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sldIdLst>
    <p:sldId id="596" r:id="rId2"/>
    <p:sldId id="597" r:id="rId3"/>
    <p:sldId id="598" r:id="rId4"/>
    <p:sldId id="599" r:id="rId5"/>
    <p:sldId id="601" r:id="rId6"/>
    <p:sldId id="701" r:id="rId7"/>
    <p:sldId id="700" r:id="rId8"/>
    <p:sldId id="650" r:id="rId9"/>
    <p:sldId id="763" r:id="rId10"/>
    <p:sldId id="779" r:id="rId11"/>
    <p:sldId id="778" r:id="rId12"/>
    <p:sldId id="765" r:id="rId13"/>
    <p:sldId id="766" r:id="rId14"/>
    <p:sldId id="767" r:id="rId15"/>
    <p:sldId id="776" r:id="rId16"/>
    <p:sldId id="780" r:id="rId17"/>
    <p:sldId id="781" r:id="rId18"/>
    <p:sldId id="782" r:id="rId19"/>
    <p:sldId id="769" r:id="rId20"/>
    <p:sldId id="770" r:id="rId21"/>
    <p:sldId id="827" r:id="rId22"/>
    <p:sldId id="825" r:id="rId23"/>
    <p:sldId id="826" r:id="rId24"/>
    <p:sldId id="836" r:id="rId25"/>
    <p:sldId id="682" r:id="rId26"/>
    <p:sldId id="683" r:id="rId27"/>
    <p:sldId id="829" r:id="rId28"/>
    <p:sldId id="830" r:id="rId29"/>
    <p:sldId id="834" r:id="rId30"/>
    <p:sldId id="831" r:id="rId31"/>
    <p:sldId id="821" r:id="rId32"/>
    <p:sldId id="822" r:id="rId33"/>
    <p:sldId id="832" r:id="rId34"/>
    <p:sldId id="833" r:id="rId35"/>
    <p:sldId id="83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94660"/>
  </p:normalViewPr>
  <p:slideViewPr>
    <p:cSldViewPr>
      <p:cViewPr varScale="1">
        <p:scale>
          <a:sx n="65" d="100"/>
          <a:sy n="65" d="100"/>
        </p:scale>
        <p:origin x="-141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5/20/2014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2163EE-2869-4BD9-98B0-CEB60BA6FD2D}" type="slidenum">
              <a:rPr lang="en-US" smtClean="0"/>
              <a:pPr/>
              <a:t>9</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B55A6E-A65F-4B52-A9B6-345AD02FAC6E}" type="slidenum">
              <a:rPr lang="en-US" smtClean="0"/>
              <a:pPr/>
              <a:t>12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4CD16E-64E8-4F1C-8A48-9E5BC34BCE24}" type="slidenum">
              <a:rPr lang="en-US" smtClean="0"/>
              <a:pPr/>
              <a:t>13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84CE716-FF6A-4EAF-93D6-A799B84DE1F6}" type="slidenum">
              <a:rPr lang="en-US" smtClean="0"/>
              <a:pPr/>
              <a:t>14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396A2C5-7E6E-4FC8-B8FF-5FD92CD137AC}" type="slidenum">
              <a:rPr lang="en-US" smtClean="0"/>
              <a:pPr/>
              <a:t>19</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C45B131-3ED0-42DE-B47B-59A53DC61D7E}" type="slidenum">
              <a:rPr lang="en-US" smtClean="0"/>
              <a:pPr/>
              <a:t>20</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FE9046A-939F-4F33-B20F-BCC3EACAE3CE}" type="slidenum">
              <a:rPr lang="en-US" smtClean="0"/>
              <a:pPr/>
              <a:t>22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95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600DDEE-0A9F-47F1-BDC2-0DD2DADFAFD2}" type="slidenum">
              <a:rPr lang="en-US" smtClean="0"/>
              <a:pPr/>
              <a:t>27</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0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FC08E7-DC4E-45A1-BD74-00586787E53B}" type="slidenum">
              <a:rPr lang="en-US" smtClean="0"/>
              <a:pPr/>
              <a:t>28</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528A11C-F46E-4F33-BDC6-9DCCB221D204}" type="slidenum">
              <a:rPr lang="en-US" smtClean="0"/>
              <a:pPr/>
              <a:t>30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65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6B0E99-1AD4-4966-B8CF-D68EB7488039}" type="slidenum">
              <a:rPr lang="en-US" smtClean="0"/>
              <a:pPr/>
              <a:t>31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75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DAB1505-0871-4F5B-8FDA-E399E98A91B1}" type="slidenum">
              <a:rPr lang="en-US" smtClean="0"/>
              <a:pPr/>
              <a:t>32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34</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0C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C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A179B0-F36C-4D73-8491-E48D749811F0}"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cxnSp>
        <p:nvCxnSpPr>
          <p:cNvPr id="8" name="Straight Connector 7"/>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solidFill>
                  <a:srgbClr val="0070C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D03461E-DC37-4054-9F6B-6F9393E106CD}"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r>
              <a:rPr lang="en-US" smtClean="0"/>
              <a:t> of 40</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9196E-FF00-4110-B8A6-234BF8BA09E4}"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97E5FE-650F-4C51-AC27-2E8C7B704F89}"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169A00-B168-4422-BCB3-BB76F7D2C90D}" type="datetime1">
              <a:rPr lang="en-US" smtClean="0"/>
              <a:pPr/>
              <a:t>5/20/2014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0BA765-C4BE-43E7-A77A-74339A0E1CE4}" type="datetime1">
              <a:rPr lang="en-US" smtClean="0"/>
              <a:pPr/>
              <a:t>5/20/2014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BBCC0-A0F5-4106-8CE3-D466692C3081}" type="datetime1">
              <a:rPr lang="en-US" smtClean="0"/>
              <a:pPr/>
              <a:t>5/20/2014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D7381-2EAA-4414-A38F-E49F3CED74B0}"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94B6A-4504-49EB-904F-4D8D177EC8C9}"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FECF25-3070-4056-9E4B-76AA8CF7B139}"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4B1031-974C-40B5-BFDB-A2E3665A48D5}"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E9D8FA8F-69B8-40D5-9F95-D98E67B8294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52400"/>
            <a:ext cx="84582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E94C4-0E2C-479D-808C-17867F754C91}" type="datetime1">
              <a:rPr lang="en-US" smtClean="0"/>
              <a:pPr/>
              <a:t>5/20/2014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1BCE-F812-4952-A23B-44D6EE9BB165}" type="slidenum">
              <a:rPr lang="en-US" smtClean="0"/>
              <a:pPr/>
              <a:t>‹#›</a:t>
            </a:fld>
            <a:r>
              <a:rPr lang="en-US" smtClean="0"/>
              <a:t> of 40</a:t>
            </a:r>
            <a:endParaRPr lang="en-US"/>
          </a:p>
        </p:txBody>
      </p:sp>
      <p:cxnSp>
        <p:nvCxnSpPr>
          <p:cNvPr id="7" name="Straight Connector 6"/>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000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hyperlink" Target="http://islamicity.com/mosque/arabicscript/Ayat/22/ra101_22-32.ram"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hyperlink" Target="http://islamicity.com/mosque/arabicscript/Ayat/2/ra101_2-197.ram"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xa2.xanga.com/42687513451359065568/b6986562.jpg" TargetMode="Externa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a:p>
        </p:txBody>
      </p:sp>
      <p:pic>
        <p:nvPicPr>
          <p:cNvPr id="4" name="irc_mi" descr="http://www.2muslims.com/images/postcards/postcards/Bismillah/bismillah_islamic_gallery_Bism002-m_jpg.jpg"/>
          <p:cNvPicPr/>
          <p:nvPr/>
        </p:nvPicPr>
        <p:blipFill>
          <a:blip r:embed="rId2" cstate="print"/>
          <a:srcRect b="5322"/>
          <a:stretch>
            <a:fillRect/>
          </a:stretch>
        </p:blipFill>
        <p:spPr bwMode="auto">
          <a:xfrm>
            <a:off x="0" y="0"/>
            <a:ext cx="9143999" cy="68580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7300" smtClean="0">
                <a:solidFill>
                  <a:srgbClr val="FF0000"/>
                </a:solidFill>
              </a:rPr>
              <a:t>Islamic</a:t>
            </a:r>
            <a:r>
              <a:rPr lang="en-US" sz="9800" smtClean="0">
                <a:solidFill>
                  <a:srgbClr val="FF0000"/>
                </a:solidFill>
              </a:rPr>
              <a:t> </a:t>
            </a:r>
            <a:r>
              <a:rPr lang="en-US" sz="7300" smtClean="0">
                <a:solidFill>
                  <a:srgbClr val="FF0000"/>
                </a:solidFill>
              </a:rPr>
              <a:t>Studies</a:t>
            </a:r>
            <a:r>
              <a:rPr lang="en-US" sz="6000" smtClean="0">
                <a:solidFill>
                  <a:srgbClr val="FF0000"/>
                </a:solidFill>
              </a:rPr>
              <a:t/>
            </a:r>
            <a:br>
              <a:rPr lang="en-US" sz="6000" smtClean="0">
                <a:solidFill>
                  <a:srgbClr val="FF0000"/>
                </a:solidFill>
              </a:rPr>
            </a:br>
            <a:r>
              <a:rPr lang="en-US" sz="4000" smtClean="0">
                <a:solidFill>
                  <a:srgbClr val="FF0000"/>
                </a:solidFill>
              </a:rPr>
              <a:t>course code 104</a:t>
            </a:r>
            <a:endParaRPr lang="en-US" sz="600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Lectuere#08</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a:bodyPr>
          <a:lstStyle/>
          <a:p>
            <a:r>
              <a:rPr lang="en-US" sz="3600" smtClean="0"/>
              <a:t>By Muhammad Imran</a:t>
            </a:r>
            <a:endParaRPr lang="en-US" sz="3600"/>
          </a:p>
        </p:txBody>
      </p:sp>
      <p:sp>
        <p:nvSpPr>
          <p:cNvPr id="5" name="Title 4"/>
          <p:cNvSpPr>
            <a:spLocks noGrp="1"/>
          </p:cNvSpPr>
          <p:nvPr>
            <p:ph type="ctrTitle"/>
          </p:nvPr>
        </p:nvSpPr>
        <p:spPr>
          <a:xfrm>
            <a:off x="685800" y="1524001"/>
            <a:ext cx="7772400" cy="1600200"/>
          </a:xfrm>
        </p:spPr>
        <p:txBody>
          <a:bodyPr/>
          <a:lstStyle/>
          <a:p>
            <a:r>
              <a:rPr lang="en-US" b="1" smtClean="0"/>
              <a:t>FIVE PILLARS OF ISLAM</a:t>
            </a:r>
            <a:br>
              <a:rPr lang="en-US" b="1" smtClean="0"/>
            </a:br>
            <a:r>
              <a:rPr lang="en-US" b="1" smtClean="0"/>
              <a:t>5th Pillar Hajj-- Pilgrimage</a:t>
            </a:r>
            <a:endParaRPr lang="en-US" b="1"/>
          </a:p>
        </p:txBody>
      </p:sp>
      <p:sp>
        <p:nvSpPr>
          <p:cNvPr id="6" name="Slide Number Placeholder 5"/>
          <p:cNvSpPr>
            <a:spLocks noGrp="1"/>
          </p:cNvSpPr>
          <p:nvPr>
            <p:ph type="sldNum" sz="quarter" idx="12"/>
          </p:nvPr>
        </p:nvSpPr>
        <p:spPr/>
        <p:txBody>
          <a:bodyPr/>
          <a:lstStyle/>
          <a:p>
            <a:fld id="{78C91BCE-F812-4952-A23B-44D6EE9BB16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8C91BCE-F812-4952-A23B-44D6EE9BB165}" type="slidenum">
              <a:rPr lang="en-US" smtClean="0"/>
              <a:pPr/>
              <a:t>5</a:t>
            </a:fld>
            <a:endParaRPr lang="en-US"/>
          </a:p>
        </p:txBody>
      </p:sp>
      <p:pic>
        <p:nvPicPr>
          <p:cNvPr id="67588" name="Picture 4" descr="http://3.bp.blogspot.com/-1nRiq_esh4A/UClr9F42NZI/AAAAAAAAAFY/w4hFkHS8_sM/s1600/5-pillars-OF+ISLAM.jpg"/>
          <p:cNvPicPr>
            <a:picLocks noChangeAspect="1" noChangeArrowheads="1"/>
          </p:cNvPicPr>
          <p:nvPr/>
        </p:nvPicPr>
        <p:blipFill>
          <a:blip r:embed="rId2" cstate="print"/>
          <a:srcRect/>
          <a:stretch>
            <a:fillRect/>
          </a:stretch>
        </p:blipFill>
        <p:spPr bwMode="auto">
          <a:xfrm>
            <a:off x="0" y="-21016"/>
            <a:ext cx="9144000" cy="687901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9144000" cy="1295400"/>
          </a:xfrm>
        </p:spPr>
        <p:txBody>
          <a:bodyPr>
            <a:normAutofit/>
          </a:bodyPr>
          <a:lstStyle/>
          <a:p>
            <a:r>
              <a:rPr lang="en-US"/>
              <a:t>Pillars of Islam</a:t>
            </a:r>
          </a:p>
        </p:txBody>
      </p:sp>
      <p:sp>
        <p:nvSpPr>
          <p:cNvPr id="37891" name="Rectangle 3"/>
          <p:cNvSpPr>
            <a:spLocks noGrp="1" noChangeArrowheads="1"/>
          </p:cNvSpPr>
          <p:nvPr>
            <p:ph type="body" sz="half" idx="2"/>
          </p:nvPr>
        </p:nvSpPr>
        <p:spPr>
          <a:xfrm>
            <a:off x="4953000" y="1600200"/>
            <a:ext cx="4191000" cy="5029200"/>
          </a:xfrm>
        </p:spPr>
        <p:txBody>
          <a:bodyPr/>
          <a:lstStyle/>
          <a:p>
            <a:pPr>
              <a:lnSpc>
                <a:spcPct val="90000"/>
              </a:lnSpc>
            </a:pPr>
            <a:r>
              <a:rPr lang="en-US" sz="2800"/>
              <a:t>Oneness of God and belief in the last prophet Muhammad PBUH</a:t>
            </a:r>
          </a:p>
          <a:p>
            <a:pPr>
              <a:lnSpc>
                <a:spcPct val="90000"/>
              </a:lnSpc>
            </a:pPr>
            <a:r>
              <a:rPr lang="en-US" sz="2800"/>
              <a:t>Prayer - five times a </a:t>
            </a:r>
            <a:r>
              <a:rPr lang="en-US" sz="2800" smtClean="0"/>
              <a:t>day/salat</a:t>
            </a:r>
            <a:endParaRPr lang="en-US" sz="2800"/>
          </a:p>
          <a:p>
            <a:pPr>
              <a:lnSpc>
                <a:spcPct val="90000"/>
              </a:lnSpc>
            </a:pPr>
            <a:r>
              <a:rPr lang="en-US" sz="2800" smtClean="0"/>
              <a:t>Charity/Zakat</a:t>
            </a:r>
            <a:endParaRPr lang="en-US" sz="2800"/>
          </a:p>
          <a:p>
            <a:pPr>
              <a:lnSpc>
                <a:spcPct val="90000"/>
              </a:lnSpc>
            </a:pPr>
            <a:r>
              <a:rPr lang="en-US" sz="2800" smtClean="0"/>
              <a:t>Fasting/sawm</a:t>
            </a:r>
            <a:endParaRPr lang="en-US" sz="2800"/>
          </a:p>
          <a:p>
            <a:pPr>
              <a:lnSpc>
                <a:spcPct val="90000"/>
              </a:lnSpc>
            </a:pPr>
            <a:r>
              <a:rPr lang="en-US" sz="2800">
                <a:solidFill>
                  <a:srgbClr val="FF0000"/>
                </a:solidFill>
              </a:rPr>
              <a:t>Hajj (Pilgrimage)</a:t>
            </a:r>
          </a:p>
        </p:txBody>
      </p:sp>
      <p:sp>
        <p:nvSpPr>
          <p:cNvPr id="37892" name="Rectangle 4"/>
          <p:cNvSpPr>
            <a:spLocks noChangeArrowheads="1"/>
          </p:cNvSpPr>
          <p:nvPr/>
        </p:nvSpPr>
        <p:spPr bwMode="auto">
          <a:xfrm>
            <a:off x="44450" y="2925763"/>
            <a:ext cx="9144000" cy="0"/>
          </a:xfrm>
          <a:prstGeom prst="rect">
            <a:avLst/>
          </a:prstGeom>
          <a:noFill/>
          <a:ln w="9525">
            <a:noFill/>
            <a:miter lim="800000"/>
            <a:headEnd/>
            <a:tailEnd/>
          </a:ln>
          <a:effectLst/>
        </p:spPr>
        <p:txBody>
          <a:bodyPr>
            <a:spAutoFit/>
          </a:bodyPr>
          <a:lstStyle/>
          <a:p>
            <a:endParaRPr lang="en-US"/>
          </a:p>
        </p:txBody>
      </p:sp>
      <p:sp>
        <p:nvSpPr>
          <p:cNvPr id="37893" name="Rectangle 5"/>
          <p:cNvSpPr>
            <a:spLocks noChangeArrowheads="1"/>
          </p:cNvSpPr>
          <p:nvPr/>
        </p:nvSpPr>
        <p:spPr bwMode="auto">
          <a:xfrm>
            <a:off x="17463" y="3011488"/>
            <a:ext cx="9144000" cy="0"/>
          </a:xfrm>
          <a:prstGeom prst="rect">
            <a:avLst/>
          </a:prstGeom>
          <a:noFill/>
          <a:ln w="9525">
            <a:noFill/>
            <a:miter lim="800000"/>
            <a:headEnd/>
            <a:tailEnd/>
          </a:ln>
          <a:effectLst/>
        </p:spPr>
        <p:txBody>
          <a:bodyPr>
            <a:spAutoFit/>
          </a:bodyPr>
          <a:lstStyle/>
          <a:p>
            <a:endParaRPr lang="en-US"/>
          </a:p>
        </p:txBody>
      </p:sp>
      <p:sp>
        <p:nvSpPr>
          <p:cNvPr id="37894" name="Rectangle 6"/>
          <p:cNvSpPr>
            <a:spLocks noChangeArrowheads="1"/>
          </p:cNvSpPr>
          <p:nvPr/>
        </p:nvSpPr>
        <p:spPr bwMode="auto">
          <a:xfrm>
            <a:off x="1588" y="2949575"/>
            <a:ext cx="9144000" cy="0"/>
          </a:xfrm>
          <a:prstGeom prst="rect">
            <a:avLst/>
          </a:prstGeom>
          <a:noFill/>
          <a:ln w="9525">
            <a:noFill/>
            <a:miter lim="800000"/>
            <a:headEnd/>
            <a:tailEnd/>
          </a:ln>
          <a:effectLst/>
        </p:spPr>
        <p:txBody>
          <a:bodyPr>
            <a:spAutoFit/>
          </a:bodyPr>
          <a:lstStyle/>
          <a:p>
            <a:endParaRPr lang="en-US"/>
          </a:p>
        </p:txBody>
      </p:sp>
      <p:grpSp>
        <p:nvGrpSpPr>
          <p:cNvPr id="2" name="Group 7"/>
          <p:cNvGrpSpPr>
            <a:grpSpLocks/>
          </p:cNvGrpSpPr>
          <p:nvPr/>
        </p:nvGrpSpPr>
        <p:grpSpPr bwMode="auto">
          <a:xfrm>
            <a:off x="4540250" y="2916238"/>
            <a:ext cx="66675" cy="66675"/>
            <a:chOff x="-21" y="-21"/>
            <a:chExt cx="42" cy="42"/>
          </a:xfrm>
        </p:grpSpPr>
        <p:grpSp>
          <p:nvGrpSpPr>
            <p:cNvPr id="3" name="Group 8"/>
            <p:cNvGrpSpPr>
              <a:grpSpLocks/>
            </p:cNvGrpSpPr>
            <p:nvPr/>
          </p:nvGrpSpPr>
          <p:grpSpPr bwMode="auto">
            <a:xfrm>
              <a:off x="0" y="0"/>
              <a:ext cx="0" cy="0"/>
              <a:chOff x="0" y="0"/>
              <a:chExt cx="0" cy="0"/>
            </a:xfrm>
          </p:grpSpPr>
          <p:sp>
            <p:nvSpPr>
              <p:cNvPr id="37897" name="Rectangle 9"/>
              <p:cNvSpPr>
                <a:spLocks noChangeArrowheads="1"/>
              </p:cNvSpPr>
              <p:nvPr/>
            </p:nvSpPr>
            <p:spPr bwMode="auto">
              <a:xfrm>
                <a:off x="0" y="0"/>
                <a:ext cx="0" cy="0"/>
              </a:xfrm>
              <a:prstGeom prst="rect">
                <a:avLst/>
              </a:prstGeom>
              <a:noFill/>
              <a:ln w="9525">
                <a:noFill/>
                <a:miter lim="800000"/>
                <a:headEnd/>
                <a:tailEnd/>
              </a:ln>
              <a:effectLst/>
            </p:spPr>
            <p:txBody>
              <a:bodyPr>
                <a:spAutoFit/>
              </a:bodyPr>
              <a:lstStyle/>
              <a:p>
                <a:endParaRPr lang="en-US"/>
              </a:p>
            </p:txBody>
          </p:sp>
          <p:sp>
            <p:nvSpPr>
              <p:cNvPr id="37898" name="Rectangle 10"/>
              <p:cNvSpPr>
                <a:spLocks noChangeArrowheads="1"/>
              </p:cNvSpPr>
              <p:nvPr/>
            </p:nvSpPr>
            <p:spPr bwMode="auto">
              <a:xfrm>
                <a:off x="0" y="0"/>
                <a:ext cx="0" cy="0"/>
              </a:xfrm>
              <a:prstGeom prst="rect">
                <a:avLst/>
              </a:prstGeom>
              <a:noFill/>
              <a:ln w="7">
                <a:solidFill>
                  <a:srgbClr val="A0A0A0"/>
                </a:solidFill>
                <a:miter lim="800000"/>
                <a:headEnd/>
                <a:tailEnd/>
              </a:ln>
              <a:effectLst/>
            </p:spPr>
            <p:txBody>
              <a:bodyPr/>
              <a:lstStyle/>
              <a:p>
                <a:endParaRPr lang="en-US"/>
              </a:p>
            </p:txBody>
          </p:sp>
        </p:grpSp>
        <p:sp>
          <p:nvSpPr>
            <p:cNvPr id="37899" name="Rectangle 11"/>
            <p:cNvSpPr>
              <a:spLocks noChangeArrowheads="1"/>
            </p:cNvSpPr>
            <p:nvPr/>
          </p:nvSpPr>
          <p:spPr bwMode="auto">
            <a:xfrm>
              <a:off x="-21" y="-21"/>
              <a:ext cx="42" cy="42"/>
            </a:xfrm>
            <a:prstGeom prst="rect">
              <a:avLst/>
            </a:prstGeom>
            <a:noFill/>
            <a:ln w="66675">
              <a:solidFill>
                <a:srgbClr val="A0A0A0"/>
              </a:solidFill>
              <a:miter lim="800000"/>
              <a:headEnd/>
              <a:tailEnd/>
            </a:ln>
            <a:effectLst/>
          </p:spPr>
          <p:txBody>
            <a:bodyPr/>
            <a:lstStyle/>
            <a:p>
              <a:endParaRPr lang="en-US"/>
            </a:p>
          </p:txBody>
        </p:sp>
      </p:grpSp>
      <p:pic>
        <p:nvPicPr>
          <p:cNvPr id="37900" name="Picture 12" descr="KB"/>
          <p:cNvPicPr>
            <a:picLocks noGrp="1" noChangeAspect="1" noChangeArrowheads="1"/>
          </p:cNvPicPr>
          <p:nvPr>
            <p:ph type="clipArt" sz="half" idx="1"/>
          </p:nvPr>
        </p:nvPicPr>
        <p:blipFill>
          <a:blip r:embed="rId2" cstate="print"/>
          <a:srcRect/>
          <a:stretch>
            <a:fillRect/>
          </a:stretch>
        </p:blipFill>
        <p:spPr>
          <a:xfrm>
            <a:off x="533400" y="1600200"/>
            <a:ext cx="3819525" cy="4648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038600" y="228600"/>
            <a:ext cx="4773613" cy="4953000"/>
          </a:xfrm>
        </p:spPr>
        <p:txBody>
          <a:bodyPr/>
          <a:lstStyle/>
          <a:p>
            <a:r>
              <a:rPr lang="en-US" sz="6600"/>
              <a:t/>
            </a:r>
            <a:br>
              <a:rPr lang="en-US" sz="6600"/>
            </a:br>
            <a:endParaRPr lang="en-US" sz="6600"/>
          </a:p>
        </p:txBody>
      </p:sp>
      <p:pic>
        <p:nvPicPr>
          <p:cNvPr id="26627" name="Picture 3" descr="g12"/>
          <p:cNvPicPr>
            <a:picLocks noGrp="1" noChangeAspect="1" noChangeArrowheads="1"/>
          </p:cNvPicPr>
          <p:nvPr>
            <p:ph type="clipArt" sz="half" idx="1"/>
          </p:nvPr>
        </p:nvPicPr>
        <p:blipFill>
          <a:blip r:embed="rId2" cstate="print"/>
          <a:srcRect/>
          <a:stretch>
            <a:fillRect/>
          </a:stretch>
        </p:blipFill>
        <p:spPr>
          <a:xfrm>
            <a:off x="0" y="838200"/>
            <a:ext cx="9144000" cy="6019800"/>
          </a:xfrm>
        </p:spPr>
      </p:pic>
      <p:sp>
        <p:nvSpPr>
          <p:cNvPr id="26628" name="Text Box 4"/>
          <p:cNvSpPr txBox="1">
            <a:spLocks noChangeArrowheads="1"/>
          </p:cNvSpPr>
          <p:nvPr/>
        </p:nvSpPr>
        <p:spPr bwMode="auto">
          <a:xfrm>
            <a:off x="0" y="228600"/>
            <a:ext cx="9705975" cy="579438"/>
          </a:xfrm>
          <a:prstGeom prst="rect">
            <a:avLst/>
          </a:prstGeom>
          <a:noFill/>
          <a:ln w="9525">
            <a:noFill/>
            <a:miter lim="800000"/>
            <a:headEnd/>
            <a:tailEnd/>
          </a:ln>
          <a:effectLst>
            <a:outerShdw dist="35921" dir="2700000" algn="ctr" rotWithShape="0">
              <a:schemeClr val="bg2"/>
            </a:outerShdw>
          </a:effectLst>
        </p:spPr>
        <p:txBody>
          <a:bodyPr>
            <a:spAutoFit/>
          </a:bodyPr>
          <a:lstStyle/>
          <a:p>
            <a:pPr eaLnBrk="0" hangingPunct="0"/>
            <a:r>
              <a:rPr lang="en-US" sz="3200" b="1">
                <a:latin typeface="Arial" charset="0"/>
              </a:rPr>
              <a:t>     Hajj</a:t>
            </a:r>
            <a:r>
              <a:rPr lang="en-US" sz="2800" b="1">
                <a:latin typeface="Arial" charset="0"/>
              </a:rPr>
              <a:t>: PILGRIMAGE TO MECCA-  5</a:t>
            </a:r>
            <a:r>
              <a:rPr lang="en-US" sz="2800" b="1" baseline="30000">
                <a:latin typeface="Arial" charset="0"/>
              </a:rPr>
              <a:t>th</a:t>
            </a:r>
            <a:r>
              <a:rPr lang="en-US" sz="2800" b="1">
                <a:latin typeface="Arial" charset="0"/>
              </a:rPr>
              <a:t> Pillar of Islam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smtClean="0">
                <a:latin typeface="Rockwell" pitchFamily="18" charset="0"/>
              </a:rPr>
              <a:t>OUTLINES</a:t>
            </a:r>
            <a:endParaRPr lang="en-US" sz="5400" b="1"/>
          </a:p>
        </p:txBody>
      </p:sp>
      <p:sp>
        <p:nvSpPr>
          <p:cNvPr id="10243" name="Rectangle 3"/>
          <p:cNvSpPr>
            <a:spLocks noGrp="1" noChangeArrowheads="1"/>
          </p:cNvSpPr>
          <p:nvPr>
            <p:ph type="body" idx="1"/>
          </p:nvPr>
        </p:nvSpPr>
        <p:spPr>
          <a:xfrm>
            <a:off x="304800" y="1524000"/>
            <a:ext cx="8534400" cy="5181600"/>
          </a:xfrm>
        </p:spPr>
        <p:txBody>
          <a:bodyPr>
            <a:normAutofit/>
          </a:bodyPr>
          <a:lstStyle/>
          <a:p>
            <a:pPr lvl="1">
              <a:buFont typeface="Wingdings"/>
              <a:buChar char="v"/>
            </a:pPr>
            <a:r>
              <a:rPr lang="en-US" sz="2400" b="1" smtClean="0">
                <a:latin typeface="AvantGarde Md BT" pitchFamily="34" charset="0"/>
              </a:rPr>
              <a:t>what is hajj?</a:t>
            </a:r>
          </a:p>
          <a:p>
            <a:pPr lvl="1">
              <a:buFont typeface="Wingdings"/>
              <a:buChar char="v"/>
            </a:pPr>
            <a:r>
              <a:rPr lang="en-US" sz="2400" b="1" smtClean="0">
                <a:latin typeface="AvantGarde Md BT" pitchFamily="34" charset="0"/>
              </a:rPr>
              <a:t>Significance of pilgrimage</a:t>
            </a:r>
          </a:p>
          <a:p>
            <a:pPr lvl="1">
              <a:buFont typeface="Wingdings"/>
              <a:buChar char="v"/>
            </a:pPr>
            <a:r>
              <a:rPr lang="en-US" sz="2400" b="1" smtClean="0">
                <a:latin typeface="AvantGarde Md BT" pitchFamily="34" charset="0"/>
              </a:rPr>
              <a:t>Quranic ayahs on hajj</a:t>
            </a:r>
          </a:p>
          <a:p>
            <a:pPr lvl="1">
              <a:buFont typeface="Wingdings"/>
              <a:buChar char="v"/>
            </a:pPr>
            <a:r>
              <a:rPr lang="en-US" sz="2400" b="1" smtClean="0">
                <a:latin typeface="AvantGarde Md BT" pitchFamily="34" charset="0"/>
              </a:rPr>
              <a:t>Ahadees on hajj</a:t>
            </a:r>
          </a:p>
          <a:p>
            <a:pPr lvl="1">
              <a:buFont typeface="Wingdings"/>
              <a:buChar char="v"/>
            </a:pPr>
            <a:r>
              <a:rPr lang="en-US" sz="2400" b="1" smtClean="0">
                <a:latin typeface="AvantGarde Md BT" pitchFamily="34" charset="0"/>
              </a:rPr>
              <a:t>Requirement for hajj </a:t>
            </a:r>
          </a:p>
          <a:p>
            <a:pPr lvl="1">
              <a:buFont typeface="Wingdings"/>
              <a:buChar char="v"/>
            </a:pPr>
            <a:r>
              <a:rPr lang="en-US" sz="2400" b="1" smtClean="0">
                <a:latin typeface="AvantGarde Md BT" pitchFamily="34" charset="0"/>
              </a:rPr>
              <a:t>Activities of hajj</a:t>
            </a:r>
          </a:p>
          <a:p>
            <a:pPr lvl="1">
              <a:buFont typeface="Wingdings"/>
              <a:buChar char="v"/>
            </a:pPr>
            <a:r>
              <a:rPr lang="en-US" sz="2400" b="1" smtClean="0">
                <a:latin typeface="AvantGarde Md BT" pitchFamily="34" charset="0"/>
              </a:rPr>
              <a:t>Attitude during th hajj</a:t>
            </a:r>
          </a:p>
          <a:p>
            <a:pPr lvl="1">
              <a:buFont typeface="Wingdings"/>
              <a:buChar char="v"/>
            </a:pPr>
            <a:r>
              <a:rPr lang="en-US" sz="2400" b="1" smtClean="0">
                <a:latin typeface="AvantGarde Md BT" pitchFamily="34" charset="0"/>
              </a:rPr>
              <a:t>Hajj at a galance</a:t>
            </a:r>
          </a:p>
          <a:p>
            <a:pPr lvl="1">
              <a:buFont typeface="Wingdings"/>
              <a:buChar char="v"/>
            </a:pPr>
            <a:r>
              <a:rPr lang="en-US" sz="2400" b="1" smtClean="0">
                <a:latin typeface="AvantGarde Md BT" pitchFamily="34" charset="0"/>
              </a:rPr>
              <a:t>Benefits of hajj</a:t>
            </a:r>
          </a:p>
          <a:p>
            <a:pPr lvl="1">
              <a:buFont typeface="Wingdings"/>
              <a:buChar char="v"/>
            </a:pPr>
            <a:r>
              <a:rPr lang="en-US" sz="2400" b="1" smtClean="0">
                <a:latin typeface="AvantGarde Md BT" pitchFamily="34" charset="0"/>
              </a:rPr>
              <a:t>Types of hajj</a:t>
            </a:r>
          </a:p>
          <a:p>
            <a:pPr lvl="1">
              <a:buFont typeface="Wingdings"/>
              <a:buChar char="v"/>
            </a:pPr>
            <a:r>
              <a:rPr lang="en-US" sz="2400" b="1" smtClean="0">
                <a:latin typeface="AvantGarde Md BT" pitchFamily="34" charset="0"/>
              </a:rPr>
              <a:t>Spiritual auspects of hajj</a:t>
            </a:r>
          </a:p>
          <a:p>
            <a:pPr lvl="1">
              <a:buFont typeface="Wingdings"/>
              <a:buChar char="v"/>
            </a:pPr>
            <a:endParaRPr lang="en-US" sz="2000" b="1" smtClean="0">
              <a:latin typeface="AvantGarde Md BT" pitchFamily="34" charset="0"/>
            </a:endParaRPr>
          </a:p>
          <a:p>
            <a:pPr lvl="1">
              <a:buFont typeface="Wingdings"/>
              <a:buChar char="v"/>
            </a:pPr>
            <a:endParaRPr lang="en-US" sz="2000" b="1" smtClean="0">
              <a:latin typeface="AvantGarde Md BT" pitchFamily="34" charset="0"/>
            </a:endParaRPr>
          </a:p>
          <a:p>
            <a:pPr lvl="1">
              <a:buNone/>
            </a:pPr>
            <a:endParaRPr lang="en-US" sz="2000" b="1" smtClean="0">
              <a:latin typeface="AvantGarde Md BT" pitchFamily="34" charset="0"/>
            </a:endParaRPr>
          </a:p>
          <a:p>
            <a:pPr lvl="1">
              <a:buFont typeface="Wingdings"/>
              <a:buChar char="v"/>
            </a:pPr>
            <a:endParaRPr lang="en-US" sz="2000"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8</a:t>
            </a:fld>
            <a:endParaRPr lang="en-US"/>
          </a:p>
        </p:txBody>
      </p:sp>
      <p:pic>
        <p:nvPicPr>
          <p:cNvPr id="6" name="Picture 4"/>
          <p:cNvPicPr>
            <a:picLocks noChangeAspect="1"/>
          </p:cNvPicPr>
          <p:nvPr/>
        </p:nvPicPr>
        <p:blipFill>
          <a:blip r:embed="rId2" cstate="print"/>
          <a:srcRect/>
          <a:stretch>
            <a:fillRect/>
          </a:stretch>
        </p:blipFill>
        <p:spPr bwMode="auto">
          <a:xfrm>
            <a:off x="5457825" y="1600200"/>
            <a:ext cx="3686175"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p:txBody>
          <a:bodyPr/>
          <a:lstStyle/>
          <a:p>
            <a:pPr eaLnBrk="1" hangingPunct="1"/>
            <a:r>
              <a:rPr lang="en-US" sz="2800" b="1" smtClean="0"/>
              <a:t>DEFINITIONS:</a:t>
            </a:r>
          </a:p>
          <a:p>
            <a:pPr algn="ctr" eaLnBrk="1" hangingPunct="1">
              <a:buFontTx/>
              <a:buNone/>
            </a:pPr>
            <a:r>
              <a:rPr lang="ar-SA" sz="2800" b="1" u="sng" smtClean="0">
                <a:solidFill>
                  <a:srgbClr val="00B050"/>
                </a:solidFill>
                <a:cs typeface="Arial" charset="0"/>
              </a:rPr>
              <a:t>الحج لغة</a:t>
            </a:r>
            <a:r>
              <a:rPr lang="ar-SA" sz="2800" b="1" smtClean="0">
                <a:solidFill>
                  <a:srgbClr val="00B050"/>
                </a:solidFill>
                <a:cs typeface="Arial" charset="0"/>
              </a:rPr>
              <a:t>: قصد الشيء المعظم وإتيانه</a:t>
            </a:r>
            <a:r>
              <a:rPr lang="en-US" sz="2800" b="1" smtClean="0">
                <a:cs typeface="Arial" charset="0"/>
              </a:rPr>
              <a:t> </a:t>
            </a:r>
            <a:endParaRPr lang="en-US" sz="2800" b="1" smtClean="0"/>
          </a:p>
          <a:p>
            <a:pPr lvl="1" eaLnBrk="1" hangingPunct="1"/>
            <a:r>
              <a:rPr lang="en-US" sz="2400" smtClean="0">
                <a:solidFill>
                  <a:schemeClr val="tx1"/>
                </a:solidFill>
              </a:rPr>
              <a:t>Literally: "Hajj" means heading for an honorable person or place.</a:t>
            </a:r>
          </a:p>
          <a:p>
            <a:pPr lvl="1" algn="ctr" eaLnBrk="1" hangingPunct="1"/>
            <a:r>
              <a:rPr lang="ar-SA" sz="2400" b="1" u="sng" smtClean="0">
                <a:solidFill>
                  <a:srgbClr val="00B050"/>
                </a:solidFill>
                <a:cs typeface="Arial" charset="0"/>
              </a:rPr>
              <a:t>وشرعا</a:t>
            </a:r>
            <a:r>
              <a:rPr lang="ar-SA" sz="2400" b="1" smtClean="0">
                <a:solidFill>
                  <a:srgbClr val="00B050"/>
                </a:solidFill>
                <a:cs typeface="Arial" charset="0"/>
              </a:rPr>
              <a:t>: قصد البيت الحرام والمشاعر العظام وإتيانها، في وقت</a:t>
            </a:r>
            <a:r>
              <a:rPr lang="ar-SA" sz="2400" smtClean="0">
                <a:solidFill>
                  <a:srgbClr val="00B050"/>
                </a:solidFill>
                <a:cs typeface="Arial" charset="0"/>
              </a:rPr>
              <a:t> </a:t>
            </a:r>
            <a:r>
              <a:rPr lang="ar-SA" sz="2400" b="1" smtClean="0">
                <a:solidFill>
                  <a:srgbClr val="00B050"/>
                </a:solidFill>
                <a:cs typeface="Arial" charset="0"/>
              </a:rPr>
              <a:t>مخصوص،</a:t>
            </a:r>
            <a:r>
              <a:rPr lang="en-US" sz="2400" b="1" smtClean="0">
                <a:solidFill>
                  <a:srgbClr val="00B050"/>
                </a:solidFill>
                <a:cs typeface="Arial" charset="0"/>
              </a:rPr>
              <a:t> </a:t>
            </a:r>
            <a:r>
              <a:rPr lang="ar-SA" sz="2400" b="1" smtClean="0">
                <a:solidFill>
                  <a:srgbClr val="00B050"/>
                </a:solidFill>
                <a:cs typeface="Arial" charset="0"/>
              </a:rPr>
              <a:t>على وجه مخصوص، وهوالصفة المعلومة في الشرع</a:t>
            </a:r>
            <a:endParaRPr lang="en-US" sz="2400" b="1" smtClean="0">
              <a:solidFill>
                <a:srgbClr val="00B050"/>
              </a:solidFill>
            </a:endParaRPr>
          </a:p>
          <a:p>
            <a:pPr lvl="1" eaLnBrk="1" hangingPunct="1"/>
            <a:r>
              <a:rPr lang="en-US" sz="2400" smtClean="0">
                <a:solidFill>
                  <a:schemeClr val="tx1"/>
                </a:solidFill>
              </a:rPr>
              <a:t>Legally: Hajj means worshipping Allah by performing the Hajj rituals, which are defined as specific acts performed at a specific time and place in a specific way.</a:t>
            </a:r>
          </a:p>
        </p:txBody>
      </p:sp>
      <p:sp>
        <p:nvSpPr>
          <p:cNvPr id="6147" name="WordArt 7"/>
          <p:cNvSpPr>
            <a:spLocks noChangeArrowheads="1" noChangeShapeType="1"/>
          </p:cNvSpPr>
          <p:nvPr/>
        </p:nvSpPr>
        <p:spPr bwMode="auto">
          <a:xfrm>
            <a:off x="457200" y="0"/>
            <a:ext cx="8229600" cy="1447800"/>
          </a:xfrm>
          <a:prstGeom prst="rect">
            <a:avLst/>
          </a:prstGeom>
        </p:spPr>
        <p:txBody>
          <a:bodyPr wrap="none" fromWordArt="1">
            <a:prstTxWarp prst="textPlain">
              <a:avLst>
                <a:gd name="adj" fmla="val 50000"/>
              </a:avLst>
            </a:prstTxWarp>
          </a:bodyPr>
          <a:lstStyle/>
          <a:p>
            <a:pPr algn="ctr"/>
            <a:r>
              <a:rPr lang="en-US" sz="1100" kern="10">
                <a:ln w="9525">
                  <a:noFill/>
                  <a:round/>
                  <a:headEnd/>
                  <a:tailEnd/>
                </a:ln>
                <a:solidFill>
                  <a:srgbClr val="00B0F0"/>
                </a:solidFill>
                <a:effectLst>
                  <a:outerShdw dist="45791" dir="2021404" algn="ctr" rotWithShape="0">
                    <a:srgbClr val="C0C0C0"/>
                  </a:outerShdw>
                </a:effectLst>
                <a:latin typeface="Times New Roman"/>
                <a:cs typeface="Times New Roman"/>
              </a:rPr>
              <a:t>HAJJ (PILGRIMAGE)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684213" y="692150"/>
            <a:ext cx="7632700" cy="762000"/>
          </a:xfrm>
          <a:prstGeom prst="rect">
            <a:avLst/>
          </a:prstGeom>
          <a:noFill/>
          <a:ln w="9525">
            <a:noFill/>
            <a:miter lim="800000"/>
            <a:headEnd/>
            <a:tailEnd/>
          </a:ln>
          <a:effectLst/>
        </p:spPr>
        <p:txBody>
          <a:bodyPr>
            <a:spAutoFit/>
          </a:bodyPr>
          <a:lstStyle/>
          <a:p>
            <a:pPr>
              <a:spcBef>
                <a:spcPct val="50000"/>
              </a:spcBef>
            </a:pPr>
            <a:r>
              <a:rPr lang="en-GB" sz="4400" b="1">
                <a:solidFill>
                  <a:srgbClr val="3333CC"/>
                </a:solidFill>
              </a:rPr>
              <a:t>What is Hajj?</a:t>
            </a:r>
            <a:endParaRPr lang="en-US" sz="4400" b="1">
              <a:solidFill>
                <a:srgbClr val="3333CC"/>
              </a:solidFill>
            </a:endParaRPr>
          </a:p>
        </p:txBody>
      </p:sp>
      <p:sp>
        <p:nvSpPr>
          <p:cNvPr id="4101" name="Text Box 5"/>
          <p:cNvSpPr txBox="1">
            <a:spLocks noChangeArrowheads="1"/>
          </p:cNvSpPr>
          <p:nvPr/>
        </p:nvSpPr>
        <p:spPr bwMode="auto">
          <a:xfrm>
            <a:off x="755650" y="1663700"/>
            <a:ext cx="6624638" cy="519113"/>
          </a:xfrm>
          <a:prstGeom prst="rect">
            <a:avLst/>
          </a:prstGeom>
          <a:noFill/>
          <a:ln w="9525">
            <a:noFill/>
            <a:miter lim="800000"/>
            <a:headEnd/>
            <a:tailEnd/>
          </a:ln>
          <a:effectLst/>
        </p:spPr>
        <p:txBody>
          <a:bodyPr>
            <a:spAutoFit/>
          </a:bodyPr>
          <a:lstStyle/>
          <a:p>
            <a:pPr>
              <a:spcBef>
                <a:spcPct val="50000"/>
              </a:spcBef>
            </a:pPr>
            <a:r>
              <a:rPr lang="en-GB"/>
              <a:t>Hajj is the fifth basic duty of Islam</a:t>
            </a:r>
            <a:endParaRPr lang="en-US"/>
          </a:p>
        </p:txBody>
      </p:sp>
      <p:sp>
        <p:nvSpPr>
          <p:cNvPr id="4103" name="Text Box 7"/>
          <p:cNvSpPr txBox="1">
            <a:spLocks noChangeArrowheads="1"/>
          </p:cNvSpPr>
          <p:nvPr/>
        </p:nvSpPr>
        <p:spPr bwMode="auto">
          <a:xfrm>
            <a:off x="755650" y="2565400"/>
            <a:ext cx="7777163" cy="1373188"/>
          </a:xfrm>
          <a:prstGeom prst="rect">
            <a:avLst/>
          </a:prstGeom>
          <a:noFill/>
          <a:ln w="9525">
            <a:noFill/>
            <a:miter lim="800000"/>
            <a:headEnd/>
            <a:tailEnd/>
          </a:ln>
          <a:effectLst/>
        </p:spPr>
        <p:txBody>
          <a:bodyPr>
            <a:spAutoFit/>
          </a:bodyPr>
          <a:lstStyle/>
          <a:p>
            <a:pPr>
              <a:spcBef>
                <a:spcPct val="50000"/>
              </a:spcBef>
            </a:pPr>
            <a:r>
              <a:rPr lang="en-GB"/>
              <a:t>Hajj is a visit to the Kabah in Makkah during the 12</a:t>
            </a:r>
            <a:r>
              <a:rPr lang="en-GB" baseline="30000"/>
              <a:t>th</a:t>
            </a:r>
            <a:r>
              <a:rPr lang="en-GB"/>
              <a:t> Month of the Islamic calender – Dhul Hijjah</a:t>
            </a:r>
            <a:endParaRPr lang="en-US"/>
          </a:p>
        </p:txBody>
      </p:sp>
      <p:sp>
        <p:nvSpPr>
          <p:cNvPr id="4104" name="Text Box 8"/>
          <p:cNvSpPr txBox="1">
            <a:spLocks noChangeArrowheads="1"/>
          </p:cNvSpPr>
          <p:nvPr/>
        </p:nvSpPr>
        <p:spPr bwMode="auto">
          <a:xfrm>
            <a:off x="755650" y="4349750"/>
            <a:ext cx="7416800" cy="519113"/>
          </a:xfrm>
          <a:prstGeom prst="rect">
            <a:avLst/>
          </a:prstGeom>
          <a:noFill/>
          <a:ln w="9525">
            <a:noFill/>
            <a:miter lim="800000"/>
            <a:headEnd/>
            <a:tailEnd/>
          </a:ln>
          <a:effectLst/>
        </p:spPr>
        <p:txBody>
          <a:bodyPr>
            <a:spAutoFit/>
          </a:bodyPr>
          <a:lstStyle/>
          <a:p>
            <a:pPr>
              <a:spcBef>
                <a:spcPct val="50000"/>
              </a:spcBef>
            </a:pPr>
            <a:r>
              <a:rPr lang="en-GB"/>
              <a:t>Hajj is an act of worship to please Allah</a:t>
            </a:r>
            <a:endParaRPr lang="en-US"/>
          </a:p>
        </p:txBody>
      </p:sp>
      <p:sp>
        <p:nvSpPr>
          <p:cNvPr id="4105" name="Text Box 9"/>
          <p:cNvSpPr txBox="1">
            <a:spLocks noChangeArrowheads="1"/>
          </p:cNvSpPr>
          <p:nvPr/>
        </p:nvSpPr>
        <p:spPr bwMode="auto">
          <a:xfrm>
            <a:off x="684213" y="5435600"/>
            <a:ext cx="7848600" cy="946150"/>
          </a:xfrm>
          <a:prstGeom prst="rect">
            <a:avLst/>
          </a:prstGeom>
          <a:noFill/>
          <a:ln w="9525">
            <a:noFill/>
            <a:miter lim="800000"/>
            <a:headEnd/>
            <a:tailEnd/>
          </a:ln>
          <a:effectLst/>
        </p:spPr>
        <p:txBody>
          <a:bodyPr>
            <a:spAutoFit/>
          </a:bodyPr>
          <a:lstStyle/>
          <a:p>
            <a:pPr>
              <a:spcBef>
                <a:spcPct val="50000"/>
              </a:spcBef>
            </a:pPr>
            <a:r>
              <a:rPr lang="en-GB"/>
              <a:t>A Muslim tries to make pilgrimage at least once in a lifetime.</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0"/>
            <a:ext cx="9144000" cy="1371601"/>
          </a:xfrm>
          <a:effectLst>
            <a:outerShdw dist="35921" dir="2700000" algn="ctr" rotWithShape="0">
              <a:schemeClr val="bg2"/>
            </a:outerShdw>
          </a:effectLst>
        </p:spPr>
        <p:txBody>
          <a:bodyPr>
            <a:normAutofit/>
          </a:bodyPr>
          <a:lstStyle/>
          <a:p>
            <a:r>
              <a:rPr lang="en-US" sz="5400" smtClean="0"/>
              <a:t>Significance of Pilgrimage</a:t>
            </a:r>
            <a:endParaRPr lang="en-US" sz="5400"/>
          </a:p>
        </p:txBody>
      </p:sp>
      <p:sp>
        <p:nvSpPr>
          <p:cNvPr id="36867" name="Rectangle 3"/>
          <p:cNvSpPr>
            <a:spLocks noGrp="1" noChangeArrowheads="1"/>
          </p:cNvSpPr>
          <p:nvPr>
            <p:ph type="body" sz="half" idx="2"/>
          </p:nvPr>
        </p:nvSpPr>
        <p:spPr>
          <a:xfrm>
            <a:off x="76200" y="1524000"/>
            <a:ext cx="8686800" cy="2514600"/>
          </a:xfrm>
          <a:effectLst>
            <a:outerShdw dist="35921" dir="2700000" algn="ctr" rotWithShape="0">
              <a:schemeClr val="bg2"/>
            </a:outerShdw>
          </a:effectLst>
        </p:spPr>
        <p:txBody>
          <a:bodyPr>
            <a:normAutofit fontScale="92500" lnSpcReduction="10000"/>
          </a:bodyPr>
          <a:lstStyle/>
          <a:p>
            <a:pPr>
              <a:lnSpc>
                <a:spcPct val="90000"/>
              </a:lnSpc>
              <a:buClr>
                <a:schemeClr val="tx1"/>
              </a:buClr>
              <a:buFont typeface="Wingdings" pitchFamily="2" charset="2"/>
              <a:buChar char="Ø"/>
            </a:pPr>
            <a:r>
              <a:rPr lang="en-US" sz="2000" b="1"/>
              <a:t>Hajj is the Fifth Pillar of Islam</a:t>
            </a:r>
            <a:r>
              <a:rPr lang="en-US" sz="2000" b="1" smtClean="0"/>
              <a:t>.</a:t>
            </a:r>
          </a:p>
          <a:p>
            <a:pPr>
              <a:lnSpc>
                <a:spcPct val="90000"/>
              </a:lnSpc>
              <a:buClr>
                <a:schemeClr val="tx1"/>
              </a:buClr>
              <a:buFont typeface="Wingdings" pitchFamily="2" charset="2"/>
              <a:buChar char="Ø"/>
            </a:pPr>
            <a:r>
              <a:rPr lang="en-US" sz="2400" smtClean="0"/>
              <a:t>Hajj is performed in Mecca</a:t>
            </a:r>
            <a:endParaRPr lang="en-US" sz="2000" b="1"/>
          </a:p>
          <a:p>
            <a:pPr>
              <a:lnSpc>
                <a:spcPct val="90000"/>
              </a:lnSpc>
              <a:buClr>
                <a:schemeClr val="tx1"/>
              </a:buClr>
              <a:buFont typeface="Wingdings" pitchFamily="2" charset="2"/>
              <a:buChar char="Ø"/>
            </a:pPr>
            <a:endParaRPr lang="en-US" sz="2000" b="1"/>
          </a:p>
          <a:p>
            <a:pPr>
              <a:lnSpc>
                <a:spcPct val="90000"/>
              </a:lnSpc>
              <a:buClr>
                <a:schemeClr val="tx1"/>
              </a:buClr>
              <a:buFont typeface="Wingdings" pitchFamily="2" charset="2"/>
              <a:buChar char="Ø"/>
            </a:pPr>
            <a:r>
              <a:rPr lang="en-US" sz="2000" b="1"/>
              <a:t>Formally begins on the eighth day of the twelfth lunar month called the month of Zil-Hujj.</a:t>
            </a:r>
          </a:p>
          <a:p>
            <a:pPr>
              <a:lnSpc>
                <a:spcPct val="90000"/>
              </a:lnSpc>
              <a:buClr>
                <a:schemeClr val="tx1"/>
              </a:buClr>
              <a:buFont typeface="Wingdings" pitchFamily="2" charset="2"/>
              <a:buChar char="Ø"/>
            </a:pPr>
            <a:endParaRPr lang="en-US" sz="2000" b="1"/>
          </a:p>
          <a:p>
            <a:pPr>
              <a:lnSpc>
                <a:spcPct val="90000"/>
              </a:lnSpc>
              <a:buClr>
                <a:schemeClr val="tx1"/>
              </a:buClr>
              <a:buFont typeface="Wingdings" pitchFamily="2" charset="2"/>
              <a:buChar char="Ø"/>
            </a:pPr>
            <a:r>
              <a:rPr lang="en-US" sz="2000" b="1"/>
              <a:t>Islamic months are marked with the sighting of new moon and are called lunar months.</a:t>
            </a:r>
          </a:p>
        </p:txBody>
      </p:sp>
      <p:sp>
        <p:nvSpPr>
          <p:cNvPr id="36868" name="Rectangle 4"/>
          <p:cNvSpPr>
            <a:spLocks noChangeArrowheads="1"/>
          </p:cNvSpPr>
          <p:nvPr/>
        </p:nvSpPr>
        <p:spPr bwMode="auto">
          <a:xfrm>
            <a:off x="44450" y="2925763"/>
            <a:ext cx="9144000" cy="0"/>
          </a:xfrm>
          <a:prstGeom prst="rect">
            <a:avLst/>
          </a:prstGeom>
          <a:noFill/>
          <a:ln w="9525">
            <a:noFill/>
            <a:miter lim="800000"/>
            <a:headEnd/>
            <a:tailEnd/>
          </a:ln>
          <a:effectLst/>
        </p:spPr>
        <p:txBody>
          <a:bodyPr>
            <a:spAutoFit/>
          </a:bodyPr>
          <a:lstStyle/>
          <a:p>
            <a:endParaRPr lang="en-US"/>
          </a:p>
        </p:txBody>
      </p:sp>
      <p:sp>
        <p:nvSpPr>
          <p:cNvPr id="36870" name="Rectangle 6"/>
          <p:cNvSpPr>
            <a:spLocks noChangeArrowheads="1"/>
          </p:cNvSpPr>
          <p:nvPr/>
        </p:nvSpPr>
        <p:spPr bwMode="auto">
          <a:xfrm>
            <a:off x="0" y="2667000"/>
            <a:ext cx="9144000" cy="0"/>
          </a:xfrm>
          <a:prstGeom prst="rect">
            <a:avLst/>
          </a:prstGeom>
          <a:noFill/>
          <a:ln w="9525">
            <a:noFill/>
            <a:miter lim="800000"/>
            <a:headEnd/>
            <a:tailEnd/>
          </a:ln>
          <a:effectLst/>
        </p:spPr>
        <p:txBody>
          <a:bodyPr>
            <a:spAutoFit/>
          </a:bodyPr>
          <a:lstStyle/>
          <a:p>
            <a:endParaRPr lang="en-US"/>
          </a:p>
        </p:txBody>
      </p:sp>
      <p:sp>
        <p:nvSpPr>
          <p:cNvPr id="11" name="Rectangle 10"/>
          <p:cNvSpPr/>
          <p:nvPr/>
        </p:nvSpPr>
        <p:spPr>
          <a:xfrm>
            <a:off x="0" y="3886200"/>
            <a:ext cx="9372600" cy="3656386"/>
          </a:xfrm>
          <a:prstGeom prst="rect">
            <a:avLst/>
          </a:prstGeom>
        </p:spPr>
        <p:txBody>
          <a:bodyPr wrap="square">
            <a:spAutoFit/>
          </a:bodyPr>
          <a:lstStyle/>
          <a:p>
            <a:pPr>
              <a:lnSpc>
                <a:spcPct val="90000"/>
              </a:lnSpc>
              <a:buClr>
                <a:schemeClr val="tx1"/>
              </a:buClr>
              <a:buFont typeface="Wingdings" pitchFamily="2" charset="2"/>
              <a:buChar char="v"/>
            </a:pPr>
            <a:endParaRPr lang="en-US" sz="2000" smtClean="0">
              <a:solidFill>
                <a:srgbClr val="FF0000"/>
              </a:solidFill>
              <a:latin typeface="+mj-lt"/>
            </a:endParaRPr>
          </a:p>
          <a:p>
            <a:pPr>
              <a:lnSpc>
                <a:spcPct val="90000"/>
              </a:lnSpc>
              <a:buClr>
                <a:schemeClr val="tx1"/>
              </a:buClr>
              <a:buFont typeface="Wingdings" pitchFamily="2" charset="2"/>
              <a:buChar char="v"/>
            </a:pPr>
            <a:r>
              <a:rPr lang="en-US" sz="2000" smtClean="0">
                <a:solidFill>
                  <a:srgbClr val="FF0000"/>
                </a:solidFill>
                <a:latin typeface="+mj-lt"/>
              </a:rPr>
              <a:t>A religious ritual filled with Blessings for the millions annually, </a:t>
            </a:r>
          </a:p>
          <a:p>
            <a:pPr>
              <a:lnSpc>
                <a:spcPct val="80000"/>
              </a:lnSpc>
              <a:buClr>
                <a:schemeClr val="tx1"/>
              </a:buClr>
              <a:buFont typeface="Wingdings" pitchFamily="2" charset="2"/>
              <a:buChar char="v"/>
            </a:pPr>
            <a:endParaRPr lang="en-US" sz="2000" smtClean="0">
              <a:solidFill>
                <a:srgbClr val="FF0000"/>
              </a:solidFill>
              <a:latin typeface="+mj-lt"/>
            </a:endParaRPr>
          </a:p>
          <a:p>
            <a:pPr>
              <a:lnSpc>
                <a:spcPct val="80000"/>
              </a:lnSpc>
              <a:buClr>
                <a:schemeClr val="tx1"/>
              </a:buClr>
              <a:buFont typeface="Wingdings" pitchFamily="2" charset="2"/>
              <a:buChar char="v"/>
            </a:pPr>
            <a:r>
              <a:rPr lang="en-US" sz="2000" smtClean="0">
                <a:solidFill>
                  <a:srgbClr val="FF0000"/>
                </a:solidFill>
                <a:latin typeface="+mj-lt"/>
              </a:rPr>
              <a:t>It is compulsory upon every Muslim physically and financially capable of doing so to perform pilgrimage to Mecca in prescribed time</a:t>
            </a:r>
          </a:p>
          <a:p>
            <a:pPr>
              <a:lnSpc>
                <a:spcPct val="90000"/>
              </a:lnSpc>
              <a:buClr>
                <a:schemeClr val="tx1"/>
              </a:buClr>
              <a:buFont typeface="Wingdings" pitchFamily="2" charset="2"/>
              <a:buChar char="v"/>
            </a:pPr>
            <a:endParaRPr lang="en-US" sz="2000" smtClean="0">
              <a:solidFill>
                <a:srgbClr val="FF0000"/>
              </a:solidFill>
              <a:latin typeface="+mj-lt"/>
            </a:endParaRPr>
          </a:p>
          <a:p>
            <a:pPr>
              <a:lnSpc>
                <a:spcPct val="90000"/>
              </a:lnSpc>
              <a:buClr>
                <a:schemeClr val="tx1"/>
              </a:buClr>
              <a:buFont typeface="Wingdings" pitchFamily="2" charset="2"/>
              <a:buChar char="v"/>
            </a:pPr>
            <a:r>
              <a:rPr lang="en-US" sz="2000" smtClean="0">
                <a:solidFill>
                  <a:srgbClr val="FF0000"/>
                </a:solidFill>
                <a:latin typeface="+mj-lt"/>
              </a:rPr>
              <a:t>Provides Purification, Repentance &amp; Spiritual Renewal</a:t>
            </a:r>
          </a:p>
          <a:p>
            <a:pPr>
              <a:lnSpc>
                <a:spcPct val="90000"/>
              </a:lnSpc>
              <a:buClr>
                <a:schemeClr val="tx1"/>
              </a:buClr>
              <a:buFont typeface="Wingdings" pitchFamily="2" charset="2"/>
              <a:buChar char="v"/>
            </a:pPr>
            <a:endParaRPr lang="en-US" sz="2000" smtClean="0">
              <a:solidFill>
                <a:srgbClr val="FF0000"/>
              </a:solidFill>
              <a:latin typeface="+mj-lt"/>
            </a:endParaRPr>
          </a:p>
          <a:p>
            <a:pPr>
              <a:lnSpc>
                <a:spcPct val="90000"/>
              </a:lnSpc>
              <a:buClr>
                <a:schemeClr val="tx1"/>
              </a:buClr>
              <a:buFont typeface="Wingdings" pitchFamily="2" charset="2"/>
              <a:buChar char="v"/>
            </a:pPr>
            <a:r>
              <a:rPr lang="en-US" sz="2000" smtClean="0">
                <a:solidFill>
                  <a:srgbClr val="FF0000"/>
                </a:solidFill>
                <a:latin typeface="+mj-lt"/>
              </a:rPr>
              <a:t>It instills Patience, Discipline, Quality and Unity</a:t>
            </a:r>
          </a:p>
          <a:p>
            <a:pPr>
              <a:lnSpc>
                <a:spcPct val="90000"/>
              </a:lnSpc>
              <a:buClr>
                <a:schemeClr val="tx1"/>
              </a:buClr>
              <a:buFont typeface="Wingdings" pitchFamily="2" charset="2"/>
              <a:buNone/>
            </a:pPr>
            <a:endParaRPr lang="en-US" sz="2000" smtClean="0">
              <a:solidFill>
                <a:srgbClr val="FF0000"/>
              </a:solidFill>
              <a:latin typeface="+mj-lt"/>
            </a:endParaRPr>
          </a:p>
          <a:p>
            <a:pPr>
              <a:lnSpc>
                <a:spcPct val="90000"/>
              </a:lnSpc>
              <a:buClr>
                <a:schemeClr val="tx1"/>
              </a:buClr>
              <a:buFont typeface="Wingdings" pitchFamily="2" charset="2"/>
              <a:buChar char="v"/>
            </a:pPr>
            <a:endParaRPr lang="en-US" sz="2000" smtClean="0">
              <a:solidFill>
                <a:srgbClr val="FF0000"/>
              </a:solidFill>
              <a:latin typeface="+mj-lt"/>
            </a:endParaRPr>
          </a:p>
          <a:p>
            <a:pPr>
              <a:lnSpc>
                <a:spcPct val="90000"/>
              </a:lnSpc>
              <a:buClr>
                <a:schemeClr val="tx1"/>
              </a:buClr>
              <a:buFont typeface="Wingdings" pitchFamily="2" charset="2"/>
              <a:buChar char="v"/>
            </a:pPr>
            <a:endParaRPr lang="en-US" sz="2000" smtClean="0">
              <a:solidFill>
                <a:srgbClr val="FF0000"/>
              </a:solidFill>
              <a:latin typeface="+mj-lt"/>
            </a:endParaRPr>
          </a:p>
          <a:p>
            <a:pPr>
              <a:lnSpc>
                <a:spcPct val="90000"/>
              </a:lnSpc>
              <a:buClr>
                <a:schemeClr val="tx1"/>
              </a:buClr>
              <a:buFont typeface="Wingdings" pitchFamily="2" charset="2"/>
              <a:buChar char="v"/>
            </a:pPr>
            <a:endParaRPr lang="en-US" sz="2400">
              <a:solidFill>
                <a:srgbClr val="FF0000"/>
              </a:solidFill>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WordArt 1029"/>
          <p:cNvSpPr>
            <a:spLocks noChangeArrowheads="1" noChangeShapeType="1" noTextEdit="1"/>
          </p:cNvSpPr>
          <p:nvPr/>
        </p:nvSpPr>
        <p:spPr bwMode="auto">
          <a:xfrm>
            <a:off x="457200" y="304800"/>
            <a:ext cx="8229600" cy="11430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00B0F0"/>
                </a:solidFill>
                <a:effectLst>
                  <a:outerShdw dist="45791" dir="2021404" algn="ctr" rotWithShape="0">
                    <a:srgbClr val="C0C0C0"/>
                  </a:outerShdw>
                </a:effectLst>
                <a:latin typeface="Times New Roman"/>
                <a:cs typeface="Times New Roman"/>
              </a:rPr>
              <a:t>The Obligation of Hajj </a:t>
            </a:r>
          </a:p>
        </p:txBody>
      </p:sp>
      <p:sp>
        <p:nvSpPr>
          <p:cNvPr id="8195" name="Content Placeholder 6"/>
          <p:cNvSpPr>
            <a:spLocks noGrp="1"/>
          </p:cNvSpPr>
          <p:nvPr>
            <p:ph idx="1"/>
          </p:nvPr>
        </p:nvSpPr>
        <p:spPr>
          <a:xfrm>
            <a:off x="457200" y="1600200"/>
            <a:ext cx="8229600" cy="5029200"/>
          </a:xfrm>
        </p:spPr>
        <p:txBody>
          <a:bodyPr/>
          <a:lstStyle/>
          <a:p>
            <a:pPr algn="ctr" eaLnBrk="1" hangingPunct="1">
              <a:lnSpc>
                <a:spcPct val="90000"/>
              </a:lnSpc>
              <a:buFontTx/>
              <a:buNone/>
            </a:pPr>
            <a:r>
              <a:rPr lang="en-US" sz="2400" b="1" smtClean="0"/>
              <a:t> </a:t>
            </a:r>
            <a:r>
              <a:rPr lang="ar-SA" b="1" smtClean="0">
                <a:cs typeface="Arial" charset="0"/>
              </a:rPr>
              <a:t>إِنَّ أَوَّلَ بَيْتٍ وُضِعَ لِلنَّاسِ لَلَّذِي بِبَكَّةَ مُبَارَكًا وَهُدًى لِلْعَالَمِينَ</a:t>
            </a:r>
            <a:r>
              <a:rPr lang="en-US" smtClean="0">
                <a:cs typeface="Arial" charset="0"/>
              </a:rPr>
              <a:t/>
            </a:r>
            <a:br>
              <a:rPr lang="en-US" smtClean="0">
                <a:cs typeface="Arial" charset="0"/>
              </a:rPr>
            </a:br>
            <a:r>
              <a:rPr lang="ar-SA" b="1" smtClean="0">
                <a:cs typeface="Arial" charset="0"/>
              </a:rPr>
              <a:t>فِيهِ آيَاتٌ بَيِّنَاتٌ مَقَامُ إِبْرَاهِيمَ وَمَنْ دَخَلَهُ كَانَ آمِنًا وَلِلَّهِ عَلَى النَّاسِ حِجُّ الْبَيْتِ مَنِ اسْتَطَاعَ إِلَيْهِ سَبِيلًا وَمَنْ كَفَرَ فَإِنَّ اللَّهَ غَنِيٌّ عَنِ الْعَالَمِينَ</a:t>
            </a:r>
            <a:r>
              <a:rPr lang="en-US" sz="2400" smtClean="0"/>
              <a:t> </a:t>
            </a:r>
          </a:p>
          <a:p>
            <a:pPr eaLnBrk="1" hangingPunct="1"/>
            <a:r>
              <a:rPr lang="en-US" sz="2400" b="1" smtClean="0"/>
              <a:t>The first House (of worship) laid down for people is that at Bakka/Makkah: Full of blessing and of guidance for all worlds.  In it are Manifest Signs; the Stand of Abraham; and he who enters it, he is secure. To Allah is a duty people owe; Pilgrimage to the House, on those who can afford the journey; but if any denies faith, Allah has no need from any of His creatures (3 / 96-97).</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7"/>
          <p:cNvSpPr txBox="1">
            <a:spLocks noChangeArrowheads="1"/>
          </p:cNvSpPr>
          <p:nvPr/>
        </p:nvSpPr>
        <p:spPr bwMode="auto">
          <a:xfrm>
            <a:off x="457200" y="1600200"/>
            <a:ext cx="8229600" cy="4525963"/>
          </a:xfrm>
          <a:prstGeom prst="rect">
            <a:avLst/>
          </a:prstGeom>
          <a:noFill/>
          <a:ln w="9525">
            <a:noFill/>
            <a:miter lim="800000"/>
            <a:headEnd/>
            <a:tailEnd/>
          </a:ln>
        </p:spPr>
        <p:txBody>
          <a:bodyPr/>
          <a:lstStyle/>
          <a:p>
            <a:pPr marL="342900" indent="-342900" algn="ctr">
              <a:lnSpc>
                <a:spcPct val="80000"/>
              </a:lnSpc>
              <a:spcBef>
                <a:spcPct val="20000"/>
              </a:spcBef>
            </a:pPr>
            <a:endParaRPr lang="en-US" sz="1200">
              <a:cs typeface="Arial" charset="0"/>
            </a:endParaRPr>
          </a:p>
          <a:p>
            <a:pPr marL="342900" indent="-342900" algn="ctr">
              <a:lnSpc>
                <a:spcPct val="80000"/>
              </a:lnSpc>
              <a:spcBef>
                <a:spcPct val="20000"/>
              </a:spcBef>
            </a:pPr>
            <a:endParaRPr lang="en-US" sz="1200">
              <a:cs typeface="Arial" charset="0"/>
            </a:endParaRPr>
          </a:p>
          <a:p>
            <a:pPr marL="342900" indent="-342900" algn="ctr">
              <a:lnSpc>
                <a:spcPct val="80000"/>
              </a:lnSpc>
              <a:spcBef>
                <a:spcPct val="20000"/>
              </a:spcBef>
            </a:pPr>
            <a:r>
              <a:rPr lang="ar-SA" sz="1200">
                <a:cs typeface="Arial" charset="0"/>
              </a:rPr>
              <a:t>ِ</a:t>
            </a:r>
            <a:endParaRPr lang="en-US" sz="2000">
              <a:cs typeface="Arial" charset="0"/>
            </a:endParaRPr>
          </a:p>
          <a:p>
            <a:pPr marL="342900" indent="-342900" algn="ctr">
              <a:lnSpc>
                <a:spcPct val="80000"/>
              </a:lnSpc>
              <a:spcBef>
                <a:spcPct val="20000"/>
              </a:spcBef>
            </a:pPr>
            <a:r>
              <a:rPr lang="ar-SA" sz="3600">
                <a:cs typeface="Arial" charset="0"/>
              </a:rPr>
              <a:t>وَأَتِمُّوا الْحَجَّ وَالْعُمْرَةَ لِلَّه</a:t>
            </a:r>
            <a:endParaRPr lang="en-US" sz="1200">
              <a:cs typeface="Arial" charset="0"/>
            </a:endParaRPr>
          </a:p>
          <a:p>
            <a:pPr marL="342900" indent="-342900" algn="ctr">
              <a:lnSpc>
                <a:spcPct val="80000"/>
              </a:lnSpc>
              <a:spcBef>
                <a:spcPct val="20000"/>
              </a:spcBef>
            </a:pPr>
            <a:r>
              <a:rPr lang="en-US" sz="2400"/>
              <a:t>And complete the Hajj and ‘Umra to (please) Allah. </a:t>
            </a:r>
          </a:p>
          <a:p>
            <a:pPr marL="342900" indent="-342900" algn="ctr">
              <a:lnSpc>
                <a:spcPct val="80000"/>
              </a:lnSpc>
              <a:spcBef>
                <a:spcPct val="20000"/>
              </a:spcBef>
            </a:pPr>
            <a:r>
              <a:rPr lang="en-US" sz="2400"/>
              <a:t>(2/ 196)</a:t>
            </a:r>
            <a:r>
              <a:rPr lang="en-US" sz="1200" b="0"/>
              <a:t> </a:t>
            </a:r>
            <a:endParaRPr lang="en-US" sz="1200" b="0" smtClean="0"/>
          </a:p>
          <a:p>
            <a:pPr marL="342900" indent="-342900" algn="ctr">
              <a:lnSpc>
                <a:spcPct val="80000"/>
              </a:lnSpc>
              <a:spcBef>
                <a:spcPct val="20000"/>
              </a:spcBef>
            </a:pPr>
            <a:endParaRPr lang="en-US" sz="1200" b="0"/>
          </a:p>
          <a:p>
            <a:pPr marL="342900" indent="-342900" algn="ctr">
              <a:lnSpc>
                <a:spcPct val="80000"/>
              </a:lnSpc>
              <a:spcBef>
                <a:spcPct val="20000"/>
              </a:spcBef>
            </a:pPr>
            <a:endParaRPr lang="en-US" sz="1200">
              <a:cs typeface="Arial" charset="0"/>
            </a:endParaRPr>
          </a:p>
          <a:p>
            <a:pPr marL="342900" indent="-342900" algn="ctr">
              <a:lnSpc>
                <a:spcPct val="80000"/>
              </a:lnSpc>
              <a:spcBef>
                <a:spcPct val="20000"/>
              </a:spcBef>
            </a:pPr>
            <a:r>
              <a:rPr lang="en-US" sz="1200" b="0"/>
              <a:t> </a:t>
            </a:r>
          </a:p>
        </p:txBody>
      </p:sp>
      <p:pic>
        <p:nvPicPr>
          <p:cNvPr id="3" name="Picture 5" descr="22_32">
            <a:hlinkClick r:id="rId4" tooltip="click here to listen"/>
          </p:cNvPr>
          <p:cNvPicPr>
            <a:picLocks noChangeAspect="1" noChangeArrowheads="1"/>
          </p:cNvPicPr>
          <p:nvPr/>
        </p:nvPicPr>
        <p:blipFill>
          <a:blip r:embed="rId5" cstate="print"/>
          <a:srcRect/>
          <a:stretch>
            <a:fillRect/>
          </a:stretch>
        </p:blipFill>
        <p:spPr bwMode="auto">
          <a:xfrm>
            <a:off x="1066800" y="3505201"/>
            <a:ext cx="7297608" cy="1142999"/>
          </a:xfrm>
          <a:prstGeom prst="rect">
            <a:avLst/>
          </a:prstGeom>
          <a:noFill/>
          <a:ln w="9525">
            <a:noFill/>
            <a:miter lim="800000"/>
            <a:headEnd/>
            <a:tailEnd/>
          </a:ln>
        </p:spPr>
      </p:pic>
      <p:sp>
        <p:nvSpPr>
          <p:cNvPr id="4" name="Rectangle 3"/>
          <p:cNvSpPr/>
          <p:nvPr/>
        </p:nvSpPr>
        <p:spPr>
          <a:xfrm>
            <a:off x="914400" y="4563070"/>
            <a:ext cx="7086600" cy="1200329"/>
          </a:xfrm>
          <a:prstGeom prst="rect">
            <a:avLst/>
          </a:prstGeom>
        </p:spPr>
        <p:txBody>
          <a:bodyPr wrap="square">
            <a:spAutoFit/>
          </a:bodyPr>
          <a:lstStyle/>
          <a:p>
            <a:pPr algn="ctr"/>
            <a:r>
              <a:rPr lang="en-US" sz="2400" smtClean="0"/>
              <a:t>“That, and he who glorifies Allah’s rituals, it is  (a sign/part of) piety of the heart.”</a:t>
            </a:r>
          </a:p>
          <a:p>
            <a:pPr algn="r"/>
            <a:r>
              <a:rPr lang="en-US" sz="2400" smtClean="0"/>
              <a:t>Surat Al Hajj22:32</a:t>
            </a:r>
            <a:endParaRPr lang="en-US" sz="2400"/>
          </a:p>
        </p:txBody>
      </p:sp>
      <p:sp>
        <p:nvSpPr>
          <p:cNvPr id="5" name="TextBox 4"/>
          <p:cNvSpPr txBox="1"/>
          <p:nvPr/>
        </p:nvSpPr>
        <p:spPr>
          <a:xfrm>
            <a:off x="1295400" y="228600"/>
            <a:ext cx="7010400" cy="1015663"/>
          </a:xfrm>
          <a:prstGeom prst="rect">
            <a:avLst/>
          </a:prstGeom>
          <a:noFill/>
        </p:spPr>
        <p:txBody>
          <a:bodyPr wrap="square" rtlCol="0">
            <a:spAutoFit/>
          </a:bodyPr>
          <a:lstStyle/>
          <a:p>
            <a:r>
              <a:rPr lang="en-US" sz="6000" smtClean="0">
                <a:solidFill>
                  <a:srgbClr val="00B0F0"/>
                </a:solidFill>
              </a:rPr>
              <a:t>Ayat’s on Hajj-2</a:t>
            </a:r>
            <a:endParaRPr lang="en-US" sz="6000">
              <a:solidFill>
                <a:srgbClr val="00B0F0"/>
              </a:solidFill>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5" name="Picture 5" descr="2_197">
            <a:hlinkClick r:id="rId4" tooltip="click here to listen"/>
          </p:cNvPr>
          <p:cNvPicPr>
            <a:picLocks noChangeAspect="1" noChangeArrowheads="1"/>
          </p:cNvPicPr>
          <p:nvPr/>
        </p:nvPicPr>
        <p:blipFill>
          <a:blip r:embed="rId5" cstate="print"/>
          <a:srcRect/>
          <a:stretch>
            <a:fillRect/>
          </a:stretch>
        </p:blipFill>
        <p:spPr bwMode="auto">
          <a:xfrm>
            <a:off x="152400" y="1524000"/>
            <a:ext cx="8839200" cy="2209800"/>
          </a:xfrm>
          <a:prstGeom prst="rect">
            <a:avLst/>
          </a:prstGeom>
          <a:noFill/>
          <a:ln w="9525">
            <a:noFill/>
            <a:miter lim="800000"/>
            <a:headEnd/>
            <a:tailEnd/>
          </a:ln>
        </p:spPr>
      </p:pic>
      <p:sp>
        <p:nvSpPr>
          <p:cNvPr id="133126" name="Rectangle 6"/>
          <p:cNvSpPr>
            <a:spLocks noChangeArrowheads="1"/>
          </p:cNvSpPr>
          <p:nvPr/>
        </p:nvSpPr>
        <p:spPr bwMode="auto">
          <a:xfrm>
            <a:off x="381000" y="4128079"/>
            <a:ext cx="8534400" cy="2308324"/>
          </a:xfrm>
          <a:prstGeom prst="rect">
            <a:avLst/>
          </a:prstGeom>
          <a:noFill/>
          <a:ln w="9525">
            <a:noFill/>
            <a:miter lim="800000"/>
            <a:headEnd/>
            <a:tailEnd/>
          </a:ln>
        </p:spPr>
        <p:txBody>
          <a:bodyPr wrap="square" anchor="ctr">
            <a:spAutoFit/>
          </a:bodyPr>
          <a:lstStyle/>
          <a:p>
            <a:r>
              <a:rPr lang="en-US" sz="2400"/>
              <a:t>Hajj is (to be performed) during specific months. He who obliges to do the Hajj therein, Let there be no sexual (activity), nor disobedience, nor argumentation during the Hajj. And whatever good you do, Allah knows it. And take (your) provision for the journey, indeed, the best of provisions is piety. So fear Me, O’ you who have wise hearts (2:197)</a:t>
            </a:r>
          </a:p>
        </p:txBody>
      </p:sp>
      <p:sp>
        <p:nvSpPr>
          <p:cNvPr id="4" name="TextBox 3"/>
          <p:cNvSpPr txBox="1"/>
          <p:nvPr/>
        </p:nvSpPr>
        <p:spPr>
          <a:xfrm>
            <a:off x="914400" y="304800"/>
            <a:ext cx="7086600" cy="923330"/>
          </a:xfrm>
          <a:prstGeom prst="rect">
            <a:avLst/>
          </a:prstGeom>
          <a:noFill/>
        </p:spPr>
        <p:txBody>
          <a:bodyPr wrap="square" rtlCol="0">
            <a:spAutoFit/>
          </a:bodyPr>
          <a:lstStyle/>
          <a:p>
            <a:r>
              <a:rPr lang="en-US" sz="5400" smtClean="0">
                <a:solidFill>
                  <a:srgbClr val="00B0F0"/>
                </a:solidFill>
              </a:rPr>
              <a:t>Ayat’s on Hajj-3</a:t>
            </a:r>
            <a:endParaRPr lang="en-US" sz="5400">
              <a:solidFill>
                <a:srgbClr val="00B0F0"/>
              </a:solidFill>
            </a:endParaRP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15</a:t>
            </a:fld>
            <a:endParaRPr lang="en-US"/>
          </a:p>
        </p:txBody>
      </p:sp>
      <p:sp>
        <p:nvSpPr>
          <p:cNvPr id="4" name="TextBox 3"/>
          <p:cNvSpPr txBox="1"/>
          <p:nvPr/>
        </p:nvSpPr>
        <p:spPr>
          <a:xfrm>
            <a:off x="533400" y="152400"/>
            <a:ext cx="7315200" cy="1938992"/>
          </a:xfrm>
          <a:prstGeom prst="rect">
            <a:avLst/>
          </a:prstGeom>
          <a:noFill/>
        </p:spPr>
        <p:txBody>
          <a:bodyPr wrap="square" rtlCol="0">
            <a:spAutoFit/>
          </a:bodyPr>
          <a:lstStyle/>
          <a:p>
            <a:r>
              <a:rPr lang="en-US" sz="6600" smtClean="0">
                <a:solidFill>
                  <a:srgbClr val="00B0F0"/>
                </a:solidFill>
              </a:rPr>
              <a:t>Ayat’s on Hajj-4</a:t>
            </a:r>
            <a:endParaRPr lang="en-US" sz="5400" smtClean="0">
              <a:solidFill>
                <a:srgbClr val="00B0F0"/>
              </a:solidFill>
            </a:endParaRPr>
          </a:p>
          <a:p>
            <a:endParaRPr lang="en-US" sz="5400"/>
          </a:p>
        </p:txBody>
      </p:sp>
      <p:pic>
        <p:nvPicPr>
          <p:cNvPr id="7" name="Picture 6" descr="http://www.iqrasense.com/wp-content/uploads/2012/10/hajj11.jpg"/>
          <p:cNvPicPr/>
          <p:nvPr/>
        </p:nvPicPr>
        <p:blipFill>
          <a:blip r:embed="rId2" cstate="print"/>
          <a:srcRect l="6337"/>
          <a:stretch>
            <a:fillRect/>
          </a:stretch>
        </p:blipFill>
        <p:spPr bwMode="auto">
          <a:xfrm>
            <a:off x="0" y="1524000"/>
            <a:ext cx="9144000" cy="5334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16</a:t>
            </a:fld>
            <a:endParaRPr lang="en-US"/>
          </a:p>
        </p:txBody>
      </p:sp>
      <p:pic>
        <p:nvPicPr>
          <p:cNvPr id="3" name="Picture 2" descr="http://3.bp.blogspot.com/-XGo4yfYyj5E/UEeO9TTgx2I/AAAAAAAADtY/U-KN4UDVU4k/s1600/Hajj.jpg"/>
          <p:cNvPicPr/>
          <p:nvPr/>
        </p:nvPicPr>
        <p:blipFill>
          <a:blip r:embed="rId2" cstate="print"/>
          <a:srcRect t="8027"/>
          <a:stretch>
            <a:fillRect/>
          </a:stretch>
        </p:blipFill>
        <p:spPr bwMode="auto">
          <a:xfrm>
            <a:off x="0" y="1524000"/>
            <a:ext cx="9144000" cy="5334000"/>
          </a:xfrm>
          <a:prstGeom prst="rect">
            <a:avLst/>
          </a:prstGeom>
          <a:noFill/>
        </p:spPr>
      </p:pic>
      <p:sp>
        <p:nvSpPr>
          <p:cNvPr id="4" name="TextBox 3"/>
          <p:cNvSpPr txBox="1"/>
          <p:nvPr/>
        </p:nvSpPr>
        <p:spPr>
          <a:xfrm>
            <a:off x="533400" y="0"/>
            <a:ext cx="7315200" cy="1200329"/>
          </a:xfrm>
          <a:prstGeom prst="rect">
            <a:avLst/>
          </a:prstGeom>
          <a:noFill/>
        </p:spPr>
        <p:txBody>
          <a:bodyPr wrap="square" rtlCol="0">
            <a:spAutoFit/>
          </a:bodyPr>
          <a:lstStyle/>
          <a:p>
            <a:r>
              <a:rPr lang="en-US" sz="7200" smtClean="0">
                <a:solidFill>
                  <a:srgbClr val="00B0F0"/>
                </a:solidFill>
              </a:rPr>
              <a:t>Ahadees on Hajj</a:t>
            </a:r>
            <a:endParaRPr lang="en-US" sz="7200">
              <a:solidFill>
                <a:srgbClr val="00B0F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17</a:t>
            </a:fld>
            <a:endParaRPr lang="en-US"/>
          </a:p>
        </p:txBody>
      </p:sp>
      <p:pic>
        <p:nvPicPr>
          <p:cNvPr id="90114" name="Picture 2" descr="http://4.bp.blogspot.com/-cXFna18baaA/UHEqa9GKgXI/AAAAAAAAAXk/Ad7wSRZFQ1I/s1600/Hajj2.jpg"/>
          <p:cNvPicPr>
            <a:picLocks noChangeAspect="1" noChangeArrowheads="1"/>
          </p:cNvPicPr>
          <p:nvPr/>
        </p:nvPicPr>
        <p:blipFill>
          <a:blip r:embed="rId2" cstate="print"/>
          <a:srcRect/>
          <a:stretch>
            <a:fillRect/>
          </a:stretch>
        </p:blipFill>
        <p:spPr bwMode="auto">
          <a:xfrm>
            <a:off x="1" y="1"/>
            <a:ext cx="9144000" cy="687257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18</a:t>
            </a:fld>
            <a:endParaRPr lang="en-US"/>
          </a:p>
        </p:txBody>
      </p:sp>
      <p:pic>
        <p:nvPicPr>
          <p:cNvPr id="88068" name="Picture 4" descr="http://2.bp.blogspot.com/-WsKt3JOTDj0/UE8VecA_QtI/AAAAAAAAAJE/hLCBtvcAZbM/s1600/hajj.jpg"/>
          <p:cNvPicPr>
            <a:picLocks noChangeAspect="1" noChangeArrowheads="1"/>
          </p:cNvPicPr>
          <p:nvPr/>
        </p:nvPicPr>
        <p:blipFill>
          <a:blip r:embed="rId2" cstate="print"/>
          <a:srcRect/>
          <a:stretch>
            <a:fillRect/>
          </a:stretch>
        </p:blipFill>
        <p:spPr bwMode="auto">
          <a:xfrm>
            <a:off x="0" y="-1"/>
            <a:ext cx="9143999" cy="685800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pPr eaLnBrk="1" hangingPunct="1"/>
            <a:r>
              <a:rPr lang="en-US" b="1" smtClean="0">
                <a:solidFill>
                  <a:srgbClr val="00B0F0"/>
                </a:solidFill>
              </a:rPr>
              <a:t>Requirements for Hajj Obligation</a:t>
            </a:r>
          </a:p>
        </p:txBody>
      </p:sp>
      <p:sp>
        <p:nvSpPr>
          <p:cNvPr id="12291" name="Content Placeholder 2"/>
          <p:cNvSpPr>
            <a:spLocks noGrp="1"/>
          </p:cNvSpPr>
          <p:nvPr>
            <p:ph idx="1"/>
          </p:nvPr>
        </p:nvSpPr>
        <p:spPr/>
        <p:txBody>
          <a:bodyPr/>
          <a:lstStyle/>
          <a:p>
            <a:pPr eaLnBrk="1" hangingPunct="1"/>
            <a:r>
              <a:rPr lang="en-US" smtClean="0"/>
              <a:t>Islam</a:t>
            </a:r>
          </a:p>
          <a:p>
            <a:pPr eaLnBrk="1" hangingPunct="1"/>
            <a:r>
              <a:rPr lang="en-US" smtClean="0"/>
              <a:t>Maturation (age of puberty)</a:t>
            </a:r>
          </a:p>
          <a:p>
            <a:pPr eaLnBrk="1" hangingPunct="1"/>
            <a:r>
              <a:rPr lang="en-US" smtClean="0"/>
              <a:t>Reasoning and sanity</a:t>
            </a:r>
          </a:p>
          <a:p>
            <a:pPr eaLnBrk="1" hangingPunct="1"/>
            <a:r>
              <a:rPr lang="en-US" smtClean="0"/>
              <a:t>Freedom</a:t>
            </a:r>
          </a:p>
          <a:p>
            <a:pPr eaLnBrk="1" hangingPunct="1"/>
            <a:r>
              <a:rPr lang="en-US" smtClean="0"/>
              <a:t>Ability:</a:t>
            </a:r>
          </a:p>
          <a:p>
            <a:pPr lvl="1" eaLnBrk="1" hangingPunct="1"/>
            <a:r>
              <a:rPr lang="en-US" smtClean="0"/>
              <a:t>Financially</a:t>
            </a:r>
          </a:p>
          <a:p>
            <a:pPr lvl="1" eaLnBrk="1" hangingPunct="1"/>
            <a:r>
              <a:rPr lang="en-US" smtClean="0"/>
              <a:t>Physically</a:t>
            </a: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b="1" smtClean="0">
                <a:solidFill>
                  <a:srgbClr val="00B0F0"/>
                </a:solidFill>
              </a:rPr>
              <a:t>Attitude during Hajj</a:t>
            </a:r>
          </a:p>
        </p:txBody>
      </p:sp>
      <p:sp>
        <p:nvSpPr>
          <p:cNvPr id="139267" name="Rectangle 3"/>
          <p:cNvSpPr>
            <a:spLocks noGrp="1" noChangeArrowheads="1"/>
          </p:cNvSpPr>
          <p:nvPr>
            <p:ph type="body" idx="1"/>
          </p:nvPr>
        </p:nvSpPr>
        <p:spPr>
          <a:xfrm>
            <a:off x="152400" y="1600200"/>
            <a:ext cx="8686800" cy="4724400"/>
          </a:xfrm>
        </p:spPr>
        <p:txBody>
          <a:bodyPr>
            <a:noAutofit/>
          </a:bodyPr>
          <a:lstStyle/>
          <a:p>
            <a:pPr eaLnBrk="1" hangingPunct="1"/>
            <a:r>
              <a:rPr lang="en-US" sz="2800" b="1" smtClean="0"/>
              <a:t>Halal and appropriate everything</a:t>
            </a:r>
          </a:p>
          <a:p>
            <a:pPr eaLnBrk="1" hangingPunct="1"/>
            <a:r>
              <a:rPr lang="en-US" sz="2800" b="1" smtClean="0"/>
              <a:t>Staying away from any sexual activity, any disobedience, argumentation, and all useless talk, let alone haram talk.</a:t>
            </a:r>
          </a:p>
          <a:p>
            <a:pPr eaLnBrk="1" hangingPunct="1"/>
            <a:r>
              <a:rPr lang="en-US" sz="2800" b="1" smtClean="0"/>
              <a:t>Humbleness and avoiding excessive ornaments</a:t>
            </a:r>
          </a:p>
          <a:p>
            <a:pPr eaLnBrk="1" hangingPunct="1"/>
            <a:r>
              <a:rPr lang="en-US" sz="2800" b="1" smtClean="0"/>
              <a:t>Volunteer additional ibadah and sacrifice as needed</a:t>
            </a:r>
          </a:p>
          <a:p>
            <a:pPr eaLnBrk="1" hangingPunct="1"/>
            <a:r>
              <a:rPr lang="en-US" sz="2800" b="1" smtClean="0"/>
              <a:t> To be pleased with difficulty, spending and sacrificing</a:t>
            </a: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21</a:t>
            </a:fld>
            <a:r>
              <a:rPr lang="en-US" smtClean="0"/>
              <a:t> of 40</a:t>
            </a:r>
            <a:endParaRPr lang="en-US"/>
          </a:p>
        </p:txBody>
      </p:sp>
      <p:pic>
        <p:nvPicPr>
          <p:cNvPr id="164866" name="Picture 2" descr="http://img819.imageshack.us/img819/5434/talbiyyah.jpg"/>
          <p:cNvPicPr>
            <a:picLocks noChangeAspect="1" noChangeArrowheads="1"/>
          </p:cNvPicPr>
          <p:nvPr/>
        </p:nvPicPr>
        <p:blipFill>
          <a:blip r:embed="rId2" cstate="print"/>
          <a:srcRect/>
          <a:stretch>
            <a:fillRect/>
          </a:stretch>
        </p:blipFill>
        <p:spPr bwMode="auto">
          <a:xfrm>
            <a:off x="0" y="419099"/>
            <a:ext cx="9144000" cy="621030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Activities of Hajj </a:t>
            </a:r>
            <a:endParaRPr lang="en-US"/>
          </a:p>
        </p:txBody>
      </p:sp>
      <p:sp>
        <p:nvSpPr>
          <p:cNvPr id="3" name="Content Placeholder 2"/>
          <p:cNvSpPr>
            <a:spLocks noGrp="1"/>
          </p:cNvSpPr>
          <p:nvPr>
            <p:ph idx="1"/>
          </p:nvPr>
        </p:nvSpPr>
        <p:spPr/>
        <p:txBody>
          <a:bodyPr>
            <a:normAutofit/>
          </a:bodyPr>
          <a:lstStyle/>
          <a:p>
            <a:r>
              <a:rPr lang="en-US" smtClean="0"/>
              <a:t>Entrance into state of Ihram (self control)</a:t>
            </a:r>
          </a:p>
          <a:p>
            <a:r>
              <a:rPr lang="en-US" smtClean="0"/>
              <a:t>Two pieces of unstitched white cloth for men</a:t>
            </a:r>
          </a:p>
          <a:p>
            <a:r>
              <a:rPr lang="en-US" smtClean="0"/>
              <a:t>Stitched &amp; Simple Clothing for women</a:t>
            </a:r>
          </a:p>
          <a:p>
            <a:r>
              <a:rPr lang="en-US" smtClean="0">
                <a:solidFill>
                  <a:schemeClr val="hlink"/>
                </a:solidFill>
              </a:rPr>
              <a:t>Signifies equality of all before God</a:t>
            </a:r>
          </a:p>
          <a:p>
            <a:r>
              <a:rPr lang="en-US" smtClean="0"/>
              <a:t>Stay in the state of Ihram for three days</a:t>
            </a:r>
          </a:p>
          <a:p>
            <a:pPr eaLnBrk="0" hangingPunct="0">
              <a:buClr>
                <a:schemeClr val="tx1"/>
              </a:buClr>
              <a:buNone/>
            </a:pPr>
            <a:endParaRPr lang="en-US" b="1" smtClean="0">
              <a:latin typeface="Arial" charset="0"/>
            </a:endParaRPr>
          </a:p>
          <a:p>
            <a:endParaRPr lang="en-US" smtClean="0"/>
          </a:p>
          <a:p>
            <a:endParaRPr lang="en-US"/>
          </a:p>
        </p:txBody>
      </p:sp>
      <p:sp>
        <p:nvSpPr>
          <p:cNvPr id="4" name="Slide Number Placeholder 3"/>
          <p:cNvSpPr>
            <a:spLocks noGrp="1"/>
          </p:cNvSpPr>
          <p:nvPr>
            <p:ph type="sldNum" sz="quarter" idx="12"/>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Activities of Hajj --2</a:t>
            </a:r>
            <a:endParaRPr lang="en-US"/>
          </a:p>
        </p:txBody>
      </p:sp>
      <p:sp>
        <p:nvSpPr>
          <p:cNvPr id="3" name="Content Placeholder 2"/>
          <p:cNvSpPr>
            <a:spLocks noGrp="1"/>
          </p:cNvSpPr>
          <p:nvPr>
            <p:ph idx="1"/>
          </p:nvPr>
        </p:nvSpPr>
        <p:spPr/>
        <p:txBody>
          <a:bodyPr>
            <a:normAutofit/>
          </a:bodyPr>
          <a:lstStyle/>
          <a:p>
            <a:pPr>
              <a:lnSpc>
                <a:spcPct val="80000"/>
              </a:lnSpc>
              <a:buClr>
                <a:schemeClr val="tx1"/>
              </a:buClr>
            </a:pPr>
            <a:endParaRPr lang="en-US" sz="2000" b="1" smtClean="0"/>
          </a:p>
          <a:p>
            <a:pPr>
              <a:lnSpc>
                <a:spcPct val="90000"/>
              </a:lnSpc>
              <a:buClr>
                <a:schemeClr val="tx1"/>
              </a:buClr>
              <a:buFont typeface="Wingdings" pitchFamily="2" charset="2"/>
              <a:buChar char="§"/>
            </a:pPr>
            <a:r>
              <a:rPr lang="en-US" sz="2000" b="1" smtClean="0">
                <a:latin typeface="Arial" charset="0"/>
              </a:rPr>
              <a:t>8 th day of ZIl Hujj travel to Mina for overnight camp.</a:t>
            </a:r>
          </a:p>
          <a:p>
            <a:pPr>
              <a:lnSpc>
                <a:spcPct val="90000"/>
              </a:lnSpc>
              <a:buClr>
                <a:schemeClr val="tx1"/>
              </a:buClr>
              <a:buFont typeface="Wingdings" pitchFamily="2" charset="2"/>
              <a:buChar char="§"/>
            </a:pPr>
            <a:r>
              <a:rPr lang="en-US" sz="2000" b="1" smtClean="0">
                <a:latin typeface="Arial" charset="0"/>
              </a:rPr>
              <a:t>9</a:t>
            </a:r>
            <a:r>
              <a:rPr lang="en-US" sz="2000" b="1" smtClean="0">
                <a:effectLst>
                  <a:outerShdw blurRad="38100" dist="38100" dir="2700000" algn="tl">
                    <a:srgbClr val="000000"/>
                  </a:outerShdw>
                </a:effectLst>
                <a:latin typeface="Arial" charset="0"/>
              </a:rPr>
              <a:t>th day of Zil Hujj travel to Arafat to      spend whole day in the open grounds</a:t>
            </a:r>
            <a:endParaRPr lang="en-US" sz="2000" b="1" smtClean="0"/>
          </a:p>
          <a:p>
            <a:pPr>
              <a:lnSpc>
                <a:spcPct val="80000"/>
              </a:lnSpc>
              <a:buClr>
                <a:schemeClr val="tx1"/>
              </a:buClr>
              <a:buNone/>
            </a:pPr>
            <a:endParaRPr lang="en-US" sz="2000" b="1" smtClean="0"/>
          </a:p>
          <a:p>
            <a:pPr>
              <a:lnSpc>
                <a:spcPct val="80000"/>
              </a:lnSpc>
              <a:buClr>
                <a:schemeClr val="tx1"/>
              </a:buClr>
            </a:pPr>
            <a:r>
              <a:rPr lang="en-US" sz="2000" b="1" smtClean="0"/>
              <a:t>9</a:t>
            </a:r>
            <a:r>
              <a:rPr lang="en-US" sz="2000" b="1" baseline="30000" smtClean="0"/>
              <a:t>th</a:t>
            </a:r>
            <a:r>
              <a:rPr lang="en-US" sz="2000" b="1" smtClean="0"/>
              <a:t> day of Zil Hujj leaves for Muzdallifa after evening prayer to spend night in the open grounds of Muzdalifa.</a:t>
            </a:r>
          </a:p>
          <a:p>
            <a:pPr>
              <a:lnSpc>
                <a:spcPct val="80000"/>
              </a:lnSpc>
              <a:buClr>
                <a:schemeClr val="tx1"/>
              </a:buClr>
            </a:pPr>
            <a:endParaRPr lang="en-US" sz="2000" b="1" smtClean="0"/>
          </a:p>
          <a:p>
            <a:pPr>
              <a:lnSpc>
                <a:spcPct val="80000"/>
              </a:lnSpc>
              <a:buClr>
                <a:schemeClr val="tx1"/>
              </a:buClr>
            </a:pPr>
            <a:r>
              <a:rPr lang="en-US" sz="2000" b="1" smtClean="0"/>
              <a:t>10</a:t>
            </a:r>
            <a:r>
              <a:rPr lang="en-US" sz="2000" b="1" baseline="30000" smtClean="0"/>
              <a:t>th</a:t>
            </a:r>
            <a:r>
              <a:rPr lang="en-US" sz="2000" b="1" smtClean="0"/>
              <a:t> day of Zil Hujj come back to Mina and stone the  Devils  as symbol of rejection of evil deeds.</a:t>
            </a:r>
          </a:p>
          <a:p>
            <a:pPr>
              <a:lnSpc>
                <a:spcPct val="80000"/>
              </a:lnSpc>
              <a:buClr>
                <a:schemeClr val="tx1"/>
              </a:buClr>
            </a:pPr>
            <a:endParaRPr lang="en-US" sz="2000" b="1" smtClean="0"/>
          </a:p>
          <a:p>
            <a:pPr>
              <a:lnSpc>
                <a:spcPct val="80000"/>
              </a:lnSpc>
              <a:buClr>
                <a:schemeClr val="tx1"/>
              </a:buClr>
            </a:pPr>
            <a:r>
              <a:rPr lang="en-US" sz="2000" b="1" smtClean="0"/>
              <a:t>10</a:t>
            </a:r>
            <a:r>
              <a:rPr lang="en-US" sz="2000" b="1" baseline="30000" smtClean="0"/>
              <a:t>th</a:t>
            </a:r>
            <a:r>
              <a:rPr lang="en-US" sz="2000" b="1" smtClean="0"/>
              <a:t> day of Zil Hujj sacrifice  a sheep, cow or camel in remembrance of Abraham’s willingness to sacrifice his son.</a:t>
            </a:r>
          </a:p>
          <a:p>
            <a:pPr>
              <a:lnSpc>
                <a:spcPct val="80000"/>
              </a:lnSpc>
              <a:buClr>
                <a:schemeClr val="tx1"/>
              </a:buClr>
            </a:pPr>
            <a:r>
              <a:rPr lang="en-US" sz="2000" b="1" smtClean="0"/>
              <a:t>11</a:t>
            </a:r>
            <a:r>
              <a:rPr lang="en-US" sz="2000" b="1" baseline="30000" smtClean="0"/>
              <a:t>th</a:t>
            </a:r>
            <a:r>
              <a:rPr lang="en-US" sz="2000" b="1" smtClean="0"/>
              <a:t> and 12</a:t>
            </a:r>
            <a:r>
              <a:rPr lang="en-US" sz="2000" b="1" baseline="30000" smtClean="0"/>
              <a:t>th</a:t>
            </a:r>
            <a:r>
              <a:rPr lang="en-US" sz="2000" b="1" smtClean="0"/>
              <a:t> zilahaj Rami jumraat.</a:t>
            </a:r>
          </a:p>
          <a:p>
            <a:pPr>
              <a:lnSpc>
                <a:spcPct val="80000"/>
              </a:lnSpc>
              <a:buClr>
                <a:schemeClr val="tx1"/>
              </a:buClr>
            </a:pPr>
            <a:r>
              <a:rPr lang="en-US" altLang="ar-SA" sz="2000" u="sng" smtClean="0"/>
              <a:t>TAWAF AL WIDA</a:t>
            </a:r>
            <a:endParaRPr lang="en-US" altLang="ar-SA" sz="800" smtClean="0"/>
          </a:p>
          <a:p>
            <a:pPr>
              <a:lnSpc>
                <a:spcPct val="80000"/>
              </a:lnSpc>
              <a:buClr>
                <a:schemeClr val="tx1"/>
              </a:buClr>
            </a:pPr>
            <a:endParaRPr lang="en-US" sz="2000" b="1" smtClean="0"/>
          </a:p>
          <a:p>
            <a:endParaRPr lang="en-US" sz="2000"/>
          </a:p>
        </p:txBody>
      </p:sp>
      <p:sp>
        <p:nvSpPr>
          <p:cNvPr id="4" name="Slide Number Placeholder 3"/>
          <p:cNvSpPr>
            <a:spLocks noGrp="1"/>
          </p:cNvSpPr>
          <p:nvPr>
            <p:ph type="sldNum" sz="quarter" idx="12"/>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24</a:t>
            </a:fld>
            <a:r>
              <a:rPr lang="en-US" smtClean="0"/>
              <a:t> of 40</a:t>
            </a:r>
            <a:endParaRPr lang="en-US"/>
          </a:p>
        </p:txBody>
      </p:sp>
      <p:pic>
        <p:nvPicPr>
          <p:cNvPr id="178178" name="Picture 2" descr="http://carwan-e-noor.allah.pk/image/bk_image/hajj_view.jpg"/>
          <p:cNvPicPr>
            <a:picLocks noChangeAspect="1" noChangeArrowheads="1"/>
          </p:cNvPicPr>
          <p:nvPr/>
        </p:nvPicPr>
        <p:blipFill>
          <a:blip r:embed="rId2" cstate="print">
            <a:duotone>
              <a:prstClr val="black"/>
              <a:schemeClr val="accent3">
                <a:tint val="45000"/>
                <a:satMod val="400000"/>
              </a:schemeClr>
            </a:duotone>
          </a:blip>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7" name="Rectangle 15"/>
          <p:cNvSpPr>
            <a:spLocks noChangeArrowheads="1"/>
          </p:cNvSpPr>
          <p:nvPr/>
        </p:nvSpPr>
        <p:spPr bwMode="auto">
          <a:xfrm>
            <a:off x="6300788" y="1557338"/>
            <a:ext cx="2735262" cy="4751387"/>
          </a:xfrm>
          <a:prstGeom prst="rect">
            <a:avLst/>
          </a:prstGeom>
          <a:gradFill rotWithShape="1">
            <a:gsLst>
              <a:gs pos="0">
                <a:schemeClr val="bg1"/>
              </a:gs>
              <a:gs pos="100000">
                <a:srgbClr val="FFFF66"/>
              </a:gs>
            </a:gsLst>
            <a:lin ang="5400000" scaled="1"/>
          </a:gradFill>
          <a:ln w="9525">
            <a:solidFill>
              <a:schemeClr val="tx1"/>
            </a:solidFill>
            <a:miter lim="800000"/>
            <a:headEnd/>
            <a:tailEnd/>
          </a:ln>
          <a:effectLst/>
        </p:spPr>
        <p:txBody>
          <a:bodyPr wrap="none" anchor="ctr"/>
          <a:lstStyle/>
          <a:p>
            <a:endParaRPr lang="en-US"/>
          </a:p>
        </p:txBody>
      </p:sp>
      <p:sp>
        <p:nvSpPr>
          <p:cNvPr id="13325" name="Rectangle 13"/>
          <p:cNvSpPr>
            <a:spLocks noChangeArrowheads="1"/>
          </p:cNvSpPr>
          <p:nvPr/>
        </p:nvSpPr>
        <p:spPr bwMode="auto">
          <a:xfrm>
            <a:off x="3276600" y="1557338"/>
            <a:ext cx="2735263" cy="4751387"/>
          </a:xfrm>
          <a:prstGeom prst="rect">
            <a:avLst/>
          </a:prstGeom>
          <a:gradFill rotWithShape="1">
            <a:gsLst>
              <a:gs pos="0">
                <a:schemeClr val="bg1"/>
              </a:gs>
              <a:gs pos="100000">
                <a:srgbClr val="FFFF66"/>
              </a:gs>
            </a:gsLst>
            <a:lin ang="5400000" scaled="1"/>
          </a:gradFill>
          <a:ln w="9525">
            <a:solidFill>
              <a:schemeClr val="tx1"/>
            </a:solidFill>
            <a:miter lim="800000"/>
            <a:headEnd/>
            <a:tailEnd/>
          </a:ln>
          <a:effectLst/>
        </p:spPr>
        <p:txBody>
          <a:bodyPr wrap="none" anchor="ctr"/>
          <a:lstStyle/>
          <a:p>
            <a:endParaRPr lang="en-US"/>
          </a:p>
        </p:txBody>
      </p:sp>
      <p:sp>
        <p:nvSpPr>
          <p:cNvPr id="13324" name="Rectangle 12"/>
          <p:cNvSpPr>
            <a:spLocks noChangeArrowheads="1"/>
          </p:cNvSpPr>
          <p:nvPr/>
        </p:nvSpPr>
        <p:spPr bwMode="auto">
          <a:xfrm>
            <a:off x="250825" y="1557338"/>
            <a:ext cx="2736850" cy="4751387"/>
          </a:xfrm>
          <a:prstGeom prst="rect">
            <a:avLst/>
          </a:prstGeom>
          <a:gradFill rotWithShape="1">
            <a:gsLst>
              <a:gs pos="0">
                <a:schemeClr val="bg1"/>
              </a:gs>
              <a:gs pos="100000">
                <a:srgbClr val="FFFF66"/>
              </a:gs>
            </a:gsLst>
            <a:lin ang="5400000" scaled="1"/>
          </a:gradFill>
          <a:ln w="9525">
            <a:solidFill>
              <a:schemeClr val="tx1"/>
            </a:solidFill>
            <a:miter lim="800000"/>
            <a:headEnd/>
            <a:tailEnd/>
          </a:ln>
          <a:effectLst/>
        </p:spPr>
        <p:txBody>
          <a:bodyPr wrap="none" anchor="ctr"/>
          <a:lstStyle/>
          <a:p>
            <a:endParaRPr lang="en-US"/>
          </a:p>
        </p:txBody>
      </p:sp>
      <p:sp>
        <p:nvSpPr>
          <p:cNvPr id="13321" name="Text Box 9"/>
          <p:cNvSpPr txBox="1">
            <a:spLocks noChangeArrowheads="1"/>
          </p:cNvSpPr>
          <p:nvPr/>
        </p:nvSpPr>
        <p:spPr bwMode="auto">
          <a:xfrm>
            <a:off x="684213" y="476250"/>
            <a:ext cx="8135937" cy="762000"/>
          </a:xfrm>
          <a:prstGeom prst="rect">
            <a:avLst/>
          </a:prstGeom>
          <a:noFill/>
          <a:ln w="9525">
            <a:noFill/>
            <a:miter lim="800000"/>
            <a:headEnd/>
            <a:tailEnd/>
          </a:ln>
          <a:effectLst/>
        </p:spPr>
        <p:txBody>
          <a:bodyPr>
            <a:spAutoFit/>
          </a:bodyPr>
          <a:lstStyle/>
          <a:p>
            <a:pPr>
              <a:spcBef>
                <a:spcPct val="50000"/>
              </a:spcBef>
            </a:pPr>
            <a:r>
              <a:rPr lang="en-GB" sz="4400">
                <a:solidFill>
                  <a:srgbClr val="3333CC"/>
                </a:solidFill>
              </a:rPr>
              <a:t>Hajj at a Glance</a:t>
            </a:r>
            <a:endParaRPr lang="en-US" sz="4400">
              <a:solidFill>
                <a:srgbClr val="3333CC"/>
              </a:solidFill>
            </a:endParaRPr>
          </a:p>
        </p:txBody>
      </p:sp>
      <p:sp>
        <p:nvSpPr>
          <p:cNvPr id="13322" name="Text Box 10"/>
          <p:cNvSpPr txBox="1">
            <a:spLocks noChangeArrowheads="1"/>
          </p:cNvSpPr>
          <p:nvPr/>
        </p:nvSpPr>
        <p:spPr bwMode="auto">
          <a:xfrm>
            <a:off x="323850" y="1628775"/>
            <a:ext cx="2663825" cy="4206875"/>
          </a:xfrm>
          <a:prstGeom prst="rect">
            <a:avLst/>
          </a:prstGeom>
          <a:noFill/>
          <a:ln w="9525">
            <a:noFill/>
            <a:miter lim="800000"/>
            <a:headEnd/>
            <a:tailEnd/>
          </a:ln>
          <a:effectLst/>
        </p:spPr>
        <p:txBody>
          <a:bodyPr>
            <a:spAutoFit/>
          </a:bodyPr>
          <a:lstStyle/>
          <a:p>
            <a:pPr>
              <a:spcBef>
                <a:spcPct val="50000"/>
              </a:spcBef>
            </a:pPr>
            <a:r>
              <a:rPr lang="en-GB" sz="2000" b="1"/>
              <a:t>First Day:</a:t>
            </a:r>
          </a:p>
          <a:p>
            <a:pPr>
              <a:spcBef>
                <a:spcPct val="50000"/>
              </a:spcBef>
            </a:pPr>
            <a:r>
              <a:rPr lang="en-GB" sz="2000"/>
              <a:t>Put on ihram again, and declare one’s intention of performing Hajj.  Perform tawaf of the kabah and sa’y, if not performed earlier and leave for Mina early in the morning.  Stay overnight in Mina.  This day is known as the day of reflection.</a:t>
            </a:r>
            <a:endParaRPr lang="en-US" sz="2000"/>
          </a:p>
        </p:txBody>
      </p:sp>
      <p:sp>
        <p:nvSpPr>
          <p:cNvPr id="13323" name="Text Box 11"/>
          <p:cNvSpPr txBox="1">
            <a:spLocks noChangeArrowheads="1"/>
          </p:cNvSpPr>
          <p:nvPr/>
        </p:nvSpPr>
        <p:spPr bwMode="auto">
          <a:xfrm>
            <a:off x="3419475" y="1628775"/>
            <a:ext cx="2520950" cy="4206875"/>
          </a:xfrm>
          <a:prstGeom prst="rect">
            <a:avLst/>
          </a:prstGeom>
          <a:noFill/>
          <a:ln w="9525">
            <a:noFill/>
            <a:miter lim="800000"/>
            <a:headEnd/>
            <a:tailEnd/>
          </a:ln>
          <a:effectLst/>
        </p:spPr>
        <p:txBody>
          <a:bodyPr>
            <a:spAutoFit/>
          </a:bodyPr>
          <a:lstStyle/>
          <a:p>
            <a:pPr>
              <a:spcBef>
                <a:spcPct val="50000"/>
              </a:spcBef>
            </a:pPr>
            <a:r>
              <a:rPr lang="en-GB" sz="2000" b="1"/>
              <a:t>Second Day:</a:t>
            </a:r>
          </a:p>
          <a:p>
            <a:pPr>
              <a:spcBef>
                <a:spcPct val="50000"/>
              </a:spcBef>
            </a:pPr>
            <a:r>
              <a:rPr lang="en-GB" sz="2000"/>
              <a:t>Go to Arafat, stand here with devotion, until sunset, praying and asking God for forgiveness.  This day is known as the day of forgiveness.  In the evening move to Muzdalifah, rest there at night &amp; collect small pebbles for stoning in Mina.</a:t>
            </a:r>
            <a:endParaRPr lang="en-US" sz="2000"/>
          </a:p>
        </p:txBody>
      </p:sp>
      <p:sp>
        <p:nvSpPr>
          <p:cNvPr id="13326" name="Text Box 14"/>
          <p:cNvSpPr txBox="1">
            <a:spLocks noChangeArrowheads="1"/>
          </p:cNvSpPr>
          <p:nvPr/>
        </p:nvSpPr>
        <p:spPr bwMode="auto">
          <a:xfrm>
            <a:off x="6445250" y="1628775"/>
            <a:ext cx="2447925" cy="4206875"/>
          </a:xfrm>
          <a:prstGeom prst="rect">
            <a:avLst/>
          </a:prstGeom>
          <a:noFill/>
          <a:ln w="9525">
            <a:noFill/>
            <a:miter lim="800000"/>
            <a:headEnd/>
            <a:tailEnd/>
          </a:ln>
          <a:effectLst/>
        </p:spPr>
        <p:txBody>
          <a:bodyPr>
            <a:spAutoFit/>
          </a:bodyPr>
          <a:lstStyle/>
          <a:p>
            <a:pPr>
              <a:spcBef>
                <a:spcPct val="50000"/>
              </a:spcBef>
            </a:pPr>
            <a:r>
              <a:rPr lang="en-GB" sz="2000" b="1"/>
              <a:t>Third Day:</a:t>
            </a:r>
          </a:p>
          <a:p>
            <a:pPr>
              <a:spcBef>
                <a:spcPct val="50000"/>
              </a:spcBef>
            </a:pPr>
            <a:r>
              <a:rPr lang="en-GB" sz="2000"/>
              <a:t>Go to Mina and throw small stones at the satan pillars.  Offer sacrifice and have the hair shaved or trimmed.  Go to Makkah perform tawaf then return to Mina.  This day is known as the day of sacrifice.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 name="Rectangle 10"/>
          <p:cNvSpPr>
            <a:spLocks noChangeArrowheads="1"/>
          </p:cNvSpPr>
          <p:nvPr/>
        </p:nvSpPr>
        <p:spPr bwMode="auto">
          <a:xfrm>
            <a:off x="5940425" y="2852738"/>
            <a:ext cx="2735263" cy="3529012"/>
          </a:xfrm>
          <a:prstGeom prst="rect">
            <a:avLst/>
          </a:prstGeom>
          <a:gradFill rotWithShape="1">
            <a:gsLst>
              <a:gs pos="0">
                <a:schemeClr val="bg1"/>
              </a:gs>
              <a:gs pos="100000">
                <a:srgbClr val="FFFF66"/>
              </a:gs>
            </a:gsLst>
            <a:lin ang="5400000" scaled="1"/>
          </a:gradFill>
          <a:ln w="9525">
            <a:solidFill>
              <a:schemeClr val="tx1"/>
            </a:solidFill>
            <a:miter lim="800000"/>
            <a:headEnd/>
            <a:tailEnd/>
          </a:ln>
          <a:effectLst/>
        </p:spPr>
        <p:txBody>
          <a:bodyPr wrap="none" anchor="ctr"/>
          <a:lstStyle/>
          <a:p>
            <a:endParaRPr lang="en-US"/>
          </a:p>
        </p:txBody>
      </p:sp>
      <p:sp>
        <p:nvSpPr>
          <p:cNvPr id="16388" name="Rectangle 4"/>
          <p:cNvSpPr>
            <a:spLocks noChangeArrowheads="1"/>
          </p:cNvSpPr>
          <p:nvPr/>
        </p:nvSpPr>
        <p:spPr bwMode="auto">
          <a:xfrm>
            <a:off x="539750" y="692150"/>
            <a:ext cx="2735263" cy="3529013"/>
          </a:xfrm>
          <a:prstGeom prst="rect">
            <a:avLst/>
          </a:prstGeom>
          <a:gradFill rotWithShape="1">
            <a:gsLst>
              <a:gs pos="0">
                <a:schemeClr val="bg1"/>
              </a:gs>
              <a:gs pos="100000">
                <a:srgbClr val="FFFF66"/>
              </a:gs>
            </a:gsLst>
            <a:lin ang="5400000" scaled="1"/>
          </a:gradFill>
          <a:ln w="9525">
            <a:solidFill>
              <a:schemeClr val="tx1"/>
            </a:solidFill>
            <a:miter lim="800000"/>
            <a:headEnd/>
            <a:tailEnd/>
          </a:ln>
          <a:effectLst/>
        </p:spPr>
        <p:txBody>
          <a:bodyPr wrap="none" anchor="ctr"/>
          <a:lstStyle/>
          <a:p>
            <a:endParaRPr lang="en-US"/>
          </a:p>
        </p:txBody>
      </p:sp>
      <p:sp>
        <p:nvSpPr>
          <p:cNvPr id="16390" name="Text Box 6"/>
          <p:cNvSpPr txBox="1">
            <a:spLocks noChangeArrowheads="1"/>
          </p:cNvSpPr>
          <p:nvPr/>
        </p:nvSpPr>
        <p:spPr bwMode="auto">
          <a:xfrm>
            <a:off x="900113" y="1341438"/>
            <a:ext cx="2592387" cy="396875"/>
          </a:xfrm>
          <a:prstGeom prst="rect">
            <a:avLst/>
          </a:prstGeom>
          <a:noFill/>
          <a:ln w="9525">
            <a:noFill/>
            <a:miter lim="800000"/>
            <a:headEnd/>
            <a:tailEnd/>
          </a:ln>
          <a:effectLst/>
        </p:spPr>
        <p:txBody>
          <a:bodyPr>
            <a:spAutoFit/>
          </a:bodyPr>
          <a:lstStyle/>
          <a:p>
            <a:pPr>
              <a:spcBef>
                <a:spcPct val="50000"/>
              </a:spcBef>
            </a:pPr>
            <a:endParaRPr lang="en-GB" sz="2000"/>
          </a:p>
        </p:txBody>
      </p:sp>
      <p:sp>
        <p:nvSpPr>
          <p:cNvPr id="16391" name="Text Box 7"/>
          <p:cNvSpPr txBox="1">
            <a:spLocks noChangeArrowheads="1"/>
          </p:cNvSpPr>
          <p:nvPr/>
        </p:nvSpPr>
        <p:spPr bwMode="auto">
          <a:xfrm>
            <a:off x="898525" y="1341438"/>
            <a:ext cx="2665413" cy="519112"/>
          </a:xfrm>
          <a:prstGeom prst="rect">
            <a:avLst/>
          </a:prstGeom>
          <a:noFill/>
          <a:ln w="9525">
            <a:noFill/>
            <a:miter lim="800000"/>
            <a:headEnd/>
            <a:tailEnd/>
          </a:ln>
          <a:effectLst/>
        </p:spPr>
        <p:txBody>
          <a:bodyPr>
            <a:spAutoFit/>
          </a:bodyPr>
          <a:lstStyle/>
          <a:p>
            <a:pPr>
              <a:spcBef>
                <a:spcPct val="50000"/>
              </a:spcBef>
            </a:pPr>
            <a:endParaRPr lang="en-GB"/>
          </a:p>
        </p:txBody>
      </p:sp>
      <p:sp>
        <p:nvSpPr>
          <p:cNvPr id="16392" name="Text Box 8"/>
          <p:cNvSpPr txBox="1">
            <a:spLocks noChangeArrowheads="1"/>
          </p:cNvSpPr>
          <p:nvPr/>
        </p:nvSpPr>
        <p:spPr bwMode="auto">
          <a:xfrm>
            <a:off x="611188" y="962025"/>
            <a:ext cx="2663825" cy="2682875"/>
          </a:xfrm>
          <a:prstGeom prst="rect">
            <a:avLst/>
          </a:prstGeom>
          <a:noFill/>
          <a:ln w="9525">
            <a:noFill/>
            <a:miter lim="800000"/>
            <a:headEnd/>
            <a:tailEnd/>
          </a:ln>
          <a:effectLst/>
        </p:spPr>
        <p:txBody>
          <a:bodyPr>
            <a:spAutoFit/>
          </a:bodyPr>
          <a:lstStyle/>
          <a:p>
            <a:pPr>
              <a:spcBef>
                <a:spcPct val="50000"/>
              </a:spcBef>
            </a:pPr>
            <a:r>
              <a:rPr lang="en-GB" sz="2000" b="1"/>
              <a:t>Fourth </a:t>
            </a:r>
            <a:r>
              <a:rPr lang="en-GB" sz="2000" b="1" smtClean="0"/>
              <a:t>day:11 zilhaj</a:t>
            </a:r>
            <a:endParaRPr lang="en-GB" sz="2000"/>
          </a:p>
          <a:p>
            <a:pPr>
              <a:spcBef>
                <a:spcPct val="50000"/>
              </a:spcBef>
            </a:pPr>
            <a:r>
              <a:rPr lang="en-GB" sz="2000"/>
              <a:t>Stay in Mina and throw pebbles at Satan pillars.  This day and the next two days are known as ‘the days of drying meat.’</a:t>
            </a:r>
            <a:endParaRPr lang="en-US" sz="2000" b="1"/>
          </a:p>
        </p:txBody>
      </p:sp>
      <p:sp>
        <p:nvSpPr>
          <p:cNvPr id="16393" name="Text Box 9"/>
          <p:cNvSpPr txBox="1">
            <a:spLocks noChangeArrowheads="1"/>
          </p:cNvSpPr>
          <p:nvPr/>
        </p:nvSpPr>
        <p:spPr bwMode="auto">
          <a:xfrm>
            <a:off x="6011863" y="3068638"/>
            <a:ext cx="2663825" cy="2987675"/>
          </a:xfrm>
          <a:prstGeom prst="rect">
            <a:avLst/>
          </a:prstGeom>
          <a:noFill/>
          <a:ln w="9525">
            <a:noFill/>
            <a:miter lim="800000"/>
            <a:headEnd/>
            <a:tailEnd/>
          </a:ln>
          <a:effectLst/>
        </p:spPr>
        <p:txBody>
          <a:bodyPr>
            <a:spAutoFit/>
          </a:bodyPr>
          <a:lstStyle/>
          <a:p>
            <a:pPr>
              <a:spcBef>
                <a:spcPct val="50000"/>
              </a:spcBef>
            </a:pPr>
            <a:r>
              <a:rPr lang="en-GB" sz="2000" b="1"/>
              <a:t>Fifth </a:t>
            </a:r>
            <a:r>
              <a:rPr lang="en-GB" sz="2000" b="1" smtClean="0"/>
              <a:t>day:12</a:t>
            </a:r>
            <a:r>
              <a:rPr lang="en-GB" sz="2000" b="1" baseline="30000" smtClean="0"/>
              <a:t>th</a:t>
            </a:r>
            <a:r>
              <a:rPr lang="en-GB" sz="2000" b="1" smtClean="0"/>
              <a:t> zilhaj</a:t>
            </a:r>
            <a:endParaRPr lang="en-GB" sz="2000"/>
          </a:p>
          <a:p>
            <a:pPr>
              <a:spcBef>
                <a:spcPct val="50000"/>
              </a:spcBef>
            </a:pPr>
            <a:r>
              <a:rPr lang="en-GB" sz="2000"/>
              <a:t>Stay in Mina and throw pebbles at Satan pillars.  Return the same day to Makkah and perform tawaf, then drink the water of Zamzam.  This ends the Hajj.</a:t>
            </a:r>
            <a:endParaRPr lang="en-US" sz="2000" b="1"/>
          </a:p>
        </p:txBody>
      </p:sp>
      <p:pic>
        <p:nvPicPr>
          <p:cNvPr id="16398" name="Picture 14" descr="z6986562">
            <a:hlinkClick r:id="rId2"/>
          </p:cNvPr>
          <p:cNvPicPr>
            <a:picLocks noChangeAspect="1" noChangeArrowheads="1"/>
          </p:cNvPicPr>
          <p:nvPr/>
        </p:nvPicPr>
        <p:blipFill>
          <a:blip r:embed="rId3" cstate="print"/>
          <a:srcRect/>
          <a:stretch>
            <a:fillRect/>
          </a:stretch>
        </p:blipFill>
        <p:spPr bwMode="auto">
          <a:xfrm>
            <a:off x="539750" y="4441825"/>
            <a:ext cx="3455988" cy="2151063"/>
          </a:xfrm>
          <a:prstGeom prst="rect">
            <a:avLst/>
          </a:prstGeom>
          <a:noFill/>
        </p:spPr>
      </p:pic>
      <p:pic>
        <p:nvPicPr>
          <p:cNvPr id="16399" name="Picture 15" descr="kabah"/>
          <p:cNvPicPr>
            <a:picLocks noChangeAspect="1" noChangeArrowheads="1"/>
          </p:cNvPicPr>
          <p:nvPr/>
        </p:nvPicPr>
        <p:blipFill>
          <a:blip r:embed="rId4" cstate="print"/>
          <a:srcRect/>
          <a:stretch>
            <a:fillRect/>
          </a:stretch>
        </p:blipFill>
        <p:spPr bwMode="auto">
          <a:xfrm>
            <a:off x="5292725" y="169863"/>
            <a:ext cx="3384550" cy="244475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WordArt 5"/>
          <p:cNvSpPr>
            <a:spLocks noChangeArrowheads="1" noChangeShapeType="1" noTextEdit="1"/>
          </p:cNvSpPr>
          <p:nvPr/>
        </p:nvSpPr>
        <p:spPr bwMode="auto">
          <a:xfrm>
            <a:off x="457200" y="304800"/>
            <a:ext cx="8077200" cy="9906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00B0F0"/>
                </a:solidFill>
                <a:effectLst>
                  <a:outerShdw dist="45791" dir="2021404" algn="ctr" rotWithShape="0">
                    <a:srgbClr val="C0C0C0"/>
                  </a:outerShdw>
                </a:effectLst>
                <a:latin typeface="Times New Roman"/>
                <a:cs typeface="Times New Roman"/>
              </a:rPr>
              <a:t>Madinah</a:t>
            </a:r>
          </a:p>
        </p:txBody>
      </p:sp>
      <p:sp>
        <p:nvSpPr>
          <p:cNvPr id="3077" name="Rectangle 17"/>
          <p:cNvSpPr>
            <a:spLocks noGrp="1" noChangeArrowheads="1"/>
          </p:cNvSpPr>
          <p:nvPr>
            <p:ph type="body" sz="half" idx="4294967295"/>
          </p:nvPr>
        </p:nvSpPr>
        <p:spPr>
          <a:xfrm>
            <a:off x="457200" y="1600200"/>
            <a:ext cx="4038600" cy="4525963"/>
          </a:xfrm>
        </p:spPr>
        <p:txBody>
          <a:bodyPr>
            <a:normAutofit/>
          </a:bodyPr>
          <a:lstStyle/>
          <a:p>
            <a:pPr eaLnBrk="1" hangingPunct="1"/>
            <a:r>
              <a:rPr lang="en-US" sz="3600" b="1" smtClean="0">
                <a:solidFill>
                  <a:srgbClr val="FF0000"/>
                </a:solidFill>
              </a:rPr>
              <a:t>Visiting the Masjid of the Prophet is not required for the completion of Hajj but is highly recommended.</a:t>
            </a:r>
            <a:r>
              <a:rPr lang="en-US" sz="3600" smtClean="0">
                <a:solidFill>
                  <a:srgbClr val="FF0000"/>
                </a:solidFill>
              </a:rPr>
              <a:t> </a:t>
            </a:r>
          </a:p>
        </p:txBody>
      </p:sp>
      <p:sp>
        <p:nvSpPr>
          <p:cNvPr id="3078" name="Rectangle 18"/>
          <p:cNvSpPr>
            <a:spLocks noGrp="1" noChangeArrowheads="1"/>
          </p:cNvSpPr>
          <p:nvPr>
            <p:ph type="body" sz="half" idx="4294967295"/>
          </p:nvPr>
        </p:nvSpPr>
        <p:spPr>
          <a:xfrm>
            <a:off x="4648200" y="1600200"/>
            <a:ext cx="4038600" cy="4525963"/>
          </a:xfrm>
        </p:spPr>
        <p:txBody>
          <a:bodyPr/>
          <a:lstStyle/>
          <a:p>
            <a:pPr eaLnBrk="1" hangingPunct="1"/>
            <a:endParaRPr lang="en-US" sz="2800" smtClean="0"/>
          </a:p>
        </p:txBody>
      </p:sp>
      <p:graphicFrame>
        <p:nvGraphicFramePr>
          <p:cNvPr id="3074" name="Object 8"/>
          <p:cNvGraphicFramePr>
            <a:graphicFrameLocks noChangeAspect="1"/>
          </p:cNvGraphicFramePr>
          <p:nvPr>
            <p:ph sz="half" idx="4294967295"/>
          </p:nvPr>
        </p:nvGraphicFramePr>
        <p:xfrm>
          <a:off x="4648200" y="1524000"/>
          <a:ext cx="4495800" cy="2924175"/>
        </p:xfrm>
        <a:graphic>
          <a:graphicData uri="http://schemas.openxmlformats.org/presentationml/2006/ole">
            <p:oleObj spid="_x0000_s166914" name="Clip" r:id="rId4" imgW="4028571" imgH="2923810" progId="">
              <p:embed/>
            </p:oleObj>
          </a:graphicData>
        </a:graphic>
      </p:graphicFrame>
      <p:graphicFrame>
        <p:nvGraphicFramePr>
          <p:cNvPr id="3075" name="Object 14"/>
          <p:cNvGraphicFramePr>
            <a:graphicFrameLocks noChangeAspect="1"/>
          </p:cNvGraphicFramePr>
          <p:nvPr>
            <p:ph sz="half" idx="4294967295"/>
          </p:nvPr>
        </p:nvGraphicFramePr>
        <p:xfrm>
          <a:off x="4648200" y="4465638"/>
          <a:ext cx="4495800" cy="2392362"/>
        </p:xfrm>
        <a:graphic>
          <a:graphicData uri="http://schemas.openxmlformats.org/presentationml/2006/ole">
            <p:oleObj spid="_x0000_s166915" name="Clip" r:id="rId5" imgW="6028571" imgH="3571429" progId="">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7"/>
          <p:cNvGraphicFramePr>
            <a:graphicFrameLocks noChangeAspect="1"/>
          </p:cNvGraphicFramePr>
          <p:nvPr>
            <p:ph sz="half" idx="4294967295"/>
          </p:nvPr>
        </p:nvGraphicFramePr>
        <p:xfrm>
          <a:off x="4800600" y="1524000"/>
          <a:ext cx="3962400" cy="4724400"/>
        </p:xfrm>
        <a:graphic>
          <a:graphicData uri="http://schemas.openxmlformats.org/presentationml/2006/ole">
            <p:oleObj spid="_x0000_s167938" name="Clip" r:id="rId4" imgW="3047619" imgH="1904762" progId="">
              <p:embed/>
            </p:oleObj>
          </a:graphicData>
        </a:graphic>
      </p:graphicFrame>
      <p:sp>
        <p:nvSpPr>
          <p:cNvPr id="4099" name="WordArt 11"/>
          <p:cNvSpPr>
            <a:spLocks noChangeArrowheads="1" noChangeShapeType="1" noTextEdit="1"/>
          </p:cNvSpPr>
          <p:nvPr/>
        </p:nvSpPr>
        <p:spPr bwMode="auto">
          <a:xfrm>
            <a:off x="457200" y="152400"/>
            <a:ext cx="8229600" cy="11430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00B0F0"/>
                </a:solidFill>
                <a:effectLst>
                  <a:outerShdw dist="45791" dir="2021404" algn="ctr" rotWithShape="0">
                    <a:srgbClr val="C0C0C0"/>
                  </a:outerShdw>
                </a:effectLst>
                <a:latin typeface="Times New Roman"/>
                <a:cs typeface="Times New Roman"/>
              </a:rPr>
              <a:t>Visiting the grave of the Prophet </a:t>
            </a:r>
          </a:p>
        </p:txBody>
      </p:sp>
      <p:sp>
        <p:nvSpPr>
          <p:cNvPr id="4100" name="Rectangle 12"/>
          <p:cNvSpPr>
            <a:spLocks noGrp="1" noChangeArrowheads="1"/>
          </p:cNvSpPr>
          <p:nvPr>
            <p:ph type="body" sz="half" idx="4294967295"/>
          </p:nvPr>
        </p:nvSpPr>
        <p:spPr>
          <a:xfrm>
            <a:off x="0" y="1524000"/>
            <a:ext cx="4495800" cy="5257800"/>
          </a:xfrm>
        </p:spPr>
        <p:txBody>
          <a:bodyPr>
            <a:noAutofit/>
          </a:bodyPr>
          <a:lstStyle/>
          <a:p>
            <a:pPr eaLnBrk="1" hangingPunct="1">
              <a:lnSpc>
                <a:spcPct val="80000"/>
              </a:lnSpc>
            </a:pPr>
            <a:r>
              <a:rPr lang="en-US" sz="2400" smtClean="0"/>
              <a:t>Lower your voice.</a:t>
            </a:r>
          </a:p>
          <a:p>
            <a:pPr eaLnBrk="1" hangingPunct="1">
              <a:lnSpc>
                <a:spcPct val="80000"/>
              </a:lnSpc>
            </a:pPr>
            <a:r>
              <a:rPr lang="en-US" sz="2400" smtClean="0"/>
              <a:t>Say “assalamu alaika ya Rasoula Allah”</a:t>
            </a:r>
          </a:p>
          <a:p>
            <a:pPr eaLnBrk="1" hangingPunct="1">
              <a:lnSpc>
                <a:spcPct val="80000"/>
              </a:lnSpc>
            </a:pPr>
            <a:r>
              <a:rPr lang="en-US" sz="2400" smtClean="0"/>
              <a:t>Acknowledge his service to his Ummah and his trustworthiness in conveying the message.</a:t>
            </a:r>
          </a:p>
          <a:p>
            <a:pPr eaLnBrk="1" hangingPunct="1">
              <a:lnSpc>
                <a:spcPct val="80000"/>
              </a:lnSpc>
            </a:pPr>
            <a:r>
              <a:rPr lang="en-US" sz="2400" smtClean="0"/>
              <a:t>Pray to Allah to reward him highly for his dedication.</a:t>
            </a:r>
          </a:p>
          <a:p>
            <a:pPr eaLnBrk="1" hangingPunct="1">
              <a:lnSpc>
                <a:spcPct val="80000"/>
              </a:lnSpc>
            </a:pPr>
            <a:r>
              <a:rPr lang="en-US" sz="2400" smtClean="0"/>
              <a:t>Move to the right, say salam to hazrat Abi Bakr(rz), acknowledge his role in support of Islam and of the Prophet and make Dua’ for him.</a:t>
            </a:r>
          </a:p>
          <a:p>
            <a:pPr eaLnBrk="1" hangingPunct="1">
              <a:lnSpc>
                <a:spcPct val="80000"/>
              </a:lnSpc>
            </a:pPr>
            <a:r>
              <a:rPr lang="en-US" sz="2400" smtClean="0"/>
              <a:t>Move to the right and say the same for  hazrat Umar(rz).</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29</a:t>
            </a:fld>
            <a:endParaRPr lang="en-US"/>
          </a:p>
        </p:txBody>
      </p:sp>
      <p:pic>
        <p:nvPicPr>
          <p:cNvPr id="168962" name="Picture 2" descr="http://1.bp.blogspot.com/-R0cfHqgYE6M/T2ITng67I2I/AAAAAAAAAxY/qKkqfw7Z5GY/s1600/Darood.png"/>
          <p:cNvPicPr>
            <a:picLocks noChangeAspect="1" noChangeArrowheads="1"/>
          </p:cNvPicPr>
          <p:nvPr/>
        </p:nvPicPr>
        <p:blipFill>
          <a:blip r:embed="rId2" cstate="print"/>
          <a:srcRect/>
          <a:stretch>
            <a:fillRect/>
          </a:stretch>
        </p:blipFill>
        <p:spPr bwMode="auto">
          <a:xfrm>
            <a:off x="25402" y="0"/>
            <a:ext cx="9118598" cy="685799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noAutofit/>
          </a:bodyPr>
          <a:lstStyle/>
          <a:p>
            <a:pPr eaLnBrk="1" hangingPunct="1"/>
            <a:r>
              <a:rPr lang="en-US" sz="7200" b="1" smtClean="0">
                <a:solidFill>
                  <a:srgbClr val="00B0F0"/>
                </a:solidFill>
              </a:rPr>
              <a:t>Benefits of Hajj</a:t>
            </a:r>
          </a:p>
        </p:txBody>
      </p:sp>
      <p:sp>
        <p:nvSpPr>
          <p:cNvPr id="137219" name="Rectangle 3"/>
          <p:cNvSpPr>
            <a:spLocks noGrp="1" noChangeArrowheads="1"/>
          </p:cNvSpPr>
          <p:nvPr>
            <p:ph type="body" idx="1"/>
          </p:nvPr>
        </p:nvSpPr>
        <p:spPr>
          <a:xfrm>
            <a:off x="152400" y="1600200"/>
            <a:ext cx="8839200" cy="5029200"/>
          </a:xfrm>
        </p:spPr>
        <p:txBody>
          <a:bodyPr/>
          <a:lstStyle/>
          <a:p>
            <a:pPr eaLnBrk="1" hangingPunct="1"/>
            <a:r>
              <a:rPr lang="en-US" sz="2400" b="1" smtClean="0"/>
              <a:t>Completing Islam (the fifth pillar of Islam)</a:t>
            </a:r>
          </a:p>
          <a:p>
            <a:pPr eaLnBrk="1" hangingPunct="1"/>
            <a:r>
              <a:rPr lang="en-US" sz="2400" b="1" smtClean="0"/>
              <a:t>Leaving wealth and family for the pleasure of Allah</a:t>
            </a:r>
          </a:p>
          <a:p>
            <a:pPr eaLnBrk="1" hangingPunct="1"/>
            <a:r>
              <a:rPr lang="en-US" sz="2400" b="1" smtClean="0"/>
              <a:t>Patience, under all circumstances</a:t>
            </a:r>
          </a:p>
          <a:p>
            <a:pPr eaLnBrk="1" hangingPunct="1"/>
            <a:r>
              <a:rPr lang="en-US" sz="2400" b="1" smtClean="0"/>
              <a:t>Spending wealth earned from Halal means</a:t>
            </a:r>
          </a:p>
          <a:p>
            <a:pPr eaLnBrk="1" hangingPunct="1"/>
            <a:r>
              <a:rPr lang="en-US" sz="2400" b="1" smtClean="0"/>
              <a:t>Praising Allah a lot</a:t>
            </a:r>
          </a:p>
          <a:p>
            <a:pPr eaLnBrk="1" hangingPunct="1"/>
            <a:r>
              <a:rPr lang="en-US" sz="2400" b="1" smtClean="0"/>
              <a:t>It is a show of submission and servitude</a:t>
            </a:r>
          </a:p>
          <a:p>
            <a:pPr eaLnBrk="1" hangingPunct="1"/>
            <a:r>
              <a:rPr lang="en-US" sz="2400" b="1" smtClean="0"/>
              <a:t>Cooperation for goodness against evil</a:t>
            </a:r>
          </a:p>
          <a:p>
            <a:pPr eaLnBrk="1" hangingPunct="1"/>
            <a:r>
              <a:rPr lang="en-US" sz="2400" b="1" smtClean="0"/>
              <a:t>Knowing other Muslims from all over the world</a:t>
            </a:r>
          </a:p>
          <a:p>
            <a:pPr eaLnBrk="1" hangingPunct="1"/>
            <a:r>
              <a:rPr lang="en-US" sz="2400" b="1" smtClean="0"/>
              <a:t>Sharing with others (resources, knowledge, etc)</a:t>
            </a:r>
          </a:p>
          <a:p>
            <a:pPr eaLnBrk="1" hangingPunct="1"/>
            <a:r>
              <a:rPr lang="en-US" sz="2400" b="1" smtClean="0"/>
              <a:t>Total forgiveness for past sins</a:t>
            </a:r>
          </a:p>
          <a:p>
            <a:pPr eaLnBrk="1" hangingPunct="1"/>
            <a:endParaRPr lang="en-US" sz="2400" b="1" smtClean="0"/>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normAutofit/>
          </a:bodyPr>
          <a:lstStyle/>
          <a:p>
            <a:r>
              <a:rPr lang="en-US" b="1" smtClean="0">
                <a:solidFill>
                  <a:schemeClr val="accent2"/>
                </a:solidFill>
              </a:rPr>
              <a:t>Spiritual Aspects of Hajj</a:t>
            </a:r>
            <a:endParaRPr lang="en-US" b="1" smtClean="0">
              <a:solidFill>
                <a:srgbClr val="FF0000"/>
              </a:solidFill>
            </a:endParaRPr>
          </a:p>
        </p:txBody>
      </p:sp>
      <p:sp>
        <p:nvSpPr>
          <p:cNvPr id="51203" name="Rectangle 3"/>
          <p:cNvSpPr>
            <a:spLocks noGrp="1" noChangeArrowheads="1"/>
          </p:cNvSpPr>
          <p:nvPr>
            <p:ph type="body" idx="4294967295"/>
          </p:nvPr>
        </p:nvSpPr>
        <p:spPr>
          <a:xfrm>
            <a:off x="0" y="1600200"/>
            <a:ext cx="9144000" cy="4876800"/>
          </a:xfrm>
        </p:spPr>
        <p:txBody>
          <a:bodyPr/>
          <a:lstStyle/>
          <a:p>
            <a:pPr eaLnBrk="1" hangingPunct="1"/>
            <a:r>
              <a:rPr lang="en-US" b="1" smtClean="0">
                <a:solidFill>
                  <a:srgbClr val="000066"/>
                </a:solidFill>
              </a:rPr>
              <a:t>Understanding of the essence of Ibadah: Khulus (sincerity, submission and devotion).</a:t>
            </a:r>
          </a:p>
          <a:p>
            <a:pPr eaLnBrk="1" hangingPunct="1"/>
            <a:r>
              <a:rPr lang="en-US" b="1" smtClean="0">
                <a:solidFill>
                  <a:srgbClr val="000066"/>
                </a:solidFill>
              </a:rPr>
              <a:t>Longing for being in worship and in the presence of Allah</a:t>
            </a:r>
          </a:p>
          <a:p>
            <a:pPr eaLnBrk="1" hangingPunct="1"/>
            <a:r>
              <a:rPr lang="en-US" b="1" smtClean="0">
                <a:solidFill>
                  <a:srgbClr val="000066"/>
                </a:solidFill>
              </a:rPr>
              <a:t>Determination to change your life style</a:t>
            </a:r>
          </a:p>
          <a:p>
            <a:pPr eaLnBrk="1" hangingPunct="1"/>
            <a:r>
              <a:rPr lang="en-US" b="1" smtClean="0">
                <a:solidFill>
                  <a:srgbClr val="000066"/>
                </a:solidFill>
              </a:rPr>
              <a:t>Severing forbidden relations, associations and affiliations</a:t>
            </a:r>
          </a:p>
          <a:p>
            <a:pPr eaLnBrk="1" hangingPunct="1"/>
            <a:r>
              <a:rPr lang="en-US" b="1" smtClean="0">
                <a:solidFill>
                  <a:srgbClr val="000066"/>
                </a:solidFill>
              </a:rPr>
              <a:t>Ending forbidden practices and traditions</a:t>
            </a:r>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body" idx="4294967295"/>
          </p:nvPr>
        </p:nvSpPr>
        <p:spPr>
          <a:xfrm>
            <a:off x="381000" y="1600200"/>
            <a:ext cx="8458200" cy="4525963"/>
          </a:xfrm>
        </p:spPr>
        <p:txBody>
          <a:bodyPr/>
          <a:lstStyle/>
          <a:p>
            <a:pPr eaLnBrk="1" hangingPunct="1"/>
            <a:r>
              <a:rPr lang="en-US" b="1" smtClean="0">
                <a:solidFill>
                  <a:srgbClr val="000066"/>
                </a:solidFill>
              </a:rPr>
              <a:t>When purchasing Iharam, remember the shrouds</a:t>
            </a:r>
          </a:p>
          <a:p>
            <a:pPr eaLnBrk="1" hangingPunct="1"/>
            <a:r>
              <a:rPr lang="en-US" b="1" smtClean="0">
                <a:solidFill>
                  <a:srgbClr val="000066"/>
                </a:solidFill>
              </a:rPr>
              <a:t>When leaving, remember departing this world</a:t>
            </a:r>
          </a:p>
          <a:p>
            <a:pPr eaLnBrk="1" hangingPunct="1"/>
            <a:r>
              <a:rPr lang="en-US" b="1" smtClean="0">
                <a:solidFill>
                  <a:srgbClr val="000066"/>
                </a:solidFill>
              </a:rPr>
              <a:t>When at Arafah, remember the land and time of resurrection</a:t>
            </a:r>
          </a:p>
          <a:p>
            <a:pPr eaLnBrk="1" hangingPunct="1"/>
            <a:r>
              <a:rPr lang="en-US" b="1" smtClean="0">
                <a:solidFill>
                  <a:srgbClr val="000066"/>
                </a:solidFill>
              </a:rPr>
              <a:t>When leaving Arafah, remember the al Hashr (people driven to their reckoning)</a:t>
            </a:r>
          </a:p>
        </p:txBody>
      </p:sp>
      <p:sp>
        <p:nvSpPr>
          <p:cNvPr id="56323" name="Rectangle 3"/>
          <p:cNvSpPr>
            <a:spLocks noGrp="1" noChangeArrowheads="1"/>
          </p:cNvSpPr>
          <p:nvPr>
            <p:ph type="title" idx="4294967295"/>
          </p:nvPr>
        </p:nvSpPr>
        <p:spPr/>
        <p:txBody>
          <a:bodyPr>
            <a:normAutofit/>
          </a:bodyPr>
          <a:lstStyle/>
          <a:p>
            <a:r>
              <a:rPr lang="en-US" b="1" smtClean="0">
                <a:solidFill>
                  <a:schemeClr val="accent2"/>
                </a:solidFill>
              </a:rPr>
              <a:t>Spiritual Aspects of Hajj-2</a:t>
            </a:r>
            <a:endParaRPr lang="en-US" b="1" smtClean="0">
              <a:solidFill>
                <a:srgbClr val="FF0000"/>
              </a:solidFill>
            </a:endParaRP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smtClean="0">
                <a:latin typeface="Rockwell" pitchFamily="18" charset="0"/>
              </a:rPr>
              <a:t>Short Riview of Topic</a:t>
            </a:r>
            <a:endParaRPr lang="en-US" sz="5400" b="1"/>
          </a:p>
        </p:txBody>
      </p:sp>
      <p:sp>
        <p:nvSpPr>
          <p:cNvPr id="10243" name="Rectangle 3"/>
          <p:cNvSpPr>
            <a:spLocks noGrp="1" noChangeArrowheads="1"/>
          </p:cNvSpPr>
          <p:nvPr>
            <p:ph type="body" idx="1"/>
          </p:nvPr>
        </p:nvSpPr>
        <p:spPr>
          <a:xfrm>
            <a:off x="304800" y="1524000"/>
            <a:ext cx="8534400" cy="5181600"/>
          </a:xfrm>
        </p:spPr>
        <p:txBody>
          <a:bodyPr>
            <a:normAutofit/>
          </a:bodyPr>
          <a:lstStyle/>
          <a:p>
            <a:pPr lvl="1">
              <a:buFont typeface="Wingdings"/>
              <a:buChar char="v"/>
            </a:pPr>
            <a:r>
              <a:rPr lang="en-US" sz="2400" b="1" smtClean="0">
                <a:latin typeface="AvantGarde Md BT" pitchFamily="34" charset="0"/>
              </a:rPr>
              <a:t>what is hajj?</a:t>
            </a:r>
          </a:p>
          <a:p>
            <a:pPr lvl="1">
              <a:buFont typeface="Wingdings"/>
              <a:buChar char="v"/>
            </a:pPr>
            <a:r>
              <a:rPr lang="en-US" sz="2400" b="1" smtClean="0">
                <a:latin typeface="AvantGarde Md BT" pitchFamily="34" charset="0"/>
              </a:rPr>
              <a:t>Significance of pilgrimage</a:t>
            </a:r>
          </a:p>
          <a:p>
            <a:pPr lvl="1">
              <a:buFont typeface="Wingdings"/>
              <a:buChar char="v"/>
            </a:pPr>
            <a:r>
              <a:rPr lang="en-US" sz="2400" b="1" smtClean="0">
                <a:latin typeface="AvantGarde Md BT" pitchFamily="34" charset="0"/>
              </a:rPr>
              <a:t>Quranic ayahs on hajj</a:t>
            </a:r>
          </a:p>
          <a:p>
            <a:pPr lvl="1">
              <a:buFont typeface="Wingdings"/>
              <a:buChar char="v"/>
            </a:pPr>
            <a:r>
              <a:rPr lang="en-US" sz="2400" b="1" smtClean="0">
                <a:latin typeface="AvantGarde Md BT" pitchFamily="34" charset="0"/>
              </a:rPr>
              <a:t>Ahadees on hajj</a:t>
            </a:r>
          </a:p>
          <a:p>
            <a:pPr lvl="1">
              <a:buFont typeface="Wingdings"/>
              <a:buChar char="v"/>
            </a:pPr>
            <a:r>
              <a:rPr lang="en-US" sz="2400" b="1" smtClean="0">
                <a:latin typeface="AvantGarde Md BT" pitchFamily="34" charset="0"/>
              </a:rPr>
              <a:t>Requirement for hajj </a:t>
            </a:r>
          </a:p>
          <a:p>
            <a:pPr lvl="1">
              <a:buFont typeface="Wingdings"/>
              <a:buChar char="v"/>
            </a:pPr>
            <a:r>
              <a:rPr lang="en-US" sz="2400" b="1" smtClean="0">
                <a:latin typeface="AvantGarde Md BT" pitchFamily="34" charset="0"/>
              </a:rPr>
              <a:t>Activities of hajj</a:t>
            </a:r>
          </a:p>
          <a:p>
            <a:pPr lvl="1">
              <a:buFont typeface="Wingdings"/>
              <a:buChar char="v"/>
            </a:pPr>
            <a:r>
              <a:rPr lang="en-US" sz="2400" b="1" smtClean="0">
                <a:latin typeface="AvantGarde Md BT" pitchFamily="34" charset="0"/>
              </a:rPr>
              <a:t>Attitude during th hajj</a:t>
            </a:r>
          </a:p>
          <a:p>
            <a:pPr lvl="1">
              <a:buFont typeface="Wingdings"/>
              <a:buChar char="v"/>
            </a:pPr>
            <a:r>
              <a:rPr lang="en-US" sz="2400" b="1" smtClean="0">
                <a:latin typeface="AvantGarde Md BT" pitchFamily="34" charset="0"/>
              </a:rPr>
              <a:t>Hajj at a galance</a:t>
            </a:r>
          </a:p>
          <a:p>
            <a:pPr lvl="1">
              <a:buFont typeface="Wingdings"/>
              <a:buChar char="v"/>
            </a:pPr>
            <a:r>
              <a:rPr lang="en-US" sz="2400" b="1" smtClean="0">
                <a:latin typeface="AvantGarde Md BT" pitchFamily="34" charset="0"/>
              </a:rPr>
              <a:t>Benefits of hajj</a:t>
            </a:r>
          </a:p>
          <a:p>
            <a:pPr lvl="1">
              <a:buFont typeface="Wingdings"/>
              <a:buChar char="v"/>
            </a:pPr>
            <a:r>
              <a:rPr lang="en-US" sz="2400" b="1" smtClean="0">
                <a:latin typeface="AvantGarde Md BT" pitchFamily="34" charset="0"/>
              </a:rPr>
              <a:t>Types of hajj</a:t>
            </a:r>
          </a:p>
          <a:p>
            <a:pPr lvl="1">
              <a:buFont typeface="Wingdings"/>
              <a:buChar char="v"/>
            </a:pPr>
            <a:r>
              <a:rPr lang="en-US" sz="2400" b="1" smtClean="0">
                <a:latin typeface="AvantGarde Md BT" pitchFamily="34" charset="0"/>
              </a:rPr>
              <a:t>Spiritual auspects of hajj</a:t>
            </a:r>
          </a:p>
          <a:p>
            <a:pPr lvl="1">
              <a:buFont typeface="Wingdings"/>
              <a:buChar char="v"/>
            </a:pPr>
            <a:endParaRPr lang="en-US" sz="2000" b="1" smtClean="0">
              <a:latin typeface="AvantGarde Md BT" pitchFamily="34" charset="0"/>
            </a:endParaRPr>
          </a:p>
          <a:p>
            <a:pPr lvl="1">
              <a:buFont typeface="Wingdings"/>
              <a:buChar char="v"/>
            </a:pPr>
            <a:endParaRPr lang="en-US" sz="2000" b="1" smtClean="0">
              <a:latin typeface="AvantGarde Md BT" pitchFamily="34" charset="0"/>
            </a:endParaRPr>
          </a:p>
          <a:p>
            <a:pPr lvl="1">
              <a:buNone/>
            </a:pPr>
            <a:endParaRPr lang="en-US" sz="2000" b="1" smtClean="0">
              <a:latin typeface="AvantGarde Md BT" pitchFamily="34" charset="0"/>
            </a:endParaRPr>
          </a:p>
          <a:p>
            <a:pPr lvl="1">
              <a:buFont typeface="Wingdings"/>
              <a:buChar char="v"/>
            </a:pPr>
            <a:endParaRPr lang="en-US" sz="2000"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33</a:t>
            </a:fld>
            <a:endParaRPr lang="en-US"/>
          </a:p>
        </p:txBody>
      </p:sp>
      <p:pic>
        <p:nvPicPr>
          <p:cNvPr id="6" name="Picture 4"/>
          <p:cNvPicPr>
            <a:picLocks noChangeAspect="1"/>
          </p:cNvPicPr>
          <p:nvPr/>
        </p:nvPicPr>
        <p:blipFill>
          <a:blip r:embed="rId2" cstate="print"/>
          <a:srcRect/>
          <a:stretch>
            <a:fillRect/>
          </a:stretch>
        </p:blipFill>
        <p:spPr bwMode="auto">
          <a:xfrm>
            <a:off x="5457825" y="1600200"/>
            <a:ext cx="3686175"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6000" b="1" smtClean="0">
                <a:ln w="6350">
                  <a:noFill/>
                </a:ln>
                <a:solidFill>
                  <a:srgbClr val="FF0000"/>
                </a:solidFill>
                <a:effectLst>
                  <a:outerShdw blurRad="114300" dist="101600" dir="2700000" algn="tl" rotWithShape="0">
                    <a:srgbClr val="000000">
                      <a:alpha val="40000"/>
                    </a:srgbClr>
                  </a:outerShdw>
                </a:effectLst>
              </a:rPr>
              <a:t>Jwab dejie?</a:t>
            </a:r>
            <a:endParaRPr lang="en-GB" sz="60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normAutofit/>
          </a:bodyPr>
          <a:lstStyle/>
          <a:p>
            <a:pPr eaLnBrk="1" hangingPunct="1">
              <a:buFontTx/>
              <a:buNone/>
            </a:pPr>
            <a:r>
              <a:rPr lang="en-GB" sz="2800" smtClean="0">
                <a:solidFill>
                  <a:srgbClr val="7030A0"/>
                </a:solidFill>
              </a:rPr>
              <a:t>1.What is Hajj or pilgrimage?</a:t>
            </a:r>
          </a:p>
          <a:p>
            <a:pPr eaLnBrk="1" hangingPunct="1">
              <a:buFontTx/>
              <a:buNone/>
            </a:pPr>
            <a:r>
              <a:rPr lang="en-GB" sz="2800" smtClean="0">
                <a:solidFill>
                  <a:srgbClr val="7030A0"/>
                </a:solidFill>
              </a:rPr>
              <a:t>2.The word Hajj means..................................?</a:t>
            </a:r>
          </a:p>
          <a:p>
            <a:pPr eaLnBrk="1" hangingPunct="1">
              <a:buFontTx/>
              <a:buNone/>
            </a:pPr>
            <a:r>
              <a:rPr lang="en-GB" sz="2800" smtClean="0">
                <a:solidFill>
                  <a:srgbClr val="7030A0"/>
                </a:solidFill>
              </a:rPr>
              <a:t>3.Learn any one ayat of hadees about Hajj?</a:t>
            </a:r>
          </a:p>
          <a:p>
            <a:pPr eaLnBrk="1" hangingPunct="1">
              <a:buFontTx/>
              <a:buNone/>
            </a:pPr>
            <a:r>
              <a:rPr lang="en-GB" sz="2800" smtClean="0">
                <a:solidFill>
                  <a:srgbClr val="7030A0"/>
                </a:solidFill>
              </a:rPr>
              <a:t>4.Recall some benefits of Hajj?</a:t>
            </a:r>
          </a:p>
          <a:p>
            <a:pPr eaLnBrk="1" hangingPunct="1">
              <a:buFontTx/>
              <a:buNone/>
            </a:pPr>
            <a:r>
              <a:rPr lang="en-GB" sz="2800" smtClean="0">
                <a:solidFill>
                  <a:srgbClr val="7030A0"/>
                </a:solidFill>
              </a:rPr>
              <a:t>5.What is Talbiah?</a:t>
            </a:r>
          </a:p>
          <a:p>
            <a:pPr eaLnBrk="1" hangingPunct="1">
              <a:buFontTx/>
              <a:buNone/>
            </a:pPr>
            <a:r>
              <a:rPr lang="en-GB" sz="2800" smtClean="0">
                <a:solidFill>
                  <a:srgbClr val="7030A0"/>
                </a:solidFill>
              </a:rPr>
              <a:t>6.What is Ahram ?</a:t>
            </a:r>
          </a:p>
          <a:p>
            <a:pPr eaLnBrk="1" hangingPunct="1">
              <a:buFontTx/>
              <a:buNone/>
            </a:pPr>
            <a:endParaRPr lang="en-GB" sz="2800" smtClean="0">
              <a:solidFill>
                <a:srgbClr val="7030A0"/>
              </a:solidFill>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35</a:t>
            </a:fld>
            <a:endParaRPr lang="en-US"/>
          </a:p>
        </p:txBody>
      </p:sp>
      <p:pic>
        <p:nvPicPr>
          <p:cNvPr id="177154" name="Picture 2" descr="http://www.justinislam.com/wp-content/uploads/2013/05/JazakALLAH.gif"/>
          <p:cNvPicPr>
            <a:picLocks noChangeAspect="1" noChangeArrowheads="1"/>
          </p:cNvPicPr>
          <p:nvPr/>
        </p:nvPicPr>
        <p:blipFill>
          <a:blip r:embed="rId2" cstate="print"/>
          <a:srcRect/>
          <a:stretch>
            <a:fillRect/>
          </a:stretch>
        </p:blipFill>
        <p:spPr bwMode="auto">
          <a:xfrm>
            <a:off x="1" y="-51130"/>
            <a:ext cx="9144000" cy="6909129"/>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0.4"/>
</p:tagLst>
</file>

<file path=ppt/tags/tag2.xml><?xml version="1.0" encoding="utf-8"?>
<p:tagLst xmlns:a="http://schemas.openxmlformats.org/drawingml/2006/main" xmlns:r="http://schemas.openxmlformats.org/officeDocument/2006/relationships" xmlns:p="http://schemas.openxmlformats.org/presentationml/2006/main">
  <p:tag name="TIMING" val="|0.2|0.8|0.3"/>
</p:tagLst>
</file>

<file path=ppt/tags/tag3.xml><?xml version="1.0" encoding="utf-8"?>
<p:tagLst xmlns:a="http://schemas.openxmlformats.org/drawingml/2006/main" xmlns:r="http://schemas.openxmlformats.org/officeDocument/2006/relationships" xmlns:p="http://schemas.openxmlformats.org/presentationml/2006/main">
  <p:tag name="TIMING" val="|0.3|1.3"/>
</p:tagLst>
</file>

<file path=ppt/tags/tag4.xml><?xml version="1.0" encoding="utf-8"?>
<p:tagLst xmlns:a="http://schemas.openxmlformats.org/drawingml/2006/main" xmlns:r="http://schemas.openxmlformats.org/officeDocument/2006/relationships" xmlns:p="http://schemas.openxmlformats.org/presentationml/2006/main">
  <p:tag name="TIMING" val="|0.7"/>
</p:tagLst>
</file>

<file path=ppt/tags/tag5.xml><?xml version="1.0" encoding="utf-8"?>
<p:tagLst xmlns:a="http://schemas.openxmlformats.org/drawingml/2006/main" xmlns:r="http://schemas.openxmlformats.org/officeDocument/2006/relationships" xmlns:p="http://schemas.openxmlformats.org/presentationml/2006/main">
  <p:tag name="TIMING" val="|0.4|0.3|1.7|1|1|1.1|1|0.9"/>
</p:tagLst>
</file>

<file path=ppt/tags/tag6.xml><?xml version="1.0" encoding="utf-8"?>
<p:tagLst xmlns:a="http://schemas.openxmlformats.org/drawingml/2006/main" xmlns:r="http://schemas.openxmlformats.org/officeDocument/2006/relationships" xmlns:p="http://schemas.openxmlformats.org/presentationml/2006/main">
  <p:tag name="TIMING" val="|1.6|1.3|1.4|1.4|1.4|1.2|1.1|1|1|0.9|0.8|0.4|0.2"/>
</p:tagLst>
</file>

<file path=ppt/tags/tag7.xml><?xml version="1.0" encoding="utf-8"?>
<p:tagLst xmlns:a="http://schemas.openxmlformats.org/drawingml/2006/main" xmlns:r="http://schemas.openxmlformats.org/officeDocument/2006/relationships" xmlns:p="http://schemas.openxmlformats.org/presentationml/2006/main">
  <p:tag name="TIMING" val="|0.4"/>
</p:tagLst>
</file>

<file path=ppt/tags/tag8.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4798</TotalTime>
  <Words>1316</Words>
  <Application>Microsoft Office PowerPoint</Application>
  <PresentationFormat>On-screen Show (4:3)</PresentationFormat>
  <Paragraphs>201</Paragraphs>
  <Slides>35</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Office Theme</vt:lpstr>
      <vt:lpstr>Clip</vt:lpstr>
      <vt:lpstr>Slide 1</vt:lpstr>
      <vt:lpstr>Islamic Studies course code 104</vt:lpstr>
      <vt:lpstr>Lectuere#08</vt:lpstr>
      <vt:lpstr>FIVE PILLARS OF ISLAM 5th Pillar Hajj-- Pilgrimage</vt:lpstr>
      <vt:lpstr>Slide 5</vt:lpstr>
      <vt:lpstr>Pillars of Islam</vt:lpstr>
      <vt:lpstr> </vt:lpstr>
      <vt:lpstr>OUTLINES</vt:lpstr>
      <vt:lpstr>Slide 9</vt:lpstr>
      <vt:lpstr>Slide 10</vt:lpstr>
      <vt:lpstr>Significance of Pilgrimage</vt:lpstr>
      <vt:lpstr>Slide 12</vt:lpstr>
      <vt:lpstr>Slide 13</vt:lpstr>
      <vt:lpstr>Slide 14</vt:lpstr>
      <vt:lpstr>Slide 15</vt:lpstr>
      <vt:lpstr>Slide 16</vt:lpstr>
      <vt:lpstr>Slide 17</vt:lpstr>
      <vt:lpstr>Slide 18</vt:lpstr>
      <vt:lpstr>Requirements for Hajj Obligation</vt:lpstr>
      <vt:lpstr>Attitude during Hajj</vt:lpstr>
      <vt:lpstr>Slide 21</vt:lpstr>
      <vt:lpstr> Activities of Hajj </vt:lpstr>
      <vt:lpstr> Activities of Hajj --2</vt:lpstr>
      <vt:lpstr>Slide 24</vt:lpstr>
      <vt:lpstr>Slide 25</vt:lpstr>
      <vt:lpstr>Slide 26</vt:lpstr>
      <vt:lpstr>Slide 27</vt:lpstr>
      <vt:lpstr>Slide 28</vt:lpstr>
      <vt:lpstr>Slide 29</vt:lpstr>
      <vt:lpstr>Benefits of Hajj</vt:lpstr>
      <vt:lpstr>Spiritual Aspects of Hajj</vt:lpstr>
      <vt:lpstr>Spiritual Aspects of Hajj-2</vt:lpstr>
      <vt:lpstr>Short Riview of Topic</vt:lpstr>
      <vt:lpstr>Jwab dejie?</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Administrator</cp:lastModifiedBy>
  <cp:revision>492</cp:revision>
  <dcterms:created xsi:type="dcterms:W3CDTF">2014-04-26T14:37:25Z</dcterms:created>
  <dcterms:modified xsi:type="dcterms:W3CDTF">2014-05-20T11:35:24Z</dcterms:modified>
</cp:coreProperties>
</file>