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1"/>
  </p:notesMasterIdLst>
  <p:sldIdLst>
    <p:sldId id="596" r:id="rId2"/>
    <p:sldId id="597" r:id="rId3"/>
    <p:sldId id="598" r:id="rId4"/>
    <p:sldId id="599" r:id="rId5"/>
    <p:sldId id="601" r:id="rId6"/>
    <p:sldId id="622" r:id="rId7"/>
    <p:sldId id="650" r:id="rId8"/>
    <p:sldId id="628" r:id="rId9"/>
    <p:sldId id="623" r:id="rId10"/>
    <p:sldId id="626" r:id="rId11"/>
    <p:sldId id="656" r:id="rId12"/>
    <p:sldId id="638" r:id="rId13"/>
    <p:sldId id="640" r:id="rId14"/>
    <p:sldId id="639" r:id="rId15"/>
    <p:sldId id="642" r:id="rId16"/>
    <p:sldId id="658" r:id="rId17"/>
    <p:sldId id="651" r:id="rId18"/>
    <p:sldId id="652" r:id="rId19"/>
    <p:sldId id="653" r:id="rId20"/>
    <p:sldId id="654" r:id="rId21"/>
    <p:sldId id="627" r:id="rId22"/>
    <p:sldId id="630" r:id="rId23"/>
    <p:sldId id="624" r:id="rId24"/>
    <p:sldId id="625" r:id="rId25"/>
    <p:sldId id="621" r:id="rId26"/>
    <p:sldId id="635" r:id="rId27"/>
    <p:sldId id="631" r:id="rId28"/>
    <p:sldId id="644" r:id="rId29"/>
    <p:sldId id="637" r:id="rId30"/>
    <p:sldId id="645" r:id="rId31"/>
    <p:sldId id="646" r:id="rId32"/>
    <p:sldId id="662" r:id="rId33"/>
    <p:sldId id="647" r:id="rId34"/>
    <p:sldId id="648" r:id="rId35"/>
    <p:sldId id="659" r:id="rId36"/>
    <p:sldId id="657" r:id="rId37"/>
    <p:sldId id="660" r:id="rId38"/>
    <p:sldId id="641" r:id="rId39"/>
    <p:sldId id="661"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94660"/>
  </p:normalViewPr>
  <p:slideViewPr>
    <p:cSldViewPr>
      <p:cViewPr varScale="1">
        <p:scale>
          <a:sx n="65" d="100"/>
          <a:sy n="65" d="100"/>
        </p:scale>
        <p:origin x="-1410"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E3C16C-0D9B-4F0A-8C90-890036E72960}" type="datetimeFigureOut">
              <a:rPr lang="en-US" smtClean="0"/>
              <a:pPr/>
              <a:t>5/19/2014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E9046A-939F-4F33-B20F-BCC3EACAE3C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Discuss as a class the idea that Arabian Polytheism is condemned as being sinful because it goes against Tawhid.</a:t>
            </a:r>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98681E-39BA-4F3C-ACBD-6216375069DB}" type="slidenum">
              <a:rPr lang="en-GB" smtClean="0"/>
              <a:pPr fontAlgn="base">
                <a:spcBef>
                  <a:spcPct val="0"/>
                </a:spcBef>
                <a:spcAft>
                  <a:spcPct val="0"/>
                </a:spcAft>
                <a:defRPr/>
              </a:pPr>
              <a:t>36</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0070C0"/>
                </a:solidFill>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C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A179B0-F36C-4D73-8491-E48D749811F0}" type="datetime1">
              <a:rPr lang="en-US" smtClean="0"/>
              <a:pPr/>
              <a:t>5/19/2014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cxnSp>
        <p:nvCxnSpPr>
          <p:cNvPr id="8" name="Straight Connector 7"/>
          <p:cNvCxnSpPr/>
          <p:nvPr userDrawn="1"/>
        </p:nvCxnSpPr>
        <p:spPr>
          <a:xfrm>
            <a:off x="0" y="3733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a:solidFill>
                  <a:srgbClr val="0070C0"/>
                </a:solidFill>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D03461E-DC37-4054-9F6B-6F9393E106CD}" type="datetime1">
              <a:rPr lang="en-US" smtClean="0"/>
              <a:pPr/>
              <a:t>5/19/2014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r>
              <a:rPr lang="en-US" smtClean="0"/>
              <a:t> of 40</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D9196E-FF00-4110-B8A6-234BF8BA09E4}" type="datetime1">
              <a:rPr lang="en-US" smtClean="0"/>
              <a:pPr/>
              <a:t>5/19/2014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97E5FE-650F-4C51-AC27-2E8C7B704F89}" type="datetime1">
              <a:rPr lang="en-US" smtClean="0"/>
              <a:pPr/>
              <a:t>5/19/2014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C169A00-B168-4422-BCB3-BB76F7D2C90D}" type="datetime1">
              <a:rPr lang="en-US" smtClean="0"/>
              <a:pPr/>
              <a:t>5/19/2014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0BA765-C4BE-43E7-A77A-74339A0E1CE4}" type="datetime1">
              <a:rPr lang="en-US" smtClean="0"/>
              <a:pPr/>
              <a:t>5/19/2014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1BBCC0-A0F5-4106-8CE3-D466692C3081}" type="datetime1">
              <a:rPr lang="en-US" smtClean="0"/>
              <a:pPr/>
              <a:t>5/19/2014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7D7381-2EAA-4414-A38F-E49F3CED74B0}" type="datetime1">
              <a:rPr lang="en-US" smtClean="0"/>
              <a:pPr/>
              <a:t>5/19/2014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A94B6A-4504-49EB-904F-4D8D177EC8C9}" type="datetime1">
              <a:rPr lang="en-US" smtClean="0"/>
              <a:pPr/>
              <a:t>5/19/2014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FECF25-3070-4056-9E4B-76AA8CF7B139}" type="datetime1">
              <a:rPr lang="en-US" smtClean="0"/>
              <a:pPr/>
              <a:t>5/19/2014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4B1031-974C-40B5-BFDB-A2E3665A48D5}" type="datetime1">
              <a:rPr lang="en-US" smtClean="0"/>
              <a:pPr/>
              <a:t>5/19/2014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152400"/>
            <a:ext cx="84582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AE94C4-0E2C-479D-808C-17867F754C91}" type="datetime1">
              <a:rPr lang="en-US" smtClean="0"/>
              <a:pPr/>
              <a:t>5/19/2014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C91BCE-F812-4952-A23B-44D6EE9BB165}" type="slidenum">
              <a:rPr lang="en-US" smtClean="0"/>
              <a:pPr/>
              <a:t>‹#›</a:t>
            </a:fld>
            <a:r>
              <a:rPr lang="en-US" smtClean="0"/>
              <a:t> of 40</a:t>
            </a:r>
            <a:endParaRPr lang="en-US"/>
          </a:p>
        </p:txBody>
      </p:sp>
      <p:cxnSp>
        <p:nvCxnSpPr>
          <p:cNvPr id="7" name="Straight Connector 6"/>
          <p:cNvCxnSpPr/>
          <p:nvPr userDrawn="1"/>
        </p:nvCxnSpPr>
        <p:spPr>
          <a:xfrm>
            <a:off x="0" y="1447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rgbClr val="0070C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70C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C0000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8C91BCE-F812-4952-A23B-44D6EE9BB165}" type="slidenum">
              <a:rPr lang="en-US" smtClean="0"/>
              <a:pPr/>
              <a:t>1</a:t>
            </a:fld>
            <a:endParaRPr lang="en-US"/>
          </a:p>
        </p:txBody>
      </p:sp>
      <p:pic>
        <p:nvPicPr>
          <p:cNvPr id="38914" name="Picture 2" descr="http://static.tumblr.com/d70d6558a76608cefd9c2a2b72a164a8/sbjuqug/Iqnmmdezk/tumblr_static_tumblr_mm2qgqsttp1s2sncto1_500.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1477963"/>
            <a:ext cx="9144000" cy="8335963"/>
          </a:xfrm>
          <a:prstGeom prst="rect">
            <a:avLst/>
          </a:prstGeom>
          <a:noFill/>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7772400" cy="190500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sz="7300" smtClean="0">
                <a:solidFill>
                  <a:srgbClr val="FF0000"/>
                </a:solidFill>
              </a:rPr>
              <a:t>Islamic</a:t>
            </a:r>
            <a:r>
              <a:rPr lang="en-US" sz="9800" smtClean="0">
                <a:solidFill>
                  <a:srgbClr val="FF0000"/>
                </a:solidFill>
              </a:rPr>
              <a:t> </a:t>
            </a:r>
            <a:r>
              <a:rPr lang="en-US" sz="7300" smtClean="0">
                <a:solidFill>
                  <a:srgbClr val="FF0000"/>
                </a:solidFill>
              </a:rPr>
              <a:t>Studies</a:t>
            </a:r>
            <a:r>
              <a:rPr lang="en-US" sz="6000" smtClean="0">
                <a:solidFill>
                  <a:srgbClr val="FF0000"/>
                </a:solidFill>
              </a:rPr>
              <a:t/>
            </a:r>
            <a:br>
              <a:rPr lang="en-US" sz="6000" smtClean="0">
                <a:solidFill>
                  <a:srgbClr val="FF0000"/>
                </a:solidFill>
              </a:rPr>
            </a:br>
            <a:r>
              <a:rPr lang="en-US" sz="4000" smtClean="0">
                <a:solidFill>
                  <a:srgbClr val="FF0000"/>
                </a:solidFill>
              </a:rPr>
              <a:t>course code 104</a:t>
            </a:r>
            <a:endParaRPr lang="en-US" sz="6000">
              <a:solidFill>
                <a:srgbClr val="FF0000"/>
              </a:solidFill>
            </a:endParaRPr>
          </a:p>
        </p:txBody>
      </p:sp>
      <p:sp>
        <p:nvSpPr>
          <p:cNvPr id="3" name="Subtitle 2"/>
          <p:cNvSpPr>
            <a:spLocks noGrp="1"/>
          </p:cNvSpPr>
          <p:nvPr>
            <p:ph type="subTitle" idx="1"/>
          </p:nvPr>
        </p:nvSpPr>
        <p:spPr>
          <a:xfrm>
            <a:off x="457200" y="3886200"/>
            <a:ext cx="8382000" cy="1752600"/>
          </a:xfrm>
        </p:spPr>
        <p:txBody>
          <a:bodyPr/>
          <a:lstStyle/>
          <a:p>
            <a:r>
              <a:rPr lang="en-US" smtClean="0"/>
              <a:t>Associate Degree Education ADE/B.Ed(Hons)Elementary</a:t>
            </a:r>
          </a:p>
          <a:p>
            <a:r>
              <a:rPr lang="en-US" smtClean="0"/>
              <a:t>Semester I</a:t>
            </a:r>
          </a:p>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p:spPr>
        <p:txBody>
          <a:bodyPr>
            <a:normAutofit/>
          </a:bodyPr>
          <a:lstStyle/>
          <a:p>
            <a:pPr algn="ctr"/>
            <a:r>
              <a:rPr lang="en-US" sz="8000" b="1" smtClean="0"/>
              <a:t>Lectuere#07</a:t>
            </a:r>
            <a:endParaRPr lang="en-US" sz="8000"/>
          </a:p>
        </p:txBody>
      </p:sp>
      <p:pic>
        <p:nvPicPr>
          <p:cNvPr id="2058" name="Picture 10" descr="untitled"/>
          <p:cNvPicPr>
            <a:picLocks noChangeAspect="1" noChangeArrowheads="1"/>
          </p:cNvPicPr>
          <p:nvPr/>
        </p:nvPicPr>
        <p:blipFill>
          <a:blip r:embed="rId2" cstate="print"/>
          <a:srcRect/>
          <a:stretch>
            <a:fillRect/>
          </a:stretch>
        </p:blipFill>
        <p:spPr bwMode="auto">
          <a:xfrm>
            <a:off x="685800" y="1371600"/>
            <a:ext cx="2876550" cy="866775"/>
          </a:xfrm>
          <a:prstGeom prst="rect">
            <a:avLst/>
          </a:prstGeom>
          <a:noFill/>
        </p:spPr>
      </p:pic>
      <p:sp>
        <p:nvSpPr>
          <p:cNvPr id="4" name="Slide Number Placeholder 3"/>
          <p:cNvSpPr>
            <a:spLocks noGrp="1"/>
          </p:cNvSpPr>
          <p:nvPr>
            <p:ph type="sldNum" sz="quarter" idx="12"/>
          </p:nvPr>
        </p:nvSpPr>
        <p:spPr/>
        <p:txBody>
          <a:bodyPr/>
          <a:lstStyle/>
          <a:p>
            <a:fld id="{78C91BCE-F812-4952-A23B-44D6EE9BB165}" type="slidenum">
              <a:rPr lang="en-US" smtClean="0"/>
              <a:pPr/>
              <a:t>3</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normAutofit/>
          </a:bodyPr>
          <a:lstStyle/>
          <a:p>
            <a:r>
              <a:rPr lang="en-US" sz="3600" smtClean="0"/>
              <a:t>By Muhammad Imran</a:t>
            </a:r>
            <a:endParaRPr lang="en-US" sz="3600"/>
          </a:p>
        </p:txBody>
      </p:sp>
      <p:sp>
        <p:nvSpPr>
          <p:cNvPr id="5" name="Title 4"/>
          <p:cNvSpPr>
            <a:spLocks noGrp="1"/>
          </p:cNvSpPr>
          <p:nvPr>
            <p:ph type="ctrTitle"/>
          </p:nvPr>
        </p:nvSpPr>
        <p:spPr>
          <a:xfrm>
            <a:off x="685800" y="1524001"/>
            <a:ext cx="7772400" cy="1600200"/>
          </a:xfrm>
        </p:spPr>
        <p:txBody>
          <a:bodyPr/>
          <a:lstStyle/>
          <a:p>
            <a:r>
              <a:rPr lang="en-US" b="1" smtClean="0"/>
              <a:t>FIVE PILLARS OF ISLAM</a:t>
            </a:r>
            <a:br>
              <a:rPr lang="en-US" b="1" smtClean="0"/>
            </a:br>
            <a:r>
              <a:rPr lang="en-US" b="1" smtClean="0"/>
              <a:t>4th Pillar Zakat</a:t>
            </a:r>
            <a:endParaRPr lang="en-US" b="1"/>
          </a:p>
        </p:txBody>
      </p:sp>
      <p:sp>
        <p:nvSpPr>
          <p:cNvPr id="6" name="Slide Number Placeholder 5"/>
          <p:cNvSpPr>
            <a:spLocks noGrp="1"/>
          </p:cNvSpPr>
          <p:nvPr>
            <p:ph type="sldNum" sz="quarter" idx="12"/>
          </p:nvPr>
        </p:nvSpPr>
        <p:spPr/>
        <p:txBody>
          <a:bodyPr/>
          <a:lstStyle/>
          <a:p>
            <a:fld id="{78C91BCE-F812-4952-A23B-44D6EE9BB165}"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8C91BCE-F812-4952-A23B-44D6EE9BB165}" type="slidenum">
              <a:rPr lang="en-US" smtClean="0"/>
              <a:pPr/>
              <a:t>5</a:t>
            </a:fld>
            <a:endParaRPr lang="en-US"/>
          </a:p>
        </p:txBody>
      </p:sp>
      <p:pic>
        <p:nvPicPr>
          <p:cNvPr id="6" name="irc_mi" descr="http://www.hilalplaza.com/ProductImages/DS/large/068-PillarsOfIslam.jpg"/>
          <p:cNvPicPr/>
          <p:nvPr/>
        </p:nvPicPr>
        <p:blipFill>
          <a:blip r:embed="rId2" cstate="print">
            <a:duotone>
              <a:schemeClr val="accent1">
                <a:shade val="45000"/>
                <a:satMod val="135000"/>
              </a:schemeClr>
              <a:prstClr val="white"/>
            </a:duotone>
          </a:blip>
          <a:srcRect t="14571" b="14110"/>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ln/>
        </p:spPr>
        <p:txBody>
          <a:bodyPr/>
          <a:lstStyle/>
          <a:p>
            <a:r>
              <a:rPr lang="en-US"/>
              <a:t>Almsgiving</a:t>
            </a:r>
          </a:p>
        </p:txBody>
      </p:sp>
      <p:sp>
        <p:nvSpPr>
          <p:cNvPr id="14338" name="Rectangle 2"/>
          <p:cNvSpPr>
            <a:spLocks noGrp="1" noChangeArrowheads="1"/>
          </p:cNvSpPr>
          <p:nvPr>
            <p:ph type="body" idx="1"/>
          </p:nvPr>
        </p:nvSpPr>
        <p:spPr>
          <a:xfrm>
            <a:off x="464344" y="1866305"/>
            <a:ext cx="8072438" cy="4018359"/>
          </a:xfrm>
          <a:ln/>
        </p:spPr>
        <p:txBody>
          <a:bodyPr/>
          <a:lstStyle/>
          <a:p>
            <a:pPr marL="625056">
              <a:buBlip>
                <a:blip r:embed="rId2"/>
              </a:buBlip>
            </a:pPr>
            <a:endParaRPr lang="en-US"/>
          </a:p>
          <a:p>
            <a:pPr marL="625056">
              <a:buBlip>
                <a:blip r:embed="rId2"/>
              </a:buBlip>
            </a:pPr>
            <a:endParaRPr lang="en-US"/>
          </a:p>
          <a:p>
            <a:pPr marL="625056">
              <a:buBlip>
                <a:blip r:embed="rId2"/>
              </a:buBlip>
            </a:pPr>
            <a:endParaRPr lang="en-US"/>
          </a:p>
          <a:p>
            <a:pPr marL="937584" lvl="1">
              <a:buBlip>
                <a:blip r:embed="rId2"/>
              </a:buBlip>
            </a:pPr>
            <a:endParaRPr lang="en-US" sz="2500" smtClean="0">
              <a:ea typeface="Symbol" charset="2"/>
              <a:cs typeface="Symbol" charset="2"/>
            </a:endParaRPr>
          </a:p>
          <a:p>
            <a:pPr marL="937584" lvl="1">
              <a:buBlip>
                <a:blip r:embed="rId2"/>
              </a:buBlip>
            </a:pPr>
            <a:endParaRPr lang="en-US" sz="2400" smtClean="0"/>
          </a:p>
          <a:p>
            <a:pPr marL="937584" lvl="1">
              <a:buBlip>
                <a:blip r:embed="rId2"/>
              </a:buBlip>
            </a:pPr>
            <a:endParaRPr lang="en-US" sz="2400" smtClean="0"/>
          </a:p>
          <a:p>
            <a:pPr marL="937584" lvl="1">
              <a:buBlip>
                <a:blip r:embed="rId2"/>
              </a:buBlip>
            </a:pPr>
            <a:r>
              <a:rPr lang="en-US" sz="2400" smtClean="0"/>
              <a:t>The Arabic word for this pillar is: “Zakat”</a:t>
            </a:r>
          </a:p>
          <a:p>
            <a:pPr marL="937584" lvl="1">
              <a:buNone/>
            </a:pPr>
            <a:r>
              <a:rPr lang="en-US" sz="2500" smtClean="0">
                <a:ea typeface="Symbol" charset="2"/>
                <a:cs typeface="Symbol" charset="2"/>
              </a:rPr>
              <a:t>                           </a:t>
            </a:r>
            <a:endParaRPr lang="en-US" sz="2500"/>
          </a:p>
        </p:txBody>
      </p:sp>
      <p:pic>
        <p:nvPicPr>
          <p:cNvPr id="14339" name="Picture 3"/>
          <p:cNvPicPr>
            <a:picLocks noChangeAspect="1" noChangeArrowheads="1"/>
          </p:cNvPicPr>
          <p:nvPr/>
        </p:nvPicPr>
        <p:blipFill>
          <a:blip r:embed="rId3" cstate="print"/>
          <a:srcRect/>
          <a:stretch>
            <a:fillRect/>
          </a:stretch>
        </p:blipFill>
        <p:spPr bwMode="auto">
          <a:xfrm>
            <a:off x="2362201" y="2057400"/>
            <a:ext cx="3505199" cy="2590800"/>
          </a:xfrm>
          <a:prstGeom prst="rect">
            <a:avLst/>
          </a:prstGeom>
          <a:noFill/>
          <a:ln w="12700">
            <a:noFill/>
            <a:miter lim="800000"/>
            <a:headEnd/>
            <a:tailEnd/>
          </a:ln>
        </p:spPr>
      </p:pic>
      <p:sp>
        <p:nvSpPr>
          <p:cNvPr id="5" name="Slide Number Placeholder 4"/>
          <p:cNvSpPr>
            <a:spLocks noGrp="1"/>
          </p:cNvSpPr>
          <p:nvPr>
            <p:ph type="sldNum" sz="quarter" idx="12"/>
          </p:nvPr>
        </p:nvSpPr>
        <p:spPr/>
        <p:txBody>
          <a:bodyPr/>
          <a:lstStyle/>
          <a:p>
            <a:fld id="{78C91BCE-F812-4952-A23B-44D6EE9BB165}" type="slidenum">
              <a:rPr lang="en-US" smtClean="0"/>
              <a:pPr/>
              <a:t>6</a:t>
            </a:fld>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p:spPr>
        <p:txBody>
          <a:bodyPr/>
          <a:lstStyle/>
          <a:p>
            <a:r>
              <a:rPr lang="en-US" sz="5400" smtClean="0">
                <a:latin typeface="Rockwell" pitchFamily="18" charset="0"/>
              </a:rPr>
              <a:t>OUTLINES</a:t>
            </a:r>
            <a:endParaRPr lang="en-US" sz="5400"/>
          </a:p>
        </p:txBody>
      </p:sp>
      <p:sp>
        <p:nvSpPr>
          <p:cNvPr id="10243" name="Rectangle 3"/>
          <p:cNvSpPr>
            <a:spLocks noGrp="1" noChangeArrowheads="1"/>
          </p:cNvSpPr>
          <p:nvPr>
            <p:ph type="body" idx="1"/>
          </p:nvPr>
        </p:nvSpPr>
        <p:spPr>
          <a:xfrm>
            <a:off x="304800" y="1524000"/>
            <a:ext cx="8534400" cy="5181600"/>
          </a:xfrm>
        </p:spPr>
        <p:txBody>
          <a:bodyPr>
            <a:normAutofit/>
          </a:bodyPr>
          <a:lstStyle/>
          <a:p>
            <a:pPr lvl="1">
              <a:buFont typeface="Wingdings"/>
              <a:buChar char="v"/>
            </a:pPr>
            <a:r>
              <a:rPr lang="en-US" sz="2400" smtClean="0">
                <a:latin typeface="AvantGarde Md BT" pitchFamily="34" charset="0"/>
              </a:rPr>
              <a:t>what is zakat</a:t>
            </a:r>
          </a:p>
          <a:p>
            <a:pPr lvl="1">
              <a:buFont typeface="Wingdings"/>
              <a:buChar char="v"/>
            </a:pPr>
            <a:r>
              <a:rPr lang="en-US" sz="2400" smtClean="0">
                <a:latin typeface="AvantGarde Md BT" pitchFamily="34" charset="0"/>
              </a:rPr>
              <a:t>Zakat meanings and explanation</a:t>
            </a:r>
          </a:p>
          <a:p>
            <a:pPr lvl="1">
              <a:buFont typeface="Wingdings"/>
              <a:buChar char="v"/>
            </a:pPr>
            <a:r>
              <a:rPr lang="en-US" sz="2400" smtClean="0">
                <a:latin typeface="AvantGarde Md BT" pitchFamily="34" charset="0"/>
              </a:rPr>
              <a:t>Quranic ayahs on Zakat</a:t>
            </a:r>
          </a:p>
          <a:p>
            <a:pPr lvl="1">
              <a:buFont typeface="Wingdings"/>
              <a:buChar char="v"/>
            </a:pPr>
            <a:r>
              <a:rPr lang="en-US" sz="2400" smtClean="0">
                <a:latin typeface="AvantGarde Md BT" pitchFamily="34" charset="0"/>
              </a:rPr>
              <a:t>Ahadees on Zakat</a:t>
            </a:r>
          </a:p>
          <a:p>
            <a:pPr lvl="1">
              <a:buFont typeface="Wingdings"/>
              <a:buChar char="v"/>
            </a:pPr>
            <a:r>
              <a:rPr lang="en-US" sz="2400" smtClean="0">
                <a:latin typeface="AvantGarde Md BT" pitchFamily="34" charset="0"/>
              </a:rPr>
              <a:t>Some objective of paying Zakat</a:t>
            </a:r>
          </a:p>
          <a:p>
            <a:pPr lvl="1">
              <a:buFont typeface="Wingdings"/>
              <a:buChar char="v"/>
            </a:pPr>
            <a:r>
              <a:rPr lang="en-US" sz="2400" smtClean="0">
                <a:latin typeface="AvantGarde Md BT" pitchFamily="34" charset="0"/>
              </a:rPr>
              <a:t>Why should a muslim pay Zakat?</a:t>
            </a:r>
          </a:p>
          <a:p>
            <a:pPr lvl="1">
              <a:buFont typeface="Wingdings"/>
              <a:buChar char="v"/>
            </a:pPr>
            <a:r>
              <a:rPr lang="en-US" sz="2400" smtClean="0">
                <a:latin typeface="AvantGarde Md BT" pitchFamily="34" charset="0"/>
              </a:rPr>
              <a:t>Who should give Zakat?</a:t>
            </a:r>
          </a:p>
          <a:p>
            <a:pPr lvl="1">
              <a:buFont typeface="Wingdings"/>
              <a:buChar char="v"/>
            </a:pPr>
            <a:r>
              <a:rPr lang="en-US" sz="2400" smtClean="0">
                <a:latin typeface="AvantGarde Md BT" pitchFamily="34" charset="0"/>
              </a:rPr>
              <a:t>Rate of Zakat?</a:t>
            </a:r>
          </a:p>
          <a:p>
            <a:pPr lvl="1">
              <a:buFont typeface="Wingdings"/>
              <a:buChar char="v"/>
            </a:pPr>
            <a:r>
              <a:rPr lang="en-US" sz="2400" smtClean="0">
                <a:latin typeface="AvantGarde Md BT" pitchFamily="34" charset="0"/>
              </a:rPr>
              <a:t>Nisabe Zakat</a:t>
            </a:r>
          </a:p>
          <a:p>
            <a:pPr lvl="1">
              <a:buFont typeface="Wingdings"/>
              <a:buChar char="v"/>
            </a:pPr>
            <a:r>
              <a:rPr lang="en-US" sz="2400" smtClean="0">
                <a:latin typeface="AvantGarde Md BT" pitchFamily="34" charset="0"/>
              </a:rPr>
              <a:t>Distribution of Zakat</a:t>
            </a:r>
          </a:p>
          <a:p>
            <a:pPr lvl="1">
              <a:buFont typeface="Wingdings"/>
              <a:buChar char="v"/>
            </a:pPr>
            <a:r>
              <a:rPr lang="en-US" sz="2400" smtClean="0">
                <a:latin typeface="AvantGarde Md BT" pitchFamily="34" charset="0"/>
              </a:rPr>
              <a:t>It is unlawful to pay Zakat?</a:t>
            </a:r>
          </a:p>
          <a:p>
            <a:pPr lvl="1">
              <a:buFont typeface="Wingdings"/>
              <a:buChar char="v"/>
            </a:pPr>
            <a:endParaRPr lang="en-US" sz="2000" smtClean="0">
              <a:latin typeface="AvantGarde Md BT" pitchFamily="34" charset="0"/>
            </a:endParaRPr>
          </a:p>
          <a:p>
            <a:pPr lvl="1">
              <a:buFont typeface="Wingdings"/>
              <a:buChar char="v"/>
            </a:pPr>
            <a:endParaRPr lang="en-US" sz="2000" smtClean="0">
              <a:latin typeface="AvantGarde Md BT" pitchFamily="34" charset="0"/>
            </a:endParaRPr>
          </a:p>
          <a:p>
            <a:pPr lvl="1">
              <a:buNone/>
            </a:pPr>
            <a:endParaRPr lang="en-US" sz="2000" smtClean="0">
              <a:latin typeface="AvantGarde Md BT" pitchFamily="34" charset="0"/>
            </a:endParaRPr>
          </a:p>
          <a:p>
            <a:pPr lvl="1">
              <a:buFont typeface="Wingdings"/>
              <a:buChar char="v"/>
            </a:pPr>
            <a:endParaRPr lang="en-US" sz="2000" smtClean="0">
              <a:latin typeface="AvantGarde Md BT" pitchFamily="34" charset="0"/>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7</a:t>
            </a:fld>
            <a:endParaRPr lang="en-US"/>
          </a:p>
        </p:txBody>
      </p:sp>
      <p:pic>
        <p:nvPicPr>
          <p:cNvPr id="71682" name="Picture 2"/>
          <p:cNvPicPr>
            <a:picLocks noChangeAspect="1" noChangeArrowheads="1"/>
          </p:cNvPicPr>
          <p:nvPr/>
        </p:nvPicPr>
        <p:blipFill>
          <a:blip r:embed="rId2" cstate="print"/>
          <a:srcRect/>
          <a:stretch>
            <a:fillRect/>
          </a:stretch>
        </p:blipFill>
        <p:spPr bwMode="auto">
          <a:xfrm>
            <a:off x="5867400" y="1524000"/>
            <a:ext cx="3276600" cy="5334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ln/>
        </p:spPr>
        <p:txBody>
          <a:bodyPr/>
          <a:lstStyle/>
          <a:p>
            <a:r>
              <a:rPr lang="en-US"/>
              <a:t>What is “Zakat”? </a:t>
            </a:r>
          </a:p>
        </p:txBody>
      </p:sp>
      <p:sp>
        <p:nvSpPr>
          <p:cNvPr id="15362" name="Rectangle 2"/>
          <p:cNvSpPr>
            <a:spLocks noGrp="1" noChangeArrowheads="1"/>
          </p:cNvSpPr>
          <p:nvPr>
            <p:ph type="body" idx="1"/>
          </p:nvPr>
        </p:nvSpPr>
        <p:spPr>
          <a:ln/>
        </p:spPr>
        <p:txBody>
          <a:bodyPr/>
          <a:lstStyle/>
          <a:p>
            <a:pPr marL="625056">
              <a:buBlip>
                <a:blip r:embed="rId2"/>
              </a:buBlip>
            </a:pPr>
            <a:r>
              <a:rPr lang="en-US"/>
              <a:t>Zakat, or almsgiving, is considered to be expression of devotion to God for Muslims. It represents the attempt to provide food and give financial support to the poorer individuals of society, and it offers a means for a Muslim to purify his or her wealth and acheive salvation in return.  </a:t>
            </a:r>
          </a:p>
        </p:txBody>
      </p:sp>
      <p:sp>
        <p:nvSpPr>
          <p:cNvPr id="4" name="Slide Number Placeholder 3"/>
          <p:cNvSpPr>
            <a:spLocks noGrp="1"/>
          </p:cNvSpPr>
          <p:nvPr>
            <p:ph type="sldNum" sz="quarter" idx="12"/>
          </p:nvPr>
        </p:nvSpPr>
        <p:spPr/>
        <p:txBody>
          <a:bodyPr/>
          <a:lstStyle/>
          <a:p>
            <a:fld id="{78C91BCE-F812-4952-A23B-44D6EE9BB165}" type="slidenum">
              <a:rPr lang="en-US" smtClean="0"/>
              <a:pPr/>
              <a:t>8</a:t>
            </a:fld>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33400"/>
          </a:xfrm>
        </p:spPr>
        <p:txBody>
          <a:bodyPr rtlCol="0">
            <a:normAutofit fontScale="90000"/>
          </a:bodyPr>
          <a:lstStyle/>
          <a:p>
            <a:pPr algn="l" fontAlgn="auto">
              <a:spcAft>
                <a:spcPts val="0"/>
              </a:spcAft>
              <a:defRPr/>
            </a:pPr>
            <a:r>
              <a:rPr lang="en-US" dirty="0" smtClean="0"/>
              <a:t>MEANING</a:t>
            </a:r>
            <a:endParaRPr lang="en-US" dirty="0"/>
          </a:p>
        </p:txBody>
      </p:sp>
      <p:sp>
        <p:nvSpPr>
          <p:cNvPr id="3" name="Content Placeholder 2"/>
          <p:cNvSpPr>
            <a:spLocks noGrp="1"/>
          </p:cNvSpPr>
          <p:nvPr>
            <p:ph idx="1"/>
          </p:nvPr>
        </p:nvSpPr>
        <p:spPr>
          <a:xfrm>
            <a:off x="0" y="1447800"/>
            <a:ext cx="9144000" cy="5410200"/>
          </a:xfrm>
          <a:ln>
            <a:solidFill>
              <a:schemeClr val="accent1"/>
            </a:solidFill>
          </a:ln>
        </p:spPr>
        <p:txBody>
          <a:bodyPr rtlCol="0">
            <a:normAutofit/>
          </a:bodyPr>
          <a:lstStyle/>
          <a:p>
            <a:pPr fontAlgn="auto">
              <a:spcAft>
                <a:spcPts val="0"/>
              </a:spcAft>
              <a:buFont typeface="Arial" pitchFamily="34" charset="0"/>
              <a:buChar char="•"/>
              <a:defRPr/>
            </a:pPr>
            <a:r>
              <a:rPr lang="en-US" smtClean="0">
                <a:solidFill>
                  <a:srgbClr val="FF0000"/>
                </a:solidFill>
              </a:rPr>
              <a:t>Of </a:t>
            </a:r>
            <a:r>
              <a:rPr lang="en-US" dirty="0" smtClean="0">
                <a:solidFill>
                  <a:srgbClr val="FF0000"/>
                </a:solidFill>
              </a:rPr>
              <a:t>the 5 fundamentals of Islam, </a:t>
            </a:r>
            <a:r>
              <a:rPr lang="en-US" dirty="0" err="1" smtClean="0">
                <a:solidFill>
                  <a:srgbClr val="FF0000"/>
                </a:solidFill>
              </a:rPr>
              <a:t>Zakat</a:t>
            </a:r>
            <a:r>
              <a:rPr lang="en-US" dirty="0" smtClean="0">
                <a:solidFill>
                  <a:srgbClr val="FF0000"/>
                </a:solidFill>
              </a:rPr>
              <a:t> occupies </a:t>
            </a:r>
            <a:r>
              <a:rPr lang="en-US" smtClean="0">
                <a:solidFill>
                  <a:srgbClr val="FF0000"/>
                </a:solidFill>
              </a:rPr>
              <a:t>the fourth position.</a:t>
            </a:r>
          </a:p>
          <a:p>
            <a:pPr fontAlgn="auto">
              <a:spcAft>
                <a:spcPts val="0"/>
              </a:spcAft>
              <a:buFont typeface="Arial" pitchFamily="34" charset="0"/>
              <a:buChar char="•"/>
              <a:defRPr/>
            </a:pPr>
            <a:r>
              <a:rPr lang="en-US" smtClean="0">
                <a:solidFill>
                  <a:srgbClr val="FF0000"/>
                </a:solidFill>
              </a:rPr>
              <a:t> </a:t>
            </a:r>
            <a:r>
              <a:rPr lang="en-US" dirty="0" smtClean="0">
                <a:solidFill>
                  <a:srgbClr val="FF0000"/>
                </a:solidFill>
              </a:rPr>
              <a:t>This word is derived from the verb “</a:t>
            </a:r>
            <a:r>
              <a:rPr lang="en-US" dirty="0" err="1" smtClean="0">
                <a:solidFill>
                  <a:srgbClr val="FF0000"/>
                </a:solidFill>
              </a:rPr>
              <a:t>Zaka</a:t>
            </a:r>
            <a:r>
              <a:rPr lang="en-US" dirty="0" smtClean="0">
                <a:solidFill>
                  <a:srgbClr val="FF0000"/>
                </a:solidFill>
              </a:rPr>
              <a:t>”, which means “it (a plant)grew”.</a:t>
            </a:r>
          </a:p>
          <a:p>
            <a:pPr fontAlgn="auto">
              <a:spcAft>
                <a:spcPts val="0"/>
              </a:spcAft>
              <a:buFont typeface="Arial" pitchFamily="34" charset="0"/>
              <a:buChar char="•"/>
              <a:defRPr/>
            </a:pPr>
            <a:r>
              <a:rPr lang="en-US" dirty="0" smtClean="0"/>
              <a:t>The second derivative of this word carries the sense of purification</a:t>
            </a:r>
            <a:r>
              <a:rPr lang="en-US" smtClean="0"/>
              <a:t>, example</a:t>
            </a:r>
          </a:p>
          <a:p>
            <a:pPr fontAlgn="auto">
              <a:spcAft>
                <a:spcPts val="0"/>
              </a:spcAft>
              <a:buFont typeface="Arial" pitchFamily="34" charset="0"/>
              <a:buChar char="•"/>
              <a:defRPr/>
            </a:pPr>
            <a:r>
              <a:rPr lang="en-US" smtClean="0">
                <a:solidFill>
                  <a:srgbClr val="FFC000"/>
                </a:solidFill>
              </a:rPr>
              <a:t> </a:t>
            </a:r>
            <a:r>
              <a:rPr lang="en-US" dirty="0" smtClean="0">
                <a:solidFill>
                  <a:srgbClr val="FFC000"/>
                </a:solidFill>
              </a:rPr>
              <a:t>“</a:t>
            </a:r>
            <a:r>
              <a:rPr lang="en-US" dirty="0" err="1" smtClean="0">
                <a:solidFill>
                  <a:srgbClr val="FFC000"/>
                </a:solidFill>
              </a:rPr>
              <a:t>Qad</a:t>
            </a:r>
            <a:r>
              <a:rPr lang="en-US" dirty="0" smtClean="0">
                <a:solidFill>
                  <a:srgbClr val="FFC000"/>
                </a:solidFill>
              </a:rPr>
              <a:t> </a:t>
            </a:r>
            <a:r>
              <a:rPr lang="en-US" dirty="0" err="1" smtClean="0">
                <a:solidFill>
                  <a:srgbClr val="FFC000"/>
                </a:solidFill>
              </a:rPr>
              <a:t>aflaha</a:t>
            </a:r>
            <a:r>
              <a:rPr lang="en-US" dirty="0" smtClean="0">
                <a:solidFill>
                  <a:srgbClr val="FFC000"/>
                </a:solidFill>
              </a:rPr>
              <a:t> man </a:t>
            </a:r>
            <a:r>
              <a:rPr lang="en-US" err="1" smtClean="0">
                <a:solidFill>
                  <a:srgbClr val="FFC000"/>
                </a:solidFill>
              </a:rPr>
              <a:t>zakkaha</a:t>
            </a:r>
            <a:r>
              <a:rPr lang="en-US" smtClean="0">
                <a:solidFill>
                  <a:srgbClr val="FFC000"/>
                </a:solidFill>
              </a:rPr>
              <a:t>”</a:t>
            </a:r>
          </a:p>
          <a:p>
            <a:pPr fontAlgn="auto">
              <a:spcAft>
                <a:spcPts val="0"/>
              </a:spcAft>
              <a:buFont typeface="Arial" pitchFamily="34" charset="0"/>
              <a:buChar char="•"/>
              <a:defRPr/>
            </a:pPr>
            <a:r>
              <a:rPr lang="en-US" smtClean="0"/>
              <a:t> </a:t>
            </a:r>
            <a:r>
              <a:rPr lang="en-US" dirty="0" smtClean="0"/>
              <a:t>(he is indeed successful who purifies himself</a:t>
            </a:r>
            <a:r>
              <a:rPr lang="en-US" smtClean="0"/>
              <a:t>). </a:t>
            </a: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78C91BCE-F812-4952-A23B-44D6EE9BB165}"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Explanation </a:t>
            </a:r>
            <a:endParaRPr lang="en-US"/>
          </a:p>
        </p:txBody>
      </p:sp>
      <p:sp>
        <p:nvSpPr>
          <p:cNvPr id="3" name="Content Placeholder 2"/>
          <p:cNvSpPr>
            <a:spLocks noGrp="1"/>
          </p:cNvSpPr>
          <p:nvPr>
            <p:ph idx="1"/>
          </p:nvPr>
        </p:nvSpPr>
        <p:spPr/>
        <p:txBody>
          <a:bodyPr>
            <a:normAutofit fontScale="92500"/>
          </a:bodyPr>
          <a:lstStyle/>
          <a:p>
            <a:r>
              <a:rPr lang="en-US" smtClean="0"/>
              <a:t>A major pillar on which the strcture of Islam stands is Zakat which can be defined as that portion of man’s wealth which is designed for the poor.</a:t>
            </a:r>
          </a:p>
          <a:p>
            <a:r>
              <a:rPr lang="en-US" smtClean="0">
                <a:solidFill>
                  <a:srgbClr val="FF0000"/>
                </a:solidFill>
              </a:rPr>
              <a:t>The Holy prophet(p.b.u.h)himself described:It(zakat) should be collected from the well-to-do and distributed to the poor</a:t>
            </a:r>
            <a:r>
              <a:rPr lang="en-US" smtClean="0">
                <a:solidFill>
                  <a:srgbClr val="7030A0"/>
                </a:solidFill>
              </a:rPr>
              <a:t>.</a:t>
            </a:r>
          </a:p>
          <a:p>
            <a:r>
              <a:rPr lang="en-US" smtClean="0">
                <a:solidFill>
                  <a:srgbClr val="7030A0"/>
                </a:solidFill>
              </a:rPr>
              <a:t>Zakat was defined at Madina in the second year of Hijrat.</a:t>
            </a:r>
          </a:p>
        </p:txBody>
      </p:sp>
      <p:sp>
        <p:nvSpPr>
          <p:cNvPr id="4" name="Slide Number Placeholder 3"/>
          <p:cNvSpPr>
            <a:spLocks noGrp="1"/>
          </p:cNvSpPr>
          <p:nvPr>
            <p:ph type="sldNum" sz="quarter" idx="12"/>
          </p:nvPr>
        </p:nvSpPr>
        <p:spPr/>
        <p:txBody>
          <a:bodyPr/>
          <a:lstStyle/>
          <a:p>
            <a:fld id="{78C91BCE-F812-4952-A23B-44D6EE9BB165}" type="slidenum">
              <a:rPr lang="en-US" smtClean="0"/>
              <a:pPr/>
              <a:t>10</a:t>
            </a:fld>
            <a:r>
              <a:rPr lang="en-US" smtClean="0"/>
              <a:t> of 40</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p:spPr>
        <p:txBody>
          <a:bodyPr rtlCol="0">
            <a:normAutofit/>
          </a:bodyPr>
          <a:lstStyle/>
          <a:p>
            <a:pPr fontAlgn="auto">
              <a:spcAft>
                <a:spcPts val="0"/>
              </a:spcAft>
              <a:defRPr/>
            </a:pPr>
            <a:r>
              <a:rPr lang="en-US" smtClean="0"/>
              <a:t>Importance of Zakat</a:t>
            </a:r>
            <a:endParaRPr lang="en-US" dirty="0"/>
          </a:p>
        </p:txBody>
      </p:sp>
      <p:sp>
        <p:nvSpPr>
          <p:cNvPr id="3" name="Content Placeholder 2"/>
          <p:cNvSpPr>
            <a:spLocks noGrp="1"/>
          </p:cNvSpPr>
          <p:nvPr>
            <p:ph idx="1"/>
          </p:nvPr>
        </p:nvSpPr>
        <p:spPr>
          <a:xfrm>
            <a:off x="0" y="1524000"/>
            <a:ext cx="9144000" cy="5334000"/>
          </a:xfrm>
        </p:spPr>
        <p:txBody>
          <a:bodyPr rtlCol="0">
            <a:normAutofit/>
          </a:bodyPr>
          <a:lstStyle/>
          <a:p>
            <a:pPr fontAlgn="auto">
              <a:spcAft>
                <a:spcPts val="0"/>
              </a:spcAft>
              <a:buFont typeface="Arial" pitchFamily="34" charset="0"/>
              <a:buChar char="•"/>
              <a:defRPr/>
            </a:pPr>
            <a:r>
              <a:rPr lang="en-US" smtClean="0"/>
              <a:t>After </a:t>
            </a:r>
            <a:r>
              <a:rPr lang="en-US" dirty="0" err="1" smtClean="0"/>
              <a:t>Salah</a:t>
            </a:r>
            <a:r>
              <a:rPr lang="en-US" dirty="0" smtClean="0"/>
              <a:t>, comes </a:t>
            </a:r>
            <a:r>
              <a:rPr lang="en-US" dirty="0" err="1" smtClean="0"/>
              <a:t>Zakah</a:t>
            </a:r>
            <a:r>
              <a:rPr lang="en-US" dirty="0" smtClean="0"/>
              <a:t>, which in </a:t>
            </a:r>
            <a:r>
              <a:rPr lang="en-US" smtClean="0"/>
              <a:t>its broadest </a:t>
            </a:r>
            <a:r>
              <a:rPr lang="en-US" dirty="0" smtClean="0"/>
              <a:t>sense includes any act of service to other </a:t>
            </a:r>
            <a:r>
              <a:rPr lang="en-US" smtClean="0"/>
              <a:t>men.</a:t>
            </a:r>
          </a:p>
          <a:p>
            <a:pPr fontAlgn="auto">
              <a:spcAft>
                <a:spcPts val="0"/>
              </a:spcAft>
              <a:buFont typeface="Arial" pitchFamily="34" charset="0"/>
              <a:buChar char="•"/>
              <a:defRPr/>
            </a:pPr>
            <a:r>
              <a:rPr lang="en-US" smtClean="0">
                <a:solidFill>
                  <a:srgbClr val="FF0000"/>
                </a:solidFill>
              </a:rPr>
              <a:t>The two commandments to keep up  prayer and go give Zakat are often mentioned 82 times in the Holy quran.</a:t>
            </a:r>
            <a:r>
              <a:rPr lang="en-US" smtClean="0"/>
              <a:t> </a:t>
            </a:r>
            <a:endParaRPr lang="en-US" dirty="0" smtClean="0"/>
          </a:p>
          <a:p>
            <a:pPr fontAlgn="auto">
              <a:spcAft>
                <a:spcPts val="0"/>
              </a:spcAft>
              <a:buFont typeface="Arial" pitchFamily="34" charset="0"/>
              <a:buChar char="•"/>
              <a:defRPr/>
            </a:pPr>
            <a:r>
              <a:rPr lang="en-US" smtClean="0"/>
              <a:t> </a:t>
            </a:r>
            <a:r>
              <a:rPr lang="en-US" dirty="0" smtClean="0"/>
              <a:t>‘Man’, said the Prophet, ‘says: My wealth! My wealth!’ have you not any wealth except that which you wear and tear, eat and consume, give as alms and thus preserve?</a:t>
            </a:r>
            <a:endParaRPr lang="en-US" dirty="0"/>
          </a:p>
        </p:txBody>
      </p:sp>
      <p:sp>
        <p:nvSpPr>
          <p:cNvPr id="4" name="Slide Number Placeholder 3"/>
          <p:cNvSpPr>
            <a:spLocks noGrp="1"/>
          </p:cNvSpPr>
          <p:nvPr>
            <p:ph type="sldNum" sz="quarter" idx="12"/>
          </p:nvPr>
        </p:nvSpPr>
        <p:spPr/>
        <p:txBody>
          <a:bodyPr/>
          <a:lstStyle/>
          <a:p>
            <a:fld id="{78C91BCE-F812-4952-A23B-44D6EE9BB165}"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1371600"/>
          </a:xfrm>
        </p:spPr>
        <p:txBody>
          <a:bodyPr rtlCol="0">
            <a:normAutofit/>
          </a:bodyPr>
          <a:lstStyle/>
          <a:p>
            <a:pPr fontAlgn="auto">
              <a:spcAft>
                <a:spcPts val="0"/>
              </a:spcAft>
              <a:defRPr/>
            </a:pPr>
            <a:r>
              <a:rPr lang="en-US" dirty="0" smtClean="0"/>
              <a:t>Ayahs </a:t>
            </a:r>
            <a:r>
              <a:rPr lang="en-US" smtClean="0"/>
              <a:t>on Zakat</a:t>
            </a:r>
            <a:endParaRPr lang="en-US" dirty="0"/>
          </a:p>
        </p:txBody>
      </p:sp>
      <p:sp>
        <p:nvSpPr>
          <p:cNvPr id="3" name="Content Placeholder 2"/>
          <p:cNvSpPr>
            <a:spLocks noGrp="1"/>
          </p:cNvSpPr>
          <p:nvPr>
            <p:ph idx="1"/>
          </p:nvPr>
        </p:nvSpPr>
        <p:spPr>
          <a:xfrm>
            <a:off x="76200" y="1600200"/>
            <a:ext cx="8915400" cy="5257800"/>
          </a:xfrm>
        </p:spPr>
        <p:txBody>
          <a:bodyPr rtlCol="0">
            <a:normAutofit/>
          </a:bodyPr>
          <a:lstStyle/>
          <a:p>
            <a:pPr fontAlgn="auto">
              <a:spcAft>
                <a:spcPts val="0"/>
              </a:spcAft>
              <a:buFont typeface="Arial" pitchFamily="34" charset="0"/>
              <a:buChar char="•"/>
              <a:defRPr/>
            </a:pPr>
            <a:endParaRPr lang="en-US" sz="2400" smtClean="0"/>
          </a:p>
          <a:p>
            <a:pPr fontAlgn="auto">
              <a:spcAft>
                <a:spcPts val="0"/>
              </a:spcAft>
              <a:buFont typeface="Arial" pitchFamily="34" charset="0"/>
              <a:buChar char="•"/>
              <a:defRPr/>
            </a:pPr>
            <a:endParaRPr lang="en-US" sz="2400" smtClean="0"/>
          </a:p>
          <a:p>
            <a:pPr>
              <a:defRPr/>
            </a:pPr>
            <a:endParaRPr lang="en-US" sz="2400" smtClean="0"/>
          </a:p>
          <a:p>
            <a:pPr fontAlgn="auto">
              <a:spcAft>
                <a:spcPts val="0"/>
              </a:spcAft>
              <a:buFont typeface="Arial" pitchFamily="34" charset="0"/>
              <a:buChar char="•"/>
              <a:defRPr/>
            </a:pPr>
            <a:endParaRPr lang="en-US" sz="2400" smtClean="0"/>
          </a:p>
          <a:p>
            <a:pPr fontAlgn="auto">
              <a:spcAft>
                <a:spcPts val="0"/>
              </a:spcAft>
              <a:buFont typeface="Arial" pitchFamily="34" charset="0"/>
              <a:buChar char="•"/>
              <a:defRPr/>
            </a:pPr>
            <a:endParaRPr lang="en-US" sz="2400" smtClean="0"/>
          </a:p>
          <a:p>
            <a:pPr fontAlgn="auto">
              <a:spcAft>
                <a:spcPts val="0"/>
              </a:spcAft>
              <a:buFont typeface="Arial" pitchFamily="34" charset="0"/>
              <a:buChar char="•"/>
              <a:defRPr/>
            </a:pPr>
            <a:r>
              <a:rPr lang="en-US" sz="2400" smtClean="0"/>
              <a:t>Those </a:t>
            </a:r>
            <a:r>
              <a:rPr lang="en-US" sz="2400" dirty="0" smtClean="0"/>
              <a:t>who lay up treasures of gold and silver and </a:t>
            </a:r>
            <a:r>
              <a:rPr lang="en-US" sz="2400" smtClean="0"/>
              <a:t>spend them </a:t>
            </a:r>
            <a:r>
              <a:rPr lang="en-US" sz="2400" dirty="0" smtClean="0"/>
              <a:t>not in the way of God; give them the news of a painful punishment, on the Day when that (wealth) will be heated in hellfire, and their foreheads and their sides and their backs branded therewith: “This is the treasure which you laid up for yourselves! Taste, then, your hoarded treasure!”</a:t>
            </a:r>
          </a:p>
          <a:p>
            <a:pPr fontAlgn="auto">
              <a:spcAft>
                <a:spcPts val="0"/>
              </a:spcAft>
              <a:buFont typeface="Arial" pitchFamily="34" charset="0"/>
              <a:buChar char="•"/>
              <a:defRPr/>
            </a:pPr>
            <a:endParaRPr lang="en-US" sz="2400" dirty="0"/>
          </a:p>
        </p:txBody>
      </p:sp>
      <p:sp>
        <p:nvSpPr>
          <p:cNvPr id="4" name="Slide Number Placeholder 3"/>
          <p:cNvSpPr>
            <a:spLocks noGrp="1"/>
          </p:cNvSpPr>
          <p:nvPr>
            <p:ph type="sldNum" sz="quarter" idx="12"/>
          </p:nvPr>
        </p:nvSpPr>
        <p:spPr/>
        <p:txBody>
          <a:bodyPr/>
          <a:lstStyle/>
          <a:p>
            <a:fld id="{78C91BCE-F812-4952-A23B-44D6EE9BB165}" type="slidenum">
              <a:rPr lang="en-US" smtClean="0"/>
              <a:pPr/>
              <a:t>12</a:t>
            </a:fld>
            <a:endParaRPr lang="en-US"/>
          </a:p>
        </p:txBody>
      </p:sp>
      <p:pic>
        <p:nvPicPr>
          <p:cNvPr id="5" name="irc_mi" descr="http://1.bp.blogspot.com/_DZ0xasd1u_0/S-pwDpHCTcI/AAAAAAAABAo/iJEtqWbwEJM/s1600/F+Sedekah+Hal+271+Bab+5+Ancaman+Bagi+Yang+Tdk+Menunaikan+Zakat-Ayat+ke-1+QS+At+Taubah+34-35.jpg"/>
          <p:cNvPicPr/>
          <p:nvPr/>
        </p:nvPicPr>
        <p:blipFill>
          <a:blip r:embed="rId2" cstate="print">
            <a:duotone>
              <a:schemeClr val="accent2">
                <a:shade val="45000"/>
                <a:satMod val="135000"/>
              </a:schemeClr>
              <a:prstClr val="white"/>
            </a:duotone>
          </a:blip>
          <a:srcRect/>
          <a:stretch>
            <a:fillRect/>
          </a:stretch>
        </p:blipFill>
        <p:spPr bwMode="auto">
          <a:xfrm>
            <a:off x="228600" y="1981200"/>
            <a:ext cx="8686800"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1"/>
            <a:ext cx="9144000" cy="6887420"/>
          </a:xfrm>
          <a:prstGeom prst="rect">
            <a:avLst/>
          </a:prstGeom>
          <a:noFill/>
          <a:ln w="9525">
            <a:noFill/>
            <a:miter lim="800000"/>
            <a:headEnd/>
            <a:tailEnd/>
          </a:ln>
          <a:effectLst/>
        </p:spPr>
      </p:pic>
      <p:sp>
        <p:nvSpPr>
          <p:cNvPr id="3" name="Slide Number Placeholder 2"/>
          <p:cNvSpPr>
            <a:spLocks noGrp="1"/>
          </p:cNvSpPr>
          <p:nvPr>
            <p:ph type="sldNum" sz="quarter" idx="12"/>
          </p:nvPr>
        </p:nvSpPr>
        <p:spPr/>
        <p:txBody>
          <a:bodyPr/>
          <a:lstStyle/>
          <a:p>
            <a:fld id="{78C91BCE-F812-4952-A23B-44D6EE9BB165}"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Ayahs on Zakat</a:t>
            </a:r>
            <a:endParaRPr lang="en-US"/>
          </a:p>
        </p:txBody>
      </p:sp>
      <p:sp>
        <p:nvSpPr>
          <p:cNvPr id="3" name="Content Placeholder 2"/>
          <p:cNvSpPr>
            <a:spLocks noGrp="1"/>
          </p:cNvSpPr>
          <p:nvPr>
            <p:ph idx="1"/>
          </p:nvPr>
        </p:nvSpPr>
        <p:spPr/>
        <p:txBody>
          <a:bodyPr/>
          <a:lstStyle/>
          <a:p>
            <a:endParaRPr lang="en-US" sz="2800" smtClean="0"/>
          </a:p>
          <a:p>
            <a:endParaRPr lang="en-US" sz="2800" smtClean="0"/>
          </a:p>
          <a:p>
            <a:endParaRPr lang="en-US" sz="2800" smtClean="0"/>
          </a:p>
          <a:p>
            <a:endParaRPr lang="en-US" sz="2800" smtClean="0"/>
          </a:p>
          <a:p>
            <a:r>
              <a:rPr lang="en-US" sz="2800" smtClean="0"/>
              <a:t>Let not those who are miserly with what God has given them of His bounty think that this is good for them. Rather, it is bad for them. That which they withhold shall be hung around their necks on the Day of Arising. [3:180]</a:t>
            </a:r>
          </a:p>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14</a:t>
            </a:fld>
            <a:r>
              <a:rPr lang="en-US" smtClean="0"/>
              <a:t> of 40</a:t>
            </a:r>
            <a:endParaRPr lang="en-US"/>
          </a:p>
        </p:txBody>
      </p:sp>
      <p:pic>
        <p:nvPicPr>
          <p:cNvPr id="5" name="irc_mi" descr="http://3.bp.blogspot.com/_DZ0xasd1u_0/S-pwQgGkVYI/AAAAAAAABAw/6bUR1K0-lok/s1600/F+Sedekah+Hal+272+Bab+5+Ancaman+Bagi+Yang+Tdk+Menunaikan+Zakat-Ayat+ke-2+QS+Ali+%27Imran+180.jpg"/>
          <p:cNvPicPr/>
          <p:nvPr/>
        </p:nvPicPr>
        <p:blipFill>
          <a:blip r:embed="rId2" cstate="print">
            <a:duotone>
              <a:schemeClr val="accent2">
                <a:shade val="45000"/>
                <a:satMod val="135000"/>
              </a:schemeClr>
              <a:prstClr val="white"/>
            </a:duotone>
          </a:blip>
          <a:srcRect/>
          <a:stretch>
            <a:fillRect/>
          </a:stretch>
        </p:blipFill>
        <p:spPr bwMode="auto">
          <a:xfrm>
            <a:off x="0" y="1447800"/>
            <a:ext cx="9144000"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C91BCE-F812-4952-A23B-44D6EE9BB165}" type="slidenum">
              <a:rPr lang="en-US" smtClean="0"/>
              <a:pPr/>
              <a:t>15</a:t>
            </a:fld>
            <a:r>
              <a:rPr lang="en-US" smtClean="0"/>
              <a:t> of 40</a:t>
            </a:r>
            <a:endParaRPr lang="en-US"/>
          </a:p>
        </p:txBody>
      </p:sp>
      <p:pic>
        <p:nvPicPr>
          <p:cNvPr id="53250" name="Picture 2" descr="http://www.amanafunds.com/resources.noindex/images/zakah1.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1" y="0"/>
            <a:ext cx="9143999" cy="6934200"/>
          </a:xfrm>
          <a:prstGeom prst="rect">
            <a:avLst/>
          </a:prstGeom>
          <a:noFill/>
        </p:spPr>
      </p:pic>
      <p:pic>
        <p:nvPicPr>
          <p:cNvPr id="53252" name="Picture 4" descr="http://www.shaykhabdalqadir.com/content/articles/images/Art085/ayat2.gif"/>
          <p:cNvPicPr>
            <a:picLocks noChangeAspect="1" noChangeArrowheads="1"/>
          </p:cNvPicPr>
          <p:nvPr/>
        </p:nvPicPr>
        <p:blipFill>
          <a:blip r:embed="rId3" cstate="print"/>
          <a:srcRect/>
          <a:stretch>
            <a:fillRect/>
          </a:stretch>
        </p:blipFill>
        <p:spPr bwMode="auto">
          <a:xfrm>
            <a:off x="5200650" y="304800"/>
            <a:ext cx="3333750" cy="134302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C91BCE-F812-4952-A23B-44D6EE9BB165}" type="slidenum">
              <a:rPr lang="en-US" smtClean="0"/>
              <a:pPr/>
              <a:t>16</a:t>
            </a:fld>
            <a:endParaRPr lang="en-US"/>
          </a:p>
        </p:txBody>
      </p:sp>
      <p:pic>
        <p:nvPicPr>
          <p:cNvPr id="70658" name="Picture 2"/>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1524000"/>
            <a:ext cx="9144000" cy="5334000"/>
          </a:xfrm>
          <a:prstGeom prst="rect">
            <a:avLst/>
          </a:prstGeom>
          <a:noFill/>
          <a:ln w="9525">
            <a:noFill/>
            <a:miter lim="800000"/>
            <a:headEnd/>
            <a:tailEnd/>
          </a:ln>
          <a:effectLst/>
        </p:spPr>
      </p:pic>
      <p:sp>
        <p:nvSpPr>
          <p:cNvPr id="4" name="TextBox 3"/>
          <p:cNvSpPr txBox="1"/>
          <p:nvPr/>
        </p:nvSpPr>
        <p:spPr>
          <a:xfrm>
            <a:off x="0" y="0"/>
            <a:ext cx="9144000" cy="1323439"/>
          </a:xfrm>
          <a:prstGeom prst="rect">
            <a:avLst/>
          </a:prstGeom>
          <a:noFill/>
        </p:spPr>
        <p:txBody>
          <a:bodyPr wrap="square" rtlCol="0">
            <a:spAutoFit/>
          </a:bodyPr>
          <a:lstStyle/>
          <a:p>
            <a:r>
              <a:rPr lang="en-US" sz="8000" smtClean="0">
                <a:solidFill>
                  <a:srgbClr val="00B0F0"/>
                </a:solidFill>
              </a:rPr>
              <a:t>Ahadees on</a:t>
            </a:r>
            <a:endParaRPr lang="en-US" sz="8000">
              <a:solidFill>
                <a:srgbClr val="00B0F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p:spPr>
        <p:txBody>
          <a:bodyPr rtlCol="0">
            <a:normAutofit/>
          </a:bodyPr>
          <a:lstStyle/>
          <a:p>
            <a:pPr fontAlgn="auto">
              <a:spcAft>
                <a:spcPts val="0"/>
              </a:spcAft>
              <a:defRPr/>
            </a:pPr>
            <a:r>
              <a:rPr lang="en-US" dirty="0" smtClean="0"/>
              <a:t>AHAADIS ON ZAKAT</a:t>
            </a:r>
            <a:endParaRPr lang="en-US" dirty="0"/>
          </a:p>
        </p:txBody>
      </p:sp>
      <p:sp>
        <p:nvSpPr>
          <p:cNvPr id="3" name="Content Placeholder 2"/>
          <p:cNvSpPr>
            <a:spLocks noGrp="1"/>
          </p:cNvSpPr>
          <p:nvPr>
            <p:ph idx="1"/>
          </p:nvPr>
        </p:nvSpPr>
        <p:spPr>
          <a:xfrm>
            <a:off x="0" y="1524000"/>
            <a:ext cx="9144000" cy="5334000"/>
          </a:xfrm>
        </p:spPr>
        <p:txBody>
          <a:bodyPr rtlCol="0">
            <a:normAutofit fontScale="92500" lnSpcReduction="20000"/>
          </a:bodyPr>
          <a:lstStyle/>
          <a:p>
            <a:pPr fontAlgn="auto">
              <a:spcAft>
                <a:spcPts val="0"/>
              </a:spcAft>
              <a:buFont typeface="Arial" pitchFamily="34" charset="0"/>
              <a:buChar char="•"/>
              <a:defRPr/>
            </a:pPr>
            <a:r>
              <a:rPr lang="en-US" dirty="0" err="1" smtClean="0"/>
              <a:t>Bukhari</a:t>
            </a:r>
            <a:r>
              <a:rPr lang="en-US" dirty="0" smtClean="0"/>
              <a:t> and Muslim relate on the authority of </a:t>
            </a:r>
            <a:r>
              <a:rPr lang="en-US" dirty="0" err="1" smtClean="0"/>
              <a:t>Ibn</a:t>
            </a:r>
            <a:r>
              <a:rPr lang="en-US" dirty="0" smtClean="0"/>
              <a:t> ‘</a:t>
            </a:r>
            <a:r>
              <a:rPr lang="en-US" dirty="0" err="1" smtClean="0"/>
              <a:t>Abbas</a:t>
            </a:r>
            <a:r>
              <a:rPr lang="en-US" dirty="0" smtClean="0"/>
              <a:t>’ that the messenger of God (</a:t>
            </a:r>
            <a:r>
              <a:rPr lang="en-US" dirty="0" err="1" smtClean="0"/>
              <a:t>sallallahu</a:t>
            </a:r>
            <a:r>
              <a:rPr lang="en-US" dirty="0" smtClean="0"/>
              <a:t> </a:t>
            </a:r>
            <a:r>
              <a:rPr lang="en-US" dirty="0" err="1" smtClean="0"/>
              <a:t>alayhi</a:t>
            </a:r>
            <a:r>
              <a:rPr lang="en-US" dirty="0" smtClean="0"/>
              <a:t> </a:t>
            </a:r>
            <a:r>
              <a:rPr lang="en-US" dirty="0" err="1" smtClean="0"/>
              <a:t>wa</a:t>
            </a:r>
            <a:r>
              <a:rPr lang="en-US" dirty="0" smtClean="0"/>
              <a:t> </a:t>
            </a:r>
            <a:r>
              <a:rPr lang="en-US" dirty="0" err="1" smtClean="0"/>
              <a:t>salam</a:t>
            </a:r>
            <a:r>
              <a:rPr lang="en-US" dirty="0" smtClean="0"/>
              <a:t>) sent </a:t>
            </a:r>
            <a:r>
              <a:rPr lang="en-US" dirty="0" err="1" smtClean="0"/>
              <a:t>Mu’aaz</a:t>
            </a:r>
            <a:r>
              <a:rPr lang="en-US" dirty="0" smtClean="0"/>
              <a:t> to the Yemen he told him, “ You are going to a people who have a Scripture, so call them to testify that there is no deity but God, and that I am the Messenger of God. If they respond to this, then teach them that God has imposed five </a:t>
            </a:r>
            <a:r>
              <a:rPr lang="en-US" dirty="0" err="1" smtClean="0"/>
              <a:t>Salats</a:t>
            </a:r>
            <a:r>
              <a:rPr lang="en-US" dirty="0" smtClean="0"/>
              <a:t> upon them in everyday. If they respond to this, then teach them that God has imposed upon them a charity to be taken from the wealthy amongst them and given to their poor. If they respond to this, then beware of taking any more of their wealth! Beware also of the prayer of the oppressed, for there is no veil between such a prayer and God.”</a:t>
            </a:r>
            <a:endParaRPr lang="en-US" dirty="0"/>
          </a:p>
        </p:txBody>
      </p:sp>
      <p:sp>
        <p:nvSpPr>
          <p:cNvPr id="4" name="Slide Number Placeholder 3"/>
          <p:cNvSpPr>
            <a:spLocks noGrp="1"/>
          </p:cNvSpPr>
          <p:nvPr>
            <p:ph type="sldNum" sz="quarter" idx="12"/>
          </p:nvPr>
        </p:nvSpPr>
        <p:spPr/>
        <p:txBody>
          <a:bodyPr/>
          <a:lstStyle/>
          <a:p>
            <a:fld id="{78C91BCE-F812-4952-A23B-44D6EE9BB165}"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p:spPr>
        <p:txBody>
          <a:bodyPr rtlCol="0">
            <a:normAutofit/>
          </a:bodyPr>
          <a:lstStyle/>
          <a:p>
            <a:pPr fontAlgn="auto">
              <a:spcAft>
                <a:spcPts val="0"/>
              </a:spcAft>
              <a:defRPr/>
            </a:pPr>
            <a:r>
              <a:rPr lang="en-US" smtClean="0"/>
              <a:t>AHAADIS ON ZAKAT---2</a:t>
            </a:r>
            <a:endParaRPr lang="en-US" dirty="0"/>
          </a:p>
        </p:txBody>
      </p:sp>
      <p:sp>
        <p:nvSpPr>
          <p:cNvPr id="3" name="Content Placeholder 2"/>
          <p:cNvSpPr>
            <a:spLocks noGrp="1"/>
          </p:cNvSpPr>
          <p:nvPr>
            <p:ph idx="1"/>
          </p:nvPr>
        </p:nvSpPr>
        <p:spPr>
          <a:xfrm>
            <a:off x="0" y="1524000"/>
            <a:ext cx="8991600" cy="5410200"/>
          </a:xfrm>
        </p:spPr>
        <p:txBody>
          <a:bodyPr rtlCol="0">
            <a:noAutofit/>
          </a:bodyPr>
          <a:lstStyle/>
          <a:p>
            <a:pPr fontAlgn="auto">
              <a:spcAft>
                <a:spcPts val="0"/>
              </a:spcAft>
              <a:buFont typeface="Arial" pitchFamily="34" charset="0"/>
              <a:buChar char="•"/>
              <a:defRPr/>
            </a:pPr>
            <a:r>
              <a:rPr lang="en-US" sz="2000" dirty="0" err="1" smtClean="0"/>
              <a:t>Bukhari</a:t>
            </a:r>
            <a:r>
              <a:rPr lang="en-US" sz="2000" dirty="0" smtClean="0"/>
              <a:t> relates on the authority of Abu </a:t>
            </a:r>
            <a:r>
              <a:rPr lang="en-US" sz="2000" dirty="0" err="1" smtClean="0"/>
              <a:t>Hurayra</a:t>
            </a:r>
            <a:r>
              <a:rPr lang="en-US" sz="2000" dirty="0" smtClean="0"/>
              <a:t> that the Prophet (</a:t>
            </a:r>
            <a:r>
              <a:rPr lang="en-US" sz="2000" dirty="0" err="1" smtClean="0"/>
              <a:t>sallallahu</a:t>
            </a:r>
            <a:r>
              <a:rPr lang="en-US" sz="2000" dirty="0" smtClean="0"/>
              <a:t> </a:t>
            </a:r>
            <a:r>
              <a:rPr lang="en-US" sz="2000" dirty="0" err="1" smtClean="0"/>
              <a:t>alayhi</a:t>
            </a:r>
            <a:r>
              <a:rPr lang="en-US" sz="2000" dirty="0" smtClean="0"/>
              <a:t> </a:t>
            </a:r>
            <a:r>
              <a:rPr lang="en-US" sz="2000" dirty="0" err="1" smtClean="0"/>
              <a:t>wa</a:t>
            </a:r>
            <a:r>
              <a:rPr lang="en-US" sz="2000" dirty="0" smtClean="0"/>
              <a:t> </a:t>
            </a:r>
            <a:r>
              <a:rPr lang="en-US" sz="2000" dirty="0" err="1" smtClean="0"/>
              <a:t>sallam</a:t>
            </a:r>
            <a:r>
              <a:rPr lang="en-US" sz="2000" dirty="0" smtClean="0"/>
              <a:t>) said, “ whoever is given wealth by God and does not pay </a:t>
            </a:r>
            <a:r>
              <a:rPr lang="en-US" sz="2000" dirty="0" err="1" smtClean="0"/>
              <a:t>zakat</a:t>
            </a:r>
            <a:r>
              <a:rPr lang="en-US" sz="2000" dirty="0" smtClean="0"/>
              <a:t> due there upon shall find that on the Day of Arising it is made to appear to him as a hairless snake with two black specks, which chains him, and then seizes him by his jaw and says, “I am your wealth! I am your Treasure!” “Then he recited the verse, ‘Let not those who are miserly with what God has given them of His bounty think that this is good for them. Rather, it is bad for them. That which they withhold shall be hung around their necks on the Day of Arising.’ [</a:t>
            </a:r>
            <a:r>
              <a:rPr lang="en-US" sz="2000" smtClean="0"/>
              <a:t>3:180]</a:t>
            </a:r>
            <a:endParaRPr lang="en-US" sz="2000" dirty="0" smtClean="0"/>
          </a:p>
        </p:txBody>
      </p:sp>
      <p:sp>
        <p:nvSpPr>
          <p:cNvPr id="4" name="Slide Number Placeholder 3"/>
          <p:cNvSpPr>
            <a:spLocks noGrp="1"/>
          </p:cNvSpPr>
          <p:nvPr>
            <p:ph type="sldNum" sz="quarter" idx="12"/>
          </p:nvPr>
        </p:nvSpPr>
        <p:spPr/>
        <p:txBody>
          <a:bodyPr/>
          <a:lstStyle/>
          <a:p>
            <a:endParaRPr lang="en-US"/>
          </a:p>
        </p:txBody>
      </p:sp>
      <p:pic>
        <p:nvPicPr>
          <p:cNvPr id="5" name="Picture 4" descr="H:\ramazan\Waheed Islamic Images NOV-2013\ramzanmah\Zakat ada na karna.jpg"/>
          <p:cNvPicPr/>
          <p:nvPr/>
        </p:nvPicPr>
        <p:blipFill>
          <a:blip r:embed="rId2" cstate="print">
            <a:duotone>
              <a:schemeClr val="accent1">
                <a:shade val="45000"/>
                <a:satMod val="135000"/>
              </a:schemeClr>
              <a:prstClr val="white"/>
            </a:duotone>
          </a:blip>
          <a:srcRect b="55199"/>
          <a:stretch>
            <a:fillRect/>
          </a:stretch>
        </p:blipFill>
        <p:spPr bwMode="auto">
          <a:xfrm>
            <a:off x="152400" y="5105400"/>
            <a:ext cx="8915400"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AHAADIS ON ZAKAT---3</a:t>
            </a:r>
            <a:endParaRPr lang="en-US"/>
          </a:p>
        </p:txBody>
      </p:sp>
      <p:sp>
        <p:nvSpPr>
          <p:cNvPr id="3" name="Content Placeholder 2"/>
          <p:cNvSpPr>
            <a:spLocks noGrp="1"/>
          </p:cNvSpPr>
          <p:nvPr>
            <p:ph idx="1"/>
          </p:nvPr>
        </p:nvSpPr>
        <p:spPr/>
        <p:txBody>
          <a:bodyPr/>
          <a:lstStyle/>
          <a:p>
            <a:r>
              <a:rPr lang="en-US" smtClean="0"/>
              <a:t>The Prophet (pbuh) said: “Any owner of gold and silver who does not deliver from them their right, on the Day of Quiyamah, will be shaped as foils of fire. Then it will be heated in the fire of Hell; then with it he will be ironed on his side, his forehead, and his back” (narrated by Muslim)</a:t>
            </a:r>
          </a:p>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19</a:t>
            </a:fld>
            <a:r>
              <a:rPr lang="en-US" smtClean="0"/>
              <a:t> of 40</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19900"/>
          </a:xfrm>
          <a:prstGeom prst="rect">
            <a:avLst/>
          </a:prstGeom>
          <a:noFill/>
          <a:ln w="9525">
            <a:noFill/>
            <a:miter lim="800000"/>
            <a:headEnd/>
            <a:tailEnd/>
          </a:ln>
          <a:effectLst/>
        </p:spPr>
      </p:pic>
      <p:sp>
        <p:nvSpPr>
          <p:cNvPr id="3" name="Slide Number Placeholder 2"/>
          <p:cNvSpPr>
            <a:spLocks noGrp="1"/>
          </p:cNvSpPr>
          <p:nvPr>
            <p:ph type="sldNum" sz="quarter" idx="12"/>
          </p:nvPr>
        </p:nvSpPr>
        <p:spPr/>
        <p:txBody>
          <a:bodyPr/>
          <a:lstStyle/>
          <a:p>
            <a:fld id="{78C91BCE-F812-4952-A23B-44D6EE9BB165}"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 Some Objetives of paying Zakat</a:t>
            </a:r>
            <a:endParaRPr lang="en-US"/>
          </a:p>
        </p:txBody>
      </p:sp>
      <p:sp>
        <p:nvSpPr>
          <p:cNvPr id="3" name="Content Placeholder 2"/>
          <p:cNvSpPr>
            <a:spLocks noGrp="1"/>
          </p:cNvSpPr>
          <p:nvPr>
            <p:ph idx="1"/>
          </p:nvPr>
        </p:nvSpPr>
        <p:spPr/>
        <p:txBody>
          <a:bodyPr>
            <a:normAutofit fontScale="92500" lnSpcReduction="10000"/>
          </a:bodyPr>
          <a:lstStyle/>
          <a:p>
            <a:r>
              <a:rPr lang="en-US" smtClean="0"/>
              <a:t>Zakat is wealth taken from the rich and given to the poor.</a:t>
            </a:r>
          </a:p>
          <a:p>
            <a:r>
              <a:rPr lang="en-US" smtClean="0"/>
              <a:t>It makes wealth grow because the giving away of wealth is a sourse of purification.</a:t>
            </a:r>
          </a:p>
          <a:p>
            <a:r>
              <a:rPr lang="en-US" smtClean="0"/>
              <a:t>It purifies the giver’s heart from greed and selfishness.</a:t>
            </a:r>
          </a:p>
          <a:p>
            <a:r>
              <a:rPr lang="en-US" smtClean="0"/>
              <a:t>Zakat benefits for humanity.</a:t>
            </a:r>
          </a:p>
          <a:p>
            <a:r>
              <a:rPr lang="en-US" smtClean="0"/>
              <a:t>A muslim performs his duty and discharges his obligation toward poor muslmis.</a:t>
            </a:r>
          </a:p>
        </p:txBody>
      </p:sp>
      <p:sp>
        <p:nvSpPr>
          <p:cNvPr id="4" name="Slide Number Placeholder 3"/>
          <p:cNvSpPr>
            <a:spLocks noGrp="1"/>
          </p:cNvSpPr>
          <p:nvPr>
            <p:ph type="sldNum" sz="quarter" idx="12"/>
          </p:nvPr>
        </p:nvSpPr>
        <p:spPr/>
        <p:txBody>
          <a:bodyPr/>
          <a:lstStyle/>
          <a:p>
            <a:fld id="{78C91BCE-F812-4952-A23B-44D6EE9BB165}" type="slidenum">
              <a:rPr lang="en-US" smtClean="0"/>
              <a:pPr/>
              <a:t>21</a:t>
            </a:fld>
            <a:r>
              <a:rPr lang="en-US" smtClean="0"/>
              <a:t> of 40</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 \ramazan\Waheed Islamic Images NOV-2013\ramzanmah\Zakat-Sadqa-Dua.jpg"/>
          <p:cNvPicPr/>
          <p:nvPr/>
        </p:nvPicPr>
        <p:blipFill>
          <a:blip r:embed="rId2" cstate="print">
            <a:clrChange>
              <a:clrFrom>
                <a:srgbClr val="FFCF2A"/>
              </a:clrFrom>
              <a:clrTo>
                <a:srgbClr val="FFCF2A">
                  <a:alpha val="0"/>
                </a:srgbClr>
              </a:clrTo>
            </a:clrChange>
            <a:duotone>
              <a:schemeClr val="accent1">
                <a:shade val="45000"/>
                <a:satMod val="135000"/>
              </a:schemeClr>
              <a:prstClr val="white"/>
            </a:duotone>
          </a:blip>
          <a:srcRect t="21645" b="6012"/>
          <a:stretch>
            <a:fillRect/>
          </a:stretch>
        </p:blipFill>
        <p:spPr bwMode="auto">
          <a:xfrm>
            <a:off x="1" y="1447800"/>
            <a:ext cx="9144000" cy="54102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78C91BCE-F812-4952-A23B-44D6EE9BB165}" type="slidenum">
              <a:rPr lang="en-US" smtClean="0"/>
              <a:pPr/>
              <a:t>22</a:t>
            </a:fld>
            <a:endParaRPr lang="en-US"/>
          </a:p>
        </p:txBody>
      </p:sp>
      <p:sp>
        <p:nvSpPr>
          <p:cNvPr id="4" name="TextBox 3"/>
          <p:cNvSpPr txBox="1"/>
          <p:nvPr/>
        </p:nvSpPr>
        <p:spPr>
          <a:xfrm>
            <a:off x="0" y="0"/>
            <a:ext cx="9144000" cy="1446550"/>
          </a:xfrm>
          <a:prstGeom prst="rect">
            <a:avLst/>
          </a:prstGeom>
          <a:noFill/>
        </p:spPr>
        <p:txBody>
          <a:bodyPr wrap="square" rtlCol="0">
            <a:spAutoFit/>
          </a:bodyPr>
          <a:lstStyle/>
          <a:p>
            <a:r>
              <a:rPr lang="en-US" sz="4400" smtClean="0"/>
              <a:t>Protect your wealth by paying Zakat</a:t>
            </a:r>
          </a:p>
          <a:p>
            <a:endParaRPr lang="en-US" sz="44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Why should a muslim pay Zakat?</a:t>
            </a:r>
            <a:endParaRPr lang="en-US"/>
          </a:p>
        </p:txBody>
      </p:sp>
      <p:sp>
        <p:nvSpPr>
          <p:cNvPr id="3" name="Content Placeholder 2"/>
          <p:cNvSpPr>
            <a:spLocks noGrp="1"/>
          </p:cNvSpPr>
          <p:nvPr>
            <p:ph idx="1"/>
          </p:nvPr>
        </p:nvSpPr>
        <p:spPr/>
        <p:txBody>
          <a:bodyPr>
            <a:noAutofit/>
          </a:bodyPr>
          <a:lstStyle/>
          <a:p>
            <a:r>
              <a:rPr lang="en-US" sz="2800" smtClean="0"/>
              <a:t>Spending the wealth for the sake of Allah purifies the heart of man of the love of material wealth.</a:t>
            </a:r>
          </a:p>
          <a:p>
            <a:r>
              <a:rPr lang="en-US" sz="2800" smtClean="0"/>
              <a:t> The man who spends offers that as a humble gift before the Allah and thus affirms the truth that nothing is dearer to him in life than the love of Allah and that he is fully prepared to sacrifice everything for His sake. </a:t>
            </a:r>
          </a:p>
          <a:p>
            <a:r>
              <a:rPr lang="en-US" sz="2800" smtClean="0"/>
              <a:t>There is no burden of obligation on one who receives Zakat, but sense of thankfulness and gratitude on the part of the giver.</a:t>
            </a:r>
          </a:p>
          <a:p>
            <a:endParaRPr lang="en-US" sz="2800"/>
          </a:p>
        </p:txBody>
      </p:sp>
      <p:sp>
        <p:nvSpPr>
          <p:cNvPr id="4" name="Slide Number Placeholder 3"/>
          <p:cNvSpPr>
            <a:spLocks noGrp="1"/>
          </p:cNvSpPr>
          <p:nvPr>
            <p:ph type="sldNum" sz="quarter" idx="12"/>
          </p:nvPr>
        </p:nvSpPr>
        <p:spPr/>
        <p:txBody>
          <a:bodyPr/>
          <a:lstStyle/>
          <a:p>
            <a:fld id="{78C91BCE-F812-4952-A23B-44D6EE9BB165}"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 \ramazan\1 jan 2013 (10).jpg"/>
          <p:cNvPicPr/>
          <p:nvPr/>
        </p:nvPicPr>
        <p:blipFill>
          <a:blip r:embed="rId2" cstate="print">
            <a:duotone>
              <a:schemeClr val="accent1">
                <a:shade val="45000"/>
                <a:satMod val="135000"/>
              </a:schemeClr>
              <a:prstClr val="white"/>
            </a:duotone>
          </a:blip>
          <a:srcRect b="10233"/>
          <a:stretch>
            <a:fillRect/>
          </a:stretch>
        </p:blipFill>
        <p:spPr bwMode="auto">
          <a:xfrm>
            <a:off x="0" y="0"/>
            <a:ext cx="9143999" cy="68580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78C91BCE-F812-4952-A23B-44D6EE9BB165}"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47800"/>
            <a:ext cx="8991600" cy="5410200"/>
          </a:xfrm>
        </p:spPr>
        <p:txBody>
          <a:bodyPr rtlCol="0">
            <a:normAutofit/>
          </a:bodyPr>
          <a:lstStyle/>
          <a:p>
            <a:pPr fontAlgn="auto">
              <a:spcAft>
                <a:spcPts val="0"/>
              </a:spcAft>
              <a:buFont typeface="Arial" pitchFamily="34" charset="0"/>
              <a:buChar char="•"/>
              <a:defRPr/>
            </a:pPr>
            <a:r>
              <a:rPr lang="en-US" sz="4000" smtClean="0"/>
              <a:t>The </a:t>
            </a:r>
            <a:r>
              <a:rPr lang="en-US" sz="4000" dirty="0" smtClean="0"/>
              <a:t>obligation of </a:t>
            </a:r>
            <a:r>
              <a:rPr lang="en-US" sz="4000" dirty="0" err="1" smtClean="0"/>
              <a:t>Zakat</a:t>
            </a:r>
            <a:r>
              <a:rPr lang="en-US" sz="4000" dirty="0" smtClean="0"/>
              <a:t> is mandatory on every Muslim who possesses the minimum </a:t>
            </a:r>
            <a:r>
              <a:rPr lang="en-US" sz="4000" dirty="0" err="1" smtClean="0"/>
              <a:t>Nisaab</a:t>
            </a:r>
            <a:r>
              <a:rPr lang="en-US" sz="4000" dirty="0" smtClean="0"/>
              <a:t>, whether the person is man, woman, young</a:t>
            </a:r>
            <a:r>
              <a:rPr lang="en-US" sz="4000" smtClean="0"/>
              <a:t>, old.</a:t>
            </a:r>
          </a:p>
          <a:p>
            <a:pPr fontAlgn="auto">
              <a:spcAft>
                <a:spcPts val="0"/>
              </a:spcAft>
              <a:buFont typeface="Arial" pitchFamily="34" charset="0"/>
              <a:buChar char="•"/>
              <a:defRPr/>
            </a:pPr>
            <a:r>
              <a:rPr lang="en-US" sz="3600" smtClean="0"/>
              <a:t>Zakat is obligatory for a person who satisfies the following conditions:</a:t>
            </a:r>
          </a:p>
          <a:p>
            <a:pPr fontAlgn="auto">
              <a:spcAft>
                <a:spcPts val="0"/>
              </a:spcAft>
              <a:buFont typeface="Arial" pitchFamily="34" charset="0"/>
              <a:buChar char="•"/>
              <a:defRPr/>
            </a:pPr>
            <a:r>
              <a:rPr lang="en-US" sz="3600" smtClean="0"/>
              <a:t>He is muslim.</a:t>
            </a:r>
          </a:p>
          <a:p>
            <a:pPr fontAlgn="auto">
              <a:spcAft>
                <a:spcPts val="0"/>
              </a:spcAft>
              <a:buNone/>
              <a:defRPr/>
            </a:pPr>
            <a:endParaRPr lang="en-US" dirty="0" smtClean="0"/>
          </a:p>
        </p:txBody>
      </p:sp>
      <p:sp>
        <p:nvSpPr>
          <p:cNvPr id="4" name="Slide Number Placeholder 3"/>
          <p:cNvSpPr>
            <a:spLocks noGrp="1"/>
          </p:cNvSpPr>
          <p:nvPr>
            <p:ph type="sldNum" sz="quarter" idx="12"/>
          </p:nvPr>
        </p:nvSpPr>
        <p:spPr/>
        <p:txBody>
          <a:bodyPr/>
          <a:lstStyle/>
          <a:p>
            <a:fld id="{78C91BCE-F812-4952-A23B-44D6EE9BB165}" type="slidenum">
              <a:rPr lang="en-US" smtClean="0"/>
              <a:pPr/>
              <a:t>25</a:t>
            </a:fld>
            <a:endParaRPr lang="en-US"/>
          </a:p>
        </p:txBody>
      </p:sp>
      <p:sp>
        <p:nvSpPr>
          <p:cNvPr id="5" name="Title 4"/>
          <p:cNvSpPr>
            <a:spLocks noGrp="1"/>
          </p:cNvSpPr>
          <p:nvPr>
            <p:ph type="title"/>
          </p:nvPr>
        </p:nvSpPr>
        <p:spPr/>
        <p:txBody>
          <a:bodyPr/>
          <a:lstStyle/>
          <a:p>
            <a:r>
              <a:rPr lang="en-US" b="1" smtClean="0"/>
              <a:t>Who Should Give Zakat?</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Who Should Give Zakat?2</a:t>
            </a:r>
            <a:endParaRPr lang="en-US"/>
          </a:p>
        </p:txBody>
      </p:sp>
      <p:sp>
        <p:nvSpPr>
          <p:cNvPr id="3" name="Content Placeholder 2"/>
          <p:cNvSpPr>
            <a:spLocks noGrp="1"/>
          </p:cNvSpPr>
          <p:nvPr>
            <p:ph idx="1"/>
          </p:nvPr>
        </p:nvSpPr>
        <p:spPr/>
        <p:txBody>
          <a:bodyPr/>
          <a:lstStyle/>
          <a:p>
            <a:pPr>
              <a:defRPr/>
            </a:pPr>
            <a:r>
              <a:rPr lang="en-US" smtClean="0"/>
              <a:t>He is a free person</a:t>
            </a:r>
          </a:p>
          <a:p>
            <a:pPr>
              <a:defRPr/>
            </a:pPr>
            <a:r>
              <a:rPr lang="en-US" smtClean="0"/>
              <a:t>He is the owner of nisab,the minimum required capital free from all needs of the person. </a:t>
            </a:r>
          </a:p>
          <a:p>
            <a:pPr>
              <a:defRPr/>
            </a:pPr>
            <a:r>
              <a:rPr lang="en-US" smtClean="0"/>
              <a:t>One full year has passed since he came to exclusively possesses the above mentioned capital</a:t>
            </a:r>
          </a:p>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26</a:t>
            </a:fld>
            <a:r>
              <a:rPr lang="en-US" smtClean="0"/>
              <a:t> of 40</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Zakat purifies the wealth </a:t>
            </a:r>
            <a:endParaRPr lang="en-US"/>
          </a:p>
        </p:txBody>
      </p:sp>
      <p:sp>
        <p:nvSpPr>
          <p:cNvPr id="3" name="Content Placeholder 2"/>
          <p:cNvSpPr>
            <a:spLocks noGrp="1"/>
          </p:cNvSpPr>
          <p:nvPr>
            <p:ph idx="1"/>
          </p:nvPr>
        </p:nvSpPr>
        <p:spPr/>
        <p:txBody>
          <a:bodyPr/>
          <a:lstStyle/>
          <a:p>
            <a:pPr>
              <a:buNone/>
            </a:pPr>
            <a:r>
              <a:rPr lang="en-US" smtClean="0"/>
              <a:t>Allah (SWT) stated that:</a:t>
            </a:r>
          </a:p>
          <a:p>
            <a:pPr>
              <a:buNone/>
            </a:pPr>
            <a:r>
              <a:rPr lang="en-US" sz="4400" smtClean="0">
                <a:solidFill>
                  <a:srgbClr val="FF0000"/>
                </a:solidFill>
              </a:rPr>
              <a:t> "Of their goods take alms so that thou mightiest purify and sanctify them...</a:t>
            </a:r>
            <a:r>
              <a:rPr lang="en-US" smtClean="0"/>
              <a:t>“</a:t>
            </a:r>
          </a:p>
          <a:p>
            <a:pPr>
              <a:buNone/>
            </a:pPr>
            <a:r>
              <a:rPr lang="en-US" smtClean="0"/>
              <a:t> (Al-Qur'an, 9: 103) </a:t>
            </a:r>
          </a:p>
          <a:p>
            <a:pPr>
              <a:buNone/>
            </a:pPr>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27</a:t>
            </a:fld>
            <a:r>
              <a:rPr lang="en-US" smtClean="0"/>
              <a:t> of 40</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C91BCE-F812-4952-A23B-44D6EE9BB165}" type="slidenum">
              <a:rPr lang="en-US" smtClean="0"/>
              <a:pPr/>
              <a:t>28</a:t>
            </a:fld>
            <a:r>
              <a:rPr lang="en-US" smtClean="0"/>
              <a:t> of 40</a:t>
            </a:r>
            <a:endParaRPr lang="en-US"/>
          </a:p>
        </p:txBody>
      </p:sp>
      <p:pic>
        <p:nvPicPr>
          <p:cNvPr id="53250" name="Picture 2" descr="http://www.amanafunds.com/resources.noindex/images/zakah1.jpg"/>
          <p:cNvPicPr>
            <a:picLocks noChangeAspect="1" noChangeArrowheads="1"/>
          </p:cNvPicPr>
          <p:nvPr/>
        </p:nvPicPr>
        <p:blipFill>
          <a:blip r:embed="rId2" cstate="print">
            <a:duotone>
              <a:prstClr val="black"/>
              <a:schemeClr val="accent1">
                <a:tint val="45000"/>
                <a:satMod val="400000"/>
              </a:schemeClr>
            </a:duotone>
          </a:blip>
          <a:srcRect/>
          <a:stretch>
            <a:fillRect/>
          </a:stretch>
        </p:blipFill>
        <p:spPr bwMode="auto">
          <a:xfrm>
            <a:off x="1" y="0"/>
            <a:ext cx="9143999" cy="6934200"/>
          </a:xfrm>
          <a:prstGeom prst="rect">
            <a:avLst/>
          </a:prstGeom>
          <a:noFill/>
        </p:spPr>
      </p:pic>
      <p:pic>
        <p:nvPicPr>
          <p:cNvPr id="53252" name="Picture 4" descr="http://www.shaykhabdalqadir.com/content/articles/images/Art085/ayat2.gif"/>
          <p:cNvPicPr>
            <a:picLocks noChangeAspect="1" noChangeArrowheads="1"/>
          </p:cNvPicPr>
          <p:nvPr/>
        </p:nvPicPr>
        <p:blipFill>
          <a:blip r:embed="rId3" cstate="print"/>
          <a:srcRect/>
          <a:stretch>
            <a:fillRect/>
          </a:stretch>
        </p:blipFill>
        <p:spPr bwMode="auto">
          <a:xfrm>
            <a:off x="5200650" y="304800"/>
            <a:ext cx="3333750" cy="1343026"/>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Nisab( the rate of Zakat)</a:t>
            </a:r>
            <a:endParaRPr lang="en-US"/>
          </a:p>
        </p:txBody>
      </p:sp>
      <p:sp>
        <p:nvSpPr>
          <p:cNvPr id="3" name="Content Placeholder 2"/>
          <p:cNvSpPr>
            <a:spLocks noGrp="1"/>
          </p:cNvSpPr>
          <p:nvPr>
            <p:ph idx="1"/>
          </p:nvPr>
        </p:nvSpPr>
        <p:spPr/>
        <p:txBody>
          <a:bodyPr>
            <a:normAutofit fontScale="92500"/>
          </a:bodyPr>
          <a:lstStyle/>
          <a:p>
            <a:pPr>
              <a:buNone/>
            </a:pPr>
            <a:r>
              <a:rPr lang="en-US" smtClean="0"/>
              <a:t>The payment of Zakat is compulsory on every adult,free muslim who own property to the extent of the prescribed rate called Nisab.</a:t>
            </a:r>
          </a:p>
          <a:p>
            <a:r>
              <a:rPr lang="en-US" smtClean="0"/>
              <a:t>Provided such property has remained in his ownership and possession uninterruptedly for full one year.</a:t>
            </a:r>
          </a:p>
          <a:p>
            <a:r>
              <a:rPr lang="en-US" smtClean="0"/>
              <a:t>Zakat is payable on cash,gold and silver,jewellery,crops,animals,agricultural lands and all kinds of commercial goods.</a:t>
            </a:r>
          </a:p>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29</a:t>
            </a:fld>
            <a:r>
              <a:rPr lang="en-US" smtClean="0"/>
              <a:t> of 40</a:t>
            </a: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Rate of Zakat</a:t>
            </a:r>
            <a:endParaRPr lang="en-US"/>
          </a:p>
        </p:txBody>
      </p:sp>
      <p:sp>
        <p:nvSpPr>
          <p:cNvPr id="3" name="Content Placeholder 2"/>
          <p:cNvSpPr>
            <a:spLocks noGrp="1"/>
          </p:cNvSpPr>
          <p:nvPr>
            <p:ph idx="1"/>
          </p:nvPr>
        </p:nvSpPr>
        <p:spPr/>
        <p:txBody>
          <a:bodyPr>
            <a:normAutofit/>
          </a:bodyPr>
          <a:lstStyle/>
          <a:p>
            <a:pPr marL="514350" indent="-514350"/>
            <a:r>
              <a:rPr lang="en-US" sz="3600" smtClean="0">
                <a:solidFill>
                  <a:srgbClr val="00B0F0"/>
                </a:solidFill>
              </a:rPr>
              <a:t>On cash,gold and silver:</a:t>
            </a:r>
            <a:r>
              <a:rPr lang="en-US" sz="3600" smtClean="0"/>
              <a:t>Zakat is paid at a rate of 2.5%</a:t>
            </a:r>
            <a:r>
              <a:rPr lang="en-US" smtClean="0"/>
              <a:t>.</a:t>
            </a:r>
          </a:p>
          <a:p>
            <a:pPr marL="514350" indent="-514350"/>
            <a:r>
              <a:rPr lang="en-US" smtClean="0">
                <a:solidFill>
                  <a:srgbClr val="00B0F0"/>
                </a:solidFill>
              </a:rPr>
              <a:t>A person who possesses</a:t>
            </a:r>
            <a:r>
              <a:rPr lang="en-US" smtClean="0"/>
              <a:t>52 ½    toals of silver or 7 ½ of gold is liable to pay Zakat.</a:t>
            </a:r>
          </a:p>
          <a:p>
            <a:pPr marL="514350" indent="-514350"/>
            <a:r>
              <a:rPr lang="en-US" smtClean="0">
                <a:solidFill>
                  <a:srgbClr val="00B0F0"/>
                </a:solidFill>
              </a:rPr>
              <a:t>Produce from Mines</a:t>
            </a:r>
            <a:r>
              <a:rPr lang="en-US" smtClean="0"/>
              <a:t>:owner of the mines have to pay one.fifth of the produce of mines.This is called Khums. </a:t>
            </a:r>
            <a:endParaRPr lang="en-US" sz="3600"/>
          </a:p>
        </p:txBody>
      </p:sp>
      <p:sp>
        <p:nvSpPr>
          <p:cNvPr id="4" name="Slide Number Placeholder 3"/>
          <p:cNvSpPr>
            <a:spLocks noGrp="1"/>
          </p:cNvSpPr>
          <p:nvPr>
            <p:ph type="sldNum" sz="quarter" idx="12"/>
          </p:nvPr>
        </p:nvSpPr>
        <p:spPr/>
        <p:txBody>
          <a:bodyPr/>
          <a:lstStyle/>
          <a:p>
            <a:fld id="{78C91BCE-F812-4952-A23B-44D6EE9BB165}" type="slidenum">
              <a:rPr lang="en-US" smtClean="0"/>
              <a:pPr/>
              <a:t>30</a:t>
            </a:fld>
            <a:r>
              <a:rPr lang="en-US" smtClean="0"/>
              <a:t> of 40</a:t>
            </a:r>
            <a:endParaRPr lang="en-US"/>
          </a:p>
        </p:txBody>
      </p:sp>
      <p:pic>
        <p:nvPicPr>
          <p:cNvPr id="69634" name="Picture 2"/>
          <p:cNvPicPr>
            <a:picLocks noChangeAspect="1" noChangeArrowheads="1"/>
          </p:cNvPicPr>
          <p:nvPr/>
        </p:nvPicPr>
        <p:blipFill>
          <a:blip r:embed="rId2" cstate="print"/>
          <a:srcRect/>
          <a:stretch>
            <a:fillRect/>
          </a:stretch>
        </p:blipFill>
        <p:spPr bwMode="auto">
          <a:xfrm>
            <a:off x="7086600" y="5029200"/>
            <a:ext cx="1981200" cy="165430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Rate of Zakat----2</a:t>
            </a:r>
            <a:endParaRPr lang="en-US"/>
          </a:p>
        </p:txBody>
      </p:sp>
      <p:sp>
        <p:nvSpPr>
          <p:cNvPr id="3" name="Content Placeholder 2"/>
          <p:cNvSpPr>
            <a:spLocks noGrp="1"/>
          </p:cNvSpPr>
          <p:nvPr>
            <p:ph idx="1"/>
          </p:nvPr>
        </p:nvSpPr>
        <p:spPr/>
        <p:txBody>
          <a:bodyPr>
            <a:normAutofit lnSpcReduction="10000"/>
          </a:bodyPr>
          <a:lstStyle/>
          <a:p>
            <a:pPr marL="514350" indent="-514350"/>
            <a:r>
              <a:rPr lang="en-US" smtClean="0">
                <a:solidFill>
                  <a:srgbClr val="00B0F0"/>
                </a:solidFill>
              </a:rPr>
              <a:t>Land tax</a:t>
            </a:r>
            <a:r>
              <a:rPr lang="en-US" smtClean="0"/>
              <a:t>:The basis of this compulsory tax on the produce of agricultural lands called Ushr is to be be found in the Quran.</a:t>
            </a:r>
          </a:p>
          <a:p>
            <a:pPr marL="514350" indent="-514350"/>
            <a:r>
              <a:rPr lang="en-US" smtClean="0">
                <a:solidFill>
                  <a:srgbClr val="00B0F0"/>
                </a:solidFill>
              </a:rPr>
              <a:t>On sheeps and Goats</a:t>
            </a:r>
            <a:r>
              <a:rPr lang="en-US" smtClean="0"/>
              <a:t>:For every forty sheep or goats—one goat.</a:t>
            </a:r>
          </a:p>
          <a:p>
            <a:pPr marL="514350" indent="-514350"/>
            <a:r>
              <a:rPr lang="en-US" smtClean="0">
                <a:solidFill>
                  <a:srgbClr val="00B0F0"/>
                </a:solidFill>
              </a:rPr>
              <a:t>Bulls,cows,and Buffaloes</a:t>
            </a:r>
            <a:r>
              <a:rPr lang="en-US" smtClean="0"/>
              <a:t>:On the thirty to forty cattle one calf </a:t>
            </a:r>
            <a:r>
              <a:rPr lang="ur-PK" smtClean="0"/>
              <a:t>بچھڑا</a:t>
            </a:r>
            <a:r>
              <a:rPr lang="en-US" smtClean="0"/>
              <a:t> of one year</a:t>
            </a:r>
            <a:r>
              <a:rPr lang="en-US" smtClean="0">
                <a:solidFill>
                  <a:srgbClr val="00B0F0"/>
                </a:solidFill>
              </a:rPr>
              <a:t>.</a:t>
            </a:r>
            <a:endParaRPr lang="ur-PK" smtClean="0">
              <a:solidFill>
                <a:srgbClr val="00B0F0"/>
              </a:solidFill>
            </a:endParaRPr>
          </a:p>
          <a:p>
            <a:pPr marL="514350" indent="-514350"/>
            <a:r>
              <a:rPr lang="en-US" smtClean="0">
                <a:solidFill>
                  <a:srgbClr val="00B0F0"/>
                </a:solidFill>
              </a:rPr>
              <a:t>On camels</a:t>
            </a:r>
            <a:r>
              <a:rPr lang="en-US" smtClean="0"/>
              <a:t>:On every five camels one goat or sheep.</a:t>
            </a:r>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31</a:t>
            </a:fld>
            <a:r>
              <a:rPr lang="en-US" smtClean="0"/>
              <a:t> of 40</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Sadaqah—tul-Fitr</a:t>
            </a:r>
            <a:endParaRPr lang="en-US"/>
          </a:p>
        </p:txBody>
      </p:sp>
      <p:sp>
        <p:nvSpPr>
          <p:cNvPr id="3" name="Content Placeholder 2"/>
          <p:cNvSpPr>
            <a:spLocks noGrp="1"/>
          </p:cNvSpPr>
          <p:nvPr>
            <p:ph idx="1"/>
          </p:nvPr>
        </p:nvSpPr>
        <p:spPr/>
        <p:txBody>
          <a:bodyPr/>
          <a:lstStyle/>
          <a:p>
            <a:r>
              <a:rPr lang="en-US" smtClean="0"/>
              <a:t>Sadaqah—tul-Fitr:This obligatory charity is an act of worship on the completion of the month of Ramzan.It is obligatroy on al muslims on whom Zakat is compulsory.</a:t>
            </a:r>
          </a:p>
        </p:txBody>
      </p:sp>
      <p:sp>
        <p:nvSpPr>
          <p:cNvPr id="4" name="Slide Number Placeholder 3"/>
          <p:cNvSpPr>
            <a:spLocks noGrp="1"/>
          </p:cNvSpPr>
          <p:nvPr>
            <p:ph type="sldNum" sz="quarter" idx="12"/>
          </p:nvPr>
        </p:nvSpPr>
        <p:spPr/>
        <p:txBody>
          <a:bodyPr/>
          <a:lstStyle/>
          <a:p>
            <a:fld id="{78C91BCE-F812-4952-A23B-44D6EE9BB165}" type="slidenum">
              <a:rPr lang="en-US" smtClean="0"/>
              <a:pPr/>
              <a:t>32</a:t>
            </a:fld>
            <a:r>
              <a:rPr lang="en-US" smtClean="0"/>
              <a:t> of 40</a:t>
            </a:r>
            <a:endParaRPr lang="en-US"/>
          </a:p>
        </p:txBody>
      </p:sp>
      <p:pic>
        <p:nvPicPr>
          <p:cNvPr id="5" name="Picture 4" descr="H:\ramazan\Waheed Islamic Images NOV-2013\ramzanmah\donate_zakat_el_fitr.jpg"/>
          <p:cNvPicPr/>
          <p:nvPr/>
        </p:nvPicPr>
        <p:blipFill>
          <a:blip r:embed="rId2" cstate="print">
            <a:duotone>
              <a:schemeClr val="accent1">
                <a:shade val="45000"/>
                <a:satMod val="135000"/>
              </a:schemeClr>
              <a:prstClr val="white"/>
            </a:duotone>
          </a:blip>
          <a:srcRect b="74031"/>
          <a:stretch>
            <a:fillRect/>
          </a:stretch>
        </p:blipFill>
        <p:spPr bwMode="auto">
          <a:xfrm>
            <a:off x="990600" y="3886201"/>
            <a:ext cx="6551781"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smtClean="0"/>
              <a:t>Distribution of Zakat</a:t>
            </a:r>
            <a:endParaRPr lang="en-US" sz="3600"/>
          </a:p>
        </p:txBody>
      </p:sp>
      <p:sp>
        <p:nvSpPr>
          <p:cNvPr id="4" name="Slide Number Placeholder 3"/>
          <p:cNvSpPr>
            <a:spLocks noGrp="1"/>
          </p:cNvSpPr>
          <p:nvPr>
            <p:ph type="sldNum" sz="quarter" idx="12"/>
          </p:nvPr>
        </p:nvSpPr>
        <p:spPr/>
        <p:txBody>
          <a:bodyPr/>
          <a:lstStyle/>
          <a:p>
            <a:fld id="{78C91BCE-F812-4952-A23B-44D6EE9BB165}" type="slidenum">
              <a:rPr lang="en-US" smtClean="0"/>
              <a:pPr/>
              <a:t>33</a:t>
            </a:fld>
            <a:r>
              <a:rPr lang="en-US" smtClean="0"/>
              <a:t> of 40</a:t>
            </a:r>
            <a:endParaRPr lang="en-US"/>
          </a:p>
        </p:txBody>
      </p:sp>
      <p:pic>
        <p:nvPicPr>
          <p:cNvPr id="5" name="irc_mi" descr="http://www.biharanjuman.org/bakhabar_news/images/9-60_with%20translation.jpg"/>
          <p:cNvPicPr>
            <a:picLocks noGrp="1"/>
          </p:cNvPicPr>
          <p:nvPr>
            <p:ph idx="1"/>
          </p:nvPr>
        </p:nvPicPr>
        <p:blipFill>
          <a:blip r:embed="rId2" cstate="print"/>
          <a:srcRect/>
          <a:stretch>
            <a:fillRect/>
          </a:stretch>
        </p:blipFill>
        <p:spPr bwMode="auto">
          <a:xfrm>
            <a:off x="0" y="1524000"/>
            <a:ext cx="9144000" cy="5334000"/>
          </a:xfrm>
          <a:prstGeom prst="rect">
            <a:avLst/>
          </a:prstGeom>
          <a:noFill/>
          <a:ln w="9525">
            <a:noFill/>
            <a:miter lim="800000"/>
            <a:headEnd/>
            <a:tailEnd/>
          </a:ln>
        </p:spPr>
      </p:pic>
      <p:pic>
        <p:nvPicPr>
          <p:cNvPr id="7" name="Picture 2" descr="http://navedz.com/wp-content/uploads/2010/08/zakat.jpg"/>
          <p:cNvPicPr>
            <a:picLocks noChangeAspect="1" noChangeArrowheads="1"/>
          </p:cNvPicPr>
          <p:nvPr/>
        </p:nvPicPr>
        <p:blipFill>
          <a:blip r:embed="rId3" cstate="print"/>
          <a:srcRect/>
          <a:stretch>
            <a:fillRect/>
          </a:stretch>
        </p:blipFill>
        <p:spPr bwMode="auto">
          <a:xfrm>
            <a:off x="4648200" y="0"/>
            <a:ext cx="4495800" cy="13716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It is Unlawful to give Zakat to?</a:t>
            </a:r>
            <a:endParaRPr lang="en-US"/>
          </a:p>
        </p:txBody>
      </p:sp>
      <p:sp>
        <p:nvSpPr>
          <p:cNvPr id="3" name="Content Placeholder 2"/>
          <p:cNvSpPr>
            <a:spLocks noGrp="1"/>
          </p:cNvSpPr>
          <p:nvPr>
            <p:ph idx="1"/>
          </p:nvPr>
        </p:nvSpPr>
        <p:spPr/>
        <p:txBody>
          <a:bodyPr/>
          <a:lstStyle/>
          <a:p>
            <a:r>
              <a:rPr lang="en-US" smtClean="0"/>
              <a:t>It is unlawful to give Zakat to the descendants of the Holy prophet(pbuh)</a:t>
            </a:r>
            <a:r>
              <a:rPr lang="ur-PK" smtClean="0"/>
              <a:t>خاندانِ رسالت مآب یعنی سادات کرام</a:t>
            </a:r>
            <a:r>
              <a:rPr lang="en-US" smtClean="0"/>
              <a:t>.</a:t>
            </a:r>
          </a:p>
          <a:p>
            <a:r>
              <a:rPr lang="en-US" smtClean="0"/>
              <a:t>To one’s parents or to one’s children.</a:t>
            </a:r>
          </a:p>
          <a:p>
            <a:r>
              <a:rPr lang="en-US" smtClean="0"/>
              <a:t>It cannot be given to non-muslims </a:t>
            </a:r>
          </a:p>
          <a:p>
            <a:r>
              <a:rPr lang="en-US" smtClean="0"/>
              <a:t>Neither can it be given to a person as remuneration </a:t>
            </a:r>
            <a:r>
              <a:rPr lang="ur-PK" smtClean="0"/>
              <a:t>معاوضہ</a:t>
            </a:r>
            <a:r>
              <a:rPr lang="en-US" smtClean="0"/>
              <a:t> for services.</a:t>
            </a:r>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34</a:t>
            </a:fld>
            <a:r>
              <a:rPr lang="en-US" smtClean="0"/>
              <a:t> of 40</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8C91BCE-F812-4952-A23B-44D6EE9BB165}" type="slidenum">
              <a:rPr lang="en-US" smtClean="0"/>
              <a:pPr/>
              <a:t>35</a:t>
            </a:fld>
            <a:endParaRPr lang="en-US"/>
          </a:p>
        </p:txBody>
      </p:sp>
      <p:pic>
        <p:nvPicPr>
          <p:cNvPr id="4" name="Picture 3" descr="http://islam.rosegalaxy.com/wp-content/uploads/2013/07/Zakat-Quran.jpg"/>
          <p:cNvPicPr/>
          <p:nvPr/>
        </p:nvPicPr>
        <p:blipFill>
          <a:blip r:embed="rId2" cstate="print">
            <a:clrChange>
              <a:clrFrom>
                <a:srgbClr val="C4E0EE"/>
              </a:clrFrom>
              <a:clrTo>
                <a:srgbClr val="C4E0EE">
                  <a:alpha val="0"/>
                </a:srgbClr>
              </a:clrTo>
            </a:clrChange>
            <a:duotone>
              <a:schemeClr val="accent1">
                <a:shade val="45000"/>
                <a:satMod val="135000"/>
              </a:schemeClr>
              <a:prstClr val="white"/>
            </a:duotone>
          </a:blip>
          <a:srcRect b="15695"/>
          <a:stretch>
            <a:fillRect/>
          </a:stretch>
        </p:blipFill>
        <p:spPr bwMode="auto">
          <a:xfrm>
            <a:off x="0" y="1515465"/>
            <a:ext cx="9144000" cy="5342535"/>
          </a:xfrm>
          <a:prstGeom prst="rect">
            <a:avLst/>
          </a:prstGeom>
          <a:noFill/>
        </p:spPr>
      </p:pic>
      <p:sp>
        <p:nvSpPr>
          <p:cNvPr id="5" name="TextBox 4"/>
          <p:cNvSpPr txBox="1"/>
          <p:nvPr/>
        </p:nvSpPr>
        <p:spPr>
          <a:xfrm>
            <a:off x="0" y="0"/>
            <a:ext cx="9144000" cy="1446550"/>
          </a:xfrm>
          <a:prstGeom prst="rect">
            <a:avLst/>
          </a:prstGeom>
          <a:noFill/>
        </p:spPr>
        <p:txBody>
          <a:bodyPr wrap="square" rtlCol="0">
            <a:spAutoFit/>
          </a:bodyPr>
          <a:lstStyle/>
          <a:p>
            <a:pPr algn="ctr"/>
            <a:r>
              <a:rPr lang="en-US" sz="4400" smtClean="0">
                <a:solidFill>
                  <a:srgbClr val="00B0F0"/>
                </a:solidFill>
              </a:rPr>
              <a:t>Don’t cancel your charity by reminders</a:t>
            </a:r>
            <a:endParaRPr lang="en-US" sz="4400">
              <a:solidFill>
                <a:srgbClr val="00B0F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417638"/>
          </a:xfrm>
        </p:spPr>
        <p:txBody>
          <a:bodyPr>
            <a:normAutofit/>
            <a:scene3d>
              <a:camera prst="orthographicFront"/>
              <a:lightRig rig="soft" dir="t">
                <a:rot lat="0" lon="0" rev="16800000"/>
              </a:lightRig>
            </a:scene3d>
            <a:sp3d prstMaterial="softEdge">
              <a:bevelT w="38100" h="38100"/>
            </a:sp3d>
          </a:bodyPr>
          <a:lstStyle/>
          <a:p>
            <a:pPr algn="ctr" eaLnBrk="1" fontAlgn="auto" hangingPunct="1">
              <a:spcAft>
                <a:spcPts val="0"/>
              </a:spcAft>
              <a:defRPr/>
            </a:pPr>
            <a:r>
              <a:rPr lang="en-GB" b="1" smtClean="0">
                <a:ln w="6350">
                  <a:noFill/>
                </a:ln>
                <a:solidFill>
                  <a:srgbClr val="FF0000"/>
                </a:solidFill>
                <a:effectLst>
                  <a:outerShdw blurRad="114300" dist="101600" dir="2700000" algn="tl" rotWithShape="0">
                    <a:srgbClr val="000000">
                      <a:alpha val="40000"/>
                    </a:srgbClr>
                  </a:outerShdw>
                </a:effectLst>
              </a:rPr>
              <a:t>Kya samjhe</a:t>
            </a:r>
            <a:r>
              <a:rPr lang="en-GB" b="1" kern="1200" smtClean="0">
                <a:ln w="6350">
                  <a:noFill/>
                </a:ln>
                <a:solidFill>
                  <a:srgbClr val="FF0000"/>
                </a:solidFill>
                <a:effectLst>
                  <a:outerShdw blurRad="114300" dist="101600" dir="2700000" algn="tl" rotWithShape="0">
                    <a:srgbClr val="000000">
                      <a:alpha val="40000"/>
                    </a:srgbClr>
                  </a:outerShdw>
                </a:effectLst>
              </a:rPr>
              <a:t>.....?ACTIVITY</a:t>
            </a:r>
            <a:endParaRPr lang="en-GB" b="1" kern="1200">
              <a:ln w="6350">
                <a:noFill/>
              </a:ln>
              <a:solidFill>
                <a:srgbClr val="FF0000"/>
              </a:solidFill>
              <a:effectLst>
                <a:outerShdw blurRad="114300" dist="101600" dir="2700000" algn="tl" rotWithShape="0">
                  <a:srgbClr val="000000">
                    <a:alpha val="40000"/>
                  </a:srgbClr>
                </a:outerShdw>
              </a:effectLst>
            </a:endParaRPr>
          </a:p>
        </p:txBody>
      </p:sp>
      <p:sp>
        <p:nvSpPr>
          <p:cNvPr id="12291" name="Content Placeholder 2"/>
          <p:cNvSpPr>
            <a:spLocks noGrp="1"/>
          </p:cNvSpPr>
          <p:nvPr>
            <p:ph idx="4294967295"/>
          </p:nvPr>
        </p:nvSpPr>
        <p:spPr/>
        <p:txBody>
          <a:bodyPr>
            <a:normAutofit/>
          </a:bodyPr>
          <a:lstStyle/>
          <a:p>
            <a:pPr eaLnBrk="1" hangingPunct="1">
              <a:buFontTx/>
              <a:buNone/>
            </a:pPr>
            <a:r>
              <a:rPr lang="en-GB" sz="2800" smtClean="0">
                <a:solidFill>
                  <a:srgbClr val="7030A0"/>
                </a:solidFill>
              </a:rPr>
              <a:t>1.Explain what is zakat?</a:t>
            </a:r>
          </a:p>
          <a:p>
            <a:pPr eaLnBrk="1" hangingPunct="1">
              <a:buFontTx/>
              <a:buNone/>
            </a:pPr>
            <a:r>
              <a:rPr lang="en-GB" sz="2800" smtClean="0">
                <a:solidFill>
                  <a:srgbClr val="7030A0"/>
                </a:solidFill>
              </a:rPr>
              <a:t>2.The word Zakat means..................................?</a:t>
            </a:r>
          </a:p>
          <a:p>
            <a:pPr eaLnBrk="1" hangingPunct="1">
              <a:buFontTx/>
              <a:buNone/>
            </a:pPr>
            <a:r>
              <a:rPr lang="en-GB" sz="2800" smtClean="0">
                <a:solidFill>
                  <a:srgbClr val="7030A0"/>
                </a:solidFill>
              </a:rPr>
              <a:t>3.Learn any one ayat of hadees about Zakat?</a:t>
            </a:r>
          </a:p>
          <a:p>
            <a:pPr eaLnBrk="1" hangingPunct="1">
              <a:buFontTx/>
              <a:buNone/>
            </a:pPr>
            <a:r>
              <a:rPr lang="en-GB" sz="2800" smtClean="0">
                <a:solidFill>
                  <a:srgbClr val="7030A0"/>
                </a:solidFill>
              </a:rPr>
              <a:t>4.What is our beleif about giving Zakat?</a:t>
            </a:r>
          </a:p>
          <a:p>
            <a:pPr eaLnBrk="1" hangingPunct="1">
              <a:buFontTx/>
              <a:buNone/>
            </a:pPr>
            <a:r>
              <a:rPr lang="en-GB" sz="2800" smtClean="0">
                <a:solidFill>
                  <a:srgbClr val="7030A0"/>
                </a:solidFill>
              </a:rPr>
              <a:t>5.What is Nisab?</a:t>
            </a:r>
          </a:p>
          <a:p>
            <a:pPr eaLnBrk="1" hangingPunct="1">
              <a:buFontTx/>
              <a:buNone/>
            </a:pPr>
            <a:r>
              <a:rPr lang="en-GB" sz="2800" smtClean="0">
                <a:solidFill>
                  <a:srgbClr val="7030A0"/>
                </a:solidFill>
              </a:rPr>
              <a:t>6.Introduce the quranic distribution of Zakat ?</a:t>
            </a:r>
          </a:p>
        </p:txBody>
      </p:sp>
      <p:sp>
        <p:nvSpPr>
          <p:cNvPr id="4" name="Slide Number Placeholder 3"/>
          <p:cNvSpPr>
            <a:spLocks noGrp="1"/>
          </p:cNvSpPr>
          <p:nvPr>
            <p:ph type="sldNum" sz="quarter" idx="12"/>
          </p:nvPr>
        </p:nvSpPr>
        <p:spPr/>
        <p:txBody>
          <a:bodyPr/>
          <a:lstStyle/>
          <a:p>
            <a:fld id="{78C91BCE-F812-4952-A23B-44D6EE9BB165}"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p:spPr>
        <p:txBody>
          <a:bodyPr/>
          <a:lstStyle/>
          <a:p>
            <a:r>
              <a:rPr lang="en-US" sz="5400" smtClean="0">
                <a:solidFill>
                  <a:srgbClr val="00B050"/>
                </a:solidFill>
                <a:latin typeface="Rockwell" pitchFamily="18" charset="0"/>
              </a:rPr>
              <a:t>Short review of topic</a:t>
            </a:r>
            <a:endParaRPr lang="en-US" sz="5400">
              <a:solidFill>
                <a:srgbClr val="00B050"/>
              </a:solidFill>
            </a:endParaRPr>
          </a:p>
        </p:txBody>
      </p:sp>
      <p:sp>
        <p:nvSpPr>
          <p:cNvPr id="10243" name="Rectangle 3"/>
          <p:cNvSpPr>
            <a:spLocks noGrp="1" noChangeArrowheads="1"/>
          </p:cNvSpPr>
          <p:nvPr>
            <p:ph type="body" idx="1"/>
          </p:nvPr>
        </p:nvSpPr>
        <p:spPr>
          <a:xfrm>
            <a:off x="304800" y="1524000"/>
            <a:ext cx="8534400" cy="5181600"/>
          </a:xfrm>
        </p:spPr>
        <p:txBody>
          <a:bodyPr>
            <a:normAutofit/>
          </a:bodyPr>
          <a:lstStyle/>
          <a:p>
            <a:pPr lvl="1">
              <a:buFont typeface="Wingdings"/>
              <a:buChar char="v"/>
            </a:pPr>
            <a:r>
              <a:rPr lang="en-US" sz="2400" smtClean="0">
                <a:latin typeface="AvantGarde Md BT" pitchFamily="34" charset="0"/>
              </a:rPr>
              <a:t>what is zakat</a:t>
            </a:r>
          </a:p>
          <a:p>
            <a:pPr lvl="1">
              <a:buFont typeface="Wingdings"/>
              <a:buChar char="v"/>
            </a:pPr>
            <a:r>
              <a:rPr lang="en-US" sz="2400" smtClean="0">
                <a:latin typeface="AvantGarde Md BT" pitchFamily="34" charset="0"/>
              </a:rPr>
              <a:t>Zakat meanings and explanation</a:t>
            </a:r>
          </a:p>
          <a:p>
            <a:pPr lvl="1">
              <a:buFont typeface="Wingdings"/>
              <a:buChar char="v"/>
            </a:pPr>
            <a:r>
              <a:rPr lang="en-US" sz="2400" smtClean="0">
                <a:latin typeface="AvantGarde Md BT" pitchFamily="34" charset="0"/>
              </a:rPr>
              <a:t>Quranic ayahs on Zakat</a:t>
            </a:r>
          </a:p>
          <a:p>
            <a:pPr lvl="1">
              <a:buFont typeface="Wingdings"/>
              <a:buChar char="v"/>
            </a:pPr>
            <a:r>
              <a:rPr lang="en-US" sz="2400" smtClean="0">
                <a:latin typeface="AvantGarde Md BT" pitchFamily="34" charset="0"/>
              </a:rPr>
              <a:t>Ahadees on Zakat</a:t>
            </a:r>
          </a:p>
          <a:p>
            <a:pPr lvl="1">
              <a:buFont typeface="Wingdings"/>
              <a:buChar char="v"/>
            </a:pPr>
            <a:r>
              <a:rPr lang="en-US" sz="2400" smtClean="0">
                <a:latin typeface="AvantGarde Md BT" pitchFamily="34" charset="0"/>
              </a:rPr>
              <a:t>Some objective of paying Zakat</a:t>
            </a:r>
          </a:p>
          <a:p>
            <a:pPr lvl="1">
              <a:buFont typeface="Wingdings"/>
              <a:buChar char="v"/>
            </a:pPr>
            <a:r>
              <a:rPr lang="en-US" sz="2400" smtClean="0">
                <a:latin typeface="AvantGarde Md BT" pitchFamily="34" charset="0"/>
              </a:rPr>
              <a:t>Why should a muslim pay Zakat?</a:t>
            </a:r>
          </a:p>
          <a:p>
            <a:pPr lvl="1">
              <a:buFont typeface="Wingdings"/>
              <a:buChar char="v"/>
            </a:pPr>
            <a:r>
              <a:rPr lang="en-US" sz="2400" smtClean="0">
                <a:latin typeface="AvantGarde Md BT" pitchFamily="34" charset="0"/>
              </a:rPr>
              <a:t>Who should give Zakat?</a:t>
            </a:r>
          </a:p>
          <a:p>
            <a:pPr lvl="1">
              <a:buFont typeface="Wingdings"/>
              <a:buChar char="v"/>
            </a:pPr>
            <a:r>
              <a:rPr lang="en-US" sz="2400" smtClean="0">
                <a:latin typeface="AvantGarde Md BT" pitchFamily="34" charset="0"/>
              </a:rPr>
              <a:t>Rate of Zakat?</a:t>
            </a:r>
          </a:p>
          <a:p>
            <a:pPr lvl="1">
              <a:buFont typeface="Wingdings"/>
              <a:buChar char="v"/>
            </a:pPr>
            <a:r>
              <a:rPr lang="en-US" sz="2400" smtClean="0">
                <a:latin typeface="AvantGarde Md BT" pitchFamily="34" charset="0"/>
              </a:rPr>
              <a:t>Nisabe Zakat</a:t>
            </a:r>
          </a:p>
          <a:p>
            <a:pPr lvl="1">
              <a:buFont typeface="Wingdings"/>
              <a:buChar char="v"/>
            </a:pPr>
            <a:r>
              <a:rPr lang="en-US" sz="2400" smtClean="0">
                <a:latin typeface="AvantGarde Md BT" pitchFamily="34" charset="0"/>
              </a:rPr>
              <a:t>Distribution of Zakat</a:t>
            </a:r>
          </a:p>
          <a:p>
            <a:pPr lvl="1">
              <a:buFont typeface="Wingdings"/>
              <a:buChar char="v"/>
            </a:pPr>
            <a:r>
              <a:rPr lang="en-US" sz="2400" smtClean="0">
                <a:latin typeface="AvantGarde Md BT" pitchFamily="34" charset="0"/>
              </a:rPr>
              <a:t>It is unlawful to pay Zakat?</a:t>
            </a:r>
          </a:p>
          <a:p>
            <a:pPr lvl="1">
              <a:buFont typeface="Wingdings"/>
              <a:buChar char="v"/>
            </a:pPr>
            <a:endParaRPr lang="en-US" sz="2000" smtClean="0">
              <a:latin typeface="AvantGarde Md BT" pitchFamily="34" charset="0"/>
            </a:endParaRPr>
          </a:p>
          <a:p>
            <a:pPr lvl="1">
              <a:buFont typeface="Wingdings"/>
              <a:buChar char="v"/>
            </a:pPr>
            <a:endParaRPr lang="en-US" sz="2000" smtClean="0">
              <a:latin typeface="AvantGarde Md BT" pitchFamily="34" charset="0"/>
            </a:endParaRPr>
          </a:p>
          <a:p>
            <a:pPr lvl="1">
              <a:buNone/>
            </a:pPr>
            <a:endParaRPr lang="en-US" sz="2000" smtClean="0">
              <a:latin typeface="AvantGarde Md BT" pitchFamily="34" charset="0"/>
            </a:endParaRPr>
          </a:p>
          <a:p>
            <a:pPr lvl="1">
              <a:buFont typeface="Wingdings"/>
              <a:buChar char="v"/>
            </a:pPr>
            <a:endParaRPr lang="en-US" sz="2000" smtClean="0">
              <a:latin typeface="AvantGarde Md BT" pitchFamily="34" charset="0"/>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37</a:t>
            </a:fld>
            <a:endParaRPr lang="en-US"/>
          </a:p>
        </p:txBody>
      </p:sp>
      <p:pic>
        <p:nvPicPr>
          <p:cNvPr id="71682" name="Picture 2"/>
          <p:cNvPicPr>
            <a:picLocks noChangeAspect="1" noChangeArrowheads="1"/>
          </p:cNvPicPr>
          <p:nvPr/>
        </p:nvPicPr>
        <p:blipFill>
          <a:blip r:embed="rId2" cstate="print"/>
          <a:srcRect/>
          <a:stretch>
            <a:fillRect/>
          </a:stretch>
        </p:blipFill>
        <p:spPr bwMode="auto">
          <a:xfrm>
            <a:off x="5867400" y="1524000"/>
            <a:ext cx="3276600" cy="5334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C91BCE-F812-4952-A23B-44D6EE9BB165}" type="slidenum">
              <a:rPr lang="en-US" smtClean="0"/>
              <a:pPr/>
              <a:t>38</a:t>
            </a:fld>
            <a:endParaRPr lang="en-US"/>
          </a:p>
        </p:txBody>
      </p:sp>
      <p:pic>
        <p:nvPicPr>
          <p:cNvPr id="62466" name="Picture 2" descr="http://2.bp.blogspot.com/-6iZAIb8xXYc/UpDLr0wlZ9I/AAAAAAAAADE/8L14yRTZ578/s1600/dulat.jpg"/>
          <p:cNvPicPr>
            <a:picLocks noChangeAspect="1" noChangeArrowheads="1"/>
          </p:cNvPicPr>
          <p:nvPr/>
        </p:nvPicPr>
        <p:blipFill>
          <a:blip r:embed="rId2" cstate="print"/>
          <a:srcRect/>
          <a:stretch>
            <a:fillRect/>
          </a:stretch>
        </p:blipFill>
        <p:spPr bwMode="auto">
          <a:xfrm>
            <a:off x="14097" y="152399"/>
            <a:ext cx="9129903" cy="6705601"/>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C91BCE-F812-4952-A23B-44D6EE9BB165}" type="slidenum">
              <a:rPr lang="en-US" smtClean="0"/>
              <a:pPr/>
              <a:t>39</a:t>
            </a:fld>
            <a:endParaRPr lang="en-US"/>
          </a:p>
        </p:txBody>
      </p:sp>
      <p:pic>
        <p:nvPicPr>
          <p:cNvPr id="6" name="Picture 5" descr="http://shafiqolbu.files.wordpress.com/2012/06/jazaakumullah-khaira2.jpg?w=485&amp;h=364"/>
          <p:cNvPicPr/>
          <p:nvPr/>
        </p:nvPicPr>
        <p:blipFill>
          <a:blip r:embed="rId2" cstate="print"/>
          <a:srcRect b="5946"/>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3844</TotalTime>
  <Words>1596</Words>
  <Application>Microsoft Office PowerPoint</Application>
  <PresentationFormat>On-screen Show (4:3)</PresentationFormat>
  <Paragraphs>171</Paragraphs>
  <Slides>39</Slides>
  <Notes>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Slide 1</vt:lpstr>
      <vt:lpstr>Islamic Studies course code 104</vt:lpstr>
      <vt:lpstr>Lectuere#07</vt:lpstr>
      <vt:lpstr>FIVE PILLARS OF ISLAM 4th Pillar Zakat</vt:lpstr>
      <vt:lpstr>Slide 5</vt:lpstr>
      <vt:lpstr>Almsgiving</vt:lpstr>
      <vt:lpstr>OUTLINES</vt:lpstr>
      <vt:lpstr>What is “Zakat”? </vt:lpstr>
      <vt:lpstr>MEANING</vt:lpstr>
      <vt:lpstr>Explanation </vt:lpstr>
      <vt:lpstr>Importance of Zakat</vt:lpstr>
      <vt:lpstr>Ayahs on Zakat</vt:lpstr>
      <vt:lpstr>Slide 13</vt:lpstr>
      <vt:lpstr>Ayahs on Zakat</vt:lpstr>
      <vt:lpstr>Slide 15</vt:lpstr>
      <vt:lpstr>Slide 16</vt:lpstr>
      <vt:lpstr>AHAADIS ON ZAKAT</vt:lpstr>
      <vt:lpstr>AHAADIS ON ZAKAT---2</vt:lpstr>
      <vt:lpstr>AHAADIS ON ZAKAT---3</vt:lpstr>
      <vt:lpstr>Slide 20</vt:lpstr>
      <vt:lpstr> Some Objetives of paying Zakat</vt:lpstr>
      <vt:lpstr>Slide 22</vt:lpstr>
      <vt:lpstr>Why should a muslim pay Zakat?</vt:lpstr>
      <vt:lpstr>Slide 24</vt:lpstr>
      <vt:lpstr>Who Should Give Zakat?</vt:lpstr>
      <vt:lpstr>Who Should Give Zakat?2</vt:lpstr>
      <vt:lpstr>Zakat purifies the wealth </vt:lpstr>
      <vt:lpstr>Slide 28</vt:lpstr>
      <vt:lpstr>Nisab( the rate of Zakat)</vt:lpstr>
      <vt:lpstr>Rate of Zakat</vt:lpstr>
      <vt:lpstr>Rate of Zakat----2</vt:lpstr>
      <vt:lpstr>Sadaqah—tul-Fitr</vt:lpstr>
      <vt:lpstr>Distribution of Zakat</vt:lpstr>
      <vt:lpstr>It is Unlawful to give Zakat to?</vt:lpstr>
      <vt:lpstr>Slide 35</vt:lpstr>
      <vt:lpstr>Kya samjhe.....?ACTIVITY</vt:lpstr>
      <vt:lpstr>Short review of topic</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Islamic Studies</dc:title>
  <dc:creator>Hafiz Imran</dc:creator>
  <cp:lastModifiedBy>Administrator</cp:lastModifiedBy>
  <cp:revision>439</cp:revision>
  <dcterms:created xsi:type="dcterms:W3CDTF">2014-04-26T14:37:25Z</dcterms:created>
  <dcterms:modified xsi:type="dcterms:W3CDTF">2014-05-19T11:21:58Z</dcterms:modified>
</cp:coreProperties>
</file>