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596" r:id="rId2"/>
    <p:sldId id="597" r:id="rId3"/>
    <p:sldId id="598" r:id="rId4"/>
    <p:sldId id="640" r:id="rId5"/>
    <p:sldId id="601" r:id="rId6"/>
    <p:sldId id="600" r:id="rId7"/>
    <p:sldId id="607" r:id="rId8"/>
    <p:sldId id="641" r:id="rId9"/>
    <p:sldId id="645" r:id="rId10"/>
    <p:sldId id="608" r:id="rId11"/>
    <p:sldId id="611" r:id="rId12"/>
    <p:sldId id="621" r:id="rId13"/>
    <p:sldId id="624" r:id="rId14"/>
    <p:sldId id="560" r:id="rId15"/>
    <p:sldId id="644" r:id="rId16"/>
    <p:sldId id="558" r:id="rId17"/>
    <p:sldId id="561" r:id="rId18"/>
    <p:sldId id="559" r:id="rId19"/>
    <p:sldId id="643" r:id="rId20"/>
    <p:sldId id="622" r:id="rId21"/>
    <p:sldId id="625" r:id="rId22"/>
    <p:sldId id="616" r:id="rId23"/>
    <p:sldId id="619" r:id="rId24"/>
    <p:sldId id="610" r:id="rId25"/>
    <p:sldId id="613" r:id="rId26"/>
    <p:sldId id="623" r:id="rId27"/>
    <p:sldId id="614" r:id="rId28"/>
    <p:sldId id="627" r:id="rId29"/>
    <p:sldId id="615" r:id="rId30"/>
    <p:sldId id="620" r:id="rId31"/>
    <p:sldId id="566" r:id="rId32"/>
    <p:sldId id="642" r:id="rId33"/>
    <p:sldId id="646" r:id="rId34"/>
    <p:sldId id="569" r:id="rId35"/>
    <p:sldId id="27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81" autoAdjust="0"/>
    <p:restoredTop sz="94746" autoAdjust="0"/>
  </p:normalViewPr>
  <p:slideViewPr>
    <p:cSldViewPr>
      <p:cViewPr varScale="1">
        <p:scale>
          <a:sx n="63" d="100"/>
          <a:sy n="63" d="100"/>
        </p:scale>
        <p:origin x="-138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3C16C-0D9B-4F0A-8C90-890036E72960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E9046A-939F-4F33-B20F-BCC3EACAE3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mtClean="0"/>
              <a:t>Discuss as a class the idea that Arabian Polytheism is condemned as being sinful because it goes against Tawhid.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98681E-39BA-4F3C-ACBD-6216375069DB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C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3733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0070C0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48AA0-1B05-44CE-9490-DF981F565087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91BCE-F812-4952-A23B-44D6EE9BB1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447800"/>
            <a:ext cx="9144000" cy="0"/>
          </a:xfrm>
          <a:prstGeom prst="line">
            <a:avLst/>
          </a:pr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70C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C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smila.png"/>
          <p:cNvPicPr/>
          <p:nvPr/>
        </p:nvPicPr>
        <p:blipFill>
          <a:blip r:embed="rId2" cstate="print"/>
          <a:srcRect b="174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7772400" cy="1905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7300" dirty="0" smtClean="0">
                <a:solidFill>
                  <a:srgbClr val="FFFF00"/>
                </a:solidFill>
              </a:rPr>
              <a:t>Islamic</a:t>
            </a:r>
            <a:r>
              <a:rPr lang="en-US" sz="9800" dirty="0" smtClean="0">
                <a:solidFill>
                  <a:srgbClr val="FFFF00"/>
                </a:solidFill>
              </a:rPr>
              <a:t> </a:t>
            </a:r>
            <a:r>
              <a:rPr lang="en-US" sz="7300" dirty="0" smtClean="0">
                <a:solidFill>
                  <a:srgbClr val="FFFF00"/>
                </a:solidFill>
              </a:rPr>
              <a:t>Studies</a:t>
            </a:r>
            <a:r>
              <a:rPr lang="en-US" sz="6000" dirty="0" smtClean="0">
                <a:solidFill>
                  <a:srgbClr val="FFFF00"/>
                </a:solidFill>
              </a:rPr>
              <a:t/>
            </a:r>
            <a:br>
              <a:rPr lang="en-US" sz="6000" dirty="0" smtClean="0">
                <a:solidFill>
                  <a:srgbClr val="FFFF0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>course code 104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8382000" cy="1752600"/>
          </a:xfrm>
        </p:spPr>
        <p:txBody>
          <a:bodyPr/>
          <a:lstStyle/>
          <a:p>
            <a:r>
              <a:rPr lang="en-US" smtClean="0"/>
              <a:t>Associate Degree Education ADE/B.Ed(Hons)Elementary</a:t>
            </a:r>
          </a:p>
          <a:p>
            <a:r>
              <a:rPr lang="en-US" smtClean="0"/>
              <a:t>Semester I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209800"/>
            <a:ext cx="7623175" cy="1524000"/>
          </a:xfrm>
        </p:spPr>
        <p:txBody>
          <a:bodyPr>
            <a:normAutofit/>
          </a:bodyPr>
          <a:lstStyle/>
          <a:p>
            <a:pPr algn="ctr"/>
            <a:r>
              <a:rPr lang="en-US" sz="8000" b="1" smtClean="0"/>
              <a:t>Lectuere#06</a:t>
            </a:r>
            <a:endParaRPr lang="en-US" sz="8000"/>
          </a:p>
        </p:txBody>
      </p:sp>
      <p:pic>
        <p:nvPicPr>
          <p:cNvPr id="2058" name="Picture 10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2876550" cy="866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1027"/>
          <p:cNvSpPr txBox="1">
            <a:spLocks noChangeArrowheads="1"/>
          </p:cNvSpPr>
          <p:nvPr/>
        </p:nvSpPr>
        <p:spPr bwMode="auto">
          <a:xfrm>
            <a:off x="23813" y="2819400"/>
            <a:ext cx="4700587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latin typeface="Papyrus" pitchFamily="27" charset="0"/>
              </a:rPr>
              <a:t>The Pillars </a:t>
            </a:r>
          </a:p>
          <a:p>
            <a:r>
              <a:rPr lang="en-US" sz="7200" b="1">
                <a:latin typeface="Papyrus" pitchFamily="27" charset="0"/>
              </a:rPr>
              <a:t>of Islam</a:t>
            </a:r>
          </a:p>
        </p:txBody>
      </p:sp>
      <p:sp>
        <p:nvSpPr>
          <p:cNvPr id="4100" name="Text Box 1028"/>
          <p:cNvSpPr txBox="1">
            <a:spLocks noChangeArrowheads="1"/>
          </p:cNvSpPr>
          <p:nvPr/>
        </p:nvSpPr>
        <p:spPr bwMode="auto">
          <a:xfrm>
            <a:off x="381000" y="259642"/>
            <a:ext cx="3886200" cy="1015663"/>
          </a:xfrm>
          <a:prstGeom prst="rect">
            <a:avLst/>
          </a:prstGeom>
          <a:solidFill>
            <a:srgbClr val="800080"/>
          </a:solidFill>
          <a:ln w="57150">
            <a:solidFill>
              <a:srgbClr val="FFCC00"/>
            </a:solidFill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r>
              <a:rPr lang="en-US" sz="6000" b="1" smtClean="0">
                <a:solidFill>
                  <a:srgbClr val="FF0000"/>
                </a:solidFill>
                <a:latin typeface="Papyrus" pitchFamily="27" charset="0"/>
              </a:rPr>
              <a:t>3. </a:t>
            </a:r>
            <a:r>
              <a:rPr lang="en-US" sz="6000" b="1">
                <a:solidFill>
                  <a:srgbClr val="FF0000"/>
                </a:solidFill>
                <a:latin typeface="Papyrus" pitchFamily="27" charset="0"/>
              </a:rPr>
              <a:t>Sawm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91200" y="5715000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</a:rPr>
              <a:t>By Muhammad Imran</a:t>
            </a:r>
            <a:endParaRPr 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lla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350" y="1633537"/>
            <a:ext cx="8877300" cy="48434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152400"/>
            <a:ext cx="891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mtClean="0">
                <a:solidFill>
                  <a:srgbClr val="00B0F0"/>
                </a:solidFill>
              </a:rPr>
              <a:t>FIVE PILLARS OF ISLAM</a:t>
            </a:r>
            <a:endParaRPr lang="en-US" sz="540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5400" smtClean="0">
                <a:solidFill>
                  <a:srgbClr val="002060"/>
                </a:solidFill>
                <a:latin typeface="Mongolian Baiti" pitchFamily="66" charset="0"/>
                <a:cs typeface="Mongolian Baiti" pitchFamily="66" charset="0"/>
              </a:rPr>
              <a:t>OUTLINES</a:t>
            </a:r>
            <a:endParaRPr lang="en-US" sz="5400">
              <a:solidFill>
                <a:srgbClr val="00206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34400" cy="5181600"/>
          </a:xfrm>
        </p:spPr>
        <p:txBody>
          <a:bodyPr>
            <a:normAutofit/>
          </a:bodyPr>
          <a:lstStyle/>
          <a:p>
            <a:r>
              <a:rPr lang="en-US" sz="2400" b="1">
                <a:latin typeface="Plantagenet Cherokee" pitchFamily="18" charset="0"/>
              </a:rPr>
              <a:t>The Five Pillars:</a:t>
            </a:r>
          </a:p>
          <a:p>
            <a:pPr lvl="1"/>
            <a:r>
              <a:rPr lang="en-US" sz="1600">
                <a:latin typeface="Plantagenet Cherokee" pitchFamily="18" charset="0"/>
              </a:rPr>
              <a:t>See esp. Qur’an 2:142-152, </a:t>
            </a:r>
            <a:r>
              <a:rPr lang="en-US" sz="1600" b="1">
                <a:latin typeface="Plantagenet Cherokee" pitchFamily="18" charset="0"/>
              </a:rPr>
              <a:t>183-203</a:t>
            </a:r>
            <a:r>
              <a:rPr lang="en-US" sz="1600">
                <a:latin typeface="Plantagenet Cherokee" pitchFamily="18" charset="0"/>
              </a:rPr>
              <a:t>, 261-281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Shahada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Declaration of Faith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Salat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Ritual Prayer or Worship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Zakat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Giving alms</a:t>
            </a:r>
            <a:r>
              <a:rPr lang="en-US" sz="2000">
                <a:latin typeface="Plantagenet Cherokee" pitchFamily="18" charset="0"/>
              </a:rPr>
              <a:t> </a:t>
            </a:r>
            <a:r>
              <a:rPr lang="en-US" sz="1600">
                <a:latin typeface="Plantagenet Cherokee" pitchFamily="18" charset="0"/>
              </a:rPr>
              <a:t>to the poor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Sawm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Fasting</a:t>
            </a:r>
            <a:r>
              <a:rPr lang="en-US" sz="2000">
                <a:latin typeface="Plantagenet Cherokee" pitchFamily="18" charset="0"/>
              </a:rPr>
              <a:t> </a:t>
            </a:r>
            <a:r>
              <a:rPr lang="en-US" sz="1600">
                <a:latin typeface="Plantagenet Cherokee" pitchFamily="18" charset="0"/>
              </a:rPr>
              <a:t>during Ramadan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Hajj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Pilgrimage</a:t>
            </a:r>
            <a:r>
              <a:rPr lang="en-US" sz="2000">
                <a:latin typeface="Plantagenet Cherokee" pitchFamily="18" charset="0"/>
              </a:rPr>
              <a:t> </a:t>
            </a:r>
            <a:r>
              <a:rPr lang="en-US" sz="1600">
                <a:latin typeface="Plantagenet Cherokee" pitchFamily="18" charset="0"/>
              </a:rPr>
              <a:t>to Makka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Sawm the tird Piller of Islam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Introduction and importance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Why they are obligatory to every healthy muslim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Dignity of month of Ramzan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Ahkam o masael sawm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Masnoon duaen and etc</a:t>
            </a:r>
          </a:p>
          <a:p>
            <a:pPr lvl="1">
              <a:buNone/>
            </a:pPr>
            <a:endParaRPr lang="en-US" sz="2000">
              <a:latin typeface="Plantagenet Cheroke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sd.keepcalm-o-matic.co.uk/i/keep-calm-and-sawm-ramada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429000" y="23241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28600" y="166688"/>
            <a:ext cx="56861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 u="sng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Introduction.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1295400"/>
            <a:ext cx="9144000" cy="5509200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Food is an important part of every humans’ existence.</a:t>
            </a:r>
          </a:p>
          <a:p>
            <a:endParaRPr lang="en-US" sz="4400" dirty="0">
              <a:solidFill>
                <a:srgbClr val="FFFF00"/>
              </a:solidFill>
            </a:endParaRPr>
          </a:p>
          <a:p>
            <a:r>
              <a:rPr lang="en-US" sz="4400" dirty="0">
                <a:solidFill>
                  <a:srgbClr val="FFFF00"/>
                </a:solidFill>
              </a:rPr>
              <a:t>Without it we would die.</a:t>
            </a:r>
          </a:p>
          <a:p>
            <a:endParaRPr lang="en-US" sz="4400" dirty="0">
              <a:solidFill>
                <a:srgbClr val="FFFF00"/>
              </a:solidFill>
            </a:endParaRPr>
          </a:p>
          <a:p>
            <a:r>
              <a:rPr lang="en-US" sz="4400" dirty="0">
                <a:solidFill>
                  <a:srgbClr val="FFFF00"/>
                </a:solidFill>
              </a:rPr>
              <a:t>However, for several reasons people deny themselves food, and sometimes water too: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21180" t="12753" r="18464" b="20862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Sawm (Roza, fast) is obligatory (farz) for all Muslims during Ramadan.It was made compulsory in the year 2 Hijra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31258" t="26527" r="32792" b="12709"/>
          <a:stretch>
            <a:fillRect/>
          </a:stretch>
        </p:blipFill>
        <p:spPr bwMode="auto">
          <a:xfrm>
            <a:off x="0" y="0"/>
            <a:ext cx="9144000" cy="6553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32456" t="34579" r="32254" b="26980"/>
          <a:stretch>
            <a:fillRect/>
          </a:stretch>
        </p:blipFill>
        <p:spPr bwMode="auto">
          <a:xfrm>
            <a:off x="0" y="152400"/>
            <a:ext cx="9143999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Waheed Islamic Images NOV-2013\ramzanmah\Rozon Ka maqsad.jpg"/>
          <p:cNvPicPr/>
          <p:nvPr/>
        </p:nvPicPr>
        <p:blipFill>
          <a:blip r:embed="rId2" cstate="print"/>
          <a:srcRect b="235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2a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30183" t="20594" r="34393" b="24224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12-GunahonKiBakhshish.gif"/>
          <p:cNvPicPr/>
          <p:nvPr/>
        </p:nvPicPr>
        <p:blipFill>
          <a:blip r:embed="rId2" cstate="print"/>
          <a:srcRect b="860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1sbaef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31254" t="33159" r="33312" b="19519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newonlinestyle.com/gallery/var/albums/Islam-%26-Hadith/Roza%20Au%20Gunah.jpg?m=1343490171"/>
          <p:cNvPicPr/>
          <p:nvPr/>
        </p:nvPicPr>
        <p:blipFill>
          <a:blip r:embed="rId2" cstate="print"/>
          <a:srcRect t="28781" b="3347"/>
          <a:stretch>
            <a:fillRect/>
          </a:stretch>
        </p:blipFill>
        <p:spPr bwMode="auto">
          <a:xfrm>
            <a:off x="0" y="1295400"/>
            <a:ext cx="9144000" cy="556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newonlinestyle.com/gallery/var/albums/Islam-%26-Hadith/Roza%20Au%20Gunah.jpg?m=1343490171"/>
          <p:cNvPicPr/>
          <p:nvPr/>
        </p:nvPicPr>
        <p:blipFill>
          <a:blip r:embed="rId2" cstate="print"/>
          <a:srcRect b="80470"/>
          <a:stretch>
            <a:fillRect/>
          </a:stretch>
        </p:blipFill>
        <p:spPr bwMode="auto">
          <a:xfrm>
            <a:off x="0" y="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 \ramazan\Waheed Islamic Images NOV-2013\ramzanmah\Faizan-e-Ramzan.a.jpg"/>
          <p:cNvPicPr/>
          <p:nvPr/>
        </p:nvPicPr>
        <p:blipFill>
          <a:blip r:embed="rId2" cstate="print"/>
          <a:srcRect b="19890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Waheed Islamic Images NOV-2013\Islamic Images\600243_606847976015366_1019846714_n.jpg"/>
          <p:cNvPicPr/>
          <p:nvPr/>
        </p:nvPicPr>
        <p:blipFill>
          <a:blip r:embed="rId2" cstate="print"/>
          <a:srcRect b="31813"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Waheed Islamic Images NOV-2013\ramzanmah\Roza Dhaal.jpg"/>
          <p:cNvPicPr/>
          <p:nvPr/>
        </p:nvPicPr>
        <p:blipFill>
          <a:blip r:embed="rId2" cstate="print"/>
          <a:srcRect t="8430" r="8844" b="13954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9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aik-rozay-ki-ahmiyat.jpg"/>
          <p:cNvPicPr/>
          <p:nvPr/>
        </p:nvPicPr>
        <p:blipFill>
          <a:blip r:embed="rId2" cstate="print"/>
          <a:srcRect b="342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nativepakistan.com/wp-content/uploads/Eating-Drinking-by-Mistake-during-Ro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35413" t="29319" r="35738" b="160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nativepakistan.com/wp-content/uploads/Makroohaat-of-Ro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72" y="0"/>
            <a:ext cx="911512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Azkar-e-Masnoona-urdu-Series-60.jpg"/>
          <p:cNvPicPr/>
          <p:nvPr/>
        </p:nvPicPr>
        <p:blipFill>
          <a:blip r:embed="rId2" cstate="print"/>
          <a:srcRect l="4408" t="11611" b="7106"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66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848600" cy="1143000"/>
          </a:xfrm>
        </p:spPr>
        <p:txBody>
          <a:bodyPr>
            <a:noAutofit/>
          </a:bodyPr>
          <a:lstStyle/>
          <a:p>
            <a:r>
              <a:rPr lang="en-US" sz="6600" smtClean="0">
                <a:solidFill>
                  <a:srgbClr val="C00000"/>
                </a:solidFill>
                <a:latin typeface="Mongolian Baiti" pitchFamily="66" charset="0"/>
                <a:cs typeface="Mongolian Baiti" pitchFamily="66" charset="0"/>
              </a:rPr>
              <a:t>SUMMARY</a:t>
            </a:r>
            <a:r>
              <a:rPr lang="en-US" sz="1400" smtClean="0">
                <a:solidFill>
                  <a:srgbClr val="002060"/>
                </a:solidFill>
                <a:latin typeface="Mongolian Baiti" pitchFamily="66" charset="0"/>
                <a:cs typeface="Mongolian Baiti" pitchFamily="66" charset="0"/>
              </a:rPr>
              <a:t/>
            </a:r>
            <a:br>
              <a:rPr lang="en-US" sz="1400" smtClean="0">
                <a:solidFill>
                  <a:srgbClr val="002060"/>
                </a:solidFill>
                <a:latin typeface="Mongolian Baiti" pitchFamily="66" charset="0"/>
                <a:cs typeface="Mongolian Baiti" pitchFamily="66" charset="0"/>
              </a:rPr>
            </a:br>
            <a:endParaRPr lang="en-US" sz="1400">
              <a:solidFill>
                <a:srgbClr val="002060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34400" cy="5181600"/>
          </a:xfrm>
        </p:spPr>
        <p:txBody>
          <a:bodyPr>
            <a:normAutofit/>
          </a:bodyPr>
          <a:lstStyle/>
          <a:p>
            <a:r>
              <a:rPr lang="en-US" sz="2400" b="1">
                <a:latin typeface="Plantagenet Cherokee" pitchFamily="18" charset="0"/>
              </a:rPr>
              <a:t>The Five Pillars:</a:t>
            </a:r>
          </a:p>
          <a:p>
            <a:pPr lvl="1"/>
            <a:r>
              <a:rPr lang="en-US" sz="1600">
                <a:latin typeface="Plantagenet Cherokee" pitchFamily="18" charset="0"/>
              </a:rPr>
              <a:t>See esp. Qur’an 2:142-152, </a:t>
            </a:r>
            <a:r>
              <a:rPr lang="en-US" sz="1600" b="1">
                <a:latin typeface="Plantagenet Cherokee" pitchFamily="18" charset="0"/>
              </a:rPr>
              <a:t>183-203</a:t>
            </a:r>
            <a:r>
              <a:rPr lang="en-US" sz="1600">
                <a:latin typeface="Plantagenet Cherokee" pitchFamily="18" charset="0"/>
              </a:rPr>
              <a:t>, 261-281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Shahada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Declaration of Faith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Salat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Ritual Prayer or Worship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Zakat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Giving alms</a:t>
            </a:r>
            <a:r>
              <a:rPr lang="en-US" sz="2000">
                <a:latin typeface="Plantagenet Cherokee" pitchFamily="18" charset="0"/>
              </a:rPr>
              <a:t> </a:t>
            </a:r>
            <a:r>
              <a:rPr lang="en-US" sz="1600">
                <a:latin typeface="Plantagenet Cherokee" pitchFamily="18" charset="0"/>
              </a:rPr>
              <a:t>to the poor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Sawm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Fasting</a:t>
            </a:r>
            <a:r>
              <a:rPr lang="en-US" sz="2000">
                <a:latin typeface="Plantagenet Cherokee" pitchFamily="18" charset="0"/>
              </a:rPr>
              <a:t> </a:t>
            </a:r>
            <a:r>
              <a:rPr lang="en-US" sz="1600">
                <a:latin typeface="Plantagenet Cherokee" pitchFamily="18" charset="0"/>
              </a:rPr>
              <a:t>during Ramadan</a:t>
            </a:r>
          </a:p>
          <a:p>
            <a:pPr lvl="1"/>
            <a:r>
              <a:rPr lang="en-US" sz="2000" b="1" i="1">
                <a:latin typeface="Plantagenet Cherokee" pitchFamily="18" charset="0"/>
              </a:rPr>
              <a:t>Hajj</a:t>
            </a:r>
            <a:r>
              <a:rPr lang="en-US" sz="2000">
                <a:latin typeface="Plantagenet Cherokee" pitchFamily="18" charset="0"/>
              </a:rPr>
              <a:t> – </a:t>
            </a:r>
            <a:r>
              <a:rPr lang="en-US" sz="1800">
                <a:latin typeface="Plantagenet Cherokee" pitchFamily="18" charset="0"/>
              </a:rPr>
              <a:t>Pilgrimage</a:t>
            </a:r>
            <a:r>
              <a:rPr lang="en-US" sz="2000">
                <a:latin typeface="Plantagenet Cherokee" pitchFamily="18" charset="0"/>
              </a:rPr>
              <a:t> </a:t>
            </a:r>
            <a:r>
              <a:rPr lang="en-US" sz="1600">
                <a:latin typeface="Plantagenet Cherokee" pitchFamily="18" charset="0"/>
              </a:rPr>
              <a:t>to Makka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Sawm the tird Piller of Islam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Introduction and importance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Why they are obligatory to every healthy muslim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Dignity of month of Ramzan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Ahkam o masael sawm</a:t>
            </a:r>
          </a:p>
          <a:p>
            <a:pPr lvl="1"/>
            <a:r>
              <a:rPr lang="en-US" sz="2000" smtClean="0">
                <a:latin typeface="Plantagenet Cherokee" pitchFamily="18" charset="0"/>
              </a:rPr>
              <a:t>Masnoon duaen and etc</a:t>
            </a:r>
          </a:p>
          <a:p>
            <a:pPr lvl="1">
              <a:buNone/>
            </a:pPr>
            <a:endParaRPr lang="en-US" sz="2000">
              <a:latin typeface="Plantagenet Cheroke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417638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b="1" kern="1200" smtClean="0">
                <a:ln w="6350">
                  <a:noFill/>
                </a:ln>
                <a:solidFill>
                  <a:srgbClr val="FF0000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ZRA SOCHIYE.....?ACTIVITY</a:t>
            </a:r>
            <a:endParaRPr lang="en-GB" b="1" kern="1200">
              <a:ln w="6350">
                <a:noFill/>
              </a:ln>
              <a:solidFill>
                <a:srgbClr val="FF0000"/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B0F0"/>
                </a:solidFill>
              </a:rPr>
              <a:t>1.Discuss about the </a:t>
            </a:r>
            <a:r>
              <a:rPr lang="en-GB" dirty="0" err="1" smtClean="0">
                <a:solidFill>
                  <a:srgbClr val="00B0F0"/>
                </a:solidFill>
              </a:rPr>
              <a:t>pillers</a:t>
            </a:r>
            <a:r>
              <a:rPr lang="en-GB" dirty="0" smtClean="0">
                <a:solidFill>
                  <a:srgbClr val="00B0F0"/>
                </a:solidFill>
              </a:rPr>
              <a:t> of Islam?</a:t>
            </a:r>
            <a:endParaRPr lang="en-GB" dirty="0" smtClean="0">
              <a:solidFill>
                <a:srgbClr val="00B0F0"/>
              </a:solidFill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B0F0"/>
                </a:solidFill>
              </a:rPr>
              <a:t>2sawm means</a:t>
            </a:r>
            <a:r>
              <a:rPr lang="en-GB" dirty="0" smtClean="0">
                <a:solidFill>
                  <a:srgbClr val="00B0F0"/>
                </a:solidFill>
              </a:rPr>
              <a:t>..................................?</a:t>
            </a: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B0F0"/>
                </a:solidFill>
              </a:rPr>
              <a:t>3.Learn </a:t>
            </a:r>
            <a:r>
              <a:rPr lang="en-GB" dirty="0" err="1" smtClean="0">
                <a:solidFill>
                  <a:srgbClr val="00B0F0"/>
                </a:solidFill>
              </a:rPr>
              <a:t>dua’s</a:t>
            </a:r>
            <a:r>
              <a:rPr lang="en-GB" dirty="0" smtClean="0">
                <a:solidFill>
                  <a:srgbClr val="00B0F0"/>
                </a:solidFill>
              </a:rPr>
              <a:t> in your daily life mention in the slides?</a:t>
            </a: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B0F0"/>
                </a:solidFill>
              </a:rPr>
              <a:t>4.What is </a:t>
            </a:r>
            <a:r>
              <a:rPr lang="en-GB" dirty="0" err="1" smtClean="0">
                <a:solidFill>
                  <a:srgbClr val="00B0F0"/>
                </a:solidFill>
              </a:rPr>
              <a:t>sawm</a:t>
            </a:r>
            <a:r>
              <a:rPr lang="en-GB" dirty="0" smtClean="0">
                <a:solidFill>
                  <a:srgbClr val="00B0F0"/>
                </a:solidFill>
              </a:rPr>
              <a:t> objectives</a:t>
            </a:r>
            <a:r>
              <a:rPr lang="en-GB" dirty="0" smtClean="0">
                <a:solidFill>
                  <a:srgbClr val="00B0F0"/>
                </a:solidFill>
              </a:rPr>
              <a:t>?</a:t>
            </a:r>
            <a:endParaRPr lang="en-GB" dirty="0" smtClean="0">
              <a:solidFill>
                <a:srgbClr val="00B0F0"/>
              </a:solidFill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B0F0"/>
                </a:solidFill>
              </a:rPr>
              <a:t>5.Discus the </a:t>
            </a:r>
            <a:r>
              <a:rPr lang="en-GB" dirty="0" err="1" smtClean="0">
                <a:solidFill>
                  <a:srgbClr val="00B0F0"/>
                </a:solidFill>
              </a:rPr>
              <a:t>dignityof</a:t>
            </a:r>
            <a:r>
              <a:rPr lang="en-GB" dirty="0" smtClean="0">
                <a:solidFill>
                  <a:srgbClr val="00B0F0"/>
                </a:solidFill>
              </a:rPr>
              <a:t> mont</a:t>
            </a:r>
            <a:r>
              <a:rPr lang="en-GB" dirty="0" smtClean="0">
                <a:solidFill>
                  <a:srgbClr val="00B0F0"/>
                </a:solidFill>
              </a:rPr>
              <a:t>h of </a:t>
            </a:r>
            <a:r>
              <a:rPr lang="en-GB" dirty="0" err="1" smtClean="0">
                <a:solidFill>
                  <a:srgbClr val="00B0F0"/>
                </a:solidFill>
              </a:rPr>
              <a:t>Ramzan</a:t>
            </a:r>
            <a:r>
              <a:rPr lang="en-GB" dirty="0" smtClean="0">
                <a:solidFill>
                  <a:srgbClr val="00B0F0"/>
                </a:solidFill>
              </a:rPr>
              <a:t>?</a:t>
            </a:r>
            <a:endParaRPr lang="en-GB" dirty="0" smtClean="0">
              <a:solidFill>
                <a:srgbClr val="00B0F0"/>
              </a:solidFill>
            </a:endParaRPr>
          </a:p>
          <a:p>
            <a:pPr eaLnBrk="1" hangingPunct="1">
              <a:buFontTx/>
              <a:buNone/>
            </a:pPr>
            <a:r>
              <a:rPr lang="en-GB" dirty="0" smtClean="0">
                <a:solidFill>
                  <a:srgbClr val="00B0F0"/>
                </a:solidFill>
              </a:rPr>
              <a:t>6.Reming some important </a:t>
            </a:r>
            <a:r>
              <a:rPr lang="en-GB" dirty="0" err="1" smtClean="0">
                <a:solidFill>
                  <a:srgbClr val="00B0F0"/>
                </a:solidFill>
              </a:rPr>
              <a:t>ahkam</a:t>
            </a:r>
            <a:r>
              <a:rPr lang="en-GB" dirty="0" smtClean="0">
                <a:solidFill>
                  <a:srgbClr val="00B0F0"/>
                </a:solidFill>
              </a:rPr>
              <a:t> o </a:t>
            </a:r>
            <a:r>
              <a:rPr lang="en-GB" dirty="0" err="1" smtClean="0">
                <a:solidFill>
                  <a:srgbClr val="00B0F0"/>
                </a:solidFill>
              </a:rPr>
              <a:t>masael</a:t>
            </a:r>
            <a:r>
              <a:rPr lang="en-GB" dirty="0" smtClean="0">
                <a:solidFill>
                  <a:srgbClr val="00B0F0"/>
                </a:solidFill>
              </a:rPr>
              <a:t> e </a:t>
            </a:r>
            <a:r>
              <a:rPr lang="en-GB" dirty="0" err="1" smtClean="0">
                <a:solidFill>
                  <a:srgbClr val="00B0F0"/>
                </a:solidFill>
              </a:rPr>
              <a:t>sawm</a:t>
            </a:r>
            <a:r>
              <a:rPr lang="en-GB" dirty="0" smtClean="0">
                <a:solidFill>
                  <a:srgbClr val="00B0F0"/>
                </a:solidFill>
              </a:rPr>
              <a:t>?</a:t>
            </a:r>
            <a:endParaRPr lang="en-GB" dirty="0" smtClean="0">
              <a:solidFill>
                <a:srgbClr val="00B0F0"/>
              </a:solidFill>
            </a:endParaRPr>
          </a:p>
          <a:p>
            <a:pPr eaLnBrk="1" hangingPunct="1">
              <a:buFontTx/>
              <a:buNone/>
            </a:pPr>
            <a:endParaRPr lang="en-GB" sz="5400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 \ramazan\Azkar-e-Masnoona-urdu-Series-53.jpg"/>
          <p:cNvPicPr/>
          <p:nvPr/>
        </p:nvPicPr>
        <p:blipFill>
          <a:blip r:embed="rId2" cstate="print"/>
          <a:srcRect l="5402" t="10053" b="60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flower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6547" name="WordArt 3"/>
          <p:cNvSpPr>
            <a:spLocks noChangeArrowheads="1" noChangeShapeType="1" noTextEdit="1"/>
          </p:cNvSpPr>
          <p:nvPr/>
        </p:nvSpPr>
        <p:spPr bwMode="auto">
          <a:xfrm>
            <a:off x="696913" y="1495425"/>
            <a:ext cx="7575550" cy="3962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err="1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00">
                    <a:alpha val="70000"/>
                  </a:srgbClr>
                </a:solidFill>
                <a:latin typeface="Arial Black"/>
              </a:rPr>
              <a:t>Jazak</a:t>
            </a:r>
            <a:r>
              <a:rPr lang="en-US" sz="3600" kern="10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00">
                    <a:alpha val="70000"/>
                  </a:srgbClr>
                </a:solidFill>
                <a:latin typeface="Arial Black"/>
              </a:rPr>
              <a:t> Allah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2545</TotalTime>
  <Words>270</Words>
  <Application>Microsoft Office PowerPoint</Application>
  <PresentationFormat>On-screen Show (4:3)</PresentationFormat>
  <Paragraphs>53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Islamic Studies course code 104</vt:lpstr>
      <vt:lpstr>Lectuere#06</vt:lpstr>
      <vt:lpstr>Slide 4</vt:lpstr>
      <vt:lpstr>Slide 5</vt:lpstr>
      <vt:lpstr>OUTLINES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SUMMARY </vt:lpstr>
      <vt:lpstr>ZRA SOCHIYE.....?ACTIVITY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Studies</dc:title>
  <dc:creator>Hafiz Imran</dc:creator>
  <cp:lastModifiedBy>NTS</cp:lastModifiedBy>
  <cp:revision>389</cp:revision>
  <dcterms:created xsi:type="dcterms:W3CDTF">2014-04-26T14:37:25Z</dcterms:created>
  <dcterms:modified xsi:type="dcterms:W3CDTF">2014-05-16T06:45:46Z</dcterms:modified>
</cp:coreProperties>
</file>