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346" r:id="rId2"/>
    <p:sldId id="347" r:id="rId3"/>
    <p:sldId id="348" r:id="rId4"/>
    <p:sldId id="330" r:id="rId5"/>
    <p:sldId id="349" r:id="rId6"/>
    <p:sldId id="351" r:id="rId7"/>
    <p:sldId id="331"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5" r:id="rId21"/>
    <p:sldId id="257" r:id="rId22"/>
    <p:sldId id="258" r:id="rId23"/>
    <p:sldId id="259" r:id="rId24"/>
    <p:sldId id="260" r:id="rId25"/>
    <p:sldId id="261" r:id="rId26"/>
    <p:sldId id="262" r:id="rId27"/>
    <p:sldId id="263" r:id="rId28"/>
    <p:sldId id="264" r:id="rId29"/>
    <p:sldId id="265" r:id="rId30"/>
    <p:sldId id="266" r:id="rId31"/>
    <p:sldId id="268" r:id="rId32"/>
    <p:sldId id="269" r:id="rId33"/>
    <p:sldId id="274" r:id="rId34"/>
    <p:sldId id="276" r:id="rId35"/>
    <p:sldId id="277" r:id="rId36"/>
    <p:sldId id="278" r:id="rId37"/>
    <p:sldId id="279" r:id="rId38"/>
    <p:sldId id="280" r:id="rId39"/>
    <p:sldId id="281" r:id="rId40"/>
    <p:sldId id="282" r:id="rId41"/>
    <p:sldId id="283" r:id="rId42"/>
    <p:sldId id="293" r:id="rId43"/>
    <p:sldId id="294" r:id="rId44"/>
    <p:sldId id="295" r:id="rId45"/>
    <p:sldId id="296" r:id="rId46"/>
    <p:sldId id="297" r:id="rId47"/>
    <p:sldId id="298" r:id="rId48"/>
    <p:sldId id="299" r:id="rId49"/>
    <p:sldId id="305" r:id="rId50"/>
    <p:sldId id="306" r:id="rId51"/>
    <p:sldId id="307" r:id="rId52"/>
    <p:sldId id="308" r:id="rId53"/>
    <p:sldId id="309" r:id="rId54"/>
    <p:sldId id="344" r:id="rId55"/>
    <p:sldId id="352" r:id="rId56"/>
    <p:sldId id="357" r:id="rId57"/>
    <p:sldId id="354" r:id="rId58"/>
    <p:sldId id="355" r:id="rId59"/>
    <p:sldId id="356"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843469-7C61-4CA2-BD06-3BDB2C3772E2}" type="datetimeFigureOut">
              <a:rPr lang="en-US" smtClean="0"/>
              <a:pPr/>
              <a:t>6/9/2014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5AF8CE-333D-4009-95C4-4D2E4BC800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a:ln/>
        </p:spPr>
        <p:txBody>
          <a:bodyPr/>
          <a:lstStyle/>
          <a:p>
            <a:fld id="{AE603988-9DE0-4002-A548-AF02F257538E}" type="slidenum">
              <a:rPr lang="ar-SA"/>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8D81DA3-00F2-4C45-8BDC-4BBBB4BF8EE1}"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E8E89-FE5D-40BD-956D-4513D332BB94}"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D81DA3-00F2-4C45-8BDC-4BBBB4BF8EE1}"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E8E89-FE5D-40BD-956D-4513D332BB94}"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D81DA3-00F2-4C45-8BDC-4BBBB4BF8EE1}"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E8E89-FE5D-40BD-956D-4513D332BB9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D81DA3-00F2-4C45-8BDC-4BBBB4BF8EE1}" type="datetimeFigureOut">
              <a:rPr lang="en-US" smtClean="0"/>
              <a:pPr/>
              <a:t>6/9/2014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FE8E89-FE5D-40BD-956D-4513D332BB94}"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D81DA3-00F2-4C45-8BDC-4BBBB4BF8EE1}" type="datetimeFigureOut">
              <a:rPr lang="en-US" smtClean="0"/>
              <a:pPr/>
              <a:t>6/9/2014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FE8E89-FE5D-40BD-956D-4513D332BB94}"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D81DA3-00F2-4C45-8BDC-4BBBB4BF8EE1}" type="datetimeFigureOut">
              <a:rPr lang="en-US" smtClean="0"/>
              <a:pPr/>
              <a:t>6/9/2014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FE8E89-FE5D-40BD-956D-4513D332BB94}"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81DA3-00F2-4C45-8BDC-4BBBB4BF8EE1}" type="datetimeFigureOut">
              <a:rPr lang="en-US" smtClean="0"/>
              <a:pPr/>
              <a:t>6/9/2014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FE8E89-FE5D-40BD-956D-4513D332BB94}"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D81DA3-00F2-4C45-8BDC-4BBBB4BF8EE1}" type="datetimeFigureOut">
              <a:rPr lang="en-US" smtClean="0"/>
              <a:pPr/>
              <a:t>6/9/2014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FE8E89-FE5D-40BD-956D-4513D332BB94}"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8D81DA3-00F2-4C45-8BDC-4BBBB4BF8EE1}" type="datetimeFigureOut">
              <a:rPr lang="en-US" smtClean="0"/>
              <a:pPr/>
              <a:t>6/9/2014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5FE8E89-FE5D-40BD-956D-4513D332BB9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D81DA3-00F2-4C45-8BDC-4BBBB4BF8EE1}"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E8E89-FE5D-40BD-956D-4513D332BB94}"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D81DA3-00F2-4C45-8BDC-4BBBB4BF8EE1}" type="datetimeFigureOut">
              <a:rPr lang="en-US" smtClean="0"/>
              <a:pPr/>
              <a:t>6/9/2014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E5FE8E89-FE5D-40BD-956D-4513D332BB94}"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066800" y="2101850"/>
            <a:ext cx="7772400" cy="4114800"/>
          </a:xfrm>
        </p:spPr>
        <p:txBody>
          <a:bodyPr/>
          <a:lstStyle/>
          <a:p>
            <a:endParaRPr lang="en-US"/>
          </a:p>
        </p:txBody>
      </p:sp>
      <p:sp>
        <p:nvSpPr>
          <p:cNvPr id="4" name="Date Placeholder 3"/>
          <p:cNvSpPr>
            <a:spLocks noGrp="1"/>
          </p:cNvSpPr>
          <p:nvPr>
            <p:ph type="dt" sz="half" idx="10"/>
          </p:nvPr>
        </p:nvSpPr>
        <p:spPr>
          <a:xfrm>
            <a:off x="1066800" y="64135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429000" y="64135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8229600" y="6413500"/>
            <a:ext cx="914400" cy="457200"/>
          </a:xfrm>
        </p:spPr>
        <p:txBody>
          <a:bodyPr/>
          <a:lstStyle>
            <a:lvl1pPr>
              <a:defRPr/>
            </a:lvl1pPr>
          </a:lstStyle>
          <a:p>
            <a:fld id="{FFB355E0-65DE-4856-BA3B-0D192D27A270}" type="slidenum">
              <a:rPr lang="ar-SA"/>
              <a:pPr/>
              <a:t>‹#›</a:t>
            </a:fld>
            <a:endParaRPr lang="en-US" sz="140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8D81DA3-00F2-4C45-8BDC-4BBBB4BF8EE1}" type="datetimeFigureOut">
              <a:rPr lang="en-US" smtClean="0"/>
              <a:pPr/>
              <a:t>6/9/2014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5FE8E89-FE5D-40BD-956D-4513D332BB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91BCE-F812-4952-A23B-44D6EE9BB165}" type="slidenum">
              <a:rPr lang="en-US" smtClean="0"/>
              <a:pPr/>
              <a:t>1</a:t>
            </a:fld>
            <a:endParaRPr lang="en-US" dirty="0"/>
          </a:p>
        </p:txBody>
      </p:sp>
      <p:sp>
        <p:nvSpPr>
          <p:cNvPr id="5" name="Rectangle 4"/>
          <p:cNvSpPr/>
          <p:nvPr/>
        </p:nvSpPr>
        <p:spPr>
          <a:xfrm>
            <a:off x="4447607" y="3244334"/>
            <a:ext cx="248786" cy="369332"/>
          </a:xfrm>
          <a:prstGeom prst="rect">
            <a:avLst/>
          </a:prstGeom>
        </p:spPr>
        <p:txBody>
          <a:bodyPr wrap="none">
            <a:spAutoFit/>
          </a:bodyPr>
          <a:lstStyle/>
          <a:p>
            <a:r>
              <a:rPr lang="en-US" dirty="0" smtClean="0"/>
              <a:t> </a:t>
            </a:r>
            <a:endParaRPr lang="en-US" dirty="0"/>
          </a:p>
        </p:txBody>
      </p:sp>
      <p:pic>
        <p:nvPicPr>
          <p:cNvPr id="29698" name="Picture 2" descr="http://atahun.com/wp-content/uploads/2014/04/bismillahirrahmanirrahim.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0"/>
            <a:ext cx="7772400" cy="1905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en-US" sz="7300" dirty="0" smtClean="0">
                <a:solidFill>
                  <a:srgbClr val="FF0000"/>
                </a:solidFill>
              </a:rPr>
              <a:t>Islamic</a:t>
            </a:r>
            <a:r>
              <a:rPr lang="en-US" sz="9800" dirty="0" smtClean="0">
                <a:solidFill>
                  <a:srgbClr val="FF0000"/>
                </a:solidFill>
              </a:rPr>
              <a:t> </a:t>
            </a:r>
            <a:r>
              <a:rPr lang="en-US" sz="7300" dirty="0" smtClean="0">
                <a:solidFill>
                  <a:srgbClr val="FF0000"/>
                </a:solidFill>
              </a:rPr>
              <a:t>Studies</a:t>
            </a:r>
            <a:r>
              <a:rPr lang="en-US" sz="6000" dirty="0" smtClean="0">
                <a:solidFill>
                  <a:srgbClr val="FF0000"/>
                </a:solidFill>
              </a:rPr>
              <a:t/>
            </a:r>
            <a:br>
              <a:rPr lang="en-US" sz="6000" dirty="0" smtClean="0">
                <a:solidFill>
                  <a:srgbClr val="FF0000"/>
                </a:solidFill>
              </a:rPr>
            </a:br>
            <a:r>
              <a:rPr lang="en-US" sz="4000" dirty="0" smtClean="0">
                <a:solidFill>
                  <a:srgbClr val="FF0000"/>
                </a:solidFill>
              </a:rPr>
              <a:t>course code 104</a:t>
            </a:r>
            <a:endParaRPr lang="en-US" sz="6000" dirty="0">
              <a:solidFill>
                <a:srgbClr val="FF0000"/>
              </a:solidFill>
            </a:endParaRPr>
          </a:p>
        </p:txBody>
      </p:sp>
      <p:sp>
        <p:nvSpPr>
          <p:cNvPr id="3" name="Subtitle 2"/>
          <p:cNvSpPr>
            <a:spLocks noGrp="1"/>
          </p:cNvSpPr>
          <p:nvPr>
            <p:ph type="subTitle" idx="1"/>
          </p:nvPr>
        </p:nvSpPr>
        <p:spPr>
          <a:xfrm>
            <a:off x="457200" y="3048000"/>
            <a:ext cx="8382000" cy="1752600"/>
          </a:xfrm>
        </p:spPr>
        <p:txBody>
          <a:bodyPr>
            <a:normAutofit/>
          </a:bodyPr>
          <a:lstStyle/>
          <a:p>
            <a:r>
              <a:rPr lang="en-US" sz="2800" dirty="0" smtClean="0"/>
              <a:t>Associate Degree Education ADE/</a:t>
            </a:r>
            <a:r>
              <a:rPr lang="en-US" sz="2800" dirty="0" err="1" smtClean="0"/>
              <a:t>B.Ed</a:t>
            </a:r>
            <a:r>
              <a:rPr lang="en-US" sz="2800" smtClean="0"/>
              <a:t>(Hons)Elementary</a:t>
            </a:r>
          </a:p>
          <a:p>
            <a:r>
              <a:rPr lang="en-US" sz="2800" smtClean="0"/>
              <a:t>Semester I</a:t>
            </a:r>
          </a:p>
          <a:p>
            <a:endParaRPr lang="en-US" sz="2800"/>
          </a:p>
        </p:txBody>
      </p:sp>
      <p:sp>
        <p:nvSpPr>
          <p:cNvPr id="4" name="Slide Number Placeholder 3"/>
          <p:cNvSpPr>
            <a:spLocks noGrp="1"/>
          </p:cNvSpPr>
          <p:nvPr>
            <p:ph type="sldNum" sz="quarter" idx="12"/>
          </p:nvPr>
        </p:nvSpPr>
        <p:spPr/>
        <p:txBody>
          <a:bodyPr/>
          <a:lstStyle/>
          <a:p>
            <a:fld id="{78C91BCE-F812-4952-A23B-44D6EE9BB165}"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a:solidFill>
            <a:srgbClr val="FFFF00"/>
          </a:solidFill>
        </p:spPr>
        <p:txBody>
          <a:bodyPr>
            <a:normAutofit/>
          </a:bodyPr>
          <a:lstStyle/>
          <a:p>
            <a:pPr algn="ctr"/>
            <a:r>
              <a:rPr lang="en-US" sz="8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Lectuere#22</a:t>
            </a:r>
            <a:endParaRPr lang="en-US" sz="8000" dirty="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Slide Number Placeholder 3"/>
          <p:cNvSpPr>
            <a:spLocks noGrp="1"/>
          </p:cNvSpPr>
          <p:nvPr>
            <p:ph type="sldNum" sz="quarter" idx="12"/>
          </p:nvPr>
        </p:nvSpPr>
        <p:spPr/>
        <p:txBody>
          <a:bodyPr/>
          <a:lstStyle/>
          <a:p>
            <a:fld id="{78C91BCE-F812-4952-A23B-44D6EE9BB165}" type="slidenum">
              <a:rPr lang="en-US" smtClean="0"/>
              <a:pPr/>
              <a:t>3</a:t>
            </a:fld>
            <a:endParaRPr lang="en-US"/>
          </a:p>
        </p:txBody>
      </p:sp>
      <p:sp>
        <p:nvSpPr>
          <p:cNvPr id="5" name="TextBox 4"/>
          <p:cNvSpPr txBox="1"/>
          <p:nvPr/>
        </p:nvSpPr>
        <p:spPr>
          <a:xfrm>
            <a:off x="2286000" y="4800600"/>
            <a:ext cx="5791200" cy="646331"/>
          </a:xfrm>
          <a:prstGeom prst="rect">
            <a:avLst/>
          </a:prstGeom>
          <a:solidFill>
            <a:srgbClr val="C000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3600" smtClean="0"/>
              <a:t>By :Muhammad Imran</a:t>
            </a:r>
            <a:endParaRPr lang="en-US" sz="360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7313" y="0"/>
            <a:ext cx="6477000" cy="1524000"/>
          </a:xfrm>
        </p:spPr>
        <p:txBody>
          <a:bodyPr>
            <a:normAutofit fontScale="90000"/>
          </a:bodyPr>
          <a:lstStyle/>
          <a:p>
            <a:pPr eaLnBrk="1" fontAlgn="auto" hangingPunct="1">
              <a:spcAft>
                <a:spcPts val="0"/>
              </a:spcAft>
              <a:defRPr/>
            </a:pPr>
            <a:r>
              <a:rPr lang="en-AU" smtClean="0"/>
              <a:t> </a:t>
            </a:r>
            <a:r>
              <a:rPr lang="en-GB" dirty="0" smtClean="0"/>
              <a:t/>
            </a:r>
            <a:br>
              <a:rPr lang="en-GB" dirty="0" smtClean="0"/>
            </a:br>
            <a:r>
              <a:rPr lang="en-AU" dirty="0" smtClean="0"/>
              <a:t>Islamic Law.</a:t>
            </a:r>
            <a:r>
              <a:rPr lang="en-GB" dirty="0" smtClean="0"/>
              <a:t/>
            </a:r>
            <a:br>
              <a:rPr lang="en-GB" dirty="0" smtClean="0"/>
            </a:br>
            <a:endParaRPr lang="en-GB" dirty="0"/>
          </a:p>
        </p:txBody>
      </p:sp>
      <p:sp>
        <p:nvSpPr>
          <p:cNvPr id="9219" name="Subtitle 2"/>
          <p:cNvSpPr>
            <a:spLocks noGrp="1"/>
          </p:cNvSpPr>
          <p:nvPr>
            <p:ph type="subTitle" idx="1"/>
          </p:nvPr>
        </p:nvSpPr>
        <p:spPr>
          <a:xfrm>
            <a:off x="1285875" y="1752601"/>
            <a:ext cx="6705600" cy="2768600"/>
          </a:xfrm>
          <a:solidFill>
            <a:schemeClr val="accent1"/>
          </a:solidFill>
        </p:spPr>
        <p:txBody>
          <a:bodyPr>
            <a:noAutofit/>
          </a:bodyPr>
          <a:lstStyle/>
          <a:p>
            <a:pPr algn="ctr" eaLnBrk="1" hangingPunct="1">
              <a:lnSpc>
                <a:spcPct val="80000"/>
              </a:lnSpc>
            </a:pPr>
            <a:r>
              <a:rPr lang="en-AU" sz="4400" b="1" smtClean="0">
                <a:solidFill>
                  <a:schemeClr val="bg1"/>
                </a:solidFill>
              </a:rPr>
              <a:t>Introduction to </a:t>
            </a:r>
            <a:endParaRPr lang="en-GB" sz="4400" b="1" smtClean="0">
              <a:solidFill>
                <a:schemeClr val="bg1"/>
              </a:solidFill>
            </a:endParaRPr>
          </a:p>
          <a:p>
            <a:pPr algn="ctr" eaLnBrk="1" hangingPunct="1">
              <a:lnSpc>
                <a:spcPct val="80000"/>
              </a:lnSpc>
            </a:pPr>
            <a:r>
              <a:rPr lang="en-AU" sz="4400" b="1" smtClean="0">
                <a:solidFill>
                  <a:schemeClr val="bg1"/>
                </a:solidFill>
              </a:rPr>
              <a:t>Shari‘a (the divine will as law) </a:t>
            </a:r>
          </a:p>
          <a:p>
            <a:pPr algn="ctr" eaLnBrk="1" hangingPunct="1">
              <a:lnSpc>
                <a:spcPct val="80000"/>
              </a:lnSpc>
            </a:pPr>
            <a:r>
              <a:rPr lang="en-AU" sz="4400" b="1" smtClean="0">
                <a:solidFill>
                  <a:schemeClr val="bg1"/>
                </a:solidFill>
              </a:rPr>
              <a:t>and </a:t>
            </a:r>
            <a:r>
              <a:rPr lang="en-AU" sz="4400" b="1" i="1" smtClean="0">
                <a:solidFill>
                  <a:schemeClr val="bg1"/>
                </a:solidFill>
              </a:rPr>
              <a:t>fiqh</a:t>
            </a:r>
            <a:r>
              <a:rPr lang="en-AU" sz="4400" b="1" smtClean="0">
                <a:solidFill>
                  <a:schemeClr val="bg1"/>
                </a:solidFill>
              </a:rPr>
              <a:t> (jurisprudence)</a:t>
            </a:r>
            <a:endParaRPr lang="en-GB" sz="4400" b="1" smtClean="0">
              <a:solidFill>
                <a:schemeClr val="bg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5</a:t>
            </a:fld>
            <a:r>
              <a:rPr lang="en-US" smtClean="0"/>
              <a:t> of 40</a:t>
            </a:r>
            <a:endParaRPr lang="en-US"/>
          </a:p>
        </p:txBody>
      </p:sp>
      <p:pic>
        <p:nvPicPr>
          <p:cNvPr id="7" name="Picture 6" descr="22.jpg"/>
          <p:cNvPicPr>
            <a:picLocks noChangeAspect="1"/>
          </p:cNvPicPr>
          <p:nvPr/>
        </p:nvPicPr>
        <p:blipFill>
          <a:blip r:embed="rId2" cstate="print"/>
          <a:stretch>
            <a:fillRect/>
          </a:stretch>
        </p:blipFill>
        <p:spPr>
          <a:xfrm>
            <a:off x="1" y="0"/>
            <a:ext cx="9144000" cy="6858000"/>
          </a:xfrm>
          <a:prstGeom prst="rect">
            <a:avLst/>
          </a:prstGeo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a:solidFill>
            <a:srgbClr val="FFFF00"/>
          </a:solidFill>
        </p:spPr>
        <p:txBody>
          <a:bodyPr/>
          <a:lstStyle/>
          <a:p>
            <a:r>
              <a:rPr lang="en-US" sz="5400" b="1" u="sng" dirty="0" smtClean="0">
                <a:solidFill>
                  <a:schemeClr val="accent6">
                    <a:lumMod val="75000"/>
                  </a:schemeClr>
                </a:solidFill>
                <a:effectLst>
                  <a:outerShdw blurRad="38100" dist="38100" dir="2700000" algn="tl">
                    <a:srgbClr val="000000">
                      <a:alpha val="43137"/>
                    </a:srgbClr>
                  </a:outerShdw>
                </a:effectLst>
                <a:latin typeface="Rockwell" pitchFamily="18" charset="0"/>
              </a:rPr>
              <a:t>Out Lines</a:t>
            </a:r>
            <a:endParaRPr lang="en-US" sz="5400" b="1" u="sng" dirty="0">
              <a:solidFill>
                <a:schemeClr val="accent6">
                  <a:lumMod val="75000"/>
                </a:schemeClr>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0" y="1524000"/>
            <a:ext cx="5334000" cy="5181600"/>
          </a:xfrm>
        </p:spPr>
        <p:txBody>
          <a:bodyPr>
            <a:normAutofit lnSpcReduction="10000"/>
          </a:bodyPr>
          <a:lstStyle/>
          <a:p>
            <a:pPr lvl="1">
              <a:buFont typeface="Wingdings"/>
              <a:buChar char="v"/>
            </a:pPr>
            <a:r>
              <a:rPr lang="en-US" sz="3200" b="1" smtClean="0">
                <a:solidFill>
                  <a:srgbClr val="FF0000"/>
                </a:solidFill>
                <a:latin typeface="AvantGarde Md BT" pitchFamily="34" charset="0"/>
              </a:rPr>
              <a:t>Introduction to islamic Law &amp;Jurisprudence</a:t>
            </a:r>
          </a:p>
          <a:p>
            <a:pPr lvl="1">
              <a:buFont typeface="Wingdings"/>
              <a:buChar char="v"/>
            </a:pPr>
            <a:r>
              <a:rPr lang="en-US" sz="3200" b="1" smtClean="0">
                <a:solidFill>
                  <a:srgbClr val="FF0000"/>
                </a:solidFill>
                <a:latin typeface="AvantGarde Md BT" pitchFamily="34" charset="0"/>
              </a:rPr>
              <a:t>Basic concepts of islamic Law &amp;Jurisprudence</a:t>
            </a:r>
          </a:p>
          <a:p>
            <a:pPr lvl="1">
              <a:buFont typeface="Wingdings"/>
              <a:buChar char="v"/>
            </a:pPr>
            <a:r>
              <a:rPr lang="en-US" sz="3200" b="1" smtClean="0">
                <a:solidFill>
                  <a:srgbClr val="FF0000"/>
                </a:solidFill>
                <a:latin typeface="AvantGarde Md BT" pitchFamily="34" charset="0"/>
              </a:rPr>
              <a:t>Sources of islamic Law &amp;Jurisprudence</a:t>
            </a:r>
          </a:p>
          <a:p>
            <a:pPr lvl="1">
              <a:buFont typeface="Wingdings"/>
              <a:buChar char="v"/>
            </a:pPr>
            <a:r>
              <a:rPr lang="en-US" sz="3200" b="1" smtClean="0">
                <a:solidFill>
                  <a:srgbClr val="FF0000"/>
                </a:solidFill>
                <a:latin typeface="AvantGarde Md BT" pitchFamily="34" charset="0"/>
              </a:rPr>
              <a:t>Nature of Differences in islamic Law &amp;Jurisprudence</a:t>
            </a:r>
          </a:p>
        </p:txBody>
      </p:sp>
      <p:sp>
        <p:nvSpPr>
          <p:cNvPr id="4" name="Slide Number Placeholder 3"/>
          <p:cNvSpPr>
            <a:spLocks noGrp="1"/>
          </p:cNvSpPr>
          <p:nvPr>
            <p:ph type="sldNum" sz="quarter" idx="12"/>
          </p:nvPr>
        </p:nvSpPr>
        <p:spPr/>
        <p:txBody>
          <a:bodyPr/>
          <a:lstStyle/>
          <a:p>
            <a:fld id="{78C91BCE-F812-4952-A23B-44D6EE9BB165}" type="slidenum">
              <a:rPr lang="en-US" smtClean="0"/>
              <a:pPr/>
              <a:t>6</a:t>
            </a:fld>
            <a:endParaRPr lang="en-US"/>
          </a:p>
        </p:txBody>
      </p:sp>
      <p:sp>
        <p:nvSpPr>
          <p:cNvPr id="25602" name="AutoShape 2"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4" name="AutoShape 4"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 name="Picture 9" descr="dd.jpg"/>
          <p:cNvPicPr>
            <a:picLocks noChangeAspect="1"/>
          </p:cNvPicPr>
          <p:nvPr/>
        </p:nvPicPr>
        <p:blipFill>
          <a:blip r:embed="rId2" cstate="print"/>
          <a:stretch>
            <a:fillRect/>
          </a:stretch>
        </p:blipFill>
        <p:spPr>
          <a:xfrm>
            <a:off x="5410200" y="1524000"/>
            <a:ext cx="3733800" cy="5334000"/>
          </a:xfrm>
          <a:prstGeom prst="rect">
            <a:avLst/>
          </a:prstGeom>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sz="quarter" idx="1"/>
          </p:nvPr>
        </p:nvSpPr>
        <p:spPr>
          <a:xfrm>
            <a:off x="612775" y="1600200"/>
            <a:ext cx="8153400" cy="4495800"/>
          </a:xfrm>
        </p:spPr>
        <p:txBody>
          <a:bodyPr>
            <a:noAutofit/>
          </a:bodyPr>
          <a:lstStyle/>
          <a:p>
            <a:pPr eaLnBrk="1" hangingPunct="1">
              <a:lnSpc>
                <a:spcPct val="80000"/>
              </a:lnSpc>
              <a:buFont typeface="Wingdings" pitchFamily="-60" charset="2"/>
              <a:buNone/>
            </a:pPr>
            <a:r>
              <a:rPr lang="en-AU" b="1" smtClean="0"/>
              <a:t>Islam is often called a religion of “law”</a:t>
            </a:r>
            <a:endParaRPr lang="en-GB" b="1" smtClean="0"/>
          </a:p>
          <a:p>
            <a:pPr eaLnBrk="1" hangingPunct="1">
              <a:lnSpc>
                <a:spcPct val="80000"/>
              </a:lnSpc>
              <a:buFont typeface="Wingdings" pitchFamily="-60" charset="2"/>
              <a:buNone/>
            </a:pPr>
            <a:endParaRPr lang="en-GB" b="1" smtClean="0"/>
          </a:p>
          <a:p>
            <a:pPr eaLnBrk="1" hangingPunct="1">
              <a:lnSpc>
                <a:spcPct val="80000"/>
              </a:lnSpc>
              <a:buFont typeface="Wingdings" pitchFamily="-60" charset="2"/>
              <a:buNone/>
            </a:pPr>
            <a:r>
              <a:rPr lang="en-AU" smtClean="0"/>
              <a:t>Islam means submission/obedience to God</a:t>
            </a:r>
            <a:endParaRPr lang="en-GB" smtClean="0"/>
          </a:p>
          <a:p>
            <a:pPr eaLnBrk="1" hangingPunct="1">
              <a:lnSpc>
                <a:spcPct val="80000"/>
              </a:lnSpc>
            </a:pPr>
            <a:r>
              <a:rPr lang="en-AU" smtClean="0"/>
              <a:t>That is, knowing God’s will and doing it </a:t>
            </a:r>
            <a:endParaRPr lang="en-GB" smtClean="0"/>
          </a:p>
          <a:p>
            <a:pPr eaLnBrk="1" hangingPunct="1">
              <a:lnSpc>
                <a:spcPct val="80000"/>
              </a:lnSpc>
            </a:pPr>
            <a:r>
              <a:rPr lang="en-AU" smtClean="0"/>
              <a:t>Thus necessary to work out the details of God’s will for practice </a:t>
            </a:r>
            <a:endParaRPr lang="en-GB" smtClean="0"/>
          </a:p>
          <a:p>
            <a:pPr eaLnBrk="1" hangingPunct="1">
              <a:lnSpc>
                <a:spcPct val="80000"/>
              </a:lnSpc>
            </a:pPr>
            <a:r>
              <a:rPr lang="en-AU" smtClean="0"/>
              <a:t>Theoretical knowledge about God’s nature is less important</a:t>
            </a:r>
            <a:endParaRPr lang="en-GB" smtClean="0"/>
          </a:p>
          <a:p>
            <a:pPr eaLnBrk="1" hangingPunct="1">
              <a:lnSpc>
                <a:spcPct val="80000"/>
              </a:lnSpc>
              <a:buFont typeface="Wingdings" pitchFamily="-60" charset="2"/>
              <a:buNone/>
            </a:pPr>
            <a:endParaRPr lang="en-GB" smtClean="0"/>
          </a:p>
          <a:p>
            <a:pPr eaLnBrk="1" hangingPunct="1">
              <a:lnSpc>
                <a:spcPct val="80000"/>
              </a:lnSpc>
              <a:buFont typeface="Wingdings" pitchFamily="-60" charset="2"/>
              <a:buNone/>
            </a:pPr>
            <a:endParaRPr lang="en-GB" smtClean="0"/>
          </a:p>
        </p:txBody>
      </p:sp>
      <p:sp>
        <p:nvSpPr>
          <p:cNvPr id="4" name="TextBox 3"/>
          <p:cNvSpPr txBox="1"/>
          <p:nvPr/>
        </p:nvSpPr>
        <p:spPr>
          <a:xfrm>
            <a:off x="1371600" y="228600"/>
            <a:ext cx="6781800" cy="1015663"/>
          </a:xfrm>
          <a:prstGeom prst="rect">
            <a:avLst/>
          </a:prstGeom>
          <a:solidFill>
            <a:schemeClr val="accent1"/>
          </a:solidFill>
        </p:spPr>
        <p:txBody>
          <a:bodyPr wrap="square" rtlCol="0">
            <a:spAutoFit/>
          </a:bodyPr>
          <a:lstStyle/>
          <a:p>
            <a:r>
              <a:rPr lang="en-US" sz="6000" smtClean="0"/>
              <a:t>Islamic Law</a:t>
            </a:r>
            <a:endParaRPr lang="en-US" sz="600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eaLnBrk="1" fontAlgn="auto" hangingPunct="1">
              <a:spcAft>
                <a:spcPts val="0"/>
              </a:spcAft>
              <a:buFont typeface="Wingdings"/>
              <a:buNone/>
              <a:defRPr/>
            </a:pPr>
            <a:r>
              <a:rPr lang="en-AU" dirty="0" smtClean="0"/>
              <a:t>Key terms: </a:t>
            </a:r>
            <a:r>
              <a:rPr lang="en-AU" b="1" dirty="0" err="1" smtClean="0"/>
              <a:t>Sharī‘a</a:t>
            </a:r>
            <a:r>
              <a:rPr lang="en-AU" b="1" dirty="0" smtClean="0"/>
              <a:t> </a:t>
            </a:r>
            <a:r>
              <a:rPr lang="en-AU" dirty="0" smtClean="0"/>
              <a:t>and</a:t>
            </a:r>
            <a:r>
              <a:rPr lang="en-AU" b="1" dirty="0" smtClean="0"/>
              <a:t> </a:t>
            </a:r>
            <a:r>
              <a:rPr lang="en-AU" b="1" i="1" dirty="0" err="1" smtClean="0"/>
              <a:t>fiqh</a:t>
            </a:r>
            <a:r>
              <a:rPr lang="en-AU" b="1" dirty="0" smtClean="0"/>
              <a:t>,</a:t>
            </a:r>
            <a:endParaRPr lang="en-GB" dirty="0" smtClean="0"/>
          </a:p>
          <a:p>
            <a:pPr marL="320040" indent="-320040" eaLnBrk="1" fontAlgn="auto" hangingPunct="1">
              <a:spcAft>
                <a:spcPts val="0"/>
              </a:spcAft>
              <a:buFont typeface="Wingdings"/>
              <a:buNone/>
              <a:defRPr/>
            </a:pPr>
            <a:endParaRPr lang="en-GB" dirty="0" smtClean="0"/>
          </a:p>
          <a:p>
            <a:pPr marL="320040" indent="-320040" eaLnBrk="1" fontAlgn="auto" hangingPunct="1">
              <a:spcAft>
                <a:spcPts val="0"/>
              </a:spcAft>
              <a:buFont typeface="Wingdings"/>
              <a:buNone/>
              <a:defRPr/>
            </a:pPr>
            <a:r>
              <a:rPr lang="en-AU" i="1" dirty="0" err="1" smtClean="0"/>
              <a:t>Sharī‘a</a:t>
            </a:r>
            <a:r>
              <a:rPr lang="en-AU" i="1" dirty="0" smtClean="0"/>
              <a:t> </a:t>
            </a:r>
            <a:r>
              <a:rPr lang="en-AU" dirty="0" smtClean="0"/>
              <a:t>(or </a:t>
            </a:r>
            <a:r>
              <a:rPr lang="en-AU" i="1" dirty="0" err="1" smtClean="0"/>
              <a:t>shar</a:t>
            </a:r>
            <a:r>
              <a:rPr lang="en-AU" i="1" dirty="0" smtClean="0"/>
              <a:t>‘</a:t>
            </a:r>
            <a:r>
              <a:rPr lang="en-AU" dirty="0" smtClean="0"/>
              <a:t>) &gt; from </a:t>
            </a:r>
            <a:r>
              <a:rPr lang="en-AU" i="1" dirty="0" err="1" smtClean="0"/>
              <a:t>shara‘a</a:t>
            </a:r>
            <a:r>
              <a:rPr lang="en-AU" dirty="0" smtClean="0"/>
              <a:t>, “to mark out a path to water” &gt; the path God marks out for humans to follow in life &gt; the divine law for life</a:t>
            </a:r>
            <a:endParaRPr lang="en-GB" dirty="0" smtClean="0"/>
          </a:p>
          <a:p>
            <a:pPr marL="320040" indent="-320040" eaLnBrk="1" fontAlgn="auto" hangingPunct="1">
              <a:spcAft>
                <a:spcPts val="0"/>
              </a:spcAft>
              <a:buFont typeface="Wingdings"/>
              <a:buNone/>
              <a:defRPr/>
            </a:pPr>
            <a:endParaRPr lang="en-GB" dirty="0" smtClean="0"/>
          </a:p>
          <a:p>
            <a:pPr marL="320040" indent="-320040" eaLnBrk="1" fontAlgn="auto" hangingPunct="1">
              <a:spcAft>
                <a:spcPts val="0"/>
              </a:spcAft>
              <a:buFont typeface="Wingdings"/>
              <a:buNone/>
              <a:defRPr/>
            </a:pPr>
            <a:r>
              <a:rPr lang="en-AU" i="1" dirty="0" err="1" smtClean="0"/>
              <a:t>Fiqh</a:t>
            </a:r>
            <a:r>
              <a:rPr lang="en-AU" dirty="0" smtClean="0"/>
              <a:t>: from </a:t>
            </a:r>
            <a:r>
              <a:rPr lang="en-AU" i="1" dirty="0" err="1" smtClean="0"/>
              <a:t>faqaha</a:t>
            </a:r>
            <a:r>
              <a:rPr lang="en-AU" dirty="0" smtClean="0"/>
              <a:t>, to understand &gt; to seek to understand (in a practical sense) the </a:t>
            </a:r>
            <a:r>
              <a:rPr lang="en-AU" dirty="0" err="1" smtClean="0"/>
              <a:t>Qur’ān</a:t>
            </a:r>
            <a:r>
              <a:rPr lang="en-AU" dirty="0" smtClean="0"/>
              <a:t> and </a:t>
            </a:r>
            <a:r>
              <a:rPr lang="en-AU" i="1" dirty="0" err="1" smtClean="0"/>
              <a:t>Sunna</a:t>
            </a:r>
            <a:r>
              <a:rPr lang="en-AU" dirty="0" smtClean="0"/>
              <a:t>  &gt; the body of laws and prescriptions resulting from this understanding</a:t>
            </a:r>
            <a:endParaRPr lang="en-GB" dirty="0" smtClean="0"/>
          </a:p>
          <a:p>
            <a:pPr marL="320040" indent="-320040" eaLnBrk="1" fontAlgn="auto" hangingPunct="1">
              <a:spcAft>
                <a:spcPts val="0"/>
              </a:spcAft>
              <a:buFont typeface="Wingdings"/>
              <a:buNone/>
              <a:defRPr/>
            </a:pPr>
            <a:endParaRPr lang="en-GB" dirty="0" smtClean="0"/>
          </a:p>
          <a:p>
            <a:pPr marL="320040" indent="-320040" eaLnBrk="1" fontAlgn="auto" hangingPunct="1">
              <a:spcAft>
                <a:spcPts val="0"/>
              </a:spcAft>
              <a:buFont typeface="Wingdings"/>
              <a:buNone/>
              <a:defRPr/>
            </a:pPr>
            <a:r>
              <a:rPr lang="en-AU" i="1" dirty="0" err="1" smtClean="0"/>
              <a:t>Fuqahā</a:t>
            </a:r>
            <a:r>
              <a:rPr lang="en-AU" i="1" dirty="0" smtClean="0"/>
              <a:t>’</a:t>
            </a:r>
            <a:r>
              <a:rPr lang="en-AU" dirty="0" smtClean="0"/>
              <a:t> = those members of the </a:t>
            </a:r>
            <a:r>
              <a:rPr lang="en-AU" i="1" dirty="0" smtClean="0"/>
              <a:t>‘</a:t>
            </a:r>
            <a:r>
              <a:rPr lang="en-AU" i="1" dirty="0" err="1" smtClean="0"/>
              <a:t>ulamā</a:t>
            </a:r>
            <a:r>
              <a:rPr lang="en-AU" i="1" dirty="0" smtClean="0"/>
              <a:t>’</a:t>
            </a:r>
            <a:r>
              <a:rPr lang="en-AU" dirty="0" smtClean="0"/>
              <a:t> mainly engaged in </a:t>
            </a:r>
            <a:r>
              <a:rPr lang="en-AU" i="1" dirty="0" err="1" smtClean="0"/>
              <a:t>fiqh</a:t>
            </a:r>
            <a:r>
              <a:rPr lang="en-AU" dirty="0" smtClean="0"/>
              <a:t> </a:t>
            </a:r>
            <a:endParaRPr lang="en-GB" dirty="0" smtClean="0"/>
          </a:p>
          <a:p>
            <a:pPr marL="320040" indent="-320040" eaLnBrk="1" fontAlgn="auto" hangingPunct="1">
              <a:spcAft>
                <a:spcPts val="0"/>
              </a:spcAft>
              <a:buFont typeface="Wingdings"/>
              <a:buChar char=""/>
              <a:defRPr/>
            </a:pPr>
            <a:endParaRPr lang="en-GB" dirty="0" smtClean="0"/>
          </a:p>
          <a:p>
            <a:pPr marL="320040" indent="-320040" eaLnBrk="1" fontAlgn="auto" hangingPunct="1">
              <a:spcAft>
                <a:spcPts val="0"/>
              </a:spcAft>
              <a:buFont typeface="Wingdings"/>
              <a:buNone/>
              <a:defRPr/>
            </a:pPr>
            <a:endParaRPr lang="en-GB" dirty="0"/>
          </a:p>
        </p:txBody>
      </p:sp>
      <p:sp>
        <p:nvSpPr>
          <p:cNvPr id="4" name="TextBox 3"/>
          <p:cNvSpPr txBox="1"/>
          <p:nvPr/>
        </p:nvSpPr>
        <p:spPr>
          <a:xfrm>
            <a:off x="152400" y="228600"/>
            <a:ext cx="8839200" cy="1200329"/>
          </a:xfrm>
          <a:prstGeom prst="rect">
            <a:avLst/>
          </a:prstGeom>
          <a:solidFill>
            <a:schemeClr val="accent1"/>
          </a:solidFill>
        </p:spPr>
        <p:txBody>
          <a:bodyPr wrap="square" rtlCol="0">
            <a:spAutoFit/>
          </a:bodyPr>
          <a:lstStyle/>
          <a:p>
            <a:pPr algn="ctr"/>
            <a:r>
              <a:rPr lang="en-US" sz="3600" b="1" smtClean="0"/>
              <a:t>Key word copmares with Law are sharia and Fiqh</a:t>
            </a:r>
            <a:endParaRPr lang="en-US" sz="3600" b="1"/>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04800" y="152400"/>
            <a:ext cx="8153400" cy="990600"/>
          </a:xfrm>
        </p:spPr>
        <p:txBody>
          <a:bodyPr>
            <a:noAutofit/>
          </a:bodyPr>
          <a:lstStyle/>
          <a:p>
            <a:r>
              <a:rPr lang="en-AU" sz="5400" smtClean="0"/>
              <a:t>Sharī‘a and </a:t>
            </a:r>
            <a:r>
              <a:rPr lang="en-AU" sz="5400" i="1" smtClean="0"/>
              <a:t>fiqh</a:t>
            </a:r>
            <a:endParaRPr lang="en-GB" sz="5400" smtClean="0"/>
          </a:p>
        </p:txBody>
      </p:sp>
      <p:sp>
        <p:nvSpPr>
          <p:cNvPr id="12291" name="Content Placeholder 2"/>
          <p:cNvSpPr>
            <a:spLocks noGrp="1"/>
          </p:cNvSpPr>
          <p:nvPr>
            <p:ph sz="quarter" idx="1"/>
          </p:nvPr>
        </p:nvSpPr>
        <p:spPr>
          <a:xfrm>
            <a:off x="612775" y="1828800"/>
            <a:ext cx="8153400" cy="4267200"/>
          </a:xfrm>
        </p:spPr>
        <p:txBody>
          <a:bodyPr/>
          <a:lstStyle/>
          <a:p>
            <a:pPr eaLnBrk="1" hangingPunct="1">
              <a:lnSpc>
                <a:spcPct val="90000"/>
              </a:lnSpc>
              <a:buFont typeface="Wingdings" pitchFamily="-60" charset="2"/>
              <a:buNone/>
            </a:pPr>
            <a:r>
              <a:rPr lang="en-AU" sz="2700" smtClean="0"/>
              <a:t>Strictly  speaking:</a:t>
            </a:r>
            <a:endParaRPr lang="en-GB" sz="2700" smtClean="0"/>
          </a:p>
          <a:p>
            <a:pPr eaLnBrk="1" hangingPunct="1">
              <a:lnSpc>
                <a:spcPct val="90000"/>
              </a:lnSpc>
              <a:buFont typeface="Wingdings" pitchFamily="-60" charset="2"/>
              <a:buNone/>
            </a:pPr>
            <a:r>
              <a:rPr lang="en-AU" sz="2700" i="1" smtClean="0"/>
              <a:t>Sharī‘a</a:t>
            </a:r>
            <a:r>
              <a:rPr lang="en-AU" sz="2700" smtClean="0"/>
              <a:t> = the way marked out by God for humans to live</a:t>
            </a:r>
            <a:endParaRPr lang="en-GB" sz="2700" smtClean="0"/>
          </a:p>
          <a:p>
            <a:pPr eaLnBrk="1" hangingPunct="1">
              <a:lnSpc>
                <a:spcPct val="90000"/>
              </a:lnSpc>
              <a:buFont typeface="Wingdings" pitchFamily="-60" charset="2"/>
              <a:buNone/>
            </a:pPr>
            <a:r>
              <a:rPr lang="en-AU" sz="2700" i="1" smtClean="0"/>
              <a:t>Fiqh</a:t>
            </a:r>
            <a:r>
              <a:rPr lang="en-AU" sz="2700" smtClean="0"/>
              <a:t> = the human understanding of the way marked out by God for humans to live</a:t>
            </a:r>
            <a:endParaRPr lang="en-GB" sz="2700" smtClean="0"/>
          </a:p>
          <a:p>
            <a:pPr eaLnBrk="1" hangingPunct="1">
              <a:lnSpc>
                <a:spcPct val="90000"/>
              </a:lnSpc>
            </a:pPr>
            <a:r>
              <a:rPr lang="en-AU" sz="2700" i="1" smtClean="0"/>
              <a:t>Fiqh </a:t>
            </a:r>
            <a:r>
              <a:rPr lang="en-AU" sz="2700" smtClean="0"/>
              <a:t>is often translated “jurisprudence”</a:t>
            </a:r>
            <a:endParaRPr lang="en-GB" sz="2700" smtClean="0"/>
          </a:p>
          <a:p>
            <a:pPr eaLnBrk="1" hangingPunct="1">
              <a:lnSpc>
                <a:spcPct val="90000"/>
              </a:lnSpc>
            </a:pPr>
            <a:r>
              <a:rPr lang="en-AU" sz="2700" smtClean="0"/>
              <a:t>Usually assumed </a:t>
            </a:r>
            <a:r>
              <a:rPr lang="en-AU" sz="2700" i="1" smtClean="0"/>
              <a:t>fuqahā’</a:t>
            </a:r>
            <a:r>
              <a:rPr lang="en-AU" sz="2700" smtClean="0"/>
              <a:t> have been largely successful in discovering the </a:t>
            </a:r>
            <a:r>
              <a:rPr lang="en-AU" sz="2700" i="1" smtClean="0"/>
              <a:t>Sharī‘a</a:t>
            </a:r>
            <a:endParaRPr lang="en-GB" sz="2700" smtClean="0"/>
          </a:p>
          <a:p>
            <a:pPr eaLnBrk="1" hangingPunct="1">
              <a:lnSpc>
                <a:spcPct val="90000"/>
              </a:lnSpc>
            </a:pPr>
            <a:r>
              <a:rPr lang="en-AU" sz="2700" smtClean="0"/>
              <a:t>Hence what is strictly </a:t>
            </a:r>
            <a:r>
              <a:rPr lang="en-AU" sz="2700" i="1" smtClean="0"/>
              <a:t>fiqh</a:t>
            </a:r>
            <a:r>
              <a:rPr lang="en-AU" sz="2700" smtClean="0"/>
              <a:t> is often called </a:t>
            </a:r>
            <a:r>
              <a:rPr lang="en-AU" sz="2700" i="1" smtClean="0"/>
              <a:t>Shari‘a</a:t>
            </a:r>
            <a:r>
              <a:rPr lang="en-AU" sz="2700" smtClean="0"/>
              <a:t/>
            </a:r>
            <a:br>
              <a:rPr lang="en-AU" sz="2700" smtClean="0"/>
            </a:br>
            <a:endParaRPr lang="en-GB" sz="270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12775" y="228600"/>
            <a:ext cx="8153400" cy="990600"/>
          </a:xfrm>
        </p:spPr>
        <p:txBody>
          <a:bodyPr/>
          <a:lstStyle/>
          <a:p>
            <a:r>
              <a:rPr lang="en-AU" sz="4000" smtClean="0"/>
              <a:t>Sharī‘a and </a:t>
            </a:r>
            <a:r>
              <a:rPr lang="en-AU" sz="4000" i="1" smtClean="0"/>
              <a:t>fiqh</a:t>
            </a:r>
            <a:endParaRPr lang="en-GB" sz="4000" smtClean="0"/>
          </a:p>
        </p:txBody>
      </p:sp>
      <p:sp>
        <p:nvSpPr>
          <p:cNvPr id="13315" name="Content Placeholder 2"/>
          <p:cNvSpPr>
            <a:spLocks noGrp="1"/>
          </p:cNvSpPr>
          <p:nvPr>
            <p:ph sz="quarter" idx="1"/>
          </p:nvPr>
        </p:nvSpPr>
        <p:spPr>
          <a:xfrm>
            <a:off x="609600" y="1752600"/>
            <a:ext cx="8153400" cy="4495800"/>
          </a:xfrm>
        </p:spPr>
        <p:txBody>
          <a:bodyPr/>
          <a:lstStyle/>
          <a:p>
            <a:pPr eaLnBrk="1" hangingPunct="1">
              <a:buFont typeface="Wingdings" pitchFamily="-60" charset="2"/>
              <a:buNone/>
            </a:pPr>
            <a:endParaRPr lang="en-GB" smtClean="0"/>
          </a:p>
          <a:p>
            <a:pPr eaLnBrk="1" hangingPunct="1">
              <a:buFont typeface="Wingdings" pitchFamily="-60" charset="2"/>
              <a:buNone/>
            </a:pPr>
            <a:r>
              <a:rPr lang="en-AU" smtClean="0"/>
              <a:t>Other ways of distinguishing</a:t>
            </a:r>
            <a:r>
              <a:rPr lang="en-AU" i="1" smtClean="0"/>
              <a:t> sharī‘a</a:t>
            </a:r>
            <a:r>
              <a:rPr lang="en-AU" smtClean="0"/>
              <a:t> and </a:t>
            </a:r>
            <a:r>
              <a:rPr lang="en-AU" i="1" smtClean="0"/>
              <a:t>fiqh</a:t>
            </a:r>
            <a:endParaRPr lang="en-GB" smtClean="0"/>
          </a:p>
          <a:p>
            <a:pPr eaLnBrk="1" hangingPunct="1"/>
            <a:r>
              <a:rPr lang="en-AU" i="1" smtClean="0"/>
              <a:t>Sharī‘a</a:t>
            </a:r>
            <a:r>
              <a:rPr lang="en-AU" smtClean="0"/>
              <a:t> is the general principles and </a:t>
            </a:r>
            <a:r>
              <a:rPr lang="en-AU" i="1" smtClean="0"/>
              <a:t>fiqh</a:t>
            </a:r>
            <a:r>
              <a:rPr lang="en-AU" smtClean="0"/>
              <a:t> is the details</a:t>
            </a:r>
            <a:endParaRPr lang="en-GB" smtClean="0"/>
          </a:p>
          <a:p>
            <a:pPr eaLnBrk="1" hangingPunct="1"/>
            <a:r>
              <a:rPr lang="en-AU" i="1" smtClean="0"/>
              <a:t>Sharī‘a</a:t>
            </a:r>
            <a:r>
              <a:rPr lang="en-AU" smtClean="0"/>
              <a:t> is what is in the Qur’an and the </a:t>
            </a:r>
            <a:r>
              <a:rPr lang="en-AU" i="1" smtClean="0"/>
              <a:t>Sunna</a:t>
            </a:r>
            <a:r>
              <a:rPr lang="en-AU" smtClean="0"/>
              <a:t> and </a:t>
            </a:r>
            <a:r>
              <a:rPr lang="en-AU" i="1" smtClean="0"/>
              <a:t>fiqh</a:t>
            </a:r>
            <a:r>
              <a:rPr lang="en-AU" smtClean="0"/>
              <a:t> is what is derived from these</a:t>
            </a:r>
            <a:endParaRPr lang="en-GB" smtClean="0"/>
          </a:p>
          <a:p>
            <a:pPr eaLnBrk="1" hangingPunct="1">
              <a:buFont typeface="Wingdings" pitchFamily="-60" charset="2"/>
              <a:buNone/>
            </a:pPr>
            <a:endParaRPr lang="en-GB"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2775" y="228600"/>
            <a:ext cx="8153400" cy="990600"/>
          </a:xfrm>
        </p:spPr>
        <p:txBody>
          <a:bodyPr/>
          <a:lstStyle/>
          <a:p>
            <a:r>
              <a:rPr lang="en-AU" sz="4000" smtClean="0"/>
              <a:t>Sharī‘a and </a:t>
            </a:r>
            <a:r>
              <a:rPr lang="en-AU" sz="4000" i="1" smtClean="0"/>
              <a:t>fiqh</a:t>
            </a:r>
            <a:endParaRPr lang="en-GB" sz="4000" smtClean="0"/>
          </a:p>
        </p:txBody>
      </p:sp>
      <p:sp>
        <p:nvSpPr>
          <p:cNvPr id="14339" name="Content Placeholder 2"/>
          <p:cNvSpPr>
            <a:spLocks noGrp="1"/>
          </p:cNvSpPr>
          <p:nvPr>
            <p:ph sz="quarter" idx="1"/>
          </p:nvPr>
        </p:nvSpPr>
        <p:spPr>
          <a:xfrm>
            <a:off x="612775" y="1600200"/>
            <a:ext cx="8153400" cy="4495800"/>
          </a:xfrm>
        </p:spPr>
        <p:txBody>
          <a:bodyPr/>
          <a:lstStyle/>
          <a:p>
            <a:pPr eaLnBrk="1" hangingPunct="1">
              <a:lnSpc>
                <a:spcPct val="90000"/>
              </a:lnSpc>
              <a:buFont typeface="Wingdings" pitchFamily="-60" charset="2"/>
              <a:buNone/>
            </a:pPr>
            <a:endParaRPr lang="en-GB" sz="2700" smtClean="0">
              <a:latin typeface="Arial" charset="0"/>
            </a:endParaRPr>
          </a:p>
          <a:p>
            <a:pPr eaLnBrk="1" hangingPunct="1">
              <a:lnSpc>
                <a:spcPct val="90000"/>
              </a:lnSpc>
              <a:buFont typeface="Wingdings" pitchFamily="-60" charset="2"/>
              <a:buNone/>
            </a:pPr>
            <a:r>
              <a:rPr lang="en-AU" sz="2700" i="1" smtClean="0">
                <a:latin typeface="Arial" charset="0"/>
              </a:rPr>
              <a:t>Sharī‘a</a:t>
            </a:r>
            <a:r>
              <a:rPr lang="en-AU" sz="2700" smtClean="0">
                <a:latin typeface="Arial" charset="0"/>
              </a:rPr>
              <a:t> differs from Law in the Western sense</a:t>
            </a:r>
            <a:endParaRPr lang="en-GB" sz="2700" smtClean="0">
              <a:latin typeface="Arial" charset="0"/>
            </a:endParaRPr>
          </a:p>
          <a:p>
            <a:pPr eaLnBrk="1" hangingPunct="1">
              <a:lnSpc>
                <a:spcPct val="90000"/>
              </a:lnSpc>
              <a:buFont typeface="Wingdings" pitchFamily="-60" charset="2"/>
              <a:buNone/>
            </a:pPr>
            <a:endParaRPr lang="en-GB" sz="2700" smtClean="0">
              <a:latin typeface="Arial" charset="0"/>
            </a:endParaRPr>
          </a:p>
          <a:p>
            <a:pPr eaLnBrk="1" hangingPunct="1">
              <a:lnSpc>
                <a:spcPct val="90000"/>
              </a:lnSpc>
            </a:pPr>
            <a:r>
              <a:rPr lang="en-AU" sz="2700" smtClean="0">
                <a:latin typeface="Arial" charset="0"/>
              </a:rPr>
              <a:t>Covers all areas of human life</a:t>
            </a:r>
            <a:endParaRPr lang="en-GB" sz="2700" smtClean="0">
              <a:latin typeface="Arial" charset="0"/>
            </a:endParaRPr>
          </a:p>
          <a:p>
            <a:pPr lvl="1" eaLnBrk="1" hangingPunct="1">
              <a:lnSpc>
                <a:spcPct val="90000"/>
              </a:lnSpc>
            </a:pPr>
            <a:r>
              <a:rPr lang="en-AU" sz="2400" smtClean="0">
                <a:latin typeface="Arial" charset="0"/>
              </a:rPr>
              <a:t>Is particularly elaborated in areas of ritual</a:t>
            </a:r>
            <a:endParaRPr lang="en-GB" sz="2400" smtClean="0">
              <a:latin typeface="Arial" charset="0"/>
            </a:endParaRPr>
          </a:p>
          <a:p>
            <a:pPr eaLnBrk="1" hangingPunct="1">
              <a:lnSpc>
                <a:spcPct val="90000"/>
              </a:lnSpc>
              <a:buFont typeface="Wingdings" pitchFamily="-60" charset="2"/>
              <a:buNone/>
            </a:pPr>
            <a:endParaRPr lang="en-GB" sz="2700" smtClean="0">
              <a:latin typeface="Arial" charset="0"/>
            </a:endParaRPr>
          </a:p>
          <a:p>
            <a:pPr eaLnBrk="1" hangingPunct="1">
              <a:lnSpc>
                <a:spcPct val="90000"/>
              </a:lnSpc>
            </a:pPr>
            <a:r>
              <a:rPr lang="en-AU" sz="2700" smtClean="0">
                <a:latin typeface="Arial" charset="0"/>
              </a:rPr>
              <a:t>Consists of moral evaluations (</a:t>
            </a:r>
            <a:r>
              <a:rPr lang="en-AU" sz="2700" i="1" smtClean="0">
                <a:latin typeface="Arial" charset="0"/>
                <a:ea typeface="Lucida Grande" pitchFamily="-60" charset="0"/>
                <a:cs typeface="Lucida Grande" pitchFamily="-60" charset="0"/>
              </a:rPr>
              <a:t>ḥ</a:t>
            </a:r>
            <a:r>
              <a:rPr lang="en-AU" sz="2700" i="1" smtClean="0">
                <a:latin typeface="Arial" charset="0"/>
              </a:rPr>
              <a:t>ukm</a:t>
            </a:r>
            <a:r>
              <a:rPr lang="en-AU" sz="2700" smtClean="0">
                <a:latin typeface="Arial" charset="0"/>
              </a:rPr>
              <a:t>, pl. </a:t>
            </a:r>
            <a:r>
              <a:rPr lang="en-AU" sz="2700" i="1" smtClean="0">
                <a:latin typeface="Arial" charset="0"/>
              </a:rPr>
              <a:t>a</a:t>
            </a:r>
            <a:r>
              <a:rPr lang="en-AU" sz="2700" i="1" smtClean="0">
                <a:latin typeface="Arial" charset="0"/>
                <a:ea typeface="Lucida Grande" pitchFamily="-60" charset="0"/>
                <a:cs typeface="Lucida Grande" pitchFamily="-60" charset="0"/>
              </a:rPr>
              <a:t>ḥ</a:t>
            </a:r>
            <a:r>
              <a:rPr lang="en-AU" sz="2700" i="1" smtClean="0">
                <a:latin typeface="Arial" charset="0"/>
              </a:rPr>
              <a:t>kām</a:t>
            </a:r>
            <a:r>
              <a:rPr lang="en-AU" sz="2700" smtClean="0">
                <a:latin typeface="Arial" charset="0"/>
              </a:rPr>
              <a:t>) of actions</a:t>
            </a:r>
            <a:endParaRPr lang="en-GB" sz="2700" smtClean="0">
              <a:latin typeface="Arial" charset="0"/>
            </a:endParaRPr>
          </a:p>
          <a:p>
            <a:pPr lvl="1" eaLnBrk="1" hangingPunct="1">
              <a:lnSpc>
                <a:spcPct val="90000"/>
              </a:lnSpc>
            </a:pPr>
            <a:r>
              <a:rPr lang="en-AU" sz="2400" smtClean="0">
                <a:latin typeface="Arial" charset="0"/>
              </a:rPr>
              <a:t>Infringement may or may not be punished in this world</a:t>
            </a:r>
            <a:br>
              <a:rPr lang="en-AU" sz="2400" smtClean="0">
                <a:latin typeface="Arial" charset="0"/>
              </a:rPr>
            </a:br>
            <a:endParaRPr lang="en-GB" sz="240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12775" y="228600"/>
            <a:ext cx="8153400" cy="990600"/>
          </a:xfrm>
        </p:spPr>
        <p:txBody>
          <a:bodyPr>
            <a:noAutofit/>
          </a:bodyPr>
          <a:lstStyle/>
          <a:p>
            <a:pPr eaLnBrk="1" hangingPunct="1"/>
            <a:r>
              <a:rPr lang="en-GB" sz="6000" smtClean="0"/>
              <a:t>Ahkam e shari’a</a:t>
            </a:r>
          </a:p>
        </p:txBody>
      </p:sp>
      <p:sp>
        <p:nvSpPr>
          <p:cNvPr id="3" name="Content Placeholder 2"/>
          <p:cNvSpPr>
            <a:spLocks noGrp="1"/>
          </p:cNvSpPr>
          <p:nvPr>
            <p:ph sz="quarter" idx="1"/>
          </p:nvPr>
        </p:nvSpPr>
        <p:spPr>
          <a:xfrm>
            <a:off x="0" y="1600200"/>
            <a:ext cx="9144000" cy="4495800"/>
          </a:xfrm>
        </p:spPr>
        <p:txBody>
          <a:bodyPr>
            <a:noAutofit/>
          </a:bodyPr>
          <a:lstStyle/>
          <a:p>
            <a:pPr marL="320040" indent="-320040" eaLnBrk="1" fontAlgn="auto" hangingPunct="1">
              <a:spcAft>
                <a:spcPts val="0"/>
              </a:spcAft>
              <a:buFont typeface="Wingdings"/>
              <a:buNone/>
              <a:defRPr/>
            </a:pPr>
            <a:r>
              <a:rPr lang="en-AU" sz="2400" b="1" dirty="0" smtClean="0"/>
              <a:t>The five </a:t>
            </a:r>
            <a:r>
              <a:rPr lang="en-AU" sz="2400" b="1" i="1" dirty="0" err="1" smtClean="0"/>
              <a:t>Shari‘a</a:t>
            </a:r>
            <a:r>
              <a:rPr lang="en-AU" sz="2400" b="1" dirty="0" smtClean="0"/>
              <a:t> valuations (</a:t>
            </a:r>
            <a:r>
              <a:rPr lang="en-AU" sz="2400" b="1" i="1" dirty="0" err="1" smtClean="0"/>
              <a:t>aḥkām</a:t>
            </a:r>
            <a:r>
              <a:rPr lang="en-AU" sz="2400" b="1" dirty="0" smtClean="0"/>
              <a:t>)</a:t>
            </a:r>
            <a:endParaRPr lang="en-GB" sz="2400" dirty="0" smtClean="0"/>
          </a:p>
          <a:p>
            <a:pPr marL="320040" indent="-320040" eaLnBrk="1" fontAlgn="auto" hangingPunct="1">
              <a:spcAft>
                <a:spcPts val="0"/>
              </a:spcAft>
              <a:buFont typeface="Wingdings"/>
              <a:buNone/>
              <a:defRPr/>
            </a:pPr>
            <a:r>
              <a:rPr lang="en-AU" sz="2400" dirty="0" smtClean="0"/>
              <a:t>1. Obligatory (</a:t>
            </a:r>
            <a:r>
              <a:rPr lang="en-AU" sz="2400" i="1" dirty="0" err="1" smtClean="0"/>
              <a:t>wājib</a:t>
            </a:r>
            <a:r>
              <a:rPr lang="en-AU" sz="2400" dirty="0" smtClean="0"/>
              <a:t> or </a:t>
            </a:r>
            <a:r>
              <a:rPr lang="en-AU" sz="2400" i="1" dirty="0" err="1" smtClean="0"/>
              <a:t>farḍ</a:t>
            </a:r>
            <a:r>
              <a:rPr lang="en-AU" sz="2400" dirty="0" smtClean="0"/>
              <a:t>). (God rewards for doing and punishes for omitting)</a:t>
            </a:r>
            <a:endParaRPr lang="en-GB" sz="2400" dirty="0" smtClean="0"/>
          </a:p>
          <a:p>
            <a:pPr marL="320040" indent="-320040" eaLnBrk="1" fontAlgn="auto" hangingPunct="1">
              <a:spcAft>
                <a:spcPts val="0"/>
              </a:spcAft>
              <a:buFont typeface="Wingdings"/>
              <a:buChar char=""/>
              <a:defRPr/>
            </a:pPr>
            <a:r>
              <a:rPr lang="en-AU" sz="2400" i="1" dirty="0" err="1" smtClean="0"/>
              <a:t>fard</a:t>
            </a:r>
            <a:r>
              <a:rPr lang="en-AU" sz="2400" i="1" dirty="0" smtClean="0"/>
              <a:t> ‘</a:t>
            </a:r>
            <a:r>
              <a:rPr lang="en-AU" sz="2400" i="1" dirty="0" err="1" smtClean="0"/>
              <a:t>ayn</a:t>
            </a:r>
            <a:r>
              <a:rPr lang="en-AU" sz="2400" i="1" dirty="0" smtClean="0"/>
              <a:t>  </a:t>
            </a:r>
            <a:r>
              <a:rPr lang="en-AU" sz="2400" dirty="0" smtClean="0"/>
              <a:t>(individual)</a:t>
            </a:r>
            <a:endParaRPr lang="en-GB" sz="2400" dirty="0" smtClean="0"/>
          </a:p>
          <a:p>
            <a:pPr marL="320040" indent="-320040" eaLnBrk="1" fontAlgn="auto" hangingPunct="1">
              <a:spcAft>
                <a:spcPts val="0"/>
              </a:spcAft>
              <a:buFont typeface="Wingdings"/>
              <a:buChar char=""/>
              <a:defRPr/>
            </a:pPr>
            <a:r>
              <a:rPr lang="en-AU" sz="2400" i="1" dirty="0" err="1" smtClean="0"/>
              <a:t>fard</a:t>
            </a:r>
            <a:r>
              <a:rPr lang="en-AU" sz="2400" i="1" dirty="0" smtClean="0"/>
              <a:t> </a:t>
            </a:r>
            <a:r>
              <a:rPr lang="en-AU" sz="2400" i="1" dirty="0" err="1" smtClean="0"/>
              <a:t>kifaya</a:t>
            </a:r>
            <a:r>
              <a:rPr lang="en-AU" sz="2400" i="1" dirty="0" smtClean="0"/>
              <a:t> </a:t>
            </a:r>
            <a:r>
              <a:rPr lang="en-AU" sz="2400" dirty="0" smtClean="0"/>
              <a:t>(sufficient number of a group)</a:t>
            </a:r>
            <a:endParaRPr lang="en-GB" sz="2400" dirty="0" smtClean="0"/>
          </a:p>
          <a:p>
            <a:pPr marL="320040" indent="-320040" eaLnBrk="1" fontAlgn="auto" hangingPunct="1">
              <a:spcAft>
                <a:spcPts val="0"/>
              </a:spcAft>
              <a:buFont typeface="Wingdings"/>
              <a:buNone/>
              <a:defRPr/>
            </a:pPr>
            <a:r>
              <a:rPr lang="en-AU" sz="2400" dirty="0" smtClean="0"/>
              <a:t>2. Recommended (</a:t>
            </a:r>
            <a:r>
              <a:rPr lang="en-AU" sz="2400" i="1" dirty="0" err="1" smtClean="0"/>
              <a:t>sunna</a:t>
            </a:r>
            <a:r>
              <a:rPr lang="en-AU" sz="2400" dirty="0" smtClean="0"/>
              <a:t>, </a:t>
            </a:r>
            <a:r>
              <a:rPr lang="en-AU" sz="2400" i="1" dirty="0" err="1" smtClean="0"/>
              <a:t>mandūb</a:t>
            </a:r>
            <a:r>
              <a:rPr lang="en-AU" sz="2400" dirty="0" smtClean="0"/>
              <a:t>, </a:t>
            </a:r>
            <a:r>
              <a:rPr lang="en-AU" sz="2400" i="1" dirty="0" err="1" smtClean="0"/>
              <a:t>mustaḥabb</a:t>
            </a:r>
            <a:r>
              <a:rPr lang="en-AU" sz="2400" dirty="0" smtClean="0"/>
              <a:t>). (God rewards for doing, does not punish for omitting)</a:t>
            </a:r>
            <a:endParaRPr lang="en-GB" sz="2400" dirty="0" smtClean="0"/>
          </a:p>
          <a:p>
            <a:pPr marL="320040" indent="-320040" eaLnBrk="1" fontAlgn="auto" hangingPunct="1">
              <a:spcAft>
                <a:spcPts val="0"/>
              </a:spcAft>
              <a:buFont typeface="Wingdings"/>
              <a:buNone/>
              <a:defRPr/>
            </a:pPr>
            <a:r>
              <a:rPr lang="en-AU" sz="2400" dirty="0" smtClean="0"/>
              <a:t>3. Permitted, neutral. (</a:t>
            </a:r>
            <a:r>
              <a:rPr lang="en-AU" sz="2400" i="1" dirty="0" err="1" smtClean="0"/>
              <a:t>mubāḥ</a:t>
            </a:r>
            <a:r>
              <a:rPr lang="en-AU" sz="2400" dirty="0" smtClean="0"/>
              <a:t>). (God neither rewards for doing nor punishes for omitting)</a:t>
            </a:r>
            <a:endParaRPr lang="en-GB" sz="2400" dirty="0" smtClean="0"/>
          </a:p>
          <a:p>
            <a:pPr marL="320040" indent="-320040" eaLnBrk="1" fontAlgn="auto" hangingPunct="1">
              <a:spcAft>
                <a:spcPts val="0"/>
              </a:spcAft>
              <a:buFont typeface="Wingdings"/>
              <a:buNone/>
              <a:defRPr/>
            </a:pPr>
            <a:r>
              <a:rPr lang="en-AU" sz="2400" dirty="0" smtClean="0"/>
              <a:t>4. Reprehensible, “hated” (</a:t>
            </a:r>
            <a:r>
              <a:rPr lang="en-AU" sz="2400" i="1" dirty="0" err="1" smtClean="0"/>
              <a:t>makrūh</a:t>
            </a:r>
            <a:r>
              <a:rPr lang="en-AU" sz="2400" dirty="0" smtClean="0"/>
              <a:t>). (God rewards for avoiding, does not punish for doing)</a:t>
            </a:r>
            <a:endParaRPr lang="en-GB" sz="2400" dirty="0" smtClean="0"/>
          </a:p>
          <a:p>
            <a:pPr marL="320040" indent="-320040" eaLnBrk="1" fontAlgn="auto" hangingPunct="1">
              <a:spcAft>
                <a:spcPts val="0"/>
              </a:spcAft>
              <a:buFont typeface="Wingdings"/>
              <a:buNone/>
              <a:defRPr/>
            </a:pPr>
            <a:endParaRPr lang="en-AU" sz="2400" dirty="0" smtClean="0"/>
          </a:p>
          <a:p>
            <a:pPr marL="320040" indent="-320040" eaLnBrk="1" fontAlgn="auto" hangingPunct="1">
              <a:spcAft>
                <a:spcPts val="0"/>
              </a:spcAft>
              <a:buFont typeface="Wingdings"/>
              <a:buNone/>
              <a:defRPr/>
            </a:pPr>
            <a:r>
              <a:rPr lang="en-AU" sz="2400" dirty="0" smtClean="0"/>
              <a:t>Forbidden (</a:t>
            </a:r>
            <a:r>
              <a:rPr lang="en-AU" sz="2400" i="1" dirty="0" err="1" smtClean="0"/>
              <a:t>ḥarām</a:t>
            </a:r>
            <a:r>
              <a:rPr lang="en-AU" sz="2400" dirty="0" smtClean="0"/>
              <a:t>). (God rewards for avoiding, punishes for doing)</a:t>
            </a:r>
            <a:br>
              <a:rPr lang="en-AU" sz="2400" dirty="0" smtClean="0"/>
            </a:br>
            <a:endParaRPr lang="en-GB" sz="24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sz="quarter" idx="1"/>
          </p:nvPr>
        </p:nvSpPr>
        <p:spPr>
          <a:xfrm>
            <a:off x="612775" y="1600200"/>
            <a:ext cx="8153400" cy="4495800"/>
          </a:xfrm>
        </p:spPr>
        <p:txBody>
          <a:bodyPr/>
          <a:lstStyle/>
          <a:p>
            <a:pPr eaLnBrk="1" hangingPunct="1">
              <a:buFont typeface="Wingdings" pitchFamily="-60" charset="2"/>
              <a:buNone/>
            </a:pPr>
            <a:r>
              <a:rPr lang="en-AU" smtClean="0"/>
              <a:t>The valuations are also expressed as:</a:t>
            </a:r>
            <a:endParaRPr lang="en-GB" smtClean="0"/>
          </a:p>
          <a:p>
            <a:pPr eaLnBrk="1" hangingPunct="1">
              <a:buFont typeface="Wingdings" pitchFamily="-60" charset="2"/>
              <a:buNone/>
            </a:pPr>
            <a:endParaRPr lang="en-GB" smtClean="0"/>
          </a:p>
          <a:p>
            <a:pPr eaLnBrk="1" hangingPunct="1"/>
            <a:r>
              <a:rPr lang="en-AU" b="1" smtClean="0"/>
              <a:t>Permitted (</a:t>
            </a:r>
            <a:r>
              <a:rPr lang="en-AU" b="1" i="1" smtClean="0">
                <a:ea typeface="Lucida Grande" pitchFamily="-60" charset="0"/>
                <a:cs typeface="Lucida Grande" pitchFamily="-60" charset="0"/>
              </a:rPr>
              <a:t>ḥ</a:t>
            </a:r>
            <a:r>
              <a:rPr lang="en-AU" b="1" i="1" smtClean="0"/>
              <a:t>alāl</a:t>
            </a:r>
            <a:r>
              <a:rPr lang="en-AU" b="1" smtClean="0"/>
              <a:t>)</a:t>
            </a:r>
            <a:r>
              <a:rPr lang="en-AU" smtClean="0"/>
              <a:t> (includes Obligatory, Recommended, Permissible, Reprehensible)</a:t>
            </a:r>
            <a:endParaRPr lang="en-GB" smtClean="0"/>
          </a:p>
          <a:p>
            <a:pPr eaLnBrk="1" hangingPunct="1">
              <a:buFont typeface="Wingdings" pitchFamily="-60" charset="2"/>
              <a:buNone/>
            </a:pPr>
            <a:endParaRPr lang="en-GB" smtClean="0"/>
          </a:p>
          <a:p>
            <a:pPr eaLnBrk="1" hangingPunct="1"/>
            <a:r>
              <a:rPr lang="en-AU" b="1" smtClean="0"/>
              <a:t>Forbidden</a:t>
            </a:r>
            <a:r>
              <a:rPr lang="en-AU" smtClean="0"/>
              <a:t> </a:t>
            </a:r>
            <a:r>
              <a:rPr lang="en-AU" b="1" smtClean="0"/>
              <a:t>(</a:t>
            </a:r>
            <a:r>
              <a:rPr lang="en-AU" b="1" i="1" smtClean="0">
                <a:ea typeface="Lucida Grande" pitchFamily="-60" charset="0"/>
                <a:cs typeface="Lucida Grande" pitchFamily="-60" charset="0"/>
              </a:rPr>
              <a:t>ḥ</a:t>
            </a:r>
            <a:r>
              <a:rPr lang="en-AU" b="1" i="1" smtClean="0"/>
              <a:t>arām</a:t>
            </a:r>
            <a:r>
              <a:rPr lang="en-AU" b="1" smtClean="0"/>
              <a:t>)</a:t>
            </a:r>
            <a:r>
              <a:rPr lang="en-AU" smtClean="0"/>
              <a:t>.</a:t>
            </a:r>
            <a:endParaRPr lang="en-GB" smtClean="0"/>
          </a:p>
          <a:p>
            <a:pPr eaLnBrk="1" hangingPunct="1"/>
            <a:endParaRPr lang="en-GB" smtClean="0"/>
          </a:p>
        </p:txBody>
      </p:sp>
      <p:sp>
        <p:nvSpPr>
          <p:cNvPr id="16387" name="Rectangle 1026"/>
          <p:cNvSpPr>
            <a:spLocks noChangeArrowheads="1"/>
          </p:cNvSpPr>
          <p:nvPr/>
        </p:nvSpPr>
        <p:spPr bwMode="auto">
          <a:xfrm>
            <a:off x="857250" y="382588"/>
            <a:ext cx="6442918" cy="923330"/>
          </a:xfrm>
          <a:prstGeom prst="rect">
            <a:avLst/>
          </a:prstGeom>
          <a:solidFill>
            <a:schemeClr val="accent1"/>
          </a:solidFill>
          <a:ln w="9525">
            <a:noFill/>
            <a:miter lim="800000"/>
            <a:headEnd/>
            <a:tailEnd/>
          </a:ln>
        </p:spPr>
        <p:txBody>
          <a:bodyPr wrap="none">
            <a:spAutoFit/>
          </a:bodyPr>
          <a:lstStyle/>
          <a:p>
            <a:r>
              <a:rPr lang="en-AU" sz="5400" smtClean="0">
                <a:solidFill>
                  <a:schemeClr val="tx2"/>
                </a:solidFill>
                <a:latin typeface="Tw Cen MT" pitchFamily="34" charset="0"/>
              </a:rPr>
              <a:t>Valuations of Ahkam</a:t>
            </a:r>
            <a:endParaRPr lang="en-US" sz="5400">
              <a:solidFill>
                <a:schemeClr val="tx2"/>
              </a:solidFill>
              <a:latin typeface="Tw Cen MT"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775" y="1600200"/>
            <a:ext cx="8153400" cy="4495800"/>
          </a:xfrm>
        </p:spPr>
        <p:txBody>
          <a:bodyPr>
            <a:normAutofit fontScale="85000" lnSpcReduction="10000"/>
          </a:bodyPr>
          <a:lstStyle/>
          <a:p>
            <a:pPr marL="320040" indent="-320040" eaLnBrk="1" fontAlgn="auto" hangingPunct="1">
              <a:spcAft>
                <a:spcPts val="0"/>
              </a:spcAft>
              <a:buFont typeface="Wingdings"/>
              <a:buNone/>
              <a:defRPr/>
            </a:pPr>
            <a:r>
              <a:rPr lang="en-AU" b="1" dirty="0" smtClean="0"/>
              <a:t>The sources (or roots) of jurisprudence (</a:t>
            </a:r>
            <a:r>
              <a:rPr lang="en-AU" b="1" i="1" dirty="0" err="1" smtClean="0"/>
              <a:t>uṣūl</a:t>
            </a:r>
            <a:r>
              <a:rPr lang="en-AU" b="1" i="1" dirty="0" smtClean="0"/>
              <a:t> al-</a:t>
            </a:r>
            <a:r>
              <a:rPr lang="en-AU" b="1" i="1" dirty="0" err="1" smtClean="0"/>
              <a:t>fiqh</a:t>
            </a:r>
            <a:r>
              <a:rPr lang="en-AU" b="1" dirty="0" smtClean="0"/>
              <a:t>): </a:t>
            </a:r>
            <a:endParaRPr lang="en-GB" dirty="0" smtClean="0"/>
          </a:p>
          <a:p>
            <a:pPr marL="320040" indent="-320040" eaLnBrk="1" fontAlgn="auto" hangingPunct="1">
              <a:spcAft>
                <a:spcPts val="0"/>
              </a:spcAft>
              <a:buFont typeface="Wingdings"/>
              <a:buNone/>
              <a:defRPr/>
            </a:pPr>
            <a:r>
              <a:rPr lang="en-AU" dirty="0" smtClean="0"/>
              <a:t> </a:t>
            </a:r>
            <a:endParaRPr lang="en-GB" dirty="0" smtClean="0"/>
          </a:p>
          <a:p>
            <a:pPr marL="320040" indent="-320040" eaLnBrk="1" fontAlgn="auto" hangingPunct="1">
              <a:spcAft>
                <a:spcPts val="0"/>
              </a:spcAft>
              <a:buFont typeface="Wingdings"/>
              <a:buNone/>
              <a:defRPr/>
            </a:pPr>
            <a:r>
              <a:rPr lang="en-AU" dirty="0" smtClean="0"/>
              <a:t>Authoritative texts (</a:t>
            </a:r>
            <a:r>
              <a:rPr lang="en-AU" i="1" dirty="0" err="1" smtClean="0"/>
              <a:t>naṣṣ</a:t>
            </a:r>
            <a:r>
              <a:rPr lang="en-AU" dirty="0" smtClean="0"/>
              <a:t>)</a:t>
            </a:r>
            <a:endParaRPr lang="en-GB" dirty="0" smtClean="0"/>
          </a:p>
          <a:p>
            <a:pPr marL="320040" indent="-320040" eaLnBrk="1" fontAlgn="auto" hangingPunct="1">
              <a:spcAft>
                <a:spcPts val="0"/>
              </a:spcAft>
              <a:buFont typeface="Wingdings"/>
              <a:buNone/>
              <a:defRPr/>
            </a:pPr>
            <a:endParaRPr lang="en-GB" dirty="0" smtClean="0"/>
          </a:p>
          <a:p>
            <a:pPr marL="320040" indent="-320040" eaLnBrk="1" fontAlgn="auto" hangingPunct="1">
              <a:spcAft>
                <a:spcPts val="0"/>
              </a:spcAft>
              <a:buFont typeface="Wingdings"/>
              <a:buChar char=""/>
              <a:defRPr/>
            </a:pPr>
            <a:r>
              <a:rPr lang="en-AU" dirty="0" err="1" smtClean="0"/>
              <a:t>Qur’ān</a:t>
            </a:r>
            <a:r>
              <a:rPr lang="en-AU" dirty="0" smtClean="0"/>
              <a:t>: </a:t>
            </a:r>
            <a:endParaRPr lang="en-GB" dirty="0" smtClean="0"/>
          </a:p>
          <a:p>
            <a:pPr marL="640080" lvl="1" indent="-274320" eaLnBrk="1" fontAlgn="auto" hangingPunct="1">
              <a:spcAft>
                <a:spcPts val="0"/>
              </a:spcAft>
              <a:buFont typeface="Wingdings 2"/>
              <a:buChar char=""/>
              <a:defRPr/>
            </a:pPr>
            <a:r>
              <a:rPr lang="en-AU" dirty="0" smtClean="0"/>
              <a:t>where clear and specific must be followed</a:t>
            </a:r>
            <a:endParaRPr lang="en-GB" dirty="0" smtClean="0"/>
          </a:p>
          <a:p>
            <a:pPr marL="640080" lvl="1" indent="-274320" eaLnBrk="1" fontAlgn="auto" hangingPunct="1">
              <a:spcAft>
                <a:spcPts val="0"/>
              </a:spcAft>
              <a:buFont typeface="Wingdings 2"/>
              <a:buChar char=""/>
              <a:defRPr/>
            </a:pPr>
            <a:r>
              <a:rPr lang="en-AU" dirty="0" smtClean="0"/>
              <a:t>often needs interpretation (scholarly skills required)</a:t>
            </a:r>
            <a:endParaRPr lang="en-GB" dirty="0" smtClean="0"/>
          </a:p>
          <a:p>
            <a:pPr marL="320040" indent="-320040" eaLnBrk="1" fontAlgn="auto" hangingPunct="1">
              <a:spcAft>
                <a:spcPts val="0"/>
              </a:spcAft>
              <a:buFont typeface="Wingdings"/>
              <a:buNone/>
              <a:defRPr/>
            </a:pPr>
            <a:endParaRPr lang="en-GB" dirty="0" smtClean="0"/>
          </a:p>
          <a:p>
            <a:pPr marL="320040" indent="-320040" eaLnBrk="1" fontAlgn="auto" hangingPunct="1">
              <a:spcAft>
                <a:spcPts val="0"/>
              </a:spcAft>
              <a:buFont typeface="Wingdings"/>
              <a:buChar char=""/>
              <a:defRPr/>
            </a:pPr>
            <a:r>
              <a:rPr lang="en-AU" i="1" dirty="0" err="1" smtClean="0"/>
              <a:t>Sunna</a:t>
            </a:r>
            <a:r>
              <a:rPr lang="en-AU" dirty="0" smtClean="0"/>
              <a:t> of the Prophet, especially </a:t>
            </a:r>
            <a:r>
              <a:rPr lang="en-AU" dirty="0" err="1" smtClean="0"/>
              <a:t>ḥadīth</a:t>
            </a:r>
            <a:r>
              <a:rPr lang="en-AU" dirty="0" smtClean="0"/>
              <a:t> </a:t>
            </a:r>
            <a:endParaRPr lang="en-GB" dirty="0" smtClean="0"/>
          </a:p>
          <a:p>
            <a:pPr marL="640080" lvl="1" indent="-274320" eaLnBrk="1" fontAlgn="auto" hangingPunct="1">
              <a:spcAft>
                <a:spcPts val="0"/>
              </a:spcAft>
              <a:buFont typeface="Wingdings 2"/>
              <a:buChar char=""/>
              <a:defRPr/>
            </a:pPr>
            <a:r>
              <a:rPr lang="en-AU" dirty="0" smtClean="0"/>
              <a:t>Actions of Companions are also important</a:t>
            </a:r>
            <a:br>
              <a:rPr lang="en-AU" dirty="0" smtClean="0"/>
            </a:br>
            <a:endParaRPr lang="en-GB" dirty="0"/>
          </a:p>
        </p:txBody>
      </p:sp>
      <p:sp>
        <p:nvSpPr>
          <p:cNvPr id="5" name="TextBox 4"/>
          <p:cNvSpPr txBox="1"/>
          <p:nvPr/>
        </p:nvSpPr>
        <p:spPr>
          <a:xfrm>
            <a:off x="762000" y="141982"/>
            <a:ext cx="6858000" cy="1077218"/>
          </a:xfrm>
          <a:prstGeom prst="rect">
            <a:avLst/>
          </a:prstGeom>
          <a:solidFill>
            <a:schemeClr val="accent1"/>
          </a:solidFill>
        </p:spPr>
        <p:txBody>
          <a:bodyPr wrap="square" rtlCol="0">
            <a:spAutoFit/>
          </a:bodyPr>
          <a:lstStyle/>
          <a:p>
            <a:r>
              <a:rPr lang="en-AU" sz="3200" b="1" smtClean="0"/>
              <a:t>The sources (or roots) of jurisprudence (</a:t>
            </a:r>
            <a:r>
              <a:rPr lang="en-AU" sz="3200" b="1" i="1" smtClean="0"/>
              <a:t>uṣūl al-fiqh</a:t>
            </a:r>
            <a:r>
              <a:rPr lang="en-AU" sz="3200" b="1" smtClean="0"/>
              <a:t>): </a:t>
            </a:r>
            <a:endParaRPr lang="en-GB" sz="320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sz="quarter" idx="1"/>
          </p:nvPr>
        </p:nvSpPr>
        <p:spPr>
          <a:xfrm>
            <a:off x="612775" y="1447800"/>
            <a:ext cx="8153400" cy="5181600"/>
          </a:xfrm>
        </p:spPr>
        <p:txBody>
          <a:bodyPr>
            <a:noAutofit/>
          </a:bodyPr>
          <a:lstStyle/>
          <a:p>
            <a:pPr eaLnBrk="1" hangingPunct="1">
              <a:lnSpc>
                <a:spcPct val="90000"/>
              </a:lnSpc>
              <a:buFont typeface="Wingdings" pitchFamily="-60" charset="2"/>
              <a:buNone/>
            </a:pPr>
            <a:r>
              <a:rPr lang="en-AU" sz="2800" b="1" dirty="0" smtClean="0">
                <a:latin typeface="Adobe Garamond Pro Bold" pitchFamily="18" charset="0"/>
              </a:rPr>
              <a:t>“Procedural” methods</a:t>
            </a:r>
            <a:endParaRPr lang="en-GB" sz="2800" b="1" dirty="0" smtClean="0">
              <a:latin typeface="Adobe Garamond Pro Bold" pitchFamily="18" charset="0"/>
            </a:endParaRPr>
          </a:p>
          <a:p>
            <a:pPr eaLnBrk="1" hangingPunct="1">
              <a:lnSpc>
                <a:spcPct val="90000"/>
              </a:lnSpc>
              <a:buFont typeface="Wingdings" pitchFamily="-60" charset="2"/>
              <a:buNone/>
            </a:pPr>
            <a:endParaRPr lang="en-GB" sz="900" b="1" dirty="0" smtClean="0">
              <a:latin typeface="Adobe Garamond Pro Bold" pitchFamily="18" charset="0"/>
            </a:endParaRPr>
          </a:p>
          <a:p>
            <a:pPr eaLnBrk="1" hangingPunct="1">
              <a:lnSpc>
                <a:spcPct val="90000"/>
              </a:lnSpc>
            </a:pPr>
            <a:r>
              <a:rPr lang="en-AU" sz="2800" b="1" i="1" dirty="0" err="1" smtClean="0">
                <a:latin typeface="Adobe Garamond Pro Bold" pitchFamily="18" charset="0"/>
              </a:rPr>
              <a:t>Ijtihād</a:t>
            </a:r>
            <a:r>
              <a:rPr lang="en-AU" sz="2800" b="1" dirty="0" smtClean="0">
                <a:latin typeface="Adobe Garamond Pro Bold" pitchFamily="18" charset="0"/>
              </a:rPr>
              <a:t> (1) “effort”</a:t>
            </a:r>
            <a:endParaRPr lang="en-GB" sz="2800" b="1" dirty="0" smtClean="0">
              <a:latin typeface="Adobe Garamond Pro Bold" pitchFamily="18" charset="0"/>
            </a:endParaRPr>
          </a:p>
          <a:p>
            <a:pPr lvl="1" eaLnBrk="1" hangingPunct="1">
              <a:lnSpc>
                <a:spcPct val="90000"/>
              </a:lnSpc>
            </a:pPr>
            <a:r>
              <a:rPr lang="en-AU" sz="2400" b="1" dirty="0" smtClean="0">
                <a:latin typeface="Adobe Garamond Pro Bold" pitchFamily="18" charset="0"/>
              </a:rPr>
              <a:t>Effort of the </a:t>
            </a:r>
            <a:r>
              <a:rPr lang="en-AU" sz="2400" b="1" i="1" dirty="0" err="1" smtClean="0">
                <a:latin typeface="Adobe Garamond Pro Bold" pitchFamily="18" charset="0"/>
              </a:rPr>
              <a:t>faqīh</a:t>
            </a:r>
            <a:r>
              <a:rPr lang="en-AU" sz="2400" b="1" dirty="0" smtClean="0">
                <a:latin typeface="Adobe Garamond Pro Bold" pitchFamily="18" charset="0"/>
              </a:rPr>
              <a:t> to discover the proper </a:t>
            </a:r>
            <a:r>
              <a:rPr lang="en-AU" sz="2400" b="1" i="1" dirty="0" err="1" smtClean="0">
                <a:latin typeface="Adobe Garamond Pro Bold" pitchFamily="18" charset="0"/>
              </a:rPr>
              <a:t>sharī‘a</a:t>
            </a:r>
            <a:r>
              <a:rPr lang="en-AU" sz="2400" b="1" dirty="0" smtClean="0">
                <a:latin typeface="Adobe Garamond Pro Bold" pitchFamily="18" charset="0"/>
              </a:rPr>
              <a:t> valuation in a case where the </a:t>
            </a:r>
            <a:r>
              <a:rPr lang="en-AU" sz="2400" b="1" dirty="0" err="1" smtClean="0">
                <a:latin typeface="Adobe Garamond Pro Bold" pitchFamily="18" charset="0"/>
              </a:rPr>
              <a:t>Qur’ān</a:t>
            </a:r>
            <a:r>
              <a:rPr lang="en-AU" sz="2400" b="1" dirty="0" smtClean="0">
                <a:latin typeface="Adobe Garamond Pro Bold" pitchFamily="18" charset="0"/>
              </a:rPr>
              <a:t> and </a:t>
            </a:r>
            <a:r>
              <a:rPr lang="en-AU" sz="2400" b="1" dirty="0" err="1" smtClean="0">
                <a:latin typeface="Adobe Garamond Pro Bold" pitchFamily="18" charset="0"/>
              </a:rPr>
              <a:t>Sunna</a:t>
            </a:r>
            <a:r>
              <a:rPr lang="en-AU" sz="2400" b="1" dirty="0" smtClean="0">
                <a:latin typeface="Adobe Garamond Pro Bold" pitchFamily="18" charset="0"/>
              </a:rPr>
              <a:t> do not provide a clear answer</a:t>
            </a:r>
            <a:endParaRPr lang="en-GB" sz="2400" b="1" dirty="0" smtClean="0">
              <a:latin typeface="Adobe Garamond Pro Bold" pitchFamily="18" charset="0"/>
            </a:endParaRPr>
          </a:p>
          <a:p>
            <a:pPr lvl="1" eaLnBrk="1" hangingPunct="1">
              <a:lnSpc>
                <a:spcPct val="90000"/>
              </a:lnSpc>
            </a:pPr>
            <a:r>
              <a:rPr lang="en-AU" sz="2400" b="1" dirty="0" smtClean="0">
                <a:latin typeface="Adobe Garamond Pro Bold" pitchFamily="18" charset="0"/>
              </a:rPr>
              <a:t>Normally involves derivation of the answer from the </a:t>
            </a:r>
            <a:r>
              <a:rPr lang="en-AU" sz="2400" b="1" dirty="0" err="1" smtClean="0">
                <a:latin typeface="Adobe Garamond Pro Bold" pitchFamily="18" charset="0"/>
              </a:rPr>
              <a:t>Qur’ān</a:t>
            </a:r>
            <a:r>
              <a:rPr lang="en-AU" sz="2400" b="1" dirty="0" smtClean="0">
                <a:latin typeface="Adobe Garamond Pro Bold" pitchFamily="18" charset="0"/>
              </a:rPr>
              <a:t> and </a:t>
            </a:r>
            <a:r>
              <a:rPr lang="en-AU" sz="2400" b="1" i="1" dirty="0" err="1" smtClean="0">
                <a:latin typeface="Adobe Garamond Pro Bold" pitchFamily="18" charset="0"/>
              </a:rPr>
              <a:t>Sunna</a:t>
            </a:r>
            <a:endParaRPr lang="en-GB" sz="2400" b="1" dirty="0" smtClean="0">
              <a:latin typeface="Adobe Garamond Pro Bold" pitchFamily="18" charset="0"/>
            </a:endParaRPr>
          </a:p>
          <a:p>
            <a:pPr lvl="1" eaLnBrk="1" hangingPunct="1">
              <a:lnSpc>
                <a:spcPct val="90000"/>
              </a:lnSpc>
            </a:pPr>
            <a:r>
              <a:rPr lang="en-AU" sz="2400" b="1" i="1" dirty="0" err="1" smtClean="0">
                <a:latin typeface="Adobe Garamond Pro Bold" pitchFamily="18" charset="0"/>
              </a:rPr>
              <a:t>Mujtahid</a:t>
            </a:r>
            <a:r>
              <a:rPr lang="en-AU" sz="2400" b="1" dirty="0" smtClean="0">
                <a:latin typeface="Adobe Garamond Pro Bold" pitchFamily="18" charset="0"/>
              </a:rPr>
              <a:t> must have a high level of learning and moral standing</a:t>
            </a:r>
            <a:endParaRPr lang="en-GB" sz="2400" b="1" dirty="0" smtClean="0">
              <a:latin typeface="Adobe Garamond Pro Bold" pitchFamily="18" charset="0"/>
            </a:endParaRPr>
          </a:p>
          <a:p>
            <a:pPr lvl="1" eaLnBrk="1" hangingPunct="1">
              <a:lnSpc>
                <a:spcPct val="90000"/>
              </a:lnSpc>
            </a:pPr>
            <a:r>
              <a:rPr lang="en-AU" sz="2400" b="1" i="1" dirty="0" err="1" smtClean="0">
                <a:latin typeface="Adobe Garamond Pro Bold" pitchFamily="18" charset="0"/>
              </a:rPr>
              <a:t>Mujtahid</a:t>
            </a:r>
            <a:r>
              <a:rPr lang="en-AU" sz="2400" b="1" dirty="0" smtClean="0">
                <a:latin typeface="Adobe Garamond Pro Bold" pitchFamily="18" charset="0"/>
              </a:rPr>
              <a:t> is not protected from error</a:t>
            </a:r>
            <a:endParaRPr lang="en-GB" sz="2400" b="1" dirty="0" smtClean="0">
              <a:latin typeface="Adobe Garamond Pro Bold" pitchFamily="18" charset="0"/>
            </a:endParaRPr>
          </a:p>
          <a:p>
            <a:pPr lvl="2" eaLnBrk="1" hangingPunct="1">
              <a:lnSpc>
                <a:spcPct val="90000"/>
              </a:lnSpc>
            </a:pPr>
            <a:r>
              <a:rPr lang="en-AU" b="1" dirty="0" smtClean="0">
                <a:latin typeface="Adobe Garamond Pro Bold" pitchFamily="18" charset="0"/>
              </a:rPr>
              <a:t>“The </a:t>
            </a:r>
            <a:r>
              <a:rPr lang="en-AU" b="1" i="1" dirty="0" err="1" smtClean="0">
                <a:latin typeface="Adobe Garamond Pro Bold" pitchFamily="18" charset="0"/>
              </a:rPr>
              <a:t>mujtahid</a:t>
            </a:r>
            <a:r>
              <a:rPr lang="en-AU" b="1" dirty="0" smtClean="0">
                <a:latin typeface="Adobe Garamond Pro Bold" pitchFamily="18" charset="0"/>
              </a:rPr>
              <a:t> who errs gets one reward; the </a:t>
            </a:r>
            <a:r>
              <a:rPr lang="en-AU" b="1" i="1" dirty="0" err="1" smtClean="0">
                <a:latin typeface="Adobe Garamond Pro Bold" pitchFamily="18" charset="0"/>
              </a:rPr>
              <a:t>mujtahid</a:t>
            </a:r>
            <a:r>
              <a:rPr lang="en-AU" b="1" dirty="0" smtClean="0">
                <a:latin typeface="Adobe Garamond Pro Bold" pitchFamily="18" charset="0"/>
              </a:rPr>
              <a:t> who gets it right gets a double reward.” (</a:t>
            </a:r>
            <a:r>
              <a:rPr lang="en-AU" b="1" i="1" dirty="0" err="1" smtClean="0">
                <a:latin typeface="Adobe Garamond Pro Bold" pitchFamily="18" charset="0"/>
                <a:ea typeface="Lucida Grande" pitchFamily="-60" charset="0"/>
                <a:cs typeface="Lucida Grande" pitchFamily="-60" charset="0"/>
              </a:rPr>
              <a:t>ḥ</a:t>
            </a:r>
            <a:r>
              <a:rPr lang="en-AU" b="1" i="1" dirty="0" err="1" smtClean="0">
                <a:latin typeface="Adobe Garamond Pro Bold" pitchFamily="18" charset="0"/>
              </a:rPr>
              <a:t>adīth</a:t>
            </a:r>
            <a:r>
              <a:rPr lang="en-AU" b="1" dirty="0" smtClean="0">
                <a:latin typeface="Adobe Garamond Pro Bold" pitchFamily="18" charset="0"/>
              </a:rPr>
              <a:t>)</a:t>
            </a:r>
            <a:endParaRPr lang="en-GB" b="1" dirty="0" smtClean="0">
              <a:latin typeface="Adobe Garamond Pro Bold" pitchFamily="18" charset="0"/>
            </a:endParaRPr>
          </a:p>
          <a:p>
            <a:pPr lvl="1" eaLnBrk="1" hangingPunct="1">
              <a:lnSpc>
                <a:spcPct val="90000"/>
              </a:lnSpc>
            </a:pPr>
            <a:r>
              <a:rPr lang="en-AU" sz="2400" b="1" i="1" dirty="0" err="1" smtClean="0">
                <a:latin typeface="Adobe Garamond Pro Bold" pitchFamily="18" charset="0"/>
              </a:rPr>
              <a:t>Muqallid</a:t>
            </a:r>
            <a:r>
              <a:rPr lang="en-AU" sz="2400" b="1" dirty="0" smtClean="0">
                <a:latin typeface="Adobe Garamond Pro Bold" pitchFamily="18" charset="0"/>
              </a:rPr>
              <a:t> (imitator, follower) one who is not a </a:t>
            </a:r>
            <a:r>
              <a:rPr lang="en-AU" sz="2400" b="1" i="1" dirty="0" err="1" smtClean="0">
                <a:latin typeface="Adobe Garamond Pro Bold" pitchFamily="18" charset="0"/>
              </a:rPr>
              <a:t>mujtahid</a:t>
            </a:r>
            <a:endParaRPr lang="en-GB" sz="2400" b="1" dirty="0" smtClean="0">
              <a:latin typeface="Adobe Garamond Pro Bold" pitchFamily="18" charset="0"/>
            </a:endParaRPr>
          </a:p>
          <a:p>
            <a:pPr eaLnBrk="1" hangingPunct="1">
              <a:lnSpc>
                <a:spcPct val="90000"/>
              </a:lnSpc>
              <a:buFont typeface="Wingdings" pitchFamily="-60" charset="2"/>
              <a:buNone/>
            </a:pPr>
            <a:endParaRPr lang="en-GB" sz="2800" b="1" dirty="0" smtClean="0">
              <a:latin typeface="Adobe Garamond Pro Bold" pitchFamily="18" charset="0"/>
            </a:endParaRPr>
          </a:p>
        </p:txBody>
      </p:sp>
      <p:sp>
        <p:nvSpPr>
          <p:cNvPr id="18435" name="Rectangle 3"/>
          <p:cNvSpPr>
            <a:spLocks noChangeArrowheads="1"/>
          </p:cNvSpPr>
          <p:nvPr/>
        </p:nvSpPr>
        <p:spPr bwMode="auto">
          <a:xfrm>
            <a:off x="214313" y="714375"/>
            <a:ext cx="3429000" cy="377825"/>
          </a:xfrm>
          <a:prstGeom prst="rect">
            <a:avLst/>
          </a:prstGeom>
          <a:noFill/>
          <a:ln w="9525">
            <a:noFill/>
            <a:miter lim="800000"/>
            <a:headEnd/>
            <a:tailEnd/>
          </a:ln>
        </p:spPr>
        <p:txBody>
          <a:bodyPr>
            <a:spAutoFit/>
          </a:bodyPr>
          <a:lstStyle/>
          <a:p>
            <a:r>
              <a:rPr lang="en-AU" i="1">
                <a:latin typeface="Tw Cen MT" pitchFamily="34" charset="0"/>
              </a:rPr>
              <a:t>u</a:t>
            </a:r>
            <a:r>
              <a:rPr lang="en-AU" i="1">
                <a:latin typeface="Tw Cen MT" pitchFamily="34" charset="0"/>
                <a:ea typeface="Lucida Grande" pitchFamily="-60" charset="0"/>
                <a:cs typeface="Lucida Grande" pitchFamily="-60" charset="0"/>
              </a:rPr>
              <a:t>ṣ</a:t>
            </a:r>
            <a:r>
              <a:rPr lang="en-AU" i="1">
                <a:latin typeface="Tw Cen MT" pitchFamily="34" charset="0"/>
              </a:rPr>
              <a:t>ūl al-fiqh</a:t>
            </a:r>
            <a:r>
              <a:rPr lang="en-AU">
                <a:latin typeface="Tw Cen MT" pitchFamily="34" charset="0"/>
              </a:rPr>
              <a:t> ctd</a:t>
            </a:r>
            <a:endParaRPr lang="en-GB">
              <a:latin typeface="Tw Cen MT" pitchFamily="34" charset="0"/>
            </a:endParaRPr>
          </a:p>
        </p:txBody>
      </p:sp>
      <p:sp>
        <p:nvSpPr>
          <p:cNvPr id="4" name="TextBox 3"/>
          <p:cNvSpPr txBox="1"/>
          <p:nvPr/>
        </p:nvSpPr>
        <p:spPr>
          <a:xfrm>
            <a:off x="609600" y="228600"/>
            <a:ext cx="7543800" cy="923330"/>
          </a:xfrm>
          <a:prstGeom prst="rect">
            <a:avLst/>
          </a:prstGeom>
          <a:solidFill>
            <a:schemeClr val="accent1"/>
          </a:solidFill>
        </p:spPr>
        <p:txBody>
          <a:bodyPr wrap="square" rtlCol="0">
            <a:spAutoFit/>
          </a:bodyPr>
          <a:lstStyle/>
          <a:p>
            <a:r>
              <a:rPr lang="en-AU" sz="5400" smtClean="0"/>
              <a:t>“Procedural” methods</a:t>
            </a:r>
            <a:endParaRPr lang="en-US" sz="540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33400" y="381000"/>
            <a:ext cx="8153400" cy="990600"/>
          </a:xfrm>
        </p:spPr>
        <p:txBody>
          <a:bodyPr>
            <a:noAutofit/>
          </a:bodyPr>
          <a:lstStyle/>
          <a:p>
            <a:pPr eaLnBrk="1" hangingPunct="1"/>
            <a:r>
              <a:rPr lang="en-AU" sz="3200" i="1" smtClean="0"/>
              <a:t>u</a:t>
            </a:r>
            <a:r>
              <a:rPr lang="en-AU" sz="3200" i="1" smtClean="0">
                <a:ea typeface="Lucida Grande" pitchFamily="-60" charset="0"/>
                <a:cs typeface="Lucida Grande" pitchFamily="-60" charset="0"/>
              </a:rPr>
              <a:t>ṣ</a:t>
            </a:r>
            <a:r>
              <a:rPr lang="en-AU" sz="3200" i="1" smtClean="0"/>
              <a:t>ūl al-fiqh</a:t>
            </a:r>
            <a:r>
              <a:rPr lang="en-AU" sz="3200" smtClean="0"/>
              <a:t> ctd  “Procedural” methods</a:t>
            </a:r>
            <a:endParaRPr lang="en-GB" sz="4400" smtClean="0"/>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AU" i="1" dirty="0" err="1" smtClean="0"/>
              <a:t>Ijmā</a:t>
            </a:r>
            <a:r>
              <a:rPr lang="en-AU" i="1" dirty="0" smtClean="0"/>
              <a:t>‘</a:t>
            </a:r>
            <a:r>
              <a:rPr lang="en-AU" dirty="0" smtClean="0"/>
              <a:t> (Consensus)</a:t>
            </a:r>
            <a:endParaRPr lang="en-GB" dirty="0" smtClean="0"/>
          </a:p>
          <a:p>
            <a:pPr marL="640080" lvl="1" indent="-274320" eaLnBrk="1" fontAlgn="auto" hangingPunct="1">
              <a:spcAft>
                <a:spcPts val="0"/>
              </a:spcAft>
              <a:buFont typeface="Wingdings 2"/>
              <a:buChar char=""/>
              <a:defRPr/>
            </a:pPr>
            <a:r>
              <a:rPr lang="en-AU" dirty="0" smtClean="0"/>
              <a:t>Agreement of all </a:t>
            </a:r>
            <a:r>
              <a:rPr lang="en-AU" dirty="0" err="1" smtClean="0"/>
              <a:t>mujtahids</a:t>
            </a:r>
            <a:r>
              <a:rPr lang="en-AU" dirty="0" smtClean="0"/>
              <a:t> on a particular point</a:t>
            </a:r>
            <a:endParaRPr lang="en-GB" dirty="0" smtClean="0"/>
          </a:p>
          <a:p>
            <a:pPr marL="640080" lvl="1" indent="-274320" eaLnBrk="1" fontAlgn="auto" hangingPunct="1">
              <a:spcAft>
                <a:spcPts val="0"/>
              </a:spcAft>
              <a:buFont typeface="Wingdings 2"/>
              <a:buChar char=""/>
              <a:defRPr/>
            </a:pPr>
            <a:r>
              <a:rPr lang="en-AU" dirty="0" smtClean="0"/>
              <a:t>Considered </a:t>
            </a:r>
            <a:r>
              <a:rPr lang="en-AU" dirty="0" err="1" smtClean="0"/>
              <a:t>authitative</a:t>
            </a:r>
            <a:r>
              <a:rPr lang="en-AU" dirty="0" smtClean="0"/>
              <a:t>: “My community will not agree on an error.” (</a:t>
            </a:r>
            <a:r>
              <a:rPr lang="en-AU" i="1" dirty="0" err="1" smtClean="0"/>
              <a:t>ḥadīth</a:t>
            </a:r>
            <a:r>
              <a:rPr lang="en-AU" dirty="0" smtClean="0"/>
              <a:t>)</a:t>
            </a:r>
            <a:endParaRPr lang="en-GB" dirty="0" smtClean="0"/>
          </a:p>
          <a:p>
            <a:pPr marL="320040" indent="-320040" eaLnBrk="1" fontAlgn="auto" hangingPunct="1">
              <a:spcAft>
                <a:spcPts val="0"/>
              </a:spcAft>
              <a:buFont typeface="Wingdings"/>
              <a:buNone/>
              <a:defRPr/>
            </a:pPr>
            <a:endParaRPr lang="en-GB" dirty="0" smtClean="0"/>
          </a:p>
          <a:p>
            <a:pPr marL="320040" indent="-320040" eaLnBrk="1" fontAlgn="auto" hangingPunct="1">
              <a:spcAft>
                <a:spcPts val="0"/>
              </a:spcAft>
              <a:buFont typeface="Wingdings"/>
              <a:buChar char=""/>
              <a:defRPr/>
            </a:pPr>
            <a:r>
              <a:rPr lang="en-AU" i="1" dirty="0" err="1" smtClean="0"/>
              <a:t>Ijtihād</a:t>
            </a:r>
            <a:r>
              <a:rPr lang="en-AU" dirty="0" smtClean="0"/>
              <a:t> (2) continuing </a:t>
            </a:r>
            <a:r>
              <a:rPr lang="en-AU" i="1" dirty="0" err="1" smtClean="0"/>
              <a:t>ijtihād</a:t>
            </a:r>
            <a:endParaRPr lang="en-GB" dirty="0" smtClean="0"/>
          </a:p>
          <a:p>
            <a:pPr marL="640080" lvl="1" indent="-274320" eaLnBrk="1" fontAlgn="auto" hangingPunct="1">
              <a:spcAft>
                <a:spcPts val="0"/>
              </a:spcAft>
              <a:buFont typeface="Wingdings 2"/>
              <a:buChar char=""/>
              <a:defRPr/>
            </a:pPr>
            <a:r>
              <a:rPr lang="en-AU" dirty="0" smtClean="0"/>
              <a:t>Where there is no </a:t>
            </a:r>
            <a:r>
              <a:rPr lang="en-AU" i="1" dirty="0" err="1" smtClean="0"/>
              <a:t>ijmā</a:t>
            </a:r>
            <a:r>
              <a:rPr lang="en-AU" i="1" dirty="0" smtClean="0"/>
              <a:t>‘,</a:t>
            </a:r>
            <a:r>
              <a:rPr lang="en-AU" dirty="0" smtClean="0"/>
              <a:t> </a:t>
            </a:r>
            <a:r>
              <a:rPr lang="en-AU" i="1" dirty="0" err="1" smtClean="0"/>
              <a:t>ijtihād</a:t>
            </a:r>
            <a:r>
              <a:rPr lang="en-AU" dirty="0" smtClean="0"/>
              <a:t> continues</a:t>
            </a:r>
            <a:endParaRPr lang="en-GB" dirty="0" smtClean="0"/>
          </a:p>
          <a:p>
            <a:pPr marL="640080" lvl="1" indent="-274320" eaLnBrk="1" fontAlgn="auto" hangingPunct="1">
              <a:spcAft>
                <a:spcPts val="0"/>
              </a:spcAft>
              <a:buFont typeface="Wingdings 2"/>
              <a:buChar char=""/>
              <a:defRPr/>
            </a:pPr>
            <a:r>
              <a:rPr lang="en-AU" dirty="0" smtClean="0"/>
              <a:t>Where there is </a:t>
            </a:r>
            <a:r>
              <a:rPr lang="en-AU" i="1" dirty="0" err="1" smtClean="0"/>
              <a:t>ijmā</a:t>
            </a:r>
            <a:r>
              <a:rPr lang="en-AU" i="1" dirty="0" smtClean="0"/>
              <a:t>‘, </a:t>
            </a:r>
            <a:r>
              <a:rPr lang="en-AU" dirty="0" smtClean="0"/>
              <a:t>absolute </a:t>
            </a:r>
            <a:r>
              <a:rPr lang="en-AU" i="1" dirty="0" err="1" smtClean="0"/>
              <a:t>ijtihād</a:t>
            </a:r>
            <a:r>
              <a:rPr lang="en-AU" dirty="0" smtClean="0"/>
              <a:t> (i.e. deriving valuations directly from the </a:t>
            </a:r>
            <a:r>
              <a:rPr lang="en-AU" dirty="0" err="1" smtClean="0"/>
              <a:t>Qur’ān</a:t>
            </a:r>
            <a:r>
              <a:rPr lang="en-AU" dirty="0" smtClean="0"/>
              <a:t> and </a:t>
            </a:r>
            <a:r>
              <a:rPr lang="en-AU" i="1" dirty="0" err="1" smtClean="0"/>
              <a:t>Sunna</a:t>
            </a:r>
            <a:r>
              <a:rPr lang="en-AU" dirty="0" smtClean="0"/>
              <a:t>) is precluded; </a:t>
            </a:r>
            <a:r>
              <a:rPr lang="en-AU" i="1" dirty="0" err="1" smtClean="0"/>
              <a:t>taqlīd</a:t>
            </a:r>
            <a:r>
              <a:rPr lang="en-AU" dirty="0" smtClean="0"/>
              <a:t> (imitating, following) is required </a:t>
            </a:r>
            <a:endParaRPr lang="en-GB" dirty="0" smtClean="0"/>
          </a:p>
          <a:p>
            <a:pPr marL="640080" lvl="1" indent="-274320" eaLnBrk="1" fontAlgn="auto" hangingPunct="1">
              <a:spcAft>
                <a:spcPts val="0"/>
              </a:spcAft>
              <a:buFont typeface="Wingdings 2"/>
              <a:buChar char=""/>
              <a:defRPr/>
            </a:pPr>
            <a:r>
              <a:rPr lang="en-AU" i="1" dirty="0" err="1" smtClean="0"/>
              <a:t>Ijtihād</a:t>
            </a:r>
            <a:r>
              <a:rPr lang="en-AU" i="1" dirty="0" smtClean="0"/>
              <a:t> </a:t>
            </a:r>
            <a:r>
              <a:rPr lang="en-AU" dirty="0" smtClean="0"/>
              <a:t>may continue within the framework and principles established by the existing </a:t>
            </a:r>
            <a:r>
              <a:rPr lang="en-AU" i="1" dirty="0" err="1" smtClean="0"/>
              <a:t>ijmā</a:t>
            </a:r>
            <a:r>
              <a:rPr lang="en-AU" i="1" dirty="0" smtClean="0"/>
              <a:t>‘</a:t>
            </a:r>
            <a:endParaRPr lang="en-GB" dirty="0" smtClean="0"/>
          </a:p>
          <a:p>
            <a:pPr marL="320040" indent="-320040" eaLnBrk="1" fontAlgn="auto" hangingPunct="1">
              <a:spcAft>
                <a:spcPts val="0"/>
              </a:spcAft>
              <a:buFont typeface="Wingdings"/>
              <a:buNone/>
              <a:defRPr/>
            </a:pPr>
            <a:endParaRPr lang="en-GB"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sz="quarter" idx="1"/>
          </p:nvPr>
        </p:nvSpPr>
        <p:spPr>
          <a:xfrm>
            <a:off x="0" y="1447800"/>
            <a:ext cx="9144000" cy="5257800"/>
          </a:xfrm>
        </p:spPr>
        <p:txBody>
          <a:bodyPr>
            <a:noAutofit/>
          </a:bodyPr>
          <a:lstStyle/>
          <a:p>
            <a:pPr eaLnBrk="1" hangingPunct="1">
              <a:lnSpc>
                <a:spcPct val="80000"/>
              </a:lnSpc>
              <a:buFont typeface="Wingdings" pitchFamily="-60" charset="2"/>
              <a:buNone/>
            </a:pPr>
            <a:r>
              <a:rPr lang="en-AU" sz="2400" smtClean="0"/>
              <a:t>Methods of </a:t>
            </a:r>
            <a:r>
              <a:rPr lang="en-AU" sz="2400" i="1" smtClean="0"/>
              <a:t>ijtihād</a:t>
            </a:r>
            <a:endParaRPr lang="en-GB" sz="2400" smtClean="0"/>
          </a:p>
          <a:p>
            <a:pPr eaLnBrk="1" hangingPunct="1">
              <a:lnSpc>
                <a:spcPct val="80000"/>
              </a:lnSpc>
              <a:buFont typeface="Wingdings" pitchFamily="-60" charset="2"/>
              <a:buNone/>
            </a:pPr>
            <a:endParaRPr lang="en-GB" sz="900" smtClean="0"/>
          </a:p>
          <a:p>
            <a:pPr eaLnBrk="1" hangingPunct="1">
              <a:lnSpc>
                <a:spcPct val="80000"/>
              </a:lnSpc>
            </a:pPr>
            <a:r>
              <a:rPr lang="en-AU" sz="2400" i="1" smtClean="0"/>
              <a:t>Qiyās</a:t>
            </a:r>
            <a:r>
              <a:rPr lang="en-AU" sz="2400" smtClean="0"/>
              <a:t> (analogy).</a:t>
            </a:r>
            <a:endParaRPr lang="en-GB" sz="2400" smtClean="0"/>
          </a:p>
          <a:p>
            <a:pPr lvl="1" eaLnBrk="1" hangingPunct="1">
              <a:lnSpc>
                <a:spcPct val="80000"/>
              </a:lnSpc>
            </a:pPr>
            <a:r>
              <a:rPr lang="en-AU" sz="2400" smtClean="0"/>
              <a:t>Find a common term (</a:t>
            </a:r>
            <a:r>
              <a:rPr lang="en-AU" sz="2400" i="1" smtClean="0"/>
              <a:t>‘illa</a:t>
            </a:r>
            <a:r>
              <a:rPr lang="en-AU" sz="2400" smtClean="0"/>
              <a:t>) between known and unknown</a:t>
            </a:r>
            <a:endParaRPr lang="en-GB" sz="2400" smtClean="0"/>
          </a:p>
          <a:p>
            <a:pPr lvl="1" eaLnBrk="1" hangingPunct="1">
              <a:lnSpc>
                <a:spcPct val="80000"/>
              </a:lnSpc>
            </a:pPr>
            <a:r>
              <a:rPr lang="en-AU" sz="2400" smtClean="0"/>
              <a:t>E.g. bad effects of drunkenness are the common term between wine (known to be </a:t>
            </a:r>
            <a:r>
              <a:rPr lang="en-AU" sz="2400" i="1" smtClean="0">
                <a:ea typeface="Lucida Grande" pitchFamily="-60" charset="0"/>
                <a:cs typeface="Lucida Grande" pitchFamily="-60" charset="0"/>
              </a:rPr>
              <a:t>ḥ</a:t>
            </a:r>
            <a:r>
              <a:rPr lang="en-AU" sz="2400" i="1" smtClean="0"/>
              <a:t>arām</a:t>
            </a:r>
            <a:r>
              <a:rPr lang="en-AU" sz="2400" smtClean="0"/>
              <a:t>) and whiskey (to be determined)</a:t>
            </a:r>
            <a:endParaRPr lang="en-GB" sz="2400" smtClean="0"/>
          </a:p>
          <a:p>
            <a:pPr eaLnBrk="1" hangingPunct="1">
              <a:lnSpc>
                <a:spcPct val="80000"/>
              </a:lnSpc>
              <a:buFont typeface="Wingdings" pitchFamily="-60" charset="2"/>
              <a:buNone/>
            </a:pPr>
            <a:endParaRPr lang="en-GB" sz="900" smtClean="0"/>
          </a:p>
          <a:p>
            <a:pPr eaLnBrk="1" hangingPunct="1">
              <a:lnSpc>
                <a:spcPct val="80000"/>
              </a:lnSpc>
            </a:pPr>
            <a:r>
              <a:rPr lang="en-AU" sz="2400" smtClean="0"/>
              <a:t>The welfare of the Muslim community, </a:t>
            </a:r>
            <a:r>
              <a:rPr lang="en-AU" sz="2400" i="1" smtClean="0"/>
              <a:t>ma</a:t>
            </a:r>
            <a:r>
              <a:rPr lang="en-AU" sz="2400" i="1" smtClean="0">
                <a:ea typeface="Lucida Grande" pitchFamily="-60" charset="0"/>
                <a:cs typeface="Lucida Grande" pitchFamily="-60" charset="0"/>
              </a:rPr>
              <a:t>ṣ</a:t>
            </a:r>
            <a:r>
              <a:rPr lang="en-AU" sz="2400" i="1" smtClean="0"/>
              <a:t>la</a:t>
            </a:r>
            <a:r>
              <a:rPr lang="en-AU" sz="2400" i="1" smtClean="0">
                <a:ea typeface="Lucida Grande" pitchFamily="-60" charset="0"/>
                <a:cs typeface="Lucida Grande" pitchFamily="-60" charset="0"/>
              </a:rPr>
              <a:t>ḥ</a:t>
            </a:r>
            <a:r>
              <a:rPr lang="en-AU" sz="2400" i="1" smtClean="0"/>
              <a:t>a</a:t>
            </a:r>
            <a:r>
              <a:rPr lang="en-AU" sz="2400" smtClean="0"/>
              <a:t> (or </a:t>
            </a:r>
            <a:r>
              <a:rPr lang="en-AU" sz="2400" i="1" smtClean="0"/>
              <a:t>isti</a:t>
            </a:r>
            <a:r>
              <a:rPr lang="en-AU" sz="2400" i="1" smtClean="0">
                <a:ea typeface="Lucida Grande" pitchFamily="-60" charset="0"/>
                <a:cs typeface="Lucida Grande" pitchFamily="-60" charset="0"/>
              </a:rPr>
              <a:t>ṣ</a:t>
            </a:r>
            <a:r>
              <a:rPr lang="en-AU" sz="2400" i="1" smtClean="0"/>
              <a:t>lā</a:t>
            </a:r>
            <a:r>
              <a:rPr lang="en-AU" sz="2400" i="1" smtClean="0">
                <a:ea typeface="Lucida Grande" pitchFamily="-60" charset="0"/>
                <a:cs typeface="Lucida Grande" pitchFamily="-60" charset="0"/>
              </a:rPr>
              <a:t>ḥ</a:t>
            </a:r>
            <a:r>
              <a:rPr lang="en-AU" sz="2400" smtClean="0"/>
              <a:t>).</a:t>
            </a:r>
            <a:endParaRPr lang="en-GB" sz="2400" smtClean="0"/>
          </a:p>
          <a:p>
            <a:pPr lvl="1" eaLnBrk="1" hangingPunct="1">
              <a:lnSpc>
                <a:spcPct val="80000"/>
              </a:lnSpc>
            </a:pPr>
            <a:r>
              <a:rPr lang="en-AU" sz="2400" i="1" smtClean="0"/>
              <a:t>ma</a:t>
            </a:r>
            <a:r>
              <a:rPr lang="en-AU" sz="2400" i="1" smtClean="0">
                <a:ea typeface="Lucida Grande" pitchFamily="-60" charset="0"/>
                <a:cs typeface="Lucida Grande" pitchFamily="-60" charset="0"/>
              </a:rPr>
              <a:t>ṣ</a:t>
            </a:r>
            <a:r>
              <a:rPr lang="en-AU" sz="2400" i="1" smtClean="0"/>
              <a:t>la</a:t>
            </a:r>
            <a:r>
              <a:rPr lang="en-AU" sz="2400" i="1" smtClean="0">
                <a:ea typeface="Lucida Grande" pitchFamily="-60" charset="0"/>
                <a:cs typeface="Lucida Grande" pitchFamily="-60" charset="0"/>
              </a:rPr>
              <a:t>ḥ</a:t>
            </a:r>
            <a:r>
              <a:rPr lang="en-AU" sz="2400" i="1" smtClean="0"/>
              <a:t>a : </a:t>
            </a:r>
            <a:r>
              <a:rPr lang="en-AU" sz="2400" smtClean="0"/>
              <a:t>where other methods give more than one answer, choose the one most consistent with the welfare of the </a:t>
            </a:r>
            <a:r>
              <a:rPr lang="en-AU" sz="2400" i="1" smtClean="0"/>
              <a:t>umma</a:t>
            </a:r>
            <a:endParaRPr lang="en-GB" sz="2400" smtClean="0"/>
          </a:p>
          <a:p>
            <a:pPr lvl="1" eaLnBrk="1" hangingPunct="1">
              <a:lnSpc>
                <a:spcPct val="80000"/>
              </a:lnSpc>
            </a:pPr>
            <a:r>
              <a:rPr lang="en-AU" sz="2400" i="1" smtClean="0"/>
              <a:t>isti</a:t>
            </a:r>
            <a:r>
              <a:rPr lang="en-AU" sz="2400" i="1" smtClean="0">
                <a:ea typeface="Lucida Grande" pitchFamily="-60" charset="0"/>
                <a:cs typeface="Lucida Grande" pitchFamily="-60" charset="0"/>
              </a:rPr>
              <a:t>ḥ</a:t>
            </a:r>
            <a:r>
              <a:rPr lang="en-AU" sz="2400" i="1" smtClean="0"/>
              <a:t>sān</a:t>
            </a:r>
            <a:r>
              <a:rPr lang="en-AU" sz="2400" smtClean="0"/>
              <a:t> (preference): choose less strict approach on grounds of welfare</a:t>
            </a:r>
            <a:endParaRPr lang="en-GB" sz="2400" smtClean="0"/>
          </a:p>
          <a:p>
            <a:pPr lvl="1" eaLnBrk="1" hangingPunct="1">
              <a:lnSpc>
                <a:spcPct val="80000"/>
              </a:lnSpc>
            </a:pPr>
            <a:r>
              <a:rPr lang="en-AU" sz="2400" i="1" smtClean="0"/>
              <a:t>ma</a:t>
            </a:r>
            <a:r>
              <a:rPr lang="en-AU" sz="2400" i="1" smtClean="0">
                <a:ea typeface="Lucida Grande" pitchFamily="-60" charset="0"/>
                <a:cs typeface="Lucida Grande" pitchFamily="-60" charset="0"/>
              </a:rPr>
              <a:t>ṣ</a:t>
            </a:r>
            <a:r>
              <a:rPr lang="en-AU" sz="2400" i="1" smtClean="0"/>
              <a:t>la</a:t>
            </a:r>
            <a:r>
              <a:rPr lang="en-AU" sz="2400" i="1" smtClean="0">
                <a:ea typeface="Lucida Grande" pitchFamily="-60" charset="0"/>
                <a:cs typeface="Lucida Grande" pitchFamily="-60" charset="0"/>
              </a:rPr>
              <a:t>ḥ</a:t>
            </a:r>
            <a:r>
              <a:rPr lang="en-AU" sz="2400" i="1" smtClean="0"/>
              <a:t>a mursala</a:t>
            </a:r>
            <a:r>
              <a:rPr lang="en-AU" sz="2400" smtClean="0"/>
              <a:t>: follow welfare apart from other </a:t>
            </a:r>
            <a:r>
              <a:rPr lang="en-AU" sz="2400" i="1" smtClean="0"/>
              <a:t>Sharī‘a</a:t>
            </a:r>
            <a:r>
              <a:rPr lang="en-AU" sz="2400" smtClean="0"/>
              <a:t> sources</a:t>
            </a:r>
            <a:endParaRPr lang="en-GB" sz="2400" smtClean="0"/>
          </a:p>
          <a:p>
            <a:pPr lvl="1" eaLnBrk="1" hangingPunct="1">
              <a:lnSpc>
                <a:spcPct val="80000"/>
              </a:lnSpc>
            </a:pPr>
            <a:r>
              <a:rPr lang="en-AU" sz="2400" smtClean="0"/>
              <a:t>“Blocking the means”: actions that will lead to forbidden actions are forbidden</a:t>
            </a:r>
            <a:endParaRPr lang="en-GB" sz="2400" smtClean="0"/>
          </a:p>
          <a:p>
            <a:pPr eaLnBrk="1" hangingPunct="1">
              <a:lnSpc>
                <a:spcPct val="80000"/>
              </a:lnSpc>
              <a:buFont typeface="Wingdings" pitchFamily="-60" charset="2"/>
              <a:buNone/>
            </a:pPr>
            <a:endParaRPr lang="en-GB" sz="2400" smtClean="0"/>
          </a:p>
        </p:txBody>
      </p:sp>
      <p:sp>
        <p:nvSpPr>
          <p:cNvPr id="20483" name="Rectangle 3"/>
          <p:cNvSpPr>
            <a:spLocks noChangeArrowheads="1"/>
          </p:cNvSpPr>
          <p:nvPr/>
        </p:nvSpPr>
        <p:spPr bwMode="auto">
          <a:xfrm>
            <a:off x="571500" y="714375"/>
            <a:ext cx="3071813" cy="377825"/>
          </a:xfrm>
          <a:prstGeom prst="rect">
            <a:avLst/>
          </a:prstGeom>
          <a:noFill/>
          <a:ln w="9525">
            <a:noFill/>
            <a:miter lim="800000"/>
            <a:headEnd/>
            <a:tailEnd/>
          </a:ln>
        </p:spPr>
        <p:txBody>
          <a:bodyPr>
            <a:spAutoFit/>
          </a:bodyPr>
          <a:lstStyle/>
          <a:p>
            <a:r>
              <a:rPr lang="en-AU" i="1">
                <a:latin typeface="Tw Cen MT" pitchFamily="34" charset="0"/>
              </a:rPr>
              <a:t>u</a:t>
            </a:r>
            <a:r>
              <a:rPr lang="en-AU" i="1">
                <a:latin typeface="Tw Cen MT" pitchFamily="34" charset="0"/>
                <a:ea typeface="Lucida Grande" pitchFamily="-60" charset="0"/>
                <a:cs typeface="Lucida Grande" pitchFamily="-60" charset="0"/>
              </a:rPr>
              <a:t>ṣ</a:t>
            </a:r>
            <a:r>
              <a:rPr lang="en-AU" i="1">
                <a:latin typeface="Tw Cen MT" pitchFamily="34" charset="0"/>
              </a:rPr>
              <a:t>ūl al-fiqh</a:t>
            </a:r>
            <a:r>
              <a:rPr lang="en-AU">
                <a:latin typeface="Tw Cen MT" pitchFamily="34" charset="0"/>
              </a:rPr>
              <a:t> ctd</a:t>
            </a:r>
            <a:endParaRPr lang="en-GB">
              <a:latin typeface="Tw Cen MT" pitchFamily="34" charset="0"/>
            </a:endParaRPr>
          </a:p>
        </p:txBody>
      </p:sp>
      <p:sp>
        <p:nvSpPr>
          <p:cNvPr id="4" name="TextBox 3"/>
          <p:cNvSpPr txBox="1"/>
          <p:nvPr/>
        </p:nvSpPr>
        <p:spPr>
          <a:xfrm>
            <a:off x="1066800" y="381000"/>
            <a:ext cx="6553200" cy="769441"/>
          </a:xfrm>
          <a:prstGeom prst="rect">
            <a:avLst/>
          </a:prstGeom>
          <a:solidFill>
            <a:schemeClr val="accent1"/>
          </a:solidFill>
        </p:spPr>
        <p:txBody>
          <a:bodyPr wrap="square" rtlCol="0">
            <a:spAutoFit/>
          </a:bodyPr>
          <a:lstStyle/>
          <a:p>
            <a:r>
              <a:rPr lang="en-AU" sz="4400" smtClean="0"/>
              <a:t>Methods of </a:t>
            </a:r>
            <a:r>
              <a:rPr lang="en-AU" sz="4400" i="1" smtClean="0"/>
              <a:t>ijtihād</a:t>
            </a:r>
            <a:endParaRPr lang="en-US" sz="440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533400" y="457200"/>
            <a:ext cx="8153400" cy="990600"/>
          </a:xfrm>
        </p:spPr>
        <p:txBody>
          <a:bodyPr>
            <a:normAutofit/>
          </a:bodyPr>
          <a:lstStyle/>
          <a:p>
            <a:pPr eaLnBrk="1" hangingPunct="1"/>
            <a:r>
              <a:rPr lang="en-AU" sz="4400" i="1" smtClean="0"/>
              <a:t>u</a:t>
            </a:r>
            <a:r>
              <a:rPr lang="en-AU" sz="4400" i="1" smtClean="0">
                <a:ea typeface="Lucida Grande" pitchFamily="-60" charset="0"/>
                <a:cs typeface="Lucida Grande" pitchFamily="-60" charset="0"/>
              </a:rPr>
              <a:t>ṣ</a:t>
            </a:r>
            <a:r>
              <a:rPr lang="en-AU" sz="4400" i="1" smtClean="0"/>
              <a:t>ūl al-fiqh</a:t>
            </a:r>
            <a:r>
              <a:rPr lang="en-AU" sz="4400" smtClean="0"/>
              <a:t> contin.......</a:t>
            </a:r>
            <a:endParaRPr lang="en-GB" sz="6000" smtClean="0"/>
          </a:p>
        </p:txBody>
      </p:sp>
      <p:sp>
        <p:nvSpPr>
          <p:cNvPr id="21507" name="Content Placeholder 2"/>
          <p:cNvSpPr>
            <a:spLocks noGrp="1"/>
          </p:cNvSpPr>
          <p:nvPr>
            <p:ph sz="quarter" idx="1"/>
          </p:nvPr>
        </p:nvSpPr>
        <p:spPr>
          <a:xfrm>
            <a:off x="0" y="1600200"/>
            <a:ext cx="9144000" cy="5257800"/>
          </a:xfrm>
        </p:spPr>
        <p:txBody>
          <a:bodyPr>
            <a:noAutofit/>
          </a:bodyPr>
          <a:lstStyle/>
          <a:p>
            <a:pPr eaLnBrk="1" hangingPunct="1">
              <a:lnSpc>
                <a:spcPct val="80000"/>
              </a:lnSpc>
              <a:buFont typeface="Wingdings" pitchFamily="-60" charset="2"/>
              <a:buNone/>
            </a:pPr>
            <a:r>
              <a:rPr lang="en-AU" sz="3600" b="1" dirty="0" smtClean="0">
                <a:solidFill>
                  <a:srgbClr val="FF0000"/>
                </a:solidFill>
              </a:rPr>
              <a:t>Methods of </a:t>
            </a:r>
            <a:r>
              <a:rPr lang="en-AU" sz="3600" b="1" i="1" dirty="0" err="1" smtClean="0">
                <a:solidFill>
                  <a:srgbClr val="FF0000"/>
                </a:solidFill>
              </a:rPr>
              <a:t>ijtihād</a:t>
            </a:r>
            <a:r>
              <a:rPr lang="en-AU" sz="3600" b="1" dirty="0" smtClean="0">
                <a:solidFill>
                  <a:srgbClr val="FF0000"/>
                </a:solidFill>
              </a:rPr>
              <a:t>  </a:t>
            </a:r>
            <a:endParaRPr lang="en-GB" sz="3600" b="1" dirty="0" smtClean="0">
              <a:solidFill>
                <a:srgbClr val="FF0000"/>
              </a:solidFill>
            </a:endParaRPr>
          </a:p>
          <a:p>
            <a:pPr eaLnBrk="1" hangingPunct="1">
              <a:lnSpc>
                <a:spcPct val="80000"/>
              </a:lnSpc>
              <a:buFont typeface="Wingdings" pitchFamily="-60" charset="2"/>
              <a:buNone/>
            </a:pPr>
            <a:endParaRPr lang="en-GB" sz="900" b="1" dirty="0" smtClean="0"/>
          </a:p>
          <a:p>
            <a:pPr eaLnBrk="1" hangingPunct="1">
              <a:lnSpc>
                <a:spcPct val="80000"/>
              </a:lnSpc>
            </a:pPr>
            <a:r>
              <a:rPr lang="en-AU" sz="2400" b="1" i="1" dirty="0" err="1" smtClean="0"/>
              <a:t>Ra’y</a:t>
            </a:r>
            <a:r>
              <a:rPr lang="en-AU" sz="2400" b="1" dirty="0" smtClean="0"/>
              <a:t>, considered opinion of the </a:t>
            </a:r>
            <a:r>
              <a:rPr lang="en-AU" sz="2400" b="1" i="1" dirty="0" err="1" smtClean="0"/>
              <a:t>faqih</a:t>
            </a:r>
            <a:r>
              <a:rPr lang="en-AU" sz="2400" b="1" dirty="0" smtClean="0"/>
              <a:t>, not based on formal reasoning; </a:t>
            </a:r>
            <a:endParaRPr lang="en-GB" sz="2400" b="1" dirty="0" smtClean="0"/>
          </a:p>
          <a:p>
            <a:pPr lvl="1" eaLnBrk="1" hangingPunct="1">
              <a:lnSpc>
                <a:spcPct val="80000"/>
              </a:lnSpc>
            </a:pPr>
            <a:r>
              <a:rPr lang="en-AU" sz="2000" b="1" dirty="0" smtClean="0"/>
              <a:t>common in the early days but later rejected.</a:t>
            </a:r>
            <a:endParaRPr lang="en-GB" sz="2000" b="1" dirty="0" smtClean="0"/>
          </a:p>
          <a:p>
            <a:pPr eaLnBrk="1" hangingPunct="1">
              <a:lnSpc>
                <a:spcPct val="80000"/>
              </a:lnSpc>
              <a:buFont typeface="Wingdings" pitchFamily="-60" charset="2"/>
              <a:buNone/>
            </a:pPr>
            <a:endParaRPr lang="en-GB" sz="900" b="1" dirty="0" smtClean="0"/>
          </a:p>
          <a:p>
            <a:pPr eaLnBrk="1" hangingPunct="1">
              <a:lnSpc>
                <a:spcPct val="80000"/>
              </a:lnSpc>
            </a:pPr>
            <a:r>
              <a:rPr lang="en-AU" sz="2400" b="1" dirty="0" smtClean="0"/>
              <a:t>Devices , means of avoiding apparent intent of the law.</a:t>
            </a:r>
            <a:endParaRPr lang="en-GB" sz="2400" b="1" dirty="0" smtClean="0"/>
          </a:p>
          <a:p>
            <a:pPr lvl="1" eaLnBrk="1" hangingPunct="1">
              <a:lnSpc>
                <a:spcPct val="80000"/>
              </a:lnSpc>
            </a:pPr>
            <a:r>
              <a:rPr lang="en-AU" sz="2000" b="1" dirty="0" smtClean="0"/>
              <a:t>rejected by many.</a:t>
            </a:r>
            <a:endParaRPr lang="en-GB" sz="2000" b="1" dirty="0" smtClean="0"/>
          </a:p>
          <a:p>
            <a:pPr eaLnBrk="1" hangingPunct="1">
              <a:lnSpc>
                <a:spcPct val="80000"/>
              </a:lnSpc>
              <a:buFont typeface="Wingdings" pitchFamily="-60" charset="2"/>
              <a:buNone/>
            </a:pPr>
            <a:endParaRPr lang="en-GB" sz="900" b="1" dirty="0" smtClean="0"/>
          </a:p>
          <a:p>
            <a:pPr eaLnBrk="1" hangingPunct="1">
              <a:lnSpc>
                <a:spcPct val="80000"/>
              </a:lnSpc>
            </a:pPr>
            <a:r>
              <a:rPr lang="en-AU" sz="2400" b="1" dirty="0" smtClean="0"/>
              <a:t>Custom, (</a:t>
            </a:r>
            <a:r>
              <a:rPr lang="en-AU" sz="2400" b="1" i="1" dirty="0" smtClean="0"/>
              <a:t>'</a:t>
            </a:r>
            <a:r>
              <a:rPr lang="en-AU" sz="2400" b="1" i="1" dirty="0" err="1" smtClean="0"/>
              <a:t>āda</a:t>
            </a:r>
            <a:r>
              <a:rPr lang="en-AU" sz="2400" b="1" dirty="0" smtClean="0"/>
              <a:t> or </a:t>
            </a:r>
            <a:r>
              <a:rPr lang="en-AU" sz="2400" b="1" i="1" dirty="0" err="1" smtClean="0"/>
              <a:t>adat</a:t>
            </a:r>
            <a:r>
              <a:rPr lang="en-AU" sz="2400" b="1" dirty="0" smtClean="0"/>
              <a:t>, </a:t>
            </a:r>
            <a:r>
              <a:rPr lang="en-AU" sz="2400" b="1" i="1" dirty="0" smtClean="0"/>
              <a:t>‘</a:t>
            </a:r>
            <a:r>
              <a:rPr lang="en-AU" sz="2400" b="1" i="1" dirty="0" err="1" smtClean="0"/>
              <a:t>urf</a:t>
            </a:r>
            <a:r>
              <a:rPr lang="en-AU" sz="2400" b="1" dirty="0" smtClean="0"/>
              <a:t>)</a:t>
            </a:r>
            <a:endParaRPr lang="en-GB" sz="2400" b="1" dirty="0" smtClean="0"/>
          </a:p>
          <a:p>
            <a:pPr lvl="1" eaLnBrk="1" hangingPunct="1">
              <a:lnSpc>
                <a:spcPct val="80000"/>
              </a:lnSpc>
            </a:pPr>
            <a:r>
              <a:rPr lang="en-AU" sz="2000" b="1" dirty="0" smtClean="0"/>
              <a:t>Not usually recognized as formal source of </a:t>
            </a:r>
            <a:r>
              <a:rPr lang="en-AU" sz="2000" b="1" i="1" dirty="0" err="1" smtClean="0"/>
              <a:t>fiqh</a:t>
            </a:r>
            <a:r>
              <a:rPr lang="en-AU" sz="2000" b="1" dirty="0" smtClean="0"/>
              <a:t> but important in practice.</a:t>
            </a:r>
            <a:endParaRPr lang="en-GB" sz="2000" b="1" dirty="0" smtClean="0"/>
          </a:p>
          <a:p>
            <a:pPr lvl="1" eaLnBrk="1" hangingPunct="1">
              <a:lnSpc>
                <a:spcPct val="80000"/>
              </a:lnSpc>
            </a:pPr>
            <a:r>
              <a:rPr lang="en-AU" sz="2000" b="1" dirty="0" smtClean="0"/>
              <a:t>Custom as separate from </a:t>
            </a:r>
            <a:r>
              <a:rPr lang="en-AU" sz="2000" b="1" i="1" dirty="0" err="1" smtClean="0"/>
              <a:t>Sharī‘a</a:t>
            </a:r>
            <a:r>
              <a:rPr lang="en-AU" sz="2000" b="1" dirty="0" smtClean="0"/>
              <a:t> / Custom as incorporated within </a:t>
            </a:r>
            <a:r>
              <a:rPr lang="en-AU" sz="2000" b="1" i="1" dirty="0" err="1" smtClean="0"/>
              <a:t>Sharī‘a</a:t>
            </a:r>
            <a:endParaRPr lang="en-GB" sz="2000" b="1" dirty="0" smtClean="0"/>
          </a:p>
          <a:p>
            <a:pPr eaLnBrk="1" hangingPunct="1">
              <a:lnSpc>
                <a:spcPct val="80000"/>
              </a:lnSpc>
              <a:buFont typeface="Wingdings" pitchFamily="-60" charset="2"/>
              <a:buNone/>
            </a:pPr>
            <a:endParaRPr lang="en-GB" sz="900" b="1" dirty="0" smtClean="0"/>
          </a:p>
          <a:p>
            <a:pPr eaLnBrk="1" hangingPunct="1">
              <a:lnSpc>
                <a:spcPct val="80000"/>
              </a:lnSpc>
            </a:pPr>
            <a:r>
              <a:rPr lang="en-AU" sz="2400" b="1" i="1" dirty="0" err="1" smtClean="0"/>
              <a:t>Siyāsa</a:t>
            </a:r>
            <a:r>
              <a:rPr lang="en-AU" sz="2400" b="1" i="1" dirty="0" smtClean="0"/>
              <a:t> </a:t>
            </a:r>
            <a:r>
              <a:rPr lang="en-AU" sz="2400" b="1" dirty="0" smtClean="0"/>
              <a:t>or</a:t>
            </a:r>
            <a:r>
              <a:rPr lang="en-AU" sz="2400" b="1" i="1" dirty="0" smtClean="0"/>
              <a:t> </a:t>
            </a:r>
            <a:r>
              <a:rPr lang="en-AU" sz="2400" b="1" i="1" dirty="0" err="1" smtClean="0"/>
              <a:t>Qānūn</a:t>
            </a:r>
            <a:r>
              <a:rPr lang="en-AU" sz="2400" b="1" dirty="0" smtClean="0"/>
              <a:t>. (governance or policy), government actions &amp; rules.</a:t>
            </a:r>
            <a:endParaRPr lang="en-GB" sz="2400" b="1" dirty="0" smtClean="0"/>
          </a:p>
          <a:p>
            <a:pPr lvl="1" eaLnBrk="1" hangingPunct="1">
              <a:lnSpc>
                <a:spcPct val="80000"/>
              </a:lnSpc>
            </a:pPr>
            <a:r>
              <a:rPr lang="en-AU" sz="2000" b="1" i="1" dirty="0" err="1" smtClean="0"/>
              <a:t>Siyāsa</a:t>
            </a:r>
            <a:r>
              <a:rPr lang="en-AU" sz="2000" b="1" dirty="0" smtClean="0"/>
              <a:t> as separate from </a:t>
            </a:r>
            <a:r>
              <a:rPr lang="en-AU" sz="2000" b="1" i="1" dirty="0" err="1" smtClean="0"/>
              <a:t>Sharī‘a</a:t>
            </a:r>
            <a:r>
              <a:rPr lang="en-AU" sz="2000" b="1" dirty="0" smtClean="0"/>
              <a:t> / </a:t>
            </a:r>
            <a:r>
              <a:rPr lang="en-AU" sz="2000" b="1" i="1" dirty="0" err="1" smtClean="0"/>
              <a:t>Siyāsa</a:t>
            </a:r>
            <a:r>
              <a:rPr lang="en-AU" sz="2000" b="1" dirty="0" smtClean="0"/>
              <a:t> as incorporated within </a:t>
            </a:r>
            <a:r>
              <a:rPr lang="en-AU" sz="2000" b="1" i="1" dirty="0" err="1" smtClean="0"/>
              <a:t>Sharī‘a</a:t>
            </a:r>
            <a:endParaRPr lang="en-GB" sz="2000" b="1" dirty="0" smtClean="0"/>
          </a:p>
          <a:p>
            <a:pPr eaLnBrk="1" hangingPunct="1">
              <a:lnSpc>
                <a:spcPct val="80000"/>
              </a:lnSpc>
              <a:buFont typeface="Wingdings" pitchFamily="-60" charset="2"/>
              <a:buNone/>
            </a:pPr>
            <a:endParaRPr lang="en-GB" sz="2400" b="1"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sz="quarter" idx="1"/>
          </p:nvPr>
        </p:nvSpPr>
        <p:spPr>
          <a:xfrm>
            <a:off x="533400" y="1447800"/>
            <a:ext cx="8153400" cy="4495800"/>
          </a:xfrm>
        </p:spPr>
        <p:txBody>
          <a:bodyPr/>
          <a:lstStyle/>
          <a:p>
            <a:pPr eaLnBrk="1" hangingPunct="1">
              <a:lnSpc>
                <a:spcPct val="80000"/>
              </a:lnSpc>
              <a:buFont typeface="Wingdings" pitchFamily="-60" charset="2"/>
              <a:buNone/>
            </a:pPr>
            <a:r>
              <a:rPr lang="en-AU" sz="2800" b="1" smtClean="0"/>
              <a:t> “Schools” of Jurisprudence, </a:t>
            </a:r>
            <a:r>
              <a:rPr lang="en-AU" sz="2800" b="1" i="1" smtClean="0"/>
              <a:t>Madhhabs</a:t>
            </a:r>
            <a:r>
              <a:rPr lang="en-AU" sz="2800" b="1" smtClean="0"/>
              <a:t>.</a:t>
            </a:r>
            <a:r>
              <a:rPr lang="en-AU" sz="2500" b="1" smtClean="0"/>
              <a:t>  </a:t>
            </a:r>
            <a:endParaRPr lang="en-GB" sz="2500" smtClean="0"/>
          </a:p>
          <a:p>
            <a:pPr eaLnBrk="1" hangingPunct="1">
              <a:lnSpc>
                <a:spcPct val="80000"/>
              </a:lnSpc>
              <a:buFont typeface="Wingdings" pitchFamily="-60" charset="2"/>
              <a:buNone/>
            </a:pPr>
            <a:endParaRPr lang="en-GB" sz="2500" smtClean="0"/>
          </a:p>
          <a:p>
            <a:pPr eaLnBrk="1" hangingPunct="1">
              <a:lnSpc>
                <a:spcPct val="80000"/>
              </a:lnSpc>
              <a:buFont typeface="Wingdings" pitchFamily="-60" charset="2"/>
              <a:buNone/>
            </a:pPr>
            <a:r>
              <a:rPr lang="en-AU" sz="2500" smtClean="0"/>
              <a:t>May be seen as distinct </a:t>
            </a:r>
            <a:r>
              <a:rPr lang="en-AU" sz="2500" i="1" smtClean="0"/>
              <a:t>ijmā‘s</a:t>
            </a:r>
            <a:endParaRPr lang="en-GB" sz="2500" smtClean="0"/>
          </a:p>
          <a:p>
            <a:pPr eaLnBrk="1" hangingPunct="1">
              <a:lnSpc>
                <a:spcPct val="80000"/>
              </a:lnSpc>
              <a:buFont typeface="Wingdings" pitchFamily="-60" charset="2"/>
              <a:buNone/>
            </a:pPr>
            <a:endParaRPr lang="en-GB" sz="2500" smtClean="0"/>
          </a:p>
          <a:p>
            <a:pPr eaLnBrk="1" hangingPunct="1">
              <a:lnSpc>
                <a:spcPct val="80000"/>
              </a:lnSpc>
            </a:pPr>
            <a:r>
              <a:rPr lang="en-AU" sz="2500" smtClean="0">
                <a:ea typeface="Lucida Grande" pitchFamily="-60" charset="0"/>
                <a:cs typeface="Lucida Grande" pitchFamily="-60" charset="0"/>
              </a:rPr>
              <a:t>Ḥ</a:t>
            </a:r>
            <a:r>
              <a:rPr lang="en-AU" sz="2500" smtClean="0"/>
              <a:t>anafī, named after Abu Hanifah (d 767)</a:t>
            </a:r>
            <a:endParaRPr lang="en-GB" sz="2500" smtClean="0"/>
          </a:p>
          <a:p>
            <a:pPr eaLnBrk="1" hangingPunct="1">
              <a:lnSpc>
                <a:spcPct val="80000"/>
              </a:lnSpc>
            </a:pPr>
            <a:r>
              <a:rPr lang="en-AU" sz="2500" smtClean="0"/>
              <a:t>Malikī, named after Malik ibn Anas (d 795)</a:t>
            </a:r>
            <a:endParaRPr lang="en-GB" sz="2500" smtClean="0"/>
          </a:p>
          <a:p>
            <a:pPr eaLnBrk="1" hangingPunct="1">
              <a:lnSpc>
                <a:spcPct val="80000"/>
              </a:lnSpc>
            </a:pPr>
            <a:r>
              <a:rPr lang="en-AU" sz="2500" smtClean="0"/>
              <a:t>Shāfi'ī, named after Muhammad ibn </a:t>
            </a:r>
            <a:r>
              <a:rPr lang="en-AU" sz="2400" smtClean="0"/>
              <a:t>Idris</a:t>
            </a:r>
            <a:r>
              <a:rPr lang="en-AU" sz="2500" smtClean="0"/>
              <a:t> al-Shafi'i (d 819)</a:t>
            </a:r>
            <a:endParaRPr lang="en-GB" sz="2500" smtClean="0"/>
          </a:p>
          <a:p>
            <a:pPr eaLnBrk="1" hangingPunct="1">
              <a:lnSpc>
                <a:spcPct val="80000"/>
              </a:lnSpc>
            </a:pPr>
            <a:r>
              <a:rPr lang="en-AU" sz="2500" smtClean="0">
                <a:ea typeface="Lucida Grande" pitchFamily="-60" charset="0"/>
                <a:cs typeface="Lucida Grande" pitchFamily="-60" charset="0"/>
              </a:rPr>
              <a:t>Ḥ</a:t>
            </a:r>
            <a:r>
              <a:rPr lang="en-AU" sz="2500" smtClean="0"/>
              <a:t>anbalī, named after Ahmad ibn Hanbal (d 855)</a:t>
            </a:r>
            <a:endParaRPr lang="en-GB" sz="2500" smtClean="0"/>
          </a:p>
          <a:p>
            <a:pPr eaLnBrk="1" hangingPunct="1">
              <a:lnSpc>
                <a:spcPct val="80000"/>
              </a:lnSpc>
              <a:buFont typeface="Wingdings" pitchFamily="-60" charset="2"/>
              <a:buNone/>
            </a:pPr>
            <a:endParaRPr lang="en-GB" sz="2500" smtClean="0"/>
          </a:p>
          <a:p>
            <a:pPr eaLnBrk="1" hangingPunct="1">
              <a:lnSpc>
                <a:spcPct val="80000"/>
              </a:lnSpc>
              <a:buFont typeface="Wingdings" pitchFamily="-60" charset="2"/>
              <a:buNone/>
            </a:pPr>
            <a:r>
              <a:rPr lang="en-AU" sz="2500" smtClean="0"/>
              <a:t>“Differences of opinion among scholars are a mercy from God.” (</a:t>
            </a:r>
            <a:r>
              <a:rPr lang="en-AU" sz="2500" i="1" smtClean="0">
                <a:ea typeface="Lucida Grande" pitchFamily="-60" charset="0"/>
                <a:cs typeface="Lucida Grande" pitchFamily="-60" charset="0"/>
              </a:rPr>
              <a:t>ḥ</a:t>
            </a:r>
            <a:r>
              <a:rPr lang="en-AU" sz="2500" i="1" smtClean="0"/>
              <a:t>adīth</a:t>
            </a:r>
            <a:r>
              <a:rPr lang="en-AU" sz="2500" smtClean="0"/>
              <a:t>)</a:t>
            </a:r>
            <a:endParaRPr lang="en-GB" sz="2500" smtClean="0"/>
          </a:p>
          <a:p>
            <a:pPr eaLnBrk="1" hangingPunct="1">
              <a:lnSpc>
                <a:spcPct val="80000"/>
              </a:lnSpc>
              <a:buFont typeface="Wingdings" pitchFamily="-60" charset="2"/>
              <a:buNone/>
            </a:pPr>
            <a:endParaRPr lang="en-GB" sz="2500" smtClean="0"/>
          </a:p>
        </p:txBody>
      </p:sp>
      <p:sp>
        <p:nvSpPr>
          <p:cNvPr id="3" name="TextBox 2"/>
          <p:cNvSpPr txBox="1"/>
          <p:nvPr/>
        </p:nvSpPr>
        <p:spPr>
          <a:xfrm>
            <a:off x="457200" y="228600"/>
            <a:ext cx="6096000" cy="1200329"/>
          </a:xfrm>
          <a:prstGeom prst="rect">
            <a:avLst/>
          </a:prstGeom>
          <a:solidFill>
            <a:schemeClr val="accent1"/>
          </a:solidFill>
        </p:spPr>
        <p:txBody>
          <a:bodyPr wrap="square" rtlCol="0">
            <a:spAutoFit/>
          </a:bodyPr>
          <a:lstStyle/>
          <a:p>
            <a:r>
              <a:rPr lang="en-AU" sz="3600" b="1" smtClean="0"/>
              <a:t>“Schools” of Jurisprudence, </a:t>
            </a:r>
            <a:r>
              <a:rPr lang="en-AU" sz="3600" b="1" i="1" smtClean="0"/>
              <a:t>Madhhabs</a:t>
            </a:r>
            <a:r>
              <a:rPr lang="en-AU" sz="3600" b="1" smtClean="0"/>
              <a:t>.</a:t>
            </a:r>
            <a:endParaRPr lang="en-US" sz="360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7999"/>
          </a:xfrm>
        </p:spPr>
        <p:txBody>
          <a:bodyPr>
            <a:normAutofit/>
          </a:bodyPr>
          <a:lstStyle/>
          <a:p>
            <a:r>
              <a:rPr lang="en-US" sz="5400" smtClean="0"/>
              <a:t>In detail the Islamic Law and its Detail Defininition</a:t>
            </a:r>
            <a:endParaRPr lang="en-US" sz="5400"/>
          </a:p>
        </p:txBody>
      </p:sp>
      <p:pic>
        <p:nvPicPr>
          <p:cNvPr id="71682" name="Picture 2" descr="http://www.timesofummah.com/wp-content/uploads/2014/03/Sharia-Law.jpg"/>
          <p:cNvPicPr>
            <a:picLocks noChangeAspect="1" noChangeArrowheads="1"/>
          </p:cNvPicPr>
          <p:nvPr/>
        </p:nvPicPr>
        <p:blipFill>
          <a:blip r:embed="rId2" cstate="print"/>
          <a:srcRect/>
          <a:stretch>
            <a:fillRect/>
          </a:stretch>
        </p:blipFill>
        <p:spPr bwMode="auto">
          <a:xfrm>
            <a:off x="1066800" y="1828800"/>
            <a:ext cx="7086600" cy="49530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8322" name="Rectangle 2"/>
          <p:cNvSpPr>
            <a:spLocks noGrp="1" noChangeArrowheads="1"/>
          </p:cNvSpPr>
          <p:nvPr>
            <p:ph type="title"/>
          </p:nvPr>
        </p:nvSpPr>
        <p:spPr/>
        <p:txBody>
          <a:bodyPr>
            <a:normAutofit/>
          </a:bodyPr>
          <a:lstStyle/>
          <a:p>
            <a:pPr algn="ctr"/>
            <a:r>
              <a:rPr lang="en-US" sz="4000" smtClean="0"/>
              <a:t>AL FIQAH LITERALLY MEANS</a:t>
            </a:r>
            <a:endParaRPr lang="en-US" sz="4000"/>
          </a:p>
        </p:txBody>
      </p:sp>
      <p:sp>
        <p:nvSpPr>
          <p:cNvPr id="568323" name="Rectangle 3"/>
          <p:cNvSpPr>
            <a:spLocks noGrp="1" noChangeArrowheads="1"/>
          </p:cNvSpPr>
          <p:nvPr>
            <p:ph type="body" idx="1"/>
          </p:nvPr>
        </p:nvSpPr>
        <p:spPr/>
        <p:txBody>
          <a:bodyPr/>
          <a:lstStyle/>
          <a:p>
            <a:r>
              <a:rPr lang="ar-SA" sz="2400" b="1" dirty="0"/>
              <a:t>الفقه</a:t>
            </a:r>
            <a:r>
              <a:rPr lang="en-US" sz="2400" dirty="0"/>
              <a:t>-</a:t>
            </a:r>
            <a:r>
              <a:rPr lang="en-US" sz="2400" dirty="0" err="1"/>
              <a:t>Fiqh</a:t>
            </a:r>
            <a:r>
              <a:rPr lang="en-US" sz="2400" dirty="0"/>
              <a:t> literally means to understand </a:t>
            </a:r>
            <a:r>
              <a:rPr lang="ar-SA" sz="2400" dirty="0"/>
              <a:t>الفهم</a:t>
            </a:r>
            <a:r>
              <a:rPr lang="en-US" sz="2400" dirty="0"/>
              <a:t>.An example of this is found in the </a:t>
            </a:r>
            <a:r>
              <a:rPr lang="en-US" sz="2400" dirty="0" err="1"/>
              <a:t>Qur’aan</a:t>
            </a:r>
            <a:r>
              <a:rPr lang="en-US" sz="2400" dirty="0"/>
              <a:t> in the </a:t>
            </a:r>
            <a:r>
              <a:rPr lang="en-US" sz="2400" dirty="0" err="1"/>
              <a:t>Dua</a:t>
            </a:r>
            <a:r>
              <a:rPr lang="en-US" sz="2400" dirty="0"/>
              <a:t> of Prophet </a:t>
            </a:r>
            <a:r>
              <a:rPr lang="en-US" sz="2400" dirty="0" err="1"/>
              <a:t>Musaa</a:t>
            </a:r>
            <a:r>
              <a:rPr lang="en-US" sz="2400" dirty="0"/>
              <a:t> (as) when he asked </a:t>
            </a:r>
            <a:r>
              <a:rPr lang="en-US" sz="2400" dirty="0" err="1"/>
              <a:t>Allaah</a:t>
            </a:r>
            <a:r>
              <a:rPr lang="en-US" sz="2400" dirty="0"/>
              <a:t> to remove the impediment from his speech so </a:t>
            </a:r>
            <a:r>
              <a:rPr lang="en-US" sz="2400" dirty="0" err="1"/>
              <a:t>Firaun</a:t>
            </a:r>
            <a:r>
              <a:rPr lang="en-US" sz="2400" dirty="0"/>
              <a:t> and his people could understand him.</a:t>
            </a:r>
          </a:p>
          <a:p>
            <a:pPr algn="r">
              <a:buFont typeface="Wingdings" pitchFamily="2" charset="2"/>
              <a:buNone/>
            </a:pPr>
            <a:r>
              <a:rPr lang="ar-SA" sz="2400" b="1" dirty="0"/>
              <a:t>{ واحلل عقدة من لساني </a:t>
            </a:r>
            <a:r>
              <a:rPr lang="ar-SA" sz="2400" b="1" u="sng" dirty="0"/>
              <a:t>يفقهوا</a:t>
            </a:r>
            <a:r>
              <a:rPr lang="ar-SA" sz="2400" b="1" dirty="0"/>
              <a:t> قولي}.</a:t>
            </a:r>
          </a:p>
          <a:p>
            <a:pPr>
              <a:buFont typeface="Wingdings" pitchFamily="2" charset="2"/>
              <a:buNone/>
            </a:pPr>
            <a:r>
              <a:rPr lang="en-US" sz="2400" b="1" dirty="0"/>
              <a:t>“And loosen the knot from my tongue. That they may </a:t>
            </a:r>
            <a:r>
              <a:rPr lang="en-US" sz="2400" b="1" u="sng" dirty="0"/>
              <a:t>understand</a:t>
            </a:r>
            <a:r>
              <a:rPr lang="en-US" sz="2400" b="1" dirty="0"/>
              <a:t> my speech.”</a:t>
            </a:r>
          </a:p>
          <a:p>
            <a:pPr>
              <a:buFont typeface="Wingdings" pitchFamily="2" charset="2"/>
              <a:buNone/>
            </a:pPr>
            <a:r>
              <a:rPr lang="en-US" sz="2400" dirty="0"/>
              <a:t>Chapter 20 verses 27-28.</a:t>
            </a:r>
          </a:p>
          <a:p>
            <a:pPr>
              <a:buFont typeface="Wingdings" pitchFamily="2" charset="2"/>
              <a:buNone/>
            </a:pPr>
            <a:endParaRPr lang="en-US" sz="2400" dirty="0"/>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5029200" y="4369620"/>
            <a:ext cx="3124199" cy="218358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p:txBody>
          <a:bodyPr>
            <a:normAutofit/>
          </a:bodyPr>
          <a:lstStyle/>
          <a:p>
            <a:pPr algn="ctr"/>
            <a:r>
              <a:rPr lang="en-US" sz="4000" smtClean="0"/>
              <a:t>FIQH</a:t>
            </a:r>
            <a:endParaRPr lang="en-US" sz="4000"/>
          </a:p>
        </p:txBody>
      </p:sp>
      <p:sp>
        <p:nvSpPr>
          <p:cNvPr id="593923" name="Rectangle 3"/>
          <p:cNvSpPr>
            <a:spLocks noGrp="1" noChangeArrowheads="1"/>
          </p:cNvSpPr>
          <p:nvPr>
            <p:ph type="body" idx="1"/>
          </p:nvPr>
        </p:nvSpPr>
        <p:spPr/>
        <p:txBody>
          <a:bodyPr/>
          <a:lstStyle/>
          <a:p>
            <a:r>
              <a:rPr lang="en-US" sz="2400"/>
              <a:t>This usage is also found in the hadeeth of the Prophet</a:t>
            </a:r>
            <a:r>
              <a:rPr lang="ar-SA" sz="2400"/>
              <a:t>(صلى الله عليه وسلم) </a:t>
            </a:r>
            <a:r>
              <a:rPr lang="en-US" sz="2400"/>
              <a:t> who said, </a:t>
            </a:r>
            <a:r>
              <a:rPr lang="en-US" sz="2400" b="1"/>
              <a:t>“Whoever Allaah</a:t>
            </a:r>
            <a:r>
              <a:rPr lang="ar-SA" sz="2400" b="1"/>
              <a:t> </a:t>
            </a:r>
            <a:r>
              <a:rPr lang="en-US" sz="2400" b="1"/>
              <a:t>intends good for. He gives him </a:t>
            </a:r>
            <a:r>
              <a:rPr lang="en-US" sz="2400" b="1" u="sng"/>
              <a:t>understanding</a:t>
            </a:r>
            <a:r>
              <a:rPr lang="en-US" sz="2400" b="1"/>
              <a:t> of the Deen.”</a:t>
            </a:r>
            <a:r>
              <a:rPr lang="en-US" sz="2400"/>
              <a:t> Related by Muslim.</a:t>
            </a:r>
          </a:p>
          <a:p>
            <a:pPr algn="r">
              <a:buFont typeface="Wingdings" pitchFamily="2" charset="2"/>
              <a:buNone/>
            </a:pPr>
            <a:r>
              <a:rPr lang="ar-SA" sz="2400" b="1"/>
              <a:t>”من يرد الله به </a:t>
            </a:r>
            <a:r>
              <a:rPr lang="ar-EG" sz="2400" b="1"/>
              <a:t>خ</a:t>
            </a:r>
            <a:r>
              <a:rPr lang="ar-SA" sz="2400" b="1"/>
              <a:t>يرا </a:t>
            </a:r>
            <a:r>
              <a:rPr lang="ar-SA" sz="2400" b="1" u="sng"/>
              <a:t>يفقه</a:t>
            </a:r>
            <a:r>
              <a:rPr lang="ar-EG" sz="2400" b="1" u="sng"/>
              <a:t>ه</a:t>
            </a:r>
            <a:r>
              <a:rPr lang="ar-SA" sz="2400" b="1" u="sng"/>
              <a:t> </a:t>
            </a:r>
            <a:r>
              <a:rPr lang="ar-SA" sz="2400" b="1"/>
              <a:t> في الدين“.</a:t>
            </a:r>
          </a:p>
          <a:p>
            <a:pPr algn="r">
              <a:buFont typeface="Wingdings" pitchFamily="2" charset="2"/>
              <a:buNone/>
            </a:pPr>
            <a:r>
              <a:rPr lang="ar-SA" sz="2400" b="1"/>
              <a:t>رواه مسلم.</a:t>
            </a:r>
            <a:endParaRPr lang="en-US" sz="2400" b="1"/>
          </a:p>
          <a:p>
            <a:pPr>
              <a:buFont typeface="Wingdings" pitchFamily="2" charset="2"/>
              <a:buNone/>
            </a:pPr>
            <a:endParaRPr lang="en-US" sz="2400" b="1"/>
          </a:p>
          <a:p>
            <a:pPr algn="r">
              <a:buFont typeface="Wingdings" pitchFamily="2" charset="2"/>
              <a:buNone/>
            </a:pPr>
            <a:endParaRPr lang="en-US" sz="2800"/>
          </a:p>
        </p:txBody>
      </p:sp>
      <p:pic>
        <p:nvPicPr>
          <p:cNvPr id="5" name="Picture 2" descr="http://www.timesofummah.com/wp-content/uploads/2014/03/Sharia-Law.jpg"/>
          <p:cNvPicPr>
            <a:picLocks noChangeAspect="1" noChangeArrowheads="1"/>
          </p:cNvPicPr>
          <p:nvPr/>
        </p:nvPicPr>
        <p:blipFill>
          <a:blip r:embed="rId2" cstate="print"/>
          <a:srcRect/>
          <a:stretch>
            <a:fillRect/>
          </a:stretch>
        </p:blipFill>
        <p:spPr bwMode="auto">
          <a:xfrm>
            <a:off x="5029200" y="4369620"/>
            <a:ext cx="3124199" cy="218358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p:txBody>
          <a:bodyPr>
            <a:normAutofit/>
          </a:bodyPr>
          <a:lstStyle/>
          <a:p>
            <a:pPr algn="ctr"/>
            <a:r>
              <a:rPr lang="en-US" sz="4000" smtClean="0"/>
              <a:t>TERMINOLOGICAL MEANINGS</a:t>
            </a:r>
            <a:endParaRPr lang="en-US" sz="4000"/>
          </a:p>
        </p:txBody>
      </p:sp>
      <p:sp>
        <p:nvSpPr>
          <p:cNvPr id="569347" name="Rectangle 3"/>
          <p:cNvSpPr>
            <a:spLocks noGrp="1" noChangeArrowheads="1"/>
          </p:cNvSpPr>
          <p:nvPr>
            <p:ph type="body" idx="1"/>
          </p:nvPr>
        </p:nvSpPr>
        <p:spPr/>
        <p:txBody>
          <a:bodyPr/>
          <a:lstStyle/>
          <a:p>
            <a:r>
              <a:rPr lang="en-US" sz="2400"/>
              <a:t>Fiqh according to the scholars has the following meaning: “The collection of rulings or laws, (taken from) Shariah, dealing with actions, by which every Muslim is required to live. It is important to know that these rulings deal with the individual as well as the society.”</a:t>
            </a:r>
          </a:p>
          <a:p>
            <a:pPr algn="r">
              <a:buFont typeface="Wingdings" pitchFamily="2" charset="2"/>
              <a:buNone/>
            </a:pPr>
            <a:r>
              <a:rPr lang="en-US" sz="2400"/>
              <a:t>Fiqh-ul-Ebadaat Sh. Faisal Mawlawi</a:t>
            </a:r>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5029200" y="4369620"/>
            <a:ext cx="3124199" cy="2183580"/>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normAutofit/>
          </a:bodyPr>
          <a:lstStyle/>
          <a:p>
            <a:pPr algn="ctr"/>
            <a:r>
              <a:rPr lang="en-US" sz="4000" smtClean="0"/>
              <a:t>BOUNDEREIS OF FIQH</a:t>
            </a:r>
            <a:endParaRPr lang="en-US" sz="4000"/>
          </a:p>
        </p:txBody>
      </p:sp>
      <p:sp>
        <p:nvSpPr>
          <p:cNvPr id="571395" name="Rectangle 3"/>
          <p:cNvSpPr>
            <a:spLocks noGrp="1" noChangeArrowheads="1"/>
          </p:cNvSpPr>
          <p:nvPr>
            <p:ph type="body" idx="1"/>
          </p:nvPr>
        </p:nvSpPr>
        <p:spPr/>
        <p:txBody>
          <a:bodyPr/>
          <a:lstStyle/>
          <a:p>
            <a:pPr marL="533400" indent="-533400">
              <a:lnSpc>
                <a:spcPct val="90000"/>
              </a:lnSpc>
              <a:buFont typeface="Wingdings" pitchFamily="2" charset="2"/>
              <a:buAutoNum type="arabicPeriod"/>
            </a:pPr>
            <a:r>
              <a:rPr lang="en-US" sz="2000" b="1"/>
              <a:t>Worship</a:t>
            </a:r>
            <a:r>
              <a:rPr lang="en-US" sz="2000"/>
              <a:t>- this aspect of Fiqh is dealing with salah, Zakaah, Siyaam, and hajj.</a:t>
            </a:r>
          </a:p>
          <a:p>
            <a:pPr marL="533400" indent="-533400">
              <a:lnSpc>
                <a:spcPct val="90000"/>
              </a:lnSpc>
              <a:buFont typeface="Wingdings" pitchFamily="2" charset="2"/>
              <a:buAutoNum type="arabicPeriod"/>
            </a:pPr>
            <a:r>
              <a:rPr lang="en-US" sz="2000" b="1"/>
              <a:t>Family issues</a:t>
            </a:r>
            <a:r>
              <a:rPr lang="en-US" sz="2000"/>
              <a:t>- this aspect of fiqh is dealing with the family from the beginning to the end. Such as the conditions for a sound marriage divorce and so forth.</a:t>
            </a:r>
          </a:p>
          <a:p>
            <a:pPr marL="533400" indent="-533400">
              <a:lnSpc>
                <a:spcPct val="90000"/>
              </a:lnSpc>
              <a:buFont typeface="Wingdings" pitchFamily="2" charset="2"/>
              <a:buAutoNum type="arabicPeriod"/>
            </a:pPr>
            <a:r>
              <a:rPr lang="en-US" sz="2000" b="1"/>
              <a:t>Transactions</a:t>
            </a:r>
            <a:r>
              <a:rPr lang="en-US" sz="2000"/>
              <a:t>- this aspect of fiqh is related to how we cooperate with each other in society. An example would be buying and selling goods.</a:t>
            </a:r>
          </a:p>
          <a:p>
            <a:pPr marL="533400" indent="-533400">
              <a:lnSpc>
                <a:spcPct val="90000"/>
              </a:lnSpc>
              <a:buFont typeface="Wingdings" pitchFamily="2" charset="2"/>
              <a:buAutoNum type="arabicPeriod"/>
            </a:pPr>
            <a:r>
              <a:rPr lang="en-US" sz="2000" b="1"/>
              <a:t>Politics</a:t>
            </a:r>
            <a:r>
              <a:rPr lang="en-US" sz="2000"/>
              <a:t>- this aspect of fiqh deals with the organization of government and governmental organizations in regards to the Muslim nation.</a:t>
            </a:r>
          </a:p>
          <a:p>
            <a:pPr marL="533400" indent="-533400">
              <a:lnSpc>
                <a:spcPct val="90000"/>
              </a:lnSpc>
              <a:buFont typeface="Wingdings" pitchFamily="2" charset="2"/>
              <a:buAutoNum type="arabicPeriod"/>
            </a:pPr>
            <a:r>
              <a:rPr lang="en-US" sz="2000" b="1"/>
              <a:t>Peace and war</a:t>
            </a:r>
            <a:r>
              <a:rPr lang="en-US" sz="2000"/>
              <a:t>- this aspect of fiqh deals with foreign relations with other countries depending on the current condition that exist between the Islamic state and those countries.</a:t>
            </a:r>
            <a:endParaRPr lang="ar-SA" sz="2000"/>
          </a:p>
          <a:p>
            <a:pPr marL="533400" indent="-533400">
              <a:lnSpc>
                <a:spcPct val="90000"/>
              </a:lnSpc>
              <a:buFont typeface="Wingdings" pitchFamily="2" charset="2"/>
              <a:buAutoNum type="arabicPeriod"/>
            </a:pPr>
            <a:endParaRPr lang="en-US" sz="240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p:txBody>
          <a:bodyPr>
            <a:normAutofit fontScale="90000"/>
          </a:bodyPr>
          <a:lstStyle/>
          <a:p>
            <a:pPr algn="ctr"/>
            <a:r>
              <a:rPr lang="ar-SA"/>
              <a:t>الشريعة</a:t>
            </a:r>
            <a:br>
              <a:rPr lang="ar-SA"/>
            </a:br>
            <a:r>
              <a:rPr lang="en-US"/>
              <a:t>Al-Shar'eeah</a:t>
            </a:r>
          </a:p>
        </p:txBody>
      </p:sp>
      <p:sp>
        <p:nvSpPr>
          <p:cNvPr id="570371" name="Rectangle 3"/>
          <p:cNvSpPr>
            <a:spLocks noGrp="1" noChangeArrowheads="1"/>
          </p:cNvSpPr>
          <p:nvPr>
            <p:ph type="body" idx="1"/>
          </p:nvPr>
        </p:nvSpPr>
        <p:spPr/>
        <p:txBody>
          <a:bodyPr/>
          <a:lstStyle/>
          <a:p>
            <a:r>
              <a:rPr lang="ar-SA" sz="2400" b="1"/>
              <a:t>الشريعة</a:t>
            </a:r>
            <a:r>
              <a:rPr lang="en-US" sz="2400" b="1"/>
              <a:t> Comes from the word </a:t>
            </a:r>
            <a:r>
              <a:rPr lang="ar-SA" sz="2400" b="1"/>
              <a:t>شرع</a:t>
            </a:r>
            <a:r>
              <a:rPr lang="en-US" sz="2400" b="1"/>
              <a:t> which literally means to </a:t>
            </a:r>
            <a:r>
              <a:rPr lang="en-US" sz="2400" b="1" u="sng"/>
              <a:t>p</a:t>
            </a:r>
            <a:r>
              <a:rPr lang="en-US" sz="2400" b="1"/>
              <a:t>rescribe or ordain, law, and a straight road or path. The Qur’aan provides usages of all three meanings.</a:t>
            </a:r>
          </a:p>
          <a:p>
            <a:r>
              <a:rPr lang="en-US" sz="2400" b="1"/>
              <a:t>The First meaning, ordained or prescribed.</a:t>
            </a:r>
          </a:p>
          <a:p>
            <a:pPr algn="r">
              <a:buFont typeface="Wingdings" pitchFamily="2" charset="2"/>
              <a:buNone/>
            </a:pPr>
            <a:r>
              <a:rPr lang="ar-SA" sz="2400" b="1"/>
              <a:t>{</a:t>
            </a:r>
            <a:r>
              <a:rPr lang="ar-SA" sz="2400" b="1" u="sng"/>
              <a:t>شرع</a:t>
            </a:r>
            <a:r>
              <a:rPr lang="ar-SA" sz="2400" b="1"/>
              <a:t> لكم من الدين ما وصى به نوحا و الذى أو حيناإليك}.</a:t>
            </a:r>
          </a:p>
          <a:p>
            <a:pPr>
              <a:buFont typeface="Wingdings" pitchFamily="2" charset="2"/>
              <a:buNone/>
            </a:pPr>
            <a:r>
              <a:rPr lang="en-US" sz="2400" b="1"/>
              <a:t>“Allaah has </a:t>
            </a:r>
            <a:r>
              <a:rPr lang="en-US" sz="2400" b="1" u="sng"/>
              <a:t>ordained</a:t>
            </a:r>
            <a:r>
              <a:rPr lang="en-US" sz="2400" b="1"/>
              <a:t> for you the same religion which He ordained for Nuuh and what we have  revealed to you.”</a:t>
            </a:r>
          </a:p>
          <a:p>
            <a:pPr algn="r">
              <a:buFont typeface="Wingdings" pitchFamily="2" charset="2"/>
              <a:buNone/>
            </a:pPr>
            <a:r>
              <a:rPr lang="en-US" sz="2400"/>
              <a:t>Surah 42 verse 13.</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p:txBody>
          <a:bodyPr/>
          <a:lstStyle/>
          <a:p>
            <a:pPr algn="ctr"/>
            <a:r>
              <a:rPr lang="ar-SA" sz="3600"/>
              <a:t>الشريعة</a:t>
            </a:r>
            <a:br>
              <a:rPr lang="ar-SA" sz="3600"/>
            </a:br>
            <a:r>
              <a:rPr lang="en-US" sz="3600"/>
              <a:t>Al-Shar'eeah</a:t>
            </a:r>
          </a:p>
        </p:txBody>
      </p:sp>
      <p:sp>
        <p:nvSpPr>
          <p:cNvPr id="590851" name="Rectangle 3"/>
          <p:cNvSpPr>
            <a:spLocks noGrp="1" noChangeArrowheads="1"/>
          </p:cNvSpPr>
          <p:nvPr>
            <p:ph type="body" idx="1"/>
          </p:nvPr>
        </p:nvSpPr>
        <p:spPr/>
        <p:txBody>
          <a:bodyPr/>
          <a:lstStyle/>
          <a:p>
            <a:r>
              <a:rPr lang="en-US" sz="2400" b="1"/>
              <a:t>The Second Meaning Law.</a:t>
            </a:r>
          </a:p>
          <a:p>
            <a:pPr algn="r">
              <a:buFont typeface="Wingdings" pitchFamily="2" charset="2"/>
              <a:buNone/>
            </a:pPr>
            <a:r>
              <a:rPr lang="ar-SA" sz="2400" b="1"/>
              <a:t>{لكل جعلنا منكم </a:t>
            </a:r>
            <a:r>
              <a:rPr lang="ar-SA" sz="2400" b="1" u="sng"/>
              <a:t>شرعة</a:t>
            </a:r>
            <a:r>
              <a:rPr lang="ar-SA" sz="2400" b="1"/>
              <a:t> و منهاجا}.</a:t>
            </a:r>
          </a:p>
          <a:p>
            <a:pPr>
              <a:buFont typeface="Wingdings" pitchFamily="2" charset="2"/>
              <a:buNone/>
            </a:pPr>
            <a:r>
              <a:rPr lang="ar-SA" sz="2400" b="1"/>
              <a:t>	</a:t>
            </a:r>
            <a:r>
              <a:rPr lang="en-US" sz="2400" b="1"/>
              <a:t>“To each among you We have prescribed </a:t>
            </a:r>
            <a:r>
              <a:rPr lang="en-US" sz="2400" b="1" u="sng"/>
              <a:t>a law</a:t>
            </a:r>
            <a:r>
              <a:rPr lang="en-US" sz="2400" b="1"/>
              <a:t> and a clear way.”</a:t>
            </a:r>
          </a:p>
          <a:p>
            <a:pPr algn="r">
              <a:buFont typeface="Wingdings" pitchFamily="2" charset="2"/>
              <a:buNone/>
            </a:pPr>
            <a:r>
              <a:rPr lang="en-US" sz="2400"/>
              <a:t>Surah 5 verse 48.</a:t>
            </a:r>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5029200" y="4369620"/>
            <a:ext cx="3124199" cy="2183580"/>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p:txBody>
          <a:bodyPr>
            <a:normAutofit fontScale="90000"/>
          </a:bodyPr>
          <a:lstStyle/>
          <a:p>
            <a:pPr algn="ctr"/>
            <a:r>
              <a:rPr lang="ar-SA"/>
              <a:t>الشريعة</a:t>
            </a:r>
            <a:br>
              <a:rPr lang="ar-SA"/>
            </a:br>
            <a:r>
              <a:rPr lang="en-US"/>
              <a:t>Al-Shar'eeah</a:t>
            </a:r>
          </a:p>
        </p:txBody>
      </p:sp>
      <p:sp>
        <p:nvSpPr>
          <p:cNvPr id="627715" name="Rectangle 3"/>
          <p:cNvSpPr>
            <a:spLocks noGrp="1" noChangeArrowheads="1"/>
          </p:cNvSpPr>
          <p:nvPr>
            <p:ph type="body" idx="1"/>
          </p:nvPr>
        </p:nvSpPr>
        <p:spPr/>
        <p:txBody>
          <a:bodyPr/>
          <a:lstStyle/>
          <a:p>
            <a:r>
              <a:rPr lang="en-US" sz="2400" b="1"/>
              <a:t>The Third meaning,  a straight path.</a:t>
            </a:r>
          </a:p>
          <a:p>
            <a:pPr algn="r">
              <a:buFont typeface="Wingdings" pitchFamily="2" charset="2"/>
              <a:buNone/>
            </a:pPr>
            <a:r>
              <a:rPr lang="ar-SA" sz="2400" b="1"/>
              <a:t>{ثم جعلنَاك على </a:t>
            </a:r>
            <a:r>
              <a:rPr lang="ar-SA" sz="2400" b="1" u="sng"/>
              <a:t>شريعة</a:t>
            </a:r>
            <a:r>
              <a:rPr lang="ar-SA" sz="2400" b="1"/>
              <a:t> من الأمر فاتبعها و لا تتبع أهوآء الذين لا يعلمون}.</a:t>
            </a:r>
          </a:p>
          <a:p>
            <a:pPr>
              <a:buFont typeface="Wingdings" pitchFamily="2" charset="2"/>
              <a:buNone/>
            </a:pPr>
            <a:r>
              <a:rPr lang="en-US" sz="2400" b="1"/>
              <a:t>	“Then We put you on a </a:t>
            </a:r>
            <a:r>
              <a:rPr lang="en-US" sz="2400" b="1" u="sng"/>
              <a:t>straight path</a:t>
            </a:r>
            <a:r>
              <a:rPr lang="en-US" sz="2400" b="1"/>
              <a:t> in your affairs, so follow it and do not follow the desires of those who have no knowledge.”</a:t>
            </a:r>
          </a:p>
          <a:p>
            <a:pPr algn="r">
              <a:buFont typeface="Wingdings" pitchFamily="2" charset="2"/>
              <a:buNone/>
            </a:pPr>
            <a:r>
              <a:rPr lang="en-US" sz="2400"/>
              <a:t>Surah 45 Verse 18.</a:t>
            </a:r>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2590800" y="4369620"/>
            <a:ext cx="3124199" cy="2183580"/>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p:txBody>
          <a:bodyPr/>
          <a:lstStyle/>
          <a:p>
            <a:pPr algn="ctr"/>
            <a:r>
              <a:rPr lang="en-US" sz="2400" smtClean="0"/>
              <a:t>ISLAMIC TERMINOLOGY MEANS THE  SHARI’A</a:t>
            </a:r>
            <a:endParaRPr lang="en-US" sz="2400"/>
          </a:p>
        </p:txBody>
      </p:sp>
      <p:sp>
        <p:nvSpPr>
          <p:cNvPr id="573443" name="Rectangle 3"/>
          <p:cNvSpPr>
            <a:spLocks noGrp="1" noChangeArrowheads="1"/>
          </p:cNvSpPr>
          <p:nvPr>
            <p:ph type="body" idx="1"/>
          </p:nvPr>
        </p:nvSpPr>
        <p:spPr/>
        <p:txBody>
          <a:bodyPr/>
          <a:lstStyle/>
          <a:p>
            <a:pPr>
              <a:buFont typeface="Wingdings" pitchFamily="2" charset="2"/>
              <a:buNone/>
            </a:pPr>
            <a:r>
              <a:rPr lang="ar-SA" sz="2400" b="1"/>
              <a:t>	</a:t>
            </a:r>
            <a:r>
              <a:rPr lang="en-US" sz="2400" b="1"/>
              <a:t>“It refers to the sum total of Islamic Laws which were revealed to the Prophet Muhammad </a:t>
            </a:r>
            <a:r>
              <a:rPr lang="ar-SA" sz="2400" b="1"/>
              <a:t>{صلى الله عل</a:t>
            </a:r>
            <a:r>
              <a:rPr lang="ar-EG" sz="2400" b="1"/>
              <a:t>ي</a:t>
            </a:r>
            <a:r>
              <a:rPr lang="ar-SA" sz="2400" b="1"/>
              <a:t>ه و سلم}</a:t>
            </a:r>
            <a:r>
              <a:rPr lang="en-US" sz="2400" b="1"/>
              <a:t>which are recorded in the Qur’aan as well as deducible from the Prophet’s divinely guided lifestyle (called the Sunnah).”</a:t>
            </a:r>
          </a:p>
          <a:p>
            <a:pPr algn="r">
              <a:buFont typeface="Wingdings" pitchFamily="2" charset="2"/>
              <a:buNone/>
            </a:pPr>
            <a:endParaRPr lang="en-US"/>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5029200" y="4369620"/>
            <a:ext cx="3124199" cy="2183580"/>
          </a:xfrm>
          <a:prstGeom prst="rect">
            <a:avLst/>
          </a:prstGeom>
          <a:noFill/>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pPr algn="ctr"/>
            <a:r>
              <a:rPr lang="ar-SA" sz="3600"/>
              <a:t/>
            </a:r>
            <a:br>
              <a:rPr lang="ar-SA" sz="3600"/>
            </a:br>
            <a:r>
              <a:rPr lang="en-US" sz="3600"/>
              <a:t>Al-Shar’eeah in the Arabic Language</a:t>
            </a:r>
          </a:p>
        </p:txBody>
      </p:sp>
      <p:sp>
        <p:nvSpPr>
          <p:cNvPr id="653315" name="Rectangle 3"/>
          <p:cNvSpPr>
            <a:spLocks noGrp="1" noChangeArrowheads="1"/>
          </p:cNvSpPr>
          <p:nvPr>
            <p:ph type="body" idx="1"/>
          </p:nvPr>
        </p:nvSpPr>
        <p:spPr/>
        <p:txBody>
          <a:bodyPr/>
          <a:lstStyle/>
          <a:p>
            <a:r>
              <a:rPr lang="ar-SA" sz="2400" b="1"/>
              <a:t>شريعة</a:t>
            </a:r>
            <a:r>
              <a:rPr lang="en-US" sz="2400" b="1"/>
              <a:t> “A watering place; a resort of drinkers (both men and beasts); a place to which men come to drink there-from and draw water.”</a:t>
            </a:r>
            <a:br>
              <a:rPr lang="en-US" sz="2400" b="1"/>
            </a:br>
            <a:r>
              <a:rPr lang="en-US" sz="2400" b="1"/>
              <a:t>Lanes Lexicon volume 4 pg. 1535.</a:t>
            </a:r>
            <a:br>
              <a:rPr lang="en-US" sz="2400" b="1"/>
            </a:br>
            <a:r>
              <a:rPr lang="en-US" sz="2400" b="1"/>
              <a:t>Group Exercise:</a:t>
            </a:r>
            <a:br>
              <a:rPr lang="en-US" sz="2400" b="1"/>
            </a:br>
            <a:r>
              <a:rPr lang="en-US" sz="2400" b="1"/>
              <a:t>	With a friend, someone that you don’t know. Write, in the shade of this meaning, what role Shar'eeah should play in the life of a Muslim.</a:t>
            </a:r>
            <a:br>
              <a:rPr lang="en-US" sz="2400" b="1"/>
            </a:br>
            <a:endParaRPr lang="en-US" sz="2400" b="1"/>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5029200" y="4598220"/>
            <a:ext cx="3124199" cy="2183580"/>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4466" name="Rectangle 2"/>
          <p:cNvSpPr>
            <a:spLocks noGrp="1" noChangeArrowheads="1"/>
          </p:cNvSpPr>
          <p:nvPr>
            <p:ph type="title"/>
          </p:nvPr>
        </p:nvSpPr>
        <p:spPr/>
        <p:txBody>
          <a:bodyPr>
            <a:normAutofit/>
          </a:bodyPr>
          <a:lstStyle/>
          <a:p>
            <a:pPr algn="ctr"/>
            <a:r>
              <a:rPr lang="en-US" sz="3200" smtClean="0"/>
              <a:t>The </a:t>
            </a:r>
            <a:r>
              <a:rPr lang="en-US" sz="3200"/>
              <a:t>Differences Between Fiqh and Shar’eeah</a:t>
            </a:r>
          </a:p>
        </p:txBody>
      </p:sp>
      <p:sp>
        <p:nvSpPr>
          <p:cNvPr id="574467" name="Rectangle 3"/>
          <p:cNvSpPr>
            <a:spLocks noGrp="1" noChangeArrowheads="1"/>
          </p:cNvSpPr>
          <p:nvPr>
            <p:ph type="body" sz="half" idx="1"/>
          </p:nvPr>
        </p:nvSpPr>
        <p:spPr>
          <a:solidFill>
            <a:schemeClr val="accent1"/>
          </a:solidFill>
        </p:spPr>
        <p:txBody>
          <a:bodyPr/>
          <a:lstStyle/>
          <a:p>
            <a:pPr algn="ctr">
              <a:buFont typeface="Wingdings" pitchFamily="2" charset="2"/>
              <a:buNone/>
            </a:pPr>
            <a:r>
              <a:rPr lang="en-US" sz="2400" b="1"/>
              <a:t>Fiqh</a:t>
            </a:r>
            <a:r>
              <a:rPr lang="en-US" sz="2400"/>
              <a:t>.</a:t>
            </a:r>
          </a:p>
          <a:p>
            <a:pPr>
              <a:buFont typeface="Wingdings" pitchFamily="2" charset="2"/>
              <a:buAutoNum type="arabicPeriod"/>
            </a:pPr>
            <a:r>
              <a:rPr lang="en-US" sz="2000"/>
              <a:t>A body of laws deduced from the Shar'eeah to cover specific situations not covered in the Shar’eeah.</a:t>
            </a:r>
          </a:p>
          <a:p>
            <a:pPr>
              <a:buFont typeface="Wingdings" pitchFamily="2" charset="2"/>
              <a:buAutoNum type="arabicPeriod"/>
            </a:pPr>
            <a:r>
              <a:rPr lang="en-US" sz="2000"/>
              <a:t>Fiqh changes according to the circumstances surrounding it.</a:t>
            </a:r>
          </a:p>
          <a:p>
            <a:pPr>
              <a:buFont typeface="Wingdings" pitchFamily="2" charset="2"/>
              <a:buAutoNum type="arabicPeriod"/>
            </a:pPr>
            <a:r>
              <a:rPr lang="en-US" sz="2000"/>
              <a:t>Fiqh laws tend to be specific: they demonstrate how the basic principles of Shar’eeah should be applied in given circumstances.</a:t>
            </a:r>
          </a:p>
        </p:txBody>
      </p:sp>
      <p:sp>
        <p:nvSpPr>
          <p:cNvPr id="574468" name="Rectangle 4"/>
          <p:cNvSpPr>
            <a:spLocks noGrp="1" noChangeArrowheads="1"/>
          </p:cNvSpPr>
          <p:nvPr>
            <p:ph type="body" sz="half" idx="2"/>
          </p:nvPr>
        </p:nvSpPr>
        <p:spPr>
          <a:solidFill>
            <a:srgbClr val="FFFF00"/>
          </a:solidFill>
        </p:spPr>
        <p:txBody>
          <a:bodyPr/>
          <a:lstStyle/>
          <a:p>
            <a:pPr marL="533400" indent="-533400" algn="ctr">
              <a:lnSpc>
                <a:spcPct val="90000"/>
              </a:lnSpc>
              <a:buFont typeface="Wingdings" pitchFamily="2" charset="2"/>
              <a:buNone/>
            </a:pPr>
            <a:r>
              <a:rPr lang="en-US" b="1" dirty="0" err="1"/>
              <a:t>Shar’eeah</a:t>
            </a:r>
            <a:r>
              <a:rPr lang="en-US" b="1" dirty="0"/>
              <a:t>.</a:t>
            </a:r>
          </a:p>
          <a:p>
            <a:pPr marL="533400" indent="-533400">
              <a:lnSpc>
                <a:spcPct val="90000"/>
              </a:lnSpc>
              <a:buFont typeface="Wingdings" pitchFamily="2" charset="2"/>
              <a:buAutoNum type="arabicPeriod"/>
            </a:pPr>
            <a:r>
              <a:rPr lang="en-US" sz="2000" b="1" dirty="0" err="1"/>
              <a:t>Shar’eeah</a:t>
            </a:r>
            <a:r>
              <a:rPr lang="en-US" sz="2000" b="1" dirty="0"/>
              <a:t> is the body of laws found both in the </a:t>
            </a:r>
            <a:r>
              <a:rPr lang="en-US" sz="2000" b="1" dirty="0" err="1"/>
              <a:t>Qur’aan</a:t>
            </a:r>
            <a:r>
              <a:rPr lang="en-US" sz="2000" b="1" dirty="0"/>
              <a:t> and </a:t>
            </a:r>
            <a:r>
              <a:rPr lang="en-US" sz="2000" b="1" dirty="0" err="1"/>
              <a:t>Sunnah</a:t>
            </a:r>
            <a:r>
              <a:rPr lang="en-US" sz="2000" b="1" dirty="0"/>
              <a:t>.</a:t>
            </a:r>
          </a:p>
          <a:p>
            <a:pPr marL="533400" indent="-533400">
              <a:lnSpc>
                <a:spcPct val="90000"/>
              </a:lnSpc>
              <a:buFont typeface="Wingdings" pitchFamily="2" charset="2"/>
              <a:buAutoNum type="arabicPeriod"/>
            </a:pPr>
            <a:r>
              <a:rPr lang="en-US" sz="2000" b="1" dirty="0" err="1"/>
              <a:t>Shar’eeah</a:t>
            </a:r>
            <a:r>
              <a:rPr lang="en-US" sz="2000" b="1" dirty="0"/>
              <a:t> is fixed and unchangeable.</a:t>
            </a:r>
          </a:p>
          <a:p>
            <a:pPr marL="533400" indent="-533400">
              <a:lnSpc>
                <a:spcPct val="90000"/>
              </a:lnSpc>
              <a:buFont typeface="Wingdings" pitchFamily="2" charset="2"/>
              <a:buAutoNum type="arabicPeriod"/>
            </a:pPr>
            <a:r>
              <a:rPr lang="en-US" sz="2000" b="1" dirty="0"/>
              <a:t>The laws of </a:t>
            </a:r>
            <a:r>
              <a:rPr lang="en-US" sz="2000" b="1" dirty="0" err="1"/>
              <a:t>Shar’eeah</a:t>
            </a:r>
            <a:r>
              <a:rPr lang="en-US" sz="2000" b="1" dirty="0"/>
              <a:t> are, for the most part, general: they lay down basic principles.</a:t>
            </a:r>
          </a:p>
          <a:p>
            <a:pPr marL="533400" indent="-533400">
              <a:lnSpc>
                <a:spcPct val="90000"/>
              </a:lnSpc>
              <a:buFont typeface="Wingdings" pitchFamily="2" charset="2"/>
              <a:buNone/>
            </a:pPr>
            <a:endParaRPr lang="en-US" sz="2000" b="1" dirty="0"/>
          </a:p>
          <a:p>
            <a:pPr marL="533400" indent="-533400">
              <a:lnSpc>
                <a:spcPct val="90000"/>
              </a:lnSpc>
              <a:buFont typeface="Wingdings" pitchFamily="2" charset="2"/>
              <a:buNone/>
            </a:pPr>
            <a:r>
              <a:rPr lang="en-US" sz="2000" b="1" dirty="0"/>
              <a:t>	</a:t>
            </a:r>
            <a:r>
              <a:rPr lang="en-US" sz="1600" b="1" dirty="0"/>
              <a:t>The evolution of </a:t>
            </a:r>
            <a:r>
              <a:rPr lang="en-US" sz="1600" b="1" dirty="0" err="1"/>
              <a:t>Fiqh</a:t>
            </a:r>
            <a:r>
              <a:rPr lang="en-US" sz="1600" b="1" dirty="0"/>
              <a:t> (Islamic law &amp; and the </a:t>
            </a:r>
            <a:r>
              <a:rPr lang="en-US" sz="1600" b="1" dirty="0" err="1"/>
              <a:t>Madh-habs</a:t>
            </a:r>
            <a:r>
              <a:rPr lang="en-US" sz="1600" b="1" dirty="0"/>
              <a:t>) Dr. </a:t>
            </a:r>
            <a:r>
              <a:rPr lang="en-US" sz="1600" b="1" dirty="0" err="1"/>
              <a:t>Bilal</a:t>
            </a:r>
            <a:r>
              <a:rPr lang="en-US" sz="1600" b="1" dirty="0"/>
              <a:t> Phillips pg.  1.</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p:txBody>
          <a:bodyPr/>
          <a:lstStyle/>
          <a:p>
            <a:pPr algn="ctr"/>
            <a:r>
              <a:rPr lang="en-US" sz="3400"/>
              <a:t>The First Source of Shar’eeah The Qur'aan</a:t>
            </a:r>
          </a:p>
        </p:txBody>
      </p:sp>
      <p:sp>
        <p:nvSpPr>
          <p:cNvPr id="628739" name="Rectangle 3"/>
          <p:cNvSpPr>
            <a:spLocks noGrp="1" noChangeArrowheads="1"/>
          </p:cNvSpPr>
          <p:nvPr>
            <p:ph type="body" idx="1"/>
          </p:nvPr>
        </p:nvSpPr>
        <p:spPr/>
        <p:txBody>
          <a:bodyPr>
            <a:normAutofit/>
          </a:bodyPr>
          <a:lstStyle/>
          <a:p>
            <a:r>
              <a:rPr lang="en-US" sz="2800" b="1" dirty="0"/>
              <a:t>“The word </a:t>
            </a:r>
            <a:r>
              <a:rPr lang="en-US" sz="2800" b="1" dirty="0" err="1"/>
              <a:t>Qur’aan</a:t>
            </a:r>
            <a:r>
              <a:rPr lang="en-US" sz="2800" b="1" dirty="0"/>
              <a:t> comes from the Arabic root </a:t>
            </a:r>
            <a:r>
              <a:rPr lang="ar-SA" sz="2800" b="1" dirty="0"/>
              <a:t>قرأ</a:t>
            </a:r>
            <a:r>
              <a:rPr lang="en-US" sz="2800" b="1" dirty="0"/>
              <a:t> which literally means (to read or recite), </a:t>
            </a:r>
            <a:r>
              <a:rPr lang="en-US" sz="2800" b="1" dirty="0" err="1"/>
              <a:t>Qur’aan</a:t>
            </a:r>
            <a:r>
              <a:rPr lang="en-US" sz="2800" b="1" dirty="0"/>
              <a:t> literally means reading or recitation. It may be defined as ‘the book containing the speech of </a:t>
            </a:r>
            <a:r>
              <a:rPr lang="en-US" sz="2800" b="1" dirty="0" err="1"/>
              <a:t>Allaah</a:t>
            </a:r>
            <a:r>
              <a:rPr lang="en-US" sz="2800" b="1" dirty="0"/>
              <a:t>, revealed to Prophet Muhammad in Arabic and transmitted to us by continuous testimony, or </a:t>
            </a:r>
            <a:r>
              <a:rPr lang="en-US" sz="2800" b="1" dirty="0" err="1"/>
              <a:t>tawatur</a:t>
            </a:r>
            <a:r>
              <a:rPr lang="en-US" sz="2800" b="1" dirty="0"/>
              <a:t>. It is the proof of the prophecy of Muhammad, the most authoritative guide fro the Muslims, and the first source of </a:t>
            </a:r>
            <a:r>
              <a:rPr lang="en-US" sz="2800" b="1" dirty="0" err="1"/>
              <a:t>Shar’eeah</a:t>
            </a:r>
            <a:r>
              <a:rPr lang="en-US" sz="2800" b="1" dirty="0"/>
              <a:t>.”</a:t>
            </a:r>
          </a:p>
          <a:p>
            <a:pPr algn="r">
              <a:buFont typeface="Wingdings" pitchFamily="2" charset="2"/>
              <a:buNone/>
            </a:pPr>
            <a:endParaRPr lang="en-US" sz="24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p:txBody>
          <a:bodyPr/>
          <a:lstStyle/>
          <a:p>
            <a:pPr algn="ctr"/>
            <a:r>
              <a:rPr lang="en-US" sz="3600" b="1"/>
              <a:t>The First Source of Shar’eeah </a:t>
            </a:r>
            <a:br>
              <a:rPr lang="en-US" sz="3600" b="1"/>
            </a:br>
            <a:r>
              <a:rPr lang="en-US" sz="3600" b="1"/>
              <a:t>The Qur'aan</a:t>
            </a:r>
          </a:p>
        </p:txBody>
      </p:sp>
      <p:sp>
        <p:nvSpPr>
          <p:cNvPr id="579587" name="Rectangle 3"/>
          <p:cNvSpPr>
            <a:spLocks noGrp="1" noChangeArrowheads="1"/>
          </p:cNvSpPr>
          <p:nvPr>
            <p:ph type="body" idx="1"/>
          </p:nvPr>
        </p:nvSpPr>
        <p:spPr/>
        <p:txBody>
          <a:bodyPr>
            <a:normAutofit/>
          </a:bodyPr>
          <a:lstStyle/>
          <a:p>
            <a:r>
              <a:rPr lang="en-US" sz="2400"/>
              <a:t>Close to 350 legal Ayât (verses) in the Qur’aan.</a:t>
            </a:r>
          </a:p>
          <a:p>
            <a:r>
              <a:rPr lang="en-US" sz="2400"/>
              <a:t>140 verses deal with devotional issues such as: Salaah, Zakaat, Siyaam, hajj, jihad, repentance, the taking of oaths, and charities.</a:t>
            </a:r>
          </a:p>
          <a:p>
            <a:r>
              <a:rPr lang="en-US" sz="2400"/>
              <a:t>70 verses deal with marriage, divorce, the waiting period, revocation, mahar, maintenance, custody, fosterage, paternity, inheritance and bequest.</a:t>
            </a:r>
          </a:p>
          <a:p>
            <a:r>
              <a:rPr lang="en-US" sz="2400"/>
              <a:t>Another 70 verses deal with commercial transactions.</a:t>
            </a:r>
          </a:p>
          <a:p>
            <a:r>
              <a:rPr lang="en-US" sz="2400"/>
              <a:t>30 verses deal with crimes and penalties.</a:t>
            </a:r>
          </a:p>
          <a:p>
            <a:r>
              <a:rPr lang="en-US" sz="2400"/>
              <a:t>Another 30 deal with rights and obligations of citizens.</a:t>
            </a:r>
          </a:p>
          <a:p>
            <a:r>
              <a:rPr lang="en-US" sz="2400"/>
              <a:t>Ten verses dealing with economic matters.</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p:txBody>
          <a:bodyPr/>
          <a:lstStyle/>
          <a:p>
            <a:pPr algn="ctr"/>
            <a:r>
              <a:rPr lang="en-US" sz="3600"/>
              <a:t>The Second Source of Islaamic Legislation the Sunnah</a:t>
            </a:r>
          </a:p>
        </p:txBody>
      </p:sp>
      <p:sp>
        <p:nvSpPr>
          <p:cNvPr id="585731" name="Rectangle 3"/>
          <p:cNvSpPr>
            <a:spLocks noGrp="1" noChangeArrowheads="1"/>
          </p:cNvSpPr>
          <p:nvPr>
            <p:ph type="body" idx="1"/>
          </p:nvPr>
        </p:nvSpPr>
        <p:spPr/>
        <p:txBody>
          <a:bodyPr>
            <a:normAutofit/>
          </a:bodyPr>
          <a:lstStyle/>
          <a:p>
            <a:pPr>
              <a:lnSpc>
                <a:spcPct val="90000"/>
              </a:lnSpc>
            </a:pPr>
            <a:r>
              <a:rPr lang="en-US" sz="2800" b="1" dirty="0"/>
              <a:t>According to Arabic lexicographers it means: “A way, course, rule, mode, or manner of acting or conduct of life.”</a:t>
            </a:r>
          </a:p>
          <a:p>
            <a:pPr algn="r">
              <a:lnSpc>
                <a:spcPct val="90000"/>
              </a:lnSpc>
              <a:buFont typeface="Wingdings" pitchFamily="2" charset="2"/>
              <a:buNone/>
            </a:pPr>
            <a:r>
              <a:rPr lang="en-US" sz="2800" b="1" dirty="0"/>
              <a:t>Lanes Lexicon volume 6 pg. 1438.</a:t>
            </a:r>
          </a:p>
          <a:p>
            <a:pPr>
              <a:lnSpc>
                <a:spcPct val="90000"/>
              </a:lnSpc>
            </a:pPr>
            <a:r>
              <a:rPr lang="en-US" sz="2800" b="1" dirty="0"/>
              <a:t>In Islamic terminology the </a:t>
            </a:r>
            <a:r>
              <a:rPr lang="en-US" sz="2800" b="1" dirty="0" err="1"/>
              <a:t>sunnah</a:t>
            </a:r>
            <a:r>
              <a:rPr lang="en-US" sz="2800" b="1" dirty="0"/>
              <a:t> is defined as: “what has been (authentically) related to us on behalf of the prophet</a:t>
            </a:r>
            <a:r>
              <a:rPr lang="ar-SA" sz="2800" b="1" dirty="0"/>
              <a:t> {صلى الله عليه و سلم} </a:t>
            </a:r>
            <a:r>
              <a:rPr lang="en-US" sz="2800" b="1" dirty="0"/>
              <a:t>from his sayings, actions, and silent approvals. It is the second source of reference in Islamic law for the </a:t>
            </a:r>
            <a:r>
              <a:rPr lang="en-US" sz="2800" b="1" dirty="0" err="1"/>
              <a:t>Faqi</a:t>
            </a:r>
            <a:r>
              <a:rPr lang="en-US" sz="2800" b="1" dirty="0"/>
              <a:t>, with the condition that it is authentically reported on the prophet’s behalf.”</a:t>
            </a:r>
          </a:p>
          <a:p>
            <a:pPr>
              <a:lnSpc>
                <a:spcPct val="90000"/>
              </a:lnSpc>
            </a:pPr>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p:txBody>
          <a:bodyPr>
            <a:normAutofit fontScale="90000"/>
          </a:bodyPr>
          <a:lstStyle/>
          <a:p>
            <a:pPr algn="ctr"/>
            <a:r>
              <a:rPr lang="en-US"/>
              <a:t>Is the Sunnah Part of Revelation?</a:t>
            </a:r>
          </a:p>
        </p:txBody>
      </p:sp>
      <p:sp>
        <p:nvSpPr>
          <p:cNvPr id="598019" name="Rectangle 3"/>
          <p:cNvSpPr>
            <a:spLocks noGrp="1" noChangeArrowheads="1"/>
          </p:cNvSpPr>
          <p:nvPr>
            <p:ph type="body" idx="1"/>
          </p:nvPr>
        </p:nvSpPr>
        <p:spPr/>
        <p:txBody>
          <a:bodyPr/>
          <a:lstStyle/>
          <a:p>
            <a:pPr marL="609600" indent="-609600" algn="ctr">
              <a:buFont typeface="Wingdings" pitchFamily="2" charset="2"/>
              <a:buNone/>
            </a:pPr>
            <a:r>
              <a:rPr lang="en-US"/>
              <a:t>The Qur’aan on the Role of the Prophet.</a:t>
            </a:r>
          </a:p>
          <a:p>
            <a:pPr marL="609600" indent="-609600">
              <a:buFont typeface="Wingdings" pitchFamily="2" charset="2"/>
              <a:buAutoNum type="arabicPeriod"/>
            </a:pPr>
            <a:r>
              <a:rPr lang="en-US" sz="2000"/>
              <a:t>Expounder of the Qur’aan.</a:t>
            </a:r>
          </a:p>
          <a:p>
            <a:pPr marL="609600" indent="-609600" algn="r">
              <a:buFont typeface="Wingdings" pitchFamily="2" charset="2"/>
              <a:buNone/>
            </a:pPr>
            <a:r>
              <a:rPr lang="ar-SA" b="1">
                <a:cs typeface="Simplified Arabic" pitchFamily="2" charset="-78"/>
              </a:rPr>
              <a:t>وَأَنْزَلْنَا إِلَيْكَ الذِّكْرَ </a:t>
            </a:r>
            <a:r>
              <a:rPr lang="ar-SA" b="1" u="sng">
                <a:cs typeface="Simplified Arabic" pitchFamily="2" charset="-78"/>
              </a:rPr>
              <a:t>لِتُبَيِّن</a:t>
            </a:r>
            <a:r>
              <a:rPr lang="ar-SA" b="1">
                <a:cs typeface="Simplified Arabic" pitchFamily="2" charset="-78"/>
              </a:rPr>
              <a:t>َ لِلنَّاسِ مَا نُزِّلَ إِلَيْهِمْ وَلَعَلَّهُمْ يَتَفَكَّرُونَ.</a:t>
            </a:r>
            <a:endParaRPr lang="en-US" b="1">
              <a:cs typeface="Simplified Arabic" pitchFamily="2" charset="-78"/>
            </a:endParaRPr>
          </a:p>
          <a:p>
            <a:pPr marL="609600" indent="-609600">
              <a:buFont typeface="Wingdings" pitchFamily="2" charset="2"/>
              <a:buNone/>
            </a:pPr>
            <a:r>
              <a:rPr lang="en-US" sz="2000" b="1">
                <a:cs typeface="Simplified Arabic" pitchFamily="2" charset="-78"/>
              </a:rPr>
              <a:t>	“We have sent down unto thee the Remembrance; so you can explain clearly to men what is sent for them, and that they may give thought.”</a:t>
            </a:r>
          </a:p>
          <a:p>
            <a:pPr marL="609600" indent="-609600" algn="r">
              <a:buFont typeface="Wingdings" pitchFamily="2" charset="2"/>
              <a:buNone/>
            </a:pPr>
            <a:r>
              <a:rPr lang="en-US" sz="2000" b="1">
                <a:cs typeface="Simplified Arabic" pitchFamily="2" charset="-78"/>
              </a:rPr>
              <a:t>Surah Al-Nahl Verse 44.</a:t>
            </a:r>
          </a:p>
          <a:p>
            <a:pPr marL="609600" indent="-609600">
              <a:buFont typeface="Wingdings" pitchFamily="2" charset="2"/>
              <a:buNone/>
            </a:pPr>
            <a:endParaRPr lang="en-US" sz="2000" b="1">
              <a:cs typeface="Simplified Arabic" pitchFamily="2" charset="-78"/>
            </a:endParaRPr>
          </a:p>
          <a:p>
            <a:pPr marL="609600" indent="-609600">
              <a:buFont typeface="Wingdings" pitchFamily="2" charset="2"/>
              <a:buNone/>
            </a:pPr>
            <a:endParaRPr lang="en-US" sz="2000" b="1">
              <a:cs typeface="Simplified Arabic" pitchFamily="2" charset="-78"/>
            </a:endParaRPr>
          </a:p>
        </p:txBody>
      </p:sp>
      <p:pic>
        <p:nvPicPr>
          <p:cNvPr id="4" name="Picture 2" descr="http://www.timesofummah.com/wp-content/uploads/2014/03/Sharia-Law.jpg"/>
          <p:cNvPicPr>
            <a:picLocks noChangeAspect="1" noChangeArrowheads="1"/>
          </p:cNvPicPr>
          <p:nvPr/>
        </p:nvPicPr>
        <p:blipFill>
          <a:blip r:embed="rId3" cstate="print"/>
          <a:srcRect/>
          <a:stretch>
            <a:fillRect/>
          </a:stretch>
        </p:blipFill>
        <p:spPr bwMode="auto">
          <a:xfrm>
            <a:off x="5029200" y="4369620"/>
            <a:ext cx="3124199" cy="218358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98018"/>
                                        </p:tgtEl>
                                        <p:attrNameLst>
                                          <p:attrName>style.visibility</p:attrName>
                                        </p:attrNameLst>
                                      </p:cBhvr>
                                      <p:to>
                                        <p:strVal val="visible"/>
                                      </p:to>
                                    </p:set>
                                    <p:animEffect transition="in" filter="barn(inVertical)">
                                      <p:cBhvr>
                                        <p:cTn id="7" dur="500"/>
                                        <p:tgtEl>
                                          <p:spTgt spid="59801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8019">
                                            <p:txEl>
                                              <p:pRg st="0" end="0"/>
                                            </p:txEl>
                                          </p:spTgt>
                                        </p:tgtEl>
                                        <p:attrNameLst>
                                          <p:attrName>style.visibility</p:attrName>
                                        </p:attrNameLst>
                                      </p:cBhvr>
                                      <p:to>
                                        <p:strVal val="visible"/>
                                      </p:to>
                                    </p:set>
                                    <p:animEffect transition="in" filter="barn(outHorizontal)">
                                      <p:cBhvr>
                                        <p:cTn id="11" dur="500"/>
                                        <p:tgtEl>
                                          <p:spTgt spid="598019">
                                            <p:txEl>
                                              <p:pRg st="0" end="0"/>
                                            </p:txEl>
                                          </p:spTgt>
                                        </p:tgtEl>
                                      </p:cBhvr>
                                    </p:animEffect>
                                  </p:childTnLst>
                                </p:cTn>
                              </p:par>
                            </p:childTnLst>
                          </p:cTn>
                        </p:par>
                        <p:par>
                          <p:cTn id="12" fill="hold">
                            <p:stCondLst>
                              <p:cond delay="1000"/>
                            </p:stCondLst>
                            <p:childTnLst>
                              <p:par>
                                <p:cTn id="13" presetID="16" presetClass="entr" presetSubtype="42" fill="hold" grpId="0" nodeType="afterEffect">
                                  <p:stCondLst>
                                    <p:cond delay="0"/>
                                  </p:stCondLst>
                                  <p:childTnLst>
                                    <p:set>
                                      <p:cBhvr>
                                        <p:cTn id="14" dur="1" fill="hold">
                                          <p:stCondLst>
                                            <p:cond delay="0"/>
                                          </p:stCondLst>
                                        </p:cTn>
                                        <p:tgtEl>
                                          <p:spTgt spid="598019">
                                            <p:txEl>
                                              <p:pRg st="1" end="1"/>
                                            </p:txEl>
                                          </p:spTgt>
                                        </p:tgtEl>
                                        <p:attrNameLst>
                                          <p:attrName>style.visibility</p:attrName>
                                        </p:attrNameLst>
                                      </p:cBhvr>
                                      <p:to>
                                        <p:strVal val="visible"/>
                                      </p:to>
                                    </p:set>
                                    <p:animEffect transition="in" filter="barn(outHorizontal)">
                                      <p:cBhvr>
                                        <p:cTn id="15" dur="500"/>
                                        <p:tgtEl>
                                          <p:spTgt spid="598019">
                                            <p:txEl>
                                              <p:pRg st="1" end="1"/>
                                            </p:txEl>
                                          </p:spTgt>
                                        </p:tgtEl>
                                      </p:cBhvr>
                                    </p:animEffect>
                                  </p:childTnLst>
                                </p:cTn>
                              </p:par>
                            </p:childTnLst>
                          </p:cTn>
                        </p:par>
                        <p:par>
                          <p:cTn id="16" fill="hold">
                            <p:stCondLst>
                              <p:cond delay="1500"/>
                            </p:stCondLst>
                            <p:childTnLst>
                              <p:par>
                                <p:cTn id="17" presetID="16" presetClass="entr" presetSubtype="42" fill="hold" grpId="0" nodeType="afterEffect">
                                  <p:stCondLst>
                                    <p:cond delay="0"/>
                                  </p:stCondLst>
                                  <p:childTnLst>
                                    <p:set>
                                      <p:cBhvr>
                                        <p:cTn id="18" dur="1" fill="hold">
                                          <p:stCondLst>
                                            <p:cond delay="0"/>
                                          </p:stCondLst>
                                        </p:cTn>
                                        <p:tgtEl>
                                          <p:spTgt spid="598019">
                                            <p:txEl>
                                              <p:pRg st="2" end="2"/>
                                            </p:txEl>
                                          </p:spTgt>
                                        </p:tgtEl>
                                        <p:attrNameLst>
                                          <p:attrName>style.visibility</p:attrName>
                                        </p:attrNameLst>
                                      </p:cBhvr>
                                      <p:to>
                                        <p:strVal val="visible"/>
                                      </p:to>
                                    </p:set>
                                    <p:animEffect transition="in" filter="barn(outHorizontal)">
                                      <p:cBhvr>
                                        <p:cTn id="19" dur="500"/>
                                        <p:tgtEl>
                                          <p:spTgt spid="598019">
                                            <p:txEl>
                                              <p:pRg st="2" end="2"/>
                                            </p:txEl>
                                          </p:spTgt>
                                        </p:tgtEl>
                                      </p:cBhvr>
                                    </p:animEffect>
                                  </p:childTnLst>
                                </p:cTn>
                              </p:par>
                            </p:childTnLst>
                          </p:cTn>
                        </p:par>
                        <p:par>
                          <p:cTn id="20" fill="hold">
                            <p:stCondLst>
                              <p:cond delay="2000"/>
                            </p:stCondLst>
                            <p:childTnLst>
                              <p:par>
                                <p:cTn id="21" presetID="16" presetClass="entr" presetSubtype="42" fill="hold" grpId="0" nodeType="afterEffect">
                                  <p:stCondLst>
                                    <p:cond delay="0"/>
                                  </p:stCondLst>
                                  <p:childTnLst>
                                    <p:set>
                                      <p:cBhvr>
                                        <p:cTn id="22" dur="1" fill="hold">
                                          <p:stCondLst>
                                            <p:cond delay="0"/>
                                          </p:stCondLst>
                                        </p:cTn>
                                        <p:tgtEl>
                                          <p:spTgt spid="598019">
                                            <p:txEl>
                                              <p:pRg st="3" end="3"/>
                                            </p:txEl>
                                          </p:spTgt>
                                        </p:tgtEl>
                                        <p:attrNameLst>
                                          <p:attrName>style.visibility</p:attrName>
                                        </p:attrNameLst>
                                      </p:cBhvr>
                                      <p:to>
                                        <p:strVal val="visible"/>
                                      </p:to>
                                    </p:set>
                                    <p:animEffect transition="in" filter="barn(outHorizontal)">
                                      <p:cBhvr>
                                        <p:cTn id="23" dur="500"/>
                                        <p:tgtEl>
                                          <p:spTgt spid="598019">
                                            <p:txEl>
                                              <p:pRg st="3" end="3"/>
                                            </p:txEl>
                                          </p:spTgt>
                                        </p:tgtEl>
                                      </p:cBhvr>
                                    </p:animEffect>
                                  </p:childTnLst>
                                </p:cTn>
                              </p:par>
                            </p:childTnLst>
                          </p:cTn>
                        </p:par>
                        <p:par>
                          <p:cTn id="24" fill="hold">
                            <p:stCondLst>
                              <p:cond delay="2500"/>
                            </p:stCondLst>
                            <p:childTnLst>
                              <p:par>
                                <p:cTn id="25" presetID="16" presetClass="entr" presetSubtype="42" fill="hold" grpId="0" nodeType="afterEffect">
                                  <p:stCondLst>
                                    <p:cond delay="0"/>
                                  </p:stCondLst>
                                  <p:childTnLst>
                                    <p:set>
                                      <p:cBhvr>
                                        <p:cTn id="26" dur="1" fill="hold">
                                          <p:stCondLst>
                                            <p:cond delay="0"/>
                                          </p:stCondLst>
                                        </p:cTn>
                                        <p:tgtEl>
                                          <p:spTgt spid="598019">
                                            <p:txEl>
                                              <p:pRg st="4" end="4"/>
                                            </p:txEl>
                                          </p:spTgt>
                                        </p:tgtEl>
                                        <p:attrNameLst>
                                          <p:attrName>style.visibility</p:attrName>
                                        </p:attrNameLst>
                                      </p:cBhvr>
                                      <p:to>
                                        <p:strVal val="visible"/>
                                      </p:to>
                                    </p:set>
                                    <p:animEffect transition="in" filter="barn(outHorizontal)">
                                      <p:cBhvr>
                                        <p:cTn id="27" dur="500"/>
                                        <p:tgtEl>
                                          <p:spTgt spid="5980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018" grpId="0" autoUpdateAnimBg="0"/>
      <p:bldP spid="598019"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p:txBody>
          <a:bodyPr>
            <a:normAutofit fontScale="90000"/>
          </a:bodyPr>
          <a:lstStyle/>
          <a:p>
            <a:r>
              <a:rPr lang="en-US"/>
              <a:t>Is the Sunnah Part of Revelation?</a:t>
            </a:r>
          </a:p>
        </p:txBody>
      </p:sp>
      <p:sp>
        <p:nvSpPr>
          <p:cNvPr id="601091" name="Rectangle 3"/>
          <p:cNvSpPr>
            <a:spLocks noGrp="1" noChangeArrowheads="1"/>
          </p:cNvSpPr>
          <p:nvPr>
            <p:ph type="body" idx="1"/>
          </p:nvPr>
        </p:nvSpPr>
        <p:spPr/>
        <p:txBody>
          <a:bodyPr/>
          <a:lstStyle/>
          <a:p>
            <a:pPr>
              <a:lnSpc>
                <a:spcPct val="90000"/>
              </a:lnSpc>
              <a:buFont typeface="Wingdings" pitchFamily="2" charset="2"/>
              <a:buNone/>
            </a:pPr>
            <a:r>
              <a:rPr lang="en-US"/>
              <a:t>2. </a:t>
            </a:r>
            <a:r>
              <a:rPr lang="en-US" sz="2800"/>
              <a:t>Legislator.</a:t>
            </a:r>
          </a:p>
          <a:p>
            <a:pPr algn="r">
              <a:lnSpc>
                <a:spcPct val="90000"/>
              </a:lnSpc>
              <a:buFont typeface="Wingdings" pitchFamily="2" charset="2"/>
              <a:buNone/>
            </a:pPr>
            <a:r>
              <a:rPr lang="ar-SA" sz="2800" b="1">
                <a:cs typeface="Simplified Arabic" pitchFamily="2" charset="-78"/>
              </a:rPr>
              <a:t>فَلَا وَرَبِّكَ لَا يُؤْمِنُونَ حَتَّى يُحَكِّمُوكَ فِيمَا شَجَرَ بَيْنَهُمْ ثُمَّ لَا يَجِدُوا فِي أَنْفُسِهِمْ حَرَجًا مِمَّا قَضَيْتَ وَيُسَلِّمُوا تَسْلِيمًا.</a:t>
            </a:r>
            <a:endParaRPr lang="en-US" sz="2800" b="1">
              <a:cs typeface="Simplified Arabic" pitchFamily="2" charset="-78"/>
            </a:endParaRPr>
          </a:p>
          <a:p>
            <a:pPr>
              <a:lnSpc>
                <a:spcPct val="90000"/>
              </a:lnSpc>
              <a:buFont typeface="Wingdings" pitchFamily="2" charset="2"/>
              <a:buNone/>
            </a:pPr>
            <a:r>
              <a:rPr lang="en-US" sz="2800">
                <a:cs typeface="Simplified Arabic" pitchFamily="2" charset="-78"/>
              </a:rPr>
              <a:t>	</a:t>
            </a:r>
            <a:r>
              <a:rPr lang="en-US" sz="2800" b="1">
                <a:cs typeface="Simplified Arabic" pitchFamily="2" charset="-78"/>
              </a:rPr>
              <a:t>“But no, by thy Lord, they can have no (real) Faith, until they make thee judge in all disputes between them, and find in their souls no resistance against thy decisions, but accept them with the fullest conviction.”</a:t>
            </a:r>
          </a:p>
          <a:p>
            <a:pPr algn="r">
              <a:lnSpc>
                <a:spcPct val="90000"/>
              </a:lnSpc>
              <a:buFont typeface="Wingdings" pitchFamily="2" charset="2"/>
              <a:buNone/>
            </a:pPr>
            <a:r>
              <a:rPr lang="en-US" sz="2800" b="1">
                <a:cs typeface="Simplified Arabic" pitchFamily="2" charset="-78"/>
              </a:rPr>
              <a:t>Surah Nisaa Verse 65.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601090"/>
                                        </p:tgtEl>
                                        <p:attrNameLst>
                                          <p:attrName>style.visibility</p:attrName>
                                        </p:attrNameLst>
                                      </p:cBhvr>
                                      <p:to>
                                        <p:strVal val="visible"/>
                                      </p:to>
                                    </p:set>
                                    <p:animEffect transition="in" filter="strips(downLeft)">
                                      <p:cBhvr>
                                        <p:cTn id="7" dur="500"/>
                                        <p:tgtEl>
                                          <p:spTgt spid="601090"/>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601091">
                                            <p:txEl>
                                              <p:pRg st="0" end="0"/>
                                            </p:txEl>
                                          </p:spTgt>
                                        </p:tgtEl>
                                        <p:attrNameLst>
                                          <p:attrName>style.visibility</p:attrName>
                                        </p:attrNameLst>
                                      </p:cBhvr>
                                      <p:to>
                                        <p:strVal val="visible"/>
                                      </p:to>
                                    </p:set>
                                    <p:animEffect transition="in" filter="strips(downRight)">
                                      <p:cBhvr>
                                        <p:cTn id="11" dur="500"/>
                                        <p:tgtEl>
                                          <p:spTgt spid="601091">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601091">
                                            <p:txEl>
                                              <p:pRg st="1" end="1"/>
                                            </p:txEl>
                                          </p:spTgt>
                                        </p:tgtEl>
                                        <p:attrNameLst>
                                          <p:attrName>style.visibility</p:attrName>
                                        </p:attrNameLst>
                                      </p:cBhvr>
                                      <p:to>
                                        <p:strVal val="visible"/>
                                      </p:to>
                                    </p:set>
                                    <p:animEffect transition="in" filter="strips(downRight)">
                                      <p:cBhvr>
                                        <p:cTn id="15" dur="500"/>
                                        <p:tgtEl>
                                          <p:spTgt spid="601091">
                                            <p:txEl>
                                              <p:pRg st="1" end="1"/>
                                            </p:txEl>
                                          </p:spTgt>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601091">
                                            <p:txEl>
                                              <p:pRg st="2" end="2"/>
                                            </p:txEl>
                                          </p:spTgt>
                                        </p:tgtEl>
                                        <p:attrNameLst>
                                          <p:attrName>style.visibility</p:attrName>
                                        </p:attrNameLst>
                                      </p:cBhvr>
                                      <p:to>
                                        <p:strVal val="visible"/>
                                      </p:to>
                                    </p:set>
                                    <p:animEffect transition="in" filter="strips(downRight)">
                                      <p:cBhvr>
                                        <p:cTn id="19" dur="500"/>
                                        <p:tgtEl>
                                          <p:spTgt spid="601091">
                                            <p:txEl>
                                              <p:pRg st="2" end="2"/>
                                            </p:txEl>
                                          </p:spTgt>
                                        </p:tgtEl>
                                      </p:cBhvr>
                                    </p:animEffect>
                                  </p:childTnLst>
                                </p:cTn>
                              </p:par>
                            </p:childTnLst>
                          </p:cTn>
                        </p:par>
                        <p:par>
                          <p:cTn id="20" fill="hold">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601091">
                                            <p:txEl>
                                              <p:pRg st="3" end="3"/>
                                            </p:txEl>
                                          </p:spTgt>
                                        </p:tgtEl>
                                        <p:attrNameLst>
                                          <p:attrName>style.visibility</p:attrName>
                                        </p:attrNameLst>
                                      </p:cBhvr>
                                      <p:to>
                                        <p:strVal val="visible"/>
                                      </p:to>
                                    </p:set>
                                    <p:animEffect transition="in" filter="strips(downRight)">
                                      <p:cBhvr>
                                        <p:cTn id="23" dur="500"/>
                                        <p:tgtEl>
                                          <p:spTgt spid="6010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0" grpId="0" autoUpdateAnimBg="0"/>
      <p:bldP spid="601091"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p:txBody>
          <a:bodyPr>
            <a:normAutofit fontScale="90000"/>
          </a:bodyPr>
          <a:lstStyle/>
          <a:p>
            <a:r>
              <a:rPr lang="en-US"/>
              <a:t>Is the Sunnah Part of Revelation?</a:t>
            </a:r>
          </a:p>
        </p:txBody>
      </p:sp>
      <p:sp>
        <p:nvSpPr>
          <p:cNvPr id="630787" name="Rectangle 3"/>
          <p:cNvSpPr>
            <a:spLocks noGrp="1" noChangeArrowheads="1"/>
          </p:cNvSpPr>
          <p:nvPr>
            <p:ph type="body" idx="1"/>
          </p:nvPr>
        </p:nvSpPr>
        <p:spPr/>
        <p:txBody>
          <a:bodyPr/>
          <a:lstStyle/>
          <a:p>
            <a:r>
              <a:rPr lang="en-US" sz="2400" b="1">
                <a:cs typeface="Simplified Arabic" pitchFamily="2" charset="-78"/>
              </a:rPr>
              <a:t>Allaah has equated obedience to the Messenger with obedience to Himself.</a:t>
            </a:r>
          </a:p>
          <a:p>
            <a:pPr algn="r">
              <a:buFont typeface="Wingdings" pitchFamily="2" charset="2"/>
              <a:buNone/>
            </a:pPr>
            <a:r>
              <a:rPr lang="en-US" sz="2800" b="1">
                <a:cs typeface="Simplified Arabic" pitchFamily="2" charset="-78"/>
              </a:rPr>
              <a:t>.</a:t>
            </a:r>
            <a:r>
              <a:rPr lang="ar-SA" sz="2800" b="1">
                <a:cs typeface="Simplified Arabic" pitchFamily="2" charset="-78"/>
              </a:rPr>
              <a:t>مَنْ يُطِعِ الرَّسُولَ فَقَدْ أَطَاعَ اللَّهَ</a:t>
            </a:r>
            <a:endParaRPr lang="en-US" sz="2800" b="1">
              <a:cs typeface="Simplified Arabic" pitchFamily="2" charset="-78"/>
            </a:endParaRPr>
          </a:p>
          <a:p>
            <a:pPr>
              <a:buFont typeface="Wingdings" pitchFamily="2" charset="2"/>
              <a:buNone/>
            </a:pPr>
            <a:r>
              <a:rPr lang="en-US" sz="2800" b="1">
                <a:cs typeface="Simplified Arabic" pitchFamily="2" charset="-78"/>
              </a:rPr>
              <a:t>“Whoever obeys the Messenger, in fact, obeys Allah.”</a:t>
            </a:r>
          </a:p>
          <a:p>
            <a:pPr algn="r">
              <a:buFont typeface="Wingdings" pitchFamily="2" charset="2"/>
              <a:buNone/>
            </a:pPr>
            <a:r>
              <a:rPr lang="en-US" sz="2800" b="1">
                <a:cs typeface="Simplified Arabic" pitchFamily="2" charset="-78"/>
              </a:rPr>
              <a:t>Surah Nisaa Verse 80.</a:t>
            </a:r>
          </a:p>
          <a:p>
            <a:pPr>
              <a:buFont typeface="Wingdings" pitchFamily="2" charset="2"/>
              <a:buNone/>
            </a:pPr>
            <a:endParaRPr lang="en-US"/>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762000" y="4369620"/>
            <a:ext cx="3124199" cy="218358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30786"/>
                                        </p:tgtEl>
                                        <p:attrNameLst>
                                          <p:attrName>style.visibility</p:attrName>
                                        </p:attrNameLst>
                                      </p:cBhvr>
                                      <p:to>
                                        <p:strVal val="visible"/>
                                      </p:to>
                                    </p:set>
                                    <p:animEffect transition="in" filter="wipe(up)">
                                      <p:cBhvr>
                                        <p:cTn id="7" dur="500"/>
                                        <p:tgtEl>
                                          <p:spTgt spid="63078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30787">
                                            <p:txEl>
                                              <p:pRg st="0" end="0"/>
                                            </p:txEl>
                                          </p:spTgt>
                                        </p:tgtEl>
                                        <p:attrNameLst>
                                          <p:attrName>style.visibility</p:attrName>
                                        </p:attrNameLst>
                                      </p:cBhvr>
                                      <p:to>
                                        <p:strVal val="visible"/>
                                      </p:to>
                                    </p:set>
                                    <p:animEffect transition="in" filter="wipe(right)">
                                      <p:cBhvr>
                                        <p:cTn id="11" dur="500"/>
                                        <p:tgtEl>
                                          <p:spTgt spid="630787">
                                            <p:txEl>
                                              <p:pRg st="0" end="0"/>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630787">
                                            <p:txEl>
                                              <p:pRg st="1" end="1"/>
                                            </p:txEl>
                                          </p:spTgt>
                                        </p:tgtEl>
                                        <p:attrNameLst>
                                          <p:attrName>style.visibility</p:attrName>
                                        </p:attrNameLst>
                                      </p:cBhvr>
                                      <p:to>
                                        <p:strVal val="visible"/>
                                      </p:to>
                                    </p:set>
                                    <p:animEffect transition="in" filter="wipe(right)">
                                      <p:cBhvr>
                                        <p:cTn id="15" dur="500"/>
                                        <p:tgtEl>
                                          <p:spTgt spid="630787">
                                            <p:txEl>
                                              <p:pRg st="1" end="1"/>
                                            </p:txEl>
                                          </p:spTgt>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30787">
                                            <p:txEl>
                                              <p:pRg st="2" end="2"/>
                                            </p:txEl>
                                          </p:spTgt>
                                        </p:tgtEl>
                                        <p:attrNameLst>
                                          <p:attrName>style.visibility</p:attrName>
                                        </p:attrNameLst>
                                      </p:cBhvr>
                                      <p:to>
                                        <p:strVal val="visible"/>
                                      </p:to>
                                    </p:set>
                                    <p:animEffect transition="in" filter="wipe(right)">
                                      <p:cBhvr>
                                        <p:cTn id="19" dur="500"/>
                                        <p:tgtEl>
                                          <p:spTgt spid="630787">
                                            <p:txEl>
                                              <p:pRg st="2" end="2"/>
                                            </p:txEl>
                                          </p:spTgt>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630787">
                                            <p:txEl>
                                              <p:pRg st="3" end="3"/>
                                            </p:txEl>
                                          </p:spTgt>
                                        </p:tgtEl>
                                        <p:attrNameLst>
                                          <p:attrName>style.visibility</p:attrName>
                                        </p:attrNameLst>
                                      </p:cBhvr>
                                      <p:to>
                                        <p:strVal val="visible"/>
                                      </p:to>
                                    </p:set>
                                    <p:animEffect transition="in" filter="wipe(right)">
                                      <p:cBhvr>
                                        <p:cTn id="23" dur="500"/>
                                        <p:tgtEl>
                                          <p:spTgt spid="6307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6" grpId="0" autoUpdateAnimBg="0"/>
      <p:bldP spid="630787" grpId="0" build="p"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p:txBody>
          <a:bodyPr>
            <a:normAutofit fontScale="90000"/>
          </a:bodyPr>
          <a:lstStyle/>
          <a:p>
            <a:r>
              <a:rPr lang="en-US"/>
              <a:t>Is the Sunnah Part of Revelation?</a:t>
            </a:r>
          </a:p>
        </p:txBody>
      </p:sp>
      <p:sp>
        <p:nvSpPr>
          <p:cNvPr id="602115" name="Rectangle 3"/>
          <p:cNvSpPr>
            <a:spLocks noGrp="1" noChangeArrowheads="1"/>
          </p:cNvSpPr>
          <p:nvPr>
            <p:ph type="body" idx="1"/>
          </p:nvPr>
        </p:nvSpPr>
        <p:spPr/>
        <p:txBody>
          <a:bodyPr/>
          <a:lstStyle/>
          <a:p>
            <a:pPr marL="609600" indent="-609600">
              <a:buFont typeface="Wingdings" pitchFamily="2" charset="2"/>
              <a:buAutoNum type="arabicPeriod" startAt="3"/>
            </a:pPr>
            <a:r>
              <a:rPr lang="en-US" sz="2400" b="1"/>
              <a:t>As a Model?</a:t>
            </a:r>
          </a:p>
          <a:p>
            <a:pPr marL="609600" indent="-609600">
              <a:buFont typeface="Wingdings" pitchFamily="2" charset="2"/>
              <a:buAutoNum type="arabicPeriod" startAt="3"/>
            </a:pPr>
            <a:endParaRPr lang="en-US" sz="2400" b="1"/>
          </a:p>
          <a:p>
            <a:pPr marL="609600" indent="-609600" algn="r">
              <a:buFont typeface="Wingdings" pitchFamily="2" charset="2"/>
              <a:buNone/>
            </a:pPr>
            <a:r>
              <a:rPr lang="ar-SA" sz="2400" b="1">
                <a:cs typeface="Simplified Arabic" pitchFamily="2" charset="-78"/>
              </a:rPr>
              <a:t>لَقَدْ كَانَ لَكُمْ فِي رَسُولِ اللَّهِ أُسْوَةٌ حَسَنَةٌ لِمَنْ كَانَ يَرْجُو اللَّهَ وَالْيَوْمَ الْآخِرَ وَذَكَرَ اللَّهَ كَثِيرًا</a:t>
            </a:r>
            <a:r>
              <a:rPr lang="en-US" sz="2400" b="1">
                <a:cs typeface="Simplified Arabic" pitchFamily="2" charset="-78"/>
              </a:rPr>
              <a:t/>
            </a:r>
            <a:br>
              <a:rPr lang="en-US" sz="2400" b="1">
                <a:cs typeface="Simplified Arabic" pitchFamily="2" charset="-78"/>
              </a:rPr>
            </a:br>
            <a:r>
              <a:rPr lang="en-US" sz="2400" b="1">
                <a:cs typeface="Simplified Arabic" pitchFamily="2" charset="-78"/>
              </a:rPr>
              <a:t>.</a:t>
            </a:r>
          </a:p>
          <a:p>
            <a:pPr marL="609600" indent="-609600">
              <a:buFont typeface="Wingdings" pitchFamily="2" charset="2"/>
              <a:buNone/>
            </a:pPr>
            <a:r>
              <a:rPr lang="en-US" sz="2400" b="1">
                <a:cs typeface="Simplified Arabic" pitchFamily="2" charset="-78"/>
              </a:rPr>
              <a:t>	“You have indeed in the Messenger of Allah a beautiful pattern (of conduct) for any one whose hope is in Allah and the Final Day, and who engages much in the praise of Allah.”</a:t>
            </a:r>
          </a:p>
          <a:p>
            <a:pPr marL="609600" indent="-609600" algn="r">
              <a:buFont typeface="Wingdings" pitchFamily="2" charset="2"/>
              <a:buNone/>
            </a:pPr>
            <a:r>
              <a:rPr lang="en-US" sz="2400" b="1">
                <a:cs typeface="Simplified Arabic" pitchFamily="2" charset="-78"/>
              </a:rPr>
              <a:t>Surah Al-Ahzaab Verse 21.</a:t>
            </a:r>
          </a:p>
          <a:p>
            <a:pPr marL="609600" indent="-609600">
              <a:buFont typeface="Wingdings" pitchFamily="2" charset="2"/>
              <a:buNone/>
            </a:pPr>
            <a:endParaRPr lang="en-US" sz="2400" b="1">
              <a:cs typeface="Simplified Arabic" pitchFamily="2" charset="-78"/>
            </a:endParaRPr>
          </a:p>
          <a:p>
            <a:pPr marL="609600" indent="-609600">
              <a:buFont typeface="Wingdings" pitchFamily="2" charset="2"/>
              <a:buNone/>
            </a:pPr>
            <a:endParaRPr lang="en-US" sz="2400" b="1"/>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p:txBody>
          <a:bodyPr>
            <a:normAutofit fontScale="90000"/>
          </a:bodyPr>
          <a:lstStyle/>
          <a:p>
            <a:r>
              <a:rPr lang="en-US"/>
              <a:t>Is the Sunnah Part of Revelation?</a:t>
            </a:r>
          </a:p>
        </p:txBody>
      </p:sp>
      <p:sp>
        <p:nvSpPr>
          <p:cNvPr id="603139" name="Rectangle 3"/>
          <p:cNvSpPr>
            <a:spLocks noGrp="1" noChangeArrowheads="1"/>
          </p:cNvSpPr>
          <p:nvPr>
            <p:ph type="body" idx="1"/>
          </p:nvPr>
        </p:nvSpPr>
        <p:spPr/>
        <p:txBody>
          <a:bodyPr/>
          <a:lstStyle/>
          <a:p>
            <a:pPr marL="609600" indent="-609600">
              <a:buFont typeface="Wingdings" pitchFamily="2" charset="2"/>
              <a:buAutoNum type="arabicPeriod" startAt="4"/>
            </a:pPr>
            <a:r>
              <a:rPr lang="en-US" sz="2400" b="1"/>
              <a:t>Total Obedience to the Prophet </a:t>
            </a:r>
            <a:r>
              <a:rPr lang="ar-SA" sz="2400" b="1"/>
              <a:t>{صلى الله عليه و سلم}.</a:t>
            </a:r>
            <a:endParaRPr lang="en-US" sz="2800" b="1"/>
          </a:p>
          <a:p>
            <a:pPr marL="609600" indent="-609600">
              <a:buFont typeface="Wingdings" pitchFamily="2" charset="2"/>
              <a:buAutoNum type="arabicPeriod" startAt="4"/>
            </a:pPr>
            <a:endParaRPr lang="en-US" sz="2800" b="1"/>
          </a:p>
          <a:p>
            <a:pPr marL="609600" indent="-609600" algn="r">
              <a:buFont typeface="Wingdings" pitchFamily="2" charset="2"/>
              <a:buNone/>
            </a:pPr>
            <a:r>
              <a:rPr lang="ar-SA" sz="2400" b="1">
                <a:cs typeface="Simplified Arabic" pitchFamily="2" charset="-78"/>
              </a:rPr>
              <a:t>فَلَا وَرَبِّكَ لَا يُؤْمِنُونَ حَتَّى يُحَكِّمُوكَ فِيمَا شَجَرَ بَيْنَهُمْ ثُمَّ لَا يَجِدُوا فِي أَنْفُسِهِمْ حَرَجًا مِمَّا قَضَيْتَ وَيُسَلِّمُوا تَسْلِيمًا.</a:t>
            </a:r>
            <a:endParaRPr lang="en-US" sz="2400" b="1">
              <a:cs typeface="Simplified Arabic" pitchFamily="2" charset="-78"/>
            </a:endParaRPr>
          </a:p>
          <a:p>
            <a:pPr marL="609600" indent="-609600">
              <a:buFont typeface="Wingdings" pitchFamily="2" charset="2"/>
              <a:buNone/>
            </a:pPr>
            <a:r>
              <a:rPr lang="en-US" sz="2800" b="1">
                <a:cs typeface="Simplified Arabic" pitchFamily="2" charset="-78"/>
              </a:rPr>
              <a:t>	</a:t>
            </a:r>
            <a:r>
              <a:rPr lang="en-US" sz="2000" b="1">
                <a:cs typeface="Simplified Arabic" pitchFamily="2" charset="-78"/>
              </a:rPr>
              <a:t>“But no, by thy Lord, they can have no (real) Faith, until they make thee judge in all disputes between them, and find in their souls no resistance against thy decisions, but accept them with the fullest conviction.”</a:t>
            </a:r>
          </a:p>
          <a:p>
            <a:pPr marL="609600" indent="-609600" algn="r">
              <a:buFont typeface="Wingdings" pitchFamily="2" charset="2"/>
              <a:buNone/>
            </a:pPr>
            <a:r>
              <a:rPr lang="en-US" sz="2000" b="1">
                <a:cs typeface="Simplified Arabic" pitchFamily="2" charset="-78"/>
              </a:rPr>
              <a:t> Surah Nisaa Verse 65.</a:t>
            </a:r>
          </a:p>
          <a:p>
            <a:pPr marL="609600" indent="-609600">
              <a:buFont typeface="Wingdings" pitchFamily="2" charset="2"/>
              <a:buNone/>
            </a:pPr>
            <a:endParaRPr lang="en-US" sz="2000" b="1">
              <a:cs typeface="Simplified Arabic" pitchFamily="2" charset="-78"/>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p:txBody>
          <a:bodyPr>
            <a:normAutofit fontScale="90000"/>
          </a:bodyPr>
          <a:lstStyle/>
          <a:p>
            <a:r>
              <a:rPr lang="en-US"/>
              <a:t>Is the Sunnah Part of Revelation?</a:t>
            </a:r>
          </a:p>
        </p:txBody>
      </p:sp>
      <p:sp>
        <p:nvSpPr>
          <p:cNvPr id="632835" name="Rectangle 3"/>
          <p:cNvSpPr>
            <a:spLocks noGrp="1" noChangeArrowheads="1"/>
          </p:cNvSpPr>
          <p:nvPr>
            <p:ph type="body" idx="1"/>
          </p:nvPr>
        </p:nvSpPr>
        <p:spPr>
          <a:xfrm>
            <a:off x="914400" y="2057400"/>
            <a:ext cx="7772400" cy="4114800"/>
          </a:xfrm>
        </p:spPr>
        <p:txBody>
          <a:bodyPr/>
          <a:lstStyle/>
          <a:p>
            <a:pPr marL="609600" indent="-609600" algn="r">
              <a:buFont typeface="Wingdings" pitchFamily="2" charset="2"/>
              <a:buNone/>
            </a:pPr>
            <a:endParaRPr lang="en-US" sz="2400">
              <a:cs typeface="Simplified Arabic" pitchFamily="2" charset="-78"/>
            </a:endParaRPr>
          </a:p>
          <a:p>
            <a:pPr marL="609600" indent="-609600" algn="r">
              <a:buFont typeface="Wingdings" pitchFamily="2" charset="2"/>
              <a:buNone/>
            </a:pPr>
            <a:r>
              <a:rPr lang="ar-SA" sz="2400" b="1">
                <a:cs typeface="Simplified Arabic" pitchFamily="2" charset="-78"/>
              </a:rPr>
              <a:t>وَمَا آتَاكُمُ الرَّسُولُ فَخُذُوهُ وَمَا نَهَاكُمْ عَنْهُ فَانْتَهُوا وَاتَّقُوا اللَّهَ إِنَّ اللَّهَ شَدِيدُ الْعِقَابِ.</a:t>
            </a:r>
            <a:endParaRPr lang="en-US" sz="2400" b="1">
              <a:cs typeface="Simplified Arabic" pitchFamily="2" charset="-78"/>
            </a:endParaRPr>
          </a:p>
          <a:p>
            <a:pPr marL="609600" indent="-609600">
              <a:buFont typeface="Wingdings" pitchFamily="2" charset="2"/>
              <a:buNone/>
            </a:pPr>
            <a:r>
              <a:rPr lang="en-US" sz="2400">
                <a:cs typeface="Simplified Arabic" pitchFamily="2" charset="-78"/>
              </a:rPr>
              <a:t>	</a:t>
            </a:r>
            <a:r>
              <a:rPr lang="en-US" sz="2400" b="1">
                <a:cs typeface="Simplified Arabic" pitchFamily="2" charset="-78"/>
              </a:rPr>
              <a:t>“So take what the Messenger assigns to you, and deny yourselves that which he withholds from you. And fear Allah; for Allah is strict in Punishment.”</a:t>
            </a:r>
          </a:p>
          <a:p>
            <a:pPr marL="609600" indent="-609600" algn="r">
              <a:buFont typeface="Wingdings" pitchFamily="2" charset="2"/>
              <a:buNone/>
            </a:pPr>
            <a:r>
              <a:rPr lang="en-US" sz="2400" b="1">
                <a:cs typeface="Simplified Arabic" pitchFamily="2" charset="-78"/>
              </a:rPr>
              <a:t>Surah Al-Hashr Verse 7.</a:t>
            </a:r>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685800" y="4522020"/>
            <a:ext cx="3124199" cy="2183580"/>
          </a:xfrm>
          <a:prstGeom prst="rect">
            <a:avLst/>
          </a:prstGeom>
          <a:noFill/>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6994" name="Rectangle 2"/>
          <p:cNvSpPr>
            <a:spLocks noGrp="1" noChangeArrowheads="1"/>
          </p:cNvSpPr>
          <p:nvPr>
            <p:ph type="title"/>
          </p:nvPr>
        </p:nvSpPr>
        <p:spPr/>
        <p:txBody>
          <a:bodyPr>
            <a:normAutofit/>
          </a:bodyPr>
          <a:lstStyle/>
          <a:p>
            <a:pPr algn="ctr"/>
            <a:r>
              <a:rPr lang="en-US"/>
              <a:t>Is the Sunnah Part of Revelation</a:t>
            </a:r>
          </a:p>
        </p:txBody>
      </p:sp>
      <p:sp>
        <p:nvSpPr>
          <p:cNvPr id="596995" name="Rectangle 3"/>
          <p:cNvSpPr>
            <a:spLocks noGrp="1" noChangeArrowheads="1"/>
          </p:cNvSpPr>
          <p:nvPr>
            <p:ph type="body" idx="1"/>
          </p:nvPr>
        </p:nvSpPr>
        <p:spPr/>
        <p:txBody>
          <a:bodyPr/>
          <a:lstStyle/>
          <a:p>
            <a:pPr algn="r">
              <a:buFont typeface="Wingdings" pitchFamily="2" charset="2"/>
              <a:buNone/>
            </a:pPr>
            <a:endParaRPr lang="en-US" sz="2400" dirty="0">
              <a:cs typeface="Simplified Arabic" pitchFamily="2" charset="-78"/>
            </a:endParaRPr>
          </a:p>
          <a:p>
            <a:pPr algn="r">
              <a:buFont typeface="Wingdings" pitchFamily="2" charset="2"/>
              <a:buNone/>
            </a:pPr>
            <a:r>
              <a:rPr lang="ar-SA" sz="2400" b="1" dirty="0">
                <a:cs typeface="Simplified Arabic" pitchFamily="2" charset="-78"/>
              </a:rPr>
              <a:t>يَا أَيُّهَا الَّذِينَ آمَنُوا أَطِيعُوا اللَّهَ وَرَسُولَهُ وَلَا تَوَلَّوْا عَنْهُ وَأَنْتُمْ تسمعون</a:t>
            </a:r>
            <a:r>
              <a:rPr lang="en-US" sz="2400" b="1" dirty="0">
                <a:cs typeface="Simplified Arabic" pitchFamily="2" charset="-78"/>
              </a:rPr>
              <a:t/>
            </a:r>
            <a:br>
              <a:rPr lang="en-US" sz="2400" b="1" dirty="0">
                <a:cs typeface="Simplified Arabic" pitchFamily="2" charset="-78"/>
              </a:rPr>
            </a:br>
            <a:endParaRPr lang="en-US" sz="2400" b="1" dirty="0">
              <a:cs typeface="Simplified Arabic" pitchFamily="2" charset="-78"/>
            </a:endParaRPr>
          </a:p>
          <a:p>
            <a:pPr>
              <a:buFont typeface="Wingdings" pitchFamily="2" charset="2"/>
              <a:buNone/>
            </a:pPr>
            <a:r>
              <a:rPr lang="en-US" sz="2400" dirty="0">
                <a:cs typeface="Simplified Arabic" pitchFamily="2" charset="-78"/>
              </a:rPr>
              <a:t>	</a:t>
            </a:r>
            <a:r>
              <a:rPr lang="en-US" sz="2400" b="1" dirty="0">
                <a:cs typeface="Simplified Arabic" pitchFamily="2" charset="-78"/>
              </a:rPr>
              <a:t>“O ye who believe! obey Allah and His Messenger, and turn not away from him when ye hear (him speak).”</a:t>
            </a:r>
          </a:p>
          <a:p>
            <a:pPr algn="r">
              <a:buFont typeface="Wingdings" pitchFamily="2" charset="2"/>
              <a:buNone/>
            </a:pPr>
            <a:r>
              <a:rPr lang="en-US" sz="2400" b="1" dirty="0" err="1">
                <a:cs typeface="Simplified Arabic" pitchFamily="2" charset="-78"/>
              </a:rPr>
              <a:t>Surah</a:t>
            </a:r>
            <a:r>
              <a:rPr lang="en-US" sz="2400" b="1" dirty="0">
                <a:cs typeface="Simplified Arabic" pitchFamily="2" charset="-78"/>
              </a:rPr>
              <a:t> Al-</a:t>
            </a:r>
            <a:r>
              <a:rPr lang="en-US" sz="2400" b="1" dirty="0" err="1">
                <a:cs typeface="Simplified Arabic" pitchFamily="2" charset="-78"/>
              </a:rPr>
              <a:t>Anfaal</a:t>
            </a:r>
            <a:r>
              <a:rPr lang="en-US" sz="2400" b="1" dirty="0">
                <a:cs typeface="Simplified Arabic" pitchFamily="2" charset="-78"/>
              </a:rPr>
              <a:t> Verse20</a:t>
            </a:r>
            <a:r>
              <a:rPr lang="en-US" sz="2400" dirty="0">
                <a:cs typeface="Simplified Arabic" pitchFamily="2" charset="-78"/>
              </a:rPr>
              <a:t>.</a:t>
            </a:r>
          </a:p>
          <a:p>
            <a:pPr>
              <a:buFont typeface="Wingdings" pitchFamily="2" charset="2"/>
              <a:buNone/>
            </a:pPr>
            <a:endParaRPr lang="en-US" sz="1600" dirty="0">
              <a:cs typeface="Simplified Arabic" pitchFamily="2" charset="-78"/>
            </a:endParaRPr>
          </a:p>
          <a:p>
            <a:pPr>
              <a:buFont typeface="Wingdings" pitchFamily="2" charset="2"/>
              <a:buNone/>
            </a:pPr>
            <a:r>
              <a:rPr lang="en-US" sz="1800" dirty="0">
                <a:cs typeface="Simplified Arabic" pitchFamily="2" charset="-78"/>
              </a:rPr>
              <a:t>	There is an interesting point pertaining to this verse. </a:t>
            </a:r>
            <a:r>
              <a:rPr lang="en-US" sz="1800" dirty="0" err="1">
                <a:cs typeface="Simplified Arabic" pitchFamily="2" charset="-78"/>
              </a:rPr>
              <a:t>Allaah</a:t>
            </a:r>
            <a:r>
              <a:rPr lang="en-US" sz="1800" dirty="0">
                <a:cs typeface="Simplified Arabic" pitchFamily="2" charset="-78"/>
              </a:rPr>
              <a:t> says, “And turn not away from him.” Although  the verse began by saying, “Obey Allah and His Messenger.”  It ends by saying, “And turn not away from him.”  Think hard and see if you can understand why.</a:t>
            </a:r>
          </a:p>
          <a:p>
            <a:pPr algn="r">
              <a:buFont typeface="Wingdings" pitchFamily="2" charset="2"/>
              <a:buNone/>
            </a:pPr>
            <a:endParaRPr lang="en-US" sz="2400" dirty="0">
              <a:cs typeface="Simplified Arabic" pitchFamily="2" charset="-78"/>
            </a:endParaRPr>
          </a:p>
        </p:txBody>
      </p:sp>
      <p:pic>
        <p:nvPicPr>
          <p:cNvPr id="4" name="Picture 2" descr="http://www.timesofummah.com/wp-content/uploads/2014/03/Sharia-Law.jpg"/>
          <p:cNvPicPr>
            <a:picLocks noChangeAspect="1" noChangeArrowheads="1"/>
          </p:cNvPicPr>
          <p:nvPr/>
        </p:nvPicPr>
        <p:blipFill>
          <a:blip r:embed="rId2" cstate="print"/>
          <a:srcRect/>
          <a:stretch>
            <a:fillRect/>
          </a:stretch>
        </p:blipFill>
        <p:spPr bwMode="auto">
          <a:xfrm>
            <a:off x="4724400" y="5334000"/>
            <a:ext cx="2819401" cy="1524000"/>
          </a:xfrm>
          <a:prstGeom prst="rect">
            <a:avLst/>
          </a:prstGeom>
          <a:noFill/>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p:txBody>
          <a:bodyPr>
            <a:normAutofit fontScale="90000"/>
          </a:bodyPr>
          <a:lstStyle/>
          <a:p>
            <a:r>
              <a:rPr lang="en-US"/>
              <a:t>Is the Sunnah Part of Revelation?</a:t>
            </a:r>
          </a:p>
        </p:txBody>
      </p:sp>
      <p:sp>
        <p:nvSpPr>
          <p:cNvPr id="606211" name="Rectangle 3"/>
          <p:cNvSpPr>
            <a:spLocks noGrp="1" noChangeArrowheads="1"/>
          </p:cNvSpPr>
          <p:nvPr>
            <p:ph type="body" idx="1"/>
          </p:nvPr>
        </p:nvSpPr>
        <p:spPr/>
        <p:txBody>
          <a:bodyPr/>
          <a:lstStyle/>
          <a:p>
            <a:pPr>
              <a:buFont typeface="Wingdings" pitchFamily="2" charset="2"/>
              <a:buNone/>
            </a:pPr>
            <a:r>
              <a:rPr lang="en-US" sz="2000" b="1">
                <a:cs typeface="Simplified Arabic" pitchFamily="2" charset="-78"/>
              </a:rPr>
              <a:t>[1]</a:t>
            </a:r>
            <a:r>
              <a:rPr lang="en-US" sz="2000">
                <a:cs typeface="Simplified Arabic" pitchFamily="2" charset="-78"/>
              </a:rPr>
              <a:t> O prophet! Why do you make forbidden that which Allah has made lawful to you? You seek to please your wives but Allah is oft-forgiving, most merciful.</a:t>
            </a:r>
          </a:p>
          <a:p>
            <a:pPr>
              <a:buFont typeface="Wingdings" pitchFamily="2" charset="2"/>
              <a:buNone/>
            </a:pPr>
            <a:r>
              <a:rPr lang="en-US" sz="2000" b="1">
                <a:cs typeface="Simplified Arabic" pitchFamily="2" charset="-78"/>
              </a:rPr>
              <a:t>[2]</a:t>
            </a:r>
            <a:r>
              <a:rPr lang="en-US" sz="2000">
                <a:cs typeface="Simplified Arabic" pitchFamily="2" charset="-78"/>
              </a:rPr>
              <a:t> Allah has already ordained for you, (O men), the dissolution of your oaths (in some cases): and Allah is your protector, and he is full of knowledge and wisdom.</a:t>
            </a:r>
          </a:p>
          <a:p>
            <a:pPr>
              <a:buFont typeface="Wingdings" pitchFamily="2" charset="2"/>
              <a:buNone/>
            </a:pPr>
            <a:r>
              <a:rPr lang="en-US" sz="2000" b="1">
                <a:cs typeface="Simplified Arabic" pitchFamily="2" charset="-78"/>
              </a:rPr>
              <a:t>[3]</a:t>
            </a:r>
            <a:r>
              <a:rPr lang="en-US" sz="2000">
                <a:cs typeface="Simplified Arabic" pitchFamily="2" charset="-78"/>
              </a:rPr>
              <a:t> when the prophet disclosed a matter of confidence to one of his consorts, and she then divulged it (to another), and Allah made it known to him, he confirmed part thereof and repudiated a part. Then when he told her about it, she said, "who told you this?" He said, “He told me who knows and is well-acquainted (with all things).“.</a:t>
            </a:r>
          </a:p>
          <a:p>
            <a:pPr algn="r">
              <a:buFont typeface="Wingdings" pitchFamily="2" charset="2"/>
              <a:buNone/>
            </a:pPr>
            <a:r>
              <a:rPr lang="en-US" sz="1800">
                <a:cs typeface="Simplified Arabic" pitchFamily="2" charset="-78"/>
              </a:rPr>
              <a:t>Surah Tahreem verse 1-3.</a:t>
            </a:r>
          </a:p>
          <a:p>
            <a:pPr>
              <a:buFont typeface="Wingdings" pitchFamily="2" charset="2"/>
              <a:buNone/>
            </a:pPr>
            <a:endParaRPr lang="en-US" sz="180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4578" name="Rectangle 2"/>
          <p:cNvSpPr>
            <a:spLocks noGrp="1" noChangeArrowheads="1"/>
          </p:cNvSpPr>
          <p:nvPr>
            <p:ph type="title"/>
          </p:nvPr>
        </p:nvSpPr>
        <p:spPr/>
        <p:txBody>
          <a:bodyPr/>
          <a:lstStyle/>
          <a:p>
            <a:pPr algn="ctr"/>
            <a:r>
              <a:rPr lang="en-US"/>
              <a:t>Ijma							</a:t>
            </a:r>
          </a:p>
        </p:txBody>
      </p:sp>
      <p:sp>
        <p:nvSpPr>
          <p:cNvPr id="664579" name="Rectangle 3"/>
          <p:cNvSpPr>
            <a:spLocks noGrp="1" noChangeArrowheads="1"/>
          </p:cNvSpPr>
          <p:nvPr>
            <p:ph type="body" idx="1"/>
          </p:nvPr>
        </p:nvSpPr>
        <p:spPr/>
        <p:txBody>
          <a:bodyPr/>
          <a:lstStyle/>
          <a:p>
            <a:r>
              <a:rPr lang="en-US" sz="2800"/>
              <a:t>Ijma is the verbal noun of the Arabic word Ajma’a which has two meanings: </a:t>
            </a:r>
          </a:p>
          <a:p>
            <a:pPr lvl="1"/>
            <a:r>
              <a:rPr lang="en-US" sz="2400"/>
              <a:t>To determine </a:t>
            </a:r>
          </a:p>
          <a:p>
            <a:pPr lvl="1"/>
            <a:r>
              <a:rPr lang="en-US" sz="2400"/>
              <a:t>To agree upon something</a:t>
            </a:r>
          </a:p>
          <a:p>
            <a:r>
              <a:rPr lang="en-US" sz="2800"/>
              <a:t>According to the scholars Ijma is defined as the unanimous agreement of the mujtahidun of the Muslim community of any period following the death of the prophet (SAW) on any matter.  </a:t>
            </a:r>
          </a:p>
          <a:p>
            <a:pPr lvl="1"/>
            <a:endParaRPr lang="en-US" sz="240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p:txBody>
          <a:bodyPr/>
          <a:lstStyle/>
          <a:p>
            <a:r>
              <a:rPr lang="en-US"/>
              <a:t>Qiyas</a:t>
            </a:r>
          </a:p>
        </p:txBody>
      </p:sp>
      <p:sp>
        <p:nvSpPr>
          <p:cNvPr id="665603" name="Rectangle 3"/>
          <p:cNvSpPr>
            <a:spLocks noGrp="1" noChangeArrowheads="1"/>
          </p:cNvSpPr>
          <p:nvPr>
            <p:ph type="body" idx="1"/>
          </p:nvPr>
        </p:nvSpPr>
        <p:spPr/>
        <p:txBody>
          <a:bodyPr/>
          <a:lstStyle/>
          <a:p>
            <a:r>
              <a:rPr lang="en-US" sz="2800"/>
              <a:t>Literally Qiyas means measuring or determining the length, weight, or quality of something.</a:t>
            </a:r>
          </a:p>
          <a:p>
            <a:r>
              <a:rPr lang="en-US" sz="2800"/>
              <a:t>Qiyas also means comparison to establish equality or similarity between two things.</a:t>
            </a:r>
          </a:p>
          <a:p>
            <a:r>
              <a:rPr lang="en-US" sz="2800"/>
              <a:t>According to the scholars Qiyas is the extension of Shar’iah ruling from an original case (Asl) to a new case (far’) because the new case has the same effective cause (Illah) as the original case.</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p:txBody>
          <a:bodyPr/>
          <a:lstStyle/>
          <a:p>
            <a:r>
              <a:rPr lang="en-US"/>
              <a:t>Qiyas</a:t>
            </a:r>
          </a:p>
        </p:txBody>
      </p:sp>
      <p:sp>
        <p:nvSpPr>
          <p:cNvPr id="666627" name="Rectangle 3"/>
          <p:cNvSpPr>
            <a:spLocks noGrp="1" noChangeArrowheads="1"/>
          </p:cNvSpPr>
          <p:nvPr>
            <p:ph type="body" idx="1"/>
          </p:nvPr>
        </p:nvSpPr>
        <p:spPr/>
        <p:txBody>
          <a:bodyPr/>
          <a:lstStyle/>
          <a:p>
            <a:pPr>
              <a:lnSpc>
                <a:spcPct val="90000"/>
              </a:lnSpc>
            </a:pPr>
            <a:r>
              <a:rPr lang="en-US" sz="2800"/>
              <a:t>The essential requirement of Qiyas which are indicated in these definition are as follows:</a:t>
            </a:r>
          </a:p>
          <a:p>
            <a:pPr lvl="1">
              <a:lnSpc>
                <a:spcPct val="90000"/>
              </a:lnSpc>
            </a:pPr>
            <a:r>
              <a:rPr lang="en-US" sz="2400"/>
              <a:t>The original case (Asl) on which a ruling is given in the text and which analogy seeks to extend to a new case.</a:t>
            </a:r>
          </a:p>
          <a:p>
            <a:pPr lvl="1">
              <a:lnSpc>
                <a:spcPct val="90000"/>
              </a:lnSpc>
            </a:pPr>
            <a:r>
              <a:rPr lang="en-US" sz="2400"/>
              <a:t>The new case (Far’) on which a ruling is wanting.</a:t>
            </a:r>
          </a:p>
          <a:p>
            <a:pPr lvl="1">
              <a:lnSpc>
                <a:spcPct val="90000"/>
              </a:lnSpc>
            </a:pPr>
            <a:r>
              <a:rPr lang="en-US" sz="2400"/>
              <a:t>The effective cause (‘illah) which is attribute of the Asl and is found to be in common between the original and the new case.</a:t>
            </a:r>
          </a:p>
          <a:p>
            <a:pPr lvl="1">
              <a:lnSpc>
                <a:spcPct val="90000"/>
              </a:lnSpc>
            </a:pPr>
            <a:r>
              <a:rPr lang="en-US" sz="2400"/>
              <a:t>The rule (hukm) governing the original case which is to be extended to the new case. </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p:txBody>
          <a:bodyPr/>
          <a:lstStyle/>
          <a:p>
            <a:r>
              <a:rPr lang="en-US"/>
              <a:t>Qiyas</a:t>
            </a:r>
          </a:p>
        </p:txBody>
      </p:sp>
      <p:sp>
        <p:nvSpPr>
          <p:cNvPr id="667651" name="Rectangle 3"/>
          <p:cNvSpPr>
            <a:spLocks noGrp="1" noChangeArrowheads="1"/>
          </p:cNvSpPr>
          <p:nvPr>
            <p:ph type="body" idx="1"/>
          </p:nvPr>
        </p:nvSpPr>
        <p:spPr/>
        <p:txBody>
          <a:bodyPr/>
          <a:lstStyle/>
          <a:p>
            <a:pPr>
              <a:lnSpc>
                <a:spcPct val="90000"/>
              </a:lnSpc>
            </a:pPr>
            <a:r>
              <a:rPr lang="en-US" sz="2800"/>
              <a:t>To illustrate Qiyas we use the example of the verse: “O you who believe! Intoxicants and gambling and Al-Ansab and Al-Azlam are an abomination of Satan’s handiwork, so avoid (strictly all) that in order that you may be successful.”, which forbids wine drinking. </a:t>
            </a:r>
          </a:p>
          <a:p>
            <a:pPr>
              <a:lnSpc>
                <a:spcPct val="90000"/>
              </a:lnSpc>
            </a:pPr>
            <a:r>
              <a:rPr lang="en-US" sz="2800"/>
              <a:t>If these prohibition is to be extended by analogy to drugs, the four pillar of analogy would be:</a:t>
            </a:r>
          </a:p>
          <a:p>
            <a:pPr>
              <a:lnSpc>
                <a:spcPct val="90000"/>
              </a:lnSpc>
              <a:buFont typeface="Wingdings" pitchFamily="2" charset="2"/>
              <a:buNone/>
            </a:pPr>
            <a:r>
              <a:rPr lang="en-US" sz="2800"/>
              <a:t>      </a:t>
            </a:r>
            <a:r>
              <a:rPr lang="en-US" sz="2000"/>
              <a:t>ASL	     Far		         Illah	            Hukm	</a:t>
            </a:r>
          </a:p>
          <a:p>
            <a:pPr>
              <a:lnSpc>
                <a:spcPct val="90000"/>
              </a:lnSpc>
              <a:buFont typeface="Wingdings" pitchFamily="2" charset="2"/>
              <a:buNone/>
            </a:pPr>
            <a:r>
              <a:rPr lang="en-US" sz="2000"/>
              <a:t>Wine drinking    Taking Drugs      The intoxicating effect      Prohibition</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p:txBody>
          <a:bodyPr/>
          <a:lstStyle/>
          <a:p>
            <a:r>
              <a:rPr lang="en-US"/>
              <a:t>Istihsan and Maslaha</a:t>
            </a:r>
          </a:p>
        </p:txBody>
      </p:sp>
      <p:sp>
        <p:nvSpPr>
          <p:cNvPr id="668675" name="Rectangle 3"/>
          <p:cNvSpPr>
            <a:spLocks noGrp="1" noChangeArrowheads="1"/>
          </p:cNvSpPr>
          <p:nvPr>
            <p:ph type="body" idx="1"/>
          </p:nvPr>
        </p:nvSpPr>
        <p:spPr/>
        <p:txBody>
          <a:bodyPr/>
          <a:lstStyle/>
          <a:p>
            <a:pPr>
              <a:lnSpc>
                <a:spcPct val="90000"/>
              </a:lnSpc>
            </a:pPr>
            <a:r>
              <a:rPr lang="en-US" sz="2600"/>
              <a:t>Istihsan: literally means to approve, or to  deem something preferable. </a:t>
            </a:r>
          </a:p>
          <a:p>
            <a:pPr>
              <a:lnSpc>
                <a:spcPct val="90000"/>
              </a:lnSpc>
            </a:pPr>
            <a:r>
              <a:rPr lang="en-US" sz="2600"/>
              <a:t>It is a derivation from Hasuna, which means being good or beautiful. </a:t>
            </a:r>
          </a:p>
          <a:p>
            <a:pPr>
              <a:lnSpc>
                <a:spcPct val="90000"/>
              </a:lnSpc>
            </a:pPr>
            <a:r>
              <a:rPr lang="en-US" sz="2600"/>
              <a:t>According to the Scholars Istihsan is a method of exercising personal opinion (Ray) in order to avoid any rigidity and unfairness that might result from literal application of law.  </a:t>
            </a:r>
          </a:p>
          <a:p>
            <a:pPr>
              <a:lnSpc>
                <a:spcPct val="90000"/>
              </a:lnSpc>
            </a:pPr>
            <a:r>
              <a:rPr lang="en-US" sz="2600"/>
              <a:t>Example of Istihsan is the decision of Umar Bin Khattab (RAA) not to enforce the Hadd penalty of the amputation of the hand for the theft during a widespread famine.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p:txBody>
          <a:bodyPr/>
          <a:lstStyle/>
          <a:p>
            <a:r>
              <a:rPr lang="en-US"/>
              <a:t>Istihsan and Maslaha</a:t>
            </a:r>
          </a:p>
        </p:txBody>
      </p:sp>
      <p:sp>
        <p:nvSpPr>
          <p:cNvPr id="669699" name="Rectangle 3"/>
          <p:cNvSpPr>
            <a:spLocks noGrp="1" noChangeArrowheads="1"/>
          </p:cNvSpPr>
          <p:nvPr>
            <p:ph type="body" idx="1"/>
          </p:nvPr>
        </p:nvSpPr>
        <p:spPr/>
        <p:txBody>
          <a:bodyPr/>
          <a:lstStyle/>
          <a:p>
            <a:pPr>
              <a:lnSpc>
                <a:spcPct val="90000"/>
              </a:lnSpc>
            </a:pPr>
            <a:r>
              <a:rPr lang="en-US" sz="2800"/>
              <a:t>Maslaha literally means benefit or interest when it is qualified as Maslaha Mursalah, it refers to unrestricted public interest.</a:t>
            </a:r>
          </a:p>
          <a:p>
            <a:pPr>
              <a:lnSpc>
                <a:spcPct val="90000"/>
              </a:lnSpc>
            </a:pPr>
            <a:r>
              <a:rPr lang="en-US" sz="2800"/>
              <a:t>It is synonymous with Istihsan, which is also called Maslaha Mutlaqah on account of its being undefined by the established rules of the shar’iah. </a:t>
            </a:r>
          </a:p>
          <a:p>
            <a:pPr>
              <a:lnSpc>
                <a:spcPct val="90000"/>
              </a:lnSpc>
            </a:pPr>
            <a:r>
              <a:rPr lang="en-US" sz="2800"/>
              <a:t>  Example: the Caliph Abu Bakr collected and compiled the scattered records of the Qur’an in a single volume, he also waged war on those who refused to pay the Zakat. </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a:solidFill>
            <a:srgbClr val="FFFF00"/>
          </a:solidFill>
        </p:spPr>
        <p:txBody>
          <a:bodyPr>
            <a:normAutofit fontScale="90000"/>
          </a:bodyPr>
          <a:lstStyle/>
          <a:p>
            <a:pPr algn="ctr"/>
            <a:r>
              <a:rPr lang="en-US" dirty="0" err="1"/>
              <a:t>Urf</a:t>
            </a:r>
            <a:r>
              <a:rPr lang="en-US" dirty="0"/>
              <a:t> and </a:t>
            </a:r>
            <a:r>
              <a:rPr lang="en-US" dirty="0" err="1"/>
              <a:t>Istishab</a:t>
            </a:r>
            <a:r>
              <a:rPr lang="en-US" dirty="0"/>
              <a:t/>
            </a:r>
            <a:br>
              <a:rPr lang="en-US" dirty="0"/>
            </a:br>
            <a:r>
              <a:rPr lang="en-US" b="1" dirty="0" err="1">
                <a:solidFill>
                  <a:srgbClr val="A50021"/>
                </a:solidFill>
              </a:rPr>
              <a:t>Urf</a:t>
            </a:r>
            <a:endParaRPr lang="en-US" b="1" dirty="0">
              <a:solidFill>
                <a:srgbClr val="A50021"/>
              </a:solidFill>
            </a:endParaRPr>
          </a:p>
        </p:txBody>
      </p:sp>
      <p:sp>
        <p:nvSpPr>
          <p:cNvPr id="670723" name="Rectangle 3"/>
          <p:cNvSpPr>
            <a:spLocks noGrp="1" noChangeArrowheads="1"/>
          </p:cNvSpPr>
          <p:nvPr>
            <p:ph type="body" idx="1"/>
          </p:nvPr>
        </p:nvSpPr>
        <p:spPr/>
        <p:txBody>
          <a:bodyPr/>
          <a:lstStyle/>
          <a:p>
            <a:r>
              <a:rPr lang="en-US" sz="2800"/>
              <a:t>Urf as a noun is derived from its Arabic root ‘arafa (to know), ‘urf literally means ‘that which is known.’ In its primary sense, it is the known as opposed to the unknown, the familiar and customary as opposed to the unfamiliar and strange.</a:t>
            </a:r>
          </a:p>
          <a:p>
            <a:r>
              <a:rPr lang="en-US" sz="2800"/>
              <a:t>Urf according to the scholars is: recurring practices which are acceptable to people of sound nature. </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0482" name="Rectangle 1026"/>
          <p:cNvSpPr>
            <a:spLocks noGrp="1" noChangeArrowheads="1"/>
          </p:cNvSpPr>
          <p:nvPr>
            <p:ph type="title"/>
          </p:nvPr>
        </p:nvSpPr>
        <p:spPr>
          <a:solidFill>
            <a:srgbClr val="FFFF00"/>
          </a:solidFill>
        </p:spPr>
        <p:txBody>
          <a:bodyPr>
            <a:normAutofit fontScale="90000"/>
          </a:bodyPr>
          <a:lstStyle/>
          <a:p>
            <a:pPr algn="ctr"/>
            <a:r>
              <a:rPr lang="en-US" sz="3600" dirty="0" smtClean="0">
                <a:solidFill>
                  <a:schemeClr val="hlink"/>
                </a:solidFill>
              </a:rPr>
              <a:t>Al-</a:t>
            </a:r>
            <a:r>
              <a:rPr lang="en-US" sz="3600" dirty="0" err="1" smtClean="0">
                <a:solidFill>
                  <a:schemeClr val="hlink"/>
                </a:solidFill>
              </a:rPr>
              <a:t>Ahkaam</a:t>
            </a:r>
            <a:r>
              <a:rPr lang="en-US" sz="3600" dirty="0" smtClean="0">
                <a:solidFill>
                  <a:schemeClr val="hlink"/>
                </a:solidFill>
              </a:rPr>
              <a:t> </a:t>
            </a:r>
            <a:r>
              <a:rPr lang="en-US" dirty="0" err="1">
                <a:solidFill>
                  <a:schemeClr val="hlink"/>
                </a:solidFill>
              </a:rPr>
              <a:t>Sharii</a:t>
            </a:r>
            <a:r>
              <a:rPr lang="en-US" dirty="0"/>
              <a:t/>
            </a:r>
            <a:br>
              <a:rPr lang="en-US" dirty="0"/>
            </a:br>
            <a:r>
              <a:rPr lang="en-US" sz="3600" dirty="0"/>
              <a:t> (The Rulings)</a:t>
            </a:r>
          </a:p>
        </p:txBody>
      </p:sp>
      <p:sp>
        <p:nvSpPr>
          <p:cNvPr id="660483" name="Rectangle 1027"/>
          <p:cNvSpPr>
            <a:spLocks noGrp="1" noChangeArrowheads="1"/>
          </p:cNvSpPr>
          <p:nvPr>
            <p:ph type="body" idx="1"/>
          </p:nvPr>
        </p:nvSpPr>
        <p:spPr/>
        <p:txBody>
          <a:bodyPr/>
          <a:lstStyle/>
          <a:p>
            <a:r>
              <a:rPr lang="en-US" sz="2400" b="1"/>
              <a:t>The Arabic word </a:t>
            </a:r>
            <a:r>
              <a:rPr lang="ar-SA" sz="2400" b="1"/>
              <a:t>الأحكام</a:t>
            </a:r>
            <a:r>
              <a:rPr lang="en-US" sz="2400" b="1"/>
              <a:t> comes from the root </a:t>
            </a:r>
            <a:r>
              <a:rPr lang="ar-SA" sz="2400" b="1"/>
              <a:t>حكم</a:t>
            </a:r>
            <a:r>
              <a:rPr lang="en-US" sz="2400" b="1"/>
              <a:t> which means the following: “To pass judgment, express an opinion, judge, to decide, or give an opinion.”</a:t>
            </a:r>
          </a:p>
          <a:p>
            <a:pPr algn="r">
              <a:buFont typeface="Wingdings" pitchFamily="2" charset="2"/>
              <a:buNone/>
            </a:pPr>
            <a:r>
              <a:rPr lang="en-US" sz="2400" b="1"/>
              <a:t>Hans  Wehr Dictionary Pg. 195 </a:t>
            </a:r>
          </a:p>
          <a:p>
            <a:pPr>
              <a:buFont typeface="Wingdings" pitchFamily="2" charset="2"/>
              <a:buNone/>
            </a:pPr>
            <a:r>
              <a:rPr lang="en-US" sz="2400" b="1"/>
              <a:t>It is used in the Qur’aan in many places.</a:t>
            </a:r>
          </a:p>
          <a:p>
            <a:pPr algn="r">
              <a:buFont typeface="Wingdings" pitchFamily="2" charset="2"/>
              <a:buNone/>
            </a:pPr>
            <a:r>
              <a:rPr lang="ar-SA" sz="2400" b="1"/>
              <a:t>{فالله </a:t>
            </a:r>
            <a:r>
              <a:rPr lang="ar-SA" sz="2400" b="1" u="sng"/>
              <a:t>يحكم</a:t>
            </a:r>
            <a:r>
              <a:rPr lang="ar-SA" sz="2400" b="1"/>
              <a:t> بينكم يوم القيامة}</a:t>
            </a:r>
          </a:p>
          <a:p>
            <a:pPr>
              <a:buFont typeface="Wingdings" pitchFamily="2" charset="2"/>
              <a:buNone/>
            </a:pPr>
            <a:r>
              <a:rPr lang="en-US" sz="2400" b="1"/>
              <a:t>“Then Allaah will judge between you on the day of judgment.”</a:t>
            </a:r>
          </a:p>
          <a:p>
            <a:pPr algn="r">
              <a:buFont typeface="Wingdings" pitchFamily="2" charset="2"/>
              <a:buNone/>
            </a:pPr>
            <a:r>
              <a:rPr lang="en-US" sz="2400" b="1"/>
              <a:t>Surah Nisaa Verse 141</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p:txBody>
          <a:bodyPr/>
          <a:lstStyle/>
          <a:p>
            <a:pPr algn="ctr"/>
            <a:r>
              <a:rPr lang="en-US" sz="3600" smtClean="0"/>
              <a:t>Al-Ahkaam </a:t>
            </a:r>
            <a:r>
              <a:rPr lang="en-US" sz="3600"/>
              <a:t>(The Rulings)</a:t>
            </a:r>
          </a:p>
        </p:txBody>
      </p:sp>
      <p:sp>
        <p:nvSpPr>
          <p:cNvPr id="661507" name="Rectangle 3"/>
          <p:cNvSpPr>
            <a:spLocks noGrp="1" noChangeArrowheads="1"/>
          </p:cNvSpPr>
          <p:nvPr>
            <p:ph type="body" idx="1"/>
          </p:nvPr>
        </p:nvSpPr>
        <p:spPr/>
        <p:txBody>
          <a:bodyPr/>
          <a:lstStyle/>
          <a:p>
            <a:pPr>
              <a:buFont typeface="Wingdings" pitchFamily="2" charset="2"/>
              <a:buNone/>
            </a:pPr>
            <a:endParaRPr lang="en-US" sz="2400" b="1"/>
          </a:p>
          <a:p>
            <a:pPr algn="r">
              <a:buFont typeface="Wingdings" pitchFamily="2" charset="2"/>
              <a:buNone/>
            </a:pPr>
            <a:r>
              <a:rPr lang="ar-SA" sz="2400" b="1"/>
              <a:t>{أف</a:t>
            </a:r>
            <a:r>
              <a:rPr lang="ar-EG" sz="2400" b="1"/>
              <a:t>ح</a:t>
            </a:r>
            <a:r>
              <a:rPr lang="ar-SA" sz="2400" b="1"/>
              <a:t>كم الجاهلية يبغون و من أحسن من الله حكما لقوم يوقنون}</a:t>
            </a:r>
          </a:p>
          <a:p>
            <a:pPr algn="r">
              <a:buFont typeface="Wingdings" pitchFamily="2" charset="2"/>
              <a:buNone/>
            </a:pPr>
            <a:endParaRPr lang="en-US" sz="2400" b="1"/>
          </a:p>
          <a:p>
            <a:pPr>
              <a:buFont typeface="Wingdings" pitchFamily="2" charset="2"/>
              <a:buNone/>
            </a:pPr>
            <a:r>
              <a:rPr lang="en-US" sz="2400" b="1"/>
              <a:t>	“Do they then seek the judgment of the days of ignorance? And who is better in judgment then Allaah for a people who have faith.”</a:t>
            </a:r>
          </a:p>
          <a:p>
            <a:pPr algn="r">
              <a:buFont typeface="Wingdings" pitchFamily="2" charset="2"/>
              <a:buNone/>
            </a:pPr>
            <a:r>
              <a:rPr lang="en-US" sz="2400" b="1"/>
              <a:t>Surah Al-Maaidah Verse 50</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p:txBody>
          <a:bodyPr>
            <a:normAutofit/>
          </a:bodyPr>
          <a:lstStyle/>
          <a:p>
            <a:pPr algn="ctr"/>
            <a:r>
              <a:rPr lang="en-US" sz="3600" smtClean="0"/>
              <a:t>Al-Ahkaam </a:t>
            </a:r>
            <a:r>
              <a:rPr lang="en-US" sz="3600"/>
              <a:t>according to the Scholars</a:t>
            </a:r>
          </a:p>
        </p:txBody>
      </p:sp>
      <p:sp>
        <p:nvSpPr>
          <p:cNvPr id="662531" name="Rectangle 3"/>
          <p:cNvSpPr>
            <a:spLocks noGrp="1" noChangeArrowheads="1"/>
          </p:cNvSpPr>
          <p:nvPr>
            <p:ph type="body" idx="1"/>
          </p:nvPr>
        </p:nvSpPr>
        <p:spPr/>
        <p:txBody>
          <a:bodyPr/>
          <a:lstStyle/>
          <a:p>
            <a:endParaRPr lang="en-US" sz="2400" b="1"/>
          </a:p>
          <a:p>
            <a:r>
              <a:rPr lang="en-US" sz="2400" b="1"/>
              <a:t>The scholars have defined the Hukum Shari as: “A communication from the lawgiver concerning the conduct of the Mukallaf which consists of a demand, an option or an enactment.”</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6450" name="Rectangle 2"/>
          <p:cNvSpPr>
            <a:spLocks noGrp="1" noChangeArrowheads="1"/>
          </p:cNvSpPr>
          <p:nvPr>
            <p:ph type="title"/>
          </p:nvPr>
        </p:nvSpPr>
        <p:spPr>
          <a:xfrm>
            <a:off x="457200" y="228600"/>
            <a:ext cx="7772400" cy="1143000"/>
          </a:xfrm>
        </p:spPr>
        <p:txBody>
          <a:bodyPr>
            <a:normAutofit/>
          </a:bodyPr>
          <a:lstStyle/>
          <a:p>
            <a:pPr algn="ctr"/>
            <a:r>
              <a:rPr lang="en-US" sz="3600" b="1" u="sng"/>
              <a:t>The Five Rulings Related to Shar’eeah</a:t>
            </a:r>
          </a:p>
        </p:txBody>
      </p:sp>
      <p:graphicFrame>
        <p:nvGraphicFramePr>
          <p:cNvPr id="616451" name="Object 3"/>
          <p:cNvGraphicFramePr>
            <a:graphicFrameLocks noChangeAspect="1"/>
          </p:cNvGraphicFramePr>
          <p:nvPr>
            <p:ph type="dgm" idx="1"/>
          </p:nvPr>
        </p:nvGraphicFramePr>
        <p:xfrm>
          <a:off x="1219200" y="2635250"/>
          <a:ext cx="7315200" cy="1206500"/>
        </p:xfrm>
        <a:graphic>
          <a:graphicData uri="http://schemas.openxmlformats.org/presentationml/2006/ole">
            <p:oleObj spid="_x0000_s4098" name="MS Org Chart" r:id="rId3" imgW="5467320" imgH="901440" progId="">
              <p:embed followColorScheme="full"/>
            </p:oleObj>
          </a:graphicData>
        </a:graphic>
      </p:graphicFrame>
      <p:sp>
        <p:nvSpPr>
          <p:cNvPr id="616457" name="Line 9"/>
          <p:cNvSpPr>
            <a:spLocks noChangeShapeType="1"/>
          </p:cNvSpPr>
          <p:nvPr/>
        </p:nvSpPr>
        <p:spPr bwMode="auto">
          <a:xfrm flipV="1">
            <a:off x="4800600" y="2057400"/>
            <a:ext cx="0" cy="762000"/>
          </a:xfrm>
          <a:prstGeom prst="line">
            <a:avLst/>
          </a:prstGeom>
          <a:noFill/>
          <a:ln w="9525">
            <a:solidFill>
              <a:schemeClr val="tx1"/>
            </a:solidFill>
            <a:miter lim="800000"/>
            <a:headEnd/>
            <a:tailEnd/>
          </a:ln>
          <a:effectLst/>
        </p:spPr>
        <p:txBody>
          <a:bodyPr wrap="none"/>
          <a:lstStyle/>
          <a:p>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62" name="Rectangle 2"/>
          <p:cNvSpPr>
            <a:spLocks noGrp="1" noChangeArrowheads="1"/>
          </p:cNvSpPr>
          <p:nvPr>
            <p:ph type="title"/>
          </p:nvPr>
        </p:nvSpPr>
        <p:spPr>
          <a:xfrm>
            <a:off x="685800" y="76200"/>
            <a:ext cx="7772400" cy="1143000"/>
          </a:xfrm>
        </p:spPr>
        <p:txBody>
          <a:bodyPr>
            <a:normAutofit/>
          </a:bodyPr>
          <a:lstStyle/>
          <a:p>
            <a:pPr algn="ctr"/>
            <a:r>
              <a:rPr lang="en-US" sz="4000" u="sng"/>
              <a:t>The Six Historical Periods of Fiqh</a:t>
            </a:r>
            <a:endParaRPr lang="en-US" sz="3600" b="1" u="sng"/>
          </a:p>
        </p:txBody>
      </p:sp>
      <p:graphicFrame>
        <p:nvGraphicFramePr>
          <p:cNvPr id="655363" name="Object 3"/>
          <p:cNvGraphicFramePr>
            <a:graphicFrameLocks noChangeAspect="1"/>
          </p:cNvGraphicFramePr>
          <p:nvPr>
            <p:ph type="dgm" idx="1"/>
          </p:nvPr>
        </p:nvGraphicFramePr>
        <p:xfrm>
          <a:off x="609600" y="2667000"/>
          <a:ext cx="8305800" cy="1219200"/>
        </p:xfrm>
        <a:graphic>
          <a:graphicData uri="http://schemas.openxmlformats.org/presentationml/2006/ole">
            <p:oleObj spid="_x0000_s5122" name="MS Org Chart" r:id="rId3" imgW="7772400" imgH="844200" progId="">
              <p:embed followColorScheme="full"/>
            </p:oleObj>
          </a:graphicData>
        </a:graphic>
      </p:graphicFrame>
      <p:sp>
        <p:nvSpPr>
          <p:cNvPr id="655364" name="Line 4"/>
          <p:cNvSpPr>
            <a:spLocks noChangeShapeType="1"/>
          </p:cNvSpPr>
          <p:nvPr/>
        </p:nvSpPr>
        <p:spPr bwMode="auto">
          <a:xfrm>
            <a:off x="4724400" y="1905000"/>
            <a:ext cx="0" cy="914400"/>
          </a:xfrm>
          <a:prstGeom prst="line">
            <a:avLst/>
          </a:prstGeom>
          <a:noFill/>
          <a:ln w="9525">
            <a:solidFill>
              <a:schemeClr val="tx1"/>
            </a:solidFill>
            <a:miter lim="800000"/>
            <a:headEnd/>
            <a:tailEnd/>
          </a:ln>
          <a:effectLst/>
        </p:spPr>
        <p:txBody>
          <a:bodyPr wrap="none"/>
          <a:lstStyle/>
          <a:p>
            <a:endParaRPr lang="en-US"/>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solidFill>
            <a:srgbClr val="FFC000"/>
          </a:solidFill>
        </p:spPr>
        <p:txBody>
          <a:bodyPr/>
          <a:lstStyle/>
          <a:p>
            <a:pPr eaLnBrk="1" hangingPunct="1"/>
            <a:r>
              <a:rPr lang="en-US" smtClean="0">
                <a:solidFill>
                  <a:schemeClr val="accent3">
                    <a:lumMod val="75000"/>
                  </a:schemeClr>
                </a:solidFill>
              </a:rPr>
              <a:t>Responsibilities of Ummah:</a:t>
            </a:r>
          </a:p>
        </p:txBody>
      </p:sp>
      <p:sp>
        <p:nvSpPr>
          <p:cNvPr id="49155" name="Content Placeholder 2"/>
          <p:cNvSpPr>
            <a:spLocks noGrp="1"/>
          </p:cNvSpPr>
          <p:nvPr>
            <p:ph idx="1"/>
          </p:nvPr>
        </p:nvSpPr>
        <p:spPr/>
        <p:txBody>
          <a:bodyPr/>
          <a:lstStyle/>
          <a:p>
            <a:pPr eaLnBrk="1" hangingPunct="1">
              <a:lnSpc>
                <a:spcPct val="150000"/>
              </a:lnSpc>
            </a:pPr>
            <a:r>
              <a:rPr lang="en-US" smtClean="0"/>
              <a:t>Understanding, implementation and preaching of shariah- Religious</a:t>
            </a:r>
          </a:p>
          <a:p>
            <a:pPr eaLnBrk="1" hangingPunct="1">
              <a:lnSpc>
                <a:spcPct val="150000"/>
              </a:lnSpc>
            </a:pPr>
            <a:r>
              <a:rPr lang="en-US" smtClean="0"/>
              <a:t>Establishment of Khilafat/Shariah-Political</a:t>
            </a:r>
          </a:p>
          <a:p>
            <a:pPr eaLnBrk="1" hangingPunct="1">
              <a:lnSpc>
                <a:spcPct val="150000"/>
              </a:lnSpc>
            </a:pPr>
            <a:r>
              <a:rPr lang="en-US" smtClean="0"/>
              <a:t>Jihad-Economic</a:t>
            </a:r>
          </a:p>
          <a:p>
            <a:pPr eaLnBrk="1" hangingPunct="1">
              <a:lnSpc>
                <a:spcPct val="150000"/>
              </a:lnSpc>
            </a:pPr>
            <a:r>
              <a:rPr lang="en-US" smtClean="0"/>
              <a:t>Ijtehad-Educational</a:t>
            </a:r>
          </a:p>
          <a:p>
            <a:pPr eaLnBrk="1" hangingPunct="1">
              <a:lnSpc>
                <a:spcPct val="150000"/>
              </a:lnSpc>
            </a:pPr>
            <a:endParaRPr lang="en-US" smtClean="0"/>
          </a:p>
          <a:p>
            <a:pPr eaLnBrk="1" hangingPunct="1">
              <a:lnSpc>
                <a:spcPct val="150000"/>
              </a:lnSpc>
            </a:pPr>
            <a:endParaRPr lang="en-US" smtClean="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a:solidFill>
            <a:srgbClr val="FFFF00"/>
          </a:solidFill>
        </p:spPr>
        <p:txBody>
          <a:bodyPr/>
          <a:lstStyle/>
          <a:p>
            <a:r>
              <a:rPr lang="en-US" sz="5400" b="1" u="sng" dirty="0" smtClean="0">
                <a:solidFill>
                  <a:schemeClr val="accent6">
                    <a:lumMod val="75000"/>
                  </a:schemeClr>
                </a:solidFill>
                <a:effectLst>
                  <a:outerShdw blurRad="38100" dist="38100" dir="2700000" algn="tl">
                    <a:srgbClr val="000000">
                      <a:alpha val="43137"/>
                    </a:srgbClr>
                  </a:outerShdw>
                </a:effectLst>
                <a:latin typeface="Rockwell" pitchFamily="18" charset="0"/>
              </a:rPr>
              <a:t>Summary </a:t>
            </a:r>
            <a:endParaRPr lang="en-US" sz="5400" b="1" u="sng" dirty="0">
              <a:solidFill>
                <a:schemeClr val="accent6">
                  <a:lumMod val="75000"/>
                </a:schemeClr>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0" y="1524000"/>
            <a:ext cx="5334000" cy="5181600"/>
          </a:xfrm>
        </p:spPr>
        <p:txBody>
          <a:bodyPr>
            <a:normAutofit lnSpcReduction="10000"/>
          </a:bodyPr>
          <a:lstStyle/>
          <a:p>
            <a:pPr lvl="1">
              <a:buFont typeface="Wingdings"/>
              <a:buChar char="v"/>
            </a:pPr>
            <a:r>
              <a:rPr lang="en-US" sz="3200" b="1" smtClean="0">
                <a:solidFill>
                  <a:srgbClr val="FF0000"/>
                </a:solidFill>
                <a:latin typeface="AvantGarde Md BT" pitchFamily="34" charset="0"/>
              </a:rPr>
              <a:t>Introduction to islamic Law &amp;Jurisprudence</a:t>
            </a:r>
          </a:p>
          <a:p>
            <a:pPr lvl="1">
              <a:buFont typeface="Wingdings"/>
              <a:buChar char="v"/>
            </a:pPr>
            <a:r>
              <a:rPr lang="en-US" sz="3200" b="1" smtClean="0">
                <a:solidFill>
                  <a:srgbClr val="FF0000"/>
                </a:solidFill>
                <a:latin typeface="AvantGarde Md BT" pitchFamily="34" charset="0"/>
              </a:rPr>
              <a:t>Basic concepts of islamic Law &amp;Jurisprudence</a:t>
            </a:r>
          </a:p>
          <a:p>
            <a:pPr lvl="1">
              <a:buFont typeface="Wingdings"/>
              <a:buChar char="v"/>
            </a:pPr>
            <a:r>
              <a:rPr lang="en-US" sz="3200" b="1" smtClean="0">
                <a:solidFill>
                  <a:srgbClr val="FF0000"/>
                </a:solidFill>
                <a:latin typeface="AvantGarde Md BT" pitchFamily="34" charset="0"/>
              </a:rPr>
              <a:t>Sources of islamic Law &amp;Jurisprudence</a:t>
            </a:r>
          </a:p>
          <a:p>
            <a:pPr lvl="1">
              <a:buFont typeface="Wingdings"/>
              <a:buChar char="v"/>
            </a:pPr>
            <a:r>
              <a:rPr lang="en-US" sz="3200" b="1" smtClean="0">
                <a:solidFill>
                  <a:srgbClr val="FF0000"/>
                </a:solidFill>
                <a:latin typeface="AvantGarde Md BT" pitchFamily="34" charset="0"/>
              </a:rPr>
              <a:t>Nature of Differences in islamic Law &amp;Jurisprudence</a:t>
            </a:r>
          </a:p>
        </p:txBody>
      </p:sp>
      <p:sp>
        <p:nvSpPr>
          <p:cNvPr id="4" name="Slide Number Placeholder 3"/>
          <p:cNvSpPr>
            <a:spLocks noGrp="1"/>
          </p:cNvSpPr>
          <p:nvPr>
            <p:ph type="sldNum" sz="quarter" idx="12"/>
          </p:nvPr>
        </p:nvSpPr>
        <p:spPr/>
        <p:txBody>
          <a:bodyPr/>
          <a:lstStyle/>
          <a:p>
            <a:fld id="{78C91BCE-F812-4952-A23B-44D6EE9BB165}" type="slidenum">
              <a:rPr lang="en-US" smtClean="0"/>
              <a:pPr/>
              <a:t>55</a:t>
            </a:fld>
            <a:endParaRPr lang="en-US"/>
          </a:p>
        </p:txBody>
      </p:sp>
      <p:sp>
        <p:nvSpPr>
          <p:cNvPr id="25602" name="AutoShape 2"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4" name="AutoShape 4"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 name="Picture 9" descr="dd.jpg"/>
          <p:cNvPicPr>
            <a:picLocks noChangeAspect="1"/>
          </p:cNvPicPr>
          <p:nvPr/>
        </p:nvPicPr>
        <p:blipFill>
          <a:blip r:embed="rId2" cstate="print"/>
          <a:stretch>
            <a:fillRect/>
          </a:stretch>
        </p:blipFill>
        <p:spPr>
          <a:xfrm>
            <a:off x="5410200" y="1524000"/>
            <a:ext cx="3733800" cy="5334000"/>
          </a:xfrm>
          <a:prstGeom prst="rect">
            <a:avLst/>
          </a:prstGeom>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Short Activity</a:t>
            </a:r>
            <a:endParaRPr lang="en-US"/>
          </a:p>
        </p:txBody>
      </p:sp>
      <p:sp>
        <p:nvSpPr>
          <p:cNvPr id="3" name="Content Placeholder 2"/>
          <p:cNvSpPr>
            <a:spLocks noGrp="1"/>
          </p:cNvSpPr>
          <p:nvPr>
            <p:ph idx="1"/>
          </p:nvPr>
        </p:nvSpPr>
        <p:spPr/>
        <p:txBody>
          <a:bodyPr/>
          <a:lstStyle/>
          <a:p>
            <a:pPr marL="633222" indent="-514350">
              <a:buFont typeface="+mj-lt"/>
              <a:buAutoNum type="arabicPeriod"/>
            </a:pPr>
            <a:r>
              <a:rPr lang="en-US" smtClean="0"/>
              <a:t>Introduce Islamic Law</a:t>
            </a:r>
          </a:p>
          <a:p>
            <a:pPr marL="633222" indent="-514350">
              <a:buFont typeface="+mj-lt"/>
              <a:buAutoNum type="arabicPeriod"/>
            </a:pPr>
            <a:r>
              <a:rPr lang="en-US" smtClean="0"/>
              <a:t>What is Sharia</a:t>
            </a:r>
          </a:p>
          <a:p>
            <a:pPr marL="633222" indent="-514350">
              <a:buFont typeface="+mj-lt"/>
              <a:buAutoNum type="arabicPeriod"/>
            </a:pPr>
            <a:r>
              <a:rPr lang="en-US" smtClean="0"/>
              <a:t>Discuss the sources of Islamic Law</a:t>
            </a:r>
          </a:p>
          <a:p>
            <a:pPr marL="633222" indent="-514350">
              <a:buFont typeface="+mj-lt"/>
              <a:buAutoNum type="arabicPeriod"/>
            </a:pPr>
            <a:r>
              <a:rPr lang="en-US" smtClean="0"/>
              <a:t>What is Qiyas</a:t>
            </a:r>
          </a:p>
          <a:p>
            <a:pPr marL="633222" indent="-514350">
              <a:buFont typeface="+mj-lt"/>
              <a:buAutoNum type="arabicPeriod"/>
            </a:pPr>
            <a:r>
              <a:rPr lang="en-US" smtClean="0"/>
              <a:t>What are the responsibilities of Ummah</a:t>
            </a:r>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www.muftizubair.co.za/site/wp-content/uploads/2012/09/rabbana-Aatina.jpg"/>
          <p:cNvPicPr>
            <a:picLocks noChangeAspect="1" noChangeArrowheads="1"/>
          </p:cNvPicPr>
          <p:nvPr/>
        </p:nvPicPr>
        <p:blipFill>
          <a:blip r:embed="rId2" cstate="print"/>
          <a:srcRect/>
          <a:stretch>
            <a:fillRect/>
          </a:stretch>
        </p:blipFill>
        <p:spPr bwMode="auto">
          <a:xfrm>
            <a:off x="0" y="0"/>
            <a:ext cx="9144000" cy="6934200"/>
          </a:xfrm>
          <a:prstGeom prst="rect">
            <a:avLst/>
          </a:prstGeom>
          <a:noFill/>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s://lh6.googleusercontent.com/-aShMZWqCe7Q/USNb1ftxVFI/AAAAAAAARJE/_ADbqnHI2mY/w506-h380/rt78.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i305.photobucket.com/albums/nn209/Sonia_1979/1c7a328a32951b58981cb6a0b7800bda_we.gif"/>
          <p:cNvPicPr>
            <a:picLocks noChangeAspect="1" noChangeArrowheads="1" noCrop="1"/>
          </p:cNvPicPr>
          <p:nvPr/>
        </p:nvPicPr>
        <p:blipFill>
          <a:blip r:embed="rId2" cstate="print"/>
          <a:srcRect/>
          <a:stretch>
            <a:fillRect/>
          </a:stretch>
        </p:blipFill>
        <p:spPr bwMode="auto">
          <a:xfrm>
            <a:off x="155575" y="-533400"/>
            <a:ext cx="5105400" cy="7239000"/>
          </a:xfrm>
          <a:prstGeom prst="rect">
            <a:avLst/>
          </a:prstGeom>
          <a:noFill/>
        </p:spPr>
      </p:pic>
      <p:pic>
        <p:nvPicPr>
          <p:cNvPr id="103428" name="Picture 4" descr="http://i830.photobucket.com/albums/zz225/zhana8486/greetings/bth_jazakallah.gif"/>
          <p:cNvPicPr>
            <a:picLocks noChangeAspect="1" noChangeArrowheads="1" noCrop="1"/>
          </p:cNvPicPr>
          <p:nvPr/>
        </p:nvPicPr>
        <p:blipFill>
          <a:blip r:embed="rId3" cstate="print"/>
          <a:srcRect/>
          <a:stretch>
            <a:fillRect/>
          </a:stretch>
        </p:blipFill>
        <p:spPr bwMode="auto">
          <a:xfrm>
            <a:off x="5257800" y="2743200"/>
            <a:ext cx="2895600" cy="3886200"/>
          </a:xfrm>
          <a:prstGeom prst="rect">
            <a:avLst/>
          </a:prstGeom>
          <a:noFill/>
        </p:spPr>
      </p:pic>
      <p:pic>
        <p:nvPicPr>
          <p:cNvPr id="103430" name="Picture 6" descr="http://www.imuslim.my/wp-content/uploads/2014/01/assalamualaikum.jpg"/>
          <p:cNvPicPr>
            <a:picLocks noChangeAspect="1" noChangeArrowheads="1"/>
          </p:cNvPicPr>
          <p:nvPr/>
        </p:nvPicPr>
        <p:blipFill>
          <a:blip r:embed="rId4" cstate="print"/>
          <a:srcRect/>
          <a:stretch>
            <a:fillRect/>
          </a:stretch>
        </p:blipFill>
        <p:spPr bwMode="auto">
          <a:xfrm>
            <a:off x="4724400" y="133349"/>
            <a:ext cx="4267200" cy="1924051"/>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195</TotalTime>
  <Words>3069</Words>
  <Application>Microsoft Office PowerPoint</Application>
  <PresentationFormat>On-screen Show (4:3)</PresentationFormat>
  <Paragraphs>319</Paragraphs>
  <Slides>59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1" baseType="lpstr">
      <vt:lpstr>Module</vt:lpstr>
      <vt:lpstr>MS Org Chart</vt:lpstr>
      <vt:lpstr>Slide 1</vt:lpstr>
      <vt:lpstr>Islamic Studies course code 104</vt:lpstr>
      <vt:lpstr>Lectuere#22</vt:lpstr>
      <vt:lpstr>  Islamic Law. </vt:lpstr>
      <vt:lpstr>Slide 5</vt:lpstr>
      <vt:lpstr>Out Lines</vt:lpstr>
      <vt:lpstr>Slide 7</vt:lpstr>
      <vt:lpstr>Slide 8</vt:lpstr>
      <vt:lpstr>Sharī‘a and fiqh</vt:lpstr>
      <vt:lpstr>Sharī‘a and fiqh</vt:lpstr>
      <vt:lpstr>Sharī‘a and fiqh</vt:lpstr>
      <vt:lpstr>Ahkam e shari’a</vt:lpstr>
      <vt:lpstr>Slide 13</vt:lpstr>
      <vt:lpstr>Slide 14</vt:lpstr>
      <vt:lpstr>Slide 15</vt:lpstr>
      <vt:lpstr>uṣūl al-fiqh ctd  “Procedural” methods</vt:lpstr>
      <vt:lpstr>Slide 17</vt:lpstr>
      <vt:lpstr>uṣūl al-fiqh contin.......</vt:lpstr>
      <vt:lpstr>Slide 19</vt:lpstr>
      <vt:lpstr>Slide 20</vt:lpstr>
      <vt:lpstr>AL FIQAH LITERALLY MEANS</vt:lpstr>
      <vt:lpstr>FIQH</vt:lpstr>
      <vt:lpstr>TERMINOLOGICAL MEANINGS</vt:lpstr>
      <vt:lpstr>BOUNDEREIS OF FIQH</vt:lpstr>
      <vt:lpstr>الشريعة Al-Shar'eeah</vt:lpstr>
      <vt:lpstr>الشريعة Al-Shar'eeah</vt:lpstr>
      <vt:lpstr>الشريعة Al-Shar'eeah</vt:lpstr>
      <vt:lpstr>ISLAMIC TERMINOLOGY MEANS THE  SHARI’A</vt:lpstr>
      <vt:lpstr> Al-Shar’eeah in the Arabic Language</vt:lpstr>
      <vt:lpstr>The Differences Between Fiqh and Shar’eeah</vt:lpstr>
      <vt:lpstr>The First Source of Shar’eeah The Qur'aan</vt:lpstr>
      <vt:lpstr>The First Source of Shar’eeah  The Qur'aan</vt:lpstr>
      <vt:lpstr>The Second Source of Islaamic Legislation the Sunnah</vt:lpstr>
      <vt:lpstr>Is the Sunnah Part of Revelation?</vt:lpstr>
      <vt:lpstr>Is the Sunnah Part of Revelation?</vt:lpstr>
      <vt:lpstr>Is the Sunnah Part of Revelation?</vt:lpstr>
      <vt:lpstr>Is the Sunnah Part of Revelation?</vt:lpstr>
      <vt:lpstr>Is the Sunnah Part of Revelation?</vt:lpstr>
      <vt:lpstr>Is the Sunnah Part of Revelation?</vt:lpstr>
      <vt:lpstr>Is the Sunnah Part of Revelation</vt:lpstr>
      <vt:lpstr>Is the Sunnah Part of Revelation?</vt:lpstr>
      <vt:lpstr>Ijma       </vt:lpstr>
      <vt:lpstr>Qiyas</vt:lpstr>
      <vt:lpstr>Qiyas</vt:lpstr>
      <vt:lpstr>Qiyas</vt:lpstr>
      <vt:lpstr>Istihsan and Maslaha</vt:lpstr>
      <vt:lpstr>Istihsan and Maslaha</vt:lpstr>
      <vt:lpstr>Urf and Istishab Urf</vt:lpstr>
      <vt:lpstr>Al-Ahkaam Sharii  (The Rulings)</vt:lpstr>
      <vt:lpstr>Al-Ahkaam (The Rulings)</vt:lpstr>
      <vt:lpstr>Al-Ahkaam according to the Scholars</vt:lpstr>
      <vt:lpstr>The Five Rulings Related to Shar’eeah</vt:lpstr>
      <vt:lpstr>The Six Historical Periods of Fiqh</vt:lpstr>
      <vt:lpstr>Responsibilities of Ummah:</vt:lpstr>
      <vt:lpstr>Summary </vt:lpstr>
      <vt:lpstr>Short Activity</vt:lpstr>
      <vt:lpstr>Slide 57</vt:lpstr>
      <vt:lpstr>Slide 58</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19</cp:revision>
  <dcterms:created xsi:type="dcterms:W3CDTF">2014-06-05T16:11:52Z</dcterms:created>
  <dcterms:modified xsi:type="dcterms:W3CDTF">2014-06-09T10:54:08Z</dcterms:modified>
</cp:coreProperties>
</file>