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485" r:id="rId2"/>
    <p:sldId id="486" r:id="rId3"/>
    <p:sldId id="487" r:id="rId4"/>
    <p:sldId id="488" r:id="rId5"/>
    <p:sldId id="483" r:id="rId6"/>
    <p:sldId id="397" r:id="rId7"/>
    <p:sldId id="398" r:id="rId8"/>
    <p:sldId id="405" r:id="rId9"/>
    <p:sldId id="406" r:id="rId10"/>
    <p:sldId id="408" r:id="rId11"/>
    <p:sldId id="409" r:id="rId12"/>
    <p:sldId id="410" r:id="rId13"/>
    <p:sldId id="412" r:id="rId14"/>
    <p:sldId id="413" r:id="rId15"/>
    <p:sldId id="355" r:id="rId16"/>
    <p:sldId id="356" r:id="rId17"/>
    <p:sldId id="357" r:id="rId18"/>
    <p:sldId id="358" r:id="rId19"/>
    <p:sldId id="359" r:id="rId20"/>
    <p:sldId id="360" r:id="rId21"/>
    <p:sldId id="361" r:id="rId22"/>
    <p:sldId id="362" r:id="rId23"/>
    <p:sldId id="363" r:id="rId24"/>
    <p:sldId id="364" r:id="rId25"/>
    <p:sldId id="490" r:id="rId26"/>
    <p:sldId id="365" r:id="rId27"/>
    <p:sldId id="366" r:id="rId28"/>
    <p:sldId id="367" r:id="rId29"/>
    <p:sldId id="368" r:id="rId30"/>
    <p:sldId id="369" r:id="rId31"/>
    <p:sldId id="370" r:id="rId32"/>
    <p:sldId id="371" r:id="rId33"/>
    <p:sldId id="372" r:id="rId34"/>
    <p:sldId id="373" r:id="rId35"/>
    <p:sldId id="374" r:id="rId36"/>
    <p:sldId id="375" r:id="rId37"/>
    <p:sldId id="376" r:id="rId38"/>
    <p:sldId id="377" r:id="rId39"/>
    <p:sldId id="378" r:id="rId40"/>
    <p:sldId id="379" r:id="rId41"/>
    <p:sldId id="380" r:id="rId42"/>
    <p:sldId id="381" r:id="rId43"/>
    <p:sldId id="382" r:id="rId44"/>
    <p:sldId id="383" r:id="rId45"/>
    <p:sldId id="384" r:id="rId46"/>
    <p:sldId id="385" r:id="rId47"/>
    <p:sldId id="386" r:id="rId48"/>
    <p:sldId id="387" r:id="rId49"/>
    <p:sldId id="388" r:id="rId50"/>
    <p:sldId id="389" r:id="rId51"/>
    <p:sldId id="390" r:id="rId52"/>
    <p:sldId id="463" r:id="rId53"/>
    <p:sldId id="464" r:id="rId54"/>
    <p:sldId id="450" r:id="rId55"/>
    <p:sldId id="452" r:id="rId56"/>
    <p:sldId id="453" r:id="rId57"/>
    <p:sldId id="455" r:id="rId58"/>
    <p:sldId id="456" r:id="rId59"/>
    <p:sldId id="457" r:id="rId60"/>
    <p:sldId id="458" r:id="rId61"/>
    <p:sldId id="459" r:id="rId62"/>
    <p:sldId id="460" r:id="rId63"/>
    <p:sldId id="461" r:id="rId64"/>
    <p:sldId id="462" r:id="rId65"/>
    <p:sldId id="267" r:id="rId66"/>
    <p:sldId id="268" r:id="rId67"/>
    <p:sldId id="272" r:id="rId68"/>
    <p:sldId id="491" r:id="rId69"/>
    <p:sldId id="273" r:id="rId70"/>
    <p:sldId id="274" r:id="rId71"/>
    <p:sldId id="275" r:id="rId72"/>
    <p:sldId id="276" r:id="rId73"/>
    <p:sldId id="277" r:id="rId74"/>
    <p:sldId id="278" r:id="rId75"/>
    <p:sldId id="279" r:id="rId76"/>
    <p:sldId id="466" r:id="rId77"/>
    <p:sldId id="467" r:id="rId78"/>
    <p:sldId id="473" r:id="rId79"/>
    <p:sldId id="489" r:id="rId80"/>
    <p:sldId id="474" r:id="rId81"/>
    <p:sldId id="476" r:id="rId82"/>
    <p:sldId id="477" r:id="rId83"/>
    <p:sldId id="484" r:id="rId84"/>
    <p:sldId id="492" r:id="rId85"/>
    <p:sldId id="493"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45A896-1748-454C-978B-01A3601C60C7}" type="datetimeFigureOut">
              <a:rPr lang="en-US" smtClean="0"/>
              <a:pPr/>
              <a:t>6/9/2014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FD5EEA-AD88-4FFD-AD73-CA8493C4AE6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pPr eaLnBrk="1" hangingPunct="1"/>
            <a:endParaRPr lang="en-US" smtClean="0">
              <a:latin typeface="Arial" pitchFamily="34" charset="0"/>
            </a:endParaRPr>
          </a:p>
        </p:txBody>
      </p:sp>
      <p:sp>
        <p:nvSpPr>
          <p:cNvPr id="39940" name="Slide Number Placeholder 3"/>
          <p:cNvSpPr>
            <a:spLocks noGrp="1"/>
          </p:cNvSpPr>
          <p:nvPr>
            <p:ph type="sldNum" sz="quarter" idx="5"/>
          </p:nvPr>
        </p:nvSpPr>
        <p:spPr>
          <a:noFill/>
        </p:spPr>
        <p:txBody>
          <a:bodyPr/>
          <a:lstStyle/>
          <a:p>
            <a:fld id="{38CAC49A-C9EF-441B-980C-6DF59784C3A1}" type="slidenum">
              <a:rPr lang="en-US">
                <a:latin typeface="Arial" pitchFamily="34" charset="0"/>
              </a:rPr>
              <a:pPr/>
              <a:t>15</a:t>
            </a:fld>
            <a:endParaRPr lang="en-US">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1C807B2D-CA6F-4A11-8026-A86F621D8D01}" type="slidenum">
              <a:rPr lang="en-US">
                <a:latin typeface="Arial" pitchFamily="34" charset="0"/>
              </a:rPr>
              <a:pPr/>
              <a:t>18</a:t>
            </a:fld>
            <a:endParaRPr lang="en-US">
              <a:latin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smtClean="0">
                <a:latin typeface="Arial" pitchFamily="34" charset="0"/>
              </a:rPr>
              <a:t>Called Abu Bakr because he  was the father of Bakr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4966C49-9DA6-44E8-988D-D93151786329}" type="slidenum">
              <a:rPr lang="en-US">
                <a:latin typeface="Arial" pitchFamily="34" charset="0"/>
              </a:rPr>
              <a:pPr/>
              <a:t>19</a:t>
            </a:fld>
            <a:endParaRPr lang="en-US">
              <a:latin typeface="Arial"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mtClean="0">
                <a:latin typeface="Arial" pitchFamily="34" charset="0"/>
              </a:rPr>
              <a:t>It is the view of Hadhrat Khalifatul Masih II (ra) that upon Hadhrat Abu Bakr’s (ra) return to Makkah he began to hear stories about how the Holy Prophet (saw) had turned mad, announcing to people that angels were delivering him messages from God. Hadhrat Abu Bakr (ra) was a close friend of the Holy Prophet (saw) and knew that if he had actually made such claims they would most certainly be true, such was the absolute trust he placed in the Holy Prophet (saw). Hadhrat Abu Bakr (ra) proceeded to the home of the Holy Prophet (saw) and upon entering asked the Holy Prophet (saw) about what had taken place. So as to avoid any misunderstanding of what he was saying the Holy Prophet (saw) began to offer him a long explanation of what had happened but Hadhrat Abu Bakr (ra) stopped him and said that he wanted no explanation but only to know if an Angel had conveyed messages from God to him? Once again the Holy Prophet (saw) tried to offer a lengthy explanation but Hadhrat Abu Bakr (ra) again said that he had no need for such an explanation but only to know if God had communicated with him? The Holy Prophet (saw) answered him in the affirmative and Hadhrat Abu Bakr (ra) accepted the claims of the Holy Prophet (saw) without hesitation and affirmed his status as a Muslim ( ).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D7AA150-5AEE-44AE-9A0E-31C8940354A4}" type="slidenum">
              <a:rPr lang="en-US">
                <a:latin typeface="Arial" pitchFamily="34" charset="0"/>
              </a:rPr>
              <a:pPr/>
              <a:t>20</a:t>
            </a:fld>
            <a:endParaRPr lang="en-US">
              <a:latin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lnSpc>
                <a:spcPct val="80000"/>
              </a:lnSpc>
            </a:pPr>
            <a:r>
              <a:rPr lang="en-US" sz="800" smtClean="0">
                <a:latin typeface="Arial" pitchFamily="34" charset="0"/>
              </a:rPr>
              <a:t>When the Holy Prophet died, the Companions became stupefied with grief. They could not move. Nor utter a word. Some were so deeply affected that they died a few days later, unable to bear the pangs of separation. Omar, of all persons, was so afflicted by grief that he made up his mind not to believe the Prophet had died. He unsheathed his sword and declared that whoever said the Prophet was dead would lose his head. He began to say the Holy Prophet had disappeared temporarily from their midst, even as Moses had disappeared on a Call from God. Moses returned to his people after forty days, so would the Holy Prophet. On return, the Holy Prophet would hold to account all those who had said unworthy things about him and had behaved hypocritically towards him. He would even put them to death or order their crucifixion. Omar was solemn and determined. None of the Companions dared to resist and deny what he said. Some were even persuaded by Omar's declaration. They began to think, the Prophet had not died. Because of this, their dejection changed to delight. The signs of it were on their faces. Those, who had their heads bowed with grief, who could also see far into the future, sent out one of them to fetch Abu Bakr. Abu Bakr was not in Medina when the Holy Prophet died. The Holy Prophet had permitted him to go, because his condition seemed to have improved. This Companion had hardly left the town when he saw Abu Bakr coming. On seeing Abu Bakr, the Companion could not contain himself. Tears rolled down. No word was necessary. Abu Bakr understood what had happened. He asked the Companion, </a:t>
            </a:r>
          </a:p>
          <a:p>
            <a:pPr eaLnBrk="1" hangingPunct="1">
              <a:lnSpc>
                <a:spcPct val="80000"/>
              </a:lnSpc>
            </a:pPr>
            <a:r>
              <a:rPr lang="en-US" sz="800" smtClean="0">
                <a:latin typeface="Arial" pitchFamily="34" charset="0"/>
              </a:rPr>
              <a:t>"Has the Prophet died? "In reply, the Companion not only confirmed the sad news but also told Abu Bakr what Omar had been saying that </a:t>
            </a:r>
            <a:r>
              <a:rPr lang="en-US" sz="800" i="1" smtClean="0">
                <a:latin typeface="Arial" pitchFamily="34" charset="0"/>
              </a:rPr>
              <a:t>`whoever should say the Prophet had died would lose his head!'</a:t>
            </a:r>
            <a:r>
              <a:rPr lang="en-US" sz="800" smtClean="0">
                <a:latin typeface="Arial" pitchFamily="34" charset="0"/>
              </a:rPr>
              <a:t> Abu Bakr heard this and at once made for the place where the Holy Prophet's dead body lay. He lifted the mantle from over him and knew at once that he had died. The pain of separation from his beloved friend and leader made his eyes wet. He bent low and kissed the Prophet's forehead and said: "By God, you will not suffer more than one death. The loss mankind have suffered by your death is greater than the loss they have suffered by the death of any other prophet. You need no praises, and mourning cannot reduce the pangs of separation. If we could but avert your end, we would have done so, with our lives."Abu Bakr said this, and covered the Prophet's face; then went to the spot where Omar was speaking to the Companions. Omar, of course, was telling them that the Prophet had not died; but had only disappeared temporarily. Abu Bakr asked Omar to stop for a time and let him speak to the assembly. Omar did not stop but went on. Abu Bakr turned to some of the Companions and started telling them, the Holy Prophet had really died. Other Companions turned to Abu Bakr and began to listen to him. Omar also was compelled to listen. Abu Bakr recited from the Holy Quran: "The Holy Prophet was but a prophet. There had been prophets before him and they had all died. If he also should die or be put to death, would they turn back upon him?" </a:t>
            </a:r>
            <a:r>
              <a:rPr lang="en-US" sz="800" i="1" smtClean="0">
                <a:latin typeface="Arial" pitchFamily="34" charset="0"/>
              </a:rPr>
              <a:t>(Al-Imran: 145)</a:t>
            </a:r>
            <a:r>
              <a:rPr lang="en-US" sz="800" smtClean="0">
                <a:latin typeface="Arial" pitchFamily="34" charset="0"/>
              </a:rPr>
              <a:t> "Thou (O Muhammad) are surely going to die and they surely are going to die." </a:t>
            </a:r>
            <a:r>
              <a:rPr lang="en-US" sz="800" i="1" smtClean="0">
                <a:latin typeface="Arial" pitchFamily="34" charset="0"/>
              </a:rPr>
              <a:t>(Al-Zumar: 31)</a:t>
            </a:r>
            <a:r>
              <a:rPr lang="en-US" sz="800" smtClean="0">
                <a:latin typeface="Arial" pitchFamily="34" charset="0"/>
              </a:rPr>
              <a:t> "O ye men, whoever amongst you worshipped Muhammad, let him know that Muhammad is dead, and whoever amongst you worshipped Allah, let him know that Allah is Living, there is no death for Him." </a:t>
            </a:r>
            <a:r>
              <a:rPr lang="en-US" sz="800" i="1" smtClean="0">
                <a:latin typeface="Arial" pitchFamily="34" charset="0"/>
              </a:rPr>
              <a:t>(Bukhari, Volume 2, Chapter Manaqibe Abu Bakr)</a:t>
            </a:r>
            <a:r>
              <a:rPr lang="en-US" sz="800" smtClean="0">
                <a:latin typeface="Arial" pitchFamily="34" charset="0"/>
              </a:rPr>
              <a:t>When Abu Bakr recited the verses of the Holy Quran and pointed to their meaning, the Companions realised what had happened. The Prophet had died. They began to cry. Omar is reported to have said that when Abu Bakr recited the verses out of the Holy Quran, and when their meaning suddenly dawned upon him, it seemed as though the verses had been revealed on that day, at that moment. His legs could no longer support him. He staggered and fell down in a paroxysm of grief.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E528CF5-9490-4D4D-B3B6-B8615BCDB4B1}" type="slidenum">
              <a:rPr lang="en-US">
                <a:latin typeface="Arial" pitchFamily="34" charset="0"/>
              </a:rPr>
              <a:pPr/>
              <a:t>22</a:t>
            </a:fld>
            <a:endParaRPr lang="en-US">
              <a:latin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He had to deal with several difficult problems after the death of the Holy Prophet (saw)</a:t>
            </a:r>
          </a:p>
          <a:p>
            <a:pPr lvl="1" eaLnBrk="1" hangingPunct="1">
              <a:lnSpc>
                <a:spcPct val="80000"/>
              </a:lnSpc>
            </a:pPr>
            <a:r>
              <a:rPr lang="en-US" sz="800" smtClean="0">
                <a:latin typeface="Arial" pitchFamily="34" charset="0"/>
              </a:rPr>
              <a:t>1. Some of the tribes renounced Islam, simply because their tribal chiefs did not feel necessary to remain loyal to the successors for the Holy Prophet’’. Not only that but they started preparing to attack Medina to end the newly established institution of Khilafat. Hadrat Abu Bakr ra. After knowing their intentions, sent troops and succeeded in suppressing their rebellion. </a:t>
            </a:r>
          </a:p>
          <a:p>
            <a:pPr eaLnBrk="1" hangingPunct="1">
              <a:lnSpc>
                <a:spcPct val="80000"/>
              </a:lnSpc>
            </a:pPr>
            <a:endParaRPr lang="en-US" sz="800" smtClean="0">
              <a:latin typeface="Arial" pitchFamily="34" charset="0"/>
            </a:endParaRP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Al-Qurtubi very poignantly points out that this very action of Hadhrat Abu Bakr (ra) was the highest display of courage, ‘Bravery is defined as having a firm and steadfast heart during times of hardship and calamities. And there was no calamity that was greater than the death of the Holy Prophet.’ Following this, there was a consensus. This is known as the first consensus amongst the Muslims. Hadhrat Abu Bakr (ra) was universally agreed upon by the Muhajirun and Ansar as the Khalifatul Rasul (the Successor to the Prophet). Commenting on this great day of blessing the Promised Messiah (as) writes, ‘As it happened at the time of Hadhrat Abu Bakr Siddiq (ra), the death of the Holy Prophet (saw) was considered untimely and many ignorant Bedouins turned apostate. The companions of the Holy Prophet (saw), too stricken with grief, became like those who lost their senses. Then Allah raised Abu Bakr Siddiq (ra) and showed for the second time the manifestation of His Power and thus Islam, which was about to fall, was supported by Him and He fulfilled this promise of His which was given [in the verse]: That is, after the fear we shall firmly re-establish them. That is what also happened at the time of Moses (as), when he died on his way from Egypt to Kin‘an before taking the Israelites to the intended destination in accordance with the promise. At his [Moses’] death the Israelites were plunged into deep mourning. It is written in the Torah that with the grief</a:t>
            </a:r>
          </a:p>
          <a:p>
            <a:pPr eaLnBrk="1" hangingPunct="1">
              <a:lnSpc>
                <a:spcPct val="80000"/>
              </a:lnSpc>
            </a:pPr>
            <a:r>
              <a:rPr lang="en-US" sz="800" smtClean="0">
                <a:latin typeface="Arial" pitchFamily="34" charset="0"/>
              </a:rPr>
              <a:t>at this untimely death [of Moses] and his sudden departure the Israelites wept for forty days. The same happened with Christ (as). At the time of the incident of the Crucifixion all his disciples scattered and even one of them apostatized.’ In another place the Promised Messiah (as) reaffirms that the position of Khalifah could have gone to none other than Hadhrat Abu Bakr, ‘And I have been told that the Siddique (Abu Bakr (ra)) was the greatest in rank and the highest in station of all of the Companions’.</a:t>
            </a:r>
          </a:p>
          <a:p>
            <a:pPr eaLnBrk="1" hangingPunct="1">
              <a:lnSpc>
                <a:spcPct val="80000"/>
              </a:lnSpc>
            </a:pPr>
            <a:endParaRPr lang="en-US" sz="800" smtClean="0">
              <a:latin typeface="Arial" pitchFamily="34" charset="0"/>
            </a:endParaRPr>
          </a:p>
          <a:p>
            <a:pPr eaLnBrk="1" hangingPunct="1">
              <a:lnSpc>
                <a:spcPct val="80000"/>
              </a:lnSpc>
            </a:pPr>
            <a:endParaRPr lang="en-US" sz="800" smtClean="0">
              <a:latin typeface="Arial" pitchFamily="34" charset="0"/>
            </a:endParaRPr>
          </a:p>
          <a:p>
            <a:pPr eaLnBrk="1" hangingPunct="1">
              <a:lnSpc>
                <a:spcPct val="80000"/>
              </a:lnSpc>
            </a:pPr>
            <a:endParaRPr lang="en-US" sz="800" smtClean="0">
              <a:latin typeface="Arial" pitchFamily="34" charset="0"/>
            </a:endParaRPr>
          </a:p>
          <a:p>
            <a:pPr eaLnBrk="1" hangingPunct="1">
              <a:lnSpc>
                <a:spcPct val="80000"/>
              </a:lnSpc>
            </a:pPr>
            <a:r>
              <a:rPr lang="en-US" sz="800" smtClean="0">
                <a:latin typeface="Arial" pitchFamily="34" charset="0"/>
              </a:rPr>
              <a:t>After being elected Hadhrat Abu Bakr (ra) reluctantly, and under the persuasion of Hadhrat Umar (ra), climbed the pulpit. After a heart-rending introduction by Hadhrat Umar (ra), the Muslim world was treated to one of the most famous and meaningful speeches in the history of Islam. Although only a paragraph or so long, his humble statements would not only outline his Khilafah but that of those shining stars that followed him. He said the following, ‘O People, I have indeed been appointed over you, though I am not the best among you. If I do well then help me; and if I act wrongly then correct me. Truthfulness is synonymous with fulfilling the truth, and lying is tantamount to treachery. The weak among you is deemed strong by me, until I return to them what is rightfully theirs, Allah Willing. And the strong among you is deemed weak by me, until I rightfully take from them what is rightfully someone else’s, Allah Willing. No group of people abandons Jihad in the way of Allah, except that Allah makes them suffer humiliation. And wickedness does not become widespread among a people, except that Allah inflicts them with widespread calamity. Obey me so long as I obey Allah and His Messenger. And if I disobey Allah and His Messenger, then I have no right to your obedience. Stand up now and pray, may Allah have mercy on you’</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D478E803-EEE1-4ADE-84F3-6D34ADC1633A}" type="slidenum">
              <a:rPr lang="en-US">
                <a:latin typeface="Arial" pitchFamily="34" charset="0"/>
              </a:rPr>
              <a:pPr/>
              <a:t>23</a:t>
            </a:fld>
            <a:endParaRPr lang="en-US">
              <a:latin typeface="Arial" pitchFamily="34"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smtClean="0">
                <a:latin typeface="Arial" pitchFamily="34" charset="0"/>
              </a:rPr>
              <a:t>During the last days of his life, the Holy Prophet saw had raised an army to be sent against the Romans who had made some incursions into the Northern borders. This army was still in medina when the Holy Prophet saw passed away. As Hadrat Abu Bakr ra became Khalifah, the law and order situation within and outside the Medina became very delicate. In view of this grace danger, many Companions of Holy Prophet saw advised him not to send the army against Romans. But Hadrat Abu Bakr ra replied forcefully, “What authority has the Son of Abu Qahafah, to stop that which was started by the Holy Prophet saw. The Muslim army, under the command of Hadrat Khalid bin Walid ra, crushed a rebellion in Bahrain. Then the Persians were defeated, who had supported the rebels of Bahrain. The Muslim Army Also defeated the Roman forces in the battles of Ajnadan and Yarmuk, and thus the whole of Syria came under the control of the Islamic state. </a:t>
            </a:r>
          </a:p>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0BD131EF-99FA-4CE5-B9F8-5D7984E04FB3}" type="slidenum">
              <a:rPr lang="en-US">
                <a:latin typeface="Arial" pitchFamily="34" charset="0"/>
              </a:rPr>
              <a:pPr/>
              <a:t>28</a:t>
            </a:fld>
            <a:endParaRPr lang="en-US">
              <a:latin typeface="Arial" pitchFamily="34"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smtClean="0">
                <a:latin typeface="Arial" pitchFamily="34" charset="0"/>
              </a:rPr>
              <a:t>Have someone read</a:t>
            </a:r>
          </a:p>
          <a:p>
            <a:pPr eaLnBrk="1" hangingPunct="1"/>
            <a:endParaRPr lang="en-US" smtClean="0">
              <a:latin typeface="Arial" pitchFamily="34" charset="0"/>
            </a:endParaRPr>
          </a:p>
          <a:p>
            <a:pPr eaLnBrk="1" hangingPunct="1"/>
            <a:r>
              <a:rPr lang="en-US" smtClean="0">
                <a:latin typeface="Arial" pitchFamily="34" charset="0"/>
              </a:rPr>
              <a:t>One day he took up his sword and left his house with intention of to kill the Holy Prophet </a:t>
            </a:r>
            <a:r>
              <a:rPr lang="en-US" baseline="30000" smtClean="0">
                <a:latin typeface="Arial" pitchFamily="34" charset="0"/>
              </a:rPr>
              <a:t>(saw)</a:t>
            </a:r>
            <a:r>
              <a:rPr lang="en-US" smtClean="0">
                <a:latin typeface="Arial" pitchFamily="34" charset="0"/>
              </a:rPr>
              <a:t>. On his way, someone told him to first deal with his own sister and brother-in-law, who had already accepted Islam. He went straight to them and knocked at their door, he could hear the Holy Qur’an being recited inside the house. This made him furious and he started beating his brother-in-law, and wounded his sister who tried to protect her husband. His wounded sister said in a resolute voice, ‘Umar! You may beat us as much as you like, but we are not going to give up our faith. This made him calm down and he ask them to recite a portion of the Holy Qur’an for him. He was so moved by the Qur’anic verses that his eyes filled with tears. He went straight to the Holy Prophet saw and accepted Islam. </a:t>
            </a:r>
          </a:p>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EA58943-33AF-4DE9-947E-449510075883}" type="slidenum">
              <a:rPr lang="en-US">
                <a:latin typeface="Arial" pitchFamily="34" charset="0"/>
              </a:rPr>
              <a:pPr/>
              <a:t>30</a:t>
            </a:fld>
            <a:endParaRPr lang="en-US">
              <a:latin typeface="Arial" pitchFamily="34"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r>
              <a:rPr lang="en-US" smtClean="0">
                <a:latin typeface="Arial" pitchFamily="34" charset="0"/>
              </a:rPr>
              <a:t>Establishment of Majlis-e-Shura, a body of advisors to the Khalifah. </a:t>
            </a:r>
          </a:p>
          <a:p>
            <a:pPr eaLnBrk="1" hangingPunct="1"/>
            <a:r>
              <a:rPr lang="en-US" smtClean="0">
                <a:latin typeface="Arial" pitchFamily="34" charset="0"/>
              </a:rPr>
              <a:t>Division of the whole Islamic state into provinces to facilitate administration. </a:t>
            </a:r>
          </a:p>
          <a:p>
            <a:pPr eaLnBrk="1" hangingPunct="1"/>
            <a:r>
              <a:rPr lang="en-US" smtClean="0">
                <a:latin typeface="Arial" pitchFamily="34" charset="0"/>
              </a:rPr>
              <a:t>Establishment of a finance department and building of schools and mosques in different parts of the state. </a:t>
            </a:r>
          </a:p>
          <a:p>
            <a:pPr eaLnBrk="1" hangingPunct="1"/>
            <a:r>
              <a:rPr lang="en-US" smtClean="0">
                <a:latin typeface="Arial" pitchFamily="34" charset="0"/>
              </a:rPr>
              <a:t>Introduction of Islamic calendar of Hijrah. </a:t>
            </a:r>
          </a:p>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D5B941B-6794-4659-B955-4A23126D606F}" type="slidenum">
              <a:rPr lang="en-US">
                <a:latin typeface="Arial" pitchFamily="34" charset="0"/>
              </a:rPr>
              <a:pPr/>
              <a:t>32</a:t>
            </a:fld>
            <a:endParaRPr lang="en-US">
              <a:latin typeface="Arial" pitchFamily="34"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smtClean="0">
                <a:latin typeface="Arial" pitchFamily="34" charset="0"/>
              </a:rPr>
              <a:t>http://www.alislam.org/topics/khilafat/umar.html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7B3AF135-553E-444E-8C57-61FBF243BB70}" type="slidenum">
              <a:rPr lang="en-US">
                <a:latin typeface="Arial" pitchFamily="34" charset="0"/>
              </a:rPr>
              <a:pPr/>
              <a:t>39</a:t>
            </a:fld>
            <a:endParaRPr lang="en-US">
              <a:latin typeface="Arial" pitchFamily="34"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smtClean="0">
                <a:latin typeface="Arial" pitchFamily="34" charset="0"/>
              </a:rPr>
              <a:t>Most important deed, spreading copies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196F5458-893F-4A2F-8FCD-37A05340B257}" type="slidenum">
              <a:rPr lang="en-US">
                <a:latin typeface="Arial" pitchFamily="34" charset="0"/>
              </a:rPr>
              <a:pPr/>
              <a:t>43</a:t>
            </a:fld>
            <a:endParaRPr lang="en-US">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smtClean="0">
                <a:latin typeface="Arial" pitchFamily="34" charset="0"/>
              </a:rPr>
              <a:t>First child to accept Islam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E267DFB-B8B5-431D-90CB-A9457BCE5336}" type="slidenum">
              <a:rPr lang="en-US">
                <a:latin typeface="Arial" pitchFamily="34" charset="0"/>
              </a:rPr>
              <a:pPr/>
              <a:t>47</a:t>
            </a:fld>
            <a:endParaRPr lang="en-US">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en-US" smtClean="0">
                <a:latin typeface="Arial" pitchFamily="34" charset="0"/>
              </a:rPr>
              <a:t>-tried to avoid battle but failed</a:t>
            </a:r>
          </a:p>
          <a:p>
            <a:pPr eaLnBrk="1" hangingPunct="1"/>
            <a:r>
              <a:rPr lang="en-US" smtClean="0">
                <a:latin typeface="Arial" pitchFamily="34" charset="0"/>
              </a:rPr>
              <a:t>-Camel bc Hadrat Aishah rode a camel in this battle</a:t>
            </a:r>
          </a:p>
          <a:p>
            <a:pPr eaLnBrk="1" hangingPunct="1"/>
            <a:r>
              <a:rPr lang="en-US" smtClean="0">
                <a:latin typeface="Arial" pitchFamily="34" charset="0"/>
              </a:rPr>
              <a:t>- He sent her back to Medina in the escort of her brother, Muhammad bin Abu Bakr </a:t>
            </a:r>
            <a:r>
              <a:rPr lang="en-US" b="1" smtClean="0">
                <a:latin typeface="Arial" pitchFamily="34" charset="0"/>
              </a:rPr>
              <a:t>ra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E6F13B6A-D45A-493B-8E28-E59CE0CF0585}" type="slidenum">
              <a:rPr lang="en-US" smtClean="0"/>
              <a:pPr/>
              <a:t>52</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DAF0438C-E9BD-4476-B7E1-1228922D2F85}" type="slidenum">
              <a:rPr lang="en-US" smtClean="0"/>
              <a:pPr/>
              <a:t>54</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55D18E5F-8C42-4CCA-8BAC-E23AC77192A0}" type="slidenum">
              <a:rPr lang="en-US" smtClean="0"/>
              <a:pPr/>
              <a:t>55</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F95ED596-14B2-4C71-8E00-2F3CB8036B9F}" type="slidenum">
              <a:rPr lang="en-US" smtClean="0"/>
              <a:pPr/>
              <a:t>56</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9277F97-B3C3-4554-92C6-EBF97A80CF93}" type="slidenum">
              <a:rPr lang="en-US" smtClean="0"/>
              <a:pPr/>
              <a:t>57</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1CA4F879-2329-41A0-9997-574ACC095CDD}" type="slidenum">
              <a:rPr lang="en-US" smtClean="0"/>
              <a:pPr/>
              <a:t>58</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A0E6F2A0-FFC8-477D-A5F4-B3924DD1ED60}" type="slidenum">
              <a:rPr lang="en-US" smtClean="0"/>
              <a:pPr/>
              <a:t>59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BA6081F7-55AD-497E-A3E7-28D759803DA4}" type="slidenum">
              <a:rPr lang="en-US" smtClean="0"/>
              <a:pPr/>
              <a:t>60</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D697D6C-2877-47CB-8B68-EFD27055E983}" type="slidenum">
              <a:rPr lang="en-US" smtClean="0"/>
              <a:pPr/>
              <a:t>61</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71A2DF07-11D3-480B-926F-2430B3C9EFA5}" type="slidenum">
              <a:rPr lang="en-US" smtClean="0"/>
              <a:pPr/>
              <a:t>62</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CC27D3F4-AB63-45EB-8AB7-9C94FE27BCF5}" type="slidenum">
              <a:rPr lang="en-US" smtClean="0"/>
              <a:pPr/>
              <a:t>63</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BE14941-01BC-4A34-AD07-BF7DE88742A1}" type="slidenum">
              <a:rPr lang="en-US" smtClean="0"/>
              <a:pPr/>
              <a:t>64</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E6F13B6A-D45A-493B-8E28-E59CE0CF0585}" type="slidenum">
              <a:rPr lang="en-US" smtClean="0"/>
              <a:pPr/>
              <a:t>68</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67184C-B635-4D87-A185-5BB797335F75}"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67184C-B635-4D87-A185-5BB797335F75}"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67184C-B635-4D87-A185-5BB797335F75}"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67184C-B635-4D87-A185-5BB797335F75}" type="datetimeFigureOut">
              <a:rPr lang="en-US" smtClean="0"/>
              <a:pPr/>
              <a:t>6/9/2014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67184C-B635-4D87-A185-5BB797335F75}" type="datetimeFigureOut">
              <a:rPr lang="en-US" smtClean="0"/>
              <a:pPr/>
              <a:t>6/9/2014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67184C-B635-4D87-A185-5BB797335F75}" type="datetimeFigureOut">
              <a:rPr lang="en-US" smtClean="0"/>
              <a:pPr/>
              <a:t>6/9/2014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67184C-B635-4D87-A185-5BB797335F75}" type="datetimeFigureOut">
              <a:rPr lang="en-US" smtClean="0"/>
              <a:pPr/>
              <a:t>6/9/2014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67184C-B635-4D87-A185-5BB797335F75}" type="datetimeFigureOut">
              <a:rPr lang="en-US" smtClean="0"/>
              <a:pPr/>
              <a:t>6/9/2014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67184C-B635-4D87-A185-5BB797335F75}" type="datetimeFigureOut">
              <a:rPr lang="en-US" smtClean="0"/>
              <a:pPr/>
              <a:t>6/9/2014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67184C-B635-4D87-A185-5BB797335F75}"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67184C-B635-4D87-A185-5BB797335F75}" type="datetimeFigureOut">
              <a:rPr lang="en-US" smtClean="0"/>
              <a:pPr/>
              <a:t>6/9/2014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6C44C5-6D73-4F84-BE14-84F84DE6A404}"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9"/>
          <p:cNvSpPr>
            <a:spLocks noGrp="1" noChangeArrowheads="1"/>
          </p:cNvSpPr>
          <p:nvPr>
            <p:ph type="dt" sz="half" idx="10"/>
          </p:nvPr>
        </p:nvSpPr>
        <p:spPr>
          <a:ln/>
        </p:spPr>
        <p:txBody>
          <a:bodyPr/>
          <a:lstStyle>
            <a:lvl1pPr>
              <a:defRPr/>
            </a:lvl1pPr>
          </a:lstStyle>
          <a:p>
            <a:pPr>
              <a:defRPr/>
            </a:pPr>
            <a:endParaRPr lang="en-US"/>
          </a:p>
        </p:txBody>
      </p:sp>
      <p:sp>
        <p:nvSpPr>
          <p:cNvPr id="6" name="Rectangle 40"/>
          <p:cNvSpPr>
            <a:spLocks noGrp="1" noChangeArrowheads="1"/>
          </p:cNvSpPr>
          <p:nvPr>
            <p:ph type="ftr" sz="quarter" idx="11"/>
          </p:nvPr>
        </p:nvSpPr>
        <p:spPr>
          <a:ln/>
        </p:spPr>
        <p:txBody>
          <a:bodyPr/>
          <a:lstStyle>
            <a:lvl1pPr>
              <a:defRPr/>
            </a:lvl1pPr>
          </a:lstStyle>
          <a:p>
            <a:pPr>
              <a:defRPr/>
            </a:pPr>
            <a:endParaRPr lang="en-US"/>
          </a:p>
        </p:txBody>
      </p:sp>
      <p:sp>
        <p:nvSpPr>
          <p:cNvPr id="7" name="Rectangle 41"/>
          <p:cNvSpPr>
            <a:spLocks noGrp="1" noChangeArrowheads="1"/>
          </p:cNvSpPr>
          <p:nvPr>
            <p:ph type="sldNum" sz="quarter" idx="12"/>
          </p:nvPr>
        </p:nvSpPr>
        <p:spPr>
          <a:ln/>
        </p:spPr>
        <p:txBody>
          <a:bodyPr/>
          <a:lstStyle>
            <a:lvl1pPr>
              <a:defRPr/>
            </a:lvl1pPr>
          </a:lstStyle>
          <a:p>
            <a:pPr>
              <a:defRPr/>
            </a:pPr>
            <a:fld id="{5B7D21EF-C78B-4C35-978C-A72EE9F259E3}"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9"/>
          <p:cNvSpPr>
            <a:spLocks noGrp="1" noChangeArrowheads="1"/>
          </p:cNvSpPr>
          <p:nvPr>
            <p:ph type="dt" sz="half" idx="10"/>
          </p:nvPr>
        </p:nvSpPr>
        <p:spPr>
          <a:ln/>
        </p:spPr>
        <p:txBody>
          <a:bodyPr/>
          <a:lstStyle>
            <a:lvl1pPr>
              <a:defRPr/>
            </a:lvl1pPr>
          </a:lstStyle>
          <a:p>
            <a:pPr>
              <a:defRPr/>
            </a:pPr>
            <a:endParaRPr lang="en-US"/>
          </a:p>
        </p:txBody>
      </p:sp>
      <p:sp>
        <p:nvSpPr>
          <p:cNvPr id="6" name="Rectangle 40"/>
          <p:cNvSpPr>
            <a:spLocks noGrp="1" noChangeArrowheads="1"/>
          </p:cNvSpPr>
          <p:nvPr>
            <p:ph type="ftr" sz="quarter" idx="11"/>
          </p:nvPr>
        </p:nvSpPr>
        <p:spPr>
          <a:ln/>
        </p:spPr>
        <p:txBody>
          <a:bodyPr/>
          <a:lstStyle>
            <a:lvl1pPr>
              <a:defRPr/>
            </a:lvl1pPr>
          </a:lstStyle>
          <a:p>
            <a:pPr>
              <a:defRPr/>
            </a:pPr>
            <a:endParaRPr lang="en-US"/>
          </a:p>
        </p:txBody>
      </p:sp>
      <p:sp>
        <p:nvSpPr>
          <p:cNvPr id="7" name="Rectangle 41"/>
          <p:cNvSpPr>
            <a:spLocks noGrp="1" noChangeArrowheads="1"/>
          </p:cNvSpPr>
          <p:nvPr>
            <p:ph type="sldNum" sz="quarter" idx="12"/>
          </p:nvPr>
        </p:nvSpPr>
        <p:spPr>
          <a:ln/>
        </p:spPr>
        <p:txBody>
          <a:bodyPr/>
          <a:lstStyle>
            <a:lvl1pPr>
              <a:defRPr/>
            </a:lvl1pPr>
          </a:lstStyle>
          <a:p>
            <a:pPr>
              <a:defRPr/>
            </a:pPr>
            <a:fld id="{460DA84B-7BCB-45CD-ACAD-A94CCA187360}"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67184C-B635-4D87-A185-5BB797335F75}" type="datetimeFigureOut">
              <a:rPr lang="en-US" smtClean="0"/>
              <a:pPr/>
              <a:t>6/9/2014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6C44C5-6D73-4F84-BE14-84F84DE6A40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a:p>
        </p:txBody>
      </p:sp>
      <p:pic>
        <p:nvPicPr>
          <p:cNvPr id="4" name="irc_mi" descr="http://www.2muslims.com/images/postcards/postcards/Bismillah/bismillah_islamic_gallery_Bism002-m_jpg.jpg"/>
          <p:cNvPicPr/>
          <p:nvPr/>
        </p:nvPicPr>
        <p:blipFill>
          <a:blip r:embed="rId2" cstate="print"/>
          <a:srcRect b="5322"/>
          <a:stretch>
            <a:fillRect/>
          </a:stretch>
        </p:blipFill>
        <p:spPr bwMode="auto">
          <a:xfrm>
            <a:off x="0" y="0"/>
            <a:ext cx="9143999" cy="6858000"/>
          </a:xfrm>
          <a:prstGeom prst="rect">
            <a:avLst/>
          </a:prstGeom>
          <a:noFill/>
          <a:ln w="9525">
            <a:noFill/>
            <a:miter lim="800000"/>
            <a:headEnd/>
            <a:tailEnd/>
          </a:ln>
        </p:spPr>
      </p:pic>
      <p:sp>
        <p:nvSpPr>
          <p:cNvPr id="5" name="Rectangle 4"/>
          <p:cNvSpPr/>
          <p:nvPr/>
        </p:nvSpPr>
        <p:spPr>
          <a:xfrm>
            <a:off x="4447607" y="3244334"/>
            <a:ext cx="248786" cy="369332"/>
          </a:xfrm>
          <a:prstGeom prst="rect">
            <a:avLst/>
          </a:prstGeom>
        </p:spPr>
        <p:txBody>
          <a:bodyPr wrap="none">
            <a:spAutoFit/>
          </a:bodyPr>
          <a:lstStyle/>
          <a:p>
            <a:r>
              <a:rPr lang="en-US" smtClean="0"/>
              <a:t> </a:t>
            </a: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7300" smtClean="0">
                <a:solidFill>
                  <a:srgbClr val="FF0000"/>
                </a:solidFill>
              </a:rPr>
              <a:t>Islamic</a:t>
            </a:r>
            <a:r>
              <a:rPr lang="en-US" sz="9800" smtClean="0">
                <a:solidFill>
                  <a:srgbClr val="FF0000"/>
                </a:solidFill>
              </a:rPr>
              <a:t> </a:t>
            </a:r>
            <a:r>
              <a:rPr lang="en-US" sz="7300" smtClean="0">
                <a:solidFill>
                  <a:srgbClr val="FF0000"/>
                </a:solidFill>
              </a:rPr>
              <a:t>Studies</a:t>
            </a:r>
            <a:r>
              <a:rPr lang="en-US" sz="6000" smtClean="0">
                <a:solidFill>
                  <a:srgbClr val="FF0000"/>
                </a:solidFill>
              </a:rPr>
              <a:t/>
            </a:r>
            <a:br>
              <a:rPr lang="en-US" sz="6000" smtClean="0">
                <a:solidFill>
                  <a:srgbClr val="FF0000"/>
                </a:solidFill>
              </a:rPr>
            </a:br>
            <a:r>
              <a:rPr lang="en-US" sz="4000" smtClean="0">
                <a:solidFill>
                  <a:srgbClr val="FF0000"/>
                </a:solidFill>
              </a:rPr>
              <a:t>course code 104</a:t>
            </a:r>
            <a:endParaRPr lang="en-US" sz="6000">
              <a:solidFill>
                <a:srgbClr val="FF0000"/>
              </a:solidFill>
            </a:endParaRPr>
          </a:p>
        </p:txBody>
      </p:sp>
      <p:sp>
        <p:nvSpPr>
          <p:cNvPr id="3" name="Subtitle 2"/>
          <p:cNvSpPr>
            <a:spLocks noGrp="1"/>
          </p:cNvSpPr>
          <p:nvPr>
            <p:ph type="subTitle" idx="1"/>
          </p:nvPr>
        </p:nvSpPr>
        <p:spPr>
          <a:xfrm>
            <a:off x="4267200" y="3886200"/>
            <a:ext cx="4572000" cy="1752600"/>
          </a:xfrm>
          <a:solidFill>
            <a:srgbClr val="92D050"/>
          </a:solidFill>
        </p:spPr>
        <p:txBody>
          <a:bodyPr>
            <a:normAutofit fontScale="92500"/>
          </a:bodyPr>
          <a:lstStyle/>
          <a:p>
            <a:r>
              <a:rPr lang="en-US" smtClean="0">
                <a:solidFill>
                  <a:schemeClr val="tx1"/>
                </a:solidFill>
              </a:rPr>
              <a:t>Associate Degree Education ADE/B.Ed(Hons)Elementary</a:t>
            </a:r>
          </a:p>
          <a:p>
            <a:r>
              <a:rPr lang="en-US" smtClean="0">
                <a:solidFill>
                  <a:schemeClr val="tx1"/>
                </a:solidFill>
              </a:rPr>
              <a:t>Semester I</a:t>
            </a:r>
          </a:p>
          <a:p>
            <a:endParaRPr lang="en-US">
              <a:solidFill>
                <a:schemeClr val="tx1"/>
              </a:solidFill>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5029200"/>
            <a:ext cx="7623175" cy="1524000"/>
          </a:xfrm>
          <a:solidFill>
            <a:srgbClr val="00B050"/>
          </a:solidFill>
        </p:spPr>
        <p:txBody>
          <a:bodyPr>
            <a:normAutofit/>
          </a:bodyPr>
          <a:lstStyle/>
          <a:p>
            <a:pPr algn="ctr"/>
            <a:r>
              <a:rPr lang="en-US" sz="8000" b="1" smtClean="0"/>
              <a:t>Lectuere#21</a:t>
            </a:r>
            <a:endParaRPr lang="en-US" sz="8000"/>
          </a:p>
        </p:txBody>
      </p:sp>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pic>
        <p:nvPicPr>
          <p:cNvPr id="5" name="Picture 4" descr="21.jpg"/>
          <p:cNvPicPr>
            <a:picLocks noChangeAspect="1"/>
          </p:cNvPicPr>
          <p:nvPr/>
        </p:nvPicPr>
        <p:blipFill>
          <a:blip r:embed="rId2" cstate="print"/>
          <a:stretch>
            <a:fillRect/>
          </a:stretch>
        </p:blipFill>
        <p:spPr>
          <a:xfrm>
            <a:off x="0" y="-76200"/>
            <a:ext cx="9144000" cy="5105400"/>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3886200" y="4495800"/>
            <a:ext cx="4501896" cy="609600"/>
          </a:xfrm>
          <a:solidFill>
            <a:schemeClr val="tx1"/>
          </a:solidFill>
        </p:spPr>
        <p:txBody>
          <a:bodyPr>
            <a:normAutofit lnSpcReduction="10000"/>
          </a:bodyPr>
          <a:lstStyle/>
          <a:p>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By Muhammad </a:t>
            </a:r>
            <a:r>
              <a:rPr lang="en-US"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Imran</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Title 4"/>
          <p:cNvSpPr>
            <a:spLocks noGrp="1"/>
          </p:cNvSpPr>
          <p:nvPr>
            <p:ph type="ctrTitle"/>
          </p:nvPr>
        </p:nvSpPr>
        <p:spPr>
          <a:xfrm>
            <a:off x="685800" y="1295399"/>
            <a:ext cx="7772400" cy="2971801"/>
          </a:xfrm>
          <a:solidFill>
            <a:srgbClr val="FFFF00"/>
          </a:solidFill>
        </p:spPr>
        <p:style>
          <a:lnRef idx="2">
            <a:schemeClr val="accent2"/>
          </a:lnRef>
          <a:fillRef idx="1">
            <a:schemeClr val="lt1"/>
          </a:fillRef>
          <a:effectRef idx="0">
            <a:schemeClr val="accent2"/>
          </a:effectRef>
          <a:fontRef idx="minor">
            <a:schemeClr val="dk1"/>
          </a:fontRef>
        </p:style>
        <p:txBody>
          <a:bodyPr>
            <a:normAutofit/>
          </a:bodyPr>
          <a:lstStyle/>
          <a:p>
            <a:pPr algn="ctr"/>
            <a:r>
              <a:rPr lang="en-US" b="1"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ISLAMIC HISTORY</a:t>
            </a:r>
            <a:endParaRPr lang="en-US" b="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6" name="Slide Number Placeholder 5"/>
          <p:cNvSpPr>
            <a:spLocks noGrp="1"/>
          </p:cNvSpPr>
          <p:nvPr>
            <p:ph type="sldNum" sz="quarter" idx="12"/>
          </p:nvPr>
        </p:nvSpPr>
        <p:spPr/>
        <p:txBody>
          <a:bodyPr/>
          <a:lstStyle/>
          <a:p>
            <a:fld id="{78C91BCE-F812-4952-A23B-44D6EE9BB165}"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4648200" cy="1143000"/>
          </a:xfrm>
          <a:solidFill>
            <a:srgbClr val="FF0000"/>
          </a:solidFill>
        </p:spPr>
        <p:txBody>
          <a:bodyPr/>
          <a:lstStyle/>
          <a:p>
            <a:r>
              <a:rPr lang="en-US" smtClean="0"/>
              <a:t>OUT LINES</a:t>
            </a:r>
            <a:endParaRPr lang="en-US"/>
          </a:p>
        </p:txBody>
      </p:sp>
      <p:sp>
        <p:nvSpPr>
          <p:cNvPr id="3" name="Content Placeholder 2"/>
          <p:cNvSpPr>
            <a:spLocks noGrp="1"/>
          </p:cNvSpPr>
          <p:nvPr>
            <p:ph idx="1"/>
          </p:nvPr>
        </p:nvSpPr>
        <p:spPr>
          <a:xfrm>
            <a:off x="76200" y="1600200"/>
            <a:ext cx="4953000" cy="4525963"/>
          </a:xfrm>
          <a:solidFill>
            <a:srgbClr val="7030A0"/>
          </a:solidFill>
          <a:ln>
            <a:solidFill>
              <a:schemeClr val="accent1"/>
            </a:solidFill>
          </a:ln>
        </p:spPr>
        <p:txBody>
          <a:bodyPr>
            <a:normAutofit/>
          </a:bodyPr>
          <a:lstStyle/>
          <a:p>
            <a:r>
              <a:rPr lang="en-US" smtClean="0"/>
              <a:t>Islamic  glorious History</a:t>
            </a:r>
          </a:p>
          <a:p>
            <a:r>
              <a:rPr lang="en-US" smtClean="0"/>
              <a:t>Period of Khlaft-E-Rashida</a:t>
            </a:r>
          </a:p>
          <a:p>
            <a:r>
              <a:rPr lang="en-US" smtClean="0"/>
              <a:t>Period of Ummayyads</a:t>
            </a:r>
          </a:p>
          <a:p>
            <a:r>
              <a:rPr lang="en-US" smtClean="0"/>
              <a:t>Period of Abbasids</a:t>
            </a:r>
          </a:p>
          <a:p>
            <a:r>
              <a:rPr lang="en-US" smtClean="0"/>
              <a:t>Challenges face to </a:t>
            </a:r>
          </a:p>
          <a:p>
            <a:pPr>
              <a:buNone/>
            </a:pPr>
            <a:r>
              <a:rPr lang="en-US" smtClean="0"/>
              <a:t> Mulsim Ummah</a:t>
            </a:r>
          </a:p>
          <a:p>
            <a:endParaRPr lang="en-US"/>
          </a:p>
        </p:txBody>
      </p:sp>
      <p:pic>
        <p:nvPicPr>
          <p:cNvPr id="1026" name="Picture 2" descr="http://ih2.redbubble.net/image.5164297.8578/flat,550x550,075,f.jpg"/>
          <p:cNvPicPr>
            <a:picLocks noChangeAspect="1" noChangeArrowheads="1"/>
          </p:cNvPicPr>
          <p:nvPr/>
        </p:nvPicPr>
        <p:blipFill>
          <a:blip r:embed="rId2" cstate="print"/>
          <a:srcRect/>
          <a:stretch>
            <a:fillRect/>
          </a:stretch>
        </p:blipFill>
        <p:spPr bwMode="auto">
          <a:xfrm>
            <a:off x="5257801" y="38099"/>
            <a:ext cx="3886200" cy="6819901"/>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chemeClr val="tx1"/>
          </a:solidFill>
        </p:spPr>
        <p:txBody>
          <a:bodyPr rtlCol="0">
            <a:normAutofit/>
          </a:bodyPr>
          <a:lstStyle/>
          <a:p>
            <a:pPr eaLnBrk="1" fontAlgn="auto" hangingPunct="1">
              <a:spcAft>
                <a:spcPts val="0"/>
              </a:spcAft>
              <a:defRPr/>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Introduction</a:t>
            </a:r>
            <a:endParaRPr lang="en-IN" dirty="0">
              <a:solidFill>
                <a:schemeClr val="accent1">
                  <a:satMod val="150000"/>
                </a:schemeClr>
              </a:solidFill>
            </a:endParaRPr>
          </a:p>
        </p:txBody>
      </p:sp>
      <p:sp>
        <p:nvSpPr>
          <p:cNvPr id="8195" name="Rectangle 3"/>
          <p:cNvSpPr>
            <a:spLocks noGrp="1" noChangeArrowheads="1"/>
          </p:cNvSpPr>
          <p:nvPr>
            <p:ph idx="1"/>
          </p:nvPr>
        </p:nvSpPr>
        <p:spPr/>
        <p:txBody>
          <a:bodyPr>
            <a:normAutofit/>
          </a:bodyPr>
          <a:lstStyle/>
          <a:p>
            <a:pPr eaLnBrk="1" hangingPunct="1"/>
            <a:r>
              <a:rPr lang="en-US" smtClean="0"/>
              <a:t>Muslim Ummah has  Glorious History which Produced;</a:t>
            </a:r>
          </a:p>
          <a:p>
            <a:pPr lvl="1" eaLnBrk="1" hangingPunct="1"/>
            <a:r>
              <a:rPr lang="en-US" smtClean="0"/>
              <a:t>Great intelectutals,inventors, Generals,Reformers, Thinkers, Scientists, Scholars and Astronomers</a:t>
            </a:r>
          </a:p>
          <a:p>
            <a:pPr eaLnBrk="1" hangingPunct="1"/>
            <a:r>
              <a:rPr lang="en-US" smtClean="0"/>
              <a:t>Today Muslims face a Common Threat of their Survival</a:t>
            </a:r>
          </a:p>
          <a:p>
            <a:pPr eaLnBrk="1" hangingPunct="1"/>
            <a:r>
              <a:rPr lang="en-US" smtClean="0"/>
              <a:t>Rise and fall is a social phenomenon, may be Muslim Ummah is facing its logical correction</a:t>
            </a:r>
          </a:p>
          <a:p>
            <a:pPr eaLnBrk="1" hangingPunct="1"/>
            <a:endParaRPr lang="en-IN"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rtlCol="0">
            <a:normAutofit/>
          </a:bodyPr>
          <a:lstStyle/>
          <a:p>
            <a:pPr eaLnBrk="1" fontAlgn="auto" hangingPunct="1">
              <a:spcAft>
                <a:spcPts val="0"/>
              </a:spcAft>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Basis for Unity</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219" name="Content Placeholder 2"/>
          <p:cNvSpPr>
            <a:spLocks noGrp="1"/>
          </p:cNvSpPr>
          <p:nvPr>
            <p:ph idx="1"/>
          </p:nvPr>
        </p:nvSpPr>
        <p:spPr/>
        <p:txBody>
          <a:bodyPr/>
          <a:lstStyle/>
          <a:p>
            <a:pPr eaLnBrk="1" hangingPunct="1"/>
            <a:r>
              <a:rPr lang="en-US" smtClean="0"/>
              <a:t>We are all Muslims, we believe in one God  Almighty Allah, we believe in one Prophet  Hazrat Muhammad (Sallallaho Alaihe wa Aal-e-hee Wasallam) and we all have the book of Allah i.e. Qur'an</a:t>
            </a:r>
          </a:p>
          <a:p>
            <a:pPr eaLnBrk="1" hangingPunct="1"/>
            <a:r>
              <a:rPr lang="en-US" smtClean="0"/>
              <a:t>Allah</a:t>
            </a:r>
          </a:p>
          <a:p>
            <a:pPr eaLnBrk="1" hangingPunct="1"/>
            <a:r>
              <a:rPr lang="en-US" smtClean="0"/>
              <a:t>Prophet</a:t>
            </a:r>
          </a:p>
          <a:p>
            <a:pPr eaLnBrk="1" hangingPunct="1"/>
            <a:r>
              <a:rPr lang="en-US" smtClean="0"/>
              <a:t>Quran</a:t>
            </a:r>
          </a:p>
          <a:p>
            <a:pPr eaLnBrk="1" hangingPunct="1">
              <a:buFont typeface="Wingdings 2" pitchFamily="18" charset="2"/>
              <a:buNone/>
            </a:pPr>
            <a:endParaRPr lang="en-US"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solidFill>
            <a:schemeClr val="tx1"/>
          </a:solidFill>
        </p:spPr>
        <p:txBody>
          <a:bodyPr/>
          <a:lstStyle/>
          <a:p>
            <a:pPr eaLnBrk="1" hangingPunct="1"/>
            <a:r>
              <a:rPr lang="en-US" smtClean="0">
                <a:ln w="18415" cmpd="sng">
                  <a:solidFill>
                    <a:srgbClr val="FFFFFF"/>
                  </a:solidFill>
                  <a:prstDash val="solid"/>
                </a:ln>
                <a:solidFill>
                  <a:srgbClr val="FFFFFF"/>
                </a:solidFill>
                <a:effectLst>
                  <a:outerShdw blurRad="63500" dir="3600000" algn="tl" rotWithShape="0">
                    <a:srgbClr val="000000">
                      <a:alpha val="70000"/>
                    </a:srgbClr>
                  </a:outerShdw>
                </a:effectLst>
              </a:rPr>
              <a:t>THE GLORIOUS PAST 00-100  </a:t>
            </a:r>
          </a:p>
        </p:txBody>
      </p:sp>
      <p:sp>
        <p:nvSpPr>
          <p:cNvPr id="16387" name="Content Placeholder 4"/>
          <p:cNvSpPr>
            <a:spLocks noGrp="1"/>
          </p:cNvSpPr>
          <p:nvPr>
            <p:ph idx="1"/>
          </p:nvPr>
        </p:nvSpPr>
        <p:spPr/>
        <p:txBody>
          <a:bodyPr>
            <a:normAutofit/>
          </a:bodyPr>
          <a:lstStyle/>
          <a:p>
            <a:pPr eaLnBrk="1" hangingPunct="1"/>
            <a:r>
              <a:rPr lang="en-US" sz="2800" smtClean="0"/>
              <a:t>Period of Nabuwat</a:t>
            </a:r>
          </a:p>
          <a:p>
            <a:pPr eaLnBrk="1" hangingPunct="1"/>
            <a:r>
              <a:rPr lang="en-US" sz="2800" smtClean="0"/>
              <a:t>Period of Khilafat</a:t>
            </a:r>
          </a:p>
          <a:p>
            <a:pPr eaLnBrk="1" hangingPunct="1"/>
            <a:r>
              <a:rPr lang="en-US" sz="2800" smtClean="0"/>
              <a:t>Hazrat Umer Farooq (R.A) Iran, Iraq, Palestine and Egypt were conquered. </a:t>
            </a:r>
          </a:p>
          <a:p>
            <a:pPr eaLnBrk="1" hangingPunct="1"/>
            <a:r>
              <a:rPr lang="en-US" sz="2800" smtClean="0"/>
              <a:t>Hazrat Usman (R.A) Afghanistan, Qabris, Tunis and Moroco were conquered. </a:t>
            </a:r>
          </a:p>
          <a:p>
            <a:pPr eaLnBrk="1" hangingPunct="1"/>
            <a:r>
              <a:rPr lang="en-US" sz="2800" smtClean="0"/>
              <a:t>Hazrat Ali (R.A)</a:t>
            </a:r>
          </a:p>
          <a:p>
            <a:pPr lvl="1" eaLnBrk="1" hangingPunct="1"/>
            <a:r>
              <a:rPr lang="en-US" sz="2400" smtClean="0"/>
              <a:t>Jang-e-Nehrwan with Kharjis, Jang-e-Jaml with Hazrat Ayesha (R.A) and Jang-e-Safeen with Ameer Muawia.</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solidFill>
            <a:schemeClr val="tx1"/>
          </a:solidFill>
        </p:spPr>
        <p:txBody>
          <a:bodyPr/>
          <a:lstStyle/>
          <a:p>
            <a:pPr eaLnBrk="1" hangingPunct="1"/>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Cont….</a:t>
            </a:r>
          </a:p>
        </p:txBody>
      </p:sp>
      <p:sp>
        <p:nvSpPr>
          <p:cNvPr id="17411" name="Content Placeholder 2"/>
          <p:cNvSpPr>
            <a:spLocks noGrp="1"/>
          </p:cNvSpPr>
          <p:nvPr>
            <p:ph idx="1"/>
          </p:nvPr>
        </p:nvSpPr>
        <p:spPr/>
        <p:txBody>
          <a:bodyPr>
            <a:normAutofit lnSpcReduction="10000"/>
          </a:bodyPr>
          <a:lstStyle/>
          <a:p>
            <a:pPr eaLnBrk="1" hangingPunct="1"/>
            <a:r>
              <a:rPr lang="en-US" sz="2400" smtClean="0"/>
              <a:t>During the period of Hazrat Ameer Muawia Muslims got military strength. After Ameer Muawia long chain of government is being followed.</a:t>
            </a:r>
          </a:p>
          <a:p>
            <a:pPr eaLnBrk="1" hangingPunct="1"/>
            <a:r>
              <a:rPr lang="en-US" sz="2400" smtClean="0"/>
              <a:t>Muawia---Yazid---Muawia II---Merwan---Abdul Malik---Waleed Bin Malik</a:t>
            </a:r>
          </a:p>
          <a:p>
            <a:pPr eaLnBrk="1" hangingPunct="1"/>
            <a:r>
              <a:rPr lang="en-US" sz="2400" smtClean="0"/>
              <a:t>In the period of Waleed Bin Malik great victories came in part of Muslims. </a:t>
            </a:r>
          </a:p>
          <a:p>
            <a:pPr lvl="1" eaLnBrk="1" hangingPunct="1"/>
            <a:r>
              <a:rPr lang="en-US" sz="1800" smtClean="0"/>
              <a:t>Muhammad Bin Qasim conquered Sindh</a:t>
            </a:r>
          </a:p>
          <a:p>
            <a:pPr lvl="1" eaLnBrk="1" hangingPunct="1"/>
            <a:r>
              <a:rPr lang="en-US" sz="1800" smtClean="0"/>
              <a:t>Qateebah Bin Muslim Conquered Turkistan</a:t>
            </a:r>
          </a:p>
          <a:p>
            <a:pPr lvl="1" eaLnBrk="1" hangingPunct="1"/>
            <a:r>
              <a:rPr lang="en-US" sz="1800" smtClean="0"/>
              <a:t>Tariq Bin Ziyad conquered Spain, Portugal</a:t>
            </a:r>
          </a:p>
          <a:p>
            <a:pPr lvl="1" eaLnBrk="1" hangingPunct="1"/>
            <a:r>
              <a:rPr lang="en-US" sz="1800" smtClean="0"/>
              <a:t>Musa Bin Naseer conquered Undlus, Africa</a:t>
            </a:r>
          </a:p>
          <a:p>
            <a:pPr eaLnBrk="1" hangingPunct="1"/>
            <a:r>
              <a:rPr lang="en-US" sz="2400" smtClean="0"/>
              <a:t>After this Islam emerged as power and penetrated in whole world quickly.</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solidFill>
            <a:schemeClr val="tx1"/>
          </a:solidFill>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100-500 AH</a:t>
            </a: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9459" name="Content Placeholder 2"/>
          <p:cNvSpPr>
            <a:spLocks noGrp="1"/>
          </p:cNvSpPr>
          <p:nvPr>
            <p:ph idx="1"/>
          </p:nvPr>
        </p:nvSpPr>
        <p:spPr/>
        <p:txBody>
          <a:bodyPr/>
          <a:lstStyle/>
          <a:p>
            <a:pPr eaLnBrk="1" hangingPunct="1"/>
            <a:r>
              <a:rPr lang="en-US" smtClean="0"/>
              <a:t>Period of Umer Bin Abdul Aziz</a:t>
            </a:r>
          </a:p>
          <a:p>
            <a:pPr eaLnBrk="1" hangingPunct="1"/>
            <a:r>
              <a:rPr lang="en-US" smtClean="0"/>
              <a:t>Hasham Bin Malik ruled over Central Asia, Roam</a:t>
            </a:r>
          </a:p>
          <a:p>
            <a:pPr eaLnBrk="1" hangingPunct="1"/>
            <a:r>
              <a:rPr lang="en-US" smtClean="0"/>
              <a:t>Periodof Khilafat-e-Bnu Abbas</a:t>
            </a:r>
          </a:p>
          <a:p>
            <a:pPr lvl="1" eaLnBrk="1" hangingPunct="1"/>
            <a:r>
              <a:rPr lang="en-US" smtClean="0"/>
              <a:t>Haroon-ur-Rasheed laid stress on education and he developed schools and colleges to spread education. Muslims got strength in education in his period. </a:t>
            </a:r>
          </a:p>
          <a:p>
            <a:pPr eaLnBrk="1" hangingPunct="1"/>
            <a:endParaRPr lang="en-US"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solidFill>
            <a:schemeClr val="tx1"/>
          </a:solidFill>
        </p:spPr>
        <p:txBody>
          <a:bodyPr/>
          <a:lstStyle/>
          <a:p>
            <a:pPr eaLnBrk="1" hangingPunct="1"/>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Cont….</a:t>
            </a:r>
          </a:p>
        </p:txBody>
      </p:sp>
      <p:sp>
        <p:nvSpPr>
          <p:cNvPr id="20483" name="Content Placeholder 2"/>
          <p:cNvSpPr>
            <a:spLocks noGrp="1"/>
          </p:cNvSpPr>
          <p:nvPr>
            <p:ph idx="1"/>
          </p:nvPr>
        </p:nvSpPr>
        <p:spPr/>
        <p:txBody>
          <a:bodyPr>
            <a:normAutofit lnSpcReduction="10000"/>
          </a:bodyPr>
          <a:lstStyle/>
          <a:p>
            <a:pPr eaLnBrk="1" hangingPunct="1"/>
            <a:r>
              <a:rPr lang="en-US" smtClean="0"/>
              <a:t>Bring the period 300-400AH Khilafat was divided. </a:t>
            </a:r>
          </a:p>
          <a:p>
            <a:pPr eaLnBrk="1" hangingPunct="1"/>
            <a:r>
              <a:rPr lang="en-US" smtClean="0"/>
              <a:t>Aal-e-boya      Iran </a:t>
            </a:r>
          </a:p>
          <a:p>
            <a:pPr eaLnBrk="1" hangingPunct="1"/>
            <a:r>
              <a:rPr lang="en-US" smtClean="0"/>
              <a:t>Fatimi             Egypt</a:t>
            </a:r>
          </a:p>
          <a:p>
            <a:pPr eaLnBrk="1" hangingPunct="1"/>
            <a:r>
              <a:rPr lang="en-US" smtClean="0"/>
              <a:t>Ghazni            Alpatagin</a:t>
            </a:r>
          </a:p>
          <a:p>
            <a:pPr eaLnBrk="1" hangingPunct="1"/>
            <a:r>
              <a:rPr lang="en-US" smtClean="0"/>
              <a:t>Banu Idrees    Africa</a:t>
            </a:r>
          </a:p>
          <a:p>
            <a:pPr eaLnBrk="1" hangingPunct="1"/>
            <a:r>
              <a:rPr lang="en-US" smtClean="0"/>
              <a:t>Umvi              Undlus</a:t>
            </a:r>
          </a:p>
          <a:p>
            <a:pPr eaLnBrk="1" hangingPunct="1"/>
            <a:r>
              <a:rPr lang="en-US" smtClean="0"/>
              <a:t>From 400-500 AH Shia-Suni split happened. </a:t>
            </a:r>
          </a:p>
          <a:p>
            <a:pPr eaLnBrk="1" hangingPunct="1"/>
            <a:endParaRPr lang="en-US"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solidFill>
            <a:schemeClr val="tx1"/>
          </a:solidFill>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500-1000 AH</a:t>
            </a: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1507" name="Content Placeholder 2"/>
          <p:cNvSpPr>
            <a:spLocks noGrp="1"/>
          </p:cNvSpPr>
          <p:nvPr>
            <p:ph idx="1"/>
          </p:nvPr>
        </p:nvSpPr>
        <p:spPr>
          <a:xfrm>
            <a:off x="285750" y="1571625"/>
            <a:ext cx="8472488" cy="4625975"/>
          </a:xfrm>
        </p:spPr>
        <p:txBody>
          <a:bodyPr>
            <a:normAutofit fontScale="92500" lnSpcReduction="10000"/>
          </a:bodyPr>
          <a:lstStyle/>
          <a:p>
            <a:pPr eaLnBrk="1" hangingPunct="1"/>
            <a:r>
              <a:rPr lang="en-US" sz="3000" smtClean="0"/>
              <a:t>500-600 Crusades (Noor-ud-Din Zangi and Salah-u-Din Ayubi)</a:t>
            </a:r>
          </a:p>
          <a:p>
            <a:pPr eaLnBrk="1" hangingPunct="1"/>
            <a:r>
              <a:rPr lang="en-US" sz="3000" smtClean="0"/>
              <a:t>600-700 was a period of Tatars attacks and falloff Baghdad 1258 </a:t>
            </a:r>
          </a:p>
          <a:p>
            <a:pPr eaLnBrk="1" hangingPunct="1"/>
            <a:r>
              <a:rPr lang="en-US" sz="3000" smtClean="0"/>
              <a:t>First Qibla captured by Crusaders</a:t>
            </a:r>
          </a:p>
          <a:p>
            <a:pPr eaLnBrk="1" hangingPunct="1"/>
            <a:r>
              <a:rPr lang="en-US" sz="3000" smtClean="0"/>
              <a:t>700-800 Ameer Taimoor-Mahood Garan accepted Islam. And havoc was turned</a:t>
            </a:r>
          </a:p>
          <a:p>
            <a:pPr eaLnBrk="1" hangingPunct="1"/>
            <a:r>
              <a:rPr lang="en-US" sz="3000" smtClean="0"/>
              <a:t>800-900 height of Ottoman Empire</a:t>
            </a:r>
          </a:p>
          <a:p>
            <a:pPr eaLnBrk="1" hangingPunct="1"/>
            <a:r>
              <a:rPr lang="en-US" sz="3000" smtClean="0"/>
              <a:t>Rule of Banu Abbass ended in 923 AH</a:t>
            </a:r>
          </a:p>
          <a:p>
            <a:pPr eaLnBrk="1" hangingPunct="1"/>
            <a:r>
              <a:rPr lang="en-US" sz="3000" smtClean="0"/>
              <a:t>900-1000 Saleem Usmani, Ottoman Empire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solidFill>
            <a:schemeClr val="tx1"/>
          </a:solidFill>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1000-1400 AH</a:t>
            </a:r>
            <a:endPar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3555" name="Content Placeholder 2"/>
          <p:cNvSpPr>
            <a:spLocks noGrp="1"/>
          </p:cNvSpPr>
          <p:nvPr>
            <p:ph idx="1"/>
          </p:nvPr>
        </p:nvSpPr>
        <p:spPr/>
        <p:txBody>
          <a:bodyPr>
            <a:normAutofit/>
          </a:bodyPr>
          <a:lstStyle/>
          <a:p>
            <a:pPr eaLnBrk="1" hangingPunct="1"/>
            <a:r>
              <a:rPr lang="en-US" smtClean="0"/>
              <a:t>1000-1100 period of fall</a:t>
            </a:r>
          </a:p>
          <a:p>
            <a:pPr eaLnBrk="1" hangingPunct="1"/>
            <a:r>
              <a:rPr lang="en-US" smtClean="0"/>
              <a:t>1100-1200 wars with Russia, Astria, Attack of Abdalli,Durrani on India</a:t>
            </a:r>
          </a:p>
          <a:p>
            <a:pPr eaLnBrk="1" hangingPunct="1"/>
            <a:r>
              <a:rPr lang="en-US" smtClean="0"/>
              <a:t>1200-1300 Egypt Vs Ottomans, rebellion in Bosnia, Napoleon’s attacks, Wahabiz at Hijaz</a:t>
            </a:r>
          </a:p>
          <a:p>
            <a:pPr eaLnBrk="1" hangingPunct="1"/>
            <a:r>
              <a:rPr lang="en-US" smtClean="0"/>
              <a:t>1300-1400 fall of Khilafat</a:t>
            </a:r>
          </a:p>
          <a:p>
            <a:pPr eaLnBrk="1" hangingPunct="1"/>
            <a:r>
              <a:rPr lang="en-US" smtClean="0"/>
              <a:t>Ist-World War,</a:t>
            </a:r>
          </a:p>
          <a:p>
            <a:pPr eaLnBrk="1" hangingPunct="1"/>
            <a:r>
              <a:rPr lang="en-US" smtClean="0"/>
              <a:t> 2nd-World War</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solidFill>
            <a:schemeClr val="tx1"/>
          </a:solidFill>
        </p:spPr>
        <p:txBody>
          <a:bodyPr/>
          <a:lstStyle/>
          <a:p>
            <a:pPr eaLnBrk="1" hangingPunct="1"/>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Cause of glory</a:t>
            </a:r>
          </a:p>
        </p:txBody>
      </p:sp>
      <p:sp>
        <p:nvSpPr>
          <p:cNvPr id="24579" name="Content Placeholder 2"/>
          <p:cNvSpPr>
            <a:spLocks noGrp="1"/>
          </p:cNvSpPr>
          <p:nvPr>
            <p:ph idx="1"/>
          </p:nvPr>
        </p:nvSpPr>
        <p:spPr/>
        <p:txBody>
          <a:bodyPr/>
          <a:lstStyle/>
          <a:p>
            <a:pPr eaLnBrk="1" hangingPunct="1"/>
            <a:r>
              <a:rPr lang="en-US" smtClean="0"/>
              <a:t>Muslims enjoyed victories</a:t>
            </a:r>
          </a:p>
          <a:p>
            <a:pPr eaLnBrk="1" hangingPunct="1"/>
            <a:r>
              <a:rPr lang="en-US" smtClean="0"/>
              <a:t>They had strong military</a:t>
            </a:r>
          </a:p>
          <a:p>
            <a:pPr eaLnBrk="1" hangingPunct="1"/>
            <a:r>
              <a:rPr lang="en-US" smtClean="0"/>
              <a:t>They were at peak in education, justice and culture</a:t>
            </a:r>
          </a:p>
          <a:p>
            <a:pPr eaLnBrk="1" hangingPunct="1"/>
            <a:r>
              <a:rPr lang="en-US" smtClean="0"/>
              <a:t>They were one Ummah</a:t>
            </a:r>
          </a:p>
          <a:p>
            <a:pPr eaLnBrk="1" hangingPunct="1"/>
            <a:r>
              <a:rPr lang="en-US" smtClean="0"/>
              <a:t>They had strong economy and Jihad was basic tool of strong economy. </a:t>
            </a:r>
          </a:p>
          <a:p>
            <a:pPr eaLnBrk="1" hangingPunct="1"/>
            <a:endParaRPr lang="en-US"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https://fbcdn-sphotos-c-a.akamaihd.net/hphotos-ak-ash3/t1.0-9/1554599_613855661984020_861185684_n.jpg"/>
          <p:cNvPicPr>
            <a:picLocks noChangeAspect="1" noChangeArrowheads="1"/>
          </p:cNvPicPr>
          <p:nvPr/>
        </p:nvPicPr>
        <p:blipFill>
          <a:blip r:embed="rId3" cstate="print"/>
          <a:srcRect t="28156" b="27184"/>
          <a:stretch>
            <a:fillRect/>
          </a:stretch>
        </p:blipFill>
        <p:spPr bwMode="auto">
          <a:xfrm>
            <a:off x="1" y="5029200"/>
            <a:ext cx="9144000" cy="1828800"/>
          </a:xfrm>
          <a:prstGeom prst="rect">
            <a:avLst/>
          </a:prstGeom>
          <a:noFill/>
        </p:spPr>
      </p:pic>
      <p:pic>
        <p:nvPicPr>
          <p:cNvPr id="107524" name="Picture 4" descr="http://www.sultanulfaqr.com/multimedia/eng/_publisher/Khulfa-e-Rashideen/images/title.jpg"/>
          <p:cNvPicPr>
            <a:picLocks noChangeAspect="1" noChangeArrowheads="1"/>
          </p:cNvPicPr>
          <p:nvPr/>
        </p:nvPicPr>
        <p:blipFill>
          <a:blip r:embed="rId4" cstate="print"/>
          <a:srcRect b="26820"/>
          <a:stretch>
            <a:fillRect/>
          </a:stretch>
        </p:blipFill>
        <p:spPr bwMode="auto">
          <a:xfrm>
            <a:off x="1" y="0"/>
            <a:ext cx="9143999" cy="5105400"/>
          </a:xfrm>
          <a:prstGeom prst="rect">
            <a:avLst/>
          </a:prstGeom>
          <a:noFill/>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solidFill>
            <a:srgbClr val="FFFF00"/>
          </a:solidFill>
        </p:spPr>
        <p:txBody>
          <a:bodyPr/>
          <a:lstStyle/>
          <a:p>
            <a:pPr eaLnBrk="1" hangingPunct="1">
              <a:defRPr/>
            </a:pPr>
            <a:r>
              <a:rPr lang="en-US" smtClean="0"/>
              <a:t>The Guided Khilafat</a:t>
            </a:r>
          </a:p>
        </p:txBody>
      </p:sp>
      <p:sp>
        <p:nvSpPr>
          <p:cNvPr id="66563" name="Rectangle 3"/>
          <p:cNvSpPr>
            <a:spLocks noGrp="1" noChangeArrowheads="1"/>
          </p:cNvSpPr>
          <p:nvPr>
            <p:ph type="body" idx="1"/>
          </p:nvPr>
        </p:nvSpPr>
        <p:spPr/>
        <p:txBody>
          <a:bodyPr/>
          <a:lstStyle/>
          <a:p>
            <a:pPr eaLnBrk="1" hangingPunct="1">
              <a:defRPr/>
            </a:pPr>
            <a:r>
              <a:rPr lang="en-US" smtClean="0"/>
              <a:t>Hadhrat Abu Bakr </a:t>
            </a:r>
            <a:r>
              <a:rPr lang="en-US" baseline="30000" smtClean="0"/>
              <a:t>(ra)</a:t>
            </a:r>
          </a:p>
          <a:p>
            <a:pPr eaLnBrk="1" hangingPunct="1">
              <a:defRPr/>
            </a:pPr>
            <a:r>
              <a:rPr lang="en-US" smtClean="0"/>
              <a:t>Hadhrat Umar Farooq </a:t>
            </a:r>
            <a:r>
              <a:rPr lang="en-US" baseline="30000" smtClean="0"/>
              <a:t>(ra)</a:t>
            </a:r>
          </a:p>
          <a:p>
            <a:pPr eaLnBrk="1" hangingPunct="1">
              <a:defRPr/>
            </a:pPr>
            <a:r>
              <a:rPr lang="en-US" smtClean="0"/>
              <a:t>Hadrat Uthman Ghani </a:t>
            </a:r>
            <a:r>
              <a:rPr lang="en-US" baseline="30000" smtClean="0"/>
              <a:t>(ra)</a:t>
            </a:r>
          </a:p>
          <a:p>
            <a:pPr eaLnBrk="1" hangingPunct="1">
              <a:defRPr/>
            </a:pPr>
            <a:r>
              <a:rPr lang="en-US" smtClean="0"/>
              <a:t>Hadrat Ali bin Abi Talib </a:t>
            </a:r>
            <a:r>
              <a:rPr lang="en-US" baseline="30000" smtClean="0"/>
              <a:t>(ra)</a:t>
            </a:r>
          </a:p>
          <a:p>
            <a:pPr eaLnBrk="1" hangingPunct="1">
              <a:defRPr/>
            </a:pPr>
            <a:endParaRPr lang="en-US" baseline="30000" smtClean="0"/>
          </a:p>
          <a:p>
            <a:pPr eaLnBrk="1" hangingPunct="1">
              <a:defRPr/>
            </a:pPr>
            <a:endParaRPr lang="en-US" baseline="3000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200"/>
            <a:ext cx="7772400" cy="1470025"/>
          </a:xfrm>
          <a:solidFill>
            <a:srgbClr val="00B050"/>
          </a:solidFill>
        </p:spPr>
        <p:txBody>
          <a:bodyPr/>
          <a:lstStyle/>
          <a:p>
            <a:pPr eaLnBrk="1" hangingPunct="1">
              <a:defRPr/>
            </a:pPr>
            <a:r>
              <a:rPr lang="en-US" smtClean="0"/>
              <a:t>Hadhrat Abu Bakr </a:t>
            </a:r>
            <a:r>
              <a:rPr lang="en-US" baseline="30000" smtClean="0"/>
              <a:t>(ra)</a:t>
            </a:r>
          </a:p>
        </p:txBody>
      </p:sp>
      <p:sp>
        <p:nvSpPr>
          <p:cNvPr id="2051" name="Rectangle 3"/>
          <p:cNvSpPr>
            <a:spLocks noGrp="1" noChangeArrowheads="1"/>
          </p:cNvSpPr>
          <p:nvPr>
            <p:ph type="subTitle" idx="1"/>
          </p:nvPr>
        </p:nvSpPr>
        <p:spPr>
          <a:xfrm>
            <a:off x="1371600" y="1371600"/>
            <a:ext cx="6400800" cy="1752600"/>
          </a:xfrm>
          <a:solidFill>
            <a:schemeClr val="tx1"/>
          </a:solidFill>
        </p:spPr>
        <p:txBody>
          <a:bodyPr/>
          <a:lstStyle/>
          <a:p>
            <a:pPr eaLnBrk="1" hangingPunct="1">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First Successor of the Holy Prophet </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(saw)</a:t>
            </a:r>
          </a:p>
        </p:txBody>
      </p:sp>
      <p:pic>
        <p:nvPicPr>
          <p:cNvPr id="104450" name="Picture 2" descr="http://www.itdunya.com/attachments/379986d1358232633-k-r.jpg"/>
          <p:cNvPicPr>
            <a:picLocks noChangeAspect="1" noChangeArrowheads="1"/>
          </p:cNvPicPr>
          <p:nvPr/>
        </p:nvPicPr>
        <p:blipFill>
          <a:blip r:embed="rId2" cstate="print"/>
          <a:srcRect l="49438" b="49515"/>
          <a:stretch>
            <a:fillRect/>
          </a:stretch>
        </p:blipFill>
        <p:spPr bwMode="auto">
          <a:xfrm>
            <a:off x="2362200" y="3101058"/>
            <a:ext cx="4876800" cy="3756942"/>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152400"/>
            <a:ext cx="8229600" cy="1066800"/>
          </a:xfrm>
          <a:solidFill>
            <a:schemeClr val="accent3">
              <a:lumMod val="75000"/>
            </a:schemeClr>
          </a:solidFill>
        </p:spPr>
        <p:txBody>
          <a:bodyPr/>
          <a:lstStyle/>
          <a:p>
            <a:pPr eaLnBrk="1" hangingPunct="1">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General Information</a:t>
            </a:r>
          </a:p>
        </p:txBody>
      </p:sp>
      <p:sp>
        <p:nvSpPr>
          <p:cNvPr id="3075" name="Rectangle 3"/>
          <p:cNvSpPr>
            <a:spLocks noGrp="1" noChangeArrowheads="1"/>
          </p:cNvSpPr>
          <p:nvPr>
            <p:ph type="body" idx="1"/>
          </p:nvPr>
        </p:nvSpPr>
        <p:spPr>
          <a:xfrm>
            <a:off x="457200" y="1447800"/>
            <a:ext cx="8229600" cy="5105400"/>
          </a:xfrm>
        </p:spPr>
        <p:txBody>
          <a:bodyPr/>
          <a:lstStyle/>
          <a:p>
            <a:pPr eaLnBrk="1" hangingPunct="1">
              <a:lnSpc>
                <a:spcPct val="80000"/>
              </a:lnSpc>
              <a:defRPr/>
            </a:pPr>
            <a:r>
              <a:rPr lang="en-US" sz="2400" smtClean="0"/>
              <a:t>Born 572 A.D. in Mecca</a:t>
            </a:r>
          </a:p>
          <a:p>
            <a:pPr eaLnBrk="1" hangingPunct="1">
              <a:lnSpc>
                <a:spcPct val="80000"/>
              </a:lnSpc>
              <a:defRPr/>
            </a:pPr>
            <a:r>
              <a:rPr lang="en-US" sz="2400" smtClean="0"/>
              <a:t>His name was Abdullah</a:t>
            </a:r>
          </a:p>
          <a:p>
            <a:pPr eaLnBrk="1" hangingPunct="1">
              <a:lnSpc>
                <a:spcPct val="80000"/>
              </a:lnSpc>
              <a:defRPr/>
            </a:pPr>
            <a:r>
              <a:rPr lang="en-US" sz="2400" smtClean="0"/>
              <a:t>Father: Abu Qahafah</a:t>
            </a:r>
          </a:p>
          <a:p>
            <a:pPr eaLnBrk="1" hangingPunct="1">
              <a:lnSpc>
                <a:spcPct val="80000"/>
              </a:lnSpc>
              <a:defRPr/>
            </a:pPr>
            <a:r>
              <a:rPr lang="en-US" sz="2400" smtClean="0"/>
              <a:t>Mother: Ummul Khair Salma</a:t>
            </a:r>
          </a:p>
          <a:p>
            <a:pPr eaLnBrk="1" hangingPunct="1">
              <a:lnSpc>
                <a:spcPct val="80000"/>
              </a:lnSpc>
              <a:defRPr/>
            </a:pPr>
            <a:r>
              <a:rPr lang="en-US" sz="2400" smtClean="0"/>
              <a:t>Wealthy merchant</a:t>
            </a:r>
          </a:p>
          <a:p>
            <a:pPr eaLnBrk="1" hangingPunct="1">
              <a:lnSpc>
                <a:spcPct val="80000"/>
              </a:lnSpc>
              <a:defRPr/>
            </a:pPr>
            <a:r>
              <a:rPr lang="en-US" sz="2400" smtClean="0"/>
              <a:t>Close friend of the Holy Prophet (saw)</a:t>
            </a:r>
          </a:p>
          <a:p>
            <a:pPr eaLnBrk="1" hangingPunct="1">
              <a:lnSpc>
                <a:spcPct val="80000"/>
              </a:lnSpc>
              <a:defRPr/>
            </a:pPr>
            <a:r>
              <a:rPr lang="en-US" sz="2400" smtClean="0"/>
              <a:t>Title: Siddiq</a:t>
            </a:r>
          </a:p>
          <a:p>
            <a:pPr eaLnBrk="1" hangingPunct="1">
              <a:lnSpc>
                <a:spcPct val="80000"/>
              </a:lnSpc>
              <a:defRPr/>
            </a:pPr>
            <a:r>
              <a:rPr lang="en-US" sz="2400" smtClean="0"/>
              <a:t>Accompanied the Holy Prophet (saw) during his migration from Mecca to Medina</a:t>
            </a:r>
          </a:p>
          <a:p>
            <a:pPr eaLnBrk="1" hangingPunct="1">
              <a:lnSpc>
                <a:spcPct val="80000"/>
              </a:lnSpc>
              <a:defRPr/>
            </a:pPr>
            <a:r>
              <a:rPr lang="en-US" sz="2400" smtClean="0"/>
              <a:t>Hadrat Abu Bakr </a:t>
            </a:r>
            <a:r>
              <a:rPr lang="en-US" sz="2400" baseline="30000" smtClean="0"/>
              <a:t>(ra)</a:t>
            </a:r>
            <a:r>
              <a:rPr lang="en-US" sz="2400" smtClean="0"/>
              <a:t> passed away on August 23, 634 AD</a:t>
            </a:r>
          </a:p>
          <a:p>
            <a:pPr eaLnBrk="1" hangingPunct="1">
              <a:lnSpc>
                <a:spcPct val="80000"/>
              </a:lnSpc>
              <a:defRPr/>
            </a:pPr>
            <a:r>
              <a:rPr lang="en-US" sz="2400" smtClean="0"/>
              <a:t>He was one of the ten blessed ones to whom the Holy Prophet </a:t>
            </a:r>
            <a:r>
              <a:rPr lang="en-US" sz="2400" baseline="30000" smtClean="0"/>
              <a:t>(saw)</a:t>
            </a:r>
            <a:r>
              <a:rPr lang="en-US" sz="2400" smtClean="0"/>
              <a:t> had given the glad tidings that they had been rewarded the Paradise.</a:t>
            </a:r>
          </a:p>
          <a:p>
            <a:pPr eaLnBrk="1" hangingPunct="1">
              <a:lnSpc>
                <a:spcPct val="80000"/>
              </a:lnSpc>
              <a:defRPr/>
            </a:pPr>
            <a:r>
              <a:rPr lang="en-US" sz="2400" smtClean="0"/>
              <a:t>He was khalifa for 2 years</a:t>
            </a:r>
          </a:p>
          <a:p>
            <a:pPr eaLnBrk="1" hangingPunct="1">
              <a:lnSpc>
                <a:spcPct val="80000"/>
              </a:lnSpc>
              <a:buFont typeface="Wingdings" pitchFamily="2" charset="2"/>
              <a:buNone/>
              <a:defRPr/>
            </a:pPr>
            <a:endParaRPr lang="en-US" sz="240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chemeClr val="accent3">
              <a:lumMod val="75000"/>
            </a:schemeClr>
          </a:solidFill>
        </p:spPr>
        <p:txBody>
          <a:bodyPr/>
          <a:lstStyle/>
          <a:p>
            <a:pPr eaLnBrk="1" hangingPunct="1">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Acceptance of Islam</a:t>
            </a:r>
          </a:p>
        </p:txBody>
      </p:sp>
      <p:sp>
        <p:nvSpPr>
          <p:cNvPr id="4099" name="Rectangle 3"/>
          <p:cNvSpPr>
            <a:spLocks noGrp="1" noChangeArrowheads="1"/>
          </p:cNvSpPr>
          <p:nvPr>
            <p:ph type="body" idx="1"/>
          </p:nvPr>
        </p:nvSpPr>
        <p:spPr/>
        <p:txBody>
          <a:bodyPr/>
          <a:lstStyle/>
          <a:p>
            <a:pPr eaLnBrk="1" hangingPunct="1">
              <a:defRPr/>
            </a:pPr>
            <a:r>
              <a:rPr lang="en-US" sz="2800" smtClean="0"/>
              <a:t>Hadhrat Abu Bakr </a:t>
            </a:r>
            <a:r>
              <a:rPr lang="en-US" sz="2800" baseline="30000" smtClean="0"/>
              <a:t>(ra)</a:t>
            </a:r>
            <a:r>
              <a:rPr lang="en-US" sz="2800" smtClean="0"/>
              <a:t> was away when the Holy Prophet </a:t>
            </a:r>
            <a:r>
              <a:rPr lang="en-US" sz="2800" baseline="30000" smtClean="0"/>
              <a:t>(saw)</a:t>
            </a:r>
            <a:r>
              <a:rPr lang="en-US" sz="2800" smtClean="0"/>
              <a:t> first made his claim of prophethood</a:t>
            </a:r>
          </a:p>
          <a:p>
            <a:pPr eaLnBrk="1" hangingPunct="1">
              <a:defRPr/>
            </a:pPr>
            <a:r>
              <a:rPr lang="en-US" sz="2800" smtClean="0"/>
              <a:t>Upon hearing rumors, he approached the Holy Prophet </a:t>
            </a:r>
            <a:r>
              <a:rPr lang="en-US" sz="2800" baseline="30000" smtClean="0"/>
              <a:t>(saw)</a:t>
            </a:r>
          </a:p>
          <a:p>
            <a:pPr eaLnBrk="1" hangingPunct="1">
              <a:defRPr/>
            </a:pPr>
            <a:r>
              <a:rPr lang="en-US" sz="2800" smtClean="0"/>
              <a:t>When  the  Holy Prophet </a:t>
            </a:r>
            <a:r>
              <a:rPr lang="en-US" sz="2800" baseline="30000" smtClean="0"/>
              <a:t>(saw)</a:t>
            </a:r>
            <a:r>
              <a:rPr lang="en-US" sz="2800" smtClean="0"/>
              <a:t> told him that he had received messages from God, Hadhrat Abu Bakr </a:t>
            </a:r>
            <a:r>
              <a:rPr lang="en-US" sz="2800" baseline="30000" smtClean="0"/>
              <a:t>(ra)</a:t>
            </a:r>
            <a:r>
              <a:rPr lang="en-US" sz="2800" smtClean="0"/>
              <a:t>, without hesitation, accepted the claim of the Holy Prophet </a:t>
            </a:r>
            <a:r>
              <a:rPr lang="en-US" sz="2800" baseline="30000" smtClean="0"/>
              <a:t>(saw)</a:t>
            </a:r>
            <a:r>
              <a:rPr lang="en-US" sz="2800" smtClean="0"/>
              <a:t> and became a Muslim</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81000"/>
            <a:ext cx="8305800" cy="990600"/>
          </a:xfrm>
          <a:solidFill>
            <a:schemeClr val="accent3">
              <a:lumMod val="75000"/>
            </a:schemeClr>
          </a:solidFill>
        </p:spPr>
        <p:txBody>
          <a:bodyPr/>
          <a:lstStyle/>
          <a:p>
            <a:pPr eaLnBrk="1" hangingPunct="1">
              <a:defRPr/>
            </a:pPr>
            <a:r>
              <a:rPr lang="en-US" sz="41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Death of the Holy Prophet </a:t>
            </a:r>
            <a:r>
              <a:rPr lang="en-US" sz="41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(saw)</a:t>
            </a:r>
          </a:p>
        </p:txBody>
      </p:sp>
      <p:sp>
        <p:nvSpPr>
          <p:cNvPr id="6147" name="Rectangle 3"/>
          <p:cNvSpPr>
            <a:spLocks noGrp="1" noChangeArrowheads="1"/>
          </p:cNvSpPr>
          <p:nvPr>
            <p:ph type="body" idx="1"/>
          </p:nvPr>
        </p:nvSpPr>
        <p:spPr>
          <a:xfrm>
            <a:off x="457200" y="1600200"/>
            <a:ext cx="8229600" cy="4495800"/>
          </a:xfrm>
        </p:spPr>
        <p:txBody>
          <a:bodyPr/>
          <a:lstStyle/>
          <a:p>
            <a:pPr eaLnBrk="1" hangingPunct="1">
              <a:lnSpc>
                <a:spcPct val="90000"/>
              </a:lnSpc>
              <a:defRPr/>
            </a:pPr>
            <a:r>
              <a:rPr lang="en-US" smtClean="0"/>
              <a:t>Hadhrat Abu Bakr was away when the Holy Prophet </a:t>
            </a:r>
            <a:r>
              <a:rPr lang="en-US" baseline="30000" smtClean="0"/>
              <a:t>(saw)</a:t>
            </a:r>
            <a:r>
              <a:rPr lang="en-US" smtClean="0"/>
              <a:t> died</a:t>
            </a:r>
          </a:p>
          <a:p>
            <a:pPr eaLnBrk="1" hangingPunct="1">
              <a:lnSpc>
                <a:spcPct val="90000"/>
              </a:lnSpc>
              <a:defRPr/>
            </a:pPr>
            <a:r>
              <a:rPr lang="en-US" smtClean="0"/>
              <a:t>There was a lot of confusion and grief after the death of the Holy Prophet </a:t>
            </a:r>
            <a:r>
              <a:rPr lang="en-US" baseline="30000" smtClean="0"/>
              <a:t>(saw)</a:t>
            </a:r>
          </a:p>
          <a:p>
            <a:pPr eaLnBrk="1" hangingPunct="1">
              <a:lnSpc>
                <a:spcPct val="90000"/>
              </a:lnSpc>
              <a:defRPr/>
            </a:pPr>
            <a:r>
              <a:rPr lang="en-US" smtClean="0"/>
              <a:t>Hadhrat Umar </a:t>
            </a:r>
            <a:r>
              <a:rPr lang="en-US" baseline="30000" smtClean="0"/>
              <a:t>(ra)</a:t>
            </a:r>
            <a:r>
              <a:rPr lang="en-US" smtClean="0"/>
              <a:t> said that whoever should say that the Prophet </a:t>
            </a:r>
            <a:r>
              <a:rPr lang="en-US" baseline="30000" smtClean="0"/>
              <a:t>(saw)</a:t>
            </a:r>
            <a:r>
              <a:rPr lang="en-US" smtClean="0"/>
              <a:t> had died would lose his head</a:t>
            </a:r>
          </a:p>
          <a:p>
            <a:pPr eaLnBrk="1" hangingPunct="1">
              <a:lnSpc>
                <a:spcPct val="90000"/>
              </a:lnSpc>
              <a:defRPr/>
            </a:pPr>
            <a:r>
              <a:rPr lang="en-US" smtClean="0"/>
              <a:t>Hadhrat Abu Bakr cleared the confusion and united the Companions</a:t>
            </a:r>
          </a:p>
          <a:p>
            <a:pPr eaLnBrk="1" hangingPunct="1">
              <a:lnSpc>
                <a:spcPct val="90000"/>
              </a:lnSpc>
              <a:defRPr/>
            </a:pPr>
            <a:endParaRPr lang="en-US" smtClean="0"/>
          </a:p>
          <a:p>
            <a:pPr eaLnBrk="1" hangingPunct="1">
              <a:lnSpc>
                <a:spcPct val="90000"/>
              </a:lnSpc>
              <a:defRPr/>
            </a:pPr>
            <a:endParaRPr lang="en-US"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solidFill>
            <a:schemeClr val="accent3">
              <a:lumMod val="75000"/>
            </a:schemeClr>
          </a:solidFill>
        </p:spPr>
        <p:txBody>
          <a:bodyPr/>
          <a:lstStyle/>
          <a:p>
            <a:pPr eaLnBrk="1" hangingPunct="1">
              <a:defRPr/>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Death of the Holy Prophet </a:t>
            </a:r>
            <a:r>
              <a:rPr lang="en-US" sz="4000"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(saw)</a:t>
            </a:r>
          </a:p>
        </p:txBody>
      </p:sp>
      <p:sp>
        <p:nvSpPr>
          <p:cNvPr id="60419" name="Rectangle 3"/>
          <p:cNvSpPr>
            <a:spLocks noGrp="1" noChangeArrowheads="1"/>
          </p:cNvSpPr>
          <p:nvPr>
            <p:ph type="body" idx="1"/>
          </p:nvPr>
        </p:nvSpPr>
        <p:spPr>
          <a:xfrm>
            <a:off x="457200" y="1600200"/>
            <a:ext cx="8229600" cy="4495800"/>
          </a:xfrm>
        </p:spPr>
        <p:txBody>
          <a:bodyPr/>
          <a:lstStyle/>
          <a:p>
            <a:pPr eaLnBrk="1" hangingPunct="1">
              <a:lnSpc>
                <a:spcPct val="90000"/>
              </a:lnSpc>
              <a:defRPr/>
            </a:pPr>
            <a:r>
              <a:rPr lang="en-US" sz="2800" smtClean="0"/>
              <a:t>He quoted from the Quran and said:</a:t>
            </a:r>
          </a:p>
          <a:p>
            <a:pPr lvl="1" eaLnBrk="1" hangingPunct="1">
              <a:lnSpc>
                <a:spcPct val="90000"/>
              </a:lnSpc>
              <a:defRPr/>
            </a:pPr>
            <a:r>
              <a:rPr lang="en-US" sz="2400" smtClean="0"/>
              <a:t>"The Holy Prophet was but a prophet. There had been prophets before him and they had all died. If he also should die or be put to death, would they turn back upon him?" </a:t>
            </a:r>
            <a:r>
              <a:rPr lang="en-US" sz="2400" i="1" smtClean="0"/>
              <a:t>(Al-Imran: 145)</a:t>
            </a:r>
          </a:p>
          <a:p>
            <a:pPr lvl="1" eaLnBrk="1" hangingPunct="1">
              <a:lnSpc>
                <a:spcPct val="90000"/>
              </a:lnSpc>
              <a:defRPr/>
            </a:pPr>
            <a:r>
              <a:rPr lang="en-US" sz="2400" smtClean="0"/>
              <a:t>"Thou (O Muhammad) are surely going to die and they surely are going to die." </a:t>
            </a:r>
            <a:r>
              <a:rPr lang="en-US" sz="2400" i="1" smtClean="0"/>
              <a:t>(Al-Zumar: 31)</a:t>
            </a:r>
            <a:r>
              <a:rPr lang="en-US" sz="2400" smtClean="0"/>
              <a:t> “</a:t>
            </a:r>
          </a:p>
          <a:p>
            <a:pPr lvl="1" eaLnBrk="1" hangingPunct="1">
              <a:lnSpc>
                <a:spcPct val="90000"/>
              </a:lnSpc>
              <a:defRPr/>
            </a:pPr>
            <a:r>
              <a:rPr lang="en-US" sz="2400" smtClean="0"/>
              <a:t>"O ye men, whoever amongst you worshipped Muhammad, let him know that Muhammad is dead, and whoever amongst you worshipped Allah, let him know that Allah is Living, there is no death for Him." </a:t>
            </a:r>
            <a:r>
              <a:rPr lang="en-US" sz="2400" i="1" smtClean="0"/>
              <a:t>(Bukhari, Volume 2, Chapter Manaqibe Abu Bakr)</a:t>
            </a:r>
            <a:endParaRPr lang="en-US" sz="240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solidFill>
            <a:schemeClr val="accent3">
              <a:lumMod val="75000"/>
            </a:schemeClr>
          </a:solidFill>
        </p:spPr>
        <p:txBody>
          <a:bodyPr/>
          <a:lstStyle/>
          <a:p>
            <a:pPr eaLnBrk="1" hangingPunct="1">
              <a:defRPr/>
            </a:pP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Khilafat</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Hadhrat</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Abu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Bakr</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baseline="30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ra</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p:txBody>
      </p:sp>
      <p:sp>
        <p:nvSpPr>
          <p:cNvPr id="9219" name="Rectangle 3"/>
          <p:cNvSpPr>
            <a:spLocks noGrp="1" noChangeArrowheads="1"/>
          </p:cNvSpPr>
          <p:nvPr>
            <p:ph type="body" idx="1"/>
          </p:nvPr>
        </p:nvSpPr>
        <p:spPr>
          <a:xfrm>
            <a:off x="457200" y="1600200"/>
            <a:ext cx="8229600" cy="4648200"/>
          </a:xfrm>
        </p:spPr>
        <p:txBody>
          <a:bodyPr/>
          <a:lstStyle/>
          <a:p>
            <a:pPr eaLnBrk="1" hangingPunct="1">
              <a:lnSpc>
                <a:spcPct val="90000"/>
              </a:lnSpc>
              <a:defRPr/>
            </a:pPr>
            <a:r>
              <a:rPr lang="en-US" sz="2600" smtClean="0"/>
              <a:t>He had to deal with several difficult problems after the death of the Holy Prophet </a:t>
            </a:r>
            <a:r>
              <a:rPr lang="en-US" sz="2600" baseline="30000" smtClean="0"/>
              <a:t>(saw)</a:t>
            </a:r>
          </a:p>
          <a:p>
            <a:pPr lvl="1" eaLnBrk="1" hangingPunct="1">
              <a:lnSpc>
                <a:spcPct val="90000"/>
              </a:lnSpc>
              <a:defRPr/>
            </a:pPr>
            <a:r>
              <a:rPr lang="en-US" sz="2400" smtClean="0"/>
              <a:t>1. Some of the tribes renounced Islam and  started preparing to attack Medina. Hadrat Abu Bakr </a:t>
            </a:r>
            <a:r>
              <a:rPr lang="en-US" sz="2400" baseline="30000" smtClean="0"/>
              <a:t>(ra)</a:t>
            </a:r>
            <a:r>
              <a:rPr lang="en-US" sz="2400" smtClean="0"/>
              <a:t> sent troops and succeeded in suppressing their rebellion. </a:t>
            </a:r>
          </a:p>
          <a:p>
            <a:pPr lvl="1" eaLnBrk="1" hangingPunct="1">
              <a:lnSpc>
                <a:spcPct val="90000"/>
              </a:lnSpc>
              <a:defRPr/>
            </a:pPr>
            <a:r>
              <a:rPr lang="en-US" sz="2400" smtClean="0"/>
              <a:t>2. Many people refused to pay the Zakat. Hadrat Abu Bakr </a:t>
            </a:r>
            <a:r>
              <a:rPr lang="en-US" sz="2400" baseline="30000" smtClean="0"/>
              <a:t>(ra)</a:t>
            </a:r>
            <a:r>
              <a:rPr lang="en-US" sz="2400" smtClean="0"/>
              <a:t> vowed to collect Zakat from every one and took all the necessary measures to achieve this goal. </a:t>
            </a:r>
          </a:p>
          <a:p>
            <a:pPr lvl="1" eaLnBrk="1" hangingPunct="1">
              <a:lnSpc>
                <a:spcPct val="90000"/>
              </a:lnSpc>
              <a:defRPr/>
            </a:pPr>
            <a:r>
              <a:rPr lang="en-US" sz="2400" smtClean="0"/>
              <a:t>3. A number of people pretending to be prophets, started rebellions. They raised large armies and captured some of the Muslim territories. Hadrat Abu Bakr </a:t>
            </a:r>
            <a:r>
              <a:rPr lang="en-US" sz="2400" baseline="30000" smtClean="0"/>
              <a:t>(ra)</a:t>
            </a:r>
            <a:r>
              <a:rPr lang="en-US" sz="2400" smtClean="0"/>
              <a:t> suppressed these rebellions.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solidFill>
            <a:schemeClr val="accent3">
              <a:lumMod val="75000"/>
            </a:schemeClr>
          </a:solidFill>
        </p:spPr>
        <p:txBody>
          <a:bodyPr>
            <a:normAutofit fontScale="90000"/>
          </a:bodyPr>
          <a:lstStyle/>
          <a:p>
            <a:pPr eaLnBrk="1" hangingPunct="1">
              <a:defRPr/>
            </a:pP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Sevices</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the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Khilafat</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Hadhrat</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Abu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Bakr</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baseline="30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ra</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p:txBody>
      </p:sp>
      <p:sp>
        <p:nvSpPr>
          <p:cNvPr id="14339" name="Rectangle 3"/>
          <p:cNvSpPr>
            <a:spLocks noGrp="1" noChangeArrowheads="1"/>
          </p:cNvSpPr>
          <p:nvPr>
            <p:ph type="body" idx="1"/>
          </p:nvPr>
        </p:nvSpPr>
        <p:spPr/>
        <p:txBody>
          <a:bodyPr/>
          <a:lstStyle/>
          <a:p>
            <a:pPr eaLnBrk="1" hangingPunct="1">
              <a:lnSpc>
                <a:spcPct val="90000"/>
              </a:lnSpc>
              <a:defRPr/>
            </a:pPr>
            <a:r>
              <a:rPr lang="en-US" sz="2400" smtClean="0"/>
              <a:t>During the last days of his life, the Holy Prophet </a:t>
            </a:r>
            <a:r>
              <a:rPr lang="en-US" sz="2400" baseline="30000" smtClean="0"/>
              <a:t>(saw)</a:t>
            </a:r>
            <a:r>
              <a:rPr lang="en-US" sz="2400" smtClean="0"/>
              <a:t> had raised an army to be sent against the Romans</a:t>
            </a:r>
          </a:p>
          <a:p>
            <a:pPr eaLnBrk="1" hangingPunct="1">
              <a:lnSpc>
                <a:spcPct val="90000"/>
              </a:lnSpc>
              <a:defRPr/>
            </a:pPr>
            <a:r>
              <a:rPr lang="en-US" sz="2400" smtClean="0"/>
              <a:t>Due to the unstable conditions after the death of the Holy Prophet </a:t>
            </a:r>
            <a:r>
              <a:rPr lang="en-US" sz="2400" baseline="30000" smtClean="0"/>
              <a:t>(saw)</a:t>
            </a:r>
            <a:r>
              <a:rPr lang="en-US" sz="2400" smtClean="0"/>
              <a:t>, some Companions suggested that the army be kept close to Medina. </a:t>
            </a:r>
          </a:p>
          <a:p>
            <a:pPr eaLnBrk="1" hangingPunct="1">
              <a:lnSpc>
                <a:spcPct val="90000"/>
              </a:lnSpc>
              <a:defRPr/>
            </a:pPr>
            <a:r>
              <a:rPr lang="en-US" sz="2400" smtClean="0"/>
              <a:t>But Hadrat Abu Bakr </a:t>
            </a:r>
            <a:r>
              <a:rPr lang="en-US" sz="2400" baseline="30000" smtClean="0"/>
              <a:t>(ra)</a:t>
            </a:r>
            <a:r>
              <a:rPr lang="en-US" sz="2400" smtClean="0"/>
              <a:t> replied forcefully, “What authority has the Son of Abu Qahafah, to stop that which was started by the Holy Prophet </a:t>
            </a:r>
            <a:r>
              <a:rPr lang="en-US" sz="2400" baseline="30000" smtClean="0"/>
              <a:t>(saw)</a:t>
            </a:r>
            <a:r>
              <a:rPr lang="en-US" sz="2400" smtClean="0"/>
              <a:t> ”. </a:t>
            </a:r>
          </a:p>
          <a:p>
            <a:pPr eaLnBrk="1" hangingPunct="1">
              <a:lnSpc>
                <a:spcPct val="90000"/>
              </a:lnSpc>
              <a:defRPr/>
            </a:pPr>
            <a:r>
              <a:rPr lang="en-US" sz="2400" smtClean="0"/>
              <a:t>The Muslim Army defeated the Roman forces and Persian forces, and the whole of Syria came under the control of the Islamic state.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solidFill>
            <a:schemeClr val="accent3">
              <a:lumMod val="75000"/>
            </a:schemeClr>
          </a:solidFill>
        </p:spPr>
        <p:txBody>
          <a:bodyPr/>
          <a:lstStyle/>
          <a:p>
            <a:pPr eaLnBrk="1" hangingPunct="1">
              <a:defRPr/>
            </a:pP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Khilafat</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Hadhrat</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Abu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Bakr</a:t>
            </a: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baseline="30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ra</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p>
        </p:txBody>
      </p:sp>
      <p:sp>
        <p:nvSpPr>
          <p:cNvPr id="13315" name="Rectangle 3"/>
          <p:cNvSpPr>
            <a:spLocks noGrp="1" noChangeArrowheads="1"/>
          </p:cNvSpPr>
          <p:nvPr>
            <p:ph type="body" idx="1"/>
          </p:nvPr>
        </p:nvSpPr>
        <p:spPr/>
        <p:txBody>
          <a:bodyPr/>
          <a:lstStyle/>
          <a:p>
            <a:pPr eaLnBrk="1" hangingPunct="1">
              <a:defRPr/>
            </a:pPr>
            <a:r>
              <a:rPr lang="en-US" smtClean="0"/>
              <a:t>He also collected all the pieces of writings of the Holy Quran in one place and re-organized the system of Huffaz, or those who memorize the Holy Quran.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3">
              <a:lumMod val="75000"/>
            </a:schemeClr>
          </a:solidFill>
        </p:spPr>
        <p:txBody>
          <a:bodyPr>
            <a:normAutofit fontScale="90000"/>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Death of the First </a:t>
            </a:r>
            <a:r>
              <a:rPr lang="en-US"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Khalifa</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a:xfrm>
            <a:off x="457200" y="1295400"/>
            <a:ext cx="8229600" cy="4830763"/>
          </a:xfrm>
        </p:spPr>
        <p:txBody>
          <a:bodyPr/>
          <a:lstStyle/>
          <a:p>
            <a:r>
              <a:rPr lang="en-US" smtClean="0"/>
              <a:t>Hadhrat Abu bakr</a:t>
            </a:r>
            <a:r>
              <a:rPr lang="en-US" baseline="30000" smtClean="0"/>
              <a:t> (ra)</a:t>
            </a:r>
            <a:r>
              <a:rPr lang="en-US" smtClean="0"/>
              <a:t> died in Madina in 13 A.H. and was burried by the side of the Holy Prophet (pbuh).At the time of his death he was 63.His Khilafat lasted for two years and four month.Before his death he nominated  Hazrat Umar</a:t>
            </a:r>
            <a:r>
              <a:rPr lang="en-US" baseline="30000" smtClean="0"/>
              <a:t> (ra)</a:t>
            </a:r>
            <a:r>
              <a:rPr lang="en-US" smtClean="0"/>
              <a:t> as the successor to the Khilafat from the shura of senior siahaba</a:t>
            </a:r>
            <a:r>
              <a:rPr lang="en-US" baseline="30000" smtClean="0"/>
              <a:t> (ra)</a:t>
            </a:r>
            <a:r>
              <a:rPr lang="en-US" smtClean="0"/>
              <a:t>.His appointment was accepted by all the people.</a:t>
            </a:r>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905000"/>
            <a:ext cx="8229600" cy="1371600"/>
          </a:xfrm>
          <a:solidFill>
            <a:srgbClr val="00B050"/>
          </a:solidFill>
        </p:spPr>
        <p:txBody>
          <a:bodyPr/>
          <a:lstStyle/>
          <a:p>
            <a:pPr eaLnBrk="1" hangingPunct="1">
              <a:defRPr/>
            </a:pPr>
            <a:r>
              <a:rPr lang="en-US" smtClean="0"/>
              <a:t>Hadhrat Umar Farooq </a:t>
            </a:r>
            <a:r>
              <a:rPr lang="en-US" baseline="30000" smtClean="0"/>
              <a:t>(ra)</a:t>
            </a:r>
          </a:p>
        </p:txBody>
      </p:sp>
      <p:sp>
        <p:nvSpPr>
          <p:cNvPr id="16387" name="Rectangle 3"/>
          <p:cNvSpPr>
            <a:spLocks noGrp="1" noChangeArrowheads="1"/>
          </p:cNvSpPr>
          <p:nvPr>
            <p:ph type="body" idx="1"/>
          </p:nvPr>
        </p:nvSpPr>
        <p:spPr>
          <a:xfrm>
            <a:off x="1143000" y="3810000"/>
            <a:ext cx="6705600" cy="1981200"/>
          </a:xfrm>
          <a:solidFill>
            <a:srgbClr val="0070C0"/>
          </a:solidFill>
        </p:spPr>
        <p:txBody>
          <a:bodyPr/>
          <a:lstStyle/>
          <a:p>
            <a:pPr algn="ctr" eaLnBrk="1" hangingPunct="1">
              <a:buFont typeface="Wingdings" pitchFamily="2" charset="2"/>
              <a:buNone/>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Second Successor of the Holy Prophet </a:t>
            </a:r>
            <a:r>
              <a:rPr lang="en-US" baseline="30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(saw)</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solidFill>
            <a:srgbClr val="00B050"/>
          </a:solidFill>
        </p:spPr>
        <p:txBody>
          <a:bodyPr/>
          <a:lstStyle/>
          <a:p>
            <a:pPr eaLnBrk="1" hangingPunct="1">
              <a:defRPr/>
            </a:pPr>
            <a:r>
              <a:rPr lang="en-US" smtClean="0"/>
              <a:t>General Information</a:t>
            </a:r>
          </a:p>
        </p:txBody>
      </p:sp>
      <p:sp>
        <p:nvSpPr>
          <p:cNvPr id="17411" name="Rectangle 3"/>
          <p:cNvSpPr>
            <a:spLocks noGrp="1" noChangeArrowheads="1"/>
          </p:cNvSpPr>
          <p:nvPr>
            <p:ph type="body" idx="1"/>
          </p:nvPr>
        </p:nvSpPr>
        <p:spPr/>
        <p:txBody>
          <a:bodyPr>
            <a:normAutofit/>
          </a:bodyPr>
          <a:lstStyle/>
          <a:p>
            <a:pPr eaLnBrk="1" hangingPunct="1">
              <a:defRPr/>
            </a:pPr>
            <a:r>
              <a:rPr lang="en-US" sz="2800" smtClean="0"/>
              <a:t>Title: Ibn Al-Khattab (family name)</a:t>
            </a:r>
          </a:p>
          <a:p>
            <a:pPr eaLnBrk="1" hangingPunct="1">
              <a:defRPr/>
            </a:pPr>
            <a:r>
              <a:rPr lang="en-US" sz="2800" smtClean="0"/>
              <a:t>Born 581 A.D. in Mecca</a:t>
            </a:r>
          </a:p>
          <a:p>
            <a:pPr eaLnBrk="1" hangingPunct="1">
              <a:defRPr/>
            </a:pPr>
            <a:r>
              <a:rPr lang="en-US" sz="2800" smtClean="0"/>
              <a:t>From the family of Quresh</a:t>
            </a:r>
          </a:p>
          <a:p>
            <a:pPr eaLnBrk="1" hangingPunct="1">
              <a:defRPr/>
            </a:pPr>
            <a:r>
              <a:rPr lang="en-US" sz="2800" smtClean="0"/>
              <a:t>Initially, a fierce opponent of Islam and the Holy Prophet </a:t>
            </a:r>
            <a:r>
              <a:rPr lang="en-US" sz="2800" baseline="30000" smtClean="0"/>
              <a:t>(saw)</a:t>
            </a:r>
          </a:p>
          <a:p>
            <a:pPr eaLnBrk="1" hangingPunct="1">
              <a:buNone/>
              <a:defRPr/>
            </a:pPr>
            <a:endParaRPr lang="en-US" sz="2800" smtClean="0"/>
          </a:p>
        </p:txBody>
      </p:sp>
      <p:pic>
        <p:nvPicPr>
          <p:cNvPr id="90114" name="Picture 2" descr="http://www.itdunya.com/attachments/379986d1358232633-k-r.jpg"/>
          <p:cNvPicPr>
            <a:picLocks noChangeAspect="1" noChangeArrowheads="1"/>
          </p:cNvPicPr>
          <p:nvPr/>
        </p:nvPicPr>
        <p:blipFill>
          <a:blip r:embed="rId2" cstate="print"/>
          <a:srcRect r="49126" b="48544"/>
          <a:stretch>
            <a:fillRect/>
          </a:stretch>
        </p:blipFill>
        <p:spPr bwMode="auto">
          <a:xfrm>
            <a:off x="3584575" y="3733800"/>
            <a:ext cx="4568825" cy="2895599"/>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rgbClr val="00B050"/>
          </a:solidFill>
        </p:spPr>
        <p:txBody>
          <a:bodyPr/>
          <a:lstStyle/>
          <a:p>
            <a:pPr eaLnBrk="1" hangingPunct="1">
              <a:defRPr/>
            </a:pPr>
            <a:r>
              <a:rPr lang="en-US" smtClean="0"/>
              <a:t>Conversion to Islam</a:t>
            </a:r>
          </a:p>
        </p:txBody>
      </p:sp>
      <p:sp>
        <p:nvSpPr>
          <p:cNvPr id="18435" name="Rectangle 3"/>
          <p:cNvSpPr>
            <a:spLocks noGrp="1" noChangeArrowheads="1"/>
          </p:cNvSpPr>
          <p:nvPr>
            <p:ph type="body" idx="1"/>
          </p:nvPr>
        </p:nvSpPr>
        <p:spPr>
          <a:xfrm>
            <a:off x="457200" y="1676400"/>
            <a:ext cx="8229600" cy="4419600"/>
          </a:xfrm>
        </p:spPr>
        <p:txBody>
          <a:bodyPr/>
          <a:lstStyle/>
          <a:p>
            <a:pPr eaLnBrk="1" hangingPunct="1">
              <a:lnSpc>
                <a:spcPct val="80000"/>
              </a:lnSpc>
              <a:defRPr/>
            </a:pPr>
            <a:r>
              <a:rPr lang="en-US" sz="2400" smtClean="0"/>
              <a:t>One day Hadhrat Umar </a:t>
            </a:r>
            <a:r>
              <a:rPr lang="en-US" sz="2400" baseline="30000" smtClean="0"/>
              <a:t>(ra)</a:t>
            </a:r>
            <a:r>
              <a:rPr lang="en-US" sz="2400" smtClean="0"/>
              <a:t> took up his sword and left his house to kill the Holy Prophet </a:t>
            </a:r>
            <a:r>
              <a:rPr lang="en-US" sz="2400" baseline="30000" smtClean="0"/>
              <a:t>(saw)</a:t>
            </a:r>
            <a:r>
              <a:rPr lang="en-US" sz="2400" smtClean="0"/>
              <a:t>. On his way, someone told him to first deal with his own sister and brother-in-law, who had already accepted Islam. He went straight to their house. He could hear the Holy Qur’an being recited inside the house. This made him so furious that he beat his brother-in-law, and wounded his sister who tried to protect her husband. His wounded sister said, ‘Umar! You may beat us as much as you like, but we are not going to give up our faith.’ This made Hadhrat Umar </a:t>
            </a:r>
            <a:r>
              <a:rPr lang="en-US" sz="2400" baseline="30000" smtClean="0"/>
              <a:t>(ra)</a:t>
            </a:r>
            <a:r>
              <a:rPr lang="en-US" sz="2400" smtClean="0"/>
              <a:t> calm down and he asked them to recite a portion of the Holy Qur’an for him. He was so moved by the Qur’anic verses that his eyes filled with tears. He went straight to the Holy Prophet </a:t>
            </a:r>
            <a:r>
              <a:rPr lang="en-US" sz="2400" baseline="30000" smtClean="0"/>
              <a:t>(saw)</a:t>
            </a:r>
            <a:r>
              <a:rPr lang="en-US" sz="2400" smtClean="0"/>
              <a:t> and accepted Islam.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solidFill>
            <a:srgbClr val="00B050"/>
          </a:solidFill>
        </p:spPr>
        <p:txBody>
          <a:bodyPr/>
          <a:lstStyle/>
          <a:p>
            <a:pPr eaLnBrk="1" hangingPunct="1">
              <a:defRPr/>
            </a:pPr>
            <a:r>
              <a:rPr lang="en-US" smtClean="0"/>
              <a:t>Expansion of the Muslim Empire</a:t>
            </a:r>
          </a:p>
        </p:txBody>
      </p:sp>
      <p:sp>
        <p:nvSpPr>
          <p:cNvPr id="19459" name="Rectangle 3"/>
          <p:cNvSpPr>
            <a:spLocks noGrp="1" noChangeArrowheads="1"/>
          </p:cNvSpPr>
          <p:nvPr>
            <p:ph type="body" idx="1"/>
          </p:nvPr>
        </p:nvSpPr>
        <p:spPr>
          <a:xfrm>
            <a:off x="457200" y="2286000"/>
            <a:ext cx="8229600" cy="3048000"/>
          </a:xfrm>
        </p:spPr>
        <p:txBody>
          <a:bodyPr/>
          <a:lstStyle/>
          <a:p>
            <a:pPr eaLnBrk="1" hangingPunct="1">
              <a:defRPr/>
            </a:pPr>
            <a:r>
              <a:rPr lang="en-US" smtClean="0"/>
              <a:t>During his Khilafat, vast areas of Iran, Iraq, Syria, and Egypt came under the Muslim rule.</a:t>
            </a:r>
          </a:p>
          <a:p>
            <a:pPr eaLnBrk="1" hangingPunct="1">
              <a:defRPr/>
            </a:pPr>
            <a:r>
              <a:rPr lang="en-US" smtClean="0"/>
              <a:t>The city of Jerusalem in Palestine was conquered by Muslims in 17 Hijri</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solidFill>
            <a:srgbClr val="00B050"/>
          </a:solidFill>
        </p:spPr>
        <p:txBody>
          <a:bodyPr/>
          <a:lstStyle/>
          <a:p>
            <a:pPr eaLnBrk="1" hangingPunct="1">
              <a:defRPr/>
            </a:pPr>
            <a:r>
              <a:rPr lang="en-US" smtClean="0"/>
              <a:t>Main Achievements</a:t>
            </a:r>
          </a:p>
        </p:txBody>
      </p:sp>
      <p:sp>
        <p:nvSpPr>
          <p:cNvPr id="20483" name="Rectangle 3"/>
          <p:cNvSpPr>
            <a:spLocks noGrp="1" noChangeArrowheads="1"/>
          </p:cNvSpPr>
          <p:nvPr>
            <p:ph type="body" idx="1"/>
          </p:nvPr>
        </p:nvSpPr>
        <p:spPr/>
        <p:txBody>
          <a:bodyPr/>
          <a:lstStyle/>
          <a:p>
            <a:pPr marL="609600" indent="-609600" eaLnBrk="1" hangingPunct="1">
              <a:defRPr/>
            </a:pPr>
            <a:r>
              <a:rPr lang="en-US" sz="2800" smtClean="0"/>
              <a:t>Establishment of Majlis-e-Shura, a body of advisors to the Khalifah</a:t>
            </a:r>
          </a:p>
          <a:p>
            <a:pPr marL="609600" indent="-609600" eaLnBrk="1" hangingPunct="1">
              <a:defRPr/>
            </a:pPr>
            <a:r>
              <a:rPr lang="en-US" sz="2800" smtClean="0"/>
              <a:t>Division of the whole Islamic state into provinces</a:t>
            </a:r>
          </a:p>
          <a:p>
            <a:pPr marL="609600" indent="-609600" eaLnBrk="1" hangingPunct="1">
              <a:defRPr/>
            </a:pPr>
            <a:r>
              <a:rPr lang="en-US" sz="2800" smtClean="0"/>
              <a:t>Establishment of a finance department and building of schools and mosques in different parts of the state. </a:t>
            </a:r>
          </a:p>
          <a:p>
            <a:pPr marL="609600" indent="-609600" eaLnBrk="1" hangingPunct="1">
              <a:defRPr/>
            </a:pPr>
            <a:r>
              <a:rPr lang="en-US" sz="2800" smtClean="0"/>
              <a:t>Introduction of Islamic calendar of Hijrah.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rgbClr val="00B050"/>
          </a:solidFill>
        </p:spPr>
        <p:txBody>
          <a:bodyPr/>
          <a:lstStyle/>
          <a:p>
            <a:pPr eaLnBrk="1" hangingPunct="1">
              <a:defRPr/>
            </a:pPr>
            <a:r>
              <a:rPr lang="en-US" smtClean="0"/>
              <a:t>Concern for His People</a:t>
            </a:r>
          </a:p>
        </p:txBody>
      </p:sp>
      <p:sp>
        <p:nvSpPr>
          <p:cNvPr id="21507" name="Rectangle 3"/>
          <p:cNvSpPr>
            <a:spLocks noGrp="1" noChangeArrowheads="1"/>
          </p:cNvSpPr>
          <p:nvPr>
            <p:ph type="body" idx="1"/>
          </p:nvPr>
        </p:nvSpPr>
        <p:spPr>
          <a:xfrm>
            <a:off x="457200" y="1600200"/>
            <a:ext cx="8229600" cy="4495800"/>
          </a:xfrm>
        </p:spPr>
        <p:txBody>
          <a:bodyPr/>
          <a:lstStyle/>
          <a:p>
            <a:pPr eaLnBrk="1" hangingPunct="1">
              <a:lnSpc>
                <a:spcPct val="80000"/>
              </a:lnSpc>
              <a:defRPr/>
            </a:pPr>
            <a:r>
              <a:rPr lang="en-US" sz="2200" smtClean="0"/>
              <a:t>Hadrat ‘Umar (ra) was so anxious about the welfare of his people that he used to go around in disguise, in the city of Medina at night, to see if anyone was in need of help. Once, he observed a woman cooking something in a pot while her children were crying around her. He found out from woman that the children had been hungry for two days and that the pot was put on fire just to console them. He immediately brought all the necessary food items to the woman. On his way, one of his servants offered to carry the load but he stopped him saying: On the Day of Judgment you will not carry my load. </a:t>
            </a:r>
            <a:br>
              <a:rPr lang="en-US" sz="2200" smtClean="0"/>
            </a:br>
            <a:r>
              <a:rPr lang="en-US" sz="2200" smtClean="0"/>
              <a:t>The woman, who had not seen Hadrat Umar </a:t>
            </a:r>
            <a:r>
              <a:rPr lang="en-US" sz="2200" baseline="30000" smtClean="0"/>
              <a:t>(ra)</a:t>
            </a:r>
            <a:r>
              <a:rPr lang="en-US" sz="2200" smtClean="0"/>
              <a:t> before, was so pleased that she prayed aloud for him saying, “May Allah make you the Khalifah in place of Umar.” On hearing this Hadrat Umar </a:t>
            </a:r>
            <a:r>
              <a:rPr lang="en-US" sz="2200" baseline="30000" smtClean="0"/>
              <a:t>(ra)</a:t>
            </a:r>
            <a:r>
              <a:rPr lang="en-US" sz="2200" smtClean="0"/>
              <a:t> started crying and without saying a word left the place.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solidFill>
            <a:srgbClr val="00B050"/>
          </a:solidFill>
        </p:spPr>
        <p:txBody>
          <a:bodyPr/>
          <a:lstStyle/>
          <a:p>
            <a:pPr eaLnBrk="1" hangingPunct="1">
              <a:defRPr/>
            </a:pPr>
            <a:r>
              <a:rPr lang="en-US" smtClean="0"/>
              <a:t>Death of Hadhrat Umar </a:t>
            </a:r>
            <a:r>
              <a:rPr lang="en-US" baseline="30000" smtClean="0"/>
              <a:t>(ra)</a:t>
            </a:r>
          </a:p>
        </p:txBody>
      </p:sp>
      <p:sp>
        <p:nvSpPr>
          <p:cNvPr id="24579" name="Rectangle 3"/>
          <p:cNvSpPr>
            <a:spLocks noGrp="1" noChangeArrowheads="1"/>
          </p:cNvSpPr>
          <p:nvPr>
            <p:ph type="body" idx="1"/>
          </p:nvPr>
        </p:nvSpPr>
        <p:spPr/>
        <p:txBody>
          <a:bodyPr/>
          <a:lstStyle/>
          <a:p>
            <a:pPr eaLnBrk="1" hangingPunct="1">
              <a:defRPr/>
            </a:pPr>
            <a:r>
              <a:rPr lang="en-US" sz="2800" smtClean="0"/>
              <a:t>In 644 AD, Hadrat Umar </a:t>
            </a:r>
            <a:r>
              <a:rPr lang="en-US" sz="2800" baseline="30000" smtClean="0"/>
              <a:t>(ra)</a:t>
            </a:r>
            <a:r>
              <a:rPr lang="en-US" sz="2800" smtClean="0"/>
              <a:t> was stabbed by a Persian slave, while he was offering his Prayers in the mosque. He passed away at the age of sixty three on 26th of Dhul Hijjah, 23 AH. </a:t>
            </a:r>
          </a:p>
          <a:p>
            <a:pPr eaLnBrk="1" hangingPunct="1">
              <a:defRPr/>
            </a:pPr>
            <a:r>
              <a:rPr lang="en-US" sz="2800" smtClean="0"/>
              <a:t>He was Khalifa for 10 years</a:t>
            </a:r>
          </a:p>
          <a:p>
            <a:pPr eaLnBrk="1" hangingPunct="1">
              <a:defRPr/>
            </a:pPr>
            <a:r>
              <a:rPr lang="en-US" sz="2800" smtClean="0"/>
              <a:t>He was also one of the ten blessed ones to whom the Holy Prophet </a:t>
            </a:r>
            <a:r>
              <a:rPr lang="en-US" sz="2800" baseline="30000" smtClean="0"/>
              <a:t>(saw)</a:t>
            </a:r>
            <a:r>
              <a:rPr lang="en-US" sz="2800" smtClean="0"/>
              <a:t> had given the glad tidings that they had been rewarded Paradise.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1676400"/>
            <a:ext cx="8229600" cy="1371600"/>
          </a:xfrm>
          <a:solidFill>
            <a:srgbClr val="FF0000"/>
          </a:solidFill>
        </p:spPr>
        <p:txBody>
          <a:bodyPr/>
          <a:lstStyle/>
          <a:p>
            <a:pPr eaLnBrk="1" hangingPunct="1">
              <a:defRPr/>
            </a:pPr>
            <a:r>
              <a:rPr lang="en-US" smtClean="0"/>
              <a:t>Hadrat Uthman Ghani </a:t>
            </a:r>
            <a:r>
              <a:rPr lang="en-US" baseline="30000" smtClean="0"/>
              <a:t>ra</a:t>
            </a:r>
            <a:r>
              <a:rPr lang="en-US" smtClean="0"/>
              <a:t> </a:t>
            </a:r>
          </a:p>
        </p:txBody>
      </p:sp>
      <p:sp>
        <p:nvSpPr>
          <p:cNvPr id="27651" name="Rectangle 3"/>
          <p:cNvSpPr>
            <a:spLocks noGrp="1" noChangeArrowheads="1"/>
          </p:cNvSpPr>
          <p:nvPr>
            <p:ph type="body" idx="1"/>
          </p:nvPr>
        </p:nvSpPr>
        <p:spPr>
          <a:xfrm>
            <a:off x="1447800" y="3657600"/>
            <a:ext cx="6096000" cy="2057400"/>
          </a:xfrm>
          <a:solidFill>
            <a:srgbClr val="FFC000"/>
          </a:solidFill>
        </p:spPr>
        <p:txBody>
          <a:bodyPr/>
          <a:lstStyle/>
          <a:p>
            <a:pPr algn="ctr" eaLnBrk="1" hangingPunct="1">
              <a:buFont typeface="Wingdings" pitchFamily="2" charset="2"/>
              <a:buNone/>
              <a:defRPr/>
            </a:pPr>
            <a:r>
              <a:rPr lang="en-US" smtClean="0"/>
              <a:t>The Third Successor of the Holy Prophet </a:t>
            </a:r>
            <a:r>
              <a:rPr lang="en-US" baseline="30000" smtClean="0"/>
              <a:t>(saw)</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solidFill>
            <a:srgbClr val="FF0000"/>
          </a:solidFill>
        </p:spPr>
        <p:txBody>
          <a:bodyPr/>
          <a:lstStyle/>
          <a:p>
            <a:pPr eaLnBrk="1" hangingPunct="1">
              <a:defRPr/>
            </a:pPr>
            <a:r>
              <a:rPr lang="en-US" smtClean="0"/>
              <a:t>General Information</a:t>
            </a:r>
          </a:p>
        </p:txBody>
      </p:sp>
      <p:sp>
        <p:nvSpPr>
          <p:cNvPr id="64515" name="Rectangle 3"/>
          <p:cNvSpPr>
            <a:spLocks noGrp="1" noChangeArrowheads="1"/>
          </p:cNvSpPr>
          <p:nvPr>
            <p:ph type="body" idx="1"/>
          </p:nvPr>
        </p:nvSpPr>
        <p:spPr/>
        <p:txBody>
          <a:bodyPr>
            <a:normAutofit/>
          </a:bodyPr>
          <a:lstStyle/>
          <a:p>
            <a:pPr eaLnBrk="1" hangingPunct="1">
              <a:defRPr/>
            </a:pPr>
            <a:r>
              <a:rPr lang="en-US" sz="2800" smtClean="0"/>
              <a:t>Elected khalifa by the council appointed by Hadrat Umar </a:t>
            </a:r>
            <a:r>
              <a:rPr lang="en-US" sz="2800" baseline="30000" smtClean="0"/>
              <a:t>(ra) </a:t>
            </a:r>
            <a:r>
              <a:rPr lang="en-US" sz="2800" smtClean="0"/>
              <a:t>a short time before his death</a:t>
            </a:r>
          </a:p>
          <a:p>
            <a:pPr eaLnBrk="1" hangingPunct="1">
              <a:defRPr/>
            </a:pPr>
            <a:r>
              <a:rPr lang="en-US" sz="2800" smtClean="0"/>
              <a:t>Belonged to Bani Umayya of the Quraish</a:t>
            </a:r>
          </a:p>
          <a:p>
            <a:pPr eaLnBrk="1" hangingPunct="1">
              <a:defRPr/>
            </a:pPr>
            <a:r>
              <a:rPr lang="en-US" sz="2800" smtClean="0"/>
              <a:t>One of the ten men that received glad tidings of paradise from Holy Prophet</a:t>
            </a:r>
          </a:p>
          <a:p>
            <a:pPr eaLnBrk="1" hangingPunct="1">
              <a:defRPr/>
            </a:pPr>
            <a:endParaRPr lang="en-US" sz="2800" smtClean="0"/>
          </a:p>
        </p:txBody>
      </p:sp>
      <p:pic>
        <p:nvPicPr>
          <p:cNvPr id="79874" name="Picture 2" descr="http://www.itdunya.com/attachments/379986d1358232633-k-r.jpg"/>
          <p:cNvPicPr>
            <a:picLocks noChangeAspect="1" noChangeArrowheads="1"/>
          </p:cNvPicPr>
          <p:nvPr/>
        </p:nvPicPr>
        <p:blipFill>
          <a:blip r:embed="rId2" cstate="print"/>
          <a:srcRect l="49376" t="51456"/>
          <a:stretch>
            <a:fillRect/>
          </a:stretch>
        </p:blipFill>
        <p:spPr bwMode="auto">
          <a:xfrm>
            <a:off x="1600200" y="3962401"/>
            <a:ext cx="5562600" cy="2743200"/>
          </a:xfrm>
          <a:prstGeom prst="rect">
            <a:avLst/>
          </a:prstGeom>
          <a:noFill/>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solidFill>
            <a:srgbClr val="FF0000"/>
          </a:solidFill>
        </p:spPr>
        <p:txBody>
          <a:bodyPr/>
          <a:lstStyle/>
          <a:p>
            <a:pPr eaLnBrk="1" hangingPunct="1">
              <a:defRPr/>
            </a:pPr>
            <a:r>
              <a:rPr lang="en-US" smtClean="0"/>
              <a:t>Ghani</a:t>
            </a:r>
          </a:p>
        </p:txBody>
      </p:sp>
      <p:sp>
        <p:nvSpPr>
          <p:cNvPr id="28675" name="Rectangle 3"/>
          <p:cNvSpPr>
            <a:spLocks noGrp="1" noChangeArrowheads="1"/>
          </p:cNvSpPr>
          <p:nvPr>
            <p:ph type="body" idx="1"/>
          </p:nvPr>
        </p:nvSpPr>
        <p:spPr/>
        <p:txBody>
          <a:bodyPr/>
          <a:lstStyle/>
          <a:p>
            <a:pPr eaLnBrk="1" hangingPunct="1">
              <a:defRPr/>
            </a:pPr>
            <a:r>
              <a:rPr lang="en-US" smtClean="0"/>
              <a:t>Well-known for generosity to the poor</a:t>
            </a:r>
          </a:p>
        </p:txBody>
      </p:sp>
      <p:pic>
        <p:nvPicPr>
          <p:cNvPr id="66562" name="Picture 2" descr="http://4.bp.blogspot.com/-dwb_-N-pBGo/Tt2RXp8wGDI/AAAAAAAAAKQ/qYVqVs2EYos/s1600/Hazrat-Usman-Ghani-RA-Quotes-images-4-%255Bislamic-stuff-corner.blogspot.com%255D.jpg"/>
          <p:cNvPicPr>
            <a:picLocks noChangeAspect="1" noChangeArrowheads="1"/>
          </p:cNvPicPr>
          <p:nvPr/>
        </p:nvPicPr>
        <p:blipFill>
          <a:blip r:embed="rId2" cstate="print"/>
          <a:srcRect b="24000"/>
          <a:stretch>
            <a:fillRect/>
          </a:stretch>
        </p:blipFill>
        <p:spPr bwMode="auto">
          <a:xfrm>
            <a:off x="155575" y="3009900"/>
            <a:ext cx="4762500" cy="2171700"/>
          </a:xfrm>
          <a:prstGeom prst="rect">
            <a:avLst/>
          </a:prstGeom>
          <a:noFill/>
        </p:spPr>
      </p:pic>
      <p:pic>
        <p:nvPicPr>
          <p:cNvPr id="66564" name="Picture 4" descr="https://encrypted-tbn3.gstatic.com/images?q=tbn:ANd9GcTGLXIB3HrGZ2FsW3IScXy9pnzhZbalp4A8dKNZ5bhtHdP5HTYz"/>
          <p:cNvPicPr>
            <a:picLocks noChangeAspect="1" noChangeArrowheads="1"/>
          </p:cNvPicPr>
          <p:nvPr/>
        </p:nvPicPr>
        <p:blipFill>
          <a:blip r:embed="rId3" cstate="print"/>
          <a:srcRect/>
          <a:stretch>
            <a:fillRect/>
          </a:stretch>
        </p:blipFill>
        <p:spPr bwMode="auto">
          <a:xfrm>
            <a:off x="5048250" y="2133601"/>
            <a:ext cx="4019550" cy="4648200"/>
          </a:xfrm>
          <a:prstGeom prst="rect">
            <a:avLst/>
          </a:prstGeom>
          <a:noFill/>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solidFill>
            <a:srgbClr val="FF0000"/>
          </a:solidFill>
        </p:spPr>
        <p:txBody>
          <a:bodyPr/>
          <a:lstStyle/>
          <a:p>
            <a:pPr eaLnBrk="1" hangingPunct="1">
              <a:defRPr/>
            </a:pPr>
            <a:r>
              <a:rPr lang="en-US" smtClean="0"/>
              <a:t>Acceptance of Islam</a:t>
            </a:r>
          </a:p>
        </p:txBody>
      </p:sp>
      <p:sp>
        <p:nvSpPr>
          <p:cNvPr id="29699" name="Rectangle 3"/>
          <p:cNvSpPr>
            <a:spLocks noGrp="1" noChangeArrowheads="1"/>
          </p:cNvSpPr>
          <p:nvPr>
            <p:ph type="body" idx="1"/>
          </p:nvPr>
        </p:nvSpPr>
        <p:spPr/>
        <p:txBody>
          <a:bodyPr/>
          <a:lstStyle/>
          <a:p>
            <a:pPr eaLnBrk="1" hangingPunct="1">
              <a:defRPr/>
            </a:pPr>
            <a:r>
              <a:rPr lang="en-US" smtClean="0"/>
              <a:t>Accepted Islam after preaching from close friend Hadrat Abu Bakr </a:t>
            </a:r>
            <a:r>
              <a:rPr lang="en-US" baseline="30000" smtClean="0"/>
              <a:t>ra</a:t>
            </a:r>
          </a:p>
          <a:p>
            <a:pPr eaLnBrk="1" hangingPunct="1">
              <a:defRPr/>
            </a:pPr>
            <a:r>
              <a:rPr lang="en-US" smtClean="0"/>
              <a:t>Fourth person to embrace Islam</a:t>
            </a:r>
          </a:p>
          <a:p>
            <a:pPr eaLnBrk="1" hangingPunct="1">
              <a:defRPr/>
            </a:pPr>
            <a:r>
              <a:rPr lang="en-US" smtClean="0"/>
              <a:t>Suffered due to persecution by uncle</a:t>
            </a:r>
          </a:p>
          <a:p>
            <a:pPr eaLnBrk="1" hangingPunct="1">
              <a:defRPr/>
            </a:pPr>
            <a:r>
              <a:rPr lang="en-US" smtClean="0"/>
              <a:t>Migrated to Abyssinia and then Medina</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solidFill>
            <a:srgbClr val="FF0000"/>
          </a:solidFill>
        </p:spPr>
        <p:txBody>
          <a:bodyPr/>
          <a:lstStyle/>
          <a:p>
            <a:pPr eaLnBrk="1" hangingPunct="1">
              <a:defRPr/>
            </a:pPr>
            <a:r>
              <a:rPr lang="en-US" smtClean="0"/>
              <a:t>Dhunnurain</a:t>
            </a:r>
          </a:p>
        </p:txBody>
      </p:sp>
      <p:sp>
        <p:nvSpPr>
          <p:cNvPr id="30723" name="Rectangle 3"/>
          <p:cNvSpPr>
            <a:spLocks noGrp="1" noChangeArrowheads="1"/>
          </p:cNvSpPr>
          <p:nvPr>
            <p:ph type="body" idx="1"/>
          </p:nvPr>
        </p:nvSpPr>
        <p:spPr/>
        <p:txBody>
          <a:bodyPr/>
          <a:lstStyle/>
          <a:p>
            <a:pPr marL="609600" indent="-609600" eaLnBrk="1" hangingPunct="1">
              <a:defRPr/>
            </a:pPr>
            <a:r>
              <a:rPr lang="en-US" smtClean="0"/>
              <a:t>one with two lights </a:t>
            </a:r>
          </a:p>
          <a:p>
            <a:pPr marL="609600" indent="-609600" eaLnBrk="1" hangingPunct="1">
              <a:defRPr/>
            </a:pPr>
            <a:r>
              <a:rPr lang="en-US" smtClean="0"/>
              <a:t>Married two of the Holy Prophet’s daughters: </a:t>
            </a:r>
          </a:p>
          <a:p>
            <a:pPr marL="990600" lvl="1" indent="-533400" eaLnBrk="1" hangingPunct="1">
              <a:buClr>
                <a:schemeClr val="tx1"/>
              </a:buClr>
              <a:buFontTx/>
              <a:buAutoNum type="arabicPeriod"/>
              <a:defRPr/>
            </a:pPr>
            <a:r>
              <a:rPr lang="en-US" smtClean="0"/>
              <a:t>Ruqayyah </a:t>
            </a:r>
            <a:r>
              <a:rPr lang="en-US" baseline="30000" smtClean="0"/>
              <a:t>ra</a:t>
            </a:r>
            <a:r>
              <a:rPr lang="en-US" smtClean="0"/>
              <a:t> </a:t>
            </a:r>
          </a:p>
          <a:p>
            <a:pPr marL="990600" lvl="1" indent="-533400" eaLnBrk="1" hangingPunct="1">
              <a:buClr>
                <a:schemeClr val="tx1"/>
              </a:buClr>
              <a:buFontTx/>
              <a:buAutoNum type="arabicPeriod"/>
              <a:defRPr/>
            </a:pPr>
            <a:r>
              <a:rPr lang="en-US" smtClean="0"/>
              <a:t>Ummi Kulthum </a:t>
            </a:r>
            <a:r>
              <a:rPr lang="en-US" baseline="30000" smtClean="0"/>
              <a:t>ra</a:t>
            </a:r>
            <a:r>
              <a:rPr lang="en-US" smtClean="0"/>
              <a:t> </a:t>
            </a:r>
          </a:p>
          <a:p>
            <a:pPr marL="609600" indent="-609600" eaLnBrk="1" hangingPunct="1">
              <a:defRPr/>
            </a:pPr>
            <a:endParaRPr lang="en-US" smtClean="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solidFill>
            <a:srgbClr val="FF0000"/>
          </a:solidFill>
        </p:spPr>
        <p:txBody>
          <a:bodyPr/>
          <a:lstStyle/>
          <a:p>
            <a:pPr eaLnBrk="1" hangingPunct="1">
              <a:defRPr/>
            </a:pPr>
            <a:r>
              <a:rPr lang="en-US" smtClean="0"/>
              <a:t>Khilafat</a:t>
            </a:r>
          </a:p>
        </p:txBody>
      </p:sp>
      <p:sp>
        <p:nvSpPr>
          <p:cNvPr id="31747" name="Rectangle 3"/>
          <p:cNvSpPr>
            <a:spLocks noGrp="1" noChangeArrowheads="1"/>
          </p:cNvSpPr>
          <p:nvPr>
            <p:ph type="body" idx="1"/>
          </p:nvPr>
        </p:nvSpPr>
        <p:spPr/>
        <p:txBody>
          <a:bodyPr/>
          <a:lstStyle/>
          <a:p>
            <a:pPr eaLnBrk="1" hangingPunct="1">
              <a:defRPr/>
            </a:pPr>
            <a:r>
              <a:rPr lang="en-US" smtClean="0"/>
              <a:t>Crushed rebellion in Iran</a:t>
            </a:r>
          </a:p>
          <a:p>
            <a:pPr eaLnBrk="1" hangingPunct="1">
              <a:defRPr/>
            </a:pPr>
            <a:r>
              <a:rPr lang="en-US" smtClean="0"/>
              <a:t>In the North, Romans defeated by Muslim force lead by Hadrat Amir Muawiah </a:t>
            </a:r>
            <a:r>
              <a:rPr lang="en-US" baseline="30000" smtClean="0"/>
              <a:t>ra</a:t>
            </a:r>
            <a:r>
              <a:rPr lang="en-US" smtClean="0"/>
              <a:t> </a:t>
            </a:r>
          </a:p>
          <a:p>
            <a:pPr eaLnBrk="1" hangingPunct="1">
              <a:defRPr/>
            </a:pPr>
            <a:r>
              <a:rPr lang="en-US" smtClean="0"/>
              <a:t>Romans also prevented from invading Egypt</a:t>
            </a:r>
          </a:p>
          <a:p>
            <a:pPr eaLnBrk="1" hangingPunct="1">
              <a:defRPr/>
            </a:pPr>
            <a:r>
              <a:rPr lang="en-US" smtClean="0"/>
              <a:t>Iran, Asia Minor and Egypt came under Muslim control </a:t>
            </a:r>
          </a:p>
          <a:p>
            <a:pPr eaLnBrk="1" hangingPunct="1">
              <a:defRPr/>
            </a:pPr>
            <a:r>
              <a:rPr lang="en-US" smtClean="0"/>
              <a:t>navy and an Islamic fleet were established </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solidFill>
            <a:srgbClr val="FF0000"/>
          </a:solidFill>
        </p:spPr>
        <p:txBody>
          <a:bodyPr/>
          <a:lstStyle/>
          <a:p>
            <a:pPr eaLnBrk="1" hangingPunct="1">
              <a:defRPr/>
            </a:pPr>
            <a:r>
              <a:rPr lang="en-US" smtClean="0"/>
              <a:t>Khilafat</a:t>
            </a:r>
          </a:p>
        </p:txBody>
      </p:sp>
      <p:sp>
        <p:nvSpPr>
          <p:cNvPr id="32771" name="Rectangle 3"/>
          <p:cNvSpPr>
            <a:spLocks noGrp="1" noChangeArrowheads="1"/>
          </p:cNvSpPr>
          <p:nvPr>
            <p:ph type="body" idx="1"/>
          </p:nvPr>
        </p:nvSpPr>
        <p:spPr/>
        <p:txBody>
          <a:bodyPr/>
          <a:lstStyle/>
          <a:p>
            <a:pPr eaLnBrk="1" hangingPunct="1">
              <a:defRPr/>
            </a:pPr>
            <a:r>
              <a:rPr lang="en-US" smtClean="0"/>
              <a:t>Standard copies of the Holy Qur’an were prepared from the ones compiled by Hadrat Abu Bakr </a:t>
            </a:r>
            <a:r>
              <a:rPr lang="en-US" baseline="30000" smtClean="0"/>
              <a:t>(ra)</a:t>
            </a:r>
            <a:r>
              <a:rPr lang="en-US" smtClean="0"/>
              <a:t> and sent to all the provinces of the state </a:t>
            </a:r>
          </a:p>
          <a:p>
            <a:pPr eaLnBrk="1" hangingPunct="1">
              <a:defRPr/>
            </a:pPr>
            <a:r>
              <a:rPr lang="en-US" smtClean="0"/>
              <a:t>last six years of his Khilafat passed in chaos and conflicts due to the conspiracies of certain groups</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solidFill>
            <a:srgbClr val="FF0000"/>
          </a:solidFill>
        </p:spPr>
        <p:txBody>
          <a:bodyPr/>
          <a:lstStyle/>
          <a:p>
            <a:pPr eaLnBrk="1" hangingPunct="1">
              <a:defRPr/>
            </a:pPr>
            <a:r>
              <a:rPr lang="en-US" smtClean="0"/>
              <a:t>Death</a:t>
            </a:r>
          </a:p>
        </p:txBody>
      </p:sp>
      <p:sp>
        <p:nvSpPr>
          <p:cNvPr id="34819" name="Rectangle 3"/>
          <p:cNvSpPr>
            <a:spLocks noGrp="1" noChangeArrowheads="1"/>
          </p:cNvSpPr>
          <p:nvPr>
            <p:ph type="body" idx="1"/>
          </p:nvPr>
        </p:nvSpPr>
        <p:spPr/>
        <p:txBody>
          <a:bodyPr/>
          <a:lstStyle/>
          <a:p>
            <a:pPr eaLnBrk="1" hangingPunct="1">
              <a:defRPr/>
            </a:pPr>
            <a:r>
              <a:rPr lang="en-US" smtClean="0"/>
              <a:t>Hadrat Uthman </a:t>
            </a:r>
            <a:r>
              <a:rPr lang="en-US" baseline="30000" smtClean="0"/>
              <a:t>(ra)</a:t>
            </a:r>
            <a:r>
              <a:rPr lang="en-US" smtClean="0"/>
              <a:t> was martyred on June 17, 656 AD while he was reciting the Holy Qur’an </a:t>
            </a:r>
          </a:p>
          <a:p>
            <a:pPr eaLnBrk="1" hangingPunct="1">
              <a:defRPr/>
            </a:pPr>
            <a:r>
              <a:rPr lang="en-US" smtClean="0"/>
              <a:t>He died at the age of eighty-two</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1752600"/>
            <a:ext cx="8229600" cy="1371600"/>
          </a:xfrm>
          <a:solidFill>
            <a:srgbClr val="7030A0"/>
          </a:solidFill>
        </p:spPr>
        <p:txBody>
          <a:bodyPr/>
          <a:lstStyle/>
          <a:p>
            <a:pPr eaLnBrk="1" hangingPunct="1">
              <a:defRPr/>
            </a:pPr>
            <a:r>
              <a:rPr lang="en-US" smtClean="0"/>
              <a:t>Hadrat Ali bin Abi Talib </a:t>
            </a:r>
            <a:r>
              <a:rPr lang="en-US" baseline="30000" smtClean="0"/>
              <a:t>(ra)</a:t>
            </a:r>
          </a:p>
        </p:txBody>
      </p:sp>
      <p:sp>
        <p:nvSpPr>
          <p:cNvPr id="65539" name="Rectangle 3"/>
          <p:cNvSpPr>
            <a:spLocks noGrp="1" noChangeArrowheads="1"/>
          </p:cNvSpPr>
          <p:nvPr>
            <p:ph type="body" idx="1"/>
          </p:nvPr>
        </p:nvSpPr>
        <p:spPr>
          <a:xfrm>
            <a:off x="1066800" y="3505200"/>
            <a:ext cx="6629400" cy="1981200"/>
          </a:xfrm>
          <a:solidFill>
            <a:srgbClr val="FF0000"/>
          </a:solidFill>
        </p:spPr>
        <p:txBody>
          <a:bodyPr/>
          <a:lstStyle/>
          <a:p>
            <a:pPr algn="ctr" eaLnBrk="1" hangingPunct="1">
              <a:buFont typeface="Wingdings" pitchFamily="2" charset="2"/>
              <a:buNone/>
              <a:defRPr/>
            </a:pPr>
            <a:r>
              <a:rPr lang="en-US" smtClean="0"/>
              <a:t>The Fourth Successor of the Holy Prophet </a:t>
            </a:r>
            <a:r>
              <a:rPr lang="en-US" baseline="30000" smtClean="0"/>
              <a:t>(saw)</a:t>
            </a:r>
          </a:p>
          <a:p>
            <a:pPr algn="ctr" eaLnBrk="1" hangingPunct="1">
              <a:buFont typeface="Wingdings" pitchFamily="2" charset="2"/>
              <a:buNone/>
              <a:defRPr/>
            </a:pPr>
            <a:endParaRPr lang="en-US" smtClean="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General Information</a:t>
            </a:r>
          </a:p>
        </p:txBody>
      </p:sp>
      <p:sp>
        <p:nvSpPr>
          <p:cNvPr id="35843" name="Rectangle 3"/>
          <p:cNvSpPr>
            <a:spLocks noGrp="1" noChangeArrowheads="1"/>
          </p:cNvSpPr>
          <p:nvPr>
            <p:ph type="body" idx="1"/>
          </p:nvPr>
        </p:nvSpPr>
        <p:spPr/>
        <p:txBody>
          <a:bodyPr/>
          <a:lstStyle/>
          <a:p>
            <a:pPr eaLnBrk="1" hangingPunct="1">
              <a:defRPr/>
            </a:pPr>
            <a:r>
              <a:rPr lang="en-US" sz="2800" smtClean="0"/>
              <a:t>son of the Holy Prophet’s </a:t>
            </a:r>
            <a:r>
              <a:rPr lang="en-US" sz="2800" baseline="30000" smtClean="0"/>
              <a:t>(saw)</a:t>
            </a:r>
            <a:r>
              <a:rPr lang="en-US" sz="2800" smtClean="0"/>
              <a:t> uncle Abu Talib </a:t>
            </a:r>
          </a:p>
          <a:p>
            <a:pPr eaLnBrk="1" hangingPunct="1">
              <a:defRPr/>
            </a:pPr>
            <a:r>
              <a:rPr lang="en-US" sz="2800" smtClean="0"/>
              <a:t>born in Mecca about twenty years after the birth of the Holy Prophet </a:t>
            </a:r>
            <a:r>
              <a:rPr lang="en-US" sz="2800" baseline="30000" smtClean="0"/>
              <a:t>(saw)</a:t>
            </a:r>
            <a:r>
              <a:rPr lang="en-US" sz="2800" smtClean="0"/>
              <a:t> </a:t>
            </a:r>
          </a:p>
          <a:p>
            <a:pPr eaLnBrk="1" hangingPunct="1">
              <a:defRPr/>
            </a:pPr>
            <a:r>
              <a:rPr lang="en-US" sz="2800" smtClean="0"/>
              <a:t>Holy Prophet </a:t>
            </a:r>
            <a:r>
              <a:rPr lang="en-US" sz="2800" baseline="30000" smtClean="0"/>
              <a:t>(saw)</a:t>
            </a:r>
            <a:r>
              <a:rPr lang="en-US" sz="2800" smtClean="0"/>
              <a:t> himself became his guardian </a:t>
            </a:r>
          </a:p>
          <a:p>
            <a:pPr eaLnBrk="1" hangingPunct="1">
              <a:defRPr/>
            </a:pPr>
            <a:r>
              <a:rPr lang="en-US" sz="2800" smtClean="0"/>
              <a:t>Hadrat Ali </a:t>
            </a:r>
            <a:r>
              <a:rPr lang="en-US" sz="2800" baseline="30000" smtClean="0"/>
              <a:t>(ra)</a:t>
            </a:r>
            <a:r>
              <a:rPr lang="en-US" sz="2800" smtClean="0"/>
              <a:t> stayed in the bed of the Holy Prophet </a:t>
            </a:r>
            <a:r>
              <a:rPr lang="en-US" sz="2800" baseline="30000" smtClean="0"/>
              <a:t>(saw)</a:t>
            </a:r>
            <a:r>
              <a:rPr lang="en-US" sz="2800" smtClean="0"/>
              <a:t> the night when the Holy Prophet </a:t>
            </a:r>
            <a:r>
              <a:rPr lang="en-US" sz="2800" baseline="30000" smtClean="0"/>
              <a:t>(saw)</a:t>
            </a:r>
            <a:r>
              <a:rPr lang="en-US" sz="2800" smtClean="0"/>
              <a:t> left Mecca for Medina </a:t>
            </a:r>
          </a:p>
          <a:p>
            <a:pPr eaLnBrk="1" hangingPunct="1">
              <a:buFont typeface="Wingdings" pitchFamily="2" charset="2"/>
              <a:buNone/>
              <a:defRPr/>
            </a:pPr>
            <a:endParaRPr lang="en-US" sz="2800" smtClean="0"/>
          </a:p>
        </p:txBody>
      </p:sp>
      <p:pic>
        <p:nvPicPr>
          <p:cNvPr id="4" name="Picture 2" descr="http://www.itdunya.com/attachments/379986d1358232633-k-r.jpg"/>
          <p:cNvPicPr>
            <a:picLocks noChangeAspect="1" noChangeArrowheads="1"/>
          </p:cNvPicPr>
          <p:nvPr/>
        </p:nvPicPr>
        <p:blipFill>
          <a:blip r:embed="rId2" cstate="print">
            <a:duotone>
              <a:prstClr val="black"/>
              <a:schemeClr val="accent2">
                <a:tint val="45000"/>
                <a:satMod val="400000"/>
              </a:schemeClr>
            </a:duotone>
          </a:blip>
          <a:srcRect t="51820" r="50624"/>
          <a:stretch>
            <a:fillRect/>
          </a:stretch>
        </p:blipFill>
        <p:spPr bwMode="auto">
          <a:xfrm>
            <a:off x="5181600" y="4572000"/>
            <a:ext cx="3352800" cy="2119313"/>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General Information</a:t>
            </a:r>
          </a:p>
        </p:txBody>
      </p:sp>
      <p:sp>
        <p:nvSpPr>
          <p:cNvPr id="36867" name="Rectangle 3"/>
          <p:cNvSpPr>
            <a:spLocks noGrp="1" noChangeArrowheads="1"/>
          </p:cNvSpPr>
          <p:nvPr>
            <p:ph type="body" idx="1"/>
          </p:nvPr>
        </p:nvSpPr>
        <p:spPr>
          <a:xfrm>
            <a:off x="457200" y="1600200"/>
            <a:ext cx="8229600" cy="4495800"/>
          </a:xfrm>
        </p:spPr>
        <p:txBody>
          <a:bodyPr/>
          <a:lstStyle/>
          <a:p>
            <a:pPr eaLnBrk="1" hangingPunct="1">
              <a:defRPr/>
            </a:pPr>
            <a:r>
              <a:rPr lang="en-US" smtClean="0"/>
              <a:t>Hadhrat Ali </a:t>
            </a:r>
            <a:r>
              <a:rPr lang="en-US" baseline="30000" smtClean="0"/>
              <a:t>(ra)</a:t>
            </a:r>
            <a:r>
              <a:rPr lang="en-US" smtClean="0"/>
              <a:t> was a brave and skilled warrior</a:t>
            </a:r>
          </a:p>
          <a:p>
            <a:pPr eaLnBrk="1" hangingPunct="1">
              <a:defRPr/>
            </a:pPr>
            <a:r>
              <a:rPr lang="en-US" smtClean="0"/>
              <a:t>He participated in almost all battles with the Holy Prophet </a:t>
            </a:r>
            <a:r>
              <a:rPr lang="en-US" baseline="30000" smtClean="0"/>
              <a:t>(saw)</a:t>
            </a:r>
          </a:p>
          <a:p>
            <a:pPr eaLnBrk="1" hangingPunct="1">
              <a:defRPr/>
            </a:pPr>
            <a:r>
              <a:rPr lang="en-US" smtClean="0"/>
              <a:t>He was married to Hadrat Fatimah </a:t>
            </a:r>
            <a:r>
              <a:rPr lang="en-US" baseline="30000" smtClean="0"/>
              <a:t>(ra)</a:t>
            </a:r>
            <a:r>
              <a:rPr lang="en-US" smtClean="0"/>
              <a:t> who was the daughter of the Holy Prophet </a:t>
            </a:r>
            <a:r>
              <a:rPr lang="en-US" baseline="30000" smtClean="0"/>
              <a:t>(saw)</a:t>
            </a:r>
            <a:r>
              <a:rPr lang="en-US" smtClean="0"/>
              <a:t> </a:t>
            </a:r>
          </a:p>
          <a:p>
            <a:pPr eaLnBrk="1" hangingPunct="1">
              <a:defRPr/>
            </a:pPr>
            <a:r>
              <a:rPr lang="en-US" smtClean="0"/>
              <a:t>One of the ten men that received glad tidings of paradise from Holy Prophet</a:t>
            </a:r>
          </a:p>
          <a:p>
            <a:pPr eaLnBrk="1" hangingPunct="1">
              <a:defRPr/>
            </a:pPr>
            <a:endParaRPr lang="en-US" smtClean="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Khilafat</a:t>
            </a:r>
          </a:p>
        </p:txBody>
      </p:sp>
      <p:sp>
        <p:nvSpPr>
          <p:cNvPr id="38915" name="Rectangle 3"/>
          <p:cNvSpPr>
            <a:spLocks noGrp="1" noChangeArrowheads="1"/>
          </p:cNvSpPr>
          <p:nvPr>
            <p:ph type="body" idx="1"/>
          </p:nvPr>
        </p:nvSpPr>
        <p:spPr>
          <a:xfrm>
            <a:off x="457200" y="1676400"/>
            <a:ext cx="8229600" cy="4419600"/>
          </a:xfrm>
        </p:spPr>
        <p:txBody>
          <a:bodyPr/>
          <a:lstStyle/>
          <a:p>
            <a:pPr eaLnBrk="1" hangingPunct="1">
              <a:defRPr/>
            </a:pPr>
            <a:r>
              <a:rPr lang="en-US" smtClean="0"/>
              <a:t>On June 23, 656 AD, Hadrat Ali </a:t>
            </a:r>
            <a:r>
              <a:rPr lang="en-US" baseline="30000" smtClean="0"/>
              <a:t>(ra)</a:t>
            </a:r>
            <a:r>
              <a:rPr lang="en-US" smtClean="0"/>
              <a:t> was chosen as the fourth successor of the Holy Prophet </a:t>
            </a:r>
            <a:r>
              <a:rPr lang="en-US" baseline="30000" smtClean="0"/>
              <a:t>(saw)</a:t>
            </a:r>
            <a:r>
              <a:rPr lang="en-US" smtClean="0"/>
              <a:t> </a:t>
            </a:r>
          </a:p>
          <a:p>
            <a:pPr eaLnBrk="1" hangingPunct="1">
              <a:defRPr/>
            </a:pPr>
            <a:r>
              <a:rPr lang="en-US" smtClean="0"/>
              <a:t>The death of Hadrat Uthman </a:t>
            </a:r>
            <a:r>
              <a:rPr lang="en-US" baseline="30000" smtClean="0"/>
              <a:t>(ra) </a:t>
            </a:r>
            <a:r>
              <a:rPr lang="en-US" smtClean="0"/>
              <a:t>resulted in complete disorder in the city of Medina. </a:t>
            </a:r>
          </a:p>
          <a:p>
            <a:pPr eaLnBrk="1" hangingPunct="1">
              <a:defRPr/>
            </a:pPr>
            <a:r>
              <a:rPr lang="en-US" smtClean="0"/>
              <a:t>Hadhrat Ali </a:t>
            </a:r>
            <a:r>
              <a:rPr lang="en-US" baseline="30000" smtClean="0"/>
              <a:t>(ra)</a:t>
            </a:r>
            <a:r>
              <a:rPr lang="en-US" smtClean="0"/>
              <a:t> moved the capital of the Muslim State from Medina to Kufa in Iraq, which was a more central place </a:t>
            </a:r>
          </a:p>
          <a:p>
            <a:pPr eaLnBrk="1" hangingPunct="1">
              <a:defRPr/>
            </a:pPr>
            <a:endParaRPr lang="en-US" smtClean="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Khilafat</a:t>
            </a:r>
          </a:p>
        </p:txBody>
      </p:sp>
      <p:sp>
        <p:nvSpPr>
          <p:cNvPr id="39939" name="Rectangle 3"/>
          <p:cNvSpPr>
            <a:spLocks noGrp="1" noChangeArrowheads="1"/>
          </p:cNvSpPr>
          <p:nvPr>
            <p:ph type="body" idx="1"/>
          </p:nvPr>
        </p:nvSpPr>
        <p:spPr>
          <a:xfrm>
            <a:off x="457200" y="1752600"/>
            <a:ext cx="8229600" cy="4343400"/>
          </a:xfrm>
        </p:spPr>
        <p:txBody>
          <a:bodyPr/>
          <a:lstStyle/>
          <a:p>
            <a:pPr eaLnBrk="1" hangingPunct="1">
              <a:defRPr/>
            </a:pPr>
            <a:r>
              <a:rPr lang="en-US" smtClean="0"/>
              <a:t>Face the demand of Muslims to immediately punish the murderers of Hadrat Uthman </a:t>
            </a:r>
            <a:r>
              <a:rPr lang="en-US" baseline="30000" smtClean="0"/>
              <a:t>(ra)</a:t>
            </a:r>
            <a:r>
              <a:rPr lang="en-US" smtClean="0"/>
              <a:t> </a:t>
            </a:r>
          </a:p>
          <a:p>
            <a:pPr eaLnBrk="1" hangingPunct="1">
              <a:defRPr/>
            </a:pPr>
            <a:r>
              <a:rPr lang="en-US" smtClean="0"/>
              <a:t>announced that his top priority was to restore order in the state; only then he would be able to punish the assassins of  Hadrat Uthman </a:t>
            </a:r>
            <a:r>
              <a:rPr lang="en-US" baseline="30000" smtClean="0"/>
              <a:t>(ra)</a:t>
            </a:r>
            <a:r>
              <a:rPr lang="en-US" smtClean="0"/>
              <a:t> </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Khilafat</a:t>
            </a:r>
          </a:p>
        </p:txBody>
      </p:sp>
      <p:sp>
        <p:nvSpPr>
          <p:cNvPr id="40963" name="Rectangle 3"/>
          <p:cNvSpPr>
            <a:spLocks noGrp="1" noChangeArrowheads="1"/>
          </p:cNvSpPr>
          <p:nvPr>
            <p:ph type="body" idx="1"/>
          </p:nvPr>
        </p:nvSpPr>
        <p:spPr>
          <a:xfrm>
            <a:off x="457200" y="1676400"/>
            <a:ext cx="8229600" cy="4419600"/>
          </a:xfrm>
        </p:spPr>
        <p:txBody>
          <a:bodyPr/>
          <a:lstStyle/>
          <a:p>
            <a:pPr eaLnBrk="1" hangingPunct="1">
              <a:defRPr/>
            </a:pPr>
            <a:r>
              <a:rPr lang="en-US" smtClean="0"/>
              <a:t>Hadrat Talha </a:t>
            </a:r>
            <a:r>
              <a:rPr lang="en-US" baseline="30000" smtClean="0"/>
              <a:t>(ra)</a:t>
            </a:r>
            <a:r>
              <a:rPr lang="en-US" smtClean="0"/>
              <a:t> and Hadrat Zubair </a:t>
            </a:r>
            <a:r>
              <a:rPr lang="en-US" baseline="30000" smtClean="0"/>
              <a:t>(ra) </a:t>
            </a:r>
            <a:r>
              <a:rPr lang="en-US" smtClean="0"/>
              <a:t>disagreed with Hadhrat Ali </a:t>
            </a:r>
            <a:r>
              <a:rPr lang="en-US" baseline="30000" smtClean="0"/>
              <a:t>(ra)</a:t>
            </a:r>
            <a:r>
              <a:rPr lang="en-US" smtClean="0"/>
              <a:t> and began to raise armies</a:t>
            </a:r>
          </a:p>
          <a:p>
            <a:pPr eaLnBrk="1" hangingPunct="1">
              <a:defRPr/>
            </a:pPr>
            <a:r>
              <a:rPr lang="en-US" smtClean="0"/>
              <a:t>Hadrat Aishah </a:t>
            </a:r>
            <a:r>
              <a:rPr lang="en-US" baseline="30000" smtClean="0"/>
              <a:t>(ra)</a:t>
            </a:r>
            <a:r>
              <a:rPr lang="en-US" smtClean="0"/>
              <a:t> also joined Hadrat Talha </a:t>
            </a:r>
            <a:r>
              <a:rPr lang="en-US" baseline="30000" smtClean="0"/>
              <a:t>(ra)</a:t>
            </a:r>
            <a:r>
              <a:rPr lang="en-US" smtClean="0"/>
              <a:t> and Hadrat Zubair </a:t>
            </a:r>
            <a:r>
              <a:rPr lang="en-US" baseline="30000" smtClean="0"/>
              <a:t>(ra)</a:t>
            </a:r>
            <a:r>
              <a:rPr lang="en-US" smtClean="0"/>
              <a:t> , in an effort to punish the assassins. The three led a small army towards Basra, Iraq </a:t>
            </a:r>
          </a:p>
          <a:p>
            <a:pPr eaLnBrk="1" hangingPunct="1">
              <a:buFont typeface="Wingdings" pitchFamily="2" charset="2"/>
              <a:buNone/>
              <a:defRPr/>
            </a:pPr>
            <a:endParaRPr lang="en-US" smtClean="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Battle of Jamal (Camel)</a:t>
            </a:r>
          </a:p>
        </p:txBody>
      </p:sp>
      <p:sp>
        <p:nvSpPr>
          <p:cNvPr id="41987" name="Rectangle 3"/>
          <p:cNvSpPr>
            <a:spLocks noGrp="1" noChangeArrowheads="1"/>
          </p:cNvSpPr>
          <p:nvPr>
            <p:ph type="body" idx="1"/>
          </p:nvPr>
        </p:nvSpPr>
        <p:spPr/>
        <p:txBody>
          <a:bodyPr/>
          <a:lstStyle/>
          <a:p>
            <a:pPr eaLnBrk="1" hangingPunct="1">
              <a:lnSpc>
                <a:spcPct val="80000"/>
              </a:lnSpc>
              <a:defRPr/>
            </a:pPr>
            <a:r>
              <a:rPr lang="en-US" sz="2800" smtClean="0"/>
              <a:t>battle took place between Hadrat Ali’s forces and the forces of Hadrat Aishah </a:t>
            </a:r>
            <a:r>
              <a:rPr lang="en-US" sz="2800" baseline="30000" smtClean="0"/>
              <a:t>(ra)</a:t>
            </a:r>
            <a:endParaRPr lang="en-US" sz="2800" smtClean="0"/>
          </a:p>
          <a:p>
            <a:pPr eaLnBrk="1" hangingPunct="1">
              <a:lnSpc>
                <a:spcPct val="80000"/>
              </a:lnSpc>
              <a:defRPr/>
            </a:pPr>
            <a:r>
              <a:rPr lang="en-US" sz="2800" smtClean="0"/>
              <a:t>Hadrat Talha </a:t>
            </a:r>
            <a:r>
              <a:rPr lang="en-US" sz="2800" baseline="30000" smtClean="0"/>
              <a:t>(ra)</a:t>
            </a:r>
            <a:r>
              <a:rPr lang="en-US" sz="2800" smtClean="0"/>
              <a:t> and Hadrat Zubair </a:t>
            </a:r>
            <a:r>
              <a:rPr lang="en-US" sz="2800" baseline="30000" smtClean="0"/>
              <a:t>(ra)</a:t>
            </a:r>
            <a:r>
              <a:rPr lang="en-US" sz="2800" smtClean="0"/>
              <a:t> left their forces even before the battle, and were killed by some other opponents. </a:t>
            </a:r>
          </a:p>
          <a:p>
            <a:pPr eaLnBrk="1" hangingPunct="1">
              <a:lnSpc>
                <a:spcPct val="80000"/>
              </a:lnSpc>
              <a:defRPr/>
            </a:pPr>
            <a:r>
              <a:rPr lang="en-US" sz="2800" smtClean="0"/>
              <a:t>Hadrat Aishah’s </a:t>
            </a:r>
            <a:r>
              <a:rPr lang="en-US" sz="2800" baseline="30000" smtClean="0"/>
              <a:t>(ra)</a:t>
            </a:r>
            <a:r>
              <a:rPr lang="en-US" sz="2800" smtClean="0"/>
              <a:t> forces were defeated, but Hadrat Ali </a:t>
            </a:r>
            <a:r>
              <a:rPr lang="en-US" sz="2800" baseline="30000" smtClean="0"/>
              <a:t>(ra)</a:t>
            </a:r>
            <a:r>
              <a:rPr lang="en-US" sz="2800" smtClean="0"/>
              <a:t> gave her due respect and took care of her safety. </a:t>
            </a:r>
          </a:p>
          <a:p>
            <a:pPr eaLnBrk="1" hangingPunct="1">
              <a:lnSpc>
                <a:spcPct val="80000"/>
              </a:lnSpc>
              <a:defRPr/>
            </a:pPr>
            <a:r>
              <a:rPr lang="en-US" sz="2800" smtClean="0"/>
              <a:t>Hadrat Aishah </a:t>
            </a:r>
            <a:r>
              <a:rPr lang="en-US" sz="2800" baseline="30000" smtClean="0"/>
              <a:t>(ra)</a:t>
            </a:r>
            <a:r>
              <a:rPr lang="en-US" sz="2800" smtClean="0"/>
              <a:t> regretted throughout her life to have fought against Hadrat Ali </a:t>
            </a:r>
            <a:r>
              <a:rPr lang="en-US" sz="2800" baseline="30000" smtClean="0"/>
              <a:t>(ra)</a:t>
            </a:r>
            <a:r>
              <a:rPr lang="en-US" sz="2800" smtClean="0"/>
              <a:t>.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solidFill>
            <a:schemeClr val="accent2">
              <a:lumMod val="60000"/>
              <a:lumOff val="40000"/>
            </a:schemeClr>
          </a:solidFill>
        </p:spPr>
        <p:txBody>
          <a:bodyPr>
            <a:normAutofit fontScale="90000"/>
          </a:bodyPr>
          <a:lstStyle/>
          <a:p>
            <a:pPr>
              <a:defRPr/>
            </a:pPr>
            <a:r>
              <a:rPr lang="en-US" smtClean="0"/>
              <a:t>DISPUTE OF MURDER OF HAZRAT UTHMAN </a:t>
            </a:r>
            <a:r>
              <a:rPr lang="en-US" baseline="30000" smtClean="0"/>
              <a:t>(ra)</a:t>
            </a:r>
            <a:endParaRPr lang="en-US" smtClean="0"/>
          </a:p>
        </p:txBody>
      </p:sp>
      <p:sp>
        <p:nvSpPr>
          <p:cNvPr id="44035" name="Rectangle 3"/>
          <p:cNvSpPr>
            <a:spLocks noGrp="1" noChangeArrowheads="1"/>
          </p:cNvSpPr>
          <p:nvPr>
            <p:ph type="body" idx="1"/>
          </p:nvPr>
        </p:nvSpPr>
        <p:spPr>
          <a:xfrm>
            <a:off x="457200" y="1600200"/>
            <a:ext cx="8229600" cy="4495800"/>
          </a:xfrm>
        </p:spPr>
        <p:txBody>
          <a:bodyPr/>
          <a:lstStyle/>
          <a:p>
            <a:pPr eaLnBrk="1" hangingPunct="1">
              <a:defRPr/>
            </a:pPr>
            <a:r>
              <a:rPr lang="en-US" sz="2800" smtClean="0"/>
              <a:t>Hadhrat Amir Muawiah </a:t>
            </a:r>
            <a:r>
              <a:rPr lang="en-US" sz="2800" baseline="30000" smtClean="0"/>
              <a:t>(ra)</a:t>
            </a:r>
            <a:r>
              <a:rPr lang="en-US" sz="2800" smtClean="0"/>
              <a:t>, a member of the family of Hadhrat Uthman </a:t>
            </a:r>
            <a:r>
              <a:rPr lang="en-US" sz="2800" baseline="30000" smtClean="0"/>
              <a:t>(ra)</a:t>
            </a:r>
            <a:r>
              <a:rPr lang="en-US" sz="2800" smtClean="0"/>
              <a:t>, and who fought against the Romans during the time of Hadhrat Uthman </a:t>
            </a:r>
            <a:r>
              <a:rPr lang="en-US" sz="2800" baseline="30000" smtClean="0"/>
              <a:t>(ra)</a:t>
            </a:r>
            <a:r>
              <a:rPr lang="en-US" sz="2800" smtClean="0"/>
              <a:t> had not taken Bai’at at the hands of Hadhrat Ali </a:t>
            </a:r>
            <a:r>
              <a:rPr lang="en-US" sz="2800" baseline="30000" smtClean="0"/>
              <a:t>(ra)</a:t>
            </a:r>
          </a:p>
          <a:p>
            <a:pPr eaLnBrk="1" hangingPunct="1">
              <a:defRPr/>
            </a:pPr>
            <a:r>
              <a:rPr lang="en-US" sz="2800" smtClean="0"/>
              <a:t>After the </a:t>
            </a:r>
            <a:r>
              <a:rPr lang="en-US" sz="2800" i="1" smtClean="0"/>
              <a:t>Battle of Jamal</a:t>
            </a:r>
            <a:r>
              <a:rPr lang="en-US" sz="2800" smtClean="0"/>
              <a:t>, Hadrat Ali </a:t>
            </a:r>
            <a:r>
              <a:rPr lang="en-US" sz="2800" baseline="30000" smtClean="0"/>
              <a:t>(ra)</a:t>
            </a:r>
            <a:r>
              <a:rPr lang="en-US" sz="2800" smtClean="0"/>
              <a:t> urged Amir Muawiah </a:t>
            </a:r>
            <a:r>
              <a:rPr lang="en-US" sz="2800" baseline="30000" smtClean="0"/>
              <a:t>(ra)</a:t>
            </a:r>
            <a:r>
              <a:rPr lang="en-US" sz="2800" smtClean="0"/>
              <a:t> to take Bai’at in the best interest of Islam. But Amir Muawiah </a:t>
            </a:r>
            <a:r>
              <a:rPr lang="en-US" sz="2800" baseline="30000" smtClean="0"/>
              <a:t>(ra)</a:t>
            </a:r>
            <a:r>
              <a:rPr lang="en-US" sz="2800" smtClean="0"/>
              <a:t> refused and insisted that the death of Hadhrat Uthman </a:t>
            </a:r>
            <a:r>
              <a:rPr lang="en-US" sz="2800" baseline="30000" smtClean="0"/>
              <a:t>(ra)</a:t>
            </a:r>
            <a:r>
              <a:rPr lang="en-US" sz="2800" smtClean="0"/>
              <a:t> must be avenged first. </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z="4000" smtClean="0"/>
              <a:t>Hadrat Ali </a:t>
            </a:r>
            <a:r>
              <a:rPr lang="en-US" sz="4000" baseline="30000" smtClean="0"/>
              <a:t>(ra) </a:t>
            </a:r>
            <a:r>
              <a:rPr lang="en-US" sz="4000" smtClean="0"/>
              <a:t>and Amir Muawiah </a:t>
            </a:r>
            <a:r>
              <a:rPr lang="en-US" sz="4000" baseline="30000" smtClean="0"/>
              <a:t>(ra)</a:t>
            </a:r>
          </a:p>
        </p:txBody>
      </p:sp>
      <p:sp>
        <p:nvSpPr>
          <p:cNvPr id="45059" name="Rectangle 3"/>
          <p:cNvSpPr>
            <a:spLocks noGrp="1" noChangeArrowheads="1"/>
          </p:cNvSpPr>
          <p:nvPr>
            <p:ph type="body" idx="1"/>
          </p:nvPr>
        </p:nvSpPr>
        <p:spPr/>
        <p:txBody>
          <a:bodyPr/>
          <a:lstStyle/>
          <a:p>
            <a:pPr eaLnBrk="1" hangingPunct="1">
              <a:lnSpc>
                <a:spcPct val="90000"/>
              </a:lnSpc>
              <a:defRPr/>
            </a:pPr>
            <a:r>
              <a:rPr lang="en-US" sz="2400" smtClean="0"/>
              <a:t>Amir Muawiah </a:t>
            </a:r>
            <a:r>
              <a:rPr lang="en-US" sz="2400" baseline="30000" smtClean="0"/>
              <a:t>(ra)</a:t>
            </a:r>
            <a:r>
              <a:rPr lang="en-US" sz="2400" smtClean="0"/>
              <a:t>, with the help of Amr Bin As </a:t>
            </a:r>
            <a:r>
              <a:rPr lang="en-US" sz="2400" baseline="30000" smtClean="0"/>
              <a:t>(ra)</a:t>
            </a:r>
            <a:r>
              <a:rPr lang="en-US" sz="2400" smtClean="0"/>
              <a:t>, started raising an army. </a:t>
            </a:r>
          </a:p>
          <a:p>
            <a:pPr eaLnBrk="1" hangingPunct="1">
              <a:lnSpc>
                <a:spcPct val="90000"/>
              </a:lnSpc>
              <a:defRPr/>
            </a:pPr>
            <a:r>
              <a:rPr lang="en-US" sz="2400" smtClean="0"/>
              <a:t>Hadrat Ali </a:t>
            </a:r>
            <a:r>
              <a:rPr lang="en-US" sz="2400" baseline="30000" smtClean="0"/>
              <a:t>(ra)</a:t>
            </a:r>
            <a:r>
              <a:rPr lang="en-US" sz="2400" smtClean="0"/>
              <a:t> had no choice but to fight Amir Muawiah </a:t>
            </a:r>
            <a:r>
              <a:rPr lang="en-US" sz="2400" baseline="30000" smtClean="0"/>
              <a:t>(ra)</a:t>
            </a:r>
            <a:r>
              <a:rPr lang="en-US" sz="2400" smtClean="0"/>
              <a:t>. </a:t>
            </a:r>
          </a:p>
          <a:p>
            <a:pPr eaLnBrk="1" hangingPunct="1">
              <a:lnSpc>
                <a:spcPct val="90000"/>
              </a:lnSpc>
              <a:defRPr/>
            </a:pPr>
            <a:r>
              <a:rPr lang="en-US" sz="2400" smtClean="0"/>
              <a:t>In July, 567AD, the two armies met in a battle at </a:t>
            </a:r>
            <a:r>
              <a:rPr lang="en-US" sz="2400" i="1" smtClean="0"/>
              <a:t>Saffain</a:t>
            </a:r>
            <a:r>
              <a:rPr lang="en-US" sz="2400" smtClean="0"/>
              <a:t>. The battle ended with the agreement that the matter be decided by a committee containing Abu Musa al-Ash’ari </a:t>
            </a:r>
            <a:r>
              <a:rPr lang="en-US" sz="2400" baseline="30000" smtClean="0"/>
              <a:t>(ra)</a:t>
            </a:r>
            <a:r>
              <a:rPr lang="en-US" sz="2400" smtClean="0"/>
              <a:t>, representing Hadrat Ali </a:t>
            </a:r>
            <a:r>
              <a:rPr lang="en-US" sz="2400" baseline="30000" smtClean="0"/>
              <a:t>(ra)</a:t>
            </a:r>
            <a:r>
              <a:rPr lang="en-US" sz="2400" smtClean="0"/>
              <a:t>, and Amr Bin As </a:t>
            </a:r>
            <a:r>
              <a:rPr lang="en-US" sz="2400" baseline="30000" smtClean="0"/>
              <a:t>(ra)</a:t>
            </a:r>
            <a:r>
              <a:rPr lang="en-US" sz="2400" smtClean="0"/>
              <a:t> representing Amir Muawia </a:t>
            </a:r>
            <a:r>
              <a:rPr lang="en-US" sz="2400" baseline="30000" smtClean="0"/>
              <a:t>(ra)</a:t>
            </a:r>
            <a:r>
              <a:rPr lang="en-US" sz="2400" smtClean="0"/>
              <a:t>.</a:t>
            </a:r>
          </a:p>
          <a:p>
            <a:pPr eaLnBrk="1" hangingPunct="1">
              <a:lnSpc>
                <a:spcPct val="90000"/>
              </a:lnSpc>
              <a:defRPr/>
            </a:pPr>
            <a:r>
              <a:rPr lang="en-US" sz="2400" smtClean="0"/>
              <a:t>This agreement ended in failure because Amr Bin As </a:t>
            </a:r>
            <a:r>
              <a:rPr lang="en-US" sz="2400" baseline="30000" smtClean="0"/>
              <a:t>(ra)</a:t>
            </a:r>
            <a:r>
              <a:rPr lang="en-US" sz="2400" smtClean="0"/>
              <a:t> did not follow the decision agreed upon</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solidFill>
            <a:schemeClr val="accent2">
              <a:lumMod val="60000"/>
              <a:lumOff val="40000"/>
            </a:schemeClr>
          </a:solidFill>
        </p:spPr>
        <p:txBody>
          <a:bodyPr/>
          <a:lstStyle/>
          <a:p>
            <a:pPr eaLnBrk="1" hangingPunct="1">
              <a:defRPr/>
            </a:pPr>
            <a:r>
              <a:rPr lang="en-US" smtClean="0"/>
              <a:t>Khwarariji</a:t>
            </a:r>
          </a:p>
        </p:txBody>
      </p:sp>
      <p:sp>
        <p:nvSpPr>
          <p:cNvPr id="46083" name="Rectangle 3"/>
          <p:cNvSpPr>
            <a:spLocks noGrp="1" noChangeArrowheads="1"/>
          </p:cNvSpPr>
          <p:nvPr>
            <p:ph type="body" idx="1"/>
          </p:nvPr>
        </p:nvSpPr>
        <p:spPr/>
        <p:txBody>
          <a:bodyPr>
            <a:normAutofit lnSpcReduction="10000"/>
          </a:bodyPr>
          <a:lstStyle/>
          <a:p>
            <a:pPr eaLnBrk="1" hangingPunct="1">
              <a:defRPr/>
            </a:pPr>
            <a:r>
              <a:rPr lang="en-US" smtClean="0"/>
              <a:t>‘The Outsiders’</a:t>
            </a:r>
          </a:p>
          <a:p>
            <a:pPr eaLnBrk="1" hangingPunct="1">
              <a:defRPr/>
            </a:pPr>
            <a:r>
              <a:rPr lang="en-US" smtClean="0"/>
              <a:t>A group of people who were basically against the decision of the committee. They separated and chose an independent Amir for themselves. </a:t>
            </a:r>
          </a:p>
          <a:p>
            <a:pPr eaLnBrk="1" hangingPunct="1">
              <a:defRPr/>
            </a:pPr>
            <a:r>
              <a:rPr lang="en-US" smtClean="0"/>
              <a:t>Hadrat Ali </a:t>
            </a:r>
            <a:r>
              <a:rPr lang="en-US" baseline="30000" smtClean="0"/>
              <a:t>(ra)</a:t>
            </a:r>
            <a:r>
              <a:rPr lang="en-US" smtClean="0"/>
              <a:t> first tried to persuade them to follow him, but failed. This led to a fierce battle in which most of the </a:t>
            </a:r>
            <a:r>
              <a:rPr lang="en-US" i="1" smtClean="0"/>
              <a:t>Khawariji</a:t>
            </a:r>
            <a:r>
              <a:rPr lang="en-US" smtClean="0"/>
              <a:t> were killed.</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76200"/>
            <a:ext cx="8229600" cy="1143000"/>
          </a:xfrm>
          <a:solidFill>
            <a:schemeClr val="accent2">
              <a:lumMod val="60000"/>
              <a:lumOff val="40000"/>
            </a:schemeClr>
          </a:solidFill>
        </p:spPr>
        <p:txBody>
          <a:bodyPr/>
          <a:lstStyle/>
          <a:p>
            <a:pPr eaLnBrk="1" hangingPunct="1">
              <a:defRPr/>
            </a:pPr>
            <a:r>
              <a:rPr lang="en-US" smtClean="0"/>
              <a:t>Death--SHAHADAT</a:t>
            </a:r>
          </a:p>
        </p:txBody>
      </p:sp>
      <p:sp>
        <p:nvSpPr>
          <p:cNvPr id="47107" name="Rectangle 3"/>
          <p:cNvSpPr>
            <a:spLocks noGrp="1" noChangeArrowheads="1"/>
          </p:cNvSpPr>
          <p:nvPr>
            <p:ph type="body" idx="1"/>
          </p:nvPr>
        </p:nvSpPr>
        <p:spPr>
          <a:xfrm>
            <a:off x="0" y="1524000"/>
            <a:ext cx="9144000" cy="5715000"/>
          </a:xfrm>
        </p:spPr>
        <p:txBody>
          <a:bodyPr/>
          <a:lstStyle/>
          <a:p>
            <a:pPr eaLnBrk="1" hangingPunct="1">
              <a:defRPr/>
            </a:pPr>
            <a:r>
              <a:rPr lang="en-US" sz="2800" i="1" smtClean="0"/>
              <a:t>Khawariji</a:t>
            </a:r>
            <a:r>
              <a:rPr lang="en-US" sz="2800" smtClean="0"/>
              <a:t> planned to assassinate Hadrat Ali </a:t>
            </a:r>
            <a:r>
              <a:rPr lang="en-US" sz="2800" baseline="30000" smtClean="0"/>
              <a:t>(ra)</a:t>
            </a:r>
            <a:r>
              <a:rPr lang="en-US" sz="2800" smtClean="0"/>
              <a:t>, Hadrat Amir Muawiah </a:t>
            </a:r>
            <a:r>
              <a:rPr lang="en-US" sz="2800" baseline="30000" smtClean="0"/>
              <a:t>(ra)</a:t>
            </a:r>
            <a:r>
              <a:rPr lang="en-US" sz="2800" smtClean="0"/>
              <a:t> and Amr bin As </a:t>
            </a:r>
            <a:r>
              <a:rPr lang="en-US" sz="2800" baseline="30000" smtClean="0"/>
              <a:t>(ra)</a:t>
            </a:r>
            <a:r>
              <a:rPr lang="en-US" sz="2800" smtClean="0"/>
              <a:t>. </a:t>
            </a:r>
          </a:p>
          <a:p>
            <a:pPr eaLnBrk="1" hangingPunct="1">
              <a:defRPr/>
            </a:pPr>
            <a:r>
              <a:rPr lang="en-US" sz="2800" smtClean="0"/>
              <a:t>The latter two escaped from the attempts on their lives. Hadrat Ali </a:t>
            </a:r>
            <a:r>
              <a:rPr lang="en-US" sz="2800" baseline="30000" smtClean="0"/>
              <a:t>(ra)</a:t>
            </a:r>
            <a:r>
              <a:rPr lang="en-US" sz="2800" smtClean="0"/>
              <a:t> was fatally wounded by his attacker, while going to the mosque for Fajr prayer </a:t>
            </a:r>
          </a:p>
          <a:p>
            <a:pPr eaLnBrk="1" hangingPunct="1">
              <a:defRPr/>
            </a:pPr>
            <a:r>
              <a:rPr lang="en-US" sz="2800" smtClean="0"/>
              <a:t>Two days latter, he passed away on 20th Ramadan, 40 AH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
            <a:ext cx="7772400" cy="1470025"/>
          </a:xfrm>
          <a:solidFill>
            <a:srgbClr val="C00000"/>
          </a:solidFill>
        </p:spPr>
        <p:txBody>
          <a:bodyPr/>
          <a:lstStyle/>
          <a:p>
            <a:pPr eaLnBrk="1" hangingPunct="1">
              <a:defRPr/>
            </a:pPr>
            <a:r>
              <a:rPr lang="en-US" smtClean="0"/>
              <a:t>Spread of Islam</a:t>
            </a:r>
          </a:p>
        </p:txBody>
      </p:sp>
      <p:sp>
        <p:nvSpPr>
          <p:cNvPr id="2051" name="Rectangle 3"/>
          <p:cNvSpPr>
            <a:spLocks noGrp="1" noChangeArrowheads="1"/>
          </p:cNvSpPr>
          <p:nvPr>
            <p:ph type="subTitle" idx="1"/>
          </p:nvPr>
        </p:nvSpPr>
        <p:spPr>
          <a:xfrm>
            <a:off x="1371600" y="1524000"/>
            <a:ext cx="6400800" cy="4114800"/>
          </a:xfrm>
          <a:solidFill>
            <a:schemeClr val="accent5">
              <a:lumMod val="50000"/>
            </a:schemeClr>
          </a:solidFill>
        </p:spPr>
        <p:txBody>
          <a:bodyPr>
            <a:noAutofit/>
          </a:bodyPr>
          <a:lstStyle/>
          <a:p>
            <a:pPr eaLnBrk="1" hangingPunct="1">
              <a:defRPr/>
            </a:pPr>
            <a:r>
              <a:rPr lang="en-US" sz="80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Expansion under the Umayyads</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28600"/>
            <a:ext cx="8229600" cy="1143000"/>
          </a:xfrm>
          <a:solidFill>
            <a:schemeClr val="accent6">
              <a:lumMod val="75000"/>
            </a:schemeClr>
          </a:solidFill>
        </p:spPr>
        <p:txBody>
          <a:bodyPr/>
          <a:lstStyle/>
          <a:p>
            <a:r>
              <a:rPr lang="en-US"/>
              <a:t>The Umayyad</a:t>
            </a:r>
          </a:p>
        </p:txBody>
      </p:sp>
      <p:sp>
        <p:nvSpPr>
          <p:cNvPr id="3075" name="Rectangle 3"/>
          <p:cNvSpPr>
            <a:spLocks noGrp="1" noChangeArrowheads="1"/>
          </p:cNvSpPr>
          <p:nvPr>
            <p:ph type="body" idx="1"/>
          </p:nvPr>
        </p:nvSpPr>
        <p:spPr>
          <a:xfrm>
            <a:off x="0" y="914400"/>
            <a:ext cx="9144000" cy="5943600"/>
          </a:xfrm>
        </p:spPr>
        <p:txBody>
          <a:bodyPr>
            <a:noAutofit/>
          </a:bodyPr>
          <a:lstStyle/>
          <a:p>
            <a:pPr>
              <a:lnSpc>
                <a:spcPct val="80000"/>
              </a:lnSpc>
            </a:pPr>
            <a:r>
              <a:rPr lang="en-US" sz="2000"/>
              <a:t>The Umayyad Dynasty, begun </a:t>
            </a:r>
            <a:r>
              <a:rPr lang="en-US" sz="2000" smtClean="0"/>
              <a:t>by hadhrat Muawiya</a:t>
            </a:r>
            <a:r>
              <a:rPr lang="en-US" sz="2000" baseline="30000" smtClean="0"/>
              <a:t> (ra)</a:t>
            </a:r>
            <a:r>
              <a:rPr lang="en-US" sz="2000" smtClean="0"/>
              <a:t> </a:t>
            </a:r>
            <a:r>
              <a:rPr lang="en-US" sz="2000"/>
              <a:t>the founder of the Dynasty. It lasted from 661-750.</a:t>
            </a:r>
          </a:p>
          <a:p>
            <a:pPr>
              <a:lnSpc>
                <a:spcPct val="80000"/>
              </a:lnSpc>
              <a:buFont typeface="Wingdings" pitchFamily="2" charset="2"/>
              <a:buNone/>
            </a:pPr>
            <a:endParaRPr lang="en-US" sz="2000"/>
          </a:p>
          <a:p>
            <a:pPr>
              <a:lnSpc>
                <a:spcPct val="80000"/>
              </a:lnSpc>
            </a:pPr>
            <a:r>
              <a:rPr lang="en-US" sz="2000"/>
              <a:t>During his Caliphate the political center of the Empire was transferred from Mecca to Damascus.</a:t>
            </a:r>
          </a:p>
          <a:p>
            <a:pPr>
              <a:lnSpc>
                <a:spcPct val="80000"/>
              </a:lnSpc>
              <a:buFont typeface="Wingdings" pitchFamily="2" charset="2"/>
              <a:buNone/>
            </a:pPr>
            <a:endParaRPr lang="en-US" sz="2000"/>
          </a:p>
          <a:p>
            <a:pPr>
              <a:lnSpc>
                <a:spcPct val="80000"/>
              </a:lnSpc>
            </a:pPr>
            <a:r>
              <a:rPr lang="en-US" sz="2000" smtClean="0"/>
              <a:t> hazrat Muawiya</a:t>
            </a:r>
            <a:r>
              <a:rPr lang="en-US" sz="2000" baseline="30000" smtClean="0"/>
              <a:t> (ra)</a:t>
            </a:r>
            <a:r>
              <a:rPr lang="en-US" sz="2000" smtClean="0"/>
              <a:t> </a:t>
            </a:r>
            <a:r>
              <a:rPr lang="en-US" sz="2000"/>
              <a:t>adopted certain Byzantine administrative practices and employed former Byzantine officials and craftsmen.</a:t>
            </a:r>
          </a:p>
          <a:p>
            <a:pPr>
              <a:lnSpc>
                <a:spcPct val="80000"/>
              </a:lnSpc>
              <a:buFont typeface="Wingdings" pitchFamily="2" charset="2"/>
              <a:buNone/>
            </a:pPr>
            <a:endParaRPr lang="en-US" sz="2000"/>
          </a:p>
          <a:p>
            <a:pPr>
              <a:lnSpc>
                <a:spcPct val="80000"/>
              </a:lnSpc>
            </a:pPr>
            <a:r>
              <a:rPr lang="en-US" sz="2000"/>
              <a:t>Abd al-Malik, from 684 to 705, brought about many administrative changes in the Islamic empire. </a:t>
            </a:r>
          </a:p>
          <a:p>
            <a:pPr>
              <a:lnSpc>
                <a:spcPct val="80000"/>
              </a:lnSpc>
            </a:pPr>
            <a:endParaRPr lang="en-US" sz="2000"/>
          </a:p>
          <a:p>
            <a:pPr>
              <a:lnSpc>
                <a:spcPct val="80000"/>
              </a:lnSpc>
            </a:pPr>
            <a:r>
              <a:rPr lang="en-US" sz="2000"/>
              <a:t>Abdul Malik made  the decision to establish Arabic as the language of administration, eliminating the Greek and Persian that had been retained since the Islamic conquest of Byzantine and Sassanid lands. </a:t>
            </a:r>
          </a:p>
          <a:p>
            <a:pPr>
              <a:lnSpc>
                <a:spcPct val="80000"/>
              </a:lnSpc>
              <a:buFont typeface="Wingdings" pitchFamily="2" charset="2"/>
              <a:buNone/>
            </a:pPr>
            <a:endParaRPr lang="en-US" sz="2000"/>
          </a:p>
          <a:p>
            <a:pPr>
              <a:lnSpc>
                <a:spcPct val="80000"/>
              </a:lnSpc>
            </a:pPr>
            <a:r>
              <a:rPr lang="en-US" sz="2000"/>
              <a:t>Abdul Malik started the process of translation of Greek, Persian and Latin knowledge into Arabic, although the actual development took place during the Abbasid Dynasty.</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The Umayyad Empire</a:t>
            </a:r>
          </a:p>
        </p:txBody>
      </p:sp>
      <p:sp>
        <p:nvSpPr>
          <p:cNvPr id="6147" name="Rectangle 3"/>
          <p:cNvSpPr>
            <a:spLocks noGrp="1" noChangeArrowheads="1"/>
          </p:cNvSpPr>
          <p:nvPr>
            <p:ph type="body" idx="1"/>
          </p:nvPr>
        </p:nvSpPr>
        <p:spPr/>
        <p:txBody>
          <a:bodyPr/>
          <a:lstStyle/>
          <a:p>
            <a:pPr eaLnBrk="1" hangingPunct="1">
              <a:lnSpc>
                <a:spcPct val="90000"/>
              </a:lnSpc>
              <a:defRPr/>
            </a:pPr>
            <a:r>
              <a:rPr lang="en-US" sz="2800" smtClean="0"/>
              <a:t>The Umayyads ruled until 750 CE providing the next 14 caliphs</a:t>
            </a:r>
          </a:p>
          <a:p>
            <a:pPr>
              <a:lnSpc>
                <a:spcPct val="90000"/>
              </a:lnSpc>
              <a:defRPr/>
            </a:pPr>
            <a:r>
              <a:rPr lang="en-US" sz="2800" smtClean="0"/>
              <a:t>The first caliph of the Umayyad Empire was hazrat Muawiya</a:t>
            </a:r>
            <a:r>
              <a:rPr lang="en-US" sz="2800" baseline="30000" smtClean="0"/>
              <a:t> (ra)</a:t>
            </a:r>
            <a:r>
              <a:rPr lang="en-US" sz="2800" smtClean="0"/>
              <a:t> – when he took control he moved the capital of the Empire from Medina to Damascus in Syria where his supporters and armies were located</a:t>
            </a:r>
          </a:p>
          <a:p>
            <a:pPr eaLnBrk="1" hangingPunct="1">
              <a:lnSpc>
                <a:spcPct val="90000"/>
              </a:lnSpc>
              <a:defRPr/>
            </a:pPr>
            <a:r>
              <a:rPr lang="en-US" sz="2800" smtClean="0"/>
              <a:t>Once the Umayyads had control they began to conquer new lands</a:t>
            </a:r>
          </a:p>
          <a:p>
            <a:pPr lvl="1" eaLnBrk="1" hangingPunct="1">
              <a:lnSpc>
                <a:spcPct val="90000"/>
              </a:lnSpc>
              <a:defRPr/>
            </a:pPr>
            <a:r>
              <a:rPr lang="en-US" sz="2400" smtClean="0"/>
              <a:t>The empire spanned parts of three continents: Africa, Asia, and Europe in less than 100 yrs.</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The Expansion of the Empire</a:t>
            </a:r>
          </a:p>
        </p:txBody>
      </p:sp>
      <p:sp>
        <p:nvSpPr>
          <p:cNvPr id="12291" name="Rectangle 3"/>
          <p:cNvSpPr>
            <a:spLocks noGrp="1" noChangeArrowheads="1"/>
          </p:cNvSpPr>
          <p:nvPr>
            <p:ph type="body" sz="half" idx="1"/>
          </p:nvPr>
        </p:nvSpPr>
        <p:spPr>
          <a:xfrm>
            <a:off x="457200" y="1295400"/>
            <a:ext cx="8458200" cy="4835525"/>
          </a:xfrm>
        </p:spPr>
        <p:txBody>
          <a:bodyPr>
            <a:noAutofit/>
          </a:bodyPr>
          <a:lstStyle/>
          <a:p>
            <a:pPr eaLnBrk="1" hangingPunct="1">
              <a:lnSpc>
                <a:spcPct val="90000"/>
              </a:lnSpc>
              <a:defRPr/>
            </a:pPr>
            <a:r>
              <a:rPr lang="en-US" sz="3600" smtClean="0"/>
              <a:t>When the Umayyad’s took power in 661 CE the Empire’s eastern boundary extended into Persia and pushed the border further into Central Asia</a:t>
            </a:r>
          </a:p>
          <a:p>
            <a:pPr eaLnBrk="1" hangingPunct="1">
              <a:lnSpc>
                <a:spcPct val="90000"/>
              </a:lnSpc>
              <a:defRPr/>
            </a:pPr>
            <a:r>
              <a:rPr lang="en-US" sz="3600" smtClean="0"/>
              <a:t>The expansion began with hit and run raids attacking the cities of Bukhara and Smarkland – both major trade cities of the region (located in modern Uzbekistan </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52400"/>
            <a:ext cx="8229600" cy="914400"/>
          </a:xfrm>
          <a:solidFill>
            <a:schemeClr val="accent6">
              <a:lumMod val="75000"/>
            </a:schemeClr>
          </a:solidFill>
        </p:spPr>
        <p:txBody>
          <a:bodyPr/>
          <a:lstStyle/>
          <a:p>
            <a:pPr eaLnBrk="1" hangingPunct="1">
              <a:defRPr/>
            </a:pPr>
            <a:r>
              <a:rPr lang="en-US" smtClean="0"/>
              <a:t>Umayyad Armies</a:t>
            </a:r>
          </a:p>
        </p:txBody>
      </p:sp>
      <p:sp>
        <p:nvSpPr>
          <p:cNvPr id="14339" name="Rectangle 3"/>
          <p:cNvSpPr>
            <a:spLocks noGrp="1" noChangeArrowheads="1"/>
          </p:cNvSpPr>
          <p:nvPr>
            <p:ph type="body" sz="half" idx="4294967295"/>
          </p:nvPr>
        </p:nvSpPr>
        <p:spPr>
          <a:xfrm>
            <a:off x="0" y="1981200"/>
            <a:ext cx="9144000" cy="4724400"/>
          </a:xfrm>
        </p:spPr>
        <p:txBody>
          <a:bodyPr>
            <a:normAutofit/>
          </a:bodyPr>
          <a:lstStyle/>
          <a:p>
            <a:pPr eaLnBrk="1" hangingPunct="1">
              <a:lnSpc>
                <a:spcPct val="90000"/>
              </a:lnSpc>
              <a:defRPr/>
            </a:pPr>
            <a:r>
              <a:rPr lang="en-US" smtClean="0"/>
              <a:t>Hit and run raids soon turned into organized compaigns for conquest which allowed them to control most of Central Asia by 700’s </a:t>
            </a:r>
          </a:p>
          <a:p>
            <a:pPr eaLnBrk="1" hangingPunct="1">
              <a:lnSpc>
                <a:spcPct val="90000"/>
              </a:lnSpc>
              <a:defRPr/>
            </a:pPr>
            <a:r>
              <a:rPr lang="en-US" smtClean="0"/>
              <a:t>By 710 they controlled North Africa from the Nile to the Iberian Peninsula</a:t>
            </a:r>
          </a:p>
          <a:p>
            <a:pPr eaLnBrk="1" hangingPunct="1">
              <a:lnSpc>
                <a:spcPct val="90000"/>
              </a:lnSpc>
              <a:defRPr/>
            </a:pPr>
            <a:r>
              <a:rPr lang="en-US" smtClean="0"/>
              <a:t>By 711 they moved North across the Mediterranean Sea and into the Iberian Peninsula (modern nations of Spain and Portugal)</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Umayyad’s Success </a:t>
            </a:r>
          </a:p>
        </p:txBody>
      </p:sp>
      <p:sp>
        <p:nvSpPr>
          <p:cNvPr id="21507" name="Rectangle 3"/>
          <p:cNvSpPr>
            <a:spLocks noGrp="1" noChangeArrowheads="1"/>
          </p:cNvSpPr>
          <p:nvPr>
            <p:ph type="body" idx="1"/>
          </p:nvPr>
        </p:nvSpPr>
        <p:spPr/>
        <p:txBody>
          <a:bodyPr/>
          <a:lstStyle/>
          <a:p>
            <a:pPr eaLnBrk="1" hangingPunct="1">
              <a:defRPr/>
            </a:pPr>
            <a:r>
              <a:rPr lang="en-US" sz="2800" smtClean="0"/>
              <a:t>The Umayyads’ ruled successfully for awhile:</a:t>
            </a:r>
          </a:p>
          <a:p>
            <a:pPr lvl="1" eaLnBrk="1" hangingPunct="1">
              <a:defRPr/>
            </a:pPr>
            <a:r>
              <a:rPr lang="en-US" sz="2400" smtClean="0"/>
              <a:t>Expanded into a vast area of land</a:t>
            </a:r>
          </a:p>
          <a:p>
            <a:pPr lvl="1" eaLnBrk="1" hangingPunct="1">
              <a:defRPr/>
            </a:pPr>
            <a:r>
              <a:rPr lang="en-US" sz="2400" smtClean="0"/>
              <a:t>They build Mosques (Dome of the Rock)</a:t>
            </a:r>
          </a:p>
          <a:p>
            <a:pPr lvl="1" eaLnBrk="1" hangingPunct="1">
              <a:defRPr/>
            </a:pPr>
            <a:r>
              <a:rPr lang="en-US" sz="2400" smtClean="0"/>
              <a:t>Allowed their people to bring their problems to them and consulted advisers about their policies</a:t>
            </a:r>
          </a:p>
          <a:p>
            <a:pPr lvl="1" eaLnBrk="1" hangingPunct="1">
              <a:defRPr/>
            </a:pPr>
            <a:r>
              <a:rPr lang="en-US" sz="2400" smtClean="0"/>
              <a:t>Had a postal service</a:t>
            </a:r>
          </a:p>
          <a:p>
            <a:pPr lvl="1" eaLnBrk="1" hangingPunct="1">
              <a:defRPr/>
            </a:pPr>
            <a:r>
              <a:rPr lang="en-US" sz="2400" smtClean="0"/>
              <a:t>Arabic replaced Greek and Persian as the language of the captured territory</a:t>
            </a:r>
          </a:p>
          <a:p>
            <a:pPr lvl="1" eaLnBrk="1" hangingPunct="1">
              <a:defRPr/>
            </a:pPr>
            <a:r>
              <a:rPr lang="en-US" sz="2400" smtClean="0"/>
              <a:t>Developed Arab coinage called the Dinar (gold) or Diraham (silver)</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Challenges to Success</a:t>
            </a:r>
          </a:p>
        </p:txBody>
      </p:sp>
      <p:sp>
        <p:nvSpPr>
          <p:cNvPr id="22531" name="Rectangle 3"/>
          <p:cNvSpPr>
            <a:spLocks noGrp="1" noChangeArrowheads="1"/>
          </p:cNvSpPr>
          <p:nvPr>
            <p:ph type="body" idx="1"/>
          </p:nvPr>
        </p:nvSpPr>
        <p:spPr/>
        <p:txBody>
          <a:bodyPr/>
          <a:lstStyle/>
          <a:p>
            <a:pPr eaLnBrk="1" hangingPunct="1">
              <a:defRPr/>
            </a:pPr>
            <a:r>
              <a:rPr lang="en-US" smtClean="0"/>
              <a:t>The Umayyad controlled a vast empire, and with so much land under their control they faced many challenges</a:t>
            </a:r>
          </a:p>
          <a:p>
            <a:pPr lvl="1" eaLnBrk="1" hangingPunct="1">
              <a:defRPr/>
            </a:pPr>
            <a:r>
              <a:rPr lang="en-US" smtClean="0"/>
              <a:t>How would the Umayyads rule such a vast empire?</a:t>
            </a:r>
          </a:p>
          <a:p>
            <a:pPr lvl="1" eaLnBrk="1" hangingPunct="1">
              <a:defRPr/>
            </a:pPr>
            <a:r>
              <a:rPr lang="en-US" smtClean="0"/>
              <a:t>How would the Caliphs communicate with their subjects hundreds of miles away?</a:t>
            </a:r>
          </a:p>
          <a:p>
            <a:pPr lvl="1" eaLnBrk="1" hangingPunct="1">
              <a:defRPr/>
            </a:pPr>
            <a:r>
              <a:rPr lang="en-US" smtClean="0"/>
              <a:t>How would the subjects of the Ummayyads pay for goods? </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Umayyad Government</a:t>
            </a:r>
          </a:p>
        </p:txBody>
      </p:sp>
      <p:sp>
        <p:nvSpPr>
          <p:cNvPr id="23555" name="Rectangle 3"/>
          <p:cNvSpPr>
            <a:spLocks noGrp="1" noChangeArrowheads="1"/>
          </p:cNvSpPr>
          <p:nvPr>
            <p:ph type="body" sz="half" idx="1"/>
          </p:nvPr>
        </p:nvSpPr>
        <p:spPr>
          <a:xfrm>
            <a:off x="457200" y="1600200"/>
            <a:ext cx="8305800" cy="4530725"/>
          </a:xfrm>
        </p:spPr>
        <p:txBody>
          <a:bodyPr>
            <a:normAutofit/>
          </a:bodyPr>
          <a:lstStyle/>
          <a:p>
            <a:pPr eaLnBrk="1" hangingPunct="1">
              <a:lnSpc>
                <a:spcPct val="90000"/>
              </a:lnSpc>
              <a:defRPr/>
            </a:pPr>
            <a:r>
              <a:rPr lang="en-US" smtClean="0"/>
              <a:t>In order to control the vast territory the Umayyads patterend their government on the bureaucracy used in the lands they won from the Byzantine Empire</a:t>
            </a:r>
          </a:p>
          <a:p>
            <a:pPr eaLnBrk="1" hangingPunct="1">
              <a:lnSpc>
                <a:spcPct val="90000"/>
              </a:lnSpc>
              <a:defRPr/>
            </a:pPr>
            <a:r>
              <a:rPr lang="en-US" smtClean="0"/>
              <a:t>The bureaucracy allowed the Umayyads to control the entire empire from the capital, Damascus</a:t>
            </a:r>
          </a:p>
          <a:p>
            <a:pPr eaLnBrk="1" hangingPunct="1">
              <a:lnSpc>
                <a:spcPct val="90000"/>
              </a:lnSpc>
              <a:defRPr/>
            </a:pPr>
            <a:r>
              <a:rPr lang="en-US" smtClean="0"/>
              <a:t>The caliphs appointed Emirs, or govenors, to rule the outlying provinces</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Language</a:t>
            </a:r>
          </a:p>
        </p:txBody>
      </p:sp>
      <p:sp>
        <p:nvSpPr>
          <p:cNvPr id="24579" name="Rectangle 3"/>
          <p:cNvSpPr>
            <a:spLocks noGrp="1" noChangeArrowheads="1"/>
          </p:cNvSpPr>
          <p:nvPr>
            <p:ph type="body" idx="1"/>
          </p:nvPr>
        </p:nvSpPr>
        <p:spPr/>
        <p:txBody>
          <a:bodyPr/>
          <a:lstStyle/>
          <a:p>
            <a:pPr eaLnBrk="1" hangingPunct="1">
              <a:defRPr/>
            </a:pPr>
            <a:r>
              <a:rPr lang="en-US" smtClean="0"/>
              <a:t>The population of the Umayyad empire was very diverse which was a challenge in uniting the population</a:t>
            </a:r>
          </a:p>
          <a:p>
            <a:pPr eaLnBrk="1" hangingPunct="1">
              <a:defRPr/>
            </a:pPr>
            <a:r>
              <a:rPr lang="en-US" smtClean="0"/>
              <a:t>Abd al-Malik, who became caliph in 685, declared Arabic as the language of the government for all Muslim lands</a:t>
            </a:r>
          </a:p>
          <a:p>
            <a:pPr eaLnBrk="1" hangingPunct="1">
              <a:buFont typeface="Wingdings" pitchFamily="2" charset="2"/>
              <a:buNone/>
              <a:defRPr/>
            </a:pPr>
            <a:endParaRPr lang="en-US" smtClean="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A Common Coinage</a:t>
            </a:r>
          </a:p>
        </p:txBody>
      </p:sp>
      <p:sp>
        <p:nvSpPr>
          <p:cNvPr id="25603" name="Rectangle 3"/>
          <p:cNvSpPr>
            <a:spLocks noGrp="1" noChangeArrowheads="1"/>
          </p:cNvSpPr>
          <p:nvPr>
            <p:ph type="body" sz="half" idx="2"/>
          </p:nvPr>
        </p:nvSpPr>
        <p:spPr/>
        <p:txBody>
          <a:bodyPr/>
          <a:lstStyle/>
          <a:p>
            <a:pPr eaLnBrk="1" hangingPunct="1">
              <a:defRPr/>
            </a:pPr>
            <a:r>
              <a:rPr lang="en-US" sz="2400" smtClean="0"/>
              <a:t>Trade was another issue the Umayyads faced</a:t>
            </a:r>
          </a:p>
          <a:p>
            <a:pPr eaLnBrk="1" hangingPunct="1">
              <a:defRPr/>
            </a:pPr>
            <a:r>
              <a:rPr lang="en-US" sz="2400" smtClean="0"/>
              <a:t>In 700 Abd al-Malik further unified the Empire by introducing a common coinage</a:t>
            </a:r>
          </a:p>
          <a:p>
            <a:pPr eaLnBrk="1" hangingPunct="1">
              <a:defRPr/>
            </a:pPr>
            <a:r>
              <a:rPr lang="en-US" sz="2400" smtClean="0"/>
              <a:t>The coins helped spread acceptance of Islam and the Arabic language</a:t>
            </a:r>
          </a:p>
          <a:p>
            <a:pPr eaLnBrk="1" hangingPunct="1">
              <a:defRPr/>
            </a:pPr>
            <a:r>
              <a:rPr lang="en-US" sz="2400" smtClean="0"/>
              <a:t>Commerce was also made easier</a:t>
            </a:r>
          </a:p>
        </p:txBody>
      </p:sp>
      <p:pic>
        <p:nvPicPr>
          <p:cNvPr id="16388" name="Picture 6" descr="coin2"/>
          <p:cNvPicPr>
            <a:picLocks noChangeAspect="1" noChangeArrowheads="1"/>
          </p:cNvPicPr>
          <p:nvPr/>
        </p:nvPicPr>
        <p:blipFill>
          <a:blip r:embed="rId3" cstate="print">
            <a:duotone>
              <a:prstClr val="black"/>
              <a:schemeClr val="accent6">
                <a:tint val="45000"/>
                <a:satMod val="400000"/>
              </a:schemeClr>
            </a:duotone>
          </a:blip>
          <a:srcRect/>
          <a:stretch>
            <a:fillRect/>
          </a:stretch>
        </p:blipFill>
        <p:spPr bwMode="auto">
          <a:xfrm>
            <a:off x="0" y="1676400"/>
            <a:ext cx="3543300" cy="3390900"/>
          </a:xfrm>
          <a:prstGeom prst="rect">
            <a:avLst/>
          </a:prstGeom>
          <a:noFill/>
          <a:ln w="9525">
            <a:noFill/>
            <a:miter lim="800000"/>
            <a:headEnd/>
            <a:tailEnd/>
          </a:ln>
        </p:spPr>
      </p:pic>
      <p:pic>
        <p:nvPicPr>
          <p:cNvPr id="16389" name="Picture 8" descr="d7_1_b"/>
          <p:cNvPicPr>
            <a:picLocks noChangeAspect="1" noChangeArrowheads="1"/>
          </p:cNvPicPr>
          <p:nvPr/>
        </p:nvPicPr>
        <p:blipFill>
          <a:blip r:embed="rId4" cstate="print">
            <a:duotone>
              <a:schemeClr val="accent6">
                <a:shade val="45000"/>
                <a:satMod val="135000"/>
              </a:schemeClr>
              <a:prstClr val="white"/>
            </a:duotone>
          </a:blip>
          <a:srcRect/>
          <a:stretch>
            <a:fillRect/>
          </a:stretch>
        </p:blipFill>
        <p:spPr bwMode="auto">
          <a:xfrm>
            <a:off x="1752600" y="3429000"/>
            <a:ext cx="2790825" cy="2762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76200"/>
            <a:ext cx="8229600" cy="1143000"/>
          </a:xfrm>
          <a:solidFill>
            <a:schemeClr val="accent6">
              <a:lumMod val="75000"/>
            </a:schemeClr>
          </a:solidFill>
        </p:spPr>
        <p:txBody>
          <a:bodyPr/>
          <a:lstStyle/>
          <a:p>
            <a:pPr eaLnBrk="1" hangingPunct="1">
              <a:defRPr/>
            </a:pPr>
            <a:r>
              <a:rPr lang="en-US" smtClean="0"/>
              <a:t>The Decline of the Umayyads</a:t>
            </a:r>
          </a:p>
        </p:txBody>
      </p:sp>
      <p:sp>
        <p:nvSpPr>
          <p:cNvPr id="26627" name="Rectangle 3"/>
          <p:cNvSpPr>
            <a:spLocks noGrp="1" noChangeArrowheads="1"/>
          </p:cNvSpPr>
          <p:nvPr>
            <p:ph type="body" sz="half" idx="2"/>
          </p:nvPr>
        </p:nvSpPr>
        <p:spPr>
          <a:xfrm>
            <a:off x="381000" y="1295400"/>
            <a:ext cx="8305800" cy="4835525"/>
          </a:xfrm>
        </p:spPr>
        <p:txBody>
          <a:bodyPr>
            <a:normAutofit/>
          </a:bodyPr>
          <a:lstStyle/>
          <a:p>
            <a:pPr eaLnBrk="1" hangingPunct="1">
              <a:lnSpc>
                <a:spcPct val="80000"/>
              </a:lnSpc>
              <a:defRPr/>
            </a:pPr>
            <a:r>
              <a:rPr lang="en-US" sz="2800" smtClean="0"/>
              <a:t>Over time the Umayyads started to neglect the rules of Islam</a:t>
            </a:r>
          </a:p>
          <a:p>
            <a:pPr eaLnBrk="1" hangingPunct="1">
              <a:lnSpc>
                <a:spcPct val="80000"/>
              </a:lnSpc>
              <a:defRPr/>
            </a:pPr>
            <a:r>
              <a:rPr lang="en-US" sz="2800" smtClean="0"/>
              <a:t>They did not base their laws on the Qur’an</a:t>
            </a:r>
          </a:p>
          <a:p>
            <a:pPr eaLnBrk="1" hangingPunct="1">
              <a:lnSpc>
                <a:spcPct val="80000"/>
              </a:lnSpc>
              <a:defRPr/>
            </a:pPr>
            <a:r>
              <a:rPr lang="en-US" sz="2800" smtClean="0"/>
              <a:t>Built lavish palaces outside of the towns where they spent their time hunting, drinking, or dancing surrounded by beautiful women, poets and musicians</a:t>
            </a:r>
          </a:p>
          <a:p>
            <a:pPr eaLnBrk="1" hangingPunct="1">
              <a:lnSpc>
                <a:spcPct val="80000"/>
              </a:lnSpc>
              <a:defRPr/>
            </a:pPr>
            <a:r>
              <a:rPr lang="en-US" sz="2800" smtClean="0"/>
              <a:t>The Umayyad clan was Sunni.  Which meant they supported the election of caliphs.  However, each Umayyad caliph named a relative as a successor before he died.  This was creating a ruling family.</a:t>
            </a: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solidFill>
            <a:schemeClr val="accent6">
              <a:lumMod val="75000"/>
            </a:schemeClr>
          </a:solidFill>
        </p:spPr>
        <p:txBody>
          <a:bodyPr/>
          <a:lstStyle/>
          <a:p>
            <a:pPr eaLnBrk="1" hangingPunct="1">
              <a:defRPr/>
            </a:pPr>
            <a:r>
              <a:rPr lang="en-US" smtClean="0"/>
              <a:t>Unrest </a:t>
            </a:r>
          </a:p>
        </p:txBody>
      </p:sp>
      <p:sp>
        <p:nvSpPr>
          <p:cNvPr id="27651" name="Rectangle 3"/>
          <p:cNvSpPr>
            <a:spLocks noGrp="1" noChangeArrowheads="1"/>
          </p:cNvSpPr>
          <p:nvPr>
            <p:ph type="body" idx="1"/>
          </p:nvPr>
        </p:nvSpPr>
        <p:spPr/>
        <p:txBody>
          <a:bodyPr/>
          <a:lstStyle/>
          <a:p>
            <a:pPr eaLnBrk="1" hangingPunct="1">
              <a:defRPr/>
            </a:pPr>
            <a:r>
              <a:rPr lang="en-US" sz="2800" smtClean="0"/>
              <a:t>The followers of the Umayyads became unhappy – especially the Shi’ites</a:t>
            </a:r>
          </a:p>
          <a:p>
            <a:pPr eaLnBrk="1" hangingPunct="1">
              <a:defRPr/>
            </a:pPr>
            <a:r>
              <a:rPr lang="en-US" sz="2800" smtClean="0"/>
              <a:t>Jews and Christians became unhappy: they didn’t like paying the more taxes than the Muslims</a:t>
            </a:r>
          </a:p>
          <a:p>
            <a:pPr eaLnBrk="1" hangingPunct="1">
              <a:defRPr/>
            </a:pPr>
            <a:r>
              <a:rPr lang="en-US" sz="2800" smtClean="0"/>
              <a:t>Persians didn’t like the substandard treatment</a:t>
            </a:r>
          </a:p>
          <a:p>
            <a:pPr eaLnBrk="1" hangingPunct="1">
              <a:defRPr/>
            </a:pPr>
            <a:r>
              <a:rPr lang="en-US" sz="2800" smtClean="0"/>
              <a:t>Umayyad soldiers no longer wanted to fight – they had become comfortable with their lives and family</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solidFill>
            <a:schemeClr val="accent6">
              <a:lumMod val="75000"/>
            </a:schemeClr>
          </a:solidFill>
        </p:spPr>
        <p:txBody>
          <a:bodyPr>
            <a:normAutofit fontScale="90000"/>
          </a:bodyPr>
          <a:lstStyle/>
          <a:p>
            <a:pPr eaLnBrk="1" hangingPunct="1">
              <a:defRPr/>
            </a:pPr>
            <a:r>
              <a:rPr lang="en-US" smtClean="0"/>
              <a:t>The Abbasids opposed the Umayyads</a:t>
            </a:r>
          </a:p>
        </p:txBody>
      </p:sp>
      <p:sp>
        <p:nvSpPr>
          <p:cNvPr id="28675" name="Rectangle 3"/>
          <p:cNvSpPr>
            <a:spLocks noGrp="1" noChangeArrowheads="1"/>
          </p:cNvSpPr>
          <p:nvPr>
            <p:ph type="body" idx="1"/>
          </p:nvPr>
        </p:nvSpPr>
        <p:spPr/>
        <p:txBody>
          <a:bodyPr/>
          <a:lstStyle/>
          <a:p>
            <a:pPr eaLnBrk="1" hangingPunct="1">
              <a:lnSpc>
                <a:spcPct val="90000"/>
              </a:lnSpc>
              <a:defRPr/>
            </a:pPr>
            <a:r>
              <a:rPr lang="en-US" smtClean="0"/>
              <a:t>One group of Muslims, the Abbasids, gained support from other Muslims who opposed the Umayyads</a:t>
            </a:r>
          </a:p>
          <a:p>
            <a:pPr eaLnBrk="1" hangingPunct="1">
              <a:lnSpc>
                <a:spcPct val="90000"/>
              </a:lnSpc>
              <a:defRPr/>
            </a:pPr>
            <a:r>
              <a:rPr lang="en-US" smtClean="0"/>
              <a:t>By 750 the combined forces devised a plan to overthrow the Umayyads</a:t>
            </a:r>
          </a:p>
          <a:p>
            <a:pPr eaLnBrk="1" hangingPunct="1">
              <a:lnSpc>
                <a:spcPct val="90000"/>
              </a:lnSpc>
              <a:defRPr/>
            </a:pPr>
            <a:r>
              <a:rPr lang="en-US" smtClean="0"/>
              <a:t>According to some historians, the Abbasids invited the Umayyad leaders to a meeting to talk about peace.  At the meeting the Umayyad’s were murdered</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solidFill>
            <a:schemeClr val="accent6">
              <a:lumMod val="75000"/>
            </a:schemeClr>
          </a:solidFill>
        </p:spPr>
        <p:txBody>
          <a:bodyPr/>
          <a:lstStyle/>
          <a:p>
            <a:r>
              <a:rPr lang="en-US"/>
              <a:t>Causes of Weakness</a:t>
            </a:r>
          </a:p>
        </p:txBody>
      </p:sp>
      <p:sp>
        <p:nvSpPr>
          <p:cNvPr id="4099" name="Rectangle 3"/>
          <p:cNvSpPr>
            <a:spLocks noGrp="1" noChangeArrowheads="1"/>
          </p:cNvSpPr>
          <p:nvPr>
            <p:ph type="body" idx="1"/>
          </p:nvPr>
        </p:nvSpPr>
        <p:spPr/>
        <p:txBody>
          <a:bodyPr/>
          <a:lstStyle/>
          <a:p>
            <a:pPr lvl="1">
              <a:lnSpc>
                <a:spcPct val="90000"/>
              </a:lnSpc>
            </a:pPr>
            <a:r>
              <a:rPr lang="en-US"/>
              <a:t>Indulgence in luxury was rife due to increased wealth and supper abundance of slaves.</a:t>
            </a:r>
          </a:p>
          <a:p>
            <a:pPr lvl="2">
              <a:lnSpc>
                <a:spcPct val="90000"/>
              </a:lnSpc>
            </a:pPr>
            <a:r>
              <a:rPr lang="en-US"/>
              <a:t>During the era of Rightly Guided Caliphs the Caliphs functioned as equals living a life in simplicity.</a:t>
            </a:r>
          </a:p>
          <a:p>
            <a:pPr lvl="2">
              <a:lnSpc>
                <a:spcPct val="90000"/>
              </a:lnSpc>
            </a:pPr>
            <a:r>
              <a:rPr lang="en-US"/>
              <a:t>The emphasis on simplicity changed with the Umayyads who isolated themselves from the rest of the population.</a:t>
            </a:r>
          </a:p>
          <a:p>
            <a:pPr lvl="2">
              <a:lnSpc>
                <a:spcPct val="90000"/>
              </a:lnSpc>
            </a:pPr>
            <a:r>
              <a:rPr lang="en-US"/>
              <a:t>They took pleasure in the riches that flowed into the treasury in Damascus.</a:t>
            </a:r>
          </a:p>
          <a:p>
            <a:pPr lvl="2">
              <a:lnSpc>
                <a:spcPct val="90000"/>
              </a:lnSpc>
            </a:pPr>
            <a:r>
              <a:rPr lang="en-US"/>
              <a:t>They became less consultative and more authoritative. </a:t>
            </a:r>
          </a:p>
          <a:p>
            <a:pPr lvl="1">
              <a:lnSpc>
                <a:spcPct val="90000"/>
              </a:lnSpc>
            </a:pPr>
            <a:endParaRPr lang="en-US"/>
          </a:p>
          <a:p>
            <a:pPr lvl="1">
              <a:lnSpc>
                <a:spcPct val="90000"/>
              </a:lnSpc>
            </a:pPr>
            <a:endParaRPr lang="en-US"/>
          </a:p>
          <a:p>
            <a:pPr lvl="1">
              <a:lnSpc>
                <a:spcPct val="90000"/>
              </a:lnSpc>
              <a:buFont typeface="Wingdings" pitchFamily="2" charset="2"/>
              <a:buNone/>
            </a:pPr>
            <a:endParaRPr lang="en-US"/>
          </a:p>
          <a:p>
            <a:pPr lvl="1">
              <a:lnSpc>
                <a:spcPct val="90000"/>
              </a:lnSpc>
            </a:pPr>
            <a:endParaRPr 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838200"/>
          </a:xfrm>
          <a:solidFill>
            <a:schemeClr val="accent6">
              <a:lumMod val="75000"/>
            </a:schemeClr>
          </a:solidFill>
        </p:spPr>
        <p:txBody>
          <a:bodyPr/>
          <a:lstStyle/>
          <a:p>
            <a:r>
              <a:rPr lang="en-US"/>
              <a:t>Causes of Weakness</a:t>
            </a:r>
          </a:p>
        </p:txBody>
      </p:sp>
      <p:sp>
        <p:nvSpPr>
          <p:cNvPr id="7171" name="Rectangle 3"/>
          <p:cNvSpPr>
            <a:spLocks noGrp="1" noChangeArrowheads="1"/>
          </p:cNvSpPr>
          <p:nvPr>
            <p:ph type="body" idx="1"/>
          </p:nvPr>
        </p:nvSpPr>
        <p:spPr>
          <a:xfrm>
            <a:off x="0" y="1524000"/>
            <a:ext cx="9144000" cy="6096000"/>
          </a:xfrm>
        </p:spPr>
        <p:txBody>
          <a:bodyPr>
            <a:noAutofit/>
          </a:bodyPr>
          <a:lstStyle/>
          <a:p>
            <a:pPr lvl="1">
              <a:lnSpc>
                <a:spcPct val="80000"/>
              </a:lnSpc>
            </a:pPr>
            <a:r>
              <a:rPr lang="en-US" sz="2400" smtClean="0"/>
              <a:t>Hazrat Muawiya</a:t>
            </a:r>
            <a:r>
              <a:rPr lang="en-US" sz="2400" baseline="30000" smtClean="0"/>
              <a:t> (ra)</a:t>
            </a:r>
            <a:r>
              <a:rPr lang="en-US" sz="2400" smtClean="0"/>
              <a:t> </a:t>
            </a:r>
            <a:r>
              <a:rPr lang="en-US" sz="2400"/>
              <a:t>caused a significant disturbance in the empire by naming his son, Yazid, as his successor. </a:t>
            </a:r>
          </a:p>
          <a:p>
            <a:pPr lvl="1">
              <a:lnSpc>
                <a:spcPct val="80000"/>
              </a:lnSpc>
            </a:pPr>
            <a:endParaRPr lang="en-US" sz="2400"/>
          </a:p>
          <a:p>
            <a:pPr lvl="1">
              <a:lnSpc>
                <a:spcPct val="80000"/>
              </a:lnSpc>
            </a:pPr>
            <a:r>
              <a:rPr lang="en-US" sz="2400"/>
              <a:t>The ensuing controversy stemmed from the fact that the caliphate had traditionally been an elected office</a:t>
            </a:r>
            <a:r>
              <a:rPr lang="en-US" sz="2400" smtClean="0"/>
              <a:t>.</a:t>
            </a:r>
            <a:endParaRPr lang="en-US" sz="2400"/>
          </a:p>
          <a:p>
            <a:pPr lvl="1">
              <a:lnSpc>
                <a:spcPct val="80000"/>
              </a:lnSpc>
            </a:pPr>
            <a:r>
              <a:rPr lang="en-US" sz="2400"/>
              <a:t>Yazid was not a popular leader, and he reigned for only three years. </a:t>
            </a:r>
          </a:p>
          <a:p>
            <a:pPr lvl="1">
              <a:lnSpc>
                <a:spcPct val="80000"/>
              </a:lnSpc>
              <a:buFont typeface="Wingdings" pitchFamily="2" charset="2"/>
              <a:buNone/>
            </a:pPr>
            <a:endParaRPr lang="en-US" sz="2400"/>
          </a:p>
          <a:p>
            <a:pPr lvl="1">
              <a:lnSpc>
                <a:spcPct val="80000"/>
              </a:lnSpc>
            </a:pPr>
            <a:r>
              <a:rPr lang="en-US" sz="2400"/>
              <a:t>The Shi'ites again vied for the caliphate starting a rebellion.</a:t>
            </a:r>
          </a:p>
          <a:p>
            <a:pPr lvl="1">
              <a:lnSpc>
                <a:spcPct val="80000"/>
              </a:lnSpc>
            </a:pPr>
            <a:endParaRPr lang="en-US" sz="2400"/>
          </a:p>
          <a:p>
            <a:pPr lvl="1">
              <a:lnSpc>
                <a:spcPct val="80000"/>
              </a:lnSpc>
            </a:pPr>
            <a:r>
              <a:rPr lang="en-US" sz="2400" smtClean="0"/>
              <a:t>Hazrat  Ali's</a:t>
            </a:r>
            <a:r>
              <a:rPr lang="en-US" sz="2400" baseline="30000" smtClean="0"/>
              <a:t> (ra)</a:t>
            </a:r>
            <a:r>
              <a:rPr lang="en-US" sz="2400" smtClean="0"/>
              <a:t> </a:t>
            </a:r>
            <a:r>
              <a:rPr lang="en-US" sz="2400"/>
              <a:t>second son, </a:t>
            </a:r>
            <a:r>
              <a:rPr lang="en-US" sz="2400" smtClean="0"/>
              <a:t>hazrat Imam Hussein</a:t>
            </a:r>
            <a:r>
              <a:rPr lang="en-US" sz="2400" baseline="30000" smtClean="0"/>
              <a:t> (ra)</a:t>
            </a:r>
            <a:r>
              <a:rPr lang="en-US" sz="2400" smtClean="0"/>
              <a:t>, </a:t>
            </a:r>
            <a:r>
              <a:rPr lang="en-US" sz="2400"/>
              <a:t>whose subsequent death at the Battle of Karbala, in Iraq, is still commemorated by Shiite Muslims today. </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solidFill>
            <a:schemeClr val="accent6">
              <a:lumMod val="75000"/>
            </a:schemeClr>
          </a:solidFill>
        </p:spPr>
        <p:txBody>
          <a:bodyPr>
            <a:normAutofit fontScale="90000"/>
          </a:bodyPr>
          <a:lstStyle/>
          <a:p>
            <a:r>
              <a:rPr lang="en-US" sz="4000"/>
              <a:t>The Collapse of the Umayyad </a:t>
            </a:r>
            <a:r>
              <a:rPr lang="en-US" sz="4000" smtClean="0"/>
              <a:t>Dynasty</a:t>
            </a:r>
            <a:r>
              <a:rPr lang="ur-PK" sz="4000" smtClean="0"/>
              <a:t> شہنشاھیت</a:t>
            </a:r>
            <a:endParaRPr lang="en-US" sz="4000"/>
          </a:p>
        </p:txBody>
      </p:sp>
      <p:sp>
        <p:nvSpPr>
          <p:cNvPr id="10243" name="Rectangle 3"/>
          <p:cNvSpPr>
            <a:spLocks noGrp="1" noChangeArrowheads="1"/>
          </p:cNvSpPr>
          <p:nvPr>
            <p:ph type="body" idx="1"/>
          </p:nvPr>
        </p:nvSpPr>
        <p:spPr/>
        <p:txBody>
          <a:bodyPr/>
          <a:lstStyle/>
          <a:p>
            <a:pPr>
              <a:lnSpc>
                <a:spcPct val="90000"/>
              </a:lnSpc>
            </a:pPr>
            <a:r>
              <a:rPr lang="en-US" sz="2400"/>
              <a:t>The Umayyads' enemies formed a unified group to oppose the rulers. This group, led by descendants of Muhammad's uncle, Abbas, called themselves the Abbasids. </a:t>
            </a:r>
          </a:p>
          <a:p>
            <a:pPr>
              <a:lnSpc>
                <a:spcPct val="90000"/>
              </a:lnSpc>
            </a:pPr>
            <a:endParaRPr lang="en-US" sz="2400"/>
          </a:p>
          <a:p>
            <a:pPr>
              <a:lnSpc>
                <a:spcPct val="90000"/>
              </a:lnSpc>
            </a:pPr>
            <a:r>
              <a:rPr lang="en-US" sz="2400"/>
              <a:t>After several military conflicts between the two groups, the Abbasids succeeded in overthrowing the Umayyads in the battle of Zab 750, and installing their own caliph on the throne. </a:t>
            </a:r>
          </a:p>
          <a:p>
            <a:pPr>
              <a:lnSpc>
                <a:spcPct val="90000"/>
              </a:lnSpc>
            </a:pPr>
            <a:endParaRPr lang="en-US" sz="2400"/>
          </a:p>
          <a:p>
            <a:pPr>
              <a:lnSpc>
                <a:spcPct val="90000"/>
              </a:lnSpc>
            </a:pPr>
            <a:r>
              <a:rPr lang="en-US" sz="2400"/>
              <a:t>The Abbasids promised their supporters, many of whom were </a:t>
            </a:r>
            <a:r>
              <a:rPr lang="en-US" sz="2400" i="1"/>
              <a:t>mawali</a:t>
            </a:r>
            <a:r>
              <a:rPr lang="en-US" sz="2400"/>
              <a:t>, that all Muslims would be treated equally.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
            <a:ext cx="7772400" cy="1470025"/>
          </a:xfrm>
          <a:solidFill>
            <a:srgbClr val="C00000"/>
          </a:solidFill>
        </p:spPr>
        <p:txBody>
          <a:bodyPr/>
          <a:lstStyle/>
          <a:p>
            <a:pPr eaLnBrk="1" hangingPunct="1">
              <a:defRPr/>
            </a:pPr>
            <a:r>
              <a:rPr lang="en-US" smtClean="0"/>
              <a:t>Spread of Islam</a:t>
            </a:r>
          </a:p>
        </p:txBody>
      </p:sp>
      <p:sp>
        <p:nvSpPr>
          <p:cNvPr id="2051" name="Rectangle 3"/>
          <p:cNvSpPr>
            <a:spLocks noGrp="1" noChangeArrowheads="1"/>
          </p:cNvSpPr>
          <p:nvPr>
            <p:ph type="subTitle" idx="1"/>
          </p:nvPr>
        </p:nvSpPr>
        <p:spPr>
          <a:xfrm>
            <a:off x="1371600" y="1524000"/>
            <a:ext cx="6400800" cy="4114800"/>
          </a:xfrm>
          <a:solidFill>
            <a:schemeClr val="accent5">
              <a:lumMod val="50000"/>
            </a:schemeClr>
          </a:solidFill>
        </p:spPr>
        <p:txBody>
          <a:bodyPr>
            <a:noAutofit/>
          </a:bodyPr>
          <a:lstStyle/>
          <a:p>
            <a:pPr eaLnBrk="1" hangingPunct="1">
              <a:defRPr/>
            </a:pPr>
            <a:r>
              <a:rPr lang="en-US" sz="8000" b="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Expansion under the Abbasids</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solidFill>
            <a:schemeClr val="tx1">
              <a:lumMod val="50000"/>
              <a:lumOff val="50000"/>
            </a:schemeClr>
          </a:solidFill>
        </p:spPr>
        <p:txBody>
          <a:bodyPr/>
          <a:lstStyle/>
          <a:p>
            <a:r>
              <a:rPr lang="en-US" u="sng" dirty="0">
                <a:ln w="18415" cmpd="sng">
                  <a:solidFill>
                    <a:srgbClr val="FFFFFF"/>
                  </a:solidFill>
                  <a:prstDash val="solid"/>
                </a:ln>
                <a:solidFill>
                  <a:srgbClr val="FFFFFF"/>
                </a:solidFill>
                <a:effectLst>
                  <a:outerShdw blurRad="63500" dir="3600000" algn="tl" rotWithShape="0">
                    <a:srgbClr val="000000">
                      <a:alpha val="70000"/>
                    </a:srgbClr>
                  </a:outerShdw>
                </a:effectLst>
              </a:rPr>
              <a:t>The Abbasid </a:t>
            </a:r>
          </a:p>
        </p:txBody>
      </p:sp>
      <p:sp>
        <p:nvSpPr>
          <p:cNvPr id="11267" name="Rectangle 3"/>
          <p:cNvSpPr>
            <a:spLocks noGrp="1" noChangeArrowheads="1"/>
          </p:cNvSpPr>
          <p:nvPr>
            <p:ph type="body" idx="1"/>
          </p:nvPr>
        </p:nvSpPr>
        <p:spPr/>
        <p:txBody>
          <a:bodyPr/>
          <a:lstStyle/>
          <a:p>
            <a:pPr>
              <a:lnSpc>
                <a:spcPct val="90000"/>
              </a:lnSpc>
            </a:pPr>
            <a:r>
              <a:rPr lang="en-US" sz="2400"/>
              <a:t>The Abbasids symbolized their connection with their pre-Islamic predecessors by founding a new capital, Baghdad, near the old Sasanian capital. </a:t>
            </a:r>
          </a:p>
          <a:p>
            <a:pPr>
              <a:lnSpc>
                <a:spcPct val="90000"/>
              </a:lnSpc>
            </a:pPr>
            <a:endParaRPr lang="en-US" sz="2400"/>
          </a:p>
          <a:p>
            <a:pPr>
              <a:lnSpc>
                <a:spcPct val="90000"/>
              </a:lnSpc>
            </a:pPr>
            <a:r>
              <a:rPr lang="en-US" sz="2400"/>
              <a:t>Iraq was influenced by Persian history and culture, and moving the capital was part of the </a:t>
            </a:r>
            <a:r>
              <a:rPr lang="en-US" sz="2400" i="1"/>
              <a:t>mawali</a:t>
            </a:r>
            <a:r>
              <a:rPr lang="en-US" sz="2400"/>
              <a:t> demand for less Arab influence in the empire. </a:t>
            </a:r>
          </a:p>
          <a:p>
            <a:pPr>
              <a:lnSpc>
                <a:spcPct val="90000"/>
              </a:lnSpc>
            </a:pPr>
            <a:endParaRPr lang="en-US" sz="2400"/>
          </a:p>
          <a:p>
            <a:pPr>
              <a:lnSpc>
                <a:spcPct val="90000"/>
              </a:lnSpc>
            </a:pPr>
            <a:r>
              <a:rPr lang="en-US" sz="2400"/>
              <a:t>The city of Baghdad was constructed by al-Mansur on the Tigris River, in 762, to serve as the new Abbasid capital. </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792162"/>
          </a:xfrm>
          <a:solidFill>
            <a:schemeClr val="tx1">
              <a:lumMod val="50000"/>
              <a:lumOff val="50000"/>
            </a:schemeClr>
          </a:solidFill>
        </p:spPr>
        <p:txBody>
          <a:bodyPr/>
          <a:lstStyle/>
          <a:p>
            <a:r>
              <a:rPr lang="en-US" sz="3600" u="sng" dirty="0">
                <a:ln w="18415" cmpd="sng">
                  <a:solidFill>
                    <a:srgbClr val="FFFFFF"/>
                  </a:solidFill>
                  <a:prstDash val="solid"/>
                </a:ln>
                <a:solidFill>
                  <a:srgbClr val="FFFFFF"/>
                </a:solidFill>
                <a:effectLst>
                  <a:outerShdw blurRad="63500" dir="3600000" algn="tl" rotWithShape="0">
                    <a:srgbClr val="000000">
                      <a:alpha val="70000"/>
                    </a:srgbClr>
                  </a:outerShdw>
                </a:effectLst>
              </a:rPr>
              <a:t>The Administrative Structure</a:t>
            </a:r>
          </a:p>
        </p:txBody>
      </p:sp>
      <p:sp>
        <p:nvSpPr>
          <p:cNvPr id="12291" name="Rectangle 3"/>
          <p:cNvSpPr>
            <a:spLocks noGrp="1" noChangeArrowheads="1"/>
          </p:cNvSpPr>
          <p:nvPr>
            <p:ph type="body" idx="1"/>
          </p:nvPr>
        </p:nvSpPr>
        <p:spPr>
          <a:xfrm>
            <a:off x="381000" y="1219200"/>
            <a:ext cx="8305800" cy="5334000"/>
          </a:xfrm>
        </p:spPr>
        <p:txBody>
          <a:bodyPr/>
          <a:lstStyle/>
          <a:p>
            <a:pPr>
              <a:lnSpc>
                <a:spcPct val="80000"/>
              </a:lnSpc>
            </a:pPr>
            <a:r>
              <a:rPr lang="en-US" sz="2000"/>
              <a:t>The change in the location of the center to Baghdad brought Islamic civilization to the Persian administrative structures institutionalized by the Sasanide Empire.</a:t>
            </a:r>
          </a:p>
          <a:p>
            <a:pPr>
              <a:lnSpc>
                <a:spcPct val="80000"/>
              </a:lnSpc>
            </a:pPr>
            <a:endParaRPr lang="en-US" sz="2000"/>
          </a:p>
          <a:p>
            <a:pPr>
              <a:lnSpc>
                <a:spcPct val="80000"/>
              </a:lnSpc>
            </a:pPr>
            <a:r>
              <a:rPr lang="en-US" sz="2000"/>
              <a:t>Iranian imperial traditions of royal absolutism and bureaucratic specialization were brought to the Empire. </a:t>
            </a:r>
          </a:p>
          <a:p>
            <a:pPr>
              <a:lnSpc>
                <a:spcPct val="80000"/>
              </a:lnSpc>
              <a:buFont typeface="Wingdings" pitchFamily="2" charset="2"/>
              <a:buNone/>
            </a:pPr>
            <a:endParaRPr lang="en-US" sz="2000"/>
          </a:p>
          <a:p>
            <a:pPr>
              <a:lnSpc>
                <a:spcPct val="80000"/>
              </a:lnSpc>
            </a:pPr>
            <a:r>
              <a:rPr lang="en-US" sz="2000"/>
              <a:t>This was added to the Arab and Byzantine experiences that were adopted by the Umayyads.</a:t>
            </a:r>
          </a:p>
          <a:p>
            <a:pPr>
              <a:lnSpc>
                <a:spcPct val="80000"/>
              </a:lnSpc>
            </a:pPr>
            <a:endParaRPr lang="en-US" sz="2000"/>
          </a:p>
          <a:p>
            <a:pPr>
              <a:lnSpc>
                <a:spcPct val="80000"/>
              </a:lnSpc>
            </a:pPr>
            <a:r>
              <a:rPr lang="en-US" sz="2000"/>
              <a:t>Abbasid employed large number of converted Iranians into their elaborate administrative structure.</a:t>
            </a:r>
          </a:p>
          <a:p>
            <a:pPr>
              <a:lnSpc>
                <a:spcPct val="80000"/>
              </a:lnSpc>
            </a:pPr>
            <a:endParaRPr lang="en-US" sz="2000"/>
          </a:p>
          <a:p>
            <a:pPr>
              <a:lnSpc>
                <a:spcPct val="80000"/>
              </a:lnSpc>
            </a:pPr>
            <a:r>
              <a:rPr lang="en-US" sz="2000"/>
              <a:t>The Abbasids established the position of vizier in their administration. This change meant that caliphs under the Abbasids ended up in a much more ceremonial role than ever before, with the vizier in real power. </a:t>
            </a:r>
          </a:p>
          <a:p>
            <a:pPr>
              <a:lnSpc>
                <a:spcPct val="80000"/>
              </a:lnSpc>
            </a:pPr>
            <a:endParaRPr lang="en-US" sz="2000"/>
          </a:p>
          <a:p>
            <a:pPr>
              <a:lnSpc>
                <a:spcPct val="80000"/>
              </a:lnSpc>
              <a:buFont typeface="Wingdings" pitchFamily="2" charset="2"/>
              <a:buNone/>
            </a:pPr>
            <a:endParaRPr lang="en-US" sz="2000"/>
          </a:p>
          <a:p>
            <a:pPr>
              <a:lnSpc>
                <a:spcPct val="80000"/>
              </a:lnSpc>
            </a:pPr>
            <a:endParaRPr lang="en-US" sz="2000"/>
          </a:p>
          <a:p>
            <a:pPr>
              <a:lnSpc>
                <a:spcPct val="80000"/>
              </a:lnSpc>
            </a:pPr>
            <a:endParaRPr lang="en-US" sz="200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solidFill>
            <a:schemeClr val="tx1">
              <a:lumMod val="50000"/>
              <a:lumOff val="50000"/>
            </a:schemeClr>
          </a:solidFill>
        </p:spPr>
        <p:txBody>
          <a:bodyPr/>
          <a:lstStyle/>
          <a:p>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Administrative Structure Continued</a:t>
            </a:r>
          </a:p>
        </p:txBody>
      </p:sp>
      <p:sp>
        <p:nvSpPr>
          <p:cNvPr id="19459" name="Rectangle 3"/>
          <p:cNvSpPr>
            <a:spLocks noGrp="1" noChangeArrowheads="1"/>
          </p:cNvSpPr>
          <p:nvPr>
            <p:ph type="body" idx="1"/>
          </p:nvPr>
        </p:nvSpPr>
        <p:spPr/>
        <p:txBody>
          <a:bodyPr/>
          <a:lstStyle/>
          <a:p>
            <a:pPr>
              <a:lnSpc>
                <a:spcPct val="80000"/>
              </a:lnSpc>
            </a:pPr>
            <a:r>
              <a:rPr lang="en-US" sz="2000"/>
              <a:t>The Abbasids exposure to the absolutist King adopted from the Sasanides carried the absolutist monarchy further than the Umayyads, isolating the Caliph except from his trusted ones. </a:t>
            </a:r>
          </a:p>
          <a:p>
            <a:pPr>
              <a:lnSpc>
                <a:spcPct val="80000"/>
              </a:lnSpc>
              <a:buFont typeface="Wingdings" pitchFamily="2" charset="2"/>
              <a:buNone/>
            </a:pPr>
            <a:endParaRPr lang="en-US" sz="2000"/>
          </a:p>
          <a:p>
            <a:pPr>
              <a:lnSpc>
                <a:spcPct val="80000"/>
              </a:lnSpc>
            </a:pPr>
            <a:r>
              <a:rPr lang="en-US" sz="2000"/>
              <a:t>The Abbasid Caliphs lived in luxurious palaces, they identified themselves not as the successors of the profit but “The Shadow of God on Earth.”</a:t>
            </a:r>
          </a:p>
          <a:p>
            <a:pPr>
              <a:lnSpc>
                <a:spcPct val="80000"/>
              </a:lnSpc>
              <a:buFont typeface="Wingdings" pitchFamily="2" charset="2"/>
              <a:buNone/>
            </a:pPr>
            <a:endParaRPr lang="en-US" sz="2000"/>
          </a:p>
          <a:p>
            <a:pPr>
              <a:lnSpc>
                <a:spcPct val="80000"/>
              </a:lnSpc>
            </a:pPr>
            <a:r>
              <a:rPr lang="en-US" sz="2000"/>
              <a:t>The Abbasids centralized political authority and the court system. The absolutist monarch played the role of the secular king and the head of judges.</a:t>
            </a:r>
          </a:p>
          <a:p>
            <a:pPr>
              <a:lnSpc>
                <a:spcPct val="80000"/>
              </a:lnSpc>
              <a:buFont typeface="Wingdings" pitchFamily="2" charset="2"/>
              <a:buNone/>
            </a:pPr>
            <a:endParaRPr lang="en-US" sz="2000"/>
          </a:p>
          <a:p>
            <a:pPr>
              <a:lnSpc>
                <a:spcPct val="80000"/>
              </a:lnSpc>
            </a:pPr>
            <a:r>
              <a:rPr lang="en-US" sz="2000"/>
              <a:t>This formula worked well and brought the Empire to 200 years of stability and prosperity, intellectual achievements, and general political stability based on the widespread acceptance to the benefits of the Caliph’s absolutism.</a:t>
            </a:r>
          </a:p>
          <a:p>
            <a:pPr>
              <a:lnSpc>
                <a:spcPct val="80000"/>
              </a:lnSpc>
            </a:pPr>
            <a:endParaRPr lang="en-US" sz="2000"/>
          </a:p>
          <a:p>
            <a:pPr>
              <a:lnSpc>
                <a:spcPct val="80000"/>
              </a:lnSpc>
            </a:pPr>
            <a:endParaRPr lang="en-US" sz="2000"/>
          </a:p>
          <a:p>
            <a:pPr>
              <a:lnSpc>
                <a:spcPct val="80000"/>
              </a:lnSpc>
            </a:pPr>
            <a:endParaRPr lang="en-US" sz="2000"/>
          </a:p>
          <a:p>
            <a:pPr>
              <a:lnSpc>
                <a:spcPct val="80000"/>
              </a:lnSpc>
            </a:pPr>
            <a:endParaRPr lang="en-US" sz="200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solidFill>
            <a:srgbClr val="FFC000"/>
          </a:solidFill>
        </p:spPr>
        <p:txBody>
          <a:bodyPr/>
          <a:lstStyle/>
          <a:p>
            <a:r>
              <a:rPr lang="en-US"/>
              <a:t>The Golden Age</a:t>
            </a:r>
          </a:p>
        </p:txBody>
      </p:sp>
      <p:sp>
        <p:nvSpPr>
          <p:cNvPr id="20483" name="Rectangle 3"/>
          <p:cNvSpPr>
            <a:spLocks noGrp="1" noChangeArrowheads="1"/>
          </p:cNvSpPr>
          <p:nvPr>
            <p:ph type="body" idx="1"/>
          </p:nvPr>
        </p:nvSpPr>
        <p:spPr/>
        <p:txBody>
          <a:bodyPr/>
          <a:lstStyle/>
          <a:p>
            <a:pPr>
              <a:lnSpc>
                <a:spcPct val="80000"/>
              </a:lnSpc>
            </a:pPr>
            <a:r>
              <a:rPr lang="en-US" sz="2000"/>
              <a:t>In the ninth century two imperial powers stood opposite to each other Charlemagne in the West and Harun al-Rashid in the East.</a:t>
            </a:r>
          </a:p>
          <a:p>
            <a:pPr>
              <a:lnSpc>
                <a:spcPct val="80000"/>
              </a:lnSpc>
              <a:buFont typeface="Wingdings" pitchFamily="2" charset="2"/>
              <a:buNone/>
            </a:pPr>
            <a:endParaRPr lang="en-US" sz="2000"/>
          </a:p>
          <a:p>
            <a:pPr>
              <a:lnSpc>
                <a:spcPct val="80000"/>
              </a:lnSpc>
            </a:pPr>
            <a:r>
              <a:rPr lang="en-US" sz="2000"/>
              <a:t>Harun al-Rashid and Charlemagne were allies they exchanged letters of friendly relations. </a:t>
            </a:r>
          </a:p>
          <a:p>
            <a:pPr>
              <a:lnSpc>
                <a:spcPct val="80000"/>
              </a:lnSpc>
              <a:buFont typeface="Wingdings" pitchFamily="2" charset="2"/>
              <a:buNone/>
            </a:pPr>
            <a:endParaRPr lang="en-US" sz="2000"/>
          </a:p>
          <a:p>
            <a:pPr>
              <a:lnSpc>
                <a:spcPct val="80000"/>
              </a:lnSpc>
            </a:pPr>
            <a:r>
              <a:rPr lang="en-US" sz="2000"/>
              <a:t>During the reign of Harun al-Rashid Baghdad was the world center of wealth and international significance, standing against its rival of Byzantium.</a:t>
            </a:r>
          </a:p>
          <a:p>
            <a:pPr>
              <a:lnSpc>
                <a:spcPct val="80000"/>
              </a:lnSpc>
            </a:pPr>
            <a:endParaRPr lang="en-US" sz="2000"/>
          </a:p>
          <a:p>
            <a:pPr>
              <a:lnSpc>
                <a:spcPct val="80000"/>
              </a:lnSpc>
            </a:pPr>
            <a:r>
              <a:rPr lang="en-US" sz="2000"/>
              <a:t>Rashid’s era witnessed a the core of the development of Byzantine and Sasanide civilizations into a new awakening. This awakening was due in large measure to foreign influences. </a:t>
            </a:r>
          </a:p>
          <a:p>
            <a:pPr>
              <a:lnSpc>
                <a:spcPct val="80000"/>
              </a:lnSpc>
            </a:pPr>
            <a:endParaRPr lang="en-US" sz="2000"/>
          </a:p>
          <a:p>
            <a:pPr>
              <a:lnSpc>
                <a:spcPct val="80000"/>
              </a:lnSpc>
            </a:pPr>
            <a:endParaRPr lang="en-US" sz="2000"/>
          </a:p>
          <a:p>
            <a:pPr>
              <a:lnSpc>
                <a:spcPct val="80000"/>
              </a:lnSpc>
            </a:pPr>
            <a:endParaRPr lang="en-US" sz="200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76200"/>
            <a:ext cx="8229600" cy="609600"/>
          </a:xfrm>
          <a:solidFill>
            <a:srgbClr val="FFC000"/>
          </a:solidFill>
        </p:spPr>
        <p:txBody>
          <a:bodyPr>
            <a:normAutofit fontScale="90000"/>
          </a:bodyPr>
          <a:lstStyle/>
          <a:p>
            <a:r>
              <a:rPr lang="en-US"/>
              <a:t>The Golden Age </a:t>
            </a:r>
          </a:p>
        </p:txBody>
      </p:sp>
      <p:sp>
        <p:nvSpPr>
          <p:cNvPr id="13315" name="Rectangle 3"/>
          <p:cNvSpPr>
            <a:spLocks noGrp="1" noChangeArrowheads="1"/>
          </p:cNvSpPr>
          <p:nvPr>
            <p:ph type="body" idx="1"/>
          </p:nvPr>
        </p:nvSpPr>
        <p:spPr>
          <a:xfrm>
            <a:off x="0" y="762000"/>
            <a:ext cx="9144000" cy="5943600"/>
          </a:xfrm>
        </p:spPr>
        <p:txBody>
          <a:bodyPr>
            <a:noAutofit/>
          </a:bodyPr>
          <a:lstStyle/>
          <a:p>
            <a:pPr>
              <a:lnSpc>
                <a:spcPct val="80000"/>
              </a:lnSpc>
            </a:pPr>
            <a:r>
              <a:rPr lang="en-US" sz="2000"/>
              <a:t>The Abbasid could rival their pre-Islamic predecessors in carrying and developing a civilization that was the most superior of its time. </a:t>
            </a:r>
          </a:p>
          <a:p>
            <a:pPr>
              <a:lnSpc>
                <a:spcPct val="80000"/>
              </a:lnSpc>
            </a:pPr>
            <a:endParaRPr lang="en-US" sz="2000"/>
          </a:p>
          <a:p>
            <a:pPr>
              <a:lnSpc>
                <a:spcPct val="80000"/>
              </a:lnSpc>
            </a:pPr>
            <a:r>
              <a:rPr lang="en-US" sz="2000"/>
              <a:t>Arab Muslims, who brought with him from the desert a keen curiosity to gathering knowledge  adopted Aramaic civilization influenced by the Greeks in Syria and Persian civilization in Iraq.</a:t>
            </a:r>
          </a:p>
          <a:p>
            <a:pPr>
              <a:lnSpc>
                <a:spcPct val="80000"/>
              </a:lnSpc>
              <a:buFont typeface="Wingdings" pitchFamily="2" charset="2"/>
              <a:buNone/>
            </a:pPr>
            <a:endParaRPr lang="en-US" sz="2000"/>
          </a:p>
          <a:p>
            <a:pPr>
              <a:lnSpc>
                <a:spcPct val="80000"/>
              </a:lnSpc>
            </a:pPr>
            <a:r>
              <a:rPr lang="en-US" sz="2000"/>
              <a:t>The Arabic reading world was in position of the chief philosophical works of Aristotle, of chief Neo-Platonic Commentators and of most of the medical writings of Galen, as well as Persian and Indian sciences works.</a:t>
            </a:r>
          </a:p>
          <a:p>
            <a:pPr>
              <a:lnSpc>
                <a:spcPct val="80000"/>
              </a:lnSpc>
            </a:pPr>
            <a:endParaRPr lang="en-US" sz="2000"/>
          </a:p>
          <a:p>
            <a:pPr>
              <a:lnSpc>
                <a:spcPct val="80000"/>
              </a:lnSpc>
              <a:buFont typeface="Wingdings" pitchFamily="2" charset="2"/>
              <a:buNone/>
            </a:pPr>
            <a:endParaRPr lang="en-US" sz="2000"/>
          </a:p>
          <a:p>
            <a:pPr>
              <a:lnSpc>
                <a:spcPct val="80000"/>
              </a:lnSpc>
            </a:pPr>
            <a:r>
              <a:rPr lang="en-US" sz="2000"/>
              <a:t>This development was enhanced by The Caliphs  generous patronage of artists and artisans of all kinds. </a:t>
            </a:r>
          </a:p>
          <a:p>
            <a:pPr>
              <a:lnSpc>
                <a:spcPct val="80000"/>
              </a:lnSpc>
            </a:pPr>
            <a:endParaRPr lang="en-US" sz="2000"/>
          </a:p>
          <a:p>
            <a:pPr>
              <a:lnSpc>
                <a:spcPct val="80000"/>
              </a:lnSpc>
            </a:pPr>
            <a:r>
              <a:rPr lang="en-US" sz="2000"/>
              <a:t>Economic prosperity and intellectual exchange was enhanced by the trade rout established by the great 7,000-mile Silk Road from Xi’an [Sian], China to Baghdad—then the two largest cities in the world—helped provide the wealth. </a:t>
            </a:r>
          </a:p>
          <a:p>
            <a:pPr>
              <a:lnSpc>
                <a:spcPct val="80000"/>
              </a:lnSpc>
            </a:pPr>
            <a:endParaRPr lang="en-US" sz="2000"/>
          </a:p>
          <a:p>
            <a:pPr>
              <a:lnSpc>
                <a:spcPct val="80000"/>
              </a:lnSpc>
            </a:pPr>
            <a:endParaRPr lang="en-US" sz="200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
            <a:ext cx="8229600" cy="609600"/>
          </a:xfrm>
          <a:solidFill>
            <a:srgbClr val="FFC000"/>
          </a:solidFill>
        </p:spPr>
        <p:txBody>
          <a:bodyPr>
            <a:normAutofit fontScale="90000"/>
          </a:bodyPr>
          <a:lstStyle/>
          <a:p>
            <a:r>
              <a:rPr lang="en-US" sz="3600" b="1" u="sng"/>
              <a:t>Translation </a:t>
            </a:r>
            <a:r>
              <a:rPr lang="ur-PK" sz="3600" b="1" u="sng" smtClean="0"/>
              <a:t>دارالترجمۃ</a:t>
            </a:r>
            <a:endParaRPr lang="en-US" sz="3600" b="1" u="sng"/>
          </a:p>
        </p:txBody>
      </p:sp>
      <p:sp>
        <p:nvSpPr>
          <p:cNvPr id="18435" name="Rectangle 3"/>
          <p:cNvSpPr>
            <a:spLocks noGrp="1" noChangeArrowheads="1"/>
          </p:cNvSpPr>
          <p:nvPr>
            <p:ph type="body" idx="1"/>
          </p:nvPr>
        </p:nvSpPr>
        <p:spPr>
          <a:xfrm>
            <a:off x="0" y="838200"/>
            <a:ext cx="9144000" cy="6019800"/>
          </a:xfrm>
        </p:spPr>
        <p:txBody>
          <a:bodyPr>
            <a:noAutofit/>
          </a:bodyPr>
          <a:lstStyle/>
          <a:p>
            <a:pPr>
              <a:lnSpc>
                <a:spcPct val="80000"/>
              </a:lnSpc>
            </a:pPr>
            <a:r>
              <a:rPr lang="en-US" sz="2400"/>
              <a:t>The ensuing literary florescence was promoted by the capture of a group of Chinese papermakers at the Battle of Talas in 751. </a:t>
            </a:r>
          </a:p>
          <a:p>
            <a:pPr>
              <a:lnSpc>
                <a:spcPct val="80000"/>
              </a:lnSpc>
            </a:pPr>
            <a:r>
              <a:rPr lang="en-US" sz="2400"/>
              <a:t>The Abbasid encouraged translation from pre-Islamic languages, particularly Middle Persian, Greek, and Syriac. </a:t>
            </a:r>
          </a:p>
          <a:p>
            <a:pPr>
              <a:lnSpc>
                <a:spcPct val="80000"/>
              </a:lnSpc>
              <a:buFont typeface="Wingdings" pitchFamily="2" charset="2"/>
              <a:buNone/>
            </a:pPr>
            <a:endParaRPr lang="en-US" sz="2400"/>
          </a:p>
          <a:p>
            <a:pPr>
              <a:lnSpc>
                <a:spcPct val="80000"/>
              </a:lnSpc>
            </a:pPr>
            <a:r>
              <a:rPr lang="en-US" sz="2400"/>
              <a:t>This activity provided a channel through which older thought could enter and be reoriented by Islamic societies. </a:t>
            </a:r>
          </a:p>
          <a:p>
            <a:pPr>
              <a:lnSpc>
                <a:spcPct val="80000"/>
              </a:lnSpc>
              <a:buFont typeface="Wingdings" pitchFamily="2" charset="2"/>
              <a:buNone/>
            </a:pPr>
            <a:endParaRPr lang="en-US" sz="2400"/>
          </a:p>
          <a:p>
            <a:pPr>
              <a:lnSpc>
                <a:spcPct val="80000"/>
              </a:lnSpc>
            </a:pPr>
            <a:r>
              <a:rPr lang="en-US" sz="2400"/>
              <a:t>In the field of mathematics, al-Khwārizmī, from whose name the word algorithm is derived, creatively combined Hellenistic and Sanskritic concepts. </a:t>
            </a:r>
          </a:p>
          <a:p>
            <a:pPr>
              <a:lnSpc>
                <a:spcPct val="80000"/>
              </a:lnSpc>
            </a:pPr>
            <a:endParaRPr lang="en-US" sz="2400"/>
          </a:p>
          <a:p>
            <a:pPr>
              <a:lnSpc>
                <a:spcPct val="80000"/>
              </a:lnSpc>
            </a:pPr>
            <a:r>
              <a:rPr lang="en-US" sz="2400"/>
              <a:t>The word algebra derives from the title of his major work, Kitāb al-jabr wa al-muqābalah (“The Book of Integration and Equation”). </a:t>
            </a:r>
          </a:p>
          <a:p>
            <a:pPr>
              <a:lnSpc>
                <a:spcPct val="80000"/>
              </a:lnSpc>
              <a:buFont typeface="Wingdings" pitchFamily="2" charset="2"/>
              <a:buNone/>
            </a:pPr>
            <a:endParaRPr lang="en-US" sz="2400" i="1"/>
          </a:p>
          <a:p>
            <a:pPr>
              <a:lnSpc>
                <a:spcPct val="80000"/>
              </a:lnSpc>
              <a:buFont typeface="Wingdings" pitchFamily="2" charset="2"/>
              <a:buNone/>
            </a:pPr>
            <a:r>
              <a:rPr lang="en-US" sz="2400" i="1"/>
              <a:t>Encyclopedia Britanica “The Abbasides”</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solidFill>
            <a:srgbClr val="FFC000"/>
          </a:solidFill>
        </p:spPr>
        <p:txBody>
          <a:bodyPr/>
          <a:lstStyle/>
          <a:p>
            <a:r>
              <a:rPr lang="en-US"/>
              <a:t>Tolerance and Pluralism</a:t>
            </a:r>
          </a:p>
        </p:txBody>
      </p:sp>
      <p:sp>
        <p:nvSpPr>
          <p:cNvPr id="21507" name="Rectangle 3"/>
          <p:cNvSpPr>
            <a:spLocks noGrp="1" noChangeArrowheads="1"/>
          </p:cNvSpPr>
          <p:nvPr>
            <p:ph type="body" idx="1"/>
          </p:nvPr>
        </p:nvSpPr>
        <p:spPr/>
        <p:txBody>
          <a:bodyPr/>
          <a:lstStyle/>
          <a:p>
            <a:pPr>
              <a:lnSpc>
                <a:spcPct val="90000"/>
              </a:lnSpc>
            </a:pPr>
            <a:r>
              <a:rPr lang="en-US" sz="2400"/>
              <a:t>The Abbasids ability to expand and develop the Arab Islamic Civilization was mainly due to the principle of tolerance leading to the development of a pluralistic society.</a:t>
            </a:r>
          </a:p>
          <a:p>
            <a:pPr>
              <a:lnSpc>
                <a:spcPct val="90000"/>
              </a:lnSpc>
            </a:pPr>
            <a:r>
              <a:rPr lang="en-US" sz="2400"/>
              <a:t>The State was secular administering Jews, Christians, non believers, Zoroastrians and Muslims.</a:t>
            </a:r>
          </a:p>
          <a:p>
            <a:pPr>
              <a:lnSpc>
                <a:spcPct val="90000"/>
              </a:lnSpc>
            </a:pPr>
            <a:r>
              <a:rPr lang="en-US" sz="2400"/>
              <a:t>In Medina the Prophet started this process by making a defense alliance with the Jewish tribes that supported him. ( Mithaq al-Madina). The Abbasid followed this example.</a:t>
            </a:r>
          </a:p>
          <a:p>
            <a:pPr>
              <a:lnSpc>
                <a:spcPct val="90000"/>
              </a:lnSpc>
            </a:pPr>
            <a:r>
              <a:rPr lang="en-US" sz="2400"/>
              <a:t>Jewish scholars as masters of Arabic, Hebrew and Latin languages were seminal in the translation process.</a:t>
            </a:r>
          </a:p>
          <a:p>
            <a:pPr>
              <a:lnSpc>
                <a:spcPct val="90000"/>
              </a:lnSpc>
            </a:pPr>
            <a:endParaRPr lang="en-US" sz="2400"/>
          </a:p>
          <a:p>
            <a:pPr>
              <a:lnSpc>
                <a:spcPct val="90000"/>
              </a:lnSpc>
            </a:pPr>
            <a:endParaRPr lang="en-US" sz="240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solidFill>
            <a:srgbClr val="FFC000"/>
          </a:solidFill>
        </p:spPr>
        <p:txBody>
          <a:bodyPr/>
          <a:lstStyle/>
          <a:p>
            <a:pPr eaLnBrk="1" hangingPunct="1"/>
            <a:r>
              <a:rPr lang="en-US" smtClean="0"/>
              <a:t>Causes of glory Muslim Ummah</a:t>
            </a:r>
          </a:p>
        </p:txBody>
      </p:sp>
      <p:sp>
        <p:nvSpPr>
          <p:cNvPr id="24579" name="Content Placeholder 2"/>
          <p:cNvSpPr>
            <a:spLocks noGrp="1"/>
          </p:cNvSpPr>
          <p:nvPr>
            <p:ph idx="1"/>
          </p:nvPr>
        </p:nvSpPr>
        <p:spPr/>
        <p:txBody>
          <a:bodyPr/>
          <a:lstStyle/>
          <a:p>
            <a:pPr eaLnBrk="1" hangingPunct="1"/>
            <a:r>
              <a:rPr lang="en-US" smtClean="0"/>
              <a:t>Muslims enjoyed victories</a:t>
            </a:r>
          </a:p>
          <a:p>
            <a:pPr eaLnBrk="1" hangingPunct="1"/>
            <a:r>
              <a:rPr lang="en-US" smtClean="0"/>
              <a:t>They had strong military</a:t>
            </a:r>
          </a:p>
          <a:p>
            <a:pPr eaLnBrk="1" hangingPunct="1"/>
            <a:r>
              <a:rPr lang="en-US" smtClean="0"/>
              <a:t>They were at peak in education, justice and culture</a:t>
            </a:r>
          </a:p>
          <a:p>
            <a:pPr eaLnBrk="1" hangingPunct="1"/>
            <a:r>
              <a:rPr lang="en-US" smtClean="0"/>
              <a:t>They were one Ummah</a:t>
            </a:r>
          </a:p>
          <a:p>
            <a:pPr eaLnBrk="1" hangingPunct="1"/>
            <a:r>
              <a:rPr lang="en-US" smtClean="0"/>
              <a:t>They had strong economy and Jihad was basic tool of strong economy. </a:t>
            </a:r>
          </a:p>
          <a:p>
            <a:pPr eaLnBrk="1" hangingPunct="1"/>
            <a:endParaRPr lang="en-US" smtClean="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C000"/>
          </a:solidFill>
        </p:spPr>
        <p:txBody>
          <a:bodyPr rtlCol="0">
            <a:normAutofit/>
          </a:bodyPr>
          <a:lstStyle/>
          <a:p>
            <a:pPr eaLnBrk="1" fontAlgn="auto" hangingPunct="1">
              <a:spcAft>
                <a:spcPts val="0"/>
              </a:spcAft>
              <a:defRPr/>
            </a:pPr>
            <a:r>
              <a:rPr lang="en-US" dirty="0" smtClean="0">
                <a:solidFill>
                  <a:schemeClr val="accent1">
                    <a:satMod val="150000"/>
                  </a:schemeClr>
                </a:solidFill>
              </a:rPr>
              <a:t>Early Division</a:t>
            </a:r>
            <a:endParaRPr lang="en-US" dirty="0">
              <a:solidFill>
                <a:schemeClr val="accent1">
                  <a:satMod val="150000"/>
                </a:schemeClr>
              </a:solidFill>
            </a:endParaRPr>
          </a:p>
        </p:txBody>
      </p:sp>
      <p:sp>
        <p:nvSpPr>
          <p:cNvPr id="16387" name="Content Placeholder 2"/>
          <p:cNvSpPr>
            <a:spLocks noGrp="1"/>
          </p:cNvSpPr>
          <p:nvPr>
            <p:ph idx="1"/>
          </p:nvPr>
        </p:nvSpPr>
        <p:spPr/>
        <p:txBody>
          <a:bodyPr rtlCol="0">
            <a:normAutofit lnSpcReduction="10000"/>
          </a:bodyPr>
          <a:lstStyle/>
          <a:p>
            <a:pPr eaLnBrk="1" fontAlgn="auto" hangingPunct="1">
              <a:spcAft>
                <a:spcPts val="0"/>
              </a:spcAft>
              <a:defRPr/>
            </a:pPr>
            <a:r>
              <a:rPr lang="en-US" dirty="0" smtClean="0"/>
              <a:t>This difference in approaches on purely a political issue divided the Muslims permanently. (Political)</a:t>
            </a:r>
          </a:p>
          <a:p>
            <a:pPr eaLnBrk="1" fontAlgn="auto" hangingPunct="1">
              <a:spcAft>
                <a:spcPts val="0"/>
              </a:spcAft>
              <a:defRPr/>
            </a:pPr>
            <a:r>
              <a:rPr lang="en-US" dirty="0" smtClean="0"/>
              <a:t>However, there were no differences among Muslims regarding Islamic Jurisprudence and worshipping (</a:t>
            </a:r>
            <a:r>
              <a:rPr lang="en-US" dirty="0" err="1" smtClean="0"/>
              <a:t>Ibadaat</a:t>
            </a:r>
            <a:r>
              <a:rPr lang="en-US" dirty="0" smtClean="0"/>
              <a:t>).</a:t>
            </a:r>
          </a:p>
          <a:p>
            <a:pPr eaLnBrk="1" fontAlgn="auto" hangingPunct="1">
              <a:spcAft>
                <a:spcPts val="0"/>
              </a:spcAft>
              <a:defRPr/>
            </a:pPr>
            <a:r>
              <a:rPr lang="en-US" dirty="0" smtClean="0"/>
              <a:t>If some differences occasionally appeared among them, they never considered it as a difference that could divide Muslims. </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401050" cy="1250950"/>
          </a:xfrm>
          <a:solidFill>
            <a:srgbClr val="FFC000"/>
          </a:solidFill>
        </p:spPr>
        <p:txBody>
          <a:bodyPr rtlCol="0">
            <a:normAutofit fontScale="90000"/>
          </a:bodyPr>
          <a:lstStyle/>
          <a:p>
            <a:pPr eaLnBrk="1" fontAlgn="auto" hangingPunct="1">
              <a:spcAft>
                <a:spcPts val="0"/>
              </a:spcAft>
              <a:defRPr/>
            </a:pPr>
            <a:r>
              <a:rPr lang="en-US" dirty="0" smtClean="0"/>
              <a:t>Challenges faced by Muslim </a:t>
            </a:r>
            <a:r>
              <a:rPr lang="en-US" dirty="0" err="1" smtClean="0"/>
              <a:t>Ummah</a:t>
            </a:r>
            <a:endParaRPr lang="en-US" dirty="0"/>
          </a:p>
        </p:txBody>
      </p:sp>
      <p:sp>
        <p:nvSpPr>
          <p:cNvPr id="46083" name="Content Placeholder 4"/>
          <p:cNvSpPr>
            <a:spLocks noGrp="1"/>
          </p:cNvSpPr>
          <p:nvPr>
            <p:ph sz="half" idx="1"/>
          </p:nvPr>
        </p:nvSpPr>
        <p:spPr/>
        <p:txBody>
          <a:bodyPr/>
          <a:lstStyle/>
          <a:p>
            <a:pPr eaLnBrk="1" hangingPunct="1"/>
            <a:r>
              <a:rPr lang="en-US" smtClean="0"/>
              <a:t>Illiteracy</a:t>
            </a:r>
          </a:p>
          <a:p>
            <a:pPr eaLnBrk="1" hangingPunct="1"/>
            <a:r>
              <a:rPr lang="en-US" smtClean="0">
                <a:solidFill>
                  <a:srgbClr val="FF0000"/>
                </a:solidFill>
              </a:rPr>
              <a:t>Terrorism</a:t>
            </a:r>
          </a:p>
          <a:p>
            <a:pPr eaLnBrk="1" hangingPunct="1"/>
            <a:r>
              <a:rPr lang="en-US" smtClean="0"/>
              <a:t>Poverty-HDI</a:t>
            </a:r>
          </a:p>
          <a:p>
            <a:pPr eaLnBrk="1" hangingPunct="1"/>
            <a:r>
              <a:rPr lang="en-US" smtClean="0"/>
              <a:t>Autocracy-SDI</a:t>
            </a:r>
          </a:p>
          <a:p>
            <a:pPr eaLnBrk="1" hangingPunct="1"/>
            <a:r>
              <a:rPr lang="en-US" smtClean="0"/>
              <a:t>Far behind in Science and Technology</a:t>
            </a:r>
          </a:p>
          <a:p>
            <a:pPr eaLnBrk="1" hangingPunct="1"/>
            <a:r>
              <a:rPr lang="en-US" smtClean="0"/>
              <a:t>No Veto Powers</a:t>
            </a:r>
          </a:p>
        </p:txBody>
      </p:sp>
      <p:sp>
        <p:nvSpPr>
          <p:cNvPr id="46084" name="Content Placeholder 5"/>
          <p:cNvSpPr>
            <a:spLocks noGrp="1"/>
          </p:cNvSpPr>
          <p:nvPr>
            <p:ph sz="half" idx="2"/>
          </p:nvPr>
        </p:nvSpPr>
        <p:spPr/>
        <p:txBody>
          <a:bodyPr/>
          <a:lstStyle/>
          <a:p>
            <a:pPr eaLnBrk="1" hangingPunct="1"/>
            <a:r>
              <a:rPr lang="en-US" smtClean="0"/>
              <a:t>Concentration of wealth</a:t>
            </a:r>
          </a:p>
          <a:p>
            <a:pPr eaLnBrk="1" hangingPunct="1"/>
            <a:r>
              <a:rPr lang="en-US" smtClean="0"/>
              <a:t>Redefining the role of women</a:t>
            </a:r>
          </a:p>
          <a:p>
            <a:pPr eaLnBrk="1" hangingPunct="1"/>
            <a:r>
              <a:rPr lang="en-US" smtClean="0"/>
              <a:t>Lack of Institutional Ijtehad</a:t>
            </a:r>
          </a:p>
          <a:p>
            <a:pPr eaLnBrk="1" hangingPunct="1"/>
            <a:r>
              <a:rPr lang="en-US" smtClean="0"/>
              <a:t>Occupied Lands</a:t>
            </a:r>
          </a:p>
          <a:p>
            <a:pPr eaLnBrk="1" hangingPunct="1"/>
            <a:r>
              <a:rPr lang="en-US" smtClean="0"/>
              <a:t>War ridden Economies</a:t>
            </a:r>
          </a:p>
          <a:p>
            <a:pPr eaLnBrk="1" hangingPunct="1"/>
            <a:endParaRPr lang="en-US" smtClean="0"/>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solidFill>
            <a:srgbClr val="FFC000"/>
          </a:solidFill>
        </p:spPr>
        <p:txBody>
          <a:bodyPr rtlCol="0">
            <a:normAutofit/>
          </a:bodyPr>
          <a:lstStyle/>
          <a:p>
            <a:pPr eaLnBrk="1" fontAlgn="auto" hangingPunct="1">
              <a:spcAft>
                <a:spcPts val="0"/>
              </a:spcAft>
              <a:defRPr/>
            </a:pPr>
            <a:r>
              <a:rPr lang="en-US" sz="4000">
                <a:solidFill>
                  <a:schemeClr val="accent1">
                    <a:satMod val="150000"/>
                  </a:schemeClr>
                </a:solidFill>
              </a:rPr>
              <a:t>Challenges Faced by Muslim Ummah</a:t>
            </a:r>
            <a:endParaRPr lang="en-IN" sz="4000">
              <a:solidFill>
                <a:schemeClr val="accent1">
                  <a:satMod val="150000"/>
                </a:schemeClr>
              </a:solidFill>
            </a:endParaRPr>
          </a:p>
        </p:txBody>
      </p:sp>
      <p:sp>
        <p:nvSpPr>
          <p:cNvPr id="54275" name="Rectangle 3"/>
          <p:cNvSpPr>
            <a:spLocks noGrp="1" noChangeArrowheads="1"/>
          </p:cNvSpPr>
          <p:nvPr>
            <p:ph idx="1"/>
          </p:nvPr>
        </p:nvSpPr>
        <p:spPr/>
        <p:txBody>
          <a:bodyPr>
            <a:normAutofit lnSpcReduction="10000"/>
          </a:bodyPr>
          <a:lstStyle/>
          <a:p>
            <a:pPr marL="609600" indent="-609600" eaLnBrk="1" hangingPunct="1">
              <a:buFont typeface="Wingdings 2" pitchFamily="18" charset="2"/>
              <a:buNone/>
            </a:pPr>
            <a:r>
              <a:rPr lang="en-US" smtClean="0"/>
              <a:t>Social Problems </a:t>
            </a:r>
          </a:p>
          <a:p>
            <a:pPr marL="990600" lvl="1" indent="-533400" eaLnBrk="1" hangingPunct="1">
              <a:buFontTx/>
              <a:buChar char="•"/>
            </a:pPr>
            <a:r>
              <a:rPr lang="en-US" smtClean="0"/>
              <a:t>Nationalism and Sectarianism</a:t>
            </a:r>
          </a:p>
          <a:p>
            <a:pPr marL="990600" lvl="1" indent="-533400" eaLnBrk="1" hangingPunct="1">
              <a:buFontTx/>
              <a:buChar char="•"/>
            </a:pPr>
            <a:r>
              <a:rPr lang="en-US" smtClean="0"/>
              <a:t>Jihad and Terrorism</a:t>
            </a:r>
          </a:p>
          <a:p>
            <a:pPr marL="990600" lvl="1" indent="-533400" eaLnBrk="1" hangingPunct="1">
              <a:buFontTx/>
              <a:buChar char="•"/>
            </a:pPr>
            <a:r>
              <a:rPr lang="en-US" smtClean="0"/>
              <a:t>Absorption of Foreign Culture</a:t>
            </a:r>
          </a:p>
          <a:p>
            <a:pPr marL="990600" lvl="1" indent="-533400" eaLnBrk="1" hangingPunct="1">
              <a:buFontTx/>
              <a:buChar char="•"/>
            </a:pPr>
            <a:r>
              <a:rPr lang="en-US" smtClean="0"/>
              <a:t>Clash of Civilization</a:t>
            </a:r>
          </a:p>
          <a:p>
            <a:pPr marL="609600" indent="-609600">
              <a:buNone/>
            </a:pPr>
            <a:r>
              <a:rPr lang="en-US" smtClean="0"/>
              <a:t>Educational Decay</a:t>
            </a:r>
          </a:p>
          <a:p>
            <a:pPr marL="990600" lvl="1" indent="-533400">
              <a:buFontTx/>
              <a:buChar char="•"/>
            </a:pPr>
            <a:r>
              <a:rPr lang="en-US" smtClean="0"/>
              <a:t>Lack of Creativity and Innovation</a:t>
            </a:r>
          </a:p>
          <a:p>
            <a:pPr marL="990600" lvl="1" indent="-533400">
              <a:buFontTx/>
              <a:buChar char="•"/>
            </a:pPr>
            <a:r>
              <a:rPr lang="en-US" smtClean="0"/>
              <a:t>Failure to Promote Technical Education</a:t>
            </a:r>
          </a:p>
          <a:p>
            <a:pPr marL="990600" lvl="1" indent="-533400">
              <a:buFontTx/>
              <a:buChar char="•"/>
            </a:pPr>
            <a:r>
              <a:rPr lang="en-US" smtClean="0"/>
              <a:t>Failure to Educate Women</a:t>
            </a:r>
          </a:p>
          <a:p>
            <a:pPr marL="990600" lvl="1" indent="-533400">
              <a:buNone/>
            </a:pPr>
            <a:endParaRPr lang="en-US" smtClean="0"/>
          </a:p>
          <a:p>
            <a:pPr marL="990600" lvl="1" indent="-533400">
              <a:buNone/>
            </a:pPr>
            <a:endParaRPr lang="en-US" smtClean="0"/>
          </a:p>
          <a:p>
            <a:pPr marL="990600" lvl="1" indent="-533400">
              <a:buFontTx/>
              <a:buChar char="•"/>
            </a:pPr>
            <a:endParaRPr lang="en-US" smtClean="0"/>
          </a:p>
          <a:p>
            <a:pPr marL="990600" lvl="1" indent="-533400">
              <a:buFontTx/>
              <a:buChar char="•"/>
            </a:pPr>
            <a:endParaRPr lang="en-IN" smtClean="0"/>
          </a:p>
          <a:p>
            <a:pPr marL="990600" lvl="1" indent="-533400" eaLnBrk="1" hangingPunct="1">
              <a:buFontTx/>
              <a:buChar char="•"/>
            </a:pPr>
            <a:endParaRPr lang="en-US" smtClean="0"/>
          </a:p>
          <a:p>
            <a:pPr marL="990600" lvl="1" indent="-533400" eaLnBrk="1" hangingPunct="1">
              <a:buFontTx/>
              <a:buChar char="•"/>
            </a:pPr>
            <a:endParaRPr lang="en-IN" smtClean="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solidFill>
            <a:srgbClr val="FFC000"/>
          </a:solidFill>
        </p:spPr>
        <p:txBody>
          <a:bodyPr>
            <a:normAutofit/>
          </a:bodyPr>
          <a:lstStyle/>
          <a:p>
            <a:pPr eaLnBrk="1" hangingPunct="1"/>
            <a:r>
              <a:rPr lang="en-US" smtClean="0"/>
              <a:t>Causes of Debacles</a:t>
            </a:r>
            <a:r>
              <a:rPr lang="ur-PK" smtClean="0"/>
              <a:t> افراتفری، انتشار</a:t>
            </a:r>
            <a:r>
              <a:rPr lang="en-US" smtClean="0"/>
              <a:t>:</a:t>
            </a:r>
          </a:p>
        </p:txBody>
      </p:sp>
      <p:sp>
        <p:nvSpPr>
          <p:cNvPr id="47107" name="Content Placeholder 2"/>
          <p:cNvSpPr>
            <a:spLocks noGrp="1"/>
          </p:cNvSpPr>
          <p:nvPr>
            <p:ph idx="1"/>
          </p:nvPr>
        </p:nvSpPr>
        <p:spPr/>
        <p:txBody>
          <a:bodyPr>
            <a:normAutofit/>
          </a:bodyPr>
          <a:lstStyle/>
          <a:p>
            <a:pPr eaLnBrk="1" hangingPunct="1"/>
            <a:r>
              <a:rPr lang="en-US" smtClean="0"/>
              <a:t>Forgetting Shariah</a:t>
            </a:r>
            <a:endParaRPr lang="en-US" sz="2800" smtClean="0"/>
          </a:p>
          <a:p>
            <a:pPr eaLnBrk="1" hangingPunct="1"/>
            <a:r>
              <a:rPr lang="en-US" smtClean="0"/>
              <a:t>Materialism</a:t>
            </a:r>
            <a:endParaRPr lang="en-US" sz="2800" smtClean="0"/>
          </a:p>
          <a:p>
            <a:pPr eaLnBrk="1" hangingPunct="1"/>
            <a:r>
              <a:rPr lang="en-US" smtClean="0"/>
              <a:t>Internal conflicts-Division</a:t>
            </a:r>
          </a:p>
          <a:p>
            <a:pPr lvl="1" eaLnBrk="1" hangingPunct="1"/>
            <a:r>
              <a:rPr lang="en-US" sz="2400" smtClean="0"/>
              <a:t>Nationalism -Regionalism (Arab, Non Arab or Arab, African)</a:t>
            </a:r>
          </a:p>
          <a:p>
            <a:pPr lvl="1" eaLnBrk="1" hangingPunct="1"/>
            <a:r>
              <a:rPr lang="en-US" sz="2400" smtClean="0"/>
              <a:t>Sectarian</a:t>
            </a:r>
          </a:p>
          <a:p>
            <a:pPr eaLnBrk="1" hangingPunct="1"/>
            <a:r>
              <a:rPr lang="en-US" smtClean="0"/>
              <a:t>Internal and International conspiracies</a:t>
            </a:r>
            <a:endParaRPr lang="en-US" sz="2800" smtClean="0"/>
          </a:p>
          <a:p>
            <a:pPr eaLnBrk="1" hangingPunct="1"/>
            <a:r>
              <a:rPr lang="en-US" smtClean="0"/>
              <a:t>Illiteracy, poverty and conservatism</a:t>
            </a:r>
            <a:endParaRPr lang="en-US" sz="2800" smtClean="0"/>
          </a:p>
          <a:p>
            <a:pPr eaLnBrk="1" hangingPunct="1"/>
            <a:r>
              <a:rPr lang="en-US" smtClean="0"/>
              <a:t>Leaving Jihad and spirituality</a:t>
            </a:r>
            <a:endParaRPr lang="en-US" sz="2800" smtClean="0"/>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solidFill>
            <a:srgbClr val="FFC000"/>
          </a:solidFill>
        </p:spPr>
        <p:txBody>
          <a:bodyPr/>
          <a:lstStyle/>
          <a:p>
            <a:pPr eaLnBrk="1" hangingPunct="1"/>
            <a:r>
              <a:rPr lang="en-US" smtClean="0"/>
              <a:t>Responsibilities of Ummah:</a:t>
            </a:r>
          </a:p>
        </p:txBody>
      </p:sp>
      <p:sp>
        <p:nvSpPr>
          <p:cNvPr id="49155" name="Content Placeholder 2"/>
          <p:cNvSpPr>
            <a:spLocks noGrp="1"/>
          </p:cNvSpPr>
          <p:nvPr>
            <p:ph idx="1"/>
          </p:nvPr>
        </p:nvSpPr>
        <p:spPr/>
        <p:txBody>
          <a:bodyPr/>
          <a:lstStyle/>
          <a:p>
            <a:pPr eaLnBrk="1" hangingPunct="1">
              <a:lnSpc>
                <a:spcPct val="150000"/>
              </a:lnSpc>
            </a:pPr>
            <a:r>
              <a:rPr lang="en-US" smtClean="0"/>
              <a:t>Understanding, implementation and preaching of shariah- Religious</a:t>
            </a:r>
          </a:p>
          <a:p>
            <a:pPr eaLnBrk="1" hangingPunct="1">
              <a:lnSpc>
                <a:spcPct val="150000"/>
              </a:lnSpc>
            </a:pPr>
            <a:r>
              <a:rPr lang="en-US" smtClean="0"/>
              <a:t>Establishment of Khilafat/Shariah-Political</a:t>
            </a:r>
          </a:p>
          <a:p>
            <a:pPr eaLnBrk="1" hangingPunct="1">
              <a:lnSpc>
                <a:spcPct val="150000"/>
              </a:lnSpc>
            </a:pPr>
            <a:r>
              <a:rPr lang="en-US" smtClean="0"/>
              <a:t>Jihad-Economic</a:t>
            </a:r>
          </a:p>
          <a:p>
            <a:pPr eaLnBrk="1" hangingPunct="1">
              <a:lnSpc>
                <a:spcPct val="150000"/>
              </a:lnSpc>
            </a:pPr>
            <a:r>
              <a:rPr lang="en-US" smtClean="0"/>
              <a:t>Ijtehad-Educational</a:t>
            </a:r>
          </a:p>
          <a:p>
            <a:pPr eaLnBrk="1" hangingPunct="1">
              <a:lnSpc>
                <a:spcPct val="150000"/>
              </a:lnSpc>
            </a:pPr>
            <a:endParaRPr lang="en-US" smtClean="0"/>
          </a:p>
          <a:p>
            <a:pPr eaLnBrk="1" hangingPunct="1">
              <a:lnSpc>
                <a:spcPct val="150000"/>
              </a:lnSpc>
            </a:pPr>
            <a:endParaRPr lang="en-US" smtClean="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solidFill>
            <a:srgbClr val="FFC000"/>
          </a:solidFill>
        </p:spPr>
        <p:txBody>
          <a:bodyPr/>
          <a:lstStyle/>
          <a:p>
            <a:pPr eaLnBrk="1" hangingPunct="1"/>
            <a:r>
              <a:rPr lang="en-US" smtClean="0"/>
              <a:t>Recommendations</a:t>
            </a:r>
          </a:p>
        </p:txBody>
      </p:sp>
      <p:sp>
        <p:nvSpPr>
          <p:cNvPr id="50179" name="Content Placeholder 2"/>
          <p:cNvSpPr>
            <a:spLocks noGrp="1"/>
          </p:cNvSpPr>
          <p:nvPr>
            <p:ph idx="1"/>
          </p:nvPr>
        </p:nvSpPr>
        <p:spPr>
          <a:xfrm>
            <a:off x="457200" y="1500188"/>
            <a:ext cx="8229600" cy="5000625"/>
          </a:xfrm>
        </p:spPr>
        <p:txBody>
          <a:bodyPr>
            <a:normAutofit fontScale="92500"/>
          </a:bodyPr>
          <a:lstStyle/>
          <a:p>
            <a:pPr eaLnBrk="1" hangingPunct="1"/>
            <a:r>
              <a:rPr lang="en-US" sz="2700" smtClean="0"/>
              <a:t>Attainment of Veto power by Muslim countries</a:t>
            </a:r>
          </a:p>
          <a:p>
            <a:pPr eaLnBrk="1" hangingPunct="1"/>
            <a:r>
              <a:rPr lang="en-US" sz="2700" smtClean="0"/>
              <a:t>Islamic banking system, which ensures a system of interest and exploitation free principles</a:t>
            </a:r>
          </a:p>
          <a:p>
            <a:pPr eaLnBrk="1" hangingPunct="1"/>
            <a:r>
              <a:rPr lang="en-US" sz="2700" smtClean="0"/>
              <a:t>Effective Political role of OIC </a:t>
            </a:r>
          </a:p>
          <a:p>
            <a:pPr eaLnBrk="1" hangingPunct="1"/>
            <a:r>
              <a:rPr lang="en-US" sz="2700" smtClean="0"/>
              <a:t>Collective media of all countries to protect Muslim world</a:t>
            </a:r>
          </a:p>
          <a:p>
            <a:pPr eaLnBrk="1" hangingPunct="1"/>
            <a:r>
              <a:rPr lang="en-US" sz="2700" smtClean="0"/>
              <a:t>Common currency</a:t>
            </a:r>
          </a:p>
          <a:p>
            <a:pPr eaLnBrk="1" hangingPunct="1"/>
            <a:r>
              <a:rPr lang="en-US" sz="2700" smtClean="0"/>
              <a:t>Less reliance on USD</a:t>
            </a:r>
          </a:p>
          <a:p>
            <a:pPr eaLnBrk="1" hangingPunct="1"/>
            <a:r>
              <a:rPr lang="en-US" sz="2700" smtClean="0"/>
              <a:t>Common trade market</a:t>
            </a:r>
          </a:p>
          <a:p>
            <a:pPr eaLnBrk="1" hangingPunct="1"/>
            <a:r>
              <a:rPr lang="en-US" sz="2700" smtClean="0"/>
              <a:t>Common court of justice</a:t>
            </a:r>
          </a:p>
          <a:p>
            <a:pPr eaLnBrk="1" hangingPunct="1"/>
            <a:r>
              <a:rPr lang="en-US" sz="2700" smtClean="0"/>
              <a:t>Institutional  Ijtehad</a:t>
            </a:r>
          </a:p>
          <a:p>
            <a:pPr eaLnBrk="1" hangingPunct="1"/>
            <a:r>
              <a:rPr lang="en-US" sz="2700" smtClean="0"/>
              <a:t>Development of Science and Technology</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4648200" cy="1143000"/>
          </a:xfrm>
          <a:solidFill>
            <a:srgbClr val="FF0000"/>
          </a:solidFill>
        </p:spPr>
        <p:txBody>
          <a:bodyPr/>
          <a:lstStyle/>
          <a:p>
            <a:r>
              <a:rPr lang="en-US" smtClean="0"/>
              <a:t>SUMMARY</a:t>
            </a:r>
            <a:endParaRPr lang="en-US"/>
          </a:p>
        </p:txBody>
      </p:sp>
      <p:sp>
        <p:nvSpPr>
          <p:cNvPr id="3" name="Content Placeholder 2"/>
          <p:cNvSpPr>
            <a:spLocks noGrp="1"/>
          </p:cNvSpPr>
          <p:nvPr>
            <p:ph idx="1"/>
          </p:nvPr>
        </p:nvSpPr>
        <p:spPr>
          <a:xfrm>
            <a:off x="76200" y="1600200"/>
            <a:ext cx="4953000" cy="4525963"/>
          </a:xfrm>
          <a:solidFill>
            <a:srgbClr val="7030A0"/>
          </a:solidFill>
          <a:ln>
            <a:solidFill>
              <a:schemeClr val="accent1"/>
            </a:solidFill>
          </a:ln>
        </p:spPr>
        <p:txBody>
          <a:bodyPr>
            <a:normAutofit/>
          </a:bodyPr>
          <a:lstStyle/>
          <a:p>
            <a:r>
              <a:rPr lang="en-US" smtClean="0"/>
              <a:t>Islamic  glorious History</a:t>
            </a:r>
          </a:p>
          <a:p>
            <a:r>
              <a:rPr lang="en-US" smtClean="0"/>
              <a:t>Period of Khlaft-E-Rashida</a:t>
            </a:r>
          </a:p>
          <a:p>
            <a:r>
              <a:rPr lang="en-US" smtClean="0"/>
              <a:t>Period of Ummayyads</a:t>
            </a:r>
          </a:p>
          <a:p>
            <a:r>
              <a:rPr lang="en-US" smtClean="0"/>
              <a:t>Period of Abbasids</a:t>
            </a:r>
          </a:p>
          <a:p>
            <a:r>
              <a:rPr lang="en-US" smtClean="0"/>
              <a:t>Challenges face to </a:t>
            </a:r>
          </a:p>
          <a:p>
            <a:pPr>
              <a:buNone/>
            </a:pPr>
            <a:r>
              <a:rPr lang="en-US" smtClean="0"/>
              <a:t> Mulsim Ummah</a:t>
            </a:r>
          </a:p>
          <a:p>
            <a:endParaRPr lang="en-US"/>
          </a:p>
        </p:txBody>
      </p:sp>
      <p:pic>
        <p:nvPicPr>
          <p:cNvPr id="1026" name="Picture 2" descr="http://ih2.redbubble.net/image.5164297.8578/flat,550x550,075,f.jpg"/>
          <p:cNvPicPr>
            <a:picLocks noChangeAspect="1" noChangeArrowheads="1"/>
          </p:cNvPicPr>
          <p:nvPr/>
        </p:nvPicPr>
        <p:blipFill>
          <a:blip r:embed="rId2" cstate="print"/>
          <a:srcRect/>
          <a:stretch>
            <a:fillRect/>
          </a:stretch>
        </p:blipFill>
        <p:spPr bwMode="auto">
          <a:xfrm>
            <a:off x="5257801" y="38099"/>
            <a:ext cx="3886200" cy="6819901"/>
          </a:xfrm>
          <a:prstGeom prst="rect">
            <a:avLst/>
          </a:prstGeom>
          <a:noFill/>
        </p:spPr>
      </p:pic>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ln>
            <a:solidFill>
              <a:schemeClr val="tx2">
                <a:lumMod val="75000"/>
              </a:schemeClr>
            </a:solidFill>
          </a:ln>
        </p:spPr>
        <p:style>
          <a:lnRef idx="2">
            <a:schemeClr val="dk1"/>
          </a:lnRef>
          <a:fillRef idx="1">
            <a:schemeClr val="lt1"/>
          </a:fillRef>
          <a:effectRef idx="0">
            <a:schemeClr val="dk1"/>
          </a:effectRef>
          <a:fontRef idx="minor">
            <a:schemeClr val="dk1"/>
          </a:fontRef>
        </p:style>
        <p:txBody>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Short Activity</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Content Placeholder 2"/>
          <p:cNvSpPr>
            <a:spLocks noGrp="1"/>
          </p:cNvSpPr>
          <p:nvPr>
            <p:ph idx="1"/>
          </p:nvPr>
        </p:nvSpPr>
        <p:spPr/>
        <p:txBody>
          <a:bodyPr/>
          <a:lstStyle/>
          <a:p>
            <a:pPr marL="514350" indent="-514350">
              <a:buFont typeface="+mj-lt"/>
              <a:buAutoNum type="arabicPeriod"/>
            </a:pPr>
            <a:r>
              <a:rPr lang="en-US" smtClean="0"/>
              <a:t>Introduce in your words the glorious islamic history?</a:t>
            </a:r>
          </a:p>
          <a:p>
            <a:pPr marL="514350" indent="-514350">
              <a:buFont typeface="+mj-lt"/>
              <a:buAutoNum type="arabicPeriod"/>
            </a:pPr>
            <a:r>
              <a:rPr lang="en-US" smtClean="0"/>
              <a:t>Who are the Ummayyads?</a:t>
            </a:r>
          </a:p>
          <a:p>
            <a:pPr marL="514350" indent="-514350">
              <a:buFont typeface="+mj-lt"/>
              <a:buAutoNum type="arabicPeriod"/>
            </a:pPr>
            <a:r>
              <a:rPr lang="en-US" smtClean="0"/>
              <a:t>Who are the Abbasids?</a:t>
            </a:r>
          </a:p>
          <a:p>
            <a:pPr marL="514350" indent="-514350">
              <a:buFont typeface="+mj-lt"/>
              <a:buAutoNum type="arabicPeriod"/>
            </a:pPr>
            <a:r>
              <a:rPr lang="en-US" smtClean="0"/>
              <a:t>Recall the names of khulfa e rashideen?</a:t>
            </a:r>
          </a:p>
          <a:p>
            <a:pPr marL="514350" indent="-514350">
              <a:buNone/>
            </a:pPr>
            <a:endParaRPr lang="en-US"/>
          </a:p>
        </p:txBody>
      </p:sp>
      <p:pic>
        <p:nvPicPr>
          <p:cNvPr id="126978" name="Picture 2" descr="http://3quarksdaily.blogs.com/3quarksdaily/images/2008/04/14/01.jpg"/>
          <p:cNvPicPr>
            <a:picLocks noChangeAspect="1" noChangeArrowheads="1"/>
          </p:cNvPicPr>
          <p:nvPr/>
        </p:nvPicPr>
        <p:blipFill>
          <a:blip r:embed="rId2" cstate="print"/>
          <a:srcRect/>
          <a:stretch>
            <a:fillRect/>
          </a:stretch>
        </p:blipFill>
        <p:spPr bwMode="auto">
          <a:xfrm>
            <a:off x="0" y="4438649"/>
            <a:ext cx="9144000" cy="2343151"/>
          </a:xfrm>
          <a:prstGeom prst="rect">
            <a:avLst/>
          </a:prstGeom>
          <a:noFill/>
        </p:spPr>
      </p:pic>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2" name="Picture 4" descr="http://www.theislamicgreetingcardstore.co.uk/400JZK7213.jpg"/>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1202</TotalTime>
  <Words>7323</Words>
  <Application>Microsoft Office PowerPoint</Application>
  <PresentationFormat>On-screen Show (4:3)</PresentationFormat>
  <Paragraphs>502</Paragraphs>
  <Slides>85</Slides>
  <Notes>25</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Office Theme</vt:lpstr>
      <vt:lpstr>Slide 1</vt:lpstr>
      <vt:lpstr>Islamic Studies course code 104</vt:lpstr>
      <vt:lpstr>Lectuere#21</vt:lpstr>
      <vt:lpstr>ISLAMIC HISTORY</vt:lpstr>
      <vt:lpstr>OUT LINES</vt:lpstr>
      <vt:lpstr>Introduction</vt:lpstr>
      <vt:lpstr>Basis for Unity</vt:lpstr>
      <vt:lpstr>THE GLORIOUS PAST 00-100  </vt:lpstr>
      <vt:lpstr>Cont….</vt:lpstr>
      <vt:lpstr>100-500 AH</vt:lpstr>
      <vt:lpstr>Cont….</vt:lpstr>
      <vt:lpstr>500-1000 AH</vt:lpstr>
      <vt:lpstr>1000-1400 AH</vt:lpstr>
      <vt:lpstr>Cause of glory</vt:lpstr>
      <vt:lpstr>Slide 15</vt:lpstr>
      <vt:lpstr>The Guided Khilafat</vt:lpstr>
      <vt:lpstr>Hadhrat Abu Bakr (ra)</vt:lpstr>
      <vt:lpstr>General Information</vt:lpstr>
      <vt:lpstr>Acceptance of Islam</vt:lpstr>
      <vt:lpstr>The Death of the Holy Prophet (saw)</vt:lpstr>
      <vt:lpstr>The Death of the Holy Prophet (saw)</vt:lpstr>
      <vt:lpstr>Khilafat of Hadhrat Abu Bakr (ra)</vt:lpstr>
      <vt:lpstr>Sevices of the Khilafat of Hadhrat Abu Bakr (ra)</vt:lpstr>
      <vt:lpstr>Khilafat of Hadhrat Abu Bakr (ra)</vt:lpstr>
      <vt:lpstr>Death of the First Khalifa</vt:lpstr>
      <vt:lpstr>Hadhrat Umar Farooq (ra)</vt:lpstr>
      <vt:lpstr>General Information</vt:lpstr>
      <vt:lpstr>Conversion to Islam</vt:lpstr>
      <vt:lpstr>Expansion of the Muslim Empire</vt:lpstr>
      <vt:lpstr>Main Achievements</vt:lpstr>
      <vt:lpstr>Concern for His People</vt:lpstr>
      <vt:lpstr>Death of Hadhrat Umar (ra)</vt:lpstr>
      <vt:lpstr>Hadrat Uthman Ghani ra </vt:lpstr>
      <vt:lpstr>General Information</vt:lpstr>
      <vt:lpstr>Ghani</vt:lpstr>
      <vt:lpstr>Acceptance of Islam</vt:lpstr>
      <vt:lpstr>Dhunnurain</vt:lpstr>
      <vt:lpstr>Khilafat</vt:lpstr>
      <vt:lpstr>Khilafat</vt:lpstr>
      <vt:lpstr>Death</vt:lpstr>
      <vt:lpstr>Hadrat Ali bin Abi Talib (ra)</vt:lpstr>
      <vt:lpstr>General Information</vt:lpstr>
      <vt:lpstr>General Information</vt:lpstr>
      <vt:lpstr>Khilafat</vt:lpstr>
      <vt:lpstr>Khilafat</vt:lpstr>
      <vt:lpstr>Khilafat</vt:lpstr>
      <vt:lpstr>Battle of Jamal (Camel)</vt:lpstr>
      <vt:lpstr>DISPUTE OF MURDER OF HAZRAT UTHMAN (ra)</vt:lpstr>
      <vt:lpstr>Hadrat Ali (ra) and Amir Muawiah (ra)</vt:lpstr>
      <vt:lpstr>Khwarariji</vt:lpstr>
      <vt:lpstr>Death--SHAHADAT</vt:lpstr>
      <vt:lpstr>Spread of Islam</vt:lpstr>
      <vt:lpstr>The Umayyad</vt:lpstr>
      <vt:lpstr>The Umayyad Empire</vt:lpstr>
      <vt:lpstr>The Expansion of the Empire</vt:lpstr>
      <vt:lpstr>Umayyad Armies</vt:lpstr>
      <vt:lpstr>Umayyad’s Success </vt:lpstr>
      <vt:lpstr>Challenges to Success</vt:lpstr>
      <vt:lpstr>Umayyad Government</vt:lpstr>
      <vt:lpstr>Language</vt:lpstr>
      <vt:lpstr>A Common Coinage</vt:lpstr>
      <vt:lpstr>The Decline of the Umayyads</vt:lpstr>
      <vt:lpstr>Unrest </vt:lpstr>
      <vt:lpstr>The Abbasids opposed the Umayyads</vt:lpstr>
      <vt:lpstr>Causes of Weakness</vt:lpstr>
      <vt:lpstr>Causes of Weakness</vt:lpstr>
      <vt:lpstr>The Collapse of the Umayyad Dynasty شہنشاھیت</vt:lpstr>
      <vt:lpstr>Spread of Islam</vt:lpstr>
      <vt:lpstr>The Abbasid </vt:lpstr>
      <vt:lpstr>The Administrative Structure</vt:lpstr>
      <vt:lpstr>Administrative Structure Continued</vt:lpstr>
      <vt:lpstr>The Golden Age</vt:lpstr>
      <vt:lpstr>The Golden Age </vt:lpstr>
      <vt:lpstr>Translation دارالترجمۃ</vt:lpstr>
      <vt:lpstr>Tolerance and Pluralism</vt:lpstr>
      <vt:lpstr>Causes of glory Muslim Ummah</vt:lpstr>
      <vt:lpstr>Early Division</vt:lpstr>
      <vt:lpstr>Challenges faced by Muslim Ummah</vt:lpstr>
      <vt:lpstr>Challenges Faced by Muslim Ummah</vt:lpstr>
      <vt:lpstr>Causes of Debacles افراتفری، انتشار:</vt:lpstr>
      <vt:lpstr>Responsibilities of Ummah:</vt:lpstr>
      <vt:lpstr>Recommendations</vt:lpstr>
      <vt:lpstr>SUMMARY</vt:lpstr>
      <vt:lpstr>Short Activity</vt:lpstr>
      <vt:lpstr>Slide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52</cp:revision>
  <dcterms:created xsi:type="dcterms:W3CDTF">2014-06-06T15:07:14Z</dcterms:created>
  <dcterms:modified xsi:type="dcterms:W3CDTF">2014-06-09T09:26:01Z</dcterms:modified>
</cp:coreProperties>
</file>