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8" r:id="rId1"/>
  </p:sldMasterIdLst>
  <p:sldIdLst>
    <p:sldId id="314" r:id="rId2"/>
    <p:sldId id="315" r:id="rId3"/>
    <p:sldId id="316" r:id="rId4"/>
    <p:sldId id="317" r:id="rId5"/>
    <p:sldId id="318" r:id="rId6"/>
    <p:sldId id="294" r:id="rId7"/>
    <p:sldId id="258" r:id="rId8"/>
    <p:sldId id="259" r:id="rId9"/>
    <p:sldId id="260" r:id="rId10"/>
    <p:sldId id="262" r:id="rId11"/>
    <p:sldId id="263" r:id="rId12"/>
    <p:sldId id="264" r:id="rId13"/>
    <p:sldId id="265" r:id="rId14"/>
    <p:sldId id="266" r:id="rId15"/>
    <p:sldId id="269" r:id="rId16"/>
    <p:sldId id="270" r:id="rId17"/>
    <p:sldId id="271" r:id="rId18"/>
    <p:sldId id="272" r:id="rId19"/>
    <p:sldId id="273" r:id="rId20"/>
    <p:sldId id="275" r:id="rId21"/>
    <p:sldId id="276" r:id="rId22"/>
    <p:sldId id="295" r:id="rId23"/>
    <p:sldId id="277" r:id="rId24"/>
    <p:sldId id="297" r:id="rId25"/>
    <p:sldId id="278" r:id="rId26"/>
    <p:sldId id="287" r:id="rId27"/>
    <p:sldId id="288" r:id="rId28"/>
    <p:sldId id="289" r:id="rId29"/>
    <p:sldId id="290" r:id="rId30"/>
    <p:sldId id="291" r:id="rId31"/>
    <p:sldId id="292" r:id="rId32"/>
    <p:sldId id="309" r:id="rId33"/>
    <p:sldId id="310" r:id="rId34"/>
    <p:sldId id="311" r:id="rId35"/>
    <p:sldId id="293" r:id="rId36"/>
    <p:sldId id="312" r:id="rId37"/>
    <p:sldId id="313" r:id="rId38"/>
    <p:sldId id="298" r:id="rId39"/>
    <p:sldId id="299" r:id="rId40"/>
    <p:sldId id="300" r:id="rId41"/>
    <p:sldId id="301" r:id="rId42"/>
    <p:sldId id="302" r:id="rId43"/>
    <p:sldId id="303" r:id="rId44"/>
    <p:sldId id="304" r:id="rId45"/>
    <p:sldId id="305" r:id="rId46"/>
    <p:sldId id="306" r:id="rId47"/>
    <p:sldId id="307" r:id="rId48"/>
    <p:sldId id="319" r:id="rId49"/>
    <p:sldId id="308" r:id="rId50"/>
    <p:sldId id="320" r:id="rId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795EB630-FE2E-413D-A1FB-45606586DA63}" type="datetimeFigureOut">
              <a:rPr lang="en-US" smtClean="0"/>
              <a:pPr/>
              <a:t>6/5/2014</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BB1A270F-6D6D-4E6E-9A08-E79A45FDF350}"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95EB630-FE2E-413D-A1FB-45606586DA63}" type="datetimeFigureOut">
              <a:rPr lang="en-US" smtClean="0"/>
              <a:pPr/>
              <a:t>6/5/2014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1A270F-6D6D-4E6E-9A08-E79A45FDF350}" type="slidenum">
              <a:rPr lang="en-US" smtClean="0"/>
              <a:pPr/>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795EB630-FE2E-413D-A1FB-45606586DA63}" type="datetimeFigureOut">
              <a:rPr lang="en-US" smtClean="0"/>
              <a:pPr/>
              <a:t>6/5/2014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1A270F-6D6D-4E6E-9A08-E79A45FDF350}"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95EB630-FE2E-413D-A1FB-45606586DA63}" type="datetimeFigureOut">
              <a:rPr lang="en-US" smtClean="0"/>
              <a:pPr/>
              <a:t>6/5/2014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1A270F-6D6D-4E6E-9A08-E79A45FDF350}" type="slidenum">
              <a:rPr lang="en-US" smtClean="0"/>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795EB630-FE2E-413D-A1FB-45606586DA63}" type="datetimeFigureOut">
              <a:rPr lang="en-US" smtClean="0"/>
              <a:pPr/>
              <a:t>6/5/2014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B1A270F-6D6D-4E6E-9A08-E79A45FDF350}" type="slidenum">
              <a:rPr lang="en-US" smtClean="0"/>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95EB630-FE2E-413D-A1FB-45606586DA63}" type="datetimeFigureOut">
              <a:rPr lang="en-US" smtClean="0"/>
              <a:pPr/>
              <a:t>6/5/2014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B1A270F-6D6D-4E6E-9A08-E79A45FDF350}" type="slidenum">
              <a:rPr lang="en-US" smtClean="0"/>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5EB630-FE2E-413D-A1FB-45606586DA63}" type="datetimeFigureOut">
              <a:rPr lang="en-US" smtClean="0"/>
              <a:pPr/>
              <a:t>6/5/2014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B1A270F-6D6D-4E6E-9A08-E79A45FDF350}" type="slidenum">
              <a:rPr lang="en-US" smtClean="0"/>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95EB630-FE2E-413D-A1FB-45606586DA63}" type="datetimeFigureOut">
              <a:rPr lang="en-US" smtClean="0"/>
              <a:pPr/>
              <a:t>6/5/2014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1A270F-6D6D-4E6E-9A08-E79A45FDF350}" type="slidenum">
              <a:rPr lang="en-US" smtClean="0"/>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795EB630-FE2E-413D-A1FB-45606586DA63}" type="datetimeFigureOut">
              <a:rPr lang="en-US" smtClean="0"/>
              <a:pPr/>
              <a:t>6/5/2014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BB1A270F-6D6D-4E6E-9A08-E79A45FDF350}"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95EB630-FE2E-413D-A1FB-45606586DA63}" type="datetimeFigureOut">
              <a:rPr lang="en-US" smtClean="0"/>
              <a:pPr/>
              <a:t>6/5/2014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1A270F-6D6D-4E6E-9A08-E79A45FDF350}" type="slidenum">
              <a:rPr lang="en-US" smtClean="0"/>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95EB630-FE2E-413D-A1FB-45606586DA63}" type="datetimeFigureOut">
              <a:rPr lang="en-US" smtClean="0"/>
              <a:pPr/>
              <a:t>6/5/2014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1A270F-6D6D-4E6E-9A08-E79A45FDF350}" type="slidenum">
              <a:rPr lang="en-US" smtClean="0"/>
              <a:pPr/>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795EB630-FE2E-413D-A1FB-45606586DA63}" type="datetimeFigureOut">
              <a:rPr lang="en-US" smtClean="0"/>
              <a:pPr/>
              <a:t>6/5/2014</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B1A270F-6D6D-4E6E-9A08-E79A45FDF350}"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ransition/>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6.gi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78C91BCE-F812-4952-A23B-44D6EE9BB165}" type="slidenum">
              <a:rPr lang="en-US" smtClean="0"/>
              <a:pPr/>
              <a:t>1</a:t>
            </a:fld>
            <a:endParaRPr lang="en-US"/>
          </a:p>
        </p:txBody>
      </p:sp>
      <p:pic>
        <p:nvPicPr>
          <p:cNvPr id="4" name="irc_mi" descr="http://www.2muslims.com/images/postcards/postcards/Bismillah/bismillah_islamic_gallery_Bism002-m_jpg.jpg"/>
          <p:cNvPicPr/>
          <p:nvPr/>
        </p:nvPicPr>
        <p:blipFill>
          <a:blip r:embed="rId2" cstate="print"/>
          <a:srcRect b="5322"/>
          <a:stretch>
            <a:fillRect/>
          </a:stretch>
        </p:blipFill>
        <p:spPr bwMode="auto">
          <a:xfrm>
            <a:off x="0" y="0"/>
            <a:ext cx="9143999" cy="6858000"/>
          </a:xfrm>
          <a:prstGeom prst="rect">
            <a:avLst/>
          </a:prstGeom>
          <a:noFill/>
          <a:ln w="9525">
            <a:noFill/>
            <a:miter lim="800000"/>
            <a:headEnd/>
            <a:tailEnd/>
          </a:ln>
        </p:spPr>
      </p:pic>
      <p:sp>
        <p:nvSpPr>
          <p:cNvPr id="5" name="Rectangle 4"/>
          <p:cNvSpPr/>
          <p:nvPr/>
        </p:nvSpPr>
        <p:spPr>
          <a:xfrm>
            <a:off x="4447607" y="3244334"/>
            <a:ext cx="248786" cy="369332"/>
          </a:xfrm>
          <a:prstGeom prst="rect">
            <a:avLst/>
          </a:prstGeom>
        </p:spPr>
        <p:txBody>
          <a:bodyPr wrap="none">
            <a:spAutoFit/>
          </a:bodyPr>
          <a:lstStyle/>
          <a:p>
            <a:r>
              <a:rPr lang="en-US" smtClean="0"/>
              <a:t> </a:t>
            </a:r>
            <a:endParaRPr lang="en-US"/>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524000"/>
            <a:ext cx="7772400" cy="1905000"/>
          </a:xfr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ctr"/>
            <a:r>
              <a:rPr lang="en-US" sz="7300" smtClean="0">
                <a:solidFill>
                  <a:srgbClr val="FF0000"/>
                </a:solidFill>
              </a:rPr>
              <a:t>Islamic</a:t>
            </a:r>
            <a:r>
              <a:rPr lang="en-US" sz="9800" smtClean="0">
                <a:solidFill>
                  <a:srgbClr val="FF0000"/>
                </a:solidFill>
              </a:rPr>
              <a:t> </a:t>
            </a:r>
            <a:r>
              <a:rPr lang="en-US" sz="7300" smtClean="0">
                <a:solidFill>
                  <a:srgbClr val="FF0000"/>
                </a:solidFill>
              </a:rPr>
              <a:t>Studies</a:t>
            </a:r>
            <a:r>
              <a:rPr lang="en-US" sz="6000" smtClean="0">
                <a:solidFill>
                  <a:srgbClr val="FF0000"/>
                </a:solidFill>
              </a:rPr>
              <a:t/>
            </a:r>
            <a:br>
              <a:rPr lang="en-US" sz="6000" smtClean="0">
                <a:solidFill>
                  <a:srgbClr val="FF0000"/>
                </a:solidFill>
              </a:rPr>
            </a:br>
            <a:r>
              <a:rPr lang="en-US" sz="4000" smtClean="0">
                <a:solidFill>
                  <a:srgbClr val="FF0000"/>
                </a:solidFill>
              </a:rPr>
              <a:t>course code 104</a:t>
            </a:r>
            <a:endParaRPr lang="en-US" sz="6000">
              <a:solidFill>
                <a:srgbClr val="FF0000"/>
              </a:solidFill>
            </a:endParaRPr>
          </a:p>
        </p:txBody>
      </p:sp>
      <p:sp>
        <p:nvSpPr>
          <p:cNvPr id="3" name="Subtitle 2"/>
          <p:cNvSpPr>
            <a:spLocks noGrp="1"/>
          </p:cNvSpPr>
          <p:nvPr>
            <p:ph type="subTitle" idx="1"/>
          </p:nvPr>
        </p:nvSpPr>
        <p:spPr>
          <a:xfrm>
            <a:off x="4267200" y="3886200"/>
            <a:ext cx="4572000" cy="1752600"/>
          </a:xfrm>
          <a:solidFill>
            <a:srgbClr val="002060"/>
          </a:solidFill>
        </p:spPr>
        <p:txBody>
          <a:bodyPr/>
          <a:lstStyle/>
          <a:p>
            <a:r>
              <a:rPr lang="en-US" smtClean="0">
                <a:solidFill>
                  <a:schemeClr val="tx1"/>
                </a:solidFill>
              </a:rPr>
              <a:t>Associate Degree Education ADE/B.Ed(Hons)Elementary</a:t>
            </a:r>
          </a:p>
          <a:p>
            <a:r>
              <a:rPr lang="en-US" smtClean="0">
                <a:solidFill>
                  <a:schemeClr val="tx1"/>
                </a:solidFill>
              </a:rPr>
              <a:t>Semester I</a:t>
            </a:r>
          </a:p>
          <a:p>
            <a:endParaRPr lang="en-US">
              <a:solidFill>
                <a:schemeClr val="tx1"/>
              </a:solidFill>
            </a:endParaRPr>
          </a:p>
        </p:txBody>
      </p:sp>
      <p:sp>
        <p:nvSpPr>
          <p:cNvPr id="4" name="Slide Number Placeholder 3"/>
          <p:cNvSpPr>
            <a:spLocks noGrp="1"/>
          </p:cNvSpPr>
          <p:nvPr>
            <p:ph type="sldNum" sz="quarter" idx="12"/>
          </p:nvPr>
        </p:nvSpPr>
        <p:spPr/>
        <p:txBody>
          <a:bodyPr/>
          <a:lstStyle/>
          <a:p>
            <a:fld id="{78C91BCE-F812-4952-A23B-44D6EE9BB165}" type="slidenum">
              <a:rPr lang="en-US" smtClean="0"/>
              <a:pPr/>
              <a:t>2</a:t>
            </a:fld>
            <a:endParaRPr lang="en-US"/>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762000" y="2209800"/>
            <a:ext cx="7623175" cy="1524000"/>
          </a:xfrm>
          <a:solidFill>
            <a:srgbClr val="00B050"/>
          </a:solidFill>
        </p:spPr>
        <p:txBody>
          <a:bodyPr>
            <a:normAutofit/>
          </a:bodyPr>
          <a:lstStyle/>
          <a:p>
            <a:pPr algn="ctr"/>
            <a:r>
              <a:rPr lang="en-US" sz="8000" b="1" smtClean="0"/>
              <a:t>Lectuere#20</a:t>
            </a:r>
            <a:endParaRPr lang="en-US" sz="8000"/>
          </a:p>
        </p:txBody>
      </p:sp>
      <p:pic>
        <p:nvPicPr>
          <p:cNvPr id="2058" name="Picture 10" descr="untitled"/>
          <p:cNvPicPr>
            <a:picLocks noChangeAspect="1" noChangeArrowheads="1"/>
          </p:cNvPicPr>
          <p:nvPr/>
        </p:nvPicPr>
        <p:blipFill>
          <a:blip r:embed="rId2" cstate="print"/>
          <a:srcRect/>
          <a:stretch>
            <a:fillRect/>
          </a:stretch>
        </p:blipFill>
        <p:spPr bwMode="auto">
          <a:xfrm>
            <a:off x="685800" y="1371600"/>
            <a:ext cx="2876550" cy="866775"/>
          </a:xfrm>
          <a:prstGeom prst="rect">
            <a:avLst/>
          </a:prstGeom>
          <a:noFill/>
        </p:spPr>
      </p:pic>
      <p:sp>
        <p:nvSpPr>
          <p:cNvPr id="4" name="Slide Number Placeholder 3"/>
          <p:cNvSpPr>
            <a:spLocks noGrp="1"/>
          </p:cNvSpPr>
          <p:nvPr>
            <p:ph type="sldNum" sz="quarter" idx="12"/>
          </p:nvPr>
        </p:nvSpPr>
        <p:spPr/>
        <p:txBody>
          <a:bodyPr/>
          <a:lstStyle/>
          <a:p>
            <a:fld id="{78C91BCE-F812-4952-A23B-44D6EE9BB165}" type="slidenum">
              <a:rPr lang="en-US" smtClean="0"/>
              <a:pPr/>
              <a:t>3</a:t>
            </a:fld>
            <a:endParaRPr lang="en-US"/>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3886200" y="4876800"/>
            <a:ext cx="4501896" cy="533400"/>
          </a:xfrm>
          <a:solidFill>
            <a:srgbClr val="002060"/>
          </a:solidFill>
        </p:spPr>
        <p:txBody>
          <a:bodyPr>
            <a:normAutofit fontScale="92500" lnSpcReduction="20000"/>
          </a:bodyPr>
          <a:lstStyle/>
          <a:p>
            <a:r>
              <a:rPr lang="en-US" sz="3600" smtClean="0"/>
              <a:t>By Muhammad Imran</a:t>
            </a:r>
            <a:endParaRPr lang="en-US" sz="3600"/>
          </a:p>
        </p:txBody>
      </p:sp>
      <p:sp>
        <p:nvSpPr>
          <p:cNvPr id="5" name="Title 4"/>
          <p:cNvSpPr>
            <a:spLocks noGrp="1"/>
          </p:cNvSpPr>
          <p:nvPr>
            <p:ph type="ctrTitle"/>
          </p:nvPr>
        </p:nvSpPr>
        <p:spPr>
          <a:xfrm>
            <a:off x="685800" y="1295399"/>
            <a:ext cx="7772400" cy="2971801"/>
          </a:xfrm>
          <a:solidFill>
            <a:srgbClr val="FFC000"/>
          </a:solidFill>
        </p:spPr>
        <p:txBody>
          <a:bodyPr>
            <a:normAutofit fontScale="90000"/>
          </a:bodyPr>
          <a:lstStyle/>
          <a:p>
            <a:pPr algn="ctr"/>
            <a:r>
              <a:rPr lang="en-US" smtClean="0"/>
              <a:t>HUQOOQ.UL.IBAD AND LAST SERMON OF PROPHET MUHAMMAD (pbuh)</a:t>
            </a:r>
            <a:endParaRPr lang="en-US" b="1"/>
          </a:p>
        </p:txBody>
      </p:sp>
      <p:sp>
        <p:nvSpPr>
          <p:cNvPr id="6" name="Slide Number Placeholder 5"/>
          <p:cNvSpPr>
            <a:spLocks noGrp="1"/>
          </p:cNvSpPr>
          <p:nvPr>
            <p:ph type="sldNum" sz="quarter" idx="12"/>
          </p:nvPr>
        </p:nvSpPr>
        <p:spPr/>
        <p:txBody>
          <a:bodyPr/>
          <a:lstStyle/>
          <a:p>
            <a:fld id="{78C91BCE-F812-4952-A23B-44D6EE9BB165}" type="slidenum">
              <a:rPr lang="en-US" smtClean="0"/>
              <a:pPr/>
              <a:t>4</a:t>
            </a:fld>
            <a:endParaRPr lang="en-US"/>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609600" y="304800"/>
            <a:ext cx="7772400" cy="914400"/>
          </a:xfrm>
        </p:spPr>
        <p:txBody>
          <a:bodyPr/>
          <a:lstStyle/>
          <a:p>
            <a:r>
              <a:rPr lang="en-US" sz="5400" b="1" u="sng" smtClean="0">
                <a:solidFill>
                  <a:schemeClr val="accent6">
                    <a:lumMod val="75000"/>
                  </a:schemeClr>
                </a:solidFill>
                <a:effectLst>
                  <a:outerShdw blurRad="38100" dist="38100" dir="2700000" algn="tl">
                    <a:srgbClr val="000000">
                      <a:alpha val="43137"/>
                    </a:srgbClr>
                  </a:outerShdw>
                </a:effectLst>
                <a:latin typeface="Rockwell" pitchFamily="18" charset="0"/>
              </a:rPr>
              <a:t>Out Lines</a:t>
            </a:r>
            <a:endParaRPr lang="en-US" sz="5400" b="1" u="sng">
              <a:solidFill>
                <a:schemeClr val="accent6">
                  <a:lumMod val="75000"/>
                </a:schemeClr>
              </a:solidFill>
              <a:effectLst>
                <a:outerShdw blurRad="38100" dist="38100" dir="2700000" algn="tl">
                  <a:srgbClr val="000000">
                    <a:alpha val="43137"/>
                  </a:srgbClr>
                </a:outerShdw>
              </a:effectLst>
            </a:endParaRPr>
          </a:p>
        </p:txBody>
      </p:sp>
      <p:sp>
        <p:nvSpPr>
          <p:cNvPr id="10243" name="Rectangle 3"/>
          <p:cNvSpPr>
            <a:spLocks noGrp="1" noChangeArrowheads="1"/>
          </p:cNvSpPr>
          <p:nvPr>
            <p:ph type="body" idx="1"/>
          </p:nvPr>
        </p:nvSpPr>
        <p:spPr>
          <a:xfrm>
            <a:off x="0" y="1524000"/>
            <a:ext cx="5334000" cy="5181600"/>
          </a:xfrm>
        </p:spPr>
        <p:txBody>
          <a:bodyPr>
            <a:normAutofit/>
          </a:bodyPr>
          <a:lstStyle/>
          <a:p>
            <a:pPr lvl="1">
              <a:buFont typeface="Wingdings"/>
              <a:buChar char="v"/>
            </a:pPr>
            <a:r>
              <a:rPr lang="en-US" sz="3200" b="1" smtClean="0">
                <a:latin typeface="AvantGarde Md BT" pitchFamily="34" charset="0"/>
              </a:rPr>
              <a:t>Neighbors rights in Islam</a:t>
            </a:r>
          </a:p>
          <a:p>
            <a:pPr lvl="1">
              <a:buFont typeface="Wingdings"/>
              <a:buChar char="v"/>
            </a:pPr>
            <a:r>
              <a:rPr lang="en-US" sz="3200" b="1" smtClean="0">
                <a:latin typeface="AvantGarde Md BT" pitchFamily="34" charset="0"/>
              </a:rPr>
              <a:t>Teacher Dignity</a:t>
            </a:r>
          </a:p>
          <a:p>
            <a:pPr lvl="1">
              <a:buFont typeface="Wingdings"/>
              <a:buChar char="v"/>
            </a:pPr>
            <a:r>
              <a:rPr lang="en-US" sz="3200" b="1" smtClean="0">
                <a:latin typeface="AvantGarde Md BT" pitchFamily="34" charset="0"/>
              </a:rPr>
              <a:t>Teacher’s rights</a:t>
            </a:r>
          </a:p>
          <a:p>
            <a:pPr lvl="1">
              <a:buFont typeface="Wingdings"/>
              <a:buChar char="v"/>
            </a:pPr>
            <a:r>
              <a:rPr lang="en-US" sz="3200" b="1" smtClean="0">
                <a:latin typeface="AvantGarde Md BT" pitchFamily="34" charset="0"/>
              </a:rPr>
              <a:t>Rights of Non Muslims</a:t>
            </a:r>
          </a:p>
          <a:p>
            <a:pPr lvl="1">
              <a:buFont typeface="Wingdings"/>
              <a:buChar char="v"/>
            </a:pPr>
            <a:r>
              <a:rPr lang="en-US" sz="3200" b="1" smtClean="0">
                <a:latin typeface="AvantGarde Md BT" pitchFamily="34" charset="0"/>
              </a:rPr>
              <a:t>The Last Sermon of Prophet Muhammad(pbuh)and its Optimum.</a:t>
            </a:r>
            <a:endParaRPr lang="en-US" b="1" smtClean="0">
              <a:latin typeface="AvantGarde Md BT" pitchFamily="34" charset="0"/>
            </a:endParaRPr>
          </a:p>
        </p:txBody>
      </p:sp>
      <p:sp>
        <p:nvSpPr>
          <p:cNvPr id="4" name="Slide Number Placeholder 3"/>
          <p:cNvSpPr>
            <a:spLocks noGrp="1"/>
          </p:cNvSpPr>
          <p:nvPr>
            <p:ph type="sldNum" sz="quarter" idx="12"/>
          </p:nvPr>
        </p:nvSpPr>
        <p:spPr/>
        <p:txBody>
          <a:bodyPr/>
          <a:lstStyle/>
          <a:p>
            <a:fld id="{78C91BCE-F812-4952-A23B-44D6EE9BB165}" type="slidenum">
              <a:rPr lang="en-US" smtClean="0"/>
              <a:pPr/>
              <a:t>5</a:t>
            </a:fld>
            <a:endParaRPr lang="en-US"/>
          </a:p>
        </p:txBody>
      </p:sp>
      <p:pic>
        <p:nvPicPr>
          <p:cNvPr id="1026" name="Picture 2" descr="http://www.shahinshah.com/images/pakistan/al-quran.jpg"/>
          <p:cNvPicPr>
            <a:picLocks noChangeAspect="1" noChangeArrowheads="1"/>
          </p:cNvPicPr>
          <p:nvPr/>
        </p:nvPicPr>
        <p:blipFill>
          <a:blip r:embed="rId2" cstate="print"/>
          <a:srcRect/>
          <a:stretch>
            <a:fillRect/>
          </a:stretch>
        </p:blipFill>
        <p:spPr bwMode="auto">
          <a:xfrm>
            <a:off x="5334000" y="1447800"/>
            <a:ext cx="3810000" cy="5410200"/>
          </a:xfrm>
          <a:prstGeom prst="rect">
            <a:avLst/>
          </a:prstGeom>
          <a:noFill/>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Picture 2" descr="http://4.bp.blogspot.com/-jKORo-8EaOw/UOWEA2R1kII/AAAAAAAAB8Y/_dk9whgeAB8/s1600/neighbours%2Bright%2Bin%2Bislam.jpg"/>
          <p:cNvPicPr>
            <a:picLocks noChangeAspect="1" noChangeArrowheads="1"/>
          </p:cNvPicPr>
          <p:nvPr/>
        </p:nvPicPr>
        <p:blipFill>
          <a:blip r:embed="rId2" cstate="print"/>
          <a:srcRect r="7342" b="3179"/>
          <a:stretch>
            <a:fillRect/>
          </a:stretch>
        </p:blipFill>
        <p:spPr bwMode="auto">
          <a:xfrm>
            <a:off x="1" y="0"/>
            <a:ext cx="9144000" cy="6858000"/>
          </a:xfrm>
          <a:prstGeom prst="rect">
            <a:avLst/>
          </a:prstGeom>
          <a:noFill/>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799"/>
            <a:ext cx="9144000" cy="874059"/>
          </a:xfrm>
          <a:solidFill>
            <a:schemeClr val="accent2">
              <a:lumMod val="40000"/>
              <a:lumOff val="60000"/>
            </a:schemeClr>
          </a:solidFill>
        </p:spPr>
        <p:txBody>
          <a:bodyPr/>
          <a:lstStyle/>
          <a:p>
            <a:r>
              <a:rPr lang="en-US" dirty="0" smtClean="0"/>
              <a:t>Who is "neighbor" in Islam? </a:t>
            </a:r>
            <a:endParaRPr lang="en-US" dirty="0"/>
          </a:p>
        </p:txBody>
      </p:sp>
      <p:sp>
        <p:nvSpPr>
          <p:cNvPr id="3" name="Content Placeholder 2"/>
          <p:cNvSpPr>
            <a:spLocks noGrp="1"/>
          </p:cNvSpPr>
          <p:nvPr>
            <p:ph idx="1"/>
          </p:nvPr>
        </p:nvSpPr>
        <p:spPr>
          <a:xfrm>
            <a:off x="0" y="1219200"/>
            <a:ext cx="9144000" cy="5638800"/>
          </a:xfrm>
          <a:solidFill>
            <a:schemeClr val="accent6">
              <a:lumMod val="20000"/>
              <a:lumOff val="80000"/>
            </a:schemeClr>
          </a:solidFill>
        </p:spPr>
        <p:txBody>
          <a:bodyPr>
            <a:normAutofit/>
          </a:bodyPr>
          <a:lstStyle/>
          <a:p>
            <a:r>
              <a:rPr lang="en-US" dirty="0" smtClean="0"/>
              <a:t>Whoever lives with a man in a locality or city is a neighbor</a:t>
            </a:r>
          </a:p>
          <a:p>
            <a:r>
              <a:rPr lang="en-US" dirty="0" smtClean="0"/>
              <a:t>Al-</a:t>
            </a:r>
            <a:r>
              <a:rPr lang="en-US" dirty="0" err="1" smtClean="0"/>
              <a:t>Auzai</a:t>
            </a:r>
            <a:r>
              <a:rPr lang="en-US" dirty="0" smtClean="0"/>
              <a:t> and Ibn </a:t>
            </a:r>
            <a:r>
              <a:rPr lang="en-US" dirty="0" err="1" smtClean="0"/>
              <a:t>Shihab</a:t>
            </a:r>
            <a:r>
              <a:rPr lang="en-US" dirty="0" smtClean="0"/>
              <a:t> said: "Forty houses in each direction" </a:t>
            </a:r>
          </a:p>
          <a:p>
            <a:r>
              <a:rPr lang="en-US" dirty="0" smtClean="0"/>
              <a:t>Ali Ibn </a:t>
            </a:r>
            <a:r>
              <a:rPr lang="en-US" dirty="0" err="1" smtClean="0"/>
              <a:t>Abi</a:t>
            </a:r>
            <a:r>
              <a:rPr lang="en-US" dirty="0" smtClean="0"/>
              <a:t> </a:t>
            </a:r>
            <a:r>
              <a:rPr lang="en-US" dirty="0" err="1" smtClean="0"/>
              <a:t>Talib</a:t>
            </a:r>
            <a:r>
              <a:rPr lang="en-US" dirty="0" smtClean="0"/>
              <a:t> said: "Whoever hears the call (for prayer) is a neighbor" </a:t>
            </a:r>
          </a:p>
          <a:p>
            <a:r>
              <a:rPr lang="en-US" dirty="0" smtClean="0"/>
              <a:t>Some scholars say:" Whoever hears the </a:t>
            </a:r>
            <a:r>
              <a:rPr lang="en-US" dirty="0" err="1" smtClean="0"/>
              <a:t>Iqama</a:t>
            </a:r>
            <a:r>
              <a:rPr lang="en-US" dirty="0" smtClean="0"/>
              <a:t> (call immediately preceding prayer, given within the mosque rather than from the minaret) is a neighbor of that mosque" </a:t>
            </a:r>
            <a:endParaRPr lang="en-US" dirty="0"/>
          </a:p>
        </p:txBody>
      </p:sp>
    </p:spTree>
    <p:extLst>
      <p:ext uri="{BB962C8B-B14F-4D97-AF65-F5344CB8AC3E}">
        <p14:creationId xmlns:p14="http://schemas.microsoft.com/office/powerpoint/2010/main" xmlns="" val="2428674463"/>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412" y="609600"/>
            <a:ext cx="9143999" cy="555812"/>
          </a:xfrm>
          <a:solidFill>
            <a:schemeClr val="bg1"/>
          </a:solidFill>
        </p:spPr>
        <p:txBody>
          <a:bodyPr>
            <a:normAutofit fontScale="90000"/>
          </a:bodyPr>
          <a:lstStyle/>
          <a:p>
            <a:pPr algn="l"/>
            <a:r>
              <a:rPr lang="en-US" dirty="0" smtClean="0"/>
              <a:t>Neighbors in the Holy Quran </a:t>
            </a:r>
            <a:endParaRPr lang="en-US" dirty="0"/>
          </a:p>
        </p:txBody>
      </p:sp>
      <p:pic>
        <p:nvPicPr>
          <p:cNvPr id="2050" name="Picture 2"/>
          <p:cNvPicPr>
            <a:picLocks noGrp="1" noChangeAspect="1" noChangeArrowheads="1"/>
          </p:cNvPicPr>
          <p:nvPr>
            <p:ph idx="1"/>
          </p:nvPr>
        </p:nvPicPr>
        <p:blipFill>
          <a:blip r:embed="rId2" cstate="print">
            <a:duotone>
              <a:prstClr val="black"/>
              <a:schemeClr val="accent6">
                <a:tint val="45000"/>
                <a:satMod val="400000"/>
              </a:schemeClr>
            </a:duotone>
            <a:extLst>
              <a:ext uri="{28A0092B-C50C-407E-A947-70E740481C1C}">
                <a14:useLocalDpi xmlns:a14="http://schemas.microsoft.com/office/drawing/2010/main" xmlns="" val="0"/>
              </a:ext>
            </a:extLst>
          </a:blip>
          <a:srcRect/>
          <a:stretch>
            <a:fillRect/>
          </a:stretch>
        </p:blipFill>
        <p:spPr bwMode="auto">
          <a:xfrm>
            <a:off x="0" y="1143000"/>
            <a:ext cx="9144000" cy="3352800"/>
          </a:xfrm>
          <a:prstGeom prst="rect">
            <a:avLst/>
          </a:prstGeom>
          <a:solidFill>
            <a:schemeClr val="bg1"/>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Rectangle 3"/>
          <p:cNvSpPr/>
          <p:nvPr/>
        </p:nvSpPr>
        <p:spPr>
          <a:xfrm>
            <a:off x="17929" y="4518212"/>
            <a:ext cx="9144000" cy="2308324"/>
          </a:xfrm>
          <a:prstGeom prst="rect">
            <a:avLst/>
          </a:prstGeom>
          <a:solidFill>
            <a:schemeClr val="bg1"/>
          </a:solidFill>
        </p:spPr>
        <p:txBody>
          <a:bodyPr wrap="square">
            <a:spAutoFit/>
          </a:bodyPr>
          <a:lstStyle/>
          <a:p>
            <a:r>
              <a:rPr lang="en-US" sz="2400" b="1" dirty="0" smtClean="0"/>
              <a:t>"Worship Allah and join none with Him in worship, and do good to parents, kinsfolk, orphans, Al-</a:t>
            </a:r>
            <a:r>
              <a:rPr lang="en-US" sz="2400" b="1" dirty="0" err="1" smtClean="0"/>
              <a:t>Masakin</a:t>
            </a:r>
            <a:r>
              <a:rPr lang="en-US" sz="2400" b="1" dirty="0" smtClean="0"/>
              <a:t> (the poor), the neighbor who is near of kin, the neighbor who is a stranger, the companion by your side, the wayfarer (you meet), and those (slaves) whom your right hands possess. Verily, Allah does not like such as are proud and boastful" ( Nisa,4:36)</a:t>
            </a:r>
            <a:endParaRPr lang="en-US" sz="2400" b="1" dirty="0"/>
          </a:p>
        </p:txBody>
      </p:sp>
      <p:pic>
        <p:nvPicPr>
          <p:cNvPr id="2051" name="Picture 3" descr="C:\Users\USER\Pictures\quran123.gif"/>
          <p:cNvPicPr>
            <a:picLocks noChangeAspect="1" noChangeArrowheads="1" noCrop="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001000" y="152400"/>
            <a:ext cx="1143000" cy="971550"/>
          </a:xfrm>
          <a:prstGeom prst="rect">
            <a:avLst/>
          </a:prstGeom>
          <a:solidFill>
            <a:schemeClr val="bg1"/>
          </a:solid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520873842"/>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29" y="457200"/>
            <a:ext cx="9144000" cy="685800"/>
          </a:xfrm>
          <a:solidFill>
            <a:schemeClr val="bg1"/>
          </a:solidFill>
        </p:spPr>
        <p:txBody>
          <a:bodyPr>
            <a:normAutofit fontScale="90000"/>
          </a:bodyPr>
          <a:lstStyle/>
          <a:p>
            <a:r>
              <a:rPr lang="en-US" dirty="0" smtClean="0"/>
              <a:t>Imam </a:t>
            </a:r>
            <a:r>
              <a:rPr lang="en-US" dirty="0" err="1" smtClean="0"/>
              <a:t>Qurtubi</a:t>
            </a:r>
            <a:r>
              <a:rPr lang="en-US" dirty="0" smtClean="0"/>
              <a:t> (R)</a:t>
            </a:r>
            <a:endParaRPr lang="en-US" dirty="0"/>
          </a:p>
        </p:txBody>
      </p:sp>
      <p:sp>
        <p:nvSpPr>
          <p:cNvPr id="3" name="Content Placeholder 2"/>
          <p:cNvSpPr>
            <a:spLocks noGrp="1"/>
          </p:cNvSpPr>
          <p:nvPr>
            <p:ph idx="1"/>
          </p:nvPr>
        </p:nvSpPr>
        <p:spPr>
          <a:xfrm>
            <a:off x="0" y="1143000"/>
            <a:ext cx="9144000" cy="5715000"/>
          </a:xfrm>
          <a:solidFill>
            <a:schemeClr val="accent6">
              <a:lumMod val="20000"/>
              <a:lumOff val="80000"/>
            </a:schemeClr>
          </a:solidFill>
        </p:spPr>
        <p:txBody>
          <a:bodyPr>
            <a:normAutofit/>
          </a:bodyPr>
          <a:lstStyle/>
          <a:p>
            <a:r>
              <a:rPr lang="en-US" dirty="0" smtClean="0"/>
              <a:t>Allah (SWT) has ordered us, in His book through His Prophet, to: </a:t>
            </a:r>
          </a:p>
          <a:p>
            <a:r>
              <a:rPr lang="en-US" dirty="0"/>
              <a:t>P</a:t>
            </a:r>
            <a:r>
              <a:rPr lang="en-US" dirty="0" smtClean="0"/>
              <a:t>rotect our neighbor, </a:t>
            </a:r>
          </a:p>
          <a:p>
            <a:r>
              <a:rPr lang="en-US" dirty="0"/>
              <a:t>T</a:t>
            </a:r>
            <a:r>
              <a:rPr lang="en-US" dirty="0" smtClean="0"/>
              <a:t>o respect his rights </a:t>
            </a:r>
          </a:p>
          <a:p>
            <a:r>
              <a:rPr lang="en-US" dirty="0"/>
              <a:t>T</a:t>
            </a:r>
            <a:r>
              <a:rPr lang="en-US" dirty="0" smtClean="0"/>
              <a:t>o care about his welfare. </a:t>
            </a:r>
          </a:p>
          <a:p>
            <a:r>
              <a:rPr lang="en-US" dirty="0" smtClean="0"/>
              <a:t>He has mentioned the neighbor after the parents and the close relatives</a:t>
            </a:r>
          </a:p>
          <a:p>
            <a:r>
              <a:rPr lang="en-US" dirty="0" smtClean="0"/>
              <a:t>He says, "neighbors who are near" and "neighbors who are strangers" meaning those who are not related to you. </a:t>
            </a:r>
            <a:endParaRPr lang="en-US" dirty="0"/>
          </a:p>
        </p:txBody>
      </p:sp>
    </p:spTree>
    <p:extLst>
      <p:ext uri="{BB962C8B-B14F-4D97-AF65-F5344CB8AC3E}">
        <p14:creationId xmlns:p14="http://schemas.microsoft.com/office/powerpoint/2010/main" xmlns="" val="3960814614"/>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685800"/>
            <a:ext cx="9067800" cy="6172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288368867"/>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57200"/>
            <a:ext cx="6677025" cy="960438"/>
          </a:xfrm>
          <a:solidFill>
            <a:schemeClr val="bg1"/>
          </a:solidFill>
        </p:spPr>
        <p:txBody>
          <a:bodyPr>
            <a:normAutofit fontScale="90000"/>
          </a:bodyPr>
          <a:lstStyle/>
          <a:p>
            <a:r>
              <a:rPr lang="en-US" dirty="0" smtClean="0"/>
              <a:t>Protecting Neighbor is part of faith </a:t>
            </a:r>
            <a:endParaRPr lang="en-US" dirty="0"/>
          </a:p>
        </p:txBody>
      </p:sp>
      <p:sp>
        <p:nvSpPr>
          <p:cNvPr id="3" name="Content Placeholder 2"/>
          <p:cNvSpPr>
            <a:spLocks noGrp="1"/>
          </p:cNvSpPr>
          <p:nvPr>
            <p:ph idx="1"/>
          </p:nvPr>
        </p:nvSpPr>
        <p:spPr>
          <a:xfrm>
            <a:off x="0" y="1429871"/>
            <a:ext cx="9144000" cy="5410200"/>
          </a:xfrm>
          <a:solidFill>
            <a:schemeClr val="bg1"/>
          </a:solidFill>
        </p:spPr>
        <p:txBody>
          <a:bodyPr>
            <a:normAutofit/>
          </a:bodyPr>
          <a:lstStyle/>
          <a:p>
            <a:r>
              <a:rPr lang="en-US" dirty="0" smtClean="0"/>
              <a:t>Abu Huraira(RA) reported that the Prophet(SAW) said: "By Allah, he is not a believer! By Allah, he is not a believer! By Allah, he is not a believer.'' </a:t>
            </a:r>
          </a:p>
          <a:p>
            <a:r>
              <a:rPr lang="en-US" dirty="0" smtClean="0"/>
              <a:t>It was asked, "Who is that, O Messenger of Allah?'' </a:t>
            </a:r>
          </a:p>
          <a:p>
            <a:r>
              <a:rPr lang="en-US" dirty="0" smtClean="0"/>
              <a:t>He said, "One whose neighbor does not feel safe from his evil"</a:t>
            </a:r>
          </a:p>
          <a:p>
            <a:pPr marL="0" indent="0">
              <a:buNone/>
            </a:pPr>
            <a:r>
              <a:rPr lang="en-US" dirty="0" smtClean="0"/>
              <a:t>    (</a:t>
            </a:r>
            <a:r>
              <a:rPr lang="en-US" dirty="0" err="1" smtClean="0"/>
              <a:t>Sahih</a:t>
            </a:r>
            <a:r>
              <a:rPr lang="en-US" dirty="0" smtClean="0"/>
              <a:t> </a:t>
            </a:r>
            <a:r>
              <a:rPr lang="en-US" dirty="0" err="1" smtClean="0"/>
              <a:t>Bikhari</a:t>
            </a:r>
            <a:r>
              <a:rPr lang="en-US" dirty="0" smtClean="0"/>
              <a:t>: Volume 8, Book 73, Good Manners   and Form (Al-Adab), Number 45).</a:t>
            </a:r>
          </a:p>
          <a:p>
            <a:pPr marL="0" indent="0">
              <a:buNone/>
            </a:pPr>
            <a:endParaRPr lang="en-US" dirty="0"/>
          </a:p>
        </p:txBody>
      </p:sp>
    </p:spTree>
    <p:extLst>
      <p:ext uri="{BB962C8B-B14F-4D97-AF65-F5344CB8AC3E}">
        <p14:creationId xmlns:p14="http://schemas.microsoft.com/office/powerpoint/2010/main" xmlns="" val="870651195"/>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65" y="533400"/>
            <a:ext cx="9144000" cy="632012"/>
          </a:xfrm>
          <a:solidFill>
            <a:schemeClr val="bg1"/>
          </a:solidFill>
        </p:spPr>
        <p:txBody>
          <a:bodyPr>
            <a:normAutofit fontScale="90000"/>
          </a:bodyPr>
          <a:lstStyle/>
          <a:p>
            <a:pPr algn="l"/>
            <a:r>
              <a:rPr lang="en-US" dirty="0" smtClean="0"/>
              <a:t>Examples of two women</a:t>
            </a:r>
            <a:endParaRPr lang="en-US" dirty="0"/>
          </a:p>
        </p:txBody>
      </p:sp>
      <p:sp>
        <p:nvSpPr>
          <p:cNvPr id="3" name="Content Placeholder 2"/>
          <p:cNvSpPr>
            <a:spLocks noGrp="1"/>
          </p:cNvSpPr>
          <p:nvPr>
            <p:ph idx="1"/>
          </p:nvPr>
        </p:nvSpPr>
        <p:spPr>
          <a:xfrm>
            <a:off x="0" y="1143000"/>
            <a:ext cx="9144000" cy="5715000"/>
          </a:xfrm>
          <a:solidFill>
            <a:schemeClr val="bg1"/>
          </a:solidFill>
        </p:spPr>
        <p:txBody>
          <a:bodyPr>
            <a:normAutofit/>
          </a:bodyPr>
          <a:lstStyle/>
          <a:p>
            <a:r>
              <a:rPr lang="en-US" dirty="0" smtClean="0"/>
              <a:t>Prophet Muhammad (SAW) was told of a woman who prayed during night and fasted a lot during day and gave alms generously, but whose neighbors complained of her abusive tongue. He said that she would be in Hellfire. </a:t>
            </a:r>
          </a:p>
          <a:p>
            <a:r>
              <a:rPr lang="en-US" dirty="0" smtClean="0"/>
              <a:t>When Prophet Muhammad (SAW)  was told of another woman who did not do all those extra acts of worship other than just compulsory (</a:t>
            </a:r>
            <a:r>
              <a:rPr lang="en-US" dirty="0" err="1" smtClean="0"/>
              <a:t>Wajib</a:t>
            </a:r>
            <a:r>
              <a:rPr lang="en-US" dirty="0" smtClean="0"/>
              <a:t>) but whose neighbors were happy with her, he said that she would be in Paradise. </a:t>
            </a:r>
            <a:endParaRPr lang="en-US" dirty="0"/>
          </a:p>
        </p:txBody>
      </p:sp>
    </p:spTree>
    <p:extLst>
      <p:ext uri="{BB962C8B-B14F-4D97-AF65-F5344CB8AC3E}">
        <p14:creationId xmlns:p14="http://schemas.microsoft.com/office/powerpoint/2010/main" xmlns="" val="499875409"/>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1013012"/>
          </a:xfrm>
          <a:solidFill>
            <a:schemeClr val="bg1"/>
          </a:solidFill>
        </p:spPr>
        <p:txBody>
          <a:bodyPr>
            <a:normAutofit/>
          </a:bodyPr>
          <a:lstStyle/>
          <a:p>
            <a:pPr algn="l"/>
            <a:r>
              <a:rPr lang="en-US" smtClean="0"/>
              <a:t> </a:t>
            </a:r>
            <a:r>
              <a:rPr lang="en-US" dirty="0" smtClean="0"/>
              <a:t>Categories of Neighbors</a:t>
            </a:r>
            <a:endParaRPr lang="en-US" dirty="0"/>
          </a:p>
        </p:txBody>
      </p:sp>
      <p:sp>
        <p:nvSpPr>
          <p:cNvPr id="4" name="Content Placeholder 3"/>
          <p:cNvSpPr>
            <a:spLocks noGrp="1"/>
          </p:cNvSpPr>
          <p:nvPr>
            <p:ph idx="1"/>
          </p:nvPr>
        </p:nvSpPr>
        <p:spPr>
          <a:xfrm>
            <a:off x="0" y="1143000"/>
            <a:ext cx="9144000" cy="5715000"/>
          </a:xfrm>
          <a:solidFill>
            <a:schemeClr val="bg1"/>
          </a:solidFill>
        </p:spPr>
        <p:txBody>
          <a:bodyPr>
            <a:normAutofit/>
          </a:bodyPr>
          <a:lstStyle/>
          <a:p>
            <a:pPr marL="0" indent="0">
              <a:buNone/>
            </a:pPr>
            <a:r>
              <a:rPr lang="en-US" dirty="0" smtClean="0"/>
              <a:t> Jabir (R.A.) relates that the Prophet (SAW) said:</a:t>
            </a:r>
          </a:p>
          <a:p>
            <a:pPr marL="0" indent="0">
              <a:buNone/>
            </a:pPr>
            <a:r>
              <a:rPr lang="en-US" b="1" dirty="0" smtClean="0"/>
              <a:t>Neighbors are of three kinds</a:t>
            </a:r>
            <a:r>
              <a:rPr lang="en-US" dirty="0" smtClean="0"/>
              <a:t>:</a:t>
            </a:r>
          </a:p>
          <a:p>
            <a:pPr marL="514350" indent="-514350">
              <a:buFont typeface="+mj-lt"/>
              <a:buAutoNum type="arabicPeriod"/>
            </a:pPr>
            <a:r>
              <a:rPr lang="en-US" dirty="0" smtClean="0"/>
              <a:t> </a:t>
            </a:r>
            <a:r>
              <a:rPr lang="en-US" b="1" dirty="0" smtClean="0"/>
              <a:t>The neighbor with only one right is  a</a:t>
            </a:r>
            <a:r>
              <a:rPr lang="en-US" dirty="0" smtClean="0"/>
              <a:t> non-Muslim neighbor with whom there are no family ties. </a:t>
            </a:r>
          </a:p>
          <a:p>
            <a:pPr marL="514350" indent="-514350">
              <a:buFont typeface="+mj-lt"/>
              <a:buAutoNum type="arabicPeriod"/>
            </a:pPr>
            <a:r>
              <a:rPr lang="en-US" b="1" dirty="0" smtClean="0"/>
              <a:t>The neighbor with two rights </a:t>
            </a:r>
            <a:r>
              <a:rPr lang="en-US" dirty="0" smtClean="0"/>
              <a:t>is the neighbor who is also a Muslim (as such he has a claim as a neighbor as well as a fellow Muslim) </a:t>
            </a:r>
          </a:p>
          <a:p>
            <a:pPr marL="514350" indent="-514350">
              <a:buFont typeface="+mj-lt"/>
              <a:buAutoNum type="arabicPeriod"/>
            </a:pPr>
            <a:r>
              <a:rPr lang="en-US" b="1" dirty="0" smtClean="0"/>
              <a:t>The neighbor with three rights </a:t>
            </a:r>
            <a:r>
              <a:rPr lang="en-US" dirty="0" smtClean="0"/>
              <a:t>is the neighbor who is a Muslim and a Relative - he has a claim as a neighbor, as a fellow Muslim and as a relative".</a:t>
            </a:r>
          </a:p>
          <a:p>
            <a:endParaRPr lang="en-US" dirty="0"/>
          </a:p>
        </p:txBody>
      </p:sp>
    </p:spTree>
    <p:extLst>
      <p:ext uri="{BB962C8B-B14F-4D97-AF65-F5344CB8AC3E}">
        <p14:creationId xmlns:p14="http://schemas.microsoft.com/office/powerpoint/2010/main" xmlns="" val="1479453072"/>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57200"/>
            <a:ext cx="9144000" cy="708212"/>
          </a:xfrm>
          <a:solidFill>
            <a:schemeClr val="bg1"/>
          </a:solidFill>
        </p:spPr>
        <p:txBody>
          <a:bodyPr>
            <a:normAutofit fontScale="90000"/>
          </a:bodyPr>
          <a:lstStyle/>
          <a:p>
            <a:pPr algn="l"/>
            <a:r>
              <a:rPr lang="en-US" dirty="0" smtClean="0"/>
              <a:t>Good and Bad Neighbor</a:t>
            </a:r>
            <a:endParaRPr lang="en-US" dirty="0"/>
          </a:p>
        </p:txBody>
      </p:sp>
      <p:sp>
        <p:nvSpPr>
          <p:cNvPr id="3" name="Content Placeholder 2"/>
          <p:cNvSpPr>
            <a:spLocks noGrp="1"/>
          </p:cNvSpPr>
          <p:nvPr>
            <p:ph idx="1"/>
          </p:nvPr>
        </p:nvSpPr>
        <p:spPr>
          <a:xfrm>
            <a:off x="0" y="1143000"/>
            <a:ext cx="9144000" cy="5715000"/>
          </a:xfrm>
          <a:solidFill>
            <a:schemeClr val="bg1"/>
          </a:solidFill>
        </p:spPr>
        <p:txBody>
          <a:bodyPr>
            <a:normAutofit/>
          </a:bodyPr>
          <a:lstStyle/>
          <a:p>
            <a:r>
              <a:rPr lang="en-US" dirty="0" err="1" smtClean="0"/>
              <a:t>Saad</a:t>
            </a:r>
            <a:r>
              <a:rPr lang="en-US" dirty="0" smtClean="0"/>
              <a:t> Ibn </a:t>
            </a:r>
            <a:r>
              <a:rPr lang="en-US" dirty="0" err="1" smtClean="0"/>
              <a:t>Abi</a:t>
            </a:r>
            <a:r>
              <a:rPr lang="en-US" dirty="0" smtClean="0"/>
              <a:t> </a:t>
            </a:r>
            <a:r>
              <a:rPr lang="en-US" dirty="0" err="1" smtClean="0"/>
              <a:t>Waqqas</a:t>
            </a:r>
            <a:r>
              <a:rPr lang="en-US" dirty="0"/>
              <a:t> </a:t>
            </a:r>
            <a:r>
              <a:rPr lang="en-US" dirty="0" smtClean="0"/>
              <a:t>(RA) narrated that our noble Prophet (SAW) said:" </a:t>
            </a:r>
            <a:r>
              <a:rPr lang="en-US" b="1" dirty="0" smtClean="0"/>
              <a:t>Four things bring happiness: </a:t>
            </a:r>
          </a:p>
          <a:p>
            <a:r>
              <a:rPr lang="en-US" dirty="0" smtClean="0"/>
              <a:t>a righteous wife, </a:t>
            </a:r>
          </a:p>
          <a:p>
            <a:r>
              <a:rPr lang="en-US" dirty="0" smtClean="0"/>
              <a:t>a spacious home, </a:t>
            </a:r>
          </a:p>
          <a:p>
            <a:r>
              <a:rPr lang="en-US" dirty="0" smtClean="0"/>
              <a:t>a righteous neighbor and </a:t>
            </a:r>
          </a:p>
          <a:p>
            <a:r>
              <a:rPr lang="en-US" dirty="0" smtClean="0"/>
              <a:t>a comfortable means of transport. </a:t>
            </a:r>
          </a:p>
          <a:p>
            <a:r>
              <a:rPr lang="en-US" b="1" dirty="0"/>
              <a:t>F</a:t>
            </a:r>
            <a:r>
              <a:rPr lang="en-US" b="1" dirty="0" smtClean="0"/>
              <a:t>our things contribute to misery</a:t>
            </a:r>
            <a:r>
              <a:rPr lang="en-US" dirty="0" smtClean="0"/>
              <a:t>: </a:t>
            </a:r>
          </a:p>
          <a:p>
            <a:r>
              <a:rPr lang="en-US" dirty="0" smtClean="0"/>
              <a:t>A bad neighbor, </a:t>
            </a:r>
          </a:p>
          <a:p>
            <a:r>
              <a:rPr lang="en-US" dirty="0" smtClean="0"/>
              <a:t>a bad wife, </a:t>
            </a:r>
          </a:p>
          <a:p>
            <a:r>
              <a:rPr lang="en-US" dirty="0" smtClean="0"/>
              <a:t>a cramped home and </a:t>
            </a:r>
          </a:p>
          <a:p>
            <a:r>
              <a:rPr lang="en-US" dirty="0" smtClean="0"/>
              <a:t>bad means of transport" </a:t>
            </a:r>
          </a:p>
          <a:p>
            <a:r>
              <a:rPr lang="en-US" dirty="0" smtClean="0"/>
              <a:t>(Ibn </a:t>
            </a:r>
            <a:r>
              <a:rPr lang="en-US" dirty="0" err="1" smtClean="0"/>
              <a:t>Hibban</a:t>
            </a:r>
            <a:r>
              <a:rPr lang="en-US" dirty="0" smtClean="0"/>
              <a:t>: 1232) </a:t>
            </a:r>
          </a:p>
          <a:p>
            <a:endParaRPr lang="en-US" dirty="0"/>
          </a:p>
        </p:txBody>
      </p:sp>
    </p:spTree>
    <p:extLst>
      <p:ext uri="{BB962C8B-B14F-4D97-AF65-F5344CB8AC3E}">
        <p14:creationId xmlns:p14="http://schemas.microsoft.com/office/powerpoint/2010/main" xmlns="" val="1668066176"/>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799"/>
            <a:ext cx="9144000" cy="847165"/>
          </a:xfrm>
          <a:solidFill>
            <a:schemeClr val="bg1"/>
          </a:solidFill>
        </p:spPr>
        <p:txBody>
          <a:bodyPr/>
          <a:lstStyle/>
          <a:p>
            <a:r>
              <a:rPr lang="en-US" dirty="0" smtClean="0"/>
              <a:t>Rights of the Neighbor</a:t>
            </a:r>
            <a:endParaRPr lang="en-US" dirty="0"/>
          </a:p>
        </p:txBody>
      </p:sp>
      <p:sp>
        <p:nvSpPr>
          <p:cNvPr id="3" name="Content Placeholder 2"/>
          <p:cNvSpPr>
            <a:spLocks noGrp="1"/>
          </p:cNvSpPr>
          <p:nvPr>
            <p:ph idx="1"/>
          </p:nvPr>
        </p:nvSpPr>
        <p:spPr>
          <a:xfrm>
            <a:off x="0" y="1219200"/>
            <a:ext cx="9144000" cy="5638800"/>
          </a:xfrm>
          <a:solidFill>
            <a:schemeClr val="bg1"/>
          </a:solidFill>
        </p:spPr>
        <p:txBody>
          <a:bodyPr>
            <a:normAutofit/>
          </a:bodyPr>
          <a:lstStyle/>
          <a:p>
            <a:r>
              <a:rPr lang="en-US" dirty="0" smtClean="0"/>
              <a:t>1-    </a:t>
            </a:r>
            <a:r>
              <a:rPr lang="en-US" b="1" dirty="0" smtClean="0"/>
              <a:t>Returning his greetings and accepting his invitations.</a:t>
            </a:r>
          </a:p>
          <a:p>
            <a:r>
              <a:rPr lang="en-US" dirty="0" smtClean="0"/>
              <a:t>2-    </a:t>
            </a:r>
            <a:r>
              <a:rPr lang="en-US" b="1" dirty="0" smtClean="0"/>
              <a:t>Refraining from harming him</a:t>
            </a:r>
          </a:p>
          <a:p>
            <a:r>
              <a:rPr lang="en-US" dirty="0" smtClean="0"/>
              <a:t>3-    </a:t>
            </a:r>
            <a:r>
              <a:rPr lang="en-US" b="1" dirty="0" smtClean="0"/>
              <a:t>Bearing the harm of the neighbor</a:t>
            </a:r>
            <a:r>
              <a:rPr lang="en-US" dirty="0" smtClean="0"/>
              <a:t>, </a:t>
            </a:r>
          </a:p>
          <a:p>
            <a:pPr marL="0" indent="0">
              <a:buNone/>
            </a:pPr>
            <a:r>
              <a:rPr lang="en-US" dirty="0"/>
              <a:t> </a:t>
            </a:r>
            <a:r>
              <a:rPr lang="en-US" dirty="0" smtClean="0"/>
              <a:t>    Repel, by [means of] what is best, [</a:t>
            </a:r>
            <a:r>
              <a:rPr lang="en-US" dirty="0" err="1" smtClean="0"/>
              <a:t>theirevil</a:t>
            </a:r>
            <a:r>
              <a:rPr lang="en-US" dirty="0" smtClean="0"/>
              <a:t>)(23:96)</a:t>
            </a:r>
          </a:p>
          <a:p>
            <a:pPr marL="0" indent="0">
              <a:buNone/>
            </a:pPr>
            <a:r>
              <a:rPr lang="en-US" dirty="0"/>
              <a:t> </a:t>
            </a:r>
            <a:r>
              <a:rPr lang="en-US" dirty="0" smtClean="0"/>
              <a:t>    And whoever is patient and forgives - indeed, that  is of the matters [requiring] determination. (42:43)</a:t>
            </a:r>
          </a:p>
          <a:p>
            <a:pPr marL="0" indent="0">
              <a:buNone/>
            </a:pPr>
            <a:r>
              <a:rPr lang="en-US" dirty="0" smtClean="0"/>
              <a:t> Al-Hasan said: “Being a good neighbor is not by refraining from harming; rather, being a good neighbor is to bear harm.” </a:t>
            </a:r>
          </a:p>
          <a:p>
            <a:pPr marL="0" indent="0">
              <a:buNone/>
            </a:pPr>
            <a:r>
              <a:rPr lang="en-US" dirty="0"/>
              <a:t> </a:t>
            </a:r>
            <a:r>
              <a:rPr lang="en-US" dirty="0" smtClean="0"/>
              <a:t>    </a:t>
            </a:r>
          </a:p>
          <a:p>
            <a:endParaRPr lang="en-US" dirty="0"/>
          </a:p>
        </p:txBody>
      </p:sp>
    </p:spTree>
    <p:extLst>
      <p:ext uri="{BB962C8B-B14F-4D97-AF65-F5344CB8AC3E}">
        <p14:creationId xmlns:p14="http://schemas.microsoft.com/office/powerpoint/2010/main" xmlns="" val="2828235845"/>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06245"/>
            <a:ext cx="9144000" cy="45719"/>
          </a:xfrm>
          <a:solidFill>
            <a:schemeClr val="bg1"/>
          </a:solidFill>
        </p:spPr>
        <p:txBody>
          <a:bodyPr>
            <a:noAutofit/>
          </a:bodyPr>
          <a:lstStyle/>
          <a:p>
            <a:r>
              <a:rPr lang="en-US" sz="3600" dirty="0" smtClean="0"/>
              <a:t>Allah (SWT) loves one who shows tolerance towards neighbors</a:t>
            </a:r>
            <a:endParaRPr lang="en-US" sz="3600" dirty="0"/>
          </a:p>
        </p:txBody>
      </p:sp>
      <p:sp>
        <p:nvSpPr>
          <p:cNvPr id="3" name="Content Placeholder 2"/>
          <p:cNvSpPr>
            <a:spLocks noGrp="1"/>
          </p:cNvSpPr>
          <p:nvPr>
            <p:ph idx="1"/>
          </p:nvPr>
        </p:nvSpPr>
        <p:spPr>
          <a:xfrm>
            <a:off x="0" y="1219200"/>
            <a:ext cx="9144000" cy="5562600"/>
          </a:xfrm>
          <a:solidFill>
            <a:schemeClr val="bg1"/>
          </a:solidFill>
        </p:spPr>
        <p:txBody>
          <a:bodyPr>
            <a:normAutofit/>
          </a:bodyPr>
          <a:lstStyle/>
          <a:p>
            <a:r>
              <a:rPr lang="en-US" dirty="0" smtClean="0"/>
              <a:t>Abu </a:t>
            </a:r>
            <a:r>
              <a:rPr lang="en-US" dirty="0" err="1" smtClean="0"/>
              <a:t>Dharr</a:t>
            </a:r>
            <a:r>
              <a:rPr lang="en-US" dirty="0" smtClean="0"/>
              <a:t> (RA) reported that the Prophet (SAW)  said Allah (SWT) loves  a man who has a bad neighbor who annoys and disturbs him, but he bears it with patience and forbearance until Allah ends the matter either during his lifetime or upon the death of either of them." Ahmad and Tabarani. </a:t>
            </a:r>
          </a:p>
          <a:p>
            <a:r>
              <a:rPr lang="en-US" dirty="0"/>
              <a:t> </a:t>
            </a:r>
            <a:r>
              <a:rPr lang="en-US" dirty="0" smtClean="0"/>
              <a:t>    One man came to Abdullah </a:t>
            </a:r>
            <a:r>
              <a:rPr lang="en-US" dirty="0" err="1" smtClean="0"/>
              <a:t>ibn</a:t>
            </a:r>
            <a:r>
              <a:rPr lang="en-US" dirty="0" smtClean="0"/>
              <a:t> 'Abbas(RA) and said to him: "A neighbor of mine causes me a lot of trouble, insults me and causes me inconvenience". Ibn Abbas replied: "If he disobeys Allah (by hurting you), Obey Allah (by being kind to him)." (Imam Ghazali, </a:t>
            </a:r>
            <a:r>
              <a:rPr lang="en-US" dirty="0" err="1" smtClean="0"/>
              <a:t>Ihyaa</a:t>
            </a:r>
            <a:r>
              <a:rPr lang="en-US" dirty="0" smtClean="0"/>
              <a:t> </a:t>
            </a:r>
            <a:r>
              <a:rPr lang="en-US" dirty="0" err="1" smtClean="0"/>
              <a:t>Ulum</a:t>
            </a:r>
            <a:r>
              <a:rPr lang="en-US" dirty="0" smtClean="0"/>
              <a:t>-</a:t>
            </a:r>
            <a:r>
              <a:rPr lang="en-US" dirty="0" err="1" smtClean="0"/>
              <a:t>ud</a:t>
            </a:r>
            <a:r>
              <a:rPr lang="en-US" dirty="0" smtClean="0"/>
              <a:t>-Din, Vol.2, p.212). </a:t>
            </a:r>
          </a:p>
          <a:p>
            <a:endParaRPr lang="en-US" dirty="0"/>
          </a:p>
        </p:txBody>
      </p:sp>
    </p:spTree>
    <p:extLst>
      <p:ext uri="{BB962C8B-B14F-4D97-AF65-F5344CB8AC3E}">
        <p14:creationId xmlns:p14="http://schemas.microsoft.com/office/powerpoint/2010/main" xmlns="" val="479567170"/>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85800"/>
            <a:ext cx="9144000" cy="690282"/>
          </a:xfrm>
          <a:solidFill>
            <a:schemeClr val="bg1"/>
          </a:solidFill>
        </p:spPr>
        <p:txBody>
          <a:bodyPr>
            <a:noAutofit/>
          </a:bodyPr>
          <a:lstStyle/>
          <a:p>
            <a:pPr algn="l"/>
            <a:r>
              <a:rPr lang="en-US" sz="4400" dirty="0" smtClean="0"/>
              <a:t>   </a:t>
            </a:r>
            <a:r>
              <a:rPr lang="en-US" sz="4400" smtClean="0"/>
              <a:t/>
            </a:r>
            <a:br>
              <a:rPr lang="en-US" sz="4400" smtClean="0"/>
            </a:br>
            <a:r>
              <a:rPr lang="en-US" sz="4400" smtClean="0"/>
              <a:t>Pursuing </a:t>
            </a:r>
            <a:r>
              <a:rPr lang="en-US" sz="4400" dirty="0" smtClean="0"/>
              <a:t>and accomplishing needs: </a:t>
            </a:r>
            <a:br>
              <a:rPr lang="en-US" sz="4400" dirty="0" smtClean="0"/>
            </a:br>
            <a:endParaRPr lang="en-US" sz="4400" dirty="0"/>
          </a:p>
        </p:txBody>
      </p:sp>
      <p:sp>
        <p:nvSpPr>
          <p:cNvPr id="3" name="Content Placeholder 2"/>
          <p:cNvSpPr>
            <a:spLocks noGrp="1"/>
          </p:cNvSpPr>
          <p:nvPr>
            <p:ph idx="1"/>
          </p:nvPr>
        </p:nvSpPr>
        <p:spPr>
          <a:xfrm>
            <a:off x="0" y="990600"/>
            <a:ext cx="9144000" cy="5867400"/>
          </a:xfrm>
          <a:solidFill>
            <a:schemeClr val="bg1"/>
          </a:solidFill>
        </p:spPr>
        <p:txBody>
          <a:bodyPr>
            <a:normAutofit/>
          </a:bodyPr>
          <a:lstStyle/>
          <a:p>
            <a:r>
              <a:rPr lang="en-US" dirty="0" smtClean="0"/>
              <a:t> Prophet (SAW) said: “He who spends the night satiated while knowing that his next door neighbor is hungry does not truly believe in me.” </a:t>
            </a:r>
          </a:p>
          <a:p>
            <a:r>
              <a:rPr lang="en-US" dirty="0" smtClean="0"/>
              <a:t>Sometimes a Companion of the Prophet, , would receive a gift and then send it to his neighbor, who would send it to another neighbor, who would send it to another neighbor, and it would circulate around more than ten houses until it finally reached the first one again.</a:t>
            </a:r>
          </a:p>
          <a:p>
            <a:r>
              <a:rPr lang="en-US" dirty="0" smtClean="0"/>
              <a:t>.” ‘</a:t>
            </a:r>
            <a:r>
              <a:rPr lang="en-US" dirty="0" err="1" smtClean="0"/>
              <a:t>Aaishah</a:t>
            </a:r>
            <a:r>
              <a:rPr lang="en-US" dirty="0" smtClean="0"/>
              <a:t> asked the messenger of Allah, , “I have two neighbors, to which of them should I offer a gift?' He replied:" To the one whose door is nearer to you.”</a:t>
            </a:r>
            <a:endParaRPr lang="en-US" dirty="0"/>
          </a:p>
        </p:txBody>
      </p:sp>
    </p:spTree>
    <p:extLst>
      <p:ext uri="{BB962C8B-B14F-4D97-AF65-F5344CB8AC3E}">
        <p14:creationId xmlns:p14="http://schemas.microsoft.com/office/powerpoint/2010/main" xmlns="" val="2247019941"/>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66800"/>
            <a:ext cx="9144000" cy="76200"/>
          </a:xfrm>
          <a:solidFill>
            <a:schemeClr val="bg1"/>
          </a:solidFill>
        </p:spPr>
        <p:txBody>
          <a:bodyPr>
            <a:normAutofit fontScale="90000"/>
          </a:bodyPr>
          <a:lstStyle/>
          <a:p>
            <a:r>
              <a:rPr lang="en-US" dirty="0" smtClean="0"/>
              <a:t>Accomplishing Needs</a:t>
            </a:r>
            <a:endParaRPr lang="en-US" dirty="0"/>
          </a:p>
        </p:txBody>
      </p:sp>
      <p:sp>
        <p:nvSpPr>
          <p:cNvPr id="3" name="Content Placeholder 2"/>
          <p:cNvSpPr>
            <a:spLocks noGrp="1"/>
          </p:cNvSpPr>
          <p:nvPr>
            <p:ph idx="1"/>
          </p:nvPr>
        </p:nvSpPr>
        <p:spPr>
          <a:xfrm>
            <a:off x="0" y="2057400"/>
            <a:ext cx="9144000" cy="4800600"/>
          </a:xfrm>
          <a:solidFill>
            <a:schemeClr val="bg1"/>
          </a:solidFill>
        </p:spPr>
        <p:txBody>
          <a:bodyPr/>
          <a:lstStyle/>
          <a:p>
            <a:r>
              <a:rPr lang="en-US" dirty="0" smtClean="0"/>
              <a:t>Abu </a:t>
            </a:r>
            <a:r>
              <a:rPr lang="en-US" dirty="0" err="1" smtClean="0"/>
              <a:t>Dharr</a:t>
            </a:r>
            <a:r>
              <a:rPr lang="en-US" dirty="0" smtClean="0"/>
              <a:t>, May Allah be pleased with him, reported: Prophet (SAW) commanded me thus</a:t>
            </a:r>
            <a:r>
              <a:rPr lang="en-US" smtClean="0"/>
              <a:t>, </a:t>
            </a:r>
          </a:p>
          <a:p>
            <a:r>
              <a:rPr lang="en-US" smtClean="0"/>
              <a:t>"</a:t>
            </a:r>
            <a:r>
              <a:rPr lang="en-US" dirty="0" smtClean="0"/>
              <a:t>O Abu </a:t>
            </a:r>
            <a:r>
              <a:rPr lang="en-US" dirty="0" err="1" smtClean="0"/>
              <a:t>Dharr</a:t>
            </a:r>
            <a:r>
              <a:rPr lang="en-US" dirty="0" smtClean="0"/>
              <a:t>! Whenever you prepare a broth, put plenty of water in it, and give some of it to your neighbors</a:t>
            </a:r>
            <a:r>
              <a:rPr lang="en-US" smtClean="0"/>
              <a:t>". </a:t>
            </a:r>
          </a:p>
          <a:p>
            <a:r>
              <a:rPr lang="en-US" smtClean="0"/>
              <a:t> </a:t>
            </a:r>
            <a:r>
              <a:rPr lang="en-US" dirty="0" smtClean="0"/>
              <a:t>Muslim # 6357</a:t>
            </a:r>
          </a:p>
          <a:p>
            <a:r>
              <a:rPr lang="en-US" dirty="0" smtClean="0"/>
              <a:t>Abu Huraira (RA) reported that the Prophet(SAW) said: "No-one should prevent his neighbor from fixing a wooden peg in his wall." Bukhari</a:t>
            </a:r>
            <a:endParaRPr lang="en-US" dirty="0"/>
          </a:p>
        </p:txBody>
      </p:sp>
    </p:spTree>
    <p:extLst>
      <p:ext uri="{BB962C8B-B14F-4D97-AF65-F5344CB8AC3E}">
        <p14:creationId xmlns:p14="http://schemas.microsoft.com/office/powerpoint/2010/main" xmlns="" val="2970302496"/>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82" y="0"/>
            <a:ext cx="9144000" cy="1371600"/>
          </a:xfrm>
          <a:solidFill>
            <a:schemeClr val="bg1"/>
          </a:solidFill>
        </p:spPr>
        <p:txBody>
          <a:bodyPr>
            <a:normAutofit fontScale="90000"/>
          </a:bodyPr>
          <a:lstStyle/>
          <a:p>
            <a:pPr algn="l"/>
            <a:r>
              <a:rPr lang="en-US" smtClean="0"/>
              <a:t> </a:t>
            </a:r>
            <a:r>
              <a:rPr lang="en-US" dirty="0" smtClean="0"/>
              <a:t>Concealing secrets and guarding  honor</a:t>
            </a:r>
            <a:endParaRPr lang="en-US" dirty="0"/>
          </a:p>
        </p:txBody>
      </p:sp>
      <p:sp>
        <p:nvSpPr>
          <p:cNvPr id="3" name="Content Placeholder 2"/>
          <p:cNvSpPr>
            <a:spLocks noGrp="1"/>
          </p:cNvSpPr>
          <p:nvPr>
            <p:ph idx="1"/>
          </p:nvPr>
        </p:nvSpPr>
        <p:spPr>
          <a:xfrm>
            <a:off x="0" y="1524000"/>
            <a:ext cx="9144000" cy="5715000"/>
          </a:xfrm>
          <a:solidFill>
            <a:schemeClr val="bg1"/>
          </a:solidFill>
        </p:spPr>
        <p:txBody>
          <a:bodyPr/>
          <a:lstStyle/>
          <a:p>
            <a:r>
              <a:rPr lang="en-US" dirty="0"/>
              <a:t>N</a:t>
            </a:r>
            <a:r>
              <a:rPr lang="en-US" dirty="0" smtClean="0"/>
              <a:t>eighbor may know some secret matters of his neighbor; he should accustom himself to concealing these secrets </a:t>
            </a:r>
          </a:p>
          <a:p>
            <a:r>
              <a:rPr lang="en-US" dirty="0" smtClean="0"/>
              <a:t>His intention should be that if he does so Allah The Almighty would conceal his secrets in the worldly life and the Hereafter. </a:t>
            </a:r>
          </a:p>
          <a:p>
            <a:r>
              <a:rPr lang="en-US" dirty="0" smtClean="0"/>
              <a:t>If he reveals such matters, then, he is subjecting himself to be repaid with the same kind of treatment. Allah The Almighty Says: And your Lord is not ever unjust to [His] servants.}[ 41:46]</a:t>
            </a:r>
            <a:endParaRPr lang="en-US" dirty="0"/>
          </a:p>
        </p:txBody>
      </p:sp>
    </p:spTree>
    <p:extLst>
      <p:ext uri="{BB962C8B-B14F-4D97-AF65-F5344CB8AC3E}">
        <p14:creationId xmlns:p14="http://schemas.microsoft.com/office/powerpoint/2010/main" xmlns="" val="2042052784"/>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57200"/>
            <a:ext cx="9144000" cy="708212"/>
          </a:xfrm>
          <a:solidFill>
            <a:schemeClr val="bg1"/>
          </a:solidFill>
        </p:spPr>
        <p:txBody>
          <a:bodyPr>
            <a:normAutofit fontScale="90000"/>
          </a:bodyPr>
          <a:lstStyle/>
          <a:p>
            <a:pPr algn="l"/>
            <a:r>
              <a:rPr lang="en-US" smtClean="0"/>
              <a:t>Support  </a:t>
            </a:r>
            <a:r>
              <a:rPr lang="en-US" dirty="0" smtClean="0"/>
              <a:t>your neighbor</a:t>
            </a:r>
            <a:endParaRPr lang="en-US" dirty="0"/>
          </a:p>
        </p:txBody>
      </p:sp>
      <p:sp>
        <p:nvSpPr>
          <p:cNvPr id="3" name="Content Placeholder 2"/>
          <p:cNvSpPr>
            <a:spLocks noGrp="1"/>
          </p:cNvSpPr>
          <p:nvPr>
            <p:ph idx="1"/>
          </p:nvPr>
        </p:nvSpPr>
        <p:spPr>
          <a:xfrm>
            <a:off x="0" y="1219200"/>
            <a:ext cx="9144000" cy="5638800"/>
          </a:xfrm>
          <a:solidFill>
            <a:schemeClr val="bg1"/>
          </a:solidFill>
        </p:spPr>
        <p:txBody>
          <a:bodyPr>
            <a:normAutofit/>
          </a:bodyPr>
          <a:lstStyle/>
          <a:p>
            <a:r>
              <a:rPr lang="en-US" dirty="0" smtClean="0"/>
              <a:t>Anas</a:t>
            </a:r>
            <a:r>
              <a:rPr lang="en-US" dirty="0"/>
              <a:t> </a:t>
            </a:r>
            <a:r>
              <a:rPr lang="en-US" dirty="0" smtClean="0"/>
              <a:t>(RA) narrated that he heard our noble Prophet(SAW) saying: "By Him in Whose hand is my soul, no man truly believes until he loves for his neighbor –or his brother- what he loves for himself" </a:t>
            </a:r>
          </a:p>
          <a:p>
            <a:pPr marL="0" indent="0">
              <a:buNone/>
            </a:pPr>
            <a:r>
              <a:rPr lang="en-US" dirty="0" smtClean="0"/>
              <a:t>    (Muslim:45,72)</a:t>
            </a:r>
          </a:p>
          <a:p>
            <a:r>
              <a:rPr lang="en-US" dirty="0" smtClean="0"/>
              <a:t> Abu Huraira reported that the Prophet(SAW) used to say: "O Muslim women! No one should scorn the gift of a neighbor, even if it is (only) a sheep's foot" </a:t>
            </a:r>
          </a:p>
          <a:p>
            <a:pPr marL="0" indent="0">
              <a:buNone/>
            </a:pPr>
            <a:r>
              <a:rPr lang="en-US" dirty="0" smtClean="0"/>
              <a:t>    (Bukhari: 6017) </a:t>
            </a:r>
          </a:p>
          <a:p>
            <a:pPr marL="0" indent="0">
              <a:buNone/>
            </a:pPr>
            <a:endParaRPr lang="en-US" dirty="0" smtClean="0"/>
          </a:p>
          <a:p>
            <a:endParaRPr lang="en-US" dirty="0"/>
          </a:p>
        </p:txBody>
      </p:sp>
    </p:spTree>
    <p:extLst>
      <p:ext uri="{BB962C8B-B14F-4D97-AF65-F5344CB8AC3E}">
        <p14:creationId xmlns:p14="http://schemas.microsoft.com/office/powerpoint/2010/main" xmlns="" val="2782978534"/>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219200"/>
            <a:ext cx="9144000" cy="76200"/>
          </a:xfrm>
          <a:solidFill>
            <a:schemeClr val="bg1"/>
          </a:solidFill>
        </p:spPr>
        <p:txBody>
          <a:bodyPr>
            <a:normAutofit fontScale="90000"/>
          </a:bodyPr>
          <a:lstStyle/>
          <a:p>
            <a:r>
              <a:rPr lang="en-US" smtClean="0"/>
              <a:t>Caring </a:t>
            </a:r>
            <a:r>
              <a:rPr lang="en-US" dirty="0" smtClean="0"/>
              <a:t>for the moral and religious status of the </a:t>
            </a:r>
            <a:r>
              <a:rPr lang="en-US" dirty="0" err="1" smtClean="0"/>
              <a:t>neighbours</a:t>
            </a:r>
            <a:r>
              <a:rPr lang="en-US" dirty="0" smtClean="0"/>
              <a:t> </a:t>
            </a:r>
            <a:endParaRPr lang="en-US" dirty="0"/>
          </a:p>
        </p:txBody>
      </p:sp>
      <p:sp>
        <p:nvSpPr>
          <p:cNvPr id="3" name="Content Placeholder 2"/>
          <p:cNvSpPr>
            <a:spLocks noGrp="1"/>
          </p:cNvSpPr>
          <p:nvPr>
            <p:ph idx="1"/>
          </p:nvPr>
        </p:nvSpPr>
        <p:spPr>
          <a:xfrm>
            <a:off x="0" y="1295400"/>
            <a:ext cx="9144000" cy="5867400"/>
          </a:xfrm>
          <a:solidFill>
            <a:schemeClr val="bg1"/>
          </a:solidFill>
        </p:spPr>
        <p:txBody>
          <a:bodyPr>
            <a:normAutofit/>
          </a:bodyPr>
          <a:lstStyle/>
          <a:p>
            <a:r>
              <a:rPr lang="en-US" sz="3200" dirty="0" smtClean="0"/>
              <a:t>On one occasion the Prophet (SAW) is reported to have said "What has happened to those, whom Allah has favored with the understanding of faith and religious knowledge, and they do nothing by way of teaching it to, their neighbors? </a:t>
            </a:r>
          </a:p>
          <a:p>
            <a:r>
              <a:rPr lang="en-US" sz="3200" dirty="0" smtClean="0"/>
              <a:t>They neither give good counsel, nor discharge the duty of enjoining what is good and lawful, and forbidding what is bad and prohibiting. </a:t>
            </a:r>
          </a:p>
          <a:p>
            <a:r>
              <a:rPr lang="en-US" sz="3200" smtClean="0"/>
              <a:t> </a:t>
            </a:r>
            <a:endParaRPr lang="en-US" sz="3200" dirty="0" smtClean="0"/>
          </a:p>
          <a:p>
            <a:endParaRPr lang="en-US" sz="3200" dirty="0"/>
          </a:p>
        </p:txBody>
      </p:sp>
    </p:spTree>
    <p:extLst>
      <p:ext uri="{BB962C8B-B14F-4D97-AF65-F5344CB8AC3E}">
        <p14:creationId xmlns:p14="http://schemas.microsoft.com/office/powerpoint/2010/main" xmlns="" val="1654582078"/>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Cont………</a:t>
            </a:r>
            <a:endParaRPr lang="en-US"/>
          </a:p>
        </p:txBody>
      </p:sp>
      <p:sp>
        <p:nvSpPr>
          <p:cNvPr id="3" name="Content Placeholder 2"/>
          <p:cNvSpPr>
            <a:spLocks noGrp="1"/>
          </p:cNvSpPr>
          <p:nvPr>
            <p:ph idx="1"/>
          </p:nvPr>
        </p:nvSpPr>
        <p:spPr/>
        <p:txBody>
          <a:bodyPr/>
          <a:lstStyle/>
          <a:p>
            <a:r>
              <a:rPr lang="en-US" smtClean="0"/>
              <a:t>And what has happened to the uninformed ones that they make no effort to learn from their neighbors? </a:t>
            </a:r>
          </a:p>
          <a:p>
            <a:r>
              <a:rPr lang="en-US" smtClean="0"/>
              <a:t>By Allah it is the duty of those who possess the knowledge to impart it to their neighbors - through good counsel and by enjoining what is lawful and forbidding what is prohibited. </a:t>
            </a:r>
          </a:p>
          <a:p>
            <a:r>
              <a:rPr lang="en-US" smtClean="0"/>
              <a:t>In the same manner it is the duty of the ignorant and uninformed to acquire the knowledge from their neighbors  and to take advice from them otherwise a severe punishment will befall them in their life" </a:t>
            </a:r>
          </a:p>
          <a:p>
            <a:endParaRPr lang="en-US"/>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57200"/>
            <a:ext cx="9144000" cy="685800"/>
          </a:xfrm>
          <a:solidFill>
            <a:schemeClr val="bg1"/>
          </a:solidFill>
        </p:spPr>
        <p:txBody>
          <a:bodyPr>
            <a:normAutofit fontScale="90000"/>
          </a:bodyPr>
          <a:lstStyle/>
          <a:p>
            <a:r>
              <a:rPr lang="en-US" dirty="0" smtClean="0"/>
              <a:t>Prophet (SAW</a:t>
            </a:r>
            <a:r>
              <a:rPr lang="en-US" smtClean="0"/>
              <a:t>)  Directions:</a:t>
            </a:r>
            <a:endParaRPr lang="en-US" dirty="0"/>
          </a:p>
        </p:txBody>
      </p:sp>
      <p:sp>
        <p:nvSpPr>
          <p:cNvPr id="3" name="Content Placeholder 2"/>
          <p:cNvSpPr>
            <a:spLocks noGrp="1"/>
          </p:cNvSpPr>
          <p:nvPr>
            <p:ph idx="1"/>
          </p:nvPr>
        </p:nvSpPr>
        <p:spPr>
          <a:xfrm>
            <a:off x="0" y="1143000"/>
            <a:ext cx="9144000" cy="5715000"/>
          </a:xfrm>
          <a:solidFill>
            <a:schemeClr val="bg1"/>
          </a:solidFill>
        </p:spPr>
        <p:txBody>
          <a:bodyPr>
            <a:normAutofit/>
          </a:bodyPr>
          <a:lstStyle/>
          <a:p>
            <a:r>
              <a:rPr lang="en-US" sz="3200" dirty="0" smtClean="0"/>
              <a:t>“Do you know what a neighbor's rights are? </a:t>
            </a:r>
          </a:p>
          <a:p>
            <a:r>
              <a:rPr lang="en-US" sz="3200" dirty="0" smtClean="0"/>
              <a:t>If he asks you for help, you should provide help for him, </a:t>
            </a:r>
          </a:p>
          <a:p>
            <a:r>
              <a:rPr lang="en-US" sz="3200" dirty="0"/>
              <a:t>I</a:t>
            </a:r>
            <a:r>
              <a:rPr lang="en-US" sz="3200" dirty="0" smtClean="0"/>
              <a:t>f he falls ill you should visit him, </a:t>
            </a:r>
          </a:p>
          <a:p>
            <a:r>
              <a:rPr lang="en-US" sz="3200" dirty="0"/>
              <a:t>I</a:t>
            </a:r>
            <a:r>
              <a:rPr lang="en-US" sz="3200" dirty="0" smtClean="0"/>
              <a:t>f something good happens to him you should congratulate him, </a:t>
            </a:r>
          </a:p>
          <a:p>
            <a:r>
              <a:rPr lang="en-US" sz="3200" dirty="0"/>
              <a:t>I</a:t>
            </a:r>
            <a:r>
              <a:rPr lang="en-US" sz="3200" dirty="0" smtClean="0"/>
              <a:t>f something bad happens to him you should </a:t>
            </a:r>
            <a:r>
              <a:rPr lang="en-US" sz="3200" smtClean="0"/>
              <a:t>console him</a:t>
            </a:r>
            <a:endParaRPr lang="en-US" sz="3200" dirty="0"/>
          </a:p>
        </p:txBody>
      </p:sp>
    </p:spTree>
    <p:extLst>
      <p:ext uri="{BB962C8B-B14F-4D97-AF65-F5344CB8AC3E}">
        <p14:creationId xmlns:p14="http://schemas.microsoft.com/office/powerpoint/2010/main" xmlns="" val="4155158735"/>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Directions cont……</a:t>
            </a:r>
            <a:endParaRPr lang="en-US"/>
          </a:p>
        </p:txBody>
      </p:sp>
      <p:sp>
        <p:nvSpPr>
          <p:cNvPr id="3" name="Content Placeholder 2"/>
          <p:cNvSpPr>
            <a:spLocks noGrp="1"/>
          </p:cNvSpPr>
          <p:nvPr>
            <p:ph idx="1"/>
          </p:nvPr>
        </p:nvSpPr>
        <p:spPr/>
        <p:txBody>
          <a:bodyPr>
            <a:normAutofit lnSpcReduction="10000"/>
          </a:bodyPr>
          <a:lstStyle/>
          <a:p>
            <a:r>
              <a:rPr lang="en-US" smtClean="0"/>
              <a:t>If he dies you should participate in his funeral procession. </a:t>
            </a:r>
          </a:p>
          <a:p>
            <a:r>
              <a:rPr lang="en-US" smtClean="0"/>
              <a:t>You should not raise your building so high that you obstruct the blowing of wind to him unless he gives his permission </a:t>
            </a:r>
          </a:p>
          <a:p>
            <a:r>
              <a:rPr lang="en-US" smtClean="0"/>
              <a:t>You should not hurt him with the smell of your cooking pot unless you send him some of the food </a:t>
            </a:r>
          </a:p>
          <a:p>
            <a:r>
              <a:rPr lang="en-US" smtClean="0"/>
              <a:t>If you buy fruit send him some as a gift, otherwise you have to bring it into your house secretly and not allow your children to take it out to vex his children with it.( Reported by Mu'awiya Ibn Haidah )</a:t>
            </a:r>
          </a:p>
          <a:p>
            <a:endParaRPr lang="en-US"/>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66800"/>
            <a:ext cx="9144000" cy="76200"/>
          </a:xfrm>
          <a:solidFill>
            <a:schemeClr val="bg1"/>
          </a:solidFill>
        </p:spPr>
        <p:txBody>
          <a:bodyPr>
            <a:noAutofit/>
          </a:bodyPr>
          <a:lstStyle/>
          <a:p>
            <a:pPr algn="ctr"/>
            <a:r>
              <a:rPr lang="en-US" sz="4000" b="1" dirty="0" smtClean="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rPr>
              <a:t>Warning on violation of neighbor’s rights</a:t>
            </a:r>
            <a:endParaRPr lang="en-US" sz="4000" b="1" dirty="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endParaRPr>
          </a:p>
        </p:txBody>
      </p:sp>
      <p:sp>
        <p:nvSpPr>
          <p:cNvPr id="3" name="Content Placeholder 2"/>
          <p:cNvSpPr>
            <a:spLocks noGrp="1"/>
          </p:cNvSpPr>
          <p:nvPr>
            <p:ph idx="1"/>
          </p:nvPr>
        </p:nvSpPr>
        <p:spPr>
          <a:xfrm>
            <a:off x="0" y="1143000"/>
            <a:ext cx="9144000" cy="5715000"/>
          </a:xfrm>
          <a:solidFill>
            <a:schemeClr val="bg1"/>
          </a:solidFill>
        </p:spPr>
        <p:txBody>
          <a:bodyPr>
            <a:normAutofit/>
          </a:bodyPr>
          <a:lstStyle/>
          <a:p>
            <a:r>
              <a:rPr lang="en-US" b="1" dirty="0"/>
              <a:t>H</a:t>
            </a:r>
            <a:r>
              <a:rPr lang="en-US" b="1" dirty="0" smtClean="0"/>
              <a:t>appiness, unity and the spread of love </a:t>
            </a:r>
            <a:r>
              <a:rPr lang="en-US" dirty="0" smtClean="0"/>
              <a:t>among the members of a society cannot be accomplished without observing these rights </a:t>
            </a:r>
          </a:p>
          <a:p>
            <a:r>
              <a:rPr lang="en-US" dirty="0"/>
              <a:t>R</a:t>
            </a:r>
            <a:r>
              <a:rPr lang="en-US" dirty="0" smtClean="0"/>
              <a:t>eality of many people is that </a:t>
            </a:r>
            <a:r>
              <a:rPr lang="en-US" b="1" dirty="0" smtClean="0"/>
              <a:t>these rights are being neglected,</a:t>
            </a:r>
            <a:r>
              <a:rPr lang="en-US" dirty="0" smtClean="0"/>
              <a:t> to the extent that they may not know the name of their next door neighbor</a:t>
            </a:r>
          </a:p>
          <a:p>
            <a:r>
              <a:rPr lang="en-US" dirty="0" smtClean="0"/>
              <a:t>Some people </a:t>
            </a:r>
            <a:r>
              <a:rPr lang="en-US" b="1" dirty="0" smtClean="0"/>
              <a:t>usurp the rights of their neighbors </a:t>
            </a:r>
            <a:r>
              <a:rPr lang="en-US" dirty="0" smtClean="0"/>
              <a:t>and may even </a:t>
            </a:r>
            <a:r>
              <a:rPr lang="en-US" b="1" dirty="0" smtClean="0"/>
              <a:t>betray their neighbors </a:t>
            </a:r>
            <a:r>
              <a:rPr lang="en-US" dirty="0" smtClean="0"/>
              <a:t>and trifle with their honor </a:t>
            </a:r>
          </a:p>
          <a:p>
            <a:r>
              <a:rPr lang="en-US" dirty="0" smtClean="0"/>
              <a:t>. The Prophet, , was asked: “</a:t>
            </a:r>
            <a:r>
              <a:rPr lang="en-US" b="1" dirty="0" smtClean="0"/>
              <a:t>What is the greatest sin?”</a:t>
            </a:r>
            <a:r>
              <a:rPr lang="en-US" dirty="0" smtClean="0"/>
              <a:t> In his answer he mentioned: “To commit adultery with your neighbor’s wife.”</a:t>
            </a:r>
            <a:endParaRPr lang="en-US" dirty="0"/>
          </a:p>
        </p:txBody>
      </p:sp>
    </p:spTree>
    <p:extLst>
      <p:ext uri="{BB962C8B-B14F-4D97-AF65-F5344CB8AC3E}">
        <p14:creationId xmlns:p14="http://schemas.microsoft.com/office/powerpoint/2010/main" xmlns="" val="1640998874"/>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9144000" cy="990600"/>
          </a:xfrm>
          <a:prstGeom prst="rect">
            <a:avLst/>
          </a:prstGeom>
          <a:solidFill>
            <a:srgbClr val="99CC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100" name="Title 1"/>
          <p:cNvSpPr txBox="1">
            <a:spLocks/>
          </p:cNvSpPr>
          <p:nvPr/>
        </p:nvSpPr>
        <p:spPr bwMode="auto">
          <a:xfrm>
            <a:off x="0" y="0"/>
            <a:ext cx="9144000" cy="1066800"/>
          </a:xfrm>
          <a:prstGeom prst="rect">
            <a:avLst/>
          </a:prstGeom>
          <a:solidFill>
            <a:schemeClr val="tx2">
              <a:lumMod val="20000"/>
              <a:lumOff val="80000"/>
            </a:schemeClr>
          </a:solidFill>
          <a:ln w="9525">
            <a:noFill/>
            <a:miter lim="800000"/>
            <a:headEnd/>
            <a:tailEnd/>
          </a:ln>
        </p:spPr>
        <p:txBody>
          <a:bodyPr anchor="ctr"/>
          <a:lstStyle/>
          <a:p>
            <a:r>
              <a:rPr lang="en-US" sz="2800" b="1"/>
              <a:t>Prophet Muhammad (Peace Be Upon Him) as a Teacher</a:t>
            </a:r>
          </a:p>
        </p:txBody>
      </p:sp>
      <p:sp>
        <p:nvSpPr>
          <p:cNvPr id="13" name="TextBox 12"/>
          <p:cNvSpPr txBox="1"/>
          <p:nvPr/>
        </p:nvSpPr>
        <p:spPr>
          <a:xfrm>
            <a:off x="304800" y="1371600"/>
            <a:ext cx="8458200" cy="4494213"/>
          </a:xfrm>
          <a:prstGeom prst="rect">
            <a:avLst/>
          </a:prstGeom>
          <a:noFill/>
        </p:spPr>
        <p:txBody>
          <a:bodyPr>
            <a:spAutoFit/>
          </a:bodyPr>
          <a:lstStyle/>
          <a:p>
            <a:pPr>
              <a:spcBef>
                <a:spcPts val="0"/>
              </a:spcBef>
              <a:spcAft>
                <a:spcPts val="0"/>
              </a:spcAft>
              <a:defRPr/>
            </a:pPr>
            <a:r>
              <a:rPr lang="en-US" sz="2200" b="1" dirty="0">
                <a:latin typeface="+mj-lt"/>
                <a:cs typeface="+mn-cs"/>
              </a:rPr>
              <a:t>Allah says in the Qur’an:</a:t>
            </a:r>
          </a:p>
          <a:p>
            <a:pPr>
              <a:spcBef>
                <a:spcPts val="0"/>
              </a:spcBef>
              <a:spcAft>
                <a:spcPts val="0"/>
              </a:spcAft>
              <a:defRPr/>
            </a:pPr>
            <a:endParaRPr lang="ar-AE" sz="2200" dirty="0">
              <a:latin typeface="+mj-lt"/>
              <a:cs typeface="+mn-cs"/>
            </a:endParaRPr>
          </a:p>
          <a:p>
            <a:pPr>
              <a:spcBef>
                <a:spcPts val="0"/>
              </a:spcBef>
              <a:spcAft>
                <a:spcPts val="0"/>
              </a:spcAft>
              <a:defRPr/>
            </a:pPr>
            <a:r>
              <a:rPr lang="ar-AE" sz="2200" b="1" dirty="0">
                <a:latin typeface="+mj-lt"/>
                <a:cs typeface="+mn-cs"/>
              </a:rPr>
              <a:t>“</a:t>
            </a:r>
            <a:r>
              <a:rPr lang="en-US" sz="2200" dirty="0">
                <a:latin typeface="+mj-lt"/>
                <a:cs typeface="+mn-cs"/>
              </a:rPr>
              <a:t>It is He who has sent among the unlettered a Messenger from themselves reciting to them His verses and purifying them and teaching them the Book and wisdom although they were before in clear error”.</a:t>
            </a:r>
          </a:p>
          <a:p>
            <a:pPr>
              <a:spcBef>
                <a:spcPts val="0"/>
              </a:spcBef>
              <a:spcAft>
                <a:spcPts val="0"/>
              </a:spcAft>
              <a:defRPr/>
            </a:pPr>
            <a:r>
              <a:rPr lang="en-US" sz="2200" dirty="0">
                <a:latin typeface="+mj-lt"/>
                <a:cs typeface="+mn-cs"/>
              </a:rPr>
              <a:t>                                                                             [</a:t>
            </a:r>
            <a:r>
              <a:rPr lang="en-US" sz="2200" dirty="0" err="1">
                <a:latin typeface="+mj-lt"/>
                <a:cs typeface="+mn-cs"/>
              </a:rPr>
              <a:t>Suratul</a:t>
            </a:r>
            <a:r>
              <a:rPr lang="en-US" sz="2200" dirty="0">
                <a:latin typeface="+mj-lt"/>
                <a:cs typeface="+mn-cs"/>
              </a:rPr>
              <a:t> </a:t>
            </a:r>
            <a:r>
              <a:rPr lang="en-US" sz="2200" dirty="0" err="1">
                <a:latin typeface="+mj-lt"/>
                <a:cs typeface="+mn-cs"/>
              </a:rPr>
              <a:t>Jumu'ah</a:t>
            </a:r>
            <a:r>
              <a:rPr lang="en-US" sz="2200" dirty="0">
                <a:latin typeface="+mj-lt"/>
                <a:cs typeface="+mn-cs"/>
              </a:rPr>
              <a:t>, Verse 2]</a:t>
            </a:r>
          </a:p>
          <a:p>
            <a:pPr>
              <a:spcBef>
                <a:spcPts val="0"/>
              </a:spcBef>
              <a:spcAft>
                <a:spcPts val="0"/>
              </a:spcAft>
              <a:defRPr/>
            </a:pPr>
            <a:endParaRPr lang="en-US" sz="2200" dirty="0">
              <a:latin typeface="+mj-lt"/>
              <a:cs typeface="+mn-cs"/>
            </a:endParaRPr>
          </a:p>
          <a:p>
            <a:pPr>
              <a:spcBef>
                <a:spcPts val="0"/>
              </a:spcBef>
              <a:spcAft>
                <a:spcPts val="0"/>
              </a:spcAft>
              <a:defRPr/>
            </a:pPr>
            <a:r>
              <a:rPr lang="en-US" sz="2200" b="1" dirty="0">
                <a:latin typeface="+mj-lt"/>
                <a:cs typeface="+mn-cs"/>
              </a:rPr>
              <a:t>Allah sent </a:t>
            </a:r>
            <a:r>
              <a:rPr lang="en-US" sz="2200" b="1" dirty="0" err="1">
                <a:latin typeface="+mj-lt"/>
                <a:cs typeface="+mn-cs"/>
              </a:rPr>
              <a:t>Rasulullah</a:t>
            </a:r>
            <a:r>
              <a:rPr lang="en-US" sz="2200" b="1" dirty="0">
                <a:latin typeface="+mj-lt"/>
                <a:cs typeface="+mn-cs"/>
              </a:rPr>
              <a:t> (Peace Be Upon Him)</a:t>
            </a:r>
            <a:r>
              <a:rPr lang="ar-AE" sz="2200" b="1" dirty="0">
                <a:latin typeface="+mj-lt"/>
                <a:cs typeface="+mn-cs"/>
              </a:rPr>
              <a:t> </a:t>
            </a:r>
            <a:r>
              <a:rPr lang="en-US" sz="2200" b="1" dirty="0">
                <a:latin typeface="+mj-lt"/>
                <a:cs typeface="+mn-cs"/>
              </a:rPr>
              <a:t>to do four things:</a:t>
            </a:r>
          </a:p>
          <a:p>
            <a:pPr>
              <a:spcBef>
                <a:spcPts val="0"/>
              </a:spcBef>
              <a:spcAft>
                <a:spcPts val="0"/>
              </a:spcAft>
              <a:defRPr/>
            </a:pPr>
            <a:endParaRPr lang="en-US" sz="2200" dirty="0">
              <a:latin typeface="+mj-lt"/>
              <a:cs typeface="+mn-cs"/>
            </a:endParaRPr>
          </a:p>
          <a:p>
            <a:pPr marL="342900" indent="-342900">
              <a:spcBef>
                <a:spcPts val="0"/>
              </a:spcBef>
              <a:spcAft>
                <a:spcPts val="0"/>
              </a:spcAft>
              <a:buFont typeface="+mj-lt"/>
              <a:buAutoNum type="arabicPeriod"/>
              <a:defRPr/>
            </a:pPr>
            <a:r>
              <a:rPr lang="en-US" sz="2200" b="1" dirty="0">
                <a:solidFill>
                  <a:srgbClr val="0066FF"/>
                </a:solidFill>
                <a:latin typeface="+mj-lt"/>
                <a:cs typeface="+mn-cs"/>
              </a:rPr>
              <a:t>Recite the verses of the Qur’an</a:t>
            </a:r>
          </a:p>
          <a:p>
            <a:pPr marL="342900" indent="-342900">
              <a:spcBef>
                <a:spcPts val="0"/>
              </a:spcBef>
              <a:spcAft>
                <a:spcPts val="0"/>
              </a:spcAft>
              <a:buFont typeface="+mj-lt"/>
              <a:buAutoNum type="arabicPeriod"/>
              <a:defRPr/>
            </a:pPr>
            <a:r>
              <a:rPr lang="en-US" sz="2200" b="1" dirty="0">
                <a:solidFill>
                  <a:srgbClr val="0066FF"/>
                </a:solidFill>
                <a:latin typeface="+mj-lt"/>
                <a:cs typeface="+mn-cs"/>
              </a:rPr>
              <a:t>Teach the Qur’an</a:t>
            </a:r>
          </a:p>
          <a:p>
            <a:pPr marL="342900" indent="-342900">
              <a:spcBef>
                <a:spcPts val="0"/>
              </a:spcBef>
              <a:spcAft>
                <a:spcPts val="0"/>
              </a:spcAft>
              <a:buFont typeface="+mj-lt"/>
              <a:buAutoNum type="arabicPeriod"/>
              <a:defRPr/>
            </a:pPr>
            <a:r>
              <a:rPr lang="en-US" sz="2200" b="1" dirty="0">
                <a:solidFill>
                  <a:srgbClr val="002060"/>
                </a:solidFill>
                <a:latin typeface="+mj-lt"/>
                <a:cs typeface="+mn-cs"/>
              </a:rPr>
              <a:t>Teach the Wisdom (</a:t>
            </a:r>
            <a:r>
              <a:rPr lang="en-US" sz="2200" b="1" dirty="0" err="1">
                <a:solidFill>
                  <a:srgbClr val="002060"/>
                </a:solidFill>
                <a:latin typeface="+mj-lt"/>
                <a:cs typeface="+mn-cs"/>
              </a:rPr>
              <a:t>sunnah</a:t>
            </a:r>
            <a:r>
              <a:rPr lang="en-US" sz="2200" b="1" dirty="0">
                <a:solidFill>
                  <a:srgbClr val="002060"/>
                </a:solidFill>
                <a:latin typeface="+mj-lt"/>
                <a:cs typeface="+mn-cs"/>
              </a:rPr>
              <a:t>)</a:t>
            </a:r>
          </a:p>
          <a:p>
            <a:pPr marL="342900" indent="-342900">
              <a:spcBef>
                <a:spcPts val="0"/>
              </a:spcBef>
              <a:spcAft>
                <a:spcPts val="0"/>
              </a:spcAft>
              <a:buFont typeface="+mj-lt"/>
              <a:buAutoNum type="arabicPeriod"/>
              <a:defRPr/>
            </a:pPr>
            <a:r>
              <a:rPr lang="en-US" sz="2200" b="1" dirty="0">
                <a:solidFill>
                  <a:srgbClr val="FF0000"/>
                </a:solidFill>
                <a:latin typeface="+mj-lt"/>
                <a:cs typeface="+mn-cs"/>
              </a:rPr>
              <a:t>Purify his followers</a:t>
            </a: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9144000" cy="990600"/>
          </a:xfrm>
          <a:prstGeom prst="rect">
            <a:avLst/>
          </a:prstGeom>
          <a:solidFill>
            <a:srgbClr val="99CC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124" name="Title 1"/>
          <p:cNvSpPr txBox="1">
            <a:spLocks/>
          </p:cNvSpPr>
          <p:nvPr/>
        </p:nvSpPr>
        <p:spPr bwMode="auto">
          <a:xfrm>
            <a:off x="0" y="-76200"/>
            <a:ext cx="9144000" cy="1143000"/>
          </a:xfrm>
          <a:prstGeom prst="rect">
            <a:avLst/>
          </a:prstGeom>
          <a:solidFill>
            <a:schemeClr val="tx2">
              <a:lumMod val="20000"/>
              <a:lumOff val="80000"/>
            </a:schemeClr>
          </a:solidFill>
          <a:ln w="9525">
            <a:noFill/>
            <a:miter lim="800000"/>
            <a:headEnd/>
            <a:tailEnd/>
          </a:ln>
        </p:spPr>
        <p:txBody>
          <a:bodyPr anchor="ctr"/>
          <a:lstStyle/>
          <a:p>
            <a:r>
              <a:rPr lang="en-US" sz="2800" b="1"/>
              <a:t>Prophet Muhammad (Peace Be Upon Him) as a Teacher</a:t>
            </a:r>
          </a:p>
        </p:txBody>
      </p:sp>
      <p:sp>
        <p:nvSpPr>
          <p:cNvPr id="13" name="TextBox 12"/>
          <p:cNvSpPr txBox="1"/>
          <p:nvPr/>
        </p:nvSpPr>
        <p:spPr>
          <a:xfrm>
            <a:off x="304800" y="1371600"/>
            <a:ext cx="8458200" cy="3816350"/>
          </a:xfrm>
          <a:prstGeom prst="rect">
            <a:avLst/>
          </a:prstGeom>
          <a:noFill/>
        </p:spPr>
        <p:txBody>
          <a:bodyPr>
            <a:spAutoFit/>
          </a:bodyPr>
          <a:lstStyle/>
          <a:p>
            <a:pPr marL="457200" indent="-457200" fontAlgn="auto">
              <a:spcBef>
                <a:spcPts val="0"/>
              </a:spcBef>
              <a:spcAft>
                <a:spcPts val="0"/>
              </a:spcAft>
              <a:buClr>
                <a:schemeClr val="accent1">
                  <a:lumMod val="60000"/>
                  <a:lumOff val="40000"/>
                </a:schemeClr>
              </a:buClr>
              <a:buFont typeface="Arial" pitchFamily="34" charset="0"/>
              <a:buChar char="•"/>
              <a:defRPr/>
            </a:pPr>
            <a:r>
              <a:rPr lang="en-US" sz="2200" dirty="0">
                <a:solidFill>
                  <a:schemeClr val="tx1">
                    <a:lumMod val="95000"/>
                    <a:lumOff val="5000"/>
                  </a:schemeClr>
                </a:solidFill>
                <a:latin typeface="+mn-lt"/>
                <a:cs typeface="+mn-cs"/>
              </a:rPr>
              <a:t>The leadership of Prophet Muhammad (PBUH) was most comprehensive and dynamic. </a:t>
            </a:r>
          </a:p>
          <a:p>
            <a:pPr marL="457200" indent="-457200" fontAlgn="auto">
              <a:spcBef>
                <a:spcPts val="0"/>
              </a:spcBef>
              <a:spcAft>
                <a:spcPts val="0"/>
              </a:spcAft>
              <a:buClr>
                <a:schemeClr val="accent1">
                  <a:lumMod val="60000"/>
                  <a:lumOff val="40000"/>
                </a:schemeClr>
              </a:buClr>
              <a:buFont typeface="Arial" pitchFamily="34" charset="0"/>
              <a:buChar char="•"/>
              <a:defRPr/>
            </a:pPr>
            <a:endParaRPr lang="en-US" sz="2200" dirty="0">
              <a:solidFill>
                <a:schemeClr val="tx1">
                  <a:lumMod val="95000"/>
                  <a:lumOff val="5000"/>
                </a:schemeClr>
              </a:solidFill>
              <a:latin typeface="+mn-lt"/>
              <a:cs typeface="+mn-cs"/>
            </a:endParaRPr>
          </a:p>
          <a:p>
            <a:pPr marL="457200" indent="-457200" fontAlgn="auto">
              <a:spcBef>
                <a:spcPts val="0"/>
              </a:spcBef>
              <a:spcAft>
                <a:spcPts val="0"/>
              </a:spcAft>
              <a:buClr>
                <a:schemeClr val="accent1">
                  <a:lumMod val="60000"/>
                  <a:lumOff val="40000"/>
                </a:schemeClr>
              </a:buClr>
              <a:buFont typeface="Arial" pitchFamily="34" charset="0"/>
              <a:buChar char="•"/>
              <a:defRPr/>
            </a:pPr>
            <a:r>
              <a:rPr lang="en-US" sz="2200" dirty="0">
                <a:solidFill>
                  <a:schemeClr val="tx1">
                    <a:lumMod val="95000"/>
                    <a:lumOff val="5000"/>
                  </a:schemeClr>
                </a:solidFill>
                <a:latin typeface="+mn-lt"/>
                <a:cs typeface="+mn-cs"/>
              </a:rPr>
              <a:t>He was the model of virtue and spirituality. </a:t>
            </a:r>
          </a:p>
          <a:p>
            <a:pPr marL="457200" indent="-457200" fontAlgn="auto">
              <a:spcBef>
                <a:spcPts val="0"/>
              </a:spcBef>
              <a:spcAft>
                <a:spcPts val="0"/>
              </a:spcAft>
              <a:buClr>
                <a:schemeClr val="accent1">
                  <a:lumMod val="60000"/>
                  <a:lumOff val="40000"/>
                </a:schemeClr>
              </a:buClr>
              <a:buFont typeface="Arial" pitchFamily="34" charset="0"/>
              <a:buChar char="•"/>
              <a:defRPr/>
            </a:pPr>
            <a:endParaRPr lang="en-US" sz="2200" dirty="0">
              <a:solidFill>
                <a:schemeClr val="tx1">
                  <a:lumMod val="95000"/>
                  <a:lumOff val="5000"/>
                </a:schemeClr>
              </a:solidFill>
              <a:latin typeface="+mn-lt"/>
              <a:cs typeface="+mn-cs"/>
            </a:endParaRPr>
          </a:p>
          <a:p>
            <a:pPr marL="457200" indent="-457200" fontAlgn="auto">
              <a:spcBef>
                <a:spcPts val="0"/>
              </a:spcBef>
              <a:spcAft>
                <a:spcPts val="0"/>
              </a:spcAft>
              <a:buClr>
                <a:schemeClr val="accent1">
                  <a:lumMod val="60000"/>
                  <a:lumOff val="40000"/>
                </a:schemeClr>
              </a:buClr>
              <a:buFont typeface="Arial" pitchFamily="34" charset="0"/>
              <a:buChar char="•"/>
              <a:defRPr/>
            </a:pPr>
            <a:r>
              <a:rPr lang="en-US" sz="2200" dirty="0">
                <a:solidFill>
                  <a:schemeClr val="tx1">
                    <a:lumMod val="95000"/>
                    <a:lumOff val="5000"/>
                  </a:schemeClr>
                </a:solidFill>
                <a:latin typeface="+mn-lt"/>
                <a:cs typeface="+mn-cs"/>
              </a:rPr>
              <a:t>He was a noble and compassionate teacher, a guide, and a reformer.</a:t>
            </a:r>
          </a:p>
          <a:p>
            <a:pPr marL="457200" indent="-457200" fontAlgn="auto">
              <a:spcBef>
                <a:spcPts val="0"/>
              </a:spcBef>
              <a:spcAft>
                <a:spcPts val="0"/>
              </a:spcAft>
              <a:buClr>
                <a:schemeClr val="accent1">
                  <a:lumMod val="60000"/>
                  <a:lumOff val="40000"/>
                </a:schemeClr>
              </a:buClr>
              <a:buFont typeface="Arial" pitchFamily="34" charset="0"/>
              <a:buChar char="•"/>
              <a:defRPr/>
            </a:pPr>
            <a:endParaRPr lang="en-US" sz="2200" dirty="0">
              <a:solidFill>
                <a:schemeClr val="tx1">
                  <a:lumMod val="95000"/>
                  <a:lumOff val="5000"/>
                </a:schemeClr>
              </a:solidFill>
              <a:latin typeface="+mn-lt"/>
              <a:cs typeface="+mn-cs"/>
            </a:endParaRPr>
          </a:p>
          <a:p>
            <a:pPr marL="457200" indent="-457200" fontAlgn="auto">
              <a:spcBef>
                <a:spcPts val="0"/>
              </a:spcBef>
              <a:spcAft>
                <a:spcPts val="0"/>
              </a:spcAft>
              <a:buClr>
                <a:schemeClr val="accent1">
                  <a:lumMod val="60000"/>
                  <a:lumOff val="40000"/>
                </a:schemeClr>
              </a:buClr>
              <a:buFont typeface="Arial" pitchFamily="34" charset="0"/>
              <a:buChar char="•"/>
              <a:defRPr/>
            </a:pPr>
            <a:r>
              <a:rPr lang="en-US" sz="2200" dirty="0">
                <a:solidFill>
                  <a:schemeClr val="tx1">
                    <a:lumMod val="95000"/>
                    <a:lumOff val="5000"/>
                  </a:schemeClr>
                </a:solidFill>
                <a:latin typeface="+mn-lt"/>
                <a:cs typeface="+mn-cs"/>
              </a:rPr>
              <a:t>He always emphasized peace and harmonious relations instead of fight.</a:t>
            </a:r>
          </a:p>
          <a:p>
            <a:pPr marL="457200" indent="-457200" fontAlgn="auto">
              <a:spcBef>
                <a:spcPts val="0"/>
              </a:spcBef>
              <a:spcAft>
                <a:spcPts val="0"/>
              </a:spcAft>
              <a:buClr>
                <a:schemeClr val="accent1">
                  <a:lumMod val="60000"/>
                  <a:lumOff val="40000"/>
                </a:schemeClr>
              </a:buClr>
              <a:buFont typeface="Arial" pitchFamily="34" charset="0"/>
              <a:buChar char="•"/>
              <a:defRPr/>
            </a:pPr>
            <a:endParaRPr lang="en-US" sz="2200" dirty="0">
              <a:solidFill>
                <a:schemeClr val="tx1">
                  <a:lumMod val="95000"/>
                  <a:lumOff val="5000"/>
                </a:schemeClr>
              </a:solidFill>
              <a:latin typeface="+mn-lt"/>
              <a:cs typeface="+mn-cs"/>
            </a:endParaRPr>
          </a:p>
          <a:p>
            <a:pPr marL="457200" indent="-457200" fontAlgn="auto">
              <a:spcBef>
                <a:spcPts val="0"/>
              </a:spcBef>
              <a:spcAft>
                <a:spcPts val="0"/>
              </a:spcAft>
              <a:buClr>
                <a:schemeClr val="accent1">
                  <a:lumMod val="60000"/>
                  <a:lumOff val="40000"/>
                </a:schemeClr>
              </a:buClr>
              <a:buFont typeface="Arial" pitchFamily="34" charset="0"/>
              <a:buChar char="•"/>
              <a:defRPr/>
            </a:pPr>
            <a:r>
              <a:rPr lang="en-US" sz="2200" dirty="0">
                <a:solidFill>
                  <a:schemeClr val="tx1">
                    <a:lumMod val="95000"/>
                    <a:lumOff val="5000"/>
                  </a:schemeClr>
                </a:solidFill>
                <a:latin typeface="+mn-lt"/>
                <a:cs typeface="+mn-cs"/>
              </a:rPr>
              <a:t>He built  sacred bounds of brotherhood within the community</a:t>
            </a: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9144000" cy="990600"/>
          </a:xfrm>
          <a:prstGeom prst="rect">
            <a:avLst/>
          </a:prstGeom>
          <a:solidFill>
            <a:srgbClr val="99CC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148" name="Title 1"/>
          <p:cNvSpPr txBox="1">
            <a:spLocks/>
          </p:cNvSpPr>
          <p:nvPr/>
        </p:nvSpPr>
        <p:spPr bwMode="auto">
          <a:xfrm>
            <a:off x="0" y="-76200"/>
            <a:ext cx="9144000" cy="1143000"/>
          </a:xfrm>
          <a:prstGeom prst="rect">
            <a:avLst/>
          </a:prstGeom>
          <a:solidFill>
            <a:schemeClr val="tx2">
              <a:lumMod val="20000"/>
              <a:lumOff val="80000"/>
            </a:schemeClr>
          </a:solidFill>
          <a:ln w="9525">
            <a:noFill/>
            <a:miter lim="800000"/>
            <a:headEnd/>
            <a:tailEnd/>
          </a:ln>
        </p:spPr>
        <p:txBody>
          <a:bodyPr anchor="ctr"/>
          <a:lstStyle/>
          <a:p>
            <a:r>
              <a:rPr lang="en-US" sz="2800" b="1"/>
              <a:t>Prophet Muhammad (Peace Be Upon Him) as a Teacher</a:t>
            </a:r>
          </a:p>
        </p:txBody>
      </p:sp>
      <p:sp>
        <p:nvSpPr>
          <p:cNvPr id="13" name="TextBox 12"/>
          <p:cNvSpPr txBox="1"/>
          <p:nvPr/>
        </p:nvSpPr>
        <p:spPr>
          <a:xfrm>
            <a:off x="304800" y="1693863"/>
            <a:ext cx="8458200" cy="3694409"/>
          </a:xfrm>
          <a:prstGeom prst="rect">
            <a:avLst/>
          </a:prstGeom>
          <a:noFill/>
        </p:spPr>
        <p:txBody>
          <a:bodyPr>
            <a:spAutoFit/>
          </a:bodyPr>
          <a:lstStyle/>
          <a:p>
            <a:pPr>
              <a:lnSpc>
                <a:spcPct val="150000"/>
              </a:lnSpc>
              <a:spcBef>
                <a:spcPts val="0"/>
              </a:spcBef>
              <a:spcAft>
                <a:spcPts val="0"/>
              </a:spcAft>
              <a:defRPr/>
            </a:pPr>
            <a:r>
              <a:rPr lang="en-US" sz="3200" b="1" dirty="0" err="1">
                <a:latin typeface="+mj-lt"/>
                <a:cs typeface="+mn-cs"/>
              </a:rPr>
              <a:t>Rasulullah</a:t>
            </a:r>
            <a:r>
              <a:rPr lang="en-US" sz="3200" b="1" dirty="0">
                <a:latin typeface="+mj-lt"/>
                <a:cs typeface="+mn-cs"/>
              </a:rPr>
              <a:t> (Peace Be Upon Him) had amazing qualities of teaching </a:t>
            </a:r>
            <a:r>
              <a:rPr lang="en-US" sz="3200" dirty="0">
                <a:latin typeface="+mj-lt"/>
                <a:cs typeface="+mn-cs"/>
              </a:rPr>
              <a:t>that </a:t>
            </a:r>
            <a:r>
              <a:rPr lang="en-US" sz="3200" dirty="0" err="1">
                <a:latin typeface="+mj-lt"/>
                <a:cs typeface="+mn-cs"/>
              </a:rPr>
              <a:t>InshaAllah</a:t>
            </a:r>
            <a:r>
              <a:rPr lang="en-US" sz="3200" dirty="0">
                <a:latin typeface="+mj-lt"/>
                <a:cs typeface="+mn-cs"/>
              </a:rPr>
              <a:t> we can implement and follow as teachers, parents, siblings and any other roles we have in our communities.</a:t>
            </a: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9144000" cy="990600"/>
          </a:xfrm>
          <a:prstGeom prst="rect">
            <a:avLst/>
          </a:prstGeom>
          <a:solidFill>
            <a:srgbClr val="99CC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172" name="Title 1"/>
          <p:cNvSpPr txBox="1">
            <a:spLocks/>
          </p:cNvSpPr>
          <p:nvPr/>
        </p:nvSpPr>
        <p:spPr bwMode="auto">
          <a:xfrm>
            <a:off x="0" y="-76200"/>
            <a:ext cx="9144000" cy="1143000"/>
          </a:xfrm>
          <a:prstGeom prst="rect">
            <a:avLst/>
          </a:prstGeom>
          <a:solidFill>
            <a:schemeClr val="tx2">
              <a:lumMod val="20000"/>
              <a:lumOff val="80000"/>
            </a:schemeClr>
          </a:solidFill>
          <a:ln w="9525">
            <a:noFill/>
            <a:miter lim="800000"/>
            <a:headEnd/>
            <a:tailEnd/>
          </a:ln>
        </p:spPr>
        <p:txBody>
          <a:bodyPr anchor="ctr"/>
          <a:lstStyle/>
          <a:p>
            <a:r>
              <a:rPr lang="en-US" sz="2800" b="1"/>
              <a:t>Prophet Muhammad (Peace Be Upon Him) as a Teacher</a:t>
            </a:r>
          </a:p>
        </p:txBody>
      </p:sp>
      <p:sp>
        <p:nvSpPr>
          <p:cNvPr id="7173" name="TextBox 12"/>
          <p:cNvSpPr txBox="1">
            <a:spLocks noChangeArrowheads="1"/>
          </p:cNvSpPr>
          <p:nvPr/>
        </p:nvSpPr>
        <p:spPr bwMode="auto">
          <a:xfrm>
            <a:off x="304800" y="1219200"/>
            <a:ext cx="8458200" cy="4094163"/>
          </a:xfrm>
          <a:prstGeom prst="rect">
            <a:avLst/>
          </a:prstGeom>
          <a:noFill/>
          <a:ln w="9525">
            <a:noFill/>
            <a:miter lim="800000"/>
            <a:headEnd/>
            <a:tailEnd/>
          </a:ln>
        </p:spPr>
        <p:txBody>
          <a:bodyPr>
            <a:spAutoFit/>
          </a:bodyPr>
          <a:lstStyle/>
          <a:p>
            <a:pPr marL="457200" indent="-457200"/>
            <a:r>
              <a:rPr lang="en-US" sz="2000" b="1"/>
              <a:t>Being concerned about the goodness for students</a:t>
            </a:r>
            <a:endParaRPr lang="en-US" sz="2000"/>
          </a:p>
          <a:p>
            <a:pPr marL="457200" indent="-457200"/>
            <a:endParaRPr lang="en-US" sz="2000" b="1"/>
          </a:p>
          <a:p>
            <a:pPr marL="457200" indent="-457200"/>
            <a:r>
              <a:rPr lang="en-US" sz="2000" b="1"/>
              <a:t>Kindness: </a:t>
            </a:r>
          </a:p>
          <a:p>
            <a:pPr marL="457200" indent="-457200"/>
            <a:endParaRPr lang="en-US" sz="2000" b="1"/>
          </a:p>
          <a:p>
            <a:pPr marL="457200" indent="-457200">
              <a:buFont typeface="Arial" charset="0"/>
              <a:buChar char="•"/>
            </a:pPr>
            <a:r>
              <a:rPr lang="en-US" sz="2000"/>
              <a:t>Rasulullah (Peace Be Upon Him)</a:t>
            </a:r>
            <a:r>
              <a:rPr lang="ar-AE" sz="2000"/>
              <a:t> </a:t>
            </a:r>
            <a:r>
              <a:rPr lang="en-US" sz="2000"/>
              <a:t>said, “Allah is Kind (Rafeeq) and He loves kindness, and confers upon kindness which He does not confer upon severity, and does not confer upon any thing besides it (kindness).” [Muslim] </a:t>
            </a:r>
          </a:p>
          <a:p>
            <a:pPr marL="457200" indent="-457200">
              <a:buFont typeface="Arial" charset="0"/>
              <a:buChar char="•"/>
            </a:pPr>
            <a:endParaRPr lang="en-US" sz="2000"/>
          </a:p>
          <a:p>
            <a:pPr marL="457200" indent="-457200">
              <a:buFont typeface="Arial" charset="0"/>
              <a:buChar char="•"/>
            </a:pPr>
            <a:r>
              <a:rPr lang="en-US" sz="2000"/>
              <a:t>We see his kindness throughout his life (Peace Be Upon Him)</a:t>
            </a:r>
          </a:p>
          <a:p>
            <a:pPr marL="457200" indent="-457200">
              <a:buFont typeface="Arial" charset="0"/>
              <a:buChar char="•"/>
            </a:pPr>
            <a:endParaRPr lang="en-US" sz="2000"/>
          </a:p>
          <a:p>
            <a:pPr marL="457200" indent="-457200">
              <a:buFont typeface="Arial" charset="0"/>
              <a:buChar char="•"/>
            </a:pPr>
            <a:r>
              <a:rPr lang="en-US" sz="2000"/>
              <a:t>When he would pass by children in the street he would play with them, unlike nowadays, where people think it is righteousness to never smile.</a:t>
            </a:r>
          </a:p>
        </p:txBody>
      </p:sp>
      <p:sp>
        <p:nvSpPr>
          <p:cNvPr id="7174" name="Rectangle 14"/>
          <p:cNvSpPr>
            <a:spLocks noChangeArrowheads="1"/>
          </p:cNvSpPr>
          <p:nvPr/>
        </p:nvSpPr>
        <p:spPr bwMode="auto">
          <a:xfrm>
            <a:off x="304800" y="5461000"/>
            <a:ext cx="6781800" cy="1016000"/>
          </a:xfrm>
          <a:prstGeom prst="rect">
            <a:avLst/>
          </a:prstGeom>
          <a:noFill/>
          <a:ln w="9525">
            <a:noFill/>
            <a:miter lim="800000"/>
            <a:headEnd/>
            <a:tailEnd/>
          </a:ln>
        </p:spPr>
        <p:txBody>
          <a:bodyPr>
            <a:spAutoFit/>
          </a:bodyPr>
          <a:lstStyle/>
          <a:p>
            <a:pPr marL="457200" indent="-457200">
              <a:buFont typeface="Arial" charset="0"/>
              <a:buChar char="•"/>
            </a:pPr>
            <a:r>
              <a:rPr lang="en-US" sz="2000"/>
              <a:t>Anas ibn Malik (</a:t>
            </a:r>
            <a:r>
              <a:rPr lang="ar-AE" sz="2000"/>
              <a:t>رضي الله عنه‏) </a:t>
            </a:r>
            <a:r>
              <a:rPr lang="en-US" sz="2000"/>
              <a:t>) narrated that whenever the Prophet (Peace Be Upon Him)</a:t>
            </a:r>
            <a:r>
              <a:rPr lang="ar-AE" sz="2000"/>
              <a:t> </a:t>
            </a:r>
            <a:r>
              <a:rPr lang="en-US" sz="2000"/>
              <a:t>would pass by children he would smile fondly and greet them. [Bukhari and Muslim].</a:t>
            </a: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9144000" cy="990600"/>
          </a:xfrm>
          <a:prstGeom prst="rect">
            <a:avLst/>
          </a:prstGeom>
          <a:solidFill>
            <a:srgbClr val="99CC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196" name="Title 1"/>
          <p:cNvSpPr txBox="1">
            <a:spLocks/>
          </p:cNvSpPr>
          <p:nvPr/>
        </p:nvSpPr>
        <p:spPr bwMode="auto">
          <a:xfrm>
            <a:off x="0" y="-76200"/>
            <a:ext cx="9144000" cy="1143000"/>
          </a:xfrm>
          <a:prstGeom prst="rect">
            <a:avLst/>
          </a:prstGeom>
          <a:solidFill>
            <a:schemeClr val="tx1"/>
          </a:solidFill>
          <a:ln>
            <a:headEnd/>
            <a:tailEnd/>
          </a:ln>
        </p:spPr>
        <p:style>
          <a:lnRef idx="2">
            <a:schemeClr val="dk1"/>
          </a:lnRef>
          <a:fillRef idx="1">
            <a:schemeClr val="lt1"/>
          </a:fillRef>
          <a:effectRef idx="0">
            <a:schemeClr val="dk1"/>
          </a:effectRef>
          <a:fontRef idx="minor">
            <a:schemeClr val="dk1"/>
          </a:fontRef>
        </p:style>
        <p:txBody>
          <a:bodyPr anchor="ctr"/>
          <a:lstStyle/>
          <a:p>
            <a:r>
              <a:rPr lang="en-US" sz="2800">
                <a:ln w="18415" cmpd="sng">
                  <a:solidFill>
                    <a:srgbClr val="FFFFFF"/>
                  </a:solidFill>
                  <a:prstDash val="solid"/>
                </a:ln>
                <a:effectLst>
                  <a:outerShdw blurRad="63500" dir="3600000" algn="tl" rotWithShape="0">
                    <a:srgbClr val="000000">
                      <a:alpha val="70000"/>
                    </a:srgbClr>
                  </a:outerShdw>
                </a:effectLst>
              </a:rPr>
              <a:t>Prophet Muhammad (Peace Be Upon Him) as a Teacher</a:t>
            </a:r>
          </a:p>
        </p:txBody>
      </p:sp>
      <p:sp>
        <p:nvSpPr>
          <p:cNvPr id="14" name="Rectangle 13"/>
          <p:cNvSpPr/>
          <p:nvPr/>
        </p:nvSpPr>
        <p:spPr>
          <a:xfrm>
            <a:off x="304800" y="1143000"/>
            <a:ext cx="8534400" cy="3694113"/>
          </a:xfrm>
          <a:prstGeom prst="rect">
            <a:avLst/>
          </a:prstGeom>
        </p:spPr>
        <p:txBody>
          <a:bodyPr>
            <a:spAutoFit/>
          </a:bodyPr>
          <a:lstStyle/>
          <a:p>
            <a:pPr marL="342900" indent="-342900" fontAlgn="auto">
              <a:spcBef>
                <a:spcPts val="0"/>
              </a:spcBef>
              <a:spcAft>
                <a:spcPts val="0"/>
              </a:spcAft>
              <a:buFont typeface="+mj-lt"/>
              <a:buAutoNum type="arabicPeriod"/>
              <a:defRPr/>
            </a:pPr>
            <a:r>
              <a:rPr lang="en-US" altLang="zh-CN" b="1" dirty="0">
                <a:solidFill>
                  <a:schemeClr val="tx1">
                    <a:lumMod val="95000"/>
                    <a:lumOff val="5000"/>
                  </a:schemeClr>
                </a:solidFill>
                <a:latin typeface="+mn-lt"/>
                <a:cs typeface="+mn-cs"/>
              </a:rPr>
              <a:t>The Prophet Muhammad (PBUH) did not just preach but went on to show mankind how to achieve success</a:t>
            </a:r>
          </a:p>
          <a:p>
            <a:pPr marL="342900" indent="-342900" fontAlgn="auto">
              <a:spcBef>
                <a:spcPts val="0"/>
              </a:spcBef>
              <a:spcAft>
                <a:spcPts val="0"/>
              </a:spcAft>
              <a:buFont typeface="+mj-lt"/>
              <a:buAutoNum type="arabicPeriod"/>
              <a:defRPr/>
            </a:pPr>
            <a:endParaRPr lang="en-US" b="1" dirty="0">
              <a:solidFill>
                <a:schemeClr val="tx1">
                  <a:lumMod val="95000"/>
                  <a:lumOff val="5000"/>
                </a:schemeClr>
              </a:solidFill>
              <a:latin typeface="+mn-lt"/>
              <a:ea typeface="SimSun" pitchFamily="2" charset="-122"/>
              <a:cs typeface="+mn-cs"/>
            </a:endParaRPr>
          </a:p>
          <a:p>
            <a:pPr marL="342900" indent="-342900" fontAlgn="auto">
              <a:spcBef>
                <a:spcPts val="0"/>
              </a:spcBef>
              <a:spcAft>
                <a:spcPts val="0"/>
              </a:spcAft>
              <a:buFont typeface="+mj-lt"/>
              <a:buAutoNum type="arabicPeriod"/>
              <a:defRPr/>
            </a:pPr>
            <a:r>
              <a:rPr lang="en-US" altLang="zh-CN" b="1" dirty="0">
                <a:solidFill>
                  <a:schemeClr val="tx1">
                    <a:lumMod val="95000"/>
                    <a:lumOff val="5000"/>
                  </a:schemeClr>
                </a:solidFill>
                <a:latin typeface="+mn-lt"/>
                <a:cs typeface="+mn-cs"/>
              </a:rPr>
              <a:t>His attitude towards the poor, needy and orphans or weak is sufficient proof for this. He was tolerant and gentle in his approach.</a:t>
            </a:r>
          </a:p>
          <a:p>
            <a:pPr marL="342900" indent="-342900" fontAlgn="auto">
              <a:spcBef>
                <a:spcPts val="0"/>
              </a:spcBef>
              <a:spcAft>
                <a:spcPts val="0"/>
              </a:spcAft>
              <a:buFont typeface="+mj-lt"/>
              <a:buAutoNum type="arabicPeriod"/>
              <a:defRPr/>
            </a:pPr>
            <a:endParaRPr lang="en-US" b="1" dirty="0">
              <a:solidFill>
                <a:schemeClr val="tx1">
                  <a:lumMod val="95000"/>
                  <a:lumOff val="5000"/>
                </a:schemeClr>
              </a:solidFill>
              <a:latin typeface="+mn-lt"/>
              <a:cs typeface="+mn-cs"/>
            </a:endParaRPr>
          </a:p>
          <a:p>
            <a:pPr marL="342900" indent="-342900" fontAlgn="auto">
              <a:spcBef>
                <a:spcPts val="0"/>
              </a:spcBef>
              <a:spcAft>
                <a:spcPts val="0"/>
              </a:spcAft>
              <a:buFont typeface="+mj-lt"/>
              <a:buAutoNum type="arabicPeriod"/>
              <a:defRPr/>
            </a:pPr>
            <a:r>
              <a:rPr lang="en-US" altLang="zh-CN" b="1" dirty="0">
                <a:solidFill>
                  <a:schemeClr val="tx1">
                    <a:lumMod val="95000"/>
                    <a:lumOff val="5000"/>
                  </a:schemeClr>
                </a:solidFill>
                <a:latin typeface="+mn-lt"/>
                <a:cs typeface="+mn-cs"/>
              </a:rPr>
              <a:t>He legislated for fair and equal treatment of all human beings. In his last public sermon he said no human is superior to another except by piety.</a:t>
            </a:r>
          </a:p>
          <a:p>
            <a:pPr marL="342900" indent="-342900" fontAlgn="auto">
              <a:spcBef>
                <a:spcPts val="0"/>
              </a:spcBef>
              <a:spcAft>
                <a:spcPts val="0"/>
              </a:spcAft>
              <a:buFont typeface="+mj-lt"/>
              <a:buAutoNum type="arabicPeriod"/>
              <a:defRPr/>
            </a:pPr>
            <a:endParaRPr lang="en-US" b="1" dirty="0">
              <a:solidFill>
                <a:schemeClr val="tx1">
                  <a:lumMod val="95000"/>
                  <a:lumOff val="5000"/>
                </a:schemeClr>
              </a:solidFill>
              <a:latin typeface="+mn-lt"/>
              <a:cs typeface="+mn-cs"/>
            </a:endParaRPr>
          </a:p>
          <a:p>
            <a:pPr marL="342900" indent="-342900" fontAlgn="auto">
              <a:spcBef>
                <a:spcPts val="0"/>
              </a:spcBef>
              <a:spcAft>
                <a:spcPts val="0"/>
              </a:spcAft>
              <a:buFont typeface="+mj-lt"/>
              <a:buAutoNum type="arabicPeriod"/>
              <a:defRPr/>
            </a:pPr>
            <a:r>
              <a:rPr lang="en-US" b="1" dirty="0">
                <a:solidFill>
                  <a:schemeClr val="tx1">
                    <a:lumMod val="95000"/>
                    <a:lumOff val="5000"/>
                  </a:schemeClr>
                </a:solidFill>
                <a:latin typeface="+mn-lt"/>
                <a:cs typeface="+mn-cs"/>
              </a:rPr>
              <a:t>He never turned down somebody whenever he is asked for something, even if he needs it himself.</a:t>
            </a:r>
          </a:p>
          <a:p>
            <a:pPr marL="342900" indent="-342900" fontAlgn="auto">
              <a:spcBef>
                <a:spcPts val="0"/>
              </a:spcBef>
              <a:spcAft>
                <a:spcPts val="0"/>
              </a:spcAft>
              <a:buFont typeface="+mj-lt"/>
              <a:buAutoNum type="arabicPeriod"/>
              <a:defRPr/>
            </a:pPr>
            <a:endParaRPr lang="en-US" b="1" dirty="0">
              <a:solidFill>
                <a:schemeClr val="tx1">
                  <a:lumMod val="95000"/>
                  <a:lumOff val="5000"/>
                </a:schemeClr>
              </a:solidFill>
              <a:latin typeface="+mn-lt"/>
              <a:cs typeface="+mn-cs"/>
            </a:endParaRPr>
          </a:p>
          <a:p>
            <a:pPr marL="342900" indent="-342900" fontAlgn="auto">
              <a:spcBef>
                <a:spcPts val="0"/>
              </a:spcBef>
              <a:spcAft>
                <a:spcPts val="0"/>
              </a:spcAft>
              <a:buFont typeface="+mj-lt"/>
              <a:buAutoNum type="arabicPeriod"/>
              <a:defRPr/>
            </a:pPr>
            <a:r>
              <a:rPr lang="en-US" b="1" dirty="0">
                <a:solidFill>
                  <a:schemeClr val="tx1">
                    <a:lumMod val="95000"/>
                    <a:lumOff val="5000"/>
                  </a:schemeClr>
                </a:solidFill>
                <a:latin typeface="+mn-lt"/>
                <a:cs typeface="+mn-cs"/>
              </a:rPr>
              <a:t>He treated every one including his companions with dignity and respect.</a:t>
            </a:r>
          </a:p>
        </p:txBody>
      </p:sp>
      <p:sp>
        <p:nvSpPr>
          <p:cNvPr id="15" name="Rectangle 14"/>
          <p:cNvSpPr/>
          <p:nvPr/>
        </p:nvSpPr>
        <p:spPr>
          <a:xfrm>
            <a:off x="304800" y="4999038"/>
            <a:ext cx="6934200" cy="1754326"/>
          </a:xfrm>
          <a:prstGeom prst="rect">
            <a:avLst/>
          </a:prstGeom>
        </p:spPr>
        <p:txBody>
          <a:bodyPr>
            <a:spAutoFit/>
          </a:bodyPr>
          <a:lstStyle/>
          <a:p>
            <a:pPr marL="342900" indent="-342900" fontAlgn="auto">
              <a:spcBef>
                <a:spcPts val="0"/>
              </a:spcBef>
              <a:spcAft>
                <a:spcPts val="0"/>
              </a:spcAft>
              <a:buFont typeface="+mj-lt"/>
              <a:buAutoNum type="arabicPeriod" startAt="6"/>
              <a:defRPr/>
            </a:pPr>
            <a:r>
              <a:rPr lang="en-US" b="1" dirty="0">
                <a:solidFill>
                  <a:schemeClr val="tx1">
                    <a:lumMod val="95000"/>
                    <a:lumOff val="5000"/>
                  </a:schemeClr>
                </a:solidFill>
                <a:latin typeface="+mn-lt"/>
                <a:cs typeface="+mn-cs"/>
              </a:rPr>
              <a:t>His mercy did not leave out even the environment, he forbad people to misuse resources (water in particular)</a:t>
            </a:r>
          </a:p>
          <a:p>
            <a:pPr marL="342900" indent="-342900" fontAlgn="auto">
              <a:spcBef>
                <a:spcPts val="0"/>
              </a:spcBef>
              <a:spcAft>
                <a:spcPts val="0"/>
              </a:spcAft>
              <a:buFont typeface="+mj-lt"/>
              <a:buAutoNum type="arabicPeriod" startAt="6"/>
              <a:defRPr/>
            </a:pPr>
            <a:endParaRPr lang="en-US" b="1" dirty="0">
              <a:solidFill>
                <a:schemeClr val="tx1">
                  <a:lumMod val="95000"/>
                  <a:lumOff val="5000"/>
                </a:schemeClr>
              </a:solidFill>
              <a:latin typeface="+mn-lt"/>
              <a:cs typeface="+mn-cs"/>
            </a:endParaRPr>
          </a:p>
          <a:p>
            <a:pPr marL="342900" indent="-342900" fontAlgn="auto">
              <a:spcBef>
                <a:spcPts val="0"/>
              </a:spcBef>
              <a:spcAft>
                <a:spcPts val="0"/>
              </a:spcAft>
              <a:buFont typeface="+mj-lt"/>
              <a:buAutoNum type="arabicPeriod" startAt="6"/>
              <a:defRPr/>
            </a:pPr>
            <a:r>
              <a:rPr lang="en-US" b="1" dirty="0">
                <a:solidFill>
                  <a:schemeClr val="tx1">
                    <a:lumMod val="95000"/>
                    <a:lumOff val="5000"/>
                  </a:schemeClr>
                </a:solidFill>
                <a:latin typeface="+mn-lt"/>
                <a:cs typeface="+mn-cs"/>
              </a:rPr>
              <a:t>He showed mankind how to achieve success in every aspect of life. He is certainly the best example for all human beings.</a:t>
            </a: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9144000" cy="990600"/>
          </a:xfrm>
          <a:prstGeom prst="rect">
            <a:avLst/>
          </a:prstGeom>
          <a:solidFill>
            <a:srgbClr val="99CC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9220" name="Title 1"/>
          <p:cNvSpPr txBox="1">
            <a:spLocks/>
          </p:cNvSpPr>
          <p:nvPr/>
        </p:nvSpPr>
        <p:spPr bwMode="auto">
          <a:xfrm>
            <a:off x="0" y="-76200"/>
            <a:ext cx="9144000" cy="1143000"/>
          </a:xfrm>
          <a:prstGeom prst="rect">
            <a:avLst/>
          </a:prstGeom>
          <a:solidFill>
            <a:schemeClr val="accent3">
              <a:lumMod val="40000"/>
              <a:lumOff val="60000"/>
            </a:schemeClr>
          </a:solidFill>
          <a:ln w="9525">
            <a:noFill/>
            <a:miter lim="800000"/>
            <a:headEnd/>
            <a:tailEnd/>
          </a:ln>
        </p:spPr>
        <p:txBody>
          <a:bodyPr anchor="ctr"/>
          <a:lstStyle/>
          <a:p>
            <a:r>
              <a:rPr lang="en-US" sz="2800" b="1"/>
              <a:t>Some Principles followed by the Prophet Muhammad (Peace Be Upon Him)</a:t>
            </a:r>
          </a:p>
        </p:txBody>
      </p:sp>
      <p:sp>
        <p:nvSpPr>
          <p:cNvPr id="9221" name="TextBox 12"/>
          <p:cNvSpPr txBox="1">
            <a:spLocks noChangeArrowheads="1"/>
          </p:cNvSpPr>
          <p:nvPr/>
        </p:nvSpPr>
        <p:spPr bwMode="auto">
          <a:xfrm>
            <a:off x="457200" y="1371600"/>
            <a:ext cx="8458200" cy="4401205"/>
          </a:xfrm>
          <a:prstGeom prst="rect">
            <a:avLst/>
          </a:prstGeom>
          <a:noFill/>
          <a:ln w="9525">
            <a:noFill/>
            <a:miter lim="800000"/>
            <a:headEnd/>
            <a:tailEnd/>
          </a:ln>
        </p:spPr>
        <p:txBody>
          <a:bodyPr wrap="square">
            <a:spAutoFit/>
          </a:bodyPr>
          <a:lstStyle/>
          <a:p>
            <a:pPr marL="457200" indent="-457200">
              <a:buFont typeface="Calibri" pitchFamily="34" charset="0"/>
              <a:buAutoNum type="arabicPeriod"/>
            </a:pPr>
            <a:r>
              <a:rPr lang="en-US" altLang="zh-CN" sz="2000" b="1"/>
              <a:t>To begin from the possible </a:t>
            </a:r>
          </a:p>
          <a:p>
            <a:pPr marL="457200" indent="-457200">
              <a:buFont typeface="Calibri" pitchFamily="34" charset="0"/>
              <a:buAutoNum type="arabicPeriod"/>
            </a:pPr>
            <a:r>
              <a:rPr lang="en-US" altLang="zh-CN" sz="2000" b="1"/>
              <a:t>To see advantage in disadvantage: The prophet Muhammad (PBUH) guided by the Qur’an, saw opportunities in every problem </a:t>
            </a:r>
          </a:p>
          <a:p>
            <a:pPr marL="457200" indent="-457200">
              <a:buFont typeface="Calibri" pitchFamily="34" charset="0"/>
              <a:buAutoNum type="arabicPeriod"/>
            </a:pPr>
            <a:r>
              <a:rPr lang="en-US" altLang="zh-CN" sz="2000" b="1"/>
              <a:t>To change the place of action</a:t>
            </a:r>
          </a:p>
          <a:p>
            <a:pPr marL="457200" indent="-457200">
              <a:buFont typeface="Calibri" pitchFamily="34" charset="0"/>
              <a:buAutoNum type="arabicPeriod"/>
            </a:pPr>
            <a:r>
              <a:rPr lang="en-US" altLang="zh-CN" sz="2000" b="1"/>
              <a:t>To make a friend out of an enemy (Qur’an 41:34)</a:t>
            </a:r>
          </a:p>
          <a:p>
            <a:pPr marL="457200" indent="-457200">
              <a:buFont typeface="Calibri" pitchFamily="34" charset="0"/>
              <a:buAutoNum type="arabicPeriod"/>
            </a:pPr>
            <a:r>
              <a:rPr lang="en-US" altLang="zh-CN" sz="2000" b="1"/>
              <a:t>A British orientalist remarked “He faced adversity with the determination to writing success out of failure”.</a:t>
            </a:r>
          </a:p>
          <a:p>
            <a:pPr marL="457200" indent="-457200">
              <a:buFont typeface="Calibri" pitchFamily="34" charset="0"/>
              <a:buAutoNum type="arabicPeriod"/>
            </a:pPr>
            <a:r>
              <a:rPr lang="en-US" altLang="zh-CN" sz="2000" b="1"/>
              <a:t>The power of peace is stronger than the power of violence</a:t>
            </a:r>
          </a:p>
          <a:p>
            <a:pPr marL="457200" indent="-457200">
              <a:buFont typeface="Calibri" pitchFamily="34" charset="0"/>
              <a:buAutoNum type="arabicPeriod"/>
            </a:pPr>
            <a:r>
              <a:rPr lang="en-US" altLang="zh-CN" sz="2000" b="1"/>
              <a:t>Not to be a dichotomous thinker</a:t>
            </a:r>
          </a:p>
          <a:p>
            <a:pPr marL="457200" indent="-457200">
              <a:buFont typeface="Calibri" pitchFamily="34" charset="0"/>
              <a:buAutoNum type="arabicPeriod"/>
            </a:pPr>
            <a:r>
              <a:rPr lang="en-US" altLang="zh-CN" sz="2000" b="1"/>
              <a:t>He always looked for a third option instead of focusing on 2 only.</a:t>
            </a:r>
          </a:p>
          <a:p>
            <a:pPr marL="457200" indent="-457200">
              <a:buFont typeface="Calibri" pitchFamily="34" charset="0"/>
              <a:buAutoNum type="arabicPeriod"/>
            </a:pPr>
            <a:r>
              <a:rPr lang="en-US" altLang="zh-CN" sz="2000" b="1"/>
              <a:t>To bring the battle in one’s own favorable field</a:t>
            </a:r>
          </a:p>
          <a:p>
            <a:pPr marL="457200" indent="-457200">
              <a:buFont typeface="Calibri" pitchFamily="34" charset="0"/>
              <a:buAutoNum type="arabicPeriod"/>
            </a:pPr>
            <a:r>
              <a:rPr lang="en-US" altLang="zh-CN" sz="2000" b="1"/>
              <a:t>Gradualism instead of radicalism</a:t>
            </a:r>
          </a:p>
          <a:p>
            <a:pPr marL="457200" indent="-457200">
              <a:buFont typeface="Calibri" pitchFamily="34" charset="0"/>
              <a:buAutoNum type="arabicPeriod"/>
            </a:pPr>
            <a:r>
              <a:rPr lang="en-US" altLang="zh-CN" sz="2000" b="1"/>
              <a:t>To be pragmatic in controversial matters</a:t>
            </a: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lstStyle/>
          <a:p>
            <a:r>
              <a:rPr lang="en-US" smtClean="0"/>
              <a:t>About respect of teacher</a:t>
            </a:r>
            <a:endParaRPr lang="en-US"/>
          </a:p>
        </p:txBody>
      </p:sp>
      <p:sp>
        <p:nvSpPr>
          <p:cNvPr id="3" name="Content Placeholder 2"/>
          <p:cNvSpPr>
            <a:spLocks noGrp="1"/>
          </p:cNvSpPr>
          <p:nvPr>
            <p:ph idx="1"/>
          </p:nvPr>
        </p:nvSpPr>
        <p:spPr>
          <a:xfrm>
            <a:off x="457200" y="914400"/>
            <a:ext cx="8229600" cy="5410200"/>
          </a:xfrm>
        </p:spPr>
        <p:txBody>
          <a:bodyPr>
            <a:noAutofit/>
          </a:bodyPr>
          <a:lstStyle/>
          <a:p>
            <a:r>
              <a:rPr lang="en-US" sz="2000" b="1" smtClean="0"/>
              <a:t>Story - Abdullah Ibn Abbas</a:t>
            </a:r>
          </a:p>
          <a:p>
            <a:r>
              <a:rPr lang="en-US" sz="2000" b="1" smtClean="0"/>
              <a:t/>
            </a:r>
            <a:br>
              <a:rPr lang="en-US" sz="2000" b="1" smtClean="0"/>
            </a:br>
            <a:r>
              <a:rPr lang="en-US" sz="2000" b="1" smtClean="0"/>
              <a:t>Abdullah Ibn Abbas was the nephew of Prophet Muhammad (pbuh), the son of his uncle Abbas. When Abdullah was a youngster our Prophet would make dua for him asking Allah to give Abdullah a deep understanding of Islam and to let him understand things well. </a:t>
            </a:r>
            <a:br>
              <a:rPr lang="en-US" sz="2000" b="1" smtClean="0"/>
            </a:br>
            <a:r>
              <a:rPr lang="en-US" sz="2000" b="1" smtClean="0"/>
              <a:t/>
            </a:r>
            <a:br>
              <a:rPr lang="en-US" sz="2000" b="1" smtClean="0"/>
            </a:br>
            <a:r>
              <a:rPr lang="en-US" sz="2000" b="1" smtClean="0"/>
              <a:t>There was a very close connection between our Prophet (pbuh) and Abdullah. Often as a child he spent time in the company of our Prophet (pbuh). When our Prophet passed away, Abdullah, who was only thirteen years old, was very sad. </a:t>
            </a:r>
            <a:br>
              <a:rPr lang="en-US" sz="2000" b="1" smtClean="0"/>
            </a:br>
            <a:r>
              <a:rPr lang="en-US" sz="2000" b="1" smtClean="0"/>
              <a:t/>
            </a:r>
            <a:br>
              <a:rPr lang="en-US" sz="2000" b="1" smtClean="0"/>
            </a:br>
            <a:r>
              <a:rPr lang="en-US" sz="2000" b="1" smtClean="0"/>
              <a:t>Abdullah had a great zeal to learn about Islam so would sit in the company of the Sahabah, learning about Islam and about the teachings of our Prophet (pbuh). Often Abdullah would travel great distances even to learn a single hadith </a:t>
            </a:r>
            <a:br>
              <a:rPr lang="en-US" sz="2000" b="1" smtClean="0"/>
            </a:br>
            <a:r>
              <a:rPr lang="en-US" sz="2000" b="1" smtClean="0"/>
              <a:t/>
            </a:r>
            <a:br>
              <a:rPr lang="en-US" sz="2000" b="1" smtClean="0"/>
            </a:br>
            <a:endParaRPr lang="en-US" sz="2000" b="1" smtClean="0"/>
          </a:p>
          <a:p>
            <a:endParaRPr lang="en-US" sz="2000" b="1"/>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lstStyle/>
          <a:p>
            <a:r>
              <a:rPr lang="en-US" smtClean="0"/>
              <a:t>Story of Abhullah ibn Abbas</a:t>
            </a:r>
            <a:endParaRPr lang="en-US"/>
          </a:p>
        </p:txBody>
      </p:sp>
      <p:sp>
        <p:nvSpPr>
          <p:cNvPr id="3" name="Content Placeholder 2"/>
          <p:cNvSpPr>
            <a:spLocks noGrp="1"/>
          </p:cNvSpPr>
          <p:nvPr>
            <p:ph idx="1"/>
          </p:nvPr>
        </p:nvSpPr>
        <p:spPr>
          <a:xfrm>
            <a:off x="228600" y="685800"/>
            <a:ext cx="8686800" cy="6172200"/>
          </a:xfrm>
        </p:spPr>
        <p:txBody>
          <a:bodyPr>
            <a:normAutofit fontScale="85000" lnSpcReduction="10000"/>
          </a:bodyPr>
          <a:lstStyle/>
          <a:p>
            <a:r>
              <a:rPr lang="en-US" b="1" smtClean="0"/>
              <a:t/>
            </a:r>
            <a:br>
              <a:rPr lang="en-US" b="1" smtClean="0"/>
            </a:br>
            <a:r>
              <a:rPr lang="en-US" b="1" smtClean="0"/>
              <a:t>In one visit, he went to see a Sahabi who was asleep at the time. Abdullah did not want to disturb the Sahabi so decided that he would wait outside until the Sahabi woke up. When the Sahabi woke up he was very surprised to see Abdullah waiting for him covered in dust. Abdullah had been waiting a quite a while. </a:t>
            </a:r>
            <a:br>
              <a:rPr lang="en-US" b="1" smtClean="0"/>
            </a:br>
            <a:r>
              <a:rPr lang="en-US" b="1" smtClean="0"/>
              <a:t/>
            </a:r>
            <a:br>
              <a:rPr lang="en-US" b="1" smtClean="0"/>
            </a:br>
            <a:r>
              <a:rPr lang="en-US" b="1" smtClean="0"/>
              <a:t>The Sahabi asked, “Why did you not wake me up? You are the cousin of our Prophet (pbuh) and we would have come to see you if you had asked!” </a:t>
            </a:r>
            <a:br>
              <a:rPr lang="en-US" b="1" smtClean="0"/>
            </a:br>
            <a:r>
              <a:rPr lang="en-US" b="1" smtClean="0"/>
              <a:t/>
            </a:r>
            <a:br>
              <a:rPr lang="en-US" b="1" smtClean="0"/>
            </a:br>
            <a:r>
              <a:rPr lang="en-US" b="1" smtClean="0"/>
              <a:t>Abdullah ibn Abbas explained that he was a student and the Sahabi was his teacher so he did not want to disturb or inconvenience him. </a:t>
            </a:r>
            <a:br>
              <a:rPr lang="en-US" b="1" smtClean="0"/>
            </a:br>
            <a:r>
              <a:rPr lang="en-US" b="1" smtClean="0"/>
              <a:t/>
            </a:r>
            <a:br>
              <a:rPr lang="en-US" b="1" smtClean="0"/>
            </a:br>
            <a:r>
              <a:rPr lang="en-US" b="1" smtClean="0"/>
              <a:t>As time went on, Abdullah ibn Abbas became one of the most knowledgeable Sahabah and people would come from all over the world to learn from him. He was a great teacher from whom many people learned lost of information about Islam. </a:t>
            </a:r>
            <a:endParaRPr lang="en-US" b="1"/>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smtClean="0"/>
              <a:t> SomeRights of the Teacher</a:t>
            </a:r>
            <a:endParaRPr lang="en-US"/>
          </a:p>
        </p:txBody>
      </p:sp>
      <p:sp>
        <p:nvSpPr>
          <p:cNvPr id="3" name="Content Placeholder 2"/>
          <p:cNvSpPr>
            <a:spLocks noGrp="1"/>
          </p:cNvSpPr>
          <p:nvPr>
            <p:ph idx="1"/>
          </p:nvPr>
        </p:nvSpPr>
        <p:spPr/>
        <p:txBody>
          <a:bodyPr/>
          <a:lstStyle/>
          <a:p>
            <a:r>
              <a:rPr lang="en-US" smtClean="0"/>
              <a:t>Never intrupt him between lectuere</a:t>
            </a:r>
          </a:p>
          <a:p>
            <a:r>
              <a:rPr lang="en-US" smtClean="0"/>
              <a:t>Without his permission never talk</a:t>
            </a:r>
          </a:p>
          <a:p>
            <a:r>
              <a:rPr lang="en-US" smtClean="0"/>
              <a:t>Never stand or sit in his place</a:t>
            </a:r>
          </a:p>
          <a:p>
            <a:r>
              <a:rPr lang="en-US" smtClean="0"/>
              <a:t>Consider him like father</a:t>
            </a:r>
          </a:p>
          <a:p>
            <a:r>
              <a:rPr lang="en-US" smtClean="0"/>
              <a:t>Never walk before him while your back towards him</a:t>
            </a:r>
          </a:p>
          <a:p>
            <a:r>
              <a:rPr lang="en-US" smtClean="0"/>
              <a:t>Listen quitely his tips</a:t>
            </a:r>
          </a:p>
          <a:p>
            <a:r>
              <a:rPr lang="en-US" smtClean="0"/>
              <a:t>Never be most frank with him</a:t>
            </a:r>
          </a:p>
          <a:p>
            <a:r>
              <a:rPr lang="en-US" smtClean="0"/>
              <a:t>Always think that nobody like my teacher</a:t>
            </a:r>
          </a:p>
          <a:p>
            <a:r>
              <a:rPr lang="en-US" smtClean="0"/>
              <a:t>Face his punishment or angerness with patience</a:t>
            </a:r>
            <a:endParaRPr lang="en-US"/>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AutoShape 2" descr="http://www.alsiraj.net/images/rightsnonmuslims01.jpg"/>
          <p:cNvSpPr>
            <a:spLocks noChangeAspect="1" noChangeArrowheads="1"/>
          </p:cNvSpPr>
          <p:nvPr/>
        </p:nvSpPr>
        <p:spPr bwMode="auto">
          <a:xfrm>
            <a:off x="155575" y="-503238"/>
            <a:ext cx="1905000" cy="1057276"/>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6628" name="Picture 4" descr="http://www.alsiraj.net/images/rightsnonmuslims01.jpg"/>
          <p:cNvPicPr>
            <a:picLocks noChangeAspect="1" noChangeArrowheads="1"/>
          </p:cNvPicPr>
          <p:nvPr/>
        </p:nvPicPr>
        <p:blipFill>
          <a:blip r:embed="rId2" cstate="print"/>
          <a:srcRect/>
          <a:stretch>
            <a:fillRect/>
          </a:stretch>
        </p:blipFill>
        <p:spPr bwMode="auto">
          <a:xfrm>
            <a:off x="0" y="152400"/>
            <a:ext cx="9144000" cy="6629400"/>
          </a:xfrm>
          <a:prstGeom prst="rect">
            <a:avLst/>
          </a:prstGeom>
          <a:noFill/>
        </p:spPr>
      </p:pic>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a:bodyPr>
          <a:lstStyle/>
          <a:p>
            <a:r>
              <a:rPr lang="en-US" smtClean="0">
                <a:solidFill>
                  <a:srgbClr val="FF0000"/>
                </a:solidFill>
              </a:rPr>
              <a:t>General Rights of Non muslims</a:t>
            </a:r>
            <a:endParaRPr lang="en-US">
              <a:solidFill>
                <a:srgbClr val="FF0000"/>
              </a:solidFill>
            </a:endParaRPr>
          </a:p>
        </p:txBody>
      </p:sp>
      <p:sp>
        <p:nvSpPr>
          <p:cNvPr id="3" name="Content Placeholder 2"/>
          <p:cNvSpPr>
            <a:spLocks noGrp="1"/>
          </p:cNvSpPr>
          <p:nvPr>
            <p:ph idx="1"/>
          </p:nvPr>
        </p:nvSpPr>
        <p:spPr>
          <a:xfrm>
            <a:off x="228600" y="838200"/>
            <a:ext cx="8763000" cy="6019800"/>
          </a:xfrm>
        </p:spPr>
        <p:txBody>
          <a:bodyPr>
            <a:normAutofit/>
          </a:bodyPr>
          <a:lstStyle/>
          <a:p>
            <a:pPr>
              <a:buFont typeface="Wingdings"/>
              <a:buChar char="v"/>
            </a:pPr>
            <a:r>
              <a:rPr lang="en-US" sz="4000" b="1" smtClean="0"/>
              <a:t>Preservation of Dignity as Human Beings</a:t>
            </a:r>
          </a:p>
          <a:p>
            <a:pPr>
              <a:buFont typeface="Wingdings"/>
              <a:buChar char="v"/>
            </a:pPr>
            <a:r>
              <a:rPr lang="en-US" sz="4000" b="1" smtClean="0"/>
              <a:t>The Right to Freedom of Belief</a:t>
            </a:r>
          </a:p>
          <a:p>
            <a:pPr>
              <a:buFont typeface="Wingdings"/>
              <a:buChar char="v"/>
            </a:pPr>
            <a:r>
              <a:rPr lang="en-US" sz="4000" b="1" smtClean="0"/>
              <a:t>The Right to Follow Their Religious Laws</a:t>
            </a:r>
          </a:p>
          <a:p>
            <a:pPr>
              <a:buFont typeface="Wingdings"/>
              <a:buChar char="v"/>
            </a:pPr>
            <a:r>
              <a:rPr lang="en-US" sz="4000" b="1" smtClean="0"/>
              <a:t>: The Right to Justice(</a:t>
            </a:r>
            <a:r>
              <a:rPr lang="en-US" sz="4000" smtClean="0"/>
              <a:t>Islamic justice towards non-Muslims and justice as a right.)</a:t>
            </a:r>
            <a:endParaRPr lang="en-US" sz="4000"/>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9144000" cy="1143000"/>
          </a:xfrm>
        </p:spPr>
        <p:txBody>
          <a:bodyPr>
            <a:normAutofit/>
          </a:bodyPr>
          <a:lstStyle/>
          <a:p>
            <a:pPr algn="ctr"/>
            <a:r>
              <a:rPr lang="en-US" smtClean="0">
                <a:solidFill>
                  <a:srgbClr val="FF0000"/>
                </a:solidFill>
              </a:rPr>
              <a:t>General Rights of Non muslims-2</a:t>
            </a:r>
            <a:endParaRPr lang="en-US">
              <a:solidFill>
                <a:srgbClr val="FF0000"/>
              </a:solidFill>
            </a:endParaRPr>
          </a:p>
        </p:txBody>
      </p:sp>
      <p:sp>
        <p:nvSpPr>
          <p:cNvPr id="3" name="Content Placeholder 2"/>
          <p:cNvSpPr>
            <a:spLocks noGrp="1"/>
          </p:cNvSpPr>
          <p:nvPr>
            <p:ph idx="1"/>
          </p:nvPr>
        </p:nvSpPr>
        <p:spPr>
          <a:xfrm>
            <a:off x="0" y="1371600"/>
            <a:ext cx="8991600" cy="6324600"/>
          </a:xfrm>
        </p:spPr>
        <p:txBody>
          <a:bodyPr>
            <a:normAutofit/>
          </a:bodyPr>
          <a:lstStyle/>
          <a:p>
            <a:pPr>
              <a:buFont typeface="Wingdings"/>
              <a:buChar char="v"/>
            </a:pPr>
            <a:r>
              <a:rPr lang="en-US" sz="3200" b="1" smtClean="0"/>
              <a:t>Security of Life, Property, and Honor</a:t>
            </a:r>
          </a:p>
          <a:p>
            <a:pPr>
              <a:buFont typeface="Wingdings"/>
              <a:buChar char="v"/>
            </a:pPr>
            <a:r>
              <a:rPr lang="en-US" sz="3200" smtClean="0"/>
              <a:t>Receiving good treatment is the right of a non-Muslim under Islam, not just a matter of courtesy.</a:t>
            </a:r>
          </a:p>
          <a:p>
            <a:pPr>
              <a:buFont typeface="Wingdings"/>
              <a:buChar char="v"/>
            </a:pPr>
            <a:r>
              <a:rPr lang="en-US" sz="3200" smtClean="0"/>
              <a:t>Poor and needy non-Muslims have the right to social security under Islamic Law.</a:t>
            </a:r>
          </a:p>
          <a:p>
            <a:pPr>
              <a:buFont typeface="Wingdings"/>
              <a:buChar char="v"/>
            </a:pPr>
            <a:r>
              <a:rPr lang="en-US" sz="3200" b="1" smtClean="0"/>
              <a:t>:</a:t>
            </a:r>
            <a:r>
              <a:rPr lang="en-US" sz="3200" smtClean="0"/>
              <a:t> The right of non-Muslims to be protected against outside aggression in return for paying </a:t>
            </a:r>
            <a:r>
              <a:rPr lang="en-US" sz="3200" i="1" smtClean="0"/>
              <a:t>jizya</a:t>
            </a:r>
            <a:r>
              <a:rPr lang="en-US" sz="3200" smtClean="0"/>
              <a:t>.</a:t>
            </a:r>
          </a:p>
          <a:p>
            <a:pPr>
              <a:buFont typeface="Wingdings"/>
              <a:buChar char="v"/>
            </a:pPr>
            <a:endParaRPr lang="en-US" sz="3200"/>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l="11250" t="10000" r="11250" b="5000"/>
          <a:stretch>
            <a:fillRect/>
          </a:stretch>
        </p:blipFill>
        <p:spPr bwMode="auto">
          <a:xfrm>
            <a:off x="0" y="762000"/>
            <a:ext cx="9144000" cy="6096000"/>
          </a:xfrm>
          <a:prstGeom prst="rect">
            <a:avLst/>
          </a:prstGeom>
          <a:noFill/>
          <a:ln w="9525">
            <a:noFill/>
            <a:miter lim="800000"/>
            <a:headEnd/>
            <a:tailEnd/>
          </a:ln>
        </p:spPr>
      </p:pic>
      <p:pic>
        <p:nvPicPr>
          <p:cNvPr id="1027" name="Picture 3" descr="C:\Users\Hafiz Imran\Desktop\125.jpg"/>
          <p:cNvPicPr>
            <a:picLocks noChangeAspect="1" noChangeArrowheads="1"/>
          </p:cNvPicPr>
          <p:nvPr/>
        </p:nvPicPr>
        <p:blipFill>
          <a:blip r:embed="rId3" cstate="print"/>
          <a:srcRect l="15625"/>
          <a:stretch>
            <a:fillRect/>
          </a:stretch>
        </p:blipFill>
        <p:spPr bwMode="auto">
          <a:xfrm>
            <a:off x="7696200" y="0"/>
            <a:ext cx="1447800" cy="1828800"/>
          </a:xfrm>
          <a:prstGeom prst="rect">
            <a:avLst/>
          </a:prstGeom>
          <a:noFill/>
        </p:spPr>
      </p:pic>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l="13125" t="9000" r="13750" b="10000"/>
          <a:stretch>
            <a:fillRect/>
          </a:stretch>
        </p:blipFill>
        <p:spPr bwMode="auto">
          <a:xfrm>
            <a:off x="0" y="685800"/>
            <a:ext cx="9144000" cy="6172200"/>
          </a:xfrm>
          <a:prstGeom prst="rect">
            <a:avLst/>
          </a:prstGeom>
          <a:noFill/>
          <a:ln w="9525">
            <a:noFill/>
            <a:miter lim="800000"/>
            <a:headEnd/>
            <a:tailEnd/>
          </a:ln>
        </p:spPr>
      </p:pic>
      <p:pic>
        <p:nvPicPr>
          <p:cNvPr id="3" name="Picture 3" descr="C:\Users\Hafiz Imran\Desktop\125.jpg"/>
          <p:cNvPicPr>
            <a:picLocks noChangeAspect="1" noChangeArrowheads="1"/>
          </p:cNvPicPr>
          <p:nvPr/>
        </p:nvPicPr>
        <p:blipFill>
          <a:blip r:embed="rId3" cstate="print"/>
          <a:srcRect l="15625"/>
          <a:stretch>
            <a:fillRect/>
          </a:stretch>
        </p:blipFill>
        <p:spPr bwMode="auto">
          <a:xfrm>
            <a:off x="7696200" y="0"/>
            <a:ext cx="1447800" cy="1828800"/>
          </a:xfrm>
          <a:prstGeom prst="rect">
            <a:avLst/>
          </a:prstGeom>
          <a:noFill/>
        </p:spPr>
      </p:pic>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l="13125" t="9000" r="13750" b="10000"/>
          <a:stretch>
            <a:fillRect/>
          </a:stretch>
        </p:blipFill>
        <p:spPr bwMode="auto">
          <a:xfrm>
            <a:off x="0" y="685800"/>
            <a:ext cx="9144000" cy="6172200"/>
          </a:xfrm>
          <a:prstGeom prst="rect">
            <a:avLst/>
          </a:prstGeom>
          <a:noFill/>
          <a:ln w="9525">
            <a:noFill/>
            <a:miter lim="800000"/>
            <a:headEnd/>
            <a:tailEnd/>
          </a:ln>
        </p:spPr>
      </p:pic>
      <p:pic>
        <p:nvPicPr>
          <p:cNvPr id="3" name="Picture 3" descr="C:\Users\Hafiz Imran\Desktop\125.jpg"/>
          <p:cNvPicPr>
            <a:picLocks noChangeAspect="1" noChangeArrowheads="1"/>
          </p:cNvPicPr>
          <p:nvPr/>
        </p:nvPicPr>
        <p:blipFill>
          <a:blip r:embed="rId3" cstate="print"/>
          <a:srcRect l="15625"/>
          <a:stretch>
            <a:fillRect/>
          </a:stretch>
        </p:blipFill>
        <p:spPr bwMode="auto">
          <a:xfrm>
            <a:off x="381000" y="0"/>
            <a:ext cx="1600200" cy="1371600"/>
          </a:xfrm>
          <a:prstGeom prst="rect">
            <a:avLst/>
          </a:prstGeom>
          <a:noFill/>
        </p:spPr>
      </p:pic>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l="13125" t="9000" r="13750" b="10000"/>
          <a:stretch>
            <a:fillRect/>
          </a:stretch>
        </p:blipFill>
        <p:spPr bwMode="auto">
          <a:xfrm>
            <a:off x="-76200" y="685800"/>
            <a:ext cx="9220200" cy="6172200"/>
          </a:xfrm>
          <a:prstGeom prst="rect">
            <a:avLst/>
          </a:prstGeom>
          <a:noFill/>
          <a:ln w="9525">
            <a:noFill/>
            <a:miter lim="800000"/>
            <a:headEnd/>
            <a:tailEnd/>
          </a:ln>
        </p:spPr>
      </p:pic>
      <p:pic>
        <p:nvPicPr>
          <p:cNvPr id="3" name="Picture 3" descr="C:\Users\Hafiz Imran\Desktop\125.jpg"/>
          <p:cNvPicPr>
            <a:picLocks noChangeAspect="1" noChangeArrowheads="1"/>
          </p:cNvPicPr>
          <p:nvPr/>
        </p:nvPicPr>
        <p:blipFill>
          <a:blip r:embed="rId3" cstate="print"/>
          <a:srcRect l="15625"/>
          <a:stretch>
            <a:fillRect/>
          </a:stretch>
        </p:blipFill>
        <p:spPr bwMode="auto">
          <a:xfrm>
            <a:off x="3733800" y="3352800"/>
            <a:ext cx="2667000" cy="3368842"/>
          </a:xfrm>
          <a:prstGeom prst="rect">
            <a:avLst/>
          </a:prstGeom>
          <a:noFill/>
        </p:spPr>
      </p:pic>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l="13125" t="8000" r="13750" b="10000"/>
          <a:stretch>
            <a:fillRect/>
          </a:stretch>
        </p:blipFill>
        <p:spPr bwMode="auto">
          <a:xfrm>
            <a:off x="0" y="609600"/>
            <a:ext cx="9144000" cy="6248400"/>
          </a:xfrm>
          <a:prstGeom prst="rect">
            <a:avLst/>
          </a:prstGeom>
          <a:noFill/>
          <a:ln w="9525">
            <a:noFill/>
            <a:miter lim="800000"/>
            <a:headEnd/>
            <a:tailEnd/>
          </a:ln>
        </p:spPr>
      </p:pic>
      <p:pic>
        <p:nvPicPr>
          <p:cNvPr id="3" name="Picture 3" descr="C:\Users\Hafiz Imran\Desktop\125.jpg"/>
          <p:cNvPicPr>
            <a:picLocks noChangeAspect="1" noChangeArrowheads="1"/>
          </p:cNvPicPr>
          <p:nvPr/>
        </p:nvPicPr>
        <p:blipFill>
          <a:blip r:embed="rId3" cstate="print"/>
          <a:srcRect l="15625"/>
          <a:stretch>
            <a:fillRect/>
          </a:stretch>
        </p:blipFill>
        <p:spPr bwMode="auto">
          <a:xfrm>
            <a:off x="381000" y="1"/>
            <a:ext cx="1752600" cy="1347536"/>
          </a:xfrm>
          <a:prstGeom prst="rect">
            <a:avLst/>
          </a:prstGeom>
          <a:noFill/>
        </p:spPr>
      </p:pic>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srcRect l="13125" t="8000" r="13750" b="10000"/>
          <a:stretch>
            <a:fillRect/>
          </a:stretch>
        </p:blipFill>
        <p:spPr bwMode="auto">
          <a:xfrm>
            <a:off x="0" y="609600"/>
            <a:ext cx="9144000" cy="6248400"/>
          </a:xfrm>
          <a:prstGeom prst="rect">
            <a:avLst/>
          </a:prstGeom>
          <a:noFill/>
          <a:ln w="9525">
            <a:noFill/>
            <a:miter lim="800000"/>
            <a:headEnd/>
            <a:tailEnd/>
          </a:ln>
        </p:spPr>
      </p:pic>
      <p:pic>
        <p:nvPicPr>
          <p:cNvPr id="3" name="Picture 3" descr="C:\Users\Hafiz Imran\Desktop\125.jpg"/>
          <p:cNvPicPr>
            <a:picLocks noChangeAspect="1" noChangeArrowheads="1"/>
          </p:cNvPicPr>
          <p:nvPr/>
        </p:nvPicPr>
        <p:blipFill>
          <a:blip r:embed="rId3" cstate="print"/>
          <a:srcRect l="15625"/>
          <a:stretch>
            <a:fillRect/>
          </a:stretch>
        </p:blipFill>
        <p:spPr bwMode="auto">
          <a:xfrm>
            <a:off x="4876800" y="2590800"/>
            <a:ext cx="3200400" cy="4042611"/>
          </a:xfrm>
          <a:prstGeom prst="rect">
            <a:avLst/>
          </a:prstGeom>
          <a:noFill/>
        </p:spPr>
      </p:pic>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srcRect l="13125" t="9000" r="13750" b="10000"/>
          <a:stretch>
            <a:fillRect/>
          </a:stretch>
        </p:blipFill>
        <p:spPr bwMode="auto">
          <a:xfrm>
            <a:off x="0" y="685800"/>
            <a:ext cx="9144000" cy="6172200"/>
          </a:xfrm>
          <a:prstGeom prst="rect">
            <a:avLst/>
          </a:prstGeom>
          <a:noFill/>
          <a:ln w="9525">
            <a:noFill/>
            <a:miter lim="800000"/>
            <a:headEnd/>
            <a:tailEnd/>
          </a:ln>
        </p:spPr>
      </p:pic>
      <p:pic>
        <p:nvPicPr>
          <p:cNvPr id="3" name="Picture 3" descr="C:\Users\Hafiz Imran\Desktop\125.jpg"/>
          <p:cNvPicPr>
            <a:picLocks noChangeAspect="1" noChangeArrowheads="1"/>
          </p:cNvPicPr>
          <p:nvPr/>
        </p:nvPicPr>
        <p:blipFill>
          <a:blip r:embed="rId3" cstate="print"/>
          <a:srcRect l="15625"/>
          <a:stretch>
            <a:fillRect/>
          </a:stretch>
        </p:blipFill>
        <p:spPr bwMode="auto">
          <a:xfrm>
            <a:off x="228600" y="0"/>
            <a:ext cx="1828800" cy="1347537"/>
          </a:xfrm>
          <a:prstGeom prst="rect">
            <a:avLst/>
          </a:prstGeom>
          <a:noFill/>
        </p:spPr>
      </p:pic>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print"/>
          <a:srcRect l="13125" t="9000" r="13750" b="10000"/>
          <a:stretch>
            <a:fillRect/>
          </a:stretch>
        </p:blipFill>
        <p:spPr bwMode="auto">
          <a:xfrm>
            <a:off x="0" y="685800"/>
            <a:ext cx="9144000" cy="6172200"/>
          </a:xfrm>
          <a:prstGeom prst="rect">
            <a:avLst/>
          </a:prstGeom>
          <a:noFill/>
          <a:ln w="9525">
            <a:noFill/>
            <a:miter lim="800000"/>
            <a:headEnd/>
            <a:tailEnd/>
          </a:ln>
        </p:spPr>
      </p:pic>
      <p:pic>
        <p:nvPicPr>
          <p:cNvPr id="3" name="Picture 3" descr="C:\Users\Hafiz Imran\Desktop\125.jpg"/>
          <p:cNvPicPr>
            <a:picLocks noChangeAspect="1" noChangeArrowheads="1"/>
          </p:cNvPicPr>
          <p:nvPr/>
        </p:nvPicPr>
        <p:blipFill>
          <a:blip r:embed="rId3" cstate="print"/>
          <a:srcRect l="15625"/>
          <a:stretch>
            <a:fillRect/>
          </a:stretch>
        </p:blipFill>
        <p:spPr bwMode="auto">
          <a:xfrm>
            <a:off x="6127750" y="3048000"/>
            <a:ext cx="3016250" cy="3810000"/>
          </a:xfrm>
          <a:prstGeom prst="rect">
            <a:avLst/>
          </a:prstGeom>
          <a:noFill/>
        </p:spPr>
      </p:pic>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cstate="print"/>
          <a:srcRect l="13125" t="10000" r="13750" b="10000"/>
          <a:stretch>
            <a:fillRect/>
          </a:stretch>
        </p:blipFill>
        <p:spPr bwMode="auto">
          <a:xfrm>
            <a:off x="0" y="609600"/>
            <a:ext cx="9144000" cy="6248400"/>
          </a:xfrm>
          <a:prstGeom prst="rect">
            <a:avLst/>
          </a:prstGeom>
          <a:noFill/>
          <a:ln w="9525">
            <a:noFill/>
            <a:miter lim="800000"/>
            <a:headEnd/>
            <a:tailEnd/>
          </a:ln>
        </p:spPr>
      </p:pic>
      <p:pic>
        <p:nvPicPr>
          <p:cNvPr id="3" name="Picture 3" descr="C:\Users\Hafiz Imran\Desktop\125.jpg"/>
          <p:cNvPicPr>
            <a:picLocks noChangeAspect="1" noChangeArrowheads="1"/>
          </p:cNvPicPr>
          <p:nvPr/>
        </p:nvPicPr>
        <p:blipFill>
          <a:blip r:embed="rId3" cstate="print"/>
          <a:srcRect l="15625"/>
          <a:stretch>
            <a:fillRect/>
          </a:stretch>
        </p:blipFill>
        <p:spPr bwMode="auto">
          <a:xfrm>
            <a:off x="6553200" y="3886200"/>
            <a:ext cx="2438400" cy="2851484"/>
          </a:xfrm>
          <a:prstGeom prst="rect">
            <a:avLst/>
          </a:prstGeom>
          <a:noFill/>
        </p:spPr>
      </p:pic>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cstate="print"/>
          <a:srcRect l="13125" t="8000" r="13750" b="9000"/>
          <a:stretch>
            <a:fillRect/>
          </a:stretch>
        </p:blipFill>
        <p:spPr bwMode="auto">
          <a:xfrm>
            <a:off x="0" y="533400"/>
            <a:ext cx="9144000" cy="6324600"/>
          </a:xfrm>
          <a:prstGeom prst="rect">
            <a:avLst/>
          </a:prstGeom>
          <a:noFill/>
          <a:ln w="9525">
            <a:noFill/>
            <a:miter lim="800000"/>
            <a:headEnd/>
            <a:tailEnd/>
          </a:ln>
        </p:spPr>
      </p:pic>
      <p:pic>
        <p:nvPicPr>
          <p:cNvPr id="3" name="Picture 3" descr="C:\Users\Hafiz Imran\Desktop\125.jpg"/>
          <p:cNvPicPr>
            <a:picLocks noChangeAspect="1" noChangeArrowheads="1"/>
          </p:cNvPicPr>
          <p:nvPr/>
        </p:nvPicPr>
        <p:blipFill>
          <a:blip r:embed="rId3" cstate="print"/>
          <a:srcRect l="15625"/>
          <a:stretch>
            <a:fillRect/>
          </a:stretch>
        </p:blipFill>
        <p:spPr bwMode="auto">
          <a:xfrm>
            <a:off x="1905000" y="3429000"/>
            <a:ext cx="1447800" cy="1828800"/>
          </a:xfrm>
          <a:prstGeom prst="rect">
            <a:avLst/>
          </a:prstGeom>
          <a:noFill/>
        </p:spPr>
      </p:pic>
      <p:pic>
        <p:nvPicPr>
          <p:cNvPr id="4" name="Picture 3" descr="C:\Users\Hafiz Imran\Desktop\125.jpg"/>
          <p:cNvPicPr>
            <a:picLocks noChangeAspect="1" noChangeArrowheads="1"/>
          </p:cNvPicPr>
          <p:nvPr/>
        </p:nvPicPr>
        <p:blipFill>
          <a:blip r:embed="rId3" cstate="print"/>
          <a:srcRect l="15625"/>
          <a:stretch>
            <a:fillRect/>
          </a:stretch>
        </p:blipFill>
        <p:spPr bwMode="auto">
          <a:xfrm>
            <a:off x="5943600" y="3505200"/>
            <a:ext cx="1447800" cy="1828800"/>
          </a:xfrm>
          <a:prstGeom prst="rect">
            <a:avLst/>
          </a:prstGeom>
          <a:noFill/>
        </p:spPr>
      </p:pic>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609600" y="304800"/>
            <a:ext cx="7772400" cy="914400"/>
          </a:xfrm>
        </p:spPr>
        <p:txBody>
          <a:bodyPr/>
          <a:lstStyle/>
          <a:p>
            <a:r>
              <a:rPr lang="en-US" sz="5400" b="1" u="sng" smtClean="0">
                <a:solidFill>
                  <a:schemeClr val="accent6">
                    <a:lumMod val="75000"/>
                  </a:schemeClr>
                </a:solidFill>
                <a:effectLst>
                  <a:outerShdw blurRad="38100" dist="38100" dir="2700000" algn="tl">
                    <a:srgbClr val="000000">
                      <a:alpha val="43137"/>
                    </a:srgbClr>
                  </a:outerShdw>
                </a:effectLst>
                <a:latin typeface="Rockwell" pitchFamily="18" charset="0"/>
              </a:rPr>
              <a:t>Out Lines</a:t>
            </a:r>
            <a:endParaRPr lang="en-US" sz="5400" b="1" u="sng">
              <a:solidFill>
                <a:schemeClr val="accent6">
                  <a:lumMod val="75000"/>
                </a:schemeClr>
              </a:solidFill>
              <a:effectLst>
                <a:outerShdw blurRad="38100" dist="38100" dir="2700000" algn="tl">
                  <a:srgbClr val="000000">
                    <a:alpha val="43137"/>
                  </a:srgbClr>
                </a:outerShdw>
              </a:effectLst>
            </a:endParaRPr>
          </a:p>
        </p:txBody>
      </p:sp>
      <p:sp>
        <p:nvSpPr>
          <p:cNvPr id="10243" name="Rectangle 3"/>
          <p:cNvSpPr>
            <a:spLocks noGrp="1" noChangeArrowheads="1"/>
          </p:cNvSpPr>
          <p:nvPr>
            <p:ph type="body" idx="1"/>
          </p:nvPr>
        </p:nvSpPr>
        <p:spPr>
          <a:xfrm>
            <a:off x="0" y="1524000"/>
            <a:ext cx="5334000" cy="5181600"/>
          </a:xfrm>
        </p:spPr>
        <p:txBody>
          <a:bodyPr>
            <a:normAutofit/>
          </a:bodyPr>
          <a:lstStyle/>
          <a:p>
            <a:pPr lvl="1">
              <a:buFont typeface="Wingdings"/>
              <a:buChar char="v"/>
            </a:pPr>
            <a:r>
              <a:rPr lang="en-US" sz="3200" b="1" smtClean="0">
                <a:latin typeface="AvantGarde Md BT" pitchFamily="34" charset="0"/>
              </a:rPr>
              <a:t>Neighbors rights in Islam</a:t>
            </a:r>
          </a:p>
          <a:p>
            <a:pPr lvl="1">
              <a:buFont typeface="Wingdings"/>
              <a:buChar char="v"/>
            </a:pPr>
            <a:r>
              <a:rPr lang="en-US" sz="3200" b="1" smtClean="0">
                <a:latin typeface="AvantGarde Md BT" pitchFamily="34" charset="0"/>
              </a:rPr>
              <a:t>Teacher Dignity</a:t>
            </a:r>
          </a:p>
          <a:p>
            <a:pPr lvl="1">
              <a:buFont typeface="Wingdings"/>
              <a:buChar char="v"/>
            </a:pPr>
            <a:r>
              <a:rPr lang="en-US" sz="3200" b="1" smtClean="0">
                <a:latin typeface="AvantGarde Md BT" pitchFamily="34" charset="0"/>
              </a:rPr>
              <a:t>Teacher’s rights</a:t>
            </a:r>
          </a:p>
          <a:p>
            <a:pPr lvl="1">
              <a:buFont typeface="Wingdings"/>
              <a:buChar char="v"/>
            </a:pPr>
            <a:r>
              <a:rPr lang="en-US" sz="3200" b="1" smtClean="0">
                <a:latin typeface="AvantGarde Md BT" pitchFamily="34" charset="0"/>
              </a:rPr>
              <a:t>Rights of Non Muslims</a:t>
            </a:r>
          </a:p>
          <a:p>
            <a:pPr lvl="1">
              <a:buFont typeface="Wingdings"/>
              <a:buChar char="v"/>
            </a:pPr>
            <a:r>
              <a:rPr lang="en-US" sz="3200" b="1" smtClean="0">
                <a:latin typeface="AvantGarde Md BT" pitchFamily="34" charset="0"/>
              </a:rPr>
              <a:t>The Last Sermon of Prophet Muhammad(pbuh)and its Optimum.</a:t>
            </a:r>
            <a:endParaRPr lang="en-US" b="1" smtClean="0">
              <a:latin typeface="AvantGarde Md BT" pitchFamily="34" charset="0"/>
            </a:endParaRPr>
          </a:p>
        </p:txBody>
      </p:sp>
      <p:sp>
        <p:nvSpPr>
          <p:cNvPr id="4" name="Slide Number Placeholder 3"/>
          <p:cNvSpPr>
            <a:spLocks noGrp="1"/>
          </p:cNvSpPr>
          <p:nvPr>
            <p:ph type="sldNum" sz="quarter" idx="12"/>
          </p:nvPr>
        </p:nvSpPr>
        <p:spPr/>
        <p:txBody>
          <a:bodyPr/>
          <a:lstStyle/>
          <a:p>
            <a:fld id="{78C91BCE-F812-4952-A23B-44D6EE9BB165}" type="slidenum">
              <a:rPr lang="en-US" smtClean="0"/>
              <a:pPr/>
              <a:t>48</a:t>
            </a:fld>
            <a:endParaRPr lang="en-US"/>
          </a:p>
        </p:txBody>
      </p:sp>
      <p:pic>
        <p:nvPicPr>
          <p:cNvPr id="1026" name="Picture 2" descr="http://www.shahinshah.com/images/pakistan/al-quran.jpg"/>
          <p:cNvPicPr>
            <a:picLocks noChangeAspect="1" noChangeArrowheads="1"/>
          </p:cNvPicPr>
          <p:nvPr/>
        </p:nvPicPr>
        <p:blipFill>
          <a:blip r:embed="rId2" cstate="print"/>
          <a:srcRect/>
          <a:stretch>
            <a:fillRect/>
          </a:stretch>
        </p:blipFill>
        <p:spPr bwMode="auto">
          <a:xfrm>
            <a:off x="5334000" y="1447800"/>
            <a:ext cx="3810000" cy="5410200"/>
          </a:xfrm>
          <a:prstGeom prst="rect">
            <a:avLst/>
          </a:prstGeom>
          <a:noFill/>
        </p:spPr>
      </p:pic>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a:lstStyle/>
          <a:p>
            <a:r>
              <a:rPr lang="en-US" smtClean="0"/>
              <a:t>Questions to you?</a:t>
            </a:r>
            <a:endParaRPr lang="en-US"/>
          </a:p>
        </p:txBody>
      </p:sp>
      <p:sp>
        <p:nvSpPr>
          <p:cNvPr id="3" name="Content Placeholder 2"/>
          <p:cNvSpPr>
            <a:spLocks noGrp="1"/>
          </p:cNvSpPr>
          <p:nvPr>
            <p:ph idx="1"/>
          </p:nvPr>
        </p:nvSpPr>
        <p:spPr/>
        <p:txBody>
          <a:bodyPr>
            <a:normAutofit/>
          </a:bodyPr>
          <a:lstStyle/>
          <a:p>
            <a:r>
              <a:rPr lang="en-US" sz="3200" smtClean="0"/>
              <a:t>What is the meaning of huqooq.ul.ibad?</a:t>
            </a:r>
          </a:p>
          <a:p>
            <a:r>
              <a:rPr lang="en-US" sz="3200" smtClean="0"/>
              <a:t>Discuss some rights of neighbors?</a:t>
            </a:r>
          </a:p>
          <a:p>
            <a:r>
              <a:rPr lang="en-US" sz="3200" smtClean="0"/>
              <a:t>Explain the dignity of teacher after seeint slides?</a:t>
            </a:r>
          </a:p>
          <a:p>
            <a:r>
              <a:rPr lang="en-US" sz="3200" smtClean="0"/>
              <a:t>Count any 5 ritghts of non muslim give them by Islam?</a:t>
            </a:r>
          </a:p>
          <a:p>
            <a:r>
              <a:rPr lang="en-US" sz="3200" smtClean="0"/>
              <a:t>Memorize the lesssons of last sermon?</a:t>
            </a:r>
            <a:endParaRPr lang="en-US" sz="3200"/>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8C91BCE-F812-4952-A23B-44D6EE9BB165}" type="slidenum">
              <a:rPr lang="en-US" smtClean="0"/>
              <a:pPr/>
              <a:t>50</a:t>
            </a:fld>
            <a:endParaRPr lang="en-US"/>
          </a:p>
        </p:txBody>
      </p:sp>
      <p:pic>
        <p:nvPicPr>
          <p:cNvPr id="177154" name="Picture 2" descr="http://www.justinislam.com/wp-content/uploads/2013/05/JazakALLAH.gif"/>
          <p:cNvPicPr>
            <a:picLocks noChangeAspect="1" noChangeArrowheads="1"/>
          </p:cNvPicPr>
          <p:nvPr/>
        </p:nvPicPr>
        <p:blipFill>
          <a:blip r:embed="rId2" cstate="print"/>
          <a:srcRect/>
          <a:stretch>
            <a:fillRect/>
          </a:stretch>
        </p:blipFill>
        <p:spPr bwMode="auto">
          <a:xfrm>
            <a:off x="1" y="-51130"/>
            <a:ext cx="9144000" cy="6909129"/>
          </a:xfrm>
          <a:prstGeom prst="rect">
            <a:avLst/>
          </a:prstGeom>
          <a:noFill/>
        </p:spPr>
      </p:pic>
    </p:spTree>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310</TotalTime>
  <Words>2406</Words>
  <Application>Microsoft Office PowerPoint</Application>
  <PresentationFormat>On-screen Show (4:3)</PresentationFormat>
  <Paragraphs>210</Paragraphs>
  <Slides>50</Slides>
  <Notes>0</Notes>
  <HiddenSlides>0</HiddenSlides>
  <MMClips>0</MMClip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Flow</vt:lpstr>
      <vt:lpstr>Slide 1</vt:lpstr>
      <vt:lpstr>Islamic Studies course code 104</vt:lpstr>
      <vt:lpstr>Lectuere#20</vt:lpstr>
      <vt:lpstr>HUQOOQ.UL.IBAD AND LAST SERMON OF PROPHET MUHAMMAD (pbuh)</vt:lpstr>
      <vt:lpstr>Out Lines</vt:lpstr>
      <vt:lpstr>Slide 6</vt:lpstr>
      <vt:lpstr>Who is "neighbor" in Islam? </vt:lpstr>
      <vt:lpstr>Neighbors in the Holy Quran </vt:lpstr>
      <vt:lpstr>Imam Qurtubi (R)</vt:lpstr>
      <vt:lpstr>Slide 10</vt:lpstr>
      <vt:lpstr>Protecting Neighbor is part of faith </vt:lpstr>
      <vt:lpstr>Examples of two women</vt:lpstr>
      <vt:lpstr> Categories of Neighbors</vt:lpstr>
      <vt:lpstr>Good and Bad Neighbor</vt:lpstr>
      <vt:lpstr>Rights of the Neighbor</vt:lpstr>
      <vt:lpstr>Allah (SWT) loves one who shows tolerance towards neighbors</vt:lpstr>
      <vt:lpstr>    Pursuing and accomplishing needs:  </vt:lpstr>
      <vt:lpstr>Accomplishing Needs</vt:lpstr>
      <vt:lpstr> Concealing secrets and guarding  honor</vt:lpstr>
      <vt:lpstr>Support  your neighbor</vt:lpstr>
      <vt:lpstr>Caring for the moral and religious status of the neighbours </vt:lpstr>
      <vt:lpstr>Cont………</vt:lpstr>
      <vt:lpstr>Prophet (SAW)  Directions:</vt:lpstr>
      <vt:lpstr>Directions cont……</vt:lpstr>
      <vt:lpstr>Warning on violation of neighbor’s rights</vt:lpstr>
      <vt:lpstr>Slide 26</vt:lpstr>
      <vt:lpstr>Slide 27</vt:lpstr>
      <vt:lpstr>Slide 28</vt:lpstr>
      <vt:lpstr>Slide 29</vt:lpstr>
      <vt:lpstr>Slide 30</vt:lpstr>
      <vt:lpstr>Slide 31</vt:lpstr>
      <vt:lpstr>About respect of teacher</vt:lpstr>
      <vt:lpstr>Story of Abhullah ibn Abbas</vt:lpstr>
      <vt:lpstr> SomeRights of the Teacher</vt:lpstr>
      <vt:lpstr>Slide 35</vt:lpstr>
      <vt:lpstr>General Rights of Non muslims</vt:lpstr>
      <vt:lpstr>General Rights of Non muslims-2</vt:lpstr>
      <vt:lpstr>Slide 38</vt:lpstr>
      <vt:lpstr>Slide 39</vt:lpstr>
      <vt:lpstr>Slide 40</vt:lpstr>
      <vt:lpstr>Slide 41</vt:lpstr>
      <vt:lpstr>Slide 42</vt:lpstr>
      <vt:lpstr>Slide 43</vt:lpstr>
      <vt:lpstr>Slide 44</vt:lpstr>
      <vt:lpstr>Slide 45</vt:lpstr>
      <vt:lpstr>Slide 46</vt:lpstr>
      <vt:lpstr>Slide 47</vt:lpstr>
      <vt:lpstr>Out Lines</vt:lpstr>
      <vt:lpstr>Questions to you?</vt:lpstr>
      <vt:lpstr>Slide 50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Hafiz Imran</dc:creator>
  <cp:lastModifiedBy>NTS</cp:lastModifiedBy>
  <cp:revision>28</cp:revision>
  <dcterms:created xsi:type="dcterms:W3CDTF">2014-06-04T10:41:44Z</dcterms:created>
  <dcterms:modified xsi:type="dcterms:W3CDTF">2014-06-05T09:16:38Z</dcterms:modified>
</cp:coreProperties>
</file>