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5"/>
  </p:notesMasterIdLst>
  <p:sldIdLst>
    <p:sldId id="277" r:id="rId2"/>
    <p:sldId id="478" r:id="rId3"/>
    <p:sldId id="475" r:id="rId4"/>
    <p:sldId id="410" r:id="rId5"/>
    <p:sldId id="479" r:id="rId6"/>
    <p:sldId id="436" r:id="rId7"/>
    <p:sldId id="467" r:id="rId8"/>
    <p:sldId id="325" r:id="rId9"/>
    <p:sldId id="453" r:id="rId10"/>
    <p:sldId id="449" r:id="rId11"/>
    <p:sldId id="476" r:id="rId12"/>
    <p:sldId id="439" r:id="rId13"/>
    <p:sldId id="447" r:id="rId14"/>
    <p:sldId id="461" r:id="rId15"/>
    <p:sldId id="462" r:id="rId16"/>
    <p:sldId id="463" r:id="rId17"/>
    <p:sldId id="452" r:id="rId18"/>
    <p:sldId id="441" r:id="rId19"/>
    <p:sldId id="451" r:id="rId20"/>
    <p:sldId id="443" r:id="rId21"/>
    <p:sldId id="444" r:id="rId22"/>
    <p:sldId id="465" r:id="rId23"/>
    <p:sldId id="470" r:id="rId24"/>
    <p:sldId id="464" r:id="rId25"/>
    <p:sldId id="450" r:id="rId26"/>
    <p:sldId id="445" r:id="rId27"/>
    <p:sldId id="446" r:id="rId28"/>
    <p:sldId id="458" r:id="rId29"/>
    <p:sldId id="454" r:id="rId30"/>
    <p:sldId id="473" r:id="rId31"/>
    <p:sldId id="474" r:id="rId32"/>
    <p:sldId id="456" r:id="rId33"/>
    <p:sldId id="417" r:id="rId34"/>
    <p:sldId id="455" r:id="rId35"/>
    <p:sldId id="421" r:id="rId36"/>
    <p:sldId id="423" r:id="rId37"/>
    <p:sldId id="437" r:id="rId38"/>
    <p:sldId id="466" r:id="rId39"/>
    <p:sldId id="327" r:id="rId40"/>
    <p:sldId id="328" r:id="rId41"/>
    <p:sldId id="338" r:id="rId42"/>
    <p:sldId id="339" r:id="rId43"/>
    <p:sldId id="477" r:id="rId44"/>
    <p:sldId id="340" r:id="rId45"/>
    <p:sldId id="363" r:id="rId46"/>
    <p:sldId id="364" r:id="rId47"/>
    <p:sldId id="400" r:id="rId48"/>
    <p:sldId id="401" r:id="rId49"/>
    <p:sldId id="402" r:id="rId50"/>
    <p:sldId id="403" r:id="rId51"/>
    <p:sldId id="404" r:id="rId52"/>
    <p:sldId id="468" r:id="rId53"/>
    <p:sldId id="271"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41" autoAdjust="0"/>
    <p:restoredTop sz="94660"/>
  </p:normalViewPr>
  <p:slideViewPr>
    <p:cSldViewPr>
      <p:cViewPr varScale="1">
        <p:scale>
          <a:sx n="33" d="100"/>
          <a:sy n="33" d="100"/>
        </p:scale>
        <p:origin x="-1637"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E3C16C-0D9B-4F0A-8C90-890036E72960}" type="datetimeFigureOut">
              <a:rPr lang="en-US" smtClean="0"/>
              <a:pPr/>
              <a:t>5/9/2014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E9046A-939F-4F33-B20F-BCC3EACAE3C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79382F-CB42-4EDA-90C4-965A77489306}" type="slidenum">
              <a:rPr lang="en-US"/>
              <a:pPr/>
              <a:t>14</a:t>
            </a:fld>
            <a:endParaRPr lang="en-US"/>
          </a:p>
        </p:txBody>
      </p:sp>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p:txBody>
          <a:bodyPr>
            <a:normAutofit fontScale="40000" lnSpcReduction="20000"/>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E62B4D-D759-4E34-B33D-F3FAE43AC3FA}" type="slidenum">
              <a:rPr lang="en-US"/>
              <a:pPr/>
              <a:t>16</a:t>
            </a:fld>
            <a:endParaRPr 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pPr>
              <a:lnSpc>
                <a:spcPct val="80000"/>
              </a:lnSpc>
            </a:pPr>
            <a:endParaRPr lang="en-US" sz="8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63EF9D-55A4-4BEF-B605-168C9C79456B}" type="slidenum">
              <a:rPr lang="en-US"/>
              <a:pPr/>
              <a:t>32</a:t>
            </a:fld>
            <a:endParaRPr lang="en-US"/>
          </a:p>
        </p:txBody>
      </p:sp>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62581B-89BE-42FA-AA86-F4DB6DAF410E}" type="slidenum">
              <a:rPr lang="en-US"/>
              <a:pPr/>
              <a:t>34</a:t>
            </a:fld>
            <a:endParaRPr lang="en-US"/>
          </a:p>
        </p:txBody>
      </p:sp>
      <p:sp>
        <p:nvSpPr>
          <p:cNvPr id="204802" name="Rectangle 2"/>
          <p:cNvSpPr>
            <a:spLocks noGrp="1" noRot="1" noChangeAspect="1" noChangeArrowheads="1" noTextEdit="1"/>
          </p:cNvSpPr>
          <p:nvPr>
            <p:ph type="sldImg"/>
          </p:nvPr>
        </p:nvSpPr>
        <p:spPr>
          <a:ln/>
        </p:spPr>
      </p:sp>
      <p:sp>
        <p:nvSpPr>
          <p:cNvPr id="204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Discuss as a class the idea that Arabian Polytheism is condemned as being sinful because it goes against Tawhid.</a:t>
            </a:r>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98681E-39BA-4F3C-ACBD-6216375069DB}" type="slidenum">
              <a:rPr lang="en-GB" smtClean="0"/>
              <a:pPr fontAlgn="base">
                <a:spcBef>
                  <a:spcPct val="0"/>
                </a:spcBef>
                <a:spcAft>
                  <a:spcPct val="0"/>
                </a:spcAft>
                <a:defRPr/>
              </a:pPr>
              <a:t>38</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rgbClr val="0070C0"/>
                </a:solidFill>
              </a:defRPr>
            </a:lvl1p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C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348AA0-1B05-44CE-9490-DF981F565087}" type="datetimeFigureOut">
              <a:rPr lang="en-US" smtClean="0"/>
              <a:pPr/>
              <a:t>5/9/2014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cxnSp>
        <p:nvCxnSpPr>
          <p:cNvPr id="8" name="Straight Connector 7"/>
          <p:cNvCxnSpPr/>
          <p:nvPr userDrawn="1"/>
        </p:nvCxnSpPr>
        <p:spPr>
          <a:xfrm>
            <a:off x="0" y="3733800"/>
            <a:ext cx="9144000" cy="0"/>
          </a:xfrm>
          <a:prstGeom prst="line">
            <a:avLst/>
          </a:prstGeom>
          <a:ln w="76200"/>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a:defRPr>
                <a:solidFill>
                  <a:srgbClr val="0070C0"/>
                </a:solidFill>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E0348AA0-1B05-44CE-9490-DF981F565087}" type="datetimeFigureOut">
              <a:rPr lang="en-US" smtClean="0"/>
              <a:pPr/>
              <a:t>5/9/2014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348AA0-1B05-44CE-9490-DF981F565087}" type="datetimeFigureOut">
              <a:rPr lang="en-US" smtClean="0"/>
              <a:pPr/>
              <a:t>5/9/2014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348AA0-1B05-44CE-9490-DF981F565087}" type="datetimeFigureOut">
              <a:rPr lang="en-US" smtClean="0"/>
              <a:pPr/>
              <a:t>5/9/2014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348AA0-1B05-44CE-9490-DF981F565087}" type="datetimeFigureOut">
              <a:rPr lang="en-US" smtClean="0"/>
              <a:pPr/>
              <a:t>5/9/2014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348AA0-1B05-44CE-9490-DF981F565087}" type="datetimeFigureOut">
              <a:rPr lang="en-US" smtClean="0"/>
              <a:pPr/>
              <a:t>5/9/2014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348AA0-1B05-44CE-9490-DF981F565087}" type="datetimeFigureOut">
              <a:rPr lang="en-US" smtClean="0"/>
              <a:pPr/>
              <a:t>5/9/2014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348AA0-1B05-44CE-9490-DF981F565087}" type="datetimeFigureOut">
              <a:rPr lang="en-US" smtClean="0"/>
              <a:pPr/>
              <a:t>5/9/2014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348AA0-1B05-44CE-9490-DF981F565087}" type="datetimeFigureOut">
              <a:rPr lang="en-US" smtClean="0"/>
              <a:pPr/>
              <a:t>5/9/2014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348AA0-1B05-44CE-9490-DF981F565087}" type="datetimeFigureOut">
              <a:rPr lang="en-US" smtClean="0"/>
              <a:pPr/>
              <a:t>5/9/2014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348AA0-1B05-44CE-9490-DF981F565087}" type="datetimeFigureOut">
              <a:rPr lang="en-US" smtClean="0"/>
              <a:pPr/>
              <a:t>5/9/2014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C91BCE-F812-4952-A23B-44D6EE9BB1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152400"/>
            <a:ext cx="84582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348AA0-1B05-44CE-9490-DF981F565087}" type="datetimeFigureOut">
              <a:rPr lang="en-US" smtClean="0"/>
              <a:pPr/>
              <a:t>5/9/2014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C91BCE-F812-4952-A23B-44D6EE9BB165}" type="slidenum">
              <a:rPr lang="en-US" smtClean="0"/>
              <a:pPr/>
              <a:t>‹#›</a:t>
            </a:fld>
            <a:endParaRPr lang="en-US"/>
          </a:p>
        </p:txBody>
      </p:sp>
      <p:cxnSp>
        <p:nvCxnSpPr>
          <p:cNvPr id="7" name="Straight Connector 6"/>
          <p:cNvCxnSpPr/>
          <p:nvPr userDrawn="1"/>
        </p:nvCxnSpPr>
        <p:spPr>
          <a:xfrm>
            <a:off x="0" y="1447800"/>
            <a:ext cx="9144000" cy="0"/>
          </a:xfrm>
          <a:prstGeom prst="line">
            <a:avLst/>
          </a:prstGeom>
          <a:ln w="76200"/>
        </p:spPr>
        <p:style>
          <a:lnRef idx="3">
            <a:schemeClr val="accent2"/>
          </a:lnRef>
          <a:fillRef idx="0">
            <a:schemeClr val="accent2"/>
          </a:fillRef>
          <a:effectRef idx="2">
            <a:schemeClr val="accent2"/>
          </a:effectRef>
          <a:fontRef idx="minor">
            <a:schemeClr val="tx1"/>
          </a:fontRef>
        </p:style>
      </p:cxn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rgbClr val="0070C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70C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C0000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8" name="Picture 4" descr="allah"/>
          <p:cNvPicPr>
            <a:picLocks noChangeAspect="1" noChangeArrowheads="1"/>
          </p:cNvPicPr>
          <p:nvPr/>
        </p:nvPicPr>
        <p:blipFill>
          <a:blip r:embed="rId2" cstate="print"/>
          <a:srcRect/>
          <a:stretch>
            <a:fillRect/>
          </a:stretch>
        </p:blipFill>
        <p:spPr bwMode="auto">
          <a:xfrm>
            <a:off x="1752600" y="1828800"/>
            <a:ext cx="4724400" cy="4423076"/>
          </a:xfrm>
          <a:prstGeom prst="rect">
            <a:avLst/>
          </a:prstGeom>
          <a:noFill/>
        </p:spPr>
      </p:pic>
    </p:spTree>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smtClean="0"/>
              <a:t>Islamic</a:t>
            </a:r>
            <a:r>
              <a:rPr lang="en-US" sz="8800" smtClean="0"/>
              <a:t> </a:t>
            </a:r>
            <a:r>
              <a:rPr lang="en-US" sz="6000" smtClean="0"/>
              <a:t>Studies</a:t>
            </a:r>
            <a:endParaRPr lang="en-US" sz="6000"/>
          </a:p>
        </p:txBody>
      </p:sp>
      <p:sp>
        <p:nvSpPr>
          <p:cNvPr id="3" name="Subtitle 2"/>
          <p:cNvSpPr>
            <a:spLocks noGrp="1"/>
          </p:cNvSpPr>
          <p:nvPr>
            <p:ph type="subTitle" idx="1"/>
          </p:nvPr>
        </p:nvSpPr>
        <p:spPr>
          <a:xfrm>
            <a:off x="457200" y="3886200"/>
            <a:ext cx="8382000" cy="1752600"/>
          </a:xfrm>
        </p:spPr>
        <p:txBody>
          <a:bodyPr/>
          <a:lstStyle/>
          <a:p>
            <a:r>
              <a:rPr lang="en-US" smtClean="0"/>
              <a:t>Associate Degree Education ADE/B.Ed(Hons)Elementary</a:t>
            </a:r>
          </a:p>
          <a:p>
            <a:r>
              <a:rPr lang="en-US" smtClean="0"/>
              <a:t>Semester I</a:t>
            </a:r>
          </a:p>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Introduction</a:t>
            </a:r>
            <a:endParaRPr lang="en-US" dirty="0"/>
          </a:p>
        </p:txBody>
      </p:sp>
      <p:sp>
        <p:nvSpPr>
          <p:cNvPr id="3" name="Content Placeholder 2"/>
          <p:cNvSpPr>
            <a:spLocks noGrp="1"/>
          </p:cNvSpPr>
          <p:nvPr>
            <p:ph idx="1"/>
          </p:nvPr>
        </p:nvSpPr>
        <p:spPr/>
        <p:txBody>
          <a:bodyPr/>
          <a:lstStyle/>
          <a:p>
            <a:r>
              <a:rPr lang="en-US" dirty="0" smtClean="0"/>
              <a:t>Muhammad Imran</a:t>
            </a:r>
          </a:p>
          <a:p>
            <a:pPr lvl="1"/>
            <a:r>
              <a:rPr lang="en-US" dirty="0" smtClean="0"/>
              <a:t>MA  ISLAMIAT(PU)</a:t>
            </a:r>
            <a:endParaRPr lang="en-US" dirty="0"/>
          </a:p>
          <a:p>
            <a:pPr lvl="1"/>
            <a:r>
              <a:rPr lang="en-US" dirty="0" smtClean="0"/>
              <a:t>FAZIL  ARABIC(BISE RWP)</a:t>
            </a:r>
          </a:p>
          <a:p>
            <a:pPr lvl="1"/>
            <a:r>
              <a:rPr lang="en-US" dirty="0" smtClean="0"/>
              <a:t>Master of Education(</a:t>
            </a:r>
            <a:r>
              <a:rPr lang="en-US" dirty="0" err="1" smtClean="0"/>
              <a:t>M.Ed</a:t>
            </a:r>
            <a:r>
              <a:rPr lang="en-US" smtClean="0"/>
              <a:t>)A.I.O.U</a:t>
            </a:r>
          </a:p>
          <a:p>
            <a:r>
              <a:rPr lang="en-US" smtClean="0"/>
              <a:t>A.P/H.O.D ISLAMIC STUDIES</a:t>
            </a:r>
          </a:p>
          <a:p>
            <a:pPr lvl="1"/>
            <a:r>
              <a:rPr lang="en-US" smtClean="0"/>
              <a:t>PUNJAB COLLEGE OF COMMERCE</a:t>
            </a:r>
          </a:p>
          <a:p>
            <a:pPr lvl="1"/>
            <a:r>
              <a:rPr lang="en-US" smtClean="0"/>
              <a:t>RCC RAWALPINDI</a:t>
            </a:r>
          </a:p>
          <a:p>
            <a:endParaRPr lang="en-US"/>
          </a:p>
          <a:p>
            <a:endParaRPr lang="en-US" smtClean="0"/>
          </a:p>
          <a:p>
            <a:endParaRPr lang="en-US"/>
          </a:p>
          <a:p>
            <a:endParaRPr lang="en-US" smtClean="0"/>
          </a:p>
          <a:p>
            <a:pPr>
              <a:buNone/>
            </a:pP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normAutofit/>
          </a:bodyPr>
          <a:lstStyle/>
          <a:p>
            <a:r>
              <a:rPr lang="en-US" sz="3600" smtClean="0"/>
              <a:t>By Muhammad Imran</a:t>
            </a:r>
            <a:endParaRPr lang="en-US" sz="3600"/>
          </a:p>
        </p:txBody>
      </p:sp>
      <p:sp>
        <p:nvSpPr>
          <p:cNvPr id="5" name="Title 4"/>
          <p:cNvSpPr>
            <a:spLocks noGrp="1"/>
          </p:cNvSpPr>
          <p:nvPr>
            <p:ph type="ctrTitle"/>
          </p:nvPr>
        </p:nvSpPr>
        <p:spPr/>
        <p:txBody>
          <a:bodyPr/>
          <a:lstStyle/>
          <a:p>
            <a:r>
              <a:rPr lang="en-US" b="1" smtClean="0"/>
              <a:t>Fundamental Beliefs of Islam</a:t>
            </a:r>
            <a:endParaRPr lang="en-US" b="1"/>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2209800"/>
            <a:ext cx="7623175" cy="1524000"/>
          </a:xfrm>
        </p:spPr>
        <p:txBody>
          <a:bodyPr>
            <a:normAutofit/>
          </a:bodyPr>
          <a:lstStyle/>
          <a:p>
            <a:pPr algn="ctr"/>
            <a:r>
              <a:rPr lang="en-US" sz="8000" b="1" smtClean="0"/>
              <a:t>Lectuere#02</a:t>
            </a:r>
            <a:endParaRPr lang="en-US" sz="8000"/>
          </a:p>
        </p:txBody>
      </p:sp>
      <p:pic>
        <p:nvPicPr>
          <p:cNvPr id="2058" name="Picture 10" descr="untitled"/>
          <p:cNvPicPr>
            <a:picLocks noChangeAspect="1" noChangeArrowheads="1"/>
          </p:cNvPicPr>
          <p:nvPr/>
        </p:nvPicPr>
        <p:blipFill>
          <a:blip r:embed="rId2" cstate="print"/>
          <a:srcRect/>
          <a:stretch>
            <a:fillRect/>
          </a:stretch>
        </p:blipFill>
        <p:spPr bwMode="auto">
          <a:xfrm>
            <a:off x="685800" y="1371600"/>
            <a:ext cx="2876550" cy="866775"/>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2209800"/>
            <a:ext cx="7623175" cy="1524000"/>
          </a:xfrm>
        </p:spPr>
        <p:txBody>
          <a:bodyPr/>
          <a:lstStyle/>
          <a:p>
            <a:pPr algn="ctr"/>
            <a:r>
              <a:rPr lang="en-US" sz="3600" b="1"/>
              <a:t>BELIEF in the PROPHETS</a:t>
            </a:r>
            <a:endParaRPr lang="en-US" sz="3600"/>
          </a:p>
        </p:txBody>
      </p:sp>
      <p:pic>
        <p:nvPicPr>
          <p:cNvPr id="2058" name="Picture 10" descr="untitled"/>
          <p:cNvPicPr>
            <a:picLocks noChangeAspect="1" noChangeArrowheads="1"/>
          </p:cNvPicPr>
          <p:nvPr/>
        </p:nvPicPr>
        <p:blipFill>
          <a:blip r:embed="rId2" cstate="print"/>
          <a:srcRect/>
          <a:stretch>
            <a:fillRect/>
          </a:stretch>
        </p:blipFill>
        <p:spPr bwMode="auto">
          <a:xfrm>
            <a:off x="685800" y="1371600"/>
            <a:ext cx="2876550" cy="866775"/>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endParaRPr lang="en-US" altLang="en-US"/>
          </a:p>
        </p:txBody>
      </p:sp>
      <p:sp>
        <p:nvSpPr>
          <p:cNvPr id="3091" name="Rectangle 19"/>
          <p:cNvSpPr>
            <a:spLocks noGrp="1" noChangeArrowheads="1"/>
          </p:cNvSpPr>
          <p:nvPr>
            <p:ph type="body" idx="1"/>
          </p:nvPr>
        </p:nvSpPr>
        <p:spPr>
          <a:xfrm>
            <a:off x="152400" y="1828800"/>
            <a:ext cx="8991600" cy="4953000"/>
          </a:xfrm>
        </p:spPr>
        <p:txBody>
          <a:bodyPr/>
          <a:lstStyle/>
          <a:p>
            <a:pPr>
              <a:lnSpc>
                <a:spcPct val="80000"/>
              </a:lnSpc>
              <a:buSzPct val="150000"/>
              <a:buFont typeface="Wingdings" pitchFamily="2" charset="2"/>
              <a:buChar char="ü"/>
            </a:pPr>
            <a:r>
              <a:rPr lang="en-US" sz="2600"/>
              <a:t>Prophets and Prophethood</a:t>
            </a:r>
          </a:p>
          <a:p>
            <a:pPr>
              <a:lnSpc>
                <a:spcPct val="80000"/>
              </a:lnSpc>
              <a:buSzPct val="150000"/>
              <a:buFont typeface="Wingdings" pitchFamily="2" charset="2"/>
              <a:buChar char="ü"/>
            </a:pPr>
            <a:r>
              <a:rPr lang="en-US" sz="2600"/>
              <a:t>Divine Purposes for Sending the Prophets</a:t>
            </a:r>
          </a:p>
          <a:p>
            <a:pPr>
              <a:lnSpc>
                <a:spcPct val="80000"/>
              </a:lnSpc>
              <a:buSzPct val="150000"/>
              <a:buFont typeface="Wingdings" pitchFamily="2" charset="2"/>
              <a:buChar char="ü"/>
            </a:pPr>
            <a:r>
              <a:rPr lang="en-US" sz="2600"/>
              <a:t>Characteristics of the Prophets</a:t>
            </a:r>
          </a:p>
          <a:p>
            <a:pPr>
              <a:lnSpc>
                <a:spcPct val="80000"/>
              </a:lnSpc>
              <a:buSzPct val="150000"/>
              <a:buFont typeface="Wingdings" pitchFamily="2" charset="2"/>
              <a:buChar char="ü"/>
            </a:pPr>
            <a:r>
              <a:rPr lang="en-US" sz="2600"/>
              <a:t>The essentials of Prophethood</a:t>
            </a:r>
          </a:p>
          <a:p>
            <a:pPr>
              <a:lnSpc>
                <a:spcPct val="80000"/>
              </a:lnSpc>
              <a:buSzPct val="150000"/>
              <a:buFont typeface="Wingdings" pitchFamily="2" charset="2"/>
              <a:buChar char="ü"/>
            </a:pPr>
            <a:r>
              <a:rPr lang="en-US" sz="2600"/>
              <a:t>How many Prophets have been sent to mankind?</a:t>
            </a:r>
          </a:p>
          <a:p>
            <a:pPr>
              <a:lnSpc>
                <a:spcPct val="80000"/>
              </a:lnSpc>
              <a:buSzPct val="150000"/>
              <a:buFont typeface="Wingdings" pitchFamily="2" charset="2"/>
              <a:buChar char="ü"/>
            </a:pPr>
            <a:r>
              <a:rPr lang="en-US" sz="2600"/>
              <a:t>Prophets Conveyed the Same Message</a:t>
            </a:r>
          </a:p>
          <a:p>
            <a:pPr>
              <a:lnSpc>
                <a:spcPct val="80000"/>
              </a:lnSpc>
              <a:buSzPct val="150000"/>
              <a:buFont typeface="Wingdings" pitchFamily="2" charset="2"/>
              <a:buChar char="ü"/>
            </a:pPr>
            <a:r>
              <a:rPr lang="en-US" sz="2600" smtClean="0"/>
              <a:t>What </a:t>
            </a:r>
            <a:r>
              <a:rPr lang="en-US" sz="2600"/>
              <a:t>is a ‘miracle’?</a:t>
            </a:r>
          </a:p>
          <a:p>
            <a:pPr>
              <a:lnSpc>
                <a:spcPct val="80000"/>
              </a:lnSpc>
              <a:buSzPct val="150000"/>
              <a:buFont typeface="Wingdings" pitchFamily="2" charset="2"/>
              <a:buChar char="ü"/>
            </a:pPr>
            <a:r>
              <a:rPr lang="en-US" sz="2600"/>
              <a:t>Why are Prophets human?</a:t>
            </a:r>
          </a:p>
          <a:p>
            <a:pPr>
              <a:lnSpc>
                <a:spcPct val="80000"/>
              </a:lnSpc>
              <a:buSzPct val="150000"/>
              <a:buFont typeface="Wingdings" pitchFamily="2" charset="2"/>
              <a:buChar char="ü"/>
            </a:pPr>
            <a:r>
              <a:rPr lang="en-US" sz="2600"/>
              <a:t>Were there any woman prophets</a:t>
            </a:r>
            <a:r>
              <a:rPr lang="en-US" sz="2600" smtClean="0"/>
              <a:t>?</a:t>
            </a:r>
          </a:p>
          <a:p>
            <a:pPr>
              <a:lnSpc>
                <a:spcPct val="80000"/>
              </a:lnSpc>
              <a:buSzPct val="150000"/>
              <a:buFont typeface="Wingdings" pitchFamily="2" charset="2"/>
              <a:buChar char="ü"/>
            </a:pPr>
            <a:r>
              <a:rPr lang="en-US" sz="2600" smtClean="0"/>
              <a:t>Characteristics of Prophet Muhammad(p.b.u.h)and the Finality of Prophet Muhammad(p.b.u.h)</a:t>
            </a:r>
            <a:endParaRPr lang="en-US" sz="2600"/>
          </a:p>
        </p:txBody>
      </p:sp>
      <p:pic>
        <p:nvPicPr>
          <p:cNvPr id="3088" name="Picture 16" descr="Img0"/>
          <p:cNvPicPr>
            <a:picLocks noGrp="1" noChangeAspect="1" noChangeArrowheads="1"/>
          </p:cNvPicPr>
          <p:nvPr>
            <p:ph sz="half" idx="4294967295"/>
          </p:nvPr>
        </p:nvPicPr>
        <p:blipFill>
          <a:blip r:embed="rId2" cstate="print"/>
          <a:srcRect/>
          <a:stretch>
            <a:fillRect/>
          </a:stretch>
        </p:blipFill>
        <p:spPr>
          <a:xfrm>
            <a:off x="0" y="304800"/>
            <a:ext cx="1524000" cy="1484313"/>
          </a:xfrm>
          <a:noFill/>
          <a:ln/>
        </p:spPr>
      </p:pic>
      <p:sp>
        <p:nvSpPr>
          <p:cNvPr id="3092" name="Rectangle 20"/>
          <p:cNvSpPr>
            <a:spLocks noGrp="1" noChangeArrowheads="1"/>
          </p:cNvSpPr>
          <p:nvPr>
            <p:ph type="title"/>
          </p:nvPr>
        </p:nvSpPr>
        <p:spPr/>
        <p:txBody>
          <a:bodyPr/>
          <a:lstStyle/>
          <a:p>
            <a:pPr algn="ctr"/>
            <a:r>
              <a:rPr lang="en-US" b="1"/>
              <a:t>Outline</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defRPr/>
            </a:pPr>
            <a:r>
              <a:rPr lang="en-US" sz="3600" b="1" dirty="0" smtClean="0"/>
              <a:t>FAITH </a:t>
            </a:r>
            <a:r>
              <a:rPr lang="en-US" sz="3600" b="1" smtClean="0"/>
              <a:t>IN Allah’S </a:t>
            </a:r>
            <a:r>
              <a:rPr lang="en-US" sz="3600" b="1" dirty="0" smtClean="0"/>
              <a:t>PROPHETS:</a:t>
            </a:r>
            <a:br>
              <a:rPr lang="en-US" sz="3600" b="1" dirty="0" smtClean="0"/>
            </a:br>
            <a:endParaRPr lang="en-US" sz="3600" dirty="0"/>
          </a:p>
        </p:txBody>
      </p:sp>
      <p:sp>
        <p:nvSpPr>
          <p:cNvPr id="2" name="Subtitle 1"/>
          <p:cNvSpPr>
            <a:spLocks noGrp="1"/>
          </p:cNvSpPr>
          <p:nvPr>
            <p:ph type="subTitle" idx="4294967295"/>
          </p:nvPr>
        </p:nvSpPr>
        <p:spPr>
          <a:xfrm>
            <a:off x="152400" y="1524000"/>
            <a:ext cx="8763000" cy="4976813"/>
          </a:xfrm>
        </p:spPr>
        <p:txBody>
          <a:bodyPr>
            <a:normAutofit/>
          </a:bodyPr>
          <a:lstStyle/>
          <a:p>
            <a:pPr>
              <a:defRPr/>
            </a:pPr>
            <a:r>
              <a:rPr lang="en-US" b="1" u="sng" smtClean="0"/>
              <a:t>Meaning </a:t>
            </a:r>
            <a:r>
              <a:rPr lang="en-US" b="1" u="sng" dirty="0" smtClean="0"/>
              <a:t>of this belief:</a:t>
            </a:r>
            <a:endParaRPr lang="en-US" dirty="0" smtClean="0"/>
          </a:p>
          <a:p>
            <a:pPr algn="l">
              <a:defRPr/>
            </a:pPr>
            <a:r>
              <a:rPr lang="en-US" dirty="0" smtClean="0"/>
              <a:t>-To believe that all the Prophets were true.</a:t>
            </a:r>
          </a:p>
          <a:p>
            <a:pPr algn="l">
              <a:defRPr/>
            </a:pPr>
            <a:r>
              <a:rPr lang="en-US" dirty="0" smtClean="0"/>
              <a:t>-They brought essentially that same religion Islam.</a:t>
            </a:r>
          </a:p>
          <a:p>
            <a:pPr algn="l">
              <a:defRPr/>
            </a:pPr>
            <a:r>
              <a:rPr lang="en-US" dirty="0" smtClean="0"/>
              <a:t>-The person who denies one of the Prophets is </a:t>
            </a:r>
            <a:r>
              <a:rPr lang="en-US" dirty="0" err="1" smtClean="0"/>
              <a:t>kafir</a:t>
            </a:r>
            <a:r>
              <a:rPr lang="en-US" dirty="0" smtClean="0"/>
              <a:t>.</a:t>
            </a:r>
          </a:p>
          <a:p>
            <a:pPr algn="l">
              <a:defRP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457200"/>
            <a:ext cx="8458200" cy="1143000"/>
          </a:xfrm>
        </p:spPr>
        <p:txBody>
          <a:bodyPr>
            <a:noAutofit/>
          </a:bodyPr>
          <a:lstStyle/>
          <a:p>
            <a:pPr>
              <a:defRPr/>
            </a:pPr>
            <a:r>
              <a:rPr lang="en-US" smtClean="0"/>
              <a:t>Belief about all Prophets</a:t>
            </a:r>
            <a:r>
              <a:rPr lang="en-US" dirty="0" smtClean="0"/>
              <a:t/>
            </a:r>
            <a:br>
              <a:rPr lang="en-US" dirty="0" smtClean="0"/>
            </a:br>
            <a:endParaRPr lang="en-US" dirty="0"/>
          </a:p>
        </p:txBody>
      </p:sp>
      <p:sp>
        <p:nvSpPr>
          <p:cNvPr id="2" name="Subtitle 1"/>
          <p:cNvSpPr>
            <a:spLocks noGrp="1"/>
          </p:cNvSpPr>
          <p:nvPr>
            <p:ph type="subTitle" idx="4294967295"/>
          </p:nvPr>
        </p:nvSpPr>
        <p:spPr>
          <a:xfrm>
            <a:off x="0" y="1571625"/>
            <a:ext cx="6400800" cy="4929188"/>
          </a:xfrm>
        </p:spPr>
        <p:txBody>
          <a:bodyPr/>
          <a:lstStyle/>
          <a:p>
            <a:pPr algn="l">
              <a:defRPr/>
            </a:pPr>
            <a:r>
              <a:rPr lang="en-US" dirty="0" smtClean="0"/>
              <a:t>-All the Prophets have not been mentioned in the Quran.</a:t>
            </a:r>
          </a:p>
          <a:p>
            <a:pPr algn="l">
              <a:defRPr/>
            </a:pPr>
            <a:r>
              <a:rPr lang="en-US" dirty="0" smtClean="0"/>
              <a:t>-There is no difference between our Prophet and the previous</a:t>
            </a:r>
            <a:r>
              <a:rPr lang="en-GB" dirty="0" smtClean="0"/>
              <a:t> </a:t>
            </a:r>
            <a:r>
              <a:rPr lang="en-US" dirty="0" smtClean="0"/>
              <a:t>Prophets.</a:t>
            </a:r>
          </a:p>
          <a:p>
            <a:pPr>
              <a:defRPr/>
            </a:pPr>
            <a:r>
              <a:rPr lang="ar-SA" dirty="0" smtClean="0"/>
              <a:t>لانفرق بين أحد من رسله</a:t>
            </a:r>
            <a:endParaRPr lang="en-GB" dirty="0" smtClean="0"/>
          </a:p>
          <a:p>
            <a:pPr>
              <a:defRPr/>
            </a:pPr>
            <a:r>
              <a:rPr lang="en-GB" dirty="0" smtClean="0"/>
              <a:t>(we do not </a:t>
            </a:r>
            <a:r>
              <a:rPr lang="en-GB" dirty="0" err="1" smtClean="0"/>
              <a:t>differenciate</a:t>
            </a:r>
            <a:r>
              <a:rPr lang="en-GB" dirty="0" smtClean="0"/>
              <a:t> one of the prophets from the other.)</a:t>
            </a:r>
            <a:endParaRPr lang="ar-SA" dirty="0" smtClean="0"/>
          </a:p>
          <a:p>
            <a:pPr>
              <a:defRPr/>
            </a:pPr>
            <a:r>
              <a:rPr lang="ar-SA" dirty="0" smtClean="0"/>
              <a:t>تلك الرسل فضلنا بعضهم على بعض.</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33400" y="152400"/>
            <a:ext cx="7772400" cy="1143000"/>
          </a:xfrm>
        </p:spPr>
        <p:txBody>
          <a:bodyPr/>
          <a:lstStyle/>
          <a:p>
            <a:r>
              <a:rPr lang="en-US" b="1" smtClean="0">
                <a:solidFill>
                  <a:srgbClr val="00B0F0"/>
                </a:solidFill>
              </a:rPr>
              <a:t>Risalatt </a:t>
            </a:r>
            <a:r>
              <a:rPr lang="en-US" b="1">
                <a:solidFill>
                  <a:srgbClr val="00B0F0"/>
                </a:solidFill>
              </a:rPr>
              <a:t>(Prophethood)</a:t>
            </a:r>
          </a:p>
        </p:txBody>
      </p:sp>
      <p:sp>
        <p:nvSpPr>
          <p:cNvPr id="7171" name="Rectangle 3"/>
          <p:cNvSpPr>
            <a:spLocks noGrp="1" noChangeArrowheads="1"/>
          </p:cNvSpPr>
          <p:nvPr>
            <p:ph type="body" idx="1"/>
          </p:nvPr>
        </p:nvSpPr>
        <p:spPr>
          <a:xfrm>
            <a:off x="76200" y="1600200"/>
            <a:ext cx="8839200" cy="5105400"/>
          </a:xfrm>
        </p:spPr>
        <p:txBody>
          <a:bodyPr>
            <a:noAutofit/>
          </a:bodyPr>
          <a:lstStyle/>
          <a:p>
            <a:pPr algn="just">
              <a:lnSpc>
                <a:spcPct val="80000"/>
              </a:lnSpc>
            </a:pPr>
            <a:r>
              <a:rPr lang="en-US" sz="3600" smtClean="0"/>
              <a:t>Risalatt </a:t>
            </a:r>
            <a:r>
              <a:rPr lang="en-US" sz="3600"/>
              <a:t>is the second most important belief of Islam after Tauheed. </a:t>
            </a:r>
            <a:r>
              <a:rPr lang="en-US" sz="3600" smtClean="0"/>
              <a:t>Risalatt </a:t>
            </a:r>
            <a:r>
              <a:rPr lang="en-US" sz="3600"/>
              <a:t>means ‘transmitting the message</a:t>
            </a:r>
            <a:r>
              <a:rPr lang="en-US" sz="3600" smtClean="0"/>
              <a:t>’’.</a:t>
            </a:r>
          </a:p>
          <a:p>
            <a:pPr algn="just">
              <a:lnSpc>
                <a:spcPct val="80000"/>
              </a:lnSpc>
            </a:pPr>
            <a:r>
              <a:rPr lang="en-US" sz="3600" smtClean="0"/>
              <a:t> </a:t>
            </a:r>
            <a:r>
              <a:rPr lang="en-US" sz="3600"/>
              <a:t>In Islamic terminology </a:t>
            </a:r>
            <a:r>
              <a:rPr lang="en-US" sz="3600" smtClean="0"/>
              <a:t>Risalatt </a:t>
            </a:r>
            <a:r>
              <a:rPr lang="en-US" sz="3600"/>
              <a:t>means transmitting the divine message to the people through His Prophets, they are called Rasool</a:t>
            </a:r>
            <a:r>
              <a:rPr lang="en-US" sz="3600" smtClean="0"/>
              <a:t>.</a:t>
            </a:r>
          </a:p>
          <a:p>
            <a:pPr algn="just">
              <a:lnSpc>
                <a:spcPct val="80000"/>
              </a:lnSpc>
            </a:pPr>
            <a:r>
              <a:rPr lang="en-US" sz="3600" smtClean="0"/>
              <a:t> </a:t>
            </a:r>
            <a:r>
              <a:rPr lang="en-US" sz="3600"/>
              <a:t>The divine message is given to them through revelation. The prophets do not say any thing from their own but only transmit the </a:t>
            </a:r>
            <a:r>
              <a:rPr lang="en-US" sz="3600" smtClean="0"/>
              <a:t>sharia.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solidFill>
                  <a:srgbClr val="00B0F0"/>
                </a:solidFill>
              </a:rPr>
              <a:t>Risalatt (Prophethood)--2</a:t>
            </a:r>
            <a:endParaRPr lang="en-US"/>
          </a:p>
        </p:txBody>
      </p:sp>
      <p:sp>
        <p:nvSpPr>
          <p:cNvPr id="3" name="Content Placeholder 2"/>
          <p:cNvSpPr>
            <a:spLocks noGrp="1"/>
          </p:cNvSpPr>
          <p:nvPr>
            <p:ph idx="1"/>
          </p:nvPr>
        </p:nvSpPr>
        <p:spPr>
          <a:xfrm>
            <a:off x="457200" y="1600200"/>
            <a:ext cx="8229600" cy="4876800"/>
          </a:xfrm>
        </p:spPr>
        <p:txBody>
          <a:bodyPr>
            <a:normAutofit lnSpcReduction="10000"/>
          </a:bodyPr>
          <a:lstStyle/>
          <a:p>
            <a:r>
              <a:rPr lang="en-US" smtClean="0"/>
              <a:t> The Holy Quran says: ‘‘And Prophets do not say any thing from their own but what is revealed to them.’’’ </a:t>
            </a:r>
          </a:p>
          <a:p>
            <a:r>
              <a:rPr lang="en-US" smtClean="0"/>
              <a:t>The first prophet of Allah was Hazrat Adam and the last one was Hazrat Muhammad PBUH.</a:t>
            </a:r>
          </a:p>
          <a:p>
            <a:r>
              <a:rPr lang="en-US" smtClean="0"/>
              <a:t> Now all human beings will have to carry on their lives according to the Shariah of Hazrat Muhammad PBUH till the Day of Judgment.</a:t>
            </a:r>
          </a:p>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defRPr/>
            </a:pPr>
            <a:r>
              <a:rPr lang="en-US" b="1" smtClean="0"/>
              <a:t>Risalatt   </a:t>
            </a:r>
            <a:r>
              <a:rPr lang="en-US" b="1" dirty="0" smtClean="0"/>
              <a:t>(</a:t>
            </a:r>
            <a:r>
              <a:rPr lang="en-US" b="1" dirty="0" err="1" smtClean="0"/>
              <a:t>Prophethood</a:t>
            </a:r>
            <a:r>
              <a:rPr lang="en-US" b="1" dirty="0" smtClean="0"/>
              <a:t>)</a:t>
            </a:r>
            <a:r>
              <a:rPr lang="en-US" dirty="0" smtClean="0"/>
              <a:t/>
            </a:r>
            <a:br>
              <a:rPr lang="en-US" dirty="0" smtClean="0"/>
            </a:br>
            <a:endParaRPr lang="en-US" dirty="0"/>
          </a:p>
        </p:txBody>
      </p:sp>
      <p:sp>
        <p:nvSpPr>
          <p:cNvPr id="2" name="Subtitle 1"/>
          <p:cNvSpPr>
            <a:spLocks noGrp="1"/>
          </p:cNvSpPr>
          <p:nvPr>
            <p:ph type="subTitle" idx="4294967295"/>
          </p:nvPr>
        </p:nvSpPr>
        <p:spPr>
          <a:xfrm>
            <a:off x="0" y="1524000"/>
            <a:ext cx="9144000" cy="5334000"/>
          </a:xfrm>
        </p:spPr>
        <p:txBody>
          <a:bodyPr>
            <a:normAutofit/>
          </a:bodyPr>
          <a:lstStyle/>
          <a:p>
            <a:pPr>
              <a:defRPr/>
            </a:pPr>
            <a:r>
              <a:rPr lang="en-US" dirty="0" smtClean="0"/>
              <a:t> </a:t>
            </a:r>
            <a:r>
              <a:rPr lang="en-US" sz="3600" dirty="0" smtClean="0"/>
              <a:t>Meaning</a:t>
            </a:r>
          </a:p>
          <a:p>
            <a:pPr algn="just" rtl="0">
              <a:defRPr/>
            </a:pPr>
            <a:r>
              <a:rPr lang="ar-SA" dirty="0" smtClean="0"/>
              <a:t>”رسالة“ (ر س ل)</a:t>
            </a:r>
            <a:r>
              <a:rPr lang="en-US" dirty="0" smtClean="0"/>
              <a:t> </a:t>
            </a:r>
            <a:endParaRPr lang="ar-SA" dirty="0" smtClean="0"/>
          </a:p>
          <a:p>
            <a:pPr algn="just" rtl="0">
              <a:defRPr/>
            </a:pPr>
            <a:r>
              <a:rPr lang="en-US" dirty="0" smtClean="0">
                <a:solidFill>
                  <a:srgbClr val="FF0000"/>
                </a:solidFill>
              </a:rPr>
              <a:t>it literally means to send</a:t>
            </a:r>
            <a:r>
              <a:rPr lang="en-US" smtClean="0"/>
              <a:t>. </a:t>
            </a:r>
            <a:endParaRPr lang="en-US" dirty="0" smtClean="0"/>
          </a:p>
          <a:p>
            <a:pPr algn="just" rtl="0">
              <a:buNone/>
              <a:defRPr/>
            </a:pPr>
            <a:endParaRPr lang="en-US" smtClean="0">
              <a:solidFill>
                <a:srgbClr val="00B0F0"/>
              </a:solidFill>
            </a:endParaRPr>
          </a:p>
          <a:p>
            <a:pPr algn="just" rtl="0">
              <a:defRPr/>
            </a:pPr>
            <a:r>
              <a:rPr lang="en-US" smtClean="0">
                <a:solidFill>
                  <a:srgbClr val="FF0000"/>
                </a:solidFill>
              </a:rPr>
              <a:t>Technically</a:t>
            </a:r>
            <a:r>
              <a:rPr lang="en-US" dirty="0" smtClean="0">
                <a:solidFill>
                  <a:srgbClr val="FF0000"/>
                </a:solidFill>
              </a:rPr>
              <a:t>: To convey the message </a:t>
            </a:r>
            <a:r>
              <a:rPr lang="en-US" smtClean="0">
                <a:solidFill>
                  <a:srgbClr val="FF0000"/>
                </a:solidFill>
              </a:rPr>
              <a:t>of Allah </a:t>
            </a:r>
            <a:r>
              <a:rPr lang="en-US" dirty="0" smtClean="0">
                <a:solidFill>
                  <a:srgbClr val="FF0000"/>
                </a:solidFill>
              </a:rPr>
              <a:t>to his worshippers.</a:t>
            </a:r>
          </a:p>
          <a:p>
            <a:pPr algn="l">
              <a:buNone/>
              <a:defRPr/>
            </a:pPr>
            <a:endParaRPr lang="en-US" smtClean="0"/>
          </a:p>
          <a:p>
            <a:pPr algn="l">
              <a:defRPr/>
            </a:pPr>
            <a:r>
              <a:rPr lang="en-US" smtClean="0"/>
              <a:t>Difference </a:t>
            </a:r>
            <a:r>
              <a:rPr lang="en-US" dirty="0" smtClean="0"/>
              <a:t>B/W (</a:t>
            </a:r>
            <a:r>
              <a:rPr lang="en-US" dirty="0" err="1" smtClean="0"/>
              <a:t>Nabi</a:t>
            </a:r>
            <a:r>
              <a:rPr lang="en-US" dirty="0" smtClean="0"/>
              <a:t>) and (</a:t>
            </a:r>
            <a:r>
              <a:rPr lang="en-US" err="1" smtClean="0"/>
              <a:t>Rasool</a:t>
            </a:r>
            <a:r>
              <a:rPr lang="en-US" smtClean="0"/>
              <a:t>).</a:t>
            </a:r>
          </a:p>
          <a:p>
            <a:pPr algn="l">
              <a:buNone/>
              <a:defRPr/>
            </a:pPr>
            <a:endParaRPr lang="en-US" smtClean="0"/>
          </a:p>
          <a:p>
            <a:pPr algn="l">
              <a:buNone/>
              <a:defRPr/>
            </a:pP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458200" cy="1143000"/>
          </a:xfrm>
        </p:spPr>
        <p:txBody>
          <a:bodyPr>
            <a:normAutofit fontScale="90000"/>
          </a:bodyPr>
          <a:lstStyle/>
          <a:p>
            <a:r>
              <a:rPr lang="en-US" smtClean="0"/>
              <a:t>What is the difference between a Nabi and a rasool?</a:t>
            </a:r>
            <a:br>
              <a:rPr lang="en-US" smtClean="0"/>
            </a:br>
            <a:endParaRPr lang="en-US"/>
          </a:p>
        </p:txBody>
      </p:sp>
      <p:sp>
        <p:nvSpPr>
          <p:cNvPr id="3" name="Rectangle 2"/>
          <p:cNvSpPr/>
          <p:nvPr/>
        </p:nvSpPr>
        <p:spPr>
          <a:xfrm>
            <a:off x="0" y="1447800"/>
            <a:ext cx="9144000" cy="5078313"/>
          </a:xfrm>
          <a:prstGeom prst="rect">
            <a:avLst/>
          </a:prstGeom>
        </p:spPr>
        <p:txBody>
          <a:bodyPr wrap="square">
            <a:spAutoFit/>
          </a:bodyPr>
          <a:lstStyle/>
          <a:p>
            <a:pPr>
              <a:buFont typeface="Arial" pitchFamily="34" charset="0"/>
              <a:buChar char="•"/>
            </a:pPr>
            <a:r>
              <a:rPr lang="en-US" sz="3600" smtClean="0"/>
              <a:t>Some Messengers were Nabi’s only. However, some Messengers were Nabis and rasools.</a:t>
            </a:r>
          </a:p>
          <a:p>
            <a:pPr>
              <a:buFont typeface="Arial" pitchFamily="34" charset="0"/>
              <a:buChar char="•"/>
            </a:pPr>
            <a:r>
              <a:rPr lang="en-US" sz="3600" smtClean="0">
                <a:solidFill>
                  <a:srgbClr val="FF0000"/>
                </a:solidFill>
              </a:rPr>
              <a:t>A rasool </a:t>
            </a:r>
            <a:r>
              <a:rPr lang="en-US" sz="3600" smtClean="0"/>
              <a:t>was a messenger of Allah who was given a new Shariah (codes of law) from Him.</a:t>
            </a:r>
          </a:p>
          <a:p>
            <a:pPr>
              <a:buFont typeface="Arial" pitchFamily="34" charset="0"/>
              <a:buChar char="•"/>
            </a:pPr>
            <a:r>
              <a:rPr lang="en-US" sz="3600" smtClean="0">
                <a:solidFill>
                  <a:srgbClr val="FF0000"/>
                </a:solidFill>
              </a:rPr>
              <a:t> A Nabi</a:t>
            </a:r>
            <a:r>
              <a:rPr lang="en-US" sz="3600" smtClean="0"/>
              <a:t> was also the messenger of Allah, but he was not given any new Shariah and followed the shariah of an earlier rasool.</a:t>
            </a:r>
            <a:endParaRPr lang="en-US" sz="36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381000" y="0"/>
            <a:ext cx="8077200" cy="1398587"/>
          </a:xfrm>
        </p:spPr>
        <p:txBody>
          <a:bodyPr>
            <a:normAutofit fontScale="90000"/>
          </a:bodyPr>
          <a:lstStyle/>
          <a:p>
            <a:r>
              <a:rPr lang="en-US" b="1"/>
              <a:t>Prophets Conveyed the Same Message</a:t>
            </a:r>
          </a:p>
        </p:txBody>
      </p:sp>
      <p:sp>
        <p:nvSpPr>
          <p:cNvPr id="192515" name="Rectangle 3"/>
          <p:cNvSpPr>
            <a:spLocks noGrp="1" noChangeArrowheads="1"/>
          </p:cNvSpPr>
          <p:nvPr>
            <p:ph type="body" idx="1"/>
          </p:nvPr>
        </p:nvSpPr>
        <p:spPr>
          <a:xfrm>
            <a:off x="533400" y="1676400"/>
            <a:ext cx="7772400" cy="1905000"/>
          </a:xfrm>
        </p:spPr>
        <p:txBody>
          <a:bodyPr/>
          <a:lstStyle/>
          <a:p>
            <a:pPr>
              <a:lnSpc>
                <a:spcPct val="105000"/>
              </a:lnSpc>
            </a:pPr>
            <a:r>
              <a:rPr lang="en-US" sz="2000"/>
              <a:t>All the prophets called humankind to </a:t>
            </a:r>
            <a:r>
              <a:rPr lang="en-US" sz="2000" smtClean="0"/>
              <a:t>Allah's </a:t>
            </a:r>
            <a:r>
              <a:rPr lang="en-US" sz="2000"/>
              <a:t>unity.</a:t>
            </a:r>
          </a:p>
          <a:p>
            <a:pPr>
              <a:lnSpc>
                <a:spcPct val="105000"/>
              </a:lnSpc>
            </a:pPr>
            <a:r>
              <a:rPr lang="en-US" sz="2000"/>
              <a:t>In their teachings, differences might have happened in minor matters depending on the conditions of their peoples. However, all these teachings are the same in essence. E.g., stealing is evil and a sin in all; yet, the way a thief  is punished might differ. </a:t>
            </a:r>
          </a:p>
        </p:txBody>
      </p:sp>
      <p:sp>
        <p:nvSpPr>
          <p:cNvPr id="192516" name="Rectangle 4"/>
          <p:cNvSpPr>
            <a:spLocks noChangeArrowheads="1"/>
          </p:cNvSpPr>
          <p:nvPr/>
        </p:nvSpPr>
        <p:spPr bwMode="auto">
          <a:xfrm>
            <a:off x="762000" y="3505200"/>
            <a:ext cx="7620000" cy="1154162"/>
          </a:xfrm>
          <a:prstGeom prst="rect">
            <a:avLst/>
          </a:prstGeom>
          <a:solidFill>
            <a:srgbClr val="CCFFCC"/>
          </a:solidFill>
          <a:ln w="9525">
            <a:noFill/>
            <a:miter lim="800000"/>
            <a:headEnd/>
            <a:tailEnd/>
          </a:ln>
          <a:effectLst/>
        </p:spPr>
        <p:txBody>
          <a:bodyPr lIns="0" tIns="0" rIns="0">
            <a:spAutoFit/>
          </a:bodyPr>
          <a:lstStyle/>
          <a:p>
            <a:pPr marL="342900" indent="-342900">
              <a:lnSpc>
                <a:spcPct val="120000"/>
              </a:lnSpc>
              <a:buSzPct val="65000"/>
              <a:buFont typeface="Wingdings" pitchFamily="2" charset="2"/>
              <a:buNone/>
            </a:pPr>
            <a:r>
              <a:rPr lang="en-US" sz="2000" i="1"/>
              <a:t>	For We assuredly sent amongst every people an Messenger (with the command), ‘Serve </a:t>
            </a:r>
            <a:r>
              <a:rPr lang="en-US" sz="2000" i="1" smtClean="0"/>
              <a:t>Allah </a:t>
            </a:r>
            <a:r>
              <a:rPr lang="en-US" sz="2000" i="1"/>
              <a:t>and eschew evil.’ (Quran 16:36)</a:t>
            </a:r>
          </a:p>
        </p:txBody>
      </p:sp>
      <p:sp>
        <p:nvSpPr>
          <p:cNvPr id="192517" name="Rectangle 5"/>
          <p:cNvSpPr>
            <a:spLocks noChangeArrowheads="1"/>
          </p:cNvSpPr>
          <p:nvPr/>
        </p:nvSpPr>
        <p:spPr bwMode="auto">
          <a:xfrm>
            <a:off x="609600" y="4724400"/>
            <a:ext cx="7772400" cy="1295400"/>
          </a:xfrm>
          <a:prstGeom prst="rect">
            <a:avLst/>
          </a:prstGeom>
          <a:noFill/>
          <a:ln w="9525">
            <a:noFill/>
            <a:miter lim="800000"/>
            <a:headEnd/>
            <a:tailEnd/>
          </a:ln>
          <a:effectLst/>
        </p:spPr>
        <p:txBody>
          <a:bodyPr tIns="0" bIns="0"/>
          <a:lstStyle/>
          <a:p>
            <a:pPr marL="342900" indent="-342900">
              <a:lnSpc>
                <a:spcPct val="105000"/>
              </a:lnSpc>
              <a:buSzPct val="65000"/>
              <a:buFont typeface="Wingdings" pitchFamily="2" charset="2"/>
              <a:buChar char="n"/>
            </a:pPr>
            <a:r>
              <a:rPr lang="en-US" sz="2000"/>
              <a:t>Whenever people fell into darkness after a Prophet by forgetting, changing and distorting his message, </a:t>
            </a:r>
            <a:r>
              <a:rPr lang="en-US" sz="2000" smtClean="0"/>
              <a:t>Allah </a:t>
            </a:r>
            <a:r>
              <a:rPr lang="en-US" sz="2000"/>
              <a:t>sent another one to enlighten them again. This continued until the coming of the Last Prophet.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endParaRPr lang="en-US" altLang="en-US"/>
          </a:p>
        </p:txBody>
      </p:sp>
      <p:sp>
        <p:nvSpPr>
          <p:cNvPr id="196610" name="Rectangle 2"/>
          <p:cNvSpPr>
            <a:spLocks noGrp="1" noChangeArrowheads="1"/>
          </p:cNvSpPr>
          <p:nvPr>
            <p:ph type="title"/>
          </p:nvPr>
        </p:nvSpPr>
        <p:spPr/>
        <p:txBody>
          <a:bodyPr/>
          <a:lstStyle/>
          <a:p>
            <a:r>
              <a:rPr lang="en-US" b="1"/>
              <a:t>Why are Prophets human?</a:t>
            </a:r>
          </a:p>
        </p:txBody>
      </p:sp>
      <p:sp>
        <p:nvSpPr>
          <p:cNvPr id="196611" name="Rectangle 3"/>
          <p:cNvSpPr>
            <a:spLocks noGrp="1" noChangeArrowheads="1"/>
          </p:cNvSpPr>
          <p:nvPr>
            <p:ph type="body" idx="1"/>
          </p:nvPr>
        </p:nvSpPr>
        <p:spPr/>
        <p:txBody>
          <a:bodyPr/>
          <a:lstStyle/>
          <a:p>
            <a:r>
              <a:rPr lang="en-US"/>
              <a:t>If Prophets came from angels, people would object to this saying, “We cannot be like them so we cannot follow them</a:t>
            </a:r>
            <a:r>
              <a:rPr lang="en-US" smtClean="0"/>
              <a:t>.”</a:t>
            </a:r>
          </a:p>
          <a:p>
            <a:endParaRPr lang="en-US"/>
          </a:p>
          <a:p>
            <a:r>
              <a:rPr lang="en-US"/>
              <a:t>The Prophets’ being human helps convey the message easily and in a more understandable way.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457200" y="277813"/>
            <a:ext cx="8382000" cy="1322387"/>
          </a:xfrm>
        </p:spPr>
        <p:txBody>
          <a:bodyPr/>
          <a:lstStyle/>
          <a:p>
            <a:r>
              <a:rPr lang="en-US" sz="4000" b="1"/>
              <a:t>Were there any woman prophets?</a:t>
            </a:r>
          </a:p>
        </p:txBody>
      </p:sp>
      <p:sp>
        <p:nvSpPr>
          <p:cNvPr id="199683" name="Rectangle 3"/>
          <p:cNvSpPr>
            <a:spLocks noGrp="1" noChangeArrowheads="1"/>
          </p:cNvSpPr>
          <p:nvPr>
            <p:ph type="body" idx="1"/>
          </p:nvPr>
        </p:nvSpPr>
        <p:spPr>
          <a:xfrm>
            <a:off x="457200" y="1905000"/>
            <a:ext cx="8229600" cy="3657600"/>
          </a:xfrm>
        </p:spPr>
        <p:txBody>
          <a:bodyPr/>
          <a:lstStyle/>
          <a:p>
            <a:r>
              <a:rPr lang="en-US"/>
              <a:t>Prophets were from men.</a:t>
            </a:r>
          </a:p>
          <a:p>
            <a:endParaRPr lang="en-US"/>
          </a:p>
          <a:p>
            <a:endParaRPr lang="en-US"/>
          </a:p>
          <a:p>
            <a:r>
              <a:rPr lang="en-US" sz="2600" i="1"/>
              <a:t>“And before thee also the messengers We sent were but men, to whom We granted inspiration: if ye realise this not, ask of those who possess the Message.”</a:t>
            </a:r>
            <a:r>
              <a:rPr lang="en-US" sz="2600"/>
              <a:t> [Qur’an 16:43]</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 y="2209800"/>
            <a:ext cx="8915400" cy="1524000"/>
          </a:xfrm>
        </p:spPr>
        <p:txBody>
          <a:bodyPr>
            <a:noAutofit/>
          </a:bodyPr>
          <a:lstStyle/>
          <a:p>
            <a:pPr algn="ctr"/>
            <a:r>
              <a:rPr lang="en-US" sz="5400" b="1" smtClean="0"/>
              <a:t>Need of Prophet hood</a:t>
            </a:r>
            <a:endParaRPr lang="en-US" sz="5400"/>
          </a:p>
        </p:txBody>
      </p:sp>
      <p:pic>
        <p:nvPicPr>
          <p:cNvPr id="2058" name="Picture 10" descr="untitled"/>
          <p:cNvPicPr>
            <a:picLocks noChangeAspect="1" noChangeArrowheads="1"/>
          </p:cNvPicPr>
          <p:nvPr/>
        </p:nvPicPr>
        <p:blipFill>
          <a:blip r:embed="rId2" cstate="print"/>
          <a:srcRect/>
          <a:stretch>
            <a:fillRect/>
          </a:stretch>
        </p:blipFill>
        <p:spPr bwMode="auto">
          <a:xfrm>
            <a:off x="685800" y="1371600"/>
            <a:ext cx="2876550" cy="866775"/>
          </a:xfrm>
          <a:prstGeom prst="rect">
            <a:avLst/>
          </a:prstGeom>
          <a:noFill/>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8991600" cy="1371600"/>
          </a:xfrm>
        </p:spPr>
        <p:style>
          <a:lnRef idx="2">
            <a:schemeClr val="accent2"/>
          </a:lnRef>
          <a:fillRef idx="1">
            <a:schemeClr val="lt1"/>
          </a:fillRef>
          <a:effectRef idx="0">
            <a:schemeClr val="accent2"/>
          </a:effectRef>
          <a:fontRef idx="minor">
            <a:schemeClr val="dk1"/>
          </a:fontRef>
        </p:style>
        <p:txBody>
          <a:bodyPr>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defRPr/>
            </a:pPr>
            <a:r>
              <a:rPr lang="en-US" b="1" cap="all"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en-US" b="1" cap="all"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r>
              <a:rPr lang="en-US" b="1" cap="all"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Need </a:t>
            </a:r>
            <a:r>
              <a:rPr lang="en-US"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and </a:t>
            </a:r>
            <a:r>
              <a:rPr lang="en-US" b="1" cap="all"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Significance  of Risalat</a:t>
            </a:r>
            <a:r>
              <a:rPr lang="en-US"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r>
            <a:br>
              <a:rPr lang="en-US"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endParaRPr lang="en-US"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2" name="Subtitle 1"/>
          <p:cNvSpPr>
            <a:spLocks noGrp="1"/>
          </p:cNvSpPr>
          <p:nvPr>
            <p:ph type="subTitle" idx="4294967295"/>
          </p:nvPr>
        </p:nvSpPr>
        <p:spPr>
          <a:xfrm>
            <a:off x="0" y="1524000"/>
            <a:ext cx="9144000" cy="5333999"/>
          </a:xfrm>
        </p:spPr>
        <p:txBody>
          <a:bodyPr>
            <a:normAutofit/>
          </a:bodyPr>
          <a:lstStyle/>
          <a:p>
            <a:pPr marL="609600" indent="-609600" rtl="0">
              <a:defRPr/>
            </a:pPr>
            <a:r>
              <a:rPr lang="ar-SA" sz="5400" b="1" dirty="0" smtClean="0">
                <a:solidFill>
                  <a:srgbClr val="FF0000"/>
                </a:solidFill>
              </a:rPr>
              <a:t>وما خلقت الجن والإنس إلا ليعبدون</a:t>
            </a:r>
            <a:endParaRPr lang="en-US" b="1" dirty="0" smtClean="0">
              <a:solidFill>
                <a:srgbClr val="FF0000"/>
              </a:solidFill>
            </a:endParaRPr>
          </a:p>
          <a:p>
            <a:pPr marL="609600" indent="-609600" algn="l" rtl="0">
              <a:buFont typeface="Wingdings" pitchFamily="2" charset="2"/>
              <a:buChar char="n"/>
              <a:defRPr/>
            </a:pPr>
            <a:r>
              <a:rPr lang="en-US" sz="4000" dirty="0" smtClean="0"/>
              <a:t>Human is bound to act according to the will </a:t>
            </a:r>
            <a:r>
              <a:rPr lang="en-US" sz="4000" smtClean="0"/>
              <a:t>of Allah.</a:t>
            </a:r>
          </a:p>
          <a:p>
            <a:pPr marL="609600" indent="-609600" algn="l" rtl="0">
              <a:buNone/>
              <a:defRPr/>
            </a:pPr>
            <a:endParaRPr lang="en-US" sz="4000" dirty="0" smtClean="0"/>
          </a:p>
          <a:p>
            <a:pPr marL="609600" indent="-609600" algn="l" rtl="0">
              <a:buFont typeface="Wingdings" pitchFamily="2" charset="2"/>
              <a:buChar char="n"/>
              <a:defRPr/>
            </a:pPr>
            <a:r>
              <a:rPr lang="en-US" sz="4000" smtClean="0"/>
              <a:t>Need </a:t>
            </a:r>
            <a:r>
              <a:rPr lang="en-US" sz="4000" dirty="0" smtClean="0"/>
              <a:t>of seeking the guidance to act accordingly.</a:t>
            </a:r>
          </a:p>
          <a:p>
            <a:pPr marL="609600" indent="-609600" algn="l" rtl="0">
              <a:buNone/>
              <a:defRPr/>
            </a:pPr>
            <a:endParaRPr lang="en-US" dirty="0" smtClean="0"/>
          </a:p>
          <a:p>
            <a:pPr marL="609600" indent="-609600">
              <a:defRPr/>
            </a:pPr>
            <a:endParaRPr 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b="1">
                <a:solidFill>
                  <a:srgbClr val="00B0F0"/>
                </a:solidFill>
              </a:rPr>
              <a:t>Need of the Prophethood</a:t>
            </a:r>
          </a:p>
        </p:txBody>
      </p:sp>
      <p:sp>
        <p:nvSpPr>
          <p:cNvPr id="9219" name="Rectangle 3"/>
          <p:cNvSpPr>
            <a:spLocks noGrp="1" noChangeArrowheads="1"/>
          </p:cNvSpPr>
          <p:nvPr>
            <p:ph type="body" idx="1"/>
          </p:nvPr>
        </p:nvSpPr>
        <p:spPr>
          <a:xfrm>
            <a:off x="0" y="1600200"/>
            <a:ext cx="9144000" cy="5029200"/>
          </a:xfrm>
        </p:spPr>
        <p:txBody>
          <a:bodyPr>
            <a:normAutofit/>
          </a:bodyPr>
          <a:lstStyle/>
          <a:p>
            <a:pPr marL="609600" indent="-609600" algn="just">
              <a:lnSpc>
                <a:spcPct val="90000"/>
              </a:lnSpc>
              <a:buFontTx/>
              <a:buAutoNum type="arabicParenR"/>
            </a:pPr>
            <a:r>
              <a:rPr lang="en-US" sz="4400" b="1">
                <a:solidFill>
                  <a:srgbClr val="00B0F0"/>
                </a:solidFill>
              </a:rPr>
              <a:t>To preach Allah’s injunctions</a:t>
            </a:r>
            <a:r>
              <a:rPr lang="en-US" sz="3600"/>
              <a:t>:</a:t>
            </a:r>
            <a:r>
              <a:rPr lang="en-US" sz="2800"/>
              <a:t> </a:t>
            </a:r>
            <a:r>
              <a:rPr lang="en-US" sz="4400" smtClean="0"/>
              <a:t>The </a:t>
            </a:r>
            <a:r>
              <a:rPr lang="en-US" sz="4400"/>
              <a:t>very purpose of the man creation is to worship </a:t>
            </a:r>
            <a:r>
              <a:rPr lang="en-US" sz="4400" smtClean="0"/>
              <a:t>Allah.</a:t>
            </a:r>
          </a:p>
          <a:p>
            <a:pPr marL="609600" indent="-609600" algn="just">
              <a:lnSpc>
                <a:spcPct val="90000"/>
              </a:lnSpc>
              <a:buFontTx/>
              <a:buNone/>
            </a:pPr>
            <a:r>
              <a:rPr lang="en-US" sz="4400" smtClean="0"/>
              <a:t>	 </a:t>
            </a:r>
            <a:r>
              <a:rPr lang="en-US" sz="4400"/>
              <a:t>The first need of Prophet was to explain before people the </a:t>
            </a:r>
            <a:r>
              <a:rPr lang="en-US" sz="4400" smtClean="0"/>
              <a:t>sharia.</a:t>
            </a:r>
            <a:endParaRPr lang="en-US" sz="4400"/>
          </a:p>
          <a:p>
            <a:pPr marL="609600" indent="-609600" algn="just">
              <a:lnSpc>
                <a:spcPct val="90000"/>
              </a:lnSpc>
              <a:buFontTx/>
              <a:buNone/>
            </a:pP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47800"/>
          </a:xfrm>
        </p:spPr>
        <p:txBody>
          <a:bodyPr/>
          <a:lstStyle/>
          <a:p>
            <a:r>
              <a:rPr lang="en-US" b="1" smtClean="0">
                <a:solidFill>
                  <a:srgbClr val="00B0F0"/>
                </a:solidFill>
              </a:rPr>
              <a:t>Need of the Prophethood..2</a:t>
            </a:r>
            <a:endParaRPr lang="en-US"/>
          </a:p>
        </p:txBody>
      </p:sp>
      <p:sp>
        <p:nvSpPr>
          <p:cNvPr id="3" name="Content Placeholder 2"/>
          <p:cNvSpPr>
            <a:spLocks noGrp="1"/>
          </p:cNvSpPr>
          <p:nvPr>
            <p:ph idx="1"/>
          </p:nvPr>
        </p:nvSpPr>
        <p:spPr>
          <a:xfrm>
            <a:off x="304800" y="1722437"/>
            <a:ext cx="8458200" cy="4602163"/>
          </a:xfrm>
        </p:spPr>
        <p:txBody>
          <a:bodyPr/>
          <a:lstStyle/>
          <a:p>
            <a:pPr marL="609600" indent="-609600" algn="just">
              <a:lnSpc>
                <a:spcPct val="90000"/>
              </a:lnSpc>
              <a:buNone/>
            </a:pPr>
            <a:r>
              <a:rPr lang="en-US" sz="3600" smtClean="0"/>
              <a:t> </a:t>
            </a:r>
            <a:r>
              <a:rPr lang="en-US" sz="4400" smtClean="0">
                <a:solidFill>
                  <a:srgbClr val="00B0F0"/>
                </a:solidFill>
              </a:rPr>
              <a:t>2) </a:t>
            </a:r>
            <a:r>
              <a:rPr lang="en-US" sz="4400" b="1" smtClean="0">
                <a:solidFill>
                  <a:srgbClr val="00B0F0"/>
                </a:solidFill>
              </a:rPr>
              <a:t>To reform the society</a:t>
            </a:r>
            <a:r>
              <a:rPr lang="en-US" sz="4400" smtClean="0">
                <a:solidFill>
                  <a:srgbClr val="00B0F0"/>
                </a:solidFill>
              </a:rPr>
              <a:t>:</a:t>
            </a:r>
            <a:endParaRPr lang="en-US" sz="4000" smtClean="0">
              <a:solidFill>
                <a:srgbClr val="00B0F0"/>
              </a:solidFill>
            </a:endParaRPr>
          </a:p>
          <a:p>
            <a:pPr marL="609600" indent="-609600" algn="just">
              <a:lnSpc>
                <a:spcPct val="90000"/>
              </a:lnSpc>
              <a:buNone/>
            </a:pPr>
            <a:r>
              <a:rPr lang="en-US" sz="4000" smtClean="0">
                <a:solidFill>
                  <a:srgbClr val="00B0F0"/>
                </a:solidFill>
              </a:rPr>
              <a:t>	</a:t>
            </a:r>
            <a:r>
              <a:rPr lang="en-US" sz="4000" smtClean="0"/>
              <a:t> The Prophets were sent to reform the society. Allah had sent Prophets in every tribe and in every nation.</a:t>
            </a:r>
            <a:endParaRPr lang="en-US" sz="40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a:xfrm>
            <a:off x="0" y="1828800"/>
            <a:ext cx="9144000" cy="4572000"/>
          </a:xfrm>
        </p:spPr>
        <p:txBody>
          <a:bodyPr>
            <a:normAutofit/>
          </a:bodyPr>
          <a:lstStyle/>
          <a:p>
            <a:pPr algn="just">
              <a:lnSpc>
                <a:spcPct val="90000"/>
              </a:lnSpc>
              <a:buFontTx/>
              <a:buNone/>
            </a:pPr>
            <a:r>
              <a:rPr lang="en-US" sz="4400" smtClean="0">
                <a:solidFill>
                  <a:srgbClr val="00B0F0"/>
                </a:solidFill>
                <a:effectLst>
                  <a:outerShdw blurRad="38100" dist="38100" dir="2700000" algn="tl">
                    <a:srgbClr val="000000">
                      <a:alpha val="43137"/>
                    </a:srgbClr>
                  </a:outerShdw>
                </a:effectLst>
              </a:rPr>
              <a:t>3</a:t>
            </a:r>
            <a:r>
              <a:rPr lang="en-US" sz="4400">
                <a:solidFill>
                  <a:srgbClr val="00B0F0"/>
                </a:solidFill>
                <a:effectLst>
                  <a:outerShdw blurRad="38100" dist="38100" dir="2700000" algn="tl">
                    <a:srgbClr val="000000">
                      <a:alpha val="43137"/>
                    </a:srgbClr>
                  </a:outerShdw>
                </a:effectLst>
              </a:rPr>
              <a:t>) </a:t>
            </a:r>
            <a:r>
              <a:rPr lang="en-US" sz="4400" b="1">
                <a:solidFill>
                  <a:srgbClr val="00B0F0"/>
                </a:solidFill>
                <a:effectLst>
                  <a:outerShdw blurRad="38100" dist="38100" dir="2700000" algn="tl">
                    <a:srgbClr val="000000">
                      <a:alpha val="43137"/>
                    </a:srgbClr>
                  </a:outerShdw>
                </a:effectLst>
              </a:rPr>
              <a:t>To practice the </a:t>
            </a:r>
            <a:r>
              <a:rPr lang="en-US" sz="4400" b="1" smtClean="0">
                <a:solidFill>
                  <a:srgbClr val="00B0F0"/>
                </a:solidFill>
                <a:effectLst>
                  <a:outerShdw blurRad="38100" dist="38100" dir="2700000" algn="tl">
                    <a:srgbClr val="000000">
                      <a:alpha val="43137"/>
                    </a:srgbClr>
                  </a:outerShdw>
                </a:effectLst>
              </a:rPr>
              <a:t>sharia</a:t>
            </a:r>
            <a:r>
              <a:rPr lang="en-US" sz="3600" smtClean="0">
                <a:solidFill>
                  <a:srgbClr val="00B0F0"/>
                </a:solidFill>
                <a:effectLst>
                  <a:outerShdw blurRad="38100" dist="38100" dir="2700000" algn="tl">
                    <a:srgbClr val="000000">
                      <a:alpha val="43137"/>
                    </a:srgbClr>
                  </a:outerShdw>
                </a:effectLst>
              </a:rPr>
              <a:t>:</a:t>
            </a:r>
            <a:endParaRPr lang="en-US" sz="2800" smtClean="0">
              <a:solidFill>
                <a:srgbClr val="00B0F0"/>
              </a:solidFill>
              <a:effectLst>
                <a:outerShdw blurRad="38100" dist="38100" dir="2700000" algn="tl">
                  <a:srgbClr val="000000">
                    <a:alpha val="43137"/>
                  </a:srgbClr>
                </a:outerShdw>
              </a:effectLst>
            </a:endParaRPr>
          </a:p>
          <a:p>
            <a:pPr algn="just">
              <a:lnSpc>
                <a:spcPct val="90000"/>
              </a:lnSpc>
            </a:pPr>
            <a:r>
              <a:rPr lang="en-US" smtClean="0"/>
              <a:t> </a:t>
            </a:r>
            <a:r>
              <a:rPr lang="en-US"/>
              <a:t>The third important need of the </a:t>
            </a:r>
            <a:r>
              <a:rPr lang="en-US" smtClean="0"/>
              <a:t>Prophet </a:t>
            </a:r>
            <a:r>
              <a:rPr lang="en-US"/>
              <a:t>is to</a:t>
            </a:r>
            <a:r>
              <a:rPr lang="en-US">
                <a:solidFill>
                  <a:srgbClr val="00B0F0"/>
                </a:solidFill>
              </a:rPr>
              <a:t> practice himself</a:t>
            </a:r>
            <a:r>
              <a:rPr lang="en-US"/>
              <a:t> all the </a:t>
            </a:r>
            <a:r>
              <a:rPr lang="en-US" smtClean="0"/>
              <a:t>sharia. </a:t>
            </a:r>
            <a:r>
              <a:rPr lang="en-US"/>
              <a:t>The Prophet is a messenger no doubt but over and above he is a preacher, a guide, a teacher and an interpreter</a:t>
            </a:r>
            <a:r>
              <a:rPr lang="en-US" sz="4000" smtClean="0"/>
              <a:t>.</a:t>
            </a:r>
          </a:p>
          <a:p>
            <a:pPr algn="just">
              <a:lnSpc>
                <a:spcPct val="90000"/>
              </a:lnSpc>
            </a:pPr>
            <a:r>
              <a:rPr lang="en-US" smtClean="0">
                <a:effectLst>
                  <a:outerShdw blurRad="38100" dist="38100" dir="2700000" algn="tl">
                    <a:srgbClr val="000000">
                      <a:alpha val="43137"/>
                    </a:srgbClr>
                  </a:outerShdw>
                </a:effectLst>
              </a:rPr>
              <a:t> </a:t>
            </a:r>
            <a:r>
              <a:rPr lang="en-US" sz="2400">
                <a:effectLst>
                  <a:outerShdw blurRad="38100" dist="38100" dir="2700000" algn="tl">
                    <a:srgbClr val="000000">
                      <a:alpha val="43137"/>
                    </a:srgbClr>
                  </a:outerShdw>
                </a:effectLst>
              </a:rPr>
              <a:t>Allah says in Holy Quran: ‘‘And there is a great model for you in the person of Prophet of Allah Muhammad PBUH.’</a:t>
            </a:r>
            <a:r>
              <a:rPr lang="en-US" sz="2800">
                <a:effectLst>
                  <a:outerShdw blurRad="38100" dist="38100" dir="2700000" algn="tl">
                    <a:srgbClr val="000000">
                      <a:alpha val="43137"/>
                    </a:srgbClr>
                  </a:outerShdw>
                </a:effectLst>
              </a:rPr>
              <a:t>’ </a:t>
            </a:r>
            <a:r>
              <a:rPr lang="en-US" sz="3600">
                <a:effectLst>
                  <a:outerShdw blurRad="38100" dist="38100" dir="2700000" algn="tl">
                    <a:srgbClr val="000000">
                      <a:alpha val="43137"/>
                    </a:srgbClr>
                  </a:outerShdw>
                </a:effectLst>
              </a:rPr>
              <a:t>                         </a:t>
            </a:r>
          </a:p>
        </p:txBody>
      </p:sp>
      <p:sp>
        <p:nvSpPr>
          <p:cNvPr id="3" name="Rectangle 2"/>
          <p:cNvSpPr>
            <a:spLocks noGrp="1" noChangeArrowheads="1"/>
          </p:cNvSpPr>
          <p:nvPr>
            <p:ph type="title"/>
          </p:nvPr>
        </p:nvSpPr>
        <p:spPr>
          <a:xfrm>
            <a:off x="0" y="0"/>
            <a:ext cx="9144000" cy="1447800"/>
          </a:xfrm>
        </p:spPr>
        <p:txBody>
          <a:bodyPr/>
          <a:lstStyle/>
          <a:p>
            <a:r>
              <a:rPr lang="en-US" b="1">
                <a:solidFill>
                  <a:srgbClr val="00B0F0"/>
                </a:solidFill>
              </a:rPr>
              <a:t>Need of the </a:t>
            </a:r>
            <a:r>
              <a:rPr lang="en-US" b="1" smtClean="0">
                <a:solidFill>
                  <a:srgbClr val="00B0F0"/>
                </a:solidFill>
              </a:rPr>
              <a:t>Prophethood---3</a:t>
            </a:r>
            <a:endParaRPr lang="en-US" b="1">
              <a:solidFill>
                <a:srgbClr val="00B0F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fld id="{554B88F5-3E7E-4962-A80B-08684C8E3BE8}" type="slidenum">
              <a:rPr lang="en-US" altLang="en-US"/>
              <a:pPr/>
              <a:t>22</a:t>
            </a:fld>
            <a:endParaRPr lang="en-US" altLang="en-US"/>
          </a:p>
        </p:txBody>
      </p:sp>
      <p:sp>
        <p:nvSpPr>
          <p:cNvPr id="172034" name="Rectangle 2"/>
          <p:cNvSpPr>
            <a:spLocks noGrp="1" noChangeArrowheads="1"/>
          </p:cNvSpPr>
          <p:nvPr>
            <p:ph type="title"/>
          </p:nvPr>
        </p:nvSpPr>
        <p:spPr>
          <a:xfrm>
            <a:off x="0" y="0"/>
            <a:ext cx="8915400" cy="1447800"/>
          </a:xfrm>
        </p:spPr>
        <p:txBody>
          <a:bodyPr>
            <a:normAutofit fontScale="90000"/>
          </a:bodyPr>
          <a:lstStyle/>
          <a:p>
            <a:pPr algn="ctr"/>
            <a:r>
              <a:rPr lang="en-US" b="1"/>
              <a:t>What is the Divine Purpose for Sending the Prophets</a:t>
            </a:r>
            <a:r>
              <a:rPr lang="en-US" sz="4800" b="1">
                <a:effectLst>
                  <a:outerShdw blurRad="38100" dist="38100" dir="2700000" algn="tl">
                    <a:srgbClr val="C0C0C0"/>
                  </a:outerShdw>
                </a:effectLst>
              </a:rPr>
              <a:t>?</a:t>
            </a:r>
          </a:p>
        </p:txBody>
      </p:sp>
      <p:sp>
        <p:nvSpPr>
          <p:cNvPr id="172039" name="Text Box 7"/>
          <p:cNvSpPr txBox="1">
            <a:spLocks noChangeArrowheads="1"/>
          </p:cNvSpPr>
          <p:nvPr/>
        </p:nvSpPr>
        <p:spPr bwMode="auto">
          <a:xfrm>
            <a:off x="381000" y="1600200"/>
            <a:ext cx="7239000" cy="4893647"/>
          </a:xfrm>
          <a:prstGeom prst="rect">
            <a:avLst/>
          </a:prstGeom>
          <a:noFill/>
          <a:ln w="9525">
            <a:noFill/>
            <a:miter lim="800000"/>
            <a:headEnd/>
            <a:tailEnd/>
          </a:ln>
          <a:effectLst/>
        </p:spPr>
        <p:txBody>
          <a:bodyPr>
            <a:spAutoFit/>
          </a:bodyPr>
          <a:lstStyle/>
          <a:p>
            <a:pPr algn="just">
              <a:spcBef>
                <a:spcPct val="50000"/>
              </a:spcBef>
              <a:buClr>
                <a:srgbClr val="FFCC00"/>
              </a:buClr>
              <a:buFont typeface="Wingdings" pitchFamily="2" charset="2"/>
              <a:buNone/>
            </a:pPr>
            <a:r>
              <a:rPr lang="en-US" sz="2400" b="1"/>
              <a:t>      </a:t>
            </a:r>
            <a:r>
              <a:rPr lang="en-US" sz="3600" b="1"/>
              <a:t>The Prophets were sent</a:t>
            </a:r>
            <a:endParaRPr lang="en-US" sz="2400" b="1"/>
          </a:p>
          <a:p>
            <a:pPr algn="just">
              <a:spcBef>
                <a:spcPct val="50000"/>
              </a:spcBef>
              <a:buClr>
                <a:srgbClr val="FFCC00"/>
              </a:buClr>
            </a:pPr>
            <a:r>
              <a:rPr lang="en-US" sz="2400" b="1"/>
              <a:t>  to illuminate the way of mankind  </a:t>
            </a:r>
          </a:p>
          <a:p>
            <a:pPr algn="just">
              <a:spcBef>
                <a:spcPct val="50000"/>
              </a:spcBef>
              <a:buClr>
                <a:srgbClr val="FFCC00"/>
              </a:buClr>
            </a:pPr>
            <a:r>
              <a:rPr lang="en-US" sz="2400" b="1"/>
              <a:t>  to guide people to the service of </a:t>
            </a:r>
            <a:r>
              <a:rPr lang="en-US" sz="2400" b="1" smtClean="0"/>
              <a:t>Allah</a:t>
            </a:r>
            <a:r>
              <a:rPr lang="en-US" sz="2400" b="1"/>
              <a:t> </a:t>
            </a:r>
          </a:p>
          <a:p>
            <a:pPr algn="just">
              <a:spcBef>
                <a:spcPct val="50000"/>
              </a:spcBef>
              <a:buClr>
                <a:srgbClr val="FFCC00"/>
              </a:buClr>
            </a:pPr>
            <a:r>
              <a:rPr lang="en-US" sz="2400" b="1"/>
              <a:t>  to teach people the meaning of creation</a:t>
            </a:r>
          </a:p>
          <a:p>
            <a:pPr algn="just">
              <a:spcBef>
                <a:spcPct val="50000"/>
              </a:spcBef>
              <a:buClr>
                <a:srgbClr val="FFCC00"/>
              </a:buClr>
            </a:pPr>
            <a:r>
              <a:rPr lang="en-US" sz="2400" b="1"/>
              <a:t>  to teach </a:t>
            </a:r>
            <a:r>
              <a:rPr lang="en-US" sz="2400" b="1" smtClean="0"/>
              <a:t>Allah’s </a:t>
            </a:r>
            <a:r>
              <a:rPr lang="en-US" sz="2400" b="1"/>
              <a:t>laws  </a:t>
            </a:r>
          </a:p>
          <a:p>
            <a:pPr algn="just">
              <a:spcBef>
                <a:spcPct val="50000"/>
              </a:spcBef>
              <a:buClr>
                <a:srgbClr val="FFCC00"/>
              </a:buClr>
            </a:pPr>
            <a:r>
              <a:rPr lang="en-US" sz="2400" b="1"/>
              <a:t>  to be examples</a:t>
            </a:r>
          </a:p>
          <a:p>
            <a:pPr algn="just">
              <a:spcBef>
                <a:spcPct val="50000"/>
              </a:spcBef>
              <a:buClr>
                <a:srgbClr val="FFCC00"/>
              </a:buClr>
            </a:pPr>
            <a:r>
              <a:rPr lang="en-US" sz="2400" b="1"/>
              <a:t>  to establish the balance between this world and             the next</a:t>
            </a:r>
          </a:p>
          <a:p>
            <a:pPr algn="just">
              <a:spcBef>
                <a:spcPct val="50000"/>
              </a:spcBef>
              <a:buClr>
                <a:srgbClr val="FFCC00"/>
              </a:buClr>
            </a:pPr>
            <a:r>
              <a:rPr lang="en-US" sz="2400" b="1"/>
              <a:t>  to be </a:t>
            </a:r>
            <a:r>
              <a:rPr lang="en-US" sz="2400" b="1" smtClean="0"/>
              <a:t>Allah’s </a:t>
            </a:r>
            <a:r>
              <a:rPr lang="en-US" sz="2400" b="1"/>
              <a:t>witnesses</a:t>
            </a:r>
            <a:r>
              <a:rPr lang="en-US" sz="2400"/>
              <a:t> </a:t>
            </a:r>
            <a:endParaRPr lang="en-US" sz="1800" b="1"/>
          </a:p>
        </p:txBody>
      </p:sp>
      <p:pic>
        <p:nvPicPr>
          <p:cNvPr id="172042" name="Picture 10" descr="Img0"/>
          <p:cNvPicPr>
            <a:picLocks noGrp="1" noChangeAspect="1" noChangeArrowheads="1"/>
          </p:cNvPicPr>
          <p:nvPr>
            <p:ph sz="half" idx="2"/>
          </p:nvPr>
        </p:nvPicPr>
        <p:blipFill>
          <a:blip r:embed="rId2" cstate="print"/>
          <a:srcRect/>
          <a:stretch>
            <a:fillRect/>
          </a:stretch>
        </p:blipFill>
        <p:spPr>
          <a:xfrm>
            <a:off x="7772400" y="5410200"/>
            <a:ext cx="1143000" cy="1447800"/>
          </a:xfrm>
          <a:noFill/>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p:txBody>
          <a:bodyPr/>
          <a:lstStyle/>
          <a:p>
            <a:pPr eaLnBrk="1" hangingPunct="1">
              <a:defRPr/>
            </a:pPr>
            <a:r>
              <a:rPr lang="en-US" u="sng" smtClean="0"/>
              <a:t>Attributes Of Prophets Of Allah</a:t>
            </a:r>
          </a:p>
        </p:txBody>
      </p:sp>
      <p:sp>
        <p:nvSpPr>
          <p:cNvPr id="21507" name="Rectangle 3"/>
          <p:cNvSpPr>
            <a:spLocks noGrp="1" noChangeArrowheads="1"/>
          </p:cNvSpPr>
          <p:nvPr>
            <p:ph type="body" idx="1"/>
          </p:nvPr>
        </p:nvSpPr>
        <p:spPr/>
        <p:txBody>
          <a:bodyPr/>
          <a:lstStyle/>
          <a:p>
            <a:pPr eaLnBrk="1" hangingPunct="1">
              <a:buFont typeface="Wingdings" pitchFamily="2" charset="2"/>
              <a:buChar char="q"/>
              <a:defRPr/>
            </a:pPr>
            <a:r>
              <a:rPr lang="en-US" smtClean="0"/>
              <a:t>Prophets are  humanbeings.</a:t>
            </a:r>
          </a:p>
          <a:p>
            <a:pPr eaLnBrk="1" hangingPunct="1">
              <a:buFont typeface="Wingdings" pitchFamily="2" charset="2"/>
              <a:buChar char="q"/>
              <a:defRPr/>
            </a:pPr>
            <a:r>
              <a:rPr lang="en-US" smtClean="0"/>
              <a:t>Prophehood is bounty of Allah not right.</a:t>
            </a:r>
          </a:p>
          <a:p>
            <a:pPr eaLnBrk="1" hangingPunct="1">
              <a:buFont typeface="Wingdings" pitchFamily="2" charset="2"/>
              <a:buChar char="q"/>
              <a:defRPr/>
            </a:pPr>
            <a:r>
              <a:rPr lang="en-US" smtClean="0"/>
              <a:t>Innocency of prophets.</a:t>
            </a:r>
          </a:p>
          <a:p>
            <a:pPr eaLnBrk="1" hangingPunct="1">
              <a:buFont typeface="Wingdings" pitchFamily="2" charset="2"/>
              <a:buChar char="q"/>
              <a:defRPr/>
            </a:pPr>
            <a:r>
              <a:rPr lang="en-US" smtClean="0"/>
              <a:t>Revelation.</a:t>
            </a:r>
          </a:p>
          <a:p>
            <a:pPr eaLnBrk="1" hangingPunct="1">
              <a:buFont typeface="Wingdings" pitchFamily="2" charset="2"/>
              <a:buChar char="q"/>
              <a:defRPr/>
            </a:pPr>
            <a:r>
              <a:rPr lang="en-US" smtClean="0"/>
              <a:t>Odedience.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 y="2209800"/>
            <a:ext cx="8915400" cy="1524000"/>
          </a:xfrm>
        </p:spPr>
        <p:txBody>
          <a:bodyPr>
            <a:noAutofit/>
          </a:bodyPr>
          <a:lstStyle/>
          <a:p>
            <a:pPr algn="ctr"/>
            <a:r>
              <a:rPr lang="en-US" sz="5400" b="1" smtClean="0"/>
              <a:t>Functions &amp;Charactristics of Prophets</a:t>
            </a:r>
            <a:endParaRPr lang="en-US" sz="5400"/>
          </a:p>
        </p:txBody>
      </p:sp>
      <p:pic>
        <p:nvPicPr>
          <p:cNvPr id="2058" name="Picture 10" descr="untitled"/>
          <p:cNvPicPr>
            <a:picLocks noChangeAspect="1" noChangeArrowheads="1"/>
          </p:cNvPicPr>
          <p:nvPr/>
        </p:nvPicPr>
        <p:blipFill>
          <a:blip r:embed="rId2" cstate="print"/>
          <a:srcRect/>
          <a:stretch>
            <a:fillRect/>
          </a:stretch>
        </p:blipFill>
        <p:spPr bwMode="auto">
          <a:xfrm>
            <a:off x="685800" y="1371600"/>
            <a:ext cx="2876550" cy="866775"/>
          </a:xfrm>
          <a:prstGeom prst="rect">
            <a:avLst/>
          </a:prstGeom>
          <a:noFill/>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Freeform 2"/>
          <p:cNvSpPr>
            <a:spLocks/>
          </p:cNvSpPr>
          <p:nvPr/>
        </p:nvSpPr>
        <p:spPr bwMode="auto">
          <a:xfrm>
            <a:off x="457201" y="1676400"/>
            <a:ext cx="3886200" cy="1143000"/>
          </a:xfrm>
          <a:custGeom>
            <a:avLst/>
            <a:gdLst/>
            <a:ahLst/>
            <a:cxnLst>
              <a:cxn ang="0">
                <a:pos x="324" y="0"/>
              </a:cxn>
              <a:cxn ang="0">
                <a:pos x="324" y="8"/>
              </a:cxn>
              <a:cxn ang="0">
                <a:pos x="315" y="15"/>
              </a:cxn>
              <a:cxn ang="0">
                <a:pos x="315" y="23"/>
              </a:cxn>
              <a:cxn ang="0">
                <a:pos x="307" y="31"/>
              </a:cxn>
              <a:cxn ang="0">
                <a:pos x="307" y="46"/>
              </a:cxn>
              <a:cxn ang="0">
                <a:pos x="298" y="46"/>
              </a:cxn>
              <a:cxn ang="0">
                <a:pos x="290" y="53"/>
              </a:cxn>
              <a:cxn ang="0">
                <a:pos x="281" y="69"/>
              </a:cxn>
              <a:cxn ang="0">
                <a:pos x="273" y="69"/>
              </a:cxn>
              <a:cxn ang="0">
                <a:pos x="273" y="76"/>
              </a:cxn>
              <a:cxn ang="0">
                <a:pos x="255" y="91"/>
              </a:cxn>
              <a:cxn ang="0">
                <a:pos x="247" y="99"/>
              </a:cxn>
              <a:cxn ang="0">
                <a:pos x="238" y="99"/>
              </a:cxn>
              <a:cxn ang="0">
                <a:pos x="221" y="114"/>
              </a:cxn>
              <a:cxn ang="0">
                <a:pos x="213" y="122"/>
              </a:cxn>
              <a:cxn ang="0">
                <a:pos x="204" y="122"/>
              </a:cxn>
              <a:cxn ang="0">
                <a:pos x="179" y="137"/>
              </a:cxn>
              <a:cxn ang="0">
                <a:pos x="170" y="145"/>
              </a:cxn>
              <a:cxn ang="0">
                <a:pos x="153" y="145"/>
              </a:cxn>
              <a:cxn ang="0">
                <a:pos x="128" y="160"/>
              </a:cxn>
              <a:cxn ang="0">
                <a:pos x="119" y="167"/>
              </a:cxn>
              <a:cxn ang="0">
                <a:pos x="102" y="167"/>
              </a:cxn>
              <a:cxn ang="0">
                <a:pos x="76" y="183"/>
              </a:cxn>
              <a:cxn ang="0">
                <a:pos x="59" y="183"/>
              </a:cxn>
              <a:cxn ang="0">
                <a:pos x="42" y="190"/>
              </a:cxn>
              <a:cxn ang="0">
                <a:pos x="17" y="198"/>
              </a:cxn>
              <a:cxn ang="0">
                <a:pos x="0" y="205"/>
              </a:cxn>
              <a:cxn ang="0">
                <a:pos x="0" y="958"/>
              </a:cxn>
              <a:cxn ang="0">
                <a:pos x="17" y="950"/>
              </a:cxn>
              <a:cxn ang="0">
                <a:pos x="42" y="943"/>
              </a:cxn>
              <a:cxn ang="0">
                <a:pos x="59" y="935"/>
              </a:cxn>
              <a:cxn ang="0">
                <a:pos x="76" y="935"/>
              </a:cxn>
              <a:cxn ang="0">
                <a:pos x="102" y="920"/>
              </a:cxn>
              <a:cxn ang="0">
                <a:pos x="119" y="920"/>
              </a:cxn>
              <a:cxn ang="0">
                <a:pos x="128" y="912"/>
              </a:cxn>
              <a:cxn ang="0">
                <a:pos x="153" y="897"/>
              </a:cxn>
              <a:cxn ang="0">
                <a:pos x="170" y="897"/>
              </a:cxn>
              <a:cxn ang="0">
                <a:pos x="179" y="890"/>
              </a:cxn>
              <a:cxn ang="0">
                <a:pos x="204" y="874"/>
              </a:cxn>
              <a:cxn ang="0">
                <a:pos x="213" y="874"/>
              </a:cxn>
              <a:cxn ang="0">
                <a:pos x="221" y="867"/>
              </a:cxn>
              <a:cxn ang="0">
                <a:pos x="238" y="852"/>
              </a:cxn>
              <a:cxn ang="0">
                <a:pos x="247" y="852"/>
              </a:cxn>
              <a:cxn ang="0">
                <a:pos x="255" y="844"/>
              </a:cxn>
              <a:cxn ang="0">
                <a:pos x="273" y="829"/>
              </a:cxn>
              <a:cxn ang="0">
                <a:pos x="273" y="821"/>
              </a:cxn>
              <a:cxn ang="0">
                <a:pos x="281" y="821"/>
              </a:cxn>
              <a:cxn ang="0">
                <a:pos x="290" y="806"/>
              </a:cxn>
              <a:cxn ang="0">
                <a:pos x="298" y="798"/>
              </a:cxn>
              <a:cxn ang="0">
                <a:pos x="307" y="798"/>
              </a:cxn>
              <a:cxn ang="0">
                <a:pos x="307" y="783"/>
              </a:cxn>
              <a:cxn ang="0">
                <a:pos x="315" y="776"/>
              </a:cxn>
              <a:cxn ang="0">
                <a:pos x="315" y="768"/>
              </a:cxn>
              <a:cxn ang="0">
                <a:pos x="324" y="760"/>
              </a:cxn>
              <a:cxn ang="0">
                <a:pos x="324" y="753"/>
              </a:cxn>
              <a:cxn ang="0">
                <a:pos x="324" y="0"/>
              </a:cxn>
            </a:cxnLst>
            <a:rect l="0" t="0" r="r" b="b"/>
            <a:pathLst>
              <a:path w="324" h="958">
                <a:moveTo>
                  <a:pt x="324" y="0"/>
                </a:moveTo>
                <a:lnTo>
                  <a:pt x="324" y="8"/>
                </a:lnTo>
                <a:lnTo>
                  <a:pt x="315" y="15"/>
                </a:lnTo>
                <a:lnTo>
                  <a:pt x="315" y="23"/>
                </a:lnTo>
                <a:lnTo>
                  <a:pt x="307" y="31"/>
                </a:lnTo>
                <a:lnTo>
                  <a:pt x="307" y="46"/>
                </a:lnTo>
                <a:lnTo>
                  <a:pt x="298" y="46"/>
                </a:lnTo>
                <a:lnTo>
                  <a:pt x="290" y="53"/>
                </a:lnTo>
                <a:lnTo>
                  <a:pt x="281" y="69"/>
                </a:lnTo>
                <a:lnTo>
                  <a:pt x="273" y="69"/>
                </a:lnTo>
                <a:lnTo>
                  <a:pt x="273" y="76"/>
                </a:lnTo>
                <a:lnTo>
                  <a:pt x="255" y="91"/>
                </a:lnTo>
                <a:lnTo>
                  <a:pt x="247" y="99"/>
                </a:lnTo>
                <a:lnTo>
                  <a:pt x="238" y="99"/>
                </a:lnTo>
                <a:lnTo>
                  <a:pt x="221" y="114"/>
                </a:lnTo>
                <a:lnTo>
                  <a:pt x="213" y="122"/>
                </a:lnTo>
                <a:lnTo>
                  <a:pt x="204" y="122"/>
                </a:lnTo>
                <a:lnTo>
                  <a:pt x="179" y="137"/>
                </a:lnTo>
                <a:lnTo>
                  <a:pt x="170" y="145"/>
                </a:lnTo>
                <a:lnTo>
                  <a:pt x="153" y="145"/>
                </a:lnTo>
                <a:lnTo>
                  <a:pt x="128" y="160"/>
                </a:lnTo>
                <a:lnTo>
                  <a:pt x="119" y="167"/>
                </a:lnTo>
                <a:lnTo>
                  <a:pt x="102" y="167"/>
                </a:lnTo>
                <a:lnTo>
                  <a:pt x="76" y="183"/>
                </a:lnTo>
                <a:lnTo>
                  <a:pt x="59" y="183"/>
                </a:lnTo>
                <a:lnTo>
                  <a:pt x="42" y="190"/>
                </a:lnTo>
                <a:lnTo>
                  <a:pt x="17" y="198"/>
                </a:lnTo>
                <a:lnTo>
                  <a:pt x="0" y="205"/>
                </a:lnTo>
                <a:lnTo>
                  <a:pt x="0" y="958"/>
                </a:lnTo>
                <a:lnTo>
                  <a:pt x="17" y="950"/>
                </a:lnTo>
                <a:lnTo>
                  <a:pt x="42" y="943"/>
                </a:lnTo>
                <a:lnTo>
                  <a:pt x="59" y="935"/>
                </a:lnTo>
                <a:lnTo>
                  <a:pt x="76" y="935"/>
                </a:lnTo>
                <a:lnTo>
                  <a:pt x="102" y="920"/>
                </a:lnTo>
                <a:lnTo>
                  <a:pt x="119" y="920"/>
                </a:lnTo>
                <a:lnTo>
                  <a:pt x="128" y="912"/>
                </a:lnTo>
                <a:lnTo>
                  <a:pt x="153" y="897"/>
                </a:lnTo>
                <a:lnTo>
                  <a:pt x="170" y="897"/>
                </a:lnTo>
                <a:lnTo>
                  <a:pt x="179" y="890"/>
                </a:lnTo>
                <a:lnTo>
                  <a:pt x="204" y="874"/>
                </a:lnTo>
                <a:lnTo>
                  <a:pt x="213" y="874"/>
                </a:lnTo>
                <a:lnTo>
                  <a:pt x="221" y="867"/>
                </a:lnTo>
                <a:lnTo>
                  <a:pt x="238" y="852"/>
                </a:lnTo>
                <a:lnTo>
                  <a:pt x="247" y="852"/>
                </a:lnTo>
                <a:lnTo>
                  <a:pt x="255" y="844"/>
                </a:lnTo>
                <a:lnTo>
                  <a:pt x="273" y="829"/>
                </a:lnTo>
                <a:lnTo>
                  <a:pt x="273" y="821"/>
                </a:lnTo>
                <a:lnTo>
                  <a:pt x="281" y="821"/>
                </a:lnTo>
                <a:lnTo>
                  <a:pt x="290" y="806"/>
                </a:lnTo>
                <a:lnTo>
                  <a:pt x="298" y="798"/>
                </a:lnTo>
                <a:lnTo>
                  <a:pt x="307" y="798"/>
                </a:lnTo>
                <a:lnTo>
                  <a:pt x="307" y="783"/>
                </a:lnTo>
                <a:lnTo>
                  <a:pt x="315" y="776"/>
                </a:lnTo>
                <a:lnTo>
                  <a:pt x="315" y="768"/>
                </a:lnTo>
                <a:lnTo>
                  <a:pt x="324" y="760"/>
                </a:lnTo>
                <a:lnTo>
                  <a:pt x="324" y="753"/>
                </a:lnTo>
                <a:lnTo>
                  <a:pt x="324" y="0"/>
                </a:lnTo>
                <a:close/>
              </a:path>
            </a:pathLst>
          </a:custGeom>
          <a:solidFill>
            <a:srgbClr val="FF0066"/>
          </a:solidFill>
          <a:ln w="38100" cap="flat">
            <a:solidFill>
              <a:srgbClr val="FFFF00"/>
            </a:solidFill>
            <a:prstDash val="sysDot"/>
            <a:round/>
            <a:headEnd/>
            <a:tailEnd/>
          </a:ln>
          <a:effectLst>
            <a:prstShdw prst="shdw18" dist="17961" dir="13500000">
              <a:srgbClr val="FFFF00">
                <a:gamma/>
                <a:shade val="60000"/>
                <a:invGamma/>
              </a:srgbClr>
            </a:prstShdw>
          </a:effectLst>
        </p:spPr>
        <p:txBody>
          <a:bodyPr/>
          <a:lstStyle/>
          <a:p>
            <a:endParaRPr lang="en-US"/>
          </a:p>
        </p:txBody>
      </p:sp>
      <p:sp>
        <p:nvSpPr>
          <p:cNvPr id="256003" name="Freeform 3"/>
          <p:cNvSpPr>
            <a:spLocks/>
          </p:cNvSpPr>
          <p:nvPr/>
        </p:nvSpPr>
        <p:spPr bwMode="auto">
          <a:xfrm>
            <a:off x="4743450" y="1682750"/>
            <a:ext cx="3937000" cy="1131888"/>
          </a:xfrm>
          <a:custGeom>
            <a:avLst/>
            <a:gdLst/>
            <a:ahLst/>
            <a:cxnLst>
              <a:cxn ang="0">
                <a:pos x="324" y="0"/>
              </a:cxn>
              <a:cxn ang="0">
                <a:pos x="324" y="8"/>
              </a:cxn>
              <a:cxn ang="0">
                <a:pos x="315" y="15"/>
              </a:cxn>
              <a:cxn ang="0">
                <a:pos x="315" y="23"/>
              </a:cxn>
              <a:cxn ang="0">
                <a:pos x="307" y="31"/>
              </a:cxn>
              <a:cxn ang="0">
                <a:pos x="307" y="46"/>
              </a:cxn>
              <a:cxn ang="0">
                <a:pos x="298" y="46"/>
              </a:cxn>
              <a:cxn ang="0">
                <a:pos x="290" y="53"/>
              </a:cxn>
              <a:cxn ang="0">
                <a:pos x="281" y="69"/>
              </a:cxn>
              <a:cxn ang="0">
                <a:pos x="273" y="69"/>
              </a:cxn>
              <a:cxn ang="0">
                <a:pos x="273" y="76"/>
              </a:cxn>
              <a:cxn ang="0">
                <a:pos x="255" y="91"/>
              </a:cxn>
              <a:cxn ang="0">
                <a:pos x="247" y="99"/>
              </a:cxn>
              <a:cxn ang="0">
                <a:pos x="238" y="99"/>
              </a:cxn>
              <a:cxn ang="0">
                <a:pos x="221" y="114"/>
              </a:cxn>
              <a:cxn ang="0">
                <a:pos x="213" y="122"/>
              </a:cxn>
              <a:cxn ang="0">
                <a:pos x="204" y="122"/>
              </a:cxn>
              <a:cxn ang="0">
                <a:pos x="179" y="137"/>
              </a:cxn>
              <a:cxn ang="0">
                <a:pos x="170" y="145"/>
              </a:cxn>
              <a:cxn ang="0">
                <a:pos x="153" y="145"/>
              </a:cxn>
              <a:cxn ang="0">
                <a:pos x="128" y="160"/>
              </a:cxn>
              <a:cxn ang="0">
                <a:pos x="119" y="167"/>
              </a:cxn>
              <a:cxn ang="0">
                <a:pos x="102" y="167"/>
              </a:cxn>
              <a:cxn ang="0">
                <a:pos x="76" y="183"/>
              </a:cxn>
              <a:cxn ang="0">
                <a:pos x="59" y="183"/>
              </a:cxn>
              <a:cxn ang="0">
                <a:pos x="42" y="190"/>
              </a:cxn>
              <a:cxn ang="0">
                <a:pos x="17" y="198"/>
              </a:cxn>
              <a:cxn ang="0">
                <a:pos x="0" y="205"/>
              </a:cxn>
              <a:cxn ang="0">
                <a:pos x="0" y="958"/>
              </a:cxn>
              <a:cxn ang="0">
                <a:pos x="17" y="950"/>
              </a:cxn>
              <a:cxn ang="0">
                <a:pos x="42" y="943"/>
              </a:cxn>
              <a:cxn ang="0">
                <a:pos x="59" y="935"/>
              </a:cxn>
              <a:cxn ang="0">
                <a:pos x="76" y="935"/>
              </a:cxn>
              <a:cxn ang="0">
                <a:pos x="102" y="920"/>
              </a:cxn>
              <a:cxn ang="0">
                <a:pos x="119" y="920"/>
              </a:cxn>
              <a:cxn ang="0">
                <a:pos x="128" y="912"/>
              </a:cxn>
              <a:cxn ang="0">
                <a:pos x="153" y="897"/>
              </a:cxn>
              <a:cxn ang="0">
                <a:pos x="170" y="897"/>
              </a:cxn>
              <a:cxn ang="0">
                <a:pos x="179" y="890"/>
              </a:cxn>
              <a:cxn ang="0">
                <a:pos x="204" y="874"/>
              </a:cxn>
              <a:cxn ang="0">
                <a:pos x="213" y="874"/>
              </a:cxn>
              <a:cxn ang="0">
                <a:pos x="221" y="867"/>
              </a:cxn>
              <a:cxn ang="0">
                <a:pos x="238" y="852"/>
              </a:cxn>
              <a:cxn ang="0">
                <a:pos x="247" y="852"/>
              </a:cxn>
              <a:cxn ang="0">
                <a:pos x="255" y="844"/>
              </a:cxn>
              <a:cxn ang="0">
                <a:pos x="273" y="829"/>
              </a:cxn>
              <a:cxn ang="0">
                <a:pos x="273" y="821"/>
              </a:cxn>
              <a:cxn ang="0">
                <a:pos x="281" y="821"/>
              </a:cxn>
              <a:cxn ang="0">
                <a:pos x="290" y="806"/>
              </a:cxn>
              <a:cxn ang="0">
                <a:pos x="298" y="798"/>
              </a:cxn>
              <a:cxn ang="0">
                <a:pos x="307" y="798"/>
              </a:cxn>
              <a:cxn ang="0">
                <a:pos x="307" y="783"/>
              </a:cxn>
              <a:cxn ang="0">
                <a:pos x="315" y="776"/>
              </a:cxn>
              <a:cxn ang="0">
                <a:pos x="315" y="768"/>
              </a:cxn>
              <a:cxn ang="0">
                <a:pos x="324" y="760"/>
              </a:cxn>
              <a:cxn ang="0">
                <a:pos x="324" y="753"/>
              </a:cxn>
              <a:cxn ang="0">
                <a:pos x="324" y="0"/>
              </a:cxn>
            </a:cxnLst>
            <a:rect l="0" t="0" r="r" b="b"/>
            <a:pathLst>
              <a:path w="324" h="958">
                <a:moveTo>
                  <a:pt x="324" y="0"/>
                </a:moveTo>
                <a:lnTo>
                  <a:pt x="324" y="8"/>
                </a:lnTo>
                <a:lnTo>
                  <a:pt x="315" y="15"/>
                </a:lnTo>
                <a:lnTo>
                  <a:pt x="315" y="23"/>
                </a:lnTo>
                <a:lnTo>
                  <a:pt x="307" y="31"/>
                </a:lnTo>
                <a:lnTo>
                  <a:pt x="307" y="46"/>
                </a:lnTo>
                <a:lnTo>
                  <a:pt x="298" y="46"/>
                </a:lnTo>
                <a:lnTo>
                  <a:pt x="290" y="53"/>
                </a:lnTo>
                <a:lnTo>
                  <a:pt x="281" y="69"/>
                </a:lnTo>
                <a:lnTo>
                  <a:pt x="273" y="69"/>
                </a:lnTo>
                <a:lnTo>
                  <a:pt x="273" y="76"/>
                </a:lnTo>
                <a:lnTo>
                  <a:pt x="255" y="91"/>
                </a:lnTo>
                <a:lnTo>
                  <a:pt x="247" y="99"/>
                </a:lnTo>
                <a:lnTo>
                  <a:pt x="238" y="99"/>
                </a:lnTo>
                <a:lnTo>
                  <a:pt x="221" y="114"/>
                </a:lnTo>
                <a:lnTo>
                  <a:pt x="213" y="122"/>
                </a:lnTo>
                <a:lnTo>
                  <a:pt x="204" y="122"/>
                </a:lnTo>
                <a:lnTo>
                  <a:pt x="179" y="137"/>
                </a:lnTo>
                <a:lnTo>
                  <a:pt x="170" y="145"/>
                </a:lnTo>
                <a:lnTo>
                  <a:pt x="153" y="145"/>
                </a:lnTo>
                <a:lnTo>
                  <a:pt x="128" y="160"/>
                </a:lnTo>
                <a:lnTo>
                  <a:pt x="119" y="167"/>
                </a:lnTo>
                <a:lnTo>
                  <a:pt x="102" y="167"/>
                </a:lnTo>
                <a:lnTo>
                  <a:pt x="76" y="183"/>
                </a:lnTo>
                <a:lnTo>
                  <a:pt x="59" y="183"/>
                </a:lnTo>
                <a:lnTo>
                  <a:pt x="42" y="190"/>
                </a:lnTo>
                <a:lnTo>
                  <a:pt x="17" y="198"/>
                </a:lnTo>
                <a:lnTo>
                  <a:pt x="0" y="205"/>
                </a:lnTo>
                <a:lnTo>
                  <a:pt x="0" y="958"/>
                </a:lnTo>
                <a:lnTo>
                  <a:pt x="17" y="950"/>
                </a:lnTo>
                <a:lnTo>
                  <a:pt x="42" y="943"/>
                </a:lnTo>
                <a:lnTo>
                  <a:pt x="59" y="935"/>
                </a:lnTo>
                <a:lnTo>
                  <a:pt x="76" y="935"/>
                </a:lnTo>
                <a:lnTo>
                  <a:pt x="102" y="920"/>
                </a:lnTo>
                <a:lnTo>
                  <a:pt x="119" y="920"/>
                </a:lnTo>
                <a:lnTo>
                  <a:pt x="128" y="912"/>
                </a:lnTo>
                <a:lnTo>
                  <a:pt x="153" y="897"/>
                </a:lnTo>
                <a:lnTo>
                  <a:pt x="170" y="897"/>
                </a:lnTo>
                <a:lnTo>
                  <a:pt x="179" y="890"/>
                </a:lnTo>
                <a:lnTo>
                  <a:pt x="204" y="874"/>
                </a:lnTo>
                <a:lnTo>
                  <a:pt x="213" y="874"/>
                </a:lnTo>
                <a:lnTo>
                  <a:pt x="221" y="867"/>
                </a:lnTo>
                <a:lnTo>
                  <a:pt x="238" y="852"/>
                </a:lnTo>
                <a:lnTo>
                  <a:pt x="247" y="852"/>
                </a:lnTo>
                <a:lnTo>
                  <a:pt x="255" y="844"/>
                </a:lnTo>
                <a:lnTo>
                  <a:pt x="273" y="829"/>
                </a:lnTo>
                <a:lnTo>
                  <a:pt x="273" y="821"/>
                </a:lnTo>
                <a:lnTo>
                  <a:pt x="281" y="821"/>
                </a:lnTo>
                <a:lnTo>
                  <a:pt x="290" y="806"/>
                </a:lnTo>
                <a:lnTo>
                  <a:pt x="298" y="798"/>
                </a:lnTo>
                <a:lnTo>
                  <a:pt x="307" y="798"/>
                </a:lnTo>
                <a:lnTo>
                  <a:pt x="307" y="783"/>
                </a:lnTo>
                <a:lnTo>
                  <a:pt x="315" y="776"/>
                </a:lnTo>
                <a:lnTo>
                  <a:pt x="315" y="768"/>
                </a:lnTo>
                <a:lnTo>
                  <a:pt x="324" y="760"/>
                </a:lnTo>
                <a:lnTo>
                  <a:pt x="324" y="753"/>
                </a:lnTo>
                <a:lnTo>
                  <a:pt x="324" y="0"/>
                </a:lnTo>
                <a:close/>
              </a:path>
            </a:pathLst>
          </a:custGeom>
          <a:solidFill>
            <a:srgbClr val="FF0066"/>
          </a:solidFill>
          <a:ln w="38100" cap="flat">
            <a:solidFill>
              <a:srgbClr val="FFFF00"/>
            </a:solidFill>
            <a:prstDash val="sysDot"/>
            <a:round/>
            <a:headEnd/>
            <a:tailEnd/>
          </a:ln>
          <a:effectLst>
            <a:prstShdw prst="shdw18" dist="17961" dir="13500000">
              <a:srgbClr val="FFFF00">
                <a:gamma/>
                <a:shade val="60000"/>
                <a:invGamma/>
              </a:srgbClr>
            </a:prstShdw>
          </a:effectLst>
        </p:spPr>
        <p:txBody>
          <a:bodyPr/>
          <a:lstStyle/>
          <a:p>
            <a:endParaRPr lang="en-US"/>
          </a:p>
        </p:txBody>
      </p:sp>
      <p:sp>
        <p:nvSpPr>
          <p:cNvPr id="256004" name="Freeform 4"/>
          <p:cNvSpPr>
            <a:spLocks/>
          </p:cNvSpPr>
          <p:nvPr/>
        </p:nvSpPr>
        <p:spPr bwMode="auto">
          <a:xfrm>
            <a:off x="461963" y="2673350"/>
            <a:ext cx="3937000" cy="1131888"/>
          </a:xfrm>
          <a:custGeom>
            <a:avLst/>
            <a:gdLst/>
            <a:ahLst/>
            <a:cxnLst>
              <a:cxn ang="0">
                <a:pos x="324" y="0"/>
              </a:cxn>
              <a:cxn ang="0">
                <a:pos x="324" y="8"/>
              </a:cxn>
              <a:cxn ang="0">
                <a:pos x="315" y="15"/>
              </a:cxn>
              <a:cxn ang="0">
                <a:pos x="315" y="23"/>
              </a:cxn>
              <a:cxn ang="0">
                <a:pos x="307" y="31"/>
              </a:cxn>
              <a:cxn ang="0">
                <a:pos x="307" y="46"/>
              </a:cxn>
              <a:cxn ang="0">
                <a:pos x="298" y="46"/>
              </a:cxn>
              <a:cxn ang="0">
                <a:pos x="290" y="53"/>
              </a:cxn>
              <a:cxn ang="0">
                <a:pos x="281" y="69"/>
              </a:cxn>
              <a:cxn ang="0">
                <a:pos x="273" y="69"/>
              </a:cxn>
              <a:cxn ang="0">
                <a:pos x="273" y="76"/>
              </a:cxn>
              <a:cxn ang="0">
                <a:pos x="255" y="91"/>
              </a:cxn>
              <a:cxn ang="0">
                <a:pos x="247" y="99"/>
              </a:cxn>
              <a:cxn ang="0">
                <a:pos x="238" y="99"/>
              </a:cxn>
              <a:cxn ang="0">
                <a:pos x="221" y="114"/>
              </a:cxn>
              <a:cxn ang="0">
                <a:pos x="213" y="122"/>
              </a:cxn>
              <a:cxn ang="0">
                <a:pos x="204" y="122"/>
              </a:cxn>
              <a:cxn ang="0">
                <a:pos x="179" y="137"/>
              </a:cxn>
              <a:cxn ang="0">
                <a:pos x="170" y="145"/>
              </a:cxn>
              <a:cxn ang="0">
                <a:pos x="153" y="145"/>
              </a:cxn>
              <a:cxn ang="0">
                <a:pos x="128" y="160"/>
              </a:cxn>
              <a:cxn ang="0">
                <a:pos x="119" y="167"/>
              </a:cxn>
              <a:cxn ang="0">
                <a:pos x="102" y="167"/>
              </a:cxn>
              <a:cxn ang="0">
                <a:pos x="76" y="183"/>
              </a:cxn>
              <a:cxn ang="0">
                <a:pos x="59" y="183"/>
              </a:cxn>
              <a:cxn ang="0">
                <a:pos x="42" y="190"/>
              </a:cxn>
              <a:cxn ang="0">
                <a:pos x="17" y="198"/>
              </a:cxn>
              <a:cxn ang="0">
                <a:pos x="0" y="205"/>
              </a:cxn>
              <a:cxn ang="0">
                <a:pos x="0" y="958"/>
              </a:cxn>
              <a:cxn ang="0">
                <a:pos x="17" y="950"/>
              </a:cxn>
              <a:cxn ang="0">
                <a:pos x="42" y="943"/>
              </a:cxn>
              <a:cxn ang="0">
                <a:pos x="59" y="935"/>
              </a:cxn>
              <a:cxn ang="0">
                <a:pos x="76" y="935"/>
              </a:cxn>
              <a:cxn ang="0">
                <a:pos x="102" y="920"/>
              </a:cxn>
              <a:cxn ang="0">
                <a:pos x="119" y="920"/>
              </a:cxn>
              <a:cxn ang="0">
                <a:pos x="128" y="912"/>
              </a:cxn>
              <a:cxn ang="0">
                <a:pos x="153" y="897"/>
              </a:cxn>
              <a:cxn ang="0">
                <a:pos x="170" y="897"/>
              </a:cxn>
              <a:cxn ang="0">
                <a:pos x="179" y="890"/>
              </a:cxn>
              <a:cxn ang="0">
                <a:pos x="204" y="874"/>
              </a:cxn>
              <a:cxn ang="0">
                <a:pos x="213" y="874"/>
              </a:cxn>
              <a:cxn ang="0">
                <a:pos x="221" y="867"/>
              </a:cxn>
              <a:cxn ang="0">
                <a:pos x="238" y="852"/>
              </a:cxn>
              <a:cxn ang="0">
                <a:pos x="247" y="852"/>
              </a:cxn>
              <a:cxn ang="0">
                <a:pos x="255" y="844"/>
              </a:cxn>
              <a:cxn ang="0">
                <a:pos x="273" y="829"/>
              </a:cxn>
              <a:cxn ang="0">
                <a:pos x="273" y="821"/>
              </a:cxn>
              <a:cxn ang="0">
                <a:pos x="281" y="821"/>
              </a:cxn>
              <a:cxn ang="0">
                <a:pos x="290" y="806"/>
              </a:cxn>
              <a:cxn ang="0">
                <a:pos x="298" y="798"/>
              </a:cxn>
              <a:cxn ang="0">
                <a:pos x="307" y="798"/>
              </a:cxn>
              <a:cxn ang="0">
                <a:pos x="307" y="783"/>
              </a:cxn>
              <a:cxn ang="0">
                <a:pos x="315" y="776"/>
              </a:cxn>
              <a:cxn ang="0">
                <a:pos x="315" y="768"/>
              </a:cxn>
              <a:cxn ang="0">
                <a:pos x="324" y="760"/>
              </a:cxn>
              <a:cxn ang="0">
                <a:pos x="324" y="753"/>
              </a:cxn>
              <a:cxn ang="0">
                <a:pos x="324" y="0"/>
              </a:cxn>
            </a:cxnLst>
            <a:rect l="0" t="0" r="r" b="b"/>
            <a:pathLst>
              <a:path w="324" h="958">
                <a:moveTo>
                  <a:pt x="324" y="0"/>
                </a:moveTo>
                <a:lnTo>
                  <a:pt x="324" y="8"/>
                </a:lnTo>
                <a:lnTo>
                  <a:pt x="315" y="15"/>
                </a:lnTo>
                <a:lnTo>
                  <a:pt x="315" y="23"/>
                </a:lnTo>
                <a:lnTo>
                  <a:pt x="307" y="31"/>
                </a:lnTo>
                <a:lnTo>
                  <a:pt x="307" y="46"/>
                </a:lnTo>
                <a:lnTo>
                  <a:pt x="298" y="46"/>
                </a:lnTo>
                <a:lnTo>
                  <a:pt x="290" y="53"/>
                </a:lnTo>
                <a:lnTo>
                  <a:pt x="281" y="69"/>
                </a:lnTo>
                <a:lnTo>
                  <a:pt x="273" y="69"/>
                </a:lnTo>
                <a:lnTo>
                  <a:pt x="273" y="76"/>
                </a:lnTo>
                <a:lnTo>
                  <a:pt x="255" y="91"/>
                </a:lnTo>
                <a:lnTo>
                  <a:pt x="247" y="99"/>
                </a:lnTo>
                <a:lnTo>
                  <a:pt x="238" y="99"/>
                </a:lnTo>
                <a:lnTo>
                  <a:pt x="221" y="114"/>
                </a:lnTo>
                <a:lnTo>
                  <a:pt x="213" y="122"/>
                </a:lnTo>
                <a:lnTo>
                  <a:pt x="204" y="122"/>
                </a:lnTo>
                <a:lnTo>
                  <a:pt x="179" y="137"/>
                </a:lnTo>
                <a:lnTo>
                  <a:pt x="170" y="145"/>
                </a:lnTo>
                <a:lnTo>
                  <a:pt x="153" y="145"/>
                </a:lnTo>
                <a:lnTo>
                  <a:pt x="128" y="160"/>
                </a:lnTo>
                <a:lnTo>
                  <a:pt x="119" y="167"/>
                </a:lnTo>
                <a:lnTo>
                  <a:pt x="102" y="167"/>
                </a:lnTo>
                <a:lnTo>
                  <a:pt x="76" y="183"/>
                </a:lnTo>
                <a:lnTo>
                  <a:pt x="59" y="183"/>
                </a:lnTo>
                <a:lnTo>
                  <a:pt x="42" y="190"/>
                </a:lnTo>
                <a:lnTo>
                  <a:pt x="17" y="198"/>
                </a:lnTo>
                <a:lnTo>
                  <a:pt x="0" y="205"/>
                </a:lnTo>
                <a:lnTo>
                  <a:pt x="0" y="958"/>
                </a:lnTo>
                <a:lnTo>
                  <a:pt x="17" y="950"/>
                </a:lnTo>
                <a:lnTo>
                  <a:pt x="42" y="943"/>
                </a:lnTo>
                <a:lnTo>
                  <a:pt x="59" y="935"/>
                </a:lnTo>
                <a:lnTo>
                  <a:pt x="76" y="935"/>
                </a:lnTo>
                <a:lnTo>
                  <a:pt x="102" y="920"/>
                </a:lnTo>
                <a:lnTo>
                  <a:pt x="119" y="920"/>
                </a:lnTo>
                <a:lnTo>
                  <a:pt x="128" y="912"/>
                </a:lnTo>
                <a:lnTo>
                  <a:pt x="153" y="897"/>
                </a:lnTo>
                <a:lnTo>
                  <a:pt x="170" y="897"/>
                </a:lnTo>
                <a:lnTo>
                  <a:pt x="179" y="890"/>
                </a:lnTo>
                <a:lnTo>
                  <a:pt x="204" y="874"/>
                </a:lnTo>
                <a:lnTo>
                  <a:pt x="213" y="874"/>
                </a:lnTo>
                <a:lnTo>
                  <a:pt x="221" y="867"/>
                </a:lnTo>
                <a:lnTo>
                  <a:pt x="238" y="852"/>
                </a:lnTo>
                <a:lnTo>
                  <a:pt x="247" y="852"/>
                </a:lnTo>
                <a:lnTo>
                  <a:pt x="255" y="844"/>
                </a:lnTo>
                <a:lnTo>
                  <a:pt x="273" y="829"/>
                </a:lnTo>
                <a:lnTo>
                  <a:pt x="273" y="821"/>
                </a:lnTo>
                <a:lnTo>
                  <a:pt x="281" y="821"/>
                </a:lnTo>
                <a:lnTo>
                  <a:pt x="290" y="806"/>
                </a:lnTo>
                <a:lnTo>
                  <a:pt x="298" y="798"/>
                </a:lnTo>
                <a:lnTo>
                  <a:pt x="307" y="798"/>
                </a:lnTo>
                <a:lnTo>
                  <a:pt x="307" y="783"/>
                </a:lnTo>
                <a:lnTo>
                  <a:pt x="315" y="776"/>
                </a:lnTo>
                <a:lnTo>
                  <a:pt x="315" y="768"/>
                </a:lnTo>
                <a:lnTo>
                  <a:pt x="324" y="760"/>
                </a:lnTo>
                <a:lnTo>
                  <a:pt x="324" y="753"/>
                </a:lnTo>
                <a:lnTo>
                  <a:pt x="324" y="0"/>
                </a:lnTo>
                <a:close/>
              </a:path>
            </a:pathLst>
          </a:custGeom>
          <a:solidFill>
            <a:srgbClr val="FF0066"/>
          </a:solidFill>
          <a:ln w="38100" cap="flat">
            <a:solidFill>
              <a:srgbClr val="FFFF00"/>
            </a:solidFill>
            <a:prstDash val="sysDot"/>
            <a:round/>
            <a:headEnd/>
            <a:tailEnd/>
          </a:ln>
          <a:effectLst>
            <a:prstShdw prst="shdw18" dist="17961" dir="13500000">
              <a:srgbClr val="FFFF00">
                <a:gamma/>
                <a:shade val="60000"/>
                <a:invGamma/>
              </a:srgbClr>
            </a:prstShdw>
          </a:effectLst>
        </p:spPr>
        <p:txBody>
          <a:bodyPr/>
          <a:lstStyle/>
          <a:p>
            <a:endParaRPr lang="en-US"/>
          </a:p>
        </p:txBody>
      </p:sp>
      <p:sp>
        <p:nvSpPr>
          <p:cNvPr id="256005" name="Freeform 5"/>
          <p:cNvSpPr>
            <a:spLocks/>
          </p:cNvSpPr>
          <p:nvPr/>
        </p:nvSpPr>
        <p:spPr bwMode="auto">
          <a:xfrm>
            <a:off x="4743450" y="2673350"/>
            <a:ext cx="3937000" cy="1131888"/>
          </a:xfrm>
          <a:custGeom>
            <a:avLst/>
            <a:gdLst/>
            <a:ahLst/>
            <a:cxnLst>
              <a:cxn ang="0">
                <a:pos x="324" y="0"/>
              </a:cxn>
              <a:cxn ang="0">
                <a:pos x="324" y="8"/>
              </a:cxn>
              <a:cxn ang="0">
                <a:pos x="315" y="15"/>
              </a:cxn>
              <a:cxn ang="0">
                <a:pos x="315" y="23"/>
              </a:cxn>
              <a:cxn ang="0">
                <a:pos x="307" y="31"/>
              </a:cxn>
              <a:cxn ang="0">
                <a:pos x="307" y="46"/>
              </a:cxn>
              <a:cxn ang="0">
                <a:pos x="298" y="46"/>
              </a:cxn>
              <a:cxn ang="0">
                <a:pos x="290" y="53"/>
              </a:cxn>
              <a:cxn ang="0">
                <a:pos x="281" y="69"/>
              </a:cxn>
              <a:cxn ang="0">
                <a:pos x="273" y="69"/>
              </a:cxn>
              <a:cxn ang="0">
                <a:pos x="273" y="76"/>
              </a:cxn>
              <a:cxn ang="0">
                <a:pos x="255" y="91"/>
              </a:cxn>
              <a:cxn ang="0">
                <a:pos x="247" y="99"/>
              </a:cxn>
              <a:cxn ang="0">
                <a:pos x="238" y="99"/>
              </a:cxn>
              <a:cxn ang="0">
                <a:pos x="221" y="114"/>
              </a:cxn>
              <a:cxn ang="0">
                <a:pos x="213" y="122"/>
              </a:cxn>
              <a:cxn ang="0">
                <a:pos x="204" y="122"/>
              </a:cxn>
              <a:cxn ang="0">
                <a:pos x="179" y="137"/>
              </a:cxn>
              <a:cxn ang="0">
                <a:pos x="170" y="145"/>
              </a:cxn>
              <a:cxn ang="0">
                <a:pos x="153" y="145"/>
              </a:cxn>
              <a:cxn ang="0">
                <a:pos x="128" y="160"/>
              </a:cxn>
              <a:cxn ang="0">
                <a:pos x="119" y="167"/>
              </a:cxn>
              <a:cxn ang="0">
                <a:pos x="102" y="167"/>
              </a:cxn>
              <a:cxn ang="0">
                <a:pos x="76" y="183"/>
              </a:cxn>
              <a:cxn ang="0">
                <a:pos x="59" y="183"/>
              </a:cxn>
              <a:cxn ang="0">
                <a:pos x="42" y="190"/>
              </a:cxn>
              <a:cxn ang="0">
                <a:pos x="17" y="198"/>
              </a:cxn>
              <a:cxn ang="0">
                <a:pos x="0" y="205"/>
              </a:cxn>
              <a:cxn ang="0">
                <a:pos x="0" y="958"/>
              </a:cxn>
              <a:cxn ang="0">
                <a:pos x="17" y="950"/>
              </a:cxn>
              <a:cxn ang="0">
                <a:pos x="42" y="943"/>
              </a:cxn>
              <a:cxn ang="0">
                <a:pos x="59" y="935"/>
              </a:cxn>
              <a:cxn ang="0">
                <a:pos x="76" y="935"/>
              </a:cxn>
              <a:cxn ang="0">
                <a:pos x="102" y="920"/>
              </a:cxn>
              <a:cxn ang="0">
                <a:pos x="119" y="920"/>
              </a:cxn>
              <a:cxn ang="0">
                <a:pos x="128" y="912"/>
              </a:cxn>
              <a:cxn ang="0">
                <a:pos x="153" y="897"/>
              </a:cxn>
              <a:cxn ang="0">
                <a:pos x="170" y="897"/>
              </a:cxn>
              <a:cxn ang="0">
                <a:pos x="179" y="890"/>
              </a:cxn>
              <a:cxn ang="0">
                <a:pos x="204" y="874"/>
              </a:cxn>
              <a:cxn ang="0">
                <a:pos x="213" y="874"/>
              </a:cxn>
              <a:cxn ang="0">
                <a:pos x="221" y="867"/>
              </a:cxn>
              <a:cxn ang="0">
                <a:pos x="238" y="852"/>
              </a:cxn>
              <a:cxn ang="0">
                <a:pos x="247" y="852"/>
              </a:cxn>
              <a:cxn ang="0">
                <a:pos x="255" y="844"/>
              </a:cxn>
              <a:cxn ang="0">
                <a:pos x="273" y="829"/>
              </a:cxn>
              <a:cxn ang="0">
                <a:pos x="273" y="821"/>
              </a:cxn>
              <a:cxn ang="0">
                <a:pos x="281" y="821"/>
              </a:cxn>
              <a:cxn ang="0">
                <a:pos x="290" y="806"/>
              </a:cxn>
              <a:cxn ang="0">
                <a:pos x="298" y="798"/>
              </a:cxn>
              <a:cxn ang="0">
                <a:pos x="307" y="798"/>
              </a:cxn>
              <a:cxn ang="0">
                <a:pos x="307" y="783"/>
              </a:cxn>
              <a:cxn ang="0">
                <a:pos x="315" y="776"/>
              </a:cxn>
              <a:cxn ang="0">
                <a:pos x="315" y="768"/>
              </a:cxn>
              <a:cxn ang="0">
                <a:pos x="324" y="760"/>
              </a:cxn>
              <a:cxn ang="0">
                <a:pos x="324" y="753"/>
              </a:cxn>
              <a:cxn ang="0">
                <a:pos x="324" y="0"/>
              </a:cxn>
            </a:cxnLst>
            <a:rect l="0" t="0" r="r" b="b"/>
            <a:pathLst>
              <a:path w="324" h="958">
                <a:moveTo>
                  <a:pt x="324" y="0"/>
                </a:moveTo>
                <a:lnTo>
                  <a:pt x="324" y="8"/>
                </a:lnTo>
                <a:lnTo>
                  <a:pt x="315" y="15"/>
                </a:lnTo>
                <a:lnTo>
                  <a:pt x="315" y="23"/>
                </a:lnTo>
                <a:lnTo>
                  <a:pt x="307" y="31"/>
                </a:lnTo>
                <a:lnTo>
                  <a:pt x="307" y="46"/>
                </a:lnTo>
                <a:lnTo>
                  <a:pt x="298" y="46"/>
                </a:lnTo>
                <a:lnTo>
                  <a:pt x="290" y="53"/>
                </a:lnTo>
                <a:lnTo>
                  <a:pt x="281" y="69"/>
                </a:lnTo>
                <a:lnTo>
                  <a:pt x="273" y="69"/>
                </a:lnTo>
                <a:lnTo>
                  <a:pt x="273" y="76"/>
                </a:lnTo>
                <a:lnTo>
                  <a:pt x="255" y="91"/>
                </a:lnTo>
                <a:lnTo>
                  <a:pt x="247" y="99"/>
                </a:lnTo>
                <a:lnTo>
                  <a:pt x="238" y="99"/>
                </a:lnTo>
                <a:lnTo>
                  <a:pt x="221" y="114"/>
                </a:lnTo>
                <a:lnTo>
                  <a:pt x="213" y="122"/>
                </a:lnTo>
                <a:lnTo>
                  <a:pt x="204" y="122"/>
                </a:lnTo>
                <a:lnTo>
                  <a:pt x="179" y="137"/>
                </a:lnTo>
                <a:lnTo>
                  <a:pt x="170" y="145"/>
                </a:lnTo>
                <a:lnTo>
                  <a:pt x="153" y="145"/>
                </a:lnTo>
                <a:lnTo>
                  <a:pt x="128" y="160"/>
                </a:lnTo>
                <a:lnTo>
                  <a:pt x="119" y="167"/>
                </a:lnTo>
                <a:lnTo>
                  <a:pt x="102" y="167"/>
                </a:lnTo>
                <a:lnTo>
                  <a:pt x="76" y="183"/>
                </a:lnTo>
                <a:lnTo>
                  <a:pt x="59" y="183"/>
                </a:lnTo>
                <a:lnTo>
                  <a:pt x="42" y="190"/>
                </a:lnTo>
                <a:lnTo>
                  <a:pt x="17" y="198"/>
                </a:lnTo>
                <a:lnTo>
                  <a:pt x="0" y="205"/>
                </a:lnTo>
                <a:lnTo>
                  <a:pt x="0" y="958"/>
                </a:lnTo>
                <a:lnTo>
                  <a:pt x="17" y="950"/>
                </a:lnTo>
                <a:lnTo>
                  <a:pt x="42" y="943"/>
                </a:lnTo>
                <a:lnTo>
                  <a:pt x="59" y="935"/>
                </a:lnTo>
                <a:lnTo>
                  <a:pt x="76" y="935"/>
                </a:lnTo>
                <a:lnTo>
                  <a:pt x="102" y="920"/>
                </a:lnTo>
                <a:lnTo>
                  <a:pt x="119" y="920"/>
                </a:lnTo>
                <a:lnTo>
                  <a:pt x="128" y="912"/>
                </a:lnTo>
                <a:lnTo>
                  <a:pt x="153" y="897"/>
                </a:lnTo>
                <a:lnTo>
                  <a:pt x="170" y="897"/>
                </a:lnTo>
                <a:lnTo>
                  <a:pt x="179" y="890"/>
                </a:lnTo>
                <a:lnTo>
                  <a:pt x="204" y="874"/>
                </a:lnTo>
                <a:lnTo>
                  <a:pt x="213" y="874"/>
                </a:lnTo>
                <a:lnTo>
                  <a:pt x="221" y="867"/>
                </a:lnTo>
                <a:lnTo>
                  <a:pt x="238" y="852"/>
                </a:lnTo>
                <a:lnTo>
                  <a:pt x="247" y="852"/>
                </a:lnTo>
                <a:lnTo>
                  <a:pt x="255" y="844"/>
                </a:lnTo>
                <a:lnTo>
                  <a:pt x="273" y="829"/>
                </a:lnTo>
                <a:lnTo>
                  <a:pt x="273" y="821"/>
                </a:lnTo>
                <a:lnTo>
                  <a:pt x="281" y="821"/>
                </a:lnTo>
                <a:lnTo>
                  <a:pt x="290" y="806"/>
                </a:lnTo>
                <a:lnTo>
                  <a:pt x="298" y="798"/>
                </a:lnTo>
                <a:lnTo>
                  <a:pt x="307" y="798"/>
                </a:lnTo>
                <a:lnTo>
                  <a:pt x="307" y="783"/>
                </a:lnTo>
                <a:lnTo>
                  <a:pt x="315" y="776"/>
                </a:lnTo>
                <a:lnTo>
                  <a:pt x="315" y="768"/>
                </a:lnTo>
                <a:lnTo>
                  <a:pt x="324" y="760"/>
                </a:lnTo>
                <a:lnTo>
                  <a:pt x="324" y="753"/>
                </a:lnTo>
                <a:lnTo>
                  <a:pt x="324" y="0"/>
                </a:lnTo>
                <a:close/>
              </a:path>
            </a:pathLst>
          </a:custGeom>
          <a:solidFill>
            <a:srgbClr val="FF0066"/>
          </a:solidFill>
          <a:ln w="38100" cap="flat">
            <a:solidFill>
              <a:srgbClr val="FFFF00"/>
            </a:solidFill>
            <a:prstDash val="sysDot"/>
            <a:round/>
            <a:headEnd/>
            <a:tailEnd/>
          </a:ln>
          <a:effectLst>
            <a:prstShdw prst="shdw18" dist="17961" dir="13500000">
              <a:srgbClr val="FFFF00">
                <a:gamma/>
                <a:shade val="60000"/>
                <a:invGamma/>
              </a:srgbClr>
            </a:prstShdw>
          </a:effectLst>
        </p:spPr>
        <p:txBody>
          <a:bodyPr/>
          <a:lstStyle/>
          <a:p>
            <a:endParaRPr lang="en-US"/>
          </a:p>
        </p:txBody>
      </p:sp>
      <p:sp>
        <p:nvSpPr>
          <p:cNvPr id="256006" name="Freeform 6"/>
          <p:cNvSpPr>
            <a:spLocks/>
          </p:cNvSpPr>
          <p:nvPr/>
        </p:nvSpPr>
        <p:spPr bwMode="auto">
          <a:xfrm>
            <a:off x="461963" y="3663950"/>
            <a:ext cx="3937000" cy="1131888"/>
          </a:xfrm>
          <a:custGeom>
            <a:avLst/>
            <a:gdLst/>
            <a:ahLst/>
            <a:cxnLst>
              <a:cxn ang="0">
                <a:pos x="324" y="0"/>
              </a:cxn>
              <a:cxn ang="0">
                <a:pos x="324" y="8"/>
              </a:cxn>
              <a:cxn ang="0">
                <a:pos x="315" y="15"/>
              </a:cxn>
              <a:cxn ang="0">
                <a:pos x="315" y="23"/>
              </a:cxn>
              <a:cxn ang="0">
                <a:pos x="307" y="31"/>
              </a:cxn>
              <a:cxn ang="0">
                <a:pos x="307" y="46"/>
              </a:cxn>
              <a:cxn ang="0">
                <a:pos x="298" y="46"/>
              </a:cxn>
              <a:cxn ang="0">
                <a:pos x="290" y="53"/>
              </a:cxn>
              <a:cxn ang="0">
                <a:pos x="281" y="69"/>
              </a:cxn>
              <a:cxn ang="0">
                <a:pos x="273" y="69"/>
              </a:cxn>
              <a:cxn ang="0">
                <a:pos x="273" y="76"/>
              </a:cxn>
              <a:cxn ang="0">
                <a:pos x="255" y="91"/>
              </a:cxn>
              <a:cxn ang="0">
                <a:pos x="247" y="99"/>
              </a:cxn>
              <a:cxn ang="0">
                <a:pos x="238" y="99"/>
              </a:cxn>
              <a:cxn ang="0">
                <a:pos x="221" y="114"/>
              </a:cxn>
              <a:cxn ang="0">
                <a:pos x="213" y="122"/>
              </a:cxn>
              <a:cxn ang="0">
                <a:pos x="204" y="122"/>
              </a:cxn>
              <a:cxn ang="0">
                <a:pos x="179" y="137"/>
              </a:cxn>
              <a:cxn ang="0">
                <a:pos x="170" y="145"/>
              </a:cxn>
              <a:cxn ang="0">
                <a:pos x="153" y="145"/>
              </a:cxn>
              <a:cxn ang="0">
                <a:pos x="128" y="160"/>
              </a:cxn>
              <a:cxn ang="0">
                <a:pos x="119" y="167"/>
              </a:cxn>
              <a:cxn ang="0">
                <a:pos x="102" y="167"/>
              </a:cxn>
              <a:cxn ang="0">
                <a:pos x="76" y="183"/>
              </a:cxn>
              <a:cxn ang="0">
                <a:pos x="59" y="183"/>
              </a:cxn>
              <a:cxn ang="0">
                <a:pos x="42" y="190"/>
              </a:cxn>
              <a:cxn ang="0">
                <a:pos x="17" y="198"/>
              </a:cxn>
              <a:cxn ang="0">
                <a:pos x="0" y="205"/>
              </a:cxn>
              <a:cxn ang="0">
                <a:pos x="0" y="958"/>
              </a:cxn>
              <a:cxn ang="0">
                <a:pos x="17" y="950"/>
              </a:cxn>
              <a:cxn ang="0">
                <a:pos x="42" y="943"/>
              </a:cxn>
              <a:cxn ang="0">
                <a:pos x="59" y="935"/>
              </a:cxn>
              <a:cxn ang="0">
                <a:pos x="76" y="935"/>
              </a:cxn>
              <a:cxn ang="0">
                <a:pos x="102" y="920"/>
              </a:cxn>
              <a:cxn ang="0">
                <a:pos x="119" y="920"/>
              </a:cxn>
              <a:cxn ang="0">
                <a:pos x="128" y="912"/>
              </a:cxn>
              <a:cxn ang="0">
                <a:pos x="153" y="897"/>
              </a:cxn>
              <a:cxn ang="0">
                <a:pos x="170" y="897"/>
              </a:cxn>
              <a:cxn ang="0">
                <a:pos x="179" y="890"/>
              </a:cxn>
              <a:cxn ang="0">
                <a:pos x="204" y="874"/>
              </a:cxn>
              <a:cxn ang="0">
                <a:pos x="213" y="874"/>
              </a:cxn>
              <a:cxn ang="0">
                <a:pos x="221" y="867"/>
              </a:cxn>
              <a:cxn ang="0">
                <a:pos x="238" y="852"/>
              </a:cxn>
              <a:cxn ang="0">
                <a:pos x="247" y="852"/>
              </a:cxn>
              <a:cxn ang="0">
                <a:pos x="255" y="844"/>
              </a:cxn>
              <a:cxn ang="0">
                <a:pos x="273" y="829"/>
              </a:cxn>
              <a:cxn ang="0">
                <a:pos x="273" y="821"/>
              </a:cxn>
              <a:cxn ang="0">
                <a:pos x="281" y="821"/>
              </a:cxn>
              <a:cxn ang="0">
                <a:pos x="290" y="806"/>
              </a:cxn>
              <a:cxn ang="0">
                <a:pos x="298" y="798"/>
              </a:cxn>
              <a:cxn ang="0">
                <a:pos x="307" y="798"/>
              </a:cxn>
              <a:cxn ang="0">
                <a:pos x="307" y="783"/>
              </a:cxn>
              <a:cxn ang="0">
                <a:pos x="315" y="776"/>
              </a:cxn>
              <a:cxn ang="0">
                <a:pos x="315" y="768"/>
              </a:cxn>
              <a:cxn ang="0">
                <a:pos x="324" y="760"/>
              </a:cxn>
              <a:cxn ang="0">
                <a:pos x="324" y="753"/>
              </a:cxn>
              <a:cxn ang="0">
                <a:pos x="324" y="0"/>
              </a:cxn>
            </a:cxnLst>
            <a:rect l="0" t="0" r="r" b="b"/>
            <a:pathLst>
              <a:path w="324" h="958">
                <a:moveTo>
                  <a:pt x="324" y="0"/>
                </a:moveTo>
                <a:lnTo>
                  <a:pt x="324" y="8"/>
                </a:lnTo>
                <a:lnTo>
                  <a:pt x="315" y="15"/>
                </a:lnTo>
                <a:lnTo>
                  <a:pt x="315" y="23"/>
                </a:lnTo>
                <a:lnTo>
                  <a:pt x="307" y="31"/>
                </a:lnTo>
                <a:lnTo>
                  <a:pt x="307" y="46"/>
                </a:lnTo>
                <a:lnTo>
                  <a:pt x="298" y="46"/>
                </a:lnTo>
                <a:lnTo>
                  <a:pt x="290" y="53"/>
                </a:lnTo>
                <a:lnTo>
                  <a:pt x="281" y="69"/>
                </a:lnTo>
                <a:lnTo>
                  <a:pt x="273" y="69"/>
                </a:lnTo>
                <a:lnTo>
                  <a:pt x="273" y="76"/>
                </a:lnTo>
                <a:lnTo>
                  <a:pt x="255" y="91"/>
                </a:lnTo>
                <a:lnTo>
                  <a:pt x="247" y="99"/>
                </a:lnTo>
                <a:lnTo>
                  <a:pt x="238" y="99"/>
                </a:lnTo>
                <a:lnTo>
                  <a:pt x="221" y="114"/>
                </a:lnTo>
                <a:lnTo>
                  <a:pt x="213" y="122"/>
                </a:lnTo>
                <a:lnTo>
                  <a:pt x="204" y="122"/>
                </a:lnTo>
                <a:lnTo>
                  <a:pt x="179" y="137"/>
                </a:lnTo>
                <a:lnTo>
                  <a:pt x="170" y="145"/>
                </a:lnTo>
                <a:lnTo>
                  <a:pt x="153" y="145"/>
                </a:lnTo>
                <a:lnTo>
                  <a:pt x="128" y="160"/>
                </a:lnTo>
                <a:lnTo>
                  <a:pt x="119" y="167"/>
                </a:lnTo>
                <a:lnTo>
                  <a:pt x="102" y="167"/>
                </a:lnTo>
                <a:lnTo>
                  <a:pt x="76" y="183"/>
                </a:lnTo>
                <a:lnTo>
                  <a:pt x="59" y="183"/>
                </a:lnTo>
                <a:lnTo>
                  <a:pt x="42" y="190"/>
                </a:lnTo>
                <a:lnTo>
                  <a:pt x="17" y="198"/>
                </a:lnTo>
                <a:lnTo>
                  <a:pt x="0" y="205"/>
                </a:lnTo>
                <a:lnTo>
                  <a:pt x="0" y="958"/>
                </a:lnTo>
                <a:lnTo>
                  <a:pt x="17" y="950"/>
                </a:lnTo>
                <a:lnTo>
                  <a:pt x="42" y="943"/>
                </a:lnTo>
                <a:lnTo>
                  <a:pt x="59" y="935"/>
                </a:lnTo>
                <a:lnTo>
                  <a:pt x="76" y="935"/>
                </a:lnTo>
                <a:lnTo>
                  <a:pt x="102" y="920"/>
                </a:lnTo>
                <a:lnTo>
                  <a:pt x="119" y="920"/>
                </a:lnTo>
                <a:lnTo>
                  <a:pt x="128" y="912"/>
                </a:lnTo>
                <a:lnTo>
                  <a:pt x="153" y="897"/>
                </a:lnTo>
                <a:lnTo>
                  <a:pt x="170" y="897"/>
                </a:lnTo>
                <a:lnTo>
                  <a:pt x="179" y="890"/>
                </a:lnTo>
                <a:lnTo>
                  <a:pt x="204" y="874"/>
                </a:lnTo>
                <a:lnTo>
                  <a:pt x="213" y="874"/>
                </a:lnTo>
                <a:lnTo>
                  <a:pt x="221" y="867"/>
                </a:lnTo>
                <a:lnTo>
                  <a:pt x="238" y="852"/>
                </a:lnTo>
                <a:lnTo>
                  <a:pt x="247" y="852"/>
                </a:lnTo>
                <a:lnTo>
                  <a:pt x="255" y="844"/>
                </a:lnTo>
                <a:lnTo>
                  <a:pt x="273" y="829"/>
                </a:lnTo>
                <a:lnTo>
                  <a:pt x="273" y="821"/>
                </a:lnTo>
                <a:lnTo>
                  <a:pt x="281" y="821"/>
                </a:lnTo>
                <a:lnTo>
                  <a:pt x="290" y="806"/>
                </a:lnTo>
                <a:lnTo>
                  <a:pt x="298" y="798"/>
                </a:lnTo>
                <a:lnTo>
                  <a:pt x="307" y="798"/>
                </a:lnTo>
                <a:lnTo>
                  <a:pt x="307" y="783"/>
                </a:lnTo>
                <a:lnTo>
                  <a:pt x="315" y="776"/>
                </a:lnTo>
                <a:lnTo>
                  <a:pt x="315" y="768"/>
                </a:lnTo>
                <a:lnTo>
                  <a:pt x="324" y="760"/>
                </a:lnTo>
                <a:lnTo>
                  <a:pt x="324" y="753"/>
                </a:lnTo>
                <a:lnTo>
                  <a:pt x="324" y="0"/>
                </a:lnTo>
                <a:close/>
              </a:path>
            </a:pathLst>
          </a:custGeom>
          <a:solidFill>
            <a:srgbClr val="FF0066"/>
          </a:solidFill>
          <a:ln w="38100" cap="flat">
            <a:solidFill>
              <a:srgbClr val="FFFF00"/>
            </a:solidFill>
            <a:prstDash val="sysDot"/>
            <a:round/>
            <a:headEnd/>
            <a:tailEnd/>
          </a:ln>
          <a:effectLst>
            <a:prstShdw prst="shdw18" dist="17961" dir="13500000">
              <a:srgbClr val="FFFF00">
                <a:gamma/>
                <a:shade val="60000"/>
                <a:invGamma/>
              </a:srgbClr>
            </a:prstShdw>
          </a:effectLst>
        </p:spPr>
        <p:txBody>
          <a:bodyPr/>
          <a:lstStyle/>
          <a:p>
            <a:endParaRPr lang="en-US"/>
          </a:p>
        </p:txBody>
      </p:sp>
      <p:sp>
        <p:nvSpPr>
          <p:cNvPr id="256007" name="Freeform 7"/>
          <p:cNvSpPr>
            <a:spLocks/>
          </p:cNvSpPr>
          <p:nvPr/>
        </p:nvSpPr>
        <p:spPr bwMode="auto">
          <a:xfrm>
            <a:off x="4743450" y="3663950"/>
            <a:ext cx="3937000" cy="1131888"/>
          </a:xfrm>
          <a:custGeom>
            <a:avLst/>
            <a:gdLst/>
            <a:ahLst/>
            <a:cxnLst>
              <a:cxn ang="0">
                <a:pos x="324" y="0"/>
              </a:cxn>
              <a:cxn ang="0">
                <a:pos x="324" y="8"/>
              </a:cxn>
              <a:cxn ang="0">
                <a:pos x="315" y="15"/>
              </a:cxn>
              <a:cxn ang="0">
                <a:pos x="315" y="23"/>
              </a:cxn>
              <a:cxn ang="0">
                <a:pos x="307" y="31"/>
              </a:cxn>
              <a:cxn ang="0">
                <a:pos x="307" y="46"/>
              </a:cxn>
              <a:cxn ang="0">
                <a:pos x="298" y="46"/>
              </a:cxn>
              <a:cxn ang="0">
                <a:pos x="290" y="53"/>
              </a:cxn>
              <a:cxn ang="0">
                <a:pos x="281" y="69"/>
              </a:cxn>
              <a:cxn ang="0">
                <a:pos x="273" y="69"/>
              </a:cxn>
              <a:cxn ang="0">
                <a:pos x="273" y="76"/>
              </a:cxn>
              <a:cxn ang="0">
                <a:pos x="255" y="91"/>
              </a:cxn>
              <a:cxn ang="0">
                <a:pos x="247" y="99"/>
              </a:cxn>
              <a:cxn ang="0">
                <a:pos x="238" y="99"/>
              </a:cxn>
              <a:cxn ang="0">
                <a:pos x="221" y="114"/>
              </a:cxn>
              <a:cxn ang="0">
                <a:pos x="213" y="122"/>
              </a:cxn>
              <a:cxn ang="0">
                <a:pos x="204" y="122"/>
              </a:cxn>
              <a:cxn ang="0">
                <a:pos x="179" y="137"/>
              </a:cxn>
              <a:cxn ang="0">
                <a:pos x="170" y="145"/>
              </a:cxn>
              <a:cxn ang="0">
                <a:pos x="153" y="145"/>
              </a:cxn>
              <a:cxn ang="0">
                <a:pos x="128" y="160"/>
              </a:cxn>
              <a:cxn ang="0">
                <a:pos x="119" y="167"/>
              </a:cxn>
              <a:cxn ang="0">
                <a:pos x="102" y="167"/>
              </a:cxn>
              <a:cxn ang="0">
                <a:pos x="76" y="183"/>
              </a:cxn>
              <a:cxn ang="0">
                <a:pos x="59" y="183"/>
              </a:cxn>
              <a:cxn ang="0">
                <a:pos x="42" y="190"/>
              </a:cxn>
              <a:cxn ang="0">
                <a:pos x="17" y="198"/>
              </a:cxn>
              <a:cxn ang="0">
                <a:pos x="0" y="205"/>
              </a:cxn>
              <a:cxn ang="0">
                <a:pos x="0" y="958"/>
              </a:cxn>
              <a:cxn ang="0">
                <a:pos x="17" y="950"/>
              </a:cxn>
              <a:cxn ang="0">
                <a:pos x="42" y="943"/>
              </a:cxn>
              <a:cxn ang="0">
                <a:pos x="59" y="935"/>
              </a:cxn>
              <a:cxn ang="0">
                <a:pos x="76" y="935"/>
              </a:cxn>
              <a:cxn ang="0">
                <a:pos x="102" y="920"/>
              </a:cxn>
              <a:cxn ang="0">
                <a:pos x="119" y="920"/>
              </a:cxn>
              <a:cxn ang="0">
                <a:pos x="128" y="912"/>
              </a:cxn>
              <a:cxn ang="0">
                <a:pos x="153" y="897"/>
              </a:cxn>
              <a:cxn ang="0">
                <a:pos x="170" y="897"/>
              </a:cxn>
              <a:cxn ang="0">
                <a:pos x="179" y="890"/>
              </a:cxn>
              <a:cxn ang="0">
                <a:pos x="204" y="874"/>
              </a:cxn>
              <a:cxn ang="0">
                <a:pos x="213" y="874"/>
              </a:cxn>
              <a:cxn ang="0">
                <a:pos x="221" y="867"/>
              </a:cxn>
              <a:cxn ang="0">
                <a:pos x="238" y="852"/>
              </a:cxn>
              <a:cxn ang="0">
                <a:pos x="247" y="852"/>
              </a:cxn>
              <a:cxn ang="0">
                <a:pos x="255" y="844"/>
              </a:cxn>
              <a:cxn ang="0">
                <a:pos x="273" y="829"/>
              </a:cxn>
              <a:cxn ang="0">
                <a:pos x="273" y="821"/>
              </a:cxn>
              <a:cxn ang="0">
                <a:pos x="281" y="821"/>
              </a:cxn>
              <a:cxn ang="0">
                <a:pos x="290" y="806"/>
              </a:cxn>
              <a:cxn ang="0">
                <a:pos x="298" y="798"/>
              </a:cxn>
              <a:cxn ang="0">
                <a:pos x="307" y="798"/>
              </a:cxn>
              <a:cxn ang="0">
                <a:pos x="307" y="783"/>
              </a:cxn>
              <a:cxn ang="0">
                <a:pos x="315" y="776"/>
              </a:cxn>
              <a:cxn ang="0">
                <a:pos x="315" y="768"/>
              </a:cxn>
              <a:cxn ang="0">
                <a:pos x="324" y="760"/>
              </a:cxn>
              <a:cxn ang="0">
                <a:pos x="324" y="753"/>
              </a:cxn>
              <a:cxn ang="0">
                <a:pos x="324" y="0"/>
              </a:cxn>
            </a:cxnLst>
            <a:rect l="0" t="0" r="r" b="b"/>
            <a:pathLst>
              <a:path w="324" h="958">
                <a:moveTo>
                  <a:pt x="324" y="0"/>
                </a:moveTo>
                <a:lnTo>
                  <a:pt x="324" y="8"/>
                </a:lnTo>
                <a:lnTo>
                  <a:pt x="315" y="15"/>
                </a:lnTo>
                <a:lnTo>
                  <a:pt x="315" y="23"/>
                </a:lnTo>
                <a:lnTo>
                  <a:pt x="307" y="31"/>
                </a:lnTo>
                <a:lnTo>
                  <a:pt x="307" y="46"/>
                </a:lnTo>
                <a:lnTo>
                  <a:pt x="298" y="46"/>
                </a:lnTo>
                <a:lnTo>
                  <a:pt x="290" y="53"/>
                </a:lnTo>
                <a:lnTo>
                  <a:pt x="281" y="69"/>
                </a:lnTo>
                <a:lnTo>
                  <a:pt x="273" y="69"/>
                </a:lnTo>
                <a:lnTo>
                  <a:pt x="273" y="76"/>
                </a:lnTo>
                <a:lnTo>
                  <a:pt x="255" y="91"/>
                </a:lnTo>
                <a:lnTo>
                  <a:pt x="247" y="99"/>
                </a:lnTo>
                <a:lnTo>
                  <a:pt x="238" y="99"/>
                </a:lnTo>
                <a:lnTo>
                  <a:pt x="221" y="114"/>
                </a:lnTo>
                <a:lnTo>
                  <a:pt x="213" y="122"/>
                </a:lnTo>
                <a:lnTo>
                  <a:pt x="204" y="122"/>
                </a:lnTo>
                <a:lnTo>
                  <a:pt x="179" y="137"/>
                </a:lnTo>
                <a:lnTo>
                  <a:pt x="170" y="145"/>
                </a:lnTo>
                <a:lnTo>
                  <a:pt x="153" y="145"/>
                </a:lnTo>
                <a:lnTo>
                  <a:pt x="128" y="160"/>
                </a:lnTo>
                <a:lnTo>
                  <a:pt x="119" y="167"/>
                </a:lnTo>
                <a:lnTo>
                  <a:pt x="102" y="167"/>
                </a:lnTo>
                <a:lnTo>
                  <a:pt x="76" y="183"/>
                </a:lnTo>
                <a:lnTo>
                  <a:pt x="59" y="183"/>
                </a:lnTo>
                <a:lnTo>
                  <a:pt x="42" y="190"/>
                </a:lnTo>
                <a:lnTo>
                  <a:pt x="17" y="198"/>
                </a:lnTo>
                <a:lnTo>
                  <a:pt x="0" y="205"/>
                </a:lnTo>
                <a:lnTo>
                  <a:pt x="0" y="958"/>
                </a:lnTo>
                <a:lnTo>
                  <a:pt x="17" y="950"/>
                </a:lnTo>
                <a:lnTo>
                  <a:pt x="42" y="943"/>
                </a:lnTo>
                <a:lnTo>
                  <a:pt x="59" y="935"/>
                </a:lnTo>
                <a:lnTo>
                  <a:pt x="76" y="935"/>
                </a:lnTo>
                <a:lnTo>
                  <a:pt x="102" y="920"/>
                </a:lnTo>
                <a:lnTo>
                  <a:pt x="119" y="920"/>
                </a:lnTo>
                <a:lnTo>
                  <a:pt x="128" y="912"/>
                </a:lnTo>
                <a:lnTo>
                  <a:pt x="153" y="897"/>
                </a:lnTo>
                <a:lnTo>
                  <a:pt x="170" y="897"/>
                </a:lnTo>
                <a:lnTo>
                  <a:pt x="179" y="890"/>
                </a:lnTo>
                <a:lnTo>
                  <a:pt x="204" y="874"/>
                </a:lnTo>
                <a:lnTo>
                  <a:pt x="213" y="874"/>
                </a:lnTo>
                <a:lnTo>
                  <a:pt x="221" y="867"/>
                </a:lnTo>
                <a:lnTo>
                  <a:pt x="238" y="852"/>
                </a:lnTo>
                <a:lnTo>
                  <a:pt x="247" y="852"/>
                </a:lnTo>
                <a:lnTo>
                  <a:pt x="255" y="844"/>
                </a:lnTo>
                <a:lnTo>
                  <a:pt x="273" y="829"/>
                </a:lnTo>
                <a:lnTo>
                  <a:pt x="273" y="821"/>
                </a:lnTo>
                <a:lnTo>
                  <a:pt x="281" y="821"/>
                </a:lnTo>
                <a:lnTo>
                  <a:pt x="290" y="806"/>
                </a:lnTo>
                <a:lnTo>
                  <a:pt x="298" y="798"/>
                </a:lnTo>
                <a:lnTo>
                  <a:pt x="307" y="798"/>
                </a:lnTo>
                <a:lnTo>
                  <a:pt x="307" y="783"/>
                </a:lnTo>
                <a:lnTo>
                  <a:pt x="315" y="776"/>
                </a:lnTo>
                <a:lnTo>
                  <a:pt x="315" y="768"/>
                </a:lnTo>
                <a:lnTo>
                  <a:pt x="324" y="760"/>
                </a:lnTo>
                <a:lnTo>
                  <a:pt x="324" y="753"/>
                </a:lnTo>
                <a:lnTo>
                  <a:pt x="324" y="0"/>
                </a:lnTo>
                <a:close/>
              </a:path>
            </a:pathLst>
          </a:custGeom>
          <a:solidFill>
            <a:srgbClr val="FF0066"/>
          </a:solidFill>
          <a:ln w="38100" cap="flat">
            <a:solidFill>
              <a:srgbClr val="FFFF00"/>
            </a:solidFill>
            <a:prstDash val="sysDot"/>
            <a:round/>
            <a:headEnd/>
            <a:tailEnd/>
          </a:ln>
          <a:effectLst>
            <a:prstShdw prst="shdw18" dist="17961" dir="13500000">
              <a:srgbClr val="FFFF00">
                <a:gamma/>
                <a:shade val="60000"/>
                <a:invGamma/>
              </a:srgbClr>
            </a:prstShdw>
          </a:effectLst>
        </p:spPr>
        <p:txBody>
          <a:bodyPr/>
          <a:lstStyle/>
          <a:p>
            <a:endParaRPr lang="en-US"/>
          </a:p>
        </p:txBody>
      </p:sp>
      <p:sp>
        <p:nvSpPr>
          <p:cNvPr id="256008" name="Freeform 8"/>
          <p:cNvSpPr>
            <a:spLocks/>
          </p:cNvSpPr>
          <p:nvPr/>
        </p:nvSpPr>
        <p:spPr bwMode="auto">
          <a:xfrm>
            <a:off x="461963" y="4659313"/>
            <a:ext cx="3937000" cy="1131887"/>
          </a:xfrm>
          <a:custGeom>
            <a:avLst/>
            <a:gdLst/>
            <a:ahLst/>
            <a:cxnLst>
              <a:cxn ang="0">
                <a:pos x="324" y="0"/>
              </a:cxn>
              <a:cxn ang="0">
                <a:pos x="324" y="8"/>
              </a:cxn>
              <a:cxn ang="0">
                <a:pos x="315" y="15"/>
              </a:cxn>
              <a:cxn ang="0">
                <a:pos x="315" y="23"/>
              </a:cxn>
              <a:cxn ang="0">
                <a:pos x="307" y="31"/>
              </a:cxn>
              <a:cxn ang="0">
                <a:pos x="307" y="46"/>
              </a:cxn>
              <a:cxn ang="0">
                <a:pos x="298" y="46"/>
              </a:cxn>
              <a:cxn ang="0">
                <a:pos x="290" y="53"/>
              </a:cxn>
              <a:cxn ang="0">
                <a:pos x="281" y="69"/>
              </a:cxn>
              <a:cxn ang="0">
                <a:pos x="273" y="69"/>
              </a:cxn>
              <a:cxn ang="0">
                <a:pos x="273" y="76"/>
              </a:cxn>
              <a:cxn ang="0">
                <a:pos x="255" y="91"/>
              </a:cxn>
              <a:cxn ang="0">
                <a:pos x="247" y="99"/>
              </a:cxn>
              <a:cxn ang="0">
                <a:pos x="238" y="99"/>
              </a:cxn>
              <a:cxn ang="0">
                <a:pos x="221" y="114"/>
              </a:cxn>
              <a:cxn ang="0">
                <a:pos x="213" y="122"/>
              </a:cxn>
              <a:cxn ang="0">
                <a:pos x="204" y="122"/>
              </a:cxn>
              <a:cxn ang="0">
                <a:pos x="179" y="137"/>
              </a:cxn>
              <a:cxn ang="0">
                <a:pos x="170" y="145"/>
              </a:cxn>
              <a:cxn ang="0">
                <a:pos x="153" y="145"/>
              </a:cxn>
              <a:cxn ang="0">
                <a:pos x="128" y="160"/>
              </a:cxn>
              <a:cxn ang="0">
                <a:pos x="119" y="167"/>
              </a:cxn>
              <a:cxn ang="0">
                <a:pos x="102" y="167"/>
              </a:cxn>
              <a:cxn ang="0">
                <a:pos x="76" y="183"/>
              </a:cxn>
              <a:cxn ang="0">
                <a:pos x="59" y="183"/>
              </a:cxn>
              <a:cxn ang="0">
                <a:pos x="42" y="190"/>
              </a:cxn>
              <a:cxn ang="0">
                <a:pos x="17" y="198"/>
              </a:cxn>
              <a:cxn ang="0">
                <a:pos x="0" y="205"/>
              </a:cxn>
              <a:cxn ang="0">
                <a:pos x="0" y="958"/>
              </a:cxn>
              <a:cxn ang="0">
                <a:pos x="17" y="950"/>
              </a:cxn>
              <a:cxn ang="0">
                <a:pos x="42" y="943"/>
              </a:cxn>
              <a:cxn ang="0">
                <a:pos x="59" y="935"/>
              </a:cxn>
              <a:cxn ang="0">
                <a:pos x="76" y="935"/>
              </a:cxn>
              <a:cxn ang="0">
                <a:pos x="102" y="920"/>
              </a:cxn>
              <a:cxn ang="0">
                <a:pos x="119" y="920"/>
              </a:cxn>
              <a:cxn ang="0">
                <a:pos x="128" y="912"/>
              </a:cxn>
              <a:cxn ang="0">
                <a:pos x="153" y="897"/>
              </a:cxn>
              <a:cxn ang="0">
                <a:pos x="170" y="897"/>
              </a:cxn>
              <a:cxn ang="0">
                <a:pos x="179" y="890"/>
              </a:cxn>
              <a:cxn ang="0">
                <a:pos x="204" y="874"/>
              </a:cxn>
              <a:cxn ang="0">
                <a:pos x="213" y="874"/>
              </a:cxn>
              <a:cxn ang="0">
                <a:pos x="221" y="867"/>
              </a:cxn>
              <a:cxn ang="0">
                <a:pos x="238" y="852"/>
              </a:cxn>
              <a:cxn ang="0">
                <a:pos x="247" y="852"/>
              </a:cxn>
              <a:cxn ang="0">
                <a:pos x="255" y="844"/>
              </a:cxn>
              <a:cxn ang="0">
                <a:pos x="273" y="829"/>
              </a:cxn>
              <a:cxn ang="0">
                <a:pos x="273" y="821"/>
              </a:cxn>
              <a:cxn ang="0">
                <a:pos x="281" y="821"/>
              </a:cxn>
              <a:cxn ang="0">
                <a:pos x="290" y="806"/>
              </a:cxn>
              <a:cxn ang="0">
                <a:pos x="298" y="798"/>
              </a:cxn>
              <a:cxn ang="0">
                <a:pos x="307" y="798"/>
              </a:cxn>
              <a:cxn ang="0">
                <a:pos x="307" y="783"/>
              </a:cxn>
              <a:cxn ang="0">
                <a:pos x="315" y="776"/>
              </a:cxn>
              <a:cxn ang="0">
                <a:pos x="315" y="768"/>
              </a:cxn>
              <a:cxn ang="0">
                <a:pos x="324" y="760"/>
              </a:cxn>
              <a:cxn ang="0">
                <a:pos x="324" y="753"/>
              </a:cxn>
              <a:cxn ang="0">
                <a:pos x="324" y="0"/>
              </a:cxn>
            </a:cxnLst>
            <a:rect l="0" t="0" r="r" b="b"/>
            <a:pathLst>
              <a:path w="324" h="958">
                <a:moveTo>
                  <a:pt x="324" y="0"/>
                </a:moveTo>
                <a:lnTo>
                  <a:pt x="324" y="8"/>
                </a:lnTo>
                <a:lnTo>
                  <a:pt x="315" y="15"/>
                </a:lnTo>
                <a:lnTo>
                  <a:pt x="315" y="23"/>
                </a:lnTo>
                <a:lnTo>
                  <a:pt x="307" y="31"/>
                </a:lnTo>
                <a:lnTo>
                  <a:pt x="307" y="46"/>
                </a:lnTo>
                <a:lnTo>
                  <a:pt x="298" y="46"/>
                </a:lnTo>
                <a:lnTo>
                  <a:pt x="290" y="53"/>
                </a:lnTo>
                <a:lnTo>
                  <a:pt x="281" y="69"/>
                </a:lnTo>
                <a:lnTo>
                  <a:pt x="273" y="69"/>
                </a:lnTo>
                <a:lnTo>
                  <a:pt x="273" y="76"/>
                </a:lnTo>
                <a:lnTo>
                  <a:pt x="255" y="91"/>
                </a:lnTo>
                <a:lnTo>
                  <a:pt x="247" y="99"/>
                </a:lnTo>
                <a:lnTo>
                  <a:pt x="238" y="99"/>
                </a:lnTo>
                <a:lnTo>
                  <a:pt x="221" y="114"/>
                </a:lnTo>
                <a:lnTo>
                  <a:pt x="213" y="122"/>
                </a:lnTo>
                <a:lnTo>
                  <a:pt x="204" y="122"/>
                </a:lnTo>
                <a:lnTo>
                  <a:pt x="179" y="137"/>
                </a:lnTo>
                <a:lnTo>
                  <a:pt x="170" y="145"/>
                </a:lnTo>
                <a:lnTo>
                  <a:pt x="153" y="145"/>
                </a:lnTo>
                <a:lnTo>
                  <a:pt x="128" y="160"/>
                </a:lnTo>
                <a:lnTo>
                  <a:pt x="119" y="167"/>
                </a:lnTo>
                <a:lnTo>
                  <a:pt x="102" y="167"/>
                </a:lnTo>
                <a:lnTo>
                  <a:pt x="76" y="183"/>
                </a:lnTo>
                <a:lnTo>
                  <a:pt x="59" y="183"/>
                </a:lnTo>
                <a:lnTo>
                  <a:pt x="42" y="190"/>
                </a:lnTo>
                <a:lnTo>
                  <a:pt x="17" y="198"/>
                </a:lnTo>
                <a:lnTo>
                  <a:pt x="0" y="205"/>
                </a:lnTo>
                <a:lnTo>
                  <a:pt x="0" y="958"/>
                </a:lnTo>
                <a:lnTo>
                  <a:pt x="17" y="950"/>
                </a:lnTo>
                <a:lnTo>
                  <a:pt x="42" y="943"/>
                </a:lnTo>
                <a:lnTo>
                  <a:pt x="59" y="935"/>
                </a:lnTo>
                <a:lnTo>
                  <a:pt x="76" y="935"/>
                </a:lnTo>
                <a:lnTo>
                  <a:pt x="102" y="920"/>
                </a:lnTo>
                <a:lnTo>
                  <a:pt x="119" y="920"/>
                </a:lnTo>
                <a:lnTo>
                  <a:pt x="128" y="912"/>
                </a:lnTo>
                <a:lnTo>
                  <a:pt x="153" y="897"/>
                </a:lnTo>
                <a:lnTo>
                  <a:pt x="170" y="897"/>
                </a:lnTo>
                <a:lnTo>
                  <a:pt x="179" y="890"/>
                </a:lnTo>
                <a:lnTo>
                  <a:pt x="204" y="874"/>
                </a:lnTo>
                <a:lnTo>
                  <a:pt x="213" y="874"/>
                </a:lnTo>
                <a:lnTo>
                  <a:pt x="221" y="867"/>
                </a:lnTo>
                <a:lnTo>
                  <a:pt x="238" y="852"/>
                </a:lnTo>
                <a:lnTo>
                  <a:pt x="247" y="852"/>
                </a:lnTo>
                <a:lnTo>
                  <a:pt x="255" y="844"/>
                </a:lnTo>
                <a:lnTo>
                  <a:pt x="273" y="829"/>
                </a:lnTo>
                <a:lnTo>
                  <a:pt x="273" y="821"/>
                </a:lnTo>
                <a:lnTo>
                  <a:pt x="281" y="821"/>
                </a:lnTo>
                <a:lnTo>
                  <a:pt x="290" y="806"/>
                </a:lnTo>
                <a:lnTo>
                  <a:pt x="298" y="798"/>
                </a:lnTo>
                <a:lnTo>
                  <a:pt x="307" y="798"/>
                </a:lnTo>
                <a:lnTo>
                  <a:pt x="307" y="783"/>
                </a:lnTo>
                <a:lnTo>
                  <a:pt x="315" y="776"/>
                </a:lnTo>
                <a:lnTo>
                  <a:pt x="315" y="768"/>
                </a:lnTo>
                <a:lnTo>
                  <a:pt x="324" y="760"/>
                </a:lnTo>
                <a:lnTo>
                  <a:pt x="324" y="753"/>
                </a:lnTo>
                <a:lnTo>
                  <a:pt x="324" y="0"/>
                </a:lnTo>
                <a:close/>
              </a:path>
            </a:pathLst>
          </a:custGeom>
          <a:solidFill>
            <a:srgbClr val="FF0066"/>
          </a:solidFill>
          <a:ln w="38100" cap="flat">
            <a:solidFill>
              <a:srgbClr val="FFFF00"/>
            </a:solidFill>
            <a:prstDash val="sysDot"/>
            <a:round/>
            <a:headEnd/>
            <a:tailEnd/>
          </a:ln>
          <a:effectLst>
            <a:prstShdw prst="shdw18" dist="17961" dir="13500000">
              <a:srgbClr val="FFFF00">
                <a:gamma/>
                <a:shade val="60000"/>
                <a:invGamma/>
              </a:srgbClr>
            </a:prstShdw>
          </a:effectLst>
        </p:spPr>
        <p:txBody>
          <a:bodyPr/>
          <a:lstStyle/>
          <a:p>
            <a:endParaRPr lang="en-US"/>
          </a:p>
        </p:txBody>
      </p:sp>
      <p:sp>
        <p:nvSpPr>
          <p:cNvPr id="256009" name="Freeform 9"/>
          <p:cNvSpPr>
            <a:spLocks/>
          </p:cNvSpPr>
          <p:nvPr/>
        </p:nvSpPr>
        <p:spPr bwMode="auto">
          <a:xfrm>
            <a:off x="4743450" y="4659313"/>
            <a:ext cx="3937000" cy="1131887"/>
          </a:xfrm>
          <a:custGeom>
            <a:avLst/>
            <a:gdLst/>
            <a:ahLst/>
            <a:cxnLst>
              <a:cxn ang="0">
                <a:pos x="324" y="0"/>
              </a:cxn>
              <a:cxn ang="0">
                <a:pos x="324" y="8"/>
              </a:cxn>
              <a:cxn ang="0">
                <a:pos x="315" y="15"/>
              </a:cxn>
              <a:cxn ang="0">
                <a:pos x="315" y="23"/>
              </a:cxn>
              <a:cxn ang="0">
                <a:pos x="307" y="31"/>
              </a:cxn>
              <a:cxn ang="0">
                <a:pos x="307" y="46"/>
              </a:cxn>
              <a:cxn ang="0">
                <a:pos x="298" y="46"/>
              </a:cxn>
              <a:cxn ang="0">
                <a:pos x="290" y="53"/>
              </a:cxn>
              <a:cxn ang="0">
                <a:pos x="281" y="69"/>
              </a:cxn>
              <a:cxn ang="0">
                <a:pos x="273" y="69"/>
              </a:cxn>
              <a:cxn ang="0">
                <a:pos x="273" y="76"/>
              </a:cxn>
              <a:cxn ang="0">
                <a:pos x="255" y="91"/>
              </a:cxn>
              <a:cxn ang="0">
                <a:pos x="247" y="99"/>
              </a:cxn>
              <a:cxn ang="0">
                <a:pos x="238" y="99"/>
              </a:cxn>
              <a:cxn ang="0">
                <a:pos x="221" y="114"/>
              </a:cxn>
              <a:cxn ang="0">
                <a:pos x="213" y="122"/>
              </a:cxn>
              <a:cxn ang="0">
                <a:pos x="204" y="122"/>
              </a:cxn>
              <a:cxn ang="0">
                <a:pos x="179" y="137"/>
              </a:cxn>
              <a:cxn ang="0">
                <a:pos x="170" y="145"/>
              </a:cxn>
              <a:cxn ang="0">
                <a:pos x="153" y="145"/>
              </a:cxn>
              <a:cxn ang="0">
                <a:pos x="128" y="160"/>
              </a:cxn>
              <a:cxn ang="0">
                <a:pos x="119" y="167"/>
              </a:cxn>
              <a:cxn ang="0">
                <a:pos x="102" y="167"/>
              </a:cxn>
              <a:cxn ang="0">
                <a:pos x="76" y="183"/>
              </a:cxn>
              <a:cxn ang="0">
                <a:pos x="59" y="183"/>
              </a:cxn>
              <a:cxn ang="0">
                <a:pos x="42" y="190"/>
              </a:cxn>
              <a:cxn ang="0">
                <a:pos x="17" y="198"/>
              </a:cxn>
              <a:cxn ang="0">
                <a:pos x="0" y="205"/>
              </a:cxn>
              <a:cxn ang="0">
                <a:pos x="0" y="958"/>
              </a:cxn>
              <a:cxn ang="0">
                <a:pos x="17" y="950"/>
              </a:cxn>
              <a:cxn ang="0">
                <a:pos x="42" y="943"/>
              </a:cxn>
              <a:cxn ang="0">
                <a:pos x="59" y="935"/>
              </a:cxn>
              <a:cxn ang="0">
                <a:pos x="76" y="935"/>
              </a:cxn>
              <a:cxn ang="0">
                <a:pos x="102" y="920"/>
              </a:cxn>
              <a:cxn ang="0">
                <a:pos x="119" y="920"/>
              </a:cxn>
              <a:cxn ang="0">
                <a:pos x="128" y="912"/>
              </a:cxn>
              <a:cxn ang="0">
                <a:pos x="153" y="897"/>
              </a:cxn>
              <a:cxn ang="0">
                <a:pos x="170" y="897"/>
              </a:cxn>
              <a:cxn ang="0">
                <a:pos x="179" y="890"/>
              </a:cxn>
              <a:cxn ang="0">
                <a:pos x="204" y="874"/>
              </a:cxn>
              <a:cxn ang="0">
                <a:pos x="213" y="874"/>
              </a:cxn>
              <a:cxn ang="0">
                <a:pos x="221" y="867"/>
              </a:cxn>
              <a:cxn ang="0">
                <a:pos x="238" y="852"/>
              </a:cxn>
              <a:cxn ang="0">
                <a:pos x="247" y="852"/>
              </a:cxn>
              <a:cxn ang="0">
                <a:pos x="255" y="844"/>
              </a:cxn>
              <a:cxn ang="0">
                <a:pos x="273" y="829"/>
              </a:cxn>
              <a:cxn ang="0">
                <a:pos x="273" y="821"/>
              </a:cxn>
              <a:cxn ang="0">
                <a:pos x="281" y="821"/>
              </a:cxn>
              <a:cxn ang="0">
                <a:pos x="290" y="806"/>
              </a:cxn>
              <a:cxn ang="0">
                <a:pos x="298" y="798"/>
              </a:cxn>
              <a:cxn ang="0">
                <a:pos x="307" y="798"/>
              </a:cxn>
              <a:cxn ang="0">
                <a:pos x="307" y="783"/>
              </a:cxn>
              <a:cxn ang="0">
                <a:pos x="315" y="776"/>
              </a:cxn>
              <a:cxn ang="0">
                <a:pos x="315" y="768"/>
              </a:cxn>
              <a:cxn ang="0">
                <a:pos x="324" y="760"/>
              </a:cxn>
              <a:cxn ang="0">
                <a:pos x="324" y="753"/>
              </a:cxn>
              <a:cxn ang="0">
                <a:pos x="324" y="0"/>
              </a:cxn>
            </a:cxnLst>
            <a:rect l="0" t="0" r="r" b="b"/>
            <a:pathLst>
              <a:path w="324" h="958">
                <a:moveTo>
                  <a:pt x="324" y="0"/>
                </a:moveTo>
                <a:lnTo>
                  <a:pt x="324" y="8"/>
                </a:lnTo>
                <a:lnTo>
                  <a:pt x="315" y="15"/>
                </a:lnTo>
                <a:lnTo>
                  <a:pt x="315" y="23"/>
                </a:lnTo>
                <a:lnTo>
                  <a:pt x="307" y="31"/>
                </a:lnTo>
                <a:lnTo>
                  <a:pt x="307" y="46"/>
                </a:lnTo>
                <a:lnTo>
                  <a:pt x="298" y="46"/>
                </a:lnTo>
                <a:lnTo>
                  <a:pt x="290" y="53"/>
                </a:lnTo>
                <a:lnTo>
                  <a:pt x="281" y="69"/>
                </a:lnTo>
                <a:lnTo>
                  <a:pt x="273" y="69"/>
                </a:lnTo>
                <a:lnTo>
                  <a:pt x="273" y="76"/>
                </a:lnTo>
                <a:lnTo>
                  <a:pt x="255" y="91"/>
                </a:lnTo>
                <a:lnTo>
                  <a:pt x="247" y="99"/>
                </a:lnTo>
                <a:lnTo>
                  <a:pt x="238" y="99"/>
                </a:lnTo>
                <a:lnTo>
                  <a:pt x="221" y="114"/>
                </a:lnTo>
                <a:lnTo>
                  <a:pt x="213" y="122"/>
                </a:lnTo>
                <a:lnTo>
                  <a:pt x="204" y="122"/>
                </a:lnTo>
                <a:lnTo>
                  <a:pt x="179" y="137"/>
                </a:lnTo>
                <a:lnTo>
                  <a:pt x="170" y="145"/>
                </a:lnTo>
                <a:lnTo>
                  <a:pt x="153" y="145"/>
                </a:lnTo>
                <a:lnTo>
                  <a:pt x="128" y="160"/>
                </a:lnTo>
                <a:lnTo>
                  <a:pt x="119" y="167"/>
                </a:lnTo>
                <a:lnTo>
                  <a:pt x="102" y="167"/>
                </a:lnTo>
                <a:lnTo>
                  <a:pt x="76" y="183"/>
                </a:lnTo>
                <a:lnTo>
                  <a:pt x="59" y="183"/>
                </a:lnTo>
                <a:lnTo>
                  <a:pt x="42" y="190"/>
                </a:lnTo>
                <a:lnTo>
                  <a:pt x="17" y="198"/>
                </a:lnTo>
                <a:lnTo>
                  <a:pt x="0" y="205"/>
                </a:lnTo>
                <a:lnTo>
                  <a:pt x="0" y="958"/>
                </a:lnTo>
                <a:lnTo>
                  <a:pt x="17" y="950"/>
                </a:lnTo>
                <a:lnTo>
                  <a:pt x="42" y="943"/>
                </a:lnTo>
                <a:lnTo>
                  <a:pt x="59" y="935"/>
                </a:lnTo>
                <a:lnTo>
                  <a:pt x="76" y="935"/>
                </a:lnTo>
                <a:lnTo>
                  <a:pt x="102" y="920"/>
                </a:lnTo>
                <a:lnTo>
                  <a:pt x="119" y="920"/>
                </a:lnTo>
                <a:lnTo>
                  <a:pt x="128" y="912"/>
                </a:lnTo>
                <a:lnTo>
                  <a:pt x="153" y="897"/>
                </a:lnTo>
                <a:lnTo>
                  <a:pt x="170" y="897"/>
                </a:lnTo>
                <a:lnTo>
                  <a:pt x="179" y="890"/>
                </a:lnTo>
                <a:lnTo>
                  <a:pt x="204" y="874"/>
                </a:lnTo>
                <a:lnTo>
                  <a:pt x="213" y="874"/>
                </a:lnTo>
                <a:lnTo>
                  <a:pt x="221" y="867"/>
                </a:lnTo>
                <a:lnTo>
                  <a:pt x="238" y="852"/>
                </a:lnTo>
                <a:lnTo>
                  <a:pt x="247" y="852"/>
                </a:lnTo>
                <a:lnTo>
                  <a:pt x="255" y="844"/>
                </a:lnTo>
                <a:lnTo>
                  <a:pt x="273" y="829"/>
                </a:lnTo>
                <a:lnTo>
                  <a:pt x="273" y="821"/>
                </a:lnTo>
                <a:lnTo>
                  <a:pt x="281" y="821"/>
                </a:lnTo>
                <a:lnTo>
                  <a:pt x="290" y="806"/>
                </a:lnTo>
                <a:lnTo>
                  <a:pt x="298" y="798"/>
                </a:lnTo>
                <a:lnTo>
                  <a:pt x="307" y="798"/>
                </a:lnTo>
                <a:lnTo>
                  <a:pt x="307" y="783"/>
                </a:lnTo>
                <a:lnTo>
                  <a:pt x="315" y="776"/>
                </a:lnTo>
                <a:lnTo>
                  <a:pt x="315" y="768"/>
                </a:lnTo>
                <a:lnTo>
                  <a:pt x="324" y="760"/>
                </a:lnTo>
                <a:lnTo>
                  <a:pt x="324" y="753"/>
                </a:lnTo>
                <a:lnTo>
                  <a:pt x="324" y="0"/>
                </a:lnTo>
                <a:close/>
              </a:path>
            </a:pathLst>
          </a:custGeom>
          <a:solidFill>
            <a:srgbClr val="FF0066"/>
          </a:solidFill>
          <a:ln w="38100" cap="flat">
            <a:solidFill>
              <a:srgbClr val="FFFF00"/>
            </a:solidFill>
            <a:prstDash val="sysDot"/>
            <a:round/>
            <a:headEnd/>
            <a:tailEnd/>
          </a:ln>
          <a:effectLst>
            <a:prstShdw prst="shdw18" dist="17961" dir="13500000">
              <a:srgbClr val="FFFF00">
                <a:gamma/>
                <a:shade val="60000"/>
                <a:invGamma/>
              </a:srgbClr>
            </a:prstShdw>
          </a:effectLst>
        </p:spPr>
        <p:txBody>
          <a:bodyPr/>
          <a:lstStyle/>
          <a:p>
            <a:endParaRPr lang="en-US"/>
          </a:p>
        </p:txBody>
      </p:sp>
      <p:sp>
        <p:nvSpPr>
          <p:cNvPr id="256010" name="AutoShape 10"/>
          <p:cNvSpPr>
            <a:spLocks noChangeArrowheads="1"/>
          </p:cNvSpPr>
          <p:nvPr/>
        </p:nvSpPr>
        <p:spPr bwMode="auto">
          <a:xfrm>
            <a:off x="76200" y="93662"/>
            <a:ext cx="8912225" cy="1125538"/>
          </a:xfrm>
          <a:prstGeom prst="doubleWave">
            <a:avLst>
              <a:gd name="adj1" fmla="val 10319"/>
              <a:gd name="adj2" fmla="val 0"/>
            </a:avLst>
          </a:prstGeom>
          <a:gradFill rotWithShape="1">
            <a:gsLst>
              <a:gs pos="0">
                <a:srgbClr val="FF0066">
                  <a:alpha val="80000"/>
                </a:srgbClr>
              </a:gs>
              <a:gs pos="50000">
                <a:srgbClr val="FFFFFF"/>
              </a:gs>
              <a:gs pos="100000">
                <a:srgbClr val="FF0066">
                  <a:alpha val="80000"/>
                </a:srgbClr>
              </a:gs>
            </a:gsLst>
            <a:lin ang="5400000" scaled="1"/>
          </a:gradFill>
          <a:ln w="9525">
            <a:noFill/>
            <a:miter lim="800000"/>
            <a:headEnd/>
            <a:tailEnd/>
          </a:ln>
          <a:effectLst/>
          <a:scene3d>
            <a:camera prst="legacyPerspectiveBottom">
              <a:rot lat="300000" lon="0" rev="0"/>
            </a:camera>
            <a:lightRig rig="legacyFlat3" dir="t"/>
          </a:scene3d>
          <a:sp3d extrusionH="887400" prstMaterial="legacyMatte">
            <a:bevelT w="13500" h="13500" prst="angle"/>
            <a:bevelB w="13500" h="13500" prst="angle"/>
            <a:extrusionClr>
              <a:srgbClr val="FF0066"/>
            </a:extrusionClr>
          </a:sp3d>
        </p:spPr>
        <p:txBody>
          <a:bodyPr wrap="none" anchor="ctr">
            <a:flatTx/>
          </a:bodyPr>
          <a:lstStyle/>
          <a:p>
            <a:pPr algn="ctr" rtl="0">
              <a:buFontTx/>
              <a:buNone/>
            </a:pPr>
            <a:r>
              <a:rPr lang="en-US" sz="5500">
                <a:solidFill>
                  <a:srgbClr val="FF0000"/>
                </a:solidFill>
                <a:latin typeface="Arial" charset="0"/>
              </a:rPr>
              <a:t>Functions of Prophets</a:t>
            </a:r>
          </a:p>
        </p:txBody>
      </p:sp>
      <p:sp>
        <p:nvSpPr>
          <p:cNvPr id="256011" name="Text Box 11"/>
          <p:cNvSpPr txBox="1">
            <a:spLocks noChangeArrowheads="1"/>
          </p:cNvSpPr>
          <p:nvPr/>
        </p:nvSpPr>
        <p:spPr bwMode="auto">
          <a:xfrm rot="-237657">
            <a:off x="453596" y="2799731"/>
            <a:ext cx="4012906" cy="1015663"/>
          </a:xfrm>
          <a:prstGeom prst="rect">
            <a:avLst/>
          </a:prstGeom>
          <a:noFill/>
          <a:ln w="9525">
            <a:noFill/>
            <a:miter lim="800000"/>
            <a:headEnd/>
            <a:tailEnd/>
          </a:ln>
          <a:effectLst/>
        </p:spPr>
        <p:txBody>
          <a:bodyPr wrap="square">
            <a:spAutoFit/>
          </a:bodyPr>
          <a:lstStyle/>
          <a:p>
            <a:pPr algn="l" rtl="0">
              <a:buFontTx/>
              <a:buNone/>
            </a:pPr>
            <a:r>
              <a:rPr lang="en-US" sz="3000">
                <a:solidFill>
                  <a:schemeClr val="bg1"/>
                </a:solidFill>
                <a:latin typeface="Arial" charset="0"/>
              </a:rPr>
              <a:t>Means of Obedience </a:t>
            </a:r>
          </a:p>
          <a:p>
            <a:pPr algn="l" rtl="0">
              <a:buFontTx/>
              <a:buNone/>
            </a:pPr>
            <a:r>
              <a:rPr lang="en-US" sz="3000">
                <a:solidFill>
                  <a:schemeClr val="bg1"/>
                </a:solidFill>
                <a:latin typeface="Arial" charset="0"/>
              </a:rPr>
              <a:t>to Allah </a:t>
            </a:r>
            <a:r>
              <a:rPr lang="en-US" sz="1300">
                <a:solidFill>
                  <a:schemeClr val="bg1"/>
                </a:solidFill>
                <a:latin typeface="Arial" charset="0"/>
              </a:rPr>
              <a:t>(Nisa 80;)</a:t>
            </a:r>
          </a:p>
        </p:txBody>
      </p:sp>
      <p:sp>
        <p:nvSpPr>
          <p:cNvPr id="256012" name="Text Box 12"/>
          <p:cNvSpPr txBox="1">
            <a:spLocks noChangeArrowheads="1"/>
          </p:cNvSpPr>
          <p:nvPr/>
        </p:nvSpPr>
        <p:spPr bwMode="auto">
          <a:xfrm rot="-237657">
            <a:off x="4849813" y="1758950"/>
            <a:ext cx="3546475" cy="1006475"/>
          </a:xfrm>
          <a:prstGeom prst="rect">
            <a:avLst/>
          </a:prstGeom>
          <a:noFill/>
          <a:ln w="9525">
            <a:noFill/>
            <a:miter lim="800000"/>
            <a:headEnd/>
            <a:tailEnd/>
          </a:ln>
          <a:effectLst/>
        </p:spPr>
        <p:txBody>
          <a:bodyPr wrap="none">
            <a:spAutoFit/>
          </a:bodyPr>
          <a:lstStyle/>
          <a:p>
            <a:pPr algn="l" rtl="0">
              <a:buFontTx/>
              <a:buNone/>
            </a:pPr>
            <a:r>
              <a:rPr lang="en-US" sz="3000">
                <a:solidFill>
                  <a:schemeClr val="bg1"/>
                </a:solidFill>
                <a:latin typeface="Arial" charset="0"/>
              </a:rPr>
              <a:t>Speak according to </a:t>
            </a:r>
          </a:p>
          <a:p>
            <a:pPr algn="l" rtl="0">
              <a:buFontTx/>
              <a:buNone/>
            </a:pPr>
            <a:r>
              <a:rPr lang="en-US" sz="3000">
                <a:solidFill>
                  <a:schemeClr val="bg1"/>
                </a:solidFill>
                <a:latin typeface="Arial" charset="0"/>
              </a:rPr>
              <a:t>Revelation</a:t>
            </a:r>
            <a:r>
              <a:rPr lang="en-US" sz="1400" b="1">
                <a:solidFill>
                  <a:schemeClr val="bg1"/>
                </a:solidFill>
                <a:latin typeface="Arial" charset="0"/>
              </a:rPr>
              <a:t>(Najam 2-3)</a:t>
            </a:r>
          </a:p>
        </p:txBody>
      </p:sp>
      <p:sp>
        <p:nvSpPr>
          <p:cNvPr id="256013" name="Text Box 13"/>
          <p:cNvSpPr txBox="1">
            <a:spLocks noChangeArrowheads="1"/>
          </p:cNvSpPr>
          <p:nvPr/>
        </p:nvSpPr>
        <p:spPr bwMode="auto">
          <a:xfrm rot="-237657">
            <a:off x="733425" y="3946525"/>
            <a:ext cx="1685925" cy="762000"/>
          </a:xfrm>
          <a:prstGeom prst="rect">
            <a:avLst/>
          </a:prstGeom>
          <a:noFill/>
          <a:ln w="9525">
            <a:noFill/>
            <a:miter lim="800000"/>
            <a:headEnd/>
            <a:tailEnd/>
          </a:ln>
          <a:effectLst/>
        </p:spPr>
        <p:txBody>
          <a:bodyPr wrap="none">
            <a:spAutoFit/>
          </a:bodyPr>
          <a:lstStyle/>
          <a:p>
            <a:pPr algn="l" rtl="0">
              <a:buFontTx/>
              <a:buNone/>
            </a:pPr>
            <a:r>
              <a:rPr lang="en-US" sz="3000">
                <a:solidFill>
                  <a:schemeClr val="bg1"/>
                </a:solidFill>
                <a:latin typeface="Arial" charset="0"/>
              </a:rPr>
              <a:t>Teacher </a:t>
            </a:r>
          </a:p>
          <a:p>
            <a:pPr algn="l" rtl="0">
              <a:buFontTx/>
              <a:buNone/>
            </a:pPr>
            <a:r>
              <a:rPr lang="en-US" sz="1400">
                <a:solidFill>
                  <a:schemeClr val="bg1"/>
                </a:solidFill>
                <a:latin typeface="Arial" charset="0"/>
              </a:rPr>
              <a:t>(Juma 2)</a:t>
            </a:r>
          </a:p>
        </p:txBody>
      </p:sp>
      <p:sp>
        <p:nvSpPr>
          <p:cNvPr id="256014" name="Text Box 14"/>
          <p:cNvSpPr txBox="1">
            <a:spLocks noChangeArrowheads="1"/>
          </p:cNvSpPr>
          <p:nvPr/>
        </p:nvSpPr>
        <p:spPr bwMode="auto">
          <a:xfrm rot="-237657">
            <a:off x="4918075" y="2914650"/>
            <a:ext cx="3355975" cy="762000"/>
          </a:xfrm>
          <a:prstGeom prst="rect">
            <a:avLst/>
          </a:prstGeom>
          <a:noFill/>
          <a:ln w="9525">
            <a:noFill/>
            <a:miter lim="800000"/>
            <a:headEnd/>
            <a:tailEnd/>
          </a:ln>
          <a:effectLst/>
        </p:spPr>
        <p:txBody>
          <a:bodyPr wrap="none">
            <a:spAutoFit/>
          </a:bodyPr>
          <a:lstStyle/>
          <a:p>
            <a:pPr algn="l" rtl="0">
              <a:buFontTx/>
              <a:buNone/>
            </a:pPr>
            <a:r>
              <a:rPr lang="en-US" sz="3000">
                <a:solidFill>
                  <a:schemeClr val="bg1"/>
                </a:solidFill>
                <a:latin typeface="Arial" charset="0"/>
              </a:rPr>
              <a:t>Explainer of Books</a:t>
            </a:r>
          </a:p>
          <a:p>
            <a:pPr algn="l" rtl="0">
              <a:buFontTx/>
              <a:buNone/>
            </a:pPr>
            <a:r>
              <a:rPr lang="en-US" sz="1400">
                <a:solidFill>
                  <a:schemeClr val="bg1"/>
                </a:solidFill>
                <a:latin typeface="Arial" charset="0"/>
              </a:rPr>
              <a:t>(Araf 157)</a:t>
            </a:r>
          </a:p>
        </p:txBody>
      </p:sp>
      <p:sp>
        <p:nvSpPr>
          <p:cNvPr id="256015" name="Text Box 15"/>
          <p:cNvSpPr txBox="1">
            <a:spLocks noChangeArrowheads="1"/>
          </p:cNvSpPr>
          <p:nvPr/>
        </p:nvSpPr>
        <p:spPr bwMode="auto">
          <a:xfrm rot="-237657">
            <a:off x="4918075" y="3959225"/>
            <a:ext cx="2784475" cy="762000"/>
          </a:xfrm>
          <a:prstGeom prst="rect">
            <a:avLst/>
          </a:prstGeom>
          <a:noFill/>
          <a:ln w="9525">
            <a:noFill/>
            <a:miter lim="800000"/>
            <a:headEnd/>
            <a:tailEnd/>
          </a:ln>
          <a:effectLst/>
        </p:spPr>
        <p:txBody>
          <a:bodyPr wrap="none">
            <a:spAutoFit/>
          </a:bodyPr>
          <a:lstStyle/>
          <a:p>
            <a:pPr algn="l" rtl="0">
              <a:buFontTx/>
              <a:buNone/>
            </a:pPr>
            <a:r>
              <a:rPr lang="en-US" sz="3000">
                <a:solidFill>
                  <a:schemeClr val="bg1"/>
                </a:solidFill>
                <a:latin typeface="Arial" charset="0"/>
              </a:rPr>
              <a:t>Practical model</a:t>
            </a:r>
          </a:p>
          <a:p>
            <a:pPr algn="l" rtl="0">
              <a:buFontTx/>
              <a:buNone/>
            </a:pPr>
            <a:r>
              <a:rPr lang="en-US" sz="1400">
                <a:solidFill>
                  <a:schemeClr val="bg1"/>
                </a:solidFill>
                <a:latin typeface="Arial" charset="0"/>
              </a:rPr>
              <a:t>(Ale-imran 30-31;Ahzab 21)</a:t>
            </a:r>
          </a:p>
        </p:txBody>
      </p:sp>
      <p:sp>
        <p:nvSpPr>
          <p:cNvPr id="256016" name="Text Box 16"/>
          <p:cNvSpPr txBox="1">
            <a:spLocks noChangeArrowheads="1"/>
          </p:cNvSpPr>
          <p:nvPr/>
        </p:nvSpPr>
        <p:spPr bwMode="auto">
          <a:xfrm rot="-237657">
            <a:off x="679450" y="1931988"/>
            <a:ext cx="2635250" cy="762000"/>
          </a:xfrm>
          <a:prstGeom prst="rect">
            <a:avLst/>
          </a:prstGeom>
          <a:noFill/>
          <a:ln w="9525">
            <a:noFill/>
            <a:miter lim="800000"/>
            <a:headEnd/>
            <a:tailEnd/>
          </a:ln>
          <a:effectLst/>
        </p:spPr>
        <p:txBody>
          <a:bodyPr wrap="none">
            <a:spAutoFit/>
          </a:bodyPr>
          <a:lstStyle/>
          <a:p>
            <a:pPr algn="l" rtl="0">
              <a:buFontTx/>
              <a:buNone/>
            </a:pPr>
            <a:r>
              <a:rPr lang="en-US" sz="3000">
                <a:solidFill>
                  <a:schemeClr val="bg1"/>
                </a:solidFill>
                <a:latin typeface="Arial" charset="0"/>
              </a:rPr>
              <a:t>Human beings</a:t>
            </a:r>
          </a:p>
          <a:p>
            <a:pPr algn="l" rtl="0">
              <a:buFontTx/>
              <a:buNone/>
            </a:pPr>
            <a:r>
              <a:rPr lang="en-US" sz="1400" b="1">
                <a:solidFill>
                  <a:schemeClr val="bg1"/>
                </a:solidFill>
                <a:latin typeface="Arial" charset="0"/>
              </a:rPr>
              <a:t>(Kahf 110)</a:t>
            </a:r>
          </a:p>
        </p:txBody>
      </p:sp>
      <p:sp>
        <p:nvSpPr>
          <p:cNvPr id="256017" name="Text Box 17"/>
          <p:cNvSpPr txBox="1">
            <a:spLocks noChangeArrowheads="1"/>
          </p:cNvSpPr>
          <p:nvPr/>
        </p:nvSpPr>
        <p:spPr bwMode="auto">
          <a:xfrm rot="-237657">
            <a:off x="615950" y="4908550"/>
            <a:ext cx="3333750" cy="762000"/>
          </a:xfrm>
          <a:prstGeom prst="rect">
            <a:avLst/>
          </a:prstGeom>
          <a:noFill/>
          <a:ln w="9525">
            <a:noFill/>
            <a:miter lim="800000"/>
            <a:headEnd/>
            <a:tailEnd/>
          </a:ln>
          <a:effectLst/>
        </p:spPr>
        <p:txBody>
          <a:bodyPr wrap="none">
            <a:spAutoFit/>
          </a:bodyPr>
          <a:lstStyle/>
          <a:p>
            <a:pPr algn="l" rtl="0">
              <a:buFontTx/>
              <a:buNone/>
            </a:pPr>
            <a:r>
              <a:rPr lang="en-US" sz="3000">
                <a:solidFill>
                  <a:schemeClr val="bg1"/>
                </a:solidFill>
                <a:latin typeface="Arial" charset="0"/>
              </a:rPr>
              <a:t>Legislator &amp; Judge</a:t>
            </a:r>
          </a:p>
          <a:p>
            <a:pPr algn="l" rtl="0">
              <a:buFontTx/>
              <a:buNone/>
            </a:pPr>
            <a:r>
              <a:rPr lang="en-US" sz="1400">
                <a:solidFill>
                  <a:schemeClr val="bg1"/>
                </a:solidFill>
                <a:latin typeface="Arial" charset="0"/>
              </a:rPr>
              <a:t>(Nisa 105)</a:t>
            </a:r>
          </a:p>
        </p:txBody>
      </p:sp>
      <p:sp>
        <p:nvSpPr>
          <p:cNvPr id="256018" name="Text Box 18"/>
          <p:cNvSpPr txBox="1">
            <a:spLocks noChangeArrowheads="1"/>
          </p:cNvSpPr>
          <p:nvPr/>
        </p:nvSpPr>
        <p:spPr bwMode="auto">
          <a:xfrm rot="-237657">
            <a:off x="4986338" y="4949825"/>
            <a:ext cx="2574925" cy="561975"/>
          </a:xfrm>
          <a:prstGeom prst="rect">
            <a:avLst/>
          </a:prstGeom>
          <a:noFill/>
          <a:ln w="9525">
            <a:noFill/>
            <a:miter lim="800000"/>
            <a:headEnd/>
            <a:tailEnd/>
          </a:ln>
          <a:effectLst/>
        </p:spPr>
        <p:txBody>
          <a:bodyPr wrap="none">
            <a:spAutoFit/>
          </a:bodyPr>
          <a:lstStyle/>
          <a:p>
            <a:pPr algn="l" rtl="0">
              <a:lnSpc>
                <a:spcPct val="70000"/>
              </a:lnSpc>
              <a:buFontTx/>
              <a:buNone/>
            </a:pPr>
            <a:r>
              <a:rPr lang="en-US" sz="3000">
                <a:solidFill>
                  <a:schemeClr val="bg1"/>
                </a:solidFill>
                <a:latin typeface="Arial" charset="0"/>
              </a:rPr>
              <a:t>Final Witness </a:t>
            </a:r>
          </a:p>
          <a:p>
            <a:pPr algn="l" rtl="0">
              <a:lnSpc>
                <a:spcPct val="70000"/>
              </a:lnSpc>
              <a:buFontTx/>
              <a:buNone/>
            </a:pPr>
            <a:r>
              <a:rPr lang="en-US" sz="1400">
                <a:solidFill>
                  <a:schemeClr val="bg1"/>
                </a:solidFill>
                <a:latin typeface="Arial" charset="0"/>
              </a:rPr>
              <a:t>(Nissa 165)</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Prominent qualities of Prophets: </a:t>
            </a:r>
            <a:endParaRPr lang="en-US" dirty="0"/>
          </a:p>
        </p:txBody>
      </p:sp>
      <p:sp>
        <p:nvSpPr>
          <p:cNvPr id="2" name="Subtitle 1"/>
          <p:cNvSpPr>
            <a:spLocks noGrp="1"/>
          </p:cNvSpPr>
          <p:nvPr>
            <p:ph type="subTitle" idx="4294967295"/>
          </p:nvPr>
        </p:nvSpPr>
        <p:spPr>
          <a:xfrm>
            <a:off x="0" y="1600200"/>
            <a:ext cx="9144000" cy="5029200"/>
          </a:xfrm>
        </p:spPr>
        <p:txBody>
          <a:bodyPr>
            <a:normAutofit/>
          </a:bodyPr>
          <a:lstStyle/>
          <a:p>
            <a:pPr marL="609600" indent="-609600" algn="l" rtl="0">
              <a:buFont typeface="Wingdings" pitchFamily="2" charset="2"/>
              <a:buAutoNum type="arabicPeriod"/>
              <a:defRPr/>
            </a:pPr>
            <a:r>
              <a:rPr lang="en-US" sz="4400" smtClean="0">
                <a:solidFill>
                  <a:srgbClr val="0070C0"/>
                </a:solidFill>
              </a:rPr>
              <a:t>Human beings</a:t>
            </a:r>
            <a:r>
              <a:rPr lang="en-US" sz="4400" smtClean="0"/>
              <a:t>: To have the capabilities of good and bad to be models for the followers.</a:t>
            </a:r>
          </a:p>
          <a:p>
            <a:pPr marL="609600" indent="-609600" algn="l" rtl="0">
              <a:buFont typeface="Wingdings" pitchFamily="2" charset="2"/>
              <a:buAutoNum type="arabicPeriod"/>
              <a:defRPr/>
            </a:pPr>
            <a:r>
              <a:rPr lang="en-US" sz="4400" smtClean="0">
                <a:solidFill>
                  <a:srgbClr val="0070C0"/>
                </a:solidFill>
              </a:rPr>
              <a:t>Best of all human beings</a:t>
            </a:r>
            <a:r>
              <a:rPr lang="en-US" sz="4400" smtClean="0"/>
              <a:t>: Even their enemies admitted reason for that.</a:t>
            </a:r>
          </a:p>
          <a:p>
            <a:pPr marL="609600" indent="-609600">
              <a:defRPr/>
            </a:pPr>
            <a:endParaRPr lang="en-US" sz="440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defRPr/>
            </a:pPr>
            <a:r>
              <a:rPr lang="en-US" dirty="0" smtClean="0"/>
              <a:t>Continued</a:t>
            </a:r>
            <a:br>
              <a:rPr lang="en-US" dirty="0" smtClean="0"/>
            </a:br>
            <a:endParaRPr lang="en-US" dirty="0"/>
          </a:p>
        </p:txBody>
      </p:sp>
      <p:sp>
        <p:nvSpPr>
          <p:cNvPr id="2" name="Subtitle 1"/>
          <p:cNvSpPr>
            <a:spLocks noGrp="1"/>
          </p:cNvSpPr>
          <p:nvPr>
            <p:ph type="subTitle" idx="4294967295"/>
          </p:nvPr>
        </p:nvSpPr>
        <p:spPr>
          <a:xfrm>
            <a:off x="0" y="1524000"/>
            <a:ext cx="8991600" cy="4976813"/>
          </a:xfrm>
        </p:spPr>
        <p:txBody>
          <a:bodyPr>
            <a:normAutofit/>
          </a:bodyPr>
          <a:lstStyle/>
          <a:p>
            <a:pPr marL="609600" indent="-609600" algn="l" rtl="0">
              <a:buFont typeface="Wingdings" pitchFamily="2" charset="2"/>
              <a:buAutoNum type="arabicPeriod" startAt="3"/>
              <a:defRPr/>
            </a:pPr>
            <a:r>
              <a:rPr lang="en-US" sz="4400" smtClean="0">
                <a:solidFill>
                  <a:srgbClr val="00B0F0"/>
                </a:solidFill>
              </a:rPr>
              <a:t>Emergence of Miracles</a:t>
            </a:r>
            <a:r>
              <a:rPr lang="en-US" sz="4400" smtClean="0"/>
              <a:t>:</a:t>
            </a:r>
          </a:p>
          <a:p>
            <a:pPr marL="609600" indent="-609600">
              <a:buFont typeface="Wingdings"/>
              <a:buChar char="ü"/>
              <a:defRPr/>
            </a:pPr>
            <a:r>
              <a:rPr lang="en-US" sz="4400" smtClean="0">
                <a:solidFill>
                  <a:srgbClr val="FF0000"/>
                </a:solidFill>
              </a:rPr>
              <a:t> What is Miracle? </a:t>
            </a:r>
            <a:endParaRPr lang="en-US" sz="4400" smtClean="0"/>
          </a:p>
          <a:p>
            <a:pPr marL="609600" indent="-609600">
              <a:buFont typeface="Wingdings" pitchFamily="2" charset="2"/>
              <a:buAutoNum type="arabicPeriod" startAt="4"/>
              <a:defRPr/>
            </a:pPr>
            <a:r>
              <a:rPr lang="en-US" sz="4400" smtClean="0">
                <a:solidFill>
                  <a:srgbClr val="0070C0"/>
                </a:solidFill>
              </a:rPr>
              <a:t>Knowledge through Revelation</a:t>
            </a:r>
            <a:endParaRPr lang="en-US" sz="4400" smtClean="0"/>
          </a:p>
          <a:p>
            <a:pPr marL="609600" indent="-609600">
              <a:buFont typeface="Wingdings" pitchFamily="2" charset="2"/>
              <a:buAutoNum type="arabicPeriod" startAt="4"/>
              <a:defRPr/>
            </a:pPr>
            <a:r>
              <a:rPr lang="en-US" sz="4400" smtClean="0">
                <a:solidFill>
                  <a:srgbClr val="0070C0"/>
                </a:solidFill>
              </a:rPr>
              <a:t>Common Teachings:</a:t>
            </a:r>
          </a:p>
          <a:p>
            <a:pPr marL="609600" indent="-609600">
              <a:buNone/>
              <a:defRPr/>
            </a:pPr>
            <a:endParaRPr lang="en-US" sz="4400" smtClean="0">
              <a:solidFill>
                <a:srgbClr val="0070C0"/>
              </a:solidFill>
            </a:endParaRPr>
          </a:p>
          <a:p>
            <a:pPr marL="609600" indent="-609600">
              <a:buNone/>
              <a:defRPr/>
            </a:pPr>
            <a:r>
              <a:rPr lang="en-US" sz="4400" smtClean="0">
                <a:solidFill>
                  <a:srgbClr val="0070C0"/>
                </a:solidFill>
              </a:rPr>
              <a:t>	</a:t>
            </a:r>
            <a:r>
              <a:rPr lang="en-US" sz="4400" smtClean="0"/>
              <a:t> Reason for that?</a:t>
            </a:r>
          </a:p>
          <a:p>
            <a:pPr marL="609600" indent="-609600">
              <a:buNone/>
              <a:defRPr/>
            </a:pPr>
            <a:endParaRPr lang="en-US" sz="440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fld id="{AD46FD29-4D72-4A0A-BBDB-7CE7EB9DFDE8}" type="slidenum">
              <a:rPr lang="en-US" altLang="en-US"/>
              <a:pPr/>
              <a:t>28</a:t>
            </a:fld>
            <a:endParaRPr lang="en-US" altLang="en-US"/>
          </a:p>
        </p:txBody>
      </p:sp>
      <p:pic>
        <p:nvPicPr>
          <p:cNvPr id="197641" name="Picture 9" descr="musasa"/>
          <p:cNvPicPr>
            <a:picLocks noChangeAspect="1" noChangeArrowheads="1"/>
          </p:cNvPicPr>
          <p:nvPr/>
        </p:nvPicPr>
        <p:blipFill>
          <a:blip r:embed="rId2" cstate="print"/>
          <a:srcRect/>
          <a:stretch>
            <a:fillRect/>
          </a:stretch>
        </p:blipFill>
        <p:spPr bwMode="auto">
          <a:xfrm>
            <a:off x="6629400" y="2514600"/>
            <a:ext cx="2514600" cy="1911350"/>
          </a:xfrm>
          <a:prstGeom prst="rect">
            <a:avLst/>
          </a:prstGeom>
          <a:noFill/>
        </p:spPr>
      </p:pic>
      <p:sp>
        <p:nvSpPr>
          <p:cNvPr id="197634" name="Rectangle 2"/>
          <p:cNvSpPr>
            <a:spLocks noGrp="1" noChangeArrowheads="1"/>
          </p:cNvSpPr>
          <p:nvPr>
            <p:ph type="title"/>
          </p:nvPr>
        </p:nvSpPr>
        <p:spPr/>
        <p:txBody>
          <a:bodyPr/>
          <a:lstStyle/>
          <a:p>
            <a:r>
              <a:rPr lang="en-US" b="1"/>
              <a:t>What is a ‘miracle’?</a:t>
            </a:r>
          </a:p>
        </p:txBody>
      </p:sp>
      <p:sp>
        <p:nvSpPr>
          <p:cNvPr id="197635" name="Rectangle 3"/>
          <p:cNvSpPr>
            <a:spLocks noGrp="1" noChangeArrowheads="1"/>
          </p:cNvSpPr>
          <p:nvPr>
            <p:ph type="body" idx="1"/>
          </p:nvPr>
        </p:nvSpPr>
        <p:spPr>
          <a:xfrm>
            <a:off x="0" y="1489075"/>
            <a:ext cx="6477000" cy="5368925"/>
          </a:xfrm>
        </p:spPr>
        <p:txBody>
          <a:bodyPr>
            <a:normAutofit lnSpcReduction="10000"/>
          </a:bodyPr>
          <a:lstStyle/>
          <a:p>
            <a:r>
              <a:rPr lang="en-US"/>
              <a:t>A miracle is an extraordinary event that </a:t>
            </a:r>
            <a:r>
              <a:rPr lang="en-US" smtClean="0"/>
              <a:t>Allah </a:t>
            </a:r>
            <a:r>
              <a:rPr lang="en-US"/>
              <a:t>Almighty brings about at the hands of a Prophet to prove his Prophethood, strengthen the believers' faith, and break the unbelievers' obstinacy.</a:t>
            </a:r>
          </a:p>
          <a:p>
            <a:r>
              <a:rPr lang="en-US"/>
              <a:t>Examples:</a:t>
            </a:r>
          </a:p>
          <a:p>
            <a:pPr lvl="1"/>
            <a:r>
              <a:rPr lang="en-US"/>
              <a:t>The Staff of Moses</a:t>
            </a:r>
          </a:p>
          <a:p>
            <a:pPr lvl="1"/>
            <a:r>
              <a:rPr lang="en-US"/>
              <a:t>Healing of Jesus</a:t>
            </a:r>
          </a:p>
          <a:p>
            <a:pPr lvl="1"/>
            <a:r>
              <a:rPr lang="en-US"/>
              <a:t>The Holy Qur’an</a:t>
            </a:r>
          </a:p>
        </p:txBody>
      </p:sp>
      <p:pic>
        <p:nvPicPr>
          <p:cNvPr id="197636" name="Picture 4" descr="MMAG00214_0000[1]"/>
          <p:cNvPicPr>
            <a:picLocks noChangeAspect="1" noChangeArrowheads="1" noCrop="1"/>
          </p:cNvPicPr>
          <p:nvPr/>
        </p:nvPicPr>
        <p:blipFill>
          <a:blip r:embed="rId3" cstate="print"/>
          <a:srcRect/>
          <a:stretch>
            <a:fillRect/>
          </a:stretch>
        </p:blipFill>
        <p:spPr bwMode="auto">
          <a:xfrm>
            <a:off x="6781800" y="1295400"/>
            <a:ext cx="2033588" cy="1524000"/>
          </a:xfrm>
          <a:prstGeom prst="rect">
            <a:avLst/>
          </a:prstGeom>
          <a:noFill/>
          <a:ln w="9525">
            <a:noFill/>
            <a:miter lim="800000"/>
            <a:headEnd/>
            <a:tailEnd/>
          </a:ln>
          <a:effectLst/>
        </p:spPr>
      </p:pic>
      <p:sp>
        <p:nvSpPr>
          <p:cNvPr id="197638" name="Oval 6"/>
          <p:cNvSpPr>
            <a:spLocks noChangeArrowheads="1"/>
          </p:cNvSpPr>
          <p:nvPr/>
        </p:nvSpPr>
        <p:spPr bwMode="auto">
          <a:xfrm>
            <a:off x="6096000" y="3733800"/>
            <a:ext cx="533400" cy="457200"/>
          </a:xfrm>
          <a:prstGeom prst="ellipse">
            <a:avLst/>
          </a:prstGeom>
          <a:gradFill rotWithShape="1">
            <a:gsLst>
              <a:gs pos="0">
                <a:schemeClr val="bg1">
                  <a:gamma/>
                  <a:tint val="56471"/>
                  <a:invGamma/>
                </a:schemeClr>
              </a:gs>
              <a:gs pos="100000">
                <a:schemeClr val="bg1"/>
              </a:gs>
            </a:gsLst>
            <a:path path="shape">
              <a:fillToRect l="50000" t="50000" r="50000" b="50000"/>
            </a:path>
          </a:gradFill>
          <a:ln w="9525" algn="ctr">
            <a:noFill/>
            <a:round/>
            <a:headEnd/>
            <a:tailEnd/>
          </a:ln>
          <a:effectLst/>
        </p:spPr>
        <p:txBody>
          <a:bodyPr wrap="none" tIns="0" bIns="0" anchor="ctr"/>
          <a:lstStyle/>
          <a:p>
            <a:endParaRPr lang="en-US"/>
          </a:p>
        </p:txBody>
      </p:sp>
      <p:pic>
        <p:nvPicPr>
          <p:cNvPr id="197642" name="Picture 10" descr="Quran-Bg"/>
          <p:cNvPicPr>
            <a:picLocks noChangeAspect="1" noChangeArrowheads="1"/>
          </p:cNvPicPr>
          <p:nvPr/>
        </p:nvPicPr>
        <p:blipFill>
          <a:blip r:embed="rId4" cstate="print"/>
          <a:srcRect/>
          <a:stretch>
            <a:fillRect/>
          </a:stretch>
        </p:blipFill>
        <p:spPr bwMode="auto">
          <a:xfrm>
            <a:off x="6324600" y="4419600"/>
            <a:ext cx="2819400" cy="24384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0" y="1524000"/>
            <a:ext cx="9144000" cy="5181600"/>
          </a:xfrm>
        </p:spPr>
        <p:txBody>
          <a:bodyPr>
            <a:normAutofit/>
          </a:bodyPr>
          <a:lstStyle/>
          <a:p>
            <a:pPr algn="just">
              <a:lnSpc>
                <a:spcPct val="80000"/>
              </a:lnSpc>
              <a:buFontTx/>
              <a:buNone/>
            </a:pPr>
            <a:r>
              <a:rPr lang="en-US" sz="2400" smtClean="0">
                <a:solidFill>
                  <a:srgbClr val="00B0F0"/>
                </a:solidFill>
              </a:rPr>
              <a:t>a</a:t>
            </a:r>
            <a:r>
              <a:rPr lang="en-US" sz="2400">
                <a:solidFill>
                  <a:srgbClr val="00B0F0"/>
                </a:solidFill>
              </a:rPr>
              <a:t>) </a:t>
            </a:r>
            <a:r>
              <a:rPr lang="en-US" sz="2400" b="1">
                <a:solidFill>
                  <a:srgbClr val="00B0F0"/>
                </a:solidFill>
              </a:rPr>
              <a:t>Humanity</a:t>
            </a:r>
            <a:r>
              <a:rPr lang="en-US" sz="2400"/>
              <a:t>: </a:t>
            </a:r>
            <a:r>
              <a:rPr lang="en-US" sz="2400" smtClean="0"/>
              <a:t>Allah </a:t>
            </a:r>
            <a:r>
              <a:rPr lang="en-US" sz="2400"/>
              <a:t>always sent a human being as his messenger to the mankind instead of sending angels or jinns</a:t>
            </a:r>
            <a:r>
              <a:rPr lang="en-US" sz="2400">
                <a:solidFill>
                  <a:srgbClr val="00B0F0"/>
                </a:solidFill>
              </a:rPr>
              <a:t>.</a:t>
            </a:r>
          </a:p>
          <a:p>
            <a:pPr algn="just">
              <a:lnSpc>
                <a:spcPct val="80000"/>
              </a:lnSpc>
              <a:buFontTx/>
              <a:buNone/>
            </a:pPr>
            <a:r>
              <a:rPr lang="en-US" sz="2400">
                <a:solidFill>
                  <a:srgbClr val="00B0F0"/>
                </a:solidFill>
              </a:rPr>
              <a:t>b) </a:t>
            </a:r>
            <a:r>
              <a:rPr lang="en-US" sz="2400" b="1">
                <a:solidFill>
                  <a:srgbClr val="00B0F0"/>
                </a:solidFill>
              </a:rPr>
              <a:t>Bounty of </a:t>
            </a:r>
            <a:r>
              <a:rPr lang="en-US" sz="2400" b="1" smtClean="0">
                <a:solidFill>
                  <a:srgbClr val="00B0F0"/>
                </a:solidFill>
              </a:rPr>
              <a:t>Allah</a:t>
            </a:r>
            <a:r>
              <a:rPr lang="en-US" sz="2400" smtClean="0"/>
              <a:t>: </a:t>
            </a:r>
            <a:r>
              <a:rPr lang="en-US" sz="2400"/>
              <a:t>Prophethood can not be achieved by efforts but it is the bounty of </a:t>
            </a:r>
            <a:r>
              <a:rPr lang="en-US" sz="2400" smtClean="0"/>
              <a:t>Allah </a:t>
            </a:r>
            <a:r>
              <a:rPr lang="en-US" sz="2400"/>
              <a:t>bestowed upon those whom Allah desire to bestow.</a:t>
            </a:r>
          </a:p>
          <a:p>
            <a:pPr algn="just">
              <a:lnSpc>
                <a:spcPct val="80000"/>
              </a:lnSpc>
              <a:buFontTx/>
              <a:buNone/>
            </a:pPr>
            <a:r>
              <a:rPr lang="en-US" sz="2400">
                <a:solidFill>
                  <a:srgbClr val="00B0F0"/>
                </a:solidFill>
              </a:rPr>
              <a:t>c) </a:t>
            </a:r>
            <a:r>
              <a:rPr lang="en-US" sz="2400" b="1">
                <a:solidFill>
                  <a:srgbClr val="00B0F0"/>
                </a:solidFill>
              </a:rPr>
              <a:t>Knowledge bestowed by Allah</a:t>
            </a:r>
            <a:r>
              <a:rPr lang="en-US" sz="2400"/>
              <a:t>: Another important attribute of the prophethood is that all they describe, all their preaching and all their instructions are divine one and revealed on them. They never present their personal views, wishes, desires and emotions.</a:t>
            </a:r>
          </a:p>
          <a:p>
            <a:pPr algn="just">
              <a:lnSpc>
                <a:spcPct val="80000"/>
              </a:lnSpc>
              <a:buFontTx/>
              <a:buNone/>
            </a:pPr>
            <a:r>
              <a:rPr lang="en-US" sz="2400">
                <a:solidFill>
                  <a:srgbClr val="00B0F0"/>
                </a:solidFill>
              </a:rPr>
              <a:t>d</a:t>
            </a:r>
            <a:r>
              <a:rPr lang="en-US" sz="2400" smtClean="0">
                <a:solidFill>
                  <a:srgbClr val="00B0F0"/>
                </a:solidFill>
              </a:rPr>
              <a:t>)</a:t>
            </a:r>
            <a:r>
              <a:rPr lang="en-US" sz="2400" b="1" smtClean="0">
                <a:solidFill>
                  <a:srgbClr val="00B0F0"/>
                </a:solidFill>
              </a:rPr>
              <a:t> </a:t>
            </a:r>
            <a:r>
              <a:rPr lang="en-US" sz="2400" b="1">
                <a:solidFill>
                  <a:srgbClr val="00B0F0"/>
                </a:solidFill>
              </a:rPr>
              <a:t>Innocent</a:t>
            </a:r>
            <a:r>
              <a:rPr lang="en-US" sz="2400"/>
              <a:t>: A Prophet never errs in his actions and in his conducts or in his judgment or thought nor his conduct or morality is open to slightest criticism. Their feelings, thoughts and actions are pure and safe from satanic temptation. All Prophet were innocent.</a:t>
            </a:r>
          </a:p>
        </p:txBody>
      </p:sp>
      <p:sp>
        <p:nvSpPr>
          <p:cNvPr id="3" name="Rectangle 2"/>
          <p:cNvSpPr>
            <a:spLocks noGrp="1" noChangeArrowheads="1"/>
          </p:cNvSpPr>
          <p:nvPr>
            <p:ph type="title"/>
          </p:nvPr>
        </p:nvSpPr>
        <p:spPr>
          <a:xfrm>
            <a:off x="381000" y="152400"/>
            <a:ext cx="8458200" cy="1143000"/>
          </a:xfrm>
        </p:spPr>
        <p:txBody>
          <a:bodyPr/>
          <a:lstStyle/>
          <a:p>
            <a:r>
              <a:rPr lang="en-US" b="1" smtClean="0">
                <a:solidFill>
                  <a:srgbClr val="00B0F0"/>
                </a:solidFill>
              </a:rPr>
              <a:t>Characteristics of Prophets:</a:t>
            </a:r>
            <a:endParaRPr lang="en-US" b="1">
              <a:solidFill>
                <a:srgbClr val="00B0F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fld id="{58378355-4E4F-4A6C-B24C-DC9317742CC8}" type="slidenum">
              <a:rPr lang="en-US" altLang="en-US"/>
              <a:pPr/>
              <a:t>30</a:t>
            </a:fld>
            <a:endParaRPr lang="en-US" altLang="en-US"/>
          </a:p>
        </p:txBody>
      </p:sp>
      <p:sp>
        <p:nvSpPr>
          <p:cNvPr id="173058" name="Rectangle 2"/>
          <p:cNvSpPr>
            <a:spLocks noGrp="1" noChangeArrowheads="1"/>
          </p:cNvSpPr>
          <p:nvPr>
            <p:ph type="title"/>
          </p:nvPr>
        </p:nvSpPr>
        <p:spPr>
          <a:xfrm>
            <a:off x="0" y="152400"/>
            <a:ext cx="8915400" cy="1139825"/>
          </a:xfrm>
        </p:spPr>
        <p:txBody>
          <a:bodyPr>
            <a:normAutofit fontScale="90000"/>
          </a:bodyPr>
          <a:lstStyle/>
          <a:p>
            <a:pPr algn="ctr"/>
            <a:r>
              <a:rPr lang="en-US" b="1"/>
              <a:t>Some characteristics of the Prophets</a:t>
            </a:r>
            <a:endParaRPr lang="en-US" sz="4800" b="1">
              <a:effectLst>
                <a:outerShdw blurRad="38100" dist="38100" dir="2700000" algn="tl">
                  <a:srgbClr val="C0C0C0"/>
                </a:outerShdw>
              </a:effectLst>
            </a:endParaRPr>
          </a:p>
        </p:txBody>
      </p:sp>
      <p:sp>
        <p:nvSpPr>
          <p:cNvPr id="173060" name="Text Box 4"/>
          <p:cNvSpPr txBox="1">
            <a:spLocks noChangeArrowheads="1"/>
          </p:cNvSpPr>
          <p:nvPr/>
        </p:nvSpPr>
        <p:spPr bwMode="auto">
          <a:xfrm>
            <a:off x="0" y="1600200"/>
            <a:ext cx="7543800" cy="4585871"/>
          </a:xfrm>
          <a:prstGeom prst="rect">
            <a:avLst/>
          </a:prstGeom>
          <a:noFill/>
          <a:ln w="9525">
            <a:noFill/>
            <a:miter lim="800000"/>
            <a:headEnd/>
            <a:tailEnd/>
          </a:ln>
          <a:effectLst/>
        </p:spPr>
        <p:txBody>
          <a:bodyPr wrap="square">
            <a:spAutoFit/>
          </a:bodyPr>
          <a:lstStyle/>
          <a:p>
            <a:pPr algn="just">
              <a:spcBef>
                <a:spcPct val="50000"/>
              </a:spcBef>
              <a:buClr>
                <a:srgbClr val="FFCC00"/>
              </a:buClr>
              <a:buFont typeface="Wingdings" pitchFamily="2" charset="2"/>
              <a:buNone/>
            </a:pPr>
            <a:r>
              <a:rPr lang="en-US" sz="4000" b="1">
                <a:solidFill>
                  <a:srgbClr val="FF0000"/>
                </a:solidFill>
              </a:rPr>
              <a:t>The Prophets </a:t>
            </a:r>
            <a:endParaRPr lang="en-US" sz="2800" b="1">
              <a:solidFill>
                <a:srgbClr val="FF0000"/>
              </a:solidFill>
            </a:endParaRPr>
          </a:p>
          <a:p>
            <a:pPr marL="457200" indent="-457200" algn="just">
              <a:spcBef>
                <a:spcPct val="50000"/>
              </a:spcBef>
              <a:buClr>
                <a:srgbClr val="FFCC00"/>
              </a:buClr>
              <a:buFont typeface="+mj-lt"/>
              <a:buAutoNum type="arabicPeriod"/>
            </a:pPr>
            <a:r>
              <a:rPr lang="en-US" sz="2800" b="1"/>
              <a:t> depended on </a:t>
            </a:r>
            <a:r>
              <a:rPr lang="en-US" sz="2800" b="1" smtClean="0"/>
              <a:t>revelation</a:t>
            </a:r>
            <a:endParaRPr lang="en-US" sz="2800" b="1"/>
          </a:p>
          <a:p>
            <a:pPr marL="457200" indent="-457200" algn="just">
              <a:spcBef>
                <a:spcPct val="50000"/>
              </a:spcBef>
              <a:buClr>
                <a:srgbClr val="FFCC00"/>
              </a:buClr>
              <a:buFont typeface="+mj-lt"/>
              <a:buAutoNum type="arabicPeriod"/>
            </a:pPr>
            <a:r>
              <a:rPr lang="en-US" sz="2800" b="1"/>
              <a:t> were sincere in every action </a:t>
            </a:r>
          </a:p>
          <a:p>
            <a:pPr marL="457200" indent="-457200">
              <a:buFont typeface="+mj-lt"/>
              <a:buAutoNum type="arabicPeriod"/>
            </a:pPr>
            <a:r>
              <a:rPr lang="en-US" sz="2800" b="1"/>
              <a:t> were very patient in faces of adversity</a:t>
            </a:r>
          </a:p>
          <a:p>
            <a:pPr marL="457200" indent="-457200">
              <a:buFont typeface="+mj-lt"/>
              <a:buAutoNum type="arabicPeriod"/>
            </a:pPr>
            <a:r>
              <a:rPr lang="en-US" sz="2800" b="1"/>
              <a:t> were very compassionate toward all living beings </a:t>
            </a:r>
          </a:p>
          <a:p>
            <a:pPr marL="457200" indent="-457200" algn="just">
              <a:spcBef>
                <a:spcPct val="50000"/>
              </a:spcBef>
              <a:buClr>
                <a:srgbClr val="FFCC00"/>
              </a:buClr>
              <a:buFont typeface="+mj-lt"/>
              <a:buAutoNum type="arabicPeriod"/>
            </a:pPr>
            <a:r>
              <a:rPr lang="en-US" sz="2800" b="1"/>
              <a:t> called people wisely and with kindness </a:t>
            </a:r>
          </a:p>
          <a:p>
            <a:pPr marL="457200" indent="-457200" algn="just">
              <a:spcBef>
                <a:spcPct val="50000"/>
              </a:spcBef>
              <a:buClr>
                <a:srgbClr val="FFCC00"/>
              </a:buClr>
              <a:buFont typeface="+mj-lt"/>
              <a:buAutoNum type="arabicPeriod"/>
            </a:pPr>
            <a:r>
              <a:rPr lang="en-US" sz="2800" b="1"/>
              <a:t> called humankind to </a:t>
            </a:r>
            <a:r>
              <a:rPr lang="en-US" sz="2800" b="1" smtClean="0"/>
              <a:t>Allah’s </a:t>
            </a:r>
            <a:r>
              <a:rPr lang="en-US" sz="2800" b="1"/>
              <a:t>Unity</a:t>
            </a:r>
          </a:p>
        </p:txBody>
      </p:sp>
      <p:pic>
        <p:nvPicPr>
          <p:cNvPr id="173062" name="Picture 6" descr="Img0"/>
          <p:cNvPicPr>
            <a:picLocks noGrp="1" noChangeAspect="1" noChangeArrowheads="1"/>
          </p:cNvPicPr>
          <p:nvPr>
            <p:ph sz="half" idx="2"/>
          </p:nvPr>
        </p:nvPicPr>
        <p:blipFill>
          <a:blip r:embed="rId2" cstate="print"/>
          <a:srcRect/>
          <a:stretch>
            <a:fillRect/>
          </a:stretch>
        </p:blipFill>
        <p:spPr>
          <a:xfrm>
            <a:off x="7772400" y="5334000"/>
            <a:ext cx="1143000" cy="1524000"/>
          </a:xfrm>
          <a:noFill/>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endParaRPr lang="en-US" altLang="en-US"/>
          </a:p>
        </p:txBody>
      </p:sp>
      <p:sp>
        <p:nvSpPr>
          <p:cNvPr id="174082" name="Rectangle 2"/>
          <p:cNvSpPr>
            <a:spLocks noGrp="1" noChangeArrowheads="1"/>
          </p:cNvSpPr>
          <p:nvPr>
            <p:ph type="title"/>
          </p:nvPr>
        </p:nvSpPr>
        <p:spPr/>
        <p:txBody>
          <a:bodyPr/>
          <a:lstStyle/>
          <a:p>
            <a:pPr algn="ctr"/>
            <a:r>
              <a:rPr lang="en-US" b="1"/>
              <a:t>The essentials of Prophethood</a:t>
            </a:r>
            <a:endParaRPr lang="en-US" sz="4800" b="1">
              <a:effectLst>
                <a:outerShdw blurRad="38100" dist="38100" dir="2700000" algn="tl">
                  <a:srgbClr val="C0C0C0"/>
                </a:outerShdw>
              </a:effectLst>
            </a:endParaRPr>
          </a:p>
        </p:txBody>
      </p:sp>
      <p:sp>
        <p:nvSpPr>
          <p:cNvPr id="174084" name="Text Box 4"/>
          <p:cNvSpPr txBox="1">
            <a:spLocks noChangeArrowheads="1"/>
          </p:cNvSpPr>
          <p:nvPr/>
        </p:nvSpPr>
        <p:spPr bwMode="auto">
          <a:xfrm>
            <a:off x="228600" y="1973282"/>
            <a:ext cx="7239000" cy="4216539"/>
          </a:xfrm>
          <a:prstGeom prst="rect">
            <a:avLst/>
          </a:prstGeom>
          <a:noFill/>
          <a:ln w="9525">
            <a:noFill/>
            <a:miter lim="800000"/>
            <a:headEnd/>
            <a:tailEnd/>
          </a:ln>
          <a:effectLst/>
        </p:spPr>
        <p:txBody>
          <a:bodyPr wrap="square">
            <a:spAutoFit/>
          </a:bodyPr>
          <a:lstStyle/>
          <a:p>
            <a:pPr algn="just">
              <a:spcBef>
                <a:spcPct val="50000"/>
              </a:spcBef>
              <a:buClr>
                <a:srgbClr val="FFCC00"/>
              </a:buClr>
              <a:buFont typeface="Wingdings" pitchFamily="2" charset="2"/>
              <a:buNone/>
            </a:pPr>
            <a:r>
              <a:rPr lang="en-US" sz="3200" b="1">
                <a:solidFill>
                  <a:srgbClr val="FF0000"/>
                </a:solidFill>
              </a:rPr>
              <a:t>The essentials of Prophet hood common to all of the </a:t>
            </a:r>
            <a:r>
              <a:rPr lang="en-US" sz="3200" b="1" smtClean="0">
                <a:solidFill>
                  <a:srgbClr val="FF0000"/>
                </a:solidFill>
              </a:rPr>
              <a:t>Prophets are:</a:t>
            </a:r>
            <a:endParaRPr lang="en-US" sz="3200" b="1">
              <a:solidFill>
                <a:srgbClr val="FF0000"/>
              </a:solidFill>
            </a:endParaRPr>
          </a:p>
          <a:p>
            <a:pPr algn="just">
              <a:spcBef>
                <a:spcPct val="50000"/>
              </a:spcBef>
              <a:buClr>
                <a:srgbClr val="FFCC00"/>
              </a:buClr>
            </a:pPr>
            <a:r>
              <a:rPr lang="en-US" sz="2400" b="1"/>
              <a:t>Truthfulness</a:t>
            </a:r>
          </a:p>
          <a:p>
            <a:pPr algn="just">
              <a:spcBef>
                <a:spcPct val="50000"/>
              </a:spcBef>
              <a:buClr>
                <a:srgbClr val="FFCC00"/>
              </a:buClr>
            </a:pPr>
            <a:r>
              <a:rPr lang="en-US" sz="2400" b="1"/>
              <a:t>Trustworthiness</a:t>
            </a:r>
            <a:r>
              <a:rPr lang="en-US" sz="2400"/>
              <a:t> </a:t>
            </a:r>
            <a:r>
              <a:rPr lang="en-US" sz="2400" b="1"/>
              <a:t> </a:t>
            </a:r>
          </a:p>
          <a:p>
            <a:pPr algn="just">
              <a:spcBef>
                <a:spcPct val="50000"/>
              </a:spcBef>
              <a:buClr>
                <a:srgbClr val="FFCC00"/>
              </a:buClr>
            </a:pPr>
            <a:r>
              <a:rPr lang="en-US" sz="2400" b="1"/>
              <a:t>Convey the message</a:t>
            </a:r>
          </a:p>
          <a:p>
            <a:pPr algn="just">
              <a:spcBef>
                <a:spcPct val="50000"/>
              </a:spcBef>
              <a:buClr>
                <a:srgbClr val="FFCC00"/>
              </a:buClr>
            </a:pPr>
            <a:r>
              <a:rPr lang="en-US" sz="2400" b="1" smtClean="0"/>
              <a:t>Intellect</a:t>
            </a:r>
          </a:p>
          <a:p>
            <a:pPr algn="just">
              <a:spcBef>
                <a:spcPct val="50000"/>
              </a:spcBef>
              <a:buClr>
                <a:srgbClr val="FFCC00"/>
              </a:buClr>
            </a:pPr>
            <a:r>
              <a:rPr lang="en-US" sz="2400" b="1" smtClean="0"/>
              <a:t>	Infallibility</a:t>
            </a:r>
            <a:br>
              <a:rPr lang="en-US" sz="2400" b="1" smtClean="0"/>
            </a:br>
            <a:endParaRPr lang="en-US" sz="2400" b="1"/>
          </a:p>
        </p:txBody>
      </p:sp>
      <p:pic>
        <p:nvPicPr>
          <p:cNvPr id="174089" name="Picture 9" descr="Img0"/>
          <p:cNvPicPr>
            <a:picLocks noGrp="1" noChangeAspect="1" noChangeArrowheads="1"/>
          </p:cNvPicPr>
          <p:nvPr>
            <p:ph idx="1"/>
          </p:nvPr>
        </p:nvPicPr>
        <p:blipFill>
          <a:blip r:embed="rId2" cstate="print"/>
          <a:srcRect/>
          <a:stretch>
            <a:fillRect/>
          </a:stretch>
        </p:blipFill>
        <p:spPr>
          <a:xfrm>
            <a:off x="6019800" y="5105400"/>
            <a:ext cx="2647950" cy="1752599"/>
          </a:xfrm>
          <a:noFill/>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F04247A0-C883-4F50-8756-18107A148B3C}" type="slidenum">
              <a:rPr lang="en-US" altLang="en-US"/>
              <a:pPr/>
              <a:t>32</a:t>
            </a:fld>
            <a:endParaRPr lang="en-US" altLang="en-US"/>
          </a:p>
        </p:txBody>
      </p:sp>
      <p:sp>
        <p:nvSpPr>
          <p:cNvPr id="189442" name="Rectangle 2"/>
          <p:cNvSpPr>
            <a:spLocks noGrp="1" noChangeArrowheads="1"/>
          </p:cNvSpPr>
          <p:nvPr>
            <p:ph type="title"/>
          </p:nvPr>
        </p:nvSpPr>
        <p:spPr/>
        <p:txBody>
          <a:bodyPr>
            <a:normAutofit fontScale="90000"/>
          </a:bodyPr>
          <a:lstStyle/>
          <a:p>
            <a:r>
              <a:rPr lang="en-US" sz="3800" b="1"/>
              <a:t>How many Prophets have been sent to mankind?</a:t>
            </a:r>
          </a:p>
        </p:txBody>
      </p:sp>
      <p:sp>
        <p:nvSpPr>
          <p:cNvPr id="189443" name="Rectangle 3"/>
          <p:cNvSpPr>
            <a:spLocks noGrp="1" noChangeArrowheads="1"/>
          </p:cNvSpPr>
          <p:nvPr>
            <p:ph type="body" idx="1"/>
          </p:nvPr>
        </p:nvSpPr>
        <p:spPr>
          <a:xfrm>
            <a:off x="417513" y="1560513"/>
            <a:ext cx="8421687" cy="1411287"/>
          </a:xfrm>
        </p:spPr>
        <p:txBody>
          <a:bodyPr/>
          <a:lstStyle/>
          <a:p>
            <a:pPr>
              <a:buSzPct val="150000"/>
              <a:buFont typeface="Wingdings" pitchFamily="2" charset="2"/>
              <a:buChar char="ü"/>
            </a:pPr>
            <a:r>
              <a:rPr lang="en-US" sz="2000"/>
              <a:t>No region or people has been altogether deprived of Divine enlightenment through </a:t>
            </a:r>
            <a:r>
              <a:rPr lang="en-US" sz="2000" smtClean="0"/>
              <a:t>Allah’s </a:t>
            </a:r>
            <a:r>
              <a:rPr lang="en-US" sz="2000"/>
              <a:t>chosen servants, His prophets. </a:t>
            </a:r>
          </a:p>
          <a:p>
            <a:pPr>
              <a:buSzPct val="150000"/>
              <a:buFont typeface="Wingdings" pitchFamily="2" charset="2"/>
              <a:buChar char="ü"/>
            </a:pPr>
            <a:r>
              <a:rPr lang="en-US" sz="2000"/>
              <a:t>Directly or indirectly, all people of all periods have, at some time in their history, known or been aware of a prophet and of his teaching. </a:t>
            </a:r>
          </a:p>
        </p:txBody>
      </p:sp>
      <p:sp>
        <p:nvSpPr>
          <p:cNvPr id="189444" name="Rectangle 4"/>
          <p:cNvSpPr>
            <a:spLocks noChangeArrowheads="1"/>
          </p:cNvSpPr>
          <p:nvPr/>
        </p:nvSpPr>
        <p:spPr bwMode="auto">
          <a:xfrm>
            <a:off x="609600" y="3094037"/>
            <a:ext cx="8001000" cy="1325563"/>
          </a:xfrm>
          <a:prstGeom prst="rect">
            <a:avLst/>
          </a:prstGeom>
          <a:solidFill>
            <a:srgbClr val="CCFFCC"/>
          </a:solidFill>
          <a:ln w="9525">
            <a:noFill/>
            <a:miter lim="800000"/>
            <a:headEnd/>
            <a:tailEnd/>
          </a:ln>
          <a:effectLst/>
        </p:spPr>
        <p:txBody>
          <a:bodyPr lIns="0" tIns="0" rIns="0">
            <a:spAutoFit/>
          </a:bodyPr>
          <a:lstStyle/>
          <a:p>
            <a:pPr marL="342900" indent="-342900">
              <a:buSzPct val="65000"/>
              <a:buFont typeface="Wingdings" pitchFamily="2" charset="2"/>
              <a:buNone/>
            </a:pPr>
            <a:r>
              <a:rPr lang="en-US" sz="2000" i="1"/>
              <a:t>	There never was a people without a Warner having lived among them. (Quran 35:24)</a:t>
            </a:r>
          </a:p>
          <a:p>
            <a:pPr marL="342900" indent="-342900">
              <a:buSzPct val="65000"/>
              <a:buFont typeface="Wingdings" pitchFamily="2" charset="2"/>
              <a:buNone/>
            </a:pPr>
            <a:r>
              <a:rPr lang="en-US" sz="2000" i="1"/>
              <a:t>	And We assuredly sent among every people a Messenger. (Quran 16:36)</a:t>
            </a:r>
          </a:p>
        </p:txBody>
      </p:sp>
      <p:sp>
        <p:nvSpPr>
          <p:cNvPr id="189445" name="Rectangle 5"/>
          <p:cNvSpPr>
            <a:spLocks noChangeArrowheads="1"/>
          </p:cNvSpPr>
          <p:nvPr/>
        </p:nvSpPr>
        <p:spPr bwMode="auto">
          <a:xfrm>
            <a:off x="417513" y="4572000"/>
            <a:ext cx="8421687" cy="838200"/>
          </a:xfrm>
          <a:prstGeom prst="rect">
            <a:avLst/>
          </a:prstGeom>
          <a:noFill/>
          <a:ln w="9525">
            <a:noFill/>
            <a:miter lim="800000"/>
            <a:headEnd/>
            <a:tailEnd/>
          </a:ln>
          <a:effectLst/>
        </p:spPr>
        <p:txBody>
          <a:bodyPr tIns="0" bIns="0"/>
          <a:lstStyle/>
          <a:p>
            <a:pPr marL="342900" indent="-342900"/>
            <a:r>
              <a:rPr lang="en-US" sz="2000"/>
              <a:t>The Qur’an mentions 25 out of 124,000 </a:t>
            </a:r>
            <a:r>
              <a:rPr lang="en-US" sz="2000" smtClean="0"/>
              <a:t>prophets</a:t>
            </a:r>
            <a:r>
              <a:rPr lang="en-US" sz="2000"/>
              <a:t>. We do not know exactly where and when many of them lived.</a:t>
            </a:r>
          </a:p>
        </p:txBody>
      </p:sp>
      <p:sp>
        <p:nvSpPr>
          <p:cNvPr id="189446" name="Rectangle 6"/>
          <p:cNvSpPr>
            <a:spLocks noChangeArrowheads="1"/>
          </p:cNvSpPr>
          <p:nvPr/>
        </p:nvSpPr>
        <p:spPr bwMode="auto">
          <a:xfrm>
            <a:off x="609600" y="5668963"/>
            <a:ext cx="8001000" cy="960437"/>
          </a:xfrm>
          <a:prstGeom prst="rect">
            <a:avLst/>
          </a:prstGeom>
          <a:solidFill>
            <a:srgbClr val="CCFFCC"/>
          </a:solidFill>
          <a:ln w="9525">
            <a:noFill/>
            <a:miter lim="800000"/>
            <a:headEnd/>
            <a:tailEnd/>
          </a:ln>
          <a:effectLst/>
        </p:spPr>
        <p:txBody>
          <a:bodyPr lIns="0" tIns="0" rIns="0">
            <a:spAutoFit/>
          </a:bodyPr>
          <a:lstStyle/>
          <a:p>
            <a:pPr marL="342900" indent="-342900">
              <a:buSzPct val="65000"/>
              <a:buFont typeface="Wingdings" pitchFamily="2" charset="2"/>
              <a:buNone/>
            </a:pPr>
            <a:r>
              <a:rPr lang="en-US" sz="2000" i="1"/>
              <a:t>	We did in times past send Messengers before you; of them there are some whose stories We have related to you, and some whose story We have not related to you. (Quran 40:78)</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458200" cy="1143000"/>
          </a:xfrm>
        </p:spPr>
        <p:txBody>
          <a:bodyPr>
            <a:normAutofit fontScale="90000"/>
          </a:bodyPr>
          <a:lstStyle/>
          <a:p>
            <a:r>
              <a:rPr lang="en-US" smtClean="0"/>
              <a:t>How many Prophets were sent to mankind?</a:t>
            </a:r>
            <a:br>
              <a:rPr lang="en-US" smtClean="0"/>
            </a:br>
            <a:endParaRPr lang="en-US"/>
          </a:p>
        </p:txBody>
      </p:sp>
      <p:sp>
        <p:nvSpPr>
          <p:cNvPr id="3" name="Rectangle 2"/>
          <p:cNvSpPr/>
          <p:nvPr/>
        </p:nvSpPr>
        <p:spPr>
          <a:xfrm>
            <a:off x="304800" y="2046982"/>
            <a:ext cx="8382000" cy="1323439"/>
          </a:xfrm>
          <a:prstGeom prst="rect">
            <a:avLst/>
          </a:prstGeom>
        </p:spPr>
        <p:txBody>
          <a:bodyPr wrap="square">
            <a:spAutoFit/>
          </a:bodyPr>
          <a:lstStyle/>
          <a:p>
            <a:pPr>
              <a:buFont typeface="Arial" pitchFamily="34" charset="0"/>
              <a:buChar char="•"/>
            </a:pPr>
            <a:r>
              <a:rPr lang="en-US" sz="4000" smtClean="0"/>
              <a:t>Approximately </a:t>
            </a:r>
            <a:r>
              <a:rPr lang="en-US" sz="4000" smtClean="0">
                <a:solidFill>
                  <a:srgbClr val="FF0000"/>
                </a:solidFill>
              </a:rPr>
              <a:t>124,000 Prophets</a:t>
            </a:r>
            <a:r>
              <a:rPr lang="en-US" sz="4000" smtClean="0"/>
              <a:t> were sent to mankind.</a:t>
            </a:r>
            <a:endParaRPr lang="en-US" sz="4000"/>
          </a:p>
        </p:txBody>
      </p:sp>
      <p:sp>
        <p:nvSpPr>
          <p:cNvPr id="4" name="Rectangle 3"/>
          <p:cNvSpPr/>
          <p:nvPr/>
        </p:nvSpPr>
        <p:spPr>
          <a:xfrm>
            <a:off x="2286000" y="4182070"/>
            <a:ext cx="4572000" cy="923330"/>
          </a:xfrm>
          <a:prstGeom prst="rect">
            <a:avLst/>
          </a:prstGeom>
        </p:spPr>
        <p:txBody>
          <a:bodyPr>
            <a:spAutoFit/>
          </a:bodyPr>
          <a:lstStyle/>
          <a:p>
            <a:r>
              <a:rPr lang="en-GB" smtClean="0">
                <a:solidFill>
                  <a:schemeClr val="bg1"/>
                </a:solidFill>
              </a:rPr>
              <a:t>he Quran:</a:t>
            </a:r>
          </a:p>
          <a:p>
            <a:r>
              <a:rPr lang="en-GB" i="1" smtClean="0">
                <a:solidFill>
                  <a:schemeClr val="bg1"/>
                </a:solidFill>
              </a:rPr>
              <a:t>And We certainly sent into every nation a messenger.</a:t>
            </a:r>
            <a:endParaRPr lang="en-GB">
              <a:solidFill>
                <a:schemeClr val="bg1"/>
              </a:solidFill>
            </a:endParaRPr>
          </a:p>
        </p:txBody>
      </p:sp>
      <p:sp>
        <p:nvSpPr>
          <p:cNvPr id="5" name="Rectangle 4"/>
          <p:cNvSpPr/>
          <p:nvPr/>
        </p:nvSpPr>
        <p:spPr>
          <a:xfrm>
            <a:off x="228600" y="3992940"/>
            <a:ext cx="8686800" cy="1754326"/>
          </a:xfrm>
          <a:prstGeom prst="rect">
            <a:avLst/>
          </a:prstGeom>
        </p:spPr>
        <p:txBody>
          <a:bodyPr wrap="square">
            <a:spAutoFit/>
          </a:bodyPr>
          <a:lstStyle/>
          <a:p>
            <a:pPr>
              <a:buFont typeface="Arial" pitchFamily="34" charset="0"/>
              <a:buChar char="•"/>
            </a:pPr>
            <a:r>
              <a:rPr lang="en-US" sz="3600" smtClean="0"/>
              <a:t>Allah swt says in the Quran:</a:t>
            </a:r>
          </a:p>
          <a:p>
            <a:r>
              <a:rPr lang="en-US" sz="3600" smtClean="0">
                <a:solidFill>
                  <a:srgbClr val="FF0000"/>
                </a:solidFill>
              </a:rPr>
              <a:t>And We certainly sent into every nation a messenger.</a:t>
            </a:r>
            <a:endParaRPr lang="en-US" sz="3600">
              <a:solidFill>
                <a:srgbClr val="FF00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fld id="{4DB6F33B-1C23-4C30-86AD-1B6ED35426D4}" type="slidenum">
              <a:rPr lang="en-US" altLang="en-US"/>
              <a:pPr/>
              <a:t>34</a:t>
            </a:fld>
            <a:endParaRPr lang="en-US" altLang="en-US"/>
          </a:p>
        </p:txBody>
      </p:sp>
      <p:sp>
        <p:nvSpPr>
          <p:cNvPr id="203778" name="Rectangle 2"/>
          <p:cNvSpPr>
            <a:spLocks noGrp="1" noChangeArrowheads="1"/>
          </p:cNvSpPr>
          <p:nvPr>
            <p:ph type="title"/>
          </p:nvPr>
        </p:nvSpPr>
        <p:spPr>
          <a:xfrm>
            <a:off x="609600" y="228600"/>
            <a:ext cx="7924800" cy="1143000"/>
          </a:xfrm>
        </p:spPr>
        <p:txBody>
          <a:bodyPr>
            <a:normAutofit fontScale="90000"/>
          </a:bodyPr>
          <a:lstStyle/>
          <a:p>
            <a:r>
              <a:rPr lang="en-US" sz="3800" b="1"/>
              <a:t>Prophets mentioned in the Qur’an</a:t>
            </a:r>
          </a:p>
        </p:txBody>
      </p:sp>
      <p:sp>
        <p:nvSpPr>
          <p:cNvPr id="203779" name="Rectangle 3"/>
          <p:cNvSpPr>
            <a:spLocks noGrp="1" noChangeArrowheads="1"/>
          </p:cNvSpPr>
          <p:nvPr>
            <p:ph type="body" sz="half" idx="1"/>
          </p:nvPr>
        </p:nvSpPr>
        <p:spPr>
          <a:xfrm>
            <a:off x="304800" y="2057400"/>
            <a:ext cx="4191000" cy="4648200"/>
          </a:xfrm>
        </p:spPr>
        <p:txBody>
          <a:bodyPr>
            <a:noAutofit/>
          </a:bodyPr>
          <a:lstStyle/>
          <a:p>
            <a:pPr>
              <a:lnSpc>
                <a:spcPct val="80000"/>
              </a:lnSpc>
            </a:pPr>
            <a:r>
              <a:rPr lang="en-US" sz="2000" b="1"/>
              <a:t>Adam </a:t>
            </a:r>
          </a:p>
          <a:p>
            <a:pPr>
              <a:lnSpc>
                <a:spcPct val="80000"/>
              </a:lnSpc>
            </a:pPr>
            <a:r>
              <a:rPr lang="en-US" sz="2000" b="1"/>
              <a:t>Idris (Enoch) </a:t>
            </a:r>
          </a:p>
          <a:p>
            <a:pPr>
              <a:lnSpc>
                <a:spcPct val="80000"/>
              </a:lnSpc>
            </a:pPr>
            <a:r>
              <a:rPr lang="en-US" sz="2000" b="1"/>
              <a:t>Nuh (Noah) </a:t>
            </a:r>
          </a:p>
          <a:p>
            <a:pPr>
              <a:lnSpc>
                <a:spcPct val="80000"/>
              </a:lnSpc>
            </a:pPr>
            <a:r>
              <a:rPr lang="en-US" sz="2000" b="1"/>
              <a:t>Hud </a:t>
            </a:r>
          </a:p>
          <a:p>
            <a:pPr>
              <a:lnSpc>
                <a:spcPct val="80000"/>
              </a:lnSpc>
            </a:pPr>
            <a:r>
              <a:rPr lang="en-US" sz="2000" b="1"/>
              <a:t>Saleh </a:t>
            </a:r>
          </a:p>
          <a:p>
            <a:pPr>
              <a:lnSpc>
                <a:spcPct val="80000"/>
              </a:lnSpc>
            </a:pPr>
            <a:r>
              <a:rPr lang="en-US" sz="2000" b="1">
                <a:solidFill>
                  <a:srgbClr val="006600"/>
                </a:solidFill>
              </a:rPr>
              <a:t>Ibrahim (Abraham) </a:t>
            </a:r>
          </a:p>
          <a:p>
            <a:pPr>
              <a:lnSpc>
                <a:spcPct val="80000"/>
              </a:lnSpc>
            </a:pPr>
            <a:r>
              <a:rPr lang="en-US" sz="2000" b="1"/>
              <a:t>Isma'il (Ishmael) </a:t>
            </a:r>
          </a:p>
          <a:p>
            <a:pPr>
              <a:lnSpc>
                <a:spcPct val="80000"/>
              </a:lnSpc>
            </a:pPr>
            <a:r>
              <a:rPr lang="en-US" sz="2000" b="1"/>
              <a:t>Ishaq (Isaac) </a:t>
            </a:r>
          </a:p>
          <a:p>
            <a:pPr>
              <a:lnSpc>
                <a:spcPct val="80000"/>
              </a:lnSpc>
            </a:pPr>
            <a:r>
              <a:rPr lang="en-US" sz="2000" b="1"/>
              <a:t>Lut (Lot) </a:t>
            </a:r>
          </a:p>
          <a:p>
            <a:pPr>
              <a:lnSpc>
                <a:spcPct val="80000"/>
              </a:lnSpc>
            </a:pPr>
            <a:r>
              <a:rPr lang="en-US" sz="2000" b="1"/>
              <a:t>Ya'qub (Jacob) </a:t>
            </a:r>
          </a:p>
          <a:p>
            <a:pPr>
              <a:lnSpc>
                <a:spcPct val="80000"/>
              </a:lnSpc>
            </a:pPr>
            <a:r>
              <a:rPr lang="en-US" sz="2000" b="1"/>
              <a:t>Yousef (Joseph) </a:t>
            </a:r>
          </a:p>
          <a:p>
            <a:pPr>
              <a:lnSpc>
                <a:spcPct val="80000"/>
              </a:lnSpc>
            </a:pPr>
            <a:r>
              <a:rPr lang="en-US" sz="2000" b="1"/>
              <a:t>Shu'aib </a:t>
            </a:r>
          </a:p>
          <a:p>
            <a:pPr>
              <a:lnSpc>
                <a:spcPct val="80000"/>
              </a:lnSpc>
            </a:pPr>
            <a:r>
              <a:rPr lang="en-US" sz="2000" b="1"/>
              <a:t>Ayyub (Job</a:t>
            </a:r>
            <a:r>
              <a:rPr lang="en-US" sz="2000" b="1" smtClean="0"/>
              <a:t>)</a:t>
            </a:r>
            <a:r>
              <a:rPr lang="en-US" sz="2000" smtClean="0"/>
              <a:t> </a:t>
            </a:r>
          </a:p>
          <a:p>
            <a:pPr>
              <a:lnSpc>
                <a:spcPct val="80000"/>
              </a:lnSpc>
            </a:pPr>
            <a:r>
              <a:rPr lang="en-US" sz="2000" smtClean="0"/>
              <a:t>(May the Peace and Blessings of Allah swt be upon them all)</a:t>
            </a:r>
          </a:p>
          <a:p>
            <a:pPr>
              <a:lnSpc>
                <a:spcPct val="80000"/>
              </a:lnSpc>
            </a:pPr>
            <a:endParaRPr lang="en-US" sz="2000" b="1"/>
          </a:p>
        </p:txBody>
      </p:sp>
      <p:sp>
        <p:nvSpPr>
          <p:cNvPr id="203780" name="Rectangle 4"/>
          <p:cNvSpPr>
            <a:spLocks noGrp="1" noChangeArrowheads="1"/>
          </p:cNvSpPr>
          <p:nvPr>
            <p:ph type="body" sz="half" idx="2"/>
          </p:nvPr>
        </p:nvSpPr>
        <p:spPr>
          <a:xfrm>
            <a:off x="4876800" y="1524000"/>
            <a:ext cx="4267200" cy="5334000"/>
          </a:xfrm>
        </p:spPr>
        <p:txBody>
          <a:bodyPr>
            <a:normAutofit/>
          </a:bodyPr>
          <a:lstStyle/>
          <a:p>
            <a:r>
              <a:rPr lang="en-US" sz="2000" b="1">
                <a:solidFill>
                  <a:srgbClr val="006600"/>
                </a:solidFill>
              </a:rPr>
              <a:t>Musa (Moses)</a:t>
            </a:r>
            <a:r>
              <a:rPr lang="en-US" sz="2000" b="1"/>
              <a:t> </a:t>
            </a:r>
          </a:p>
          <a:p>
            <a:r>
              <a:rPr lang="en-US" sz="2000" b="1"/>
              <a:t>Harun (Aaron) </a:t>
            </a:r>
          </a:p>
          <a:p>
            <a:r>
              <a:rPr lang="en-US" sz="2000" b="1"/>
              <a:t>Dhu'l-kifl (Ezekiel) </a:t>
            </a:r>
          </a:p>
          <a:p>
            <a:r>
              <a:rPr lang="en-US" sz="2000" b="1">
                <a:solidFill>
                  <a:srgbClr val="006600"/>
                </a:solidFill>
              </a:rPr>
              <a:t>Dawud (David)</a:t>
            </a:r>
            <a:r>
              <a:rPr lang="en-US" sz="2000" b="1"/>
              <a:t> </a:t>
            </a:r>
          </a:p>
          <a:p>
            <a:r>
              <a:rPr lang="en-US" sz="2000" b="1"/>
              <a:t>Sulaiman (Solomon) </a:t>
            </a:r>
          </a:p>
          <a:p>
            <a:r>
              <a:rPr lang="en-US" sz="2000" b="1"/>
              <a:t>Ilias (Elias) </a:t>
            </a:r>
          </a:p>
          <a:p>
            <a:r>
              <a:rPr lang="en-US" sz="2000" b="1"/>
              <a:t>Al-Yasa (Elisha) </a:t>
            </a:r>
          </a:p>
          <a:p>
            <a:r>
              <a:rPr lang="en-US" sz="2000" b="1"/>
              <a:t>Yunus (Jonah) </a:t>
            </a:r>
          </a:p>
          <a:p>
            <a:r>
              <a:rPr lang="en-US" sz="2000" b="1"/>
              <a:t>Zakariyya (Zechariah) </a:t>
            </a:r>
          </a:p>
          <a:p>
            <a:r>
              <a:rPr lang="en-US" sz="2000" b="1"/>
              <a:t>Yahya (John) </a:t>
            </a:r>
          </a:p>
          <a:p>
            <a:r>
              <a:rPr lang="en-US" sz="2000" b="1">
                <a:solidFill>
                  <a:srgbClr val="006600"/>
                </a:solidFill>
              </a:rPr>
              <a:t>Isa (Jesus)</a:t>
            </a:r>
            <a:r>
              <a:rPr lang="en-US" sz="2000" b="1"/>
              <a:t> </a:t>
            </a:r>
          </a:p>
          <a:p>
            <a:r>
              <a:rPr lang="en-US" sz="2000" b="1" smtClean="0">
                <a:solidFill>
                  <a:srgbClr val="006600"/>
                </a:solidFill>
              </a:rPr>
              <a:t>Muhammad</a:t>
            </a:r>
            <a:r>
              <a:rPr lang="en-US" sz="2000" smtClean="0"/>
              <a:t> </a:t>
            </a:r>
          </a:p>
          <a:p>
            <a:r>
              <a:rPr lang="en-US" sz="2000" smtClean="0"/>
              <a:t>(May the Peace and Blessings of Allah swt be upon them all)</a:t>
            </a:r>
          </a:p>
          <a:p>
            <a:endParaRPr lang="en-US" sz="2000" b="1">
              <a:solidFill>
                <a:srgbClr val="006600"/>
              </a:solidFill>
            </a:endParaRPr>
          </a:p>
          <a:p>
            <a:endParaRPr lang="en-US" sz="2000" b="1">
              <a:solidFill>
                <a:srgbClr val="006600"/>
              </a:solidFill>
            </a:endParaRPr>
          </a:p>
        </p:txBody>
      </p:sp>
      <p:sp>
        <p:nvSpPr>
          <p:cNvPr id="7" name="TextBox 6"/>
          <p:cNvSpPr txBox="1"/>
          <p:nvPr/>
        </p:nvSpPr>
        <p:spPr>
          <a:xfrm>
            <a:off x="304800" y="1501914"/>
            <a:ext cx="4800600" cy="707886"/>
          </a:xfrm>
          <a:prstGeom prst="rect">
            <a:avLst/>
          </a:prstGeom>
          <a:noFill/>
        </p:spPr>
        <p:txBody>
          <a:bodyPr wrap="square" rtlCol="0">
            <a:spAutoFit/>
          </a:bodyPr>
          <a:lstStyle/>
          <a:p>
            <a:r>
              <a:rPr lang="en-US" sz="2000" smtClean="0">
                <a:solidFill>
                  <a:srgbClr val="FF0000"/>
                </a:solidFill>
                <a:effectLst>
                  <a:outerShdw blurRad="38100" dist="38100" dir="2700000" algn="tl">
                    <a:srgbClr val="000000">
                      <a:alpha val="43137"/>
                    </a:srgbClr>
                  </a:outerShdw>
                </a:effectLst>
              </a:rPr>
              <a:t>The Quran mentions 25 Prophets by name. These are</a:t>
            </a:r>
            <a:r>
              <a:rPr lang="en-US" sz="2000" smtClean="0">
                <a:effectLst>
                  <a:outerShdw blurRad="38100" dist="38100" dir="2700000" algn="tl">
                    <a:srgbClr val="000000">
                      <a:alpha val="43137"/>
                    </a:srgbClr>
                  </a:outerShdw>
                </a:effectLst>
              </a:rPr>
              <a:t>:</a:t>
            </a:r>
            <a:endParaRPr lang="en-US" sz="200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Which Revelations were revealed to each rasool?</a:t>
            </a:r>
            <a:endParaRPr lang="en-US"/>
          </a:p>
        </p:txBody>
      </p:sp>
      <p:sp>
        <p:nvSpPr>
          <p:cNvPr id="3" name="Rectangle 2"/>
          <p:cNvSpPr/>
          <p:nvPr/>
        </p:nvSpPr>
        <p:spPr>
          <a:xfrm>
            <a:off x="76200" y="1800285"/>
            <a:ext cx="8915400" cy="4524315"/>
          </a:xfrm>
          <a:prstGeom prst="rect">
            <a:avLst/>
          </a:prstGeom>
        </p:spPr>
        <p:txBody>
          <a:bodyPr wrap="square">
            <a:spAutoFit/>
          </a:bodyPr>
          <a:lstStyle/>
          <a:p>
            <a:r>
              <a:rPr lang="en-US" sz="3200" smtClean="0"/>
              <a:t>1.The </a:t>
            </a:r>
            <a:r>
              <a:rPr lang="en-US" sz="3200" smtClean="0">
                <a:solidFill>
                  <a:srgbClr val="FF0000"/>
                </a:solidFill>
              </a:rPr>
              <a:t>Tawrat </a:t>
            </a:r>
            <a:r>
              <a:rPr lang="en-US" sz="3200" smtClean="0"/>
              <a:t>(Torah) was revealed to Musa (as)</a:t>
            </a:r>
            <a:br>
              <a:rPr lang="en-US" sz="3200" smtClean="0"/>
            </a:br>
            <a:r>
              <a:rPr lang="en-US" sz="3200" smtClean="0"/>
              <a:t>2.The </a:t>
            </a:r>
            <a:r>
              <a:rPr lang="en-US" sz="3200" smtClean="0">
                <a:solidFill>
                  <a:srgbClr val="FF0000"/>
                </a:solidFill>
              </a:rPr>
              <a:t>Zabur</a:t>
            </a:r>
            <a:r>
              <a:rPr lang="en-US" sz="3200" smtClean="0"/>
              <a:t> was revealed to Dawood (as)</a:t>
            </a:r>
            <a:br>
              <a:rPr lang="en-US" sz="3200" smtClean="0"/>
            </a:br>
            <a:r>
              <a:rPr lang="en-US" sz="3200" smtClean="0"/>
              <a:t>3.The </a:t>
            </a:r>
            <a:r>
              <a:rPr lang="en-US" sz="3200" smtClean="0">
                <a:solidFill>
                  <a:srgbClr val="FF0000"/>
                </a:solidFill>
              </a:rPr>
              <a:t>lnjil</a:t>
            </a:r>
            <a:r>
              <a:rPr lang="en-US" sz="3200" smtClean="0"/>
              <a:t> (Bible) was revealed to lsa (as)</a:t>
            </a:r>
            <a:br>
              <a:rPr lang="en-US" sz="3200" smtClean="0"/>
            </a:br>
            <a:r>
              <a:rPr lang="en-US" sz="3200" smtClean="0"/>
              <a:t>4.The</a:t>
            </a:r>
            <a:r>
              <a:rPr lang="en-US" sz="3200" smtClean="0">
                <a:solidFill>
                  <a:srgbClr val="FF0000"/>
                </a:solidFill>
              </a:rPr>
              <a:t> Quran </a:t>
            </a:r>
            <a:r>
              <a:rPr lang="en-US" sz="3200" smtClean="0"/>
              <a:t>was revealed to Muhammed (pbuh) </a:t>
            </a:r>
          </a:p>
          <a:p>
            <a:r>
              <a:rPr lang="en-US" sz="3200" smtClean="0">
                <a:solidFill>
                  <a:srgbClr val="FF0000"/>
                </a:solidFill>
              </a:rPr>
              <a:t>Important Note:</a:t>
            </a:r>
          </a:p>
          <a:p>
            <a:r>
              <a:rPr lang="en-US" sz="3200" smtClean="0"/>
              <a:t>There was also a Revelation given to Ibrahim (as) known as the Suhuf-e-lbrahim (Scrolls of Ibrahim)</a:t>
            </a:r>
            <a:endParaRPr lang="en-US" sz="320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mtClean="0"/>
              <a:t>Should Muslims still follow the Revelations prior to the Quran?</a:t>
            </a:r>
            <a:endParaRPr lang="en-US"/>
          </a:p>
        </p:txBody>
      </p:sp>
      <p:sp>
        <p:nvSpPr>
          <p:cNvPr id="3" name="Rectangle 2"/>
          <p:cNvSpPr/>
          <p:nvPr/>
        </p:nvSpPr>
        <p:spPr>
          <a:xfrm>
            <a:off x="152400" y="1721108"/>
            <a:ext cx="8763000" cy="4832092"/>
          </a:xfrm>
          <a:prstGeom prst="rect">
            <a:avLst/>
          </a:prstGeom>
        </p:spPr>
        <p:txBody>
          <a:bodyPr wrap="square">
            <a:spAutoFit/>
          </a:bodyPr>
          <a:lstStyle/>
          <a:p>
            <a:pPr>
              <a:buFont typeface="Arial" pitchFamily="34" charset="0"/>
              <a:buChar char="•"/>
            </a:pPr>
            <a:r>
              <a:rPr lang="en-US" sz="2800" smtClean="0"/>
              <a:t>Accroding to Islamic Faith of Divine Books,</a:t>
            </a:r>
          </a:p>
          <a:p>
            <a:r>
              <a:rPr lang="en-US" sz="2800" smtClean="0">
                <a:solidFill>
                  <a:srgbClr val="FF0000"/>
                </a:solidFill>
              </a:rPr>
              <a:t>Only the Quran exists in its original form, unchanged.</a:t>
            </a:r>
          </a:p>
          <a:p>
            <a:pPr>
              <a:buFont typeface="Arial" pitchFamily="34" charset="0"/>
              <a:buChar char="•"/>
            </a:pPr>
            <a:r>
              <a:rPr lang="en-US" sz="2800" smtClean="0"/>
              <a:t> The other divine books are not available in their original language and form. Even their original texts do not exist. </a:t>
            </a:r>
          </a:p>
          <a:p>
            <a:pPr>
              <a:buFont typeface="Arial" pitchFamily="34" charset="0"/>
              <a:buChar char="•"/>
            </a:pPr>
            <a:r>
              <a:rPr lang="en-US" sz="2800" smtClean="0"/>
              <a:t>Their compilers have modified, changed and distorted Allah's words.</a:t>
            </a:r>
          </a:p>
          <a:p>
            <a:pPr>
              <a:buFont typeface="Arial" pitchFamily="34" charset="0"/>
              <a:buChar char="•"/>
            </a:pPr>
            <a:r>
              <a:rPr lang="en-US" sz="2800" smtClean="0"/>
              <a:t> They mixed their words with Allah's words.</a:t>
            </a:r>
          </a:p>
          <a:p>
            <a:pPr>
              <a:buFont typeface="Arial" pitchFamily="34" charset="0"/>
              <a:buChar char="•"/>
            </a:pPr>
            <a:r>
              <a:rPr lang="en-US" sz="2800" smtClean="0"/>
              <a:t> Even if they were available, the Quran supersedes all of the older revelations.</a:t>
            </a:r>
          </a:p>
          <a:p>
            <a:endParaRPr lang="en-US" sz="280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458200" cy="1752600"/>
          </a:xfrm>
        </p:spPr>
        <p:txBody>
          <a:bodyPr>
            <a:normAutofit fontScale="90000"/>
          </a:bodyPr>
          <a:lstStyle/>
          <a:p>
            <a:r>
              <a:rPr lang="en-US" smtClean="0"/>
              <a:t>Who is the main Angel who delivers the Message to the Prophets?</a:t>
            </a:r>
            <a:br>
              <a:rPr lang="en-US" smtClean="0"/>
            </a:br>
            <a:endParaRPr lang="en-US"/>
          </a:p>
        </p:txBody>
      </p:sp>
      <p:sp>
        <p:nvSpPr>
          <p:cNvPr id="3" name="Rectangle 2"/>
          <p:cNvSpPr/>
          <p:nvPr/>
        </p:nvSpPr>
        <p:spPr>
          <a:xfrm>
            <a:off x="0" y="1752600"/>
            <a:ext cx="9144000" cy="4401205"/>
          </a:xfrm>
          <a:prstGeom prst="rect">
            <a:avLst/>
          </a:prstGeom>
        </p:spPr>
        <p:txBody>
          <a:bodyPr wrap="square">
            <a:spAutoFit/>
          </a:bodyPr>
          <a:lstStyle/>
          <a:p>
            <a:pPr>
              <a:buFont typeface="Arial" pitchFamily="34" charset="0"/>
              <a:buChar char="•"/>
            </a:pPr>
            <a:r>
              <a:rPr lang="en-US" sz="4000" smtClean="0"/>
              <a:t> The angels are  most obedient creatures and their duty is to glorify and praise Allah.</a:t>
            </a:r>
          </a:p>
          <a:p>
            <a:pPr>
              <a:buFont typeface="Arial" pitchFamily="34" charset="0"/>
              <a:buChar char="•"/>
            </a:pPr>
            <a:r>
              <a:rPr lang="en-US" sz="4000" smtClean="0"/>
              <a:t>The most prominent among the angels are</a:t>
            </a:r>
            <a:r>
              <a:rPr lang="en-US" sz="4000" smtClean="0">
                <a:solidFill>
                  <a:srgbClr val="FF0000"/>
                </a:solidFill>
              </a:rPr>
              <a:t> Hazrat Jibrail</a:t>
            </a:r>
            <a:r>
              <a:rPr lang="en-US" sz="4000" smtClean="0"/>
              <a:t>. He brought the revelations from Allah to all the Prophets.</a:t>
            </a:r>
            <a:endParaRPr lang="en-US" sz="400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417638"/>
          </a:xfrm>
        </p:spPr>
        <p:txBody>
          <a:bodyPr>
            <a:normAutofit/>
            <a:scene3d>
              <a:camera prst="orthographicFront"/>
              <a:lightRig rig="soft" dir="t">
                <a:rot lat="0" lon="0" rev="16800000"/>
              </a:lightRig>
            </a:scene3d>
            <a:sp3d prstMaterial="softEdge">
              <a:bevelT w="38100" h="38100"/>
            </a:sp3d>
          </a:bodyPr>
          <a:lstStyle/>
          <a:p>
            <a:pPr algn="ctr" eaLnBrk="1" fontAlgn="auto" hangingPunct="1">
              <a:spcAft>
                <a:spcPts val="0"/>
              </a:spcAft>
              <a:defRPr/>
            </a:pPr>
            <a:r>
              <a:rPr lang="en-GB" sz="53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Think</a:t>
            </a:r>
            <a:r>
              <a:rPr lang="en-GB" sz="5300" b="1" kern="120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a:t>
            </a:r>
            <a:r>
              <a:rPr lang="en-GB" sz="3200" b="1" kern="120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a:t>
            </a:r>
            <a:br>
              <a:rPr lang="en-GB" sz="3200" b="1" kern="1200"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br>
            <a:r>
              <a:rPr lang="en-GB" sz="3200" b="1" smtClean="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05 minutes Activitiy</a:t>
            </a:r>
            <a:endParaRPr lang="en-GB" sz="32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endParaRPr>
          </a:p>
        </p:txBody>
      </p:sp>
      <p:sp>
        <p:nvSpPr>
          <p:cNvPr id="12291" name="Content Placeholder 2"/>
          <p:cNvSpPr>
            <a:spLocks noGrp="1"/>
          </p:cNvSpPr>
          <p:nvPr>
            <p:ph idx="4294967295"/>
          </p:nvPr>
        </p:nvSpPr>
        <p:spPr/>
        <p:txBody>
          <a:bodyPr/>
          <a:lstStyle/>
          <a:p>
            <a:pPr eaLnBrk="1" hangingPunct="1">
              <a:buFontTx/>
              <a:buNone/>
            </a:pPr>
            <a:r>
              <a:rPr lang="en-GB" sz="2400" smtClean="0"/>
              <a:t>1.Discuss about the  beleif of Prophet hood in a group of 2 or 3 students?</a:t>
            </a:r>
          </a:p>
          <a:p>
            <a:pPr eaLnBrk="1" hangingPunct="1">
              <a:buFontTx/>
              <a:buNone/>
            </a:pPr>
            <a:r>
              <a:rPr lang="en-GB" sz="2400" smtClean="0"/>
              <a:t>2.Prophet hood(Risalat means..................................?</a:t>
            </a:r>
          </a:p>
          <a:p>
            <a:pPr eaLnBrk="1" hangingPunct="1">
              <a:buFontTx/>
              <a:buNone/>
            </a:pPr>
            <a:r>
              <a:rPr lang="en-GB" sz="2400" smtClean="0"/>
              <a:t>3.What is the difference between Rasool and Nabi?</a:t>
            </a:r>
          </a:p>
          <a:p>
            <a:pPr eaLnBrk="1" hangingPunct="1">
              <a:buFontTx/>
              <a:buNone/>
            </a:pPr>
            <a:r>
              <a:rPr lang="en-GB" sz="2400" smtClean="0"/>
              <a:t>4.What is our beleif about all Prophets?</a:t>
            </a:r>
          </a:p>
          <a:p>
            <a:pPr eaLnBrk="1" hangingPunct="1">
              <a:buFontTx/>
              <a:buNone/>
            </a:pPr>
            <a:r>
              <a:rPr lang="en-GB" sz="2400" smtClean="0"/>
              <a:t>5.What are the Divine Books?</a:t>
            </a:r>
          </a:p>
          <a:p>
            <a:pPr eaLnBrk="1" hangingPunct="1">
              <a:buFontTx/>
              <a:buNone/>
            </a:pPr>
            <a:r>
              <a:rPr lang="en-GB" sz="2400" smtClean="0"/>
              <a:t>6.Introduce the Holy Quran ?</a:t>
            </a:r>
          </a:p>
          <a:p>
            <a:pPr eaLnBrk="1" hangingPunct="1">
              <a:buFontTx/>
              <a:buNone/>
            </a:pPr>
            <a:endParaRPr lang="en-GB" sz="4400" smtClean="0"/>
          </a:p>
        </p:txBody>
      </p:sp>
      <p:grpSp>
        <p:nvGrpSpPr>
          <p:cNvPr id="3" name="Group 3"/>
          <p:cNvGrpSpPr>
            <a:grpSpLocks/>
          </p:cNvGrpSpPr>
          <p:nvPr/>
        </p:nvGrpSpPr>
        <p:grpSpPr bwMode="auto">
          <a:xfrm>
            <a:off x="2928938" y="4572000"/>
            <a:ext cx="3071812" cy="1071563"/>
            <a:chOff x="3071802" y="4857760"/>
            <a:chExt cx="3071829" cy="1071565"/>
          </a:xfrm>
        </p:grpSpPr>
        <p:pic>
          <p:nvPicPr>
            <p:cNvPr id="12293" name="Picture 2" descr="http://www.airmailpioneers.org/questionwht.gif"/>
            <p:cNvPicPr>
              <a:picLocks noChangeAspect="1" noChangeArrowheads="1" noCrop="1"/>
            </p:cNvPicPr>
            <p:nvPr/>
          </p:nvPicPr>
          <p:blipFill>
            <a:blip r:embed="rId3" cstate="print"/>
            <a:srcRect/>
            <a:stretch>
              <a:fillRect/>
            </a:stretch>
          </p:blipFill>
          <p:spPr bwMode="auto">
            <a:xfrm>
              <a:off x="4071934" y="4857760"/>
              <a:ext cx="1071565" cy="1071565"/>
            </a:xfrm>
            <a:prstGeom prst="rect">
              <a:avLst/>
            </a:prstGeom>
            <a:noFill/>
            <a:ln w="9525">
              <a:noFill/>
              <a:miter lim="800000"/>
              <a:headEnd/>
              <a:tailEnd/>
            </a:ln>
          </p:spPr>
        </p:pic>
        <p:pic>
          <p:nvPicPr>
            <p:cNvPr id="12294" name="Picture 6" descr="http://www.airmailpioneers.org/questionwht.gif"/>
            <p:cNvPicPr>
              <a:picLocks noChangeAspect="1" noChangeArrowheads="1" noCrop="1"/>
            </p:cNvPicPr>
            <p:nvPr/>
          </p:nvPicPr>
          <p:blipFill>
            <a:blip r:embed="rId3" cstate="print"/>
            <a:srcRect/>
            <a:stretch>
              <a:fillRect/>
            </a:stretch>
          </p:blipFill>
          <p:spPr bwMode="auto">
            <a:xfrm>
              <a:off x="5429256" y="5000636"/>
              <a:ext cx="714375" cy="714375"/>
            </a:xfrm>
            <a:prstGeom prst="rect">
              <a:avLst/>
            </a:prstGeom>
            <a:noFill/>
            <a:ln w="9525">
              <a:noFill/>
              <a:miter lim="800000"/>
              <a:headEnd/>
              <a:tailEnd/>
            </a:ln>
          </p:spPr>
        </p:pic>
        <p:pic>
          <p:nvPicPr>
            <p:cNvPr id="12295" name="Picture 8" descr="http://www.airmailpioneers.org/questionwht.gif"/>
            <p:cNvPicPr>
              <a:picLocks noChangeAspect="1" noChangeArrowheads="1" noCrop="1"/>
            </p:cNvPicPr>
            <p:nvPr/>
          </p:nvPicPr>
          <p:blipFill>
            <a:blip r:embed="rId3" cstate="print"/>
            <a:srcRect/>
            <a:stretch>
              <a:fillRect/>
            </a:stretch>
          </p:blipFill>
          <p:spPr bwMode="auto">
            <a:xfrm>
              <a:off x="3071802" y="5000636"/>
              <a:ext cx="714375" cy="714375"/>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152400"/>
            <a:ext cx="8763000" cy="1143000"/>
          </a:xfrm>
        </p:spPr>
        <p:txBody>
          <a:bodyPr>
            <a:normAutofit fontScale="90000"/>
          </a:bodyPr>
          <a:lstStyle/>
          <a:p>
            <a:pPr>
              <a:defRPr/>
            </a:pPr>
            <a:r>
              <a:rPr lang="en-US" dirty="0" smtClean="0"/>
              <a:t/>
            </a:r>
            <a:br>
              <a:rPr lang="en-US" dirty="0" smtClean="0"/>
            </a:br>
            <a:r>
              <a:rPr lang="en-US" dirty="0" smtClean="0"/>
              <a:t> Differences </a:t>
            </a:r>
            <a:br>
              <a:rPr lang="en-US" dirty="0" smtClean="0"/>
            </a:br>
            <a:endParaRPr lang="en-US" dirty="0"/>
          </a:p>
        </p:txBody>
      </p:sp>
      <p:sp>
        <p:nvSpPr>
          <p:cNvPr id="2" name="Subtitle 1"/>
          <p:cNvSpPr>
            <a:spLocks noGrp="1"/>
          </p:cNvSpPr>
          <p:nvPr>
            <p:ph type="subTitle" idx="4294967295"/>
          </p:nvPr>
        </p:nvSpPr>
        <p:spPr>
          <a:xfrm>
            <a:off x="0" y="1714500"/>
            <a:ext cx="8001000" cy="4714875"/>
          </a:xfrm>
        </p:spPr>
        <p:txBody>
          <a:bodyPr/>
          <a:lstStyle/>
          <a:p>
            <a:pPr algn="just" rtl="0">
              <a:defRPr/>
            </a:pPr>
            <a:r>
              <a:rPr lang="en-GB" dirty="0" smtClean="0"/>
              <a:t>(these are the prophets in which we have preferred some over other)</a:t>
            </a:r>
            <a:endParaRPr lang="en-US" dirty="0" smtClean="0"/>
          </a:p>
          <a:p>
            <a:pPr algn="l">
              <a:defRPr/>
            </a:pPr>
            <a:r>
              <a:rPr lang="en-US" dirty="0" smtClean="0"/>
              <a:t>In spite of the equality there are some differences.</a:t>
            </a:r>
          </a:p>
          <a:p>
            <a:pPr algn="l">
              <a:defRPr/>
            </a:pPr>
            <a:r>
              <a:rPr lang="en-US" dirty="0" smtClean="0"/>
              <a:t>-For all the people   -   for certain people</a:t>
            </a:r>
          </a:p>
          <a:p>
            <a:pPr algn="l">
              <a:defRPr/>
            </a:pPr>
            <a:r>
              <a:rPr lang="en-US" dirty="0" smtClean="0"/>
              <a:t>-For all the times to come – for certain time</a:t>
            </a:r>
          </a:p>
          <a:p>
            <a:pPr algn="l">
              <a:defRPr/>
            </a:pPr>
            <a:r>
              <a:rPr lang="en-US" dirty="0" smtClean="0"/>
              <a:t>-For the whole world - for certain area</a:t>
            </a:r>
          </a:p>
          <a:p>
            <a:pPr>
              <a:defRPr/>
            </a:pP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28600"/>
            <a:ext cx="9144000" cy="1219200"/>
          </a:xfrm>
        </p:spPr>
        <p:txBody>
          <a:bodyPr>
            <a:normAutofit fontScale="90000"/>
          </a:bodyPr>
          <a:lstStyle/>
          <a:p>
            <a:pPr>
              <a:defRPr/>
            </a:pPr>
            <a:r>
              <a:rPr lang="en-US" b="1" smtClean="0"/>
              <a:t>Salient features of Muhammad (S.A.W.S)</a:t>
            </a:r>
            <a:r>
              <a:rPr lang="en-US" b="1" dirty="0" smtClean="0"/>
              <a:t/>
            </a:r>
            <a:br>
              <a:rPr lang="en-US" b="1" dirty="0" smtClean="0"/>
            </a:br>
            <a:r>
              <a:rPr lang="en-US" dirty="0" smtClean="0"/>
              <a:t> </a:t>
            </a:r>
            <a:endParaRPr lang="en-US" dirty="0"/>
          </a:p>
        </p:txBody>
      </p:sp>
      <p:sp>
        <p:nvSpPr>
          <p:cNvPr id="2" name="Subtitle 1"/>
          <p:cNvSpPr>
            <a:spLocks noGrp="1"/>
          </p:cNvSpPr>
          <p:nvPr>
            <p:ph type="subTitle" idx="4294967295"/>
          </p:nvPr>
        </p:nvSpPr>
        <p:spPr>
          <a:xfrm>
            <a:off x="0" y="1524000"/>
            <a:ext cx="9144000" cy="5048250"/>
          </a:xfrm>
        </p:spPr>
        <p:txBody>
          <a:bodyPr>
            <a:normAutofit/>
          </a:bodyPr>
          <a:lstStyle/>
          <a:p>
            <a:pPr algn="l">
              <a:defRPr/>
            </a:pPr>
            <a:r>
              <a:rPr lang="en-US" sz="3600" dirty="0" smtClean="0"/>
              <a:t>-The previous Prophets teachings disappeared or intermingled while the teachings of Muhammad ( S.A.W.S ) are preserved.</a:t>
            </a:r>
          </a:p>
          <a:p>
            <a:pPr algn="l">
              <a:defRPr/>
            </a:pPr>
            <a:r>
              <a:rPr lang="en-US" sz="3600" dirty="0" smtClean="0"/>
              <a:t>-Complete guideline by the last prophet while the others' teachings were  changed by the coming Prophets. It finally completed by the last Prophet (</a:t>
            </a:r>
            <a:r>
              <a:rPr lang="en-US" sz="1400" dirty="0" smtClean="0"/>
              <a:t>S .A .W .S</a:t>
            </a:r>
            <a:r>
              <a:rPr lang="en-US" sz="3600" dirty="0" smtClean="0"/>
              <a:t>).</a:t>
            </a:r>
          </a:p>
          <a:p>
            <a:pPr>
              <a:defRPr/>
            </a:pPr>
            <a:endParaRPr lang="en-US" sz="36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152400"/>
            <a:ext cx="8458200" cy="1143000"/>
          </a:xfrm>
        </p:spPr>
        <p:txBody>
          <a:bodyPr>
            <a:normAutofit fontScale="90000"/>
          </a:bodyPr>
          <a:lstStyle/>
          <a:p>
            <a:pPr>
              <a:defRPr/>
            </a:pPr>
            <a:r>
              <a:rPr lang="en-US" dirty="0" smtClean="0"/>
              <a:t>Salient features of Muhammad (</a:t>
            </a:r>
            <a:r>
              <a:rPr lang="en-US" smtClean="0"/>
              <a:t>S.A.W.S)--2</a:t>
            </a:r>
            <a:endParaRPr lang="en-US" dirty="0"/>
          </a:p>
        </p:txBody>
      </p:sp>
      <p:sp>
        <p:nvSpPr>
          <p:cNvPr id="2" name="Subtitle 1"/>
          <p:cNvSpPr>
            <a:spLocks noGrp="1"/>
          </p:cNvSpPr>
          <p:nvPr>
            <p:ph type="subTitle" idx="4294967295"/>
          </p:nvPr>
        </p:nvSpPr>
        <p:spPr>
          <a:xfrm>
            <a:off x="152401" y="1752601"/>
            <a:ext cx="8763000" cy="4648199"/>
          </a:xfrm>
        </p:spPr>
        <p:txBody>
          <a:bodyPr>
            <a:normAutofit/>
          </a:bodyPr>
          <a:lstStyle/>
          <a:p>
            <a:pPr marL="609600" indent="-609600" algn="l" rtl="0">
              <a:buFont typeface="Wingdings" pitchFamily="2" charset="2"/>
              <a:buAutoNum type="arabicPeriod"/>
              <a:defRPr/>
            </a:pPr>
            <a:r>
              <a:rPr lang="en-US" sz="4000" smtClean="0"/>
              <a:t>Completion of Prophet Hood.</a:t>
            </a:r>
          </a:p>
          <a:p>
            <a:pPr marL="609600" indent="-609600" algn="l" rtl="0">
              <a:buFont typeface="Wingdings" pitchFamily="2" charset="2"/>
              <a:buAutoNum type="arabicPeriod"/>
              <a:defRPr/>
            </a:pPr>
            <a:r>
              <a:rPr lang="en-US" sz="4000" smtClean="0"/>
              <a:t>Possessing a complete record of life</a:t>
            </a:r>
          </a:p>
          <a:p>
            <a:pPr marL="609600" indent="-609600" algn="l" rtl="0">
              <a:buFont typeface="Wingdings" pitchFamily="2" charset="2"/>
              <a:buAutoNum type="arabicPeriod"/>
              <a:defRPr/>
            </a:pPr>
            <a:r>
              <a:rPr lang="en-US" sz="4000" smtClean="0"/>
              <a:t>Comprehensiveness: in his life.</a:t>
            </a:r>
          </a:p>
          <a:p>
            <a:pPr marL="609600" indent="-609600" algn="l" rtl="0">
              <a:buFont typeface="Wingdings" pitchFamily="2" charset="2"/>
              <a:buAutoNum type="arabicPeriod"/>
              <a:defRPr/>
            </a:pPr>
            <a:r>
              <a:rPr lang="en-US" sz="4000" smtClean="0"/>
              <a:t>Complete guideline: In his practical life.</a:t>
            </a:r>
          </a:p>
          <a:p>
            <a:pPr marL="609600" indent="-609600">
              <a:defRPr/>
            </a:pPr>
            <a:endParaRPr lang="en-US" sz="400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defRPr/>
            </a:pPr>
            <a:r>
              <a:rPr lang="en-US" dirty="0" smtClean="0"/>
              <a:t>Continued</a:t>
            </a:r>
            <a:br>
              <a:rPr lang="en-US" dirty="0" smtClean="0"/>
            </a:br>
            <a:endParaRPr lang="en-US" dirty="0"/>
          </a:p>
        </p:txBody>
      </p:sp>
      <p:sp>
        <p:nvSpPr>
          <p:cNvPr id="2" name="Subtitle 1"/>
          <p:cNvSpPr>
            <a:spLocks noGrp="1"/>
          </p:cNvSpPr>
          <p:nvPr>
            <p:ph type="subTitle" idx="4294967295"/>
          </p:nvPr>
        </p:nvSpPr>
        <p:spPr>
          <a:xfrm>
            <a:off x="0" y="1916113"/>
            <a:ext cx="9144000" cy="4465637"/>
          </a:xfrm>
        </p:spPr>
        <p:txBody>
          <a:bodyPr/>
          <a:lstStyle/>
          <a:p>
            <a:pPr marL="609600" indent="-609600" algn="l" rtl="0">
              <a:buFont typeface="Wingdings" pitchFamily="2" charset="2"/>
              <a:buAutoNum type="arabicPeriod" startAt="5"/>
              <a:defRPr/>
            </a:pPr>
            <a:r>
              <a:rPr lang="en-US" smtClean="0"/>
              <a:t>Universality: No boundaries of country, race or nation.</a:t>
            </a:r>
          </a:p>
          <a:p>
            <a:pPr marL="609600" indent="-609600" algn="l" rtl="0">
              <a:buFont typeface="Wingdings" pitchFamily="2" charset="2"/>
              <a:buAutoNum type="arabicPeriod" startAt="5"/>
              <a:defRPr/>
            </a:pPr>
            <a:r>
              <a:rPr lang="en-US" smtClean="0"/>
              <a:t>The Miracle of the Quran: in original form.</a:t>
            </a:r>
          </a:p>
          <a:p>
            <a:pPr marL="609600" indent="-609600" algn="l" rtl="0">
              <a:buFont typeface="Wingdings" pitchFamily="2" charset="2"/>
              <a:buAutoNum type="arabicPeriod" startAt="5"/>
              <a:defRPr/>
            </a:pPr>
            <a:r>
              <a:rPr lang="en-US" smtClean="0"/>
              <a:t>Protection of Ahadees.</a:t>
            </a:r>
          </a:p>
          <a:p>
            <a:pPr marL="609600" indent="-609600" algn="l" rtl="0">
              <a:buFont typeface="Wingdings" pitchFamily="2" charset="2"/>
              <a:buAutoNum type="arabicPeriod" startAt="5"/>
              <a:defRPr/>
            </a:pPr>
            <a:r>
              <a:rPr lang="en-US" smtClean="0"/>
              <a:t>Practicable teachings: because of availability of Ahadees.</a:t>
            </a:r>
          </a:p>
          <a:p>
            <a:pPr marL="609600" indent="-609600" algn="l" rtl="0">
              <a:buFont typeface="Wingdings" pitchFamily="2" charset="2"/>
              <a:buAutoNum type="arabicPeriod" startAt="5"/>
              <a:defRPr/>
            </a:pPr>
            <a:r>
              <a:rPr lang="en-US" smtClean="0"/>
              <a:t>Scientifically true teachings</a:t>
            </a:r>
          </a:p>
          <a:p>
            <a:pPr marL="609600" indent="-609600">
              <a:defRPr/>
            </a:pPr>
            <a:endParaRPr lang="en-US"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1143000"/>
          </a:xfrm>
        </p:spPr>
        <p:txBody>
          <a:bodyPr>
            <a:normAutofit fontScale="90000"/>
          </a:bodyPr>
          <a:lstStyle/>
          <a:p>
            <a:r>
              <a:rPr lang="en-US" b="1" smtClean="0">
                <a:solidFill>
                  <a:srgbClr val="00B0F0"/>
                </a:solidFill>
              </a:rPr>
              <a:t>Finality of Prophet Muhammad (PBUH)</a:t>
            </a:r>
            <a:endParaRPr lang="en-US">
              <a:solidFill>
                <a:srgbClr val="00B0F0"/>
              </a:solidFill>
            </a:endParaRPr>
          </a:p>
        </p:txBody>
      </p:sp>
      <p:sp>
        <p:nvSpPr>
          <p:cNvPr id="3" name="Rectangle 2"/>
          <p:cNvSpPr/>
          <p:nvPr/>
        </p:nvSpPr>
        <p:spPr>
          <a:xfrm>
            <a:off x="0" y="1850172"/>
            <a:ext cx="9144000" cy="4093428"/>
          </a:xfrm>
          <a:prstGeom prst="rect">
            <a:avLst/>
          </a:prstGeom>
        </p:spPr>
        <p:txBody>
          <a:bodyPr wrap="square">
            <a:spAutoFit/>
          </a:bodyPr>
          <a:lstStyle/>
          <a:p>
            <a:r>
              <a:rPr lang="en-US" sz="3600" smtClean="0"/>
              <a:t> </a:t>
            </a:r>
            <a:r>
              <a:rPr lang="en-US" sz="3600" b="1" smtClean="0">
                <a:solidFill>
                  <a:srgbClr val="FF7C80"/>
                </a:solidFill>
              </a:rPr>
              <a:t>Finality of Prophet Muhammad PBUH</a:t>
            </a:r>
            <a:r>
              <a:rPr lang="en-US" sz="3600" smtClean="0"/>
              <a:t>:</a:t>
            </a:r>
          </a:p>
          <a:p>
            <a:r>
              <a:rPr lang="en-US" sz="3200" smtClean="0"/>
              <a:t> It means that the process of the Prophethood was started from Hazrat Adam reached to an end with the Prophethood of the Hazrat Muhammad PBUH and that no Prophet will come after him. The belief in the finality of Prophethood of Hazrat Muhammad PBUH is as important as other conviction of the faith in Islam.</a:t>
            </a:r>
            <a:endParaRPr lang="en-US" sz="320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n-US" dirty="0" smtClean="0"/>
              <a:t>The finality of Prophet Hood:</a:t>
            </a:r>
            <a:endParaRPr lang="en-US" dirty="0"/>
          </a:p>
        </p:txBody>
      </p:sp>
      <p:sp>
        <p:nvSpPr>
          <p:cNvPr id="2" name="Subtitle 1"/>
          <p:cNvSpPr>
            <a:spLocks noGrp="1"/>
          </p:cNvSpPr>
          <p:nvPr>
            <p:ph type="subTitle" idx="4294967295"/>
          </p:nvPr>
        </p:nvSpPr>
        <p:spPr>
          <a:xfrm>
            <a:off x="76200" y="1600200"/>
            <a:ext cx="8929687" cy="3124200"/>
          </a:xfrm>
        </p:spPr>
        <p:txBody>
          <a:bodyPr>
            <a:normAutofit/>
          </a:bodyPr>
          <a:lstStyle/>
          <a:p>
            <a:pPr algn="l" rtl="0">
              <a:buFont typeface="Wingdings" pitchFamily="2" charset="2"/>
              <a:buChar char="n"/>
              <a:defRPr/>
            </a:pPr>
            <a:r>
              <a:rPr lang="en-US" sz="2400" smtClean="0"/>
              <a:t>Meaning of the finality of Prophethood.(lexical and terminological meanings)</a:t>
            </a:r>
          </a:p>
          <a:p>
            <a:pPr algn="l" rtl="0">
              <a:buFont typeface="Wingdings" pitchFamily="2" charset="2"/>
              <a:buChar char="n"/>
              <a:defRPr/>
            </a:pPr>
            <a:r>
              <a:rPr lang="en-US" sz="2400" smtClean="0"/>
              <a:t>There is no need of new prophet or Sharia till last day of universe.</a:t>
            </a:r>
          </a:p>
          <a:p>
            <a:pPr algn="l" rtl="0">
              <a:buFont typeface="Wingdings" pitchFamily="2" charset="2"/>
              <a:buChar char="n"/>
              <a:defRPr/>
            </a:pPr>
            <a:r>
              <a:rPr lang="en-US" sz="2400" smtClean="0"/>
              <a:t>Corruption in the previous teachings.</a:t>
            </a:r>
          </a:p>
          <a:p>
            <a:pPr algn="l" rtl="0">
              <a:buFont typeface="Wingdings" pitchFamily="2" charset="2"/>
              <a:buChar char="n"/>
              <a:defRPr/>
            </a:pPr>
            <a:r>
              <a:rPr lang="en-US" sz="2400" smtClean="0"/>
              <a:t>Incompletement of the previous teachings.</a:t>
            </a:r>
          </a:p>
          <a:p>
            <a:pPr algn="l" rtl="0">
              <a:buFont typeface="Wingdings" pitchFamily="2" charset="2"/>
              <a:buChar char="n"/>
              <a:defRPr/>
            </a:pPr>
            <a:r>
              <a:rPr lang="en-US" sz="2400" smtClean="0"/>
              <a:t>Non universality of the previous teachings.</a:t>
            </a:r>
          </a:p>
        </p:txBody>
      </p:sp>
      <p:pic>
        <p:nvPicPr>
          <p:cNvPr id="5" name="Picture 4"/>
          <p:cNvPicPr/>
          <p:nvPr/>
        </p:nvPicPr>
        <p:blipFill>
          <a:blip r:embed="rId2" cstate="print"/>
          <a:srcRect l="2409" t="50317" r="7344" b="27657"/>
          <a:stretch>
            <a:fillRect/>
          </a:stretch>
        </p:blipFill>
        <p:spPr bwMode="auto">
          <a:xfrm>
            <a:off x="304800" y="4724400"/>
            <a:ext cx="8686800" cy="167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r>
              <a:rPr lang="en-US" sz="4000" b="1" dirty="0">
                <a:solidFill>
                  <a:srgbClr val="00B0F0"/>
                </a:solidFill>
              </a:rPr>
              <a:t>Characteristics of Prophet Muhammad PBUH</a:t>
            </a:r>
          </a:p>
        </p:txBody>
      </p:sp>
      <p:sp>
        <p:nvSpPr>
          <p:cNvPr id="11267" name="Rectangle 3"/>
          <p:cNvSpPr>
            <a:spLocks noGrp="1" noChangeArrowheads="1"/>
          </p:cNvSpPr>
          <p:nvPr>
            <p:ph type="body" idx="1"/>
          </p:nvPr>
        </p:nvSpPr>
        <p:spPr>
          <a:xfrm>
            <a:off x="152400" y="1600200"/>
            <a:ext cx="8763000" cy="5105400"/>
          </a:xfrm>
        </p:spPr>
        <p:txBody>
          <a:bodyPr/>
          <a:lstStyle/>
          <a:p>
            <a:pPr marL="609600" indent="-609600" algn="just">
              <a:lnSpc>
                <a:spcPct val="90000"/>
              </a:lnSpc>
              <a:buFontTx/>
              <a:buAutoNum type="alphaLcParenR"/>
            </a:pPr>
            <a:r>
              <a:rPr lang="en-US" sz="2400" b="1" dirty="0">
                <a:solidFill>
                  <a:srgbClr val="00B0F0"/>
                </a:solidFill>
              </a:rPr>
              <a:t>Universality:</a:t>
            </a:r>
            <a:r>
              <a:rPr lang="en-US" sz="2400" dirty="0"/>
              <a:t> The Prophets that were sent before Muhammad (SAW) were for a specific time and a specific nation. But Prophet Muhammad PBUH is for all times and for all nations till the day of judgment. In other words </a:t>
            </a:r>
            <a:r>
              <a:rPr lang="en-US" sz="2400" dirty="0" err="1"/>
              <a:t>Prophethood</a:t>
            </a:r>
            <a:r>
              <a:rPr lang="en-US" sz="2400"/>
              <a:t> of Muhammad PBUH is universal in nature</a:t>
            </a:r>
            <a:r>
              <a:rPr lang="en-US" sz="2400" smtClean="0"/>
              <a:t>.</a:t>
            </a:r>
          </a:p>
          <a:p>
            <a:pPr marL="609600" indent="-609600" algn="just">
              <a:lnSpc>
                <a:spcPct val="90000"/>
              </a:lnSpc>
              <a:buFontTx/>
              <a:buAutoNum type="alphaLcParenR"/>
            </a:pPr>
            <a:endParaRPr lang="en-US" sz="2400" smtClean="0"/>
          </a:p>
          <a:p>
            <a:pPr marL="609600" indent="-609600" algn="just">
              <a:lnSpc>
                <a:spcPct val="90000"/>
              </a:lnSpc>
              <a:buFontTx/>
              <a:buAutoNum type="alphaLcParenR"/>
            </a:pPr>
            <a:r>
              <a:rPr lang="en-US" sz="2400" b="1" smtClean="0">
                <a:solidFill>
                  <a:srgbClr val="00B0F0"/>
                </a:solidFill>
              </a:rPr>
              <a:t>Annulment </a:t>
            </a:r>
            <a:r>
              <a:rPr lang="en-US" sz="2400" b="1">
                <a:solidFill>
                  <a:srgbClr val="00B0F0"/>
                </a:solidFill>
              </a:rPr>
              <a:t>of earlier Shariahs:</a:t>
            </a:r>
            <a:r>
              <a:rPr lang="en-US" sz="2400"/>
              <a:t> </a:t>
            </a:r>
            <a:r>
              <a:rPr lang="en-US" sz="2400" smtClean="0"/>
              <a:t>Allah </a:t>
            </a:r>
            <a:r>
              <a:rPr lang="en-US" sz="2400"/>
              <a:t>Almighty annulled all other shariahs of earlier Prophets through His beloved Prophet Hazrat Muhammad PBUH. Due to the universality of the Prophethood of Muhammad PBUH now only Shariah of Prophet Muhammad PBUH will prevail till the day of judgment.</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0" y="1524000"/>
            <a:ext cx="9144000" cy="5334000"/>
          </a:xfrm>
        </p:spPr>
        <p:txBody>
          <a:bodyPr>
            <a:normAutofit/>
          </a:bodyPr>
          <a:lstStyle/>
          <a:p>
            <a:pPr algn="just">
              <a:lnSpc>
                <a:spcPct val="90000"/>
              </a:lnSpc>
              <a:buFontTx/>
              <a:buNone/>
            </a:pPr>
            <a:r>
              <a:rPr lang="en-US" sz="2800"/>
              <a:t>c) </a:t>
            </a:r>
            <a:r>
              <a:rPr lang="en-US" sz="2800" b="1">
                <a:solidFill>
                  <a:srgbClr val="FF7C80"/>
                </a:solidFill>
              </a:rPr>
              <a:t>Perfection</a:t>
            </a:r>
            <a:r>
              <a:rPr lang="en-US" sz="2800"/>
              <a:t>: </a:t>
            </a:r>
            <a:r>
              <a:rPr lang="en-US" sz="2800" smtClean="0"/>
              <a:t>Allah </a:t>
            </a:r>
            <a:r>
              <a:rPr lang="en-US" sz="2800"/>
              <a:t>completed his religion on Prophet  Muhammad PBUH and now there is no need of another religion. The religion of Prophet Muhammad PBUH is a complete religion which cover each and every aspect of life from cradle to the grave.</a:t>
            </a:r>
          </a:p>
          <a:p>
            <a:pPr algn="just">
              <a:lnSpc>
                <a:spcPct val="90000"/>
              </a:lnSpc>
              <a:buFontTx/>
              <a:buNone/>
            </a:pPr>
            <a:r>
              <a:rPr lang="en-US" sz="2800"/>
              <a:t>d) </a:t>
            </a:r>
            <a:r>
              <a:rPr lang="en-US" sz="2800" b="1">
                <a:solidFill>
                  <a:srgbClr val="FF7C80"/>
                </a:solidFill>
              </a:rPr>
              <a:t>Finality of Prophet Muhammad PBUH</a:t>
            </a:r>
            <a:r>
              <a:rPr lang="en-US" sz="2800"/>
              <a:t>: It means that the process of the Prophethood was started from Hazrat Adam reached to an end with the Prophethood of the Hazrat Muhammad PBUH and that no Prophet will come after him. The belief in the finality of Prophethood of Hazrat Muhammad PBUH is as important as other conviction of the faith in Islam. </a:t>
            </a:r>
          </a:p>
        </p:txBody>
      </p:sp>
      <p:sp>
        <p:nvSpPr>
          <p:cNvPr id="3" name="Rectangle 2"/>
          <p:cNvSpPr/>
          <p:nvPr/>
        </p:nvSpPr>
        <p:spPr>
          <a:xfrm rot="10800000" flipV="1">
            <a:off x="0" y="55171"/>
            <a:ext cx="9144000" cy="1323439"/>
          </a:xfrm>
          <a:prstGeom prst="rect">
            <a:avLst/>
          </a:prstGeom>
        </p:spPr>
        <p:txBody>
          <a:bodyPr wrap="square">
            <a:spAutoFit/>
          </a:bodyPr>
          <a:lstStyle/>
          <a:p>
            <a:pPr algn="ctr"/>
            <a:r>
              <a:rPr lang="en-US" sz="4000" b="1" smtClean="0">
                <a:solidFill>
                  <a:srgbClr val="00B0F0"/>
                </a:solidFill>
              </a:rPr>
              <a:t>Characteristics of Prophet Muhammad PBUH…..2</a:t>
            </a:r>
            <a:endParaRPr lang="en-US" sz="400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p:txBody>
          <a:bodyPr>
            <a:normAutofit fontScale="90000"/>
          </a:bodyPr>
          <a:lstStyle/>
          <a:p>
            <a:pPr eaLnBrk="1" hangingPunct="1">
              <a:defRPr/>
            </a:pPr>
            <a:r>
              <a:rPr lang="en-US" sz="4000" u="sng" smtClean="0"/>
              <a:t>Attributes Of Prophet Muhammad (S.A.W)</a:t>
            </a:r>
          </a:p>
        </p:txBody>
      </p:sp>
      <p:sp>
        <p:nvSpPr>
          <p:cNvPr id="22531" name="Rectangle 3"/>
          <p:cNvSpPr>
            <a:spLocks noGrp="1" noChangeArrowheads="1"/>
          </p:cNvSpPr>
          <p:nvPr>
            <p:ph type="body" idx="1"/>
          </p:nvPr>
        </p:nvSpPr>
        <p:spPr/>
        <p:txBody>
          <a:bodyPr/>
          <a:lstStyle/>
          <a:p>
            <a:pPr eaLnBrk="1" hangingPunct="1">
              <a:buFont typeface="Wingdings" pitchFamily="2" charset="2"/>
              <a:buChar char="v"/>
              <a:defRPr/>
            </a:pPr>
            <a:r>
              <a:rPr lang="en-US" smtClean="0"/>
              <a:t>Universality.</a:t>
            </a:r>
          </a:p>
          <a:p>
            <a:pPr eaLnBrk="1" hangingPunct="1">
              <a:buFont typeface="Wingdings" pitchFamily="2" charset="2"/>
              <a:buChar char="v"/>
              <a:defRPr/>
            </a:pPr>
            <a:r>
              <a:rPr lang="en-US" smtClean="0"/>
              <a:t>Finality of Prophethood.</a:t>
            </a:r>
          </a:p>
          <a:p>
            <a:pPr eaLnBrk="1" hangingPunct="1">
              <a:buFont typeface="Wingdings" pitchFamily="2" charset="2"/>
              <a:buChar char="v"/>
              <a:defRPr/>
            </a:pPr>
            <a:r>
              <a:rPr lang="en-US" smtClean="0"/>
              <a:t>Comprehensiveness.</a:t>
            </a:r>
          </a:p>
          <a:p>
            <a:pPr eaLnBrk="1" hangingPunct="1">
              <a:buFont typeface="Wingdings" pitchFamily="2" charset="2"/>
              <a:buChar char="v"/>
              <a:defRPr/>
            </a:pPr>
            <a:r>
              <a:rPr lang="en-US" smtClean="0"/>
              <a:t>Perfection of Religion.</a:t>
            </a:r>
          </a:p>
          <a:p>
            <a:pPr eaLnBrk="1" hangingPunct="1">
              <a:buFont typeface="Wingdings" pitchFamily="2" charset="2"/>
              <a:buChar char="v"/>
              <a:defRPr/>
            </a:pPr>
            <a:r>
              <a:rPr lang="en-US" smtClean="0"/>
              <a:t>Abrogation of previous Religions.</a:t>
            </a:r>
          </a:p>
          <a:p>
            <a:pPr eaLnBrk="1" hangingPunct="1">
              <a:buFont typeface="Wingdings" pitchFamily="2" charset="2"/>
              <a:buChar char="v"/>
              <a:defRPr/>
            </a:pPr>
            <a:r>
              <a:rPr lang="en-US" smtClean="0"/>
              <a:t>Sirat-un-Nabi Complete code of life.</a:t>
            </a:r>
          </a:p>
          <a:p>
            <a:pPr eaLnBrk="1" hangingPunct="1">
              <a:buFont typeface="Wingdings" pitchFamily="2" charset="2"/>
              <a:buChar char="v"/>
              <a:defRPr/>
            </a:pPr>
            <a:endParaRPr lang="en-US"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p:txBody>
          <a:bodyPr>
            <a:normAutofit fontScale="90000"/>
          </a:bodyPr>
          <a:lstStyle/>
          <a:p>
            <a:pPr eaLnBrk="1" hangingPunct="1">
              <a:defRPr/>
            </a:pPr>
            <a:r>
              <a:rPr lang="en-US" sz="4000" u="sng" smtClean="0"/>
              <a:t>Our Obligation Of Belief In Prophethood</a:t>
            </a:r>
          </a:p>
        </p:txBody>
      </p:sp>
      <p:sp>
        <p:nvSpPr>
          <p:cNvPr id="23555" name="Rectangle 3"/>
          <p:cNvSpPr>
            <a:spLocks noGrp="1" noChangeArrowheads="1"/>
          </p:cNvSpPr>
          <p:nvPr>
            <p:ph type="body" idx="1"/>
          </p:nvPr>
        </p:nvSpPr>
        <p:spPr/>
        <p:txBody>
          <a:bodyPr/>
          <a:lstStyle/>
          <a:p>
            <a:pPr eaLnBrk="1" hangingPunct="1">
              <a:buFont typeface="Wingdings" pitchFamily="2" charset="2"/>
              <a:buChar char="v"/>
              <a:defRPr/>
            </a:pPr>
            <a:r>
              <a:rPr lang="en-US" smtClean="0"/>
              <a:t>Love.</a:t>
            </a:r>
          </a:p>
          <a:p>
            <a:pPr eaLnBrk="1" hangingPunct="1">
              <a:buFont typeface="Wingdings" pitchFamily="2" charset="2"/>
              <a:buChar char="v"/>
              <a:defRPr/>
            </a:pPr>
            <a:r>
              <a:rPr lang="en-US" smtClean="0"/>
              <a:t>Obediencey.</a:t>
            </a:r>
          </a:p>
          <a:p>
            <a:pPr eaLnBrk="1" hangingPunct="1">
              <a:buFont typeface="Wingdings" pitchFamily="2" charset="2"/>
              <a:buChar char="v"/>
              <a:defRPr/>
            </a:pPr>
            <a:r>
              <a:rPr lang="en-US" smtClean="0"/>
              <a:t>Obeying the Prophet is obedient of Allah.</a:t>
            </a:r>
          </a:p>
          <a:p>
            <a:pPr eaLnBrk="1" hangingPunct="1">
              <a:buFont typeface="Wingdings" pitchFamily="2" charset="2"/>
              <a:buChar char="v"/>
              <a:defRPr/>
            </a:pPr>
            <a:r>
              <a:rPr lang="en-US" smtClean="0"/>
              <a:t>Success in obeying the Holy Prophet (S.A.W).</a:t>
            </a:r>
          </a:p>
          <a:p>
            <a:pPr eaLnBrk="1" hangingPunct="1">
              <a:buFont typeface="Wingdings" pitchFamily="2" charset="2"/>
              <a:buChar char="v"/>
              <a:defRPr/>
            </a:pPr>
            <a:endParaRPr lang="en-US"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u="sng" smtClean="0"/>
              <a:t>Namoos-e-Risaalat</a:t>
            </a:r>
            <a:endParaRPr lang="en-US" u="sng" dirty="0"/>
          </a:p>
        </p:txBody>
      </p:sp>
      <p:sp>
        <p:nvSpPr>
          <p:cNvPr id="3" name="Content Placeholder 2"/>
          <p:cNvSpPr>
            <a:spLocks noGrp="1"/>
          </p:cNvSpPr>
          <p:nvPr>
            <p:ph idx="1"/>
          </p:nvPr>
        </p:nvSpPr>
        <p:spPr/>
        <p:txBody>
          <a:bodyPr>
            <a:normAutofit lnSpcReduction="10000"/>
          </a:bodyPr>
          <a:lstStyle/>
          <a:p>
            <a:pPr>
              <a:buFont typeface="Wingdings" pitchFamily="2" charset="2"/>
              <a:buNone/>
              <a:defRPr/>
            </a:pPr>
            <a:endParaRPr lang="en-US" sz="2800" b="1" u="sng" dirty="0" smtClean="0"/>
          </a:p>
          <a:p>
            <a:pPr>
              <a:buFont typeface="Wingdings" pitchFamily="2" charset="2"/>
              <a:buNone/>
              <a:defRPr/>
            </a:pPr>
            <a:r>
              <a:rPr lang="en-US" sz="2800" b="1" u="sng" dirty="0" smtClean="0"/>
              <a:t>Respect to the Holy Prophet (</a:t>
            </a:r>
            <a:r>
              <a:rPr lang="en-US" sz="2800" b="1" i="1" u="sng" dirty="0" err="1" smtClean="0"/>
              <a:t>Namoos</a:t>
            </a:r>
            <a:r>
              <a:rPr lang="en-US" sz="2800" b="1" i="1" u="sng" dirty="0" smtClean="0"/>
              <a:t>-e-</a:t>
            </a:r>
            <a:r>
              <a:rPr lang="en-US" sz="2800" b="1" i="1" u="sng" dirty="0" err="1" smtClean="0"/>
              <a:t>Risaalat</a:t>
            </a:r>
            <a:r>
              <a:rPr lang="en-US" sz="2800" b="1" i="1" u="sng" dirty="0" smtClean="0"/>
              <a:t>)</a:t>
            </a:r>
          </a:p>
          <a:p>
            <a:pPr>
              <a:buFont typeface="Wingdings" pitchFamily="2" charset="2"/>
              <a:buNone/>
              <a:defRPr/>
            </a:pPr>
            <a:endParaRPr lang="en-US" sz="2800" b="1" u="sng" dirty="0" smtClean="0"/>
          </a:p>
          <a:p>
            <a:pPr>
              <a:buFont typeface="Wingdings" pitchFamily="2" charset="2"/>
              <a:buNone/>
              <a:defRPr/>
            </a:pPr>
            <a:r>
              <a:rPr lang="en-US" sz="2800" b="1" u="sng" dirty="0" smtClean="0"/>
              <a:t>Meaning Of </a:t>
            </a:r>
            <a:r>
              <a:rPr lang="en-US" sz="2800" b="1" i="1" u="sng" dirty="0" smtClean="0"/>
              <a:t>“Namoos” </a:t>
            </a:r>
            <a:r>
              <a:rPr lang="en-US" sz="2800" dirty="0" smtClean="0"/>
              <a:t> The meaning of </a:t>
            </a:r>
            <a:r>
              <a:rPr lang="en-US" sz="2800" i="1" dirty="0" smtClean="0"/>
              <a:t>Namoos</a:t>
            </a:r>
            <a:r>
              <a:rPr lang="en-US" sz="2800" dirty="0" smtClean="0"/>
              <a:t> is:</a:t>
            </a:r>
          </a:p>
          <a:p>
            <a:pPr marL="514350" indent="-514350">
              <a:buFont typeface="+mj-lt"/>
              <a:buAutoNum type="arabicPeriod"/>
              <a:defRPr/>
            </a:pPr>
            <a:r>
              <a:rPr lang="en-US" sz="2800" dirty="0" smtClean="0"/>
              <a:t>Respect.</a:t>
            </a:r>
          </a:p>
          <a:p>
            <a:pPr marL="514350" indent="-514350">
              <a:buFont typeface="+mj-lt"/>
              <a:buAutoNum type="arabicPeriod"/>
              <a:defRPr/>
            </a:pPr>
            <a:r>
              <a:rPr lang="en-US" sz="2800" dirty="0" smtClean="0"/>
              <a:t>Sanctity and Reverence.</a:t>
            </a:r>
          </a:p>
          <a:p>
            <a:pPr marL="514350" indent="-514350">
              <a:buFont typeface="Wingdings" pitchFamily="2" charset="2"/>
              <a:buNone/>
              <a:defRPr/>
            </a:pPr>
            <a:r>
              <a:rPr lang="en-US" sz="2800" dirty="0" smtClean="0"/>
              <a:t>The meaning of </a:t>
            </a:r>
            <a:r>
              <a:rPr lang="en-US" sz="2800" i="1" dirty="0" smtClean="0"/>
              <a:t>Namoos-e-</a:t>
            </a:r>
            <a:r>
              <a:rPr lang="en-US" sz="2800" i="1" dirty="0" err="1" smtClean="0"/>
              <a:t>Risaalt</a:t>
            </a:r>
            <a:r>
              <a:rPr lang="en-US" sz="2800" i="1" dirty="0" smtClean="0"/>
              <a:t>  </a:t>
            </a:r>
            <a:r>
              <a:rPr lang="en-US" sz="2800" dirty="0" smtClean="0"/>
              <a:t>is to respect to </a:t>
            </a:r>
          </a:p>
          <a:p>
            <a:pPr marL="514350" indent="-514350">
              <a:buFont typeface="Wingdings" pitchFamily="2" charset="2"/>
              <a:buNone/>
              <a:defRPr/>
            </a:pPr>
            <a:r>
              <a:rPr lang="en-US" sz="2800" dirty="0" err="1" smtClean="0"/>
              <a:t>messengerhood</a:t>
            </a:r>
            <a:r>
              <a:rPr lang="en-US" sz="2800" dirty="0" smtClean="0"/>
              <a:t>, respect and reverence.</a:t>
            </a:r>
          </a:p>
          <a:p>
            <a:pPr marL="514350" indent="-514350">
              <a:buFont typeface="Wingdings" pitchFamily="2" charset="2"/>
              <a:buNone/>
              <a:defRPr/>
            </a:pPr>
            <a:endParaRPr lang="en-US" sz="28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u="sng" dirty="0" smtClean="0"/>
              <a:t>Meaning Of </a:t>
            </a:r>
            <a:r>
              <a:rPr lang="en-US" u="sng" dirty="0" err="1" smtClean="0"/>
              <a:t>Risaalat</a:t>
            </a:r>
            <a:endParaRPr lang="en-US" u="sng" dirty="0"/>
          </a:p>
        </p:txBody>
      </p:sp>
      <p:sp>
        <p:nvSpPr>
          <p:cNvPr id="3" name="Content Placeholder 2"/>
          <p:cNvSpPr>
            <a:spLocks noGrp="1"/>
          </p:cNvSpPr>
          <p:nvPr>
            <p:ph idx="1"/>
          </p:nvPr>
        </p:nvSpPr>
        <p:spPr/>
        <p:txBody>
          <a:bodyPr/>
          <a:lstStyle/>
          <a:p>
            <a:pPr>
              <a:buFont typeface="Wingdings" pitchFamily="2" charset="2"/>
              <a:buNone/>
              <a:defRPr/>
            </a:pPr>
            <a:r>
              <a:rPr lang="en-US" dirty="0" smtClean="0"/>
              <a:t>The meaning of </a:t>
            </a:r>
            <a:r>
              <a:rPr lang="en-US" dirty="0" err="1" smtClean="0"/>
              <a:t>Risaalat</a:t>
            </a:r>
            <a:r>
              <a:rPr lang="en-US" dirty="0" smtClean="0"/>
              <a:t> is derived from the Arabic root “</a:t>
            </a:r>
            <a:r>
              <a:rPr lang="en-US" i="1" dirty="0" smtClean="0"/>
              <a:t>r-s-l”</a:t>
            </a:r>
            <a:r>
              <a:rPr lang="en-US" dirty="0" smtClean="0"/>
              <a:t> which developed the following meanings:</a:t>
            </a:r>
          </a:p>
          <a:p>
            <a:pPr marL="514350" indent="-514350">
              <a:buFont typeface="+mj-lt"/>
              <a:buAutoNum type="arabicPeriod"/>
              <a:defRPr/>
            </a:pPr>
            <a:r>
              <a:rPr lang="en-US" dirty="0" smtClean="0"/>
              <a:t>To bring a message of great importance or great utility.</a:t>
            </a:r>
          </a:p>
          <a:p>
            <a:pPr marL="514350" indent="-514350">
              <a:buFont typeface="+mj-lt"/>
              <a:buAutoNum type="arabicPeriod"/>
              <a:defRPr/>
            </a:pPr>
            <a:r>
              <a:rPr lang="en-US" dirty="0" smtClean="0"/>
              <a:t>To impart Knowledge of something.</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u="sng" dirty="0" smtClean="0"/>
              <a:t>Namoos-e-</a:t>
            </a:r>
            <a:r>
              <a:rPr lang="en-US" u="sng" dirty="0" err="1" smtClean="0"/>
              <a:t>Risaalat</a:t>
            </a:r>
            <a:r>
              <a:rPr lang="en-US" u="sng" dirty="0" smtClean="0"/>
              <a:t> According To Holy Qur’an</a:t>
            </a:r>
            <a:endParaRPr lang="en-US" u="sng" dirty="0"/>
          </a:p>
        </p:txBody>
      </p:sp>
      <p:sp>
        <p:nvSpPr>
          <p:cNvPr id="3" name="Content Placeholder 2"/>
          <p:cNvSpPr>
            <a:spLocks noGrp="1"/>
          </p:cNvSpPr>
          <p:nvPr>
            <p:ph idx="1"/>
          </p:nvPr>
        </p:nvSpPr>
        <p:spPr/>
        <p:txBody>
          <a:bodyPr/>
          <a:lstStyle/>
          <a:p>
            <a:pPr marL="514350" indent="-514350">
              <a:buFont typeface="+mj-lt"/>
              <a:buAutoNum type="arabicParenR"/>
              <a:defRPr/>
            </a:pPr>
            <a:r>
              <a:rPr lang="en-US" dirty="0" smtClean="0"/>
              <a:t>Respect him.</a:t>
            </a:r>
          </a:p>
          <a:p>
            <a:pPr marL="514350" indent="-514350">
              <a:buFont typeface="+mj-lt"/>
              <a:buAutoNum type="arabicParenR"/>
              <a:defRPr/>
            </a:pPr>
            <a:r>
              <a:rPr lang="en-US" dirty="0" smtClean="0"/>
              <a:t>Follow commands of Allah and of his Prophet(S.A.W).</a:t>
            </a:r>
          </a:p>
          <a:p>
            <a:pPr marL="514350" indent="-514350">
              <a:buFont typeface="+mj-lt"/>
              <a:buAutoNum type="arabicParenR"/>
              <a:defRPr/>
            </a:pPr>
            <a:r>
              <a:rPr lang="en-US" dirty="0" smtClean="0"/>
              <a:t>Whatever he gives you, take it.</a:t>
            </a:r>
          </a:p>
          <a:p>
            <a:pPr marL="514350" indent="-514350">
              <a:buFont typeface="+mj-lt"/>
              <a:buAutoNum type="arabicParenR"/>
              <a:defRPr/>
            </a:pPr>
            <a:r>
              <a:rPr lang="en-US" dirty="0" smtClean="0"/>
              <a:t>The reward of believing in </a:t>
            </a:r>
            <a:r>
              <a:rPr lang="en-US" dirty="0" err="1" smtClean="0"/>
              <a:t>prophethood</a:t>
            </a:r>
            <a:r>
              <a:rPr lang="en-US" dirty="0" smtClean="0"/>
              <a:t>.</a:t>
            </a:r>
          </a:p>
          <a:p>
            <a:pPr marL="514350" indent="-514350">
              <a:buFont typeface="+mj-lt"/>
              <a:buAutoNum type="arabicParenR"/>
              <a:defRPr/>
            </a:pPr>
            <a:r>
              <a:rPr lang="en-US" dirty="0" smtClean="0"/>
              <a:t>Respect to Prophet Muhammad (S.A.W) by </a:t>
            </a:r>
            <a:r>
              <a:rPr lang="en-US" dirty="0" err="1" smtClean="0"/>
              <a:t>Sahabas</a:t>
            </a:r>
            <a:r>
              <a:rPr lang="en-US" dirty="0" smtClean="0"/>
              <a:t>.</a:t>
            </a:r>
          </a:p>
          <a:p>
            <a:pPr marL="514350" indent="-514350">
              <a:buFont typeface="+mj-lt"/>
              <a:buAutoNum type="arabicParenR"/>
              <a:defRPr/>
            </a:pPr>
            <a:r>
              <a:rPr lang="en-US" dirty="0" smtClean="0"/>
              <a:t>Reactions upon Blasphemous Acts.</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endParaRPr lang="en-US" altLang="en-US"/>
          </a:p>
        </p:txBody>
      </p:sp>
      <p:sp>
        <p:nvSpPr>
          <p:cNvPr id="3091" name="Rectangle 19"/>
          <p:cNvSpPr>
            <a:spLocks noGrp="1" noChangeArrowheads="1"/>
          </p:cNvSpPr>
          <p:nvPr>
            <p:ph type="body" idx="1"/>
          </p:nvPr>
        </p:nvSpPr>
        <p:spPr>
          <a:xfrm>
            <a:off x="76200" y="1600200"/>
            <a:ext cx="8763000" cy="4953000"/>
          </a:xfrm>
        </p:spPr>
        <p:txBody>
          <a:bodyPr/>
          <a:lstStyle/>
          <a:p>
            <a:pPr>
              <a:lnSpc>
                <a:spcPct val="80000"/>
              </a:lnSpc>
              <a:buSzPct val="150000"/>
              <a:buFont typeface="Wingdings" pitchFamily="2" charset="2"/>
              <a:buChar char="ü"/>
            </a:pPr>
            <a:r>
              <a:rPr lang="en-US" sz="2600"/>
              <a:t>Prophets and Prophethood</a:t>
            </a:r>
          </a:p>
          <a:p>
            <a:pPr>
              <a:lnSpc>
                <a:spcPct val="80000"/>
              </a:lnSpc>
              <a:buSzPct val="150000"/>
              <a:buFont typeface="Wingdings" pitchFamily="2" charset="2"/>
              <a:buChar char="ü"/>
            </a:pPr>
            <a:r>
              <a:rPr lang="en-US" sz="2600"/>
              <a:t>Divine Purposes for Sending the Prophets</a:t>
            </a:r>
          </a:p>
          <a:p>
            <a:pPr>
              <a:lnSpc>
                <a:spcPct val="80000"/>
              </a:lnSpc>
              <a:buSzPct val="150000"/>
              <a:buFont typeface="Wingdings" pitchFamily="2" charset="2"/>
              <a:buChar char="ü"/>
            </a:pPr>
            <a:r>
              <a:rPr lang="en-US" sz="2600"/>
              <a:t>Characteristics of the Prophets</a:t>
            </a:r>
          </a:p>
          <a:p>
            <a:pPr>
              <a:lnSpc>
                <a:spcPct val="80000"/>
              </a:lnSpc>
              <a:buSzPct val="150000"/>
              <a:buFont typeface="Wingdings" pitchFamily="2" charset="2"/>
              <a:buChar char="ü"/>
            </a:pPr>
            <a:r>
              <a:rPr lang="en-US" sz="2600"/>
              <a:t>The essentials of Prophethood</a:t>
            </a:r>
          </a:p>
          <a:p>
            <a:pPr>
              <a:lnSpc>
                <a:spcPct val="80000"/>
              </a:lnSpc>
              <a:buSzPct val="150000"/>
              <a:buFont typeface="Wingdings" pitchFamily="2" charset="2"/>
              <a:buChar char="ü"/>
            </a:pPr>
            <a:r>
              <a:rPr lang="en-US" sz="2600"/>
              <a:t>How many Prophets have been sent to mankind?</a:t>
            </a:r>
          </a:p>
          <a:p>
            <a:pPr>
              <a:lnSpc>
                <a:spcPct val="80000"/>
              </a:lnSpc>
              <a:buSzPct val="150000"/>
              <a:buFont typeface="Wingdings" pitchFamily="2" charset="2"/>
              <a:buChar char="ü"/>
            </a:pPr>
            <a:r>
              <a:rPr lang="en-US" sz="2600"/>
              <a:t>Prophets Conveyed the Same Message</a:t>
            </a:r>
          </a:p>
          <a:p>
            <a:pPr>
              <a:lnSpc>
                <a:spcPct val="80000"/>
              </a:lnSpc>
              <a:buSzPct val="150000"/>
              <a:buFont typeface="Wingdings" pitchFamily="2" charset="2"/>
              <a:buChar char="ü"/>
            </a:pPr>
            <a:r>
              <a:rPr lang="en-US" sz="2600" smtClean="0"/>
              <a:t>What </a:t>
            </a:r>
            <a:r>
              <a:rPr lang="en-US" sz="2600"/>
              <a:t>is a ‘miracle’?</a:t>
            </a:r>
          </a:p>
          <a:p>
            <a:pPr>
              <a:lnSpc>
                <a:spcPct val="80000"/>
              </a:lnSpc>
              <a:buSzPct val="150000"/>
              <a:buFont typeface="Wingdings" pitchFamily="2" charset="2"/>
              <a:buChar char="ü"/>
            </a:pPr>
            <a:r>
              <a:rPr lang="en-US" sz="2600"/>
              <a:t>Why are Prophets human?</a:t>
            </a:r>
          </a:p>
          <a:p>
            <a:pPr>
              <a:lnSpc>
                <a:spcPct val="80000"/>
              </a:lnSpc>
              <a:buSzPct val="150000"/>
              <a:buFont typeface="Wingdings" pitchFamily="2" charset="2"/>
              <a:buChar char="ü"/>
            </a:pPr>
            <a:r>
              <a:rPr lang="en-US" sz="2600"/>
              <a:t>Were there any woman prophets</a:t>
            </a:r>
            <a:r>
              <a:rPr lang="en-US" sz="2600" smtClean="0"/>
              <a:t>?</a:t>
            </a:r>
          </a:p>
          <a:p>
            <a:pPr>
              <a:lnSpc>
                <a:spcPct val="80000"/>
              </a:lnSpc>
              <a:buSzPct val="150000"/>
              <a:buFont typeface="Wingdings" pitchFamily="2" charset="2"/>
              <a:buChar char="ü"/>
            </a:pPr>
            <a:r>
              <a:rPr lang="en-US" sz="2600" smtClean="0"/>
              <a:t>Characteristics of Prophet Muhammad(p.b.u.h)</a:t>
            </a:r>
          </a:p>
          <a:p>
            <a:pPr>
              <a:lnSpc>
                <a:spcPct val="80000"/>
              </a:lnSpc>
              <a:buSzPct val="150000"/>
              <a:buFont typeface="Wingdings" pitchFamily="2" charset="2"/>
              <a:buChar char="ü"/>
            </a:pPr>
            <a:r>
              <a:rPr lang="en-US" sz="2600" smtClean="0"/>
              <a:t>and the Finality of Prophet Muhammad(p.b.u.h)</a:t>
            </a:r>
            <a:endParaRPr lang="en-US" sz="2600"/>
          </a:p>
        </p:txBody>
      </p:sp>
      <p:pic>
        <p:nvPicPr>
          <p:cNvPr id="3088" name="Picture 16" descr="Img0"/>
          <p:cNvPicPr>
            <a:picLocks noGrp="1" noChangeAspect="1" noChangeArrowheads="1"/>
          </p:cNvPicPr>
          <p:nvPr>
            <p:ph sz="half" idx="4294967295"/>
          </p:nvPr>
        </p:nvPicPr>
        <p:blipFill>
          <a:blip r:embed="rId2" cstate="print"/>
          <a:srcRect/>
          <a:stretch>
            <a:fillRect/>
          </a:stretch>
        </p:blipFill>
        <p:spPr>
          <a:xfrm flipH="1">
            <a:off x="7467600" y="4114800"/>
            <a:ext cx="1676400" cy="2743200"/>
          </a:xfrm>
          <a:noFill/>
          <a:ln/>
        </p:spPr>
      </p:pic>
      <p:sp>
        <p:nvSpPr>
          <p:cNvPr id="3092" name="Rectangle 20"/>
          <p:cNvSpPr>
            <a:spLocks noGrp="1" noChangeArrowheads="1"/>
          </p:cNvSpPr>
          <p:nvPr>
            <p:ph type="title"/>
          </p:nvPr>
        </p:nvSpPr>
        <p:spPr/>
        <p:txBody>
          <a:bodyPr/>
          <a:lstStyle/>
          <a:p>
            <a:pPr algn="ctr"/>
            <a:r>
              <a:rPr lang="en-US" b="1" smtClean="0"/>
              <a:t>Summary</a:t>
            </a:r>
            <a:endParaRPr lang="en-US" b="1"/>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46" name="Picture 2" descr="flower10"/>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36547" name="WordArt 3"/>
          <p:cNvSpPr>
            <a:spLocks noChangeArrowheads="1" noChangeShapeType="1" noTextEdit="1"/>
          </p:cNvSpPr>
          <p:nvPr/>
        </p:nvSpPr>
        <p:spPr bwMode="auto">
          <a:xfrm>
            <a:off x="696913" y="1495425"/>
            <a:ext cx="7575550" cy="3962400"/>
          </a:xfrm>
          <a:prstGeom prst="rect">
            <a:avLst/>
          </a:prstGeom>
        </p:spPr>
        <p:txBody>
          <a:bodyPr wrap="none" fromWordArt="1">
            <a:prstTxWarp prst="textPlain">
              <a:avLst>
                <a:gd name="adj" fmla="val 50000"/>
              </a:avLst>
            </a:prstTxWarp>
          </a:bodyPr>
          <a:lstStyle/>
          <a:p>
            <a:pPr algn="ctr" rtl="0"/>
            <a:r>
              <a:rPr lang="en-US" sz="3600" kern="10" err="1">
                <a:ln w="38100">
                  <a:solidFill>
                    <a:schemeClr val="bg1"/>
                  </a:solidFill>
                  <a:round/>
                  <a:headEnd/>
                  <a:tailEnd/>
                </a:ln>
                <a:solidFill>
                  <a:srgbClr val="000000">
                    <a:alpha val="70000"/>
                  </a:srgbClr>
                </a:solidFill>
                <a:latin typeface="Arial Black"/>
              </a:rPr>
              <a:t>Jazak</a:t>
            </a:r>
            <a:r>
              <a:rPr lang="en-US" sz="3600" kern="10">
                <a:ln w="38100">
                  <a:solidFill>
                    <a:schemeClr val="bg1"/>
                  </a:solidFill>
                  <a:round/>
                  <a:headEnd/>
                  <a:tailEnd/>
                </a:ln>
                <a:solidFill>
                  <a:srgbClr val="000000">
                    <a:alpha val="70000"/>
                  </a:srgbClr>
                </a:solidFill>
                <a:latin typeface="Arial Black"/>
              </a:rPr>
              <a:t> Allah</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1948</TotalTime>
  <Words>2406</Words>
  <Application>Microsoft Office PowerPoint</Application>
  <PresentationFormat>On-screen Show (4:3)</PresentationFormat>
  <Paragraphs>314</Paragraphs>
  <Slides>53</Slides>
  <Notes>5</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Slide 1</vt:lpstr>
      <vt:lpstr>Islamic Studies</vt:lpstr>
      <vt:lpstr>My Introduction</vt:lpstr>
      <vt:lpstr>Fundamental Beliefs of Islam</vt:lpstr>
      <vt:lpstr>Lectuere#02</vt:lpstr>
      <vt:lpstr>BELIEF in the PROPHETS</vt:lpstr>
      <vt:lpstr>Outline</vt:lpstr>
      <vt:lpstr>FAITH IN Allah’S PROPHETS: </vt:lpstr>
      <vt:lpstr>Belief about all Prophets </vt:lpstr>
      <vt:lpstr>Risalatt (Prophethood)</vt:lpstr>
      <vt:lpstr>Risalatt (Prophethood)--2</vt:lpstr>
      <vt:lpstr>Risalatt   (Prophethood) </vt:lpstr>
      <vt:lpstr>What is the difference between a Nabi and a rasool? </vt:lpstr>
      <vt:lpstr>Prophets Conveyed the Same Message</vt:lpstr>
      <vt:lpstr>Why are Prophets human?</vt:lpstr>
      <vt:lpstr>Were there any woman prophets?</vt:lpstr>
      <vt:lpstr>Need of Prophet hood</vt:lpstr>
      <vt:lpstr> Need and Significance  of Risalat </vt:lpstr>
      <vt:lpstr>Need of the Prophethood</vt:lpstr>
      <vt:lpstr>Need of the Prophethood..2</vt:lpstr>
      <vt:lpstr>Need of the Prophethood---3</vt:lpstr>
      <vt:lpstr>What is the Divine Purpose for Sending the Prophets?</vt:lpstr>
      <vt:lpstr>Attributes Of Prophets Of Allah</vt:lpstr>
      <vt:lpstr>Functions &amp;Charactristics of Prophets</vt:lpstr>
      <vt:lpstr>Slide 25</vt:lpstr>
      <vt:lpstr>Prominent qualities of Prophets: </vt:lpstr>
      <vt:lpstr>Continued </vt:lpstr>
      <vt:lpstr>What is a ‘miracle’?</vt:lpstr>
      <vt:lpstr>Characteristics of Prophets:</vt:lpstr>
      <vt:lpstr>Some characteristics of the Prophets</vt:lpstr>
      <vt:lpstr>The essentials of Prophethood</vt:lpstr>
      <vt:lpstr>How many Prophets have been sent to mankind?</vt:lpstr>
      <vt:lpstr>How many Prophets were sent to mankind? </vt:lpstr>
      <vt:lpstr>Prophets mentioned in the Qur’an</vt:lpstr>
      <vt:lpstr>Which Revelations were revealed to each rasool?</vt:lpstr>
      <vt:lpstr>Should Muslims still follow the Revelations prior to the Quran?</vt:lpstr>
      <vt:lpstr>Who is the main Angel who delivers the Message to the Prophets? </vt:lpstr>
      <vt:lpstr>Think... 05 minutes Activitiy</vt:lpstr>
      <vt:lpstr>  Differences  </vt:lpstr>
      <vt:lpstr>Salient features of Muhammad (S.A.W.S)  </vt:lpstr>
      <vt:lpstr>Salient features of Muhammad (S.A.W.S)--2</vt:lpstr>
      <vt:lpstr>Continued </vt:lpstr>
      <vt:lpstr>Finality of Prophet Muhammad (PBUH)</vt:lpstr>
      <vt:lpstr>The finality of Prophet Hood:</vt:lpstr>
      <vt:lpstr>Characteristics of Prophet Muhammad PBUH</vt:lpstr>
      <vt:lpstr>Slide 46</vt:lpstr>
      <vt:lpstr>Attributes Of Prophet Muhammad (S.A.W)</vt:lpstr>
      <vt:lpstr>Our Obligation Of Belief In Prophethood</vt:lpstr>
      <vt:lpstr>Namoos-e-Risaalat</vt:lpstr>
      <vt:lpstr>Meaning Of Risaalat</vt:lpstr>
      <vt:lpstr>Namoos-e-Risaalat According To Holy Qur’an</vt:lpstr>
      <vt:lpstr>Summary</vt:lpstr>
      <vt:lpstr>Slide 53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Islamic Studies</dc:title>
  <dc:creator>Hafiz Imran</dc:creator>
  <cp:lastModifiedBy>NTS</cp:lastModifiedBy>
  <cp:revision>292</cp:revision>
  <dcterms:created xsi:type="dcterms:W3CDTF">2014-04-26T14:37:25Z</dcterms:created>
  <dcterms:modified xsi:type="dcterms:W3CDTF">2014-05-09T06:30:58Z</dcterms:modified>
</cp:coreProperties>
</file>