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57"/>
  </p:notesMasterIdLst>
  <p:sldIdLst>
    <p:sldId id="358" r:id="rId2"/>
    <p:sldId id="359" r:id="rId3"/>
    <p:sldId id="360" r:id="rId4"/>
    <p:sldId id="361" r:id="rId5"/>
    <p:sldId id="362" r:id="rId6"/>
    <p:sldId id="323" r:id="rId7"/>
    <p:sldId id="324" r:id="rId8"/>
    <p:sldId id="325" r:id="rId9"/>
    <p:sldId id="326" r:id="rId10"/>
    <p:sldId id="327" r:id="rId11"/>
    <p:sldId id="357" r:id="rId12"/>
    <p:sldId id="346" r:id="rId13"/>
    <p:sldId id="343" r:id="rId14"/>
    <p:sldId id="345" r:id="rId15"/>
    <p:sldId id="344" r:id="rId16"/>
    <p:sldId id="271" r:id="rId17"/>
    <p:sldId id="272" r:id="rId18"/>
    <p:sldId id="273" r:id="rId19"/>
    <p:sldId id="274" r:id="rId20"/>
    <p:sldId id="276" r:id="rId21"/>
    <p:sldId id="351" r:id="rId22"/>
    <p:sldId id="281" r:id="rId23"/>
    <p:sldId id="353" r:id="rId24"/>
    <p:sldId id="349" r:id="rId25"/>
    <p:sldId id="350" r:id="rId26"/>
    <p:sldId id="283" r:id="rId27"/>
    <p:sldId id="366" r:id="rId28"/>
    <p:sldId id="284" r:id="rId29"/>
    <p:sldId id="354" r:id="rId30"/>
    <p:sldId id="355" r:id="rId31"/>
    <p:sldId id="286" r:id="rId32"/>
    <p:sldId id="287" r:id="rId33"/>
    <p:sldId id="288" r:id="rId34"/>
    <p:sldId id="291" r:id="rId35"/>
    <p:sldId id="292" r:id="rId36"/>
    <p:sldId id="347" r:id="rId37"/>
    <p:sldId id="348" r:id="rId38"/>
    <p:sldId id="336" r:id="rId39"/>
    <p:sldId id="337" r:id="rId40"/>
    <p:sldId id="338" r:id="rId41"/>
    <p:sldId id="339" r:id="rId42"/>
    <p:sldId id="340" r:id="rId43"/>
    <p:sldId id="341" r:id="rId44"/>
    <p:sldId id="342" r:id="rId45"/>
    <p:sldId id="328" r:id="rId46"/>
    <p:sldId id="334" r:id="rId47"/>
    <p:sldId id="330" r:id="rId48"/>
    <p:sldId id="331" r:id="rId49"/>
    <p:sldId id="332" r:id="rId50"/>
    <p:sldId id="333" r:id="rId51"/>
    <p:sldId id="335" r:id="rId52"/>
    <p:sldId id="363" r:id="rId53"/>
    <p:sldId id="364" r:id="rId54"/>
    <p:sldId id="356" r:id="rId55"/>
    <p:sldId id="365"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p:cViewPr varScale="1">
        <p:scale>
          <a:sx n="64" d="100"/>
          <a:sy n="64" d="100"/>
        </p:scale>
        <p:origin x="-146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C0E198-FC60-4612-82F9-A467AF1FC6BF}" type="datetimeFigureOut">
              <a:rPr lang="en-US" smtClean="0"/>
              <a:pPr/>
              <a:t>6/5/2014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8004F9-F022-4621-9228-9F363AF9371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E26FE-1133-4F52-8F13-9F75D9C2EC22}" type="slidenum">
              <a:rPr lang="en-US"/>
              <a:pPr/>
              <a:t>7</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r>
              <a:rPr lang="en-GB"/>
              <a:t>On the day of judgment Allah will bring forward a man and ask him “If you had the world and everything it contained would you ransom it now to save you from the fire.” “Yes, my Lord” “I asked you for less than that. I asked that you should worship me and worship me alone and not ascribe partners to me.”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AC59C3F-3D92-47F0-A6E7-852A7D8376BD}" type="datetimeFigureOut">
              <a:rPr lang="en-US" smtClean="0"/>
              <a:pPr/>
              <a:t>6/5/2014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3D3A898-4E32-4EEA-BFE7-AF46A703B7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AC59C3F-3D92-47F0-A6E7-852A7D8376BD}" type="datetimeFigureOut">
              <a:rPr lang="en-US" smtClean="0"/>
              <a:pPr/>
              <a:t>6/5/2014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63D3A898-4E32-4EEA-BFE7-AF46A703B7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AC59C3F-3D92-47F0-A6E7-852A7D8376BD}" type="datetimeFigureOut">
              <a:rPr lang="en-US" smtClean="0"/>
              <a:pPr/>
              <a:t>6/5/2014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3D3A898-4E32-4EEA-BFE7-AF46A703B7B8}"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C59C3F-3D92-47F0-A6E7-852A7D8376BD}" type="datetimeFigureOut">
              <a:rPr lang="en-US" smtClean="0"/>
              <a:pPr/>
              <a:t>6/5/2014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3D3A898-4E32-4EEA-BFE7-AF46A703B7B8}"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9AC59C3F-3D92-47F0-A6E7-852A7D8376BD}" type="datetimeFigureOut">
              <a:rPr lang="en-US" smtClean="0"/>
              <a:pPr/>
              <a:t>6/5/2014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3D3A898-4E32-4EEA-BFE7-AF46A703B7B8}"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AC59C3F-3D92-47F0-A6E7-852A7D8376BD}" type="datetimeFigureOut">
              <a:rPr lang="en-US" smtClean="0"/>
              <a:pPr/>
              <a:t>6/5/2014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3D3A898-4E32-4EEA-BFE7-AF46A703B7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wallsave.com/wallpapers/1024x768/bismillah/54572/bismillah-kaligrafi-miftakh-com-54572.jpg"/>
          <p:cNvPicPr>
            <a:picLocks noChangeAspect="1" noChangeArrowheads="1"/>
          </p:cNvPicPr>
          <p:nvPr/>
        </p:nvPicPr>
        <p:blipFill>
          <a:blip r:embed="rId2" cstate="print"/>
          <a:srcRect b="3389"/>
          <a:stretch>
            <a:fillRect/>
          </a:stretch>
        </p:blipFill>
        <p:spPr bwMode="auto">
          <a:xfrm>
            <a:off x="1"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002060"/>
                </a:solidFill>
              </a:rPr>
              <a:t>Islamic</a:t>
            </a:r>
            <a:r>
              <a:rPr lang="en-US" sz="9800" smtClean="0">
                <a:solidFill>
                  <a:srgbClr val="002060"/>
                </a:solidFill>
              </a:rPr>
              <a:t> </a:t>
            </a:r>
            <a:r>
              <a:rPr lang="en-US" sz="7300" smtClean="0">
                <a:solidFill>
                  <a:srgbClr val="002060"/>
                </a:solidFill>
              </a:rPr>
              <a:t>Studies</a:t>
            </a:r>
            <a:r>
              <a:rPr lang="en-US" sz="6000" smtClean="0">
                <a:solidFill>
                  <a:srgbClr val="002060"/>
                </a:solidFill>
              </a:rPr>
              <a:t/>
            </a:r>
            <a:br>
              <a:rPr lang="en-US" sz="6000" smtClean="0">
                <a:solidFill>
                  <a:srgbClr val="002060"/>
                </a:solidFill>
              </a:rPr>
            </a:br>
            <a:r>
              <a:rPr lang="en-US" sz="4000" smtClean="0">
                <a:solidFill>
                  <a:srgbClr val="002060"/>
                </a:solidFill>
              </a:rPr>
              <a:t>course code 104</a:t>
            </a:r>
            <a:endParaRPr lang="en-US" sz="6000">
              <a:solidFill>
                <a:srgbClr val="002060"/>
              </a:solidFill>
            </a:endParaRPr>
          </a:p>
        </p:txBody>
      </p:sp>
      <p:sp>
        <p:nvSpPr>
          <p:cNvPr id="3" name="Subtitle 2"/>
          <p:cNvSpPr>
            <a:spLocks noGrp="1"/>
          </p:cNvSpPr>
          <p:nvPr>
            <p:ph type="subTitle" idx="1"/>
          </p:nvPr>
        </p:nvSpPr>
        <p:spPr>
          <a:xfrm>
            <a:off x="457200" y="3886200"/>
            <a:ext cx="8382000" cy="1752600"/>
          </a:xfrm>
        </p:spPr>
        <p:txBody>
          <a:bodyPr>
            <a:normAutofit/>
          </a:bodyPr>
          <a:lstStyle/>
          <a:p>
            <a:r>
              <a:rPr lang="en-US" sz="3600" smtClean="0">
                <a:solidFill>
                  <a:srgbClr val="FFFF00"/>
                </a:solidFill>
              </a:rPr>
              <a:t>Associate Degree Education ADE/B.Ed(Hons)Elementary</a:t>
            </a:r>
          </a:p>
          <a:p>
            <a:r>
              <a:rPr lang="en-US" sz="3600" smtClean="0">
                <a:solidFill>
                  <a:srgbClr val="FFFF00"/>
                </a:solidFill>
              </a:rPr>
              <a:t>Semester I</a:t>
            </a:r>
          </a:p>
          <a:p>
            <a:endParaRPr lang="en-US" sz="3600">
              <a:solidFill>
                <a:srgbClr val="FFFF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Lectuere19</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09600" y="1219200"/>
            <a:ext cx="2876550" cy="866775"/>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914400"/>
            <a:ext cx="7772400" cy="3810000"/>
          </a:xfrm>
          <a:solidFill>
            <a:srgbClr val="FFFF00"/>
          </a:solidFill>
        </p:spPr>
        <p:txBody>
          <a:bodyPr>
            <a:normAutofit/>
          </a:bodyPr>
          <a:lstStyle/>
          <a:p>
            <a:pPr algn="ctr"/>
            <a:r>
              <a:rPr lang="en-US" sz="5400" smtClean="0">
                <a:solidFill>
                  <a:srgbClr val="002060"/>
                </a:solidFill>
              </a:rPr>
              <a:t>Duties of a muslim </a:t>
            </a:r>
            <a:br>
              <a:rPr lang="en-US" sz="5400" smtClean="0">
                <a:solidFill>
                  <a:srgbClr val="002060"/>
                </a:solidFill>
              </a:rPr>
            </a:br>
            <a:r>
              <a:rPr lang="en-US" sz="5400" smtClean="0">
                <a:solidFill>
                  <a:srgbClr val="002060"/>
                </a:solidFill>
              </a:rPr>
              <a:t>rights of allah</a:t>
            </a:r>
            <a:br>
              <a:rPr lang="en-US" sz="5400" smtClean="0">
                <a:solidFill>
                  <a:srgbClr val="002060"/>
                </a:solidFill>
              </a:rPr>
            </a:br>
            <a:r>
              <a:rPr lang="en-US" sz="5400" smtClean="0">
                <a:solidFill>
                  <a:srgbClr val="002060"/>
                </a:solidFill>
              </a:rPr>
              <a:t>rights of men</a:t>
            </a:r>
            <a:br>
              <a:rPr lang="en-US" sz="5400" smtClean="0">
                <a:solidFill>
                  <a:srgbClr val="002060"/>
                </a:solidFill>
              </a:rPr>
            </a:br>
            <a:r>
              <a:rPr lang="ur-PK" sz="5400" smtClean="0">
                <a:solidFill>
                  <a:srgbClr val="002060"/>
                </a:solidFill>
              </a:rPr>
              <a:t>حقوق اللٰہ،حقوق العباد</a:t>
            </a:r>
            <a:endParaRPr lang="en-GB" sz="5400" dirty="0">
              <a:solidFill>
                <a:srgbClr val="002060"/>
              </a:solidFill>
            </a:endParaRPr>
          </a:p>
        </p:txBody>
      </p:sp>
      <p:sp>
        <p:nvSpPr>
          <p:cNvPr id="3" name="Subtitle 2"/>
          <p:cNvSpPr>
            <a:spLocks noGrp="1"/>
          </p:cNvSpPr>
          <p:nvPr>
            <p:ph type="subTitle" idx="1"/>
          </p:nvPr>
        </p:nvSpPr>
        <p:spPr>
          <a:xfrm>
            <a:off x="1371600" y="5562600"/>
            <a:ext cx="6553200" cy="533400"/>
          </a:xfrm>
          <a:solidFill>
            <a:srgbClr val="FFFF00"/>
          </a:solidFill>
        </p:spPr>
        <p:txBody>
          <a:bodyPr>
            <a:normAutofit fontScale="77500" lnSpcReduction="20000"/>
          </a:bodyPr>
          <a:lstStyle/>
          <a:p>
            <a:pPr algn="ctr"/>
            <a:r>
              <a:rPr lang="en-US" sz="5400" smtClean="0">
                <a:ln>
                  <a:solidFill>
                    <a:schemeClr val="tx2">
                      <a:lumMod val="60000"/>
                      <a:lumOff val="40000"/>
                    </a:schemeClr>
                  </a:solidFill>
                </a:ln>
                <a:solidFill>
                  <a:srgbClr val="002060"/>
                </a:solidFill>
              </a:rPr>
              <a:t>By:Muhammad Imran</a:t>
            </a:r>
            <a:endParaRPr lang="en-GB" sz="4800" dirty="0" smtClean="0">
              <a:solidFill>
                <a:srgbClr val="00206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20040"/>
            <a:ext cx="7699248" cy="1143000"/>
          </a:xfrm>
          <a:solidFill>
            <a:schemeClr val="tx2">
              <a:lumMod val="75000"/>
            </a:schemeClr>
          </a:solidFill>
        </p:spPr>
        <p:txBody>
          <a:bodyPr>
            <a:normAutofit/>
          </a:bodyPr>
          <a:lstStyle/>
          <a:p>
            <a:r>
              <a:rPr lang="en-US" sz="6000" smtClean="0"/>
              <a:t>Out lines</a:t>
            </a:r>
            <a:endParaRPr lang="en-US" sz="6000"/>
          </a:p>
        </p:txBody>
      </p:sp>
      <p:pic>
        <p:nvPicPr>
          <p:cNvPr id="7" name="Content Placeholder 6" descr="hqdefault.jpg"/>
          <p:cNvPicPr>
            <a:picLocks noGrp="1" noChangeAspect="1"/>
          </p:cNvPicPr>
          <p:nvPr>
            <p:ph sz="half" idx="4294967295"/>
          </p:nvPr>
        </p:nvPicPr>
        <p:blipFill>
          <a:blip r:embed="rId2" cstate="print"/>
          <a:stretch>
            <a:fillRect/>
          </a:stretch>
        </p:blipFill>
        <p:spPr>
          <a:xfrm>
            <a:off x="4251325" y="0"/>
            <a:ext cx="3902075" cy="6858000"/>
          </a:xfrm>
        </p:spPr>
      </p:pic>
      <p:sp>
        <p:nvSpPr>
          <p:cNvPr id="8" name="TextBox 7"/>
          <p:cNvSpPr txBox="1"/>
          <p:nvPr/>
        </p:nvSpPr>
        <p:spPr>
          <a:xfrm>
            <a:off x="0" y="1676400"/>
            <a:ext cx="4038600" cy="4832092"/>
          </a:xfrm>
          <a:prstGeom prst="rect">
            <a:avLst/>
          </a:prstGeom>
          <a:noFill/>
        </p:spPr>
        <p:txBody>
          <a:bodyPr wrap="square" rtlCol="0">
            <a:spAutoFit/>
          </a:bodyPr>
          <a:lstStyle/>
          <a:p>
            <a:pPr>
              <a:buFont typeface="Arial" pitchFamily="34" charset="0"/>
              <a:buChar char="•"/>
            </a:pPr>
            <a:r>
              <a:rPr lang="en-US" sz="2800" smtClean="0"/>
              <a:t>Duties of a Muslim in his life</a:t>
            </a:r>
          </a:p>
          <a:p>
            <a:pPr>
              <a:buFont typeface="Arial" pitchFamily="34" charset="0"/>
              <a:buChar char="•"/>
            </a:pPr>
            <a:r>
              <a:rPr lang="en-US" sz="2800" smtClean="0"/>
              <a:t>Two major sections</a:t>
            </a:r>
          </a:p>
          <a:p>
            <a:pPr>
              <a:buFont typeface="Arial" pitchFamily="34" charset="0"/>
              <a:buChar char="•"/>
            </a:pPr>
            <a:r>
              <a:rPr lang="en-US" sz="2800" smtClean="0"/>
              <a:t>The rights of Allah</a:t>
            </a:r>
          </a:p>
          <a:p>
            <a:pPr>
              <a:buFont typeface="Arial" pitchFamily="34" charset="0"/>
              <a:buChar char="•"/>
            </a:pPr>
            <a:r>
              <a:rPr lang="en-US" sz="2800" smtClean="0"/>
              <a:t>The rights of Men</a:t>
            </a:r>
          </a:p>
          <a:p>
            <a:pPr>
              <a:buFont typeface="Arial" pitchFamily="34" charset="0"/>
              <a:buChar char="•"/>
            </a:pPr>
            <a:r>
              <a:rPr lang="en-US" sz="2800" smtClean="0"/>
              <a:t>In this lectuer rights of parents,</a:t>
            </a:r>
          </a:p>
          <a:p>
            <a:pPr>
              <a:buFont typeface="Arial" pitchFamily="34" charset="0"/>
              <a:buChar char="•"/>
            </a:pPr>
            <a:r>
              <a:rPr lang="en-US" sz="2800" smtClean="0"/>
              <a:t>Rights of children</a:t>
            </a:r>
          </a:p>
          <a:p>
            <a:pPr>
              <a:buFont typeface="Arial" pitchFamily="34" charset="0"/>
              <a:buChar char="•"/>
            </a:pPr>
            <a:r>
              <a:rPr lang="en-US" sz="2800" smtClean="0"/>
              <a:t>Rights of wife</a:t>
            </a:r>
          </a:p>
          <a:p>
            <a:pPr>
              <a:buFont typeface="Arial" pitchFamily="34" charset="0"/>
              <a:buChar char="•"/>
            </a:pPr>
            <a:r>
              <a:rPr lang="en-US" sz="2800" smtClean="0"/>
              <a:t>Rights of husband</a:t>
            </a:r>
          </a:p>
          <a:p>
            <a:pPr>
              <a:buFont typeface="Arial" pitchFamily="34" charset="0"/>
              <a:buChar char="•"/>
            </a:pPr>
            <a:r>
              <a:rPr lang="en-US" sz="2800" smtClean="0"/>
              <a:t>Rights of relatives</a:t>
            </a:r>
            <a:endParaRPr lang="en-US" sz="280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vimeocdn.com/video/453381856_640.jpg"/>
          <p:cNvPicPr>
            <a:picLocks noChangeAspect="1" noChangeArrowheads="1"/>
          </p:cNvPicPr>
          <p:nvPr/>
        </p:nvPicPr>
        <p:blipFill>
          <a:blip r:embed="rId2" cstate="print"/>
          <a:srcRect r="42527"/>
          <a:stretch>
            <a:fillRect/>
          </a:stretch>
        </p:blipFill>
        <p:spPr bwMode="auto">
          <a:xfrm>
            <a:off x="4495800" y="304800"/>
            <a:ext cx="3429000" cy="6400799"/>
          </a:xfrm>
          <a:prstGeom prst="rect">
            <a:avLst/>
          </a:prstGeom>
          <a:ln w="228600" cap="sq" cmpd="thickThin">
            <a:solidFill>
              <a:srgbClr val="000000"/>
            </a:solidFill>
            <a:prstDash val="solid"/>
            <a:miter lim="800000"/>
          </a:ln>
          <a:effectLst>
            <a:innerShdw blurRad="76200">
              <a:srgbClr val="000000"/>
            </a:innerShdw>
          </a:effectLst>
        </p:spPr>
      </p:pic>
      <p:sp>
        <p:nvSpPr>
          <p:cNvPr id="4" name="TextBox 3"/>
          <p:cNvSpPr txBox="1"/>
          <p:nvPr/>
        </p:nvSpPr>
        <p:spPr>
          <a:xfrm>
            <a:off x="381000" y="-1066800"/>
            <a:ext cx="3657600" cy="5509200"/>
          </a:xfrm>
          <a:prstGeom prst="rect">
            <a:avLst/>
          </a:prstGeom>
          <a:noFill/>
        </p:spPr>
        <p:txBody>
          <a:bodyPr wrap="square" rtlCol="0">
            <a:spAutoFit/>
          </a:bodyPr>
          <a:lstStyle/>
          <a:p>
            <a:r>
              <a:rPr lang="en-GB" sz="3200" smtClean="0"/>
              <a:t/>
            </a:r>
            <a:br>
              <a:rPr lang="en-GB" sz="3200" smtClean="0"/>
            </a:br>
            <a:r>
              <a:rPr lang="en-GB" sz="3200" smtClean="0"/>
              <a:t/>
            </a:r>
            <a:br>
              <a:rPr lang="en-GB" sz="3200" smtClean="0"/>
            </a:br>
            <a:r>
              <a:rPr lang="en-GB" sz="3200" smtClean="0"/>
              <a:t/>
            </a:r>
            <a:br>
              <a:rPr lang="en-GB" sz="3200" smtClean="0"/>
            </a:br>
            <a:r>
              <a:rPr lang="en-GB" sz="3200" smtClean="0"/>
              <a:t/>
            </a:r>
            <a:br>
              <a:rPr lang="en-GB" sz="3200" smtClean="0"/>
            </a:br>
            <a:r>
              <a:rPr lang="en-GB" sz="3200" smtClean="0"/>
              <a:t/>
            </a:r>
            <a:br>
              <a:rPr lang="en-GB" sz="3200" smtClean="0"/>
            </a:br>
            <a:r>
              <a:rPr lang="en-GB" sz="3200" smtClean="0"/>
              <a:t/>
            </a:r>
            <a:br>
              <a:rPr lang="en-GB" sz="3200" smtClean="0"/>
            </a:br>
            <a:r>
              <a:rPr lang="en-GB" sz="3200" smtClean="0"/>
              <a:t/>
            </a:r>
            <a:br>
              <a:rPr lang="en-GB" sz="3200" smtClean="0"/>
            </a:br>
            <a:r>
              <a:rPr lang="en-GB" sz="3200" smtClean="0"/>
              <a:t/>
            </a:r>
            <a:br>
              <a:rPr lang="en-GB" sz="3200" smtClean="0"/>
            </a:br>
            <a:r>
              <a:rPr lang="en-GB" sz="4800" smtClean="0"/>
              <a:t>The Rights of Allah</a:t>
            </a:r>
            <a:endParaRPr lang="en-US" sz="48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7239000" cy="1143000"/>
          </a:xfrm>
        </p:spPr>
        <p:txBody>
          <a:bodyPr/>
          <a:lstStyle/>
          <a:p>
            <a:r>
              <a:rPr lang="en-GB"/>
              <a:t>The Rights of Allah</a:t>
            </a:r>
            <a:endParaRPr lang="en-US"/>
          </a:p>
        </p:txBody>
      </p:sp>
      <p:sp>
        <p:nvSpPr>
          <p:cNvPr id="11267" name="Rectangle 3"/>
          <p:cNvSpPr>
            <a:spLocks noGrp="1" noChangeArrowheads="1"/>
          </p:cNvSpPr>
          <p:nvPr>
            <p:ph type="body" idx="1"/>
          </p:nvPr>
        </p:nvSpPr>
        <p:spPr>
          <a:xfrm>
            <a:off x="0" y="1143000"/>
            <a:ext cx="8305800" cy="5715000"/>
          </a:xfrm>
        </p:spPr>
        <p:txBody>
          <a:bodyPr>
            <a:normAutofit lnSpcReduction="10000"/>
          </a:bodyPr>
          <a:lstStyle/>
          <a:p>
            <a:pPr>
              <a:lnSpc>
                <a:spcPct val="80000"/>
              </a:lnSpc>
              <a:buFont typeface="Wingdings" pitchFamily="2" charset="2"/>
              <a:buNone/>
            </a:pPr>
            <a:r>
              <a:rPr lang="en-GB" sz="2400"/>
              <a:t>Mu’adh bin Jabal said: “While I was riding upon a donkey with</a:t>
            </a:r>
          </a:p>
          <a:p>
            <a:pPr>
              <a:lnSpc>
                <a:spcPct val="80000"/>
              </a:lnSpc>
              <a:buFont typeface="Wingdings" pitchFamily="2" charset="2"/>
              <a:buNone/>
            </a:pPr>
            <a:r>
              <a:rPr lang="en-GB" sz="2400"/>
              <a:t>the Prophet, he said to me; </a:t>
            </a:r>
          </a:p>
          <a:p>
            <a:pPr>
              <a:lnSpc>
                <a:spcPct val="80000"/>
              </a:lnSpc>
              <a:buFont typeface="Wingdings" pitchFamily="2" charset="2"/>
              <a:buNone/>
            </a:pPr>
            <a:r>
              <a:rPr lang="en-GB" sz="2400"/>
              <a:t>‘O Mu’adh! Do you now what Allah’s right is upon His </a:t>
            </a:r>
          </a:p>
          <a:p>
            <a:pPr>
              <a:lnSpc>
                <a:spcPct val="80000"/>
              </a:lnSpc>
              <a:buFont typeface="Wingdings" pitchFamily="2" charset="2"/>
              <a:buNone/>
            </a:pPr>
            <a:r>
              <a:rPr lang="en-GB" sz="2400"/>
              <a:t>worshippers, and what the worshipper’s right upon Allah is?’ </a:t>
            </a:r>
          </a:p>
          <a:p>
            <a:pPr>
              <a:lnSpc>
                <a:spcPct val="80000"/>
              </a:lnSpc>
              <a:buFont typeface="Wingdings" pitchFamily="2" charset="2"/>
              <a:buNone/>
            </a:pPr>
            <a:r>
              <a:rPr lang="en-GB" sz="2400"/>
              <a:t>I replied, ‘Allah and His messenger know better.’ He said,</a:t>
            </a:r>
          </a:p>
          <a:p>
            <a:pPr>
              <a:lnSpc>
                <a:spcPct val="80000"/>
              </a:lnSpc>
              <a:buFont typeface="Wingdings" pitchFamily="2" charset="2"/>
              <a:buNone/>
            </a:pPr>
            <a:r>
              <a:rPr lang="en-GB" sz="2400"/>
              <a:t>’Allah’s right upon His worshipper is that they worship Him </a:t>
            </a:r>
          </a:p>
          <a:p>
            <a:pPr>
              <a:lnSpc>
                <a:spcPct val="80000"/>
              </a:lnSpc>
              <a:buFont typeface="Wingdings" pitchFamily="2" charset="2"/>
              <a:buNone/>
            </a:pPr>
            <a:r>
              <a:rPr lang="en-GB" sz="2400"/>
              <a:t>without Associating anything with Him.  The worshipper’s right </a:t>
            </a:r>
          </a:p>
          <a:p>
            <a:pPr>
              <a:lnSpc>
                <a:spcPct val="80000"/>
              </a:lnSpc>
              <a:buFont typeface="Wingdings" pitchFamily="2" charset="2"/>
              <a:buNone/>
            </a:pPr>
            <a:r>
              <a:rPr lang="en-GB" sz="2400"/>
              <a:t>upon Allah is that He does not punish anyone who does not</a:t>
            </a:r>
          </a:p>
          <a:p>
            <a:pPr>
              <a:lnSpc>
                <a:spcPct val="80000"/>
              </a:lnSpc>
              <a:buFont typeface="Wingdings" pitchFamily="2" charset="2"/>
              <a:buNone/>
            </a:pPr>
            <a:r>
              <a:rPr lang="en-GB" sz="2400"/>
              <a:t>associate anything with Him.’ I said, ‘Shall I tell this to the</a:t>
            </a:r>
          </a:p>
          <a:p>
            <a:pPr>
              <a:lnSpc>
                <a:spcPct val="80000"/>
              </a:lnSpc>
              <a:buFont typeface="Wingdings" pitchFamily="2" charset="2"/>
              <a:buNone/>
            </a:pPr>
            <a:r>
              <a:rPr lang="en-GB" sz="2400"/>
              <a:t>people?’ He said, ‘Do not inform them since they may depend</a:t>
            </a:r>
          </a:p>
          <a:p>
            <a:pPr>
              <a:lnSpc>
                <a:spcPct val="80000"/>
              </a:lnSpc>
              <a:buFont typeface="Wingdings" pitchFamily="2" charset="2"/>
              <a:buNone/>
            </a:pPr>
            <a:r>
              <a:rPr lang="en-GB" sz="2400"/>
              <a:t>on it.”</a:t>
            </a:r>
          </a:p>
          <a:p>
            <a:pPr>
              <a:lnSpc>
                <a:spcPct val="80000"/>
              </a:lnSpc>
              <a:buFont typeface="Wingdings" pitchFamily="2" charset="2"/>
              <a:buNone/>
            </a:pPr>
            <a:endParaRPr lang="en-GB" sz="2400"/>
          </a:p>
          <a:p>
            <a:pPr>
              <a:lnSpc>
                <a:spcPct val="80000"/>
              </a:lnSpc>
              <a:buFont typeface="Wingdings" pitchFamily="2" charset="2"/>
              <a:buNone/>
            </a:pPr>
            <a:r>
              <a:rPr lang="en-GB" sz="2400"/>
              <a:t>Bukhari and Muslim recorded it.</a:t>
            </a:r>
            <a:endParaRPr lang="en-US" sz="24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GB"/>
              <a:t>Al ibaadah</a:t>
            </a:r>
            <a:endParaRPr lang="en-US"/>
          </a:p>
        </p:txBody>
      </p:sp>
      <p:sp>
        <p:nvSpPr>
          <p:cNvPr id="19459" name="Rectangle 3"/>
          <p:cNvSpPr>
            <a:spLocks noGrp="1" noChangeArrowheads="1"/>
          </p:cNvSpPr>
          <p:nvPr>
            <p:ph type="body" idx="1"/>
          </p:nvPr>
        </p:nvSpPr>
        <p:spPr/>
        <p:txBody>
          <a:bodyPr/>
          <a:lstStyle/>
          <a:p>
            <a:r>
              <a:rPr lang="en-GB" sz="2800"/>
              <a:t>A collective term for everything that Allah loves and is please with, from the sayings and actions, inwardly and outwardly.</a:t>
            </a:r>
          </a:p>
          <a:p>
            <a:pPr>
              <a:buFont typeface="Wingdings" pitchFamily="2" charset="2"/>
              <a:buNone/>
            </a:pPr>
            <a:r>
              <a:rPr lang="en-GB" sz="2800"/>
              <a:t>Ibaadah of belief</a:t>
            </a:r>
          </a:p>
          <a:p>
            <a:pPr>
              <a:buFont typeface="Wingdings" pitchFamily="2" charset="2"/>
              <a:buNone/>
            </a:pPr>
            <a:r>
              <a:rPr lang="en-GB" sz="2800"/>
              <a:t>Ibaadah of the heart</a:t>
            </a:r>
          </a:p>
          <a:p>
            <a:pPr>
              <a:buFont typeface="Wingdings" pitchFamily="2" charset="2"/>
              <a:buNone/>
            </a:pPr>
            <a:r>
              <a:rPr lang="en-GB" sz="2800"/>
              <a:t>Ibaadah of speech</a:t>
            </a:r>
          </a:p>
          <a:p>
            <a:pPr>
              <a:buFont typeface="Wingdings" pitchFamily="2" charset="2"/>
              <a:buNone/>
            </a:pPr>
            <a:r>
              <a:rPr lang="en-GB" sz="2800"/>
              <a:t>Ibaadah of the the body</a:t>
            </a:r>
          </a:p>
          <a:p>
            <a:pPr>
              <a:buFont typeface="Wingdings" pitchFamily="2" charset="2"/>
              <a:buNone/>
            </a:pPr>
            <a:r>
              <a:rPr lang="en-GB" sz="2800"/>
              <a:t>Ibaadah of </a:t>
            </a:r>
            <a:r>
              <a:rPr lang="en-GB" sz="2800" smtClean="0"/>
              <a:t>Wealth</a:t>
            </a:r>
            <a:r>
              <a:rPr lang="en-US" sz="2800" smtClean="0"/>
              <a:t> etc.</a:t>
            </a:r>
            <a:endParaRPr lang="en-GB" sz="280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838200"/>
            <a:ext cx="7239000" cy="1143000"/>
          </a:xfrm>
        </p:spPr>
        <p:txBody>
          <a:bodyPr>
            <a:normAutofit fontScale="90000"/>
          </a:bodyPr>
          <a:lstStyle/>
          <a:p>
            <a:r>
              <a:rPr lang="en-GB" sz="4000"/>
              <a:t>What are the conditions for any deed to be accepted?</a:t>
            </a:r>
            <a:endParaRPr lang="en-US" sz="4000"/>
          </a:p>
        </p:txBody>
      </p:sp>
      <p:sp>
        <p:nvSpPr>
          <p:cNvPr id="20483" name="Rectangle 3"/>
          <p:cNvSpPr>
            <a:spLocks noGrp="1" noChangeArrowheads="1"/>
          </p:cNvSpPr>
          <p:nvPr>
            <p:ph type="body" idx="1"/>
          </p:nvPr>
        </p:nvSpPr>
        <p:spPr/>
        <p:txBody>
          <a:bodyPr/>
          <a:lstStyle/>
          <a:p>
            <a:pPr>
              <a:buFont typeface="Wingdings" pitchFamily="2" charset="2"/>
              <a:buNone/>
            </a:pPr>
            <a:endParaRPr lang="en-GB"/>
          </a:p>
          <a:p>
            <a:endParaRPr lang="en-GB"/>
          </a:p>
          <a:p>
            <a:r>
              <a:rPr lang="en-GB"/>
              <a:t>Sincerity</a:t>
            </a:r>
          </a:p>
          <a:p>
            <a:endParaRPr lang="en-GB"/>
          </a:p>
          <a:p>
            <a:endParaRPr lang="en-GB"/>
          </a:p>
          <a:p>
            <a:r>
              <a:rPr lang="en-GB"/>
              <a:t>According to the guidance of the Prophet</a:t>
            </a: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a:t>The Categories of Shirk</a:t>
            </a:r>
            <a:endParaRPr lang="en-US"/>
          </a:p>
        </p:txBody>
      </p:sp>
      <p:sp>
        <p:nvSpPr>
          <p:cNvPr id="12291" name="Rectangle 3"/>
          <p:cNvSpPr>
            <a:spLocks noGrp="1" noChangeArrowheads="1"/>
          </p:cNvSpPr>
          <p:nvPr>
            <p:ph type="body" idx="1"/>
          </p:nvPr>
        </p:nvSpPr>
        <p:spPr/>
        <p:txBody>
          <a:bodyPr/>
          <a:lstStyle/>
          <a:p>
            <a:r>
              <a:rPr lang="en-GB"/>
              <a:t>Shirk in Ruboobeeyah (Lordship)</a:t>
            </a:r>
          </a:p>
          <a:p>
            <a:endParaRPr lang="en-GB"/>
          </a:p>
          <a:p>
            <a:r>
              <a:rPr lang="en-GB"/>
              <a:t>Shirk in the Asmaa was Siffaat (Names and Attributes)</a:t>
            </a:r>
          </a:p>
          <a:p>
            <a:endParaRPr lang="en-GB"/>
          </a:p>
          <a:p>
            <a:r>
              <a:rPr lang="en-GB"/>
              <a:t>Shirk in Ulooheeyah (worship)</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1.bp.blogspot.com/-CXpN5erQKeg/TpK1EOxTrDI/AAAAAAAAEtA/sUlU4EuLwXg/s1600/haqooq+ul+ebad.jpg"/>
          <p:cNvPicPr>
            <a:picLocks noChangeAspect="1" noChangeArrowheads="1"/>
          </p:cNvPicPr>
          <p:nvPr/>
        </p:nvPicPr>
        <p:blipFill>
          <a:blip r:embed="rId2" cstate="print"/>
          <a:srcRect t="10811" b="43243"/>
          <a:stretch>
            <a:fillRect/>
          </a:stretch>
        </p:blipFill>
        <p:spPr bwMode="auto">
          <a:xfrm>
            <a:off x="1066800" y="662940"/>
            <a:ext cx="6019800" cy="4548296"/>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Huqooq—ul-ebad</a:t>
            </a:r>
            <a:endParaRPr lang="en-US"/>
          </a:p>
        </p:txBody>
      </p:sp>
      <p:sp>
        <p:nvSpPr>
          <p:cNvPr id="3" name="Content Placeholder 2"/>
          <p:cNvSpPr>
            <a:spLocks noGrp="1"/>
          </p:cNvSpPr>
          <p:nvPr>
            <p:ph idx="1"/>
          </p:nvPr>
        </p:nvSpPr>
        <p:spPr/>
        <p:txBody>
          <a:bodyPr/>
          <a:lstStyle/>
          <a:p>
            <a:r>
              <a:rPr lang="en-US" smtClean="0"/>
              <a:t>Rights of parents</a:t>
            </a:r>
          </a:p>
          <a:p>
            <a:r>
              <a:rPr lang="en-US" smtClean="0"/>
              <a:t>Rights of children</a:t>
            </a:r>
          </a:p>
          <a:p>
            <a:r>
              <a:rPr lang="en-US" smtClean="0"/>
              <a:t>Rights of wife and husband</a:t>
            </a:r>
          </a:p>
          <a:p>
            <a:r>
              <a:rPr lang="en-US" smtClean="0"/>
              <a:t>Rights of relatives</a:t>
            </a:r>
          </a:p>
          <a:p>
            <a:r>
              <a:rPr lang="en-US" smtClean="0"/>
              <a:t>Rights of neighbours</a:t>
            </a:r>
          </a:p>
          <a:p>
            <a:r>
              <a:rPr lang="en-US" smtClean="0"/>
              <a:t>Rights of teacher</a:t>
            </a:r>
          </a:p>
          <a:p>
            <a:r>
              <a:rPr lang="en-US" smtClean="0"/>
              <a:t>Rights of non muslims</a:t>
            </a:r>
          </a:p>
          <a:p>
            <a:r>
              <a:rPr lang="en-US" smtClean="0"/>
              <a:t>Rights of slaves and others</a:t>
            </a:r>
          </a:p>
          <a:p>
            <a:r>
              <a:rPr lang="en-US" smtClean="0"/>
              <a:t>Social rights of a muslim</a:t>
            </a:r>
          </a:p>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ur-PK" smtClean="0"/>
              <a:t>حقو ق العباد</a:t>
            </a:r>
            <a:endParaRPr lang="en-US"/>
          </a:p>
        </p:txBody>
      </p:sp>
      <p:pic>
        <p:nvPicPr>
          <p:cNvPr id="4" name="Content Placeholder 3" descr="haqok-ul-ibad.gif"/>
          <p:cNvPicPr>
            <a:picLocks noGrp="1" noChangeAspect="1"/>
          </p:cNvPicPr>
          <p:nvPr>
            <p:ph idx="1"/>
          </p:nvPr>
        </p:nvPicPr>
        <p:blipFill>
          <a:blip r:embed="rId2" cstate="print"/>
          <a:srcRect l="-115" t="12381" b="12152"/>
          <a:stretch>
            <a:fillRect/>
          </a:stretch>
        </p:blipFill>
        <p:spPr>
          <a:xfrm>
            <a:off x="0" y="1731732"/>
            <a:ext cx="8153400" cy="5126267"/>
          </a:xfr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s.jpg"/>
          <p:cNvPicPr>
            <a:picLocks noGrp="1" noChangeAspect="1"/>
          </p:cNvPicPr>
          <p:nvPr>
            <p:ph idx="1"/>
          </p:nvPr>
        </p:nvPicPr>
        <p:blipFill>
          <a:blip r:embed="rId2" cstate="print"/>
          <a:stretch>
            <a:fillRect/>
          </a:stretch>
        </p:blipFill>
        <p:spPr>
          <a:xfrm>
            <a:off x="35090" y="0"/>
            <a:ext cx="8118310" cy="6858000"/>
          </a:xfr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ild 1 Hadees 10.gif"/>
          <p:cNvPicPr>
            <a:picLocks noGrp="1" noChangeAspect="1"/>
          </p:cNvPicPr>
          <p:nvPr>
            <p:ph idx="1"/>
          </p:nvPr>
        </p:nvPicPr>
        <p:blipFill>
          <a:blip r:embed="rId2" cstate="print"/>
          <a:stretch>
            <a:fillRect/>
          </a:stretch>
        </p:blipFill>
        <p:spPr>
          <a:xfrm>
            <a:off x="0" y="0"/>
            <a:ext cx="8077200" cy="6857999"/>
          </a:xfr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jpg"/>
          <p:cNvPicPr>
            <a:picLocks noChangeAspect="1"/>
          </p:cNvPicPr>
          <p:nvPr/>
        </p:nvPicPr>
        <p:blipFill>
          <a:blip r:embed="rId2" cstate="print"/>
          <a:stretch>
            <a:fillRect/>
          </a:stretch>
        </p:blipFill>
        <p:spPr>
          <a:xfrm>
            <a:off x="1447799" y="1185863"/>
            <a:ext cx="5715001" cy="3995737"/>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solidFill>
                  <a:schemeClr val="tx1"/>
                </a:solidFill>
                <a:latin typeface="Eras Bold ITC" pitchFamily="34" charset="0"/>
              </a:rPr>
              <a:t>Don’t say uff to them</a:t>
            </a:r>
            <a:endParaRPr lang="en-US" sz="3600" b="1" dirty="0">
              <a:solidFill>
                <a:schemeClr val="tx1"/>
              </a:solidFill>
              <a:latin typeface="Eras Bold ITC" pitchFamily="34" charset="0"/>
            </a:endParaRPr>
          </a:p>
        </p:txBody>
      </p:sp>
      <p:sp>
        <p:nvSpPr>
          <p:cNvPr id="3" name="Content Placeholder 2"/>
          <p:cNvSpPr>
            <a:spLocks noGrp="1"/>
          </p:cNvSpPr>
          <p:nvPr>
            <p:ph idx="1"/>
          </p:nvPr>
        </p:nvSpPr>
        <p:spPr/>
        <p:txBody>
          <a:bodyPr/>
          <a:lstStyle/>
          <a:p>
            <a:r>
              <a:rPr lang="en-US" sz="2800" b="1" smtClean="0">
                <a:latin typeface="Eras Bold ITC" pitchFamily="34" charset="0"/>
              </a:rPr>
              <a:t>And your Lord has commanded that you shall not serve (any) but Him, and goodness to your parents. If either or both of them reach old age with you, say not to them (soA much as) “aah" nor scold them, and speak to them a kind word. </a:t>
            </a:r>
          </a:p>
          <a:p>
            <a:r>
              <a:rPr lang="en-US" sz="2800" b="1" smtClean="0">
                <a:latin typeface="Eras Bold ITC" pitchFamily="34" charset="0"/>
              </a:rPr>
              <a:t>(Quran 17:23)</a:t>
            </a:r>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solidFill>
                  <a:schemeClr val="tx1"/>
                </a:solidFill>
                <a:latin typeface="Eras Bold ITC" pitchFamily="34" charset="0"/>
              </a:rPr>
              <a:t>Dua for them</a:t>
            </a:r>
            <a:endParaRPr lang="en-US" dirty="0">
              <a:solidFill>
                <a:schemeClr val="tx1"/>
              </a:solidFill>
              <a:latin typeface="Eras Bold ITC" pitchFamily="34" charset="0"/>
            </a:endParaRPr>
          </a:p>
        </p:txBody>
      </p:sp>
      <p:pic>
        <p:nvPicPr>
          <p:cNvPr id="4" name="Picture 3" descr="c.jpg"/>
          <p:cNvPicPr>
            <a:picLocks noChangeAspect="1"/>
          </p:cNvPicPr>
          <p:nvPr/>
        </p:nvPicPr>
        <p:blipFill>
          <a:blip r:embed="rId2" cstate="print"/>
          <a:srcRect b="11192"/>
          <a:stretch>
            <a:fillRect/>
          </a:stretch>
        </p:blipFill>
        <p:spPr>
          <a:xfrm>
            <a:off x="0" y="0"/>
            <a:ext cx="9144000" cy="6934200"/>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solidFill>
                  <a:schemeClr val="tx1"/>
                </a:solidFill>
                <a:latin typeface="Eras Bold ITC" pitchFamily="34" charset="0"/>
              </a:rPr>
              <a:t>Dua</a:t>
            </a:r>
            <a:r>
              <a:rPr lang="ur-PK" smtClean="0">
                <a:solidFill>
                  <a:schemeClr val="tx1"/>
                </a:solidFill>
                <a:latin typeface="Eras Bold ITC" pitchFamily="34" charset="0"/>
              </a:rPr>
              <a:t>ربنااغفرلی ۔۔۔۔</a:t>
            </a:r>
            <a:endParaRPr lang="en-US" dirty="0">
              <a:solidFill>
                <a:schemeClr val="tx1"/>
              </a:solidFill>
              <a:latin typeface="Eras Bold ITC" pitchFamily="34" charset="0"/>
            </a:endParaRPr>
          </a:p>
        </p:txBody>
      </p:sp>
      <p:sp>
        <p:nvSpPr>
          <p:cNvPr id="3" name="Content Placeholder 2"/>
          <p:cNvSpPr>
            <a:spLocks noGrp="1"/>
          </p:cNvSpPr>
          <p:nvPr>
            <p:ph idx="1"/>
          </p:nvPr>
        </p:nvSpPr>
        <p:spPr/>
        <p:txBody>
          <a:bodyPr>
            <a:normAutofit/>
          </a:bodyPr>
          <a:lstStyle/>
          <a:p>
            <a:r>
              <a:rPr lang="en-US" sz="3200" smtClean="0">
                <a:latin typeface="Eras Bold ITC" pitchFamily="34" charset="0"/>
              </a:rPr>
              <a:t>And We have enjoined man in respect of his parents-- his mother bears him with pain upon pain and his weaning takes two years-- saying: Be grateful to Me and to both your parents; to Me is the eventual coming.</a:t>
            </a:r>
            <a:br>
              <a:rPr lang="en-US" sz="3200" smtClean="0">
                <a:latin typeface="Eras Bold ITC" pitchFamily="34" charset="0"/>
              </a:rPr>
            </a:br>
            <a:r>
              <a:rPr lang="en-US" sz="3200" smtClean="0">
                <a:latin typeface="Eras Bold ITC" pitchFamily="34" charset="0"/>
              </a:rPr>
              <a:t>(Quran </a:t>
            </a:r>
            <a:r>
              <a:rPr lang="en-US" sz="3200" b="1" smtClean="0">
                <a:latin typeface="Eras Bold ITC" pitchFamily="34" charset="0"/>
              </a:rPr>
              <a:t>31:14)</a:t>
            </a:r>
            <a:endParaRPr lang="en-US" sz="32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02162"/>
          </a:xfrm>
        </p:spPr>
        <p:txBody>
          <a:bodyPr/>
          <a:lstStyle/>
          <a:p>
            <a:r>
              <a:rPr lang="en-US" sz="5400" dirty="0" smtClean="0">
                <a:solidFill>
                  <a:srgbClr val="FF0000"/>
                </a:solidFill>
                <a:latin typeface="Eras Bold ITC" pitchFamily="34" charset="0"/>
              </a:rPr>
              <a:t>"Paradise lies under the feet of the mother</a:t>
            </a:r>
            <a:r>
              <a:rPr lang="en-US" sz="5400" dirty="0" smtClean="0">
                <a:solidFill>
                  <a:srgbClr val="FF0000"/>
                </a:solidFill>
              </a:rPr>
              <a:t>.“</a:t>
            </a:r>
            <a:r>
              <a:rPr lang="en-US" sz="5400" dirty="0" smtClean="0">
                <a:solidFill>
                  <a:srgbClr val="FFC000"/>
                </a:solidFill>
              </a:rPr>
              <a:t/>
            </a:r>
            <a:br>
              <a:rPr lang="en-US" sz="5400" dirty="0" smtClean="0">
                <a:solidFill>
                  <a:srgbClr val="FFC000"/>
                </a:solidFill>
              </a:rPr>
            </a:br>
            <a:r>
              <a:rPr lang="en-US" b="1" dirty="0" smtClean="0">
                <a:solidFill>
                  <a:srgbClr val="FFC000"/>
                </a:solidFill>
              </a:rPr>
              <a:t>prophet Muhammad (saw</a:t>
            </a:r>
            <a:r>
              <a:rPr lang="en-US" dirty="0" smtClean="0">
                <a:solidFill>
                  <a:srgbClr val="FFC000"/>
                </a:solidFill>
              </a:rPr>
              <a:t>)</a:t>
            </a:r>
            <a:endParaRPr lang="en-US" dirty="0">
              <a:solidFill>
                <a:srgbClr val="FFC000"/>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s://lh5.googleusercontent.com/-W3pEtV2QtHE/Uzp_pxqDVbI/AAAAAAAABAw/wTOqQ4c_A7w/w506-h750/islamic-knowledge-pleasing-your-father.jpg"/>
          <p:cNvPicPr>
            <a:picLocks noChangeAspect="1" noChangeArrowheads="1"/>
          </p:cNvPicPr>
          <p:nvPr/>
        </p:nvPicPr>
        <p:blipFill>
          <a:blip r:embed="rId2" cstate="print"/>
          <a:srcRect b="11011"/>
          <a:stretch>
            <a:fillRect/>
          </a:stretch>
        </p:blipFill>
        <p:spPr bwMode="auto">
          <a:xfrm>
            <a:off x="1" y="-22226"/>
            <a:ext cx="8153400" cy="6880226"/>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4.bp.blogspot.com/-WcXQiIAfm-I/UY86cTs32WI/AAAAAAAAatA/olzbP7zg1es/s640/247508_517725744956343_1826542913_n.jpg"/>
          <p:cNvPicPr>
            <a:picLocks noChangeAspect="1" noChangeArrowheads="1"/>
          </p:cNvPicPr>
          <p:nvPr/>
        </p:nvPicPr>
        <p:blipFill>
          <a:blip r:embed="rId2" cstate="print"/>
          <a:srcRect l="5696" b="21808"/>
          <a:stretch>
            <a:fillRect/>
          </a:stretch>
        </p:blipFill>
        <p:spPr bwMode="auto">
          <a:xfrm>
            <a:off x="0" y="0"/>
            <a:ext cx="8126021" cy="68580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Reward to look</a:t>
            </a:r>
            <a:endParaRPr lang="en-US" dirty="0"/>
          </a:p>
        </p:txBody>
      </p:sp>
      <p:sp>
        <p:nvSpPr>
          <p:cNvPr id="3" name="Content Placeholder 2"/>
          <p:cNvSpPr>
            <a:spLocks noGrp="1"/>
          </p:cNvSpPr>
          <p:nvPr>
            <p:ph idx="1"/>
          </p:nvPr>
        </p:nvSpPr>
        <p:spPr/>
        <p:txBody>
          <a:bodyPr>
            <a:normAutofit/>
          </a:bodyPr>
          <a:lstStyle/>
          <a:p>
            <a:r>
              <a:rPr lang="en-US" sz="4000" smtClean="0">
                <a:solidFill>
                  <a:srgbClr val="FF0000"/>
                </a:solidFill>
                <a:latin typeface="Eras Bold ITC" pitchFamily="34" charset="0"/>
              </a:rPr>
              <a:t>"If a person looks with love at his parents, God writes in his favor the reward equal to the performance of one Hajj.(pilgrimage</a:t>
            </a:r>
            <a:r>
              <a:rPr lang="en-US" sz="3600" smtClean="0">
                <a:solidFill>
                  <a:srgbClr val="FF0000"/>
                </a:solidFill>
              </a:rPr>
              <a:t>)“</a:t>
            </a:r>
            <a:r>
              <a:rPr lang="en-US" sz="3600" smtClean="0">
                <a:solidFill>
                  <a:srgbClr val="FFC000"/>
                </a:solidFill>
              </a:rPr>
              <a:t/>
            </a:r>
            <a:br>
              <a:rPr lang="en-US" sz="3600" smtClean="0">
                <a:solidFill>
                  <a:srgbClr val="FFC000"/>
                </a:solidFill>
              </a:rPr>
            </a:br>
            <a:r>
              <a:rPr lang="en-US" sz="3600" b="1" smtClean="0">
                <a:solidFill>
                  <a:srgbClr val="FFC000"/>
                </a:solidFill>
              </a:rPr>
              <a:t> prophet Muhammad (saw</a:t>
            </a:r>
            <a:r>
              <a:rPr lang="en-US" sz="3600" smtClean="0"/>
              <a:t>)</a:t>
            </a:r>
            <a:endParaRPr lang="en-US" sz="36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jpg"/>
          <p:cNvPicPr>
            <a:picLocks noChangeAspect="1"/>
          </p:cNvPicPr>
          <p:nvPr/>
        </p:nvPicPr>
        <p:blipFill>
          <a:blip r:embed="rId2" cstate="print"/>
          <a:srcRect b="14074"/>
          <a:stretch>
            <a:fillRect/>
          </a:stretch>
        </p:blipFill>
        <p:spPr>
          <a:xfrm>
            <a:off x="0" y="914401"/>
            <a:ext cx="8153399" cy="5943600"/>
          </a:xfrm>
          <a:prstGeom prst="rect">
            <a:avLst/>
          </a:prstGeom>
        </p:spPr>
      </p:pic>
      <p:sp>
        <p:nvSpPr>
          <p:cNvPr id="4" name="Title 3"/>
          <p:cNvSpPr>
            <a:spLocks noGrp="1"/>
          </p:cNvSpPr>
          <p:nvPr>
            <p:ph type="title"/>
          </p:nvPr>
        </p:nvSpPr>
        <p:spPr>
          <a:xfrm>
            <a:off x="457200" y="-381000"/>
            <a:ext cx="7242048" cy="1143000"/>
          </a:xfrm>
        </p:spPr>
        <p:txBody>
          <a:bodyPr/>
          <a:lstStyle/>
          <a:p>
            <a:pPr algn="ctr"/>
            <a:r>
              <a:rPr lang="en-US" smtClean="0"/>
              <a:t>Parents 14 righths</a:t>
            </a: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After death their rights</a:t>
            </a:r>
            <a:endParaRPr lang="en-US"/>
          </a:p>
        </p:txBody>
      </p:sp>
      <p:pic>
        <p:nvPicPr>
          <p:cNvPr id="3" name="Picture 2" descr="m.jpg"/>
          <p:cNvPicPr>
            <a:picLocks noChangeAspect="1"/>
          </p:cNvPicPr>
          <p:nvPr/>
        </p:nvPicPr>
        <p:blipFill>
          <a:blip r:embed="rId2" cstate="print">
            <a:duotone>
              <a:prstClr val="black"/>
              <a:schemeClr val="accent4">
                <a:tint val="45000"/>
                <a:satMod val="400000"/>
              </a:schemeClr>
            </a:duotone>
          </a:blip>
          <a:srcRect r="50833"/>
          <a:stretch>
            <a:fillRect/>
          </a:stretch>
        </p:blipFill>
        <p:spPr>
          <a:xfrm>
            <a:off x="1600200" y="1828800"/>
            <a:ext cx="5105400" cy="4720492"/>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jpg"/>
          <p:cNvPicPr>
            <a:picLocks noChangeAspect="1"/>
          </p:cNvPicPr>
          <p:nvPr/>
        </p:nvPicPr>
        <p:blipFill>
          <a:blip r:embed="rId2" cstate="print"/>
          <a:srcRect l="36364" r="18182" b="12409"/>
          <a:stretch>
            <a:fillRect/>
          </a:stretch>
        </p:blipFill>
        <p:spPr>
          <a:xfrm>
            <a:off x="1524000" y="1295400"/>
            <a:ext cx="4800600" cy="3600450"/>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3.bp.blogspot.com/-Ha_ogzPuplo/UpDPE1WlIcI/AAAAAAAAAD8/Qdb4BaG92Dw/s1600/aulad.jpg"/>
          <p:cNvPicPr>
            <a:picLocks noChangeAspect="1" noChangeArrowheads="1"/>
          </p:cNvPicPr>
          <p:nvPr/>
        </p:nvPicPr>
        <p:blipFill>
          <a:blip r:embed="rId2" cstate="print">
            <a:duotone>
              <a:prstClr val="black"/>
              <a:schemeClr val="accent4">
                <a:tint val="45000"/>
                <a:satMod val="400000"/>
              </a:schemeClr>
            </a:duotone>
          </a:blip>
          <a:srcRect/>
          <a:stretch>
            <a:fillRect/>
          </a:stretch>
        </p:blipFill>
        <p:spPr bwMode="auto">
          <a:xfrm>
            <a:off x="0" y="0"/>
            <a:ext cx="8133387" cy="693420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rgbClr val="7030A0"/>
                </a:solidFill>
                <a:latin typeface="Bradley Hand ITC" pitchFamily="66" charset="0"/>
              </a:rPr>
              <a:t>Parents should understand children</a:t>
            </a:r>
            <a:r>
              <a:rPr lang="en-US" sz="3200" dirty="0" smtClean="0">
                <a:latin typeface="Bradley Hand ITC" pitchFamily="66" charset="0"/>
              </a:rPr>
              <a:t>…</a:t>
            </a:r>
            <a:endParaRPr lang="en-US" sz="3200" dirty="0">
              <a:latin typeface="Bradley Hand ITC" pitchFamily="66" charset="0"/>
            </a:endParaRPr>
          </a:p>
        </p:txBody>
      </p:sp>
      <p:pic>
        <p:nvPicPr>
          <p:cNvPr id="5" name="Content Placeholder 4" descr="babygivingflower.jpg"/>
          <p:cNvPicPr>
            <a:picLocks noGrp="1" noChangeAspect="1"/>
          </p:cNvPicPr>
          <p:nvPr>
            <p:ph sz="quarter" idx="1"/>
          </p:nvPr>
        </p:nvPicPr>
        <p:blipFill>
          <a:blip r:embed="rId2" cstate="print"/>
          <a:stretch>
            <a:fillRect/>
          </a:stretch>
        </p:blipFill>
        <p:spPr>
          <a:xfrm>
            <a:off x="6248400" y="2643182"/>
            <a:ext cx="1619250" cy="1085850"/>
          </a:xfrm>
          <a:prstGeom prst="rect">
            <a:avLst/>
          </a:prstGeom>
          <a:ln w="228600" cap="sq" cmpd="thickThin">
            <a:solidFill>
              <a:srgbClr val="000000"/>
            </a:solidFill>
            <a:prstDash val="solid"/>
            <a:miter lim="800000"/>
          </a:ln>
          <a:effectLst>
            <a:innerShdw blurRad="76200">
              <a:srgbClr val="000000"/>
            </a:innerShdw>
          </a:effectLst>
        </p:spPr>
      </p:pic>
      <p:sp>
        <p:nvSpPr>
          <p:cNvPr id="4" name="Text Placeholder 3"/>
          <p:cNvSpPr>
            <a:spLocks noGrp="1"/>
          </p:cNvSpPr>
          <p:nvPr>
            <p:ph type="body" sz="quarter" idx="4294967295"/>
          </p:nvPr>
        </p:nvSpPr>
        <p:spPr>
          <a:xfrm>
            <a:off x="0" y="1570038"/>
            <a:ext cx="6215074" cy="4787920"/>
          </a:xfrm>
        </p:spPr>
        <p:txBody>
          <a:bodyPr>
            <a:noAutofit/>
          </a:bodyPr>
          <a:lstStyle/>
          <a:p>
            <a:pPr>
              <a:buNone/>
            </a:pPr>
            <a:r>
              <a:rPr lang="en-US" sz="3600" b="1" dirty="0" smtClean="0">
                <a:latin typeface="Berlin Sans FB Demi" pitchFamily="34" charset="0"/>
              </a:rPr>
              <a:t> Parents enjoy a very respectable position in their children’s life. That is reason enough to be close, to try to know ,to try to understand what it feels like to be  a child or a teenager</a:t>
            </a:r>
            <a:endParaRPr lang="en-US" sz="3600" dirty="0">
              <a:latin typeface="Berlin Sans FB Dem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 qurani</a:t>
            </a:r>
            <a:br>
              <a:rPr lang="en-US" smtClean="0"/>
            </a:br>
            <a:r>
              <a:rPr lang="en-US" smtClean="0"/>
              <a:t>Dua for pious children</a:t>
            </a:r>
            <a:endParaRPr lang="en-US"/>
          </a:p>
        </p:txBody>
      </p:sp>
      <p:pic>
        <p:nvPicPr>
          <p:cNvPr id="4" name="Content Placeholder 3" descr="l.jpg"/>
          <p:cNvPicPr>
            <a:picLocks noGrp="1" noChangeAspect="1"/>
          </p:cNvPicPr>
          <p:nvPr>
            <p:ph idx="1"/>
          </p:nvPr>
        </p:nvPicPr>
        <p:blipFill>
          <a:blip r:embed="rId2" cstate="print"/>
          <a:stretch>
            <a:fillRect/>
          </a:stretch>
        </p:blipFill>
        <p:spPr>
          <a:xfrm>
            <a:off x="1524000" y="1622514"/>
            <a:ext cx="4267200" cy="5006886"/>
          </a:xfrm>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Rights of children </a:t>
            </a:r>
            <a:endParaRPr lang="en-US"/>
          </a:p>
        </p:txBody>
      </p:sp>
      <p:sp>
        <p:nvSpPr>
          <p:cNvPr id="3" name="Content Placeholder 2"/>
          <p:cNvSpPr>
            <a:spLocks noGrp="1"/>
          </p:cNvSpPr>
          <p:nvPr>
            <p:ph idx="1"/>
          </p:nvPr>
        </p:nvSpPr>
        <p:spPr/>
        <p:txBody>
          <a:bodyPr/>
          <a:lstStyle/>
          <a:p>
            <a:r>
              <a:rPr lang="en-US" smtClean="0"/>
              <a:t>The ritghts of children on their parents are:</a:t>
            </a:r>
          </a:p>
          <a:p>
            <a:r>
              <a:rPr lang="en-US" smtClean="0"/>
              <a:t>Right of a comfortable life</a:t>
            </a:r>
          </a:p>
          <a:p>
            <a:r>
              <a:rPr lang="en-US" smtClean="0"/>
              <a:t>Right of living</a:t>
            </a:r>
          </a:p>
          <a:p>
            <a:r>
              <a:rPr lang="en-US" smtClean="0"/>
              <a:t>Right of procurement of basic needs of life e.g clothing,shelter,and medical aid.</a:t>
            </a:r>
          </a:p>
          <a:p>
            <a:r>
              <a:rPr lang="en-US" smtClean="0"/>
              <a:t>Proper instructions and guidence</a:t>
            </a:r>
          </a:p>
          <a:p>
            <a:r>
              <a:rPr lang="en-US" smtClean="0"/>
              <a:t>Equality among them</a:t>
            </a:r>
          </a:p>
          <a:p>
            <a:r>
              <a:rPr lang="en-US" smtClean="0"/>
              <a:t>Equiped them with education religious and formal both types.</a:t>
            </a: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7467600" cy="511156"/>
          </a:xfrm>
        </p:spPr>
        <p:txBody>
          <a:bodyPr>
            <a:noAutofit/>
          </a:bodyPr>
          <a:lstStyle/>
          <a:p>
            <a:r>
              <a:rPr lang="en-US" sz="4000" smtClean="0">
                <a:solidFill>
                  <a:schemeClr val="accent3"/>
                </a:solidFill>
                <a:latin typeface="Bradley Hand ITC" pitchFamily="66" charset="0"/>
              </a:rPr>
              <a:t>Care them like flowers</a:t>
            </a:r>
            <a:endParaRPr lang="en-US" sz="4000" dirty="0">
              <a:solidFill>
                <a:schemeClr val="accent3"/>
              </a:solidFill>
              <a:latin typeface="Bradley Hand ITC" pitchFamily="66" charset="0"/>
            </a:endParaRPr>
          </a:p>
        </p:txBody>
      </p:sp>
      <p:sp>
        <p:nvSpPr>
          <p:cNvPr id="3" name="Content Placeholder 2"/>
          <p:cNvSpPr>
            <a:spLocks noGrp="1"/>
          </p:cNvSpPr>
          <p:nvPr>
            <p:ph sz="quarter" idx="4294967295"/>
          </p:nvPr>
        </p:nvSpPr>
        <p:spPr>
          <a:xfrm>
            <a:off x="428596" y="785794"/>
            <a:ext cx="7643866" cy="5286412"/>
          </a:xfrm>
        </p:spPr>
        <p:txBody>
          <a:bodyPr>
            <a:normAutofit fontScale="92500" lnSpcReduction="20000"/>
          </a:bodyPr>
          <a:lstStyle/>
          <a:p>
            <a:pPr>
              <a:buNone/>
            </a:pPr>
            <a:r>
              <a:rPr lang="en-US" sz="3500" b="1" dirty="0" smtClean="0">
                <a:latin typeface="Berlin Sans FB Demi" pitchFamily="34" charset="0"/>
              </a:rPr>
              <a:t>Parents are to children what gardeners are to flowers. The flower has to blossom one day to beautify the garden…but it does need that gentle touch of love and care you know</a:t>
            </a:r>
          </a:p>
          <a:p>
            <a:pPr>
              <a:buNone/>
            </a:pPr>
            <a:endParaRPr lang="en-US" sz="2800" b="1" dirty="0" smtClean="0">
              <a:latin typeface="Berlin Sans FB Demi" pitchFamily="34" charset="0"/>
            </a:endParaRPr>
          </a:p>
          <a:p>
            <a:pPr>
              <a:buNone/>
            </a:pPr>
            <a:r>
              <a:rPr lang="en-US" sz="2800" dirty="0" smtClean="0">
                <a:latin typeface="Berlin Sans FB Demi" pitchFamily="34" charset="0"/>
              </a:rPr>
              <a:t>Allah’s Apostle said, “When night falls (or it is evening), keep your children close to you for the devils spread out at that time. But when an hour of the night elapses, you can let them free. Close the doors and mention the Name of Allah, for </a:t>
            </a:r>
            <a:r>
              <a:rPr lang="en-US" sz="2800" dirty="0" err="1" smtClean="0">
                <a:latin typeface="Berlin Sans FB Demi" pitchFamily="34" charset="0"/>
              </a:rPr>
              <a:t>Shaytaan</a:t>
            </a:r>
            <a:r>
              <a:rPr lang="en-US" sz="2800" dirty="0" smtClean="0">
                <a:latin typeface="Berlin Sans FB Demi" pitchFamily="34" charset="0"/>
              </a:rPr>
              <a:t> (Satan) does not open a closed door.” </a:t>
            </a:r>
            <a:r>
              <a:rPr lang="en-US" sz="2800" i="1" dirty="0" smtClean="0">
                <a:latin typeface="Berlin Sans FB Demi" pitchFamily="34" charset="0"/>
              </a:rPr>
              <a:t>— </a:t>
            </a:r>
            <a:r>
              <a:rPr lang="en-US" sz="2800" i="1" dirty="0" err="1" smtClean="0">
                <a:latin typeface="Berlin Sans FB Demi" pitchFamily="34" charset="0"/>
              </a:rPr>
              <a:t>Bukhari</a:t>
            </a:r>
            <a:r>
              <a:rPr lang="en-US" sz="2800" i="1" dirty="0" smtClean="0">
                <a:latin typeface="Berlin Sans FB Demi" pitchFamily="34" charset="0"/>
              </a:rPr>
              <a:t> 4:523, Narrated Jabir bin Abdullah</a:t>
            </a:r>
            <a:endParaRPr lang="en-US" sz="2800" dirty="0" smtClean="0">
              <a:latin typeface="Berlin Sans FB Demi" pitchFamily="34" charset="0"/>
            </a:endParaRPr>
          </a:p>
          <a:p>
            <a:endParaRPr lang="en-US" sz="2800" dirty="0">
              <a:latin typeface="Berlin Sans FB Demi" pitchFamily="34" charset="0"/>
            </a:endParaRPr>
          </a:p>
        </p:txBody>
      </p:sp>
      <p:sp>
        <p:nvSpPr>
          <p:cNvPr id="5" name="Content Placeholder 4"/>
          <p:cNvSpPr>
            <a:spLocks noGrp="1"/>
          </p:cNvSpPr>
          <p:nvPr>
            <p:ph idx="1"/>
          </p:nvPr>
        </p:nvSpPr>
        <p:spPr>
          <a:xfrm>
            <a:off x="0" y="2514600"/>
            <a:ext cx="8077200" cy="3941136"/>
          </a:xfrm>
        </p:spPr>
        <p:txBody>
          <a:bodyPr>
            <a:normAutofit/>
          </a:bodyPr>
          <a:lstStyle/>
          <a:p>
            <a:pPr>
              <a:buNone/>
            </a:pPr>
            <a:r>
              <a:rPr lang="en-US" sz="2800" dirty="0" smtClean="0"/>
              <a:t>																																																																									</a:t>
            </a:r>
            <a:endParaRPr lang="en-US" sz="28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F0"/>
                </a:solidFill>
                <a:latin typeface="Bradley Hand ITC" pitchFamily="66" charset="0"/>
              </a:rPr>
              <a:t>An earnest advice</a:t>
            </a:r>
            <a:endParaRPr lang="en-US" b="1" dirty="0">
              <a:solidFill>
                <a:srgbClr val="00B0F0"/>
              </a:solidFill>
              <a:latin typeface="Bradley Hand ITC" pitchFamily="66" charset="0"/>
            </a:endParaRPr>
          </a:p>
        </p:txBody>
      </p:sp>
      <p:sp>
        <p:nvSpPr>
          <p:cNvPr id="3" name="Content Placeholder 2"/>
          <p:cNvSpPr>
            <a:spLocks noGrp="1"/>
          </p:cNvSpPr>
          <p:nvPr>
            <p:ph sz="quarter" idx="1"/>
          </p:nvPr>
        </p:nvSpPr>
        <p:spPr/>
        <p:txBody>
          <a:bodyPr>
            <a:normAutofit lnSpcReduction="10000"/>
          </a:bodyPr>
          <a:lstStyle/>
          <a:p>
            <a:pPr>
              <a:buNone/>
            </a:pPr>
            <a:r>
              <a:rPr lang="en-US" sz="3600" b="1" dirty="0" smtClean="0">
                <a:latin typeface="Berlin Sans FB Demi" pitchFamily="34" charset="0"/>
              </a:rPr>
              <a:t>Put in the best effort and give them the best in education and the best in discipline...</a:t>
            </a:r>
          </a:p>
          <a:p>
            <a:pPr>
              <a:buNone/>
            </a:pPr>
            <a:r>
              <a:rPr lang="en-US" sz="3600" b="1" dirty="0" smtClean="0">
                <a:latin typeface="Berlin Sans FB Demi" pitchFamily="34" charset="0"/>
              </a:rPr>
              <a:t>				</a:t>
            </a:r>
          </a:p>
          <a:p>
            <a:pPr>
              <a:buNone/>
            </a:pPr>
            <a:endParaRPr lang="en-US" sz="3600" b="1" dirty="0" smtClean="0">
              <a:latin typeface="Berlin Sans FB Demi" pitchFamily="34" charset="0"/>
            </a:endParaRPr>
          </a:p>
          <a:p>
            <a:pPr algn="r">
              <a:buNone/>
            </a:pPr>
            <a:r>
              <a:rPr lang="en-US" sz="3600" b="1" dirty="0" smtClean="0">
                <a:latin typeface="Berlin Sans FB Demi" pitchFamily="34" charset="0"/>
              </a:rPr>
              <a:t>				Aspire and strive to give the best rather than  having your aspirations fulfilled through them</a:t>
            </a:r>
            <a:r>
              <a:rPr lang="en-US" b="1" dirty="0" smtClean="0">
                <a:latin typeface="Berlin Sans FB Demi" pitchFamily="34" charset="0"/>
              </a:rPr>
              <a:t>….</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42048" cy="1158240"/>
          </a:xfrm>
        </p:spPr>
        <p:txBody>
          <a:bodyPr>
            <a:noAutofit/>
          </a:bodyPr>
          <a:lstStyle/>
          <a:p>
            <a:r>
              <a:rPr lang="en-US" sz="4000" b="1" dirty="0" smtClean="0">
                <a:solidFill>
                  <a:schemeClr val="tx2">
                    <a:lumMod val="60000"/>
                    <a:lumOff val="40000"/>
                  </a:schemeClr>
                </a:solidFill>
                <a:latin typeface="Bradley Hand ITC" pitchFamily="66" charset="0"/>
              </a:rPr>
              <a:t>Be gentle, Yet caring</a:t>
            </a:r>
            <a:endParaRPr lang="en-US" sz="4000" b="1" dirty="0">
              <a:solidFill>
                <a:schemeClr val="tx2">
                  <a:lumMod val="60000"/>
                  <a:lumOff val="40000"/>
                </a:schemeClr>
              </a:solidFill>
              <a:latin typeface="Bradley Hand ITC" pitchFamily="66" charset="0"/>
            </a:endParaRPr>
          </a:p>
        </p:txBody>
      </p:sp>
      <p:sp>
        <p:nvSpPr>
          <p:cNvPr id="4" name="Text Placeholder 3"/>
          <p:cNvSpPr>
            <a:spLocks noGrp="1"/>
          </p:cNvSpPr>
          <p:nvPr>
            <p:ph sz="quarter" idx="2"/>
          </p:nvPr>
        </p:nvSpPr>
        <p:spPr>
          <a:xfrm>
            <a:off x="228600" y="1524000"/>
            <a:ext cx="7699248" cy="5029200"/>
          </a:xfrm>
        </p:spPr>
        <p:txBody>
          <a:bodyPr>
            <a:normAutofit/>
          </a:bodyPr>
          <a:lstStyle/>
          <a:p>
            <a:pPr>
              <a:buNone/>
            </a:pPr>
            <a:r>
              <a:rPr lang="en-US" sz="3800" b="1" dirty="0" smtClean="0">
                <a:latin typeface="Batang" pitchFamily="18" charset="-127"/>
                <a:ea typeface="Batang" pitchFamily="18" charset="-127"/>
              </a:rPr>
              <a:t>Use your controlled temper to discipline,</a:t>
            </a:r>
          </a:p>
          <a:p>
            <a:pPr>
              <a:buNone/>
            </a:pPr>
            <a:r>
              <a:rPr lang="en-US" sz="3800" b="1" dirty="0" smtClean="0">
                <a:latin typeface="Batang" pitchFamily="18" charset="-127"/>
                <a:ea typeface="Batang" pitchFamily="18" charset="-127"/>
              </a:rPr>
              <a:t> to teach Islam, </a:t>
            </a:r>
          </a:p>
          <a:p>
            <a:pPr>
              <a:buNone/>
            </a:pPr>
            <a:r>
              <a:rPr lang="en-US" sz="3800" b="1" dirty="0" smtClean="0">
                <a:latin typeface="Batang" pitchFamily="18" charset="-127"/>
                <a:ea typeface="Batang" pitchFamily="18" charset="-127"/>
              </a:rPr>
              <a:t>to protect them from harm and</a:t>
            </a:r>
          </a:p>
          <a:p>
            <a:pPr>
              <a:buNone/>
            </a:pPr>
            <a:r>
              <a:rPr lang="en-US" sz="3800" b="1" dirty="0" smtClean="0">
                <a:latin typeface="Batang" pitchFamily="18" charset="-127"/>
                <a:ea typeface="Batang" pitchFamily="18" charset="-127"/>
              </a:rPr>
              <a:t> to make them righteous &amp;good Muslims…</a:t>
            </a:r>
          </a:p>
          <a:p>
            <a:endParaRPr lang="en-US" dirty="0">
              <a:latin typeface="Batang" pitchFamily="18" charset="-127"/>
              <a:ea typeface="Batang" pitchFamily="18" charset="-127"/>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 y="0"/>
            <a:ext cx="8077200" cy="6858000"/>
          </a:xfrm>
        </p:spPr>
        <p:txBody>
          <a:bodyPr>
            <a:normAutofit/>
          </a:bodyPr>
          <a:lstStyle/>
          <a:p>
            <a:pPr>
              <a:buNone/>
            </a:pPr>
            <a:r>
              <a:rPr lang="en-US" sz="2800" b="1" dirty="0" smtClean="0">
                <a:latin typeface="Bell MT" pitchFamily="18" charset="0"/>
              </a:rPr>
              <a:t>Some  things are not taught, but are  inspired  and most  things are  learnt  through inspiration…So  try to practice what you preach, even if your children are not watching you…</a:t>
            </a:r>
          </a:p>
          <a:p>
            <a:pPr>
              <a:buNone/>
            </a:pPr>
            <a:endParaRPr lang="en-US" dirty="0" smtClean="0"/>
          </a:p>
          <a:p>
            <a:pPr>
              <a:buNone/>
            </a:pPr>
            <a:r>
              <a:rPr lang="en-US" dirty="0" smtClean="0"/>
              <a:t>Abu </a:t>
            </a:r>
            <a:r>
              <a:rPr lang="en-US" dirty="0" err="1" smtClean="0"/>
              <a:t>Hurayrah</a:t>
            </a:r>
            <a:r>
              <a:rPr lang="en-US" dirty="0" smtClean="0"/>
              <a:t> (May Allah be pleased with him) once saw two men. He asked one of them, “How is this man related to you?” He replied, “He is my father.” Abu </a:t>
            </a:r>
            <a:r>
              <a:rPr lang="en-US" dirty="0" err="1" smtClean="0"/>
              <a:t>Hurayrah</a:t>
            </a:r>
            <a:r>
              <a:rPr lang="en-US" dirty="0" smtClean="0"/>
              <a:t> said, “Do not call him by his name, do not walk in front of him and do not sit before he does</a:t>
            </a:r>
            <a:r>
              <a:rPr lang="nl-NL" i="1" dirty="0" smtClean="0"/>
              <a:t>-Bukhari, Vol 1, pg 19</a:t>
            </a:r>
            <a:endParaRPr lang="en-US" b="1" dirty="0" smtClean="0">
              <a:latin typeface="Bradley Hand ITC" pitchFamily="66" charset="0"/>
            </a:endParaRPr>
          </a:p>
          <a:p>
            <a:endParaRPr lang="en-US" dirty="0"/>
          </a:p>
        </p:txBody>
      </p:sp>
      <p:pic>
        <p:nvPicPr>
          <p:cNvPr id="6" name="Picture Placeholder 10" descr="beautiful-flowers.jpg"/>
          <p:cNvPicPr>
            <a:picLocks noChangeAspect="1"/>
          </p:cNvPicPr>
          <p:nvPr/>
        </p:nvPicPr>
        <p:blipFill>
          <a:blip r:embed="rId2" cstate="print"/>
          <a:srcRect r="10417"/>
          <a:stretch>
            <a:fillRect/>
          </a:stretch>
        </p:blipFill>
        <p:spPr>
          <a:xfrm>
            <a:off x="4419600" y="4419600"/>
            <a:ext cx="3657600" cy="2438400"/>
          </a:xfrm>
          <a:prstGeom prst="rect">
            <a:avLst/>
          </a:prstGeom>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C00"/>
                </a:solidFill>
                <a:latin typeface="Bradley Hand ITC" pitchFamily="66" charset="0"/>
                <a:cs typeface="Andalus" pitchFamily="2" charset="-78"/>
              </a:rPr>
              <a:t>Aim </a:t>
            </a:r>
            <a:r>
              <a:rPr lang="en-US" b="1" dirty="0" smtClean="0">
                <a:solidFill>
                  <a:srgbClr val="FFCC00"/>
                </a:solidFill>
                <a:latin typeface="Arial Unicode MS" pitchFamily="34" charset="-128"/>
                <a:ea typeface="Arial Unicode MS" pitchFamily="34" charset="-128"/>
                <a:cs typeface="Arial Unicode MS" pitchFamily="34" charset="-128"/>
              </a:rPr>
              <a:t>at</a:t>
            </a:r>
            <a:r>
              <a:rPr lang="en-US" b="1" dirty="0" smtClean="0">
                <a:solidFill>
                  <a:srgbClr val="FFCC00"/>
                </a:solidFill>
                <a:latin typeface="Bradley Hand ITC" pitchFamily="66" charset="0"/>
                <a:cs typeface="Andalus" pitchFamily="2" charset="-78"/>
              </a:rPr>
              <a:t> the ultimate goal….</a:t>
            </a:r>
            <a:endParaRPr lang="en-US" b="1" dirty="0">
              <a:solidFill>
                <a:srgbClr val="FFCC00"/>
              </a:solidFill>
              <a:latin typeface="Bradley Hand ITC" pitchFamily="66" charset="0"/>
              <a:cs typeface="Andalus" pitchFamily="2" charset="-78"/>
            </a:endParaRPr>
          </a:p>
        </p:txBody>
      </p:sp>
      <p:pic>
        <p:nvPicPr>
          <p:cNvPr id="5" name="Content Placeholder 4" descr="Pleasures_of_Paradisepic.jpg"/>
          <p:cNvPicPr>
            <a:picLocks noGrp="1" noChangeAspect="1"/>
          </p:cNvPicPr>
          <p:nvPr>
            <p:ph sz="quarter" idx="1"/>
          </p:nvPr>
        </p:nvPicPr>
        <p:blipFill>
          <a:blip r:embed="rId2" cstate="print"/>
          <a:stretch>
            <a:fillRect/>
          </a:stretch>
        </p:blipFill>
        <p:spPr>
          <a:xfrm>
            <a:off x="152400" y="1857364"/>
            <a:ext cx="3047996" cy="2909898"/>
          </a:xfrm>
        </p:spPr>
      </p:pic>
      <p:sp>
        <p:nvSpPr>
          <p:cNvPr id="4" name="Content Placeholder 3"/>
          <p:cNvSpPr>
            <a:spLocks noGrp="1"/>
          </p:cNvSpPr>
          <p:nvPr>
            <p:ph sz="quarter" idx="2"/>
          </p:nvPr>
        </p:nvSpPr>
        <p:spPr>
          <a:xfrm>
            <a:off x="3352800" y="1428736"/>
            <a:ext cx="4714908" cy="5143536"/>
          </a:xfrm>
        </p:spPr>
        <p:txBody>
          <a:bodyPr>
            <a:normAutofit/>
          </a:bodyPr>
          <a:lstStyle/>
          <a:p>
            <a:pPr>
              <a:buNone/>
            </a:pPr>
            <a:r>
              <a:rPr lang="en-US" sz="3200" b="1" dirty="0" smtClean="0">
                <a:latin typeface="Berlin Sans FB Demi" pitchFamily="34" charset="0"/>
              </a:rPr>
              <a:t>Remember that this life is but a transient and our hereafter is our permanent abode….</a:t>
            </a:r>
          </a:p>
          <a:p>
            <a:pPr>
              <a:buNone/>
            </a:pPr>
            <a:r>
              <a:rPr lang="en-US" sz="3200" b="1" dirty="0" smtClean="0">
                <a:latin typeface="Berlin Sans FB Demi" pitchFamily="34" charset="0"/>
              </a:rPr>
              <a:t>The best gift a parent can give his child is a beautiful mind that thinks and acts the way Allah(SWT) loves…</a:t>
            </a:r>
            <a:endParaRPr lang="en-US" sz="3200" b="1" dirty="0">
              <a:latin typeface="Berlin Sans FB Dem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2.png"/>
          <p:cNvPicPr>
            <a:picLocks noChangeAspect="1"/>
          </p:cNvPicPr>
          <p:nvPr/>
        </p:nvPicPr>
        <p:blipFill>
          <a:blip r:embed="rId2" cstate="print"/>
          <a:stretch>
            <a:fillRect/>
          </a:stretch>
        </p:blipFill>
        <p:spPr>
          <a:xfrm>
            <a:off x="0" y="0"/>
            <a:ext cx="8153400" cy="6857999"/>
          </a:xfrm>
          <a:prstGeom prst="rect">
            <a:avLst/>
          </a:prstGeo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xx.jpg"/>
          <p:cNvPicPr>
            <a:picLocks noChangeAspect="1"/>
          </p:cNvPicPr>
          <p:nvPr/>
        </p:nvPicPr>
        <p:blipFill>
          <a:blip r:embed="rId2" cstate="print"/>
          <a:stretch>
            <a:fillRect/>
          </a:stretch>
        </p:blipFill>
        <p:spPr>
          <a:xfrm>
            <a:off x="1" y="0"/>
            <a:ext cx="8229600" cy="6858000"/>
          </a:xfrm>
          <a:prstGeom prst="rect">
            <a:avLst/>
          </a:prstGeom>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latin typeface="NSimSun" pitchFamily="49" charset="-122"/>
                <a:ea typeface="NSimSun" pitchFamily="49" charset="-122"/>
              </a:rPr>
              <a:t>Role of Husband </a:t>
            </a:r>
          </a:p>
        </p:txBody>
      </p:sp>
      <p:sp>
        <p:nvSpPr>
          <p:cNvPr id="15363" name="Rectangle 3"/>
          <p:cNvSpPr>
            <a:spLocks noGrp="1" noChangeArrowheads="1"/>
          </p:cNvSpPr>
          <p:nvPr>
            <p:ph idx="1"/>
          </p:nvPr>
        </p:nvSpPr>
        <p:spPr>
          <a:xfrm>
            <a:off x="76200" y="1493838"/>
            <a:ext cx="8229600" cy="4525962"/>
          </a:xfrm>
        </p:spPr>
        <p:txBody>
          <a:bodyPr/>
          <a:lstStyle/>
          <a:p>
            <a:pPr>
              <a:lnSpc>
                <a:spcPct val="90000"/>
              </a:lnSpc>
            </a:pPr>
            <a:r>
              <a:rPr lang="en-US" dirty="0">
                <a:latin typeface="Narkisim" pitchFamily="34" charset="-79"/>
                <a:cs typeface="Narkisim" pitchFamily="34" charset="-79"/>
              </a:rPr>
              <a:t>Husbands are to be “God conscious” and treat their wives with the respect and dignity they deserve because God is watching over them (Sur 4:1)</a:t>
            </a:r>
          </a:p>
          <a:p>
            <a:pPr>
              <a:lnSpc>
                <a:spcPct val="90000"/>
              </a:lnSpc>
            </a:pPr>
            <a:r>
              <a:rPr lang="en-US" dirty="0">
                <a:latin typeface="Narkisim" pitchFamily="34" charset="-79"/>
                <a:cs typeface="Narkisim" pitchFamily="34" charset="-79"/>
              </a:rPr>
              <a:t>They should be God fearing (Sur 3:102, 33:70)</a:t>
            </a:r>
          </a:p>
          <a:p>
            <a:pPr>
              <a:lnSpc>
                <a:spcPct val="90000"/>
              </a:lnSpc>
            </a:pPr>
            <a:r>
              <a:rPr lang="en-US" dirty="0">
                <a:latin typeface="Narkisim" pitchFamily="34" charset="-79"/>
                <a:cs typeface="Narkisim" pitchFamily="34" charset="-79"/>
              </a:rPr>
              <a:t>Must be committed to his wife and to</a:t>
            </a:r>
          </a:p>
          <a:p>
            <a:pPr>
              <a:lnSpc>
                <a:spcPct val="90000"/>
              </a:lnSpc>
              <a:buFontTx/>
              <a:buNone/>
            </a:pPr>
            <a:r>
              <a:rPr lang="en-US" dirty="0">
                <a:latin typeface="Narkisim" pitchFamily="34" charset="-79"/>
                <a:cs typeface="Narkisim" pitchFamily="34" charset="-79"/>
              </a:rPr>
              <a:t>	 provide for the family</a:t>
            </a:r>
          </a:p>
          <a:p>
            <a:pPr>
              <a:lnSpc>
                <a:spcPct val="90000"/>
              </a:lnSpc>
            </a:pPr>
            <a:r>
              <a:rPr lang="en-US" dirty="0">
                <a:latin typeface="Narkisim" pitchFamily="34" charset="-79"/>
                <a:cs typeface="Narkisim" pitchFamily="34" charset="-79"/>
              </a:rPr>
              <a:t>The groom also expresses </a:t>
            </a:r>
            <a:r>
              <a:rPr lang="en-US" i="1" dirty="0" err="1">
                <a:latin typeface="Narkisim" pitchFamily="34" charset="-79"/>
                <a:cs typeface="Narkisim" pitchFamily="34" charset="-79"/>
              </a:rPr>
              <a:t>qubul</a:t>
            </a:r>
            <a:r>
              <a:rPr lang="en-US" dirty="0">
                <a:latin typeface="Narkisim" pitchFamily="34" charset="-79"/>
                <a:cs typeface="Narkisim" pitchFamily="34" charset="-79"/>
              </a:rPr>
              <a:t>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solidFill>
                  <a:srgbClr val="0066FF"/>
                </a:solidFill>
                <a:latin typeface="Gill Sans MT" pitchFamily="34" charset="0"/>
              </a:rPr>
              <a:t>Women in Medieval Times</a:t>
            </a:r>
          </a:p>
        </p:txBody>
      </p:sp>
      <p:sp>
        <p:nvSpPr>
          <p:cNvPr id="3078" name="Rectangle 6"/>
          <p:cNvSpPr>
            <a:spLocks noGrp="1" noChangeArrowheads="1"/>
          </p:cNvSpPr>
          <p:nvPr>
            <p:ph idx="1"/>
          </p:nvPr>
        </p:nvSpPr>
        <p:spPr/>
        <p:txBody>
          <a:bodyPr/>
          <a:lstStyle/>
          <a:p>
            <a:r>
              <a:rPr lang="en-US">
                <a:solidFill>
                  <a:srgbClr val="0066FF"/>
                </a:solidFill>
                <a:latin typeface="Gill Sans MT" pitchFamily="34" charset="0"/>
              </a:rPr>
              <a:t>Women were basically treated like domesticated pets</a:t>
            </a:r>
          </a:p>
          <a:p>
            <a:r>
              <a:rPr lang="en-US">
                <a:solidFill>
                  <a:srgbClr val="0066FF"/>
                </a:solidFill>
                <a:latin typeface="Gill Sans MT" pitchFamily="34" charset="0"/>
              </a:rPr>
              <a:t>Had to take care of all household responsibilities</a:t>
            </a:r>
          </a:p>
          <a:p>
            <a:r>
              <a:rPr lang="en-US">
                <a:solidFill>
                  <a:srgbClr val="0066FF"/>
                </a:solidFill>
                <a:latin typeface="Gill Sans MT" pitchFamily="34" charset="0"/>
              </a:rPr>
              <a:t>Worked in fields and helped their husbands</a:t>
            </a:r>
          </a:p>
          <a:p>
            <a:r>
              <a:rPr lang="en-US">
                <a:solidFill>
                  <a:srgbClr val="0066FF"/>
                </a:solidFill>
                <a:latin typeface="Gill Sans MT" pitchFamily="34" charset="0"/>
              </a:rPr>
              <a:t>Marriage was compulsory </a:t>
            </a:r>
          </a:p>
          <a:p>
            <a:r>
              <a:rPr lang="en-US">
                <a:solidFill>
                  <a:srgbClr val="0066FF"/>
                </a:solidFill>
                <a:latin typeface="Gill Sans MT" pitchFamily="34" charset="0"/>
              </a:rPr>
              <a:t>Treated with little or no respect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US">
                <a:solidFill>
                  <a:srgbClr val="0066FF"/>
                </a:solidFill>
                <a:latin typeface="Gill Sans MT" pitchFamily="34" charset="0"/>
              </a:rPr>
              <a:t>Women in Arabia before Islam</a:t>
            </a:r>
          </a:p>
        </p:txBody>
      </p:sp>
      <p:sp>
        <p:nvSpPr>
          <p:cNvPr id="7171" name="Rectangle 3"/>
          <p:cNvSpPr>
            <a:spLocks noGrp="1" noChangeArrowheads="1"/>
          </p:cNvSpPr>
          <p:nvPr>
            <p:ph idx="1"/>
          </p:nvPr>
        </p:nvSpPr>
        <p:spPr/>
        <p:txBody>
          <a:bodyPr/>
          <a:lstStyle/>
          <a:p>
            <a:r>
              <a:rPr lang="en-US">
                <a:solidFill>
                  <a:srgbClr val="0066FF"/>
                </a:solidFill>
                <a:latin typeface="Gill Sans MT" pitchFamily="34" charset="0"/>
              </a:rPr>
              <a:t>Women were not equal to men when it came to issues such as marriage, inheritance or education</a:t>
            </a:r>
          </a:p>
          <a:p>
            <a:r>
              <a:rPr lang="en-US">
                <a:solidFill>
                  <a:srgbClr val="0066FF"/>
                </a:solidFill>
                <a:latin typeface="Gill Sans MT" pitchFamily="34" charset="0"/>
              </a:rPr>
              <a:t>Women had no legal rights</a:t>
            </a:r>
          </a:p>
          <a:p>
            <a:r>
              <a:rPr lang="en-US">
                <a:solidFill>
                  <a:srgbClr val="0066FF"/>
                </a:solidFill>
                <a:latin typeface="Gill Sans MT" pitchFamily="34" charset="0"/>
              </a:rPr>
              <a:t>Female infants were buried alive</a:t>
            </a:r>
          </a:p>
          <a:p>
            <a:r>
              <a:rPr lang="en-US">
                <a:solidFill>
                  <a:srgbClr val="0066FF"/>
                </a:solidFill>
                <a:latin typeface="Gill Sans MT" pitchFamily="34" charset="0"/>
              </a:rPr>
              <a:t>Polygamy was widespread</a:t>
            </a:r>
          </a:p>
          <a:p>
            <a:endParaRPr lang="en-US">
              <a:solidFill>
                <a:srgbClr val="0066FF"/>
              </a:solidFill>
              <a:latin typeface="Gill Sans MT"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solidFill>
                  <a:srgbClr val="0066FF"/>
                </a:solidFill>
                <a:latin typeface="Gill Sans MT" pitchFamily="34" charset="0"/>
              </a:rPr>
              <a:t>The Qur’an defines woman’s role</a:t>
            </a:r>
          </a:p>
        </p:txBody>
      </p:sp>
      <p:sp>
        <p:nvSpPr>
          <p:cNvPr id="9219" name="Rectangle 3"/>
          <p:cNvSpPr>
            <a:spLocks noGrp="1" noChangeArrowheads="1"/>
          </p:cNvSpPr>
          <p:nvPr>
            <p:ph idx="1"/>
          </p:nvPr>
        </p:nvSpPr>
        <p:spPr/>
        <p:txBody>
          <a:bodyPr/>
          <a:lstStyle/>
          <a:p>
            <a:r>
              <a:rPr lang="en-US">
                <a:solidFill>
                  <a:srgbClr val="0066FF"/>
                </a:solidFill>
                <a:latin typeface="Gill Sans MT" pitchFamily="34" charset="0"/>
              </a:rPr>
              <a:t>Made women feel more secure in society</a:t>
            </a:r>
          </a:p>
          <a:p>
            <a:r>
              <a:rPr lang="en-US">
                <a:solidFill>
                  <a:srgbClr val="0066FF"/>
                </a:solidFill>
                <a:latin typeface="Gill Sans MT" pitchFamily="34" charset="0"/>
              </a:rPr>
              <a:t>Killing infant girls was forbidden</a:t>
            </a:r>
          </a:p>
          <a:p>
            <a:r>
              <a:rPr lang="en-US">
                <a:solidFill>
                  <a:srgbClr val="0066FF"/>
                </a:solidFill>
                <a:latin typeface="Gill Sans MT" pitchFamily="34" charset="0"/>
              </a:rPr>
              <a:t>Gave women birthrights</a:t>
            </a:r>
          </a:p>
          <a:p>
            <a:r>
              <a:rPr lang="en-US">
                <a:solidFill>
                  <a:srgbClr val="0066FF"/>
                </a:solidFill>
                <a:latin typeface="Gill Sans MT" pitchFamily="34" charset="0"/>
              </a:rPr>
              <a:t>Divorced woman was entitled to financial support from her ex-husband</a:t>
            </a:r>
          </a:p>
          <a:p>
            <a:r>
              <a:rPr lang="en-US" i="1">
                <a:solidFill>
                  <a:srgbClr val="0066FF"/>
                </a:solidFill>
                <a:latin typeface="Gill Sans MT" pitchFamily="34" charset="0"/>
              </a:rPr>
              <a:t>Khul </a:t>
            </a:r>
            <a:r>
              <a:rPr lang="en-US">
                <a:solidFill>
                  <a:srgbClr val="0066FF"/>
                </a:solidFill>
                <a:latin typeface="Gill Sans MT" pitchFamily="34" charset="0"/>
              </a:rPr>
              <a:t>is the ending of marriage at the wife’s request  </a:t>
            </a:r>
            <a:endParaRPr lang="en-US" i="1">
              <a:solidFill>
                <a:srgbClr val="0066FF"/>
              </a:solidFill>
              <a:latin typeface="Gill Sans MT" pitchFamily="34" charset="0"/>
            </a:endParaRPr>
          </a:p>
          <a:p>
            <a:endParaRPr lang="en-US">
              <a:solidFill>
                <a:srgbClr val="0066FF"/>
              </a:solidFill>
              <a:latin typeface="Gill Sans MT"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solidFill>
                  <a:srgbClr val="0066FF"/>
                </a:solidFill>
                <a:latin typeface="Gill Sans MT" pitchFamily="34" charset="0"/>
              </a:rPr>
              <a:t>Different but complementary roles</a:t>
            </a:r>
          </a:p>
        </p:txBody>
      </p:sp>
      <p:sp>
        <p:nvSpPr>
          <p:cNvPr id="10243" name="Rectangle 3"/>
          <p:cNvSpPr>
            <a:spLocks noGrp="1" noChangeArrowheads="1"/>
          </p:cNvSpPr>
          <p:nvPr>
            <p:ph idx="1"/>
          </p:nvPr>
        </p:nvSpPr>
        <p:spPr/>
        <p:txBody>
          <a:bodyPr/>
          <a:lstStyle/>
          <a:p>
            <a:pPr>
              <a:lnSpc>
                <a:spcPct val="80000"/>
              </a:lnSpc>
            </a:pPr>
            <a:r>
              <a:rPr lang="en-US" sz="2400">
                <a:solidFill>
                  <a:srgbClr val="0066FF"/>
                </a:solidFill>
                <a:latin typeface="Gill Sans MT" pitchFamily="34" charset="0"/>
              </a:rPr>
              <a:t>Quran portrays men and women equal although they still have corresponding functions</a:t>
            </a:r>
          </a:p>
          <a:p>
            <a:pPr>
              <a:lnSpc>
                <a:spcPct val="80000"/>
              </a:lnSpc>
            </a:pPr>
            <a:r>
              <a:rPr lang="en-US" sz="2400">
                <a:solidFill>
                  <a:srgbClr val="0066FF"/>
                </a:solidFill>
                <a:latin typeface="Gill Sans MT" pitchFamily="34" charset="0"/>
              </a:rPr>
              <a:t>Woman is the work of art of Allah’s formations</a:t>
            </a:r>
          </a:p>
          <a:p>
            <a:pPr>
              <a:lnSpc>
                <a:spcPct val="80000"/>
              </a:lnSpc>
            </a:pPr>
            <a:r>
              <a:rPr lang="en-US" sz="2400">
                <a:solidFill>
                  <a:srgbClr val="0066FF"/>
                </a:solidFill>
                <a:latin typeface="Gill Sans MT" pitchFamily="34" charset="0"/>
              </a:rPr>
              <a:t>Woman’s basis of self-respect is equal to man</a:t>
            </a:r>
          </a:p>
          <a:p>
            <a:pPr>
              <a:lnSpc>
                <a:spcPct val="80000"/>
              </a:lnSpc>
            </a:pPr>
            <a:r>
              <a:rPr lang="en-US" sz="2400">
                <a:solidFill>
                  <a:srgbClr val="0066FF"/>
                </a:solidFill>
                <a:latin typeface="Gill Sans MT" pitchFamily="34" charset="0"/>
              </a:rPr>
              <a:t>Both can choose the path they want to follow</a:t>
            </a:r>
          </a:p>
          <a:p>
            <a:pPr>
              <a:lnSpc>
                <a:spcPct val="80000"/>
              </a:lnSpc>
            </a:pPr>
            <a:r>
              <a:rPr lang="en-US" sz="2400">
                <a:solidFill>
                  <a:srgbClr val="0066FF"/>
                </a:solidFill>
                <a:latin typeface="Gill Sans MT" pitchFamily="34" charset="0"/>
              </a:rPr>
              <a:t>Value is equal, qualities differ</a:t>
            </a:r>
          </a:p>
          <a:p>
            <a:pPr>
              <a:lnSpc>
                <a:spcPct val="80000"/>
              </a:lnSpc>
            </a:pPr>
            <a:r>
              <a:rPr lang="en-US" sz="2400">
                <a:solidFill>
                  <a:srgbClr val="0066FF"/>
                </a:solidFill>
                <a:latin typeface="Gill Sans MT" pitchFamily="34" charset="0"/>
              </a:rPr>
              <a:t>Laws such as woman’s rights to owning property, divorce, inheriting family values, owning businesses, and getting an education have existed in Islam since the Prophet’s (PBUH) time</a:t>
            </a:r>
          </a:p>
          <a:p>
            <a:pPr>
              <a:lnSpc>
                <a:spcPct val="80000"/>
              </a:lnSpc>
            </a:pPr>
            <a:r>
              <a:rPr lang="en-US" sz="2400">
                <a:solidFill>
                  <a:srgbClr val="0066FF"/>
                </a:solidFill>
                <a:latin typeface="Gill Sans MT" pitchFamily="34" charset="0"/>
              </a:rPr>
              <a:t>Role model woman should be kind and committed</a:t>
            </a:r>
          </a:p>
          <a:p>
            <a:pPr>
              <a:lnSpc>
                <a:spcPct val="80000"/>
              </a:lnSpc>
            </a:pPr>
            <a:r>
              <a:rPr lang="en-US" sz="2400">
                <a:solidFill>
                  <a:srgbClr val="0066FF"/>
                </a:solidFill>
                <a:latin typeface="Gill Sans MT" pitchFamily="34" charset="0"/>
              </a:rPr>
              <a:t>Muslim women are entitled to the same rights as Western women, although it doesn’t always appear that way</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a:solidFill>
                  <a:srgbClr val="0066FF"/>
                </a:solidFill>
                <a:latin typeface="Gill Sans MT" pitchFamily="34" charset="0"/>
              </a:rPr>
              <a:t>Who is superior? Man or Woman?</a:t>
            </a:r>
          </a:p>
        </p:txBody>
      </p:sp>
      <p:sp>
        <p:nvSpPr>
          <p:cNvPr id="12291" name="Rectangle 3"/>
          <p:cNvSpPr>
            <a:spLocks noGrp="1" noChangeArrowheads="1"/>
          </p:cNvSpPr>
          <p:nvPr>
            <p:ph idx="1"/>
          </p:nvPr>
        </p:nvSpPr>
        <p:spPr/>
        <p:txBody>
          <a:bodyPr/>
          <a:lstStyle/>
          <a:p>
            <a:r>
              <a:rPr lang="en-US">
                <a:solidFill>
                  <a:srgbClr val="0066FF"/>
                </a:solidFill>
                <a:latin typeface="Gill Sans MT" pitchFamily="34" charset="0"/>
              </a:rPr>
              <a:t>Although they are both viewed equally, women have different responsibilities in life</a:t>
            </a:r>
          </a:p>
          <a:p>
            <a:r>
              <a:rPr lang="en-US">
                <a:solidFill>
                  <a:srgbClr val="0066FF"/>
                </a:solidFill>
                <a:latin typeface="Gill Sans MT" pitchFamily="34" charset="0"/>
              </a:rPr>
              <a:t>Both are superior in Islam</a:t>
            </a:r>
          </a:p>
          <a:p>
            <a:r>
              <a:rPr lang="en-US">
                <a:solidFill>
                  <a:srgbClr val="0066FF"/>
                </a:solidFill>
                <a:latin typeface="Gill Sans MT" pitchFamily="34" charset="0"/>
              </a:rPr>
              <a:t>At the same time, women are treated as delicate figures</a:t>
            </a:r>
          </a:p>
          <a:p>
            <a:r>
              <a:rPr lang="en-US">
                <a:solidFill>
                  <a:srgbClr val="0066FF"/>
                </a:solidFill>
                <a:latin typeface="Gill Sans MT" pitchFamily="34" charset="0"/>
              </a:rPr>
              <a:t>Technically speaking, the man is responsible for providing for the family and the woman is responsible for taking care of her home</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solidFill>
                  <a:srgbClr val="0066FF"/>
                </a:solidFill>
                <a:latin typeface="Gill Sans MT" pitchFamily="34" charset="0"/>
              </a:rPr>
              <a:t>Man’s treatment of his wife</a:t>
            </a:r>
          </a:p>
        </p:txBody>
      </p:sp>
      <p:sp>
        <p:nvSpPr>
          <p:cNvPr id="13315" name="Rectangle 3"/>
          <p:cNvSpPr>
            <a:spLocks noGrp="1" noChangeArrowheads="1"/>
          </p:cNvSpPr>
          <p:nvPr>
            <p:ph idx="1"/>
          </p:nvPr>
        </p:nvSpPr>
        <p:spPr>
          <a:xfrm>
            <a:off x="0" y="1628775"/>
            <a:ext cx="8229600" cy="3705225"/>
          </a:xfrm>
        </p:spPr>
        <p:txBody>
          <a:bodyPr/>
          <a:lstStyle/>
          <a:p>
            <a:r>
              <a:rPr lang="en-US" sz="2800">
                <a:solidFill>
                  <a:srgbClr val="0066FF"/>
                </a:solidFill>
                <a:latin typeface="Gill Sans MT" pitchFamily="34" charset="0"/>
              </a:rPr>
              <a:t>As mentioned earlier in this presentation, the Prophet (PBUH) urged men to treat women with respect</a:t>
            </a:r>
          </a:p>
          <a:p>
            <a:r>
              <a:rPr lang="en-US" sz="2800">
                <a:solidFill>
                  <a:srgbClr val="0066FF"/>
                </a:solidFill>
                <a:latin typeface="Gill Sans MT" pitchFamily="34" charset="0"/>
              </a:rPr>
              <a:t>The Prophet (PBUH) said, “The best among you is the one who is best towards his wives.”</a:t>
            </a:r>
          </a:p>
          <a:p>
            <a:r>
              <a:rPr lang="en-US" sz="2800">
                <a:solidFill>
                  <a:srgbClr val="0066FF"/>
                </a:solidFill>
                <a:latin typeface="Gill Sans MT" pitchFamily="34" charset="0"/>
              </a:rPr>
              <a:t>“Whoever takes care of two girls until they reach adulthood, he and I will come like this on the Day of Resurrection,” and he held his fingers together</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10" name="Content Placeholder 9" descr="4.jpg"/>
          <p:cNvPicPr>
            <a:picLocks noGrp="1" noChangeAspect="1"/>
          </p:cNvPicPr>
          <p:nvPr>
            <p:ph idx="1"/>
          </p:nvPr>
        </p:nvPicPr>
        <p:blipFill>
          <a:blip r:embed="rId2" cstate="print"/>
          <a:stretch>
            <a:fillRect/>
          </a:stretch>
        </p:blipFill>
        <p:spPr>
          <a:xfrm>
            <a:off x="0" y="0"/>
            <a:ext cx="8133292" cy="6858000"/>
          </a:xfr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Charity begins at home</a:t>
            </a:r>
            <a:endParaRPr lang="en-US"/>
          </a:p>
        </p:txBody>
      </p:sp>
      <p:pic>
        <p:nvPicPr>
          <p:cNvPr id="4" name="Content Placeholder 3" descr="5.jpg"/>
          <p:cNvPicPr>
            <a:picLocks noGrp="1" noChangeAspect="1"/>
          </p:cNvPicPr>
          <p:nvPr>
            <p:ph idx="1"/>
          </p:nvPr>
        </p:nvPicPr>
        <p:blipFill>
          <a:blip r:embed="rId2" cstate="print">
            <a:duotone>
              <a:prstClr val="black"/>
              <a:schemeClr val="accent5">
                <a:tint val="45000"/>
                <a:satMod val="400000"/>
              </a:schemeClr>
            </a:duotone>
          </a:blip>
          <a:stretch>
            <a:fillRect/>
          </a:stretch>
        </p:blipFill>
        <p:spPr>
          <a:xfrm>
            <a:off x="457200" y="1981200"/>
            <a:ext cx="7162800" cy="4191000"/>
          </a:xfrm>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q.jpg"/>
          <p:cNvPicPr>
            <a:picLocks noGrp="1" noChangeAspect="1"/>
          </p:cNvPicPr>
          <p:nvPr>
            <p:ph idx="1"/>
          </p:nvPr>
        </p:nvPicPr>
        <p:blipFill>
          <a:blip r:embed="rId2" cstate="print"/>
          <a:srcRect t="6092" r="-1568" b="9007"/>
          <a:stretch>
            <a:fillRect/>
          </a:stretch>
        </p:blipFill>
        <p:spPr>
          <a:xfrm>
            <a:off x="0" y="0"/>
            <a:ext cx="8229600" cy="6858000"/>
          </a:xfrm>
        </p:spPr>
      </p:pic>
      <p:sp>
        <p:nvSpPr>
          <p:cNvPr id="5122" name="AutoShape 2" descr="http://img691.imageshack.us/img691/6889/u621ik.jpg"/>
          <p:cNvSpPr>
            <a:spLocks noChangeAspect="1" noChangeArrowheads="1"/>
          </p:cNvSpPr>
          <p:nvPr/>
        </p:nvSpPr>
        <p:spPr bwMode="auto">
          <a:xfrm>
            <a:off x="155575" y="-2027238"/>
            <a:ext cx="5638800" cy="4229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8.jpg"/>
          <p:cNvPicPr>
            <a:picLocks noGrp="1" noChangeAspect="1"/>
          </p:cNvPicPr>
          <p:nvPr>
            <p:ph idx="1"/>
          </p:nvPr>
        </p:nvPicPr>
        <p:blipFill>
          <a:blip r:embed="rId2" cstate="print"/>
          <a:stretch>
            <a:fillRect/>
          </a:stretch>
        </p:blipFill>
        <p:spPr>
          <a:xfrm>
            <a:off x="0" y="0"/>
            <a:ext cx="8153400" cy="6858000"/>
          </a:xfr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239000" cy="1143000"/>
          </a:xfrm>
        </p:spPr>
        <p:txBody>
          <a:bodyPr/>
          <a:lstStyle/>
          <a:p>
            <a:endParaRPr lang="en-US"/>
          </a:p>
        </p:txBody>
      </p:sp>
      <p:pic>
        <p:nvPicPr>
          <p:cNvPr id="4" name="Content Placeholder 3" descr="RISHTEDAAR KA HAQ PAHLE urdu english jpg.jpg"/>
          <p:cNvPicPr>
            <a:picLocks noGrp="1" noChangeAspect="1"/>
          </p:cNvPicPr>
          <p:nvPr>
            <p:ph idx="1"/>
          </p:nvPr>
        </p:nvPicPr>
        <p:blipFill>
          <a:blip r:embed="rId2" cstate="print"/>
          <a:srcRect t="5017" b="28508"/>
          <a:stretch>
            <a:fillRect/>
          </a:stretch>
        </p:blipFill>
        <p:spPr>
          <a:xfrm>
            <a:off x="0" y="0"/>
            <a:ext cx="8153400" cy="6858000"/>
          </a:xfr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Rishtey.jpg"/>
          <p:cNvPicPr>
            <a:picLocks noGrp="1" noChangeAspect="1"/>
          </p:cNvPicPr>
          <p:nvPr>
            <p:ph idx="1"/>
          </p:nvPr>
        </p:nvPicPr>
        <p:blipFill>
          <a:blip r:embed="rId2" cstate="print"/>
          <a:srcRect t="3474" b="39507"/>
          <a:stretch>
            <a:fillRect/>
          </a:stretch>
        </p:blipFill>
        <p:spPr>
          <a:xfrm>
            <a:off x="1" y="0"/>
            <a:ext cx="8153400" cy="6858000"/>
          </a:xfr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040"/>
            <a:ext cx="7696200" cy="3566160"/>
          </a:xfrm>
        </p:spPr>
        <p:txBody>
          <a:bodyPr>
            <a:normAutofit/>
          </a:bodyPr>
          <a:lstStyle/>
          <a:p>
            <a:pPr algn="r"/>
            <a:r>
              <a:rPr lang="ur-PK" smtClean="0">
                <a:solidFill>
                  <a:schemeClr val="tx1"/>
                </a:solidFill>
              </a:rPr>
              <a:t>جویہ چاہے کہ اس کی روزی میں اضافہ ہو اور اس کی عمر لمبی ہو جائے تو اسے چاہئے کہ صلہ رحمی کر ے یعنی رشتہ داروں کے ساتھ حسن سلوک کرے۔</a:t>
            </a:r>
            <a:endParaRPr lang="en-US">
              <a:solidFill>
                <a:schemeClr val="tx1"/>
              </a:solidFill>
            </a:endParaRPr>
          </a:p>
        </p:txBody>
      </p:sp>
      <p:pic>
        <p:nvPicPr>
          <p:cNvPr id="4" name="Content Placeholder 3" descr="SIlarahmi.jpg"/>
          <p:cNvPicPr>
            <a:picLocks noGrp="1" noChangeAspect="1"/>
          </p:cNvPicPr>
          <p:nvPr>
            <p:ph idx="1"/>
          </p:nvPr>
        </p:nvPicPr>
        <p:blipFill>
          <a:blip r:embed="rId2" cstate="print"/>
          <a:srcRect t="27664" b="48146"/>
          <a:stretch>
            <a:fillRect/>
          </a:stretch>
        </p:blipFill>
        <p:spPr>
          <a:xfrm>
            <a:off x="0" y="4343400"/>
            <a:ext cx="8229600" cy="2514600"/>
          </a:xfr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20040"/>
            <a:ext cx="7699248" cy="1143000"/>
          </a:xfrm>
          <a:solidFill>
            <a:schemeClr val="tx2">
              <a:lumMod val="75000"/>
            </a:schemeClr>
          </a:solidFill>
        </p:spPr>
        <p:txBody>
          <a:bodyPr>
            <a:normAutofit/>
          </a:bodyPr>
          <a:lstStyle/>
          <a:p>
            <a:r>
              <a:rPr lang="en-US" sz="6000" smtClean="0"/>
              <a:t>summary</a:t>
            </a:r>
            <a:endParaRPr lang="en-US" sz="6000"/>
          </a:p>
        </p:txBody>
      </p:sp>
      <p:pic>
        <p:nvPicPr>
          <p:cNvPr id="7" name="Content Placeholder 6" descr="hqdefault.jpg"/>
          <p:cNvPicPr>
            <a:picLocks noGrp="1" noChangeAspect="1"/>
          </p:cNvPicPr>
          <p:nvPr>
            <p:ph sz="half" idx="4294967295"/>
          </p:nvPr>
        </p:nvPicPr>
        <p:blipFill>
          <a:blip r:embed="rId2" cstate="print"/>
          <a:stretch>
            <a:fillRect/>
          </a:stretch>
        </p:blipFill>
        <p:spPr>
          <a:xfrm>
            <a:off x="4251325" y="0"/>
            <a:ext cx="3902075" cy="6858000"/>
          </a:xfrm>
        </p:spPr>
      </p:pic>
      <p:sp>
        <p:nvSpPr>
          <p:cNvPr id="8" name="TextBox 7"/>
          <p:cNvSpPr txBox="1"/>
          <p:nvPr/>
        </p:nvSpPr>
        <p:spPr>
          <a:xfrm>
            <a:off x="0" y="1676400"/>
            <a:ext cx="4038600" cy="4832092"/>
          </a:xfrm>
          <a:prstGeom prst="rect">
            <a:avLst/>
          </a:prstGeom>
          <a:noFill/>
        </p:spPr>
        <p:txBody>
          <a:bodyPr wrap="square" rtlCol="0">
            <a:spAutoFit/>
          </a:bodyPr>
          <a:lstStyle/>
          <a:p>
            <a:pPr>
              <a:buFont typeface="Arial" pitchFamily="34" charset="0"/>
              <a:buChar char="•"/>
            </a:pPr>
            <a:r>
              <a:rPr lang="en-US" sz="2800" smtClean="0"/>
              <a:t>Duties of a Muslim in his life</a:t>
            </a:r>
          </a:p>
          <a:p>
            <a:pPr>
              <a:buFont typeface="Arial" pitchFamily="34" charset="0"/>
              <a:buChar char="•"/>
            </a:pPr>
            <a:r>
              <a:rPr lang="en-US" sz="2800" smtClean="0"/>
              <a:t>Two major sections</a:t>
            </a:r>
          </a:p>
          <a:p>
            <a:pPr>
              <a:buFont typeface="Arial" pitchFamily="34" charset="0"/>
              <a:buChar char="•"/>
            </a:pPr>
            <a:r>
              <a:rPr lang="en-US" sz="2800" smtClean="0"/>
              <a:t>The rights of Allah</a:t>
            </a:r>
          </a:p>
          <a:p>
            <a:pPr>
              <a:buFont typeface="Arial" pitchFamily="34" charset="0"/>
              <a:buChar char="•"/>
            </a:pPr>
            <a:r>
              <a:rPr lang="en-US" sz="2800" smtClean="0"/>
              <a:t>The rights of Men</a:t>
            </a:r>
          </a:p>
          <a:p>
            <a:pPr>
              <a:buFont typeface="Arial" pitchFamily="34" charset="0"/>
              <a:buChar char="•"/>
            </a:pPr>
            <a:r>
              <a:rPr lang="en-US" sz="2800" smtClean="0"/>
              <a:t>In this lectuer rights of parents,</a:t>
            </a:r>
          </a:p>
          <a:p>
            <a:pPr>
              <a:buFont typeface="Arial" pitchFamily="34" charset="0"/>
              <a:buChar char="•"/>
            </a:pPr>
            <a:r>
              <a:rPr lang="en-US" sz="2800" smtClean="0"/>
              <a:t>Rights of children</a:t>
            </a:r>
          </a:p>
          <a:p>
            <a:pPr>
              <a:buFont typeface="Arial" pitchFamily="34" charset="0"/>
              <a:buChar char="•"/>
            </a:pPr>
            <a:r>
              <a:rPr lang="en-US" sz="2800" smtClean="0"/>
              <a:t>Rights of wife</a:t>
            </a:r>
          </a:p>
          <a:p>
            <a:pPr>
              <a:buFont typeface="Arial" pitchFamily="34" charset="0"/>
              <a:buChar char="•"/>
            </a:pPr>
            <a:r>
              <a:rPr lang="en-US" sz="2800" smtClean="0"/>
              <a:t>Rights of husband</a:t>
            </a:r>
          </a:p>
          <a:p>
            <a:pPr>
              <a:buFont typeface="Arial" pitchFamily="34" charset="0"/>
              <a:buChar char="•"/>
            </a:pPr>
            <a:r>
              <a:rPr lang="en-US" sz="2800" smtClean="0"/>
              <a:t>Rights of relatives</a:t>
            </a:r>
            <a:endParaRPr lang="en-US" sz="280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sdgealumniassoc.org/sitebuildercontent/sitebuilderpictures/ActivityIcon.gif"/>
          <p:cNvPicPr>
            <a:picLocks noChangeAspect="1" noChangeArrowheads="1"/>
          </p:cNvPicPr>
          <p:nvPr/>
        </p:nvPicPr>
        <p:blipFill>
          <a:blip r:embed="rId2" cstate="print"/>
          <a:srcRect/>
          <a:stretch>
            <a:fillRect/>
          </a:stretch>
        </p:blipFill>
        <p:spPr bwMode="auto">
          <a:xfrm>
            <a:off x="4267200" y="457199"/>
            <a:ext cx="3124200" cy="3581401"/>
          </a:xfrm>
          <a:prstGeom prst="rect">
            <a:avLst/>
          </a:prstGeom>
          <a:noFill/>
        </p:spPr>
      </p:pic>
      <p:sp>
        <p:nvSpPr>
          <p:cNvPr id="10" name="TextBox 9"/>
          <p:cNvSpPr txBox="1"/>
          <p:nvPr/>
        </p:nvSpPr>
        <p:spPr>
          <a:xfrm>
            <a:off x="152400" y="228600"/>
            <a:ext cx="3886200" cy="6124754"/>
          </a:xfrm>
          <a:prstGeom prst="rect">
            <a:avLst/>
          </a:prstGeom>
          <a:noFill/>
        </p:spPr>
        <p:txBody>
          <a:bodyPr wrap="square" rtlCol="0">
            <a:spAutoFit/>
          </a:bodyPr>
          <a:lstStyle/>
          <a:p>
            <a:pPr marL="514350" indent="-514350">
              <a:buFont typeface="+mj-lt"/>
              <a:buAutoNum type="arabicPeriod"/>
            </a:pPr>
            <a:r>
              <a:rPr lang="en-US" sz="2800" smtClean="0">
                <a:solidFill>
                  <a:schemeClr val="bg2">
                    <a:lumMod val="50000"/>
                  </a:schemeClr>
                </a:solidFill>
              </a:rPr>
              <a:t>Describe the duties of a Muslim?</a:t>
            </a:r>
          </a:p>
          <a:p>
            <a:pPr marL="514350" indent="-514350">
              <a:buFont typeface="+mj-lt"/>
              <a:buAutoNum type="arabicPeriod"/>
            </a:pPr>
            <a:r>
              <a:rPr lang="en-US" sz="2800" smtClean="0">
                <a:solidFill>
                  <a:schemeClr val="bg2">
                    <a:lumMod val="50000"/>
                  </a:schemeClr>
                </a:solidFill>
              </a:rPr>
              <a:t>What are rights of Allah?</a:t>
            </a:r>
          </a:p>
          <a:p>
            <a:pPr marL="514350" indent="-514350">
              <a:buFont typeface="+mj-lt"/>
              <a:buAutoNum type="arabicPeriod"/>
            </a:pPr>
            <a:r>
              <a:rPr lang="en-US" sz="2800" smtClean="0">
                <a:solidFill>
                  <a:schemeClr val="bg2">
                    <a:lumMod val="50000"/>
                  </a:schemeClr>
                </a:solidFill>
              </a:rPr>
              <a:t>What are rights of  Men?</a:t>
            </a:r>
          </a:p>
          <a:p>
            <a:pPr marL="514350" indent="-514350">
              <a:buFont typeface="+mj-lt"/>
              <a:buAutoNum type="arabicPeriod"/>
            </a:pPr>
            <a:r>
              <a:rPr lang="en-US" sz="2800" smtClean="0">
                <a:solidFill>
                  <a:schemeClr val="bg2">
                    <a:lumMod val="50000"/>
                  </a:schemeClr>
                </a:solidFill>
              </a:rPr>
              <a:t>Do you obey your parents?</a:t>
            </a:r>
          </a:p>
          <a:p>
            <a:pPr marL="514350" indent="-514350">
              <a:buFont typeface="+mj-lt"/>
              <a:buAutoNum type="arabicPeriod"/>
            </a:pPr>
            <a:r>
              <a:rPr lang="en-US" sz="2800" smtClean="0">
                <a:solidFill>
                  <a:schemeClr val="bg2">
                    <a:lumMod val="50000"/>
                  </a:schemeClr>
                </a:solidFill>
              </a:rPr>
              <a:t>Do you stand in contact with your relatives?</a:t>
            </a:r>
          </a:p>
          <a:p>
            <a:pPr marL="514350" indent="-514350">
              <a:buFont typeface="+mj-lt"/>
              <a:buAutoNum type="arabicPeriod"/>
            </a:pPr>
            <a:r>
              <a:rPr lang="en-US" sz="2800" smtClean="0">
                <a:solidFill>
                  <a:schemeClr val="bg2">
                    <a:lumMod val="50000"/>
                  </a:schemeClr>
                </a:solidFill>
              </a:rPr>
              <a:t>Women rights in Islam say something about it?</a:t>
            </a:r>
            <a:endParaRPr lang="en-US" sz="2800">
              <a:solidFill>
                <a:schemeClr val="bg2">
                  <a:lumMod val="50000"/>
                </a:schemeClr>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24.jpg"/>
          <p:cNvPicPr>
            <a:picLocks noChangeAspect="1"/>
          </p:cNvPicPr>
          <p:nvPr/>
        </p:nvPicPr>
        <p:blipFill>
          <a:blip r:embed="rId2" cstate="print"/>
          <a:stretch>
            <a:fillRect/>
          </a:stretch>
        </p:blipFill>
        <p:spPr>
          <a:xfrm>
            <a:off x="0" y="0"/>
            <a:ext cx="8153400" cy="6858000"/>
          </a:xfrm>
          <a:prstGeom prst="rect">
            <a:avLst/>
          </a:prstGeom>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todaywithrenee.com/wp-content/uploads/2011/08/thanks-for-watching_2.jpg"/>
          <p:cNvPicPr>
            <a:picLocks noChangeAspect="1" noChangeArrowheads="1"/>
          </p:cNvPicPr>
          <p:nvPr/>
        </p:nvPicPr>
        <p:blipFill>
          <a:blip r:embed="rId2" cstate="print"/>
          <a:srcRect/>
          <a:stretch>
            <a:fillRect/>
          </a:stretch>
        </p:blipFill>
        <p:spPr bwMode="auto">
          <a:xfrm>
            <a:off x="0" y="1"/>
            <a:ext cx="3736975" cy="6858000"/>
          </a:xfrm>
          <a:prstGeom prst="rect">
            <a:avLst/>
          </a:prstGeom>
          <a:noFill/>
        </p:spPr>
      </p:pic>
      <p:pic>
        <p:nvPicPr>
          <p:cNvPr id="94212" name="Picture 4" descr="http://i1.ytimg.com/vi/TXlkIfmUe10/maxresdefault.jpg"/>
          <p:cNvPicPr>
            <a:picLocks noChangeAspect="1" noChangeArrowheads="1"/>
          </p:cNvPicPr>
          <p:nvPr/>
        </p:nvPicPr>
        <p:blipFill>
          <a:blip r:embed="rId3" cstate="print"/>
          <a:srcRect/>
          <a:stretch>
            <a:fillRect/>
          </a:stretch>
        </p:blipFill>
        <p:spPr bwMode="auto">
          <a:xfrm>
            <a:off x="3733800" y="0"/>
            <a:ext cx="4495800" cy="6858000"/>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1259</TotalTime>
  <Words>1480</Words>
  <Application>Microsoft Office PowerPoint</Application>
  <PresentationFormat>On-screen Show (4:3)</PresentationFormat>
  <Paragraphs>166</Paragraphs>
  <Slides>55</Slides>
  <Notes>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Opulent</vt:lpstr>
      <vt:lpstr>Slide 1</vt:lpstr>
      <vt:lpstr>Islamic Studies course code 104</vt:lpstr>
      <vt:lpstr>Lectuere19</vt:lpstr>
      <vt:lpstr>Duties of a muslim  rights of allah rights of men حقوق اللٰہ،حقوق العباد</vt:lpstr>
      <vt:lpstr>Out lines</vt:lpstr>
      <vt:lpstr>Slide 6</vt:lpstr>
      <vt:lpstr>The Rights of Allah</vt:lpstr>
      <vt:lpstr>Al ibaadah</vt:lpstr>
      <vt:lpstr>What are the conditions for any deed to be accepted?</vt:lpstr>
      <vt:lpstr>The Categories of Shirk</vt:lpstr>
      <vt:lpstr>Slide 11</vt:lpstr>
      <vt:lpstr>Huqooq—ul-ebad</vt:lpstr>
      <vt:lpstr>حقو ق العباد</vt:lpstr>
      <vt:lpstr>Slide 14</vt:lpstr>
      <vt:lpstr>Slide 15</vt:lpstr>
      <vt:lpstr>Slide 16</vt:lpstr>
      <vt:lpstr>Don’t say uff to them</vt:lpstr>
      <vt:lpstr>Dua for them</vt:lpstr>
      <vt:lpstr>Duaربنااغفرلی ۔۔۔۔</vt:lpstr>
      <vt:lpstr>"Paradise lies under the feet of the mother.“ prophet Muhammad (saw)</vt:lpstr>
      <vt:lpstr>Slide 21</vt:lpstr>
      <vt:lpstr>Slide 22</vt:lpstr>
      <vt:lpstr>Reward to look</vt:lpstr>
      <vt:lpstr>Parents 14 righths</vt:lpstr>
      <vt:lpstr>After death their rights</vt:lpstr>
      <vt:lpstr>Slide 26</vt:lpstr>
      <vt:lpstr>Slide 27</vt:lpstr>
      <vt:lpstr>Parents should understand children…</vt:lpstr>
      <vt:lpstr> qurani Dua for pious children</vt:lpstr>
      <vt:lpstr>Rights of children </vt:lpstr>
      <vt:lpstr>Care them like flowers</vt:lpstr>
      <vt:lpstr>An earnest advice</vt:lpstr>
      <vt:lpstr>Be gentle, Yet caring</vt:lpstr>
      <vt:lpstr>Slide 34</vt:lpstr>
      <vt:lpstr>Aim at the ultimate goal….</vt:lpstr>
      <vt:lpstr>Slide 36</vt:lpstr>
      <vt:lpstr>Slide 37</vt:lpstr>
      <vt:lpstr>Role of Husband </vt:lpstr>
      <vt:lpstr>Women in Medieval Times</vt:lpstr>
      <vt:lpstr>Women in Arabia before Islam</vt:lpstr>
      <vt:lpstr>The Qur’an defines woman’s role</vt:lpstr>
      <vt:lpstr>Different but complementary roles</vt:lpstr>
      <vt:lpstr>Who is superior? Man or Woman?</vt:lpstr>
      <vt:lpstr>Man’s treatment of his wife</vt:lpstr>
      <vt:lpstr>Slide 45</vt:lpstr>
      <vt:lpstr>Charity begins at home</vt:lpstr>
      <vt:lpstr>Slide 47</vt:lpstr>
      <vt:lpstr>Slide 48</vt:lpstr>
      <vt:lpstr>Slide 49</vt:lpstr>
      <vt:lpstr>Slide 50</vt:lpstr>
      <vt:lpstr>جویہ چاہے کہ اس کی روزی میں اضافہ ہو اور اس کی عمر لمبی ہو جائے تو اسے چاہئے کہ صلہ رحمی کر ے یعنی رشتہ داروں کے ساتھ حسن سلوک کرے۔</vt:lpstr>
      <vt:lpstr>summary</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65</cp:revision>
  <dcterms:created xsi:type="dcterms:W3CDTF">2014-06-03T15:13:27Z</dcterms:created>
  <dcterms:modified xsi:type="dcterms:W3CDTF">2014-06-05T07:48:55Z</dcterms:modified>
</cp:coreProperties>
</file>