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54"/>
  </p:notesMasterIdLst>
  <p:sldIdLst>
    <p:sldId id="256" r:id="rId2"/>
    <p:sldId id="343" r:id="rId3"/>
    <p:sldId id="344" r:id="rId4"/>
    <p:sldId id="257" r:id="rId5"/>
    <p:sldId id="341" r:id="rId6"/>
    <p:sldId id="288" r:id="rId7"/>
    <p:sldId id="289" r:id="rId8"/>
    <p:sldId id="338" r:id="rId9"/>
    <p:sldId id="339" r:id="rId10"/>
    <p:sldId id="340" r:id="rId11"/>
    <p:sldId id="290" r:id="rId12"/>
    <p:sldId id="291" r:id="rId13"/>
    <p:sldId id="292" r:id="rId14"/>
    <p:sldId id="293" r:id="rId15"/>
    <p:sldId id="294" r:id="rId16"/>
    <p:sldId id="295" r:id="rId17"/>
    <p:sldId id="296" r:id="rId18"/>
    <p:sldId id="297" r:id="rId19"/>
    <p:sldId id="298" r:id="rId20"/>
    <p:sldId id="300" r:id="rId21"/>
    <p:sldId id="301" r:id="rId22"/>
    <p:sldId id="302" r:id="rId23"/>
    <p:sldId id="304" r:id="rId24"/>
    <p:sldId id="305" r:id="rId25"/>
    <p:sldId id="346" r:id="rId26"/>
    <p:sldId id="347" r:id="rId27"/>
    <p:sldId id="349"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4" r:id="rId47"/>
    <p:sldId id="325" r:id="rId48"/>
    <p:sldId id="326" r:id="rId49"/>
    <p:sldId id="327" r:id="rId50"/>
    <p:sldId id="342" r:id="rId51"/>
    <p:sldId id="328" r:id="rId52"/>
    <p:sldId id="34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FBEF64-BFA8-4B8D-BA7B-0B2935699551}" type="datetimeFigureOut">
              <a:rPr lang="en-US" smtClean="0"/>
              <a:pPr/>
              <a:t>6/5/2014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6623BE-96E8-448C-BEBC-FC50231AD2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728757B2-94DC-499D-924A-E93C22D5FB12}" type="slidenum">
              <a:rPr lang="en-US" smtClean="0"/>
              <a:pPr/>
              <a:t>4</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9D8F5FD-8FD0-4E45-9F7A-F17529A1BAC2}" type="datetimeFigureOut">
              <a:rPr lang="en-US" smtClean="0"/>
              <a:pPr/>
              <a:t>6/5/2014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EC43360-AF3C-4987-B489-FD568E098E9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D8F5FD-8FD0-4E45-9F7A-F17529A1BAC2}"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43360-AF3C-4987-B489-FD568E098E92}"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9D8F5FD-8FD0-4E45-9F7A-F17529A1BAC2}"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43360-AF3C-4987-B489-FD568E098E9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9D8F5FD-8FD0-4E45-9F7A-F17529A1BAC2}" type="datetimeFigureOut">
              <a:rPr lang="en-US" smtClean="0"/>
              <a:pPr/>
              <a:t>6/5/2014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43360-AF3C-4987-B489-FD568E098E92}"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9D8F5FD-8FD0-4E45-9F7A-F17529A1BAC2}" type="datetimeFigureOut">
              <a:rPr lang="en-US" smtClean="0"/>
              <a:pPr/>
              <a:t>6/5/2014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C43360-AF3C-4987-B489-FD568E098E92}"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9D8F5FD-8FD0-4E45-9F7A-F17529A1BAC2}" type="datetimeFigureOut">
              <a:rPr lang="en-US" smtClean="0"/>
              <a:pPr/>
              <a:t>6/5/2014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C43360-AF3C-4987-B489-FD568E098E92}"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D8F5FD-8FD0-4E45-9F7A-F17529A1BAC2}" type="datetimeFigureOut">
              <a:rPr lang="en-US" smtClean="0"/>
              <a:pPr/>
              <a:t>6/5/2014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C43360-AF3C-4987-B489-FD568E098E92}"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9D8F5FD-8FD0-4E45-9F7A-F17529A1BAC2}" type="datetimeFigureOut">
              <a:rPr lang="en-US" smtClean="0"/>
              <a:pPr/>
              <a:t>6/5/2014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43360-AF3C-4987-B489-FD568E098E92}"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9D8F5FD-8FD0-4E45-9F7A-F17529A1BAC2}" type="datetimeFigureOut">
              <a:rPr lang="en-US" smtClean="0"/>
              <a:pPr/>
              <a:t>6/5/2014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4EC43360-AF3C-4987-B489-FD568E098E92}"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D8F5FD-8FD0-4E45-9F7A-F17529A1BAC2}"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43360-AF3C-4987-B489-FD568E098E92}"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9D8F5FD-8FD0-4E45-9F7A-F17529A1BAC2}" type="datetimeFigureOut">
              <a:rPr lang="en-US" smtClean="0"/>
              <a:pPr/>
              <a:t>6/5/2014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43360-AF3C-4987-B489-FD568E098E92}" type="slidenum">
              <a:rPr lang="en-US" smtClean="0"/>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9D8F5FD-8FD0-4E45-9F7A-F17529A1BAC2}" type="datetimeFigureOut">
              <a:rPr lang="en-US" smtClean="0"/>
              <a:pPr/>
              <a:t>6/5/2014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EC43360-AF3C-4987-B489-FD568E098E92}"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ismillahirrahmanirrahim-11treasurehunt.jpg"/>
          <p:cNvPicPr>
            <a:picLocks noChangeAspect="1"/>
          </p:cNvPicPr>
          <p:nvPr/>
        </p:nvPicPr>
        <p:blipFill>
          <a:blip r:embed="rId2" cstate="print"/>
          <a:stretch>
            <a:fillRect/>
          </a:stretch>
        </p:blipFill>
        <p:spPr>
          <a:xfrm>
            <a:off x="1" y="0"/>
            <a:ext cx="9143999" cy="6858000"/>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7772400" cy="1905000"/>
          </a:xfr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sz="7300" smtClean="0">
                <a:solidFill>
                  <a:srgbClr val="002060"/>
                </a:solidFill>
              </a:rPr>
              <a:t>Islamic</a:t>
            </a:r>
            <a:r>
              <a:rPr lang="en-US" sz="9800" smtClean="0">
                <a:solidFill>
                  <a:srgbClr val="002060"/>
                </a:solidFill>
              </a:rPr>
              <a:t> </a:t>
            </a:r>
            <a:r>
              <a:rPr lang="en-US" sz="7300" smtClean="0">
                <a:solidFill>
                  <a:srgbClr val="002060"/>
                </a:solidFill>
              </a:rPr>
              <a:t>Studies</a:t>
            </a:r>
            <a:r>
              <a:rPr lang="en-US" sz="6000" smtClean="0">
                <a:solidFill>
                  <a:srgbClr val="002060"/>
                </a:solidFill>
              </a:rPr>
              <a:t/>
            </a:r>
            <a:br>
              <a:rPr lang="en-US" sz="6000" smtClean="0">
                <a:solidFill>
                  <a:srgbClr val="002060"/>
                </a:solidFill>
              </a:rPr>
            </a:br>
            <a:r>
              <a:rPr lang="en-US" sz="4000" smtClean="0">
                <a:solidFill>
                  <a:srgbClr val="002060"/>
                </a:solidFill>
              </a:rPr>
              <a:t>course code 104</a:t>
            </a:r>
            <a:endParaRPr lang="en-US" sz="6000">
              <a:solidFill>
                <a:srgbClr val="002060"/>
              </a:solidFill>
            </a:endParaRPr>
          </a:p>
        </p:txBody>
      </p:sp>
      <p:sp>
        <p:nvSpPr>
          <p:cNvPr id="3" name="Subtitle 2"/>
          <p:cNvSpPr>
            <a:spLocks noGrp="1"/>
          </p:cNvSpPr>
          <p:nvPr>
            <p:ph type="subTitle" idx="1"/>
          </p:nvPr>
        </p:nvSpPr>
        <p:spPr>
          <a:xfrm>
            <a:off x="457200" y="3886200"/>
            <a:ext cx="8382000" cy="1752600"/>
          </a:xfrm>
        </p:spPr>
        <p:txBody>
          <a:bodyPr>
            <a:normAutofit lnSpcReduction="10000"/>
          </a:bodyPr>
          <a:lstStyle/>
          <a:p>
            <a:r>
              <a:rPr lang="en-US" sz="3600" smtClean="0">
                <a:solidFill>
                  <a:srgbClr val="FFFF00"/>
                </a:solidFill>
              </a:rPr>
              <a:t>Associate Degree Education ADE/B.Ed(Hons)Elementary</a:t>
            </a:r>
          </a:p>
          <a:p>
            <a:r>
              <a:rPr lang="en-US" sz="3600" smtClean="0">
                <a:solidFill>
                  <a:srgbClr val="FFFF00"/>
                </a:solidFill>
              </a:rPr>
              <a:t>Semester I</a:t>
            </a:r>
          </a:p>
          <a:p>
            <a:endParaRPr lang="en-US" sz="3600">
              <a:solidFill>
                <a:srgbClr val="FFFF00"/>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p:spPr>
        <p:txBody>
          <a:bodyPr>
            <a:normAutofit/>
          </a:bodyPr>
          <a:lstStyle/>
          <a:p>
            <a:pPr algn="ctr"/>
            <a:r>
              <a:rPr lang="en-US" sz="8000" b="1" smtClean="0">
                <a:solidFill>
                  <a:srgbClr val="FF0000"/>
                </a:solidFill>
              </a:rPr>
              <a:t>Lectuere18</a:t>
            </a:r>
            <a:endParaRPr lang="en-US" sz="8000">
              <a:solidFill>
                <a:srgbClr val="FF0000"/>
              </a:solidFill>
            </a:endParaRPr>
          </a:p>
        </p:txBody>
      </p:sp>
      <p:pic>
        <p:nvPicPr>
          <p:cNvPr id="2058" name="Picture 10" descr="untitled"/>
          <p:cNvPicPr>
            <a:picLocks noChangeAspect="1" noChangeArrowheads="1"/>
          </p:cNvPicPr>
          <p:nvPr/>
        </p:nvPicPr>
        <p:blipFill>
          <a:blip r:embed="rId2" cstate="print"/>
          <a:srcRect/>
          <a:stretch>
            <a:fillRect/>
          </a:stretch>
        </p:blipFill>
        <p:spPr bwMode="auto">
          <a:xfrm>
            <a:off x="609600" y="1219200"/>
            <a:ext cx="2876550" cy="866775"/>
          </a:xfrm>
          <a:prstGeom prst="rect">
            <a:avLst/>
          </a:prstGeom>
          <a:noFill/>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a:xfrm>
            <a:off x="304800" y="1447800"/>
            <a:ext cx="7803173" cy="3886200"/>
          </a:xfrm>
        </p:spPr>
        <p:txBody>
          <a:bodyPr>
            <a:noAutofit/>
          </a:bodyPr>
          <a:lstStyle/>
          <a:p>
            <a:pPr marL="484632" indent="0" algn="ctr" fontAlgn="auto">
              <a:spcAft>
                <a:spcPts val="0"/>
              </a:spcAft>
              <a:defRPr/>
            </a:pPr>
            <a:r>
              <a:rPr lang="en-US" sz="6600" smtClean="0">
                <a:solidFill>
                  <a:srgbClr val="FF0000"/>
                </a:solidFill>
              </a:rPr>
              <a:t>Social System of</a:t>
            </a:r>
            <a:br>
              <a:rPr lang="en-US" sz="6600" smtClean="0">
                <a:solidFill>
                  <a:srgbClr val="FF0000"/>
                </a:solidFill>
              </a:rPr>
            </a:br>
            <a:r>
              <a:rPr lang="en-US" sz="6600" smtClean="0">
                <a:solidFill>
                  <a:srgbClr val="FF0000"/>
                </a:solidFill>
              </a:rPr>
              <a:t>Islam and islamic Ethical Values</a:t>
            </a:r>
            <a:endParaRPr lang="en-US" sz="6600" dirty="0" smtClean="0">
              <a:solidFill>
                <a:srgbClr val="FF0000"/>
              </a:solidFill>
            </a:endParaRPr>
          </a:p>
        </p:txBody>
      </p:sp>
      <p:sp>
        <p:nvSpPr>
          <p:cNvPr id="3" name="TextBox 2"/>
          <p:cNvSpPr txBox="1"/>
          <p:nvPr/>
        </p:nvSpPr>
        <p:spPr>
          <a:xfrm>
            <a:off x="1676400" y="5562600"/>
            <a:ext cx="5105400" cy="461665"/>
          </a:xfrm>
          <a:prstGeom prst="rect">
            <a:avLst/>
          </a:prstGeom>
          <a:solidFill>
            <a:srgbClr val="FFFF00"/>
          </a:solidFill>
        </p:spPr>
        <p:txBody>
          <a:bodyPr wrap="square" rtlCol="0">
            <a:spAutoFit/>
          </a:bodyPr>
          <a:lstStyle/>
          <a:p>
            <a:r>
              <a:rPr lang="en-US" sz="2400" b="1" smtClean="0">
                <a:solidFill>
                  <a:schemeClr val="bg1"/>
                </a:solidFill>
              </a:rPr>
              <a:t>By: Muhammad Imran</a:t>
            </a:r>
            <a:endParaRPr lang="en-US" sz="2400" b="1">
              <a:solidFill>
                <a:schemeClr val="bg1"/>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Out Lines</a:t>
            </a:r>
            <a:endParaRPr lang="en-US"/>
          </a:p>
        </p:txBody>
      </p:sp>
      <p:sp>
        <p:nvSpPr>
          <p:cNvPr id="6" name="Content Placeholder 5"/>
          <p:cNvSpPr>
            <a:spLocks noGrp="1"/>
          </p:cNvSpPr>
          <p:nvPr>
            <p:ph idx="1"/>
          </p:nvPr>
        </p:nvSpPr>
        <p:spPr/>
        <p:txBody>
          <a:bodyPr>
            <a:normAutofit/>
          </a:bodyPr>
          <a:lstStyle/>
          <a:p>
            <a:r>
              <a:rPr lang="en-US" sz="2800" smtClean="0"/>
              <a:t>Family system in Islam</a:t>
            </a:r>
          </a:p>
          <a:p>
            <a:r>
              <a:rPr lang="en-US" sz="2800" smtClean="0"/>
              <a:t>Elements of Family</a:t>
            </a:r>
          </a:p>
          <a:p>
            <a:r>
              <a:rPr lang="en-US" sz="2800" smtClean="0"/>
              <a:t>Ethics</a:t>
            </a:r>
          </a:p>
          <a:p>
            <a:r>
              <a:rPr lang="en-US" sz="2800" smtClean="0"/>
              <a:t>Ethical values of Islam</a:t>
            </a:r>
            <a:endParaRPr lang="en-US" sz="2800"/>
          </a:p>
        </p:txBody>
      </p:sp>
      <p:pic>
        <p:nvPicPr>
          <p:cNvPr id="7" name="Content Placeholder 3" descr="x.jpg"/>
          <p:cNvPicPr>
            <a:picLocks noChangeAspect="1"/>
          </p:cNvPicPr>
          <p:nvPr/>
        </p:nvPicPr>
        <p:blipFill>
          <a:blip r:embed="rId2" cstate="print"/>
          <a:stretch>
            <a:fillRect/>
          </a:stretch>
        </p:blipFill>
        <p:spPr>
          <a:xfrm>
            <a:off x="4495800" y="762000"/>
            <a:ext cx="4648200" cy="6096000"/>
          </a:xfrm>
          <a:prstGeom prst="rect">
            <a:avLst/>
          </a:prstGeom>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en-US" smtClean="0"/>
              <a:t>What is Family in Islam?</a:t>
            </a:r>
          </a:p>
        </p:txBody>
      </p:sp>
      <p:sp>
        <p:nvSpPr>
          <p:cNvPr id="4099" name="Rectangle 3"/>
          <p:cNvSpPr>
            <a:spLocks noGrp="1" noChangeArrowheads="1"/>
          </p:cNvSpPr>
          <p:nvPr>
            <p:ph type="body" idx="1"/>
          </p:nvPr>
        </p:nvSpPr>
        <p:spPr/>
        <p:txBody>
          <a:bodyPr/>
          <a:lstStyle/>
          <a:p>
            <a:pPr eaLnBrk="1" hangingPunct="1">
              <a:buClr>
                <a:srgbClr val="CC6600"/>
              </a:buClr>
              <a:buSzTx/>
            </a:pPr>
            <a:r>
              <a:rPr lang="en-US" smtClean="0"/>
              <a:t>A human social group whose members are bound together by the bond of blood ties or marital relationships.</a:t>
            </a:r>
          </a:p>
          <a:p>
            <a:pPr eaLnBrk="1" hangingPunct="1">
              <a:buClr>
                <a:srgbClr val="CC6600"/>
              </a:buClr>
              <a:buSzTx/>
            </a:pPr>
            <a:r>
              <a:rPr lang="en-US" smtClean="0"/>
              <a:t>They share:</a:t>
            </a:r>
          </a:p>
          <a:p>
            <a:pPr lvl="1" eaLnBrk="1" hangingPunct="1">
              <a:buClr>
                <a:srgbClr val="CC6600"/>
              </a:buClr>
              <a:buSzTx/>
              <a:buFontTx/>
              <a:buChar char="•"/>
            </a:pPr>
            <a:r>
              <a:rPr lang="en-US" smtClean="0"/>
              <a:t> Moral and legal recognition</a:t>
            </a:r>
          </a:p>
          <a:p>
            <a:pPr lvl="1" eaLnBrk="1" hangingPunct="1">
              <a:buClr>
                <a:srgbClr val="CC6600"/>
              </a:buClr>
              <a:buSzTx/>
              <a:buFontTx/>
              <a:buChar char="•"/>
            </a:pPr>
            <a:r>
              <a:rPr lang="en-US" smtClean="0"/>
              <a:t> Rights and responsibilities</a:t>
            </a:r>
          </a:p>
          <a:p>
            <a:pPr lvl="1" eaLnBrk="1" hangingPunct="1">
              <a:buClr>
                <a:srgbClr val="CC6600"/>
              </a:buClr>
              <a:buSzTx/>
              <a:buFontTx/>
              <a:buChar char="•"/>
            </a:pPr>
            <a:r>
              <a:rPr lang="en-US" smtClean="0"/>
              <a:t> Methodology for safeguarding both the individual and the extended family group</a:t>
            </a:r>
          </a:p>
          <a:p>
            <a:pPr lvl="1" eaLnBrk="1" hangingPunct="1">
              <a:buClr>
                <a:srgbClr val="CC6600"/>
              </a:buClr>
              <a:buSzTx/>
              <a:buFont typeface="Wingdings" pitchFamily="2" charset="2"/>
              <a:buNone/>
            </a:pPr>
            <a:endParaRPr lang="en-US"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914400" y="1371600"/>
            <a:ext cx="7848600" cy="5486400"/>
          </a:xfrm>
        </p:spPr>
        <p:txBody>
          <a:bodyPr/>
          <a:lstStyle/>
          <a:p>
            <a:pPr eaLnBrk="1" hangingPunct="1">
              <a:buClr>
                <a:srgbClr val="CC6600"/>
              </a:buClr>
              <a:buFont typeface="Wingdings" pitchFamily="2" charset="2"/>
              <a:buNone/>
            </a:pPr>
            <a:r>
              <a:rPr lang="en-US" sz="3400" smtClean="0"/>
              <a:t>“O Mankind! Be mindful of your Lord Who created you from a single self and created its mate from it and then disseminated many men and women from the two of them.  Be conscious of God, </a:t>
            </a:r>
            <a:r>
              <a:rPr lang="en-US" sz="3400" smtClean="0">
                <a:solidFill>
                  <a:schemeClr val="accent1"/>
                </a:solidFill>
              </a:rPr>
              <a:t>in Whose name you make demands on one another and also in respect of your families.</a:t>
            </a:r>
            <a:r>
              <a:rPr lang="en-US" sz="3400" smtClean="0"/>
              <a:t>  God watches over you continually.” (4:3) </a:t>
            </a:r>
          </a:p>
        </p:txBody>
      </p:sp>
      <p:sp>
        <p:nvSpPr>
          <p:cNvPr id="5123" name="Text Box 4"/>
          <p:cNvSpPr txBox="1">
            <a:spLocks noChangeArrowheads="1"/>
          </p:cNvSpPr>
          <p:nvPr/>
        </p:nvSpPr>
        <p:spPr bwMode="auto">
          <a:xfrm>
            <a:off x="1066800" y="-76200"/>
            <a:ext cx="7467600" cy="762000"/>
          </a:xfrm>
          <a:prstGeom prst="rect">
            <a:avLst/>
          </a:prstGeom>
          <a:noFill/>
          <a:ln w="9525">
            <a:noFill/>
            <a:miter lim="800000"/>
            <a:headEnd/>
            <a:tailEnd/>
          </a:ln>
        </p:spPr>
        <p:txBody>
          <a:bodyPr>
            <a:spAutoFit/>
          </a:bodyPr>
          <a:lstStyle/>
          <a:p>
            <a:pPr algn="ctr">
              <a:spcBef>
                <a:spcPct val="50000"/>
              </a:spcBef>
            </a:pPr>
            <a:r>
              <a:rPr lang="en-US" sz="4400">
                <a:latin typeface="Arial" charset="0"/>
              </a:rPr>
              <a:t>Sacred Rights of the Family</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33400" y="762000"/>
            <a:ext cx="8229600" cy="1143000"/>
          </a:xfrm>
        </p:spPr>
        <p:txBody>
          <a:bodyPr>
            <a:noAutofit/>
          </a:bodyPr>
          <a:lstStyle/>
          <a:p>
            <a:r>
              <a:rPr lang="en-US" sz="4000">
                <a:solidFill>
                  <a:schemeClr val="tx1"/>
                </a:solidFill>
                <a:latin typeface="AvantGarde Md BT" pitchFamily="34" charset="0"/>
              </a:rPr>
              <a:t>Structure of Muslim Family</a:t>
            </a:r>
            <a:r>
              <a:rPr lang="en-US" sz="4000" b="1">
                <a:solidFill>
                  <a:schemeClr val="tx1"/>
                </a:solidFill>
                <a:latin typeface="AvantGarde Md BT" pitchFamily="34" charset="0"/>
              </a:rPr>
              <a:t/>
            </a:r>
            <a:br>
              <a:rPr lang="en-US" sz="4000" b="1">
                <a:solidFill>
                  <a:schemeClr val="tx1"/>
                </a:solidFill>
                <a:latin typeface="AvantGarde Md BT" pitchFamily="34" charset="0"/>
              </a:rPr>
            </a:br>
            <a:endParaRPr lang="en-US" sz="4000" b="1">
              <a:solidFill>
                <a:schemeClr val="tx1"/>
              </a:solidFill>
              <a:latin typeface="AvantGarde Md BT" pitchFamily="34" charset="0"/>
            </a:endParaRPr>
          </a:p>
        </p:txBody>
      </p:sp>
      <p:sp>
        <p:nvSpPr>
          <p:cNvPr id="3075" name="Rectangle 3"/>
          <p:cNvSpPr>
            <a:spLocks noGrp="1" noChangeArrowheads="1"/>
          </p:cNvSpPr>
          <p:nvPr>
            <p:ph type="body" idx="1"/>
          </p:nvPr>
        </p:nvSpPr>
        <p:spPr/>
        <p:txBody>
          <a:bodyPr/>
          <a:lstStyle/>
          <a:p>
            <a:pPr>
              <a:buFontTx/>
              <a:buNone/>
            </a:pPr>
            <a:r>
              <a:rPr lang="en-US" sz="2800">
                <a:latin typeface="Century Gothic" pitchFamily="34" charset="0"/>
              </a:rPr>
              <a:t>It is the firm structure of Islamic family life resting on the following four pillars that makes these values so enduring and enables them to outlive Western practices. </a:t>
            </a:r>
            <a:endParaRPr lang="en-US" sz="2800" smtClean="0">
              <a:latin typeface="Century Gothic" pitchFamily="34" charset="0"/>
            </a:endParaRPr>
          </a:p>
          <a:p>
            <a:pPr>
              <a:buFontTx/>
              <a:buNone/>
            </a:pPr>
            <a:r>
              <a:rPr lang="en-US" sz="2800" smtClean="0">
                <a:latin typeface="Century Gothic" pitchFamily="34" charset="0"/>
              </a:rPr>
              <a:t>They </a:t>
            </a:r>
            <a:r>
              <a:rPr lang="en-US" sz="2800">
                <a:latin typeface="Century Gothic" pitchFamily="34" charset="0"/>
              </a:rPr>
              <a:t>are based on Qur'anic regulations and the traditions from the life of the Prophet Muhammad (peace be upon him), handed down from generation to generation.</a:t>
            </a:r>
          </a:p>
          <a:p>
            <a:endParaRPr lang="en-US" sz="2800">
              <a:latin typeface="Century Gothic" pitchFamily="34"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381000"/>
            <a:ext cx="8229600" cy="1143000"/>
          </a:xfrm>
        </p:spPr>
        <p:txBody>
          <a:bodyPr/>
          <a:lstStyle/>
          <a:p>
            <a:r>
              <a:rPr lang="en-US" smtClean="0">
                <a:solidFill>
                  <a:srgbClr val="FF0000"/>
                </a:solidFill>
                <a:latin typeface="AvantGarde Md BT" pitchFamily="34" charset="0"/>
              </a:rPr>
              <a:t>Importance of family life</a:t>
            </a:r>
            <a:endParaRPr lang="en-US">
              <a:solidFill>
                <a:srgbClr val="FF0000"/>
              </a:solidFill>
              <a:latin typeface="AvantGarde Md BT" pitchFamily="34" charset="0"/>
            </a:endParaRPr>
          </a:p>
        </p:txBody>
      </p:sp>
      <p:sp>
        <p:nvSpPr>
          <p:cNvPr id="4099" name="Rectangle 3"/>
          <p:cNvSpPr>
            <a:spLocks noGrp="1" noChangeArrowheads="1"/>
          </p:cNvSpPr>
          <p:nvPr>
            <p:ph type="body" idx="1"/>
          </p:nvPr>
        </p:nvSpPr>
        <p:spPr>
          <a:xfrm>
            <a:off x="0" y="914400"/>
            <a:ext cx="8686800" cy="5943600"/>
          </a:xfrm>
        </p:spPr>
        <p:txBody>
          <a:bodyPr>
            <a:normAutofit/>
          </a:bodyPr>
          <a:lstStyle/>
          <a:p>
            <a:pPr>
              <a:lnSpc>
                <a:spcPct val="80000"/>
              </a:lnSpc>
              <a:buFontTx/>
              <a:buNone/>
            </a:pPr>
            <a:r>
              <a:rPr lang="en-US" sz="3200" b="1">
                <a:latin typeface="Century Gothic" pitchFamily="34" charset="0"/>
              </a:rPr>
              <a:t>1. Family life as a cradle of human society providing a secure, healthy and encouraging home for parents and the growing children.</a:t>
            </a:r>
          </a:p>
          <a:p>
            <a:pPr>
              <a:lnSpc>
                <a:spcPct val="80000"/>
              </a:lnSpc>
              <a:buFontTx/>
              <a:buNone/>
            </a:pPr>
            <a:r>
              <a:rPr lang="en-US" sz="3200" b="1">
                <a:latin typeface="Century Gothic" pitchFamily="34" charset="0"/>
              </a:rPr>
              <a:t>2. Family life as guardian of the natural erotic desires of men and women, leading this powerful urge into wholesome channels.</a:t>
            </a:r>
          </a:p>
          <a:p>
            <a:pPr>
              <a:lnSpc>
                <a:spcPct val="80000"/>
              </a:lnSpc>
              <a:buFontTx/>
              <a:buNone/>
            </a:pPr>
            <a:r>
              <a:rPr lang="en-US" sz="3200" b="1">
                <a:latin typeface="Century Gothic" pitchFamily="34" charset="0"/>
              </a:rPr>
              <a:t>3. Family life as the very breeding-place for human virtues like love, kindness, mercy.</a:t>
            </a:r>
          </a:p>
          <a:p>
            <a:pPr>
              <a:lnSpc>
                <a:spcPct val="80000"/>
              </a:lnSpc>
              <a:buFontTx/>
              <a:buNone/>
            </a:pPr>
            <a:r>
              <a:rPr lang="en-US" sz="3200" b="1">
                <a:latin typeface="Century Gothic" pitchFamily="34" charset="0"/>
              </a:rPr>
              <a:t>4. Family life as the most secure refuge against inward and outward troubles</a:t>
            </a:r>
            <a:r>
              <a:rPr lang="en-US" sz="3200" b="1" smtClean="0">
                <a:latin typeface="Century Gothic" pitchFamily="34" charset="0"/>
              </a:rPr>
              <a:t>.</a:t>
            </a:r>
            <a:endParaRPr lang="en-US" sz="3200" b="1">
              <a:latin typeface="Century Gothic" pitchFamily="34"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304800"/>
            <a:ext cx="8229600" cy="1143000"/>
          </a:xfrm>
        </p:spPr>
        <p:txBody>
          <a:bodyPr/>
          <a:lstStyle/>
          <a:p>
            <a:r>
              <a:rPr lang="en-US" b="1" smtClean="0">
                <a:solidFill>
                  <a:schemeClr val="tx1"/>
                </a:solidFill>
                <a:latin typeface="AvantGarde Md BT" pitchFamily="34" charset="0"/>
              </a:rPr>
              <a:t>The role of family in Islam</a:t>
            </a:r>
            <a:endParaRPr lang="en-US" b="1">
              <a:solidFill>
                <a:schemeClr val="tx1"/>
              </a:solidFill>
              <a:latin typeface="AvantGarde Md BT" pitchFamily="34" charset="0"/>
            </a:endParaRPr>
          </a:p>
        </p:txBody>
      </p:sp>
      <p:sp>
        <p:nvSpPr>
          <p:cNvPr id="5123" name="Rectangle 3"/>
          <p:cNvSpPr>
            <a:spLocks noGrp="1" noChangeArrowheads="1"/>
          </p:cNvSpPr>
          <p:nvPr>
            <p:ph type="body" idx="1"/>
          </p:nvPr>
        </p:nvSpPr>
        <p:spPr>
          <a:xfrm>
            <a:off x="0" y="1219200"/>
            <a:ext cx="9144000" cy="5486400"/>
          </a:xfrm>
        </p:spPr>
        <p:txBody>
          <a:bodyPr>
            <a:normAutofit/>
          </a:bodyPr>
          <a:lstStyle/>
          <a:p>
            <a:pPr>
              <a:lnSpc>
                <a:spcPct val="90000"/>
              </a:lnSpc>
              <a:buFontTx/>
              <a:buNone/>
            </a:pPr>
            <a:endParaRPr lang="en-US" sz="3200" smtClean="0">
              <a:latin typeface="Century Gothic" pitchFamily="34" charset="0"/>
            </a:endParaRPr>
          </a:p>
          <a:p>
            <a:pPr>
              <a:lnSpc>
                <a:spcPct val="90000"/>
              </a:lnSpc>
              <a:buFontTx/>
              <a:buNone/>
            </a:pPr>
            <a:r>
              <a:rPr lang="en-US" sz="3200" smtClean="0">
                <a:latin typeface="Century Gothic" pitchFamily="34" charset="0"/>
              </a:rPr>
              <a:t>Islam </a:t>
            </a:r>
            <a:r>
              <a:rPr lang="en-US" sz="3200">
                <a:latin typeface="Century Gothic" pitchFamily="34" charset="0"/>
              </a:rPr>
              <a:t>considers the role of family as the unit of society. The Muslim family is the miniature of the whole Muslim society. The Muslim marriage is a contract in which both wife and husband have rights and duties. It is the husband’s duty to support his family completely, even if his wife is rich and economically independent. The wife has not to worry about earning a living.</a:t>
            </a:r>
          </a:p>
          <a:p>
            <a:pPr>
              <a:lnSpc>
                <a:spcPct val="90000"/>
              </a:lnSpc>
            </a:pPr>
            <a:endParaRPr lang="en-US" sz="3200">
              <a:latin typeface="Century Gothic" pitchFamily="34"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0"/>
            <a:ext cx="8229600" cy="1143000"/>
          </a:xfrm>
        </p:spPr>
        <p:txBody>
          <a:bodyPr/>
          <a:lstStyle/>
          <a:p>
            <a:pPr algn="ctr" eaLnBrk="1" hangingPunct="1"/>
            <a:r>
              <a:rPr lang="en-US" smtClean="0">
                <a:solidFill>
                  <a:srgbClr val="FF0000"/>
                </a:solidFill>
              </a:rPr>
              <a:t>Before Birth</a:t>
            </a:r>
          </a:p>
        </p:txBody>
      </p:sp>
      <p:sp>
        <p:nvSpPr>
          <p:cNvPr id="6147" name="Rectangle 3"/>
          <p:cNvSpPr>
            <a:spLocks noGrp="1" noChangeArrowheads="1"/>
          </p:cNvSpPr>
          <p:nvPr>
            <p:ph type="body" idx="1"/>
          </p:nvPr>
        </p:nvSpPr>
        <p:spPr>
          <a:xfrm>
            <a:off x="1066800" y="1600200"/>
            <a:ext cx="8077200" cy="4953000"/>
          </a:xfrm>
        </p:spPr>
        <p:txBody>
          <a:bodyPr/>
          <a:lstStyle/>
          <a:p>
            <a:pPr eaLnBrk="1" hangingPunct="1">
              <a:buClr>
                <a:srgbClr val="CC6600"/>
              </a:buClr>
            </a:pPr>
            <a:r>
              <a:rPr lang="en-US" smtClean="0"/>
              <a:t>“</a:t>
            </a:r>
            <a:r>
              <a:rPr lang="en-US" sz="3600" smtClean="0"/>
              <a:t>Do not kill your children because of poverty” (6:151) or “in dread of poverty” (17:31).</a:t>
            </a:r>
          </a:p>
          <a:p>
            <a:pPr eaLnBrk="1" hangingPunct="1">
              <a:buClr>
                <a:srgbClr val="CC6600"/>
              </a:buClr>
            </a:pPr>
            <a:r>
              <a:rPr lang="en-US" sz="3600" smtClean="0"/>
              <a:t>Protection of the fetus through complete maintenance of the mother.</a:t>
            </a:r>
          </a:p>
          <a:p>
            <a:pPr eaLnBrk="1" hangingPunct="1">
              <a:buClr>
                <a:srgbClr val="CC6600"/>
              </a:buClr>
            </a:pPr>
            <a:r>
              <a:rPr lang="en-US" sz="3600" smtClean="0"/>
              <a:t>Health of the fetus through prohibition of intoxicants and harmful food products.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152400"/>
            <a:ext cx="7772400" cy="1143000"/>
          </a:xfrm>
        </p:spPr>
        <p:txBody>
          <a:bodyPr/>
          <a:lstStyle/>
          <a:p>
            <a:pPr algn="ctr" eaLnBrk="1" hangingPunct="1"/>
            <a:r>
              <a:rPr lang="en-US" smtClean="0">
                <a:solidFill>
                  <a:srgbClr val="FF0000"/>
                </a:solidFill>
              </a:rPr>
              <a:t>The New Arrival</a:t>
            </a:r>
          </a:p>
        </p:txBody>
      </p:sp>
      <p:sp>
        <p:nvSpPr>
          <p:cNvPr id="7171" name="Rectangle 3"/>
          <p:cNvSpPr>
            <a:spLocks noGrp="1" noChangeArrowheads="1"/>
          </p:cNvSpPr>
          <p:nvPr>
            <p:ph type="body" idx="1"/>
          </p:nvPr>
        </p:nvSpPr>
        <p:spPr>
          <a:xfrm>
            <a:off x="990600" y="1371600"/>
            <a:ext cx="7772400" cy="4114800"/>
          </a:xfrm>
        </p:spPr>
        <p:txBody>
          <a:bodyPr>
            <a:normAutofit fontScale="92500" lnSpcReduction="10000"/>
          </a:bodyPr>
          <a:lstStyle/>
          <a:p>
            <a:pPr eaLnBrk="1" hangingPunct="1">
              <a:buClr>
                <a:srgbClr val="CC6600"/>
              </a:buClr>
            </a:pPr>
            <a:r>
              <a:rPr lang="en-US" sz="3600" smtClean="0"/>
              <a:t>Born in “fitra,” which is the pure and natural state of submission to God</a:t>
            </a:r>
          </a:p>
          <a:p>
            <a:pPr eaLnBrk="1" hangingPunct="1">
              <a:buClr>
                <a:srgbClr val="CC6600"/>
              </a:buClr>
            </a:pPr>
            <a:r>
              <a:rPr lang="en-US" sz="3600" smtClean="0"/>
              <a:t>A pleasant name</a:t>
            </a:r>
          </a:p>
          <a:p>
            <a:pPr eaLnBrk="1" hangingPunct="1">
              <a:buClr>
                <a:srgbClr val="CC6600"/>
              </a:buClr>
            </a:pPr>
            <a:r>
              <a:rPr lang="en-US" sz="3600" smtClean="0"/>
              <a:t>Paternity and lineage: “Call them by their fathers’ names…” </a:t>
            </a:r>
            <a:r>
              <a:rPr lang="en-US" sz="2800" smtClean="0"/>
              <a:t>(33:5)</a:t>
            </a:r>
          </a:p>
          <a:p>
            <a:pPr eaLnBrk="1" hangingPunct="1">
              <a:buClr>
                <a:srgbClr val="CC6600"/>
              </a:buClr>
            </a:pPr>
            <a:r>
              <a:rPr lang="en-US" sz="3600" smtClean="0"/>
              <a:t>A festive occasion marked with charity, usually as almsgiving and a communal meal sponsored by the father.</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304800"/>
            <a:ext cx="8229600" cy="1143000"/>
          </a:xfrm>
        </p:spPr>
        <p:txBody>
          <a:bodyPr/>
          <a:lstStyle/>
          <a:p>
            <a:pPr algn="ctr" eaLnBrk="1" hangingPunct="1"/>
            <a:r>
              <a:rPr lang="en-US" smtClean="0">
                <a:solidFill>
                  <a:srgbClr val="FF0000"/>
                </a:solidFill>
              </a:rPr>
              <a:t>The First Seven Years</a:t>
            </a:r>
          </a:p>
        </p:txBody>
      </p:sp>
      <p:sp>
        <p:nvSpPr>
          <p:cNvPr id="8195" name="Rectangle 3"/>
          <p:cNvSpPr>
            <a:spLocks noGrp="1" noChangeArrowheads="1"/>
          </p:cNvSpPr>
          <p:nvPr>
            <p:ph type="body" idx="1"/>
          </p:nvPr>
        </p:nvSpPr>
        <p:spPr>
          <a:xfrm>
            <a:off x="914400" y="1600200"/>
            <a:ext cx="8229600" cy="4876800"/>
          </a:xfrm>
        </p:spPr>
        <p:txBody>
          <a:bodyPr/>
          <a:lstStyle/>
          <a:p>
            <a:pPr eaLnBrk="1" hangingPunct="1">
              <a:buClr>
                <a:srgbClr val="CC6600"/>
              </a:buClr>
            </a:pPr>
            <a:r>
              <a:rPr lang="en-US" smtClean="0"/>
              <a:t>The full period of breast-feeding is 2 years, during which full maintenance of the mother is guaranteed, even if divorced.</a:t>
            </a:r>
          </a:p>
          <a:p>
            <a:pPr eaLnBrk="1" hangingPunct="1">
              <a:buClr>
                <a:srgbClr val="CC6600"/>
              </a:buClr>
            </a:pPr>
            <a:r>
              <a:rPr lang="en-US" smtClean="0"/>
              <a:t>Respect to parents and elders:  training in social relations.</a:t>
            </a:r>
          </a:p>
          <a:p>
            <a:pPr eaLnBrk="1" hangingPunct="1">
              <a:buClr>
                <a:srgbClr val="CC6600"/>
              </a:buClr>
            </a:pPr>
            <a:r>
              <a:rPr lang="en-US" smtClean="0"/>
              <a:t>In the event of divorce, custody is usually given to the mother.</a:t>
            </a:r>
          </a:p>
          <a:p>
            <a:pPr eaLnBrk="1" hangingPunct="1">
              <a:buClr>
                <a:srgbClr val="CC6600"/>
              </a:buClr>
            </a:pPr>
            <a:r>
              <a:rPr lang="en-US" smtClean="0"/>
              <a:t>The maintenance of orphans is the financial responsibility of paternal relatives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eaLnBrk="1" hangingPunct="1"/>
            <a:r>
              <a:rPr lang="en-US" smtClean="0">
                <a:solidFill>
                  <a:srgbClr val="FF0000"/>
                </a:solidFill>
              </a:rPr>
              <a:t>The Second Seven Years</a:t>
            </a:r>
          </a:p>
        </p:txBody>
      </p:sp>
      <p:sp>
        <p:nvSpPr>
          <p:cNvPr id="9219" name="Rectangle 3"/>
          <p:cNvSpPr>
            <a:spLocks noGrp="1" noChangeArrowheads="1"/>
          </p:cNvSpPr>
          <p:nvPr>
            <p:ph type="body" idx="1"/>
          </p:nvPr>
        </p:nvSpPr>
        <p:spPr/>
        <p:txBody>
          <a:bodyPr/>
          <a:lstStyle/>
          <a:p>
            <a:pPr eaLnBrk="1" hangingPunct="1">
              <a:buClr>
                <a:srgbClr val="CC6600"/>
              </a:buClr>
              <a:buSzTx/>
            </a:pPr>
            <a:r>
              <a:rPr lang="en-US" smtClean="0"/>
              <a:t>Training the spirit through prayer</a:t>
            </a:r>
          </a:p>
          <a:p>
            <a:pPr eaLnBrk="1" hangingPunct="1">
              <a:buClr>
                <a:srgbClr val="CC6600"/>
              </a:buClr>
              <a:buSzTx/>
            </a:pPr>
            <a:r>
              <a:rPr lang="en-US" smtClean="0"/>
              <a:t>Training the body through fasting</a:t>
            </a:r>
          </a:p>
          <a:p>
            <a:pPr eaLnBrk="1" hangingPunct="1">
              <a:buClr>
                <a:srgbClr val="CC6600"/>
              </a:buClr>
              <a:buSzTx/>
            </a:pPr>
            <a:r>
              <a:rPr lang="en-US" smtClean="0"/>
              <a:t>Training the mind through memorizing </a:t>
            </a:r>
          </a:p>
          <a:p>
            <a:pPr lvl="1" eaLnBrk="1" hangingPunct="1">
              <a:buClr>
                <a:srgbClr val="CC6600"/>
              </a:buClr>
              <a:buSzTx/>
              <a:buFont typeface="Wingdings" pitchFamily="2" charset="2"/>
              <a:buNone/>
            </a:pPr>
            <a:r>
              <a:rPr lang="en-US" sz="3200" smtClean="0"/>
              <a:t>the Quran</a:t>
            </a:r>
          </a:p>
          <a:p>
            <a:pPr eaLnBrk="1" hangingPunct="1">
              <a:buClr>
                <a:srgbClr val="CC6600"/>
              </a:buClr>
              <a:buSzTx/>
            </a:pPr>
            <a:endParaRPr lang="en-US" sz="1400" smtClean="0"/>
          </a:p>
          <a:p>
            <a:pPr eaLnBrk="1" hangingPunct="1">
              <a:buClr>
                <a:srgbClr val="CC6600"/>
              </a:buClr>
              <a:buSzTx/>
            </a:pPr>
            <a:r>
              <a:rPr lang="en-US" smtClean="0"/>
              <a:t>At 10 years:  </a:t>
            </a:r>
          </a:p>
          <a:p>
            <a:pPr lvl="1" eaLnBrk="1" hangingPunct="1">
              <a:buClr>
                <a:srgbClr val="CC6600"/>
              </a:buClr>
              <a:buSzTx/>
              <a:buFontTx/>
              <a:buChar char="•"/>
            </a:pPr>
            <a:r>
              <a:rPr lang="en-US" smtClean="0"/>
              <a:t>instructed to complete the 5 daily prayers</a:t>
            </a:r>
          </a:p>
          <a:p>
            <a:pPr lvl="1" eaLnBrk="1" hangingPunct="1">
              <a:buClr>
                <a:srgbClr val="CC6600"/>
              </a:buClr>
              <a:buSzTx/>
              <a:buFontTx/>
              <a:buChar char="•"/>
            </a:pPr>
            <a:r>
              <a:rPr lang="en-US" smtClean="0"/>
              <a:t>separated from siblings to sleep</a:t>
            </a:r>
          </a:p>
          <a:p>
            <a:pPr lvl="1" eaLnBrk="1" hangingPunct="1">
              <a:buClr>
                <a:srgbClr val="CC6600"/>
              </a:buClr>
              <a:buSzTx/>
            </a:pPr>
            <a:endParaRPr lang="en-US" smtClean="0"/>
          </a:p>
          <a:p>
            <a:pPr eaLnBrk="1" hangingPunct="1">
              <a:buClr>
                <a:srgbClr val="CC6600"/>
              </a:buClr>
              <a:buSzTx/>
            </a:pPr>
            <a:endParaRPr lang="en-US"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eaLnBrk="1" hangingPunct="1"/>
            <a:r>
              <a:rPr lang="en-US" smtClean="0">
                <a:solidFill>
                  <a:srgbClr val="FF0000"/>
                </a:solidFill>
              </a:rPr>
              <a:t>The Responsibility</a:t>
            </a:r>
          </a:p>
        </p:txBody>
      </p:sp>
      <p:sp>
        <p:nvSpPr>
          <p:cNvPr id="10243" name="Rectangle 3"/>
          <p:cNvSpPr>
            <a:spLocks noGrp="1" noChangeArrowheads="1"/>
          </p:cNvSpPr>
          <p:nvPr>
            <p:ph type="body" idx="1"/>
          </p:nvPr>
        </p:nvSpPr>
        <p:spPr/>
        <p:txBody>
          <a:bodyPr/>
          <a:lstStyle/>
          <a:p>
            <a:pPr eaLnBrk="1" hangingPunct="1">
              <a:buClr>
                <a:srgbClr val="CC6600"/>
              </a:buClr>
            </a:pPr>
            <a:r>
              <a:rPr lang="en-US" smtClean="0"/>
              <a:t>“Oh you who have believed – protect yourselves and your families from the fire…” (66:6)</a:t>
            </a:r>
          </a:p>
          <a:p>
            <a:pPr eaLnBrk="1" hangingPunct="1">
              <a:buClr>
                <a:srgbClr val="CC6600"/>
              </a:buClr>
            </a:pPr>
            <a:r>
              <a:rPr lang="en-US" smtClean="0"/>
              <a:t>“Instruct your family to perform the prayer, and be constant in it…. The  [best] outcome is for [those of] God consciousness.” (20:132)</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0"/>
            <a:ext cx="7772400" cy="1143000"/>
          </a:xfrm>
        </p:spPr>
        <p:txBody>
          <a:bodyPr/>
          <a:lstStyle/>
          <a:p>
            <a:pPr algn="ctr" eaLnBrk="1" hangingPunct="1"/>
            <a:r>
              <a:rPr lang="en-US" smtClean="0">
                <a:solidFill>
                  <a:srgbClr val="FF0000"/>
                </a:solidFill>
              </a:rPr>
              <a:t>Puberty</a:t>
            </a:r>
            <a:r>
              <a:rPr lang="ur-PK" smtClean="0">
                <a:solidFill>
                  <a:srgbClr val="FF0000"/>
                </a:solidFill>
              </a:rPr>
              <a:t>بلوغت</a:t>
            </a:r>
            <a:r>
              <a:rPr lang="en-US" smtClean="0">
                <a:solidFill>
                  <a:srgbClr val="FF0000"/>
                </a:solidFill>
              </a:rPr>
              <a:t> </a:t>
            </a:r>
          </a:p>
        </p:txBody>
      </p:sp>
      <p:sp>
        <p:nvSpPr>
          <p:cNvPr id="11267" name="Rectangle 3"/>
          <p:cNvSpPr>
            <a:spLocks noGrp="1" noChangeArrowheads="1"/>
          </p:cNvSpPr>
          <p:nvPr>
            <p:ph type="body" idx="1"/>
          </p:nvPr>
        </p:nvSpPr>
        <p:spPr>
          <a:xfrm>
            <a:off x="1143000" y="1600200"/>
            <a:ext cx="8305800" cy="4953000"/>
          </a:xfrm>
        </p:spPr>
        <p:txBody>
          <a:bodyPr/>
          <a:lstStyle/>
          <a:p>
            <a:pPr eaLnBrk="1" hangingPunct="1">
              <a:lnSpc>
                <a:spcPct val="90000"/>
              </a:lnSpc>
              <a:buClr>
                <a:srgbClr val="CC6600"/>
              </a:buClr>
            </a:pPr>
            <a:r>
              <a:rPr lang="en-US" smtClean="0"/>
              <a:t>Full accountability (adulthood)</a:t>
            </a:r>
          </a:p>
          <a:p>
            <a:pPr eaLnBrk="1" hangingPunct="1">
              <a:lnSpc>
                <a:spcPct val="90000"/>
              </a:lnSpc>
              <a:buClr>
                <a:srgbClr val="CC6600"/>
              </a:buClr>
            </a:pPr>
            <a:r>
              <a:rPr lang="en-US" smtClean="0"/>
              <a:t>Maintenance of the prayer</a:t>
            </a:r>
          </a:p>
          <a:p>
            <a:pPr eaLnBrk="1" hangingPunct="1">
              <a:lnSpc>
                <a:spcPct val="90000"/>
              </a:lnSpc>
              <a:buClr>
                <a:srgbClr val="CC6600"/>
              </a:buClr>
            </a:pPr>
            <a:r>
              <a:rPr lang="en-US" smtClean="0"/>
              <a:t>Complete fasting in Ramadan</a:t>
            </a:r>
          </a:p>
          <a:p>
            <a:pPr eaLnBrk="1" hangingPunct="1">
              <a:lnSpc>
                <a:spcPct val="90000"/>
              </a:lnSpc>
              <a:buClr>
                <a:srgbClr val="CC6600"/>
              </a:buClr>
            </a:pPr>
            <a:r>
              <a:rPr lang="en-US" smtClean="0"/>
              <a:t>Modesty in clothing</a:t>
            </a:r>
          </a:p>
          <a:p>
            <a:pPr eaLnBrk="1" hangingPunct="1">
              <a:lnSpc>
                <a:spcPct val="90000"/>
              </a:lnSpc>
              <a:buClr>
                <a:srgbClr val="CC6600"/>
              </a:buClr>
            </a:pPr>
            <a:r>
              <a:rPr lang="en-US" smtClean="0"/>
              <a:t>Requirements of personal hygiene</a:t>
            </a:r>
          </a:p>
          <a:p>
            <a:pPr eaLnBrk="1" hangingPunct="1">
              <a:lnSpc>
                <a:spcPct val="90000"/>
              </a:lnSpc>
              <a:buClr>
                <a:srgbClr val="CC6600"/>
              </a:buClr>
            </a:pPr>
            <a:r>
              <a:rPr lang="en-US" smtClean="0"/>
              <a:t>“[Those who can should] marry.…God    will enrich them of his bounty….Those  who can’t find the means  to marry should be abstinent until God enriches them...” </a:t>
            </a:r>
            <a:r>
              <a:rPr lang="en-US" sz="2400" smtClean="0"/>
              <a:t>(24:32-33)</a:t>
            </a:r>
          </a:p>
          <a:p>
            <a:pPr eaLnBrk="1" hangingPunct="1">
              <a:lnSpc>
                <a:spcPct val="90000"/>
              </a:lnSpc>
              <a:buClr>
                <a:srgbClr val="CC6600"/>
              </a:buClr>
            </a:pPr>
            <a:endParaRPr lang="en-US" sz="2400" smtClean="0"/>
          </a:p>
          <a:p>
            <a:pPr eaLnBrk="1" hangingPunct="1">
              <a:lnSpc>
                <a:spcPct val="90000"/>
              </a:lnSpc>
              <a:buClr>
                <a:srgbClr val="CC6600"/>
              </a:buClr>
            </a:pPr>
            <a:endParaRPr lang="en-US"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7772400" cy="1143000"/>
          </a:xfrm>
        </p:spPr>
        <p:txBody>
          <a:bodyPr/>
          <a:lstStyle/>
          <a:p>
            <a:pPr algn="ctr" eaLnBrk="1" hangingPunct="1"/>
            <a:r>
              <a:rPr lang="en-US" smtClean="0">
                <a:solidFill>
                  <a:srgbClr val="FF0000"/>
                </a:solidFill>
              </a:rPr>
              <a:t>Marriage </a:t>
            </a:r>
          </a:p>
        </p:txBody>
      </p:sp>
      <p:sp>
        <p:nvSpPr>
          <p:cNvPr id="12291" name="Rectangle 3"/>
          <p:cNvSpPr>
            <a:spLocks noGrp="1" noChangeArrowheads="1"/>
          </p:cNvSpPr>
          <p:nvPr>
            <p:ph type="body" idx="1"/>
          </p:nvPr>
        </p:nvSpPr>
        <p:spPr>
          <a:xfrm>
            <a:off x="457200" y="1371600"/>
            <a:ext cx="8229600" cy="4953000"/>
          </a:xfrm>
        </p:spPr>
        <p:txBody>
          <a:bodyPr/>
          <a:lstStyle/>
          <a:p>
            <a:pPr eaLnBrk="1" hangingPunct="1">
              <a:lnSpc>
                <a:spcPct val="90000"/>
              </a:lnSpc>
              <a:buClr>
                <a:srgbClr val="CC6600"/>
              </a:buClr>
            </a:pPr>
            <a:r>
              <a:rPr lang="en-US" smtClean="0"/>
              <a:t>Neither a sacrament nor a simple civil contract, but with aspects of both.</a:t>
            </a:r>
          </a:p>
          <a:p>
            <a:pPr eaLnBrk="1" hangingPunct="1">
              <a:lnSpc>
                <a:spcPct val="90000"/>
              </a:lnSpc>
              <a:buClr>
                <a:srgbClr val="CC6600"/>
              </a:buClr>
            </a:pPr>
            <a:r>
              <a:rPr lang="en-US" smtClean="0"/>
              <a:t>Parental approval, social recognition.</a:t>
            </a:r>
          </a:p>
          <a:p>
            <a:pPr eaLnBrk="1" hangingPunct="1">
              <a:lnSpc>
                <a:spcPct val="90000"/>
              </a:lnSpc>
              <a:buClr>
                <a:srgbClr val="CC6600"/>
              </a:buClr>
            </a:pPr>
            <a:r>
              <a:rPr lang="en-US" smtClean="0"/>
              <a:t>Prohibited for marriage are parents, offspring, siblings, paternal and maternal aunts and uncles, the previous spouses of the parents or offspring, the parent-in-law, the step-children. </a:t>
            </a:r>
            <a:r>
              <a:rPr lang="en-US" sz="2400" i="1" smtClean="0"/>
              <a:t>(see 4:22-23)</a:t>
            </a:r>
          </a:p>
          <a:p>
            <a:pPr eaLnBrk="1" hangingPunct="1">
              <a:lnSpc>
                <a:spcPct val="90000"/>
              </a:lnSpc>
              <a:buClr>
                <a:srgbClr val="CC6600"/>
              </a:buClr>
            </a:pPr>
            <a:r>
              <a:rPr lang="en-US" smtClean="0"/>
              <a:t>Divorce is permitted in the case of irreconcilable differences.</a:t>
            </a:r>
          </a:p>
          <a:p>
            <a:pPr eaLnBrk="1" hangingPunct="1">
              <a:lnSpc>
                <a:spcPct val="90000"/>
              </a:lnSpc>
              <a:buClr>
                <a:srgbClr val="CC6600"/>
              </a:buClr>
            </a:pPr>
            <a:endParaRPr lang="en-US"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lgn="ctr" eaLnBrk="1" hangingPunct="1"/>
            <a:r>
              <a:rPr lang="en-US" smtClean="0">
                <a:solidFill>
                  <a:srgbClr val="FF0000"/>
                </a:solidFill>
              </a:rPr>
              <a:t>Married Life</a:t>
            </a:r>
          </a:p>
        </p:txBody>
      </p:sp>
      <p:sp>
        <p:nvSpPr>
          <p:cNvPr id="13315" name="Rectangle 3"/>
          <p:cNvSpPr>
            <a:spLocks noGrp="1" noChangeArrowheads="1"/>
          </p:cNvSpPr>
          <p:nvPr>
            <p:ph type="body" idx="1"/>
          </p:nvPr>
        </p:nvSpPr>
        <p:spPr/>
        <p:txBody>
          <a:bodyPr/>
          <a:lstStyle/>
          <a:p>
            <a:pPr eaLnBrk="1" hangingPunct="1">
              <a:buClr>
                <a:srgbClr val="CC6600"/>
              </a:buClr>
            </a:pPr>
            <a:r>
              <a:rPr lang="en-US" smtClean="0"/>
              <a:t>Man is responsible to provide for and guide the family.</a:t>
            </a:r>
          </a:p>
          <a:p>
            <a:pPr eaLnBrk="1" hangingPunct="1">
              <a:buClr>
                <a:srgbClr val="CC6600"/>
              </a:buClr>
            </a:pPr>
            <a:r>
              <a:rPr lang="en-US" smtClean="0"/>
              <a:t>Woman is responsible to protect the husband’s property and his exclusive rights to her sexuality.</a:t>
            </a:r>
          </a:p>
          <a:p>
            <a:pPr eaLnBrk="1" hangingPunct="1">
              <a:buClr>
                <a:srgbClr val="CC6600"/>
              </a:buClr>
            </a:pPr>
            <a:r>
              <a:rPr lang="en-US" smtClean="0"/>
              <a:t>Both are responsible for the upbringing of children and maintenance of the home.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0"/>
            <a:ext cx="7772400" cy="1143000"/>
          </a:xfrm>
        </p:spPr>
        <p:txBody>
          <a:bodyPr/>
          <a:lstStyle/>
          <a:p>
            <a:pPr algn="ctr" eaLnBrk="1" hangingPunct="1"/>
            <a:r>
              <a:rPr lang="en-US" smtClean="0">
                <a:solidFill>
                  <a:srgbClr val="FF0000"/>
                </a:solidFill>
              </a:rPr>
              <a:t>Parenthood</a:t>
            </a:r>
          </a:p>
        </p:txBody>
      </p:sp>
      <p:sp>
        <p:nvSpPr>
          <p:cNvPr id="14339" name="Rectangle 3"/>
          <p:cNvSpPr>
            <a:spLocks noGrp="1" noChangeArrowheads="1"/>
          </p:cNvSpPr>
          <p:nvPr>
            <p:ph type="body" idx="1"/>
          </p:nvPr>
        </p:nvSpPr>
        <p:spPr>
          <a:xfrm>
            <a:off x="228600" y="1447800"/>
            <a:ext cx="8153400" cy="5181600"/>
          </a:xfrm>
        </p:spPr>
        <p:txBody>
          <a:bodyPr/>
          <a:lstStyle/>
          <a:p>
            <a:pPr eaLnBrk="1" hangingPunct="1">
              <a:lnSpc>
                <a:spcPct val="90000"/>
              </a:lnSpc>
              <a:buClr>
                <a:srgbClr val="CC6600"/>
              </a:buClr>
              <a:buSzTx/>
            </a:pPr>
            <a:r>
              <a:rPr lang="en-US" sz="2800" smtClean="0"/>
              <a:t>Say, “Come and I will tell you what your Lord has made forbidden for you: that you do not associate anything with Him; that you are good to your parents; that you do not kill your children because of poverty – We will provide for you and them…” (6:151)</a:t>
            </a:r>
          </a:p>
          <a:p>
            <a:pPr eaLnBrk="1" hangingPunct="1">
              <a:lnSpc>
                <a:spcPct val="90000"/>
              </a:lnSpc>
              <a:buClr>
                <a:srgbClr val="CC6600"/>
              </a:buClr>
              <a:buSzTx/>
            </a:pPr>
            <a:r>
              <a:rPr lang="en-US" sz="2800" smtClean="0"/>
              <a:t>“Worship God and do not associate anything with Him.  Be good to your parents and relatives and orphans and the poor…”  (4:36)</a:t>
            </a:r>
          </a:p>
          <a:p>
            <a:pPr eaLnBrk="1" hangingPunct="1">
              <a:lnSpc>
                <a:spcPct val="90000"/>
              </a:lnSpc>
              <a:buClr>
                <a:srgbClr val="CC6600"/>
              </a:buClr>
              <a:buSzTx/>
            </a:pPr>
            <a:r>
              <a:rPr lang="en-US" sz="2800" smtClean="0"/>
              <a:t>Respect and deference</a:t>
            </a:r>
          </a:p>
          <a:p>
            <a:pPr lvl="1" eaLnBrk="1" hangingPunct="1">
              <a:lnSpc>
                <a:spcPct val="90000"/>
              </a:lnSpc>
              <a:buClr>
                <a:srgbClr val="CC6600"/>
              </a:buClr>
              <a:buSzTx/>
              <a:buFontTx/>
              <a:buChar char="•"/>
            </a:pPr>
            <a:r>
              <a:rPr lang="en-US" sz="2400" smtClean="0"/>
              <a:t>Neither categorical submissiveness</a:t>
            </a:r>
          </a:p>
          <a:p>
            <a:pPr lvl="1" eaLnBrk="1" hangingPunct="1">
              <a:lnSpc>
                <a:spcPct val="90000"/>
              </a:lnSpc>
              <a:buClr>
                <a:srgbClr val="CC6600"/>
              </a:buClr>
              <a:buSzTx/>
              <a:buFontTx/>
              <a:buChar char="•"/>
            </a:pPr>
            <a:r>
              <a:rPr lang="en-US" sz="2400" smtClean="0"/>
              <a:t>Nor irresponsible disregard/impertinence</a:t>
            </a:r>
          </a:p>
          <a:p>
            <a:pPr lvl="1" eaLnBrk="1" hangingPunct="1">
              <a:lnSpc>
                <a:spcPct val="90000"/>
              </a:lnSpc>
              <a:buClr>
                <a:srgbClr val="CC6600"/>
              </a:buClr>
              <a:buSzTx/>
              <a:buFontTx/>
              <a:buNone/>
            </a:pPr>
            <a:endParaRPr lang="en-US" sz="2400" smtClean="0"/>
          </a:p>
          <a:p>
            <a:pPr lvl="1" eaLnBrk="1" hangingPunct="1">
              <a:lnSpc>
                <a:spcPct val="90000"/>
              </a:lnSpc>
              <a:buClr>
                <a:srgbClr val="CC6600"/>
              </a:buClr>
              <a:buSzTx/>
              <a:buFontTx/>
              <a:buNone/>
            </a:pPr>
            <a:endParaRPr lang="en-US" sz="240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0"/>
            <a:ext cx="7772400" cy="1143000"/>
          </a:xfrm>
        </p:spPr>
        <p:txBody>
          <a:bodyPr/>
          <a:lstStyle/>
          <a:p>
            <a:pPr algn="ctr" eaLnBrk="1" hangingPunct="1"/>
            <a:r>
              <a:rPr lang="en-US" smtClean="0">
                <a:solidFill>
                  <a:srgbClr val="FF0000"/>
                </a:solidFill>
              </a:rPr>
              <a:t>Neighbors </a:t>
            </a:r>
          </a:p>
        </p:txBody>
      </p:sp>
      <p:sp>
        <p:nvSpPr>
          <p:cNvPr id="16387" name="Rectangle 3"/>
          <p:cNvSpPr>
            <a:spLocks noGrp="1" noChangeArrowheads="1"/>
          </p:cNvSpPr>
          <p:nvPr>
            <p:ph type="body" idx="1"/>
          </p:nvPr>
        </p:nvSpPr>
        <p:spPr>
          <a:xfrm>
            <a:off x="533400" y="1600200"/>
            <a:ext cx="8229600" cy="4953000"/>
          </a:xfrm>
        </p:spPr>
        <p:txBody>
          <a:bodyPr/>
          <a:lstStyle/>
          <a:p>
            <a:pPr eaLnBrk="1" hangingPunct="1">
              <a:lnSpc>
                <a:spcPct val="80000"/>
              </a:lnSpc>
              <a:buFont typeface="Wingdings" pitchFamily="2" charset="2"/>
              <a:buNone/>
            </a:pPr>
            <a:r>
              <a:rPr lang="en-US" sz="2800" smtClean="0"/>
              <a:t>Muhammad said,  “Do you know what the rights of a neighbor are?  Help him if he asks your help; give him relief if he seeks your relief; lend him if he needs a loan; show him concern if he is distressed; nurse him when he is ill; attend his funeral if he dies; congratulate him if he meets any good; sympathize with him if any calamity befalls him; do not block his air by raising your building high… do not harass him; give him a share when you buy fruits and if you do not give him, bring your things unnoticed to your house and don’t let your children show off to their children.”</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09600" y="0"/>
            <a:ext cx="7772400" cy="1143000"/>
          </a:xfrm>
        </p:spPr>
        <p:txBody>
          <a:bodyPr/>
          <a:lstStyle/>
          <a:p>
            <a:pPr algn="ctr" eaLnBrk="1" hangingPunct="1"/>
            <a:r>
              <a:rPr lang="en-US" smtClean="0">
                <a:solidFill>
                  <a:srgbClr val="FF0000"/>
                </a:solidFill>
              </a:rPr>
              <a:t>Old Age</a:t>
            </a:r>
          </a:p>
        </p:txBody>
      </p:sp>
      <p:sp>
        <p:nvSpPr>
          <p:cNvPr id="17411" name="Rectangle 3"/>
          <p:cNvSpPr>
            <a:spLocks noGrp="1" noChangeArrowheads="1"/>
          </p:cNvSpPr>
          <p:nvPr>
            <p:ph type="body" idx="1"/>
          </p:nvPr>
        </p:nvSpPr>
        <p:spPr>
          <a:xfrm>
            <a:off x="533400" y="1295400"/>
            <a:ext cx="8229600" cy="4114800"/>
          </a:xfrm>
        </p:spPr>
        <p:txBody>
          <a:bodyPr>
            <a:normAutofit fontScale="92500" lnSpcReduction="20000"/>
          </a:bodyPr>
          <a:lstStyle/>
          <a:p>
            <a:pPr eaLnBrk="1" hangingPunct="1">
              <a:buClr>
                <a:srgbClr val="CC6600"/>
              </a:buClr>
            </a:pPr>
            <a:r>
              <a:rPr lang="en-US" sz="3000" smtClean="0"/>
              <a:t>“We have  enjoined every one to look after his parents…” (31:14)</a:t>
            </a:r>
          </a:p>
          <a:p>
            <a:pPr eaLnBrk="1" hangingPunct="1">
              <a:buClr>
                <a:srgbClr val="CC6600"/>
              </a:buClr>
            </a:pPr>
            <a:r>
              <a:rPr lang="en-US" sz="3000" smtClean="0"/>
              <a:t>“We have instructed man to be kind to his parents…” (46:15)</a:t>
            </a:r>
          </a:p>
          <a:p>
            <a:pPr eaLnBrk="1" hangingPunct="1">
              <a:buClr>
                <a:srgbClr val="CC6600"/>
              </a:buClr>
            </a:pPr>
            <a:r>
              <a:rPr lang="en-US" sz="3000" smtClean="0"/>
              <a:t>“… when they attain old age…never say to them ‘uff’ nor scold either of them.  Speak to them gently.  Serve them with tenderness and humility…” (17:23-25)</a:t>
            </a:r>
          </a:p>
          <a:p>
            <a:pPr eaLnBrk="1" hangingPunct="1">
              <a:buClr>
                <a:srgbClr val="CC6600"/>
              </a:buClr>
            </a:pPr>
            <a:r>
              <a:rPr lang="en-US" sz="3000" smtClean="0"/>
              <a:t>Muhammad said, “Disgrace, disgrace, disgrace to one whose parents grow old and he shall not enter Paradise.”</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 y="76200"/>
            <a:ext cx="8229600" cy="1143000"/>
          </a:xfrm>
        </p:spPr>
        <p:txBody>
          <a:bodyPr/>
          <a:lstStyle/>
          <a:p>
            <a:pPr algn="ctr" eaLnBrk="1" hangingPunct="1"/>
            <a:r>
              <a:rPr lang="en-US" smtClean="0">
                <a:solidFill>
                  <a:srgbClr val="FF0000"/>
                </a:solidFill>
              </a:rPr>
              <a:t>Death</a:t>
            </a:r>
          </a:p>
        </p:txBody>
      </p:sp>
      <p:sp>
        <p:nvSpPr>
          <p:cNvPr id="18435" name="Rectangle 3"/>
          <p:cNvSpPr>
            <a:spLocks noGrp="1" noChangeArrowheads="1"/>
          </p:cNvSpPr>
          <p:nvPr>
            <p:ph type="body" idx="1"/>
          </p:nvPr>
        </p:nvSpPr>
        <p:spPr>
          <a:xfrm>
            <a:off x="381000" y="1524000"/>
            <a:ext cx="8229600" cy="5105400"/>
          </a:xfrm>
        </p:spPr>
        <p:txBody>
          <a:bodyPr/>
          <a:lstStyle/>
          <a:p>
            <a:pPr eaLnBrk="1" hangingPunct="1">
              <a:buClr>
                <a:srgbClr val="CC6600"/>
              </a:buClr>
            </a:pPr>
            <a:r>
              <a:rPr lang="en-US" sz="2800" smtClean="0"/>
              <a:t>Burial is usually the same day after washing the body, wrapping it in cloth and saying the funeral prayer.</a:t>
            </a:r>
          </a:p>
          <a:p>
            <a:pPr eaLnBrk="1" hangingPunct="1">
              <a:buClr>
                <a:srgbClr val="CC6600"/>
              </a:buClr>
            </a:pPr>
            <a:r>
              <a:rPr lang="en-US" sz="2800" smtClean="0"/>
              <a:t>After bills are paid, wealth is automatically divided among immediate and extended family, without contest. </a:t>
            </a:r>
            <a:r>
              <a:rPr lang="en-US" sz="2400" smtClean="0"/>
              <a:t>(</a:t>
            </a:r>
            <a:r>
              <a:rPr lang="en-US" sz="2400" i="1" smtClean="0"/>
              <a:t>see 4:11-12</a:t>
            </a:r>
            <a:r>
              <a:rPr lang="en-US" sz="2400" smtClean="0"/>
              <a:t>)</a:t>
            </a:r>
            <a:r>
              <a:rPr lang="en-US" sz="2800" smtClean="0"/>
              <a:t> </a:t>
            </a:r>
          </a:p>
          <a:p>
            <a:pPr eaLnBrk="1" hangingPunct="1">
              <a:buClr>
                <a:srgbClr val="CC6600"/>
              </a:buClr>
            </a:pPr>
            <a:r>
              <a:rPr lang="en-US" sz="2800" smtClean="0"/>
              <a:t>Up to 1/3 of his wealth can be bequeathed to those not automatically covered in the inheritance laws.</a:t>
            </a:r>
          </a:p>
          <a:p>
            <a:pPr eaLnBrk="1" hangingPunct="1">
              <a:buClr>
                <a:srgbClr val="CC6600"/>
              </a:buClr>
            </a:pPr>
            <a:r>
              <a:rPr lang="en-US" sz="2800" smtClean="0"/>
              <a:t>Three days mourning period, then life goes on.</a:t>
            </a:r>
          </a:p>
          <a:p>
            <a:pPr eaLnBrk="1" hangingPunct="1">
              <a:buClr>
                <a:srgbClr val="CC6600"/>
              </a:buClr>
              <a:buFont typeface="Wingdings" pitchFamily="2" charset="2"/>
              <a:buNone/>
            </a:pPr>
            <a:endParaRPr lang="en-US" sz="280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endParaRPr lang="en-US"/>
          </a:p>
        </p:txBody>
      </p:sp>
      <p:sp>
        <p:nvSpPr>
          <p:cNvPr id="123906" name="Rectangle 2"/>
          <p:cNvSpPr>
            <a:spLocks noGrp="1" noChangeArrowheads="1"/>
          </p:cNvSpPr>
          <p:nvPr>
            <p:ph type="title"/>
          </p:nvPr>
        </p:nvSpPr>
        <p:spPr>
          <a:xfrm>
            <a:off x="457200" y="-457200"/>
            <a:ext cx="8229600" cy="1143000"/>
          </a:xfrm>
        </p:spPr>
        <p:txBody>
          <a:bodyPr/>
          <a:lstStyle/>
          <a:p>
            <a:r>
              <a:rPr lang="en-US" b="1">
                <a:solidFill>
                  <a:srgbClr val="FF0000"/>
                </a:solidFill>
              </a:rPr>
              <a:t>What Is Ethics?</a:t>
            </a:r>
          </a:p>
        </p:txBody>
      </p:sp>
      <p:sp>
        <p:nvSpPr>
          <p:cNvPr id="123907" name="Rectangle 3"/>
          <p:cNvSpPr>
            <a:spLocks noGrp="1" noChangeArrowheads="1"/>
          </p:cNvSpPr>
          <p:nvPr>
            <p:ph type="body" idx="1"/>
          </p:nvPr>
        </p:nvSpPr>
        <p:spPr>
          <a:xfrm>
            <a:off x="0" y="1219200"/>
            <a:ext cx="9144000" cy="5638800"/>
          </a:xfrm>
        </p:spPr>
        <p:txBody>
          <a:bodyPr/>
          <a:lstStyle/>
          <a:p>
            <a:pPr algn="just">
              <a:lnSpc>
                <a:spcPct val="90000"/>
              </a:lnSpc>
              <a:buFont typeface="Wingdings" pitchFamily="2" charset="2"/>
              <a:buNone/>
            </a:pPr>
            <a:r>
              <a:rPr lang="en-US" sz="2800"/>
              <a:t>	</a:t>
            </a:r>
            <a:r>
              <a:rPr lang="en-US"/>
              <a:t>In order to understand what </a:t>
            </a:r>
            <a:r>
              <a:rPr lang="en-US" b="1" i="1"/>
              <a:t>ethics</a:t>
            </a:r>
            <a:r>
              <a:rPr lang="en-US"/>
              <a:t> is, and what it might look like, it's important to distinguish the difference between </a:t>
            </a:r>
            <a:r>
              <a:rPr lang="en-US" b="1" i="1"/>
              <a:t>ethics</a:t>
            </a:r>
            <a:r>
              <a:rPr lang="en-US"/>
              <a:t> and </a:t>
            </a:r>
            <a:r>
              <a:rPr lang="en-US" b="1" i="1"/>
              <a:t>values </a:t>
            </a:r>
            <a:r>
              <a:rPr lang="en-US"/>
              <a:t>.</a:t>
            </a:r>
          </a:p>
          <a:p>
            <a:pPr>
              <a:lnSpc>
                <a:spcPct val="90000"/>
              </a:lnSpc>
              <a:buFont typeface="Wingdings" pitchFamily="2" charset="2"/>
              <a:buNone/>
            </a:pPr>
            <a:endParaRPr lang="en-US" sz="2800"/>
          </a:p>
          <a:p>
            <a:pPr algn="just">
              <a:lnSpc>
                <a:spcPct val="90000"/>
              </a:lnSpc>
              <a:buFont typeface="Wingdings" pitchFamily="2" charset="2"/>
              <a:buNone/>
            </a:pPr>
            <a:r>
              <a:rPr lang="en-US" sz="2800">
                <a:solidFill>
                  <a:srgbClr val="FF0000"/>
                </a:solidFill>
              </a:rPr>
              <a:t>	Ethics is about </a:t>
            </a:r>
            <a:r>
              <a:rPr lang="en-US" sz="2800" i="1" u="sng">
                <a:solidFill>
                  <a:srgbClr val="FF0000"/>
                </a:solidFill>
              </a:rPr>
              <a:t>the way we treat one another</a:t>
            </a:r>
            <a:r>
              <a:rPr lang="en-US" sz="2800">
                <a:solidFill>
                  <a:srgbClr val="FF0000"/>
                </a:solidFill>
              </a:rPr>
              <a:t> and is an action concept that dictates how we choose to live our lives. The ultimate true test of our character is when </a:t>
            </a:r>
            <a:r>
              <a:rPr lang="en-US" sz="2800" i="1" u="sng">
                <a:solidFill>
                  <a:srgbClr val="FF0000"/>
                </a:solidFill>
              </a:rPr>
              <a:t>we are willing to do the right thing even when it is not in our best interest to do so</a:t>
            </a:r>
            <a:r>
              <a:rPr lang="en-US" sz="2800">
                <a:solidFill>
                  <a:srgbClr val="FF0000"/>
                </a:solidFill>
              </a:rPr>
              <a:t>. </a:t>
            </a:r>
          </a:p>
          <a:p>
            <a:pPr>
              <a:lnSpc>
                <a:spcPct val="90000"/>
              </a:lnSpc>
              <a:buFont typeface="Wingdings" pitchFamily="2" charset="2"/>
              <a:buNone/>
            </a:pPr>
            <a:r>
              <a:rPr lang="en-US" sz="2800"/>
              <a:t>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endParaRPr lang="en-US">
              <a:solidFill>
                <a:srgbClr val="FF0000"/>
              </a:solidFill>
            </a:endParaRPr>
          </a:p>
        </p:txBody>
      </p:sp>
      <p:sp>
        <p:nvSpPr>
          <p:cNvPr id="6" name="Footer Placeholder 4"/>
          <p:cNvSpPr>
            <a:spLocks noGrp="1"/>
          </p:cNvSpPr>
          <p:nvPr>
            <p:ph type="ftr" sz="quarter" idx="11"/>
          </p:nvPr>
        </p:nvSpPr>
        <p:spPr/>
        <p:txBody>
          <a:bodyPr/>
          <a:lstStyle/>
          <a:p>
            <a:endParaRPr lang="en-US">
              <a:solidFill>
                <a:srgbClr val="FF0000"/>
              </a:solidFill>
            </a:endParaRPr>
          </a:p>
        </p:txBody>
      </p:sp>
      <p:sp>
        <p:nvSpPr>
          <p:cNvPr id="7" name="Slide Number Placeholder 5"/>
          <p:cNvSpPr>
            <a:spLocks noGrp="1"/>
          </p:cNvSpPr>
          <p:nvPr>
            <p:ph type="sldNum" sz="quarter" idx="12"/>
          </p:nvPr>
        </p:nvSpPr>
        <p:spPr/>
        <p:txBody>
          <a:bodyPr/>
          <a:lstStyle/>
          <a:p>
            <a:endParaRPr lang="en-US">
              <a:solidFill>
                <a:srgbClr val="FF0000"/>
              </a:solidFill>
            </a:endParaRPr>
          </a:p>
        </p:txBody>
      </p:sp>
      <p:sp>
        <p:nvSpPr>
          <p:cNvPr id="138242" name="Rectangle 2"/>
          <p:cNvSpPr>
            <a:spLocks noGrp="1" noChangeArrowheads="1"/>
          </p:cNvSpPr>
          <p:nvPr>
            <p:ph type="title"/>
          </p:nvPr>
        </p:nvSpPr>
        <p:spPr/>
        <p:txBody>
          <a:bodyPr/>
          <a:lstStyle/>
          <a:p>
            <a:r>
              <a:rPr lang="en-US" b="1" i="1">
                <a:solidFill>
                  <a:srgbClr val="FF0000"/>
                </a:solidFill>
              </a:rPr>
              <a:t>VALUES</a:t>
            </a:r>
            <a:r>
              <a:rPr lang="en-US">
                <a:solidFill>
                  <a:srgbClr val="FF0000"/>
                </a:solidFill>
              </a:rPr>
              <a:t> </a:t>
            </a:r>
          </a:p>
        </p:txBody>
      </p:sp>
      <p:sp>
        <p:nvSpPr>
          <p:cNvPr id="138243" name="Rectangle 3"/>
          <p:cNvSpPr>
            <a:spLocks noGrp="1" noChangeArrowheads="1"/>
          </p:cNvSpPr>
          <p:nvPr>
            <p:ph type="body" idx="1"/>
          </p:nvPr>
        </p:nvSpPr>
        <p:spPr/>
        <p:txBody>
          <a:bodyPr/>
          <a:lstStyle/>
          <a:p>
            <a:pPr algn="just">
              <a:buFont typeface="Wingdings" pitchFamily="2" charset="2"/>
              <a:buNone/>
            </a:pPr>
            <a:r>
              <a:rPr lang="en-US">
                <a:solidFill>
                  <a:srgbClr val="FF0000"/>
                </a:solidFill>
              </a:rPr>
              <a:t>	 Refers to our</a:t>
            </a:r>
            <a:r>
              <a:rPr lang="en-US" u="sng">
                <a:solidFill>
                  <a:srgbClr val="FF0000"/>
                </a:solidFill>
              </a:rPr>
              <a:t> core beliefs or desires </a:t>
            </a:r>
            <a:r>
              <a:rPr lang="en-US">
                <a:solidFill>
                  <a:srgbClr val="FF0000"/>
                </a:solidFill>
              </a:rPr>
              <a:t>, the things we value the most. Our values shape our attitudes and determines </a:t>
            </a:r>
            <a:r>
              <a:rPr lang="en-US" u="sng">
                <a:solidFill>
                  <a:srgbClr val="FF0000"/>
                </a:solidFill>
              </a:rPr>
              <a:t>how we </a:t>
            </a:r>
            <a:r>
              <a:rPr lang="en-US" b="1" u="sng">
                <a:solidFill>
                  <a:srgbClr val="FF0000"/>
                </a:solidFill>
              </a:rPr>
              <a:t>will behave</a:t>
            </a:r>
            <a:r>
              <a:rPr lang="en-US" u="sng">
                <a:solidFill>
                  <a:srgbClr val="FF0000"/>
                </a:solidFill>
              </a:rPr>
              <a:t> </a:t>
            </a:r>
            <a:r>
              <a:rPr lang="en-US">
                <a:solidFill>
                  <a:srgbClr val="FF0000"/>
                </a:solidFill>
              </a:rPr>
              <a:t>in certain situations. </a:t>
            </a:r>
          </a:p>
          <a:p>
            <a:pPr algn="just">
              <a:buFont typeface="Wingdings" pitchFamily="2" charset="2"/>
              <a:buNone/>
            </a:pPr>
            <a:endParaRPr lang="en-US">
              <a:solidFill>
                <a:srgbClr val="FF0000"/>
              </a:solidFill>
            </a:endParaRPr>
          </a:p>
        </p:txBody>
      </p:sp>
      <p:pic>
        <p:nvPicPr>
          <p:cNvPr id="138244" name="Picture 4" descr="j0301050"/>
          <p:cNvPicPr>
            <a:picLocks noChangeAspect="1" noChangeArrowheads="1"/>
          </p:cNvPicPr>
          <p:nvPr/>
        </p:nvPicPr>
        <p:blipFill>
          <a:blip r:embed="rId2" cstate="print"/>
          <a:srcRect/>
          <a:stretch>
            <a:fillRect/>
          </a:stretch>
        </p:blipFill>
        <p:spPr bwMode="auto">
          <a:xfrm>
            <a:off x="2438400" y="3886200"/>
            <a:ext cx="4038600" cy="2514600"/>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4294967295"/>
          </p:nvPr>
        </p:nvSpPr>
        <p:spPr/>
        <p:txBody>
          <a:bodyPr>
            <a:normAutofit/>
          </a:bodyPr>
          <a:lstStyle/>
          <a:p>
            <a:pPr marL="365125" indent="-255588">
              <a:buFont typeface="Wingdings" pitchFamily="2" charset="2"/>
              <a:buChar char="Ø"/>
            </a:pPr>
            <a:r>
              <a:rPr lang="en-US">
                <a:solidFill>
                  <a:srgbClr val="227A8F"/>
                </a:solidFill>
                <a:latin typeface="Times New Roman" pitchFamily="18" charset="0"/>
                <a:cs typeface="Times New Roman" pitchFamily="18" charset="0"/>
              </a:rPr>
              <a:t>Ethics, like other Islamic sciences, takes its origin form the Quran.  The Quran lays down the foundation of a religious system on purely ethical principles, hence there is not much to distinguish between</a:t>
            </a:r>
            <a:r>
              <a:rPr lang="en-US" b="1">
                <a:solidFill>
                  <a:srgbClr val="227A8F"/>
                </a:solidFill>
                <a:latin typeface="Times New Roman" pitchFamily="18" charset="0"/>
                <a:cs typeface="Times New Roman" pitchFamily="18" charset="0"/>
              </a:rPr>
              <a:t> Islam </a:t>
            </a:r>
            <a:r>
              <a:rPr lang="en-US">
                <a:solidFill>
                  <a:srgbClr val="227A8F"/>
                </a:solidFill>
                <a:latin typeface="Times New Roman" pitchFamily="18" charset="0"/>
                <a:cs typeface="Times New Roman" pitchFamily="18" charset="0"/>
              </a:rPr>
              <a:t>as such and </a:t>
            </a:r>
            <a:r>
              <a:rPr lang="en-US" b="1">
                <a:solidFill>
                  <a:srgbClr val="227A8F"/>
                </a:solidFill>
                <a:latin typeface="Times New Roman" pitchFamily="18" charset="0"/>
                <a:cs typeface="Times New Roman" pitchFamily="18" charset="0"/>
              </a:rPr>
              <a:t>Islamic ethics</a:t>
            </a:r>
            <a:r>
              <a:rPr lang="en-US">
                <a:solidFill>
                  <a:srgbClr val="227A8F"/>
                </a:solidFill>
                <a:latin typeface="Times New Roman" pitchFamily="18" charset="0"/>
                <a:cs typeface="Times New Roman" pitchFamily="18" charset="0"/>
              </a:rPr>
              <a:t>. </a:t>
            </a:r>
          </a:p>
          <a:p>
            <a:pPr marL="365125" indent="-255588">
              <a:buFont typeface="Wingdings" pitchFamily="2" charset="2"/>
              <a:buChar char="Ø"/>
            </a:pPr>
            <a:endParaRPr lang="en-US">
              <a:solidFill>
                <a:srgbClr val="227A8F"/>
              </a:solidFill>
              <a:latin typeface="Times New Roman" pitchFamily="18" charset="0"/>
              <a:cs typeface="Times New Roman" pitchFamily="18" charset="0"/>
            </a:endParaRPr>
          </a:p>
          <a:p>
            <a:pPr marL="365125" indent="-255588">
              <a:buFont typeface="Wingdings" pitchFamily="2" charset="2"/>
              <a:buChar char="Ø"/>
            </a:pPr>
            <a:r>
              <a:rPr lang="en-US">
                <a:solidFill>
                  <a:srgbClr val="227A8F"/>
                </a:solidFill>
                <a:latin typeface="Times New Roman" pitchFamily="18" charset="0"/>
                <a:cs typeface="Times New Roman" pitchFamily="18" charset="0"/>
              </a:rPr>
              <a:t>The Muslims started the study of Ethics along with the study of the Quran</a:t>
            </a:r>
            <a:r>
              <a:rPr lang="en-US" b="1">
                <a:solidFill>
                  <a:srgbClr val="227A8F"/>
                </a:solidFill>
                <a:latin typeface="Times New Roman" pitchFamily="18" charset="0"/>
                <a:cs typeface="Times New Roman" pitchFamily="18" charset="0"/>
              </a:rPr>
              <a:t>.</a:t>
            </a:r>
          </a:p>
        </p:txBody>
      </p:sp>
      <p:sp>
        <p:nvSpPr>
          <p:cNvPr id="24579" name="Date Placeholder 3"/>
          <p:cNvSpPr txBox="1">
            <a:spLocks noGrp="1"/>
          </p:cNvSpPr>
          <p:nvPr/>
        </p:nvSpPr>
        <p:spPr bwMode="auto">
          <a:xfrm>
            <a:off x="6727825" y="6408738"/>
            <a:ext cx="1919288" cy="365125"/>
          </a:xfrm>
          <a:prstGeom prst="rect">
            <a:avLst/>
          </a:prstGeom>
          <a:noFill/>
          <a:ln w="9525">
            <a:noFill/>
            <a:miter lim="800000"/>
            <a:headEnd/>
            <a:tailEnd/>
          </a:ln>
        </p:spPr>
        <p:txBody>
          <a:bodyPr anchor="b"/>
          <a:lstStyle/>
          <a:p>
            <a:endParaRPr lang="en-US" altLang="en-US" sz="1000">
              <a:cs typeface="Arial" charset="0"/>
            </a:endParaRPr>
          </a:p>
        </p:txBody>
      </p:sp>
      <p:sp>
        <p:nvSpPr>
          <p:cNvPr id="24580" name="Footer Placeholder 4"/>
          <p:cNvSpPr txBox="1">
            <a:spLocks noGrp="1"/>
          </p:cNvSpPr>
          <p:nvPr/>
        </p:nvSpPr>
        <p:spPr bwMode="auto">
          <a:xfrm>
            <a:off x="4379913" y="6408738"/>
            <a:ext cx="2351087" cy="365125"/>
          </a:xfrm>
          <a:prstGeom prst="rect">
            <a:avLst/>
          </a:prstGeom>
          <a:noFill/>
          <a:ln w="9525">
            <a:noFill/>
            <a:miter lim="800000"/>
            <a:headEnd/>
            <a:tailEnd/>
          </a:ln>
        </p:spPr>
        <p:txBody>
          <a:bodyPr anchor="b"/>
          <a:lstStyle/>
          <a:p>
            <a:pPr algn="r"/>
            <a:endParaRPr lang="en-US" altLang="en-US" sz="1000">
              <a:cs typeface="Arial" charset="0"/>
            </a:endParaRPr>
          </a:p>
        </p:txBody>
      </p:sp>
      <p:sp>
        <p:nvSpPr>
          <p:cNvPr id="24581" name="Slide Number Placeholder 5"/>
          <p:cNvSpPr txBox="1">
            <a:spLocks noGrp="1"/>
          </p:cNvSpPr>
          <p:nvPr/>
        </p:nvSpPr>
        <p:spPr bwMode="auto">
          <a:xfrm>
            <a:off x="8647113" y="6408738"/>
            <a:ext cx="366712" cy="365125"/>
          </a:xfrm>
          <a:prstGeom prst="rect">
            <a:avLst/>
          </a:prstGeom>
          <a:noFill/>
          <a:ln w="9525">
            <a:noFill/>
            <a:miter lim="800000"/>
            <a:headEnd/>
            <a:tailEnd/>
          </a:ln>
        </p:spPr>
        <p:txBody>
          <a:bodyPr anchor="b"/>
          <a:lstStyle/>
          <a:p>
            <a:pPr algn="r"/>
            <a:endParaRPr lang="en-US" altLang="en-US" sz="1000">
              <a:cs typeface="Arial" charset="0"/>
            </a:endParaRPr>
          </a:p>
        </p:txBody>
      </p:sp>
      <p:sp>
        <p:nvSpPr>
          <p:cNvPr id="74754" name="Rectangle 2"/>
          <p:cNvSpPr>
            <a:spLocks noGrp="1" noChangeArrowheads="1"/>
          </p:cNvSpPr>
          <p:nvPr>
            <p:ph type="title" idx="4294967295"/>
          </p:nvPr>
        </p:nvSpPr>
        <p:spPr>
          <a:xfrm>
            <a:off x="381000" y="381000"/>
            <a:ext cx="8458200" cy="1143000"/>
          </a:xfrm>
          <a:noFill/>
          <a:ln/>
        </p:spPr>
        <p:txBody>
          <a:bodyPr rtlCol="0">
            <a:normAutofit/>
            <a:scene3d>
              <a:camera prst="orthographicFront"/>
              <a:lightRig rig="soft" dir="t"/>
            </a:scene3d>
            <a:sp3d prstMaterial="softEdge">
              <a:bevelT w="25400" h="25400"/>
            </a:sp3d>
          </a:bodyPr>
          <a:lstStyle/>
          <a:p>
            <a:pPr fontAlgn="auto">
              <a:spcAft>
                <a:spcPts val="0"/>
              </a:spcAft>
              <a:defRPr/>
            </a:pPr>
            <a:r>
              <a:rPr lang="en-US" sz="3500" b="1" kern="1200" dirty="0">
                <a:solidFill>
                  <a:schemeClr val="accent1">
                    <a:lumMod val="75000"/>
                  </a:schemeClr>
                </a:solidFill>
                <a:latin typeface="Times New Roman" pitchFamily="18" charset="0"/>
                <a:ea typeface="+mj-ea"/>
                <a:cs typeface="Times New Roman" pitchFamily="18" charset="0"/>
              </a:rPr>
              <a:t>Ethics from Islamic Perspective</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p:txBody>
          <a:bodyPr>
            <a:normAutofit/>
          </a:bodyPr>
          <a:lstStyle/>
          <a:p>
            <a:pPr marL="365125" indent="-255588">
              <a:buFont typeface="Wingdings" pitchFamily="2" charset="2"/>
              <a:buChar char="Ø"/>
            </a:pPr>
            <a:r>
              <a:rPr lang="en-US">
                <a:solidFill>
                  <a:srgbClr val="227A8F"/>
                </a:solidFill>
                <a:latin typeface="Times New Roman" pitchFamily="18" charset="0"/>
                <a:cs typeface="Times New Roman" pitchFamily="18" charset="0"/>
              </a:rPr>
              <a:t>Ethics in Islam is nothing but the body of injunction laid down in the Quran for the practical conduct of life and fully exemplified in the practice of the Holy Prophet throughout his life.</a:t>
            </a:r>
          </a:p>
          <a:p>
            <a:pPr marL="365125" indent="-255588">
              <a:buFont typeface="Wingdings" pitchFamily="2" charset="2"/>
              <a:buChar char="Ø"/>
            </a:pPr>
            <a:endParaRPr lang="en-US">
              <a:solidFill>
                <a:srgbClr val="227A8F"/>
              </a:solidFill>
              <a:latin typeface="Times New Roman" pitchFamily="18" charset="0"/>
              <a:cs typeface="Times New Roman" pitchFamily="18" charset="0"/>
            </a:endParaRPr>
          </a:p>
          <a:p>
            <a:pPr marL="365125" indent="-255588">
              <a:buFont typeface="Wingdings" pitchFamily="2" charset="2"/>
              <a:buChar char="Ø"/>
            </a:pPr>
            <a:r>
              <a:rPr lang="en-US">
                <a:solidFill>
                  <a:srgbClr val="227A8F"/>
                </a:solidFill>
                <a:latin typeface="Times New Roman" pitchFamily="18" charset="0"/>
                <a:cs typeface="Times New Roman" pitchFamily="18" charset="0"/>
              </a:rPr>
              <a:t>Within an Islamic Context, the term most closely related to ethics is </a:t>
            </a:r>
            <a:r>
              <a:rPr lang="en-US" b="1" i="1">
                <a:solidFill>
                  <a:srgbClr val="227A8F"/>
                </a:solidFill>
                <a:latin typeface="Times New Roman" pitchFamily="18" charset="0"/>
                <a:cs typeface="Times New Roman" pitchFamily="18" charset="0"/>
              </a:rPr>
              <a:t>khuluq</a:t>
            </a:r>
            <a:r>
              <a:rPr lang="en-US" b="1">
                <a:solidFill>
                  <a:srgbClr val="227A8F"/>
                </a:solidFill>
                <a:latin typeface="Times New Roman" pitchFamily="18" charset="0"/>
                <a:cs typeface="Times New Roman" pitchFamily="18" charset="0"/>
              </a:rPr>
              <a:t> </a:t>
            </a:r>
            <a:r>
              <a:rPr lang="en-US">
                <a:solidFill>
                  <a:srgbClr val="227A8F"/>
                </a:solidFill>
                <a:latin typeface="Times New Roman" pitchFamily="18" charset="0"/>
                <a:cs typeface="Times New Roman" pitchFamily="18" charset="0"/>
              </a:rPr>
              <a:t>in the Quran which has been guided by principles from the Quran and the </a:t>
            </a:r>
            <a:r>
              <a:rPr lang="en-US" i="1">
                <a:solidFill>
                  <a:srgbClr val="227A8F"/>
                </a:solidFill>
                <a:latin typeface="Times New Roman" pitchFamily="18" charset="0"/>
                <a:cs typeface="Times New Roman" pitchFamily="18" charset="0"/>
              </a:rPr>
              <a:t>Sunnah</a:t>
            </a:r>
            <a:r>
              <a:rPr lang="en-US">
                <a:solidFill>
                  <a:srgbClr val="227A8F"/>
                </a:solidFill>
                <a:latin typeface="Times New Roman" pitchFamily="18" charset="0"/>
                <a:cs typeface="Times New Roman" pitchFamily="18" charset="0"/>
              </a:rPr>
              <a:t>.</a:t>
            </a:r>
          </a:p>
        </p:txBody>
      </p:sp>
      <p:sp>
        <p:nvSpPr>
          <p:cNvPr id="3" name="Title 2"/>
          <p:cNvSpPr>
            <a:spLocks noGrp="1"/>
          </p:cNvSpPr>
          <p:nvPr>
            <p:ph type="title" idx="4294967295"/>
          </p:nvPr>
        </p:nvSpPr>
        <p:spPr>
          <a:noFill/>
          <a:ln/>
        </p:spPr>
        <p:txBody>
          <a:bodyPr rtlCol="0">
            <a:normAutofit fontScale="90000"/>
            <a:scene3d>
              <a:camera prst="orthographicFront"/>
              <a:lightRig rig="soft" dir="t"/>
            </a:scene3d>
            <a:sp3d prstMaterial="softEdge">
              <a:bevelT w="25400" h="25400"/>
            </a:sp3d>
          </a:bodyPr>
          <a:lstStyle/>
          <a:p>
            <a:pPr fontAlgn="auto">
              <a:spcAft>
                <a:spcPts val="0"/>
              </a:spcAft>
              <a:defRPr/>
            </a:pPr>
            <a:r>
              <a:rPr lang="en-US" sz="4100" b="1" kern="1200" dirty="0">
                <a:solidFill>
                  <a:schemeClr val="accent1">
                    <a:lumMod val="75000"/>
                  </a:schemeClr>
                </a:solidFill>
                <a:latin typeface="Times New Roman" pitchFamily="18" charset="0"/>
                <a:ea typeface="+mj-ea"/>
                <a:cs typeface="Times New Roman" pitchFamily="18" charset="0"/>
              </a:rPr>
              <a:t>Cont. Ethics from Islamic Perspective</a:t>
            </a:r>
            <a:endParaRPr lang="en-US" sz="4100" b="1" kern="1200" dirty="0">
              <a:latin typeface="Times New Roman" pitchFamily="18" charset="0"/>
              <a:ea typeface="+mj-ea"/>
              <a:cs typeface="Times New Roman" pitchFamily="18" charset="0"/>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4294967295"/>
          </p:nvPr>
        </p:nvSpPr>
        <p:spPr>
          <a:xfrm>
            <a:off x="381000" y="1219200"/>
            <a:ext cx="8229600" cy="4572000"/>
          </a:xfrm>
        </p:spPr>
        <p:txBody>
          <a:bodyPr>
            <a:normAutofit fontScale="92500" lnSpcReduction="20000"/>
          </a:bodyPr>
          <a:lstStyle/>
          <a:p>
            <a:pPr marL="365125" indent="-255588">
              <a:lnSpc>
                <a:spcPct val="80000"/>
              </a:lnSpc>
              <a:buFontTx/>
              <a:buNone/>
            </a:pPr>
            <a:r>
              <a:rPr lang="en-US" sz="2600" b="1">
                <a:solidFill>
                  <a:srgbClr val="FF0000"/>
                </a:solidFill>
              </a:rPr>
              <a:t>The Quran addresses the Prophet</a:t>
            </a:r>
            <a:r>
              <a:rPr lang="en-US" sz="2600" b="1" smtClean="0">
                <a:solidFill>
                  <a:srgbClr val="FF0000"/>
                </a:solidFill>
              </a:rPr>
              <a:t>.</a:t>
            </a:r>
          </a:p>
          <a:p>
            <a:pPr marL="365125" indent="-255588">
              <a:lnSpc>
                <a:spcPct val="80000"/>
              </a:lnSpc>
              <a:buFontTx/>
              <a:buNone/>
            </a:pPr>
            <a:r>
              <a:rPr lang="en-US" sz="2600" b="1" smtClean="0">
                <a:solidFill>
                  <a:srgbClr val="FF0000"/>
                </a:solidFill>
              </a:rPr>
              <a:t> </a:t>
            </a:r>
            <a:r>
              <a:rPr lang="en-US" sz="2600" b="1">
                <a:solidFill>
                  <a:srgbClr val="FF0000"/>
                </a:solidFill>
              </a:rPr>
              <a:t>“Thou has been created with an excellent character”</a:t>
            </a:r>
            <a:r>
              <a:rPr lang="en-US" sz="2700" b="1">
                <a:solidFill>
                  <a:srgbClr val="FF0000"/>
                </a:solidFill>
              </a:rPr>
              <a:t> </a:t>
            </a:r>
            <a:endParaRPr lang="ar-SA" sz="2700" b="1">
              <a:solidFill>
                <a:srgbClr val="FF0000"/>
              </a:solidFill>
              <a:cs typeface="Arial" charset="0"/>
            </a:endParaRPr>
          </a:p>
          <a:p>
            <a:pPr marL="365125" indent="-255588">
              <a:lnSpc>
                <a:spcPct val="80000"/>
              </a:lnSpc>
              <a:buFontTx/>
              <a:buNone/>
            </a:pPr>
            <a:endParaRPr lang="en-US" sz="2700" b="1">
              <a:solidFill>
                <a:srgbClr val="FF0000"/>
              </a:solidFill>
            </a:endParaRPr>
          </a:p>
          <a:p>
            <a:pPr marL="365125" indent="-255588" algn="ctr">
              <a:lnSpc>
                <a:spcPct val="80000"/>
              </a:lnSpc>
              <a:buFontTx/>
              <a:buNone/>
            </a:pPr>
            <a:r>
              <a:rPr lang="ar-SA" sz="2700" b="1" smtClean="0">
                <a:solidFill>
                  <a:srgbClr val="FF0000"/>
                </a:solidFill>
                <a:cs typeface="Arial" charset="0"/>
              </a:rPr>
              <a:t>وان</a:t>
            </a:r>
            <a:r>
              <a:rPr lang="ur-PK" sz="2700" b="1" smtClean="0">
                <a:solidFill>
                  <a:srgbClr val="FF0000"/>
                </a:solidFill>
                <a:cs typeface="Arial" charset="0"/>
              </a:rPr>
              <a:t>ک</a:t>
            </a:r>
            <a:r>
              <a:rPr lang="ar-SA" sz="2700" b="1" smtClean="0">
                <a:solidFill>
                  <a:srgbClr val="FF0000"/>
                </a:solidFill>
                <a:cs typeface="Arial" charset="0"/>
              </a:rPr>
              <a:t> لعل</a:t>
            </a:r>
            <a:r>
              <a:rPr lang="ur-PK" sz="2700" b="1" smtClean="0">
                <a:solidFill>
                  <a:srgbClr val="FF0000"/>
                </a:solidFill>
                <a:cs typeface="Arial" charset="0"/>
              </a:rPr>
              <a:t>ٰ</a:t>
            </a:r>
            <a:r>
              <a:rPr lang="ar-SA" sz="2700" b="1" smtClean="0">
                <a:solidFill>
                  <a:srgbClr val="FF0000"/>
                </a:solidFill>
                <a:cs typeface="Arial" charset="0"/>
              </a:rPr>
              <a:t>ى </a:t>
            </a:r>
            <a:r>
              <a:rPr lang="ar-SA" sz="2700" b="1">
                <a:solidFill>
                  <a:srgbClr val="FF0000"/>
                </a:solidFill>
                <a:cs typeface="Arial" charset="0"/>
              </a:rPr>
              <a:t>خلق عظيم </a:t>
            </a:r>
            <a:endParaRPr lang="en-US" sz="2700" b="1">
              <a:solidFill>
                <a:srgbClr val="FF0000"/>
              </a:solidFill>
            </a:endParaRPr>
          </a:p>
          <a:p>
            <a:pPr marL="365125" indent="-255588">
              <a:lnSpc>
                <a:spcPct val="80000"/>
              </a:lnSpc>
              <a:buFontTx/>
              <a:buNone/>
            </a:pPr>
            <a:endParaRPr lang="en-US" sz="2700" b="1">
              <a:solidFill>
                <a:srgbClr val="FF0000"/>
              </a:solidFill>
            </a:endParaRPr>
          </a:p>
          <a:p>
            <a:pPr marL="365125" indent="-255588">
              <a:lnSpc>
                <a:spcPct val="80000"/>
              </a:lnSpc>
              <a:buFontTx/>
              <a:buNone/>
            </a:pPr>
            <a:endParaRPr lang="en-US" sz="2700" b="1">
              <a:solidFill>
                <a:srgbClr val="FF0000"/>
              </a:solidFill>
            </a:endParaRPr>
          </a:p>
          <a:p>
            <a:pPr marL="365125" indent="-255588">
              <a:lnSpc>
                <a:spcPct val="80000"/>
              </a:lnSpc>
              <a:buFontTx/>
              <a:buNone/>
            </a:pPr>
            <a:r>
              <a:rPr lang="en-US" sz="2700" b="1">
                <a:solidFill>
                  <a:srgbClr val="FF0000"/>
                </a:solidFill>
              </a:rPr>
              <a:t>The Prophet highlighted one of his main objective is to perfecting good </a:t>
            </a:r>
            <a:r>
              <a:rPr lang="en-US" sz="2700" b="1" smtClean="0">
                <a:solidFill>
                  <a:srgbClr val="FF0000"/>
                </a:solidFill>
              </a:rPr>
              <a:t>morals   </a:t>
            </a:r>
            <a:endParaRPr lang="en-US" sz="2700" b="1">
              <a:solidFill>
                <a:srgbClr val="FF0000"/>
              </a:solidFill>
            </a:endParaRPr>
          </a:p>
          <a:p>
            <a:pPr marL="365125" indent="-255588">
              <a:lnSpc>
                <a:spcPct val="80000"/>
              </a:lnSpc>
              <a:buFontTx/>
              <a:buNone/>
            </a:pPr>
            <a:endParaRPr lang="en-US" sz="2600" b="1">
              <a:solidFill>
                <a:srgbClr val="FF0000"/>
              </a:solidFill>
            </a:endParaRPr>
          </a:p>
          <a:p>
            <a:pPr marL="365125" indent="-255588">
              <a:lnSpc>
                <a:spcPct val="80000"/>
              </a:lnSpc>
              <a:buFont typeface="Wingdings" pitchFamily="2" charset="2"/>
              <a:buNone/>
            </a:pPr>
            <a:endParaRPr lang="en-GB" sz="2600" b="1">
              <a:solidFill>
                <a:srgbClr val="FF0000"/>
              </a:solidFill>
            </a:endParaRPr>
          </a:p>
          <a:p>
            <a:pPr marL="365125" indent="-255588">
              <a:lnSpc>
                <a:spcPct val="80000"/>
              </a:lnSpc>
              <a:buFont typeface="Wingdings" pitchFamily="2" charset="2"/>
              <a:buNone/>
            </a:pPr>
            <a:r>
              <a:rPr lang="en-GB" sz="2600" b="1">
                <a:solidFill>
                  <a:srgbClr val="FF0000"/>
                </a:solidFill>
              </a:rPr>
              <a:t>“I have been sent for the purpose of perfecting good morals”.</a:t>
            </a:r>
            <a:r>
              <a:rPr lang="en-US" sz="2600" b="1">
                <a:solidFill>
                  <a:srgbClr val="FF0000"/>
                </a:solidFill>
              </a:rPr>
              <a:t> </a:t>
            </a:r>
          </a:p>
          <a:p>
            <a:pPr marL="365125" indent="-255588">
              <a:lnSpc>
                <a:spcPct val="80000"/>
              </a:lnSpc>
              <a:buFont typeface="Wingdings" pitchFamily="2" charset="2"/>
              <a:buNone/>
            </a:pPr>
            <a:endParaRPr lang="en-US" sz="2600" b="1">
              <a:solidFill>
                <a:srgbClr val="FF0000"/>
              </a:solidFill>
            </a:endParaRPr>
          </a:p>
          <a:p>
            <a:pPr marL="365125" indent="-255588" algn="ctr">
              <a:lnSpc>
                <a:spcPct val="80000"/>
              </a:lnSpc>
              <a:buFont typeface="Wingdings" pitchFamily="2" charset="2"/>
              <a:buNone/>
            </a:pPr>
            <a:r>
              <a:rPr lang="ar-SA" sz="3100" b="1">
                <a:solidFill>
                  <a:srgbClr val="FF0000"/>
                </a:solidFill>
                <a:cs typeface="Times New Roman" pitchFamily="18" charset="0"/>
              </a:rPr>
              <a:t>بعثت لاتمم مكارم الاخلاق </a:t>
            </a:r>
            <a:endParaRPr lang="en-US" sz="3100" b="1">
              <a:solidFill>
                <a:srgbClr val="FF0000"/>
              </a:solidFill>
              <a:cs typeface="Times New Roman" pitchFamily="18" charset="0"/>
            </a:endParaRPr>
          </a:p>
        </p:txBody>
      </p:sp>
      <p:sp>
        <p:nvSpPr>
          <p:cNvPr id="27651" name="Date Placeholder 3"/>
          <p:cNvSpPr txBox="1">
            <a:spLocks noGrp="1"/>
          </p:cNvSpPr>
          <p:nvPr/>
        </p:nvSpPr>
        <p:spPr bwMode="auto">
          <a:xfrm>
            <a:off x="6727825" y="6408738"/>
            <a:ext cx="1919288" cy="365125"/>
          </a:xfrm>
          <a:prstGeom prst="rect">
            <a:avLst/>
          </a:prstGeom>
          <a:noFill/>
          <a:ln w="9525">
            <a:noFill/>
            <a:miter lim="800000"/>
            <a:headEnd/>
            <a:tailEnd/>
          </a:ln>
        </p:spPr>
        <p:txBody>
          <a:bodyPr anchor="b"/>
          <a:lstStyle/>
          <a:p>
            <a:endParaRPr lang="en-US" altLang="en-US" sz="1000">
              <a:cs typeface="Arial" charset="0"/>
            </a:endParaRPr>
          </a:p>
        </p:txBody>
      </p:sp>
      <p:sp>
        <p:nvSpPr>
          <p:cNvPr id="27652" name="Footer Placeholder 4"/>
          <p:cNvSpPr txBox="1">
            <a:spLocks noGrp="1"/>
          </p:cNvSpPr>
          <p:nvPr/>
        </p:nvSpPr>
        <p:spPr bwMode="auto">
          <a:xfrm>
            <a:off x="4379913" y="6408738"/>
            <a:ext cx="2351087" cy="365125"/>
          </a:xfrm>
          <a:prstGeom prst="rect">
            <a:avLst/>
          </a:prstGeom>
          <a:noFill/>
          <a:ln w="9525">
            <a:noFill/>
            <a:miter lim="800000"/>
            <a:headEnd/>
            <a:tailEnd/>
          </a:ln>
        </p:spPr>
        <p:txBody>
          <a:bodyPr anchor="b"/>
          <a:lstStyle/>
          <a:p>
            <a:pPr algn="r"/>
            <a:r>
              <a:rPr lang="en-US" altLang="en-US" sz="1000">
                <a:cs typeface="Arial" charset="0"/>
              </a:rPr>
              <a:t>INCEIF</a:t>
            </a:r>
          </a:p>
        </p:txBody>
      </p:sp>
      <p:sp>
        <p:nvSpPr>
          <p:cNvPr id="27653" name="Slide Number Placeholder 5"/>
          <p:cNvSpPr txBox="1">
            <a:spLocks noGrp="1"/>
          </p:cNvSpPr>
          <p:nvPr/>
        </p:nvSpPr>
        <p:spPr bwMode="auto">
          <a:xfrm>
            <a:off x="8647113" y="6408738"/>
            <a:ext cx="366712" cy="365125"/>
          </a:xfrm>
          <a:prstGeom prst="rect">
            <a:avLst/>
          </a:prstGeom>
          <a:noFill/>
          <a:ln w="9525">
            <a:noFill/>
            <a:miter lim="800000"/>
            <a:headEnd/>
            <a:tailEnd/>
          </a:ln>
        </p:spPr>
        <p:txBody>
          <a:bodyPr anchor="b"/>
          <a:lstStyle/>
          <a:p>
            <a:pPr algn="r"/>
            <a:fld id="{5D1C46AB-8B29-4038-A98B-44DF4741AC90}" type="slidenum">
              <a:rPr lang="en-US" altLang="en-US" sz="1000">
                <a:cs typeface="Arial" charset="0"/>
              </a:rPr>
              <a:pPr algn="r"/>
              <a:t>27</a:t>
            </a:fld>
            <a:endParaRPr lang="en-US" altLang="en-US" sz="1000">
              <a:cs typeface="Arial" charset="0"/>
            </a:endParaRPr>
          </a:p>
        </p:txBody>
      </p:sp>
      <p:sp>
        <p:nvSpPr>
          <p:cNvPr id="98306" name="Rectangle 2"/>
          <p:cNvSpPr>
            <a:spLocks noGrp="1" noChangeArrowheads="1"/>
          </p:cNvSpPr>
          <p:nvPr>
            <p:ph type="title" idx="4294967295"/>
          </p:nvPr>
        </p:nvSpPr>
        <p:spPr>
          <a:xfrm>
            <a:off x="457200" y="122238"/>
            <a:ext cx="8686800" cy="868362"/>
          </a:xfrm>
          <a:noFill/>
          <a:ln/>
        </p:spPr>
        <p:txBody>
          <a:bodyPr rtlCol="0">
            <a:normAutofit/>
            <a:scene3d>
              <a:camera prst="orthographicFront"/>
              <a:lightRig rig="soft" dir="t"/>
            </a:scene3d>
            <a:sp3d prstMaterial="softEdge">
              <a:bevelT w="25400" h="25400"/>
            </a:sp3d>
          </a:bodyPr>
          <a:lstStyle/>
          <a:p>
            <a:pPr fontAlgn="auto">
              <a:spcAft>
                <a:spcPts val="0"/>
              </a:spcAft>
              <a:defRPr/>
            </a:pPr>
            <a:r>
              <a:rPr lang="en-US" sz="3600" b="1" kern="1200" dirty="0">
                <a:solidFill>
                  <a:schemeClr val="accent1">
                    <a:lumMod val="75000"/>
                  </a:schemeClr>
                </a:solidFill>
                <a:latin typeface="Times New Roman" pitchFamily="18" charset="0"/>
                <a:ea typeface="+mj-ea"/>
                <a:cs typeface="Times New Roman" pitchFamily="18" charset="0"/>
              </a:rPr>
              <a:t>Cont. Ethics from Islamic Perspective</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a:xfrm>
            <a:off x="304800" y="2164080"/>
            <a:ext cx="8229600" cy="4617720"/>
          </a:xfrm>
        </p:spPr>
        <p:txBody>
          <a:bodyPr/>
          <a:lstStyle/>
          <a:p>
            <a:endParaRPr lang="en-US"/>
          </a:p>
        </p:txBody>
      </p:sp>
      <p:pic>
        <p:nvPicPr>
          <p:cNvPr id="3075" name="Picture 3"/>
          <p:cNvPicPr>
            <a:picLocks noChangeAspect="1" noChangeArrowheads="1"/>
          </p:cNvPicPr>
          <p:nvPr/>
        </p:nvPicPr>
        <p:blipFill>
          <a:blip r:embed="rId2" cstate="print"/>
          <a:srcRect l="17500" t="22000" r="12500" b="8000"/>
          <a:stretch>
            <a:fillRect/>
          </a:stretch>
        </p:blipFill>
        <p:spPr bwMode="auto">
          <a:xfrm>
            <a:off x="0" y="685800"/>
            <a:ext cx="9144000" cy="617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098" name="Picture 2"/>
          <p:cNvPicPr>
            <a:picLocks noGrp="1" noChangeAspect="1" noChangeArrowheads="1"/>
          </p:cNvPicPr>
          <p:nvPr>
            <p:ph idx="1"/>
          </p:nvPr>
        </p:nvPicPr>
        <p:blipFill>
          <a:blip r:embed="rId2" cstate="print"/>
          <a:srcRect l="10940" t="20145" r="12025" b="6944"/>
          <a:stretch>
            <a:fillRect/>
          </a:stretch>
        </p:blipFill>
        <p:spPr bwMode="auto">
          <a:xfrm>
            <a:off x="0" y="762001"/>
            <a:ext cx="9144000" cy="6629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122" name="Picture 2"/>
          <p:cNvPicPr>
            <a:picLocks noGrp="1" noChangeAspect="1" noChangeArrowheads="1"/>
          </p:cNvPicPr>
          <p:nvPr>
            <p:ph idx="1"/>
          </p:nvPr>
        </p:nvPicPr>
        <p:blipFill>
          <a:blip r:embed="rId2" cstate="print"/>
          <a:srcRect l="12025" t="20145" r="13110" b="8680"/>
          <a:stretch>
            <a:fillRect/>
          </a:stretch>
        </p:blipFill>
        <p:spPr bwMode="auto">
          <a:xfrm>
            <a:off x="0" y="457200"/>
            <a:ext cx="9144000" cy="685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146" name="Picture 2"/>
          <p:cNvPicPr>
            <a:picLocks noGrp="1" noChangeAspect="1" noChangeArrowheads="1"/>
          </p:cNvPicPr>
          <p:nvPr>
            <p:ph idx="1"/>
          </p:nvPr>
        </p:nvPicPr>
        <p:blipFill>
          <a:blip r:embed="rId2" cstate="print"/>
          <a:srcRect l="9855" t="21881" r="9855" b="8680"/>
          <a:stretch>
            <a:fillRect/>
          </a:stretch>
        </p:blipFill>
        <p:spPr bwMode="auto">
          <a:xfrm>
            <a:off x="0" y="533400"/>
            <a:ext cx="9144000" cy="6781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7170" name="Picture 2"/>
          <p:cNvPicPr>
            <a:picLocks noGrp="1" noChangeAspect="1" noChangeArrowheads="1"/>
          </p:cNvPicPr>
          <p:nvPr>
            <p:ph idx="1"/>
          </p:nvPr>
        </p:nvPicPr>
        <p:blipFill>
          <a:blip r:embed="rId2" cstate="print"/>
          <a:srcRect l="12025" t="21881" r="14195" b="8680"/>
          <a:stretch>
            <a:fillRect/>
          </a:stretch>
        </p:blipFill>
        <p:spPr bwMode="auto">
          <a:xfrm>
            <a:off x="0" y="457200"/>
            <a:ext cx="9144000" cy="6400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194" name="Picture 2"/>
          <p:cNvPicPr>
            <a:picLocks noGrp="1" noChangeAspect="1" noChangeArrowheads="1"/>
          </p:cNvPicPr>
          <p:nvPr>
            <p:ph idx="1"/>
          </p:nvPr>
        </p:nvPicPr>
        <p:blipFill>
          <a:blip r:embed="rId2" cstate="print"/>
          <a:srcRect l="10940" t="23260" r="12025" b="7993"/>
          <a:stretch>
            <a:fillRect/>
          </a:stretch>
        </p:blipFill>
        <p:spPr bwMode="auto">
          <a:xfrm>
            <a:off x="1" y="457200"/>
            <a:ext cx="9144000" cy="6400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9218" name="Picture 2"/>
          <p:cNvPicPr>
            <a:picLocks noGrp="1" noChangeAspect="1" noChangeArrowheads="1"/>
          </p:cNvPicPr>
          <p:nvPr>
            <p:ph idx="1"/>
          </p:nvPr>
        </p:nvPicPr>
        <p:blipFill>
          <a:blip r:embed="rId2" cstate="print"/>
          <a:srcRect l="12025" t="20145" r="13110" b="8680"/>
          <a:stretch>
            <a:fillRect/>
          </a:stretch>
        </p:blipFill>
        <p:spPr bwMode="auto">
          <a:xfrm>
            <a:off x="0" y="533401"/>
            <a:ext cx="9144000" cy="6324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42" name="Picture 2"/>
          <p:cNvPicPr>
            <a:picLocks noGrp="1" noChangeAspect="1" noChangeArrowheads="1"/>
          </p:cNvPicPr>
          <p:nvPr>
            <p:ph idx="1"/>
          </p:nvPr>
        </p:nvPicPr>
        <p:blipFill>
          <a:blip r:embed="rId2" cstate="print"/>
          <a:srcRect l="11935" t="20832" r="13201" b="7993"/>
          <a:stretch>
            <a:fillRect/>
          </a:stretch>
        </p:blipFill>
        <p:spPr bwMode="auto">
          <a:xfrm>
            <a:off x="0" y="838200"/>
            <a:ext cx="9144000" cy="6019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cstate="print"/>
          <a:srcRect l="11875" t="46000" r="13125" b="12000"/>
          <a:stretch>
            <a:fillRect/>
          </a:stretch>
        </p:blipFill>
        <p:spPr bwMode="auto">
          <a:xfrm>
            <a:off x="0" y="838200"/>
            <a:ext cx="9144000" cy="60198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12294" name="Picture 6" descr="http://dlhednzd5e78n.cloudfront.net/wp-content/uploads/2012/08/WP-Animals.jpg"/>
          <p:cNvPicPr>
            <a:picLocks noChangeAspect="1" noChangeArrowheads="1"/>
          </p:cNvPicPr>
          <p:nvPr/>
        </p:nvPicPr>
        <p:blipFill>
          <a:blip r:embed="rId2" cstate="print"/>
          <a:srcRect/>
          <a:stretch>
            <a:fillRect/>
          </a:stretch>
        </p:blipFill>
        <p:spPr bwMode="auto">
          <a:xfrm>
            <a:off x="0" y="609600"/>
            <a:ext cx="9143999" cy="6248400"/>
          </a:xfrm>
          <a:prstGeom prst="rect">
            <a:avLst/>
          </a:prstGeom>
          <a:noFill/>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3314" name="Picture 2"/>
          <p:cNvPicPr>
            <a:picLocks noGrp="1" noChangeAspect="1" noChangeArrowheads="1"/>
          </p:cNvPicPr>
          <p:nvPr>
            <p:ph idx="1"/>
          </p:nvPr>
        </p:nvPicPr>
        <p:blipFill>
          <a:blip r:embed="rId2" cstate="print"/>
          <a:srcRect l="10940" t="20145" r="12025" b="8680"/>
          <a:stretch>
            <a:fillRect/>
          </a:stretch>
        </p:blipFill>
        <p:spPr bwMode="auto">
          <a:xfrm>
            <a:off x="0" y="609600"/>
            <a:ext cx="9144000" cy="6248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4338" name="Picture 2"/>
          <p:cNvPicPr>
            <a:picLocks noGrp="1" noChangeAspect="1" noChangeArrowheads="1"/>
          </p:cNvPicPr>
          <p:nvPr>
            <p:ph idx="1"/>
          </p:nvPr>
        </p:nvPicPr>
        <p:blipFill>
          <a:blip r:embed="rId2" cstate="print">
            <a:duotone>
              <a:prstClr val="black"/>
              <a:schemeClr val="accent6">
                <a:tint val="45000"/>
                <a:satMod val="400000"/>
              </a:schemeClr>
            </a:duotone>
          </a:blip>
          <a:srcRect l="12025" t="58336" r="13110" b="12152"/>
          <a:stretch>
            <a:fillRect/>
          </a:stretch>
        </p:blipFill>
        <p:spPr bwMode="auto">
          <a:xfrm>
            <a:off x="0" y="685800"/>
            <a:ext cx="9144000" cy="617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5362" name="Picture 2"/>
          <p:cNvPicPr>
            <a:picLocks noGrp="1" noChangeAspect="1" noChangeArrowheads="1"/>
          </p:cNvPicPr>
          <p:nvPr>
            <p:ph idx="1"/>
          </p:nvPr>
        </p:nvPicPr>
        <p:blipFill>
          <a:blip r:embed="rId2" cstate="print"/>
          <a:srcRect l="13110" t="38534" r="14195" b="15624"/>
          <a:stretch>
            <a:fillRect/>
          </a:stretch>
        </p:blipFill>
        <p:spPr bwMode="auto">
          <a:xfrm>
            <a:off x="0" y="685800"/>
            <a:ext cx="9144000" cy="617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6386" name="Picture 2"/>
          <p:cNvPicPr>
            <a:picLocks noGrp="1" noChangeAspect="1" noChangeArrowheads="1"/>
          </p:cNvPicPr>
          <p:nvPr>
            <p:ph idx="1"/>
          </p:nvPr>
        </p:nvPicPr>
        <p:blipFill>
          <a:blip r:embed="rId2" cstate="print"/>
          <a:srcRect l="14195" t="39240" r="13110" b="10416"/>
          <a:stretch>
            <a:fillRect/>
          </a:stretch>
        </p:blipFill>
        <p:spPr bwMode="auto">
          <a:xfrm>
            <a:off x="0" y="685800"/>
            <a:ext cx="9144000" cy="617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7410" name="Picture 2"/>
          <p:cNvPicPr>
            <a:picLocks noGrp="1" noChangeAspect="1" noChangeArrowheads="1"/>
          </p:cNvPicPr>
          <p:nvPr>
            <p:ph idx="1"/>
          </p:nvPr>
        </p:nvPicPr>
        <p:blipFill>
          <a:blip r:embed="rId2" cstate="print"/>
          <a:srcRect l="15280" t="32297" r="13110" b="12152"/>
          <a:stretch>
            <a:fillRect/>
          </a:stretch>
        </p:blipFill>
        <p:spPr bwMode="auto">
          <a:xfrm>
            <a:off x="0" y="685800"/>
            <a:ext cx="9144000" cy="617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8434" name="Picture 2"/>
          <p:cNvPicPr>
            <a:picLocks noGrp="1" noChangeAspect="1" noChangeArrowheads="1"/>
          </p:cNvPicPr>
          <p:nvPr>
            <p:ph idx="1"/>
          </p:nvPr>
        </p:nvPicPr>
        <p:blipFill>
          <a:blip r:embed="rId2" cstate="print"/>
          <a:srcRect l="12025" t="20145" r="13110" b="8680"/>
          <a:stretch>
            <a:fillRect/>
          </a:stretch>
        </p:blipFill>
        <p:spPr bwMode="auto">
          <a:xfrm>
            <a:off x="0" y="685800"/>
            <a:ext cx="9144000" cy="62234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9458" name="Picture 2"/>
          <p:cNvPicPr>
            <a:picLocks noGrp="1" noChangeAspect="1" noChangeArrowheads="1"/>
          </p:cNvPicPr>
          <p:nvPr>
            <p:ph idx="1"/>
          </p:nvPr>
        </p:nvPicPr>
        <p:blipFill>
          <a:blip r:embed="rId2" cstate="print"/>
          <a:srcRect l="7685" t="20145" r="13110" b="8680"/>
          <a:stretch>
            <a:fillRect/>
          </a:stretch>
        </p:blipFill>
        <p:spPr bwMode="auto">
          <a:xfrm>
            <a:off x="0" y="762000"/>
            <a:ext cx="9144000" cy="6096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smtClean="0">
                <a:solidFill>
                  <a:srgbClr val="FF0000"/>
                </a:solidFill>
              </a:rPr>
              <a:t>Equality </a:t>
            </a:r>
            <a:endParaRPr lang="en-US">
              <a:solidFill>
                <a:srgbClr val="FF0000"/>
              </a:solidFill>
            </a:endParaRPr>
          </a:p>
        </p:txBody>
      </p:sp>
      <p:pic>
        <p:nvPicPr>
          <p:cNvPr id="20482" name="Picture 2"/>
          <p:cNvPicPr>
            <a:picLocks noGrp="1" noChangeAspect="1" noChangeArrowheads="1"/>
          </p:cNvPicPr>
          <p:nvPr>
            <p:ph idx="1"/>
          </p:nvPr>
        </p:nvPicPr>
        <p:blipFill>
          <a:blip r:embed="rId2" cstate="print"/>
          <a:srcRect l="10940" t="67016" r="12025" b="8680"/>
          <a:stretch>
            <a:fillRect/>
          </a:stretch>
        </p:blipFill>
        <p:spPr bwMode="auto">
          <a:xfrm>
            <a:off x="0" y="1905000"/>
            <a:ext cx="9144000" cy="4953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1506" name="Picture 2"/>
          <p:cNvPicPr>
            <a:picLocks noGrp="1" noChangeAspect="1" noChangeArrowheads="1"/>
          </p:cNvPicPr>
          <p:nvPr>
            <p:ph idx="1"/>
          </p:nvPr>
        </p:nvPicPr>
        <p:blipFill>
          <a:blip r:embed="rId2" cstate="print"/>
          <a:srcRect l="11935" t="20145" r="12116" b="24304"/>
          <a:stretch>
            <a:fillRect/>
          </a:stretch>
        </p:blipFill>
        <p:spPr bwMode="auto">
          <a:xfrm>
            <a:off x="76200" y="685800"/>
            <a:ext cx="9001126" cy="617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2530" name="Picture 2"/>
          <p:cNvPicPr>
            <a:picLocks noGrp="1" noChangeAspect="1" noChangeArrowheads="1"/>
          </p:cNvPicPr>
          <p:nvPr>
            <p:ph idx="1"/>
          </p:nvPr>
        </p:nvPicPr>
        <p:blipFill>
          <a:blip r:embed="rId2" cstate="print"/>
          <a:srcRect l="10940" t="23617" r="13110" b="24304"/>
          <a:stretch>
            <a:fillRect/>
          </a:stretch>
        </p:blipFill>
        <p:spPr bwMode="auto">
          <a:xfrm>
            <a:off x="0" y="685800"/>
            <a:ext cx="9144000" cy="617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endParaRPr lang="en-US"/>
          </a:p>
        </p:txBody>
      </p:sp>
      <p:pic>
        <p:nvPicPr>
          <p:cNvPr id="23557" name="Picture 5"/>
          <p:cNvPicPr>
            <a:picLocks noChangeAspect="1" noChangeArrowheads="1"/>
          </p:cNvPicPr>
          <p:nvPr/>
        </p:nvPicPr>
        <p:blipFill>
          <a:blip r:embed="rId2" cstate="print"/>
          <a:srcRect l="23750" t="26000" r="25000" b="21000"/>
          <a:stretch>
            <a:fillRect/>
          </a:stretch>
        </p:blipFill>
        <p:spPr bwMode="auto">
          <a:xfrm>
            <a:off x="0" y="609600"/>
            <a:ext cx="9144000" cy="6248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24579" name="Picture 3"/>
          <p:cNvPicPr>
            <a:picLocks noChangeAspect="1" noChangeArrowheads="1"/>
          </p:cNvPicPr>
          <p:nvPr/>
        </p:nvPicPr>
        <p:blipFill>
          <a:blip r:embed="rId2" cstate="print"/>
          <a:srcRect l="23750" t="40000" r="25625" b="18000"/>
          <a:stretch>
            <a:fillRect/>
          </a:stretch>
        </p:blipFill>
        <p:spPr bwMode="auto">
          <a:xfrm>
            <a:off x="0" y="685800"/>
            <a:ext cx="9144000" cy="61722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Summary</a:t>
            </a:r>
            <a:endParaRPr lang="en-US"/>
          </a:p>
        </p:txBody>
      </p:sp>
      <p:sp>
        <p:nvSpPr>
          <p:cNvPr id="6" name="Content Placeholder 5"/>
          <p:cNvSpPr>
            <a:spLocks noGrp="1"/>
          </p:cNvSpPr>
          <p:nvPr>
            <p:ph idx="1"/>
          </p:nvPr>
        </p:nvSpPr>
        <p:spPr/>
        <p:txBody>
          <a:bodyPr>
            <a:normAutofit/>
          </a:bodyPr>
          <a:lstStyle/>
          <a:p>
            <a:r>
              <a:rPr lang="en-US" sz="2800" smtClean="0"/>
              <a:t>Family system in Islam</a:t>
            </a:r>
          </a:p>
          <a:p>
            <a:r>
              <a:rPr lang="en-US" sz="2800" smtClean="0"/>
              <a:t>Elements of Family</a:t>
            </a:r>
          </a:p>
          <a:p>
            <a:r>
              <a:rPr lang="en-US" sz="2800" smtClean="0"/>
              <a:t>Ethics</a:t>
            </a:r>
          </a:p>
          <a:p>
            <a:r>
              <a:rPr lang="en-US" sz="2800" smtClean="0"/>
              <a:t>Ethical values of Islam</a:t>
            </a:r>
            <a:endParaRPr lang="en-US" sz="2800"/>
          </a:p>
        </p:txBody>
      </p:sp>
      <p:pic>
        <p:nvPicPr>
          <p:cNvPr id="7" name="Content Placeholder 3" descr="x.jpg"/>
          <p:cNvPicPr>
            <a:picLocks noChangeAspect="1"/>
          </p:cNvPicPr>
          <p:nvPr/>
        </p:nvPicPr>
        <p:blipFill>
          <a:blip r:embed="rId2" cstate="print"/>
          <a:stretch>
            <a:fillRect/>
          </a:stretch>
        </p:blipFill>
        <p:spPr>
          <a:xfrm>
            <a:off x="4495800" y="762000"/>
            <a:ext cx="4648200" cy="6096000"/>
          </a:xfrm>
          <a:prstGeom prst="rect">
            <a:avLst/>
          </a:prstGeom>
        </p:spPr>
      </p:pic>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idx="1"/>
          </p:nvPr>
        </p:nvSpPr>
        <p:spPr>
          <a:xfrm>
            <a:off x="457200" y="4343400"/>
            <a:ext cx="8229600" cy="1981200"/>
          </a:xfrm>
        </p:spPr>
        <p:txBody>
          <a:bodyPr/>
          <a:lstStyle/>
          <a:p>
            <a:r>
              <a:rPr lang="en-US" smtClean="0"/>
              <a:t>What is the definition of Family system?</a:t>
            </a:r>
          </a:p>
          <a:p>
            <a:r>
              <a:rPr lang="en-US" smtClean="0"/>
              <a:t>Importance of Family system?</a:t>
            </a:r>
          </a:p>
          <a:p>
            <a:r>
              <a:rPr lang="en-US" smtClean="0"/>
              <a:t>What is the literal meaning of Ethics Values?</a:t>
            </a:r>
          </a:p>
          <a:p>
            <a:r>
              <a:rPr lang="en-US" smtClean="0"/>
              <a:t>Recall some Ethical Values according to Islam?</a:t>
            </a:r>
          </a:p>
          <a:p>
            <a:endParaRPr lang="en-US"/>
          </a:p>
        </p:txBody>
      </p:sp>
      <p:pic>
        <p:nvPicPr>
          <p:cNvPr id="6" name="Content Placeholder 3" descr="Activity-Icon.jpg"/>
          <p:cNvPicPr>
            <a:picLocks noChangeAspect="1"/>
          </p:cNvPicPr>
          <p:nvPr/>
        </p:nvPicPr>
        <p:blipFill>
          <a:blip r:embed="rId2" cstate="print"/>
          <a:stretch>
            <a:fillRect/>
          </a:stretch>
        </p:blipFill>
        <p:spPr>
          <a:xfrm>
            <a:off x="0" y="0"/>
            <a:ext cx="9143999" cy="4343400"/>
          </a:xfrm>
          <a:prstGeom prst="rect">
            <a:avLst/>
          </a:prstGeom>
        </p:spPr>
      </p:pic>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ank-you-road-sign.jpg"/>
          <p:cNvPicPr>
            <a:picLocks noChangeAspect="1"/>
          </p:cNvPicPr>
          <p:nvPr/>
        </p:nvPicPr>
        <p:blipFill>
          <a:blip r:embed="rId2" cstate="print"/>
          <a:stretch>
            <a:fillRect/>
          </a:stretch>
        </p:blipFill>
        <p:spPr>
          <a:xfrm>
            <a:off x="0" y="3124200"/>
            <a:ext cx="9144000" cy="3733800"/>
          </a:xfrm>
          <a:prstGeom prst="rect">
            <a:avLst/>
          </a:prstGeom>
        </p:spPr>
      </p:pic>
      <p:pic>
        <p:nvPicPr>
          <p:cNvPr id="62466" name="Picture 2" descr="http://forum.chatdd.com/attachment.php?attachmentid=31961&amp;d=1392984028"/>
          <p:cNvPicPr>
            <a:picLocks noChangeAspect="1" noChangeArrowheads="1"/>
          </p:cNvPicPr>
          <p:nvPr/>
        </p:nvPicPr>
        <p:blipFill>
          <a:blip r:embed="rId3" cstate="print"/>
          <a:srcRect/>
          <a:stretch>
            <a:fillRect/>
          </a:stretch>
        </p:blipFill>
        <p:spPr bwMode="auto">
          <a:xfrm>
            <a:off x="-76200" y="-395288"/>
            <a:ext cx="8988425" cy="3519488"/>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495</TotalTime>
  <Words>1434</Words>
  <Application>Microsoft Office PowerPoint</Application>
  <PresentationFormat>On-screen Show (4:3)</PresentationFormat>
  <Paragraphs>131</Paragraphs>
  <Slides>52</Slides>
  <Notes>1</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Flow</vt:lpstr>
      <vt:lpstr>Slide 1</vt:lpstr>
      <vt:lpstr>Islamic Studies course code 104</vt:lpstr>
      <vt:lpstr>Lectuere18</vt:lpstr>
      <vt:lpstr>Social System of Islam and islamic Ethical Values</vt:lpstr>
      <vt:lpstr>Out Lines</vt:lpstr>
      <vt:lpstr>What is Family in Islam?</vt:lpstr>
      <vt:lpstr>Slide 7</vt:lpstr>
      <vt:lpstr>Structure of Muslim Family </vt:lpstr>
      <vt:lpstr>Importance of family life</vt:lpstr>
      <vt:lpstr>The role of family in Islam</vt:lpstr>
      <vt:lpstr>Before Birth</vt:lpstr>
      <vt:lpstr>The New Arrival</vt:lpstr>
      <vt:lpstr>The First Seven Years</vt:lpstr>
      <vt:lpstr>The Second Seven Years</vt:lpstr>
      <vt:lpstr>The Responsibility</vt:lpstr>
      <vt:lpstr>Pubertyبلوغت </vt:lpstr>
      <vt:lpstr>Marriage </vt:lpstr>
      <vt:lpstr>Married Life</vt:lpstr>
      <vt:lpstr>Parenthood</vt:lpstr>
      <vt:lpstr>Neighbors </vt:lpstr>
      <vt:lpstr>Old Age</vt:lpstr>
      <vt:lpstr>Death</vt:lpstr>
      <vt:lpstr>What Is Ethics?</vt:lpstr>
      <vt:lpstr>VALUES </vt:lpstr>
      <vt:lpstr>Ethics from Islamic Perspective</vt:lpstr>
      <vt:lpstr>Cont. Ethics from Islamic Perspective</vt:lpstr>
      <vt:lpstr>Cont. Ethics from Islamic Perspective</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Equality </vt:lpstr>
      <vt:lpstr>Slide 46</vt:lpstr>
      <vt:lpstr>Slide 47</vt:lpstr>
      <vt:lpstr>Slide 48</vt:lpstr>
      <vt:lpstr>Slide 49</vt:lpstr>
      <vt:lpstr>Summary</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Hafiz Imran</dc:creator>
  <cp:lastModifiedBy>NTS</cp:lastModifiedBy>
  <cp:revision>38</cp:revision>
  <dcterms:created xsi:type="dcterms:W3CDTF">2014-06-03T07:16:26Z</dcterms:created>
  <dcterms:modified xsi:type="dcterms:W3CDTF">2014-06-05T06:14:24Z</dcterms:modified>
</cp:coreProperties>
</file>