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89"/>
  </p:notesMasterIdLst>
  <p:sldIdLst>
    <p:sldId id="399" r:id="rId2"/>
    <p:sldId id="400" r:id="rId3"/>
    <p:sldId id="401" r:id="rId4"/>
    <p:sldId id="402" r:id="rId5"/>
    <p:sldId id="403" r:id="rId6"/>
    <p:sldId id="404" r:id="rId7"/>
    <p:sldId id="386" r:id="rId8"/>
    <p:sldId id="387" r:id="rId9"/>
    <p:sldId id="388" r:id="rId10"/>
    <p:sldId id="389" r:id="rId11"/>
    <p:sldId id="390" r:id="rId12"/>
    <p:sldId id="383" r:id="rId13"/>
    <p:sldId id="286" r:id="rId14"/>
    <p:sldId id="384" r:id="rId15"/>
    <p:sldId id="406" r:id="rId16"/>
    <p:sldId id="394" r:id="rId17"/>
    <p:sldId id="292" r:id="rId18"/>
    <p:sldId id="298" r:id="rId19"/>
    <p:sldId id="299" r:id="rId20"/>
    <p:sldId id="301" r:id="rId21"/>
    <p:sldId id="302" r:id="rId22"/>
    <p:sldId id="303" r:id="rId23"/>
    <p:sldId id="304" r:id="rId24"/>
    <p:sldId id="305" r:id="rId25"/>
    <p:sldId id="306" r:id="rId26"/>
    <p:sldId id="396" r:id="rId27"/>
    <p:sldId id="397" r:id="rId28"/>
    <p:sldId id="398" r:id="rId29"/>
    <p:sldId id="307" r:id="rId30"/>
    <p:sldId id="309" r:id="rId31"/>
    <p:sldId id="310" r:id="rId32"/>
    <p:sldId id="385" r:id="rId33"/>
    <p:sldId id="311" r:id="rId34"/>
    <p:sldId id="312" r:id="rId35"/>
    <p:sldId id="313" r:id="rId36"/>
    <p:sldId id="314" r:id="rId37"/>
    <p:sldId id="315" r:id="rId38"/>
    <p:sldId id="316" r:id="rId39"/>
    <p:sldId id="317" r:id="rId40"/>
    <p:sldId id="318" r:id="rId41"/>
    <p:sldId id="320" r:id="rId42"/>
    <p:sldId id="321" r:id="rId43"/>
    <p:sldId id="326" r:id="rId44"/>
    <p:sldId id="327" r:id="rId45"/>
    <p:sldId id="328" r:id="rId46"/>
    <p:sldId id="329" r:id="rId47"/>
    <p:sldId id="330" r:id="rId48"/>
    <p:sldId id="331" r:id="rId49"/>
    <p:sldId id="332" r:id="rId50"/>
    <p:sldId id="333" r:id="rId51"/>
    <p:sldId id="334" r:id="rId52"/>
    <p:sldId id="335" r:id="rId53"/>
    <p:sldId id="336" r:id="rId54"/>
    <p:sldId id="337" r:id="rId55"/>
    <p:sldId id="338" r:id="rId56"/>
    <p:sldId id="339" r:id="rId57"/>
    <p:sldId id="340" r:id="rId58"/>
    <p:sldId id="341" r:id="rId59"/>
    <p:sldId id="343" r:id="rId60"/>
    <p:sldId id="344" r:id="rId61"/>
    <p:sldId id="345" r:id="rId62"/>
    <p:sldId id="346" r:id="rId63"/>
    <p:sldId id="348" r:id="rId64"/>
    <p:sldId id="349" r:id="rId65"/>
    <p:sldId id="350" r:id="rId66"/>
    <p:sldId id="351" r:id="rId67"/>
    <p:sldId id="352" r:id="rId68"/>
    <p:sldId id="353" r:id="rId69"/>
    <p:sldId id="354" r:id="rId70"/>
    <p:sldId id="355" r:id="rId71"/>
    <p:sldId id="356" r:id="rId72"/>
    <p:sldId id="357" r:id="rId73"/>
    <p:sldId id="359" r:id="rId74"/>
    <p:sldId id="360" r:id="rId75"/>
    <p:sldId id="361" r:id="rId76"/>
    <p:sldId id="362" r:id="rId77"/>
    <p:sldId id="363" r:id="rId78"/>
    <p:sldId id="366" r:id="rId79"/>
    <p:sldId id="367" r:id="rId80"/>
    <p:sldId id="368" r:id="rId81"/>
    <p:sldId id="369" r:id="rId82"/>
    <p:sldId id="380" r:id="rId83"/>
    <p:sldId id="381" r:id="rId84"/>
    <p:sldId id="382" r:id="rId85"/>
    <p:sldId id="409" r:id="rId86"/>
    <p:sldId id="407" r:id="rId87"/>
    <p:sldId id="408"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FD0CBC-64D3-4BA7-A7C2-11C5DE74E784}" type="datetimeFigureOut">
              <a:rPr lang="en-US" smtClean="0"/>
              <a:pPr/>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1CABBB-4332-4360-9535-CBD4F6653A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purpose of this presentation is not to boost that we are</a:t>
            </a:r>
            <a:r>
              <a:rPr lang="en-US" baseline="0" dirty="0" smtClean="0"/>
              <a:t> better than you or to put any other civilization, nation or race down, but just to share the great accomplishment that Muslims also provided to the world civilization.  </a:t>
            </a:r>
          </a:p>
          <a:p>
            <a:endParaRPr lang="en-US" baseline="0" dirty="0" smtClean="0"/>
          </a:p>
          <a:p>
            <a:r>
              <a:rPr lang="en-US" baseline="0" dirty="0" smtClean="0"/>
              <a:t>The Renaissance gave rise to the industrial revolution and the industrial revolution eventually gave rise to the modern technological age that we are living in.  But what gave rise to the Renaissance?  </a:t>
            </a:r>
            <a:endParaRPr lang="en-US" dirty="0"/>
          </a:p>
        </p:txBody>
      </p:sp>
      <p:sp>
        <p:nvSpPr>
          <p:cNvPr id="4" name="Slide Number Placeholder 3"/>
          <p:cNvSpPr>
            <a:spLocks noGrp="1"/>
          </p:cNvSpPr>
          <p:nvPr>
            <p:ph type="sldNum" sz="quarter" idx="10"/>
          </p:nvPr>
        </p:nvSpPr>
        <p:spPr/>
        <p:txBody>
          <a:bodyPr/>
          <a:lstStyle/>
          <a:p>
            <a:fld id="{C0166694-0D0C-4441-8B34-011086812481}"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E887282-51A7-4E18-B653-20FEE11E85C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6C8D3-49FF-4031-8B1E-52BAC8501A4F}"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887282-51A7-4E18-B653-20FEE11E85C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887282-51A7-4E18-B653-20FEE11E85C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6C8D3-49FF-4031-8B1E-52BAC8501A4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887282-51A7-4E18-B653-20FEE11E85C8}"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E887282-51A7-4E18-B653-20FEE11E85C8}" type="datetimeFigureOut">
              <a:rPr lang="en-US" smtClean="0"/>
              <a:pPr/>
              <a:t>5/29/2014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887282-51A7-4E18-B653-20FEE11E85C8}" type="datetimeFigureOut">
              <a:rPr lang="en-US" smtClean="0"/>
              <a:pPr/>
              <a:t>5/29/2014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887282-51A7-4E18-B653-20FEE11E85C8}" type="datetimeFigureOut">
              <a:rPr lang="en-US" smtClean="0"/>
              <a:pPr/>
              <a:t>5/29/2014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887282-51A7-4E18-B653-20FEE11E85C8}"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36C8D3-49FF-4031-8B1E-52BAC8501A4F}"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E887282-51A7-4E18-B653-20FEE11E85C8}" type="datetimeFigureOut">
              <a:rPr lang="en-US" smtClean="0"/>
              <a:pPr/>
              <a:t>5/29/2014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036C8D3-49FF-4031-8B1E-52BAC8501A4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887282-51A7-4E18-B653-20FEE11E85C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887282-51A7-4E18-B653-20FEE11E85C8}" type="datetimeFigureOut">
              <a:rPr lang="en-US" smtClean="0"/>
              <a:pPr/>
              <a:t>5/29/2014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036C8D3-49FF-4031-8B1E-52BAC8501A4F}"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22040EB7-A9A5-4C1F-85ED-DDAC87CBA46F}"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03E45FB5-583B-4B5C-AA02-FB715D19F37F}"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E887282-51A7-4E18-B653-20FEE11E85C8}" type="datetimeFigureOut">
              <a:rPr lang="en-US" smtClean="0"/>
              <a:pPr/>
              <a:t>5/29/2014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036C8D3-49FF-4031-8B1E-52BAC8501A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ransition/>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upload.wikimedia.org/wikipedia/commons/1/1b/Ibn_Rushd.jpg"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6.jpeg"/><Relationship Id="rId5" Type="http://schemas.microsoft.com/office/2007/relationships/hdphoto" Target="../media/hdphoto3.wdp"/><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0.jpeg"/></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11.wdp"/><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en.wikipedia.org/wiki/Bimarista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17.wdp"/><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users.erols.com/zenithco/khaldun.html" TargetMode="Externa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46.png"/><Relationship Id="rId4" Type="http://schemas.microsoft.com/office/2007/relationships/hdphoto" Target="../media/hdphoto20.wdp"/></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users.erols.com/zenithco/haitham.html" TargetMode="Externa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49.png"/><Relationship Id="rId4" Type="http://schemas.microsoft.com/office/2007/relationships/hdphoto" Target="../media/hdphoto21.wdp"/></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users.erols.com/zenithco/haitham.html" TargetMode="Externa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6.jpeg"/><Relationship Id="rId5" Type="http://schemas.microsoft.com/office/2007/relationships/hdphoto" Target="../media/hdphoto21.wdp"/><Relationship Id="rId4" Type="http://schemas.openxmlformats.org/officeDocument/2006/relationships/image" Target="../media/image51.png"/></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6.png"/><Relationship Id="rId4" Type="http://schemas.microsoft.com/office/2007/relationships/hdphoto" Target="../media/hdphoto24.wdp"/></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5.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9.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0.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hdphoto" Target="../media/hdphoto29.wdp"/><Relationship Id="rId7"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png"/><Relationship Id="rId11" Type="http://schemas.openxmlformats.org/officeDocument/2006/relationships/image" Target="../media/image6.jpeg"/><Relationship Id="rId5" Type="http://schemas.microsoft.com/office/2007/relationships/hdphoto" Target="../media/hdphoto30.wdp"/><Relationship Id="rId10" Type="http://schemas.openxmlformats.org/officeDocument/2006/relationships/image" Target="../media/image69.png"/><Relationship Id="rId4" Type="http://schemas.openxmlformats.org/officeDocument/2006/relationships/image" Target="../media/image65.png"/><Relationship Id="rId9" Type="http://schemas.microsoft.com/office/2007/relationships/hdphoto" Target="../media/hdphoto31.wdp"/></Relationships>
</file>

<file path=ppt/slides/_rels/slide7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1.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2.xml.rels><?xml version="1.0" encoding="UTF-8" standalone="yes"?>
<Relationships xmlns="http://schemas.openxmlformats.org/package/2006/relationships"><Relationship Id="rId3" Type="http://schemas.microsoft.com/office/2007/relationships/hdphoto" Target="../media/hdphoto52.wdp"/><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wallsave.com/wallpapers/1024x768/bismillah/54572/bismillah-kaligrafi-miftakh-com-54572.jpg"/>
          <p:cNvPicPr>
            <a:picLocks noChangeAspect="1" noChangeArrowheads="1"/>
          </p:cNvPicPr>
          <p:nvPr/>
        </p:nvPicPr>
        <p:blipFill>
          <a:blip r:embed="rId2" cstate="print"/>
          <a:srcRect b="3389"/>
          <a:stretch>
            <a:fillRect/>
          </a:stretch>
        </p:blipFill>
        <p:spPr bwMode="auto">
          <a:xfrm>
            <a:off x="1" y="36474"/>
            <a:ext cx="9144000" cy="6821526"/>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7300" smtClean="0">
                <a:solidFill>
                  <a:srgbClr val="002060"/>
                </a:solidFill>
              </a:rPr>
              <a:t>Islamic</a:t>
            </a:r>
            <a:r>
              <a:rPr lang="en-US" sz="9800" smtClean="0">
                <a:solidFill>
                  <a:srgbClr val="002060"/>
                </a:solidFill>
              </a:rPr>
              <a:t> </a:t>
            </a:r>
            <a:r>
              <a:rPr lang="en-US" sz="7300" smtClean="0">
                <a:solidFill>
                  <a:srgbClr val="002060"/>
                </a:solidFill>
              </a:rPr>
              <a:t>Studies</a:t>
            </a:r>
            <a:r>
              <a:rPr lang="en-US" sz="6000" smtClean="0">
                <a:solidFill>
                  <a:srgbClr val="002060"/>
                </a:solidFill>
              </a:rPr>
              <a:t/>
            </a:r>
            <a:br>
              <a:rPr lang="en-US" sz="6000" smtClean="0">
                <a:solidFill>
                  <a:srgbClr val="002060"/>
                </a:solidFill>
              </a:rPr>
            </a:br>
            <a:r>
              <a:rPr lang="en-US" sz="4000" smtClean="0">
                <a:solidFill>
                  <a:srgbClr val="002060"/>
                </a:solidFill>
              </a:rPr>
              <a:t>course code 104</a:t>
            </a:r>
            <a:endParaRPr lang="en-US" sz="6000">
              <a:solidFill>
                <a:srgbClr val="002060"/>
              </a:solidFill>
            </a:endParaRPr>
          </a:p>
        </p:txBody>
      </p:sp>
      <p:sp>
        <p:nvSpPr>
          <p:cNvPr id="3" name="Subtitle 2"/>
          <p:cNvSpPr>
            <a:spLocks noGrp="1"/>
          </p:cNvSpPr>
          <p:nvPr>
            <p:ph type="subTitle" idx="1"/>
          </p:nvPr>
        </p:nvSpPr>
        <p:spPr>
          <a:xfrm>
            <a:off x="457200" y="3886200"/>
            <a:ext cx="8382000" cy="1752600"/>
          </a:xfrm>
        </p:spPr>
        <p:txBody>
          <a:bodyPr>
            <a:normAutofit/>
          </a:bodyPr>
          <a:lstStyle/>
          <a:p>
            <a:r>
              <a:rPr lang="en-US" sz="3600" smtClean="0">
                <a:solidFill>
                  <a:srgbClr val="FFFF00"/>
                </a:solidFill>
              </a:rPr>
              <a:t>Associate Degree Education ADE/B.Ed(Hons)Elementary</a:t>
            </a:r>
          </a:p>
          <a:p>
            <a:r>
              <a:rPr lang="en-US" sz="3600" smtClean="0">
                <a:solidFill>
                  <a:srgbClr val="FFFF00"/>
                </a:solidFill>
              </a:rPr>
              <a:t>Semester I</a:t>
            </a:r>
          </a:p>
          <a:p>
            <a:endParaRPr lang="en-US" sz="3600">
              <a:solidFill>
                <a:srgbClr val="FFFF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dirty="0" err="1" smtClean="0"/>
              <a:t>Lectuere</a:t>
            </a:r>
            <a:r>
              <a:rPr lang="en-US" sz="8000" b="1" dirty="0" smtClean="0"/>
              <a:t> 17</a:t>
            </a:r>
            <a:endParaRPr lang="en-US" sz="8000" dirty="0"/>
          </a:p>
        </p:txBody>
      </p:sp>
      <p:pic>
        <p:nvPicPr>
          <p:cNvPr id="2058" name="Picture 10" descr="untitled"/>
          <p:cNvPicPr>
            <a:picLocks noChangeAspect="1" noChangeArrowheads="1"/>
          </p:cNvPicPr>
          <p:nvPr/>
        </p:nvPicPr>
        <p:blipFill>
          <a:blip r:embed="rId2" cstate="print"/>
          <a:srcRect/>
          <a:stretch>
            <a:fillRect/>
          </a:stretch>
        </p:blipFill>
        <p:spPr bwMode="auto">
          <a:xfrm>
            <a:off x="609600" y="1219200"/>
            <a:ext cx="2876550" cy="866775"/>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52400"/>
            <a:ext cx="7772400" cy="1829761"/>
          </a:xfrm>
          <a:solidFill>
            <a:srgbClr val="FFFF00"/>
          </a:solidFill>
        </p:spPr>
        <p:txBody>
          <a:bodyPr>
            <a:normAutofit fontScale="90000"/>
          </a:bodyPr>
          <a:lstStyle/>
          <a:p>
            <a:pPr algn="ctr"/>
            <a:r>
              <a:rPr lang="en-GB" sz="6600" smtClean="0">
                <a:solidFill>
                  <a:srgbClr val="002060"/>
                </a:solidFill>
              </a:rPr>
              <a:t>Islam</a:t>
            </a:r>
            <a:r>
              <a:rPr lang="en-US" sz="6600" smtClean="0">
                <a:solidFill>
                  <a:srgbClr val="002060"/>
                </a:solidFill>
              </a:rPr>
              <a:t>ic culture</a:t>
            </a:r>
            <a:r>
              <a:rPr lang="en-GB" sz="6600" smtClean="0">
                <a:solidFill>
                  <a:srgbClr val="002060"/>
                </a:solidFill>
              </a:rPr>
              <a:t> and Civilization </a:t>
            </a:r>
            <a:endParaRPr lang="en-GB" sz="6600" dirty="0">
              <a:solidFill>
                <a:srgbClr val="002060"/>
              </a:solidFill>
            </a:endParaRPr>
          </a:p>
        </p:txBody>
      </p:sp>
      <p:sp>
        <p:nvSpPr>
          <p:cNvPr id="3" name="Subtitle 2"/>
          <p:cNvSpPr>
            <a:spLocks noGrp="1"/>
          </p:cNvSpPr>
          <p:nvPr>
            <p:ph type="subTitle" idx="1"/>
          </p:nvPr>
        </p:nvSpPr>
        <p:spPr>
          <a:xfrm>
            <a:off x="287016" y="5562600"/>
            <a:ext cx="8856984" cy="1752600"/>
          </a:xfrm>
        </p:spPr>
        <p:txBody>
          <a:bodyPr>
            <a:normAutofit/>
          </a:bodyPr>
          <a:lstStyle/>
          <a:p>
            <a:pPr algn="ctr"/>
            <a:r>
              <a:rPr lang="ur-PK" sz="5400" smtClean="0">
                <a:ln>
                  <a:solidFill>
                    <a:schemeClr val="tx2">
                      <a:lumMod val="60000"/>
                      <a:lumOff val="40000"/>
                    </a:schemeClr>
                  </a:solidFill>
                </a:ln>
                <a:solidFill>
                  <a:srgbClr val="002060"/>
                </a:solidFill>
              </a:rPr>
              <a:t>پیشکش:محمد عمران</a:t>
            </a:r>
            <a:endParaRPr lang="en-US" sz="5400" smtClean="0">
              <a:ln>
                <a:solidFill>
                  <a:schemeClr val="tx2">
                    <a:lumMod val="60000"/>
                    <a:lumOff val="40000"/>
                  </a:schemeClr>
                </a:solidFill>
              </a:ln>
              <a:solidFill>
                <a:srgbClr val="002060"/>
              </a:solidFill>
            </a:endParaRPr>
          </a:p>
          <a:p>
            <a:endParaRPr lang="en-GB" sz="4800" dirty="0" smtClean="0">
              <a:solidFill>
                <a:srgbClr val="002060"/>
              </a:solidFill>
            </a:endParaRPr>
          </a:p>
        </p:txBody>
      </p:sp>
      <p:pic>
        <p:nvPicPr>
          <p:cNvPr id="145410" name="Picture 2" descr="http://harunyahya.com/image/turc_islam_union/hilye.jpg"/>
          <p:cNvPicPr>
            <a:picLocks noChangeAspect="1" noChangeArrowheads="1"/>
          </p:cNvPicPr>
          <p:nvPr/>
        </p:nvPicPr>
        <p:blipFill>
          <a:blip r:embed="rId2" cstate="print"/>
          <a:srcRect/>
          <a:stretch>
            <a:fillRect/>
          </a:stretch>
        </p:blipFill>
        <p:spPr bwMode="auto">
          <a:xfrm>
            <a:off x="2962275" y="2009774"/>
            <a:ext cx="2905125" cy="4010026"/>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281" y="0"/>
            <a:ext cx="8344800" cy="1143480"/>
          </a:xfrm>
        </p:spPr>
        <p:txBody>
          <a:bodyPr tIns="41473">
            <a:normAutofit/>
          </a:bodyPr>
          <a:lstStyle/>
          <a:p>
            <a:pPr eaLnBrk="1" hangingPunct="1">
              <a:defRPr/>
            </a:pPr>
            <a:r>
              <a:rPr lang="en-US" sz="4500" b="1" smtClean="0">
                <a:latin typeface="+mn-lt"/>
              </a:rPr>
              <a:t>Outlines:</a:t>
            </a:r>
            <a:endParaRPr lang="en-US" sz="4500" b="1" dirty="0" smtClean="0">
              <a:latin typeface="+mn-lt"/>
            </a:endParaRPr>
          </a:p>
        </p:txBody>
      </p:sp>
      <p:sp>
        <p:nvSpPr>
          <p:cNvPr id="5" name="Content Placeholder 4"/>
          <p:cNvSpPr>
            <a:spLocks noGrp="1"/>
          </p:cNvSpPr>
          <p:nvPr>
            <p:ph idx="1"/>
          </p:nvPr>
        </p:nvSpPr>
        <p:spPr/>
        <p:txBody>
          <a:bodyPr/>
          <a:lstStyle/>
          <a:p>
            <a:r>
              <a:rPr lang="en-US" smtClean="0"/>
              <a:t>Islamic civilization&amp;culture</a:t>
            </a:r>
          </a:p>
          <a:p>
            <a:r>
              <a:rPr lang="en-US" smtClean="0"/>
              <a:t>Historical Development</a:t>
            </a:r>
          </a:p>
          <a:p>
            <a:pPr>
              <a:buNone/>
            </a:pPr>
            <a:r>
              <a:rPr lang="en-US" smtClean="0"/>
              <a:t>	Of Islamic Civilization</a:t>
            </a:r>
          </a:p>
          <a:p>
            <a:r>
              <a:rPr lang="en-US" smtClean="0"/>
              <a:t>Characteristics of Islamic</a:t>
            </a:r>
          </a:p>
          <a:p>
            <a:pPr>
              <a:buNone/>
            </a:pPr>
            <a:r>
              <a:rPr lang="en-US" smtClean="0"/>
              <a:t>		Culture and Civilization</a:t>
            </a:r>
          </a:p>
          <a:p>
            <a:r>
              <a:rPr lang="en-US" smtClean="0"/>
              <a:t>Their contamporary</a:t>
            </a:r>
          </a:p>
          <a:p>
            <a:pPr>
              <a:buNone/>
            </a:pPr>
            <a:r>
              <a:rPr lang="en-US" smtClean="0"/>
              <a:t>	issues .</a:t>
            </a:r>
          </a:p>
          <a:p>
            <a:endParaRPr lang="en-US"/>
          </a:p>
        </p:txBody>
      </p:sp>
      <p:pic>
        <p:nvPicPr>
          <p:cNvPr id="144388" name="Picture 4" descr="http://harunyahya.com/image/turc_islam_union/hilye.jpg"/>
          <p:cNvPicPr>
            <a:picLocks noChangeAspect="1" noChangeArrowheads="1"/>
          </p:cNvPicPr>
          <p:nvPr/>
        </p:nvPicPr>
        <p:blipFill>
          <a:blip r:embed="rId2" cstate="print"/>
          <a:srcRect/>
          <a:stretch>
            <a:fillRect/>
          </a:stretch>
        </p:blipFill>
        <p:spPr bwMode="auto">
          <a:xfrm>
            <a:off x="5629275" y="2009774"/>
            <a:ext cx="2905125" cy="4010026"/>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smtClean="0"/>
              <a:t>Culture </a:t>
            </a:r>
            <a:r>
              <a:rPr lang="en-US" dirty="0" smtClean="0"/>
              <a:t>- Definition</a:t>
            </a:r>
            <a:endParaRPr lang="en-US" dirty="0"/>
          </a:p>
        </p:txBody>
      </p:sp>
      <p:sp>
        <p:nvSpPr>
          <p:cNvPr id="3" name="Content Placeholder 2"/>
          <p:cNvSpPr>
            <a:spLocks noGrp="1"/>
          </p:cNvSpPr>
          <p:nvPr>
            <p:ph idx="1"/>
          </p:nvPr>
        </p:nvSpPr>
        <p:spPr>
          <a:xfrm>
            <a:off x="3733800" y="2057400"/>
            <a:ext cx="4724400" cy="345069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70000" lnSpcReduction="20000"/>
          </a:bodyPr>
          <a:lstStyle/>
          <a:p>
            <a:r>
              <a:rPr lang="en-US" sz="4000" smtClean="0"/>
              <a:t>Culture reflelect criteria for evaluating human activity.In general it discuss the whole product of an individual or group social activities.It include technology,art,science, as well as the different domains of human life.</a:t>
            </a:r>
            <a:endParaRPr lang="en-US" dirty="0"/>
          </a:p>
        </p:txBody>
      </p:sp>
      <p:pic>
        <p:nvPicPr>
          <p:cNvPr id="5" name="Picture 2" descr="http://farm1.static.flickr.com/252/535537188_d2ad1ac2e1.jpg"/>
          <p:cNvPicPr>
            <a:picLocks noChangeAspect="1" noChangeArrowheads="1"/>
          </p:cNvPicPr>
          <p:nvPr/>
        </p:nvPicPr>
        <p:blipFill>
          <a:blip r:embed="rId2" cstate="print"/>
          <a:srcRect/>
          <a:stretch>
            <a:fillRect/>
          </a:stretch>
        </p:blipFill>
        <p:spPr bwMode="auto">
          <a:xfrm>
            <a:off x="838200" y="1981200"/>
            <a:ext cx="2590800" cy="3505200"/>
          </a:xfrm>
          <a:prstGeom prst="rect">
            <a:avLst/>
          </a:prstGeom>
          <a:noFill/>
          <a:ln w="9525">
            <a:noFill/>
            <a:miter lim="800000"/>
            <a:headEnd/>
            <a:tailEnd/>
          </a:ln>
        </p:spPr>
      </p:pic>
      <p:pic>
        <p:nvPicPr>
          <p:cNvPr id="6"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861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76200"/>
            <a:ext cx="8229600" cy="1143000"/>
          </a:xfrm>
        </p:spPr>
        <p:txBody>
          <a:bodyPr/>
          <a:lstStyle/>
          <a:p>
            <a:pPr eaLnBrk="1" hangingPunct="1"/>
            <a:r>
              <a:rPr lang="en-US" sz="5500" b="1" smtClean="0">
                <a:latin typeface="Aladdin" pitchFamily="2" charset="0"/>
              </a:rPr>
              <a:t>: Culture of Islam</a:t>
            </a:r>
          </a:p>
        </p:txBody>
      </p:sp>
      <p:pic>
        <p:nvPicPr>
          <p:cNvPr id="61443" name="Picture 2" descr="http://www.sunymaritime.edu/stephenblucelibrary/images/astrolabe_5.jpg.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49513" y="1116013"/>
            <a:ext cx="4244975" cy="5741987"/>
          </a:xfrm>
          <a:prstGeom prst="rect">
            <a:avLst/>
          </a:prstGeom>
          <a:noFill/>
          <a:ln w="9525">
            <a:noFill/>
            <a:miter lim="800000"/>
            <a:headEnd/>
            <a:tailEnd/>
          </a:ln>
        </p:spPr>
      </p:pic>
      <p:pic>
        <p:nvPicPr>
          <p:cNvPr id="4"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784975" y="228600"/>
            <a:ext cx="1901825" cy="60960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normAutofit/>
          </a:bodyPr>
          <a:lstStyle/>
          <a:p>
            <a:pPr eaLnBrk="1" hangingPunct="1"/>
            <a:r>
              <a:rPr lang="en-US" smtClean="0"/>
              <a:t>Philosophy, Science, and History</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u="sng" dirty="0" smtClean="0"/>
              <a:t>The Arab world was aware of Greek thought and had been in the process of translating and preserving these works for years.  This becomes very important later on when this knowledge is rediscovered by Europe during The Renaissance.</a:t>
            </a:r>
          </a:p>
          <a:p>
            <a:pPr eaLnBrk="1" fontAlgn="auto" hangingPunct="1">
              <a:spcAft>
                <a:spcPts val="0"/>
              </a:spcAft>
              <a:buFont typeface="Arial" pitchFamily="34" charset="0"/>
              <a:buChar char="•"/>
              <a:defRPr/>
            </a:pPr>
            <a:r>
              <a:rPr lang="en-US" dirty="0" smtClean="0"/>
              <a:t>The knowledge of the Muslim world was preserved in Baghdad in a library known as the </a:t>
            </a:r>
            <a:r>
              <a:rPr lang="en-US" b="1" u="sng" dirty="0" smtClean="0"/>
              <a:t>House of Wisdom</a:t>
            </a:r>
            <a:r>
              <a:rPr lang="en-US" u="sng" dirty="0" smtClean="0"/>
              <a:t>. </a:t>
            </a:r>
            <a:endParaRPr lang="en-US" u="sng" dirty="0"/>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7089775" y="1143000"/>
            <a:ext cx="1901825" cy="6096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0"/>
            <a:ext cx="8229600" cy="1143000"/>
          </a:xfrm>
        </p:spPr>
        <p:txBody>
          <a:bodyPr/>
          <a:lstStyle/>
          <a:p>
            <a:pPr eaLnBrk="1" hangingPunct="1"/>
            <a:r>
              <a:rPr lang="en-US" smtClean="0"/>
              <a:t>Preservation of Knowledge</a:t>
            </a:r>
          </a:p>
        </p:txBody>
      </p:sp>
      <p:sp>
        <p:nvSpPr>
          <p:cNvPr id="3" name="Content Placeholder 2"/>
          <p:cNvSpPr>
            <a:spLocks noGrp="1"/>
          </p:cNvSpPr>
          <p:nvPr>
            <p:ph idx="1"/>
          </p:nvPr>
        </p:nvSpPr>
        <p:spPr>
          <a:xfrm>
            <a:off x="304800" y="1600200"/>
            <a:ext cx="8534400" cy="4953000"/>
          </a:xfrm>
        </p:spPr>
        <p:txBody>
          <a:bodyPr>
            <a:normAutofit/>
          </a:bodyPr>
          <a:lstStyle/>
          <a:p>
            <a:pPr eaLnBrk="1" hangingPunct="1"/>
            <a:r>
              <a:rPr lang="en-US" sz="2800" u="sng" smtClean="0"/>
              <a:t>Muslim scholars helped to preserve the knowledge of Greece and Rome by translating works and making them available to other scholars.</a:t>
            </a:r>
          </a:p>
          <a:p>
            <a:pPr lvl="1" eaLnBrk="1" hangingPunct="1"/>
            <a:r>
              <a:rPr lang="en-US" sz="2400" smtClean="0"/>
              <a:t>It is because of this that European scholars were able to rediscover the works of Aristotle and other Greek philosophers.</a:t>
            </a:r>
          </a:p>
          <a:p>
            <a:pPr lvl="1" eaLnBrk="1" hangingPunct="1"/>
            <a:r>
              <a:rPr lang="en-US" sz="2400" smtClean="0"/>
              <a:t>In the twelfth century these works were translated into Latin .</a:t>
            </a:r>
          </a:p>
          <a:p>
            <a:pPr lvl="1" eaLnBrk="1" hangingPunct="1"/>
            <a:r>
              <a:rPr lang="en-US" sz="2400" smtClean="0"/>
              <a:t>The discovery of paper-making technology from China made this much easier. </a:t>
            </a:r>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7089775" y="990600"/>
            <a:ext cx="1901825" cy="6096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smtClean="0"/>
              <a:t>Islamic Advancements</a:t>
            </a:r>
          </a:p>
        </p:txBody>
      </p:sp>
      <p:sp>
        <p:nvSpPr>
          <p:cNvPr id="3" name="Content Placeholder 2"/>
          <p:cNvSpPr>
            <a:spLocks noGrp="1"/>
          </p:cNvSpPr>
          <p:nvPr>
            <p:ph idx="1"/>
          </p:nvPr>
        </p:nvSpPr>
        <p:spPr>
          <a:xfrm>
            <a:off x="228600" y="1600200"/>
            <a:ext cx="5105400" cy="4525963"/>
          </a:xfrm>
        </p:spPr>
        <p:txBody>
          <a:bodyPr>
            <a:normAutofit/>
          </a:bodyPr>
          <a:lstStyle/>
          <a:p>
            <a:pPr eaLnBrk="1" hangingPunct="1"/>
            <a:r>
              <a:rPr lang="en-US" u="sng" smtClean="0"/>
              <a:t>Muslims scholars not only preserved works of Greek philosophy, they also interpreted the works and wrote extensive commentary on them</a:t>
            </a:r>
            <a:r>
              <a:rPr lang="en-US" smtClean="0"/>
              <a:t>.</a:t>
            </a:r>
          </a:p>
          <a:p>
            <a:pPr lvl="1" eaLnBrk="1" hangingPunct="1"/>
            <a:r>
              <a:rPr lang="en-US" smtClean="0"/>
              <a:t>The Muslim philosopher  Ibn-Rushd wrote on nearly all of Aristotle’s works. </a:t>
            </a:r>
          </a:p>
        </p:txBody>
      </p:sp>
      <p:pic>
        <p:nvPicPr>
          <p:cNvPr id="64516" name="Picture 2" descr="File:Ibn Rushd.jpg">
            <a:hlinkClick r:id="rId2"/>
          </p:cNvPr>
          <p:cNvPicPr>
            <a:picLocks noChangeAspect="1" noChangeArrowheads="1"/>
          </p:cNvPicPr>
          <p:nvPr/>
        </p:nvPicPr>
        <p:blipFill>
          <a:blip r:embed="rId3" cstate="print"/>
          <a:srcRect/>
          <a:stretch>
            <a:fillRect/>
          </a:stretch>
        </p:blipFill>
        <p:spPr bwMode="auto">
          <a:xfrm>
            <a:off x="5410200" y="2209800"/>
            <a:ext cx="3419475" cy="3124200"/>
          </a:xfrm>
          <a:prstGeom prst="rect">
            <a:avLst/>
          </a:prstGeom>
          <a:noFill/>
          <a:ln w="9525">
            <a:noFill/>
            <a:miter lim="800000"/>
            <a:headEnd/>
            <a:tailEnd/>
          </a:ln>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175375" y="1447800"/>
            <a:ext cx="1901825" cy="6096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smtClean="0"/>
              <a:t>Literature</a:t>
            </a:r>
          </a:p>
        </p:txBody>
      </p:sp>
      <p:sp>
        <p:nvSpPr>
          <p:cNvPr id="3" name="Content Placeholder 2"/>
          <p:cNvSpPr>
            <a:spLocks noGrp="1"/>
          </p:cNvSpPr>
          <p:nvPr>
            <p:ph idx="1"/>
          </p:nvPr>
        </p:nvSpPr>
        <p:spPr>
          <a:xfrm>
            <a:off x="228600" y="1600200"/>
            <a:ext cx="6019800" cy="4876800"/>
          </a:xfrm>
        </p:spPr>
        <p:txBody>
          <a:bodyPr rtlCol="0">
            <a:normAutofit fontScale="92500" lnSpcReduction="20000"/>
          </a:bodyPr>
          <a:lstStyle/>
          <a:p>
            <a:pPr eaLnBrk="1" fontAlgn="auto" hangingPunct="1">
              <a:spcAft>
                <a:spcPts val="0"/>
              </a:spcAft>
              <a:buFont typeface="Arial" pitchFamily="34" charset="0"/>
              <a:buChar char="•"/>
              <a:defRPr/>
            </a:pPr>
            <a:r>
              <a:rPr lang="en-US" u="sng" dirty="0" smtClean="0"/>
              <a:t>Many Muslims consider the </a:t>
            </a:r>
            <a:r>
              <a:rPr lang="en-US" i="1" u="sng" dirty="0" smtClean="0"/>
              <a:t>Quran</a:t>
            </a:r>
            <a:r>
              <a:rPr lang="en-US" u="sng" dirty="0" smtClean="0"/>
              <a:t> to be the greatest work of Muslim literature, but there was a strong oral tradition prior to the </a:t>
            </a:r>
            <a:r>
              <a:rPr lang="en-US" i="1" u="sng" dirty="0" smtClean="0"/>
              <a:t>Quran</a:t>
            </a:r>
            <a:r>
              <a:rPr lang="en-US" u="sng" dirty="0" smtClean="0"/>
              <a:t> which continued to have influence. </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u="sng" dirty="0" smtClean="0"/>
              <a:t>The poet Omar Khayyam</a:t>
            </a:r>
            <a:r>
              <a:rPr lang="en-US" dirty="0" smtClean="0"/>
              <a:t>.  He was a twelfth century Persian poet, mathematician, and astronomer.  </a:t>
            </a:r>
          </a:p>
          <a:p>
            <a:pPr lvl="1" eaLnBrk="1" fontAlgn="auto" hangingPunct="1">
              <a:spcAft>
                <a:spcPts val="0"/>
              </a:spcAft>
              <a:buFont typeface="Arial" pitchFamily="34" charset="0"/>
              <a:buChar char="–"/>
              <a:defRPr/>
            </a:pPr>
            <a:r>
              <a:rPr lang="en-US" dirty="0" smtClean="0"/>
              <a:t>The wrote about many different themes and his poems were recorded by his friends after his death. </a:t>
            </a:r>
            <a:endParaRPr lang="en-US" dirty="0"/>
          </a:p>
        </p:txBody>
      </p:sp>
      <p:pic>
        <p:nvPicPr>
          <p:cNvPr id="69636" name="Picture 2" descr="khayyam.jpg"/>
          <p:cNvPicPr>
            <a:picLocks noChangeAspect="1" noChangeArrowheads="1"/>
          </p:cNvPicPr>
          <p:nvPr/>
        </p:nvPicPr>
        <p:blipFill>
          <a:blip r:embed="rId2" cstate="print"/>
          <a:srcRect/>
          <a:stretch>
            <a:fillRect/>
          </a:stretch>
        </p:blipFill>
        <p:spPr bwMode="auto">
          <a:xfrm>
            <a:off x="6400800" y="2286000"/>
            <a:ext cx="2419350" cy="2419350"/>
          </a:xfrm>
          <a:prstGeom prst="rect">
            <a:avLst/>
          </a:prstGeom>
          <a:noFill/>
          <a:ln w="9525">
            <a:noFill/>
            <a:miter lim="800000"/>
            <a:headEnd/>
            <a:tailEnd/>
          </a:ln>
        </p:spPr>
      </p:pic>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861175" y="228600"/>
            <a:ext cx="1901825" cy="6096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Civilization - Definition</a:t>
            </a:r>
            <a:endParaRPr lang="en-US" dirty="0"/>
          </a:p>
        </p:txBody>
      </p:sp>
      <p:sp>
        <p:nvSpPr>
          <p:cNvPr id="3" name="Content Placeholder 2"/>
          <p:cNvSpPr>
            <a:spLocks noGrp="1"/>
          </p:cNvSpPr>
          <p:nvPr>
            <p:ph idx="1"/>
          </p:nvPr>
        </p:nvSpPr>
        <p:spPr>
          <a:xfrm>
            <a:off x="3733800" y="2057400"/>
            <a:ext cx="4724400" cy="3450696"/>
          </a:xfr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85000" lnSpcReduction="20000"/>
          </a:bodyPr>
          <a:lstStyle/>
          <a:p>
            <a:r>
              <a:rPr lang="en-US" sz="4000" dirty="0" smtClean="0"/>
              <a:t>‘An advanced state of intellectual, cultural, and material development in human society, marked by progress in the arts and sciences…’</a:t>
            </a:r>
          </a:p>
          <a:p>
            <a:pPr lvl="1"/>
            <a:r>
              <a:rPr lang="en-US" dirty="0" smtClean="0"/>
              <a:t>American Heritage Dictionary</a:t>
            </a:r>
            <a:endParaRPr lang="en-US" dirty="0"/>
          </a:p>
        </p:txBody>
      </p:sp>
      <p:pic>
        <p:nvPicPr>
          <p:cNvPr id="20482" name="Picture 2"/>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backgroundRemoval t="1000" b="100000" l="272" r="60870">
                        <a14:foregroundMark x1="4620" y1="30333" x2="4620" y2="30333"/>
                        <a14:foregroundMark x1="4620" y1="30333" x2="4620" y2="30333"/>
                        <a14:foregroundMark x1="4620" y1="15333" x2="4620" y2="15333"/>
                        <a14:foregroundMark x1="4620" y1="15333" x2="4620" y2="15333"/>
                        <a14:foregroundMark x1="3261" y1="13333" x2="3261" y2="13333"/>
                        <a14:foregroundMark x1="3261" y1="13333" x2="3261" y2="13333"/>
                        <a14:foregroundMark x1="3533" y1="27000" x2="3533" y2="27000"/>
                        <a14:foregroundMark x1="3533" y1="27000" x2="3533" y2="27000"/>
                        <a14:foregroundMark x1="3533" y1="24000" x2="3533" y2="24000"/>
                        <a14:foregroundMark x1="3533" y1="24000" x2="3533" y2="24000"/>
                        <a14:foregroundMark x1="3804" y1="38000" x2="3804" y2="38000"/>
                        <a14:foregroundMark x1="3804" y1="38000" x2="3804" y2="38000"/>
                        <a14:foregroundMark x1="4891" y1="43333" x2="4891" y2="43333"/>
                        <a14:foregroundMark x1="4891" y1="43333" x2="4891" y2="43333"/>
                        <a14:foregroundMark x1="4891" y1="48000" x2="4891" y2="48000"/>
                        <a14:foregroundMark x1="4891" y1="48000" x2="4891" y2="48000"/>
                        <a14:foregroundMark x1="4348" y1="41333" x2="4348" y2="41333"/>
                        <a14:foregroundMark x1="4348" y1="41333" x2="4348" y2="41333"/>
                        <a14:foregroundMark x1="4076" y1="45667" x2="4076" y2="45667"/>
                        <a14:foregroundMark x1="4076" y1="45667" x2="4076" y2="45667"/>
                        <a14:foregroundMark x1="4076" y1="53000" x2="4076" y2="53000"/>
                        <a14:foregroundMark x1="4076" y1="53000" x2="4076" y2="53000"/>
                        <a14:foregroundMark x1="4076" y1="59333" x2="4076" y2="59333"/>
                        <a14:foregroundMark x1="4076" y1="59333" x2="4076" y2="59333"/>
                        <a14:foregroundMark x1="4620" y1="81667" x2="4620" y2="81667"/>
                        <a14:foregroundMark x1="4620" y1="81667" x2="4620" y2="81667"/>
                        <a14:foregroundMark x1="4620" y1="86000" x2="4620" y2="86000"/>
                        <a14:foregroundMark x1="4620" y1="86000" x2="4620" y2="86000"/>
                        <a14:foregroundMark x1="4348" y1="90000" x2="4348" y2="90000"/>
                        <a14:foregroundMark x1="4348" y1="90000" x2="4348" y2="90000"/>
                        <a14:foregroundMark x1="3804" y1="79000" x2="3804" y2="79000"/>
                        <a14:foregroundMark x1="3804" y1="79000" x2="3804" y2="79000"/>
                        <a14:foregroundMark x1="4076" y1="35000" x2="4076" y2="35000"/>
                        <a14:foregroundMark x1="4620" y1="50667" x2="4620" y2="50667"/>
                        <a14:foregroundMark x1="4348" y1="57333" x2="4348" y2="57333"/>
                        <a14:foregroundMark x1="3533" y1="56000" x2="3533" y2="56000"/>
                        <a14:foregroundMark x1="3804" y1="64333" x2="3804" y2="64333"/>
                        <a14:foregroundMark x1="4076" y1="62667" x2="4076" y2="62667"/>
                        <a14:foregroundMark x1="3533" y1="61333" x2="3533" y2="61333"/>
                        <a14:backgroundMark x1="1087" y1="15667" x2="1902" y2="43000"/>
                        <a14:backgroundMark x1="1902" y1="84000" x2="1902" y2="92667"/>
                        <a14:backgroundMark x1="1630" y1="48667" x2="1630" y2="48667"/>
                        <a14:backgroundMark x1="1902" y1="52667" x2="1902" y2="52667"/>
                      </a14:backgroundRemoval>
                    </a14:imgEffect>
                  </a14:imgLayer>
                </a14:imgProps>
              </a:ext>
              <a:ext uri="{28A0092B-C50C-407E-A947-70E740481C1C}">
                <a14:useLocalDpi xmlns:a14="http://schemas.microsoft.com/office/drawing/2010/main" xmlns="" val="0"/>
              </a:ext>
            </a:extLst>
          </a:blip>
          <a:srcRect l="5507" r="39906"/>
          <a:stretch/>
        </p:blipFill>
        <p:spPr bwMode="auto">
          <a:xfrm>
            <a:off x="457200" y="1695450"/>
            <a:ext cx="2895600" cy="4324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099175" y="1447800"/>
            <a:ext cx="1901825" cy="6096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t>A more complete definition - Civilization</a:t>
            </a:r>
            <a:endParaRPr lang="en-US" dirty="0"/>
          </a:p>
        </p:txBody>
      </p:sp>
      <p:sp>
        <p:nvSpPr>
          <p:cNvPr id="3" name="Content Placeholder 2"/>
          <p:cNvSpPr>
            <a:spLocks noGrp="1"/>
          </p:cNvSpPr>
          <p:nvPr>
            <p:ph idx="1"/>
          </p:nvPr>
        </p:nvSpPr>
        <p:spPr>
          <a:xfrm>
            <a:off x="838200" y="2057400"/>
            <a:ext cx="7408333" cy="3450696"/>
          </a:xfr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a:bodyPr>
          <a:lstStyle/>
          <a:p>
            <a:endParaRPr lang="en-US" sz="3200" dirty="0" smtClean="0">
              <a:latin typeface="+mj-lt"/>
              <a:cs typeface="Tahoma" pitchFamily="34" charset="0"/>
            </a:endParaRPr>
          </a:p>
          <a:p>
            <a:r>
              <a:rPr lang="en-US" sz="3200" dirty="0" smtClean="0">
                <a:latin typeface="+mj-lt"/>
                <a:cs typeface="Tahoma" pitchFamily="34" charset="0"/>
              </a:rPr>
              <a:t>Technologically advanced</a:t>
            </a:r>
          </a:p>
          <a:p>
            <a:r>
              <a:rPr lang="en-US" sz="3200" dirty="0" smtClean="0">
                <a:latin typeface="+mj-lt"/>
                <a:cs typeface="Tahoma" pitchFamily="34" charset="0"/>
              </a:rPr>
              <a:t>Morally &amp; Ethically advanced</a:t>
            </a:r>
            <a:endParaRPr lang="en-US" sz="3200" dirty="0">
              <a:latin typeface="+mj-lt"/>
              <a:cs typeface="Tahoma" pitchFamily="34" charset="0"/>
            </a:endParaRPr>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3432175" y="5715000"/>
            <a:ext cx="1901825" cy="609600"/>
          </a:xfrm>
          <a:prstGeom prst="rect">
            <a:avLst/>
          </a:prstGeom>
          <a:noFill/>
        </p:spPr>
      </p:pic>
      <p:sp>
        <p:nvSpPr>
          <p:cNvPr id="73730" name="AutoShape 2" descr="https://encrypted-tbn0.gstatic.com/images?q=tbn:ANd9GcRVJzHK3YBdpM4lNal0fJocS4vb9fzemzvkn7WPfda8Oi7sgUR_"/>
          <p:cNvSpPr>
            <a:spLocks noChangeAspect="1" noChangeArrowheads="1"/>
          </p:cNvSpPr>
          <p:nvPr/>
        </p:nvSpPr>
        <p:spPr bwMode="auto">
          <a:xfrm>
            <a:off x="155575" y="-1714500"/>
            <a:ext cx="4762500" cy="35718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ultimedialearning.org/presentations/world212_Islam/slide1.jpg"/>
          <p:cNvPicPr>
            <a:picLocks noChangeAspect="1" noChangeArrowheads="1"/>
          </p:cNvPicPr>
          <p:nvPr/>
        </p:nvPicPr>
        <p:blipFill>
          <a:blip r:embed="rId2" cstate="print"/>
          <a:srcRect t="18248" b="249"/>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mtClean="0"/>
              <a:t>Fountain of Islamic civilization</a:t>
            </a:r>
            <a:endParaRPr lang="en-US"/>
          </a:p>
        </p:txBody>
      </p:sp>
      <p:pic>
        <p:nvPicPr>
          <p:cNvPr id="5" name="Picture 4" descr="z.jpeg"/>
          <p:cNvPicPr>
            <a:picLocks noChangeAspect="1"/>
          </p:cNvPicPr>
          <p:nvPr/>
        </p:nvPicPr>
        <p:blipFill>
          <a:blip r:embed="rId2" cstate="print">
            <a:duotone>
              <a:schemeClr val="accent1">
                <a:shade val="45000"/>
                <a:satMod val="135000"/>
              </a:schemeClr>
              <a:prstClr val="white"/>
            </a:duotone>
          </a:blip>
          <a:stretch>
            <a:fillRect/>
          </a:stretch>
        </p:blipFill>
        <p:spPr>
          <a:xfrm>
            <a:off x="228600" y="1676400"/>
            <a:ext cx="8686800" cy="5095875"/>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76200"/>
            <a:ext cx="8229600" cy="1143000"/>
          </a:xfrm>
        </p:spPr>
        <p:txBody>
          <a:bodyPr/>
          <a:lstStyle/>
          <a:p>
            <a:pPr eaLnBrk="1" hangingPunct="1"/>
            <a:r>
              <a:rPr lang="en-US" smtClean="0"/>
              <a:t>Islamic Society</a:t>
            </a:r>
          </a:p>
        </p:txBody>
      </p:sp>
      <p:sp>
        <p:nvSpPr>
          <p:cNvPr id="3" name="Content Placeholder 2"/>
          <p:cNvSpPr>
            <a:spLocks noGrp="1"/>
          </p:cNvSpPr>
          <p:nvPr>
            <p:ph idx="1"/>
          </p:nvPr>
        </p:nvSpPr>
        <p:spPr>
          <a:xfrm>
            <a:off x="228600" y="1676400"/>
            <a:ext cx="8610600" cy="4953000"/>
          </a:xfrm>
        </p:spPr>
        <p:txBody>
          <a:bodyPr rtlCol="0">
            <a:normAutofit fontScale="77500" lnSpcReduction="20000"/>
          </a:bodyPr>
          <a:lstStyle/>
          <a:p>
            <a:pPr eaLnBrk="1" fontAlgn="auto" hangingPunct="1">
              <a:spcAft>
                <a:spcPts val="0"/>
              </a:spcAft>
              <a:buFont typeface="Arial" pitchFamily="34" charset="0"/>
              <a:buChar char="•"/>
              <a:defRPr/>
            </a:pPr>
            <a:r>
              <a:rPr lang="en-US" u="sng" dirty="0" smtClean="0"/>
              <a:t>Islam is considered more than just a religion, it is seen as a way of life that encompasses politics, economics, and social life. </a:t>
            </a:r>
          </a:p>
          <a:p>
            <a:pPr eaLnBrk="1" fontAlgn="auto" hangingPunct="1">
              <a:spcAft>
                <a:spcPts val="0"/>
              </a:spcAft>
              <a:buFont typeface="Arial" pitchFamily="34" charset="0"/>
              <a:buChar char="•"/>
              <a:defRPr/>
            </a:pPr>
            <a:r>
              <a:rPr lang="en-US" dirty="0" smtClean="0"/>
              <a:t>According to the </a:t>
            </a:r>
            <a:r>
              <a:rPr lang="en-US" i="1" dirty="0" smtClean="0"/>
              <a:t>Quran</a:t>
            </a:r>
            <a:r>
              <a:rPr lang="en-US" dirty="0" smtClean="0"/>
              <a:t>, </a:t>
            </a:r>
            <a:r>
              <a:rPr lang="en-US" u="sng" dirty="0" smtClean="0"/>
              <a:t>all people were equal in the eyes of Allah, but in reality, the Muslim Empires did not follow this ideal. There was a well developed upper and lower class.</a:t>
            </a:r>
          </a:p>
          <a:p>
            <a:pPr eaLnBrk="1" fontAlgn="auto" hangingPunct="1">
              <a:spcAft>
                <a:spcPts val="0"/>
              </a:spcAft>
              <a:buFont typeface="Arial" pitchFamily="34" charset="0"/>
              <a:buChar char="•"/>
              <a:defRPr/>
            </a:pPr>
            <a:r>
              <a:rPr lang="en-US" u="sng" dirty="0" smtClean="0"/>
              <a:t>Non-Muslims were not considered equal to Muslims and slavery was widespread (as in the rest of the ancient world).  Slaves were usually non-Muslims because Islamic law made it illegal for one Muslim to enslave another.</a:t>
            </a:r>
          </a:p>
          <a:p>
            <a:pPr lvl="1" eaLnBrk="1" fontAlgn="auto" hangingPunct="1">
              <a:spcAft>
                <a:spcPts val="0"/>
              </a:spcAft>
              <a:buFont typeface="Arial" pitchFamily="34" charset="0"/>
              <a:buChar char="–"/>
              <a:defRPr/>
            </a:pPr>
            <a:r>
              <a:rPr lang="en-US" dirty="0" smtClean="0"/>
              <a:t>Slaves served in the military or served as domestic servants.</a:t>
            </a:r>
          </a:p>
          <a:p>
            <a:pPr lvl="1" eaLnBrk="1" fontAlgn="auto" hangingPunct="1">
              <a:spcAft>
                <a:spcPts val="0"/>
              </a:spcAft>
              <a:buFont typeface="Arial" pitchFamily="34" charset="0"/>
              <a:buChar char="–"/>
              <a:defRPr/>
            </a:pPr>
            <a:r>
              <a:rPr lang="en-US" dirty="0" smtClean="0"/>
              <a:t>Slaves could sometimes purchase their freedom and it was considered a good act to free ones slaves.</a:t>
            </a:r>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5184775" y="228600"/>
            <a:ext cx="1901825" cy="609600"/>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dirty="0" smtClean="0"/>
              <a:t> Muslim Civilization </a:t>
            </a:r>
            <a:br>
              <a:rPr lang="en-US" dirty="0" smtClean="0"/>
            </a:br>
            <a:r>
              <a:rPr lang="en-US" sz="3600" dirty="0" smtClean="0">
                <a:solidFill>
                  <a:srgbClr val="FFFF00"/>
                </a:solidFill>
                <a:latin typeface="Eras Medium ITC" pitchFamily="34" charset="0"/>
              </a:rPr>
              <a:t>helped Renaissance</a:t>
            </a:r>
            <a:r>
              <a:rPr lang="ur-PK" sz="3600" dirty="0" smtClean="0">
                <a:solidFill>
                  <a:srgbClr val="FFFF00"/>
                </a:solidFill>
                <a:latin typeface="Eras Medium ITC" pitchFamily="34" charset="0"/>
              </a:rPr>
              <a:t>حیاتِ نو</a:t>
            </a:r>
            <a:endParaRPr lang="en-US" dirty="0">
              <a:solidFill>
                <a:srgbClr val="FFFF00"/>
              </a:solidFill>
              <a:latin typeface="Eras Medium ITC" pitchFamily="34" charset="0"/>
            </a:endParaRPr>
          </a:p>
        </p:txBody>
      </p:sp>
      <p:sp>
        <p:nvSpPr>
          <p:cNvPr id="3" name="Content Placeholder 2"/>
          <p:cNvSpPr>
            <a:spLocks noGrp="1"/>
          </p:cNvSpPr>
          <p:nvPr>
            <p:ph sz="half" idx="1"/>
          </p:nvPr>
        </p:nvSpPr>
        <p:spPr>
          <a:xfrm>
            <a:off x="1066800" y="1676400"/>
            <a:ext cx="7178040" cy="4572000"/>
          </a:xfrm>
          <a:prstGeom prst="rect">
            <a:avLst/>
          </a:prstGeom>
        </p:spPr>
        <p:style>
          <a:lnRef idx="0">
            <a:scrgbClr r="0" g="0" b="0"/>
          </a:lnRef>
          <a:fillRef idx="1003">
            <a:schemeClr val="lt2"/>
          </a:fillRef>
          <a:effectRef idx="0">
            <a:scrgbClr r="0" g="0" b="0"/>
          </a:effectRef>
          <a:fontRef idx="major"/>
        </p:style>
        <p:txBody>
          <a:bodyPr>
            <a:normAutofit/>
          </a:bodyPr>
          <a:lstStyle/>
          <a:p>
            <a:r>
              <a:rPr lang="en-US" sz="3600" dirty="0" smtClean="0"/>
              <a:t>"It is highly probable that, but for the Arabs (Muslims), modern European civilization would never have arisen at all," </a:t>
            </a:r>
          </a:p>
          <a:p>
            <a:r>
              <a:rPr lang="en-US" dirty="0" smtClean="0"/>
              <a:t>Sir Thomas Arnold and Alfred Guillaume -"The Legacy of Islam."1997</a:t>
            </a:r>
          </a:p>
          <a:p>
            <a:endParaRPr lang="en-US" dirty="0"/>
          </a:p>
        </p:txBody>
      </p:sp>
      <p:pic>
        <p:nvPicPr>
          <p:cNvPr id="6"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155575" y="228600"/>
            <a:ext cx="1901825" cy="609600"/>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81000"/>
            <a:ext cx="8229600" cy="1252728"/>
          </a:xfrm>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Factors Motivating Muslims</a:t>
            </a:r>
            <a:br>
              <a:rPr lang="en-US" dirty="0" smtClean="0"/>
            </a:br>
            <a:r>
              <a:rPr lang="en-US" sz="3600" dirty="0" smtClean="0">
                <a:solidFill>
                  <a:srgbClr val="FFFF00"/>
                </a:solidFill>
                <a:latin typeface="Eras Medium ITC" pitchFamily="34" charset="0"/>
              </a:rPr>
              <a:t>To Research, Invent &amp; </a:t>
            </a:r>
            <a:r>
              <a:rPr lang="en-US" sz="3600" dirty="0" err="1" smtClean="0">
                <a:solidFill>
                  <a:srgbClr val="FFFF00"/>
                </a:solidFill>
                <a:latin typeface="Eras Medium ITC" pitchFamily="34" charset="0"/>
              </a:rPr>
              <a:t>Enlight</a:t>
            </a:r>
            <a:r>
              <a:rPr lang="en-US" sz="3600" dirty="0" smtClean="0">
                <a:solidFill>
                  <a:srgbClr val="FFFF00"/>
                </a:solidFill>
                <a:latin typeface="Eras Medium ITC" pitchFamily="34" charset="0"/>
              </a:rPr>
              <a:t> the world</a:t>
            </a:r>
            <a:endParaRPr lang="en-US" sz="3600" dirty="0">
              <a:solidFill>
                <a:srgbClr val="FFFF00"/>
              </a:solidFill>
              <a:latin typeface="Eras Medium ITC" pitchFamily="34" charset="0"/>
            </a:endParaRPr>
          </a:p>
        </p:txBody>
      </p:sp>
      <p:sp>
        <p:nvSpPr>
          <p:cNvPr id="5" name="Content Placeholder 4"/>
          <p:cNvSpPr>
            <a:spLocks noGrp="1"/>
          </p:cNvSpPr>
          <p:nvPr>
            <p:ph sz="half" idx="1"/>
          </p:nvPr>
        </p:nvSpPr>
        <p:spPr>
          <a:xfrm>
            <a:off x="609600" y="2362200"/>
            <a:ext cx="3822192" cy="3447288"/>
          </a:xfrm>
          <a:prstGeom prst="rect">
            <a:avLst/>
          </a:prstGeom>
        </p:spPr>
        <p:style>
          <a:lnRef idx="0">
            <a:scrgbClr r="0" g="0" b="0"/>
          </a:lnRef>
          <a:fillRef idx="1003">
            <a:schemeClr val="lt2"/>
          </a:fillRef>
          <a:effectRef idx="0">
            <a:scrgbClr r="0" g="0" b="0"/>
          </a:effectRef>
          <a:fontRef idx="major"/>
        </p:style>
        <p:txBody>
          <a:bodyPr>
            <a:normAutofit/>
          </a:bodyPr>
          <a:lstStyle/>
          <a:p>
            <a:pPr>
              <a:buNone/>
            </a:pPr>
            <a:r>
              <a:rPr lang="en-US" sz="5400" dirty="0" smtClean="0"/>
              <a:t>The Quran</a:t>
            </a:r>
            <a:endParaRPr lang="en-US" sz="5400" dirty="0"/>
          </a:p>
        </p:txBody>
      </p:sp>
      <p:sp>
        <p:nvSpPr>
          <p:cNvPr id="6" name="Content Placeholder 5"/>
          <p:cNvSpPr>
            <a:spLocks noGrp="1"/>
          </p:cNvSpPr>
          <p:nvPr>
            <p:ph sz="half" idx="2"/>
          </p:nvPr>
        </p:nvSpPr>
        <p:spPr>
          <a:xfrm>
            <a:off x="4648200" y="2286000"/>
            <a:ext cx="3822192" cy="3447288"/>
          </a:xfrm>
          <a:prstGeom prst="rect">
            <a:avLst/>
          </a:prstGeom>
        </p:spPr>
        <p:style>
          <a:lnRef idx="0">
            <a:scrgbClr r="0" g="0" b="0"/>
          </a:lnRef>
          <a:fillRef idx="1003">
            <a:schemeClr val="lt2"/>
          </a:fillRef>
          <a:effectRef idx="0">
            <a:scrgbClr r="0" g="0" b="0"/>
          </a:effectRef>
          <a:fontRef idx="major"/>
        </p:style>
        <p:txBody>
          <a:bodyPr>
            <a:normAutofit/>
          </a:bodyPr>
          <a:lstStyle/>
          <a:p>
            <a:pPr algn="ctr">
              <a:buNone/>
            </a:pPr>
            <a:r>
              <a:rPr lang="en-US" sz="4800" b="1" dirty="0" smtClean="0"/>
              <a:t>Life of </a:t>
            </a:r>
          </a:p>
          <a:p>
            <a:pPr algn="ctr">
              <a:buNone/>
            </a:pPr>
            <a:r>
              <a:rPr lang="en-US" sz="3600" dirty="0" smtClean="0"/>
              <a:t>   Prophet Muhammad </a:t>
            </a:r>
          </a:p>
          <a:p>
            <a:pPr algn="ctr">
              <a:buNone/>
            </a:pPr>
            <a:r>
              <a:rPr lang="en-US" sz="2000" dirty="0" smtClean="0"/>
              <a:t>        (peace be upon him)</a:t>
            </a:r>
            <a:endParaRPr lang="en-US" sz="2000" dirty="0"/>
          </a:p>
        </p:txBody>
      </p:sp>
      <p:pic>
        <p:nvPicPr>
          <p:cNvPr id="26626"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9130" l="1200" r="100000"/>
                    </a14:imgEffect>
                  </a14:imgLayer>
                </a14:imgProps>
              </a:ext>
            </a:extLst>
          </a:blip>
          <a:srcRect/>
          <a:stretch>
            <a:fillRect/>
          </a:stretch>
        </p:blipFill>
        <p:spPr bwMode="auto">
          <a:xfrm>
            <a:off x="533400" y="3352800"/>
            <a:ext cx="3581400" cy="2471166"/>
          </a:xfrm>
          <a:prstGeom prst="rect">
            <a:avLst/>
          </a:prstGeom>
          <a:ln>
            <a:noFill/>
          </a:ln>
          <a:effectLst>
            <a:outerShdw blurRad="292100" dist="139700" dir="2700000" algn="tl" rotWithShape="0">
              <a:srgbClr val="333333">
                <a:alpha val="65000"/>
              </a:srgbClr>
            </a:outerShdw>
          </a:effectLst>
        </p:spPr>
      </p:pic>
      <p:pic>
        <p:nvPicPr>
          <p:cNvPr id="7"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3508375" y="6019800"/>
            <a:ext cx="1901825" cy="60960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Quran’s encouragement </a:t>
            </a:r>
            <a:br>
              <a:rPr lang="en-US" dirty="0" smtClean="0"/>
            </a:br>
            <a:r>
              <a:rPr lang="en-US" dirty="0" smtClean="0">
                <a:solidFill>
                  <a:srgbClr val="FFFF00"/>
                </a:solidFill>
                <a:latin typeface="Eras Medium ITC" pitchFamily="34" charset="0"/>
              </a:rPr>
              <a:t>to seek knowledge</a:t>
            </a:r>
            <a:endParaRPr lang="en-US" dirty="0">
              <a:solidFill>
                <a:srgbClr val="FFFF00"/>
              </a:solidFill>
              <a:latin typeface="Eras Medium ITC" pitchFamily="34" charset="0"/>
            </a:endParaRPr>
          </a:p>
        </p:txBody>
      </p:sp>
      <p:sp>
        <p:nvSpPr>
          <p:cNvPr id="3" name="Content Placeholder 2"/>
          <p:cNvSpPr>
            <a:spLocks noGrp="1"/>
          </p:cNvSpPr>
          <p:nvPr>
            <p:ph idx="1"/>
          </p:nvPr>
        </p:nvSpPr>
        <p:spPr>
          <a:xfrm>
            <a:off x="838200" y="2362200"/>
            <a:ext cx="7408333" cy="345069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85000" lnSpcReduction="20000"/>
          </a:bodyPr>
          <a:lstStyle/>
          <a:p>
            <a:r>
              <a:rPr lang="en-US" sz="4300" dirty="0" smtClean="0"/>
              <a:t>First word revealed in the Quran = Read (</a:t>
            </a:r>
            <a:r>
              <a:rPr lang="en-US" sz="4300" dirty="0" err="1" smtClean="0"/>
              <a:t>Iqra</a:t>
            </a:r>
            <a:r>
              <a:rPr lang="en-US" sz="4300" dirty="0" smtClean="0"/>
              <a:t>)</a:t>
            </a:r>
          </a:p>
          <a:p>
            <a:pPr marL="0" indent="0">
              <a:buNone/>
            </a:pPr>
            <a:endParaRPr lang="en-US" sz="4300" dirty="0" smtClean="0"/>
          </a:p>
          <a:p>
            <a:pPr marL="274320" lvl="1" indent="-274320">
              <a:spcBef>
                <a:spcPts val="580"/>
              </a:spcBef>
              <a:buClr>
                <a:schemeClr val="accent1"/>
              </a:buClr>
            </a:pPr>
            <a:r>
              <a:rPr lang="en-US" sz="4400" dirty="0"/>
              <a:t>750 + verses </a:t>
            </a:r>
            <a:r>
              <a:rPr lang="en-US" sz="4400" dirty="0" smtClean="0"/>
              <a:t>in the Quran that encourages humans to: Ponder, think, contemplate, reflect, research…</a:t>
            </a:r>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9130" l="1200" r="100000"/>
                    </a14:imgEffect>
                  </a14:imgLayer>
                </a14:imgProps>
              </a:ext>
            </a:extLst>
          </a:blip>
          <a:srcRect/>
          <a:stretch>
            <a:fillRect/>
          </a:stretch>
        </p:blipFill>
        <p:spPr bwMode="auto">
          <a:xfrm>
            <a:off x="7162800" y="304800"/>
            <a:ext cx="1656522" cy="1143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smtClean="0"/>
              <a:t>Quran – </a:t>
            </a:r>
            <a:r>
              <a:rPr lang="en-US" smtClean="0">
                <a:solidFill>
                  <a:srgbClr val="FFFF00"/>
                </a:solidFill>
              </a:rPr>
              <a:t>Ponder</a:t>
            </a:r>
            <a:r>
              <a:rPr lang="ur-PK" smtClean="0">
                <a:solidFill>
                  <a:srgbClr val="FFFF00"/>
                </a:solidFill>
              </a:rPr>
              <a:t> تدبر </a:t>
            </a:r>
            <a:endParaRPr lang="en-US" dirty="0">
              <a:solidFill>
                <a:srgbClr val="FFFF00"/>
              </a:solidFill>
            </a:endParaRPr>
          </a:p>
        </p:txBody>
      </p:sp>
      <p:sp>
        <p:nvSpPr>
          <p:cNvPr id="3" name="Content Placeholder 2"/>
          <p:cNvSpPr>
            <a:spLocks noGrp="1"/>
          </p:cNvSpPr>
          <p:nvPr>
            <p:ph idx="1"/>
          </p:nvPr>
        </p:nvSpPr>
        <p:spPr>
          <a:xfrm>
            <a:off x="1981200" y="2057400"/>
            <a:ext cx="5562600" cy="3048000"/>
          </a:xfrm>
          <a:ln>
            <a:noFill/>
          </a:ln>
          <a:effectLst>
            <a:outerShdw blurRad="190500" dist="228600" dir="2700000" algn="ctr">
              <a:srgbClr val="000000">
                <a:alpha val="30000"/>
              </a:srgbClr>
            </a:outerShdw>
            <a:reflection blurRad="6350" stA="52000" endA="300" endPos="35000" dir="5400000" sy="-100000" algn="bl" rotWithShape="0"/>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a:bodyPr>
          <a:lstStyle/>
          <a:p>
            <a:r>
              <a:rPr lang="en-US" sz="4000" dirty="0" smtClean="0">
                <a:solidFill>
                  <a:schemeClr val="bg2">
                    <a:lumMod val="25000"/>
                  </a:schemeClr>
                </a:solidFill>
              </a:rPr>
              <a:t>Say, `</a:t>
            </a:r>
            <a:r>
              <a:rPr lang="en-US" sz="4000" b="1" dirty="0" smtClean="0">
                <a:solidFill>
                  <a:schemeClr val="bg2">
                    <a:lumMod val="25000"/>
                  </a:schemeClr>
                </a:solidFill>
              </a:rPr>
              <a:t>Ponder</a:t>
            </a:r>
            <a:r>
              <a:rPr lang="en-US" sz="4000" dirty="0" smtClean="0">
                <a:solidFill>
                  <a:schemeClr val="bg2">
                    <a:lumMod val="25000"/>
                  </a:schemeClr>
                </a:solidFill>
              </a:rPr>
              <a:t> over what is happening in the heavens and the earth.'  </a:t>
            </a:r>
          </a:p>
          <a:p>
            <a:r>
              <a:rPr lang="en-US" sz="4000" dirty="0" smtClean="0"/>
              <a:t>(Quran 10:101)</a:t>
            </a:r>
            <a:endParaRPr lang="en-US" sz="4000" dirty="0"/>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9130" l="1200" r="100000"/>
                    </a14:imgEffect>
                  </a14:imgLayer>
                </a14:imgProps>
              </a:ext>
            </a:extLst>
          </a:blip>
          <a:srcRect/>
          <a:stretch>
            <a:fillRect/>
          </a:stretch>
        </p:blipFill>
        <p:spPr bwMode="auto">
          <a:xfrm>
            <a:off x="6781800" y="228600"/>
            <a:ext cx="1656522" cy="1143000"/>
          </a:xfrm>
          <a:prstGeom prst="rect">
            <a:avLst/>
          </a:prstGeom>
          <a:noFill/>
          <a:ln w="9525">
            <a:noFill/>
            <a:miter lim="800000"/>
            <a:headEnd/>
            <a:tailEnd/>
          </a:ln>
          <a:effec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155575" y="1447800"/>
            <a:ext cx="1901825" cy="6096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Quran - </a:t>
            </a:r>
            <a:r>
              <a:rPr lang="en-US" dirty="0" smtClean="0">
                <a:solidFill>
                  <a:srgbClr val="FFFF00"/>
                </a:solidFill>
              </a:rPr>
              <a:t>Think</a:t>
            </a:r>
            <a:endParaRPr lang="en-US" dirty="0">
              <a:solidFill>
                <a:srgbClr val="FFFF00"/>
              </a:solidFill>
            </a:endParaRPr>
          </a:p>
        </p:txBody>
      </p:sp>
      <p:sp>
        <p:nvSpPr>
          <p:cNvPr id="3" name="Content Placeholder 2"/>
          <p:cNvSpPr>
            <a:spLocks noGrp="1"/>
          </p:cNvSpPr>
          <p:nvPr>
            <p:ph idx="1"/>
          </p:nvPr>
        </p:nvSpPr>
        <p:spPr>
          <a:xfrm>
            <a:off x="1676400" y="1828800"/>
            <a:ext cx="6324600" cy="4343400"/>
          </a:xfrm>
          <a:ln>
            <a:noFill/>
          </a:ln>
          <a:effectLst>
            <a:outerShdw blurRad="190500" dist="228600" dir="2700000" algn="ctr">
              <a:srgbClr val="000000">
                <a:alpha val="30000"/>
              </a:srgbClr>
            </a:outerShdw>
            <a:reflection blurRad="6350" stA="50000" endA="300" endPos="90000" dir="5400000" sy="-100000" algn="bl" rotWithShape="0"/>
            <a:softEdge rad="127000"/>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a:bodyPr>
          <a:lstStyle/>
          <a:p>
            <a:r>
              <a:rPr lang="en-US" sz="3600" dirty="0" smtClean="0">
                <a:solidFill>
                  <a:schemeClr val="bg2">
                    <a:lumMod val="25000"/>
                  </a:schemeClr>
                </a:solidFill>
              </a:rPr>
              <a:t>Those who remember Allah (always, and in prayers) standing, sitting, and lying down on their sides, and </a:t>
            </a:r>
            <a:r>
              <a:rPr lang="en-US" sz="3600" b="1" dirty="0" smtClean="0">
                <a:solidFill>
                  <a:schemeClr val="bg2">
                    <a:lumMod val="25000"/>
                  </a:schemeClr>
                </a:solidFill>
              </a:rPr>
              <a:t>think</a:t>
            </a:r>
            <a:r>
              <a:rPr lang="en-US" sz="3600" dirty="0" smtClean="0">
                <a:solidFill>
                  <a:schemeClr val="bg2">
                    <a:lumMod val="25000"/>
                  </a:schemeClr>
                </a:solidFill>
              </a:rPr>
              <a:t> deeply about the creation of the heavens and the earth…’</a:t>
            </a:r>
          </a:p>
          <a:p>
            <a:r>
              <a:rPr lang="en-US" sz="3600" dirty="0" smtClean="0">
                <a:solidFill>
                  <a:schemeClr val="bg2">
                    <a:lumMod val="25000"/>
                  </a:schemeClr>
                </a:solidFill>
              </a:rPr>
              <a:t>(Quran 3.191)</a:t>
            </a:r>
            <a:endParaRPr lang="en-US" sz="3600" dirty="0">
              <a:solidFill>
                <a:schemeClr val="bg2">
                  <a:lumMod val="25000"/>
                </a:schemeClr>
              </a:solidFill>
            </a:endParaRPr>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9130" l="1200" r="100000"/>
                    </a14:imgEffect>
                  </a14:imgLayer>
                </a14:imgProps>
              </a:ext>
            </a:extLst>
          </a:blip>
          <a:srcRect/>
          <a:stretch>
            <a:fillRect/>
          </a:stretch>
        </p:blipFill>
        <p:spPr bwMode="auto">
          <a:xfrm>
            <a:off x="6629400" y="228600"/>
            <a:ext cx="1877391" cy="1295400"/>
          </a:xfrm>
          <a:prstGeom prst="rect">
            <a:avLst/>
          </a:prstGeom>
          <a:noFill/>
          <a:ln w="9525">
            <a:noFill/>
            <a:miter lim="800000"/>
            <a:headEnd/>
            <a:tailEnd/>
          </a:ln>
          <a:effec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2441575" y="6172200"/>
            <a:ext cx="1901825" cy="609600"/>
          </a:xfrm>
          <a:prstGeom prst="rect">
            <a:avLst/>
          </a:prstGeo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dirty="0" smtClean="0"/>
              <a:t>Prophet Muhammad Said:</a:t>
            </a:r>
            <a:br>
              <a:rPr lang="en-US" dirty="0" smtClean="0"/>
            </a:br>
            <a:r>
              <a:rPr lang="en-US" sz="2200" dirty="0" smtClean="0">
                <a:solidFill>
                  <a:srgbClr val="FFFF00"/>
                </a:solidFill>
              </a:rPr>
              <a:t>(Peace be upon him)</a:t>
            </a:r>
            <a:endParaRPr lang="en-US" dirty="0">
              <a:solidFill>
                <a:srgbClr val="FFFF00"/>
              </a:solidFill>
            </a:endParaRPr>
          </a:p>
        </p:txBody>
      </p:sp>
      <p:sp>
        <p:nvSpPr>
          <p:cNvPr id="3" name="Content Placeholder 2"/>
          <p:cNvSpPr>
            <a:spLocks noGrp="1"/>
          </p:cNvSpPr>
          <p:nvPr>
            <p:ph idx="1"/>
          </p:nvPr>
        </p:nvSpPr>
        <p:spPr>
          <a:xfrm>
            <a:off x="1371600" y="2209800"/>
            <a:ext cx="6400800" cy="3200400"/>
          </a:xfrm>
          <a:prstGeom prst="round2DiagRect">
            <a:avLst/>
          </a:prstGeom>
          <a:ln>
            <a:noFill/>
          </a:ln>
          <a:effectLst>
            <a:outerShdw blurRad="190500" dist="228600" dir="2700000" algn="ctr">
              <a:srgbClr val="000000">
                <a:alpha val="30000"/>
              </a:srgbClr>
            </a:outerShdw>
            <a:reflection blurRad="6350" stA="50000" endA="300" endPos="90000" dir="5400000" sy="-100000" algn="bl" rotWithShape="0"/>
            <a:softEdge rad="127000"/>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a:bodyPr>
          <a:lstStyle/>
          <a:p>
            <a:r>
              <a:rPr lang="en-US" sz="4400" dirty="0" smtClean="0">
                <a:solidFill>
                  <a:schemeClr val="bg2">
                    <a:lumMod val="25000"/>
                  </a:schemeClr>
                </a:solidFill>
              </a:rPr>
              <a:t>“The seeking of knowledge is obligatory for every Muslim…” </a:t>
            </a:r>
          </a:p>
          <a:p>
            <a:r>
              <a:rPr lang="en-US" dirty="0" smtClean="0">
                <a:solidFill>
                  <a:schemeClr val="bg2">
                    <a:lumMod val="25000"/>
                  </a:schemeClr>
                </a:solidFill>
              </a:rPr>
              <a:t>(Al-</a:t>
            </a:r>
            <a:r>
              <a:rPr lang="en-US" dirty="0" err="1" smtClean="0">
                <a:solidFill>
                  <a:schemeClr val="bg2">
                    <a:lumMod val="25000"/>
                  </a:schemeClr>
                </a:solidFill>
              </a:rPr>
              <a:t>Tirmidhi</a:t>
            </a:r>
            <a:r>
              <a:rPr lang="en-US" dirty="0" smtClean="0">
                <a:solidFill>
                  <a:schemeClr val="bg2">
                    <a:lumMod val="25000"/>
                  </a:schemeClr>
                </a:solidFill>
              </a:rPr>
              <a:t> </a:t>
            </a:r>
            <a:r>
              <a:rPr lang="en-US" dirty="0" err="1" smtClean="0">
                <a:solidFill>
                  <a:schemeClr val="bg2">
                    <a:lumMod val="25000"/>
                  </a:schemeClr>
                </a:solidFill>
              </a:rPr>
              <a:t>Hadith</a:t>
            </a:r>
            <a:r>
              <a:rPr lang="en-US" dirty="0" smtClean="0">
                <a:solidFill>
                  <a:schemeClr val="bg2">
                    <a:lumMod val="25000"/>
                  </a:schemeClr>
                </a:solidFill>
              </a:rPr>
              <a:t> 218) </a:t>
            </a:r>
            <a:endParaRPr lang="en-US" dirty="0">
              <a:solidFill>
                <a:schemeClr val="bg2">
                  <a:lumMod val="25000"/>
                </a:schemeClr>
              </a:solidFill>
            </a:endParaRPr>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155575" y="1524000"/>
            <a:ext cx="1901825" cy="609600"/>
          </a:xfrm>
          <a:prstGeom prst="rect">
            <a:avLst/>
          </a:prstGeom>
          <a:noFill/>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Necessity for Muslims </a:t>
            </a:r>
            <a:br>
              <a:rPr lang="en-US" dirty="0" smtClean="0"/>
            </a:br>
            <a:r>
              <a:rPr lang="en-US" sz="3600" dirty="0" smtClean="0">
                <a:solidFill>
                  <a:srgbClr val="FFFF00"/>
                </a:solidFill>
                <a:latin typeface="Eras Medium ITC" pitchFamily="34" charset="0"/>
              </a:rPr>
              <a:t>to Develop new Technology</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2209800" y="1600200"/>
            <a:ext cx="7408333" cy="3450696"/>
          </a:xfrm>
        </p:spPr>
        <p:txBody>
          <a:bodyPr/>
          <a:lstStyle/>
          <a:p>
            <a:pPr algn="ctr">
              <a:buNone/>
            </a:pPr>
            <a:r>
              <a:rPr lang="en-US" sz="3200" dirty="0" smtClean="0"/>
              <a:t>Direction of </a:t>
            </a:r>
            <a:r>
              <a:rPr lang="en-US" sz="3200" dirty="0" err="1" smtClean="0"/>
              <a:t>Makkah</a:t>
            </a:r>
            <a:r>
              <a:rPr lang="en-US" sz="3200" dirty="0" smtClean="0"/>
              <a:t> during Prayer</a:t>
            </a:r>
          </a:p>
          <a:p>
            <a:endParaRPr lang="en-US" dirty="0" smtClean="0"/>
          </a:p>
          <a:p>
            <a:endParaRPr lang="en-US" dirty="0"/>
          </a:p>
        </p:txBody>
      </p:sp>
      <p:sp>
        <p:nvSpPr>
          <p:cNvPr id="4" name="Text Placeholder 3"/>
          <p:cNvSpPr>
            <a:spLocks noGrp="1"/>
          </p:cNvSpPr>
          <p:nvPr>
            <p:ph type="body" sz="half" idx="4294967295"/>
          </p:nvPr>
        </p:nvSpPr>
        <p:spPr>
          <a:xfrm>
            <a:off x="0" y="1676400"/>
            <a:ext cx="2286000" cy="5029200"/>
          </a:xfrm>
          <a:effectLst>
            <a:innerShdw blurRad="114300">
              <a:prstClr val="black"/>
            </a:innerShdw>
          </a:effectLst>
        </p:spPr>
        <p:style>
          <a:lnRef idx="1">
            <a:schemeClr val="accent1"/>
          </a:lnRef>
          <a:fillRef idx="1003">
            <a:schemeClr val="lt2"/>
          </a:fillRef>
          <a:effectRef idx="1">
            <a:schemeClr val="accent1"/>
          </a:effectRef>
          <a:fontRef idx="minor">
            <a:schemeClr val="dk1"/>
          </a:fontRef>
        </p:style>
        <p:txBody>
          <a:bodyPr>
            <a:noAutofit/>
          </a:bodyPr>
          <a:lstStyle/>
          <a:p>
            <a:r>
              <a:rPr lang="en-US" sz="2000" dirty="0" smtClean="0"/>
              <a:t>As Muslims started to migrate to different region, they need to accurately find the direction towards </a:t>
            </a:r>
            <a:r>
              <a:rPr lang="en-US" sz="2000" dirty="0" err="1" smtClean="0"/>
              <a:t>Makkah</a:t>
            </a:r>
            <a:r>
              <a:rPr lang="en-US" sz="2000" dirty="0" smtClean="0"/>
              <a:t>, Saudi Arabic.</a:t>
            </a:r>
          </a:p>
          <a:p>
            <a:r>
              <a:rPr lang="en-US" sz="2000" dirty="0" smtClean="0"/>
              <a:t>They developed scientific instruments to fulfill this need.</a:t>
            </a:r>
            <a:endParaRPr lang="en-US" sz="2000" dirty="0"/>
          </a:p>
        </p:txBody>
      </p:sp>
      <p:pic>
        <p:nvPicPr>
          <p:cNvPr id="20482" name="Picture 2"/>
          <p:cNvPicPr>
            <a:picLocks noChangeAspect="1" noChangeArrowheads="1"/>
          </p:cNvPicPr>
          <p:nvPr/>
        </p:nvPicPr>
        <p:blipFill>
          <a:blip r:embed="rId2" cstate="print"/>
          <a:srcRect/>
          <a:stretch>
            <a:fillRect/>
          </a:stretch>
        </p:blipFill>
        <p:spPr bwMode="auto">
          <a:xfrm>
            <a:off x="3048000" y="2133600"/>
            <a:ext cx="5854212" cy="3886200"/>
          </a:xfrm>
          <a:prstGeom prst="rect">
            <a:avLst/>
          </a:prstGeom>
          <a:ln>
            <a:noFill/>
          </a:ln>
          <a:effectLst>
            <a:outerShdw blurRad="292100" dist="139700" dir="2700000" algn="tl" rotWithShape="0">
              <a:srgbClr val="333333">
                <a:alpha val="65000"/>
              </a:srgbClr>
            </a:outerShdw>
          </a:effectLst>
        </p:spPr>
      </p:pic>
      <p:pic>
        <p:nvPicPr>
          <p:cNvPr id="6"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70135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Solar Calendar</a:t>
            </a:r>
            <a:br>
              <a:rPr lang="en-US" dirty="0" smtClean="0"/>
            </a:br>
            <a:r>
              <a:rPr lang="en-US" sz="3600" dirty="0" smtClean="0">
                <a:solidFill>
                  <a:srgbClr val="FFFF00"/>
                </a:solidFill>
                <a:latin typeface="Eras Medium ITC" pitchFamily="34" charset="0"/>
              </a:rPr>
              <a:t>Calculate the times of the 5 prayers</a:t>
            </a:r>
            <a:endParaRPr lang="en-US" dirty="0">
              <a:solidFill>
                <a:srgbClr val="FFFF00"/>
              </a:solidFill>
              <a:latin typeface="Eras Medium ITC" pitchFamily="34" charset="0"/>
            </a:endParaRPr>
          </a:p>
        </p:txBody>
      </p:sp>
      <p:pic>
        <p:nvPicPr>
          <p:cNvPr id="21507" name="Picture 3"/>
          <p:cNvPicPr>
            <a:picLocks noChangeAspect="1" noChangeArrowheads="1"/>
          </p:cNvPicPr>
          <p:nvPr/>
        </p:nvPicPr>
        <p:blipFill>
          <a:blip r:embed="rId2" cstate="print"/>
          <a:srcRect/>
          <a:stretch>
            <a:fillRect/>
          </a:stretch>
        </p:blipFill>
        <p:spPr bwMode="auto">
          <a:xfrm>
            <a:off x="3581400" y="1981200"/>
            <a:ext cx="4712368" cy="3581400"/>
          </a:xfrm>
          <a:prstGeom prst="rect">
            <a:avLst/>
          </a:prstGeom>
          <a:ln>
            <a:noFill/>
          </a:ln>
          <a:effectLst>
            <a:outerShdw blurRad="292100" dist="139700" dir="2700000" algn="tl" rotWithShape="0">
              <a:srgbClr val="333333">
                <a:alpha val="65000"/>
              </a:srgbClr>
            </a:outerShdw>
          </a:effectLst>
        </p:spPr>
      </p:pic>
      <p:sp>
        <p:nvSpPr>
          <p:cNvPr id="5" name="Text Placeholder 3"/>
          <p:cNvSpPr txBox="1">
            <a:spLocks/>
          </p:cNvSpPr>
          <p:nvPr/>
        </p:nvSpPr>
        <p:spPr>
          <a:xfrm>
            <a:off x="533400" y="1600200"/>
            <a:ext cx="2743200" cy="4953000"/>
          </a:xfrm>
          <a:prstGeom prst="rect">
            <a:avLst/>
          </a:prstGeom>
          <a:effectLst>
            <a:outerShdw blurRad="50800" dist="38100" dir="8100000" algn="tr" rotWithShape="0">
              <a:prstClr val="black">
                <a:alpha val="40000"/>
              </a:prstClr>
            </a:outerShdw>
          </a:effectLst>
        </p:spPr>
        <p:style>
          <a:lnRef idx="1">
            <a:schemeClr val="accent1"/>
          </a:lnRef>
          <a:fillRef idx="1003">
            <a:schemeClr val="lt2"/>
          </a:fillRef>
          <a:effectRef idx="1">
            <a:schemeClr val="accent1"/>
          </a:effectRef>
          <a:fontRef idx="minor">
            <a:schemeClr val="dk1"/>
          </a:fontRef>
        </p:style>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sz="2400" dirty="0" smtClean="0"/>
              <a:t>As Muslims started to migrate to different region, they need to accurately calculate the TIMES of the 5 daily prayers.</a:t>
            </a:r>
          </a:p>
          <a:p>
            <a:r>
              <a:rPr lang="en-US" sz="2400" dirty="0" smtClean="0"/>
              <a:t>They developed scientific instruments to fulfill this need.</a:t>
            </a:r>
            <a:endParaRPr lang="en-US" sz="24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Lunar Calendar</a:t>
            </a:r>
            <a:br>
              <a:rPr lang="en-US" dirty="0" smtClean="0"/>
            </a:br>
            <a:r>
              <a:rPr lang="en-US" sz="3600" dirty="0" smtClean="0">
                <a:solidFill>
                  <a:srgbClr val="FFFF00"/>
                </a:solidFill>
                <a:latin typeface="Eras Medium ITC" pitchFamily="34" charset="0"/>
              </a:rPr>
              <a:t>To calculate the start of Islamic months</a:t>
            </a:r>
            <a:endParaRPr lang="en-US" sz="3600" dirty="0">
              <a:solidFill>
                <a:srgbClr val="FFFF00"/>
              </a:solidFill>
              <a:latin typeface="Eras Medium ITC" pitchFamily="34" charset="0"/>
            </a:endParaRPr>
          </a:p>
        </p:txBody>
      </p:sp>
      <p:pic>
        <p:nvPicPr>
          <p:cNvPr id="22530" name="Picture 2"/>
          <p:cNvPicPr>
            <a:picLocks noChangeAspect="1" noChangeArrowheads="1"/>
          </p:cNvPicPr>
          <p:nvPr/>
        </p:nvPicPr>
        <p:blipFill>
          <a:blip r:embed="rId2" cstate="print"/>
          <a:srcRect t="9514"/>
          <a:stretch>
            <a:fillRect/>
          </a:stretch>
        </p:blipFill>
        <p:spPr bwMode="auto">
          <a:xfrm>
            <a:off x="1600200" y="1905000"/>
            <a:ext cx="6086475" cy="4257675"/>
          </a:xfrm>
          <a:prstGeom prst="rect">
            <a:avLst/>
          </a:prstGeom>
          <a:ln>
            <a:noFill/>
          </a:ln>
          <a:effectLst>
            <a:outerShdw blurRad="292100" dist="139700" dir="2700000" algn="tl" rotWithShape="0">
              <a:srgbClr val="333333">
                <a:alpha val="65000"/>
              </a:srgbClr>
            </a:outerShdw>
            <a:reflection blurRad="6350" stA="52000" endA="300" endPos="35000" dir="5400000" sy="-100000" algn="bl" rotWithShape="0"/>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0"/>
            <a:ext cx="8229600" cy="1143000"/>
          </a:xfrm>
        </p:spPr>
        <p:txBody>
          <a:bodyPr/>
          <a:lstStyle/>
          <a:p>
            <a:pPr eaLnBrk="1" hangingPunct="1"/>
            <a:r>
              <a:rPr lang="en-US" smtClean="0"/>
              <a:t>The </a:t>
            </a:r>
            <a:r>
              <a:rPr lang="en-US" b="1" u="sng" smtClean="0"/>
              <a:t>Bazaar</a:t>
            </a:r>
          </a:p>
        </p:txBody>
      </p:sp>
      <p:sp>
        <p:nvSpPr>
          <p:cNvPr id="3" name="Content Placeholder 2"/>
          <p:cNvSpPr>
            <a:spLocks noGrp="1"/>
          </p:cNvSpPr>
          <p:nvPr>
            <p:ph idx="1"/>
          </p:nvPr>
        </p:nvSpPr>
        <p:spPr>
          <a:xfrm>
            <a:off x="152400" y="1524000"/>
            <a:ext cx="4038600" cy="4525963"/>
          </a:xfrm>
        </p:spPr>
        <p:txBody>
          <a:bodyPr rtlCol="0">
            <a:normAutofit fontScale="92500" lnSpcReduction="20000"/>
          </a:bodyPr>
          <a:lstStyle/>
          <a:p>
            <a:pPr eaLnBrk="1" fontAlgn="auto" hangingPunct="1">
              <a:spcAft>
                <a:spcPts val="0"/>
              </a:spcAft>
              <a:buFont typeface="Arial" pitchFamily="34" charset="0"/>
              <a:buChar char="•"/>
              <a:defRPr/>
            </a:pPr>
            <a:r>
              <a:rPr lang="en-US" u="sng" dirty="0" smtClean="0"/>
              <a:t>The covered market was a central part of each Muslim city.</a:t>
            </a:r>
          </a:p>
          <a:p>
            <a:pPr eaLnBrk="1" fontAlgn="auto" hangingPunct="1">
              <a:spcAft>
                <a:spcPts val="0"/>
              </a:spcAft>
              <a:buFont typeface="Arial" pitchFamily="34" charset="0"/>
              <a:buChar char="•"/>
              <a:defRPr/>
            </a:pPr>
            <a:r>
              <a:rPr lang="en-US" u="sng" dirty="0" smtClean="0"/>
              <a:t>There were high standards for business and sanitation.</a:t>
            </a:r>
          </a:p>
          <a:p>
            <a:pPr eaLnBrk="1" fontAlgn="auto" hangingPunct="1">
              <a:spcAft>
                <a:spcPts val="0"/>
              </a:spcAft>
              <a:buFont typeface="Arial" pitchFamily="34" charset="0"/>
              <a:buChar char="•"/>
              <a:defRPr/>
            </a:pPr>
            <a:r>
              <a:rPr lang="en-US" dirty="0" smtClean="0"/>
              <a:t>It was a place where people could acquire both goods and services.</a:t>
            </a:r>
            <a:endParaRPr lang="en-US" dirty="0"/>
          </a:p>
        </p:txBody>
      </p:sp>
      <p:pic>
        <p:nvPicPr>
          <p:cNvPr id="54276" name="Picture 2" descr="http://www.southern-turkey.co.uk/istanbul/images/egyptian_bazaar2.jpg"/>
          <p:cNvPicPr>
            <a:picLocks noChangeAspect="1" noChangeArrowheads="1"/>
          </p:cNvPicPr>
          <p:nvPr/>
        </p:nvPicPr>
        <p:blipFill>
          <a:blip r:embed="rId2" cstate="print"/>
          <a:srcRect/>
          <a:stretch>
            <a:fillRect/>
          </a:stretch>
        </p:blipFill>
        <p:spPr bwMode="auto">
          <a:xfrm>
            <a:off x="4191000" y="1865313"/>
            <a:ext cx="4624388" cy="3127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t>Agriculture</a:t>
            </a:r>
          </a:p>
        </p:txBody>
      </p:sp>
      <p:sp>
        <p:nvSpPr>
          <p:cNvPr id="3" name="Content Placeholder 2"/>
          <p:cNvSpPr>
            <a:spLocks noGrp="1"/>
          </p:cNvSpPr>
          <p:nvPr>
            <p:ph idx="1"/>
          </p:nvPr>
        </p:nvSpPr>
        <p:spPr/>
        <p:txBody>
          <a:bodyPr/>
          <a:lstStyle/>
          <a:p>
            <a:pPr eaLnBrk="1" hangingPunct="1"/>
            <a:r>
              <a:rPr lang="en-US" u="sng" smtClean="0"/>
              <a:t>While cities were expanding a vast majority of the people still lived in the country and made their living in agriculture</a:t>
            </a:r>
            <a:r>
              <a:rPr lang="en-US" smtClean="0"/>
              <a:t>.</a:t>
            </a:r>
          </a:p>
          <a:p>
            <a:pPr eaLnBrk="1" hangingPunct="1"/>
            <a:endParaRPr lang="en-US" smtClean="0"/>
          </a:p>
          <a:p>
            <a:pPr eaLnBrk="1" hangingPunct="1"/>
            <a:r>
              <a:rPr lang="en-US" smtClean="0"/>
              <a:t>Originally the land was owned by peasants, but was eventually bought by aristocrats and was worked by slave labor.</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smtClean="0"/>
              <a:t>The Role of Women</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u="sng" dirty="0" smtClean="0"/>
              <a:t>Originally, the </a:t>
            </a:r>
            <a:r>
              <a:rPr lang="en-US" i="1" u="sng" dirty="0" smtClean="0"/>
              <a:t>Quran</a:t>
            </a:r>
            <a:r>
              <a:rPr lang="en-US" u="sng" dirty="0" smtClean="0"/>
              <a:t> granted women spiritual and social equality with men.  Both men and women were to be friends and protectors of one another.  </a:t>
            </a:r>
          </a:p>
          <a:p>
            <a:pPr eaLnBrk="1" fontAlgn="auto" hangingPunct="1">
              <a:spcAft>
                <a:spcPts val="0"/>
              </a:spcAft>
              <a:buFont typeface="Arial" pitchFamily="34" charset="0"/>
              <a:buChar char="•"/>
              <a:defRPr/>
            </a:pPr>
            <a:r>
              <a:rPr lang="en-US" dirty="0" smtClean="0"/>
              <a:t>Women could earn a living and own and inherit property.  They played a prominent role in the rise of Islam.</a:t>
            </a:r>
          </a:p>
          <a:p>
            <a:pPr eaLnBrk="1" fontAlgn="auto" hangingPunct="1">
              <a:spcAft>
                <a:spcPts val="0"/>
              </a:spcAft>
              <a:buFont typeface="Arial" pitchFamily="34" charset="0"/>
              <a:buChar char="•"/>
              <a:defRPr/>
            </a:pPr>
            <a:r>
              <a:rPr lang="en-US" u="sng" dirty="0" smtClean="0"/>
              <a:t>Men and Women had assigned social duties, but most societies in which Islam arose were male dominated</a:t>
            </a:r>
            <a:endParaRPr lang="en-US" u="sng"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l"/>
            <a:r>
              <a:rPr lang="en-US" sz="3600" dirty="0" smtClean="0"/>
              <a:t>Speaking on Muslim Contributions..</a:t>
            </a:r>
            <a:br>
              <a:rPr lang="en-US" sz="3600" dirty="0" smtClean="0"/>
            </a:br>
            <a:r>
              <a:rPr lang="en-US" sz="2400" dirty="0" smtClean="0">
                <a:solidFill>
                  <a:srgbClr val="FFFF00"/>
                </a:solidFill>
                <a:latin typeface="Eras Medium ITC" pitchFamily="34" charset="0"/>
              </a:rPr>
              <a:t>Extreme sides are taken</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872067" y="2133600"/>
            <a:ext cx="7408333" cy="3992563"/>
          </a:xfrm>
          <a:ln>
            <a:noFill/>
          </a:ln>
          <a:effectLst>
            <a:outerShdw blurRad="190500" dist="228600" dir="2700000" algn="ctr">
              <a:srgbClr val="000000">
                <a:alpha val="30000"/>
              </a:srgbClr>
            </a:outerShdw>
            <a:reflection blurRad="6350" stA="50000" endA="300" endPos="90000" dir="5400000" sy="-100000" algn="bl" rotWithShape="0"/>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a:bodyPr>
          <a:lstStyle/>
          <a:p>
            <a:pPr lvl="1"/>
            <a:r>
              <a:rPr lang="en-US" sz="3600" dirty="0" smtClean="0"/>
              <a:t>Total exclusion of Muslim contributions in Western textbooks</a:t>
            </a:r>
          </a:p>
          <a:p>
            <a:pPr marL="301943" lvl="1" indent="0">
              <a:buNone/>
            </a:pPr>
            <a:endParaRPr lang="en-US" sz="3600" dirty="0" smtClean="0"/>
          </a:p>
          <a:p>
            <a:pPr lvl="1"/>
            <a:r>
              <a:rPr lang="en-US" sz="3600" dirty="0" smtClean="0"/>
              <a:t>All inventions were made by Muslims</a:t>
            </a:r>
            <a:endParaRPr lang="en-US" sz="3600" dirty="0"/>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3508375" y="1524000"/>
            <a:ext cx="1901825" cy="60960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Oval 4"/>
          <p:cNvSpPr>
            <a:spLocks noChangeArrowheads="1"/>
          </p:cNvSpPr>
          <p:nvPr/>
        </p:nvSpPr>
        <p:spPr bwMode="auto">
          <a:xfrm>
            <a:off x="2819400" y="762000"/>
            <a:ext cx="3657600" cy="2286000"/>
          </a:xfrm>
          <a:prstGeom prst="ellipse">
            <a:avLst/>
          </a:prstGeom>
          <a:solidFill>
            <a:srgbClr val="FFFF00"/>
          </a:solidFill>
          <a:ln w="9525">
            <a:solidFill>
              <a:schemeClr val="tx1"/>
            </a:solidFill>
            <a:round/>
            <a:headEnd/>
            <a:tailEnd/>
          </a:ln>
          <a:effectLst/>
        </p:spPr>
        <p:txBody>
          <a:bodyPr wrap="none" anchor="ctr"/>
          <a:lstStyle/>
          <a:p>
            <a:pPr algn="ctr"/>
            <a:r>
              <a:rPr lang="en-US" b="1"/>
              <a:t>Human Civilization</a:t>
            </a:r>
          </a:p>
        </p:txBody>
      </p:sp>
      <p:sp>
        <p:nvSpPr>
          <p:cNvPr id="7173" name="Rectangle 5"/>
          <p:cNvSpPr>
            <a:spLocks noChangeArrowheads="1"/>
          </p:cNvSpPr>
          <p:nvPr/>
        </p:nvSpPr>
        <p:spPr bwMode="auto">
          <a:xfrm>
            <a:off x="2895600" y="4038600"/>
            <a:ext cx="1600200" cy="1066800"/>
          </a:xfrm>
          <a:prstGeom prst="rect">
            <a:avLst/>
          </a:prstGeom>
          <a:solidFill>
            <a:srgbClr val="FF99CC"/>
          </a:solidFill>
          <a:ln w="9525">
            <a:solidFill>
              <a:schemeClr val="tx1"/>
            </a:solidFill>
            <a:miter lim="800000"/>
            <a:headEnd/>
            <a:tailEnd/>
          </a:ln>
          <a:effectLst/>
        </p:spPr>
        <p:txBody>
          <a:bodyPr wrap="none" anchor="ctr"/>
          <a:lstStyle/>
          <a:p>
            <a:pPr algn="ctr"/>
            <a:r>
              <a:rPr lang="en-US"/>
              <a:t>Greek</a:t>
            </a:r>
          </a:p>
        </p:txBody>
      </p:sp>
      <p:sp>
        <p:nvSpPr>
          <p:cNvPr id="7175" name="Rectangle 7"/>
          <p:cNvSpPr>
            <a:spLocks noChangeArrowheads="1"/>
          </p:cNvSpPr>
          <p:nvPr/>
        </p:nvSpPr>
        <p:spPr bwMode="auto">
          <a:xfrm>
            <a:off x="7086600" y="2286000"/>
            <a:ext cx="1600200" cy="1066800"/>
          </a:xfrm>
          <a:prstGeom prst="rect">
            <a:avLst/>
          </a:prstGeom>
          <a:solidFill>
            <a:srgbClr val="FFFF99"/>
          </a:solidFill>
          <a:ln w="9525">
            <a:solidFill>
              <a:schemeClr val="tx1"/>
            </a:solidFill>
            <a:miter lim="800000"/>
            <a:headEnd/>
            <a:tailEnd/>
          </a:ln>
          <a:effectLst/>
        </p:spPr>
        <p:txBody>
          <a:bodyPr wrap="none" anchor="ctr"/>
          <a:lstStyle/>
          <a:p>
            <a:pPr algn="ctr"/>
            <a:r>
              <a:rPr lang="en-US"/>
              <a:t>Chinese</a:t>
            </a:r>
          </a:p>
        </p:txBody>
      </p:sp>
      <p:sp>
        <p:nvSpPr>
          <p:cNvPr id="7176" name="Rectangle 8"/>
          <p:cNvSpPr>
            <a:spLocks noChangeArrowheads="1"/>
          </p:cNvSpPr>
          <p:nvPr/>
        </p:nvSpPr>
        <p:spPr bwMode="auto">
          <a:xfrm>
            <a:off x="685800" y="2209800"/>
            <a:ext cx="1600200" cy="1066800"/>
          </a:xfrm>
          <a:prstGeom prst="rect">
            <a:avLst/>
          </a:prstGeom>
          <a:solidFill>
            <a:srgbClr val="CCFFFF"/>
          </a:solidFill>
          <a:ln w="9525">
            <a:solidFill>
              <a:schemeClr val="tx1"/>
            </a:solidFill>
            <a:miter lim="800000"/>
            <a:headEnd/>
            <a:tailEnd/>
          </a:ln>
          <a:effectLst/>
        </p:spPr>
        <p:txBody>
          <a:bodyPr wrap="none" anchor="ctr"/>
          <a:lstStyle/>
          <a:p>
            <a:pPr algn="ctr"/>
            <a:r>
              <a:rPr lang="en-US"/>
              <a:t>Western</a:t>
            </a:r>
          </a:p>
        </p:txBody>
      </p:sp>
      <p:sp>
        <p:nvSpPr>
          <p:cNvPr id="7177" name="Rectangle 9"/>
          <p:cNvSpPr>
            <a:spLocks noChangeArrowheads="1"/>
          </p:cNvSpPr>
          <p:nvPr/>
        </p:nvSpPr>
        <p:spPr bwMode="auto">
          <a:xfrm>
            <a:off x="5486400" y="3810000"/>
            <a:ext cx="1600200" cy="1066800"/>
          </a:xfrm>
          <a:prstGeom prst="rect">
            <a:avLst/>
          </a:prstGeom>
          <a:solidFill>
            <a:srgbClr val="99CC00"/>
          </a:solidFill>
          <a:ln w="9525">
            <a:solidFill>
              <a:schemeClr val="tx1"/>
            </a:solidFill>
            <a:miter lim="800000"/>
            <a:headEnd/>
            <a:tailEnd/>
          </a:ln>
          <a:effectLst/>
        </p:spPr>
        <p:txBody>
          <a:bodyPr wrap="none" anchor="ctr"/>
          <a:lstStyle/>
          <a:p>
            <a:pPr algn="ctr"/>
            <a:r>
              <a:rPr lang="en-US" sz="4000" dirty="0"/>
              <a:t>Islamic</a:t>
            </a:r>
          </a:p>
        </p:txBody>
      </p:sp>
      <p:sp>
        <p:nvSpPr>
          <p:cNvPr id="7178" name="Rectangle 10"/>
          <p:cNvSpPr>
            <a:spLocks noChangeArrowheads="1"/>
          </p:cNvSpPr>
          <p:nvPr/>
        </p:nvSpPr>
        <p:spPr bwMode="auto">
          <a:xfrm>
            <a:off x="4876800" y="5562600"/>
            <a:ext cx="1600200" cy="1066800"/>
          </a:xfrm>
          <a:prstGeom prst="rect">
            <a:avLst/>
          </a:prstGeom>
          <a:solidFill>
            <a:srgbClr val="FFCC00"/>
          </a:solidFill>
          <a:ln w="9525">
            <a:solidFill>
              <a:schemeClr val="tx1"/>
            </a:solidFill>
            <a:miter lim="800000"/>
            <a:headEnd/>
            <a:tailEnd/>
          </a:ln>
          <a:effectLst/>
        </p:spPr>
        <p:txBody>
          <a:bodyPr wrap="none" anchor="ctr"/>
          <a:lstStyle/>
          <a:p>
            <a:pPr algn="ctr"/>
            <a:r>
              <a:rPr lang="en-US"/>
              <a:t>Indian</a:t>
            </a:r>
          </a:p>
        </p:txBody>
      </p:sp>
      <p:sp>
        <p:nvSpPr>
          <p:cNvPr id="7179" name="Rectangle 11"/>
          <p:cNvSpPr>
            <a:spLocks noChangeArrowheads="1"/>
          </p:cNvSpPr>
          <p:nvPr/>
        </p:nvSpPr>
        <p:spPr bwMode="auto">
          <a:xfrm>
            <a:off x="685800" y="5486400"/>
            <a:ext cx="1600200" cy="1066800"/>
          </a:xfrm>
          <a:prstGeom prst="rect">
            <a:avLst/>
          </a:prstGeom>
          <a:solidFill>
            <a:srgbClr val="FF6600"/>
          </a:solidFill>
          <a:ln w="9525">
            <a:solidFill>
              <a:schemeClr val="tx1"/>
            </a:solidFill>
            <a:miter lim="800000"/>
            <a:headEnd/>
            <a:tailEnd/>
          </a:ln>
          <a:effectLst/>
        </p:spPr>
        <p:txBody>
          <a:bodyPr wrap="none" anchor="ctr"/>
          <a:lstStyle/>
          <a:p>
            <a:pPr algn="ctr"/>
            <a:r>
              <a:rPr lang="en-US"/>
              <a:t>Roman</a:t>
            </a:r>
          </a:p>
          <a:p>
            <a:pPr algn="ctr"/>
            <a:r>
              <a:rPr lang="en-US"/>
              <a:t>Byzantine</a:t>
            </a:r>
          </a:p>
        </p:txBody>
      </p:sp>
      <p:sp>
        <p:nvSpPr>
          <p:cNvPr id="7183" name="Rectangle 15"/>
          <p:cNvSpPr>
            <a:spLocks noChangeArrowheads="1"/>
          </p:cNvSpPr>
          <p:nvPr/>
        </p:nvSpPr>
        <p:spPr bwMode="auto">
          <a:xfrm>
            <a:off x="7162800" y="5257800"/>
            <a:ext cx="1219200" cy="685800"/>
          </a:xfrm>
          <a:prstGeom prst="rect">
            <a:avLst/>
          </a:prstGeom>
          <a:solidFill>
            <a:srgbClr val="C0C0C0"/>
          </a:solidFill>
          <a:ln w="9525">
            <a:solidFill>
              <a:schemeClr val="tx1"/>
            </a:solidFill>
            <a:miter lim="800000"/>
            <a:headEnd/>
            <a:tailEnd/>
          </a:ln>
          <a:effectLst/>
        </p:spPr>
        <p:txBody>
          <a:bodyPr wrap="none" anchor="ctr"/>
          <a:lstStyle/>
          <a:p>
            <a:pPr algn="ctr"/>
            <a:r>
              <a:rPr lang="en-US"/>
              <a:t>Persian</a:t>
            </a:r>
          </a:p>
        </p:txBody>
      </p:sp>
      <p:sp>
        <p:nvSpPr>
          <p:cNvPr id="7186" name="Line 18"/>
          <p:cNvSpPr>
            <a:spLocks noChangeShapeType="1"/>
          </p:cNvSpPr>
          <p:nvPr/>
        </p:nvSpPr>
        <p:spPr bwMode="auto">
          <a:xfrm flipH="1" flipV="1">
            <a:off x="7086600" y="4495800"/>
            <a:ext cx="762000" cy="762000"/>
          </a:xfrm>
          <a:prstGeom prst="line">
            <a:avLst/>
          </a:prstGeom>
          <a:noFill/>
          <a:ln w="38100">
            <a:solidFill>
              <a:schemeClr val="bg1"/>
            </a:solidFill>
            <a:round/>
            <a:headEnd/>
            <a:tailEnd type="triangle" w="lg" len="lg"/>
          </a:ln>
          <a:effectLst/>
        </p:spPr>
        <p:txBody>
          <a:bodyPr/>
          <a:lstStyle/>
          <a:p>
            <a:endParaRPr lang="en-US"/>
          </a:p>
        </p:txBody>
      </p:sp>
      <p:sp>
        <p:nvSpPr>
          <p:cNvPr id="7187" name="Line 19"/>
          <p:cNvSpPr>
            <a:spLocks noChangeShapeType="1"/>
          </p:cNvSpPr>
          <p:nvPr/>
        </p:nvSpPr>
        <p:spPr bwMode="auto">
          <a:xfrm flipH="1">
            <a:off x="6477000" y="2895600"/>
            <a:ext cx="609600" cy="914400"/>
          </a:xfrm>
          <a:prstGeom prst="line">
            <a:avLst/>
          </a:prstGeom>
          <a:noFill/>
          <a:ln w="38100">
            <a:solidFill>
              <a:schemeClr val="bg1"/>
            </a:solidFill>
            <a:round/>
            <a:headEnd/>
            <a:tailEnd type="triangle" w="lg" len="lg"/>
          </a:ln>
          <a:effectLst/>
        </p:spPr>
        <p:txBody>
          <a:bodyPr/>
          <a:lstStyle/>
          <a:p>
            <a:endParaRPr lang="en-US"/>
          </a:p>
        </p:txBody>
      </p:sp>
      <p:sp>
        <p:nvSpPr>
          <p:cNvPr id="7188" name="Line 20"/>
          <p:cNvSpPr>
            <a:spLocks noChangeShapeType="1"/>
          </p:cNvSpPr>
          <p:nvPr/>
        </p:nvSpPr>
        <p:spPr bwMode="auto">
          <a:xfrm flipV="1">
            <a:off x="5715000" y="4876800"/>
            <a:ext cx="381000" cy="685800"/>
          </a:xfrm>
          <a:prstGeom prst="line">
            <a:avLst/>
          </a:prstGeom>
          <a:noFill/>
          <a:ln w="38100">
            <a:solidFill>
              <a:schemeClr val="bg1"/>
            </a:solidFill>
            <a:round/>
            <a:headEnd/>
            <a:tailEnd type="triangle" w="lg" len="lg"/>
          </a:ln>
          <a:effectLst/>
        </p:spPr>
        <p:txBody>
          <a:bodyPr/>
          <a:lstStyle/>
          <a:p>
            <a:endParaRPr lang="en-US"/>
          </a:p>
        </p:txBody>
      </p:sp>
      <p:sp>
        <p:nvSpPr>
          <p:cNvPr id="7189" name="Line 21"/>
          <p:cNvSpPr>
            <a:spLocks noChangeShapeType="1"/>
          </p:cNvSpPr>
          <p:nvPr/>
        </p:nvSpPr>
        <p:spPr bwMode="auto">
          <a:xfrm flipV="1">
            <a:off x="2286000" y="4876800"/>
            <a:ext cx="3276600" cy="1066800"/>
          </a:xfrm>
          <a:prstGeom prst="line">
            <a:avLst/>
          </a:prstGeom>
          <a:noFill/>
          <a:ln w="38100">
            <a:solidFill>
              <a:schemeClr val="bg1"/>
            </a:solidFill>
            <a:round/>
            <a:headEnd/>
            <a:tailEnd type="triangle" w="lg" len="lg"/>
          </a:ln>
          <a:effectLst/>
        </p:spPr>
        <p:txBody>
          <a:bodyPr/>
          <a:lstStyle/>
          <a:p>
            <a:endParaRPr lang="en-US"/>
          </a:p>
        </p:txBody>
      </p:sp>
      <p:sp>
        <p:nvSpPr>
          <p:cNvPr id="7190" name="Line 22"/>
          <p:cNvSpPr>
            <a:spLocks noChangeShapeType="1"/>
          </p:cNvSpPr>
          <p:nvPr/>
        </p:nvSpPr>
        <p:spPr bwMode="auto">
          <a:xfrm flipV="1">
            <a:off x="4495800" y="4419600"/>
            <a:ext cx="990600" cy="152400"/>
          </a:xfrm>
          <a:prstGeom prst="line">
            <a:avLst/>
          </a:prstGeom>
          <a:noFill/>
          <a:ln w="38100">
            <a:solidFill>
              <a:schemeClr val="bg1"/>
            </a:solidFill>
            <a:round/>
            <a:headEnd/>
            <a:tailEnd type="triangle" w="lg" len="lg"/>
          </a:ln>
          <a:effectLst/>
        </p:spPr>
        <p:txBody>
          <a:bodyPr/>
          <a:lstStyle/>
          <a:p>
            <a:endParaRPr lang="en-US"/>
          </a:p>
        </p:txBody>
      </p:sp>
      <p:sp>
        <p:nvSpPr>
          <p:cNvPr id="7191" name="Line 23"/>
          <p:cNvSpPr>
            <a:spLocks noChangeShapeType="1"/>
          </p:cNvSpPr>
          <p:nvPr/>
        </p:nvSpPr>
        <p:spPr bwMode="auto">
          <a:xfrm flipV="1">
            <a:off x="1447800" y="3352800"/>
            <a:ext cx="0" cy="2133600"/>
          </a:xfrm>
          <a:prstGeom prst="line">
            <a:avLst/>
          </a:prstGeom>
          <a:noFill/>
          <a:ln w="38100">
            <a:solidFill>
              <a:schemeClr val="bg1"/>
            </a:solidFill>
            <a:round/>
            <a:headEnd/>
            <a:tailEnd type="triangle" w="lg" len="lg"/>
          </a:ln>
          <a:effectLst/>
        </p:spPr>
        <p:txBody>
          <a:bodyPr/>
          <a:lstStyle/>
          <a:p>
            <a:endParaRPr lang="en-US"/>
          </a:p>
        </p:txBody>
      </p:sp>
      <p:sp>
        <p:nvSpPr>
          <p:cNvPr id="7192" name="Line 24"/>
          <p:cNvSpPr>
            <a:spLocks noChangeShapeType="1"/>
          </p:cNvSpPr>
          <p:nvPr/>
        </p:nvSpPr>
        <p:spPr bwMode="auto">
          <a:xfrm flipH="1" flipV="1">
            <a:off x="2286000" y="2819400"/>
            <a:ext cx="3200400" cy="1143000"/>
          </a:xfrm>
          <a:prstGeom prst="line">
            <a:avLst/>
          </a:prstGeom>
          <a:noFill/>
          <a:ln w="38100">
            <a:solidFill>
              <a:schemeClr val="bg1"/>
            </a:solidFill>
            <a:round/>
            <a:headEnd/>
            <a:tailEnd type="triangle" w="lg" len="lg"/>
          </a:ln>
          <a:effectLst/>
        </p:spPr>
        <p:txBody>
          <a:bodyPr/>
          <a:lstStyle/>
          <a:p>
            <a:endParaRPr lang="en-US"/>
          </a:p>
        </p:txBody>
      </p:sp>
      <p:sp>
        <p:nvSpPr>
          <p:cNvPr id="7193" name="Line 25"/>
          <p:cNvSpPr>
            <a:spLocks noChangeShapeType="1"/>
          </p:cNvSpPr>
          <p:nvPr/>
        </p:nvSpPr>
        <p:spPr bwMode="auto">
          <a:xfrm flipH="1" flipV="1">
            <a:off x="2286000" y="3352800"/>
            <a:ext cx="609600" cy="685800"/>
          </a:xfrm>
          <a:prstGeom prst="line">
            <a:avLst/>
          </a:prstGeom>
          <a:noFill/>
          <a:ln w="38100">
            <a:solidFill>
              <a:schemeClr val="bg1"/>
            </a:solidFill>
            <a:round/>
            <a:headEnd/>
            <a:tailEnd type="triangle" w="lg" len="lg"/>
          </a:ln>
          <a:effectLst/>
        </p:spPr>
        <p:txBody>
          <a:bodyPr/>
          <a:lstStyle/>
          <a:p>
            <a:endParaRPr lang="en-US"/>
          </a:p>
        </p:txBody>
      </p:sp>
      <p:sp>
        <p:nvSpPr>
          <p:cNvPr id="7194" name="Line 26"/>
          <p:cNvSpPr>
            <a:spLocks noChangeShapeType="1"/>
          </p:cNvSpPr>
          <p:nvPr/>
        </p:nvSpPr>
        <p:spPr bwMode="auto">
          <a:xfrm flipH="1" flipV="1">
            <a:off x="5334000" y="2667000"/>
            <a:ext cx="381000" cy="1143000"/>
          </a:xfrm>
          <a:prstGeom prst="line">
            <a:avLst/>
          </a:prstGeom>
          <a:ln>
            <a:headEnd/>
            <a:tailEnd type="triangle" w="lg" len="lg"/>
          </a:ln>
        </p:spPr>
        <p:style>
          <a:lnRef idx="3">
            <a:schemeClr val="accent4"/>
          </a:lnRef>
          <a:fillRef idx="0">
            <a:schemeClr val="accent4"/>
          </a:fillRef>
          <a:effectRef idx="2">
            <a:schemeClr val="accent4"/>
          </a:effectRef>
          <a:fontRef idx="minor">
            <a:schemeClr val="tx1"/>
          </a:fontRef>
        </p:style>
        <p:txBody>
          <a:bodyPr/>
          <a:lstStyle/>
          <a:p>
            <a:endParaRPr lang="en-US"/>
          </a:p>
        </p:txBody>
      </p:sp>
      <p:sp>
        <p:nvSpPr>
          <p:cNvPr id="7196" name="Line 28"/>
          <p:cNvSpPr>
            <a:spLocks noChangeShapeType="1"/>
          </p:cNvSpPr>
          <p:nvPr/>
        </p:nvSpPr>
        <p:spPr bwMode="auto">
          <a:xfrm flipV="1">
            <a:off x="2209800" y="1752600"/>
            <a:ext cx="1066800" cy="533400"/>
          </a:xfrm>
          <a:prstGeom prst="line">
            <a:avLst/>
          </a:prstGeom>
          <a:ln>
            <a:headEnd/>
            <a:tailEnd type="triangle"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97" name="Line 29"/>
          <p:cNvSpPr>
            <a:spLocks noChangeShapeType="1"/>
          </p:cNvSpPr>
          <p:nvPr/>
        </p:nvSpPr>
        <p:spPr bwMode="auto">
          <a:xfrm flipH="1" flipV="1">
            <a:off x="6324600" y="2057400"/>
            <a:ext cx="838200" cy="457200"/>
          </a:xfrm>
          <a:prstGeom prst="line">
            <a:avLst/>
          </a:prstGeom>
          <a:noFill/>
          <a:ln w="76200">
            <a:solidFill>
              <a:srgbClr val="FFFF99"/>
            </a:solidFill>
            <a:round/>
            <a:headEnd/>
            <a:tailEnd type="triangle" w="lg" len="lg"/>
          </a:ln>
          <a:effectLst/>
        </p:spPr>
        <p:txBody>
          <a:bodyPr/>
          <a:lstStyle/>
          <a:p>
            <a:endParaRPr lang="en-US"/>
          </a:p>
        </p:txBody>
      </p:sp>
      <p:sp>
        <p:nvSpPr>
          <p:cNvPr id="7198" name="Line 30"/>
          <p:cNvSpPr>
            <a:spLocks noChangeShapeType="1"/>
          </p:cNvSpPr>
          <p:nvPr/>
        </p:nvSpPr>
        <p:spPr bwMode="auto">
          <a:xfrm flipH="1" flipV="1">
            <a:off x="4800600" y="3048000"/>
            <a:ext cx="228600" cy="2590800"/>
          </a:xfrm>
          <a:prstGeom prst="line">
            <a:avLst/>
          </a:prstGeom>
          <a:noFill/>
          <a:ln w="38100">
            <a:solidFill>
              <a:srgbClr val="FFCC00"/>
            </a:solidFill>
            <a:round/>
            <a:headEnd/>
            <a:tailEnd type="triangle" w="lg" len="lg"/>
          </a:ln>
          <a:effectLst/>
        </p:spPr>
        <p:txBody>
          <a:bodyPr/>
          <a:lstStyle/>
          <a:p>
            <a:endParaRPr lang="en-US"/>
          </a:p>
        </p:txBody>
      </p:sp>
      <p:sp>
        <p:nvSpPr>
          <p:cNvPr id="7199" name="Line 31"/>
          <p:cNvSpPr>
            <a:spLocks noChangeShapeType="1"/>
          </p:cNvSpPr>
          <p:nvPr/>
        </p:nvSpPr>
        <p:spPr bwMode="auto">
          <a:xfrm flipV="1">
            <a:off x="4648200" y="304800"/>
            <a:ext cx="0" cy="533400"/>
          </a:xfrm>
          <a:prstGeom prst="line">
            <a:avLst/>
          </a:prstGeom>
          <a:noFill/>
          <a:ln w="76200">
            <a:solidFill>
              <a:srgbClr val="FFFF00"/>
            </a:solidFill>
            <a:round/>
            <a:headEnd/>
            <a:tailEnd type="triangle" w="lg" len="lg"/>
          </a:ln>
          <a:effectLst/>
        </p:spPr>
        <p:txBody>
          <a:bodyPr/>
          <a:lstStyle/>
          <a:p>
            <a:endParaRPr lang="en-US"/>
          </a:p>
        </p:txBody>
      </p:sp>
      <p:sp>
        <p:nvSpPr>
          <p:cNvPr id="7201" name="Line 33"/>
          <p:cNvSpPr>
            <a:spLocks noChangeShapeType="1"/>
          </p:cNvSpPr>
          <p:nvPr/>
        </p:nvSpPr>
        <p:spPr bwMode="auto">
          <a:xfrm flipH="1">
            <a:off x="6477000" y="5562600"/>
            <a:ext cx="685800" cy="228600"/>
          </a:xfrm>
          <a:prstGeom prst="line">
            <a:avLst/>
          </a:prstGeom>
          <a:noFill/>
          <a:ln w="38100">
            <a:solidFill>
              <a:schemeClr val="bg1"/>
            </a:solidFill>
            <a:round/>
            <a:headEnd/>
            <a:tailEnd type="triangle" w="lg" len="lg"/>
          </a:ln>
          <a:effectLst/>
        </p:spPr>
        <p:txBody>
          <a:bodyPr/>
          <a:lstStyle/>
          <a:p>
            <a:endParaRPr lang="en-US"/>
          </a:p>
        </p:txBody>
      </p:sp>
      <p:cxnSp>
        <p:nvCxnSpPr>
          <p:cNvPr id="25" name="Straight Arrow Connector 24"/>
          <p:cNvCxnSpPr>
            <a:stCxn id="7191" idx="0"/>
            <a:endCxn id="7191" idx="1"/>
          </p:cNvCxnSpPr>
          <p:nvPr/>
        </p:nvCxnSpPr>
        <p:spPr>
          <a:xfrm rot="5400000" flipH="1" flipV="1">
            <a:off x="381000" y="4419600"/>
            <a:ext cx="2133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7179" idx="3"/>
          </p:cNvCxnSpPr>
          <p:nvPr/>
        </p:nvCxnSpPr>
        <p:spPr>
          <a:xfrm flipV="1">
            <a:off x="2286000" y="4800600"/>
            <a:ext cx="31242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a:off x="2362200" y="3048000"/>
            <a:ext cx="30480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7193" idx="0"/>
          </p:cNvCxnSpPr>
          <p:nvPr/>
        </p:nvCxnSpPr>
        <p:spPr>
          <a:xfrm rot="16200000" flipV="1">
            <a:off x="2171700" y="3314700"/>
            <a:ext cx="6858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7190" idx="0"/>
          </p:cNvCxnSpPr>
          <p:nvPr/>
        </p:nvCxnSpPr>
        <p:spPr>
          <a:xfrm rot="5400000" flipH="1" flipV="1">
            <a:off x="4838700" y="4000500"/>
            <a:ext cx="228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0800000">
            <a:off x="6781800" y="49530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6629400" y="5715000"/>
            <a:ext cx="457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7010400" y="3581400"/>
            <a:ext cx="9906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7197" idx="0"/>
          </p:cNvCxnSpPr>
          <p:nvPr/>
        </p:nvCxnSpPr>
        <p:spPr>
          <a:xfrm rot="16200000" flipV="1">
            <a:off x="6667500" y="2019300"/>
            <a:ext cx="381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9130" l="1200" r="100000"/>
                    </a14:imgEffect>
                  </a14:imgLayer>
                </a14:imgProps>
              </a:ext>
            </a:extLst>
          </a:blip>
          <a:srcRect/>
          <a:stretch>
            <a:fillRect/>
          </a:stretch>
        </p:blipFill>
        <p:spPr bwMode="auto">
          <a:xfrm>
            <a:off x="7162800" y="304800"/>
            <a:ext cx="1656522" cy="1143000"/>
          </a:xfrm>
          <a:prstGeom prst="rect">
            <a:avLst/>
          </a:prstGeom>
          <a:noFill/>
          <a:ln w="9525">
            <a:noFill/>
            <a:miter lim="800000"/>
            <a:headEnd/>
            <a:tailEnd/>
          </a:ln>
          <a:effectLst/>
        </p:spPr>
      </p:pic>
      <p:pic>
        <p:nvPicPr>
          <p:cNvPr id="36"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155575" y="228600"/>
            <a:ext cx="1901825" cy="609600"/>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sz="4800" dirty="0" smtClean="0">
                <a:solidFill>
                  <a:schemeClr val="bg1"/>
                </a:solidFill>
              </a:rPr>
              <a:t>Human Civilization </a:t>
            </a:r>
            <a:endParaRPr lang="en-US" sz="4800" dirty="0">
              <a:solidFill>
                <a:schemeClr val="bg1"/>
              </a:solidFill>
            </a:endParaRPr>
          </a:p>
        </p:txBody>
      </p:sp>
      <p:sp>
        <p:nvSpPr>
          <p:cNvPr id="8195" name="Rectangle 3"/>
          <p:cNvSpPr>
            <a:spLocks noGrp="1" noChangeArrowheads="1"/>
          </p:cNvSpPr>
          <p:nvPr>
            <p:ph idx="1"/>
          </p:nvPr>
        </p:nvSpPr>
        <p:spPr>
          <a:xfrm>
            <a:off x="2057400" y="1676400"/>
            <a:ext cx="4419600" cy="4800600"/>
          </a:xfrm>
          <a:effectLst>
            <a:reflection blurRad="6350" stA="50000" endA="300" endPos="90000" dir="5400000" sy="-100000" algn="bl" rotWithShape="0"/>
          </a:effectLst>
        </p:spPr>
        <p:style>
          <a:lnRef idx="0">
            <a:scrgbClr r="0" g="0" b="0"/>
          </a:lnRef>
          <a:fillRef idx="1003">
            <a:schemeClr val="lt2"/>
          </a:fillRef>
          <a:effectRef idx="0">
            <a:scrgbClr r="0" g="0" b="0"/>
          </a:effectRef>
          <a:fontRef idx="major"/>
        </p:style>
        <p:txBody>
          <a:bodyPr>
            <a:normAutofit lnSpcReduction="10000"/>
          </a:bodyPr>
          <a:lstStyle/>
          <a:p>
            <a:r>
              <a:rPr lang="en-US" b="1" dirty="0"/>
              <a:t>Language</a:t>
            </a:r>
          </a:p>
          <a:p>
            <a:r>
              <a:rPr lang="en-US" b="1" dirty="0"/>
              <a:t>Religions</a:t>
            </a:r>
          </a:p>
          <a:p>
            <a:r>
              <a:rPr lang="en-US" b="1" dirty="0"/>
              <a:t>Social Customs</a:t>
            </a:r>
          </a:p>
          <a:p>
            <a:r>
              <a:rPr lang="en-US" b="1" dirty="0"/>
              <a:t>Architecture</a:t>
            </a:r>
          </a:p>
          <a:p>
            <a:r>
              <a:rPr lang="en-US" b="1" dirty="0"/>
              <a:t>Science and Innovations</a:t>
            </a:r>
          </a:p>
          <a:p>
            <a:r>
              <a:rPr lang="en-US" b="1" dirty="0"/>
              <a:t>Cuisine</a:t>
            </a:r>
          </a:p>
          <a:p>
            <a:r>
              <a:rPr lang="en-US" b="1" dirty="0"/>
              <a:t>Transportation</a:t>
            </a:r>
          </a:p>
          <a:p>
            <a:r>
              <a:rPr lang="en-US" b="1" dirty="0"/>
              <a:t>Industry and Agriculture</a:t>
            </a:r>
          </a:p>
          <a:p>
            <a:endParaRPr lang="en-US" dirty="0"/>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9130" l="1200" r="100000"/>
                    </a14:imgEffect>
                  </a14:imgLayer>
                </a14:imgProps>
              </a:ext>
            </a:extLst>
          </a:blip>
          <a:srcRect/>
          <a:stretch>
            <a:fillRect/>
          </a:stretch>
        </p:blipFill>
        <p:spPr bwMode="auto">
          <a:xfrm>
            <a:off x="7162800" y="304800"/>
            <a:ext cx="1656522" cy="1143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www.islamweb.net/articlespictures/E_40/134284.jpg"/>
          <p:cNvPicPr>
            <a:picLocks noChangeAspect="1" noChangeArrowheads="1"/>
          </p:cNvPicPr>
          <p:nvPr/>
        </p:nvPicPr>
        <p:blipFill>
          <a:blip r:embed="rId2" cstate="print"/>
          <a:srcRect/>
          <a:stretch>
            <a:fillRect/>
          </a:stretch>
        </p:blipFill>
        <p:spPr bwMode="auto">
          <a:xfrm>
            <a:off x="-33553" y="0"/>
            <a:ext cx="9177553" cy="6858000"/>
          </a:xfrm>
          <a:prstGeom prst="rect">
            <a:avLst/>
          </a:prstGeo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1066800"/>
            <a:ext cx="7772400" cy="1780108"/>
          </a:xfrm>
        </p:spPr>
        <p:txBody>
          <a:bodyPr>
            <a:normAutofit/>
          </a:bodyPr>
          <a:lstStyle/>
          <a:p>
            <a:r>
              <a:rPr sz="6600" dirty="0" smtClean="0"/>
              <a:t>Astronomy</a:t>
            </a:r>
            <a:endParaRPr lang="en-US" sz="6600" dirty="0"/>
          </a:p>
        </p:txBody>
      </p:sp>
      <p:pic>
        <p:nvPicPr>
          <p:cNvPr id="19458"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rightnessContrast bright="20000" contrast="-40000"/>
                    </a14:imgEffect>
                  </a14:imgLayer>
                </a14:imgProps>
              </a:ext>
            </a:extLst>
          </a:blip>
          <a:srcRect/>
          <a:stretch>
            <a:fillRect/>
          </a:stretch>
        </p:blipFill>
        <p:spPr bwMode="auto">
          <a:xfrm>
            <a:off x="3048000" y="3048000"/>
            <a:ext cx="3011603" cy="3810000"/>
          </a:xfrm>
          <a:prstGeom prst="rect">
            <a:avLst/>
          </a:prstGeom>
          <a:ln>
            <a:noFill/>
          </a:ln>
          <a:effectLst>
            <a:outerShdw blurRad="292100" dist="139700" dir="2700000" algn="tl" rotWithShape="0">
              <a:srgbClr val="333333">
                <a:alpha val="65000"/>
              </a:srgbClr>
            </a:outerShdw>
          </a:effectLst>
        </p:spPr>
      </p:pic>
      <p:pic>
        <p:nvPicPr>
          <p:cNvPr id="6" name="Picture 2"/>
          <p:cNvPicPr>
            <a:picLocks noChangeAspect="1" noChangeArrowheads="1"/>
          </p:cNvPicPr>
          <p:nvPr/>
        </p:nvPicPr>
        <p:blipFill>
          <a:blip r:embed="rId4" cstate="print">
            <a:extLst>
              <a:ext uri="{BEBA8EAE-BF5A-486C-A8C5-ECC9F3942E4B}">
                <a14:imgProps xmlns:a14="http://schemas.microsoft.com/office/drawing/2010/main" xmlns="">
                  <a14:imgLayer r:embed="rId5">
                    <a14:imgEffect>
                      <a14:backgroundRemoval t="0" b="99130" l="1200" r="100000"/>
                    </a14:imgEffect>
                  </a14:imgLayer>
                </a14:imgProps>
              </a:ext>
            </a:extLst>
          </a:blip>
          <a:srcRect/>
          <a:stretch>
            <a:fillRect/>
          </a:stretch>
        </p:blipFill>
        <p:spPr bwMode="auto">
          <a:xfrm>
            <a:off x="7162800" y="304800"/>
            <a:ext cx="1656522" cy="1143000"/>
          </a:xfrm>
          <a:prstGeom prst="rect">
            <a:avLst/>
          </a:prstGeom>
          <a:noFill/>
          <a:ln w="9525">
            <a:noFill/>
            <a:miter lim="800000"/>
            <a:headEnd/>
            <a:tailEnd/>
          </a:ln>
          <a:effectLst/>
        </p:spPr>
      </p:pic>
      <p:pic>
        <p:nvPicPr>
          <p:cNvPr id="8"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155575" y="228600"/>
            <a:ext cx="1901825" cy="609600"/>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sz="half" idx="1"/>
          </p:nvPr>
        </p:nvSpPr>
        <p:spPr>
          <a:xfrm>
            <a:off x="609600" y="381000"/>
            <a:ext cx="5486400" cy="5562600"/>
          </a:xfrm>
          <a:solidFill>
            <a:schemeClr val="accent1">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nSpc>
                <a:spcPct val="80000"/>
              </a:lnSpc>
            </a:pPr>
            <a:endParaRPr lang="en-US" sz="2400" b="1" dirty="0" smtClean="0"/>
          </a:p>
          <a:p>
            <a:pPr>
              <a:lnSpc>
                <a:spcPct val="80000"/>
              </a:lnSpc>
            </a:pPr>
            <a:r>
              <a:rPr lang="en-US" sz="2400" b="1" dirty="0" smtClean="0">
                <a:solidFill>
                  <a:srgbClr val="FF3300"/>
                </a:solidFill>
              </a:rPr>
              <a:t>The </a:t>
            </a:r>
            <a:r>
              <a:rPr lang="en-US" sz="2400" b="1" dirty="0">
                <a:solidFill>
                  <a:srgbClr val="FF3300"/>
                </a:solidFill>
              </a:rPr>
              <a:t>Astrolabe</a:t>
            </a:r>
            <a:r>
              <a:rPr lang="en-US" sz="2400" b="1" dirty="0"/>
              <a:t>:  </a:t>
            </a:r>
            <a:r>
              <a:rPr lang="en-US" sz="2400" dirty="0"/>
              <a:t>It was used to chart the precise time of sunrises and sunsets, and to determine the period for fasting during the month of </a:t>
            </a:r>
            <a:r>
              <a:rPr lang="en-US" sz="2400" dirty="0" smtClean="0"/>
              <a:t>Ramadan.  Also to calculate the distances between the various planets and stars.</a:t>
            </a:r>
            <a:endParaRPr lang="en-US" sz="2400" dirty="0"/>
          </a:p>
          <a:p>
            <a:pPr>
              <a:lnSpc>
                <a:spcPct val="80000"/>
              </a:lnSpc>
            </a:pPr>
            <a:endParaRPr lang="en-US" sz="2400" dirty="0"/>
          </a:p>
          <a:p>
            <a:pPr>
              <a:lnSpc>
                <a:spcPct val="80000"/>
              </a:lnSpc>
            </a:pPr>
            <a:r>
              <a:rPr lang="en-US" sz="2800" b="1" dirty="0">
                <a:solidFill>
                  <a:srgbClr val="FF3300"/>
                </a:solidFill>
              </a:rPr>
              <a:t>Navigational tools</a:t>
            </a:r>
            <a:r>
              <a:rPr lang="en-US" sz="2400" dirty="0"/>
              <a:t>: Compass and Astrolabe.  Enabled long journey navigation.  Eventually discovery of the new world.</a:t>
            </a:r>
          </a:p>
          <a:p>
            <a:pPr>
              <a:lnSpc>
                <a:spcPct val="80000"/>
              </a:lnSpc>
            </a:pPr>
            <a:endParaRPr lang="en-US" sz="2400" dirty="0"/>
          </a:p>
          <a:p>
            <a:pPr>
              <a:lnSpc>
                <a:spcPct val="80000"/>
              </a:lnSpc>
            </a:pPr>
            <a:r>
              <a:rPr lang="en-US" sz="2800" b="1" dirty="0">
                <a:solidFill>
                  <a:srgbClr val="FF3300"/>
                </a:solidFill>
              </a:rPr>
              <a:t>Al-</a:t>
            </a:r>
            <a:r>
              <a:rPr lang="en-US" sz="2800" b="1" dirty="0" err="1">
                <a:solidFill>
                  <a:srgbClr val="FF3300"/>
                </a:solidFill>
              </a:rPr>
              <a:t>Biruni</a:t>
            </a:r>
            <a:r>
              <a:rPr lang="en-US" sz="2800" b="1" dirty="0">
                <a:solidFill>
                  <a:srgbClr val="FF3300"/>
                </a:solidFill>
              </a:rPr>
              <a:t>, </a:t>
            </a:r>
            <a:r>
              <a:rPr lang="en-US" sz="2800" b="1" dirty="0" smtClean="0">
                <a:solidFill>
                  <a:srgbClr val="FF3300"/>
                </a:solidFill>
              </a:rPr>
              <a:t> (973 CE) </a:t>
            </a:r>
            <a:r>
              <a:rPr lang="en-US" sz="2400" dirty="0" smtClean="0"/>
              <a:t>discussed </a:t>
            </a:r>
            <a:r>
              <a:rPr lang="en-US" sz="2400" dirty="0"/>
              <a:t>the possibility of the earth’s rotation on its own axis – a theory proven by Galileo six centuries later. </a:t>
            </a:r>
            <a:endParaRPr lang="en-US" sz="2400" b="1" dirty="0"/>
          </a:p>
          <a:p>
            <a:pPr>
              <a:lnSpc>
                <a:spcPct val="80000"/>
              </a:lnSpc>
            </a:pPr>
            <a:endParaRPr lang="en-US" sz="2400" b="1" dirty="0">
              <a:solidFill>
                <a:schemeClr val="bg1"/>
              </a:solidFill>
            </a:endParaRPr>
          </a:p>
        </p:txBody>
      </p:sp>
      <p:pic>
        <p:nvPicPr>
          <p:cNvPr id="21515" name="Picture 11" descr="round_thinking_things"/>
          <p:cNvPicPr>
            <a:picLocks noGrp="1" noChangeAspect="1" noChangeArrowheads="1"/>
          </p:cNvPicPr>
          <p:nvPr>
            <p:ph sz="quarter" idx="2"/>
          </p:nvPr>
        </p:nvPicPr>
        <p:blipFill>
          <a:blip r:embed="rId2" cstate="print">
            <a:extLst>
              <a:ext uri="{BEBA8EAE-BF5A-486C-A8C5-ECC9F3942E4B}">
                <a14:imgProps xmlns:a14="http://schemas.microsoft.com/office/drawing/2010/main" xmlns="">
                  <a14:imgLayer r:embed="rId3">
                    <a14:imgEffect>
                      <a14:backgroundRemoval t="1316" b="99163" l="4828" r="96207">
                        <a14:foregroundMark x1="42069" y1="10287" x2="84138" y2="12799"/>
                        <a14:foregroundMark x1="43448" y1="86364" x2="77931" y2="80622"/>
                        <a14:foregroundMark x1="37931" y1="52273" x2="66207" y2="47129"/>
                        <a14:foregroundMark x1="53103" y1="42703" x2="23103" y2="46053"/>
                        <a14:foregroundMark x1="34138" y1="61244" x2="64483" y2="59928"/>
                        <a14:foregroundMark x1="50690" y1="33254" x2="50690" y2="33254"/>
                      </a14:backgroundRemoval>
                    </a14:imgEffect>
                  </a14:imgLayer>
                </a14:imgProps>
              </a:ext>
            </a:extLst>
          </a:blip>
          <a:stretch>
            <a:fillRect/>
          </a:stretch>
        </p:blipFill>
        <p:spPr>
          <a:xfrm>
            <a:off x="6288351" y="1600200"/>
            <a:ext cx="758297" cy="21859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sz="6600" dirty="0" smtClean="0"/>
              <a:t>Geography</a:t>
            </a:r>
            <a:endParaRPr lang="en-US" sz="6600" dirty="0"/>
          </a:p>
        </p:txBody>
      </p:sp>
      <p:pic>
        <p:nvPicPr>
          <p:cNvPr id="7" name="Picture 2" descr="http://kitaabun.com/shopping3/images/muslimcivchapra.jpg"/>
          <p:cNvPicPr>
            <a:picLocks noChangeAspect="1" noChangeArrowheads="1"/>
          </p:cNvPicPr>
          <p:nvPr/>
        </p:nvPicPr>
        <p:blipFill>
          <a:blip r:embed="rId2" cstate="print"/>
          <a:srcRect b="34204"/>
          <a:stretch>
            <a:fillRect/>
          </a:stretch>
        </p:blipFill>
        <p:spPr bwMode="auto">
          <a:xfrm>
            <a:off x="6892159" y="152400"/>
            <a:ext cx="2023241" cy="1676400"/>
          </a:xfrm>
          <a:prstGeom prst="rect">
            <a:avLst/>
          </a:prstGeom>
          <a:noFill/>
        </p:spPr>
      </p:pic>
      <p:pic>
        <p:nvPicPr>
          <p:cNvPr id="55302"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155575" y="228600"/>
            <a:ext cx="1901825" cy="609600"/>
          </a:xfrm>
          <a:prstGeom prst="rect">
            <a:avLst/>
          </a:prstGeom>
          <a:noFill/>
        </p:spPr>
      </p:pic>
      <p:pic>
        <p:nvPicPr>
          <p:cNvPr id="55304" name="Picture 8" descr="https://encrypted-tbn0.gstatic.com/images?q=tbn:ANd9GcT5Cf2J6eUmVsN8gYl4TgEdy70xmVq0YxY6uQqr1LFUuMzPk4EzEg"/>
          <p:cNvPicPr>
            <a:picLocks noChangeAspect="1" noChangeArrowheads="1"/>
          </p:cNvPicPr>
          <p:nvPr/>
        </p:nvPicPr>
        <p:blipFill>
          <a:blip r:embed="rId4" cstate="print"/>
          <a:srcRect/>
          <a:stretch>
            <a:fillRect/>
          </a:stretch>
        </p:blipFill>
        <p:spPr bwMode="auto">
          <a:xfrm>
            <a:off x="3219450" y="485774"/>
            <a:ext cx="1962150" cy="2333626"/>
          </a:xfrm>
          <a:prstGeom prst="rect">
            <a:avLst/>
          </a:prstGeom>
          <a:noFill/>
        </p:spPr>
      </p:pic>
    </p:spTree>
    <p:extLst>
      <p:ext uri="{BB962C8B-B14F-4D97-AF65-F5344CB8AC3E}">
        <p14:creationId xmlns:p14="http://schemas.microsoft.com/office/powerpoint/2010/main" xmlns="" val="203826390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descr="AlIdrisi"/>
          <p:cNvPicPr>
            <a:picLocks noGrp="1" noChangeAspect="1" noChangeArrowheads="1"/>
          </p:cNvPicPr>
          <p:nvPr>
            <p:ph idx="1"/>
          </p:nvPr>
        </p:nvPicPr>
        <p:blipFill>
          <a:blip r:embed="rId2" cstate="print"/>
          <a:stretch>
            <a:fillRect/>
          </a:stretch>
        </p:blipFill>
        <p:spPr>
          <a:xfrm>
            <a:off x="5095875" y="2025650"/>
            <a:ext cx="4200525" cy="4124325"/>
          </a:xfrm>
          <a:prstGeom prst="rect">
            <a:avLst/>
          </a:prstGeom>
          <a:ln>
            <a:noFill/>
          </a:ln>
          <a:effectLst>
            <a:outerShdw blurRad="292100" dist="139700" dir="2700000" algn="tl" rotWithShape="0">
              <a:srgbClr val="333333">
                <a:alpha val="65000"/>
              </a:srgbClr>
            </a:outerShdw>
          </a:effectLst>
        </p:spPr>
      </p:pic>
      <p:sp>
        <p:nvSpPr>
          <p:cNvPr id="23559" name="Rectangle 7"/>
          <p:cNvSpPr>
            <a:spLocks noChangeArrowheads="1"/>
          </p:cNvSpPr>
          <p:nvPr/>
        </p:nvSpPr>
        <p:spPr bwMode="auto">
          <a:xfrm>
            <a:off x="0" y="914400"/>
            <a:ext cx="5029200" cy="5781734"/>
          </a:xfrm>
          <a:prstGeom prst="rect">
            <a:avLst/>
          </a:prstGeom>
          <a:ln>
            <a:noFill/>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1003">
            <a:schemeClr val="lt2"/>
          </a:fillRef>
          <a:effectRef idx="1">
            <a:schemeClr val="accent4"/>
          </a:effectRef>
          <a:fontRef idx="minor">
            <a:schemeClr val="dk1"/>
          </a:fontRef>
        </p:style>
        <p:txBody>
          <a:bodyPr wrap="square" anchor="ctr">
            <a:spAutoFit/>
          </a:bodyPr>
          <a:lstStyle/>
          <a:p>
            <a:r>
              <a:rPr lang="en-US" sz="2400" dirty="0" smtClean="0">
                <a:solidFill>
                  <a:srgbClr val="C00000"/>
                </a:solidFill>
              </a:rPr>
              <a:t>‘The </a:t>
            </a:r>
            <a:r>
              <a:rPr lang="en-US" sz="2400" dirty="0">
                <a:solidFill>
                  <a:srgbClr val="C00000"/>
                </a:solidFill>
              </a:rPr>
              <a:t>compilation of Al-</a:t>
            </a:r>
            <a:r>
              <a:rPr lang="en-US" sz="2400" dirty="0" err="1">
                <a:solidFill>
                  <a:srgbClr val="C00000"/>
                </a:solidFill>
              </a:rPr>
              <a:t>Idrisi</a:t>
            </a:r>
            <a:r>
              <a:rPr lang="en-US" sz="2400" dirty="0">
                <a:solidFill>
                  <a:srgbClr val="C00000"/>
                </a:solidFill>
              </a:rPr>
              <a:t> marks an era in the </a:t>
            </a:r>
            <a:r>
              <a:rPr lang="en-US" sz="2400" dirty="0" smtClean="0">
                <a:solidFill>
                  <a:srgbClr val="C00000"/>
                </a:solidFill>
              </a:rPr>
              <a:t>history of science… (</a:t>
            </a:r>
            <a:r>
              <a:rPr lang="en-US" sz="2400" dirty="0" err="1" smtClean="0">
                <a:solidFill>
                  <a:srgbClr val="C00000"/>
                </a:solidFill>
              </a:rPr>
              <a:t>Idrisis’s</a:t>
            </a:r>
            <a:r>
              <a:rPr lang="en-US" sz="2400" dirty="0" smtClean="0">
                <a:solidFill>
                  <a:srgbClr val="C00000"/>
                </a:solidFill>
              </a:rPr>
              <a:t>) descriptions </a:t>
            </a:r>
            <a:r>
              <a:rPr lang="en-US" sz="2400" dirty="0">
                <a:solidFill>
                  <a:srgbClr val="C00000"/>
                </a:solidFill>
              </a:rPr>
              <a:t>of many parts of the earth are still authoritative. For three centuries geographers copied his maps without alteration. The relative position of the lakes which form the Nile, as delineated in his work, does not differ greatly from that established by </a:t>
            </a:r>
            <a:r>
              <a:rPr lang="en-US" sz="2400" dirty="0" smtClean="0">
                <a:solidFill>
                  <a:srgbClr val="C00000"/>
                </a:solidFill>
              </a:rPr>
              <a:t>Baker and Stanley more </a:t>
            </a:r>
            <a:r>
              <a:rPr lang="en-US" sz="2400" dirty="0">
                <a:solidFill>
                  <a:srgbClr val="C00000"/>
                </a:solidFill>
              </a:rPr>
              <a:t>than seven hundred years </a:t>
            </a:r>
            <a:r>
              <a:rPr lang="en-US" sz="2400" dirty="0" smtClean="0">
                <a:solidFill>
                  <a:srgbClr val="C00000"/>
                </a:solidFill>
              </a:rPr>
              <a:t>afterwards…’</a:t>
            </a:r>
          </a:p>
          <a:p>
            <a:r>
              <a:rPr lang="en-US" dirty="0" smtClean="0"/>
              <a:t>[S</a:t>
            </a:r>
            <a:r>
              <a:rPr lang="en-US" dirty="0"/>
              <a:t>. P. Scott (1904), </a:t>
            </a:r>
            <a:r>
              <a:rPr lang="en-US" i="1" dirty="0"/>
              <a:t>History of the Moorish Empire</a:t>
            </a:r>
            <a:r>
              <a:rPr lang="en-US" dirty="0"/>
              <a:t>, pp. </a:t>
            </a:r>
            <a:r>
              <a:rPr lang="en-US" dirty="0" smtClean="0"/>
              <a:t>461-2]</a:t>
            </a:r>
            <a:r>
              <a:rPr lang="en-US" sz="2400" b="1" dirty="0">
                <a:solidFill>
                  <a:srgbClr val="FFFF00"/>
                </a:solidFill>
                <a:effectLst>
                  <a:outerShdw blurRad="38100" dist="38100" dir="2700000" algn="tl">
                    <a:srgbClr val="000000"/>
                  </a:outerShdw>
                </a:effectLst>
              </a:rPr>
              <a:t/>
            </a:r>
            <a:br>
              <a:rPr lang="en-US" sz="2400" b="1" dirty="0">
                <a:solidFill>
                  <a:srgbClr val="FFFF00"/>
                </a:solidFill>
                <a:effectLst>
                  <a:outerShdw blurRad="38100" dist="38100" dir="2700000" algn="tl">
                    <a:srgbClr val="000000"/>
                  </a:outerShdw>
                </a:effectLst>
              </a:rPr>
            </a:br>
            <a:endParaRPr lang="en-US" sz="2400" b="1" dirty="0">
              <a:solidFill>
                <a:srgbClr val="FFFF00"/>
              </a:solidFill>
              <a:effectLst>
                <a:outerShdw blurRad="38100" dist="38100" dir="2700000" algn="tl">
                  <a:srgbClr val="000000"/>
                </a:outerShdw>
              </a:effectLst>
            </a:endParaRPr>
          </a:p>
        </p:txBody>
      </p:sp>
      <p:sp>
        <p:nvSpPr>
          <p:cNvPr id="3" name="TextBox 2"/>
          <p:cNvSpPr txBox="1"/>
          <p:nvPr/>
        </p:nvSpPr>
        <p:spPr>
          <a:xfrm>
            <a:off x="5715000" y="685800"/>
            <a:ext cx="2819400" cy="1200329"/>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4800" dirty="0" smtClean="0"/>
              <a:t>Al-</a:t>
            </a:r>
            <a:r>
              <a:rPr lang="en-US" sz="4800" dirty="0" err="1" smtClean="0"/>
              <a:t>Idrisi</a:t>
            </a:r>
            <a:endParaRPr lang="en-US" sz="4800" dirty="0" smtClean="0"/>
          </a:p>
          <a:p>
            <a:r>
              <a:rPr lang="en-US" sz="2400" dirty="0" smtClean="0">
                <a:solidFill>
                  <a:srgbClr val="FFFF00"/>
                </a:solidFill>
              </a:rPr>
              <a:t>1100 CE</a:t>
            </a:r>
            <a:endParaRPr lang="en-US" sz="2400" dirty="0">
              <a:solidFill>
                <a:srgbClr val="FFFF00"/>
              </a:solidFill>
            </a:endParaRPr>
          </a:p>
        </p:txBody>
      </p:sp>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8" name="Rectangle 10"/>
          <p:cNvSpPr>
            <a:spLocks noGrp="1" noChangeArrowheads="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sz="4000" dirty="0" smtClean="0">
                <a:solidFill>
                  <a:schemeClr val="bg1"/>
                </a:solidFill>
              </a:rPr>
              <a:t>Navigation &amp; Geography</a:t>
            </a:r>
            <a:endParaRPr lang="en-US" sz="4000" dirty="0">
              <a:solidFill>
                <a:schemeClr val="bg1"/>
              </a:solidFill>
            </a:endParaRPr>
          </a:p>
        </p:txBody>
      </p:sp>
      <p:pic>
        <p:nvPicPr>
          <p:cNvPr id="27653" name="Picture 5" descr="Ibn Battuta covered more than 75,000 miles as shown in the area highlighted in yellow."/>
          <p:cNvPicPr>
            <a:picLocks noGrp="1" noChangeAspect="1" noChangeArrowheads="1"/>
          </p:cNvPicPr>
          <p:nvPr>
            <p:ph sz="half" idx="1"/>
          </p:nvPr>
        </p:nvPicPr>
        <p:blipFill>
          <a:blip r:embed="rId2" cstate="print"/>
          <a:stretch>
            <a:fillRect/>
          </a:stretch>
        </p:blipFill>
        <p:spPr>
          <a:xfrm>
            <a:off x="5410200" y="4038600"/>
            <a:ext cx="3571875" cy="1905000"/>
          </a:xfrm>
          <a:prstGeom prst="rect">
            <a:avLst/>
          </a:prstGeom>
          <a:noFill/>
          <a:ln/>
        </p:spPr>
      </p:pic>
      <p:pic>
        <p:nvPicPr>
          <p:cNvPr id="27657" name="Picture 9" descr="ibn-battuta"/>
          <p:cNvPicPr>
            <a:picLocks noGrp="1" noChangeAspect="1" noChangeArrowheads="1"/>
          </p:cNvPicPr>
          <p:nvPr>
            <p:ph sz="half" idx="2"/>
          </p:nvPr>
        </p:nvPicPr>
        <p:blipFill>
          <a:blip r:embed="rId3" cstate="print"/>
          <a:srcRect/>
          <a:stretch>
            <a:fillRect/>
          </a:stretch>
        </p:blipFill>
        <p:spPr>
          <a:xfrm>
            <a:off x="6019800" y="1447800"/>
            <a:ext cx="2006600" cy="2514600"/>
          </a:xfrm>
          <a:prstGeom prst="rect">
            <a:avLst/>
          </a:prstGeom>
          <a:ln>
            <a:noFill/>
          </a:ln>
          <a:effectLst>
            <a:outerShdw blurRad="292100" dist="139700" dir="2700000" algn="tl" rotWithShape="0">
              <a:srgbClr val="333333">
                <a:alpha val="65000"/>
              </a:srgbClr>
            </a:outerShdw>
          </a:effectLst>
        </p:spPr>
      </p:pic>
      <p:sp>
        <p:nvSpPr>
          <p:cNvPr id="27660" name="Text Box 12"/>
          <p:cNvSpPr txBox="1">
            <a:spLocks noChangeArrowheads="1"/>
          </p:cNvSpPr>
          <p:nvPr/>
        </p:nvSpPr>
        <p:spPr bwMode="auto">
          <a:xfrm>
            <a:off x="584200" y="1600200"/>
            <a:ext cx="4114800" cy="5170646"/>
          </a:xfrm>
          <a:prstGeom prst="rect">
            <a:avLst/>
          </a:prstGeom>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wrap="square">
            <a:spAutoFit/>
          </a:bodyPr>
          <a:lstStyle/>
          <a:p>
            <a:r>
              <a:rPr lang="en-US" sz="2400" b="1" dirty="0" err="1"/>
              <a:t>Ibn</a:t>
            </a:r>
            <a:r>
              <a:rPr lang="en-US" sz="2400" b="1" dirty="0"/>
              <a:t> </a:t>
            </a:r>
            <a:r>
              <a:rPr lang="en-US" sz="2400" b="1" dirty="0" err="1"/>
              <a:t>Battuta</a:t>
            </a:r>
            <a:r>
              <a:rPr lang="en-US" sz="2400" b="1" dirty="0"/>
              <a:t> </a:t>
            </a:r>
            <a:r>
              <a:rPr lang="en-US" dirty="0"/>
              <a:t>(1304-1369 CE), an Arab, covered over seventy five thousand miles. </a:t>
            </a:r>
          </a:p>
          <a:p>
            <a:endParaRPr lang="en-US" dirty="0"/>
          </a:p>
          <a:p>
            <a:r>
              <a:rPr lang="en-US" dirty="0"/>
              <a:t>His wanderings, over a period of decades at a time, took him to Turkey, Bulgaria, Russia, Persia, and central Asia. </a:t>
            </a:r>
          </a:p>
          <a:p>
            <a:endParaRPr lang="en-US" dirty="0"/>
          </a:p>
          <a:p>
            <a:r>
              <a:rPr lang="en-US" dirty="0"/>
              <a:t>He spent several years in India, and from there was appointed ambassador to the emperor of China. </a:t>
            </a:r>
          </a:p>
          <a:p>
            <a:endParaRPr lang="en-US" dirty="0"/>
          </a:p>
          <a:p>
            <a:r>
              <a:rPr lang="en-US" dirty="0" err="1"/>
              <a:t>Ibn</a:t>
            </a:r>
            <a:r>
              <a:rPr lang="en-US" dirty="0"/>
              <a:t> </a:t>
            </a:r>
            <a:r>
              <a:rPr lang="en-US" dirty="0" err="1"/>
              <a:t>Battuta’s</a:t>
            </a:r>
            <a:r>
              <a:rPr lang="en-US" dirty="0"/>
              <a:t> book, </a:t>
            </a:r>
            <a:r>
              <a:rPr lang="en-US" dirty="0" err="1"/>
              <a:t>Rihla</a:t>
            </a:r>
            <a:r>
              <a:rPr lang="en-US" dirty="0"/>
              <a:t> (journey), is filled with information on the politics, social conditions, and economics of the places he visited. </a:t>
            </a:r>
            <a:r>
              <a:rPr lang="en-US" b="1" dirty="0">
                <a:solidFill>
                  <a:schemeClr val="bg1"/>
                </a:solidFill>
                <a:effectLst>
                  <a:outerShdw blurRad="38100" dist="38100" dir="2700000" algn="tl">
                    <a:srgbClr val="000000"/>
                  </a:outerShdw>
                </a:effectLst>
              </a:rPr>
              <a:t/>
            </a:r>
            <a:br>
              <a:rPr lang="en-US" b="1" dirty="0">
                <a:solidFill>
                  <a:schemeClr val="bg1"/>
                </a:solidFill>
                <a:effectLst>
                  <a:outerShdw blurRad="38100" dist="38100" dir="2700000" algn="tl">
                    <a:srgbClr val="000000"/>
                  </a:outerShdw>
                </a:effectLst>
              </a:rPr>
            </a:br>
            <a:endParaRPr lang="en-US" b="1" dirty="0">
              <a:solidFill>
                <a:schemeClr val="bg1"/>
              </a:solidFill>
              <a:effectLst>
                <a:outerShdw blurRad="38100" dist="38100" dir="2700000" algn="tl">
                  <a:srgbClr val="000000"/>
                </a:outerShdw>
              </a:effectLst>
            </a:endParaRPr>
          </a:p>
        </p:txBody>
      </p:sp>
      <p:pic>
        <p:nvPicPr>
          <p:cNvPr id="6"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70135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4422648"/>
            <a:ext cx="8077200" cy="1673352"/>
          </a:xfrm>
        </p:spPr>
        <p:txBody>
          <a:bodyPr/>
          <a:lstStyle/>
          <a:p>
            <a:r>
              <a:rPr dirty="0" smtClean="0"/>
              <a:t>Medical Science</a:t>
            </a:r>
            <a:r>
              <a:rPr lang="en-US" dirty="0" smtClean="0"/>
              <a:t>s</a:t>
            </a:r>
            <a:endParaRPr lang="en-US" dirty="0"/>
          </a:p>
        </p:txBody>
      </p:sp>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632575" y="76200"/>
            <a:ext cx="1901825" cy="609600"/>
          </a:xfrm>
          <a:prstGeom prst="rect">
            <a:avLst/>
          </a:prstGeom>
          <a:noFill/>
        </p:spPr>
      </p:pic>
      <p:pic>
        <p:nvPicPr>
          <p:cNvPr id="52226" name="Picture 2" descr="http://scientificadvantage.com/wp-content/uploads/2012/08/photo_15836_20100429.jpg"/>
          <p:cNvPicPr>
            <a:picLocks noChangeAspect="1" noChangeArrowheads="1"/>
          </p:cNvPicPr>
          <p:nvPr/>
        </p:nvPicPr>
        <p:blipFill>
          <a:blip r:embed="rId4" cstate="print"/>
          <a:srcRect/>
          <a:stretch>
            <a:fillRect/>
          </a:stretch>
        </p:blipFill>
        <p:spPr bwMode="auto">
          <a:xfrm>
            <a:off x="155575" y="333375"/>
            <a:ext cx="6096000" cy="3857625"/>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772400" cy="1295400"/>
          </a:xfrm>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600" b="1" dirty="0" smtClean="0"/>
              <a:t>Abu al-</a:t>
            </a:r>
            <a:r>
              <a:rPr lang="en-US" sz="3600" b="1" dirty="0" err="1" smtClean="0"/>
              <a:t>Qasim</a:t>
            </a:r>
            <a:r>
              <a:rPr lang="en-US" sz="3600" b="1" dirty="0" smtClean="0"/>
              <a:t> al-</a:t>
            </a:r>
            <a:r>
              <a:rPr lang="en-US" sz="3600" b="1" dirty="0" err="1" smtClean="0"/>
              <a:t>Zahrawi</a:t>
            </a:r>
            <a:r>
              <a:rPr lang="en-US" sz="3600" b="1" dirty="0" smtClean="0"/>
              <a:t> </a:t>
            </a:r>
            <a:r>
              <a:rPr lang="en-US" sz="2800" b="1" dirty="0" smtClean="0"/>
              <a:t>– </a:t>
            </a:r>
            <a:r>
              <a:rPr lang="en-US" sz="2000" b="1" dirty="0" smtClean="0"/>
              <a:t>11</a:t>
            </a:r>
            <a:r>
              <a:rPr lang="en-US" sz="2000" b="1" baseline="30000" dirty="0" smtClean="0"/>
              <a:t>th</a:t>
            </a:r>
            <a:r>
              <a:rPr lang="en-US" sz="2000" b="1" dirty="0" smtClean="0"/>
              <a:t> century </a:t>
            </a:r>
            <a:r>
              <a:rPr lang="en-US" sz="2000" b="1" dirty="0"/>
              <a:t>S</a:t>
            </a:r>
            <a:r>
              <a:rPr lang="en-US" sz="2000" b="1" dirty="0" smtClean="0"/>
              <a:t>pain</a:t>
            </a:r>
            <a:r>
              <a:rPr lang="en-US" b="1" dirty="0" smtClean="0"/>
              <a:t/>
            </a:r>
            <a:br>
              <a:rPr lang="en-US" b="1" dirty="0" smtClean="0"/>
            </a:br>
            <a:r>
              <a:rPr lang="en-US" sz="2800" b="1" dirty="0" smtClean="0">
                <a:solidFill>
                  <a:srgbClr val="FFFF00"/>
                </a:solidFill>
                <a:latin typeface="Eras Light ITC" pitchFamily="34" charset="0"/>
              </a:rPr>
              <a:t>Father of Modern Surgery</a:t>
            </a:r>
            <a:endParaRPr lang="en-US" sz="2400" dirty="0">
              <a:solidFill>
                <a:srgbClr val="FFFF00"/>
              </a:solidFill>
              <a:latin typeface="Eras Light ITC" pitchFamily="34" charset="0"/>
            </a:endParaRPr>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3261" b="95652" l="2048" r="98635">
                        <a14:foregroundMark x1="25256" y1="8696" x2="60410" y2="7609"/>
                        <a14:foregroundMark x1="4096" y1="13043" x2="4437" y2="71196"/>
                        <a14:foregroundMark x1="96587" y1="40761" x2="97270" y2="65761"/>
                      </a14:backgroundRemoval>
                    </a14:imgEffect>
                  </a14:imgLayer>
                </a14:imgProps>
              </a:ext>
            </a:extLst>
          </a:blip>
          <a:srcRect/>
          <a:stretch>
            <a:fillRect/>
          </a:stretch>
        </p:blipFill>
        <p:spPr bwMode="auto">
          <a:xfrm>
            <a:off x="228600" y="2590800"/>
            <a:ext cx="5217629" cy="3276600"/>
          </a:xfrm>
          <a:prstGeom prst="rect">
            <a:avLst/>
          </a:prstGeom>
          <a:ln>
            <a:noFill/>
          </a:ln>
          <a:effectLst>
            <a:outerShdw blurRad="292100" dist="139700" dir="2700000" algn="tl" rotWithShape="0">
              <a:srgbClr val="333333">
                <a:alpha val="65000"/>
              </a:srgbClr>
            </a:outerShdw>
          </a:effectLst>
        </p:spPr>
      </p:pic>
      <p:pic>
        <p:nvPicPr>
          <p:cNvPr id="23554" name="Picture 2"/>
          <p:cNvPicPr>
            <a:picLocks noChangeAspect="1" noChangeArrowheads="1"/>
          </p:cNvPicPr>
          <p:nvPr/>
        </p:nvPicPr>
        <p:blipFill>
          <a:blip r:embed="rId4" cstate="print"/>
          <a:srcRect/>
          <a:stretch>
            <a:fillRect/>
          </a:stretch>
        </p:blipFill>
        <p:spPr bwMode="auto">
          <a:xfrm>
            <a:off x="5638800" y="1910547"/>
            <a:ext cx="2990088" cy="3657600"/>
          </a:xfrm>
          <a:prstGeom prst="rect">
            <a:avLst/>
          </a:prstGeom>
          <a:solidFill>
            <a:srgbClr val="FFFFFF">
              <a:shade val="85000"/>
            </a:srgbClr>
          </a:solidFill>
          <a:ln w="190500" cap="rnd">
            <a:solidFill>
              <a:srgbClr val="FFFFFF"/>
            </a:solidFill>
          </a:ln>
          <a:effectLst>
            <a:outerShdw blurRad="152400" dist="317500" dir="5400000" sx="90000" sy="-19000" rotWithShape="0">
              <a:prstClr val="black">
                <a:alpha val="15000"/>
              </a:prst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3" name="TextBox 2"/>
          <p:cNvSpPr txBox="1"/>
          <p:nvPr/>
        </p:nvSpPr>
        <p:spPr>
          <a:xfrm>
            <a:off x="381000" y="1752600"/>
            <a:ext cx="5334000" cy="6463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1003">
            <a:schemeClr val="lt2"/>
          </a:fillRef>
          <a:effectRef idx="1">
            <a:schemeClr val="accent1"/>
          </a:effectRef>
          <a:fontRef idx="minor">
            <a:schemeClr val="dk1"/>
          </a:fontRef>
        </p:style>
        <p:txBody>
          <a:bodyPr wrap="square" rtlCol="0">
            <a:spAutoFit/>
          </a:bodyPr>
          <a:lstStyle/>
          <a:p>
            <a:r>
              <a:rPr lang="en-US" dirty="0" smtClean="0"/>
              <a:t>Invented many of the surgical instruments still used today</a:t>
            </a:r>
            <a:endParaRPr lang="en-US" dirty="0"/>
          </a:p>
        </p:txBody>
      </p:sp>
      <p:pic>
        <p:nvPicPr>
          <p:cNvPr id="6" name="Picture 6" descr="http://www.vedamsbooks.com/uploadedfiles/real/images/no44510.jpg"/>
          <p:cNvPicPr>
            <a:picLocks noChangeAspect="1" noChangeArrowheads="1"/>
          </p:cNvPicPr>
          <p:nvPr/>
        </p:nvPicPr>
        <p:blipFill>
          <a:blip r:embed="rId5"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381000"/>
            <a:ext cx="7772400" cy="1295400"/>
          </a:xfrm>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a:bodyPr>
          <a:lstStyle>
            <a:lvl1pPr algn="l" rtl="0" eaLnBrk="1" latinLnBrk="0" hangingPunct="1">
              <a:spcBef>
                <a:spcPct val="0"/>
              </a:spcBef>
              <a:buNone/>
              <a:defRPr kumimoji="0" sz="4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b="1" dirty="0" smtClean="0"/>
              <a:t>Abu al-</a:t>
            </a:r>
            <a:r>
              <a:rPr lang="en-US" sz="3600" b="1" dirty="0" err="1" smtClean="0"/>
              <a:t>Qasim</a:t>
            </a:r>
            <a:r>
              <a:rPr lang="en-US" sz="3600" b="1" dirty="0" smtClean="0"/>
              <a:t> al-</a:t>
            </a:r>
            <a:r>
              <a:rPr lang="en-US" sz="3600" b="1" dirty="0" err="1" smtClean="0"/>
              <a:t>Zahrawi</a:t>
            </a:r>
            <a:r>
              <a:rPr lang="en-US" sz="3600" b="1" dirty="0" smtClean="0"/>
              <a:t> </a:t>
            </a:r>
            <a:r>
              <a:rPr lang="en-US" sz="2800" b="1" dirty="0" smtClean="0"/>
              <a:t>– </a:t>
            </a:r>
            <a:r>
              <a:rPr lang="en-US" sz="2000" b="1" dirty="0" smtClean="0"/>
              <a:t>11</a:t>
            </a:r>
            <a:r>
              <a:rPr lang="en-US" sz="2000" b="1" baseline="30000" dirty="0" smtClean="0"/>
              <a:t>th</a:t>
            </a:r>
            <a:r>
              <a:rPr lang="en-US" sz="2000" b="1" dirty="0" smtClean="0"/>
              <a:t> century </a:t>
            </a:r>
            <a:r>
              <a:rPr lang="en-US" sz="2000" b="1" dirty="0" err="1" smtClean="0"/>
              <a:t>spain</a:t>
            </a:r>
            <a:r>
              <a:rPr lang="en-US" b="1" dirty="0" smtClean="0"/>
              <a:t/>
            </a:r>
            <a:br>
              <a:rPr lang="en-US" b="1" dirty="0" smtClean="0"/>
            </a:br>
            <a:r>
              <a:rPr lang="en-US" sz="2800" b="1" dirty="0" smtClean="0">
                <a:solidFill>
                  <a:srgbClr val="FFFF00"/>
                </a:solidFill>
                <a:latin typeface="Eras Light ITC" pitchFamily="34" charset="0"/>
              </a:rPr>
              <a:t>Father of Modern Surgery</a:t>
            </a:r>
            <a:endParaRPr lang="en-US" sz="2400" dirty="0">
              <a:solidFill>
                <a:srgbClr val="FFFF00"/>
              </a:solidFill>
              <a:latin typeface="Eras Light ITC" pitchFamily="34" charset="0"/>
            </a:endParaRPr>
          </a:p>
        </p:txBody>
      </p:sp>
      <p:sp>
        <p:nvSpPr>
          <p:cNvPr id="41987" name="Rectangle 3"/>
          <p:cNvSpPr>
            <a:spLocks noGrp="1" noChangeArrowheads="1"/>
          </p:cNvSpPr>
          <p:nvPr>
            <p:ph sz="half" idx="1"/>
          </p:nvPr>
        </p:nvSpPr>
        <p:spPr>
          <a:xfrm>
            <a:off x="914400" y="1828800"/>
            <a:ext cx="3048000" cy="377041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1003">
            <a:schemeClr val="lt2"/>
          </a:fillRef>
          <a:effectRef idx="1">
            <a:schemeClr val="accent1"/>
          </a:effectRef>
          <a:fontRef idx="minor">
            <a:schemeClr val="dk1"/>
          </a:fontRef>
        </p:style>
        <p:txBody>
          <a:bodyPr>
            <a:normAutofit fontScale="85000" lnSpcReduction="10000"/>
          </a:bodyPr>
          <a:lstStyle/>
          <a:p>
            <a:pPr>
              <a:buFontTx/>
              <a:buNone/>
            </a:pPr>
            <a:endParaRPr lang="en-US" dirty="0"/>
          </a:p>
          <a:p>
            <a:pPr>
              <a:buFontTx/>
              <a:buNone/>
            </a:pPr>
            <a:r>
              <a:rPr lang="en-US" dirty="0"/>
              <a:t>1) The use of anesthesia in surgery.</a:t>
            </a:r>
          </a:p>
          <a:p>
            <a:pPr>
              <a:buFontTx/>
              <a:buNone/>
            </a:pPr>
            <a:r>
              <a:rPr lang="en-US" dirty="0"/>
              <a:t>2) The cauterizing of wounds.</a:t>
            </a:r>
          </a:p>
          <a:p>
            <a:pPr>
              <a:buFontTx/>
              <a:buNone/>
            </a:pPr>
            <a:r>
              <a:rPr lang="en-US" dirty="0"/>
              <a:t>3) The discovery that epidemics arise from contagion through touch and air.</a:t>
            </a:r>
          </a:p>
        </p:txBody>
      </p:sp>
      <p:pic>
        <p:nvPicPr>
          <p:cNvPr id="24578" name="Picture 2"/>
          <p:cNvPicPr>
            <a:picLocks noChangeAspect="1" noChangeArrowheads="1"/>
          </p:cNvPicPr>
          <p:nvPr/>
        </p:nvPicPr>
        <p:blipFill>
          <a:blip r:embed="rId2" cstate="print"/>
          <a:srcRect/>
          <a:stretch>
            <a:fillRect/>
          </a:stretch>
        </p:blipFill>
        <p:spPr bwMode="auto">
          <a:xfrm>
            <a:off x="4953000" y="1639784"/>
            <a:ext cx="2819400" cy="40486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95438"/>
            <a:ext cx="3276600" cy="45720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1003">
            <a:schemeClr val="lt2"/>
          </a:fillRef>
          <a:effectRef idx="1">
            <a:schemeClr val="accent2"/>
          </a:effectRef>
          <a:fontRef idx="minor">
            <a:schemeClr val="dk1"/>
          </a:fontRef>
        </p:style>
        <p:txBody>
          <a:bodyPr>
            <a:normAutofit fontScale="85000" lnSpcReduction="20000"/>
          </a:bodyPr>
          <a:lstStyle/>
          <a:p>
            <a:r>
              <a:rPr lang="en-US" i="1" dirty="0" smtClean="0"/>
              <a:t>“His writings on smallpox and measles show originality and accuracy, and his essay on infectious diseases was the first scientific treatise on the subject.</a:t>
            </a:r>
            <a:r>
              <a:rPr lang="en-US" dirty="0" smtClean="0"/>
              <a:t>" – </a:t>
            </a:r>
          </a:p>
          <a:p>
            <a:r>
              <a:rPr lang="en-US" sz="2400" dirty="0" smtClean="0"/>
              <a:t>[The Bulletin of the World Health Organization</a:t>
            </a:r>
            <a:r>
              <a:rPr lang="en-US" sz="2400" dirty="0"/>
              <a:t> </a:t>
            </a:r>
            <a:r>
              <a:rPr lang="en-US" sz="2400" dirty="0" smtClean="0"/>
              <a:t>(May 1970)]</a:t>
            </a:r>
            <a:endParaRPr lang="en-US" dirty="0"/>
          </a:p>
        </p:txBody>
      </p:sp>
      <p:sp>
        <p:nvSpPr>
          <p:cNvPr id="4" name="Title 1"/>
          <p:cNvSpPr txBox="1">
            <a:spLocks/>
          </p:cNvSpPr>
          <p:nvPr/>
        </p:nvSpPr>
        <p:spPr>
          <a:xfrm>
            <a:off x="685800" y="427038"/>
            <a:ext cx="8153400" cy="1143000"/>
          </a:xfrm>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fontScale="97500" lnSpcReduction="10000"/>
          </a:bodyPr>
          <a:lstStyle>
            <a:lvl1pPr algn="l" rtl="0" eaLnBrk="1" latinLnBrk="0" hangingPunct="1">
              <a:spcBef>
                <a:spcPct val="0"/>
              </a:spcBef>
              <a:buNone/>
              <a:defRPr kumimoji="0" sz="4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dirty="0" err="1" smtClean="0"/>
              <a:t>Ar-Razi</a:t>
            </a:r>
            <a:r>
              <a:rPr lang="en-US" dirty="0" smtClean="0"/>
              <a:t> – 9</a:t>
            </a:r>
            <a:r>
              <a:rPr lang="en-US" baseline="30000" dirty="0" smtClean="0"/>
              <a:t>th</a:t>
            </a:r>
            <a:r>
              <a:rPr lang="en-US" dirty="0" smtClean="0"/>
              <a:t> Century</a:t>
            </a:r>
            <a:br>
              <a:rPr lang="en-US" dirty="0" smtClean="0"/>
            </a:br>
            <a:r>
              <a:rPr lang="en-US" sz="3100" dirty="0" smtClean="0">
                <a:solidFill>
                  <a:srgbClr val="FFFF00"/>
                </a:solidFill>
                <a:latin typeface="Eras Medium ITC" pitchFamily="34" charset="0"/>
              </a:rPr>
              <a:t>Father of Pediatrics</a:t>
            </a:r>
            <a:endParaRPr lang="en-US" sz="3100" dirty="0">
              <a:solidFill>
                <a:srgbClr val="FFFF00"/>
              </a:solidFill>
              <a:latin typeface="Eras Medium ITC" pitchFamily="34" charset="0"/>
            </a:endParaRPr>
          </a:p>
        </p:txBody>
      </p:sp>
      <p:pic>
        <p:nvPicPr>
          <p:cNvPr id="6" name="Picture 2"/>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backgroundRemoval t="10000" b="90000" l="10000" r="90000"/>
                    </a14:imgEffect>
                  </a14:imgLayer>
                </a14:imgProps>
              </a:ext>
              <a:ext uri="{28A0092B-C50C-407E-A947-70E740481C1C}">
                <a14:useLocalDpi xmlns:a14="http://schemas.microsoft.com/office/drawing/2010/main" xmlns="" val="0"/>
              </a:ext>
            </a:extLst>
          </a:blip>
          <a:srcRect l="20925" t="13068" r="8606" b="9659"/>
          <a:stretch/>
        </p:blipFill>
        <p:spPr bwMode="auto">
          <a:xfrm>
            <a:off x="7239000" y="76200"/>
            <a:ext cx="1040546" cy="17318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4" cstate="print">
            <a:extLst>
              <a:ext uri="{BEBA8EAE-BF5A-486C-A8C5-ECC9F3942E4B}">
                <a14:imgProps xmlns:a14="http://schemas.microsoft.com/office/drawing/2010/main" xmlns="">
                  <a14:imgLayer r:embed="rId5">
                    <a14:imgEffect>
                      <a14:artisticTexturizer/>
                    </a14:imgEffect>
                  </a14:imgLayer>
                </a14:imgProps>
              </a:ext>
              <a:ext uri="{28A0092B-C50C-407E-A947-70E740481C1C}">
                <a14:useLocalDpi xmlns:a14="http://schemas.microsoft.com/office/drawing/2010/main" xmlns="" val="0"/>
              </a:ext>
            </a:extLst>
          </a:blip>
          <a:srcRect/>
          <a:stretch>
            <a:fillRect/>
          </a:stretch>
        </p:blipFill>
        <p:spPr bwMode="auto">
          <a:xfrm>
            <a:off x="4800600" y="2209800"/>
            <a:ext cx="3086806" cy="3000375"/>
          </a:xfrm>
          <a:prstGeom prst="rect">
            <a:avLst/>
          </a:prstGeom>
          <a:solidFill>
            <a:srgbClr val="FFFFFF">
              <a:shade val="85000"/>
            </a:srgbClr>
          </a:solidFill>
          <a:ln w="190500" cap="rnd">
            <a:solidFill>
              <a:srgbClr val="FFFFFF"/>
            </a:solidFill>
          </a:ln>
          <a:effectLst>
            <a:outerShdw dist="35921" dir="2700000" algn="ctr" rotWithShape="0">
              <a:schemeClr val="bg2"/>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a:extLst/>
        </p:spPr>
      </p:pic>
      <p:pic>
        <p:nvPicPr>
          <p:cNvPr id="7"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4114800" y="1600200"/>
            <a:ext cx="1901825" cy="609600"/>
          </a:xfrm>
          <a:prstGeom prst="rect">
            <a:avLst/>
          </a:prstGeom>
          <a:no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706562"/>
          </a:xfrm>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err="1" smtClean="0"/>
              <a:t>Ibn</a:t>
            </a:r>
            <a:r>
              <a:rPr lang="en-US" dirty="0" smtClean="0"/>
              <a:t> </a:t>
            </a:r>
            <a:r>
              <a:rPr lang="en-US" dirty="0" err="1" smtClean="0"/>
              <a:t>Sina</a:t>
            </a:r>
            <a:r>
              <a:rPr lang="en-US" dirty="0" smtClean="0"/>
              <a:t> – 980 CE</a:t>
            </a:r>
            <a:br>
              <a:rPr lang="en-US" dirty="0" smtClean="0"/>
            </a:br>
            <a:r>
              <a:rPr lang="en-US" sz="3600" dirty="0" smtClean="0">
                <a:solidFill>
                  <a:srgbClr val="FFFF00"/>
                </a:solidFill>
                <a:latin typeface="Eras Medium ITC" pitchFamily="34" charset="0"/>
              </a:rPr>
              <a:t>Father of Medicine</a:t>
            </a:r>
            <a:r>
              <a:rPr lang="en-US" dirty="0" smtClean="0">
                <a:latin typeface="Eras Medium ITC" pitchFamily="34" charset="0"/>
              </a:rPr>
              <a:t/>
            </a:r>
            <a:br>
              <a:rPr lang="en-US" dirty="0" smtClean="0">
                <a:latin typeface="Eras Medium ITC" pitchFamily="34" charset="0"/>
              </a:rPr>
            </a:br>
            <a:r>
              <a:rPr lang="en-US" sz="3600" dirty="0" smtClean="0">
                <a:solidFill>
                  <a:srgbClr val="FFFF00"/>
                </a:solidFill>
                <a:latin typeface="Eras Medium ITC" pitchFamily="34" charset="0"/>
              </a:rPr>
              <a:t>Father of Clinical Pharmacology</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762000" y="2311400"/>
            <a:ext cx="7772400" cy="34036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a:bodyPr>
          <a:lstStyle/>
          <a:p>
            <a:r>
              <a:rPr lang="en-US" sz="2800" dirty="0" smtClean="0">
                <a:solidFill>
                  <a:srgbClr val="C00000"/>
                </a:solidFill>
              </a:rPr>
              <a:t>Father of Medicine</a:t>
            </a:r>
          </a:p>
          <a:p>
            <a:pPr lvl="1"/>
            <a:r>
              <a:rPr lang="en-US" sz="1800" dirty="0" err="1" smtClean="0"/>
              <a:t>Cas</a:t>
            </a:r>
            <a:r>
              <a:rPr lang="en-US" sz="1800" dirty="0" smtClean="0"/>
              <a:t> </a:t>
            </a:r>
            <a:r>
              <a:rPr lang="en-US" sz="1800" dirty="0" err="1" smtClean="0"/>
              <a:t>Lek</a:t>
            </a:r>
            <a:r>
              <a:rPr lang="en-US" sz="1800" dirty="0" smtClean="0"/>
              <a:t> </a:t>
            </a:r>
            <a:r>
              <a:rPr lang="en-US" sz="1800" dirty="0" err="1" smtClean="0"/>
              <a:t>Cesk</a:t>
            </a:r>
            <a:r>
              <a:rPr lang="en-US" sz="1800" dirty="0" smtClean="0"/>
              <a:t> (1980). "The father of medicine, Avicenna, in our science and culture: Abu Ali </a:t>
            </a:r>
            <a:r>
              <a:rPr lang="en-US" sz="1800" dirty="0" err="1" smtClean="0"/>
              <a:t>ibn</a:t>
            </a:r>
            <a:r>
              <a:rPr lang="en-US" sz="1800" dirty="0" smtClean="0"/>
              <a:t> </a:t>
            </a:r>
            <a:r>
              <a:rPr lang="en-US" sz="1800" dirty="0" err="1" smtClean="0"/>
              <a:t>Sina</a:t>
            </a:r>
            <a:r>
              <a:rPr lang="en-US" sz="1800" dirty="0" smtClean="0"/>
              <a:t> (980-1037)", </a:t>
            </a:r>
            <a:r>
              <a:rPr lang="en-US" sz="1800" i="1" dirty="0" err="1" smtClean="0"/>
              <a:t>Becka</a:t>
            </a:r>
            <a:r>
              <a:rPr lang="en-US" sz="1800" i="1" dirty="0" smtClean="0"/>
              <a:t> J.</a:t>
            </a:r>
            <a:r>
              <a:rPr lang="en-US" sz="1800" dirty="0" smtClean="0"/>
              <a:t> </a:t>
            </a:r>
            <a:r>
              <a:rPr lang="en-US" sz="1800" b="1" dirty="0" smtClean="0"/>
              <a:t>119</a:t>
            </a:r>
            <a:r>
              <a:rPr lang="en-US" sz="1800" dirty="0" smtClean="0"/>
              <a:t> (1), p. 17-23.</a:t>
            </a:r>
          </a:p>
          <a:p>
            <a:r>
              <a:rPr lang="en-US" sz="2800" dirty="0" smtClean="0">
                <a:solidFill>
                  <a:srgbClr val="C00000"/>
                </a:solidFill>
              </a:rPr>
              <a:t>Father of Clinical Pharmacology</a:t>
            </a:r>
          </a:p>
          <a:p>
            <a:pPr lvl="1"/>
            <a:r>
              <a:rPr lang="en-US" sz="1800" dirty="0" smtClean="0"/>
              <a:t>D. Craig </a:t>
            </a:r>
            <a:r>
              <a:rPr lang="en-US" sz="1800" dirty="0" err="1" smtClean="0"/>
              <a:t>Brater</a:t>
            </a:r>
            <a:r>
              <a:rPr lang="en-US" sz="1800" dirty="0" smtClean="0"/>
              <a:t> and Walter J. Daly (2000), "Clinical pharmacology in the Middle Ages: Principles that presage the 21st century", </a:t>
            </a:r>
            <a:r>
              <a:rPr lang="en-US" sz="1800" i="1" dirty="0" smtClean="0"/>
              <a:t>Clinical Pharmacology &amp; Therapeutics</a:t>
            </a:r>
            <a:r>
              <a:rPr lang="en-US" sz="1800" dirty="0" smtClean="0"/>
              <a:t> </a:t>
            </a:r>
            <a:r>
              <a:rPr lang="en-US" sz="1800" b="1" dirty="0" smtClean="0"/>
              <a:t>67</a:t>
            </a:r>
            <a:r>
              <a:rPr lang="en-US" sz="1800" dirty="0" smtClean="0"/>
              <a:t> (5), p. 447-450 [448-449].</a:t>
            </a:r>
          </a:p>
        </p:txBody>
      </p:sp>
      <p:pic>
        <p:nvPicPr>
          <p:cNvPr id="4" name="Picture 2"/>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backgroundRemoval t="0" b="100000" l="0" r="100000">
                        <a14:foregroundMark x1="21508" y1="8806" x2="21508" y2="8806"/>
                        <a14:foregroundMark x1="39944" y1="8415" x2="39944" y2="8415"/>
                        <a14:foregroundMark x1="39944" y1="8415" x2="39944" y2="8415"/>
                        <a14:foregroundMark x1="19832" y1="7632" x2="19832" y2="7632"/>
                        <a14:foregroundMark x1="19832" y1="7632" x2="19832" y2="7632"/>
                        <a14:foregroundMark x1="16480" y1="9393" x2="16480" y2="9393"/>
                        <a14:foregroundMark x1="16480" y1="9393" x2="16480" y2="9393"/>
                        <a14:foregroundMark x1="22346" y1="88650" x2="22346" y2="88650"/>
                        <a14:foregroundMark x1="22346" y1="88650" x2="22346" y2="88650"/>
                        <a14:foregroundMark x1="27933" y1="85323" x2="27933" y2="85323"/>
                        <a14:foregroundMark x1="27933" y1="85323" x2="27933" y2="85323"/>
                        <a14:foregroundMark x1="28771" y1="91781" x2="28771" y2="91781"/>
                        <a14:foregroundMark x1="28771" y1="91781" x2="28771" y2="91781"/>
                        <a14:foregroundMark x1="24860" y1="90020" x2="24860" y2="90020"/>
                        <a14:foregroundMark x1="24860" y1="90020" x2="24860" y2="90020"/>
                        <a14:foregroundMark x1="24860" y1="80822" x2="24860" y2="80822"/>
                        <a14:foregroundMark x1="24860" y1="80822" x2="24860" y2="80822"/>
                        <a14:foregroundMark x1="31564" y1="74951" x2="31564" y2="74951"/>
                        <a14:foregroundMark x1="31564" y1="74951" x2="31564" y2="74951"/>
                        <a14:foregroundMark x1="24581" y1="83757" x2="24581" y2="83757"/>
                        <a14:foregroundMark x1="24581" y1="83757" x2="24581" y2="83757"/>
                        <a14:foregroundMark x1="20950" y1="84736" x2="20950" y2="84736"/>
                        <a14:foregroundMark x1="20950" y1="84736" x2="20950" y2="84736"/>
                        <a14:foregroundMark x1="17598" y1="87476" x2="17598" y2="87476"/>
                        <a14:foregroundMark x1="17598" y1="87476" x2="17598" y2="87476"/>
                        <a14:foregroundMark x1="16760" y1="92172" x2="16760" y2="92172"/>
                        <a14:foregroundMark x1="16760" y1="92172" x2="16760" y2="92172"/>
                        <a14:foregroundMark x1="16480" y1="96282" x2="16480" y2="96282"/>
                        <a14:foregroundMark x1="16480" y1="96282" x2="16480" y2="96282"/>
                        <a14:foregroundMark x1="14525" y1="96869" x2="14525" y2="96869"/>
                        <a14:foregroundMark x1="11173" y1="98043" x2="11173" y2="98043"/>
                        <a14:foregroundMark x1="11173" y1="98043" x2="11173" y2="98043"/>
                        <a14:foregroundMark x1="11173" y1="93738" x2="11173" y2="93738"/>
                        <a14:foregroundMark x1="11173" y1="93738" x2="11173" y2="93738"/>
                        <a14:foregroundMark x1="10894" y1="96282" x2="10894" y2="96282"/>
                        <a14:foregroundMark x1="10894" y1="96282" x2="10894" y2="96282"/>
                        <a14:foregroundMark x1="91899" y1="94521" x2="91899" y2="94521"/>
                        <a14:foregroundMark x1="91899" y1="94521" x2="91899" y2="94521"/>
                      </a14:backgroundRemoval>
                    </a14:imgEffect>
                  </a14:imgLayer>
                </a14:imgProps>
              </a:ext>
            </a:extLst>
          </a:blip>
          <a:srcRect l="8193" t="1826"/>
          <a:stretch/>
        </p:blipFill>
        <p:spPr bwMode="auto">
          <a:xfrm>
            <a:off x="7010400" y="304800"/>
            <a:ext cx="1248060" cy="1905000"/>
          </a:xfrm>
          <a:prstGeom prst="rect">
            <a:avLst/>
          </a:prstGeom>
          <a:noFill/>
          <a:ln w="9525">
            <a:noFill/>
            <a:miter lim="800000"/>
            <a:headEnd/>
            <a:tailEnd/>
          </a:ln>
          <a:effec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4953000" y="5943600"/>
            <a:ext cx="1901825" cy="609600"/>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endParaRPr lang="en-US" sz="6600" dirty="0"/>
          </a:p>
        </p:txBody>
      </p:sp>
      <p:pic>
        <p:nvPicPr>
          <p:cNvPr id="6"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45058" name="Picture 2" descr="http://petr.hospitalrecords.com/amy/Hospitalpodcast.png"/>
          <p:cNvPicPr>
            <a:picLocks noChangeAspect="1" noChangeArrowheads="1"/>
          </p:cNvPicPr>
          <p:nvPr/>
        </p:nvPicPr>
        <p:blipFill>
          <a:blip r:embed="rId3" cstate="print"/>
          <a:srcRect/>
          <a:stretch>
            <a:fillRect/>
          </a:stretch>
        </p:blipFill>
        <p:spPr bwMode="auto">
          <a:xfrm>
            <a:off x="155575" y="2724150"/>
            <a:ext cx="8683625" cy="2305050"/>
          </a:xfrm>
          <a:prstGeom prst="rect">
            <a:avLst/>
          </a:prstGeom>
          <a:noFill/>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Ancient ‘Hospitals’ – </a:t>
            </a:r>
            <a:br>
              <a:rPr lang="en-US" dirty="0" smtClean="0"/>
            </a:br>
            <a:r>
              <a:rPr lang="en-US" sz="3600" dirty="0" smtClean="0">
                <a:solidFill>
                  <a:srgbClr val="FFFF00"/>
                </a:solidFill>
                <a:latin typeface="Eras Medium ITC" pitchFamily="34" charset="0"/>
              </a:rPr>
              <a:t>healing places</a:t>
            </a:r>
            <a:endParaRPr lang="en-US" sz="3600" dirty="0">
              <a:solidFill>
                <a:srgbClr val="FFFF00"/>
              </a:solidFill>
              <a:latin typeface="Eras Medium ITC" pitchFamily="34" charset="0"/>
            </a:endParaRPr>
          </a:p>
        </p:txBody>
      </p:sp>
      <p:sp>
        <p:nvSpPr>
          <p:cNvPr id="6" name="Content Placeholder 5"/>
          <p:cNvSpPr>
            <a:spLocks noGrp="1"/>
          </p:cNvSpPr>
          <p:nvPr>
            <p:ph idx="1"/>
          </p:nvPr>
        </p:nvSpPr>
        <p:spPr>
          <a:xfrm>
            <a:off x="838200" y="2209800"/>
            <a:ext cx="7408333" cy="345069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92500" lnSpcReduction="20000"/>
          </a:bodyPr>
          <a:lstStyle/>
          <a:p>
            <a:endParaRPr lang="en-US" dirty="0" smtClean="0"/>
          </a:p>
          <a:p>
            <a:r>
              <a:rPr lang="en-US" dirty="0" smtClean="0"/>
              <a:t>Ancient healing places:</a:t>
            </a:r>
          </a:p>
          <a:p>
            <a:pPr lvl="1"/>
            <a:r>
              <a:rPr lang="en-US" dirty="0" smtClean="0"/>
              <a:t>healing temples, sleep temples, hospices, asylums, </a:t>
            </a:r>
            <a:r>
              <a:rPr lang="en-US" dirty="0" err="1" smtClean="0"/>
              <a:t>lazarets</a:t>
            </a:r>
            <a:r>
              <a:rPr lang="en-US" dirty="0" smtClean="0"/>
              <a:t> and leper-houses, all of which in ancient times were more concerned with isolating the sick and the mad from society </a:t>
            </a:r>
          </a:p>
          <a:p>
            <a:pPr lvl="1"/>
            <a:r>
              <a:rPr lang="en-US" dirty="0" err="1" smtClean="0"/>
              <a:t>Micheau</a:t>
            </a:r>
            <a:r>
              <a:rPr lang="en-US" dirty="0" smtClean="0"/>
              <a:t>, Francoise, "The Scientific Institutions in the Medieval Near East", pp. 991–2 , in </a:t>
            </a:r>
            <a:r>
              <a:rPr lang="en-US" i="1" dirty="0" smtClean="0"/>
              <a:t>(</a:t>
            </a:r>
            <a:r>
              <a:rPr lang="en-US" i="1" dirty="0" err="1" smtClean="0">
                <a:hlinkClick r:id="rId2"/>
              </a:rPr>
              <a:t>Morelon</a:t>
            </a:r>
            <a:r>
              <a:rPr lang="en-US" i="1" dirty="0" smtClean="0">
                <a:hlinkClick r:id="rId2"/>
              </a:rPr>
              <a:t> &amp; </a:t>
            </a:r>
            <a:r>
              <a:rPr lang="en-US" i="1" dirty="0" err="1" smtClean="0">
                <a:hlinkClick r:id="rId2"/>
              </a:rPr>
              <a:t>Rashed</a:t>
            </a:r>
            <a:r>
              <a:rPr lang="en-US" i="1" dirty="0" smtClean="0">
                <a:hlinkClick r:id="rId2"/>
              </a:rPr>
              <a:t> 1996</a:t>
            </a:r>
            <a:r>
              <a:rPr lang="en-US" i="1" dirty="0" smtClean="0"/>
              <a:t>, pp. 985-1007)</a:t>
            </a:r>
            <a:endParaRPr lang="en-US" dirty="0" smtClean="0"/>
          </a:p>
          <a:p>
            <a:endParaRPr lang="en-US" dirty="0"/>
          </a:p>
        </p:txBody>
      </p:sp>
      <p:pic>
        <p:nvPicPr>
          <p:cNvPr id="4"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219200"/>
            <a:ext cx="7772400" cy="1780108"/>
          </a:xfrm>
        </p:spPr>
        <p:txBody>
          <a:bodyPr/>
          <a:lstStyle/>
          <a:p>
            <a:r>
              <a:rPr b="1" dirty="0" smtClean="0"/>
              <a:t>First True Hospitals </a:t>
            </a:r>
            <a:r>
              <a:rPr dirty="0" smtClean="0"/>
              <a:t/>
            </a:r>
            <a:br>
              <a:rPr dirty="0" smtClean="0"/>
            </a:br>
            <a:r>
              <a:rPr lang="en-US" dirty="0" smtClean="0">
                <a:solidFill>
                  <a:srgbClr val="FFFF00"/>
                </a:solidFill>
                <a:latin typeface="Eras Medium ITC" pitchFamily="34" charset="0"/>
              </a:rPr>
              <a:t>Built </a:t>
            </a:r>
            <a:r>
              <a:rPr dirty="0" smtClean="0">
                <a:solidFill>
                  <a:srgbClr val="FFFF00"/>
                </a:solidFill>
                <a:latin typeface="Eras Medium ITC" pitchFamily="34" charset="0"/>
              </a:rPr>
              <a:t>by Muslims</a:t>
            </a:r>
            <a:endParaRPr lang="en-US" dirty="0">
              <a:solidFill>
                <a:srgbClr val="FFFF00"/>
              </a:solidFill>
              <a:latin typeface="Eras Medium ITC" pitchFamily="34" charset="0"/>
            </a:endParaRPr>
          </a:p>
        </p:txBody>
      </p:sp>
      <p:pic>
        <p:nvPicPr>
          <p:cNvPr id="1024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4600" y="3200400"/>
            <a:ext cx="4009764" cy="3009900"/>
          </a:xfrm>
          <a:prstGeom prst="rect">
            <a:avLst/>
          </a:prstGeom>
          <a:noFill/>
          <a:ln>
            <a:noFill/>
          </a:ln>
          <a:effectLst>
            <a:outerShdw dist="35921" dir="2700000" algn="ctr" rotWithShape="0">
              <a:schemeClr val="bg2"/>
            </a:outerShdw>
            <a:reflection blurRad="6350" stA="50000" endA="295" endPos="92000" dist="101600" dir="5400000" sy="-100000" algn="bl" rotWithShape="0"/>
          </a:effectLst>
          <a:scene3d>
            <a:camera prst="orthographicFront"/>
            <a:lightRig rig="threePt" dir="t"/>
          </a:scene3d>
          <a:sp3d>
            <a:bevelT w="165100" prst="coolSlant"/>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Public Hospitals</a:t>
            </a:r>
            <a:br>
              <a:rPr lang="en-US" dirty="0" smtClean="0"/>
            </a:br>
            <a:r>
              <a:rPr lang="en-US" sz="3600" dirty="0" smtClean="0">
                <a:solidFill>
                  <a:srgbClr val="FFFF00"/>
                </a:solidFill>
                <a:latin typeface="Eras Medium ITC" pitchFamily="34" charset="0"/>
              </a:rPr>
              <a:t>Built by Muslims – 1000 </a:t>
            </a:r>
            <a:r>
              <a:rPr lang="en-US" sz="3600" dirty="0" err="1" smtClean="0">
                <a:solidFill>
                  <a:srgbClr val="FFFF00"/>
                </a:solidFill>
                <a:latin typeface="Eras Medium ITC" pitchFamily="34" charset="0"/>
              </a:rPr>
              <a:t>yrs</a:t>
            </a:r>
            <a:r>
              <a:rPr lang="en-US" sz="3600" dirty="0" smtClean="0">
                <a:solidFill>
                  <a:srgbClr val="FFFF00"/>
                </a:solidFill>
                <a:latin typeface="Eras Medium ITC" pitchFamily="34" charset="0"/>
              </a:rPr>
              <a:t> ago</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990600" y="2286000"/>
            <a:ext cx="7408333" cy="345069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70000" lnSpcReduction="20000"/>
          </a:bodyPr>
          <a:lstStyle/>
          <a:p>
            <a:r>
              <a:rPr lang="en-US" dirty="0" smtClean="0"/>
              <a:t>Free for all</a:t>
            </a:r>
          </a:p>
          <a:p>
            <a:r>
              <a:rPr lang="en-US" dirty="0" smtClean="0"/>
              <a:t>Separate sections for males and females</a:t>
            </a:r>
          </a:p>
          <a:p>
            <a:r>
              <a:rPr lang="en-US" dirty="0" smtClean="0"/>
              <a:t>Hospital clothes</a:t>
            </a:r>
          </a:p>
          <a:p>
            <a:r>
              <a:rPr lang="en-US" dirty="0" smtClean="0"/>
              <a:t>Specialized units</a:t>
            </a:r>
          </a:p>
          <a:p>
            <a:pPr lvl="1"/>
            <a:r>
              <a:rPr lang="en-US" dirty="0" smtClean="0"/>
              <a:t>Internal medicine</a:t>
            </a:r>
          </a:p>
          <a:p>
            <a:pPr lvl="1"/>
            <a:r>
              <a:rPr lang="en-US" dirty="0" smtClean="0"/>
              <a:t>Orthopedics</a:t>
            </a:r>
          </a:p>
          <a:p>
            <a:pPr lvl="1"/>
            <a:r>
              <a:rPr lang="en-US" dirty="0" smtClean="0"/>
              <a:t>Ophthalmology</a:t>
            </a:r>
          </a:p>
          <a:p>
            <a:pPr lvl="1"/>
            <a:r>
              <a:rPr lang="en-US" dirty="0" smtClean="0"/>
              <a:t>Psychiatry</a:t>
            </a:r>
          </a:p>
          <a:p>
            <a:r>
              <a:rPr lang="en-US" dirty="0" smtClean="0"/>
              <a:t>Physicians in every specialty – on duty – all shifts</a:t>
            </a:r>
          </a:p>
          <a:p>
            <a:r>
              <a:rPr lang="en-US" dirty="0" smtClean="0"/>
              <a:t>Nurses</a:t>
            </a:r>
          </a:p>
          <a:p>
            <a:r>
              <a:rPr lang="en-US" dirty="0" smtClean="0"/>
              <a:t>Assistants</a:t>
            </a:r>
          </a:p>
        </p:txBody>
      </p:sp>
      <p:pic>
        <p:nvPicPr>
          <p:cNvPr id="11266"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3526" b="93910" l="2715" r="96154"/>
                    </a14:imgEffect>
                  </a14:imgLayer>
                </a14:imgProps>
              </a:ext>
              <a:ext uri="{28A0092B-C50C-407E-A947-70E740481C1C}">
                <a14:useLocalDpi xmlns:a14="http://schemas.microsoft.com/office/drawing/2010/main" xmlns="" val="0"/>
              </a:ext>
            </a:extLst>
          </a:blip>
          <a:srcRect/>
          <a:stretch>
            <a:fillRect/>
          </a:stretch>
        </p:blipFill>
        <p:spPr bwMode="auto">
          <a:xfrm>
            <a:off x="5867400" y="2057400"/>
            <a:ext cx="2806700"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990600"/>
            <a:ext cx="8229600" cy="1447800"/>
          </a:xfrm>
        </p:spPr>
        <p:txBody>
          <a:bodyPr>
            <a:normAutofit/>
          </a:bodyPr>
          <a:lstStyle/>
          <a:p>
            <a:r>
              <a:rPr sz="4800" dirty="0" smtClean="0"/>
              <a:t>Residency Program  </a:t>
            </a:r>
            <a:r>
              <a:rPr dirty="0" smtClean="0"/>
              <a:t/>
            </a:r>
            <a:br>
              <a:rPr dirty="0" smtClean="0"/>
            </a:br>
            <a:r>
              <a:rPr lang="en-US" sz="3600" dirty="0" smtClean="0">
                <a:solidFill>
                  <a:srgbClr val="FFFF00"/>
                </a:solidFill>
                <a:latin typeface="Eras Medium ITC" pitchFamily="34" charset="0"/>
              </a:rPr>
              <a:t>Introduced by Muslims</a:t>
            </a:r>
            <a:endParaRPr lang="en-US" sz="3600" dirty="0">
              <a:solidFill>
                <a:srgbClr val="FFFF00"/>
              </a:solidFill>
              <a:latin typeface="Eras Medium ITC" pitchFamily="34" charset="0"/>
            </a:endParaRPr>
          </a:p>
        </p:txBody>
      </p:sp>
      <p:sp>
        <p:nvSpPr>
          <p:cNvPr id="5" name="Subtitle 4"/>
          <p:cNvSpPr>
            <a:spLocks noGrp="1"/>
          </p:cNvSpPr>
          <p:nvPr>
            <p:ph type="subTitle" idx="1"/>
          </p:nvPr>
        </p:nvSpPr>
        <p:spPr>
          <a:xfrm>
            <a:off x="685800" y="2843784"/>
            <a:ext cx="8077200" cy="1499616"/>
          </a:xfrm>
        </p:spPr>
        <p:txBody>
          <a:bodyPr/>
          <a:lstStyle/>
          <a:p>
            <a:endParaRPr lang="en-US"/>
          </a:p>
        </p:txBody>
      </p:sp>
      <p:pic>
        <p:nvPicPr>
          <p:cNvPr id="8"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9" name="Picture 2" descr="http://kitaabun.com/shopping3/images/muslimcivchapra.jpg"/>
          <p:cNvPicPr>
            <a:picLocks noChangeAspect="1" noChangeArrowheads="1"/>
          </p:cNvPicPr>
          <p:nvPr/>
        </p:nvPicPr>
        <p:blipFill>
          <a:blip r:embed="rId3" cstate="print"/>
          <a:srcRect b="34204"/>
          <a:stretch>
            <a:fillRect/>
          </a:stretch>
        </p:blipFill>
        <p:spPr bwMode="auto">
          <a:xfrm>
            <a:off x="152400" y="2362200"/>
            <a:ext cx="8686800" cy="4121332"/>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dirty="0" smtClean="0"/>
              <a:t>Doctors – Residency program</a:t>
            </a:r>
            <a:endParaRPr lang="en-US" dirty="0"/>
          </a:p>
        </p:txBody>
      </p:sp>
      <p:sp>
        <p:nvSpPr>
          <p:cNvPr id="3" name="Content Placeholder 2"/>
          <p:cNvSpPr>
            <a:spLocks noGrp="1"/>
          </p:cNvSpPr>
          <p:nvPr>
            <p:ph idx="1"/>
          </p:nvPr>
        </p:nvSpPr>
        <p:spPr>
          <a:xfrm>
            <a:off x="914400" y="2057400"/>
            <a:ext cx="7620000" cy="3200400"/>
          </a:xfrm>
          <a:ln>
            <a:noFill/>
          </a:ln>
          <a:effectLst>
            <a:outerShdw blurRad="190500" dist="228600" dir="2700000" algn="ctr">
              <a:srgbClr val="000000">
                <a:alpha val="30000"/>
              </a:srgbClr>
            </a:outerShdw>
            <a:reflection blurRad="6350" stA="50000" endA="300" endPos="55000" dir="5400000" sy="-100000" algn="bl" rotWithShape="0"/>
          </a:effectLst>
          <a:scene3d>
            <a:camera prst="orthographicFront">
              <a:rot lat="0" lon="0" rev="0"/>
            </a:camera>
            <a:lightRig rig="glow" dir="t">
              <a:rot lat="0" lon="0" rev="4800000"/>
            </a:lightRig>
          </a:scene3d>
          <a:sp3d prstMaterial="matte">
            <a:bevelT w="127000" h="63500"/>
          </a:sp3d>
        </p:spPr>
        <p:style>
          <a:lnRef idx="1">
            <a:schemeClr val="accent3"/>
          </a:lnRef>
          <a:fillRef idx="1003">
            <a:schemeClr val="lt2"/>
          </a:fillRef>
          <a:effectRef idx="1">
            <a:schemeClr val="accent3"/>
          </a:effectRef>
          <a:fontRef idx="minor">
            <a:schemeClr val="dk1"/>
          </a:fontRef>
        </p:style>
        <p:txBody>
          <a:bodyPr>
            <a:normAutofit fontScale="92500" lnSpcReduction="20000"/>
          </a:bodyPr>
          <a:lstStyle/>
          <a:p>
            <a:r>
              <a:rPr lang="en-US" dirty="0" smtClean="0"/>
              <a:t>Special training for all doctors before starting of practice</a:t>
            </a:r>
          </a:p>
          <a:p>
            <a:r>
              <a:rPr lang="en-US" dirty="0" smtClean="0"/>
              <a:t>Need to pass formal, oral exam in front of specialists</a:t>
            </a:r>
          </a:p>
          <a:p>
            <a:r>
              <a:rPr lang="en-US" dirty="0" smtClean="0"/>
              <a:t>Need to obtain license before practice</a:t>
            </a:r>
          </a:p>
          <a:p>
            <a:r>
              <a:rPr lang="en-US" dirty="0" smtClean="0"/>
              <a:t>913 CE – Baghdad – Caliph al-</a:t>
            </a:r>
            <a:r>
              <a:rPr lang="en-US" dirty="0" err="1" smtClean="0"/>
              <a:t>Muqaddir</a:t>
            </a:r>
            <a:endParaRPr lang="en-US" dirty="0" smtClean="0"/>
          </a:p>
          <a:p>
            <a:pPr lvl="1"/>
            <a:r>
              <a:rPr lang="en-US" dirty="0" smtClean="0"/>
              <a:t>Re-examined – re-certified all doctors in the city due to one medical error, that killed a patient.</a:t>
            </a:r>
          </a:p>
          <a:p>
            <a:endParaRPr lang="en-US" dirty="0"/>
          </a:p>
        </p:txBody>
      </p:sp>
      <p:pic>
        <p:nvPicPr>
          <p:cNvPr id="4"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When leaving hospital</a:t>
            </a:r>
            <a:endParaRPr lang="en-US" dirty="0"/>
          </a:p>
        </p:txBody>
      </p:sp>
      <p:sp>
        <p:nvSpPr>
          <p:cNvPr id="3" name="Content Placeholder 2"/>
          <p:cNvSpPr>
            <a:spLocks noGrp="1"/>
          </p:cNvSpPr>
          <p:nvPr>
            <p:ph idx="1"/>
          </p:nvPr>
        </p:nvSpPr>
        <p:spPr>
          <a:xfrm>
            <a:off x="914400" y="1828800"/>
            <a:ext cx="6781799" cy="1600200"/>
          </a:xfrm>
        </p:spPr>
        <p:style>
          <a:lnRef idx="0">
            <a:scrgbClr r="0" g="0" b="0"/>
          </a:lnRef>
          <a:fillRef idx="1003">
            <a:schemeClr val="lt2"/>
          </a:fillRef>
          <a:effectRef idx="0">
            <a:scrgbClr r="0" g="0" b="0"/>
          </a:effectRef>
          <a:fontRef idx="major"/>
        </p:style>
        <p:txBody>
          <a:bodyPr>
            <a:normAutofit fontScale="77500" lnSpcReduction="20000"/>
          </a:bodyPr>
          <a:lstStyle/>
          <a:p>
            <a:pPr>
              <a:buNone/>
            </a:pPr>
            <a:endParaRPr lang="en-US" dirty="0" smtClean="0"/>
          </a:p>
          <a:p>
            <a:r>
              <a:rPr lang="en-US" sz="3200" dirty="0" smtClean="0"/>
              <a:t>New set of clothes were given</a:t>
            </a:r>
          </a:p>
          <a:p>
            <a:r>
              <a:rPr lang="en-US" sz="3200" dirty="0" smtClean="0"/>
              <a:t>FREE Money </a:t>
            </a:r>
          </a:p>
          <a:p>
            <a:pPr lvl="1"/>
            <a:r>
              <a:rPr lang="en-US" dirty="0" smtClean="0"/>
              <a:t> until patients becomes better and start working</a:t>
            </a:r>
            <a:endParaRPr lang="en-US" dirty="0"/>
          </a:p>
        </p:txBody>
      </p:sp>
      <p:pic>
        <p:nvPicPr>
          <p:cNvPr id="1331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971" b="97735" l="1180" r="97050"/>
                    </a14:imgEffect>
                  </a14:imgLayer>
                </a14:imgProps>
              </a:ext>
              <a:ext uri="{28A0092B-C50C-407E-A947-70E740481C1C}">
                <a14:useLocalDpi xmlns:a14="http://schemas.microsoft.com/office/drawing/2010/main" xmlns="" val="0"/>
              </a:ext>
            </a:extLst>
          </a:blip>
          <a:srcRect/>
          <a:stretch>
            <a:fillRect/>
          </a:stretch>
        </p:blipFill>
        <p:spPr bwMode="auto">
          <a:xfrm>
            <a:off x="1066800" y="3276600"/>
            <a:ext cx="2675137"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315" name="Picture 3"/>
          <p:cNvPicPr>
            <a:picLocks noChangeAspect="1" noChangeArrowheads="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xmlns="">
                  <a14:imgLayer r:embed="rId5">
                    <a14:imgEffect>
                      <a14:backgroundRemoval t="3143" b="100000" l="2000" r="100000">
                        <a14:foregroundMark x1="70000" y1="33143" x2="70000" y2="57714"/>
                      </a14:backgroundRemoval>
                    </a14:imgEffect>
                  </a14:imgLayer>
                </a14:imgProps>
              </a:ext>
              <a:ext uri="{28A0092B-C50C-407E-A947-70E740481C1C}">
                <a14:useLocalDpi xmlns:a14="http://schemas.microsoft.com/office/drawing/2010/main" xmlns="" val="0"/>
              </a:ext>
            </a:extLst>
          </a:blip>
          <a:srcRect/>
          <a:stretch>
            <a:fillRect/>
          </a:stretch>
        </p:blipFill>
        <p:spPr bwMode="auto">
          <a:xfrm>
            <a:off x="4876800" y="3124200"/>
            <a:ext cx="2743200"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Al-</a:t>
            </a:r>
            <a:r>
              <a:rPr lang="en-US" dirty="0" err="1" smtClean="0"/>
              <a:t>Adadi</a:t>
            </a:r>
            <a:r>
              <a:rPr lang="en-US" dirty="0" smtClean="0"/>
              <a:t> Hospital</a:t>
            </a:r>
            <a:br>
              <a:rPr lang="en-US" dirty="0" smtClean="0"/>
            </a:br>
            <a:r>
              <a:rPr lang="en-US" sz="3600" dirty="0" smtClean="0">
                <a:solidFill>
                  <a:srgbClr val="FFFF00"/>
                </a:solidFill>
                <a:latin typeface="Eras Medium ITC" pitchFamily="34" charset="0"/>
              </a:rPr>
              <a:t>Baghdad – 981 CE</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762000" y="1905000"/>
            <a:ext cx="4191000" cy="45720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92500" lnSpcReduction="10000"/>
          </a:bodyPr>
          <a:lstStyle/>
          <a:p>
            <a:r>
              <a:rPr lang="en-US" dirty="0" err="1" smtClean="0"/>
              <a:t>Ar-Razi</a:t>
            </a:r>
            <a:r>
              <a:rPr lang="en-US" dirty="0" smtClean="0"/>
              <a:t> </a:t>
            </a:r>
          </a:p>
          <a:p>
            <a:pPr lvl="1"/>
            <a:r>
              <a:rPr lang="en-US" dirty="0" smtClean="0"/>
              <a:t>Placed pieces of meats in different locations</a:t>
            </a:r>
          </a:p>
          <a:p>
            <a:pPr lvl="1"/>
            <a:r>
              <a:rPr lang="en-US" dirty="0" smtClean="0"/>
              <a:t>Place where meat remained the freshest = built hospital</a:t>
            </a:r>
          </a:p>
          <a:p>
            <a:pPr lvl="2"/>
            <a:r>
              <a:rPr lang="en-US" dirty="0" smtClean="0"/>
              <a:t>Pharmacy</a:t>
            </a:r>
          </a:p>
          <a:p>
            <a:pPr lvl="2"/>
            <a:r>
              <a:rPr lang="en-US" dirty="0" smtClean="0"/>
              <a:t>Library</a:t>
            </a:r>
          </a:p>
          <a:p>
            <a:pPr lvl="2"/>
            <a:r>
              <a:rPr lang="en-US" dirty="0" smtClean="0"/>
              <a:t>Stores</a:t>
            </a:r>
          </a:p>
          <a:p>
            <a:pPr lvl="2"/>
            <a:r>
              <a:rPr lang="en-US" dirty="0" smtClean="0"/>
              <a:t>Garden with fruits and vegetables</a:t>
            </a:r>
            <a:endParaRPr lang="en-US" dirty="0"/>
          </a:p>
        </p:txBody>
      </p:sp>
      <p:pic>
        <p:nvPicPr>
          <p:cNvPr id="12290" name="Picture 2"/>
          <p:cNvPicPr>
            <a:picLocks noChangeAspect="1" noChangeArrowheads="1"/>
          </p:cNvPicPr>
          <p:nvPr/>
        </p:nvPicPr>
        <p:blipFill>
          <a:blip r:embed="rId2" cstate="print">
            <a:duotone>
              <a:prstClr val="black"/>
              <a:srgbClr val="D9C3A5">
                <a:tint val="50000"/>
                <a:satMod val="180000"/>
              </a:srgbClr>
            </a:duotone>
            <a:extLst>
              <a:ext uri="{BEBA8EAE-BF5A-486C-A8C5-ECC9F3942E4B}">
                <a14:imgProps xmlns:a14="http://schemas.microsoft.com/office/drawing/2010/main" xmlns="">
                  <a14:imgLayer r:embed="rId3">
                    <a14:imgEffect>
                      <a14:backgroundRemoval t="8000" b="94000" l="4667" r="92667">
                        <a14:foregroundMark x1="44667" y1="32000" x2="54000" y2="30000"/>
                        <a14:foregroundMark x1="84000" y1="60000" x2="75333" y2="62000"/>
                        <a14:foregroundMark x1="80000" y1="74000" x2="80667" y2="76667"/>
                        <a14:foregroundMark x1="82667" y1="82667" x2="56667" y2="82667"/>
                      </a14:backgroundRemoval>
                    </a14:imgEffect>
                    <a14:imgEffect>
                      <a14:saturation sat="200000"/>
                    </a14:imgEffect>
                  </a14:imgLayer>
                </a14:imgProps>
              </a:ext>
              <a:ext uri="{28A0092B-C50C-407E-A947-70E740481C1C}">
                <a14:useLocalDpi xmlns:a14="http://schemas.microsoft.com/office/drawing/2010/main" xmlns="" val="0"/>
              </a:ext>
            </a:extLst>
          </a:blip>
          <a:srcRect/>
          <a:stretch>
            <a:fillRect/>
          </a:stretch>
        </p:blipFill>
        <p:spPr bwMode="auto">
          <a:xfrm>
            <a:off x="5410200" y="1752600"/>
            <a:ext cx="3352800" cy="33528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6" descr="http://www.vedamsbooks.com/uploadedfiles/real/images/no44510.jpg"/>
          <p:cNvPicPr>
            <a:picLocks noChangeAspect="1" noChangeArrowheads="1"/>
          </p:cNvPicPr>
          <p:nvPr/>
        </p:nvPicPr>
        <p:blipFill>
          <a:blip r:embed="rId4" cstate="print">
            <a:duotone>
              <a:prstClr val="black"/>
              <a:srgbClr val="D9C3A5">
                <a:tint val="50000"/>
                <a:satMod val="180000"/>
              </a:srgbClr>
            </a:duotone>
          </a:blip>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200" dirty="0" smtClean="0"/>
              <a:t>Al-</a:t>
            </a:r>
            <a:r>
              <a:rPr lang="en-US" sz="3200" dirty="0" err="1" smtClean="0"/>
              <a:t>Mansouri</a:t>
            </a:r>
            <a:r>
              <a:rPr lang="en-US" sz="3200" dirty="0" smtClean="0"/>
              <a:t> Hospital  - </a:t>
            </a:r>
            <a:br>
              <a:rPr lang="en-US" sz="3200" dirty="0" smtClean="0"/>
            </a:br>
            <a:r>
              <a:rPr lang="en-US" sz="3200" dirty="0" smtClean="0">
                <a:solidFill>
                  <a:srgbClr val="FFFF00"/>
                </a:solidFill>
                <a:latin typeface="Eras Medium ITC" pitchFamily="34" charset="0"/>
              </a:rPr>
              <a:t>Cairo – 1248 CE</a:t>
            </a:r>
            <a:endParaRPr lang="en-US" sz="3200" dirty="0">
              <a:solidFill>
                <a:srgbClr val="FFFF00"/>
              </a:solidFill>
              <a:latin typeface="Eras Medium ITC" pitchFamily="34" charset="0"/>
            </a:endParaRPr>
          </a:p>
        </p:txBody>
      </p:sp>
      <p:sp>
        <p:nvSpPr>
          <p:cNvPr id="5" name="Content Placeholder 4"/>
          <p:cNvSpPr>
            <a:spLocks noGrp="1"/>
          </p:cNvSpPr>
          <p:nvPr>
            <p:ph sz="half" idx="1"/>
          </p:nvPr>
        </p:nvSpPr>
        <p:spPr>
          <a:xfrm>
            <a:off x="914400" y="1905000"/>
            <a:ext cx="3749040" cy="42672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1003">
            <a:schemeClr val="lt2"/>
          </a:fillRef>
          <a:effectRef idx="1">
            <a:schemeClr val="accent3"/>
          </a:effectRef>
          <a:fontRef idx="minor">
            <a:schemeClr val="dk1"/>
          </a:fontRef>
        </p:style>
        <p:txBody>
          <a:bodyPr>
            <a:normAutofit fontScale="92500" lnSpcReduction="20000"/>
          </a:bodyPr>
          <a:lstStyle/>
          <a:p>
            <a:r>
              <a:rPr lang="en-US" dirty="0" smtClean="0"/>
              <a:t>8000 Beds</a:t>
            </a:r>
          </a:p>
          <a:p>
            <a:r>
              <a:rPr lang="en-US" dirty="0" smtClean="0"/>
              <a:t>Specialized Wards</a:t>
            </a:r>
          </a:p>
          <a:p>
            <a:r>
              <a:rPr lang="en-US" dirty="0" smtClean="0"/>
              <a:t>Free for all</a:t>
            </a:r>
          </a:p>
          <a:p>
            <a:r>
              <a:rPr lang="en-US" dirty="0" smtClean="0"/>
              <a:t>No limit for inpatient stay</a:t>
            </a:r>
          </a:p>
          <a:p>
            <a:r>
              <a:rPr lang="en-US" dirty="0" smtClean="0"/>
              <a:t>Physicians held accountable for negligence</a:t>
            </a:r>
          </a:p>
          <a:p>
            <a:r>
              <a:rPr lang="en-US" dirty="0" smtClean="0"/>
              <a:t>Physicians only get paid if patients were properly treated or cured.</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5181600" y="2057400"/>
            <a:ext cx="2909887" cy="3959030"/>
          </a:xfrm>
          <a:prstGeom prst="rect">
            <a:avLst/>
          </a:prstGeom>
          <a:ln>
            <a:noFill/>
          </a:ln>
          <a:effectLst>
            <a:outerShdw blurRad="292100" dist="139700" dir="2700000" algn="tl" rotWithShape="0">
              <a:srgbClr val="333333">
                <a:alpha val="65000"/>
              </a:srgbClr>
            </a:outerShdw>
            <a:reflection blurRad="6350" stA="52000" endA="300" endPos="35000" dir="5400000" sy="-100000" algn="bl" rotWithShape="0"/>
          </a:effectLst>
        </p:spPr>
      </p:pic>
      <p:pic>
        <p:nvPicPr>
          <p:cNvPr id="6"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219200"/>
            <a:ext cx="7772400" cy="1780108"/>
          </a:xfrm>
        </p:spPr>
        <p:txBody>
          <a:bodyPr>
            <a:normAutofit/>
          </a:bodyPr>
          <a:lstStyle/>
          <a:p>
            <a:r>
              <a:rPr sz="6000" dirty="0" smtClean="0"/>
              <a:t>Chemistry</a:t>
            </a:r>
            <a:endParaRPr lang="en-US" sz="6000" dirty="0"/>
          </a:p>
        </p:txBody>
      </p:sp>
      <p:pic>
        <p:nvPicPr>
          <p:cNvPr id="6"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35842" name="Picture 2" descr="http://www.mobipocket.com/eBooks/cover_remote/ID1439/Chemistry525.jpg"/>
          <p:cNvPicPr>
            <a:picLocks noChangeAspect="1" noChangeArrowheads="1"/>
          </p:cNvPicPr>
          <p:nvPr/>
        </p:nvPicPr>
        <p:blipFill>
          <a:blip r:embed="rId3" cstate="print"/>
          <a:srcRect b="5701"/>
          <a:stretch>
            <a:fillRect/>
          </a:stretch>
        </p:blipFill>
        <p:spPr bwMode="auto">
          <a:xfrm>
            <a:off x="1104900" y="2466974"/>
            <a:ext cx="3009900" cy="3781426"/>
          </a:xfrm>
          <a:prstGeom prst="rect">
            <a:avLst/>
          </a:prstGeom>
          <a:noFill/>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GB" dirty="0" smtClean="0">
                <a:solidFill>
                  <a:srgbClr val="FFFFFF"/>
                </a:solidFill>
                <a:cs typeface="Arial" charset="0"/>
              </a:rPr>
              <a:t>Jabir </a:t>
            </a:r>
            <a:r>
              <a:rPr lang="en-GB" dirty="0" err="1" smtClean="0">
                <a:solidFill>
                  <a:srgbClr val="FFFFFF"/>
                </a:solidFill>
                <a:cs typeface="Arial" charset="0"/>
              </a:rPr>
              <a:t>Ibn</a:t>
            </a:r>
            <a:r>
              <a:rPr lang="en-GB" dirty="0" smtClean="0">
                <a:solidFill>
                  <a:srgbClr val="FFFFFF"/>
                </a:solidFill>
                <a:cs typeface="Arial" charset="0"/>
              </a:rPr>
              <a:t> </a:t>
            </a:r>
            <a:r>
              <a:rPr lang="en-GB" dirty="0" err="1" smtClean="0">
                <a:solidFill>
                  <a:srgbClr val="FFFFFF"/>
                </a:solidFill>
                <a:cs typeface="Arial" charset="0"/>
              </a:rPr>
              <a:t>Haiyan</a:t>
            </a:r>
            <a:r>
              <a:rPr lang="en-GB" dirty="0" smtClean="0">
                <a:solidFill>
                  <a:srgbClr val="FFFFFF"/>
                </a:solidFill>
                <a:cs typeface="Arial" charset="0"/>
              </a:rPr>
              <a:t> - </a:t>
            </a:r>
            <a:r>
              <a:rPr lang="en-GB" sz="2700" dirty="0" smtClean="0">
                <a:solidFill>
                  <a:srgbClr val="FFFFFF"/>
                </a:solidFill>
                <a:cs typeface="Arial" charset="0"/>
              </a:rPr>
              <a:t>721-815 CE</a:t>
            </a:r>
            <a:br>
              <a:rPr lang="en-GB" sz="2700" dirty="0" smtClean="0">
                <a:solidFill>
                  <a:srgbClr val="FFFFFF"/>
                </a:solidFill>
                <a:cs typeface="Arial" charset="0"/>
              </a:rPr>
            </a:br>
            <a:r>
              <a:rPr lang="en-GB" sz="3600" dirty="0" smtClean="0">
                <a:solidFill>
                  <a:srgbClr val="FFFF00"/>
                </a:solidFill>
                <a:latin typeface="Eras Medium ITC" pitchFamily="34" charset="0"/>
                <a:cs typeface="Arial" charset="0"/>
              </a:rPr>
              <a:t>Father of Chemistry</a:t>
            </a:r>
            <a:endParaRPr lang="en-US" sz="3600" dirty="0">
              <a:solidFill>
                <a:srgbClr val="FFFF00"/>
              </a:solidFill>
              <a:latin typeface="Eras Medium ITC" pitchFamily="34" charset="0"/>
            </a:endParaRPr>
          </a:p>
        </p:txBody>
      </p:sp>
      <p:sp>
        <p:nvSpPr>
          <p:cNvPr id="4" name="Content Placeholder 3"/>
          <p:cNvSpPr>
            <a:spLocks noGrp="1"/>
          </p:cNvSpPr>
          <p:nvPr>
            <p:ph sz="half" idx="1"/>
          </p:nvPr>
        </p:nvSpPr>
        <p:spPr>
          <a:xfrm>
            <a:off x="4876800" y="1524000"/>
            <a:ext cx="3749040" cy="4572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1003">
            <a:schemeClr val="lt2"/>
          </a:fillRef>
          <a:effectRef idx="1">
            <a:schemeClr val="accent2"/>
          </a:effectRef>
          <a:fontRef idx="minor">
            <a:schemeClr val="dk1"/>
          </a:fontRef>
        </p:style>
        <p:txBody>
          <a:bodyPr>
            <a:normAutofit lnSpcReduction="10000"/>
          </a:bodyPr>
          <a:lstStyle/>
          <a:p>
            <a:r>
              <a:rPr lang="en-US" dirty="0" smtClean="0">
                <a:solidFill>
                  <a:srgbClr val="FF0000"/>
                </a:solidFill>
              </a:rPr>
              <a:t>Invented </a:t>
            </a:r>
          </a:p>
          <a:p>
            <a:r>
              <a:rPr lang="en-US" dirty="0" smtClean="0"/>
              <a:t>25 + laboratory instruments.</a:t>
            </a:r>
          </a:p>
          <a:p>
            <a:r>
              <a:rPr lang="en-US" dirty="0" smtClean="0">
                <a:solidFill>
                  <a:srgbClr val="FF0000"/>
                </a:solidFill>
              </a:rPr>
              <a:t>Discovered Acids</a:t>
            </a:r>
          </a:p>
          <a:p>
            <a:pPr lvl="1"/>
            <a:r>
              <a:rPr lang="en-US" dirty="0" smtClean="0"/>
              <a:t>Sulfuric acid</a:t>
            </a:r>
          </a:p>
          <a:p>
            <a:pPr lvl="1"/>
            <a:r>
              <a:rPr lang="en-US" dirty="0" smtClean="0"/>
              <a:t>Hydrochloric acid</a:t>
            </a:r>
          </a:p>
          <a:p>
            <a:pPr lvl="1"/>
            <a:r>
              <a:rPr lang="en-US" dirty="0" smtClean="0"/>
              <a:t>Nitric acid</a:t>
            </a:r>
          </a:p>
          <a:p>
            <a:r>
              <a:rPr lang="en-US" dirty="0" smtClean="0">
                <a:solidFill>
                  <a:srgbClr val="FF0000"/>
                </a:solidFill>
              </a:rPr>
              <a:t>Discovered elements</a:t>
            </a:r>
          </a:p>
          <a:p>
            <a:pPr lvl="1"/>
            <a:r>
              <a:rPr lang="en-US" dirty="0" smtClean="0"/>
              <a:t>Arsenic</a:t>
            </a:r>
          </a:p>
          <a:p>
            <a:pPr lvl="1"/>
            <a:r>
              <a:rPr lang="en-US" dirty="0" smtClean="0"/>
              <a:t>Antimony</a:t>
            </a:r>
          </a:p>
          <a:p>
            <a:pPr lvl="1"/>
            <a:r>
              <a:rPr lang="en-US" dirty="0" smtClean="0"/>
              <a:t>Bismuth</a:t>
            </a:r>
          </a:p>
        </p:txBody>
      </p:sp>
      <p:pic>
        <p:nvPicPr>
          <p:cNvPr id="32770" name="Picture 2"/>
          <p:cNvPicPr>
            <a:picLocks noChangeAspect="1" noChangeArrowheads="1"/>
          </p:cNvPicPr>
          <p:nvPr/>
        </p:nvPicPr>
        <p:blipFill>
          <a:blip r:embed="rId2" cstate="print"/>
          <a:srcRect/>
          <a:stretch>
            <a:fillRect/>
          </a:stretch>
        </p:blipFill>
        <p:spPr bwMode="auto">
          <a:xfrm>
            <a:off x="838200" y="1828800"/>
            <a:ext cx="3505200" cy="4172857"/>
          </a:xfrm>
          <a:prstGeom prst="rect">
            <a:avLst/>
          </a:prstGeom>
          <a:noFill/>
          <a:ln w="9525">
            <a:noFill/>
            <a:miter lim="800000"/>
            <a:headEnd/>
            <a:tailEnd/>
          </a:ln>
          <a:effectLst/>
        </p:spPr>
      </p:pic>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861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5184648"/>
            <a:ext cx="8077200" cy="1673352"/>
          </a:xfrm>
        </p:spPr>
        <p:txBody>
          <a:bodyPr>
            <a:normAutofit/>
          </a:bodyPr>
          <a:lstStyle/>
          <a:p>
            <a:r>
              <a:rPr sz="6000" dirty="0" smtClean="0"/>
              <a:t>Sociology</a:t>
            </a:r>
            <a:endParaRPr lang="en-US" sz="6000" dirty="0"/>
          </a:p>
        </p:txBody>
      </p:sp>
      <p:sp>
        <p:nvSpPr>
          <p:cNvPr id="6" name="Subtitle 5"/>
          <p:cNvSpPr>
            <a:spLocks noGrp="1"/>
          </p:cNvSpPr>
          <p:nvPr>
            <p:ph type="subTitle" idx="1"/>
          </p:nvPr>
        </p:nvSpPr>
        <p:spPr>
          <a:xfrm>
            <a:off x="685800" y="1828800"/>
            <a:ext cx="4724400" cy="1499616"/>
          </a:xfrm>
        </p:spPr>
        <p:txBody>
          <a:bodyPr/>
          <a:lstStyle/>
          <a:p>
            <a:endParaRPr lang="en-US"/>
          </a:p>
        </p:txBody>
      </p:sp>
      <p:pic>
        <p:nvPicPr>
          <p:cNvPr id="8"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33794" name="Picture 2" descr="http://sd.keepcalm-o-matic.co.uk/i/keep-calm-and-love-sociology-7.png"/>
          <p:cNvPicPr>
            <a:picLocks noChangeAspect="1" noChangeArrowheads="1"/>
          </p:cNvPicPr>
          <p:nvPr/>
        </p:nvPicPr>
        <p:blipFill>
          <a:blip r:embed="rId3" cstate="print"/>
          <a:srcRect/>
          <a:stretch>
            <a:fillRect/>
          </a:stretch>
        </p:blipFill>
        <p:spPr bwMode="auto">
          <a:xfrm>
            <a:off x="155575" y="485774"/>
            <a:ext cx="5559425" cy="4010026"/>
          </a:xfrm>
          <a:prstGeom prst="rect">
            <a:avLst/>
          </a:prstGeom>
          <a:noFill/>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6248400" cy="1143000"/>
          </a:xfrm>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b="1" dirty="0" err="1" smtClean="0">
                <a:solidFill>
                  <a:schemeClr val="bg1"/>
                </a:solidFill>
                <a:effectLst>
                  <a:outerShdw blurRad="38100" dist="38100" dir="2700000" algn="tl">
                    <a:srgbClr val="000000"/>
                  </a:outerShdw>
                </a:effectLst>
              </a:rPr>
              <a:t>Ibn</a:t>
            </a:r>
            <a:r>
              <a:rPr lang="en-US" b="1" dirty="0" smtClean="0">
                <a:solidFill>
                  <a:schemeClr val="bg1"/>
                </a:solidFill>
                <a:effectLst>
                  <a:outerShdw blurRad="38100" dist="38100" dir="2700000" algn="tl">
                    <a:srgbClr val="000000"/>
                  </a:outerShdw>
                </a:effectLst>
              </a:rPr>
              <a:t> – </a:t>
            </a:r>
            <a:r>
              <a:rPr lang="en-US" b="1" dirty="0" err="1" smtClean="0">
                <a:solidFill>
                  <a:schemeClr val="bg1"/>
                </a:solidFill>
                <a:effectLst>
                  <a:outerShdw blurRad="38100" dist="38100" dir="2700000" algn="tl">
                    <a:srgbClr val="000000"/>
                  </a:outerShdw>
                </a:effectLst>
              </a:rPr>
              <a:t>Khaldun</a:t>
            </a:r>
            <a:r>
              <a:rPr lang="en-US" b="1" dirty="0" smtClean="0">
                <a:solidFill>
                  <a:schemeClr val="bg1"/>
                </a:solidFill>
                <a:effectLst>
                  <a:outerShdw blurRad="38100" dist="38100" dir="2700000" algn="tl">
                    <a:srgbClr val="000000"/>
                  </a:outerShdw>
                </a:effectLst>
              </a:rPr>
              <a:t> – </a:t>
            </a:r>
            <a:r>
              <a:rPr lang="en-US" sz="2700" b="1" dirty="0" smtClean="0">
                <a:solidFill>
                  <a:schemeClr val="bg1"/>
                </a:solidFill>
                <a:effectLst>
                  <a:outerShdw blurRad="38100" dist="38100" dir="2700000" algn="tl">
                    <a:srgbClr val="000000"/>
                  </a:outerShdw>
                </a:effectLst>
              </a:rPr>
              <a:t>1332-1406</a:t>
            </a:r>
            <a:r>
              <a:rPr lang="en-US" b="1" dirty="0" smtClean="0">
                <a:solidFill>
                  <a:srgbClr val="FFFF00"/>
                </a:solidFill>
                <a:effectLst>
                  <a:outerShdw blurRad="38100" dist="38100" dir="2700000" algn="tl">
                    <a:srgbClr val="000000"/>
                  </a:outerShdw>
                </a:effectLst>
              </a:rPr>
              <a:t/>
            </a:r>
            <a:br>
              <a:rPr lang="en-US" b="1" dirty="0" smtClean="0">
                <a:solidFill>
                  <a:srgbClr val="FFFF00"/>
                </a:solidFill>
                <a:effectLst>
                  <a:outerShdw blurRad="38100" dist="38100" dir="2700000" algn="tl">
                    <a:srgbClr val="000000"/>
                  </a:outerShdw>
                </a:effectLst>
              </a:rPr>
            </a:br>
            <a:r>
              <a:rPr lang="en-US" sz="3600" dirty="0" smtClean="0">
                <a:solidFill>
                  <a:srgbClr val="FFFF00"/>
                </a:solidFill>
                <a:latin typeface="Eras Medium ITC" pitchFamily="34" charset="0"/>
              </a:rPr>
              <a:t>Father of Modern Sociology</a:t>
            </a:r>
            <a:endParaRPr lang="en-US" sz="3600" dirty="0">
              <a:solidFill>
                <a:srgbClr val="FFFF00"/>
              </a:solidFill>
              <a:latin typeface="Eras Medium ITC" pitchFamily="34" charset="0"/>
            </a:endParaRPr>
          </a:p>
        </p:txBody>
      </p:sp>
      <p:sp>
        <p:nvSpPr>
          <p:cNvPr id="47107" name="Rectangle 3"/>
          <p:cNvSpPr>
            <a:spLocks noGrp="1" noChangeArrowheads="1"/>
          </p:cNvSpPr>
          <p:nvPr>
            <p:ph type="body" sz="half" idx="1"/>
          </p:nvPr>
        </p:nvSpPr>
        <p:spPr>
          <a:xfrm>
            <a:off x="457200" y="2057400"/>
            <a:ext cx="5943600" cy="41148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92500" lnSpcReduction="20000"/>
          </a:bodyPr>
          <a:lstStyle/>
          <a:p>
            <a:pPr>
              <a:lnSpc>
                <a:spcPct val="90000"/>
              </a:lnSpc>
              <a:buFontTx/>
              <a:buChar char="-"/>
            </a:pPr>
            <a:r>
              <a:rPr lang="en-US" sz="2800" dirty="0" smtClean="0"/>
              <a:t>Al-</a:t>
            </a:r>
            <a:r>
              <a:rPr lang="en-US" sz="2800" dirty="0" err="1" smtClean="0"/>
              <a:t>Muqaddamah</a:t>
            </a:r>
            <a:r>
              <a:rPr lang="en-US" dirty="0" smtClean="0"/>
              <a:t> </a:t>
            </a:r>
            <a:r>
              <a:rPr lang="en-US" dirty="0"/>
              <a:t> </a:t>
            </a:r>
            <a:r>
              <a:rPr lang="en-US" dirty="0" smtClean="0"/>
              <a:t>- An Introduction to History</a:t>
            </a:r>
          </a:p>
          <a:p>
            <a:pPr>
              <a:lnSpc>
                <a:spcPct val="90000"/>
              </a:lnSpc>
              <a:buFontTx/>
              <a:buChar char="-"/>
            </a:pPr>
            <a:r>
              <a:rPr lang="en-US" dirty="0" smtClean="0"/>
              <a:t>“Undoubtedly the greatest work of its kind that has ever been created by any mind in any time and any place…the most comprehensive and illuminating analysis of how human affairs work that has been made anywhere”.</a:t>
            </a:r>
          </a:p>
          <a:p>
            <a:pPr>
              <a:lnSpc>
                <a:spcPct val="90000"/>
              </a:lnSpc>
              <a:buFontTx/>
              <a:buChar char="-"/>
            </a:pPr>
            <a:r>
              <a:rPr lang="en-US" dirty="0" smtClean="0"/>
              <a:t>[Arnold J Toynbee </a:t>
            </a:r>
            <a:r>
              <a:rPr lang="en-US" i="1" dirty="0" smtClean="0"/>
              <a:t>Observer]</a:t>
            </a:r>
          </a:p>
          <a:p>
            <a:pPr>
              <a:lnSpc>
                <a:spcPct val="90000"/>
              </a:lnSpc>
              <a:buFontTx/>
              <a:buChar char="-"/>
            </a:pPr>
            <a:endParaRPr lang="en-US" dirty="0" smtClean="0"/>
          </a:p>
          <a:p>
            <a:pPr>
              <a:lnSpc>
                <a:spcPct val="90000"/>
              </a:lnSpc>
              <a:buFontTx/>
              <a:buChar char="-"/>
            </a:pPr>
            <a:endParaRPr lang="en-US" dirty="0" smtClean="0"/>
          </a:p>
          <a:p>
            <a:pPr>
              <a:lnSpc>
                <a:spcPct val="90000"/>
              </a:lnSpc>
              <a:buFontTx/>
              <a:buNone/>
            </a:pPr>
            <a:endParaRPr lang="en-US" dirty="0"/>
          </a:p>
        </p:txBody>
      </p:sp>
      <p:pic>
        <p:nvPicPr>
          <p:cNvPr id="47109" name="Picture 5" descr="khaldun">
            <a:hlinkClick r:id="rId2"/>
          </p:cNvPr>
          <p:cNvPicPr>
            <a:picLocks noGrp="1" noChangeAspect="1" noChangeArrowheads="1"/>
          </p:cNvPicPr>
          <p:nvPr>
            <p:ph sz="half" idx="2"/>
          </p:nvPr>
        </p:nvPicPr>
        <p:blipFill>
          <a:blip r:embed="rId3" cstate="print">
            <a:extLst>
              <a:ext uri="{BEBA8EAE-BF5A-486C-A8C5-ECC9F3942E4B}">
                <a14:imgProps xmlns:a14="http://schemas.microsoft.com/office/drawing/2010/main" xmlns="">
                  <a14:imgLayer r:embed="rId4">
                    <a14:imgEffect>
                      <a14:backgroundRemoval t="4630" b="100000" l="7059" r="100000">
                        <a14:foregroundMark x1="35294" y1="15741" x2="60000" y2="25000"/>
                        <a14:foregroundMark x1="49412" y1="12963" x2="68235" y2="17593"/>
                        <a14:foregroundMark x1="51765" y1="8333" x2="64706" y2="11111"/>
                        <a14:foregroundMark x1="44706" y1="7407" x2="24706" y2="11111"/>
                        <a14:foregroundMark x1="68235" y1="35185" x2="74118" y2="31481"/>
                        <a14:foregroundMark x1="58824" y1="42593" x2="44706" y2="57407"/>
                        <a14:foregroundMark x1="32941" y1="62963" x2="24706" y2="83333"/>
                        <a14:foregroundMark x1="15294" y1="89815" x2="15294" y2="94444"/>
                        <a14:foregroundMark x1="25882" y1="24074" x2="27059" y2="20370"/>
                        <a14:foregroundMark x1="88235" y1="64815" x2="94118" y2="68519"/>
                        <a14:foregroundMark x1="75294" y1="23148" x2="70588" y2="15741"/>
                        <a14:foregroundMark x1="75294" y1="25000" x2="76471" y2="27778"/>
                        <a14:backgroundMark x1="75294" y1="8333" x2="90588" y2="25926"/>
                        <a14:backgroundMark x1="65882" y1="8333" x2="61176" y2="0"/>
                        <a14:backgroundMark x1="50588" y1="1852" x2="36471" y2="1852"/>
                      </a14:backgroundRemoval>
                    </a14:imgEffect>
                  </a14:imgLayer>
                </a14:imgProps>
              </a:ext>
            </a:extLst>
          </a:blip>
          <a:srcRect/>
          <a:stretch>
            <a:fillRect/>
          </a:stretch>
        </p:blipFill>
        <p:spPr>
          <a:xfrm>
            <a:off x="6858000" y="304800"/>
            <a:ext cx="1859775" cy="2362201"/>
          </a:xfrm>
          <a:prstGeom prst="rect">
            <a:avLst/>
          </a:prstGeom>
          <a:ln>
            <a:noFill/>
          </a:ln>
          <a:effectLst>
            <a:outerShdw blurRad="292100" dist="139700" dir="2700000" algn="tl" rotWithShape="0">
              <a:srgbClr val="333333">
                <a:alpha val="65000"/>
              </a:srgbClr>
            </a:outerShdw>
          </a:effectLst>
        </p:spPr>
      </p:pic>
      <p:pic>
        <p:nvPicPr>
          <p:cNvPr id="25602" name="Picture 2"/>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6629400" y="3200400"/>
            <a:ext cx="2149679" cy="3124200"/>
          </a:xfrm>
          <a:prstGeom prst="rect">
            <a:avLst/>
          </a:prstGeom>
          <a:noFill/>
          <a:ln w="9525">
            <a:noFill/>
            <a:miter lim="800000"/>
            <a:headEnd/>
            <a:tailEnd/>
          </a:ln>
          <a:effectLst/>
        </p:spPr>
      </p:pic>
      <p:pic>
        <p:nvPicPr>
          <p:cNvPr id="6"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2438400" y="1447800"/>
            <a:ext cx="1901825" cy="609600"/>
          </a:xfrm>
          <a:prstGeom prst="rect">
            <a:avLst/>
          </a:prstGeom>
          <a:noFill/>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219200"/>
            <a:ext cx="7772400" cy="1143000"/>
          </a:xfrm>
        </p:spPr>
        <p:txBody>
          <a:bodyPr>
            <a:normAutofit/>
          </a:bodyPr>
          <a:lstStyle/>
          <a:p>
            <a:r>
              <a:rPr sz="6600" dirty="0" smtClean="0"/>
              <a:t>Physics</a:t>
            </a:r>
            <a:endParaRPr lang="en-US" sz="6600" dirty="0"/>
          </a:p>
        </p:txBody>
      </p:sp>
      <p:sp>
        <p:nvSpPr>
          <p:cNvPr id="6" name="Subtitle 5"/>
          <p:cNvSpPr>
            <a:spLocks noGrp="1"/>
          </p:cNvSpPr>
          <p:nvPr>
            <p:ph type="subTitle" idx="1"/>
          </p:nvPr>
        </p:nvSpPr>
        <p:spPr>
          <a:xfrm>
            <a:off x="1905000" y="2895600"/>
            <a:ext cx="5257800" cy="432816"/>
          </a:xfrm>
        </p:spPr>
        <p:txBody>
          <a:bodyPr/>
          <a:lstStyle/>
          <a:p>
            <a:endParaRPr lang="en-US"/>
          </a:p>
        </p:txBody>
      </p:sp>
      <p:pic>
        <p:nvPicPr>
          <p:cNvPr id="8"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31746" name="Picture 2" descr="http://img3.wikia.nocookie.net/__cb20120131205102/powerlisting/images/7/7b/Physics.jpg"/>
          <p:cNvPicPr>
            <a:picLocks noChangeAspect="1" noChangeArrowheads="1"/>
          </p:cNvPicPr>
          <p:nvPr/>
        </p:nvPicPr>
        <p:blipFill>
          <a:blip r:embed="rId3" cstate="print"/>
          <a:srcRect/>
          <a:stretch>
            <a:fillRect/>
          </a:stretch>
        </p:blipFill>
        <p:spPr bwMode="auto">
          <a:xfrm>
            <a:off x="155574" y="685800"/>
            <a:ext cx="7159625" cy="5715000"/>
          </a:xfrm>
          <a:prstGeom prst="rect">
            <a:avLst/>
          </a:prstGeom>
          <a:noFill/>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503238"/>
            <a:ext cx="5638800" cy="1554162"/>
          </a:xfrm>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sz="3200" dirty="0" err="1" smtClean="0">
                <a:solidFill>
                  <a:schemeClr val="bg1"/>
                </a:solidFill>
              </a:rPr>
              <a:t>Ibn</a:t>
            </a:r>
            <a:r>
              <a:rPr lang="en-US" sz="3200" dirty="0" smtClean="0">
                <a:solidFill>
                  <a:schemeClr val="bg1"/>
                </a:solidFill>
              </a:rPr>
              <a:t> al-</a:t>
            </a:r>
            <a:r>
              <a:rPr lang="en-US" sz="3200" dirty="0" err="1" smtClean="0">
                <a:solidFill>
                  <a:schemeClr val="bg1"/>
                </a:solidFill>
              </a:rPr>
              <a:t>Haytham</a:t>
            </a:r>
            <a:r>
              <a:rPr lang="en-US" sz="3200" dirty="0" smtClean="0">
                <a:solidFill>
                  <a:schemeClr val="bg1"/>
                </a:solidFill>
              </a:rPr>
              <a:t> </a:t>
            </a:r>
            <a:r>
              <a:rPr lang="en-US" sz="2400" dirty="0" smtClean="0">
                <a:solidFill>
                  <a:schemeClr val="bg1"/>
                </a:solidFill>
              </a:rPr>
              <a:t>965-1039 CE</a:t>
            </a:r>
            <a:br>
              <a:rPr lang="en-US" sz="2400" dirty="0" smtClean="0">
                <a:solidFill>
                  <a:schemeClr val="bg1"/>
                </a:solidFill>
              </a:rPr>
            </a:br>
            <a:r>
              <a:rPr lang="en-US" sz="3200" dirty="0" smtClean="0">
                <a:solidFill>
                  <a:srgbClr val="FFFF00"/>
                </a:solidFill>
                <a:latin typeface="Eras Medium ITC" pitchFamily="34" charset="0"/>
              </a:rPr>
              <a:t>Founder of Optics</a:t>
            </a:r>
            <a:r>
              <a:rPr lang="en-US" sz="3200" b="1" dirty="0" smtClean="0">
                <a:solidFill>
                  <a:srgbClr val="FFFF00"/>
                </a:solidFill>
                <a:effectLst>
                  <a:outerShdw blurRad="38100" dist="38100" dir="2700000" algn="tl">
                    <a:srgbClr val="000000"/>
                  </a:outerShdw>
                </a:effectLst>
                <a:latin typeface="Eras Light ITC" pitchFamily="34" charset="0"/>
              </a:rPr>
              <a:t/>
            </a:r>
            <a:br>
              <a:rPr lang="en-US" sz="3200" b="1" dirty="0" smtClean="0">
                <a:solidFill>
                  <a:srgbClr val="FFFF00"/>
                </a:solidFill>
                <a:effectLst>
                  <a:outerShdw blurRad="38100" dist="38100" dir="2700000" algn="tl">
                    <a:srgbClr val="000000"/>
                  </a:outerShdw>
                </a:effectLst>
                <a:latin typeface="Eras Light ITC" pitchFamily="34" charset="0"/>
              </a:rPr>
            </a:br>
            <a:r>
              <a:rPr lang="en-US" sz="1800" b="1" dirty="0" smtClean="0">
                <a:solidFill>
                  <a:srgbClr val="FFFF00"/>
                </a:solidFill>
                <a:effectLst>
                  <a:outerShdw blurRad="38100" dist="38100" dir="2700000" algn="tl">
                    <a:srgbClr val="000000"/>
                  </a:outerShdw>
                </a:effectLst>
                <a:latin typeface="Eras Light ITC" pitchFamily="34" charset="0"/>
              </a:rPr>
              <a:t>Study of Light</a:t>
            </a:r>
            <a:endParaRPr lang="en-US" sz="2800" b="1" dirty="0">
              <a:solidFill>
                <a:srgbClr val="FFFF00"/>
              </a:solidFill>
              <a:effectLst>
                <a:outerShdw blurRad="38100" dist="38100" dir="2700000" algn="tl">
                  <a:srgbClr val="000000"/>
                </a:outerShdw>
              </a:effectLst>
              <a:latin typeface="Eras Light ITC" pitchFamily="34" charset="0"/>
            </a:endParaRPr>
          </a:p>
        </p:txBody>
      </p:sp>
      <p:sp>
        <p:nvSpPr>
          <p:cNvPr id="52227" name="Rectangle 3"/>
          <p:cNvSpPr>
            <a:spLocks noGrp="1" noChangeArrowheads="1"/>
          </p:cNvSpPr>
          <p:nvPr>
            <p:ph type="body" sz="half" idx="1"/>
          </p:nvPr>
        </p:nvSpPr>
        <p:spPr>
          <a:xfrm>
            <a:off x="533400" y="2209800"/>
            <a:ext cx="4419600" cy="44497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lstStyle/>
          <a:p>
            <a:r>
              <a:rPr lang="en-US" sz="2800" dirty="0" smtClean="0"/>
              <a:t>Wrote</a:t>
            </a:r>
            <a:r>
              <a:rPr lang="en-US" sz="2800" i="1" dirty="0" smtClean="0"/>
              <a:t> - Book of Optics</a:t>
            </a:r>
          </a:p>
          <a:p>
            <a:r>
              <a:rPr lang="en-US" sz="2800" dirty="0" smtClean="0"/>
              <a:t>Ranked with Newton’s </a:t>
            </a:r>
            <a:r>
              <a:rPr lang="en-US" sz="2800" i="1" dirty="0" err="1" smtClean="0"/>
              <a:t>Philosophiae</a:t>
            </a:r>
            <a:r>
              <a:rPr lang="en-US" sz="2800" i="1" dirty="0" smtClean="0"/>
              <a:t> </a:t>
            </a:r>
            <a:r>
              <a:rPr lang="en-US" sz="2800" i="1" dirty="0" err="1" smtClean="0"/>
              <a:t>Naturalis</a:t>
            </a:r>
            <a:r>
              <a:rPr lang="en-US" sz="2800" i="1" dirty="0" smtClean="0"/>
              <a:t> Principia </a:t>
            </a:r>
            <a:r>
              <a:rPr lang="en-US" sz="2800" i="1" dirty="0" err="1" smtClean="0"/>
              <a:t>Mathematica</a:t>
            </a:r>
            <a:r>
              <a:rPr lang="en-US" sz="2800" i="1" dirty="0" smtClean="0"/>
              <a:t> </a:t>
            </a:r>
            <a:r>
              <a:rPr lang="en-US" sz="2800" dirty="0" smtClean="0"/>
              <a:t>as the most influential book on Physics</a:t>
            </a:r>
          </a:p>
          <a:p>
            <a:r>
              <a:rPr lang="en-US" sz="2800" dirty="0" smtClean="0"/>
              <a:t>Pioneer of the modern scientific method</a:t>
            </a:r>
          </a:p>
          <a:p>
            <a:pPr>
              <a:buFontTx/>
              <a:buNone/>
            </a:pPr>
            <a:endParaRPr lang="en-US" sz="2800" dirty="0"/>
          </a:p>
        </p:txBody>
      </p:sp>
      <p:pic>
        <p:nvPicPr>
          <p:cNvPr id="52229" name="Picture 5" descr="haitham">
            <a:hlinkClick r:id="rId2"/>
          </p:cNvPr>
          <p:cNvPicPr>
            <a:picLocks noGrp="1" noChangeAspect="1" noChangeArrowheads="1"/>
          </p:cNvPicPr>
          <p:nvPr>
            <p:ph sz="quarter" idx="2"/>
          </p:nvPr>
        </p:nvPicPr>
        <p:blipFill>
          <a:blip r:embed="rId3" cstate="print">
            <a:extLst>
              <a:ext uri="{BEBA8EAE-BF5A-486C-A8C5-ECC9F3942E4B}">
                <a14:imgProps xmlns:a14="http://schemas.microsoft.com/office/drawing/2010/main" xmlns="">
                  <a14:imgLayer r:embed="rId4">
                    <a14:imgEffect>
                      <a14:backgroundRemoval t="1031" b="96907" l="9412" r="98824">
                        <a14:foregroundMark x1="32941" y1="84536" x2="25882" y2="92784"/>
                        <a14:foregroundMark x1="29412" y1="81443" x2="21176" y2="91753"/>
                        <a14:foregroundMark x1="30588" y1="75258" x2="25882" y2="80412"/>
                        <a14:foregroundMark x1="20000" y1="88660" x2="16471" y2="93814"/>
                        <a14:foregroundMark x1="70588" y1="64948" x2="94118" y2="78351"/>
                        <a14:foregroundMark x1="35294" y1="40206" x2="35294" y2="40206"/>
                        <a14:foregroundMark x1="28235" y1="43299" x2="28235" y2="43299"/>
                        <a14:foregroundMark x1="25882" y1="41237" x2="25882" y2="41237"/>
                      </a14:backgroundRemoval>
                    </a14:imgEffect>
                  </a14:imgLayer>
                </a14:imgProps>
              </a:ext>
            </a:extLst>
          </a:blip>
          <a:srcRect/>
          <a:stretch>
            <a:fillRect/>
          </a:stretch>
        </p:blipFill>
        <p:spPr>
          <a:xfrm>
            <a:off x="6324600" y="304800"/>
            <a:ext cx="2271713" cy="2590800"/>
          </a:xfrm>
          <a:prstGeom prst="rect">
            <a:avLst/>
          </a:prstGeom>
          <a:ln>
            <a:noFill/>
          </a:ln>
          <a:effectLst>
            <a:outerShdw blurRad="292100" dist="139700" dir="2700000" algn="tl" rotWithShape="0">
              <a:srgbClr val="333333">
                <a:alpha val="65000"/>
              </a:srgbClr>
            </a:outerShdw>
          </a:effectLst>
        </p:spPr>
      </p:pic>
      <p:pic>
        <p:nvPicPr>
          <p:cNvPr id="52240" name="Picture 16" descr="08"/>
          <p:cNvPicPr>
            <a:picLocks noGrp="1" noChangeAspect="1" noChangeArrowheads="1"/>
          </p:cNvPicPr>
          <p:nvPr>
            <p:ph sz="quarter" idx="3"/>
          </p:nvPr>
        </p:nvPicPr>
        <p:blipFill>
          <a:blip r:embed="rId5" cstate="print"/>
          <a:srcRect/>
          <a:stretch>
            <a:fillRect/>
          </a:stretch>
        </p:blipFill>
        <p:spPr>
          <a:xfrm>
            <a:off x="6019800" y="3124200"/>
            <a:ext cx="2613025" cy="33528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6"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prstGeom prst="round2Same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err="1" smtClean="0"/>
              <a:t>Ibn</a:t>
            </a:r>
            <a:r>
              <a:rPr lang="en-US" dirty="0" smtClean="0"/>
              <a:t> </a:t>
            </a:r>
            <a:r>
              <a:rPr lang="en-US" dirty="0" err="1" smtClean="0"/>
              <a:t>Haythan</a:t>
            </a:r>
            <a:r>
              <a:rPr lang="en-US" dirty="0" smtClean="0"/>
              <a:t/>
            </a:r>
            <a:br>
              <a:rPr lang="en-US" dirty="0" smtClean="0"/>
            </a:br>
            <a:r>
              <a:rPr lang="en-US" sz="3600" dirty="0" smtClean="0">
                <a:solidFill>
                  <a:srgbClr val="FFFF00"/>
                </a:solidFill>
                <a:latin typeface="Eras Medium ITC" pitchFamily="34" charset="0"/>
              </a:rPr>
              <a:t>Formulated: Scientific Method</a:t>
            </a:r>
            <a:endParaRPr lang="en-US" sz="3600" dirty="0">
              <a:solidFill>
                <a:srgbClr val="FFFF00"/>
              </a:solidFill>
              <a:latin typeface="Eras Medium ITC" pitchFamily="34" charset="0"/>
            </a:endParaRPr>
          </a:p>
        </p:txBody>
      </p:sp>
      <p:sp>
        <p:nvSpPr>
          <p:cNvPr id="7" name="Content Placeholder 6"/>
          <p:cNvSpPr>
            <a:spLocks noGrp="1"/>
          </p:cNvSpPr>
          <p:nvPr>
            <p:ph idx="1"/>
          </p:nvPr>
        </p:nvSpPr>
        <p:spPr>
          <a:xfrm>
            <a:off x="872067" y="2209800"/>
            <a:ext cx="7408333" cy="39163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92500" lnSpcReduction="20000"/>
          </a:bodyPr>
          <a:lstStyle/>
          <a:p>
            <a:pPr marL="0" indent="0" algn="ctr">
              <a:buNone/>
            </a:pPr>
            <a:r>
              <a:rPr lang="en-US" sz="2800" dirty="0" smtClean="0">
                <a:solidFill>
                  <a:srgbClr val="FF0000"/>
                </a:solidFill>
              </a:rPr>
              <a:t>Scientific Method</a:t>
            </a:r>
          </a:p>
          <a:p>
            <a:r>
              <a:rPr lang="en-US" dirty="0" smtClean="0"/>
              <a:t>Observation</a:t>
            </a:r>
          </a:p>
          <a:p>
            <a:r>
              <a:rPr lang="en-US" dirty="0" smtClean="0"/>
              <a:t>Statement of problem</a:t>
            </a:r>
          </a:p>
          <a:p>
            <a:r>
              <a:rPr lang="en-US" dirty="0" smtClean="0"/>
              <a:t>Formulation of hypothesis</a:t>
            </a:r>
          </a:p>
          <a:p>
            <a:r>
              <a:rPr lang="en-US" dirty="0" smtClean="0"/>
              <a:t>Testing of hypothesis using experimentation</a:t>
            </a:r>
          </a:p>
          <a:p>
            <a:r>
              <a:rPr lang="en-US" dirty="0" smtClean="0"/>
              <a:t>Analysis of experimental results</a:t>
            </a:r>
          </a:p>
          <a:p>
            <a:r>
              <a:rPr lang="en-US" dirty="0" smtClean="0"/>
              <a:t>Interpretation of data and </a:t>
            </a:r>
          </a:p>
          <a:p>
            <a:r>
              <a:rPr lang="en-US" dirty="0" smtClean="0"/>
              <a:t>Formulation of conclusion</a:t>
            </a:r>
          </a:p>
          <a:p>
            <a:r>
              <a:rPr lang="en-US" dirty="0" smtClean="0"/>
              <a:t>Publication of findings</a:t>
            </a:r>
          </a:p>
          <a:p>
            <a:endParaRPr lang="en-US" dirty="0"/>
          </a:p>
        </p:txBody>
      </p:sp>
      <p:pic>
        <p:nvPicPr>
          <p:cNvPr id="5"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632575" y="1676400"/>
            <a:ext cx="1901825" cy="609600"/>
          </a:xfrm>
          <a:prstGeom prst="rect">
            <a:avLst/>
          </a:prstGeom>
          <a:noFill/>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p:cNvSpPr>
            <a:spLocks noGrp="1"/>
          </p:cNvSpPr>
          <p:nvPr>
            <p:ph type="title"/>
          </p:nvPr>
        </p:nvSpPr>
        <p:spPr>
          <a:xfrm>
            <a:off x="457200" y="338328"/>
            <a:ext cx="8229600" cy="1252728"/>
          </a:xfrm>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err="1" smtClean="0"/>
              <a:t>Ibn</a:t>
            </a:r>
            <a:r>
              <a:rPr lang="en-US" dirty="0" smtClean="0"/>
              <a:t> Al-</a:t>
            </a:r>
            <a:r>
              <a:rPr lang="en-US" dirty="0" err="1" smtClean="0"/>
              <a:t>Haytham</a:t>
            </a:r>
            <a:r>
              <a:rPr lang="en-US" dirty="0" smtClean="0"/>
              <a:t/>
            </a:r>
            <a:br>
              <a:rPr lang="en-US" dirty="0" smtClean="0"/>
            </a:br>
            <a:r>
              <a:rPr lang="en-US" sz="3600" dirty="0" smtClean="0">
                <a:solidFill>
                  <a:srgbClr val="FFFF00"/>
                </a:solidFill>
                <a:latin typeface="Eras Medium ITC" pitchFamily="34" charset="0"/>
              </a:rPr>
              <a:t>Best Idea in 1000 years!</a:t>
            </a:r>
            <a:endParaRPr lang="en-US" sz="3600" dirty="0">
              <a:solidFill>
                <a:srgbClr val="FFFF00"/>
              </a:solidFill>
              <a:latin typeface="Eras Medium ITC" pitchFamily="34" charset="0"/>
            </a:endParaRPr>
          </a:p>
        </p:txBody>
      </p:sp>
      <p:sp>
        <p:nvSpPr>
          <p:cNvPr id="2" name="Content Placeholder 1"/>
          <p:cNvSpPr>
            <a:spLocks noGrp="1"/>
          </p:cNvSpPr>
          <p:nvPr>
            <p:ph idx="1"/>
          </p:nvPr>
        </p:nvSpPr>
        <p:spPr>
          <a:xfrm>
            <a:off x="872067" y="3505199"/>
            <a:ext cx="7408333" cy="2620963"/>
          </a:xfrm>
        </p:spPr>
        <p:txBody>
          <a:bodyPr>
            <a:normAutofit fontScale="92500" lnSpcReduction="20000"/>
          </a:bodyPr>
          <a:lstStyle/>
          <a:p>
            <a:r>
              <a:rPr lang="en-US" sz="2800" b="1" dirty="0"/>
              <a:t>Scientific method and scientific skepticism as the most influential idea of the second millennium</a:t>
            </a:r>
            <a:r>
              <a:rPr lang="en-US" sz="2800" b="1" dirty="0" smtClean="0"/>
              <a:t>! (1000 CE – 1999 CE)</a:t>
            </a:r>
            <a:endParaRPr lang="en-US" sz="2800" b="1" dirty="0"/>
          </a:p>
          <a:p>
            <a:r>
              <a:rPr lang="en-US" dirty="0"/>
              <a:t>Powers, Richard (April 18, 1999), "Best Idea; Eyes Wide </a:t>
            </a:r>
            <a:r>
              <a:rPr lang="en-US" dirty="0" smtClean="0"/>
              <a:t>Open” [New York Times]</a:t>
            </a:r>
            <a:endParaRPr lang="en-US" dirty="0"/>
          </a:p>
          <a:p>
            <a:r>
              <a:rPr lang="en-US" dirty="0" smtClean="0">
                <a:solidFill>
                  <a:srgbClr val="FF0000"/>
                </a:solidFill>
              </a:rPr>
              <a:t>http</a:t>
            </a:r>
            <a:r>
              <a:rPr lang="en-US" dirty="0">
                <a:solidFill>
                  <a:srgbClr val="FF0000"/>
                </a:solidFill>
              </a:rPr>
              <a:t>://www.nytimes.com/library/magazine/millennium/m1/powers.html</a:t>
            </a:r>
          </a:p>
        </p:txBody>
      </p:sp>
      <p:pic>
        <p:nvPicPr>
          <p:cNvPr id="21506" name="Picture 2"/>
          <p:cNvPicPr>
            <a:picLocks noChangeAspect="1" noChangeArrowheads="1"/>
          </p:cNvPicPr>
          <p:nvPr/>
        </p:nvPicPr>
        <p:blipFill>
          <a:blip r:embed="rId2" cstate="print">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xmlns="" val="0"/>
              </a:ext>
            </a:extLst>
          </a:blip>
          <a:srcRect/>
          <a:stretch>
            <a:fillRect/>
          </a:stretch>
        </p:blipFill>
        <p:spPr bwMode="auto">
          <a:xfrm>
            <a:off x="1752600" y="1905000"/>
            <a:ext cx="5333999" cy="13645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5" descr="haitham">
            <a:hlinkClick r:id="rId3"/>
          </p:cNvPr>
          <p:cNvPicPr>
            <a:picLocks noChangeAspect="1" noChangeArrowheads="1"/>
          </p:cNvPicPr>
          <p:nvPr/>
        </p:nvPicPr>
        <p:blipFill>
          <a:blip r:embed="rId4" cstate="print">
            <a:extLst>
              <a:ext uri="{BEBA8EAE-BF5A-486C-A8C5-ECC9F3942E4B}">
                <a14:imgProps xmlns:a14="http://schemas.microsoft.com/office/drawing/2010/main" xmlns="">
                  <a14:imgLayer r:embed="rId5">
                    <a14:imgEffect>
                      <a14:backgroundRemoval t="0" b="96907" l="4706" r="96471">
                        <a14:foregroundMark x1="76471" y1="77320" x2="76471" y2="77320"/>
                        <a14:foregroundMark x1="76471" y1="77320" x2="76471" y2="77320"/>
                        <a14:foregroundMark x1="69412" y1="72165" x2="69412" y2="72165"/>
                        <a14:foregroundMark x1="69412" y1="72165" x2="69412" y2="72165"/>
                        <a14:foregroundMark x1="69412" y1="63918" x2="69412" y2="63918"/>
                        <a14:foregroundMark x1="69412" y1="63918" x2="69412" y2="63918"/>
                        <a14:foregroundMark x1="61176" y1="79381" x2="61176" y2="79381"/>
                        <a14:foregroundMark x1="61176" y1="79381" x2="61176" y2="79381"/>
                        <a14:foregroundMark x1="62353" y1="89691" x2="62353" y2="89691"/>
                        <a14:foregroundMark x1="62353" y1="89691" x2="62353" y2="89691"/>
                        <a14:foregroundMark x1="22353" y1="82474" x2="22353" y2="82474"/>
                        <a14:foregroundMark x1="22353" y1="82474" x2="22353" y2="82474"/>
                        <a14:foregroundMark x1="22353" y1="91753" x2="22353" y2="91753"/>
                        <a14:foregroundMark x1="22353" y1="91753" x2="22353" y2="91753"/>
                        <a14:foregroundMark x1="25882" y1="89691" x2="25882" y2="89691"/>
                        <a14:foregroundMark x1="29412" y1="85567" x2="29412" y2="85567"/>
                        <a14:foregroundMark x1="29412" y1="81443" x2="29412" y2="81443"/>
                        <a14:foregroundMark x1="29412" y1="76289" x2="29412" y2="76289"/>
                        <a14:foregroundMark x1="35294" y1="40206" x2="35294" y2="40206"/>
                        <a14:foregroundMark x1="27059" y1="44330" x2="27059" y2="44330"/>
                        <a14:foregroundMark x1="27059" y1="44330" x2="27059" y2="44330"/>
                        <a14:foregroundMark x1="27059" y1="41237" x2="27059" y2="41237"/>
                        <a14:foregroundMark x1="27059" y1="41237" x2="27059" y2="41237"/>
                        <a14:foregroundMark x1="24706" y1="43299" x2="24706" y2="43299"/>
                        <a14:foregroundMark x1="24706" y1="43299" x2="24706" y2="43299"/>
                      </a14:backgroundRemoval>
                    </a14:imgEffect>
                  </a14:imgLayer>
                </a14:imgProps>
              </a:ext>
            </a:extLst>
          </a:blip>
          <a:srcRect/>
          <a:stretch>
            <a:fillRect/>
          </a:stretch>
        </p:blipFill>
        <p:spPr>
          <a:xfrm>
            <a:off x="6858000" y="76200"/>
            <a:ext cx="1371600" cy="1564256"/>
          </a:xfrm>
          <a:prstGeom prst="rect">
            <a:avLst/>
          </a:prstGeom>
          <a:ln>
            <a:noFill/>
          </a:ln>
          <a:effectLst>
            <a:outerShdw blurRad="292100" dist="139700" dir="2700000" algn="tl" rotWithShape="0">
              <a:srgbClr val="333333">
                <a:alpha val="65000"/>
              </a:srgbClr>
            </a:outerShdw>
          </a:effectLst>
        </p:spPr>
      </p:pic>
      <p:pic>
        <p:nvPicPr>
          <p:cNvPr id="7"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6708775" y="1524000"/>
            <a:ext cx="1901825" cy="609600"/>
          </a:xfrm>
          <a:prstGeom prst="rect">
            <a:avLst/>
          </a:prstGeom>
          <a:noFill/>
        </p:spPr>
      </p:pic>
    </p:spTree>
    <p:extLst>
      <p:ext uri="{BB962C8B-B14F-4D97-AF65-F5344CB8AC3E}">
        <p14:creationId xmlns:p14="http://schemas.microsoft.com/office/powerpoint/2010/main" xmlns="" val="3461566462"/>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765048"/>
            <a:ext cx="8077200" cy="1673352"/>
          </a:xfrm>
        </p:spPr>
        <p:txBody>
          <a:bodyPr>
            <a:normAutofit/>
          </a:bodyPr>
          <a:lstStyle/>
          <a:p>
            <a:r>
              <a:rPr sz="6600" dirty="0" smtClean="0"/>
              <a:t>Mathematics</a:t>
            </a:r>
            <a:endParaRPr lang="en-US" sz="6600" dirty="0"/>
          </a:p>
        </p:txBody>
      </p:sp>
      <p:sp>
        <p:nvSpPr>
          <p:cNvPr id="6" name="Subtitle 5"/>
          <p:cNvSpPr>
            <a:spLocks noGrp="1"/>
          </p:cNvSpPr>
          <p:nvPr>
            <p:ph type="subTitle" idx="1"/>
          </p:nvPr>
        </p:nvSpPr>
        <p:spPr>
          <a:xfrm>
            <a:off x="3657600" y="2057400"/>
            <a:ext cx="2438400" cy="966216"/>
          </a:xfrm>
        </p:spPr>
        <p:txBody>
          <a:bodyPr/>
          <a:lstStyle/>
          <a:p>
            <a:endParaRPr lang="en-US"/>
          </a:p>
        </p:txBody>
      </p:sp>
      <p:pic>
        <p:nvPicPr>
          <p:cNvPr id="8"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27650" name="Picture 2" descr="http://www.offshoreenergytoday.com/wp-content/uploads/2011/11/PGS-Funds-Mathematics-Campaigns-in-Norway-and-Africa.jpg"/>
          <p:cNvPicPr>
            <a:picLocks noChangeAspect="1" noChangeArrowheads="1"/>
          </p:cNvPicPr>
          <p:nvPr/>
        </p:nvPicPr>
        <p:blipFill>
          <a:blip r:embed="rId3" cstate="print"/>
          <a:srcRect/>
          <a:stretch>
            <a:fillRect/>
          </a:stretch>
        </p:blipFill>
        <p:spPr bwMode="auto">
          <a:xfrm>
            <a:off x="962025" y="1933574"/>
            <a:ext cx="5362575" cy="4010026"/>
          </a:xfrm>
          <a:prstGeom prst="rect">
            <a:avLst/>
          </a:prstGeom>
          <a:noFill/>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Arabic Numerals</a:t>
            </a:r>
            <a:br>
              <a:rPr lang="en-US" dirty="0" smtClean="0"/>
            </a:br>
            <a:r>
              <a:rPr lang="en-US" sz="3600" dirty="0" smtClean="0">
                <a:solidFill>
                  <a:srgbClr val="FFFF00"/>
                </a:solidFill>
                <a:latin typeface="Eras Medium ITC" pitchFamily="34" charset="0"/>
              </a:rPr>
              <a:t>Introduce by Muslims</a:t>
            </a:r>
            <a:endParaRPr lang="en-US" sz="3600" dirty="0">
              <a:solidFill>
                <a:srgbClr val="FFFF00"/>
              </a:solidFill>
              <a:latin typeface="Eras Medium ITC" pitchFamily="34" charset="0"/>
            </a:endParaRPr>
          </a:p>
        </p:txBody>
      </p:sp>
      <p:pic>
        <p:nvPicPr>
          <p:cNvPr id="16386" name="Picture 2"/>
          <p:cNvPicPr>
            <a:picLocks noGrp="1" noChangeAspect="1" noChangeArrowheads="1"/>
          </p:cNvPicPr>
          <p:nvPr>
            <p:ph idx="1"/>
          </p:nvPr>
        </p:nvPicPr>
        <p:blipFill>
          <a:blip r:embed="rId2" cstate="print"/>
          <a:srcRect/>
          <a:stretch>
            <a:fillRect/>
          </a:stretch>
        </p:blipFill>
        <p:spPr bwMode="auto">
          <a:xfrm>
            <a:off x="1676400" y="1905000"/>
            <a:ext cx="5698956" cy="378142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295400" y="5943600"/>
            <a:ext cx="6629400" cy="523220"/>
          </a:xfrm>
          <a:prstGeom prst="rect">
            <a:avLst/>
          </a:prstGeom>
        </p:spPr>
        <p:style>
          <a:lnRef idx="0">
            <a:scrgbClr r="0" g="0" b="0"/>
          </a:lnRef>
          <a:fillRef idx="1003">
            <a:schemeClr val="lt2"/>
          </a:fillRef>
          <a:effectRef idx="0">
            <a:scrgbClr r="0" g="0" b="0"/>
          </a:effectRef>
          <a:fontRef idx="major"/>
        </p:style>
        <p:txBody>
          <a:bodyPr wrap="square" rtlCol="0">
            <a:spAutoFit/>
          </a:bodyPr>
          <a:lstStyle/>
          <a:p>
            <a:pPr algn="ctr"/>
            <a:r>
              <a:rPr lang="en-US" sz="2800" dirty="0" smtClean="0">
                <a:solidFill>
                  <a:srgbClr val="FF0000"/>
                </a:solidFill>
              </a:rPr>
              <a:t>Introduced by Muslims to the West</a:t>
            </a:r>
            <a:endParaRPr lang="en-US" sz="2800" dirty="0">
              <a:solidFill>
                <a:srgbClr val="FF0000"/>
              </a:solidFill>
            </a:endParaRPr>
          </a:p>
        </p:txBody>
      </p:sp>
      <p:pic>
        <p:nvPicPr>
          <p:cNvPr id="6"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772400" cy="1447800"/>
          </a:xfrm>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l"/>
            <a:r>
              <a:rPr lang="en-US" sz="2400" b="1" dirty="0" smtClean="0"/>
              <a:t/>
            </a:r>
            <a:br>
              <a:rPr lang="en-US" sz="2400" b="1" dirty="0" smtClean="0"/>
            </a:br>
            <a:r>
              <a:rPr lang="en-US" sz="2400" b="1" dirty="0" smtClean="0"/>
              <a:t/>
            </a:r>
            <a:br>
              <a:rPr lang="en-US" sz="2400" b="1" dirty="0" smtClean="0"/>
            </a:br>
            <a:r>
              <a:rPr lang="en-US" sz="2800" b="1" dirty="0" smtClean="0"/>
              <a:t>Al-</a:t>
            </a:r>
            <a:r>
              <a:rPr lang="en-US" sz="2800" b="1" dirty="0" err="1" smtClean="0"/>
              <a:t>Khwārizmī</a:t>
            </a:r>
            <a:r>
              <a:rPr lang="en-US" sz="3200" b="1" dirty="0" smtClean="0"/>
              <a:t> </a:t>
            </a:r>
            <a:r>
              <a:rPr lang="en-US" sz="2400" b="1" dirty="0" smtClean="0"/>
              <a:t>– </a:t>
            </a:r>
            <a:r>
              <a:rPr lang="en-US" sz="1800" b="1" dirty="0" smtClean="0"/>
              <a:t>820 CE</a:t>
            </a:r>
            <a:br>
              <a:rPr lang="en-US" sz="1800" b="1" dirty="0" smtClean="0"/>
            </a:br>
            <a:r>
              <a:rPr lang="en-US" sz="2800" b="1" dirty="0" smtClean="0">
                <a:solidFill>
                  <a:srgbClr val="FFFF00"/>
                </a:solidFill>
                <a:latin typeface="Eras Light ITC" pitchFamily="34" charset="0"/>
              </a:rPr>
              <a:t>Father of Algebra, Algorithm</a:t>
            </a:r>
            <a:r>
              <a:rPr lang="en-US" sz="2400" dirty="0" smtClean="0">
                <a:solidFill>
                  <a:srgbClr val="FFFF00"/>
                </a:solidFill>
                <a:latin typeface="Eras Light ITC" pitchFamily="34" charset="0"/>
              </a:rPr>
              <a:t/>
            </a:r>
            <a:br>
              <a:rPr lang="en-US" sz="2400" dirty="0" smtClean="0">
                <a:solidFill>
                  <a:srgbClr val="FFFF00"/>
                </a:solidFill>
                <a:latin typeface="Eras Light ITC" pitchFamily="34" charset="0"/>
              </a:rPr>
            </a:br>
            <a:endParaRPr lang="en-US" sz="3200" dirty="0">
              <a:solidFill>
                <a:srgbClr val="FFFF00"/>
              </a:solidFill>
              <a:latin typeface="Eras Light ITC" pitchFamily="34" charset="0"/>
            </a:endParaRPr>
          </a:p>
        </p:txBody>
      </p:sp>
      <p:pic>
        <p:nvPicPr>
          <p:cNvPr id="17411" name="Picture 3"/>
          <p:cNvPicPr>
            <a:picLocks noChangeAspect="1" noChangeArrowheads="1"/>
          </p:cNvPicPr>
          <p:nvPr/>
        </p:nvPicPr>
        <p:blipFill>
          <a:blip r:embed="rId2" cstate="print"/>
          <a:srcRect/>
          <a:stretch>
            <a:fillRect/>
          </a:stretch>
        </p:blipFill>
        <p:spPr bwMode="auto">
          <a:xfrm>
            <a:off x="4343400" y="2590800"/>
            <a:ext cx="3581400" cy="35814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3554" name="Picture 2"/>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ackgroundRemoval t="8682" b="80600" l="6592" r="99518">
                        <a14:foregroundMark x1="39550" y1="39657" x2="23312" y2="46195"/>
                        <a14:foregroundMark x1="21543" y1="49839" x2="19614" y2="60772"/>
                        <a14:foregroundMark x1="18167" y1="63344" x2="12058" y2="70096"/>
                        <a14:foregroundMark x1="8842" y1="78564" x2="14630" y2="78564"/>
                        <a14:foregroundMark x1="16881" y1="80171" x2="20579" y2="80171"/>
                        <a14:foregroundMark x1="97267" y1="57663" x2="97910" y2="59593"/>
                        <a14:foregroundMark x1="55145" y1="79528" x2="53859" y2="79528"/>
                      </a14:backgroundRemoval>
                    </a14:imgEffect>
                  </a14:imgLayer>
                </a14:imgProps>
              </a:ext>
              <a:ext uri="{28A0092B-C50C-407E-A947-70E740481C1C}">
                <a14:useLocalDpi xmlns:a14="http://schemas.microsoft.com/office/drawing/2010/main" xmlns="" val="0"/>
              </a:ext>
            </a:extLst>
          </a:blip>
          <a:srcRect l="7323" t="8577" b="16998"/>
          <a:stretch/>
        </p:blipFill>
        <p:spPr bwMode="auto">
          <a:xfrm>
            <a:off x="6781800" y="304800"/>
            <a:ext cx="1450848" cy="17476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355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981200" y="2514600"/>
            <a:ext cx="2362200" cy="37401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6" descr="http://www.vedamsbooks.com/uploadedfiles/real/images/no44510.jpg"/>
          <p:cNvPicPr>
            <a:picLocks noChangeAspect="1" noChangeArrowheads="1"/>
          </p:cNvPicPr>
          <p:nvPr/>
        </p:nvPicPr>
        <p:blipFill>
          <a:blip r:embed="rId6" cstate="print"/>
          <a:srcRect t="12605" b="60504"/>
          <a:stretch>
            <a:fillRect/>
          </a:stretch>
        </p:blipFill>
        <p:spPr bwMode="auto">
          <a:xfrm>
            <a:off x="4572000"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489448"/>
            <a:ext cx="8077200" cy="1673352"/>
          </a:xfrm>
        </p:spPr>
        <p:txBody>
          <a:bodyPr>
            <a:normAutofit/>
          </a:bodyPr>
          <a:lstStyle/>
          <a:p>
            <a:r>
              <a:rPr sz="6600" dirty="0" smtClean="0">
                <a:solidFill>
                  <a:schemeClr val="bg1"/>
                </a:solidFill>
              </a:rPr>
              <a:t>Education</a:t>
            </a:r>
            <a:endParaRPr lang="en-US" sz="6600" dirty="0">
              <a:solidFill>
                <a:schemeClr val="bg1"/>
              </a:solidFill>
            </a:endParaRPr>
          </a:p>
        </p:txBody>
      </p:sp>
      <p:pic>
        <p:nvPicPr>
          <p:cNvPr id="5"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556375" y="76200"/>
            <a:ext cx="1901825" cy="609600"/>
          </a:xfrm>
          <a:prstGeom prst="rect">
            <a:avLst/>
          </a:prstGeom>
          <a:noFill/>
        </p:spPr>
      </p:pic>
      <p:pic>
        <p:nvPicPr>
          <p:cNvPr id="24578" name="Picture 2" descr="http://www.brainyquote.com/photos/j/johndewey154060.jpg"/>
          <p:cNvPicPr>
            <a:picLocks noChangeAspect="1" noChangeArrowheads="1"/>
          </p:cNvPicPr>
          <p:nvPr/>
        </p:nvPicPr>
        <p:blipFill>
          <a:blip r:embed="rId3" cstate="print"/>
          <a:srcRect b="10000"/>
          <a:stretch>
            <a:fillRect/>
          </a:stretch>
        </p:blipFill>
        <p:spPr bwMode="auto">
          <a:xfrm>
            <a:off x="155575" y="228600"/>
            <a:ext cx="5905500" cy="4648200"/>
          </a:xfrm>
          <a:prstGeom prst="rect">
            <a:avLst/>
          </a:prstGeom>
          <a:noFill/>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n-US" dirty="0" smtClean="0"/>
              <a:t>Prophet Muhammad Said:</a:t>
            </a:r>
            <a:br>
              <a:rPr lang="en-US" dirty="0" smtClean="0"/>
            </a:br>
            <a:r>
              <a:rPr lang="en-US" sz="2200" dirty="0" smtClean="0">
                <a:solidFill>
                  <a:srgbClr val="FFFF00"/>
                </a:solidFill>
                <a:latin typeface="Eras Medium ITC" pitchFamily="34" charset="0"/>
              </a:rPr>
              <a:t>(Peace be upon him)</a:t>
            </a:r>
            <a:endParaRPr lang="en-US" dirty="0">
              <a:solidFill>
                <a:srgbClr val="FFFF00"/>
              </a:solidFill>
              <a:latin typeface="Eras Medium ITC" pitchFamily="34" charset="0"/>
            </a:endParaRPr>
          </a:p>
        </p:txBody>
      </p:sp>
      <p:sp>
        <p:nvSpPr>
          <p:cNvPr id="3" name="Content Placeholder 2"/>
          <p:cNvSpPr>
            <a:spLocks noGrp="1"/>
          </p:cNvSpPr>
          <p:nvPr>
            <p:ph idx="1"/>
          </p:nvPr>
        </p:nvSpPr>
        <p:spPr>
          <a:xfrm>
            <a:off x="533400" y="2209800"/>
            <a:ext cx="3928533" cy="3115733"/>
          </a:xfrm>
        </p:spPr>
        <p:style>
          <a:lnRef idx="0">
            <a:scrgbClr r="0" g="0" b="0"/>
          </a:lnRef>
          <a:fillRef idx="1003">
            <a:schemeClr val="lt2"/>
          </a:fillRef>
          <a:effectRef idx="0">
            <a:scrgbClr r="0" g="0" b="0"/>
          </a:effectRef>
          <a:fontRef idx="major"/>
        </p:style>
        <p:txBody>
          <a:bodyPr>
            <a:normAutofit fontScale="92500" lnSpcReduction="10000"/>
          </a:bodyPr>
          <a:lstStyle/>
          <a:p>
            <a:r>
              <a:rPr lang="en-US" sz="4000" dirty="0" smtClean="0"/>
              <a:t>“The seeking of knowledge is obligatory for every Muslim…” </a:t>
            </a:r>
          </a:p>
          <a:p>
            <a:r>
              <a:rPr lang="en-US" dirty="0" smtClean="0"/>
              <a:t>(Al-</a:t>
            </a:r>
            <a:r>
              <a:rPr lang="en-US" dirty="0" err="1" smtClean="0"/>
              <a:t>Tirmidhi</a:t>
            </a:r>
            <a:r>
              <a:rPr lang="en-US" dirty="0" smtClean="0"/>
              <a:t> </a:t>
            </a:r>
            <a:r>
              <a:rPr lang="en-US" dirty="0" err="1" smtClean="0"/>
              <a:t>Hadith</a:t>
            </a:r>
            <a:r>
              <a:rPr lang="en-US" dirty="0" smtClean="0"/>
              <a:t> 218) </a:t>
            </a:r>
            <a:endParaRPr lang="en-US" dirty="0"/>
          </a:p>
        </p:txBody>
      </p:sp>
      <p:pic>
        <p:nvPicPr>
          <p:cNvPr id="24578"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98485" l="1471" r="98443"/>
                    </a14:imgEffect>
                  </a14:imgLayer>
                </a14:imgProps>
              </a:ext>
              <a:ext uri="{28A0092B-C50C-407E-A947-70E740481C1C}">
                <a14:useLocalDpi xmlns:a14="http://schemas.microsoft.com/office/drawing/2010/main" xmlns="" val="0"/>
              </a:ext>
            </a:extLst>
          </a:blip>
          <a:srcRect/>
          <a:stretch>
            <a:fillRect/>
          </a:stretch>
        </p:blipFill>
        <p:spPr bwMode="auto">
          <a:xfrm>
            <a:off x="4812915" y="2286000"/>
            <a:ext cx="4254885" cy="29151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099175" y="1447800"/>
            <a:ext cx="1901825" cy="609600"/>
          </a:xfrm>
          <a:prstGeom prst="rect">
            <a:avLst/>
          </a:prstGeom>
          <a:noFill/>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artisticCement/>
                    </a14:imgEffect>
                  </a14:imgLayer>
                </a14:imgProps>
              </a:ext>
            </a:extLst>
          </a:blip>
          <a:srcRect/>
          <a:stretch>
            <a:fillRect/>
          </a:stretch>
        </p:blipFill>
        <p:spPr bwMode="auto">
          <a:xfrm>
            <a:off x="5791200" y="1752600"/>
            <a:ext cx="2933700" cy="391160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228600" y="2636753"/>
            <a:ext cx="5410200" cy="1661993"/>
          </a:xfrm>
          <a:prstGeom prst="rect">
            <a:avLst/>
          </a:prstGeom>
        </p:spPr>
        <p:style>
          <a:lnRef idx="1">
            <a:schemeClr val="accent2"/>
          </a:lnRef>
          <a:fillRef idx="1003">
            <a:schemeClr val="lt2"/>
          </a:fillRef>
          <a:effectRef idx="1">
            <a:schemeClr val="accent2"/>
          </a:effectRef>
          <a:fontRef idx="minor">
            <a:schemeClr val="dk1"/>
          </a:fontRef>
        </p:style>
        <p:txBody>
          <a:bodyPr wrap="square" rtlCol="0">
            <a:spAutoFit/>
          </a:bodyPr>
          <a:lstStyle/>
          <a:p>
            <a:r>
              <a:rPr lang="en-US" sz="3600" b="1" dirty="0" smtClean="0"/>
              <a:t>University</a:t>
            </a:r>
            <a:r>
              <a:rPr lang="en-US" sz="3600" dirty="0" smtClean="0"/>
              <a:t> of </a:t>
            </a:r>
            <a:r>
              <a:rPr lang="en-US" sz="3600" b="1" dirty="0" smtClean="0"/>
              <a:t>Al</a:t>
            </a:r>
            <a:r>
              <a:rPr lang="en-US" sz="3600" dirty="0" smtClean="0"/>
              <a:t>-</a:t>
            </a:r>
            <a:r>
              <a:rPr lang="en-US" sz="3600" b="1" dirty="0" err="1" smtClean="0"/>
              <a:t>Karaouine</a:t>
            </a:r>
            <a:endParaRPr lang="en-US" sz="3600" b="1" dirty="0" smtClean="0"/>
          </a:p>
          <a:p>
            <a:r>
              <a:rPr lang="en-US" sz="2400" b="1" dirty="0" smtClean="0"/>
              <a:t>Fes, Morocco – 859 CE</a:t>
            </a:r>
          </a:p>
          <a:p>
            <a:r>
              <a:rPr lang="en-US" sz="2400" b="1" dirty="0"/>
              <a:t>Built by Fatima al-</a:t>
            </a:r>
            <a:r>
              <a:rPr lang="en-US" sz="2400" b="1" dirty="0" err="1"/>
              <a:t>Fihri</a:t>
            </a:r>
            <a:endParaRPr lang="en-US" sz="2400" dirty="0" smtClean="0"/>
          </a:p>
          <a:p>
            <a:endParaRPr lang="en-US" dirty="0" smtClean="0"/>
          </a:p>
        </p:txBody>
      </p:sp>
      <p:sp>
        <p:nvSpPr>
          <p:cNvPr id="4" name="TextBox 3"/>
          <p:cNvSpPr txBox="1"/>
          <p:nvPr/>
        </p:nvSpPr>
        <p:spPr>
          <a:xfrm>
            <a:off x="990600" y="4267200"/>
            <a:ext cx="3733800" cy="1015663"/>
          </a:xfrm>
          <a:prstGeom prst="rect">
            <a:avLst/>
          </a:prstGeom>
        </p:spPr>
        <p:style>
          <a:lnRef idx="1">
            <a:schemeClr val="accent1"/>
          </a:lnRef>
          <a:fillRef idx="1003">
            <a:schemeClr val="lt1"/>
          </a:fillRef>
          <a:effectRef idx="1">
            <a:schemeClr val="accent1"/>
          </a:effectRef>
          <a:fontRef idx="minor">
            <a:schemeClr val="dk1"/>
          </a:fontRef>
        </p:style>
        <p:txBody>
          <a:bodyPr wrap="square" rtlCol="0">
            <a:spAutoFit/>
          </a:bodyPr>
          <a:lstStyle/>
          <a:p>
            <a:r>
              <a:rPr lang="en-US" sz="2000" i="1" dirty="0"/>
              <a:t>The Guinness Book Of Records</a:t>
            </a:r>
            <a:r>
              <a:rPr lang="en-US" sz="2000" dirty="0"/>
              <a:t>, Published 1998, ISBN 0-5535-7895-2, P.242</a:t>
            </a:r>
          </a:p>
        </p:txBody>
      </p:sp>
      <p:sp>
        <p:nvSpPr>
          <p:cNvPr id="2" name="Title 1"/>
          <p:cNvSpPr>
            <a:spLocks noGrp="1"/>
          </p:cNvSpPr>
          <p:nvPr>
            <p:ph type="title"/>
          </p:nvPr>
        </p:nvSpPr>
        <p:spPr>
          <a:prstGeom prst="round2SameRect">
            <a:avLst/>
          </a:prstGeom>
          <a:solidFill>
            <a:srgbClr val="FF6600"/>
          </a:solidFill>
        </p:spPr>
        <p:txBody>
          <a:bodyPr>
            <a:normAutofit fontScale="90000"/>
          </a:bodyPr>
          <a:lstStyle/>
          <a:p>
            <a:pPr algn="l"/>
            <a:r>
              <a:rPr lang="en-US" dirty="0" smtClean="0"/>
              <a:t>World Oldest University</a:t>
            </a:r>
            <a:br>
              <a:rPr lang="en-US" dirty="0" smtClean="0"/>
            </a:br>
            <a:r>
              <a:rPr lang="en-US" sz="4000" dirty="0" smtClean="0">
                <a:solidFill>
                  <a:srgbClr val="FFFF00"/>
                </a:solidFill>
                <a:latin typeface="Eras Medium ITC" pitchFamily="34" charset="0"/>
              </a:rPr>
              <a:t>Built by Muslims </a:t>
            </a:r>
            <a:r>
              <a:rPr lang="en-US" sz="3100" dirty="0" smtClean="0">
                <a:solidFill>
                  <a:srgbClr val="FFFF00"/>
                </a:solidFill>
                <a:latin typeface="Eras Medium ITC" pitchFamily="34" charset="0"/>
              </a:rPr>
              <a:t>– 859 CE</a:t>
            </a:r>
            <a:endParaRPr lang="en-US" sz="3100" dirty="0">
              <a:solidFill>
                <a:srgbClr val="FFFF00"/>
              </a:solidFill>
              <a:latin typeface="Eras Medium ITC" pitchFamily="34" charset="0"/>
            </a:endParaRPr>
          </a:p>
        </p:txBody>
      </p:sp>
      <p:pic>
        <p:nvPicPr>
          <p:cNvPr id="6"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a:off x="0" y="0"/>
            <a:ext cx="5334000" cy="1384995"/>
          </a:xfrm>
          <a:prstGeom prst="rect">
            <a:avLst/>
          </a:prstGeom>
          <a:noFill/>
        </p:spPr>
        <p:txBody>
          <a:bodyPr wrap="square" rtlCol="0">
            <a:spAutoFit/>
          </a:bodyPr>
          <a:lstStyle/>
          <a:p>
            <a:r>
              <a:rPr lang="en-US" sz="3600" dirty="0" smtClean="0">
                <a:solidFill>
                  <a:schemeClr val="bg1"/>
                </a:solidFill>
              </a:rPr>
              <a:t>Al-</a:t>
            </a:r>
            <a:r>
              <a:rPr lang="en-US" sz="3600" dirty="0" err="1" smtClean="0">
                <a:solidFill>
                  <a:schemeClr val="bg1"/>
                </a:solidFill>
              </a:rPr>
              <a:t>Azhar</a:t>
            </a:r>
            <a:r>
              <a:rPr lang="en-US" sz="3600" dirty="0" smtClean="0">
                <a:solidFill>
                  <a:schemeClr val="bg1"/>
                </a:solidFill>
              </a:rPr>
              <a:t> University</a:t>
            </a:r>
          </a:p>
          <a:p>
            <a:r>
              <a:rPr lang="en-US" sz="2400" dirty="0" smtClean="0">
                <a:solidFill>
                  <a:srgbClr val="FFFF00"/>
                </a:solidFill>
                <a:latin typeface="Eras Medium ITC" pitchFamily="34" charset="0"/>
              </a:rPr>
              <a:t>2</a:t>
            </a:r>
            <a:r>
              <a:rPr lang="en-US" sz="2400" baseline="30000" dirty="0" smtClean="0">
                <a:solidFill>
                  <a:srgbClr val="FFFF00"/>
                </a:solidFill>
                <a:latin typeface="Eras Medium ITC" pitchFamily="34" charset="0"/>
              </a:rPr>
              <a:t>nd</a:t>
            </a:r>
            <a:r>
              <a:rPr lang="en-US" sz="2400" dirty="0" smtClean="0">
                <a:solidFill>
                  <a:srgbClr val="FFFF00"/>
                </a:solidFill>
                <a:latin typeface="Eras Medium ITC" pitchFamily="34" charset="0"/>
              </a:rPr>
              <a:t> oldest in the world </a:t>
            </a:r>
          </a:p>
          <a:p>
            <a:r>
              <a:rPr lang="en-US" sz="2400" dirty="0" smtClean="0">
                <a:solidFill>
                  <a:srgbClr val="FFFF00"/>
                </a:solidFill>
                <a:latin typeface="Eras Medium ITC" pitchFamily="34" charset="0"/>
              </a:rPr>
              <a:t>Cairo, Egypt – 975 CE</a:t>
            </a:r>
            <a:endParaRPr lang="en-US" sz="2400" dirty="0">
              <a:solidFill>
                <a:srgbClr val="FFFF00"/>
              </a:solidFill>
              <a:latin typeface="Eras Medium ITC" pitchFamily="34" charset="0"/>
            </a:endParaRPr>
          </a:p>
        </p:txBody>
      </p:sp>
      <p:pic>
        <p:nvPicPr>
          <p:cNvPr id="6"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990600"/>
            <a:ext cx="8077200" cy="1673352"/>
          </a:xfrm>
        </p:spPr>
        <p:txBody>
          <a:bodyPr>
            <a:normAutofit/>
          </a:bodyPr>
          <a:lstStyle/>
          <a:p>
            <a:r>
              <a:rPr sz="6600" dirty="0" smtClean="0"/>
              <a:t>Libraries</a:t>
            </a:r>
            <a:endParaRPr lang="en-US" sz="6600" dirty="0"/>
          </a:p>
        </p:txBody>
      </p:sp>
      <p:pic>
        <p:nvPicPr>
          <p:cNvPr id="8"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20482" name="Picture 2" descr="http://www.mitchellteachers.org/WorldHistory/RiseofIslam/images/Contributions/MuslimContributionPlacardLibraries.jpg"/>
          <p:cNvPicPr>
            <a:picLocks noChangeAspect="1" noChangeArrowheads="1"/>
          </p:cNvPicPr>
          <p:nvPr/>
        </p:nvPicPr>
        <p:blipFill>
          <a:blip r:embed="rId3" cstate="print"/>
          <a:srcRect/>
          <a:stretch>
            <a:fillRect/>
          </a:stretch>
        </p:blipFill>
        <p:spPr bwMode="auto">
          <a:xfrm>
            <a:off x="155575" y="2466974"/>
            <a:ext cx="6931026" cy="4010026"/>
          </a:xfrm>
          <a:prstGeom prst="rect">
            <a:avLst/>
          </a:prstGeom>
          <a:noFill/>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Islamic Libraries</a:t>
            </a:r>
            <a:endParaRPr lang="en-US" dirty="0"/>
          </a:p>
        </p:txBody>
      </p:sp>
      <p:sp>
        <p:nvSpPr>
          <p:cNvPr id="3" name="Content Placeholder 2"/>
          <p:cNvSpPr>
            <a:spLocks noGrp="1"/>
          </p:cNvSpPr>
          <p:nvPr>
            <p:ph idx="1"/>
          </p:nvPr>
        </p:nvSpPr>
        <p:spPr>
          <a:xfrm>
            <a:off x="872067" y="2209800"/>
            <a:ext cx="7408333" cy="39163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70000" lnSpcReduction="20000"/>
          </a:bodyPr>
          <a:lstStyle/>
          <a:p>
            <a:r>
              <a:rPr lang="en-US" dirty="0" smtClean="0"/>
              <a:t>Collection of ancient manuscripts</a:t>
            </a:r>
          </a:p>
          <a:p>
            <a:r>
              <a:rPr lang="en-US" dirty="0" smtClean="0"/>
              <a:t>Translating work of Greek, Roman scholars</a:t>
            </a:r>
          </a:p>
          <a:p>
            <a:r>
              <a:rPr lang="en-US" dirty="0" smtClean="0"/>
              <a:t>Lending to public</a:t>
            </a:r>
          </a:p>
          <a:p>
            <a:r>
              <a:rPr lang="en-US" dirty="0" smtClean="0"/>
              <a:t>Books catalogued </a:t>
            </a:r>
          </a:p>
          <a:p>
            <a:r>
              <a:rPr lang="en-US" dirty="0" smtClean="0"/>
              <a:t>Concept of Muslim libraries copied by Christian monks</a:t>
            </a:r>
          </a:p>
          <a:p>
            <a:pPr lvl="1"/>
            <a:r>
              <a:rPr lang="en-US" dirty="0" smtClean="0"/>
              <a:t>Introduced to the western  = today’s libraries</a:t>
            </a:r>
          </a:p>
          <a:p>
            <a:r>
              <a:rPr lang="en-US" dirty="0" smtClean="0"/>
              <a:t>--------------</a:t>
            </a:r>
          </a:p>
          <a:p>
            <a:r>
              <a:rPr lang="en-US" dirty="0" err="1" smtClean="0"/>
              <a:t>Micheau</a:t>
            </a:r>
            <a:r>
              <a:rPr lang="en-US" dirty="0" smtClean="0"/>
              <a:t>, Francoise, "The Scientific Institutions in the Medieval Near East", pp. 988–991  in </a:t>
            </a:r>
            <a:r>
              <a:rPr lang="en-US" i="1" dirty="0" err="1" smtClean="0"/>
              <a:t>Morelon</a:t>
            </a:r>
            <a:r>
              <a:rPr lang="en-US" i="1" dirty="0" smtClean="0"/>
              <a:t>, </a:t>
            </a:r>
            <a:r>
              <a:rPr lang="en-US" i="1" dirty="0" err="1" smtClean="0"/>
              <a:t>Régis</a:t>
            </a:r>
            <a:r>
              <a:rPr lang="en-US" i="1" dirty="0" smtClean="0"/>
              <a:t> &amp; </a:t>
            </a:r>
            <a:r>
              <a:rPr lang="en-US" i="1" dirty="0" err="1" smtClean="0"/>
              <a:t>Roshdi</a:t>
            </a:r>
            <a:r>
              <a:rPr lang="en-US" i="1" dirty="0" smtClean="0"/>
              <a:t> </a:t>
            </a:r>
            <a:r>
              <a:rPr lang="en-US" i="1" dirty="0" err="1" smtClean="0"/>
              <a:t>Rashed</a:t>
            </a:r>
            <a:r>
              <a:rPr lang="en-US" i="1" dirty="0" smtClean="0"/>
              <a:t> (1996), Encyclopedia of the History of Arabic Science, vol. 3, </a:t>
            </a:r>
            <a:r>
              <a:rPr lang="en-US" i="1" dirty="0" err="1" smtClean="0"/>
              <a:t>Routledge</a:t>
            </a:r>
            <a:r>
              <a:rPr lang="en-US" i="1" dirty="0" smtClean="0"/>
              <a:t>, ISBN 0415124107</a:t>
            </a:r>
            <a:endParaRPr lang="en-US" dirty="0"/>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755" b="98962" l="1917" r="100000"/>
                    </a14:imgEffect>
                  </a14:imgLayer>
                </a14:imgProps>
              </a:ext>
              <a:ext uri="{28A0092B-C50C-407E-A947-70E740481C1C}">
                <a14:useLocalDpi xmlns:a14="http://schemas.microsoft.com/office/drawing/2010/main" xmlns="" val="0"/>
              </a:ext>
            </a:extLst>
          </a:blip>
          <a:srcRect/>
          <a:stretch>
            <a:fillRect/>
          </a:stretch>
        </p:blipFill>
        <p:spPr bwMode="auto">
          <a:xfrm>
            <a:off x="7010400" y="21771"/>
            <a:ext cx="1981200" cy="175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4953000"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Libraries</a:t>
            </a:r>
            <a:endParaRPr lang="en-US" dirty="0"/>
          </a:p>
        </p:txBody>
      </p:sp>
      <p:sp>
        <p:nvSpPr>
          <p:cNvPr id="3" name="Content Placeholder 2"/>
          <p:cNvSpPr>
            <a:spLocks noGrp="1"/>
          </p:cNvSpPr>
          <p:nvPr>
            <p:ph idx="1"/>
          </p:nvPr>
        </p:nvSpPr>
        <p:spPr>
          <a:xfrm>
            <a:off x="990600" y="2286000"/>
            <a:ext cx="7408333" cy="345069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70000" lnSpcReduction="20000"/>
          </a:bodyPr>
          <a:lstStyle/>
          <a:p>
            <a:endParaRPr lang="en-US" dirty="0" smtClean="0"/>
          </a:p>
          <a:p>
            <a:r>
              <a:rPr lang="en-US" dirty="0" err="1" smtClean="0"/>
              <a:t>Daar</a:t>
            </a:r>
            <a:r>
              <a:rPr lang="en-US" dirty="0" smtClean="0"/>
              <a:t> al-</a:t>
            </a:r>
            <a:r>
              <a:rPr lang="en-US" dirty="0" err="1" smtClean="0"/>
              <a:t>Hikmah</a:t>
            </a:r>
            <a:r>
              <a:rPr lang="en-US" dirty="0" smtClean="0"/>
              <a:t> – House of Wisdom – Cairo – </a:t>
            </a:r>
          </a:p>
          <a:p>
            <a:pPr lvl="1"/>
            <a:r>
              <a:rPr lang="en-US" dirty="0" smtClean="0"/>
              <a:t>18,000 ancient books</a:t>
            </a:r>
          </a:p>
          <a:p>
            <a:r>
              <a:rPr lang="en-US" dirty="0" err="1" smtClean="0"/>
              <a:t>Bayt</a:t>
            </a:r>
            <a:r>
              <a:rPr lang="en-US" dirty="0" smtClean="0"/>
              <a:t> al-</a:t>
            </a:r>
            <a:r>
              <a:rPr lang="en-US" dirty="0" err="1" smtClean="0"/>
              <a:t>Hikman</a:t>
            </a:r>
            <a:r>
              <a:rPr lang="en-US" dirty="0" smtClean="0"/>
              <a:t> – House of Wisdom – Baghdad</a:t>
            </a:r>
          </a:p>
          <a:p>
            <a:pPr lvl="1"/>
            <a:r>
              <a:rPr lang="en-US" dirty="0" err="1" smtClean="0"/>
              <a:t>Haroon</a:t>
            </a:r>
            <a:r>
              <a:rPr lang="en-US" dirty="0" smtClean="0"/>
              <a:t> </a:t>
            </a:r>
            <a:r>
              <a:rPr lang="en-US" dirty="0" err="1" smtClean="0"/>
              <a:t>Rasheed</a:t>
            </a:r>
            <a:r>
              <a:rPr lang="en-US" dirty="0" smtClean="0"/>
              <a:t> – Defeated Roman king</a:t>
            </a:r>
          </a:p>
          <a:p>
            <a:pPr lvl="2"/>
            <a:r>
              <a:rPr lang="en-US" dirty="0" smtClean="0"/>
              <a:t>Reward – Muslims will translate all the books in possession of the Romans</a:t>
            </a:r>
          </a:p>
          <a:p>
            <a:r>
              <a:rPr lang="en-US" dirty="0" smtClean="0"/>
              <a:t>Al-</a:t>
            </a:r>
            <a:r>
              <a:rPr lang="en-US" dirty="0" err="1" smtClean="0"/>
              <a:t>Hakam</a:t>
            </a:r>
            <a:r>
              <a:rPr lang="en-US" dirty="0" smtClean="0"/>
              <a:t> – Spain</a:t>
            </a:r>
          </a:p>
          <a:p>
            <a:pPr lvl="1"/>
            <a:r>
              <a:rPr lang="en-US" dirty="0" smtClean="0"/>
              <a:t>400,000 books</a:t>
            </a:r>
          </a:p>
          <a:p>
            <a:r>
              <a:rPr lang="en-US" dirty="0" err="1" smtClean="0"/>
              <a:t>Bani</a:t>
            </a:r>
            <a:r>
              <a:rPr lang="en-US" dirty="0" smtClean="0"/>
              <a:t> </a:t>
            </a:r>
            <a:r>
              <a:rPr lang="en-US" dirty="0" err="1" smtClean="0"/>
              <a:t>Ammaar</a:t>
            </a:r>
            <a:r>
              <a:rPr lang="en-US" dirty="0" smtClean="0"/>
              <a:t> – Tripoli – Libya</a:t>
            </a:r>
          </a:p>
          <a:p>
            <a:pPr lvl="1"/>
            <a:r>
              <a:rPr lang="en-US" dirty="0" smtClean="0"/>
              <a:t>1 million books</a:t>
            </a:r>
          </a:p>
          <a:p>
            <a:pPr lvl="2"/>
            <a:endParaRPr lang="en-US" dirty="0" smtClean="0"/>
          </a:p>
          <a:p>
            <a:endParaRPr lang="en-US" dirty="0"/>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755" b="98962" l="1917" r="100000"/>
                    </a14:imgEffect>
                  </a14:imgLayer>
                </a14:imgProps>
              </a:ext>
              <a:ext uri="{28A0092B-C50C-407E-A947-70E740481C1C}">
                <a14:useLocalDpi xmlns:a14="http://schemas.microsoft.com/office/drawing/2010/main" xmlns="" val="0"/>
              </a:ext>
            </a:extLst>
          </a:blip>
          <a:srcRect/>
          <a:stretch>
            <a:fillRect/>
          </a:stretch>
        </p:blipFill>
        <p:spPr bwMode="auto">
          <a:xfrm>
            <a:off x="7010400" y="21771"/>
            <a:ext cx="1981200" cy="175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4800600"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What </a:t>
            </a:r>
            <a:r>
              <a:rPr lang="en-US" sz="4000" dirty="0" smtClean="0"/>
              <a:t>happened</a:t>
            </a:r>
            <a:r>
              <a:rPr lang="en-US" dirty="0" smtClean="0"/>
              <a:t> </a:t>
            </a:r>
            <a:br>
              <a:rPr lang="en-US" dirty="0" smtClean="0"/>
            </a:br>
            <a:r>
              <a:rPr lang="en-US" sz="3600" dirty="0" smtClean="0">
                <a:solidFill>
                  <a:srgbClr val="FFFF00"/>
                </a:solidFill>
                <a:latin typeface="Eras Medium ITC" pitchFamily="34" charset="0"/>
              </a:rPr>
              <a:t>to these libraries?</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762000" y="2057400"/>
            <a:ext cx="7408333" cy="3450696"/>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lstStyle/>
          <a:p>
            <a:r>
              <a:rPr lang="en-US" dirty="0" smtClean="0"/>
              <a:t>Tartars conquered Baghdad – destroyed books – 1258 CE</a:t>
            </a:r>
          </a:p>
          <a:p>
            <a:r>
              <a:rPr lang="en-US" dirty="0" smtClean="0"/>
              <a:t>Crusaders – Destroyed libraries in Jerusalem, Gaza, Tripoli</a:t>
            </a:r>
          </a:p>
          <a:p>
            <a:r>
              <a:rPr lang="en-US" dirty="0" smtClean="0"/>
              <a:t>Spanish Inquisition – 1 million books burned in one day in Granada</a:t>
            </a:r>
          </a:p>
          <a:p>
            <a:endParaRPr lang="en-US" dirty="0"/>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755" b="98962" l="1917" r="100000"/>
                    </a14:imgEffect>
                  </a14:imgLayer>
                </a14:imgProps>
              </a:ext>
              <a:ext uri="{28A0092B-C50C-407E-A947-70E740481C1C}">
                <a14:useLocalDpi xmlns:a14="http://schemas.microsoft.com/office/drawing/2010/main" xmlns="" val="0"/>
              </a:ext>
            </a:extLst>
          </a:blip>
          <a:srcRect/>
          <a:stretch>
            <a:fillRect/>
          </a:stretch>
        </p:blipFill>
        <p:spPr bwMode="auto">
          <a:xfrm>
            <a:off x="7010400" y="21771"/>
            <a:ext cx="1981200" cy="175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4800600"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000" dirty="0" smtClean="0"/>
              <a:t>Language</a:t>
            </a:r>
            <a:endParaRPr lang="en-US" sz="6000" dirty="0"/>
          </a:p>
        </p:txBody>
      </p:sp>
      <p:pic>
        <p:nvPicPr>
          <p:cNvPr id="5"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16388" name="Picture 4" descr="https://encrypted-tbn0.gstatic.com/images?q=tbn:ANd9GcRSgbYNT3Snc2ne6myvdOxC8Pk1RHwgujtaxC7CcbiuRrb-1vgjcw"/>
          <p:cNvPicPr>
            <a:picLocks noChangeAspect="1" noChangeArrowheads="1"/>
          </p:cNvPicPr>
          <p:nvPr/>
        </p:nvPicPr>
        <p:blipFill>
          <a:blip r:embed="rId3" cstate="print"/>
          <a:srcRect/>
          <a:stretch>
            <a:fillRect/>
          </a:stretch>
        </p:blipFill>
        <p:spPr bwMode="auto">
          <a:xfrm>
            <a:off x="1057275" y="1019174"/>
            <a:ext cx="7019925" cy="2105026"/>
          </a:xfrm>
          <a:prstGeom prst="rect">
            <a:avLst/>
          </a:prstGeom>
          <a:noFill/>
        </p:spPr>
      </p:pic>
    </p:spTree>
    <p:extLst>
      <p:ext uri="{BB962C8B-B14F-4D97-AF65-F5344CB8AC3E}">
        <p14:creationId xmlns:p14="http://schemas.microsoft.com/office/powerpoint/2010/main" xmlns="" val="3821059085"/>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What do these things </a:t>
            </a:r>
            <a:br>
              <a:rPr lang="en-US" dirty="0" smtClean="0"/>
            </a:br>
            <a:r>
              <a:rPr lang="en-US" dirty="0" smtClean="0"/>
              <a:t>have in common?</a:t>
            </a:r>
            <a:endParaRPr lang="en-US" dirty="0"/>
          </a:p>
        </p:txBody>
      </p:sp>
      <p:pic>
        <p:nvPicPr>
          <p:cNvPr id="14338"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2074" b="98387" l="1072" r="98928">
                        <a14:foregroundMark x1="66756" y1="66590" x2="66756" y2="76498"/>
                        <a14:backgroundMark x1="77212" y1="68664" x2="77212" y2="77650"/>
                        <a14:backgroundMark x1="73458" y1="76959" x2="73458" y2="82258"/>
                      </a14:backgroundRemoval>
                    </a14:imgEffect>
                  </a14:imgLayer>
                </a14:imgProps>
              </a:ext>
            </a:extLst>
          </a:blip>
          <a:srcRect/>
          <a:stretch>
            <a:fillRect/>
          </a:stretch>
        </p:blipFill>
        <p:spPr bwMode="auto">
          <a:xfrm>
            <a:off x="609600" y="1447800"/>
            <a:ext cx="1579943" cy="1838325"/>
          </a:xfrm>
          <a:prstGeom prst="rect">
            <a:avLst/>
          </a:prstGeom>
          <a:noFill/>
          <a:ln w="9525">
            <a:noFill/>
            <a:miter lim="800000"/>
            <a:headEnd/>
            <a:tailEnd/>
          </a:ln>
          <a:effectLst/>
        </p:spPr>
      </p:pic>
      <p:pic>
        <p:nvPicPr>
          <p:cNvPr id="14339" name="Picture 3"/>
          <p:cNvPicPr>
            <a:picLocks noChangeAspect="1" noChangeArrowheads="1"/>
          </p:cNvPicPr>
          <p:nvPr/>
        </p:nvPicPr>
        <p:blipFill>
          <a:blip r:embed="rId4" cstate="print">
            <a:extLst>
              <a:ext uri="{BEBA8EAE-BF5A-486C-A8C5-ECC9F3942E4B}">
                <a14:imgProps xmlns:a14="http://schemas.microsoft.com/office/drawing/2010/main" xmlns="">
                  <a14:imgLayer r:embed="rId5">
                    <a14:imgEffect>
                      <a14:backgroundRemoval t="31500" b="97250" l="8302" r="98868"/>
                    </a14:imgEffect>
                  </a14:imgLayer>
                </a14:imgProps>
              </a:ext>
            </a:extLst>
          </a:blip>
          <a:srcRect l="7736" t="30000" b="6000"/>
          <a:stretch>
            <a:fillRect/>
          </a:stretch>
        </p:blipFill>
        <p:spPr bwMode="auto">
          <a:xfrm>
            <a:off x="3429000" y="1295400"/>
            <a:ext cx="1905000" cy="1994601"/>
          </a:xfrm>
          <a:prstGeom prst="rect">
            <a:avLst/>
          </a:prstGeom>
          <a:noFill/>
          <a:ln w="9525">
            <a:noFill/>
            <a:miter lim="800000"/>
            <a:headEnd/>
            <a:tailEnd/>
          </a:ln>
          <a:effectLst/>
        </p:spPr>
      </p:pic>
      <p:pic>
        <p:nvPicPr>
          <p:cNvPr id="14340" name="Picture 4"/>
          <p:cNvPicPr>
            <a:picLocks noChangeAspect="1" noChangeArrowheads="1"/>
          </p:cNvPicPr>
          <p:nvPr/>
        </p:nvPicPr>
        <p:blipFill>
          <a:blip r:embed="rId6" cstate="print"/>
          <a:srcRect l="22240" t="10000" r="22240" b="10000"/>
          <a:stretch>
            <a:fillRect/>
          </a:stretch>
        </p:blipFill>
        <p:spPr bwMode="auto">
          <a:xfrm>
            <a:off x="762000" y="3505200"/>
            <a:ext cx="1362075" cy="2971800"/>
          </a:xfrm>
          <a:prstGeom prst="rect">
            <a:avLst/>
          </a:prstGeom>
          <a:noFill/>
          <a:ln w="9525">
            <a:noFill/>
            <a:miter lim="800000"/>
            <a:headEnd/>
            <a:tailEnd/>
          </a:ln>
          <a:effectLst/>
        </p:spPr>
      </p:pic>
      <p:pic>
        <p:nvPicPr>
          <p:cNvPr id="14341" name="Picture 5"/>
          <p:cNvPicPr>
            <a:picLocks noChangeAspect="1" noChangeArrowheads="1"/>
          </p:cNvPicPr>
          <p:nvPr/>
        </p:nvPicPr>
        <p:blipFill>
          <a:blip r:embed="rId7" cstate="print"/>
          <a:srcRect l="23541" t="8842" r="3307"/>
          <a:stretch>
            <a:fillRect/>
          </a:stretch>
        </p:blipFill>
        <p:spPr bwMode="auto">
          <a:xfrm>
            <a:off x="2438400" y="3962400"/>
            <a:ext cx="2895600" cy="2183252"/>
          </a:xfrm>
          <a:prstGeom prst="rect">
            <a:avLst/>
          </a:prstGeom>
          <a:noFill/>
          <a:ln w="9525">
            <a:noFill/>
            <a:miter lim="800000"/>
            <a:headEnd/>
            <a:tailEnd/>
          </a:ln>
          <a:effectLst/>
        </p:spPr>
      </p:pic>
      <p:pic>
        <p:nvPicPr>
          <p:cNvPr id="14342" name="Picture 6"/>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ackgroundRemoval t="1840" b="98160" l="2889" r="98667"/>
                    </a14:imgEffect>
                  </a14:imgLayer>
                </a14:imgProps>
              </a:ext>
            </a:extLst>
          </a:blip>
          <a:srcRect/>
          <a:stretch>
            <a:fillRect/>
          </a:stretch>
        </p:blipFill>
        <p:spPr bwMode="auto">
          <a:xfrm>
            <a:off x="5486400" y="1371600"/>
            <a:ext cx="2752725" cy="1994196"/>
          </a:xfrm>
          <a:prstGeom prst="rect">
            <a:avLst/>
          </a:prstGeom>
          <a:noFill/>
          <a:ln w="9525">
            <a:noFill/>
            <a:miter lim="800000"/>
            <a:headEnd/>
            <a:tailEnd/>
          </a:ln>
          <a:effectLst/>
        </p:spPr>
      </p:pic>
      <p:pic>
        <p:nvPicPr>
          <p:cNvPr id="14343" name="Picture 7"/>
          <p:cNvPicPr>
            <a:picLocks noChangeAspect="1" noChangeArrowheads="1"/>
          </p:cNvPicPr>
          <p:nvPr/>
        </p:nvPicPr>
        <p:blipFill>
          <a:blip r:embed="rId10" cstate="print"/>
          <a:srcRect/>
          <a:stretch>
            <a:fillRect/>
          </a:stretch>
        </p:blipFill>
        <p:spPr bwMode="auto">
          <a:xfrm>
            <a:off x="5867400" y="3962400"/>
            <a:ext cx="2133600" cy="2133600"/>
          </a:xfrm>
          <a:prstGeom prst="rect">
            <a:avLst/>
          </a:prstGeom>
          <a:noFill/>
          <a:ln w="9525">
            <a:noFill/>
            <a:miter lim="800000"/>
            <a:headEnd/>
            <a:tailEnd/>
          </a:ln>
          <a:effectLst/>
        </p:spPr>
      </p:pic>
      <p:sp>
        <p:nvSpPr>
          <p:cNvPr id="3" name="TextBox 2"/>
          <p:cNvSpPr txBox="1"/>
          <p:nvPr/>
        </p:nvSpPr>
        <p:spPr>
          <a:xfrm>
            <a:off x="152400" y="2743200"/>
            <a:ext cx="838200" cy="369332"/>
          </a:xfrm>
          <a:prstGeom prst="rect">
            <a:avLst/>
          </a:prstGeom>
          <a:noFill/>
        </p:spPr>
        <p:txBody>
          <a:bodyPr wrap="square" rtlCol="0">
            <a:spAutoFit/>
          </a:bodyPr>
          <a:lstStyle/>
          <a:p>
            <a:r>
              <a:rPr lang="en-US" dirty="0" smtClean="0">
                <a:solidFill>
                  <a:srgbClr val="FF3300"/>
                </a:solidFill>
              </a:rPr>
              <a:t>Coffee</a:t>
            </a:r>
            <a:endParaRPr lang="en-US" dirty="0">
              <a:solidFill>
                <a:srgbClr val="FF3300"/>
              </a:solidFill>
            </a:endParaRPr>
          </a:p>
        </p:txBody>
      </p:sp>
      <p:sp>
        <p:nvSpPr>
          <p:cNvPr id="10" name="TextBox 9"/>
          <p:cNvSpPr txBox="1"/>
          <p:nvPr/>
        </p:nvSpPr>
        <p:spPr>
          <a:xfrm>
            <a:off x="2438400" y="2710934"/>
            <a:ext cx="990600" cy="369332"/>
          </a:xfrm>
          <a:prstGeom prst="rect">
            <a:avLst/>
          </a:prstGeom>
          <a:noFill/>
        </p:spPr>
        <p:txBody>
          <a:bodyPr wrap="square" rtlCol="0">
            <a:spAutoFit/>
          </a:bodyPr>
          <a:lstStyle/>
          <a:p>
            <a:r>
              <a:rPr lang="en-US" dirty="0" smtClean="0">
                <a:solidFill>
                  <a:srgbClr val="FF3300"/>
                </a:solidFill>
              </a:rPr>
              <a:t>Orange</a:t>
            </a:r>
            <a:endParaRPr lang="en-US" dirty="0">
              <a:solidFill>
                <a:srgbClr val="FF3300"/>
              </a:solidFill>
            </a:endParaRPr>
          </a:p>
        </p:txBody>
      </p:sp>
      <p:sp>
        <p:nvSpPr>
          <p:cNvPr id="11" name="TextBox 10"/>
          <p:cNvSpPr txBox="1"/>
          <p:nvPr/>
        </p:nvSpPr>
        <p:spPr>
          <a:xfrm>
            <a:off x="7924800" y="3079484"/>
            <a:ext cx="838200" cy="369332"/>
          </a:xfrm>
          <a:prstGeom prst="rect">
            <a:avLst/>
          </a:prstGeom>
          <a:noFill/>
        </p:spPr>
        <p:txBody>
          <a:bodyPr wrap="square" rtlCol="0">
            <a:spAutoFit/>
          </a:bodyPr>
          <a:lstStyle/>
          <a:p>
            <a:r>
              <a:rPr lang="en-US" dirty="0" smtClean="0">
                <a:solidFill>
                  <a:srgbClr val="FF3300"/>
                </a:solidFill>
              </a:rPr>
              <a:t>candy</a:t>
            </a:r>
            <a:endParaRPr lang="en-US" dirty="0">
              <a:solidFill>
                <a:srgbClr val="FF3300"/>
              </a:solidFill>
            </a:endParaRPr>
          </a:p>
        </p:txBody>
      </p:sp>
      <p:sp>
        <p:nvSpPr>
          <p:cNvPr id="12" name="TextBox 11"/>
          <p:cNvSpPr txBox="1"/>
          <p:nvPr/>
        </p:nvSpPr>
        <p:spPr>
          <a:xfrm>
            <a:off x="152400" y="6096000"/>
            <a:ext cx="838200" cy="369332"/>
          </a:xfrm>
          <a:prstGeom prst="rect">
            <a:avLst/>
          </a:prstGeom>
          <a:noFill/>
        </p:spPr>
        <p:txBody>
          <a:bodyPr wrap="square" rtlCol="0">
            <a:spAutoFit/>
          </a:bodyPr>
          <a:lstStyle/>
          <a:p>
            <a:r>
              <a:rPr lang="en-US" dirty="0" smtClean="0">
                <a:solidFill>
                  <a:srgbClr val="FF3300"/>
                </a:solidFill>
              </a:rPr>
              <a:t>soda</a:t>
            </a:r>
            <a:endParaRPr lang="en-US" dirty="0">
              <a:solidFill>
                <a:srgbClr val="FF3300"/>
              </a:solidFill>
            </a:endParaRPr>
          </a:p>
        </p:txBody>
      </p:sp>
      <p:sp>
        <p:nvSpPr>
          <p:cNvPr id="13" name="TextBox 12"/>
          <p:cNvSpPr txBox="1"/>
          <p:nvPr/>
        </p:nvSpPr>
        <p:spPr>
          <a:xfrm>
            <a:off x="3493324" y="6279884"/>
            <a:ext cx="1078675" cy="369332"/>
          </a:xfrm>
          <a:prstGeom prst="rect">
            <a:avLst/>
          </a:prstGeom>
          <a:noFill/>
        </p:spPr>
        <p:txBody>
          <a:bodyPr wrap="square" rtlCol="0">
            <a:spAutoFit/>
          </a:bodyPr>
          <a:lstStyle/>
          <a:p>
            <a:r>
              <a:rPr lang="en-US" dirty="0" smtClean="0">
                <a:solidFill>
                  <a:srgbClr val="FF3300"/>
                </a:solidFill>
              </a:rPr>
              <a:t>Algebra</a:t>
            </a:r>
            <a:endParaRPr lang="en-US" dirty="0">
              <a:solidFill>
                <a:srgbClr val="FF3300"/>
              </a:solidFill>
            </a:endParaRPr>
          </a:p>
        </p:txBody>
      </p:sp>
      <p:sp>
        <p:nvSpPr>
          <p:cNvPr id="14" name="TextBox 13"/>
          <p:cNvSpPr txBox="1"/>
          <p:nvPr/>
        </p:nvSpPr>
        <p:spPr>
          <a:xfrm>
            <a:off x="6553200" y="6279102"/>
            <a:ext cx="1066800" cy="369332"/>
          </a:xfrm>
          <a:prstGeom prst="rect">
            <a:avLst/>
          </a:prstGeom>
          <a:noFill/>
        </p:spPr>
        <p:txBody>
          <a:bodyPr wrap="square" rtlCol="0">
            <a:spAutoFit/>
          </a:bodyPr>
          <a:lstStyle/>
          <a:p>
            <a:r>
              <a:rPr lang="en-US" dirty="0" smtClean="0">
                <a:solidFill>
                  <a:srgbClr val="FF3300"/>
                </a:solidFill>
              </a:rPr>
              <a:t>Cotton</a:t>
            </a:r>
            <a:endParaRPr lang="en-US" dirty="0">
              <a:solidFill>
                <a:srgbClr val="FF3300"/>
              </a:solidFill>
            </a:endParaRPr>
          </a:p>
        </p:txBody>
      </p:sp>
      <p:pic>
        <p:nvPicPr>
          <p:cNvPr id="15" name="Picture 6" descr="http://www.vedamsbooks.com/uploadedfiles/real/images/no44510.jpg"/>
          <p:cNvPicPr>
            <a:picLocks noChangeAspect="1" noChangeArrowheads="1"/>
          </p:cNvPicPr>
          <p:nvPr/>
        </p:nvPicPr>
        <p:blipFill>
          <a:blip r:embed="rId11"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57200"/>
            <a:ext cx="8229600" cy="1143000"/>
          </a:xfrm>
          <a:prstGeom prst="round2SameRect">
            <a:avLst/>
          </a:prstGeom>
          <a:solidFill>
            <a:srgbClr val="FF6600"/>
          </a:solidFill>
        </p:spPr>
        <p:txBody>
          <a:bodyPr>
            <a:normAutofit fontScale="90000"/>
          </a:bodyPr>
          <a:lstStyle/>
          <a:p>
            <a:r>
              <a:rPr lang="en-US" dirty="0" smtClean="0"/>
              <a:t>They are all derived from…</a:t>
            </a:r>
            <a:br>
              <a:rPr lang="en-US" dirty="0" smtClean="0"/>
            </a:br>
            <a:endParaRPr lang="en-US" dirty="0"/>
          </a:p>
        </p:txBody>
      </p:sp>
      <p:sp>
        <p:nvSpPr>
          <p:cNvPr id="2" name="Content Placeholder 1"/>
          <p:cNvSpPr>
            <a:spLocks noGrp="1"/>
          </p:cNvSpPr>
          <p:nvPr>
            <p:ph idx="1"/>
          </p:nvPr>
        </p:nvSpPr>
        <p:spPr>
          <a:xfrm>
            <a:off x="872067" y="2675467"/>
            <a:ext cx="7408333" cy="1744133"/>
          </a:xfrm>
          <a:solidFill>
            <a:srgbClr val="FFFF00"/>
          </a:solidFill>
        </p:spPr>
        <p:style>
          <a:lnRef idx="0">
            <a:scrgbClr r="0" g="0" b="0"/>
          </a:lnRef>
          <a:fillRef idx="1003">
            <a:schemeClr val="lt2"/>
          </a:fillRef>
          <a:effectRef idx="0">
            <a:scrgbClr r="0" g="0" b="0"/>
          </a:effectRef>
          <a:fontRef idx="major"/>
        </p:style>
        <p:txBody>
          <a:bodyPr/>
          <a:lstStyle/>
          <a:p>
            <a:pPr marL="0" indent="0" algn="ctr">
              <a:buNone/>
            </a:pPr>
            <a:r>
              <a:rPr lang="en-US" sz="6000" dirty="0"/>
              <a:t>Arabic words</a:t>
            </a:r>
          </a:p>
          <a:p>
            <a:endParaRPr lang="en-US" dirty="0"/>
          </a:p>
        </p:txBody>
      </p:sp>
      <p:pic>
        <p:nvPicPr>
          <p:cNvPr id="5"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7089775" y="76200"/>
            <a:ext cx="1901825" cy="609600"/>
          </a:xfrm>
          <a:prstGeom prst="rect">
            <a:avLst/>
          </a:prstGeom>
          <a:noFill/>
        </p:spPr>
      </p:pic>
    </p:spTree>
    <p:extLst>
      <p:ext uri="{BB962C8B-B14F-4D97-AF65-F5344CB8AC3E}">
        <p14:creationId xmlns:p14="http://schemas.microsoft.com/office/powerpoint/2010/main" xmlns="" val="4238174581"/>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Arabic words </a:t>
            </a:r>
            <a:br>
              <a:rPr lang="en-US" dirty="0" smtClean="0"/>
            </a:br>
            <a:r>
              <a:rPr lang="en-US" sz="3600" dirty="0" smtClean="0">
                <a:solidFill>
                  <a:srgbClr val="FFFF00"/>
                </a:solidFill>
                <a:latin typeface="Eras Medium ITC" pitchFamily="34" charset="0"/>
              </a:rPr>
              <a:t>in other languages</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762000" y="2362200"/>
            <a:ext cx="4995333" cy="3450696"/>
          </a:xfrm>
        </p:spPr>
        <p:style>
          <a:lnRef idx="0">
            <a:scrgbClr r="0" g="0" b="0"/>
          </a:lnRef>
          <a:fillRef idx="1003">
            <a:schemeClr val="lt2"/>
          </a:fillRef>
          <a:effectRef idx="0">
            <a:scrgbClr r="0" g="0" b="0"/>
          </a:effectRef>
          <a:fontRef idx="major"/>
        </p:style>
        <p:txBody>
          <a:bodyPr/>
          <a:lstStyle/>
          <a:p>
            <a:r>
              <a:rPr lang="en-US" dirty="0" smtClean="0"/>
              <a:t>1000 plus in English</a:t>
            </a:r>
          </a:p>
          <a:p>
            <a:r>
              <a:rPr lang="en-US" dirty="0" smtClean="0"/>
              <a:t>1000 plus in Spanish</a:t>
            </a:r>
          </a:p>
          <a:p>
            <a:r>
              <a:rPr lang="en-US" dirty="0" smtClean="0"/>
              <a:t>1000 plus in Portuguese</a:t>
            </a:r>
          </a:p>
          <a:p>
            <a:r>
              <a:rPr lang="en-US" dirty="0" smtClean="0"/>
              <a:t>French</a:t>
            </a:r>
          </a:p>
          <a:p>
            <a:r>
              <a:rPr lang="en-US" dirty="0" smtClean="0"/>
              <a:t>Sicilian</a:t>
            </a:r>
          </a:p>
          <a:p>
            <a:pPr>
              <a:buNone/>
            </a:pPr>
            <a:endParaRPr lang="en-US" dirty="0"/>
          </a:p>
        </p:txBody>
      </p:sp>
      <p:pic>
        <p:nvPicPr>
          <p:cNvPr id="4" name="Picture 2"/>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6096000" y="2514600"/>
            <a:ext cx="2773680" cy="3276600"/>
          </a:xfrm>
          <a:prstGeom prst="rect">
            <a:avLst/>
          </a:prstGeom>
          <a:ln>
            <a:noFill/>
          </a:ln>
          <a:effectLst>
            <a:outerShdw blurRad="190500" dist="228600" dir="2700000" algn="ctr">
              <a:srgbClr val="000000">
                <a:alpha val="30000"/>
              </a:srgbClr>
            </a:outerShdw>
            <a:reflection blurRad="6350" stA="52000" endA="300" endPos="35000" dir="5400000" sy="-100000" algn="bl" rotWithShape="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108448"/>
            <a:ext cx="8077200" cy="1673352"/>
          </a:xfrm>
        </p:spPr>
        <p:txBody>
          <a:bodyPr>
            <a:normAutofit/>
          </a:bodyPr>
          <a:lstStyle/>
          <a:p>
            <a:r>
              <a:rPr sz="6600" dirty="0" smtClean="0">
                <a:solidFill>
                  <a:schemeClr val="bg1"/>
                </a:solidFill>
              </a:rPr>
              <a:t>Architecture</a:t>
            </a:r>
            <a:endParaRPr lang="en-US" sz="6600" dirty="0">
              <a:solidFill>
                <a:schemeClr val="bg1"/>
              </a:solidFill>
            </a:endParaRPr>
          </a:p>
        </p:txBody>
      </p:sp>
      <p:pic>
        <p:nvPicPr>
          <p:cNvPr id="5"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12290" name="Picture 2" descr="http://upload.wikimedia.org/wikipedia/commons/3/31/Selimiye_Mosque,_Dome.jpg"/>
          <p:cNvPicPr>
            <a:picLocks noChangeAspect="1" noChangeArrowheads="1"/>
          </p:cNvPicPr>
          <p:nvPr/>
        </p:nvPicPr>
        <p:blipFill>
          <a:blip r:embed="rId3" cstate="print"/>
          <a:srcRect/>
          <a:stretch>
            <a:fillRect/>
          </a:stretch>
        </p:blipFill>
        <p:spPr bwMode="auto">
          <a:xfrm>
            <a:off x="155575" y="333374"/>
            <a:ext cx="6019800" cy="4010026"/>
          </a:xfrm>
          <a:prstGeom prst="rect">
            <a:avLst/>
          </a:prstGeom>
          <a:noFill/>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solidFill>
                  <a:srgbClr val="FFFF00"/>
                </a:solidFill>
              </a:rPr>
              <a:t>ARCHITECTURE</a:t>
            </a:r>
            <a:r>
              <a:rPr lang="en-US"/>
              <a:t> </a:t>
            </a:r>
          </a:p>
        </p:txBody>
      </p:sp>
      <p:pic>
        <p:nvPicPr>
          <p:cNvPr id="62473" name="Picture 9" descr="taj2"/>
          <p:cNvPicPr>
            <a:picLocks noGrp="1" noChangeAspect="1" noChangeArrowheads="1"/>
          </p:cNvPicPr>
          <p:nvPr>
            <p:ph sz="half" idx="1"/>
          </p:nvPr>
        </p:nvPicPr>
        <p:blipFill>
          <a:blip r:embed="rId2" cstate="print"/>
          <a:srcRect/>
          <a:stretch>
            <a:fillRect/>
          </a:stretch>
        </p:blipFill>
        <p:spPr>
          <a:xfrm>
            <a:off x="0" y="0"/>
            <a:ext cx="9525000" cy="6858000"/>
          </a:xfrm>
          <a:prstGeom prst="rect">
            <a:avLst/>
          </a:prstGeom>
          <a:noFill/>
          <a:ln/>
        </p:spPr>
      </p:pic>
      <p:sp>
        <p:nvSpPr>
          <p:cNvPr id="4" name="TextBox 3"/>
          <p:cNvSpPr txBox="1"/>
          <p:nvPr/>
        </p:nvSpPr>
        <p:spPr>
          <a:xfrm>
            <a:off x="304800" y="228600"/>
            <a:ext cx="3048000" cy="584775"/>
          </a:xfrm>
          <a:prstGeom prst="rect">
            <a:avLst/>
          </a:prstGeom>
          <a:noFill/>
        </p:spPr>
        <p:txBody>
          <a:bodyPr wrap="square" rtlCol="0">
            <a:spAutoFit/>
          </a:bodyPr>
          <a:lstStyle/>
          <a:p>
            <a:r>
              <a:rPr lang="en-US" sz="3200" dirty="0" err="1" smtClean="0">
                <a:solidFill>
                  <a:srgbClr val="FFFF00"/>
                </a:solidFill>
                <a:effectLst/>
              </a:rPr>
              <a:t>Taj</a:t>
            </a:r>
            <a:r>
              <a:rPr lang="en-US" sz="3200" dirty="0" smtClean="0">
                <a:solidFill>
                  <a:srgbClr val="FFFF00"/>
                </a:solidFill>
                <a:effectLst/>
              </a:rPr>
              <a:t> </a:t>
            </a:r>
            <a:r>
              <a:rPr lang="en-US" sz="3200" dirty="0" err="1" smtClean="0">
                <a:solidFill>
                  <a:srgbClr val="FFFF00"/>
                </a:solidFill>
                <a:effectLst/>
              </a:rPr>
              <a:t>Mahal</a:t>
            </a:r>
            <a:r>
              <a:rPr lang="en-US" sz="3200" dirty="0" smtClean="0">
                <a:solidFill>
                  <a:srgbClr val="FFFF00"/>
                </a:solidFill>
                <a:effectLst/>
              </a:rPr>
              <a:t> - India</a:t>
            </a:r>
            <a:endParaRPr lang="en-US" sz="3200" dirty="0">
              <a:solidFill>
                <a:srgbClr val="FFFF00"/>
              </a:solidFill>
              <a:effectLst/>
            </a:endParaRPr>
          </a:p>
        </p:txBody>
      </p:sp>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676655" y="2679192"/>
            <a:ext cx="3822192" cy="3447288"/>
          </a:xfrm>
          <a:prstGeom prst="rect">
            <a:avLst/>
          </a:prstGeom>
        </p:spPr>
        <p:txBody>
          <a:bodyPr/>
          <a:lstStyle/>
          <a:p>
            <a:endParaRPr lang="en-US"/>
          </a:p>
        </p:txBody>
      </p:sp>
      <p:sp>
        <p:nvSpPr>
          <p:cNvPr id="4" name="Content Placeholder 3"/>
          <p:cNvSpPr>
            <a:spLocks noGrp="1"/>
          </p:cNvSpPr>
          <p:nvPr>
            <p:ph sz="half" idx="2"/>
          </p:nvPr>
        </p:nvSpPr>
        <p:spPr>
          <a:xfrm>
            <a:off x="4645152" y="2679192"/>
            <a:ext cx="3822192" cy="3447288"/>
          </a:xfrm>
          <a:prstGeom prst="rect">
            <a:avLst/>
          </a:prstGeom>
        </p:spPr>
        <p:txBody>
          <a:bodyPr/>
          <a:lstStyle/>
          <a:p>
            <a:endParaRPr lang="en-US"/>
          </a:p>
        </p:txBody>
      </p:sp>
      <p:pic>
        <p:nvPicPr>
          <p:cNvPr id="286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6" name="TextBox 5"/>
          <p:cNvSpPr txBox="1"/>
          <p:nvPr/>
        </p:nvSpPr>
        <p:spPr>
          <a:xfrm>
            <a:off x="228600" y="0"/>
            <a:ext cx="2895600" cy="800219"/>
          </a:xfrm>
          <a:prstGeom prst="rect">
            <a:avLst/>
          </a:prstGeom>
          <a:noFill/>
        </p:spPr>
        <p:txBody>
          <a:bodyPr wrap="square" rtlCol="0">
            <a:spAutoFit/>
          </a:bodyPr>
          <a:lstStyle/>
          <a:p>
            <a:r>
              <a:rPr lang="en-US" sz="2800" dirty="0" smtClean="0"/>
              <a:t>Blue Mosque</a:t>
            </a:r>
          </a:p>
          <a:p>
            <a:r>
              <a:rPr lang="en-US" dirty="0" smtClean="0"/>
              <a:t>Istanbul  - Turkey</a:t>
            </a:r>
            <a:endParaRPr lang="en-US" dirty="0"/>
          </a:p>
        </p:txBody>
      </p:sp>
      <p:pic>
        <p:nvPicPr>
          <p:cNvPr id="7"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a:stretch>
            <a:fillRect/>
          </a:stretch>
        </p:blipFill>
        <p:spPr bwMode="auto">
          <a:xfrm>
            <a:off x="-685800" y="0"/>
            <a:ext cx="10883485" cy="6858000"/>
          </a:xfrm>
          <a:prstGeom prst="rect">
            <a:avLst/>
          </a:prstGeom>
          <a:noFill/>
          <a:ln w="9525">
            <a:noFill/>
            <a:miter lim="800000"/>
            <a:headEnd/>
            <a:tailEnd/>
          </a:ln>
          <a:effectLst/>
        </p:spPr>
      </p:pic>
      <p:sp>
        <p:nvSpPr>
          <p:cNvPr id="5" name="TextBox 4"/>
          <p:cNvSpPr txBox="1"/>
          <p:nvPr/>
        </p:nvSpPr>
        <p:spPr>
          <a:xfrm>
            <a:off x="6934200" y="304800"/>
            <a:ext cx="3352800" cy="769441"/>
          </a:xfrm>
          <a:prstGeom prst="rect">
            <a:avLst/>
          </a:prstGeom>
          <a:noFill/>
        </p:spPr>
        <p:txBody>
          <a:bodyPr wrap="square" rtlCol="0">
            <a:spAutoFit/>
          </a:bodyPr>
          <a:lstStyle/>
          <a:p>
            <a:r>
              <a:rPr lang="en-US" sz="2400" dirty="0" err="1" smtClean="0"/>
              <a:t>AlHambra</a:t>
            </a:r>
            <a:r>
              <a:rPr lang="en-US" sz="2400" dirty="0" smtClean="0"/>
              <a:t> Palace</a:t>
            </a:r>
          </a:p>
          <a:p>
            <a:r>
              <a:rPr lang="en-US" sz="2000" dirty="0" smtClean="0"/>
              <a:t>Granada - Spain</a:t>
            </a:r>
            <a:endParaRPr lang="en-US" sz="2000" dirty="0"/>
          </a:p>
        </p:txBody>
      </p:sp>
      <p:pic>
        <p:nvPicPr>
          <p:cNvPr id="6"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4038600"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562600"/>
            <a:ext cx="8077200" cy="1673352"/>
          </a:xfrm>
        </p:spPr>
        <p:txBody>
          <a:bodyPr>
            <a:normAutofit/>
          </a:bodyPr>
          <a:lstStyle/>
          <a:p>
            <a:r>
              <a:rPr lang="en-US" sz="6600" dirty="0" smtClean="0">
                <a:solidFill>
                  <a:schemeClr val="bg1"/>
                </a:solidFill>
              </a:rPr>
              <a:t>Cities</a:t>
            </a:r>
            <a:endParaRPr lang="en-US" sz="6600" dirty="0">
              <a:solidFill>
                <a:schemeClr val="bg1"/>
              </a:solidFill>
            </a:endParaRPr>
          </a:p>
        </p:txBody>
      </p:sp>
      <p:sp>
        <p:nvSpPr>
          <p:cNvPr id="4" name="Subtitle 3"/>
          <p:cNvSpPr>
            <a:spLocks noGrp="1"/>
          </p:cNvSpPr>
          <p:nvPr>
            <p:ph type="subTitle" idx="1"/>
          </p:nvPr>
        </p:nvSpPr>
        <p:spPr>
          <a:xfrm>
            <a:off x="685800" y="1828800"/>
            <a:ext cx="4572000" cy="1499616"/>
          </a:xfrm>
        </p:spPr>
        <p:txBody>
          <a:bodyPr/>
          <a:lstStyle/>
          <a:p>
            <a:endParaRPr lang="en-US"/>
          </a:p>
        </p:txBody>
      </p:sp>
      <p:pic>
        <p:nvPicPr>
          <p:cNvPr id="6"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pic>
        <p:nvPicPr>
          <p:cNvPr id="8194" name="Picture 2" descr="http://www.islam4women.org/wp-content/uploads/2011/03/model-of-an-ancient-Arabian-city-at-Tayabat-House-in-Jeddah.1.jpg"/>
          <p:cNvPicPr>
            <a:picLocks noChangeAspect="1" noChangeArrowheads="1"/>
          </p:cNvPicPr>
          <p:nvPr/>
        </p:nvPicPr>
        <p:blipFill>
          <a:blip r:embed="rId3" cstate="print"/>
          <a:srcRect/>
          <a:stretch>
            <a:fillRect/>
          </a:stretch>
        </p:blipFill>
        <p:spPr bwMode="auto">
          <a:xfrm>
            <a:off x="155575" y="733424"/>
            <a:ext cx="5124450" cy="3838576"/>
          </a:xfrm>
          <a:prstGeom prst="rect">
            <a:avLst/>
          </a:prstGeom>
          <a:noFill/>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City of Cordoba </a:t>
            </a:r>
            <a:br>
              <a:rPr lang="en-US" dirty="0" smtClean="0"/>
            </a:br>
            <a:r>
              <a:rPr lang="en-US" sz="3600" dirty="0" smtClean="0">
                <a:solidFill>
                  <a:srgbClr val="FFFF00"/>
                </a:solidFill>
                <a:latin typeface="Eras Medium ITC" pitchFamily="34" charset="0"/>
              </a:rPr>
              <a:t>Spain – 1000 years ago</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lstStyle/>
          <a:p>
            <a:r>
              <a:rPr lang="en-US" dirty="0" smtClean="0"/>
              <a:t>Lighted Streets</a:t>
            </a:r>
          </a:p>
          <a:p>
            <a:pPr lvl="1"/>
            <a:r>
              <a:rPr lang="en-US" dirty="0" smtClean="0"/>
              <a:t>10 miles radius outside the city</a:t>
            </a:r>
          </a:p>
          <a:p>
            <a:pPr lvl="1"/>
            <a:r>
              <a:rPr lang="en-US" dirty="0" smtClean="0"/>
              <a:t>Paved Streets</a:t>
            </a:r>
          </a:p>
          <a:p>
            <a:r>
              <a:rPr lang="en-US" dirty="0" smtClean="0"/>
              <a:t>Garbage was regularly picked from streets</a:t>
            </a:r>
          </a:p>
          <a:p>
            <a:r>
              <a:rPr lang="en-US" dirty="0" smtClean="0"/>
              <a:t>City surrounded by Gardens</a:t>
            </a:r>
          </a:p>
          <a:p>
            <a:r>
              <a:rPr lang="en-US" dirty="0" smtClean="0"/>
              <a:t>One million citizens</a:t>
            </a:r>
          </a:p>
          <a:p>
            <a:pPr lvl="1"/>
            <a:r>
              <a:rPr lang="en-US" dirty="0" smtClean="0"/>
              <a:t>London, Paris – 25, 000 citizens</a:t>
            </a:r>
          </a:p>
          <a:p>
            <a:endParaRPr lang="en-US" dirty="0" smtClean="0"/>
          </a:p>
          <a:p>
            <a:endParaRPr lang="en-US" dirty="0" smtClean="0"/>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artisticPastelsSmooth/>
                    </a14:imgEffect>
                    <a14:imgEffect>
                      <a14:saturation sat="300000"/>
                    </a14:imgEffect>
                  </a14:imgLayer>
                </a14:imgProps>
              </a:ext>
              <a:ext uri="{28A0092B-C50C-407E-A947-70E740481C1C}">
                <a14:useLocalDpi xmlns:a14="http://schemas.microsoft.com/office/drawing/2010/main" xmlns="" val="0"/>
              </a:ext>
            </a:extLst>
          </a:blip>
          <a:srcRect/>
          <a:stretch>
            <a:fillRect/>
          </a:stretch>
        </p:blipFill>
        <p:spPr bwMode="auto">
          <a:xfrm>
            <a:off x="6248400" y="304800"/>
            <a:ext cx="2438400" cy="13411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099175" y="1752600"/>
            <a:ext cx="1901825" cy="609600"/>
          </a:xfrm>
          <a:prstGeom prst="rect">
            <a:avLst/>
          </a:prstGeom>
          <a:noFill/>
        </p:spPr>
      </p:pic>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38328"/>
            <a:ext cx="8229600" cy="1252728"/>
          </a:xfrm>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l"/>
            <a:r>
              <a:rPr lang="en-US" dirty="0" smtClean="0"/>
              <a:t>City of Cordoba </a:t>
            </a:r>
            <a:br>
              <a:rPr lang="en-US" dirty="0" smtClean="0"/>
            </a:br>
            <a:r>
              <a:rPr lang="en-US" sz="3600" dirty="0" smtClean="0">
                <a:solidFill>
                  <a:srgbClr val="FFFF00"/>
                </a:solidFill>
                <a:latin typeface="Eras Medium ITC" pitchFamily="34" charset="0"/>
              </a:rPr>
              <a:t>Spain – 1000 years ago</a:t>
            </a:r>
            <a:endParaRPr lang="en-US" sz="3600" dirty="0">
              <a:solidFill>
                <a:srgbClr val="FFFF00"/>
              </a:solidFill>
              <a:latin typeface="Eras Medium ITC" pitchFamily="34" charset="0"/>
            </a:endParaRPr>
          </a:p>
        </p:txBody>
      </p:sp>
      <p:sp>
        <p:nvSpPr>
          <p:cNvPr id="3" name="Content Placeholder 2"/>
          <p:cNvSpPr>
            <a:spLocks noGrp="1"/>
          </p:cNvSpPr>
          <p:nvPr>
            <p:ph idx="1"/>
          </p:nvPr>
        </p:nvSpPr>
        <p:spPr>
          <a:xfrm>
            <a:off x="990600" y="2286000"/>
            <a:ext cx="7162800" cy="28956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lnSpcReduction="10000"/>
          </a:bodyPr>
          <a:lstStyle/>
          <a:p>
            <a:r>
              <a:rPr lang="en-US" dirty="0" smtClean="0"/>
              <a:t>100% Literacy rate</a:t>
            </a:r>
          </a:p>
          <a:p>
            <a:r>
              <a:rPr lang="en-US" dirty="0" smtClean="0"/>
              <a:t>50 Hospitals</a:t>
            </a:r>
          </a:p>
          <a:p>
            <a:r>
              <a:rPr lang="en-US" dirty="0" smtClean="0"/>
              <a:t>80 schools</a:t>
            </a:r>
          </a:p>
          <a:p>
            <a:pPr lvl="1"/>
            <a:r>
              <a:rPr lang="en-US" dirty="0" smtClean="0"/>
              <a:t>FREE education</a:t>
            </a:r>
          </a:p>
          <a:p>
            <a:r>
              <a:rPr lang="en-US" dirty="0" smtClean="0"/>
              <a:t>600 Mosques</a:t>
            </a:r>
          </a:p>
          <a:p>
            <a:r>
              <a:rPr lang="en-US" dirty="0" smtClean="0"/>
              <a:t>900 Baths</a:t>
            </a:r>
          </a:p>
          <a:p>
            <a:endParaRPr lang="en-US" dirty="0"/>
          </a:p>
        </p:txBody>
      </p:sp>
      <p:pic>
        <p:nvPicPr>
          <p:cNvPr id="6"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artisticPastelsSmooth/>
                    </a14:imgEffect>
                    <a14:imgEffect>
                      <a14:saturation sat="300000"/>
                    </a14:imgEffect>
                  </a14:imgLayer>
                </a14:imgProps>
              </a:ext>
              <a:ext uri="{28A0092B-C50C-407E-A947-70E740481C1C}">
                <a14:useLocalDpi xmlns:a14="http://schemas.microsoft.com/office/drawing/2010/main" xmlns="" val="0"/>
              </a:ext>
            </a:extLst>
          </a:blip>
          <a:srcRect/>
          <a:stretch>
            <a:fillRect/>
          </a:stretch>
        </p:blipFill>
        <p:spPr bwMode="auto">
          <a:xfrm>
            <a:off x="6248400" y="304800"/>
            <a:ext cx="2438400" cy="13411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099175" y="2438400"/>
            <a:ext cx="1901825" cy="609600"/>
          </a:xfrm>
          <a:prstGeom prst="rect">
            <a:avLst/>
          </a:prstGeom>
          <a:noFill/>
        </p:spPr>
      </p:pic>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What can Islam offer today?</a:t>
            </a:r>
            <a:endParaRPr lang="en-US" dirty="0"/>
          </a:p>
        </p:txBody>
      </p:sp>
      <p:sp>
        <p:nvSpPr>
          <p:cNvPr id="3" name="Content Placeholder 2"/>
          <p:cNvSpPr>
            <a:spLocks noGrp="1"/>
          </p:cNvSpPr>
          <p:nvPr>
            <p:ph idx="1"/>
          </p:nvPr>
        </p:nvSpPr>
        <p:spPr>
          <a:xfrm>
            <a:off x="1828800" y="4648200"/>
            <a:ext cx="5486400" cy="1393296"/>
          </a:xfrm>
        </p:spPr>
        <p:style>
          <a:lnRef idx="1">
            <a:schemeClr val="accent1"/>
          </a:lnRef>
          <a:fillRef idx="1003">
            <a:schemeClr val="lt2"/>
          </a:fillRef>
          <a:effectRef idx="1">
            <a:schemeClr val="accent1"/>
          </a:effectRef>
          <a:fontRef idx="minor">
            <a:schemeClr val="dk1"/>
          </a:fontRef>
        </p:style>
        <p:txBody>
          <a:bodyPr>
            <a:normAutofit fontScale="55000" lnSpcReduction="20000"/>
          </a:bodyPr>
          <a:lstStyle/>
          <a:p>
            <a:r>
              <a:rPr lang="en-US" sz="4000" dirty="0" smtClean="0">
                <a:solidFill>
                  <a:srgbClr val="FF0000"/>
                </a:solidFill>
              </a:rPr>
              <a:t>Spiritual</a:t>
            </a:r>
            <a:r>
              <a:rPr lang="en-US" sz="4000" dirty="0" smtClean="0"/>
              <a:t> enhancement of the society</a:t>
            </a:r>
          </a:p>
          <a:p>
            <a:r>
              <a:rPr lang="en-US" sz="4000" dirty="0" smtClean="0">
                <a:solidFill>
                  <a:srgbClr val="FF0000"/>
                </a:solidFill>
              </a:rPr>
              <a:t>Moral</a:t>
            </a:r>
            <a:r>
              <a:rPr lang="en-US" sz="4000" dirty="0" smtClean="0"/>
              <a:t> enhancement of the society</a:t>
            </a:r>
          </a:p>
          <a:p>
            <a:r>
              <a:rPr lang="en-US" sz="4000" dirty="0" smtClean="0">
                <a:solidFill>
                  <a:srgbClr val="FF0000"/>
                </a:solidFill>
              </a:rPr>
              <a:t>Economic</a:t>
            </a:r>
            <a:r>
              <a:rPr lang="en-US" sz="4000" dirty="0" smtClean="0"/>
              <a:t> enhancement of the society</a:t>
            </a:r>
          </a:p>
          <a:p>
            <a:r>
              <a:rPr lang="en-US" sz="4000" dirty="0" smtClean="0">
                <a:solidFill>
                  <a:srgbClr val="FF0000"/>
                </a:solidFill>
              </a:rPr>
              <a:t>Physical</a:t>
            </a:r>
            <a:r>
              <a:rPr lang="en-US" sz="4000" dirty="0" smtClean="0"/>
              <a:t> enhancement of the society</a:t>
            </a:r>
          </a:p>
        </p:txBody>
      </p:sp>
      <p:pic>
        <p:nvPicPr>
          <p:cNvPr id="28674" name="Picture 2"/>
          <p:cNvPicPr>
            <a:picLocks noChangeAspect="1" noChangeArrowheads="1"/>
          </p:cNvPicPr>
          <p:nvPr/>
        </p:nvPicPr>
        <p:blipFill>
          <a:blip r:embed="rId2" cstate="print">
            <a:grayscl/>
            <a:extLst>
              <a:ext uri="{BEBA8EAE-BF5A-486C-A8C5-ECC9F3942E4B}">
                <a14:imgProps xmlns:a14="http://schemas.microsoft.com/office/drawing/2010/main" xmlns="">
                  <a14:imgLayer r:embed="rId3">
                    <a14:imgEffect>
                      <a14:backgroundRemoval t="7623" b="99183" l="1451" r="98005">
                        <a14:foregroundMark x1="92475" y1="83575" x2="81686" y2="96189"/>
                        <a14:foregroundMark x1="2267" y1="94102" x2="4714" y2="9727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2667000" y="1066800"/>
            <a:ext cx="3432112"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descr="http://www.vedamsbooks.com/uploadedfiles/real/images/no44510.jpg"/>
          <p:cNvPicPr>
            <a:picLocks noChangeAspect="1" noChangeArrowheads="1"/>
          </p:cNvPicPr>
          <p:nvPr/>
        </p:nvPicPr>
        <p:blipFill>
          <a:blip r:embed="rId4" cstate="print"/>
          <a:srcRect t="12605" b="60504"/>
          <a:stretch>
            <a:fillRect/>
          </a:stretch>
        </p:blipFill>
        <p:spPr bwMode="auto">
          <a:xfrm>
            <a:off x="6477000" y="1905000"/>
            <a:ext cx="1901825" cy="609600"/>
          </a:xfrm>
          <a:prstGeom prst="rect">
            <a:avLst/>
          </a:prstGeom>
          <a:noFill/>
        </p:spPr>
      </p:pic>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l"/>
            <a:r>
              <a:rPr lang="en-US" sz="2800" dirty="0" smtClean="0"/>
              <a:t>Islam Provides</a:t>
            </a:r>
            <a:br>
              <a:rPr lang="en-US" sz="2800" dirty="0" smtClean="0"/>
            </a:br>
            <a:r>
              <a:rPr lang="en-US" sz="2400" dirty="0" smtClean="0">
                <a:solidFill>
                  <a:srgbClr val="FFFF00"/>
                </a:solidFill>
                <a:latin typeface="Eras Medium ITC" pitchFamily="34" charset="0"/>
              </a:rPr>
              <a:t>Solutions</a:t>
            </a:r>
            <a:r>
              <a:rPr lang="en-US" sz="2800" dirty="0" smtClean="0"/>
              <a:t> </a:t>
            </a:r>
            <a:r>
              <a:rPr lang="en-US" sz="2400" dirty="0" smtClean="0">
                <a:solidFill>
                  <a:srgbClr val="FFFF00"/>
                </a:solidFill>
                <a:latin typeface="Eras Medium ITC" pitchFamily="34" charset="0"/>
              </a:rPr>
              <a:t>to </a:t>
            </a:r>
            <a:r>
              <a:rPr lang="en-US" sz="2400" smtClean="0">
                <a:solidFill>
                  <a:srgbClr val="FFFF00"/>
                </a:solidFill>
                <a:latin typeface="Eras Medium ITC" pitchFamily="34" charset="0"/>
              </a:rPr>
              <a:t>Societies Problems</a:t>
            </a:r>
            <a:r>
              <a:rPr lang="ur-PK" sz="2400" smtClean="0">
                <a:solidFill>
                  <a:srgbClr val="FFFF00"/>
                </a:solidFill>
                <a:latin typeface="Eras Medium ITC" pitchFamily="34" charset="0"/>
              </a:rPr>
              <a:t> معاشرتی برائیوں کے حل</a:t>
            </a:r>
            <a:endParaRPr lang="en-US" sz="2400" dirty="0">
              <a:solidFill>
                <a:srgbClr val="FFFF00"/>
              </a:solidFill>
              <a:latin typeface="Eras Medium ITC" pitchFamily="34" charset="0"/>
            </a:endParaRPr>
          </a:p>
        </p:txBody>
      </p:sp>
      <p:sp>
        <p:nvSpPr>
          <p:cNvPr id="3" name="Content Placeholder 2"/>
          <p:cNvSpPr>
            <a:spLocks noGrp="1"/>
          </p:cNvSpPr>
          <p:nvPr>
            <p:ph idx="1"/>
          </p:nvPr>
        </p:nvSpPr>
        <p:spPr>
          <a:xfrm>
            <a:off x="838200" y="2057400"/>
            <a:ext cx="7408333" cy="3450696"/>
          </a:xfrm>
        </p:spPr>
        <p:style>
          <a:lnRef idx="1">
            <a:schemeClr val="accent1"/>
          </a:lnRef>
          <a:fillRef idx="1003">
            <a:schemeClr val="lt2"/>
          </a:fillRef>
          <a:effectRef idx="1">
            <a:schemeClr val="accent1"/>
          </a:effectRef>
          <a:fontRef idx="minor">
            <a:schemeClr val="dk1"/>
          </a:fontRef>
        </p:style>
        <p:txBody>
          <a:bodyPr>
            <a:normAutofit fontScale="70000" lnSpcReduction="20000"/>
          </a:bodyPr>
          <a:lstStyle/>
          <a:p>
            <a:pPr lvl="1"/>
            <a:r>
              <a:rPr lang="en-US" sz="3200" dirty="0" smtClean="0"/>
              <a:t>Obesity</a:t>
            </a:r>
          </a:p>
          <a:p>
            <a:pPr lvl="1"/>
            <a:r>
              <a:rPr lang="en-US" sz="3200" dirty="0" smtClean="0"/>
              <a:t>Racism</a:t>
            </a:r>
          </a:p>
          <a:p>
            <a:pPr lvl="1"/>
            <a:r>
              <a:rPr lang="en-US" sz="3200" smtClean="0"/>
              <a:t>Homicides</a:t>
            </a:r>
            <a:r>
              <a:rPr lang="ur-PK" sz="3200" smtClean="0"/>
              <a:t>قتل</a:t>
            </a:r>
            <a:endParaRPr lang="en-US" sz="3200" dirty="0" smtClean="0"/>
          </a:p>
          <a:p>
            <a:pPr lvl="1"/>
            <a:r>
              <a:rPr lang="en-US" sz="3200" dirty="0" smtClean="0"/>
              <a:t>Rapes</a:t>
            </a:r>
          </a:p>
          <a:p>
            <a:pPr lvl="1"/>
            <a:r>
              <a:rPr lang="en-US" sz="3200" dirty="0" smtClean="0"/>
              <a:t>Downed economy</a:t>
            </a:r>
          </a:p>
          <a:p>
            <a:pPr lvl="1"/>
            <a:r>
              <a:rPr lang="en-US" sz="3200" dirty="0" smtClean="0"/>
              <a:t>Drugs – intoxicants</a:t>
            </a:r>
          </a:p>
          <a:p>
            <a:pPr lvl="1"/>
            <a:r>
              <a:rPr lang="en-US" sz="3200" dirty="0" smtClean="0"/>
              <a:t>Divorce</a:t>
            </a:r>
          </a:p>
          <a:p>
            <a:pPr lvl="1"/>
            <a:r>
              <a:rPr lang="en-US" sz="3200" dirty="0" smtClean="0"/>
              <a:t>Theft</a:t>
            </a:r>
          </a:p>
          <a:p>
            <a:pPr lvl="1"/>
            <a:r>
              <a:rPr lang="en-US" sz="3200" dirty="0" smtClean="0"/>
              <a:t>Suicides</a:t>
            </a:r>
          </a:p>
          <a:p>
            <a:pPr lvl="1"/>
            <a:r>
              <a:rPr lang="en-US" sz="3200" dirty="0" smtClean="0"/>
              <a:t>Violence</a:t>
            </a:r>
          </a:p>
          <a:p>
            <a:endParaRPr lang="en-US" dirty="0"/>
          </a:p>
        </p:txBody>
      </p:sp>
      <p:pic>
        <p:nvPicPr>
          <p:cNvPr id="307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0600" y="2053590"/>
            <a:ext cx="3657600" cy="3474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descr="http://www.vedamsbooks.com/uploadedfiles/real/images/no44510.jpg"/>
          <p:cNvPicPr>
            <a:picLocks noChangeAspect="1" noChangeArrowheads="1"/>
          </p:cNvPicPr>
          <p:nvPr/>
        </p:nvPicPr>
        <p:blipFill>
          <a:blip r:embed="rId3" cstate="print"/>
          <a:srcRect t="12605" b="60504"/>
          <a:stretch>
            <a:fillRect/>
          </a:stretch>
        </p:blipFill>
        <p:spPr bwMode="auto">
          <a:xfrm>
            <a:off x="7010400" y="1447800"/>
            <a:ext cx="1901825" cy="609600"/>
          </a:xfrm>
          <a:prstGeom prst="rect">
            <a:avLst/>
          </a:prstGeom>
          <a:noFill/>
        </p:spPr>
      </p:pic>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ound2Same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Islam for Today</a:t>
            </a:r>
            <a:endParaRPr lang="en-US" dirty="0"/>
          </a:p>
        </p:txBody>
      </p:sp>
      <p:sp>
        <p:nvSpPr>
          <p:cNvPr id="3" name="Content Placeholder 2"/>
          <p:cNvSpPr>
            <a:spLocks noGrp="1"/>
          </p:cNvSpPr>
          <p:nvPr>
            <p:ph idx="1"/>
          </p:nvPr>
        </p:nvSpPr>
        <p:spPr>
          <a:xfrm>
            <a:off x="609600" y="1752600"/>
            <a:ext cx="8305801" cy="48006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1003">
            <a:schemeClr val="lt2"/>
          </a:fillRef>
          <a:effectRef idx="0">
            <a:scrgbClr r="0" g="0" b="0"/>
          </a:effectRef>
          <a:fontRef idx="major"/>
        </p:style>
        <p:txBody>
          <a:bodyPr>
            <a:normAutofit fontScale="92500" lnSpcReduction="10000"/>
          </a:bodyPr>
          <a:lstStyle/>
          <a:p>
            <a:r>
              <a:rPr lang="en-US" dirty="0" smtClean="0"/>
              <a:t>"I have always held the religion of Muhammad in high estimation because of its wonderful vitality. it is the only religion which appears to me to possess that assimilating capacity to the changing phase of existence which can make itself appeal to every age.</a:t>
            </a:r>
          </a:p>
          <a:p>
            <a:r>
              <a:rPr lang="en-US" dirty="0" smtClean="0"/>
              <a:t>I have prophesied about the faith of Muhammad that it would be acceptable to the Europe of tomorrow as it is beginning to be acceptable to the Europe of today.“</a:t>
            </a:r>
          </a:p>
          <a:p>
            <a:r>
              <a:rPr lang="en-US" dirty="0" err="1" smtClean="0"/>
              <a:t>H.G.Wells</a:t>
            </a:r>
            <a:r>
              <a:rPr lang="en-US" dirty="0" smtClean="0"/>
              <a:t> – The Genuine Islam, Vol. 1, No. 8 1936</a:t>
            </a:r>
            <a:endParaRPr lang="en-US" dirty="0"/>
          </a:p>
        </p:txBody>
      </p:sp>
      <p:pic>
        <p:nvPicPr>
          <p:cNvPr id="5" name="Picture 6" descr="http://www.vedamsbooks.com/uploadedfiles/real/images/no44510.jpg"/>
          <p:cNvPicPr>
            <a:picLocks noChangeAspect="1" noChangeArrowheads="1"/>
          </p:cNvPicPr>
          <p:nvPr/>
        </p:nvPicPr>
        <p:blipFill>
          <a:blip r:embed="rId2" cstate="print"/>
          <a:srcRect t="12605" b="60504"/>
          <a:stretch>
            <a:fillRect/>
          </a:stretch>
        </p:blipFill>
        <p:spPr bwMode="auto">
          <a:xfrm>
            <a:off x="6099175" y="76200"/>
            <a:ext cx="1901825" cy="609600"/>
          </a:xfrm>
          <a:prstGeom prst="rect">
            <a:avLst/>
          </a:prstGeom>
          <a:noFill/>
        </p:spPr>
      </p:pic>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281" y="0"/>
            <a:ext cx="8344800" cy="1143480"/>
          </a:xfrm>
        </p:spPr>
        <p:txBody>
          <a:bodyPr tIns="41473">
            <a:normAutofit/>
          </a:bodyPr>
          <a:lstStyle/>
          <a:p>
            <a:pPr eaLnBrk="1" hangingPunct="1">
              <a:defRPr/>
            </a:pPr>
            <a:r>
              <a:rPr lang="en-US" smtClean="0">
                <a:latin typeface="+mn-lt"/>
              </a:rPr>
              <a:t>Summary</a:t>
            </a:r>
            <a:endParaRPr lang="en-US" sz="4500" b="1" dirty="0" smtClean="0">
              <a:latin typeface="+mn-lt"/>
            </a:endParaRPr>
          </a:p>
        </p:txBody>
      </p:sp>
      <p:sp>
        <p:nvSpPr>
          <p:cNvPr id="5" name="Content Placeholder 4"/>
          <p:cNvSpPr>
            <a:spLocks noGrp="1"/>
          </p:cNvSpPr>
          <p:nvPr>
            <p:ph idx="1"/>
          </p:nvPr>
        </p:nvSpPr>
        <p:spPr/>
        <p:txBody>
          <a:bodyPr/>
          <a:lstStyle/>
          <a:p>
            <a:r>
              <a:rPr lang="en-US" smtClean="0"/>
              <a:t>Islamic civilization&amp;culture</a:t>
            </a:r>
          </a:p>
          <a:p>
            <a:r>
              <a:rPr lang="en-US" smtClean="0"/>
              <a:t>Historical Development</a:t>
            </a:r>
          </a:p>
          <a:p>
            <a:pPr>
              <a:buNone/>
            </a:pPr>
            <a:r>
              <a:rPr lang="en-US" smtClean="0"/>
              <a:t>	Of Islamic Civilization</a:t>
            </a:r>
          </a:p>
          <a:p>
            <a:r>
              <a:rPr lang="en-US" smtClean="0"/>
              <a:t>Characteristics of Islamic</a:t>
            </a:r>
          </a:p>
          <a:p>
            <a:pPr>
              <a:buNone/>
            </a:pPr>
            <a:r>
              <a:rPr lang="en-US" smtClean="0"/>
              <a:t>		Culture and Civilization</a:t>
            </a:r>
          </a:p>
          <a:p>
            <a:r>
              <a:rPr lang="en-US" smtClean="0"/>
              <a:t>Their contamporary</a:t>
            </a:r>
          </a:p>
          <a:p>
            <a:pPr>
              <a:buNone/>
            </a:pPr>
            <a:r>
              <a:rPr lang="en-US" smtClean="0"/>
              <a:t>	issues .</a:t>
            </a:r>
          </a:p>
          <a:p>
            <a:endParaRPr lang="en-US"/>
          </a:p>
        </p:txBody>
      </p:sp>
      <p:pic>
        <p:nvPicPr>
          <p:cNvPr id="144388" name="Picture 4" descr="http://harunyahya.com/image/turc_islam_union/hilye.jpg"/>
          <p:cNvPicPr>
            <a:picLocks noChangeAspect="1" noChangeArrowheads="1"/>
          </p:cNvPicPr>
          <p:nvPr/>
        </p:nvPicPr>
        <p:blipFill>
          <a:blip r:embed="rId2" cstate="print"/>
          <a:srcRect/>
          <a:stretch>
            <a:fillRect/>
          </a:stretch>
        </p:blipFill>
        <p:spPr bwMode="auto">
          <a:xfrm>
            <a:off x="5629275" y="2009774"/>
            <a:ext cx="2905125" cy="4010026"/>
          </a:xfrm>
          <a:prstGeom prst="rect">
            <a:avLst/>
          </a:prstGeom>
          <a:noFill/>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Activity for you</a:t>
            </a:r>
            <a:endParaRPr lang="en-US"/>
          </a:p>
        </p:txBody>
      </p:sp>
      <p:sp>
        <p:nvSpPr>
          <p:cNvPr id="3" name="Content Placeholder 2"/>
          <p:cNvSpPr>
            <a:spLocks noGrp="1"/>
          </p:cNvSpPr>
          <p:nvPr>
            <p:ph idx="1"/>
          </p:nvPr>
        </p:nvSpPr>
        <p:spPr/>
        <p:txBody>
          <a:bodyPr/>
          <a:lstStyle/>
          <a:p>
            <a:r>
              <a:rPr lang="en-US" smtClean="0"/>
              <a:t>What is the meanings of culture?</a:t>
            </a:r>
          </a:p>
          <a:p>
            <a:r>
              <a:rPr lang="en-US" smtClean="0"/>
              <a:t>What is the meaning of civilization?</a:t>
            </a:r>
          </a:p>
          <a:p>
            <a:r>
              <a:rPr lang="en-US" smtClean="0"/>
              <a:t>The fountain of Muslim civilization is ?</a:t>
            </a:r>
          </a:p>
          <a:p>
            <a:r>
              <a:rPr lang="en-US" smtClean="0"/>
              <a:t>Basic concepts of Islamic cluture and civilization are taken from?</a:t>
            </a:r>
          </a:p>
          <a:p>
            <a:r>
              <a:rPr lang="en-US" smtClean="0"/>
              <a:t>In muslim rule what is the condition of Hospital?and How tho facilitate the patient?</a:t>
            </a:r>
          </a:p>
          <a:p>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AutoShape 2" descr="https://encrypted-tbn1.gstatic.com/images?q=tbn:ANd9GcTJmM-1n_qXPKCwWfnfByUsP7imvzYpWvHf1f84ReTuZUzJ3t78"/>
          <p:cNvSpPr>
            <a:spLocks noChangeAspect="1" noChangeArrowheads="1"/>
          </p:cNvSpPr>
          <p:nvPr/>
        </p:nvSpPr>
        <p:spPr bwMode="auto">
          <a:xfrm>
            <a:off x="155575" y="-914400"/>
            <a:ext cx="3048000" cy="19050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4" descr="1.jpg"/>
          <p:cNvPicPr>
            <a:picLocks noChangeAspect="1"/>
          </p:cNvPicPr>
          <p:nvPr/>
        </p:nvPicPr>
        <p:blipFill>
          <a:blip r:embed="rId2" cstate="print"/>
          <a:stretch>
            <a:fillRect/>
          </a:stretch>
        </p:blipFill>
        <p:spPr>
          <a:xfrm>
            <a:off x="0" y="34338"/>
            <a:ext cx="9143999" cy="6789321"/>
          </a:xfrm>
          <a:prstGeom prst="rect">
            <a:avLst/>
          </a:prstGeo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366</TotalTime>
  <Words>2396</Words>
  <Application>Microsoft Office PowerPoint</Application>
  <PresentationFormat>On-screen Show (4:3)</PresentationFormat>
  <Paragraphs>346</Paragraphs>
  <Slides>87</Slides>
  <Notes>1</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Module</vt:lpstr>
      <vt:lpstr>Slide 1</vt:lpstr>
      <vt:lpstr>Islamic Studies course code 104</vt:lpstr>
      <vt:lpstr>Lectuere 17</vt:lpstr>
      <vt:lpstr>Islamic culture and Civilization </vt:lpstr>
      <vt:lpstr>Outlines:</vt:lpstr>
      <vt:lpstr>Culture - Definition</vt:lpstr>
      <vt:lpstr>: Culture of Islam</vt:lpstr>
      <vt:lpstr>Philosophy, Science, and History</vt:lpstr>
      <vt:lpstr>Preservation of Knowledge</vt:lpstr>
      <vt:lpstr>Islamic Advancements</vt:lpstr>
      <vt:lpstr>Literature</vt:lpstr>
      <vt:lpstr>Civilization - Definition</vt:lpstr>
      <vt:lpstr>A more complete definition - Civilization</vt:lpstr>
      <vt:lpstr>Slide 14</vt:lpstr>
      <vt:lpstr>Fountain of Islamic civilization</vt:lpstr>
      <vt:lpstr>Islamic Society</vt:lpstr>
      <vt:lpstr> Muslim Civilization  helped Renaissanceحیاتِ نو</vt:lpstr>
      <vt:lpstr>Factors Motivating Muslims To Research, Invent &amp; Enlight the world</vt:lpstr>
      <vt:lpstr>Quran’s encouragement  to seek knowledge</vt:lpstr>
      <vt:lpstr>Quran – Ponder تدبر </vt:lpstr>
      <vt:lpstr>Quran - Think</vt:lpstr>
      <vt:lpstr>Prophet Muhammad Said: (Peace be upon him)</vt:lpstr>
      <vt:lpstr>Necessity for Muslims  to Develop new Technology</vt:lpstr>
      <vt:lpstr>Solar Calendar Calculate the times of the 5 prayers</vt:lpstr>
      <vt:lpstr>Lunar Calendar To calculate the start of Islamic months</vt:lpstr>
      <vt:lpstr>The Bazaar</vt:lpstr>
      <vt:lpstr>Agriculture</vt:lpstr>
      <vt:lpstr>The Role of Women</vt:lpstr>
      <vt:lpstr>Speaking on Muslim Contributions.. Extreme sides are taken</vt:lpstr>
      <vt:lpstr>Slide 30</vt:lpstr>
      <vt:lpstr>Human Civilization </vt:lpstr>
      <vt:lpstr>Slide 32</vt:lpstr>
      <vt:lpstr>Astronomy</vt:lpstr>
      <vt:lpstr>Slide 34</vt:lpstr>
      <vt:lpstr>Geography</vt:lpstr>
      <vt:lpstr>Slide 36</vt:lpstr>
      <vt:lpstr>Navigation &amp; Geography</vt:lpstr>
      <vt:lpstr>Medical Sciences</vt:lpstr>
      <vt:lpstr>Abu al-Qasim al-Zahrawi – 11th century Spain Father of Modern Surgery</vt:lpstr>
      <vt:lpstr>Slide 40</vt:lpstr>
      <vt:lpstr>Slide 41</vt:lpstr>
      <vt:lpstr>Ibn Sina – 980 CE Father of Medicine Father of Clinical Pharmacology</vt:lpstr>
      <vt:lpstr>Slide 43</vt:lpstr>
      <vt:lpstr>Ancient ‘Hospitals’ –  healing places</vt:lpstr>
      <vt:lpstr>First True Hospitals  Built by Muslims</vt:lpstr>
      <vt:lpstr>Public Hospitals Built by Muslims – 1000 yrs ago</vt:lpstr>
      <vt:lpstr>Residency Program   Introduced by Muslims</vt:lpstr>
      <vt:lpstr>Doctors – Residency program</vt:lpstr>
      <vt:lpstr>When leaving hospital</vt:lpstr>
      <vt:lpstr>Al-Adadi Hospital Baghdad – 981 CE</vt:lpstr>
      <vt:lpstr>Al-Mansouri Hospital  -  Cairo – 1248 CE</vt:lpstr>
      <vt:lpstr>Chemistry</vt:lpstr>
      <vt:lpstr>Jabir Ibn Haiyan - 721-815 CE Father of Chemistry</vt:lpstr>
      <vt:lpstr>Sociology</vt:lpstr>
      <vt:lpstr>Ibn – Khaldun – 1332-1406 Father of Modern Sociology</vt:lpstr>
      <vt:lpstr>Physics</vt:lpstr>
      <vt:lpstr>Ibn al-Haytham 965-1039 CE Founder of Optics Study of Light</vt:lpstr>
      <vt:lpstr>Ibn Haythan Formulated: Scientific Method</vt:lpstr>
      <vt:lpstr>Ibn Al-Haytham Best Idea in 1000 years!</vt:lpstr>
      <vt:lpstr>Mathematics</vt:lpstr>
      <vt:lpstr>Arabic Numerals Introduce by Muslims</vt:lpstr>
      <vt:lpstr>  Al-Khwārizmī – 820 CE Father of Algebra, Algorithm </vt:lpstr>
      <vt:lpstr>Education</vt:lpstr>
      <vt:lpstr>Prophet Muhammad Said: (Peace be upon him)</vt:lpstr>
      <vt:lpstr>World Oldest University Built by Muslims – 859 CE</vt:lpstr>
      <vt:lpstr>Slide 66</vt:lpstr>
      <vt:lpstr>Libraries</vt:lpstr>
      <vt:lpstr>Islamic Libraries</vt:lpstr>
      <vt:lpstr>Libraries</vt:lpstr>
      <vt:lpstr>What happened  to these libraries?</vt:lpstr>
      <vt:lpstr>Language</vt:lpstr>
      <vt:lpstr>What do these things  have in common?</vt:lpstr>
      <vt:lpstr>They are all derived from… </vt:lpstr>
      <vt:lpstr>Arabic words  in other languages</vt:lpstr>
      <vt:lpstr>Architecture</vt:lpstr>
      <vt:lpstr>ARCHITECTURE </vt:lpstr>
      <vt:lpstr>Slide 77</vt:lpstr>
      <vt:lpstr>Slide 78</vt:lpstr>
      <vt:lpstr>Cities</vt:lpstr>
      <vt:lpstr>City of Cordoba  Spain – 1000 years ago</vt:lpstr>
      <vt:lpstr>City of Cordoba  Spain – 1000 years ago</vt:lpstr>
      <vt:lpstr>What can Islam offer today?</vt:lpstr>
      <vt:lpstr>Islam Provides Solutions to Societies Problems معاشرتی برائیوں کے حل</vt:lpstr>
      <vt:lpstr>Islam for Today</vt:lpstr>
      <vt:lpstr>Summary</vt:lpstr>
      <vt:lpstr>Activity for you</vt:lpstr>
      <vt:lpstr>Slide 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24</cp:revision>
  <dcterms:created xsi:type="dcterms:W3CDTF">2014-05-28T17:14:07Z</dcterms:created>
  <dcterms:modified xsi:type="dcterms:W3CDTF">2014-05-29T09:44:32Z</dcterms:modified>
</cp:coreProperties>
</file>