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8"/>
  </p:notesMasterIdLst>
  <p:sldIdLst>
    <p:sldId id="416" r:id="rId2"/>
    <p:sldId id="417" r:id="rId3"/>
    <p:sldId id="418" r:id="rId4"/>
    <p:sldId id="419" r:id="rId5"/>
    <p:sldId id="420" r:id="rId6"/>
    <p:sldId id="421" r:id="rId7"/>
    <p:sldId id="338" r:id="rId8"/>
    <p:sldId id="265" r:id="rId9"/>
    <p:sldId id="266" r:id="rId10"/>
    <p:sldId id="267" r:id="rId11"/>
    <p:sldId id="395" r:id="rId12"/>
    <p:sldId id="396" r:id="rId13"/>
    <p:sldId id="409" r:id="rId14"/>
    <p:sldId id="410" r:id="rId15"/>
    <p:sldId id="411" r:id="rId16"/>
    <p:sldId id="337" r:id="rId17"/>
    <p:sldId id="340" r:id="rId18"/>
    <p:sldId id="339" r:id="rId19"/>
    <p:sldId id="341" r:id="rId20"/>
    <p:sldId id="350" r:id="rId21"/>
    <p:sldId id="344" r:id="rId22"/>
    <p:sldId id="345" r:id="rId23"/>
    <p:sldId id="342" r:id="rId24"/>
    <p:sldId id="343" r:id="rId25"/>
    <p:sldId id="347" r:id="rId26"/>
    <p:sldId id="346" r:id="rId27"/>
    <p:sldId id="268" r:id="rId28"/>
    <p:sldId id="269" r:id="rId29"/>
    <p:sldId id="270" r:id="rId30"/>
    <p:sldId id="271" r:id="rId31"/>
    <p:sldId id="272" r:id="rId32"/>
    <p:sldId id="273" r:id="rId33"/>
    <p:sldId id="415" r:id="rId34"/>
    <p:sldId id="275" r:id="rId35"/>
    <p:sldId id="279" r:id="rId36"/>
    <p:sldId id="280" r:id="rId37"/>
    <p:sldId id="281" r:id="rId38"/>
    <p:sldId id="288" r:id="rId39"/>
    <p:sldId id="295" r:id="rId40"/>
    <p:sldId id="296" r:id="rId41"/>
    <p:sldId id="405" r:id="rId42"/>
    <p:sldId id="391" r:id="rId43"/>
    <p:sldId id="392" r:id="rId44"/>
    <p:sldId id="399" r:id="rId45"/>
    <p:sldId id="400" r:id="rId46"/>
    <p:sldId id="401" r:id="rId47"/>
    <p:sldId id="403" r:id="rId48"/>
    <p:sldId id="404" r:id="rId49"/>
    <p:sldId id="393" r:id="rId50"/>
    <p:sldId id="412" r:id="rId51"/>
    <p:sldId id="394" r:id="rId52"/>
    <p:sldId id="413" r:id="rId53"/>
    <p:sldId id="414" r:id="rId54"/>
    <p:sldId id="422" r:id="rId55"/>
    <p:sldId id="423" r:id="rId56"/>
    <p:sldId id="424"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021D97-9727-427D-BC06-4B9900393FF7}" type="datetimeFigureOut">
              <a:rPr lang="en-US" smtClean="0"/>
              <a:pPr/>
              <a:t>5/29/2014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BB00B-DED3-46D3-9B1B-EB83A1DD08E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7CBB00B-DED3-46D3-9B1B-EB83A1DD08E9}"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r>
              <a:rPr lang="en-US" smtClean="0">
                <a:latin typeface="Arial" pitchFamily="34" charset="0"/>
                <a:cs typeface="Arial" pitchFamily="34" charset="0"/>
              </a:rPr>
              <a:t>Among these, the last provides a framework for economic achievements, and the first and the third require all economic activities to be in conformity with the Islamic norms and values, which have been revealed through the institution of the risalah. Any research in Islamic economics has to be based on these philosophical foundations</a:t>
            </a:r>
          </a:p>
          <a:p>
            <a:endParaRPr lang="en-US" smtClean="0">
              <a:latin typeface="Arial" pitchFamily="34" charset="0"/>
              <a:cs typeface="Arial" pitchFamily="34" charset="0"/>
            </a:endParaRPr>
          </a:p>
        </p:txBody>
      </p:sp>
      <p:sp>
        <p:nvSpPr>
          <p:cNvPr id="39940" name="Slide Number Placeholder 3"/>
          <p:cNvSpPr>
            <a:spLocks noGrp="1"/>
          </p:cNvSpPr>
          <p:nvPr>
            <p:ph type="sldNum" sz="quarter" idx="5"/>
          </p:nvPr>
        </p:nvSpPr>
        <p:spPr>
          <a:noFill/>
        </p:spPr>
        <p:txBody>
          <a:bodyPr/>
          <a:lstStyle/>
          <a:p>
            <a:fld id="{5F74A209-E2B6-459B-B935-183C558C8E2A}" type="slidenum">
              <a:rPr lang="en-US" smtClean="0">
                <a:latin typeface="Arial" pitchFamily="34" charset="0"/>
                <a:cs typeface="Arial" pitchFamily="34" charset="0"/>
              </a:rPr>
              <a:pPr/>
              <a:t>10</a:t>
            </a:fld>
            <a:endParaRPr lang="en-US"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226A76AE-ECC4-4366-97BD-AA60C2502420}" type="slidenum">
              <a:rPr lang="en-US" smtClean="0">
                <a:latin typeface="Arial" pitchFamily="34" charset="0"/>
                <a:cs typeface="Arial" pitchFamily="34" charset="0"/>
              </a:rPr>
              <a:pPr/>
              <a:t>35</a:t>
            </a:fld>
            <a:endParaRPr lang="en-US" smtClean="0">
              <a:latin typeface="Arial" pitchFamily="34" charset="0"/>
              <a:cs typeface="Arial" pitchFamily="34" charset="0"/>
            </a:endParaRPr>
          </a:p>
        </p:txBody>
      </p:sp>
      <p:sp>
        <p:nvSpPr>
          <p:cNvPr id="41987" name="Rectangle 2"/>
          <p:cNvSpPr>
            <a:spLocks noGrp="1" noRot="1" noChangeAspect="1" noChangeArrowheads="1" noTextEdit="1"/>
          </p:cNvSpPr>
          <p:nvPr>
            <p:ph type="sldImg"/>
          </p:nvPr>
        </p:nvSpPr>
        <p:spPr>
          <a:xfrm>
            <a:off x="1144588" y="687388"/>
            <a:ext cx="4570412" cy="3427412"/>
          </a:xfrm>
          <a:ln/>
        </p:spPr>
      </p:sp>
      <p:sp>
        <p:nvSpPr>
          <p:cNvPr id="41988" name="Rectangle 3"/>
          <p:cNvSpPr>
            <a:spLocks noGrp="1" noChangeArrowheads="1"/>
          </p:cNvSpPr>
          <p:nvPr>
            <p:ph type="body" idx="1"/>
          </p:nvPr>
        </p:nvSpPr>
        <p:spPr>
          <a:xfrm>
            <a:off x="685800" y="4343400"/>
            <a:ext cx="5486400" cy="4113213"/>
          </a:xfrm>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CA1028A6-4D6A-4A5C-8238-D1E955E8900C}" type="slidenum">
              <a:rPr lang="en-US" smtClean="0">
                <a:latin typeface="Arial" pitchFamily="34" charset="0"/>
                <a:cs typeface="Arial" pitchFamily="34" charset="0"/>
              </a:rPr>
              <a:pPr/>
              <a:t>36</a:t>
            </a:fld>
            <a:endParaRPr lang="en-US" smtClean="0">
              <a:latin typeface="Arial" pitchFamily="34" charset="0"/>
              <a:cs typeface="Arial" pitchFamily="34" charset="0"/>
            </a:endParaRPr>
          </a:p>
        </p:txBody>
      </p:sp>
      <p:sp>
        <p:nvSpPr>
          <p:cNvPr id="43011" name="Rectangle 2"/>
          <p:cNvSpPr>
            <a:spLocks noGrp="1" noRot="1" noChangeAspect="1" noChangeArrowheads="1" noTextEdit="1"/>
          </p:cNvSpPr>
          <p:nvPr>
            <p:ph type="sldImg"/>
          </p:nvPr>
        </p:nvSpPr>
        <p:spPr>
          <a:xfrm>
            <a:off x="1144588" y="687388"/>
            <a:ext cx="4570412" cy="3427412"/>
          </a:xfrm>
          <a:ln/>
        </p:spPr>
      </p:sp>
      <p:sp>
        <p:nvSpPr>
          <p:cNvPr id="43012" name="Rectangle 3"/>
          <p:cNvSpPr>
            <a:spLocks noGrp="1" noChangeArrowheads="1"/>
          </p:cNvSpPr>
          <p:nvPr>
            <p:ph type="body" idx="1"/>
          </p:nvPr>
        </p:nvSpPr>
        <p:spPr>
          <a:xfrm>
            <a:off x="685800" y="4343400"/>
            <a:ext cx="5486400" cy="4113213"/>
          </a:xfrm>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0AD1D6-0B36-45C9-B679-EDC4FB0A419A}" type="slidenum">
              <a:rPr lang="en-US"/>
              <a:pPr/>
              <a:t>44</a:t>
            </a:fld>
            <a:endParaRPr lang="en-US"/>
          </a:p>
        </p:txBody>
      </p:sp>
      <p:sp>
        <p:nvSpPr>
          <p:cNvPr id="116738"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89730" tIns="44865" rIns="89730" bIns="44865"/>
          <a:lstStyle/>
          <a:p>
            <a:r>
              <a:rPr lang="en-US"/>
              <a:t>Another verse of Quran which prohibits riba is in Surat Al- Baqarah, Ayat 276</a:t>
            </a:r>
          </a:p>
          <a:p>
            <a:r>
              <a:rPr lang="en-US"/>
              <a:t>The fact stated in this verse is a truism from a moral and spiritual as well from an economic and social viewpoint. For, although wealth apparently multiplies through interest and shrinks as a result of charity, in actual fact the opposite is the case. By God’s decree, the law of nature is such that interest not only serves as a strain on moral and spiritual well- being and social and economic growth, it also causes actual regression and decline. Charity, however leads to the growth and expansion of man’s moral and spiritual qualities and to the growth of human society and economic. Charity here includes such acts as lending money to people with stipulation that they should return it if they can, and at their convenience).</a:t>
            </a:r>
          </a:p>
          <a:p>
            <a:endParaRPr lang="en-US"/>
          </a:p>
          <a:p>
            <a:r>
              <a:rPr lang="en-US"/>
              <a:t>The second verse is from Surah-e Al Imran, Ayat 130.</a:t>
            </a:r>
          </a:p>
          <a:p>
            <a:r>
              <a:rPr lang="en-US"/>
              <a:t>The major cause of setback suffered at Uhud was that precisely at the moment of their victory the Muslims succumbed to the desire for wordily possessions, and and turned to collecting booty rather than completing their task of crushing the enemy.  Hence God thought fit to raise a barrier against this excessive adoration of money, and to urge them to give up usury which keeps man constantly absorbed in considering ways and means of amassing wealth and generally whets his appetite for money.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7FA277-7FFF-4EAD-BD9B-C948F6F66129}" type="slidenum">
              <a:rPr lang="en-US"/>
              <a:pPr/>
              <a:t>45</a:t>
            </a:fld>
            <a:endParaRPr lang="en-US"/>
          </a:p>
        </p:txBody>
      </p:sp>
      <p:sp>
        <p:nvSpPr>
          <p:cNvPr id="11878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87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89730" tIns="44865" rIns="89730" bIns="44865"/>
          <a:lstStyle/>
          <a:p>
            <a:r>
              <a:rPr lang="en-US"/>
              <a:t>Another verse of Quran which prohibits riba is in Surat Al- Baqarah, Ayat 276</a:t>
            </a:r>
          </a:p>
          <a:p>
            <a:r>
              <a:rPr lang="en-US"/>
              <a:t>The fact stated in this verse is a truism from a moral and spiritual as well from an economic and social viewpoint. For, although wealth apparently multiplies through interest and shrinks as a result of charity, in actual fact the opposite is the case. By God’s decree, the law of nature is such that interest not only serves as a strain on moral and spiritual well- being and social and economic growth, it also causes actual regression and decline. Charity, however leads to the growth and expansion of man’s moral and spiritual qualities and to the growth of human society and economic. Charity here includes such acts as lending money to people with stipulation that they should return it if they can, and at their convenience).</a:t>
            </a:r>
          </a:p>
          <a:p>
            <a:endParaRPr lang="en-US"/>
          </a:p>
          <a:p>
            <a:r>
              <a:rPr lang="en-US"/>
              <a:t>The second verse is from Surah-e Al Imran, Ayat 130.</a:t>
            </a:r>
          </a:p>
          <a:p>
            <a:r>
              <a:rPr lang="en-US"/>
              <a:t>The major cause of setback suffered at Uhud was that precisely at the moment of their victory the Muslims succumbed to the desire for wordily possessions, and and turned to collecting booty rather than completing their task of crushing the enemy.  Hence God thought fit to raise a barrier against this excessive adoration of money, and to urge them to give up usury which keeps man constantly absorbed in considering ways and means of amassing wealth and generally whets his appetite for money.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A5D0C9-699D-4BE3-99C8-A40C44BA1E31}" type="slidenum">
              <a:rPr lang="en-US"/>
              <a:pPr/>
              <a:t>46</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lIns="89730" tIns="44865" rIns="89730" bIns="44865"/>
          <a:lstStyle/>
          <a:p>
            <a:r>
              <a:rPr lang="en-US"/>
              <a:t>Another verse of Quran which prohibits riba is in Surat Al- Baqarah, Ayat 276</a:t>
            </a:r>
          </a:p>
          <a:p>
            <a:r>
              <a:rPr lang="en-US"/>
              <a:t>The fact stated in this verse is a truism from a moral and spiritual as well from an economic and social viewpoint. For, although wealth apparently multiplies through interest and shrinks as a result of charity, in actual fact the opposite is the case. By God’s decree, the law of nature is such that interest not only serves as a strain on moral and spiritual well- being and social and economic growth, it also causes actual regression and decline. Charity, however leads to the growth and expansion of man’s moral and spiritual qualities and to the growth of human society and economic. Charity here includes such acts as lending money to people with stipulation that they should return it if they can, and at their convenience).</a:t>
            </a:r>
          </a:p>
          <a:p>
            <a:endParaRPr lang="en-US"/>
          </a:p>
          <a:p>
            <a:r>
              <a:rPr lang="en-US"/>
              <a:t>The second verse is from Surah-e Al Imran, Ayat 130.</a:t>
            </a:r>
          </a:p>
          <a:p>
            <a:r>
              <a:rPr lang="en-US"/>
              <a:t>The major cause of setback suffered at Uhud was that precisely at the moment of their victory the Muslims succumbed to the desire for wordily possessions, and and turned to collecting booty rather than completing their task of crushing the enemy.  Hence God thought fit to raise a barrier against this excessive adoration of money, and to urge them to give up usury which keeps man constantly absorbed in considering ways and means of amassing wealth and generally whets his appetite for money.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09F512-D5D3-4A39-951E-F78F5416CBF2}"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9F512-D5D3-4A39-951E-F78F5416CBF2}"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09F512-D5D3-4A39-951E-F78F5416CBF2}"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09F512-D5D3-4A39-951E-F78F5416CBF2}"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09F512-D5D3-4A39-951E-F78F5416CBF2}" type="datetimeFigureOut">
              <a:rPr lang="en-US" smtClean="0"/>
              <a:pPr/>
              <a:t>5/29/2014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09F512-D5D3-4A39-951E-F78F5416CBF2}" type="datetimeFigureOut">
              <a:rPr lang="en-US" smtClean="0"/>
              <a:pPr/>
              <a:t>5/29/2014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9F512-D5D3-4A39-951E-F78F5416CBF2}" type="datetimeFigureOut">
              <a:rPr lang="en-US" smtClean="0"/>
              <a:pPr/>
              <a:t>5/29/2014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9F512-D5D3-4A39-951E-F78F5416CBF2}"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9F512-D5D3-4A39-951E-F78F5416CBF2}"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9F512-D5D3-4A39-951E-F78F5416CBF2}"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9F512-D5D3-4A39-951E-F78F5416CBF2}"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BB75-ED2F-42FF-B98B-0EE8A18164FB}"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9F512-D5D3-4A39-951E-F78F5416CBF2}" type="datetimeFigureOut">
              <a:rPr lang="en-US" smtClean="0"/>
              <a:pPr/>
              <a:t>5/29/2014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FBB75-ED2F-42FF-B98B-0EE8A18164F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creative.gettyimages.com/source/Search/252','12','2','"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91BCE-F812-4952-A23B-44D6EE9BB165}" type="slidenum">
              <a:rPr lang="en-US" smtClean="0"/>
              <a:pPr/>
              <a:t>1</a:t>
            </a:fld>
            <a:endParaRPr lang="en-US"/>
          </a:p>
        </p:txBody>
      </p:sp>
      <p:pic>
        <p:nvPicPr>
          <p:cNvPr id="4" name="irc_mi" descr="http://www.2muslims.com/images/postcards/postcards/Bismillah/bismillah_islamic_gallery_Bism002-m_jpg.jpg"/>
          <p:cNvPicPr/>
          <p:nvPr/>
        </p:nvPicPr>
        <p:blipFill>
          <a:blip r:embed="rId2" cstate="print"/>
          <a:srcRect b="5322"/>
          <a:stretch>
            <a:fillRect/>
          </a:stretch>
        </p:blipFill>
        <p:spPr bwMode="auto">
          <a:xfrm>
            <a:off x="0" y="0"/>
            <a:ext cx="9143999" cy="6858000"/>
          </a:xfrm>
          <a:prstGeom prst="rect">
            <a:avLst/>
          </a:prstGeom>
          <a:noFill/>
          <a:ln w="9525">
            <a:noFill/>
            <a:miter lim="800000"/>
            <a:headEnd/>
            <a:tailEnd/>
          </a:ln>
        </p:spPr>
      </p:pic>
      <p:sp>
        <p:nvSpPr>
          <p:cNvPr id="5" name="Rectangle 4"/>
          <p:cNvSpPr/>
          <p:nvPr/>
        </p:nvSpPr>
        <p:spPr>
          <a:xfrm>
            <a:off x="4447607" y="3244334"/>
            <a:ext cx="248786" cy="369332"/>
          </a:xfrm>
          <a:prstGeom prst="rect">
            <a:avLst/>
          </a:prstGeom>
        </p:spPr>
        <p:txBody>
          <a:bodyPr wrap="none">
            <a:spAutoFit/>
          </a:bodyPr>
          <a:lstStyle/>
          <a:p>
            <a:r>
              <a:rPr lang="en-US" smtClean="0"/>
              <a:t> </a:t>
            </a: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7300" smtClean="0">
                <a:solidFill>
                  <a:srgbClr val="FF0000"/>
                </a:solidFill>
              </a:rPr>
              <a:t>Islamic</a:t>
            </a:r>
            <a:r>
              <a:rPr lang="en-US" sz="9800" smtClean="0">
                <a:solidFill>
                  <a:srgbClr val="FF0000"/>
                </a:solidFill>
              </a:rPr>
              <a:t> </a:t>
            </a:r>
            <a:r>
              <a:rPr lang="en-US" sz="7300" smtClean="0">
                <a:solidFill>
                  <a:srgbClr val="FF0000"/>
                </a:solidFill>
              </a:rPr>
              <a:t>Studies</a:t>
            </a:r>
            <a:r>
              <a:rPr lang="en-US" sz="6000" smtClean="0">
                <a:solidFill>
                  <a:srgbClr val="FF0000"/>
                </a:solidFill>
              </a:rPr>
              <a:t/>
            </a:r>
            <a:br>
              <a:rPr lang="en-US" sz="6000" smtClean="0">
                <a:solidFill>
                  <a:srgbClr val="FF0000"/>
                </a:solidFill>
              </a:rPr>
            </a:br>
            <a:r>
              <a:rPr lang="en-US" sz="4000" smtClean="0">
                <a:solidFill>
                  <a:srgbClr val="FF0000"/>
                </a:solidFill>
              </a:rPr>
              <a:t>course code 104</a:t>
            </a:r>
            <a:endParaRPr lang="en-US" sz="6000">
              <a:solidFill>
                <a:srgbClr val="FF0000"/>
              </a:solidFill>
            </a:endParaRPr>
          </a:p>
        </p:txBody>
      </p:sp>
      <p:sp>
        <p:nvSpPr>
          <p:cNvPr id="3" name="Subtitle 2"/>
          <p:cNvSpPr>
            <a:spLocks noGrp="1"/>
          </p:cNvSpPr>
          <p:nvPr>
            <p:ph type="subTitle" idx="1"/>
          </p:nvPr>
        </p:nvSpPr>
        <p:spPr>
          <a:xfrm>
            <a:off x="457200" y="3886200"/>
            <a:ext cx="8382000" cy="1752600"/>
          </a:xfrm>
        </p:spPr>
        <p:txBody>
          <a:bodyPr/>
          <a:lstStyle/>
          <a:p>
            <a:r>
              <a:rPr lang="en-US" smtClean="0">
                <a:solidFill>
                  <a:schemeClr val="tx1"/>
                </a:solidFill>
              </a:rPr>
              <a:t>Associate Degree Education ADE/B.Ed(Hons)Elementary</a:t>
            </a:r>
          </a:p>
          <a:p>
            <a:r>
              <a:rPr lang="en-US" smtClean="0">
                <a:solidFill>
                  <a:schemeClr val="tx1"/>
                </a:solidFill>
              </a:rPr>
              <a:t>Semester I</a:t>
            </a:r>
          </a:p>
          <a:p>
            <a:endParaRPr lang="en-US">
              <a:solidFill>
                <a:schemeClr val="tx1"/>
              </a:solidFill>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Lectuere#16</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
        <p:nvSpPr>
          <p:cNvPr id="4" name="Slide Number Placeholder 3"/>
          <p:cNvSpPr>
            <a:spLocks noGrp="1"/>
          </p:cNvSpPr>
          <p:nvPr>
            <p:ph type="sldNum" sz="quarter" idx="12"/>
          </p:nvPr>
        </p:nvSpPr>
        <p:spPr/>
        <p:txBody>
          <a:bodyPr/>
          <a:lstStyle/>
          <a:p>
            <a:fld id="{78C91BCE-F812-4952-A23B-44D6EE9BB165}"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solidFill>
            <a:srgbClr val="002060"/>
          </a:solidFill>
        </p:spPr>
        <p:txBody>
          <a:bodyPr>
            <a:normAutofit/>
          </a:bodyPr>
          <a:lstStyle/>
          <a:p>
            <a:r>
              <a:rPr lang="en-US" sz="3600" smtClean="0"/>
              <a:t>By Muhammad Imran</a:t>
            </a:r>
            <a:endParaRPr lang="en-US" sz="3600"/>
          </a:p>
        </p:txBody>
      </p:sp>
      <p:sp>
        <p:nvSpPr>
          <p:cNvPr id="5" name="Title 4"/>
          <p:cNvSpPr>
            <a:spLocks noGrp="1"/>
          </p:cNvSpPr>
          <p:nvPr>
            <p:ph type="ctrTitle"/>
          </p:nvPr>
        </p:nvSpPr>
        <p:spPr>
          <a:xfrm>
            <a:off x="685800" y="1524001"/>
            <a:ext cx="7772400" cy="1600200"/>
          </a:xfrm>
          <a:solidFill>
            <a:srgbClr val="00B050"/>
          </a:solidFill>
        </p:spPr>
        <p:txBody>
          <a:bodyPr/>
          <a:lstStyle/>
          <a:p>
            <a:r>
              <a:rPr lang="en-US" b="1" smtClean="0"/>
              <a:t>Islamic Economic System</a:t>
            </a:r>
            <a:endParaRPr lang="en-US" b="1"/>
          </a:p>
        </p:txBody>
      </p:sp>
      <p:sp>
        <p:nvSpPr>
          <p:cNvPr id="6" name="Slide Number Placeholder 5"/>
          <p:cNvSpPr>
            <a:spLocks noGrp="1"/>
          </p:cNvSpPr>
          <p:nvPr>
            <p:ph type="sldNum" sz="quarter" idx="12"/>
          </p:nvPr>
        </p:nvSpPr>
        <p:spPr/>
        <p:txBody>
          <a:bodyPr/>
          <a:lstStyle/>
          <a:p>
            <a:fld id="{78C91BCE-F812-4952-A23B-44D6EE9BB165}"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u="sng" smtClean="0">
                <a:solidFill>
                  <a:schemeClr val="accent6">
                    <a:lumMod val="75000"/>
                  </a:schemeClr>
                </a:solidFill>
                <a:effectLst>
                  <a:outerShdw blurRad="38100" dist="38100" dir="2700000" algn="tl">
                    <a:srgbClr val="000000">
                      <a:alpha val="43137"/>
                    </a:srgbClr>
                  </a:outerShdw>
                </a:effectLst>
                <a:latin typeface="Rockwell" pitchFamily="18" charset="0"/>
              </a:rPr>
              <a:t>Out Lines</a:t>
            </a:r>
            <a:endParaRPr lang="en-US" sz="5400" b="1" u="sng">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lnSpcReduction="10000"/>
          </a:bodyPr>
          <a:lstStyle/>
          <a:p>
            <a:pPr lvl="1">
              <a:buFont typeface="Wingdings"/>
              <a:buChar char="v"/>
            </a:pPr>
            <a:r>
              <a:rPr lang="en-US" sz="3200" b="1" smtClean="0">
                <a:latin typeface="AvantGarde Md BT" pitchFamily="34" charset="0"/>
              </a:rPr>
              <a:t>Basic concepts of Islamic Economic System</a:t>
            </a:r>
          </a:p>
          <a:p>
            <a:pPr lvl="1">
              <a:buFont typeface="Wingdings"/>
              <a:buChar char="v"/>
            </a:pPr>
            <a:r>
              <a:rPr lang="en-US" sz="3200" b="1" smtClean="0">
                <a:latin typeface="AvantGarde Md BT" pitchFamily="34" charset="0"/>
              </a:rPr>
              <a:t>Means of Distribution of Wealth in Islamic Economics</a:t>
            </a:r>
          </a:p>
          <a:p>
            <a:pPr lvl="1">
              <a:buFont typeface="Wingdings"/>
              <a:buChar char="v"/>
            </a:pPr>
            <a:r>
              <a:rPr lang="en-US" sz="3200" b="1" smtClean="0">
                <a:latin typeface="AvantGarde Md BT" pitchFamily="34" charset="0"/>
              </a:rPr>
              <a:t>Islmaic Concept of Riba</a:t>
            </a:r>
          </a:p>
          <a:p>
            <a:pPr lvl="1">
              <a:buFont typeface="Wingdings"/>
              <a:buChar char="v"/>
            </a:pPr>
            <a:r>
              <a:rPr lang="en-US" sz="3200" b="1" smtClean="0">
                <a:latin typeface="AvantGarde Md BT" pitchFamily="34" charset="0"/>
              </a:rPr>
              <a:t>Islamic Ways of Trade&amp;Commerce</a:t>
            </a:r>
            <a:endParaRPr lang="en-US" b="1" smtClean="0">
              <a:latin typeface="AvantGarde Md BT" pitchFamily="34" charset="0"/>
            </a:endParaRPr>
          </a:p>
          <a:p>
            <a:pPr lvl="1">
              <a:buFont typeface="Wingdings"/>
              <a:buChar char="v"/>
            </a:pPr>
            <a:endParaRPr lang="en-US"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5</a:t>
            </a:fld>
            <a:endParaRPr lang="en-US"/>
          </a:p>
        </p:txBody>
      </p:sp>
      <p:pic>
        <p:nvPicPr>
          <p:cNvPr id="1026" name="Picture 2" descr="http://www.shahinshah.com/images/pakistan/al-quran.jpg"/>
          <p:cNvPicPr>
            <a:picLocks noChangeAspect="1" noChangeArrowheads="1"/>
          </p:cNvPicPr>
          <p:nvPr/>
        </p:nvPicPr>
        <p:blipFill>
          <a:blip r:embed="rId2" cstate="print"/>
          <a:srcRect/>
          <a:stretch>
            <a:fillRect/>
          </a:stretch>
        </p:blipFill>
        <p:spPr bwMode="auto">
          <a:xfrm>
            <a:off x="5334000" y="1447800"/>
            <a:ext cx="3810000" cy="54102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52400"/>
            <a:ext cx="9144000" cy="1371600"/>
          </a:xfrm>
          <a:solidFill>
            <a:schemeClr val="bg1"/>
          </a:solidFill>
        </p:spPr>
        <p:txBody>
          <a:bodyPr>
            <a:normAutofit fontScale="90000"/>
          </a:bodyPr>
          <a:lstStyle/>
          <a:p>
            <a:pPr marL="762000" indent="-762000" eaLnBrk="1" hangingPunct="1">
              <a:defRPr/>
            </a:pPr>
            <a:r>
              <a:rPr lang="en-US" sz="4000" dirty="0" smtClean="0">
                <a:solidFill>
                  <a:schemeClr val="bg1"/>
                </a:solidFill>
              </a:rPr>
              <a:t/>
            </a:r>
            <a:br>
              <a:rPr lang="en-US" sz="4000" dirty="0" smtClean="0">
                <a:solidFill>
                  <a:schemeClr val="bg1"/>
                </a:solidFill>
              </a:rPr>
            </a:br>
            <a:r>
              <a:rPr lang="en-US" sz="4900" b="1" dirty="0" smtClean="0">
                <a:solidFill>
                  <a:srgbClr val="006666"/>
                </a:solidFill>
              </a:rPr>
              <a:t>Definition of Economics  </a:t>
            </a:r>
            <a:r>
              <a:rPr lang="en-US" sz="4900" dirty="0" smtClean="0">
                <a:solidFill>
                  <a:srgbClr val="006666"/>
                </a:solidFill>
              </a:rPr>
              <a:t/>
            </a:r>
            <a:br>
              <a:rPr lang="en-US" sz="4900" dirty="0" smtClean="0">
                <a:solidFill>
                  <a:srgbClr val="006666"/>
                </a:solidFill>
              </a:rPr>
            </a:br>
            <a:r>
              <a:rPr lang="en-US" sz="2400" dirty="0" smtClean="0">
                <a:solidFill>
                  <a:srgbClr val="006666"/>
                </a:solidFill>
              </a:rPr>
              <a:t> </a:t>
            </a:r>
            <a:br>
              <a:rPr lang="en-US" sz="2400" dirty="0" smtClean="0">
                <a:solidFill>
                  <a:srgbClr val="006666"/>
                </a:solidFill>
              </a:rPr>
            </a:br>
            <a:endParaRPr lang="en-US" sz="2400" dirty="0" smtClean="0">
              <a:solidFill>
                <a:srgbClr val="006666"/>
              </a:solidFill>
            </a:endParaRPr>
          </a:p>
        </p:txBody>
      </p:sp>
      <p:sp>
        <p:nvSpPr>
          <p:cNvPr id="4100" name="Slide Number Placeholder 4"/>
          <p:cNvSpPr>
            <a:spLocks noGrp="1"/>
          </p:cNvSpPr>
          <p:nvPr>
            <p:ph type="sldNum" sz="quarter" idx="12"/>
          </p:nvPr>
        </p:nvSpPr>
        <p:spPr bwMode="auto">
          <a:xfrm>
            <a:off x="8610600" y="6324600"/>
            <a:ext cx="366713" cy="365125"/>
          </a:xfrm>
          <a:prstGeom prst="rect">
            <a:avLst/>
          </a:prstGeom>
          <a:noFill/>
          <a:ln>
            <a:miter lim="800000"/>
            <a:headEnd/>
            <a:tailEnd/>
          </a:ln>
        </p:spPr>
        <p:txBody>
          <a:bodyPr/>
          <a:lstStyle/>
          <a:p>
            <a:pPr algn="ctr"/>
            <a:fld id="{773CE0C0-510A-4CC4-A209-1CF183818820}" type="slidenum">
              <a:rPr lang="en-US"/>
              <a:pPr algn="ctr"/>
              <a:t>6</a:t>
            </a:fld>
            <a:endParaRPr lang="en-US"/>
          </a:p>
        </p:txBody>
      </p:sp>
      <p:sp>
        <p:nvSpPr>
          <p:cNvPr id="4099" name="Text Box 3"/>
          <p:cNvSpPr txBox="1">
            <a:spLocks noChangeArrowheads="1"/>
          </p:cNvSpPr>
          <p:nvPr/>
        </p:nvSpPr>
        <p:spPr bwMode="auto">
          <a:xfrm>
            <a:off x="228600" y="1143000"/>
            <a:ext cx="8588375" cy="4585871"/>
          </a:xfrm>
          <a:prstGeom prst="rect">
            <a:avLst/>
          </a:prstGeom>
          <a:noFill/>
          <a:ln w="9525">
            <a:noFill/>
            <a:miter lim="800000"/>
            <a:headEnd/>
            <a:tailEnd/>
          </a:ln>
        </p:spPr>
        <p:txBody>
          <a:bodyPr>
            <a:spAutoFit/>
          </a:bodyPr>
          <a:lstStyle/>
          <a:p>
            <a:pPr marL="457200" indent="-457200" algn="ctr"/>
            <a:r>
              <a:rPr lang="en-US" sz="2800">
                <a:solidFill>
                  <a:srgbClr val="006666"/>
                </a:solidFill>
              </a:rPr>
              <a:t> </a:t>
            </a:r>
          </a:p>
          <a:p>
            <a:pPr marL="457200" indent="-457200" algn="ctr"/>
            <a:endParaRPr lang="en-US" sz="2800">
              <a:solidFill>
                <a:srgbClr val="006666"/>
              </a:solidFill>
            </a:endParaRPr>
          </a:p>
          <a:p>
            <a:pPr marL="457200" indent="-457200"/>
            <a:r>
              <a:rPr lang="en-US" sz="3600">
                <a:solidFill>
                  <a:srgbClr val="006666"/>
                </a:solidFill>
              </a:rPr>
              <a:t>   Economics is the social science that studies the allocation of </a:t>
            </a:r>
            <a:r>
              <a:rPr lang="en-US" sz="3600" b="1" smtClean="0">
                <a:solidFill>
                  <a:srgbClr val="006666"/>
                </a:solidFill>
              </a:rPr>
              <a:t>scarce</a:t>
            </a:r>
            <a:r>
              <a:rPr lang="ur-PK" sz="3600" b="1" smtClean="0">
                <a:solidFill>
                  <a:srgbClr val="006666"/>
                </a:solidFill>
              </a:rPr>
              <a:t>قلیل</a:t>
            </a:r>
            <a:r>
              <a:rPr lang="en-US" sz="3600" b="1" smtClean="0">
                <a:solidFill>
                  <a:srgbClr val="006666"/>
                </a:solidFill>
              </a:rPr>
              <a:t> </a:t>
            </a:r>
            <a:r>
              <a:rPr lang="en-US" sz="3600" b="1">
                <a:solidFill>
                  <a:srgbClr val="006666"/>
                </a:solidFill>
              </a:rPr>
              <a:t>resources</a:t>
            </a:r>
            <a:r>
              <a:rPr lang="en-US" sz="3600">
                <a:solidFill>
                  <a:srgbClr val="006666"/>
                </a:solidFill>
              </a:rPr>
              <a:t> to satisfy </a:t>
            </a:r>
            <a:r>
              <a:rPr lang="en-US" sz="3600" b="1">
                <a:solidFill>
                  <a:srgbClr val="006666"/>
                </a:solidFill>
              </a:rPr>
              <a:t>unlimited wants.</a:t>
            </a:r>
            <a:r>
              <a:rPr lang="en-US" sz="3600">
                <a:solidFill>
                  <a:srgbClr val="006666"/>
                </a:solidFill>
              </a:rPr>
              <a:t> </a:t>
            </a:r>
          </a:p>
          <a:p>
            <a:pPr marL="457200" indent="-457200" algn="ctr">
              <a:buFont typeface="Wingdings" pitchFamily="2" charset="2"/>
              <a:buChar char="Ø"/>
            </a:pPr>
            <a:endParaRPr lang="en-US" sz="2400">
              <a:solidFill>
                <a:srgbClr val="006666"/>
              </a:solidFill>
            </a:endParaRPr>
          </a:p>
          <a:p>
            <a:pPr marL="457200" indent="-457200" algn="ctr"/>
            <a:endParaRPr lang="en-US" sz="2400">
              <a:solidFill>
                <a:srgbClr val="006666"/>
              </a:solidFill>
            </a:endParaRPr>
          </a:p>
          <a:p>
            <a:pPr marL="457200" indent="-457200" algn="ctr">
              <a:buFontTx/>
              <a:buChar char="•"/>
            </a:pPr>
            <a:endParaRPr lang="en-US" sz="2800">
              <a:solidFill>
                <a:schemeClr val="accent2"/>
              </a:solidFill>
            </a:endParaRPr>
          </a:p>
          <a:p>
            <a:pPr marL="457200" indent="-457200" algn="ctr">
              <a:buFontTx/>
              <a:buChar char="-"/>
            </a:pPr>
            <a:endParaRPr lang="en-US" sz="2800">
              <a:solidFill>
                <a:schemeClr val="accent2"/>
              </a:solidFill>
            </a:endParaRPr>
          </a:p>
          <a:p>
            <a:pPr marL="457200" indent="-457200" algn="ctr"/>
            <a:endParaRPr lang="en-US" sz="2400">
              <a:solidFill>
                <a:schemeClr val="accent2"/>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5"/>
          <p:cNvSpPr txBox="1">
            <a:spLocks noChangeArrowheads="1"/>
          </p:cNvSpPr>
          <p:nvPr/>
        </p:nvSpPr>
        <p:spPr bwMode="auto">
          <a:xfrm>
            <a:off x="269875" y="966788"/>
            <a:ext cx="2260600" cy="1387475"/>
          </a:xfrm>
          <a:prstGeom prst="rect">
            <a:avLst/>
          </a:prstGeom>
          <a:noFill/>
          <a:ln w="9525">
            <a:noFill/>
            <a:miter lim="800000"/>
            <a:headEnd/>
            <a:tailEnd/>
          </a:ln>
        </p:spPr>
        <p:txBody>
          <a:bodyPr wrap="none">
            <a:spAutoFit/>
          </a:bodyPr>
          <a:lstStyle/>
          <a:p>
            <a:r>
              <a:rPr lang="en-US" sz="3500" b="1" u="sng">
                <a:solidFill>
                  <a:srgbClr val="FF3300"/>
                </a:solidFill>
              </a:rPr>
              <a:t>Individual</a:t>
            </a:r>
          </a:p>
          <a:p>
            <a:r>
              <a:rPr lang="en-US" sz="2500" b="1">
                <a:solidFill>
                  <a:srgbClr val="FF3300"/>
                </a:solidFill>
              </a:rPr>
              <a:t>Distribution</a:t>
            </a:r>
          </a:p>
          <a:p>
            <a:r>
              <a:rPr lang="en-US" sz="2500" b="1">
                <a:solidFill>
                  <a:srgbClr val="FF3300"/>
                </a:solidFill>
              </a:rPr>
              <a:t>(Arteries)</a:t>
            </a:r>
          </a:p>
        </p:txBody>
      </p:sp>
      <p:sp>
        <p:nvSpPr>
          <p:cNvPr id="14339" name="Text Box 16"/>
          <p:cNvSpPr txBox="1">
            <a:spLocks noChangeArrowheads="1"/>
          </p:cNvSpPr>
          <p:nvPr/>
        </p:nvSpPr>
        <p:spPr bwMode="auto">
          <a:xfrm>
            <a:off x="6591300" y="4964113"/>
            <a:ext cx="2443163" cy="1768475"/>
          </a:xfrm>
          <a:prstGeom prst="rect">
            <a:avLst/>
          </a:prstGeom>
          <a:noFill/>
          <a:ln w="9525">
            <a:noFill/>
            <a:miter lim="800000"/>
            <a:headEnd/>
            <a:tailEnd/>
          </a:ln>
        </p:spPr>
        <p:txBody>
          <a:bodyPr wrap="none">
            <a:spAutoFit/>
          </a:bodyPr>
          <a:lstStyle/>
          <a:p>
            <a:r>
              <a:rPr lang="en-US" sz="3500" b="1" u="sng">
                <a:solidFill>
                  <a:srgbClr val="000099"/>
                </a:solidFill>
              </a:rPr>
              <a:t>State</a:t>
            </a:r>
          </a:p>
          <a:p>
            <a:r>
              <a:rPr lang="en-US" sz="2500" b="1">
                <a:solidFill>
                  <a:srgbClr val="000099"/>
                </a:solidFill>
              </a:rPr>
              <a:t>Collection &amp; </a:t>
            </a:r>
          </a:p>
          <a:p>
            <a:r>
              <a:rPr lang="en-US" sz="2500" b="1">
                <a:solidFill>
                  <a:srgbClr val="000099"/>
                </a:solidFill>
              </a:rPr>
              <a:t>Re-distribution</a:t>
            </a:r>
          </a:p>
          <a:p>
            <a:r>
              <a:rPr lang="en-US" sz="2500" b="1">
                <a:solidFill>
                  <a:srgbClr val="000099"/>
                </a:solidFill>
              </a:rPr>
              <a:t>(Veins)</a:t>
            </a:r>
          </a:p>
        </p:txBody>
      </p:sp>
      <p:sp>
        <p:nvSpPr>
          <p:cNvPr id="14340" name="AutoShape 19"/>
          <p:cNvSpPr>
            <a:spLocks noChangeArrowheads="1"/>
          </p:cNvSpPr>
          <p:nvPr/>
        </p:nvSpPr>
        <p:spPr bwMode="auto">
          <a:xfrm>
            <a:off x="0" y="87313"/>
            <a:ext cx="9144000" cy="893762"/>
          </a:xfrm>
          <a:prstGeom prst="flowChartOffpageConnector">
            <a:avLst/>
          </a:prstGeom>
          <a:gradFill rotWithShape="1">
            <a:gsLst>
              <a:gs pos="0">
                <a:srgbClr val="FF3300"/>
              </a:gs>
              <a:gs pos="100000">
                <a:srgbClr val="0000FF"/>
              </a:gs>
            </a:gsLst>
            <a:lin ang="5400000" scaled="1"/>
          </a:gradFill>
          <a:ln w="9525">
            <a:miter lim="800000"/>
            <a:headEnd/>
            <a:tailEnd/>
          </a:ln>
          <a:scene3d>
            <a:camera prst="legacyObliqueTop"/>
            <a:lightRig rig="legacyFlat3" dir="l"/>
          </a:scene3d>
          <a:sp3d extrusionH="163500" prstMaterial="legacyMatte">
            <a:bevelT w="13500" h="13500" prst="angle"/>
            <a:bevelB w="13500" h="13500" prst="angle"/>
            <a:extrusionClr>
              <a:srgbClr val="FF3300"/>
            </a:extrusionClr>
          </a:sp3d>
        </p:spPr>
        <p:txBody>
          <a:bodyPr wrap="none" anchor="ctr">
            <a:flatTx/>
          </a:bodyPr>
          <a:lstStyle/>
          <a:p>
            <a:r>
              <a:rPr lang="en-US" sz="3300" b="1">
                <a:solidFill>
                  <a:schemeClr val="bg1"/>
                </a:solidFill>
              </a:rPr>
              <a:t>Economics: A life blood system of Society</a:t>
            </a:r>
          </a:p>
        </p:txBody>
      </p:sp>
      <p:pic>
        <p:nvPicPr>
          <p:cNvPr id="14341" name="Picture 14" descr="art_vein"/>
          <p:cNvPicPr>
            <a:picLocks noChangeAspect="1" noChangeArrowheads="1"/>
          </p:cNvPicPr>
          <p:nvPr/>
        </p:nvPicPr>
        <p:blipFill>
          <a:blip r:embed="rId2" cstate="print"/>
          <a:srcRect/>
          <a:stretch>
            <a:fillRect/>
          </a:stretch>
        </p:blipFill>
        <p:spPr bwMode="auto">
          <a:xfrm>
            <a:off x="2117725" y="855663"/>
            <a:ext cx="5027613" cy="6183312"/>
          </a:xfrm>
          <a:prstGeom prst="rect">
            <a:avLst/>
          </a:prstGeom>
          <a:noFill/>
          <a:ln w="9525">
            <a:noFill/>
            <a:miter lim="800000"/>
            <a:headEnd/>
            <a:tailEnd/>
          </a:ln>
        </p:spPr>
      </p:pic>
      <p:sp>
        <p:nvSpPr>
          <p:cNvPr id="14342" name="AutoShape 21"/>
          <p:cNvSpPr>
            <a:spLocks noChangeArrowheads="1"/>
          </p:cNvSpPr>
          <p:nvPr/>
        </p:nvSpPr>
        <p:spPr bwMode="auto">
          <a:xfrm rot="5400000">
            <a:off x="-248444" y="3909219"/>
            <a:ext cx="3303588" cy="882650"/>
          </a:xfrm>
          <a:custGeom>
            <a:avLst/>
            <a:gdLst>
              <a:gd name="T0" fmla="*/ 2947841 w 21600"/>
              <a:gd name="T1" fmla="*/ 0 h 21600"/>
              <a:gd name="T2" fmla="*/ 0 w 21600"/>
              <a:gd name="T3" fmla="*/ 441325 h 21600"/>
              <a:gd name="T4" fmla="*/ 2947841 w 21600"/>
              <a:gd name="T5" fmla="*/ 882650 h 21600"/>
              <a:gd name="T6" fmla="*/ 3303588 w 21600"/>
              <a:gd name="T7" fmla="*/ 441325 h 21600"/>
              <a:gd name="T8" fmla="*/ 17694720 60000 65536"/>
              <a:gd name="T9" fmla="*/ 11796480 60000 65536"/>
              <a:gd name="T10" fmla="*/ 5898240 60000 65536"/>
              <a:gd name="T11" fmla="*/ 0 60000 65536"/>
              <a:gd name="T12" fmla="*/ 3375 w 21600"/>
              <a:gd name="T13" fmla="*/ 4778 h 21600"/>
              <a:gd name="T14" fmla="*/ 20303 w 21600"/>
              <a:gd name="T15" fmla="*/ 16822 h 21600"/>
            </a:gdLst>
            <a:ahLst/>
            <a:cxnLst>
              <a:cxn ang="T8">
                <a:pos x="T0" y="T1"/>
              </a:cxn>
              <a:cxn ang="T9">
                <a:pos x="T2" y="T3"/>
              </a:cxn>
              <a:cxn ang="T10">
                <a:pos x="T4" y="T5"/>
              </a:cxn>
              <a:cxn ang="T11">
                <a:pos x="T6" y="T7"/>
              </a:cxn>
            </a:cxnLst>
            <a:rect l="T12" t="T13" r="T14" b="T15"/>
            <a:pathLst>
              <a:path w="21600" h="21600">
                <a:moveTo>
                  <a:pt x="19274" y="0"/>
                </a:moveTo>
                <a:lnTo>
                  <a:pt x="19274" y="4778"/>
                </a:lnTo>
                <a:lnTo>
                  <a:pt x="3375" y="4778"/>
                </a:lnTo>
                <a:lnTo>
                  <a:pt x="3375" y="16822"/>
                </a:lnTo>
                <a:lnTo>
                  <a:pt x="19274" y="16822"/>
                </a:lnTo>
                <a:lnTo>
                  <a:pt x="19274" y="21600"/>
                </a:lnTo>
                <a:lnTo>
                  <a:pt x="21600" y="10800"/>
                </a:lnTo>
                <a:close/>
              </a:path>
              <a:path w="21600" h="21600">
                <a:moveTo>
                  <a:pt x="1350" y="4778"/>
                </a:moveTo>
                <a:lnTo>
                  <a:pt x="1350" y="16822"/>
                </a:lnTo>
                <a:lnTo>
                  <a:pt x="2700" y="16822"/>
                </a:lnTo>
                <a:lnTo>
                  <a:pt x="2700" y="4778"/>
                </a:lnTo>
                <a:close/>
              </a:path>
              <a:path w="21600" h="21600">
                <a:moveTo>
                  <a:pt x="0" y="4778"/>
                </a:moveTo>
                <a:lnTo>
                  <a:pt x="0" y="16822"/>
                </a:lnTo>
                <a:lnTo>
                  <a:pt x="675" y="16822"/>
                </a:lnTo>
                <a:lnTo>
                  <a:pt x="675" y="4778"/>
                </a:lnTo>
                <a:close/>
              </a:path>
            </a:pathLst>
          </a:custGeom>
          <a:solidFill>
            <a:srgbClr val="FF3300">
              <a:alpha val="94901"/>
            </a:srgbClr>
          </a:solidFill>
          <a:ln w="9525">
            <a:noFill/>
            <a:miter lim="800000"/>
            <a:headEnd/>
            <a:tailEnd/>
          </a:ln>
        </p:spPr>
        <p:txBody>
          <a:bodyPr wrap="none" anchor="ctr"/>
          <a:lstStyle/>
          <a:p>
            <a:endParaRPr lang="en-US"/>
          </a:p>
        </p:txBody>
      </p:sp>
      <p:sp>
        <p:nvSpPr>
          <p:cNvPr id="14343" name="AutoShape 22"/>
          <p:cNvSpPr>
            <a:spLocks noChangeArrowheads="1"/>
          </p:cNvSpPr>
          <p:nvPr/>
        </p:nvSpPr>
        <p:spPr bwMode="auto">
          <a:xfrm rot="5400000" flipH="1" flipV="1">
            <a:off x="6126956" y="2602707"/>
            <a:ext cx="3303587" cy="882650"/>
          </a:xfrm>
          <a:custGeom>
            <a:avLst/>
            <a:gdLst>
              <a:gd name="T0" fmla="*/ 2947840 w 21600"/>
              <a:gd name="T1" fmla="*/ 0 h 21600"/>
              <a:gd name="T2" fmla="*/ 0 w 21600"/>
              <a:gd name="T3" fmla="*/ 441325 h 21600"/>
              <a:gd name="T4" fmla="*/ 2947840 w 21600"/>
              <a:gd name="T5" fmla="*/ 882650 h 21600"/>
              <a:gd name="T6" fmla="*/ 3303587 w 21600"/>
              <a:gd name="T7" fmla="*/ 441325 h 21600"/>
              <a:gd name="T8" fmla="*/ 17694720 60000 65536"/>
              <a:gd name="T9" fmla="*/ 11796480 60000 65536"/>
              <a:gd name="T10" fmla="*/ 5898240 60000 65536"/>
              <a:gd name="T11" fmla="*/ 0 60000 65536"/>
              <a:gd name="T12" fmla="*/ 3375 w 21600"/>
              <a:gd name="T13" fmla="*/ 4778 h 21600"/>
              <a:gd name="T14" fmla="*/ 20303 w 21600"/>
              <a:gd name="T15" fmla="*/ 16822 h 21600"/>
            </a:gdLst>
            <a:ahLst/>
            <a:cxnLst>
              <a:cxn ang="T8">
                <a:pos x="T0" y="T1"/>
              </a:cxn>
              <a:cxn ang="T9">
                <a:pos x="T2" y="T3"/>
              </a:cxn>
              <a:cxn ang="T10">
                <a:pos x="T4" y="T5"/>
              </a:cxn>
              <a:cxn ang="T11">
                <a:pos x="T6" y="T7"/>
              </a:cxn>
            </a:cxnLst>
            <a:rect l="T12" t="T13" r="T14" b="T15"/>
            <a:pathLst>
              <a:path w="21600" h="21600">
                <a:moveTo>
                  <a:pt x="19274" y="0"/>
                </a:moveTo>
                <a:lnTo>
                  <a:pt x="19274" y="4778"/>
                </a:lnTo>
                <a:lnTo>
                  <a:pt x="3375" y="4778"/>
                </a:lnTo>
                <a:lnTo>
                  <a:pt x="3375" y="16822"/>
                </a:lnTo>
                <a:lnTo>
                  <a:pt x="19274" y="16822"/>
                </a:lnTo>
                <a:lnTo>
                  <a:pt x="19274" y="21600"/>
                </a:lnTo>
                <a:lnTo>
                  <a:pt x="21600" y="10800"/>
                </a:lnTo>
                <a:close/>
              </a:path>
              <a:path w="21600" h="21600">
                <a:moveTo>
                  <a:pt x="1350" y="4778"/>
                </a:moveTo>
                <a:lnTo>
                  <a:pt x="1350" y="16822"/>
                </a:lnTo>
                <a:lnTo>
                  <a:pt x="2700" y="16822"/>
                </a:lnTo>
                <a:lnTo>
                  <a:pt x="2700" y="4778"/>
                </a:lnTo>
                <a:close/>
              </a:path>
              <a:path w="21600" h="21600">
                <a:moveTo>
                  <a:pt x="0" y="4778"/>
                </a:moveTo>
                <a:lnTo>
                  <a:pt x="0" y="16822"/>
                </a:lnTo>
                <a:lnTo>
                  <a:pt x="675" y="16822"/>
                </a:lnTo>
                <a:lnTo>
                  <a:pt x="675" y="4778"/>
                </a:lnTo>
                <a:close/>
              </a:path>
            </a:pathLst>
          </a:custGeom>
          <a:solidFill>
            <a:srgbClr val="0000FF">
              <a:alpha val="94901"/>
            </a:srgbClr>
          </a:solidFill>
          <a:ln w="9525">
            <a:noFill/>
            <a:miter lim="800000"/>
            <a:headEnd/>
            <a:tailEnd/>
          </a:ln>
        </p:spPr>
        <p:txBody>
          <a:bodyPr vert="eaVert" wrap="none" anchor="ct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381000" y="1371600"/>
            <a:ext cx="8229600" cy="5694363"/>
          </a:xfrm>
          <a:prstGeom prst="rect">
            <a:avLst/>
          </a:prstGeom>
          <a:noFill/>
          <a:ln w="9525">
            <a:noFill/>
            <a:miter lim="800000"/>
            <a:headEnd/>
            <a:tailEnd/>
          </a:ln>
        </p:spPr>
        <p:txBody>
          <a:bodyPr>
            <a:spAutoFit/>
          </a:bodyPr>
          <a:lstStyle/>
          <a:p>
            <a:pPr marL="287338" indent="-287338" algn="ctr">
              <a:defRPr/>
            </a:pPr>
            <a:r>
              <a:rPr lang="en-US" sz="2800" b="1" dirty="0"/>
              <a:t>   </a:t>
            </a:r>
          </a:p>
          <a:p>
            <a:pPr marL="627063" indent="-627063" algn="ctr">
              <a:defRPr/>
            </a:pPr>
            <a:endParaRPr lang="en-US" sz="2800" b="1" dirty="0">
              <a:solidFill>
                <a:srgbClr val="006666"/>
              </a:solidFill>
            </a:endParaRPr>
          </a:p>
          <a:p>
            <a:pPr marL="627063" indent="-627063">
              <a:buFont typeface="Wingdings" pitchFamily="2" charset="2"/>
              <a:buChar char="Ø"/>
              <a:defRPr/>
            </a:pPr>
            <a:r>
              <a:rPr lang="en-US" sz="2800" dirty="0">
                <a:solidFill>
                  <a:srgbClr val="006666"/>
                </a:solidFill>
              </a:rPr>
              <a:t>Islamic Economics is a social science which studies the economic problems of people imbued with the values of Islam. </a:t>
            </a:r>
          </a:p>
          <a:p>
            <a:pPr marL="627063" indent="-627063" algn="ctr">
              <a:buFont typeface="Wingdings" pitchFamily="2" charset="2"/>
              <a:buChar char="Ø"/>
              <a:defRPr/>
            </a:pPr>
            <a:endParaRPr lang="en-US" sz="2800" dirty="0">
              <a:solidFill>
                <a:srgbClr val="006666"/>
              </a:solidFill>
            </a:endParaRPr>
          </a:p>
          <a:p>
            <a:pPr marL="627063" indent="-627063">
              <a:buFont typeface="Wingdings" pitchFamily="2" charset="2"/>
              <a:buChar char="Ø"/>
              <a:defRPr/>
            </a:pPr>
            <a:r>
              <a:rPr lang="en-US" sz="2800" dirty="0">
                <a:solidFill>
                  <a:srgbClr val="006666"/>
                </a:solidFill>
              </a:rPr>
              <a:t>It is the study of social science which enables people to perform their obligation to Allah and to their society </a:t>
            </a:r>
          </a:p>
          <a:p>
            <a:pPr marL="287338" indent="-287338" algn="ctr">
              <a:defRPr/>
            </a:pPr>
            <a:endParaRPr lang="en-US" sz="2800" dirty="0">
              <a:solidFill>
                <a:srgbClr val="006666"/>
              </a:solidFill>
            </a:endParaRPr>
          </a:p>
          <a:p>
            <a:pPr marL="287338" indent="-287338" algn="ctr">
              <a:defRPr/>
            </a:pPr>
            <a:endParaRPr lang="en-US" sz="2800" dirty="0">
              <a:solidFill>
                <a:srgbClr val="006666"/>
              </a:solidFill>
            </a:endParaRPr>
          </a:p>
          <a:p>
            <a:pPr marL="287338" indent="-287338" algn="ctr">
              <a:defRPr/>
            </a:pPr>
            <a:endParaRPr lang="en-US" sz="2800" dirty="0">
              <a:solidFill>
                <a:srgbClr val="006666"/>
              </a:solidFill>
            </a:endParaRPr>
          </a:p>
          <a:p>
            <a:pPr marL="287338" indent="-287338" algn="ctr">
              <a:defRPr/>
            </a:pPr>
            <a:r>
              <a:rPr lang="en-US" sz="2800" dirty="0">
                <a:solidFill>
                  <a:srgbClr val="006666"/>
                </a:solidFill>
              </a:rPr>
              <a:t>   </a:t>
            </a:r>
            <a:endParaRPr lang="en-US" sz="2800" dirty="0">
              <a:solidFill>
                <a:srgbClr val="333399"/>
              </a:solidFill>
            </a:endParaRPr>
          </a:p>
        </p:txBody>
      </p:sp>
      <p:sp>
        <p:nvSpPr>
          <p:cNvPr id="10243" name="Rectangle 3"/>
          <p:cNvSpPr>
            <a:spLocks noGrp="1" noChangeArrowheads="1"/>
          </p:cNvSpPr>
          <p:nvPr>
            <p:ph type="title"/>
          </p:nvPr>
        </p:nvSpPr>
        <p:spPr>
          <a:xfrm>
            <a:off x="0" y="533400"/>
            <a:ext cx="9144000" cy="1600200"/>
          </a:xfrm>
          <a:solidFill>
            <a:schemeClr val="bg1"/>
          </a:solidFill>
        </p:spPr>
        <p:txBody>
          <a:bodyPr/>
          <a:lstStyle/>
          <a:p>
            <a:pPr eaLnBrk="1" hangingPunct="1"/>
            <a:r>
              <a:rPr lang="en-US" sz="4000" smtClean="0">
                <a:solidFill>
                  <a:srgbClr val="006666"/>
                </a:solidFill>
              </a:rPr>
              <a:t>Definition of  Islamic Economics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2"/>
          <p:cNvSpPr>
            <a:spLocks noGrp="1"/>
          </p:cNvSpPr>
          <p:nvPr>
            <p:ph type="title"/>
          </p:nvPr>
        </p:nvSpPr>
        <p:spPr>
          <a:xfrm>
            <a:off x="152400" y="533400"/>
            <a:ext cx="8991600" cy="1143000"/>
          </a:xfrm>
        </p:spPr>
        <p:txBody>
          <a:bodyPr/>
          <a:lstStyle/>
          <a:p>
            <a:r>
              <a:rPr lang="en-US" sz="3600" b="1" smtClean="0">
                <a:solidFill>
                  <a:srgbClr val="006666"/>
                </a:solidFill>
              </a:rPr>
              <a:t>Cont. Definition of  Islamic Economics</a:t>
            </a:r>
            <a:endParaRPr lang="en-US" sz="3600" b="1" smtClean="0"/>
          </a:p>
        </p:txBody>
      </p:sp>
      <p:sp>
        <p:nvSpPr>
          <p:cNvPr id="11266" name="Content Placeholder 1"/>
          <p:cNvSpPr>
            <a:spLocks noGrp="1"/>
          </p:cNvSpPr>
          <p:nvPr>
            <p:ph idx="1"/>
          </p:nvPr>
        </p:nvSpPr>
        <p:spPr>
          <a:xfrm>
            <a:off x="381000" y="2057400"/>
            <a:ext cx="8229600" cy="4525963"/>
          </a:xfrm>
        </p:spPr>
        <p:txBody>
          <a:bodyPr/>
          <a:lstStyle/>
          <a:p>
            <a:pPr>
              <a:buFontTx/>
              <a:buNone/>
            </a:pPr>
            <a:r>
              <a:rPr lang="en-US" sz="2400" b="1" smtClean="0">
                <a:solidFill>
                  <a:srgbClr val="006666"/>
                </a:solidFill>
              </a:rPr>
              <a:t>It studies man not only as an isolated individual but of a </a:t>
            </a:r>
            <a:r>
              <a:rPr lang="en-US" sz="2400" b="1" u="sng" smtClean="0">
                <a:solidFill>
                  <a:srgbClr val="006666"/>
                </a:solidFill>
              </a:rPr>
              <a:t>social individual </a:t>
            </a:r>
            <a:r>
              <a:rPr lang="en-US" sz="2400" b="1" smtClean="0">
                <a:solidFill>
                  <a:srgbClr val="006666"/>
                </a:solidFill>
              </a:rPr>
              <a:t>having;</a:t>
            </a:r>
          </a:p>
          <a:p>
            <a:pPr>
              <a:buFont typeface="Wingdings" pitchFamily="2" charset="2"/>
              <a:buChar char="Ø"/>
            </a:pPr>
            <a:r>
              <a:rPr lang="en-US" sz="2400" b="1" smtClean="0">
                <a:solidFill>
                  <a:srgbClr val="006666"/>
                </a:solidFill>
              </a:rPr>
              <a:t> faith, </a:t>
            </a:r>
          </a:p>
          <a:p>
            <a:pPr>
              <a:buFont typeface="Wingdings" pitchFamily="2" charset="2"/>
              <a:buChar char="Ø"/>
            </a:pPr>
            <a:r>
              <a:rPr lang="en-US" sz="2400" b="1" smtClean="0">
                <a:solidFill>
                  <a:srgbClr val="006666"/>
                </a:solidFill>
              </a:rPr>
              <a:t>ethics (believing in the six articles, his deeds is accountable to Allah as it is guided by </a:t>
            </a:r>
            <a:r>
              <a:rPr lang="en-US" sz="2400" b="1" i="1" smtClean="0">
                <a:solidFill>
                  <a:srgbClr val="006666"/>
                </a:solidFill>
              </a:rPr>
              <a:t>Shari’ah</a:t>
            </a:r>
            <a:r>
              <a:rPr lang="en-US" sz="2400" b="1" smtClean="0">
                <a:solidFill>
                  <a:srgbClr val="006666"/>
                </a:solidFill>
              </a:rPr>
              <a:t>.</a:t>
            </a:r>
          </a:p>
          <a:p>
            <a:pPr>
              <a:buFont typeface="Wingdings" pitchFamily="2" charset="2"/>
              <a:buChar char="Ø"/>
            </a:pPr>
            <a:r>
              <a:rPr lang="en-US" sz="2400" b="1" smtClean="0">
                <a:solidFill>
                  <a:srgbClr val="006666"/>
                </a:solidFill>
              </a:rPr>
              <a:t>he is also required to propagate good doing and prohibit bad doing </a:t>
            </a:r>
            <a:r>
              <a:rPr lang="en-US" sz="2000" b="1" i="1" smtClean="0">
                <a:solidFill>
                  <a:srgbClr val="006666"/>
                </a:solidFill>
              </a:rPr>
              <a:t>al-Amr bil Maruf wa al-Nahy anil Munkar </a:t>
            </a:r>
            <a:r>
              <a:rPr lang="en-US" sz="2400" b="1" smtClean="0">
                <a:solidFill>
                  <a:srgbClr val="006666"/>
                </a:solidFill>
              </a:rPr>
              <a:t>in the society (watch his business ethics</a:t>
            </a:r>
            <a:r>
              <a:rPr lang="en-US" sz="2400" b="1" smtClean="0">
                <a:solidFill>
                  <a:srgbClr val="333399"/>
                </a:solidFill>
              </a:rPr>
              <a:t>)</a:t>
            </a:r>
            <a:endParaRPr lang="en-US" b="1" smtClean="0"/>
          </a:p>
        </p:txBody>
      </p:sp>
      <p:sp>
        <p:nvSpPr>
          <p:cNvPr id="11268" name="Slide Number Placeholder 4"/>
          <p:cNvSpPr>
            <a:spLocks noGrp="1"/>
          </p:cNvSpPr>
          <p:nvPr>
            <p:ph type="sldNum" sz="quarter" idx="12"/>
          </p:nvPr>
        </p:nvSpPr>
        <p:spPr bwMode="auto">
          <a:xfrm>
            <a:off x="8382000" y="6408738"/>
            <a:ext cx="631825" cy="365125"/>
          </a:xfrm>
          <a:prstGeom prst="rect">
            <a:avLst/>
          </a:prstGeom>
          <a:noFill/>
          <a:ln>
            <a:miter lim="800000"/>
            <a:headEnd/>
            <a:tailEnd/>
          </a:ln>
        </p:spPr>
        <p:txBody>
          <a:bodyPr/>
          <a:lstStyle/>
          <a:p>
            <a:pPr algn="ctr"/>
            <a:fld id="{F11C947C-BE95-49E8-968B-26C93FE8CE78}" type="slidenum">
              <a:rPr lang="en-US" sz="1400"/>
              <a:pPr algn="ctr"/>
              <a:t>9</a:t>
            </a:fld>
            <a:endParaRPr lang="en-US" sz="140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2"/>
          <p:cNvSpPr>
            <a:spLocks noGrp="1"/>
          </p:cNvSpPr>
          <p:nvPr>
            <p:ph type="title"/>
          </p:nvPr>
        </p:nvSpPr>
        <p:spPr/>
        <p:txBody>
          <a:bodyPr/>
          <a:lstStyle/>
          <a:p>
            <a:r>
              <a:rPr lang="en-US" b="1" smtClean="0">
                <a:solidFill>
                  <a:srgbClr val="336600"/>
                </a:solidFill>
              </a:rPr>
              <a:t>Islamic Economic</a:t>
            </a:r>
          </a:p>
        </p:txBody>
      </p:sp>
      <p:sp>
        <p:nvSpPr>
          <p:cNvPr id="12290" name="Content Placeholder 1"/>
          <p:cNvSpPr>
            <a:spLocks noGrp="1"/>
          </p:cNvSpPr>
          <p:nvPr>
            <p:ph idx="1"/>
          </p:nvPr>
        </p:nvSpPr>
        <p:spPr/>
        <p:txBody>
          <a:bodyPr>
            <a:normAutofit/>
          </a:bodyPr>
          <a:lstStyle/>
          <a:p>
            <a:pPr>
              <a:buFont typeface="Wingdings" pitchFamily="2" charset="2"/>
              <a:buChar char="Ø"/>
            </a:pPr>
            <a:r>
              <a:rPr lang="en-US" smtClean="0"/>
              <a:t> </a:t>
            </a:r>
            <a:r>
              <a:rPr lang="en-US" b="1" smtClean="0">
                <a:solidFill>
                  <a:srgbClr val="336600"/>
                </a:solidFill>
              </a:rPr>
              <a:t>Akhirah</a:t>
            </a:r>
            <a:r>
              <a:rPr lang="en-US" smtClean="0">
                <a:solidFill>
                  <a:srgbClr val="336600"/>
                </a:solidFill>
              </a:rPr>
              <a:t>: the hereafter for accountability, and for getting the outcome of all deeds including economic activities, in an eternal life. </a:t>
            </a:r>
          </a:p>
          <a:p>
            <a:pPr>
              <a:buFont typeface="Wingdings" pitchFamily="2" charset="2"/>
              <a:buChar char="Ø"/>
            </a:pPr>
            <a:r>
              <a:rPr lang="en-US" b="1" smtClean="0">
                <a:solidFill>
                  <a:srgbClr val="336600"/>
                </a:solidFill>
              </a:rPr>
              <a:t>Economic and Non-Economic well-being </a:t>
            </a:r>
            <a:r>
              <a:rPr lang="en-US" smtClean="0">
                <a:solidFill>
                  <a:srgbClr val="336600"/>
                </a:solidFill>
              </a:rPr>
              <a:t>for leading a good life and discharging socio-Islamic obligations in this world and for achieving the home of hereafter. </a:t>
            </a:r>
          </a:p>
        </p:txBody>
      </p:sp>
      <p:sp>
        <p:nvSpPr>
          <p:cNvPr id="12292" name="Slide Number Placeholder 4"/>
          <p:cNvSpPr>
            <a:spLocks noGrp="1"/>
          </p:cNvSpPr>
          <p:nvPr>
            <p:ph type="sldNum" sz="quarter" idx="12"/>
          </p:nvPr>
        </p:nvSpPr>
        <p:spPr bwMode="auto">
          <a:xfrm>
            <a:off x="8382000" y="6408738"/>
            <a:ext cx="631825" cy="365125"/>
          </a:xfrm>
          <a:prstGeom prst="rect">
            <a:avLst/>
          </a:prstGeom>
          <a:noFill/>
          <a:ln>
            <a:miter lim="800000"/>
            <a:headEnd/>
            <a:tailEnd/>
          </a:ln>
        </p:spPr>
        <p:txBody>
          <a:bodyPr/>
          <a:lstStyle/>
          <a:p>
            <a:pPr algn="ctr"/>
            <a:fld id="{551730FA-093A-4C56-90FF-40DF9CCF0849}" type="slidenum">
              <a:rPr lang="en-US"/>
              <a:pPr algn="ct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mtClean="0"/>
              <a:t>ECONOMIC PHILOSOPHY OF ISLAM</a:t>
            </a:r>
            <a:endParaRPr lang="en-US"/>
          </a:p>
        </p:txBody>
      </p:sp>
      <p:sp>
        <p:nvSpPr>
          <p:cNvPr id="3" name="Content Placeholder 2"/>
          <p:cNvSpPr>
            <a:spLocks noGrp="1"/>
          </p:cNvSpPr>
          <p:nvPr>
            <p:ph idx="1"/>
          </p:nvPr>
        </p:nvSpPr>
        <p:spPr/>
        <p:txBody>
          <a:bodyPr>
            <a:noAutofit/>
          </a:bodyPr>
          <a:lstStyle/>
          <a:p>
            <a:pPr lvl="1">
              <a:lnSpc>
                <a:spcPct val="200000"/>
              </a:lnSpc>
            </a:pPr>
            <a:r>
              <a:rPr lang="en-US" smtClean="0"/>
              <a:t>no concept of Riba</a:t>
            </a:r>
            <a:endParaRPr lang="ur-PK" smtClean="0"/>
          </a:p>
          <a:p>
            <a:pPr lvl="1">
              <a:lnSpc>
                <a:spcPct val="200000"/>
              </a:lnSpc>
            </a:pPr>
            <a:r>
              <a:rPr lang="en-US" smtClean="0"/>
              <a:t> because it encourages</a:t>
            </a:r>
          </a:p>
          <a:p>
            <a:pPr lvl="2">
              <a:lnSpc>
                <a:spcPct val="160000"/>
              </a:lnSpc>
            </a:pPr>
            <a:r>
              <a:rPr lang="en-US" smtClean="0"/>
              <a:t>concentration of wealth in few hands</a:t>
            </a:r>
          </a:p>
          <a:p>
            <a:pPr lvl="2">
              <a:lnSpc>
                <a:spcPct val="170000"/>
              </a:lnSpc>
            </a:pPr>
            <a:r>
              <a:rPr lang="en-US" smtClean="0"/>
              <a:t>creation of monopolies</a:t>
            </a:r>
          </a:p>
          <a:p>
            <a:pPr lvl="2">
              <a:lnSpc>
                <a:spcPct val="170000"/>
              </a:lnSpc>
            </a:pPr>
            <a:r>
              <a:rPr lang="en-US" smtClean="0"/>
              <a:t>greed and selfishness leading to injustice and oppression</a:t>
            </a:r>
          </a:p>
          <a:p>
            <a:endParaRPr lang="en-US" sz="360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fontScale="90000"/>
          </a:bodyPr>
          <a:lstStyle/>
          <a:p>
            <a:r>
              <a:rPr lang="en-US" smtClean="0"/>
              <a:t>ISLAMIC MODEL OF DISTRIBUTION OF WEALTH</a:t>
            </a:r>
            <a:endParaRPr lang="en-US"/>
          </a:p>
        </p:txBody>
      </p:sp>
      <p:sp>
        <p:nvSpPr>
          <p:cNvPr id="3" name="Content Placeholder 2"/>
          <p:cNvSpPr>
            <a:spLocks noGrp="1"/>
          </p:cNvSpPr>
          <p:nvPr>
            <p:ph idx="1"/>
          </p:nvPr>
        </p:nvSpPr>
        <p:spPr>
          <a:xfrm>
            <a:off x="0" y="1447800"/>
            <a:ext cx="9144000" cy="5181600"/>
          </a:xfrm>
        </p:spPr>
        <p:txBody>
          <a:bodyPr anchor="t">
            <a:noAutofit/>
          </a:bodyPr>
          <a:lstStyle/>
          <a:p>
            <a:pPr lvl="2">
              <a:lnSpc>
                <a:spcPct val="190000"/>
              </a:lnSpc>
            </a:pPr>
            <a:r>
              <a:rPr lang="en-US" dirty="0" smtClean="0">
                <a:solidFill>
                  <a:srgbClr val="00B0F0"/>
                </a:solidFill>
                <a:latin typeface="Arial Black"/>
              </a:rPr>
              <a:t>Based on two underlying principles</a:t>
            </a:r>
          </a:p>
          <a:p>
            <a:pPr lvl="3">
              <a:lnSpc>
                <a:spcPct val="240000"/>
              </a:lnSpc>
            </a:pPr>
            <a:r>
              <a:rPr lang="en-US" b="1" dirty="0" smtClean="0">
                <a:solidFill>
                  <a:srgbClr val="FF0000"/>
                </a:solidFill>
                <a:latin typeface="Arial Black"/>
              </a:rPr>
              <a:t>Importance of economic goals</a:t>
            </a:r>
          </a:p>
          <a:p>
            <a:pPr lvl="3">
              <a:lnSpc>
                <a:spcPct val="260000"/>
              </a:lnSpc>
            </a:pPr>
            <a:r>
              <a:rPr lang="en-US" b="1" dirty="0" smtClean="0">
                <a:solidFill>
                  <a:srgbClr val="FF0000"/>
                </a:solidFill>
                <a:latin typeface="Arial Black"/>
              </a:rPr>
              <a:t>Real nature of wealth and property</a:t>
            </a:r>
            <a:endParaRPr lang="ur-PK" b="1" dirty="0" smtClean="0">
              <a:solidFill>
                <a:srgbClr val="FF0000"/>
              </a:solidFill>
              <a:latin typeface="Arial Black"/>
            </a:endParaRPr>
          </a:p>
          <a:p>
            <a:pPr lvl="2">
              <a:lnSpc>
                <a:spcPct val="180000"/>
              </a:lnSpc>
            </a:pPr>
            <a:r>
              <a:rPr lang="en-US" dirty="0" smtClean="0">
                <a:solidFill>
                  <a:srgbClr val="FF0000"/>
                </a:solidFill>
                <a:latin typeface="Arial Black"/>
              </a:rPr>
              <a:t>economic activities of man are lawful, meritorious and at times obligatory and necessary</a:t>
            </a:r>
          </a:p>
          <a:p>
            <a:pPr lvl="2">
              <a:lnSpc>
                <a:spcPct val="150000"/>
              </a:lnSpc>
            </a:pPr>
            <a:r>
              <a:rPr lang="en-US" dirty="0" smtClean="0">
                <a:solidFill>
                  <a:srgbClr val="FF0000"/>
                </a:solidFill>
                <a:latin typeface="Arial Black"/>
              </a:rPr>
              <a:t>however economic activity is not the basic problem and therefore economic progress is not the be-all and end-all of human existence</a:t>
            </a:r>
            <a:endParaRPr lang="en-US" b="1" dirty="0" smtClean="0">
              <a:solidFill>
                <a:srgbClr val="FF0000"/>
              </a:solidFill>
              <a:latin typeface="Arial Black"/>
            </a:endParaRPr>
          </a:p>
          <a:p>
            <a:endParaRPr lang="en-US" sz="2800" dirty="0">
              <a:solidFill>
                <a:srgbClr val="FF0000"/>
              </a:solidFill>
              <a:latin typeface="Arial Black"/>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sz="2800" b="1" i="1" u="sng">
                <a:solidFill>
                  <a:schemeClr val="tx1"/>
                </a:solidFill>
                <a:latin typeface="Book Antiqua" pitchFamily="18" charset="0"/>
                <a:cs typeface="Times New Roman" pitchFamily="18" charset="0"/>
              </a:rPr>
              <a:t>OBJECTIVES OF DISTRIBUTION OF WEALTH</a:t>
            </a:r>
            <a:br>
              <a:rPr lang="en-US" sz="2800" b="1" i="1" u="sng">
                <a:solidFill>
                  <a:schemeClr val="tx1"/>
                </a:solidFill>
                <a:latin typeface="Book Antiqua" pitchFamily="18" charset="0"/>
                <a:cs typeface="Times New Roman" pitchFamily="18" charset="0"/>
              </a:rPr>
            </a:br>
            <a:endParaRPr lang="en-US" sz="2800" b="1" i="1" u="sng">
              <a:solidFill>
                <a:schemeClr val="tx1"/>
              </a:solidFill>
              <a:latin typeface="Book Antiqua" pitchFamily="18" charset="0"/>
              <a:cs typeface="Times New Roman" pitchFamily="18" charset="0"/>
            </a:endParaRPr>
          </a:p>
        </p:txBody>
      </p:sp>
      <p:sp>
        <p:nvSpPr>
          <p:cNvPr id="110595" name="Rectangle 3"/>
          <p:cNvSpPr>
            <a:spLocks noChangeArrowheads="1"/>
          </p:cNvSpPr>
          <p:nvPr/>
        </p:nvSpPr>
        <p:spPr bwMode="auto">
          <a:xfrm>
            <a:off x="457200" y="1066800"/>
            <a:ext cx="8416925" cy="3810000"/>
          </a:xfrm>
          <a:prstGeom prst="rect">
            <a:avLst/>
          </a:prstGeom>
          <a:noFill/>
          <a:ln w="9525">
            <a:noFill/>
            <a:miter lim="800000"/>
            <a:headEnd/>
            <a:tailEnd/>
          </a:ln>
        </p:spPr>
        <p:txBody>
          <a:bodyPr/>
          <a:lstStyle/>
          <a:p>
            <a:pPr marL="609600" indent="-609600" algn="ctr">
              <a:lnSpc>
                <a:spcPct val="90000"/>
              </a:lnSpc>
              <a:spcBef>
                <a:spcPct val="20000"/>
              </a:spcBef>
            </a:pPr>
            <a:r>
              <a:rPr lang="en-US" sz="3600" i="1">
                <a:latin typeface="Arial Black"/>
                <a:cs typeface="Times New Roman" pitchFamily="18" charset="0"/>
              </a:rPr>
              <a:t> </a:t>
            </a:r>
          </a:p>
          <a:p>
            <a:pPr marL="609600" indent="-609600" algn="ctr">
              <a:lnSpc>
                <a:spcPct val="90000"/>
              </a:lnSpc>
              <a:spcBef>
                <a:spcPct val="20000"/>
              </a:spcBef>
              <a:buFont typeface="Monotype Sorts" pitchFamily="2" charset="2"/>
              <a:buAutoNum type="arabicPeriod"/>
            </a:pPr>
            <a:r>
              <a:rPr lang="en-US" sz="3600" i="1">
                <a:latin typeface="Arial Black"/>
              </a:rPr>
              <a:t>Establishment of a practicable Economic system</a:t>
            </a:r>
          </a:p>
          <a:p>
            <a:pPr marL="609600" indent="-609600">
              <a:lnSpc>
                <a:spcPct val="90000"/>
              </a:lnSpc>
              <a:spcBef>
                <a:spcPct val="20000"/>
              </a:spcBef>
            </a:pPr>
            <a:r>
              <a:rPr lang="en-US" sz="2400">
                <a:latin typeface="Arial Black"/>
                <a:cs typeface="Times New Roman" pitchFamily="18" charset="0"/>
              </a:rPr>
              <a:t>Islam accepts the following thing within a certain limits:</a:t>
            </a:r>
          </a:p>
          <a:p>
            <a:pPr marL="609600" indent="-609600">
              <a:lnSpc>
                <a:spcPct val="90000"/>
              </a:lnSpc>
              <a:spcBef>
                <a:spcPct val="20000"/>
              </a:spcBef>
              <a:buFont typeface="Monotype Sorts" pitchFamily="2" charset="2"/>
              <a:buAutoNum type="alphaLcPeriod"/>
            </a:pPr>
            <a:r>
              <a:rPr lang="en-US" sz="2400">
                <a:latin typeface="Arial Black"/>
              </a:rPr>
              <a:t>laws of demand and supply</a:t>
            </a:r>
          </a:p>
          <a:p>
            <a:pPr marL="609600" indent="-609600">
              <a:lnSpc>
                <a:spcPct val="90000"/>
              </a:lnSpc>
              <a:spcBef>
                <a:spcPct val="20000"/>
              </a:spcBef>
              <a:buFont typeface="Monotype Sorts" pitchFamily="2" charset="2"/>
              <a:buAutoNum type="alphaLcPeriod"/>
            </a:pPr>
            <a:r>
              <a:rPr lang="en-US" sz="2400">
                <a:latin typeface="Arial Black"/>
              </a:rPr>
              <a:t>motive of personal profit</a:t>
            </a:r>
          </a:p>
          <a:p>
            <a:pPr marL="609600" indent="-609600">
              <a:lnSpc>
                <a:spcPct val="90000"/>
              </a:lnSpc>
              <a:spcBef>
                <a:spcPct val="20000"/>
              </a:spcBef>
              <a:buFont typeface="Monotype Sorts" pitchFamily="2" charset="2"/>
              <a:buAutoNum type="alphaLcPeriod"/>
            </a:pPr>
            <a:r>
              <a:rPr lang="en-US" sz="2400">
                <a:latin typeface="Arial Black"/>
              </a:rPr>
              <a:t>market forces</a:t>
            </a:r>
          </a:p>
          <a:p>
            <a:pPr marL="609600" indent="-609600">
              <a:lnSpc>
                <a:spcPct val="90000"/>
              </a:lnSpc>
              <a:spcBef>
                <a:spcPct val="20000"/>
              </a:spcBef>
              <a:buFont typeface="Monotype Sorts" pitchFamily="2" charset="2"/>
              <a:buAutoNum type="alphaLcPeriod"/>
            </a:pPr>
            <a:r>
              <a:rPr lang="en-US" sz="2400">
                <a:latin typeface="Arial Black"/>
              </a:rPr>
              <a:t>natural relation of employer and employee</a:t>
            </a:r>
          </a:p>
          <a:p>
            <a:pPr marL="609600" indent="-609600" algn="ctr">
              <a:lnSpc>
                <a:spcPct val="90000"/>
              </a:lnSpc>
              <a:spcBef>
                <a:spcPct val="20000"/>
              </a:spcBef>
            </a:pPr>
            <a:endParaRPr lang="en-US" sz="2400">
              <a:latin typeface="Arial Black"/>
              <a:cs typeface="Times New Roman" pitchFamily="18" charset="0"/>
            </a:endParaRPr>
          </a:p>
        </p:txBody>
      </p:sp>
      <p:graphicFrame>
        <p:nvGraphicFramePr>
          <p:cNvPr id="110596" name="Object 4"/>
          <p:cNvGraphicFramePr>
            <a:graphicFrameLocks noChangeAspect="1"/>
          </p:cNvGraphicFramePr>
          <p:nvPr/>
        </p:nvGraphicFramePr>
        <p:xfrm>
          <a:off x="914400" y="4876800"/>
          <a:ext cx="6629400" cy="1828800"/>
        </p:xfrm>
        <a:graphic>
          <a:graphicData uri="http://schemas.openxmlformats.org/presentationml/2006/ole">
            <p:oleObj spid="_x0000_s139266" name="Bitmap Image" r:id="rId3" imgW="4258269" imgH="857143" progId="PBrush">
              <p:embed/>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ChangeArrowheads="1"/>
          </p:cNvSpPr>
          <p:nvPr/>
        </p:nvSpPr>
        <p:spPr bwMode="auto">
          <a:xfrm>
            <a:off x="457200" y="1524000"/>
            <a:ext cx="8416925" cy="4495800"/>
          </a:xfrm>
          <a:prstGeom prst="rect">
            <a:avLst/>
          </a:prstGeom>
          <a:noFill/>
          <a:ln w="9525">
            <a:noFill/>
            <a:miter lim="800000"/>
            <a:headEnd/>
            <a:tailEnd/>
          </a:ln>
        </p:spPr>
        <p:txBody>
          <a:bodyPr/>
          <a:lstStyle/>
          <a:p>
            <a:pPr marL="609600" indent="20638" algn="ctr">
              <a:lnSpc>
                <a:spcPct val="90000"/>
              </a:lnSpc>
              <a:spcBef>
                <a:spcPct val="20000"/>
              </a:spcBef>
            </a:pPr>
            <a:r>
              <a:rPr lang="en-US" sz="2800" b="1" i="1" u="sng">
                <a:latin typeface="Book Antiqua" pitchFamily="18" charset="0"/>
              </a:rPr>
              <a:t>2. Enabling every one to get what is rightfully due to him:-</a:t>
            </a:r>
          </a:p>
          <a:p>
            <a:pPr marL="609600" indent="20638">
              <a:lnSpc>
                <a:spcPct val="90000"/>
              </a:lnSpc>
              <a:spcBef>
                <a:spcPct val="20000"/>
              </a:spcBef>
            </a:pPr>
            <a:r>
              <a:rPr lang="en-US" sz="2800" u="sng">
                <a:latin typeface="Book Antiqua" pitchFamily="18" charset="0"/>
              </a:rPr>
              <a:t>A: Elementary level of deserving wealth: Factors of production</a:t>
            </a:r>
          </a:p>
          <a:p>
            <a:pPr marL="609600" indent="20638">
              <a:lnSpc>
                <a:spcPct val="90000"/>
              </a:lnSpc>
              <a:spcBef>
                <a:spcPct val="20000"/>
              </a:spcBef>
            </a:pPr>
            <a:r>
              <a:rPr lang="en-US" u="sng">
                <a:latin typeface="Book Antiqua" pitchFamily="18" charset="0"/>
              </a:rPr>
              <a:t>B: Secondary level of deserving wealth: poor</a:t>
            </a:r>
          </a:p>
          <a:p>
            <a:pPr marL="609600" indent="20638" algn="ctr">
              <a:lnSpc>
                <a:spcPct val="90000"/>
              </a:lnSpc>
              <a:spcBef>
                <a:spcPct val="20000"/>
              </a:spcBef>
            </a:pPr>
            <a:endParaRPr lang="en-US" sz="2800" i="1" u="sng">
              <a:latin typeface="Book Antiqua" pitchFamily="18" charset="0"/>
            </a:endParaRPr>
          </a:p>
          <a:p>
            <a:pPr marL="609600" indent="20638" algn="ctr">
              <a:lnSpc>
                <a:spcPct val="90000"/>
              </a:lnSpc>
              <a:spcBef>
                <a:spcPct val="20000"/>
              </a:spcBef>
            </a:pPr>
            <a:endParaRPr lang="en-US" sz="2800" b="1" i="1" u="sng">
              <a:latin typeface="Book Antiqua" pitchFamily="18" charset="0"/>
            </a:endParaRPr>
          </a:p>
          <a:p>
            <a:pPr marL="609600" indent="20638">
              <a:lnSpc>
                <a:spcPct val="90000"/>
              </a:lnSpc>
              <a:spcBef>
                <a:spcPct val="20000"/>
              </a:spcBef>
            </a:pPr>
            <a:r>
              <a:rPr lang="en-US" sz="2800">
                <a:latin typeface="Book Antiqua" pitchFamily="18" charset="0"/>
              </a:rPr>
              <a:t>In the second verse:</a:t>
            </a:r>
          </a:p>
        </p:txBody>
      </p:sp>
      <p:graphicFrame>
        <p:nvGraphicFramePr>
          <p:cNvPr id="111621" name="Object 5"/>
          <p:cNvGraphicFramePr>
            <a:graphicFrameLocks noChangeAspect="1"/>
          </p:cNvGraphicFramePr>
          <p:nvPr/>
        </p:nvGraphicFramePr>
        <p:xfrm>
          <a:off x="2057400" y="3733800"/>
          <a:ext cx="4495800" cy="646113"/>
        </p:xfrm>
        <a:graphic>
          <a:graphicData uri="http://schemas.openxmlformats.org/presentationml/2006/ole">
            <p:oleObj spid="_x0000_s140290" name="Bitmap Image" r:id="rId3" imgW="3982006" imgH="514422" progId="PBrush">
              <p:embed/>
            </p:oleObj>
          </a:graphicData>
        </a:graphic>
      </p:graphicFrame>
      <p:graphicFrame>
        <p:nvGraphicFramePr>
          <p:cNvPr id="111622" name="Object 6"/>
          <p:cNvGraphicFramePr>
            <a:graphicFrameLocks noChangeAspect="1"/>
          </p:cNvGraphicFramePr>
          <p:nvPr/>
        </p:nvGraphicFramePr>
        <p:xfrm>
          <a:off x="2438400" y="5486400"/>
          <a:ext cx="3962400" cy="598488"/>
        </p:xfrm>
        <a:graphic>
          <a:graphicData uri="http://schemas.openxmlformats.org/presentationml/2006/ole">
            <p:oleObj spid="_x0000_s140291" name="Bitmap Image" r:id="rId4" imgW="2010056" imgH="438095" progId="PBrush">
              <p:embed/>
            </p:oleObj>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1143000" y="1447800"/>
            <a:ext cx="5715000" cy="1935915"/>
          </a:xfrm>
          <a:prstGeom prst="rect">
            <a:avLst/>
          </a:prstGeom>
          <a:noFill/>
          <a:ln w="9525">
            <a:noFill/>
            <a:miter lim="800000"/>
            <a:headEnd/>
            <a:tailEnd/>
          </a:ln>
          <a:effectLst/>
        </p:spPr>
        <p:txBody>
          <a:bodyPr>
            <a:spAutoFit/>
          </a:bodyPr>
          <a:lstStyle/>
          <a:p>
            <a:pPr>
              <a:lnSpc>
                <a:spcPct val="90000"/>
              </a:lnSpc>
              <a:spcBef>
                <a:spcPct val="50000"/>
              </a:spcBef>
            </a:pPr>
            <a:r>
              <a:rPr lang="en-US" sz="2800" b="1" i="1" u="sng">
                <a:latin typeface="AvantGarde Md BT" pitchFamily="34" charset="0"/>
              </a:rPr>
              <a:t>3 Eradicating the Concentration of Wealth through:</a:t>
            </a:r>
          </a:p>
          <a:p>
            <a:pPr>
              <a:lnSpc>
                <a:spcPct val="90000"/>
              </a:lnSpc>
              <a:spcBef>
                <a:spcPct val="50000"/>
              </a:spcBef>
            </a:pPr>
            <a:r>
              <a:rPr lang="en-US" u="sng">
                <a:latin typeface="AvantGarde Md BT" pitchFamily="34" charset="0"/>
                <a:cs typeface="Times New Roman" pitchFamily="18" charset="0"/>
              </a:rPr>
              <a:t>Prohibition of hoarding, interest, gambling, speculation, Uqood Fasidah, and Gharar</a:t>
            </a:r>
          </a:p>
          <a:p>
            <a:pPr>
              <a:lnSpc>
                <a:spcPct val="90000"/>
              </a:lnSpc>
              <a:spcBef>
                <a:spcPct val="50000"/>
              </a:spcBef>
            </a:pPr>
            <a:r>
              <a:rPr lang="en-US" sz="2000">
                <a:latin typeface="AvantGarde Md BT" pitchFamily="34" charset="0"/>
                <a:cs typeface="Times New Roman" pitchFamily="18" charset="0"/>
              </a:rPr>
              <a:t>Holy Quran Says in </a:t>
            </a:r>
            <a:r>
              <a:rPr lang="en-US" sz="2000">
                <a:latin typeface="AvantGarde Md BT" pitchFamily="34" charset="0"/>
              </a:rPr>
              <a:t>Al Hashr 7:</a:t>
            </a:r>
          </a:p>
        </p:txBody>
      </p:sp>
      <p:graphicFrame>
        <p:nvGraphicFramePr>
          <p:cNvPr id="131075" name="Object 3"/>
          <p:cNvGraphicFramePr>
            <a:graphicFrameLocks noChangeAspect="1"/>
          </p:cNvGraphicFramePr>
          <p:nvPr/>
        </p:nvGraphicFramePr>
        <p:xfrm>
          <a:off x="2209800" y="4191000"/>
          <a:ext cx="5181600" cy="1157288"/>
        </p:xfrm>
        <a:graphic>
          <a:graphicData uri="http://schemas.openxmlformats.org/presentationml/2006/ole">
            <p:oleObj spid="_x0000_s141314" name="Bitmap Image" r:id="rId3" imgW="2561905" imgH="542857" progId="PBrush">
              <p:embed/>
            </p:oleObj>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_s1034"/>
          <p:cNvSpPr>
            <a:spLocks noChangeArrowheads="1"/>
          </p:cNvSpPr>
          <p:nvPr/>
        </p:nvSpPr>
        <p:spPr bwMode="auto">
          <a:xfrm>
            <a:off x="533400" y="76200"/>
            <a:ext cx="8001000" cy="1009650"/>
          </a:xfrm>
          <a:prstGeom prst="cube">
            <a:avLst>
              <a:gd name="adj" fmla="val 10764"/>
            </a:avLst>
          </a:prstGeom>
          <a:solidFill>
            <a:srgbClr val="002060"/>
          </a:solidFill>
          <a:ln w="9525">
            <a:solidFill>
              <a:schemeClr val="bg1"/>
            </a:solidFill>
            <a:miter lim="800000"/>
            <a:headEnd/>
            <a:tailEnd/>
          </a:ln>
        </p:spPr>
        <p:txBody>
          <a:bodyPr wrap="none" lIns="35780" tIns="17891" rIns="35780" bIns="17891" anchor="ctr"/>
          <a:lstStyle/>
          <a:p>
            <a:r>
              <a:rPr lang="en-US" sz="4500">
                <a:solidFill>
                  <a:schemeClr val="bg1"/>
                </a:solidFill>
              </a:rPr>
              <a:t>Devine Economic Plan</a:t>
            </a:r>
          </a:p>
          <a:p>
            <a:endParaRPr lang="en-US" sz="1200">
              <a:solidFill>
                <a:schemeClr val="bg1"/>
              </a:solidFill>
            </a:endParaRPr>
          </a:p>
        </p:txBody>
      </p:sp>
      <p:sp>
        <p:nvSpPr>
          <p:cNvPr id="363545" name="Text Box 25"/>
          <p:cNvSpPr txBox="1">
            <a:spLocks noChangeArrowheads="1"/>
          </p:cNvSpPr>
          <p:nvPr/>
        </p:nvSpPr>
        <p:spPr bwMode="auto">
          <a:xfrm>
            <a:off x="1588" y="3521075"/>
            <a:ext cx="9142412" cy="1174750"/>
          </a:xfrm>
          <a:prstGeom prst="rect">
            <a:avLst/>
          </a:prstGeom>
          <a:solidFill>
            <a:schemeClr val="bg1">
              <a:alpha val="54117"/>
            </a:schemeClr>
          </a:solidFill>
          <a:ln w="9525">
            <a:noFill/>
            <a:miter lim="800000"/>
            <a:headEnd/>
            <a:tailEnd/>
          </a:ln>
        </p:spPr>
        <p:txBody>
          <a:bodyPr>
            <a:spAutoFit/>
          </a:bodyPr>
          <a:lstStyle/>
          <a:p>
            <a:pPr algn="r"/>
            <a:r>
              <a:rPr lang="ar-SA" sz="2500" b="1">
                <a:cs typeface="Arial" pitchFamily="34" charset="0"/>
              </a:rPr>
              <a:t>وَهُوَ الَّذِي جَعَلَكُمْ خَلاَئِفَ الأَرْضِ وَرَفَعَ بَعْضَكُمْ فَوْقَ بَعْضٍ دَرَجَاتٍ </a:t>
            </a:r>
            <a:r>
              <a:rPr lang="ar-SA" sz="2500" b="1" u="sng">
                <a:cs typeface="Arial" pitchFamily="34" charset="0"/>
              </a:rPr>
              <a:t>لِّيَبْلُوَكُمْ فِي مَا آتَاكُمْ</a:t>
            </a:r>
            <a:r>
              <a:rPr lang="en-US" sz="3500" b="1">
                <a:cs typeface="Arial" pitchFamily="34" charset="0"/>
              </a:rPr>
              <a:t> </a:t>
            </a:r>
          </a:p>
          <a:p>
            <a:pPr algn="l"/>
            <a:r>
              <a:rPr lang="en-US" b="1"/>
              <a:t>And Allah has made you successors in the land and raised some of you above others in different levels, to test you for what is given to you. (Araf 165)</a:t>
            </a:r>
          </a:p>
        </p:txBody>
      </p:sp>
      <p:sp>
        <p:nvSpPr>
          <p:cNvPr id="363546" name="Text Box 26"/>
          <p:cNvSpPr txBox="1">
            <a:spLocks noChangeArrowheads="1"/>
          </p:cNvSpPr>
          <p:nvPr/>
        </p:nvSpPr>
        <p:spPr bwMode="auto">
          <a:xfrm>
            <a:off x="0" y="4697413"/>
            <a:ext cx="9142413" cy="2073275"/>
          </a:xfrm>
          <a:prstGeom prst="rect">
            <a:avLst/>
          </a:prstGeom>
          <a:solidFill>
            <a:schemeClr val="accent4">
              <a:lumMod val="60000"/>
              <a:lumOff val="40000"/>
              <a:alpha val="54117"/>
            </a:schemeClr>
          </a:solidFill>
          <a:ln w="9525">
            <a:noFill/>
            <a:miter lim="800000"/>
            <a:headEnd/>
            <a:tailEnd/>
          </a:ln>
        </p:spPr>
        <p:txBody>
          <a:bodyPr>
            <a:spAutoFit/>
          </a:bodyPr>
          <a:lstStyle/>
          <a:p>
            <a:pPr algn="r"/>
            <a:r>
              <a:rPr lang="ar-SA" sz="3500" b="1">
                <a:cs typeface="Arial" pitchFamily="34" charset="0"/>
              </a:rPr>
              <a:t>فَإِذَا مَسَّ الْإِنسَانَ ضُرٌّ دَعَانَا ثُمَّ إِذَا خَوَّلْنَاهُ نِعْمَةً مِّنَّا قَالَ إِنَّمَا أُوتِيتُهُ عَلَى عِلْمٍ </a:t>
            </a:r>
            <a:r>
              <a:rPr lang="ar-SA" sz="3500" b="1" u="sng">
                <a:cs typeface="Arial" pitchFamily="34" charset="0"/>
              </a:rPr>
              <a:t>بَلْ هِيَ فِتْنَةٌ</a:t>
            </a:r>
            <a:r>
              <a:rPr lang="ar-SA" sz="3500" b="1">
                <a:cs typeface="Arial" pitchFamily="34" charset="0"/>
              </a:rPr>
              <a:t> وَلَكِنَّ أَكْثَرَهُمْ لَا يَعْلَمُونَ</a:t>
            </a:r>
            <a:r>
              <a:rPr lang="en-US" sz="3500" b="1">
                <a:cs typeface="Arial" pitchFamily="34" charset="0"/>
              </a:rPr>
              <a:t> </a:t>
            </a:r>
          </a:p>
          <a:p>
            <a:pPr algn="l"/>
            <a:r>
              <a:rPr lang="en-US" sz="2000" b="1">
                <a:cs typeface="Arial" pitchFamily="34" charset="0"/>
              </a:rPr>
              <a:t>When a man gets in trouble he cries for help of Allah, and when he is granted favors, he says “I have got it due to my knowledge”. In fact wealth is a trial but most of people do not know. (Zumr 49)</a:t>
            </a:r>
            <a:endParaRPr lang="en-US" sz="2000" b="1"/>
          </a:p>
        </p:txBody>
      </p:sp>
      <p:sp>
        <p:nvSpPr>
          <p:cNvPr id="363535" name="_s1036"/>
          <p:cNvSpPr>
            <a:spLocks noChangeArrowheads="1"/>
          </p:cNvSpPr>
          <p:nvPr/>
        </p:nvSpPr>
        <p:spPr bwMode="auto">
          <a:xfrm>
            <a:off x="4800600" y="1471613"/>
            <a:ext cx="4187825" cy="1079500"/>
          </a:xfrm>
          <a:prstGeom prst="cube">
            <a:avLst>
              <a:gd name="adj" fmla="val 10764"/>
            </a:avLst>
          </a:prstGeom>
          <a:solidFill>
            <a:schemeClr val="accent1">
              <a:lumMod val="75000"/>
            </a:schemeClr>
          </a:solidFill>
          <a:ln w="9525">
            <a:solidFill>
              <a:srgbClr val="9900FF"/>
            </a:solidFill>
            <a:miter lim="800000"/>
            <a:headEnd/>
            <a:tailEnd/>
          </a:ln>
        </p:spPr>
        <p:txBody>
          <a:bodyPr lIns="35780" tIns="17891" rIns="35780" bIns="17891" anchor="ctr"/>
          <a:lstStyle/>
          <a:p>
            <a:r>
              <a:rPr lang="en-US" sz="3000" b="1">
                <a:solidFill>
                  <a:schemeClr val="bg1"/>
                </a:solidFill>
              </a:rPr>
              <a:t>Not related to efforts</a:t>
            </a:r>
          </a:p>
          <a:p>
            <a:r>
              <a:rPr lang="en-US" sz="1200" b="1">
                <a:solidFill>
                  <a:schemeClr val="bg1"/>
                </a:solidFill>
              </a:rPr>
              <a:t>Zumr 49</a:t>
            </a:r>
          </a:p>
        </p:txBody>
      </p:sp>
      <p:cxnSp>
        <p:nvCxnSpPr>
          <p:cNvPr id="363563" name="_s1028"/>
          <p:cNvCxnSpPr>
            <a:cxnSpLocks noChangeShapeType="1"/>
          </p:cNvCxnSpPr>
          <p:nvPr/>
        </p:nvCxnSpPr>
        <p:spPr bwMode="auto">
          <a:xfrm rot="5400000" flipH="1">
            <a:off x="5531643" y="126207"/>
            <a:ext cx="500063" cy="2419350"/>
          </a:xfrm>
          <a:prstGeom prst="bentConnector3">
            <a:avLst>
              <a:gd name="adj1" fmla="val 50000"/>
            </a:avLst>
          </a:prstGeom>
          <a:noFill/>
          <a:ln w="50800">
            <a:solidFill>
              <a:schemeClr val="tx1"/>
            </a:solidFill>
            <a:miter lim="800000"/>
            <a:headEnd type="triangle" w="med" len="med"/>
            <a:tailEnd/>
          </a:ln>
        </p:spPr>
      </p:cxnSp>
      <p:sp>
        <p:nvSpPr>
          <p:cNvPr id="363534" name="_s1035"/>
          <p:cNvSpPr>
            <a:spLocks noChangeArrowheads="1"/>
          </p:cNvSpPr>
          <p:nvPr/>
        </p:nvSpPr>
        <p:spPr bwMode="auto">
          <a:xfrm>
            <a:off x="192088" y="1471613"/>
            <a:ext cx="4187825" cy="1079500"/>
          </a:xfrm>
          <a:prstGeom prst="cube">
            <a:avLst>
              <a:gd name="adj" fmla="val 10764"/>
            </a:avLst>
          </a:prstGeom>
          <a:solidFill>
            <a:schemeClr val="accent1">
              <a:lumMod val="40000"/>
              <a:lumOff val="60000"/>
            </a:schemeClr>
          </a:solidFill>
          <a:ln w="9525">
            <a:solidFill>
              <a:srgbClr val="9900FF"/>
            </a:solidFill>
            <a:miter lim="800000"/>
            <a:headEnd/>
            <a:tailEnd/>
          </a:ln>
        </p:spPr>
        <p:txBody>
          <a:bodyPr lIns="35780" tIns="17891" rIns="35780" bIns="17891" anchor="ctr"/>
          <a:lstStyle/>
          <a:p>
            <a:r>
              <a:rPr lang="en-US" sz="3000" b="1">
                <a:solidFill>
                  <a:schemeClr val="bg1"/>
                </a:solidFill>
              </a:rPr>
              <a:t>Wealth is a test</a:t>
            </a:r>
          </a:p>
          <a:p>
            <a:r>
              <a:rPr lang="en-US" sz="1200" b="1">
                <a:solidFill>
                  <a:schemeClr val="bg1"/>
                </a:solidFill>
              </a:rPr>
              <a:t>Anam 165/Nahal 71</a:t>
            </a:r>
          </a:p>
        </p:txBody>
      </p:sp>
      <p:cxnSp>
        <p:nvCxnSpPr>
          <p:cNvPr id="363564" name="_s1029"/>
          <p:cNvCxnSpPr>
            <a:cxnSpLocks noChangeShapeType="1"/>
          </p:cNvCxnSpPr>
          <p:nvPr/>
        </p:nvCxnSpPr>
        <p:spPr bwMode="auto">
          <a:xfrm rot="-5400000">
            <a:off x="3112293" y="126207"/>
            <a:ext cx="500063" cy="2419350"/>
          </a:xfrm>
          <a:prstGeom prst="bentConnector3">
            <a:avLst>
              <a:gd name="adj1" fmla="val 50000"/>
            </a:avLst>
          </a:prstGeom>
          <a:noFill/>
          <a:ln w="50800">
            <a:solidFill>
              <a:schemeClr val="tx1"/>
            </a:solidFill>
            <a:miter lim="800000"/>
            <a:headEnd type="triangle" w="med" len="med"/>
            <a:tailEnd/>
          </a:ln>
        </p:spPr>
      </p:cxnSp>
      <p:sp>
        <p:nvSpPr>
          <p:cNvPr id="363568" name="Text Box 48"/>
          <p:cNvSpPr txBox="1">
            <a:spLocks noChangeArrowheads="1"/>
          </p:cNvSpPr>
          <p:nvPr/>
        </p:nvSpPr>
        <p:spPr bwMode="auto">
          <a:xfrm>
            <a:off x="1588" y="2590800"/>
            <a:ext cx="9142412" cy="930275"/>
          </a:xfrm>
          <a:prstGeom prst="rect">
            <a:avLst/>
          </a:prstGeom>
          <a:solidFill>
            <a:schemeClr val="bg1">
              <a:alpha val="54117"/>
            </a:schemeClr>
          </a:solidFill>
          <a:ln w="9525">
            <a:noFill/>
            <a:miter lim="800000"/>
            <a:headEnd/>
            <a:tailEnd/>
          </a:ln>
        </p:spPr>
        <p:txBody>
          <a:bodyPr>
            <a:spAutoFit/>
          </a:bodyPr>
          <a:lstStyle/>
          <a:p>
            <a:pPr algn="r"/>
            <a:r>
              <a:rPr lang="ar-SA" sz="3500" b="1">
                <a:cs typeface="Arial" pitchFamily="34" charset="0"/>
              </a:rPr>
              <a:t>وَاللّهُ فَضَّلَ بَعْضَكُمْ عَلَى بَعْضٍ فِي الْرِّزْقِ</a:t>
            </a:r>
            <a:r>
              <a:rPr lang="en-US" sz="3500" b="1">
                <a:cs typeface="Arial" pitchFamily="34" charset="0"/>
              </a:rPr>
              <a:t>  </a:t>
            </a:r>
          </a:p>
          <a:p>
            <a:pPr algn="l"/>
            <a:r>
              <a:rPr lang="en-US" sz="2000" b="1"/>
              <a:t>And Allah has made some of you excel others in wealth. (Nahal 71)</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a:grpSpLocks/>
          </p:cNvGrpSpPr>
          <p:nvPr/>
        </p:nvGrpSpPr>
        <p:grpSpPr bwMode="auto">
          <a:xfrm>
            <a:off x="0" y="696913"/>
            <a:ext cx="9144000" cy="5919787"/>
            <a:chOff x="0" y="563"/>
            <a:chExt cx="5760" cy="3757"/>
          </a:xfrm>
        </p:grpSpPr>
        <p:sp>
          <p:nvSpPr>
            <p:cNvPr id="16389" name="_s1033"/>
            <p:cNvSpPr>
              <a:spLocks noChangeArrowheads="1"/>
            </p:cNvSpPr>
            <p:nvPr/>
          </p:nvSpPr>
          <p:spPr bwMode="auto">
            <a:xfrm flipV="1">
              <a:off x="0" y="3570"/>
              <a:ext cx="5760" cy="750"/>
            </a:xfrm>
            <a:custGeom>
              <a:avLst/>
              <a:gdLst>
                <a:gd name="T0" fmla="*/ 5520 w 21600"/>
                <a:gd name="T1" fmla="*/ 375 h 21600"/>
                <a:gd name="T2" fmla="*/ 2880 w 21600"/>
                <a:gd name="T3" fmla="*/ 750 h 21600"/>
                <a:gd name="T4" fmla="*/ 240 w 21600"/>
                <a:gd name="T5" fmla="*/ 375 h 21600"/>
                <a:gd name="T6" fmla="*/ 2880 w 21600"/>
                <a:gd name="T7" fmla="*/ 0 h 21600"/>
                <a:gd name="T8" fmla="*/ 0 60000 65536"/>
                <a:gd name="T9" fmla="*/ 0 60000 65536"/>
                <a:gd name="T10" fmla="*/ 0 60000 65536"/>
                <a:gd name="T11" fmla="*/ 0 60000 65536"/>
                <a:gd name="T12" fmla="*/ 2700 w 21600"/>
                <a:gd name="T13" fmla="*/ 2707 h 21600"/>
                <a:gd name="T14" fmla="*/ 18900 w 21600"/>
                <a:gd name="T15" fmla="*/ 18893 h 21600"/>
              </a:gdLst>
              <a:ahLst/>
              <a:cxnLst>
                <a:cxn ang="T8">
                  <a:pos x="T0" y="T1"/>
                </a:cxn>
                <a:cxn ang="T9">
                  <a:pos x="T2" y="T3"/>
                </a:cxn>
                <a:cxn ang="T10">
                  <a:pos x="T4" y="T5"/>
                </a:cxn>
                <a:cxn ang="T11">
                  <a:pos x="T6" y="T7"/>
                </a:cxn>
              </a:cxnLst>
              <a:rect l="T12" t="T13" r="T14" b="T15"/>
              <a:pathLst>
                <a:path w="21600" h="21600">
                  <a:moveTo>
                    <a:pt x="0" y="0"/>
                  </a:moveTo>
                  <a:lnTo>
                    <a:pt x="1800" y="21600"/>
                  </a:lnTo>
                  <a:lnTo>
                    <a:pt x="19800" y="21600"/>
                  </a:lnTo>
                  <a:lnTo>
                    <a:pt x="21600" y="0"/>
                  </a:lnTo>
                  <a:close/>
                </a:path>
              </a:pathLst>
            </a:custGeom>
            <a:solidFill>
              <a:schemeClr val="accent3">
                <a:lumMod val="60000"/>
                <a:lumOff val="40000"/>
                <a:alpha val="94901"/>
              </a:schemeClr>
            </a:solidFill>
            <a:ln w="9525">
              <a:miter lim="800000"/>
              <a:headEnd/>
              <a:tailEnd/>
            </a:ln>
            <a:scene3d>
              <a:camera prst="legacyObliqueBottom"/>
              <a:lightRig rig="legacyFlat3" dir="b"/>
            </a:scene3d>
            <a:sp3d extrusionH="544500" prstMaterial="legacyMatte">
              <a:bevelT w="13500" h="13500" prst="angle"/>
              <a:bevelB w="13500" h="13500" prst="angle"/>
              <a:extrusionClr>
                <a:srgbClr val="66FF33"/>
              </a:extrusionClr>
            </a:sp3d>
          </p:spPr>
          <p:txBody>
            <a:bodyPr rot="10800000" anchor="ctr">
              <a:flatTx/>
            </a:bodyPr>
            <a:lstStyle/>
            <a:p>
              <a:pPr algn="ctr"/>
              <a:endParaRPr lang="en-US" sz="2500" b="1" i="1"/>
            </a:p>
            <a:p>
              <a:pPr algn="ctr"/>
              <a:r>
                <a:rPr lang="en-US" sz="3000" b="1" i="1"/>
                <a:t>Voluntary Charity (</a:t>
              </a:r>
              <a:r>
                <a:rPr lang="ar-SA" sz="3000" b="1">
                  <a:cs typeface="Arial" pitchFamily="34" charset="0"/>
                </a:rPr>
                <a:t>انفاق</a:t>
              </a:r>
              <a:r>
                <a:rPr lang="en-US" sz="3000" b="1" i="1"/>
                <a:t>)</a:t>
              </a:r>
            </a:p>
            <a:p>
              <a:pPr algn="ctr"/>
              <a:r>
                <a:rPr lang="en-US" sz="2000" b="1" i="1"/>
                <a:t>Entire wealth in access of basic needs</a:t>
              </a:r>
            </a:p>
          </p:txBody>
        </p:sp>
        <p:sp>
          <p:nvSpPr>
            <p:cNvPr id="16390" name="_s1032"/>
            <p:cNvSpPr>
              <a:spLocks noChangeArrowheads="1"/>
            </p:cNvSpPr>
            <p:nvPr/>
          </p:nvSpPr>
          <p:spPr bwMode="auto">
            <a:xfrm flipV="1">
              <a:off x="481" y="2817"/>
              <a:ext cx="4798" cy="753"/>
            </a:xfrm>
            <a:custGeom>
              <a:avLst/>
              <a:gdLst>
                <a:gd name="T0" fmla="*/ 4558 w 21600"/>
                <a:gd name="T1" fmla="*/ 376 h 21600"/>
                <a:gd name="T2" fmla="*/ 2399 w 21600"/>
                <a:gd name="T3" fmla="*/ 753 h 21600"/>
                <a:gd name="T4" fmla="*/ 240 w 21600"/>
                <a:gd name="T5" fmla="*/ 376 h 21600"/>
                <a:gd name="T6" fmla="*/ 2399 w 21600"/>
                <a:gd name="T7" fmla="*/ 0 h 21600"/>
                <a:gd name="T8" fmla="*/ 0 60000 65536"/>
                <a:gd name="T9" fmla="*/ 0 60000 65536"/>
                <a:gd name="T10" fmla="*/ 0 60000 65536"/>
                <a:gd name="T11" fmla="*/ 0 60000 65536"/>
                <a:gd name="T12" fmla="*/ 2881 w 21600"/>
                <a:gd name="T13" fmla="*/ 2869 h 21600"/>
                <a:gd name="T14" fmla="*/ 18719 w 21600"/>
                <a:gd name="T15" fmla="*/ 18731 h 21600"/>
              </a:gdLst>
              <a:ahLst/>
              <a:cxnLst>
                <a:cxn ang="T8">
                  <a:pos x="T0" y="T1"/>
                </a:cxn>
                <a:cxn ang="T9">
                  <a:pos x="T2" y="T3"/>
                </a:cxn>
                <a:cxn ang="T10">
                  <a:pos x="T4" y="T5"/>
                </a:cxn>
                <a:cxn ang="T11">
                  <a:pos x="T6" y="T7"/>
                </a:cxn>
              </a:cxnLst>
              <a:rect l="T12" t="T13" r="T14" b="T15"/>
              <a:pathLst>
                <a:path w="21600" h="21600">
                  <a:moveTo>
                    <a:pt x="0" y="0"/>
                  </a:moveTo>
                  <a:lnTo>
                    <a:pt x="2160" y="21600"/>
                  </a:lnTo>
                  <a:lnTo>
                    <a:pt x="19440" y="21600"/>
                  </a:lnTo>
                  <a:lnTo>
                    <a:pt x="21600" y="0"/>
                  </a:lnTo>
                  <a:close/>
                </a:path>
              </a:pathLst>
            </a:custGeom>
            <a:solidFill>
              <a:srgbClr val="FFC000">
                <a:alpha val="94901"/>
              </a:srgbClr>
            </a:solidFill>
            <a:ln w="9525">
              <a:miter lim="800000"/>
              <a:headEnd/>
              <a:tailEnd/>
            </a:ln>
            <a:scene3d>
              <a:camera prst="legacyObliqueBottom"/>
              <a:lightRig rig="legacyFlat3" dir="b"/>
            </a:scene3d>
            <a:sp3d extrusionH="544500" prstMaterial="legacyMatte">
              <a:bevelT w="13500" h="13500" prst="angle"/>
              <a:bevelB w="13500" h="13500" prst="angle"/>
              <a:extrusionClr>
                <a:srgbClr val="66FF33"/>
              </a:extrusionClr>
            </a:sp3d>
          </p:spPr>
          <p:txBody>
            <a:bodyPr rot="10800000" anchor="ctr">
              <a:flatTx/>
            </a:bodyPr>
            <a:lstStyle/>
            <a:p>
              <a:pPr algn="ctr">
                <a:lnSpc>
                  <a:spcPct val="80000"/>
                </a:lnSpc>
              </a:pPr>
              <a:endParaRPr lang="en-US" sz="2500" b="1" i="1"/>
            </a:p>
            <a:p>
              <a:pPr algn="ctr">
                <a:lnSpc>
                  <a:spcPct val="80000"/>
                </a:lnSpc>
              </a:pPr>
              <a:r>
                <a:rPr lang="en-US" sz="3000" b="1" i="1"/>
                <a:t>Inheritance (</a:t>
              </a:r>
              <a:r>
                <a:rPr lang="ar-SA" sz="3000" b="1">
                  <a:cs typeface="Arial" pitchFamily="34" charset="0"/>
                </a:rPr>
                <a:t>وراثت</a:t>
              </a:r>
              <a:r>
                <a:rPr lang="en-US" sz="3000" b="1">
                  <a:cs typeface="Arial" pitchFamily="34" charset="0"/>
                </a:rPr>
                <a:t>)</a:t>
              </a:r>
              <a:endParaRPr lang="en-US" sz="3000" b="1"/>
            </a:p>
            <a:p>
              <a:pPr algn="ctr"/>
              <a:r>
                <a:rPr lang="en-US" b="1" i="1"/>
                <a:t>Strictly in accordance with injunction of Quran</a:t>
              </a:r>
            </a:p>
          </p:txBody>
        </p:sp>
        <p:sp>
          <p:nvSpPr>
            <p:cNvPr id="16391" name="_s1031"/>
            <p:cNvSpPr>
              <a:spLocks noChangeArrowheads="1"/>
            </p:cNvSpPr>
            <p:nvPr/>
          </p:nvSpPr>
          <p:spPr bwMode="auto">
            <a:xfrm flipV="1">
              <a:off x="960" y="2065"/>
              <a:ext cx="3840" cy="752"/>
            </a:xfrm>
            <a:custGeom>
              <a:avLst/>
              <a:gdLst>
                <a:gd name="T0" fmla="*/ 3600 w 21600"/>
                <a:gd name="T1" fmla="*/ 376 h 21600"/>
                <a:gd name="T2" fmla="*/ 1920 w 21600"/>
                <a:gd name="T3" fmla="*/ 752 h 21600"/>
                <a:gd name="T4" fmla="*/ 240 w 21600"/>
                <a:gd name="T5" fmla="*/ 376 h 21600"/>
                <a:gd name="T6" fmla="*/ 1920 w 21600"/>
                <a:gd name="T7" fmla="*/ 0 h 21600"/>
                <a:gd name="T8" fmla="*/ 0 60000 65536"/>
                <a:gd name="T9" fmla="*/ 0 60000 65536"/>
                <a:gd name="T10" fmla="*/ 0 60000 65536"/>
                <a:gd name="T11" fmla="*/ 0 60000 65536"/>
                <a:gd name="T12" fmla="*/ 3150 w 21600"/>
                <a:gd name="T13" fmla="*/ 3160 h 21600"/>
                <a:gd name="T14" fmla="*/ 18450 w 21600"/>
                <a:gd name="T15" fmla="*/ 18440 h 21600"/>
              </a:gdLst>
              <a:ahLst/>
              <a:cxnLst>
                <a:cxn ang="T8">
                  <a:pos x="T0" y="T1"/>
                </a:cxn>
                <a:cxn ang="T9">
                  <a:pos x="T2" y="T3"/>
                </a:cxn>
                <a:cxn ang="T10">
                  <a:pos x="T4" y="T5"/>
                </a:cxn>
                <a:cxn ang="T11">
                  <a:pos x="T6" y="T7"/>
                </a:cxn>
              </a:cxnLst>
              <a:rect l="T12" t="T13" r="T14" b="T15"/>
              <a:pathLst>
                <a:path w="21600" h="21600">
                  <a:moveTo>
                    <a:pt x="0" y="0"/>
                  </a:moveTo>
                  <a:lnTo>
                    <a:pt x="2700" y="21600"/>
                  </a:lnTo>
                  <a:lnTo>
                    <a:pt x="18900" y="21600"/>
                  </a:lnTo>
                  <a:lnTo>
                    <a:pt x="21600" y="0"/>
                  </a:lnTo>
                  <a:close/>
                </a:path>
              </a:pathLst>
            </a:custGeom>
            <a:solidFill>
              <a:srgbClr val="FF0000">
                <a:alpha val="94901"/>
              </a:srgbClr>
            </a:solidFill>
            <a:ln w="9525">
              <a:miter lim="800000"/>
              <a:headEnd/>
              <a:tailEnd/>
            </a:ln>
            <a:scene3d>
              <a:camera prst="legacyObliqueBottom"/>
              <a:lightRig rig="legacyFlat3" dir="b"/>
            </a:scene3d>
            <a:sp3d extrusionH="544500" prstMaterial="legacyMatte">
              <a:bevelT w="13500" h="13500" prst="angle"/>
              <a:bevelB w="13500" h="13500" prst="angle"/>
              <a:extrusionClr>
                <a:srgbClr val="66FF33"/>
              </a:extrusionClr>
            </a:sp3d>
          </p:spPr>
          <p:txBody>
            <a:bodyPr rot="10800000" wrap="none" anchor="ctr">
              <a:flatTx/>
            </a:bodyPr>
            <a:lstStyle/>
            <a:p>
              <a:endParaRPr lang="en-US" sz="2500" b="1" i="1"/>
            </a:p>
            <a:p>
              <a:r>
                <a:rPr lang="en-US" sz="3000" b="1" i="1"/>
                <a:t>Zakat (</a:t>
              </a:r>
              <a:r>
                <a:rPr lang="ar-SA" sz="3000" b="1" i="1">
                  <a:cs typeface="Arial" pitchFamily="34" charset="0"/>
                </a:rPr>
                <a:t>زكاة</a:t>
              </a:r>
              <a:r>
                <a:rPr lang="en-US" sz="3000" b="1" i="1"/>
                <a:t>)</a:t>
              </a:r>
            </a:p>
            <a:p>
              <a:r>
                <a:rPr lang="en-US" sz="1200" b="1"/>
                <a:t> </a:t>
              </a:r>
              <a:r>
                <a:rPr lang="en-US" sz="2000" b="1"/>
                <a:t>Payable on wealth of individual</a:t>
              </a:r>
            </a:p>
          </p:txBody>
        </p:sp>
        <p:sp>
          <p:nvSpPr>
            <p:cNvPr id="16392" name="_s1030"/>
            <p:cNvSpPr>
              <a:spLocks noChangeArrowheads="1"/>
            </p:cNvSpPr>
            <p:nvPr/>
          </p:nvSpPr>
          <p:spPr bwMode="auto">
            <a:xfrm flipV="1">
              <a:off x="1439" y="1315"/>
              <a:ext cx="2882" cy="750"/>
            </a:xfrm>
            <a:custGeom>
              <a:avLst/>
              <a:gdLst>
                <a:gd name="T0" fmla="*/ 2642 w 21600"/>
                <a:gd name="T1" fmla="*/ 375 h 21600"/>
                <a:gd name="T2" fmla="*/ 1441 w 21600"/>
                <a:gd name="T3" fmla="*/ 750 h 21600"/>
                <a:gd name="T4" fmla="*/ 240 w 21600"/>
                <a:gd name="T5" fmla="*/ 375 h 21600"/>
                <a:gd name="T6" fmla="*/ 1441 w 21600"/>
                <a:gd name="T7" fmla="*/ 0 h 21600"/>
                <a:gd name="T8" fmla="*/ 0 60000 65536"/>
                <a:gd name="T9" fmla="*/ 0 60000 65536"/>
                <a:gd name="T10" fmla="*/ 0 60000 65536"/>
                <a:gd name="T11" fmla="*/ 0 60000 65536"/>
                <a:gd name="T12" fmla="*/ 3598 w 21600"/>
                <a:gd name="T13" fmla="*/ 3600 h 21600"/>
                <a:gd name="T14" fmla="*/ 18002 w 21600"/>
                <a:gd name="T15" fmla="*/ 18000 h 21600"/>
              </a:gdLst>
              <a:ahLst/>
              <a:cxnLst>
                <a:cxn ang="T8">
                  <a:pos x="T0" y="T1"/>
                </a:cxn>
                <a:cxn ang="T9">
                  <a:pos x="T2" y="T3"/>
                </a:cxn>
                <a:cxn ang="T10">
                  <a:pos x="T4" y="T5"/>
                </a:cxn>
                <a:cxn ang="T11">
                  <a:pos x="T6" y="T7"/>
                </a:cxn>
              </a:cxnLst>
              <a:rect l="T12" t="T13" r="T14" b="T15"/>
              <a:pathLst>
                <a:path w="21600" h="21600">
                  <a:moveTo>
                    <a:pt x="0" y="0"/>
                  </a:moveTo>
                  <a:lnTo>
                    <a:pt x="3600" y="21600"/>
                  </a:lnTo>
                  <a:lnTo>
                    <a:pt x="18000" y="21600"/>
                  </a:lnTo>
                  <a:lnTo>
                    <a:pt x="21600" y="0"/>
                  </a:lnTo>
                  <a:close/>
                </a:path>
              </a:pathLst>
            </a:custGeom>
            <a:solidFill>
              <a:srgbClr val="FFFF00">
                <a:alpha val="94901"/>
              </a:srgbClr>
            </a:solidFill>
            <a:ln w="9525">
              <a:miter lim="800000"/>
              <a:headEnd/>
              <a:tailEnd/>
            </a:ln>
            <a:scene3d>
              <a:camera prst="legacyObliqueBottom"/>
              <a:lightRig rig="legacyFlat3" dir="b"/>
            </a:scene3d>
            <a:sp3d extrusionH="544500" prstMaterial="legacyMatte">
              <a:bevelT w="13500" h="13500" prst="angle"/>
              <a:bevelB w="13500" h="13500" prst="angle"/>
              <a:extrusionClr>
                <a:srgbClr val="66FF33"/>
              </a:extrusionClr>
            </a:sp3d>
          </p:spPr>
          <p:txBody>
            <a:bodyPr rot="10800000" wrap="none" anchor="ctr">
              <a:flatTx/>
            </a:bodyPr>
            <a:lstStyle/>
            <a:p>
              <a:pPr algn="ctr">
                <a:lnSpc>
                  <a:spcPct val="80000"/>
                </a:lnSpc>
              </a:pPr>
              <a:endParaRPr lang="en-US" sz="2500" b="1" i="1" dirty="0"/>
            </a:p>
            <a:p>
              <a:pPr algn="ctr">
                <a:lnSpc>
                  <a:spcPct val="80000"/>
                </a:lnSpc>
              </a:pPr>
              <a:r>
                <a:rPr lang="en-US" sz="3000" b="1" i="1" dirty="0"/>
                <a:t>Taxes (</a:t>
              </a:r>
              <a:r>
                <a:rPr lang="ar-SA" sz="3000" b="1" i="1" dirty="0">
                  <a:cs typeface="Arial" pitchFamily="34" charset="0"/>
                </a:rPr>
                <a:t>تيكس</a:t>
              </a:r>
              <a:r>
                <a:rPr lang="en-US" sz="3000" b="1" i="1" dirty="0"/>
                <a:t>)</a:t>
              </a:r>
            </a:p>
            <a:p>
              <a:pPr algn="ctr">
                <a:lnSpc>
                  <a:spcPct val="80000"/>
                </a:lnSpc>
              </a:pPr>
              <a:r>
                <a:rPr lang="en-US" sz="2000" b="1" i="1" dirty="0"/>
                <a:t>Taxes imposed by state to </a:t>
              </a:r>
            </a:p>
            <a:p>
              <a:pPr algn="ctr">
                <a:lnSpc>
                  <a:spcPct val="80000"/>
                </a:lnSpc>
              </a:pPr>
              <a:r>
                <a:rPr lang="en-US" sz="2000" b="1" i="1" dirty="0"/>
                <a:t>provide basic needs of its citizens</a:t>
              </a:r>
            </a:p>
          </p:txBody>
        </p:sp>
        <p:sp>
          <p:nvSpPr>
            <p:cNvPr id="16393" name="_s1029"/>
            <p:cNvSpPr>
              <a:spLocks noChangeArrowheads="1"/>
            </p:cNvSpPr>
            <p:nvPr/>
          </p:nvSpPr>
          <p:spPr bwMode="auto">
            <a:xfrm flipV="1">
              <a:off x="1921" y="563"/>
              <a:ext cx="1918" cy="752"/>
            </a:xfrm>
            <a:custGeom>
              <a:avLst/>
              <a:gdLst>
                <a:gd name="T0" fmla="*/ 1678 w 21600"/>
                <a:gd name="T1" fmla="*/ 376 h 21600"/>
                <a:gd name="T2" fmla="*/ 959 w 21600"/>
                <a:gd name="T3" fmla="*/ 752 h 21600"/>
                <a:gd name="T4" fmla="*/ 240 w 21600"/>
                <a:gd name="T5" fmla="*/ 376 h 21600"/>
                <a:gd name="T6" fmla="*/ 959 w 21600"/>
                <a:gd name="T7" fmla="*/ 0 h 21600"/>
                <a:gd name="T8" fmla="*/ 0 60000 65536"/>
                <a:gd name="T9" fmla="*/ 0 60000 65536"/>
                <a:gd name="T10" fmla="*/ 0 60000 65536"/>
                <a:gd name="T11" fmla="*/ 0 60000 65536"/>
                <a:gd name="T12" fmla="*/ 4505 w 21600"/>
                <a:gd name="T13" fmla="*/ 4510 h 21600"/>
                <a:gd name="T14" fmla="*/ 17095 w 21600"/>
                <a:gd name="T15" fmla="*/ 1709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2">
                <a:lumMod val="40000"/>
                <a:lumOff val="60000"/>
                <a:alpha val="94901"/>
              </a:schemeClr>
            </a:solidFill>
            <a:ln w="9525">
              <a:miter lim="800000"/>
              <a:headEnd/>
              <a:tailEnd/>
            </a:ln>
            <a:scene3d>
              <a:camera prst="legacyObliqueBottom"/>
              <a:lightRig rig="legacyFlat3" dir="b"/>
            </a:scene3d>
            <a:sp3d extrusionH="544500" prstMaterial="legacyMatte">
              <a:bevelT w="13500" h="13500" prst="angle"/>
              <a:bevelB w="13500" h="13500" prst="angle"/>
              <a:extrusionClr>
                <a:srgbClr val="66FF33"/>
              </a:extrusionClr>
            </a:sp3d>
          </p:spPr>
          <p:txBody>
            <a:bodyPr rot="10800000" wrap="none" anchor="ctr">
              <a:flatTx/>
            </a:bodyPr>
            <a:lstStyle/>
            <a:p>
              <a:pPr algn="ctr">
                <a:lnSpc>
                  <a:spcPct val="80000"/>
                </a:lnSpc>
              </a:pPr>
              <a:r>
                <a:rPr lang="en-US" sz="2500" b="1" i="1"/>
                <a:t>Compulsory</a:t>
              </a:r>
            </a:p>
            <a:p>
              <a:pPr algn="ctr">
                <a:lnSpc>
                  <a:spcPct val="80000"/>
                </a:lnSpc>
              </a:pPr>
              <a:r>
                <a:rPr lang="ar-SA" sz="2500" b="1">
                  <a:cs typeface="Arial" pitchFamily="34" charset="0"/>
                </a:rPr>
                <a:t>واجبات</a:t>
              </a:r>
              <a:endParaRPr lang="en-US" sz="2500" b="1" i="1"/>
            </a:p>
            <a:p>
              <a:pPr algn="ctr">
                <a:lnSpc>
                  <a:spcPct val="80000"/>
                </a:lnSpc>
              </a:pPr>
              <a:r>
                <a:rPr lang="en-US" sz="1600" b="1" i="1"/>
                <a:t>Marriage payment and </a:t>
              </a:r>
            </a:p>
            <a:p>
              <a:pPr algn="ctr">
                <a:lnSpc>
                  <a:spcPct val="80000"/>
                </a:lnSpc>
              </a:pPr>
              <a:r>
                <a:rPr lang="en-US" sz="1600" b="1" i="1"/>
                <a:t>penalties on certain faults</a:t>
              </a:r>
            </a:p>
          </p:txBody>
        </p:sp>
      </p:grpSp>
      <p:sp>
        <p:nvSpPr>
          <p:cNvPr id="16387" name="AutoShape 34"/>
          <p:cNvSpPr>
            <a:spLocks noChangeArrowheads="1"/>
          </p:cNvSpPr>
          <p:nvPr/>
        </p:nvSpPr>
        <p:spPr bwMode="auto">
          <a:xfrm rot="-5400000">
            <a:off x="-2541587" y="3205162"/>
            <a:ext cx="5568950" cy="485775"/>
          </a:xfrm>
          <a:prstGeom prst="leftArrow">
            <a:avLst>
              <a:gd name="adj1" fmla="val 60444"/>
              <a:gd name="adj2" fmla="val 111562"/>
            </a:avLst>
          </a:prstGeom>
          <a:solidFill>
            <a:schemeClr val="accent4">
              <a:lumMod val="60000"/>
              <a:lumOff val="40000"/>
            </a:schemeClr>
          </a:solidFill>
          <a:ln w="9525" cap="rnd">
            <a:solidFill>
              <a:schemeClr val="tx1"/>
            </a:solidFill>
            <a:prstDash val="sysDot"/>
            <a:miter lim="800000"/>
            <a:headEnd/>
            <a:tailEnd/>
          </a:ln>
        </p:spPr>
        <p:txBody>
          <a:bodyPr wrap="none" anchor="ctr"/>
          <a:lstStyle/>
          <a:p>
            <a:pPr algn="ctr"/>
            <a:r>
              <a:rPr lang="en-US" sz="2500" b="1"/>
              <a:t>% of contribution</a:t>
            </a:r>
          </a:p>
        </p:txBody>
      </p:sp>
      <p:sp>
        <p:nvSpPr>
          <p:cNvPr id="16388" name="AutoShape 19"/>
          <p:cNvSpPr>
            <a:spLocks noChangeArrowheads="1"/>
          </p:cNvSpPr>
          <p:nvPr/>
        </p:nvSpPr>
        <p:spPr bwMode="auto">
          <a:xfrm>
            <a:off x="1588" y="49213"/>
            <a:ext cx="9086850" cy="730250"/>
          </a:xfrm>
          <a:prstGeom prst="flowChartOffpageConnector">
            <a:avLst/>
          </a:prstGeom>
          <a:solidFill>
            <a:srgbClr val="FFFF00"/>
          </a:solidFill>
          <a:ln w="9525">
            <a:miter lim="800000"/>
            <a:headEnd/>
            <a:tailEnd/>
          </a:ln>
          <a:scene3d>
            <a:camera prst="legacyPerspectiveTopRight"/>
            <a:lightRig rig="legacyFlat3" dir="b"/>
          </a:scene3d>
          <a:sp3d extrusionH="417500" prstMaterial="legacyMatte">
            <a:bevelT w="13500" h="13500" prst="angle"/>
            <a:bevelB w="13500" h="13500" prst="angle"/>
            <a:extrusionClr>
              <a:srgbClr val="33CC33"/>
            </a:extrusionClr>
          </a:sp3d>
        </p:spPr>
        <p:txBody>
          <a:bodyPr wrap="none" anchor="ctr">
            <a:flatTx/>
          </a:bodyPr>
          <a:lstStyle/>
          <a:p>
            <a:r>
              <a:rPr lang="en-US" sz="4000" b="1">
                <a:solidFill>
                  <a:schemeClr val="bg1"/>
                </a:solidFill>
              </a:rPr>
              <a:t>Distribution Channels (</a:t>
            </a:r>
            <a:r>
              <a:rPr lang="ar-SA" sz="4000" b="1">
                <a:solidFill>
                  <a:schemeClr val="bg1"/>
                </a:solidFill>
                <a:cs typeface="Arial" pitchFamily="34" charset="0"/>
              </a:rPr>
              <a:t>عبادت</a:t>
            </a:r>
            <a:r>
              <a:rPr lang="en-US" sz="4000" b="1">
                <a:solidFill>
                  <a:schemeClr val="bg1"/>
                </a:solidFill>
              </a:rPr>
              <a: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ChangeArrowheads="1"/>
          </p:cNvSpPr>
          <p:nvPr/>
        </p:nvSpPr>
        <p:spPr bwMode="auto">
          <a:xfrm>
            <a:off x="115888" y="5310188"/>
            <a:ext cx="8950325" cy="1344612"/>
          </a:xfrm>
          <a:prstGeom prst="rect">
            <a:avLst/>
          </a:prstGeom>
          <a:solidFill>
            <a:srgbClr val="002060"/>
          </a:solidFill>
          <a:ln w="9525">
            <a:miter lim="800000"/>
            <a:headEnd/>
            <a:tailEnd/>
          </a:ln>
          <a:scene3d>
            <a:camera prst="legacyPerspectiveTop"/>
            <a:lightRig rig="legacyFlat3" dir="b"/>
          </a:scene3d>
          <a:sp3d extrusionH="887400" prstMaterial="legacyMatte">
            <a:bevelT w="13500" h="13500" prst="angle"/>
            <a:bevelB w="13500" h="13500" prst="angle"/>
            <a:extrusionClr>
              <a:srgbClr val="9900CC"/>
            </a:extrusionClr>
          </a:sp3d>
        </p:spPr>
        <p:txBody>
          <a:bodyPr lIns="0" tIns="0" rIns="0" bIns="0" anchor="ctr">
            <a:flatTx/>
          </a:bodyPr>
          <a:lstStyle/>
          <a:p>
            <a:pPr algn="l">
              <a:lnSpc>
                <a:spcPct val="110000"/>
              </a:lnSpc>
              <a:buClr>
                <a:schemeClr val="bg1"/>
              </a:buClr>
              <a:buFont typeface="Wingdings 2" pitchFamily="18" charset="2"/>
              <a:buChar char="?"/>
            </a:pPr>
            <a:r>
              <a:rPr lang="en-US" sz="2000">
                <a:solidFill>
                  <a:schemeClr val="bg1"/>
                </a:solidFill>
              </a:rPr>
              <a:t>Primary focus of Islam is on the spiritual System (test of Taqwa/free will)</a:t>
            </a:r>
          </a:p>
          <a:p>
            <a:pPr algn="l">
              <a:lnSpc>
                <a:spcPct val="110000"/>
              </a:lnSpc>
              <a:buClr>
                <a:schemeClr val="bg1"/>
              </a:buClr>
              <a:buFont typeface="Wingdings 2" pitchFamily="18" charset="2"/>
              <a:buChar char="?"/>
            </a:pPr>
            <a:r>
              <a:rPr lang="en-US" sz="2000">
                <a:solidFill>
                  <a:schemeClr val="bg1"/>
                </a:solidFill>
              </a:rPr>
              <a:t>Legal system provides only safety valve for safeguarding basic human rights</a:t>
            </a:r>
          </a:p>
          <a:p>
            <a:pPr algn="l">
              <a:lnSpc>
                <a:spcPct val="110000"/>
              </a:lnSpc>
              <a:buClr>
                <a:schemeClr val="bg1"/>
              </a:buClr>
              <a:buFont typeface="Wingdings 2" pitchFamily="18" charset="2"/>
              <a:buChar char="?"/>
            </a:pPr>
            <a:r>
              <a:rPr lang="en-US" sz="2000">
                <a:solidFill>
                  <a:schemeClr val="bg1"/>
                </a:solidFill>
              </a:rPr>
              <a:t>Keeping excess wealth and generating income from it is allowed legally but spiritually is it detested.</a:t>
            </a:r>
          </a:p>
        </p:txBody>
      </p:sp>
      <p:sp>
        <p:nvSpPr>
          <p:cNvPr id="13315" name="_s1030"/>
          <p:cNvSpPr>
            <a:spLocks noChangeArrowheads="1"/>
          </p:cNvSpPr>
          <p:nvPr/>
        </p:nvSpPr>
        <p:spPr bwMode="auto">
          <a:xfrm>
            <a:off x="1576388" y="49213"/>
            <a:ext cx="6299200" cy="976312"/>
          </a:xfrm>
          <a:prstGeom prst="roundRect">
            <a:avLst>
              <a:gd name="adj" fmla="val 16667"/>
            </a:avLst>
          </a:prstGeom>
          <a:solidFill>
            <a:schemeClr val="accent3">
              <a:lumMod val="60000"/>
              <a:lumOff val="40000"/>
              <a:alpha val="50195"/>
            </a:schemeClr>
          </a:solidFill>
          <a:ln w="28575">
            <a:solidFill>
              <a:srgbClr val="FF0000"/>
            </a:solidFill>
            <a:round/>
            <a:headEnd/>
            <a:tailEnd/>
          </a:ln>
        </p:spPr>
        <p:txBody>
          <a:bodyPr wrap="none" lIns="29953" tIns="14977" rIns="29953" bIns="14977" anchor="ctr"/>
          <a:lstStyle/>
          <a:p>
            <a:pPr>
              <a:lnSpc>
                <a:spcPct val="80000"/>
              </a:lnSpc>
            </a:pPr>
            <a:r>
              <a:rPr lang="en-US" sz="3500" b="1"/>
              <a:t>Dimensions of </a:t>
            </a:r>
          </a:p>
          <a:p>
            <a:pPr>
              <a:lnSpc>
                <a:spcPct val="80000"/>
              </a:lnSpc>
            </a:pPr>
            <a:r>
              <a:rPr lang="en-US" sz="3500" b="1"/>
              <a:t>Islamic Economic System</a:t>
            </a:r>
          </a:p>
        </p:txBody>
      </p:sp>
      <p:grpSp>
        <p:nvGrpSpPr>
          <p:cNvPr id="2" name="Group 4"/>
          <p:cNvGrpSpPr>
            <a:grpSpLocks/>
          </p:cNvGrpSpPr>
          <p:nvPr/>
        </p:nvGrpSpPr>
        <p:grpSpPr bwMode="auto">
          <a:xfrm>
            <a:off x="1076325" y="1047750"/>
            <a:ext cx="6951663" cy="1343025"/>
            <a:chOff x="678" y="660"/>
            <a:chExt cx="4379" cy="846"/>
          </a:xfrm>
        </p:grpSpPr>
        <p:grpSp>
          <p:nvGrpSpPr>
            <p:cNvPr id="3" name="Group 5"/>
            <p:cNvGrpSpPr>
              <a:grpSpLocks/>
            </p:cNvGrpSpPr>
            <p:nvPr/>
          </p:nvGrpSpPr>
          <p:grpSpPr bwMode="auto">
            <a:xfrm>
              <a:off x="678" y="839"/>
              <a:ext cx="4379" cy="667"/>
              <a:chOff x="509" y="791"/>
              <a:chExt cx="4718" cy="450"/>
            </a:xfrm>
          </p:grpSpPr>
          <p:sp>
            <p:nvSpPr>
              <p:cNvPr id="13343" name="_s1031"/>
              <p:cNvSpPr>
                <a:spLocks noChangeArrowheads="1"/>
              </p:cNvSpPr>
              <p:nvPr/>
            </p:nvSpPr>
            <p:spPr bwMode="auto">
              <a:xfrm>
                <a:off x="509" y="791"/>
                <a:ext cx="2314" cy="450"/>
              </a:xfrm>
              <a:prstGeom prst="roundRect">
                <a:avLst>
                  <a:gd name="adj" fmla="val 16667"/>
                </a:avLst>
              </a:prstGeom>
              <a:solidFill>
                <a:srgbClr val="FFFF00">
                  <a:alpha val="50195"/>
                </a:srgbClr>
              </a:solidFill>
              <a:ln w="28575">
                <a:solidFill>
                  <a:srgbClr val="FF00AD"/>
                </a:solidFill>
                <a:round/>
                <a:headEnd/>
                <a:tailEnd/>
              </a:ln>
            </p:spPr>
            <p:txBody>
              <a:bodyPr lIns="0" tIns="0" rIns="0" bIns="14977" anchor="ctr"/>
              <a:lstStyle/>
              <a:p>
                <a:r>
                  <a:rPr lang="en-US" sz="3000" b="1" dirty="0"/>
                  <a:t>Legal System</a:t>
                </a:r>
              </a:p>
              <a:p>
                <a:r>
                  <a:rPr lang="en-US" sz="2000" b="1" dirty="0"/>
                  <a:t>Limited Capitalism</a:t>
                </a:r>
              </a:p>
              <a:p>
                <a:r>
                  <a:rPr lang="en-US" sz="1400" b="1" dirty="0"/>
                  <a:t>(surplus wealth for personal use)</a:t>
                </a:r>
              </a:p>
            </p:txBody>
          </p:sp>
          <p:sp>
            <p:nvSpPr>
              <p:cNvPr id="13344" name="_s1032"/>
              <p:cNvSpPr>
                <a:spLocks noChangeArrowheads="1"/>
              </p:cNvSpPr>
              <p:nvPr/>
            </p:nvSpPr>
            <p:spPr bwMode="auto">
              <a:xfrm>
                <a:off x="2913" y="791"/>
                <a:ext cx="2314" cy="450"/>
              </a:xfrm>
              <a:prstGeom prst="roundRect">
                <a:avLst>
                  <a:gd name="adj" fmla="val 16667"/>
                </a:avLst>
              </a:prstGeom>
              <a:solidFill>
                <a:schemeClr val="tx1">
                  <a:lumMod val="65000"/>
                  <a:lumOff val="35000"/>
                  <a:alpha val="50195"/>
                </a:schemeClr>
              </a:solidFill>
              <a:ln w="28575">
                <a:solidFill>
                  <a:srgbClr val="FF00AD"/>
                </a:solidFill>
                <a:round/>
                <a:headEnd/>
                <a:tailEnd/>
              </a:ln>
            </p:spPr>
            <p:txBody>
              <a:bodyPr lIns="29953" tIns="14977" rIns="29953" bIns="14977" anchor="ctr"/>
              <a:lstStyle/>
              <a:p>
                <a:pPr>
                  <a:lnSpc>
                    <a:spcPct val="80000"/>
                  </a:lnSpc>
                </a:pPr>
                <a:r>
                  <a:rPr lang="en-US" sz="3000" b="1"/>
                  <a:t>Spiritual System</a:t>
                </a:r>
              </a:p>
              <a:p>
                <a:pPr>
                  <a:lnSpc>
                    <a:spcPct val="80000"/>
                  </a:lnSpc>
                </a:pPr>
                <a:r>
                  <a:rPr lang="en-US" sz="3000"/>
                  <a:t> </a:t>
                </a:r>
                <a:r>
                  <a:rPr lang="en-US" sz="2000" b="1"/>
                  <a:t>Spiritual Socialism</a:t>
                </a:r>
              </a:p>
              <a:p>
                <a:pPr>
                  <a:lnSpc>
                    <a:spcPct val="80000"/>
                  </a:lnSpc>
                </a:pPr>
                <a:r>
                  <a:rPr lang="en-US" sz="1400" b="1"/>
                  <a:t>(human rights on surplus wealth)</a:t>
                </a:r>
              </a:p>
            </p:txBody>
          </p:sp>
        </p:grpSp>
        <p:grpSp>
          <p:nvGrpSpPr>
            <p:cNvPr id="4" name="Group 8"/>
            <p:cNvGrpSpPr>
              <a:grpSpLocks/>
            </p:cNvGrpSpPr>
            <p:nvPr/>
          </p:nvGrpSpPr>
          <p:grpSpPr bwMode="auto">
            <a:xfrm>
              <a:off x="1719" y="660"/>
              <a:ext cx="2322" cy="194"/>
              <a:chOff x="1719" y="660"/>
              <a:chExt cx="2322" cy="194"/>
            </a:xfrm>
          </p:grpSpPr>
          <p:sp>
            <p:nvSpPr>
              <p:cNvPr id="13339" name="Line 9"/>
              <p:cNvSpPr>
                <a:spLocks noChangeShapeType="1"/>
              </p:cNvSpPr>
              <p:nvPr/>
            </p:nvSpPr>
            <p:spPr bwMode="auto">
              <a:xfrm rot="10800000" flipV="1">
                <a:off x="1719" y="734"/>
                <a:ext cx="0" cy="120"/>
              </a:xfrm>
              <a:prstGeom prst="line">
                <a:avLst/>
              </a:prstGeom>
              <a:noFill/>
              <a:ln w="38100">
                <a:solidFill>
                  <a:schemeClr val="tx1"/>
                </a:solidFill>
                <a:round/>
                <a:headEnd/>
                <a:tailEnd/>
              </a:ln>
            </p:spPr>
            <p:txBody>
              <a:bodyPr/>
              <a:lstStyle/>
              <a:p>
                <a:endParaRPr lang="en-US"/>
              </a:p>
            </p:txBody>
          </p:sp>
          <p:sp>
            <p:nvSpPr>
              <p:cNvPr id="13340" name="Line 10"/>
              <p:cNvSpPr>
                <a:spLocks noChangeShapeType="1"/>
              </p:cNvSpPr>
              <p:nvPr/>
            </p:nvSpPr>
            <p:spPr bwMode="auto">
              <a:xfrm rot="10800000" flipV="1">
                <a:off x="1719" y="733"/>
                <a:ext cx="2322" cy="0"/>
              </a:xfrm>
              <a:prstGeom prst="line">
                <a:avLst/>
              </a:prstGeom>
              <a:noFill/>
              <a:ln w="38100">
                <a:solidFill>
                  <a:schemeClr val="tx1"/>
                </a:solidFill>
                <a:round/>
                <a:headEnd/>
                <a:tailEnd/>
              </a:ln>
            </p:spPr>
            <p:txBody>
              <a:bodyPr/>
              <a:lstStyle/>
              <a:p>
                <a:endParaRPr lang="en-US"/>
              </a:p>
            </p:txBody>
          </p:sp>
          <p:sp>
            <p:nvSpPr>
              <p:cNvPr id="13341" name="Line 11"/>
              <p:cNvSpPr>
                <a:spLocks noChangeShapeType="1"/>
              </p:cNvSpPr>
              <p:nvPr/>
            </p:nvSpPr>
            <p:spPr bwMode="auto">
              <a:xfrm rot="10800000" flipV="1">
                <a:off x="4041" y="709"/>
                <a:ext cx="0" cy="120"/>
              </a:xfrm>
              <a:prstGeom prst="line">
                <a:avLst/>
              </a:prstGeom>
              <a:noFill/>
              <a:ln w="38100">
                <a:solidFill>
                  <a:schemeClr val="tx1"/>
                </a:solidFill>
                <a:round/>
                <a:headEnd/>
                <a:tailEnd/>
              </a:ln>
            </p:spPr>
            <p:txBody>
              <a:bodyPr/>
              <a:lstStyle/>
              <a:p>
                <a:endParaRPr lang="en-US"/>
              </a:p>
            </p:txBody>
          </p:sp>
          <p:sp>
            <p:nvSpPr>
              <p:cNvPr id="13342" name="Line 12"/>
              <p:cNvSpPr>
                <a:spLocks noChangeShapeType="1"/>
              </p:cNvSpPr>
              <p:nvPr/>
            </p:nvSpPr>
            <p:spPr bwMode="auto">
              <a:xfrm flipV="1">
                <a:off x="2880" y="660"/>
                <a:ext cx="0" cy="73"/>
              </a:xfrm>
              <a:prstGeom prst="line">
                <a:avLst/>
              </a:prstGeom>
              <a:noFill/>
              <a:ln w="38100">
                <a:solidFill>
                  <a:schemeClr val="tx1"/>
                </a:solidFill>
                <a:round/>
                <a:headEnd/>
                <a:tailEnd/>
              </a:ln>
            </p:spPr>
            <p:txBody>
              <a:bodyPr/>
              <a:lstStyle/>
              <a:p>
                <a:endParaRPr lang="en-US"/>
              </a:p>
            </p:txBody>
          </p:sp>
        </p:grpSp>
      </p:grpSp>
      <p:grpSp>
        <p:nvGrpSpPr>
          <p:cNvPr id="5" name="Group 13"/>
          <p:cNvGrpSpPr>
            <a:grpSpLocks/>
          </p:cNvGrpSpPr>
          <p:nvPr/>
        </p:nvGrpSpPr>
        <p:grpSpPr bwMode="auto">
          <a:xfrm>
            <a:off x="1193800" y="2582863"/>
            <a:ext cx="6681788" cy="2497137"/>
            <a:chOff x="1065" y="1627"/>
            <a:chExt cx="3629" cy="1573"/>
          </a:xfrm>
        </p:grpSpPr>
        <p:grpSp>
          <p:nvGrpSpPr>
            <p:cNvPr id="6" name="Group 14"/>
            <p:cNvGrpSpPr>
              <a:grpSpLocks/>
            </p:cNvGrpSpPr>
            <p:nvPr/>
          </p:nvGrpSpPr>
          <p:grpSpPr bwMode="auto">
            <a:xfrm>
              <a:off x="1065" y="1627"/>
              <a:ext cx="3629" cy="1573"/>
              <a:chOff x="1065" y="1627"/>
              <a:chExt cx="3629" cy="1573"/>
            </a:xfrm>
          </p:grpSpPr>
          <p:grpSp>
            <p:nvGrpSpPr>
              <p:cNvPr id="7" name="Group 15"/>
              <p:cNvGrpSpPr>
                <a:grpSpLocks/>
              </p:cNvGrpSpPr>
              <p:nvPr/>
            </p:nvGrpSpPr>
            <p:grpSpPr bwMode="auto">
              <a:xfrm>
                <a:off x="1065" y="1627"/>
                <a:ext cx="3629" cy="1573"/>
                <a:chOff x="1065" y="1627"/>
                <a:chExt cx="3629" cy="1573"/>
              </a:xfrm>
            </p:grpSpPr>
            <p:sp>
              <p:nvSpPr>
                <p:cNvPr id="13329" name="_s1035"/>
                <p:cNvSpPr>
                  <a:spLocks noChangeArrowheads="1"/>
                </p:cNvSpPr>
                <p:nvPr/>
              </p:nvSpPr>
              <p:spPr bwMode="auto">
                <a:xfrm>
                  <a:off x="2972" y="2819"/>
                  <a:ext cx="1722" cy="381"/>
                </a:xfrm>
                <a:prstGeom prst="rect">
                  <a:avLst/>
                </a:prstGeom>
                <a:solidFill>
                  <a:srgbClr val="FF0000">
                    <a:alpha val="50195"/>
                  </a:srgbClr>
                </a:solidFill>
                <a:ln w="57150">
                  <a:solidFill>
                    <a:schemeClr val="hlink"/>
                  </a:solidFill>
                  <a:miter lim="800000"/>
                  <a:headEnd/>
                  <a:tailEnd/>
                </a:ln>
              </p:spPr>
              <p:txBody>
                <a:bodyPr wrap="none" anchor="ctr"/>
                <a:lstStyle/>
                <a:p>
                  <a:pPr>
                    <a:lnSpc>
                      <a:spcPct val="90000"/>
                    </a:lnSpc>
                  </a:pPr>
                  <a:r>
                    <a:rPr lang="en-US" sz="2200" b="1"/>
                    <a:t>Treatment system </a:t>
                  </a:r>
                </a:p>
                <a:p>
                  <a:pPr>
                    <a:lnSpc>
                      <a:spcPct val="90000"/>
                    </a:lnSpc>
                  </a:pPr>
                  <a:r>
                    <a:rPr lang="en-US" sz="2200" b="1"/>
                    <a:t>(Repair/Maintenance)</a:t>
                  </a:r>
                </a:p>
              </p:txBody>
            </p:sp>
            <p:cxnSp>
              <p:nvCxnSpPr>
                <p:cNvPr id="13330" name="_s1029"/>
                <p:cNvCxnSpPr>
                  <a:cxnSpLocks noChangeShapeType="1"/>
                </p:cNvCxnSpPr>
                <p:nvPr/>
              </p:nvCxnSpPr>
              <p:spPr bwMode="auto">
                <a:xfrm rot="-5400000">
                  <a:off x="3788" y="2756"/>
                  <a:ext cx="92" cy="1"/>
                </a:xfrm>
                <a:prstGeom prst="straightConnector1">
                  <a:avLst/>
                </a:prstGeom>
                <a:noFill/>
                <a:ln w="28575">
                  <a:solidFill>
                    <a:schemeClr val="tx1"/>
                  </a:solidFill>
                  <a:round/>
                  <a:headEnd/>
                  <a:tailEnd/>
                </a:ln>
              </p:spPr>
            </p:cxnSp>
            <p:sp>
              <p:nvSpPr>
                <p:cNvPr id="13331" name="_s1033"/>
                <p:cNvSpPr>
                  <a:spLocks noChangeArrowheads="1"/>
                </p:cNvSpPr>
                <p:nvPr/>
              </p:nvSpPr>
              <p:spPr bwMode="auto">
                <a:xfrm>
                  <a:off x="1065" y="2315"/>
                  <a:ext cx="1766" cy="382"/>
                </a:xfrm>
                <a:prstGeom prst="rect">
                  <a:avLst/>
                </a:prstGeom>
                <a:solidFill>
                  <a:schemeClr val="accent4">
                    <a:lumMod val="75000"/>
                    <a:alpha val="50195"/>
                  </a:schemeClr>
                </a:solidFill>
                <a:ln w="57150">
                  <a:solidFill>
                    <a:schemeClr val="accent2"/>
                  </a:solidFill>
                  <a:miter lim="800000"/>
                  <a:headEnd/>
                  <a:tailEnd/>
                </a:ln>
              </p:spPr>
              <p:txBody>
                <a:bodyPr wrap="none" anchor="ctr"/>
                <a:lstStyle/>
                <a:p>
                  <a:pPr>
                    <a:lnSpc>
                      <a:spcPct val="90000"/>
                    </a:lnSpc>
                  </a:pPr>
                  <a:r>
                    <a:rPr lang="en-US" sz="2200" b="1"/>
                    <a:t>Restricts luxury &amp; </a:t>
                  </a:r>
                </a:p>
                <a:p>
                  <a:pPr>
                    <a:lnSpc>
                      <a:spcPct val="90000"/>
                    </a:lnSpc>
                  </a:pPr>
                  <a:r>
                    <a:rPr lang="en-US" sz="2200" b="1"/>
                    <a:t>wealth accumulation</a:t>
                  </a:r>
                </a:p>
              </p:txBody>
            </p:sp>
            <p:sp>
              <p:nvSpPr>
                <p:cNvPr id="13332" name="_s1036"/>
                <p:cNvSpPr>
                  <a:spLocks noChangeArrowheads="1"/>
                </p:cNvSpPr>
                <p:nvPr/>
              </p:nvSpPr>
              <p:spPr bwMode="auto">
                <a:xfrm>
                  <a:off x="1090" y="2819"/>
                  <a:ext cx="1721" cy="381"/>
                </a:xfrm>
                <a:prstGeom prst="rect">
                  <a:avLst/>
                </a:prstGeom>
                <a:solidFill>
                  <a:srgbClr val="FF0000">
                    <a:alpha val="50195"/>
                  </a:srgbClr>
                </a:solidFill>
                <a:ln w="57150">
                  <a:solidFill>
                    <a:schemeClr val="hlink"/>
                  </a:solidFill>
                  <a:miter lim="800000"/>
                  <a:headEnd/>
                  <a:tailEnd/>
                </a:ln>
              </p:spPr>
              <p:txBody>
                <a:bodyPr wrap="none" anchor="ctr"/>
                <a:lstStyle/>
                <a:p>
                  <a:pPr>
                    <a:lnSpc>
                      <a:spcPct val="90000"/>
                    </a:lnSpc>
                  </a:pPr>
                  <a:r>
                    <a:rPr lang="en-US" sz="2200" b="1"/>
                    <a:t>Immune System </a:t>
                  </a:r>
                </a:p>
                <a:p>
                  <a:pPr>
                    <a:lnSpc>
                      <a:spcPct val="90000"/>
                    </a:lnSpc>
                  </a:pPr>
                  <a:r>
                    <a:rPr lang="en-US" sz="2200" b="1"/>
                    <a:t>(Regulatory)</a:t>
                  </a:r>
                </a:p>
              </p:txBody>
            </p:sp>
            <p:cxnSp>
              <p:nvCxnSpPr>
                <p:cNvPr id="13333" name="_s1028"/>
                <p:cNvCxnSpPr>
                  <a:cxnSpLocks noChangeShapeType="1"/>
                </p:cNvCxnSpPr>
                <p:nvPr/>
              </p:nvCxnSpPr>
              <p:spPr bwMode="auto">
                <a:xfrm rot="-5400000">
                  <a:off x="1906" y="2756"/>
                  <a:ext cx="92" cy="1"/>
                </a:xfrm>
                <a:prstGeom prst="straightConnector1">
                  <a:avLst/>
                </a:prstGeom>
                <a:noFill/>
                <a:ln w="28575">
                  <a:solidFill>
                    <a:schemeClr val="tx1"/>
                  </a:solidFill>
                  <a:round/>
                  <a:headEnd/>
                  <a:tailEnd/>
                </a:ln>
              </p:spPr>
            </p:cxnSp>
            <p:sp>
              <p:nvSpPr>
                <p:cNvPr id="13334" name="Line 21"/>
                <p:cNvSpPr>
                  <a:spLocks noChangeShapeType="1"/>
                </p:cNvSpPr>
                <p:nvPr/>
              </p:nvSpPr>
              <p:spPr bwMode="auto">
                <a:xfrm flipV="1">
                  <a:off x="2880" y="1627"/>
                  <a:ext cx="0" cy="557"/>
                </a:xfrm>
                <a:prstGeom prst="line">
                  <a:avLst/>
                </a:prstGeom>
                <a:noFill/>
                <a:ln w="38100">
                  <a:solidFill>
                    <a:schemeClr val="tx1"/>
                  </a:solidFill>
                  <a:round/>
                  <a:headEnd/>
                  <a:tailEnd/>
                </a:ln>
              </p:spPr>
              <p:txBody>
                <a:bodyPr/>
                <a:lstStyle/>
                <a:p>
                  <a:endParaRPr lang="en-US"/>
                </a:p>
              </p:txBody>
            </p:sp>
            <p:sp>
              <p:nvSpPr>
                <p:cNvPr id="13335" name="Line 22"/>
                <p:cNvSpPr>
                  <a:spLocks noChangeShapeType="1"/>
                </p:cNvSpPr>
                <p:nvPr/>
              </p:nvSpPr>
              <p:spPr bwMode="auto">
                <a:xfrm rot="10800000">
                  <a:off x="1937" y="2184"/>
                  <a:ext cx="1887" cy="0"/>
                </a:xfrm>
                <a:prstGeom prst="line">
                  <a:avLst/>
                </a:prstGeom>
                <a:noFill/>
                <a:ln w="38100">
                  <a:solidFill>
                    <a:schemeClr val="tx1"/>
                  </a:solidFill>
                  <a:round/>
                  <a:headEnd/>
                  <a:tailEnd/>
                </a:ln>
              </p:spPr>
              <p:txBody>
                <a:bodyPr/>
                <a:lstStyle/>
                <a:p>
                  <a:endParaRPr lang="en-US"/>
                </a:p>
              </p:txBody>
            </p:sp>
            <p:sp>
              <p:nvSpPr>
                <p:cNvPr id="13336" name="Line 23"/>
                <p:cNvSpPr>
                  <a:spLocks noChangeShapeType="1"/>
                </p:cNvSpPr>
                <p:nvPr/>
              </p:nvSpPr>
              <p:spPr bwMode="auto">
                <a:xfrm rot="10800000" flipV="1">
                  <a:off x="3799" y="2184"/>
                  <a:ext cx="0" cy="120"/>
                </a:xfrm>
                <a:prstGeom prst="line">
                  <a:avLst/>
                </a:prstGeom>
                <a:noFill/>
                <a:ln w="38100">
                  <a:solidFill>
                    <a:schemeClr val="tx1"/>
                  </a:solidFill>
                  <a:round/>
                  <a:headEnd/>
                  <a:tailEnd/>
                </a:ln>
              </p:spPr>
              <p:txBody>
                <a:bodyPr/>
                <a:lstStyle/>
                <a:p>
                  <a:endParaRPr lang="en-US"/>
                </a:p>
              </p:txBody>
            </p:sp>
          </p:grpSp>
          <p:sp>
            <p:nvSpPr>
              <p:cNvPr id="13328" name="_s1034"/>
              <p:cNvSpPr>
                <a:spLocks noChangeArrowheads="1"/>
              </p:cNvSpPr>
              <p:nvPr/>
            </p:nvSpPr>
            <p:spPr bwMode="auto">
              <a:xfrm>
                <a:off x="2977" y="2315"/>
                <a:ext cx="1717" cy="382"/>
              </a:xfrm>
              <a:prstGeom prst="rect">
                <a:avLst/>
              </a:prstGeom>
              <a:solidFill>
                <a:schemeClr val="accent5">
                  <a:lumMod val="50000"/>
                  <a:alpha val="50195"/>
                </a:schemeClr>
              </a:solidFill>
              <a:ln w="57150">
                <a:solidFill>
                  <a:schemeClr val="accent2"/>
                </a:solidFill>
                <a:miter lim="800000"/>
                <a:headEnd/>
                <a:tailEnd/>
              </a:ln>
            </p:spPr>
            <p:txBody>
              <a:bodyPr wrap="none" anchor="ctr"/>
              <a:lstStyle/>
              <a:p>
                <a:pPr>
                  <a:lnSpc>
                    <a:spcPct val="90000"/>
                  </a:lnSpc>
                </a:pPr>
                <a:r>
                  <a:rPr lang="en-US" sz="2200" b="1"/>
                  <a:t>Channels excess </a:t>
                </a:r>
              </a:p>
              <a:p>
                <a:pPr>
                  <a:lnSpc>
                    <a:spcPct val="90000"/>
                  </a:lnSpc>
                </a:pPr>
                <a:r>
                  <a:rPr lang="en-US" sz="2200" b="1"/>
                  <a:t>wealth to needy</a:t>
                </a:r>
              </a:p>
            </p:txBody>
          </p:sp>
        </p:grpSp>
        <p:sp>
          <p:nvSpPr>
            <p:cNvPr id="13326" name="Line 25"/>
            <p:cNvSpPr>
              <a:spLocks noChangeShapeType="1"/>
            </p:cNvSpPr>
            <p:nvPr/>
          </p:nvSpPr>
          <p:spPr bwMode="auto">
            <a:xfrm rot="10800000" flipV="1">
              <a:off x="1936" y="2184"/>
              <a:ext cx="0" cy="120"/>
            </a:xfrm>
            <a:prstGeom prst="line">
              <a:avLst/>
            </a:prstGeom>
            <a:noFill/>
            <a:ln w="38100">
              <a:solidFill>
                <a:schemeClr val="tx1"/>
              </a:solidFill>
              <a:round/>
              <a:headEnd/>
              <a:tailEnd/>
            </a:ln>
          </p:spPr>
          <p:txBody>
            <a:bodyPr/>
            <a:lstStyle/>
            <a:p>
              <a:endParaRPr lang="en-US"/>
            </a:p>
          </p:txBody>
        </p:sp>
      </p:grpSp>
      <p:grpSp>
        <p:nvGrpSpPr>
          <p:cNvPr id="8" name="Group 26"/>
          <p:cNvGrpSpPr>
            <a:grpSpLocks/>
          </p:cNvGrpSpPr>
          <p:nvPr/>
        </p:nvGrpSpPr>
        <p:grpSpPr bwMode="auto">
          <a:xfrm>
            <a:off x="2306638" y="2390775"/>
            <a:ext cx="4492625" cy="960438"/>
            <a:chOff x="1742" y="1506"/>
            <a:chExt cx="2323" cy="605"/>
          </a:xfrm>
        </p:grpSpPr>
        <p:sp>
          <p:nvSpPr>
            <p:cNvPr id="13321" name="Line 27"/>
            <p:cNvSpPr>
              <a:spLocks noChangeShapeType="1"/>
            </p:cNvSpPr>
            <p:nvPr/>
          </p:nvSpPr>
          <p:spPr bwMode="auto">
            <a:xfrm flipV="1">
              <a:off x="1743" y="1628"/>
              <a:ext cx="2322" cy="0"/>
            </a:xfrm>
            <a:prstGeom prst="line">
              <a:avLst/>
            </a:prstGeom>
            <a:noFill/>
            <a:ln w="38100">
              <a:solidFill>
                <a:schemeClr val="tx1"/>
              </a:solidFill>
              <a:round/>
              <a:headEnd/>
              <a:tailEnd/>
            </a:ln>
          </p:spPr>
          <p:txBody>
            <a:bodyPr/>
            <a:lstStyle/>
            <a:p>
              <a:endParaRPr lang="en-US"/>
            </a:p>
          </p:txBody>
        </p:sp>
        <p:sp>
          <p:nvSpPr>
            <p:cNvPr id="13322" name="Line 28"/>
            <p:cNvSpPr>
              <a:spLocks noChangeShapeType="1"/>
            </p:cNvSpPr>
            <p:nvPr/>
          </p:nvSpPr>
          <p:spPr bwMode="auto">
            <a:xfrm flipV="1">
              <a:off x="1743" y="1507"/>
              <a:ext cx="0" cy="120"/>
            </a:xfrm>
            <a:prstGeom prst="line">
              <a:avLst/>
            </a:prstGeom>
            <a:noFill/>
            <a:ln w="38100">
              <a:solidFill>
                <a:schemeClr val="tx1"/>
              </a:solidFill>
              <a:round/>
              <a:headEnd/>
              <a:tailEnd/>
            </a:ln>
          </p:spPr>
          <p:txBody>
            <a:bodyPr/>
            <a:lstStyle/>
            <a:p>
              <a:endParaRPr lang="en-US"/>
            </a:p>
          </p:txBody>
        </p:sp>
        <p:sp>
          <p:nvSpPr>
            <p:cNvPr id="13323" name="Line 29"/>
            <p:cNvSpPr>
              <a:spLocks noChangeShapeType="1"/>
            </p:cNvSpPr>
            <p:nvPr/>
          </p:nvSpPr>
          <p:spPr bwMode="auto">
            <a:xfrm flipV="1">
              <a:off x="4041" y="1506"/>
              <a:ext cx="0" cy="120"/>
            </a:xfrm>
            <a:prstGeom prst="line">
              <a:avLst/>
            </a:prstGeom>
            <a:noFill/>
            <a:ln w="38100">
              <a:solidFill>
                <a:schemeClr val="tx1"/>
              </a:solidFill>
              <a:round/>
              <a:headEnd/>
              <a:tailEnd/>
            </a:ln>
          </p:spPr>
          <p:txBody>
            <a:bodyPr/>
            <a:lstStyle/>
            <a:p>
              <a:endParaRPr lang="en-US"/>
            </a:p>
          </p:txBody>
        </p:sp>
        <p:sp>
          <p:nvSpPr>
            <p:cNvPr id="13324" name="AutoShape 30"/>
            <p:cNvSpPr>
              <a:spLocks noChangeArrowheads="1"/>
            </p:cNvSpPr>
            <p:nvPr/>
          </p:nvSpPr>
          <p:spPr bwMode="auto">
            <a:xfrm>
              <a:off x="1742" y="1700"/>
              <a:ext cx="2202" cy="411"/>
            </a:xfrm>
            <a:prstGeom prst="roundRect">
              <a:avLst>
                <a:gd name="adj" fmla="val 16667"/>
              </a:avLst>
            </a:prstGeom>
            <a:solidFill>
              <a:srgbClr val="00B0F0"/>
            </a:solidFill>
            <a:ln w="9525">
              <a:solidFill>
                <a:schemeClr val="tx1"/>
              </a:solidFill>
              <a:round/>
              <a:headEnd/>
              <a:tailEnd/>
            </a:ln>
          </p:spPr>
          <p:txBody>
            <a:bodyPr wrap="none" anchor="ctr"/>
            <a:lstStyle/>
            <a:p>
              <a:pPr>
                <a:lnSpc>
                  <a:spcPct val="90000"/>
                </a:lnSpc>
              </a:pPr>
              <a:r>
                <a:rPr lang="en-US" sz="2200" b="1">
                  <a:solidFill>
                    <a:schemeClr val="bg1"/>
                  </a:solidFill>
                </a:rPr>
                <a:t>Inter-dependent &amp; </a:t>
              </a:r>
            </a:p>
            <a:p>
              <a:pPr>
                <a:lnSpc>
                  <a:spcPct val="90000"/>
                </a:lnSpc>
              </a:pPr>
              <a:r>
                <a:rPr lang="en-US" sz="2200" b="1">
                  <a:solidFill>
                    <a:schemeClr val="bg1"/>
                  </a:solidFill>
                </a:rPr>
                <a:t>Inter-connected (Synthesis)</a:t>
              </a:r>
            </a:p>
          </p:txBody>
        </p:sp>
      </p:grpSp>
      <p:sp>
        <p:nvSpPr>
          <p:cNvPr id="376863" name="Text Box 31"/>
          <p:cNvSpPr txBox="1">
            <a:spLocks noChangeArrowheads="1"/>
          </p:cNvSpPr>
          <p:nvPr/>
        </p:nvSpPr>
        <p:spPr bwMode="auto">
          <a:xfrm rot="-5400000">
            <a:off x="-257175" y="1598613"/>
            <a:ext cx="1704975" cy="701675"/>
          </a:xfrm>
          <a:prstGeom prst="rect">
            <a:avLst/>
          </a:prstGeom>
          <a:solidFill>
            <a:srgbClr val="FFFF00"/>
          </a:solidFill>
          <a:ln w="9525">
            <a:noFill/>
            <a:miter lim="800000"/>
            <a:headEnd/>
            <a:tailEnd/>
          </a:ln>
        </p:spPr>
        <p:txBody>
          <a:bodyPr wrap="none">
            <a:spAutoFit/>
          </a:bodyPr>
          <a:lstStyle/>
          <a:p>
            <a:r>
              <a:rPr lang="en-US" sz="2000" b="1"/>
              <a:t>Restricting </a:t>
            </a:r>
          </a:p>
          <a:p>
            <a:r>
              <a:rPr lang="en-US" sz="2000" b="1"/>
              <a:t>evils/crimes </a:t>
            </a:r>
          </a:p>
        </p:txBody>
      </p:sp>
      <p:sp>
        <p:nvSpPr>
          <p:cNvPr id="376864" name="Text Box 32"/>
          <p:cNvSpPr txBox="1">
            <a:spLocks noChangeArrowheads="1"/>
          </p:cNvSpPr>
          <p:nvPr/>
        </p:nvSpPr>
        <p:spPr bwMode="auto">
          <a:xfrm rot="-5400000">
            <a:off x="7366794" y="1602581"/>
            <a:ext cx="2255838" cy="701675"/>
          </a:xfrm>
          <a:prstGeom prst="rect">
            <a:avLst/>
          </a:prstGeom>
          <a:solidFill>
            <a:srgbClr val="FFFF00"/>
          </a:solidFill>
          <a:ln w="9525">
            <a:noFill/>
            <a:miter lim="800000"/>
            <a:headEnd/>
            <a:tailEnd/>
          </a:ln>
        </p:spPr>
        <p:txBody>
          <a:bodyPr wrap="none">
            <a:spAutoFit/>
          </a:bodyPr>
          <a:lstStyle/>
          <a:p>
            <a:pPr algn="l"/>
            <a:r>
              <a:rPr lang="en-US" sz="2000" b="1"/>
              <a:t>Elevating ethical/</a:t>
            </a:r>
          </a:p>
          <a:p>
            <a:pPr algn="l"/>
            <a:r>
              <a:rPr lang="en-US" sz="2000" b="1"/>
              <a:t>spiritual values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1588" y="857250"/>
            <a:ext cx="9142412" cy="2022475"/>
            <a:chOff x="243" y="636"/>
            <a:chExt cx="4903" cy="1201"/>
          </a:xfrm>
        </p:grpSpPr>
        <p:sp>
          <p:nvSpPr>
            <p:cNvPr id="22539" name="Rectangle 4"/>
            <p:cNvSpPr>
              <a:spLocks noChangeArrowheads="1"/>
            </p:cNvSpPr>
            <p:nvPr/>
          </p:nvSpPr>
          <p:spPr bwMode="auto">
            <a:xfrm>
              <a:off x="1515" y="636"/>
              <a:ext cx="3631" cy="1201"/>
            </a:xfrm>
            <a:prstGeom prst="rect">
              <a:avLst/>
            </a:prstGeom>
            <a:solidFill>
              <a:srgbClr val="FFFF00"/>
            </a:solidFill>
            <a:ln w="9525">
              <a:noFill/>
              <a:miter lim="800000"/>
              <a:headEnd/>
              <a:tailEnd/>
            </a:ln>
          </p:spPr>
          <p:txBody>
            <a:bodyPr/>
            <a:lstStyle/>
            <a:p>
              <a:pPr algn="l">
                <a:buClr>
                  <a:schemeClr val="tx1"/>
                </a:buClr>
                <a:buFont typeface="Wingdings" pitchFamily="2" charset="2"/>
                <a:buChar char="µ"/>
              </a:pPr>
              <a:r>
                <a:rPr lang="en-US" sz="2200" b="1" dirty="0"/>
                <a:t> </a:t>
              </a:r>
              <a:r>
                <a:rPr lang="en-US" sz="2500" b="1" dirty="0" err="1"/>
                <a:t>Hallal</a:t>
              </a:r>
              <a:r>
                <a:rPr lang="en-US" sz="2500" b="1" dirty="0"/>
                <a:t> means of living</a:t>
              </a:r>
            </a:p>
            <a:p>
              <a:pPr algn="l">
                <a:buClr>
                  <a:schemeClr val="tx1"/>
                </a:buClr>
                <a:buFont typeface="Wingdings" pitchFamily="2" charset="2"/>
                <a:buChar char="µ"/>
              </a:pPr>
              <a:r>
                <a:rPr lang="en-US" sz="2500" b="1" dirty="0"/>
                <a:t> Distribution of entire excess wealth</a:t>
              </a:r>
            </a:p>
            <a:p>
              <a:pPr algn="l">
                <a:buClr>
                  <a:schemeClr val="tx1"/>
                </a:buClr>
                <a:buFont typeface="Wingdings" pitchFamily="2" charset="2"/>
                <a:buChar char="µ"/>
              </a:pPr>
              <a:r>
                <a:rPr lang="en-US" sz="2500" b="1" dirty="0"/>
                <a:t> Hardy any situation of </a:t>
              </a:r>
              <a:r>
                <a:rPr lang="en-US" sz="2500" b="1" dirty="0" err="1"/>
                <a:t>Zakat</a:t>
              </a:r>
              <a:endParaRPr lang="en-US" sz="2500" b="1" dirty="0"/>
            </a:p>
            <a:p>
              <a:pPr algn="l">
                <a:buClr>
                  <a:schemeClr val="tx1"/>
                </a:buClr>
                <a:buFont typeface="Wingdings" pitchFamily="2" charset="2"/>
                <a:buChar char="µ"/>
              </a:pPr>
              <a:r>
                <a:rPr lang="en-US" sz="2500" b="1" dirty="0"/>
                <a:t> Simple lifestyle</a:t>
              </a:r>
            </a:p>
          </p:txBody>
        </p:sp>
        <p:sp>
          <p:nvSpPr>
            <p:cNvPr id="22540" name="Rectangle 7"/>
            <p:cNvSpPr>
              <a:spLocks noChangeArrowheads="1"/>
            </p:cNvSpPr>
            <p:nvPr/>
          </p:nvSpPr>
          <p:spPr bwMode="auto">
            <a:xfrm>
              <a:off x="243" y="636"/>
              <a:ext cx="1272" cy="1201"/>
            </a:xfrm>
            <a:prstGeom prst="rect">
              <a:avLst/>
            </a:prstGeom>
            <a:solidFill>
              <a:srgbClr val="FFFF00"/>
            </a:solidFill>
            <a:ln w="9525">
              <a:noFill/>
              <a:miter lim="800000"/>
              <a:headEnd/>
              <a:tailEnd/>
            </a:ln>
          </p:spPr>
          <p:txBody>
            <a:bodyPr/>
            <a:lstStyle/>
            <a:p>
              <a:pPr>
                <a:lnSpc>
                  <a:spcPct val="80000"/>
                </a:lnSpc>
                <a:buClr>
                  <a:schemeClr val="tx1"/>
                </a:buClr>
                <a:buFont typeface="Wingdings" pitchFamily="2" charset="2"/>
                <a:buNone/>
              </a:pPr>
              <a:r>
                <a:rPr lang="en-US" sz="4000" b="1" dirty="0"/>
                <a:t>Moral</a:t>
              </a:r>
            </a:p>
            <a:p>
              <a:pPr>
                <a:lnSpc>
                  <a:spcPct val="80000"/>
                </a:lnSpc>
                <a:buClr>
                  <a:schemeClr val="tx1"/>
                </a:buClr>
                <a:buFont typeface="Wingdings" pitchFamily="2" charset="2"/>
                <a:buNone/>
              </a:pPr>
              <a:r>
                <a:rPr lang="en-US" sz="3000" b="1" dirty="0"/>
                <a:t>(Height of spiritual</a:t>
              </a:r>
            </a:p>
            <a:p>
              <a:pPr>
                <a:lnSpc>
                  <a:spcPct val="80000"/>
                </a:lnSpc>
                <a:buClr>
                  <a:schemeClr val="tx1"/>
                </a:buClr>
                <a:buFont typeface="Wingdings" pitchFamily="2" charset="2"/>
                <a:buNone/>
              </a:pPr>
              <a:r>
                <a:rPr lang="en-US" sz="3000" b="1" dirty="0"/>
                <a:t>living)</a:t>
              </a:r>
            </a:p>
          </p:txBody>
        </p:sp>
      </p:grpSp>
      <p:grpSp>
        <p:nvGrpSpPr>
          <p:cNvPr id="3" name="Group 17"/>
          <p:cNvGrpSpPr>
            <a:grpSpLocks/>
          </p:cNvGrpSpPr>
          <p:nvPr/>
        </p:nvGrpSpPr>
        <p:grpSpPr bwMode="auto">
          <a:xfrm>
            <a:off x="1588" y="2879725"/>
            <a:ext cx="9142412" cy="2022475"/>
            <a:chOff x="243" y="1837"/>
            <a:chExt cx="4903" cy="1202"/>
          </a:xfrm>
        </p:grpSpPr>
        <p:sp>
          <p:nvSpPr>
            <p:cNvPr id="22537" name="Rectangle 5"/>
            <p:cNvSpPr>
              <a:spLocks noChangeArrowheads="1"/>
            </p:cNvSpPr>
            <p:nvPr/>
          </p:nvSpPr>
          <p:spPr bwMode="auto">
            <a:xfrm>
              <a:off x="1515" y="1837"/>
              <a:ext cx="3631" cy="1202"/>
            </a:xfrm>
            <a:prstGeom prst="rect">
              <a:avLst/>
            </a:prstGeom>
            <a:solidFill>
              <a:srgbClr val="FFCC00"/>
            </a:solidFill>
            <a:ln w="9525">
              <a:noFill/>
              <a:miter lim="800000"/>
              <a:headEnd/>
              <a:tailEnd/>
            </a:ln>
          </p:spPr>
          <p:txBody>
            <a:bodyPr/>
            <a:lstStyle/>
            <a:p>
              <a:pPr algn="l">
                <a:buClr>
                  <a:schemeClr val="tx1"/>
                </a:buClr>
                <a:buFont typeface="Wingdings" pitchFamily="2" charset="2"/>
                <a:buChar char="µ"/>
              </a:pPr>
              <a:r>
                <a:rPr lang="en-US" sz="2200" b="1"/>
                <a:t> </a:t>
              </a:r>
              <a:r>
                <a:rPr lang="en-US" sz="2500" b="1"/>
                <a:t>Hallal means of living</a:t>
              </a:r>
            </a:p>
            <a:p>
              <a:pPr algn="l">
                <a:buClr>
                  <a:schemeClr val="tx1"/>
                </a:buClr>
                <a:buFont typeface="Wingdings" pitchFamily="2" charset="2"/>
                <a:buChar char="µ"/>
              </a:pPr>
              <a:r>
                <a:rPr lang="en-US" sz="2500" b="1"/>
                <a:t> Pays Zakat and other compulsory dues</a:t>
              </a:r>
            </a:p>
            <a:p>
              <a:pPr algn="l">
                <a:buClr>
                  <a:schemeClr val="tx1"/>
                </a:buClr>
                <a:buFont typeface="Wingdings" pitchFamily="2" charset="2"/>
                <a:buChar char="µ"/>
              </a:pPr>
              <a:r>
                <a:rPr lang="en-US" sz="2500" b="1"/>
                <a:t> Charity (infaq) up to the level of Taqwa</a:t>
              </a:r>
            </a:p>
            <a:p>
              <a:pPr algn="l">
                <a:buClr>
                  <a:schemeClr val="tx1"/>
                </a:buClr>
                <a:buFont typeface="Wingdings" pitchFamily="2" charset="2"/>
                <a:buChar char="µ"/>
              </a:pPr>
              <a:r>
                <a:rPr lang="en-US" sz="2500" b="1"/>
                <a:t> Modest lifestyle</a:t>
              </a:r>
            </a:p>
          </p:txBody>
        </p:sp>
        <p:sp>
          <p:nvSpPr>
            <p:cNvPr id="22538" name="Rectangle 8"/>
            <p:cNvSpPr>
              <a:spLocks noChangeArrowheads="1"/>
            </p:cNvSpPr>
            <p:nvPr/>
          </p:nvSpPr>
          <p:spPr bwMode="auto">
            <a:xfrm>
              <a:off x="243" y="1837"/>
              <a:ext cx="1272" cy="1202"/>
            </a:xfrm>
            <a:prstGeom prst="rect">
              <a:avLst/>
            </a:prstGeom>
            <a:solidFill>
              <a:srgbClr val="FF6600"/>
            </a:solidFill>
            <a:ln w="9525">
              <a:noFill/>
              <a:miter lim="800000"/>
              <a:headEnd/>
              <a:tailEnd/>
            </a:ln>
          </p:spPr>
          <p:txBody>
            <a:bodyPr/>
            <a:lstStyle/>
            <a:p>
              <a:pPr>
                <a:lnSpc>
                  <a:spcPct val="80000"/>
                </a:lnSpc>
              </a:pPr>
              <a:r>
                <a:rPr lang="en-US" sz="4000" b="1">
                  <a:solidFill>
                    <a:schemeClr val="bg1"/>
                  </a:solidFill>
                </a:rPr>
                <a:t>Legal</a:t>
              </a:r>
            </a:p>
            <a:p>
              <a:pPr>
                <a:lnSpc>
                  <a:spcPct val="80000"/>
                </a:lnSpc>
              </a:pPr>
              <a:r>
                <a:rPr lang="en-US" sz="3000" b="1">
                  <a:solidFill>
                    <a:schemeClr val="bg1"/>
                  </a:solidFill>
                </a:rPr>
                <a:t>(Minimum threshold of living</a:t>
              </a:r>
              <a:r>
                <a:rPr lang="en-US" sz="2500" b="1">
                  <a:solidFill>
                    <a:schemeClr val="bg1"/>
                  </a:solidFill>
                </a:rPr>
                <a:t>)</a:t>
              </a:r>
            </a:p>
            <a:p>
              <a:pPr>
                <a:lnSpc>
                  <a:spcPct val="80000"/>
                </a:lnSpc>
                <a:buClr>
                  <a:schemeClr val="tx1"/>
                </a:buClr>
                <a:buFont typeface="Wingdings" pitchFamily="2" charset="2"/>
                <a:buNone/>
              </a:pPr>
              <a:endParaRPr lang="en-US" sz="2500" b="1">
                <a:solidFill>
                  <a:schemeClr val="bg1"/>
                </a:solidFill>
              </a:endParaRPr>
            </a:p>
          </p:txBody>
        </p:sp>
      </p:grpSp>
      <p:grpSp>
        <p:nvGrpSpPr>
          <p:cNvPr id="4" name="Group 18"/>
          <p:cNvGrpSpPr>
            <a:grpSpLocks/>
          </p:cNvGrpSpPr>
          <p:nvPr/>
        </p:nvGrpSpPr>
        <p:grpSpPr bwMode="auto">
          <a:xfrm>
            <a:off x="1588" y="4903788"/>
            <a:ext cx="9142412" cy="2020887"/>
            <a:chOff x="243" y="3040"/>
            <a:chExt cx="4903" cy="1201"/>
          </a:xfrm>
        </p:grpSpPr>
        <p:sp>
          <p:nvSpPr>
            <p:cNvPr id="22535" name="Rectangle 6"/>
            <p:cNvSpPr>
              <a:spLocks noChangeArrowheads="1"/>
            </p:cNvSpPr>
            <p:nvPr/>
          </p:nvSpPr>
          <p:spPr bwMode="auto">
            <a:xfrm>
              <a:off x="1515" y="3040"/>
              <a:ext cx="3631" cy="1201"/>
            </a:xfrm>
            <a:prstGeom prst="rect">
              <a:avLst/>
            </a:prstGeom>
            <a:solidFill>
              <a:srgbClr val="002060"/>
            </a:solidFill>
            <a:ln w="9525">
              <a:noFill/>
              <a:miter lim="800000"/>
              <a:headEnd/>
              <a:tailEnd/>
            </a:ln>
          </p:spPr>
          <p:txBody>
            <a:bodyPr/>
            <a:lstStyle/>
            <a:p>
              <a:pPr algn="l">
                <a:buClr>
                  <a:schemeClr val="tx1"/>
                </a:buClr>
                <a:buFont typeface="Wingdings" pitchFamily="2" charset="2"/>
                <a:buChar char="µ"/>
              </a:pPr>
              <a:r>
                <a:rPr lang="en-US" sz="2200" b="1">
                  <a:solidFill>
                    <a:schemeClr val="bg1"/>
                  </a:solidFill>
                </a:rPr>
                <a:t> </a:t>
              </a:r>
              <a:r>
                <a:rPr lang="en-US" sz="2500" b="1">
                  <a:solidFill>
                    <a:schemeClr val="bg1"/>
                  </a:solidFill>
                </a:rPr>
                <a:t>No distinction of  hallal/harram</a:t>
              </a:r>
            </a:p>
            <a:p>
              <a:pPr algn="l">
                <a:buClr>
                  <a:schemeClr val="tx1"/>
                </a:buClr>
                <a:buFont typeface="Wingdings" pitchFamily="2" charset="2"/>
                <a:buChar char="µ"/>
              </a:pPr>
              <a:r>
                <a:rPr lang="en-US" sz="2500" b="1">
                  <a:solidFill>
                    <a:schemeClr val="bg1"/>
                  </a:solidFill>
                </a:rPr>
                <a:t> Does not care to pays Zakat/other dues</a:t>
              </a:r>
            </a:p>
            <a:p>
              <a:pPr algn="l">
                <a:buClr>
                  <a:schemeClr val="tx1"/>
                </a:buClr>
                <a:buFont typeface="Wingdings" pitchFamily="2" charset="2"/>
                <a:buChar char="µ"/>
              </a:pPr>
              <a:r>
                <a:rPr lang="en-US" sz="2500" b="1">
                  <a:solidFill>
                    <a:schemeClr val="bg1"/>
                  </a:solidFill>
                </a:rPr>
                <a:t> Charity for image building</a:t>
              </a:r>
            </a:p>
            <a:p>
              <a:pPr algn="l">
                <a:buClr>
                  <a:schemeClr val="tx1"/>
                </a:buClr>
                <a:buFont typeface="Wingdings" pitchFamily="2" charset="2"/>
                <a:buChar char="µ"/>
              </a:pPr>
              <a:r>
                <a:rPr lang="en-US" sz="2500" b="1">
                  <a:solidFill>
                    <a:schemeClr val="bg1"/>
                  </a:solidFill>
                </a:rPr>
                <a:t> Extravagant and luxurious lifestyle</a:t>
              </a:r>
            </a:p>
            <a:p>
              <a:pPr algn="l">
                <a:buClr>
                  <a:schemeClr val="tx1"/>
                </a:buClr>
                <a:buFont typeface="Wingdings" pitchFamily="2" charset="2"/>
                <a:buChar char="µ"/>
              </a:pPr>
              <a:r>
                <a:rPr lang="en-US" sz="2500" b="1">
                  <a:solidFill>
                    <a:schemeClr val="bg1"/>
                  </a:solidFill>
                </a:rPr>
                <a:t> Stinginess/wealth piling up</a:t>
              </a:r>
            </a:p>
          </p:txBody>
        </p:sp>
        <p:sp>
          <p:nvSpPr>
            <p:cNvPr id="22536" name="Rectangle 9"/>
            <p:cNvSpPr>
              <a:spLocks noChangeArrowheads="1"/>
            </p:cNvSpPr>
            <p:nvPr/>
          </p:nvSpPr>
          <p:spPr bwMode="auto">
            <a:xfrm>
              <a:off x="243" y="3040"/>
              <a:ext cx="1272" cy="1201"/>
            </a:xfrm>
            <a:prstGeom prst="rect">
              <a:avLst/>
            </a:prstGeom>
            <a:solidFill>
              <a:schemeClr val="bg2">
                <a:lumMod val="10000"/>
              </a:schemeClr>
            </a:solidFill>
            <a:ln w="9525">
              <a:noFill/>
              <a:miter lim="800000"/>
              <a:headEnd/>
              <a:tailEnd/>
            </a:ln>
          </p:spPr>
          <p:txBody>
            <a:bodyPr/>
            <a:lstStyle/>
            <a:p>
              <a:pPr>
                <a:lnSpc>
                  <a:spcPct val="80000"/>
                </a:lnSpc>
              </a:pPr>
              <a:r>
                <a:rPr lang="en-US" sz="4000" b="1">
                  <a:solidFill>
                    <a:schemeClr val="bg1"/>
                  </a:solidFill>
                </a:rPr>
                <a:t>Illegal</a:t>
              </a:r>
            </a:p>
            <a:p>
              <a:pPr>
                <a:lnSpc>
                  <a:spcPct val="80000"/>
                </a:lnSpc>
              </a:pPr>
              <a:r>
                <a:rPr lang="en-US" sz="3000" b="1">
                  <a:solidFill>
                    <a:schemeClr val="bg1"/>
                  </a:solidFill>
                </a:rPr>
                <a:t>(State of practical kufr)</a:t>
              </a:r>
            </a:p>
          </p:txBody>
        </p:sp>
      </p:grpSp>
      <p:sp>
        <p:nvSpPr>
          <p:cNvPr id="22533" name="AutoShape 15"/>
          <p:cNvSpPr>
            <a:spLocks noChangeArrowheads="1"/>
          </p:cNvSpPr>
          <p:nvPr/>
        </p:nvSpPr>
        <p:spPr bwMode="auto">
          <a:xfrm>
            <a:off x="0" y="76200"/>
            <a:ext cx="9144000" cy="739775"/>
          </a:xfrm>
          <a:prstGeom prst="plaque">
            <a:avLst>
              <a:gd name="adj" fmla="val 0"/>
            </a:avLst>
          </a:prstGeom>
          <a:solidFill>
            <a:schemeClr val="bg1">
              <a:alpha val="74117"/>
            </a:schemeClr>
          </a:solidFill>
          <a:ln w="9525">
            <a:miter lim="800000"/>
            <a:headEnd/>
            <a:tailEnd/>
          </a:ln>
          <a:scene3d>
            <a:camera prst="legacyObliqueTop"/>
            <a:lightRig rig="legacyFlat3" dir="b"/>
          </a:scene3d>
          <a:sp3d extrusionH="290500" prstMaterial="legacyMatte">
            <a:bevelT w="13500" h="13500" prst="angle"/>
            <a:bevelB w="13500" h="13500" prst="angle"/>
            <a:extrusionClr>
              <a:srgbClr val="9900CC"/>
            </a:extrusionClr>
          </a:sp3d>
        </p:spPr>
        <p:txBody>
          <a:bodyPr wrap="none" anchor="ctr">
            <a:flatTx/>
          </a:bodyPr>
          <a:lstStyle/>
          <a:p>
            <a:r>
              <a:rPr lang="en-US" sz="4000" b="1">
                <a:solidFill>
                  <a:schemeClr val="tx2">
                    <a:lumMod val="75000"/>
                  </a:schemeClr>
                </a:solidFill>
              </a:rPr>
              <a:t>Three economic modes of Muslims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ChangeArrowheads="1"/>
          </p:cNvSpPr>
          <p:nvPr/>
        </p:nvSpPr>
        <p:spPr bwMode="auto">
          <a:xfrm flipH="1">
            <a:off x="1588" y="203200"/>
            <a:ext cx="9144000" cy="576263"/>
          </a:xfrm>
          <a:prstGeom prst="rect">
            <a:avLst/>
          </a:prstGeom>
          <a:solidFill>
            <a:schemeClr val="accent5"/>
          </a:solidFill>
          <a:ln w="9525">
            <a:miter lim="800000"/>
            <a:headEnd/>
            <a:tailEnd/>
          </a:ln>
          <a:scene3d>
            <a:camera prst="legacyObliqueTop"/>
            <a:lightRig rig="legacyFlat3" dir="b"/>
          </a:scene3d>
          <a:sp3d extrusionH="430200" prstMaterial="legacyMatte">
            <a:bevelT w="13500" h="13500" prst="angle"/>
            <a:bevelB w="13500" h="13500" prst="angle"/>
            <a:extrusionClr>
              <a:srgbClr val="FF3300"/>
            </a:extrusionClr>
          </a:sp3d>
        </p:spPr>
        <p:txBody>
          <a:bodyPr wrap="none">
            <a:flatTx/>
          </a:bodyPr>
          <a:lstStyle/>
          <a:p>
            <a:r>
              <a:rPr lang="en-US" sz="3800" b="1">
                <a:solidFill>
                  <a:schemeClr val="bg1"/>
                </a:solidFill>
              </a:rPr>
              <a:t>Final outcome </a:t>
            </a:r>
          </a:p>
        </p:txBody>
      </p:sp>
      <p:sp>
        <p:nvSpPr>
          <p:cNvPr id="247815" name="AutoShape 7"/>
          <p:cNvSpPr>
            <a:spLocks noChangeArrowheads="1"/>
          </p:cNvSpPr>
          <p:nvPr/>
        </p:nvSpPr>
        <p:spPr bwMode="auto">
          <a:xfrm>
            <a:off x="347663" y="817563"/>
            <a:ext cx="8526462" cy="5964237"/>
          </a:xfrm>
          <a:prstGeom prst="doubleWave">
            <a:avLst>
              <a:gd name="adj1" fmla="val 639"/>
              <a:gd name="adj2" fmla="val 231"/>
            </a:avLst>
          </a:prstGeom>
          <a:solidFill>
            <a:srgbClr val="0070C0">
              <a:alpha val="61960"/>
            </a:srgbClr>
          </a:solidFill>
          <a:ln w="9525">
            <a:solidFill>
              <a:schemeClr val="tx1"/>
            </a:solidFill>
            <a:miter lim="800000"/>
            <a:headEnd/>
            <a:tailEnd/>
          </a:ln>
        </p:spPr>
        <p:txBody>
          <a:bodyPr anchor="ctr"/>
          <a:lstStyle/>
          <a:p>
            <a:pPr algn="r"/>
            <a:r>
              <a:rPr lang="ar-SA" sz="3300" b="1" u="sng">
                <a:cs typeface="Arial" pitchFamily="34" charset="0"/>
              </a:rPr>
              <a:t>لِيُنفِقْ ذُو سَعَةٍ مِّن سَعَتِهِ</a:t>
            </a:r>
            <a:r>
              <a:rPr lang="ar-SA" sz="3300" b="1">
                <a:cs typeface="Arial" pitchFamily="34" charset="0"/>
              </a:rPr>
              <a:t> وَمَن قُدِرَ عَلَيْهِ رِزْقُهُ فَلْيُنفِقْ مِمَّا آتَاهُ اللَّهُ لَا يُكَلِّفُ اللَّهُ نَفْسًا إِلَّا مَا آتَاهَا سَيَجْعَلُ اللَّهُ بَعْدَ عُسْرٍ يُسْرًا (</a:t>
            </a:r>
            <a:r>
              <a:rPr lang="ar-SA" sz="1200" b="1">
                <a:cs typeface="Arial" pitchFamily="34" charset="0"/>
              </a:rPr>
              <a:t>7)</a:t>
            </a:r>
            <a:r>
              <a:rPr lang="ar-SA" sz="3300" b="1">
                <a:cs typeface="Arial" pitchFamily="34" charset="0"/>
              </a:rPr>
              <a:t> وَكَأَيِّن مِّن قَرْيَةٍ عَتَتْ عَنْ أَمْرِ رَبِّهَا وَرُسُلِهِ </a:t>
            </a:r>
            <a:r>
              <a:rPr lang="ar-SA" sz="3300" b="1" u="sng">
                <a:cs typeface="Arial" pitchFamily="34" charset="0"/>
              </a:rPr>
              <a:t>فَحَاسَبْنَاهَا حِسَابًا شَدِيدًا</a:t>
            </a:r>
            <a:r>
              <a:rPr lang="ar-SA" sz="3300" b="1">
                <a:cs typeface="Arial" pitchFamily="34" charset="0"/>
              </a:rPr>
              <a:t> </a:t>
            </a:r>
            <a:r>
              <a:rPr lang="ar-SA" sz="3300" b="1" u="sng">
                <a:cs typeface="Arial" pitchFamily="34" charset="0"/>
              </a:rPr>
              <a:t>وَعَذَّبْنَاهَا عَذَابًا نُّكْرًا</a:t>
            </a:r>
            <a:r>
              <a:rPr lang="ar-SA" sz="3300" b="1">
                <a:cs typeface="Arial" pitchFamily="34" charset="0"/>
              </a:rPr>
              <a:t> </a:t>
            </a:r>
            <a:r>
              <a:rPr lang="ar-SA" sz="1200" b="1">
                <a:cs typeface="Arial" pitchFamily="34" charset="0"/>
              </a:rPr>
              <a:t>(8)</a:t>
            </a:r>
            <a:r>
              <a:rPr lang="ar-SA" sz="3300" b="1">
                <a:cs typeface="Arial" pitchFamily="34" charset="0"/>
              </a:rPr>
              <a:t> </a:t>
            </a:r>
            <a:r>
              <a:rPr lang="ar-SA" sz="3300" b="1" u="sng">
                <a:cs typeface="Arial" pitchFamily="34" charset="0"/>
              </a:rPr>
              <a:t>فَذَاقَتْ وَبَالَ أَمْرِهَا وَكَانَ عَاقِبَةُ أَمْرِهَا خُسْرًا</a:t>
            </a:r>
            <a:r>
              <a:rPr lang="ar-SA" sz="3300" b="1">
                <a:cs typeface="Arial" pitchFamily="34" charset="0"/>
              </a:rPr>
              <a:t> </a:t>
            </a:r>
            <a:r>
              <a:rPr lang="ar-SA" sz="1200" b="1">
                <a:cs typeface="Arial" pitchFamily="34" charset="0"/>
              </a:rPr>
              <a:t>(9)</a:t>
            </a:r>
            <a:r>
              <a:rPr lang="ar-SA" sz="3300" b="1">
                <a:cs typeface="Arial" pitchFamily="34" charset="0"/>
              </a:rPr>
              <a:t> </a:t>
            </a:r>
            <a:r>
              <a:rPr lang="ar-SA" sz="3300" b="1" u="sng">
                <a:cs typeface="Arial" pitchFamily="34" charset="0"/>
              </a:rPr>
              <a:t>أَعَدَّ اللَّهُ لَهُمْ عَذَابًا شَدِيدًا</a:t>
            </a:r>
            <a:r>
              <a:rPr lang="ar-SA" sz="3300" b="1">
                <a:cs typeface="Arial" pitchFamily="34" charset="0"/>
              </a:rPr>
              <a:t> فَاتَّقُوا اللَّهَ يَا أُوْلِي الْأَلْبَابِ الَّذِينَ آمَنُوا قَدْ أَنزَلَ اللَّهُ إِلَيْكُمْ ذِكْرًا</a:t>
            </a:r>
            <a:r>
              <a:rPr lang="en-US" sz="3300" b="1">
                <a:cs typeface="Arial" pitchFamily="34" charset="0"/>
              </a:rPr>
              <a:t> </a:t>
            </a:r>
          </a:p>
          <a:p>
            <a:r>
              <a:rPr lang="en-US" sz="1200" b="1">
                <a:cs typeface="Arial" pitchFamily="34" charset="0"/>
              </a:rPr>
              <a:t>*****</a:t>
            </a:r>
          </a:p>
          <a:p>
            <a:pPr algn="l"/>
            <a:r>
              <a:rPr lang="en-US" b="1">
                <a:cs typeface="Arial" pitchFamily="34" charset="0"/>
              </a:rPr>
              <a:t>Let the man of means spend according to his means: and the man whose resources are restricted, let him spend according to what Allah has given him. Allah puts no burden on any person beyond what He has given him. After a difficulty, Allah will soon grant relief. And how many a community revolted against the ordinance of its Lord and His messengers and</a:t>
            </a:r>
            <a:r>
              <a:rPr lang="en-US" b="1"/>
              <a:t> We took detailed accountability of their deeds and punished them severely. Then did they taste the evil result of their conduct, and the End of their conduct was great loss. </a:t>
            </a:r>
            <a:br>
              <a:rPr lang="en-US" b="1"/>
            </a:br>
            <a:r>
              <a:rPr lang="en-US" b="1"/>
              <a:t>			</a:t>
            </a:r>
            <a:r>
              <a:rPr lang="en-US" sz="3000" b="1">
                <a:cs typeface="Arial" pitchFamily="34" charset="0"/>
              </a:rPr>
              <a:t>(Talaq 7-10)</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46" name="AutoShape 10"/>
          <p:cNvSpPr>
            <a:spLocks noChangeArrowheads="1"/>
          </p:cNvSpPr>
          <p:nvPr/>
        </p:nvSpPr>
        <p:spPr bwMode="auto">
          <a:xfrm>
            <a:off x="347663" y="893763"/>
            <a:ext cx="8526462" cy="5964237"/>
          </a:xfrm>
          <a:prstGeom prst="doubleWave">
            <a:avLst>
              <a:gd name="adj1" fmla="val 2884"/>
              <a:gd name="adj2" fmla="val 231"/>
            </a:avLst>
          </a:prstGeom>
          <a:solidFill>
            <a:schemeClr val="tx2">
              <a:lumMod val="60000"/>
              <a:lumOff val="40000"/>
              <a:alpha val="61960"/>
            </a:schemeClr>
          </a:solidFill>
          <a:ln w="9525">
            <a:solidFill>
              <a:schemeClr val="tx1"/>
            </a:solidFill>
            <a:miter lim="800000"/>
            <a:headEnd/>
            <a:tailEnd/>
          </a:ln>
        </p:spPr>
        <p:txBody>
          <a:bodyPr anchor="ctr"/>
          <a:lstStyle/>
          <a:p>
            <a:r>
              <a:rPr lang="ar-SA" sz="4500" b="1">
                <a:cs typeface="Arial" pitchFamily="34" charset="0"/>
              </a:rPr>
              <a:t>وَآتِ ذَا الْقُرْبَى </a:t>
            </a:r>
            <a:r>
              <a:rPr lang="ar-SA" sz="4500" b="1" u="sng">
                <a:solidFill>
                  <a:srgbClr val="008000"/>
                </a:solidFill>
                <a:cs typeface="Arial" pitchFamily="34" charset="0"/>
              </a:rPr>
              <a:t>حَقَّهُ</a:t>
            </a:r>
            <a:r>
              <a:rPr lang="ar-SA" sz="4500" b="1">
                <a:cs typeface="Arial" pitchFamily="34" charset="0"/>
              </a:rPr>
              <a:t> وَالْمِسْكِينَ وَابْنَ السَّبِيلِ </a:t>
            </a:r>
            <a:r>
              <a:rPr lang="ar-SA" sz="4500" b="1" u="sng">
                <a:solidFill>
                  <a:srgbClr val="FF3300"/>
                </a:solidFill>
                <a:cs typeface="Arial" pitchFamily="34" charset="0"/>
              </a:rPr>
              <a:t>وَلاَ تُبَذِّرْ تَبْذِيرًا</a:t>
            </a:r>
            <a:r>
              <a:rPr lang="ar-SA" sz="4500" b="1">
                <a:cs typeface="Arial" pitchFamily="34" charset="0"/>
              </a:rPr>
              <a:t> </a:t>
            </a:r>
            <a:r>
              <a:rPr lang="ar-SA" sz="500" b="1">
                <a:cs typeface="Arial" pitchFamily="34" charset="0"/>
              </a:rPr>
              <a:t>(26)</a:t>
            </a:r>
            <a:r>
              <a:rPr lang="ar-SA" sz="4500" b="1">
                <a:cs typeface="Arial" pitchFamily="34" charset="0"/>
              </a:rPr>
              <a:t> إِنَّ الْمُبَذِّرِينَ كَانُواْ إِخْوَانَ الشَّيَاطِينِ وَكَانَ الشَّيْطَانُ لِرَبِّهِ كَفُورًا</a:t>
            </a:r>
            <a:endParaRPr lang="en-US" sz="4500" b="1">
              <a:cs typeface="Arial" pitchFamily="34" charset="0"/>
            </a:endParaRPr>
          </a:p>
          <a:p>
            <a:r>
              <a:rPr lang="en-US" sz="4500" b="1">
                <a:cs typeface="Arial" pitchFamily="34" charset="0"/>
              </a:rPr>
              <a:t>*****</a:t>
            </a:r>
          </a:p>
          <a:p>
            <a:r>
              <a:rPr lang="en-US" sz="3000" b="1">
                <a:cs typeface="Arial" pitchFamily="34" charset="0"/>
              </a:rPr>
              <a:t>And give to the relatives due and to the needy and the wayfarer, and do not squander wastefully. Surely the squanderers are the fellows of the devils and the satan is ever ungrateful to his Lord.</a:t>
            </a:r>
            <a:r>
              <a:rPr lang="en-US" sz="2500" b="1">
                <a:cs typeface="Arial" pitchFamily="34" charset="0"/>
              </a:rPr>
              <a:t>  </a:t>
            </a:r>
          </a:p>
          <a:p>
            <a:r>
              <a:rPr lang="en-US" sz="3000" b="1">
                <a:cs typeface="Arial" pitchFamily="34" charset="0"/>
              </a:rPr>
              <a:t>(Isra 26-27)</a:t>
            </a:r>
            <a:endParaRPr lang="en-US" sz="4500" b="1"/>
          </a:p>
        </p:txBody>
      </p:sp>
      <p:sp>
        <p:nvSpPr>
          <p:cNvPr id="34819" name="Rectangle 2"/>
          <p:cNvSpPr>
            <a:spLocks noChangeArrowheads="1"/>
          </p:cNvSpPr>
          <p:nvPr/>
        </p:nvSpPr>
        <p:spPr bwMode="auto">
          <a:xfrm flipH="1">
            <a:off x="1588" y="203200"/>
            <a:ext cx="9144000" cy="576263"/>
          </a:xfrm>
          <a:prstGeom prst="rect">
            <a:avLst/>
          </a:prstGeom>
          <a:solidFill>
            <a:schemeClr val="accent5">
              <a:lumMod val="60000"/>
              <a:lumOff val="40000"/>
            </a:schemeClr>
          </a:solidFill>
          <a:ln w="9525">
            <a:miter lim="800000"/>
            <a:headEnd/>
            <a:tailEnd/>
          </a:ln>
          <a:scene3d>
            <a:camera prst="legacyObliqueTop"/>
            <a:lightRig rig="legacyFlat3" dir="b"/>
          </a:scene3d>
          <a:sp3d extrusionH="430200" prstMaterial="legacyMatte">
            <a:bevelT w="13500" h="13500" prst="angle"/>
            <a:bevelB w="13500" h="13500" prst="angle"/>
            <a:extrusionClr>
              <a:srgbClr val="FF3300"/>
            </a:extrusionClr>
          </a:sp3d>
        </p:spPr>
        <p:txBody>
          <a:bodyPr wrap="none">
            <a:flatTx/>
          </a:bodyPr>
          <a:lstStyle/>
          <a:p>
            <a:r>
              <a:rPr lang="en-US" sz="3800" b="1">
                <a:solidFill>
                  <a:schemeClr val="bg1"/>
                </a:solidFill>
              </a:rPr>
              <a:t>Outcome of modern economic system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57151" y="1218958"/>
            <a:ext cx="8858250" cy="5334847"/>
            <a:chOff x="873" y="463"/>
            <a:chExt cx="4862" cy="3495"/>
          </a:xfrm>
        </p:grpSpPr>
        <p:sp>
          <p:nvSpPr>
            <p:cNvPr id="3" name="Oval 4"/>
            <p:cNvSpPr>
              <a:spLocks noChangeArrowheads="1"/>
            </p:cNvSpPr>
            <p:nvPr/>
          </p:nvSpPr>
          <p:spPr bwMode="auto">
            <a:xfrm>
              <a:off x="2496" y="2095"/>
              <a:ext cx="1613" cy="1863"/>
            </a:xfrm>
            <a:prstGeom prst="ellipse">
              <a:avLst/>
            </a:prstGeom>
            <a:gradFill rotWithShape="1">
              <a:gsLst>
                <a:gs pos="0">
                  <a:srgbClr val="FF3300"/>
                </a:gs>
                <a:gs pos="50000">
                  <a:schemeClr val="bg1"/>
                </a:gs>
                <a:gs pos="100000">
                  <a:srgbClr val="FF3300"/>
                </a:gs>
              </a:gsLst>
              <a:lin ang="5400000" scaled="1"/>
            </a:gradFill>
            <a:ln w="9525">
              <a:round/>
              <a:headEnd/>
              <a:tailEnd/>
            </a:ln>
            <a:effectLst/>
            <a:scene3d>
              <a:camera prst="legacyObliqueTop"/>
              <a:lightRig rig="legacyFlat4" dir="t"/>
            </a:scene3d>
            <a:sp3d extrusionH="430200" prstMaterial="legacyMatte">
              <a:bevelT w="13500" h="13500" prst="angle"/>
              <a:bevelB w="13500" h="13500" prst="angle"/>
              <a:extrusionClr>
                <a:srgbClr val="FF3300"/>
              </a:extrusionClr>
            </a:sp3d>
          </p:spPr>
          <p:txBody>
            <a:bodyPr wrap="none" anchor="ctr">
              <a:flatTx/>
            </a:bodyPr>
            <a:lstStyle/>
            <a:p>
              <a:pPr>
                <a:defRPr/>
              </a:pPr>
              <a:r>
                <a:rPr lang="en-US" sz="3000" b="1"/>
                <a:t>Explosion of </a:t>
              </a:r>
            </a:p>
            <a:p>
              <a:pPr>
                <a:defRPr/>
              </a:pPr>
              <a:r>
                <a:rPr lang="en-US" sz="3000" b="1"/>
                <a:t>Over-utilization</a:t>
              </a:r>
            </a:p>
            <a:p>
              <a:pPr>
                <a:defRPr/>
              </a:pPr>
              <a:r>
                <a:rPr lang="ar-SA" sz="3000" b="1">
                  <a:cs typeface="Arial" pitchFamily="34" charset="0"/>
                </a:rPr>
                <a:t>كثرت استمال</a:t>
              </a:r>
              <a:endParaRPr lang="en-US" sz="3000" b="1"/>
            </a:p>
          </p:txBody>
        </p:sp>
        <p:sp>
          <p:nvSpPr>
            <p:cNvPr id="4" name="Oval 5"/>
            <p:cNvSpPr>
              <a:spLocks noChangeArrowheads="1"/>
            </p:cNvSpPr>
            <p:nvPr/>
          </p:nvSpPr>
          <p:spPr bwMode="auto">
            <a:xfrm>
              <a:off x="873" y="2160"/>
              <a:ext cx="1612" cy="1648"/>
            </a:xfrm>
            <a:prstGeom prst="ellipse">
              <a:avLst/>
            </a:prstGeom>
            <a:gradFill rotWithShape="1">
              <a:gsLst>
                <a:gs pos="0">
                  <a:srgbClr val="FF3300"/>
                </a:gs>
                <a:gs pos="50000">
                  <a:schemeClr val="bg1"/>
                </a:gs>
                <a:gs pos="100000">
                  <a:srgbClr val="FF3300"/>
                </a:gs>
              </a:gsLst>
              <a:lin ang="5400000" scaled="1"/>
            </a:gradFill>
            <a:ln w="9525">
              <a:round/>
              <a:headEnd/>
              <a:tailEnd/>
            </a:ln>
            <a:effectLst/>
            <a:scene3d>
              <a:camera prst="legacyObliqueTop"/>
              <a:lightRig rig="legacyFlat4" dir="t"/>
            </a:scene3d>
            <a:sp3d extrusionH="430200" prstMaterial="legacyMatte">
              <a:bevelT w="13500" h="13500" prst="angle"/>
              <a:bevelB w="13500" h="13500" prst="angle"/>
              <a:extrusionClr>
                <a:srgbClr val="FF3300"/>
              </a:extrusionClr>
            </a:sp3d>
          </p:spPr>
          <p:txBody>
            <a:bodyPr wrap="none" anchor="ctr">
              <a:flatTx/>
            </a:bodyPr>
            <a:lstStyle/>
            <a:p>
              <a:pPr algn="ctr">
                <a:defRPr/>
              </a:pPr>
              <a:r>
                <a:rPr lang="en-US" sz="2800" b="1"/>
                <a:t>Explosion of </a:t>
              </a:r>
            </a:p>
            <a:p>
              <a:pPr algn="ctr">
                <a:defRPr/>
              </a:pPr>
              <a:r>
                <a:rPr lang="en-US" sz="2800" b="1"/>
                <a:t>Over-production</a:t>
              </a:r>
            </a:p>
            <a:p>
              <a:pPr algn="ctr">
                <a:defRPr/>
              </a:pPr>
              <a:r>
                <a:rPr lang="ar-SA" sz="2800" b="1">
                  <a:cs typeface="Arial" pitchFamily="34" charset="0"/>
                </a:rPr>
                <a:t>كثرت بيداوار</a:t>
              </a:r>
              <a:endParaRPr lang="en-US" sz="2800" b="1"/>
            </a:p>
          </p:txBody>
        </p:sp>
        <p:sp>
          <p:nvSpPr>
            <p:cNvPr id="5" name="Oval 6"/>
            <p:cNvSpPr>
              <a:spLocks noChangeArrowheads="1"/>
            </p:cNvSpPr>
            <p:nvPr/>
          </p:nvSpPr>
          <p:spPr bwMode="auto">
            <a:xfrm>
              <a:off x="4123" y="2146"/>
              <a:ext cx="1612" cy="1550"/>
            </a:xfrm>
            <a:prstGeom prst="ellipse">
              <a:avLst/>
            </a:prstGeom>
            <a:gradFill rotWithShape="1">
              <a:gsLst>
                <a:gs pos="0">
                  <a:srgbClr val="FF3300"/>
                </a:gs>
                <a:gs pos="50000">
                  <a:schemeClr val="bg1"/>
                </a:gs>
                <a:gs pos="100000">
                  <a:srgbClr val="FF3300"/>
                </a:gs>
              </a:gsLst>
              <a:lin ang="5400000" scaled="1"/>
            </a:gradFill>
            <a:ln w="9525">
              <a:round/>
              <a:headEnd/>
              <a:tailEnd/>
            </a:ln>
            <a:effectLst/>
            <a:scene3d>
              <a:camera prst="legacyObliqueTop"/>
              <a:lightRig rig="legacyFlat4" dir="t"/>
            </a:scene3d>
            <a:sp3d extrusionH="430200" prstMaterial="legacyMatte">
              <a:bevelT w="13500" h="13500" prst="angle"/>
              <a:bevelB w="13500" h="13500" prst="angle"/>
              <a:extrusionClr>
                <a:srgbClr val="FF3300"/>
              </a:extrusionClr>
            </a:sp3d>
          </p:spPr>
          <p:txBody>
            <a:bodyPr wrap="none" anchor="ctr">
              <a:flatTx/>
            </a:bodyPr>
            <a:lstStyle/>
            <a:p>
              <a:pPr>
                <a:defRPr/>
              </a:pPr>
              <a:r>
                <a:rPr lang="en-US" sz="3000" b="1"/>
                <a:t>Explosion of </a:t>
              </a:r>
            </a:p>
            <a:p>
              <a:pPr>
                <a:defRPr/>
              </a:pPr>
              <a:r>
                <a:rPr lang="en-US" sz="3000" b="1"/>
                <a:t>Over-wastage</a:t>
              </a:r>
            </a:p>
            <a:p>
              <a:pPr>
                <a:defRPr/>
              </a:pPr>
              <a:r>
                <a:rPr lang="ar-SA" sz="3000" b="1">
                  <a:cs typeface="Arial" pitchFamily="34" charset="0"/>
                </a:rPr>
                <a:t>كثرت ضياع</a:t>
              </a:r>
              <a:endParaRPr lang="en-US" sz="3000" b="1"/>
            </a:p>
          </p:txBody>
        </p:sp>
        <p:sp>
          <p:nvSpPr>
            <p:cNvPr id="6" name="Oval 7"/>
            <p:cNvSpPr>
              <a:spLocks noChangeArrowheads="1"/>
            </p:cNvSpPr>
            <p:nvPr/>
          </p:nvSpPr>
          <p:spPr bwMode="auto">
            <a:xfrm>
              <a:off x="2496" y="563"/>
              <a:ext cx="1613" cy="1548"/>
            </a:xfrm>
            <a:prstGeom prst="ellipse">
              <a:avLst/>
            </a:prstGeom>
            <a:gradFill rotWithShape="1">
              <a:gsLst>
                <a:gs pos="0">
                  <a:srgbClr val="FF3300"/>
                </a:gs>
                <a:gs pos="50000">
                  <a:schemeClr val="bg1"/>
                </a:gs>
                <a:gs pos="100000">
                  <a:srgbClr val="FF3300"/>
                </a:gs>
              </a:gsLst>
              <a:lin ang="5400000" scaled="1"/>
            </a:gradFill>
            <a:ln w="9525">
              <a:round/>
              <a:headEnd/>
              <a:tailEnd/>
            </a:ln>
            <a:effectLst/>
            <a:scene3d>
              <a:camera prst="legacyObliqueTop"/>
              <a:lightRig rig="legacyFlat4" dir="t"/>
            </a:scene3d>
            <a:sp3d extrusionH="430200" prstMaterial="legacyMatte">
              <a:bevelT w="13500" h="13500" prst="angle"/>
              <a:bevelB w="13500" h="13500" prst="angle"/>
              <a:extrusionClr>
                <a:srgbClr val="FF3300"/>
              </a:extrusionClr>
            </a:sp3d>
          </p:spPr>
          <p:txBody>
            <a:bodyPr wrap="none" anchor="ctr">
              <a:flatTx/>
            </a:bodyPr>
            <a:lstStyle/>
            <a:p>
              <a:pPr>
                <a:defRPr/>
              </a:pPr>
              <a:r>
                <a:rPr lang="en-US" sz="3000" b="1"/>
                <a:t>Explosion of </a:t>
              </a:r>
            </a:p>
            <a:p>
              <a:pPr>
                <a:defRPr/>
              </a:pPr>
              <a:r>
                <a:rPr lang="en-US" sz="3000" b="1"/>
                <a:t>Over-supply</a:t>
              </a:r>
            </a:p>
            <a:p>
              <a:pPr>
                <a:defRPr/>
              </a:pPr>
              <a:r>
                <a:rPr lang="ar-SA" sz="3000" b="1">
                  <a:cs typeface="Arial" pitchFamily="34" charset="0"/>
                </a:rPr>
                <a:t>كثرت ترسيل</a:t>
              </a:r>
              <a:endParaRPr lang="en-US" sz="3000" b="1"/>
            </a:p>
          </p:txBody>
        </p:sp>
        <p:sp>
          <p:nvSpPr>
            <p:cNvPr id="7" name="Oval 8"/>
            <p:cNvSpPr>
              <a:spLocks noChangeArrowheads="1"/>
            </p:cNvSpPr>
            <p:nvPr/>
          </p:nvSpPr>
          <p:spPr bwMode="auto">
            <a:xfrm>
              <a:off x="873" y="463"/>
              <a:ext cx="1612" cy="1713"/>
            </a:xfrm>
            <a:prstGeom prst="ellipse">
              <a:avLst/>
            </a:prstGeom>
            <a:gradFill rotWithShape="1">
              <a:gsLst>
                <a:gs pos="0">
                  <a:srgbClr val="FF3300"/>
                </a:gs>
                <a:gs pos="50000">
                  <a:schemeClr val="bg1"/>
                </a:gs>
                <a:gs pos="100000">
                  <a:srgbClr val="FF3300"/>
                </a:gs>
              </a:gsLst>
              <a:lin ang="5400000" scaled="1"/>
            </a:gradFill>
            <a:ln w="9525">
              <a:round/>
              <a:headEnd/>
              <a:tailEnd/>
            </a:ln>
            <a:effectLst/>
            <a:scene3d>
              <a:camera prst="legacyObliqueTop"/>
              <a:lightRig rig="legacyFlat4" dir="t"/>
            </a:scene3d>
            <a:sp3d extrusionH="430200" prstMaterial="legacyMatte">
              <a:bevelT w="13500" h="13500" prst="angle"/>
              <a:bevelB w="13500" h="13500" prst="angle"/>
              <a:extrusionClr>
                <a:srgbClr val="FF3300"/>
              </a:extrusionClr>
            </a:sp3d>
          </p:spPr>
          <p:txBody>
            <a:bodyPr wrap="none" anchor="ctr">
              <a:flatTx/>
            </a:bodyPr>
            <a:lstStyle/>
            <a:p>
              <a:pPr algn="ctr">
                <a:defRPr/>
              </a:pPr>
              <a:r>
                <a:rPr lang="en-US" sz="3000" b="1"/>
                <a:t>Explosion of </a:t>
              </a:r>
            </a:p>
            <a:p>
              <a:pPr algn="ctr">
                <a:defRPr/>
              </a:pPr>
              <a:r>
                <a:rPr lang="en-US" sz="3000" b="1"/>
                <a:t>Debt</a:t>
              </a:r>
            </a:p>
            <a:p>
              <a:pPr algn="ctr">
                <a:defRPr/>
              </a:pPr>
              <a:r>
                <a:rPr lang="ar-SA" sz="3000" b="1">
                  <a:cs typeface="Arial" pitchFamily="34" charset="0"/>
                </a:rPr>
                <a:t>سودى كاروبار كا </a:t>
              </a:r>
              <a:r>
                <a:rPr lang="ar-SA" sz="3000" b="1" smtClean="0">
                  <a:cs typeface="Arial" pitchFamily="34" charset="0"/>
                </a:rPr>
                <a:t>جال</a:t>
              </a:r>
              <a:endParaRPr lang="en-US" sz="3000" b="1"/>
            </a:p>
            <a:p>
              <a:pPr algn="ctr">
                <a:defRPr/>
              </a:pPr>
              <a:endParaRPr lang="en-US" sz="3000" b="1"/>
            </a:p>
          </p:txBody>
        </p:sp>
        <p:sp>
          <p:nvSpPr>
            <p:cNvPr id="8" name="Oval 9"/>
            <p:cNvSpPr>
              <a:spLocks noChangeArrowheads="1"/>
            </p:cNvSpPr>
            <p:nvPr/>
          </p:nvSpPr>
          <p:spPr bwMode="auto">
            <a:xfrm>
              <a:off x="4123" y="614"/>
              <a:ext cx="1612" cy="1549"/>
            </a:xfrm>
            <a:prstGeom prst="ellipse">
              <a:avLst/>
            </a:prstGeom>
            <a:gradFill rotWithShape="1">
              <a:gsLst>
                <a:gs pos="0">
                  <a:srgbClr val="FF3300"/>
                </a:gs>
                <a:gs pos="50000">
                  <a:schemeClr val="bg1"/>
                </a:gs>
                <a:gs pos="100000">
                  <a:srgbClr val="FF3300"/>
                </a:gs>
              </a:gsLst>
              <a:lin ang="5400000" scaled="1"/>
            </a:gradFill>
            <a:ln w="9525">
              <a:round/>
              <a:headEnd/>
              <a:tailEnd/>
            </a:ln>
            <a:effectLst/>
            <a:scene3d>
              <a:camera prst="legacyObliqueTop"/>
              <a:lightRig rig="legacyFlat4" dir="t"/>
            </a:scene3d>
            <a:sp3d extrusionH="430200" prstMaterial="legacyMatte">
              <a:bevelT w="13500" h="13500" prst="angle"/>
              <a:bevelB w="13500" h="13500" prst="angle"/>
              <a:extrusionClr>
                <a:srgbClr val="FF3300"/>
              </a:extrusionClr>
            </a:sp3d>
          </p:spPr>
          <p:txBody>
            <a:bodyPr wrap="none" anchor="ctr">
              <a:flatTx/>
            </a:bodyPr>
            <a:lstStyle/>
            <a:p>
              <a:pPr>
                <a:defRPr/>
              </a:pPr>
              <a:r>
                <a:rPr lang="en-US" sz="3000" b="1"/>
                <a:t>Explosion of </a:t>
              </a:r>
            </a:p>
            <a:p>
              <a:pPr>
                <a:defRPr/>
              </a:pPr>
              <a:r>
                <a:rPr lang="en-US" sz="3000" b="1"/>
                <a:t>Competition</a:t>
              </a:r>
            </a:p>
            <a:p>
              <a:pPr>
                <a:defRPr/>
              </a:pPr>
              <a:r>
                <a:rPr lang="ar-SA" sz="3000" b="1">
                  <a:cs typeface="Arial" pitchFamily="34" charset="0"/>
                </a:rPr>
                <a:t>اندهى مقابله بازى</a:t>
              </a:r>
              <a:endParaRPr lang="en-US" sz="3000" b="1"/>
            </a:p>
          </p:txBody>
        </p:sp>
      </p:grpSp>
      <p:sp>
        <p:nvSpPr>
          <p:cNvPr id="9" name="Rectangle 8"/>
          <p:cNvSpPr/>
          <p:nvPr/>
        </p:nvSpPr>
        <p:spPr>
          <a:xfrm>
            <a:off x="0" y="0"/>
            <a:ext cx="9167169" cy="646331"/>
          </a:xfrm>
          <a:prstGeom prst="rect">
            <a:avLst/>
          </a:prstGeom>
        </p:spPr>
        <p:txBody>
          <a:bodyPr wrap="square">
            <a:spAutoFit/>
          </a:bodyPr>
          <a:lstStyle/>
          <a:p>
            <a:r>
              <a:rPr lang="en-US" sz="3600" b="1" smtClean="0">
                <a:solidFill>
                  <a:schemeClr val="tx1">
                    <a:lumMod val="85000"/>
                    <a:lumOff val="15000"/>
                  </a:schemeClr>
                </a:solidFill>
              </a:rPr>
              <a:t>Outcome of modern economic system </a:t>
            </a:r>
            <a:endParaRPr lang="en-US" sz="3600" b="1">
              <a:solidFill>
                <a:schemeClr val="tx1">
                  <a:lumMod val="85000"/>
                  <a:lumOff val="15000"/>
                </a:schemeClr>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a:grpSpLocks/>
          </p:cNvGrpSpPr>
          <p:nvPr/>
        </p:nvGrpSpPr>
        <p:grpSpPr bwMode="auto">
          <a:xfrm>
            <a:off x="0" y="587375"/>
            <a:ext cx="4573588" cy="6297613"/>
            <a:chOff x="218" y="685"/>
            <a:chExt cx="2662" cy="3120"/>
          </a:xfrm>
        </p:grpSpPr>
        <p:sp>
          <p:nvSpPr>
            <p:cNvPr id="23564" name="Rectangle 9"/>
            <p:cNvSpPr>
              <a:spLocks noChangeArrowheads="1"/>
            </p:cNvSpPr>
            <p:nvPr/>
          </p:nvSpPr>
          <p:spPr bwMode="auto">
            <a:xfrm>
              <a:off x="533" y="2401"/>
              <a:ext cx="2347" cy="1403"/>
            </a:xfrm>
            <a:prstGeom prst="rect">
              <a:avLst/>
            </a:prstGeom>
            <a:solidFill>
              <a:srgbClr val="FFFF00"/>
            </a:solidFill>
            <a:ln w="9525">
              <a:noFill/>
              <a:miter lim="800000"/>
              <a:headEnd/>
              <a:tailEnd/>
            </a:ln>
          </p:spPr>
          <p:txBody>
            <a:bodyPr wrap="none" anchor="ctr"/>
            <a:lstStyle/>
            <a:p>
              <a:pPr algn="l"/>
              <a:r>
                <a:rPr lang="en-US" sz="2300" b="1" dirty="0"/>
                <a:t>Cowardice</a:t>
              </a:r>
            </a:p>
            <a:p>
              <a:pPr algn="l"/>
              <a:r>
                <a:rPr lang="en-US" sz="2300" b="1" dirty="0"/>
                <a:t>Ignorance</a:t>
              </a:r>
            </a:p>
            <a:p>
              <a:pPr algn="l"/>
              <a:r>
                <a:rPr lang="en-US" sz="2300" b="1" dirty="0"/>
                <a:t>Tensions</a:t>
              </a:r>
            </a:p>
            <a:p>
              <a:pPr algn="l"/>
              <a:r>
                <a:rPr lang="en-US" sz="2300" b="1" dirty="0"/>
                <a:t>Fear</a:t>
              </a:r>
            </a:p>
            <a:p>
              <a:pPr algn="l"/>
              <a:r>
                <a:rPr lang="en-US" sz="2300" b="1" dirty="0"/>
                <a:t>Hunger</a:t>
              </a:r>
            </a:p>
            <a:p>
              <a:pPr algn="l"/>
              <a:r>
                <a:rPr lang="en-US" sz="2300" b="1" dirty="0"/>
                <a:t>Servitude</a:t>
              </a:r>
            </a:p>
            <a:p>
              <a:pPr algn="l"/>
              <a:r>
                <a:rPr lang="en-US" sz="2300" b="1" dirty="0"/>
                <a:t>Debt</a:t>
              </a:r>
            </a:p>
            <a:p>
              <a:pPr algn="l"/>
              <a:r>
                <a:rPr lang="en-US" sz="2300" b="1" dirty="0"/>
                <a:t>Threats</a:t>
              </a:r>
            </a:p>
          </p:txBody>
        </p:sp>
        <p:sp>
          <p:nvSpPr>
            <p:cNvPr id="23565" name="Rectangle 7"/>
            <p:cNvSpPr>
              <a:spLocks noChangeArrowheads="1"/>
            </p:cNvSpPr>
            <p:nvPr/>
          </p:nvSpPr>
          <p:spPr bwMode="auto">
            <a:xfrm>
              <a:off x="533" y="999"/>
              <a:ext cx="2347" cy="1402"/>
            </a:xfrm>
            <a:prstGeom prst="rect">
              <a:avLst/>
            </a:prstGeom>
            <a:solidFill>
              <a:srgbClr val="FFFF00"/>
            </a:solidFill>
            <a:ln w="9525">
              <a:noFill/>
              <a:miter lim="800000"/>
              <a:headEnd/>
              <a:tailEnd/>
            </a:ln>
          </p:spPr>
          <p:txBody>
            <a:bodyPr wrap="none" anchor="ctr"/>
            <a:lstStyle/>
            <a:p>
              <a:pPr algn="l"/>
              <a:r>
                <a:rPr lang="en-US" sz="2300" b="1" dirty="0"/>
                <a:t>Tyranny</a:t>
              </a:r>
            </a:p>
            <a:p>
              <a:pPr algn="l"/>
              <a:r>
                <a:rPr lang="en-US" sz="2300" b="1" dirty="0"/>
                <a:t>Savagery</a:t>
              </a:r>
            </a:p>
            <a:p>
              <a:pPr algn="l"/>
              <a:r>
                <a:rPr lang="en-US" sz="2300" b="1" dirty="0"/>
                <a:t>Cut-throat competition</a:t>
              </a:r>
            </a:p>
            <a:p>
              <a:pPr algn="l"/>
              <a:r>
                <a:rPr lang="en-US" sz="2300" b="1" dirty="0"/>
                <a:t>Self-centeredness</a:t>
              </a:r>
            </a:p>
            <a:p>
              <a:pPr algn="l"/>
              <a:r>
                <a:rPr lang="en-US" sz="2300" b="1" dirty="0"/>
                <a:t>Criminality</a:t>
              </a:r>
            </a:p>
            <a:p>
              <a:pPr algn="l"/>
              <a:r>
                <a:rPr lang="en-US" sz="2300" b="1" dirty="0"/>
                <a:t>Robbery</a:t>
              </a:r>
            </a:p>
            <a:p>
              <a:pPr algn="l"/>
              <a:r>
                <a:rPr lang="en-US" sz="2300" b="1" dirty="0"/>
                <a:t>Theft</a:t>
              </a:r>
            </a:p>
            <a:p>
              <a:pPr algn="l"/>
              <a:r>
                <a:rPr lang="en-US" sz="2300" b="1" dirty="0"/>
                <a:t>Racism</a:t>
              </a:r>
            </a:p>
          </p:txBody>
        </p:sp>
        <p:sp>
          <p:nvSpPr>
            <p:cNvPr id="23566" name="Rectangle 19"/>
            <p:cNvSpPr>
              <a:spLocks noChangeArrowheads="1"/>
            </p:cNvSpPr>
            <p:nvPr/>
          </p:nvSpPr>
          <p:spPr bwMode="auto">
            <a:xfrm>
              <a:off x="219" y="685"/>
              <a:ext cx="2661" cy="314"/>
            </a:xfrm>
            <a:prstGeom prst="rect">
              <a:avLst/>
            </a:prstGeom>
            <a:solidFill>
              <a:srgbClr val="CC3300"/>
            </a:solidFill>
            <a:ln w="9525">
              <a:noFill/>
              <a:miter lim="800000"/>
              <a:headEnd/>
              <a:tailEnd/>
            </a:ln>
          </p:spPr>
          <p:txBody>
            <a:bodyPr wrap="none" anchor="ctr"/>
            <a:lstStyle/>
            <a:p>
              <a:r>
                <a:rPr lang="en-US" sz="2400" b="1">
                  <a:solidFill>
                    <a:schemeClr val="bg1"/>
                  </a:solidFill>
                </a:rPr>
                <a:t>Before (</a:t>
              </a:r>
              <a:r>
                <a:rPr lang="en-US" sz="2400" b="1" smtClean="0">
                  <a:solidFill>
                    <a:schemeClr val="bg1"/>
                  </a:solidFill>
                </a:rPr>
                <a:t>Savage</a:t>
              </a:r>
              <a:r>
                <a:rPr lang="ur-PK" sz="2400" b="1" smtClean="0">
                  <a:solidFill>
                    <a:schemeClr val="bg1"/>
                  </a:solidFill>
                </a:rPr>
                <a:t>جنگلی</a:t>
              </a:r>
              <a:r>
                <a:rPr lang="en-US" sz="2400" b="1" smtClean="0">
                  <a:solidFill>
                    <a:schemeClr val="bg1"/>
                  </a:solidFill>
                </a:rPr>
                <a:t> </a:t>
              </a:r>
              <a:r>
                <a:rPr lang="en-US" sz="2400" b="1">
                  <a:solidFill>
                    <a:schemeClr val="bg1"/>
                  </a:solidFill>
                </a:rPr>
                <a:t>Society)</a:t>
              </a:r>
            </a:p>
          </p:txBody>
        </p:sp>
        <p:sp>
          <p:nvSpPr>
            <p:cNvPr id="23567" name="Rectangle 24"/>
            <p:cNvSpPr>
              <a:spLocks noChangeArrowheads="1"/>
            </p:cNvSpPr>
            <p:nvPr/>
          </p:nvSpPr>
          <p:spPr bwMode="auto">
            <a:xfrm rot="5400000">
              <a:off x="-327" y="1543"/>
              <a:ext cx="1403" cy="314"/>
            </a:xfrm>
            <a:prstGeom prst="rect">
              <a:avLst/>
            </a:prstGeom>
            <a:solidFill>
              <a:schemeClr val="tx2"/>
            </a:solidFill>
            <a:ln w="9525">
              <a:noFill/>
              <a:miter lim="800000"/>
              <a:headEnd/>
              <a:tailEnd/>
            </a:ln>
          </p:spPr>
          <p:txBody>
            <a:bodyPr rot="10800000" wrap="none" anchor="ctr"/>
            <a:lstStyle/>
            <a:p>
              <a:r>
                <a:rPr lang="en-US" sz="3000" b="1"/>
                <a:t>Exploitation</a:t>
              </a:r>
            </a:p>
          </p:txBody>
        </p:sp>
        <p:sp>
          <p:nvSpPr>
            <p:cNvPr id="23568" name="Rectangle 25"/>
            <p:cNvSpPr>
              <a:spLocks noChangeArrowheads="1"/>
            </p:cNvSpPr>
            <p:nvPr/>
          </p:nvSpPr>
          <p:spPr bwMode="auto">
            <a:xfrm rot="5400000">
              <a:off x="-327" y="2946"/>
              <a:ext cx="1404" cy="314"/>
            </a:xfrm>
            <a:prstGeom prst="rect">
              <a:avLst/>
            </a:prstGeom>
            <a:solidFill>
              <a:srgbClr val="FFCC00"/>
            </a:solidFill>
            <a:ln w="9525">
              <a:noFill/>
              <a:miter lim="800000"/>
              <a:headEnd/>
              <a:tailEnd/>
            </a:ln>
          </p:spPr>
          <p:txBody>
            <a:bodyPr rot="10800000" wrap="none" anchor="ctr"/>
            <a:lstStyle/>
            <a:p>
              <a:r>
                <a:rPr lang="en-US" sz="3000" b="1"/>
                <a:t>Deprivation</a:t>
              </a:r>
            </a:p>
          </p:txBody>
        </p:sp>
      </p:grpSp>
      <p:grpSp>
        <p:nvGrpSpPr>
          <p:cNvPr id="3" name="Group 26"/>
          <p:cNvGrpSpPr>
            <a:grpSpLocks/>
          </p:cNvGrpSpPr>
          <p:nvPr/>
        </p:nvGrpSpPr>
        <p:grpSpPr bwMode="auto">
          <a:xfrm>
            <a:off x="4573588" y="587375"/>
            <a:ext cx="4570412" cy="6297613"/>
            <a:chOff x="2880" y="685"/>
            <a:chExt cx="2661" cy="3120"/>
          </a:xfrm>
        </p:grpSpPr>
        <p:sp>
          <p:nvSpPr>
            <p:cNvPr id="23560" name="Rectangle 12"/>
            <p:cNvSpPr>
              <a:spLocks noChangeArrowheads="1"/>
            </p:cNvSpPr>
            <p:nvPr/>
          </p:nvSpPr>
          <p:spPr bwMode="auto">
            <a:xfrm>
              <a:off x="2880" y="2160"/>
              <a:ext cx="2347" cy="1645"/>
            </a:xfrm>
            <a:prstGeom prst="rect">
              <a:avLst/>
            </a:prstGeom>
            <a:gradFill rotWithShape="1">
              <a:gsLst>
                <a:gs pos="0">
                  <a:schemeClr val="bg1"/>
                </a:gs>
                <a:gs pos="100000">
                  <a:srgbClr val="00CC99"/>
                </a:gs>
              </a:gsLst>
              <a:lin ang="0" scaled="1"/>
            </a:gradFill>
            <a:ln w="9525">
              <a:noFill/>
              <a:miter lim="800000"/>
              <a:headEnd/>
              <a:tailEnd/>
            </a:ln>
          </p:spPr>
          <p:txBody>
            <a:bodyPr wrap="none" anchor="ctr"/>
            <a:lstStyle/>
            <a:p>
              <a:pPr algn="r"/>
              <a:r>
                <a:rPr lang="en-US" sz="2300" b="1"/>
                <a:t>Intellect</a:t>
              </a:r>
              <a:endParaRPr lang="en-GB" sz="2300" b="1"/>
            </a:p>
            <a:p>
              <a:pPr algn="r"/>
              <a:r>
                <a:rPr lang="en-GB" sz="2300" b="1"/>
                <a:t>Compassion </a:t>
              </a:r>
            </a:p>
            <a:p>
              <a:pPr algn="r"/>
              <a:r>
                <a:rPr lang="en-GB" sz="2300" b="1"/>
                <a:t>Care of kin</a:t>
              </a:r>
            </a:p>
            <a:p>
              <a:pPr algn="r"/>
              <a:r>
                <a:rPr lang="en-US" sz="2300" b="1"/>
                <a:t>Affection </a:t>
              </a:r>
            </a:p>
            <a:p>
              <a:pPr algn="r"/>
              <a:r>
                <a:rPr lang="en-GB" sz="2300" b="1" i="1"/>
                <a:t>Sincerity </a:t>
              </a:r>
            </a:p>
            <a:p>
              <a:pPr algn="r"/>
              <a:r>
                <a:rPr lang="en-GB" sz="2300" b="1" i="1"/>
                <a:t>Freedom</a:t>
              </a:r>
            </a:p>
            <a:p>
              <a:pPr algn="r"/>
              <a:r>
                <a:rPr lang="en-GB" sz="2300" b="1" i="1"/>
                <a:t>Fortitude</a:t>
              </a:r>
            </a:p>
            <a:p>
              <a:pPr algn="r"/>
              <a:r>
                <a:rPr lang="en-GB" sz="2300" b="1" i="1"/>
                <a:t>Munificence</a:t>
              </a:r>
            </a:p>
            <a:p>
              <a:pPr algn="r"/>
              <a:r>
                <a:rPr lang="en-US" sz="2300" b="1"/>
                <a:t>Zeal &amp; Endeavor</a:t>
              </a:r>
            </a:p>
          </p:txBody>
        </p:sp>
        <p:sp>
          <p:nvSpPr>
            <p:cNvPr id="23561" name="Rectangle 13"/>
            <p:cNvSpPr>
              <a:spLocks noChangeArrowheads="1"/>
            </p:cNvSpPr>
            <p:nvPr/>
          </p:nvSpPr>
          <p:spPr bwMode="auto">
            <a:xfrm>
              <a:off x="2880" y="999"/>
              <a:ext cx="2347" cy="1402"/>
            </a:xfrm>
            <a:prstGeom prst="rect">
              <a:avLst/>
            </a:prstGeom>
            <a:gradFill rotWithShape="1">
              <a:gsLst>
                <a:gs pos="0">
                  <a:schemeClr val="bg1"/>
                </a:gs>
                <a:gs pos="100000">
                  <a:srgbClr val="00CC99"/>
                </a:gs>
              </a:gsLst>
              <a:lin ang="0" scaled="1"/>
            </a:gradFill>
            <a:ln w="9525">
              <a:noFill/>
              <a:miter lim="800000"/>
              <a:headEnd/>
              <a:tailEnd/>
            </a:ln>
          </p:spPr>
          <p:txBody>
            <a:bodyPr wrap="none" anchor="ctr"/>
            <a:lstStyle/>
            <a:p>
              <a:pPr algn="r"/>
              <a:r>
                <a:rPr lang="en-US" sz="2300" b="1"/>
                <a:t>Piety</a:t>
              </a:r>
            </a:p>
            <a:p>
              <a:pPr algn="r"/>
              <a:r>
                <a:rPr lang="en-US" sz="2300" b="1"/>
                <a:t>Courage</a:t>
              </a:r>
            </a:p>
            <a:p>
              <a:pPr algn="r"/>
              <a:r>
                <a:rPr lang="en-US" sz="2300" b="1"/>
                <a:t>Happiness</a:t>
              </a:r>
            </a:p>
            <a:p>
              <a:pPr algn="r"/>
              <a:r>
                <a:rPr lang="en-US" sz="2300" b="1"/>
                <a:t>Justice</a:t>
              </a:r>
            </a:p>
            <a:p>
              <a:pPr algn="r"/>
              <a:r>
                <a:rPr lang="en-US" sz="2300" b="1"/>
                <a:t>Content</a:t>
              </a:r>
            </a:p>
            <a:p>
              <a:pPr algn="r"/>
              <a:r>
                <a:rPr lang="en-US" sz="2300" b="1"/>
                <a:t>Satisfaction</a:t>
              </a:r>
            </a:p>
            <a:p>
              <a:pPr algn="r"/>
              <a:r>
                <a:rPr lang="en-US" sz="2300" b="1"/>
                <a:t>Chastity</a:t>
              </a:r>
            </a:p>
            <a:p>
              <a:pPr algn="r"/>
              <a:r>
                <a:rPr lang="en-US" sz="2300" b="1"/>
                <a:t>Humility</a:t>
              </a:r>
            </a:p>
          </p:txBody>
        </p:sp>
        <p:sp>
          <p:nvSpPr>
            <p:cNvPr id="23562" name="Rectangle 18"/>
            <p:cNvSpPr>
              <a:spLocks noChangeArrowheads="1"/>
            </p:cNvSpPr>
            <p:nvPr/>
          </p:nvSpPr>
          <p:spPr bwMode="auto">
            <a:xfrm>
              <a:off x="2880" y="685"/>
              <a:ext cx="2661" cy="314"/>
            </a:xfrm>
            <a:prstGeom prst="rect">
              <a:avLst/>
            </a:prstGeom>
            <a:solidFill>
              <a:srgbClr val="006600"/>
            </a:solidFill>
            <a:ln w="9525">
              <a:noFill/>
              <a:miter lim="800000"/>
              <a:headEnd/>
              <a:tailEnd/>
            </a:ln>
          </p:spPr>
          <p:txBody>
            <a:bodyPr wrap="none" anchor="ctr"/>
            <a:lstStyle/>
            <a:p>
              <a:r>
                <a:rPr lang="en-US" sz="3000" b="1">
                  <a:solidFill>
                    <a:schemeClr val="bg1"/>
                  </a:solidFill>
                </a:rPr>
                <a:t>After (Natural Society)</a:t>
              </a:r>
            </a:p>
          </p:txBody>
        </p:sp>
        <p:sp>
          <p:nvSpPr>
            <p:cNvPr id="23563" name="Rectangle 21"/>
            <p:cNvSpPr>
              <a:spLocks noChangeArrowheads="1"/>
            </p:cNvSpPr>
            <p:nvPr/>
          </p:nvSpPr>
          <p:spPr bwMode="auto">
            <a:xfrm rot="-5400000">
              <a:off x="3980" y="2244"/>
              <a:ext cx="2808" cy="314"/>
            </a:xfrm>
            <a:prstGeom prst="rect">
              <a:avLst/>
            </a:prstGeom>
            <a:solidFill>
              <a:schemeClr val="accent2"/>
            </a:solidFill>
            <a:ln w="9525">
              <a:noFill/>
              <a:miter lim="800000"/>
              <a:headEnd/>
              <a:tailEnd/>
            </a:ln>
          </p:spPr>
          <p:txBody>
            <a:bodyPr rot="10800000" wrap="none" anchor="ctr"/>
            <a:lstStyle/>
            <a:p>
              <a:r>
                <a:rPr lang="en-US" sz="3000" b="1"/>
                <a:t>Harmony</a:t>
              </a:r>
            </a:p>
          </p:txBody>
        </p:sp>
      </p:grpSp>
      <p:grpSp>
        <p:nvGrpSpPr>
          <p:cNvPr id="4" name="Group 29"/>
          <p:cNvGrpSpPr>
            <a:grpSpLocks/>
          </p:cNvGrpSpPr>
          <p:nvPr/>
        </p:nvGrpSpPr>
        <p:grpSpPr bwMode="auto">
          <a:xfrm>
            <a:off x="2578100" y="2184400"/>
            <a:ext cx="4114800" cy="3509963"/>
            <a:chOff x="1624" y="1231"/>
            <a:chExt cx="2592" cy="2830"/>
          </a:xfrm>
        </p:grpSpPr>
        <p:sp>
          <p:nvSpPr>
            <p:cNvPr id="23558" name="AutoShape 4"/>
            <p:cNvSpPr>
              <a:spLocks noEditPoints="1" noChangeArrowheads="1"/>
            </p:cNvSpPr>
            <p:nvPr/>
          </p:nvSpPr>
          <p:spPr bwMode="auto">
            <a:xfrm>
              <a:off x="1624" y="1231"/>
              <a:ext cx="2592" cy="2830"/>
            </a:xfrm>
            <a:custGeom>
              <a:avLst/>
              <a:gdLst>
                <a:gd name="T0" fmla="*/ 1296 w 21600"/>
                <a:gd name="T1" fmla="*/ 0 h 21600"/>
                <a:gd name="T2" fmla="*/ 2592 w 21600"/>
                <a:gd name="T3" fmla="*/ 1415 h 21600"/>
                <a:gd name="T4" fmla="*/ 1296 w 21600"/>
                <a:gd name="T5" fmla="*/ 2830 h 21600"/>
                <a:gd name="T6" fmla="*/ 0 w 21600"/>
                <a:gd name="T7" fmla="*/ 1415 h 21600"/>
                <a:gd name="T8" fmla="*/ 0 60000 65536"/>
                <a:gd name="T9" fmla="*/ 0 60000 65536"/>
                <a:gd name="T10" fmla="*/ 0 60000 65536"/>
                <a:gd name="T11" fmla="*/ 0 60000 65536"/>
                <a:gd name="T12" fmla="*/ 4375 w 21600"/>
                <a:gd name="T13" fmla="*/ 3961 h 21600"/>
                <a:gd name="T14" fmla="*/ 17842 w 21600"/>
                <a:gd name="T15" fmla="*/ 17639 h 21600"/>
              </a:gdLst>
              <a:ahLst/>
              <a:cxnLst>
                <a:cxn ang="T8">
                  <a:pos x="T0" y="T1"/>
                </a:cxn>
                <a:cxn ang="T9">
                  <a:pos x="T2" y="T3"/>
                </a:cxn>
                <a:cxn ang="T10">
                  <a:pos x="T4" y="T5"/>
                </a:cxn>
                <a:cxn ang="T11">
                  <a:pos x="T6" y="T7"/>
                </a:cxn>
              </a:cxnLst>
              <a:rect l="T12" t="T13" r="T14" b="T15"/>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FF6600"/>
            </a:solidFill>
            <a:ln w="9525">
              <a:round/>
              <a:headEnd/>
              <a:tailEnd/>
            </a:ln>
            <a:scene3d>
              <a:camera prst="legacyPerspectiveBottom">
                <a:rot lat="1200000" lon="0" rev="0"/>
              </a:camera>
              <a:lightRig rig="legacyFlat3" dir="t"/>
            </a:scene3d>
            <a:sp3d extrusionH="887400" prstMaterial="legacyMatte">
              <a:bevelT w="13500" h="13500" prst="angle"/>
              <a:bevelB w="13500" h="13500" prst="angle"/>
              <a:extrusionClr>
                <a:srgbClr val="FF6600"/>
              </a:extrusionClr>
            </a:sp3d>
          </p:spPr>
          <p:txBody>
            <a:bodyPr>
              <a:flatTx/>
            </a:bodyPr>
            <a:lstStyle/>
            <a:p>
              <a:endParaRPr lang="en-US"/>
            </a:p>
          </p:txBody>
        </p:sp>
        <p:sp>
          <p:nvSpPr>
            <p:cNvPr id="23559" name="Oval 5"/>
            <p:cNvSpPr>
              <a:spLocks noChangeArrowheads="1"/>
            </p:cNvSpPr>
            <p:nvPr/>
          </p:nvSpPr>
          <p:spPr bwMode="auto">
            <a:xfrm>
              <a:off x="1833" y="1322"/>
              <a:ext cx="2199" cy="2523"/>
            </a:xfrm>
            <a:prstGeom prst="ellipse">
              <a:avLst/>
            </a:prstGeom>
            <a:solidFill>
              <a:srgbClr val="FFFF00"/>
            </a:solidFill>
            <a:ln w="9525">
              <a:noFill/>
              <a:round/>
              <a:headEnd/>
              <a:tailEnd/>
            </a:ln>
          </p:spPr>
          <p:txBody>
            <a:bodyPr wrap="none" anchor="ctr"/>
            <a:lstStyle/>
            <a:p>
              <a:pPr algn="ctr"/>
              <a:r>
                <a:rPr lang="en-GB" sz="2000" b="1" dirty="0"/>
                <a:t>Non-contributory</a:t>
              </a:r>
            </a:p>
            <a:p>
              <a:pPr algn="ctr"/>
              <a:r>
                <a:rPr lang="en-GB" sz="2000" b="1" dirty="0"/>
                <a:t>/Contributory</a:t>
              </a:r>
            </a:p>
            <a:p>
              <a:pPr algn="ctr"/>
              <a:r>
                <a:rPr lang="en-GB" sz="3500" b="1" dirty="0"/>
                <a:t>Social Security</a:t>
              </a:r>
            </a:p>
            <a:p>
              <a:pPr algn="ctr"/>
              <a:r>
                <a:rPr lang="en-GB" sz="3500" b="1" dirty="0"/>
                <a:t>Plan</a:t>
              </a:r>
              <a:r>
                <a:rPr lang="en-GB" sz="2500" b="1" dirty="0"/>
                <a:t> </a:t>
              </a:r>
            </a:p>
            <a:p>
              <a:pPr algn="ctr"/>
              <a:r>
                <a:rPr lang="en-GB" sz="2500" b="1" dirty="0"/>
                <a:t>(Surplus Pool)</a:t>
              </a:r>
              <a:endParaRPr lang="en-US" sz="2500" b="1" dirty="0"/>
            </a:p>
          </p:txBody>
        </p:sp>
      </p:grpSp>
      <p:sp>
        <p:nvSpPr>
          <p:cNvPr id="23557" name="AutoShape 6"/>
          <p:cNvSpPr>
            <a:spLocks noChangeArrowheads="1"/>
          </p:cNvSpPr>
          <p:nvPr/>
        </p:nvSpPr>
        <p:spPr bwMode="auto">
          <a:xfrm>
            <a:off x="0" y="11113"/>
            <a:ext cx="9144000" cy="730250"/>
          </a:xfrm>
          <a:prstGeom prst="flowChartOffpageConnector">
            <a:avLst/>
          </a:prstGeom>
          <a:solidFill>
            <a:srgbClr val="00B050"/>
          </a:solidFill>
          <a:ln w="9525">
            <a:noFill/>
            <a:miter lim="800000"/>
            <a:headEnd/>
            <a:tailEnd/>
          </a:ln>
          <a:effectLst>
            <a:prstShdw prst="shdw17" dist="17961" dir="13500000">
              <a:srgbClr val="1F7A7A"/>
            </a:prstShdw>
          </a:effectLst>
        </p:spPr>
        <p:txBody>
          <a:bodyPr wrap="none" anchor="ctr"/>
          <a:lstStyle/>
          <a:p>
            <a:r>
              <a:rPr lang="en-US" sz="3500" b="1" i="1"/>
              <a:t>Mirror view before/After Implementation</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200238984-001">
            <a:hlinkClick r:id="rId2"/>
          </p:cNvPr>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4579" name="Rectangle 3"/>
          <p:cNvSpPr>
            <a:spLocks noChangeArrowheads="1"/>
          </p:cNvSpPr>
          <p:nvPr/>
        </p:nvSpPr>
        <p:spPr bwMode="auto">
          <a:xfrm>
            <a:off x="0" y="87313"/>
            <a:ext cx="9144000" cy="741362"/>
          </a:xfrm>
          <a:prstGeom prst="rect">
            <a:avLst/>
          </a:prstGeom>
          <a:solidFill>
            <a:schemeClr val="bg2">
              <a:lumMod val="25000"/>
            </a:schemeClr>
          </a:solidFill>
          <a:ln>
            <a:headEnd/>
            <a:tailEnd/>
          </a:ln>
        </p:spPr>
        <p:style>
          <a:lnRef idx="2">
            <a:schemeClr val="accent2"/>
          </a:lnRef>
          <a:fillRef idx="1">
            <a:schemeClr val="lt1"/>
          </a:fillRef>
          <a:effectRef idx="0">
            <a:schemeClr val="accent2"/>
          </a:effectRef>
          <a:fontRef idx="minor">
            <a:schemeClr val="dk1"/>
          </a:fontRef>
        </p:style>
        <p:txBody>
          <a:bodyPr wrap="none" anchor="ctr"/>
          <a:lstStyle/>
          <a:p>
            <a:r>
              <a:rPr lang="en-US" sz="3200">
                <a:ln w="18415" cmpd="sng">
                  <a:solidFill>
                    <a:srgbClr val="FFFFFF"/>
                  </a:solidFill>
                  <a:prstDash val="solid"/>
                </a:ln>
                <a:solidFill>
                  <a:srgbClr val="FFFFFF"/>
                </a:solidFill>
              </a:rPr>
              <a:t>Summary of natural economic System of Islam</a:t>
            </a:r>
          </a:p>
        </p:txBody>
      </p:sp>
      <p:sp>
        <p:nvSpPr>
          <p:cNvPr id="358402" name="Rectangle 2"/>
          <p:cNvSpPr>
            <a:spLocks noChangeArrowheads="1"/>
          </p:cNvSpPr>
          <p:nvPr/>
        </p:nvSpPr>
        <p:spPr bwMode="auto">
          <a:xfrm>
            <a:off x="0" y="1142744"/>
            <a:ext cx="9144000" cy="5410712"/>
          </a:xfrm>
          <a:prstGeom prst="rect">
            <a:avLst/>
          </a:prstGeom>
          <a:solidFill>
            <a:schemeClr val="accent6">
              <a:lumMod val="75000"/>
            </a:schemeClr>
          </a:solidFill>
          <a:ln w="9525">
            <a:noFill/>
            <a:miter lim="800000"/>
            <a:headEnd/>
            <a:tailEnd/>
          </a:ln>
        </p:spPr>
        <p:txBody>
          <a:bodyPr wrap="square" anchor="ctr">
            <a:spAutoFit/>
          </a:bodyPr>
          <a:lstStyle/>
          <a:p>
            <a:pPr marL="342900" indent="-342900" algn="l">
              <a:spcAft>
                <a:spcPct val="60000"/>
              </a:spcAft>
              <a:buFontTx/>
              <a:buAutoNum type="arabicPeriod"/>
            </a:pPr>
            <a:r>
              <a:rPr lang="en-GB" b="1">
                <a:solidFill>
                  <a:schemeClr val="bg1"/>
                </a:solidFill>
              </a:rPr>
              <a:t>Islamic view is that “real economy” controls, and the money is only a “supportive function”. Protects labour/work.</a:t>
            </a:r>
          </a:p>
          <a:p>
            <a:pPr marL="342900" indent="-342900" algn="l">
              <a:spcAft>
                <a:spcPct val="60000"/>
              </a:spcAft>
              <a:buFontTx/>
              <a:buAutoNum type="arabicPeriod"/>
            </a:pPr>
            <a:r>
              <a:rPr lang="en-US" b="1">
                <a:solidFill>
                  <a:schemeClr val="bg1"/>
                </a:solidFill>
              </a:rPr>
              <a:t>Stop earning money through money and compels people to work and invest money in business ventures</a:t>
            </a:r>
            <a:endParaRPr lang="en-GB" b="1">
              <a:solidFill>
                <a:schemeClr val="bg1"/>
              </a:solidFill>
            </a:endParaRPr>
          </a:p>
          <a:p>
            <a:pPr marL="342900" indent="-342900" algn="l">
              <a:spcAft>
                <a:spcPct val="60000"/>
              </a:spcAft>
              <a:buFontTx/>
              <a:buAutoNum type="arabicPeriod"/>
            </a:pPr>
            <a:r>
              <a:rPr lang="en-GB" b="1">
                <a:solidFill>
                  <a:schemeClr val="bg1"/>
                </a:solidFill>
              </a:rPr>
              <a:t>Eliminates sources of unearned income (interest/speculation)</a:t>
            </a:r>
            <a:endParaRPr lang="en-US" b="1">
              <a:solidFill>
                <a:schemeClr val="bg1"/>
              </a:solidFill>
            </a:endParaRPr>
          </a:p>
          <a:p>
            <a:pPr marL="342900" indent="-342900" algn="l">
              <a:spcAft>
                <a:spcPct val="60000"/>
              </a:spcAft>
              <a:buFontTx/>
              <a:buAutoNum type="arabicPeriod"/>
            </a:pPr>
            <a:r>
              <a:rPr lang="en-US" b="1">
                <a:solidFill>
                  <a:schemeClr val="bg1"/>
                </a:solidFill>
              </a:rPr>
              <a:t>No protection to capital and uses wealth in real economic activities integrated with physical laws of nature.</a:t>
            </a:r>
          </a:p>
          <a:p>
            <a:pPr marL="342900" indent="-342900" algn="l">
              <a:spcAft>
                <a:spcPct val="60000"/>
              </a:spcAft>
              <a:buFontTx/>
              <a:buAutoNum type="arabicPeriod"/>
            </a:pPr>
            <a:r>
              <a:rPr lang="en-GB" b="1">
                <a:solidFill>
                  <a:schemeClr val="bg1"/>
                </a:solidFill>
              </a:rPr>
              <a:t>Collect zakat (wealth tax) no tax on income or consumption.</a:t>
            </a:r>
          </a:p>
          <a:p>
            <a:pPr marL="342900" indent="-342900" algn="l">
              <a:spcAft>
                <a:spcPct val="60000"/>
              </a:spcAft>
              <a:buFontTx/>
              <a:buAutoNum type="arabicPeriod"/>
            </a:pPr>
            <a:r>
              <a:rPr lang="en-US" b="1">
                <a:solidFill>
                  <a:schemeClr val="bg1"/>
                </a:solidFill>
              </a:rPr>
              <a:t>It is </a:t>
            </a:r>
            <a:r>
              <a:rPr lang="en-US" b="1" u="sng">
                <a:solidFill>
                  <a:schemeClr val="bg1"/>
                </a:solidFill>
              </a:rPr>
              <a:t>responsibility</a:t>
            </a:r>
            <a:r>
              <a:rPr lang="en-US" b="1">
                <a:solidFill>
                  <a:schemeClr val="bg1"/>
                </a:solidFill>
              </a:rPr>
              <a:t> of individuals for meeting needs of poor and social welfare of society</a:t>
            </a:r>
          </a:p>
          <a:p>
            <a:pPr marL="342900" indent="-342900" algn="l">
              <a:spcAft>
                <a:spcPct val="60000"/>
              </a:spcAft>
              <a:buFontTx/>
              <a:buAutoNum type="arabicPeriod"/>
            </a:pPr>
            <a:r>
              <a:rPr lang="en-US" b="1">
                <a:solidFill>
                  <a:schemeClr val="bg1"/>
                </a:solidFill>
              </a:rPr>
              <a:t>State is responsible for meeting basic needs of citizens and taking administration/legal measure for checking concentration of wealth in few hands.</a:t>
            </a:r>
          </a:p>
          <a:p>
            <a:pPr marL="342900" indent="-342900" algn="l">
              <a:spcAft>
                <a:spcPct val="60000"/>
              </a:spcAft>
              <a:buFontTx/>
              <a:buAutoNum type="arabicPeriod"/>
            </a:pPr>
            <a:r>
              <a:rPr lang="en-US" b="1">
                <a:solidFill>
                  <a:schemeClr val="bg1"/>
                </a:solidFill>
              </a:rPr>
              <a:t>Business in Islam is not an grabbing the opportunity but a “</a:t>
            </a:r>
            <a:r>
              <a:rPr lang="en-US" b="1" i="1">
                <a:solidFill>
                  <a:schemeClr val="bg1"/>
                </a:solidFill>
              </a:rPr>
              <a:t>Ibadah</a:t>
            </a:r>
            <a:r>
              <a:rPr lang="en-US" b="1">
                <a:solidFill>
                  <a:schemeClr val="bg1"/>
                </a:solidFill>
              </a:rPr>
              <a:t>” covered under the ethos of Islamic principles of life.</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0" y="1316038"/>
            <a:ext cx="9144000" cy="5541962"/>
            <a:chOff x="775" y="926"/>
            <a:chExt cx="4258" cy="2637"/>
          </a:xfrm>
        </p:grpSpPr>
        <p:sp>
          <p:nvSpPr>
            <p:cNvPr id="44041" name="Rectangle 4"/>
            <p:cNvSpPr>
              <a:spLocks noChangeArrowheads="1"/>
            </p:cNvSpPr>
            <p:nvPr/>
          </p:nvSpPr>
          <p:spPr bwMode="auto">
            <a:xfrm>
              <a:off x="3614" y="3036"/>
              <a:ext cx="1419" cy="527"/>
            </a:xfrm>
            <a:prstGeom prst="rect">
              <a:avLst/>
            </a:prstGeom>
            <a:solidFill>
              <a:srgbClr val="00CC66"/>
            </a:solidFill>
            <a:ln w="57150">
              <a:solidFill>
                <a:schemeClr val="bg1"/>
              </a:solidFill>
              <a:miter lim="800000"/>
              <a:headEnd/>
              <a:tailEnd/>
            </a:ln>
          </p:spPr>
          <p:txBody>
            <a:bodyPr/>
            <a:lstStyle/>
            <a:p>
              <a:pPr>
                <a:lnSpc>
                  <a:spcPct val="80000"/>
                </a:lnSpc>
              </a:pPr>
              <a:r>
                <a:rPr lang="en-GB" sz="2800" b="1">
                  <a:solidFill>
                    <a:schemeClr val="bg1"/>
                  </a:solidFill>
                  <a:latin typeface="Times New Roman" pitchFamily="18" charset="0"/>
                  <a:ea typeface="MS Mincho" pitchFamily="49" charset="-128"/>
                  <a:cs typeface="Times New Roman" pitchFamily="18" charset="0"/>
                </a:rPr>
                <a:t>War with </a:t>
              </a:r>
            </a:p>
            <a:p>
              <a:pPr>
                <a:lnSpc>
                  <a:spcPct val="80000"/>
                </a:lnSpc>
              </a:pPr>
              <a:r>
                <a:rPr lang="en-GB" sz="2800" b="1">
                  <a:solidFill>
                    <a:schemeClr val="bg1"/>
                  </a:solidFill>
                  <a:latin typeface="Times New Roman" pitchFamily="18" charset="0"/>
                  <a:ea typeface="MS Mincho" pitchFamily="49" charset="-128"/>
                  <a:cs typeface="Times New Roman" pitchFamily="18" charset="0"/>
                </a:rPr>
                <a:t>Allah &amp; Rasul</a:t>
              </a:r>
              <a:endParaRPr lang="en-GB" sz="2800" b="1">
                <a:solidFill>
                  <a:schemeClr val="bg1"/>
                </a:solidFill>
                <a:ea typeface="MS Mincho" pitchFamily="49" charset="-128"/>
                <a:cs typeface="Times New Roman" pitchFamily="18" charset="0"/>
              </a:endParaRPr>
            </a:p>
          </p:txBody>
        </p:sp>
        <p:sp>
          <p:nvSpPr>
            <p:cNvPr id="44042" name="Rectangle 5"/>
            <p:cNvSpPr>
              <a:spLocks noChangeArrowheads="1"/>
            </p:cNvSpPr>
            <p:nvPr/>
          </p:nvSpPr>
          <p:spPr bwMode="auto">
            <a:xfrm>
              <a:off x="2194" y="3036"/>
              <a:ext cx="1420" cy="527"/>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Interest</a:t>
              </a:r>
              <a:endParaRPr lang="en-GB" sz="3500" b="1">
                <a:solidFill>
                  <a:schemeClr val="bg1"/>
                </a:solidFill>
                <a:ea typeface="MS Mincho" pitchFamily="49" charset="-128"/>
                <a:cs typeface="Times New Roman" pitchFamily="18" charset="0"/>
              </a:endParaRPr>
            </a:p>
          </p:txBody>
        </p:sp>
        <p:sp>
          <p:nvSpPr>
            <p:cNvPr id="44043" name="Rectangle 6"/>
            <p:cNvSpPr>
              <a:spLocks noChangeArrowheads="1"/>
            </p:cNvSpPr>
            <p:nvPr/>
          </p:nvSpPr>
          <p:spPr bwMode="auto">
            <a:xfrm>
              <a:off x="775" y="3036"/>
              <a:ext cx="1419" cy="527"/>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      Economic</a:t>
              </a:r>
              <a:endParaRPr lang="en-GB" sz="3500" b="1">
                <a:solidFill>
                  <a:schemeClr val="bg1"/>
                </a:solidFill>
                <a:ea typeface="MS Mincho" pitchFamily="49" charset="-128"/>
                <a:cs typeface="Times New Roman" pitchFamily="18" charset="0"/>
              </a:endParaRPr>
            </a:p>
          </p:txBody>
        </p:sp>
        <p:sp>
          <p:nvSpPr>
            <p:cNvPr id="44044" name="Rectangle 7"/>
            <p:cNvSpPr>
              <a:spLocks noChangeArrowheads="1"/>
            </p:cNvSpPr>
            <p:nvPr/>
          </p:nvSpPr>
          <p:spPr bwMode="auto">
            <a:xfrm>
              <a:off x="3614" y="2508"/>
              <a:ext cx="1419" cy="528"/>
            </a:xfrm>
            <a:prstGeom prst="rect">
              <a:avLst/>
            </a:prstGeom>
            <a:solidFill>
              <a:srgbClr val="00CC66"/>
            </a:solidFill>
            <a:ln w="57150">
              <a:solidFill>
                <a:schemeClr val="bg1"/>
              </a:solidFill>
              <a:miter lim="800000"/>
              <a:headEnd/>
              <a:tailEnd/>
            </a:ln>
          </p:spPr>
          <p:txBody>
            <a:bodyPr anchor="ctr"/>
            <a:lstStyle/>
            <a:p>
              <a:pPr algn="l">
                <a:lnSpc>
                  <a:spcPct val="80000"/>
                </a:lnSpc>
              </a:pPr>
              <a:r>
                <a:rPr lang="en-GB" sz="2800" b="1">
                  <a:solidFill>
                    <a:schemeClr val="bg1"/>
                  </a:solidFill>
                  <a:latin typeface="Times New Roman" pitchFamily="18" charset="0"/>
                  <a:ea typeface="MS Mincho" pitchFamily="49" charset="-128"/>
                  <a:cs typeface="Times New Roman" pitchFamily="18" charset="0"/>
                </a:rPr>
                <a:t>Revenge (Qasas)</a:t>
              </a:r>
              <a:endParaRPr lang="en-GB" sz="2800" b="1">
                <a:solidFill>
                  <a:schemeClr val="bg1"/>
                </a:solidFill>
                <a:ea typeface="MS Mincho" pitchFamily="49" charset="-128"/>
                <a:cs typeface="Times New Roman" pitchFamily="18" charset="0"/>
              </a:endParaRPr>
            </a:p>
          </p:txBody>
        </p:sp>
        <p:sp>
          <p:nvSpPr>
            <p:cNvPr id="44045" name="Rectangle 8"/>
            <p:cNvSpPr>
              <a:spLocks noChangeArrowheads="1"/>
            </p:cNvSpPr>
            <p:nvPr/>
          </p:nvSpPr>
          <p:spPr bwMode="auto">
            <a:xfrm>
              <a:off x="2194" y="2508"/>
              <a:ext cx="1420" cy="528"/>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Killing</a:t>
              </a:r>
              <a:endParaRPr lang="en-GB" sz="3500" b="1">
                <a:solidFill>
                  <a:schemeClr val="bg1"/>
                </a:solidFill>
                <a:ea typeface="MS Mincho" pitchFamily="49" charset="-128"/>
                <a:cs typeface="Times New Roman" pitchFamily="18" charset="0"/>
              </a:endParaRPr>
            </a:p>
          </p:txBody>
        </p:sp>
        <p:sp>
          <p:nvSpPr>
            <p:cNvPr id="44046" name="Rectangle 9"/>
            <p:cNvSpPr>
              <a:spLocks noChangeArrowheads="1"/>
            </p:cNvSpPr>
            <p:nvPr/>
          </p:nvSpPr>
          <p:spPr bwMode="auto">
            <a:xfrm>
              <a:off x="775" y="2508"/>
              <a:ext cx="1419" cy="528"/>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    Political</a:t>
              </a:r>
              <a:endParaRPr lang="en-GB" sz="3500" b="1">
                <a:solidFill>
                  <a:schemeClr val="bg1"/>
                </a:solidFill>
                <a:ea typeface="MS Mincho" pitchFamily="49" charset="-128"/>
                <a:cs typeface="Times New Roman" pitchFamily="18" charset="0"/>
              </a:endParaRPr>
            </a:p>
          </p:txBody>
        </p:sp>
        <p:sp>
          <p:nvSpPr>
            <p:cNvPr id="44047" name="Rectangle 10"/>
            <p:cNvSpPr>
              <a:spLocks noChangeArrowheads="1"/>
            </p:cNvSpPr>
            <p:nvPr/>
          </p:nvSpPr>
          <p:spPr bwMode="auto">
            <a:xfrm>
              <a:off x="3614" y="1981"/>
              <a:ext cx="1419" cy="527"/>
            </a:xfrm>
            <a:prstGeom prst="rect">
              <a:avLst/>
            </a:prstGeom>
            <a:solidFill>
              <a:srgbClr val="00CC66"/>
            </a:solidFill>
            <a:ln w="57150">
              <a:solidFill>
                <a:schemeClr val="bg1"/>
              </a:solidFill>
              <a:miter lim="800000"/>
              <a:headEnd/>
              <a:tailEnd/>
            </a:ln>
          </p:spPr>
          <p:txBody>
            <a:bodyPr anchor="ctr"/>
            <a:lstStyle/>
            <a:p>
              <a:pPr algn="l">
                <a:lnSpc>
                  <a:spcPct val="80000"/>
                </a:lnSpc>
              </a:pPr>
              <a:r>
                <a:rPr lang="en-GB" sz="2800" b="1">
                  <a:solidFill>
                    <a:schemeClr val="bg1"/>
                  </a:solidFill>
                  <a:latin typeface="Times New Roman" pitchFamily="18" charset="0"/>
                  <a:ea typeface="MS Mincho" pitchFamily="49" charset="-128"/>
                  <a:cs typeface="Times New Roman" pitchFamily="18" charset="0"/>
                </a:rPr>
                <a:t>100 Lashes</a:t>
              </a:r>
              <a:endParaRPr lang="en-GB" sz="2800" b="1">
                <a:solidFill>
                  <a:schemeClr val="bg1"/>
                </a:solidFill>
                <a:ea typeface="MS Mincho" pitchFamily="49" charset="-128"/>
                <a:cs typeface="Times New Roman" pitchFamily="18" charset="0"/>
              </a:endParaRPr>
            </a:p>
          </p:txBody>
        </p:sp>
        <p:sp>
          <p:nvSpPr>
            <p:cNvPr id="44048" name="Rectangle 11"/>
            <p:cNvSpPr>
              <a:spLocks noChangeArrowheads="1"/>
            </p:cNvSpPr>
            <p:nvPr/>
          </p:nvSpPr>
          <p:spPr bwMode="auto">
            <a:xfrm>
              <a:off x="2194" y="1981"/>
              <a:ext cx="1420" cy="527"/>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Sex</a:t>
              </a:r>
              <a:endParaRPr lang="en-GB" sz="3500" b="1">
                <a:solidFill>
                  <a:schemeClr val="bg1"/>
                </a:solidFill>
                <a:ea typeface="MS Mincho" pitchFamily="49" charset="-128"/>
                <a:cs typeface="Times New Roman" pitchFamily="18" charset="0"/>
              </a:endParaRPr>
            </a:p>
          </p:txBody>
        </p:sp>
        <p:sp>
          <p:nvSpPr>
            <p:cNvPr id="44049" name="Rectangle 12"/>
            <p:cNvSpPr>
              <a:spLocks noChangeArrowheads="1"/>
            </p:cNvSpPr>
            <p:nvPr/>
          </p:nvSpPr>
          <p:spPr bwMode="auto">
            <a:xfrm>
              <a:off x="775" y="1981"/>
              <a:ext cx="1419" cy="527"/>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       Social</a:t>
              </a:r>
              <a:endParaRPr lang="en-GB" sz="3500" b="1">
                <a:solidFill>
                  <a:schemeClr val="bg1"/>
                </a:solidFill>
                <a:ea typeface="MS Mincho" pitchFamily="49" charset="-128"/>
                <a:cs typeface="Times New Roman" pitchFamily="18" charset="0"/>
              </a:endParaRPr>
            </a:p>
          </p:txBody>
        </p:sp>
        <p:sp>
          <p:nvSpPr>
            <p:cNvPr id="44050" name="Rectangle 13"/>
            <p:cNvSpPr>
              <a:spLocks noChangeArrowheads="1"/>
            </p:cNvSpPr>
            <p:nvPr/>
          </p:nvSpPr>
          <p:spPr bwMode="auto">
            <a:xfrm>
              <a:off x="3614" y="1453"/>
              <a:ext cx="1419" cy="528"/>
            </a:xfrm>
            <a:prstGeom prst="rect">
              <a:avLst/>
            </a:prstGeom>
            <a:solidFill>
              <a:srgbClr val="00CC66"/>
            </a:solidFill>
            <a:ln w="57150">
              <a:solidFill>
                <a:schemeClr val="bg1"/>
              </a:solidFill>
              <a:miter lim="800000"/>
              <a:headEnd/>
              <a:tailEnd/>
            </a:ln>
          </p:spPr>
          <p:txBody>
            <a:bodyPr anchor="ctr"/>
            <a:lstStyle/>
            <a:p>
              <a:pPr algn="l">
                <a:lnSpc>
                  <a:spcPct val="80000"/>
                </a:lnSpc>
              </a:pPr>
              <a:r>
                <a:rPr lang="en-GB" sz="2800" b="1">
                  <a:solidFill>
                    <a:schemeClr val="bg1"/>
                  </a:solidFill>
                  <a:latin typeface="Times New Roman" pitchFamily="18" charset="0"/>
                  <a:ea typeface="MS Mincho" pitchFamily="49" charset="-128"/>
                  <a:cs typeface="Times New Roman" pitchFamily="18" charset="0"/>
                </a:rPr>
                <a:t>Disliking/Curse of Allah</a:t>
              </a:r>
              <a:endParaRPr lang="en-GB" sz="2800" b="1">
                <a:solidFill>
                  <a:schemeClr val="bg1"/>
                </a:solidFill>
                <a:ea typeface="MS Mincho" pitchFamily="49" charset="-128"/>
                <a:cs typeface="Times New Roman" pitchFamily="18" charset="0"/>
              </a:endParaRPr>
            </a:p>
          </p:txBody>
        </p:sp>
        <p:sp>
          <p:nvSpPr>
            <p:cNvPr id="44051" name="Rectangle 14"/>
            <p:cNvSpPr>
              <a:spLocks noChangeArrowheads="1"/>
            </p:cNvSpPr>
            <p:nvPr/>
          </p:nvSpPr>
          <p:spPr bwMode="auto">
            <a:xfrm>
              <a:off x="2194" y="1453"/>
              <a:ext cx="1420" cy="528"/>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various</a:t>
              </a:r>
              <a:endParaRPr lang="en-GB" sz="3500" b="1">
                <a:solidFill>
                  <a:schemeClr val="bg1"/>
                </a:solidFill>
                <a:ea typeface="MS Mincho" pitchFamily="49" charset="-128"/>
                <a:cs typeface="Times New Roman" pitchFamily="18" charset="0"/>
              </a:endParaRPr>
            </a:p>
          </p:txBody>
        </p:sp>
        <p:sp>
          <p:nvSpPr>
            <p:cNvPr id="44052" name="Rectangle 15"/>
            <p:cNvSpPr>
              <a:spLocks noChangeArrowheads="1"/>
            </p:cNvSpPr>
            <p:nvPr/>
          </p:nvSpPr>
          <p:spPr bwMode="auto">
            <a:xfrm>
              <a:off x="775" y="1453"/>
              <a:ext cx="1419" cy="528"/>
            </a:xfrm>
            <a:prstGeom prst="rect">
              <a:avLst/>
            </a:prstGeom>
            <a:solidFill>
              <a:srgbClr val="00CC66"/>
            </a:solidFill>
            <a:ln w="57150">
              <a:solidFill>
                <a:schemeClr val="bg1"/>
              </a:solidFill>
              <a:miter lim="800000"/>
              <a:headEnd/>
              <a:tailEnd/>
            </a:ln>
          </p:spPr>
          <p:txBody>
            <a:bodyPr anchor="ctr"/>
            <a:lstStyle/>
            <a:p>
              <a:pPr algn="l"/>
              <a:r>
                <a:rPr lang="en-GB" sz="3500" b="1">
                  <a:solidFill>
                    <a:schemeClr val="bg1"/>
                  </a:solidFill>
                  <a:latin typeface="Times New Roman" pitchFamily="18" charset="0"/>
                  <a:ea typeface="MS Mincho" pitchFamily="49" charset="-128"/>
                  <a:cs typeface="Times New Roman" pitchFamily="18" charset="0"/>
                </a:rPr>
                <a:t>      Moral</a:t>
              </a:r>
              <a:endParaRPr lang="en-GB" sz="3500" b="1">
                <a:solidFill>
                  <a:schemeClr val="bg1"/>
                </a:solidFill>
                <a:ea typeface="MS Mincho" pitchFamily="49" charset="-128"/>
                <a:cs typeface="Times New Roman" pitchFamily="18" charset="0"/>
              </a:endParaRPr>
            </a:p>
          </p:txBody>
        </p:sp>
        <p:sp>
          <p:nvSpPr>
            <p:cNvPr id="44053" name="Rectangle 16"/>
            <p:cNvSpPr>
              <a:spLocks noChangeArrowheads="1"/>
            </p:cNvSpPr>
            <p:nvPr/>
          </p:nvSpPr>
          <p:spPr bwMode="auto">
            <a:xfrm>
              <a:off x="3614" y="926"/>
              <a:ext cx="1419" cy="527"/>
            </a:xfrm>
            <a:prstGeom prst="rect">
              <a:avLst/>
            </a:prstGeom>
            <a:solidFill>
              <a:srgbClr val="006600"/>
            </a:solidFill>
            <a:ln w="57150">
              <a:solidFill>
                <a:schemeClr val="bg1"/>
              </a:solidFill>
              <a:miter lim="800000"/>
              <a:headEnd/>
              <a:tailEnd/>
            </a:ln>
          </p:spPr>
          <p:txBody>
            <a:bodyPr anchor="ctr"/>
            <a:lstStyle/>
            <a:p>
              <a:r>
                <a:rPr lang="en-GB" sz="4500" b="1">
                  <a:solidFill>
                    <a:schemeClr val="bg1"/>
                  </a:solidFill>
                  <a:latin typeface="Times New Roman" pitchFamily="18" charset="0"/>
                  <a:ea typeface="MS Mincho" pitchFamily="49" charset="-128"/>
                  <a:cs typeface="Times New Roman" pitchFamily="18" charset="0"/>
                </a:rPr>
                <a:t>Action</a:t>
              </a:r>
              <a:endParaRPr lang="en-GB" sz="4500" b="1">
                <a:solidFill>
                  <a:schemeClr val="bg1"/>
                </a:solidFill>
                <a:ea typeface="MS Mincho" pitchFamily="49" charset="-128"/>
                <a:cs typeface="Times New Roman" pitchFamily="18" charset="0"/>
              </a:endParaRPr>
            </a:p>
          </p:txBody>
        </p:sp>
        <p:sp>
          <p:nvSpPr>
            <p:cNvPr id="44054" name="Rectangle 17"/>
            <p:cNvSpPr>
              <a:spLocks noChangeArrowheads="1"/>
            </p:cNvSpPr>
            <p:nvPr/>
          </p:nvSpPr>
          <p:spPr bwMode="auto">
            <a:xfrm>
              <a:off x="2194" y="926"/>
              <a:ext cx="1420" cy="527"/>
            </a:xfrm>
            <a:prstGeom prst="rect">
              <a:avLst/>
            </a:prstGeom>
            <a:solidFill>
              <a:srgbClr val="006600"/>
            </a:solidFill>
            <a:ln w="57150">
              <a:solidFill>
                <a:schemeClr val="bg1"/>
              </a:solidFill>
              <a:miter lim="800000"/>
              <a:headEnd/>
              <a:tailEnd/>
            </a:ln>
          </p:spPr>
          <p:txBody>
            <a:bodyPr anchor="ctr"/>
            <a:lstStyle/>
            <a:p>
              <a:r>
                <a:rPr lang="en-GB" sz="4500" b="1">
                  <a:solidFill>
                    <a:schemeClr val="bg1"/>
                  </a:solidFill>
                  <a:latin typeface="Times New Roman" pitchFamily="18" charset="0"/>
                  <a:ea typeface="MS Mincho" pitchFamily="49" charset="-128"/>
                  <a:cs typeface="Times New Roman" pitchFamily="18" charset="0"/>
                </a:rPr>
                <a:t>Crime</a:t>
              </a:r>
              <a:endParaRPr lang="en-GB" sz="4500" b="1">
                <a:solidFill>
                  <a:schemeClr val="bg1"/>
                </a:solidFill>
                <a:ea typeface="MS Mincho" pitchFamily="49" charset="-128"/>
                <a:cs typeface="Times New Roman" pitchFamily="18" charset="0"/>
              </a:endParaRPr>
            </a:p>
          </p:txBody>
        </p:sp>
        <p:sp>
          <p:nvSpPr>
            <p:cNvPr id="44055" name="Rectangle 18"/>
            <p:cNvSpPr>
              <a:spLocks noChangeArrowheads="1"/>
            </p:cNvSpPr>
            <p:nvPr/>
          </p:nvSpPr>
          <p:spPr bwMode="auto">
            <a:xfrm>
              <a:off x="775" y="926"/>
              <a:ext cx="1419" cy="527"/>
            </a:xfrm>
            <a:prstGeom prst="rect">
              <a:avLst/>
            </a:prstGeom>
            <a:solidFill>
              <a:srgbClr val="006600"/>
            </a:solidFill>
            <a:ln w="57150">
              <a:solidFill>
                <a:schemeClr val="bg1"/>
              </a:solidFill>
              <a:miter lim="800000"/>
              <a:headEnd/>
              <a:tailEnd/>
            </a:ln>
          </p:spPr>
          <p:txBody>
            <a:bodyPr anchor="ctr"/>
            <a:lstStyle/>
            <a:p>
              <a:r>
                <a:rPr lang="en-GB" sz="4500" b="1">
                  <a:solidFill>
                    <a:schemeClr val="bg1"/>
                  </a:solidFill>
                  <a:latin typeface="Times New Roman" pitchFamily="18" charset="0"/>
                  <a:ea typeface="MS Mincho" pitchFamily="49" charset="-128"/>
                  <a:cs typeface="Times New Roman" pitchFamily="18" charset="0"/>
                </a:rPr>
                <a:t>Level</a:t>
              </a:r>
              <a:endParaRPr lang="en-GB" sz="4500" b="1">
                <a:solidFill>
                  <a:schemeClr val="bg1"/>
                </a:solidFill>
                <a:ea typeface="MS Mincho" pitchFamily="49" charset="-128"/>
                <a:cs typeface="Times New Roman" pitchFamily="18" charset="0"/>
              </a:endParaRPr>
            </a:p>
          </p:txBody>
        </p:sp>
        <p:sp>
          <p:nvSpPr>
            <p:cNvPr id="44056" name="Line 19"/>
            <p:cNvSpPr>
              <a:spLocks noChangeShapeType="1"/>
            </p:cNvSpPr>
            <p:nvPr/>
          </p:nvSpPr>
          <p:spPr bwMode="auto">
            <a:xfrm>
              <a:off x="775" y="926"/>
              <a:ext cx="0" cy="2637"/>
            </a:xfrm>
            <a:prstGeom prst="line">
              <a:avLst/>
            </a:prstGeom>
            <a:noFill/>
            <a:ln w="57150" cap="rnd">
              <a:solidFill>
                <a:schemeClr val="bg1"/>
              </a:solidFill>
              <a:round/>
              <a:headEnd/>
              <a:tailEnd/>
            </a:ln>
          </p:spPr>
          <p:txBody>
            <a:bodyPr anchor="ctr"/>
            <a:lstStyle/>
            <a:p>
              <a:endParaRPr lang="en-US"/>
            </a:p>
          </p:txBody>
        </p:sp>
        <p:sp>
          <p:nvSpPr>
            <p:cNvPr id="44057" name="Line 20"/>
            <p:cNvSpPr>
              <a:spLocks noChangeShapeType="1"/>
            </p:cNvSpPr>
            <p:nvPr/>
          </p:nvSpPr>
          <p:spPr bwMode="auto">
            <a:xfrm>
              <a:off x="5033" y="926"/>
              <a:ext cx="0" cy="2637"/>
            </a:xfrm>
            <a:prstGeom prst="line">
              <a:avLst/>
            </a:prstGeom>
            <a:noFill/>
            <a:ln w="57150" cap="rnd">
              <a:solidFill>
                <a:schemeClr val="bg1"/>
              </a:solidFill>
              <a:round/>
              <a:headEnd/>
              <a:tailEnd/>
            </a:ln>
          </p:spPr>
          <p:txBody>
            <a:bodyPr anchor="ctr"/>
            <a:lstStyle/>
            <a:p>
              <a:endParaRPr lang="en-US"/>
            </a:p>
          </p:txBody>
        </p:sp>
      </p:grpSp>
      <p:sp>
        <p:nvSpPr>
          <p:cNvPr id="44035" name="Rectangle 21"/>
          <p:cNvSpPr>
            <a:spLocks noChangeArrowheads="1"/>
          </p:cNvSpPr>
          <p:nvPr/>
        </p:nvSpPr>
        <p:spPr bwMode="auto">
          <a:xfrm>
            <a:off x="-112713" y="2536825"/>
            <a:ext cx="927101" cy="852488"/>
          </a:xfrm>
          <a:prstGeom prst="rect">
            <a:avLst/>
          </a:prstGeom>
          <a:noFill/>
          <a:ln w="9525">
            <a:noFill/>
            <a:miter lim="800000"/>
            <a:headEnd/>
            <a:tailEnd/>
          </a:ln>
        </p:spPr>
        <p:txBody>
          <a:bodyPr wrap="none" anchor="ctr">
            <a:spAutoFit/>
          </a:bodyPr>
          <a:lstStyle/>
          <a:p>
            <a:pPr algn="l"/>
            <a:r>
              <a:rPr lang="en-GB" sz="5000">
                <a:solidFill>
                  <a:schemeClr val="bg1"/>
                </a:solidFill>
                <a:sym typeface="Wingdings" pitchFamily="2" charset="2"/>
              </a:rPr>
              <a:t></a:t>
            </a:r>
            <a:r>
              <a:rPr lang="en-US" sz="5000">
                <a:solidFill>
                  <a:schemeClr val="bg1"/>
                </a:solidFill>
              </a:rPr>
              <a:t> </a:t>
            </a:r>
          </a:p>
        </p:txBody>
      </p:sp>
      <p:sp>
        <p:nvSpPr>
          <p:cNvPr id="44036" name="Rectangle 22"/>
          <p:cNvSpPr>
            <a:spLocks noChangeArrowheads="1"/>
          </p:cNvSpPr>
          <p:nvPr/>
        </p:nvSpPr>
        <p:spPr bwMode="auto">
          <a:xfrm>
            <a:off x="-107950" y="3611563"/>
            <a:ext cx="750888" cy="854075"/>
          </a:xfrm>
          <a:prstGeom prst="rect">
            <a:avLst/>
          </a:prstGeom>
          <a:noFill/>
          <a:ln w="9525">
            <a:noFill/>
            <a:miter lim="800000"/>
            <a:headEnd/>
            <a:tailEnd/>
          </a:ln>
        </p:spPr>
        <p:txBody>
          <a:bodyPr wrap="none">
            <a:spAutoFit/>
          </a:bodyPr>
          <a:lstStyle/>
          <a:p>
            <a:pPr algn="l"/>
            <a:r>
              <a:rPr lang="en-GB" sz="5000">
                <a:solidFill>
                  <a:schemeClr val="bg1"/>
                </a:solidFill>
                <a:sym typeface="Wingdings" pitchFamily="2" charset="2"/>
              </a:rPr>
              <a:t></a:t>
            </a:r>
            <a:endParaRPr lang="en-US" sz="5000">
              <a:solidFill>
                <a:schemeClr val="bg1"/>
              </a:solidFill>
              <a:sym typeface="Wingdings" pitchFamily="2" charset="2"/>
            </a:endParaRPr>
          </a:p>
        </p:txBody>
      </p:sp>
      <p:sp>
        <p:nvSpPr>
          <p:cNvPr id="44037" name="Rectangle 23"/>
          <p:cNvSpPr>
            <a:spLocks noChangeArrowheads="1"/>
          </p:cNvSpPr>
          <p:nvPr/>
        </p:nvSpPr>
        <p:spPr bwMode="auto">
          <a:xfrm>
            <a:off x="-88900" y="4762500"/>
            <a:ext cx="750888" cy="855663"/>
          </a:xfrm>
          <a:prstGeom prst="rect">
            <a:avLst/>
          </a:prstGeom>
          <a:noFill/>
          <a:ln w="9525">
            <a:noFill/>
            <a:miter lim="800000"/>
            <a:headEnd/>
            <a:tailEnd/>
          </a:ln>
        </p:spPr>
        <p:txBody>
          <a:bodyPr wrap="none">
            <a:spAutoFit/>
          </a:bodyPr>
          <a:lstStyle/>
          <a:p>
            <a:pPr algn="l"/>
            <a:r>
              <a:rPr lang="en-GB" sz="5000">
                <a:solidFill>
                  <a:schemeClr val="bg1"/>
                </a:solidFill>
                <a:sym typeface="Wingdings" pitchFamily="2" charset="2"/>
              </a:rPr>
              <a:t></a:t>
            </a:r>
            <a:endParaRPr lang="en-US" sz="5000">
              <a:solidFill>
                <a:schemeClr val="bg1"/>
              </a:solidFill>
              <a:sym typeface="Wingdings" pitchFamily="2" charset="2"/>
            </a:endParaRPr>
          </a:p>
        </p:txBody>
      </p:sp>
      <p:sp>
        <p:nvSpPr>
          <p:cNvPr id="44038" name="Rectangle 24"/>
          <p:cNvSpPr>
            <a:spLocks noChangeArrowheads="1"/>
          </p:cNvSpPr>
          <p:nvPr/>
        </p:nvSpPr>
        <p:spPr bwMode="auto">
          <a:xfrm>
            <a:off x="-57150" y="5878513"/>
            <a:ext cx="750888" cy="854075"/>
          </a:xfrm>
          <a:prstGeom prst="rect">
            <a:avLst/>
          </a:prstGeom>
          <a:noFill/>
          <a:ln w="9525">
            <a:noFill/>
            <a:miter lim="800000"/>
            <a:headEnd/>
            <a:tailEnd/>
          </a:ln>
        </p:spPr>
        <p:txBody>
          <a:bodyPr wrap="none">
            <a:spAutoFit/>
          </a:bodyPr>
          <a:lstStyle/>
          <a:p>
            <a:pPr algn="l"/>
            <a:r>
              <a:rPr lang="en-GB" sz="5000">
                <a:solidFill>
                  <a:schemeClr val="bg1"/>
                </a:solidFill>
                <a:sym typeface="Wingdings" pitchFamily="2" charset="2"/>
              </a:rPr>
              <a:t></a:t>
            </a:r>
            <a:endParaRPr lang="en-US" sz="5000">
              <a:solidFill>
                <a:schemeClr val="bg1"/>
              </a:solidFill>
              <a:sym typeface="Wingdings" pitchFamily="2" charset="2"/>
            </a:endParaRPr>
          </a:p>
        </p:txBody>
      </p:sp>
      <p:sp>
        <p:nvSpPr>
          <p:cNvPr id="44039" name="AutoShape 2"/>
          <p:cNvSpPr>
            <a:spLocks noChangeArrowheads="1"/>
          </p:cNvSpPr>
          <p:nvPr/>
        </p:nvSpPr>
        <p:spPr bwMode="auto">
          <a:xfrm>
            <a:off x="0" y="-26988"/>
            <a:ext cx="9144000" cy="914401"/>
          </a:xfrm>
          <a:prstGeom prst="doubleWave">
            <a:avLst>
              <a:gd name="adj1" fmla="val 6500"/>
              <a:gd name="adj2" fmla="val 0"/>
            </a:avLst>
          </a:prstGeom>
          <a:gradFill rotWithShape="1">
            <a:gsLst>
              <a:gs pos="0">
                <a:srgbClr val="336600"/>
              </a:gs>
              <a:gs pos="50000">
                <a:srgbClr val="FFFFFF"/>
              </a:gs>
              <a:gs pos="100000">
                <a:srgbClr val="336600"/>
              </a:gs>
            </a:gsLst>
            <a:lin ang="5400000" scaled="1"/>
          </a:gradFill>
          <a:ln w="9525">
            <a:miter lim="800000"/>
            <a:headEnd/>
            <a:tailEnd/>
          </a:ln>
          <a:scene3d>
            <a:camera prst="legacyPerspectiveBottom">
              <a:rot lat="300000" lon="0" rev="0"/>
            </a:camera>
            <a:lightRig rig="legacyFlat3" dir="t"/>
          </a:scene3d>
          <a:sp3d extrusionH="121893000" prstMaterial="legacyMatte">
            <a:bevelT w="13500" h="13500" prst="angle"/>
            <a:bevelB w="13500" h="13500" prst="angle"/>
            <a:extrusionClr>
              <a:srgbClr val="336600"/>
            </a:extrusionClr>
          </a:sp3d>
        </p:spPr>
        <p:txBody>
          <a:bodyPr wrap="none" anchor="ctr">
            <a:flatTx/>
          </a:bodyPr>
          <a:lstStyle/>
          <a:p>
            <a:r>
              <a:rPr lang="en-US" sz="4500"/>
              <a:t>Penalties on various crimes </a:t>
            </a:r>
          </a:p>
        </p:txBody>
      </p:sp>
      <p:sp>
        <p:nvSpPr>
          <p:cNvPr id="44040" name="Oval 26"/>
          <p:cNvSpPr>
            <a:spLocks noChangeArrowheads="1"/>
          </p:cNvSpPr>
          <p:nvPr/>
        </p:nvSpPr>
        <p:spPr bwMode="auto">
          <a:xfrm>
            <a:off x="6108700" y="5580063"/>
            <a:ext cx="2882900" cy="1239837"/>
          </a:xfrm>
          <a:prstGeom prst="ellipse">
            <a:avLst/>
          </a:prstGeom>
          <a:noFill/>
          <a:ln w="9525">
            <a:solidFill>
              <a:srgbClr val="FF0000"/>
            </a:solidFill>
            <a:round/>
            <a:headEnd/>
            <a:tailEnd/>
          </a:ln>
          <a:scene3d>
            <a:camera prst="legacyObliqueTopRight"/>
            <a:lightRig rig="legacyFlat3" dir="b"/>
          </a:scene3d>
          <a:sp3d extrusionH="290500" prstMaterial="legacyMatte">
            <a:bevelT w="13500" h="13500" prst="angle"/>
            <a:bevelB w="13500" h="13500" prst="angle"/>
            <a:extrusionClr>
              <a:srgbClr val="FF0000"/>
            </a:extrusionClr>
          </a:sp3d>
        </p:spPr>
        <p:txBody>
          <a:bodyPr wrap="none" anchor="ctr">
            <a:flatTx/>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6"/>
          <p:cNvGraphicFramePr>
            <a:graphicFrameLocks noChangeAspect="1"/>
          </p:cNvGraphicFramePr>
          <p:nvPr/>
        </p:nvGraphicFramePr>
        <p:xfrm>
          <a:off x="0" y="-76200"/>
          <a:ext cx="9144000" cy="6896100"/>
        </p:xfrm>
        <a:graphic>
          <a:graphicData uri="http://schemas.openxmlformats.org/presentationml/2006/ole">
            <p:oleObj spid="_x0000_s4098" name="Photo Editor Photo" r:id="rId3" imgW="9142857" imgH="6897063" progId="">
              <p:embed/>
            </p:oleObj>
          </a:graphicData>
        </a:graphic>
      </p:graphicFrame>
      <p:sp>
        <p:nvSpPr>
          <p:cNvPr id="333827" name="Text Box 3"/>
          <p:cNvSpPr txBox="1">
            <a:spLocks noChangeArrowheads="1"/>
          </p:cNvSpPr>
          <p:nvPr/>
        </p:nvSpPr>
        <p:spPr bwMode="auto">
          <a:xfrm>
            <a:off x="0" y="2506663"/>
            <a:ext cx="9144000" cy="2454275"/>
          </a:xfrm>
          <a:prstGeom prst="rect">
            <a:avLst/>
          </a:prstGeom>
          <a:noFill/>
          <a:ln w="9525">
            <a:noFill/>
            <a:miter lim="800000"/>
            <a:headEnd/>
            <a:tailEnd/>
          </a:ln>
        </p:spPr>
        <p:txBody>
          <a:bodyPr>
            <a:spAutoFit/>
          </a:bodyPr>
          <a:lstStyle/>
          <a:p>
            <a:pPr algn="r"/>
            <a:r>
              <a:rPr lang="ar-SA" sz="4000" b="1">
                <a:solidFill>
                  <a:srgbClr val="FFFF00"/>
                </a:solidFill>
                <a:cs typeface="Arial" pitchFamily="34" charset="0"/>
              </a:rPr>
              <a:t>فَكَأَيِّن مِّن قَرْيَةٍ أَهْلَكْنَاهَا وَهِيَ ظَالِمَةٌ فَهِيَ خَاوِيَةٌ عَلَى عُرُوشِهَا وَبِئْرٍ مُّعَطَّلَةٍ وَقَصْرٍ مَّشِيدٍ </a:t>
            </a:r>
            <a:endParaRPr lang="en-US" sz="4000" b="1">
              <a:solidFill>
                <a:srgbClr val="FFFF00"/>
              </a:solidFill>
              <a:cs typeface="Arial" pitchFamily="34" charset="0"/>
            </a:endParaRPr>
          </a:p>
          <a:p>
            <a:r>
              <a:rPr lang="en-US" sz="500" b="1">
                <a:solidFill>
                  <a:srgbClr val="FFFF00"/>
                </a:solidFill>
                <a:cs typeface="Arial" pitchFamily="34" charset="0"/>
              </a:rPr>
              <a:t>X</a:t>
            </a:r>
          </a:p>
          <a:p>
            <a:pPr algn="l"/>
            <a:r>
              <a:rPr lang="en-US" sz="2000" b="1">
                <a:solidFill>
                  <a:srgbClr val="FFFF00"/>
                </a:solidFill>
                <a:cs typeface="Arial" pitchFamily="34" charset="0"/>
              </a:rPr>
              <a:t>How many populations have We destroyed, which were given to wrong-doing? They tumbled down on their roofs. And how many wells are lying idle and neglected, and castles lofty and well-built? (Hajj 45) </a:t>
            </a:r>
          </a:p>
          <a:p>
            <a:pPr algn="r"/>
            <a:r>
              <a:rPr lang="en-US" sz="500" b="1">
                <a:solidFill>
                  <a:srgbClr val="FFFF00"/>
                </a:solidFill>
                <a:cs typeface="Arial" pitchFamily="34" charset="0"/>
              </a:rPr>
              <a:t>X</a:t>
            </a:r>
            <a:endParaRPr lang="en-US" sz="4000" b="1">
              <a:solidFill>
                <a:srgbClr val="FFFF00"/>
              </a:solidFill>
              <a:cs typeface="Arial" pitchFamily="34" charset="0"/>
            </a:endParaRPr>
          </a:p>
          <a:p>
            <a:pPr algn="r"/>
            <a:endParaRPr lang="en-US" sz="500" b="1">
              <a:solidFill>
                <a:srgbClr val="FFFF00"/>
              </a:solidFill>
            </a:endParaRPr>
          </a:p>
        </p:txBody>
      </p:sp>
      <p:sp>
        <p:nvSpPr>
          <p:cNvPr id="2052" name="Text Box 4"/>
          <p:cNvSpPr txBox="1">
            <a:spLocks noChangeArrowheads="1"/>
          </p:cNvSpPr>
          <p:nvPr/>
        </p:nvSpPr>
        <p:spPr bwMode="auto">
          <a:xfrm>
            <a:off x="1049338" y="233363"/>
            <a:ext cx="7173912" cy="1768475"/>
          </a:xfrm>
          <a:prstGeom prst="rect">
            <a:avLst/>
          </a:prstGeom>
          <a:noFill/>
          <a:ln w="9525">
            <a:noFill/>
            <a:miter lim="800000"/>
            <a:headEnd/>
            <a:tailEnd/>
          </a:ln>
        </p:spPr>
        <p:txBody>
          <a:bodyPr wrap="none">
            <a:spAutoFit/>
          </a:bodyPr>
          <a:lstStyle/>
          <a:p>
            <a:r>
              <a:rPr lang="en-US" sz="5500" b="1">
                <a:solidFill>
                  <a:schemeClr val="accent6">
                    <a:lumMod val="75000"/>
                  </a:schemeClr>
                </a:solidFill>
              </a:rPr>
              <a:t>Story of Past Rebels </a:t>
            </a:r>
          </a:p>
          <a:p>
            <a:r>
              <a:rPr lang="en-US" sz="5500" b="1">
                <a:solidFill>
                  <a:schemeClr val="accent6">
                    <a:lumMod val="75000"/>
                  </a:schemeClr>
                </a:solidFill>
              </a:rPr>
              <a:t>“Tower of Babel”</a:t>
            </a:r>
          </a:p>
        </p:txBody>
      </p:sp>
      <p:sp>
        <p:nvSpPr>
          <p:cNvPr id="333829" name="Text Box 5"/>
          <p:cNvSpPr txBox="1">
            <a:spLocks noChangeArrowheads="1"/>
          </p:cNvSpPr>
          <p:nvPr/>
        </p:nvSpPr>
        <p:spPr bwMode="auto">
          <a:xfrm>
            <a:off x="2257425" y="5772150"/>
            <a:ext cx="4705350" cy="366713"/>
          </a:xfrm>
          <a:prstGeom prst="rect">
            <a:avLst/>
          </a:prstGeom>
          <a:noFill/>
          <a:ln w="9525">
            <a:noFill/>
            <a:miter lim="800000"/>
            <a:headEnd/>
            <a:tailEnd/>
          </a:ln>
        </p:spPr>
        <p:txBody>
          <a:bodyPr wrap="none">
            <a:spAutoFit/>
          </a:bodyPr>
          <a:lstStyle/>
          <a:p>
            <a:r>
              <a:rPr lang="en-US" b="1">
                <a:solidFill>
                  <a:srgbClr val="FFFF00"/>
                </a:solidFill>
              </a:rPr>
              <a:t>Period of Namrood (let us revolt) 2500 BC</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304800"/>
            <a:ext cx="9144000" cy="1676400"/>
          </a:xfrm>
          <a:solidFill>
            <a:schemeClr val="bg1"/>
          </a:solidFill>
        </p:spPr>
        <p:txBody>
          <a:bodyPr>
            <a:normAutofit fontScale="90000"/>
          </a:bodyPr>
          <a:lstStyle/>
          <a:p>
            <a:pPr eaLnBrk="1" hangingPunct="1">
              <a:defRPr/>
            </a:pPr>
            <a:r>
              <a:rPr lang="en-US" sz="4000" dirty="0" smtClean="0">
                <a:solidFill>
                  <a:schemeClr val="bg1"/>
                </a:solidFill>
              </a:rPr>
              <a:t/>
            </a:r>
            <a:br>
              <a:rPr lang="en-US" sz="4000" dirty="0" smtClean="0">
                <a:solidFill>
                  <a:schemeClr val="bg1"/>
                </a:solidFill>
              </a:rPr>
            </a:br>
            <a:r>
              <a:rPr lang="en-US" b="1" dirty="0" smtClean="0">
                <a:solidFill>
                  <a:srgbClr val="006666"/>
                </a:solidFill>
              </a:rPr>
              <a:t>How Islam views the</a:t>
            </a:r>
            <a:br>
              <a:rPr lang="en-US" b="1" dirty="0" smtClean="0">
                <a:solidFill>
                  <a:srgbClr val="006666"/>
                </a:solidFill>
              </a:rPr>
            </a:br>
            <a:r>
              <a:rPr lang="en-US" b="1" dirty="0" smtClean="0">
                <a:solidFill>
                  <a:srgbClr val="006666"/>
                </a:solidFill>
              </a:rPr>
              <a:t> Economic Problems?</a:t>
            </a:r>
            <a:r>
              <a:rPr lang="en-US" sz="4000" dirty="0" smtClean="0">
                <a:solidFill>
                  <a:srgbClr val="006666"/>
                </a:solidFill>
              </a:rPr>
              <a:t/>
            </a:r>
            <a:br>
              <a:rPr lang="en-US" sz="4000" dirty="0" smtClean="0">
                <a:solidFill>
                  <a:srgbClr val="006666"/>
                </a:solidFill>
              </a:rPr>
            </a:br>
            <a:endParaRPr lang="en-US" sz="4000" dirty="0" smtClean="0">
              <a:solidFill>
                <a:srgbClr val="006666"/>
              </a:solidFill>
            </a:endParaRPr>
          </a:p>
        </p:txBody>
      </p:sp>
      <p:sp>
        <p:nvSpPr>
          <p:cNvPr id="13315" name="Rectangle 3"/>
          <p:cNvSpPr>
            <a:spLocks noGrp="1" noChangeArrowheads="1"/>
          </p:cNvSpPr>
          <p:nvPr>
            <p:ph idx="1"/>
          </p:nvPr>
        </p:nvSpPr>
        <p:spPr>
          <a:xfrm>
            <a:off x="457200" y="1981200"/>
            <a:ext cx="8229600" cy="3200400"/>
          </a:xfrm>
        </p:spPr>
        <p:txBody>
          <a:bodyPr/>
          <a:lstStyle/>
          <a:p>
            <a:pPr marL="609600" indent="-609600" eaLnBrk="1" hangingPunct="1">
              <a:buFont typeface="Wingdings" pitchFamily="2" charset="2"/>
              <a:buChar char="Ø"/>
            </a:pPr>
            <a:r>
              <a:rPr lang="en-US" sz="3600" smtClean="0">
                <a:solidFill>
                  <a:srgbClr val="006666"/>
                </a:solidFill>
              </a:rPr>
              <a:t>Scarcity </a:t>
            </a:r>
            <a:r>
              <a:rPr lang="ur-PK" sz="3600" smtClean="0">
                <a:solidFill>
                  <a:srgbClr val="006666"/>
                </a:solidFill>
              </a:rPr>
              <a:t>محدود وسائل</a:t>
            </a:r>
            <a:r>
              <a:rPr lang="en-US" sz="3600" smtClean="0">
                <a:solidFill>
                  <a:srgbClr val="006666"/>
                </a:solidFill>
              </a:rPr>
              <a:t>of Resources</a:t>
            </a:r>
          </a:p>
          <a:p>
            <a:pPr marL="609600" indent="-609600" eaLnBrk="1" hangingPunct="1">
              <a:buFont typeface="Wingdings" pitchFamily="2" charset="2"/>
              <a:buChar char="Ø"/>
            </a:pPr>
            <a:r>
              <a:rPr lang="en-US" sz="3600" smtClean="0">
                <a:solidFill>
                  <a:srgbClr val="006666"/>
                </a:solidFill>
              </a:rPr>
              <a:t>Unlimited Wants &amp;</a:t>
            </a:r>
          </a:p>
          <a:p>
            <a:pPr marL="609600" indent="-609600" eaLnBrk="1" hangingPunct="1">
              <a:buFont typeface="Wingdings" pitchFamily="2" charset="2"/>
              <a:buChar char="Ø"/>
            </a:pPr>
            <a:r>
              <a:rPr lang="en-US" sz="3600" smtClean="0">
                <a:solidFill>
                  <a:srgbClr val="006666"/>
                </a:solidFill>
              </a:rPr>
              <a:t>Choice</a:t>
            </a:r>
          </a:p>
          <a:p>
            <a:pPr marL="609600" indent="-609600" eaLnBrk="1" hangingPunct="1">
              <a:buFontTx/>
              <a:buAutoNum type="arabicPeriod"/>
            </a:pPr>
            <a:endParaRPr lang="en-US" sz="4000" b="1" smtClean="0">
              <a:solidFill>
                <a:srgbClr val="0066CC"/>
              </a:solidFill>
            </a:endParaRPr>
          </a:p>
          <a:p>
            <a:pPr marL="609600" indent="-609600" eaLnBrk="1" hangingPunct="1"/>
            <a:endParaRPr lang="en-US" smtClean="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676400"/>
          </a:xfrm>
          <a:solidFill>
            <a:schemeClr val="bg1"/>
          </a:solidFill>
        </p:spPr>
        <p:txBody>
          <a:bodyPr/>
          <a:lstStyle/>
          <a:p>
            <a:pPr eaLnBrk="1" hangingPunct="1"/>
            <a:r>
              <a:rPr lang="en-US" smtClean="0">
                <a:solidFill>
                  <a:srgbClr val="006666"/>
                </a:solidFill>
              </a:rPr>
              <a:t>Resources in Islam </a:t>
            </a:r>
          </a:p>
        </p:txBody>
      </p:sp>
      <p:sp>
        <p:nvSpPr>
          <p:cNvPr id="14339" name="Rectangle 3"/>
          <p:cNvSpPr>
            <a:spLocks noGrp="1" noChangeArrowheads="1"/>
          </p:cNvSpPr>
          <p:nvPr>
            <p:ph idx="1"/>
          </p:nvPr>
        </p:nvSpPr>
        <p:spPr>
          <a:xfrm>
            <a:off x="457200" y="1219200"/>
            <a:ext cx="8229600" cy="4525963"/>
          </a:xfrm>
        </p:spPr>
        <p:txBody>
          <a:bodyPr>
            <a:normAutofit fontScale="92500" lnSpcReduction="10000"/>
          </a:bodyPr>
          <a:lstStyle/>
          <a:p>
            <a:pPr algn="ctr" eaLnBrk="1" hangingPunct="1">
              <a:buFontTx/>
              <a:buNone/>
            </a:pPr>
            <a:endParaRPr lang="en-US" smtClean="0">
              <a:solidFill>
                <a:srgbClr val="0066CC"/>
              </a:solidFill>
            </a:endParaRPr>
          </a:p>
          <a:p>
            <a:pPr eaLnBrk="1" hangingPunct="1">
              <a:buFont typeface="Wingdings" pitchFamily="2" charset="2"/>
              <a:buChar char="Ø"/>
            </a:pPr>
            <a:r>
              <a:rPr lang="en-US" smtClean="0">
                <a:solidFill>
                  <a:srgbClr val="006666"/>
                </a:solidFill>
              </a:rPr>
              <a:t> Allah (swt) Has created resources in abundant. </a:t>
            </a:r>
          </a:p>
          <a:p>
            <a:pPr eaLnBrk="1" hangingPunct="1">
              <a:buFont typeface="Wingdings" pitchFamily="2" charset="2"/>
              <a:buChar char="Ø"/>
            </a:pPr>
            <a:r>
              <a:rPr lang="en-US" smtClean="0">
                <a:solidFill>
                  <a:srgbClr val="006666"/>
                </a:solidFill>
              </a:rPr>
              <a:t>However recourses in the eyes of man’s is scarce/limited due why?</a:t>
            </a:r>
          </a:p>
          <a:p>
            <a:pPr eaLnBrk="1" hangingPunct="1">
              <a:buFont typeface="Wingdings" pitchFamily="2" charset="2"/>
              <a:buChar char="Ø"/>
            </a:pPr>
            <a:r>
              <a:rPr lang="en-US" smtClean="0">
                <a:solidFill>
                  <a:srgbClr val="006666"/>
                </a:solidFill>
              </a:rPr>
              <a:t>due to lack of means to reach this resources (which is the results of man’s choice such as lack of knowledge, skills, etc.)</a:t>
            </a:r>
          </a:p>
          <a:p>
            <a:pPr eaLnBrk="1" hangingPunct="1">
              <a:buFontTx/>
              <a:buNone/>
            </a:pPr>
            <a:endParaRPr lang="en-US" smtClean="0">
              <a:solidFill>
                <a:srgbClr val="006666"/>
              </a:solidFill>
            </a:endParaRPr>
          </a:p>
          <a:p>
            <a:pPr eaLnBrk="1" hangingPunct="1">
              <a:buFontTx/>
              <a:buNone/>
            </a:pPr>
            <a:r>
              <a:rPr lang="en-US" smtClean="0">
                <a:solidFill>
                  <a:srgbClr val="006666"/>
                </a:solidFill>
              </a:rPr>
              <a:t> </a:t>
            </a:r>
          </a:p>
          <a:p>
            <a:pPr algn="ctr" eaLnBrk="1" hangingPunct="1">
              <a:buFontTx/>
              <a:buNone/>
            </a:pPr>
            <a:endParaRPr lang="en-US" smtClean="0">
              <a:solidFill>
                <a:srgbClr val="006666"/>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dirty="0" smtClean="0">
                <a:solidFill>
                  <a:srgbClr val="006666"/>
                </a:solidFill>
              </a:rPr>
              <a:t>Unlimited Wants</a:t>
            </a:r>
            <a:br>
              <a:rPr lang="en-US" dirty="0" smtClean="0">
                <a:solidFill>
                  <a:srgbClr val="006666"/>
                </a:solidFill>
              </a:rPr>
            </a:br>
            <a:endParaRPr lang="en-US" dirty="0">
              <a:solidFill>
                <a:srgbClr val="006666"/>
              </a:solidFill>
            </a:endParaRPr>
          </a:p>
        </p:txBody>
      </p:sp>
      <p:sp>
        <p:nvSpPr>
          <p:cNvPr id="15362" name="Content Placeholder 1"/>
          <p:cNvSpPr>
            <a:spLocks noGrp="1"/>
          </p:cNvSpPr>
          <p:nvPr>
            <p:ph idx="1"/>
          </p:nvPr>
        </p:nvSpPr>
        <p:spPr/>
        <p:txBody>
          <a:bodyPr/>
          <a:lstStyle/>
          <a:p>
            <a:pPr>
              <a:buFontTx/>
              <a:buNone/>
            </a:pPr>
            <a:r>
              <a:rPr lang="en-US" smtClean="0"/>
              <a:t>  </a:t>
            </a:r>
            <a:r>
              <a:rPr lang="en-US" smtClean="0">
                <a:solidFill>
                  <a:srgbClr val="336600"/>
                </a:solidFill>
              </a:rPr>
              <a:t>Islam recognizes that human desires are unlimited.  This is explained in the Quran and in the Hadith.</a:t>
            </a:r>
          </a:p>
        </p:txBody>
      </p:sp>
      <p:sp>
        <p:nvSpPr>
          <p:cNvPr id="15364" name="Slide Number Placeholder 4"/>
          <p:cNvSpPr>
            <a:spLocks noGrp="1"/>
          </p:cNvSpPr>
          <p:nvPr>
            <p:ph type="sldNum" sz="quarter" idx="12"/>
          </p:nvPr>
        </p:nvSpPr>
        <p:spPr bwMode="auto">
          <a:xfrm>
            <a:off x="8153400" y="6408738"/>
            <a:ext cx="860425" cy="365125"/>
          </a:xfrm>
          <a:prstGeom prst="rect">
            <a:avLst/>
          </a:prstGeom>
          <a:noFill/>
          <a:ln>
            <a:miter lim="800000"/>
            <a:headEnd/>
            <a:tailEnd/>
          </a:ln>
        </p:spPr>
        <p:txBody>
          <a:bodyPr/>
          <a:lstStyle/>
          <a:p>
            <a:pPr algn="ctr"/>
            <a:fld id="{828FFAE9-7651-49E2-91F2-0E5B9F400D21}" type="slidenum">
              <a:rPr lang="en-US"/>
              <a:pPr algn="ctr"/>
              <a:t>29</a:t>
            </a:fld>
            <a:endParaRPr lang="en-US"/>
          </a:p>
        </p:txBody>
      </p:sp>
      <p:pic>
        <p:nvPicPr>
          <p:cNvPr id="104450" name="Picture 2" descr="http://www.quranrecites.com/blog/wp-content/uploads/2014/05/Greediness-of-money-in-Islam.jpg"/>
          <p:cNvPicPr>
            <a:picLocks noChangeAspect="1" noChangeArrowheads="1"/>
          </p:cNvPicPr>
          <p:nvPr/>
        </p:nvPicPr>
        <p:blipFill>
          <a:blip r:embed="rId2" cstate="print"/>
          <a:srcRect l="-57" t="3088" b="5701"/>
          <a:stretch>
            <a:fillRect/>
          </a:stretch>
        </p:blipFill>
        <p:spPr bwMode="auto">
          <a:xfrm>
            <a:off x="1520825" y="3124200"/>
            <a:ext cx="5565775" cy="3657600"/>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dirty="0" smtClean="0">
                <a:solidFill>
                  <a:srgbClr val="006666"/>
                </a:solidFill>
              </a:rPr>
              <a:t>Cont. Man’s Unlimited Wants</a:t>
            </a:r>
            <a:r>
              <a:rPr lang="en-US" dirty="0" smtClean="0"/>
              <a:t/>
            </a:r>
            <a:br>
              <a:rPr lang="en-US" dirty="0" smtClean="0"/>
            </a:br>
            <a:endParaRPr lang="en-US" dirty="0"/>
          </a:p>
        </p:txBody>
      </p:sp>
      <p:sp>
        <p:nvSpPr>
          <p:cNvPr id="16386" name="Content Placeholder 1"/>
          <p:cNvSpPr>
            <a:spLocks noGrp="1"/>
          </p:cNvSpPr>
          <p:nvPr>
            <p:ph idx="1"/>
          </p:nvPr>
        </p:nvSpPr>
        <p:spPr>
          <a:xfrm>
            <a:off x="457200" y="990601"/>
            <a:ext cx="8229600" cy="2667000"/>
          </a:xfrm>
        </p:spPr>
        <p:txBody>
          <a:bodyPr>
            <a:normAutofit/>
          </a:bodyPr>
          <a:lstStyle/>
          <a:p>
            <a:pPr>
              <a:buFontTx/>
              <a:buNone/>
            </a:pPr>
            <a:endParaRPr lang="en-US" sz="2800" smtClean="0">
              <a:solidFill>
                <a:srgbClr val="002060"/>
              </a:solidFill>
            </a:endParaRPr>
          </a:p>
          <a:p>
            <a:pPr algn="ctr">
              <a:buFontTx/>
              <a:buNone/>
            </a:pPr>
            <a:r>
              <a:rPr lang="en-US" sz="2800" smtClean="0">
                <a:solidFill>
                  <a:srgbClr val="002060"/>
                </a:solidFill>
              </a:rPr>
              <a:t> </a:t>
            </a:r>
            <a:r>
              <a:rPr lang="ar-SA" sz="2800" smtClean="0">
                <a:solidFill>
                  <a:srgbClr val="002060"/>
                </a:solidFill>
              </a:rPr>
              <a:t> </a:t>
            </a:r>
            <a:r>
              <a:rPr lang="ar-SA" sz="5400" smtClean="0">
                <a:solidFill>
                  <a:srgbClr val="FF0000"/>
                </a:solidFill>
              </a:rPr>
              <a:t>يَحْسَبُ أَنَّ مَالَهُ أَخْلَدَهُ</a:t>
            </a:r>
            <a:endParaRPr lang="en-US" sz="2800" smtClean="0">
              <a:solidFill>
                <a:srgbClr val="FF0000"/>
              </a:solidFill>
            </a:endParaRPr>
          </a:p>
          <a:p>
            <a:pPr>
              <a:buFontTx/>
              <a:buNone/>
            </a:pPr>
            <a:r>
              <a:rPr lang="en-US" sz="2800" smtClean="0">
                <a:solidFill>
                  <a:srgbClr val="002060"/>
                </a:solidFill>
              </a:rPr>
              <a:t> </a:t>
            </a:r>
            <a:endParaRPr lang="en-US" sz="2200" smtClean="0">
              <a:solidFill>
                <a:srgbClr val="002060"/>
              </a:solidFill>
            </a:endParaRPr>
          </a:p>
          <a:p>
            <a:pPr algn="ctr">
              <a:buFontTx/>
              <a:buNone/>
            </a:pPr>
            <a:r>
              <a:rPr lang="en-US" sz="2200" smtClean="0">
                <a:solidFill>
                  <a:srgbClr val="002060"/>
                </a:solidFill>
              </a:rPr>
              <a:t>Thinking that his wealth would make him last for ever!(104:3)</a:t>
            </a:r>
          </a:p>
          <a:p>
            <a:endParaRPr lang="en-US" sz="2800" smtClean="0">
              <a:solidFill>
                <a:srgbClr val="002060"/>
              </a:solidFill>
            </a:endParaRPr>
          </a:p>
        </p:txBody>
      </p:sp>
      <p:sp>
        <p:nvSpPr>
          <p:cNvPr id="16388" name="Slide Number Placeholder 4"/>
          <p:cNvSpPr>
            <a:spLocks noGrp="1"/>
          </p:cNvSpPr>
          <p:nvPr>
            <p:ph type="sldNum" sz="quarter" idx="12"/>
          </p:nvPr>
        </p:nvSpPr>
        <p:spPr bwMode="auto">
          <a:xfrm>
            <a:off x="8382000" y="6408738"/>
            <a:ext cx="631825" cy="365125"/>
          </a:xfrm>
          <a:prstGeom prst="rect">
            <a:avLst/>
          </a:prstGeom>
          <a:noFill/>
          <a:ln>
            <a:miter lim="800000"/>
            <a:headEnd/>
            <a:tailEnd/>
          </a:ln>
        </p:spPr>
        <p:txBody>
          <a:bodyPr/>
          <a:lstStyle/>
          <a:p>
            <a:pPr algn="ctr"/>
            <a:fld id="{EFC44DC7-3183-47D1-8163-6B33810ADFDB}" type="slidenum">
              <a:rPr lang="en-US"/>
              <a:pPr algn="ctr"/>
              <a:t>30</a:t>
            </a:fld>
            <a:endParaRPr lang="en-US"/>
          </a:p>
        </p:txBody>
      </p:sp>
      <p:pic>
        <p:nvPicPr>
          <p:cNvPr id="103426" name="Picture 2" descr="http://fc01.deviantart.com/fs7/i/2005/220/0/1/Hadith_by_jetmir.jpg"/>
          <p:cNvPicPr>
            <a:picLocks noChangeAspect="1" noChangeArrowheads="1"/>
          </p:cNvPicPr>
          <p:nvPr/>
        </p:nvPicPr>
        <p:blipFill>
          <a:blip r:embed="rId2" cstate="print">
            <a:duotone>
              <a:schemeClr val="accent3">
                <a:shade val="45000"/>
                <a:satMod val="135000"/>
              </a:schemeClr>
              <a:prstClr val="white"/>
            </a:duotone>
          </a:blip>
          <a:srcRect b="6383"/>
          <a:stretch>
            <a:fillRect/>
          </a:stretch>
        </p:blipFill>
        <p:spPr bwMode="auto">
          <a:xfrm>
            <a:off x="1981200" y="3352800"/>
            <a:ext cx="5943599" cy="3429000"/>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2"/>
          <p:cNvSpPr>
            <a:spLocks noGrp="1"/>
          </p:cNvSpPr>
          <p:nvPr>
            <p:ph type="title"/>
          </p:nvPr>
        </p:nvSpPr>
        <p:spPr/>
        <p:txBody>
          <a:bodyPr/>
          <a:lstStyle/>
          <a:p>
            <a:pPr algn="r"/>
            <a:r>
              <a:rPr lang="en-US" b="1" smtClean="0">
                <a:solidFill>
                  <a:srgbClr val="006666"/>
                </a:solidFill>
              </a:rPr>
              <a:t>Man is greedy</a:t>
            </a:r>
          </a:p>
        </p:txBody>
      </p:sp>
      <p:sp>
        <p:nvSpPr>
          <p:cNvPr id="17410" name="Content Placeholder 1"/>
          <p:cNvSpPr>
            <a:spLocks noGrp="1"/>
          </p:cNvSpPr>
          <p:nvPr>
            <p:ph idx="1"/>
          </p:nvPr>
        </p:nvSpPr>
        <p:spPr>
          <a:xfrm>
            <a:off x="457200" y="1219201"/>
            <a:ext cx="8229600" cy="2438400"/>
          </a:xfrm>
        </p:spPr>
        <p:txBody>
          <a:bodyPr>
            <a:normAutofit lnSpcReduction="10000"/>
          </a:bodyPr>
          <a:lstStyle/>
          <a:p>
            <a:pPr algn="r">
              <a:buFontTx/>
              <a:buNone/>
            </a:pPr>
            <a:r>
              <a:rPr lang="en-US" sz="2400" smtClean="0">
                <a:solidFill>
                  <a:srgbClr val="006666"/>
                </a:solidFill>
              </a:rPr>
              <a:t>  </a:t>
            </a:r>
            <a:r>
              <a:rPr lang="ar-SA" sz="2400" smtClean="0">
                <a:solidFill>
                  <a:srgbClr val="006666"/>
                </a:solidFill>
              </a:rPr>
              <a:t>قال رسول الله (ص):</a:t>
            </a:r>
            <a:endParaRPr lang="en-US" sz="2400" smtClean="0">
              <a:solidFill>
                <a:srgbClr val="336600"/>
              </a:solidFill>
            </a:endParaRPr>
          </a:p>
          <a:p>
            <a:pPr algn="r">
              <a:buFontTx/>
              <a:buNone/>
            </a:pPr>
            <a:r>
              <a:rPr lang="ar-SA" sz="2400" b="1" smtClean="0">
                <a:solidFill>
                  <a:srgbClr val="336600"/>
                </a:solidFill>
              </a:rPr>
              <a:t> « لو أن ابن آدم أعطي واديا من ذهب أحب إليه ثانيا ، ولو أعطي ثانيا أحب إليه ثالثا ، ولا يملأ جوف ابن آدم إلا التراب ، ويتوب الله على من تاب »</a:t>
            </a:r>
          </a:p>
          <a:p>
            <a:pPr>
              <a:buFontTx/>
              <a:buNone/>
            </a:pPr>
            <a:endParaRPr lang="en-US" sz="2400" smtClean="0">
              <a:solidFill>
                <a:srgbClr val="006666"/>
              </a:solidFill>
            </a:endParaRPr>
          </a:p>
          <a:p>
            <a:pPr>
              <a:buFontTx/>
              <a:buNone/>
            </a:pPr>
            <a:r>
              <a:rPr lang="en-US" sz="2400" smtClean="0">
                <a:solidFill>
                  <a:srgbClr val="006666"/>
                </a:solidFill>
              </a:rPr>
              <a:t>“</a:t>
            </a:r>
            <a:r>
              <a:rPr lang="en-US" sz="2400" i="1" smtClean="0">
                <a:solidFill>
                  <a:srgbClr val="006666"/>
                </a:solidFill>
              </a:rPr>
              <a:t>If man is given a valley of gold, certainly, he wants the second and third one</a:t>
            </a:r>
            <a:r>
              <a:rPr lang="en-US" sz="2400" smtClean="0">
                <a:solidFill>
                  <a:srgbClr val="006666"/>
                </a:solidFill>
              </a:rPr>
              <a:t> and he will …..” Hadith</a:t>
            </a:r>
          </a:p>
          <a:p>
            <a:endParaRPr lang="en-US" sz="2400" smtClean="0"/>
          </a:p>
        </p:txBody>
      </p:sp>
      <p:sp>
        <p:nvSpPr>
          <p:cNvPr id="17412" name="Slide Number Placeholder 4"/>
          <p:cNvSpPr>
            <a:spLocks noGrp="1"/>
          </p:cNvSpPr>
          <p:nvPr>
            <p:ph type="sldNum" sz="quarter" idx="12"/>
          </p:nvPr>
        </p:nvSpPr>
        <p:spPr bwMode="auto">
          <a:xfrm>
            <a:off x="8647113" y="6408738"/>
            <a:ext cx="366712" cy="365125"/>
          </a:xfrm>
          <a:prstGeom prst="rect">
            <a:avLst/>
          </a:prstGeom>
          <a:noFill/>
          <a:ln>
            <a:miter lim="800000"/>
            <a:headEnd/>
            <a:tailEnd/>
          </a:ln>
        </p:spPr>
        <p:txBody>
          <a:bodyPr/>
          <a:lstStyle/>
          <a:p>
            <a:pPr algn="ctr"/>
            <a:fld id="{34E2389B-EA1E-4DF6-B0A3-E384E4D69087}" type="slidenum">
              <a:rPr lang="en-US"/>
              <a:pPr algn="ctr"/>
              <a:t>31</a:t>
            </a:fld>
            <a:endParaRPr lang="en-US"/>
          </a:p>
        </p:txBody>
      </p:sp>
      <p:pic>
        <p:nvPicPr>
          <p:cNvPr id="5" name="Picture 4" descr="http://rameenislam.com/wp-content/uploads/2013/05/936188_600424536642131_221009321_n-300x225.jpg"/>
          <p:cNvPicPr>
            <a:picLocks noChangeAspect="1" noChangeArrowheads="1"/>
          </p:cNvPicPr>
          <p:nvPr/>
        </p:nvPicPr>
        <p:blipFill>
          <a:blip r:embed="rId2" cstate="print">
            <a:duotone>
              <a:schemeClr val="accent3">
                <a:shade val="45000"/>
                <a:satMod val="135000"/>
              </a:schemeClr>
              <a:prstClr val="white"/>
            </a:duotone>
          </a:blip>
          <a:srcRect/>
          <a:stretch>
            <a:fillRect/>
          </a:stretch>
        </p:blipFill>
        <p:spPr bwMode="auto">
          <a:xfrm>
            <a:off x="0" y="3505200"/>
            <a:ext cx="9144000" cy="3352800"/>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2"/>
          <p:cNvSpPr>
            <a:spLocks noGrp="1"/>
          </p:cNvSpPr>
          <p:nvPr>
            <p:ph type="title"/>
          </p:nvPr>
        </p:nvSpPr>
        <p:spPr/>
        <p:txBody>
          <a:bodyPr/>
          <a:lstStyle/>
          <a:p>
            <a:r>
              <a:rPr lang="en-US" smtClean="0">
                <a:solidFill>
                  <a:srgbClr val="006666"/>
                </a:solidFill>
              </a:rPr>
              <a:t>Choice in Islam</a:t>
            </a:r>
          </a:p>
        </p:txBody>
      </p:sp>
      <p:sp>
        <p:nvSpPr>
          <p:cNvPr id="18434" name="Content Placeholder 1"/>
          <p:cNvSpPr>
            <a:spLocks noGrp="1"/>
          </p:cNvSpPr>
          <p:nvPr>
            <p:ph idx="1"/>
          </p:nvPr>
        </p:nvSpPr>
        <p:spPr/>
        <p:txBody>
          <a:bodyPr/>
          <a:lstStyle/>
          <a:p>
            <a:pPr>
              <a:buFont typeface="Wingdings" pitchFamily="2" charset="2"/>
              <a:buChar char="Ø"/>
            </a:pPr>
            <a:r>
              <a:rPr lang="en-US" smtClean="0">
                <a:solidFill>
                  <a:srgbClr val="006666"/>
                </a:solidFill>
              </a:rPr>
              <a:t>Hence scarcity of means necessitates choice which can provide higher values but at same time performing one’s mission in this life.</a:t>
            </a:r>
          </a:p>
          <a:p>
            <a:pPr>
              <a:buFont typeface="Wingdings" pitchFamily="2" charset="2"/>
              <a:buChar char="Ø"/>
            </a:pPr>
            <a:endParaRPr lang="en-US" smtClean="0">
              <a:solidFill>
                <a:srgbClr val="006666"/>
              </a:solidFill>
            </a:endParaRPr>
          </a:p>
          <a:p>
            <a:pPr>
              <a:buFont typeface="Wingdings" pitchFamily="2" charset="2"/>
              <a:buChar char="Ø"/>
            </a:pPr>
            <a:r>
              <a:rPr lang="en-US" smtClean="0">
                <a:solidFill>
                  <a:srgbClr val="006666"/>
                </a:solidFill>
              </a:rPr>
              <a:t>Choice in Islam should be ranking according to need fulfillment and not to greediness   </a:t>
            </a:r>
          </a:p>
        </p:txBody>
      </p:sp>
      <p:sp>
        <p:nvSpPr>
          <p:cNvPr id="18436" name="Slide Number Placeholder 4"/>
          <p:cNvSpPr>
            <a:spLocks noGrp="1"/>
          </p:cNvSpPr>
          <p:nvPr>
            <p:ph type="sldNum" sz="quarter" idx="12"/>
          </p:nvPr>
        </p:nvSpPr>
        <p:spPr bwMode="auto">
          <a:xfrm>
            <a:off x="8647113" y="6408738"/>
            <a:ext cx="366712" cy="365125"/>
          </a:xfrm>
          <a:prstGeom prst="rect">
            <a:avLst/>
          </a:prstGeom>
          <a:noFill/>
          <a:ln>
            <a:miter lim="800000"/>
            <a:headEnd/>
            <a:tailEnd/>
          </a:ln>
        </p:spPr>
        <p:txBody>
          <a:bodyPr/>
          <a:lstStyle/>
          <a:p>
            <a:pPr algn="ctr"/>
            <a:fld id="{A9C5BF40-206B-4C4E-B6EC-B9A039FD17A9}" type="slidenum">
              <a:rPr lang="en-US"/>
              <a:pPr algn="ctr"/>
              <a:t>32</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http://www.alhudaonlinecourses.com/student-testimonials/fehmalqurankidscourse/surah_al_baqarah_ayah_148_race_towards_good_1.tiff"/>
          <p:cNvPicPr>
            <a:picLocks noChangeAspect="1" noChangeArrowheads="1"/>
          </p:cNvPicPr>
          <p:nvPr/>
        </p:nvPicPr>
        <p:blipFill>
          <a:blip r:embed="rId2" cstate="print"/>
          <a:srcRect b="6295"/>
          <a:stretch>
            <a:fillRect/>
          </a:stretch>
        </p:blipFill>
        <p:spPr bwMode="auto">
          <a:xfrm>
            <a:off x="0" y="-1"/>
            <a:ext cx="9144000" cy="6858001"/>
          </a:xfrm>
          <a:prstGeom prst="rect">
            <a:avLst/>
          </a:prstGeo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52400" y="3352800"/>
            <a:ext cx="5029200" cy="3505200"/>
          </a:xfrm>
        </p:spPr>
        <p:txBody>
          <a:bodyPr>
            <a:normAutofit/>
          </a:bodyPr>
          <a:lstStyle/>
          <a:p>
            <a:pPr marL="346075" indent="-346075" algn="l" eaLnBrk="1" hangingPunct="1"/>
            <a:r>
              <a:rPr lang="en-US" sz="2400" smtClean="0">
                <a:solidFill>
                  <a:srgbClr val="006666"/>
                </a:solidFill>
              </a:rPr>
              <a:t/>
            </a:r>
            <a:br>
              <a:rPr lang="en-US" sz="2400" smtClean="0">
                <a:solidFill>
                  <a:srgbClr val="006666"/>
                </a:solidFill>
              </a:rPr>
            </a:br>
            <a:r>
              <a:rPr lang="en-US" sz="2400" smtClean="0">
                <a:solidFill>
                  <a:srgbClr val="006666"/>
                </a:solidFill>
              </a:rPr>
              <a:t>When a man dies he will be asked on four: </a:t>
            </a:r>
            <a:br>
              <a:rPr lang="en-US" sz="2400" smtClean="0">
                <a:solidFill>
                  <a:srgbClr val="006666"/>
                </a:solidFill>
              </a:rPr>
            </a:br>
            <a:r>
              <a:rPr lang="en-US" sz="2400" smtClean="0">
                <a:solidFill>
                  <a:srgbClr val="006666"/>
                </a:solidFill>
              </a:rPr>
              <a:t>1-  His youth how he spend it?</a:t>
            </a:r>
            <a:br>
              <a:rPr lang="en-US" sz="2400" smtClean="0">
                <a:solidFill>
                  <a:srgbClr val="006666"/>
                </a:solidFill>
              </a:rPr>
            </a:br>
            <a:r>
              <a:rPr lang="en-US" sz="2400" smtClean="0">
                <a:solidFill>
                  <a:srgbClr val="006666"/>
                </a:solidFill>
              </a:rPr>
              <a:t>2-  His age how he spend it?</a:t>
            </a:r>
            <a:br>
              <a:rPr lang="en-US" sz="2400" smtClean="0">
                <a:solidFill>
                  <a:srgbClr val="006666"/>
                </a:solidFill>
              </a:rPr>
            </a:br>
            <a:r>
              <a:rPr lang="en-US" sz="2400" smtClean="0">
                <a:solidFill>
                  <a:srgbClr val="006666"/>
                </a:solidFill>
              </a:rPr>
              <a:t>3.   His wealth how he acquires it? &amp;</a:t>
            </a:r>
            <a:br>
              <a:rPr lang="en-US" sz="2400" smtClean="0">
                <a:solidFill>
                  <a:srgbClr val="006666"/>
                </a:solidFill>
              </a:rPr>
            </a:br>
            <a:r>
              <a:rPr lang="en-US" sz="2400" smtClean="0">
                <a:solidFill>
                  <a:srgbClr val="006666"/>
                </a:solidFill>
              </a:rPr>
              <a:t>4.   How he spends it?</a:t>
            </a:r>
            <a:r>
              <a:rPr lang="en-US" sz="1200" smtClean="0">
                <a:solidFill>
                  <a:srgbClr val="006666"/>
                </a:solidFill>
              </a:rPr>
              <a:t> </a:t>
            </a:r>
          </a:p>
        </p:txBody>
      </p:sp>
      <p:sp>
        <p:nvSpPr>
          <p:cNvPr id="20483" name="Rectangle 3"/>
          <p:cNvSpPr>
            <a:spLocks noGrp="1" noChangeArrowheads="1"/>
          </p:cNvSpPr>
          <p:nvPr>
            <p:ph idx="1"/>
          </p:nvPr>
        </p:nvSpPr>
        <p:spPr>
          <a:xfrm>
            <a:off x="457200" y="1524000"/>
            <a:ext cx="8229600" cy="1873250"/>
          </a:xfrm>
        </p:spPr>
        <p:txBody>
          <a:bodyPr>
            <a:normAutofit lnSpcReduction="10000"/>
          </a:bodyPr>
          <a:lstStyle/>
          <a:p>
            <a:pPr algn="ctr" eaLnBrk="1" hangingPunct="1">
              <a:buFontTx/>
              <a:buNone/>
            </a:pPr>
            <a:r>
              <a:rPr lang="ar-SA" b="1" i="1" smtClean="0">
                <a:solidFill>
                  <a:srgbClr val="006666"/>
                </a:solidFill>
              </a:rPr>
              <a:t>عن ابي الدرداء قال قال رسول الله صلى الله عليه وسلم لن يزول قدما عبد يوم القيامة حتى يسأل عن أربع عن شبابه فيما ابلاه وعن عمره فيما افناه وعن ماله من اين اكتسبه وفيما أنفقه</a:t>
            </a:r>
            <a:endParaRPr lang="en-US" b="1" i="1" smtClean="0">
              <a:solidFill>
                <a:srgbClr val="006666"/>
              </a:solidFill>
            </a:endParaRPr>
          </a:p>
        </p:txBody>
      </p:sp>
      <p:sp>
        <p:nvSpPr>
          <p:cNvPr id="20484" name="Rectangle 4"/>
          <p:cNvSpPr>
            <a:spLocks noChangeArrowheads="1"/>
          </p:cNvSpPr>
          <p:nvPr/>
        </p:nvSpPr>
        <p:spPr bwMode="auto">
          <a:xfrm>
            <a:off x="0" y="0"/>
            <a:ext cx="9144000" cy="1143000"/>
          </a:xfrm>
          <a:prstGeom prst="rect">
            <a:avLst/>
          </a:prstGeom>
          <a:solidFill>
            <a:schemeClr val="bg1"/>
          </a:solidFill>
          <a:ln w="9525">
            <a:solidFill>
              <a:schemeClr val="tx1"/>
            </a:solidFill>
            <a:miter lim="800000"/>
            <a:headEnd/>
            <a:tailEnd/>
          </a:ln>
        </p:spPr>
        <p:txBody>
          <a:bodyPr wrap="none" anchor="ctr"/>
          <a:lstStyle/>
          <a:p>
            <a:pPr algn="ctr"/>
            <a:endParaRPr lang="en-US" sz="4000" b="1">
              <a:solidFill>
                <a:schemeClr val="bg1"/>
              </a:solidFill>
            </a:endParaRPr>
          </a:p>
          <a:p>
            <a:pPr algn="ctr"/>
            <a:r>
              <a:rPr lang="en-US" sz="3600" b="1">
                <a:solidFill>
                  <a:srgbClr val="006666"/>
                </a:solidFill>
              </a:rPr>
              <a:t>Cont. Acquiring Wealth in Islam</a:t>
            </a:r>
          </a:p>
          <a:p>
            <a:pPr algn="ctr"/>
            <a:endParaRPr lang="en-US" sz="2800" b="1">
              <a:solidFill>
                <a:srgbClr val="006666"/>
              </a:solidFill>
            </a:endParaRPr>
          </a:p>
          <a:p>
            <a:pPr algn="ctr"/>
            <a:endParaRPr lang="en-US" sz="4000" b="1">
              <a:solidFill>
                <a:schemeClr val="bg1"/>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381000" y="1676400"/>
            <a:ext cx="8763000" cy="4319588"/>
          </a:xfrm>
        </p:spPr>
        <p:txBody>
          <a:bodyPr/>
          <a:lstStyle/>
          <a:p>
            <a:pPr algn="l" eaLnBrk="1" hangingPunct="1">
              <a:buFontTx/>
              <a:buChar char="-"/>
            </a:pPr>
            <a:r>
              <a:rPr lang="en-US" sz="3600" smtClean="0">
                <a:solidFill>
                  <a:srgbClr val="336600"/>
                </a:solidFill>
              </a:rPr>
              <a:t>  separation between religion and other       	aspects of life,</a:t>
            </a:r>
            <a:br>
              <a:rPr lang="en-US" sz="3600" smtClean="0">
                <a:solidFill>
                  <a:srgbClr val="336600"/>
                </a:solidFill>
              </a:rPr>
            </a:br>
            <a:r>
              <a:rPr lang="en-US" sz="3600" smtClean="0">
                <a:solidFill>
                  <a:srgbClr val="336600"/>
                </a:solidFill>
              </a:rPr>
              <a:t>-  materialistic, </a:t>
            </a:r>
            <a:br>
              <a:rPr lang="en-US" sz="3600" smtClean="0">
                <a:solidFill>
                  <a:srgbClr val="336600"/>
                </a:solidFill>
              </a:rPr>
            </a:br>
            <a:r>
              <a:rPr lang="en-US" sz="3600" smtClean="0">
                <a:solidFill>
                  <a:srgbClr val="336600"/>
                </a:solidFill>
              </a:rPr>
              <a:t>-  individualistic, </a:t>
            </a:r>
            <a:br>
              <a:rPr lang="en-US" sz="3600" smtClean="0">
                <a:solidFill>
                  <a:srgbClr val="336600"/>
                </a:solidFill>
              </a:rPr>
            </a:br>
            <a:r>
              <a:rPr lang="en-US" sz="3600" smtClean="0">
                <a:solidFill>
                  <a:srgbClr val="336600"/>
                </a:solidFill>
              </a:rPr>
              <a:t>-  less socio economic justice </a:t>
            </a:r>
            <a:br>
              <a:rPr lang="en-US" sz="3600" smtClean="0">
                <a:solidFill>
                  <a:srgbClr val="336600"/>
                </a:solidFill>
              </a:rPr>
            </a:br>
            <a:r>
              <a:rPr lang="en-US" sz="3600" smtClean="0">
                <a:solidFill>
                  <a:srgbClr val="336600"/>
                </a:solidFill>
              </a:rPr>
              <a:t>-  less public relations, </a:t>
            </a:r>
            <a:br>
              <a:rPr lang="en-US" sz="3600" smtClean="0">
                <a:solidFill>
                  <a:srgbClr val="336600"/>
                </a:solidFill>
              </a:rPr>
            </a:br>
            <a:r>
              <a:rPr lang="en-US" sz="3600" smtClean="0">
                <a:solidFill>
                  <a:srgbClr val="336600"/>
                </a:solidFill>
              </a:rPr>
              <a:t>-  less concern with the hereafter life</a:t>
            </a:r>
            <a:r>
              <a:rPr lang="en-US" smtClean="0">
                <a:solidFill>
                  <a:srgbClr val="336600"/>
                </a:solidFill>
              </a:rPr>
              <a:t>  </a:t>
            </a:r>
          </a:p>
        </p:txBody>
      </p:sp>
      <p:sp>
        <p:nvSpPr>
          <p:cNvPr id="24579" name="Rectangle 4"/>
          <p:cNvSpPr>
            <a:spLocks noGrp="1" noChangeArrowheads="1"/>
          </p:cNvSpPr>
          <p:nvPr>
            <p:ph type="subTitle" idx="1"/>
          </p:nvPr>
        </p:nvSpPr>
        <p:spPr>
          <a:xfrm>
            <a:off x="0" y="3860800"/>
            <a:ext cx="9144000" cy="2232025"/>
          </a:xfrm>
        </p:spPr>
        <p:txBody>
          <a:bodyPr lIns="79800" tIns="39901" rIns="79800" bIns="39901"/>
          <a:lstStyle/>
          <a:p>
            <a:pPr eaLnBrk="1" hangingPunct="1"/>
            <a:endParaRPr lang="en-US" sz="2000" smtClean="0">
              <a:solidFill>
                <a:srgbClr val="006699"/>
              </a:solidFill>
              <a:latin typeface="Century Gothic" pitchFamily="34" charset="0"/>
            </a:endParaRPr>
          </a:p>
          <a:p>
            <a:pPr eaLnBrk="1" hangingPunct="1"/>
            <a:endParaRPr lang="en-US" sz="2000" b="1" smtClean="0">
              <a:solidFill>
                <a:srgbClr val="006699"/>
              </a:solidFill>
              <a:latin typeface="Century Gothic" pitchFamily="34" charset="0"/>
            </a:endParaRPr>
          </a:p>
          <a:p>
            <a:pPr eaLnBrk="1" hangingPunct="1"/>
            <a:r>
              <a:rPr lang="en-US" sz="2000" b="1" smtClean="0">
                <a:solidFill>
                  <a:srgbClr val="006699"/>
                </a:solidFill>
                <a:latin typeface="Century Gothic" pitchFamily="34" charset="0"/>
              </a:rPr>
              <a:t> </a:t>
            </a:r>
          </a:p>
        </p:txBody>
      </p:sp>
      <p:sp>
        <p:nvSpPr>
          <p:cNvPr id="24580" name="Rectangle 6"/>
          <p:cNvSpPr>
            <a:spLocks noChangeArrowheads="1"/>
          </p:cNvSpPr>
          <p:nvPr/>
        </p:nvSpPr>
        <p:spPr bwMode="auto">
          <a:xfrm>
            <a:off x="0" y="0"/>
            <a:ext cx="9144000" cy="1524000"/>
          </a:xfrm>
          <a:prstGeom prst="rect">
            <a:avLst/>
          </a:prstGeom>
          <a:solidFill>
            <a:schemeClr val="bg1"/>
          </a:solidFill>
          <a:ln w="9525">
            <a:noFill/>
            <a:miter lim="800000"/>
            <a:headEnd/>
            <a:tailEnd/>
          </a:ln>
        </p:spPr>
        <p:txBody>
          <a:bodyPr anchor="ctr"/>
          <a:lstStyle/>
          <a:p>
            <a:pPr algn="ctr">
              <a:tabLst>
                <a:tab pos="3311525" algn="l"/>
              </a:tabLst>
            </a:pPr>
            <a:r>
              <a:rPr lang="en-US" sz="4400" b="1">
                <a:solidFill>
                  <a:srgbClr val="006699"/>
                </a:solidFill>
                <a:latin typeface="Century Gothic" pitchFamily="34" charset="0"/>
                <a:cs typeface="Arial" pitchFamily="34" charset="0"/>
              </a:rPr>
              <a:t/>
            </a:r>
            <a:br>
              <a:rPr lang="en-US" sz="4400" b="1">
                <a:solidFill>
                  <a:srgbClr val="006699"/>
                </a:solidFill>
                <a:latin typeface="Century Gothic" pitchFamily="34" charset="0"/>
                <a:cs typeface="Arial" pitchFamily="34" charset="0"/>
              </a:rPr>
            </a:br>
            <a:r>
              <a:rPr lang="en-US" sz="4400" b="1">
                <a:solidFill>
                  <a:schemeClr val="bg1"/>
                </a:solidFill>
                <a:latin typeface="Century Gothic" pitchFamily="34" charset="0"/>
                <a:cs typeface="Arial" pitchFamily="34" charset="0"/>
              </a:rPr>
              <a:t/>
            </a:r>
            <a:br>
              <a:rPr lang="en-US" sz="4400" b="1">
                <a:solidFill>
                  <a:schemeClr val="bg1"/>
                </a:solidFill>
                <a:latin typeface="Century Gothic" pitchFamily="34" charset="0"/>
                <a:cs typeface="Arial" pitchFamily="34" charset="0"/>
              </a:rPr>
            </a:br>
            <a:r>
              <a:rPr lang="en-US" sz="3600" b="1">
                <a:solidFill>
                  <a:srgbClr val="336600"/>
                </a:solidFill>
                <a:latin typeface="Arial" pitchFamily="34" charset="0"/>
                <a:cs typeface="Arial" pitchFamily="34" charset="0"/>
              </a:rPr>
              <a:t>SECULAR WORLDVIEW</a:t>
            </a:r>
            <a:br>
              <a:rPr lang="en-US" sz="3600" b="1">
                <a:solidFill>
                  <a:srgbClr val="336600"/>
                </a:solidFill>
                <a:latin typeface="Arial" pitchFamily="34" charset="0"/>
                <a:cs typeface="Arial" pitchFamily="34" charset="0"/>
              </a:rPr>
            </a:br>
            <a:r>
              <a:rPr lang="en-US" sz="3600" b="1">
                <a:solidFill>
                  <a:srgbClr val="336600"/>
                </a:solidFill>
                <a:latin typeface="Arial" pitchFamily="34" charset="0"/>
                <a:cs typeface="Arial" pitchFamily="34" charset="0"/>
              </a:rPr>
              <a:t>(</a:t>
            </a:r>
            <a:r>
              <a:rPr lang="en-US" sz="3600" b="1" i="1">
                <a:solidFill>
                  <a:srgbClr val="336600"/>
                </a:solidFill>
                <a:latin typeface="Arial" pitchFamily="34" charset="0"/>
                <a:cs typeface="Arial" pitchFamily="34" charset="0"/>
              </a:rPr>
              <a:t>Man’s Way of Life</a:t>
            </a:r>
            <a:r>
              <a:rPr lang="en-US" sz="3600">
                <a:solidFill>
                  <a:srgbClr val="336600"/>
                </a:solidFill>
                <a:latin typeface="Arial" pitchFamily="34" charset="0"/>
                <a:cs typeface="Arial" pitchFamily="34" charset="0"/>
              </a:rPr>
              <a:t>)</a:t>
            </a:r>
            <a:r>
              <a:rPr lang="en-US" sz="3600" b="1">
                <a:solidFill>
                  <a:srgbClr val="336600"/>
                </a:solidFill>
                <a:latin typeface="Arial" pitchFamily="34" charset="0"/>
                <a:cs typeface="Arial" pitchFamily="34" charset="0"/>
              </a:rPr>
              <a:t/>
            </a:r>
            <a:br>
              <a:rPr lang="en-US" sz="3600" b="1">
                <a:solidFill>
                  <a:srgbClr val="336600"/>
                </a:solidFill>
                <a:latin typeface="Arial" pitchFamily="34" charset="0"/>
                <a:cs typeface="Arial" pitchFamily="34" charset="0"/>
              </a:rPr>
            </a:br>
            <a:r>
              <a:rPr lang="en-US" sz="3600" b="1">
                <a:solidFill>
                  <a:schemeClr val="bg1"/>
                </a:solidFill>
                <a:latin typeface="Arial" pitchFamily="34" charset="0"/>
                <a:cs typeface="Arial" pitchFamily="34" charset="0"/>
              </a:rPr>
              <a:t/>
            </a:r>
            <a:br>
              <a:rPr lang="en-US" sz="3600" b="1">
                <a:solidFill>
                  <a:schemeClr val="bg1"/>
                </a:solidFill>
                <a:latin typeface="Arial" pitchFamily="34" charset="0"/>
                <a:cs typeface="Arial" pitchFamily="34" charset="0"/>
              </a:rPr>
            </a:br>
            <a:endParaRPr lang="en-US" sz="3600" b="1">
              <a:solidFill>
                <a:srgbClr val="006699"/>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381000" y="1676400"/>
            <a:ext cx="8763000" cy="4319588"/>
          </a:xfrm>
        </p:spPr>
        <p:txBody>
          <a:bodyPr/>
          <a:lstStyle/>
          <a:p>
            <a:pPr algn="l" eaLnBrk="1" hangingPunct="1">
              <a:buFontTx/>
              <a:buChar char="-"/>
            </a:pPr>
            <a:r>
              <a:rPr lang="en-US" sz="3600" smtClean="0">
                <a:solidFill>
                  <a:srgbClr val="336600"/>
                </a:solidFill>
              </a:rPr>
              <a:t>   </a:t>
            </a:r>
            <a:r>
              <a:rPr lang="en-US" sz="3200" smtClean="0">
                <a:solidFill>
                  <a:srgbClr val="336600"/>
                </a:solidFill>
              </a:rPr>
              <a:t>belief in a dual worldviews: this world &amp; the 	hereafter </a:t>
            </a:r>
            <a:br>
              <a:rPr lang="en-US" sz="3200" smtClean="0">
                <a:solidFill>
                  <a:srgbClr val="336600"/>
                </a:solidFill>
              </a:rPr>
            </a:br>
            <a:r>
              <a:rPr lang="en-US" sz="3200" smtClean="0">
                <a:solidFill>
                  <a:srgbClr val="336600"/>
                </a:solidFill>
              </a:rPr>
              <a:t>-  religion is part of his/her daily life</a:t>
            </a:r>
            <a:br>
              <a:rPr lang="en-US" sz="3200" smtClean="0">
                <a:solidFill>
                  <a:srgbClr val="336600"/>
                </a:solidFill>
              </a:rPr>
            </a:br>
            <a:r>
              <a:rPr lang="en-US" sz="3200" smtClean="0">
                <a:solidFill>
                  <a:srgbClr val="336600"/>
                </a:solidFill>
              </a:rPr>
              <a:t>-   </a:t>
            </a:r>
            <a:r>
              <a:rPr lang="en-US" sz="3200" i="1" smtClean="0">
                <a:solidFill>
                  <a:srgbClr val="336600"/>
                </a:solidFill>
              </a:rPr>
              <a:t>maslahah</a:t>
            </a:r>
            <a:r>
              <a:rPr lang="en-US" sz="3200" smtClean="0">
                <a:solidFill>
                  <a:srgbClr val="336600"/>
                </a:solidFill>
              </a:rPr>
              <a:t> of the </a:t>
            </a:r>
            <a:r>
              <a:rPr lang="en-US" sz="3200" i="1" smtClean="0">
                <a:solidFill>
                  <a:srgbClr val="336600"/>
                </a:solidFill>
              </a:rPr>
              <a:t>ummah</a:t>
            </a:r>
            <a:r>
              <a:rPr lang="en-US" sz="3200" smtClean="0">
                <a:solidFill>
                  <a:srgbClr val="336600"/>
                </a:solidFill>
              </a:rPr>
              <a:t> (public 	benefit),</a:t>
            </a:r>
            <a:br>
              <a:rPr lang="en-US" sz="3200" smtClean="0">
                <a:solidFill>
                  <a:srgbClr val="336600"/>
                </a:solidFill>
              </a:rPr>
            </a:br>
            <a:r>
              <a:rPr lang="en-US" sz="3200" smtClean="0">
                <a:solidFill>
                  <a:srgbClr val="336600"/>
                </a:solidFill>
              </a:rPr>
              <a:t>-   accountability, </a:t>
            </a:r>
            <a:br>
              <a:rPr lang="en-US" sz="3200" smtClean="0">
                <a:solidFill>
                  <a:srgbClr val="336600"/>
                </a:solidFill>
              </a:rPr>
            </a:br>
            <a:r>
              <a:rPr lang="en-US" sz="3200" smtClean="0">
                <a:solidFill>
                  <a:srgbClr val="336600"/>
                </a:solidFill>
              </a:rPr>
              <a:t>-   trustworthiness,</a:t>
            </a:r>
            <a:br>
              <a:rPr lang="en-US" sz="3200" smtClean="0">
                <a:solidFill>
                  <a:srgbClr val="336600"/>
                </a:solidFill>
              </a:rPr>
            </a:br>
            <a:r>
              <a:rPr lang="en-US" sz="3200" smtClean="0">
                <a:solidFill>
                  <a:srgbClr val="336600"/>
                </a:solidFill>
              </a:rPr>
              <a:t>-   transparency  etc.</a:t>
            </a:r>
            <a:r>
              <a:rPr lang="en-US" smtClean="0">
                <a:solidFill>
                  <a:srgbClr val="336600"/>
                </a:solidFill>
              </a:rPr>
              <a:t> </a:t>
            </a:r>
          </a:p>
        </p:txBody>
      </p:sp>
      <p:sp>
        <p:nvSpPr>
          <p:cNvPr id="25603" name="Rectangle 3"/>
          <p:cNvSpPr>
            <a:spLocks noGrp="1" noChangeArrowheads="1"/>
          </p:cNvSpPr>
          <p:nvPr>
            <p:ph type="subTitle" idx="1"/>
          </p:nvPr>
        </p:nvSpPr>
        <p:spPr>
          <a:xfrm>
            <a:off x="0" y="3860800"/>
            <a:ext cx="9144000" cy="2232025"/>
          </a:xfrm>
        </p:spPr>
        <p:txBody>
          <a:bodyPr lIns="79800" tIns="39901" rIns="79800" bIns="39901"/>
          <a:lstStyle/>
          <a:p>
            <a:pPr eaLnBrk="1" hangingPunct="1"/>
            <a:endParaRPr lang="en-US" sz="2000" smtClean="0">
              <a:solidFill>
                <a:srgbClr val="006699"/>
              </a:solidFill>
              <a:latin typeface="Century Gothic" pitchFamily="34" charset="0"/>
            </a:endParaRPr>
          </a:p>
          <a:p>
            <a:pPr eaLnBrk="1" hangingPunct="1"/>
            <a:endParaRPr lang="en-US" sz="2000" b="1" smtClean="0">
              <a:solidFill>
                <a:srgbClr val="006699"/>
              </a:solidFill>
              <a:latin typeface="Century Gothic" pitchFamily="34" charset="0"/>
            </a:endParaRPr>
          </a:p>
          <a:p>
            <a:pPr eaLnBrk="1" hangingPunct="1"/>
            <a:r>
              <a:rPr lang="en-US" sz="2000" b="1" smtClean="0">
                <a:solidFill>
                  <a:srgbClr val="006699"/>
                </a:solidFill>
                <a:latin typeface="Century Gothic" pitchFamily="34" charset="0"/>
              </a:rPr>
              <a:t> </a:t>
            </a:r>
          </a:p>
        </p:txBody>
      </p:sp>
      <p:sp>
        <p:nvSpPr>
          <p:cNvPr id="25604" name="Rectangle 4"/>
          <p:cNvSpPr>
            <a:spLocks noChangeArrowheads="1"/>
          </p:cNvSpPr>
          <p:nvPr/>
        </p:nvSpPr>
        <p:spPr bwMode="auto">
          <a:xfrm>
            <a:off x="0" y="0"/>
            <a:ext cx="9144000" cy="1524000"/>
          </a:xfrm>
          <a:prstGeom prst="rect">
            <a:avLst/>
          </a:prstGeom>
          <a:solidFill>
            <a:schemeClr val="bg1"/>
          </a:solidFill>
          <a:ln w="9525">
            <a:noFill/>
            <a:miter lim="800000"/>
            <a:headEnd/>
            <a:tailEnd/>
          </a:ln>
        </p:spPr>
        <p:txBody>
          <a:bodyPr anchor="ctr"/>
          <a:lstStyle/>
          <a:p>
            <a:pPr algn="ctr">
              <a:tabLst>
                <a:tab pos="3311525" algn="l"/>
              </a:tabLst>
            </a:pPr>
            <a:r>
              <a:rPr lang="en-US" sz="4400" b="1">
                <a:solidFill>
                  <a:srgbClr val="006699"/>
                </a:solidFill>
                <a:latin typeface="Century Gothic" pitchFamily="34" charset="0"/>
                <a:cs typeface="Arial" pitchFamily="34" charset="0"/>
              </a:rPr>
              <a:t/>
            </a:r>
            <a:br>
              <a:rPr lang="en-US" sz="4400" b="1">
                <a:solidFill>
                  <a:srgbClr val="006699"/>
                </a:solidFill>
                <a:latin typeface="Century Gothic" pitchFamily="34" charset="0"/>
                <a:cs typeface="Arial" pitchFamily="34" charset="0"/>
              </a:rPr>
            </a:br>
            <a:r>
              <a:rPr lang="en-US" sz="4400" b="1">
                <a:solidFill>
                  <a:schemeClr val="bg1"/>
                </a:solidFill>
                <a:latin typeface="Century Gothic" pitchFamily="34" charset="0"/>
                <a:cs typeface="Arial" pitchFamily="34" charset="0"/>
              </a:rPr>
              <a:t/>
            </a:r>
            <a:br>
              <a:rPr lang="en-US" sz="4400" b="1">
                <a:solidFill>
                  <a:schemeClr val="bg1"/>
                </a:solidFill>
                <a:latin typeface="Century Gothic" pitchFamily="34" charset="0"/>
                <a:cs typeface="Arial" pitchFamily="34" charset="0"/>
              </a:rPr>
            </a:br>
            <a:r>
              <a:rPr lang="en-US" sz="3600" b="1">
                <a:solidFill>
                  <a:srgbClr val="336600"/>
                </a:solidFill>
                <a:latin typeface="Arial" pitchFamily="34" charset="0"/>
                <a:cs typeface="Arial" pitchFamily="34" charset="0"/>
              </a:rPr>
              <a:t>ISLAMIC WORLDVIEW</a:t>
            </a:r>
            <a:br>
              <a:rPr lang="en-US" sz="3600" b="1">
                <a:solidFill>
                  <a:srgbClr val="336600"/>
                </a:solidFill>
                <a:latin typeface="Arial" pitchFamily="34" charset="0"/>
                <a:cs typeface="Arial" pitchFamily="34" charset="0"/>
              </a:rPr>
            </a:br>
            <a:r>
              <a:rPr lang="en-US" sz="3600" b="1">
                <a:solidFill>
                  <a:srgbClr val="336600"/>
                </a:solidFill>
                <a:latin typeface="Arial" pitchFamily="34" charset="0"/>
                <a:cs typeface="Arial" pitchFamily="34" charset="0"/>
              </a:rPr>
              <a:t>(</a:t>
            </a:r>
            <a:r>
              <a:rPr lang="en-US" sz="3600" b="1" i="1">
                <a:solidFill>
                  <a:srgbClr val="336600"/>
                </a:solidFill>
                <a:latin typeface="Arial" pitchFamily="34" charset="0"/>
                <a:cs typeface="Arial" pitchFamily="34" charset="0"/>
              </a:rPr>
              <a:t>Man’s Way of Life</a:t>
            </a:r>
            <a:r>
              <a:rPr lang="en-US" sz="3600">
                <a:solidFill>
                  <a:srgbClr val="336600"/>
                </a:solidFill>
                <a:latin typeface="Arial" pitchFamily="34" charset="0"/>
                <a:cs typeface="Arial" pitchFamily="34" charset="0"/>
              </a:rPr>
              <a:t>)</a:t>
            </a:r>
            <a:r>
              <a:rPr lang="en-US" sz="3600" b="1">
                <a:solidFill>
                  <a:schemeClr val="bg1"/>
                </a:solidFill>
                <a:latin typeface="Arial" pitchFamily="34" charset="0"/>
                <a:cs typeface="Arial" pitchFamily="34" charset="0"/>
              </a:rPr>
              <a:t/>
            </a:r>
            <a:br>
              <a:rPr lang="en-US" sz="3600" b="1">
                <a:solidFill>
                  <a:schemeClr val="bg1"/>
                </a:solidFill>
                <a:latin typeface="Arial" pitchFamily="34" charset="0"/>
                <a:cs typeface="Arial" pitchFamily="34" charset="0"/>
              </a:rPr>
            </a:br>
            <a:r>
              <a:rPr lang="en-US" sz="3600" b="1">
                <a:solidFill>
                  <a:schemeClr val="bg1"/>
                </a:solidFill>
                <a:latin typeface="Arial" pitchFamily="34" charset="0"/>
                <a:cs typeface="Arial" pitchFamily="34" charset="0"/>
              </a:rPr>
              <a:t/>
            </a:r>
            <a:br>
              <a:rPr lang="en-US" sz="3600" b="1">
                <a:solidFill>
                  <a:schemeClr val="bg1"/>
                </a:solidFill>
                <a:latin typeface="Arial" pitchFamily="34" charset="0"/>
                <a:cs typeface="Arial" pitchFamily="34" charset="0"/>
              </a:rPr>
            </a:br>
            <a:endParaRPr lang="en-US" sz="3600" b="1">
              <a:solidFill>
                <a:srgbClr val="006699"/>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0"/>
            <a:ext cx="9144000" cy="1295400"/>
          </a:xfrm>
          <a:solidFill>
            <a:schemeClr val="bg1"/>
          </a:solidFill>
        </p:spPr>
        <p:txBody>
          <a:bodyPr/>
          <a:lstStyle/>
          <a:p>
            <a:pPr eaLnBrk="1" hangingPunct="1"/>
            <a:r>
              <a:rPr lang="en-US" sz="3600" b="1" smtClean="0">
                <a:solidFill>
                  <a:srgbClr val="336600"/>
                </a:solidFill>
                <a:latin typeface="Century Gothic" pitchFamily="34" charset="0"/>
              </a:rPr>
              <a:t>Islamic</a:t>
            </a:r>
            <a:r>
              <a:rPr lang="en-US" sz="3200" b="1" smtClean="0">
                <a:solidFill>
                  <a:srgbClr val="336600"/>
                </a:solidFill>
              </a:rPr>
              <a:t> WORLDVIEW</a:t>
            </a:r>
            <a:r>
              <a:rPr lang="en-US" sz="3600" b="1" smtClean="0">
                <a:solidFill>
                  <a:srgbClr val="336600"/>
                </a:solidFill>
                <a:latin typeface="Century Gothic" pitchFamily="34" charset="0"/>
              </a:rPr>
              <a:t> </a:t>
            </a:r>
          </a:p>
        </p:txBody>
      </p:sp>
      <p:sp>
        <p:nvSpPr>
          <p:cNvPr id="26627" name="Text Box 3"/>
          <p:cNvSpPr txBox="1">
            <a:spLocks noChangeArrowheads="1"/>
          </p:cNvSpPr>
          <p:nvPr/>
        </p:nvSpPr>
        <p:spPr bwMode="auto">
          <a:xfrm>
            <a:off x="457200" y="1371600"/>
            <a:ext cx="8229600" cy="4524375"/>
          </a:xfrm>
          <a:prstGeom prst="rect">
            <a:avLst/>
          </a:prstGeom>
          <a:noFill/>
          <a:ln w="9525">
            <a:noFill/>
            <a:miter lim="800000"/>
            <a:headEnd/>
            <a:tailEnd/>
          </a:ln>
        </p:spPr>
        <p:txBody>
          <a:bodyPr>
            <a:spAutoFit/>
          </a:bodyPr>
          <a:lstStyle/>
          <a:p>
            <a:pPr marL="457200" indent="-457200" algn="just">
              <a:buFont typeface="Wingdings" pitchFamily="2" charset="2"/>
              <a:buNone/>
            </a:pPr>
            <a:r>
              <a:rPr lang="en-US" sz="3200">
                <a:solidFill>
                  <a:srgbClr val="336600"/>
                </a:solidFill>
                <a:cs typeface="Arial" pitchFamily="34" charset="0"/>
              </a:rPr>
              <a:t>To understand the Islamic worldview let us first define the followings:</a:t>
            </a:r>
          </a:p>
          <a:p>
            <a:pPr marL="457200" indent="-457200" algn="just">
              <a:buFont typeface="Wingdings" pitchFamily="2" charset="2"/>
              <a:buNone/>
            </a:pPr>
            <a:endParaRPr lang="en-US" sz="3200">
              <a:solidFill>
                <a:srgbClr val="336600"/>
              </a:solidFill>
              <a:cs typeface="Arial" pitchFamily="34" charset="0"/>
            </a:endParaRPr>
          </a:p>
          <a:p>
            <a:pPr marL="457200" indent="-457200" algn="just">
              <a:buFont typeface="Wingdings" pitchFamily="2" charset="2"/>
              <a:buNone/>
            </a:pPr>
            <a:r>
              <a:rPr lang="en-US" sz="3200">
                <a:solidFill>
                  <a:srgbClr val="336600"/>
                </a:solidFill>
                <a:cs typeface="Arial" pitchFamily="34" charset="0"/>
              </a:rPr>
              <a:t>1.  Islam, </a:t>
            </a:r>
            <a:r>
              <a:rPr lang="en-US" sz="3200" i="1">
                <a:solidFill>
                  <a:srgbClr val="336600"/>
                </a:solidFill>
                <a:cs typeface="Arial" pitchFamily="34" charset="0"/>
              </a:rPr>
              <a:t>Iman, A’mal, Ihsan.</a:t>
            </a:r>
          </a:p>
          <a:p>
            <a:pPr marL="457200" indent="-457200" algn="just">
              <a:buFont typeface="Wingdings" pitchFamily="2" charset="2"/>
              <a:buNone/>
            </a:pPr>
            <a:r>
              <a:rPr lang="en-US" sz="3200">
                <a:solidFill>
                  <a:srgbClr val="336600"/>
                </a:solidFill>
              </a:rPr>
              <a:t>2. Relationship between Allah, man, nature, religion.</a:t>
            </a:r>
          </a:p>
          <a:p>
            <a:pPr marL="457200" indent="-457200" algn="just">
              <a:buFont typeface="Wingdings" pitchFamily="2" charset="2"/>
              <a:buNone/>
            </a:pPr>
            <a:r>
              <a:rPr lang="en-US" sz="3200">
                <a:solidFill>
                  <a:srgbClr val="336600"/>
                </a:solidFill>
              </a:rPr>
              <a:t>3. The nature and characteristics of man; man’s role as </a:t>
            </a:r>
            <a:r>
              <a:rPr lang="en-US" sz="3200" i="1">
                <a:solidFill>
                  <a:srgbClr val="336600"/>
                </a:solidFill>
              </a:rPr>
              <a:t>‘abd</a:t>
            </a:r>
            <a:r>
              <a:rPr lang="en-US" sz="3200">
                <a:solidFill>
                  <a:srgbClr val="336600"/>
                </a:solidFill>
              </a:rPr>
              <a:t> and </a:t>
            </a:r>
            <a:r>
              <a:rPr lang="en-US" sz="3200" i="1">
                <a:solidFill>
                  <a:srgbClr val="336600"/>
                </a:solidFill>
              </a:rPr>
              <a:t>khalifah</a:t>
            </a:r>
          </a:p>
          <a:p>
            <a:pPr marL="457200" indent="-457200" algn="just">
              <a:buFont typeface="Wingdings" pitchFamily="2" charset="2"/>
              <a:buNone/>
            </a:pPr>
            <a:endParaRPr lang="en-US" sz="3200" i="1">
              <a:solidFill>
                <a:srgbClr val="336600"/>
              </a:solidFill>
              <a:cs typeface="Arial"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title" idx="4294967295"/>
          </p:nvPr>
        </p:nvSpPr>
        <p:spPr>
          <a:xfrm>
            <a:off x="0" y="0"/>
            <a:ext cx="9144000" cy="1143000"/>
          </a:xfrm>
          <a:solidFill>
            <a:schemeClr val="bg1"/>
          </a:solidFill>
        </p:spPr>
        <p:txBody>
          <a:bodyPr/>
          <a:lstStyle/>
          <a:p>
            <a:pPr eaLnBrk="1" hangingPunct="1"/>
            <a:r>
              <a:rPr lang="en-US" smtClean="0">
                <a:solidFill>
                  <a:srgbClr val="336600"/>
                </a:solidFill>
              </a:rPr>
              <a:t>Cont. The Islamic Worldview</a:t>
            </a:r>
            <a:r>
              <a:rPr lang="ar-SA" smtClean="0">
                <a:solidFill>
                  <a:srgbClr val="336600"/>
                </a:solidFill>
              </a:rPr>
              <a:t> </a:t>
            </a:r>
            <a:endParaRPr lang="en-US" smtClean="0">
              <a:solidFill>
                <a:srgbClr val="336600"/>
              </a:solidFill>
            </a:endParaRPr>
          </a:p>
        </p:txBody>
      </p:sp>
      <p:pic>
        <p:nvPicPr>
          <p:cNvPr id="4" name="Picture 2" descr="http://fc01.deviantart.com/fs7/i/2005/220/0/1/Hadith_by_jetmir.jpg"/>
          <p:cNvPicPr>
            <a:picLocks noChangeAspect="1" noChangeArrowheads="1"/>
          </p:cNvPicPr>
          <p:nvPr/>
        </p:nvPicPr>
        <p:blipFill>
          <a:blip r:embed="rId2" cstate="print">
            <a:duotone>
              <a:schemeClr val="accent3">
                <a:shade val="45000"/>
                <a:satMod val="135000"/>
              </a:schemeClr>
              <a:prstClr val="white"/>
            </a:duotone>
          </a:blip>
          <a:srcRect b="6383"/>
          <a:stretch>
            <a:fillRect/>
          </a:stretch>
        </p:blipFill>
        <p:spPr bwMode="auto">
          <a:xfrm>
            <a:off x="0" y="914400"/>
            <a:ext cx="9113519" cy="5943600"/>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9" name="AutoShape 7"/>
          <p:cNvSpPr>
            <a:spLocks noChangeArrowheads="1"/>
          </p:cNvSpPr>
          <p:nvPr/>
        </p:nvSpPr>
        <p:spPr bwMode="auto">
          <a:xfrm>
            <a:off x="39688" y="165100"/>
            <a:ext cx="8950325" cy="652463"/>
          </a:xfrm>
          <a:prstGeom prst="roundRect">
            <a:avLst>
              <a:gd name="adj" fmla="val 16667"/>
            </a:avLst>
          </a:prstGeom>
          <a:gradFill rotWithShape="1">
            <a:gsLst>
              <a:gs pos="0">
                <a:srgbClr val="FFCC00">
                  <a:alpha val="95000"/>
                </a:srgbClr>
              </a:gs>
              <a:gs pos="50000">
                <a:schemeClr val="bg1"/>
              </a:gs>
              <a:gs pos="100000">
                <a:srgbClr val="FFCC00">
                  <a:alpha val="95000"/>
                </a:srgbClr>
              </a:gs>
            </a:gsLst>
            <a:lin ang="2700000" scaled="1"/>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CC00"/>
            </a:extrusionClr>
          </a:sp3d>
        </p:spPr>
        <p:txBody>
          <a:bodyPr wrap="none" anchor="ctr">
            <a:flatTx/>
          </a:bodyPr>
          <a:lstStyle/>
          <a:p>
            <a:pPr>
              <a:defRPr/>
            </a:pPr>
            <a:r>
              <a:rPr lang="en-US" sz="3000" b="1"/>
              <a:t>Islam abhors DEBT and strongly discourages it</a:t>
            </a:r>
          </a:p>
        </p:txBody>
      </p:sp>
      <p:sp>
        <p:nvSpPr>
          <p:cNvPr id="197641" name="Rectangle 9"/>
          <p:cNvSpPr>
            <a:spLocks noGrp="1" noChangeArrowheads="1"/>
          </p:cNvSpPr>
          <p:nvPr>
            <p:ph type="body" idx="1"/>
          </p:nvPr>
        </p:nvSpPr>
        <p:spPr>
          <a:xfrm>
            <a:off x="0" y="855663"/>
            <a:ext cx="9144000" cy="6002337"/>
          </a:xfrm>
          <a:solidFill>
            <a:srgbClr val="00B0F0">
              <a:alpha val="54901"/>
            </a:srgbClr>
          </a:solidFill>
        </p:spPr>
        <p:txBody>
          <a:bodyPr>
            <a:normAutofit/>
          </a:bodyPr>
          <a:lstStyle/>
          <a:p>
            <a:pPr eaLnBrk="1" hangingPunct="1">
              <a:lnSpc>
                <a:spcPct val="80000"/>
              </a:lnSpc>
              <a:buFontTx/>
              <a:buAutoNum type="arabicPeriod"/>
            </a:pPr>
            <a:r>
              <a:rPr lang="en-US" sz="2000" b="1" smtClean="0"/>
              <a:t>Prophet (PBUH) said: "Whoever asks for money while he has what suffices him has asked for a lot of Hellfire's embers." People asked him, "What is the sufficient amount of money above which one should not ask?" He said, "</a:t>
            </a:r>
            <a:r>
              <a:rPr lang="en-US" sz="2000" b="1" u="sng" smtClean="0">
                <a:solidFill>
                  <a:srgbClr val="FF0000"/>
                </a:solidFill>
              </a:rPr>
              <a:t>The amount he needs for his lunch and dinner</a:t>
            </a:r>
            <a:r>
              <a:rPr lang="en-US" sz="2000" b="1" smtClean="0">
                <a:solidFill>
                  <a:srgbClr val="FF0000"/>
                </a:solidFill>
              </a:rPr>
              <a:t>."</a:t>
            </a:r>
            <a:r>
              <a:rPr lang="en-US" sz="2000" b="1" smtClean="0"/>
              <a:t> (Abu Dawud)</a:t>
            </a:r>
          </a:p>
          <a:p>
            <a:pPr eaLnBrk="1" hangingPunct="1">
              <a:lnSpc>
                <a:spcPct val="80000"/>
              </a:lnSpc>
              <a:buFontTx/>
              <a:buAutoNum type="arabicPeriod"/>
            </a:pPr>
            <a:endParaRPr lang="en-US" sz="2000" b="1" smtClean="0"/>
          </a:p>
          <a:p>
            <a:pPr eaLnBrk="1" hangingPunct="1">
              <a:lnSpc>
                <a:spcPct val="80000"/>
              </a:lnSpc>
              <a:buFontTx/>
              <a:buAutoNum type="arabicPeriod"/>
            </a:pPr>
            <a:r>
              <a:rPr lang="en-US" sz="2000" b="1" smtClean="0"/>
              <a:t>He also said: "Whoever asks people for their money </a:t>
            </a:r>
            <a:r>
              <a:rPr lang="en-US" sz="2000" b="1" u="sng" smtClean="0"/>
              <a:t>to increase his wealth</a:t>
            </a:r>
            <a:r>
              <a:rPr lang="en-US" sz="2000" b="1" smtClean="0"/>
              <a:t>, has asked for embers, so let him ask a little or a lot”.</a:t>
            </a:r>
          </a:p>
          <a:p>
            <a:pPr eaLnBrk="1" hangingPunct="1">
              <a:lnSpc>
                <a:spcPct val="80000"/>
              </a:lnSpc>
              <a:buFontTx/>
              <a:buAutoNum type="arabicPeriod"/>
            </a:pPr>
            <a:endParaRPr lang="en-US" sz="2000" b="1" smtClean="0"/>
          </a:p>
          <a:p>
            <a:pPr eaLnBrk="1" hangingPunct="1">
              <a:lnSpc>
                <a:spcPct val="80000"/>
              </a:lnSpc>
              <a:buFontTx/>
              <a:buAutoNum type="arabicPeriod"/>
            </a:pPr>
            <a:r>
              <a:rPr lang="en-US" sz="2000" b="1" smtClean="0"/>
              <a:t>A man came to the Prophet (PBUH) and said, "O Messenger of Allah! If I was killed in Allah's cause, observing patience, awaiting Allah's reward, attacking, not retreating, would Allah forgive my sins?" The Prophet (PBUH) said, "Yes, except for the debt." The Prophet (PBUH) said, "</a:t>
            </a:r>
            <a:r>
              <a:rPr lang="en-US" sz="2000" b="1" u="sng" smtClean="0">
                <a:solidFill>
                  <a:srgbClr val="FF0000"/>
                </a:solidFill>
              </a:rPr>
              <a:t>A believer's soul is attached to his debt till it is paid.</a:t>
            </a:r>
            <a:r>
              <a:rPr lang="en-US" sz="2000" b="1" smtClean="0"/>
              <a:t>“</a:t>
            </a:r>
          </a:p>
          <a:p>
            <a:pPr eaLnBrk="1" hangingPunct="1">
              <a:lnSpc>
                <a:spcPct val="80000"/>
              </a:lnSpc>
              <a:buFontTx/>
              <a:buAutoNum type="arabicPeriod"/>
            </a:pPr>
            <a:endParaRPr lang="en-US" sz="2000" b="1" smtClean="0"/>
          </a:p>
          <a:p>
            <a:pPr eaLnBrk="1" hangingPunct="1">
              <a:lnSpc>
                <a:spcPct val="80000"/>
              </a:lnSpc>
              <a:buFontTx/>
              <a:buAutoNum type="arabicPeriod"/>
            </a:pPr>
            <a:r>
              <a:rPr lang="en-US" sz="2000" b="1" smtClean="0"/>
              <a:t>A dead person was brought to the Prophet so that he might lead the funeral prayer for him. He (PBUH) asked, "Is he in debt?" When the people replied in the negative, he led the funeral prayer. Another dead person was brought and he asked, "Is he in debt?" They said, "Yes." </a:t>
            </a:r>
            <a:r>
              <a:rPr lang="en-US" sz="2000" b="1" u="sng" smtClean="0">
                <a:solidFill>
                  <a:srgbClr val="FF0000"/>
                </a:solidFill>
              </a:rPr>
              <a:t>He (refused to lead the prayer</a:t>
            </a:r>
            <a:r>
              <a:rPr lang="en-US" sz="2000" b="1" smtClean="0"/>
              <a:t> and) said, "Lead the prayer of your friend." Abu Qatada said, "O Allah's Apostle! I undertake to pay his debt." Allah's Apostle then led his funeral prayer. No. 2154 (Sahih Bokhari)</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AutoShape 2"/>
          <p:cNvSpPr>
            <a:spLocks noChangeArrowheads="1"/>
          </p:cNvSpPr>
          <p:nvPr/>
        </p:nvSpPr>
        <p:spPr bwMode="auto">
          <a:xfrm>
            <a:off x="39688" y="165100"/>
            <a:ext cx="8950325" cy="958850"/>
          </a:xfrm>
          <a:prstGeom prst="roundRect">
            <a:avLst>
              <a:gd name="adj" fmla="val 16667"/>
            </a:avLst>
          </a:prstGeom>
          <a:gradFill rotWithShape="1">
            <a:gsLst>
              <a:gs pos="0">
                <a:srgbClr val="FFCC00">
                  <a:alpha val="95000"/>
                </a:srgbClr>
              </a:gs>
              <a:gs pos="50000">
                <a:schemeClr val="bg1"/>
              </a:gs>
              <a:gs pos="100000">
                <a:srgbClr val="FFCC00">
                  <a:alpha val="95000"/>
                </a:srgbClr>
              </a:gs>
            </a:gsLst>
            <a:lin ang="2700000" scaled="1"/>
          </a:gradFill>
          <a:ln w="9525">
            <a:round/>
            <a:headEnd/>
            <a:tailEnd/>
          </a:ln>
          <a:effectLst/>
          <a:scene3d>
            <a:camera prst="legacyObliqueTopRight"/>
            <a:lightRig rig="legacyFlat3" dir="b"/>
          </a:scene3d>
          <a:sp3d extrusionH="430200" prstMaterial="legacyMatte">
            <a:bevelT w="13500" h="13500" prst="angle"/>
            <a:bevelB w="13500" h="13500" prst="angle"/>
            <a:extrusionClr>
              <a:srgbClr val="FFCC00"/>
            </a:extrusionClr>
          </a:sp3d>
        </p:spPr>
        <p:txBody>
          <a:bodyPr wrap="none" anchor="ctr">
            <a:flatTx/>
          </a:bodyPr>
          <a:lstStyle/>
          <a:p>
            <a:pPr>
              <a:defRPr/>
            </a:pPr>
            <a:r>
              <a:rPr lang="en-US" sz="3000" b="1"/>
              <a:t>Islam prohibits and strongly CONDEMNS </a:t>
            </a:r>
          </a:p>
          <a:p>
            <a:pPr>
              <a:defRPr/>
            </a:pPr>
            <a:r>
              <a:rPr lang="en-US" sz="3000" b="1"/>
              <a:t>usury or RIBA.</a:t>
            </a:r>
          </a:p>
        </p:txBody>
      </p:sp>
      <p:sp>
        <p:nvSpPr>
          <p:cNvPr id="235523" name="Rectangle 3"/>
          <p:cNvSpPr>
            <a:spLocks noGrp="1" noChangeArrowheads="1"/>
          </p:cNvSpPr>
          <p:nvPr>
            <p:ph type="body" idx="1"/>
          </p:nvPr>
        </p:nvSpPr>
        <p:spPr>
          <a:xfrm>
            <a:off x="0" y="1163638"/>
            <a:ext cx="9144000" cy="5694362"/>
          </a:xfrm>
          <a:solidFill>
            <a:srgbClr val="00B0F0">
              <a:alpha val="54901"/>
            </a:srgbClr>
          </a:solidFill>
          <a:ln>
            <a:solidFill>
              <a:srgbClr val="FF3300"/>
            </a:solidFill>
          </a:ln>
        </p:spPr>
        <p:txBody>
          <a:bodyPr/>
          <a:lstStyle/>
          <a:p>
            <a:pPr marL="609600" indent="-609600" eaLnBrk="1" hangingPunct="1">
              <a:lnSpc>
                <a:spcPct val="80000"/>
              </a:lnSpc>
              <a:buFontTx/>
              <a:buAutoNum type="arabicPeriod"/>
            </a:pPr>
            <a:r>
              <a:rPr lang="en-US" sz="2200" b="1" smtClean="0"/>
              <a:t>Allah will deprive usury of all blessing, but will increase benefits of charity" (Baqra 276);</a:t>
            </a:r>
            <a:br>
              <a:rPr lang="en-US" sz="2200" b="1" smtClean="0"/>
            </a:br>
            <a:endParaRPr lang="en-US" sz="2200" b="1" smtClean="0"/>
          </a:p>
          <a:p>
            <a:pPr marL="609600" indent="-609600" eaLnBrk="1" hangingPunct="1">
              <a:lnSpc>
                <a:spcPct val="80000"/>
              </a:lnSpc>
              <a:buFontTx/>
              <a:buAutoNum type="arabicPeriod"/>
            </a:pPr>
            <a:r>
              <a:rPr lang="en-US" sz="2200" b="1" smtClean="0"/>
              <a:t>If you do not stop taking usury, then be ready for a war with Allâh and His Messenger (Baqra 279)</a:t>
            </a:r>
          </a:p>
          <a:p>
            <a:pPr marL="609600" indent="-609600" eaLnBrk="1" hangingPunct="1">
              <a:lnSpc>
                <a:spcPct val="80000"/>
              </a:lnSpc>
              <a:buFontTx/>
              <a:buAutoNum type="arabicPeriod"/>
            </a:pPr>
            <a:endParaRPr lang="en-US" sz="2200" b="1" smtClean="0"/>
          </a:p>
          <a:p>
            <a:pPr marL="609600" indent="-609600" eaLnBrk="1" hangingPunct="1">
              <a:lnSpc>
                <a:spcPct val="80000"/>
              </a:lnSpc>
              <a:buFontTx/>
              <a:buAutoNum type="arabicPeriod"/>
            </a:pPr>
            <a:r>
              <a:rPr lang="en-US" sz="2200" b="1" smtClean="0"/>
              <a:t>Abdullah ibn Hanjalah related that the Prophet said: </a:t>
            </a:r>
            <a:r>
              <a:rPr lang="en-US" sz="2200" b="1" smtClean="0">
                <a:solidFill>
                  <a:srgbClr val="FF3300"/>
                </a:solidFill>
              </a:rPr>
              <a:t>A </a:t>
            </a:r>
            <a:r>
              <a:rPr lang="en-US" sz="2200" b="1" u="sng" smtClean="0">
                <a:solidFill>
                  <a:srgbClr val="FF3300"/>
                </a:solidFill>
              </a:rPr>
              <a:t>dirham</a:t>
            </a:r>
            <a:r>
              <a:rPr lang="en-US" sz="2200" b="1" smtClean="0">
                <a:solidFill>
                  <a:srgbClr val="FF3300"/>
                </a:solidFill>
              </a:rPr>
              <a:t> of Riba (interest) knowingly taken by a man is a sin worse than committing Zina (fornication) 36 times</a:t>
            </a:r>
            <a:r>
              <a:rPr lang="en-US" sz="2200" b="1" smtClean="0"/>
              <a:t> (Ahmad, Daraqutni).</a:t>
            </a:r>
            <a:br>
              <a:rPr lang="en-US" sz="2200" b="1" smtClean="0"/>
            </a:br>
            <a:endParaRPr lang="en-US" sz="2200" b="1" smtClean="0"/>
          </a:p>
          <a:p>
            <a:pPr marL="609600" indent="-609600" eaLnBrk="1" hangingPunct="1">
              <a:lnSpc>
                <a:spcPct val="80000"/>
              </a:lnSpc>
              <a:buFontTx/>
              <a:buAutoNum type="arabicPeriod"/>
            </a:pPr>
            <a:r>
              <a:rPr lang="en-US" sz="2200" b="1" smtClean="0"/>
              <a:t>Narrated Jabir ibn Abdullah: Allah's Messenger cursed the </a:t>
            </a:r>
            <a:r>
              <a:rPr lang="en-US" sz="2200" b="1" u="sng" smtClean="0">
                <a:solidFill>
                  <a:srgbClr val="FF3300"/>
                </a:solidFill>
              </a:rPr>
              <a:t>accepter </a:t>
            </a:r>
            <a:r>
              <a:rPr lang="en-US" sz="2200" b="1" smtClean="0"/>
              <a:t>of interest and its </a:t>
            </a:r>
            <a:r>
              <a:rPr lang="en-US" sz="2200" b="1" u="sng" smtClean="0">
                <a:solidFill>
                  <a:srgbClr val="FF3300"/>
                </a:solidFill>
              </a:rPr>
              <a:t>payer</a:t>
            </a:r>
            <a:r>
              <a:rPr lang="en-US" sz="2200" b="1" smtClean="0"/>
              <a:t>, and one </a:t>
            </a:r>
            <a:r>
              <a:rPr lang="en-US" sz="2200" b="1" u="sng" smtClean="0">
                <a:solidFill>
                  <a:srgbClr val="FF3300"/>
                </a:solidFill>
              </a:rPr>
              <a:t>who records it</a:t>
            </a:r>
            <a:r>
              <a:rPr lang="en-US" sz="2200" b="1" smtClean="0"/>
              <a:t>, and the two </a:t>
            </a:r>
            <a:r>
              <a:rPr lang="en-US" sz="2200" b="1" u="sng" smtClean="0">
                <a:solidFill>
                  <a:srgbClr val="FF3300"/>
                </a:solidFill>
              </a:rPr>
              <a:t>witnesses</a:t>
            </a:r>
            <a:r>
              <a:rPr lang="en-US" sz="2200" b="1" smtClean="0"/>
              <a:t>; and he said: They are all equal (Muslim).</a:t>
            </a:r>
            <a:br>
              <a:rPr lang="en-US" sz="2200" b="1" smtClean="0"/>
            </a:br>
            <a:endParaRPr lang="en-US" sz="2200" b="1" smtClean="0"/>
          </a:p>
          <a:p>
            <a:pPr marL="609600" indent="-609600" eaLnBrk="1" hangingPunct="1">
              <a:lnSpc>
                <a:spcPct val="80000"/>
              </a:lnSpc>
              <a:buFontTx/>
              <a:buAutoNum type="arabicPeriod"/>
            </a:pPr>
            <a:r>
              <a:rPr lang="en-US" sz="2200" b="1" smtClean="0"/>
              <a:t>Hazrat Abu Hurairah r.a. reported that the Prophet  said : </a:t>
            </a:r>
            <a:r>
              <a:rPr lang="en-US" sz="2200" b="1" u="sng" smtClean="0">
                <a:solidFill>
                  <a:srgbClr val="FF3300"/>
                </a:solidFill>
              </a:rPr>
              <a:t>A time will certainly come when none will remain who will not devour usury</a:t>
            </a:r>
            <a:r>
              <a:rPr lang="en-US" sz="2200" b="1" smtClean="0"/>
              <a:t>. If he does not devour it, its vapors will fall on him [Ahmed,Abu Dawood,Nisai,Ibn Majah] </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lh5.googleusercontent.com/-XKqWkLM1cQ8/Uq11bkhJBrI/AAAAAAAAAZA/V7a7EmnBPm0/w800-h800/1467196_404304493036005_517361240_n.png"/>
          <p:cNvPicPr>
            <a:picLocks noChangeAspect="1" noChangeArrowheads="1"/>
          </p:cNvPicPr>
          <p:nvPr/>
        </p:nvPicPr>
        <p:blipFill>
          <a:blip r:embed="rId2" cstate="print">
            <a:duotone>
              <a:schemeClr val="accent3">
                <a:shade val="45000"/>
                <a:satMod val="135000"/>
              </a:schemeClr>
              <a:prstClr val="white"/>
            </a:duotone>
          </a:blip>
          <a:srcRect r="8868" b="6532"/>
          <a:stretch>
            <a:fillRect/>
          </a:stretch>
        </p:blipFill>
        <p:spPr bwMode="auto">
          <a:xfrm>
            <a:off x="0" y="0"/>
            <a:ext cx="9144000" cy="6858000"/>
          </a:xfrm>
          <a:prstGeom prst="rect">
            <a:avLst/>
          </a:prstGeom>
          <a:noFill/>
        </p:spPr>
      </p:pic>
      <p:pic>
        <p:nvPicPr>
          <p:cNvPr id="116738" name="Picture 2" descr="http://2.bp.blogspot.com/-cMHg1MEDcfM/UqgAp7kAKjI/AAAAAAAAHZU/Dnr-P9G9uN0/s1600/riba+hadith.jpg"/>
          <p:cNvPicPr>
            <a:picLocks noChangeAspect="1" noChangeArrowheads="1"/>
          </p:cNvPicPr>
          <p:nvPr/>
        </p:nvPicPr>
        <p:blipFill>
          <a:blip r:embed="rId3" cstate="print"/>
          <a:srcRect t="14489" r="51429" b="51306"/>
          <a:stretch>
            <a:fillRect/>
          </a:stretch>
        </p:blipFill>
        <p:spPr bwMode="auto">
          <a:xfrm>
            <a:off x="3886200" y="3428999"/>
            <a:ext cx="2895600" cy="1532965"/>
          </a:xfrm>
          <a:prstGeom prst="rect">
            <a:avLst/>
          </a:prstGeom>
          <a:noFill/>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636587"/>
          </a:xfrm>
        </p:spPr>
        <p:txBody>
          <a:bodyPr>
            <a:normAutofit fontScale="90000"/>
          </a:bodyPr>
          <a:lstStyle/>
          <a:p>
            <a:r>
              <a:rPr lang="en-US" b="1"/>
              <a:t>THE MEANING OF RIBA</a:t>
            </a:r>
            <a:r>
              <a:rPr lang="en-US"/>
              <a:t> </a:t>
            </a:r>
          </a:p>
        </p:txBody>
      </p:sp>
      <p:sp>
        <p:nvSpPr>
          <p:cNvPr id="24579" name="Rectangle 3"/>
          <p:cNvSpPr>
            <a:spLocks noGrp="1" noChangeArrowheads="1"/>
          </p:cNvSpPr>
          <p:nvPr>
            <p:ph type="body" idx="1"/>
          </p:nvPr>
        </p:nvSpPr>
        <p:spPr>
          <a:xfrm>
            <a:off x="457200" y="1447800"/>
            <a:ext cx="8153400" cy="4724400"/>
          </a:xfrm>
        </p:spPr>
        <p:txBody>
          <a:bodyPr/>
          <a:lstStyle/>
          <a:p>
            <a:pPr>
              <a:lnSpc>
                <a:spcPct val="90000"/>
              </a:lnSpc>
            </a:pPr>
            <a:r>
              <a:rPr lang="en-US"/>
              <a:t>Riba means addition, increase.  </a:t>
            </a:r>
          </a:p>
          <a:p>
            <a:pPr>
              <a:lnSpc>
                <a:spcPct val="90000"/>
              </a:lnSpc>
            </a:pPr>
            <a:r>
              <a:rPr lang="en-US"/>
              <a:t>Riba literally means to increase, to grow to rise, to add, however, not every increase or growth which has been prohibited by Islam </a:t>
            </a:r>
          </a:p>
          <a:p>
            <a:pPr>
              <a:lnSpc>
                <a:spcPct val="90000"/>
              </a:lnSpc>
            </a:pPr>
            <a:r>
              <a:rPr lang="en-US"/>
              <a:t>Riba technically refers to the premium that must be paid by the borrower to the lender along with the principal amount as a condition for the loan or for an extension in its maturity.  </a:t>
            </a:r>
          </a:p>
          <a:p>
            <a:pPr>
              <a:lnSpc>
                <a:spcPct val="90000"/>
              </a:lnSpc>
            </a:pPr>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4"/>
          <p:cNvSpPr>
            <a:spLocks noChangeArrowheads="1"/>
          </p:cNvSpPr>
          <p:nvPr/>
        </p:nvSpPr>
        <p:spPr bwMode="auto">
          <a:xfrm>
            <a:off x="381000" y="1447800"/>
            <a:ext cx="8153400" cy="3937000"/>
          </a:xfrm>
          <a:prstGeom prst="rect">
            <a:avLst/>
          </a:prstGeom>
          <a:noFill/>
          <a:ln w="9525">
            <a:noFill/>
            <a:miter lim="800000"/>
            <a:headEnd/>
            <a:tailEnd/>
          </a:ln>
          <a:effectLst/>
        </p:spPr>
        <p:txBody>
          <a:bodyPr anchor="ctr">
            <a:spAutoFit/>
          </a:bodyPr>
          <a:lstStyle/>
          <a:p>
            <a:pPr algn="just"/>
            <a:r>
              <a:rPr lang="en-US" sz="3600"/>
              <a:t>Interest or Al-RIBA as it is used in the Arabic language means to excess or increase. In the Islamic terminology interest means effortless profit or that profit which comes free from compensation or that extra earning obtained that is free of exchange.</a:t>
            </a:r>
            <a:r>
              <a:rPr lang="en-US" sz="3200"/>
              <a:t>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026"/>
          <p:cNvSpPr>
            <a:spLocks noGrp="1" noChangeArrowheads="1"/>
          </p:cNvSpPr>
          <p:nvPr>
            <p:ph type="title"/>
          </p:nvPr>
        </p:nvSpPr>
        <p:spPr>
          <a:xfrm>
            <a:off x="533400" y="304800"/>
            <a:ext cx="7772400" cy="762000"/>
          </a:xfrm>
        </p:spPr>
        <p:txBody>
          <a:bodyPr/>
          <a:lstStyle/>
          <a:p>
            <a:r>
              <a:rPr lang="en-US" sz="3600"/>
              <a:t>First Revelation about Riba</a:t>
            </a:r>
          </a:p>
        </p:txBody>
      </p:sp>
      <p:sp>
        <p:nvSpPr>
          <p:cNvPr id="115715" name="Rectangle 1027"/>
          <p:cNvSpPr>
            <a:spLocks noGrp="1" noChangeArrowheads="1"/>
          </p:cNvSpPr>
          <p:nvPr>
            <p:ph type="body" idx="1"/>
          </p:nvPr>
        </p:nvSpPr>
        <p:spPr>
          <a:xfrm>
            <a:off x="762000" y="3886200"/>
            <a:ext cx="7772400" cy="1905000"/>
          </a:xfrm>
        </p:spPr>
        <p:txBody>
          <a:bodyPr>
            <a:normAutofit/>
          </a:bodyPr>
          <a:lstStyle/>
          <a:p>
            <a:pPr lvl="1">
              <a:lnSpc>
                <a:spcPct val="110000"/>
              </a:lnSpc>
            </a:pPr>
            <a:r>
              <a:rPr lang="en-US" sz="2400" i="1"/>
              <a:t>“</a:t>
            </a:r>
            <a:r>
              <a:rPr lang="en-US" sz="2400" i="1">
                <a:cs typeface="Times New Roman" pitchFamily="18" charset="0"/>
              </a:rPr>
              <a:t>That which you give as interest to increase the peoples' wealth increases not with God; but that which you give in charity, seeking the goodwill of God, multiplies manifold.”  (</a:t>
            </a:r>
            <a:r>
              <a:rPr lang="en-US" sz="2400" b="1" i="1">
                <a:cs typeface="Times New Roman" pitchFamily="18" charset="0"/>
              </a:rPr>
              <a:t>Surah Rome, Verse 39</a:t>
            </a:r>
            <a:r>
              <a:rPr lang="en-US" sz="2400" i="1">
                <a:cs typeface="Times New Roman" pitchFamily="18" charset="0"/>
              </a:rPr>
              <a:t>)</a:t>
            </a:r>
            <a:r>
              <a:rPr lang="en-US" sz="2400"/>
              <a:t> </a:t>
            </a:r>
          </a:p>
        </p:txBody>
      </p:sp>
      <p:pic>
        <p:nvPicPr>
          <p:cNvPr id="115720" name="Picture 1032" descr="C:\My Documents\Ahmed\Presentations\Surah Room.bmp"/>
          <p:cNvPicPr>
            <a:picLocks noChangeAspect="1" noChangeArrowheads="1"/>
          </p:cNvPicPr>
          <p:nvPr/>
        </p:nvPicPr>
        <p:blipFill>
          <a:blip r:embed="rId3" cstate="print"/>
          <a:srcRect b="49602"/>
          <a:stretch>
            <a:fillRect/>
          </a:stretch>
        </p:blipFill>
        <p:spPr bwMode="auto">
          <a:xfrm>
            <a:off x="1828800" y="1447800"/>
            <a:ext cx="5757863" cy="1905000"/>
          </a:xfrm>
          <a:prstGeom prst="rect">
            <a:avLst/>
          </a:prstGeom>
          <a:noFill/>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26"/>
          <p:cNvSpPr>
            <a:spLocks noGrp="1" noChangeArrowheads="1"/>
          </p:cNvSpPr>
          <p:nvPr>
            <p:ph type="title"/>
          </p:nvPr>
        </p:nvSpPr>
        <p:spPr>
          <a:xfrm>
            <a:off x="533400" y="304800"/>
            <a:ext cx="7772400" cy="762000"/>
          </a:xfrm>
        </p:spPr>
        <p:txBody>
          <a:bodyPr/>
          <a:lstStyle/>
          <a:p>
            <a:r>
              <a:rPr lang="en-US" sz="3600"/>
              <a:t>Second Revelation</a:t>
            </a:r>
          </a:p>
        </p:txBody>
      </p:sp>
      <p:sp>
        <p:nvSpPr>
          <p:cNvPr id="117763" name="Rectangle 1027"/>
          <p:cNvSpPr>
            <a:spLocks noGrp="1" noChangeArrowheads="1"/>
          </p:cNvSpPr>
          <p:nvPr>
            <p:ph type="body" idx="1"/>
          </p:nvPr>
        </p:nvSpPr>
        <p:spPr>
          <a:xfrm>
            <a:off x="762000" y="3886200"/>
            <a:ext cx="7772400" cy="1905000"/>
          </a:xfrm>
        </p:spPr>
        <p:txBody>
          <a:bodyPr>
            <a:normAutofit fontScale="92500" lnSpcReduction="10000"/>
          </a:bodyPr>
          <a:lstStyle/>
          <a:p>
            <a:pPr lvl="1">
              <a:lnSpc>
                <a:spcPct val="110000"/>
              </a:lnSpc>
            </a:pPr>
            <a:r>
              <a:rPr lang="en-US" sz="2400" i="1"/>
              <a:t>“</a:t>
            </a:r>
            <a:r>
              <a:rPr lang="en-US" sz="2400" i="1">
                <a:cs typeface="Times New Roman" pitchFamily="18" charset="0"/>
              </a:rPr>
              <a:t>And for their taking interest even though it was forbidden for them, and their wrongful appropriation of other peoples' property. We have prepared for those among them who reject faith a grievous punishment ” </a:t>
            </a:r>
            <a:r>
              <a:rPr lang="en-US" sz="2400" b="1" i="1" u="sng">
                <a:cs typeface="Times New Roman" pitchFamily="18" charset="0"/>
              </a:rPr>
              <a:t>(Surah al-Nisa', verse 161</a:t>
            </a:r>
            <a:r>
              <a:rPr lang="en-US" sz="2400" b="1" i="1">
                <a:cs typeface="Times New Roman" pitchFamily="18" charset="0"/>
              </a:rPr>
              <a:t>)</a:t>
            </a:r>
          </a:p>
          <a:p>
            <a:pPr lvl="1">
              <a:lnSpc>
                <a:spcPct val="110000"/>
              </a:lnSpc>
            </a:pPr>
            <a:endParaRPr lang="en-US" sz="2400" b="1"/>
          </a:p>
        </p:txBody>
      </p:sp>
      <p:pic>
        <p:nvPicPr>
          <p:cNvPr id="117765" name="Picture 1029" descr="C:\My Documents\Ahmed\Presentations\Surah Nissa.bmp"/>
          <p:cNvPicPr>
            <a:picLocks noChangeAspect="1" noChangeArrowheads="1"/>
          </p:cNvPicPr>
          <p:nvPr/>
        </p:nvPicPr>
        <p:blipFill>
          <a:blip r:embed="rId3" cstate="print"/>
          <a:srcRect b="65277"/>
          <a:stretch>
            <a:fillRect/>
          </a:stretch>
        </p:blipFill>
        <p:spPr bwMode="auto">
          <a:xfrm>
            <a:off x="1828800" y="1981200"/>
            <a:ext cx="5557838" cy="1295400"/>
          </a:xfrm>
          <a:prstGeom prst="rect">
            <a:avLst/>
          </a:prstGeom>
          <a:noFill/>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3600"/>
              <a:t>Third Revelation</a:t>
            </a:r>
          </a:p>
        </p:txBody>
      </p:sp>
      <p:sp>
        <p:nvSpPr>
          <p:cNvPr id="31747" name="Rectangle 3"/>
          <p:cNvSpPr>
            <a:spLocks noGrp="1" noChangeArrowheads="1"/>
          </p:cNvSpPr>
          <p:nvPr>
            <p:ph type="body" idx="1"/>
          </p:nvPr>
        </p:nvSpPr>
        <p:spPr>
          <a:xfrm>
            <a:off x="762000" y="3886200"/>
            <a:ext cx="7772400" cy="1905000"/>
          </a:xfrm>
        </p:spPr>
        <p:txBody>
          <a:bodyPr>
            <a:normAutofit/>
          </a:bodyPr>
          <a:lstStyle/>
          <a:p>
            <a:pPr lvl="1">
              <a:lnSpc>
                <a:spcPct val="110000"/>
              </a:lnSpc>
            </a:pPr>
            <a:r>
              <a:rPr lang="en-US" i="1"/>
              <a:t>“Believers! Do not swallow riba, doubled and redoubled, and be mindful of Allah so that you may attain true success”</a:t>
            </a:r>
            <a:r>
              <a:rPr lang="en-US"/>
              <a:t> ( Al Imran, Ayat 130)</a:t>
            </a:r>
          </a:p>
          <a:p>
            <a:pPr lvl="1"/>
            <a:endParaRPr lang="en-US"/>
          </a:p>
        </p:txBody>
      </p:sp>
      <p:grpSp>
        <p:nvGrpSpPr>
          <p:cNvPr id="2" name="Group 9"/>
          <p:cNvGrpSpPr>
            <a:grpSpLocks/>
          </p:cNvGrpSpPr>
          <p:nvPr/>
        </p:nvGrpSpPr>
        <p:grpSpPr bwMode="auto">
          <a:xfrm>
            <a:off x="609600" y="2133600"/>
            <a:ext cx="7696200" cy="838200"/>
            <a:chOff x="480" y="1392"/>
            <a:chExt cx="4614" cy="336"/>
          </a:xfrm>
        </p:grpSpPr>
        <p:pic>
          <p:nvPicPr>
            <p:cNvPr id="31748" name="Picture 4" descr="C:\My Documents\Ahmed\Presentations\Suran Al-Imran.bmp"/>
            <p:cNvPicPr>
              <a:picLocks noChangeAspect="1" noChangeArrowheads="1"/>
            </p:cNvPicPr>
            <p:nvPr/>
          </p:nvPicPr>
          <p:blipFill>
            <a:blip r:embed="rId3" cstate="print"/>
            <a:srcRect t="16000" b="65334"/>
            <a:stretch>
              <a:fillRect/>
            </a:stretch>
          </p:blipFill>
          <p:spPr bwMode="auto">
            <a:xfrm>
              <a:off x="1590" y="1392"/>
              <a:ext cx="2694" cy="336"/>
            </a:xfrm>
            <a:prstGeom prst="rect">
              <a:avLst/>
            </a:prstGeom>
            <a:noFill/>
          </p:spPr>
        </p:pic>
        <p:pic>
          <p:nvPicPr>
            <p:cNvPr id="31749" name="Picture 5" descr="C:\My Documents\Ahmed\Presentations\Suran Al-Imran.bmp"/>
            <p:cNvPicPr>
              <a:picLocks noChangeAspect="1" noChangeArrowheads="1"/>
            </p:cNvPicPr>
            <p:nvPr/>
          </p:nvPicPr>
          <p:blipFill>
            <a:blip r:embed="rId3" cstate="print"/>
            <a:srcRect r="69710" b="81334"/>
            <a:stretch>
              <a:fillRect/>
            </a:stretch>
          </p:blipFill>
          <p:spPr bwMode="auto">
            <a:xfrm>
              <a:off x="4278" y="1392"/>
              <a:ext cx="816" cy="336"/>
            </a:xfrm>
            <a:prstGeom prst="rect">
              <a:avLst/>
            </a:prstGeom>
            <a:noFill/>
          </p:spPr>
        </p:pic>
        <p:pic>
          <p:nvPicPr>
            <p:cNvPr id="31750" name="Picture 6" descr="C:\My Documents\Ahmed\Presentations\Suran Al-Imran.bmp"/>
            <p:cNvPicPr>
              <a:picLocks noChangeAspect="1" noChangeArrowheads="1"/>
            </p:cNvPicPr>
            <p:nvPr/>
          </p:nvPicPr>
          <p:blipFill>
            <a:blip r:embed="rId3" cstate="print"/>
            <a:srcRect l="58797" t="31999" b="49335"/>
            <a:stretch>
              <a:fillRect/>
            </a:stretch>
          </p:blipFill>
          <p:spPr bwMode="auto">
            <a:xfrm>
              <a:off x="480" y="1392"/>
              <a:ext cx="1110" cy="336"/>
            </a:xfrm>
            <a:prstGeom prst="rect">
              <a:avLst/>
            </a:prstGeom>
            <a:noFill/>
          </p:spPr>
        </p:pic>
      </p:gr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smtClean="0"/>
              <a:t>Ahadees on riba</a:t>
            </a:r>
            <a:endParaRPr lang="en-US" sz="5400"/>
          </a:p>
        </p:txBody>
      </p:sp>
      <p:sp>
        <p:nvSpPr>
          <p:cNvPr id="148483" name="Rectangle 3"/>
          <p:cNvSpPr>
            <a:spLocks noGrp="1" noChangeArrowheads="1"/>
          </p:cNvSpPr>
          <p:nvPr>
            <p:ph type="body" idx="4294967295"/>
          </p:nvPr>
        </p:nvSpPr>
        <p:spPr>
          <a:xfrm>
            <a:off x="0" y="1573212"/>
            <a:ext cx="9144000" cy="5284788"/>
          </a:xfrm>
        </p:spPr>
        <p:txBody>
          <a:bodyPr>
            <a:noAutofit/>
          </a:bodyPr>
          <a:lstStyle/>
          <a:p>
            <a:pPr>
              <a:lnSpc>
                <a:spcPct val="80000"/>
              </a:lnSpc>
            </a:pPr>
            <a:endParaRPr lang="en-US" sz="2800" b="1" smtClean="0"/>
          </a:p>
          <a:p>
            <a:pPr>
              <a:lnSpc>
                <a:spcPct val="80000"/>
              </a:lnSpc>
            </a:pPr>
            <a:r>
              <a:rPr lang="en-US" sz="2800" b="1"/>
              <a:t>1</a:t>
            </a:r>
            <a:r>
              <a:rPr lang="en-US" sz="2800" b="1" smtClean="0"/>
              <a:t>. From Abu Hurayra: The Prophet, peace be on him, 'said: "Riba has</a:t>
            </a:r>
          </a:p>
          <a:p>
            <a:pPr>
              <a:lnSpc>
                <a:spcPct val="80000"/>
              </a:lnSpc>
              <a:buNone/>
            </a:pPr>
            <a:r>
              <a:rPr lang="en-US" sz="2800" b="1" smtClean="0"/>
              <a:t>         seventy segments, the least serious being equivalent to a man</a:t>
            </a:r>
          </a:p>
          <a:p>
            <a:pPr>
              <a:lnSpc>
                <a:spcPct val="80000"/>
              </a:lnSpc>
              <a:buNone/>
            </a:pPr>
            <a:r>
              <a:rPr lang="en-US" sz="2800" b="1" smtClean="0"/>
              <a:t>               committing adultery with his own mother." (Ibn Maja, vol. 2, p. 764:2274).</a:t>
            </a:r>
          </a:p>
          <a:p>
            <a:pPr>
              <a:lnSpc>
                <a:spcPct val="80000"/>
              </a:lnSpc>
            </a:pPr>
            <a:endParaRPr lang="en-US" sz="1000" b="1" smtClean="0"/>
          </a:p>
          <a:p>
            <a:pPr>
              <a:lnSpc>
                <a:spcPct val="80000"/>
              </a:lnSpc>
              <a:buNone/>
            </a:pPr>
            <a:r>
              <a:rPr lang="en-US" sz="2800" b="1" smtClean="0"/>
              <a:t>2. From Abu Hurayra: The Prophet, peace be on him, said: "There will</a:t>
            </a:r>
          </a:p>
          <a:p>
            <a:pPr>
              <a:lnSpc>
                <a:spcPct val="80000"/>
              </a:lnSpc>
              <a:buNone/>
            </a:pPr>
            <a:r>
              <a:rPr lang="en-US" sz="2800" b="1" smtClean="0"/>
              <a:t>    certainly come a time for mankind when everyone will take riba and if he</a:t>
            </a:r>
          </a:p>
          <a:p>
            <a:pPr>
              <a:lnSpc>
                <a:spcPct val="80000"/>
              </a:lnSpc>
              <a:buNone/>
            </a:pPr>
            <a:r>
              <a:rPr lang="en-US" sz="2800" b="1" smtClean="0"/>
              <a:t>		does not do so; its dust will reach him". (Ibn Maja, vol. 2, p. 765:2278,</a:t>
            </a:r>
          </a:p>
          <a:p>
            <a:pPr>
              <a:lnSpc>
                <a:spcPct val="80000"/>
              </a:lnSpc>
            </a:pPr>
            <a:endParaRPr lang="en-US" sz="1800" smtClean="0"/>
          </a:p>
          <a:p>
            <a:pPr>
              <a:lnSpc>
                <a:spcPct val="80000"/>
              </a:lnSpc>
            </a:pPr>
            <a:endParaRPr lang="en-US" sz="280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0"/>
            <a:ext cx="9144000" cy="6858000"/>
          </a:xfrm>
        </p:spPr>
        <p:txBody>
          <a:bodyPr>
            <a:normAutofit/>
          </a:bodyPr>
          <a:lstStyle/>
          <a:p>
            <a:pPr>
              <a:lnSpc>
                <a:spcPct val="80000"/>
              </a:lnSpc>
            </a:pPr>
            <a:endParaRPr lang="en-US" sz="1050" b="1" smtClean="0"/>
          </a:p>
          <a:p>
            <a:pPr>
              <a:lnSpc>
                <a:spcPct val="80000"/>
              </a:lnSpc>
            </a:pPr>
            <a:r>
              <a:rPr lang="en-US" b="1"/>
              <a:t>3</a:t>
            </a:r>
            <a:r>
              <a:rPr lang="en-US" b="1" smtClean="0"/>
              <a:t>. From Abu Hurayra: The Prophet, peace be on him, said: "God would be</a:t>
            </a:r>
          </a:p>
          <a:p>
            <a:pPr>
              <a:lnSpc>
                <a:spcPct val="80000"/>
              </a:lnSpc>
              <a:buNone/>
            </a:pPr>
            <a:r>
              <a:rPr lang="en-US" b="1" smtClean="0"/>
              <a:t>	justified in not allowing four persons to enter paradise or to taste its blessings:</a:t>
            </a:r>
          </a:p>
          <a:p>
            <a:pPr>
              <a:lnSpc>
                <a:spcPct val="80000"/>
              </a:lnSpc>
            </a:pPr>
            <a:r>
              <a:rPr lang="en-US" b="1" smtClean="0"/>
              <a:t> he who drinks habitually</a:t>
            </a:r>
          </a:p>
          <a:p>
            <a:pPr>
              <a:lnSpc>
                <a:spcPct val="80000"/>
              </a:lnSpc>
            </a:pPr>
            <a:r>
              <a:rPr lang="en-US" b="1" smtClean="0"/>
              <a:t>, he who takes riba,</a:t>
            </a:r>
          </a:p>
          <a:p>
            <a:pPr>
              <a:lnSpc>
                <a:spcPct val="80000"/>
              </a:lnSpc>
            </a:pPr>
            <a:r>
              <a:rPr lang="en-US" b="1" smtClean="0"/>
              <a:t> he who eats an</a:t>
            </a:r>
          </a:p>
          <a:p>
            <a:pPr>
              <a:lnSpc>
                <a:spcPct val="80000"/>
              </a:lnSpc>
            </a:pPr>
            <a:r>
              <a:rPr lang="en-US" b="1" smtClean="0"/>
              <a:t>orphan's property without right, and he who is undutiful to his parents".</a:t>
            </a:r>
          </a:p>
          <a:p>
            <a:pPr>
              <a:lnSpc>
                <a:spcPct val="80000"/>
              </a:lnSpc>
            </a:pPr>
            <a:r>
              <a:rPr lang="en-US" b="1" smtClean="0"/>
              <a:t>(Mustadrak al-Hakim, vol. 2, p. 37).</a:t>
            </a:r>
          </a:p>
          <a:p>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25" name="Group 33"/>
          <p:cNvGraphicFramePr>
            <a:graphicFrameLocks noGrp="1"/>
          </p:cNvGraphicFramePr>
          <p:nvPr/>
        </p:nvGraphicFramePr>
        <p:xfrm>
          <a:off x="228600" y="92429"/>
          <a:ext cx="8763000" cy="6628277"/>
        </p:xfrm>
        <a:graphic>
          <a:graphicData uri="http://schemas.openxmlformats.org/drawingml/2006/table">
            <a:tbl>
              <a:tblPr/>
              <a:tblGrid>
                <a:gridCol w="4421697"/>
                <a:gridCol w="4341303"/>
              </a:tblGrid>
              <a:tr h="354583">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vantGarde Md BT" pitchFamily="34" charset="0"/>
                        </a:rPr>
                        <a:t>PROFIT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vantGarde Md BT" pitchFamily="34" charset="0"/>
                        </a:rPr>
                        <a:t>RIBA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583">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Halal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Haram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3238">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Derive from trading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Derive from debt (al-nasiah) and trading (al-fadl)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05375">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The buyer purchases the items he needs and the seller gets profit for the time, labour and brains he employs in providing that items to the buyers.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The debtors cannot settle the transaction on equal terms with the creditor because of his weaker position.  </a:t>
                      </a:r>
                    </a:p>
                    <a:p>
                      <a:pPr marL="0" marR="0" lvl="0" indent="0" algn="l" defTabSz="914400" rtl="0" eaLnBrk="1" fontAlgn="base" latinLnBrk="0" hangingPunct="1">
                        <a:lnSpc>
                          <a:spcPct val="8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vantGarde Md BT"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65058">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The profit which the debtor make on money of the creditors has after all its own limits.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There is no limit to the interest the creditor may charge on his money.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75534">
                <a:tc>
                  <a:txBody>
                    <a:bodyPr/>
                    <a:lstStyle/>
                    <a:p>
                      <a:pPr marL="0" marR="0" lvl="0" indent="0" algn="just"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The transaction in trade comes to an end as soon as the items and its price change hands.  After this the buyer is not required to return anything to the seller.  </a:t>
                      </a:r>
                    </a:p>
                    <a:p>
                      <a:pPr marL="0" marR="0" lvl="0" indent="0" algn="l" defTabSz="914400" rtl="0" eaLnBrk="1" fontAlgn="base" latinLnBrk="0" hangingPunct="1">
                        <a:lnSpc>
                          <a:spcPct val="8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vantGarde Md BT"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8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vantGarde Md BT" pitchFamily="34" charset="0"/>
                        </a:rPr>
                        <a:t>The debtor has to spend it first and the reproduce it and return it, to the creditor along with the interest.  Thus the debtor runs a double risk.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66800" y="0"/>
            <a:ext cx="7543800" cy="609600"/>
          </a:xfrm>
        </p:spPr>
        <p:txBody>
          <a:bodyPr/>
          <a:lstStyle/>
          <a:p>
            <a:r>
              <a:rPr lang="en-US" sz="3200"/>
              <a:t>Riba’ vs Trade</a:t>
            </a:r>
          </a:p>
        </p:txBody>
      </p:sp>
      <p:sp>
        <p:nvSpPr>
          <p:cNvPr id="9219" name="Rectangle 3"/>
          <p:cNvSpPr>
            <a:spLocks noGrp="1" noChangeArrowheads="1"/>
          </p:cNvSpPr>
          <p:nvPr>
            <p:ph type="body" idx="1"/>
          </p:nvPr>
        </p:nvSpPr>
        <p:spPr>
          <a:xfrm>
            <a:off x="762000" y="838200"/>
            <a:ext cx="8382000" cy="6019800"/>
          </a:xfrm>
        </p:spPr>
        <p:txBody>
          <a:bodyPr/>
          <a:lstStyle/>
          <a:p>
            <a:pPr marL="609600" indent="-609600">
              <a:lnSpc>
                <a:spcPct val="90000"/>
              </a:lnSpc>
              <a:buFont typeface="Wingdings" pitchFamily="2" charset="2"/>
              <a:buNone/>
            </a:pPr>
            <a:r>
              <a:rPr lang="en-US" sz="2800"/>
              <a:t>Wisdom behind prohibition of riba’</a:t>
            </a:r>
          </a:p>
          <a:p>
            <a:pPr marL="609600" indent="-609600">
              <a:lnSpc>
                <a:spcPct val="90000"/>
              </a:lnSpc>
            </a:pPr>
            <a:r>
              <a:rPr lang="en-US" sz="2800"/>
              <a:t>Elimination of injustice and encourage cooperation</a:t>
            </a:r>
          </a:p>
          <a:p>
            <a:pPr marL="609600" indent="-609600">
              <a:lnSpc>
                <a:spcPct val="90000"/>
              </a:lnSpc>
            </a:pPr>
            <a:r>
              <a:rPr lang="en-US" sz="2800"/>
              <a:t>Spirit of brotherhood</a:t>
            </a:r>
          </a:p>
          <a:p>
            <a:pPr marL="609600" indent="-609600">
              <a:lnSpc>
                <a:spcPct val="90000"/>
              </a:lnSpc>
            </a:pPr>
            <a:endParaRPr lang="en-US" sz="2800"/>
          </a:p>
          <a:p>
            <a:pPr marL="609600" indent="-609600">
              <a:lnSpc>
                <a:spcPct val="90000"/>
              </a:lnSpc>
              <a:buFont typeface="Wingdings" pitchFamily="2" charset="2"/>
              <a:buNone/>
            </a:pPr>
            <a:r>
              <a:rPr lang="en-US" sz="2800"/>
              <a:t>Riba’ is not trading:</a:t>
            </a:r>
          </a:p>
          <a:p>
            <a:pPr marL="609600" indent="-609600">
              <a:lnSpc>
                <a:spcPct val="90000"/>
              </a:lnSpc>
            </a:pPr>
            <a:r>
              <a:rPr lang="en-US" sz="2800"/>
              <a:t>Money loaned for self-generating or self-expanding value is not sale</a:t>
            </a:r>
          </a:p>
          <a:p>
            <a:pPr marL="609600" indent="-609600">
              <a:lnSpc>
                <a:spcPct val="90000"/>
              </a:lnSpc>
            </a:pPr>
            <a:r>
              <a:rPr lang="en-US" sz="2800"/>
              <a:t>Growth or increase in money is inequitable</a:t>
            </a:r>
          </a:p>
          <a:p>
            <a:pPr marL="609600" indent="-609600">
              <a:lnSpc>
                <a:spcPct val="90000"/>
              </a:lnSpc>
            </a:pPr>
            <a:r>
              <a:rPr lang="en-US" sz="2800"/>
              <a:t>One party receives an increase without equivalent return to the other party</a:t>
            </a:r>
          </a:p>
          <a:p>
            <a:pPr marL="609600" indent="-609600">
              <a:lnSpc>
                <a:spcPct val="90000"/>
              </a:lnSpc>
            </a:pPr>
            <a:r>
              <a:rPr lang="en-US" sz="2800"/>
              <a:t>In sale, there is productive exchange such as goods for goods and money for goods</a:t>
            </a:r>
          </a:p>
          <a:p>
            <a:pPr marL="609600" indent="-609600">
              <a:lnSpc>
                <a:spcPct val="90000"/>
              </a:lnSpc>
            </a:pPr>
            <a:endParaRPr lang="en-US" sz="2800"/>
          </a:p>
          <a:p>
            <a:pPr marL="609600" indent="-609600">
              <a:lnSpc>
                <a:spcPct val="90000"/>
              </a:lnSpc>
              <a:buFont typeface="Wingdings" pitchFamily="2" charset="2"/>
              <a:buNone/>
            </a:pPr>
            <a:endParaRPr lang="en-US" sz="2800"/>
          </a:p>
          <a:p>
            <a:pPr marL="609600" indent="-609600">
              <a:lnSpc>
                <a:spcPct val="90000"/>
              </a:lnSpc>
              <a:buFont typeface="Wingdings" pitchFamily="2" charset="2"/>
              <a:buNone/>
            </a:pPr>
            <a:endParaRPr lang="en-US" sz="280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ChangeArrowheads="1"/>
          </p:cNvSpPr>
          <p:nvPr/>
        </p:nvSpPr>
        <p:spPr bwMode="auto">
          <a:xfrm>
            <a:off x="457200" y="457200"/>
            <a:ext cx="8083550" cy="641350"/>
          </a:xfrm>
          <a:prstGeom prst="rect">
            <a:avLst/>
          </a:prstGeom>
          <a:noFill/>
          <a:ln w="9525">
            <a:noFill/>
            <a:miter lim="800000"/>
            <a:headEnd/>
            <a:tailEnd/>
          </a:ln>
          <a:effectLst/>
        </p:spPr>
        <p:txBody>
          <a:bodyPr wrap="none" anchor="ctr">
            <a:spAutoFit/>
          </a:bodyPr>
          <a:lstStyle/>
          <a:p>
            <a:r>
              <a:rPr lang="en-US" sz="3600" b="1"/>
              <a:t>Real Solution of Problem of Interest </a:t>
            </a:r>
          </a:p>
        </p:txBody>
      </p:sp>
      <p:sp>
        <p:nvSpPr>
          <p:cNvPr id="82949" name="Rectangle 5"/>
          <p:cNvSpPr>
            <a:spLocks noChangeArrowheads="1"/>
          </p:cNvSpPr>
          <p:nvPr/>
        </p:nvSpPr>
        <p:spPr bwMode="auto">
          <a:xfrm>
            <a:off x="381000" y="1447800"/>
            <a:ext cx="8305800" cy="4789488"/>
          </a:xfrm>
          <a:prstGeom prst="rect">
            <a:avLst/>
          </a:prstGeom>
          <a:noFill/>
          <a:ln w="9525">
            <a:noFill/>
            <a:miter lim="800000"/>
            <a:headEnd/>
            <a:tailEnd/>
          </a:ln>
          <a:effectLst/>
        </p:spPr>
        <p:txBody>
          <a:bodyPr anchor="ctr">
            <a:spAutoFit/>
          </a:bodyPr>
          <a:lstStyle/>
          <a:p>
            <a:pPr algn="just"/>
            <a:r>
              <a:rPr lang="en-US" sz="2800"/>
              <a:t>1.	Discrimination between Halal (permitted 	things being lawful) 	and Haram (forbidden 	things being unlawful).</a:t>
            </a:r>
          </a:p>
          <a:p>
            <a:pPr algn="just"/>
            <a:r>
              <a:rPr lang="en-US" sz="2800"/>
              <a:t>2.      Equitable distribution of wealth through Zakat, 	Sadaqat.</a:t>
            </a:r>
          </a:p>
          <a:p>
            <a:pPr algn="just"/>
            <a:r>
              <a:rPr lang="en-US" sz="2800"/>
              <a:t>3.      </a:t>
            </a:r>
            <a:r>
              <a:rPr lang="en-US" sz="2800" smtClean="0"/>
              <a:t>Provision</a:t>
            </a:r>
            <a:r>
              <a:rPr lang="ur-PK" sz="2800" smtClean="0"/>
              <a:t> </a:t>
            </a:r>
            <a:r>
              <a:rPr lang="en-US" sz="2800" smtClean="0"/>
              <a:t>of </a:t>
            </a:r>
            <a:r>
              <a:rPr lang="en-US" sz="2800"/>
              <a:t>basic necessities of life for </a:t>
            </a:r>
            <a:r>
              <a:rPr lang="ur-PK" sz="2800" smtClean="0"/>
              <a:t>                    </a:t>
            </a:r>
            <a:r>
              <a:rPr lang="en-US" sz="2800" smtClean="0"/>
              <a:t>every citizen .</a:t>
            </a:r>
            <a:r>
              <a:rPr lang="ur-PK" sz="2800" smtClean="0"/>
              <a:t>		</a:t>
            </a:r>
            <a:endParaRPr lang="en-US" sz="2800"/>
          </a:p>
          <a:p>
            <a:pPr algn="just"/>
            <a:r>
              <a:rPr lang="en-US" sz="2800"/>
              <a:t>4.	Prohibition of hoarding of wealth and 	promotion of its 	circulation in productive 	channels.</a:t>
            </a:r>
          </a:p>
          <a:p>
            <a:pPr algn="just"/>
            <a:r>
              <a:rPr lang="en-US" sz="2800"/>
              <a:t>5. 	Elimination of interest.</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6" name="Rectangle 6"/>
          <p:cNvSpPr>
            <a:spLocks noChangeArrowheads="1"/>
          </p:cNvSpPr>
          <p:nvPr/>
        </p:nvSpPr>
        <p:spPr bwMode="auto">
          <a:xfrm>
            <a:off x="0" y="931863"/>
            <a:ext cx="9144000" cy="5561012"/>
          </a:xfrm>
          <a:prstGeom prst="rect">
            <a:avLst/>
          </a:prstGeom>
          <a:solidFill>
            <a:srgbClr val="002060">
              <a:alpha val="81960"/>
            </a:srgbClr>
          </a:solidFill>
          <a:ln w="9525">
            <a:noFill/>
            <a:miter lim="800000"/>
            <a:headEnd/>
            <a:tailEnd/>
          </a:ln>
        </p:spPr>
        <p:txBody>
          <a:bodyPr anchor="ctr">
            <a:spAutoFit/>
          </a:bodyPr>
          <a:lstStyle/>
          <a:p>
            <a:pPr marL="342900" indent="-342900" algn="l">
              <a:spcAft>
                <a:spcPct val="20000"/>
              </a:spcAft>
              <a:buFontTx/>
              <a:buAutoNum type="arabicPeriod"/>
            </a:pPr>
            <a:r>
              <a:rPr lang="en-US" sz="2800" b="1">
                <a:solidFill>
                  <a:schemeClr val="bg1"/>
                </a:solidFill>
              </a:rPr>
              <a:t>  Limit growth and focus on wellbeing</a:t>
            </a:r>
          </a:p>
          <a:p>
            <a:pPr marL="342900" indent="-342900" algn="l">
              <a:spcAft>
                <a:spcPct val="20000"/>
              </a:spcAft>
              <a:buFontTx/>
              <a:buAutoNum type="arabicPeriod"/>
            </a:pPr>
            <a:r>
              <a:rPr lang="en-US" sz="2800" b="1">
                <a:solidFill>
                  <a:schemeClr val="bg1"/>
                </a:solidFill>
              </a:rPr>
              <a:t>  Limit Debt &amp; encourage entrepreneurs</a:t>
            </a:r>
          </a:p>
          <a:p>
            <a:pPr marL="342900" indent="-342900" algn="l">
              <a:spcAft>
                <a:spcPct val="20000"/>
              </a:spcAft>
              <a:buFontTx/>
              <a:buAutoNum type="arabicPeriod"/>
            </a:pPr>
            <a:r>
              <a:rPr lang="en-US" sz="2800" b="1">
                <a:solidFill>
                  <a:schemeClr val="bg1"/>
                </a:solidFill>
              </a:rPr>
              <a:t>  Introduce zero rated debts</a:t>
            </a:r>
          </a:p>
          <a:p>
            <a:pPr marL="342900" indent="-342900" algn="l">
              <a:spcAft>
                <a:spcPct val="20000"/>
              </a:spcAft>
              <a:buFontTx/>
              <a:buAutoNum type="arabicPeriod"/>
            </a:pPr>
            <a:r>
              <a:rPr lang="en-US" sz="2800" b="1">
                <a:solidFill>
                  <a:schemeClr val="bg1"/>
                </a:solidFill>
              </a:rPr>
              <a:t>  Impose Charge on money holding</a:t>
            </a:r>
          </a:p>
          <a:p>
            <a:pPr marL="342900" indent="-342900" algn="l">
              <a:spcAft>
                <a:spcPct val="20000"/>
              </a:spcAft>
              <a:buFontTx/>
              <a:buAutoNum type="arabicPeriod"/>
            </a:pPr>
            <a:r>
              <a:rPr lang="en-US" sz="2800" b="1">
                <a:solidFill>
                  <a:schemeClr val="bg1"/>
                </a:solidFill>
              </a:rPr>
              <a:t>  Make speculation a criminal offence </a:t>
            </a:r>
          </a:p>
          <a:p>
            <a:pPr marL="342900" indent="-342900" algn="l">
              <a:spcAft>
                <a:spcPct val="20000"/>
              </a:spcAft>
              <a:buFontTx/>
              <a:buAutoNum type="arabicPeriod"/>
            </a:pPr>
            <a:r>
              <a:rPr lang="en-US" sz="2800" b="1">
                <a:solidFill>
                  <a:schemeClr val="bg1"/>
                </a:solidFill>
              </a:rPr>
              <a:t>  Incentivise productive work and investment; </a:t>
            </a:r>
          </a:p>
          <a:p>
            <a:pPr marL="342900" indent="-342900" algn="l">
              <a:spcAft>
                <a:spcPct val="20000"/>
              </a:spcAft>
              <a:buFontTx/>
              <a:buAutoNum type="arabicPeriod"/>
            </a:pPr>
            <a:r>
              <a:rPr lang="en-US" sz="2800" b="1">
                <a:solidFill>
                  <a:schemeClr val="bg1"/>
                </a:solidFill>
              </a:rPr>
              <a:t>  Tax Unearned Gains</a:t>
            </a:r>
          </a:p>
          <a:p>
            <a:pPr marL="342900" indent="-342900" algn="l">
              <a:spcAft>
                <a:spcPct val="20000"/>
              </a:spcAft>
              <a:buFontTx/>
              <a:buAutoNum type="arabicPeriod"/>
            </a:pPr>
            <a:r>
              <a:rPr lang="en-US" sz="2800" b="1">
                <a:solidFill>
                  <a:schemeClr val="bg1"/>
                </a:solidFill>
              </a:rPr>
              <a:t>  Replace labor for energy use </a:t>
            </a:r>
          </a:p>
          <a:p>
            <a:pPr marL="342900" indent="-342900" algn="l">
              <a:spcAft>
                <a:spcPct val="20000"/>
              </a:spcAft>
              <a:buFontTx/>
              <a:buAutoNum type="arabicPeriod"/>
            </a:pPr>
            <a:r>
              <a:rPr lang="en-US" sz="2800" b="1">
                <a:solidFill>
                  <a:schemeClr val="bg1"/>
                </a:solidFill>
              </a:rPr>
              <a:t>  Strengthen the social fabric of family and community</a:t>
            </a:r>
          </a:p>
          <a:p>
            <a:pPr marL="342900" indent="-342900" algn="l">
              <a:spcAft>
                <a:spcPct val="20000"/>
              </a:spcAft>
              <a:buFontTx/>
              <a:buAutoNum type="arabicPeriod"/>
            </a:pPr>
            <a:r>
              <a:rPr lang="en-US" sz="2800" b="1">
                <a:solidFill>
                  <a:schemeClr val="bg1"/>
                </a:solidFill>
              </a:rPr>
              <a:t> Lease land for living/business purposes</a:t>
            </a:r>
          </a:p>
        </p:txBody>
      </p:sp>
      <p:sp>
        <p:nvSpPr>
          <p:cNvPr id="45059" name="AutoShape 5" descr="Dashed horizontal"/>
          <p:cNvSpPr>
            <a:spLocks noChangeArrowheads="1"/>
          </p:cNvSpPr>
          <p:nvPr/>
        </p:nvSpPr>
        <p:spPr bwMode="auto">
          <a:xfrm>
            <a:off x="-36513" y="133350"/>
            <a:ext cx="9074151" cy="922338"/>
          </a:xfrm>
          <a:prstGeom prst="doubleWave">
            <a:avLst>
              <a:gd name="adj1" fmla="val 6500"/>
              <a:gd name="adj2" fmla="val -435"/>
            </a:avLst>
          </a:prstGeom>
          <a:pattFill prst="dashHorz">
            <a:fgClr>
              <a:srgbClr val="FF6600"/>
            </a:fgClr>
            <a:bgClr>
              <a:schemeClr val="bg1"/>
            </a:bgClr>
          </a:pattFill>
          <a:ln w="9525">
            <a:miter lim="800000"/>
            <a:headEnd/>
            <a:tailEnd/>
          </a:ln>
          <a:scene3d>
            <a:camera prst="legacyObliqueTopRight"/>
            <a:lightRig rig="legacyFlat3" dir="b"/>
          </a:scene3d>
          <a:sp3d extrusionH="430200" prstMaterial="legacyMatte">
            <a:bevelT w="13500" h="13500" prst="angle"/>
            <a:bevelB w="13500" h="13500" prst="angle"/>
            <a:extrusionClr>
              <a:srgbClr val="9900CC"/>
            </a:extrusionClr>
          </a:sp3d>
        </p:spPr>
        <p:txBody>
          <a:bodyPr wrap="none" anchor="ctr">
            <a:flatTx/>
          </a:bodyPr>
          <a:lstStyle/>
          <a:p>
            <a:r>
              <a:rPr lang="en-US" sz="4000" b="1"/>
              <a:t>Steps for healing the money system</a:t>
            </a:r>
          </a:p>
        </p:txBody>
      </p:sp>
      <p:sp>
        <p:nvSpPr>
          <p:cNvPr id="45061" name="Rectangle 7"/>
          <p:cNvSpPr>
            <a:spLocks noChangeArrowheads="1"/>
          </p:cNvSpPr>
          <p:nvPr/>
        </p:nvSpPr>
        <p:spPr bwMode="auto">
          <a:xfrm>
            <a:off x="0" y="6456363"/>
            <a:ext cx="9144000" cy="366712"/>
          </a:xfrm>
          <a:prstGeom prst="rect">
            <a:avLst/>
          </a:prstGeom>
          <a:solidFill>
            <a:srgbClr val="FF3300"/>
          </a:solidFill>
          <a:ln w="9525">
            <a:noFill/>
            <a:miter lim="800000"/>
            <a:headEnd/>
            <a:tailEnd/>
          </a:ln>
        </p:spPr>
        <p:txBody>
          <a:bodyPr anchor="ctr">
            <a:spAutoFit/>
          </a:bodyPr>
          <a:lstStyle/>
          <a:p>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457200" y="274638"/>
            <a:ext cx="8229600" cy="735012"/>
          </a:xfrm>
          <a:solidFill>
            <a:schemeClr val="accent2">
              <a:alpha val="75000"/>
            </a:schemeClr>
          </a:solidFill>
          <a:effectLst>
            <a:outerShdw dist="35921" dir="2700000" algn="ctr" rotWithShape="0">
              <a:schemeClr val="bg2"/>
            </a:outerShdw>
          </a:effectLst>
          <a:scene3d>
            <a:camera prst="legacyObliqueTop"/>
            <a:lightRig rig="legacyFlat3" dir="b"/>
          </a:scene3d>
          <a:sp3d extrusionH="430200" prstMaterial="legacyMatte">
            <a:bevelT w="13500" h="13500" prst="angle"/>
            <a:bevelB w="13500" h="13500" prst="angle"/>
            <a:extrusionClr>
              <a:schemeClr val="accent2"/>
            </a:extrusionClr>
          </a:sp3d>
        </p:spPr>
        <p:txBody>
          <a:bodyPr>
            <a:normAutofit fontScale="90000"/>
            <a:flatTx/>
          </a:bodyPr>
          <a:lstStyle/>
          <a:p>
            <a:pPr eaLnBrk="1" hangingPunct="1">
              <a:defRPr/>
            </a:pPr>
            <a:r>
              <a:rPr lang="en-US" sz="4600" smtClean="0">
                <a:solidFill>
                  <a:schemeClr val="bg1"/>
                </a:solidFill>
              </a:rPr>
              <a:t>Action at personal level</a:t>
            </a:r>
          </a:p>
        </p:txBody>
      </p:sp>
      <p:sp>
        <p:nvSpPr>
          <p:cNvPr id="263171" name="Rectangle 3"/>
          <p:cNvSpPr>
            <a:spLocks noGrp="1" noChangeArrowheads="1"/>
          </p:cNvSpPr>
          <p:nvPr>
            <p:ph type="body" idx="1"/>
          </p:nvPr>
        </p:nvSpPr>
        <p:spPr>
          <a:xfrm>
            <a:off x="309563" y="1123950"/>
            <a:ext cx="8686800" cy="5656263"/>
          </a:xfrm>
          <a:solidFill>
            <a:srgbClr val="FFFF00">
              <a:alpha val="50195"/>
            </a:srgbClr>
          </a:solidFill>
        </p:spPr>
        <p:txBody>
          <a:bodyPr/>
          <a:lstStyle/>
          <a:p>
            <a:pPr marL="533400" indent="-533400" eaLnBrk="1" hangingPunct="1">
              <a:spcAft>
                <a:spcPct val="20000"/>
              </a:spcAft>
              <a:buFontTx/>
              <a:buAutoNum type="arabicPeriod"/>
            </a:pPr>
            <a:r>
              <a:rPr lang="en-US" sz="2600" b="1" dirty="0" smtClean="0"/>
              <a:t>Adopt simple lifestyle (Resource conservation &amp; sharing)</a:t>
            </a:r>
          </a:p>
          <a:p>
            <a:pPr marL="533400" indent="-533400" eaLnBrk="1" hangingPunct="1">
              <a:spcAft>
                <a:spcPct val="20000"/>
              </a:spcAft>
              <a:buFontTx/>
              <a:buAutoNum type="arabicPeriod"/>
            </a:pPr>
            <a:r>
              <a:rPr lang="en-US" sz="2600" b="1" dirty="0" smtClean="0"/>
              <a:t>Get out of interest/speculation based investments </a:t>
            </a:r>
          </a:p>
          <a:p>
            <a:pPr marL="533400" indent="-533400" eaLnBrk="1" hangingPunct="1">
              <a:spcAft>
                <a:spcPct val="20000"/>
              </a:spcAft>
              <a:buFontTx/>
              <a:buAutoNum type="arabicPeriod"/>
            </a:pPr>
            <a:r>
              <a:rPr lang="en-US" sz="2600" b="1" dirty="0" smtClean="0"/>
              <a:t>Fully utilize goods before replacement</a:t>
            </a:r>
          </a:p>
          <a:p>
            <a:pPr marL="533400" indent="-533400" eaLnBrk="1" hangingPunct="1">
              <a:spcAft>
                <a:spcPct val="20000"/>
              </a:spcAft>
              <a:buFontTx/>
              <a:buAutoNum type="arabicPeriod"/>
            </a:pPr>
            <a:r>
              <a:rPr lang="en-US" sz="2600" b="1" dirty="0" smtClean="0"/>
              <a:t>Eliminate morbid craving for extravagant gadgetry </a:t>
            </a:r>
          </a:p>
          <a:p>
            <a:pPr marL="533400" indent="-533400" eaLnBrk="1" hangingPunct="1">
              <a:spcAft>
                <a:spcPct val="20000"/>
              </a:spcAft>
              <a:buFontTx/>
              <a:buAutoNum type="arabicPeriod"/>
            </a:pPr>
            <a:r>
              <a:rPr lang="en-US" sz="2600" b="1" dirty="0" smtClean="0"/>
              <a:t>Get rid of fashion (a bio-economic disease of the human mind )</a:t>
            </a:r>
          </a:p>
          <a:p>
            <a:pPr marL="533400" indent="-533400" eaLnBrk="1" hangingPunct="1">
              <a:spcAft>
                <a:spcPct val="20000"/>
              </a:spcAft>
              <a:buFontTx/>
              <a:buAutoNum type="arabicPeriod"/>
            </a:pPr>
            <a:r>
              <a:rPr lang="en-US" sz="2600" b="1" dirty="0" smtClean="0"/>
              <a:t>Demand durable goods to be made still more durable by being designed so as to be repairable.</a:t>
            </a:r>
          </a:p>
          <a:p>
            <a:pPr marL="533400" indent="-533400" eaLnBrk="1" hangingPunct="1">
              <a:spcAft>
                <a:spcPct val="20000"/>
              </a:spcAft>
              <a:buFontTx/>
              <a:buAutoNum type="arabicPeriod"/>
            </a:pPr>
            <a:r>
              <a:rPr lang="en-US" sz="2600" b="1" dirty="0" smtClean="0"/>
              <a:t>Get closer to the nature as possible</a:t>
            </a:r>
          </a:p>
          <a:p>
            <a:pPr marL="533400" indent="-533400" eaLnBrk="1" hangingPunct="1">
              <a:spcAft>
                <a:spcPct val="20000"/>
              </a:spcAft>
              <a:buFontTx/>
              <a:buAutoNum type="arabicPeriod"/>
            </a:pPr>
            <a:r>
              <a:rPr lang="en-US" sz="2600" b="1" dirty="0" smtClean="0"/>
              <a:t>Join hands to fight for reform at state level</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lstStyle/>
          <a:p>
            <a:r>
              <a:rPr lang="en-US" sz="5400" b="1" smtClean="0">
                <a:solidFill>
                  <a:schemeClr val="accent6">
                    <a:lumMod val="75000"/>
                  </a:schemeClr>
                </a:solidFill>
                <a:effectLst>
                  <a:outerShdw blurRad="38100" dist="38100" dir="2700000" algn="tl">
                    <a:srgbClr val="000000">
                      <a:alpha val="43137"/>
                    </a:srgbClr>
                  </a:outerShdw>
                </a:effectLst>
                <a:latin typeface="Rockwell" pitchFamily="18" charset="0"/>
              </a:rPr>
              <a:t>Optimum</a:t>
            </a:r>
            <a:endParaRPr lang="en-US" sz="5400" b="1">
              <a:solidFill>
                <a:schemeClr val="accent6">
                  <a:lumMod val="75000"/>
                </a:schemeClr>
              </a:solidFill>
              <a:effectLst>
                <a:outerShdw blurRad="38100" dist="38100" dir="2700000" algn="tl">
                  <a:srgbClr val="000000">
                    <a:alpha val="43137"/>
                  </a:srgbClr>
                </a:outerShdw>
              </a:effectLst>
            </a:endParaRPr>
          </a:p>
        </p:txBody>
      </p:sp>
      <p:sp>
        <p:nvSpPr>
          <p:cNvPr id="10243" name="Rectangle 3"/>
          <p:cNvSpPr>
            <a:spLocks noGrp="1" noChangeArrowheads="1"/>
          </p:cNvSpPr>
          <p:nvPr>
            <p:ph type="body" idx="1"/>
          </p:nvPr>
        </p:nvSpPr>
        <p:spPr>
          <a:xfrm>
            <a:off x="0" y="1524000"/>
            <a:ext cx="5334000" cy="5181600"/>
          </a:xfrm>
        </p:spPr>
        <p:txBody>
          <a:bodyPr>
            <a:normAutofit lnSpcReduction="10000"/>
          </a:bodyPr>
          <a:lstStyle/>
          <a:p>
            <a:pPr lvl="1">
              <a:buFont typeface="Wingdings"/>
              <a:buChar char="v"/>
            </a:pPr>
            <a:r>
              <a:rPr lang="en-US" sz="3200" b="1" smtClean="0">
                <a:latin typeface="AvantGarde Md BT" pitchFamily="34" charset="0"/>
              </a:rPr>
              <a:t>Basic concepts of Islamic Economic System</a:t>
            </a:r>
          </a:p>
          <a:p>
            <a:pPr lvl="1">
              <a:buFont typeface="Wingdings"/>
              <a:buChar char="v"/>
            </a:pPr>
            <a:r>
              <a:rPr lang="en-US" sz="3200" b="1" smtClean="0">
                <a:latin typeface="AvantGarde Md BT" pitchFamily="34" charset="0"/>
              </a:rPr>
              <a:t>Means of Distribution of Wealth in Islamic Economics</a:t>
            </a:r>
          </a:p>
          <a:p>
            <a:pPr lvl="1">
              <a:buFont typeface="Wingdings"/>
              <a:buChar char="v"/>
            </a:pPr>
            <a:r>
              <a:rPr lang="en-US" sz="3200" b="1" smtClean="0">
                <a:latin typeface="AvantGarde Md BT" pitchFamily="34" charset="0"/>
              </a:rPr>
              <a:t>Islmaic Concept of Riba</a:t>
            </a:r>
          </a:p>
          <a:p>
            <a:pPr lvl="1">
              <a:buFont typeface="Wingdings"/>
              <a:buChar char="v"/>
            </a:pPr>
            <a:r>
              <a:rPr lang="en-US" sz="3200" b="1" smtClean="0">
                <a:latin typeface="AvantGarde Md BT" pitchFamily="34" charset="0"/>
              </a:rPr>
              <a:t>Islamic Ways of Trade&amp;Commerce</a:t>
            </a:r>
            <a:endParaRPr lang="en-US" b="1" smtClean="0">
              <a:latin typeface="AvantGarde Md BT" pitchFamily="34" charset="0"/>
            </a:endParaRPr>
          </a:p>
          <a:p>
            <a:pPr lvl="1">
              <a:buFont typeface="Wingdings"/>
              <a:buChar char="v"/>
            </a:pPr>
            <a:endParaRPr lang="en-US" b="1" smtClean="0">
              <a:latin typeface="AvantGarde Md BT" pitchFamily="34" charset="0"/>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54</a:t>
            </a:fld>
            <a:endParaRPr lang="en-US"/>
          </a:p>
        </p:txBody>
      </p:sp>
      <p:pic>
        <p:nvPicPr>
          <p:cNvPr id="1026" name="Picture 2" descr="http://www.shahinshah.com/images/pakistan/al-quran.jpg"/>
          <p:cNvPicPr>
            <a:picLocks noChangeAspect="1" noChangeArrowheads="1"/>
          </p:cNvPicPr>
          <p:nvPr/>
        </p:nvPicPr>
        <p:blipFill>
          <a:blip r:embed="rId2" cstate="print"/>
          <a:srcRect/>
          <a:stretch>
            <a:fillRect/>
          </a:stretch>
        </p:blipFill>
        <p:spPr bwMode="auto">
          <a:xfrm>
            <a:off x="5334000" y="1447800"/>
            <a:ext cx="3810000" cy="5410200"/>
          </a:xfrm>
          <a:prstGeom prst="rect">
            <a:avLst/>
          </a:prstGeom>
          <a:noFill/>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normAutofit/>
          </a:bodyPr>
          <a:lstStyle/>
          <a:p>
            <a:r>
              <a:rPr lang="en-US" sz="6000" smtClean="0"/>
              <a:t>Activity</a:t>
            </a:r>
            <a:endParaRPr lang="en-US" sz="6000"/>
          </a:p>
        </p:txBody>
      </p:sp>
      <p:sp>
        <p:nvSpPr>
          <p:cNvPr id="3" name="Content Placeholder 2"/>
          <p:cNvSpPr>
            <a:spLocks noGrp="1"/>
          </p:cNvSpPr>
          <p:nvPr>
            <p:ph idx="1"/>
          </p:nvPr>
        </p:nvSpPr>
        <p:spPr/>
        <p:txBody>
          <a:bodyPr/>
          <a:lstStyle/>
          <a:p>
            <a:pPr marL="514350" indent="-514350">
              <a:buFont typeface="+mj-lt"/>
              <a:buAutoNum type="arabicPeriod"/>
            </a:pPr>
            <a:r>
              <a:rPr lang="en-US" smtClean="0"/>
              <a:t>Define Economic in your own words?</a:t>
            </a:r>
          </a:p>
          <a:p>
            <a:pPr marL="514350" indent="-514350">
              <a:buFont typeface="+mj-lt"/>
              <a:buAutoNum type="arabicPeriod"/>
            </a:pPr>
            <a:r>
              <a:rPr lang="en-US" smtClean="0"/>
              <a:t>What is the basic concept of distribution of wealth in Islam?</a:t>
            </a:r>
          </a:p>
          <a:p>
            <a:pPr marL="514350" indent="-514350">
              <a:buFont typeface="+mj-lt"/>
              <a:buAutoNum type="arabicPeriod"/>
            </a:pPr>
            <a:r>
              <a:rPr lang="en-US" smtClean="0"/>
              <a:t>Explain the Islamic concept of Riba?</a:t>
            </a:r>
          </a:p>
          <a:p>
            <a:pPr marL="514350" indent="-514350">
              <a:buFont typeface="+mj-lt"/>
              <a:buAutoNum type="arabicPeriod"/>
            </a:pPr>
            <a:r>
              <a:rPr lang="en-US" smtClean="0"/>
              <a:t>Discuss any three steps for healing the mony system?</a:t>
            </a:r>
            <a:endParaRPr 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8C91BCE-F812-4952-A23B-44D6EE9BB165}" type="slidenum">
              <a:rPr lang="en-US" smtClean="0"/>
              <a:pPr/>
              <a:t>56</a:t>
            </a:fld>
            <a:endParaRPr lang="en-US"/>
          </a:p>
        </p:txBody>
      </p:sp>
      <p:pic>
        <p:nvPicPr>
          <p:cNvPr id="177154" name="Picture 2" descr="http://www.justinislam.com/wp-content/uploads/2013/05/JazakALLAH.gif"/>
          <p:cNvPicPr>
            <a:picLocks noChangeAspect="1" noChangeArrowheads="1"/>
          </p:cNvPicPr>
          <p:nvPr/>
        </p:nvPicPr>
        <p:blipFill>
          <a:blip r:embed="rId2" cstate="print"/>
          <a:srcRect/>
          <a:stretch>
            <a:fillRect/>
          </a:stretch>
        </p:blipFill>
        <p:spPr bwMode="auto">
          <a:xfrm>
            <a:off x="1" y="-51130"/>
            <a:ext cx="9144000" cy="6909129"/>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518</TotalTime>
  <Words>3735</Words>
  <Application>Microsoft Office PowerPoint</Application>
  <PresentationFormat>On-screen Show (4:3)</PresentationFormat>
  <Paragraphs>447</Paragraphs>
  <Slides>56</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56</vt:i4>
      </vt:variant>
    </vt:vector>
  </HeadingPairs>
  <TitlesOfParts>
    <vt:vector size="59" baseType="lpstr">
      <vt:lpstr>Office Theme</vt:lpstr>
      <vt:lpstr>Bitmap Image</vt:lpstr>
      <vt:lpstr>Photo Editor Photo</vt:lpstr>
      <vt:lpstr>Slide 1</vt:lpstr>
      <vt:lpstr>Islamic Studies course code 104</vt:lpstr>
      <vt:lpstr>Lectuere#16</vt:lpstr>
      <vt:lpstr>Islamic Economic System</vt:lpstr>
      <vt:lpstr>Out Lines</vt:lpstr>
      <vt:lpstr> Definition of Economics     </vt:lpstr>
      <vt:lpstr>Slide 7</vt:lpstr>
      <vt:lpstr>Definition of  Islamic Economics</vt:lpstr>
      <vt:lpstr>Cont. Definition of  Islamic Economics</vt:lpstr>
      <vt:lpstr>Islamic Economic</vt:lpstr>
      <vt:lpstr>ECONOMIC PHILOSOPHY OF ISLAM</vt:lpstr>
      <vt:lpstr>ISLAMIC MODEL OF DISTRIBUTION OF WEALTH</vt:lpstr>
      <vt:lpstr>OBJECTIVES OF DISTRIBUTION OF WEALTH </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 How Islam views the  Economic Problems? </vt:lpstr>
      <vt:lpstr>Resources in Islam </vt:lpstr>
      <vt:lpstr>Unlimited Wants </vt:lpstr>
      <vt:lpstr>Cont. Man’s Unlimited Wants </vt:lpstr>
      <vt:lpstr>Man is greedy</vt:lpstr>
      <vt:lpstr>Choice in Islam</vt:lpstr>
      <vt:lpstr>Slide 33</vt:lpstr>
      <vt:lpstr> When a man dies he will be asked on four:  1-  His youth how he spend it? 2-  His age how he spend it? 3.   His wealth how he acquires it? &amp; 4.   How he spends it? </vt:lpstr>
      <vt:lpstr>  separation between religion and other        aspects of life, -  materialistic,  -  individualistic,  -  less socio economic justice  -  less public relations,  -  less concern with the hereafter life  </vt:lpstr>
      <vt:lpstr>   belief in a dual worldviews: this world &amp; the  hereafter  -  religion is part of his/her daily life -   maslahah of the ummah (public  benefit), -   accountability,  -   trustworthiness, -   transparency  etc. </vt:lpstr>
      <vt:lpstr>Islamic WORLDVIEW </vt:lpstr>
      <vt:lpstr>Cont. The Islamic Worldview </vt:lpstr>
      <vt:lpstr>Slide 39</vt:lpstr>
      <vt:lpstr>Slide 40</vt:lpstr>
      <vt:lpstr>Slide 41</vt:lpstr>
      <vt:lpstr>THE MEANING OF RIBA </vt:lpstr>
      <vt:lpstr>Slide 43</vt:lpstr>
      <vt:lpstr>First Revelation about Riba</vt:lpstr>
      <vt:lpstr>Second Revelation</vt:lpstr>
      <vt:lpstr>Third Revelation</vt:lpstr>
      <vt:lpstr>Ahadees on riba</vt:lpstr>
      <vt:lpstr>Slide 48</vt:lpstr>
      <vt:lpstr>Slide 49</vt:lpstr>
      <vt:lpstr>Riba’ vs Trade</vt:lpstr>
      <vt:lpstr>Slide 51</vt:lpstr>
      <vt:lpstr>Slide 52</vt:lpstr>
      <vt:lpstr>Action at personal level</vt:lpstr>
      <vt:lpstr>Optimum</vt:lpstr>
      <vt:lpstr>Activity</vt:lpstr>
      <vt:lpstr>Slide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41</cp:revision>
  <dcterms:created xsi:type="dcterms:W3CDTF">2014-05-28T10:12:40Z</dcterms:created>
  <dcterms:modified xsi:type="dcterms:W3CDTF">2014-05-29T08:23:17Z</dcterms:modified>
</cp:coreProperties>
</file>