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7"/>
  </p:notesMasterIdLst>
  <p:sldIdLst>
    <p:sldId id="506" r:id="rId2"/>
    <p:sldId id="507" r:id="rId3"/>
    <p:sldId id="508" r:id="rId4"/>
    <p:sldId id="361" r:id="rId5"/>
    <p:sldId id="481" r:id="rId6"/>
    <p:sldId id="482" r:id="rId7"/>
    <p:sldId id="483" r:id="rId8"/>
    <p:sldId id="484" r:id="rId9"/>
    <p:sldId id="485" r:id="rId10"/>
    <p:sldId id="486" r:id="rId11"/>
    <p:sldId id="487" r:id="rId12"/>
    <p:sldId id="488" r:id="rId13"/>
    <p:sldId id="489" r:id="rId14"/>
    <p:sldId id="490" r:id="rId15"/>
    <p:sldId id="491" r:id="rId16"/>
    <p:sldId id="493" r:id="rId17"/>
    <p:sldId id="494" r:id="rId18"/>
    <p:sldId id="495" r:id="rId19"/>
    <p:sldId id="496" r:id="rId20"/>
    <p:sldId id="497" r:id="rId21"/>
    <p:sldId id="498" r:id="rId22"/>
    <p:sldId id="499" r:id="rId23"/>
    <p:sldId id="500" r:id="rId24"/>
    <p:sldId id="362" r:id="rId25"/>
    <p:sldId id="364" r:id="rId26"/>
    <p:sldId id="366" r:id="rId27"/>
    <p:sldId id="367" r:id="rId28"/>
    <p:sldId id="368" r:id="rId29"/>
    <p:sldId id="369" r:id="rId30"/>
    <p:sldId id="370" r:id="rId31"/>
    <p:sldId id="371" r:id="rId32"/>
    <p:sldId id="478" r:id="rId33"/>
    <p:sldId id="372" r:id="rId34"/>
    <p:sldId id="373" r:id="rId35"/>
    <p:sldId id="374" r:id="rId36"/>
    <p:sldId id="375" r:id="rId37"/>
    <p:sldId id="376" r:id="rId38"/>
    <p:sldId id="378" r:id="rId39"/>
    <p:sldId id="379" r:id="rId40"/>
    <p:sldId id="382" r:id="rId41"/>
    <p:sldId id="383" r:id="rId42"/>
    <p:sldId id="257" r:id="rId43"/>
    <p:sldId id="258" r:id="rId44"/>
    <p:sldId id="259" r:id="rId45"/>
    <p:sldId id="261" r:id="rId46"/>
    <p:sldId id="262" r:id="rId47"/>
    <p:sldId id="264" r:id="rId48"/>
    <p:sldId id="265" r:id="rId49"/>
    <p:sldId id="269" r:id="rId50"/>
    <p:sldId id="270" r:id="rId51"/>
    <p:sldId id="503" r:id="rId52"/>
    <p:sldId id="504" r:id="rId53"/>
    <p:sldId id="505" r:id="rId54"/>
    <p:sldId id="280" r:id="rId55"/>
    <p:sldId id="281" r:id="rId56"/>
    <p:sldId id="283" r:id="rId57"/>
    <p:sldId id="286" r:id="rId58"/>
    <p:sldId id="287" r:id="rId59"/>
    <p:sldId id="288" r:id="rId60"/>
    <p:sldId id="290" r:id="rId61"/>
    <p:sldId id="291" r:id="rId62"/>
    <p:sldId id="293" r:id="rId63"/>
    <p:sldId id="296" r:id="rId64"/>
    <p:sldId id="297" r:id="rId65"/>
    <p:sldId id="298" r:id="rId66"/>
    <p:sldId id="304" r:id="rId67"/>
    <p:sldId id="317" r:id="rId68"/>
    <p:sldId id="305" r:id="rId69"/>
    <p:sldId id="306" r:id="rId70"/>
    <p:sldId id="310" r:id="rId71"/>
    <p:sldId id="316" r:id="rId72"/>
    <p:sldId id="320" r:id="rId73"/>
    <p:sldId id="321" r:id="rId74"/>
    <p:sldId id="322" r:id="rId75"/>
    <p:sldId id="323" r:id="rId76"/>
    <p:sldId id="326" r:id="rId77"/>
    <p:sldId id="327" r:id="rId78"/>
    <p:sldId id="329" r:id="rId79"/>
    <p:sldId id="331" r:id="rId80"/>
    <p:sldId id="334" r:id="rId81"/>
    <p:sldId id="501" r:id="rId82"/>
    <p:sldId id="502" r:id="rId83"/>
    <p:sldId id="509" r:id="rId84"/>
    <p:sldId id="510" r:id="rId85"/>
    <p:sldId id="511"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8C390C-4B00-4D75-A1CC-23B1D8CD81DB}" type="doc">
      <dgm:prSet loTypeId="urn:microsoft.com/office/officeart/2005/8/layout/pList2" loCatId="list" qsTypeId="urn:microsoft.com/office/officeart/2005/8/quickstyle/simple1" qsCatId="simple" csTypeId="urn:microsoft.com/office/officeart/2005/8/colors/colorful5" csCatId="colorful" phldr="1"/>
      <dgm:spPr/>
      <dgm:t>
        <a:bodyPr/>
        <a:lstStyle/>
        <a:p>
          <a:pPr rtl="1"/>
          <a:endParaRPr lang="ar-SA"/>
        </a:p>
      </dgm:t>
    </dgm:pt>
    <dgm:pt modelId="{DFEB8CC0-7C3E-449A-BB8B-744B92C0DFE1}">
      <dgm:prSet phldrT="[نص]" custT="1"/>
      <dgm:spPr/>
      <dgm:t>
        <a:bodyPr/>
        <a:lstStyle/>
        <a:p>
          <a:pPr rtl="1"/>
          <a:r>
            <a:rPr lang="tr-TR" sz="2400" b="1" dirty="0" smtClean="0">
              <a:solidFill>
                <a:schemeClr val="accent6">
                  <a:lumMod val="20000"/>
                  <a:lumOff val="80000"/>
                </a:schemeClr>
              </a:solidFill>
              <a:latin typeface="Book Antiqua" pitchFamily="18" charset="0"/>
            </a:rPr>
            <a:t>t</a:t>
          </a:r>
          <a:r>
            <a:rPr lang="en-US" sz="2400" b="1" dirty="0" smtClean="0">
              <a:solidFill>
                <a:schemeClr val="accent6">
                  <a:lumMod val="20000"/>
                  <a:lumOff val="80000"/>
                </a:schemeClr>
              </a:solidFill>
              <a:latin typeface="Book Antiqua" pitchFamily="18" charset="0"/>
            </a:rPr>
            <a:t>he first library was built in the Islamic world</a:t>
          </a:r>
          <a:endParaRPr lang="ar-SA" sz="2400" b="1" dirty="0">
            <a:solidFill>
              <a:schemeClr val="accent6">
                <a:lumMod val="20000"/>
                <a:lumOff val="80000"/>
              </a:schemeClr>
            </a:solidFill>
          </a:endParaRPr>
        </a:p>
      </dgm:t>
    </dgm:pt>
    <dgm:pt modelId="{FDE544FF-4C6C-46B1-8FAC-6D513997ABC0}" type="parTrans" cxnId="{514500AB-3C5F-4907-9071-598CAD492FB1}">
      <dgm:prSet/>
      <dgm:spPr/>
      <dgm:t>
        <a:bodyPr/>
        <a:lstStyle/>
        <a:p>
          <a:pPr rtl="1"/>
          <a:endParaRPr lang="ar-SA"/>
        </a:p>
      </dgm:t>
    </dgm:pt>
    <dgm:pt modelId="{768B644D-9253-4544-AA48-6C7D7AE1D8B1}" type="sibTrans" cxnId="{514500AB-3C5F-4907-9071-598CAD492FB1}">
      <dgm:prSet/>
      <dgm:spPr/>
      <dgm:t>
        <a:bodyPr/>
        <a:lstStyle/>
        <a:p>
          <a:pPr rtl="1"/>
          <a:endParaRPr lang="ar-SA"/>
        </a:p>
      </dgm:t>
    </dgm:pt>
    <dgm:pt modelId="{8C831055-8B5E-47DA-838A-0D53527DEC76}">
      <dgm:prSet phldrT="[نص]" custT="1"/>
      <dgm:spPr/>
      <dgm:t>
        <a:bodyPr/>
        <a:lstStyle/>
        <a:p>
          <a:pPr rtl="1"/>
          <a:r>
            <a:rPr lang="en-US" sz="2800" b="1" spc="-300" dirty="0" smtClean="0">
              <a:latin typeface="Times New Roman" pitchFamily="18" charset="0"/>
              <a:cs typeface="Times New Roman" pitchFamily="18" charset="0"/>
            </a:rPr>
            <a:t>The first university</a:t>
          </a:r>
          <a:r>
            <a:rPr lang="en-US" sz="2800" b="1" spc="-150" dirty="0" smtClean="0">
              <a:latin typeface="Times New Roman" pitchFamily="18" charset="0"/>
              <a:cs typeface="Times New Roman" pitchFamily="18" charset="0"/>
            </a:rPr>
            <a:t> was built  by Fatima al-</a:t>
          </a:r>
          <a:r>
            <a:rPr lang="en-US" sz="2800" b="1" spc="-150" dirty="0" err="1" smtClean="0">
              <a:latin typeface="Times New Roman" pitchFamily="18" charset="0"/>
              <a:cs typeface="Times New Roman" pitchFamily="18" charset="0"/>
            </a:rPr>
            <a:t>Fihri</a:t>
          </a:r>
          <a:endParaRPr lang="ar-SA" sz="2800" spc="-150" dirty="0"/>
        </a:p>
      </dgm:t>
    </dgm:pt>
    <dgm:pt modelId="{EE46F851-3666-458B-9615-D0E9897A903D}" type="parTrans" cxnId="{41D25C96-58F2-42BF-BE55-B3219B0EB558}">
      <dgm:prSet/>
      <dgm:spPr/>
      <dgm:t>
        <a:bodyPr/>
        <a:lstStyle/>
        <a:p>
          <a:pPr rtl="1"/>
          <a:endParaRPr lang="ar-SA"/>
        </a:p>
      </dgm:t>
    </dgm:pt>
    <dgm:pt modelId="{2B9AFB42-04E8-47C0-AC1B-E7CD4B638B17}" type="sibTrans" cxnId="{41D25C96-58F2-42BF-BE55-B3219B0EB558}">
      <dgm:prSet/>
      <dgm:spPr/>
      <dgm:t>
        <a:bodyPr/>
        <a:lstStyle/>
        <a:p>
          <a:pPr rtl="1"/>
          <a:endParaRPr lang="ar-SA"/>
        </a:p>
      </dgm:t>
    </dgm:pt>
    <dgm:pt modelId="{46CE48A1-B4DC-4080-AD1C-66B2247760F0}">
      <dgm:prSet phldrT="[نص]" custT="1"/>
      <dgm:spPr/>
      <dgm:t>
        <a:bodyPr/>
        <a:lstStyle/>
        <a:p>
          <a:pPr rtl="1"/>
          <a:r>
            <a:rPr lang="en-US" sz="2400" spc="-150" dirty="0" smtClean="0">
              <a:latin typeface="Lucida Calligraphy" pitchFamily="66" charset="0"/>
            </a:rPr>
            <a:t>the first pharmacy was </a:t>
          </a:r>
          <a:r>
            <a:rPr lang="en-US" sz="2400" spc="-150" dirty="0" smtClean="0">
              <a:latin typeface="Book Antiqua" pitchFamily="18" charset="0"/>
            </a:rPr>
            <a:t> built </a:t>
          </a:r>
          <a:r>
            <a:rPr lang="en-US" sz="2400" spc="-150" dirty="0" smtClean="0">
              <a:latin typeface="Lucida Calligraphy" pitchFamily="66" charset="0"/>
            </a:rPr>
            <a:t>in </a:t>
          </a:r>
          <a:r>
            <a:rPr lang="en-US" sz="2400" spc="-300" dirty="0" smtClean="0">
              <a:latin typeface="Lucida Calligraphy" pitchFamily="66" charset="0"/>
            </a:rPr>
            <a:t>Baghda</a:t>
          </a:r>
          <a:r>
            <a:rPr lang="en-US" sz="2400" spc="-150" dirty="0" smtClean="0">
              <a:latin typeface="Lucida Calligraphy" pitchFamily="66" charset="0"/>
            </a:rPr>
            <a:t>d.</a:t>
          </a:r>
          <a:endParaRPr lang="ar-SA" sz="2400" spc="-150" dirty="0"/>
        </a:p>
      </dgm:t>
    </dgm:pt>
    <dgm:pt modelId="{E9BE473F-C569-4B01-B14C-A83229C4083A}" type="parTrans" cxnId="{A90FB33B-5448-41C7-95AD-4986842F1617}">
      <dgm:prSet/>
      <dgm:spPr/>
      <dgm:t>
        <a:bodyPr/>
        <a:lstStyle/>
        <a:p>
          <a:pPr rtl="1"/>
          <a:endParaRPr lang="ar-SA"/>
        </a:p>
      </dgm:t>
    </dgm:pt>
    <dgm:pt modelId="{17AE2C32-4C1C-493B-B873-C17A32DD8C8F}" type="sibTrans" cxnId="{A90FB33B-5448-41C7-95AD-4986842F1617}">
      <dgm:prSet/>
      <dgm:spPr/>
      <dgm:t>
        <a:bodyPr/>
        <a:lstStyle/>
        <a:p>
          <a:pPr rtl="1"/>
          <a:endParaRPr lang="ar-SA"/>
        </a:p>
      </dgm:t>
    </dgm:pt>
    <dgm:pt modelId="{2993BA45-3B04-4718-916B-E00DE536D03E}">
      <dgm:prSet custT="1"/>
      <dgm:spPr/>
      <dgm:t>
        <a:bodyPr/>
        <a:lstStyle/>
        <a:p>
          <a:pPr rtl="1"/>
          <a:r>
            <a:rPr lang="tr-TR" sz="2400" dirty="0" smtClean="0">
              <a:latin typeface="Agency FB" pitchFamily="34" charset="0"/>
            </a:rPr>
            <a:t>the first </a:t>
          </a:r>
          <a:r>
            <a:rPr lang="en-US" sz="2400" dirty="0" smtClean="0">
              <a:latin typeface="Agency FB" pitchFamily="34" charset="0"/>
            </a:rPr>
            <a:t>astrolabe </a:t>
          </a:r>
          <a:r>
            <a:rPr lang="tr-TR" sz="2400" dirty="0" smtClean="0">
              <a:latin typeface="Agency FB" pitchFamily="34" charset="0"/>
            </a:rPr>
            <a:t>was built by Muhammad al-Fazari. </a:t>
          </a:r>
          <a:endParaRPr lang="ar-SA" sz="2400" dirty="0"/>
        </a:p>
      </dgm:t>
    </dgm:pt>
    <dgm:pt modelId="{FC3A9640-B641-4B52-832A-1729DD90563E}" type="parTrans" cxnId="{9C939C30-2D3F-4765-961A-F0D7AF8263A1}">
      <dgm:prSet/>
      <dgm:spPr/>
      <dgm:t>
        <a:bodyPr/>
        <a:lstStyle/>
        <a:p>
          <a:pPr rtl="1"/>
          <a:endParaRPr lang="ar-SA"/>
        </a:p>
      </dgm:t>
    </dgm:pt>
    <dgm:pt modelId="{6CA15198-E3B2-4D79-8033-F442F0D31E5A}" type="sibTrans" cxnId="{9C939C30-2D3F-4765-961A-F0D7AF8263A1}">
      <dgm:prSet/>
      <dgm:spPr/>
      <dgm:t>
        <a:bodyPr/>
        <a:lstStyle/>
        <a:p>
          <a:pPr rtl="1"/>
          <a:endParaRPr lang="ar-SA"/>
        </a:p>
      </dgm:t>
    </dgm:pt>
    <dgm:pt modelId="{6275DAD7-A9C7-4CA0-933D-D2C2ED7C4103}">
      <dgm:prSet custT="1"/>
      <dgm:spPr/>
      <dgm:t>
        <a:bodyPr/>
        <a:lstStyle/>
        <a:p>
          <a:pPr rtl="1"/>
          <a:r>
            <a:rPr lang="tr-TR" sz="2400" dirty="0" smtClean="0">
              <a:latin typeface="Book Antiqua" pitchFamily="18" charset="0"/>
            </a:rPr>
            <a:t>the </a:t>
          </a:r>
          <a:r>
            <a:rPr lang="en-US" sz="2400" dirty="0" smtClean="0">
              <a:latin typeface="Book Antiqua" pitchFamily="18" charset="0"/>
            </a:rPr>
            <a:t>first </a:t>
          </a:r>
          <a:r>
            <a:rPr lang="en-US" sz="3200" spc="-300" dirty="0" smtClean="0">
              <a:latin typeface="Book Antiqua" pitchFamily="18" charset="0"/>
            </a:rPr>
            <a:t>hospital</a:t>
          </a:r>
          <a:r>
            <a:rPr lang="en-US" sz="2400" spc="-300" dirty="0" smtClean="0">
              <a:latin typeface="Book Antiqua" pitchFamily="18" charset="0"/>
            </a:rPr>
            <a:t> </a:t>
          </a:r>
          <a:r>
            <a:rPr lang="en-US" sz="2400" dirty="0" smtClean="0">
              <a:latin typeface="Book Antiqua" pitchFamily="18" charset="0"/>
            </a:rPr>
            <a:t> built </a:t>
          </a:r>
          <a:r>
            <a:rPr lang="en-US" sz="2400" spc="-300" dirty="0" smtClean="0">
              <a:latin typeface="Book Antiqua" pitchFamily="18" charset="0"/>
            </a:rPr>
            <a:t> in Baghdad</a:t>
          </a:r>
        </a:p>
      </dgm:t>
    </dgm:pt>
    <dgm:pt modelId="{5E8ACA13-3D0B-4AFA-AC95-31E383425F4A}" type="parTrans" cxnId="{5930212F-679D-466B-A63D-9BB8FD20B034}">
      <dgm:prSet/>
      <dgm:spPr/>
      <dgm:t>
        <a:bodyPr/>
        <a:lstStyle/>
        <a:p>
          <a:pPr rtl="1"/>
          <a:endParaRPr lang="ar-SA"/>
        </a:p>
      </dgm:t>
    </dgm:pt>
    <dgm:pt modelId="{69BF3F6D-595D-46FC-8437-B339A92FD070}" type="sibTrans" cxnId="{5930212F-679D-466B-A63D-9BB8FD20B034}">
      <dgm:prSet/>
      <dgm:spPr/>
      <dgm:t>
        <a:bodyPr/>
        <a:lstStyle/>
        <a:p>
          <a:pPr rtl="1"/>
          <a:endParaRPr lang="ar-SA"/>
        </a:p>
      </dgm:t>
    </dgm:pt>
    <dgm:pt modelId="{625D14E2-94C8-47EE-AE90-BF228CFE7345}" type="pres">
      <dgm:prSet presAssocID="{FB8C390C-4B00-4D75-A1CC-23B1D8CD81DB}" presName="Name0" presStyleCnt="0">
        <dgm:presLayoutVars>
          <dgm:dir/>
          <dgm:resizeHandles val="exact"/>
        </dgm:presLayoutVars>
      </dgm:prSet>
      <dgm:spPr/>
      <dgm:t>
        <a:bodyPr/>
        <a:lstStyle/>
        <a:p>
          <a:pPr rtl="1"/>
          <a:endParaRPr lang="ar-SA"/>
        </a:p>
      </dgm:t>
    </dgm:pt>
    <dgm:pt modelId="{96274E9D-BE68-438B-8AD6-B5871C41EBC0}" type="pres">
      <dgm:prSet presAssocID="{FB8C390C-4B00-4D75-A1CC-23B1D8CD81DB}" presName="bkgdShp" presStyleLbl="alignAccFollowNode1" presStyleIdx="0" presStyleCnt="1"/>
      <dgm:spPr/>
    </dgm:pt>
    <dgm:pt modelId="{70D0E218-7061-4F37-9606-F2325613A07C}" type="pres">
      <dgm:prSet presAssocID="{FB8C390C-4B00-4D75-A1CC-23B1D8CD81DB}" presName="linComp" presStyleCnt="0"/>
      <dgm:spPr/>
    </dgm:pt>
    <dgm:pt modelId="{BDA136F6-EC6D-4B0E-ADC9-B2A53C370954}" type="pres">
      <dgm:prSet presAssocID="{DFEB8CC0-7C3E-449A-BB8B-744B92C0DFE1}" presName="compNode" presStyleCnt="0"/>
      <dgm:spPr/>
    </dgm:pt>
    <dgm:pt modelId="{85A4CB9A-2EB5-4B07-853D-41A748412354}" type="pres">
      <dgm:prSet presAssocID="{DFEB8CC0-7C3E-449A-BB8B-744B92C0DFE1}" presName="node" presStyleLbl="node1" presStyleIdx="0" presStyleCnt="5" custScaleX="134826">
        <dgm:presLayoutVars>
          <dgm:bulletEnabled val="1"/>
        </dgm:presLayoutVars>
      </dgm:prSet>
      <dgm:spPr/>
      <dgm:t>
        <a:bodyPr/>
        <a:lstStyle/>
        <a:p>
          <a:pPr rtl="1"/>
          <a:endParaRPr lang="ar-SA"/>
        </a:p>
      </dgm:t>
    </dgm:pt>
    <dgm:pt modelId="{00EDF12F-54C2-4232-A52F-E41BC6E6C434}" type="pres">
      <dgm:prSet presAssocID="{DFEB8CC0-7C3E-449A-BB8B-744B92C0DFE1}" presName="invisiNode" presStyleLbl="node1" presStyleIdx="0" presStyleCnt="5"/>
      <dgm:spPr/>
    </dgm:pt>
    <dgm:pt modelId="{50CB7277-7359-4628-B6BC-2A1C6F9BF2E7}" type="pres">
      <dgm:prSet presAssocID="{DFEB8CC0-7C3E-449A-BB8B-744B92C0DFE1}" presName="imagNode" presStyleLbl="fgImgPlace1" presStyleIdx="0" presStyleCnt="5" custLinFactNeighborX="-1726" custLinFactNeighborY="-3030"/>
      <dgm:spPr/>
    </dgm:pt>
    <dgm:pt modelId="{9AEC2ABD-2118-4789-89C2-BE06198D48A5}" type="pres">
      <dgm:prSet presAssocID="{768B644D-9253-4544-AA48-6C7D7AE1D8B1}" presName="sibTrans" presStyleLbl="sibTrans2D1" presStyleIdx="0" presStyleCnt="0"/>
      <dgm:spPr/>
      <dgm:t>
        <a:bodyPr/>
        <a:lstStyle/>
        <a:p>
          <a:pPr rtl="1"/>
          <a:endParaRPr lang="ar-SA"/>
        </a:p>
      </dgm:t>
    </dgm:pt>
    <dgm:pt modelId="{7C048E90-5A18-4FEB-B805-8642DE136350}" type="pres">
      <dgm:prSet presAssocID="{8C831055-8B5E-47DA-838A-0D53527DEC76}" presName="compNode" presStyleCnt="0"/>
      <dgm:spPr/>
    </dgm:pt>
    <dgm:pt modelId="{DFF737E0-F700-4FCD-9B31-DF90CDEE448E}" type="pres">
      <dgm:prSet presAssocID="{8C831055-8B5E-47DA-838A-0D53527DEC76}" presName="node" presStyleLbl="node1" presStyleIdx="1" presStyleCnt="5" custScaleX="145018">
        <dgm:presLayoutVars>
          <dgm:bulletEnabled val="1"/>
        </dgm:presLayoutVars>
      </dgm:prSet>
      <dgm:spPr/>
      <dgm:t>
        <a:bodyPr/>
        <a:lstStyle/>
        <a:p>
          <a:pPr rtl="1"/>
          <a:endParaRPr lang="ar-SA"/>
        </a:p>
      </dgm:t>
    </dgm:pt>
    <dgm:pt modelId="{BD1C4E89-49BE-4220-846C-F9B1D2CC7AD6}" type="pres">
      <dgm:prSet presAssocID="{8C831055-8B5E-47DA-838A-0D53527DEC76}" presName="invisiNode" presStyleLbl="node1" presStyleIdx="1" presStyleCnt="5"/>
      <dgm:spPr/>
    </dgm:pt>
    <dgm:pt modelId="{561EB1D5-8CB2-462B-935C-D10A6B022F50}" type="pres">
      <dgm:prSet presAssocID="{8C831055-8B5E-47DA-838A-0D53527DEC76}" presName="imagNode" presStyleLbl="fgImgPlace1" presStyleIdx="1" presStyleCnt="5"/>
      <dgm:spPr/>
    </dgm:pt>
    <dgm:pt modelId="{70583AC2-4002-46A4-B07D-697BCF1767FF}" type="pres">
      <dgm:prSet presAssocID="{2B9AFB42-04E8-47C0-AC1B-E7CD4B638B17}" presName="sibTrans" presStyleLbl="sibTrans2D1" presStyleIdx="0" presStyleCnt="0"/>
      <dgm:spPr/>
      <dgm:t>
        <a:bodyPr/>
        <a:lstStyle/>
        <a:p>
          <a:pPr rtl="1"/>
          <a:endParaRPr lang="ar-SA"/>
        </a:p>
      </dgm:t>
    </dgm:pt>
    <dgm:pt modelId="{C7AD453C-605A-40A1-A606-70E3F84A89C8}" type="pres">
      <dgm:prSet presAssocID="{46CE48A1-B4DC-4080-AD1C-66B2247760F0}" presName="compNode" presStyleCnt="0"/>
      <dgm:spPr/>
    </dgm:pt>
    <dgm:pt modelId="{CEB2B9BD-AB18-49B5-9427-80E941354709}" type="pres">
      <dgm:prSet presAssocID="{46CE48A1-B4DC-4080-AD1C-66B2247760F0}" presName="node" presStyleLbl="node1" presStyleIdx="2" presStyleCnt="5" custScaleX="157981" custLinFactNeighborX="2627">
        <dgm:presLayoutVars>
          <dgm:bulletEnabled val="1"/>
        </dgm:presLayoutVars>
      </dgm:prSet>
      <dgm:spPr/>
      <dgm:t>
        <a:bodyPr/>
        <a:lstStyle/>
        <a:p>
          <a:pPr rtl="1"/>
          <a:endParaRPr lang="ar-SA"/>
        </a:p>
      </dgm:t>
    </dgm:pt>
    <dgm:pt modelId="{1CA998F5-97C6-4E29-9B49-0C1955F04BDA}" type="pres">
      <dgm:prSet presAssocID="{46CE48A1-B4DC-4080-AD1C-66B2247760F0}" presName="invisiNode" presStyleLbl="node1" presStyleIdx="2" presStyleCnt="5"/>
      <dgm:spPr/>
    </dgm:pt>
    <dgm:pt modelId="{E11D42F6-264C-4F74-9D9D-D6E87BDB6247}" type="pres">
      <dgm:prSet presAssocID="{46CE48A1-B4DC-4080-AD1C-66B2247760F0}" presName="imagNode" presStyleLbl="fgImgPlace1" presStyleIdx="2" presStyleCnt="5" custScaleY="98966" custLinFactNeighborX="-2487" custLinFactNeighborY="978"/>
      <dgm:spPr/>
    </dgm:pt>
    <dgm:pt modelId="{A22C0BCE-1380-4B06-8EAF-2F35518202CF}" type="pres">
      <dgm:prSet presAssocID="{17AE2C32-4C1C-493B-B873-C17A32DD8C8F}" presName="sibTrans" presStyleLbl="sibTrans2D1" presStyleIdx="0" presStyleCnt="0"/>
      <dgm:spPr/>
      <dgm:t>
        <a:bodyPr/>
        <a:lstStyle/>
        <a:p>
          <a:pPr rtl="1"/>
          <a:endParaRPr lang="ar-SA"/>
        </a:p>
      </dgm:t>
    </dgm:pt>
    <dgm:pt modelId="{5299C715-8B1A-438A-98A1-EF59FF53696C}" type="pres">
      <dgm:prSet presAssocID="{6275DAD7-A9C7-4CA0-933D-D2C2ED7C4103}" presName="compNode" presStyleCnt="0"/>
      <dgm:spPr/>
    </dgm:pt>
    <dgm:pt modelId="{CE3824E3-6BEA-46CB-8BBE-B5785ECB4ED7}" type="pres">
      <dgm:prSet presAssocID="{6275DAD7-A9C7-4CA0-933D-D2C2ED7C4103}" presName="node" presStyleLbl="node1" presStyleIdx="3" presStyleCnt="5" custScaleX="143227">
        <dgm:presLayoutVars>
          <dgm:bulletEnabled val="1"/>
        </dgm:presLayoutVars>
      </dgm:prSet>
      <dgm:spPr/>
      <dgm:t>
        <a:bodyPr/>
        <a:lstStyle/>
        <a:p>
          <a:pPr rtl="1"/>
          <a:endParaRPr lang="ar-SA"/>
        </a:p>
      </dgm:t>
    </dgm:pt>
    <dgm:pt modelId="{08B7C966-AC4C-4228-989A-58A4CA3D28D4}" type="pres">
      <dgm:prSet presAssocID="{6275DAD7-A9C7-4CA0-933D-D2C2ED7C4103}" presName="invisiNode" presStyleLbl="node1" presStyleIdx="3" presStyleCnt="5"/>
      <dgm:spPr/>
    </dgm:pt>
    <dgm:pt modelId="{F1B147B3-A431-4D9B-9F03-F252D8D0D8A6}" type="pres">
      <dgm:prSet presAssocID="{6275DAD7-A9C7-4CA0-933D-D2C2ED7C4103}" presName="imagNode" presStyleLbl="fgImgPlace1" presStyleIdx="3" presStyleCnt="5"/>
      <dgm:spPr/>
    </dgm:pt>
    <dgm:pt modelId="{191F0302-C836-48D4-A565-89431784BA5F}" type="pres">
      <dgm:prSet presAssocID="{69BF3F6D-595D-46FC-8437-B339A92FD070}" presName="sibTrans" presStyleLbl="sibTrans2D1" presStyleIdx="0" presStyleCnt="0"/>
      <dgm:spPr/>
      <dgm:t>
        <a:bodyPr/>
        <a:lstStyle/>
        <a:p>
          <a:pPr rtl="1"/>
          <a:endParaRPr lang="ar-SA"/>
        </a:p>
      </dgm:t>
    </dgm:pt>
    <dgm:pt modelId="{7F7FD962-ABB2-4EEE-874C-5D4091BF0BDA}" type="pres">
      <dgm:prSet presAssocID="{2993BA45-3B04-4718-916B-E00DE536D03E}" presName="compNode" presStyleCnt="0"/>
      <dgm:spPr/>
    </dgm:pt>
    <dgm:pt modelId="{F4B8C9FC-7D2F-41CB-9BF8-83EAC6675947}" type="pres">
      <dgm:prSet presAssocID="{2993BA45-3B04-4718-916B-E00DE536D03E}" presName="node" presStyleLbl="node1" presStyleIdx="4" presStyleCnt="5" custScaleX="149593" custLinFactNeighborX="-4294" custLinFactNeighborY="0">
        <dgm:presLayoutVars>
          <dgm:bulletEnabled val="1"/>
        </dgm:presLayoutVars>
      </dgm:prSet>
      <dgm:spPr/>
      <dgm:t>
        <a:bodyPr/>
        <a:lstStyle/>
        <a:p>
          <a:pPr rtl="1"/>
          <a:endParaRPr lang="ar-SA"/>
        </a:p>
      </dgm:t>
    </dgm:pt>
    <dgm:pt modelId="{178F2CDB-0663-4C81-9FC5-7DD3056D83B2}" type="pres">
      <dgm:prSet presAssocID="{2993BA45-3B04-4718-916B-E00DE536D03E}" presName="invisiNode" presStyleLbl="node1" presStyleIdx="4" presStyleCnt="5"/>
      <dgm:spPr/>
    </dgm:pt>
    <dgm:pt modelId="{8CE12E30-75CF-48DF-B1E0-EF2171AC03A7}" type="pres">
      <dgm:prSet presAssocID="{2993BA45-3B04-4718-916B-E00DE536D03E}" presName="imagNode" presStyleLbl="fgImgPlace1" presStyleIdx="4" presStyleCnt="5"/>
      <dgm:spPr/>
    </dgm:pt>
  </dgm:ptLst>
  <dgm:cxnLst>
    <dgm:cxn modelId="{5930212F-679D-466B-A63D-9BB8FD20B034}" srcId="{FB8C390C-4B00-4D75-A1CC-23B1D8CD81DB}" destId="{6275DAD7-A9C7-4CA0-933D-D2C2ED7C4103}" srcOrd="3" destOrd="0" parTransId="{5E8ACA13-3D0B-4AFA-AC95-31E383425F4A}" sibTransId="{69BF3F6D-595D-46FC-8437-B339A92FD070}"/>
    <dgm:cxn modelId="{4A8DC6CA-3F3A-4E42-ABD6-032AF6C039AA}" type="presOf" srcId="{69BF3F6D-595D-46FC-8437-B339A92FD070}" destId="{191F0302-C836-48D4-A565-89431784BA5F}" srcOrd="0" destOrd="0" presId="urn:microsoft.com/office/officeart/2005/8/layout/pList2"/>
    <dgm:cxn modelId="{D4F5BB57-A048-41A6-A76E-516BE55B6EDF}" type="presOf" srcId="{FB8C390C-4B00-4D75-A1CC-23B1D8CD81DB}" destId="{625D14E2-94C8-47EE-AE90-BF228CFE7345}" srcOrd="0" destOrd="0" presId="urn:microsoft.com/office/officeart/2005/8/layout/pList2"/>
    <dgm:cxn modelId="{514500AB-3C5F-4907-9071-598CAD492FB1}" srcId="{FB8C390C-4B00-4D75-A1CC-23B1D8CD81DB}" destId="{DFEB8CC0-7C3E-449A-BB8B-744B92C0DFE1}" srcOrd="0" destOrd="0" parTransId="{FDE544FF-4C6C-46B1-8FAC-6D513997ABC0}" sibTransId="{768B644D-9253-4544-AA48-6C7D7AE1D8B1}"/>
    <dgm:cxn modelId="{222EE126-942C-43B4-B428-2D9BB947B121}" type="presOf" srcId="{17AE2C32-4C1C-493B-B873-C17A32DD8C8F}" destId="{A22C0BCE-1380-4B06-8EAF-2F35518202CF}" srcOrd="0" destOrd="0" presId="urn:microsoft.com/office/officeart/2005/8/layout/pList2"/>
    <dgm:cxn modelId="{D5A81092-BDB4-4A4C-8E43-EE4DC99DCADB}" type="presOf" srcId="{768B644D-9253-4544-AA48-6C7D7AE1D8B1}" destId="{9AEC2ABD-2118-4789-89C2-BE06198D48A5}" srcOrd="0" destOrd="0" presId="urn:microsoft.com/office/officeart/2005/8/layout/pList2"/>
    <dgm:cxn modelId="{B7A62B17-AC07-4872-B5F9-7764142C318C}" type="presOf" srcId="{6275DAD7-A9C7-4CA0-933D-D2C2ED7C4103}" destId="{CE3824E3-6BEA-46CB-8BBE-B5785ECB4ED7}" srcOrd="0" destOrd="0" presId="urn:microsoft.com/office/officeart/2005/8/layout/pList2"/>
    <dgm:cxn modelId="{037C3D4E-5312-4BA2-9A10-9E0996F3D678}" type="presOf" srcId="{8C831055-8B5E-47DA-838A-0D53527DEC76}" destId="{DFF737E0-F700-4FCD-9B31-DF90CDEE448E}" srcOrd="0" destOrd="0" presId="urn:microsoft.com/office/officeart/2005/8/layout/pList2"/>
    <dgm:cxn modelId="{13104933-1FD8-46F4-AEBE-B3CDCB930431}" type="presOf" srcId="{2993BA45-3B04-4718-916B-E00DE536D03E}" destId="{F4B8C9FC-7D2F-41CB-9BF8-83EAC6675947}" srcOrd="0" destOrd="0" presId="urn:microsoft.com/office/officeart/2005/8/layout/pList2"/>
    <dgm:cxn modelId="{B11646C3-61BB-4B8C-A332-7F4341459C45}" type="presOf" srcId="{DFEB8CC0-7C3E-449A-BB8B-744B92C0DFE1}" destId="{85A4CB9A-2EB5-4B07-853D-41A748412354}" srcOrd="0" destOrd="0" presId="urn:microsoft.com/office/officeart/2005/8/layout/pList2"/>
    <dgm:cxn modelId="{9A674F52-5185-4BCC-B4DA-CB6DFB3CCAFD}" type="presOf" srcId="{46CE48A1-B4DC-4080-AD1C-66B2247760F0}" destId="{CEB2B9BD-AB18-49B5-9427-80E941354709}" srcOrd="0" destOrd="0" presId="urn:microsoft.com/office/officeart/2005/8/layout/pList2"/>
    <dgm:cxn modelId="{9C939C30-2D3F-4765-961A-F0D7AF8263A1}" srcId="{FB8C390C-4B00-4D75-A1CC-23B1D8CD81DB}" destId="{2993BA45-3B04-4718-916B-E00DE536D03E}" srcOrd="4" destOrd="0" parTransId="{FC3A9640-B641-4B52-832A-1729DD90563E}" sibTransId="{6CA15198-E3B2-4D79-8033-F442F0D31E5A}"/>
    <dgm:cxn modelId="{A90FB33B-5448-41C7-95AD-4986842F1617}" srcId="{FB8C390C-4B00-4D75-A1CC-23B1D8CD81DB}" destId="{46CE48A1-B4DC-4080-AD1C-66B2247760F0}" srcOrd="2" destOrd="0" parTransId="{E9BE473F-C569-4B01-B14C-A83229C4083A}" sibTransId="{17AE2C32-4C1C-493B-B873-C17A32DD8C8F}"/>
    <dgm:cxn modelId="{41D25C96-58F2-42BF-BE55-B3219B0EB558}" srcId="{FB8C390C-4B00-4D75-A1CC-23B1D8CD81DB}" destId="{8C831055-8B5E-47DA-838A-0D53527DEC76}" srcOrd="1" destOrd="0" parTransId="{EE46F851-3666-458B-9615-D0E9897A903D}" sibTransId="{2B9AFB42-04E8-47C0-AC1B-E7CD4B638B17}"/>
    <dgm:cxn modelId="{24118ABA-870D-4F3A-A44B-FA563F5B95EA}" type="presOf" srcId="{2B9AFB42-04E8-47C0-AC1B-E7CD4B638B17}" destId="{70583AC2-4002-46A4-B07D-697BCF1767FF}" srcOrd="0" destOrd="0" presId="urn:microsoft.com/office/officeart/2005/8/layout/pList2"/>
    <dgm:cxn modelId="{B4804529-3D90-42F0-B8A8-5AE750C2D47F}" type="presParOf" srcId="{625D14E2-94C8-47EE-AE90-BF228CFE7345}" destId="{96274E9D-BE68-438B-8AD6-B5871C41EBC0}" srcOrd="0" destOrd="0" presId="urn:microsoft.com/office/officeart/2005/8/layout/pList2"/>
    <dgm:cxn modelId="{14948FF6-EE07-447A-8DD1-6DEBBC3B121C}" type="presParOf" srcId="{625D14E2-94C8-47EE-AE90-BF228CFE7345}" destId="{70D0E218-7061-4F37-9606-F2325613A07C}" srcOrd="1" destOrd="0" presId="urn:microsoft.com/office/officeart/2005/8/layout/pList2"/>
    <dgm:cxn modelId="{9DBD4E11-40DA-4ECA-A8C6-A5E21B0C9A66}" type="presParOf" srcId="{70D0E218-7061-4F37-9606-F2325613A07C}" destId="{BDA136F6-EC6D-4B0E-ADC9-B2A53C370954}" srcOrd="0" destOrd="0" presId="urn:microsoft.com/office/officeart/2005/8/layout/pList2"/>
    <dgm:cxn modelId="{77588F3F-34E1-43D5-BDC6-623F199DC2CA}" type="presParOf" srcId="{BDA136F6-EC6D-4B0E-ADC9-B2A53C370954}" destId="{85A4CB9A-2EB5-4B07-853D-41A748412354}" srcOrd="0" destOrd="0" presId="urn:microsoft.com/office/officeart/2005/8/layout/pList2"/>
    <dgm:cxn modelId="{993BA1EA-EB56-44AE-A2C5-246E10C181EC}" type="presParOf" srcId="{BDA136F6-EC6D-4B0E-ADC9-B2A53C370954}" destId="{00EDF12F-54C2-4232-A52F-E41BC6E6C434}" srcOrd="1" destOrd="0" presId="urn:microsoft.com/office/officeart/2005/8/layout/pList2"/>
    <dgm:cxn modelId="{A795E588-A0DD-46D3-9E87-47FC881BE965}" type="presParOf" srcId="{BDA136F6-EC6D-4B0E-ADC9-B2A53C370954}" destId="{50CB7277-7359-4628-B6BC-2A1C6F9BF2E7}" srcOrd="2" destOrd="0" presId="urn:microsoft.com/office/officeart/2005/8/layout/pList2"/>
    <dgm:cxn modelId="{20BCBEB8-29F5-4607-AB1A-F8DC04D4EFC9}" type="presParOf" srcId="{70D0E218-7061-4F37-9606-F2325613A07C}" destId="{9AEC2ABD-2118-4789-89C2-BE06198D48A5}" srcOrd="1" destOrd="0" presId="urn:microsoft.com/office/officeart/2005/8/layout/pList2"/>
    <dgm:cxn modelId="{36F3FA1F-7407-4501-AF84-4F3E1F47DD13}" type="presParOf" srcId="{70D0E218-7061-4F37-9606-F2325613A07C}" destId="{7C048E90-5A18-4FEB-B805-8642DE136350}" srcOrd="2" destOrd="0" presId="urn:microsoft.com/office/officeart/2005/8/layout/pList2"/>
    <dgm:cxn modelId="{CD74A8EF-82E6-4517-AD5B-780D216E4EF8}" type="presParOf" srcId="{7C048E90-5A18-4FEB-B805-8642DE136350}" destId="{DFF737E0-F700-4FCD-9B31-DF90CDEE448E}" srcOrd="0" destOrd="0" presId="urn:microsoft.com/office/officeart/2005/8/layout/pList2"/>
    <dgm:cxn modelId="{EC4B3427-81AD-4184-AC0A-33AE338453FB}" type="presParOf" srcId="{7C048E90-5A18-4FEB-B805-8642DE136350}" destId="{BD1C4E89-49BE-4220-846C-F9B1D2CC7AD6}" srcOrd="1" destOrd="0" presId="urn:microsoft.com/office/officeart/2005/8/layout/pList2"/>
    <dgm:cxn modelId="{ACC39E79-7F99-48DC-B552-479A07E6C751}" type="presParOf" srcId="{7C048E90-5A18-4FEB-B805-8642DE136350}" destId="{561EB1D5-8CB2-462B-935C-D10A6B022F50}" srcOrd="2" destOrd="0" presId="urn:microsoft.com/office/officeart/2005/8/layout/pList2"/>
    <dgm:cxn modelId="{EE4AA350-B977-4AF0-865C-7119D776F942}" type="presParOf" srcId="{70D0E218-7061-4F37-9606-F2325613A07C}" destId="{70583AC2-4002-46A4-B07D-697BCF1767FF}" srcOrd="3" destOrd="0" presId="urn:microsoft.com/office/officeart/2005/8/layout/pList2"/>
    <dgm:cxn modelId="{82D3321E-C88F-4B1C-9CD2-D1FA746C5F4A}" type="presParOf" srcId="{70D0E218-7061-4F37-9606-F2325613A07C}" destId="{C7AD453C-605A-40A1-A606-70E3F84A89C8}" srcOrd="4" destOrd="0" presId="urn:microsoft.com/office/officeart/2005/8/layout/pList2"/>
    <dgm:cxn modelId="{F449EFA1-9C39-46A3-BC9D-BAEB1E8E69CF}" type="presParOf" srcId="{C7AD453C-605A-40A1-A606-70E3F84A89C8}" destId="{CEB2B9BD-AB18-49B5-9427-80E941354709}" srcOrd="0" destOrd="0" presId="urn:microsoft.com/office/officeart/2005/8/layout/pList2"/>
    <dgm:cxn modelId="{D817B574-CEC6-4AC4-925B-4BCB22953A74}" type="presParOf" srcId="{C7AD453C-605A-40A1-A606-70E3F84A89C8}" destId="{1CA998F5-97C6-4E29-9B49-0C1955F04BDA}" srcOrd="1" destOrd="0" presId="urn:microsoft.com/office/officeart/2005/8/layout/pList2"/>
    <dgm:cxn modelId="{E55FED87-1200-4C2F-9303-A57EFCFC7E0C}" type="presParOf" srcId="{C7AD453C-605A-40A1-A606-70E3F84A89C8}" destId="{E11D42F6-264C-4F74-9D9D-D6E87BDB6247}" srcOrd="2" destOrd="0" presId="urn:microsoft.com/office/officeart/2005/8/layout/pList2"/>
    <dgm:cxn modelId="{9A8C36D0-4132-45FC-8DB6-3E3F4C85C2A1}" type="presParOf" srcId="{70D0E218-7061-4F37-9606-F2325613A07C}" destId="{A22C0BCE-1380-4B06-8EAF-2F35518202CF}" srcOrd="5" destOrd="0" presId="urn:microsoft.com/office/officeart/2005/8/layout/pList2"/>
    <dgm:cxn modelId="{748C3F3E-35C6-492F-828E-A4589D961D2E}" type="presParOf" srcId="{70D0E218-7061-4F37-9606-F2325613A07C}" destId="{5299C715-8B1A-438A-98A1-EF59FF53696C}" srcOrd="6" destOrd="0" presId="urn:microsoft.com/office/officeart/2005/8/layout/pList2"/>
    <dgm:cxn modelId="{D168549B-3173-4C49-8A7F-4AA5F15BD182}" type="presParOf" srcId="{5299C715-8B1A-438A-98A1-EF59FF53696C}" destId="{CE3824E3-6BEA-46CB-8BBE-B5785ECB4ED7}" srcOrd="0" destOrd="0" presId="urn:microsoft.com/office/officeart/2005/8/layout/pList2"/>
    <dgm:cxn modelId="{49E682AA-6F47-4F0E-9D7B-0E0C27891E31}" type="presParOf" srcId="{5299C715-8B1A-438A-98A1-EF59FF53696C}" destId="{08B7C966-AC4C-4228-989A-58A4CA3D28D4}" srcOrd="1" destOrd="0" presId="urn:microsoft.com/office/officeart/2005/8/layout/pList2"/>
    <dgm:cxn modelId="{7BE7C722-45CB-4DC0-B579-62264AC8F1E4}" type="presParOf" srcId="{5299C715-8B1A-438A-98A1-EF59FF53696C}" destId="{F1B147B3-A431-4D9B-9F03-F252D8D0D8A6}" srcOrd="2" destOrd="0" presId="urn:microsoft.com/office/officeart/2005/8/layout/pList2"/>
    <dgm:cxn modelId="{471FCC17-4D61-402E-AA94-E54FE347D91D}" type="presParOf" srcId="{70D0E218-7061-4F37-9606-F2325613A07C}" destId="{191F0302-C836-48D4-A565-89431784BA5F}" srcOrd="7" destOrd="0" presId="urn:microsoft.com/office/officeart/2005/8/layout/pList2"/>
    <dgm:cxn modelId="{39BE947B-4366-427D-9A05-04D059493D4D}" type="presParOf" srcId="{70D0E218-7061-4F37-9606-F2325613A07C}" destId="{7F7FD962-ABB2-4EEE-874C-5D4091BF0BDA}" srcOrd="8" destOrd="0" presId="urn:microsoft.com/office/officeart/2005/8/layout/pList2"/>
    <dgm:cxn modelId="{51A26F03-1973-46F3-9FE6-B36B76EF227B}" type="presParOf" srcId="{7F7FD962-ABB2-4EEE-874C-5D4091BF0BDA}" destId="{F4B8C9FC-7D2F-41CB-9BF8-83EAC6675947}" srcOrd="0" destOrd="0" presId="urn:microsoft.com/office/officeart/2005/8/layout/pList2"/>
    <dgm:cxn modelId="{F9B4A056-7FFC-4762-BC2D-D922D8AC51D6}" type="presParOf" srcId="{7F7FD962-ABB2-4EEE-874C-5D4091BF0BDA}" destId="{178F2CDB-0663-4C81-9FC5-7DD3056D83B2}" srcOrd="1" destOrd="0" presId="urn:microsoft.com/office/officeart/2005/8/layout/pList2"/>
    <dgm:cxn modelId="{23DD519A-E914-4E35-8C87-CEC361173807}" type="presParOf" srcId="{7F7FD962-ABB2-4EEE-874C-5D4091BF0BDA}" destId="{8CE12E30-75CF-48DF-B1E0-EF2171AC03A7}" srcOrd="2" destOrd="0" presId="urn:microsoft.com/office/officeart/2005/8/layout/p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6274E9D-BE68-438B-8AD6-B5871C41EBC0}">
      <dsp:nvSpPr>
        <dsp:cNvPr id="0" name=""/>
        <dsp:cNvSpPr/>
      </dsp:nvSpPr>
      <dsp:spPr>
        <a:xfrm>
          <a:off x="0" y="0"/>
          <a:ext cx="9144000" cy="2743200"/>
        </a:xfrm>
        <a:prstGeom prst="roundRect">
          <a:avLst>
            <a:gd name="adj" fmla="val 1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CB7277-7359-4628-B6BC-2A1C6F9BF2E7}">
      <dsp:nvSpPr>
        <dsp:cNvPr id="0" name=""/>
        <dsp:cNvSpPr/>
      </dsp:nvSpPr>
      <dsp:spPr>
        <a:xfrm>
          <a:off x="453184" y="304806"/>
          <a:ext cx="1114291" cy="2011680"/>
        </a:xfrm>
        <a:prstGeom prst="roundRect">
          <a:avLst>
            <a:gd name="adj" fmla="val 10000"/>
          </a:avLst>
        </a:prstGeom>
        <a:solidFill>
          <a:schemeClr val="accent5">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A4CB9A-2EB5-4B07-853D-41A748412354}">
      <dsp:nvSpPr>
        <dsp:cNvPr id="0" name=""/>
        <dsp:cNvSpPr/>
      </dsp:nvSpPr>
      <dsp:spPr>
        <a:xfrm rot="10800000">
          <a:off x="278385" y="2743200"/>
          <a:ext cx="1502354" cy="3352800"/>
        </a:xfrm>
        <a:prstGeom prst="round2SameRect">
          <a:avLst>
            <a:gd name="adj1" fmla="val 10500"/>
            <a:gd name="adj2" fmla="val 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lvl="0" algn="ctr" defTabSz="1066800" rtl="1">
            <a:lnSpc>
              <a:spcPct val="90000"/>
            </a:lnSpc>
            <a:spcBef>
              <a:spcPct val="0"/>
            </a:spcBef>
            <a:spcAft>
              <a:spcPct val="35000"/>
            </a:spcAft>
          </a:pPr>
          <a:r>
            <a:rPr lang="tr-TR" sz="2400" b="1" kern="1200" dirty="0" smtClean="0">
              <a:solidFill>
                <a:schemeClr val="accent6">
                  <a:lumMod val="20000"/>
                  <a:lumOff val="80000"/>
                </a:schemeClr>
              </a:solidFill>
              <a:latin typeface="Book Antiqua" pitchFamily="18" charset="0"/>
            </a:rPr>
            <a:t>t</a:t>
          </a:r>
          <a:r>
            <a:rPr lang="en-US" sz="2400" b="1" kern="1200" dirty="0" smtClean="0">
              <a:solidFill>
                <a:schemeClr val="accent6">
                  <a:lumMod val="20000"/>
                  <a:lumOff val="80000"/>
                </a:schemeClr>
              </a:solidFill>
              <a:latin typeface="Book Antiqua" pitchFamily="18" charset="0"/>
            </a:rPr>
            <a:t>he first library was built in the Islamic world</a:t>
          </a:r>
          <a:endParaRPr lang="ar-SA" sz="2400" b="1" kern="1200" dirty="0">
            <a:solidFill>
              <a:schemeClr val="accent6">
                <a:lumMod val="20000"/>
                <a:lumOff val="80000"/>
              </a:schemeClr>
            </a:solidFill>
          </a:endParaRPr>
        </a:p>
      </dsp:txBody>
      <dsp:txXfrm rot="10800000">
        <a:off x="278385" y="2743200"/>
        <a:ext cx="1502354" cy="3352800"/>
      </dsp:txXfrm>
    </dsp:sp>
    <dsp:sp modelId="{561EB1D5-8CB2-462B-935C-D10A6B022F50}">
      <dsp:nvSpPr>
        <dsp:cNvPr id="0" name=""/>
        <dsp:cNvSpPr/>
      </dsp:nvSpPr>
      <dsp:spPr>
        <a:xfrm>
          <a:off x="2142984" y="365759"/>
          <a:ext cx="1114291" cy="2011680"/>
        </a:xfrm>
        <a:prstGeom prst="roundRect">
          <a:avLst>
            <a:gd name="adj" fmla="val 10000"/>
          </a:avLst>
        </a:prstGeom>
        <a:solidFill>
          <a:schemeClr val="accent5">
            <a:tint val="50000"/>
            <a:hueOff val="-444122"/>
            <a:satOff val="-558"/>
            <a:lumOff val="-3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F737E0-F700-4FCD-9B31-DF90CDEE448E}">
      <dsp:nvSpPr>
        <dsp:cNvPr id="0" name=""/>
        <dsp:cNvSpPr/>
      </dsp:nvSpPr>
      <dsp:spPr>
        <a:xfrm rot="10800000">
          <a:off x="1892169" y="2743200"/>
          <a:ext cx="1615922" cy="3352800"/>
        </a:xfrm>
        <a:prstGeom prst="round2SameRect">
          <a:avLst>
            <a:gd name="adj1" fmla="val 10500"/>
            <a:gd name="adj2" fmla="val 0"/>
          </a:avLst>
        </a:prstGeom>
        <a:solidFill>
          <a:schemeClr val="accent5">
            <a:hueOff val="-459284"/>
            <a:satOff val="68"/>
            <a:lumOff val="-16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lvl="0" algn="ctr" defTabSz="1244600" rtl="1">
            <a:lnSpc>
              <a:spcPct val="90000"/>
            </a:lnSpc>
            <a:spcBef>
              <a:spcPct val="0"/>
            </a:spcBef>
            <a:spcAft>
              <a:spcPct val="35000"/>
            </a:spcAft>
          </a:pPr>
          <a:r>
            <a:rPr lang="en-US" sz="2800" b="1" kern="1200" spc="-300" dirty="0" smtClean="0">
              <a:latin typeface="Times New Roman" pitchFamily="18" charset="0"/>
              <a:cs typeface="Times New Roman" pitchFamily="18" charset="0"/>
            </a:rPr>
            <a:t>The first university</a:t>
          </a:r>
          <a:r>
            <a:rPr lang="en-US" sz="2800" b="1" kern="1200" spc="-150" dirty="0" smtClean="0">
              <a:latin typeface="Times New Roman" pitchFamily="18" charset="0"/>
              <a:cs typeface="Times New Roman" pitchFamily="18" charset="0"/>
            </a:rPr>
            <a:t> was built  by Fatima al-</a:t>
          </a:r>
          <a:r>
            <a:rPr lang="en-US" sz="2800" b="1" kern="1200" spc="-150" dirty="0" err="1" smtClean="0">
              <a:latin typeface="Times New Roman" pitchFamily="18" charset="0"/>
              <a:cs typeface="Times New Roman" pitchFamily="18" charset="0"/>
            </a:rPr>
            <a:t>Fihri</a:t>
          </a:r>
          <a:endParaRPr lang="ar-SA" sz="2800" kern="1200" spc="-150" dirty="0"/>
        </a:p>
      </dsp:txBody>
      <dsp:txXfrm rot="10800000">
        <a:off x="1892169" y="2743200"/>
        <a:ext cx="1615922" cy="3352800"/>
      </dsp:txXfrm>
    </dsp:sp>
    <dsp:sp modelId="{E11D42F6-264C-4F74-9D9D-D6E87BDB6247}">
      <dsp:nvSpPr>
        <dsp:cNvPr id="0" name=""/>
        <dsp:cNvSpPr/>
      </dsp:nvSpPr>
      <dsp:spPr>
        <a:xfrm>
          <a:off x="3914846" y="395834"/>
          <a:ext cx="1114291" cy="1990879"/>
        </a:xfrm>
        <a:prstGeom prst="roundRect">
          <a:avLst>
            <a:gd name="adj" fmla="val 10000"/>
          </a:avLst>
        </a:prstGeom>
        <a:solidFill>
          <a:schemeClr val="accent5">
            <a:tint val="50000"/>
            <a:hueOff val="-888243"/>
            <a:satOff val="-1115"/>
            <a:lumOff val="-7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B2B9BD-AB18-49B5-9427-80E941354709}">
      <dsp:nvSpPr>
        <dsp:cNvPr id="0" name=""/>
        <dsp:cNvSpPr/>
      </dsp:nvSpPr>
      <dsp:spPr>
        <a:xfrm rot="10800000">
          <a:off x="3648793" y="2743200"/>
          <a:ext cx="1760368" cy="3352800"/>
        </a:xfrm>
        <a:prstGeom prst="round2SameRect">
          <a:avLst>
            <a:gd name="adj1" fmla="val 10500"/>
            <a:gd name="adj2" fmla="val 0"/>
          </a:avLst>
        </a:prstGeom>
        <a:solidFill>
          <a:schemeClr val="accent5">
            <a:hueOff val="-918568"/>
            <a:satOff val="135"/>
            <a:lumOff val="-323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lvl="0" algn="ctr" defTabSz="1066800" rtl="1">
            <a:lnSpc>
              <a:spcPct val="90000"/>
            </a:lnSpc>
            <a:spcBef>
              <a:spcPct val="0"/>
            </a:spcBef>
            <a:spcAft>
              <a:spcPct val="35000"/>
            </a:spcAft>
          </a:pPr>
          <a:r>
            <a:rPr lang="en-US" sz="2400" kern="1200" spc="-150" dirty="0" smtClean="0">
              <a:latin typeface="Lucida Calligraphy" pitchFamily="66" charset="0"/>
            </a:rPr>
            <a:t>the first pharmacy was </a:t>
          </a:r>
          <a:r>
            <a:rPr lang="en-US" sz="2400" kern="1200" spc="-150" dirty="0" smtClean="0">
              <a:latin typeface="Book Antiqua" pitchFamily="18" charset="0"/>
            </a:rPr>
            <a:t> built </a:t>
          </a:r>
          <a:r>
            <a:rPr lang="en-US" sz="2400" kern="1200" spc="-150" dirty="0" smtClean="0">
              <a:latin typeface="Lucida Calligraphy" pitchFamily="66" charset="0"/>
            </a:rPr>
            <a:t>in </a:t>
          </a:r>
          <a:r>
            <a:rPr lang="en-US" sz="2400" kern="1200" spc="-300" dirty="0" smtClean="0">
              <a:latin typeface="Lucida Calligraphy" pitchFamily="66" charset="0"/>
            </a:rPr>
            <a:t>Baghda</a:t>
          </a:r>
          <a:r>
            <a:rPr lang="en-US" sz="2400" kern="1200" spc="-150" dirty="0" smtClean="0">
              <a:latin typeface="Lucida Calligraphy" pitchFamily="66" charset="0"/>
            </a:rPr>
            <a:t>d.</a:t>
          </a:r>
          <a:endParaRPr lang="ar-SA" sz="2400" kern="1200" spc="-150" dirty="0"/>
        </a:p>
      </dsp:txBody>
      <dsp:txXfrm rot="10800000">
        <a:off x="3648793" y="2743200"/>
        <a:ext cx="1760368" cy="3352800"/>
      </dsp:txXfrm>
    </dsp:sp>
    <dsp:sp modelId="{F1B147B3-A431-4D9B-9F03-F252D8D0D8A6}">
      <dsp:nvSpPr>
        <dsp:cNvPr id="0" name=""/>
        <dsp:cNvSpPr/>
      </dsp:nvSpPr>
      <dsp:spPr>
        <a:xfrm>
          <a:off x="5732155" y="365759"/>
          <a:ext cx="1114291" cy="2011680"/>
        </a:xfrm>
        <a:prstGeom prst="roundRect">
          <a:avLst>
            <a:gd name="adj" fmla="val 10000"/>
          </a:avLst>
        </a:prstGeom>
        <a:solidFill>
          <a:schemeClr val="accent5">
            <a:tint val="50000"/>
            <a:hueOff val="-1332365"/>
            <a:satOff val="-1673"/>
            <a:lumOff val="-11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3824E3-6BEA-46CB-8BBE-B5785ECB4ED7}">
      <dsp:nvSpPr>
        <dsp:cNvPr id="0" name=""/>
        <dsp:cNvSpPr/>
      </dsp:nvSpPr>
      <dsp:spPr>
        <a:xfrm rot="10800000">
          <a:off x="5491317" y="2743200"/>
          <a:ext cx="1595965" cy="3352800"/>
        </a:xfrm>
        <a:prstGeom prst="round2SameRect">
          <a:avLst>
            <a:gd name="adj1" fmla="val 10500"/>
            <a:gd name="adj2" fmla="val 0"/>
          </a:avLst>
        </a:prstGeom>
        <a:solidFill>
          <a:schemeClr val="accent5">
            <a:hueOff val="-1377853"/>
            <a:satOff val="203"/>
            <a:lumOff val="-48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lvl="0" algn="ctr" defTabSz="1066800" rtl="1">
            <a:lnSpc>
              <a:spcPct val="90000"/>
            </a:lnSpc>
            <a:spcBef>
              <a:spcPct val="0"/>
            </a:spcBef>
            <a:spcAft>
              <a:spcPct val="35000"/>
            </a:spcAft>
          </a:pPr>
          <a:r>
            <a:rPr lang="tr-TR" sz="2400" kern="1200" dirty="0" smtClean="0">
              <a:latin typeface="Book Antiqua" pitchFamily="18" charset="0"/>
            </a:rPr>
            <a:t>the </a:t>
          </a:r>
          <a:r>
            <a:rPr lang="en-US" sz="2400" kern="1200" dirty="0" smtClean="0">
              <a:latin typeface="Book Antiqua" pitchFamily="18" charset="0"/>
            </a:rPr>
            <a:t>first </a:t>
          </a:r>
          <a:r>
            <a:rPr lang="en-US" sz="3200" kern="1200" spc="-300" dirty="0" smtClean="0">
              <a:latin typeface="Book Antiqua" pitchFamily="18" charset="0"/>
            </a:rPr>
            <a:t>hospital</a:t>
          </a:r>
          <a:r>
            <a:rPr lang="en-US" sz="2400" kern="1200" spc="-300" dirty="0" smtClean="0">
              <a:latin typeface="Book Antiqua" pitchFamily="18" charset="0"/>
            </a:rPr>
            <a:t> </a:t>
          </a:r>
          <a:r>
            <a:rPr lang="en-US" sz="2400" kern="1200" dirty="0" smtClean="0">
              <a:latin typeface="Book Antiqua" pitchFamily="18" charset="0"/>
            </a:rPr>
            <a:t> built </a:t>
          </a:r>
          <a:r>
            <a:rPr lang="en-US" sz="2400" kern="1200" spc="-300" dirty="0" smtClean="0">
              <a:latin typeface="Book Antiqua" pitchFamily="18" charset="0"/>
            </a:rPr>
            <a:t> in Baghdad</a:t>
          </a:r>
        </a:p>
      </dsp:txBody>
      <dsp:txXfrm rot="10800000">
        <a:off x="5491317" y="2743200"/>
        <a:ext cx="1595965" cy="3352800"/>
      </dsp:txXfrm>
    </dsp:sp>
    <dsp:sp modelId="{8CE12E30-75CF-48DF-B1E0-EF2171AC03A7}">
      <dsp:nvSpPr>
        <dsp:cNvPr id="0" name=""/>
        <dsp:cNvSpPr/>
      </dsp:nvSpPr>
      <dsp:spPr>
        <a:xfrm>
          <a:off x="7475017" y="365759"/>
          <a:ext cx="1114291" cy="2011680"/>
        </a:xfrm>
        <a:prstGeom prst="roundRect">
          <a:avLst>
            <a:gd name="adj" fmla="val 10000"/>
          </a:avLst>
        </a:prstGeom>
        <a:solidFill>
          <a:schemeClr val="accent5">
            <a:tint val="50000"/>
            <a:hueOff val="-1776487"/>
            <a:satOff val="-2230"/>
            <a:lumOff val="-15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B8C9FC-7D2F-41CB-9BF8-83EAC6675947}">
      <dsp:nvSpPr>
        <dsp:cNvPr id="0" name=""/>
        <dsp:cNvSpPr/>
      </dsp:nvSpPr>
      <dsp:spPr>
        <a:xfrm rot="10800000">
          <a:off x="7150865" y="2743200"/>
          <a:ext cx="1666901" cy="3352800"/>
        </a:xfrm>
        <a:prstGeom prst="round2SameRect">
          <a:avLst>
            <a:gd name="adj1" fmla="val 10500"/>
            <a:gd name="adj2" fmla="val 0"/>
          </a:avLst>
        </a:prstGeom>
        <a:solidFill>
          <a:schemeClr val="accent5">
            <a:hueOff val="-1837137"/>
            <a:satOff val="270"/>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lvl="0" algn="ctr" defTabSz="1066800" rtl="1">
            <a:lnSpc>
              <a:spcPct val="90000"/>
            </a:lnSpc>
            <a:spcBef>
              <a:spcPct val="0"/>
            </a:spcBef>
            <a:spcAft>
              <a:spcPct val="35000"/>
            </a:spcAft>
          </a:pPr>
          <a:r>
            <a:rPr lang="tr-TR" sz="2400" kern="1200" dirty="0" smtClean="0">
              <a:latin typeface="Agency FB" pitchFamily="34" charset="0"/>
            </a:rPr>
            <a:t>the first </a:t>
          </a:r>
          <a:r>
            <a:rPr lang="en-US" sz="2400" kern="1200" dirty="0" smtClean="0">
              <a:latin typeface="Agency FB" pitchFamily="34" charset="0"/>
            </a:rPr>
            <a:t>astrolabe </a:t>
          </a:r>
          <a:r>
            <a:rPr lang="tr-TR" sz="2400" kern="1200" dirty="0" smtClean="0">
              <a:latin typeface="Agency FB" pitchFamily="34" charset="0"/>
            </a:rPr>
            <a:t>was built by Muhammad al-Fazari. </a:t>
          </a:r>
          <a:endParaRPr lang="ar-SA" sz="2400" kern="1200" dirty="0"/>
        </a:p>
      </dsp:txBody>
      <dsp:txXfrm rot="10800000">
        <a:off x="7150865" y="2743200"/>
        <a:ext cx="1666901" cy="3352800"/>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949CDD-E5EA-44A7-A7FA-DC22F5FA0B81}" type="datetimeFigureOut">
              <a:rPr lang="en-US" smtClean="0"/>
              <a:pPr/>
              <a:t>5/27/2014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40842D-4A7B-4149-9122-C879B870820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43000" y="685800"/>
            <a:ext cx="4572000" cy="3429000"/>
          </a:xfrm>
          <a:ln/>
        </p:spPr>
      </p:sp>
      <p:sp>
        <p:nvSpPr>
          <p:cNvPr id="82947" name="Rectangle 3"/>
          <p:cNvSpPr txBox="1">
            <a:spLocks noGrp="1" noChangeArrowheads="1"/>
          </p:cNvSpPr>
          <p:nvPr>
            <p:ph type="body" idx="1"/>
          </p:nvPr>
        </p:nvSpPr>
        <p:spPr>
          <a:xfrm>
            <a:off x="686361" y="4343978"/>
            <a:ext cx="5485279" cy="4114512"/>
          </a:xfrm>
          <a:noFill/>
          <a:ln/>
        </p:spPr>
        <p:txBody>
          <a:bodyPr/>
          <a:lstStyle/>
          <a:p>
            <a:pPr defTabSz="820583"/>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43000" y="685800"/>
            <a:ext cx="4572000" cy="3429000"/>
          </a:xfrm>
          <a:ln/>
        </p:spPr>
      </p:sp>
      <p:sp>
        <p:nvSpPr>
          <p:cNvPr id="83971" name="Rectangle 3"/>
          <p:cNvSpPr txBox="1">
            <a:spLocks noGrp="1" noChangeArrowheads="1"/>
          </p:cNvSpPr>
          <p:nvPr>
            <p:ph type="body" idx="1"/>
          </p:nvPr>
        </p:nvSpPr>
        <p:spPr>
          <a:xfrm>
            <a:off x="686361" y="4343978"/>
            <a:ext cx="5485279" cy="4114512"/>
          </a:xfrm>
          <a:noFill/>
          <a:ln/>
        </p:spPr>
        <p:txBody>
          <a:bodyPr/>
          <a:lstStyle/>
          <a:p>
            <a:pPr defTabSz="820583"/>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43000" y="685800"/>
            <a:ext cx="4572000" cy="3429000"/>
          </a:xfrm>
          <a:ln/>
        </p:spPr>
      </p:sp>
      <p:sp>
        <p:nvSpPr>
          <p:cNvPr id="84995" name="Rectangle 3"/>
          <p:cNvSpPr txBox="1">
            <a:spLocks noGrp="1" noChangeArrowheads="1"/>
          </p:cNvSpPr>
          <p:nvPr>
            <p:ph type="body" idx="1"/>
          </p:nvPr>
        </p:nvSpPr>
        <p:spPr>
          <a:xfrm>
            <a:off x="686361" y="4343978"/>
            <a:ext cx="5485279" cy="4114512"/>
          </a:xfrm>
          <a:noFill/>
          <a:ln/>
        </p:spPr>
        <p:txBody>
          <a:bodyPr/>
          <a:lstStyle/>
          <a:p>
            <a:pPr defTabSz="820583"/>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43000" y="685800"/>
            <a:ext cx="4572000" cy="3429000"/>
          </a:xfrm>
          <a:ln/>
        </p:spPr>
      </p:sp>
      <p:sp>
        <p:nvSpPr>
          <p:cNvPr id="87043" name="Rectangle 3"/>
          <p:cNvSpPr txBox="1">
            <a:spLocks noGrp="1" noChangeArrowheads="1"/>
          </p:cNvSpPr>
          <p:nvPr>
            <p:ph type="body" idx="1"/>
          </p:nvPr>
        </p:nvSpPr>
        <p:spPr>
          <a:xfrm>
            <a:off x="686361" y="4343978"/>
            <a:ext cx="5485279" cy="4114512"/>
          </a:xfrm>
          <a:noFill/>
          <a:ln/>
        </p:spPr>
        <p:txBody>
          <a:bodyPr/>
          <a:lstStyle/>
          <a:p>
            <a:pPr defTabSz="820583"/>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143000" y="685800"/>
            <a:ext cx="4572000" cy="3429000"/>
          </a:xfrm>
          <a:ln/>
        </p:spPr>
      </p:sp>
      <p:sp>
        <p:nvSpPr>
          <p:cNvPr id="89091" name="Rectangle 3"/>
          <p:cNvSpPr txBox="1">
            <a:spLocks noGrp="1" noChangeArrowheads="1"/>
          </p:cNvSpPr>
          <p:nvPr>
            <p:ph type="body" idx="1"/>
          </p:nvPr>
        </p:nvSpPr>
        <p:spPr>
          <a:xfrm>
            <a:off x="686361" y="4343978"/>
            <a:ext cx="5485279" cy="4114512"/>
          </a:xfrm>
          <a:noFill/>
          <a:ln/>
        </p:spPr>
        <p:txBody>
          <a:bodyPr/>
          <a:lstStyle/>
          <a:p>
            <a:pPr defTabSz="820583"/>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43000" y="685800"/>
            <a:ext cx="4572000" cy="3429000"/>
          </a:xfrm>
          <a:ln/>
        </p:spPr>
      </p:sp>
      <p:sp>
        <p:nvSpPr>
          <p:cNvPr id="90115" name="Rectangle 3"/>
          <p:cNvSpPr txBox="1">
            <a:spLocks noGrp="1" noChangeArrowheads="1"/>
          </p:cNvSpPr>
          <p:nvPr>
            <p:ph type="body" idx="1"/>
          </p:nvPr>
        </p:nvSpPr>
        <p:spPr>
          <a:xfrm>
            <a:off x="686361" y="4343978"/>
            <a:ext cx="5485279" cy="4114512"/>
          </a:xfrm>
          <a:noFill/>
          <a:ln/>
        </p:spPr>
        <p:txBody>
          <a:bodyPr/>
          <a:lstStyle/>
          <a:p>
            <a:pPr defTabSz="820583"/>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5EF0C0A7-E284-4789-BEE3-F584D46CA01A}" type="slidenum">
              <a:rPr lang="ar-SA" smtClean="0">
                <a:latin typeface="Arial" pitchFamily="34" charset="0"/>
                <a:cs typeface="Arial" pitchFamily="34" charset="0"/>
              </a:rPr>
              <a:pPr/>
              <a:t>54</a:t>
            </a:fld>
            <a:endParaRPr lang="en-US" smtClean="0">
              <a:latin typeface="Arial" pitchFamily="34" charset="0"/>
              <a:cs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dirty="0" smtClean="0">
                <a:latin typeface="Arial" pitchFamily="34" charset="0"/>
                <a:cs typeface="Arial" pitchFamily="34" charset="0"/>
              </a:rPr>
              <a:t>There</a:t>
            </a:r>
            <a:r>
              <a:rPr lang="en-US" baseline="0" dirty="0" smtClean="0">
                <a:latin typeface="Arial" pitchFamily="34" charset="0"/>
                <a:cs typeface="Arial" pitchFamily="34" charset="0"/>
              </a:rPr>
              <a:t> was many types of science in the golden age for </a:t>
            </a:r>
            <a:r>
              <a:rPr lang="en-US" baseline="0" dirty="0" err="1" smtClean="0">
                <a:latin typeface="Arial" pitchFamily="34" charset="0"/>
                <a:cs typeface="Arial" pitchFamily="34" charset="0"/>
              </a:rPr>
              <a:t>muslim</a:t>
            </a:r>
            <a:r>
              <a:rPr lang="en-US" baseline="0" dirty="0" smtClean="0">
                <a:latin typeface="Arial" pitchFamily="34" charset="0"/>
                <a:cs typeface="Arial" pitchFamily="34" charset="0"/>
              </a:rPr>
              <a:t> </a:t>
            </a:r>
            <a:endParaRPr lang="en-US" dirty="0"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5EF0C0A7-E284-4789-BEE3-F584D46CA01A}" type="slidenum">
              <a:rPr lang="ar-SA" smtClean="0">
                <a:latin typeface="Arial" pitchFamily="34" charset="0"/>
                <a:cs typeface="Arial" pitchFamily="34" charset="0"/>
              </a:rPr>
              <a:pPr/>
              <a:t>55</a:t>
            </a:fld>
            <a:endParaRPr lang="en-US" smtClean="0">
              <a:latin typeface="Arial" pitchFamily="34" charset="0"/>
              <a:cs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Arial" pitchFamily="34" charset="0"/>
                <a:cs typeface="Arial" pitchFamily="34" charset="0"/>
              </a:rPr>
              <a:t>Muslim scientists in chemistry are  Jabir </a:t>
            </a:r>
            <a:r>
              <a:rPr lang="en-US" baseline="0" dirty="0" err="1" smtClean="0">
                <a:latin typeface="Arial" pitchFamily="34" charset="0"/>
                <a:cs typeface="Arial" pitchFamily="34" charset="0"/>
              </a:rPr>
              <a:t>ibn</a:t>
            </a:r>
            <a:r>
              <a:rPr lang="en-US" baseline="0" dirty="0" smtClean="0">
                <a:latin typeface="Arial" pitchFamily="34" charset="0"/>
                <a:cs typeface="Arial" pitchFamily="34" charset="0"/>
              </a:rPr>
              <a:t> </a:t>
            </a:r>
            <a:r>
              <a:rPr lang="en-US" baseline="0" dirty="0" err="1" smtClean="0">
                <a:latin typeface="Arial" pitchFamily="34" charset="0"/>
                <a:cs typeface="Arial" pitchFamily="34" charset="0"/>
              </a:rPr>
              <a:t>Hayyan</a:t>
            </a:r>
            <a:r>
              <a:rPr lang="en-US" baseline="0" dirty="0" smtClean="0">
                <a:latin typeface="Arial" pitchFamily="34" charset="0"/>
                <a:cs typeface="Arial" pitchFamily="34" charset="0"/>
              </a:rPr>
              <a:t> , Al-</a:t>
            </a:r>
            <a:r>
              <a:rPr lang="en-US" baseline="0" dirty="0" err="1" smtClean="0">
                <a:latin typeface="Arial" pitchFamily="34" charset="0"/>
                <a:cs typeface="Arial" pitchFamily="34" charset="0"/>
              </a:rPr>
              <a:t>Kindi</a:t>
            </a:r>
            <a:endParaRPr lang="en-US" baseline="0"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Arial" pitchFamily="34" charset="0"/>
                <a:cs typeface="Arial" pitchFamily="34" charset="0"/>
              </a:rPr>
              <a:t>in </a:t>
            </a:r>
            <a:r>
              <a:rPr lang="en-US" sz="1200" dirty="0" smtClean="0"/>
              <a:t>biology </a:t>
            </a:r>
            <a:r>
              <a:rPr lang="en-US" baseline="0" dirty="0" smtClean="0">
                <a:latin typeface="Arial" pitchFamily="34" charset="0"/>
                <a:cs typeface="Arial" pitchFamily="34" charset="0"/>
              </a:rPr>
              <a:t>are </a:t>
            </a:r>
            <a:r>
              <a:rPr lang="en-US" baseline="0" dirty="0" err="1" smtClean="0">
                <a:latin typeface="Arial" pitchFamily="34" charset="0"/>
                <a:cs typeface="Arial" pitchFamily="34" charset="0"/>
              </a:rPr>
              <a:t>Ibn</a:t>
            </a:r>
            <a:r>
              <a:rPr lang="en-US" baseline="0" dirty="0" smtClean="0">
                <a:latin typeface="Arial" pitchFamily="34" charset="0"/>
                <a:cs typeface="Arial" pitchFamily="34" charset="0"/>
              </a:rPr>
              <a:t> </a:t>
            </a:r>
            <a:r>
              <a:rPr lang="en-US" baseline="0" dirty="0" err="1" smtClean="0">
                <a:latin typeface="Arial" pitchFamily="34" charset="0"/>
                <a:cs typeface="Arial" pitchFamily="34" charset="0"/>
              </a:rPr>
              <a:t>Sirin</a:t>
            </a:r>
            <a:r>
              <a:rPr lang="en-US" baseline="0" dirty="0" smtClean="0">
                <a:latin typeface="Arial" pitchFamily="34" charset="0"/>
                <a:cs typeface="Arial" pitchFamily="34" charset="0"/>
              </a:rPr>
              <a:t> , </a:t>
            </a:r>
            <a:r>
              <a:rPr lang="en-US" baseline="0" dirty="0" err="1" smtClean="0">
                <a:latin typeface="Arial" pitchFamily="34" charset="0"/>
                <a:cs typeface="Arial" pitchFamily="34" charset="0"/>
              </a:rPr>
              <a:t>Ibn</a:t>
            </a:r>
            <a:r>
              <a:rPr lang="en-US" baseline="0" dirty="0" smtClean="0">
                <a:latin typeface="Arial" pitchFamily="34" charset="0"/>
                <a:cs typeface="Arial" pitchFamily="34" charset="0"/>
              </a:rPr>
              <a:t> </a:t>
            </a:r>
            <a:r>
              <a:rPr lang="en-US" baseline="0" dirty="0" err="1" smtClean="0">
                <a:latin typeface="Arial" pitchFamily="34" charset="0"/>
                <a:cs typeface="Arial" pitchFamily="34" charset="0"/>
              </a:rPr>
              <a:t>Tufail</a:t>
            </a:r>
            <a:r>
              <a:rPr lang="en-US" baseline="0" dirty="0" smtClean="0">
                <a:latin typeface="Arial" pitchFamily="34" charset="0"/>
                <a:cs typeface="Arial"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Arial" pitchFamily="34" charset="0"/>
                <a:cs typeface="Arial" pitchFamily="34" charset="0"/>
              </a:rPr>
              <a:t>in   </a:t>
            </a:r>
            <a:r>
              <a:rPr lang="en-US" sz="1200" b="0" dirty="0" smtClean="0"/>
              <a:t>math </a:t>
            </a:r>
            <a:r>
              <a:rPr lang="en-US" baseline="0" dirty="0" smtClean="0">
                <a:latin typeface="Arial" pitchFamily="34" charset="0"/>
                <a:cs typeface="Arial" pitchFamily="34" charset="0"/>
              </a:rPr>
              <a:t>are  Muhammad </a:t>
            </a:r>
            <a:r>
              <a:rPr lang="en-US" baseline="0" dirty="0" err="1" smtClean="0">
                <a:latin typeface="Arial" pitchFamily="34" charset="0"/>
                <a:cs typeface="Arial" pitchFamily="34" charset="0"/>
              </a:rPr>
              <a:t>ibn</a:t>
            </a:r>
            <a:r>
              <a:rPr lang="en-US" baseline="0" dirty="0" smtClean="0">
                <a:latin typeface="Arial" pitchFamily="34" charset="0"/>
                <a:cs typeface="Arial" pitchFamily="34" charset="0"/>
              </a:rPr>
              <a:t> </a:t>
            </a:r>
            <a:r>
              <a:rPr lang="en-US" baseline="0" dirty="0" err="1" smtClean="0">
                <a:latin typeface="Arial" pitchFamily="34" charset="0"/>
                <a:cs typeface="Arial" pitchFamily="34" charset="0"/>
              </a:rPr>
              <a:t>Mūsā</a:t>
            </a:r>
            <a:r>
              <a:rPr lang="en-US" baseline="0" dirty="0" smtClean="0">
                <a:latin typeface="Arial" pitchFamily="34" charset="0"/>
                <a:cs typeface="Arial" pitchFamily="34" charset="0"/>
              </a:rPr>
              <a:t> al-</a:t>
            </a:r>
            <a:r>
              <a:rPr lang="en-US" baseline="0" dirty="0" err="1" smtClean="0">
                <a:latin typeface="Arial" pitchFamily="34" charset="0"/>
                <a:cs typeface="Arial" pitchFamily="34" charset="0"/>
              </a:rPr>
              <a:t>Khwārizmī</a:t>
            </a:r>
            <a:r>
              <a:rPr lang="en-US" baseline="0" dirty="0" smtClean="0">
                <a:latin typeface="Arial" pitchFamily="34" charset="0"/>
                <a:cs typeface="Arial" pitchFamily="34" charset="0"/>
              </a:rPr>
              <a:t>  , Muhammad </a:t>
            </a:r>
            <a:r>
              <a:rPr lang="en-US" baseline="0" dirty="0" err="1" smtClean="0">
                <a:latin typeface="Arial" pitchFamily="34" charset="0"/>
                <a:cs typeface="Arial" pitchFamily="34" charset="0"/>
              </a:rPr>
              <a:t>ibn</a:t>
            </a:r>
            <a:r>
              <a:rPr lang="en-US" baseline="0" dirty="0" smtClean="0">
                <a:latin typeface="Arial" pitchFamily="34" charset="0"/>
                <a:cs typeface="Arial" pitchFamily="34" charset="0"/>
              </a:rPr>
              <a:t> </a:t>
            </a:r>
            <a:r>
              <a:rPr lang="en-US" baseline="0" dirty="0" err="1" smtClean="0">
                <a:latin typeface="Arial" pitchFamily="34" charset="0"/>
                <a:cs typeface="Arial" pitchFamily="34" charset="0"/>
              </a:rPr>
              <a:t>Mūsā</a:t>
            </a:r>
            <a:r>
              <a:rPr lang="en-US" baseline="0" dirty="0" smtClean="0">
                <a:latin typeface="Arial" pitchFamily="34" charset="0"/>
                <a:cs typeface="Arial" pitchFamily="34" charset="0"/>
              </a:rPr>
              <a:t> al-</a:t>
            </a:r>
            <a:r>
              <a:rPr lang="en-US" baseline="0" dirty="0" err="1" smtClean="0">
                <a:latin typeface="Arial" pitchFamily="34" charset="0"/>
                <a:cs typeface="Arial" pitchFamily="34" charset="0"/>
              </a:rPr>
              <a:t>Khwārizmī</a:t>
            </a:r>
            <a:endParaRPr lang="en-US" baseline="0"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Arial" pitchFamily="34" charset="0"/>
                <a:cs typeface="Arial" pitchFamily="34" charset="0"/>
              </a:rPr>
              <a:t>in </a:t>
            </a:r>
            <a:r>
              <a:rPr lang="en-US" sz="1200" dirty="0" smtClean="0"/>
              <a:t>geography</a:t>
            </a:r>
            <a:r>
              <a:rPr lang="en-US" baseline="0" dirty="0" smtClean="0">
                <a:latin typeface="Arial" pitchFamily="34" charset="0"/>
                <a:cs typeface="Arial" pitchFamily="34" charset="0"/>
              </a:rPr>
              <a:t> are </a:t>
            </a:r>
            <a:r>
              <a:rPr lang="en-US" baseline="0" dirty="0" err="1" smtClean="0">
                <a:latin typeface="Arial" pitchFamily="34" charset="0"/>
                <a:cs typeface="Arial" pitchFamily="34" charset="0"/>
              </a:rPr>
              <a:t>Ibn</a:t>
            </a:r>
            <a:r>
              <a:rPr lang="en-US" baseline="0" dirty="0" smtClean="0">
                <a:latin typeface="Arial" pitchFamily="34" charset="0"/>
                <a:cs typeface="Arial" pitchFamily="34" charset="0"/>
              </a:rPr>
              <a:t> </a:t>
            </a:r>
            <a:r>
              <a:rPr lang="en-US" baseline="0" dirty="0" err="1" smtClean="0">
                <a:latin typeface="Arial" pitchFamily="34" charset="0"/>
                <a:cs typeface="Arial" pitchFamily="34" charset="0"/>
              </a:rPr>
              <a:t>Battuta</a:t>
            </a:r>
            <a:r>
              <a:rPr lang="en-US" baseline="0" dirty="0" smtClean="0">
                <a:latin typeface="Arial" pitchFamily="34" charset="0"/>
                <a:cs typeface="Arial" pitchFamily="34" charset="0"/>
              </a:rPr>
              <a:t> , Muhammad al-</a:t>
            </a:r>
            <a:r>
              <a:rPr lang="en-US" baseline="0" dirty="0" err="1" smtClean="0">
                <a:latin typeface="Arial" pitchFamily="34" charset="0"/>
                <a:cs typeface="Arial" pitchFamily="34" charset="0"/>
              </a:rPr>
              <a:t>Idrisi</a:t>
            </a:r>
            <a:endParaRPr lang="en-US" baseline="0"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Arial" pitchFamily="34" charset="0"/>
                <a:cs typeface="Arial" pitchFamily="34" charset="0"/>
              </a:rPr>
              <a:t>in</a:t>
            </a:r>
            <a:r>
              <a:rPr lang="en-US" sz="1200" dirty="0" smtClean="0"/>
              <a:t>  physics </a:t>
            </a:r>
            <a:r>
              <a:rPr lang="en-US" baseline="0" dirty="0" smtClean="0">
                <a:latin typeface="Arial" pitchFamily="34" charset="0"/>
                <a:cs typeface="Arial" pitchFamily="34" charset="0"/>
              </a:rPr>
              <a:t>are </a:t>
            </a:r>
            <a:r>
              <a:rPr lang="en-US" baseline="0" dirty="0" err="1" smtClean="0">
                <a:latin typeface="Arial" pitchFamily="34" charset="0"/>
                <a:cs typeface="Arial" pitchFamily="34" charset="0"/>
              </a:rPr>
              <a:t>Ibn</a:t>
            </a:r>
            <a:r>
              <a:rPr lang="en-US" baseline="0" dirty="0" smtClean="0">
                <a:latin typeface="Arial" pitchFamily="34" charset="0"/>
                <a:cs typeface="Arial" pitchFamily="34" charset="0"/>
              </a:rPr>
              <a:t> al-</a:t>
            </a:r>
            <a:r>
              <a:rPr lang="en-US" baseline="0" dirty="0" err="1" smtClean="0">
                <a:latin typeface="Arial" pitchFamily="34" charset="0"/>
                <a:cs typeface="Arial" pitchFamily="34" charset="0"/>
              </a:rPr>
              <a:t>Haytham</a:t>
            </a:r>
            <a:r>
              <a:rPr lang="en-US" sz="1200" b="0" i="0" u="sng" kern="1200" baseline="0" dirty="0" smtClean="0">
                <a:solidFill>
                  <a:schemeClr val="tx1"/>
                </a:solidFill>
                <a:latin typeface="+mn-lt"/>
                <a:ea typeface="+mn-ea"/>
                <a:cs typeface="+mn-cs"/>
              </a:rPr>
              <a:t> , </a:t>
            </a:r>
            <a:r>
              <a:rPr lang="en-US" sz="1200" b="0" i="0" kern="1200" dirty="0" err="1" smtClean="0">
                <a:solidFill>
                  <a:schemeClr val="tx1"/>
                </a:solidFill>
                <a:latin typeface="+mn-lt"/>
                <a:ea typeface="+mn-ea"/>
                <a:cs typeface="+mn-cs"/>
              </a:rPr>
              <a:t>Ibn</a:t>
            </a:r>
            <a:r>
              <a:rPr lang="en-US" sz="1200" b="0" i="0" kern="1200" dirty="0" smtClean="0">
                <a:solidFill>
                  <a:schemeClr val="tx1"/>
                </a:solidFill>
                <a:latin typeface="+mn-lt"/>
                <a:ea typeface="+mn-ea"/>
                <a:cs typeface="+mn-cs"/>
              </a:rPr>
              <a:t> al-</a:t>
            </a:r>
            <a:r>
              <a:rPr lang="en-US" sz="1200" b="0" i="0" kern="1200" dirty="0" err="1" smtClean="0">
                <a:solidFill>
                  <a:schemeClr val="tx1"/>
                </a:solidFill>
                <a:latin typeface="+mn-lt"/>
                <a:ea typeface="+mn-ea"/>
                <a:cs typeface="+mn-cs"/>
              </a:rPr>
              <a:t>Nafis</a:t>
            </a:r>
            <a:endParaRPr lang="en-US"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Discuss as a class the idea that Arabian Polytheism is condemned as being sinful because it goes against Tawhid.</a:t>
            </a:r>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98681E-39BA-4F3C-ACBD-6216375069DB}" type="slidenum">
              <a:rPr lang="en-GB" smtClean="0"/>
              <a:pPr fontAlgn="base">
                <a:spcBef>
                  <a:spcPct val="0"/>
                </a:spcBef>
                <a:spcAft>
                  <a:spcPct val="0"/>
                </a:spcAft>
                <a:defRPr/>
              </a:pPr>
              <a:t>84</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59960AA-BEB5-4978-94D0-B966C2668103}" type="datetimeFigureOut">
              <a:rPr lang="en-US" smtClean="0"/>
              <a:pPr/>
              <a:t>5/27/2014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987C84B-91A4-44C5-84CB-87E4EE32F7E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59960AA-BEB5-4978-94D0-B966C2668103}"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7C84B-91A4-44C5-84CB-87E4EE32F7E5}"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59960AA-BEB5-4978-94D0-B966C2668103}"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7C84B-91A4-44C5-84CB-87E4EE32F7E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59960AA-BEB5-4978-94D0-B966C2668103}" type="datetimeFigureOut">
              <a:rPr lang="en-US" smtClean="0"/>
              <a:pPr/>
              <a:t>5/27/2014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7C84B-91A4-44C5-84CB-87E4EE32F7E5}"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59960AA-BEB5-4978-94D0-B966C2668103}" type="datetimeFigureOut">
              <a:rPr lang="en-US" smtClean="0"/>
              <a:pPr/>
              <a:t>5/27/2014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87C84B-91A4-44C5-84CB-87E4EE32F7E5}"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59960AA-BEB5-4978-94D0-B966C2668103}" type="datetimeFigureOut">
              <a:rPr lang="en-US" smtClean="0"/>
              <a:pPr/>
              <a:t>5/27/2014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87C84B-91A4-44C5-84CB-87E4EE32F7E5}"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9960AA-BEB5-4978-94D0-B966C2668103}" type="datetimeFigureOut">
              <a:rPr lang="en-US" smtClean="0"/>
              <a:pPr/>
              <a:t>5/27/2014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87C84B-91A4-44C5-84CB-87E4EE32F7E5}"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59960AA-BEB5-4978-94D0-B966C2668103}" type="datetimeFigureOut">
              <a:rPr lang="en-US" smtClean="0"/>
              <a:pPr/>
              <a:t>5/27/2014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7C84B-91A4-44C5-84CB-87E4EE32F7E5}"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59960AA-BEB5-4978-94D0-B966C2668103}" type="datetimeFigureOut">
              <a:rPr lang="en-US" smtClean="0"/>
              <a:pPr/>
              <a:t>5/27/2014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987C84B-91A4-44C5-84CB-87E4EE32F7E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59960AA-BEB5-4978-94D0-B966C2668103}"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7C84B-91A4-44C5-84CB-87E4EE32F7E5}"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59960AA-BEB5-4978-94D0-B966C2668103}"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7C84B-91A4-44C5-84CB-87E4EE32F7E5}" type="slidenum">
              <a:rPr lang="en-US" smtClean="0"/>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05280" y="0"/>
            <a:ext cx="7771680" cy="1143480"/>
          </a:xfrm>
        </p:spPr>
        <p:txBody>
          <a:bodyPr tIns="41473"/>
          <a:lstStyle/>
          <a:p>
            <a:r>
              <a:rPr lang="en-US" smtClean="0"/>
              <a:t>Click to edit Master title style</a:t>
            </a:r>
            <a:endParaRPr lang="en-US"/>
          </a:p>
        </p:txBody>
      </p:sp>
      <p:sp>
        <p:nvSpPr>
          <p:cNvPr id="3" name="Text Placeholder 2"/>
          <p:cNvSpPr>
            <a:spLocks noGrp="1"/>
          </p:cNvSpPr>
          <p:nvPr>
            <p:ph type="body" sz="half" idx="1"/>
          </p:nvPr>
        </p:nvSpPr>
        <p:spPr>
          <a:xfrm>
            <a:off x="685441" y="1981648"/>
            <a:ext cx="3817440" cy="4114512"/>
          </a:xfrm>
        </p:spPr>
        <p:txBody>
          <a:bodyPr lIns="82945" tIns="41473"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1120" y="1981648"/>
            <a:ext cx="3817440" cy="4114512"/>
          </a:xfrm>
        </p:spPr>
        <p:txBody>
          <a:bodyPr lIns="82945" tIns="41473" rIns="82945" bIns="41473"/>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EB9F06C-785D-4AB6-810B-14FD9CCF1CBB}"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05280" y="0"/>
            <a:ext cx="8153280" cy="6096160"/>
          </a:xfrm>
        </p:spPr>
        <p:txBody>
          <a:bodyPr lIns="82945" tIns="41473"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FBA933A-4BFA-493C-805C-919F0306B9C1}"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59960AA-BEB5-4978-94D0-B966C2668103}" type="datetimeFigureOut">
              <a:rPr lang="en-US" smtClean="0"/>
              <a:pPr/>
              <a:t>5/27/2014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987C84B-91A4-44C5-84CB-87E4EE32F7E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oleObject" Target="../embeddings/oleObject1.bin"/><Relationship Id="rId2" Type="http://schemas.openxmlformats.org/officeDocument/2006/relationships/audio" Target="file:///C:\Users\deeba\Desktop\April%202009\PPT's\Audio%20Files\al%20dhariyat.wma" TargetMode="External"/><Relationship Id="rId1" Type="http://schemas.openxmlformats.org/officeDocument/2006/relationships/vmlDrawing" Target="../drawings/vmlDrawing1.v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2.bp.blogspot.com/-4DGUVJJK45A/TazM8coClBI/AAAAAAAAC2A/VAotZgu-ems/s1600/moon-2-1-15-11-2005.jpg" TargetMode="External"/><Relationship Id="rId1" Type="http://schemas.openxmlformats.org/officeDocument/2006/relationships/slideLayout" Target="../slideLayouts/slideLayout5.xml"/><Relationship Id="rId5" Type="http://schemas.openxmlformats.org/officeDocument/2006/relationships/image" Target="../media/image18.jpeg"/><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islam-guide.com/ch1-1-b-img2-big.htm" TargetMode="Externa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www.islam-guide.com/ch1-1-e-img1-big.htm" TargetMode="External"/><Relationship Id="rId1" Type="http://schemas.openxmlformats.org/officeDocument/2006/relationships/slideLayout" Target="../slideLayouts/slideLayout5.xml"/><Relationship Id="rId5" Type="http://schemas.openxmlformats.org/officeDocument/2006/relationships/image" Target="../media/image24.jpeg"/><Relationship Id="rId4" Type="http://schemas.openxmlformats.org/officeDocument/2006/relationships/hyperlink" Target="http://www.islam-guide.com/ch1-1-e-img2-big.htm"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islam-guide.com/ch1-1-a-img2-big.htm" TargetMode="External"/><Relationship Id="rId1" Type="http://schemas.openxmlformats.org/officeDocument/2006/relationships/slideLayout" Target="../slideLayouts/slideLayout5.xml"/><Relationship Id="rId5" Type="http://schemas.openxmlformats.org/officeDocument/2006/relationships/image" Target="../media/image27.jpeg"/><Relationship Id="rId4" Type="http://schemas.openxmlformats.org/officeDocument/2006/relationships/hyperlink" Target="http://www.islam-guide.com/ch1-1-a-img4-big.htm"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www.islam-guide.com/ch1-1-a-img6-big.htm" TargetMode="External"/><Relationship Id="rId2" Type="http://schemas.openxmlformats.org/officeDocument/2006/relationships/image" Target="../media/image28.jpeg"/><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36.png"/></Relationships>
</file>

<file path=ppt/slides/_rels/slide55.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5.jpeg"/><Relationship Id="rId3" Type="http://schemas.openxmlformats.org/officeDocument/2006/relationships/notesSlide" Target="../notesSlides/notesSlide8.xml"/><Relationship Id="rId7" Type="http://schemas.openxmlformats.org/officeDocument/2006/relationships/image" Target="../media/image39.jpeg"/><Relationship Id="rId12" Type="http://schemas.openxmlformats.org/officeDocument/2006/relationships/image" Target="../media/image44.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38.jpeg"/><Relationship Id="rId11" Type="http://schemas.openxmlformats.org/officeDocument/2006/relationships/image" Target="../media/image43.jpe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png"/><Relationship Id="rId9" Type="http://schemas.openxmlformats.org/officeDocument/2006/relationships/image" Target="../media/image41.jpeg"/></Relationships>
</file>

<file path=ppt/slides/_rels/slide56.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diagramLayout" Target="../diagrams/layout1.xml"/><Relationship Id="rId7" Type="http://schemas.openxmlformats.org/officeDocument/2006/relationships/image" Target="../media/image46.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50.jpeg"/><Relationship Id="rId5" Type="http://schemas.openxmlformats.org/officeDocument/2006/relationships/diagramColors" Target="../diagrams/colors1.xml"/><Relationship Id="rId10" Type="http://schemas.openxmlformats.org/officeDocument/2006/relationships/image" Target="../media/image49.jpeg"/><Relationship Id="rId4" Type="http://schemas.openxmlformats.org/officeDocument/2006/relationships/diagramQuickStyle" Target="../diagrams/quickStyle1.xml"/><Relationship Id="rId9" Type="http://schemas.openxmlformats.org/officeDocument/2006/relationships/image" Target="../media/image48.jpeg"/></Relationships>
</file>

<file path=ppt/slides/_rels/slide5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image" Target="../media/image70.jpeg"/><Relationship Id="rId1" Type="http://schemas.openxmlformats.org/officeDocument/2006/relationships/slideLayout" Target="../slideLayouts/slideLayout2.xml"/><Relationship Id="rId5" Type="http://schemas.openxmlformats.org/officeDocument/2006/relationships/image" Target="../media/image73.jpeg"/><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hyperlink" Target="http://en.wikipedia.org/wiki/File:Classical_spectacular_laser_effects.jpg" TargetMode="External"/><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7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7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ismila.png"/>
          <p:cNvPicPr/>
          <p:nvPr/>
        </p:nvPicPr>
        <p:blipFill>
          <a:blip r:embed="rId2" cstate="print"/>
          <a:srcRect b="1747"/>
          <a:stretch>
            <a:fillRect/>
          </a:stretch>
        </p:blipFill>
        <p:spPr>
          <a:xfrm>
            <a:off x="0" y="0"/>
            <a:ext cx="9144000" cy="6858000"/>
          </a:xfrm>
          <a:prstGeom prst="rect">
            <a:avLst/>
          </a:prstGeom>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772400" cy="1905000"/>
          </a:xfr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sz="7300" smtClean="0">
                <a:solidFill>
                  <a:srgbClr val="002060"/>
                </a:solidFill>
              </a:rPr>
              <a:t>Islamic</a:t>
            </a:r>
            <a:r>
              <a:rPr lang="en-US" sz="9800" smtClean="0">
                <a:solidFill>
                  <a:srgbClr val="002060"/>
                </a:solidFill>
              </a:rPr>
              <a:t> </a:t>
            </a:r>
            <a:r>
              <a:rPr lang="en-US" sz="7300" smtClean="0">
                <a:solidFill>
                  <a:srgbClr val="002060"/>
                </a:solidFill>
              </a:rPr>
              <a:t>Studies</a:t>
            </a:r>
            <a:r>
              <a:rPr lang="en-US" sz="6000" smtClean="0">
                <a:solidFill>
                  <a:srgbClr val="002060"/>
                </a:solidFill>
              </a:rPr>
              <a:t/>
            </a:r>
            <a:br>
              <a:rPr lang="en-US" sz="6000" smtClean="0">
                <a:solidFill>
                  <a:srgbClr val="002060"/>
                </a:solidFill>
              </a:rPr>
            </a:br>
            <a:r>
              <a:rPr lang="en-US" sz="4000" smtClean="0">
                <a:solidFill>
                  <a:srgbClr val="002060"/>
                </a:solidFill>
              </a:rPr>
              <a:t>course code 104</a:t>
            </a:r>
            <a:endParaRPr lang="en-US" sz="6000">
              <a:solidFill>
                <a:srgbClr val="002060"/>
              </a:solidFill>
            </a:endParaRPr>
          </a:p>
        </p:txBody>
      </p:sp>
      <p:sp>
        <p:nvSpPr>
          <p:cNvPr id="3" name="Subtitle 2"/>
          <p:cNvSpPr>
            <a:spLocks noGrp="1"/>
          </p:cNvSpPr>
          <p:nvPr>
            <p:ph type="subTitle" idx="1"/>
          </p:nvPr>
        </p:nvSpPr>
        <p:spPr>
          <a:xfrm>
            <a:off x="457200" y="3886200"/>
            <a:ext cx="8382000" cy="1752600"/>
          </a:xfrm>
        </p:spPr>
        <p:txBody>
          <a:bodyPr/>
          <a:lstStyle/>
          <a:p>
            <a:r>
              <a:rPr lang="en-US" smtClean="0"/>
              <a:t>Associate Degree Education ADE/B.Ed(Hons)Elementary</a:t>
            </a:r>
          </a:p>
          <a:p>
            <a:r>
              <a:rPr lang="en-US" smtClean="0"/>
              <a:t>Semester I</a:t>
            </a:r>
          </a:p>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p:spPr>
        <p:txBody>
          <a:bodyPr>
            <a:normAutofit/>
          </a:bodyPr>
          <a:lstStyle/>
          <a:p>
            <a:pPr algn="ctr"/>
            <a:r>
              <a:rPr lang="en-US" sz="8000" b="1" smtClean="0"/>
              <a:t>Lectuere15</a:t>
            </a:r>
            <a:endParaRPr lang="en-US" sz="8000"/>
          </a:p>
        </p:txBody>
      </p:sp>
      <p:pic>
        <p:nvPicPr>
          <p:cNvPr id="2058" name="Picture 10" descr="untitled"/>
          <p:cNvPicPr>
            <a:picLocks noChangeAspect="1" noChangeArrowheads="1"/>
          </p:cNvPicPr>
          <p:nvPr/>
        </p:nvPicPr>
        <p:blipFill>
          <a:blip r:embed="rId2" cstate="print"/>
          <a:srcRect/>
          <a:stretch>
            <a:fillRect/>
          </a:stretch>
        </p:blipFill>
        <p:spPr bwMode="auto">
          <a:xfrm>
            <a:off x="609600" y="1676400"/>
            <a:ext cx="2876550" cy="866775"/>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980728"/>
            <a:ext cx="7772400" cy="1829761"/>
          </a:xfrm>
          <a:solidFill>
            <a:srgbClr val="FFFF00"/>
          </a:solidFill>
        </p:spPr>
        <p:txBody>
          <a:bodyPr>
            <a:normAutofit/>
          </a:bodyPr>
          <a:lstStyle/>
          <a:p>
            <a:pPr algn="ctr"/>
            <a:r>
              <a:rPr lang="en-GB" sz="6600" dirty="0" smtClean="0">
                <a:solidFill>
                  <a:srgbClr val="002060"/>
                </a:solidFill>
              </a:rPr>
              <a:t>Islam and Science</a:t>
            </a:r>
            <a:endParaRPr lang="en-GB" sz="6600" dirty="0">
              <a:solidFill>
                <a:srgbClr val="002060"/>
              </a:solidFill>
            </a:endParaRPr>
          </a:p>
        </p:txBody>
      </p:sp>
      <p:sp>
        <p:nvSpPr>
          <p:cNvPr id="3" name="Subtitle 2"/>
          <p:cNvSpPr>
            <a:spLocks noGrp="1"/>
          </p:cNvSpPr>
          <p:nvPr>
            <p:ph type="subTitle" idx="1"/>
          </p:nvPr>
        </p:nvSpPr>
        <p:spPr>
          <a:xfrm>
            <a:off x="287016" y="3356992"/>
            <a:ext cx="8856984" cy="1752600"/>
          </a:xfrm>
        </p:spPr>
        <p:txBody>
          <a:bodyPr>
            <a:normAutofit/>
          </a:bodyPr>
          <a:lstStyle/>
          <a:p>
            <a:pPr algn="ctr"/>
            <a:r>
              <a:rPr lang="ur-PK" sz="5400" smtClean="0">
                <a:ln>
                  <a:solidFill>
                    <a:schemeClr val="tx2">
                      <a:lumMod val="60000"/>
                      <a:lumOff val="40000"/>
                    </a:schemeClr>
                  </a:solidFill>
                </a:ln>
                <a:solidFill>
                  <a:srgbClr val="FFC000"/>
                </a:solidFill>
              </a:rPr>
              <a:t>پیشکش:محمد عمران</a:t>
            </a:r>
            <a:endParaRPr lang="en-US" sz="5400" smtClean="0">
              <a:ln>
                <a:solidFill>
                  <a:schemeClr val="tx2">
                    <a:lumMod val="60000"/>
                    <a:lumOff val="40000"/>
                  </a:schemeClr>
                </a:solidFill>
              </a:ln>
              <a:solidFill>
                <a:srgbClr val="FFC000"/>
              </a:solidFill>
            </a:endParaRPr>
          </a:p>
          <a:p>
            <a:endParaRPr lang="en-GB" sz="48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281" y="0"/>
            <a:ext cx="8344800" cy="1143480"/>
          </a:xfrm>
        </p:spPr>
        <p:txBody>
          <a:bodyPr tIns="41473">
            <a:normAutofit/>
          </a:bodyPr>
          <a:lstStyle/>
          <a:p>
            <a:pPr eaLnBrk="1" hangingPunct="1">
              <a:defRPr/>
            </a:pPr>
            <a:r>
              <a:rPr lang="en-US" sz="4500" b="1" smtClean="0">
                <a:latin typeface="+mn-lt"/>
              </a:rPr>
              <a:t>Outlines:</a:t>
            </a:r>
            <a:endParaRPr lang="en-US" sz="4500" b="1" dirty="0" smtClean="0">
              <a:latin typeface="+mn-lt"/>
            </a:endParaRPr>
          </a:p>
        </p:txBody>
      </p:sp>
      <p:sp>
        <p:nvSpPr>
          <p:cNvPr id="4099" name="Content Placeholder 2"/>
          <p:cNvSpPr>
            <a:spLocks noGrp="1"/>
          </p:cNvSpPr>
          <p:nvPr>
            <p:ph idx="1"/>
          </p:nvPr>
        </p:nvSpPr>
        <p:spPr>
          <a:xfrm>
            <a:off x="770401" y="1631692"/>
            <a:ext cx="7773120" cy="4114512"/>
          </a:xfrm>
        </p:spPr>
        <p:txBody>
          <a:bodyPr lIns="82945" tIns="41473" rIns="82945" bIns="41473"/>
          <a:lstStyle/>
          <a:p>
            <a:pPr eaLnBrk="1" hangingPunct="1"/>
            <a:r>
              <a:rPr lang="en-US" b="1" smtClean="0"/>
              <a:t>Defining Science and Hikmah</a:t>
            </a:r>
          </a:p>
          <a:p>
            <a:pPr eaLnBrk="1" hangingPunct="1"/>
            <a:r>
              <a:rPr lang="en-US" b="1" smtClean="0"/>
              <a:t>Basic concepts of Islam&amp;Scinence</a:t>
            </a:r>
          </a:p>
          <a:p>
            <a:pPr eaLnBrk="1" hangingPunct="1"/>
            <a:r>
              <a:rPr lang="en-US" b="1" smtClean="0"/>
              <a:t>Contribution of Quran to science</a:t>
            </a:r>
          </a:p>
          <a:p>
            <a:pPr eaLnBrk="1" hangingPunct="1"/>
            <a:r>
              <a:rPr lang="en-US" b="1" smtClean="0"/>
              <a:t>Contribution to modern science by Muslim scientists</a:t>
            </a:r>
          </a:p>
          <a:p>
            <a:pPr eaLnBrk="1" hangingPunct="1"/>
            <a:r>
              <a:rPr lang="en-US" b="1" smtClean="0"/>
              <a:t>Down fall of Islamic era of science</a:t>
            </a:r>
          </a:p>
          <a:p>
            <a:pPr eaLnBrk="1" hangingPunct="1"/>
            <a:r>
              <a:rPr lang="en-US" b="1" smtClean="0"/>
              <a:t>Action plan to revert the present situation</a:t>
            </a:r>
          </a:p>
          <a:p>
            <a:pPr eaLnBrk="1" hangingPunct="1"/>
            <a:endParaRPr lang="en-US" b="1"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49146"/>
            <a:ext cx="9144000" cy="691273"/>
          </a:xfrm>
        </p:spPr>
        <p:txBody>
          <a:bodyPr tIns="41473">
            <a:normAutofit fontScale="90000"/>
          </a:bodyPr>
          <a:lstStyle/>
          <a:p>
            <a:pPr eaLnBrk="1" hangingPunct="1">
              <a:defRPr/>
            </a:pPr>
            <a:r>
              <a:rPr lang="en-US" sz="4500" b="1" dirty="0" smtClean="0">
                <a:latin typeface="+mn-lt"/>
              </a:rPr>
              <a:t>Science or </a:t>
            </a:r>
            <a:r>
              <a:rPr lang="en-US" sz="4500" b="1" dirty="0" err="1" smtClean="0">
                <a:latin typeface="+mn-lt"/>
              </a:rPr>
              <a:t>Hikma</a:t>
            </a:r>
            <a:endParaRPr lang="en-US" sz="4500" b="1" dirty="0" smtClean="0">
              <a:latin typeface="+mn-lt"/>
            </a:endParaRPr>
          </a:p>
        </p:txBody>
      </p:sp>
      <p:sp>
        <p:nvSpPr>
          <p:cNvPr id="5123" name="Rectangle 3"/>
          <p:cNvSpPr>
            <a:spLocks noGrp="1" noChangeArrowheads="1"/>
          </p:cNvSpPr>
          <p:nvPr>
            <p:ph idx="1"/>
          </p:nvPr>
        </p:nvSpPr>
        <p:spPr>
          <a:xfrm>
            <a:off x="701280" y="1700819"/>
            <a:ext cx="7948800" cy="3581656"/>
          </a:xfrm>
        </p:spPr>
        <p:txBody>
          <a:bodyPr lIns="82945" tIns="41473" rIns="82945" bIns="41473"/>
          <a:lstStyle/>
          <a:p>
            <a:pPr eaLnBrk="1" hangingPunct="1">
              <a:lnSpc>
                <a:spcPct val="90000"/>
              </a:lnSpc>
            </a:pPr>
            <a:r>
              <a:rPr lang="en-US" b="1" smtClean="0">
                <a:cs typeface="Times New Roman" pitchFamily="18" charset="0"/>
              </a:rPr>
              <a:t>Study of nature</a:t>
            </a:r>
          </a:p>
          <a:p>
            <a:pPr eaLnBrk="1" hangingPunct="1">
              <a:lnSpc>
                <a:spcPct val="90000"/>
              </a:lnSpc>
            </a:pPr>
            <a:r>
              <a:rPr lang="en-US" b="1" smtClean="0">
                <a:cs typeface="Times New Roman" pitchFamily="18" charset="0"/>
              </a:rPr>
              <a:t>Islam stresses to explore nature (</a:t>
            </a:r>
            <a:r>
              <a:rPr lang="en-US" b="1" smtClean="0">
                <a:solidFill>
                  <a:srgbClr val="FF0000"/>
                </a:solidFill>
                <a:cs typeface="Times New Roman" pitchFamily="18" charset="0"/>
              </a:rPr>
              <a:t>Tahqeeq</a:t>
            </a:r>
            <a:r>
              <a:rPr lang="en-US" b="1" smtClean="0">
                <a:cs typeface="Times New Roman" pitchFamily="18" charset="0"/>
              </a:rPr>
              <a:t> and </a:t>
            </a:r>
            <a:r>
              <a:rPr lang="en-US" b="1" smtClean="0">
                <a:solidFill>
                  <a:srgbClr val="FF0000"/>
                </a:solidFill>
                <a:cs typeface="Times New Roman" pitchFamily="18" charset="0"/>
              </a:rPr>
              <a:t>Tasqeer</a:t>
            </a:r>
            <a:r>
              <a:rPr lang="en-US" b="1" smtClean="0">
                <a:cs typeface="Times New Roman" pitchFamily="18" charset="0"/>
              </a:rPr>
              <a:t>)</a:t>
            </a:r>
          </a:p>
          <a:p>
            <a:pPr eaLnBrk="1" hangingPunct="1">
              <a:lnSpc>
                <a:spcPct val="90000"/>
              </a:lnSpc>
            </a:pPr>
            <a:r>
              <a:rPr lang="en-US" b="1" smtClean="0">
                <a:cs typeface="Times New Roman" pitchFamily="18" charset="0"/>
              </a:rPr>
              <a:t>Expect us to know the force behind nature</a:t>
            </a:r>
          </a:p>
          <a:p>
            <a:pPr eaLnBrk="1" hangingPunct="1">
              <a:lnSpc>
                <a:spcPct val="90000"/>
              </a:lnSpc>
            </a:pPr>
            <a:r>
              <a:rPr lang="en-US" b="1" smtClean="0">
                <a:cs typeface="Times New Roman" pitchFamily="18" charset="0"/>
              </a:rPr>
              <a:t>Once this is realized the concept of Creation (</a:t>
            </a:r>
            <a:r>
              <a:rPr lang="en-US" b="1" smtClean="0">
                <a:solidFill>
                  <a:srgbClr val="FF0000"/>
                </a:solidFill>
                <a:cs typeface="Times New Roman" pitchFamily="18" charset="0"/>
              </a:rPr>
              <a:t>Maqlooq</a:t>
            </a:r>
            <a:r>
              <a:rPr lang="en-US" b="1" smtClean="0">
                <a:cs typeface="Times New Roman" pitchFamily="18" charset="0"/>
              </a:rPr>
              <a:t>) and Creator (</a:t>
            </a:r>
            <a:r>
              <a:rPr lang="en-US" b="1" smtClean="0">
                <a:solidFill>
                  <a:srgbClr val="FF0000"/>
                </a:solidFill>
                <a:cs typeface="Times New Roman" pitchFamily="18" charset="0"/>
              </a:rPr>
              <a:t>Qaleq</a:t>
            </a:r>
            <a:r>
              <a:rPr lang="en-US" b="1" smtClean="0">
                <a:cs typeface="Times New Roman" pitchFamily="18" charset="0"/>
              </a:rPr>
              <a:t>) become obvious</a:t>
            </a:r>
          </a:p>
          <a:p>
            <a:pPr eaLnBrk="1" hangingPunct="1">
              <a:lnSpc>
                <a:spcPct val="90000"/>
              </a:lnSpc>
            </a:pPr>
            <a:r>
              <a:rPr lang="en-US" b="1" smtClean="0">
                <a:cs typeface="Times New Roman" pitchFamily="18" charset="0"/>
              </a:rPr>
              <a:t>Knowledge of nature brings you closure to Allah</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tIns="41473"/>
          <a:lstStyle/>
          <a:p>
            <a:pPr eaLnBrk="1" hangingPunct="1">
              <a:defRPr/>
            </a:pPr>
            <a:r>
              <a:rPr lang="en-US" sz="4500" b="1" dirty="0" smtClean="0">
                <a:latin typeface="+mn-lt"/>
              </a:rPr>
              <a:t>Science</a:t>
            </a:r>
          </a:p>
        </p:txBody>
      </p:sp>
      <p:sp>
        <p:nvSpPr>
          <p:cNvPr id="6147" name="Rectangle 3"/>
          <p:cNvSpPr>
            <a:spLocks noGrp="1" noChangeArrowheads="1"/>
          </p:cNvSpPr>
          <p:nvPr>
            <p:ph idx="1"/>
          </p:nvPr>
        </p:nvSpPr>
        <p:spPr/>
        <p:txBody>
          <a:bodyPr lIns="82945" tIns="41473" rIns="82945" bIns="41473"/>
          <a:lstStyle/>
          <a:p>
            <a:pPr eaLnBrk="1" hangingPunct="1">
              <a:lnSpc>
                <a:spcPct val="90000"/>
              </a:lnSpc>
            </a:pPr>
            <a:r>
              <a:rPr lang="en-US" b="1" smtClean="0">
                <a:cs typeface="Times New Roman" pitchFamily="18" charset="0"/>
              </a:rPr>
              <a:t>After the birth of </a:t>
            </a:r>
            <a:r>
              <a:rPr lang="en-US" b="1" smtClean="0">
                <a:solidFill>
                  <a:srgbClr val="FF0000"/>
                </a:solidFill>
                <a:cs typeface="Times New Roman" pitchFamily="18" charset="0"/>
              </a:rPr>
              <a:t>Mohammad (SAS) </a:t>
            </a:r>
            <a:r>
              <a:rPr lang="en-US" b="1" smtClean="0">
                <a:cs typeface="Times New Roman" pitchFamily="18" charset="0"/>
              </a:rPr>
              <a:t>science took a different course</a:t>
            </a:r>
          </a:p>
          <a:p>
            <a:pPr eaLnBrk="1" hangingPunct="1">
              <a:lnSpc>
                <a:spcPct val="90000"/>
              </a:lnSpc>
            </a:pPr>
            <a:r>
              <a:rPr lang="en-US" b="1" smtClean="0">
                <a:cs typeface="Times New Roman" pitchFamily="18" charset="0"/>
              </a:rPr>
              <a:t>Revelation of </a:t>
            </a:r>
            <a:r>
              <a:rPr lang="en-US" b="1" smtClean="0">
                <a:solidFill>
                  <a:srgbClr val="FF0000"/>
                </a:solidFill>
                <a:cs typeface="Times New Roman" pitchFamily="18" charset="0"/>
              </a:rPr>
              <a:t>Al-Quran-ul-Hakeem</a:t>
            </a:r>
            <a:r>
              <a:rPr lang="en-US" b="1" smtClean="0">
                <a:cs typeface="Times New Roman" pitchFamily="18" charset="0"/>
              </a:rPr>
              <a:t> changed the thinking process of mankind</a:t>
            </a:r>
          </a:p>
          <a:p>
            <a:pPr eaLnBrk="1" hangingPunct="1">
              <a:lnSpc>
                <a:spcPct val="90000"/>
              </a:lnSpc>
            </a:pPr>
            <a:r>
              <a:rPr lang="en-US" b="1" smtClean="0">
                <a:cs typeface="Times New Roman" pitchFamily="18" charset="0"/>
              </a:rPr>
              <a:t>Islam brought science from imaginary philosophical concept to modern experimental and practical stage, so call Modern Science</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05281" y="0"/>
            <a:ext cx="8344800" cy="1143480"/>
          </a:xfrm>
        </p:spPr>
        <p:txBody>
          <a:bodyPr tIns="41473"/>
          <a:lstStyle/>
          <a:p>
            <a:pPr eaLnBrk="1" hangingPunct="1">
              <a:defRPr/>
            </a:pPr>
            <a:r>
              <a:rPr lang="en-US" sz="4500" b="1" dirty="0" smtClean="0">
                <a:latin typeface="+mn-lt"/>
              </a:rPr>
              <a:t>Science</a:t>
            </a:r>
          </a:p>
        </p:txBody>
      </p:sp>
      <p:sp>
        <p:nvSpPr>
          <p:cNvPr id="7171" name="Rectangle 3"/>
          <p:cNvSpPr>
            <a:spLocks noGrp="1" noChangeArrowheads="1"/>
          </p:cNvSpPr>
          <p:nvPr>
            <p:ph idx="1"/>
          </p:nvPr>
        </p:nvSpPr>
        <p:spPr/>
        <p:txBody>
          <a:bodyPr lIns="82945" tIns="41473" rIns="82945" bIns="41473"/>
          <a:lstStyle/>
          <a:p>
            <a:pPr eaLnBrk="1" hangingPunct="1"/>
            <a:r>
              <a:rPr lang="en-US" b="1" smtClean="0">
                <a:cs typeface="Times New Roman" pitchFamily="18" charset="0"/>
              </a:rPr>
              <a:t>Al-Quran initiated a different thinking process in Muslim Scholars (Hukma or Muslim Scientists)</a:t>
            </a:r>
          </a:p>
          <a:p>
            <a:pPr eaLnBrk="1" hangingPunct="1"/>
            <a:r>
              <a:rPr lang="en-US" b="1" smtClean="0">
                <a:cs typeface="Times New Roman" pitchFamily="18" charset="0"/>
              </a:rPr>
              <a:t>Reaching </a:t>
            </a:r>
            <a:r>
              <a:rPr lang="en-US" b="1" smtClean="0">
                <a:solidFill>
                  <a:srgbClr val="FF0000"/>
                </a:solidFill>
                <a:cs typeface="Times New Roman" pitchFamily="18" charset="0"/>
              </a:rPr>
              <a:t>precision</a:t>
            </a:r>
            <a:r>
              <a:rPr lang="en-US" b="1" smtClean="0">
                <a:cs typeface="Times New Roman" pitchFamily="18" charset="0"/>
              </a:rPr>
              <a:t> and</a:t>
            </a:r>
            <a:r>
              <a:rPr lang="en-US" b="1" smtClean="0">
                <a:solidFill>
                  <a:srgbClr val="FF0000"/>
                </a:solidFill>
                <a:cs typeface="Times New Roman" pitchFamily="18" charset="0"/>
              </a:rPr>
              <a:t> accuracy </a:t>
            </a:r>
            <a:r>
              <a:rPr lang="en-US" b="1" smtClean="0">
                <a:cs typeface="Times New Roman" pitchFamily="18" charset="0"/>
              </a:rPr>
              <a:t>was their measurement</a:t>
            </a:r>
          </a:p>
          <a:p>
            <a:pPr eaLnBrk="1" hangingPunct="1"/>
            <a:r>
              <a:rPr lang="en-US" b="1" smtClean="0">
                <a:cs typeface="Times New Roman" pitchFamily="18" charset="0"/>
              </a:rPr>
              <a:t>They developed the method of investigation (Scientific Method)</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05281" y="164178"/>
            <a:ext cx="8621280" cy="913056"/>
          </a:xfrm>
        </p:spPr>
        <p:txBody>
          <a:bodyPr/>
          <a:lstStyle/>
          <a:p>
            <a:pPr defTabSz="828013"/>
            <a:r>
              <a:rPr lang="en-US" sz="4100" b="1" smtClean="0">
                <a:latin typeface="Agency FB" pitchFamily="34" charset="0"/>
              </a:rPr>
              <a:t>Islamic era of Science</a:t>
            </a:r>
          </a:p>
        </p:txBody>
      </p:sp>
      <p:sp>
        <p:nvSpPr>
          <p:cNvPr id="11267" name="Rectangle 3"/>
          <p:cNvSpPr>
            <a:spLocks noGrp="1" noChangeArrowheads="1"/>
          </p:cNvSpPr>
          <p:nvPr>
            <p:ph type="body" sz="half" idx="1"/>
          </p:nvPr>
        </p:nvSpPr>
        <p:spPr>
          <a:xfrm>
            <a:off x="1067041" y="2057977"/>
            <a:ext cx="3810240" cy="4114512"/>
          </a:xfrm>
        </p:spPr>
        <p:txBody>
          <a:bodyPr/>
          <a:lstStyle/>
          <a:p>
            <a:pPr marL="311045" indent="-311045" defTabSz="828013"/>
            <a:r>
              <a:rPr lang="en-US" sz="2400" b="1" smtClean="0">
                <a:latin typeface="Arial Black" pitchFamily="34" charset="0"/>
              </a:rPr>
              <a:t>Birth of Prophet Muhammad (PBUH)</a:t>
            </a:r>
          </a:p>
          <a:p>
            <a:pPr marL="311045" indent="-311045" defTabSz="828013">
              <a:buNone/>
            </a:pPr>
            <a:r>
              <a:rPr lang="en-US" sz="2400" b="1" smtClean="0">
                <a:latin typeface="Arial Black" pitchFamily="34" charset="0"/>
              </a:rPr>
              <a:t>	(570 AD – 632 AD)</a:t>
            </a:r>
          </a:p>
          <a:p>
            <a:pPr marL="311045" indent="-311045" defTabSz="828013">
              <a:buNone/>
            </a:pPr>
            <a:endParaRPr lang="en-US" sz="2400" b="1" smtClean="0">
              <a:latin typeface="Arial Black" pitchFamily="34" charset="0"/>
            </a:endParaRPr>
          </a:p>
          <a:p>
            <a:pPr marL="311045" indent="-311045" defTabSz="828013">
              <a:buNone/>
            </a:pPr>
            <a:endParaRPr lang="en-US" sz="2400" b="1" smtClean="0">
              <a:latin typeface="Arial Black" pitchFamily="34" charset="0"/>
            </a:endParaRPr>
          </a:p>
          <a:p>
            <a:pPr marL="311045" indent="-311045" defTabSz="828013"/>
            <a:r>
              <a:rPr lang="en-US" sz="2400" b="1" smtClean="0">
                <a:latin typeface="Arial Black" pitchFamily="34" charset="0"/>
              </a:rPr>
              <a:t>Begins with revelation of Quran (610 AD)</a:t>
            </a:r>
          </a:p>
        </p:txBody>
      </p:sp>
      <p:pic>
        <p:nvPicPr>
          <p:cNvPr id="11268" name="Picture 4" descr="p_girlreading"/>
          <p:cNvPicPr>
            <a:picLocks noGrp="1" noChangeAspect="1" noChangeArrowheads="1"/>
          </p:cNvPicPr>
          <p:nvPr>
            <p:ph type="clipArt" sz="half" idx="2"/>
          </p:nvPr>
        </p:nvPicPr>
        <p:blipFill>
          <a:blip r:embed="rId3" cstate="print"/>
          <a:stretch>
            <a:fillRect/>
          </a:stretch>
        </p:blipFill>
        <p:spPr>
          <a:xfrm>
            <a:off x="6106541" y="3429000"/>
            <a:ext cx="886968" cy="1219200"/>
          </a:xfr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a:xfrm>
            <a:off x="305281" y="0"/>
            <a:ext cx="8413920" cy="1143480"/>
          </a:xfrm>
        </p:spPr>
        <p:txBody>
          <a:bodyPr>
            <a:normAutofit/>
          </a:bodyPr>
          <a:lstStyle/>
          <a:p>
            <a:pPr defTabSz="828013"/>
            <a:r>
              <a:rPr lang="en-US" sz="4100" b="1" smtClean="0">
                <a:latin typeface="Agency FB" pitchFamily="34" charset="0"/>
              </a:rPr>
              <a:t>Islam and Modern Scientific Methods</a:t>
            </a:r>
          </a:p>
        </p:txBody>
      </p:sp>
      <p:sp>
        <p:nvSpPr>
          <p:cNvPr id="290819" name="Rectangle 3"/>
          <p:cNvSpPr>
            <a:spLocks noGrp="1" noChangeArrowheads="1"/>
          </p:cNvSpPr>
          <p:nvPr>
            <p:ph type="body" sz="half" idx="1"/>
          </p:nvPr>
        </p:nvSpPr>
        <p:spPr>
          <a:xfrm>
            <a:off x="912960" y="2212073"/>
            <a:ext cx="4800960" cy="684072"/>
          </a:xfrm>
        </p:spPr>
        <p:txBody>
          <a:bodyPr/>
          <a:lstStyle/>
          <a:p>
            <a:pPr marL="311045" indent="-311045" defTabSz="828013"/>
            <a:r>
              <a:rPr lang="en-US" sz="2400" b="1" smtClean="0">
                <a:latin typeface="Britannic Bold" pitchFamily="34" charset="0"/>
              </a:rPr>
              <a:t>The Challenge of Quran</a:t>
            </a:r>
            <a:endParaRPr lang="en-US" sz="2400" b="1" smtClean="0">
              <a:latin typeface="Arial Black" pitchFamily="34" charset="0"/>
            </a:endParaRPr>
          </a:p>
        </p:txBody>
      </p:sp>
      <p:pic>
        <p:nvPicPr>
          <p:cNvPr id="290820" name="Picture 4" descr="41_53"/>
          <p:cNvPicPr>
            <a:picLocks noGrp="1" noChangeAspect="1" noChangeArrowheads="1"/>
          </p:cNvPicPr>
          <p:nvPr>
            <p:ph type="clipArt" sz="half" idx="2"/>
          </p:nvPr>
        </p:nvPicPr>
        <p:blipFill>
          <a:blip r:embed="rId3" cstate="print">
            <a:lum contrast="72000"/>
          </a:blip>
          <a:srcRect/>
          <a:stretch>
            <a:fillRect/>
          </a:stretch>
        </p:blipFill>
        <p:spPr>
          <a:xfrm>
            <a:off x="1392481" y="2806855"/>
            <a:ext cx="6477120" cy="1676336"/>
          </a:xfrm>
          <a:solidFill>
            <a:schemeClr val="tx1"/>
          </a:solidFill>
        </p:spPr>
      </p:pic>
      <p:sp>
        <p:nvSpPr>
          <p:cNvPr id="290821" name="Rectangle 5"/>
          <p:cNvSpPr>
            <a:spLocks noChangeArrowheads="1"/>
          </p:cNvSpPr>
          <p:nvPr/>
        </p:nvSpPr>
        <p:spPr bwMode="auto">
          <a:xfrm>
            <a:off x="1295400" y="4357898"/>
            <a:ext cx="6248761" cy="1905320"/>
          </a:xfrm>
          <a:prstGeom prst="rect">
            <a:avLst/>
          </a:prstGeom>
          <a:solidFill>
            <a:srgbClr val="FFFFFF"/>
          </a:solidFill>
          <a:ln w="9525">
            <a:solidFill>
              <a:schemeClr val="tx1"/>
            </a:solidFill>
            <a:miter lim="800000"/>
            <a:headEnd/>
            <a:tailEnd/>
          </a:ln>
        </p:spPr>
        <p:txBody>
          <a:bodyPr wrap="none" lIns="91380" tIns="45692" rIns="91380" bIns="45692" anchor="ctr"/>
          <a:lstStyle/>
          <a:p>
            <a:pPr algn="ctr" defTabSz="914414"/>
            <a:r>
              <a:rPr lang="en-US" sz="2000" b="1">
                <a:latin typeface="Arial Narrow" pitchFamily="34" charset="0"/>
              </a:rPr>
              <a:t>Soon we will show them our signs in the (furthest)</a:t>
            </a:r>
          </a:p>
          <a:p>
            <a:pPr algn="ctr" defTabSz="914414"/>
            <a:r>
              <a:rPr lang="en-US" sz="2000" b="1">
                <a:latin typeface="Arial Narrow" pitchFamily="34" charset="0"/>
              </a:rPr>
              <a:t>regions (of the earth), and in their own souls until</a:t>
            </a:r>
          </a:p>
          <a:p>
            <a:pPr algn="ctr" defTabSz="914414"/>
            <a:r>
              <a:rPr lang="en-US" sz="2000" b="1">
                <a:latin typeface="Arial Narrow" pitchFamily="34" charset="0"/>
              </a:rPr>
              <a:t>it manifests truth on them. </a:t>
            </a:r>
          </a:p>
          <a:p>
            <a:pPr algn="ctr" defTabSz="914414"/>
            <a:endParaRPr lang="en-US" sz="2000" b="1">
              <a:latin typeface="Arial Narrow" pitchFamily="34" charset="0"/>
            </a:endParaRPr>
          </a:p>
          <a:p>
            <a:pPr algn="ctr" defTabSz="914414"/>
            <a:r>
              <a:rPr lang="en-US" sz="2000" b="1">
                <a:latin typeface="Arial Narrow" pitchFamily="34" charset="0"/>
              </a:rPr>
              <a:t>(Sura Fussilat 41:53)</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5281" y="0"/>
            <a:ext cx="8483040" cy="1143480"/>
          </a:xfrm>
        </p:spPr>
        <p:txBody>
          <a:bodyPr tIns="41473">
            <a:normAutofit/>
          </a:bodyPr>
          <a:lstStyle/>
          <a:p>
            <a:pPr defTabSz="828013"/>
            <a:r>
              <a:rPr lang="en-US" sz="4100" b="1" smtClean="0">
                <a:latin typeface="Agency FB" pitchFamily="34" charset="0"/>
              </a:rPr>
              <a:t>Importance of observation in Quran</a:t>
            </a:r>
          </a:p>
        </p:txBody>
      </p:sp>
      <p:pic>
        <p:nvPicPr>
          <p:cNvPr id="13317" name="Picture 3" descr="10_101"/>
          <p:cNvPicPr>
            <a:picLocks noGrp="1" noChangeAspect="1" noChangeArrowheads="1"/>
          </p:cNvPicPr>
          <p:nvPr>
            <p:ph idx="1"/>
          </p:nvPr>
        </p:nvPicPr>
        <p:blipFill>
          <a:blip r:embed="rId3" cstate="print"/>
          <a:srcRect/>
          <a:stretch>
            <a:fillRect/>
          </a:stretch>
        </p:blipFill>
        <p:spPr>
          <a:xfrm>
            <a:off x="1530721" y="2253837"/>
            <a:ext cx="6400800" cy="1709459"/>
          </a:xfrm>
          <a:noFill/>
        </p:spPr>
      </p:pic>
      <p:sp>
        <p:nvSpPr>
          <p:cNvPr id="292868" name="Rectangle 4"/>
          <p:cNvSpPr>
            <a:spLocks noChangeArrowheads="1"/>
          </p:cNvSpPr>
          <p:nvPr/>
        </p:nvSpPr>
        <p:spPr bwMode="auto">
          <a:xfrm>
            <a:off x="1944000" y="4124593"/>
            <a:ext cx="5486400" cy="1447352"/>
          </a:xfrm>
          <a:prstGeom prst="rect">
            <a:avLst/>
          </a:prstGeom>
          <a:solidFill>
            <a:srgbClr val="FFFFFF"/>
          </a:solidFill>
          <a:ln w="9525">
            <a:solidFill>
              <a:schemeClr val="tx1"/>
            </a:solidFill>
            <a:miter lim="800000"/>
            <a:headEnd/>
            <a:tailEnd/>
          </a:ln>
        </p:spPr>
        <p:txBody>
          <a:bodyPr wrap="none" lIns="91380" tIns="45692" rIns="91380" bIns="45692" anchor="ctr"/>
          <a:lstStyle/>
          <a:p>
            <a:pPr algn="ctr" defTabSz="914414"/>
            <a:r>
              <a:rPr lang="en-US" sz="2000" b="1">
                <a:latin typeface="Arial Narrow" pitchFamily="34" charset="0"/>
              </a:rPr>
              <a:t>Say : “Behold all that is In the heavens and on earth”</a:t>
            </a:r>
          </a:p>
          <a:p>
            <a:pPr algn="ctr" defTabSz="914414"/>
            <a:endParaRPr lang="en-US" sz="2000" b="1">
              <a:latin typeface="Arial Narrow" pitchFamily="34" charset="0"/>
            </a:endParaRPr>
          </a:p>
          <a:p>
            <a:pPr algn="ctr" defTabSz="914414"/>
            <a:endParaRPr lang="en-US" sz="2000" b="1">
              <a:latin typeface="Arial Narrow" pitchFamily="34" charset="0"/>
            </a:endParaRPr>
          </a:p>
          <a:p>
            <a:pPr algn="ctr" defTabSz="914414"/>
            <a:r>
              <a:rPr lang="en-US" sz="2000" b="1">
                <a:latin typeface="Arial Narrow" pitchFamily="34" charset="0"/>
              </a:rPr>
              <a:t>(Sura Yunus  10:101)</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2" descr="29_20"/>
          <p:cNvPicPr>
            <a:picLocks noGrp="1" noChangeAspect="1" noChangeArrowheads="1"/>
          </p:cNvPicPr>
          <p:nvPr>
            <p:ph/>
          </p:nvPr>
        </p:nvPicPr>
        <p:blipFill>
          <a:blip r:embed="rId3" cstate="print"/>
          <a:stretch>
            <a:fillRect/>
          </a:stretch>
        </p:blipFill>
        <p:spPr>
          <a:xfrm>
            <a:off x="1619250" y="2481262"/>
            <a:ext cx="5524500" cy="1133475"/>
          </a:xfrm>
          <a:noFill/>
        </p:spPr>
      </p:pic>
      <p:sp>
        <p:nvSpPr>
          <p:cNvPr id="296963" name="Rectangle 3"/>
          <p:cNvSpPr>
            <a:spLocks noChangeArrowheads="1"/>
          </p:cNvSpPr>
          <p:nvPr/>
        </p:nvSpPr>
        <p:spPr bwMode="auto">
          <a:xfrm>
            <a:off x="2014561" y="4051146"/>
            <a:ext cx="5486400" cy="1903880"/>
          </a:xfrm>
          <a:prstGeom prst="rect">
            <a:avLst/>
          </a:prstGeom>
          <a:solidFill>
            <a:srgbClr val="FFFFFF"/>
          </a:solidFill>
          <a:ln w="9525">
            <a:solidFill>
              <a:schemeClr val="tx1"/>
            </a:solidFill>
            <a:miter lim="800000"/>
            <a:headEnd/>
            <a:tailEnd/>
          </a:ln>
        </p:spPr>
        <p:txBody>
          <a:bodyPr wrap="none" lIns="91380" tIns="45692" rIns="91380" bIns="45692" anchor="ctr"/>
          <a:lstStyle/>
          <a:p>
            <a:pPr algn="ctr" defTabSz="914414"/>
            <a:r>
              <a:rPr lang="en-US" sz="2000" b="1">
                <a:latin typeface="Arial Narrow" pitchFamily="34" charset="0"/>
              </a:rPr>
              <a:t>Say: “Travel through the earth And see how God did </a:t>
            </a:r>
          </a:p>
          <a:p>
            <a:pPr algn="ctr" defTabSz="914414"/>
            <a:r>
              <a:rPr lang="en-US" sz="2000" b="1">
                <a:latin typeface="Arial Narrow" pitchFamily="34" charset="0"/>
              </a:rPr>
              <a:t>Originate creation; so will God produce a later creation:</a:t>
            </a:r>
          </a:p>
          <a:p>
            <a:pPr algn="ctr" defTabSz="914414"/>
            <a:r>
              <a:rPr lang="en-US" sz="2000" b="1">
                <a:latin typeface="Arial Narrow" pitchFamily="34" charset="0"/>
              </a:rPr>
              <a:t>For God has Power over all Things </a:t>
            </a:r>
          </a:p>
          <a:p>
            <a:pPr algn="ctr" defTabSz="914414"/>
            <a:endParaRPr lang="en-US" sz="2000" b="1">
              <a:latin typeface="Arial Narrow" pitchFamily="34" charset="0"/>
            </a:endParaRPr>
          </a:p>
          <a:p>
            <a:pPr algn="ctr" defTabSz="914414"/>
            <a:r>
              <a:rPr lang="en-US" sz="2000" b="1">
                <a:latin typeface="Arial Narrow" pitchFamily="34" charset="0"/>
              </a:rPr>
              <a:t>(Sura Ankabut 29:20)</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a:xfrm>
            <a:off x="1" y="110892"/>
            <a:ext cx="7613280" cy="760400"/>
          </a:xfrm>
        </p:spPr>
        <p:txBody>
          <a:bodyPr tIns="41473">
            <a:normAutofit/>
          </a:bodyPr>
          <a:lstStyle/>
          <a:p>
            <a:pPr defTabSz="828013"/>
            <a:r>
              <a:rPr lang="en-US" sz="4100" b="1" smtClean="0">
                <a:latin typeface="Agency FB" pitchFamily="34" charset="0"/>
              </a:rPr>
              <a:t>Quran gives many Scientific facts</a:t>
            </a:r>
          </a:p>
        </p:txBody>
      </p:sp>
      <p:pic>
        <p:nvPicPr>
          <p:cNvPr id="17414" name="Picture 4" descr="21_30"/>
          <p:cNvPicPr>
            <a:picLocks noGrp="1" noChangeAspect="1" noChangeArrowheads="1"/>
          </p:cNvPicPr>
          <p:nvPr>
            <p:ph sz="half" idx="1"/>
          </p:nvPr>
        </p:nvPicPr>
        <p:blipFill>
          <a:blip r:embed="rId3" cstate="print"/>
          <a:srcRect/>
          <a:stretch>
            <a:fillRect/>
          </a:stretch>
        </p:blipFill>
        <p:spPr>
          <a:xfrm>
            <a:off x="2014561" y="1493438"/>
            <a:ext cx="5133600" cy="1517919"/>
          </a:xfrm>
          <a:noFill/>
        </p:spPr>
      </p:pic>
      <p:pic>
        <p:nvPicPr>
          <p:cNvPr id="301059" name="Picture 3" descr="Astronomy_06"/>
          <p:cNvPicPr>
            <a:picLocks noGrp="1" noChangeAspect="1" noChangeArrowheads="1"/>
          </p:cNvPicPr>
          <p:nvPr>
            <p:ph sz="half" idx="2"/>
          </p:nvPr>
        </p:nvPicPr>
        <p:blipFill>
          <a:blip r:embed="rId4" cstate="print"/>
          <a:srcRect/>
          <a:stretch>
            <a:fillRect/>
          </a:stretch>
        </p:blipFill>
        <p:spPr>
          <a:xfrm>
            <a:off x="2636640" y="4327655"/>
            <a:ext cx="3732480" cy="1768506"/>
          </a:xfrm>
          <a:noFill/>
        </p:spPr>
      </p:pic>
      <p:sp>
        <p:nvSpPr>
          <p:cNvPr id="301061" name="Rectangle 5"/>
          <p:cNvSpPr>
            <a:spLocks noChangeArrowheads="1"/>
          </p:cNvSpPr>
          <p:nvPr/>
        </p:nvSpPr>
        <p:spPr bwMode="auto">
          <a:xfrm>
            <a:off x="1530720" y="3014237"/>
            <a:ext cx="5944320" cy="1313418"/>
          </a:xfrm>
          <a:prstGeom prst="rect">
            <a:avLst/>
          </a:prstGeom>
          <a:solidFill>
            <a:srgbClr val="FFFFFF"/>
          </a:solidFill>
          <a:ln w="9525">
            <a:solidFill>
              <a:schemeClr val="tx1"/>
            </a:solidFill>
            <a:miter lim="800000"/>
            <a:headEnd/>
            <a:tailEnd/>
          </a:ln>
        </p:spPr>
        <p:txBody>
          <a:bodyPr wrap="none" lIns="91380" tIns="45692" rIns="91380" bIns="45692" anchor="ctr"/>
          <a:lstStyle/>
          <a:p>
            <a:pPr algn="ctr" defTabSz="914414"/>
            <a:r>
              <a:rPr lang="en-US" sz="2000" b="1">
                <a:latin typeface="Arial Narrow" pitchFamily="34" charset="0"/>
              </a:rPr>
              <a:t>       Do not the Unbelievers see That the heavens </a:t>
            </a:r>
          </a:p>
          <a:p>
            <a:pPr algn="ctr" defTabSz="914414"/>
            <a:r>
              <a:rPr lang="en-US" sz="1600" b="1">
                <a:latin typeface="Arial Narrow" pitchFamily="34" charset="0"/>
              </a:rPr>
              <a:t>And the earth Were joined together (as one Unit</a:t>
            </a:r>
          </a:p>
          <a:p>
            <a:pPr algn="ctr" defTabSz="914414"/>
            <a:r>
              <a:rPr lang="en-US" sz="1600" b="1">
                <a:latin typeface="Arial Narrow" pitchFamily="34" charset="0"/>
              </a:rPr>
              <a:t>Of Creation), </a:t>
            </a:r>
          </a:p>
          <a:p>
            <a:pPr algn="ctr" defTabSz="914414"/>
            <a:endParaRPr lang="en-US" sz="1600" b="1">
              <a:latin typeface="Arial Narrow" pitchFamily="34" charset="0"/>
            </a:endParaRPr>
          </a:p>
          <a:p>
            <a:pPr algn="ctr" defTabSz="914414"/>
            <a:r>
              <a:rPr lang="en-US" sz="1600" b="1">
                <a:latin typeface="Arial Narrow" pitchFamily="34" charset="0"/>
              </a:rPr>
              <a:t>(Sura Anbiyaa 21:30)</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3110" name="al dhariyat.wma">
            <a:hlinkClick r:id="" action="ppaction://media"/>
          </p:cNvPr>
          <p:cNvPicPr>
            <a:picLocks noRot="1" noChangeAspect="1" noChangeArrowheads="1"/>
          </p:cNvPicPr>
          <p:nvPr>
            <a:audioFile r:link="rId2"/>
          </p:nvPr>
        </p:nvPicPr>
        <p:blipFill>
          <a:blip r:embed="rId5" cstate="print"/>
          <a:srcRect/>
          <a:stretch>
            <a:fillRect/>
          </a:stretch>
        </p:blipFill>
        <p:spPr bwMode="auto">
          <a:xfrm>
            <a:off x="6922080" y="2046455"/>
            <a:ext cx="276480" cy="276509"/>
          </a:xfrm>
          <a:prstGeom prst="rect">
            <a:avLst/>
          </a:prstGeom>
          <a:noFill/>
          <a:ln w="9525">
            <a:noFill/>
            <a:miter lim="800000"/>
            <a:headEnd/>
            <a:tailEnd/>
          </a:ln>
        </p:spPr>
      </p:pic>
      <p:sp>
        <p:nvSpPr>
          <p:cNvPr id="303106" name="Rectangle 2"/>
          <p:cNvSpPr>
            <a:spLocks noGrp="1" noChangeArrowheads="1"/>
          </p:cNvSpPr>
          <p:nvPr>
            <p:ph type="title"/>
          </p:nvPr>
        </p:nvSpPr>
        <p:spPr>
          <a:xfrm>
            <a:off x="1" y="152656"/>
            <a:ext cx="7613280" cy="718636"/>
          </a:xfrm>
        </p:spPr>
        <p:txBody>
          <a:bodyPr tIns="41473"/>
          <a:lstStyle/>
          <a:p>
            <a:pPr defTabSz="828013"/>
            <a:r>
              <a:rPr lang="en-US" sz="4100" b="1" smtClean="0">
                <a:latin typeface="Agency FB" pitchFamily="34" charset="0"/>
              </a:rPr>
              <a:t>Expansion of the Universe</a:t>
            </a:r>
          </a:p>
        </p:txBody>
      </p:sp>
      <p:pic>
        <p:nvPicPr>
          <p:cNvPr id="1029" name="Picture 5" descr="51_47"/>
          <p:cNvPicPr>
            <a:picLocks noGrp="1" noChangeAspect="1" noChangeArrowheads="1"/>
          </p:cNvPicPr>
          <p:nvPr>
            <p:ph sz="half" idx="1"/>
          </p:nvPr>
        </p:nvPicPr>
        <p:blipFill>
          <a:blip r:embed="rId6" cstate="print"/>
          <a:srcRect/>
          <a:stretch>
            <a:fillRect/>
          </a:stretch>
        </p:blipFill>
        <p:spPr>
          <a:xfrm>
            <a:off x="1945440" y="1424310"/>
            <a:ext cx="5333760" cy="914496"/>
          </a:xfrm>
          <a:noFill/>
        </p:spPr>
      </p:pic>
      <p:graphicFrame>
        <p:nvGraphicFramePr>
          <p:cNvPr id="303107" name="Object 3"/>
          <p:cNvGraphicFramePr>
            <a:graphicFrameLocks noChangeAspect="1"/>
          </p:cNvGraphicFramePr>
          <p:nvPr/>
        </p:nvGraphicFramePr>
        <p:xfrm>
          <a:off x="2221920" y="3843764"/>
          <a:ext cx="4769280" cy="2360407"/>
        </p:xfrm>
        <a:graphic>
          <a:graphicData uri="http://schemas.openxmlformats.org/presentationml/2006/ole">
            <p:oleObj spid="_x0000_s309250" name="Bitmap Image" r:id="rId7" imgW="5161905" imgH="2828571" progId="PBrush">
              <p:embed/>
            </p:oleObj>
          </a:graphicData>
        </a:graphic>
      </p:graphicFrame>
      <p:sp>
        <p:nvSpPr>
          <p:cNvPr id="303108" name="Rectangle 4"/>
          <p:cNvSpPr>
            <a:spLocks noChangeArrowheads="1"/>
          </p:cNvSpPr>
          <p:nvPr/>
        </p:nvSpPr>
        <p:spPr bwMode="auto">
          <a:xfrm>
            <a:off x="1752600" y="2392092"/>
            <a:ext cx="6096000" cy="1372464"/>
          </a:xfrm>
          <a:prstGeom prst="rect">
            <a:avLst/>
          </a:prstGeom>
          <a:solidFill>
            <a:srgbClr val="FFFFFF"/>
          </a:solidFill>
          <a:ln w="9525">
            <a:solidFill>
              <a:schemeClr val="tx1"/>
            </a:solidFill>
            <a:miter lim="800000"/>
            <a:headEnd/>
            <a:tailEnd/>
          </a:ln>
        </p:spPr>
        <p:txBody>
          <a:bodyPr wrap="none" lIns="91380" tIns="45692" rIns="91380" bIns="45692" anchor="ctr"/>
          <a:lstStyle/>
          <a:p>
            <a:pPr algn="ctr" defTabSz="914414"/>
            <a:r>
              <a:rPr lang="en-US" sz="2000" b="1">
                <a:latin typeface="Arial Narrow" pitchFamily="34" charset="0"/>
              </a:rPr>
              <a:t> And the heaven, we have built it with power.</a:t>
            </a:r>
          </a:p>
          <a:p>
            <a:pPr algn="ctr" defTabSz="914414"/>
            <a:r>
              <a:rPr lang="en-US" sz="2000" b="1">
                <a:latin typeface="Arial Narrow" pitchFamily="34" charset="0"/>
              </a:rPr>
              <a:t>Verily, we are expanding it.</a:t>
            </a:r>
          </a:p>
          <a:p>
            <a:pPr algn="ctr" defTabSz="914414"/>
            <a:endParaRPr lang="en-US" sz="2000" b="1">
              <a:latin typeface="Arial Narrow" pitchFamily="34" charset="0"/>
            </a:endParaRPr>
          </a:p>
          <a:p>
            <a:pPr algn="ctr" defTabSz="914414"/>
            <a:r>
              <a:rPr lang="en-US" sz="2000" b="1">
                <a:latin typeface="Arial Narrow" pitchFamily="34" charset="0"/>
              </a:rPr>
              <a:t>(Sura Al Zariyat 51:47)</a:t>
            </a:r>
          </a:p>
        </p:txBody>
      </p:sp>
    </p:spTree>
  </p:cSld>
  <p:clrMapOvr>
    <a:masterClrMapping/>
  </p:clrMapOvr>
  <p:transition/>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30311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sz="half" idx="1"/>
          </p:nvPr>
        </p:nvSpPr>
        <p:spPr>
          <a:xfrm>
            <a:off x="908640" y="3875255"/>
            <a:ext cx="7619040" cy="1382545"/>
          </a:xfrm>
        </p:spPr>
        <p:txBody>
          <a:bodyPr lIns="82945" tIns="41473" rIns="82945" bIns="41473">
            <a:normAutofit fontScale="92500"/>
          </a:bodyPr>
          <a:lstStyle/>
          <a:p>
            <a:pPr eaLnBrk="1" hangingPunct="1">
              <a:buFontTx/>
              <a:buNone/>
            </a:pPr>
            <a:r>
              <a:rPr lang="en-US" b="1" smtClean="0"/>
              <a:t>“Muslim scholars introduced precise observation, controlled experiment and careful records”.</a:t>
            </a:r>
            <a:br>
              <a:rPr lang="en-US" b="1" smtClean="0"/>
            </a:br>
            <a:r>
              <a:rPr lang="en-US" b="1" smtClean="0"/>
              <a:t>				                        </a:t>
            </a:r>
            <a:r>
              <a:rPr lang="en-US" b="1" smtClean="0">
                <a:solidFill>
                  <a:srgbClr val="FF0000"/>
                </a:solidFill>
              </a:rPr>
              <a:t>-Will Durant</a:t>
            </a:r>
            <a:endParaRPr lang="en-US" smtClean="0">
              <a:solidFill>
                <a:srgbClr val="FF0000"/>
              </a:solidFill>
            </a:endParaRPr>
          </a:p>
        </p:txBody>
      </p:sp>
      <p:sp>
        <p:nvSpPr>
          <p:cNvPr id="3" name="Rectangle 2"/>
          <p:cNvSpPr/>
          <p:nvPr/>
        </p:nvSpPr>
        <p:spPr>
          <a:xfrm>
            <a:off x="838200" y="1219200"/>
            <a:ext cx="7162800" cy="1815882"/>
          </a:xfrm>
          <a:prstGeom prst="rect">
            <a:avLst/>
          </a:prstGeom>
        </p:spPr>
        <p:txBody>
          <a:bodyPr wrap="square">
            <a:spAutoFit/>
          </a:bodyPr>
          <a:lstStyle/>
          <a:p>
            <a:r>
              <a:rPr lang="en-US" sz="2800" b="1" smtClean="0"/>
              <a:t>“From 8</a:t>
            </a:r>
            <a:r>
              <a:rPr lang="en-US" sz="2800" b="1" baseline="30000" smtClean="0"/>
              <a:t>th</a:t>
            </a:r>
            <a:r>
              <a:rPr lang="en-US" sz="2800" b="1" smtClean="0"/>
              <a:t> century to 12</a:t>
            </a:r>
            <a:r>
              <a:rPr lang="en-US" sz="2800" b="1" baseline="30000" smtClean="0"/>
              <a:t>th</a:t>
            </a:r>
            <a:r>
              <a:rPr lang="en-US" sz="2800" b="1" smtClean="0"/>
              <a:t> century, Arabic was the scientific language”.</a:t>
            </a:r>
            <a:br>
              <a:rPr lang="en-US" sz="2800" b="1" smtClean="0"/>
            </a:br>
            <a:r>
              <a:rPr lang="en-US" sz="2800" b="1" smtClean="0"/>
              <a:t>				</a:t>
            </a:r>
            <a:r>
              <a:rPr lang="en-US" sz="2800" b="1" smtClean="0">
                <a:solidFill>
                  <a:srgbClr val="FF0000"/>
                </a:solidFill>
              </a:rPr>
              <a:t>- British Research 4:1</a:t>
            </a:r>
            <a:endParaRPr lang="en-US" sz="2800" smtClean="0">
              <a:solidFill>
                <a:srgbClr val="FF0000"/>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GB" b="1"/>
              <a:t>What is Islam?</a:t>
            </a:r>
          </a:p>
        </p:txBody>
      </p:sp>
      <p:sp>
        <p:nvSpPr>
          <p:cNvPr id="3075" name="Rectangle 3"/>
          <p:cNvSpPr>
            <a:spLocks noGrp="1" noChangeArrowheads="1"/>
          </p:cNvSpPr>
          <p:nvPr>
            <p:ph idx="1"/>
          </p:nvPr>
        </p:nvSpPr>
        <p:spPr/>
        <p:txBody>
          <a:bodyPr/>
          <a:lstStyle/>
          <a:p>
            <a:pPr>
              <a:lnSpc>
                <a:spcPct val="90000"/>
              </a:lnSpc>
            </a:pPr>
            <a:r>
              <a:rPr lang="en-GB" sz="2800"/>
              <a:t>A religion that began with the prophet </a:t>
            </a:r>
            <a:r>
              <a:rPr lang="en-GB" sz="2800" b="1"/>
              <a:t>Muhammad</a:t>
            </a:r>
            <a:r>
              <a:rPr lang="en-GB" sz="2800"/>
              <a:t> in the 7th century</a:t>
            </a:r>
            <a:endParaRPr lang="en-GB" sz="2800" b="1" u="sng"/>
          </a:p>
          <a:p>
            <a:pPr>
              <a:lnSpc>
                <a:spcPct val="90000"/>
              </a:lnSpc>
            </a:pPr>
            <a:r>
              <a:rPr lang="en-GB" sz="2800"/>
              <a:t>Muhammad believed he was a </a:t>
            </a:r>
            <a:r>
              <a:rPr lang="en-GB" sz="2800" b="1"/>
              <a:t>messenger sent by God</a:t>
            </a:r>
            <a:endParaRPr lang="en-GB" sz="2800" b="1" u="sng"/>
          </a:p>
          <a:p>
            <a:pPr>
              <a:lnSpc>
                <a:spcPct val="90000"/>
              </a:lnSpc>
            </a:pPr>
            <a:r>
              <a:rPr lang="en-GB" sz="2800"/>
              <a:t>Muslims follow the teachings of the holy book, the </a:t>
            </a:r>
            <a:r>
              <a:rPr lang="en-GB" sz="2800" b="1"/>
              <a:t>Qur’an</a:t>
            </a:r>
            <a:endParaRPr lang="en-GB" sz="2800" b="1" u="sng"/>
          </a:p>
          <a:p>
            <a:pPr>
              <a:lnSpc>
                <a:spcPct val="90000"/>
              </a:lnSpc>
            </a:pPr>
            <a:r>
              <a:rPr lang="en-GB" sz="2800"/>
              <a:t>Muslims pray in the direction of </a:t>
            </a:r>
            <a:r>
              <a:rPr lang="en-GB" sz="2800" b="1"/>
              <a:t>Mecca</a:t>
            </a:r>
            <a:r>
              <a:rPr lang="en-GB" sz="2800"/>
              <a:t>, the centre for Islamic worship</a:t>
            </a:r>
            <a:endParaRPr lang="en-GB" sz="2800" b="1" u="sng"/>
          </a:p>
          <a:p>
            <a:pPr>
              <a:lnSpc>
                <a:spcPct val="90000"/>
              </a:lnSpc>
            </a:pPr>
            <a:r>
              <a:rPr lang="en-GB" sz="2800"/>
              <a:t>Islam spread rapidly throughout the Middle East and beyond</a:t>
            </a:r>
            <a:endParaRPr lang="en-GB" sz="2800" b="1" u="sng"/>
          </a:p>
          <a:p>
            <a:pPr>
              <a:lnSpc>
                <a:spcPct val="90000"/>
              </a:lnSpc>
            </a:pPr>
            <a:endParaRPr lang="en-GB" sz="280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29600" cy="993775"/>
          </a:xfrm>
        </p:spPr>
        <p:txBody>
          <a:bodyPr>
            <a:normAutofit fontScale="90000"/>
          </a:bodyPr>
          <a:lstStyle/>
          <a:p>
            <a:r>
              <a:rPr lang="en-GB" sz="3200" b="1"/>
              <a:t>Science and Learning in </a:t>
            </a:r>
            <a:r>
              <a:rPr lang="en-GB" sz="3200" b="1" smtClean="0"/>
              <a:t>Medieval</a:t>
            </a:r>
            <a:r>
              <a:rPr lang="ur-PK" sz="3200" b="1" smtClean="0"/>
              <a:t>قرون وسطیٰ</a:t>
            </a:r>
            <a:br>
              <a:rPr lang="ur-PK" sz="3200" b="1" smtClean="0"/>
            </a:br>
            <a:r>
              <a:rPr lang="en-GB" sz="3200" b="1" smtClean="0"/>
              <a:t> </a:t>
            </a:r>
            <a:r>
              <a:rPr lang="en-GB" sz="3200" b="1"/>
              <a:t>Islam</a:t>
            </a:r>
          </a:p>
        </p:txBody>
      </p:sp>
      <p:sp>
        <p:nvSpPr>
          <p:cNvPr id="7171" name="Rectangle 3"/>
          <p:cNvSpPr>
            <a:spLocks noGrp="1" noChangeArrowheads="1"/>
          </p:cNvSpPr>
          <p:nvPr>
            <p:ph idx="1"/>
          </p:nvPr>
        </p:nvSpPr>
        <p:spPr/>
        <p:txBody>
          <a:bodyPr/>
          <a:lstStyle/>
          <a:p>
            <a:pPr>
              <a:lnSpc>
                <a:spcPct val="90000"/>
              </a:lnSpc>
            </a:pPr>
            <a:r>
              <a:rPr lang="en-GB"/>
              <a:t>Early Islamic teaching encouraged the </a:t>
            </a:r>
            <a:r>
              <a:rPr lang="en-GB" b="1"/>
              <a:t>pursuit of all knowledge</a:t>
            </a:r>
            <a:r>
              <a:rPr lang="en-GB"/>
              <a:t> that helped to improve people’s lives</a:t>
            </a:r>
            <a:endParaRPr lang="en-GB" b="1" u="sng"/>
          </a:p>
          <a:p>
            <a:pPr>
              <a:lnSpc>
                <a:spcPct val="90000"/>
              </a:lnSpc>
            </a:pPr>
            <a:r>
              <a:rPr lang="en-GB" b="1"/>
              <a:t>Arabic </a:t>
            </a:r>
            <a:r>
              <a:rPr lang="en-GB"/>
              <a:t>became the international language of scholarship</a:t>
            </a:r>
          </a:p>
          <a:p>
            <a:pPr>
              <a:lnSpc>
                <a:spcPct val="90000"/>
              </a:lnSpc>
            </a:pPr>
            <a:r>
              <a:rPr lang="en-GB"/>
              <a:t>Muslims </a:t>
            </a:r>
            <a:r>
              <a:rPr lang="en-GB" b="1"/>
              <a:t>translated important works</a:t>
            </a:r>
            <a:r>
              <a:rPr lang="en-GB"/>
              <a:t> from ancient Greece and Egypt</a:t>
            </a:r>
          </a:p>
          <a:p>
            <a:pPr>
              <a:lnSpc>
                <a:spcPct val="90000"/>
              </a:lnSpc>
            </a:pPr>
            <a:r>
              <a:rPr lang="en-GB" b="1"/>
              <a:t>Huge libraries</a:t>
            </a:r>
            <a:r>
              <a:rPr lang="en-GB"/>
              <a:t> were established in big cities like Baghdad, Cairo and Damascus</a:t>
            </a:r>
          </a:p>
          <a:p>
            <a:pPr>
              <a:lnSpc>
                <a:spcPct val="90000"/>
              </a:lnSpc>
            </a:pPr>
            <a:endParaRPr lang="en-GB"/>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GB" b="1"/>
              <a:t>Chemistry and Alchemy</a:t>
            </a:r>
          </a:p>
        </p:txBody>
      </p:sp>
      <p:sp>
        <p:nvSpPr>
          <p:cNvPr id="10243" name="Rectangle 3"/>
          <p:cNvSpPr>
            <a:spLocks noGrp="1" noChangeArrowheads="1"/>
          </p:cNvSpPr>
          <p:nvPr>
            <p:ph idx="1"/>
          </p:nvPr>
        </p:nvSpPr>
        <p:spPr/>
        <p:txBody>
          <a:bodyPr/>
          <a:lstStyle/>
          <a:p>
            <a:r>
              <a:rPr lang="en-GB"/>
              <a:t>Chemistry was not seen as a separate science, but was an important part of other industries and crafts</a:t>
            </a:r>
          </a:p>
          <a:p>
            <a:r>
              <a:rPr lang="en-GB"/>
              <a:t>Islamic scientists developed new experimental techniques and methods such as distillation</a:t>
            </a:r>
          </a:p>
          <a:p>
            <a:r>
              <a:rPr lang="en-GB"/>
              <a:t>Alchemy was important as a science of the cosmos and the soul</a:t>
            </a:r>
          </a:p>
          <a:p>
            <a:endParaRPr lang="en-GB"/>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b="1"/>
              <a:t>Mathematics</a:t>
            </a:r>
          </a:p>
        </p:txBody>
      </p:sp>
      <p:sp>
        <p:nvSpPr>
          <p:cNvPr id="12291" name="Rectangle 3"/>
          <p:cNvSpPr>
            <a:spLocks noGrp="1" noChangeArrowheads="1"/>
          </p:cNvSpPr>
          <p:nvPr>
            <p:ph idx="1"/>
          </p:nvPr>
        </p:nvSpPr>
        <p:spPr/>
        <p:txBody>
          <a:bodyPr/>
          <a:lstStyle/>
          <a:p>
            <a:r>
              <a:rPr lang="en-GB"/>
              <a:t>Islamic mathematicians built on the work of Greek, Indian, Persian and Chinese mathematicians</a:t>
            </a:r>
          </a:p>
          <a:p>
            <a:r>
              <a:rPr lang="en-GB"/>
              <a:t>Islamic mathematicians were interested in different number systems</a:t>
            </a:r>
          </a:p>
          <a:p>
            <a:r>
              <a:rPr lang="en-GB"/>
              <a:t>Developed algebra and geometry which was important in architecture and other technologies</a:t>
            </a:r>
          </a:p>
          <a:p>
            <a:endParaRPr lang="en-GB"/>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23" name="Picture 11" descr="moor3e"/>
          <p:cNvPicPr>
            <a:picLocks noChangeAspect="1" noChangeArrowheads="1"/>
          </p:cNvPicPr>
          <p:nvPr/>
        </p:nvPicPr>
        <p:blipFill>
          <a:blip r:embed="rId2" cstate="print"/>
          <a:srcRect/>
          <a:stretch>
            <a:fillRect/>
          </a:stretch>
        </p:blipFill>
        <p:spPr bwMode="auto">
          <a:xfrm>
            <a:off x="539750" y="1989138"/>
            <a:ext cx="4398963" cy="4464050"/>
          </a:xfrm>
          <a:prstGeom prst="rect">
            <a:avLst/>
          </a:prstGeom>
          <a:noFill/>
        </p:spPr>
      </p:pic>
      <p:sp>
        <p:nvSpPr>
          <p:cNvPr id="13325" name="Text Box 13"/>
          <p:cNvSpPr txBox="1">
            <a:spLocks noChangeArrowheads="1"/>
          </p:cNvSpPr>
          <p:nvPr/>
        </p:nvSpPr>
        <p:spPr bwMode="auto">
          <a:xfrm>
            <a:off x="611188" y="765175"/>
            <a:ext cx="3816350" cy="822325"/>
          </a:xfrm>
          <a:prstGeom prst="rect">
            <a:avLst/>
          </a:prstGeom>
          <a:noFill/>
          <a:ln w="9525">
            <a:noFill/>
            <a:miter lim="800000"/>
            <a:headEnd/>
            <a:tailEnd/>
          </a:ln>
          <a:effectLst/>
        </p:spPr>
        <p:txBody>
          <a:bodyPr>
            <a:spAutoFit/>
          </a:bodyPr>
          <a:lstStyle/>
          <a:p>
            <a:pPr>
              <a:spcBef>
                <a:spcPct val="50000"/>
              </a:spcBef>
            </a:pPr>
            <a:r>
              <a:rPr lang="en-GB" sz="2400">
                <a:solidFill>
                  <a:schemeClr val="tx2"/>
                </a:solidFill>
              </a:rPr>
              <a:t>Islamic tile patterns used to decorate buildings</a:t>
            </a:r>
          </a:p>
        </p:txBody>
      </p:sp>
      <p:pic>
        <p:nvPicPr>
          <p:cNvPr id="13327" name="Picture 15" descr="islamic_hex_tiled_column"/>
          <p:cNvPicPr>
            <a:picLocks noChangeAspect="1" noChangeArrowheads="1"/>
          </p:cNvPicPr>
          <p:nvPr/>
        </p:nvPicPr>
        <p:blipFill>
          <a:blip r:embed="rId3" cstate="print"/>
          <a:srcRect/>
          <a:stretch>
            <a:fillRect/>
          </a:stretch>
        </p:blipFill>
        <p:spPr bwMode="auto">
          <a:xfrm>
            <a:off x="5364163" y="1989138"/>
            <a:ext cx="3028950" cy="4398962"/>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b="1"/>
              <a:t>Medicine and surgery</a:t>
            </a:r>
          </a:p>
        </p:txBody>
      </p:sp>
      <p:sp>
        <p:nvSpPr>
          <p:cNvPr id="14339" name="Rectangle 3"/>
          <p:cNvSpPr>
            <a:spLocks noGrp="1" noChangeArrowheads="1"/>
          </p:cNvSpPr>
          <p:nvPr>
            <p:ph idx="1"/>
          </p:nvPr>
        </p:nvSpPr>
        <p:spPr/>
        <p:txBody>
          <a:bodyPr/>
          <a:lstStyle/>
          <a:p>
            <a:r>
              <a:rPr lang="en-GB"/>
              <a:t>Islamic medicine was based on the Greek model of the four elements and ‘humours’</a:t>
            </a:r>
            <a:endParaRPr lang="en-GB" b="1" u="sng"/>
          </a:p>
          <a:p>
            <a:r>
              <a:rPr lang="en-GB"/>
              <a:t>Disease was thought of as an imbalance of ‘humours’</a:t>
            </a:r>
            <a:endParaRPr lang="en-GB" b="1" u="sng"/>
          </a:p>
          <a:p>
            <a:r>
              <a:rPr lang="en-GB"/>
              <a:t>Pharmacy, combining herbal medicine and alchemy, was important</a:t>
            </a:r>
            <a:endParaRPr lang="en-GB" b="1" u="sng"/>
          </a:p>
          <a:p>
            <a:r>
              <a:rPr lang="en-GB"/>
              <a:t>Islamic law forbade dissections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GB" b="1"/>
              <a:t>Technology</a:t>
            </a:r>
          </a:p>
        </p:txBody>
      </p:sp>
      <p:sp>
        <p:nvSpPr>
          <p:cNvPr id="16387" name="Rectangle 3"/>
          <p:cNvSpPr>
            <a:spLocks noGrp="1" noChangeArrowheads="1"/>
          </p:cNvSpPr>
          <p:nvPr>
            <p:ph idx="1"/>
          </p:nvPr>
        </p:nvSpPr>
        <p:spPr/>
        <p:txBody>
          <a:bodyPr/>
          <a:lstStyle/>
          <a:p>
            <a:r>
              <a:rPr lang="en-GB"/>
              <a:t>Arab lands were often dry and harsh environments</a:t>
            </a:r>
            <a:endParaRPr lang="en-GB" b="1" u="sng"/>
          </a:p>
          <a:p>
            <a:r>
              <a:rPr lang="en-GB"/>
              <a:t>Improvements in water technology were important for agriculture</a:t>
            </a:r>
            <a:endParaRPr lang="en-GB" b="1" u="sng"/>
          </a:p>
          <a:p>
            <a:r>
              <a:rPr lang="en-GB"/>
              <a:t>Other industries included manufacture of paper, machinery and scientific instruments </a:t>
            </a:r>
            <a:endParaRPr lang="en-GB" b="1" u="sng"/>
          </a:p>
          <a:p>
            <a:endParaRPr lang="en-GB"/>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jazaritaqifig5"/>
          <p:cNvPicPr>
            <a:picLocks noGrp="1" noChangeAspect="1" noChangeArrowheads="1"/>
          </p:cNvPicPr>
          <p:nvPr>
            <p:ph idx="1"/>
          </p:nvPr>
        </p:nvPicPr>
        <p:blipFill>
          <a:blip r:embed="rId2" cstate="print"/>
          <a:srcRect/>
          <a:stretch>
            <a:fillRect/>
          </a:stretch>
        </p:blipFill>
        <p:spPr>
          <a:xfrm>
            <a:off x="1187450" y="549275"/>
            <a:ext cx="5559425" cy="5616575"/>
          </a:xfrm>
          <a:noFill/>
          <a:ln/>
        </p:spPr>
      </p:pic>
      <p:sp>
        <p:nvSpPr>
          <p:cNvPr id="17414" name="Text Box 6"/>
          <p:cNvSpPr txBox="1">
            <a:spLocks noChangeArrowheads="1"/>
          </p:cNvSpPr>
          <p:nvPr/>
        </p:nvSpPr>
        <p:spPr bwMode="auto">
          <a:xfrm>
            <a:off x="6948488" y="4868863"/>
            <a:ext cx="1727200" cy="1190625"/>
          </a:xfrm>
          <a:prstGeom prst="rect">
            <a:avLst/>
          </a:prstGeom>
          <a:noFill/>
          <a:ln w="9525">
            <a:noFill/>
            <a:miter lim="800000"/>
            <a:headEnd/>
            <a:tailEnd/>
          </a:ln>
          <a:effectLst/>
        </p:spPr>
        <p:txBody>
          <a:bodyPr>
            <a:spAutoFit/>
          </a:bodyPr>
          <a:lstStyle/>
          <a:p>
            <a:r>
              <a:rPr lang="en-GB"/>
              <a:t>Water raising machine from Al-Jazari manuscript</a:t>
            </a:r>
          </a:p>
        </p:txBody>
      </p:sp>
      <p:sp>
        <p:nvSpPr>
          <p:cNvPr id="17415" name="Rectangle 7"/>
          <p:cNvSpPr>
            <a:spLocks noChangeArrowheads="1"/>
          </p:cNvSpPr>
          <p:nvPr/>
        </p:nvSpPr>
        <p:spPr bwMode="auto">
          <a:xfrm>
            <a:off x="1187450" y="6308725"/>
            <a:ext cx="3268663" cy="274638"/>
          </a:xfrm>
          <a:prstGeom prst="rect">
            <a:avLst/>
          </a:prstGeom>
          <a:noFill/>
          <a:ln w="9525">
            <a:noFill/>
            <a:miter lim="800000"/>
            <a:headEnd/>
            <a:tailEnd/>
          </a:ln>
          <a:effectLst/>
        </p:spPr>
        <p:txBody>
          <a:bodyPr wrap="none">
            <a:spAutoFit/>
          </a:bodyPr>
          <a:lstStyle/>
          <a:p>
            <a:r>
              <a:rPr lang="en-GB" sz="1200"/>
              <a:t>http://www.muslimheritage.com/ImageLibrary/</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1143000"/>
          </a:xfrm>
        </p:spPr>
        <p:txBody>
          <a:bodyPr/>
          <a:lstStyle/>
          <a:p>
            <a:pPr algn="ctr"/>
            <a:r>
              <a:rPr lang="en-GB" dirty="0" smtClean="0"/>
              <a:t>Questions</a:t>
            </a:r>
            <a:endParaRPr lang="en-GB" dirty="0"/>
          </a:p>
        </p:txBody>
      </p:sp>
      <p:sp>
        <p:nvSpPr>
          <p:cNvPr id="2" name="Content Placeholder 1"/>
          <p:cNvSpPr>
            <a:spLocks noGrp="1"/>
          </p:cNvSpPr>
          <p:nvPr>
            <p:ph idx="1"/>
          </p:nvPr>
        </p:nvSpPr>
        <p:spPr>
          <a:xfrm>
            <a:off x="457200" y="1066800"/>
            <a:ext cx="8229600" cy="4940491"/>
          </a:xfrm>
        </p:spPr>
        <p:txBody>
          <a:bodyPr>
            <a:normAutofit/>
          </a:bodyPr>
          <a:lstStyle/>
          <a:p>
            <a:pPr algn="just"/>
            <a:endParaRPr lang="en-GB" dirty="0" smtClean="0"/>
          </a:p>
          <a:p>
            <a:pPr algn="just"/>
            <a:r>
              <a:rPr lang="en-GB" dirty="0" smtClean="0"/>
              <a:t>Is there any </a:t>
            </a:r>
            <a:r>
              <a:rPr lang="en-GB" b="1" dirty="0" smtClean="0">
                <a:solidFill>
                  <a:srgbClr val="FF0000"/>
                </a:solidFill>
              </a:rPr>
              <a:t>conflict</a:t>
            </a:r>
            <a:r>
              <a:rPr lang="en-GB" dirty="0" smtClean="0"/>
              <a:t> between science and religion? And can one </a:t>
            </a:r>
            <a:r>
              <a:rPr lang="en-GB" b="1" dirty="0" smtClean="0">
                <a:solidFill>
                  <a:srgbClr val="FF0000"/>
                </a:solidFill>
              </a:rPr>
              <a:t>replace  </a:t>
            </a:r>
            <a:r>
              <a:rPr lang="en-GB" dirty="0" smtClean="0"/>
              <a:t>the other?</a:t>
            </a:r>
          </a:p>
          <a:p>
            <a:pPr algn="just"/>
            <a:endParaRPr lang="en-GB" dirty="0" smtClean="0"/>
          </a:p>
          <a:p>
            <a:pPr algn="just"/>
            <a:r>
              <a:rPr lang="en-GB" dirty="0" smtClean="0"/>
              <a:t>Does the word </a:t>
            </a:r>
            <a:r>
              <a:rPr lang="en-GB" b="1" dirty="0" smtClean="0">
                <a:solidFill>
                  <a:srgbClr val="FF0000"/>
                </a:solidFill>
              </a:rPr>
              <a:t>Scientist</a:t>
            </a:r>
            <a:r>
              <a:rPr lang="en-GB" dirty="0" smtClean="0"/>
              <a:t> equates a </a:t>
            </a:r>
            <a:r>
              <a:rPr lang="en-GB" b="1" dirty="0" smtClean="0">
                <a:solidFill>
                  <a:srgbClr val="FF0000"/>
                </a:solidFill>
              </a:rPr>
              <a:t>non believer</a:t>
            </a:r>
            <a:r>
              <a:rPr lang="en-GB" dirty="0" smtClean="0"/>
              <a:t> ? Or Is being scientific </a:t>
            </a:r>
            <a:r>
              <a:rPr lang="en-GB" b="1" dirty="0" smtClean="0">
                <a:solidFill>
                  <a:srgbClr val="FF0000"/>
                </a:solidFill>
              </a:rPr>
              <a:t>contradicts</a:t>
            </a:r>
            <a:r>
              <a:rPr lang="en-GB" dirty="0" smtClean="0"/>
              <a:t> being religious?</a:t>
            </a:r>
          </a:p>
          <a:p>
            <a:pPr algn="just"/>
            <a:endParaRPr lang="en-GB" dirty="0" smtClean="0"/>
          </a:p>
          <a:p>
            <a:pPr algn="just"/>
            <a:r>
              <a:rPr lang="en-GB" dirty="0" smtClean="0"/>
              <a:t>Is religion just a group of </a:t>
            </a:r>
            <a:r>
              <a:rPr lang="en-GB" b="1" dirty="0" smtClean="0">
                <a:solidFill>
                  <a:srgbClr val="FF0000"/>
                </a:solidFill>
              </a:rPr>
              <a:t>myths, </a:t>
            </a:r>
            <a:r>
              <a:rPr lang="en-GB" dirty="0" smtClean="0"/>
              <a:t>which was meant to suit the time it was revealed or is it a </a:t>
            </a:r>
            <a:r>
              <a:rPr lang="en-GB" b="1" dirty="0" smtClean="0">
                <a:solidFill>
                  <a:srgbClr val="FF0000"/>
                </a:solidFill>
              </a:rPr>
              <a:t>logical, intellectual, sensible</a:t>
            </a:r>
            <a:r>
              <a:rPr lang="en-GB" dirty="0" smtClean="0"/>
              <a:t> curriculum.</a:t>
            </a:r>
          </a:p>
          <a:p>
            <a:endParaRPr lang="en-GB"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pPr algn="ctr"/>
            <a:r>
              <a:rPr lang="en-US" smtClean="0"/>
              <a:t> The  Answers</a:t>
            </a:r>
            <a:endParaRPr lang="en-GB" dirty="0"/>
          </a:p>
        </p:txBody>
      </p:sp>
      <p:sp>
        <p:nvSpPr>
          <p:cNvPr id="3" name="Content Placeholder 2"/>
          <p:cNvSpPr>
            <a:spLocks noGrp="1"/>
          </p:cNvSpPr>
          <p:nvPr>
            <p:ph idx="1"/>
          </p:nvPr>
        </p:nvSpPr>
        <p:spPr>
          <a:xfrm>
            <a:off x="457200" y="1196752"/>
            <a:ext cx="8229600" cy="4929411"/>
          </a:xfrm>
        </p:spPr>
        <p:txBody>
          <a:bodyPr>
            <a:noAutofit/>
          </a:bodyPr>
          <a:lstStyle/>
          <a:p>
            <a:pPr algn="just"/>
            <a:r>
              <a:rPr lang="en-GB" sz="2400" dirty="0" smtClean="0"/>
              <a:t>Religions are originating from the </a:t>
            </a:r>
            <a:r>
              <a:rPr lang="en-GB" sz="2400" b="1" dirty="0" smtClean="0">
                <a:solidFill>
                  <a:srgbClr val="FF0000"/>
                </a:solidFill>
              </a:rPr>
              <a:t>same source</a:t>
            </a:r>
            <a:r>
              <a:rPr lang="en-GB" sz="2400" dirty="0" smtClean="0"/>
              <a:t>.</a:t>
            </a:r>
          </a:p>
          <a:p>
            <a:pPr algn="just"/>
            <a:endParaRPr lang="en-GB" sz="2400" dirty="0" smtClean="0"/>
          </a:p>
          <a:p>
            <a:pPr algn="just"/>
            <a:r>
              <a:rPr lang="en-GB" sz="2400" b="1" dirty="0" smtClean="0">
                <a:solidFill>
                  <a:srgbClr val="FF0000"/>
                </a:solidFill>
              </a:rPr>
              <a:t>Miracles</a:t>
            </a:r>
            <a:r>
              <a:rPr lang="en-GB" sz="2400" dirty="0" smtClean="0"/>
              <a:t> were one of the most important </a:t>
            </a:r>
            <a:r>
              <a:rPr lang="en-GB" sz="2400" b="1" dirty="0" smtClean="0">
                <a:solidFill>
                  <a:srgbClr val="FF0000"/>
                </a:solidFill>
              </a:rPr>
              <a:t>tools </a:t>
            </a:r>
            <a:r>
              <a:rPr lang="en-GB" sz="2400" dirty="0" smtClean="0"/>
              <a:t>that GOD supported HIS messengers to </a:t>
            </a:r>
            <a:r>
              <a:rPr lang="en-GB" sz="2400" b="1" dirty="0" smtClean="0">
                <a:solidFill>
                  <a:srgbClr val="FF0000"/>
                </a:solidFill>
              </a:rPr>
              <a:t>convince</a:t>
            </a:r>
            <a:r>
              <a:rPr lang="en-GB" sz="2400" dirty="0" smtClean="0"/>
              <a:t> people.</a:t>
            </a:r>
          </a:p>
          <a:p>
            <a:pPr algn="just"/>
            <a:endParaRPr lang="en-GB" sz="2400" dirty="0" smtClean="0"/>
          </a:p>
          <a:p>
            <a:pPr algn="just"/>
            <a:r>
              <a:rPr lang="en-GB" sz="2400" dirty="0" smtClean="0"/>
              <a:t>In the Quran, GOD has approached human beings through a different pathway: </a:t>
            </a:r>
            <a:r>
              <a:rPr lang="en-GB" sz="2400" b="1" dirty="0" smtClean="0">
                <a:solidFill>
                  <a:srgbClr val="FF0000"/>
                </a:solidFill>
              </a:rPr>
              <a:t>logic, practicality, precision and employment of mind. </a:t>
            </a:r>
            <a:endParaRPr lang="en-GB" sz="2400" dirty="0" smtClean="0"/>
          </a:p>
          <a:p>
            <a:pPr algn="just"/>
            <a:endParaRPr lang="en-GB" sz="2400" dirty="0" smtClean="0"/>
          </a:p>
          <a:p>
            <a:pPr algn="just"/>
            <a:r>
              <a:rPr lang="en-GB" sz="2400" b="1" dirty="0" smtClean="0">
                <a:solidFill>
                  <a:srgbClr val="FF0000"/>
                </a:solidFill>
              </a:rPr>
              <a:t>What is my key point of my discussion? </a:t>
            </a:r>
            <a:r>
              <a:rPr lang="en-GB" sz="2400" i="1" dirty="0" smtClean="0"/>
              <a:t>”The  Quran mentioned scientific facts </a:t>
            </a:r>
            <a:r>
              <a:rPr lang="en-GB" sz="2400" b="1" i="1" dirty="0" smtClean="0">
                <a:solidFill>
                  <a:srgbClr val="FF0000"/>
                </a:solidFill>
              </a:rPr>
              <a:t>1432 years ago</a:t>
            </a:r>
            <a:r>
              <a:rPr lang="en-GB" sz="2400" i="1" dirty="0" smtClean="0"/>
              <a:t>, that we, human beings and in the </a:t>
            </a:r>
            <a:r>
              <a:rPr lang="en-GB" sz="2400" b="1" i="1" dirty="0" smtClean="0">
                <a:solidFill>
                  <a:srgbClr val="FF0000"/>
                </a:solidFill>
              </a:rPr>
              <a:t>20</a:t>
            </a:r>
            <a:r>
              <a:rPr lang="en-GB" sz="2400" b="1" i="1" baseline="30000" dirty="0" smtClean="0">
                <a:solidFill>
                  <a:srgbClr val="FF0000"/>
                </a:solidFill>
              </a:rPr>
              <a:t>th</a:t>
            </a:r>
            <a:r>
              <a:rPr lang="en-GB" sz="2400" b="1" i="1" dirty="0" smtClean="0">
                <a:solidFill>
                  <a:srgbClr val="FF0000"/>
                </a:solidFill>
              </a:rPr>
              <a:t> century</a:t>
            </a:r>
            <a:r>
              <a:rPr lang="en-GB" sz="2400" i="1" dirty="0" smtClean="0"/>
              <a:t>, proved to be correct”.</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GB" dirty="0" smtClean="0"/>
              <a:t>First five verses revealed in Quran</a:t>
            </a:r>
            <a:endParaRPr lang="en-GB" dirty="0"/>
          </a:p>
        </p:txBody>
      </p:sp>
      <p:sp>
        <p:nvSpPr>
          <p:cNvPr id="3" name="Content Placeholder 2"/>
          <p:cNvSpPr>
            <a:spLocks noGrp="1"/>
          </p:cNvSpPr>
          <p:nvPr>
            <p:ph idx="1"/>
          </p:nvPr>
        </p:nvSpPr>
        <p:spPr/>
        <p:txBody>
          <a:bodyPr>
            <a:normAutofit/>
          </a:bodyPr>
          <a:lstStyle/>
          <a:p>
            <a:r>
              <a:rPr lang="en-GB" b="1" i="1" dirty="0" smtClean="0"/>
              <a:t>“</a:t>
            </a:r>
            <a:r>
              <a:rPr lang="en-GB" b="1" i="1" dirty="0" smtClean="0">
                <a:solidFill>
                  <a:srgbClr val="FF0000"/>
                </a:solidFill>
              </a:rPr>
              <a:t>Read</a:t>
            </a:r>
            <a:r>
              <a:rPr lang="en-GB" b="1" i="1" dirty="0" smtClean="0"/>
              <a:t> in the name of your LORD (GOD) WHO has created (all that exists), </a:t>
            </a:r>
          </a:p>
          <a:p>
            <a:pPr>
              <a:buNone/>
            </a:pPr>
            <a:r>
              <a:rPr lang="en-GB" b="1" i="1" dirty="0" smtClean="0"/>
              <a:t>HE (GOD) has created man from a clot (a piece of thick coagulated blood), </a:t>
            </a:r>
          </a:p>
          <a:p>
            <a:pPr>
              <a:buNone/>
            </a:pPr>
            <a:r>
              <a:rPr lang="en-GB" b="1" i="1" dirty="0" smtClean="0">
                <a:solidFill>
                  <a:srgbClr val="FF0000"/>
                </a:solidFill>
              </a:rPr>
              <a:t>READ </a:t>
            </a:r>
            <a:r>
              <a:rPr lang="en-GB" b="1" i="1" dirty="0" smtClean="0"/>
              <a:t>and your LORD (GOD) is the most Generous, WHO (GOD) has </a:t>
            </a:r>
            <a:r>
              <a:rPr lang="en-GB" b="1" i="1" dirty="0" smtClean="0">
                <a:solidFill>
                  <a:srgbClr val="FF0000"/>
                </a:solidFill>
              </a:rPr>
              <a:t>taught</a:t>
            </a:r>
            <a:r>
              <a:rPr lang="en-GB" b="1" i="1" dirty="0" smtClean="0"/>
              <a:t> (the writing) by the </a:t>
            </a:r>
            <a:r>
              <a:rPr lang="en-GB" b="1" i="1" dirty="0" smtClean="0">
                <a:solidFill>
                  <a:srgbClr val="FF0000"/>
                </a:solidFill>
              </a:rPr>
              <a:t>pen</a:t>
            </a:r>
            <a:r>
              <a:rPr lang="en-GB" b="1" i="1" dirty="0" smtClean="0"/>
              <a:t>, </a:t>
            </a:r>
          </a:p>
          <a:p>
            <a:pPr>
              <a:buNone/>
            </a:pPr>
            <a:r>
              <a:rPr lang="en-GB" b="1" i="1" dirty="0" smtClean="0"/>
              <a:t>HE (GOD) has </a:t>
            </a:r>
            <a:r>
              <a:rPr lang="en-GB" b="1" i="1" dirty="0" smtClean="0">
                <a:solidFill>
                  <a:srgbClr val="FF0000"/>
                </a:solidFill>
              </a:rPr>
              <a:t>taught</a:t>
            </a:r>
            <a:r>
              <a:rPr lang="en-GB" b="1" i="1" dirty="0" smtClean="0"/>
              <a:t> mankind that which they </a:t>
            </a:r>
            <a:r>
              <a:rPr lang="en-GB" b="1" i="1" dirty="0" smtClean="0">
                <a:solidFill>
                  <a:srgbClr val="FF0000"/>
                </a:solidFill>
              </a:rPr>
              <a:t>knew </a:t>
            </a:r>
            <a:r>
              <a:rPr lang="en-GB" b="1" i="1" dirty="0" smtClean="0"/>
              <a:t>not”</a:t>
            </a:r>
            <a:r>
              <a:rPr lang="en-GB" dirty="0" smtClean="0"/>
              <a:t>  (Quran 96: 1-5)</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6544"/>
            <a:ext cx="8229600" cy="1124744"/>
          </a:xfrm>
        </p:spPr>
        <p:txBody>
          <a:bodyPr/>
          <a:lstStyle/>
          <a:p>
            <a:pPr algn="ctr"/>
            <a:r>
              <a:rPr lang="en-GB" dirty="0" smtClean="0"/>
              <a:t>Origin of Universe</a:t>
            </a:r>
            <a:endParaRPr lang="en-GB" dirty="0"/>
          </a:p>
        </p:txBody>
      </p:sp>
      <p:sp>
        <p:nvSpPr>
          <p:cNvPr id="3" name="Text Placeholder 2"/>
          <p:cNvSpPr>
            <a:spLocks noGrp="1"/>
          </p:cNvSpPr>
          <p:nvPr>
            <p:ph type="body" idx="1"/>
          </p:nvPr>
        </p:nvSpPr>
        <p:spPr>
          <a:xfrm>
            <a:off x="467544" y="836712"/>
            <a:ext cx="4040188" cy="639762"/>
          </a:xfrm>
        </p:spPr>
        <p:txBody>
          <a:bodyPr/>
          <a:lstStyle/>
          <a:p>
            <a:pPr algn="ctr"/>
            <a:r>
              <a:rPr lang="en-GB" dirty="0" smtClean="0"/>
              <a:t>Modern Science</a:t>
            </a:r>
            <a:endParaRPr lang="en-GB" dirty="0"/>
          </a:p>
        </p:txBody>
      </p:sp>
      <p:sp>
        <p:nvSpPr>
          <p:cNvPr id="5" name="Text Placeholder 4"/>
          <p:cNvSpPr>
            <a:spLocks noGrp="1"/>
          </p:cNvSpPr>
          <p:nvPr>
            <p:ph type="body" sz="half" idx="3"/>
          </p:nvPr>
        </p:nvSpPr>
        <p:spPr>
          <a:xfrm>
            <a:off x="4644008" y="836712"/>
            <a:ext cx="4041775" cy="639762"/>
          </a:xfrm>
        </p:spPr>
        <p:txBody>
          <a:bodyPr/>
          <a:lstStyle/>
          <a:p>
            <a:pPr algn="ctr"/>
            <a:r>
              <a:rPr lang="en-GB" dirty="0" smtClean="0"/>
              <a:t>Quran</a:t>
            </a:r>
            <a:endParaRPr lang="en-GB" dirty="0"/>
          </a:p>
        </p:txBody>
      </p:sp>
      <p:sp>
        <p:nvSpPr>
          <p:cNvPr id="4" name="Content Placeholder 3"/>
          <p:cNvSpPr>
            <a:spLocks noGrp="1"/>
          </p:cNvSpPr>
          <p:nvPr>
            <p:ph sz="quarter" idx="2"/>
          </p:nvPr>
        </p:nvSpPr>
        <p:spPr>
          <a:xfrm>
            <a:off x="179512" y="1412776"/>
            <a:ext cx="4536504" cy="5256584"/>
          </a:xfrm>
        </p:spPr>
        <p:txBody>
          <a:bodyPr>
            <a:normAutofit fontScale="85000" lnSpcReduction="20000"/>
          </a:bodyPr>
          <a:lstStyle/>
          <a:p>
            <a:pPr algn="just"/>
            <a:endParaRPr lang="en-GB" sz="3400" dirty="0" smtClean="0"/>
          </a:p>
          <a:p>
            <a:pPr algn="just"/>
            <a:r>
              <a:rPr lang="en-GB" sz="2900" smtClean="0"/>
              <a:t>Modern</a:t>
            </a:r>
            <a:r>
              <a:rPr lang="en-GB" sz="2900" b="1" smtClean="0">
                <a:solidFill>
                  <a:srgbClr val="FF0000"/>
                </a:solidFill>
              </a:rPr>
              <a:t>cosmology</a:t>
            </a:r>
            <a:r>
              <a:rPr lang="en-GB" sz="2900" dirty="0" smtClean="0"/>
              <a:t>: indicates that, at one point in time, the whole universe an opaque highly </a:t>
            </a:r>
            <a:r>
              <a:rPr lang="en-GB" sz="2900" b="1" dirty="0" smtClean="0">
                <a:solidFill>
                  <a:srgbClr val="FF0000"/>
                </a:solidFill>
              </a:rPr>
              <a:t>dense and hot gaseous</a:t>
            </a:r>
            <a:r>
              <a:rPr lang="en-GB" sz="2900" dirty="0" smtClean="0">
                <a:solidFill>
                  <a:srgbClr val="FF0000"/>
                </a:solidFill>
              </a:rPr>
              <a:t> </a:t>
            </a:r>
            <a:r>
              <a:rPr lang="en-GB" sz="2900" dirty="0" smtClean="0"/>
              <a:t>composition).  </a:t>
            </a:r>
          </a:p>
          <a:p>
            <a:pPr algn="just"/>
            <a:r>
              <a:rPr lang="en-GB" sz="2900" dirty="0" smtClean="0"/>
              <a:t>The earth and the heavens above (the sun, the moon, stars, planets, galaxies, etc.) were formed from this same ‘smoke,’ ? They were </a:t>
            </a:r>
            <a:r>
              <a:rPr lang="en-GB" sz="2900" b="1" dirty="0" smtClean="0">
                <a:solidFill>
                  <a:srgbClr val="FF0000"/>
                </a:solidFill>
              </a:rPr>
              <a:t>one connected entity</a:t>
            </a:r>
            <a:r>
              <a:rPr lang="en-GB" sz="2900" b="1" dirty="0" smtClean="0"/>
              <a:t> </a:t>
            </a:r>
            <a:r>
              <a:rPr lang="en-GB" sz="2900" dirty="0" smtClean="0"/>
              <a:t> then separated from each other </a:t>
            </a:r>
            <a:r>
              <a:rPr lang="en-GB" sz="2100" dirty="0" smtClean="0"/>
              <a:t>(</a:t>
            </a:r>
            <a:r>
              <a:rPr lang="en-GB" sz="2100" i="1" dirty="0" smtClean="0"/>
              <a:t>The First Three Minutes, a Modern View of the Origin of the Universe</a:t>
            </a:r>
            <a:r>
              <a:rPr lang="en-GB" sz="2100" dirty="0" smtClean="0"/>
              <a:t>, Weinberg, pp. 94-105.)  </a:t>
            </a:r>
          </a:p>
          <a:p>
            <a:pPr algn="just"/>
            <a:endParaRPr lang="en-GB" sz="3300"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a:p>
        </p:txBody>
      </p:sp>
      <p:sp>
        <p:nvSpPr>
          <p:cNvPr id="6" name="Content Placeholder 5"/>
          <p:cNvSpPr>
            <a:spLocks noGrp="1"/>
          </p:cNvSpPr>
          <p:nvPr>
            <p:ph sz="quarter" idx="4"/>
          </p:nvPr>
        </p:nvSpPr>
        <p:spPr>
          <a:xfrm>
            <a:off x="4644008" y="1340768"/>
            <a:ext cx="4041775" cy="5256584"/>
          </a:xfrm>
        </p:spPr>
        <p:txBody>
          <a:bodyPr>
            <a:normAutofit/>
          </a:bodyPr>
          <a:lstStyle/>
          <a:p>
            <a:pPr algn="just"/>
            <a:endParaRPr lang="en-GB" dirty="0" smtClean="0"/>
          </a:p>
          <a:p>
            <a:pPr algn="just"/>
            <a:r>
              <a:rPr lang="en-GB" dirty="0" smtClean="0"/>
              <a:t>”….Then HE (GOD) turned to the heaven when it was</a:t>
            </a:r>
            <a:r>
              <a:rPr lang="en-GB" b="1" dirty="0" smtClean="0"/>
              <a:t> </a:t>
            </a:r>
            <a:r>
              <a:rPr lang="en-GB" b="1" dirty="0" smtClean="0">
                <a:solidFill>
                  <a:srgbClr val="FF0000"/>
                </a:solidFill>
              </a:rPr>
              <a:t>smoke</a:t>
            </a:r>
            <a:r>
              <a:rPr lang="en-GB" b="1" dirty="0" smtClean="0"/>
              <a:t>...”  </a:t>
            </a:r>
            <a:r>
              <a:rPr lang="en-GB" dirty="0" smtClean="0"/>
              <a:t>(Quran, 41:11).</a:t>
            </a:r>
          </a:p>
          <a:p>
            <a:pPr algn="just"/>
            <a:endParaRPr lang="en-GB" dirty="0" smtClean="0"/>
          </a:p>
          <a:p>
            <a:pPr algn="just"/>
            <a:r>
              <a:rPr lang="en-GB" b="1" dirty="0" smtClean="0"/>
              <a:t> </a:t>
            </a:r>
            <a:r>
              <a:rPr lang="en-GB" dirty="0" smtClean="0"/>
              <a:t>”Have not those who disbelieved known that the sky and the earth were </a:t>
            </a:r>
            <a:r>
              <a:rPr lang="en-GB" b="1" dirty="0" smtClean="0">
                <a:solidFill>
                  <a:srgbClr val="FF0000"/>
                </a:solidFill>
              </a:rPr>
              <a:t>one connected entity,</a:t>
            </a:r>
            <a:r>
              <a:rPr lang="en-GB" b="1" dirty="0" smtClean="0"/>
              <a:t> </a:t>
            </a:r>
            <a:r>
              <a:rPr lang="en-GB" dirty="0" smtClean="0"/>
              <a:t>then WE (GOD) separated them?...” </a:t>
            </a:r>
            <a:r>
              <a:rPr lang="en-GB" b="1" dirty="0" smtClean="0"/>
              <a:t> </a:t>
            </a:r>
            <a:r>
              <a:rPr lang="en-GB" dirty="0" smtClean="0"/>
              <a:t>(Quran, 21:30) </a:t>
            </a:r>
          </a:p>
          <a:p>
            <a:pPr algn="just"/>
            <a:endParaRPr lang="en-GB" dirty="0" smtClean="0"/>
          </a:p>
          <a:p>
            <a:pPr>
              <a:buNone/>
            </a:pPr>
            <a:r>
              <a:rPr lang="en-GB" dirty="0" smtClean="0"/>
              <a:t> </a:t>
            </a:r>
          </a:p>
          <a:p>
            <a:endParaRPr lang="en-GB"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8600"/>
            <a:ext cx="8229600" cy="836712"/>
          </a:xfrm>
        </p:spPr>
        <p:txBody>
          <a:bodyPr/>
          <a:lstStyle/>
          <a:p>
            <a:pPr algn="ctr"/>
            <a:r>
              <a:rPr lang="en-GB" dirty="0" smtClean="0"/>
              <a:t>Astronomy</a:t>
            </a:r>
            <a:endParaRPr lang="en-GB" dirty="0"/>
          </a:p>
        </p:txBody>
      </p:sp>
      <p:sp>
        <p:nvSpPr>
          <p:cNvPr id="3" name="Text Placeholder 2"/>
          <p:cNvSpPr>
            <a:spLocks noGrp="1"/>
          </p:cNvSpPr>
          <p:nvPr>
            <p:ph type="body" idx="1"/>
          </p:nvPr>
        </p:nvSpPr>
        <p:spPr>
          <a:xfrm>
            <a:off x="539552" y="620688"/>
            <a:ext cx="4040188" cy="762000"/>
          </a:xfrm>
        </p:spPr>
        <p:txBody>
          <a:bodyPr/>
          <a:lstStyle/>
          <a:p>
            <a:pPr algn="ctr"/>
            <a:r>
              <a:rPr lang="en-GB" dirty="0" smtClean="0"/>
              <a:t>Modern Science</a:t>
            </a:r>
            <a:endParaRPr lang="en-GB" dirty="0"/>
          </a:p>
        </p:txBody>
      </p:sp>
      <p:sp>
        <p:nvSpPr>
          <p:cNvPr id="5" name="Text Placeholder 4"/>
          <p:cNvSpPr>
            <a:spLocks noGrp="1"/>
          </p:cNvSpPr>
          <p:nvPr>
            <p:ph type="body" sz="half" idx="3"/>
          </p:nvPr>
        </p:nvSpPr>
        <p:spPr>
          <a:xfrm>
            <a:off x="4716016" y="620688"/>
            <a:ext cx="4041775" cy="762000"/>
          </a:xfrm>
        </p:spPr>
        <p:txBody>
          <a:bodyPr/>
          <a:lstStyle/>
          <a:p>
            <a:pPr algn="ctr"/>
            <a:r>
              <a:rPr lang="en-GB" dirty="0" smtClean="0"/>
              <a:t>Quran</a:t>
            </a:r>
            <a:endParaRPr lang="en-GB" dirty="0"/>
          </a:p>
        </p:txBody>
      </p:sp>
      <p:sp>
        <p:nvSpPr>
          <p:cNvPr id="4" name="Content Placeholder 3"/>
          <p:cNvSpPr>
            <a:spLocks noGrp="1"/>
          </p:cNvSpPr>
          <p:nvPr>
            <p:ph sz="quarter" idx="2"/>
          </p:nvPr>
        </p:nvSpPr>
        <p:spPr>
          <a:xfrm>
            <a:off x="457200" y="1600200"/>
            <a:ext cx="4040188" cy="2057400"/>
          </a:xfrm>
        </p:spPr>
        <p:txBody>
          <a:bodyPr/>
          <a:lstStyle/>
          <a:p>
            <a:pPr algn="just"/>
            <a:r>
              <a:rPr lang="en-GB" dirty="0" smtClean="0"/>
              <a:t>Moon is a dark body </a:t>
            </a:r>
            <a:r>
              <a:rPr lang="en-GB" b="1" dirty="0" smtClean="0">
                <a:solidFill>
                  <a:srgbClr val="FF0000"/>
                </a:solidFill>
              </a:rPr>
              <a:t>reflects light </a:t>
            </a:r>
            <a:r>
              <a:rPr lang="en-GB" dirty="0" smtClean="0"/>
              <a:t>but does not produce heat whereas the sun produces both </a:t>
            </a:r>
            <a:r>
              <a:rPr lang="en-GB" b="1" dirty="0" smtClean="0">
                <a:solidFill>
                  <a:srgbClr val="FF0000"/>
                </a:solidFill>
              </a:rPr>
              <a:t>light and heat</a:t>
            </a:r>
            <a:r>
              <a:rPr lang="en-GB" dirty="0" smtClean="0"/>
              <a:t> .</a:t>
            </a:r>
          </a:p>
          <a:p>
            <a:pPr algn="just"/>
            <a:endParaRPr lang="en-GB" dirty="0"/>
          </a:p>
        </p:txBody>
      </p:sp>
      <p:sp>
        <p:nvSpPr>
          <p:cNvPr id="6" name="Content Placeholder 5"/>
          <p:cNvSpPr>
            <a:spLocks noGrp="1"/>
          </p:cNvSpPr>
          <p:nvPr>
            <p:ph sz="quarter" idx="4"/>
          </p:nvPr>
        </p:nvSpPr>
        <p:spPr>
          <a:xfrm>
            <a:off x="4645025" y="1524000"/>
            <a:ext cx="4041775" cy="2819400"/>
          </a:xfrm>
        </p:spPr>
        <p:txBody>
          <a:bodyPr>
            <a:normAutofit/>
          </a:bodyPr>
          <a:lstStyle/>
          <a:p>
            <a:pPr algn="just"/>
            <a:r>
              <a:rPr lang="en-GB" dirty="0" smtClean="0"/>
              <a:t>“See you not how ALLAH (GOD) has created the seven skies one above another, and has made the </a:t>
            </a:r>
            <a:r>
              <a:rPr lang="en-GB" b="1" dirty="0" smtClean="0">
                <a:solidFill>
                  <a:srgbClr val="FF0000"/>
                </a:solidFill>
              </a:rPr>
              <a:t>moon a light</a:t>
            </a:r>
            <a:r>
              <a:rPr lang="en-GB" dirty="0" smtClean="0"/>
              <a:t> therein and made the sun a </a:t>
            </a:r>
            <a:r>
              <a:rPr lang="en-GB" b="1" dirty="0" smtClean="0">
                <a:solidFill>
                  <a:srgbClr val="FF0000"/>
                </a:solidFill>
              </a:rPr>
              <a:t>glowing</a:t>
            </a:r>
            <a:r>
              <a:rPr lang="en-GB" dirty="0" smtClean="0">
                <a:solidFill>
                  <a:srgbClr val="FF0000"/>
                </a:solidFill>
              </a:rPr>
              <a:t> </a:t>
            </a:r>
            <a:r>
              <a:rPr lang="en-GB" b="1" dirty="0" smtClean="0">
                <a:solidFill>
                  <a:srgbClr val="FF0000"/>
                </a:solidFill>
              </a:rPr>
              <a:t>lamp</a:t>
            </a:r>
            <a:r>
              <a:rPr lang="en-GB" dirty="0" smtClean="0"/>
              <a:t>? (71: 15-16) </a:t>
            </a:r>
          </a:p>
          <a:p>
            <a:pPr algn="just"/>
            <a:endParaRPr lang="en-GB" dirty="0" smtClean="0"/>
          </a:p>
          <a:p>
            <a:pPr algn="just"/>
            <a:endParaRPr lang="en-GB" dirty="0"/>
          </a:p>
        </p:txBody>
      </p:sp>
      <p:pic>
        <p:nvPicPr>
          <p:cNvPr id="7" name="BLOGGER_PHOTO_ID_5597073775763035154" descr="http://2.bp.blogspot.com/-4DGUVJJK45A/TazM8coClBI/AAAAAAAAC2A/VAotZgu-ems/s320/moon-2-1-15-11-2005.jpg">
            <a:hlinkClick r:id="rId2"/>
          </p:cNvPr>
          <p:cNvPicPr/>
          <p:nvPr/>
        </p:nvPicPr>
        <p:blipFill>
          <a:blip r:embed="rId3" cstate="print"/>
          <a:srcRect/>
          <a:stretch>
            <a:fillRect/>
          </a:stretch>
        </p:blipFill>
        <p:spPr bwMode="auto">
          <a:xfrm>
            <a:off x="323528" y="4419600"/>
            <a:ext cx="3048000" cy="2438400"/>
          </a:xfrm>
          <a:prstGeom prst="rect">
            <a:avLst/>
          </a:prstGeom>
          <a:noFill/>
          <a:ln w="9525">
            <a:noFill/>
            <a:miter lim="800000"/>
            <a:headEnd/>
            <a:tailEnd/>
          </a:ln>
        </p:spPr>
      </p:pic>
      <p:pic>
        <p:nvPicPr>
          <p:cNvPr id="8" name="Picture 7" descr="Space Sun"/>
          <p:cNvPicPr/>
          <p:nvPr/>
        </p:nvPicPr>
        <p:blipFill>
          <a:blip r:embed="rId4" cstate="print"/>
          <a:srcRect/>
          <a:stretch>
            <a:fillRect/>
          </a:stretch>
        </p:blipFill>
        <p:spPr bwMode="auto">
          <a:xfrm>
            <a:off x="3581400" y="4419601"/>
            <a:ext cx="2133600" cy="2438400"/>
          </a:xfrm>
          <a:prstGeom prst="rect">
            <a:avLst/>
          </a:prstGeom>
          <a:noFill/>
          <a:ln w="9525">
            <a:noFill/>
            <a:miter lim="800000"/>
            <a:headEnd/>
            <a:tailEnd/>
          </a:ln>
        </p:spPr>
      </p:pic>
      <p:pic>
        <p:nvPicPr>
          <p:cNvPr id="9" name="Picture 8" descr="solar system.jpg"/>
          <p:cNvPicPr>
            <a:picLocks noChangeAspect="1"/>
          </p:cNvPicPr>
          <p:nvPr/>
        </p:nvPicPr>
        <p:blipFill>
          <a:blip r:embed="rId5" cstate="print"/>
          <a:stretch>
            <a:fillRect/>
          </a:stretch>
        </p:blipFill>
        <p:spPr>
          <a:xfrm>
            <a:off x="5943600" y="4419600"/>
            <a:ext cx="2648011" cy="2362200"/>
          </a:xfrm>
          <a:prstGeom prst="rect">
            <a:avLst/>
          </a:prstGeom>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28600"/>
            <a:ext cx="8229600" cy="908720"/>
          </a:xfrm>
        </p:spPr>
        <p:txBody>
          <a:bodyPr/>
          <a:lstStyle/>
          <a:p>
            <a:pPr algn="ctr"/>
            <a:r>
              <a:rPr lang="en-GB" dirty="0" smtClean="0"/>
              <a:t>Astronomy</a:t>
            </a:r>
            <a:endParaRPr lang="en-GB" dirty="0"/>
          </a:p>
        </p:txBody>
      </p:sp>
      <p:sp>
        <p:nvSpPr>
          <p:cNvPr id="3" name="Text Placeholder 2"/>
          <p:cNvSpPr>
            <a:spLocks noGrp="1"/>
          </p:cNvSpPr>
          <p:nvPr>
            <p:ph type="body" idx="1"/>
          </p:nvPr>
        </p:nvSpPr>
        <p:spPr>
          <a:xfrm>
            <a:off x="467544" y="836712"/>
            <a:ext cx="4040188" cy="639762"/>
          </a:xfrm>
        </p:spPr>
        <p:txBody>
          <a:bodyPr/>
          <a:lstStyle/>
          <a:p>
            <a:pPr algn="ctr"/>
            <a:r>
              <a:rPr lang="en-GB" dirty="0" smtClean="0"/>
              <a:t>Modern Science</a:t>
            </a:r>
            <a:endParaRPr lang="en-GB" dirty="0"/>
          </a:p>
        </p:txBody>
      </p:sp>
      <p:sp>
        <p:nvSpPr>
          <p:cNvPr id="5" name="Text Placeholder 4"/>
          <p:cNvSpPr>
            <a:spLocks noGrp="1"/>
          </p:cNvSpPr>
          <p:nvPr>
            <p:ph type="body" sz="half" idx="3"/>
          </p:nvPr>
        </p:nvSpPr>
        <p:spPr>
          <a:xfrm>
            <a:off x="4644008" y="836712"/>
            <a:ext cx="4041775" cy="639762"/>
          </a:xfrm>
        </p:spPr>
        <p:txBody>
          <a:bodyPr/>
          <a:lstStyle/>
          <a:p>
            <a:pPr algn="ctr"/>
            <a:r>
              <a:rPr lang="en-GB" dirty="0" smtClean="0"/>
              <a:t>Quran</a:t>
            </a:r>
            <a:endParaRPr lang="en-GB" dirty="0"/>
          </a:p>
        </p:txBody>
      </p:sp>
      <p:sp>
        <p:nvSpPr>
          <p:cNvPr id="4" name="Content Placeholder 3"/>
          <p:cNvSpPr>
            <a:spLocks noGrp="1"/>
          </p:cNvSpPr>
          <p:nvPr>
            <p:ph sz="quarter" idx="2"/>
          </p:nvPr>
        </p:nvSpPr>
        <p:spPr>
          <a:xfrm>
            <a:off x="539552" y="1556792"/>
            <a:ext cx="4040188" cy="4320480"/>
          </a:xfrm>
        </p:spPr>
        <p:txBody>
          <a:bodyPr/>
          <a:lstStyle/>
          <a:p>
            <a:pPr algn="just"/>
            <a:r>
              <a:rPr lang="en-GB" dirty="0" smtClean="0"/>
              <a:t>The sun and moon each rotates in its own </a:t>
            </a:r>
            <a:r>
              <a:rPr lang="en-GB" b="1" dirty="0" smtClean="0">
                <a:solidFill>
                  <a:srgbClr val="FF0000"/>
                </a:solidFill>
              </a:rPr>
              <a:t>orbit</a:t>
            </a:r>
            <a:r>
              <a:rPr lang="en-GB" dirty="0" smtClean="0"/>
              <a:t>.</a:t>
            </a:r>
          </a:p>
          <a:p>
            <a:pPr algn="just"/>
            <a:r>
              <a:rPr lang="en-GB" dirty="0" smtClean="0"/>
              <a:t>The moon starts as a </a:t>
            </a:r>
            <a:r>
              <a:rPr lang="en-GB" b="1" dirty="0" smtClean="0">
                <a:solidFill>
                  <a:srgbClr val="FF0000"/>
                </a:solidFill>
              </a:rPr>
              <a:t>crescent </a:t>
            </a:r>
            <a:r>
              <a:rPr lang="en-GB" dirty="0" smtClean="0"/>
              <a:t>then becomes </a:t>
            </a:r>
            <a:r>
              <a:rPr lang="en-GB" b="1" dirty="0" smtClean="0">
                <a:solidFill>
                  <a:srgbClr val="FF0000"/>
                </a:solidFill>
              </a:rPr>
              <a:t>full</a:t>
            </a:r>
            <a:r>
              <a:rPr lang="en-GB" dirty="0" smtClean="0"/>
              <a:t> moon and then </a:t>
            </a:r>
            <a:r>
              <a:rPr lang="en-GB" b="1" dirty="0" smtClean="0">
                <a:solidFill>
                  <a:srgbClr val="FF0000"/>
                </a:solidFill>
              </a:rPr>
              <a:t>half</a:t>
            </a:r>
            <a:r>
              <a:rPr lang="en-GB" dirty="0" smtClean="0"/>
              <a:t> moon then </a:t>
            </a:r>
            <a:r>
              <a:rPr lang="en-GB" b="1" dirty="0" smtClean="0">
                <a:solidFill>
                  <a:srgbClr val="FF0000"/>
                </a:solidFill>
              </a:rPr>
              <a:t>crescent</a:t>
            </a:r>
            <a:r>
              <a:rPr lang="en-GB" dirty="0" smtClean="0"/>
              <a:t> again.</a:t>
            </a:r>
          </a:p>
          <a:p>
            <a:pPr algn="just"/>
            <a:endParaRPr lang="en-GB" dirty="0"/>
          </a:p>
        </p:txBody>
      </p:sp>
      <p:sp>
        <p:nvSpPr>
          <p:cNvPr id="6" name="Content Placeholder 5"/>
          <p:cNvSpPr>
            <a:spLocks noGrp="1"/>
          </p:cNvSpPr>
          <p:nvPr>
            <p:ph sz="quarter" idx="4"/>
          </p:nvPr>
        </p:nvSpPr>
        <p:spPr>
          <a:xfrm>
            <a:off x="4644008" y="914400"/>
            <a:ext cx="4247455" cy="4248472"/>
          </a:xfrm>
        </p:spPr>
        <p:txBody>
          <a:bodyPr>
            <a:normAutofit/>
          </a:bodyPr>
          <a:lstStyle/>
          <a:p>
            <a:pPr algn="just"/>
            <a:r>
              <a:rPr lang="en-GB" dirty="0" smtClean="0"/>
              <a:t>“And the moon, WE (GOD) have measured for it mansions (to traverse), till it returns like the old dried,  </a:t>
            </a:r>
            <a:r>
              <a:rPr lang="en-GB" b="1" dirty="0" smtClean="0">
                <a:solidFill>
                  <a:srgbClr val="FF0000"/>
                </a:solidFill>
              </a:rPr>
              <a:t>curved date stalk</a:t>
            </a:r>
            <a:r>
              <a:rPr lang="en-GB" dirty="0" smtClean="0"/>
              <a:t>.</a:t>
            </a:r>
          </a:p>
          <a:p>
            <a:pPr algn="just"/>
            <a:r>
              <a:rPr lang="en-GB" dirty="0" smtClean="0"/>
              <a:t>It is </a:t>
            </a:r>
            <a:r>
              <a:rPr lang="en-GB" b="1" dirty="0" smtClean="0">
                <a:solidFill>
                  <a:srgbClr val="FF0000"/>
                </a:solidFill>
              </a:rPr>
              <a:t>not</a:t>
            </a:r>
            <a:r>
              <a:rPr lang="en-GB" dirty="0" smtClean="0"/>
              <a:t> for the sun to </a:t>
            </a:r>
            <a:r>
              <a:rPr lang="en-GB" b="1" dirty="0" smtClean="0">
                <a:solidFill>
                  <a:srgbClr val="FF0000"/>
                </a:solidFill>
              </a:rPr>
              <a:t>overtake</a:t>
            </a:r>
            <a:r>
              <a:rPr lang="en-GB" dirty="0" smtClean="0"/>
              <a:t> the moon, nor does the night </a:t>
            </a:r>
            <a:r>
              <a:rPr lang="en-GB" b="1" dirty="0" smtClean="0">
                <a:solidFill>
                  <a:srgbClr val="FF0000"/>
                </a:solidFill>
              </a:rPr>
              <a:t>outstrips</a:t>
            </a:r>
            <a:r>
              <a:rPr lang="en-GB" dirty="0" smtClean="0"/>
              <a:t> the day and they all float, each in an </a:t>
            </a:r>
            <a:r>
              <a:rPr lang="en-GB" b="1" dirty="0" smtClean="0">
                <a:solidFill>
                  <a:srgbClr val="FF0000"/>
                </a:solidFill>
              </a:rPr>
              <a:t>orbit</a:t>
            </a:r>
            <a:r>
              <a:rPr lang="en-GB" dirty="0" smtClean="0"/>
              <a:t>.” (Quran 36: 39-40)</a:t>
            </a:r>
            <a:endParaRPr lang="en-GB" dirty="0"/>
          </a:p>
        </p:txBody>
      </p:sp>
      <p:pic>
        <p:nvPicPr>
          <p:cNvPr id="7" name="Picture 6" descr="http://astrobob.areavoices.com/astrobob/images/Moon_tilt_graphic.JPG"/>
          <p:cNvPicPr/>
          <p:nvPr/>
        </p:nvPicPr>
        <p:blipFill>
          <a:blip r:embed="rId2" cstate="print"/>
          <a:srcRect/>
          <a:stretch>
            <a:fillRect/>
          </a:stretch>
        </p:blipFill>
        <p:spPr bwMode="auto">
          <a:xfrm>
            <a:off x="251520" y="4797152"/>
            <a:ext cx="2525266" cy="1828800"/>
          </a:xfrm>
          <a:prstGeom prst="rect">
            <a:avLst/>
          </a:prstGeom>
          <a:noFill/>
          <a:ln w="9525">
            <a:noFill/>
            <a:miter lim="800000"/>
            <a:headEnd/>
            <a:tailEnd/>
          </a:ln>
        </p:spPr>
      </p:pic>
      <p:pic>
        <p:nvPicPr>
          <p:cNvPr id="8" name="Picture 7" descr="http://www.afreshhorizon.co.uk/images/moon_phases.jpg"/>
          <p:cNvPicPr/>
          <p:nvPr/>
        </p:nvPicPr>
        <p:blipFill>
          <a:blip r:embed="rId3" cstate="print"/>
          <a:srcRect/>
          <a:stretch>
            <a:fillRect/>
          </a:stretch>
        </p:blipFill>
        <p:spPr bwMode="auto">
          <a:xfrm>
            <a:off x="2843808" y="4653136"/>
            <a:ext cx="2237234" cy="1905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836712"/>
          </a:xfrm>
        </p:spPr>
        <p:txBody>
          <a:bodyPr/>
          <a:lstStyle/>
          <a:p>
            <a:pPr algn="ctr"/>
            <a:r>
              <a:rPr lang="en-GB" dirty="0" smtClean="0"/>
              <a:t>Geography/ Geology</a:t>
            </a:r>
            <a:endParaRPr lang="en-GB" dirty="0"/>
          </a:p>
        </p:txBody>
      </p:sp>
      <p:sp>
        <p:nvSpPr>
          <p:cNvPr id="3" name="Text Placeholder 2"/>
          <p:cNvSpPr>
            <a:spLocks noGrp="1"/>
          </p:cNvSpPr>
          <p:nvPr>
            <p:ph type="body" idx="1"/>
          </p:nvPr>
        </p:nvSpPr>
        <p:spPr>
          <a:xfrm>
            <a:off x="467544" y="692696"/>
            <a:ext cx="4040188" cy="639762"/>
          </a:xfrm>
        </p:spPr>
        <p:txBody>
          <a:bodyPr/>
          <a:lstStyle/>
          <a:p>
            <a:pPr algn="ctr"/>
            <a:r>
              <a:rPr lang="en-GB" dirty="0" smtClean="0"/>
              <a:t>Modern Science</a:t>
            </a:r>
            <a:endParaRPr lang="en-GB" dirty="0"/>
          </a:p>
        </p:txBody>
      </p:sp>
      <p:sp>
        <p:nvSpPr>
          <p:cNvPr id="5" name="Text Placeholder 4"/>
          <p:cNvSpPr>
            <a:spLocks noGrp="1"/>
          </p:cNvSpPr>
          <p:nvPr>
            <p:ph type="body" sz="half" idx="3"/>
          </p:nvPr>
        </p:nvSpPr>
        <p:spPr>
          <a:xfrm>
            <a:off x="4644008" y="692696"/>
            <a:ext cx="4041775" cy="639762"/>
          </a:xfrm>
        </p:spPr>
        <p:txBody>
          <a:bodyPr/>
          <a:lstStyle/>
          <a:p>
            <a:pPr algn="ctr"/>
            <a:r>
              <a:rPr lang="en-GB" dirty="0" smtClean="0"/>
              <a:t>Quran</a:t>
            </a:r>
            <a:endParaRPr lang="en-GB" dirty="0"/>
          </a:p>
        </p:txBody>
      </p:sp>
      <p:sp>
        <p:nvSpPr>
          <p:cNvPr id="4" name="Content Placeholder 3"/>
          <p:cNvSpPr>
            <a:spLocks noGrp="1"/>
          </p:cNvSpPr>
          <p:nvPr>
            <p:ph sz="quarter" idx="2"/>
          </p:nvPr>
        </p:nvSpPr>
        <p:spPr>
          <a:xfrm>
            <a:off x="0" y="1412776"/>
            <a:ext cx="4644008" cy="3951288"/>
          </a:xfrm>
        </p:spPr>
        <p:txBody>
          <a:bodyPr>
            <a:normAutofit/>
          </a:bodyPr>
          <a:lstStyle/>
          <a:p>
            <a:pPr algn="just"/>
            <a:r>
              <a:rPr lang="en-GB" b="1" dirty="0" smtClean="0"/>
              <a:t>Mountains :</a:t>
            </a:r>
          </a:p>
          <a:p>
            <a:pPr marL="457200" indent="-457200" algn="just">
              <a:buFont typeface="+mj-lt"/>
              <a:buAutoNum type="arabicPeriod"/>
            </a:pPr>
            <a:r>
              <a:rPr lang="en-GB" dirty="0" smtClean="0"/>
              <a:t>Shaped like a </a:t>
            </a:r>
            <a:r>
              <a:rPr lang="en-GB" b="1" dirty="0" smtClean="0">
                <a:solidFill>
                  <a:srgbClr val="FF0000"/>
                </a:solidFill>
              </a:rPr>
              <a:t>peg </a:t>
            </a:r>
            <a:r>
              <a:rPr lang="en-GB" dirty="0" smtClean="0"/>
              <a:t>= have underlying </a:t>
            </a:r>
            <a:r>
              <a:rPr lang="en-GB" b="1" dirty="0" smtClean="0">
                <a:solidFill>
                  <a:srgbClr val="FF0000"/>
                </a:solidFill>
              </a:rPr>
              <a:t>roots</a:t>
            </a:r>
            <a:r>
              <a:rPr lang="en-GB" dirty="0" smtClean="0"/>
              <a:t> deeply embedded in the ground which can reach several times their heights.</a:t>
            </a:r>
          </a:p>
          <a:p>
            <a:pPr marL="457200" indent="-457200" algn="just">
              <a:buFont typeface="+mj-lt"/>
              <a:buAutoNum type="arabicPeriod"/>
            </a:pPr>
            <a:r>
              <a:rPr lang="en-GB" dirty="0" smtClean="0"/>
              <a:t>Modern theory of </a:t>
            </a:r>
            <a:r>
              <a:rPr lang="en-GB" b="1" dirty="0" smtClean="0">
                <a:solidFill>
                  <a:srgbClr val="FF0000"/>
                </a:solidFill>
              </a:rPr>
              <a:t>plate tectonics</a:t>
            </a:r>
            <a:r>
              <a:rPr lang="en-GB" dirty="0" smtClean="0"/>
              <a:t>: mountains work as </a:t>
            </a:r>
            <a:r>
              <a:rPr lang="en-GB" b="1" dirty="0" smtClean="0">
                <a:solidFill>
                  <a:srgbClr val="FF0000"/>
                </a:solidFill>
              </a:rPr>
              <a:t>stabilizers</a:t>
            </a:r>
            <a:r>
              <a:rPr lang="en-GB" dirty="0" smtClean="0"/>
              <a:t> for the earth. </a:t>
            </a:r>
            <a:r>
              <a:rPr lang="en-GB" sz="1700" i="1" dirty="0" smtClean="0"/>
              <a:t>(Professor Emeritus Frank , President of the National Academy of Sciences, Washington, DC). </a:t>
            </a:r>
            <a:endParaRPr lang="en-GB" sz="1700" i="1" dirty="0"/>
          </a:p>
        </p:txBody>
      </p:sp>
      <p:sp>
        <p:nvSpPr>
          <p:cNvPr id="6" name="Content Placeholder 5"/>
          <p:cNvSpPr>
            <a:spLocks noGrp="1"/>
          </p:cNvSpPr>
          <p:nvPr>
            <p:ph sz="quarter" idx="4"/>
          </p:nvPr>
        </p:nvSpPr>
        <p:spPr>
          <a:xfrm>
            <a:off x="4645025" y="1412776"/>
            <a:ext cx="4498975" cy="3951288"/>
          </a:xfrm>
        </p:spPr>
        <p:txBody>
          <a:bodyPr/>
          <a:lstStyle/>
          <a:p>
            <a:pPr algn="just"/>
            <a:r>
              <a:rPr lang="en-GB" b="1" dirty="0" smtClean="0"/>
              <a:t>“</a:t>
            </a:r>
            <a:r>
              <a:rPr lang="en-GB" dirty="0" smtClean="0"/>
              <a:t>Have WE (GOD) not made the earth as a bed, and the mountains as</a:t>
            </a:r>
            <a:r>
              <a:rPr lang="en-GB" b="1" dirty="0" smtClean="0"/>
              <a:t> </a:t>
            </a:r>
            <a:r>
              <a:rPr lang="en-GB" b="1" dirty="0" smtClean="0">
                <a:solidFill>
                  <a:srgbClr val="FF0000"/>
                </a:solidFill>
              </a:rPr>
              <a:t>pegs</a:t>
            </a:r>
            <a:r>
              <a:rPr lang="en-GB" b="1" dirty="0" smtClean="0"/>
              <a:t>? ” </a:t>
            </a:r>
            <a:r>
              <a:rPr lang="en-GB" dirty="0" smtClean="0"/>
              <a:t>(Quran, 78:6-7)</a:t>
            </a:r>
          </a:p>
          <a:p>
            <a:pPr algn="just"/>
            <a:endParaRPr lang="en-GB" dirty="0" smtClean="0"/>
          </a:p>
          <a:p>
            <a:pPr algn="just"/>
            <a:r>
              <a:rPr lang="en-GB" dirty="0" smtClean="0"/>
              <a:t>And HE (GOD) has set firm mountains in the earth so that it </a:t>
            </a:r>
            <a:r>
              <a:rPr lang="en-GB" b="1" dirty="0" smtClean="0">
                <a:solidFill>
                  <a:srgbClr val="FF0000"/>
                </a:solidFill>
              </a:rPr>
              <a:t>would not shake</a:t>
            </a:r>
            <a:r>
              <a:rPr lang="en-GB" b="1" u="sng" dirty="0" smtClean="0"/>
              <a:t> </a:t>
            </a:r>
            <a:r>
              <a:rPr lang="en-GB" b="1" dirty="0" smtClean="0"/>
              <a:t>...  </a:t>
            </a:r>
            <a:r>
              <a:rPr lang="en-GB" dirty="0" smtClean="0"/>
              <a:t>(Quran, 16:15)</a:t>
            </a:r>
            <a:endParaRPr lang="en-GB" dirty="0"/>
          </a:p>
        </p:txBody>
      </p:sp>
      <p:pic>
        <p:nvPicPr>
          <p:cNvPr id="7" name="Picture 6" descr="Figure 8 (Click here to enlarge)">
            <a:hlinkClick r:id="rId2" tgtFrame="Figure8"/>
          </p:cNvPr>
          <p:cNvPicPr/>
          <p:nvPr/>
        </p:nvPicPr>
        <p:blipFill>
          <a:blip r:embed="rId3" cstate="print"/>
          <a:srcRect/>
          <a:stretch>
            <a:fillRect/>
          </a:stretch>
        </p:blipFill>
        <p:spPr bwMode="auto">
          <a:xfrm>
            <a:off x="0" y="5445224"/>
            <a:ext cx="3491880" cy="1412776"/>
          </a:xfrm>
          <a:prstGeom prst="rect">
            <a:avLst/>
          </a:prstGeom>
          <a:noFill/>
          <a:ln w="9525">
            <a:noFill/>
            <a:miter lim="800000"/>
            <a:headEnd/>
            <a:tailEnd/>
          </a:ln>
        </p:spPr>
      </p:pic>
      <p:pic>
        <p:nvPicPr>
          <p:cNvPr id="8" name="Picture 7" descr="Figure 7"/>
          <p:cNvPicPr/>
          <p:nvPr/>
        </p:nvPicPr>
        <p:blipFill>
          <a:blip r:embed="rId4" cstate="print"/>
          <a:srcRect/>
          <a:stretch>
            <a:fillRect/>
          </a:stretch>
        </p:blipFill>
        <p:spPr bwMode="auto">
          <a:xfrm>
            <a:off x="4788024" y="5085184"/>
            <a:ext cx="4106545" cy="148399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836712"/>
          </a:xfrm>
        </p:spPr>
        <p:txBody>
          <a:bodyPr/>
          <a:lstStyle/>
          <a:p>
            <a:pPr algn="ctr"/>
            <a:r>
              <a:rPr lang="en-GB" dirty="0" smtClean="0"/>
              <a:t>Chemistry</a:t>
            </a:r>
            <a:endParaRPr lang="en-GB" dirty="0"/>
          </a:p>
        </p:txBody>
      </p:sp>
      <p:sp>
        <p:nvSpPr>
          <p:cNvPr id="7" name="Text Placeholder 6"/>
          <p:cNvSpPr>
            <a:spLocks noGrp="1"/>
          </p:cNvSpPr>
          <p:nvPr>
            <p:ph type="body" idx="1"/>
          </p:nvPr>
        </p:nvSpPr>
        <p:spPr>
          <a:xfrm>
            <a:off x="395536" y="620688"/>
            <a:ext cx="4040188" cy="639762"/>
          </a:xfrm>
        </p:spPr>
        <p:txBody>
          <a:bodyPr/>
          <a:lstStyle/>
          <a:p>
            <a:pPr algn="ctr"/>
            <a:r>
              <a:rPr lang="en-GB" dirty="0" smtClean="0"/>
              <a:t>Modern Science</a:t>
            </a:r>
            <a:endParaRPr lang="en-GB" dirty="0"/>
          </a:p>
        </p:txBody>
      </p:sp>
      <p:sp>
        <p:nvSpPr>
          <p:cNvPr id="8" name="Text Placeholder 7"/>
          <p:cNvSpPr>
            <a:spLocks noGrp="1"/>
          </p:cNvSpPr>
          <p:nvPr>
            <p:ph type="body" sz="half" idx="3"/>
          </p:nvPr>
        </p:nvSpPr>
        <p:spPr>
          <a:xfrm>
            <a:off x="4644008" y="620688"/>
            <a:ext cx="4041775" cy="639762"/>
          </a:xfrm>
        </p:spPr>
        <p:txBody>
          <a:bodyPr/>
          <a:lstStyle/>
          <a:p>
            <a:pPr algn="ctr"/>
            <a:r>
              <a:rPr lang="en-GB" dirty="0" smtClean="0"/>
              <a:t>Quran</a:t>
            </a:r>
            <a:endParaRPr lang="en-GB" dirty="0"/>
          </a:p>
        </p:txBody>
      </p:sp>
      <p:sp>
        <p:nvSpPr>
          <p:cNvPr id="3" name="Content Placeholder 2"/>
          <p:cNvSpPr>
            <a:spLocks noGrp="1"/>
          </p:cNvSpPr>
          <p:nvPr>
            <p:ph sz="quarter" idx="2"/>
          </p:nvPr>
        </p:nvSpPr>
        <p:spPr>
          <a:xfrm>
            <a:off x="179512" y="1196752"/>
            <a:ext cx="4328220" cy="3951288"/>
          </a:xfrm>
        </p:spPr>
        <p:txBody>
          <a:bodyPr>
            <a:normAutofit fontScale="85000" lnSpcReduction="20000"/>
          </a:bodyPr>
          <a:lstStyle/>
          <a:p>
            <a:pPr algn="just"/>
            <a:endParaRPr lang="en-GB" dirty="0" smtClean="0"/>
          </a:p>
          <a:p>
            <a:pPr algn="just"/>
            <a:r>
              <a:rPr lang="en-GB" dirty="0" smtClean="0"/>
              <a:t>At the meeting point of 2 seas/ oceans (or a river and a sea) there is a </a:t>
            </a:r>
            <a:r>
              <a:rPr lang="en-GB" b="1" dirty="0" smtClean="0">
                <a:solidFill>
                  <a:srgbClr val="FF0000"/>
                </a:solidFill>
              </a:rPr>
              <a:t>barrier</a:t>
            </a:r>
            <a:r>
              <a:rPr lang="en-GB" dirty="0" smtClean="0"/>
              <a:t> because of own </a:t>
            </a:r>
            <a:r>
              <a:rPr lang="en-GB" b="1" dirty="0" smtClean="0">
                <a:solidFill>
                  <a:srgbClr val="FF0000"/>
                </a:solidFill>
              </a:rPr>
              <a:t>temperature, salinity, and density</a:t>
            </a:r>
            <a:r>
              <a:rPr lang="en-GB" dirty="0" smtClean="0"/>
              <a:t>).</a:t>
            </a:r>
            <a:endParaRPr lang="en-GB" baseline="30000" dirty="0" smtClean="0"/>
          </a:p>
          <a:p>
            <a:pPr algn="just"/>
            <a:endParaRPr lang="en-GB" dirty="0" smtClean="0"/>
          </a:p>
          <a:p>
            <a:pPr algn="just"/>
            <a:r>
              <a:rPr lang="en-GB" dirty="0" smtClean="0"/>
              <a:t>Example, </a:t>
            </a:r>
            <a:r>
              <a:rPr lang="en-GB" b="1" dirty="0" smtClean="0">
                <a:solidFill>
                  <a:srgbClr val="FF0000"/>
                </a:solidFill>
              </a:rPr>
              <a:t>Mediterranean</a:t>
            </a:r>
            <a:r>
              <a:rPr lang="en-GB" dirty="0" smtClean="0"/>
              <a:t> water enters the </a:t>
            </a:r>
            <a:r>
              <a:rPr lang="en-GB" b="1" dirty="0" smtClean="0">
                <a:solidFill>
                  <a:srgbClr val="FF0000"/>
                </a:solidFill>
              </a:rPr>
              <a:t>Atlantic </a:t>
            </a:r>
            <a:r>
              <a:rPr lang="en-GB" dirty="0" smtClean="0"/>
              <a:t>over the Gibraltar and moves several hundred kilometres into the Atlantic at a depth of about 1000 meters with its own warm, saline, and less dense characteristics (</a:t>
            </a:r>
            <a:r>
              <a:rPr lang="en-GB" sz="1800" i="1" dirty="0" smtClean="0"/>
              <a:t>Principles of Oceanography</a:t>
            </a:r>
            <a:r>
              <a:rPr lang="en-GB" sz="1800" dirty="0" smtClean="0"/>
              <a:t>, Davis, pp. 92-93.) </a:t>
            </a:r>
          </a:p>
          <a:p>
            <a:pPr algn="just"/>
            <a:endParaRPr lang="en-GB" dirty="0" smtClean="0"/>
          </a:p>
        </p:txBody>
      </p:sp>
      <p:sp>
        <p:nvSpPr>
          <p:cNvPr id="4" name="Content Placeholder 3"/>
          <p:cNvSpPr>
            <a:spLocks noGrp="1"/>
          </p:cNvSpPr>
          <p:nvPr>
            <p:ph sz="quarter" idx="4"/>
          </p:nvPr>
        </p:nvSpPr>
        <p:spPr>
          <a:xfrm>
            <a:off x="4644008" y="1196752"/>
            <a:ext cx="4041775" cy="3951288"/>
          </a:xfrm>
        </p:spPr>
        <p:txBody>
          <a:bodyPr>
            <a:normAutofit fontScale="92500" lnSpcReduction="20000"/>
          </a:bodyPr>
          <a:lstStyle/>
          <a:p>
            <a:pPr algn="just"/>
            <a:endParaRPr lang="en-GB" dirty="0" smtClean="0"/>
          </a:p>
          <a:p>
            <a:pPr algn="just"/>
            <a:r>
              <a:rPr lang="en-GB" dirty="0" smtClean="0"/>
              <a:t>“HE (GOD) has set free the two seas meeting together.  There is a </a:t>
            </a:r>
            <a:r>
              <a:rPr lang="en-GB" b="1" dirty="0" smtClean="0">
                <a:solidFill>
                  <a:srgbClr val="FF0000"/>
                </a:solidFill>
              </a:rPr>
              <a:t>barrier</a:t>
            </a:r>
            <a:r>
              <a:rPr lang="en-GB" dirty="0" smtClean="0"/>
              <a:t> between them.  They </a:t>
            </a:r>
            <a:r>
              <a:rPr lang="en-GB" b="1" dirty="0" smtClean="0">
                <a:solidFill>
                  <a:srgbClr val="FF0000"/>
                </a:solidFill>
              </a:rPr>
              <a:t>do not transgress</a:t>
            </a:r>
            <a:r>
              <a:rPr lang="en-GB" dirty="0" smtClean="0"/>
              <a:t>”.  (Quran, 55:19-20) .</a:t>
            </a:r>
          </a:p>
          <a:p>
            <a:pPr algn="just"/>
            <a:endParaRPr lang="en-GB" dirty="0" smtClean="0"/>
          </a:p>
          <a:p>
            <a:pPr algn="just"/>
            <a:r>
              <a:rPr lang="en-GB" dirty="0" smtClean="0"/>
              <a:t>“HE (GOD) is the one who has set free the two kinds of water, </a:t>
            </a:r>
            <a:r>
              <a:rPr lang="en-GB" b="1" dirty="0" smtClean="0">
                <a:solidFill>
                  <a:srgbClr val="FF0000"/>
                </a:solidFill>
              </a:rPr>
              <a:t>one sweet and palatable, and the other salty and bitter</a:t>
            </a:r>
            <a:r>
              <a:rPr lang="en-GB" dirty="0" smtClean="0"/>
              <a:t>.  And HE (GOD) has made between them a barrier and a forbidding partition”.  (Quran, 25:53). </a:t>
            </a:r>
          </a:p>
          <a:p>
            <a:pPr algn="just"/>
            <a:endParaRPr lang="en-GB" dirty="0" smtClean="0"/>
          </a:p>
          <a:p>
            <a:endParaRPr lang="en-GB" dirty="0"/>
          </a:p>
        </p:txBody>
      </p:sp>
      <p:pic>
        <p:nvPicPr>
          <p:cNvPr id="5" name="Picture 4" descr="Figure 13 (Click here to enlarge)">
            <a:hlinkClick r:id="rId2" tgtFrame="Figure13"/>
          </p:cNvPr>
          <p:cNvPicPr/>
          <p:nvPr/>
        </p:nvPicPr>
        <p:blipFill>
          <a:blip r:embed="rId3" cstate="print"/>
          <a:srcRect/>
          <a:stretch>
            <a:fillRect/>
          </a:stretch>
        </p:blipFill>
        <p:spPr bwMode="auto">
          <a:xfrm>
            <a:off x="395536" y="5029200"/>
            <a:ext cx="4086225" cy="1828800"/>
          </a:xfrm>
          <a:prstGeom prst="rect">
            <a:avLst/>
          </a:prstGeom>
          <a:noFill/>
          <a:ln w="9525">
            <a:noFill/>
            <a:miter lim="800000"/>
            <a:headEnd/>
            <a:tailEnd/>
          </a:ln>
        </p:spPr>
      </p:pic>
      <p:pic>
        <p:nvPicPr>
          <p:cNvPr id="6" name="Picture 5" descr="Figure 14 (Click here to enlarge)">
            <a:hlinkClick r:id="rId4" tgtFrame="Figure14"/>
          </p:cNvPr>
          <p:cNvPicPr/>
          <p:nvPr/>
        </p:nvPicPr>
        <p:blipFill>
          <a:blip r:embed="rId5" cstate="print"/>
          <a:srcRect/>
          <a:stretch>
            <a:fillRect/>
          </a:stretch>
        </p:blipFill>
        <p:spPr bwMode="auto">
          <a:xfrm>
            <a:off x="4788024" y="5085184"/>
            <a:ext cx="4086225" cy="1371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http://4.bp.blogspot.com/-SMbDrDOGr4c/TtOi7b8hfxI/AAAAAAAAAVg/Hk8dd5jnof4/s1600/2-rivers-meet.JPG"/>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4744"/>
          </a:xfrm>
        </p:spPr>
        <p:txBody>
          <a:bodyPr>
            <a:normAutofit/>
          </a:bodyPr>
          <a:lstStyle/>
          <a:p>
            <a:pPr algn="ctr"/>
            <a:r>
              <a:rPr lang="en-GB" sz="3600" dirty="0" smtClean="0"/>
              <a:t>Embryology</a:t>
            </a:r>
            <a:endParaRPr lang="en-GB" sz="3600" dirty="0"/>
          </a:p>
        </p:txBody>
      </p:sp>
      <p:sp>
        <p:nvSpPr>
          <p:cNvPr id="3" name="Text Placeholder 2"/>
          <p:cNvSpPr>
            <a:spLocks noGrp="1"/>
          </p:cNvSpPr>
          <p:nvPr>
            <p:ph type="body" idx="1"/>
          </p:nvPr>
        </p:nvSpPr>
        <p:spPr>
          <a:xfrm>
            <a:off x="611560" y="764704"/>
            <a:ext cx="4040188" cy="762000"/>
          </a:xfrm>
        </p:spPr>
        <p:txBody>
          <a:bodyPr/>
          <a:lstStyle/>
          <a:p>
            <a:pPr algn="ctr"/>
            <a:r>
              <a:rPr lang="en-GB" dirty="0" smtClean="0"/>
              <a:t>Modern Science</a:t>
            </a:r>
            <a:endParaRPr lang="en-GB" dirty="0"/>
          </a:p>
        </p:txBody>
      </p:sp>
      <p:sp>
        <p:nvSpPr>
          <p:cNvPr id="4" name="Text Placeholder 3"/>
          <p:cNvSpPr>
            <a:spLocks noGrp="1"/>
          </p:cNvSpPr>
          <p:nvPr>
            <p:ph type="body" sz="half" idx="3"/>
          </p:nvPr>
        </p:nvSpPr>
        <p:spPr>
          <a:xfrm>
            <a:off x="4716016" y="764704"/>
            <a:ext cx="4041775" cy="762000"/>
          </a:xfrm>
        </p:spPr>
        <p:txBody>
          <a:bodyPr/>
          <a:lstStyle/>
          <a:p>
            <a:pPr algn="ctr"/>
            <a:r>
              <a:rPr lang="en-GB" dirty="0" smtClean="0"/>
              <a:t>Quran</a:t>
            </a:r>
            <a:endParaRPr lang="en-GB" dirty="0"/>
          </a:p>
        </p:txBody>
      </p:sp>
      <p:sp>
        <p:nvSpPr>
          <p:cNvPr id="5" name="Content Placeholder 4"/>
          <p:cNvSpPr>
            <a:spLocks noGrp="1"/>
          </p:cNvSpPr>
          <p:nvPr>
            <p:ph sz="quarter" idx="2"/>
          </p:nvPr>
        </p:nvSpPr>
        <p:spPr>
          <a:xfrm>
            <a:off x="179512" y="1556792"/>
            <a:ext cx="4392488" cy="5301208"/>
          </a:xfrm>
        </p:spPr>
        <p:txBody>
          <a:bodyPr>
            <a:normAutofit/>
          </a:bodyPr>
          <a:lstStyle/>
          <a:p>
            <a:pPr marL="514350" indent="-514350" algn="just">
              <a:buFont typeface="Arial" pitchFamily="34" charset="0"/>
              <a:buChar char="•"/>
            </a:pPr>
            <a:r>
              <a:rPr lang="en-GB" sz="2000" b="1" dirty="0" smtClean="0"/>
              <a:t>Blood Clot </a:t>
            </a:r>
            <a:r>
              <a:rPr lang="en-GB" sz="2000" dirty="0" smtClean="0"/>
              <a:t>(relatively large amounts of blood present in the embryo during this stage</a:t>
            </a:r>
            <a:r>
              <a:rPr lang="en-GB" sz="2000" u="sng" baseline="30000" dirty="0" smtClean="0"/>
              <a:t>, </a:t>
            </a:r>
            <a:r>
              <a:rPr lang="en-GB" sz="2000" dirty="0" smtClean="0"/>
              <a:t>does not circulate until the end of 3/52).</a:t>
            </a:r>
          </a:p>
          <a:p>
            <a:pPr marL="514350" indent="-514350" algn="just">
              <a:buFont typeface="Arial" pitchFamily="34" charset="0"/>
              <a:buChar char="•"/>
            </a:pPr>
            <a:endParaRPr lang="en-GB" dirty="0" smtClean="0"/>
          </a:p>
          <a:p>
            <a:pPr marL="514350" indent="-514350" algn="just">
              <a:buFont typeface="Arial" pitchFamily="34" charset="0"/>
              <a:buChar char="•"/>
            </a:pPr>
            <a:endParaRPr lang="en-GB" b="1" dirty="0" smtClean="0"/>
          </a:p>
          <a:p>
            <a:pPr marL="514350" indent="-514350" algn="just">
              <a:buFont typeface="Arial" pitchFamily="34" charset="0"/>
              <a:buChar char="•"/>
            </a:pPr>
            <a:endParaRPr lang="en-GB" b="1" dirty="0" smtClean="0"/>
          </a:p>
          <a:p>
            <a:pPr marL="514350" indent="-514350" algn="just">
              <a:buFont typeface="Arial" pitchFamily="34" charset="0"/>
              <a:buChar char="•"/>
            </a:pPr>
            <a:r>
              <a:rPr lang="en-GB" b="1" dirty="0" smtClean="0"/>
              <a:t>Suspended structure </a:t>
            </a:r>
            <a:r>
              <a:rPr lang="en-GB" dirty="0" smtClean="0"/>
              <a:t>In the mum’s womb.</a:t>
            </a:r>
          </a:p>
          <a:p>
            <a:pPr marL="514350" indent="-514350" algn="just">
              <a:buNone/>
            </a:pPr>
            <a:r>
              <a:rPr lang="en-GB" sz="1200" i="1" dirty="0" smtClean="0"/>
              <a:t>           (The Developing Human, Moore and </a:t>
            </a:r>
            <a:r>
              <a:rPr lang="en-GB" sz="1200" i="1" dirty="0" err="1" smtClean="0"/>
              <a:t>Persaud</a:t>
            </a:r>
            <a:r>
              <a:rPr lang="en-GB" sz="1200" i="1" dirty="0" smtClean="0"/>
              <a:t>, 5th ed., p. 65. (2) The Developing Human, Moore and </a:t>
            </a:r>
            <a:r>
              <a:rPr lang="en-GB" sz="1200" i="1" dirty="0" err="1" smtClean="0"/>
              <a:t>Persaud</a:t>
            </a:r>
            <a:r>
              <a:rPr lang="en-GB" sz="1200" i="1" dirty="0" smtClean="0"/>
              <a:t>, 5th ed., p. 8. (3) The Developing Human, Moore and </a:t>
            </a:r>
            <a:r>
              <a:rPr lang="en-GB" sz="1200" i="1" dirty="0" err="1" smtClean="0"/>
              <a:t>Persaud</a:t>
            </a:r>
            <a:r>
              <a:rPr lang="en-GB" sz="1200" i="1" dirty="0" smtClean="0"/>
              <a:t>, 5th ed., p. 9</a:t>
            </a:r>
          </a:p>
          <a:p>
            <a:pPr marL="514350" indent="-514350">
              <a:buFont typeface="+mj-lt"/>
              <a:buAutoNum type="arabicPeriod"/>
            </a:pPr>
            <a:endParaRPr lang="en-GB" dirty="0" smtClean="0"/>
          </a:p>
          <a:p>
            <a:pPr marL="514350" indent="-514350">
              <a:buFont typeface="+mj-lt"/>
              <a:buAutoNum type="arabicPeriod"/>
            </a:pPr>
            <a:endParaRPr lang="en-GB" dirty="0" smtClean="0"/>
          </a:p>
          <a:p>
            <a:pPr marL="514350" indent="-514350" algn="just">
              <a:buFont typeface="+mj-lt"/>
              <a:buAutoNum type="arabicPeriod"/>
            </a:pPr>
            <a:endParaRPr lang="en-GB" dirty="0" smtClean="0"/>
          </a:p>
          <a:p>
            <a:pPr marL="514350" indent="-514350" algn="just">
              <a:buFont typeface="+mj-lt"/>
              <a:buAutoNum type="arabicPeriod"/>
            </a:pPr>
            <a:endParaRPr lang="en-GB" dirty="0" smtClean="0"/>
          </a:p>
          <a:p>
            <a:pPr marL="514350" indent="-514350" algn="just">
              <a:buNone/>
            </a:pPr>
            <a:endParaRPr lang="en-GB" dirty="0"/>
          </a:p>
        </p:txBody>
      </p:sp>
      <p:sp>
        <p:nvSpPr>
          <p:cNvPr id="6" name="Content Placeholder 5"/>
          <p:cNvSpPr>
            <a:spLocks noGrp="1"/>
          </p:cNvSpPr>
          <p:nvPr>
            <p:ph sz="quarter" idx="4"/>
          </p:nvPr>
        </p:nvSpPr>
        <p:spPr>
          <a:xfrm>
            <a:off x="4645025" y="1628800"/>
            <a:ext cx="4041775" cy="3757257"/>
          </a:xfrm>
        </p:spPr>
        <p:txBody>
          <a:bodyPr>
            <a:normAutofit/>
          </a:bodyPr>
          <a:lstStyle/>
          <a:p>
            <a:pPr algn="just"/>
            <a:r>
              <a:rPr lang="en-GB" b="1" dirty="0" smtClean="0"/>
              <a:t>“</a:t>
            </a:r>
            <a:r>
              <a:rPr lang="en-GB" dirty="0" smtClean="0"/>
              <a:t>WE (GOD) made him (human being) as a </a:t>
            </a:r>
            <a:r>
              <a:rPr lang="en-GB" b="1" dirty="0" smtClean="0">
                <a:solidFill>
                  <a:srgbClr val="FF0000"/>
                </a:solidFill>
              </a:rPr>
              <a:t>drop</a:t>
            </a:r>
            <a:r>
              <a:rPr lang="en-GB" dirty="0" smtClean="0"/>
              <a:t> in (of blood) a place of settlement, </a:t>
            </a:r>
            <a:r>
              <a:rPr lang="en-GB" b="1" dirty="0" smtClean="0">
                <a:solidFill>
                  <a:srgbClr val="FF0000"/>
                </a:solidFill>
              </a:rPr>
              <a:t>firmly fixed</a:t>
            </a:r>
            <a:r>
              <a:rPr lang="en-GB" dirty="0" smtClean="0"/>
              <a:t>.  Then We made the drop into an </a:t>
            </a:r>
            <a:r>
              <a:rPr lang="en-GB" b="1" i="1" dirty="0" err="1" smtClean="0">
                <a:solidFill>
                  <a:srgbClr val="FF0000"/>
                </a:solidFill>
              </a:rPr>
              <a:t>Alaqah</a:t>
            </a:r>
            <a:r>
              <a:rPr lang="en-GB" dirty="0" smtClean="0">
                <a:solidFill>
                  <a:srgbClr val="FF0000"/>
                </a:solidFill>
              </a:rPr>
              <a:t> </a:t>
            </a:r>
            <a:r>
              <a:rPr lang="en-GB" dirty="0" smtClean="0"/>
              <a:t>(suspended structure)” (Quran, 23:12-14)</a:t>
            </a:r>
            <a:endParaRPr lang="en-GB" dirty="0"/>
          </a:p>
        </p:txBody>
      </p:sp>
      <p:pic>
        <p:nvPicPr>
          <p:cNvPr id="10" name="Content Placeholder 9" descr="Figure 2  (Click here to enlarge)">
            <a:hlinkClick r:id="rId2" tgtFrame="Figure2"/>
          </p:cNvPr>
          <p:cNvPicPr>
            <a:picLocks/>
          </p:cNvPicPr>
          <p:nvPr/>
        </p:nvPicPr>
        <p:blipFill>
          <a:blip r:embed="rId3" cstate="print"/>
          <a:stretch>
            <a:fillRect/>
          </a:stretch>
        </p:blipFill>
        <p:spPr bwMode="auto">
          <a:xfrm>
            <a:off x="5148064" y="5301208"/>
            <a:ext cx="1728192" cy="1259210"/>
          </a:xfrm>
          <a:prstGeom prst="rect">
            <a:avLst/>
          </a:prstGeom>
          <a:noFill/>
          <a:ln w="9525">
            <a:noFill/>
            <a:prstDash val="sysDash"/>
            <a:miter lim="800000"/>
            <a:headEnd/>
            <a:tailEnd/>
          </a:ln>
        </p:spPr>
      </p:pic>
      <p:pic>
        <p:nvPicPr>
          <p:cNvPr id="11" name="Picture 10" descr="Figure 4  (Click here to enlarge)">
            <a:hlinkClick r:id="rId4" tgtFrame="Figure4"/>
          </p:cNvPr>
          <p:cNvPicPr/>
          <p:nvPr/>
        </p:nvPicPr>
        <p:blipFill>
          <a:blip r:embed="rId5" cstate="print"/>
          <a:srcRect/>
          <a:stretch>
            <a:fillRect/>
          </a:stretch>
        </p:blipFill>
        <p:spPr bwMode="auto">
          <a:xfrm>
            <a:off x="2133600" y="2852936"/>
            <a:ext cx="1944216" cy="125501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80728"/>
          </a:xfrm>
        </p:spPr>
        <p:txBody>
          <a:bodyPr/>
          <a:lstStyle/>
          <a:p>
            <a:pPr algn="ctr"/>
            <a:r>
              <a:rPr lang="en-GB" dirty="0" smtClean="0"/>
              <a:t>The formation of embryo</a:t>
            </a:r>
            <a:endParaRPr lang="en-GB" dirty="0"/>
          </a:p>
        </p:txBody>
      </p:sp>
      <p:sp>
        <p:nvSpPr>
          <p:cNvPr id="3" name="Text Placeholder 2"/>
          <p:cNvSpPr>
            <a:spLocks noGrp="1"/>
          </p:cNvSpPr>
          <p:nvPr>
            <p:ph type="body" idx="1"/>
          </p:nvPr>
        </p:nvSpPr>
        <p:spPr>
          <a:xfrm>
            <a:off x="467544" y="692696"/>
            <a:ext cx="4040188" cy="762000"/>
          </a:xfrm>
        </p:spPr>
        <p:txBody>
          <a:bodyPr/>
          <a:lstStyle/>
          <a:p>
            <a:pPr algn="ctr"/>
            <a:r>
              <a:rPr lang="en-GB" dirty="0" smtClean="0"/>
              <a:t>Modern Science</a:t>
            </a:r>
            <a:endParaRPr lang="en-GB" dirty="0"/>
          </a:p>
        </p:txBody>
      </p:sp>
      <p:sp>
        <p:nvSpPr>
          <p:cNvPr id="4" name="Text Placeholder 3"/>
          <p:cNvSpPr>
            <a:spLocks noGrp="1"/>
          </p:cNvSpPr>
          <p:nvPr>
            <p:ph type="body" sz="half" idx="3"/>
          </p:nvPr>
        </p:nvSpPr>
        <p:spPr>
          <a:xfrm>
            <a:off x="4572000" y="692696"/>
            <a:ext cx="4041775" cy="762000"/>
          </a:xfrm>
        </p:spPr>
        <p:txBody>
          <a:bodyPr/>
          <a:lstStyle/>
          <a:p>
            <a:pPr algn="ctr"/>
            <a:r>
              <a:rPr lang="en-GB" dirty="0" smtClean="0"/>
              <a:t>Quran</a:t>
            </a:r>
            <a:endParaRPr lang="en-GB" dirty="0"/>
          </a:p>
        </p:txBody>
      </p:sp>
      <p:sp>
        <p:nvSpPr>
          <p:cNvPr id="5" name="Content Placeholder 4"/>
          <p:cNvSpPr>
            <a:spLocks noGrp="1"/>
          </p:cNvSpPr>
          <p:nvPr>
            <p:ph sz="quarter" idx="2"/>
          </p:nvPr>
        </p:nvSpPr>
        <p:spPr>
          <a:xfrm>
            <a:off x="179512" y="1484784"/>
            <a:ext cx="4392488" cy="4968552"/>
          </a:xfrm>
        </p:spPr>
        <p:txBody>
          <a:bodyPr>
            <a:normAutofit/>
          </a:bodyPr>
          <a:lstStyle/>
          <a:p>
            <a:pPr>
              <a:buNone/>
            </a:pPr>
            <a:endParaRPr lang="en-GB" sz="2800" dirty="0" smtClean="0">
              <a:solidFill>
                <a:srgbClr val="FF0000"/>
              </a:solidFill>
            </a:endParaRPr>
          </a:p>
          <a:p>
            <a:pPr marL="566928" indent="-457200" algn="just">
              <a:buNone/>
            </a:pPr>
            <a:r>
              <a:rPr lang="en-GB" dirty="0" smtClean="0"/>
              <a:t>“Chewed Substance.”  Ex. Chewed gum &gt;&gt;  Teeth marks resembles </a:t>
            </a:r>
            <a:r>
              <a:rPr lang="en-GB" dirty="0" err="1" smtClean="0"/>
              <a:t>somites</a:t>
            </a:r>
            <a:r>
              <a:rPr lang="en-GB" dirty="0" smtClean="0"/>
              <a:t> at the back of the embryo (</a:t>
            </a:r>
            <a:r>
              <a:rPr lang="en-GB" sz="1500" i="1" dirty="0" smtClean="0"/>
              <a:t>The Developing Human</a:t>
            </a:r>
            <a:r>
              <a:rPr lang="en-GB" sz="1500" dirty="0" smtClean="0"/>
              <a:t>, Moore and </a:t>
            </a:r>
            <a:r>
              <a:rPr lang="en-GB" sz="1500" dirty="0" err="1" smtClean="0"/>
              <a:t>Persaud</a:t>
            </a:r>
            <a:r>
              <a:rPr lang="en-GB" sz="1500" dirty="0" smtClean="0"/>
              <a:t>, 5th ed., p. 65. (2) </a:t>
            </a:r>
            <a:r>
              <a:rPr lang="en-GB" sz="1500" i="1" dirty="0" smtClean="0"/>
              <a:t>The Developing Human</a:t>
            </a:r>
            <a:r>
              <a:rPr lang="en-GB" sz="1500" dirty="0" smtClean="0"/>
              <a:t>, Moore and </a:t>
            </a:r>
            <a:r>
              <a:rPr lang="en-GB" sz="1500" dirty="0" err="1" smtClean="0"/>
              <a:t>Persaud</a:t>
            </a:r>
            <a:r>
              <a:rPr lang="en-GB" sz="1500" dirty="0" smtClean="0"/>
              <a:t>, 5th ed., p. 8. (3) </a:t>
            </a:r>
            <a:r>
              <a:rPr lang="en-GB" sz="1500" i="1" dirty="0" smtClean="0"/>
              <a:t>The Developing Human</a:t>
            </a:r>
            <a:r>
              <a:rPr lang="en-GB" sz="1500" dirty="0" smtClean="0"/>
              <a:t>, Moore and </a:t>
            </a:r>
            <a:r>
              <a:rPr lang="en-GB" sz="1500" dirty="0" err="1" smtClean="0"/>
              <a:t>Persaud</a:t>
            </a:r>
            <a:r>
              <a:rPr lang="en-GB" sz="1500" dirty="0" smtClean="0"/>
              <a:t>, 5th ed., p. 9) </a:t>
            </a:r>
          </a:p>
          <a:p>
            <a:endParaRPr lang="en-GB" dirty="0"/>
          </a:p>
        </p:txBody>
      </p:sp>
      <p:sp>
        <p:nvSpPr>
          <p:cNvPr id="6" name="Content Placeholder 5"/>
          <p:cNvSpPr>
            <a:spLocks noGrp="1"/>
          </p:cNvSpPr>
          <p:nvPr>
            <p:ph sz="quarter" idx="4"/>
          </p:nvPr>
        </p:nvSpPr>
        <p:spPr>
          <a:xfrm>
            <a:off x="4645025" y="1484784"/>
            <a:ext cx="4041775" cy="4968552"/>
          </a:xfrm>
        </p:spPr>
        <p:txBody>
          <a:bodyPr>
            <a:normAutofit/>
          </a:bodyPr>
          <a:lstStyle/>
          <a:p>
            <a:pPr algn="just"/>
            <a:r>
              <a:rPr lang="en-GB" dirty="0" smtClean="0"/>
              <a:t>“……..then We made the </a:t>
            </a:r>
            <a:r>
              <a:rPr lang="en-GB" i="1" dirty="0" err="1" smtClean="0"/>
              <a:t>alaqah</a:t>
            </a:r>
            <a:r>
              <a:rPr lang="en-GB" dirty="0" smtClean="0"/>
              <a:t> into a </a:t>
            </a:r>
            <a:r>
              <a:rPr lang="en-GB" b="1" i="1" dirty="0" err="1" smtClean="0">
                <a:solidFill>
                  <a:srgbClr val="FF0000"/>
                </a:solidFill>
              </a:rPr>
              <a:t>Mudghah</a:t>
            </a:r>
            <a:r>
              <a:rPr lang="en-GB" b="1" i="1" dirty="0" smtClean="0">
                <a:solidFill>
                  <a:srgbClr val="FF0000"/>
                </a:solidFill>
              </a:rPr>
              <a:t>”</a:t>
            </a:r>
            <a:r>
              <a:rPr lang="en-GB" dirty="0" smtClean="0"/>
              <a:t> (chewed substance) (Quran, 23:12-14)  </a:t>
            </a:r>
            <a:endParaRPr lang="en-GB" dirty="0"/>
          </a:p>
        </p:txBody>
      </p:sp>
      <p:pic>
        <p:nvPicPr>
          <p:cNvPr id="7" name="Picture 6" descr="Figure 5"/>
          <p:cNvPicPr/>
          <p:nvPr/>
        </p:nvPicPr>
        <p:blipFill>
          <a:blip r:embed="rId2" cstate="print"/>
          <a:srcRect/>
          <a:stretch>
            <a:fillRect/>
          </a:stretch>
        </p:blipFill>
        <p:spPr bwMode="auto">
          <a:xfrm>
            <a:off x="6875240" y="4293096"/>
            <a:ext cx="2268760" cy="2564904"/>
          </a:xfrm>
          <a:prstGeom prst="rect">
            <a:avLst/>
          </a:prstGeom>
          <a:noFill/>
          <a:ln w="9525">
            <a:noFill/>
            <a:miter lim="800000"/>
            <a:headEnd/>
            <a:tailEnd/>
          </a:ln>
        </p:spPr>
      </p:pic>
      <p:pic>
        <p:nvPicPr>
          <p:cNvPr id="8" name="Content Placeholder 5" descr="Figure 6  (Click here to enlarge)">
            <a:hlinkClick r:id="rId3" tgtFrame="Figure6"/>
          </p:cNvPr>
          <p:cNvPicPr>
            <a:picLocks/>
          </p:cNvPicPr>
          <p:nvPr/>
        </p:nvPicPr>
        <p:blipFill>
          <a:blip r:embed="rId4" cstate="print"/>
          <a:srcRect/>
          <a:stretch>
            <a:fillRect/>
          </a:stretch>
        </p:blipFill>
        <p:spPr bwMode="auto">
          <a:xfrm>
            <a:off x="4572000" y="4221088"/>
            <a:ext cx="1907232" cy="26369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28600"/>
            <a:ext cx="8229600" cy="908720"/>
          </a:xfrm>
        </p:spPr>
        <p:txBody>
          <a:bodyPr/>
          <a:lstStyle/>
          <a:p>
            <a:pPr algn="ctr"/>
            <a:r>
              <a:rPr lang="en-GB" dirty="0" smtClean="0"/>
              <a:t>Embryology</a:t>
            </a:r>
            <a:endParaRPr lang="en-GB" dirty="0"/>
          </a:p>
        </p:txBody>
      </p:sp>
      <p:sp>
        <p:nvSpPr>
          <p:cNvPr id="3" name="Text Placeholder 2"/>
          <p:cNvSpPr>
            <a:spLocks noGrp="1"/>
          </p:cNvSpPr>
          <p:nvPr>
            <p:ph type="body" idx="1"/>
          </p:nvPr>
        </p:nvSpPr>
        <p:spPr>
          <a:xfrm>
            <a:off x="467544" y="836712"/>
            <a:ext cx="4040188" cy="639762"/>
          </a:xfrm>
        </p:spPr>
        <p:txBody>
          <a:bodyPr/>
          <a:lstStyle/>
          <a:p>
            <a:pPr algn="ctr"/>
            <a:r>
              <a:rPr lang="en-GB" dirty="0" smtClean="0"/>
              <a:t>Quran</a:t>
            </a:r>
            <a:endParaRPr lang="en-GB" dirty="0"/>
          </a:p>
        </p:txBody>
      </p:sp>
      <p:sp>
        <p:nvSpPr>
          <p:cNvPr id="5" name="Text Placeholder 4"/>
          <p:cNvSpPr>
            <a:spLocks noGrp="1"/>
          </p:cNvSpPr>
          <p:nvPr>
            <p:ph type="body" sz="half" idx="3"/>
          </p:nvPr>
        </p:nvSpPr>
        <p:spPr>
          <a:xfrm>
            <a:off x="4644008" y="836712"/>
            <a:ext cx="4041775" cy="639762"/>
          </a:xfrm>
        </p:spPr>
        <p:txBody>
          <a:bodyPr/>
          <a:lstStyle/>
          <a:p>
            <a:pPr algn="ctr"/>
            <a:r>
              <a:rPr lang="en-GB" dirty="0" smtClean="0"/>
              <a:t>Modern Science</a:t>
            </a:r>
            <a:endParaRPr lang="en-GB" dirty="0"/>
          </a:p>
        </p:txBody>
      </p:sp>
      <p:sp>
        <p:nvSpPr>
          <p:cNvPr id="4" name="Content Placeholder 3"/>
          <p:cNvSpPr>
            <a:spLocks noGrp="1"/>
          </p:cNvSpPr>
          <p:nvPr>
            <p:ph sz="quarter" idx="2"/>
          </p:nvPr>
        </p:nvSpPr>
        <p:spPr>
          <a:xfrm>
            <a:off x="539552" y="1556792"/>
            <a:ext cx="4040188" cy="4320480"/>
          </a:xfrm>
        </p:spPr>
        <p:txBody>
          <a:bodyPr/>
          <a:lstStyle/>
          <a:p>
            <a:pPr algn="just"/>
            <a:r>
              <a:rPr lang="en-GB" dirty="0" smtClean="0"/>
              <a:t>“So let mankind see from what they were  created, They were created from </a:t>
            </a:r>
            <a:r>
              <a:rPr lang="en-GB" b="1" dirty="0" smtClean="0">
                <a:solidFill>
                  <a:srgbClr val="FF0000"/>
                </a:solidFill>
              </a:rPr>
              <a:t>water gushing </a:t>
            </a:r>
            <a:r>
              <a:rPr lang="en-GB" dirty="0" smtClean="0"/>
              <a:t>forth (Semen), coming out from in between the </a:t>
            </a:r>
            <a:r>
              <a:rPr lang="en-GB" b="1" dirty="0" smtClean="0">
                <a:solidFill>
                  <a:srgbClr val="FF0000"/>
                </a:solidFill>
              </a:rPr>
              <a:t>backbone and ribs</a:t>
            </a:r>
            <a:r>
              <a:rPr lang="en-GB" dirty="0" smtClean="0"/>
              <a:t>” (Quran 86: 5-7)</a:t>
            </a:r>
            <a:endParaRPr lang="en-GB" dirty="0"/>
          </a:p>
        </p:txBody>
      </p:sp>
      <p:pic>
        <p:nvPicPr>
          <p:cNvPr id="9" name="Content Placeholder 8" descr="http://img687.imageshack.us/img687/7356/embryology0011.jpg"/>
          <p:cNvPicPr>
            <a:picLocks noGrp="1"/>
          </p:cNvPicPr>
          <p:nvPr>
            <p:ph sz="quarter" idx="4"/>
          </p:nvPr>
        </p:nvPicPr>
        <p:blipFill>
          <a:blip r:embed="rId2" cstate="print"/>
          <a:srcRect/>
          <a:stretch>
            <a:fillRect/>
          </a:stretch>
        </p:blipFill>
        <p:spPr bwMode="auto">
          <a:xfrm>
            <a:off x="4788024" y="1700808"/>
            <a:ext cx="4032448" cy="3600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8600"/>
            <a:ext cx="8229600" cy="851694"/>
          </a:xfrm>
        </p:spPr>
        <p:txBody>
          <a:bodyPr/>
          <a:lstStyle/>
          <a:p>
            <a:pPr algn="ctr"/>
            <a:r>
              <a:rPr lang="en-GB" dirty="0" smtClean="0"/>
              <a:t>Creation</a:t>
            </a:r>
            <a:endParaRPr lang="en-GB" dirty="0"/>
          </a:p>
        </p:txBody>
      </p:sp>
      <p:sp>
        <p:nvSpPr>
          <p:cNvPr id="3" name="Text Placeholder 2"/>
          <p:cNvSpPr>
            <a:spLocks noGrp="1"/>
          </p:cNvSpPr>
          <p:nvPr>
            <p:ph type="body" idx="1"/>
          </p:nvPr>
        </p:nvSpPr>
        <p:spPr>
          <a:xfrm>
            <a:off x="467544" y="1052736"/>
            <a:ext cx="4040188" cy="762000"/>
          </a:xfrm>
        </p:spPr>
        <p:txBody>
          <a:bodyPr/>
          <a:lstStyle/>
          <a:p>
            <a:pPr algn="ctr"/>
            <a:r>
              <a:rPr lang="en-GB" dirty="0" smtClean="0"/>
              <a:t>Modern Science</a:t>
            </a:r>
            <a:endParaRPr lang="en-GB" dirty="0"/>
          </a:p>
        </p:txBody>
      </p:sp>
      <p:sp>
        <p:nvSpPr>
          <p:cNvPr id="5" name="Text Placeholder 4"/>
          <p:cNvSpPr>
            <a:spLocks noGrp="1"/>
          </p:cNvSpPr>
          <p:nvPr>
            <p:ph type="body" sz="half" idx="3"/>
          </p:nvPr>
        </p:nvSpPr>
        <p:spPr>
          <a:xfrm>
            <a:off x="4860032" y="1052736"/>
            <a:ext cx="4041775" cy="762000"/>
          </a:xfrm>
        </p:spPr>
        <p:txBody>
          <a:bodyPr/>
          <a:lstStyle/>
          <a:p>
            <a:pPr algn="ctr"/>
            <a:r>
              <a:rPr lang="en-GB" dirty="0" smtClean="0"/>
              <a:t>Quran</a:t>
            </a:r>
            <a:endParaRPr lang="en-GB" dirty="0"/>
          </a:p>
        </p:txBody>
      </p:sp>
      <p:sp>
        <p:nvSpPr>
          <p:cNvPr id="4" name="Content Placeholder 3"/>
          <p:cNvSpPr>
            <a:spLocks noGrp="1"/>
          </p:cNvSpPr>
          <p:nvPr>
            <p:ph sz="quarter" idx="2"/>
          </p:nvPr>
        </p:nvSpPr>
        <p:spPr>
          <a:xfrm>
            <a:off x="457200" y="1988840"/>
            <a:ext cx="4040188" cy="3397217"/>
          </a:xfrm>
        </p:spPr>
        <p:txBody>
          <a:bodyPr/>
          <a:lstStyle/>
          <a:p>
            <a:r>
              <a:rPr lang="en-GB" dirty="0" smtClean="0"/>
              <a:t>Creates</a:t>
            </a:r>
          </a:p>
          <a:p>
            <a:pPr marL="457200" indent="-457200">
              <a:buFont typeface="Wingdings" pitchFamily="2" charset="2"/>
              <a:buChar char="q"/>
            </a:pPr>
            <a:r>
              <a:rPr lang="en-GB" dirty="0" smtClean="0"/>
              <a:t>But :</a:t>
            </a:r>
          </a:p>
          <a:p>
            <a:pPr marL="457200" indent="-457200">
              <a:buFont typeface="+mj-lt"/>
              <a:buAutoNum type="arabicPeriod"/>
            </a:pPr>
            <a:r>
              <a:rPr lang="en-GB" dirty="0" smtClean="0"/>
              <a:t>Reproduction</a:t>
            </a:r>
          </a:p>
          <a:p>
            <a:pPr marL="457200" indent="-457200">
              <a:buFont typeface="+mj-lt"/>
              <a:buAutoNum type="arabicPeriod"/>
            </a:pPr>
            <a:r>
              <a:rPr lang="en-GB" dirty="0" smtClean="0"/>
              <a:t>Effect on other creation</a:t>
            </a:r>
          </a:p>
          <a:p>
            <a:pPr marL="457200" indent="-457200">
              <a:buFont typeface="+mj-lt"/>
              <a:buAutoNum type="arabicPeriod"/>
            </a:pPr>
            <a:r>
              <a:rPr lang="en-GB" dirty="0" smtClean="0"/>
              <a:t>Excreta</a:t>
            </a:r>
            <a:endParaRPr lang="en-GB" dirty="0"/>
          </a:p>
        </p:txBody>
      </p:sp>
      <p:sp>
        <p:nvSpPr>
          <p:cNvPr id="6" name="Content Placeholder 5"/>
          <p:cNvSpPr>
            <a:spLocks noGrp="1"/>
          </p:cNvSpPr>
          <p:nvPr>
            <p:ph sz="quarter" idx="4"/>
          </p:nvPr>
        </p:nvSpPr>
        <p:spPr>
          <a:xfrm>
            <a:off x="4645025" y="1916832"/>
            <a:ext cx="4041775" cy="3469225"/>
          </a:xfrm>
        </p:spPr>
        <p:txBody>
          <a:bodyPr/>
          <a:lstStyle/>
          <a:p>
            <a:r>
              <a:rPr lang="en-GB" dirty="0" smtClean="0"/>
              <a:t>“Is not HE (GOD) who created the heavens and the earth, ABLE to create the like of them? Yes, indeed! </a:t>
            </a:r>
            <a:r>
              <a:rPr lang="en-GB" b="1" dirty="0" smtClean="0">
                <a:solidFill>
                  <a:srgbClr val="FF0000"/>
                </a:solidFill>
              </a:rPr>
              <a:t>HE (GOD) the ALL KNOWING  SUPREME CREATOR”</a:t>
            </a:r>
            <a:endParaRPr lang="en-GB" b="1" dirty="0">
              <a:solidFill>
                <a:srgbClr val="FF0000"/>
              </a:solidFill>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8600"/>
            <a:ext cx="8229600" cy="908720"/>
          </a:xfrm>
        </p:spPr>
        <p:txBody>
          <a:bodyPr/>
          <a:lstStyle/>
          <a:p>
            <a:pPr algn="ctr"/>
            <a:r>
              <a:rPr lang="en-GB" dirty="0" smtClean="0"/>
              <a:t>Medicine</a:t>
            </a:r>
            <a:endParaRPr lang="en-GB" dirty="0"/>
          </a:p>
        </p:txBody>
      </p:sp>
      <p:sp>
        <p:nvSpPr>
          <p:cNvPr id="3" name="Text Placeholder 2"/>
          <p:cNvSpPr>
            <a:spLocks noGrp="1"/>
          </p:cNvSpPr>
          <p:nvPr>
            <p:ph type="body" idx="1"/>
          </p:nvPr>
        </p:nvSpPr>
        <p:spPr>
          <a:xfrm>
            <a:off x="467544" y="764704"/>
            <a:ext cx="4040188" cy="432048"/>
          </a:xfrm>
        </p:spPr>
        <p:txBody>
          <a:bodyPr>
            <a:normAutofit/>
          </a:bodyPr>
          <a:lstStyle/>
          <a:p>
            <a:pPr algn="ctr"/>
            <a:r>
              <a:rPr lang="en-GB" dirty="0" smtClean="0"/>
              <a:t>Modern Science</a:t>
            </a:r>
            <a:endParaRPr lang="en-GB" dirty="0"/>
          </a:p>
        </p:txBody>
      </p:sp>
      <p:sp>
        <p:nvSpPr>
          <p:cNvPr id="5" name="Text Placeholder 4"/>
          <p:cNvSpPr>
            <a:spLocks noGrp="1"/>
          </p:cNvSpPr>
          <p:nvPr>
            <p:ph type="body" sz="half" idx="3"/>
          </p:nvPr>
        </p:nvSpPr>
        <p:spPr>
          <a:xfrm>
            <a:off x="4644008" y="764704"/>
            <a:ext cx="4041775" cy="423738"/>
          </a:xfrm>
        </p:spPr>
        <p:txBody>
          <a:bodyPr>
            <a:normAutofit/>
          </a:bodyPr>
          <a:lstStyle/>
          <a:p>
            <a:pPr algn="ctr"/>
            <a:r>
              <a:rPr lang="en-GB" dirty="0" smtClean="0"/>
              <a:t>Quran</a:t>
            </a:r>
            <a:endParaRPr lang="en-GB" dirty="0"/>
          </a:p>
        </p:txBody>
      </p:sp>
      <p:sp>
        <p:nvSpPr>
          <p:cNvPr id="4" name="Content Placeholder 3"/>
          <p:cNvSpPr>
            <a:spLocks noGrp="1"/>
          </p:cNvSpPr>
          <p:nvPr>
            <p:ph sz="quarter" idx="2"/>
          </p:nvPr>
        </p:nvSpPr>
        <p:spPr>
          <a:xfrm>
            <a:off x="0" y="1268760"/>
            <a:ext cx="4716016" cy="5589239"/>
          </a:xfrm>
        </p:spPr>
        <p:txBody>
          <a:bodyPr>
            <a:normAutofit/>
          </a:bodyPr>
          <a:lstStyle/>
          <a:p>
            <a:pPr>
              <a:buFont typeface="Arial" pitchFamily="34" charset="0"/>
              <a:buChar char="•"/>
            </a:pPr>
            <a:r>
              <a:rPr lang="en-GB" b="1" dirty="0" smtClean="0"/>
              <a:t>Osteoporosis: (Thin Bone):</a:t>
            </a:r>
          </a:p>
          <a:p>
            <a:pPr marL="457200" indent="-457200" algn="just">
              <a:buFont typeface="+mj-lt"/>
              <a:buAutoNum type="arabicPeriod"/>
            </a:pPr>
            <a:r>
              <a:rPr lang="en-GB" sz="2000" dirty="0" smtClean="0"/>
              <a:t>The wall (cortex) of </a:t>
            </a:r>
            <a:r>
              <a:rPr lang="en-GB" sz="2000" b="1" dirty="0" smtClean="0">
                <a:solidFill>
                  <a:srgbClr val="FF0000"/>
                </a:solidFill>
              </a:rPr>
              <a:t>long</a:t>
            </a:r>
            <a:r>
              <a:rPr lang="en-GB" sz="2000" dirty="0" smtClean="0"/>
              <a:t> bones becomes thinner inner </a:t>
            </a:r>
            <a:r>
              <a:rPr lang="en-GB" sz="2000" b="1" dirty="0" smtClean="0">
                <a:solidFill>
                  <a:srgbClr val="FF0000"/>
                </a:solidFill>
              </a:rPr>
              <a:t>diameter</a:t>
            </a:r>
            <a:r>
              <a:rPr lang="en-GB" sz="2000" dirty="0" smtClean="0"/>
              <a:t> of the bone increases; </a:t>
            </a:r>
          </a:p>
          <a:p>
            <a:pPr marL="457200" indent="-457200" algn="just">
              <a:buFont typeface="+mj-lt"/>
              <a:buAutoNum type="arabicPeriod"/>
            </a:pPr>
            <a:r>
              <a:rPr lang="en-GB" sz="2000" dirty="0" smtClean="0"/>
              <a:t>why?  Resistance to bending forces ͚ (R)3 of a cylinder.</a:t>
            </a:r>
          </a:p>
          <a:p>
            <a:pPr marL="457200" indent="-457200" algn="just">
              <a:buFont typeface="+mj-lt"/>
              <a:buAutoNum type="arabicPeriod"/>
            </a:pPr>
            <a:endParaRPr lang="en-GB" sz="2000" dirty="0" smtClean="0"/>
          </a:p>
          <a:p>
            <a:pPr marL="457200" indent="-457200" algn="just">
              <a:buFont typeface="+mj-lt"/>
              <a:buAutoNum type="arabicPeriod"/>
            </a:pPr>
            <a:endParaRPr lang="en-GB" sz="2000" dirty="0" smtClean="0"/>
          </a:p>
          <a:p>
            <a:pPr marL="457200" indent="-457200" algn="just">
              <a:buFont typeface="+mj-lt"/>
              <a:buAutoNum type="arabicPeriod"/>
            </a:pPr>
            <a:endParaRPr lang="en-GB" sz="2000" dirty="0" smtClean="0"/>
          </a:p>
          <a:p>
            <a:pPr marL="457200" indent="-457200" algn="just">
              <a:buFont typeface="+mj-lt"/>
              <a:buAutoNum type="arabicPeriod"/>
            </a:pPr>
            <a:endParaRPr lang="en-GB" sz="2000" dirty="0" smtClean="0"/>
          </a:p>
          <a:p>
            <a:pPr marL="457200" indent="-457200" algn="just">
              <a:buFont typeface="+mj-lt"/>
              <a:buAutoNum type="arabicPeriod"/>
            </a:pPr>
            <a:r>
              <a:rPr lang="en-GB" sz="2000" dirty="0" smtClean="0"/>
              <a:t>The </a:t>
            </a:r>
            <a:r>
              <a:rPr lang="en-GB" sz="2000" b="1" dirty="0" smtClean="0">
                <a:solidFill>
                  <a:srgbClr val="FF0000"/>
                </a:solidFill>
              </a:rPr>
              <a:t>vertebrae</a:t>
            </a:r>
            <a:r>
              <a:rPr lang="en-GB" sz="2000" dirty="0" smtClean="0"/>
              <a:t> collapse and person becomes </a:t>
            </a:r>
            <a:r>
              <a:rPr lang="en-GB" sz="2000" b="1" dirty="0" smtClean="0">
                <a:solidFill>
                  <a:srgbClr val="FF0000"/>
                </a:solidFill>
              </a:rPr>
              <a:t>shorter</a:t>
            </a:r>
            <a:r>
              <a:rPr lang="en-GB" sz="2000" dirty="0" smtClean="0"/>
              <a:t> again.</a:t>
            </a:r>
          </a:p>
          <a:p>
            <a:pPr marL="457200" indent="-457200" algn="just">
              <a:buFont typeface="+mj-lt"/>
              <a:buAutoNum type="arabicPeriod"/>
            </a:pPr>
            <a:endParaRPr lang="en-GB" dirty="0"/>
          </a:p>
        </p:txBody>
      </p:sp>
      <p:sp>
        <p:nvSpPr>
          <p:cNvPr id="6" name="Content Placeholder 5"/>
          <p:cNvSpPr>
            <a:spLocks noGrp="1"/>
          </p:cNvSpPr>
          <p:nvPr>
            <p:ph sz="quarter" idx="4"/>
          </p:nvPr>
        </p:nvSpPr>
        <p:spPr>
          <a:xfrm>
            <a:off x="4645025" y="1196752"/>
            <a:ext cx="4041775" cy="4929411"/>
          </a:xfrm>
        </p:spPr>
        <p:txBody>
          <a:bodyPr/>
          <a:lstStyle/>
          <a:p>
            <a:pPr algn="just">
              <a:buFont typeface="Arial" pitchFamily="34" charset="0"/>
              <a:buChar char="•"/>
            </a:pPr>
            <a:r>
              <a:rPr lang="en-GB" dirty="0" smtClean="0"/>
              <a:t>“…and whom we grant long life, WE (GOD) </a:t>
            </a:r>
            <a:r>
              <a:rPr lang="en-GB" b="1" dirty="0" smtClean="0">
                <a:solidFill>
                  <a:srgbClr val="FF0000"/>
                </a:solidFill>
              </a:rPr>
              <a:t>reverse him in creation</a:t>
            </a:r>
            <a:r>
              <a:rPr lang="en-GB" dirty="0" smtClean="0"/>
              <a:t>, Will they not (human beings) then understand (our/ GOD’s signs)? (Quran 36: 68)</a:t>
            </a:r>
          </a:p>
          <a:p>
            <a:endParaRPr lang="en-GB" dirty="0" smtClean="0"/>
          </a:p>
          <a:p>
            <a:endParaRPr lang="en-GB" dirty="0"/>
          </a:p>
        </p:txBody>
      </p:sp>
      <p:pic>
        <p:nvPicPr>
          <p:cNvPr id="9" name="Picture 8" descr="http://neurosurgeon.com/images/kyphosis.jpg"/>
          <p:cNvPicPr/>
          <p:nvPr/>
        </p:nvPicPr>
        <p:blipFill>
          <a:blip r:embed="rId2" cstate="print"/>
          <a:srcRect/>
          <a:stretch>
            <a:fillRect/>
          </a:stretch>
        </p:blipFill>
        <p:spPr bwMode="auto">
          <a:xfrm>
            <a:off x="4567064" y="5301208"/>
            <a:ext cx="1224136" cy="1556792"/>
          </a:xfrm>
          <a:prstGeom prst="rect">
            <a:avLst/>
          </a:prstGeom>
          <a:noFill/>
          <a:ln w="9525">
            <a:noFill/>
            <a:miter lim="800000"/>
            <a:headEnd/>
            <a:tailEnd/>
          </a:ln>
        </p:spPr>
      </p:pic>
      <p:pic>
        <p:nvPicPr>
          <p:cNvPr id="10" name="Picture 9" descr="Progressive Impairment of Cortical Bone Structure in Postmenopausal Osteoporosis"/>
          <p:cNvPicPr/>
          <p:nvPr/>
        </p:nvPicPr>
        <p:blipFill>
          <a:blip r:embed="rId3" cstate="print"/>
          <a:srcRect/>
          <a:stretch>
            <a:fillRect/>
          </a:stretch>
        </p:blipFill>
        <p:spPr bwMode="auto">
          <a:xfrm>
            <a:off x="1979712" y="3284984"/>
            <a:ext cx="2088232" cy="151216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79686"/>
          </a:xfrm>
        </p:spPr>
        <p:txBody>
          <a:bodyPr>
            <a:normAutofit fontScale="90000"/>
          </a:bodyPr>
          <a:lstStyle/>
          <a:p>
            <a:pPr algn="ctr"/>
            <a:r>
              <a:rPr lang="en-GB" dirty="0" smtClean="0"/>
              <a:t>Medicine</a:t>
            </a:r>
            <a:endParaRPr lang="en-GB" dirty="0"/>
          </a:p>
        </p:txBody>
      </p:sp>
      <p:sp>
        <p:nvSpPr>
          <p:cNvPr id="3" name="Text Placeholder 2"/>
          <p:cNvSpPr>
            <a:spLocks noGrp="1"/>
          </p:cNvSpPr>
          <p:nvPr>
            <p:ph type="body" idx="1"/>
          </p:nvPr>
        </p:nvSpPr>
        <p:spPr>
          <a:xfrm>
            <a:off x="323528" y="1124744"/>
            <a:ext cx="4040188" cy="762000"/>
          </a:xfrm>
        </p:spPr>
        <p:txBody>
          <a:bodyPr/>
          <a:lstStyle/>
          <a:p>
            <a:pPr algn="ctr"/>
            <a:r>
              <a:rPr lang="en-GB" dirty="0" smtClean="0"/>
              <a:t>Modern Science</a:t>
            </a:r>
            <a:endParaRPr lang="en-GB" dirty="0"/>
          </a:p>
        </p:txBody>
      </p:sp>
      <p:sp>
        <p:nvSpPr>
          <p:cNvPr id="5" name="Text Placeholder 4"/>
          <p:cNvSpPr>
            <a:spLocks noGrp="1"/>
          </p:cNvSpPr>
          <p:nvPr>
            <p:ph type="body" sz="half" idx="3"/>
          </p:nvPr>
        </p:nvSpPr>
        <p:spPr>
          <a:xfrm>
            <a:off x="4644008" y="1124744"/>
            <a:ext cx="4041775" cy="762000"/>
          </a:xfrm>
        </p:spPr>
        <p:txBody>
          <a:bodyPr/>
          <a:lstStyle/>
          <a:p>
            <a:pPr algn="ctr"/>
            <a:r>
              <a:rPr lang="en-GB" dirty="0" smtClean="0"/>
              <a:t>Quran</a:t>
            </a:r>
            <a:endParaRPr lang="en-GB" dirty="0"/>
          </a:p>
        </p:txBody>
      </p:sp>
      <p:sp>
        <p:nvSpPr>
          <p:cNvPr id="4" name="Content Placeholder 3"/>
          <p:cNvSpPr>
            <a:spLocks noGrp="1"/>
          </p:cNvSpPr>
          <p:nvPr>
            <p:ph sz="quarter" idx="2"/>
          </p:nvPr>
        </p:nvSpPr>
        <p:spPr>
          <a:xfrm>
            <a:off x="179512" y="1916832"/>
            <a:ext cx="4317876" cy="3469225"/>
          </a:xfrm>
        </p:spPr>
        <p:txBody>
          <a:bodyPr/>
          <a:lstStyle/>
          <a:p>
            <a:pPr algn="just"/>
            <a:endParaRPr lang="en-GB" dirty="0" smtClean="0"/>
          </a:p>
          <a:p>
            <a:pPr algn="just"/>
            <a:r>
              <a:rPr lang="en-GB" dirty="0" smtClean="0"/>
              <a:t>Proved that :</a:t>
            </a:r>
          </a:p>
          <a:p>
            <a:pPr marL="457200" indent="-457200" algn="just">
              <a:buFont typeface="+mj-lt"/>
              <a:buAutoNum type="arabicPeriod"/>
            </a:pPr>
            <a:r>
              <a:rPr lang="en-GB" dirty="0" smtClean="0"/>
              <a:t>Menstrual blood is harmful for a man.</a:t>
            </a:r>
          </a:p>
          <a:p>
            <a:pPr marL="457200" indent="-457200" algn="just">
              <a:buFont typeface="+mj-lt"/>
              <a:buAutoNum type="arabicPeriod"/>
            </a:pPr>
            <a:r>
              <a:rPr lang="en-GB" dirty="0" smtClean="0"/>
              <a:t>Premenstrual tension</a:t>
            </a:r>
            <a:endParaRPr lang="en-GB" dirty="0"/>
          </a:p>
        </p:txBody>
      </p:sp>
      <p:sp>
        <p:nvSpPr>
          <p:cNvPr id="6" name="Content Placeholder 5"/>
          <p:cNvSpPr>
            <a:spLocks noGrp="1"/>
          </p:cNvSpPr>
          <p:nvPr>
            <p:ph sz="quarter" idx="4"/>
          </p:nvPr>
        </p:nvSpPr>
        <p:spPr>
          <a:xfrm>
            <a:off x="4645025" y="2204864"/>
            <a:ext cx="4041775" cy="3181193"/>
          </a:xfrm>
        </p:spPr>
        <p:txBody>
          <a:bodyPr>
            <a:normAutofit/>
          </a:bodyPr>
          <a:lstStyle/>
          <a:p>
            <a:pPr algn="just"/>
            <a:r>
              <a:rPr lang="en-GB" dirty="0" smtClean="0"/>
              <a:t>“They ask you (</a:t>
            </a:r>
            <a:r>
              <a:rPr lang="en-GB" smtClean="0"/>
              <a:t>Mohammed PBUH)</a:t>
            </a:r>
            <a:r>
              <a:rPr lang="ur-PK" smtClean="0"/>
              <a:t>حیٖض</a:t>
            </a:r>
            <a:r>
              <a:rPr lang="en-GB" smtClean="0"/>
              <a:t> about </a:t>
            </a:r>
            <a:r>
              <a:rPr lang="en-GB" b="1" dirty="0" smtClean="0">
                <a:solidFill>
                  <a:srgbClr val="FF0000"/>
                </a:solidFill>
              </a:rPr>
              <a:t>menstruation</a:t>
            </a:r>
            <a:r>
              <a:rPr lang="en-GB" dirty="0" smtClean="0"/>
              <a:t>(in females). Say: “It is </a:t>
            </a:r>
            <a:r>
              <a:rPr lang="en-GB" b="1" dirty="0" smtClean="0">
                <a:solidFill>
                  <a:srgbClr val="FF0000"/>
                </a:solidFill>
              </a:rPr>
              <a:t>harmful</a:t>
            </a:r>
            <a:r>
              <a:rPr lang="en-GB" dirty="0" smtClean="0"/>
              <a:t>  for a man, therefore , avoid females during the time of the menses and don’t approach them till they get purified (have a shower/ bath)”.</a:t>
            </a:r>
            <a:endParaRPr lang="en-GB"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23702"/>
          </a:xfrm>
        </p:spPr>
        <p:txBody>
          <a:bodyPr/>
          <a:lstStyle/>
          <a:p>
            <a:pPr algn="ctr"/>
            <a:r>
              <a:rPr lang="en-GB" dirty="0" smtClean="0"/>
              <a:t>Breast Feeding</a:t>
            </a:r>
            <a:endParaRPr lang="en-GB" dirty="0"/>
          </a:p>
        </p:txBody>
      </p:sp>
      <p:sp>
        <p:nvSpPr>
          <p:cNvPr id="3" name="Text Placeholder 2"/>
          <p:cNvSpPr>
            <a:spLocks noGrp="1"/>
          </p:cNvSpPr>
          <p:nvPr>
            <p:ph type="body" idx="1"/>
          </p:nvPr>
        </p:nvSpPr>
        <p:spPr>
          <a:xfrm>
            <a:off x="683568" y="1124744"/>
            <a:ext cx="4040188" cy="762000"/>
          </a:xfrm>
        </p:spPr>
        <p:txBody>
          <a:bodyPr/>
          <a:lstStyle/>
          <a:p>
            <a:pPr algn="ctr"/>
            <a:r>
              <a:rPr lang="en-GB" dirty="0" smtClean="0"/>
              <a:t>Modern Science</a:t>
            </a:r>
            <a:endParaRPr lang="en-GB" dirty="0"/>
          </a:p>
        </p:txBody>
      </p:sp>
      <p:sp>
        <p:nvSpPr>
          <p:cNvPr id="5" name="Text Placeholder 4"/>
          <p:cNvSpPr>
            <a:spLocks noGrp="1"/>
          </p:cNvSpPr>
          <p:nvPr>
            <p:ph type="body" sz="half" idx="3"/>
          </p:nvPr>
        </p:nvSpPr>
        <p:spPr>
          <a:xfrm>
            <a:off x="5102225" y="1124744"/>
            <a:ext cx="4041775" cy="762000"/>
          </a:xfrm>
        </p:spPr>
        <p:txBody>
          <a:bodyPr/>
          <a:lstStyle/>
          <a:p>
            <a:pPr algn="ctr"/>
            <a:r>
              <a:rPr lang="en-GB" dirty="0" smtClean="0"/>
              <a:t>Quran</a:t>
            </a:r>
            <a:endParaRPr lang="en-GB" dirty="0"/>
          </a:p>
        </p:txBody>
      </p:sp>
      <p:sp>
        <p:nvSpPr>
          <p:cNvPr id="4" name="Content Placeholder 3"/>
          <p:cNvSpPr>
            <a:spLocks noGrp="1"/>
          </p:cNvSpPr>
          <p:nvPr>
            <p:ph sz="quarter" idx="2"/>
          </p:nvPr>
        </p:nvSpPr>
        <p:spPr>
          <a:xfrm>
            <a:off x="457200" y="2060848"/>
            <a:ext cx="4258816" cy="4104456"/>
          </a:xfrm>
        </p:spPr>
        <p:txBody>
          <a:bodyPr>
            <a:normAutofit/>
          </a:bodyPr>
          <a:lstStyle/>
          <a:p>
            <a:pPr marL="457200" indent="-457200"/>
            <a:r>
              <a:rPr lang="en-GB" b="1" dirty="0" smtClean="0"/>
              <a:t>Breast Feeding : </a:t>
            </a:r>
            <a:r>
              <a:rPr lang="en-GB" sz="1600" b="1" dirty="0" smtClean="0"/>
              <a:t>(</a:t>
            </a:r>
            <a:r>
              <a:rPr lang="en-GB" sz="1600" i="1" dirty="0" smtClean="0"/>
              <a:t>Paediatric Clinic of North America</a:t>
            </a:r>
            <a:r>
              <a:rPr lang="en-GB" sz="1600" dirty="0" smtClean="0"/>
              <a:t>):</a:t>
            </a:r>
          </a:p>
          <a:p>
            <a:pPr marL="457200" indent="-457200" algn="just">
              <a:buFont typeface="+mj-lt"/>
              <a:buAutoNum type="arabicPeriod"/>
            </a:pPr>
            <a:r>
              <a:rPr lang="en-GB" dirty="0" smtClean="0"/>
              <a:t>Do better in </a:t>
            </a:r>
            <a:r>
              <a:rPr lang="en-GB" b="1" dirty="0" smtClean="0">
                <a:solidFill>
                  <a:srgbClr val="FF0000"/>
                </a:solidFill>
              </a:rPr>
              <a:t>schools</a:t>
            </a:r>
            <a:r>
              <a:rPr lang="en-GB" dirty="0" smtClean="0"/>
              <a:t>.</a:t>
            </a:r>
          </a:p>
          <a:p>
            <a:pPr marL="457200" indent="-457200" algn="just">
              <a:buFont typeface="+mj-lt"/>
              <a:buAutoNum type="arabicPeriod"/>
            </a:pPr>
            <a:r>
              <a:rPr lang="en-GB" dirty="0" smtClean="0"/>
              <a:t>Better long term </a:t>
            </a:r>
            <a:r>
              <a:rPr lang="en-GB" b="1" dirty="0" smtClean="0">
                <a:solidFill>
                  <a:srgbClr val="FF0000"/>
                </a:solidFill>
              </a:rPr>
              <a:t>health</a:t>
            </a:r>
            <a:r>
              <a:rPr lang="en-GB" dirty="0" smtClean="0"/>
              <a:t>.</a:t>
            </a:r>
          </a:p>
          <a:p>
            <a:pPr marL="457200" indent="-457200" algn="just">
              <a:buFont typeface="+mj-lt"/>
              <a:buAutoNum type="arabicPeriod"/>
            </a:pPr>
            <a:r>
              <a:rPr lang="en-GB" b="1" dirty="0" smtClean="0">
                <a:solidFill>
                  <a:srgbClr val="FF0000"/>
                </a:solidFill>
              </a:rPr>
              <a:t>Protects</a:t>
            </a:r>
            <a:r>
              <a:rPr lang="en-GB" dirty="0" smtClean="0"/>
              <a:t> against  certain </a:t>
            </a:r>
            <a:r>
              <a:rPr lang="en-GB" dirty="0" err="1" smtClean="0"/>
              <a:t>neoplasms</a:t>
            </a:r>
            <a:r>
              <a:rPr lang="en-GB" dirty="0" smtClean="0"/>
              <a:t>, Ex Lymphoma.</a:t>
            </a:r>
            <a:endParaRPr lang="en-GB" dirty="0"/>
          </a:p>
        </p:txBody>
      </p:sp>
      <p:sp>
        <p:nvSpPr>
          <p:cNvPr id="6" name="Content Placeholder 5"/>
          <p:cNvSpPr>
            <a:spLocks noGrp="1"/>
          </p:cNvSpPr>
          <p:nvPr>
            <p:ph sz="quarter" idx="4"/>
          </p:nvPr>
        </p:nvSpPr>
        <p:spPr>
          <a:xfrm>
            <a:off x="4645025" y="1988840"/>
            <a:ext cx="4041775" cy="3397217"/>
          </a:xfrm>
        </p:spPr>
        <p:txBody>
          <a:bodyPr/>
          <a:lstStyle/>
          <a:p>
            <a:pPr algn="just"/>
            <a:r>
              <a:rPr lang="en-GB" dirty="0" smtClean="0"/>
              <a:t>“The mothers will </a:t>
            </a:r>
            <a:r>
              <a:rPr lang="en-GB" b="1" dirty="0" smtClean="0">
                <a:solidFill>
                  <a:srgbClr val="FF0000"/>
                </a:solidFill>
              </a:rPr>
              <a:t>breast feed</a:t>
            </a:r>
            <a:r>
              <a:rPr lang="en-GB" dirty="0" smtClean="0">
                <a:solidFill>
                  <a:srgbClr val="FF0000"/>
                </a:solidFill>
              </a:rPr>
              <a:t> </a:t>
            </a:r>
            <a:r>
              <a:rPr lang="en-GB" dirty="0" smtClean="0"/>
              <a:t>their children for </a:t>
            </a:r>
            <a:r>
              <a:rPr lang="en-GB" b="1" dirty="0" smtClean="0">
                <a:solidFill>
                  <a:srgbClr val="FF0000"/>
                </a:solidFill>
              </a:rPr>
              <a:t>two whole years</a:t>
            </a:r>
            <a:r>
              <a:rPr lang="en-GB" dirty="0" smtClean="0"/>
              <a:t>, (that is) for those (parents) who desire to complete the </a:t>
            </a:r>
            <a:r>
              <a:rPr lang="en-GB" b="1" dirty="0" smtClean="0">
                <a:solidFill>
                  <a:srgbClr val="FF0000"/>
                </a:solidFill>
              </a:rPr>
              <a:t>term </a:t>
            </a:r>
            <a:r>
              <a:rPr lang="en-GB" dirty="0" smtClean="0"/>
              <a:t>of breast feeding” (Quran 1: 233).</a:t>
            </a:r>
            <a:endParaRPr lang="en-GB"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pPr algn="ctr"/>
            <a:r>
              <a:rPr lang="en-GB" dirty="0" smtClean="0"/>
              <a:t>Verses in the Quran that values Science and Scientist </a:t>
            </a:r>
            <a:endParaRPr lang="en-GB" dirty="0"/>
          </a:p>
        </p:txBody>
      </p:sp>
      <p:sp>
        <p:nvSpPr>
          <p:cNvPr id="3" name="Content Placeholder 2"/>
          <p:cNvSpPr>
            <a:spLocks noGrp="1"/>
          </p:cNvSpPr>
          <p:nvPr>
            <p:ph idx="1"/>
          </p:nvPr>
        </p:nvSpPr>
        <p:spPr>
          <a:xfrm>
            <a:off x="457200" y="1196752"/>
            <a:ext cx="8229600" cy="5472608"/>
          </a:xfrm>
        </p:spPr>
        <p:txBody>
          <a:bodyPr>
            <a:normAutofit fontScale="55000" lnSpcReduction="20000"/>
          </a:bodyPr>
          <a:lstStyle/>
          <a:p>
            <a:endParaRPr lang="en-GB" dirty="0" smtClean="0"/>
          </a:p>
          <a:p>
            <a:pPr algn="just"/>
            <a:r>
              <a:rPr lang="en-GB" sz="3200" b="1" dirty="0" smtClean="0"/>
              <a:t>“Are they equal those </a:t>
            </a:r>
            <a:r>
              <a:rPr lang="en-GB" sz="3200" b="1" dirty="0" smtClean="0">
                <a:solidFill>
                  <a:srgbClr val="FF0000"/>
                </a:solidFill>
              </a:rPr>
              <a:t>who got the knowledge</a:t>
            </a:r>
            <a:r>
              <a:rPr lang="en-GB" sz="3200" b="1" dirty="0" smtClean="0"/>
              <a:t> and those who did not get the knowledge”</a:t>
            </a:r>
          </a:p>
          <a:p>
            <a:pPr algn="just"/>
            <a:endParaRPr lang="en-GB" sz="3200" b="1" dirty="0" smtClean="0"/>
          </a:p>
          <a:p>
            <a:pPr algn="just"/>
            <a:r>
              <a:rPr lang="en-GB" sz="3200" b="1" dirty="0" smtClean="0"/>
              <a:t>“…Those who fear (watch and consider to please HIM all the time) GOD are those who have </a:t>
            </a:r>
            <a:r>
              <a:rPr lang="en-GB" sz="3200" b="1" dirty="0" smtClean="0">
                <a:solidFill>
                  <a:srgbClr val="FF0000"/>
                </a:solidFill>
              </a:rPr>
              <a:t>got the knowledge</a:t>
            </a:r>
            <a:r>
              <a:rPr lang="en-GB" sz="3200" b="1" dirty="0" smtClean="0"/>
              <a:t>”</a:t>
            </a:r>
          </a:p>
          <a:p>
            <a:pPr algn="just"/>
            <a:endParaRPr lang="en-GB" sz="3200" b="1" dirty="0" smtClean="0"/>
          </a:p>
          <a:p>
            <a:pPr algn="just"/>
            <a:r>
              <a:rPr lang="en-GB" sz="3200" b="1" dirty="0" smtClean="0"/>
              <a:t>“Say, My LORD Give me </a:t>
            </a:r>
            <a:r>
              <a:rPr lang="en-GB" sz="3200" b="1" dirty="0" smtClean="0">
                <a:solidFill>
                  <a:srgbClr val="FF0000"/>
                </a:solidFill>
              </a:rPr>
              <a:t>more knowledge</a:t>
            </a:r>
            <a:r>
              <a:rPr lang="en-GB" sz="3200" b="1" dirty="0" smtClean="0"/>
              <a:t>”</a:t>
            </a:r>
          </a:p>
          <a:p>
            <a:pPr algn="just"/>
            <a:endParaRPr lang="en-GB" sz="3200" b="1" dirty="0" smtClean="0"/>
          </a:p>
          <a:p>
            <a:pPr algn="just"/>
            <a:r>
              <a:rPr lang="en-GB" sz="3200" b="1" dirty="0" smtClean="0"/>
              <a:t>“Verily, WE (GOD) </a:t>
            </a:r>
            <a:r>
              <a:rPr lang="en-GB" sz="3200" b="1" dirty="0" smtClean="0">
                <a:solidFill>
                  <a:srgbClr val="FF0000"/>
                </a:solidFill>
              </a:rPr>
              <a:t>honoured </a:t>
            </a:r>
            <a:r>
              <a:rPr lang="en-GB" sz="3200" b="1" dirty="0" smtClean="0"/>
              <a:t>the children of Adam (Human beings) i.e. by giving the blessing of  having the most capable brain of all creatures”.</a:t>
            </a:r>
          </a:p>
          <a:p>
            <a:pPr algn="just"/>
            <a:endParaRPr lang="en-GB" sz="3200" b="1" dirty="0" smtClean="0"/>
          </a:p>
          <a:p>
            <a:pPr algn="just"/>
            <a:r>
              <a:rPr lang="en-GB" sz="3200" b="1" dirty="0" smtClean="0"/>
              <a:t>“ On top of a knowledgeable person, there is a more knowledgeable one”.</a:t>
            </a:r>
          </a:p>
          <a:p>
            <a:pPr algn="just"/>
            <a:endParaRPr lang="en-GB" sz="3200" b="1" dirty="0" smtClean="0"/>
          </a:p>
          <a:p>
            <a:pPr algn="just"/>
            <a:r>
              <a:rPr lang="en-GB" sz="3200" dirty="0" smtClean="0"/>
              <a:t>The scientist passes by 3 storeys, when he achieves the first storey he shows off, when he achieves the 2</a:t>
            </a:r>
            <a:r>
              <a:rPr lang="en-GB" sz="3200" baseline="30000" dirty="0" smtClean="0"/>
              <a:t>nd</a:t>
            </a:r>
            <a:r>
              <a:rPr lang="en-GB" sz="3200" dirty="0" smtClean="0"/>
              <a:t> he becomes humble and when he reaches the 3</a:t>
            </a:r>
            <a:r>
              <a:rPr lang="en-GB" sz="3200" baseline="30000" dirty="0" smtClean="0"/>
              <a:t>rd</a:t>
            </a:r>
            <a:r>
              <a:rPr lang="en-GB" sz="3200" dirty="0" smtClean="0"/>
              <a:t> storey he realises that he still knows nothing (said by the 4</a:t>
            </a:r>
            <a:r>
              <a:rPr lang="en-GB" sz="3200" baseline="30000" dirty="0" smtClean="0"/>
              <a:t>th</a:t>
            </a:r>
            <a:r>
              <a:rPr lang="en-GB" sz="3200" dirty="0" smtClean="0"/>
              <a:t> follower of the Profit  PBUH)</a:t>
            </a:r>
          </a:p>
          <a:p>
            <a:pPr algn="just">
              <a:buNone/>
            </a:pPr>
            <a:r>
              <a:rPr lang="en-GB" sz="3200" dirty="0"/>
              <a:t> </a:t>
            </a:r>
            <a:endParaRPr lang="en-GB" sz="3200" dirty="0" smtClean="0"/>
          </a:p>
          <a:p>
            <a:endParaRPr lang="en-GB"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pPr algn="ctr"/>
            <a:r>
              <a:rPr lang="en-GB" dirty="0" smtClean="0"/>
              <a:t>Conclusion  </a:t>
            </a:r>
            <a:endParaRPr lang="en-GB" dirty="0"/>
          </a:p>
        </p:txBody>
      </p:sp>
      <p:sp>
        <p:nvSpPr>
          <p:cNvPr id="3" name="Content Placeholder 2"/>
          <p:cNvSpPr>
            <a:spLocks noGrp="1"/>
          </p:cNvSpPr>
          <p:nvPr>
            <p:ph idx="1"/>
          </p:nvPr>
        </p:nvSpPr>
        <p:spPr>
          <a:xfrm>
            <a:off x="457200" y="1196752"/>
            <a:ext cx="8229600" cy="4810539"/>
          </a:xfrm>
        </p:spPr>
        <p:txBody>
          <a:bodyPr>
            <a:normAutofit fontScale="85000" lnSpcReduction="20000"/>
          </a:bodyPr>
          <a:lstStyle/>
          <a:p>
            <a:pPr algn="just"/>
            <a:endParaRPr lang="en-GB" b="1" dirty="0" smtClean="0">
              <a:solidFill>
                <a:srgbClr val="FF0000"/>
              </a:solidFill>
            </a:endParaRPr>
          </a:p>
          <a:p>
            <a:pPr algn="just"/>
            <a:r>
              <a:rPr lang="en-GB" b="1" dirty="0" smtClean="0">
                <a:solidFill>
                  <a:srgbClr val="FF0000"/>
                </a:solidFill>
              </a:rPr>
              <a:t>GOD</a:t>
            </a:r>
            <a:r>
              <a:rPr lang="en-GB" dirty="0" smtClean="0"/>
              <a:t> approached human beings through a </a:t>
            </a:r>
            <a:r>
              <a:rPr lang="en-GB" b="1" dirty="0" smtClean="0">
                <a:solidFill>
                  <a:srgbClr val="FF0000"/>
                </a:solidFill>
              </a:rPr>
              <a:t>scientific pathway to address their minds.</a:t>
            </a:r>
          </a:p>
          <a:p>
            <a:pPr algn="just"/>
            <a:endParaRPr lang="en-GB" b="1" dirty="0" smtClean="0">
              <a:solidFill>
                <a:srgbClr val="FF0000"/>
              </a:solidFill>
            </a:endParaRPr>
          </a:p>
          <a:p>
            <a:pPr algn="just"/>
            <a:endParaRPr lang="en-GB" dirty="0" smtClean="0"/>
          </a:p>
          <a:p>
            <a:pPr algn="just"/>
            <a:r>
              <a:rPr lang="en-GB" dirty="0" smtClean="0"/>
              <a:t>GOD told us </a:t>
            </a:r>
            <a:r>
              <a:rPr lang="en-GB" sz="3100" b="1" dirty="0" smtClean="0">
                <a:solidFill>
                  <a:srgbClr val="FF0000"/>
                </a:solidFill>
              </a:rPr>
              <a:t>WHAT</a:t>
            </a:r>
            <a:r>
              <a:rPr lang="en-GB" dirty="0" smtClean="0"/>
              <a:t> and we found out </a:t>
            </a:r>
            <a:r>
              <a:rPr lang="en-GB" sz="3100" b="1" dirty="0" smtClean="0">
                <a:solidFill>
                  <a:srgbClr val="FF0000"/>
                </a:solidFill>
              </a:rPr>
              <a:t>WHY </a:t>
            </a:r>
            <a:r>
              <a:rPr lang="en-GB" sz="3100" b="1" dirty="0">
                <a:solidFill>
                  <a:srgbClr val="FF0000"/>
                </a:solidFill>
              </a:rPr>
              <a:t>and </a:t>
            </a:r>
            <a:r>
              <a:rPr lang="en-GB" sz="3100" b="1" dirty="0" smtClean="0">
                <a:solidFill>
                  <a:srgbClr val="FF0000"/>
                </a:solidFill>
              </a:rPr>
              <a:t>HOW</a:t>
            </a:r>
            <a:r>
              <a:rPr lang="en-GB" dirty="0" smtClean="0"/>
              <a:t>, which proves </a:t>
            </a:r>
            <a:r>
              <a:rPr lang="en-GB" b="1" dirty="0" smtClean="0">
                <a:solidFill>
                  <a:srgbClr val="FF0000"/>
                </a:solidFill>
              </a:rPr>
              <a:t>HIS</a:t>
            </a:r>
            <a:r>
              <a:rPr lang="en-GB" dirty="0" smtClean="0"/>
              <a:t> existence and </a:t>
            </a:r>
            <a:r>
              <a:rPr lang="en-GB" b="1" dirty="0" smtClean="0">
                <a:solidFill>
                  <a:srgbClr val="FF0000"/>
                </a:solidFill>
              </a:rPr>
              <a:t>supported our faith</a:t>
            </a:r>
            <a:r>
              <a:rPr lang="en-GB" dirty="0" smtClean="0"/>
              <a:t>.</a:t>
            </a:r>
          </a:p>
          <a:p>
            <a:pPr algn="just"/>
            <a:endParaRPr lang="en-GB" dirty="0" smtClean="0"/>
          </a:p>
          <a:p>
            <a:pPr algn="just"/>
            <a:endParaRPr lang="en-GB" dirty="0" smtClean="0"/>
          </a:p>
          <a:p>
            <a:pPr algn="just"/>
            <a:r>
              <a:rPr lang="en-GB" dirty="0" smtClean="0"/>
              <a:t>Faith makes </a:t>
            </a:r>
            <a:r>
              <a:rPr lang="en-GB" b="1" dirty="0" smtClean="0">
                <a:solidFill>
                  <a:srgbClr val="FF0000"/>
                </a:solidFill>
              </a:rPr>
              <a:t>ethics</a:t>
            </a:r>
            <a:r>
              <a:rPr lang="en-GB" dirty="0" smtClean="0"/>
              <a:t> for science and science </a:t>
            </a:r>
            <a:r>
              <a:rPr lang="en-GB" b="1" dirty="0" smtClean="0">
                <a:solidFill>
                  <a:srgbClr val="FF0000"/>
                </a:solidFill>
              </a:rPr>
              <a:t>helps to reach</a:t>
            </a:r>
            <a:r>
              <a:rPr lang="en-GB" dirty="0" smtClean="0"/>
              <a:t> faith.</a:t>
            </a:r>
          </a:p>
          <a:p>
            <a:pPr algn="just"/>
            <a:endParaRPr lang="en-GB" dirty="0" smtClean="0"/>
          </a:p>
          <a:p>
            <a:pPr algn="just"/>
            <a:endParaRPr lang="en-GB" dirty="0" smtClean="0"/>
          </a:p>
          <a:p>
            <a:pPr algn="just"/>
            <a:r>
              <a:rPr lang="en-GB" b="1" dirty="0" smtClean="0">
                <a:solidFill>
                  <a:srgbClr val="FF0000"/>
                </a:solidFill>
              </a:rPr>
              <a:t>Science tagged with faith</a:t>
            </a:r>
            <a:r>
              <a:rPr lang="en-GB" dirty="0" smtClean="0"/>
              <a:t> is unlikely to go astray.</a:t>
            </a:r>
            <a:endParaRPr lang="en-GB" b="1" dirty="0" smtClean="0">
              <a:solidFill>
                <a:srgbClr val="FF0000"/>
              </a:solidFill>
            </a:endParaRPr>
          </a:p>
          <a:p>
            <a:pPr algn="just"/>
            <a:endParaRPr lang="en-GB"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Quran and Science</a:t>
            </a:r>
            <a:endParaRPr lang="en-US" dirty="0"/>
          </a:p>
        </p:txBody>
      </p:sp>
      <p:sp>
        <p:nvSpPr>
          <p:cNvPr id="3" name="Subtitle 2"/>
          <p:cNvSpPr>
            <a:spLocks noGrp="1"/>
          </p:cNvSpPr>
          <p:nvPr>
            <p:ph type="subTitle" idx="1"/>
          </p:nvPr>
        </p:nvSpPr>
        <p:spPr/>
        <p:txBody>
          <a:bodyPr>
            <a:normAutofit/>
          </a:bodyPr>
          <a:lstStyle/>
          <a:p>
            <a:r>
              <a:rPr lang="ur-PK" sz="6600" smtClean="0">
                <a:ln>
                  <a:solidFill>
                    <a:schemeClr val="tx2">
                      <a:lumMod val="60000"/>
                      <a:lumOff val="40000"/>
                    </a:schemeClr>
                  </a:solidFill>
                </a:ln>
                <a:solidFill>
                  <a:srgbClr val="FFC000"/>
                </a:solidFill>
              </a:rPr>
              <a:t>پیشکش:محمد عمران</a:t>
            </a:r>
            <a:endParaRPr lang="en-US" sz="6600" dirty="0">
              <a:ln>
                <a:solidFill>
                  <a:schemeClr val="tx2">
                    <a:lumMod val="60000"/>
                    <a:lumOff val="40000"/>
                  </a:schemeClr>
                </a:solidFill>
              </a:ln>
              <a:solidFill>
                <a:srgbClr val="FFC000"/>
              </a:solidFill>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5516562"/>
          </a:xfrm>
        </p:spPr>
        <p:txBody>
          <a:bodyPr>
            <a:noAutofit/>
          </a:bodyPr>
          <a:lstStyle/>
          <a:p>
            <a:pPr>
              <a:lnSpc>
                <a:spcPct val="150000"/>
              </a:lnSpc>
            </a:pPr>
            <a:r>
              <a:rPr lang="en-US" sz="6600" dirty="0" smtClean="0">
                <a:solidFill>
                  <a:srgbClr val="00B0F0"/>
                </a:solidFill>
              </a:rPr>
              <a:t>The holy Quran says</a:t>
            </a:r>
            <a:r>
              <a:rPr lang="en-US" sz="2400" dirty="0" smtClean="0">
                <a:solidFill>
                  <a:schemeClr val="tx1"/>
                </a:solidFill>
              </a:rPr>
              <a:t/>
            </a:r>
            <a:br>
              <a:rPr lang="en-US" sz="2400" dirty="0" smtClean="0">
                <a:solidFill>
                  <a:schemeClr val="tx1"/>
                </a:solidFill>
              </a:rPr>
            </a:br>
            <a:r>
              <a:rPr lang="en-US" sz="2400" dirty="0" smtClean="0">
                <a:solidFill>
                  <a:schemeClr val="tx1"/>
                </a:solidFill>
              </a:rPr>
              <a:t/>
            </a:r>
            <a:br>
              <a:rPr lang="en-US" sz="2400" dirty="0" smtClean="0">
                <a:solidFill>
                  <a:schemeClr val="tx1"/>
                </a:solidFill>
              </a:rPr>
            </a:br>
            <a:r>
              <a:rPr lang="en-US" sz="2400" dirty="0" smtClean="0">
                <a:solidFill>
                  <a:schemeClr val="tx1"/>
                </a:solidFill>
              </a:rPr>
              <a:t>(And he is </a:t>
            </a:r>
            <a:r>
              <a:rPr lang="en-US" sz="2400" b="0" dirty="0" smtClean="0">
                <a:solidFill>
                  <a:schemeClr val="tx1"/>
                </a:solidFill>
              </a:rPr>
              <a:t>the</a:t>
            </a:r>
            <a:r>
              <a:rPr lang="en-US" sz="2400" dirty="0" smtClean="0">
                <a:solidFill>
                  <a:schemeClr val="tx1"/>
                </a:solidFill>
              </a:rPr>
              <a:t> one who created the night,   daylight, sun and the moon, all are swimming in an orbit).</a:t>
            </a:r>
            <a:br>
              <a:rPr lang="en-US" sz="2400" dirty="0" smtClean="0">
                <a:solidFill>
                  <a:schemeClr val="tx1"/>
                </a:solidFill>
              </a:rPr>
            </a:br>
            <a:endParaRPr lang="en-US" sz="2400" dirty="0">
              <a:solidFill>
                <a:schemeClr val="tx1"/>
              </a:solidFill>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8270630" cy="1828800"/>
          </a:xfrm>
        </p:spPr>
        <p:txBody>
          <a:bodyPr/>
          <a:lstStyle/>
          <a:p>
            <a:r>
              <a:rPr lang="en-US" dirty="0" smtClean="0"/>
              <a:t>Science</a:t>
            </a:r>
            <a:br>
              <a:rPr lang="en-US" dirty="0" smtClean="0"/>
            </a:br>
            <a:endParaRPr lang="en-US" dirty="0"/>
          </a:p>
        </p:txBody>
      </p:sp>
      <p:sp>
        <p:nvSpPr>
          <p:cNvPr id="3" name="Subtitle 2"/>
          <p:cNvSpPr>
            <a:spLocks noGrp="1"/>
          </p:cNvSpPr>
          <p:nvPr>
            <p:ph type="subTitle" idx="1"/>
          </p:nvPr>
        </p:nvSpPr>
        <p:spPr>
          <a:xfrm>
            <a:off x="0" y="1371600"/>
            <a:ext cx="9144000" cy="5486400"/>
          </a:xfrm>
        </p:spPr>
        <p:txBody>
          <a:bodyPr>
            <a:normAutofit/>
          </a:bodyPr>
          <a:lstStyle/>
          <a:p>
            <a:endParaRPr lang="en-US" dirty="0" smtClean="0"/>
          </a:p>
          <a:p>
            <a:pPr>
              <a:lnSpc>
                <a:spcPct val="150000"/>
              </a:lnSpc>
            </a:pPr>
            <a:r>
              <a:rPr lang="en-US" sz="3600" i="1" dirty="0" smtClean="0">
                <a:solidFill>
                  <a:schemeClr val="accent1">
                    <a:lumMod val="20000"/>
                    <a:lumOff val="80000"/>
                  </a:schemeClr>
                </a:solidFill>
                <a:effectLst>
                  <a:outerShdw blurRad="38100" dist="38100" dir="2700000" algn="tl">
                    <a:srgbClr val="000000">
                      <a:alpha val="43137"/>
                    </a:srgbClr>
                  </a:outerShdw>
                </a:effectLst>
                <a:latin typeface="+mj-lt"/>
              </a:rPr>
              <a:t>Modern science informed us that the moon is moving around the Earth in an oval, or elliptical orbit. Also the Earth and the rest of the planets, revolve in oval, or elliptical orbit around the sun</a:t>
            </a:r>
            <a:r>
              <a:rPr lang="en-US" sz="3600" i="1" dirty="0" smtClean="0">
                <a:solidFill>
                  <a:schemeClr val="accent1">
                    <a:lumMod val="20000"/>
                    <a:lumOff val="80000"/>
                  </a:schemeClr>
                </a:solidFill>
                <a:latin typeface="+mj-lt"/>
              </a:rPr>
              <a:t>.</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228600"/>
            <a:ext cx="8229600" cy="1219200"/>
          </a:xfrm>
        </p:spPr>
        <p:txBody>
          <a:bodyPr/>
          <a:lstStyle/>
          <a:p>
            <a:r>
              <a:rPr lang="en-US" dirty="0" smtClean="0"/>
              <a:t>UNIVERSE</a:t>
            </a:r>
            <a:endParaRPr lang="en-US" dirty="0"/>
          </a:p>
        </p:txBody>
      </p:sp>
      <p:sp>
        <p:nvSpPr>
          <p:cNvPr id="3" name="Subtitle 2"/>
          <p:cNvSpPr>
            <a:spLocks noGrp="1"/>
          </p:cNvSpPr>
          <p:nvPr>
            <p:ph type="subTitle" idx="1"/>
          </p:nvPr>
        </p:nvSpPr>
        <p:spPr>
          <a:xfrm>
            <a:off x="304800" y="1447800"/>
            <a:ext cx="8458200" cy="5181600"/>
          </a:xfrm>
        </p:spPr>
        <p:txBody>
          <a:bodyPr/>
          <a:lstStyle/>
          <a:p>
            <a:pPr>
              <a:lnSpc>
                <a:spcPct val="150000"/>
              </a:lnSpc>
            </a:pPr>
            <a:r>
              <a:rPr lang="en-US" b="1" i="1" dirty="0" smtClean="0">
                <a:solidFill>
                  <a:schemeClr val="accent1">
                    <a:lumMod val="60000"/>
                    <a:lumOff val="40000"/>
                  </a:schemeClr>
                </a:solidFill>
                <a:effectLst>
                  <a:outerShdw blurRad="38100" dist="38100" dir="2700000" algn="tl">
                    <a:srgbClr val="000000">
                      <a:alpha val="43137"/>
                    </a:srgbClr>
                  </a:outerShdw>
                </a:effectLst>
                <a:latin typeface="+mj-lt"/>
              </a:rPr>
              <a:t>"</a:t>
            </a:r>
            <a:r>
              <a:rPr lang="en-US" b="1" i="1" dirty="0" smtClean="0">
                <a:solidFill>
                  <a:schemeClr val="tx2">
                    <a:lumMod val="20000"/>
                    <a:lumOff val="80000"/>
                  </a:schemeClr>
                </a:solidFill>
                <a:effectLst>
                  <a:outerShdw blurRad="38100" dist="38100" dir="2700000" algn="tl">
                    <a:srgbClr val="000000">
                      <a:alpha val="43137"/>
                    </a:srgbClr>
                  </a:outerShdw>
                </a:effectLst>
                <a:latin typeface="+mj-lt"/>
              </a:rPr>
              <a:t>He created the heavens and the earth in true proportions.  He makes the night overlap the day, and the day </a:t>
            </a:r>
            <a:r>
              <a:rPr lang="en-US" sz="3600" b="1" i="1" dirty="0" smtClean="0">
                <a:solidFill>
                  <a:schemeClr val="tx2">
                    <a:lumMod val="20000"/>
                    <a:lumOff val="80000"/>
                  </a:schemeClr>
                </a:solidFill>
                <a:effectLst>
                  <a:outerShdw blurRad="38100" dist="38100" dir="2700000" algn="tl">
                    <a:srgbClr val="000000">
                      <a:alpha val="43137"/>
                    </a:srgbClr>
                  </a:outerShdw>
                </a:effectLst>
                <a:latin typeface="+mj-lt"/>
              </a:rPr>
              <a:t>overlap</a:t>
            </a:r>
            <a:r>
              <a:rPr lang="en-US" b="1" i="1" dirty="0" smtClean="0">
                <a:solidFill>
                  <a:schemeClr val="tx2">
                    <a:lumMod val="20000"/>
                    <a:lumOff val="80000"/>
                  </a:schemeClr>
                </a:solidFill>
                <a:effectLst>
                  <a:outerShdw blurRad="38100" dist="38100" dir="2700000" algn="tl">
                    <a:srgbClr val="000000">
                      <a:alpha val="43137"/>
                    </a:srgbClr>
                  </a:outerShdw>
                </a:effectLst>
                <a:latin typeface="+mj-lt"/>
              </a:rPr>
              <a:t> the night.  He has subjected the sun and the moon to His law; each one follows a course for a time appointed..."</a:t>
            </a:r>
            <a:r>
              <a:rPr lang="en-US" b="1" dirty="0" smtClean="0">
                <a:solidFill>
                  <a:schemeClr val="tx2">
                    <a:lumMod val="20000"/>
                    <a:lumOff val="80000"/>
                  </a:schemeClr>
                </a:solidFill>
                <a:effectLst>
                  <a:outerShdw blurRad="38100" dist="38100" dir="2700000" algn="tl">
                    <a:srgbClr val="000000">
                      <a:alpha val="43137"/>
                    </a:srgbClr>
                  </a:outerShdw>
                </a:effectLst>
                <a:latin typeface="+mj-lt"/>
              </a:rPr>
              <a:t> (39:5).</a:t>
            </a:r>
          </a:p>
          <a:p>
            <a:endParaRPr lang="en-US" dirty="0"/>
          </a:p>
        </p:txBody>
      </p:sp>
      <p:pic>
        <p:nvPicPr>
          <p:cNvPr id="4" name="Picture 3" descr="solar system.jpg"/>
          <p:cNvPicPr>
            <a:picLocks noChangeAspect="1"/>
          </p:cNvPicPr>
          <p:nvPr/>
        </p:nvPicPr>
        <p:blipFill>
          <a:blip r:embed="rId2" cstate="print"/>
          <a:stretch>
            <a:fillRect/>
          </a:stretch>
        </p:blipFill>
        <p:spPr>
          <a:xfrm>
            <a:off x="304800" y="4648200"/>
            <a:ext cx="3276600" cy="2133600"/>
          </a:xfrm>
          <a:prstGeom prst="rect">
            <a:avLst/>
          </a:prstGeom>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762000"/>
            <a:ext cx="8423030" cy="1524000"/>
          </a:xfrm>
        </p:spPr>
        <p:txBody>
          <a:bodyPr>
            <a:normAutofit/>
          </a:bodyPr>
          <a:lstStyle/>
          <a:p>
            <a:pPr algn="ctr"/>
            <a:r>
              <a:rPr lang="en-US" smtClean="0"/>
              <a:t>SCIENCE</a:t>
            </a:r>
            <a:endParaRPr lang="en-US" dirty="0"/>
          </a:p>
        </p:txBody>
      </p:sp>
      <p:sp>
        <p:nvSpPr>
          <p:cNvPr id="3" name="Subtitle 2"/>
          <p:cNvSpPr>
            <a:spLocks noGrp="1"/>
          </p:cNvSpPr>
          <p:nvPr>
            <p:ph type="subTitle" idx="1"/>
          </p:nvPr>
        </p:nvSpPr>
        <p:spPr>
          <a:xfrm>
            <a:off x="3581400" y="1600200"/>
            <a:ext cx="5486400" cy="2971800"/>
          </a:xfrm>
        </p:spPr>
        <p:txBody>
          <a:bodyPr>
            <a:normAutofit lnSpcReduction="10000"/>
          </a:bodyPr>
          <a:lstStyle/>
          <a:p>
            <a:pPr>
              <a:lnSpc>
                <a:spcPct val="150000"/>
              </a:lnSpc>
            </a:pPr>
            <a:r>
              <a:rPr lang="en-US" sz="2400" b="1" i="1" dirty="0" smtClean="0">
                <a:solidFill>
                  <a:schemeClr val="accent1">
                    <a:lumMod val="20000"/>
                    <a:lumOff val="80000"/>
                  </a:schemeClr>
                </a:solidFill>
                <a:effectLst>
                  <a:outerShdw blurRad="38100" dist="38100" dir="2700000" algn="tl">
                    <a:srgbClr val="000000">
                      <a:alpha val="43137"/>
                    </a:srgbClr>
                  </a:outerShdw>
                </a:effectLst>
                <a:latin typeface="+mj-lt"/>
              </a:rPr>
              <a:t>Scientif</a:t>
            </a:r>
            <a:r>
              <a:rPr lang="en-US" sz="3200" b="1" i="1" dirty="0" smtClean="0">
                <a:solidFill>
                  <a:schemeClr val="accent1">
                    <a:lumMod val="20000"/>
                    <a:lumOff val="80000"/>
                  </a:schemeClr>
                </a:solidFill>
                <a:effectLst>
                  <a:outerShdw blurRad="38100" dist="38100" dir="2700000" algn="tl">
                    <a:srgbClr val="000000">
                      <a:alpha val="43137"/>
                    </a:srgbClr>
                  </a:outerShdw>
                </a:effectLst>
                <a:latin typeface="+mj-lt"/>
              </a:rPr>
              <a:t>ic discoveries have proved that we live in a </a:t>
            </a:r>
            <a:r>
              <a:rPr lang="en-US" sz="2400" i="1" dirty="0" smtClean="0">
                <a:solidFill>
                  <a:schemeClr val="accent1">
                    <a:lumMod val="20000"/>
                    <a:lumOff val="80000"/>
                  </a:schemeClr>
                </a:solidFill>
                <a:effectLst>
                  <a:outerShdw blurRad="38100" dist="38100" dir="2700000" algn="tl">
                    <a:srgbClr val="000000">
                      <a:alpha val="43137"/>
                    </a:srgbClr>
                  </a:outerShdw>
                </a:effectLst>
                <a:latin typeface="+mj-lt"/>
              </a:rPr>
              <a:t>huge</a:t>
            </a:r>
            <a:r>
              <a:rPr lang="en-US" sz="3200" b="1" i="1" dirty="0" smtClean="0">
                <a:solidFill>
                  <a:schemeClr val="accent1">
                    <a:lumMod val="20000"/>
                    <a:lumOff val="80000"/>
                  </a:schemeClr>
                </a:solidFill>
                <a:effectLst>
                  <a:outerShdw blurRad="38100" dist="38100" dir="2700000" algn="tl">
                    <a:srgbClr val="000000">
                      <a:alpha val="43137"/>
                    </a:srgbClr>
                  </a:outerShdw>
                </a:effectLst>
                <a:latin typeface="+mj-lt"/>
              </a:rPr>
              <a:t> universe that depends on revolution</a:t>
            </a:r>
            <a:endParaRPr lang="en-US" sz="3200" b="1" i="1" dirty="0">
              <a:solidFill>
                <a:schemeClr val="accent1">
                  <a:lumMod val="20000"/>
                  <a:lumOff val="80000"/>
                </a:schemeClr>
              </a:solidFill>
              <a:effectLst>
                <a:outerShdw blurRad="38100" dist="38100" dir="2700000" algn="tl">
                  <a:srgbClr val="000000">
                    <a:alpha val="43137"/>
                  </a:srgbClr>
                </a:outerShdw>
              </a:effectLst>
              <a:latin typeface="+mj-lt"/>
            </a:endParaRPr>
          </a:p>
        </p:txBody>
      </p:sp>
      <p:pic>
        <p:nvPicPr>
          <p:cNvPr id="4" name="Picture 3" descr="solar system.jpg"/>
          <p:cNvPicPr>
            <a:picLocks noChangeAspect="1"/>
          </p:cNvPicPr>
          <p:nvPr/>
        </p:nvPicPr>
        <p:blipFill>
          <a:blip r:embed="rId2" cstate="print"/>
          <a:stretch>
            <a:fillRect/>
          </a:stretch>
        </p:blipFill>
        <p:spPr>
          <a:xfrm>
            <a:off x="304800" y="1143000"/>
            <a:ext cx="3276600" cy="3901077"/>
          </a:xfrm>
          <a:prstGeom prst="rect">
            <a:avLst/>
          </a:prstGeom>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0"/>
            <a:ext cx="8499230" cy="1447800"/>
          </a:xfrm>
        </p:spPr>
        <p:txBody>
          <a:bodyPr/>
          <a:lstStyle/>
          <a:p>
            <a:r>
              <a:rPr lang="en-US" dirty="0" smtClean="0"/>
              <a:t>Earth</a:t>
            </a:r>
            <a:endParaRPr lang="en-US" dirty="0"/>
          </a:p>
        </p:txBody>
      </p:sp>
      <p:sp>
        <p:nvSpPr>
          <p:cNvPr id="3" name="Subtitle 2"/>
          <p:cNvSpPr>
            <a:spLocks noGrp="1"/>
          </p:cNvSpPr>
          <p:nvPr>
            <p:ph type="subTitle" idx="1"/>
          </p:nvPr>
        </p:nvSpPr>
        <p:spPr>
          <a:xfrm>
            <a:off x="152400" y="1676400"/>
            <a:ext cx="8763000" cy="4953000"/>
          </a:xfrm>
        </p:spPr>
        <p:txBody>
          <a:bodyPr>
            <a:normAutofit/>
          </a:bodyPr>
          <a:lstStyle/>
          <a:p>
            <a:pPr>
              <a:lnSpc>
                <a:spcPct val="150000"/>
              </a:lnSpc>
            </a:pPr>
            <a:r>
              <a:rPr lang="en-US" b="1" i="1" dirty="0" smtClean="0">
                <a:solidFill>
                  <a:schemeClr val="accent1">
                    <a:lumMod val="20000"/>
                    <a:lumOff val="80000"/>
                  </a:schemeClr>
                </a:solidFill>
                <a:effectLst>
                  <a:outerShdw blurRad="38100" dist="38100" dir="2700000" algn="tl">
                    <a:srgbClr val="000000">
                      <a:alpha val="43137"/>
                    </a:srgbClr>
                  </a:outerShdw>
                </a:effectLst>
                <a:latin typeface="+mj-lt"/>
              </a:rPr>
              <a:t>And send the winds fertilizing (to fill heavily the clouds with water), then cause the water (rain) to descend from the sky, and We give it to you to drink, and it is not you who are the owners of </a:t>
            </a:r>
            <a:r>
              <a:rPr lang="en-US" b="1" i="1" smtClean="0">
                <a:solidFill>
                  <a:schemeClr val="accent1">
                    <a:lumMod val="20000"/>
                    <a:lumOff val="80000"/>
                  </a:schemeClr>
                </a:solidFill>
                <a:effectLst>
                  <a:outerShdw blurRad="38100" dist="38100" dir="2700000" algn="tl">
                    <a:srgbClr val="000000">
                      <a:alpha val="43137"/>
                    </a:srgbClr>
                  </a:outerShdw>
                </a:effectLst>
                <a:latin typeface="+mj-lt"/>
              </a:rPr>
              <a:t>its stores </a:t>
            </a:r>
            <a:r>
              <a:rPr lang="en-US" b="1" i="1" dirty="0" smtClean="0">
                <a:solidFill>
                  <a:schemeClr val="accent1">
                    <a:lumMod val="20000"/>
                    <a:lumOff val="80000"/>
                  </a:schemeClr>
                </a:solidFill>
                <a:effectLst>
                  <a:outerShdw blurRad="38100" dist="38100" dir="2700000" algn="tl">
                    <a:srgbClr val="000000">
                      <a:alpha val="43137"/>
                    </a:srgbClr>
                  </a:outerShdw>
                </a:effectLst>
                <a:latin typeface="+mj-lt"/>
              </a:rPr>
              <a:t>(15:22</a:t>
            </a:r>
            <a:r>
              <a:rPr lang="en-US" b="1" i="1" dirty="0" smtClean="0">
                <a:solidFill>
                  <a:schemeClr val="accent1">
                    <a:lumMod val="20000"/>
                    <a:lumOff val="80000"/>
                  </a:schemeClr>
                </a:solidFill>
                <a:latin typeface="+mj-lt"/>
              </a:rPr>
              <a:t>)</a:t>
            </a:r>
            <a:endParaRPr lang="en-US" i="1" dirty="0">
              <a:solidFill>
                <a:schemeClr val="accent1">
                  <a:lumMod val="20000"/>
                  <a:lumOff val="80000"/>
                </a:schemeClr>
              </a:solidFill>
              <a:latin typeface="+mj-lt"/>
            </a:endParaRPr>
          </a:p>
        </p:txBody>
      </p:sp>
      <p:pic>
        <p:nvPicPr>
          <p:cNvPr id="4" name="Picture Placeholder 4" descr="HurricaneFromSpace.jpg"/>
          <p:cNvPicPr>
            <a:picLocks noChangeAspect="1"/>
          </p:cNvPicPr>
          <p:nvPr/>
        </p:nvPicPr>
        <p:blipFill>
          <a:blip r:embed="rId2" cstate="print"/>
          <a:srcRect t="4861" b="4861"/>
          <a:stretch>
            <a:fillRect/>
          </a:stretch>
        </p:blipFill>
        <p:spPr>
          <a:xfrm>
            <a:off x="152400" y="4800600"/>
            <a:ext cx="8763000" cy="1901826"/>
          </a:xfrm>
          <a:prstGeom prst="rect">
            <a:avLst/>
          </a:prstGeom>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8839200" cy="1447800"/>
          </a:xfrm>
        </p:spPr>
        <p:txBody>
          <a:bodyPr/>
          <a:lstStyle/>
          <a:p>
            <a:r>
              <a:rPr lang="en-US" dirty="0" smtClean="0"/>
              <a:t>science</a:t>
            </a:r>
            <a:endParaRPr lang="en-US" dirty="0"/>
          </a:p>
        </p:txBody>
      </p:sp>
      <p:sp>
        <p:nvSpPr>
          <p:cNvPr id="3" name="Subtitle 2"/>
          <p:cNvSpPr>
            <a:spLocks noGrp="1"/>
          </p:cNvSpPr>
          <p:nvPr>
            <p:ph type="subTitle" idx="1"/>
          </p:nvPr>
        </p:nvSpPr>
        <p:spPr>
          <a:xfrm>
            <a:off x="228600" y="1752600"/>
            <a:ext cx="8610600" cy="4876800"/>
          </a:xfrm>
        </p:spPr>
        <p:txBody>
          <a:bodyPr/>
          <a:lstStyle/>
          <a:p>
            <a:pPr>
              <a:lnSpc>
                <a:spcPct val="150000"/>
              </a:lnSpc>
            </a:pPr>
            <a:r>
              <a:rPr lang="en-US" b="1" i="1" dirty="0" smtClean="0">
                <a:solidFill>
                  <a:schemeClr val="tx2">
                    <a:lumMod val="20000"/>
                    <a:lumOff val="80000"/>
                  </a:schemeClr>
                </a:solidFill>
                <a:effectLst>
                  <a:outerShdw blurRad="38100" dist="38100" dir="2700000" algn="tl">
                    <a:srgbClr val="000000">
                      <a:alpha val="43137"/>
                    </a:srgbClr>
                  </a:outerShdw>
                </a:effectLst>
                <a:latin typeface="+mj-lt"/>
              </a:rPr>
              <a:t>The winds carry water particles which are rich in salt up into the atmosphere; these particles which are called 'aerosols' function as water traps and form cloud drops by collecting around the water vapor themselves.</a:t>
            </a:r>
            <a:endParaRPr lang="en-US" i="1" dirty="0">
              <a:solidFill>
                <a:schemeClr val="tx2">
                  <a:lumMod val="20000"/>
                  <a:lumOff val="80000"/>
                </a:schemeClr>
              </a:solidFill>
              <a:effectLst>
                <a:outerShdw blurRad="38100" dist="38100" dir="2700000" algn="tl">
                  <a:srgbClr val="000000">
                    <a:alpha val="43137"/>
                  </a:srgbClr>
                </a:outerShdw>
              </a:effectLst>
              <a:latin typeface="+mj-lt"/>
            </a:endParaRPr>
          </a:p>
        </p:txBody>
      </p:sp>
      <p:pic>
        <p:nvPicPr>
          <p:cNvPr id="4" name="Picture Placeholder 4" descr="HurricaneFromSpace.jpg"/>
          <p:cNvPicPr>
            <a:picLocks noChangeAspect="1"/>
          </p:cNvPicPr>
          <p:nvPr/>
        </p:nvPicPr>
        <p:blipFill>
          <a:blip r:embed="rId2" cstate="print"/>
          <a:srcRect t="4861" b="4861"/>
          <a:stretch>
            <a:fillRect/>
          </a:stretch>
        </p:blipFill>
        <p:spPr>
          <a:xfrm>
            <a:off x="152400" y="4800600"/>
            <a:ext cx="8763000" cy="1901826"/>
          </a:xfrm>
          <a:prstGeom prst="rect">
            <a:avLst/>
          </a:prstGeom>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0"/>
            <a:ext cx="8763000" cy="1905000"/>
          </a:xfrm>
        </p:spPr>
        <p:txBody>
          <a:bodyPr/>
          <a:lstStyle/>
          <a:p>
            <a:r>
              <a:rPr lang="en-US" dirty="0" smtClean="0"/>
              <a:t>Quran says about the finger prints</a:t>
            </a:r>
            <a:endParaRPr lang="en-US" dirty="0"/>
          </a:p>
        </p:txBody>
      </p:sp>
      <p:sp>
        <p:nvSpPr>
          <p:cNvPr id="3" name="Subtitle 2"/>
          <p:cNvSpPr>
            <a:spLocks noGrp="1"/>
          </p:cNvSpPr>
          <p:nvPr>
            <p:ph type="subTitle" idx="1"/>
          </p:nvPr>
        </p:nvSpPr>
        <p:spPr>
          <a:xfrm>
            <a:off x="152400" y="1905000"/>
            <a:ext cx="8610600" cy="4495800"/>
          </a:xfrm>
        </p:spPr>
        <p:txBody>
          <a:bodyPr/>
          <a:lstStyle/>
          <a:p>
            <a:pPr>
              <a:lnSpc>
                <a:spcPct val="200000"/>
              </a:lnSpc>
            </a:pPr>
            <a:r>
              <a:rPr lang="en-US" b="1" i="1" dirty="0" smtClean="0">
                <a:solidFill>
                  <a:schemeClr val="accent1">
                    <a:lumMod val="20000"/>
                    <a:lumOff val="80000"/>
                  </a:schemeClr>
                </a:solidFill>
                <a:effectLst>
                  <a:outerShdw blurRad="38100" dist="38100" dir="2700000" algn="tl">
                    <a:srgbClr val="000000">
                      <a:alpha val="43137"/>
                    </a:srgbClr>
                  </a:outerShdw>
                </a:effectLst>
                <a:latin typeface="+mj-lt"/>
              </a:rPr>
              <a:t>Nay, We are able to put together in perfect order the every tips of his fingers. (Quran 75:4)</a:t>
            </a:r>
            <a:endParaRPr lang="en-US" i="1" dirty="0">
              <a:solidFill>
                <a:schemeClr val="accent1">
                  <a:lumMod val="20000"/>
                  <a:lumOff val="80000"/>
                </a:schemeClr>
              </a:solidFill>
              <a:effectLst>
                <a:outerShdw blurRad="38100" dist="38100" dir="2700000" algn="tl">
                  <a:srgbClr val="000000">
                    <a:alpha val="43137"/>
                  </a:srgbClr>
                </a:outerShdw>
              </a:effectLst>
              <a:latin typeface="+mj-lt"/>
            </a:endParaRPr>
          </a:p>
        </p:txBody>
      </p:sp>
      <p:pic>
        <p:nvPicPr>
          <p:cNvPr id="4" name="Picture Placeholder 4" descr="fingerprint.jpg"/>
          <p:cNvPicPr>
            <a:picLocks noChangeAspect="1"/>
          </p:cNvPicPr>
          <p:nvPr/>
        </p:nvPicPr>
        <p:blipFill>
          <a:blip r:embed="rId2" cstate="print"/>
          <a:srcRect t="14729" b="14729"/>
          <a:stretch>
            <a:fillRect/>
          </a:stretch>
        </p:blipFill>
        <p:spPr>
          <a:xfrm>
            <a:off x="914400" y="3733800"/>
            <a:ext cx="3886200" cy="2828636"/>
          </a:xfrm>
          <a:prstGeom prst="rect">
            <a:avLst/>
          </a:prstGeom>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0"/>
            <a:ext cx="8229600" cy="1524000"/>
          </a:xfrm>
        </p:spPr>
        <p:txBody>
          <a:bodyPr/>
          <a:lstStyle/>
          <a:p>
            <a:r>
              <a:rPr lang="en-US" dirty="0" smtClean="0"/>
              <a:t>Science proved</a:t>
            </a:r>
            <a:endParaRPr lang="en-US" dirty="0"/>
          </a:p>
        </p:txBody>
      </p:sp>
      <p:sp>
        <p:nvSpPr>
          <p:cNvPr id="3" name="Subtitle 2"/>
          <p:cNvSpPr>
            <a:spLocks noGrp="1"/>
          </p:cNvSpPr>
          <p:nvPr>
            <p:ph type="subTitle" idx="1"/>
          </p:nvPr>
        </p:nvSpPr>
        <p:spPr>
          <a:xfrm>
            <a:off x="304800" y="1600200"/>
            <a:ext cx="8458200" cy="4800600"/>
          </a:xfrm>
        </p:spPr>
        <p:txBody>
          <a:bodyPr/>
          <a:lstStyle/>
          <a:p>
            <a:pPr>
              <a:lnSpc>
                <a:spcPct val="150000"/>
              </a:lnSpc>
            </a:pPr>
            <a:r>
              <a:rPr lang="en-US" b="1" i="1" dirty="0" smtClean="0">
                <a:solidFill>
                  <a:schemeClr val="accent1">
                    <a:lumMod val="20000"/>
                    <a:lumOff val="80000"/>
                  </a:schemeClr>
                </a:solidFill>
                <a:latin typeface="+mj-lt"/>
              </a:rPr>
              <a:t>Every one's finger print is unique to himself, every person who is alive or who has ever lived in this world, has a set of unique finger prints, that is why the finger prints are accepted as a very important identity exclusive to the owner, and it is used for this purpose around the World</a:t>
            </a:r>
            <a:r>
              <a:rPr lang="en-US" b="1" i="1" dirty="0" smtClean="0">
                <a:solidFill>
                  <a:schemeClr val="accent1">
                    <a:lumMod val="20000"/>
                    <a:lumOff val="80000"/>
                  </a:schemeClr>
                </a:solidFill>
              </a:rPr>
              <a:t>.</a:t>
            </a:r>
            <a:endParaRPr lang="en-US" i="1" dirty="0">
              <a:solidFill>
                <a:schemeClr val="accent1">
                  <a:lumMod val="20000"/>
                  <a:lumOff val="80000"/>
                </a:schemeClr>
              </a:solidFill>
            </a:endParaRPr>
          </a:p>
        </p:txBody>
      </p:sp>
      <p:pic>
        <p:nvPicPr>
          <p:cNvPr id="4" name="Picture Placeholder 4" descr="fingerprint.jpg"/>
          <p:cNvPicPr>
            <a:picLocks noChangeAspect="1"/>
          </p:cNvPicPr>
          <p:nvPr/>
        </p:nvPicPr>
        <p:blipFill>
          <a:blip r:embed="rId2" cstate="print"/>
          <a:srcRect t="14729" b="14729"/>
          <a:stretch>
            <a:fillRect/>
          </a:stretch>
        </p:blipFill>
        <p:spPr>
          <a:xfrm>
            <a:off x="914400" y="4648200"/>
            <a:ext cx="2514600" cy="1905000"/>
          </a:xfrm>
          <a:prstGeom prst="rect">
            <a:avLst/>
          </a:prstGeom>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ience and islam6224 copy[1].jpg"/>
          <p:cNvPicPr>
            <a:picLocks noChangeAspect="1"/>
          </p:cNvPicPr>
          <p:nvPr/>
        </p:nvPicPr>
        <p:blipFill>
          <a:blip r:embed="rId2" cstate="print"/>
          <a:stretch>
            <a:fillRect/>
          </a:stretch>
        </p:blipFill>
        <p:spPr>
          <a:xfrm>
            <a:off x="1" y="0"/>
            <a:ext cx="9144000" cy="6858000"/>
          </a:xfrm>
          <a:prstGeom prst="rect">
            <a:avLst/>
          </a:prstGeom>
        </p:spPr>
      </p:pic>
      <p:sp>
        <p:nvSpPr>
          <p:cNvPr id="4" name="TextBox 3"/>
          <p:cNvSpPr txBox="1"/>
          <p:nvPr/>
        </p:nvSpPr>
        <p:spPr>
          <a:xfrm>
            <a:off x="179512" y="404664"/>
            <a:ext cx="8712968" cy="2308324"/>
          </a:xfrm>
          <a:prstGeom prst="rect">
            <a:avLst/>
          </a:prstGeom>
          <a:noFill/>
        </p:spPr>
        <p:txBody>
          <a:bodyPr wrap="square" rtlCol="0">
            <a:spAutoFit/>
          </a:bodyPr>
          <a:lstStyle/>
          <a:p>
            <a:pPr algn="ctr"/>
            <a:r>
              <a:rPr lang="tr-TR" sz="4800" dirty="0" smtClean="0">
                <a:solidFill>
                  <a:srgbClr val="FFFF00"/>
                </a:solidFill>
                <a:latin typeface="Lucida Calligraphy" pitchFamily="66" charset="0"/>
              </a:rPr>
              <a:t>MUSLIM CONTRIBUTION TO SCIENCE</a:t>
            </a:r>
            <a:endParaRPr lang="tr-TR" sz="4800" dirty="0">
              <a:solidFill>
                <a:srgbClr val="FFFF00"/>
              </a:solidFill>
              <a:latin typeface="Lucida Calligraphy" pitchFamily="66" charset="0"/>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191000"/>
            <a:ext cx="8915400" cy="3108543"/>
          </a:xfrm>
          <a:prstGeom prst="rect">
            <a:avLst/>
          </a:prstGeom>
        </p:spPr>
        <p:txBody>
          <a:bodyPr wrap="square">
            <a:spAutoFit/>
          </a:bodyPr>
          <a:lstStyle/>
          <a:p>
            <a:pPr algn="ctr"/>
            <a:r>
              <a:rPr lang="en-US" sz="2800" b="1" smtClean="0">
                <a:solidFill>
                  <a:srgbClr val="00B050"/>
                </a:solidFill>
              </a:rPr>
              <a:t>The sciences of the Arabic-Islamic world underwent remarkable development during the 8th to 13th centuries C.E., a flowering of knowledge and intellect that later spread throughout Europe and greatly influenced both medical practice and education.</a:t>
            </a:r>
            <a:r>
              <a:rPr lang="tr-TR" sz="2800" b="1" smtClean="0">
                <a:solidFill>
                  <a:srgbClr val="00B050"/>
                </a:solidFill>
              </a:rPr>
              <a:t> </a:t>
            </a:r>
            <a:endParaRPr lang="en-US" sz="2800" b="1" smtClean="0">
              <a:solidFill>
                <a:srgbClr val="00B050"/>
              </a:solidFill>
            </a:endParaRPr>
          </a:p>
          <a:p>
            <a:pPr algn="ctr"/>
            <a:endParaRPr lang="tr-TR" sz="2800" b="1" dirty="0">
              <a:solidFill>
                <a:srgbClr val="00B050"/>
              </a:solidFill>
            </a:endParaRPr>
          </a:p>
        </p:txBody>
      </p:sp>
      <p:pic>
        <p:nvPicPr>
          <p:cNvPr id="5" name="Picture 4" descr="Science and islam6224 copy[1].jpg"/>
          <p:cNvPicPr>
            <a:picLocks noChangeAspect="1"/>
          </p:cNvPicPr>
          <p:nvPr/>
        </p:nvPicPr>
        <p:blipFill>
          <a:blip r:embed="rId2" cstate="print"/>
          <a:stretch>
            <a:fillRect/>
          </a:stretch>
        </p:blipFill>
        <p:spPr>
          <a:xfrm>
            <a:off x="0" y="0"/>
            <a:ext cx="9144000" cy="4208860"/>
          </a:xfrm>
          <a:prstGeom prst="rect">
            <a:avLst/>
          </a:prstGeom>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0"/>
            <a:ext cx="8610600" cy="3124200"/>
          </a:xfrm>
          <a:prstGeom prst="rect">
            <a:avLst/>
          </a:prstGeom>
        </p:spPr>
        <p:style>
          <a:lnRef idx="2">
            <a:schemeClr val="accent2"/>
          </a:lnRef>
          <a:fillRef idx="1">
            <a:schemeClr val="lt1"/>
          </a:fillRef>
          <a:effectRef idx="0">
            <a:schemeClr val="accent2"/>
          </a:effectRef>
          <a:fontRef idx="minor">
            <a:schemeClr val="dk1"/>
          </a:fontRef>
        </p:style>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2800" b="0" i="0" u="none" strike="noStrike" kern="1200" cap="none" spc="0" normalizeH="0" baseline="0" noProof="0" smtClean="0">
                <a:ln>
                  <a:noFill/>
                </a:ln>
                <a:solidFill>
                  <a:schemeClr val="dk1"/>
                </a:solidFill>
                <a:effectLst/>
                <a:uLnTx/>
                <a:uFillTx/>
                <a:latin typeface="+mn-lt"/>
                <a:ea typeface="+mn-ea"/>
                <a:cs typeface="+mn-cs"/>
              </a:rPr>
              <a:t>Muslims have had such a great contribution to science that if it weren’t for them neither the Reneissance nor the Scientific Revolution would have been possible. Despite this, due to a concious act of ignorance and neglect their names and great inventions have been written out of science and history books.</a:t>
            </a:r>
            <a:endParaRPr kumimoji="0" lang="tr-TR" sz="2800" b="0" i="0" u="none" strike="noStrike" kern="1200" cap="none" spc="0" normalizeH="0" baseline="0" noProof="0" dirty="0">
              <a:ln>
                <a:noFill/>
              </a:ln>
              <a:solidFill>
                <a:schemeClr val="dk1"/>
              </a:solidFill>
              <a:effectLst/>
              <a:uLnTx/>
              <a:uFillTx/>
              <a:latin typeface="+mn-lt"/>
              <a:ea typeface="+mn-ea"/>
              <a:cs typeface="+mn-cs"/>
            </a:endParaRPr>
          </a:p>
        </p:txBody>
      </p:sp>
      <p:pic>
        <p:nvPicPr>
          <p:cNvPr id="3" name="Picture 2" descr="Science and islam6224 copy[1].jpg"/>
          <p:cNvPicPr>
            <a:picLocks noChangeAspect="1"/>
          </p:cNvPicPr>
          <p:nvPr/>
        </p:nvPicPr>
        <p:blipFill>
          <a:blip r:embed="rId2" cstate="print"/>
          <a:stretch>
            <a:fillRect/>
          </a:stretch>
        </p:blipFill>
        <p:spPr>
          <a:xfrm>
            <a:off x="0" y="3200400"/>
            <a:ext cx="9144000" cy="3523060"/>
          </a:xfrm>
          <a:prstGeom prst="rect">
            <a:avLst/>
          </a:prstGeom>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C:\DOCUME~1\ADMINI~1\LOCALS~1\Temp\SNAGHTML201e35b.PNG"/>
          <p:cNvPicPr>
            <a:picLocks noChangeAspect="1" noChangeArrowheads="1"/>
          </p:cNvPicPr>
          <p:nvPr/>
        </p:nvPicPr>
        <p:blipFill>
          <a:blip r:embed="rId4" cstate="print">
            <a:duotone>
              <a:prstClr val="black"/>
              <a:srgbClr val="D9C3A5">
                <a:tint val="50000"/>
                <a:satMod val="180000"/>
              </a:srgbClr>
            </a:duotone>
          </a:blip>
          <a:srcRect/>
          <a:stretch>
            <a:fillRect/>
          </a:stretch>
        </p:blipFill>
        <p:spPr bwMode="auto">
          <a:xfrm>
            <a:off x="0" y="0"/>
            <a:ext cx="9144000" cy="6934200"/>
          </a:xfrm>
          <a:prstGeom prst="rect">
            <a:avLst/>
          </a:prstGeom>
          <a:noFill/>
        </p:spPr>
      </p:pic>
      <p:grpSp>
        <p:nvGrpSpPr>
          <p:cNvPr id="2" name="Group 20"/>
          <p:cNvGrpSpPr>
            <a:grpSpLocks/>
          </p:cNvGrpSpPr>
          <p:nvPr/>
        </p:nvGrpSpPr>
        <p:grpSpPr bwMode="auto">
          <a:xfrm>
            <a:off x="838097" y="0"/>
            <a:ext cx="8001590" cy="2799167"/>
            <a:chOff x="1191" y="0"/>
            <a:chExt cx="4056" cy="1537"/>
          </a:xfrm>
        </p:grpSpPr>
        <p:sp>
          <p:nvSpPr>
            <p:cNvPr id="15366" name="AutoShape 5"/>
            <p:cNvSpPr>
              <a:spLocks noChangeArrowheads="1"/>
            </p:cNvSpPr>
            <p:nvPr/>
          </p:nvSpPr>
          <p:spPr bwMode="auto">
            <a:xfrm>
              <a:off x="1293" y="0"/>
              <a:ext cx="3370" cy="572"/>
            </a:xfrm>
            <a:prstGeom prst="flowChartAlternateProcess">
              <a:avLst/>
            </a:prstGeom>
            <a:solidFill>
              <a:schemeClr val="accent4">
                <a:lumMod val="60000"/>
                <a:lumOff val="40000"/>
              </a:schemeClr>
            </a:solidFill>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endParaRPr lang="en-US" sz="4400" b="1" dirty="0">
                <a:solidFill>
                  <a:srgbClr val="FF0000"/>
                </a:solidFill>
              </a:endParaRPr>
            </a:p>
          </p:txBody>
        </p:sp>
        <p:sp>
          <p:nvSpPr>
            <p:cNvPr id="15367" name="Line 6"/>
            <p:cNvSpPr>
              <a:spLocks noChangeShapeType="1"/>
            </p:cNvSpPr>
            <p:nvPr/>
          </p:nvSpPr>
          <p:spPr bwMode="auto">
            <a:xfrm flipH="1">
              <a:off x="3047" y="598"/>
              <a:ext cx="14" cy="322"/>
            </a:xfrm>
            <a:prstGeom prst="line">
              <a:avLst/>
            </a:prstGeom>
            <a:noFill/>
            <a:ln w="9525">
              <a:solidFill>
                <a:schemeClr val="tx1"/>
              </a:solidFill>
              <a:round/>
              <a:headEnd/>
              <a:tailEnd/>
            </a:ln>
          </p:spPr>
          <p:txBody>
            <a:bodyPr/>
            <a:lstStyle/>
            <a:p>
              <a:endParaRPr lang="ar-AE"/>
            </a:p>
          </p:txBody>
        </p:sp>
        <p:sp>
          <p:nvSpPr>
            <p:cNvPr id="15368" name="Line 7"/>
            <p:cNvSpPr>
              <a:spLocks noChangeShapeType="1"/>
            </p:cNvSpPr>
            <p:nvPr/>
          </p:nvSpPr>
          <p:spPr bwMode="auto">
            <a:xfrm flipH="1" flipV="1">
              <a:off x="1191" y="920"/>
              <a:ext cx="4056" cy="0"/>
            </a:xfrm>
            <a:prstGeom prst="line">
              <a:avLst/>
            </a:prstGeom>
            <a:noFill/>
            <a:ln w="9525">
              <a:solidFill>
                <a:schemeClr val="tx1"/>
              </a:solidFill>
              <a:round/>
              <a:headEnd/>
              <a:tailEnd/>
            </a:ln>
          </p:spPr>
          <p:txBody>
            <a:bodyPr/>
            <a:lstStyle/>
            <a:p>
              <a:endParaRPr lang="ar-AE"/>
            </a:p>
          </p:txBody>
        </p:sp>
        <p:sp>
          <p:nvSpPr>
            <p:cNvPr id="15371" name="Line 10"/>
            <p:cNvSpPr>
              <a:spLocks noChangeShapeType="1"/>
            </p:cNvSpPr>
            <p:nvPr/>
          </p:nvSpPr>
          <p:spPr bwMode="auto">
            <a:xfrm>
              <a:off x="1191" y="920"/>
              <a:ext cx="0" cy="617"/>
            </a:xfrm>
            <a:prstGeom prst="line">
              <a:avLst/>
            </a:prstGeom>
            <a:noFill/>
            <a:ln w="9525">
              <a:solidFill>
                <a:schemeClr val="tx1"/>
              </a:solidFill>
              <a:round/>
              <a:headEnd/>
              <a:tailEnd type="triangle" w="med" len="med"/>
            </a:ln>
          </p:spPr>
          <p:txBody>
            <a:bodyPr/>
            <a:lstStyle/>
            <a:p>
              <a:endParaRPr lang="ar-AE"/>
            </a:p>
          </p:txBody>
        </p:sp>
      </p:grpSp>
      <p:sp>
        <p:nvSpPr>
          <p:cNvPr id="25" name="AutoShape 13"/>
          <p:cNvSpPr>
            <a:spLocks noChangeArrowheads="1"/>
          </p:cNvSpPr>
          <p:nvPr/>
        </p:nvSpPr>
        <p:spPr bwMode="auto">
          <a:xfrm>
            <a:off x="6248400" y="2819400"/>
            <a:ext cx="1440160" cy="864096"/>
          </a:xfrm>
          <a:prstGeom prst="flowChartAlternateProcess">
            <a:avLst/>
          </a:prstGeom>
          <a:solidFill>
            <a:srgbClr val="F4FDA1"/>
          </a:solidFill>
          <a:ln w="9525">
            <a:solidFill>
              <a:srgbClr val="CC0000"/>
            </a:solidFill>
            <a:miter lim="800000"/>
            <a:headEnd/>
            <a:tailEnd/>
          </a:ln>
        </p:spPr>
        <p:txBody>
          <a:bodyPr wrap="none" anchor="ctr"/>
          <a:lstStyle/>
          <a:p>
            <a:pPr algn="ctr"/>
            <a:endParaRPr lang="en-US" sz="4800" b="1" dirty="0">
              <a:solidFill>
                <a:schemeClr val="bg1">
                  <a:lumMod val="65000"/>
                  <a:lumOff val="35000"/>
                </a:schemeClr>
              </a:solidFill>
            </a:endParaRPr>
          </a:p>
        </p:txBody>
      </p:sp>
      <p:sp>
        <p:nvSpPr>
          <p:cNvPr id="33" name="Rectangle 30"/>
          <p:cNvSpPr/>
          <p:nvPr/>
        </p:nvSpPr>
        <p:spPr>
          <a:xfrm>
            <a:off x="6096000" y="2905780"/>
            <a:ext cx="1676400" cy="523220"/>
          </a:xfrm>
          <a:prstGeom prst="rect">
            <a:avLst/>
          </a:prstGeom>
        </p:spPr>
        <p:txBody>
          <a:bodyPr wrap="square">
            <a:spAutoFit/>
          </a:bodyPr>
          <a:lstStyle/>
          <a:p>
            <a:r>
              <a:rPr lang="ar-AE" sz="2800" b="1" dirty="0" smtClean="0"/>
              <a:t> </a:t>
            </a:r>
            <a:r>
              <a:rPr lang="en-US" sz="2400" dirty="0"/>
              <a:t>   physics</a:t>
            </a:r>
            <a:endParaRPr lang="ar-AE" sz="2800" b="1" dirty="0"/>
          </a:p>
        </p:txBody>
      </p:sp>
      <p:sp>
        <p:nvSpPr>
          <p:cNvPr id="40" name="Line 10"/>
          <p:cNvSpPr>
            <a:spLocks noChangeShapeType="1"/>
          </p:cNvSpPr>
          <p:nvPr/>
        </p:nvSpPr>
        <p:spPr bwMode="auto">
          <a:xfrm>
            <a:off x="2743200" y="1676400"/>
            <a:ext cx="0" cy="1124045"/>
          </a:xfrm>
          <a:prstGeom prst="line">
            <a:avLst/>
          </a:prstGeom>
          <a:noFill/>
          <a:ln w="9525">
            <a:solidFill>
              <a:schemeClr val="tx1"/>
            </a:solidFill>
            <a:round/>
            <a:headEnd/>
            <a:tailEnd type="triangle" w="med" len="med"/>
          </a:ln>
        </p:spPr>
        <p:txBody>
          <a:bodyPr/>
          <a:lstStyle/>
          <a:p>
            <a:endParaRPr lang="ar-AE"/>
          </a:p>
        </p:txBody>
      </p:sp>
      <p:sp>
        <p:nvSpPr>
          <p:cNvPr id="41" name="Line 10"/>
          <p:cNvSpPr>
            <a:spLocks noChangeShapeType="1"/>
          </p:cNvSpPr>
          <p:nvPr/>
        </p:nvSpPr>
        <p:spPr bwMode="auto">
          <a:xfrm>
            <a:off x="5257800" y="1676400"/>
            <a:ext cx="0" cy="1124045"/>
          </a:xfrm>
          <a:prstGeom prst="line">
            <a:avLst/>
          </a:prstGeom>
          <a:noFill/>
          <a:ln w="9525">
            <a:solidFill>
              <a:schemeClr val="tx1"/>
            </a:solidFill>
            <a:round/>
            <a:headEnd/>
            <a:tailEnd type="triangle" w="med" len="med"/>
          </a:ln>
        </p:spPr>
        <p:txBody>
          <a:bodyPr/>
          <a:lstStyle/>
          <a:p>
            <a:endParaRPr lang="ar-AE"/>
          </a:p>
        </p:txBody>
      </p:sp>
      <p:sp>
        <p:nvSpPr>
          <p:cNvPr id="42" name="Line 10"/>
          <p:cNvSpPr>
            <a:spLocks noChangeShapeType="1"/>
          </p:cNvSpPr>
          <p:nvPr/>
        </p:nvSpPr>
        <p:spPr bwMode="auto">
          <a:xfrm>
            <a:off x="7086600" y="1676400"/>
            <a:ext cx="0" cy="1124045"/>
          </a:xfrm>
          <a:prstGeom prst="line">
            <a:avLst/>
          </a:prstGeom>
          <a:noFill/>
          <a:ln w="9525">
            <a:solidFill>
              <a:schemeClr val="tx1"/>
            </a:solidFill>
            <a:round/>
            <a:headEnd/>
            <a:tailEnd type="triangle" w="med" len="med"/>
          </a:ln>
        </p:spPr>
        <p:txBody>
          <a:bodyPr/>
          <a:lstStyle/>
          <a:p>
            <a:endParaRPr lang="ar-AE"/>
          </a:p>
        </p:txBody>
      </p:sp>
      <p:sp>
        <p:nvSpPr>
          <p:cNvPr id="43" name="Rectangle 30"/>
          <p:cNvSpPr/>
          <p:nvPr/>
        </p:nvSpPr>
        <p:spPr>
          <a:xfrm>
            <a:off x="1295400" y="0"/>
            <a:ext cx="6324600" cy="923330"/>
          </a:xfrm>
          <a:prstGeom prst="rect">
            <a:avLst/>
          </a:prstGeom>
        </p:spPr>
        <p:txBody>
          <a:bodyPr wrap="square">
            <a:spAutoFit/>
          </a:bodyPr>
          <a:lstStyle/>
          <a:p>
            <a:pPr algn="ctr"/>
            <a:endParaRPr lang="ar-AE" sz="5400" b="1" dirty="0">
              <a:solidFill>
                <a:srgbClr val="FFC000"/>
              </a:solidFill>
            </a:endParaRPr>
          </a:p>
        </p:txBody>
      </p:sp>
      <p:sp>
        <p:nvSpPr>
          <p:cNvPr id="44" name="AutoShape 13"/>
          <p:cNvSpPr>
            <a:spLocks noChangeArrowheads="1"/>
          </p:cNvSpPr>
          <p:nvPr/>
        </p:nvSpPr>
        <p:spPr bwMode="auto">
          <a:xfrm>
            <a:off x="0" y="2819400"/>
            <a:ext cx="1981200" cy="864096"/>
          </a:xfrm>
          <a:prstGeom prst="flowChartAlternateProcess">
            <a:avLst/>
          </a:prstGeom>
          <a:solidFill>
            <a:srgbClr val="F4FDA1"/>
          </a:solidFill>
          <a:ln w="9525">
            <a:solidFill>
              <a:srgbClr val="CC0000"/>
            </a:solidFill>
            <a:miter lim="800000"/>
            <a:headEnd/>
            <a:tailEnd/>
          </a:ln>
        </p:spPr>
        <p:txBody>
          <a:bodyPr wrap="none" anchor="ctr"/>
          <a:lstStyle/>
          <a:p>
            <a:pPr algn="ctr"/>
            <a:endParaRPr lang="en-US" sz="4800" b="1" dirty="0">
              <a:solidFill>
                <a:schemeClr val="bg1">
                  <a:lumMod val="65000"/>
                  <a:lumOff val="35000"/>
                </a:schemeClr>
              </a:solidFill>
            </a:endParaRPr>
          </a:p>
        </p:txBody>
      </p:sp>
      <p:sp>
        <p:nvSpPr>
          <p:cNvPr id="45" name="AutoShape 13"/>
          <p:cNvSpPr>
            <a:spLocks noChangeArrowheads="1"/>
          </p:cNvSpPr>
          <p:nvPr/>
        </p:nvSpPr>
        <p:spPr bwMode="auto">
          <a:xfrm>
            <a:off x="2217440" y="2819400"/>
            <a:ext cx="1440160" cy="864096"/>
          </a:xfrm>
          <a:prstGeom prst="flowChartAlternateProcess">
            <a:avLst/>
          </a:prstGeom>
          <a:solidFill>
            <a:srgbClr val="F4FDA1"/>
          </a:solidFill>
          <a:ln w="9525">
            <a:solidFill>
              <a:srgbClr val="CC0000"/>
            </a:solidFill>
            <a:miter lim="800000"/>
            <a:headEnd/>
            <a:tailEnd/>
          </a:ln>
        </p:spPr>
        <p:txBody>
          <a:bodyPr wrap="none" anchor="ctr"/>
          <a:lstStyle/>
          <a:p>
            <a:pPr algn="ctr"/>
            <a:endParaRPr lang="en-US" sz="4800" b="1" dirty="0">
              <a:solidFill>
                <a:schemeClr val="bg1">
                  <a:lumMod val="65000"/>
                  <a:lumOff val="35000"/>
                </a:schemeClr>
              </a:solidFill>
            </a:endParaRPr>
          </a:p>
        </p:txBody>
      </p:sp>
      <p:sp>
        <p:nvSpPr>
          <p:cNvPr id="46" name="AutoShape 13"/>
          <p:cNvSpPr>
            <a:spLocks noChangeArrowheads="1"/>
          </p:cNvSpPr>
          <p:nvPr/>
        </p:nvSpPr>
        <p:spPr bwMode="auto">
          <a:xfrm>
            <a:off x="4114800" y="2819400"/>
            <a:ext cx="1828800" cy="864096"/>
          </a:xfrm>
          <a:prstGeom prst="flowChartAlternateProcess">
            <a:avLst/>
          </a:prstGeom>
          <a:solidFill>
            <a:srgbClr val="F4FDA1"/>
          </a:solidFill>
          <a:ln w="9525">
            <a:solidFill>
              <a:srgbClr val="CC0000"/>
            </a:solidFill>
            <a:miter lim="800000"/>
            <a:headEnd/>
            <a:tailEnd/>
          </a:ln>
        </p:spPr>
        <p:txBody>
          <a:bodyPr wrap="none" anchor="ctr"/>
          <a:lstStyle/>
          <a:p>
            <a:pPr algn="ctr"/>
            <a:endParaRPr lang="en-US" sz="4800" b="1" dirty="0">
              <a:solidFill>
                <a:schemeClr val="bg1">
                  <a:lumMod val="65000"/>
                  <a:lumOff val="35000"/>
                </a:schemeClr>
              </a:solidFill>
            </a:endParaRPr>
          </a:p>
        </p:txBody>
      </p:sp>
      <p:sp>
        <p:nvSpPr>
          <p:cNvPr id="47" name="Rectangle 30"/>
          <p:cNvSpPr/>
          <p:nvPr/>
        </p:nvSpPr>
        <p:spPr>
          <a:xfrm>
            <a:off x="-228600" y="2971800"/>
            <a:ext cx="2133600" cy="584775"/>
          </a:xfrm>
          <a:prstGeom prst="rect">
            <a:avLst/>
          </a:prstGeom>
        </p:spPr>
        <p:txBody>
          <a:bodyPr wrap="square">
            <a:spAutoFit/>
          </a:bodyPr>
          <a:lstStyle/>
          <a:p>
            <a:r>
              <a:rPr lang="ar-AE" sz="3200" b="1" dirty="0" smtClean="0"/>
              <a:t> </a:t>
            </a:r>
            <a:r>
              <a:rPr lang="en-US" sz="3200" dirty="0" smtClean="0"/>
              <a:t>chemistry</a:t>
            </a:r>
            <a:endParaRPr lang="ar-AE" sz="3200" b="1" dirty="0"/>
          </a:p>
        </p:txBody>
      </p:sp>
      <p:sp>
        <p:nvSpPr>
          <p:cNvPr id="48" name="Rectangle 30"/>
          <p:cNvSpPr/>
          <p:nvPr/>
        </p:nvSpPr>
        <p:spPr>
          <a:xfrm>
            <a:off x="3962400" y="2895600"/>
            <a:ext cx="2286000" cy="584775"/>
          </a:xfrm>
          <a:prstGeom prst="rect">
            <a:avLst/>
          </a:prstGeom>
        </p:spPr>
        <p:txBody>
          <a:bodyPr wrap="square">
            <a:spAutoFit/>
          </a:bodyPr>
          <a:lstStyle/>
          <a:p>
            <a:pPr algn="ctr" rtl="0"/>
            <a:r>
              <a:rPr lang="en-US" sz="3200" dirty="0" smtClean="0"/>
              <a:t>geography  </a:t>
            </a:r>
            <a:endParaRPr lang="ar-AE" sz="3200" dirty="0"/>
          </a:p>
        </p:txBody>
      </p:sp>
      <p:sp>
        <p:nvSpPr>
          <p:cNvPr id="31" name="Rectangle 30"/>
          <p:cNvSpPr/>
          <p:nvPr/>
        </p:nvSpPr>
        <p:spPr>
          <a:xfrm>
            <a:off x="2133600" y="2514600"/>
            <a:ext cx="1371600" cy="1569660"/>
          </a:xfrm>
          <a:prstGeom prst="rect">
            <a:avLst/>
          </a:prstGeom>
        </p:spPr>
        <p:txBody>
          <a:bodyPr wrap="square">
            <a:spAutoFit/>
          </a:bodyPr>
          <a:lstStyle/>
          <a:p>
            <a:r>
              <a:rPr lang="ar-AE" sz="3200" b="1" dirty="0" smtClean="0"/>
              <a:t> </a:t>
            </a:r>
            <a:r>
              <a:rPr lang="en-US" sz="3200" dirty="0"/>
              <a:t>biology</a:t>
            </a:r>
            <a:r>
              <a:rPr lang="en-US" sz="3200" dirty="0" smtClean="0"/>
              <a:t> </a:t>
            </a:r>
            <a:endParaRPr lang="ar-AE" sz="3200" b="1" dirty="0"/>
          </a:p>
        </p:txBody>
      </p:sp>
      <p:sp>
        <p:nvSpPr>
          <p:cNvPr id="24" name="Line 10"/>
          <p:cNvSpPr>
            <a:spLocks noChangeShapeType="1"/>
          </p:cNvSpPr>
          <p:nvPr/>
        </p:nvSpPr>
        <p:spPr bwMode="auto">
          <a:xfrm>
            <a:off x="8839200" y="1676400"/>
            <a:ext cx="0" cy="1124045"/>
          </a:xfrm>
          <a:prstGeom prst="line">
            <a:avLst/>
          </a:prstGeom>
          <a:noFill/>
          <a:ln w="9525">
            <a:solidFill>
              <a:schemeClr val="tx1"/>
            </a:solidFill>
            <a:round/>
            <a:headEnd/>
            <a:tailEnd type="triangle" w="med" len="med"/>
          </a:ln>
        </p:spPr>
        <p:txBody>
          <a:bodyPr/>
          <a:lstStyle/>
          <a:p>
            <a:endParaRPr lang="ar-AE"/>
          </a:p>
        </p:txBody>
      </p:sp>
      <p:sp>
        <p:nvSpPr>
          <p:cNvPr id="28" name="AutoShape 13"/>
          <p:cNvSpPr>
            <a:spLocks noChangeArrowheads="1"/>
          </p:cNvSpPr>
          <p:nvPr/>
        </p:nvSpPr>
        <p:spPr bwMode="auto">
          <a:xfrm>
            <a:off x="7924800" y="2895600"/>
            <a:ext cx="1219200" cy="864096"/>
          </a:xfrm>
          <a:prstGeom prst="flowChartAlternateProcess">
            <a:avLst/>
          </a:prstGeom>
          <a:solidFill>
            <a:srgbClr val="F4FDA1"/>
          </a:solidFill>
          <a:ln w="9525">
            <a:solidFill>
              <a:srgbClr val="CC0000"/>
            </a:solidFill>
            <a:miter lim="800000"/>
            <a:headEnd/>
            <a:tailEnd/>
          </a:ln>
        </p:spPr>
        <p:txBody>
          <a:bodyPr wrap="none" anchor="ctr"/>
          <a:lstStyle/>
          <a:p>
            <a:pPr algn="ctr"/>
            <a:endParaRPr lang="en-US" sz="4800" b="1" dirty="0">
              <a:solidFill>
                <a:schemeClr val="bg1">
                  <a:lumMod val="65000"/>
                  <a:lumOff val="35000"/>
                </a:schemeClr>
              </a:solidFill>
            </a:endParaRPr>
          </a:p>
        </p:txBody>
      </p:sp>
      <p:sp>
        <p:nvSpPr>
          <p:cNvPr id="27" name="Rectangle 30"/>
          <p:cNvSpPr/>
          <p:nvPr/>
        </p:nvSpPr>
        <p:spPr>
          <a:xfrm>
            <a:off x="7924800" y="2971800"/>
            <a:ext cx="1371600" cy="584775"/>
          </a:xfrm>
          <a:prstGeom prst="rect">
            <a:avLst/>
          </a:prstGeom>
        </p:spPr>
        <p:txBody>
          <a:bodyPr wrap="square">
            <a:spAutoFit/>
          </a:bodyPr>
          <a:lstStyle/>
          <a:p>
            <a:r>
              <a:rPr lang="en-US" sz="3200" b="1" dirty="0" smtClean="0"/>
              <a:t>math </a:t>
            </a:r>
            <a:endParaRPr lang="ar-AE" sz="3200" b="1" dirty="0"/>
          </a:p>
        </p:txBody>
      </p:sp>
      <p:sp>
        <p:nvSpPr>
          <p:cNvPr id="29" name="مستطيل 28"/>
          <p:cNvSpPr/>
          <p:nvPr/>
        </p:nvSpPr>
        <p:spPr>
          <a:xfrm>
            <a:off x="1752600" y="0"/>
            <a:ext cx="5105400" cy="1754326"/>
          </a:xfrm>
          <a:prstGeom prst="rect">
            <a:avLst/>
          </a:prstGeom>
        </p:spPr>
        <p:txBody>
          <a:bodyPr wrap="square">
            <a:spAutoFit/>
          </a:bodyPr>
          <a:lstStyle/>
          <a:p>
            <a:r>
              <a:rPr lang="ur-PK" sz="5400" baseline="0" smtClean="0">
                <a:latin typeface="Arial" pitchFamily="34" charset="0"/>
                <a:cs typeface="Arial" pitchFamily="34" charset="0"/>
              </a:rPr>
              <a:t> </a:t>
            </a:r>
            <a:r>
              <a:rPr lang="en-US" sz="5400" baseline="0" smtClean="0">
                <a:latin typeface="Arial" pitchFamily="34" charset="0"/>
                <a:cs typeface="Arial" pitchFamily="34" charset="0"/>
              </a:rPr>
              <a:t>Genreral</a:t>
            </a:r>
            <a:r>
              <a:rPr lang="en-US" sz="5400" smtClean="0">
                <a:latin typeface="Arial" pitchFamily="34" charset="0"/>
                <a:cs typeface="Arial" pitchFamily="34" charset="0"/>
              </a:rPr>
              <a:t> </a:t>
            </a:r>
            <a:r>
              <a:rPr lang="en-US" sz="5400" baseline="0" smtClean="0">
                <a:latin typeface="Arial" pitchFamily="34" charset="0"/>
                <a:cs typeface="Arial" pitchFamily="34" charset="0"/>
              </a:rPr>
              <a:t>types </a:t>
            </a:r>
            <a:r>
              <a:rPr lang="en-US" sz="5400" baseline="0" dirty="0" smtClean="0">
                <a:latin typeface="Arial" pitchFamily="34" charset="0"/>
                <a:cs typeface="Arial" pitchFamily="34" charset="0"/>
              </a:rPr>
              <a:t>of science </a:t>
            </a:r>
            <a:endParaRPr lang="ar-SA" sz="5400" dirty="0"/>
          </a:p>
        </p:txBody>
      </p:sp>
    </p:spTree>
    <p:custDataLst>
      <p:tags r:id="rId1"/>
    </p:custData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C:\DOCUME~1\ADMINI~1\LOCALS~1\Temp\SNAGHTML201e35b.PNG"/>
          <p:cNvPicPr>
            <a:picLocks noChangeAspect="1" noChangeArrowheads="1"/>
          </p:cNvPicPr>
          <p:nvPr/>
        </p:nvPicPr>
        <p:blipFill>
          <a:blip r:embed="rId4" cstate="print">
            <a:duotone>
              <a:prstClr val="black"/>
              <a:srgbClr val="D9C3A5">
                <a:tint val="50000"/>
                <a:satMod val="180000"/>
              </a:srgbClr>
            </a:duotone>
          </a:blip>
          <a:srcRect/>
          <a:stretch>
            <a:fillRect/>
          </a:stretch>
        </p:blipFill>
        <p:spPr bwMode="auto">
          <a:xfrm>
            <a:off x="0" y="0"/>
            <a:ext cx="9144000" cy="6934200"/>
          </a:xfrm>
          <a:prstGeom prst="rect">
            <a:avLst/>
          </a:prstGeom>
          <a:noFill/>
        </p:spPr>
      </p:pic>
      <p:grpSp>
        <p:nvGrpSpPr>
          <p:cNvPr id="2" name="Group 20"/>
          <p:cNvGrpSpPr>
            <a:grpSpLocks/>
          </p:cNvGrpSpPr>
          <p:nvPr/>
        </p:nvGrpSpPr>
        <p:grpSpPr bwMode="auto">
          <a:xfrm>
            <a:off x="838097" y="0"/>
            <a:ext cx="8001590" cy="2799167"/>
            <a:chOff x="1191" y="0"/>
            <a:chExt cx="4056" cy="1537"/>
          </a:xfrm>
        </p:grpSpPr>
        <p:sp>
          <p:nvSpPr>
            <p:cNvPr id="15366" name="AutoShape 5"/>
            <p:cNvSpPr>
              <a:spLocks noChangeArrowheads="1"/>
            </p:cNvSpPr>
            <p:nvPr/>
          </p:nvSpPr>
          <p:spPr bwMode="auto">
            <a:xfrm>
              <a:off x="1293" y="0"/>
              <a:ext cx="3370" cy="572"/>
            </a:xfrm>
            <a:prstGeom prst="flowChartAlternateProcess">
              <a:avLst/>
            </a:prstGeom>
            <a:solidFill>
              <a:schemeClr val="accent4">
                <a:lumMod val="60000"/>
                <a:lumOff val="40000"/>
              </a:schemeClr>
            </a:solidFill>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a:endParaRPr lang="en-US" sz="4400" b="1" dirty="0">
                <a:solidFill>
                  <a:srgbClr val="FF0000"/>
                </a:solidFill>
              </a:endParaRPr>
            </a:p>
          </p:txBody>
        </p:sp>
        <p:sp>
          <p:nvSpPr>
            <p:cNvPr id="15367" name="Line 6"/>
            <p:cNvSpPr>
              <a:spLocks noChangeShapeType="1"/>
            </p:cNvSpPr>
            <p:nvPr/>
          </p:nvSpPr>
          <p:spPr bwMode="auto">
            <a:xfrm flipH="1">
              <a:off x="3047" y="572"/>
              <a:ext cx="14" cy="322"/>
            </a:xfrm>
            <a:prstGeom prst="line">
              <a:avLst/>
            </a:prstGeom>
            <a:noFill/>
            <a:ln w="9525">
              <a:solidFill>
                <a:schemeClr val="tx1"/>
              </a:solidFill>
              <a:round/>
              <a:headEnd/>
              <a:tailEnd/>
            </a:ln>
          </p:spPr>
          <p:txBody>
            <a:bodyPr/>
            <a:lstStyle/>
            <a:p>
              <a:endParaRPr lang="ar-AE"/>
            </a:p>
          </p:txBody>
        </p:sp>
        <p:sp>
          <p:nvSpPr>
            <p:cNvPr id="15368" name="Line 7"/>
            <p:cNvSpPr>
              <a:spLocks noChangeShapeType="1"/>
            </p:cNvSpPr>
            <p:nvPr/>
          </p:nvSpPr>
          <p:spPr bwMode="auto">
            <a:xfrm flipH="1" flipV="1">
              <a:off x="1191" y="920"/>
              <a:ext cx="4056" cy="0"/>
            </a:xfrm>
            <a:prstGeom prst="line">
              <a:avLst/>
            </a:prstGeom>
            <a:noFill/>
            <a:ln w="9525">
              <a:solidFill>
                <a:schemeClr val="tx1"/>
              </a:solidFill>
              <a:round/>
              <a:headEnd/>
              <a:tailEnd/>
            </a:ln>
          </p:spPr>
          <p:txBody>
            <a:bodyPr/>
            <a:lstStyle/>
            <a:p>
              <a:endParaRPr lang="ar-AE"/>
            </a:p>
          </p:txBody>
        </p:sp>
        <p:sp>
          <p:nvSpPr>
            <p:cNvPr id="15371" name="Line 10"/>
            <p:cNvSpPr>
              <a:spLocks noChangeShapeType="1"/>
            </p:cNvSpPr>
            <p:nvPr/>
          </p:nvSpPr>
          <p:spPr bwMode="auto">
            <a:xfrm>
              <a:off x="1191" y="920"/>
              <a:ext cx="0" cy="617"/>
            </a:xfrm>
            <a:prstGeom prst="line">
              <a:avLst/>
            </a:prstGeom>
            <a:noFill/>
            <a:ln w="9525">
              <a:solidFill>
                <a:schemeClr val="tx1"/>
              </a:solidFill>
              <a:round/>
              <a:headEnd/>
              <a:tailEnd type="triangle" w="med" len="med"/>
            </a:ln>
          </p:spPr>
          <p:txBody>
            <a:bodyPr/>
            <a:lstStyle/>
            <a:p>
              <a:endParaRPr lang="ar-AE"/>
            </a:p>
          </p:txBody>
        </p:sp>
      </p:grpSp>
      <p:sp>
        <p:nvSpPr>
          <p:cNvPr id="25" name="AutoShape 13"/>
          <p:cNvSpPr>
            <a:spLocks noChangeArrowheads="1"/>
          </p:cNvSpPr>
          <p:nvPr/>
        </p:nvSpPr>
        <p:spPr bwMode="auto">
          <a:xfrm>
            <a:off x="6248400" y="2819400"/>
            <a:ext cx="1440160" cy="864096"/>
          </a:xfrm>
          <a:prstGeom prst="flowChartAlternateProcess">
            <a:avLst/>
          </a:prstGeom>
          <a:solidFill>
            <a:srgbClr val="F4FDA1"/>
          </a:solidFill>
          <a:ln w="9525">
            <a:solidFill>
              <a:srgbClr val="CC0000"/>
            </a:solidFill>
            <a:miter lim="800000"/>
            <a:headEnd/>
            <a:tailEnd/>
          </a:ln>
        </p:spPr>
        <p:txBody>
          <a:bodyPr wrap="none" anchor="ctr"/>
          <a:lstStyle/>
          <a:p>
            <a:pPr algn="ctr"/>
            <a:endParaRPr lang="en-US" sz="4800" b="1" dirty="0">
              <a:solidFill>
                <a:schemeClr val="bg1">
                  <a:lumMod val="65000"/>
                  <a:lumOff val="35000"/>
                </a:schemeClr>
              </a:solidFill>
            </a:endParaRPr>
          </a:p>
        </p:txBody>
      </p:sp>
      <p:sp>
        <p:nvSpPr>
          <p:cNvPr id="33" name="Rectangle 30"/>
          <p:cNvSpPr/>
          <p:nvPr/>
        </p:nvSpPr>
        <p:spPr>
          <a:xfrm>
            <a:off x="6096000" y="3058180"/>
            <a:ext cx="1676400" cy="523220"/>
          </a:xfrm>
          <a:prstGeom prst="rect">
            <a:avLst/>
          </a:prstGeom>
        </p:spPr>
        <p:txBody>
          <a:bodyPr wrap="square">
            <a:spAutoFit/>
          </a:bodyPr>
          <a:lstStyle/>
          <a:p>
            <a:r>
              <a:rPr lang="ar-AE" sz="2800" b="1" dirty="0" smtClean="0"/>
              <a:t> </a:t>
            </a:r>
            <a:r>
              <a:rPr lang="en-US" sz="2400" dirty="0"/>
              <a:t>   physics</a:t>
            </a:r>
            <a:endParaRPr lang="ar-AE" sz="2800" b="1" dirty="0"/>
          </a:p>
        </p:txBody>
      </p:sp>
      <p:sp>
        <p:nvSpPr>
          <p:cNvPr id="40" name="Line 10"/>
          <p:cNvSpPr>
            <a:spLocks noChangeShapeType="1"/>
          </p:cNvSpPr>
          <p:nvPr/>
        </p:nvSpPr>
        <p:spPr bwMode="auto">
          <a:xfrm>
            <a:off x="2743200" y="1676400"/>
            <a:ext cx="0" cy="1124045"/>
          </a:xfrm>
          <a:prstGeom prst="line">
            <a:avLst/>
          </a:prstGeom>
          <a:noFill/>
          <a:ln w="9525">
            <a:solidFill>
              <a:schemeClr val="tx1"/>
            </a:solidFill>
            <a:round/>
            <a:headEnd/>
            <a:tailEnd type="triangle" w="med" len="med"/>
          </a:ln>
        </p:spPr>
        <p:txBody>
          <a:bodyPr/>
          <a:lstStyle/>
          <a:p>
            <a:endParaRPr lang="ar-AE"/>
          </a:p>
        </p:txBody>
      </p:sp>
      <p:sp>
        <p:nvSpPr>
          <p:cNvPr id="41" name="Line 10"/>
          <p:cNvSpPr>
            <a:spLocks noChangeShapeType="1"/>
          </p:cNvSpPr>
          <p:nvPr/>
        </p:nvSpPr>
        <p:spPr bwMode="auto">
          <a:xfrm>
            <a:off x="5257800" y="1676400"/>
            <a:ext cx="0" cy="1124045"/>
          </a:xfrm>
          <a:prstGeom prst="line">
            <a:avLst/>
          </a:prstGeom>
          <a:noFill/>
          <a:ln w="9525">
            <a:solidFill>
              <a:schemeClr val="tx1"/>
            </a:solidFill>
            <a:round/>
            <a:headEnd/>
            <a:tailEnd type="triangle" w="med" len="med"/>
          </a:ln>
        </p:spPr>
        <p:txBody>
          <a:bodyPr/>
          <a:lstStyle/>
          <a:p>
            <a:endParaRPr lang="ar-AE"/>
          </a:p>
        </p:txBody>
      </p:sp>
      <p:sp>
        <p:nvSpPr>
          <p:cNvPr id="42" name="Line 10"/>
          <p:cNvSpPr>
            <a:spLocks noChangeShapeType="1"/>
          </p:cNvSpPr>
          <p:nvPr/>
        </p:nvSpPr>
        <p:spPr bwMode="auto">
          <a:xfrm>
            <a:off x="7086600" y="1676400"/>
            <a:ext cx="0" cy="1124045"/>
          </a:xfrm>
          <a:prstGeom prst="line">
            <a:avLst/>
          </a:prstGeom>
          <a:noFill/>
          <a:ln w="9525">
            <a:solidFill>
              <a:schemeClr val="tx1"/>
            </a:solidFill>
            <a:round/>
            <a:headEnd/>
            <a:tailEnd type="triangle" w="med" len="med"/>
          </a:ln>
        </p:spPr>
        <p:txBody>
          <a:bodyPr/>
          <a:lstStyle/>
          <a:p>
            <a:endParaRPr lang="ar-AE"/>
          </a:p>
        </p:txBody>
      </p:sp>
      <p:sp>
        <p:nvSpPr>
          <p:cNvPr id="43" name="Rectangle 30"/>
          <p:cNvSpPr/>
          <p:nvPr/>
        </p:nvSpPr>
        <p:spPr>
          <a:xfrm>
            <a:off x="1295400" y="0"/>
            <a:ext cx="6324600" cy="923330"/>
          </a:xfrm>
          <a:prstGeom prst="rect">
            <a:avLst/>
          </a:prstGeom>
        </p:spPr>
        <p:txBody>
          <a:bodyPr wrap="square">
            <a:spAutoFit/>
          </a:bodyPr>
          <a:lstStyle/>
          <a:p>
            <a:pPr algn="ctr"/>
            <a:endParaRPr lang="ar-AE" sz="5400" b="1" dirty="0">
              <a:solidFill>
                <a:srgbClr val="FFC000"/>
              </a:solidFill>
            </a:endParaRPr>
          </a:p>
        </p:txBody>
      </p:sp>
      <p:sp>
        <p:nvSpPr>
          <p:cNvPr id="44" name="AutoShape 13"/>
          <p:cNvSpPr>
            <a:spLocks noChangeArrowheads="1"/>
          </p:cNvSpPr>
          <p:nvPr/>
        </p:nvSpPr>
        <p:spPr bwMode="auto">
          <a:xfrm>
            <a:off x="0" y="2819400"/>
            <a:ext cx="1981200" cy="864096"/>
          </a:xfrm>
          <a:prstGeom prst="flowChartAlternateProcess">
            <a:avLst/>
          </a:prstGeom>
          <a:solidFill>
            <a:srgbClr val="F4FDA1"/>
          </a:solidFill>
          <a:ln w="9525">
            <a:solidFill>
              <a:srgbClr val="CC0000"/>
            </a:solidFill>
            <a:miter lim="800000"/>
            <a:headEnd/>
            <a:tailEnd/>
          </a:ln>
        </p:spPr>
        <p:txBody>
          <a:bodyPr wrap="none" anchor="ctr"/>
          <a:lstStyle/>
          <a:p>
            <a:pPr algn="ctr"/>
            <a:endParaRPr lang="en-US" sz="4800" b="1" dirty="0">
              <a:solidFill>
                <a:schemeClr val="bg1">
                  <a:lumMod val="65000"/>
                  <a:lumOff val="35000"/>
                </a:schemeClr>
              </a:solidFill>
            </a:endParaRPr>
          </a:p>
        </p:txBody>
      </p:sp>
      <p:sp>
        <p:nvSpPr>
          <p:cNvPr id="45" name="AutoShape 13"/>
          <p:cNvSpPr>
            <a:spLocks noChangeArrowheads="1"/>
          </p:cNvSpPr>
          <p:nvPr/>
        </p:nvSpPr>
        <p:spPr bwMode="auto">
          <a:xfrm>
            <a:off x="2141240" y="2819400"/>
            <a:ext cx="1440160" cy="864096"/>
          </a:xfrm>
          <a:prstGeom prst="flowChartAlternateProcess">
            <a:avLst/>
          </a:prstGeom>
          <a:solidFill>
            <a:srgbClr val="F4FDA1"/>
          </a:solidFill>
          <a:ln w="9525">
            <a:solidFill>
              <a:srgbClr val="CC0000"/>
            </a:solidFill>
            <a:miter lim="800000"/>
            <a:headEnd/>
            <a:tailEnd/>
          </a:ln>
        </p:spPr>
        <p:txBody>
          <a:bodyPr wrap="none" anchor="ctr"/>
          <a:lstStyle/>
          <a:p>
            <a:pPr algn="ctr"/>
            <a:endParaRPr lang="en-US" sz="4800" b="1" dirty="0">
              <a:solidFill>
                <a:schemeClr val="bg1">
                  <a:lumMod val="65000"/>
                  <a:lumOff val="35000"/>
                </a:schemeClr>
              </a:solidFill>
            </a:endParaRPr>
          </a:p>
        </p:txBody>
      </p:sp>
      <p:sp>
        <p:nvSpPr>
          <p:cNvPr id="46" name="AutoShape 13"/>
          <p:cNvSpPr>
            <a:spLocks noChangeArrowheads="1"/>
          </p:cNvSpPr>
          <p:nvPr/>
        </p:nvSpPr>
        <p:spPr bwMode="auto">
          <a:xfrm>
            <a:off x="4038600" y="2895600"/>
            <a:ext cx="1981200" cy="864096"/>
          </a:xfrm>
          <a:prstGeom prst="flowChartAlternateProcess">
            <a:avLst/>
          </a:prstGeom>
          <a:solidFill>
            <a:srgbClr val="F4FDA1"/>
          </a:solidFill>
          <a:ln w="9525">
            <a:solidFill>
              <a:srgbClr val="CC0000"/>
            </a:solidFill>
            <a:miter lim="800000"/>
            <a:headEnd/>
            <a:tailEnd/>
          </a:ln>
        </p:spPr>
        <p:txBody>
          <a:bodyPr wrap="none" anchor="ctr"/>
          <a:lstStyle/>
          <a:p>
            <a:pPr algn="ctr"/>
            <a:endParaRPr lang="en-US" sz="4800" b="1" dirty="0">
              <a:solidFill>
                <a:schemeClr val="bg1">
                  <a:lumMod val="65000"/>
                  <a:lumOff val="35000"/>
                </a:schemeClr>
              </a:solidFill>
            </a:endParaRPr>
          </a:p>
        </p:txBody>
      </p:sp>
      <p:sp>
        <p:nvSpPr>
          <p:cNvPr id="47" name="Rectangle 30"/>
          <p:cNvSpPr/>
          <p:nvPr/>
        </p:nvSpPr>
        <p:spPr>
          <a:xfrm>
            <a:off x="-76200" y="3048000"/>
            <a:ext cx="2133600" cy="584775"/>
          </a:xfrm>
          <a:prstGeom prst="rect">
            <a:avLst/>
          </a:prstGeom>
        </p:spPr>
        <p:txBody>
          <a:bodyPr wrap="square">
            <a:spAutoFit/>
          </a:bodyPr>
          <a:lstStyle/>
          <a:p>
            <a:r>
              <a:rPr lang="en-US" sz="3200" dirty="0" smtClean="0"/>
              <a:t>Chemistry  </a:t>
            </a:r>
            <a:endParaRPr lang="ar-AE" sz="3200" b="1" dirty="0"/>
          </a:p>
        </p:txBody>
      </p:sp>
      <p:sp>
        <p:nvSpPr>
          <p:cNvPr id="48" name="Rectangle 30"/>
          <p:cNvSpPr/>
          <p:nvPr/>
        </p:nvSpPr>
        <p:spPr>
          <a:xfrm>
            <a:off x="3962400" y="2971800"/>
            <a:ext cx="2286000" cy="584775"/>
          </a:xfrm>
          <a:prstGeom prst="rect">
            <a:avLst/>
          </a:prstGeom>
        </p:spPr>
        <p:txBody>
          <a:bodyPr wrap="square">
            <a:spAutoFit/>
          </a:bodyPr>
          <a:lstStyle/>
          <a:p>
            <a:pPr algn="ctr" rtl="0"/>
            <a:r>
              <a:rPr lang="en-US" sz="3200" dirty="0" smtClean="0"/>
              <a:t>geography  </a:t>
            </a:r>
            <a:endParaRPr lang="ar-AE" sz="3200" dirty="0"/>
          </a:p>
        </p:txBody>
      </p:sp>
      <p:sp>
        <p:nvSpPr>
          <p:cNvPr id="31" name="Rectangle 30"/>
          <p:cNvSpPr/>
          <p:nvPr/>
        </p:nvSpPr>
        <p:spPr>
          <a:xfrm>
            <a:off x="2286000" y="2590800"/>
            <a:ext cx="1371600" cy="523220"/>
          </a:xfrm>
          <a:prstGeom prst="rect">
            <a:avLst/>
          </a:prstGeom>
        </p:spPr>
        <p:txBody>
          <a:bodyPr wrap="square">
            <a:spAutoFit/>
          </a:bodyPr>
          <a:lstStyle/>
          <a:p>
            <a:r>
              <a:rPr lang="ar-AE" sz="2800" b="1" dirty="0" smtClean="0"/>
              <a:t> </a:t>
            </a:r>
            <a:r>
              <a:rPr lang="en-US" sz="2800" dirty="0"/>
              <a:t>biology</a:t>
            </a:r>
            <a:r>
              <a:rPr lang="en-US" sz="2800" dirty="0" smtClean="0"/>
              <a:t> </a:t>
            </a:r>
            <a:endParaRPr lang="ar-AE" sz="2800" b="1" dirty="0"/>
          </a:p>
        </p:txBody>
      </p:sp>
      <p:sp>
        <p:nvSpPr>
          <p:cNvPr id="24" name="Line 10"/>
          <p:cNvSpPr>
            <a:spLocks noChangeShapeType="1"/>
          </p:cNvSpPr>
          <p:nvPr/>
        </p:nvSpPr>
        <p:spPr bwMode="auto">
          <a:xfrm>
            <a:off x="8839200" y="1676400"/>
            <a:ext cx="0" cy="1124045"/>
          </a:xfrm>
          <a:prstGeom prst="line">
            <a:avLst/>
          </a:prstGeom>
          <a:noFill/>
          <a:ln w="9525">
            <a:solidFill>
              <a:schemeClr val="tx1"/>
            </a:solidFill>
            <a:round/>
            <a:headEnd/>
            <a:tailEnd type="triangle" w="med" len="med"/>
          </a:ln>
        </p:spPr>
        <p:txBody>
          <a:bodyPr/>
          <a:lstStyle/>
          <a:p>
            <a:endParaRPr lang="ar-AE"/>
          </a:p>
        </p:txBody>
      </p:sp>
      <p:sp>
        <p:nvSpPr>
          <p:cNvPr id="28" name="AutoShape 13"/>
          <p:cNvSpPr>
            <a:spLocks noChangeArrowheads="1"/>
          </p:cNvSpPr>
          <p:nvPr/>
        </p:nvSpPr>
        <p:spPr bwMode="auto">
          <a:xfrm>
            <a:off x="7924800" y="2895600"/>
            <a:ext cx="1219200" cy="864096"/>
          </a:xfrm>
          <a:prstGeom prst="flowChartAlternateProcess">
            <a:avLst/>
          </a:prstGeom>
          <a:solidFill>
            <a:srgbClr val="F4FDA1"/>
          </a:solidFill>
          <a:ln w="9525">
            <a:solidFill>
              <a:srgbClr val="CC0000"/>
            </a:solidFill>
            <a:miter lim="800000"/>
            <a:headEnd/>
            <a:tailEnd/>
          </a:ln>
        </p:spPr>
        <p:txBody>
          <a:bodyPr wrap="none" anchor="ctr"/>
          <a:lstStyle/>
          <a:p>
            <a:pPr algn="ctr"/>
            <a:endParaRPr lang="en-US" sz="6600" b="1" dirty="0">
              <a:solidFill>
                <a:schemeClr val="bg1">
                  <a:lumMod val="65000"/>
                  <a:lumOff val="35000"/>
                </a:schemeClr>
              </a:solidFill>
            </a:endParaRPr>
          </a:p>
        </p:txBody>
      </p:sp>
      <p:sp>
        <p:nvSpPr>
          <p:cNvPr id="27" name="Rectangle 30"/>
          <p:cNvSpPr/>
          <p:nvPr/>
        </p:nvSpPr>
        <p:spPr>
          <a:xfrm>
            <a:off x="8077200" y="3048000"/>
            <a:ext cx="1371600" cy="523220"/>
          </a:xfrm>
          <a:prstGeom prst="rect">
            <a:avLst/>
          </a:prstGeom>
        </p:spPr>
        <p:txBody>
          <a:bodyPr wrap="square">
            <a:spAutoFit/>
          </a:bodyPr>
          <a:lstStyle/>
          <a:p>
            <a:r>
              <a:rPr lang="en-US" sz="2800" b="1" dirty="0" smtClean="0"/>
              <a:t>Math </a:t>
            </a:r>
            <a:endParaRPr lang="ar-AE" sz="2800" b="1" dirty="0"/>
          </a:p>
        </p:txBody>
      </p:sp>
      <p:sp>
        <p:nvSpPr>
          <p:cNvPr id="29" name="مستطيل 28"/>
          <p:cNvSpPr/>
          <p:nvPr/>
        </p:nvSpPr>
        <p:spPr>
          <a:xfrm>
            <a:off x="1752600" y="0"/>
            <a:ext cx="5715000" cy="923330"/>
          </a:xfrm>
          <a:prstGeom prst="rect">
            <a:avLst/>
          </a:prstGeom>
        </p:spPr>
        <p:txBody>
          <a:bodyPr wrap="square">
            <a:spAutoFit/>
          </a:bodyPr>
          <a:lstStyle/>
          <a:p>
            <a:r>
              <a:rPr lang="en-US" sz="5400" baseline="0" dirty="0" smtClean="0">
                <a:latin typeface="Arial" pitchFamily="34" charset="0"/>
                <a:cs typeface="Arial" pitchFamily="34" charset="0"/>
              </a:rPr>
              <a:t>Muslim scientists </a:t>
            </a:r>
            <a:endParaRPr lang="ar-SA" sz="5400" dirty="0"/>
          </a:p>
        </p:txBody>
      </p:sp>
      <p:pic>
        <p:nvPicPr>
          <p:cNvPr id="37891" name="Picture 3" descr="http://t3.gstatic.com/images?q=tbn:ANd9GcSMn40KLckJPoH50J3Hb35zFtG70I7og11d2S0GLJmb2W5K48hb4w"/>
          <p:cNvPicPr>
            <a:picLocks noChangeAspect="1" noChangeArrowheads="1"/>
          </p:cNvPicPr>
          <p:nvPr/>
        </p:nvPicPr>
        <p:blipFill>
          <a:blip r:embed="rId5" cstate="print"/>
          <a:srcRect/>
          <a:stretch>
            <a:fillRect/>
          </a:stretch>
        </p:blipFill>
        <p:spPr bwMode="auto">
          <a:xfrm>
            <a:off x="0" y="4267200"/>
            <a:ext cx="914400" cy="2162176"/>
          </a:xfrm>
          <a:prstGeom prst="rect">
            <a:avLst/>
          </a:prstGeom>
          <a:noFill/>
        </p:spPr>
      </p:pic>
      <p:pic>
        <p:nvPicPr>
          <p:cNvPr id="37893" name="Picture 5" descr="http://www.webgaza.net/images/scientists-scholars/Kindi.jpg"/>
          <p:cNvPicPr>
            <a:picLocks noChangeAspect="1" noChangeArrowheads="1"/>
          </p:cNvPicPr>
          <p:nvPr/>
        </p:nvPicPr>
        <p:blipFill>
          <a:blip r:embed="rId6" cstate="print"/>
          <a:srcRect/>
          <a:stretch>
            <a:fillRect/>
          </a:stretch>
        </p:blipFill>
        <p:spPr bwMode="auto">
          <a:xfrm>
            <a:off x="1066801" y="4267200"/>
            <a:ext cx="914400" cy="2133600"/>
          </a:xfrm>
          <a:prstGeom prst="rect">
            <a:avLst/>
          </a:prstGeom>
          <a:noFill/>
        </p:spPr>
      </p:pic>
      <p:sp>
        <p:nvSpPr>
          <p:cNvPr id="37895" name="AutoShape 7" descr="data:image/jpeg;base64,/9j/4AAQSkZJRgABAQAAAQABAAD/2wBDAAkGBwgHBgkIBwgKCgkLDRYPDQwMDRsUFRAWIB0iIiAdHx8kKDQsJCYxJx8fLT0tMTU3Ojo6Iys/RD84QzQ5Ojf/2wBDAQoKCg0MDRoPDxo3JR8lNzc3Nzc3Nzc3Nzc3Nzc3Nzc3Nzc3Nzc3Nzc3Nzc3Nzc3Nzc3Nzc3Nzc3Nzc3Nzc3Nzf/wAARCADIAIwDASIAAhEBAxEB/8QAHAAAAgIDAQEAAAAAAAAAAAAABQYDBAACBwEI/8QAOhAAAgEDAwIEBQIFAgUFAAAAAQIDAAQRBRIhBjETIkFRFDJCYXEHIxUkUoGhM8EWNEOR0WJyorHh/8QAGgEAAwEBAQEAAAAAAAAAAAAAAgMEBQEABv/EACIRAAIDAQEBAAIDAQEAAAAAAAABAgMRIRIxBBMiQVEyYf/aAAwDAQACEQMRAD8AELCY0Ms7gH2qmblHkGOSO1TapIZJMJjb7VUhHg5MseCflNfNwjpsNkV5ciNWYHzVX015ZZmZnAUisntzKHlbn2AqfT4kFuzFTt96oUVGItrWbIJBKFD+QNkGieg6RPrVxL4ZCQKf3Gb1FT6foN9djbZwZjdc72HAozNpN9a2iabDIBIeWeHt/euJMbFJEk15pWgQGy0+Nrid+BEvOTQ2TpO41bbd67MIUB8sXqoNMnTOhW1qr3UxEl0xyGxytEdWaEtGJ2Qv7e/5p8HgTekOjW1hotqLTT42YkcuanlukWFxdTKP/XQSfUJAWgslLOOCQOBWWuhz3sha8lDKwzsUnAoZPWCudNNQ1YwQiKwQ3HiHbuUdqXrmPUgHR7Zgsnfim6b4DR7eJo03sHwETkk1V1HVLmSzecRhR6AjkV1ILRHuLe706MuLdmhPz4Haq9y0c8kBXiIjkeuaPx6veXLGHaiRMvmMg4oDq/T13bTpfQSo1uTkqDXP1psXJhCGNMbhnFWbV1E2AccVXW6hgt1DEMW7bas2kfiTAjaRjNZ1kWmMrn/RHbH9+XzUSVvKPxVO0tmd5WCcE1fW0m2jCmp7H0oTA0UIkfcwqvqRWSPw2OCPlx61dvSIoNwypoQ0gaMMWJbcOT7VZVr6QSZWVXchYyxUd6deltBN9LCpTMSHMi0rrIqeKUON2AMV2Xom3+E0SKadAJCMs3qRVOengMm4rS1NEun2ghs4wCxwqiqk8Uml6VLckB7qTjzemaI2f8xczXjElF4UH0oP1DcxzOp3nw1PmFOklFAxbk8N9NYx6ejSxBbjbyPc0L1CB7m4Vgvf5iPSiWmBtSY7iVhUeVh7VXvb2GQS2OlLvcfPIfTFDEcpdwpSCDSbZ2gCySv3+1b23xMlu8tzIIIQo5HBNL0rlLho55iXJ+Uc0XsVQIr6pOWRmGEPIwPtXVFthOSMmVJ7doLS3aVgNwdvU/aoMJDaNHcSRwoR5tx5FTat1A8kvwWjQgcgCQeXAqhZ6bpsEck+p3MdzcTAnw5XBANGk0c9IW2miaeWFZBJADu8QqePtU1zrVjLHDarcReGvBODTOvwUmgNdWscbwfLLsHyVy/X7JtPvZUjYeE/mQn39q7FawLJLC5qb2YusWjFoV5yKOaNLbzQs6MRtX/vSNDeFUePACj29aYdI1O2i09ywAZlOB7cUu+nULhZjGHRX3iXcxxuo/HNhQAaRun9TVoptzEDcKNpfLt4asi+mUZFsJpoA6zfl5igfy/ihRmaMjc2UYjFS6idnOyhUkxWJ2Ze5GPtWtVWsM+Uw/0xD/FdXitgd2Hy34Fd4uVK2MFrb/M4AUduK4Z+md1FYdSxrcDzyDy5+9d6sCbi7kunG2NF2oDVCqSZ6UyG+uBpmnhQuMLn8ml7Ro5OonNzcRGOJWwF96IalKdT1iDT42LRK26Qj0FWdQvI9Hto7Oxi3SyNsAA7feuSjp1S8oH6qs11cjSdJkEMaDMkqHOBQTVJZIHOmaYv7i4Etz2PNMF7Gum2RtbX/mHx40q9/wDvXPde6tTSI5dMsUWa7mdg0rfMM9qGFYyIQv307pi0e4mkW+vH+kHODS3Hq3UOpXHiWlkIlwSC/wAvNEOmtDjjtBeaq5mnk82xjnFSalc90Z2hjHZUHpQys8PEOVLl1gC9t9amlVri9AYjEixeWopemlEbv8ZKsiDjdLnk1dmls5EKRyzLIRjxCPlPvQ6GYpcbTO0xf6tlFG6T6DKlIoaXr2pdLPcWUh8S1mUh0PY/eq9zf/xfSo3kYfEQMV25xlff/Na9S+NLCJZTu8/B244pd3kMSpx+KtrSktZDa3F4TCTaWBckDtx3orpmHiZ5TjKkAUEG7gn1o5AqLZ5c4KjivWJYDDdCGmEi1kVBySMUxQ7zEnl9KWNNLi1BXsTTFbq/gr+76Vk/kx6X1vgFvGdkwzZqkSjhYU4Lctmtbm4fYWPeqi4aN5GYrxwatrgyNsvR6r8JrtpfRx8wEBj74r6WsL5DoVvdxqCJlDHn1NfJLSFlxk8V2r9JuoJ9U0uTSbgljH8lUSjw5F6zp+nWzQJNcyKu+Q7sgc4oTo++71y5vZJRJap5YwwxsP8AvRTUhcfw5be2YieQbFb+k+5pH6u1d+l9JifcrSTN4eE9X96Wo9GpcYP/AFL6jkFy2haaXlv5P9WSMY8Na5rNaCLVra3jkM0rMDLITkkjv/amqVNQ0Sxubu5ubeXULpPHluCc7EbjH5NLnSqNc60t2wXDEnA+j/8AKKWQiw4pykkg1/xNHaX0sdwzCNcqB+K8uOsNLkTBjbAHoMmhvXFoi28dxGgBZ23EUtLOEsWESwhiRjPzGlV1RmvQyy6UH5GWLX7W5imj8ZY8jgOgB/tQq3vjZ3MZvMhMEo60Nt7GW6n/AJfbK23JHbFb63p91Y3KR3eQGUFc9sU9VwTxE37ZtNtHus6u98qRKNsSf/I+9CM1LcgCUqrBgOARUVOSxErk31ksXmcA9hV6eQC2IB5GMUOjYqwIqxIS4CryT6ULXQ4th/Ty/wADEMZFMVnGGt1JPNLOm3NwLXCqNqnB4pmsnVbZN7qGIyc1k/lReltb4KAkd5ERsHPeq2qyYl8GPAUe1RQMQWdnOB2qq7mSQkkn71pxhjI2zzJUYxR/ovqObpvWY7yIbl7Ov2pePevTj6ePzTXjQHrGfT+kdX6VrBE1ndRq5TLiRsBTj0ri/WmvSal1ErakT4UDFdkZ4xn5qFdJ6DNrEjj4r4WFRkuTjJ9qzqa1g02YQwXHjyMNzSE55+1Ao4x3p4OrdJx3WhtLZ3zXNq8eROW+RByAaTOlL63stUZp87G8qkdjQ221XU7azeygu5oreY+aINhWrabTb1IkmMQEeAV2mhcP4tMKNj9Jo6vNptnrNgIyPIRkEUCb9PLU4IunGT2xVLpnV5bTR5XaZWdDhUajFt1HdHW4LSWPbC6gn0xkVAv2xk1E1MrnHWSad05pmjybQfFuDxnPIoN+plqjQWtyg7eQ1Na9SafYaxfPfIZX37Y3B4Ue9VeuOpNL1LSo7XT23ENuYsPWnVK31shd0qlW4r6c/IBbg96x02eorw4ryrzFN4++c4qdQS65bcCe49K20+COYt4pOAOKKQPFC8ZEKEA+3elzlg2tNlrQtzWkluqZVnHm9aaV0wBFHg54oXoPhSXwYDau7JUdqNXmrCG4dEaHAPqKxvyXOU+FkOI5fJlIQuRk1CBwfepplDztsHlFa5GDhRn3rbRA+keARXhHAJHBq5aafd3rBbeFnJ9QKfOm/wBP5BNHNrinB5SFD3/NelZGK6FCmcnwStPlvp4k0+1DkM+4CMZOahWPbdKl7vUowDBhz3rqfS/S38N6ukypQFS0ePQe1Kn6laRLpXUM1wE/ZuDmNj6H1pULYyeIonTKEdYD1FYr3XJktgTADiMD2FF7smO3s3tU45LZbO0H39qX9ImEV74jvg/+aYLWNXuXj8RWifJZVPJA5xXbHgNSTBLwzR3zwoRljuHPBFNMWn32ragtzdAR2tnCDNKh7jFAprdoZjNMuI3w8JDchR9NFZepBp3T0drYkH4tZBcq4ywP00OJ9G+muALqCewuLkjToPDi5wzHlj96GRzRrbyRSKNx7NiumJ0nHo3SsGp38cVyJMMQBkqp5pU6ji0+WxS4sYRHzkj/AGooSXwXZXq3RSIwfWvUANeP8x5z968FOJGWLVmXdt9qtxSukS8gnnIPpVewCmbDOqL7mt5thkKxnOT396XLrHQeIMaVevBbyTMDx60OkubieRpN/wAxz3qS9ul8KK2tzgY8+Pet47Ndg8meP6qViXWhimX9F6N1rVVL29oyxscFnGKc7L9OtN0qFpNRnN3dKu8QDygY96f7XUkmkkt4CsYjPZRjNKbXxbqG+E4YR+GV3H8VNL8ly+F0fxIx+oo6bbtf6rttIlgsYFG4KuM/bNOdqqq6v4bAsNoZmJxSho93O+nTZXwgGYqR9WKa7aeWWwgaVAuADmpbJy/sprrivgP1xrvTpFv4EyUfDc58tadU6bB1d04su5UkA3Rse4PtRd3S+jZBh0PldT7UrQyXfTl7LK0LXmn7vkH/AEqKqzy+Hrq/S6chns3sruS2uEKuhIweKOWFlCIYrkyFCAQcHNO/V+kaf1Ta/wAQ0VQZx85H1GkC3e40q4e0uQFYH6+wrR9+0Zih4ZvJbbkVQXmYlmXac7KyXTZPG8eWM+HhFY475Hf+1Wbw7UlubdxEFQfL6k/NUYurk2mYWJtsAYcc5rnUdeP6H77q0nRIdNiPjBkKENxjFIFzczHdEznAbOPvRByFOIYiWjU5b7mhUwJl5+Y96bCKE2N/CI8+lYo5GO9SiF2bYoya8WMBirHDU3RDjgwdHQaRdXckWtDyEeVg2MUS1zoua3T4vSZfHtskqPUUp2GBOu9SVpph6rurCNYbUgqP6uwpE3JS4U1KLiKckUsMhEisrjuCMVYihuWQEGXH2p01O907W7eH4uOGKdu8y8Ck26t5red4wGIB4IPcUSlpxw8ncdAuFeabdjfv5NLd5Io1PVZVyoRMnPvVjQL2NZZ0WUGZmJx7VU1QSeDegx+eb6/TFZEYeX025S9LUB+mNWknluLS4zulUsldDs5p5NOWFZIy4GMDvXIdO1L4PU45HUZQ4B+1OqambadZxIghfnxE7Z9qffVqTSEQsSYxxPJFchXkZJCOfaik8sSDxNofK4xS9BNHeSeOsrtKBna/Yj7UXliE+ngK/hyA5IP/ANVG4uJT6UkJmo25TVFkspTaMRhh2Bb8VHf6Vb3+lzXU2170+R2Pv6Ua1yEzbXKAkJmMepPvQiSxl/hxvS4LAZeL3I7GqKbHvSO2Ka4I8M8cdnd2V0CJ9wVce4rS3mlljVGLqFO0k+vvXvUqqt8t1GNhkRW8v9frQ4XczqqSSHbnk/mtVJOOmZ6al0N3VkVQxBmCBd7E/V7UGmtlRwWfAPoe9X2vmmtwGugXQgDI+YelDJpjJMTKc/8AtrqWHnJMvCFIo1XYX8T6vahs4xIwHG3/ADU810SPDBOF4XFQLG0j8c88mur/ANAl/LiLViHgQ3GOPTNeTSmUbz71dij/AJcofo9PeqFzx5flz6e1B9Y2K8x6bTzN4cYPoKnuUlkl3BjgqPT7VXuPljAHp3ozDdYiQEKSABnFcbUQlsho0F47HqYi7jJWQ4GKMau9uLq8hjJBZcqD6UI1O6+CuYLhId4yP3COBRWN7TVb+3kY4Z0bLD1rPa16aSlkcOVXRYXDqe+400abIr6a3jEiIDgd8GgGvQ/D6tcRqflc4NW+npZmZogQVb0arZR2KIlLJMIaNrF4mpQxJO8qb8Y9hXS7bU4YrSa5mGVXjFcf1Ey6ffExvtbuMUW0zqSea2ks7ldyMR2qeyn11D4XYNeo62sriRSBziNftW9oz3dvcRocv4Z8tBb62hvLCdYz4c1r5kx3IqHpzVBFcErI3ilQGUnvSlX/AGjqnrBd1pk1wljaXC7GErKzEf1YxRDqL9O5tG0eTUFuVkRSOKJazdQTzftZ3RtHJ9+OTTzrkZuuk7jeqv4tsJF4z6U9XNcEzpT6cAsIYZb+CK7fw4XcB29hRLqux0yx1PwdHnM8IUEtnPNCrlSJdh7g4otrnT9zoC2r3EqMbhA6hTnj71anzTPayWFVtNeCNJ5B5G7fioUBjLxoMseP70cLzXGkqHQeHGAxIHbntQW/lPxRmQBQ/mAFApeng7z56WJJGSBSPn3c1SvX8SfPuBUT3Dt6mo953AnvRKOASs0v3SFIYge+KLxLD4SftTfKPqoLcyM4jz7UYeKRNoEvG0etKs4h9T0cNfXwriXTwcxkZjU0taPfyWlw0Tk+IrcL6AetOd0YdU0lbvxUHgcbseY0j63BLFJHfR4KZ5PY1JRjWMtt1fDfqi1E0ovI8YkGPvmgMVz4Ui7fKVODim2y8G+s9jHE2MgGlXVbT4a6Y48pP+aqre8ZJasxou6n/NwrKihio8xoZA7xuJIjjniiGlv4lu8J+ZuBQ+4jltpmjPBHpRrvBbbHew1SHwYbmRckPtmA7lcVDrdnDbS/F2uFWU7kK+nsKF9L3cAc210v+q3c0T1O5mtJ5LXwhIhGVz7VLKPl8Hp6jTTQ87mSeRVuXzEFb5Tv4zmun9MfznTi25fxBFuhYt644OPtXM9JeMuP2/EZ0J5+k+lN/S+qHTL026DdbzqDET6P9X+aVP8A0ZWcp6is2stVnhlwHWRsj254/wAVBc/H3FulxdCZ4lG1HbJAH2po/Um326/eMY/3JCrhh2xjmhB6muG6eGjPChhB4fHNaFb2KILFki/o03i6a9kcBHTJY+9L2oI3k9di7OPcUW6bm/ZljkAK9gfWquqGMLdQopBjmLD8Ghgskxk+wAle4JrPWt0xnn2NO0lwuT4MEOByRTdp9tC9nE00RLlRnFLF4FEVqF/p/wDFG4GuTCmyeEDHA3Gp7HwtqisDGo/E6JrEkMbjwXOVGOCKl1W2N/pklwFV2I+VR2xRbqe2Or2IuEjSOa37D3AoHo19PGOQuwcMPzUMJr6jTtgLmkzkXW6d2DJxtonrmmNdASwo3h7c4xVHqSI2erCeJcB+cY4ozpWo/E2RR933qmTaySIs3jE63leznDYOVPIPtRLXIUmgivogBuHNRdQ2vgXZZA21x3NWrORJNHMLEMycgGm+uaJcXoAEjJIHQ4KnIIp109hqtiZZI90yoRv9aTJvmyBgHvRPRNQe0kVFlIjJAOK9YtRxPGE7eSe3jDi3bMZADdvzRRbq4gCSsNixOCp9t3et4gt/BPDCGkAycggfirtxbNJp0dmVVU24DNyS/oKkl/hTAqfqA4vPhrmCNQngFOPqY0q9JaPbaxfy215cCBViLAk9zmne73XXSCuPDzay+dscgjIrmErSRyOQxVickjg1XQ+YS3xf0MWluljrFxbKwmSFjhgeDWXiO9xcI4zJPGCvHbnND7Fnt7yN8MFf6m+qj+oSiDUrW4ZQVIKj75GKZJdBi9iKD968VsHNWLqIxXEiEfKSKgA5pi+CJLGEr0jZb4GPLTHZt/Kx/sJ8tALtQUtcDOU4/wAUzWtvGtvGGznaM81PY0W1fB61BStwCExE3cY96X9VtorOUvABtJ7D0Ipps7+DV43hkYJc4+TGO1KN5KYdSms75tkRyeRyT9jWRUmmbMsaItZtjf6PJM6Dei+XFLWgyshdC2MelNdlcGCER3qnw5WwsvoBS7rNqmk6qlxD5reQ8VowerGZ9kcZa1vTpbqFJgR5Vzg0CssszKyIft708G9tp9MMvhh1C7dopMvUit76N4kKRNzj70S/wSwfcxGOeQGIhc8D2qNU2uG2kAc0Y1AnwRKEyPU0MlbDofpYdqanqFtYxk6ful8TYGwZKYpYXMMeJPqyftikbSrhIL2JzwgPFdCttktnLuxukXI+/wCKnmu6OhIraRbJJNqGhyzYSVd6n+2a55rMQh1FsDs3bHoOP9qdzLHb6hYahjaobwpgT2b0zQr9RbWIaitzb7Qj/wBFFTxnr1sSDq/XtO1my09bKzW3ljUB8Cqt23iaPGxXzI42tVTRen73VrK6ubZC0dvyccmrGfG0QxorF4TkgHn+4qiTJYLgI1ONku3yc7vNVRRk0S1ZDi3mA8rwrk/eq+n23xNysZ9RRbwBx2QTZAZLBYBubb2NMsdtNsG5UzVCxtQLyzjdcyLn5aY5LQlvJ2/FRWz1ltcMQa6rtIonGoae6JcdyVPFCpJYtZsguoRhZwMLJ7/isrKRFYX6wLY+Np96bDUsvan5C9XdXs49Z03wbCJmaA8YGf7VlZVOks/oL6VfYJrScgFjghvSpdc0sz2u6Bd5jb6fasrK6JZVhKyae9sUyWHBxQIWkgbLAsq9sVlZRRYEjaG1MybRwyGmvRTcyzQrI2FUYQGsrKCw7EtXGntPo19bsCbgP8Rkey8cUr6xcG5gjhBLMI+PzWVleq+jLP8Akr6Fquo6VBdfAXKxLIu1lPc/2q302huVuIlwk0ikmQnOf7VlZT5MngU57V5oPA3AiFyM/b0rNI0uVmZ23KwHl+9ZWULb8hKK9jjplhHayNNIWd1jBA++KYtOSae1STwVOfcVlZUM/pZH4f/Z"/>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37897" name="Picture 9" descr="http://profile.ak.fbcdn.net/hprofile-ak-snc4/41573_110013853241_944_n.jpg"/>
          <p:cNvPicPr>
            <a:picLocks noChangeAspect="1" noChangeArrowheads="1"/>
          </p:cNvPicPr>
          <p:nvPr/>
        </p:nvPicPr>
        <p:blipFill>
          <a:blip r:embed="rId7" cstate="print"/>
          <a:srcRect/>
          <a:stretch>
            <a:fillRect/>
          </a:stretch>
        </p:blipFill>
        <p:spPr bwMode="auto">
          <a:xfrm>
            <a:off x="2971800" y="4191000"/>
            <a:ext cx="990600" cy="2209800"/>
          </a:xfrm>
          <a:prstGeom prst="rect">
            <a:avLst/>
          </a:prstGeom>
          <a:noFill/>
        </p:spPr>
      </p:pic>
      <p:pic>
        <p:nvPicPr>
          <p:cNvPr id="37899" name="Picture 11" descr="http://www.al-muslim.fr/wp-content/uploads/2010/06/ibn-sirin.jpg"/>
          <p:cNvPicPr>
            <a:picLocks noChangeAspect="1" noChangeArrowheads="1"/>
          </p:cNvPicPr>
          <p:nvPr/>
        </p:nvPicPr>
        <p:blipFill>
          <a:blip r:embed="rId8" cstate="print"/>
          <a:srcRect/>
          <a:stretch>
            <a:fillRect/>
          </a:stretch>
        </p:blipFill>
        <p:spPr bwMode="auto">
          <a:xfrm>
            <a:off x="1905000" y="4267200"/>
            <a:ext cx="990600" cy="2133600"/>
          </a:xfrm>
          <a:prstGeom prst="rect">
            <a:avLst/>
          </a:prstGeom>
          <a:noFill/>
        </p:spPr>
      </p:pic>
      <p:pic>
        <p:nvPicPr>
          <p:cNvPr id="37901" name="Picture 13" descr="http://t0.gstatic.com/images?q=tbn:ANd9GcSM-8kiPMaDtr3QgSrSdKcCHvLQ_Q11xaSY9mOdhGd5zdqK0Gsv"/>
          <p:cNvPicPr>
            <a:picLocks noChangeAspect="1" noChangeArrowheads="1"/>
          </p:cNvPicPr>
          <p:nvPr/>
        </p:nvPicPr>
        <p:blipFill>
          <a:blip r:embed="rId9" cstate="print"/>
          <a:srcRect/>
          <a:stretch>
            <a:fillRect/>
          </a:stretch>
        </p:blipFill>
        <p:spPr bwMode="auto">
          <a:xfrm>
            <a:off x="8229600" y="4038600"/>
            <a:ext cx="914400" cy="2571751"/>
          </a:xfrm>
          <a:prstGeom prst="rect">
            <a:avLst/>
          </a:prstGeom>
          <a:noFill/>
        </p:spPr>
      </p:pic>
      <p:pic>
        <p:nvPicPr>
          <p:cNvPr id="37903" name="Picture 15" descr="http://metaexistence.org/images/ibn_battuta.jpg"/>
          <p:cNvPicPr>
            <a:picLocks noChangeAspect="1" noChangeArrowheads="1"/>
          </p:cNvPicPr>
          <p:nvPr/>
        </p:nvPicPr>
        <p:blipFill>
          <a:blip r:embed="rId10" cstate="print"/>
          <a:srcRect/>
          <a:stretch>
            <a:fillRect/>
          </a:stretch>
        </p:blipFill>
        <p:spPr bwMode="auto">
          <a:xfrm>
            <a:off x="4038600" y="4191000"/>
            <a:ext cx="990600" cy="2371725"/>
          </a:xfrm>
          <a:prstGeom prst="rect">
            <a:avLst/>
          </a:prstGeom>
          <a:noFill/>
        </p:spPr>
      </p:pic>
      <p:pic>
        <p:nvPicPr>
          <p:cNvPr id="37905" name="Picture 17" descr="http://t1.gstatic.com/images?q=tbn:ANd9GcQsYSwbqj8AQDuNYSb_ZkzcYWTrercE4-GXd7bmyWO8RrQZMaQ0JA"/>
          <p:cNvPicPr>
            <a:picLocks noChangeAspect="1" noChangeArrowheads="1"/>
          </p:cNvPicPr>
          <p:nvPr/>
        </p:nvPicPr>
        <p:blipFill>
          <a:blip r:embed="rId11" cstate="print"/>
          <a:srcRect/>
          <a:stretch>
            <a:fillRect/>
          </a:stretch>
        </p:blipFill>
        <p:spPr bwMode="auto">
          <a:xfrm>
            <a:off x="5029200" y="4267200"/>
            <a:ext cx="1143000" cy="2286001"/>
          </a:xfrm>
          <a:prstGeom prst="rect">
            <a:avLst/>
          </a:prstGeom>
          <a:noFill/>
        </p:spPr>
      </p:pic>
      <p:pic>
        <p:nvPicPr>
          <p:cNvPr id="37907" name="Picture 19" descr="http://t2.gstatic.com/images?q=tbn:ANd9GcRXu5UpSQKNTXTkhsRo427cuYIqgrwMtRAaTFL6zEKqh0EJWjfc5g"/>
          <p:cNvPicPr>
            <a:picLocks noChangeAspect="1" noChangeArrowheads="1"/>
          </p:cNvPicPr>
          <p:nvPr/>
        </p:nvPicPr>
        <p:blipFill>
          <a:blip r:embed="rId12" cstate="print"/>
          <a:srcRect/>
          <a:stretch>
            <a:fillRect/>
          </a:stretch>
        </p:blipFill>
        <p:spPr bwMode="auto">
          <a:xfrm>
            <a:off x="6934200" y="4114800"/>
            <a:ext cx="1295400" cy="2333626"/>
          </a:xfrm>
          <a:prstGeom prst="rect">
            <a:avLst/>
          </a:prstGeom>
          <a:noFill/>
        </p:spPr>
      </p:pic>
      <p:pic>
        <p:nvPicPr>
          <p:cNvPr id="37909" name="Picture 21" descr="http://t0.gstatic.com/images?q=tbn:ANd9GcSbdYW8SoO0zzA9TtGEs4fmTAlEmBWy9vPKLeBkeLtI7fMZtYQ41g"/>
          <p:cNvPicPr>
            <a:picLocks noChangeAspect="1" noChangeArrowheads="1"/>
          </p:cNvPicPr>
          <p:nvPr/>
        </p:nvPicPr>
        <p:blipFill>
          <a:blip r:embed="rId13" cstate="print"/>
          <a:srcRect/>
          <a:stretch>
            <a:fillRect/>
          </a:stretch>
        </p:blipFill>
        <p:spPr bwMode="auto">
          <a:xfrm>
            <a:off x="6096000" y="4114800"/>
            <a:ext cx="1066800" cy="2438400"/>
          </a:xfrm>
          <a:prstGeom prst="rect">
            <a:avLst/>
          </a:prstGeom>
          <a:noFill/>
        </p:spPr>
      </p:pic>
    </p:spTree>
    <p:custDataLst>
      <p:tags r:id="rId1"/>
    </p:custData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عنصر نائب للمحتوى 5"/>
          <p:cNvGraphicFramePr>
            <a:graphicFrameLocks noGrp="1"/>
          </p:cNvGraphicFramePr>
          <p:nvPr>
            <p:ph idx="1"/>
          </p:nvPr>
        </p:nvGraphicFramePr>
        <p:xfrm>
          <a:off x="0" y="762000"/>
          <a:ext cx="91440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شريط منحني إلى الأسفل 3"/>
          <p:cNvSpPr/>
          <p:nvPr/>
        </p:nvSpPr>
        <p:spPr>
          <a:xfrm>
            <a:off x="457200" y="0"/>
            <a:ext cx="8153400" cy="838200"/>
          </a:xfrm>
          <a:prstGeom prst="ellipseRibbon">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en-US" sz="4400" dirty="0" smtClean="0"/>
              <a:t>The first </a:t>
            </a:r>
            <a:endParaRPr lang="ar-SA" sz="4400" dirty="0"/>
          </a:p>
        </p:txBody>
      </p:sp>
      <p:pic>
        <p:nvPicPr>
          <p:cNvPr id="33794" name="Picture 2" descr="http://www.wired.com/images_blogs/epicenter/2009/05/library.jpg"/>
          <p:cNvPicPr>
            <a:picLocks noChangeAspect="1" noChangeArrowheads="1"/>
          </p:cNvPicPr>
          <p:nvPr/>
        </p:nvPicPr>
        <p:blipFill>
          <a:blip r:embed="rId7" cstate="print"/>
          <a:srcRect/>
          <a:stretch>
            <a:fillRect/>
          </a:stretch>
        </p:blipFill>
        <p:spPr bwMode="auto">
          <a:xfrm>
            <a:off x="76200" y="914400"/>
            <a:ext cx="1600200" cy="2438400"/>
          </a:xfrm>
          <a:prstGeom prst="rect">
            <a:avLst/>
          </a:prstGeom>
          <a:noFill/>
        </p:spPr>
      </p:pic>
      <p:sp>
        <p:nvSpPr>
          <p:cNvPr id="33796" name="AutoShape 4" descr="data:image/jpeg;base64,/9j/4AAQSkZJRgABAQAAAQABAAD/2wCEAAkGBhQSERUUExQWFRQWFhcaGBgXFxUYHBgYFhQXFBgYGBcYHCYeFxolHBUVHy8gIycpLCwsGB4xNTAqNSYrLCkBCQoKDgwOGg8PGiwkHyQsLCwsLCwvLCwsLCwsKSwsLCwsLCwpLCwsLCwpLCwsLCwsLCwsLCwsLCwsLCwsKSwsKf/AABEIAMIBAwMBIgACEQEDEQH/xAAcAAABBQEBAQAAAAAAAAAAAAAFAQIDBAYABwj/xABEEAACAQIEAwYDBQQJAwQDAAABAhEAAwQSITEFQVEGEyJhcZEygaFCscHR8BQjUuEHFTNDYnKSovGCstIWU8LiJJOj/8QAGwEAAgMBAQEAAAAAAAAAAAAAAQMAAgQFBgf/xAAvEQACAgEDBAEBBwQDAAAAAAAAAQIRAxIhMQQTQVEiYQUUMnGBkfAjobHhM1LR/9oADAMBAAIRAxEAPwDPYezV62lJatUoxKZgmdcx2XMJPoN69Q2lycvklilpWWDXRRKiU+KaBVTA40vcur4SqMAsEzqNcw9RE+tVckml7ClYVw1yDR/A3lEa61nLelWTjTypeSGosnRouK8Y7hLRCtezuif3akZmKk7qGgqdgPaqXFL4LbyOZFYzFcVXEXwucEW1YqpYQHkKr6zqCzGegGg1okmIzCZmfOZ8/wAa5/SzjOcop8GjLBxgpPyF8LxGGnlRm3xtW0rJA1IrVvliTM6k0Frl1WbTQDemtjBPlyoYGpC1HtkskvXyxmoyaemGYjQHSmRTFRUVTT1SRSJpU9kkkCYqMlEEGuAq3jcOUMH5Gq0VE7RGhK6nRSxRANrqdFcBRIJSqK6KcKgBTbIAPWuCU5nJpKhBZ0iugfOuilAokGxS06K7LUBQmWlp0V1ABhO1tpstsJnJJIhSYI03A0pOx/B1zP31tGDW10O4kiGDD4W31n1jmY4lxAWWViAwAJg/SDy2peEYZSj3VuIphZtgMugWPAxkOZbWvKfaORvNKK+h3+jgljUn9S2uHCSFdriz4WcDNHQwBMdTSxUipAror1OOOmKj6ONJ3JsE8c4ktlBM+IxoJ0GrfSouF5FbKG8WVAQRBJl8x1iTPrTO1OHz9yuviuqNI1BIzCYkaDrXcOts1xiywTcMz0tvI0I3kqfketcPqcsvvcUvDS/c6ODGuw2/N/2DlNuGFY9FJ+Sgk/PSqeO4slu5bUtGYkHTkFMa8tfuNQ8e4gVtrkaC++gPgIIM6jKNQJrrTzwUZO+DAscm19TN4CwB3qsPjupaA1OuV2MzyPOtfw2yFTwlmHKSdgAoidhpMedZ3BLaJMEBRi2PUEBAi5TEHxE7RyrX4XCkBV3OVdtdSoPL1rifZjbzNv1/4dTrKWJJeyHE4oWlLkFgsGFEk6gaD51OKG9obYF1MPelAShYMQuhJImeUKT8x6UVweFc2Ld0iUYGGGzZSVJ9wa7EOphLK8a8HOeJqCmNy1LbszzrlStNw/hACE6NI2puSaghcY2ClvMy7/qKht8Pk70XPDQQWjKNgKothGBgA+xqkZrwFogwuBBME+1Ou4Lu2g7VLZsMpg+EjkdD9atmwXGrD8aLlT5IkUcXNxtOnpVe4gBrS4bsuGSZM/rSgGIwZUxBH8qkJxeyZHFrkpla6KeyQa6KcLGxXRT4pIokGxSgU4CliiAbFOC0oFLUIIFp4FIKeBRINy0uWniuigAZFdTopahDJ44ursxtDQaN4WkAwMrCInXmd6u8KdjacuM5InJoT8QA8S6ExO+vIEb0/D3tCrCUMTtB6T5g/hWqt9ng2HVhlbwfGsNlO5UxsZO1eLySlJuT5PQwioqjORXEVYuWCN/fSD6EaH5VBfs5lK6agjUAjURqDofSvZRknG0cF8mf49i4vWVEEhg2rIORjeOcazFDsTxpsPdKqmYFmMyGjOc0DKYO0TPnQ/C4JTinURcW2zAKywsyVPhzgAbgAdJin4zh5zvlESSVWXAjkArQSN953ryufM3mcuN7/bg7eKH9JL+bkmOtWrqXLhEXXIKhvsq+X6g9YEdSaA3OJXLl4M/jIHPwiE1BlY6TNbTCdnVt4G/ddVDKQQJCkZFfVWEkzpK86xWEsl2MkfCToNwBtS1mcrD2tNGj4FjLtqy7I9pswcm26Z4zwghplTrMjWtNwvjNzujh7VnNfyNMpKtb7gK4QyQTLOddIyzBmBHC+ChrafuA5yEjwDoTOYQZ+dGOEh7Bt38Mc5ykvbuEgsp/do1ttCQVzDMDEqJgkmlxzaW9+RksVoE9r+LLfx9zFKpRWtXSF5nJZW0M38Jkx5RXo/YPBoeGOrACbra9TlQyADprO1eSd73j3Gje2403hmBnoICqCD1PXT1jsbxfLg/MvcaG31b61p6ZSlltCc1LFRSGBPeZBqZivR+FcHC21DakCsrwnFWzczOJcsSD0mt1hLkjSup1eSWyOfiiuSs3ArZ3BJmd6mThVobIBVuurBrl7NGlArivAkuiQIYc/wAKq4LszbUgkGR1o/XVZZppVYHBcla3gwu1ZntBgD4ionXUVrqzvH7zW2zASp+nypuCT1lMiVGFvWdalw2BDbmKluIXY5V9hVq3wS9GYId/16V2HOlzRjrcr3uEACc2lULluDpRm/wW+FLMpgCTryoSy0ccr82SSrwQxSxUmWuNs00oRxTgKcFpwWjYBoWnBacFpwWoQZlrop8V0VCEcV1SZa6oAzOI4dcWymIdhZUuLbWnEtmAJzqQZAIH+IGPOo+G9pjafwMyEkhWX4W8piD/AJTNEMXw3HWUeTaxtmCWt3AFfLJGikQdvLyoTwvidh7Rtr/+I7lWC3i5UxtkYkaGPkZgHavCLI1/r+Weo7afD/n+AoOIEGQdCZK/ZnzG35eVW7d1X5ZT8yP/ACH1oS3AHS01/OVKuMyoVuW3QnV8wUFIkiTERryNV8LiXIDm0wtkkK4KspIEnYyNPKN9a14Oqlj3g/08GbL08ZbSQKbBOmJus6soZmIPIgkkEHZuW1T3MEWkgCCAJMbREwJI58qPWsWrDQyNQVIBE+ann6iqVzg6mSjPOpVJkEz8IY+JecAkjbbkiVylqY+PxioiYsInCsYoINyF2ZmgZ7ZMg/CYLchXnfC3hjBIOUz56itXiGQ4a74GRiLstJmQuoYMZ5Qdue+1ZPhOKC5zoToAuXNO51nTkP51aC+LKS/ErN1w7FlFWGKnJ4SpjxROp9aLca7Q2rFnD4a8ma33NtlvJmBtO4J8LROw19CINB7GLX+/tXUAQDS2FWQAAWKgqB50T4raDMqki6oRADuCBqN/LLoaz0r3Htk9jh6NfVzbXEr+yrlZIUgG4RJBZQSQI8J5TCzAt9mR4CmZu7UwytBYXY8cMfGB8JgyNdKc2B8VxVaDbw1sy0GTLvAI2+L6Ve/o8wofDyx3v3NOo8Ig+2tbvs5/1bfCRm6xfD9TWcI4AhytB2mfxrTW7QTRRv8AlUNm+FWBFCHx4/rBEkz3BMQYMudZiBEa68xpW7LkcnuYIxS4NKhp9VUxQqdboNJaZdMcTUVzEgVJ3gptwAjWgvqFlXEcQyiY5VkOJ8TdzDfSjfE8cA2URVQ2rfxHUtpPTlXQwpQ3aM03e1lzs3YTutRz6UeSANNqD4QZUCg1dsv1rPlWptjIbKhcRekGIPlWX47whMveL4T05Vo76Anp5VDd4UHjOSQOXKmYp9t2CUdSoyHDuGi4RAJ11nStXxHgyXLQzCMu0fyqzYwqJ8IqPiWNCJr0q880sk1pKKCitzAXLUEjoTTctWLy+InXU86ZFdZMyMYBS5aeBTgtEBFFLlqc4cjcV1zDx0+VS0GitXVJlrqNgNNigzIrZAdJmBOvLXb5UCx2GstaZb1pWthdBlByiOQ5ctqHYHi+LRP3ltL6zqbFzK41j+yuEqT5B6e3HLV2basVuH+7uq1pyBqYDQG0B+Emvnb1XaPVpKqZm+EcPXDoH4dj4uhZZAS6OR/HacBkkR85qa9xV7mHX9uwjW1J7zv8JlgMy73rRBG0SSDtNZa52N8KvauyPF4pkQi7qRp9i6dD/CPOtF2Nt4xWIvuTZJKEEByf7RTDHUQbZ3mRyrTPZW2Lir2Fw2AS+A2FKXDAF1reVXLBtGNskH/cT5Go72e1cuWiTdNpjmZFIOXk5SSYjeOlGe0XZixiDbf+zOae9RcpIEgqzAdddelMwxxioQGTFjKwDXW7u6EPhdEuDeRrOm56UuOSi8oWU7lqxeQhwVcZgSIZXnT94sSDyLDfmDvWJxHAO4dioXu2IyiJK76a8td/MVqbWKs5AFIsXVdtMWCC6iA1tL6iCAyneTPOpcVg3TvC0lLYzd6y5UZCQNGUZSQWUZTE+XN6muOBWhp2TWkVlKBTnUjkBmJVXy5h1UiI5mpOKYN7J1XvAYylAFcLGim0BluARusH/CanSwt1pRYuGCyQVJGniRo/erAjQkiI1gmpe0XGZcJac5V+0pKzOscjA215zSoY5SlQyWRJX5FxTC6117as6lLQUhWOoQzy0IJII3G1DezOCu2LjXHdrakmENyBz3tnfUzIAO2u4qu15m+IlvUz99OttW7Dh7UtSZly5HkjpZsLfaRV+2T6aj3q5dxFzvMPidQjo6shOwmbbgDqSR6FayvBcB395LewJlj0RdWPtp6kUY4nxE3MUI8Ntbd1V2yju2tsFHWcqjTanZup+cVL2Jx9P8XXoLYnirNsYFOscXuA/FUeGdYCn3ongrFoN1PntXZlpiq0nOVvyW7d+66hlEz10qnjcTiVXXY8xrRS5xRUG4oVjONltNKRjTb/AA7DJNJcga5cJ3pe+Og6VzikFdCjNYZsY0x58q53aRrr60MtXY5VctoXA3A61mcNLGqVhi1iANWbWlbjCDnUOF4Yh+1J6VdxXD7cCVEDpWV6LpjlqooXeK6aAn5GguLx5c6/KtI2IQoQkCsz+zEtA3rTg077UJyWU2E1yWp8qvX+HMu4pcJgC+uwFa+4quxOl3RTOGIp1vQ7Veu4Jl5zQjjeM/Z7JukSAyDUxo1xUOp5wTQU00HS7ovXsQWqa1w8lJgk+VRdyaJ8NvldKrOVR+IY7vcF/wBVv/DXVqf2xfKupH3ifob2omDt+CJSSOYOv4GpsddW5bYKpPhYa7iRBmQORoWnbnDEQ6tbJHw3VZdeknSu4fiwz5xcUproCOew0MECvGKLUtz0cncWB0wmV7YBKlbN0iRpLl5305rI8hWg4T3q2rTLbW8ygF0dsubMLhzZiCC37znHrVmxhwcsj7Bk6beHn6iivZ66ADoD8IIPki0zJJbCcd7gTG9obYlb9p8OrHQXAcs6fDdUlD13FOXGW0Uw/eIdRBDaTsDt70Y4vbZoyDwkka667kCQfurKPwu13hyA23nK3cnuyTMeIL4Tr/EIrPszUuDOYztJfU3LeIs9/hy5KyIOUOGGwI10nTXXXejHCcD3qG7g7lzDIR/Y3BntvIBM2ySIOnwkfhVe3imKiYbMDoRHx4nINuQUGBRpsWloNm7xVcqQ4DFBIH21+HWZkjatE7WyQqDT3BqK6FUxOGuW2NtgbmFHeWgm4L4cj7DOD4DvttVVMIXTNaupfCoxZlPNCfCE0uDwgEBgdSa1XBnYt3i3FuCRDA5hA/xroranTWaznaXGWDj1tPhrpiAl2x4GlxLKYyyB/m2nepDJK6RJ41ywJd4tl2AZiT4Z+yBJf0009aT+uzJhREHKdfE0DYQNMxj5VS4nwe8l+5+8znOUzHLmfUb6TuD7VFhsDeklmIYKfEpKiNRpEctT9da1d51yJWJM9O7FllsXbv7o3IylZJMKQxEDYMCP9I3mhVvM+OUlvCQkiIBBZgZ3J+zqNdBOgqt2U4My4R8Ql17V4sSSTmDKqgqrKZkSZkQdTQzh3awJcW3iUhgviZXDBXkbooI1ygETp15Vmm5Tk2h8EoI31/EJYw5v3SVtrCkqM+ubuxtv4hE0vAuILirZu2MxQGJYZdfc1Vx+OtPwq4FuW3VnTKBJgtcFwhgZ00JHqRU/YXF93hSojRzoBA2G1d3F1mScox+hyMnTRjGUvqW2mdabloVg+1XfYt8P3WUqXli++QxouXnvvRvLXVx5IzVo584OL3IMtSW8MW2E0/LVvCY0pyBq0pNLYrFK9ym2GYbiKcb7bdKtX8YW3FMs2yxhVkmqW6uSLbeCJMSw2NWW4u5EE1Pb4DcboKdf4CyxrI5+VUc8TfgsozB6vrI0NSG6VMiJ601sMZga0Pw2MZr9601sr3JTxFlObOuYQBqPnVm47X5AlLd+ghdxJar2AzkQqyB8qiwFrWaN2XgQBScs0tki8It7tkYwRgSPWs3/AEh8OH7BeMhAApJIkD96hmOfpWpfFwJO1ZL+lW/PC8SrRJtBwDvC3rQkDyLL71mTkaIpWgc/HQNkuN5gLB5SJakTtE3Ky3/Uyr+B8/agXZHG97hbTHeIO+pEqT/tb5zRltRH68x9y1zpfaWZfHY1R6LG9yx/XVz/ANpf/wBn/wBK6stjsDimuMbeLS2k6LA0jQ/UE/Ouo/fc3/ZfsW+6Q9BFuLYdl0ZHnlp05iRVS/wTCuubu1B38MoSfUR71NxfsxbdCrW0Eicy+EiDO8eXM0PxHB8OFKrfNi4Qcqh2IHIGJMiRXKpeGzo37Rf4Z2TLjNbxV602uhy3OenQ/WidrDY+yQMtu+JnMpa0zTpqCCp+ZoXgsLibQBw+JVyQdLiW46xmIBFGuIcSx1qJs2rxlQvdtcT4jGaGUgDWSZ0FDd/UrLn0Px/ae4gAxOFv2ln4sq3V05hrc/UVQtdpbLXfDdtuCDBIVGUz8JzGeXTpU3Fe2Atui3sLeRmkTK3VJUTIKn57VRudpMFfJS8qkxoGABHT4wKleaJG6BCcPueDwHQWQSIYaPcdpIJAAJGvpR/BplsqHtEnw+JSRuBuRodetUMJwfDXINnMjg6Naunk3NTK1eXhuJUnLftvIhlupuNDqUMf7atOWoMI6VROvDEZyWtuHic6EW3+bJlzb9TQe3ac4llzM2rfGAT4VskSQo5udY5c6uWOIXraFHw+cfxW2R4nWQDlYazsDQ7D8SRcRmZ8kk/2ga3uLYiWA/8AbHvQV7lmVsQW8TuoDG45IBLa94wIkiTzEwKG4k5pnY6/EB/xVzFXkLOV1Be4dBpBuEiOUVSdp+yD5mfwo8si2Rp+zOODYe4ir47YZt91Me3Sgt/hg7xDlCsHGojVWBViSdP4SJ2NGey6A2nJUDK3xRJjKSwB3AOhPoK7BKHcRBBK+e79evr0qy2tlb3Q/i9hbTK1m0DNs96VAmQx1cDTaN6k7PcTtWUdVDHO2Zh/DGkqDy1Oh20g8qrXhmxVwEQbeQWmXwvORGOVlOYb5tNNaalpbhYP4yvO4ptnxHQpfQZWMzJdCZG+pNNxZnjprwKy4lNNFTCB7eMuX0TMCt9gJ+IkZgBHwmYGvWjXF+NXu+siwyi00d4TbLEeLWDy8NCMPizbJyP4GERcKrmB5Ldk23PTxZtNhSY7jAtq0gq4BIVwVmBPttt1roYepelxTq9zHk6dOSdeDW3O0eHV1Q3IZpyjK2seo9fY0OwXaVmxN5GVe5TLkKg5ySAfFJiPi+lecYi9cuy7Lq3jBzZdAYGTSdMunmfM0X4HxmCxvGHaJMfwyoJAnUiD7019dNteNyn3PHFb+j0luN2QNBcJ9FA/7qjw3bBbTHwHYfaA36aVhR2oBPhWecTrE6acjH4UxeKd4TIgz02j7/uoT6uTVWVhghYZ7Hf0g4pDdbEXDiJC5QxCBNWkyFMzoOW1aEf0oNcAK27ZUxrmZv8AxryA44J4CyqGnNJAMAmAB0PXypMPxoWmGV1ZXPiTNADR8QMaHSDWSOSRrnihyeu3O2TnXLblhyVo8tS5oYnHX7y5dGXNcyBoAIGQFVge+tZa1xFnsq9uybjEkQHC6AsCczgSNB7+tXQx15cvL+dMeSfsWscOKNF/6mvnUPEdFUaAekaflTbvH77qVa4SrAgjQAgiCNB0NeW8b7Z3u9ZMOQqCATlVixB1IJGizy8p9C3YvjNy4Lpv3QcuWAe7WAc0nYdB5D50W51bZVaLqjZWMTcS13NhmtgBsqo2VVOrE9AJkknzrzft3icSwU3blxiJWSzGVMHfpI2qbtH2ovNfNvD3GW2FIJUgZyPEdeYED1iaBY3FXXRluXmcZZAZ5GYHSADEwCPnRimgSa4SNP8A0b8WKnKxQJlb4mUHQloE6nUt/qNb1uOWQJN23ouac67AwW9JJ1/wivGuz1smfCGhXJmeVttNOZgR5xvtUl1gRGVFzSRL6iPI/Ss88SlIbCbUQpxTHXGv3WW6pVrjlSC0ZSxKxGmxFdQC0LkeESPl11+tdV9JV0/B70uJI6a76H7xpWS7acKF+9bKkoI1IGmpQbRvCudeda19tAoM9Qdqy3FbY/aEBJlEuMCWaROdpGsBdAPQRpXOx3qN06SMxhuBXwVyXcpJjSVjRZ2gndv9Pnp6Zw3EC1hgjMzt/FckkSikgaHSZgVkOH2CO5gtAW60ZpE+Pf8Ai+HmeZrWZTEaamQY2EDQyddt/OrZm+A46ascw8MkqwI5+vrp7ULxzizbe6yC4FXUaGcp0E5dYk6HrR1H8IXJLHmII5akToI8qF8Ytvbw7gDMD8Q0HTLPhk6xSVyXfDMonHuH3FCtYZCTMquVpzZoBViddttq0GH4RLFrdy+qZRuwMbmStwTtpHl50OsYJDdANsKc7QxymMuRZ0HVvu+Wvs4PIoYb5dZ06TpE0ybS4KxVqwHZTF24DNbcZfFmtspmABDCec8vvpcVxK6igPh9CTPd3QwgE7rcAk7dd/lRi4C3xHw/P86xt3hcPeui8zrluuEB8Kkl425SpGulCNPkkrS2M9a7QhTIK6zroP8AbOm/TlUGI7QgtJYe41HI6cqymQQdtI3P86iY6RPP9fhXRWFHM70z1Psp2sW0jBmzzcBAU67ASfLU1p/67wnhZcouZ1OvhMF45x0rxjhxMj0OxOvtsedWMPxmLmQDTNEzGpOnymkTwtvYtDqZLwempcW7jL4c28oZWRRBkFACTrlnRNR59atjDTmWcmWBEhhDAsRDeg2NZLssttncXIB7tgmhIzSIkAaiAZBBoz8WY2r1hJU/C5WQBCoUZiNSD9kfDSWq2OhFuUVJE+HwZCW8ohQTCocszmBVkIgrodJ6UB7QoRlBQKqs2UQywCRupJUETuoHnRplvWtgzhT4ZVXVoDEQ6ldN9cvMUE41qoVoVoYkCdMpUFoIgaow5/CfKjHkrNNqik11girmaOhYmddonz29KqYu6Qd+n5gfKtPhsGGsI3xgAiBGZfEeun3fiM5iUUyc2oSWzaZW10B2J+E6czz3q8aYnJB+WVWxBPlyOw9BEU9Me+pV2DEHUb/81SS23jJ2mBtrqZg9dB71Zu4QpqNV8iDGgkETO9Ma9MQovkW/hS1rUAnOvi+1BcAkz61R4RZi8v8A1bj/AAAnn50XvKCkaco9Qyt8hAPvVbC4HI6Pplk65gN0jn5irQl8WnyM5kmR8Qvm34fhQgaZmhioMHQGIzHSdaprjy+YnWQS0/ag6E6byfLajfEuHC9bXKVBmZJOoysNIB55ao2uEFAUIBY27ms6ST4NTAG43irRaotJPUD1YZM4yEA6jWZPIjmKdZv+BnVlEaMIaTmgQddV0qZMDkF1XygkoU1VpAua/CTHh69aThmCBF1fD4kXKWIGxk77ba1eym/orveGTMpBltRlIIj/AKvP9RTsfbgGWGsSANSd9pOgqxhcEERw2QkzkIKtPhjQjzqPH4NbiIysohQMsCJ+LU8m30qLkjurH9lzF0gc4+pj8aH47CRdcTEFt/LK3LyYVNhEYXMysqxGpLgCDOsL91WeJpLEoyBoIYhjBDIqELJObQgQNastpWUl+GgNctwSJmOYmD711W34e7nMblqT1uID01B1FdTKF2fQKocsnX3561iu0N7NiLrARGHgadVA/wDka2j4UpOUofJlA98pn61l+2qMmEe49tiCVDZWJVQSBnImQNhHUiuRi2ml72N+SpRBXDdbicow3/cT/wCVb18FmQQRkA3YA+UaEVQ7N8N7zD2ndXBZQSG0AieR11AB1rTm8NFy6eRX8qGWVyLY9ogv9nZQIEiNCs/nQzjobuGLGJZRBOvxjlR/EwYgtG2jH2051R4ngzcUIIG58QnaMpGs9aUmXtPYzeAcG7JP2nO/XEIPwrTXJIjUA7bmquH4VlguF0jUBAOR3Ik60RuXFYHIVUbaCD13B9KjlZbjYrIuwMfd+NZDH2v3OJOWf3d0+UjOennWxXQa5fUcx70B7R4ALh8QyAKBh7vwySSVPImeX19avCW9FJcWeHXYGs69B+f41Y4csyTqBp03++kxFodyW5549NzyG2lXeGYchACNd/PX+Ue1dWcqicaWyFsW4uFQQPCNPlI+VDsHam4xj4dSD/nA/GiL4dheM6EgMI03B19518qh4J4nvZtzbbXoc6mfeqp0m/oi2NWzX9nwO8DSZRbjCCR4rdt2XUQYkDpOtWbfaW7dwi4m6qNcRLw1RctxS1oQ6xBE3G2jUA9Zi4Ck3I0lrd4CTEk2nVdz1I96evDXTD28K+Vb2QjKXTctZfcGNkbnyrA6b/VftvZ1sH/Gvy/v4L+IxSC4w7lVN5Lrrk8JsumHtXvCViQWfY6dNzIR75AuCXAU3LQhiwzKLgDBXmFOQ5h/i0OhkpdxAJuOWWES4jeISpezZQeuqEaVQ4woVSCdWm4sAt4XNyJAXQ+MaHoaML4Gz0+wZdDOxyNLFRMjVv3gtlWZYkbR1FDBi7Vx4Z4gArCQC0CVHiiJEjQTrtVvFYJ1JFtXK5lbZjM+IchsRqOU/Oh//pm4omCTBOi3J2+EykT861w0+WYck/Q4YwBVMxm8pnr9deWvWpLF4OfC0wNd9hJ1HOkxPD7pCKth/AZDR6eXUdak4RgLtm5m7m4Z0iAo185JqNRq09xCavkrDHrrLj2ielS4+5kRSx+LUDKDtEyTvSN2bdoi1dHqV6fSieK4S1y3bRrTeAb5o3A305RUbgmt/wDBaL53/IG8NYXnyqdI1JVQQZ/hEh/n51WHEbc7vHLwp9ddtKN8F4G9i5nCtoNjBmCDHLpQ/F9jLsyhzk76BYmdvF5GipQt29izm6T8keMxOS2pjRhqARDAczpI56bbdai4fxAu6rAInRT8MRz0mj+E7P3zatTh2uLbaLq6aK8oGGVwSRMiNiAToKu4nht52s2e5Pf2gXvqFSQhKFIM/vDq0HMTDETyoqnG/wAyOXyVPYynE8Utq4UhmjRiSBJ08tqlw18ENIfLGYERmACkxn6QDpHLlRbHdkme41yW7w/3ZVViABqe8JGg/h3qDh/Zy8gdXBhhlBBQ6FWQ6FhsGFV1RrkOr5bsAJj5kQwnYhzp6jnVvHsFsoxBLPoCCVAyhSdJ1PiFE7nY50/spad8+VT8oJ0qduzb3ERLgICAnwlDJMDnyhRReSNqnsL1bO3uZheIrH9n/vf86SilzsVekxljlLa/PSupmvH7F6meq38YGyn9tCkDUAXTJnSIt9KHceFq6iWxirmUsneQLglVOYkSsbgQNfpQgEVJnHQfWub3GnYO+2GsFxjKP3mKuO3MrbIDGd47zTT8dtqnvcbsn++vjbQIo2jb97pt/wAUA74fwilFzyHsKq52TvyCz8RsHdsQemqDlH8R60o4jhoA7u+xHM3VBJ+SmhP+n2pxseQ9hQ7jB3ph232jtL8NlogCDcTkIme6mSPPkPOY27SW9QMOoBIP9o242mAJoN+znp9P50ndAb1VysPeyewu/aBT/cW9o1e7zno46mo7vaOVKm1ZKkEQe9YQdDE3NNztQs2xypBbHP8AGpYO7k9lfF4Cw6ZO5tKsz4RcEHyOcmo7XDLY5e5b8TVoqvlTxZH6irObrkU7fJV/qm0TOUE9ZP5+dLZ4PbUkrbQSCDCjUHcVbVR1/XtUiqg3n9fKhrl7CkVk4citmygN1gT771LdtSZkk9ZM6+c05mTlM+k/lS5/IfP/AJoamHdEf7IPP3b86cuFHX/c3504XfKfQH86eLnWR8h+dS2EY2FA5n3f8644UdT7v+dSC6OZPtFO70Hr88tS2Eg/Zh1+r0n7MOv/AHVN3w/iPyimXLnSfYULZCM4Vf4vq1KuEX+L6n864GOf1FMkn9flRsBJ+zr1PuaclrXQe4U7eopsNUlhiN/pH4mpf1JZp+zGGzpcBEeJdvDtB+yBOtGhg0W4XgZmAUtJmFmB9eVBOzbQkwTJJ19fI+VHM/ka3YfwmpcIXEYK3cEOgcdGAaPegvE+x9u4ZtkWz07q0yfNYDezUa7w+dIjTzHvTasjMHjuAXrWrWBcUfasw/8A/Mww9FDVSsX7LnKHUNzQrlYeqNDfSvSi3mPr+FD+JcIs4gRdtpcjbMskehOo+RpcsSYt40zGnCDy/wBIrqJt/R/ZnS9iEHJReaB5CZNdS+0/ZXtMzQP6mlF2OX31Es9Kft+p/nWVmREounl+FIbh/RH5UjRtM/rlXWgKBbfgkVyN/wBe1PBj/k/KmZhGk0guHl99APA7OfX56fSuCMeQ+UmnFiOdRknXf3mgQerEDUUp22b2pqsTsNo/W9PS42wEdf0aISMN5RXKfX5fnSQeZ58h+NSWly6xP1qEW7FSzO31NMNlp0E+/wCVSNcnZdPQVIGaJGo8/P3++hbL0iAow3MH5U0XPnUgtGdY08pE9JG9cMXJgoPaTt5RFGyUhoDncEjyp4tDmDGn63qReI5fsj11H0EVA+MJOiwfLNr+NS2FaV5OuwD4RNRlm5j3mKcs8259Dr+vOm5+npOkfMbUQMerkcvx/Cu7yevzpWLkGCJ6ED12jeoiH6jzIJA99qBKYoXmJ+tTBYGo+cmqoU7k+5/U1LnYb6D39qNASLKweo+e3vU62WjkR56/cabYuJuWnb4k/X6FTYi2YkFWHqR9NvrVaG6drNL2csfuU6x0ncn/ABCjXcz/ACAH40O4QMqKNvCNqJXBp1rfj4NVbCrggd2K+oJ+6ubBIN3j/ob8qhI0qC7jSp5+9OTK0SXUUGAc3nr9xFR5aaeIf5vempfzHeD5zrVirok9q6pIPWko7lbR5Um2/p/KuIP5VFaLHbX1mnZDP371zDATADeNaXvgOVIq9SfmKayx50KCSZwZOpPzpFQnn+valVvfqABSB43++gQd3J50kAaa/Wu70/qaaLsTMff7UA7EoxUCBJHnrrS3b36NQHX1/W004DNtvz/W9Sg2KtyRrMTtzpUvMBz/AF+utM7rrJHn/OmXABzj5ExVqQd0Srf15+k/fTyT1En5/Sqxb0PTl9KclnwnafI76a0NgEqllOrAH1H3zpXC42+demh+dRLbPNjHSafbQDUa76f8ihsWT9EmcgwVMSCecwPKuD+g+Wn3VMbLaFtNPuMbCkyyYUz7AVNi2kr3bvt+NNW6SIA3P6G1T90QdRpMxB0HWn3b4zeAH6RznzqE0+2R2rbsdwI9dPbWimDwNsgMWDDY8vqR+oO9UMLiWzE/Dp1AAj61Z7xioy6ax8W/lBnTUdKjGx0lx7FtQGXMeRlSRz1B2I/UVD3xCgKwMwdVHXpvHWlGHYDaWMyDy9I3FR3eHuFzMVmDoANBtqRseVTYZv4RFcvkyMok9DA38/1rVIXjmAkgk7QBv51bRSPiDRBAAII+vpypBh1N1Bro32qshTtm9wuKaAJECOnSrP7QxG/3flQ+0Vq0p861xNjRMbxGvX8agcnyHpNKLemhpAVI+Ij5j2p1i6GMT+ifyqO6T0+6p7d1QPiB9SKa1xSY08tqJXcjW/8ArT86WnwvQV1Gibnmdj4D/mA+UGrCjwA85/AV1dXMfJkZGdSZ6VCnxfrqK6uoooxW3/XnVgaD3+6urqoypCuoNKq7+v411dRZUjxGg009PnS4RzlGvOurqHgYhcSdPl+NRlRpp0rq6qhfI4LqPU+1Nb4/11rq6p5D4LtgQB+uVWLwgmOh+80tdQHx4K+IuHw6nWZ1333pzqIAjTKNPf8AIV1dRJ7HYZj3Z/yn7xSqfCP1zrq6gMXgN4OwoYwoHyHSquHX4P8APXV1Aa/BBjXIdoJEPAjSBmpMQ3hY8/D99LXVcW/JBYP71ByI1FR4EzeE66D71rq6jEVHlfmafCOZbXn+FEFbSurq3o0vkZhrp11O/U9BS5t/U0ldVlwREk6VHeOi/wCdPqwH3GurqsiMmpa6uqCz/9k="/>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33798" name="Picture 6" descr="http://upload.wikimedia.org/wikipedia/commons/2/23/University_of_Sydney_Main_Quadrangle.jpg"/>
          <p:cNvPicPr>
            <a:picLocks noChangeAspect="1" noChangeArrowheads="1"/>
          </p:cNvPicPr>
          <p:nvPr/>
        </p:nvPicPr>
        <p:blipFill>
          <a:blip r:embed="rId8" cstate="print"/>
          <a:srcRect/>
          <a:stretch>
            <a:fillRect/>
          </a:stretch>
        </p:blipFill>
        <p:spPr bwMode="auto">
          <a:xfrm>
            <a:off x="1828800" y="990600"/>
            <a:ext cx="1905000" cy="2286000"/>
          </a:xfrm>
          <a:prstGeom prst="rect">
            <a:avLst/>
          </a:prstGeom>
          <a:noFill/>
        </p:spPr>
      </p:pic>
      <p:pic>
        <p:nvPicPr>
          <p:cNvPr id="33800" name="Picture 8" descr="http://faculty.ksu.edu.sa/18856/Pictures%20Library/First%20Pharmacy%20Islamic.jpg"/>
          <p:cNvPicPr>
            <a:picLocks noChangeAspect="1" noChangeArrowheads="1"/>
          </p:cNvPicPr>
          <p:nvPr/>
        </p:nvPicPr>
        <p:blipFill>
          <a:blip r:embed="rId9" cstate="print"/>
          <a:srcRect/>
          <a:stretch>
            <a:fillRect/>
          </a:stretch>
        </p:blipFill>
        <p:spPr bwMode="auto">
          <a:xfrm>
            <a:off x="3810000" y="990600"/>
            <a:ext cx="1600200" cy="2286000"/>
          </a:xfrm>
          <a:prstGeom prst="rect">
            <a:avLst/>
          </a:prstGeom>
          <a:noFill/>
        </p:spPr>
      </p:pic>
      <p:pic>
        <p:nvPicPr>
          <p:cNvPr id="33810" name="Picture 18" descr="http://www.augie.edu/cws/Images/Sioux-Falls-hospital.jpg"/>
          <p:cNvPicPr>
            <a:picLocks noChangeAspect="1" noChangeArrowheads="1"/>
          </p:cNvPicPr>
          <p:nvPr/>
        </p:nvPicPr>
        <p:blipFill>
          <a:blip r:embed="rId10" cstate="print"/>
          <a:srcRect/>
          <a:stretch>
            <a:fillRect/>
          </a:stretch>
        </p:blipFill>
        <p:spPr bwMode="auto">
          <a:xfrm>
            <a:off x="5486400" y="990600"/>
            <a:ext cx="1905000" cy="2286000"/>
          </a:xfrm>
          <a:prstGeom prst="rect">
            <a:avLst/>
          </a:prstGeom>
          <a:noFill/>
        </p:spPr>
      </p:pic>
      <p:pic>
        <p:nvPicPr>
          <p:cNvPr id="33812" name="Picture 20" descr="http://3.bp.blogspot.com/_ZOLkmMAxodQ/TL8AKCOXT5I/AAAAAAAAACk/kvLhlxN2bJg/s1600/F2-astrolabe.JPG"/>
          <p:cNvPicPr>
            <a:picLocks noChangeAspect="1" noChangeArrowheads="1"/>
          </p:cNvPicPr>
          <p:nvPr/>
        </p:nvPicPr>
        <p:blipFill>
          <a:blip r:embed="rId11" cstate="print"/>
          <a:srcRect/>
          <a:stretch>
            <a:fillRect/>
          </a:stretch>
        </p:blipFill>
        <p:spPr bwMode="auto">
          <a:xfrm>
            <a:off x="7467600" y="914400"/>
            <a:ext cx="1524000" cy="2362200"/>
          </a:xfrm>
          <a:prstGeom prst="rect">
            <a:avLst/>
          </a:prstGeom>
          <a:noFill/>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FloatGlass[1].jpg"/>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467544" y="404664"/>
            <a:ext cx="8424936" cy="5016758"/>
          </a:xfrm>
          <a:prstGeom prst="rect">
            <a:avLst/>
          </a:prstGeom>
          <a:noFill/>
        </p:spPr>
        <p:txBody>
          <a:bodyPr wrap="square" rtlCol="0">
            <a:spAutoFit/>
          </a:bodyPr>
          <a:lstStyle/>
          <a:p>
            <a:r>
              <a:rPr lang="tr-TR" sz="3200" dirty="0" smtClean="0"/>
              <a:t>In the year 700, a</a:t>
            </a:r>
            <a:r>
              <a:rPr lang="en-US" sz="3200" dirty="0" smtClean="0"/>
              <a:t>n early industrial factory complex for Islamic pottery and </a:t>
            </a:r>
            <a:r>
              <a:rPr lang="tr-TR" sz="3200" dirty="0" smtClean="0"/>
              <a:t>glass </a:t>
            </a:r>
            <a:r>
              <a:rPr lang="en-US" sz="3200" dirty="0" smtClean="0"/>
              <a:t>production </a:t>
            </a:r>
            <a:r>
              <a:rPr lang="tr-TR" sz="3200" dirty="0" smtClean="0"/>
              <a:t>was </a:t>
            </a:r>
            <a:r>
              <a:rPr lang="en-US" sz="3200" dirty="0" smtClean="0"/>
              <a:t>built in Ar-Raqqah, Syria. Extensive experimentation </a:t>
            </a:r>
            <a:r>
              <a:rPr lang="tr-TR" sz="3200" dirty="0" smtClean="0"/>
              <a:t>was</a:t>
            </a:r>
            <a:r>
              <a:rPr lang="en-US" sz="3200" dirty="0" smtClean="0"/>
              <a:t> carried out at the complex, which </a:t>
            </a:r>
            <a:r>
              <a:rPr lang="tr-TR" sz="3200" dirty="0" smtClean="0"/>
              <a:t>was</a:t>
            </a:r>
            <a:r>
              <a:rPr lang="en-US" sz="3200" dirty="0" smtClean="0"/>
              <a:t> two kilometres in length, and a variety of innovative high-purity glass </a:t>
            </a:r>
            <a:r>
              <a:rPr lang="tr-TR" sz="3200" dirty="0" smtClean="0"/>
              <a:t>were </a:t>
            </a:r>
            <a:r>
              <a:rPr lang="en-US" sz="3200" dirty="0" smtClean="0"/>
              <a:t>developed there. Two other similar complexes </a:t>
            </a:r>
            <a:r>
              <a:rPr lang="tr-TR" sz="3200" dirty="0" smtClean="0"/>
              <a:t>were </a:t>
            </a:r>
            <a:r>
              <a:rPr lang="en-US" sz="3200" dirty="0" smtClean="0"/>
              <a:t>also built,</a:t>
            </a:r>
            <a:r>
              <a:rPr lang="en-US" sz="3200" baseline="30000" dirty="0" smtClean="0"/>
              <a:t> </a:t>
            </a:r>
            <a:r>
              <a:rPr lang="en-US" sz="3200" dirty="0" smtClean="0"/>
              <a:t>and nearly </a:t>
            </a:r>
            <a:r>
              <a:rPr lang="en-US" sz="3200" b="1" dirty="0" smtClean="0"/>
              <a:t>three hundred new chemical recipes </a:t>
            </a:r>
            <a:r>
              <a:rPr lang="en-US" sz="3200" dirty="0" smtClean="0"/>
              <a:t>for glass </a:t>
            </a:r>
            <a:r>
              <a:rPr lang="tr-TR" sz="3200" dirty="0" smtClean="0"/>
              <a:t>were </a:t>
            </a:r>
            <a:r>
              <a:rPr lang="en-US" sz="3200" dirty="0" smtClean="0"/>
              <a:t>produced at all three sites.</a:t>
            </a:r>
            <a:endParaRPr lang="tr-TR" sz="3200" dirty="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4437112"/>
            <a:ext cx="7211144" cy="2016224"/>
          </a:xfrm>
        </p:spPr>
        <p:txBody>
          <a:bodyPr>
            <a:noAutofit/>
          </a:bodyPr>
          <a:lstStyle/>
          <a:p>
            <a:r>
              <a:rPr lang="en-US" sz="4000" b="1" dirty="0" smtClean="0">
                <a:solidFill>
                  <a:srgbClr val="FF0000"/>
                </a:solidFill>
                <a:latin typeface="Book Antiqua" pitchFamily="18" charset="0"/>
              </a:rPr>
              <a:t>The </a:t>
            </a:r>
            <a:r>
              <a:rPr lang="en-US" sz="4000" b="1" smtClean="0">
                <a:solidFill>
                  <a:srgbClr val="FF0000"/>
                </a:solidFill>
                <a:latin typeface="Book Antiqua" pitchFamily="18" charset="0"/>
              </a:rPr>
              <a:t>first </a:t>
            </a:r>
            <a:r>
              <a:rPr lang="tr-TR" sz="4000" b="1" smtClean="0">
                <a:solidFill>
                  <a:srgbClr val="FF0000"/>
                </a:solidFill>
                <a:latin typeface="Book Antiqua" pitchFamily="18" charset="0"/>
              </a:rPr>
              <a:t>(pharmacist</a:t>
            </a:r>
            <a:r>
              <a:rPr lang="tr-TR" sz="4000" b="1" dirty="0" smtClean="0">
                <a:solidFill>
                  <a:srgbClr val="FF0000"/>
                </a:solidFill>
                <a:latin typeface="Book Antiqua" pitchFamily="18" charset="0"/>
              </a:rPr>
              <a:t>)</a:t>
            </a:r>
            <a:r>
              <a:rPr lang="en-US" sz="4000" b="1" dirty="0" smtClean="0">
                <a:solidFill>
                  <a:srgbClr val="FF0000"/>
                </a:solidFill>
                <a:latin typeface="Book Antiqua" pitchFamily="18" charset="0"/>
              </a:rPr>
              <a:t> shops </a:t>
            </a:r>
            <a:r>
              <a:rPr lang="tr-TR" sz="4000" b="1" dirty="0" smtClean="0">
                <a:solidFill>
                  <a:srgbClr val="FF0000"/>
                </a:solidFill>
                <a:latin typeface="Book Antiqua" pitchFamily="18" charset="0"/>
              </a:rPr>
              <a:t>were</a:t>
            </a:r>
            <a:r>
              <a:rPr lang="en-US" sz="4000" b="1" dirty="0" smtClean="0">
                <a:solidFill>
                  <a:srgbClr val="FF0000"/>
                </a:solidFill>
                <a:latin typeface="Book Antiqua" pitchFamily="18" charset="0"/>
              </a:rPr>
              <a:t> also opened in the Islamic world.</a:t>
            </a:r>
            <a:endParaRPr lang="tr-TR" sz="4000" b="1" dirty="0">
              <a:solidFill>
                <a:srgbClr val="FF0000"/>
              </a:solidFill>
              <a:latin typeface="Book Antiqua" pitchFamily="18" charset="0"/>
            </a:endParaRPr>
          </a:p>
        </p:txBody>
      </p:sp>
      <p:pic>
        <p:nvPicPr>
          <p:cNvPr id="4" name="Picture 3" descr="358435932_25b7b0f679[1].jpg"/>
          <p:cNvPicPr>
            <a:picLocks noChangeAspect="1"/>
          </p:cNvPicPr>
          <p:nvPr/>
        </p:nvPicPr>
        <p:blipFill>
          <a:blip r:embed="rId2" cstate="print"/>
          <a:stretch>
            <a:fillRect/>
          </a:stretch>
        </p:blipFill>
        <p:spPr>
          <a:xfrm>
            <a:off x="251520" y="260648"/>
            <a:ext cx="4139952" cy="4114490"/>
          </a:xfrm>
          <a:prstGeom prst="rect">
            <a:avLst/>
          </a:prstGeom>
        </p:spPr>
      </p:pic>
      <p:sp>
        <p:nvSpPr>
          <p:cNvPr id="5" name="TextBox 4"/>
          <p:cNvSpPr txBox="1"/>
          <p:nvPr/>
        </p:nvSpPr>
        <p:spPr>
          <a:xfrm>
            <a:off x="4572000" y="548680"/>
            <a:ext cx="4572000" cy="3170099"/>
          </a:xfrm>
          <a:prstGeom prst="rect">
            <a:avLst/>
          </a:prstGeom>
          <a:noFill/>
        </p:spPr>
        <p:txBody>
          <a:bodyPr wrap="square" rtlCol="0">
            <a:spAutoFit/>
          </a:bodyPr>
          <a:lstStyle/>
          <a:p>
            <a:r>
              <a:rPr lang="tr-TR" sz="4000" dirty="0" smtClean="0">
                <a:latin typeface="Lucida Calligraphy" pitchFamily="66" charset="0"/>
              </a:rPr>
              <a:t>In </a:t>
            </a:r>
            <a:r>
              <a:rPr lang="en-US" sz="4000" dirty="0" smtClean="0">
                <a:latin typeface="Lucida Calligraphy" pitchFamily="66" charset="0"/>
              </a:rPr>
              <a:t>754</a:t>
            </a:r>
            <a:r>
              <a:rPr lang="tr-TR" sz="4000" dirty="0" smtClean="0">
                <a:latin typeface="Lucida Calligraphy" pitchFamily="66" charset="0"/>
              </a:rPr>
              <a:t>,</a:t>
            </a:r>
            <a:r>
              <a:rPr lang="en-US" sz="4000" dirty="0" smtClean="0">
                <a:latin typeface="Lucida Calligraphy" pitchFamily="66" charset="0"/>
              </a:rPr>
              <a:t> </a:t>
            </a:r>
            <a:r>
              <a:rPr lang="tr-TR" sz="4000" dirty="0" smtClean="0">
                <a:latin typeface="Lucida Calligraphy" pitchFamily="66" charset="0"/>
              </a:rPr>
              <a:t>t</a:t>
            </a:r>
            <a:r>
              <a:rPr lang="en-US" sz="4000" dirty="0" smtClean="0">
                <a:latin typeface="Lucida Calligraphy" pitchFamily="66" charset="0"/>
              </a:rPr>
              <a:t>he first pharmacy and drugstores </a:t>
            </a:r>
            <a:r>
              <a:rPr lang="tr-TR" sz="4000" dirty="0" smtClean="0">
                <a:latin typeface="Lucida Calligraphy" pitchFamily="66" charset="0"/>
              </a:rPr>
              <a:t>were</a:t>
            </a:r>
            <a:r>
              <a:rPr lang="en-US" sz="4000" dirty="0" smtClean="0">
                <a:latin typeface="Lucida Calligraphy" pitchFamily="66" charset="0"/>
              </a:rPr>
              <a:t> opened in Baghdad.</a:t>
            </a:r>
            <a:endParaRPr lang="tr-TR" sz="4000" dirty="0">
              <a:latin typeface="Lucida Calligraphy" pitchFamily="66" charset="0"/>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7984" y="0"/>
            <a:ext cx="4464496" cy="6705600"/>
          </a:xfrm>
        </p:spPr>
        <p:txBody>
          <a:bodyPr>
            <a:noAutofit/>
          </a:bodyPr>
          <a:lstStyle/>
          <a:p>
            <a:r>
              <a:rPr lang="tr-TR" sz="4000" b="1" dirty="0" smtClean="0">
                <a:latin typeface="Informal Roman" pitchFamily="66" charset="0"/>
              </a:rPr>
              <a:t>In</a:t>
            </a:r>
            <a:r>
              <a:rPr lang="en-US" sz="4000" b="1" dirty="0" smtClean="0">
                <a:latin typeface="Informal Roman" pitchFamily="66" charset="0"/>
              </a:rPr>
              <a:t> 763</a:t>
            </a:r>
            <a:r>
              <a:rPr lang="tr-TR" sz="4000" b="1" dirty="0" smtClean="0">
                <a:latin typeface="Informal Roman" pitchFamily="66" charset="0"/>
              </a:rPr>
              <a:t>,</a:t>
            </a:r>
            <a:r>
              <a:rPr lang="en-US" sz="4000" b="1" dirty="0" smtClean="0">
                <a:latin typeface="Informal Roman" pitchFamily="66" charset="0"/>
              </a:rPr>
              <a:t> The House of Wisdom </a:t>
            </a:r>
            <a:r>
              <a:rPr lang="tr-TR" sz="4000" b="1" dirty="0" smtClean="0">
                <a:latin typeface="Informal Roman" pitchFamily="66" charset="0"/>
              </a:rPr>
              <a:t>was</a:t>
            </a:r>
            <a:r>
              <a:rPr lang="en-US" sz="4000" b="1" dirty="0" smtClean="0">
                <a:latin typeface="Informal Roman" pitchFamily="66" charset="0"/>
              </a:rPr>
              <a:t> founded </a:t>
            </a:r>
            <a:r>
              <a:rPr lang="tr-TR" sz="4000" b="1" dirty="0" smtClean="0">
                <a:latin typeface="Informal Roman" pitchFamily="66" charset="0"/>
              </a:rPr>
              <a:t>and the translation movement was started </a:t>
            </a:r>
            <a:r>
              <a:rPr lang="en-US" sz="4000" b="1" dirty="0" smtClean="0">
                <a:latin typeface="Informal Roman" pitchFamily="66" charset="0"/>
              </a:rPr>
              <a:t>by the Abbasid caliph </a:t>
            </a:r>
            <a:r>
              <a:rPr lang="en-US" sz="4000" b="1" dirty="0" err="1" smtClean="0">
                <a:latin typeface="Informal Roman" pitchFamily="66" charset="0"/>
              </a:rPr>
              <a:t>Harun</a:t>
            </a:r>
            <a:r>
              <a:rPr lang="en-US" sz="4000" b="1" dirty="0" smtClean="0">
                <a:latin typeface="Informal Roman" pitchFamily="66" charset="0"/>
              </a:rPr>
              <a:t> al-Rashid.</a:t>
            </a:r>
            <a:r>
              <a:rPr lang="tr-TR" sz="4000" b="1" dirty="0" smtClean="0">
                <a:latin typeface="Informal Roman" pitchFamily="66" charset="0"/>
              </a:rPr>
              <a:t> The caliph would pay it’s weight in gold for every translated book. </a:t>
            </a:r>
            <a:endParaRPr lang="tr-TR" sz="4000" b="1" dirty="0">
              <a:latin typeface="Informal Roman" pitchFamily="66" charset="0"/>
            </a:endParaRPr>
          </a:p>
        </p:txBody>
      </p:sp>
      <p:pic>
        <p:nvPicPr>
          <p:cNvPr id="4" name="Picture 3" descr="image_house_of_wisdom[1].jpg"/>
          <p:cNvPicPr>
            <a:picLocks noChangeAspect="1"/>
          </p:cNvPicPr>
          <p:nvPr/>
        </p:nvPicPr>
        <p:blipFill>
          <a:blip r:embed="rId2" cstate="print">
            <a:grayscl/>
          </a:blip>
          <a:stretch>
            <a:fillRect/>
          </a:stretch>
        </p:blipFill>
        <p:spPr>
          <a:xfrm>
            <a:off x="611560" y="152400"/>
            <a:ext cx="3555917" cy="3697560"/>
          </a:xfrm>
          <a:prstGeom prst="rect">
            <a:avLst/>
          </a:prstGeom>
        </p:spPr>
      </p:pic>
      <p:sp>
        <p:nvSpPr>
          <p:cNvPr id="6" name="Rectangle 5"/>
          <p:cNvSpPr/>
          <p:nvPr/>
        </p:nvSpPr>
        <p:spPr>
          <a:xfrm>
            <a:off x="304800" y="4461808"/>
            <a:ext cx="3657600" cy="1938992"/>
          </a:xfrm>
          <a:prstGeom prst="rect">
            <a:avLst/>
          </a:prstGeom>
          <a:solidFill>
            <a:srgbClr val="002060"/>
          </a:solidFill>
        </p:spPr>
        <p:txBody>
          <a:bodyPr wrap="square">
            <a:spAutoFit/>
          </a:bodyPr>
          <a:lstStyle/>
          <a:p>
            <a:r>
              <a:rPr lang="tr-TR" sz="2400" b="1" smtClean="0">
                <a:solidFill>
                  <a:srgbClr val="FF0000"/>
                </a:solidFill>
                <a:latin typeface="Book Antiqua" pitchFamily="18" charset="0"/>
              </a:rPr>
              <a:t>In </a:t>
            </a:r>
            <a:r>
              <a:rPr lang="en-US" sz="2400" b="1" smtClean="0">
                <a:solidFill>
                  <a:srgbClr val="FF0000"/>
                </a:solidFill>
                <a:latin typeface="Book Antiqua" pitchFamily="18" charset="0"/>
              </a:rPr>
              <a:t>763</a:t>
            </a:r>
            <a:r>
              <a:rPr lang="tr-TR" sz="2400" b="1" smtClean="0">
                <a:solidFill>
                  <a:srgbClr val="FF0000"/>
                </a:solidFill>
                <a:latin typeface="Book Antiqua" pitchFamily="18" charset="0"/>
              </a:rPr>
              <a:t>,</a:t>
            </a:r>
            <a:r>
              <a:rPr lang="en-US" sz="2400" b="1" smtClean="0">
                <a:solidFill>
                  <a:srgbClr val="FF0000"/>
                </a:solidFill>
                <a:latin typeface="Book Antiqua" pitchFamily="18" charset="0"/>
              </a:rPr>
              <a:t> </a:t>
            </a:r>
            <a:r>
              <a:rPr lang="tr-TR" sz="2400" b="1" smtClean="0">
                <a:solidFill>
                  <a:srgbClr val="FF0000"/>
                </a:solidFill>
                <a:latin typeface="Book Antiqua" pitchFamily="18" charset="0"/>
              </a:rPr>
              <a:t>the f</a:t>
            </a:r>
            <a:r>
              <a:rPr lang="en-US" sz="2400" b="1" smtClean="0">
                <a:solidFill>
                  <a:srgbClr val="FF0000"/>
                </a:solidFill>
                <a:latin typeface="Book Antiqua" pitchFamily="18" charset="0"/>
              </a:rPr>
              <a:t>irst Bimaristan (hospital) opened in Baghdad during the Caliphate of</a:t>
            </a:r>
            <a:r>
              <a:rPr lang="tr-TR" sz="2400" b="1" smtClean="0">
                <a:solidFill>
                  <a:srgbClr val="FF0000"/>
                </a:solidFill>
                <a:latin typeface="Book Antiqua" pitchFamily="18" charset="0"/>
              </a:rPr>
              <a:t> </a:t>
            </a:r>
            <a:r>
              <a:rPr lang="en-US" sz="2400" b="1" smtClean="0">
                <a:solidFill>
                  <a:srgbClr val="FF0000"/>
                </a:solidFill>
                <a:latin typeface="Book Antiqua" pitchFamily="18" charset="0"/>
              </a:rPr>
              <a:t>Harun al-Rashid.</a:t>
            </a:r>
            <a:r>
              <a:rPr lang="tr-TR" sz="2400" b="1" smtClean="0">
                <a:solidFill>
                  <a:srgbClr val="FF0000"/>
                </a:solidFill>
                <a:latin typeface="Book Antiqua" pitchFamily="18" charset="0"/>
              </a:rPr>
              <a:t> </a:t>
            </a:r>
            <a:endParaRPr lang="en-US" sz="2400">
              <a:solidFill>
                <a:srgbClr val="FF0000"/>
              </a:solidFill>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Retort[1].jpg"/>
          <p:cNvPicPr>
            <a:picLocks noChangeAspect="1"/>
          </p:cNvPicPr>
          <p:nvPr/>
        </p:nvPicPr>
        <p:blipFill>
          <a:blip r:embed="rId2" cstate="print"/>
          <a:stretch>
            <a:fillRect/>
          </a:stretch>
        </p:blipFill>
        <p:spPr>
          <a:xfrm>
            <a:off x="539552" y="476672"/>
            <a:ext cx="2736304" cy="2232248"/>
          </a:xfrm>
          <a:prstGeom prst="rect">
            <a:avLst/>
          </a:prstGeom>
        </p:spPr>
      </p:pic>
      <p:sp>
        <p:nvSpPr>
          <p:cNvPr id="9" name="TextBox 8"/>
          <p:cNvSpPr txBox="1"/>
          <p:nvPr/>
        </p:nvSpPr>
        <p:spPr>
          <a:xfrm>
            <a:off x="3419872" y="404664"/>
            <a:ext cx="5472608" cy="2246769"/>
          </a:xfrm>
          <a:prstGeom prst="rect">
            <a:avLst/>
          </a:prstGeom>
          <a:noFill/>
        </p:spPr>
        <p:txBody>
          <a:bodyPr wrap="square" rtlCol="0">
            <a:spAutoFit/>
          </a:bodyPr>
          <a:lstStyle/>
          <a:p>
            <a:r>
              <a:rPr lang="tr-TR" sz="2000" dirty="0" smtClean="0"/>
              <a:t>In</a:t>
            </a:r>
            <a:r>
              <a:rPr lang="en-US" sz="2000" dirty="0" smtClean="0"/>
              <a:t> 780</a:t>
            </a:r>
            <a:r>
              <a:rPr lang="tr-TR" sz="2000" dirty="0" smtClean="0"/>
              <a:t>,</a:t>
            </a:r>
            <a:r>
              <a:rPr lang="en-US" sz="2000" dirty="0" smtClean="0"/>
              <a:t> </a:t>
            </a:r>
            <a:r>
              <a:rPr lang="en-US" sz="2000" b="1" dirty="0" smtClean="0"/>
              <a:t>J</a:t>
            </a:r>
            <a:r>
              <a:rPr lang="tr-TR" sz="2000" b="1" dirty="0" smtClean="0"/>
              <a:t>a</a:t>
            </a:r>
            <a:r>
              <a:rPr lang="en-US" sz="2000" b="1" dirty="0" err="1" smtClean="0"/>
              <a:t>bir</a:t>
            </a:r>
            <a:r>
              <a:rPr lang="en-US" sz="2000" b="1" dirty="0" smtClean="0"/>
              <a:t> </a:t>
            </a:r>
            <a:r>
              <a:rPr lang="en-US" sz="2000" b="1" dirty="0" err="1" smtClean="0"/>
              <a:t>ibn</a:t>
            </a:r>
            <a:r>
              <a:rPr lang="en-US" sz="2000" b="1" dirty="0" smtClean="0"/>
              <a:t> </a:t>
            </a:r>
            <a:r>
              <a:rPr lang="en-US" sz="2000" b="1" dirty="0" err="1" smtClean="0"/>
              <a:t>Hayy</a:t>
            </a:r>
            <a:r>
              <a:rPr lang="tr-TR" sz="2000" b="1" dirty="0" smtClean="0"/>
              <a:t>a</a:t>
            </a:r>
            <a:r>
              <a:rPr lang="en-US" sz="2000" b="1" dirty="0" smtClean="0"/>
              <a:t>n</a:t>
            </a:r>
            <a:r>
              <a:rPr lang="en-US" sz="2000" dirty="0" smtClean="0"/>
              <a:t>, a Muslim chemist who is considered by many to be the father of chemistry, </a:t>
            </a:r>
            <a:r>
              <a:rPr lang="en-US" sz="2000" u="sng" dirty="0" smtClean="0"/>
              <a:t>introduced the experimental scientific method for chemistry, </a:t>
            </a:r>
            <a:r>
              <a:rPr lang="en-US" sz="2000" dirty="0" smtClean="0"/>
              <a:t>as well as laboratory apparatus such as the </a:t>
            </a:r>
            <a:r>
              <a:rPr lang="en-US" sz="2000" b="1" dirty="0" smtClean="0"/>
              <a:t>alembic</a:t>
            </a:r>
            <a:r>
              <a:rPr lang="en-US" sz="2000" dirty="0" smtClean="0"/>
              <a:t>, </a:t>
            </a:r>
            <a:r>
              <a:rPr lang="en-US" sz="2000" b="1" dirty="0" smtClean="0"/>
              <a:t>still</a:t>
            </a:r>
            <a:r>
              <a:rPr lang="en-US" sz="2000" dirty="0" smtClean="0"/>
              <a:t> and </a:t>
            </a:r>
            <a:r>
              <a:rPr lang="en-US" sz="2000" b="1" dirty="0" smtClean="0"/>
              <a:t>retort, </a:t>
            </a:r>
            <a:r>
              <a:rPr lang="en-US" sz="2000" dirty="0" smtClean="0"/>
              <a:t>and chemical processes such as </a:t>
            </a:r>
            <a:r>
              <a:rPr lang="en-US" sz="2000" b="1" dirty="0" smtClean="0"/>
              <a:t>pure distillation</a:t>
            </a:r>
            <a:r>
              <a:rPr lang="en-US" sz="2000" dirty="0" smtClean="0"/>
              <a:t>, </a:t>
            </a:r>
            <a:r>
              <a:rPr lang="en-US" sz="2000" b="1" dirty="0" smtClean="0"/>
              <a:t>liquefaction</a:t>
            </a:r>
            <a:r>
              <a:rPr lang="en-US" sz="2000" dirty="0" smtClean="0"/>
              <a:t>,</a:t>
            </a:r>
            <a:r>
              <a:rPr lang="tr-TR" sz="2000" dirty="0" smtClean="0"/>
              <a:t> </a:t>
            </a:r>
            <a:r>
              <a:rPr lang="en-US" sz="2000" b="1" dirty="0" err="1" smtClean="0"/>
              <a:t>crystallisation</a:t>
            </a:r>
            <a:r>
              <a:rPr lang="en-US" sz="2000" dirty="0" smtClean="0"/>
              <a:t>, and </a:t>
            </a:r>
            <a:r>
              <a:rPr lang="en-US" sz="2000" b="1" dirty="0" smtClean="0"/>
              <a:t>filtration</a:t>
            </a:r>
            <a:r>
              <a:rPr lang="en-US" sz="2000" dirty="0" smtClean="0"/>
              <a:t>.</a:t>
            </a:r>
            <a:r>
              <a:rPr lang="tr-TR" sz="2000" dirty="0" smtClean="0"/>
              <a:t> </a:t>
            </a:r>
            <a:endParaRPr lang="tr-TR" sz="2000" dirty="0"/>
          </a:p>
        </p:txBody>
      </p:sp>
      <p:pic>
        <p:nvPicPr>
          <p:cNvPr id="10" name="Picture 9" descr="glassware-laboratory-apparatus-716115[1].jpg"/>
          <p:cNvPicPr>
            <a:picLocks noChangeAspect="1"/>
          </p:cNvPicPr>
          <p:nvPr/>
        </p:nvPicPr>
        <p:blipFill>
          <a:blip r:embed="rId3" cstate="print"/>
          <a:stretch>
            <a:fillRect/>
          </a:stretch>
        </p:blipFill>
        <p:spPr>
          <a:xfrm>
            <a:off x="5508104" y="2780928"/>
            <a:ext cx="3312368" cy="3873624"/>
          </a:xfrm>
          <a:prstGeom prst="rect">
            <a:avLst/>
          </a:prstGeom>
        </p:spPr>
      </p:pic>
      <p:sp>
        <p:nvSpPr>
          <p:cNvPr id="11" name="TextBox 10"/>
          <p:cNvSpPr txBox="1"/>
          <p:nvPr/>
        </p:nvSpPr>
        <p:spPr>
          <a:xfrm>
            <a:off x="467544" y="3068960"/>
            <a:ext cx="4896544" cy="3539430"/>
          </a:xfrm>
          <a:prstGeom prst="rect">
            <a:avLst/>
          </a:prstGeom>
          <a:noFill/>
        </p:spPr>
        <p:txBody>
          <a:bodyPr wrap="square" rtlCol="0">
            <a:spAutoFit/>
          </a:bodyPr>
          <a:lstStyle/>
          <a:p>
            <a:r>
              <a:rPr lang="en-US" sz="2800" dirty="0" smtClean="0"/>
              <a:t>He also invented more than </a:t>
            </a:r>
            <a:r>
              <a:rPr lang="en-US" sz="2800" b="1" dirty="0" smtClean="0"/>
              <a:t>twenty types of laboratory apparatus</a:t>
            </a:r>
            <a:r>
              <a:rPr lang="en-US" sz="2800" dirty="0" smtClean="0"/>
              <a:t>, leading to the discovery of many chemical substances. He also develop</a:t>
            </a:r>
            <a:r>
              <a:rPr lang="tr-TR" sz="2800" dirty="0" smtClean="0"/>
              <a:t>ed</a:t>
            </a:r>
            <a:r>
              <a:rPr lang="en-US" sz="2800" dirty="0" smtClean="0"/>
              <a:t> recipes for stained glass and describe</a:t>
            </a:r>
            <a:r>
              <a:rPr lang="tr-TR" sz="2800" dirty="0" smtClean="0"/>
              <a:t>d</a:t>
            </a:r>
            <a:r>
              <a:rPr lang="en-US" sz="2800" dirty="0" smtClean="0"/>
              <a:t> </a:t>
            </a:r>
            <a:r>
              <a:rPr lang="en-US" sz="2800" dirty="0" err="1" smtClean="0"/>
              <a:t>lustre</a:t>
            </a:r>
            <a:r>
              <a:rPr lang="en-US" sz="2800" dirty="0" smtClean="0"/>
              <a:t>-painting on glass.</a:t>
            </a:r>
            <a:endParaRPr lang="tr-TR" sz="2800" dirty="0"/>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9952" y="1412776"/>
            <a:ext cx="4834880" cy="3849291"/>
          </a:xfrm>
        </p:spPr>
        <p:txBody>
          <a:bodyPr/>
          <a:lstStyle/>
          <a:p>
            <a:r>
              <a:rPr lang="tr-TR" dirty="0"/>
              <a:t>Muhammad bin Musa </a:t>
            </a:r>
            <a:r>
              <a:rPr lang="tr-TR" dirty="0" smtClean="0"/>
              <a:t>al-Khwarizmi founded </a:t>
            </a:r>
            <a:r>
              <a:rPr lang="tr-TR" smtClean="0"/>
              <a:t>the algorithm. </a:t>
            </a:r>
            <a:r>
              <a:rPr lang="tr-TR" dirty="0" smtClean="0"/>
              <a:t>Without algorithms we would not have had computers.</a:t>
            </a:r>
            <a:endParaRPr lang="tr-TR" dirty="0"/>
          </a:p>
        </p:txBody>
      </p:sp>
      <p:pic>
        <p:nvPicPr>
          <p:cNvPr id="4" name="Picture 3" descr="44220[1].jpg"/>
          <p:cNvPicPr>
            <a:picLocks noChangeAspect="1"/>
          </p:cNvPicPr>
          <p:nvPr/>
        </p:nvPicPr>
        <p:blipFill>
          <a:blip r:embed="rId2" cstate="print"/>
          <a:stretch>
            <a:fillRect/>
          </a:stretch>
        </p:blipFill>
        <p:spPr>
          <a:xfrm>
            <a:off x="323528" y="1412776"/>
            <a:ext cx="3851920" cy="3471429"/>
          </a:xfrm>
          <a:prstGeom prst="rect">
            <a:avLst/>
          </a:prstGeom>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e302b9f9c7cd1d382afa00b71ee_grande[1].jpg"/>
          <p:cNvPicPr>
            <a:picLocks noChangeAspect="1"/>
          </p:cNvPicPr>
          <p:nvPr/>
        </p:nvPicPr>
        <p:blipFill>
          <a:blip r:embed="rId2" cstate="print"/>
          <a:stretch>
            <a:fillRect/>
          </a:stretch>
        </p:blipFill>
        <p:spPr>
          <a:xfrm>
            <a:off x="179512" y="260648"/>
            <a:ext cx="3905250" cy="3562350"/>
          </a:xfrm>
          <a:prstGeom prst="rect">
            <a:avLst/>
          </a:prstGeom>
        </p:spPr>
      </p:pic>
      <p:sp>
        <p:nvSpPr>
          <p:cNvPr id="5" name="TextBox 4"/>
          <p:cNvSpPr txBox="1"/>
          <p:nvPr/>
        </p:nvSpPr>
        <p:spPr>
          <a:xfrm>
            <a:off x="4427984" y="1196752"/>
            <a:ext cx="4392488" cy="1569660"/>
          </a:xfrm>
          <a:prstGeom prst="rect">
            <a:avLst/>
          </a:prstGeom>
          <a:noFill/>
        </p:spPr>
        <p:txBody>
          <a:bodyPr wrap="square" rtlCol="0">
            <a:spAutoFit/>
          </a:bodyPr>
          <a:lstStyle/>
          <a:p>
            <a:r>
              <a:rPr lang="tr-TR" sz="3200" dirty="0" smtClean="0"/>
              <a:t>In</a:t>
            </a:r>
            <a:r>
              <a:rPr lang="en-US" sz="3200" dirty="0" smtClean="0"/>
              <a:t> 800</a:t>
            </a:r>
            <a:r>
              <a:rPr lang="tr-TR" sz="3200" dirty="0" smtClean="0"/>
              <a:t>,</a:t>
            </a:r>
            <a:r>
              <a:rPr lang="en-US" sz="3200" dirty="0" smtClean="0"/>
              <a:t> Tin-</a:t>
            </a:r>
            <a:r>
              <a:rPr lang="en-US" sz="3200" dirty="0" err="1" smtClean="0"/>
              <a:t>opacified</a:t>
            </a:r>
            <a:r>
              <a:rPr lang="en-US" sz="3200" dirty="0" smtClean="0"/>
              <a:t> glazing </a:t>
            </a:r>
            <a:r>
              <a:rPr lang="tr-TR" sz="3200" dirty="0" smtClean="0"/>
              <a:t>was </a:t>
            </a:r>
            <a:r>
              <a:rPr lang="en-US" sz="3200" dirty="0" smtClean="0"/>
              <a:t>developed by Islamic potters</a:t>
            </a:r>
            <a:r>
              <a:rPr lang="tr-TR" sz="3200" dirty="0" smtClean="0"/>
              <a:t>.</a:t>
            </a:r>
            <a:endParaRPr lang="tr-TR" sz="3200" dirty="0"/>
          </a:p>
        </p:txBody>
      </p:sp>
      <p:sp>
        <p:nvSpPr>
          <p:cNvPr id="7" name="TextBox 6"/>
          <p:cNvSpPr txBox="1"/>
          <p:nvPr/>
        </p:nvSpPr>
        <p:spPr>
          <a:xfrm>
            <a:off x="755576" y="4221088"/>
            <a:ext cx="7992888" cy="1569660"/>
          </a:xfrm>
          <a:prstGeom prst="rect">
            <a:avLst/>
          </a:prstGeom>
          <a:noFill/>
        </p:spPr>
        <p:txBody>
          <a:bodyPr wrap="square" rtlCol="0">
            <a:spAutoFit/>
          </a:bodyPr>
          <a:lstStyle/>
          <a:p>
            <a:r>
              <a:rPr lang="en-US" sz="3200" b="1" dirty="0" smtClean="0"/>
              <a:t>Tin-glazing</a:t>
            </a:r>
            <a:r>
              <a:rPr lang="en-US" sz="3200" dirty="0" smtClean="0"/>
              <a:t> is the process of giving ceramic items a tin-based glaze which is white, shiny and opaque</a:t>
            </a:r>
            <a:r>
              <a:rPr lang="tr-TR" sz="3200" dirty="0" smtClean="0"/>
              <a:t>.</a:t>
            </a:r>
            <a:endParaRPr lang="tr-TR" sz="3200" dirty="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3888" y="188640"/>
            <a:ext cx="5313784" cy="3384376"/>
          </a:xfrm>
        </p:spPr>
        <p:txBody>
          <a:bodyPr>
            <a:normAutofit fontScale="90000"/>
          </a:bodyPr>
          <a:lstStyle/>
          <a:p>
            <a:r>
              <a:rPr lang="tr-TR" sz="2800" dirty="0" smtClean="0"/>
              <a:t>In </a:t>
            </a:r>
            <a:r>
              <a:rPr lang="en-US" sz="2800" dirty="0" smtClean="0"/>
              <a:t>810</a:t>
            </a:r>
            <a:r>
              <a:rPr lang="tr-TR" sz="2800" dirty="0" smtClean="0"/>
              <a:t>,</a:t>
            </a:r>
            <a:r>
              <a:rPr lang="en-US" sz="2800" dirty="0" smtClean="0"/>
              <a:t> Abbas </a:t>
            </a:r>
            <a:r>
              <a:rPr lang="en-US" sz="2800" dirty="0" err="1" smtClean="0"/>
              <a:t>Ibn</a:t>
            </a:r>
            <a:r>
              <a:rPr lang="en-US" sz="2800" dirty="0" smtClean="0"/>
              <a:t> </a:t>
            </a:r>
            <a:r>
              <a:rPr lang="en-US" sz="2800" dirty="0" err="1" smtClean="0"/>
              <a:t>Firnas</a:t>
            </a:r>
            <a:r>
              <a:rPr lang="en-US" sz="2800" dirty="0" smtClean="0"/>
              <a:t> </a:t>
            </a:r>
            <a:r>
              <a:rPr lang="tr-TR" sz="2800" dirty="0" smtClean="0"/>
              <a:t>was</a:t>
            </a:r>
            <a:r>
              <a:rPr lang="en-US" sz="2800" dirty="0" smtClean="0"/>
              <a:t> born. </a:t>
            </a:r>
            <a:r>
              <a:rPr lang="tr-TR" sz="2800" dirty="0" smtClean="0"/>
              <a:t>He was the first to make glass </a:t>
            </a:r>
            <a:r>
              <a:rPr lang="en-US" sz="2800" dirty="0" smtClean="0"/>
              <a:t>from stones (quartz)</a:t>
            </a:r>
            <a:r>
              <a:rPr lang="tr-TR" sz="2800" dirty="0" smtClean="0"/>
              <a:t>.</a:t>
            </a:r>
            <a:r>
              <a:rPr lang="en-US" sz="2800" dirty="0" smtClean="0"/>
              <a:t>He made the earliest recorded attempt at controlled fl</a:t>
            </a:r>
            <a:r>
              <a:rPr lang="tr-TR" sz="2800" dirty="0" smtClean="0"/>
              <a:t>ight</a:t>
            </a:r>
            <a:r>
              <a:rPr lang="en-US" sz="2800" dirty="0" smtClean="0"/>
              <a:t>, devised means of manufacturing colorless glass, and developed a process for cutting rock crystal. </a:t>
            </a:r>
            <a:endParaRPr lang="tr-TR" sz="2800" dirty="0"/>
          </a:p>
        </p:txBody>
      </p:sp>
      <p:pic>
        <p:nvPicPr>
          <p:cNvPr id="4" name="Picture 3" descr="quartz2[1].jpg"/>
          <p:cNvPicPr>
            <a:picLocks noChangeAspect="1"/>
          </p:cNvPicPr>
          <p:nvPr/>
        </p:nvPicPr>
        <p:blipFill>
          <a:blip r:embed="rId2" cstate="print"/>
          <a:stretch>
            <a:fillRect/>
          </a:stretch>
        </p:blipFill>
        <p:spPr>
          <a:xfrm>
            <a:off x="179513" y="304800"/>
            <a:ext cx="3097088" cy="2764160"/>
          </a:xfrm>
          <a:prstGeom prst="rect">
            <a:avLst/>
          </a:prstGeom>
        </p:spPr>
      </p:pic>
      <p:pic>
        <p:nvPicPr>
          <p:cNvPr id="5" name="Picture 4" descr="cep-x_com_yildirim_dusmesi1[1].jpg"/>
          <p:cNvPicPr>
            <a:picLocks noChangeAspect="1"/>
          </p:cNvPicPr>
          <p:nvPr/>
        </p:nvPicPr>
        <p:blipFill>
          <a:blip r:embed="rId3" cstate="print"/>
          <a:stretch>
            <a:fillRect/>
          </a:stretch>
        </p:blipFill>
        <p:spPr>
          <a:xfrm>
            <a:off x="4499992" y="3810000"/>
            <a:ext cx="4407925" cy="2852936"/>
          </a:xfrm>
          <a:prstGeom prst="rect">
            <a:avLst/>
          </a:prstGeom>
        </p:spPr>
      </p:pic>
      <p:sp>
        <p:nvSpPr>
          <p:cNvPr id="6" name="TextBox 5"/>
          <p:cNvSpPr txBox="1"/>
          <p:nvPr/>
        </p:nvSpPr>
        <p:spPr>
          <a:xfrm>
            <a:off x="179512" y="3573016"/>
            <a:ext cx="4139952" cy="2677656"/>
          </a:xfrm>
          <a:prstGeom prst="rect">
            <a:avLst/>
          </a:prstGeom>
          <a:noFill/>
        </p:spPr>
        <p:txBody>
          <a:bodyPr wrap="square" rtlCol="0">
            <a:spAutoFit/>
          </a:bodyPr>
          <a:lstStyle/>
          <a:p>
            <a:r>
              <a:rPr lang="en-US" sz="2800" dirty="0" smtClean="0"/>
              <a:t>Another invention was an artificial weather simulation room, in which spectators were astonished by artificial thunder and lightning.</a:t>
            </a:r>
            <a:endParaRPr lang="tr-TR" sz="2800" dirty="0"/>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420888"/>
            <a:ext cx="8229600" cy="4248472"/>
          </a:xfrm>
        </p:spPr>
        <p:txBody>
          <a:bodyPr>
            <a:normAutofit/>
          </a:bodyPr>
          <a:lstStyle/>
          <a:p>
            <a:r>
              <a:rPr lang="tr-TR" sz="3200" dirty="0" smtClean="0"/>
              <a:t>In</a:t>
            </a:r>
            <a:r>
              <a:rPr lang="en-US" sz="3200" dirty="0" smtClean="0"/>
              <a:t> 820</a:t>
            </a:r>
            <a:r>
              <a:rPr lang="tr-TR" sz="3200" dirty="0" smtClean="0"/>
              <a:t>,</a:t>
            </a:r>
            <a:r>
              <a:rPr lang="en-US" sz="3200" dirty="0" smtClean="0"/>
              <a:t> </a:t>
            </a:r>
            <a:r>
              <a:rPr lang="en-US" sz="3200" dirty="0" err="1" smtClean="0"/>
              <a:t>Amr</a:t>
            </a:r>
            <a:r>
              <a:rPr lang="en-US" sz="3200" dirty="0" smtClean="0"/>
              <a:t> </a:t>
            </a:r>
            <a:r>
              <a:rPr lang="en-US" sz="3200" dirty="0" err="1" smtClean="0"/>
              <a:t>ibn</a:t>
            </a:r>
            <a:r>
              <a:rPr lang="en-US" sz="3200" dirty="0" smtClean="0"/>
              <a:t> Bahr al-</a:t>
            </a:r>
            <a:r>
              <a:rPr lang="en-US" sz="3200" dirty="0" err="1" smtClean="0"/>
              <a:t>Jahiz</a:t>
            </a:r>
            <a:r>
              <a:rPr lang="en-US" sz="3200" dirty="0" smtClean="0"/>
              <a:t> wrote a number of works on zoology, Arabic grammar, rhetoric, and lexicography. His most famous work is the </a:t>
            </a:r>
            <a:r>
              <a:rPr lang="en-US" sz="3200" i="1" dirty="0" smtClean="0"/>
              <a:t>Book of Animals</a:t>
            </a:r>
            <a:r>
              <a:rPr lang="en-US" sz="3200" dirty="0" smtClean="0"/>
              <a:t>, in which he first discussed food chains</a:t>
            </a:r>
            <a:r>
              <a:rPr lang="tr-TR" sz="3200" dirty="0" smtClean="0"/>
              <a:t>.</a:t>
            </a:r>
            <a:endParaRPr lang="tr-TR" sz="3200" dirty="0"/>
          </a:p>
        </p:txBody>
      </p:sp>
      <p:pic>
        <p:nvPicPr>
          <p:cNvPr id="4" name="Picture 3" descr="I-6[1].jpg"/>
          <p:cNvPicPr>
            <a:picLocks noChangeAspect="1"/>
          </p:cNvPicPr>
          <p:nvPr/>
        </p:nvPicPr>
        <p:blipFill>
          <a:blip r:embed="rId2" cstate="print">
            <a:duotone>
              <a:prstClr val="black"/>
              <a:srgbClr val="D9C3A5">
                <a:tint val="50000"/>
                <a:satMod val="180000"/>
              </a:srgbClr>
            </a:duotone>
          </a:blip>
          <a:stretch>
            <a:fillRect/>
          </a:stretch>
        </p:blipFill>
        <p:spPr>
          <a:xfrm>
            <a:off x="1475656" y="548680"/>
            <a:ext cx="5971032" cy="3108920"/>
          </a:xfrm>
          <a:prstGeom prst="rect">
            <a:avLst/>
          </a:prstGeom>
        </p:spPr>
      </p:pic>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lgebra_basic[1].jpg"/>
          <p:cNvPicPr>
            <a:picLocks noChangeAspect="1"/>
          </p:cNvPicPr>
          <p:nvPr/>
        </p:nvPicPr>
        <p:blipFill>
          <a:blip r:embed="rId2" cstate="print">
            <a:duotone>
              <a:prstClr val="black"/>
              <a:srgbClr val="D9C3A5">
                <a:tint val="50000"/>
                <a:satMod val="180000"/>
              </a:srgbClr>
            </a:duotone>
          </a:blip>
          <a:stretch>
            <a:fillRect/>
          </a:stretch>
        </p:blipFill>
        <p:spPr>
          <a:xfrm>
            <a:off x="5580112" y="0"/>
            <a:ext cx="3563888" cy="6858000"/>
          </a:xfrm>
          <a:prstGeom prst="rect">
            <a:avLst/>
          </a:prstGeom>
        </p:spPr>
      </p:pic>
      <p:sp>
        <p:nvSpPr>
          <p:cNvPr id="5" name="TextBox 4"/>
          <p:cNvSpPr txBox="1"/>
          <p:nvPr/>
        </p:nvSpPr>
        <p:spPr>
          <a:xfrm>
            <a:off x="179512" y="332656"/>
            <a:ext cx="5688632" cy="3046988"/>
          </a:xfrm>
          <a:prstGeom prst="rect">
            <a:avLst/>
          </a:prstGeom>
          <a:noFill/>
        </p:spPr>
        <p:txBody>
          <a:bodyPr wrap="square" rtlCol="0">
            <a:spAutoFit/>
          </a:bodyPr>
          <a:lstStyle/>
          <a:p>
            <a:r>
              <a:rPr lang="tr-TR" sz="3200" dirty="0" smtClean="0"/>
              <a:t>In </a:t>
            </a:r>
            <a:r>
              <a:rPr lang="en-US" sz="3200" dirty="0" smtClean="0"/>
              <a:t>820</a:t>
            </a:r>
            <a:r>
              <a:rPr lang="tr-TR" sz="3200" dirty="0" smtClean="0"/>
              <a:t>,</a:t>
            </a:r>
            <a:r>
              <a:rPr lang="en-US" sz="3200" dirty="0" smtClean="0"/>
              <a:t> Muhammad </a:t>
            </a:r>
            <a:r>
              <a:rPr lang="en-US" sz="3200" dirty="0" err="1" smtClean="0"/>
              <a:t>ibn</a:t>
            </a:r>
            <a:r>
              <a:rPr lang="en-US" sz="3200" dirty="0" smtClean="0"/>
              <a:t> M</a:t>
            </a:r>
            <a:r>
              <a:rPr lang="tr-TR" sz="3200" dirty="0" smtClean="0"/>
              <a:t>u</a:t>
            </a:r>
            <a:r>
              <a:rPr lang="en-US" sz="3200" dirty="0" smtClean="0"/>
              <a:t>s</a:t>
            </a:r>
            <a:r>
              <a:rPr lang="tr-TR" sz="3200" dirty="0" smtClean="0"/>
              <a:t>a</a:t>
            </a:r>
            <a:r>
              <a:rPr lang="en-US" sz="3200" dirty="0" smtClean="0"/>
              <a:t> al-</a:t>
            </a:r>
            <a:r>
              <a:rPr lang="en-US" sz="3200" dirty="0" err="1" smtClean="0"/>
              <a:t>Khw</a:t>
            </a:r>
            <a:r>
              <a:rPr lang="tr-TR" sz="3200" dirty="0" smtClean="0"/>
              <a:t>a</a:t>
            </a:r>
            <a:r>
              <a:rPr lang="en-US" sz="3200" dirty="0" err="1" smtClean="0"/>
              <a:t>rizm</a:t>
            </a:r>
            <a:r>
              <a:rPr lang="tr-TR" sz="3200" dirty="0" smtClean="0"/>
              <a:t>i</a:t>
            </a:r>
            <a:r>
              <a:rPr lang="en-US" sz="3200" dirty="0" smtClean="0"/>
              <a:t> wrote </a:t>
            </a:r>
            <a:r>
              <a:rPr lang="en-US" sz="3200" i="1" dirty="0" smtClean="0"/>
              <a:t>The Compendious Book on Calculation by Completion and Balancing</a:t>
            </a:r>
            <a:r>
              <a:rPr lang="en-US" sz="3200" dirty="0" smtClean="0"/>
              <a:t>, more briefly referred</a:t>
            </a:r>
            <a:r>
              <a:rPr lang="en-US" sz="3200" dirty="0" smtClean="0">
                <a:solidFill>
                  <a:schemeClr val="bg1"/>
                </a:solidFill>
              </a:rPr>
              <a:t> </a:t>
            </a:r>
            <a:r>
              <a:rPr lang="en-US" sz="3200" dirty="0" smtClean="0"/>
              <a:t>to</a:t>
            </a:r>
            <a:r>
              <a:rPr lang="en-US" sz="3200" dirty="0" smtClean="0">
                <a:solidFill>
                  <a:schemeClr val="bg1"/>
                </a:solidFill>
              </a:rPr>
              <a:t> </a:t>
            </a:r>
            <a:r>
              <a:rPr lang="en-US" sz="3200" b="1" i="1" dirty="0" smtClean="0"/>
              <a:t>al-</a:t>
            </a:r>
            <a:r>
              <a:rPr lang="en-US" sz="3200" b="1" i="1" dirty="0" err="1" smtClean="0"/>
              <a:t>jabr</a:t>
            </a:r>
            <a:r>
              <a:rPr lang="en-US" sz="3200" dirty="0" smtClean="0"/>
              <a:t>, or </a:t>
            </a:r>
            <a:r>
              <a:rPr lang="en-US" sz="3200" b="1" u="sng" dirty="0" smtClean="0"/>
              <a:t>algebra</a:t>
            </a:r>
            <a:r>
              <a:rPr lang="en-US" sz="3200" dirty="0" smtClean="0"/>
              <a:t>. </a:t>
            </a:r>
            <a:endParaRPr lang="tr-TR" sz="3200" dirty="0"/>
          </a:p>
        </p:txBody>
      </p:sp>
      <p:sp>
        <p:nvSpPr>
          <p:cNvPr id="6" name="TextBox 5"/>
          <p:cNvSpPr txBox="1"/>
          <p:nvPr/>
        </p:nvSpPr>
        <p:spPr>
          <a:xfrm>
            <a:off x="179512" y="3318570"/>
            <a:ext cx="5544616" cy="3539430"/>
          </a:xfrm>
          <a:prstGeom prst="rect">
            <a:avLst/>
          </a:prstGeom>
          <a:noFill/>
        </p:spPr>
        <p:txBody>
          <a:bodyPr wrap="square" rtlCol="0">
            <a:spAutoFit/>
          </a:bodyPr>
          <a:lstStyle/>
          <a:p>
            <a:r>
              <a:rPr lang="en-US" sz="3200" dirty="0" smtClean="0"/>
              <a:t>Algebra gave mathematics a whole new development path so much broader in concept to that which had existed before, and provided a vehicle for future development of the subject.</a:t>
            </a:r>
            <a:endParaRPr lang="tr-TR" sz="3200" dirty="0"/>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573016"/>
            <a:ext cx="4392488" cy="3096344"/>
          </a:xfrm>
        </p:spPr>
        <p:txBody>
          <a:bodyPr>
            <a:noAutofit/>
          </a:bodyPr>
          <a:lstStyle/>
          <a:p>
            <a:r>
              <a:rPr lang="en-US" sz="3200" b="1" dirty="0" smtClean="0">
                <a:latin typeface="Freestyle Script" pitchFamily="66" charset="0"/>
              </a:rPr>
              <a:t>He also classified natural and derivative (artificial) chemical substances</a:t>
            </a:r>
            <a:r>
              <a:rPr lang="tr-TR" sz="3200" b="1" dirty="0" smtClean="0">
                <a:latin typeface="Freestyle Script" pitchFamily="66" charset="0"/>
              </a:rPr>
              <a:t> which was the early form of the periodic table of elements.</a:t>
            </a:r>
            <a:endParaRPr lang="tr-TR" sz="3200" b="1" dirty="0">
              <a:latin typeface="Freestyle Script" pitchFamily="66" charset="0"/>
            </a:endParaRPr>
          </a:p>
        </p:txBody>
      </p:sp>
      <p:pic>
        <p:nvPicPr>
          <p:cNvPr id="4" name="Picture 3" descr="Science2[2].bmp"/>
          <p:cNvPicPr>
            <a:picLocks noChangeAspect="1"/>
          </p:cNvPicPr>
          <p:nvPr/>
        </p:nvPicPr>
        <p:blipFill>
          <a:blip r:embed="rId2" cstate="print"/>
          <a:stretch>
            <a:fillRect/>
          </a:stretch>
        </p:blipFill>
        <p:spPr>
          <a:xfrm>
            <a:off x="755576" y="188640"/>
            <a:ext cx="2808312" cy="3295599"/>
          </a:xfrm>
          <a:prstGeom prst="rect">
            <a:avLst/>
          </a:prstGeom>
        </p:spPr>
      </p:pic>
      <p:pic>
        <p:nvPicPr>
          <p:cNvPr id="5" name="Picture 4" descr="imagesCA577GFU.jpg"/>
          <p:cNvPicPr>
            <a:picLocks noChangeAspect="1"/>
          </p:cNvPicPr>
          <p:nvPr/>
        </p:nvPicPr>
        <p:blipFill>
          <a:blip r:embed="rId3" cstate="print"/>
          <a:stretch>
            <a:fillRect/>
          </a:stretch>
        </p:blipFill>
        <p:spPr>
          <a:xfrm>
            <a:off x="5148064" y="3789040"/>
            <a:ext cx="3529646" cy="2833590"/>
          </a:xfrm>
          <a:prstGeom prst="rect">
            <a:avLst/>
          </a:prstGeom>
        </p:spPr>
      </p:pic>
      <p:sp>
        <p:nvSpPr>
          <p:cNvPr id="6" name="TextBox 5"/>
          <p:cNvSpPr txBox="1"/>
          <p:nvPr/>
        </p:nvSpPr>
        <p:spPr>
          <a:xfrm>
            <a:off x="4572000" y="188640"/>
            <a:ext cx="3960440" cy="3539430"/>
          </a:xfrm>
          <a:prstGeom prst="rect">
            <a:avLst/>
          </a:prstGeom>
          <a:noFill/>
        </p:spPr>
        <p:txBody>
          <a:bodyPr wrap="square" rtlCol="0">
            <a:spAutoFit/>
          </a:bodyPr>
          <a:lstStyle/>
          <a:p>
            <a:r>
              <a:rPr lang="tr-TR" sz="2800" b="1" dirty="0" smtClean="0">
                <a:latin typeface="Agency FB" pitchFamily="34" charset="0"/>
              </a:rPr>
              <a:t>In </a:t>
            </a:r>
            <a:r>
              <a:rPr lang="en-US" sz="2800" b="1" dirty="0" smtClean="0">
                <a:latin typeface="Agency FB" pitchFamily="34" charset="0"/>
              </a:rPr>
              <a:t>865 Muhammad </a:t>
            </a:r>
            <a:r>
              <a:rPr lang="en-US" sz="2800" b="1" dirty="0" err="1" smtClean="0">
                <a:latin typeface="Agency FB" pitchFamily="34" charset="0"/>
              </a:rPr>
              <a:t>ibn</a:t>
            </a:r>
            <a:r>
              <a:rPr lang="en-US" sz="2800" b="1" dirty="0" smtClean="0">
                <a:latin typeface="Agency FB" pitchFamily="34" charset="0"/>
              </a:rPr>
              <a:t> </a:t>
            </a:r>
            <a:r>
              <a:rPr lang="en-US" sz="2800" b="1" dirty="0" err="1" smtClean="0">
                <a:latin typeface="Agency FB" pitchFamily="34" charset="0"/>
              </a:rPr>
              <a:t>Zakar</a:t>
            </a:r>
            <a:r>
              <a:rPr lang="tr-TR" sz="2800" b="1" dirty="0" smtClean="0">
                <a:latin typeface="Agency FB" pitchFamily="34" charset="0"/>
              </a:rPr>
              <a:t>i</a:t>
            </a:r>
            <a:r>
              <a:rPr lang="en-US" sz="2800" b="1" dirty="0" err="1" smtClean="0">
                <a:latin typeface="Agency FB" pitchFamily="34" charset="0"/>
              </a:rPr>
              <a:t>ya</a:t>
            </a:r>
            <a:r>
              <a:rPr lang="en-US" sz="2800" b="1" dirty="0" smtClean="0">
                <a:latin typeface="Agency FB" pitchFamily="34" charset="0"/>
              </a:rPr>
              <a:t> R</a:t>
            </a:r>
            <a:r>
              <a:rPr lang="tr-TR" sz="2800" b="1" dirty="0" smtClean="0">
                <a:latin typeface="Agency FB" pitchFamily="34" charset="0"/>
              </a:rPr>
              <a:t>a</a:t>
            </a:r>
            <a:r>
              <a:rPr lang="en-US" sz="2800" b="1" dirty="0" err="1" smtClean="0">
                <a:latin typeface="Agency FB" pitchFamily="34" charset="0"/>
              </a:rPr>
              <a:t>zi</a:t>
            </a:r>
            <a:r>
              <a:rPr lang="en-US" sz="2800" b="1" dirty="0" smtClean="0">
                <a:latin typeface="Agency FB" pitchFamily="34" charset="0"/>
              </a:rPr>
              <a:t> </a:t>
            </a:r>
            <a:r>
              <a:rPr lang="tr-TR" sz="2800" b="1" dirty="0" smtClean="0">
                <a:latin typeface="Agency FB" pitchFamily="34" charset="0"/>
              </a:rPr>
              <a:t>was</a:t>
            </a:r>
            <a:r>
              <a:rPr lang="en-US" sz="2800" b="1" dirty="0" smtClean="0">
                <a:latin typeface="Agency FB" pitchFamily="34" charset="0"/>
              </a:rPr>
              <a:t> born. In his </a:t>
            </a:r>
            <a:r>
              <a:rPr lang="en-US" sz="2800" b="1" i="1" dirty="0" err="1" smtClean="0">
                <a:latin typeface="Agency FB" pitchFamily="34" charset="0"/>
              </a:rPr>
              <a:t>Secretum</a:t>
            </a:r>
            <a:r>
              <a:rPr lang="en-US" sz="2800" b="1" i="1" dirty="0" smtClean="0">
                <a:latin typeface="Agency FB" pitchFamily="34" charset="0"/>
              </a:rPr>
              <a:t> </a:t>
            </a:r>
            <a:r>
              <a:rPr lang="en-US" sz="2800" b="1" i="1" dirty="0" err="1" smtClean="0">
                <a:latin typeface="Agency FB" pitchFamily="34" charset="0"/>
              </a:rPr>
              <a:t>secretorum</a:t>
            </a:r>
            <a:r>
              <a:rPr lang="en-US" sz="2800" b="1" dirty="0" smtClean="0">
                <a:latin typeface="Agency FB" pitchFamily="34" charset="0"/>
              </a:rPr>
              <a:t>, he described a variety of tools for melting substances and the preparation of drugs</a:t>
            </a:r>
            <a:r>
              <a:rPr lang="tr-TR" sz="2800" b="1" dirty="0" smtClean="0">
                <a:latin typeface="Agency FB" pitchFamily="34" charset="0"/>
              </a:rPr>
              <a:t>.</a:t>
            </a:r>
            <a:r>
              <a:rPr lang="en-US" sz="2800" b="1" dirty="0" smtClean="0">
                <a:latin typeface="Agency FB" pitchFamily="34" charset="0"/>
              </a:rPr>
              <a:t> </a:t>
            </a:r>
            <a:endParaRPr lang="tr-TR" sz="2800" b="1" dirty="0">
              <a:latin typeface="Agency FB" pitchFamily="34" charset="0"/>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200" y="0"/>
            <a:ext cx="6059016" cy="3586410"/>
          </a:xfrm>
        </p:spPr>
        <p:txBody>
          <a:bodyPr>
            <a:normAutofit/>
          </a:bodyPr>
          <a:lstStyle/>
          <a:p>
            <a:r>
              <a:rPr lang="tr-TR" sz="2800" dirty="0" smtClean="0"/>
              <a:t>In </a:t>
            </a:r>
            <a:r>
              <a:rPr lang="en-US" sz="2800" dirty="0" smtClean="0"/>
              <a:t>1000 Abu al-</a:t>
            </a:r>
            <a:r>
              <a:rPr lang="en-US" sz="2800" dirty="0" err="1" smtClean="0"/>
              <a:t>Qasim</a:t>
            </a:r>
            <a:r>
              <a:rPr lang="en-US" sz="2800" dirty="0" smtClean="0"/>
              <a:t> al-</a:t>
            </a:r>
            <a:r>
              <a:rPr lang="en-US" sz="2800" dirty="0" err="1" smtClean="0"/>
              <a:t>Zahrawi</a:t>
            </a:r>
            <a:r>
              <a:rPr lang="en-US" sz="2800" dirty="0" smtClean="0"/>
              <a:t> </a:t>
            </a:r>
            <a:r>
              <a:rPr lang="en-US" sz="2800" dirty="0" err="1" smtClean="0"/>
              <a:t>publishe</a:t>
            </a:r>
            <a:r>
              <a:rPr lang="tr-TR" sz="2800" dirty="0" smtClean="0"/>
              <a:t>d</a:t>
            </a:r>
            <a:r>
              <a:rPr lang="en-US" sz="2800" dirty="0" smtClean="0"/>
              <a:t> his 30-volume medical encyclopedia, the </a:t>
            </a:r>
            <a:r>
              <a:rPr lang="en-US" sz="2800" b="1" i="1" dirty="0" smtClean="0"/>
              <a:t>Al-</a:t>
            </a:r>
            <a:r>
              <a:rPr lang="en-US" sz="2800" b="1" i="1" dirty="0" err="1" smtClean="0"/>
              <a:t>Tasrif</a:t>
            </a:r>
            <a:r>
              <a:rPr lang="en-US" sz="2800" dirty="0" smtClean="0"/>
              <a:t>, which remain</a:t>
            </a:r>
            <a:r>
              <a:rPr lang="tr-TR" sz="2800" dirty="0" smtClean="0"/>
              <a:t>ed</a:t>
            </a:r>
            <a:r>
              <a:rPr lang="en-US" sz="2800" dirty="0" smtClean="0"/>
              <a:t> a standard textbook in Muslim and European universities until the 16th century. </a:t>
            </a:r>
            <a:endParaRPr lang="tr-TR" sz="2800" dirty="0"/>
          </a:p>
        </p:txBody>
      </p:sp>
      <p:sp>
        <p:nvSpPr>
          <p:cNvPr id="4" name="TextBox 3"/>
          <p:cNvSpPr txBox="1"/>
          <p:nvPr/>
        </p:nvSpPr>
        <p:spPr>
          <a:xfrm>
            <a:off x="3131840" y="3645024"/>
            <a:ext cx="5760640" cy="2677656"/>
          </a:xfrm>
          <a:prstGeom prst="rect">
            <a:avLst/>
          </a:prstGeom>
          <a:noFill/>
        </p:spPr>
        <p:txBody>
          <a:bodyPr wrap="square" rtlCol="0">
            <a:spAutoFit/>
          </a:bodyPr>
          <a:lstStyle/>
          <a:p>
            <a:r>
              <a:rPr lang="en-US" sz="2800" dirty="0" smtClean="0"/>
              <a:t>The book first introduced many surgical instruments</a:t>
            </a:r>
            <a:r>
              <a:rPr lang="tr-TR" sz="2800" dirty="0" smtClean="0"/>
              <a:t> </a:t>
            </a:r>
            <a:r>
              <a:rPr lang="en-US" sz="2800" dirty="0" smtClean="0"/>
              <a:t>and a variety of other instruments.</a:t>
            </a:r>
            <a:r>
              <a:rPr lang="tr-TR" sz="2800" dirty="0" smtClean="0"/>
              <a:t> </a:t>
            </a:r>
            <a:r>
              <a:rPr lang="en-US" sz="2800" dirty="0" smtClean="0"/>
              <a:t>He also invented the </a:t>
            </a:r>
            <a:r>
              <a:rPr lang="en-US" sz="2800" b="1" dirty="0" smtClean="0"/>
              <a:t>plaster cast cotton dressing</a:t>
            </a:r>
            <a:r>
              <a:rPr lang="en-US" sz="2800" dirty="0" smtClean="0"/>
              <a:t>,</a:t>
            </a:r>
            <a:r>
              <a:rPr lang="tr-TR" sz="2800" baseline="30000" dirty="0" smtClean="0"/>
              <a:t> </a:t>
            </a:r>
            <a:r>
              <a:rPr lang="en-US" sz="2800" b="1" dirty="0" smtClean="0"/>
              <a:t>oral </a:t>
            </a:r>
            <a:r>
              <a:rPr lang="en-US" sz="2800" b="1" dirty="0" err="1" smtClean="0"/>
              <a:t>anaesthesia</a:t>
            </a:r>
            <a:r>
              <a:rPr lang="en-US" sz="2800" dirty="0" smtClean="0"/>
              <a:t>, </a:t>
            </a:r>
            <a:r>
              <a:rPr lang="en-US" sz="2800" b="1" dirty="0" smtClean="0"/>
              <a:t>inhalational </a:t>
            </a:r>
            <a:r>
              <a:rPr lang="en-US" sz="2800" b="1" dirty="0" err="1" smtClean="0"/>
              <a:t>anaesthetic</a:t>
            </a:r>
            <a:r>
              <a:rPr lang="en-US" sz="2800" dirty="0" smtClean="0"/>
              <a:t>, and </a:t>
            </a:r>
            <a:r>
              <a:rPr lang="en-US" sz="2800" b="1" dirty="0" err="1" smtClean="0"/>
              <a:t>anaesthetic</a:t>
            </a:r>
            <a:r>
              <a:rPr lang="en-US" sz="2800" b="1" dirty="0" smtClean="0"/>
              <a:t> sponge</a:t>
            </a:r>
            <a:r>
              <a:rPr lang="en-US" sz="2800" dirty="0" smtClean="0"/>
              <a:t>.</a:t>
            </a:r>
            <a:endParaRPr lang="tr-TR" sz="2800" dirty="0"/>
          </a:p>
        </p:txBody>
      </p:sp>
      <p:pic>
        <p:nvPicPr>
          <p:cNvPr id="33794" name="Picture 2" descr="http://wwwdelivery.superstock.com/WI/223/1566/200602/PreviewComp/SuperStock_1566-264995.jpg"/>
          <p:cNvPicPr>
            <a:picLocks noChangeAspect="1" noChangeArrowheads="1"/>
          </p:cNvPicPr>
          <p:nvPr/>
        </p:nvPicPr>
        <p:blipFill>
          <a:blip r:embed="rId2" cstate="print"/>
          <a:srcRect/>
          <a:stretch>
            <a:fillRect/>
          </a:stretch>
        </p:blipFill>
        <p:spPr bwMode="auto">
          <a:xfrm>
            <a:off x="0" y="3428999"/>
            <a:ext cx="2987824" cy="3429001"/>
          </a:xfrm>
          <a:prstGeom prst="rect">
            <a:avLst/>
          </a:prstGeom>
          <a:noFill/>
        </p:spPr>
      </p:pic>
      <p:pic>
        <p:nvPicPr>
          <p:cNvPr id="33796" name="Picture 4" descr="http://1.bp.blogspot.com/_oAnnqSIEh90/TQEfXgqes9I/AAAAAAAAAHs/dGNtqZDe97Q/s400/Al-Zahraui.jpg"/>
          <p:cNvPicPr>
            <a:picLocks noChangeAspect="1" noChangeArrowheads="1"/>
          </p:cNvPicPr>
          <p:nvPr/>
        </p:nvPicPr>
        <p:blipFill>
          <a:blip r:embed="rId3" cstate="print">
            <a:grayscl/>
          </a:blip>
          <a:srcRect/>
          <a:stretch>
            <a:fillRect/>
          </a:stretch>
        </p:blipFill>
        <p:spPr bwMode="auto">
          <a:xfrm>
            <a:off x="0" y="0"/>
            <a:ext cx="2987824" cy="3467826"/>
          </a:xfrm>
          <a:prstGeom prst="rect">
            <a:avLst/>
          </a:prstGeom>
          <a:noFill/>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9992" y="228600"/>
            <a:ext cx="4186808" cy="6096000"/>
          </a:xfrm>
        </p:spPr>
        <p:txBody>
          <a:bodyPr>
            <a:noAutofit/>
          </a:bodyPr>
          <a:lstStyle/>
          <a:p>
            <a:r>
              <a:rPr lang="tr-TR" sz="3600" dirty="0" smtClean="0">
                <a:latin typeface="Freestyle Script" pitchFamily="66" charset="0"/>
              </a:rPr>
              <a:t>In </a:t>
            </a:r>
            <a:r>
              <a:rPr lang="en-US" sz="3600" dirty="0" smtClean="0">
                <a:latin typeface="Freestyle Script" pitchFamily="66" charset="0"/>
              </a:rPr>
              <a:t>875 Abbas </a:t>
            </a:r>
            <a:r>
              <a:rPr lang="en-US" sz="3600" err="1" smtClean="0">
                <a:latin typeface="Freestyle Script" pitchFamily="66" charset="0"/>
              </a:rPr>
              <a:t>Ibn</a:t>
            </a:r>
            <a:r>
              <a:rPr lang="en-US" sz="3600" smtClean="0">
                <a:latin typeface="Freestyle Script" pitchFamily="66" charset="0"/>
              </a:rPr>
              <a:t> Firn</a:t>
            </a:r>
            <a:r>
              <a:rPr lang="ur-PK" sz="3600" smtClean="0">
                <a:latin typeface="Freestyle Script" pitchFamily="66" charset="0"/>
              </a:rPr>
              <a:t/>
            </a:r>
            <a:br>
              <a:rPr lang="ur-PK" sz="3600" smtClean="0">
                <a:latin typeface="Freestyle Script" pitchFamily="66" charset="0"/>
              </a:rPr>
            </a:br>
            <a:r>
              <a:rPr lang="en-US" sz="3600" b="1" smtClean="0">
                <a:latin typeface="Agency FB" pitchFamily="34" charset="0"/>
              </a:rPr>
              <a:t>Abbas Ibn Firnas ( Armen Firman) 810-887 CE </a:t>
            </a:r>
            <a:r>
              <a:rPr lang="en-US" sz="6000" b="1" smtClean="0">
                <a:latin typeface="Agency FB" pitchFamily="34" charset="0"/>
              </a:rPr>
              <a:t/>
            </a:r>
            <a:br>
              <a:rPr lang="en-US" sz="6000" b="1" smtClean="0">
                <a:latin typeface="Agency FB" pitchFamily="34" charset="0"/>
              </a:rPr>
            </a:br>
            <a:r>
              <a:rPr lang="en-US" sz="3600" b="1" smtClean="0">
                <a:latin typeface="Agency FB" pitchFamily="34" charset="0"/>
              </a:rPr>
              <a:t>Izn-Rand Onda, al-Andalus (today's Ronda, Spain)</a:t>
            </a:r>
            <a:r>
              <a:rPr lang="en-US" sz="3600" smtClean="0">
                <a:latin typeface="Freestyle Script" pitchFamily="66" charset="0"/>
              </a:rPr>
              <a:t>as </a:t>
            </a:r>
            <a:r>
              <a:rPr lang="en-US" sz="3600" dirty="0" smtClean="0">
                <a:latin typeface="Freestyle Script" pitchFamily="66" charset="0"/>
              </a:rPr>
              <a:t>reportedly successfully employed </a:t>
            </a:r>
            <a:r>
              <a:rPr lang="en-US" sz="3600" smtClean="0">
                <a:latin typeface="Freestyle Script" pitchFamily="66" charset="0"/>
              </a:rPr>
              <a:t>an ornithopter</a:t>
            </a:r>
            <a:r>
              <a:rPr lang="ur-PK" sz="3600" smtClean="0">
                <a:latin typeface="Freestyle Script" pitchFamily="66" charset="0"/>
              </a:rPr>
              <a:t>آغاز</a:t>
            </a:r>
            <a:r>
              <a:rPr lang="en-US" sz="3600" smtClean="0">
                <a:latin typeface="Freestyle Script" pitchFamily="66" charset="0"/>
              </a:rPr>
              <a:t> </a:t>
            </a:r>
            <a:r>
              <a:rPr lang="en-US" sz="3600" dirty="0" smtClean="0">
                <a:latin typeface="Freestyle Script" pitchFamily="66" charset="0"/>
              </a:rPr>
              <a:t>for manned flight.</a:t>
            </a:r>
            <a:endParaRPr lang="tr-TR" sz="3600" dirty="0">
              <a:latin typeface="Freestyle Script" pitchFamily="66" charset="0"/>
            </a:endParaRPr>
          </a:p>
        </p:txBody>
      </p:sp>
      <p:pic>
        <p:nvPicPr>
          <p:cNvPr id="4" name="Picture 3" descr="Cybird[1].jpg"/>
          <p:cNvPicPr>
            <a:picLocks noChangeAspect="1"/>
          </p:cNvPicPr>
          <p:nvPr/>
        </p:nvPicPr>
        <p:blipFill>
          <a:blip r:embed="rId2" cstate="print">
            <a:grayscl/>
          </a:blip>
          <a:stretch>
            <a:fillRect/>
          </a:stretch>
        </p:blipFill>
        <p:spPr>
          <a:xfrm>
            <a:off x="-1" y="0"/>
            <a:ext cx="4337527" cy="3429000"/>
          </a:xfrm>
          <a:prstGeom prst="rect">
            <a:avLst/>
          </a:prstGeom>
        </p:spPr>
      </p:pic>
      <p:pic>
        <p:nvPicPr>
          <p:cNvPr id="5" name="Picture 4" descr="Otto_is_going_to_fly[1].jpg"/>
          <p:cNvPicPr>
            <a:picLocks noChangeAspect="1"/>
          </p:cNvPicPr>
          <p:nvPr/>
        </p:nvPicPr>
        <p:blipFill>
          <a:blip r:embed="rId3" cstate="print">
            <a:duotone>
              <a:prstClr val="black"/>
              <a:srgbClr val="D9C3A5">
                <a:tint val="50000"/>
                <a:satMod val="180000"/>
              </a:srgbClr>
            </a:duotone>
          </a:blip>
          <a:stretch>
            <a:fillRect/>
          </a:stretch>
        </p:blipFill>
        <p:spPr>
          <a:xfrm>
            <a:off x="0" y="3429000"/>
            <a:ext cx="4355976" cy="3429000"/>
          </a:xfrm>
          <a:prstGeom prst="rect">
            <a:avLst/>
          </a:prstGeom>
        </p:spPr>
      </p:pic>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05064"/>
            <a:ext cx="8229600" cy="2506290"/>
          </a:xfrm>
        </p:spPr>
        <p:txBody>
          <a:bodyPr>
            <a:normAutofit/>
          </a:bodyPr>
          <a:lstStyle/>
          <a:p>
            <a:r>
              <a:rPr lang="tr-TR" sz="3200" dirty="0" smtClean="0">
                <a:solidFill>
                  <a:schemeClr val="tx1"/>
                </a:solidFill>
              </a:rPr>
              <a:t>In</a:t>
            </a:r>
            <a:r>
              <a:rPr lang="en-US" sz="3200" dirty="0" smtClean="0">
                <a:solidFill>
                  <a:schemeClr val="tx1"/>
                </a:solidFill>
              </a:rPr>
              <a:t> 880</a:t>
            </a:r>
            <a:r>
              <a:rPr lang="tr-TR" sz="3200" dirty="0" smtClean="0">
                <a:solidFill>
                  <a:schemeClr val="tx1"/>
                </a:solidFill>
              </a:rPr>
              <a:t>,</a:t>
            </a:r>
            <a:r>
              <a:rPr lang="en-US" sz="3200" dirty="0" smtClean="0">
                <a:solidFill>
                  <a:schemeClr val="tx1"/>
                </a:solidFill>
              </a:rPr>
              <a:t> Al-</a:t>
            </a:r>
            <a:r>
              <a:rPr lang="en-US" sz="3200" dirty="0" err="1" smtClean="0">
                <a:solidFill>
                  <a:schemeClr val="tx1"/>
                </a:solidFill>
              </a:rPr>
              <a:t>Dinawari</a:t>
            </a:r>
            <a:r>
              <a:rPr lang="en-US" sz="3200" dirty="0" smtClean="0">
                <a:solidFill>
                  <a:schemeClr val="tx1"/>
                </a:solidFill>
              </a:rPr>
              <a:t>, the founder of Arabic botany, </a:t>
            </a:r>
            <a:r>
              <a:rPr lang="en-US" sz="3200" dirty="0" err="1" smtClean="0">
                <a:solidFill>
                  <a:schemeClr val="tx1"/>
                </a:solidFill>
              </a:rPr>
              <a:t>wr</a:t>
            </a:r>
            <a:r>
              <a:rPr lang="tr-TR" sz="3200" dirty="0" smtClean="0">
                <a:solidFill>
                  <a:schemeClr val="tx1"/>
                </a:solidFill>
              </a:rPr>
              <a:t>ote</a:t>
            </a:r>
            <a:r>
              <a:rPr lang="en-US" sz="3200" dirty="0" smtClean="0">
                <a:solidFill>
                  <a:schemeClr val="tx1"/>
                </a:solidFill>
              </a:rPr>
              <a:t> the </a:t>
            </a:r>
            <a:r>
              <a:rPr lang="en-US" sz="3200" i="1" dirty="0" smtClean="0">
                <a:solidFill>
                  <a:schemeClr val="tx1"/>
                </a:solidFill>
              </a:rPr>
              <a:t>Book of Plants</a:t>
            </a:r>
            <a:r>
              <a:rPr lang="en-US" sz="3200" dirty="0" smtClean="0">
                <a:solidFill>
                  <a:schemeClr val="tx1"/>
                </a:solidFill>
              </a:rPr>
              <a:t>, which describes at least 637 plants; it discusses the phases of plant growth and the production of flowers and fruit.</a:t>
            </a:r>
            <a:endParaRPr lang="tr-TR" sz="3200" dirty="0">
              <a:solidFill>
                <a:schemeClr val="tx1"/>
              </a:solidFill>
            </a:endParaRPr>
          </a:p>
        </p:txBody>
      </p:sp>
      <p:pic>
        <p:nvPicPr>
          <p:cNvPr id="4" name="Picture 3" descr="medicinalplants[1].jpg"/>
          <p:cNvPicPr>
            <a:picLocks noChangeAspect="1"/>
          </p:cNvPicPr>
          <p:nvPr/>
        </p:nvPicPr>
        <p:blipFill>
          <a:blip r:embed="rId2" cstate="print"/>
          <a:stretch>
            <a:fillRect/>
          </a:stretch>
        </p:blipFill>
        <p:spPr>
          <a:xfrm>
            <a:off x="0" y="0"/>
            <a:ext cx="9144000" cy="3695700"/>
          </a:xfrm>
          <a:prstGeom prst="rect">
            <a:avLst/>
          </a:prstGeom>
        </p:spPr>
      </p:pic>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7904" y="620688"/>
            <a:ext cx="4978896" cy="5400600"/>
          </a:xfrm>
        </p:spPr>
        <p:txBody>
          <a:bodyPr>
            <a:normAutofit/>
          </a:bodyPr>
          <a:lstStyle/>
          <a:p>
            <a:r>
              <a:rPr lang="tr-TR" sz="3200" dirty="0" smtClean="0"/>
              <a:t>In </a:t>
            </a:r>
            <a:r>
              <a:rPr lang="en-US" sz="3200" dirty="0" smtClean="0"/>
              <a:t>925</a:t>
            </a:r>
            <a:r>
              <a:rPr lang="tr-TR" sz="3200" dirty="0" smtClean="0"/>
              <a:t>,</a:t>
            </a:r>
            <a:r>
              <a:rPr lang="en-US" sz="3200" dirty="0" smtClean="0"/>
              <a:t> Kerosene was produced from the distillation of petroleum and was first described by al-</a:t>
            </a:r>
            <a:r>
              <a:rPr lang="en-US" sz="3200" dirty="0" err="1" smtClean="0"/>
              <a:t>Razi</a:t>
            </a:r>
            <a:r>
              <a:rPr lang="en-US" sz="3200" dirty="0" smtClean="0"/>
              <a:t> in Baghdad. He also described the first kerosene lamps (</a:t>
            </a:r>
            <a:r>
              <a:rPr lang="en-US" sz="3200" i="1" dirty="0" err="1" smtClean="0"/>
              <a:t>naffatah</a:t>
            </a:r>
            <a:r>
              <a:rPr lang="en-US" sz="3200" dirty="0" smtClean="0"/>
              <a:t>) used for heating and lighting in his </a:t>
            </a:r>
            <a:r>
              <a:rPr lang="en-US" sz="3200" i="1" dirty="0" err="1" smtClean="0"/>
              <a:t>Kitab</a:t>
            </a:r>
            <a:r>
              <a:rPr lang="en-US" sz="3200" i="1" dirty="0" smtClean="0"/>
              <a:t> al-</a:t>
            </a:r>
            <a:r>
              <a:rPr lang="en-US" sz="3200" i="1" dirty="0" err="1" smtClean="0"/>
              <a:t>Asrar</a:t>
            </a:r>
            <a:r>
              <a:rPr lang="en-US" sz="3200" dirty="0" smtClean="0"/>
              <a:t> (</a:t>
            </a:r>
            <a:r>
              <a:rPr lang="en-US" sz="3200" i="1" dirty="0" smtClean="0"/>
              <a:t>Book of Secrets</a:t>
            </a:r>
            <a:r>
              <a:rPr lang="en-US" sz="3200" dirty="0" smtClean="0"/>
              <a:t>).</a:t>
            </a:r>
            <a:endParaRPr lang="tr-TR" sz="3200" dirty="0"/>
          </a:p>
        </p:txBody>
      </p:sp>
      <p:pic>
        <p:nvPicPr>
          <p:cNvPr id="4" name="Picture 3" descr="Kerosene[1].jpg"/>
          <p:cNvPicPr>
            <a:picLocks noChangeAspect="1"/>
          </p:cNvPicPr>
          <p:nvPr/>
        </p:nvPicPr>
        <p:blipFill>
          <a:blip r:embed="rId2" cstate="print">
            <a:duotone>
              <a:prstClr val="black"/>
              <a:srgbClr val="D9C3A5">
                <a:tint val="50000"/>
                <a:satMod val="180000"/>
              </a:srgbClr>
            </a:duotone>
          </a:blip>
          <a:stretch>
            <a:fillRect/>
          </a:stretch>
        </p:blipFill>
        <p:spPr>
          <a:xfrm>
            <a:off x="0" y="1052736"/>
            <a:ext cx="3635896" cy="4191000"/>
          </a:xfrm>
          <a:prstGeom prst="rect">
            <a:avLst/>
          </a:prstGeom>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3888" y="188640"/>
            <a:ext cx="5122912" cy="3600400"/>
          </a:xfrm>
        </p:spPr>
        <p:txBody>
          <a:bodyPr>
            <a:normAutofit/>
          </a:bodyPr>
          <a:lstStyle/>
          <a:p>
            <a:r>
              <a:rPr lang="tr-TR" sz="2800" dirty="0" smtClean="0"/>
              <a:t>In 1000 </a:t>
            </a:r>
            <a:r>
              <a:rPr lang="tr-TR" sz="2800" dirty="0"/>
              <a:t>i</a:t>
            </a:r>
            <a:r>
              <a:rPr lang="tr-TR" sz="2800" dirty="0" smtClean="0"/>
              <a:t>n Al-Andalus, Ibn Khalaf al-Muradi invented complex gearing, Epicyclic gearing, segmental gearing, and the geared mechanical clock. Muslim engineers also invented the Weight-driven mechanical clock.</a:t>
            </a:r>
            <a:endParaRPr lang="tr-TR" sz="2800" dirty="0"/>
          </a:p>
        </p:txBody>
      </p:sp>
      <p:pic>
        <p:nvPicPr>
          <p:cNvPr id="34818" name="Picture 2" descr="http://www.technologytimes.pk/mag/2011/jan11/issue05/images/220px-Banu_musa_mechanical.jpg"/>
          <p:cNvPicPr>
            <a:picLocks noChangeAspect="1" noChangeArrowheads="1"/>
          </p:cNvPicPr>
          <p:nvPr/>
        </p:nvPicPr>
        <p:blipFill>
          <a:blip r:embed="rId2" cstate="print"/>
          <a:srcRect/>
          <a:stretch>
            <a:fillRect/>
          </a:stretch>
        </p:blipFill>
        <p:spPr bwMode="auto">
          <a:xfrm>
            <a:off x="539552" y="260648"/>
            <a:ext cx="2785492" cy="3342591"/>
          </a:xfrm>
          <a:prstGeom prst="rect">
            <a:avLst/>
          </a:prstGeom>
          <a:noFill/>
        </p:spPr>
      </p:pic>
      <p:pic>
        <p:nvPicPr>
          <p:cNvPr id="5" name="Picture 4" descr="Epicyclic[1].gif"/>
          <p:cNvPicPr>
            <a:picLocks noChangeAspect="1"/>
          </p:cNvPicPr>
          <p:nvPr/>
        </p:nvPicPr>
        <p:blipFill>
          <a:blip r:embed="rId3" cstate="print"/>
          <a:stretch>
            <a:fillRect/>
          </a:stretch>
        </p:blipFill>
        <p:spPr>
          <a:xfrm>
            <a:off x="251520" y="3501008"/>
            <a:ext cx="3181350" cy="3181350"/>
          </a:xfrm>
          <a:prstGeom prst="rect">
            <a:avLst/>
          </a:prstGeom>
        </p:spPr>
      </p:pic>
      <p:pic>
        <p:nvPicPr>
          <p:cNvPr id="34822" name="Picture 6" descr="http://ecx.images-amazon.com/images/I/51YDUZSOmQL._SS500_.jpg"/>
          <p:cNvPicPr>
            <a:picLocks noChangeAspect="1" noChangeArrowheads="1"/>
          </p:cNvPicPr>
          <p:nvPr/>
        </p:nvPicPr>
        <p:blipFill>
          <a:blip r:embed="rId4" cstate="print"/>
          <a:srcRect/>
          <a:stretch>
            <a:fillRect/>
          </a:stretch>
        </p:blipFill>
        <p:spPr bwMode="auto">
          <a:xfrm>
            <a:off x="3635896" y="3717032"/>
            <a:ext cx="2808312" cy="2808312"/>
          </a:xfrm>
          <a:prstGeom prst="rect">
            <a:avLst/>
          </a:prstGeom>
          <a:noFill/>
        </p:spPr>
      </p:pic>
      <p:pic>
        <p:nvPicPr>
          <p:cNvPr id="34824" name="Picture 8" descr="http://t0.gstatic.com/images?q=tbn:ANd9GcRDhIbNEIbskuW3buK1N0pTyD7equjGHfVxcFtUOSEzLjVHTp0Q&amp;t=1"/>
          <p:cNvPicPr>
            <a:picLocks noChangeAspect="1" noChangeArrowheads="1"/>
          </p:cNvPicPr>
          <p:nvPr/>
        </p:nvPicPr>
        <p:blipFill>
          <a:blip r:embed="rId5" cstate="print"/>
          <a:srcRect/>
          <a:stretch>
            <a:fillRect/>
          </a:stretch>
        </p:blipFill>
        <p:spPr bwMode="auto">
          <a:xfrm>
            <a:off x="6732240" y="3789040"/>
            <a:ext cx="1872208" cy="2813427"/>
          </a:xfrm>
          <a:prstGeom prst="rect">
            <a:avLst/>
          </a:prstGeom>
          <a:noFill/>
        </p:spPr>
      </p:pic>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220px-Classical_spectacular_laser_effects">
            <a:hlinkClick r:id="rId2"/>
          </p:cNvPr>
          <p:cNvPicPr>
            <a:picLocks noChangeAspect="1" noChangeArrowheads="1"/>
          </p:cNvPicPr>
          <p:nvPr/>
        </p:nvPicPr>
        <p:blipFill>
          <a:blip r:embed="rId3" cstate="print"/>
          <a:srcRect/>
          <a:stretch>
            <a:fillRect/>
          </a:stretch>
        </p:blipFill>
        <p:spPr bwMode="auto">
          <a:xfrm>
            <a:off x="251520" y="188640"/>
            <a:ext cx="3384550" cy="2693987"/>
          </a:xfrm>
          <a:prstGeom prst="rect">
            <a:avLst/>
          </a:prstGeom>
          <a:noFill/>
        </p:spPr>
      </p:pic>
      <p:sp>
        <p:nvSpPr>
          <p:cNvPr id="8199" name="Text Box 7"/>
          <p:cNvSpPr txBox="1">
            <a:spLocks noChangeArrowheads="1"/>
          </p:cNvSpPr>
          <p:nvPr/>
        </p:nvSpPr>
        <p:spPr bwMode="auto">
          <a:xfrm>
            <a:off x="3924300" y="476250"/>
            <a:ext cx="5219700" cy="366713"/>
          </a:xfrm>
          <a:prstGeom prst="rect">
            <a:avLst/>
          </a:prstGeom>
          <a:noFill/>
          <a:ln w="9525">
            <a:noFill/>
            <a:miter lim="800000"/>
            <a:headEnd/>
            <a:tailEnd/>
          </a:ln>
          <a:effectLst/>
        </p:spPr>
        <p:txBody>
          <a:bodyPr>
            <a:spAutoFit/>
          </a:bodyPr>
          <a:lstStyle/>
          <a:p>
            <a:pPr>
              <a:spcBef>
                <a:spcPct val="50000"/>
              </a:spcBef>
            </a:pPr>
            <a:endParaRPr lang="tr-TR"/>
          </a:p>
        </p:txBody>
      </p:sp>
      <p:sp>
        <p:nvSpPr>
          <p:cNvPr id="8200" name="Text Box 8"/>
          <p:cNvSpPr txBox="1">
            <a:spLocks noChangeArrowheads="1"/>
          </p:cNvSpPr>
          <p:nvPr/>
        </p:nvSpPr>
        <p:spPr bwMode="auto">
          <a:xfrm>
            <a:off x="3924300" y="404813"/>
            <a:ext cx="4679950" cy="779462"/>
          </a:xfrm>
          <a:prstGeom prst="rect">
            <a:avLst/>
          </a:prstGeom>
          <a:noFill/>
          <a:ln w="9525">
            <a:noFill/>
            <a:miter lim="800000"/>
            <a:headEnd/>
            <a:tailEnd/>
          </a:ln>
          <a:effectLst/>
        </p:spPr>
        <p:txBody>
          <a:bodyPr>
            <a:spAutoFit/>
          </a:bodyPr>
          <a:lstStyle/>
          <a:p>
            <a:pPr>
              <a:spcBef>
                <a:spcPct val="50000"/>
              </a:spcBef>
            </a:pPr>
            <a:endParaRPr lang="tr-TR"/>
          </a:p>
          <a:p>
            <a:pPr>
              <a:spcBef>
                <a:spcPct val="50000"/>
              </a:spcBef>
            </a:pPr>
            <a:endParaRPr lang="en-US"/>
          </a:p>
        </p:txBody>
      </p:sp>
      <p:sp>
        <p:nvSpPr>
          <p:cNvPr id="8201" name="Text Box 9"/>
          <p:cNvSpPr txBox="1">
            <a:spLocks noChangeArrowheads="1"/>
          </p:cNvSpPr>
          <p:nvPr/>
        </p:nvSpPr>
        <p:spPr bwMode="auto">
          <a:xfrm>
            <a:off x="3851920" y="0"/>
            <a:ext cx="5292080" cy="3739485"/>
          </a:xfrm>
          <a:prstGeom prst="rect">
            <a:avLst/>
          </a:prstGeom>
          <a:noFill/>
          <a:ln w="9525">
            <a:noFill/>
            <a:miter lim="800000"/>
            <a:headEnd/>
            <a:tailEnd/>
          </a:ln>
          <a:effectLst/>
        </p:spPr>
        <p:txBody>
          <a:bodyPr wrap="square">
            <a:spAutoFit/>
          </a:bodyPr>
          <a:lstStyle/>
          <a:p>
            <a:pPr>
              <a:spcBef>
                <a:spcPct val="50000"/>
              </a:spcBef>
            </a:pPr>
            <a:r>
              <a:rPr lang="en-US" sz="2400" dirty="0" err="1"/>
              <a:t>Ibn</a:t>
            </a:r>
            <a:r>
              <a:rPr lang="en-US" sz="2400" dirty="0"/>
              <a:t> al-</a:t>
            </a:r>
            <a:r>
              <a:rPr lang="en-US" sz="2400" dirty="0" err="1"/>
              <a:t>Haytham</a:t>
            </a:r>
            <a:r>
              <a:rPr lang="en-US" sz="2400" dirty="0"/>
              <a:t> proved that light travels in straight lines using the scientific method</a:t>
            </a:r>
            <a:r>
              <a:rPr lang="tr-TR" sz="2400" dirty="0"/>
              <a:t> by carrying </a:t>
            </a:r>
            <a:r>
              <a:rPr lang="en-US" sz="2400" dirty="0"/>
              <a:t>out various experiments with </a:t>
            </a:r>
            <a:r>
              <a:rPr lang="en-US" sz="2400" u="sng" dirty="0"/>
              <a:t>lenses</a:t>
            </a:r>
            <a:r>
              <a:rPr lang="en-US" sz="2400" dirty="0"/>
              <a:t>, </a:t>
            </a:r>
            <a:r>
              <a:rPr lang="en-US" sz="2400" u="sng" dirty="0"/>
              <a:t>mirrors</a:t>
            </a:r>
            <a:r>
              <a:rPr lang="en-US" sz="2400" dirty="0"/>
              <a:t>, </a:t>
            </a:r>
            <a:r>
              <a:rPr lang="en-US" sz="2400" u="sng" dirty="0"/>
              <a:t>refraction</a:t>
            </a:r>
            <a:r>
              <a:rPr lang="en-US" sz="2400" dirty="0"/>
              <a:t>, and </a:t>
            </a:r>
            <a:r>
              <a:rPr lang="en-US" sz="2400" u="sng" dirty="0"/>
              <a:t>reflection</a:t>
            </a:r>
            <a:r>
              <a:rPr lang="tr-TR" sz="2400" dirty="0"/>
              <a:t> </a:t>
            </a:r>
            <a:r>
              <a:rPr lang="en-US" sz="2400" dirty="0"/>
              <a:t>in his </a:t>
            </a:r>
            <a:r>
              <a:rPr lang="en-US" sz="2400" i="1" dirty="0"/>
              <a:t>Book of Optics</a:t>
            </a:r>
            <a:r>
              <a:rPr lang="en-US" sz="2400" dirty="0"/>
              <a:t> (1021). </a:t>
            </a:r>
            <a:r>
              <a:rPr lang="tr-TR" sz="2400" dirty="0" smtClean="0"/>
              <a:t>He was </a:t>
            </a:r>
            <a:r>
              <a:rPr lang="en-US" sz="2400" dirty="0" smtClean="0"/>
              <a:t>considered the father of optics and pioneer of scientific method</a:t>
            </a:r>
            <a:r>
              <a:rPr lang="tr-TR" sz="2400" dirty="0" smtClean="0"/>
              <a:t>.</a:t>
            </a:r>
          </a:p>
          <a:p>
            <a:pPr>
              <a:spcBef>
                <a:spcPct val="50000"/>
              </a:spcBef>
            </a:pPr>
            <a:r>
              <a:rPr lang="tr-TR" dirty="0">
                <a:solidFill>
                  <a:schemeClr val="tx2"/>
                </a:solidFill>
              </a:rPr>
              <a:t/>
            </a:r>
            <a:br>
              <a:rPr lang="tr-TR" dirty="0">
                <a:solidFill>
                  <a:schemeClr val="tx2"/>
                </a:solidFill>
              </a:rPr>
            </a:br>
            <a:endParaRPr lang="en-US" dirty="0">
              <a:solidFill>
                <a:schemeClr val="tx2"/>
              </a:solidFill>
            </a:endParaRPr>
          </a:p>
        </p:txBody>
      </p:sp>
      <p:sp>
        <p:nvSpPr>
          <p:cNvPr id="8202" name="Text Box 10"/>
          <p:cNvSpPr txBox="1">
            <a:spLocks noChangeArrowheads="1"/>
          </p:cNvSpPr>
          <p:nvPr/>
        </p:nvSpPr>
        <p:spPr bwMode="auto">
          <a:xfrm>
            <a:off x="4840288" y="639763"/>
            <a:ext cx="184150" cy="366712"/>
          </a:xfrm>
          <a:prstGeom prst="rect">
            <a:avLst/>
          </a:prstGeom>
          <a:noFill/>
          <a:ln w="9525">
            <a:noFill/>
            <a:miter lim="800000"/>
            <a:headEnd/>
            <a:tailEnd/>
          </a:ln>
          <a:effectLst/>
        </p:spPr>
        <p:txBody>
          <a:bodyPr wrap="none">
            <a:spAutoFit/>
          </a:bodyPr>
          <a:lstStyle/>
          <a:p>
            <a:endParaRPr lang="tr-TR"/>
          </a:p>
        </p:txBody>
      </p:sp>
      <p:sp>
        <p:nvSpPr>
          <p:cNvPr id="11" name="TextBox 10"/>
          <p:cNvSpPr txBox="1"/>
          <p:nvPr/>
        </p:nvSpPr>
        <p:spPr>
          <a:xfrm>
            <a:off x="251520" y="2996952"/>
            <a:ext cx="8280920" cy="1200329"/>
          </a:xfrm>
          <a:prstGeom prst="rect">
            <a:avLst/>
          </a:prstGeom>
          <a:noFill/>
        </p:spPr>
        <p:txBody>
          <a:bodyPr wrap="square" rtlCol="0">
            <a:spAutoFit/>
          </a:bodyPr>
          <a:lstStyle/>
          <a:p>
            <a:r>
              <a:rPr lang="tr-TR" sz="2400" dirty="0" smtClean="0"/>
              <a:t>His </a:t>
            </a:r>
            <a:r>
              <a:rPr lang="en-US" sz="2400" b="1" i="1" dirty="0" smtClean="0"/>
              <a:t>Book of Optics </a:t>
            </a:r>
            <a:r>
              <a:rPr lang="en-US" sz="2400" dirty="0" smtClean="0"/>
              <a:t>correctly explains light and vision, and introduces experimental scientific method, laying the foundations for experimental physics.</a:t>
            </a:r>
            <a:endParaRPr lang="tr-TR" sz="2400" dirty="0"/>
          </a:p>
        </p:txBody>
      </p:sp>
      <p:sp>
        <p:nvSpPr>
          <p:cNvPr id="12" name="TextBox 11"/>
          <p:cNvSpPr txBox="1"/>
          <p:nvPr/>
        </p:nvSpPr>
        <p:spPr>
          <a:xfrm>
            <a:off x="323528" y="4365104"/>
            <a:ext cx="4896544" cy="1938992"/>
          </a:xfrm>
          <a:prstGeom prst="rect">
            <a:avLst/>
          </a:prstGeom>
          <a:noFill/>
        </p:spPr>
        <p:txBody>
          <a:bodyPr wrap="square" rtlCol="0">
            <a:spAutoFit/>
          </a:bodyPr>
          <a:lstStyle/>
          <a:p>
            <a:pPr>
              <a:spcBef>
                <a:spcPct val="50000"/>
              </a:spcBef>
            </a:pPr>
            <a:r>
              <a:rPr lang="en-US" sz="2400" dirty="0" err="1" smtClean="0"/>
              <a:t>Ibn</a:t>
            </a:r>
            <a:r>
              <a:rPr lang="en-US" sz="2400" dirty="0" smtClean="0"/>
              <a:t> al-</a:t>
            </a:r>
            <a:r>
              <a:rPr lang="en-US" sz="2400" dirty="0" err="1" smtClean="0"/>
              <a:t>Haytham</a:t>
            </a:r>
            <a:r>
              <a:rPr lang="en-US" sz="2400" dirty="0" smtClean="0"/>
              <a:t> also gave the first clear description</a:t>
            </a:r>
            <a:r>
              <a:rPr lang="tr-TR" sz="2400" dirty="0" smtClean="0"/>
              <a:t> </a:t>
            </a:r>
            <a:r>
              <a:rPr lang="en-US" sz="2400" dirty="0" smtClean="0"/>
              <a:t>and correct analysis</a:t>
            </a:r>
            <a:r>
              <a:rPr lang="tr-TR" sz="2400" dirty="0" smtClean="0"/>
              <a:t> </a:t>
            </a:r>
            <a:r>
              <a:rPr lang="en-US" sz="2400" dirty="0" smtClean="0"/>
              <a:t> of the camera </a:t>
            </a:r>
            <a:r>
              <a:rPr lang="en-US" sz="2400" dirty="0" err="1" smtClean="0"/>
              <a:t>obscura</a:t>
            </a:r>
            <a:r>
              <a:rPr lang="en-US" sz="2400" dirty="0" smtClean="0"/>
              <a:t> and </a:t>
            </a:r>
            <a:r>
              <a:rPr lang="en-US" sz="2400" dirty="0" err="1" smtClean="0"/>
              <a:t>pinhol</a:t>
            </a:r>
            <a:r>
              <a:rPr lang="tr-TR" sz="2400" dirty="0" smtClean="0"/>
              <a:t>e</a:t>
            </a:r>
            <a:r>
              <a:rPr lang="en-US" sz="2400" dirty="0" smtClean="0"/>
              <a:t> camera</a:t>
            </a:r>
            <a:r>
              <a:rPr lang="tr-TR" sz="2400" dirty="0" smtClean="0"/>
              <a:t> and built </a:t>
            </a:r>
            <a:r>
              <a:rPr lang="en-US" sz="2400" dirty="0" smtClean="0"/>
              <a:t>the world's first </a:t>
            </a:r>
            <a:r>
              <a:rPr lang="en-US" sz="2400" b="1" dirty="0" smtClean="0"/>
              <a:t>camera </a:t>
            </a:r>
            <a:r>
              <a:rPr lang="en-US" sz="2400" b="1" dirty="0" err="1" smtClean="0"/>
              <a:t>obscura</a:t>
            </a:r>
            <a:r>
              <a:rPr lang="tr-TR" sz="2400" dirty="0" smtClean="0"/>
              <a:t>.</a:t>
            </a:r>
            <a:endParaRPr lang="en-US" sz="2400" dirty="0"/>
          </a:p>
        </p:txBody>
      </p:sp>
      <p:pic>
        <p:nvPicPr>
          <p:cNvPr id="13" name="Picture 5" descr="Camera_obscura"/>
          <p:cNvPicPr>
            <a:picLocks noChangeAspect="1" noChangeArrowheads="1"/>
          </p:cNvPicPr>
          <p:nvPr/>
        </p:nvPicPr>
        <p:blipFill>
          <a:blip r:embed="rId4" cstate="print">
            <a:duotone>
              <a:prstClr val="black"/>
              <a:srgbClr val="D9C3A5">
                <a:tint val="50000"/>
                <a:satMod val="180000"/>
              </a:srgbClr>
            </a:duotone>
          </a:blip>
          <a:srcRect/>
          <a:stretch>
            <a:fillRect/>
          </a:stretch>
        </p:blipFill>
        <p:spPr bwMode="auto">
          <a:xfrm>
            <a:off x="5796136" y="3933056"/>
            <a:ext cx="3024336" cy="2764072"/>
          </a:xfrm>
          <a:prstGeom prst="rect">
            <a:avLst/>
          </a:prstGeom>
          <a:noFill/>
        </p:spPr>
      </p:pic>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912" y="188640"/>
            <a:ext cx="5050904" cy="3442394"/>
          </a:xfrm>
        </p:spPr>
        <p:txBody>
          <a:bodyPr>
            <a:noAutofit/>
          </a:bodyPr>
          <a:lstStyle/>
          <a:p>
            <a:r>
              <a:rPr lang="tr-TR" sz="2800" dirty="0" smtClean="0">
                <a:latin typeface="Book Antiqua" pitchFamily="18" charset="0"/>
              </a:rPr>
              <a:t>In </a:t>
            </a:r>
            <a:r>
              <a:rPr lang="en-US" sz="2800" dirty="0" smtClean="0">
                <a:latin typeface="Book Antiqua" pitchFamily="18" charset="0"/>
              </a:rPr>
              <a:t>1025 Avicenna </a:t>
            </a:r>
            <a:r>
              <a:rPr lang="en-US" sz="2800" dirty="0" err="1" smtClean="0">
                <a:latin typeface="Book Antiqua" pitchFamily="18" charset="0"/>
              </a:rPr>
              <a:t>publishe</a:t>
            </a:r>
            <a:r>
              <a:rPr lang="tr-TR" sz="2800" dirty="0" smtClean="0">
                <a:latin typeface="Book Antiqua" pitchFamily="18" charset="0"/>
              </a:rPr>
              <a:t>d</a:t>
            </a:r>
            <a:r>
              <a:rPr lang="en-US" sz="2800" dirty="0" smtClean="0">
                <a:latin typeface="Book Antiqua" pitchFamily="18" charset="0"/>
              </a:rPr>
              <a:t> his 14-volume encyclopedia, </a:t>
            </a:r>
            <a:r>
              <a:rPr lang="en-US" sz="2800" b="1" i="1" dirty="0" smtClean="0">
                <a:latin typeface="Book Antiqua" pitchFamily="18" charset="0"/>
              </a:rPr>
              <a:t>The Canon of Medicine</a:t>
            </a:r>
            <a:r>
              <a:rPr lang="en-US" sz="2800" dirty="0" smtClean="0">
                <a:latin typeface="Book Antiqua" pitchFamily="18" charset="0"/>
              </a:rPr>
              <a:t>, which remain</a:t>
            </a:r>
            <a:r>
              <a:rPr lang="tr-TR" sz="2800" dirty="0" smtClean="0">
                <a:latin typeface="Book Antiqua" pitchFamily="18" charset="0"/>
              </a:rPr>
              <a:t>ed</a:t>
            </a:r>
            <a:r>
              <a:rPr lang="en-US" sz="2800" dirty="0" smtClean="0">
                <a:latin typeface="Book Antiqua" pitchFamily="18" charset="0"/>
              </a:rPr>
              <a:t> a standard text at European universities until the 17th century. </a:t>
            </a:r>
            <a:endParaRPr lang="tr-TR" sz="2800" dirty="0">
              <a:latin typeface="Book Antiqua" pitchFamily="18" charset="0"/>
            </a:endParaRPr>
          </a:p>
        </p:txBody>
      </p:sp>
      <p:pic>
        <p:nvPicPr>
          <p:cNvPr id="28674" name="Picture 2" descr="http://upload.wikimedia.org/wikipedia/commons/3/32/The_Canon_of_Medicine.jpg"/>
          <p:cNvPicPr>
            <a:picLocks noChangeAspect="1" noChangeArrowheads="1"/>
          </p:cNvPicPr>
          <p:nvPr/>
        </p:nvPicPr>
        <p:blipFill>
          <a:blip r:embed="rId2" cstate="print"/>
          <a:srcRect/>
          <a:stretch>
            <a:fillRect/>
          </a:stretch>
        </p:blipFill>
        <p:spPr bwMode="auto">
          <a:xfrm>
            <a:off x="467544" y="3429000"/>
            <a:ext cx="3168351" cy="3096344"/>
          </a:xfrm>
          <a:prstGeom prst="rect">
            <a:avLst/>
          </a:prstGeom>
          <a:noFill/>
        </p:spPr>
      </p:pic>
      <p:pic>
        <p:nvPicPr>
          <p:cNvPr id="28676" name="Picture 4" descr="http://www.tariharastirmalari.com/avicenna2.jpg"/>
          <p:cNvPicPr>
            <a:picLocks noChangeAspect="1" noChangeArrowheads="1"/>
          </p:cNvPicPr>
          <p:nvPr/>
        </p:nvPicPr>
        <p:blipFill>
          <a:blip r:embed="rId3" cstate="print">
            <a:duotone>
              <a:prstClr val="black"/>
              <a:srgbClr val="D9C3A5">
                <a:tint val="50000"/>
                <a:satMod val="180000"/>
              </a:srgbClr>
            </a:duotone>
          </a:blip>
          <a:srcRect/>
          <a:stretch>
            <a:fillRect/>
          </a:stretch>
        </p:blipFill>
        <p:spPr bwMode="auto">
          <a:xfrm>
            <a:off x="467544" y="188640"/>
            <a:ext cx="3168352" cy="3248443"/>
          </a:xfrm>
          <a:prstGeom prst="rect">
            <a:avLst/>
          </a:prstGeom>
          <a:noFill/>
        </p:spPr>
      </p:pic>
      <p:sp>
        <p:nvSpPr>
          <p:cNvPr id="6" name="TextBox 5"/>
          <p:cNvSpPr txBox="1"/>
          <p:nvPr/>
        </p:nvSpPr>
        <p:spPr>
          <a:xfrm>
            <a:off x="4067944" y="3645024"/>
            <a:ext cx="4824536" cy="2677656"/>
          </a:xfrm>
          <a:prstGeom prst="rect">
            <a:avLst/>
          </a:prstGeom>
          <a:noFill/>
        </p:spPr>
        <p:txBody>
          <a:bodyPr wrap="square" rtlCol="0">
            <a:spAutoFit/>
          </a:bodyPr>
          <a:lstStyle/>
          <a:p>
            <a:r>
              <a:rPr lang="en-US" sz="2400" dirty="0" smtClean="0"/>
              <a:t>Its contributions include the discovery of contagious disease,</a:t>
            </a:r>
            <a:r>
              <a:rPr lang="tr-TR" sz="2400" dirty="0" smtClean="0"/>
              <a:t> </a:t>
            </a:r>
            <a:r>
              <a:rPr lang="en-US" sz="2400" dirty="0" smtClean="0"/>
              <a:t>and introduction of experimental medicine,</a:t>
            </a:r>
            <a:r>
              <a:rPr lang="tr-TR" sz="2400" baseline="30000" dirty="0" smtClean="0"/>
              <a:t> </a:t>
            </a:r>
            <a:r>
              <a:rPr lang="en-US" sz="2400" dirty="0" smtClean="0"/>
              <a:t>clinical trials,</a:t>
            </a:r>
            <a:r>
              <a:rPr lang="tr-TR" sz="2400" baseline="30000" dirty="0" smtClean="0"/>
              <a:t> </a:t>
            </a:r>
            <a:r>
              <a:rPr lang="en-US" sz="2400" dirty="0" smtClean="0"/>
              <a:t>and clinical pharmacology.</a:t>
            </a:r>
            <a:r>
              <a:rPr lang="tr-TR" sz="2400" baseline="30000" dirty="0" smtClean="0"/>
              <a:t> </a:t>
            </a:r>
            <a:r>
              <a:rPr lang="en-US" sz="2400" dirty="0" smtClean="0"/>
              <a:t>It also discusses neuropsychiatry,</a:t>
            </a:r>
            <a:r>
              <a:rPr lang="tr-TR" sz="2400" baseline="30000" dirty="0" smtClean="0"/>
              <a:t> </a:t>
            </a:r>
            <a:r>
              <a:rPr lang="en-US" sz="2400" dirty="0" smtClean="0"/>
              <a:t>the idea of a syndrome,</a:t>
            </a:r>
            <a:r>
              <a:rPr lang="tr-TR" sz="2400" baseline="30000" dirty="0" smtClean="0"/>
              <a:t> </a:t>
            </a:r>
            <a:r>
              <a:rPr lang="en-US" sz="2400" dirty="0" smtClean="0"/>
              <a:t>and early cancer therapy</a:t>
            </a:r>
            <a:r>
              <a:rPr lang="tr-TR" sz="2400" dirty="0" smtClean="0"/>
              <a:t>.</a:t>
            </a:r>
            <a:endParaRPr lang="tr-TR" sz="2400" dirty="0"/>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www.shutterspeaks.com/wp-content/uploads/2007/01/speed_of_light.JPG"/>
          <p:cNvPicPr>
            <a:picLocks noChangeAspect="1" noChangeArrowheads="1"/>
          </p:cNvPicPr>
          <p:nvPr/>
        </p:nvPicPr>
        <p:blipFill>
          <a:blip r:embed="rId2" cstate="print"/>
          <a:srcRect/>
          <a:stretch>
            <a:fillRect/>
          </a:stretch>
        </p:blipFill>
        <p:spPr bwMode="auto">
          <a:xfrm>
            <a:off x="0" y="0"/>
            <a:ext cx="9144000" cy="6868162"/>
          </a:xfrm>
          <a:prstGeom prst="rect">
            <a:avLst/>
          </a:prstGeom>
          <a:noFill/>
        </p:spPr>
      </p:pic>
      <p:sp>
        <p:nvSpPr>
          <p:cNvPr id="5" name="TextBox 4"/>
          <p:cNvSpPr txBox="1"/>
          <p:nvPr/>
        </p:nvSpPr>
        <p:spPr>
          <a:xfrm>
            <a:off x="755576" y="908720"/>
            <a:ext cx="7848872" cy="2308324"/>
          </a:xfrm>
          <a:prstGeom prst="rect">
            <a:avLst/>
          </a:prstGeom>
          <a:noFill/>
        </p:spPr>
        <p:txBody>
          <a:bodyPr wrap="square" rtlCol="0">
            <a:spAutoFit/>
          </a:bodyPr>
          <a:lstStyle/>
          <a:p>
            <a:r>
              <a:rPr lang="tr-TR" sz="3600" dirty="0" smtClean="0">
                <a:solidFill>
                  <a:schemeClr val="bg1"/>
                </a:solidFill>
              </a:rPr>
              <a:t>In</a:t>
            </a:r>
            <a:r>
              <a:rPr lang="en-US" sz="3600" dirty="0" smtClean="0">
                <a:solidFill>
                  <a:schemeClr val="bg1"/>
                </a:solidFill>
              </a:rPr>
              <a:t> 1030</a:t>
            </a:r>
            <a:r>
              <a:rPr lang="tr-TR" sz="3600" dirty="0" smtClean="0">
                <a:solidFill>
                  <a:schemeClr val="bg1"/>
                </a:solidFill>
              </a:rPr>
              <a:t>,</a:t>
            </a:r>
            <a:r>
              <a:rPr lang="en-US" sz="3600" dirty="0" smtClean="0">
                <a:solidFill>
                  <a:schemeClr val="bg1"/>
                </a:solidFill>
              </a:rPr>
              <a:t> </a:t>
            </a:r>
            <a:r>
              <a:rPr lang="en-US" sz="3600" dirty="0" err="1" smtClean="0">
                <a:solidFill>
                  <a:schemeClr val="bg1"/>
                </a:solidFill>
              </a:rPr>
              <a:t>Ab</a:t>
            </a:r>
            <a:r>
              <a:rPr lang="tr-TR" sz="3600" dirty="0" smtClean="0">
                <a:solidFill>
                  <a:schemeClr val="bg1"/>
                </a:solidFill>
              </a:rPr>
              <a:t>u</a:t>
            </a:r>
            <a:r>
              <a:rPr lang="en-US" sz="3600" dirty="0" smtClean="0">
                <a:solidFill>
                  <a:schemeClr val="bg1"/>
                </a:solidFill>
              </a:rPr>
              <a:t> </a:t>
            </a:r>
            <a:r>
              <a:rPr lang="en-US" sz="3600" dirty="0" err="1" smtClean="0">
                <a:solidFill>
                  <a:schemeClr val="bg1"/>
                </a:solidFill>
              </a:rPr>
              <a:t>Rayh</a:t>
            </a:r>
            <a:r>
              <a:rPr lang="tr-TR" sz="3600" dirty="0" smtClean="0">
                <a:solidFill>
                  <a:schemeClr val="bg1"/>
                </a:solidFill>
              </a:rPr>
              <a:t>a</a:t>
            </a:r>
            <a:r>
              <a:rPr lang="en-US" sz="3600" dirty="0" smtClean="0">
                <a:solidFill>
                  <a:schemeClr val="bg1"/>
                </a:solidFill>
              </a:rPr>
              <a:t>n al-B</a:t>
            </a:r>
            <a:r>
              <a:rPr lang="tr-TR" sz="3600" dirty="0" smtClean="0">
                <a:solidFill>
                  <a:schemeClr val="bg1"/>
                </a:solidFill>
              </a:rPr>
              <a:t>i</a:t>
            </a:r>
            <a:r>
              <a:rPr lang="en-US" sz="3600" dirty="0" smtClean="0">
                <a:solidFill>
                  <a:schemeClr val="bg1"/>
                </a:solidFill>
              </a:rPr>
              <a:t>r</a:t>
            </a:r>
            <a:r>
              <a:rPr lang="tr-TR" sz="3600" dirty="0" smtClean="0">
                <a:solidFill>
                  <a:schemeClr val="bg1"/>
                </a:solidFill>
              </a:rPr>
              <a:t>u</a:t>
            </a:r>
            <a:r>
              <a:rPr lang="en-US" sz="3600" dirty="0" smtClean="0">
                <a:solidFill>
                  <a:schemeClr val="bg1"/>
                </a:solidFill>
              </a:rPr>
              <a:t>n</a:t>
            </a:r>
            <a:r>
              <a:rPr lang="tr-TR" sz="3600" dirty="0" smtClean="0">
                <a:solidFill>
                  <a:schemeClr val="bg1"/>
                </a:solidFill>
              </a:rPr>
              <a:t>i</a:t>
            </a:r>
            <a:r>
              <a:rPr lang="en-US" sz="3600" dirty="0" smtClean="0">
                <a:solidFill>
                  <a:schemeClr val="bg1"/>
                </a:solidFill>
              </a:rPr>
              <a:t> stated that light has a finite speed, and he was the first to theorize that the speed of light is much faster than the speed of sound.</a:t>
            </a:r>
            <a:endParaRPr lang="tr-TR" sz="3600" dirty="0">
              <a:solidFill>
                <a:schemeClr val="bg1"/>
              </a:solidFill>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7824" y="3573016"/>
            <a:ext cx="5915000" cy="3082354"/>
          </a:xfrm>
        </p:spPr>
        <p:txBody>
          <a:bodyPr>
            <a:noAutofit/>
          </a:bodyPr>
          <a:lstStyle/>
          <a:p>
            <a:r>
              <a:rPr lang="tr-TR" sz="2400" dirty="0" smtClean="0"/>
              <a:t>In the </a:t>
            </a:r>
            <a:r>
              <a:rPr lang="en-US" sz="2400" dirty="0" smtClean="0"/>
              <a:t>12th century</a:t>
            </a:r>
            <a:r>
              <a:rPr lang="tr-TR" sz="2400" dirty="0" smtClean="0"/>
              <a:t>,,</a:t>
            </a:r>
            <a:r>
              <a:rPr lang="en-US" sz="2400" dirty="0" smtClean="0"/>
              <a:t> Muhammad al-</a:t>
            </a:r>
            <a:r>
              <a:rPr lang="en-US" sz="2400" dirty="0" err="1" smtClean="0"/>
              <a:t>Idrisi</a:t>
            </a:r>
            <a:r>
              <a:rPr lang="en-US" sz="2400" dirty="0" smtClean="0"/>
              <a:t> produced a world map and the first known globe. His </a:t>
            </a:r>
            <a:r>
              <a:rPr lang="en-US" sz="2400" i="1" dirty="0" smtClean="0"/>
              <a:t>Tabula </a:t>
            </a:r>
            <a:r>
              <a:rPr lang="en-US" sz="2400" i="1" dirty="0" err="1" smtClean="0"/>
              <a:t>Rogeriana</a:t>
            </a:r>
            <a:r>
              <a:rPr lang="en-US" sz="2400" dirty="0" smtClean="0"/>
              <a:t> was the most accurate world map in his time and was used extensively for several centuries through to the explorations during the European Age of Discovery.</a:t>
            </a:r>
            <a:endParaRPr lang="tr-TR" sz="2400" dirty="0"/>
          </a:p>
        </p:txBody>
      </p:sp>
      <p:pic>
        <p:nvPicPr>
          <p:cNvPr id="14338" name="Picture 2" descr="http://t0.gstatic.com/images?q=tbn:ANd9GcRj3aNdxyikMle0HooSYG1LidDcuxzOjRCvwz-a-VFx4ul_DWxgig&amp;t=1"/>
          <p:cNvPicPr>
            <a:picLocks noChangeAspect="1" noChangeArrowheads="1"/>
          </p:cNvPicPr>
          <p:nvPr/>
        </p:nvPicPr>
        <p:blipFill>
          <a:blip r:embed="rId2" cstate="print">
            <a:grayscl/>
          </a:blip>
          <a:srcRect/>
          <a:stretch>
            <a:fillRect/>
          </a:stretch>
        </p:blipFill>
        <p:spPr bwMode="auto">
          <a:xfrm>
            <a:off x="0" y="3501008"/>
            <a:ext cx="2911093" cy="3356992"/>
          </a:xfrm>
          <a:prstGeom prst="rect">
            <a:avLst/>
          </a:prstGeom>
          <a:noFill/>
        </p:spPr>
      </p:pic>
      <p:pic>
        <p:nvPicPr>
          <p:cNvPr id="14340" name="Picture 4" descr="http://en.academic.ru/pictures/enwiki/84/TabulaRogeriana.jpg"/>
          <p:cNvPicPr>
            <a:picLocks noChangeAspect="1" noChangeArrowheads="1"/>
          </p:cNvPicPr>
          <p:nvPr/>
        </p:nvPicPr>
        <p:blipFill>
          <a:blip r:embed="rId3" cstate="print">
            <a:grayscl/>
          </a:blip>
          <a:srcRect/>
          <a:stretch>
            <a:fillRect/>
          </a:stretch>
        </p:blipFill>
        <p:spPr bwMode="auto">
          <a:xfrm>
            <a:off x="0" y="0"/>
            <a:ext cx="9144000" cy="3552825"/>
          </a:xfrm>
          <a:prstGeom prst="rect">
            <a:avLst/>
          </a:prstGeom>
          <a:noFill/>
        </p:spPr>
      </p:pic>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501008"/>
            <a:ext cx="5580112" cy="3229819"/>
          </a:xfrm>
        </p:spPr>
        <p:txBody>
          <a:bodyPr/>
          <a:lstStyle/>
          <a:p>
            <a:r>
              <a:rPr lang="tr-TR" dirty="0" smtClean="0"/>
              <a:t>In </a:t>
            </a:r>
            <a:r>
              <a:rPr lang="en-US" dirty="0" smtClean="0"/>
              <a:t>1259 The </a:t>
            </a:r>
            <a:r>
              <a:rPr lang="en-US" dirty="0" err="1" smtClean="0"/>
              <a:t>Maragheh</a:t>
            </a:r>
            <a:r>
              <a:rPr lang="en-US" dirty="0" smtClean="0"/>
              <a:t> observatory </a:t>
            </a:r>
            <a:r>
              <a:rPr lang="tr-TR" dirty="0" smtClean="0"/>
              <a:t>was</a:t>
            </a:r>
            <a:r>
              <a:rPr lang="en-US" dirty="0" smtClean="0"/>
              <a:t> founded by </a:t>
            </a:r>
            <a:r>
              <a:rPr lang="en-US" dirty="0" err="1" smtClean="0"/>
              <a:t>Nas</a:t>
            </a:r>
            <a:r>
              <a:rPr lang="tr-TR" dirty="0" smtClean="0"/>
              <a:t>i</a:t>
            </a:r>
            <a:r>
              <a:rPr lang="en-US" dirty="0" smtClean="0"/>
              <a:t>r al-D</a:t>
            </a:r>
            <a:r>
              <a:rPr lang="tr-TR" dirty="0" smtClean="0"/>
              <a:t>i</a:t>
            </a:r>
            <a:r>
              <a:rPr lang="en-US" dirty="0" smtClean="0"/>
              <a:t>n al-T</a:t>
            </a:r>
            <a:r>
              <a:rPr lang="tr-TR" dirty="0" smtClean="0"/>
              <a:t>u</a:t>
            </a:r>
            <a:r>
              <a:rPr lang="en-US" dirty="0" smtClean="0"/>
              <a:t>s</a:t>
            </a:r>
            <a:r>
              <a:rPr lang="tr-TR" dirty="0" smtClean="0"/>
              <a:t>i</a:t>
            </a:r>
            <a:r>
              <a:rPr lang="en-US" dirty="0" smtClean="0"/>
              <a:t>. It was the first example of the observatory as a research institute</a:t>
            </a:r>
            <a:r>
              <a:rPr lang="tr-TR" dirty="0" smtClean="0"/>
              <a:t>.</a:t>
            </a:r>
            <a:endParaRPr lang="tr-TR" dirty="0"/>
          </a:p>
        </p:txBody>
      </p:sp>
      <p:pic>
        <p:nvPicPr>
          <p:cNvPr id="11266" name="Picture 2" descr="http://t1.gstatic.com/images?q=tbn:ANd9GcT8GAvTbFM_2KqBSozheJLmYJ1d6l-cdgvlvdKZLsxima6_o40I&amp;t=1"/>
          <p:cNvPicPr>
            <a:picLocks noChangeAspect="1" noChangeArrowheads="1"/>
          </p:cNvPicPr>
          <p:nvPr/>
        </p:nvPicPr>
        <p:blipFill>
          <a:blip r:embed="rId2" cstate="print"/>
          <a:srcRect/>
          <a:stretch>
            <a:fillRect/>
          </a:stretch>
        </p:blipFill>
        <p:spPr bwMode="auto">
          <a:xfrm>
            <a:off x="0" y="0"/>
            <a:ext cx="5508104" cy="3356992"/>
          </a:xfrm>
          <a:prstGeom prst="rect">
            <a:avLst/>
          </a:prstGeom>
          <a:noFill/>
        </p:spPr>
      </p:pic>
      <p:pic>
        <p:nvPicPr>
          <p:cNvPr id="11268" name="Picture 4" descr="http://parviztarikhi.files.wordpress.com/2010/02/image0142.jpg"/>
          <p:cNvPicPr>
            <a:picLocks noChangeAspect="1" noChangeArrowheads="1"/>
          </p:cNvPicPr>
          <p:nvPr/>
        </p:nvPicPr>
        <p:blipFill>
          <a:blip r:embed="rId3" cstate="print"/>
          <a:srcRect/>
          <a:stretch>
            <a:fillRect/>
          </a:stretch>
        </p:blipFill>
        <p:spPr bwMode="auto">
          <a:xfrm>
            <a:off x="5508104" y="0"/>
            <a:ext cx="3635896" cy="6858000"/>
          </a:xfrm>
          <a:prstGeom prst="rect">
            <a:avLst/>
          </a:prstGeom>
          <a:noFill/>
        </p:spPr>
      </p:pic>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11960" y="0"/>
            <a:ext cx="4680520" cy="3705275"/>
          </a:xfrm>
        </p:spPr>
        <p:txBody>
          <a:bodyPr>
            <a:noAutofit/>
          </a:bodyPr>
          <a:lstStyle/>
          <a:p>
            <a:r>
              <a:rPr lang="tr-TR" sz="2800" dirty="0" smtClean="0">
                <a:latin typeface="Agency FB" pitchFamily="34" charset="0"/>
              </a:rPr>
              <a:t>In </a:t>
            </a:r>
            <a:r>
              <a:rPr lang="en-US" sz="2800" dirty="0" smtClean="0">
                <a:latin typeface="Agency FB" pitchFamily="34" charset="0"/>
              </a:rPr>
              <a:t>1260</a:t>
            </a:r>
            <a:r>
              <a:rPr lang="tr-TR" sz="2800" dirty="0" smtClean="0">
                <a:latin typeface="Agency FB" pitchFamily="34" charset="0"/>
              </a:rPr>
              <a:t>,</a:t>
            </a:r>
            <a:r>
              <a:rPr lang="en-US" sz="2800" dirty="0" smtClean="0">
                <a:latin typeface="Agency FB" pitchFamily="34" charset="0"/>
              </a:rPr>
              <a:t> </a:t>
            </a:r>
            <a:r>
              <a:rPr lang="tr-TR" sz="2800" dirty="0" smtClean="0">
                <a:latin typeface="Agency FB" pitchFamily="34" charset="0"/>
              </a:rPr>
              <a:t>t</a:t>
            </a:r>
            <a:r>
              <a:rPr lang="en-US" sz="2800" dirty="0" smtClean="0">
                <a:latin typeface="Agency FB" pitchFamily="34" charset="0"/>
              </a:rPr>
              <a:t>he first portable hand cannons (</a:t>
            </a:r>
            <a:r>
              <a:rPr lang="en-US" sz="2800" i="1" dirty="0" err="1" smtClean="0">
                <a:latin typeface="Agency FB" pitchFamily="34" charset="0"/>
              </a:rPr>
              <a:t>midfa</a:t>
            </a:r>
            <a:r>
              <a:rPr lang="en-US" sz="2800" dirty="0" smtClean="0">
                <a:latin typeface="Agency FB" pitchFamily="34" charset="0"/>
              </a:rPr>
              <a:t>) loaded with explosive gunpowder, the first example of a handgun and portable firearm, were used by the Egyptians to repel the Mongols at the Battle of </a:t>
            </a:r>
            <a:r>
              <a:rPr lang="en-US" sz="2800" dirty="0" err="1" smtClean="0">
                <a:latin typeface="Agency FB" pitchFamily="34" charset="0"/>
              </a:rPr>
              <a:t>Ain</a:t>
            </a:r>
            <a:r>
              <a:rPr lang="en-US" sz="2800" dirty="0" smtClean="0">
                <a:latin typeface="Agency FB" pitchFamily="34" charset="0"/>
              </a:rPr>
              <a:t> </a:t>
            </a:r>
            <a:r>
              <a:rPr lang="en-US" sz="2800" dirty="0" err="1" smtClean="0">
                <a:latin typeface="Agency FB" pitchFamily="34" charset="0"/>
              </a:rPr>
              <a:t>Jalut</a:t>
            </a:r>
            <a:r>
              <a:rPr lang="en-US" sz="2800" dirty="0" smtClean="0">
                <a:latin typeface="Agency FB" pitchFamily="34" charset="0"/>
              </a:rPr>
              <a:t>. The cannons had an explosive</a:t>
            </a:r>
            <a:r>
              <a:rPr lang="tr-TR" sz="2800" dirty="0" smtClean="0">
                <a:latin typeface="Agency FB" pitchFamily="34" charset="0"/>
              </a:rPr>
              <a:t> </a:t>
            </a:r>
            <a:r>
              <a:rPr lang="en-US" sz="2800" dirty="0" smtClean="0">
                <a:latin typeface="Agency FB" pitchFamily="34" charset="0"/>
              </a:rPr>
              <a:t>gunpowder composition almost identical to the ideal compositions for modern explosive gunpowder. They were also the first to use dissolved talc for fire protection, and they wore fireproof clothing, to which Gunpowder cartridges were attached.</a:t>
            </a:r>
            <a:endParaRPr lang="tr-TR" sz="2800" dirty="0">
              <a:latin typeface="Agency FB" pitchFamily="34" charset="0"/>
            </a:endParaRPr>
          </a:p>
        </p:txBody>
      </p:sp>
      <p:pic>
        <p:nvPicPr>
          <p:cNvPr id="10242" name="Picture 2" descr="http://www.maniacworld.com/massive-detonation-of-100-tons-of-explosives.jpg"/>
          <p:cNvPicPr>
            <a:picLocks noChangeAspect="1" noChangeArrowheads="1"/>
          </p:cNvPicPr>
          <p:nvPr/>
        </p:nvPicPr>
        <p:blipFill>
          <a:blip r:embed="rId2" cstate="print"/>
          <a:srcRect/>
          <a:stretch>
            <a:fillRect/>
          </a:stretch>
        </p:blipFill>
        <p:spPr bwMode="auto">
          <a:xfrm>
            <a:off x="0" y="4869160"/>
            <a:ext cx="3923928" cy="1988840"/>
          </a:xfrm>
          <a:prstGeom prst="rect">
            <a:avLst/>
          </a:prstGeom>
          <a:noFill/>
        </p:spPr>
      </p:pic>
      <p:pic>
        <p:nvPicPr>
          <p:cNvPr id="10244" name="Picture 4" descr="http://farm3.static.flickr.com/2325/2573369910_3922a1a073.jpg"/>
          <p:cNvPicPr>
            <a:picLocks noChangeAspect="1" noChangeArrowheads="1"/>
          </p:cNvPicPr>
          <p:nvPr/>
        </p:nvPicPr>
        <p:blipFill>
          <a:blip r:embed="rId3" cstate="print"/>
          <a:srcRect/>
          <a:stretch>
            <a:fillRect/>
          </a:stretch>
        </p:blipFill>
        <p:spPr bwMode="auto">
          <a:xfrm>
            <a:off x="0" y="0"/>
            <a:ext cx="3923928" cy="3124201"/>
          </a:xfrm>
          <a:prstGeom prst="rect">
            <a:avLst/>
          </a:prstGeom>
          <a:noFill/>
        </p:spPr>
      </p:pic>
      <p:pic>
        <p:nvPicPr>
          <p:cNvPr id="10246" name="Picture 6" descr="http://www.worldofstock.com/slides/CON3307.jpg"/>
          <p:cNvPicPr>
            <a:picLocks noChangeAspect="1" noChangeArrowheads="1"/>
          </p:cNvPicPr>
          <p:nvPr/>
        </p:nvPicPr>
        <p:blipFill>
          <a:blip r:embed="rId4" cstate="print"/>
          <a:srcRect/>
          <a:stretch>
            <a:fillRect/>
          </a:stretch>
        </p:blipFill>
        <p:spPr bwMode="auto">
          <a:xfrm>
            <a:off x="0" y="3068960"/>
            <a:ext cx="3923928" cy="2420888"/>
          </a:xfrm>
          <a:prstGeom prst="rect">
            <a:avLst/>
          </a:prstGeom>
          <a:noFill/>
        </p:spPr>
      </p:pic>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23928" y="1052736"/>
            <a:ext cx="4978896" cy="3777283"/>
          </a:xfrm>
        </p:spPr>
        <p:txBody>
          <a:bodyPr>
            <a:normAutofit/>
          </a:bodyPr>
          <a:lstStyle/>
          <a:p>
            <a:r>
              <a:rPr lang="tr-TR" dirty="0" smtClean="0"/>
              <a:t>In </a:t>
            </a:r>
            <a:r>
              <a:rPr lang="en-US" dirty="0" smtClean="0"/>
              <a:t>1300</a:t>
            </a:r>
            <a:r>
              <a:rPr lang="tr-TR" dirty="0" smtClean="0"/>
              <a:t>,</a:t>
            </a:r>
            <a:r>
              <a:rPr lang="en-US" dirty="0" smtClean="0"/>
              <a:t> </a:t>
            </a:r>
            <a:r>
              <a:rPr lang="tr-TR" dirty="0" smtClean="0"/>
              <a:t>w</a:t>
            </a:r>
            <a:r>
              <a:rPr lang="en-US" dirty="0" smtClean="0"/>
              <a:t>hen the Black Death bubonic plague reached al-</a:t>
            </a:r>
            <a:r>
              <a:rPr lang="en-US" dirty="0" err="1" smtClean="0"/>
              <a:t>Andalus</a:t>
            </a:r>
            <a:r>
              <a:rPr lang="en-US" dirty="0" smtClean="0"/>
              <a:t>, </a:t>
            </a:r>
            <a:r>
              <a:rPr lang="en-US" b="1" dirty="0" err="1" smtClean="0"/>
              <a:t>Ibn</a:t>
            </a:r>
            <a:r>
              <a:rPr lang="en-US" b="1" dirty="0" smtClean="0"/>
              <a:t> </a:t>
            </a:r>
            <a:r>
              <a:rPr lang="en-US" b="1" dirty="0" err="1" smtClean="0"/>
              <a:t>Khatima</a:t>
            </a:r>
            <a:r>
              <a:rPr lang="en-US" b="1" dirty="0" smtClean="0"/>
              <a:t> </a:t>
            </a:r>
            <a:r>
              <a:rPr lang="en-US" dirty="0" smtClean="0"/>
              <a:t>discovered that infectious diseases are caused by microorganisms which enter the human body.</a:t>
            </a:r>
            <a:endParaRPr lang="tr-TR" dirty="0"/>
          </a:p>
        </p:txBody>
      </p:sp>
      <p:pic>
        <p:nvPicPr>
          <p:cNvPr id="8194" name="Picture 2" descr="http://topnews.com.sg/images/Microorganisms.jpg"/>
          <p:cNvPicPr>
            <a:picLocks noChangeAspect="1" noChangeArrowheads="1"/>
          </p:cNvPicPr>
          <p:nvPr/>
        </p:nvPicPr>
        <p:blipFill>
          <a:blip r:embed="rId2" cstate="print"/>
          <a:srcRect/>
          <a:stretch>
            <a:fillRect/>
          </a:stretch>
        </p:blipFill>
        <p:spPr bwMode="auto">
          <a:xfrm>
            <a:off x="0" y="1052736"/>
            <a:ext cx="3810000" cy="3766220"/>
          </a:xfrm>
          <a:prstGeom prst="rect">
            <a:avLst/>
          </a:prstGeom>
          <a:noFill/>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enizaltı"/>
          <p:cNvPicPr>
            <a:picLocks noChangeAspect="1" noChangeArrowheads="1"/>
          </p:cNvPicPr>
          <p:nvPr/>
        </p:nvPicPr>
        <p:blipFill>
          <a:blip r:embed="rId2" cstate="print"/>
          <a:srcRect/>
          <a:stretch>
            <a:fillRect/>
          </a:stretch>
        </p:blipFill>
        <p:spPr bwMode="auto">
          <a:xfrm>
            <a:off x="0" y="0"/>
            <a:ext cx="9144000" cy="6829118"/>
          </a:xfrm>
          <a:prstGeom prst="rect">
            <a:avLst/>
          </a:prstGeom>
          <a:noFill/>
        </p:spPr>
      </p:pic>
      <p:sp>
        <p:nvSpPr>
          <p:cNvPr id="4" name="TextBox 3"/>
          <p:cNvSpPr txBox="1"/>
          <p:nvPr/>
        </p:nvSpPr>
        <p:spPr>
          <a:xfrm>
            <a:off x="3707904" y="332656"/>
            <a:ext cx="5256584" cy="2308324"/>
          </a:xfrm>
          <a:prstGeom prst="rect">
            <a:avLst/>
          </a:prstGeom>
          <a:noFill/>
        </p:spPr>
        <p:txBody>
          <a:bodyPr wrap="square" rtlCol="0">
            <a:spAutoFit/>
          </a:bodyPr>
          <a:lstStyle/>
          <a:p>
            <a:r>
              <a:rPr lang="tr-TR" sz="2400" dirty="0" smtClean="0">
                <a:solidFill>
                  <a:schemeClr val="bg1"/>
                </a:solidFill>
              </a:rPr>
              <a:t>In </a:t>
            </a:r>
            <a:r>
              <a:rPr lang="en-US" sz="2400" dirty="0" smtClean="0">
                <a:solidFill>
                  <a:schemeClr val="bg1"/>
                </a:solidFill>
              </a:rPr>
              <a:t>1720</a:t>
            </a:r>
            <a:r>
              <a:rPr lang="tr-TR" sz="2400" dirty="0" smtClean="0">
                <a:solidFill>
                  <a:schemeClr val="bg1"/>
                </a:solidFill>
              </a:rPr>
              <a:t>,</a:t>
            </a:r>
            <a:r>
              <a:rPr lang="en-US" sz="2400" dirty="0" smtClean="0">
                <a:solidFill>
                  <a:schemeClr val="bg1"/>
                </a:solidFill>
              </a:rPr>
              <a:t> </a:t>
            </a:r>
            <a:r>
              <a:rPr lang="tr-TR" sz="2400" dirty="0" smtClean="0">
                <a:solidFill>
                  <a:schemeClr val="bg1"/>
                </a:solidFill>
              </a:rPr>
              <a:t>t</a:t>
            </a:r>
            <a:r>
              <a:rPr lang="en-US" sz="2400" dirty="0" smtClean="0">
                <a:solidFill>
                  <a:schemeClr val="bg1"/>
                </a:solidFill>
              </a:rPr>
              <a:t>he Ottoman dockyard architect Ibrahim </a:t>
            </a:r>
            <a:r>
              <a:rPr lang="en-US" sz="2400" dirty="0" err="1" smtClean="0">
                <a:solidFill>
                  <a:schemeClr val="bg1"/>
                </a:solidFill>
              </a:rPr>
              <a:t>Efendi</a:t>
            </a:r>
            <a:r>
              <a:rPr lang="en-US" sz="2400" dirty="0" smtClean="0">
                <a:solidFill>
                  <a:schemeClr val="bg1"/>
                </a:solidFill>
              </a:rPr>
              <a:t> invented a submarine called the </a:t>
            </a:r>
            <a:r>
              <a:rPr lang="en-US" sz="2400" i="1" dirty="0" err="1" smtClean="0">
                <a:solidFill>
                  <a:schemeClr val="bg1"/>
                </a:solidFill>
              </a:rPr>
              <a:t>tahtelbahir</a:t>
            </a:r>
            <a:r>
              <a:rPr lang="en-US" sz="2400" dirty="0" smtClean="0">
                <a:solidFill>
                  <a:schemeClr val="bg1"/>
                </a:solidFill>
              </a:rPr>
              <a:t>. The Ottoman writer </a:t>
            </a:r>
            <a:r>
              <a:rPr lang="en-US" sz="2400" dirty="0" err="1" smtClean="0">
                <a:solidFill>
                  <a:schemeClr val="bg1"/>
                </a:solidFill>
              </a:rPr>
              <a:t>Seyyid</a:t>
            </a:r>
            <a:r>
              <a:rPr lang="en-US" sz="2400" dirty="0" smtClean="0">
                <a:solidFill>
                  <a:schemeClr val="bg1"/>
                </a:solidFill>
              </a:rPr>
              <a:t> </a:t>
            </a:r>
            <a:r>
              <a:rPr lang="en-US" sz="2400" dirty="0" err="1" smtClean="0">
                <a:solidFill>
                  <a:schemeClr val="bg1"/>
                </a:solidFill>
              </a:rPr>
              <a:t>Vehbi</a:t>
            </a:r>
            <a:r>
              <a:rPr lang="en-US" sz="2400" dirty="0" smtClean="0">
                <a:solidFill>
                  <a:schemeClr val="bg1"/>
                </a:solidFill>
              </a:rPr>
              <a:t>, in his </a:t>
            </a:r>
            <a:r>
              <a:rPr lang="en-US" sz="2400" i="1" dirty="0" smtClean="0">
                <a:solidFill>
                  <a:schemeClr val="bg1"/>
                </a:solidFill>
              </a:rPr>
              <a:t>Surname-</a:t>
            </a:r>
            <a:r>
              <a:rPr lang="en-US" sz="2400" i="1" dirty="0" err="1" smtClean="0">
                <a:solidFill>
                  <a:schemeClr val="bg1"/>
                </a:solidFill>
              </a:rPr>
              <a:t>i</a:t>
            </a:r>
            <a:r>
              <a:rPr lang="en-US" sz="2400" i="1" dirty="0" smtClean="0">
                <a:solidFill>
                  <a:schemeClr val="bg1"/>
                </a:solidFill>
              </a:rPr>
              <a:t>-</a:t>
            </a:r>
            <a:r>
              <a:rPr lang="en-US" sz="2400" i="1" dirty="0" err="1" smtClean="0">
                <a:solidFill>
                  <a:schemeClr val="bg1"/>
                </a:solidFill>
              </a:rPr>
              <a:t>Humayun</a:t>
            </a:r>
            <a:r>
              <a:rPr lang="en-US" sz="2400" dirty="0" smtClean="0">
                <a:solidFill>
                  <a:schemeClr val="bg1"/>
                </a:solidFill>
              </a:rPr>
              <a:t>, compared this submarine to an alligator.</a:t>
            </a:r>
            <a:endParaRPr lang="tr-TR" sz="2400" dirty="0">
              <a:solidFill>
                <a:schemeClr val="bg1"/>
              </a:solidFill>
            </a:endParaRP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64704"/>
            <a:ext cx="8229600" cy="2207096"/>
          </a:xfrm>
        </p:spPr>
        <p:txBody>
          <a:bodyPr>
            <a:normAutofit fontScale="90000"/>
          </a:bodyPr>
          <a:lstStyle/>
          <a:p>
            <a:r>
              <a:rPr lang="tr-TR" sz="3200" dirty="0" smtClean="0"/>
              <a:t>Fortunately, now in the 21st century the West and the Muslims are starting to rediscover this golden age of Islamic Science and many documentaries and books are being produced on this subject.</a:t>
            </a:r>
            <a:endParaRPr lang="tr-TR" sz="3200" dirty="0"/>
          </a:p>
        </p:txBody>
      </p:sp>
      <p:sp>
        <p:nvSpPr>
          <p:cNvPr id="3" name="Rectangle 2"/>
          <p:cNvSpPr/>
          <p:nvPr/>
        </p:nvSpPr>
        <p:spPr>
          <a:xfrm>
            <a:off x="381000" y="3048000"/>
            <a:ext cx="8001000" cy="4462760"/>
          </a:xfrm>
          <a:prstGeom prst="rect">
            <a:avLst/>
          </a:prstGeom>
        </p:spPr>
        <p:txBody>
          <a:bodyPr wrap="square">
            <a:spAutoFit/>
          </a:bodyPr>
          <a:lstStyle/>
          <a:p>
            <a:r>
              <a:rPr lang="tr-TR" sz="2800" b="1" smtClean="0"/>
              <a:t>Some of those documentaries are:</a:t>
            </a:r>
            <a:r>
              <a:rPr lang="tr-TR" sz="2400" smtClean="0"/>
              <a:t/>
            </a:r>
            <a:br>
              <a:rPr lang="tr-TR" sz="2400" smtClean="0"/>
            </a:br>
            <a:r>
              <a:rPr lang="tr-TR" sz="2400" smtClean="0"/>
              <a:t>BBC- Science and Islam:The language of science</a:t>
            </a:r>
            <a:br>
              <a:rPr lang="tr-TR" sz="2400" smtClean="0"/>
            </a:br>
            <a:r>
              <a:rPr lang="tr-TR" sz="2400" smtClean="0"/>
              <a:t>BBC- Science and Islam:The Empire of Reason</a:t>
            </a:r>
            <a:br>
              <a:rPr lang="tr-TR" sz="2400" smtClean="0"/>
            </a:br>
            <a:r>
              <a:rPr lang="tr-TR" sz="2400" smtClean="0"/>
              <a:t>BBC- Science and Islam:The Power of Doubt</a:t>
            </a:r>
            <a:br>
              <a:rPr lang="tr-TR" sz="2400" smtClean="0"/>
            </a:br>
            <a:r>
              <a:rPr lang="tr-TR" sz="2400" smtClean="0"/>
              <a:t>BBC- What the anciens did for us:The Islamic World</a:t>
            </a:r>
            <a:br>
              <a:rPr lang="tr-TR" sz="2400" smtClean="0"/>
            </a:br>
            <a:r>
              <a:rPr lang="tr-TR" sz="2400" smtClean="0"/>
              <a:t>BBC-An Islamic History of Europe</a:t>
            </a:r>
            <a:br>
              <a:rPr lang="tr-TR" sz="2400" smtClean="0"/>
            </a:br>
            <a:r>
              <a:rPr lang="tr-TR" sz="2400" smtClean="0"/>
              <a:t>Channel 4- When the Moors ruled in Europe</a:t>
            </a:r>
            <a:br>
              <a:rPr lang="tr-TR" sz="2400" smtClean="0"/>
            </a:br>
            <a:r>
              <a:rPr lang="tr-TR" sz="4400" smtClean="0"/>
              <a:t/>
            </a:r>
            <a:br>
              <a:rPr lang="tr-TR" sz="4400" smtClean="0"/>
            </a:br>
            <a:r>
              <a:rPr lang="tr-TR" sz="4400" smtClean="0"/>
              <a:t/>
            </a:r>
            <a:br>
              <a:rPr lang="tr-TR" sz="4400" smtClean="0"/>
            </a:br>
            <a:endParaRPr lang="en-US" sz="2400"/>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GB" sz="3600" b="1"/>
              <a:t>Why did the “Golden </a:t>
            </a:r>
            <a:r>
              <a:rPr lang="en-GB" sz="3600" b="1" smtClean="0"/>
              <a:t>Age”looking to </a:t>
            </a:r>
            <a:r>
              <a:rPr lang="en-GB" sz="3600" b="1"/>
              <a:t>come to an end?</a:t>
            </a:r>
          </a:p>
        </p:txBody>
      </p:sp>
      <p:sp>
        <p:nvSpPr>
          <p:cNvPr id="18435" name="Rectangle 3"/>
          <p:cNvSpPr>
            <a:spLocks noGrp="1" noChangeArrowheads="1"/>
          </p:cNvSpPr>
          <p:nvPr>
            <p:ph idx="1"/>
          </p:nvPr>
        </p:nvSpPr>
        <p:spPr/>
        <p:txBody>
          <a:bodyPr/>
          <a:lstStyle/>
          <a:p>
            <a:r>
              <a:rPr lang="en-GB"/>
              <a:t>Religious divisions caused problems by the end of the 11th century</a:t>
            </a:r>
          </a:p>
          <a:p>
            <a:r>
              <a:rPr lang="en-GB"/>
              <a:t>Conservative theologians imposed a return to orthodox beliefs and rejected ‘foreign sciences’</a:t>
            </a:r>
          </a:p>
          <a:p>
            <a:r>
              <a:rPr lang="en-GB"/>
              <a:t>The European crusades and attacks by the Mongols weakened the empire</a:t>
            </a:r>
          </a:p>
          <a:p>
            <a:endParaRPr lang="en-GB"/>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Text Box 6"/>
          <p:cNvSpPr txBox="1">
            <a:spLocks noChangeArrowheads="1"/>
          </p:cNvSpPr>
          <p:nvPr/>
        </p:nvSpPr>
        <p:spPr bwMode="auto">
          <a:xfrm>
            <a:off x="7524750" y="5013325"/>
            <a:ext cx="1296988" cy="915988"/>
          </a:xfrm>
          <a:prstGeom prst="rect">
            <a:avLst/>
          </a:prstGeom>
          <a:noFill/>
          <a:ln w="9525">
            <a:noFill/>
            <a:miter lim="800000"/>
            <a:headEnd/>
            <a:tailEnd/>
          </a:ln>
          <a:effectLst/>
        </p:spPr>
        <p:txBody>
          <a:bodyPr>
            <a:spAutoFit/>
          </a:bodyPr>
          <a:lstStyle/>
          <a:p>
            <a:r>
              <a:rPr lang="en-GB"/>
              <a:t>Crusaders besieging Damascus</a:t>
            </a:r>
          </a:p>
        </p:txBody>
      </p:sp>
      <p:pic>
        <p:nvPicPr>
          <p:cNvPr id="19464" name="Picture 8" descr="Picture of 'Crusaders besieging Damascus'"/>
          <p:cNvPicPr>
            <a:picLocks noChangeAspect="1" noChangeArrowheads="1"/>
          </p:cNvPicPr>
          <p:nvPr/>
        </p:nvPicPr>
        <p:blipFill>
          <a:blip r:embed="rId2" cstate="print"/>
          <a:srcRect l="3322" t="11215" r="5399" b="15115"/>
          <a:stretch>
            <a:fillRect/>
          </a:stretch>
        </p:blipFill>
        <p:spPr bwMode="auto">
          <a:xfrm>
            <a:off x="611188" y="1125538"/>
            <a:ext cx="6769100" cy="4652962"/>
          </a:xfrm>
          <a:prstGeom prst="rect">
            <a:avLst/>
          </a:prstGeom>
          <a:noFill/>
        </p:spPr>
      </p:pic>
      <p:sp>
        <p:nvSpPr>
          <p:cNvPr id="19466" name="Rectangle 10"/>
          <p:cNvSpPr>
            <a:spLocks noChangeArrowheads="1"/>
          </p:cNvSpPr>
          <p:nvPr/>
        </p:nvSpPr>
        <p:spPr bwMode="auto">
          <a:xfrm>
            <a:off x="539750" y="6021388"/>
            <a:ext cx="3117850" cy="366712"/>
          </a:xfrm>
          <a:prstGeom prst="rect">
            <a:avLst/>
          </a:prstGeom>
          <a:noFill/>
          <a:ln w="9525">
            <a:noFill/>
            <a:miter lim="800000"/>
            <a:headEnd/>
            <a:tailEnd/>
          </a:ln>
          <a:effectLst/>
        </p:spPr>
        <p:txBody>
          <a:bodyPr wrap="none">
            <a:spAutoFit/>
          </a:bodyPr>
          <a:lstStyle/>
          <a:p>
            <a:r>
              <a:rPr lang="en-GB" sz="1200"/>
              <a:t>http://www.imagesonline.bl.uk/britishlibrary</a:t>
            </a:r>
            <a:r>
              <a:rPr lang="en-GB"/>
              <a:t>/</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281" y="0"/>
            <a:ext cx="8344800" cy="1143480"/>
          </a:xfrm>
        </p:spPr>
        <p:txBody>
          <a:bodyPr tIns="41473">
            <a:normAutofit/>
          </a:bodyPr>
          <a:lstStyle/>
          <a:p>
            <a:pPr eaLnBrk="1" hangingPunct="1">
              <a:defRPr/>
            </a:pPr>
            <a:r>
              <a:rPr lang="en-US" sz="4500" b="1" smtClean="0">
                <a:latin typeface="+mn-lt"/>
              </a:rPr>
              <a:t>summary:</a:t>
            </a:r>
            <a:endParaRPr lang="en-US" sz="4500" b="1" dirty="0" smtClean="0">
              <a:latin typeface="+mn-lt"/>
            </a:endParaRPr>
          </a:p>
        </p:txBody>
      </p:sp>
      <p:sp>
        <p:nvSpPr>
          <p:cNvPr id="4099" name="Content Placeholder 2"/>
          <p:cNvSpPr>
            <a:spLocks noGrp="1"/>
          </p:cNvSpPr>
          <p:nvPr>
            <p:ph idx="1"/>
          </p:nvPr>
        </p:nvSpPr>
        <p:spPr>
          <a:xfrm>
            <a:off x="770401" y="1631692"/>
            <a:ext cx="7773120" cy="4114512"/>
          </a:xfrm>
        </p:spPr>
        <p:txBody>
          <a:bodyPr lIns="82945" tIns="41473" rIns="82945" bIns="41473"/>
          <a:lstStyle/>
          <a:p>
            <a:pPr eaLnBrk="1" hangingPunct="1"/>
            <a:r>
              <a:rPr lang="en-US" b="1" smtClean="0"/>
              <a:t>Defining Science and Hikmah</a:t>
            </a:r>
          </a:p>
          <a:p>
            <a:pPr eaLnBrk="1" hangingPunct="1"/>
            <a:r>
              <a:rPr lang="en-US" b="1" smtClean="0"/>
              <a:t>Basic concepts of Islam&amp;Scinence</a:t>
            </a:r>
          </a:p>
          <a:p>
            <a:pPr eaLnBrk="1" hangingPunct="1"/>
            <a:r>
              <a:rPr lang="en-US" b="1" smtClean="0"/>
              <a:t>Contribution of Quran to science</a:t>
            </a:r>
          </a:p>
          <a:p>
            <a:pPr eaLnBrk="1" hangingPunct="1"/>
            <a:r>
              <a:rPr lang="en-US" b="1" smtClean="0"/>
              <a:t>Contribution to modern science by Muslim scientists</a:t>
            </a:r>
          </a:p>
          <a:p>
            <a:pPr eaLnBrk="1" hangingPunct="1"/>
            <a:r>
              <a:rPr lang="en-US" b="1" smtClean="0"/>
              <a:t>Down fall of Islamic era of science</a:t>
            </a:r>
          </a:p>
          <a:p>
            <a:pPr eaLnBrk="1" hangingPunct="1"/>
            <a:r>
              <a:rPr lang="en-US" b="1" smtClean="0"/>
              <a:t>Action plan to revert the present situation</a:t>
            </a:r>
          </a:p>
          <a:p>
            <a:pPr eaLnBrk="1" hangingPunct="1"/>
            <a:endParaRPr lang="en-US" b="1" smtClean="0"/>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417638"/>
          </a:xfrm>
        </p:spPr>
        <p:txBody>
          <a:bodyPr>
            <a:normAutofit/>
            <a:scene3d>
              <a:camera prst="orthographicFront"/>
              <a:lightRig rig="soft" dir="t">
                <a:rot lat="0" lon="0" rev="16800000"/>
              </a:lightRig>
            </a:scene3d>
            <a:sp3d prstMaterial="softEdge">
              <a:bevelT w="38100" h="38100"/>
            </a:sp3d>
          </a:bodyPr>
          <a:lstStyle/>
          <a:p>
            <a:pPr algn="ctr" eaLnBrk="1" fontAlgn="auto" hangingPunct="1">
              <a:spcAft>
                <a:spcPts val="0"/>
              </a:spcAft>
              <a:defRPr/>
            </a:pPr>
            <a:r>
              <a:rPr lang="en-GB" b="1" kern="1200" smtClean="0">
                <a:ln w="6350">
                  <a:noFill/>
                </a:ln>
                <a:solidFill>
                  <a:srgbClr val="FF0000"/>
                </a:solidFill>
                <a:effectLst>
                  <a:outerShdw blurRad="114300" dist="101600" dir="2700000" algn="tl" rotWithShape="0">
                    <a:srgbClr val="000000">
                      <a:alpha val="40000"/>
                    </a:srgbClr>
                  </a:outerShdw>
                </a:effectLst>
              </a:rPr>
              <a:t>ZRA SOCHIYE.....?ACTIVITY</a:t>
            </a:r>
            <a:endParaRPr lang="en-GB" b="1" kern="1200">
              <a:ln w="6350">
                <a:noFill/>
              </a:ln>
              <a:solidFill>
                <a:srgbClr val="FF0000"/>
              </a:solidFill>
              <a:effectLst>
                <a:outerShdw blurRad="114300" dist="101600" dir="2700000" algn="tl" rotWithShape="0">
                  <a:srgbClr val="000000">
                    <a:alpha val="40000"/>
                  </a:srgbClr>
                </a:outerShdw>
              </a:effectLst>
            </a:endParaRPr>
          </a:p>
        </p:txBody>
      </p:sp>
      <p:sp>
        <p:nvSpPr>
          <p:cNvPr id="12291" name="Content Placeholder 2"/>
          <p:cNvSpPr>
            <a:spLocks noGrp="1"/>
          </p:cNvSpPr>
          <p:nvPr>
            <p:ph idx="4294967295"/>
          </p:nvPr>
        </p:nvSpPr>
        <p:spPr/>
        <p:txBody>
          <a:bodyPr>
            <a:normAutofit/>
          </a:bodyPr>
          <a:lstStyle/>
          <a:p>
            <a:pPr marL="457200" indent="-457200" eaLnBrk="1" hangingPunct="1">
              <a:buFont typeface="+mj-lt"/>
              <a:buAutoNum type="arabicPeriod"/>
            </a:pPr>
            <a:r>
              <a:rPr lang="en-GB" sz="2800" smtClean="0"/>
              <a:t>1.Discuss about islam and science?</a:t>
            </a:r>
          </a:p>
          <a:p>
            <a:pPr marL="457200" indent="-457200">
              <a:buFont typeface="+mj-lt"/>
              <a:buAutoNum type="arabicPeriod"/>
            </a:pPr>
            <a:r>
              <a:rPr lang="en-GB" sz="2800" smtClean="0"/>
              <a:t>What is the difference between islam and science?</a:t>
            </a:r>
          </a:p>
          <a:p>
            <a:pPr marL="457200" indent="-457200">
              <a:buFont typeface="+mj-lt"/>
              <a:buAutoNum type="arabicPeriod"/>
            </a:pPr>
            <a:r>
              <a:rPr lang="en-GB" sz="2800" smtClean="0"/>
              <a:t>Learn the name of some muslim scientists?</a:t>
            </a:r>
          </a:p>
          <a:p>
            <a:pPr marL="457200" indent="-457200">
              <a:buFont typeface="+mj-lt"/>
              <a:buAutoNum type="arabicPeriod"/>
            </a:pPr>
            <a:r>
              <a:rPr lang="en-GB" sz="2800" smtClean="0"/>
              <a:t>Recall the inventions of muslim scientists?</a:t>
            </a:r>
          </a:p>
          <a:p>
            <a:pPr marL="457200" indent="-457200">
              <a:buFont typeface="+mj-lt"/>
              <a:buAutoNum type="arabicPeriod"/>
            </a:pPr>
            <a:r>
              <a:rPr lang="en-GB" sz="2800" smtClean="0"/>
              <a:t>What is the down fall to muslim world about research?</a:t>
            </a:r>
          </a:p>
          <a:p>
            <a:pPr marL="457200" indent="-457200" eaLnBrk="1" hangingPunct="1">
              <a:buFont typeface="+mj-lt"/>
              <a:buAutoNum type="arabicPeriod"/>
            </a:pPr>
            <a:endParaRPr lang="en-GB" sz="2800" smtClean="0"/>
          </a:p>
          <a:p>
            <a:pPr marL="742950" indent="-742950" eaLnBrk="1" hangingPunct="1">
              <a:buFont typeface="+mj-lt"/>
              <a:buAutoNum type="arabicPeriod"/>
            </a:pPr>
            <a:endParaRPr lang="en-GB" sz="4800"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Picture 2" descr="flower10"/>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36547" name="WordArt 3"/>
          <p:cNvSpPr>
            <a:spLocks noChangeArrowheads="1" noChangeShapeType="1" noTextEdit="1"/>
          </p:cNvSpPr>
          <p:nvPr/>
        </p:nvSpPr>
        <p:spPr bwMode="auto">
          <a:xfrm>
            <a:off x="696913" y="1495425"/>
            <a:ext cx="7575550" cy="3962400"/>
          </a:xfrm>
          <a:prstGeom prst="rect">
            <a:avLst/>
          </a:prstGeom>
        </p:spPr>
        <p:txBody>
          <a:bodyPr wrap="none" fromWordArt="1">
            <a:prstTxWarp prst="textPlain">
              <a:avLst>
                <a:gd name="adj" fmla="val 50000"/>
              </a:avLst>
            </a:prstTxWarp>
          </a:bodyPr>
          <a:lstStyle/>
          <a:p>
            <a:pPr algn="ctr" rtl="0"/>
            <a:r>
              <a:rPr lang="en-US" sz="3600" kern="10" err="1">
                <a:ln w="38100">
                  <a:solidFill>
                    <a:schemeClr val="bg1"/>
                  </a:solidFill>
                  <a:round/>
                  <a:headEnd/>
                  <a:tailEnd/>
                </a:ln>
                <a:solidFill>
                  <a:srgbClr val="000000">
                    <a:alpha val="70000"/>
                  </a:srgbClr>
                </a:solidFill>
                <a:latin typeface="Arial Black"/>
              </a:rPr>
              <a:t>Jazak</a:t>
            </a:r>
            <a:r>
              <a:rPr lang="en-US" sz="3600" kern="10">
                <a:ln w="38100">
                  <a:solidFill>
                    <a:schemeClr val="bg1"/>
                  </a:solidFill>
                  <a:round/>
                  <a:headEnd/>
                  <a:tailEnd/>
                </a:ln>
                <a:solidFill>
                  <a:srgbClr val="000000">
                    <a:alpha val="70000"/>
                  </a:srgbClr>
                </a:solidFill>
                <a:latin typeface="Arial Black"/>
              </a:rPr>
              <a:t> Allah</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2|4.8|0.6|1.5|0.7|0.7|0.4|0.3"/>
</p:tagLst>
</file>

<file path=ppt/tags/tag2.xml><?xml version="1.0" encoding="utf-8"?>
<p:tagLst xmlns:a="http://schemas.openxmlformats.org/drawingml/2006/main" xmlns:r="http://schemas.openxmlformats.org/officeDocument/2006/relationships" xmlns:p="http://schemas.openxmlformats.org/presentationml/2006/main">
  <p:tag name="TIMING" val="|0.2|4.8|0.6|1.5|0.7|0.7|0.4|0.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281</TotalTime>
  <Words>3795</Words>
  <Application>Microsoft Office PowerPoint</Application>
  <PresentationFormat>On-screen Show (4:3)</PresentationFormat>
  <Paragraphs>364</Paragraphs>
  <Slides>85</Slides>
  <Notes>9</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85</vt:i4>
      </vt:variant>
    </vt:vector>
  </HeadingPairs>
  <TitlesOfParts>
    <vt:vector size="87" baseType="lpstr">
      <vt:lpstr>Flow</vt:lpstr>
      <vt:lpstr>Bitmap Image</vt:lpstr>
      <vt:lpstr>Slide 1</vt:lpstr>
      <vt:lpstr>Islamic Studies course code 104</vt:lpstr>
      <vt:lpstr>Lectuere15</vt:lpstr>
      <vt:lpstr>Islam and Science</vt:lpstr>
      <vt:lpstr>Outlines:</vt:lpstr>
      <vt:lpstr>Science or Hikma</vt:lpstr>
      <vt:lpstr>Science</vt:lpstr>
      <vt:lpstr>Science</vt:lpstr>
      <vt:lpstr>Islamic era of Science</vt:lpstr>
      <vt:lpstr>Islam and Modern Scientific Methods</vt:lpstr>
      <vt:lpstr>Importance of observation in Quran</vt:lpstr>
      <vt:lpstr>Slide 12</vt:lpstr>
      <vt:lpstr>Quran gives many Scientific facts</vt:lpstr>
      <vt:lpstr>Expansion of the Universe</vt:lpstr>
      <vt:lpstr>Slide 15</vt:lpstr>
      <vt:lpstr>What is Islam?</vt:lpstr>
      <vt:lpstr>Science and Learning in Medievalقرون وسطیٰ  Islam</vt:lpstr>
      <vt:lpstr>Chemistry and Alchemy</vt:lpstr>
      <vt:lpstr>Mathematics</vt:lpstr>
      <vt:lpstr>Slide 20</vt:lpstr>
      <vt:lpstr>Medicine and surgery</vt:lpstr>
      <vt:lpstr>Technology</vt:lpstr>
      <vt:lpstr>Slide 23</vt:lpstr>
      <vt:lpstr>Questions</vt:lpstr>
      <vt:lpstr> The  Answers</vt:lpstr>
      <vt:lpstr>First five verses revealed in Quran</vt:lpstr>
      <vt:lpstr>Origin of Universe</vt:lpstr>
      <vt:lpstr>Astronomy</vt:lpstr>
      <vt:lpstr>Astronomy</vt:lpstr>
      <vt:lpstr>Geography/ Geology</vt:lpstr>
      <vt:lpstr>Chemistry</vt:lpstr>
      <vt:lpstr>Slide 32</vt:lpstr>
      <vt:lpstr>Embryology</vt:lpstr>
      <vt:lpstr>The formation of embryo</vt:lpstr>
      <vt:lpstr>Embryology</vt:lpstr>
      <vt:lpstr>Creation</vt:lpstr>
      <vt:lpstr>Medicine</vt:lpstr>
      <vt:lpstr>Medicine</vt:lpstr>
      <vt:lpstr>Breast Feeding</vt:lpstr>
      <vt:lpstr>Verses in the Quran that values Science and Scientist </vt:lpstr>
      <vt:lpstr>Conclusion  </vt:lpstr>
      <vt:lpstr>Quran and Science</vt:lpstr>
      <vt:lpstr>The holy Quran says  (And he is the one who created the night,   daylight, sun and the moon, all are swimming in an orbit). </vt:lpstr>
      <vt:lpstr>Science </vt:lpstr>
      <vt:lpstr>UNIVERSE</vt:lpstr>
      <vt:lpstr>SCIENCE</vt:lpstr>
      <vt:lpstr>Earth</vt:lpstr>
      <vt:lpstr>science</vt:lpstr>
      <vt:lpstr>Quran says about the finger prints</vt:lpstr>
      <vt:lpstr>Science proved</vt:lpstr>
      <vt:lpstr>Slide 51</vt:lpstr>
      <vt:lpstr>Slide 52</vt:lpstr>
      <vt:lpstr>Slide 53</vt:lpstr>
      <vt:lpstr>Slide 54</vt:lpstr>
      <vt:lpstr>Slide 55</vt:lpstr>
      <vt:lpstr>Slide 56</vt:lpstr>
      <vt:lpstr>Slide 57</vt:lpstr>
      <vt:lpstr>The first (pharmacist) shops were also opened in the Islamic world.</vt:lpstr>
      <vt:lpstr>In 763, The House of Wisdom was founded and the translation movement was started by the Abbasid caliph Harun al-Rashid. The caliph would pay it’s weight in gold for every translated book. </vt:lpstr>
      <vt:lpstr>Slide 60</vt:lpstr>
      <vt:lpstr>Slide 61</vt:lpstr>
      <vt:lpstr>Slide 62</vt:lpstr>
      <vt:lpstr>In 810, Abbas Ibn Firnas was born. He was the first to make glass from stones (quartz).He made the earliest recorded attempt at controlled flight, devised means of manufacturing colorless glass, and developed a process for cutting rock crystal. </vt:lpstr>
      <vt:lpstr>In 820, Amr ibn Bahr al-Jahiz wrote a number of works on zoology, Arabic grammar, rhetoric, and lexicography. His most famous work is the Book of Animals, in which he first discussed food chains.</vt:lpstr>
      <vt:lpstr>Slide 65</vt:lpstr>
      <vt:lpstr>He also classified natural and derivative (artificial) chemical substances which was the early form of the periodic table of elements.</vt:lpstr>
      <vt:lpstr>In 1000 Abu al-Qasim al-Zahrawi published his 30-volume medical encyclopedia, the Al-Tasrif, which remained a standard textbook in Muslim and European universities until the 16th century. </vt:lpstr>
      <vt:lpstr>In 875 Abbas Ibn Firn Abbas Ibn Firnas ( Armen Firman) 810-887 CE  Izn-Rand Onda, al-Andalus (today's Ronda, Spain)as reportedly successfully employed an ornithopterآغاز for manned flight.</vt:lpstr>
      <vt:lpstr>In 880, Al-Dinawari, the founder of Arabic botany, wrote the Book of Plants, which describes at least 637 plants; it discusses the phases of plant growth and the production of flowers and fruit.</vt:lpstr>
      <vt:lpstr>In 925, Kerosene was produced from the distillation of petroleum and was first described by al-Razi in Baghdad. He also described the first kerosene lamps (naffatah) used for heating and lighting in his Kitab al-Asrar (Book of Secrets).</vt:lpstr>
      <vt:lpstr>In 1000 in Al-Andalus, Ibn Khalaf al-Muradi invented complex gearing, Epicyclic gearing, segmental gearing, and the geared mechanical clock. Muslim engineers also invented the Weight-driven mechanical clock.</vt:lpstr>
      <vt:lpstr>Slide 72</vt:lpstr>
      <vt:lpstr>In 1025 Avicenna published his 14-volume encyclopedia, The Canon of Medicine, which remained a standard text at European universities until the 17th century. </vt:lpstr>
      <vt:lpstr>Slide 74</vt:lpstr>
      <vt:lpstr>In the 12th century,, Muhammad al-Idrisi produced a world map and the first known globe. His Tabula Rogeriana was the most accurate world map in his time and was used extensively for several centuries through to the explorations during the European Age of Discovery.</vt:lpstr>
      <vt:lpstr>Slide 76</vt:lpstr>
      <vt:lpstr>Slide 77</vt:lpstr>
      <vt:lpstr>Slide 78</vt:lpstr>
      <vt:lpstr>Slide 79</vt:lpstr>
      <vt:lpstr>Fortunately, now in the 21st century the West and the Muslims are starting to rediscover this golden age of Islamic Science and many documentaries and books are being produced on this subject.</vt:lpstr>
      <vt:lpstr>Why did the “Golden Age”looking to come to an end?</vt:lpstr>
      <vt:lpstr>Slide 82</vt:lpstr>
      <vt:lpstr>summary:</vt:lpstr>
      <vt:lpstr>ZRA SOCHIYE.....?ACTIVITY</vt:lpstr>
      <vt:lpstr>Slide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and Science</dc:title>
  <dc:creator>Hafiz Imran</dc:creator>
  <cp:lastModifiedBy>NTS</cp:lastModifiedBy>
  <cp:revision>28</cp:revision>
  <dcterms:created xsi:type="dcterms:W3CDTF">2014-05-26T13:50:11Z</dcterms:created>
  <dcterms:modified xsi:type="dcterms:W3CDTF">2014-05-27T11:50:02Z</dcterms:modified>
</cp:coreProperties>
</file>