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43"/>
  </p:notesMasterIdLst>
  <p:sldIdLst>
    <p:sldId id="365" r:id="rId2"/>
    <p:sldId id="366" r:id="rId3"/>
    <p:sldId id="367" r:id="rId4"/>
    <p:sldId id="368" r:id="rId5"/>
    <p:sldId id="369" r:id="rId6"/>
    <p:sldId id="371" r:id="rId7"/>
    <p:sldId id="257" r:id="rId8"/>
    <p:sldId id="359" r:id="rId9"/>
    <p:sldId id="337" r:id="rId10"/>
    <p:sldId id="338" r:id="rId11"/>
    <p:sldId id="339" r:id="rId12"/>
    <p:sldId id="362" r:id="rId13"/>
    <p:sldId id="340" r:id="rId14"/>
    <p:sldId id="341" r:id="rId15"/>
    <p:sldId id="342" r:id="rId16"/>
    <p:sldId id="361" r:id="rId17"/>
    <p:sldId id="343" r:id="rId18"/>
    <p:sldId id="360" r:id="rId19"/>
    <p:sldId id="344" r:id="rId20"/>
    <p:sldId id="345" r:id="rId21"/>
    <p:sldId id="346" r:id="rId22"/>
    <p:sldId id="347" r:id="rId23"/>
    <p:sldId id="348" r:id="rId24"/>
    <p:sldId id="349" r:id="rId25"/>
    <p:sldId id="350" r:id="rId26"/>
    <p:sldId id="351" r:id="rId27"/>
    <p:sldId id="377" r:id="rId28"/>
    <p:sldId id="352" r:id="rId29"/>
    <p:sldId id="353" r:id="rId30"/>
    <p:sldId id="354" r:id="rId31"/>
    <p:sldId id="355" r:id="rId32"/>
    <p:sldId id="356" r:id="rId33"/>
    <p:sldId id="357" r:id="rId34"/>
    <p:sldId id="358" r:id="rId35"/>
    <p:sldId id="363" r:id="rId36"/>
    <p:sldId id="364" r:id="rId37"/>
    <p:sldId id="378" r:id="rId38"/>
    <p:sldId id="373" r:id="rId39"/>
    <p:sldId id="372" r:id="rId40"/>
    <p:sldId id="375" r:id="rId41"/>
    <p:sldId id="37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B4538A-2974-4DA9-9274-951FE36CF58A}" type="datetimeFigureOut">
              <a:rPr lang="en-US" smtClean="0"/>
              <a:pPr/>
              <a:t>5/27/2014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73C2DC-769F-4C37-BA90-354B0CC24B5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75D380B-52A0-4A71-89F0-390614467FD1}"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p:spPr>
      </p:sp>
      <p:sp>
        <p:nvSpPr>
          <p:cNvPr id="1064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smtClean="0"/>
          </a:p>
        </p:txBody>
      </p:sp>
      <p:sp>
        <p:nvSpPr>
          <p:cNvPr id="962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7584C8-DC64-4127-9CF5-2993E60C17D0}" type="slidenum">
              <a:rPr lang="en-GB" smtClean="0"/>
              <a:pPr fontAlgn="base">
                <a:spcBef>
                  <a:spcPct val="0"/>
                </a:spcBef>
                <a:spcAft>
                  <a:spcPct val="0"/>
                </a:spcAft>
                <a:defRPr/>
              </a:pPr>
              <a:t>7</a:t>
            </a:fld>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003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ACDE6BE-DBEF-4439-B7AA-693C8DA85010}"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GB" smtClean="0"/>
              <a:t>Discuss as a class the idea that Arabian Polytheism is condemned as being sinful because it goes against Tawhid.</a:t>
            </a:r>
          </a:p>
        </p:txBody>
      </p:sp>
      <p:sp>
        <p:nvSpPr>
          <p:cNvPr id="2355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798681E-39BA-4F3C-ACBD-6216375069DB}" type="slidenum">
              <a:rPr lang="en-GB" smtClean="0"/>
              <a:pPr fontAlgn="base">
                <a:spcBef>
                  <a:spcPct val="0"/>
                </a:spcBef>
                <a:spcAft>
                  <a:spcPct val="0"/>
                </a:spcAft>
                <a:defRPr/>
              </a:pPr>
              <a:t>40</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92E0FED-3780-4D9C-8781-DDC4033C6629}" type="datetimeFigureOut">
              <a:rPr lang="en-US" smtClean="0"/>
              <a:pPr/>
              <a:t>5/27/2014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C6B48F7-90F2-474A-B1D1-24DE1207EA1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2E0FED-3780-4D9C-8781-DDC4033C6629}"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92E0FED-3780-4D9C-8781-DDC4033C6629}"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B48F7-90F2-474A-B1D1-24DE1207EA1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92E0FED-3780-4D9C-8781-DDC4033C6629}"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92E0FED-3780-4D9C-8781-DDC4033C6629}" type="datetimeFigureOut">
              <a:rPr lang="en-US" smtClean="0"/>
              <a:pPr/>
              <a:t>5/27/2014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92E0FED-3780-4D9C-8781-DDC4033C6629}" type="datetimeFigureOut">
              <a:rPr lang="en-US" smtClean="0"/>
              <a:pPr/>
              <a:t>5/27/2014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E0FED-3780-4D9C-8781-DDC4033C6629}" type="datetimeFigureOut">
              <a:rPr lang="en-US" smtClean="0"/>
              <a:pPr/>
              <a:t>5/27/2014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92E0FED-3780-4D9C-8781-DDC4033C6629}"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92E0FED-3780-4D9C-8781-DDC4033C6629}" type="datetimeFigureOut">
              <a:rPr lang="en-US" smtClean="0"/>
              <a:pPr/>
              <a:t>5/27/2014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C6B48F7-90F2-474A-B1D1-24DE1207EA1E}"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2E0FED-3780-4D9C-8781-DDC4033C6629}"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92E0FED-3780-4D9C-8781-DDC4033C6629}" type="datetimeFigureOut">
              <a:rPr lang="en-US" smtClean="0"/>
              <a:pPr/>
              <a:t>5/27/2014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6B48F7-90F2-474A-B1D1-24DE1207EA1E}"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4" name="Rectangle 3"/>
          <p:cNvSpPr/>
          <p:nvPr userDrawn="1"/>
        </p:nvSpPr>
        <p:spPr>
          <a:xfrm>
            <a:off x="0" y="260350"/>
            <a:ext cx="185738" cy="792163"/>
          </a:xfrm>
          <a:prstGeom prst="rect">
            <a:avLst/>
          </a:prstGeom>
          <a:solidFill>
            <a:srgbClr val="FF009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36000" anchor="b"/>
          <a:lstStyle/>
          <a:p>
            <a:pPr fontAlgn="auto">
              <a:spcBef>
                <a:spcPts val="0"/>
              </a:spcBef>
              <a:spcAft>
                <a:spcPts val="0"/>
              </a:spcAft>
              <a:defRPr/>
            </a:pPr>
            <a:endParaRPr lang="en-GB" dirty="0"/>
          </a:p>
        </p:txBody>
      </p:sp>
      <p:sp>
        <p:nvSpPr>
          <p:cNvPr id="2" name="Title 1"/>
          <p:cNvSpPr>
            <a:spLocks noGrp="1"/>
          </p:cNvSpPr>
          <p:nvPr>
            <p:ph type="title"/>
          </p:nvPr>
        </p:nvSpPr>
        <p:spPr>
          <a:xfrm>
            <a:off x="179512" y="332656"/>
            <a:ext cx="8229600" cy="648072"/>
          </a:xfrm>
        </p:spPr>
        <p:txBody>
          <a:bodyPr/>
          <a:lstStyle>
            <a:lvl1pPr>
              <a:defRPr sz="4000"/>
            </a:lvl1pPr>
          </a:lstStyle>
          <a:p>
            <a:r>
              <a:rPr lang="en-US" smtClean="0"/>
              <a:t>Click to edit Master title style</a:t>
            </a:r>
            <a:endParaRPr lang="en-GB" dirty="0"/>
          </a:p>
        </p:txBody>
      </p:sp>
      <p:sp>
        <p:nvSpPr>
          <p:cNvPr id="3" name="Content Placeholder 2"/>
          <p:cNvSpPr>
            <a:spLocks noGrp="1"/>
          </p:cNvSpPr>
          <p:nvPr>
            <p:ph idx="1"/>
          </p:nvPr>
        </p:nvSpPr>
        <p:spPr>
          <a:xfrm>
            <a:off x="179512" y="1196752"/>
            <a:ext cx="8229600" cy="4958011"/>
          </a:xfrm>
        </p:spPr>
        <p:txBody>
          <a:bodyPr/>
          <a:lstStyle/>
          <a:p>
            <a:pPr lvl="0"/>
            <a:r>
              <a:rPr lang="en-US" smtClean="0"/>
              <a:t>Click to edit Master text styles</a:t>
            </a:r>
          </a:p>
          <a:p>
            <a:pPr lvl="1"/>
            <a:r>
              <a:rPr lang="en-US" smtClean="0"/>
              <a:t>Second level</a:t>
            </a:r>
          </a:p>
          <a:p>
            <a:pPr lvl="2"/>
            <a:r>
              <a:rPr lang="en-US" smtClean="0"/>
              <a:t>Third level</a:t>
            </a:r>
          </a:p>
        </p:txBody>
      </p:sp>
      <p:sp>
        <p:nvSpPr>
          <p:cNvPr id="5" name="Date Placeholder 3"/>
          <p:cNvSpPr>
            <a:spLocks noGrp="1"/>
          </p:cNvSpPr>
          <p:nvPr>
            <p:ph type="dt" sz="half" idx="10"/>
          </p:nvPr>
        </p:nvSpPr>
        <p:spPr/>
        <p:txBody>
          <a:bodyPr/>
          <a:lstStyle>
            <a:lvl1pPr>
              <a:defRPr>
                <a:latin typeface="Segoe WP" pitchFamily="34" charset="0"/>
              </a:defRPr>
            </a:lvl1pPr>
          </a:lstStyle>
          <a:p>
            <a:pPr>
              <a:defRPr/>
            </a:pPr>
            <a:fld id="{AD18BB75-2DD5-481B-AD97-D95F64CC3F72}" type="datetimeFigureOut">
              <a:rPr lang="en-GB"/>
              <a:pPr>
                <a:defRPr/>
              </a:pPr>
              <a:t>27/05/2014</a:t>
            </a:fld>
            <a:endParaRPr lang="en-GB" dirty="0"/>
          </a:p>
        </p:txBody>
      </p:sp>
      <p:sp>
        <p:nvSpPr>
          <p:cNvPr id="6" name="Footer Placeholder 4"/>
          <p:cNvSpPr>
            <a:spLocks noGrp="1"/>
          </p:cNvSpPr>
          <p:nvPr>
            <p:ph type="ftr" sz="quarter" idx="11"/>
          </p:nvPr>
        </p:nvSpPr>
        <p:spPr/>
        <p:txBody>
          <a:bodyPr/>
          <a:lstStyle>
            <a:lvl1pPr algn="l">
              <a:defRPr/>
            </a:lvl1pPr>
          </a:lstStyle>
          <a:p>
            <a:pPr>
              <a:defRPr/>
            </a:pPr>
            <a:r>
              <a:rPr lang="en-GB"/>
              <a:t>Presentation </a:t>
            </a:r>
            <a:r>
              <a:rPr lang="en-GB">
                <a:latin typeface="Segoe WP" pitchFamily="34" charset="0"/>
              </a:rPr>
              <a:t>Title</a:t>
            </a:r>
            <a:endParaRPr lang="en-GB" dirty="0">
              <a:latin typeface="Segoe WP" pitchFamily="34" charset="0"/>
            </a:endParaRPr>
          </a:p>
        </p:txBody>
      </p:sp>
      <p:sp>
        <p:nvSpPr>
          <p:cNvPr id="7" name="Slide Number Placeholder 5"/>
          <p:cNvSpPr>
            <a:spLocks noGrp="1"/>
          </p:cNvSpPr>
          <p:nvPr>
            <p:ph type="sldNum" sz="quarter" idx="12"/>
          </p:nvPr>
        </p:nvSpPr>
        <p:spPr/>
        <p:txBody>
          <a:bodyPr/>
          <a:lstStyle>
            <a:lvl1pPr>
              <a:defRPr>
                <a:latin typeface="Segoe WP" pitchFamily="34" charset="0"/>
              </a:defRPr>
            </a:lvl1pPr>
          </a:lstStyle>
          <a:p>
            <a:pPr>
              <a:defRPr/>
            </a:pPr>
            <a:fld id="{E4248249-57FB-48E5-A9CF-94F7ABD9F3CC}" type="slidenum">
              <a:rPr lang="en-GB"/>
              <a:pPr>
                <a:defRPr/>
              </a:pPr>
              <a:t>‹#›</a:t>
            </a:fld>
            <a:endParaRPr lang="en-GB"/>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92E0FED-3780-4D9C-8781-DDC4033C6629}" type="datetimeFigureOut">
              <a:rPr lang="en-US" smtClean="0"/>
              <a:pPr/>
              <a:t>5/27/2014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C6B48F7-90F2-474A-B1D1-24DE1207EA1E}"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ransition/>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3.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endParaRPr lang="en-US" dirty="0"/>
          </a:p>
        </p:txBody>
      </p:sp>
      <p:sp>
        <p:nvSpPr>
          <p:cNvPr id="6" name="Subtitle 5"/>
          <p:cNvSpPr>
            <a:spLocks noGrp="1"/>
          </p:cNvSpPr>
          <p:nvPr>
            <p:ph type="subTitle" idx="1"/>
          </p:nvPr>
        </p:nvSpPr>
        <p:spPr/>
        <p:txBody>
          <a:bodyPr/>
          <a:lstStyle/>
          <a:p>
            <a:endParaRPr lang="en-US" dirty="0"/>
          </a:p>
        </p:txBody>
      </p:sp>
      <p:pic>
        <p:nvPicPr>
          <p:cNvPr id="145410" name="Picture 2" descr="http://f.internetara.com/onbellek/12/12/29/iuuq_NV_00xxx_SL_cvzvufd_SL_ofu0ebub0nfejb06970Cjtnjmmbijssbinbojssbijn_NK_21_SL_kqh.jpg"/>
          <p:cNvPicPr>
            <a:picLocks noChangeAspect="1" noChangeArrowheads="1"/>
          </p:cNvPicPr>
          <p:nvPr/>
        </p:nvPicPr>
        <p:blipFill>
          <a:blip r:embed="rId3" cstate="print"/>
          <a:srcRect/>
          <a:stretch>
            <a:fillRect/>
          </a:stretch>
        </p:blipFill>
        <p:spPr bwMode="auto">
          <a:xfrm>
            <a:off x="0" y="0"/>
            <a:ext cx="9169400" cy="6858000"/>
          </a:xfrm>
          <a:prstGeom prst="rect">
            <a:avLst/>
          </a:prstGeom>
          <a:noFill/>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524000"/>
            <a:ext cx="8382000" cy="19050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rmAutofit fontScale="90000"/>
          </a:bodyPr>
          <a:lstStyle/>
          <a:p>
            <a:pPr algn="ctr"/>
            <a:r>
              <a:rPr lang="en-US" sz="7300" dirty="0" smtClean="0">
                <a:solidFill>
                  <a:srgbClr val="FF0000"/>
                </a:solidFill>
              </a:rPr>
              <a:t>Islamic</a:t>
            </a:r>
            <a:r>
              <a:rPr lang="en-US" sz="9800" dirty="0" smtClean="0">
                <a:solidFill>
                  <a:srgbClr val="FF0000"/>
                </a:solidFill>
              </a:rPr>
              <a:t> </a:t>
            </a:r>
            <a:r>
              <a:rPr lang="en-US" sz="7300" dirty="0" smtClean="0">
                <a:solidFill>
                  <a:srgbClr val="FF0000"/>
                </a:solidFill>
              </a:rPr>
              <a:t>Studies</a:t>
            </a:r>
            <a:r>
              <a:rPr lang="en-US" sz="6000" dirty="0" smtClean="0">
                <a:solidFill>
                  <a:srgbClr val="FF0000"/>
                </a:solidFill>
              </a:rPr>
              <a:t/>
            </a:r>
            <a:br>
              <a:rPr lang="en-US" sz="6000" dirty="0" smtClean="0">
                <a:solidFill>
                  <a:srgbClr val="FF0000"/>
                </a:solidFill>
              </a:rPr>
            </a:br>
            <a:r>
              <a:rPr lang="en-US" sz="4000" dirty="0" smtClean="0">
                <a:solidFill>
                  <a:srgbClr val="FF0000"/>
                </a:solidFill>
              </a:rPr>
              <a:t>course code 104</a:t>
            </a:r>
            <a:endParaRPr lang="en-US" sz="6000" dirty="0">
              <a:solidFill>
                <a:srgbClr val="FF0000"/>
              </a:solidFill>
            </a:endParaRPr>
          </a:p>
        </p:txBody>
      </p:sp>
      <p:sp>
        <p:nvSpPr>
          <p:cNvPr id="3" name="Subtitle 2"/>
          <p:cNvSpPr>
            <a:spLocks noGrp="1"/>
          </p:cNvSpPr>
          <p:nvPr>
            <p:ph type="subTitle" idx="1"/>
          </p:nvPr>
        </p:nvSpPr>
        <p:spPr>
          <a:xfrm>
            <a:off x="457200" y="3886200"/>
            <a:ext cx="8382000" cy="1752600"/>
          </a:xfrm>
        </p:spPr>
        <p:txBody>
          <a:bodyPr/>
          <a:lstStyle/>
          <a:p>
            <a:r>
              <a:rPr lang="en-US" dirty="0" smtClean="0"/>
              <a:t>Associate Degree Education ADE/</a:t>
            </a:r>
            <a:r>
              <a:rPr lang="en-US" dirty="0" err="1" smtClean="0"/>
              <a:t>B.Ed</a:t>
            </a:r>
            <a:r>
              <a:rPr lang="en-US" smtClean="0"/>
              <a:t>(Hons)Elementary</a:t>
            </a:r>
          </a:p>
          <a:p>
            <a:r>
              <a:rPr lang="en-US" smtClean="0"/>
              <a:t>Semester I</a:t>
            </a:r>
          </a:p>
          <a:p>
            <a:endParaRPr lang="en-US"/>
          </a:p>
        </p:txBody>
      </p:sp>
      <p:sp>
        <p:nvSpPr>
          <p:cNvPr id="4" name="Slide Number Placeholder 3"/>
          <p:cNvSpPr>
            <a:spLocks noGrp="1"/>
          </p:cNvSpPr>
          <p:nvPr>
            <p:ph type="sldNum" sz="quarter" idx="11"/>
          </p:nvPr>
        </p:nvSpPr>
        <p:spPr/>
        <p:txBody>
          <a:bodyPr/>
          <a:lstStyle/>
          <a:p>
            <a:fld id="{78C91BCE-F812-4952-A23B-44D6EE9BB165}" type="slidenum">
              <a:rPr lang="en-US" smtClean="0"/>
              <a:pPr/>
              <a:t>2</a:t>
            </a:fld>
            <a:endParaRPr 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62000" y="2209800"/>
            <a:ext cx="7623175" cy="1524000"/>
          </a:xfrm>
          <a:solidFill>
            <a:schemeClr val="tx1"/>
          </a:solidFill>
        </p:spPr>
        <p:txBody>
          <a:bodyPr>
            <a:normAutofit/>
          </a:bodyPr>
          <a:lstStyle/>
          <a:p>
            <a:pPr algn="ctr"/>
            <a:r>
              <a:rPr lang="en-US" sz="8000" b="1"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Lectuere#14</a:t>
            </a:r>
            <a:endParaRPr lang="en-US" sz="8000"/>
          </a:p>
        </p:txBody>
      </p:sp>
      <p:sp>
        <p:nvSpPr>
          <p:cNvPr id="4" name="Slide Number Placeholder 3"/>
          <p:cNvSpPr>
            <a:spLocks noGrp="1"/>
          </p:cNvSpPr>
          <p:nvPr>
            <p:ph type="sldNum" sz="quarter" idx="11"/>
          </p:nvPr>
        </p:nvSpPr>
        <p:spPr/>
        <p:txBody>
          <a:bodyPr/>
          <a:lstStyle/>
          <a:p>
            <a:fld id="{78C91BCE-F812-4952-A23B-44D6EE9BB165}" type="slidenum">
              <a:rPr lang="en-US" smtClean="0"/>
              <a:pPr/>
              <a:t>3</a:t>
            </a:fld>
            <a:endParaRPr lang="en-US"/>
          </a:p>
        </p:txBody>
      </p:sp>
      <p:pic>
        <p:nvPicPr>
          <p:cNvPr id="2058" name="Picture 10" descr="untitled"/>
          <p:cNvPicPr>
            <a:picLocks noChangeAspect="1" noChangeArrowheads="1"/>
          </p:cNvPicPr>
          <p:nvPr/>
        </p:nvPicPr>
        <p:blipFill>
          <a:blip r:embed="rId2" cstate="print"/>
          <a:srcRect/>
          <a:stretch>
            <a:fillRect/>
          </a:stretch>
        </p:blipFill>
        <p:spPr bwMode="auto">
          <a:xfrm>
            <a:off x="685800" y="1066800"/>
            <a:ext cx="2876550" cy="866775"/>
          </a:xfrm>
          <a:prstGeom prst="rect">
            <a:avLst/>
          </a:prstGeom>
          <a:noFill/>
        </p:spPr>
      </p:pic>
      <p:sp>
        <p:nvSpPr>
          <p:cNvPr id="5" name="TextBox 4"/>
          <p:cNvSpPr txBox="1"/>
          <p:nvPr/>
        </p:nvSpPr>
        <p:spPr>
          <a:xfrm>
            <a:off x="2286000" y="4800600"/>
            <a:ext cx="5791200" cy="646331"/>
          </a:xfrm>
          <a:prstGeom prst="rect">
            <a:avLst/>
          </a:prstGeom>
          <a:solidFill>
            <a:srgbClr val="C000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3600" smtClean="0"/>
              <a:t>By :Muhammad Imran</a:t>
            </a:r>
            <a:endParaRPr lang="en-US" sz="360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0" y="0"/>
            <a:ext cx="9144000" cy="1143000"/>
          </a:xfrm>
          <a:solidFill>
            <a:srgbClr val="FFFF00"/>
          </a:solidFill>
        </p:spPr>
        <p:txBody>
          <a:bodyPr>
            <a:noAutofit/>
          </a:bodyPr>
          <a:lstStyle/>
          <a:p>
            <a:pPr algn="ctr"/>
            <a:r>
              <a:rPr lang="en-US" sz="3600" smtClean="0"/>
              <a:t>The Seerat of Holy prophet Muhammad pbuh.</a:t>
            </a:r>
            <a:endParaRPr lang="en-US" sz="3600"/>
          </a:p>
        </p:txBody>
      </p:sp>
      <p:sp>
        <p:nvSpPr>
          <p:cNvPr id="4" name="Slide Number Placeholder 3"/>
          <p:cNvSpPr>
            <a:spLocks noGrp="1"/>
          </p:cNvSpPr>
          <p:nvPr>
            <p:ph type="sldNum" sz="quarter" idx="12"/>
          </p:nvPr>
        </p:nvSpPr>
        <p:spPr/>
        <p:txBody>
          <a:bodyPr/>
          <a:lstStyle/>
          <a:p>
            <a:fld id="{78C91BCE-F812-4952-A23B-44D6EE9BB165}" type="slidenum">
              <a:rPr lang="en-US" smtClean="0"/>
              <a:pPr/>
              <a:t>4</a:t>
            </a:fld>
            <a:r>
              <a:rPr lang="en-US" smtClean="0"/>
              <a:t> of 40</a:t>
            </a:r>
            <a:endParaRPr lang="en-US"/>
          </a:p>
        </p:txBody>
      </p:sp>
      <p:pic>
        <p:nvPicPr>
          <p:cNvPr id="141314" name="Picture 2" descr="http://www.jamiafaridia.org.pk/images/books/isme%20muhammad.jpg"/>
          <p:cNvPicPr>
            <a:picLocks noChangeAspect="1" noChangeArrowheads="1"/>
          </p:cNvPicPr>
          <p:nvPr/>
        </p:nvPicPr>
        <p:blipFill>
          <a:blip r:embed="rId2" cstate="print"/>
          <a:srcRect b="21434"/>
          <a:stretch>
            <a:fillRect/>
          </a:stretch>
        </p:blipFill>
        <p:spPr bwMode="auto">
          <a:xfrm>
            <a:off x="0" y="1219200"/>
            <a:ext cx="9144000" cy="5638800"/>
          </a:xfrm>
          <a:prstGeom prst="rect">
            <a:avLst/>
          </a:prstGeom>
          <a:noFill/>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3.bp.blogspot.com/-BVscPA9YQpk/UXgoYyRuPwI/AAAAAAAAAow/MwdoYRFgt2A/s1600/8x12.jpg"/>
          <p:cNvPicPr>
            <a:picLocks noChangeAspect="1" noChangeArrowheads="1"/>
          </p:cNvPicPr>
          <p:nvPr/>
        </p:nvPicPr>
        <p:blipFill>
          <a:blip r:embed="rId2" cstate="print"/>
          <a:srcRect/>
          <a:stretch>
            <a:fillRect/>
          </a:stretch>
        </p:blipFill>
        <p:spPr bwMode="auto">
          <a:xfrm>
            <a:off x="0" y="0"/>
            <a:ext cx="9220200" cy="7043740"/>
          </a:xfrm>
          <a:prstGeom prst="rect">
            <a:avLst/>
          </a:prstGeom>
          <a:noFill/>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scene3d>
              <a:camera prst="orthographicFront"/>
              <a:lightRig rig="threePt" dir="t"/>
            </a:scene3d>
            <a:sp3d extrusionH="57150">
              <a:bevelT w="38100" h="38100" prst="slope"/>
            </a:sp3d>
          </a:bodyPr>
          <a:lstStyle/>
          <a:p>
            <a:r>
              <a:rPr lang="en-US" sz="5400" b="1" u="sng" smtClean="0">
                <a:ln>
                  <a:solidFill>
                    <a:srgbClr val="FFFF00"/>
                  </a:solidFill>
                </a:ln>
                <a:solidFill>
                  <a:schemeClr val="tx1"/>
                </a:solidFill>
                <a:effectLst>
                  <a:outerShdw blurRad="38100" dist="38100" dir="2700000" algn="tl">
                    <a:srgbClr val="000000">
                      <a:alpha val="43137"/>
                    </a:srgbClr>
                  </a:outerShdw>
                </a:effectLst>
                <a:latin typeface="Rockwell" pitchFamily="18" charset="0"/>
              </a:rPr>
              <a:t>Main out Lines</a:t>
            </a:r>
            <a:endParaRPr lang="en-US" sz="5400" b="1" u="sng">
              <a:ln>
                <a:solidFill>
                  <a:srgbClr val="FFFF00"/>
                </a:solidFill>
              </a:ln>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normAutofit/>
          </a:bodyPr>
          <a:lstStyle/>
          <a:p>
            <a:fld id="{78C91BCE-F812-4952-A23B-44D6EE9BB165}" type="slidenum">
              <a:rPr lang="en-US" smtClean="0"/>
              <a:pPr/>
              <a:t>6</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sz="quarter" idx="1"/>
          </p:nvPr>
        </p:nvSpPr>
        <p:spPr>
          <a:xfrm>
            <a:off x="612648" y="1676400"/>
            <a:ext cx="4721352" cy="4419600"/>
          </a:xfrm>
        </p:spPr>
        <p:txBody>
          <a:bodyPr>
            <a:normAutofit/>
          </a:bodyPr>
          <a:lstStyle/>
          <a:p>
            <a:r>
              <a:rPr lang="en-US" sz="2800" smtClean="0"/>
              <a:t>Personality  and the character of Holy prophet pbuh.</a:t>
            </a:r>
          </a:p>
          <a:p>
            <a:r>
              <a:rPr lang="en-US" sz="2800" smtClean="0"/>
              <a:t> Some Teaching and practices of the holy prophet.</a:t>
            </a:r>
          </a:p>
          <a:p>
            <a:r>
              <a:rPr lang="en-US" sz="2800" smtClean="0"/>
              <a:t>What is our duty after knowing his seerat</a:t>
            </a:r>
          </a:p>
          <a:p>
            <a:r>
              <a:rPr lang="en-US" sz="2800" smtClean="0"/>
              <a:t>Seerat Lessons.</a:t>
            </a:r>
            <a:endParaRPr lang="en-US" sz="2800"/>
          </a:p>
        </p:txBody>
      </p:sp>
      <p:pic>
        <p:nvPicPr>
          <p:cNvPr id="138242" name="Picture 2" descr="http://equrantution.com/blog/wp-content/uploads/2014/01/1327411716_Rabi-ul-Awwal_2012_01.jpg"/>
          <p:cNvPicPr>
            <a:picLocks noChangeAspect="1" noChangeArrowheads="1"/>
          </p:cNvPicPr>
          <p:nvPr/>
        </p:nvPicPr>
        <p:blipFill>
          <a:blip r:embed="rId2" cstate="print"/>
          <a:srcRect/>
          <a:stretch>
            <a:fillRect/>
          </a:stretch>
        </p:blipFill>
        <p:spPr bwMode="auto">
          <a:xfrm>
            <a:off x="5671752" y="1905000"/>
            <a:ext cx="3243648" cy="4038600"/>
          </a:xfrm>
          <a:prstGeom prst="rect">
            <a:avLst/>
          </a:prstGeo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304800"/>
            <a:ext cx="8305800" cy="990600"/>
          </a:xfrm>
        </p:spPr>
        <p:txBody>
          <a:bodyPr>
            <a:normAutofit fontScale="90000"/>
          </a:bodyPr>
          <a:lstStyle/>
          <a:p>
            <a:pPr algn="ctr" eaLnBrk="1" fontAlgn="auto" hangingPunct="1">
              <a:spcAft>
                <a:spcPts val="0"/>
              </a:spcAft>
              <a:defRPr/>
            </a:pPr>
            <a:r>
              <a:rPr lang="en-US" sz="3600" b="1" dirty="0" smtClean="0">
                <a:solidFill>
                  <a:schemeClr val="tx1"/>
                </a:solidFill>
                <a:effectLst>
                  <a:outerShdw blurRad="38100" dist="38100" dir="2700000" algn="tl">
                    <a:srgbClr val="000000">
                      <a:alpha val="43137"/>
                    </a:srgbClr>
                  </a:outerShdw>
                </a:effectLst>
              </a:rPr>
              <a:t>Personality And Character of </a:t>
            </a:r>
            <a:r>
              <a:rPr lang="en-GB" sz="3600" b="1" dirty="0" smtClean="0">
                <a:solidFill>
                  <a:schemeClr val="tx1"/>
                </a:solidFill>
                <a:effectLst>
                  <a:outerShdw blurRad="38100" dist="38100" dir="2700000" algn="tl">
                    <a:srgbClr val="000000">
                      <a:alpha val="43137"/>
                    </a:srgbClr>
                  </a:outerShdw>
                </a:effectLst>
                <a:latin typeface="Segoe UI Light" pitchFamily="34" charset="0"/>
              </a:rPr>
              <a:t>MUHAMMAD </a:t>
            </a:r>
            <a:r>
              <a:rPr lang="en-GB" sz="3600" b="1" baseline="30000" dirty="0" smtClean="0">
                <a:solidFill>
                  <a:schemeClr val="tx1"/>
                </a:solidFill>
                <a:effectLst>
                  <a:outerShdw blurRad="38100" dist="38100" dir="2700000" algn="tl">
                    <a:srgbClr val="000000">
                      <a:alpha val="43137"/>
                    </a:srgbClr>
                  </a:outerShdw>
                </a:effectLst>
              </a:rPr>
              <a:t>(</a:t>
            </a:r>
            <a:r>
              <a:rPr lang="en-GB" sz="3600" b="1" baseline="30000" err="1" smtClean="0">
                <a:solidFill>
                  <a:schemeClr val="tx1"/>
                </a:solidFill>
                <a:effectLst>
                  <a:outerShdw blurRad="38100" dist="38100" dir="2700000" algn="tl">
                    <a:srgbClr val="000000">
                      <a:alpha val="43137"/>
                    </a:srgbClr>
                  </a:outerShdw>
                </a:effectLst>
              </a:rPr>
              <a:t>pbuh</a:t>
            </a:r>
            <a:r>
              <a:rPr lang="en-GB" sz="3600" b="1" baseline="30000" smtClean="0">
                <a:solidFill>
                  <a:schemeClr val="tx1"/>
                </a:solidFill>
                <a:effectLst>
                  <a:outerShdw blurRad="38100" dist="38100" dir="2700000" algn="tl">
                    <a:srgbClr val="000000">
                      <a:alpha val="43137"/>
                    </a:srgbClr>
                  </a:outerShdw>
                </a:effectLst>
              </a:rPr>
              <a:t>) seerat e mustafa pbuh.</a:t>
            </a:r>
            <a:endParaRPr lang="en-GB" sz="3600" b="1" dirty="0">
              <a:solidFill>
                <a:schemeClr val="tx1"/>
              </a:solidFill>
              <a:effectLst>
                <a:outerShdw blurRad="38100" dist="38100" dir="2700000" algn="tl">
                  <a:srgbClr val="000000">
                    <a:alpha val="43137"/>
                  </a:srgbClr>
                </a:outerShdw>
              </a:effectLst>
            </a:endParaRPr>
          </a:p>
        </p:txBody>
      </p:sp>
      <p:sp>
        <p:nvSpPr>
          <p:cNvPr id="6" name="TextBox 5"/>
          <p:cNvSpPr txBox="1"/>
          <p:nvPr/>
        </p:nvSpPr>
        <p:spPr>
          <a:xfrm>
            <a:off x="1295400" y="1295400"/>
            <a:ext cx="7086600" cy="4953000"/>
          </a:xfrm>
          <a:prstGeom prst="rect">
            <a:avLst/>
          </a:prstGeom>
        </p:spPr>
        <p:txBody>
          <a:bodyPr anchor="ctr"/>
          <a:lstStyle/>
          <a:p>
            <a:pPr fontAlgn="auto">
              <a:spcBef>
                <a:spcPts val="0"/>
              </a:spcBef>
              <a:spcAft>
                <a:spcPts val="0"/>
              </a:spcAft>
              <a:buFont typeface="Arial" pitchFamily="34" charset="0"/>
              <a:buChar char="•"/>
              <a:defRPr/>
            </a:pPr>
            <a:r>
              <a:rPr lang="en-GB" sz="2000" dirty="0">
                <a:latin typeface="+mn-lt"/>
                <a:cs typeface="+mn-cs"/>
              </a:rPr>
              <a:t> The Holy Prophet</a:t>
            </a:r>
            <a:r>
              <a:rPr lang="en-GB" sz="2000" baseline="30000" dirty="0">
                <a:latin typeface="+mn-lt"/>
                <a:cs typeface="+mn-cs"/>
              </a:rPr>
              <a:t>(</a:t>
            </a:r>
            <a:r>
              <a:rPr lang="en-GB" sz="2000" baseline="30000" dirty="0" err="1">
                <a:latin typeface="+mn-lt"/>
                <a:cs typeface="+mn-cs"/>
              </a:rPr>
              <a:t>pbuh</a:t>
            </a:r>
            <a:r>
              <a:rPr lang="en-GB" sz="2000" baseline="30000" dirty="0">
                <a:latin typeface="+mn-lt"/>
                <a:cs typeface="+mn-cs"/>
              </a:rPr>
              <a:t>)</a:t>
            </a:r>
            <a:r>
              <a:rPr lang="en-GB" sz="2000" dirty="0">
                <a:latin typeface="+mn-lt"/>
                <a:cs typeface="+mn-cs"/>
              </a:rPr>
              <a:t>was very particular with</a:t>
            </a:r>
          </a:p>
          <a:p>
            <a:pPr fontAlgn="auto">
              <a:spcBef>
                <a:spcPts val="0"/>
              </a:spcBef>
              <a:spcAft>
                <a:spcPts val="0"/>
              </a:spcAft>
              <a:defRPr/>
            </a:pPr>
            <a:r>
              <a:rPr lang="en-GB" sz="2000" dirty="0">
                <a:latin typeface="+mn-lt"/>
                <a:cs typeface="+mn-cs"/>
              </a:rPr>
              <a:t>regard to the fulfilling of covenants</a:t>
            </a:r>
          </a:p>
          <a:p>
            <a:pPr fontAlgn="auto">
              <a:spcBef>
                <a:spcPts val="0"/>
              </a:spcBef>
              <a:spcAft>
                <a:spcPts val="0"/>
              </a:spcAft>
              <a:defRPr/>
            </a:pPr>
            <a:endParaRPr lang="en-GB" sz="2000" dirty="0">
              <a:latin typeface="+mn-lt"/>
              <a:cs typeface="+mn-cs"/>
            </a:endParaRPr>
          </a:p>
          <a:p>
            <a:pPr fontAlgn="auto">
              <a:spcBef>
                <a:spcPts val="0"/>
              </a:spcBef>
              <a:spcAft>
                <a:spcPts val="0"/>
              </a:spcAft>
              <a:buFont typeface="Arial" pitchFamily="34" charset="0"/>
              <a:buChar char="•"/>
              <a:defRPr/>
            </a:pPr>
            <a:r>
              <a:rPr lang="en-GB" sz="2000" dirty="0">
                <a:latin typeface="+mn-lt"/>
                <a:cs typeface="+mn-cs"/>
              </a:rPr>
              <a:t> He paid special deference to those who</a:t>
            </a:r>
          </a:p>
          <a:p>
            <a:pPr fontAlgn="auto">
              <a:spcBef>
                <a:spcPts val="0"/>
              </a:spcBef>
              <a:spcAft>
                <a:spcPts val="0"/>
              </a:spcAft>
              <a:defRPr/>
            </a:pPr>
            <a:r>
              <a:rPr lang="en-GB" sz="2000" dirty="0">
                <a:latin typeface="+mn-lt"/>
                <a:cs typeface="+mn-cs"/>
              </a:rPr>
              <a:t>devoted their time and substance to the</a:t>
            </a:r>
          </a:p>
          <a:p>
            <a:pPr fontAlgn="auto">
              <a:spcBef>
                <a:spcPts val="0"/>
              </a:spcBef>
              <a:spcAft>
                <a:spcPts val="0"/>
              </a:spcAft>
              <a:defRPr/>
            </a:pPr>
            <a:r>
              <a:rPr lang="en-GB" sz="2000" dirty="0">
                <a:latin typeface="+mn-lt"/>
                <a:cs typeface="+mn-cs"/>
              </a:rPr>
              <a:t>service of mankind</a:t>
            </a:r>
          </a:p>
          <a:p>
            <a:pPr fontAlgn="auto">
              <a:spcBef>
                <a:spcPts val="0"/>
              </a:spcBef>
              <a:spcAft>
                <a:spcPts val="0"/>
              </a:spcAft>
              <a:defRPr/>
            </a:pPr>
            <a:endParaRPr lang="en-GB" sz="2000" dirty="0">
              <a:latin typeface="+mn-lt"/>
              <a:cs typeface="+mn-cs"/>
            </a:endParaRPr>
          </a:p>
          <a:p>
            <a:pPr fontAlgn="auto">
              <a:spcBef>
                <a:spcPts val="0"/>
              </a:spcBef>
              <a:spcAft>
                <a:spcPts val="0"/>
              </a:spcAft>
              <a:buFont typeface="Arial" pitchFamily="34" charset="0"/>
              <a:buChar char="•"/>
              <a:defRPr/>
            </a:pPr>
            <a:r>
              <a:rPr lang="en-GB" sz="2000" dirty="0">
                <a:latin typeface="+mn-lt"/>
                <a:cs typeface="+mn-cs"/>
              </a:rPr>
              <a:t> He was particularly considerate towards</a:t>
            </a:r>
          </a:p>
          <a:p>
            <a:pPr fontAlgn="auto">
              <a:spcBef>
                <a:spcPts val="0"/>
              </a:spcBef>
              <a:spcAft>
                <a:spcPts val="0"/>
              </a:spcAft>
              <a:defRPr/>
            </a:pPr>
            <a:r>
              <a:rPr lang="en-GB" sz="2000" dirty="0">
                <a:latin typeface="+mn-lt"/>
                <a:cs typeface="+mn-cs"/>
              </a:rPr>
              <a:t>those who from lack of cultural training did</a:t>
            </a:r>
          </a:p>
          <a:p>
            <a:pPr fontAlgn="auto">
              <a:spcBef>
                <a:spcPts val="0"/>
              </a:spcBef>
              <a:spcAft>
                <a:spcPts val="0"/>
              </a:spcAft>
              <a:defRPr/>
            </a:pPr>
            <a:r>
              <a:rPr lang="en-GB" sz="2000" dirty="0">
                <a:latin typeface="+mn-lt"/>
                <a:cs typeface="+mn-cs"/>
              </a:rPr>
              <a:t>not know how to behave</a:t>
            </a:r>
          </a:p>
          <a:p>
            <a:pPr fontAlgn="auto">
              <a:spcBef>
                <a:spcPts val="0"/>
              </a:spcBef>
              <a:spcAft>
                <a:spcPts val="0"/>
              </a:spcAft>
              <a:defRPr/>
            </a:pPr>
            <a:endParaRPr lang="en-GB" sz="2000" dirty="0">
              <a:latin typeface="+mn-lt"/>
              <a:cs typeface="+mn-cs"/>
            </a:endParaRPr>
          </a:p>
          <a:p>
            <a:pPr fontAlgn="auto">
              <a:spcBef>
                <a:spcPts val="0"/>
              </a:spcBef>
              <a:spcAft>
                <a:spcPts val="0"/>
              </a:spcAft>
              <a:defRPr/>
            </a:pPr>
            <a:r>
              <a:rPr lang="en-GB" sz="2000" dirty="0">
                <a:latin typeface="+mn-lt"/>
                <a:cs typeface="+mn-cs"/>
              </a:rPr>
              <a:t>He was particularly considerate towards</a:t>
            </a:r>
          </a:p>
          <a:p>
            <a:pPr fontAlgn="auto">
              <a:spcBef>
                <a:spcPts val="0"/>
              </a:spcBef>
              <a:spcAft>
                <a:spcPts val="0"/>
              </a:spcAft>
              <a:defRPr/>
            </a:pPr>
            <a:r>
              <a:rPr lang="en-GB" sz="2000" dirty="0">
                <a:latin typeface="+mn-lt"/>
                <a:cs typeface="+mn-cs"/>
              </a:rPr>
              <a:t>those who from lack of cultural training did</a:t>
            </a:r>
          </a:p>
          <a:p>
            <a:pPr fontAlgn="auto">
              <a:spcBef>
                <a:spcPts val="0"/>
              </a:spcBef>
              <a:spcAft>
                <a:spcPts val="0"/>
              </a:spcAft>
              <a:defRPr/>
            </a:pPr>
            <a:r>
              <a:rPr lang="en-GB" sz="2000" dirty="0">
                <a:latin typeface="+mn-lt"/>
                <a:cs typeface="+mn-cs"/>
              </a:rPr>
              <a:t>not know how to behave</a:t>
            </a:r>
          </a:p>
          <a:p>
            <a:pPr fontAlgn="auto">
              <a:spcBef>
                <a:spcPts val="0"/>
              </a:spcBef>
              <a:spcAft>
                <a:spcPts val="0"/>
              </a:spcAft>
              <a:defRPr/>
            </a:pPr>
            <a:endParaRPr lang="en-GB" sz="2000" dirty="0">
              <a:latin typeface="+mn-lt"/>
              <a:cs typeface="+mn-cs"/>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Appearance</a:t>
            </a:r>
          </a:p>
        </p:txBody>
      </p:sp>
      <p:sp>
        <p:nvSpPr>
          <p:cNvPr id="40963" name="Rectangle 3"/>
          <p:cNvSpPr>
            <a:spLocks noGrp="1" noChangeArrowheads="1"/>
          </p:cNvSpPr>
          <p:nvPr>
            <p:ph idx="1"/>
          </p:nvPr>
        </p:nvSpPr>
        <p:spPr>
          <a:xfrm>
            <a:off x="844550" y="1925638"/>
            <a:ext cx="8528050" cy="4114800"/>
          </a:xfrm>
        </p:spPr>
        <p:txBody>
          <a:bodyPr>
            <a:normAutofit/>
          </a:bodyPr>
          <a:lstStyle/>
          <a:p>
            <a:pPr eaLnBrk="1" hangingPunct="1">
              <a:lnSpc>
                <a:spcPct val="90000"/>
              </a:lnSpc>
            </a:pPr>
            <a:r>
              <a:rPr lang="en-US" smtClean="0"/>
              <a:t>He did not speak unnecessarily and what he said was always to the point and without any padding.</a:t>
            </a:r>
            <a:endParaRPr lang="ur-PK" smtClean="0"/>
          </a:p>
          <a:p>
            <a:pPr>
              <a:lnSpc>
                <a:spcPct val="90000"/>
              </a:lnSpc>
            </a:pPr>
            <a:r>
              <a:rPr lang="en-US" smtClean="0"/>
              <a:t>Muhammad (pbuh) was of a height a little above the average. </a:t>
            </a:r>
          </a:p>
          <a:p>
            <a:pPr>
              <a:lnSpc>
                <a:spcPct val="90000"/>
              </a:lnSpc>
            </a:pPr>
            <a:r>
              <a:rPr lang="en-US" smtClean="0"/>
              <a:t>He was fair of complexion and altogether very handsome. </a:t>
            </a:r>
          </a:p>
          <a:p>
            <a:pPr eaLnBrk="1" hangingPunct="1">
              <a:lnSpc>
                <a:spcPct val="90000"/>
              </a:lnSpc>
            </a:pPr>
            <a:r>
              <a:rPr lang="en-US" smtClean="0"/>
              <a:t>At times he would make his meaning clear by slowly repeating what he had said.  </a:t>
            </a:r>
          </a:p>
          <a:p>
            <a:pPr eaLnBrk="1" hangingPunct="1">
              <a:lnSpc>
                <a:spcPct val="90000"/>
              </a:lnSpc>
            </a:pPr>
            <a:r>
              <a:rPr lang="en-US" smtClean="0"/>
              <a:t>His laugh was mostly a smile. </a:t>
            </a:r>
          </a:p>
          <a:p>
            <a:pPr eaLnBrk="1" hangingPunct="1">
              <a:lnSpc>
                <a:spcPct val="90000"/>
              </a:lnSpc>
            </a:pPr>
            <a:r>
              <a:rPr lang="en-US" smtClean="0"/>
              <a:t>He kept his feelings under firm control. </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457200"/>
            <a:ext cx="8229600" cy="1143000"/>
          </a:xfrm>
        </p:spPr>
        <p:txBody>
          <a:bodyPr/>
          <a:lstStyle/>
          <a:p>
            <a:r>
              <a:rPr lang="en-US" sz="4000" smtClean="0"/>
              <a:t>Dress</a:t>
            </a:r>
          </a:p>
        </p:txBody>
      </p:sp>
      <p:sp>
        <p:nvSpPr>
          <p:cNvPr id="52227" name="Rectangle 3"/>
          <p:cNvSpPr>
            <a:spLocks noGrp="1" noChangeArrowheads="1"/>
          </p:cNvSpPr>
          <p:nvPr>
            <p:ph idx="1"/>
          </p:nvPr>
        </p:nvSpPr>
        <p:spPr>
          <a:xfrm>
            <a:off x="311150" y="1371600"/>
            <a:ext cx="8528050" cy="4953000"/>
          </a:xfrm>
        </p:spPr>
        <p:txBody>
          <a:bodyPr>
            <a:normAutofit/>
          </a:bodyPr>
          <a:lstStyle/>
          <a:p>
            <a:pPr>
              <a:defRPr/>
            </a:pPr>
            <a:r>
              <a:rPr lang="en-US" b="1" smtClean="0"/>
              <a:t>His dress generally consisted of a shirt, tamad (trousers), a sheet thrown round the shoulders and a turban. </a:t>
            </a:r>
          </a:p>
          <a:p>
            <a:pPr>
              <a:defRPr/>
            </a:pPr>
            <a:r>
              <a:rPr lang="en-US" b="1" smtClean="0"/>
              <a:t>His blanket had several patches (Tirmidhi). </a:t>
            </a:r>
          </a:p>
          <a:p>
            <a:pPr>
              <a:defRPr/>
            </a:pPr>
            <a:r>
              <a:rPr lang="en-US" b="1" smtClean="0"/>
              <a:t>He had very few spare clothes, but he kept them spotlessly clean (Bukhari). </a:t>
            </a:r>
          </a:p>
          <a:p>
            <a:pPr>
              <a:defRPr/>
            </a:pPr>
            <a:r>
              <a:rPr lang="en-US" smtClean="0"/>
              <a:t>Once he enquired of a person in dirty clothes whether he had any income. Upon getting a reply in the affirmative, he observed, "When Allah has blessed you with His bounty, your appearance should reflect it." [Abu Dawood] </a:t>
            </a:r>
          </a:p>
          <a:p>
            <a:pPr>
              <a:defRPr/>
            </a:pPr>
            <a:endParaRPr lang="en-US" b="1"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0"/>
            <a:ext cx="8229600" cy="533400"/>
          </a:xfrm>
        </p:spPr>
        <p:txBody>
          <a:bodyPr>
            <a:normAutofit fontScale="90000"/>
          </a:bodyPr>
          <a:lstStyle/>
          <a:p>
            <a:pPr>
              <a:defRPr/>
            </a:pPr>
            <a:r>
              <a:rPr lang="en-US" sz="3600" smtClean="0"/>
              <a:t>House &amp; Belongings!!!</a:t>
            </a:r>
          </a:p>
        </p:txBody>
      </p:sp>
      <p:sp>
        <p:nvSpPr>
          <p:cNvPr id="54275" name="Rectangle 3"/>
          <p:cNvSpPr>
            <a:spLocks noGrp="1" noChangeArrowheads="1"/>
          </p:cNvSpPr>
          <p:nvPr>
            <p:ph idx="1"/>
          </p:nvPr>
        </p:nvSpPr>
        <p:spPr>
          <a:xfrm>
            <a:off x="304800" y="990600"/>
            <a:ext cx="8458200" cy="5791200"/>
          </a:xfrm>
        </p:spPr>
        <p:txBody>
          <a:bodyPr>
            <a:normAutofit lnSpcReduction="10000"/>
          </a:bodyPr>
          <a:lstStyle/>
          <a:p>
            <a:pPr lvl="1">
              <a:lnSpc>
                <a:spcPct val="90000"/>
              </a:lnSpc>
              <a:buFont typeface="Wingdings"/>
              <a:buNone/>
              <a:defRPr/>
            </a:pPr>
            <a:r>
              <a:rPr lang="en-US" smtClean="0"/>
              <a:t>His house was but a hut with walls of unbaked clay and a thatched roof of palm leaves covered by camel skin. It contained </a:t>
            </a:r>
          </a:p>
          <a:p>
            <a:pPr lvl="2">
              <a:lnSpc>
                <a:spcPct val="90000"/>
              </a:lnSpc>
              <a:defRPr/>
            </a:pPr>
            <a:r>
              <a:rPr lang="en-US" sz="2500" smtClean="0"/>
              <a:t>a rope cot, </a:t>
            </a:r>
          </a:p>
          <a:p>
            <a:pPr lvl="2">
              <a:lnSpc>
                <a:spcPct val="90000"/>
              </a:lnSpc>
              <a:defRPr/>
            </a:pPr>
            <a:r>
              <a:rPr lang="en-US" sz="2500" smtClean="0"/>
              <a:t>a pillow stuffed with palm leaves , </a:t>
            </a:r>
          </a:p>
          <a:p>
            <a:pPr lvl="2">
              <a:lnSpc>
                <a:spcPct val="90000"/>
              </a:lnSpc>
              <a:defRPr/>
            </a:pPr>
            <a:r>
              <a:rPr lang="en-US" sz="2500" smtClean="0"/>
              <a:t>the skin of some animal spread on the floor and a water </a:t>
            </a:r>
          </a:p>
          <a:p>
            <a:pPr lvl="2">
              <a:lnSpc>
                <a:spcPct val="90000"/>
              </a:lnSpc>
              <a:defRPr/>
            </a:pPr>
            <a:r>
              <a:rPr lang="en-US" sz="2500" smtClean="0"/>
              <a:t>bag of leather </a:t>
            </a:r>
          </a:p>
          <a:p>
            <a:pPr lvl="2">
              <a:lnSpc>
                <a:spcPct val="90000"/>
              </a:lnSpc>
              <a:defRPr/>
            </a:pPr>
            <a:r>
              <a:rPr lang="en-US" sz="2500" smtClean="0"/>
              <a:t>and some weapons. </a:t>
            </a:r>
          </a:p>
          <a:p>
            <a:pPr lvl="1">
              <a:lnSpc>
                <a:spcPct val="90000"/>
              </a:lnSpc>
              <a:buFont typeface="Wingdings"/>
              <a:buNone/>
              <a:defRPr/>
            </a:pPr>
            <a:r>
              <a:rPr lang="en-US" smtClean="0"/>
              <a:t>These were all his earthly belongings, besides </a:t>
            </a:r>
          </a:p>
          <a:p>
            <a:pPr lvl="1">
              <a:lnSpc>
                <a:spcPct val="90000"/>
              </a:lnSpc>
              <a:buFont typeface="Wingdings"/>
              <a:buNone/>
              <a:defRPr/>
            </a:pPr>
            <a:r>
              <a:rPr lang="en-US" smtClean="0"/>
              <a:t>a camel, </a:t>
            </a:r>
          </a:p>
          <a:p>
            <a:pPr lvl="1">
              <a:lnSpc>
                <a:spcPct val="90000"/>
              </a:lnSpc>
              <a:buFont typeface="Wingdings"/>
              <a:buNone/>
              <a:defRPr/>
            </a:pPr>
            <a:r>
              <a:rPr lang="en-US" smtClean="0"/>
              <a:t>a horse, and </a:t>
            </a:r>
          </a:p>
          <a:p>
            <a:pPr lvl="1">
              <a:lnSpc>
                <a:spcPct val="90000"/>
              </a:lnSpc>
              <a:buFont typeface="Wingdings"/>
              <a:buNone/>
              <a:defRPr/>
            </a:pPr>
            <a:r>
              <a:rPr lang="en-US" smtClean="0"/>
              <a:t>an ass and </a:t>
            </a:r>
          </a:p>
          <a:p>
            <a:pPr lvl="1">
              <a:lnSpc>
                <a:spcPct val="90000"/>
              </a:lnSpc>
              <a:buFont typeface="Wingdings"/>
              <a:buNone/>
              <a:defRPr/>
            </a:pPr>
            <a:r>
              <a:rPr lang="en-US" smtClean="0"/>
              <a:t>some land which he had acquired in the later part of his life (Bukhari, Muslim, Abu Dawood). </a:t>
            </a:r>
          </a:p>
          <a:p>
            <a:pPr lvl="2">
              <a:lnSpc>
                <a:spcPct val="90000"/>
              </a:lnSpc>
              <a:defRPr/>
            </a:pPr>
            <a:endParaRPr lang="en-US" sz="250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609600"/>
            <a:ext cx="8229600" cy="1143000"/>
          </a:xfrm>
        </p:spPr>
        <p:txBody>
          <a:bodyPr/>
          <a:lstStyle/>
          <a:p>
            <a:r>
              <a:rPr lang="en-US" sz="4000" smtClean="0"/>
              <a:t>  Extremely humble!</a:t>
            </a:r>
          </a:p>
        </p:txBody>
      </p:sp>
      <p:sp>
        <p:nvSpPr>
          <p:cNvPr id="67587" name="Rectangle 3"/>
          <p:cNvSpPr>
            <a:spLocks noGrp="1" noChangeArrowheads="1"/>
          </p:cNvSpPr>
          <p:nvPr>
            <p:ph idx="1"/>
          </p:nvPr>
        </p:nvSpPr>
        <p:spPr>
          <a:xfrm>
            <a:off x="457200" y="1447800"/>
            <a:ext cx="8528050" cy="4114800"/>
          </a:xfrm>
        </p:spPr>
        <p:txBody>
          <a:bodyPr>
            <a:normAutofit/>
          </a:bodyPr>
          <a:lstStyle/>
          <a:p>
            <a:pPr>
              <a:lnSpc>
                <a:spcPct val="90000"/>
              </a:lnSpc>
              <a:spcBef>
                <a:spcPct val="80000"/>
              </a:spcBef>
              <a:buFont typeface="Wingdings"/>
              <a:buNone/>
            </a:pPr>
            <a:r>
              <a:rPr lang="en-US" smtClean="0"/>
              <a:t>Though virtual king of Arabia and an apostle of Allah, he never assumed an air of superiority. </a:t>
            </a:r>
          </a:p>
          <a:p>
            <a:pPr>
              <a:lnSpc>
                <a:spcPct val="90000"/>
              </a:lnSpc>
              <a:spcBef>
                <a:spcPct val="80000"/>
              </a:spcBef>
              <a:buFont typeface="Wingdings"/>
              <a:buNone/>
            </a:pPr>
            <a:r>
              <a:rPr lang="en-US" smtClean="0"/>
              <a:t>He used to invite people be they slaves, servants or the poorest believers, to partake with him of his scanty meals. [Tirmidhi] </a:t>
            </a:r>
          </a:p>
          <a:p>
            <a:pPr>
              <a:lnSpc>
                <a:spcPct val="90000"/>
              </a:lnSpc>
              <a:spcBef>
                <a:spcPct val="80000"/>
              </a:spcBef>
              <a:buFont typeface="Wingdings"/>
              <a:buNone/>
            </a:pPr>
            <a:r>
              <a:rPr lang="en-US" smtClean="0"/>
              <a:t>He did not like people to get up for him and used to say, "Let him who likes people to stand up in his honour, he should seek a place in hell." [Abu Dawud] </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https://fbcdn-sphotos-g-a.akamaihd.net/hphotos-ak-prn1/996055_552658841482449_983206318_n.jpg"/>
          <p:cNvPicPr>
            <a:picLocks noChangeAspect="1" noChangeArrowheads="1"/>
          </p:cNvPicPr>
          <p:nvPr/>
        </p:nvPicPr>
        <p:blipFill>
          <a:blip r:embed="rId2" cstate="print">
            <a:grayscl/>
          </a:blip>
          <a:srcRect/>
          <a:stretch>
            <a:fillRect/>
          </a:stretch>
        </p:blipFill>
        <p:spPr bwMode="auto">
          <a:xfrm>
            <a:off x="0" y="1"/>
            <a:ext cx="9144000" cy="6858000"/>
          </a:xfrm>
          <a:prstGeom prst="rect">
            <a:avLst/>
          </a:prstGeom>
          <a:noFill/>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609600"/>
            <a:ext cx="8229600" cy="1143000"/>
          </a:xfrm>
        </p:spPr>
        <p:txBody>
          <a:bodyPr/>
          <a:lstStyle/>
          <a:p>
            <a:r>
              <a:rPr lang="en-US" sz="4000" smtClean="0"/>
              <a:t>At home!</a:t>
            </a:r>
          </a:p>
        </p:txBody>
      </p:sp>
      <p:sp>
        <p:nvSpPr>
          <p:cNvPr id="68611" name="Rectangle 3"/>
          <p:cNvSpPr>
            <a:spLocks noGrp="1" noChangeArrowheads="1"/>
          </p:cNvSpPr>
          <p:nvPr>
            <p:ph idx="1"/>
          </p:nvPr>
        </p:nvSpPr>
        <p:spPr>
          <a:xfrm>
            <a:off x="457200" y="990600"/>
            <a:ext cx="8528050" cy="5049838"/>
          </a:xfrm>
        </p:spPr>
        <p:txBody>
          <a:bodyPr/>
          <a:lstStyle/>
          <a:p>
            <a:pPr>
              <a:lnSpc>
                <a:spcPct val="110000"/>
              </a:lnSpc>
              <a:buFont typeface="Wingdings"/>
              <a:buNone/>
            </a:pPr>
            <a:r>
              <a:rPr lang="en-US" sz="3200" smtClean="0"/>
              <a:t>His wife A'isha (ra) said,</a:t>
            </a:r>
          </a:p>
          <a:p>
            <a:pPr>
              <a:lnSpc>
                <a:spcPct val="110000"/>
              </a:lnSpc>
              <a:buFont typeface="Wingdings"/>
              <a:buNone/>
            </a:pPr>
            <a:r>
              <a:rPr lang="en-US" sz="3200" smtClean="0"/>
              <a:t> "He always joined in household work and would at times mend his clothes, repair his shoes and sweep the floor. He would milk, tether, and feed his animals and do the household shopping.“</a:t>
            </a:r>
          </a:p>
          <a:p>
            <a:pPr>
              <a:lnSpc>
                <a:spcPct val="110000"/>
              </a:lnSpc>
              <a:buFont typeface="Wingdings"/>
              <a:buNone/>
            </a:pPr>
            <a:r>
              <a:rPr lang="en-US" sz="3200" smtClean="0"/>
              <a:t> [Qazi Iyaz: Shifa; Sahih Bukhari]</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457200" y="-609600"/>
            <a:ext cx="8229600" cy="1143000"/>
          </a:xfrm>
        </p:spPr>
        <p:txBody>
          <a:bodyPr/>
          <a:lstStyle/>
          <a:p>
            <a:r>
              <a:rPr lang="en-US" sz="4000" smtClean="0"/>
              <a:t>Spend his time</a:t>
            </a:r>
            <a:r>
              <a:rPr lang="en-US" sz="4000" smtClean="0">
                <a:latin typeface="Arial" pitchFamily="34" charset="0"/>
              </a:rPr>
              <a:t>…</a:t>
            </a:r>
            <a:endParaRPr lang="en-US" sz="4000" smtClean="0"/>
          </a:p>
        </p:txBody>
      </p:sp>
      <p:sp>
        <p:nvSpPr>
          <p:cNvPr id="69635" name="Rectangle 3"/>
          <p:cNvSpPr>
            <a:spLocks noGrp="1" noChangeArrowheads="1"/>
          </p:cNvSpPr>
          <p:nvPr>
            <p:ph idx="1"/>
          </p:nvPr>
        </p:nvSpPr>
        <p:spPr>
          <a:xfrm>
            <a:off x="381000" y="990600"/>
            <a:ext cx="8528050" cy="5257800"/>
          </a:xfrm>
        </p:spPr>
        <p:txBody>
          <a:bodyPr/>
          <a:lstStyle/>
          <a:p>
            <a:pPr>
              <a:lnSpc>
                <a:spcPct val="90000"/>
              </a:lnSpc>
              <a:buFont typeface="Wingdings"/>
              <a:buNone/>
            </a:pPr>
            <a:r>
              <a:rPr lang="en-US" sz="3200" smtClean="0"/>
              <a:t>According to the demands on him for: </a:t>
            </a:r>
          </a:p>
          <a:p>
            <a:pPr>
              <a:lnSpc>
                <a:spcPct val="90000"/>
              </a:lnSpc>
            </a:pPr>
            <a:r>
              <a:rPr lang="en-US" sz="3200" smtClean="0"/>
              <a:t>offering worship to Allah </a:t>
            </a:r>
          </a:p>
          <a:p>
            <a:pPr>
              <a:lnSpc>
                <a:spcPct val="90000"/>
              </a:lnSpc>
            </a:pPr>
            <a:r>
              <a:rPr lang="en-US" sz="3200" smtClean="0"/>
              <a:t>public affairs, and </a:t>
            </a:r>
          </a:p>
          <a:p>
            <a:pPr>
              <a:lnSpc>
                <a:spcPct val="90000"/>
              </a:lnSpc>
              <a:buFont typeface="Wingdings"/>
              <a:buNone/>
            </a:pPr>
            <a:r>
              <a:rPr lang="en-US" sz="3200" smtClean="0"/>
              <a:t>personal matters. All his activities were full of supplications and prayers.</a:t>
            </a:r>
          </a:p>
          <a:p>
            <a:pPr>
              <a:lnSpc>
                <a:spcPct val="90000"/>
              </a:lnSpc>
              <a:buFont typeface="Wingdings"/>
              <a:buNone/>
            </a:pPr>
            <a:r>
              <a:rPr lang="en-US" sz="3200" smtClean="0"/>
              <a:t>His Love, Devotion, Dedication is transparent. </a:t>
            </a:r>
          </a:p>
          <a:p>
            <a:pPr>
              <a:lnSpc>
                <a:spcPct val="90000"/>
              </a:lnSpc>
              <a:buFont typeface="Wingdings"/>
              <a:buNone/>
            </a:pPr>
            <a:r>
              <a:rPr lang="en-US" sz="3200" smtClean="0"/>
              <a:t>A full 300 page-books is there just on the prayers he used to recite. </a:t>
            </a:r>
          </a:p>
          <a:p>
            <a:pPr>
              <a:lnSpc>
                <a:spcPct val="90000"/>
              </a:lnSpc>
            </a:pPr>
            <a:endParaRPr lang="en-US" sz="3200" smtClean="0"/>
          </a:p>
          <a:p>
            <a:pPr>
              <a:lnSpc>
                <a:spcPct val="90000"/>
              </a:lnSpc>
              <a:buFont typeface="Wingdings"/>
              <a:buNone/>
            </a:pPr>
            <a:endParaRPr lang="en-US" sz="3200"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609600"/>
            <a:ext cx="8229600" cy="1143000"/>
          </a:xfrm>
        </p:spPr>
        <p:txBody>
          <a:bodyPr/>
          <a:lstStyle/>
          <a:p>
            <a:r>
              <a:rPr lang="en-US" sz="4000" smtClean="0"/>
              <a:t>  His Behavior</a:t>
            </a:r>
          </a:p>
        </p:txBody>
      </p:sp>
      <p:sp>
        <p:nvSpPr>
          <p:cNvPr id="70659" name="Rectangle 3"/>
          <p:cNvSpPr>
            <a:spLocks noGrp="1" noChangeArrowheads="1"/>
          </p:cNvSpPr>
          <p:nvPr>
            <p:ph idx="1"/>
          </p:nvPr>
        </p:nvSpPr>
        <p:spPr>
          <a:xfrm>
            <a:off x="381000" y="1079500"/>
            <a:ext cx="8305800" cy="5245100"/>
          </a:xfrm>
        </p:spPr>
        <p:txBody>
          <a:bodyPr/>
          <a:lstStyle/>
          <a:p>
            <a:pPr>
              <a:lnSpc>
                <a:spcPct val="90000"/>
              </a:lnSpc>
              <a:buFont typeface="Wingdings"/>
              <a:buNone/>
            </a:pPr>
            <a:r>
              <a:rPr lang="en-US" sz="3200" smtClean="0"/>
              <a:t>By nature he was gentle and kind-hearted, always inclined to be gracious and to overlook the faults of others. </a:t>
            </a:r>
          </a:p>
          <a:p>
            <a:pPr>
              <a:lnSpc>
                <a:spcPct val="90000"/>
              </a:lnSpc>
              <a:buFont typeface="Wingdings"/>
              <a:buNone/>
            </a:pPr>
            <a:r>
              <a:rPr lang="en-US" sz="3200" smtClean="0"/>
              <a:t>	Politeness and courtesy, </a:t>
            </a:r>
          </a:p>
          <a:p>
            <a:pPr>
              <a:lnSpc>
                <a:spcPct val="90000"/>
              </a:lnSpc>
              <a:buFont typeface="Wingdings"/>
              <a:buNone/>
            </a:pPr>
            <a:r>
              <a:rPr lang="en-US" sz="3200" smtClean="0"/>
              <a:t>	compassion and tenderness, </a:t>
            </a:r>
          </a:p>
          <a:p>
            <a:pPr>
              <a:lnSpc>
                <a:spcPct val="90000"/>
              </a:lnSpc>
              <a:buFont typeface="Wingdings"/>
              <a:buNone/>
            </a:pPr>
            <a:r>
              <a:rPr lang="en-US" sz="3200" smtClean="0"/>
              <a:t>	simplicity and humility, </a:t>
            </a:r>
          </a:p>
          <a:p>
            <a:pPr>
              <a:lnSpc>
                <a:spcPct val="90000"/>
              </a:lnSpc>
              <a:buFont typeface="Wingdings"/>
              <a:buNone/>
            </a:pPr>
            <a:r>
              <a:rPr lang="en-US" sz="3200" smtClean="0"/>
              <a:t>	sympathy and sincerity </a:t>
            </a:r>
          </a:p>
          <a:p>
            <a:pPr>
              <a:lnSpc>
                <a:spcPct val="90000"/>
              </a:lnSpc>
              <a:buFont typeface="Wingdings"/>
              <a:buNone/>
            </a:pPr>
            <a:r>
              <a:rPr lang="en-US" sz="3200" smtClean="0"/>
              <a:t>were some of the keynotes of his character. </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0" name="Picture 2" descr="http://2.bp.blogspot.com/-GMCMoUhLihk/UaDeQIe8_mI/AAAAAAAAD5M/L-8thkxkhRw/s1600/011.jpg"/>
          <p:cNvPicPr>
            <a:picLocks noChangeAspect="1" noChangeArrowheads="1"/>
          </p:cNvPicPr>
          <p:nvPr/>
        </p:nvPicPr>
        <p:blipFill>
          <a:blip r:embed="rId2" cstate="print">
            <a:duotone>
              <a:prstClr val="black"/>
              <a:srgbClr val="D9C3A5">
                <a:tint val="50000"/>
                <a:satMod val="180000"/>
              </a:srgbClr>
            </a:duotone>
          </a:blip>
          <a:srcRect l="1667" b="3297"/>
          <a:stretch>
            <a:fillRect/>
          </a:stretch>
        </p:blipFill>
        <p:spPr bwMode="auto">
          <a:xfrm>
            <a:off x="76200" y="0"/>
            <a:ext cx="8991600" cy="6705600"/>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457200" y="-609600"/>
            <a:ext cx="8229600" cy="1143000"/>
          </a:xfrm>
        </p:spPr>
        <p:txBody>
          <a:bodyPr/>
          <a:lstStyle/>
          <a:p>
            <a:r>
              <a:rPr lang="en-US" sz="4000" smtClean="0"/>
              <a:t>  His Character</a:t>
            </a:r>
          </a:p>
        </p:txBody>
      </p:sp>
      <p:sp>
        <p:nvSpPr>
          <p:cNvPr id="71683" name="Rectangle 3"/>
          <p:cNvSpPr>
            <a:spLocks noGrp="1" noChangeArrowheads="1"/>
          </p:cNvSpPr>
          <p:nvPr>
            <p:ph idx="1"/>
          </p:nvPr>
        </p:nvSpPr>
        <p:spPr>
          <a:xfrm>
            <a:off x="457200" y="2286000"/>
            <a:ext cx="8528050" cy="4114800"/>
          </a:xfrm>
        </p:spPr>
        <p:txBody>
          <a:bodyPr/>
          <a:lstStyle/>
          <a:p>
            <a:pPr>
              <a:lnSpc>
                <a:spcPct val="90000"/>
              </a:lnSpc>
            </a:pPr>
            <a:endParaRPr lang="en-US" sz="3200" smtClean="0"/>
          </a:p>
          <a:p>
            <a:pPr>
              <a:lnSpc>
                <a:spcPct val="90000"/>
              </a:lnSpc>
            </a:pPr>
            <a:r>
              <a:rPr lang="en-US" sz="3200" smtClean="0"/>
              <a:t>About himself the Prophet (pbuh) said</a:t>
            </a:r>
          </a:p>
          <a:p>
            <a:pPr>
              <a:lnSpc>
                <a:spcPct val="90000"/>
              </a:lnSpc>
            </a:pPr>
            <a:r>
              <a:rPr lang="en-US" sz="3200" smtClean="0"/>
              <a:t> “Allah has sent me as an apostle so that I may demonstrate perfection of character, refinement of manners and loftiness of deportment.</a:t>
            </a:r>
          </a:p>
          <a:p>
            <a:pPr>
              <a:lnSpc>
                <a:spcPct val="90000"/>
              </a:lnSpc>
            </a:pPr>
            <a:r>
              <a:rPr lang="en-US" sz="3200" smtClean="0"/>
              <a:t>" [Malik]</a:t>
            </a:r>
          </a:p>
        </p:txBody>
      </p:sp>
      <p:pic>
        <p:nvPicPr>
          <p:cNvPr id="71684" name="Picture 2" descr="http://www.majalis.org/qasidas/images/titres/309.jpg"/>
          <p:cNvPicPr>
            <a:picLocks noChangeAspect="1" noChangeArrowheads="1"/>
          </p:cNvPicPr>
          <p:nvPr/>
        </p:nvPicPr>
        <p:blipFill>
          <a:blip r:embed="rId2" cstate="print"/>
          <a:srcRect l="15077"/>
          <a:stretch>
            <a:fillRect/>
          </a:stretch>
        </p:blipFill>
        <p:spPr bwMode="auto">
          <a:xfrm>
            <a:off x="1828800" y="1343025"/>
            <a:ext cx="5105400" cy="10953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609600"/>
            <a:ext cx="8229600" cy="1143000"/>
          </a:xfrm>
        </p:spPr>
        <p:txBody>
          <a:bodyPr>
            <a:normAutofit/>
          </a:bodyPr>
          <a:lstStyle/>
          <a:p>
            <a:pPr eaLnBrk="1" hangingPunct="1"/>
            <a:r>
              <a:rPr lang="en-US" sz="4000" smtClean="0"/>
              <a:t>Supplications</a:t>
            </a:r>
            <a:r>
              <a:rPr lang="ur-PK" sz="4000" smtClean="0"/>
              <a:t>مناجات </a:t>
            </a:r>
            <a:r>
              <a:rPr lang="en-US" sz="4000" smtClean="0">
                <a:latin typeface="Arial" pitchFamily="34" charset="0"/>
              </a:rPr>
              <a:t>…</a:t>
            </a:r>
            <a:endParaRPr lang="en-US" sz="4000" smtClean="0"/>
          </a:p>
        </p:txBody>
      </p:sp>
      <p:sp>
        <p:nvSpPr>
          <p:cNvPr id="51203" name="Rectangle 3"/>
          <p:cNvSpPr>
            <a:spLocks noGrp="1" noChangeArrowheads="1"/>
          </p:cNvSpPr>
          <p:nvPr>
            <p:ph idx="1"/>
          </p:nvPr>
        </p:nvSpPr>
        <p:spPr>
          <a:xfrm>
            <a:off x="919163" y="762000"/>
            <a:ext cx="8453437" cy="4114800"/>
          </a:xfrm>
        </p:spPr>
        <p:txBody>
          <a:bodyPr>
            <a:normAutofit/>
          </a:bodyPr>
          <a:lstStyle/>
          <a:p>
            <a:pPr eaLnBrk="1" hangingPunct="1">
              <a:lnSpc>
                <a:spcPct val="90000"/>
              </a:lnSpc>
              <a:buFont typeface="Wingdings"/>
              <a:buNone/>
            </a:pPr>
            <a:r>
              <a:rPr lang="en-US" sz="2000" smtClean="0"/>
              <a:t>MIRACULOUS ASPECT</a:t>
            </a:r>
          </a:p>
          <a:p>
            <a:pPr eaLnBrk="1" hangingPunct="1">
              <a:lnSpc>
                <a:spcPct val="90000"/>
              </a:lnSpc>
            </a:pPr>
            <a:r>
              <a:rPr lang="en-US" sz="2000" smtClean="0"/>
              <a:t>	Establish / Correct the relationship with God</a:t>
            </a:r>
          </a:p>
          <a:p>
            <a:pPr eaLnBrk="1" hangingPunct="1">
              <a:lnSpc>
                <a:spcPct val="90000"/>
              </a:lnSpc>
            </a:pPr>
            <a:r>
              <a:rPr lang="en-US" sz="2000" smtClean="0"/>
              <a:t>	Maintain it</a:t>
            </a:r>
          </a:p>
          <a:p>
            <a:pPr eaLnBrk="1" hangingPunct="1">
              <a:lnSpc>
                <a:spcPct val="90000"/>
              </a:lnSpc>
              <a:buFont typeface="Wingdings"/>
              <a:buNone/>
            </a:pPr>
            <a:r>
              <a:rPr lang="en-US" sz="2000" smtClean="0"/>
              <a:t>Millions of Muslims throughout centuries have been  reciting these everyday. </a:t>
            </a:r>
          </a:p>
          <a:p>
            <a:pPr eaLnBrk="1" hangingPunct="1">
              <a:lnSpc>
                <a:spcPct val="90000"/>
              </a:lnSpc>
              <a:buFont typeface="Wingdings"/>
              <a:buNone/>
            </a:pPr>
            <a:r>
              <a:rPr lang="en-US" sz="2000" smtClean="0"/>
              <a:t>Of course, they want to follow him in all aspects (name, dress, beard, living style…).</a:t>
            </a:r>
          </a:p>
        </p:txBody>
      </p:sp>
      <p:pic>
        <p:nvPicPr>
          <p:cNvPr id="77826" name="Picture 2" descr="http://quranosunnat.weebly.com/uploads/8/5/0/6/8506526/3633413_orig.jpg"/>
          <p:cNvPicPr>
            <a:picLocks noChangeAspect="1" noChangeArrowheads="1"/>
          </p:cNvPicPr>
          <p:nvPr/>
        </p:nvPicPr>
        <p:blipFill>
          <a:blip r:embed="rId3" cstate="print"/>
          <a:srcRect t="9910"/>
          <a:stretch>
            <a:fillRect/>
          </a:stretch>
        </p:blipFill>
        <p:spPr bwMode="auto">
          <a:xfrm>
            <a:off x="0" y="3124200"/>
            <a:ext cx="9144000" cy="3733800"/>
          </a:xfrm>
          <a:prstGeom prst="rect">
            <a:avLst/>
          </a:prstGeom>
          <a:noFill/>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609600"/>
            <a:ext cx="8229600" cy="1143000"/>
          </a:xfrm>
        </p:spPr>
        <p:txBody>
          <a:bodyPr/>
          <a:lstStyle/>
          <a:p>
            <a:r>
              <a:rPr lang="en-US" sz="4000" smtClean="0"/>
              <a:t>  His Behavior</a:t>
            </a:r>
          </a:p>
        </p:txBody>
      </p:sp>
      <p:sp>
        <p:nvSpPr>
          <p:cNvPr id="436227" name="Rectangle 3"/>
          <p:cNvSpPr>
            <a:spLocks noGrp="1" noChangeArrowheads="1"/>
          </p:cNvSpPr>
          <p:nvPr>
            <p:ph idx="1"/>
          </p:nvPr>
        </p:nvSpPr>
        <p:spPr>
          <a:xfrm>
            <a:off x="457200" y="1295400"/>
            <a:ext cx="8528050" cy="4114800"/>
          </a:xfrm>
        </p:spPr>
        <p:txBody>
          <a:bodyPr>
            <a:normAutofit lnSpcReduction="10000"/>
          </a:bodyPr>
          <a:lstStyle/>
          <a:p>
            <a:pPr marL="420624" indent="-384048" fontAlgn="auto">
              <a:lnSpc>
                <a:spcPct val="120000"/>
              </a:lnSpc>
              <a:spcAft>
                <a:spcPts val="0"/>
              </a:spcAft>
              <a:buFont typeface="Wingdings" pitchFamily="2" charset="2"/>
              <a:buNone/>
              <a:defRPr/>
            </a:pPr>
            <a:r>
              <a:rPr lang="en-US" sz="3200"/>
              <a:t>The Prophet (pbuh) said: “He is a bad person in the sight of Allah </a:t>
            </a:r>
            <a:br>
              <a:rPr lang="en-US" sz="3200"/>
            </a:br>
            <a:r>
              <a:rPr lang="en-US" sz="3200"/>
              <a:t>* who does not behave courteously, and</a:t>
            </a:r>
            <a:br>
              <a:rPr lang="en-US" sz="3200"/>
            </a:br>
            <a:r>
              <a:rPr lang="en-US" sz="3200"/>
              <a:t>* people shun his company because of his bad manners.</a:t>
            </a:r>
            <a:br>
              <a:rPr lang="en-US" sz="3200"/>
            </a:br>
            <a:endParaRPr lang="en-US" sz="3200"/>
          </a:p>
          <a:p>
            <a:pPr marL="420624" indent="-384048" fontAlgn="auto">
              <a:lnSpc>
                <a:spcPct val="90000"/>
              </a:lnSpc>
              <a:spcAft>
                <a:spcPts val="0"/>
              </a:spcAft>
              <a:buFont typeface="Wingdings" pitchFamily="2" charset="2"/>
              <a:buNone/>
              <a:defRPr/>
            </a:pPr>
            <a:r>
              <a:rPr lang="en-US" sz="3200"/>
              <a:t>[Sahih Bukhari] </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609600"/>
            <a:ext cx="8229600" cy="1143000"/>
          </a:xfrm>
        </p:spPr>
        <p:txBody>
          <a:bodyPr/>
          <a:lstStyle/>
          <a:p>
            <a:r>
              <a:rPr lang="en-US" sz="4000" smtClean="0"/>
              <a:t>Messenger of Mercy</a:t>
            </a:r>
          </a:p>
        </p:txBody>
      </p:sp>
      <p:sp>
        <p:nvSpPr>
          <p:cNvPr id="73731" name="Rectangle 3"/>
          <p:cNvSpPr>
            <a:spLocks noGrp="1" noChangeArrowheads="1"/>
          </p:cNvSpPr>
          <p:nvPr>
            <p:ph idx="1"/>
          </p:nvPr>
        </p:nvSpPr>
        <p:spPr>
          <a:xfrm>
            <a:off x="533400" y="3962400"/>
            <a:ext cx="7834313" cy="2286000"/>
          </a:xfrm>
        </p:spPr>
        <p:txBody>
          <a:bodyPr/>
          <a:lstStyle/>
          <a:p>
            <a:r>
              <a:rPr lang="en-US" smtClean="0"/>
              <a:t>We have sent you except as a mercy for the worlds (al-Qur’an)</a:t>
            </a:r>
          </a:p>
          <a:p>
            <a:r>
              <a:rPr lang="en-US" smtClean="0"/>
              <a:t>Extremely kind and merciful for believers</a:t>
            </a:r>
          </a:p>
          <a:p>
            <a:r>
              <a:rPr lang="en-US" smtClean="0"/>
              <a:t>Even for his enemies - After Makkah’s victory</a:t>
            </a:r>
          </a:p>
        </p:txBody>
      </p:sp>
      <p:pic>
        <p:nvPicPr>
          <p:cNvPr id="73732" name="Picture 2" descr="http://haidryonline.files.wordpress.com/2012/11/wama-arsalnaka-illa-rahmat.jpg?w=728"/>
          <p:cNvPicPr>
            <a:picLocks noChangeAspect="1" noChangeArrowheads="1"/>
          </p:cNvPicPr>
          <p:nvPr/>
        </p:nvPicPr>
        <p:blipFill>
          <a:blip r:embed="rId2" cstate="print"/>
          <a:srcRect/>
          <a:stretch>
            <a:fillRect/>
          </a:stretch>
        </p:blipFill>
        <p:spPr bwMode="auto">
          <a:xfrm>
            <a:off x="1066800" y="1400175"/>
            <a:ext cx="6934200" cy="1800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609600"/>
            <a:ext cx="8229600" cy="1143000"/>
          </a:xfrm>
        </p:spPr>
        <p:txBody>
          <a:bodyPr/>
          <a:lstStyle/>
          <a:p>
            <a:r>
              <a:rPr lang="en-US" sz="3600" smtClean="0"/>
              <a:t>Kindness to Animals</a:t>
            </a:r>
          </a:p>
        </p:txBody>
      </p:sp>
      <p:sp>
        <p:nvSpPr>
          <p:cNvPr id="74755" name="Rectangle 3"/>
          <p:cNvSpPr>
            <a:spLocks noGrp="1" noChangeArrowheads="1"/>
          </p:cNvSpPr>
          <p:nvPr>
            <p:ph idx="1"/>
          </p:nvPr>
        </p:nvSpPr>
        <p:spPr>
          <a:xfrm>
            <a:off x="457200" y="1219200"/>
            <a:ext cx="8229600" cy="4724400"/>
          </a:xfrm>
        </p:spPr>
        <p:txBody>
          <a:bodyPr/>
          <a:lstStyle/>
          <a:p>
            <a:r>
              <a:rPr lang="en-US" sz="3600" smtClean="0"/>
              <a:t>"Indeed, there is heavenly reward for every act of kindness done to a living animal.“</a:t>
            </a:r>
          </a:p>
          <a:p>
            <a:r>
              <a:rPr lang="en-US" sz="3600" smtClean="0"/>
              <a:t> If he saw any animal over-loaded he would pull up the owner and say, "Fear Allah in your treatment of animals." </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endParaRPr lang="en-US" smtClean="0"/>
          </a:p>
        </p:txBody>
      </p:sp>
      <p:pic>
        <p:nvPicPr>
          <p:cNvPr id="75779" name="Picture 2" descr="http://rameenislam.com/wp-content/uploads/2013/04/541522_403208073111126_2100715291_n-300x300.jpg"/>
          <p:cNvPicPr>
            <a:picLocks noGrp="1" noChangeAspect="1" noChangeArrowheads="1"/>
          </p:cNvPicPr>
          <p:nvPr>
            <p:ph idx="1"/>
          </p:nvPr>
        </p:nvPicPr>
        <p:blipFill>
          <a:blip r:embed="rId2" cstate="print">
            <a:duotone>
              <a:prstClr val="black"/>
              <a:srgbClr val="D9C3A5">
                <a:tint val="50000"/>
                <a:satMod val="180000"/>
              </a:srgbClr>
            </a:duotone>
          </a:blip>
          <a:srcRect/>
          <a:stretch>
            <a:fillRect/>
          </a:stretch>
        </p:blipFill>
        <p:spPr>
          <a:xfrm>
            <a:off x="0" y="0"/>
            <a:ext cx="9144000" cy="6858000"/>
          </a:xfr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609600"/>
            <a:ext cx="8229600" cy="1143000"/>
          </a:xfrm>
        </p:spPr>
        <p:txBody>
          <a:bodyPr/>
          <a:lstStyle/>
          <a:p>
            <a:r>
              <a:rPr lang="en-US" sz="4000" smtClean="0"/>
              <a:t>Love for the poor </a:t>
            </a:r>
          </a:p>
        </p:txBody>
      </p:sp>
      <p:sp>
        <p:nvSpPr>
          <p:cNvPr id="76803" name="Rectangle 3"/>
          <p:cNvSpPr>
            <a:spLocks noGrp="1" noChangeArrowheads="1"/>
          </p:cNvSpPr>
          <p:nvPr>
            <p:ph idx="1"/>
          </p:nvPr>
        </p:nvSpPr>
        <p:spPr>
          <a:xfrm>
            <a:off x="844550" y="3767138"/>
            <a:ext cx="7913688" cy="3243262"/>
          </a:xfrm>
        </p:spPr>
        <p:txBody>
          <a:bodyPr/>
          <a:lstStyle/>
          <a:p>
            <a:r>
              <a:rPr lang="en-US" sz="3200" smtClean="0"/>
              <a:t>He said: "He is not a perfect Muslim who eats his fill and lets his neighbour go hungry." </a:t>
            </a:r>
          </a:p>
          <a:p>
            <a:r>
              <a:rPr lang="en-US" smtClean="0"/>
              <a:t>To his wife he said, "O A'isha, love the poor and let them come to you and Allah will draw you near to Himself." [Sahih Bukhari] </a:t>
            </a:r>
          </a:p>
        </p:txBody>
      </p:sp>
      <p:pic>
        <p:nvPicPr>
          <p:cNvPr id="76804" name="Picture 2" descr="http://rameenislam.com/wp-content/uploads/2013/04/318739_597906300227288_693006716_n-300x225.jpg"/>
          <p:cNvPicPr>
            <a:picLocks noChangeAspect="1" noChangeArrowheads="1"/>
          </p:cNvPicPr>
          <p:nvPr/>
        </p:nvPicPr>
        <p:blipFill>
          <a:blip r:embed="rId2" cstate="print">
            <a:duotone>
              <a:schemeClr val="accent5">
                <a:shade val="45000"/>
                <a:satMod val="135000"/>
              </a:schemeClr>
              <a:prstClr val="white"/>
            </a:duotone>
          </a:blip>
          <a:srcRect/>
          <a:stretch>
            <a:fillRect/>
          </a:stretch>
        </p:blipFill>
        <p:spPr bwMode="auto">
          <a:xfrm>
            <a:off x="1600200" y="752475"/>
            <a:ext cx="5562600" cy="30575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457200" y="-685800"/>
            <a:ext cx="8229600" cy="1143000"/>
          </a:xfrm>
        </p:spPr>
        <p:txBody>
          <a:bodyPr/>
          <a:lstStyle/>
          <a:p>
            <a:r>
              <a:rPr lang="en-US" sz="3200" smtClean="0">
                <a:ea typeface="Traditional Arabic"/>
                <a:cs typeface="Traditional Arabic"/>
              </a:rPr>
              <a:t>The FASTEST Growing Religion in the world:</a:t>
            </a:r>
          </a:p>
        </p:txBody>
      </p:sp>
      <p:sp>
        <p:nvSpPr>
          <p:cNvPr id="355331" name="Rectangle 3"/>
          <p:cNvSpPr>
            <a:spLocks noGrp="1" noChangeArrowheads="1"/>
          </p:cNvSpPr>
          <p:nvPr>
            <p:ph idx="1"/>
          </p:nvPr>
        </p:nvSpPr>
        <p:spPr>
          <a:xfrm>
            <a:off x="457200" y="990600"/>
            <a:ext cx="8229600" cy="5486400"/>
          </a:xfrm>
        </p:spPr>
        <p:txBody>
          <a:bodyPr>
            <a:normAutofit/>
          </a:bodyPr>
          <a:lstStyle/>
          <a:p>
            <a:pPr marL="722376" lvl="1" indent="-274320" fontAlgn="auto">
              <a:spcAft>
                <a:spcPts val="0"/>
              </a:spcAft>
              <a:defRPr/>
            </a:pPr>
            <a:r>
              <a:rPr lang="en-US">
                <a:cs typeface="Traditional Arabic" pitchFamily="2" charset="-78"/>
              </a:rPr>
              <a:t>Not by Sword or Money </a:t>
            </a:r>
            <a:r>
              <a:rPr lang="en-US" smtClean="0">
                <a:cs typeface="Traditional Arabic" pitchFamily="2" charset="-78"/>
              </a:rPr>
              <a:t>!</a:t>
            </a:r>
          </a:p>
          <a:p>
            <a:pPr marL="722376" lvl="1" indent="-274320" fontAlgn="auto">
              <a:spcAft>
                <a:spcPts val="0"/>
              </a:spcAft>
              <a:defRPr/>
            </a:pPr>
            <a:r>
              <a:rPr lang="en-US" smtClean="0">
                <a:cs typeface="Traditional Arabic" pitchFamily="2" charset="-78"/>
              </a:rPr>
              <a:t> </a:t>
            </a:r>
            <a:r>
              <a:rPr lang="en-US" b="1">
                <a:cs typeface="Traditional Arabic" pitchFamily="2" charset="-78"/>
              </a:rPr>
              <a:t>“Today it is 'perhaps' the fastest growing religion in US”</a:t>
            </a:r>
            <a:r>
              <a:rPr lang="en-US">
                <a:cs typeface="Traditional Arabic" pitchFamily="2" charset="-78"/>
              </a:rPr>
              <a:t> (Maston Speight, Director of the office of Christian Muslim relations of the national council of churches of Christ of the USA)</a:t>
            </a:r>
          </a:p>
          <a:p>
            <a:pPr marL="722376" lvl="1" indent="-274320" fontAlgn="auto">
              <a:spcAft>
                <a:spcPts val="0"/>
              </a:spcAft>
              <a:defRPr/>
            </a:pPr>
            <a:r>
              <a:rPr lang="en-US" b="1">
                <a:cs typeface="Traditional Arabic" pitchFamily="2" charset="-78"/>
              </a:rPr>
              <a:t>'World's fastest growing religion'</a:t>
            </a:r>
            <a:r>
              <a:rPr lang="en-US">
                <a:cs typeface="Traditional Arabic" pitchFamily="2" charset="-78"/>
              </a:rPr>
              <a:t> (Robert Morey, Director of research and education foundation, Austin, TX) in spite of the Muslims powerlessness and decadence in the past 2 centuries.</a:t>
            </a:r>
          </a:p>
          <a:p>
            <a:pPr marL="722376" lvl="1" indent="-274320" fontAlgn="auto">
              <a:spcAft>
                <a:spcPts val="0"/>
              </a:spcAft>
              <a:defRPr/>
            </a:pPr>
            <a:r>
              <a:rPr lang="en-US" b="1">
                <a:cs typeface="Traditional Arabic" pitchFamily="2" charset="-78"/>
              </a:rPr>
              <a:t>'In modern times it has made great gains in Africa'</a:t>
            </a:r>
            <a:r>
              <a:rPr lang="en-US">
                <a:cs typeface="Traditional Arabic" pitchFamily="2" charset="-78"/>
              </a:rPr>
              <a:t> (The 1990 Almanac, Houghton Mifflin Company, Boston)  . </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457200" y="-533400"/>
            <a:ext cx="8229600" cy="1143000"/>
          </a:xfrm>
        </p:spPr>
        <p:txBody>
          <a:bodyPr/>
          <a:lstStyle/>
          <a:p>
            <a:r>
              <a:rPr lang="en-US" sz="4000" smtClean="0">
                <a:ea typeface="Traditional Arabic"/>
                <a:cs typeface="Traditional Arabic"/>
              </a:rPr>
              <a:t>Equality in Islam (POLICY)</a:t>
            </a:r>
          </a:p>
        </p:txBody>
      </p:sp>
      <p:sp>
        <p:nvSpPr>
          <p:cNvPr id="291843" name="Rectangle 3"/>
          <p:cNvSpPr>
            <a:spLocks noGrp="1" noChangeArrowheads="1"/>
          </p:cNvSpPr>
          <p:nvPr>
            <p:ph idx="1"/>
          </p:nvPr>
        </p:nvSpPr>
        <p:spPr>
          <a:xfrm>
            <a:off x="457200" y="990600"/>
            <a:ext cx="8229600" cy="5410200"/>
          </a:xfrm>
        </p:spPr>
        <p:txBody>
          <a:bodyPr>
            <a:normAutofit/>
          </a:bodyPr>
          <a:lstStyle/>
          <a:p>
            <a:pPr marL="722376" lvl="1" indent="-274320" fontAlgn="auto">
              <a:spcAft>
                <a:spcPts val="0"/>
              </a:spcAft>
              <a:defRPr/>
            </a:pPr>
            <a:endParaRPr lang="en-US">
              <a:cs typeface="Traditional Arabic" pitchFamily="2" charset="-78"/>
            </a:endParaRPr>
          </a:p>
          <a:p>
            <a:pPr marL="722376" lvl="1" indent="-274320" fontAlgn="auto">
              <a:spcAft>
                <a:spcPts val="0"/>
              </a:spcAft>
              <a:defRPr/>
            </a:pPr>
            <a:r>
              <a:rPr lang="en-US">
                <a:cs typeface="Traditional Arabic" pitchFamily="2" charset="-78"/>
              </a:rPr>
              <a:t>O' Mankind! We created you from a single (pair) of a male and a female, and made you into nations and tribes, that ye may know each other (not that ye may despise each other). Verily the most honored of you in the sight of God is (he who is) the most righteous of you.   Quran 49:13</a:t>
            </a:r>
          </a:p>
          <a:p>
            <a:pPr marL="722376" lvl="1" indent="-274320" fontAlgn="auto">
              <a:spcAft>
                <a:spcPts val="0"/>
              </a:spcAft>
              <a:defRPr/>
            </a:pPr>
            <a:endParaRPr lang="en-US">
              <a:cs typeface="Traditional Arabic" pitchFamily="2" charset="-78"/>
            </a:endParaRPr>
          </a:p>
          <a:p>
            <a:pPr marL="722376" lvl="1" indent="-274320" fontAlgn="auto">
              <a:spcAft>
                <a:spcPts val="0"/>
              </a:spcAft>
              <a:defRPr/>
            </a:pPr>
            <a:r>
              <a:rPr lang="en-US">
                <a:cs typeface="Traditional Arabic" pitchFamily="2" charset="-78"/>
              </a:rPr>
              <a:t>God looks not to your FIGURES nor to your WEALTH but to your HEARTS and to your DEEDS - Prophet </a:t>
            </a:r>
            <a:r>
              <a:rPr lang="en-US" smtClean="0">
                <a:cs typeface="Traditional Arabic" pitchFamily="2" charset="-78"/>
              </a:rPr>
              <a:t>MUHAMMAD(pbuh) (pbuh)   </a:t>
            </a:r>
            <a:r>
              <a:rPr lang="en-US">
                <a:cs typeface="Traditional Arabic" pitchFamily="2" charset="-78"/>
              </a:rPr>
              <a:t>(Peace be upon him)   </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457200" y="-533400"/>
            <a:ext cx="8229600" cy="1143000"/>
          </a:xfrm>
        </p:spPr>
        <p:txBody>
          <a:bodyPr/>
          <a:lstStyle/>
          <a:p>
            <a:r>
              <a:rPr lang="en-US" sz="4000" smtClean="0">
                <a:ea typeface="Traditional Arabic"/>
                <a:cs typeface="Traditional Arabic"/>
              </a:rPr>
              <a:t>Equality in Islam (PROGRAM)</a:t>
            </a:r>
          </a:p>
        </p:txBody>
      </p:sp>
      <p:sp>
        <p:nvSpPr>
          <p:cNvPr id="79875" name="Rectangle 3"/>
          <p:cNvSpPr>
            <a:spLocks noGrp="1" noChangeArrowheads="1"/>
          </p:cNvSpPr>
          <p:nvPr>
            <p:ph idx="1"/>
          </p:nvPr>
        </p:nvSpPr>
        <p:spPr>
          <a:xfrm>
            <a:off x="457200" y="914400"/>
            <a:ext cx="8229600" cy="5334000"/>
          </a:xfrm>
        </p:spPr>
        <p:txBody>
          <a:bodyPr/>
          <a:lstStyle/>
          <a:p>
            <a:pPr lvl="1"/>
            <a:endParaRPr lang="en-US" sz="2800" smtClean="0">
              <a:ea typeface="Traditional Arabic"/>
              <a:cs typeface="Traditional Arabic"/>
            </a:endParaRPr>
          </a:p>
          <a:p>
            <a:pPr lvl="1"/>
            <a:r>
              <a:rPr lang="en-US" sz="2800" smtClean="0">
                <a:ea typeface="Traditional Arabic"/>
                <a:cs typeface="Traditional Arabic"/>
              </a:rPr>
              <a:t>Group prayers - a part of the program</a:t>
            </a:r>
          </a:p>
          <a:p>
            <a:pPr lvl="1"/>
            <a:r>
              <a:rPr lang="en-US" sz="2800" smtClean="0">
                <a:ea typeface="Traditional Arabic"/>
                <a:cs typeface="Traditional Arabic"/>
              </a:rPr>
              <a:t>5 times a day for every locality</a:t>
            </a:r>
          </a:p>
          <a:p>
            <a:pPr lvl="1"/>
            <a:r>
              <a:rPr lang="en-US" sz="2800" smtClean="0">
                <a:ea typeface="Traditional Arabic"/>
                <a:cs typeface="Traditional Arabic"/>
              </a:rPr>
              <a:t>Once a week for the whole city</a:t>
            </a:r>
          </a:p>
          <a:p>
            <a:pPr lvl="1"/>
            <a:r>
              <a:rPr lang="en-US" sz="2800" smtClean="0">
                <a:ea typeface="Traditional Arabic"/>
                <a:cs typeface="Traditional Arabic"/>
              </a:rPr>
              <a:t>Once a year for the whole Muslim world i.e. pilgrimage to Makkah. </a:t>
            </a:r>
          </a:p>
          <a:p>
            <a:pPr lvl="1"/>
            <a:r>
              <a:rPr lang="en-US" sz="2800" smtClean="0">
                <a:ea typeface="Traditional Arabic"/>
                <a:cs typeface="Traditional Arabic"/>
              </a:rPr>
              <a:t>Where everybody prays shoulder to shoulder.</a:t>
            </a:r>
          </a:p>
          <a:p>
            <a:pPr lvl="1"/>
            <a:endParaRPr lang="en-US" sz="2800" u="sng" smtClean="0">
              <a:ea typeface="Traditional Arabic"/>
              <a:cs typeface="Traditional Arabic"/>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mtClean="0"/>
              <a:t>Important lessons derived from the Life of Prophet pbuh</a:t>
            </a:r>
            <a:endParaRPr lang="en-US"/>
          </a:p>
        </p:txBody>
      </p:sp>
      <p:sp>
        <p:nvSpPr>
          <p:cNvPr id="5" name="Subtitle 4"/>
          <p:cNvSpPr>
            <a:spLocks noGrp="1"/>
          </p:cNvSpPr>
          <p:nvPr>
            <p:ph type="subTitle" idx="1"/>
          </p:nvPr>
        </p:nvSpPr>
        <p:spPr/>
        <p:txBody>
          <a:bodyPr/>
          <a:lstStyle/>
          <a:p>
            <a:endParaRPr lang="en-US"/>
          </a:p>
        </p:txBody>
      </p:sp>
      <p:pic>
        <p:nvPicPr>
          <p:cNvPr id="6" name="Picture 2" descr="http://equrantution.com/blog/wp-content/uploads/2014/01/1327411716_Rabi-ul-Awwal_2012_01.jpg"/>
          <p:cNvPicPr>
            <a:picLocks noChangeAspect="1" noChangeArrowheads="1"/>
          </p:cNvPicPr>
          <p:nvPr/>
        </p:nvPicPr>
        <p:blipFill>
          <a:blip r:embed="rId2" cstate="print"/>
          <a:srcRect/>
          <a:stretch>
            <a:fillRect/>
          </a:stretch>
        </p:blipFill>
        <p:spPr bwMode="auto">
          <a:xfrm>
            <a:off x="457200" y="3200400"/>
            <a:ext cx="8305800" cy="3581400"/>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descr="D:\assambly program\image\4506871-lg.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122" name="Title 1"/>
          <p:cNvSpPr>
            <a:spLocks noGrp="1"/>
          </p:cNvSpPr>
          <p:nvPr>
            <p:ph type="title"/>
          </p:nvPr>
        </p:nvSpPr>
        <p:spPr>
          <a:xfrm>
            <a:off x="381000" y="2133600"/>
            <a:ext cx="8229600" cy="2514600"/>
          </a:xfrm>
        </p:spPr>
        <p:txBody>
          <a:bodyPr rtlCol="0">
            <a:normAutofit fontScale="90000"/>
          </a:bodyPr>
          <a:lstStyle/>
          <a:p>
            <a:pPr fontAlgn="auto">
              <a:spcAft>
                <a:spcPts val="0"/>
              </a:spcAft>
              <a:defRPr/>
            </a:pPr>
            <a:r>
              <a:rPr lang="en-US" b="1" dirty="0" smtClean="0"/>
              <a:t>When losing a Tooth, </a:t>
            </a:r>
            <a:br>
              <a:rPr lang="en-US" b="1" dirty="0" smtClean="0"/>
            </a:br>
            <a:r>
              <a:rPr lang="en-US" b="1" dirty="0" smtClean="0"/>
              <a:t>remember the Prophet's (Peace be upon him) tooth in the battle of Uhud.</a:t>
            </a:r>
          </a:p>
        </p:txBody>
      </p:sp>
      <p:sp>
        <p:nvSpPr>
          <p:cNvPr id="80900" name="Rectangle 2"/>
          <p:cNvSpPr>
            <a:spLocks noChangeArrowheads="1"/>
          </p:cNvSpPr>
          <p:nvPr/>
        </p:nvSpPr>
        <p:spPr bwMode="auto">
          <a:xfrm>
            <a:off x="1676400" y="685800"/>
            <a:ext cx="6019800" cy="1016000"/>
          </a:xfrm>
          <a:prstGeom prst="rect">
            <a:avLst/>
          </a:prstGeom>
          <a:noFill/>
          <a:ln w="9525">
            <a:noFill/>
            <a:miter lim="800000"/>
            <a:headEnd/>
            <a:tailEnd/>
          </a:ln>
        </p:spPr>
        <p:txBody>
          <a:bodyPr>
            <a:spAutoFit/>
          </a:bodyPr>
          <a:lstStyle/>
          <a:p>
            <a:r>
              <a:rPr lang="en-US" sz="6000" b="1">
                <a:latin typeface="Comic Sans MS"/>
                <a:ea typeface="Times New Roman" pitchFamily="18" charset="0"/>
                <a:cs typeface="Segoe UI" pitchFamily="34" charset="0"/>
              </a:rPr>
              <a:t>REMEMBER....</a:t>
            </a:r>
            <a:endParaRPr lang="en-US" sz="6000">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6" descr="D:\assambly program\image\Allah_clouds.jpg"/>
          <p:cNvPicPr>
            <a:picLocks noChangeAspect="1" noChangeArrowheads="1"/>
          </p:cNvPicPr>
          <p:nvPr/>
        </p:nvPicPr>
        <p:blipFill>
          <a:blip r:embed="rId2" cstate="print"/>
          <a:srcRect/>
          <a:stretch>
            <a:fillRect/>
          </a:stretch>
        </p:blipFill>
        <p:spPr bwMode="auto">
          <a:xfrm>
            <a:off x="0" y="0"/>
            <a:ext cx="9239250" cy="6934200"/>
          </a:xfrm>
          <a:prstGeom prst="rect">
            <a:avLst/>
          </a:prstGeom>
          <a:noFill/>
          <a:ln w="9525">
            <a:noFill/>
            <a:miter lim="800000"/>
            <a:headEnd/>
            <a:tailEnd/>
          </a:ln>
        </p:spPr>
      </p:pic>
      <p:sp>
        <p:nvSpPr>
          <p:cNvPr id="6146" name="Title 1"/>
          <p:cNvSpPr>
            <a:spLocks noGrp="1"/>
          </p:cNvSpPr>
          <p:nvPr>
            <p:ph type="title"/>
          </p:nvPr>
        </p:nvSpPr>
        <p:spPr>
          <a:xfrm>
            <a:off x="457200" y="2286000"/>
            <a:ext cx="8382000" cy="3429000"/>
          </a:xfrm>
        </p:spPr>
        <p:txBody>
          <a:bodyPr rtlCol="0">
            <a:normAutofit fontScale="90000"/>
          </a:bodyPr>
          <a:lstStyle/>
          <a:p>
            <a:pPr fontAlgn="auto">
              <a:spcAft>
                <a:spcPts val="0"/>
              </a:spcAft>
              <a:defRPr/>
            </a:pPr>
            <a:r>
              <a:rPr lang="en-US" b="1" dirty="0" smtClean="0">
                <a:solidFill>
                  <a:schemeClr val="bg1"/>
                </a:solidFill>
              </a:rPr>
              <a:t>When you bleeding,</a:t>
            </a:r>
            <a:br>
              <a:rPr lang="en-US" b="1" dirty="0" smtClean="0">
                <a:solidFill>
                  <a:schemeClr val="bg1"/>
                </a:solidFill>
              </a:rPr>
            </a:br>
            <a:r>
              <a:rPr lang="en-US" b="1" dirty="0" smtClean="0">
                <a:solidFill>
                  <a:schemeClr val="bg1"/>
                </a:solidFill>
              </a:rPr>
              <a:t> from any part of the body, remember the Prophet's (Peace be upon him) body covered in blood on his return from Ta'if.</a:t>
            </a:r>
            <a:br>
              <a:rPr lang="en-US" b="1" dirty="0" smtClean="0">
                <a:solidFill>
                  <a:schemeClr val="bg1"/>
                </a:solidFill>
              </a:rPr>
            </a:br>
            <a:endParaRPr lang="en-US" b="1" dirty="0" smtClean="0">
              <a:solidFill>
                <a:schemeClr val="bg1"/>
              </a:solidFill>
            </a:endParaRPr>
          </a:p>
        </p:txBody>
      </p:sp>
      <p:sp>
        <p:nvSpPr>
          <p:cNvPr id="81924" name="Rectangle 2"/>
          <p:cNvSpPr>
            <a:spLocks noChangeArrowheads="1"/>
          </p:cNvSpPr>
          <p:nvPr/>
        </p:nvSpPr>
        <p:spPr bwMode="auto">
          <a:xfrm>
            <a:off x="1905000" y="76200"/>
            <a:ext cx="6019800" cy="1016000"/>
          </a:xfrm>
          <a:prstGeom prst="rect">
            <a:avLst/>
          </a:prstGeom>
          <a:noFill/>
          <a:ln w="9525">
            <a:noFill/>
            <a:miter lim="800000"/>
            <a:headEnd/>
            <a:tailEnd/>
          </a:ln>
        </p:spPr>
        <p:txBody>
          <a:bodyPr>
            <a:spAutoFit/>
          </a:bodyPr>
          <a:lstStyle/>
          <a:p>
            <a:r>
              <a:rPr lang="en-US" sz="6000" b="1">
                <a:latin typeface="Comic Sans MS"/>
                <a:ea typeface="Times New Roman" pitchFamily="18" charset="0"/>
                <a:cs typeface="Segoe UI" pitchFamily="34" charset="0"/>
              </a:rPr>
              <a:t>REMEMBER....</a:t>
            </a:r>
            <a:endParaRPr lang="en-US" sz="6000">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10" descr="Xray unequaled photoshop"/>
          <p:cNvPicPr>
            <a:picLocks noChangeAspect="1" noChangeArrowheads="1"/>
          </p:cNvPicPr>
          <p:nvPr/>
        </p:nvPicPr>
        <p:blipFill>
          <a:blip r:embed="rId2" cstate="print"/>
          <a:srcRect/>
          <a:stretch>
            <a:fillRect/>
          </a:stretch>
        </p:blipFill>
        <p:spPr bwMode="auto">
          <a:xfrm>
            <a:off x="0" y="-533400"/>
            <a:ext cx="9144000" cy="7391400"/>
          </a:xfrm>
          <a:prstGeom prst="rect">
            <a:avLst/>
          </a:prstGeom>
          <a:noFill/>
          <a:ln w="9525">
            <a:noFill/>
            <a:miter lim="800000"/>
            <a:headEnd/>
            <a:tailEnd/>
          </a:ln>
        </p:spPr>
      </p:pic>
      <p:sp>
        <p:nvSpPr>
          <p:cNvPr id="13314" name="Title 1"/>
          <p:cNvSpPr>
            <a:spLocks noGrp="1"/>
          </p:cNvSpPr>
          <p:nvPr>
            <p:ph type="title"/>
          </p:nvPr>
        </p:nvSpPr>
        <p:spPr>
          <a:xfrm>
            <a:off x="533400" y="2895600"/>
            <a:ext cx="8001000" cy="3581400"/>
          </a:xfrm>
        </p:spPr>
        <p:txBody>
          <a:bodyPr rtlCol="0">
            <a:normAutofit fontScale="90000"/>
          </a:bodyPr>
          <a:lstStyle/>
          <a:p>
            <a:pPr fontAlgn="auto">
              <a:spcAft>
                <a:spcPts val="0"/>
              </a:spcAft>
              <a:defRPr/>
            </a:pPr>
            <a:r>
              <a:rPr lang="en-US" b="1" dirty="0" smtClean="0">
                <a:solidFill>
                  <a:schemeClr val="accent6">
                    <a:lumMod val="40000"/>
                    <a:lumOff val="60000"/>
                  </a:schemeClr>
                </a:solidFill>
              </a:rPr>
              <a:t>When going against a</a:t>
            </a:r>
            <a:br>
              <a:rPr lang="en-US" b="1" dirty="0" smtClean="0">
                <a:solidFill>
                  <a:schemeClr val="accent6">
                    <a:lumMod val="40000"/>
                    <a:lumOff val="60000"/>
                  </a:schemeClr>
                </a:solidFill>
              </a:rPr>
            </a:br>
            <a:r>
              <a:rPr lang="en-US" b="1" dirty="0" smtClean="0">
                <a:solidFill>
                  <a:schemeClr val="accent6">
                    <a:lumMod val="40000"/>
                    <a:lumOff val="60000"/>
                  </a:schemeClr>
                </a:solidFill>
              </a:rPr>
              <a:t> Sunnah,</a:t>
            </a:r>
            <a:br>
              <a:rPr lang="en-US" b="1" dirty="0" smtClean="0">
                <a:solidFill>
                  <a:schemeClr val="accent6">
                    <a:lumMod val="40000"/>
                    <a:lumOff val="60000"/>
                  </a:schemeClr>
                </a:solidFill>
              </a:rPr>
            </a:br>
            <a:r>
              <a:rPr lang="en-US" b="1" dirty="0" smtClean="0">
                <a:solidFill>
                  <a:schemeClr val="accent6">
                    <a:lumMod val="40000"/>
                    <a:lumOff val="60000"/>
                  </a:schemeClr>
                </a:solidFill>
              </a:rPr>
              <a:t> remember the Prophet's (Peace be upon him) intercession, (Ummati, Ummati, Ummati) (My Ummah).</a:t>
            </a:r>
            <a:br>
              <a:rPr lang="en-US" b="1" dirty="0" smtClean="0">
                <a:solidFill>
                  <a:schemeClr val="accent6">
                    <a:lumMod val="40000"/>
                    <a:lumOff val="60000"/>
                  </a:schemeClr>
                </a:solidFill>
              </a:rPr>
            </a:br>
            <a:endParaRPr lang="en-US" b="1" dirty="0" smtClean="0">
              <a:solidFill>
                <a:schemeClr val="accent6">
                  <a:lumMod val="40000"/>
                  <a:lumOff val="60000"/>
                </a:schemeClr>
              </a:solidFill>
            </a:endParaRPr>
          </a:p>
        </p:txBody>
      </p:sp>
      <p:sp>
        <p:nvSpPr>
          <p:cNvPr id="41988" name="Rectangle 2"/>
          <p:cNvSpPr>
            <a:spLocks noChangeArrowheads="1"/>
          </p:cNvSpPr>
          <p:nvPr/>
        </p:nvSpPr>
        <p:spPr bwMode="auto">
          <a:xfrm>
            <a:off x="1828800" y="-152400"/>
            <a:ext cx="6019800" cy="1016000"/>
          </a:xfrm>
          <a:prstGeom prst="rect">
            <a:avLst/>
          </a:prstGeom>
          <a:noFill/>
          <a:ln w="9525">
            <a:noFill/>
            <a:miter lim="800000"/>
            <a:headEnd/>
            <a:tailEnd/>
          </a:ln>
        </p:spPr>
        <p:txBody>
          <a:bodyPr>
            <a:spAutoFit/>
          </a:bodyPr>
          <a:lstStyle/>
          <a:p>
            <a:pPr>
              <a:defRPr/>
            </a:pPr>
            <a:r>
              <a:rPr lang="en-US" sz="6000" b="1">
                <a:solidFill>
                  <a:schemeClr val="bg2">
                    <a:lumMod val="75000"/>
                  </a:schemeClr>
                </a:solidFill>
                <a:latin typeface="Comic Sans MS"/>
                <a:ea typeface="Times New Roman" pitchFamily="18" charset="0"/>
                <a:cs typeface="Segoe UI" pitchFamily="34" charset="0"/>
              </a:rPr>
              <a:t>REMEMBER....</a:t>
            </a:r>
            <a:endParaRPr lang="en-US" sz="6000">
              <a:solidFill>
                <a:schemeClr val="bg2">
                  <a:lumMod val="75000"/>
                </a:schemeClr>
              </a:solidFill>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7" descr="D:\assambly program\image\wallpaper_flower_in_morning_sun_smal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0242" name="Title 1"/>
          <p:cNvSpPr>
            <a:spLocks noGrp="1"/>
          </p:cNvSpPr>
          <p:nvPr>
            <p:ph type="title"/>
          </p:nvPr>
        </p:nvSpPr>
        <p:spPr>
          <a:xfrm>
            <a:off x="0" y="3352800"/>
            <a:ext cx="8610600" cy="3505200"/>
          </a:xfrm>
        </p:spPr>
        <p:txBody>
          <a:bodyPr rtlCol="0">
            <a:noAutofit/>
          </a:bodyPr>
          <a:lstStyle/>
          <a:p>
            <a:pPr fontAlgn="auto">
              <a:spcAft>
                <a:spcPts val="0"/>
              </a:spcAft>
              <a:defRPr/>
            </a:pPr>
            <a:r>
              <a:rPr lang="en-US" sz="4000" b="1" dirty="0" smtClean="0">
                <a:solidFill>
                  <a:schemeClr val="bg1"/>
                </a:solidFill>
              </a:rPr>
              <a:t>When being troubled by </a:t>
            </a:r>
            <a:br>
              <a:rPr lang="en-US" sz="4000" b="1" dirty="0" smtClean="0">
                <a:solidFill>
                  <a:schemeClr val="bg1"/>
                </a:solidFill>
              </a:rPr>
            </a:br>
            <a:r>
              <a:rPr lang="en-US" sz="4000" b="1" dirty="0" smtClean="0">
                <a:solidFill>
                  <a:schemeClr val="bg1"/>
                </a:solidFill>
              </a:rPr>
              <a:t>neighbours, </a:t>
            </a:r>
            <a:br>
              <a:rPr lang="en-US" sz="4000" b="1" dirty="0" smtClean="0">
                <a:solidFill>
                  <a:schemeClr val="bg1"/>
                </a:solidFill>
              </a:rPr>
            </a:br>
            <a:r>
              <a:rPr lang="en-US" sz="4000" b="1" dirty="0" smtClean="0">
                <a:solidFill>
                  <a:schemeClr val="bg1"/>
                </a:solidFill>
              </a:rPr>
              <a:t>remember the old woman who would empty rubbish on the Prophet (Peace be upon him) .</a:t>
            </a:r>
            <a:br>
              <a:rPr lang="en-US" sz="4000" b="1" dirty="0" smtClean="0">
                <a:solidFill>
                  <a:schemeClr val="bg1"/>
                </a:solidFill>
              </a:rPr>
            </a:br>
            <a:endParaRPr lang="en-US" sz="4000" b="1" dirty="0" smtClean="0">
              <a:solidFill>
                <a:schemeClr val="bg1"/>
              </a:solidFill>
            </a:endParaRPr>
          </a:p>
        </p:txBody>
      </p:sp>
      <p:sp>
        <p:nvSpPr>
          <p:cNvPr id="83972" name="Rectangle 2"/>
          <p:cNvSpPr>
            <a:spLocks noChangeArrowheads="1"/>
          </p:cNvSpPr>
          <p:nvPr/>
        </p:nvSpPr>
        <p:spPr bwMode="auto">
          <a:xfrm>
            <a:off x="152400" y="381000"/>
            <a:ext cx="6019800" cy="1016000"/>
          </a:xfrm>
          <a:prstGeom prst="rect">
            <a:avLst/>
          </a:prstGeom>
          <a:noFill/>
          <a:ln w="9525">
            <a:noFill/>
            <a:miter lim="800000"/>
            <a:headEnd/>
            <a:tailEnd/>
          </a:ln>
        </p:spPr>
        <p:txBody>
          <a:bodyPr>
            <a:spAutoFit/>
          </a:bodyPr>
          <a:lstStyle/>
          <a:p>
            <a:r>
              <a:rPr lang="en-US" sz="6000" b="1">
                <a:latin typeface="Comic Sans MS"/>
                <a:ea typeface="Times New Roman" pitchFamily="18" charset="0"/>
                <a:cs typeface="Segoe UI" pitchFamily="34" charset="0"/>
              </a:rPr>
              <a:t>REMEMBER....</a:t>
            </a:r>
            <a:endParaRPr lang="en-US" sz="6000">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7" descr="D:\assambly program\image\1283356217_5c710087e7.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1266" name="Title 1"/>
          <p:cNvSpPr>
            <a:spLocks noGrp="1"/>
          </p:cNvSpPr>
          <p:nvPr>
            <p:ph type="title"/>
          </p:nvPr>
        </p:nvSpPr>
        <p:spPr>
          <a:xfrm>
            <a:off x="0" y="2286000"/>
            <a:ext cx="5562600" cy="3429000"/>
          </a:xfrm>
        </p:spPr>
        <p:txBody>
          <a:bodyPr/>
          <a:lstStyle/>
          <a:p>
            <a:r>
              <a:rPr lang="en-US" sz="3600" smtClean="0">
                <a:solidFill>
                  <a:srgbClr val="FF0000"/>
                </a:solidFill>
              </a:rPr>
              <a:t>   When losing a child,</a:t>
            </a:r>
            <a:br>
              <a:rPr lang="en-US" sz="3600" smtClean="0">
                <a:solidFill>
                  <a:srgbClr val="FF0000"/>
                </a:solidFill>
              </a:rPr>
            </a:br>
            <a:r>
              <a:rPr lang="en-US" sz="3600" smtClean="0">
                <a:solidFill>
                  <a:srgbClr val="FF0000"/>
                </a:solidFill>
              </a:rPr>
              <a:t> remember the Prophet's </a:t>
            </a:r>
            <a:br>
              <a:rPr lang="en-US" sz="3600" smtClean="0">
                <a:solidFill>
                  <a:srgbClr val="FF0000"/>
                </a:solidFill>
              </a:rPr>
            </a:br>
            <a:r>
              <a:rPr lang="en-US" sz="3600" smtClean="0">
                <a:solidFill>
                  <a:srgbClr val="FF0000"/>
                </a:solidFill>
              </a:rPr>
              <a:t>    (Peace be upon him) </a:t>
            </a:r>
            <a:br>
              <a:rPr lang="en-US" sz="3600" smtClean="0">
                <a:solidFill>
                  <a:srgbClr val="FF0000"/>
                </a:solidFill>
              </a:rPr>
            </a:br>
            <a:r>
              <a:rPr lang="en-US" sz="3600" smtClean="0">
                <a:solidFill>
                  <a:srgbClr val="FF0000"/>
                </a:solidFill>
              </a:rPr>
              <a:t>        son, Ibrahim.</a:t>
            </a:r>
          </a:p>
        </p:txBody>
      </p:sp>
      <p:sp>
        <p:nvSpPr>
          <p:cNvPr id="84996" name="Rectangle 2"/>
          <p:cNvSpPr>
            <a:spLocks noChangeArrowheads="1"/>
          </p:cNvSpPr>
          <p:nvPr/>
        </p:nvSpPr>
        <p:spPr bwMode="auto">
          <a:xfrm>
            <a:off x="304800" y="609600"/>
            <a:ext cx="3962400" cy="708025"/>
          </a:xfrm>
          <a:prstGeom prst="rect">
            <a:avLst/>
          </a:prstGeom>
          <a:noFill/>
          <a:ln w="9525">
            <a:noFill/>
            <a:miter lim="800000"/>
            <a:headEnd/>
            <a:tailEnd/>
          </a:ln>
        </p:spPr>
        <p:txBody>
          <a:bodyPr>
            <a:spAutoFit/>
          </a:bodyPr>
          <a:lstStyle/>
          <a:p>
            <a:r>
              <a:rPr lang="en-US" sz="4000" b="1">
                <a:solidFill>
                  <a:srgbClr val="FF0000"/>
                </a:solidFill>
                <a:latin typeface="Comic Sans MS"/>
                <a:ea typeface="Times New Roman" pitchFamily="18" charset="0"/>
                <a:cs typeface="Segoe UI" pitchFamily="34" charset="0"/>
              </a:rPr>
              <a:t>REMEMBER</a:t>
            </a:r>
            <a:endParaRPr lang="en-US" sz="4000">
              <a:solidFill>
                <a:srgbClr val="FF0000"/>
              </a:solidFill>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6" descr="http://depcla4.bio.psu.edu/images/poppy_flower.jpg"/>
          <p:cNvPicPr>
            <a:picLocks noChangeAspect="1" noChangeArrowheads="1"/>
          </p:cNvPicPr>
          <p:nvPr/>
        </p:nvPicPr>
        <p:blipFill>
          <a:blip r:embed="rId2" cstate="print"/>
          <a:srcRect/>
          <a:stretch>
            <a:fillRect/>
          </a:stretch>
        </p:blipFill>
        <p:spPr bwMode="auto">
          <a:xfrm>
            <a:off x="0" y="-136525"/>
            <a:ext cx="9144000" cy="6994525"/>
          </a:xfrm>
          <a:prstGeom prst="rect">
            <a:avLst/>
          </a:prstGeom>
          <a:noFill/>
          <a:ln w="9525">
            <a:noFill/>
            <a:miter lim="800000"/>
            <a:headEnd/>
            <a:tailEnd/>
          </a:ln>
        </p:spPr>
      </p:pic>
      <p:sp>
        <p:nvSpPr>
          <p:cNvPr id="21507" name="Rectangle 2"/>
          <p:cNvSpPr>
            <a:spLocks noChangeArrowheads="1"/>
          </p:cNvSpPr>
          <p:nvPr/>
        </p:nvSpPr>
        <p:spPr bwMode="auto">
          <a:xfrm>
            <a:off x="762000" y="2133600"/>
            <a:ext cx="7391400" cy="4832350"/>
          </a:xfrm>
          <a:prstGeom prst="rect">
            <a:avLst/>
          </a:prstGeom>
          <a:noFill/>
          <a:ln w="9525">
            <a:noFill/>
            <a:miter lim="800000"/>
            <a:headEnd/>
            <a:tailEnd/>
          </a:ln>
        </p:spPr>
        <p:txBody>
          <a:bodyPr>
            <a:spAutoFit/>
          </a:bodyPr>
          <a:lstStyle/>
          <a:p>
            <a:pPr algn="ctr"/>
            <a:r>
              <a:rPr lang="en-US" sz="4400" b="1"/>
              <a:t>When sponsoring </a:t>
            </a:r>
          </a:p>
          <a:p>
            <a:pPr algn="ctr"/>
            <a:r>
              <a:rPr lang="en-US" sz="4400" b="1"/>
              <a:t>an orphan,</a:t>
            </a:r>
          </a:p>
          <a:p>
            <a:pPr algn="ctr"/>
            <a:r>
              <a:rPr lang="en-US" sz="4400" b="1"/>
              <a:t> remember the Prophet's (Peace be upon him) sponsor for Zaid ibn Haritha.</a:t>
            </a:r>
            <a:br>
              <a:rPr lang="en-US" sz="4400" b="1"/>
            </a:br>
            <a:endParaRPr lang="en-US" sz="4400" b="1"/>
          </a:p>
        </p:txBody>
      </p:sp>
      <p:sp>
        <p:nvSpPr>
          <p:cNvPr id="86020" name="Rectangle 2"/>
          <p:cNvSpPr>
            <a:spLocks noChangeArrowheads="1"/>
          </p:cNvSpPr>
          <p:nvPr/>
        </p:nvSpPr>
        <p:spPr bwMode="auto">
          <a:xfrm>
            <a:off x="1981200" y="990600"/>
            <a:ext cx="6019800" cy="1016000"/>
          </a:xfrm>
          <a:prstGeom prst="rect">
            <a:avLst/>
          </a:prstGeom>
          <a:noFill/>
          <a:ln w="9525">
            <a:noFill/>
            <a:miter lim="800000"/>
            <a:headEnd/>
            <a:tailEnd/>
          </a:ln>
        </p:spPr>
        <p:txBody>
          <a:bodyPr>
            <a:spAutoFit/>
          </a:bodyPr>
          <a:lstStyle/>
          <a:p>
            <a:r>
              <a:rPr lang="en-US" sz="6000" b="1">
                <a:latin typeface="Comic Sans MS"/>
                <a:ea typeface="Times New Roman" pitchFamily="18" charset="0"/>
                <a:cs typeface="Segoe UI" pitchFamily="34" charset="0"/>
              </a:rPr>
              <a:t>REMEMBER....</a:t>
            </a:r>
            <a:endParaRPr lang="en-US" sz="6000">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534" name="Picture 6" descr="http://www.posterix.com/media/images/wg-673.jpg"/>
          <p:cNvPicPr>
            <a:picLocks noChangeAspect="1" noChangeArrowheads="1"/>
          </p:cNvPicPr>
          <p:nvPr/>
        </p:nvPicPr>
        <p:blipFill>
          <a:blip r:embed="rId2" cstate="print"/>
          <a:srcRect/>
          <a:stretch>
            <a:fillRect/>
          </a:stretch>
        </p:blipFill>
        <p:spPr bwMode="auto">
          <a:xfrm>
            <a:off x="4495800" y="0"/>
            <a:ext cx="4648200" cy="6858000"/>
          </a:xfrm>
          <a:prstGeom prst="rect">
            <a:avLst/>
          </a:prstGeom>
          <a:noFill/>
          <a:ln w="9525">
            <a:noFill/>
            <a:miter lim="800000"/>
            <a:headEnd/>
            <a:tailEnd/>
          </a:ln>
        </p:spPr>
      </p:pic>
      <p:sp>
        <p:nvSpPr>
          <p:cNvPr id="21506" name="Title 1"/>
          <p:cNvSpPr>
            <a:spLocks noGrp="1"/>
          </p:cNvSpPr>
          <p:nvPr>
            <p:ph type="title"/>
          </p:nvPr>
        </p:nvSpPr>
        <p:spPr>
          <a:xfrm>
            <a:off x="228600" y="3352800"/>
            <a:ext cx="4038600" cy="2286000"/>
          </a:xfrm>
        </p:spPr>
        <p:txBody>
          <a:bodyPr>
            <a:normAutofit fontScale="90000"/>
          </a:bodyPr>
          <a:lstStyle/>
          <a:p>
            <a:r>
              <a:rPr lang="en-US" sz="2400" b="1" smtClean="0"/>
              <a:t/>
            </a:r>
            <a:br>
              <a:rPr lang="en-US" sz="2400" b="1" smtClean="0"/>
            </a:br>
            <a:r>
              <a:rPr lang="en-US" sz="2400" b="1" smtClean="0"/>
              <a:t/>
            </a:r>
            <a:br>
              <a:rPr lang="en-US" sz="2400" b="1" smtClean="0"/>
            </a:br>
            <a:r>
              <a:rPr lang="en-US" sz="2400" b="1" smtClean="0"/>
              <a:t>When fearing an enemy,</a:t>
            </a:r>
            <a:br>
              <a:rPr lang="en-US" sz="2400" b="1" smtClean="0"/>
            </a:br>
            <a:r>
              <a:rPr lang="en-US" sz="2400" b="1" smtClean="0"/>
              <a:t> remember the Prophet's</a:t>
            </a:r>
            <a:br>
              <a:rPr lang="en-US" sz="2400" b="1" smtClean="0"/>
            </a:br>
            <a:r>
              <a:rPr lang="en-US" sz="2400" b="1" smtClean="0"/>
              <a:t> (Peace be upon him) saying to </a:t>
            </a:r>
            <a:br>
              <a:rPr lang="en-US" sz="2400" b="1" smtClean="0"/>
            </a:br>
            <a:r>
              <a:rPr lang="en-US" sz="2400" b="1" smtClean="0"/>
              <a:t>Abu Bakr in Mount Thour .</a:t>
            </a:r>
            <a:br>
              <a:rPr lang="en-US" sz="2400" b="1" smtClean="0"/>
            </a:br>
            <a:r>
              <a:rPr lang="en-US" sz="2400" b="1" smtClean="0"/>
              <a:t/>
            </a:r>
            <a:br>
              <a:rPr lang="en-US" sz="2400" b="1" smtClean="0"/>
            </a:br>
            <a:r>
              <a:rPr lang="en-US" sz="2400" b="1" smtClean="0"/>
              <a:t>God Bless You My Dear. Ameen</a:t>
            </a:r>
            <a:br>
              <a:rPr lang="en-US" sz="2400" b="1" smtClean="0"/>
            </a:br>
            <a:r>
              <a:rPr lang="en-US" sz="2400" smtClean="0"/>
              <a:t/>
            </a:r>
            <a:br>
              <a:rPr lang="en-US" sz="2400" smtClean="0"/>
            </a:br>
            <a:endParaRPr lang="en-US" sz="2400" smtClean="0"/>
          </a:p>
        </p:txBody>
      </p:sp>
      <p:sp>
        <p:nvSpPr>
          <p:cNvPr id="87044" name="Rectangle 2"/>
          <p:cNvSpPr>
            <a:spLocks noChangeArrowheads="1"/>
          </p:cNvSpPr>
          <p:nvPr/>
        </p:nvSpPr>
        <p:spPr bwMode="auto">
          <a:xfrm>
            <a:off x="152400" y="304800"/>
            <a:ext cx="3962400" cy="769938"/>
          </a:xfrm>
          <a:prstGeom prst="rect">
            <a:avLst/>
          </a:prstGeom>
          <a:noFill/>
          <a:ln w="9525">
            <a:noFill/>
            <a:miter lim="800000"/>
            <a:headEnd/>
            <a:tailEnd/>
          </a:ln>
        </p:spPr>
        <p:txBody>
          <a:bodyPr>
            <a:spAutoFit/>
          </a:bodyPr>
          <a:lstStyle/>
          <a:p>
            <a:r>
              <a:rPr lang="en-US" sz="4400" b="1">
                <a:latin typeface="Comic Sans MS"/>
                <a:ea typeface="Times New Roman" pitchFamily="18" charset="0"/>
                <a:cs typeface="Segoe UI" pitchFamily="34" charset="0"/>
              </a:rPr>
              <a:t>REMEMBER</a:t>
            </a:r>
            <a:endParaRPr lang="en-US" sz="4400">
              <a:latin typeface="Segoe UI" pitchFamily="34" charset="0"/>
              <a:ea typeface="Times New Roman" pitchFamily="18" charset="0"/>
              <a:cs typeface="Segoe UI" pitchFamily="34" charset="0"/>
            </a:endParaRP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79512" y="647328"/>
            <a:ext cx="8229600" cy="648072"/>
          </a:xfrm>
        </p:spPr>
        <p:txBody>
          <a:bodyPr>
            <a:noAutofit/>
          </a:bodyPr>
          <a:lstStyle/>
          <a:p>
            <a:r>
              <a:rPr lang="en-US" sz="4400" smtClean="0"/>
              <a:t>our Responsibility</a:t>
            </a:r>
            <a:endParaRPr lang="en-US" sz="4400"/>
          </a:p>
        </p:txBody>
      </p:sp>
      <p:sp>
        <p:nvSpPr>
          <p:cNvPr id="4" name="Content Placeholder 3"/>
          <p:cNvSpPr>
            <a:spLocks noGrp="1"/>
          </p:cNvSpPr>
          <p:nvPr>
            <p:ph idx="1"/>
          </p:nvPr>
        </p:nvSpPr>
        <p:spPr>
          <a:xfrm>
            <a:off x="179512" y="1899989"/>
            <a:ext cx="8229600" cy="4958011"/>
          </a:xfrm>
        </p:spPr>
        <p:txBody>
          <a:bodyPr/>
          <a:lstStyle/>
          <a:p>
            <a:r>
              <a:rPr lang="en-GB" sz="2800" smtClean="0"/>
              <a:t>Our beloved prophet </a:t>
            </a:r>
            <a:r>
              <a:rPr lang="en-GB" sz="2800" baseline="30000" smtClean="0"/>
              <a:t>Sa </a:t>
            </a:r>
            <a:r>
              <a:rPr lang="en-GB" sz="2800" smtClean="0"/>
              <a:t>was  Hazrat Muhammed </a:t>
            </a:r>
            <a:r>
              <a:rPr lang="en-GB" sz="2800" baseline="30000" smtClean="0"/>
              <a:t>Sa </a:t>
            </a:r>
            <a:r>
              <a:rPr lang="en-GB" sz="2800" smtClean="0"/>
              <a:t>put all his strength in following Allah’s command and spreading Islam.</a:t>
            </a:r>
          </a:p>
          <a:p>
            <a:r>
              <a:rPr lang="en-GB" sz="2800" smtClean="0"/>
              <a:t> He loved no one more than his ummah. He wishes desperately for all of us to go to Paradise. Therefore, it is our responsibility to send durood and salaam upon him. We can never reciprocate the love he has for us but this is the least we can do.</a:t>
            </a:r>
          </a:p>
          <a:p>
            <a:endParaRPr lang="en-US"/>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571128"/>
            <a:ext cx="8229600" cy="648072"/>
          </a:xfrm>
        </p:spPr>
        <p:txBody>
          <a:bodyPr>
            <a:noAutofit/>
          </a:bodyPr>
          <a:lstStyle/>
          <a:p>
            <a:r>
              <a:rPr lang="en-US" smtClean="0"/>
              <a:t>SUPREME SUCCESSFUL MAN IN  THE HISTORY OF HUMAN</a:t>
            </a:r>
            <a:endParaRPr lang="en-US"/>
          </a:p>
        </p:txBody>
      </p:sp>
      <p:sp>
        <p:nvSpPr>
          <p:cNvPr id="3" name="Content Placeholder 2"/>
          <p:cNvSpPr>
            <a:spLocks noGrp="1"/>
          </p:cNvSpPr>
          <p:nvPr>
            <p:ph idx="1"/>
          </p:nvPr>
        </p:nvSpPr>
        <p:spPr>
          <a:xfrm>
            <a:off x="179512" y="1671389"/>
            <a:ext cx="8229600" cy="4958011"/>
          </a:xfrm>
        </p:spPr>
        <p:txBody>
          <a:bodyPr>
            <a:normAutofit fontScale="92500" lnSpcReduction="10000"/>
          </a:bodyPr>
          <a:lstStyle/>
          <a:p>
            <a:pPr marL="457200" indent="-457200">
              <a:buAutoNum type="alphaLcParenR"/>
            </a:pPr>
            <a:r>
              <a:rPr lang="en-GB" b="1" smtClean="0"/>
              <a:t>It is a well-known fact that the Prophet of Islam (PBUH) was the supremely successful man in the entire human history</a:t>
            </a:r>
          </a:p>
          <a:p>
            <a:pPr marL="457200" indent="-457200">
              <a:buAutoNum type="alphaLcParenR"/>
            </a:pPr>
            <a:r>
              <a:rPr lang="en-GB" b="1" smtClean="0"/>
              <a:t>According to the Holy Quran, he was a good example for all mankind</a:t>
            </a:r>
          </a:p>
          <a:p>
            <a:pPr marL="457200" indent="-457200">
              <a:buAutoNum type="alphaLcParenR"/>
            </a:pPr>
            <a:r>
              <a:rPr lang="en-GB" b="1" smtClean="0"/>
              <a:t>He has shown us the way of achieving supreme success in this world</a:t>
            </a:r>
            <a:endParaRPr lang="en-GB" sz="2800" b="1" smtClean="0">
              <a:latin typeface="Segoe UI Light" pitchFamily="34" charset="0"/>
            </a:endParaRPr>
          </a:p>
          <a:p>
            <a:pPr marL="457200" indent="-457200"/>
            <a:r>
              <a:rPr lang="en-GB" sz="2800" b="1" smtClean="0">
                <a:solidFill>
                  <a:srgbClr val="FF0000"/>
                </a:solidFill>
                <a:latin typeface="Segoe UI Light" pitchFamily="34" charset="0"/>
              </a:rPr>
              <a:t>	Prophet Muhammad </a:t>
            </a:r>
            <a:r>
              <a:rPr lang="en-GB" sz="2800" b="1" smtClean="0">
                <a:solidFill>
                  <a:srgbClr val="FF0000"/>
                </a:solidFill>
              </a:rPr>
              <a:t>(pbuh) </a:t>
            </a:r>
            <a:r>
              <a:rPr lang="en-GB" sz="2800" b="1" smtClean="0">
                <a:solidFill>
                  <a:srgbClr val="FF0000"/>
                </a:solidFill>
                <a:latin typeface="Segoe UI Light" pitchFamily="34" charset="0"/>
              </a:rPr>
              <a:t> manifested represents an exhaustive embodiment of the sublime Divine Message that he communicated in order to deliver the human race from the swamp of darkness and polytheism to the paradise of light and monotheism. </a:t>
            </a:r>
          </a:p>
          <a:p>
            <a:pPr marL="457200" indent="-457200">
              <a:buAutoNum type="alphaLcParenR"/>
            </a:pPr>
            <a:endParaRPr lang="en-GB" b="1" smtClean="0"/>
          </a:p>
          <a:p>
            <a:endParaRPr lang="en-US" b="1"/>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50" name="Picture 2" descr="http://photos.hamariweb.com/photos/Islamic-and-Religious-Prophet-Muhammad-PBUH--4602.jpg"/>
          <p:cNvPicPr>
            <a:picLocks noChangeAspect="1" noChangeArrowheads="1"/>
          </p:cNvPicPr>
          <p:nvPr/>
        </p:nvPicPr>
        <p:blipFill>
          <a:blip r:embed="rId2" cstate="print"/>
          <a:srcRect/>
          <a:stretch>
            <a:fillRect/>
          </a:stretch>
        </p:blipFill>
        <p:spPr bwMode="auto">
          <a:xfrm>
            <a:off x="31466" y="0"/>
            <a:ext cx="9112534" cy="6858000"/>
          </a:xfrm>
          <a:prstGeom prst="rect">
            <a:avLst/>
          </a:prstGeom>
          <a:noFill/>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20" name="Picture 4" descr="http://www.geocities.ws/sajjadkhalid/images/Gallery/AnwerHusainYaSahibalJamal.gif"/>
          <p:cNvPicPr>
            <a:picLocks noChangeAspect="1" noChangeArrowheads="1"/>
          </p:cNvPicPr>
          <p:nvPr/>
        </p:nvPicPr>
        <p:blipFill>
          <a:blip r:embed="rId2" cstate="print"/>
          <a:srcRect b="4488"/>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09600" y="304800"/>
            <a:ext cx="7772400" cy="914400"/>
          </a:xfrm>
        </p:spPr>
        <p:txBody>
          <a:bodyPr>
            <a:scene3d>
              <a:camera prst="orthographicFront"/>
              <a:lightRig rig="threePt" dir="t"/>
            </a:scene3d>
            <a:sp3d extrusionH="57150">
              <a:bevelT w="38100" h="38100" prst="slope"/>
            </a:sp3d>
          </a:bodyPr>
          <a:lstStyle/>
          <a:p>
            <a:r>
              <a:rPr lang="en-US" sz="5400" b="1" u="sng"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Rockwell" pitchFamily="18" charset="0"/>
              </a:rPr>
              <a:t>Review</a:t>
            </a:r>
            <a:endParaRPr lang="en-US" sz="5400" b="1" u="sng">
              <a:ln>
                <a:solidFill>
                  <a:srgbClr val="FFFF00"/>
                </a:solidFill>
              </a:ln>
              <a:solidFill>
                <a:schemeClr val="tx1"/>
              </a:solidFill>
              <a:effectLst>
                <a:outerShdw blurRad="38100" dist="38100" dir="2700000" algn="tl">
                  <a:srgbClr val="000000">
                    <a:alpha val="43137"/>
                  </a:srgbClr>
                </a:outerShdw>
              </a:effectLst>
            </a:endParaRPr>
          </a:p>
        </p:txBody>
      </p:sp>
      <p:sp>
        <p:nvSpPr>
          <p:cNvPr id="4" name="Slide Number Placeholder 3"/>
          <p:cNvSpPr>
            <a:spLocks noGrp="1"/>
          </p:cNvSpPr>
          <p:nvPr>
            <p:ph type="sldNum" sz="quarter" idx="12"/>
          </p:nvPr>
        </p:nvSpPr>
        <p:spPr/>
        <p:txBody>
          <a:bodyPr>
            <a:normAutofit/>
          </a:bodyPr>
          <a:lstStyle/>
          <a:p>
            <a:fld id="{78C91BCE-F812-4952-A23B-44D6EE9BB165}" type="slidenum">
              <a:rPr lang="en-US" smtClean="0"/>
              <a:pPr/>
              <a:t>39</a:t>
            </a:fld>
            <a:endParaRPr lang="en-US"/>
          </a:p>
        </p:txBody>
      </p:sp>
      <p:sp>
        <p:nvSpPr>
          <p:cNvPr id="25602" name="AutoShape 2"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4" name="AutoShape 4"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6" name="AutoShape 6"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5608" name="AutoShape 8" descr="data:image/jpeg;base64,/9j/4AAQSkZJRgABAQAAAQABAAD/2wCEAAkGBw8QEg8QDw8NDQ8PDw8PDQwMDQ8NDQ8PFBEWFhQRFBQYHDQgGBolGxQUIT0iJikuLi4uFx8zODMsNygyLysBCgoKDg0OGhAQFiskHCQsLCwsLzc3LC83LSwsLCwrLCwrLCwtNzMtLCwsLCwrLCw0LS80LCwsLCwsLCssLywyMP/AABEIAPUAzQMBIgACEQEDEQH/xAAcAAACAgMBAQAAAAAAAAAAAAAAAQIEAwUGBwj/xAA4EAACAQMDAgQEBAQGAwEAAAAAAQIDBBESITEFQRMiUWEGMnGBI0JisQeRwdEUUnKh4fBDU6Iz/8QAGQEBAAMBAQAAAAAAAAAAAAAAAAECAwQF/8QAKBEBAAICAgIBAwQDAQAAAAAAAAECAxEhMQQSMiJBgRNRcaFhkbEj/9oADAMBAAIRAxEAPwDxQMiBmiqOR5YkyQAmKTGKQCQDQMBAhpklEDJQp5a9z1z+H1moaduEm/qzzXolvqmm+I7nrfwfHCj7vU/p2O/BTWObOLzL6iIegeNhpfpf7FHq0lOj9Vh/dFf/ABP4jX6GYvG1UmvYzjHqYlzWz7jTxX4ys8Tc0u7UvqcnNHpPxXQUnNf5llfU87uKeG0T5ePU+37u7xr+1IVwJYItnG6EmyKJEcgSbFFjZHIEmxZGyLYE8gLAAIMgwwAiQkiTATYmAJACGwigwAkZaaIQRbs6eWi1K7nRLe9HoY0ru2mz0v4deMv0SSOA6LHL1enB3PSJ6YfU9iK6x6eT51m2o3Oa0/aAunXGYNe7RqbK4zVqP9LDpdxjUv1C2Pifw4bbirTfEcM6vWLf8jgeq0t9S7/ueidaWZS/UjhuoQzqj6cFPIp7Uet4c/S5+RAzzWDDg8iXcMgCQIAyAYBAGQYYBAGRiSBMAGGRpgGkGNsTJERpBklFkBYDAZHFkhqJfttl9SnSRdt1mSXubYY5RLp+lRxFe51VCpiKXsctYPdL0wb51Nn9D2KxuIh5HmczEJ9Pq+eb9hWFXEp/VlXp095kLap55fVmkx2pfH8o/wAQs9WlnDOP6usSz6nV30sxfscv1VZi/Ywy/DTq8P4tBcx3KziW6m5VPHvHL0UAG2GTMIMANMBMMBkAAEDDIEkhsIoCQESTIoBgGAQDEGBxQGansXenrfPoUS/abL6m+H5Inp0PS3ubapPZmo6Y9i/Wn5T2Mc8PMy19sifTp/MY6U/PL6kemy+YwqX4jLb6aeu7W/hsK8spnOXb5Rvqktjn794bMs08I8WNTMNJPZsr1UWrpbleR494509BiYMBYM0hAwQYAEDBA0A0GAQYAnHhkUZJrZe7yQYCYiQgEMaQMCLMkUQSJsQJQ5L1FlKki5b8m+JEuhsOEWbmWxVs+EZLmWzPVrP0uLW77ZumvZmCb87MvT3sV6z85aZ4haPlK7KWxpOpcm2UtjU9SMs3SMUas09fcroszKr5PLyduxGaImSSIGSRgRLAAIRJIAFgBpCAzVuceiS/r/UxslUeW36tkGSAYkNEAAARIaQpEiMeQM0C1bclZFq05N8fas9N9avYLiWxG34FXex6UdOascrdjwVrn5yzZcFW7+YvPRX5SzxZruocF6LKV9wzLJ0V+TSzMFRGep3MU0eZd1MaE0ESTM0oiGIgADEgBgMSAbQsA5ASAkRQ2AiSIokANjpkDLEQJouWa3KSL1mjfF2rbpuKPBGsx0uCNY9H7MI7XrPgq3nJatOCre8l5+KtflJxfBVu+5Yg9jBdmd+lojlpavJiZmrrdmFnmX7dEMLGhzIozSGA2RABiABiAAIjRDJNAMAYgGhsBANGREIE0TCEomwtEUIGxtVwdGHtWzZx4RCqTXYxzO/7Mq9tha8FW85LVrwVbzkvPxUr8kY8GK6MkTHccGdul/u09ytysW7kqHm5O20IyMZlZiZlKTEwQMJAESQAgIokBiRkiYkZEQBsIkWyUQJCE2NEjJEkRQyUMlM2dr2NbSNlaHThVt02CZCbBMhJnbvhlVsrZ7FW7Zmt3sV7plrT9KtY+ooMjW4FFim9mUmeFvu1dwU2XLgpyPPy9toJmOZMjIxSghsjkeQlFjTIyGmQCRJMhIaYEETIRGwETRBEgGTiQRNBCQ0IESM9I2Noa2BsLZnThVt0upkGxRZCDcninF1GsZ0/LHPGqXCOm14rG5lWsctjQlsVK9xFt4ecctJ4/mJ28mvM9XHkjlRTbwvf05I3NpKCzPyJY3cZNLKyuEY38rjUJrinfKUJJ8Yf0CTLdGxbSelVU02p08brbdPOe/HJidnviUnRe21btn67lY8us9tbePP2lp7jkqSL93bzTeMTSeG4/wBnwa+Zje9bdSiaTXuERMBGaEGA2QISJCQ2RAkJMEIgNCYxANAIYEomQhEk2EGNETNRoSk1GMZSlJ4jCMXKcn6JLdskEDYWVOc2oU4TqzfEKacnju36L37G/wCjfBFSWJ3L8GHenCUfEx+ufyw/3fbCOysukRpQnG1oxxFPK0yUZTjhvKacpySy98vZrBhfz6U4rzLavjWtzbiHI23w5pj4l3UjTh/64yxDjOJT/N9I7fq7GW/6jbUoYoytpOCxChF1PNlrOHCOlbZz5lnHOSh1nrterGrQq06MPxMTwpyqxdOb8upyxz6JcdiHwv8AD7u55lKMaNOUXVypynKOG2oxj2wt3lbcZZa1bTHvmt0RkiJ9cUflZsviauvJStbVyllKEaVeo3nd4jr3exYvbbrF5BRdHwqWnSqOYW2tLfeM5a2uOdtjsLS2pUIt0KdKnqVPalFQ15x8s0tTipYeXJ8LnDYXL1Kaqx1xUYxi1rm3CTak87+ZPG+O698c989e6Uj88r1x2ni15efy+C7uPz/4aD962rHu9Kexm6jVsqP4XheeNNx1RsaLy2pKMnKb1Nrbfvj1zjuo2bbjLM4rC0twlLyqUcNNvvq7vv3OS/iLjNomkq3hylVUlipDKjiL/NJN6t5ejx3zOLPbLeK2/ovjjHWZq420rRhJ61Pw2nlQb1J42kllJte5tq9s1BT8tSm3t5aqk4v1co4j24KPS6tOFejOtFSpRmvETgqi08Z0PaWM5x7HoPU3Tfnyq0KsYteHUc87PSuWnnyrEW379x5d/S0cHjbms8vPK9CnniMVus02sZX6W9vuzA7WGMuoqaaWnXGTb93pWUvt9MnW3djRoxnWuNpZbhb8wi2/zL80tl5eFjfjbj7ys6k298yeybzJ+7Yw3m/W9JyxFe9bVpfUxMvXNsqcY75nLLePlS2wl/coyOqJ25taITGJkgTCQkSAQgAhJgABCaZbtrGpU+WO3eT2iivbSxKP1S+mdsnQ9M6rWtpwqU5aZU5ZhLTGpGL9dEtiVbb+zf8Aw/8Aw0uaqjUrNW1J8SqxbrT9qdLl/V4X1O7tPhm2sIpQpuMpLDbxO6mu+upxGO3yRxnD25NX0P8AiLCbTuVoqNKMrqi3KL/1Qe8ef+DsYSo3NPVGUZx7VaL8SCbWnEofl442PK8ictp1fiP6/wBunFNYjdeZc9cpQxOo3htxhSp03Nxa1PPhYcstYz6JJ+pq7/4mp26mqVKdWvJJR8WlWtfDXq5ZUk0uEvV77naSsZRhJwan5XmSTnN84UnjV3ju/wDL9zmviy0pSpUZOKU09EdsTUUm5an33cX9/ct42Kk3iswrnzXrWZh5dVpSk5SlvKUnKT4zJvLf82eifw8lTdlXpy8so1nKpFLTrilGcJSa3bzFxX0awS6P0+zjSUqng+LJzy6rg5RSklHEZbYwpPjdtGD4gvKcoRpWzcU56pqjGVGGMPZtPzNvDzvx24O7P/7T+lWJ77/hz47/AKcfqTMddOhjYT0xqaNc4ShKcZxloxGS3c1t2y8Y4x3KvUriNGMlVnQs5KKUFUSpapNrOiM86sNNvKe2PMjh5W8pfM5PHGZSe2f+EW7L4Rq11KeI0YbPXWypTyttEfzZ9ePczv4cUjd78L08v3nVar3Uvi+hQaVKNO9qqU3KrT10reMX/wDnFa46pSjhbrvFPPZcNdzq3NWc9Mp1Kj1ONKM5cJLCW7wkkt8nbQ+BINLNy9WNUoKhtCCTeW877LjBsegfDStZOsq9WSnDTGlo8ONVNrecc7pNd++64IrlwYazNOZ/PK81yZJj26cx8JfDut1v8XaSlCUYql43iUZKall6cNPDTw39MPJ1HU1a9NpKpOMIVGn4FClDSm+6pL033m3v6+u2651WjYQzOKrXVSOaVqsprPE6j/JH25e/28m6ze1KtWVSs/Frz3w9oU49tl8sVnZd8++XjGO/kW978VafqVxR615spdXv6lxPXUxmWfDpR2jCP9vfv+1CTUPeT5f9F7GavNQzluUpcyfMn/Rexr5TzuztiI1qOmM77ntKU2+THIkQZZBCYxMJAyJIBAJgQGAhgSRs1dKXG3szVoeQhtFPfK2fqnhm26P1+tbSU4SnFr89KThL7riX+xzUK7XO/wC5Yp1UwiaxL2PoHx1Tq4VZeZf+W3eiqvedPv8AVY+rOy/Cu6ePLdU3ht05OFaOHlZit/vjvyfOEZ8PhrdNbNP1T7G/6R8U3Nu09XiJPZtuNVfSff77+5lOCkzuvEntaI1PMPYJfDFu2nTTm8LNGctEm9uPXvw32K8+jU4fNQory5lGW+l5e7ys9vX7dzX9D+P6FxiFZKUsb6sUrj7Pif8Audfb14V1inOFxHD/AAqnlrxTWMLv/JmeSMsfKZmPytSMUzxERP7OUu+h03Fqkoqe2lpSjBRTxJv+3Pv2L1eDm86lJ5xqhl5Sjhf/AFnbPfPODbz6fSb8rlSmtnGo0u2Ix1Yw0uMPBKNpGlJKjHxKzzhrDjSzvt2ct3vvjJna/tGpnbWuP1ncRprqFlGlpc4udRvNO3+Zwy3JSnts92kl29uafW+qxtM6XGtfSXEsSp2q7OSSw5Y4j2/ex1fqittVOi1O5lnxblb+E3zGHrL1keX9Y6m3KVOhLMsvxa/zKDfMYvvP9v22x+PE/Xfpjkyzv0x9/wDFbrV/OVSaUnWuJvVWrVPNob7yfd+kf6bGhuasaae7lKTbcpN65y7tmW7rxpR0pfRPdyfdt/1NJUqOTbby2bzPt/BWkUjX3E5t5b5I5EBKTyRY8kWQAGAgBEkRGgEIAIDAQASQyIEiQJiADPTrtc7/ALlqnWTNdkkmTobVSNv0v4iuaDWmbnFfkqNvH0lyjmYV2udyxTrJ9/sOYVmsT29c6J/EyMtMLpKXb8Z4a/01Vuvub/qHxPDw1C0jKmqizUrSknNr/LGS7e//AFeFxmWLSrPOiNScIT8soxk8YbwV9ab9phE++vWLOm6z1eVRyo0G1BeWrXjy33hT/uc7eXUKUdKS7qMNmn7v2/f9n1C8hTSilHjEYaXx9+32yzQVKjk25PLfLG5vO5XrSMcag6tRyeW8t/8AcGPINkS0hgIRAkJgIAAQEAGhDQCAQBJgIAGAAADEADHkiMkSyGSOQJQsU7hrnf8Aczq7SWU91jC75KGQyQMlSo5Nyk8t8sjkiBKTbEICAAAEAABAMBAADQhoBAAAAAAAAAAAAAAwAAAAJAAAAAAAAgAgAAAAAAAAAAAxAB//2Q=="/>
          <p:cNvSpPr>
            <a:spLocks noChangeAspect="1" noChangeArrowheads="1"/>
          </p:cNvSpPr>
          <p:nvPr/>
        </p:nvSpPr>
        <p:spPr bwMode="auto">
          <a:xfrm>
            <a:off x="155575" y="-1919288"/>
            <a:ext cx="3352800" cy="40100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Content Placeholder 10"/>
          <p:cNvSpPr>
            <a:spLocks noGrp="1"/>
          </p:cNvSpPr>
          <p:nvPr>
            <p:ph sz="quarter" idx="1"/>
          </p:nvPr>
        </p:nvSpPr>
        <p:spPr>
          <a:xfrm>
            <a:off x="612648" y="1676400"/>
            <a:ext cx="4721352" cy="4419600"/>
          </a:xfrm>
        </p:spPr>
        <p:txBody>
          <a:bodyPr>
            <a:normAutofit/>
          </a:bodyPr>
          <a:lstStyle/>
          <a:p>
            <a:r>
              <a:rPr lang="en-US" sz="2800" smtClean="0"/>
              <a:t>Personality  and the character of Holy prophet pbuh.</a:t>
            </a:r>
          </a:p>
          <a:p>
            <a:r>
              <a:rPr lang="en-US" sz="2800" smtClean="0"/>
              <a:t> Some Teaching and practices of the holy prophet.</a:t>
            </a:r>
          </a:p>
          <a:p>
            <a:r>
              <a:rPr lang="en-US" sz="2800" smtClean="0"/>
              <a:t>What is our duty after knowing his seerat</a:t>
            </a:r>
          </a:p>
          <a:p>
            <a:r>
              <a:rPr lang="en-US" sz="2800" smtClean="0"/>
              <a:t>Seerat Lessons.</a:t>
            </a:r>
            <a:endParaRPr lang="en-US" sz="2800"/>
          </a:p>
        </p:txBody>
      </p:sp>
      <p:pic>
        <p:nvPicPr>
          <p:cNvPr id="138242" name="Picture 2" descr="http://equrantution.com/blog/wp-content/uploads/2014/01/1327411716_Rabi-ul-Awwal_2012_01.jpg"/>
          <p:cNvPicPr>
            <a:picLocks noChangeAspect="1" noChangeArrowheads="1"/>
          </p:cNvPicPr>
          <p:nvPr/>
        </p:nvPicPr>
        <p:blipFill>
          <a:blip r:embed="rId2" cstate="print"/>
          <a:srcRect/>
          <a:stretch>
            <a:fillRect/>
          </a:stretch>
        </p:blipFill>
        <p:spPr bwMode="auto">
          <a:xfrm>
            <a:off x="5671752" y="1905000"/>
            <a:ext cx="3243648" cy="4038600"/>
          </a:xfrm>
          <a:prstGeom prst="rect">
            <a:avLst/>
          </a:prstGeom>
          <a:noFill/>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p:spPr>
        <p:txBody>
          <a:bodyPr>
            <a:normAutofit/>
            <a:scene3d>
              <a:camera prst="orthographicFront"/>
              <a:lightRig rig="soft" dir="t">
                <a:rot lat="0" lon="0" rev="16800000"/>
              </a:lightRig>
            </a:scene3d>
            <a:sp3d prstMaterial="softEdge">
              <a:bevelT w="38100" h="38100"/>
            </a:sp3d>
          </a:bodyPr>
          <a:lstStyle/>
          <a:p>
            <a:pPr algn="ctr" eaLnBrk="1" fontAlgn="auto" hangingPunct="1">
              <a:spcAft>
                <a:spcPts val="0"/>
              </a:spcAft>
              <a:defRPr/>
            </a:pPr>
            <a:r>
              <a:rPr lang="en-GB" sz="6000" b="1" smtClean="0">
                <a:ln w="6350">
                  <a:noFill/>
                </a:ln>
                <a:solidFill>
                  <a:srgbClr val="FF0000"/>
                </a:solidFill>
                <a:effectLst>
                  <a:outerShdw blurRad="114300" dist="101600" dir="2700000" algn="tl" rotWithShape="0">
                    <a:srgbClr val="000000">
                      <a:alpha val="40000"/>
                    </a:srgbClr>
                  </a:outerShdw>
                </a:effectLst>
              </a:rPr>
              <a:t>Jwab dejie?</a:t>
            </a:r>
            <a:endParaRPr lang="en-GB" sz="6000" b="1" kern="1200">
              <a:ln w="6350">
                <a:noFill/>
              </a:ln>
              <a:solidFill>
                <a:srgbClr val="FF0000"/>
              </a:solidFill>
              <a:effectLst>
                <a:outerShdw blurRad="114300" dist="101600" dir="2700000" algn="tl" rotWithShape="0">
                  <a:srgbClr val="000000">
                    <a:alpha val="40000"/>
                  </a:srgbClr>
                </a:outerShdw>
              </a:effectLst>
            </a:endParaRPr>
          </a:p>
        </p:txBody>
      </p:sp>
      <p:sp>
        <p:nvSpPr>
          <p:cNvPr id="12291" name="Content Placeholder 2"/>
          <p:cNvSpPr>
            <a:spLocks noGrp="1"/>
          </p:cNvSpPr>
          <p:nvPr>
            <p:ph idx="4294967295"/>
          </p:nvPr>
        </p:nvSpPr>
        <p:spPr/>
        <p:txBody>
          <a:bodyPr>
            <a:normAutofit/>
          </a:bodyPr>
          <a:lstStyle/>
          <a:p>
            <a:pPr eaLnBrk="1" hangingPunct="1">
              <a:buFontTx/>
              <a:buNone/>
            </a:pPr>
            <a:r>
              <a:rPr lang="en-GB" sz="2800" smtClean="0">
                <a:solidFill>
                  <a:srgbClr val="7030A0"/>
                </a:solidFill>
              </a:rPr>
              <a:t>1.What is the important of seerat?</a:t>
            </a:r>
          </a:p>
          <a:p>
            <a:pPr eaLnBrk="1" hangingPunct="1">
              <a:buFontTx/>
              <a:buNone/>
            </a:pPr>
            <a:r>
              <a:rPr lang="en-GB" sz="2800" smtClean="0">
                <a:solidFill>
                  <a:srgbClr val="7030A0"/>
                </a:solidFill>
              </a:rPr>
              <a:t>2.Who is the supreme successful personality in the the history of human and why?</a:t>
            </a:r>
          </a:p>
          <a:p>
            <a:pPr eaLnBrk="1" hangingPunct="1">
              <a:buFontTx/>
              <a:buNone/>
            </a:pPr>
            <a:r>
              <a:rPr lang="en-GB" sz="2800" smtClean="0">
                <a:solidFill>
                  <a:srgbClr val="7030A0"/>
                </a:solidFill>
              </a:rPr>
              <a:t>3.Do you learn something from the prophet seerat?</a:t>
            </a:r>
          </a:p>
          <a:p>
            <a:pPr eaLnBrk="1" hangingPunct="1">
              <a:buFontTx/>
              <a:buNone/>
            </a:pPr>
            <a:r>
              <a:rPr lang="en-GB" sz="2800" smtClean="0">
                <a:solidFill>
                  <a:srgbClr val="7030A0"/>
                </a:solidFill>
              </a:rPr>
              <a:t>4.Recall some practices of the holy prophet pbuh?</a:t>
            </a:r>
          </a:p>
          <a:p>
            <a:pPr eaLnBrk="1" hangingPunct="1">
              <a:buFontTx/>
              <a:buNone/>
            </a:pPr>
            <a:endParaRPr lang="en-GB" sz="2800" smtClean="0">
              <a:solidFill>
                <a:srgbClr val="7030A0"/>
              </a:solidFill>
            </a:endParaRPr>
          </a:p>
        </p:txBody>
      </p:sp>
      <p:sp>
        <p:nvSpPr>
          <p:cNvPr id="4" name="Slide Number Placeholder 3"/>
          <p:cNvSpPr>
            <a:spLocks noGrp="1"/>
          </p:cNvSpPr>
          <p:nvPr>
            <p:ph type="sldNum" sz="quarter" idx="12"/>
          </p:nvPr>
        </p:nvSpPr>
        <p:spPr/>
        <p:txBody>
          <a:bodyPr/>
          <a:lstStyle/>
          <a:p>
            <a:fld id="{78C91BCE-F812-4952-A23B-44D6EE9BB165}" type="slidenum">
              <a:rPr lang="en-US" smtClean="0"/>
              <a:pPr/>
              <a:t>40</a:t>
            </a:fld>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9506" name="Picture 2" descr="http://i.123g.us/c/emar_eiduladha_thanku/card/106359.gif"/>
          <p:cNvPicPr>
            <a:picLocks noChangeAspect="1" noChangeArrowheads="1"/>
          </p:cNvPicPr>
          <p:nvPr/>
        </p:nvPicPr>
        <p:blipFill>
          <a:blip r:embed="rId2" cstate="print"/>
          <a:srcRect b="4444"/>
          <a:stretch>
            <a:fillRect/>
          </a:stretch>
        </p:blipFill>
        <p:spPr bwMode="auto">
          <a:xfrm>
            <a:off x="0" y="0"/>
            <a:ext cx="9144000" cy="6858000"/>
          </a:xfrm>
          <a:prstGeom prst="rect">
            <a:avLst/>
          </a:prstGeom>
          <a:noFill/>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347</TotalTime>
  <Words>1403</Words>
  <Application>Microsoft Office PowerPoint</Application>
  <PresentationFormat>On-screen Show (4:3)</PresentationFormat>
  <Paragraphs>159</Paragraphs>
  <Slides>41</Slides>
  <Notes>4</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Flow</vt:lpstr>
      <vt:lpstr>Slide 1</vt:lpstr>
      <vt:lpstr>Islamic Studies course code 104</vt:lpstr>
      <vt:lpstr>Lectuere#14</vt:lpstr>
      <vt:lpstr>The Seerat of Holy prophet Muhammad pbuh.</vt:lpstr>
      <vt:lpstr>Slide 5</vt:lpstr>
      <vt:lpstr>Main out Lines</vt:lpstr>
      <vt:lpstr>Personality And Character of MUHAMMAD (pbuh) seerat e mustafa pbuh.</vt:lpstr>
      <vt:lpstr>Appearance</vt:lpstr>
      <vt:lpstr>Dress</vt:lpstr>
      <vt:lpstr>House &amp; Belongings!!!</vt:lpstr>
      <vt:lpstr>  Extremely humble!</vt:lpstr>
      <vt:lpstr>Slide 12</vt:lpstr>
      <vt:lpstr>At home!</vt:lpstr>
      <vt:lpstr>Spend his time…</vt:lpstr>
      <vt:lpstr>  His Behavior</vt:lpstr>
      <vt:lpstr>Slide 16</vt:lpstr>
      <vt:lpstr>  His Character</vt:lpstr>
      <vt:lpstr>Supplicationsمناجات …</vt:lpstr>
      <vt:lpstr>  His Behavior</vt:lpstr>
      <vt:lpstr>Messenger of Mercy</vt:lpstr>
      <vt:lpstr>Kindness to Animals</vt:lpstr>
      <vt:lpstr>Slide 22</vt:lpstr>
      <vt:lpstr>Love for the poor </vt:lpstr>
      <vt:lpstr>The FASTEST Growing Religion in the world:</vt:lpstr>
      <vt:lpstr>Equality in Islam (POLICY)</vt:lpstr>
      <vt:lpstr>Equality in Islam (PROGRAM)</vt:lpstr>
      <vt:lpstr>Important lessons derived from the Life of Prophet pbuh</vt:lpstr>
      <vt:lpstr>When losing a Tooth,  remember the Prophet's (Peace be upon him) tooth in the battle of Uhud.</vt:lpstr>
      <vt:lpstr>When you bleeding,  from any part of the body, remember the Prophet's (Peace be upon him) body covered in blood on his return from Ta'if. </vt:lpstr>
      <vt:lpstr>When going against a  Sunnah,  remember the Prophet's (Peace be upon him) intercession, (Ummati, Ummati, Ummati) (My Ummah). </vt:lpstr>
      <vt:lpstr>When being troubled by  neighbours,  remember the old woman who would empty rubbish on the Prophet (Peace be upon him) . </vt:lpstr>
      <vt:lpstr>   When losing a child,  remember the Prophet's      (Peace be upon him)          son, Ibrahim.</vt:lpstr>
      <vt:lpstr>Slide 33</vt:lpstr>
      <vt:lpstr>  When fearing an enemy,  remember the Prophet's  (Peace be upon him) saying to  Abu Bakr in Mount Thour .  God Bless You My Dear. Ameen  </vt:lpstr>
      <vt:lpstr>our Responsibility</vt:lpstr>
      <vt:lpstr>SUPREME SUCCESSFUL MAN IN  THE HISTORY OF HUMAN</vt:lpstr>
      <vt:lpstr>Slide 37</vt:lpstr>
      <vt:lpstr>Slide 38</vt:lpstr>
      <vt:lpstr>Review</vt:lpstr>
      <vt:lpstr>Jwab dejie?</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Hafiz Imran</dc:creator>
  <cp:lastModifiedBy>NTS</cp:lastModifiedBy>
  <cp:revision>33</cp:revision>
  <dcterms:created xsi:type="dcterms:W3CDTF">2014-05-26T07:32:15Z</dcterms:created>
  <dcterms:modified xsi:type="dcterms:W3CDTF">2014-05-27T10:29:35Z</dcterms:modified>
</cp:coreProperties>
</file>