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49"/>
  </p:notesMasterIdLst>
  <p:sldIdLst>
    <p:sldId id="1158" r:id="rId3"/>
    <p:sldId id="597" r:id="rId4"/>
    <p:sldId id="598" r:id="rId5"/>
    <p:sldId id="1214" r:id="rId6"/>
    <p:sldId id="1052" r:id="rId7"/>
    <p:sldId id="1207" r:id="rId8"/>
    <p:sldId id="1066" r:id="rId9"/>
    <p:sldId id="1194" r:id="rId10"/>
    <p:sldId id="1195" r:id="rId11"/>
    <p:sldId id="1172" r:id="rId12"/>
    <p:sldId id="1196" r:id="rId13"/>
    <p:sldId id="1206" r:id="rId14"/>
    <p:sldId id="1201" r:id="rId15"/>
    <p:sldId id="1202" r:id="rId16"/>
    <p:sldId id="1203" r:id="rId17"/>
    <p:sldId id="1204" r:id="rId18"/>
    <p:sldId id="1205" r:id="rId19"/>
    <p:sldId id="1211" r:id="rId20"/>
    <p:sldId id="1212" r:id="rId21"/>
    <p:sldId id="1213" r:id="rId22"/>
    <p:sldId id="1216" r:id="rId23"/>
    <p:sldId id="1175" r:id="rId24"/>
    <p:sldId id="1176" r:id="rId25"/>
    <p:sldId id="1177" r:id="rId26"/>
    <p:sldId id="1178" r:id="rId27"/>
    <p:sldId id="1179" r:id="rId28"/>
    <p:sldId id="1180" r:id="rId29"/>
    <p:sldId id="1181" r:id="rId30"/>
    <p:sldId id="1184" r:id="rId31"/>
    <p:sldId id="1183" r:id="rId32"/>
    <p:sldId id="1208" r:id="rId33"/>
    <p:sldId id="1209" r:id="rId34"/>
    <p:sldId id="1185" r:id="rId35"/>
    <p:sldId id="1215" r:id="rId36"/>
    <p:sldId id="1199" r:id="rId37"/>
    <p:sldId id="1186" r:id="rId38"/>
    <p:sldId id="1197" r:id="rId39"/>
    <p:sldId id="1198" r:id="rId40"/>
    <p:sldId id="1187" r:id="rId41"/>
    <p:sldId id="1188" r:id="rId42"/>
    <p:sldId id="1189" r:id="rId43"/>
    <p:sldId id="1190" r:id="rId44"/>
    <p:sldId id="1051" r:id="rId45"/>
    <p:sldId id="1027" r:id="rId46"/>
    <p:sldId id="1021" r:id="rId47"/>
    <p:sldId id="115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562" autoAdjust="0"/>
    <p:restoredTop sz="94714" autoAdjust="0"/>
  </p:normalViewPr>
  <p:slideViewPr>
    <p:cSldViewPr>
      <p:cViewPr varScale="1">
        <p:scale>
          <a:sx n="63" d="100"/>
          <a:sy n="63" d="100"/>
        </p:scale>
        <p:origin x="-1470" y="-114"/>
      </p:cViewPr>
      <p:guideLst>
        <p:guide orient="horz" pos="2160"/>
        <p:guide pos="2880"/>
      </p:guideLst>
    </p:cSldViewPr>
  </p:slideViewPr>
  <p:outlineViewPr>
    <p:cViewPr>
      <p:scale>
        <a:sx n="33" d="100"/>
        <a:sy n="33" d="100"/>
      </p:scale>
      <p:origin x="0" y="1624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3C16C-0D9B-4F0A-8C90-890036E72960}" type="datetimeFigureOut">
              <a:rPr lang="en-US" smtClean="0"/>
              <a:pPr/>
              <a:t>24/05/2014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9046A-939F-4F33-B20F-BCC3EACAE3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5D380B-52A0-4A71-89F0-390614467FD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44</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FA179B0-F36C-4D73-8491-E48D749811F0}" type="datetime1">
              <a:rPr lang="en-US" smtClean="0"/>
              <a:pPr/>
              <a:t>24/05/2014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8C91BCE-F812-4952-A23B-44D6EE9BB165}" type="slidenum">
              <a:rPr lang="en-US" smtClean="0"/>
              <a:pPr/>
              <a:t>‹#›</a:t>
            </a:fld>
            <a:endParaRPr lang="en-US"/>
          </a:p>
        </p:txBody>
      </p:sp>
      <p:cxnSp>
        <p:nvCxnSpPr>
          <p:cNvPr id="12" name="Straight Connector 11"/>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overrideClrMapping bg1="dk1" tx1="lt1" bg2="dk2" tx2="lt2" accent1="accent1" accent2="accent2" accent3="accent3" accent4="accent4" accent5="accent5" accent6="accent6" hlink="hlink" folHlink="folHlink"/>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D03461E-DC37-4054-9F6B-6F9393E106CD}" type="datetime1">
              <a:rPr lang="en-US" smtClean="0"/>
              <a:pPr/>
              <a:t>24/05/2014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8C91BCE-F812-4952-A23B-44D6EE9BB165}" type="slidenum">
              <a:rPr lang="en-US" smtClean="0"/>
              <a:pPr/>
              <a:t>‹#›</a:t>
            </a:fld>
            <a:r>
              <a:rPr lang="en-US" smtClean="0"/>
              <a:t> of 40</a:t>
            </a:r>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7D9196E-FF00-4110-B8A6-234BF8BA09E4}" type="datetime1">
              <a:rPr lang="en-US" smtClean="0"/>
              <a:pPr/>
              <a:t>24/05/2014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8C91BCE-F812-4952-A23B-44D6EE9BB16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0597E5FE-650F-4C51-AC27-2E8C7B704F89}" type="datetime1">
              <a:rPr lang="en-US" smtClean="0"/>
              <a:pPr/>
              <a:t>24/05/2014</a:t>
            </a:fld>
            <a:endParaRPr lang="en-US"/>
          </a:p>
        </p:txBody>
      </p:sp>
      <p:sp>
        <p:nvSpPr>
          <p:cNvPr id="10" name="Slide Number Placeholder 9"/>
          <p:cNvSpPr>
            <a:spLocks noGrp="1"/>
          </p:cNvSpPr>
          <p:nvPr>
            <p:ph type="sldNum" sz="quarter" idx="16"/>
          </p:nvPr>
        </p:nvSpPr>
        <p:spPr/>
        <p:txBody>
          <a:bodyPr rtlCol="0"/>
          <a:lstStyle/>
          <a:p>
            <a:fld id="{78C91BCE-F812-4952-A23B-44D6EE9BB16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BC169A00-B168-4422-BCB3-BB76F7D2C90D}" type="datetime1">
              <a:rPr lang="en-US" smtClean="0"/>
              <a:pPr/>
              <a:t>24/05/2014</a:t>
            </a:fld>
            <a:endParaRPr lang="en-US"/>
          </a:p>
        </p:txBody>
      </p:sp>
      <p:sp>
        <p:nvSpPr>
          <p:cNvPr id="12" name="Slide Number Placeholder 11"/>
          <p:cNvSpPr>
            <a:spLocks noGrp="1"/>
          </p:cNvSpPr>
          <p:nvPr>
            <p:ph type="sldNum" sz="quarter" idx="16"/>
          </p:nvPr>
        </p:nvSpPr>
        <p:spPr/>
        <p:txBody>
          <a:bodyPr rtlCol="0"/>
          <a:lstStyle/>
          <a:p>
            <a:fld id="{78C91BCE-F812-4952-A23B-44D6EE9BB16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0BA765-C4BE-43E7-A77A-74339A0E1CE4}" type="datetime1">
              <a:rPr lang="en-US" smtClean="0"/>
              <a:pPr/>
              <a:t>24/05/2014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8C91BCE-F812-4952-A23B-44D6EE9BB165}" type="slidenum">
              <a:rPr lang="en-US" smtClean="0"/>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1BBCC0-A0F5-4106-8CE3-D466692C3081}" type="datetime1">
              <a:rPr lang="en-US" smtClean="0"/>
              <a:pPr/>
              <a:t>24/05/2014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8C91BCE-F812-4952-A23B-44D6EE9BB165}" type="slidenum">
              <a:rPr lang="en-US" smtClean="0"/>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97D7381-2EAA-4414-A38F-E49F3CED74B0}" type="datetime1">
              <a:rPr lang="en-US" smtClean="0"/>
              <a:pPr/>
              <a:t>24/05/2014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8C91BCE-F812-4952-A23B-44D6EE9BB16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C9A94B6A-4504-49EB-904F-4D8D177EC8C9}" type="datetime1">
              <a:rPr lang="en-US" smtClean="0"/>
              <a:pPr/>
              <a:t>24/05/2014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8C91BCE-F812-4952-A23B-44D6EE9BB16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FECF25-3070-4056-9E4B-76AA8CF7B139}" type="datetime1">
              <a:rPr lang="en-US" smtClean="0"/>
              <a:pPr/>
              <a:t>24/05/2014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FD4B1031-974C-40B5-BFDB-A2E3665A48D5}" type="datetime1">
              <a:rPr lang="en-US" smtClean="0"/>
              <a:pPr/>
              <a:t>24/05/2014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8C91BCE-F812-4952-A23B-44D6EE9BB16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AFA179B0-F36C-4D73-8491-E48D749811F0}" type="datetime1">
              <a:rPr lang="en-US" smtClean="0"/>
              <a:pPr/>
              <a:t>24/05/2014</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8C91BCE-F812-4952-A23B-44D6EE9BB165}"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cxnSp>
        <p:nvCxnSpPr>
          <p:cNvPr id="13" name="Straight Connector 12"/>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D03461E-DC37-4054-9F6B-6F9393E106CD}" type="datetime1">
              <a:rPr lang="en-US" smtClean="0"/>
              <a:pPr/>
              <a:t>24/05/2014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8C91BCE-F812-4952-A23B-44D6EE9BB165}" type="slidenum">
              <a:rPr lang="en-US" smtClean="0"/>
              <a:pPr/>
              <a:t>‹#›</a:t>
            </a:fld>
            <a:r>
              <a:rPr lang="en-US" smtClean="0"/>
              <a:t> of 40</a:t>
            </a:r>
            <a:endParaRPr lang="en-US"/>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77D9196E-FF00-4110-B8A6-234BF8BA09E4}" type="datetime1">
              <a:rPr lang="en-US" smtClean="0"/>
              <a:pPr/>
              <a:t>24/05/2014</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8C91BCE-F812-4952-A23B-44D6EE9BB165}"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597E5FE-650F-4C51-AC27-2E8C7B704F89}" type="datetime1">
              <a:rPr lang="en-US" smtClean="0"/>
              <a:pPr/>
              <a:t>24/05/2014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78C91BCE-F812-4952-A23B-44D6EE9BB165}"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C169A00-B168-4422-BCB3-BB76F7D2C90D}" type="datetime1">
              <a:rPr lang="en-US" smtClean="0"/>
              <a:pPr/>
              <a:t>24/05/2014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78C91BCE-F812-4952-A23B-44D6EE9BB165}" type="slidenum">
              <a:rPr lang="en-US" smtClean="0"/>
              <a:pPr/>
              <a:t>‹#›</a:t>
            </a:fld>
            <a:endParaRPr lang="en-US"/>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00BA765-C4BE-43E7-A77A-74339A0E1CE4}" type="datetime1">
              <a:rPr lang="en-US" smtClean="0"/>
              <a:pPr/>
              <a:t>24/05/2014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8C91BCE-F812-4952-A23B-44D6EE9BB165}"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A1BBCC0-A0F5-4106-8CE3-D466692C3081}" type="datetime1">
              <a:rPr lang="en-US" smtClean="0"/>
              <a:pPr/>
              <a:t>24/05/2014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8C91BCE-F812-4952-A23B-44D6EE9BB165}" type="slidenum">
              <a:rPr lang="en-US" smtClean="0"/>
              <a:pPr/>
              <a:t>‹#›</a:t>
            </a:fld>
            <a:endParaRPr lang="en-US"/>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A97D7381-2EAA-4414-A38F-E49F3CED74B0}" type="datetime1">
              <a:rPr lang="en-US" smtClean="0"/>
              <a:pPr/>
              <a:t>24/05/2014</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8C91BCE-F812-4952-A23B-44D6EE9BB165}"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C9A94B6A-4504-49EB-904F-4D8D177EC8C9}" type="datetime1">
              <a:rPr lang="en-US" smtClean="0"/>
              <a:pPr/>
              <a:t>24/05/2014</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8C91BCE-F812-4952-A23B-44D6EE9BB165}"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FFECF25-3070-4056-9E4B-76AA8CF7B139}" type="datetime1">
              <a:rPr lang="en-US" smtClean="0"/>
              <a:pPr/>
              <a:t>24/05/2014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8C91BCE-F812-4952-A23B-44D6EE9BB165}" type="slidenum">
              <a:rPr lang="en-US" smtClean="0"/>
              <a:pPr/>
              <a:t>‹#›</a:t>
            </a:fld>
            <a:endParaRPr lang="en-US"/>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D4B1031-974C-40B5-BFDB-A2E3665A48D5}" type="datetime1">
              <a:rPr lang="en-US" smtClean="0"/>
              <a:pPr/>
              <a:t>24/05/2014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8C91BCE-F812-4952-A23B-44D6EE9BB165}" type="slidenum">
              <a:rPr lang="en-US" smtClean="0"/>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0AE94C4-0E2C-479D-808C-17867F754C91}" type="datetime1">
              <a:rPr lang="en-US" smtClean="0"/>
              <a:pPr/>
              <a:t>24/05/2014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8C91BCE-F812-4952-A23B-44D6EE9BB165}" type="slidenum">
              <a:rPr lang="en-US" smtClean="0"/>
              <a:pPr/>
              <a:t>‹#›</a:t>
            </a:fld>
            <a:r>
              <a:rPr lang="en-US" smtClean="0"/>
              <a:t> of 40</a:t>
            </a:r>
            <a:endParaRPr lang="en-US"/>
          </a:p>
        </p:txBody>
      </p:sp>
      <p:cxnSp>
        <p:nvCxnSpPr>
          <p:cNvPr id="10" name="Straight Connector 9"/>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E0AE94C4-0E2C-479D-808C-17867F754C91}" type="datetime1">
              <a:rPr lang="en-US" smtClean="0"/>
              <a:pPr/>
              <a:t>24/05/2014</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8C91BCE-F812-4952-A23B-44D6EE9BB165}" type="slidenum">
              <a:rPr lang="en-US" smtClean="0"/>
              <a:pPr/>
              <a:t>‹#›</a:t>
            </a:fld>
            <a:r>
              <a:rPr lang="en-US" smtClean="0"/>
              <a:t> of 40</a:t>
            </a:r>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cxnSp>
        <p:nvCxnSpPr>
          <p:cNvPr id="8" name="Straight Connector 7"/>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hf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endParaRPr lang="en-US" dirty="0"/>
          </a:p>
        </p:txBody>
      </p:sp>
      <p:sp>
        <p:nvSpPr>
          <p:cNvPr id="6" name="Subtitle 5"/>
          <p:cNvSpPr>
            <a:spLocks noGrp="1"/>
          </p:cNvSpPr>
          <p:nvPr>
            <p:ph type="subTitle" idx="1"/>
          </p:nvPr>
        </p:nvSpPr>
        <p:spPr/>
        <p:txBody>
          <a:bodyPr/>
          <a:lstStyle/>
          <a:p>
            <a:endParaRPr lang="en-US" dirty="0"/>
          </a:p>
        </p:txBody>
      </p:sp>
      <p:pic>
        <p:nvPicPr>
          <p:cNvPr id="4" name="Content Placeholder 3" descr="bismillah3.gif"/>
          <p:cNvPicPr>
            <a:picLocks noGrp="1" noChangeAspect="1"/>
          </p:cNvPicPr>
          <p:nvPr/>
        </p:nvPicPr>
        <p:blipFill>
          <a:blip r:embed="rId3" cstate="print"/>
          <a:stretch>
            <a:fillRect/>
          </a:stretch>
        </p:blipFill>
        <p:spPr>
          <a:xfrm>
            <a:off x="0" y="0"/>
            <a:ext cx="9144000" cy="6857999"/>
          </a:xfrm>
          <a:prstGeom prst="ellipse">
            <a:avLst/>
          </a:prstGeom>
          <a:no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bismillah1.jpg"/>
          <p:cNvPicPr>
            <a:picLocks noChangeAspect="1"/>
          </p:cNvPicPr>
          <p:nvPr/>
        </p:nvPicPr>
        <p:blipFill>
          <a:blip r:embed="rId4" cstate="print"/>
          <a:stretch>
            <a:fillRect/>
          </a:stretch>
        </p:blipFill>
        <p:spPr>
          <a:xfrm>
            <a:off x="0" y="0"/>
            <a:ext cx="9144000" cy="7086600"/>
          </a:xfrm>
          <a:prstGeom prst="rect">
            <a:avLst/>
          </a:prstGeom>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en-US" sz="7300" dirty="0" smtClean="0">
                <a:solidFill>
                  <a:srgbClr val="FF0000"/>
                </a:solidFill>
              </a:rPr>
              <a:t>Islamic</a:t>
            </a:r>
            <a:r>
              <a:rPr lang="en-US" sz="9800" dirty="0" smtClean="0">
                <a:solidFill>
                  <a:srgbClr val="FF0000"/>
                </a:solidFill>
              </a:rPr>
              <a:t> </a:t>
            </a:r>
            <a:r>
              <a:rPr lang="en-US" sz="7300" dirty="0" smtClean="0">
                <a:solidFill>
                  <a:srgbClr val="FF0000"/>
                </a:solidFill>
              </a:rPr>
              <a:t>Studies</a:t>
            </a:r>
            <a:r>
              <a:rPr lang="en-US" sz="6000" dirty="0" smtClean="0">
                <a:solidFill>
                  <a:srgbClr val="FF0000"/>
                </a:solidFill>
              </a:rPr>
              <a:t/>
            </a:r>
            <a:br>
              <a:rPr lang="en-US" sz="6000" dirty="0" smtClean="0">
                <a:solidFill>
                  <a:srgbClr val="FF0000"/>
                </a:solidFill>
              </a:rPr>
            </a:br>
            <a:r>
              <a:rPr lang="en-US" sz="4000" dirty="0" smtClean="0">
                <a:solidFill>
                  <a:srgbClr val="FF0000"/>
                </a:solidFill>
              </a:rPr>
              <a:t>course code 104</a:t>
            </a:r>
            <a:endParaRPr lang="en-US" sz="6000" dirty="0">
              <a:solidFill>
                <a:srgbClr val="FF0000"/>
              </a:solidFill>
            </a:endParaRPr>
          </a:p>
        </p:txBody>
      </p:sp>
      <p:sp>
        <p:nvSpPr>
          <p:cNvPr id="3" name="Subtitle 2"/>
          <p:cNvSpPr>
            <a:spLocks noGrp="1"/>
          </p:cNvSpPr>
          <p:nvPr>
            <p:ph type="subTitle" idx="1"/>
          </p:nvPr>
        </p:nvSpPr>
        <p:spPr>
          <a:xfrm>
            <a:off x="457200" y="3886200"/>
            <a:ext cx="8382000" cy="1752600"/>
          </a:xfrm>
        </p:spPr>
        <p:txBody>
          <a:bodyPr/>
          <a:lstStyle/>
          <a:p>
            <a:r>
              <a:rPr lang="en-US" dirty="0" smtClean="0"/>
              <a:t>Associate Degree Education ADE/</a:t>
            </a:r>
            <a:r>
              <a:rPr lang="en-US" dirty="0" err="1" smtClean="0"/>
              <a:t>B.Ed</a:t>
            </a:r>
            <a:r>
              <a:rPr lang="en-US" smtClean="0"/>
              <a:t>(Hons)Elementary</a:t>
            </a:r>
          </a:p>
          <a:p>
            <a:r>
              <a:rPr lang="en-US" smtClean="0"/>
              <a:t>Semester I</a:t>
            </a:r>
          </a:p>
          <a:p>
            <a:endParaRPr lang="en-US"/>
          </a:p>
        </p:txBody>
      </p:sp>
      <p:sp>
        <p:nvSpPr>
          <p:cNvPr id="4" name="Slide Number Placeholder 3"/>
          <p:cNvSpPr>
            <a:spLocks noGrp="1"/>
          </p:cNvSpPr>
          <p:nvPr>
            <p:ph type="sldNum" sz="quarter" idx="11"/>
          </p:nvPr>
        </p:nvSpPr>
        <p:spPr/>
        <p:txBody>
          <a:bodyPr/>
          <a:lstStyle/>
          <a:p>
            <a:fld id="{78C91BCE-F812-4952-A23B-44D6EE9BB165}" type="slidenum">
              <a:rPr lang="en-US" smtClean="0"/>
              <a:pPr/>
              <a:t>2</a:t>
            </a:fld>
            <a:endParaRPr lang="en-US"/>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Lectuere#12</a:t>
            </a:r>
            <a:endParaRPr lang="en-US" sz="8000"/>
          </a:p>
        </p:txBody>
      </p:sp>
      <p:sp>
        <p:nvSpPr>
          <p:cNvPr id="4" name="Slide Number Placeholder 3"/>
          <p:cNvSpPr>
            <a:spLocks noGrp="1"/>
          </p:cNvSpPr>
          <p:nvPr>
            <p:ph type="sldNum" sz="quarter" idx="11"/>
          </p:nvPr>
        </p:nvSpPr>
        <p:spPr/>
        <p:txBody>
          <a:bodyPr/>
          <a:lstStyle/>
          <a:p>
            <a:fld id="{78C91BCE-F812-4952-A23B-44D6EE9BB165}" type="slidenum">
              <a:rPr lang="en-US" smtClean="0"/>
              <a:pPr/>
              <a:t>3</a:t>
            </a:fld>
            <a:endParaRPr lang="en-US"/>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5" name="TextBox 4"/>
          <p:cNvSpPr txBox="1"/>
          <p:nvPr/>
        </p:nvSpPr>
        <p:spPr>
          <a:xfrm>
            <a:off x="2286000" y="4800600"/>
            <a:ext cx="5791200" cy="646331"/>
          </a:xfrm>
          <a:prstGeom prst="rect">
            <a:avLst/>
          </a:prstGeom>
          <a:solidFill>
            <a:srgbClr val="C000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smtClean="0"/>
              <a:t>By :Muhammad Imran</a:t>
            </a:r>
            <a:endParaRPr lang="en-US" sz="360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smtClean="0"/>
              <a:t>History and </a:t>
            </a:r>
            <a:r>
              <a:rPr lang="en-US" sz="4000" dirty="0" err="1" smtClean="0"/>
              <a:t>imPortance</a:t>
            </a:r>
            <a:r>
              <a:rPr lang="en-US" sz="4000" dirty="0" smtClean="0"/>
              <a:t> </a:t>
            </a:r>
            <a:r>
              <a:rPr lang="en-US" sz="4000" dirty="0" smtClean="0"/>
              <a:t>of </a:t>
            </a:r>
            <a:r>
              <a:rPr lang="en-US" sz="4000" dirty="0" err="1" smtClean="0"/>
              <a:t>Hadees</a:t>
            </a:r>
            <a:endParaRPr lang="en-US" sz="4000" dirty="0"/>
          </a:p>
        </p:txBody>
      </p:sp>
      <p:sp>
        <p:nvSpPr>
          <p:cNvPr id="4" name="Slide Number Placeholder 3"/>
          <p:cNvSpPr>
            <a:spLocks noGrp="1"/>
          </p:cNvSpPr>
          <p:nvPr>
            <p:ph type="sldNum" sz="quarter" idx="12"/>
          </p:nvPr>
        </p:nvSpPr>
        <p:spPr/>
        <p:txBody>
          <a:bodyPr/>
          <a:lstStyle/>
          <a:p>
            <a:fld id="{78C91BCE-F812-4952-A23B-44D6EE9BB165}" type="slidenum">
              <a:rPr lang="en-US" smtClean="0"/>
              <a:pPr/>
              <a:t>4</a:t>
            </a:fld>
            <a:r>
              <a:rPr lang="en-US" smtClean="0"/>
              <a:t> of 40</a:t>
            </a:r>
            <a:endParaRPr lang="en-US"/>
          </a:p>
        </p:txBody>
      </p:sp>
      <p:pic>
        <p:nvPicPr>
          <p:cNvPr id="7" name="irc_mi" descr="http://darulhikma.com/images/lessons/al%20hadees.jpg"/>
          <p:cNvPicPr/>
          <p:nvPr/>
        </p:nvPicPr>
        <p:blipFill>
          <a:blip r:embed="rId2" cstate="print"/>
          <a:srcRect b="12778"/>
          <a:stretch>
            <a:fillRect/>
          </a:stretch>
        </p:blipFill>
        <p:spPr bwMode="auto">
          <a:xfrm>
            <a:off x="228600" y="1524000"/>
            <a:ext cx="8763000" cy="51054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rmAutofit fontScale="40000" lnSpcReduction="20000"/>
          </a:bodyPr>
          <a:lstStyle/>
          <a:p>
            <a:fld id="{78C91BCE-F812-4952-A23B-44D6EE9BB165}" type="slidenum">
              <a:rPr lang="en-US" smtClean="0"/>
              <a:pPr/>
              <a:t>5</a:t>
            </a:fld>
            <a:r>
              <a:rPr lang="en-US" smtClean="0"/>
              <a:t> of 40</a:t>
            </a:r>
            <a:endParaRPr lang="en-US"/>
          </a:p>
        </p:txBody>
      </p:sp>
      <p:pic>
        <p:nvPicPr>
          <p:cNvPr id="6" name="irc_mi" descr="http://f1.pepst.com/c/386F7E/298447/ssc3/home/046/a------audio.quran.pak/vista_wallz_01.jpg_480_480_0_64000_0_1_0.jpg"/>
          <p:cNvPicPr/>
          <p:nvPr/>
        </p:nvPicPr>
        <p:blipFill>
          <a:blip r:embed="rId2" cstate="print"/>
          <a:srcRect b="17202"/>
          <a:stretch>
            <a:fillRect/>
          </a:stretch>
        </p:blipFill>
        <p:spPr bwMode="auto">
          <a:xfrm>
            <a:off x="1" y="0"/>
            <a:ext cx="9144000" cy="6857999"/>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scene3d>
              <a:camera prst="orthographicFront"/>
              <a:lightRig rig="threePt" dir="t"/>
            </a:scene3d>
            <a:sp3d extrusionH="57150">
              <a:bevelT w="38100" h="38100" prst="slope"/>
            </a:sp3d>
          </a:bodyPr>
          <a:lstStyle/>
          <a:p>
            <a:r>
              <a:rPr lang="en-US" sz="5400" b="1" u="sng" smtClean="0">
                <a:ln>
                  <a:solidFill>
                    <a:srgbClr val="FFFF00"/>
                  </a:solidFill>
                </a:ln>
                <a:solidFill>
                  <a:schemeClr val="accent6">
                    <a:lumMod val="75000"/>
                  </a:schemeClr>
                </a:solidFill>
                <a:effectLst>
                  <a:outerShdw blurRad="38100" dist="38100" dir="2700000" algn="tl">
                    <a:srgbClr val="000000">
                      <a:alpha val="43137"/>
                    </a:srgbClr>
                  </a:outerShdw>
                </a:effectLst>
                <a:latin typeface="Rockwell" pitchFamily="18" charset="0"/>
              </a:rPr>
              <a:t>Main out Lines</a:t>
            </a:r>
            <a:endParaRPr lang="en-US" sz="5400" b="1" u="sng">
              <a:ln>
                <a:solidFill>
                  <a:srgbClr val="FFFF00"/>
                </a:solidFill>
              </a:ln>
              <a:solidFill>
                <a:schemeClr val="accent6">
                  <a:lumMod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normAutofit fontScale="85000" lnSpcReduction="20000"/>
          </a:bodyPr>
          <a:lstStyle/>
          <a:p>
            <a:fld id="{78C91BCE-F812-4952-A23B-44D6EE9BB165}" type="slidenum">
              <a:rPr lang="en-US" smtClean="0"/>
              <a:pPr/>
              <a:t>6</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sz="quarter" idx="1"/>
          </p:nvPr>
        </p:nvSpPr>
        <p:spPr>
          <a:xfrm>
            <a:off x="612648" y="1676400"/>
            <a:ext cx="5026152" cy="4419600"/>
          </a:xfrm>
        </p:spPr>
        <p:txBody>
          <a:bodyPr>
            <a:normAutofit/>
          </a:bodyPr>
          <a:lstStyle/>
          <a:p>
            <a:r>
              <a:rPr lang="en-US" sz="2000" b="1" smtClean="0">
                <a:cs typeface="Times New Roman" pitchFamily="18" charset="0"/>
              </a:rPr>
              <a:t>What is Hadees?</a:t>
            </a:r>
          </a:p>
          <a:p>
            <a:r>
              <a:rPr lang="en-US" sz="2000" b="1" smtClean="0">
                <a:cs typeface="Times New Roman" pitchFamily="18" charset="0"/>
              </a:rPr>
              <a:t>The difference between Quran and Hadees</a:t>
            </a:r>
          </a:p>
          <a:p>
            <a:r>
              <a:rPr lang="en-US" sz="2000" b="1" smtClean="0">
                <a:cs typeface="Times New Roman" pitchFamily="18" charset="0"/>
              </a:rPr>
              <a:t>Hadeeth in the Light of Quran</a:t>
            </a:r>
          </a:p>
          <a:p>
            <a:pPr marL="342900" indent="-342900">
              <a:lnSpc>
                <a:spcPct val="80000"/>
              </a:lnSpc>
              <a:spcBef>
                <a:spcPct val="20000"/>
              </a:spcBef>
              <a:buClr>
                <a:schemeClr val="hlink"/>
              </a:buClr>
              <a:buSzPct val="50000"/>
              <a:buFont typeface="Monotype Sorts" pitchFamily="2" charset="2"/>
              <a:buChar char="n"/>
            </a:pPr>
            <a:r>
              <a:rPr lang="en-US" sz="2000" b="1" smtClean="0">
                <a:cs typeface="Times New Roman" pitchFamily="18" charset="0"/>
              </a:rPr>
              <a:t>Definition of Hadeeth in Islamic Shariah</a:t>
            </a:r>
          </a:p>
          <a:p>
            <a:pPr marL="342900" indent="-342900">
              <a:lnSpc>
                <a:spcPct val="80000"/>
              </a:lnSpc>
              <a:spcBef>
                <a:spcPct val="20000"/>
              </a:spcBef>
              <a:buClr>
                <a:schemeClr val="hlink"/>
              </a:buClr>
              <a:buSzPct val="50000"/>
            </a:pPr>
            <a:r>
              <a:rPr lang="en-US" sz="2000" b="1" smtClean="0">
                <a:cs typeface="Times New Roman" pitchFamily="18" charset="0"/>
              </a:rPr>
              <a:t>      (Definition, Collection )</a:t>
            </a:r>
          </a:p>
          <a:p>
            <a:pPr marL="342900" indent="-342900">
              <a:lnSpc>
                <a:spcPct val="80000"/>
              </a:lnSpc>
              <a:spcBef>
                <a:spcPct val="20000"/>
              </a:spcBef>
              <a:buClr>
                <a:schemeClr val="hlink"/>
              </a:buClr>
              <a:buSzPct val="50000"/>
            </a:pPr>
            <a:r>
              <a:rPr lang="en-US" sz="2000" b="1" smtClean="0">
                <a:cs typeface="Times New Roman" pitchFamily="18" charset="0"/>
              </a:rPr>
              <a:t>The Books of Hadeeth</a:t>
            </a:r>
          </a:p>
          <a:p>
            <a:pPr marL="342900" indent="-342900">
              <a:lnSpc>
                <a:spcPct val="80000"/>
              </a:lnSpc>
              <a:spcBef>
                <a:spcPct val="20000"/>
              </a:spcBef>
              <a:buClr>
                <a:schemeClr val="hlink"/>
              </a:buClr>
              <a:buSzPct val="50000"/>
            </a:pPr>
            <a:r>
              <a:rPr lang="en-US" sz="2000" b="1" smtClean="0">
                <a:cs typeface="Times New Roman" pitchFamily="18" charset="0"/>
              </a:rPr>
              <a:t>What is Sunnah ?</a:t>
            </a:r>
          </a:p>
          <a:p>
            <a:pPr marL="342900" indent="-342900">
              <a:lnSpc>
                <a:spcPct val="80000"/>
              </a:lnSpc>
              <a:spcBef>
                <a:spcPct val="20000"/>
              </a:spcBef>
              <a:buClr>
                <a:schemeClr val="hlink"/>
              </a:buClr>
              <a:buSzPct val="50000"/>
            </a:pPr>
            <a:r>
              <a:rPr lang="en-US" sz="2000" b="1" smtClean="0">
                <a:cs typeface="Times New Roman" pitchFamily="18" charset="0"/>
              </a:rPr>
              <a:t>Importance of Hadees?</a:t>
            </a:r>
          </a:p>
          <a:p>
            <a:pPr marL="342900" indent="-342900">
              <a:lnSpc>
                <a:spcPct val="80000"/>
              </a:lnSpc>
              <a:spcBef>
                <a:spcPct val="20000"/>
              </a:spcBef>
              <a:buClr>
                <a:schemeClr val="hlink"/>
              </a:buClr>
              <a:buSzPct val="50000"/>
            </a:pPr>
            <a:r>
              <a:rPr lang="en-US" sz="2000" b="1" smtClean="0">
                <a:cs typeface="Times New Roman" pitchFamily="18" charset="0"/>
              </a:rPr>
              <a:t>Types of hadees.</a:t>
            </a:r>
          </a:p>
          <a:p>
            <a:pPr marL="342900" indent="-342900">
              <a:lnSpc>
                <a:spcPct val="80000"/>
              </a:lnSpc>
              <a:spcBef>
                <a:spcPct val="20000"/>
              </a:spcBef>
              <a:buClr>
                <a:schemeClr val="hlink"/>
              </a:buClr>
              <a:buSzPct val="50000"/>
            </a:pPr>
            <a:r>
              <a:rPr lang="en-US" sz="2000" b="1" smtClean="0">
                <a:cs typeface="Times New Roman" pitchFamily="18" charset="0"/>
              </a:rPr>
              <a:t>Sunnah and Hadees</a:t>
            </a:r>
          </a:p>
          <a:p>
            <a:pPr marL="342900" indent="-342900">
              <a:lnSpc>
                <a:spcPct val="80000"/>
              </a:lnSpc>
              <a:spcBef>
                <a:spcPct val="20000"/>
              </a:spcBef>
              <a:buClr>
                <a:schemeClr val="hlink"/>
              </a:buClr>
              <a:buSzPct val="50000"/>
            </a:pPr>
            <a:r>
              <a:rPr lang="en-US" sz="2000" b="1" smtClean="0">
                <a:cs typeface="Times New Roman" pitchFamily="18" charset="0"/>
              </a:rPr>
              <a:t>Legal position of Sunnah?</a:t>
            </a:r>
          </a:p>
          <a:p>
            <a:pPr marL="342900" indent="-342900">
              <a:lnSpc>
                <a:spcPct val="80000"/>
              </a:lnSpc>
              <a:spcBef>
                <a:spcPct val="20000"/>
              </a:spcBef>
              <a:buClr>
                <a:schemeClr val="hlink"/>
              </a:buClr>
              <a:buSzPct val="50000"/>
            </a:pPr>
            <a:endParaRPr lang="en-US" sz="2000" b="1" smtClean="0">
              <a:cs typeface="Times New Roman" pitchFamily="18" charset="0"/>
            </a:endParaRPr>
          </a:p>
          <a:p>
            <a:pPr marL="342900" indent="-342900">
              <a:lnSpc>
                <a:spcPct val="80000"/>
              </a:lnSpc>
              <a:spcBef>
                <a:spcPct val="20000"/>
              </a:spcBef>
              <a:buClr>
                <a:schemeClr val="hlink"/>
              </a:buClr>
              <a:buSzPct val="50000"/>
            </a:pPr>
            <a:endParaRPr lang="en-US" sz="2000" b="1" smtClean="0">
              <a:cs typeface="Times New Roman" pitchFamily="18" charset="0"/>
            </a:endParaRPr>
          </a:p>
          <a:p>
            <a:endParaRPr lang="en-US" sz="2000" b="1" smtClean="0">
              <a:cs typeface="Times New Roman" pitchFamily="18" charset="0"/>
            </a:endParaRPr>
          </a:p>
          <a:p>
            <a:endParaRPr lang="en-US" sz="2000"/>
          </a:p>
        </p:txBody>
      </p:sp>
      <p:pic>
        <p:nvPicPr>
          <p:cNvPr id="10" name="irc_mi" descr="http://darulhikma.com/images/lessons/al%20hadees.jpg"/>
          <p:cNvPicPr/>
          <p:nvPr/>
        </p:nvPicPr>
        <p:blipFill>
          <a:blip r:embed="rId2" cstate="print"/>
          <a:srcRect b="12778"/>
          <a:stretch>
            <a:fillRect/>
          </a:stretch>
        </p:blipFill>
        <p:spPr bwMode="auto">
          <a:xfrm>
            <a:off x="5257800" y="1524000"/>
            <a:ext cx="3657600" cy="51054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843278"/>
            <a:ext cx="8188460" cy="286232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en-US" sz="6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Algerian" pitchFamily="82" charset="0"/>
              </a:rPr>
              <a:t>HISTORY &amp; IMPORTANCE </a:t>
            </a:r>
          </a:p>
          <a:p>
            <a:pPr algn="ctr"/>
            <a:r>
              <a:rPr lang="en-US" sz="6000" b="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Algerian" pitchFamily="82" charset="0"/>
              </a:rPr>
              <a:t>OF HADITH</a:t>
            </a:r>
          </a:p>
          <a:p>
            <a:pPr algn="ctr"/>
            <a:r>
              <a:rPr lang="en-US" sz="6000"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a:t>
            </a:r>
            <a:endParaRPr lang="en-US" sz="6000"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pic>
        <p:nvPicPr>
          <p:cNvPr id="6" name="Picture 7" descr="http://www.islamische-kalligraphie.de/images/basmallah.gif"/>
          <p:cNvPicPr>
            <a:picLocks noChangeAspect="1" noChangeArrowheads="1"/>
          </p:cNvPicPr>
          <p:nvPr/>
        </p:nvPicPr>
        <p:blipFill>
          <a:blip r:embed="rId2" cstate="print"/>
          <a:srcRect/>
          <a:stretch>
            <a:fillRect/>
          </a:stretch>
        </p:blipFill>
        <p:spPr bwMode="auto">
          <a:xfrm>
            <a:off x="1143001" y="457199"/>
            <a:ext cx="6501492" cy="1555913"/>
          </a:xfrm>
          <a:prstGeom prst="rect">
            <a:avLst/>
          </a:prstGeom>
          <a:solidFill>
            <a:schemeClr val="tx1"/>
          </a:solidFill>
          <a:ln w="9525">
            <a:noFill/>
            <a:miter lim="800000"/>
            <a:headEnd/>
            <a:tailEnd/>
          </a:ln>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33400" y="0"/>
            <a:ext cx="7772400" cy="1295400"/>
          </a:xfrm>
          <a:noFill/>
          <a:ln/>
        </p:spPr>
        <p:txBody>
          <a:bodyPr>
            <a:normAutofit/>
          </a:bodyPr>
          <a:lstStyle/>
          <a:p>
            <a:r>
              <a:rPr lang="en-US" sz="4000" b="1">
                <a:solidFill>
                  <a:srgbClr val="FFFF00"/>
                </a:solidFill>
              </a:rPr>
              <a:t>The </a:t>
            </a:r>
            <a:r>
              <a:rPr lang="en-US" sz="4000" b="1" smtClean="0">
                <a:solidFill>
                  <a:srgbClr val="FFFF00"/>
                </a:solidFill>
              </a:rPr>
              <a:t>Definition </a:t>
            </a:r>
            <a:r>
              <a:rPr lang="en-US" sz="4000" b="1">
                <a:solidFill>
                  <a:srgbClr val="FFFF00"/>
                </a:solidFill>
              </a:rPr>
              <a:t>of Hadeeth</a:t>
            </a:r>
          </a:p>
        </p:txBody>
      </p:sp>
      <p:sp>
        <p:nvSpPr>
          <p:cNvPr id="79882" name="Rectangle 10"/>
          <p:cNvSpPr>
            <a:spLocks noGrp="1" noChangeArrowheads="1"/>
          </p:cNvSpPr>
          <p:nvPr>
            <p:ph sz="quarter" idx="1"/>
          </p:nvPr>
        </p:nvSpPr>
        <p:spPr>
          <a:xfrm>
            <a:off x="762000" y="1676400"/>
            <a:ext cx="7543800" cy="4953000"/>
          </a:xfrm>
          <a:noFill/>
          <a:ln/>
        </p:spPr>
        <p:txBody>
          <a:bodyPr>
            <a:normAutofit/>
          </a:bodyPr>
          <a:lstStyle/>
          <a:p>
            <a:pPr marL="457200" indent="-457200" algn="just">
              <a:lnSpc>
                <a:spcPct val="80000"/>
              </a:lnSpc>
              <a:buNone/>
            </a:pPr>
            <a:r>
              <a:rPr lang="en-US" sz="2400" b="1" i="1">
                <a:solidFill>
                  <a:srgbClr val="FFFF00"/>
                </a:solidFill>
              </a:rPr>
              <a:t>Allah has sent Prophet Muhammad(Sallaahu alaihi wa sallam) with the guidance and religion of truth that it may prevail over all </a:t>
            </a:r>
            <a:r>
              <a:rPr lang="en-US" sz="2400" b="1" i="1" smtClean="0">
                <a:solidFill>
                  <a:srgbClr val="FFFF00"/>
                </a:solidFill>
              </a:rPr>
              <a:t>falsehood</a:t>
            </a:r>
            <a:endParaRPr lang="en-US" sz="2400" b="1" i="1">
              <a:solidFill>
                <a:srgbClr val="FFFF00"/>
              </a:solidFill>
            </a:endParaRPr>
          </a:p>
          <a:p>
            <a:pPr algn="just">
              <a:lnSpc>
                <a:spcPct val="80000"/>
              </a:lnSpc>
            </a:pPr>
            <a:endParaRPr lang="en-US" sz="1050" b="1" i="1">
              <a:solidFill>
                <a:srgbClr val="FFFF00"/>
              </a:solidFill>
            </a:endParaRPr>
          </a:p>
          <a:p>
            <a:pPr algn="just">
              <a:lnSpc>
                <a:spcPct val="80000"/>
              </a:lnSpc>
            </a:pPr>
            <a:r>
              <a:rPr lang="en-US" sz="2400" b="1" i="1">
                <a:solidFill>
                  <a:srgbClr val="FFFF00"/>
                </a:solidFill>
              </a:rPr>
              <a:t>Furthermore he has been commanded to present all the religion of Islam to mankind.</a:t>
            </a:r>
          </a:p>
          <a:p>
            <a:pPr algn="just">
              <a:lnSpc>
                <a:spcPct val="80000"/>
              </a:lnSpc>
            </a:pPr>
            <a:endParaRPr lang="en-US" sz="1100" b="1" i="1">
              <a:solidFill>
                <a:srgbClr val="FFFF00"/>
              </a:solidFill>
            </a:endParaRPr>
          </a:p>
          <a:p>
            <a:pPr algn="just">
              <a:lnSpc>
                <a:spcPct val="80000"/>
              </a:lnSpc>
            </a:pPr>
            <a:r>
              <a:rPr lang="en-US" sz="2400" b="1" i="1">
                <a:solidFill>
                  <a:srgbClr val="FFFF00"/>
                </a:solidFill>
              </a:rPr>
              <a:t>So, Allah Subhanu wa ta’ala revealed to him the Book(the Quran) and the Wisdom (Hikmah/Sunnah) and commanded him to explain the people what has been sent down to them, in order for them to ponder over, act upon and benefit from</a:t>
            </a:r>
            <a:r>
              <a:rPr lang="en-US" sz="2400" b="1" i="1" smtClean="0">
                <a:solidFill>
                  <a:srgbClr val="FFFF00"/>
                </a:solidFill>
              </a:rPr>
              <a:t>.</a:t>
            </a:r>
            <a:endParaRPr lang="en-US" sz="2400" b="1" i="1">
              <a:solidFill>
                <a:srgbClr val="FFFF00"/>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FFFF00"/>
                </a:solidFill>
              </a:rPr>
              <a:t>The Definition of Hadeeth-2</a:t>
            </a:r>
            <a:endParaRPr lang="en-US">
              <a:solidFill>
                <a:srgbClr val="FFFF00"/>
              </a:solidFill>
            </a:endParaRPr>
          </a:p>
        </p:txBody>
      </p:sp>
      <p:sp>
        <p:nvSpPr>
          <p:cNvPr id="4" name="Slide Number Placeholder 3"/>
          <p:cNvSpPr>
            <a:spLocks noGrp="1"/>
          </p:cNvSpPr>
          <p:nvPr>
            <p:ph type="sldNum" sz="quarter" idx="12"/>
          </p:nvPr>
        </p:nvSpPr>
        <p:spPr/>
        <p:txBody>
          <a:bodyPr>
            <a:normAutofit fontScale="40000" lnSpcReduction="20000"/>
          </a:bodyPr>
          <a:lstStyle/>
          <a:p>
            <a:fld id="{78C91BCE-F812-4952-A23B-44D6EE9BB165}" type="slidenum">
              <a:rPr lang="en-US" smtClean="0"/>
              <a:pPr/>
              <a:t>9</a:t>
            </a:fld>
            <a:r>
              <a:rPr lang="en-US" smtClean="0"/>
              <a:t> of 40</a:t>
            </a:r>
            <a:endParaRPr lang="en-US"/>
          </a:p>
        </p:txBody>
      </p:sp>
      <p:sp>
        <p:nvSpPr>
          <p:cNvPr id="3" name="Content Placeholder 2"/>
          <p:cNvSpPr>
            <a:spLocks noGrp="1"/>
          </p:cNvSpPr>
          <p:nvPr>
            <p:ph sz="quarter" idx="1"/>
          </p:nvPr>
        </p:nvSpPr>
        <p:spPr>
          <a:xfrm>
            <a:off x="152400" y="1646236"/>
            <a:ext cx="8534400" cy="4983164"/>
          </a:xfrm>
        </p:spPr>
        <p:txBody>
          <a:bodyPr>
            <a:noAutofit/>
          </a:bodyPr>
          <a:lstStyle/>
          <a:p>
            <a:pPr algn="just">
              <a:lnSpc>
                <a:spcPct val="80000"/>
              </a:lnSpc>
            </a:pPr>
            <a:r>
              <a:rPr lang="en-US" sz="2000" b="1" i="1" smtClean="0">
                <a:solidFill>
                  <a:srgbClr val="FFFF00"/>
                </a:solidFill>
              </a:rPr>
              <a:t>Thus, Quran and Sunnah are the two sources by which Allah Subhanahu wa Ta’ala has provided and established the Hujjah(proof) against His slaves and upon these 2 sources is built the ruling of belief and action. [i.e., what beliefs and actions consititue the Shariah(Divine Law)]</a:t>
            </a:r>
          </a:p>
          <a:p>
            <a:pPr algn="just">
              <a:lnSpc>
                <a:spcPct val="80000"/>
              </a:lnSpc>
            </a:pPr>
            <a:endParaRPr lang="en-US" sz="700" b="1" i="1" smtClean="0">
              <a:solidFill>
                <a:srgbClr val="FFFF00"/>
              </a:solidFill>
            </a:endParaRPr>
          </a:p>
          <a:p>
            <a:pPr algn="just">
              <a:lnSpc>
                <a:spcPct val="80000"/>
              </a:lnSpc>
            </a:pPr>
            <a:r>
              <a:rPr lang="en-US" sz="2000" b="1" i="1" smtClean="0">
                <a:solidFill>
                  <a:srgbClr val="FFFF00"/>
                </a:solidFill>
              </a:rPr>
              <a:t>The Quran is the Speech of Allah. The words of Quran are set in text and meaning exactly the way Allah revealed onto the heart of the Messenger of Allah(sallallaahualaihi wa sallam) i.e., </a:t>
            </a:r>
            <a:r>
              <a:rPr lang="en-US" sz="2000" b="1" i="1" u="sng" smtClean="0">
                <a:solidFill>
                  <a:srgbClr val="FFFF00"/>
                </a:solidFill>
              </a:rPr>
              <a:t>it is connected to Allah in both text and meaning.</a:t>
            </a:r>
            <a:r>
              <a:rPr lang="en-US" sz="2000" b="1" i="1" smtClean="0">
                <a:solidFill>
                  <a:srgbClr val="FFFF00"/>
                </a:solidFill>
              </a:rPr>
              <a:t> </a:t>
            </a:r>
          </a:p>
          <a:p>
            <a:pPr algn="just">
              <a:lnSpc>
                <a:spcPct val="80000"/>
              </a:lnSpc>
            </a:pPr>
            <a:endParaRPr lang="en-US" sz="700" b="1" i="1" smtClean="0">
              <a:solidFill>
                <a:srgbClr val="FFFF00"/>
              </a:solidFill>
            </a:endParaRPr>
          </a:p>
          <a:p>
            <a:pPr algn="just">
              <a:lnSpc>
                <a:spcPct val="80000"/>
              </a:lnSpc>
            </a:pPr>
            <a:endParaRPr lang="en-US" sz="2000" b="1" i="1" smtClean="0">
              <a:solidFill>
                <a:srgbClr val="FFFF00"/>
              </a:solidFill>
            </a:endParaRPr>
          </a:p>
          <a:p>
            <a:pPr algn="just">
              <a:lnSpc>
                <a:spcPct val="80000"/>
              </a:lnSpc>
            </a:pPr>
            <a:r>
              <a:rPr lang="en-US" sz="2000" b="1" i="1" smtClean="0">
                <a:solidFill>
                  <a:srgbClr val="FFFF00"/>
                </a:solidFill>
              </a:rPr>
              <a:t>The Hadeeth of Prophet(sallallahu alaihi wa sallam) is </a:t>
            </a:r>
            <a:r>
              <a:rPr lang="en-US" sz="2000" b="1" i="1" u="sng" smtClean="0">
                <a:solidFill>
                  <a:srgbClr val="FFFF00"/>
                </a:solidFill>
              </a:rPr>
              <a:t>related to the prophet(sallaahu alaihi wa sallam) in text and meaning. </a:t>
            </a:r>
          </a:p>
          <a:p>
            <a:pPr algn="just">
              <a:lnSpc>
                <a:spcPct val="80000"/>
              </a:lnSpc>
            </a:pPr>
            <a:endParaRPr lang="en-US" sz="2000" b="1" i="1" u="sng" smtClean="0">
              <a:solidFill>
                <a:srgbClr val="FFFF00"/>
              </a:solidFill>
            </a:endParaRPr>
          </a:p>
          <a:p>
            <a:pPr algn="just">
              <a:lnSpc>
                <a:spcPct val="80000"/>
              </a:lnSpc>
            </a:pPr>
            <a:r>
              <a:rPr lang="en-US" sz="2000" b="1" i="1" smtClean="0">
                <a:solidFill>
                  <a:srgbClr val="FFFF00"/>
                </a:solidFill>
              </a:rPr>
              <a:t>Except Hadees E Qudsee which is related in Meaning to Allah but in text to Prophet(sallallahu alaihi wa sallam).</a:t>
            </a:r>
          </a:p>
          <a:p>
            <a:endParaRPr lang="en-US" sz="2000">
              <a:solidFill>
                <a:srgbClr val="FFFF00"/>
              </a:solidFill>
            </a:endParaRP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p:txBody>
          <a:bodyPr>
            <a:normAutofit/>
          </a:bodyPr>
          <a:lstStyle/>
          <a:p>
            <a:pPr>
              <a:defRPr/>
            </a:pPr>
            <a:r>
              <a:rPr lang="en-US" sz="6600" b="1" i="1" smtClean="0">
                <a:solidFill>
                  <a:schemeClr val="tx1"/>
                </a:solidFill>
                <a:effectLst>
                  <a:outerShdw blurRad="38100" dist="38100" dir="2700000" algn="tl">
                    <a:srgbClr val="000000"/>
                  </a:outerShdw>
                </a:effectLst>
              </a:rPr>
              <a:t>What is</a:t>
            </a:r>
            <a:r>
              <a:rPr lang="en-US" sz="6600" b="1" i="1" smtClean="0">
                <a:solidFill>
                  <a:srgbClr val="FFFF00"/>
                </a:solidFill>
                <a:effectLst>
                  <a:outerShdw blurRad="38100" dist="38100" dir="2700000" algn="tl">
                    <a:srgbClr val="000000"/>
                  </a:outerShdw>
                </a:effectLst>
              </a:rPr>
              <a:t> </a:t>
            </a:r>
            <a:r>
              <a:rPr lang="en-US" sz="6600" b="1" i="1" smtClean="0">
                <a:solidFill>
                  <a:srgbClr val="66FF33"/>
                </a:solidFill>
                <a:effectLst>
                  <a:outerShdw blurRad="38100" dist="38100" dir="2700000" algn="tl">
                    <a:srgbClr val="000000"/>
                  </a:outerShdw>
                </a:effectLst>
              </a:rPr>
              <a:t>“Hadith”</a:t>
            </a:r>
            <a:r>
              <a:rPr lang="en-US" sz="6600" b="1" i="1" smtClean="0">
                <a:solidFill>
                  <a:srgbClr val="FFFF00"/>
                </a:solidFill>
                <a:effectLst>
                  <a:outerShdw blurRad="38100" dist="38100" dir="2700000" algn="tl">
                    <a:srgbClr val="000000"/>
                  </a:outerShdw>
                </a:effectLst>
              </a:rPr>
              <a:t> ?</a:t>
            </a:r>
          </a:p>
        </p:txBody>
      </p:sp>
      <p:sp>
        <p:nvSpPr>
          <p:cNvPr id="27654" name="Footer Placeholder 4"/>
          <p:cNvSpPr>
            <a:spLocks noGrp="1"/>
          </p:cNvSpPr>
          <p:nvPr>
            <p:ph type="ftr" sz="quarter" idx="11"/>
          </p:nvPr>
        </p:nvSpPr>
        <p:spPr>
          <a:noFill/>
        </p:spPr>
        <p:txBody>
          <a:bodyPr/>
          <a:lstStyle/>
          <a:p>
            <a:endParaRPr lang="en-US" smtClean="0"/>
          </a:p>
        </p:txBody>
      </p:sp>
      <p:sp>
        <p:nvSpPr>
          <p:cNvPr id="27650" name="Slide Number Placeholder 5"/>
          <p:cNvSpPr>
            <a:spLocks noGrp="1"/>
          </p:cNvSpPr>
          <p:nvPr>
            <p:ph type="sldNum" sz="quarter" idx="12"/>
          </p:nvPr>
        </p:nvSpPr>
        <p:spPr>
          <a:noFill/>
        </p:spPr>
        <p:txBody>
          <a:bodyPr>
            <a:normAutofit fontScale="85000" lnSpcReduction="20000"/>
          </a:bodyPr>
          <a:lstStyle/>
          <a:p>
            <a:fld id="{334019E6-6DFF-4903-B6C1-690EE1F00221}" type="slidenum">
              <a:rPr lang="en-US" smtClean="0"/>
              <a:pPr/>
              <a:t>10</a:t>
            </a:fld>
            <a:endParaRPr lang="en-US" smtClean="0"/>
          </a:p>
        </p:txBody>
      </p:sp>
      <p:sp>
        <p:nvSpPr>
          <p:cNvPr id="17412" name="Rectangle 4"/>
          <p:cNvSpPr>
            <a:spLocks noGrp="1" noChangeArrowheads="1"/>
          </p:cNvSpPr>
          <p:nvPr>
            <p:ph sz="quarter" idx="1"/>
          </p:nvPr>
        </p:nvSpPr>
        <p:spPr/>
        <p:txBody>
          <a:bodyPr/>
          <a:lstStyle/>
          <a:p>
            <a:pPr>
              <a:buFont typeface="Monotype Sorts" pitchFamily="2" charset="2"/>
              <a:buNone/>
              <a:defRPr/>
            </a:pPr>
            <a:r>
              <a:rPr lang="en-US" b="1" smtClean="0">
                <a:latin typeface="Times New Roman" pitchFamily="18" charset="0"/>
              </a:rPr>
              <a:t>…</a:t>
            </a:r>
            <a:r>
              <a:rPr lang="en-US" sz="2800" b="1" i="1" smtClean="0">
                <a:latin typeface="Times New Roman" pitchFamily="18" charset="0"/>
              </a:rPr>
              <a:t>(Plural is “Ahadith” - it means)</a:t>
            </a:r>
            <a:r>
              <a:rPr lang="en-US" b="1" smtClean="0">
                <a:latin typeface="Times New Roman" pitchFamily="18" charset="0"/>
              </a:rPr>
              <a:t> :</a:t>
            </a:r>
          </a:p>
          <a:p>
            <a:pPr>
              <a:buFont typeface="Monotype Sorts" pitchFamily="2" charset="2"/>
              <a:buNone/>
              <a:defRPr/>
            </a:pPr>
            <a:r>
              <a:rPr lang="en-US" sz="3600" b="1" i="1" smtClean="0">
                <a:latin typeface="Times New Roman" pitchFamily="18" charset="0"/>
              </a:rPr>
              <a:t>	“</a:t>
            </a:r>
            <a:r>
              <a:rPr lang="en-US" sz="3600" b="1" i="1" u="sng" smtClean="0">
                <a:latin typeface="Times New Roman" pitchFamily="18" charset="0"/>
              </a:rPr>
              <a:t>the news</a:t>
            </a:r>
            <a:r>
              <a:rPr lang="en-US" sz="3600" b="1" i="1" smtClean="0">
                <a:latin typeface="Times New Roman" pitchFamily="18" charset="0"/>
              </a:rPr>
              <a:t> , </a:t>
            </a:r>
            <a:r>
              <a:rPr lang="en-US" sz="3600" b="1" i="1" u="sng" smtClean="0">
                <a:latin typeface="Times New Roman" pitchFamily="18" charset="0"/>
              </a:rPr>
              <a:t>the report</a:t>
            </a:r>
            <a:r>
              <a:rPr lang="en-US" sz="3600" b="1" i="1" smtClean="0">
                <a:latin typeface="Times New Roman" pitchFamily="18" charset="0"/>
              </a:rPr>
              <a:t> ..or .. </a:t>
            </a:r>
            <a:r>
              <a:rPr lang="en-US" sz="3600" b="1" i="1" u="sng" smtClean="0">
                <a:latin typeface="Times New Roman" pitchFamily="18" charset="0"/>
              </a:rPr>
              <a:t>narration</a:t>
            </a:r>
            <a:r>
              <a:rPr lang="en-US" sz="3600" b="1" i="1" smtClean="0">
                <a:latin typeface="Times New Roman" pitchFamily="18" charset="0"/>
              </a:rPr>
              <a:t>“</a:t>
            </a:r>
          </a:p>
          <a:p>
            <a:pPr algn="ctr">
              <a:buFont typeface="Monotype Sorts" pitchFamily="2" charset="2"/>
              <a:buNone/>
              <a:defRPr/>
            </a:pPr>
            <a:r>
              <a:rPr lang="en-US" b="1" i="1" smtClean="0">
                <a:latin typeface="Times New Roman" pitchFamily="18" charset="0"/>
              </a:rPr>
              <a:t>  It is usually used to refer to the report or sayings, transmitted through a chain of people, and originated from or upto the Prophet Muhammad (pbuh).</a:t>
            </a:r>
          </a:p>
          <a:p>
            <a:pPr algn="ctr">
              <a:buFont typeface="Monotype Sorts" pitchFamily="2" charset="2"/>
              <a:buNone/>
              <a:defRPr/>
            </a:pPr>
            <a:r>
              <a:rPr lang="en-US" b="1" i="1" smtClean="0">
                <a:latin typeface="Times New Roman" pitchFamily="18" charset="0"/>
              </a:rPr>
              <a:t>Thus a “Hadith” contains the “Sunnah”</a:t>
            </a:r>
            <a:endParaRPr lang="en-US" sz="3600" b="1" i="1" smtClean="0">
              <a:latin typeface="Times New Roman" pitchFamily="18" charset="0"/>
            </a:endParaRPr>
          </a:p>
          <a:p>
            <a:pPr>
              <a:buFont typeface="Monotype Sorts" pitchFamily="2" charset="2"/>
              <a:buNone/>
              <a:defRPr/>
            </a:pPr>
            <a:endParaRPr lang="en-US" sz="3600" b="1" i="1" smtClean="0">
              <a:latin typeface="Times New Roman" pitchFamily="18" charset="0"/>
            </a:endParaRPr>
          </a:p>
          <a:p>
            <a:pPr>
              <a:buFont typeface="Monotype Sorts" pitchFamily="2" charset="2"/>
              <a:buNone/>
              <a:defRPr/>
            </a:pPr>
            <a:endParaRPr lang="en-US" sz="3600" b="1" i="1" smtClean="0">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76400" y="-990600"/>
            <a:ext cx="6047397" cy="1754326"/>
          </a:xfrm>
          <a:prstGeom prst="rect">
            <a:avLst/>
          </a:prstGeom>
          <a:noFill/>
        </p:spPr>
        <p:txBody>
          <a:bodyPr wrap="square" lIns="91440" tIns="45720" rIns="91440" bIns="45720">
            <a:spAutoFit/>
          </a:bodyPr>
          <a:lstStyle/>
          <a:p>
            <a:pPr algn="ctr"/>
            <a:endParaRPr lang="en-US" sz="5400" b="1" cap="none" spc="0" dirty="0" smtClean="0">
              <a:ln w="10541" cmpd="sng">
                <a:solidFill>
                  <a:schemeClr val="accent1">
                    <a:shade val="88000"/>
                    <a:satMod val="110000"/>
                  </a:schemeClr>
                </a:solidFill>
                <a:prstDash val="solid"/>
              </a:ln>
              <a:solidFill>
                <a:srgbClr val="FFFF00"/>
              </a:solidFill>
              <a:effectLst/>
              <a:latin typeface="Algerian" pitchFamily="82" charset="0"/>
            </a:endParaRPr>
          </a:p>
          <a:p>
            <a:pPr algn="ctr"/>
            <a:r>
              <a:rPr lang="en-US" sz="5400" b="1" cap="none" spc="0" dirty="0" err="1" smtClean="0">
                <a:ln w="10541" cmpd="sng">
                  <a:solidFill>
                    <a:schemeClr val="accent1">
                      <a:shade val="88000"/>
                      <a:satMod val="110000"/>
                    </a:schemeClr>
                  </a:solidFill>
                  <a:prstDash val="solid"/>
                </a:ln>
                <a:solidFill>
                  <a:srgbClr val="FFFF00"/>
                </a:solidFill>
                <a:effectLst/>
                <a:latin typeface="Algerian" pitchFamily="82" charset="0"/>
              </a:rPr>
              <a:t>Impotance</a:t>
            </a:r>
            <a:r>
              <a:rPr lang="en-US" sz="5400" b="1" cap="none" spc="0" dirty="0" smtClean="0">
                <a:ln w="10541" cmpd="sng">
                  <a:solidFill>
                    <a:schemeClr val="accent1">
                      <a:shade val="88000"/>
                      <a:satMod val="110000"/>
                    </a:schemeClr>
                  </a:solidFill>
                  <a:prstDash val="solid"/>
                </a:ln>
                <a:solidFill>
                  <a:srgbClr val="FFFF00"/>
                </a:solidFill>
                <a:effectLst/>
                <a:latin typeface="Algerian" pitchFamily="82" charset="0"/>
              </a:rPr>
              <a:t> of </a:t>
            </a:r>
            <a:r>
              <a:rPr lang="en-US" sz="5400" b="1" cap="none" spc="0" dirty="0" err="1" smtClean="0">
                <a:ln w="10541" cmpd="sng">
                  <a:solidFill>
                    <a:schemeClr val="accent1">
                      <a:shade val="88000"/>
                      <a:satMod val="110000"/>
                    </a:schemeClr>
                  </a:solidFill>
                  <a:prstDash val="solid"/>
                </a:ln>
                <a:solidFill>
                  <a:srgbClr val="FFFF00"/>
                </a:solidFill>
                <a:effectLst/>
                <a:latin typeface="Algerian" pitchFamily="82" charset="0"/>
              </a:rPr>
              <a:t>Hadith</a:t>
            </a:r>
            <a:endParaRPr lang="en-US" sz="5400" b="1" cap="none" spc="0" dirty="0">
              <a:ln w="10541" cmpd="sng">
                <a:solidFill>
                  <a:schemeClr val="accent1">
                    <a:shade val="88000"/>
                    <a:satMod val="110000"/>
                  </a:schemeClr>
                </a:solidFill>
                <a:prstDash val="solid"/>
              </a:ln>
              <a:solidFill>
                <a:srgbClr val="FFFF00"/>
              </a:solidFill>
              <a:effectLst/>
              <a:latin typeface="Algerian" pitchFamily="82" charset="0"/>
            </a:endParaRPr>
          </a:p>
        </p:txBody>
      </p:sp>
      <p:sp>
        <p:nvSpPr>
          <p:cNvPr id="5" name="TextBox 4"/>
          <p:cNvSpPr txBox="1"/>
          <p:nvPr/>
        </p:nvSpPr>
        <p:spPr>
          <a:xfrm>
            <a:off x="228600" y="1600201"/>
            <a:ext cx="8915400" cy="5016758"/>
          </a:xfrm>
          <a:prstGeom prst="rect">
            <a:avLst/>
          </a:prstGeom>
          <a:noFill/>
        </p:spPr>
        <p:txBody>
          <a:bodyPr wrap="square" rtlCol="0">
            <a:spAutoFit/>
          </a:bodyPr>
          <a:lstStyle/>
          <a:p>
            <a:pPr>
              <a:buFont typeface="Arial" pitchFamily="34" charset="0"/>
              <a:buChar char="•"/>
            </a:pPr>
            <a:r>
              <a:rPr lang="en-US" sz="4000" dirty="0" smtClean="0">
                <a:solidFill>
                  <a:srgbClr val="FFFF00"/>
                </a:solidFill>
                <a:latin typeface="Berlin Sans FB" pitchFamily="34" charset="0"/>
              </a:rPr>
              <a:t>Primary source of Islamic law after Quran</a:t>
            </a:r>
          </a:p>
          <a:p>
            <a:pPr>
              <a:buFont typeface="Arial" pitchFamily="34" charset="0"/>
              <a:buChar char="•"/>
            </a:pPr>
            <a:r>
              <a:rPr lang="en-US" sz="4000" dirty="0" smtClean="0">
                <a:solidFill>
                  <a:srgbClr val="FFFF00"/>
                </a:solidFill>
                <a:latin typeface="Berlin Sans FB" pitchFamily="34" charset="0"/>
              </a:rPr>
              <a:t>Used together with Quran in derivation of Islamic law</a:t>
            </a:r>
          </a:p>
          <a:p>
            <a:pPr>
              <a:buFont typeface="Arial" pitchFamily="34" charset="0"/>
              <a:buChar char="•"/>
            </a:pPr>
            <a:r>
              <a:rPr lang="en-US" sz="4000" dirty="0" smtClean="0">
                <a:solidFill>
                  <a:srgbClr val="FFFF00"/>
                </a:solidFill>
                <a:latin typeface="Berlin Sans FB" pitchFamily="34" charset="0"/>
              </a:rPr>
              <a:t>Explains matters in which Quran remained silent or a detailed description was not given</a:t>
            </a:r>
          </a:p>
          <a:p>
            <a:r>
              <a:rPr lang="en-US" sz="4000" dirty="0" smtClean="0">
                <a:solidFill>
                  <a:srgbClr val="FFFF00"/>
                </a:solidFill>
                <a:latin typeface="Berlin Sans FB" pitchFamily="34" charset="0"/>
              </a:rPr>
              <a:t>e.g. Performance of </a:t>
            </a:r>
            <a:r>
              <a:rPr lang="en-US" sz="4000" dirty="0" err="1" smtClean="0">
                <a:solidFill>
                  <a:srgbClr val="FFFF00"/>
                </a:solidFill>
                <a:latin typeface="Berlin Sans FB" pitchFamily="34" charset="0"/>
              </a:rPr>
              <a:t>salah</a:t>
            </a:r>
            <a:r>
              <a:rPr lang="en-US" sz="4000" dirty="0" smtClean="0">
                <a:solidFill>
                  <a:srgbClr val="FFFF00"/>
                </a:solidFill>
                <a:latin typeface="Berlin Sans FB" pitchFamily="34" charset="0"/>
              </a:rPr>
              <a:t> , Rate of </a:t>
            </a:r>
            <a:r>
              <a:rPr lang="en-US" sz="4000" dirty="0" err="1" smtClean="0">
                <a:solidFill>
                  <a:srgbClr val="FFFF00"/>
                </a:solidFill>
                <a:latin typeface="Berlin Sans FB" pitchFamily="34" charset="0"/>
              </a:rPr>
              <a:t>Zakat</a:t>
            </a:r>
            <a:endParaRPr lang="en-US" sz="4000" dirty="0">
              <a:solidFill>
                <a:srgbClr val="FFFF00"/>
              </a:solidFill>
              <a:latin typeface="Berlin Sans FB" pitchFamily="34" charset="0"/>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12</a:t>
            </a:fld>
            <a:r>
              <a:rPr lang="en-US" smtClean="0"/>
              <a:t> of 40</a:t>
            </a:r>
            <a:endParaRPr lang="en-US"/>
          </a:p>
        </p:txBody>
      </p:sp>
      <p:sp>
        <p:nvSpPr>
          <p:cNvPr id="5" name="Rectangle 4"/>
          <p:cNvSpPr/>
          <p:nvPr/>
        </p:nvSpPr>
        <p:spPr>
          <a:xfrm>
            <a:off x="1143000" y="1524000"/>
            <a:ext cx="7772399" cy="1754326"/>
          </a:xfrm>
          <a:prstGeom prst="rect">
            <a:avLst/>
          </a:prstGeom>
        </p:spPr>
        <p:txBody>
          <a:bodyPr wrap="square">
            <a:spAutoFit/>
          </a:bodyPr>
          <a:lstStyle/>
          <a:p>
            <a:r>
              <a:rPr lang="en-US" sz="5400" smtClean="0">
                <a:solidFill>
                  <a:srgbClr val="FFFF00"/>
                </a:solidFill>
              </a:rPr>
              <a:t>Difference between Quran and Hadith</a:t>
            </a:r>
            <a:endParaRPr lang="en-US" sz="5400">
              <a:solidFill>
                <a:srgbClr val="FFFF00"/>
              </a:solidFill>
            </a:endParaRPr>
          </a:p>
        </p:txBody>
      </p:sp>
      <p:pic>
        <p:nvPicPr>
          <p:cNvPr id="6" name="irc_mi" descr="https://www.fonsvitae.com/Portals/0/images/headers/Quran_Hadith_hdr.gif"/>
          <p:cNvPicPr/>
          <p:nvPr/>
        </p:nvPicPr>
        <p:blipFill>
          <a:blip r:embed="rId2" cstate="print"/>
          <a:srcRect t="1774" b="9073"/>
          <a:stretch>
            <a:fillRect/>
          </a:stretch>
        </p:blipFill>
        <p:spPr bwMode="auto">
          <a:xfrm>
            <a:off x="1066800" y="3336587"/>
            <a:ext cx="7162800" cy="321661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Quran</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Speech of Allah sent down upon the prophet Muhammad pbuh through the angel Gabriel in its precise meaning and wording transmitted to us by numerous persons both verbally and </a:t>
            </a:r>
            <a:r>
              <a:rPr lang="en-US" smtClean="0"/>
              <a:t>in writting </a:t>
            </a:r>
            <a:endParaRPr lang="en-US" dirty="0" smtClean="0"/>
          </a:p>
          <a:p>
            <a:r>
              <a:rPr lang="en-US" dirty="0" smtClean="0"/>
              <a:t>It is inimitable and unique </a:t>
            </a:r>
          </a:p>
          <a:p>
            <a:r>
              <a:rPr lang="en-US" dirty="0" smtClean="0"/>
              <a:t>Protected by God-mentioned in the Quran</a:t>
            </a:r>
          </a:p>
          <a:p>
            <a:endParaRPr lang="en-US" dirty="0" smtClean="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Hadith</a:t>
            </a:r>
            <a:endParaRPr lang="en-US" dirty="0">
              <a:solidFill>
                <a:srgbClr val="FFFF00"/>
              </a:solidFill>
            </a:endParaRPr>
          </a:p>
        </p:txBody>
      </p:sp>
      <p:sp>
        <p:nvSpPr>
          <p:cNvPr id="3" name="Content Placeholder 2"/>
          <p:cNvSpPr>
            <a:spLocks noGrp="1"/>
          </p:cNvSpPr>
          <p:nvPr>
            <p:ph idx="1"/>
          </p:nvPr>
        </p:nvSpPr>
        <p:spPr>
          <a:xfrm>
            <a:off x="457200" y="1676400"/>
            <a:ext cx="8153400" cy="5029200"/>
          </a:xfrm>
        </p:spPr>
        <p:txBody>
          <a:bodyPr>
            <a:normAutofit/>
          </a:bodyPr>
          <a:lstStyle/>
          <a:p>
            <a:r>
              <a:rPr lang="en-US" dirty="0" smtClean="0"/>
              <a:t>Linguistic meaning of Hadith are news, reports or narrations </a:t>
            </a:r>
          </a:p>
          <a:p>
            <a:r>
              <a:rPr lang="en-US" dirty="0" smtClean="0"/>
              <a:t>In Islamic context a particular report (verbal and written) about the sunnah of the Prophet Muhammad </a:t>
            </a:r>
          </a:p>
          <a:p>
            <a:r>
              <a:rPr lang="en-US" dirty="0" smtClean="0"/>
              <a:t>What is Sunnah?</a:t>
            </a:r>
          </a:p>
          <a:p>
            <a:pPr lvl="1"/>
            <a:r>
              <a:rPr lang="en-US" dirty="0" smtClean="0"/>
              <a:t>Literal meaning is the road or practice </a:t>
            </a:r>
            <a:endParaRPr lang="en-US" dirty="0"/>
          </a:p>
          <a:p>
            <a:pPr lvl="1"/>
            <a:r>
              <a:rPr lang="en-US" dirty="0" smtClean="0"/>
              <a:t>Religious context what has been described by Prophet Muhammad and what he said and did in continuous manner so that others follow. </a:t>
            </a:r>
            <a:endParaRPr lang="en-US" dirty="0"/>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continued</a:t>
            </a:r>
            <a:endParaRPr lang="en-US" dirty="0">
              <a:solidFill>
                <a:srgbClr val="FFFF00"/>
              </a:solidFill>
            </a:endParaRPr>
          </a:p>
        </p:txBody>
      </p:sp>
      <p:sp>
        <p:nvSpPr>
          <p:cNvPr id="3" name="Content Placeholder 2"/>
          <p:cNvSpPr>
            <a:spLocks noGrp="1"/>
          </p:cNvSpPr>
          <p:nvPr>
            <p:ph idx="1"/>
          </p:nvPr>
        </p:nvSpPr>
        <p:spPr/>
        <p:txBody>
          <a:bodyPr>
            <a:normAutofit/>
          </a:bodyPr>
          <a:lstStyle/>
          <a:p>
            <a:pPr marL="514350" indent="-514350">
              <a:buAutoNum type="arabicPeriod"/>
            </a:pPr>
            <a:r>
              <a:rPr lang="en-US" dirty="0" smtClean="0"/>
              <a:t>Saying of Prophet Muhammad pbuh</a:t>
            </a:r>
          </a:p>
          <a:p>
            <a:pPr marL="514350" indent="-514350">
              <a:buAutoNum type="arabicPeriod"/>
            </a:pPr>
            <a:r>
              <a:rPr lang="en-US" dirty="0" smtClean="0"/>
              <a:t>Action of Prophet Muhammad pbuh</a:t>
            </a:r>
          </a:p>
          <a:p>
            <a:pPr marL="514350" indent="-514350">
              <a:buAutoNum type="arabicPeriod"/>
            </a:pPr>
            <a:r>
              <a:rPr lang="en-US" dirty="0" smtClean="0"/>
              <a:t>Approval (silent) of Prophet Muhammad pbuh in other actions (companions)</a:t>
            </a:r>
          </a:p>
          <a:p>
            <a:pPr marL="514350" indent="-514350"/>
            <a:r>
              <a:rPr lang="en-US" dirty="0" smtClean="0"/>
              <a:t>Action on the Prophet Muhammad pbuh that are related to Islam and the Prophet pbuh wanted us to act upon directly or indirectly by mentioning the virtue of such act</a:t>
            </a:r>
          </a:p>
          <a:p>
            <a:pPr marL="514350" indent="-514350"/>
            <a:endParaRPr lang="en-US" dirty="0" smtClean="0"/>
          </a:p>
          <a:p>
            <a:pPr marL="514350" indent="-514350">
              <a:buAutoNum type="arabicPeriod"/>
            </a:pPr>
            <a:endParaRPr lang="en-US" dirty="0" smtClean="0"/>
          </a:p>
          <a:p>
            <a:pPr marL="514350" indent="-514350">
              <a:buAutoNum type="arabicPeriod"/>
            </a:pPr>
            <a:endParaRPr lang="en-US"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Hadith </a:t>
            </a:r>
            <a:r>
              <a:rPr lang="en-US" dirty="0" err="1" smtClean="0">
                <a:solidFill>
                  <a:srgbClr val="FFFF00"/>
                </a:solidFill>
              </a:rPr>
              <a:t>Qudsi</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Meaning from Allah while wording from the Prophet Muhammad pbuh</a:t>
            </a:r>
          </a:p>
          <a:p>
            <a:r>
              <a:rPr lang="en-US" dirty="0" smtClean="0"/>
              <a:t>Communicated from Allah through revelation or in dreams then communicated by Prophet Muhammad pbuh in his own words</a:t>
            </a:r>
          </a:p>
          <a:p>
            <a:r>
              <a:rPr lang="en-US" dirty="0" smtClean="0"/>
              <a:t>Prophet relates to the people what Allah has said or did (does) but not a part of Quran</a:t>
            </a:r>
            <a:endParaRPr lang="en-US" dirty="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Continued</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Hadith:</a:t>
            </a:r>
          </a:p>
          <a:p>
            <a:pPr lvl="1"/>
            <a:r>
              <a:rPr lang="en-US" dirty="0" smtClean="0"/>
              <a:t>Abu Hurairah reported that Allah’s messenger said “Allah mighty and exalted is </a:t>
            </a:r>
            <a:r>
              <a:rPr lang="en-US" smtClean="0"/>
              <a:t>He;</a:t>
            </a:r>
          </a:p>
          <a:p>
            <a:pPr lvl="1"/>
            <a:r>
              <a:rPr lang="en-US" smtClean="0"/>
              <a:t> </a:t>
            </a:r>
            <a:r>
              <a:rPr lang="en-US" dirty="0" smtClean="0"/>
              <a:t>said if my servant like to meet me I like to meet him, if he dislike me to meet I dislike to meet him.</a:t>
            </a:r>
          </a:p>
          <a:p>
            <a:pPr lvl="1"/>
            <a:endParaRPr lang="en-US" dirty="0"/>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Example of Hadees Qoli</a:t>
            </a:r>
            <a:r>
              <a:rPr lang="ur-PK" smtClean="0"/>
              <a:t>قولی</a:t>
            </a:r>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18</a:t>
            </a:fld>
            <a:r>
              <a:rPr lang="en-US" smtClean="0"/>
              <a:t> of 40</a:t>
            </a:r>
            <a:endParaRPr lang="en-US"/>
          </a:p>
        </p:txBody>
      </p:sp>
      <p:sp>
        <p:nvSpPr>
          <p:cNvPr id="6" name="Content Placeholder 5"/>
          <p:cNvSpPr>
            <a:spLocks noGrp="1"/>
          </p:cNvSpPr>
          <p:nvPr>
            <p:ph idx="1"/>
          </p:nvPr>
        </p:nvSpPr>
        <p:spPr/>
        <p:txBody>
          <a:bodyPr/>
          <a:lstStyle/>
          <a:p>
            <a:endParaRPr lang="en-US"/>
          </a:p>
        </p:txBody>
      </p:sp>
      <p:pic>
        <p:nvPicPr>
          <p:cNvPr id="7" name="irc_mi" descr="http://i40.tinypic.com/rireh3.jpg"/>
          <p:cNvPicPr/>
          <p:nvPr/>
        </p:nvPicPr>
        <p:blipFill>
          <a:blip r:embed="rId2" cstate="print">
            <a:duotone>
              <a:schemeClr val="accent5">
                <a:shade val="45000"/>
                <a:satMod val="135000"/>
              </a:schemeClr>
              <a:prstClr val="white"/>
            </a:duotone>
          </a:blip>
          <a:srcRect t="22977"/>
          <a:stretch>
            <a:fillRect/>
          </a:stretch>
        </p:blipFill>
        <p:spPr bwMode="auto">
          <a:xfrm>
            <a:off x="152400" y="1447800"/>
            <a:ext cx="8839200" cy="5181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Example of Hadees e Fiali</a:t>
            </a:r>
            <a:r>
              <a:rPr lang="ur-PK" smtClean="0"/>
              <a:t>فعلی</a:t>
            </a:r>
            <a:endParaRPr lang="en-US"/>
          </a:p>
        </p:txBody>
      </p:sp>
      <p:pic>
        <p:nvPicPr>
          <p:cNvPr id="5" name="Content Placeholder 4" descr="aa.jpg"/>
          <p:cNvPicPr>
            <a:picLocks noGrp="1" noChangeAspect="1"/>
          </p:cNvPicPr>
          <p:nvPr>
            <p:ph idx="1"/>
          </p:nvPr>
        </p:nvPicPr>
        <p:blipFill>
          <a:blip r:embed="rId2" cstate="print"/>
          <a:stretch>
            <a:fillRect/>
          </a:stretch>
        </p:blipFill>
        <p:spPr>
          <a:xfrm>
            <a:off x="228600" y="1524000"/>
            <a:ext cx="8708899" cy="5003840"/>
          </a:xfrm>
        </p:spPr>
      </p:pic>
      <p:sp>
        <p:nvSpPr>
          <p:cNvPr id="4" name="Slide Number Placeholder 3"/>
          <p:cNvSpPr>
            <a:spLocks noGrp="1"/>
          </p:cNvSpPr>
          <p:nvPr>
            <p:ph type="sldNum" sz="quarter" idx="12"/>
          </p:nvPr>
        </p:nvSpPr>
        <p:spPr/>
        <p:txBody>
          <a:bodyPr/>
          <a:lstStyle/>
          <a:p>
            <a:fld id="{78C91BCE-F812-4952-A23B-44D6EE9BB165}" type="slidenum">
              <a:rPr lang="en-US" smtClean="0"/>
              <a:pPr/>
              <a:t>19</a:t>
            </a:fld>
            <a:r>
              <a:rPr lang="en-US" smtClean="0"/>
              <a:t> of 40</a:t>
            </a:r>
            <a:endParaRPr lang="en-US"/>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smtClean="0"/>
              <a:t>Example of Hadees Qusdi</a:t>
            </a:r>
            <a:r>
              <a:rPr lang="ur-PK" sz="4000" smtClean="0"/>
              <a:t> حدیث قدسی</a:t>
            </a:r>
            <a:endParaRPr lang="en-US" sz="4000"/>
          </a:p>
        </p:txBody>
      </p:sp>
      <p:sp>
        <p:nvSpPr>
          <p:cNvPr id="4" name="Slide Number Placeholder 3"/>
          <p:cNvSpPr>
            <a:spLocks noGrp="1"/>
          </p:cNvSpPr>
          <p:nvPr>
            <p:ph type="sldNum" sz="quarter" idx="12"/>
          </p:nvPr>
        </p:nvSpPr>
        <p:spPr/>
        <p:txBody>
          <a:bodyPr/>
          <a:lstStyle/>
          <a:p>
            <a:fld id="{78C91BCE-F812-4952-A23B-44D6EE9BB165}" type="slidenum">
              <a:rPr lang="en-US" smtClean="0"/>
              <a:pPr/>
              <a:t>20</a:t>
            </a:fld>
            <a:r>
              <a:rPr lang="en-US" smtClean="0"/>
              <a:t> of 40</a:t>
            </a:r>
            <a:endParaRPr lang="en-US"/>
          </a:p>
        </p:txBody>
      </p:sp>
      <p:pic>
        <p:nvPicPr>
          <p:cNvPr id="5" name="irc_mi" descr="http://i582.photobucket.com/albums/ss266/Goldy_Photos_2009/Hadees-e-Qudsi.jpg"/>
          <p:cNvPicPr>
            <a:picLocks noGrp="1"/>
          </p:cNvPicPr>
          <p:nvPr>
            <p:ph idx="1"/>
          </p:nvPr>
        </p:nvPicPr>
        <p:blipFill>
          <a:blip r:embed="rId2" cstate="print">
            <a:duotone>
              <a:schemeClr val="accent4">
                <a:shade val="45000"/>
                <a:satMod val="135000"/>
              </a:schemeClr>
              <a:prstClr val="white"/>
            </a:duotone>
          </a:blip>
          <a:srcRect b="10841"/>
          <a:stretch>
            <a:fillRect/>
          </a:stretch>
        </p:blipFill>
        <p:spPr bwMode="auto">
          <a:xfrm>
            <a:off x="457199" y="1524000"/>
            <a:ext cx="8305801" cy="5029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Example of Hadees Taqriri</a:t>
            </a:r>
            <a:r>
              <a:rPr lang="ur-PK" smtClean="0"/>
              <a:t>تقریری</a:t>
            </a:r>
            <a:endParaRPr lang="en-US"/>
          </a:p>
        </p:txBody>
      </p:sp>
      <p:pic>
        <p:nvPicPr>
          <p:cNvPr id="5" name="Content Placeholder 4" descr="w.jpg"/>
          <p:cNvPicPr>
            <a:picLocks noGrp="1" noChangeAspect="1"/>
          </p:cNvPicPr>
          <p:nvPr>
            <p:ph idx="1"/>
          </p:nvPr>
        </p:nvPicPr>
        <p:blipFill>
          <a:blip r:embed="rId2" cstate="print">
            <a:duotone>
              <a:schemeClr val="accent5">
                <a:shade val="45000"/>
                <a:satMod val="135000"/>
              </a:schemeClr>
              <a:prstClr val="white"/>
            </a:duotone>
          </a:blip>
          <a:stretch>
            <a:fillRect/>
          </a:stretch>
        </p:blipFill>
        <p:spPr>
          <a:xfrm>
            <a:off x="152400" y="1423194"/>
            <a:ext cx="8730545" cy="5053806"/>
          </a:xfrm>
        </p:spPr>
      </p:pic>
      <p:sp>
        <p:nvSpPr>
          <p:cNvPr id="4" name="Slide Number Placeholder 3"/>
          <p:cNvSpPr>
            <a:spLocks noGrp="1"/>
          </p:cNvSpPr>
          <p:nvPr>
            <p:ph type="sldNum" sz="quarter" idx="12"/>
          </p:nvPr>
        </p:nvSpPr>
        <p:spPr/>
        <p:txBody>
          <a:bodyPr/>
          <a:lstStyle/>
          <a:p>
            <a:fld id="{78C91BCE-F812-4952-A23B-44D6EE9BB165}" type="slidenum">
              <a:rPr lang="en-US" smtClean="0"/>
              <a:pPr/>
              <a:t>21</a:t>
            </a:fld>
            <a:r>
              <a:rPr lang="en-US" smtClean="0"/>
              <a:t> of 40</a:t>
            </a:r>
            <a:endParaRPr lang="en-US"/>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28600"/>
            <a:ext cx="8458200" cy="990600"/>
          </a:xfrm>
          <a:solidFill>
            <a:srgbClr val="FFFF00"/>
          </a:solidFill>
        </p:spPr>
        <p:style>
          <a:lnRef idx="2">
            <a:schemeClr val="dk1"/>
          </a:lnRef>
          <a:fillRef idx="1">
            <a:schemeClr val="lt1"/>
          </a:fillRef>
          <a:effectRef idx="0">
            <a:schemeClr val="dk1"/>
          </a:effectRef>
          <a:fontRef idx="minor">
            <a:schemeClr val="dk1"/>
          </a:fontRef>
        </p:style>
        <p:txBody>
          <a:bodyPr>
            <a:noAutofit/>
          </a:bodyPr>
          <a:lstStyle/>
          <a:p>
            <a:pPr>
              <a:defRPr/>
            </a:pPr>
            <a:r>
              <a:rPr lang="en-US" sz="3200" b="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Importance of Hadees in the light of Quran</a:t>
            </a:r>
          </a:p>
        </p:txBody>
      </p:sp>
      <p:sp>
        <p:nvSpPr>
          <p:cNvPr id="5125" name="Footer Placeholder 4"/>
          <p:cNvSpPr>
            <a:spLocks noGrp="1"/>
          </p:cNvSpPr>
          <p:nvPr>
            <p:ph type="ftr" sz="quarter" idx="11"/>
          </p:nvPr>
        </p:nvSpPr>
        <p:spPr>
          <a:noFill/>
        </p:spPr>
        <p:txBody>
          <a:bodyPr/>
          <a:lstStyle/>
          <a:p>
            <a:endParaRPr lang="en-US" smtClean="0"/>
          </a:p>
        </p:txBody>
      </p:sp>
      <p:sp>
        <p:nvSpPr>
          <p:cNvPr id="5122" name="Slide Number Placeholder 5"/>
          <p:cNvSpPr>
            <a:spLocks noGrp="1"/>
          </p:cNvSpPr>
          <p:nvPr>
            <p:ph type="sldNum" sz="quarter" idx="12"/>
          </p:nvPr>
        </p:nvSpPr>
        <p:spPr>
          <a:noFill/>
        </p:spPr>
        <p:txBody>
          <a:bodyPr>
            <a:normAutofit fontScale="85000" lnSpcReduction="20000"/>
          </a:bodyPr>
          <a:lstStyle/>
          <a:p>
            <a:fld id="{DE845F47-211B-4035-83BE-B099963B4CD6}" type="slidenum">
              <a:rPr lang="en-US" smtClean="0"/>
              <a:pPr/>
              <a:t>22</a:t>
            </a:fld>
            <a:endParaRPr lang="en-US" smtClean="0"/>
          </a:p>
        </p:txBody>
      </p:sp>
      <p:sp>
        <p:nvSpPr>
          <p:cNvPr id="7171" name="Rectangle 3"/>
          <p:cNvSpPr>
            <a:spLocks noGrp="1" noChangeArrowheads="1"/>
          </p:cNvSpPr>
          <p:nvPr>
            <p:ph sz="quarter" idx="1"/>
          </p:nvPr>
        </p:nvSpPr>
        <p:spPr>
          <a:xfrm>
            <a:off x="381000" y="1676400"/>
            <a:ext cx="8458200" cy="4724400"/>
          </a:xfrm>
        </p:spPr>
        <p:txBody>
          <a:bodyPr>
            <a:normAutofit fontScale="92500" lnSpcReduction="10000"/>
          </a:bodyPr>
          <a:lstStyle/>
          <a:p>
            <a:pPr algn="ctr">
              <a:buNone/>
              <a:defRPr/>
            </a:pPr>
            <a:r>
              <a:rPr lang="en-US" sz="2400" b="1" smtClean="0">
                <a:latin typeface="Times New Roman" pitchFamily="18" charset="0"/>
              </a:rPr>
              <a:t>  </a:t>
            </a:r>
            <a:r>
              <a:rPr lang="ks-Arab" sz="4700" smtClean="0">
                <a:solidFill>
                  <a:schemeClr val="accent2"/>
                </a:solidFill>
                <a:effectLst>
                  <a:outerShdw blurRad="38100" dist="38100" dir="2700000" algn="tl">
                    <a:srgbClr val="000000">
                      <a:alpha val="43137"/>
                    </a:srgbClr>
                  </a:outerShdw>
                </a:effectLst>
                <a:cs typeface="Arial" pitchFamily="34" charset="0"/>
              </a:rPr>
              <a:t>يَـٰٓأَيُّہَا ٱلَّذِينَ ءَامَنُوٓاْ أَطِيعُواْ ٱللَّهَ وَأَطِيعُواْ ٱلرَّسُولَ وَأُوْلِى ٱلۡأَمۡرِ مِنكُمۡ‌ۖ فَإِن تَنَـٰزَعۡتُمۡ فِى شَىۡءٍ۬ فَرُدُّوهُ إِلَى ٱللَّهِ وَٱلرَّسُولِ إِن كُنتُمۡ تُؤۡمِنُونَ بِٱللَّهِ وَٱلۡيَوۡمِ ٱلۡأَخِرِ‌ۚ ذَٲلِكَ خَيۡرٌ۬ وَأَحۡسَنُ تَأۡوِيلاً </a:t>
            </a:r>
            <a:endParaRPr lang="en-US" sz="4700" smtClean="0">
              <a:solidFill>
                <a:schemeClr val="accent2"/>
              </a:solidFill>
              <a:effectLst>
                <a:outerShdw blurRad="38100" dist="38100" dir="2700000" algn="tl">
                  <a:srgbClr val="000000">
                    <a:alpha val="43137"/>
                  </a:srgbClr>
                </a:outerShdw>
              </a:effectLst>
              <a:cs typeface="Arial" pitchFamily="34" charset="0"/>
            </a:endParaRPr>
          </a:p>
          <a:p>
            <a:pPr algn="just">
              <a:buFont typeface="Monotype Sorts" pitchFamily="2" charset="2"/>
              <a:buNone/>
              <a:defRPr/>
            </a:pPr>
            <a:endParaRPr lang="en-US" sz="2400" b="1" smtClean="0">
              <a:latin typeface="Times New Roman" pitchFamily="18" charset="0"/>
            </a:endParaRPr>
          </a:p>
          <a:p>
            <a:pPr algn="just">
              <a:buFont typeface="Monotype Sorts" pitchFamily="2" charset="2"/>
              <a:buNone/>
              <a:defRPr/>
            </a:pPr>
            <a:endParaRPr lang="en-US" sz="2400" b="1" smtClean="0">
              <a:latin typeface="Times New Roman" pitchFamily="18" charset="0"/>
            </a:endParaRPr>
          </a:p>
          <a:p>
            <a:pPr algn="just">
              <a:buFont typeface="Monotype Sorts" pitchFamily="2" charset="2"/>
              <a:buNone/>
              <a:defRPr/>
            </a:pPr>
            <a:r>
              <a:rPr lang="en-US" sz="2400" b="1" smtClean="0">
                <a:latin typeface="Times New Roman" pitchFamily="18" charset="0"/>
              </a:rPr>
              <a:t> </a:t>
            </a:r>
            <a:r>
              <a:rPr lang="en-US" sz="2400" b="1" i="1" smtClean="0">
                <a:latin typeface="Times New Roman" pitchFamily="18" charset="0"/>
              </a:rPr>
              <a:t>O You who believe ! </a:t>
            </a:r>
            <a:r>
              <a:rPr lang="en-US" sz="2400" b="1" i="1" u="sng" smtClean="0">
                <a:latin typeface="Times New Roman" pitchFamily="18" charset="0"/>
              </a:rPr>
              <a:t>Obey Allah</a:t>
            </a:r>
            <a:r>
              <a:rPr lang="en-US" sz="2400" b="1" i="1" smtClean="0">
                <a:latin typeface="Times New Roman" pitchFamily="18" charset="0"/>
              </a:rPr>
              <a:t>, and </a:t>
            </a:r>
            <a:r>
              <a:rPr lang="en-US" sz="2400" b="1" i="1" u="sng" smtClean="0">
                <a:latin typeface="Times New Roman" pitchFamily="18" charset="0"/>
              </a:rPr>
              <a:t>obey the Messenger</a:t>
            </a:r>
            <a:r>
              <a:rPr lang="en-US" sz="2400" b="1" i="1" smtClean="0">
                <a:latin typeface="Times New Roman" pitchFamily="18" charset="0"/>
              </a:rPr>
              <a:t>, and those charged with authority from among you. If you differ in anything among yourselves, </a:t>
            </a:r>
            <a:r>
              <a:rPr lang="en-US" sz="2400" b="1" i="1" u="sng" smtClean="0">
                <a:latin typeface="Times New Roman" pitchFamily="18" charset="0"/>
              </a:rPr>
              <a:t>refer it back to Allah and to His Messenger</a:t>
            </a:r>
            <a:r>
              <a:rPr lang="en-US" sz="2400" b="1" i="1" smtClean="0">
                <a:latin typeface="Times New Roman" pitchFamily="18" charset="0"/>
              </a:rPr>
              <a:t>, if you do believe in Allah and the Last day : That is best and most suitable for final determination.</a:t>
            </a:r>
            <a:r>
              <a:rPr lang="en-US" sz="2400" b="1" i="1" smtClean="0">
                <a:solidFill>
                  <a:srgbClr val="00FFFF"/>
                </a:solidFill>
                <a:effectLst>
                  <a:outerShdw blurRad="38100" dist="38100" dir="2700000" algn="tl">
                    <a:srgbClr val="000000"/>
                  </a:outerShdw>
                </a:effectLst>
              </a:rPr>
              <a:t> Qur’an :  An-Nisa’ : 4 :59</a:t>
            </a:r>
            <a:endParaRPr lang="en-US" sz="2400" b="1" i="1" smtClean="0">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5"/>
          <p:cNvSpPr/>
          <p:nvPr/>
        </p:nvSpPr>
        <p:spPr bwMode="auto">
          <a:xfrm>
            <a:off x="762000" y="1828800"/>
            <a:ext cx="7620000" cy="1371600"/>
          </a:xfrm>
          <a:prstGeom prst="rect">
            <a:avLst/>
          </a:prstGeom>
          <a:solidFill>
            <a:schemeClr val="bg2">
              <a:lumMod val="95000"/>
              <a:lumOff val="5000"/>
            </a:schemeClr>
          </a:solidFill>
          <a:ln w="12700" cap="flat" cmpd="sng" algn="ctr">
            <a:solidFill>
              <a:schemeClr val="tx1"/>
            </a:solidFill>
            <a:prstDash val="solid"/>
            <a:round/>
            <a:headEnd type="none" w="sm" len="sm"/>
            <a:tailEnd type="none" w="sm" len="sm"/>
          </a:ln>
          <a:effectLst/>
        </p:spPr>
        <p:txBody>
          <a:bodyPr/>
          <a:lstStyle/>
          <a:p>
            <a:pPr>
              <a:defRPr/>
            </a:pPr>
            <a:endParaRPr lang="en-SG"/>
          </a:p>
        </p:txBody>
      </p:sp>
      <p:sp>
        <p:nvSpPr>
          <p:cNvPr id="8194" name="Rectangle 2"/>
          <p:cNvSpPr>
            <a:spLocks noGrp="1" noChangeArrowheads="1"/>
          </p:cNvSpPr>
          <p:nvPr>
            <p:ph type="title"/>
          </p:nvPr>
        </p:nvSpPr>
        <p:spPr/>
        <p:txBody>
          <a:bodyPr/>
          <a:lstStyle/>
          <a:p>
            <a:pPr>
              <a:defRPr/>
            </a:pPr>
            <a:r>
              <a:rPr lang="en-US" b="1" i="1" smtClean="0">
                <a:solidFill>
                  <a:srgbClr val="00FFFF"/>
                </a:solidFill>
                <a:effectLst>
                  <a:outerShdw blurRad="38100" dist="38100" dir="2700000" algn="tl">
                    <a:srgbClr val="000000"/>
                  </a:outerShdw>
                </a:effectLst>
              </a:rPr>
              <a:t>Qur’an :  Al-Ahzab : 33 : 21</a:t>
            </a:r>
          </a:p>
        </p:txBody>
      </p:sp>
      <p:sp>
        <p:nvSpPr>
          <p:cNvPr id="6150" name="Footer Placeholder 4"/>
          <p:cNvSpPr>
            <a:spLocks noGrp="1"/>
          </p:cNvSpPr>
          <p:nvPr>
            <p:ph type="ftr" sz="quarter" idx="11"/>
          </p:nvPr>
        </p:nvSpPr>
        <p:spPr>
          <a:noFill/>
        </p:spPr>
        <p:txBody>
          <a:bodyPr/>
          <a:lstStyle/>
          <a:p>
            <a:endParaRPr lang="en-US" smtClean="0"/>
          </a:p>
        </p:txBody>
      </p:sp>
      <p:sp>
        <p:nvSpPr>
          <p:cNvPr id="6147" name="Slide Number Placeholder 5"/>
          <p:cNvSpPr>
            <a:spLocks noGrp="1"/>
          </p:cNvSpPr>
          <p:nvPr>
            <p:ph type="sldNum" sz="quarter" idx="12"/>
          </p:nvPr>
        </p:nvSpPr>
        <p:spPr>
          <a:noFill/>
        </p:spPr>
        <p:txBody>
          <a:bodyPr>
            <a:normAutofit fontScale="85000" lnSpcReduction="20000"/>
          </a:bodyPr>
          <a:lstStyle/>
          <a:p>
            <a:fld id="{A10EE351-9E69-4BE7-8520-67A8A16DFDBE}" type="slidenum">
              <a:rPr lang="en-US" smtClean="0"/>
              <a:pPr/>
              <a:t>23</a:t>
            </a:fld>
            <a:endParaRPr lang="en-US" smtClean="0"/>
          </a:p>
        </p:txBody>
      </p:sp>
      <p:sp>
        <p:nvSpPr>
          <p:cNvPr id="8195" name="Rectangle 3"/>
          <p:cNvSpPr>
            <a:spLocks noGrp="1" noChangeArrowheads="1"/>
          </p:cNvSpPr>
          <p:nvPr>
            <p:ph sz="quarter" idx="1"/>
          </p:nvPr>
        </p:nvSpPr>
        <p:spPr/>
        <p:txBody>
          <a:bodyPr/>
          <a:lstStyle/>
          <a:p>
            <a:pPr algn="ctr">
              <a:buFont typeface="Monotype Sorts" pitchFamily="2" charset="2"/>
              <a:buNone/>
              <a:defRPr/>
            </a:pPr>
            <a:endParaRPr lang="en-SG" sz="900" dirty="0" smtClean="0">
              <a:effectLst>
                <a:outerShdw blurRad="38100" dist="38100" dir="2700000" algn="tl">
                  <a:srgbClr val="000000">
                    <a:alpha val="43137"/>
                  </a:srgbClr>
                </a:outerShdw>
              </a:effectLst>
              <a:latin typeface="Arabic Typesetting" pitchFamily="66" charset="-78"/>
              <a:cs typeface="Arabic Typesetting" pitchFamily="66" charset="-78"/>
            </a:endParaRPr>
          </a:p>
          <a:p>
            <a:pPr algn="ctr">
              <a:buFont typeface="Monotype Sorts" pitchFamily="2" charset="2"/>
              <a:buNone/>
              <a:defRPr/>
            </a:pPr>
            <a:r>
              <a:rPr lang="ar-EG" sz="4000" dirty="0" smtClean="0">
                <a:solidFill>
                  <a:schemeClr val="accent2"/>
                </a:solidFill>
                <a:effectLst>
                  <a:outerShdw blurRad="38100" dist="38100" dir="2700000" algn="tl">
                    <a:srgbClr val="000000">
                      <a:alpha val="43137"/>
                    </a:srgbClr>
                  </a:outerShdw>
                </a:effectLst>
                <a:cs typeface="Arial" pitchFamily="34" charset="0"/>
              </a:rPr>
              <a:t>لَّقَدۡ كَانَ لَكُمۡ فِى رَسُولِ ٱللَّهِ أُسۡوَةٌ حَسَنَةٌ۬ لِّمَن كَانَ يَرۡجُواْ ٱللَّهَ وَٱلۡيَوۡمَ ٱلۡأَخِرَ وَذَكَرَ ٱللَّهَ كَثِيرً۬ا </a:t>
            </a:r>
            <a:endParaRPr lang="en-US" sz="4000" dirty="0" smtClean="0">
              <a:solidFill>
                <a:schemeClr val="accent2"/>
              </a:solidFill>
              <a:effectLst>
                <a:outerShdw blurRad="38100" dist="38100" dir="2700000" algn="tl">
                  <a:srgbClr val="000000">
                    <a:alpha val="43137"/>
                  </a:srgbClr>
                </a:outerShdw>
              </a:effectLst>
              <a:cs typeface="Arial" pitchFamily="34" charset="0"/>
            </a:endParaRPr>
          </a:p>
        </p:txBody>
      </p:sp>
      <p:sp>
        <p:nvSpPr>
          <p:cNvPr id="7" name="Rectangle 6"/>
          <p:cNvSpPr/>
          <p:nvPr/>
        </p:nvSpPr>
        <p:spPr>
          <a:xfrm>
            <a:off x="533400" y="3276600"/>
            <a:ext cx="8305800" cy="2862322"/>
          </a:xfrm>
          <a:prstGeom prst="rect">
            <a:avLst/>
          </a:prstGeom>
        </p:spPr>
        <p:txBody>
          <a:bodyPr wrap="square">
            <a:spAutoFit/>
          </a:bodyPr>
          <a:lstStyle/>
          <a:p>
            <a:r>
              <a:rPr lang="en-US" sz="3600" b="1" smtClean="0">
                <a:latin typeface="Times New Roman" pitchFamily="18" charset="0"/>
              </a:rPr>
              <a:t> </a:t>
            </a:r>
            <a:r>
              <a:rPr lang="en-US" sz="3600" b="1" i="1" smtClean="0">
                <a:latin typeface="Times New Roman" pitchFamily="18" charset="0"/>
              </a:rPr>
              <a:t>Verily, </a:t>
            </a:r>
            <a:r>
              <a:rPr lang="en-US" sz="3600" b="1" i="1" u="sng" smtClean="0">
                <a:latin typeface="Times New Roman" pitchFamily="18" charset="0"/>
              </a:rPr>
              <a:t>in the Messenger of Allah you have a good example</a:t>
            </a:r>
            <a:r>
              <a:rPr lang="en-US" sz="3600" b="1" i="1" smtClean="0">
                <a:latin typeface="Times New Roman" pitchFamily="18" charset="0"/>
              </a:rPr>
              <a:t> for everyone who looks forward (with hope and awe) to Allah and the Last day, and who engages in the remembrance of Allah unceasingly.</a:t>
            </a:r>
            <a:endParaRPr lang="en-US" sz="360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lstStyle/>
          <a:p>
            <a:pPr>
              <a:defRPr/>
            </a:pPr>
            <a:r>
              <a:rPr lang="en-US" b="1" i="1" smtClean="0">
                <a:solidFill>
                  <a:srgbClr val="00FFFF"/>
                </a:solidFill>
                <a:effectLst>
                  <a:outerShdw blurRad="38100" dist="38100" dir="2700000" algn="tl">
                    <a:srgbClr val="000000"/>
                  </a:outerShdw>
                </a:effectLst>
              </a:rPr>
              <a:t>Qur’an :  An-Najm : 53 : 3-4</a:t>
            </a:r>
          </a:p>
        </p:txBody>
      </p:sp>
      <p:sp>
        <p:nvSpPr>
          <p:cNvPr id="9221" name="Footer Placeholder 4"/>
          <p:cNvSpPr>
            <a:spLocks noGrp="1"/>
          </p:cNvSpPr>
          <p:nvPr>
            <p:ph type="ftr" sz="quarter" idx="11"/>
          </p:nvPr>
        </p:nvSpPr>
        <p:spPr>
          <a:noFill/>
        </p:spPr>
        <p:txBody>
          <a:bodyPr/>
          <a:lstStyle/>
          <a:p>
            <a:r>
              <a:rPr lang="en-US" smtClean="0"/>
              <a:t>Ustaz Zhulkeflee Hj Ismail</a:t>
            </a:r>
          </a:p>
        </p:txBody>
      </p:sp>
      <p:sp>
        <p:nvSpPr>
          <p:cNvPr id="9218" name="Slide Number Placeholder 5"/>
          <p:cNvSpPr>
            <a:spLocks noGrp="1"/>
          </p:cNvSpPr>
          <p:nvPr>
            <p:ph type="sldNum" sz="quarter" idx="12"/>
          </p:nvPr>
        </p:nvSpPr>
        <p:spPr>
          <a:noFill/>
        </p:spPr>
        <p:txBody>
          <a:bodyPr>
            <a:normAutofit fontScale="85000" lnSpcReduction="20000"/>
          </a:bodyPr>
          <a:lstStyle/>
          <a:p>
            <a:fld id="{568A8056-DA01-4A89-877F-B83C2E9660C0}" type="slidenum">
              <a:rPr lang="en-US" smtClean="0"/>
              <a:pPr/>
              <a:t>24</a:t>
            </a:fld>
            <a:endParaRPr lang="en-US" smtClean="0"/>
          </a:p>
        </p:txBody>
      </p:sp>
      <p:sp>
        <p:nvSpPr>
          <p:cNvPr id="3" name="Rectangle 3"/>
          <p:cNvSpPr>
            <a:spLocks noGrp="1" noChangeArrowheads="1"/>
          </p:cNvSpPr>
          <p:nvPr>
            <p:ph sz="quarter" idx="1"/>
          </p:nvPr>
        </p:nvSpPr>
        <p:spPr/>
        <p:txBody>
          <a:bodyPr>
            <a:normAutofit fontScale="92500" lnSpcReduction="10000"/>
          </a:bodyPr>
          <a:lstStyle/>
          <a:p>
            <a:pPr algn="ctr">
              <a:buFont typeface="Monotype Sorts" pitchFamily="2" charset="2"/>
              <a:buNone/>
              <a:defRPr/>
            </a:pPr>
            <a:r>
              <a:rPr lang="en-US" smtClean="0">
                <a:effectLst>
                  <a:outerShdw blurRad="38100" dist="38100" dir="2700000" algn="tl">
                    <a:srgbClr val="000000">
                      <a:alpha val="43137"/>
                    </a:srgbClr>
                  </a:outerShdw>
                </a:effectLst>
              </a:rPr>
              <a:t> </a:t>
            </a:r>
            <a:r>
              <a:rPr lang="en-US" b="1" i="1" smtClean="0">
                <a:effectLst>
                  <a:outerShdw blurRad="38100" dist="38100" dir="2700000" algn="tl">
                    <a:srgbClr val="000000">
                      <a:alpha val="43137"/>
                    </a:srgbClr>
                  </a:outerShdw>
                </a:effectLst>
                <a:latin typeface="Times New Roman" pitchFamily="18" charset="0"/>
              </a:rPr>
              <a:t> </a:t>
            </a:r>
            <a:endParaRPr lang="en-SG" smtClean="0">
              <a:solidFill>
                <a:schemeClr val="accent2"/>
              </a:solidFill>
              <a:effectLst>
                <a:outerShdw blurRad="38100" dist="38100" dir="2700000" algn="tl">
                  <a:srgbClr val="000000">
                    <a:alpha val="43137"/>
                  </a:srgbClr>
                </a:outerShdw>
              </a:effectLst>
              <a:cs typeface="Arial" pitchFamily="34" charset="0"/>
            </a:endParaRPr>
          </a:p>
          <a:p>
            <a:pPr algn="ctr">
              <a:buFont typeface="Monotype Sorts" pitchFamily="2" charset="2"/>
              <a:buNone/>
              <a:defRPr/>
            </a:pPr>
            <a:r>
              <a:rPr lang="ar-EG" sz="3600" smtClean="0">
                <a:solidFill>
                  <a:schemeClr val="accent2">
                    <a:lumMod val="75000"/>
                  </a:schemeClr>
                </a:solidFill>
                <a:effectLst>
                  <a:outerShdw blurRad="38100" dist="38100" dir="2700000" algn="tl">
                    <a:srgbClr val="000000">
                      <a:alpha val="43137"/>
                    </a:srgbClr>
                  </a:outerShdw>
                </a:effectLst>
                <a:cs typeface="Arial" pitchFamily="34" charset="0"/>
              </a:rPr>
              <a:t>وَمَا يَنطِقُ عَنِ ٱلۡهَوَىٰ</a:t>
            </a:r>
            <a:endParaRPr lang="en-SG" sz="3600" smtClean="0">
              <a:solidFill>
                <a:schemeClr val="accent2">
                  <a:lumMod val="75000"/>
                </a:schemeClr>
              </a:solidFill>
              <a:effectLst>
                <a:outerShdw blurRad="38100" dist="38100" dir="2700000" algn="tl">
                  <a:srgbClr val="000000">
                    <a:alpha val="43137"/>
                  </a:srgbClr>
                </a:outerShdw>
              </a:effectLst>
              <a:cs typeface="Arial" pitchFamily="34" charset="0"/>
            </a:endParaRPr>
          </a:p>
          <a:p>
            <a:pPr algn="ctr">
              <a:buFont typeface="Monotype Sorts" pitchFamily="2" charset="2"/>
              <a:buNone/>
              <a:defRPr/>
            </a:pPr>
            <a:r>
              <a:rPr lang="ar-EG" sz="3600" smtClean="0">
                <a:solidFill>
                  <a:schemeClr val="accent2">
                    <a:lumMod val="75000"/>
                  </a:schemeClr>
                </a:solidFill>
                <a:effectLst>
                  <a:outerShdw blurRad="38100" dist="38100" dir="2700000" algn="tl">
                    <a:srgbClr val="000000">
                      <a:alpha val="43137"/>
                    </a:srgbClr>
                  </a:outerShdw>
                </a:effectLst>
                <a:cs typeface="Arial" pitchFamily="34" charset="0"/>
              </a:rPr>
              <a:t>﻿﻿ إِنۡ هُوَ إِلَّا وَحۡىٌ۬ يُوحَىٰ</a:t>
            </a:r>
            <a:endParaRPr lang="en-SG" sz="3600" smtClean="0">
              <a:solidFill>
                <a:schemeClr val="accent2">
                  <a:lumMod val="75000"/>
                </a:schemeClr>
              </a:solidFill>
              <a:effectLst>
                <a:outerShdw blurRad="38100" dist="38100" dir="2700000" algn="tl">
                  <a:srgbClr val="000000">
                    <a:alpha val="43137"/>
                  </a:srgbClr>
                </a:outerShdw>
              </a:effectLst>
              <a:cs typeface="Arial" pitchFamily="34" charset="0"/>
            </a:endParaRPr>
          </a:p>
          <a:p>
            <a:pPr algn="ctr">
              <a:buFont typeface="Monotype Sorts" pitchFamily="2" charset="2"/>
              <a:buNone/>
              <a:defRPr/>
            </a:pPr>
            <a:r>
              <a:rPr lang="ar-EG" sz="3600" smtClean="0">
                <a:solidFill>
                  <a:schemeClr val="accent2">
                    <a:lumMod val="75000"/>
                  </a:schemeClr>
                </a:solidFill>
                <a:effectLst>
                  <a:outerShdw blurRad="38100" dist="38100" dir="2700000" algn="tl">
                    <a:srgbClr val="000000">
                      <a:alpha val="43137"/>
                    </a:srgbClr>
                  </a:outerShdw>
                </a:effectLst>
                <a:cs typeface="Arial" pitchFamily="34" charset="0"/>
              </a:rPr>
              <a:t>﻿﻿ عَلَّمَهُ ۥ شَدِيدُ ٱلۡقُوَى</a:t>
            </a:r>
            <a:endParaRPr lang="en-US" b="1" i="1" smtClean="0">
              <a:effectLst>
                <a:outerShdw blurRad="38100" dist="38100" dir="2700000" algn="tl">
                  <a:srgbClr val="000000">
                    <a:alpha val="43137"/>
                  </a:srgbClr>
                </a:outerShdw>
              </a:effectLst>
              <a:latin typeface="Times New Roman" pitchFamily="18" charset="0"/>
            </a:endParaRPr>
          </a:p>
          <a:p>
            <a:pPr algn="just">
              <a:buFont typeface="Monotype Sorts" pitchFamily="2" charset="2"/>
              <a:buNone/>
              <a:defRPr/>
            </a:pPr>
            <a:endParaRPr lang="en-US" b="1" i="1" smtClean="0">
              <a:effectLst>
                <a:outerShdw blurRad="38100" dist="38100" dir="2700000" algn="tl">
                  <a:srgbClr val="000000">
                    <a:alpha val="43137"/>
                  </a:srgbClr>
                </a:outerShdw>
              </a:effectLst>
              <a:latin typeface="Times New Roman" pitchFamily="18" charset="0"/>
            </a:endParaRPr>
          </a:p>
          <a:p>
            <a:pPr algn="just">
              <a:buFont typeface="Monotype Sorts" pitchFamily="2" charset="2"/>
              <a:buNone/>
              <a:defRPr/>
            </a:pPr>
            <a:r>
              <a:rPr lang="en-US" b="1" i="1" smtClean="0">
                <a:effectLst>
                  <a:outerShdw blurRad="38100" dist="38100" dir="2700000" algn="tl">
                    <a:srgbClr val="000000">
                      <a:alpha val="43137"/>
                    </a:srgbClr>
                  </a:outerShdw>
                </a:effectLst>
                <a:latin typeface="Times New Roman" pitchFamily="18" charset="0"/>
              </a:rPr>
              <a:t> ……and neither does he speak out  of his own desire : </a:t>
            </a:r>
            <a:r>
              <a:rPr lang="en-US" b="1" i="1" u="sng" smtClean="0">
                <a:effectLst>
                  <a:outerShdw blurRad="38100" dist="38100" dir="2700000" algn="tl">
                    <a:srgbClr val="000000">
                      <a:alpha val="43137"/>
                    </a:srgbClr>
                  </a:outerShdw>
                </a:effectLst>
                <a:latin typeface="Times New Roman" pitchFamily="18" charset="0"/>
              </a:rPr>
              <a:t>that (which he conveys to you) is but (a divine) inspiration with which he is being inspired</a:t>
            </a:r>
            <a:r>
              <a:rPr lang="en-US" b="1" i="1" smtClean="0">
                <a:effectLst>
                  <a:outerShdw blurRad="38100" dist="38100" dir="2700000" algn="tl">
                    <a:srgbClr val="000000">
                      <a:alpha val="43137"/>
                    </a:srgbClr>
                  </a:outerShdw>
                </a:effectLst>
                <a:latin typeface="Times New Roman" pitchFamily="18" charset="0"/>
              </a:rPr>
              <a:t> - something that a very mighty one has imparted to him………..</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5"/>
          <p:cNvSpPr/>
          <p:nvPr/>
        </p:nvSpPr>
        <p:spPr bwMode="auto">
          <a:xfrm>
            <a:off x="609600" y="1600200"/>
            <a:ext cx="7924800" cy="1828800"/>
          </a:xfrm>
          <a:prstGeom prst="rect">
            <a:avLst/>
          </a:prstGeom>
          <a:solidFill>
            <a:schemeClr val="bg2">
              <a:lumMod val="95000"/>
              <a:lumOff val="5000"/>
            </a:schemeClr>
          </a:solidFill>
          <a:ln w="12700" cap="flat" cmpd="sng" algn="ctr">
            <a:solidFill>
              <a:schemeClr val="tx1"/>
            </a:solidFill>
            <a:prstDash val="solid"/>
            <a:round/>
            <a:headEnd type="none" w="sm" len="sm"/>
            <a:tailEnd type="none" w="sm" len="sm"/>
          </a:ln>
          <a:effectLst/>
        </p:spPr>
        <p:txBody>
          <a:bodyPr/>
          <a:lstStyle/>
          <a:p>
            <a:pPr>
              <a:defRPr/>
            </a:pPr>
            <a:endParaRPr lang="en-SG"/>
          </a:p>
        </p:txBody>
      </p:sp>
      <p:sp>
        <p:nvSpPr>
          <p:cNvPr id="2" name="Rectangle 2"/>
          <p:cNvSpPr>
            <a:spLocks noGrp="1" noChangeArrowheads="1"/>
          </p:cNvSpPr>
          <p:nvPr>
            <p:ph type="title"/>
          </p:nvPr>
        </p:nvSpPr>
        <p:spPr/>
        <p:txBody>
          <a:bodyPr/>
          <a:lstStyle/>
          <a:p>
            <a:pPr>
              <a:defRPr/>
            </a:pPr>
            <a:r>
              <a:rPr lang="en-US" b="1" i="1" smtClean="0">
                <a:solidFill>
                  <a:srgbClr val="00FFFF"/>
                </a:solidFill>
                <a:effectLst>
                  <a:outerShdw blurRad="38100" dist="38100" dir="2700000" algn="tl">
                    <a:srgbClr val="000000"/>
                  </a:outerShdw>
                </a:effectLst>
              </a:rPr>
              <a:t>Qur’an :  Al-Hashr : 59 : 7</a:t>
            </a:r>
          </a:p>
        </p:txBody>
      </p:sp>
      <p:sp>
        <p:nvSpPr>
          <p:cNvPr id="10246" name="Footer Placeholder 4"/>
          <p:cNvSpPr>
            <a:spLocks noGrp="1"/>
          </p:cNvSpPr>
          <p:nvPr>
            <p:ph type="ftr" sz="quarter" idx="11"/>
          </p:nvPr>
        </p:nvSpPr>
        <p:spPr>
          <a:noFill/>
        </p:spPr>
        <p:txBody>
          <a:bodyPr/>
          <a:lstStyle/>
          <a:p>
            <a:endParaRPr lang="en-US" smtClean="0"/>
          </a:p>
        </p:txBody>
      </p:sp>
      <p:sp>
        <p:nvSpPr>
          <p:cNvPr id="10243" name="Slide Number Placeholder 5"/>
          <p:cNvSpPr>
            <a:spLocks noGrp="1"/>
          </p:cNvSpPr>
          <p:nvPr>
            <p:ph type="sldNum" sz="quarter" idx="12"/>
          </p:nvPr>
        </p:nvSpPr>
        <p:spPr>
          <a:noFill/>
        </p:spPr>
        <p:txBody>
          <a:bodyPr>
            <a:normAutofit fontScale="85000" lnSpcReduction="20000"/>
          </a:bodyPr>
          <a:lstStyle/>
          <a:p>
            <a:endParaRPr lang="en-US" smtClean="0"/>
          </a:p>
        </p:txBody>
      </p:sp>
      <p:sp>
        <p:nvSpPr>
          <p:cNvPr id="3" name="Rectangle 3"/>
          <p:cNvSpPr>
            <a:spLocks noGrp="1" noChangeArrowheads="1"/>
          </p:cNvSpPr>
          <p:nvPr>
            <p:ph sz="quarter" idx="1"/>
          </p:nvPr>
        </p:nvSpPr>
        <p:spPr/>
        <p:txBody>
          <a:bodyPr/>
          <a:lstStyle/>
          <a:p>
            <a:pPr algn="ctr">
              <a:buFont typeface="Monotype Sorts" pitchFamily="2" charset="2"/>
              <a:buNone/>
              <a:defRPr/>
            </a:pPr>
            <a:endParaRPr lang="en-SG" sz="800" dirty="0" smtClean="0">
              <a:effectLst>
                <a:outerShdw blurRad="38100" dist="38100" dir="2700000" algn="tl">
                  <a:srgbClr val="000000">
                    <a:alpha val="43137"/>
                  </a:srgbClr>
                </a:outerShdw>
              </a:effectLst>
              <a:latin typeface="Arabic Typesetting" pitchFamily="66" charset="-78"/>
              <a:cs typeface="Arabic Typesetting" pitchFamily="66" charset="-78"/>
            </a:endParaRPr>
          </a:p>
          <a:p>
            <a:pPr algn="ctr">
              <a:buFont typeface="Monotype Sorts" pitchFamily="2" charset="2"/>
              <a:buNone/>
              <a:defRPr/>
            </a:pPr>
            <a:r>
              <a:rPr lang="ar-EG" sz="4000" dirty="0" smtClean="0">
                <a:solidFill>
                  <a:schemeClr val="accent2"/>
                </a:solidFill>
                <a:effectLst>
                  <a:outerShdw blurRad="38100" dist="38100" dir="2700000" algn="tl">
                    <a:srgbClr val="000000">
                      <a:alpha val="43137"/>
                    </a:srgbClr>
                  </a:outerShdw>
                </a:effectLst>
                <a:cs typeface="Arial" pitchFamily="34" charset="0"/>
              </a:rPr>
              <a:t>وَمَآ ءَاتَٮٰكُمُ ٱلرَّسُولُ فَخُذُوهُ وَمَا نَہَٮٰكُمۡ عَنۡهُ فَٱنتَهُواْ‌ۚ وَٱتَّقُواْ ٱللَّهَ‌ۖ إِنَّ ٱللَّهَ شَدِيدُ ٱلۡعِقَابِ </a:t>
            </a:r>
            <a:endParaRPr lang="en-US" sz="4000" i="1" dirty="0" smtClean="0">
              <a:solidFill>
                <a:schemeClr val="accent2"/>
              </a:solidFill>
              <a:effectLst>
                <a:outerShdw blurRad="38100" dist="38100" dir="2700000" algn="tl">
                  <a:srgbClr val="000000">
                    <a:alpha val="43137"/>
                  </a:srgbClr>
                </a:outerShdw>
              </a:effectLst>
              <a:cs typeface="Arial" pitchFamily="34" charset="0"/>
            </a:endParaRPr>
          </a:p>
        </p:txBody>
      </p:sp>
      <p:sp>
        <p:nvSpPr>
          <p:cNvPr id="7" name="Rectangle 6"/>
          <p:cNvSpPr/>
          <p:nvPr/>
        </p:nvSpPr>
        <p:spPr>
          <a:xfrm>
            <a:off x="304800" y="3429000"/>
            <a:ext cx="8610600" cy="2554545"/>
          </a:xfrm>
          <a:prstGeom prst="rect">
            <a:avLst/>
          </a:prstGeom>
        </p:spPr>
        <p:txBody>
          <a:bodyPr wrap="square">
            <a:spAutoFit/>
          </a:bodyPr>
          <a:lstStyle/>
          <a:p>
            <a:r>
              <a:rPr lang="en-US" sz="3200" smtClean="0"/>
              <a:t> </a:t>
            </a:r>
            <a:r>
              <a:rPr lang="en-US" sz="3200" b="1" i="1" smtClean="0">
                <a:latin typeface="Times New Roman" pitchFamily="18" charset="0"/>
              </a:rPr>
              <a:t>Hence, </a:t>
            </a:r>
            <a:r>
              <a:rPr lang="en-US" sz="3200" b="1" i="1" u="sng" smtClean="0">
                <a:latin typeface="Times New Roman" pitchFamily="18" charset="0"/>
              </a:rPr>
              <a:t>accept (willingly) whatever the Messenger gives you (thereof), and refrain from (demanding) anything that he withholds from you</a:t>
            </a:r>
            <a:r>
              <a:rPr lang="en-US" sz="3200" b="1" i="1" smtClean="0">
                <a:latin typeface="Times New Roman" pitchFamily="18" charset="0"/>
              </a:rPr>
              <a:t>; and remain conscious of Allah : for verily, Allah is severe in retribution.</a:t>
            </a:r>
            <a:endParaRPr lang="en-US" sz="3200"/>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5"/>
          <p:cNvSpPr/>
          <p:nvPr/>
        </p:nvSpPr>
        <p:spPr bwMode="auto">
          <a:xfrm>
            <a:off x="838200" y="1828800"/>
            <a:ext cx="7467600" cy="1447800"/>
          </a:xfrm>
          <a:prstGeom prst="rect">
            <a:avLst/>
          </a:prstGeom>
          <a:solidFill>
            <a:schemeClr val="bg2">
              <a:lumMod val="95000"/>
              <a:lumOff val="5000"/>
            </a:schemeClr>
          </a:solidFill>
          <a:ln w="12700" cap="flat" cmpd="sng" algn="ctr">
            <a:solidFill>
              <a:schemeClr val="tx1"/>
            </a:solidFill>
            <a:prstDash val="solid"/>
            <a:round/>
            <a:headEnd type="none" w="sm" len="sm"/>
            <a:tailEnd type="none" w="sm" len="sm"/>
          </a:ln>
          <a:effectLst/>
        </p:spPr>
        <p:txBody>
          <a:bodyPr/>
          <a:lstStyle/>
          <a:p>
            <a:pPr>
              <a:defRPr/>
            </a:pPr>
            <a:endParaRPr lang="en-SG"/>
          </a:p>
        </p:txBody>
      </p:sp>
      <p:sp>
        <p:nvSpPr>
          <p:cNvPr id="34818" name="Rectangle 1026"/>
          <p:cNvSpPr>
            <a:spLocks noGrp="1" noChangeArrowheads="1"/>
          </p:cNvSpPr>
          <p:nvPr>
            <p:ph type="title"/>
          </p:nvPr>
        </p:nvSpPr>
        <p:spPr/>
        <p:txBody>
          <a:bodyPr/>
          <a:lstStyle/>
          <a:p>
            <a:pPr>
              <a:defRPr/>
            </a:pPr>
            <a:r>
              <a:rPr lang="en-US" b="1" i="1" smtClean="0">
                <a:solidFill>
                  <a:srgbClr val="00FFFF"/>
                </a:solidFill>
                <a:effectLst>
                  <a:outerShdw blurRad="38100" dist="38100" dir="2700000" algn="tl">
                    <a:srgbClr val="000000"/>
                  </a:outerShdw>
                </a:effectLst>
              </a:rPr>
              <a:t>Qur’an :  An-Nisa : 4 : 64</a:t>
            </a:r>
          </a:p>
        </p:txBody>
      </p:sp>
      <p:sp>
        <p:nvSpPr>
          <p:cNvPr id="12294" name="Footer Placeholder 4"/>
          <p:cNvSpPr>
            <a:spLocks noGrp="1"/>
          </p:cNvSpPr>
          <p:nvPr>
            <p:ph type="ftr" sz="quarter" idx="11"/>
          </p:nvPr>
        </p:nvSpPr>
        <p:spPr>
          <a:noFill/>
        </p:spPr>
        <p:txBody>
          <a:bodyPr/>
          <a:lstStyle/>
          <a:p>
            <a:endParaRPr lang="en-US" smtClean="0"/>
          </a:p>
        </p:txBody>
      </p:sp>
      <p:sp>
        <p:nvSpPr>
          <p:cNvPr id="12291" name="Slide Number Placeholder 5"/>
          <p:cNvSpPr>
            <a:spLocks noGrp="1"/>
          </p:cNvSpPr>
          <p:nvPr>
            <p:ph type="sldNum" sz="quarter" idx="12"/>
          </p:nvPr>
        </p:nvSpPr>
        <p:spPr>
          <a:noFill/>
        </p:spPr>
        <p:txBody>
          <a:bodyPr>
            <a:normAutofit fontScale="85000" lnSpcReduction="20000"/>
          </a:bodyPr>
          <a:lstStyle/>
          <a:p>
            <a:endParaRPr lang="en-US" smtClean="0"/>
          </a:p>
        </p:txBody>
      </p:sp>
      <p:sp>
        <p:nvSpPr>
          <p:cNvPr id="34819" name="Rectangle 1027"/>
          <p:cNvSpPr>
            <a:spLocks noGrp="1" noChangeArrowheads="1"/>
          </p:cNvSpPr>
          <p:nvPr>
            <p:ph sz="quarter" idx="1"/>
          </p:nvPr>
        </p:nvSpPr>
        <p:spPr/>
        <p:txBody>
          <a:bodyPr/>
          <a:lstStyle/>
          <a:p>
            <a:pPr algn="ctr">
              <a:buFont typeface="Monotype Sorts" pitchFamily="2" charset="2"/>
              <a:buNone/>
              <a:defRPr/>
            </a:pPr>
            <a:endParaRPr lang="en-SG" dirty="0" smtClean="0"/>
          </a:p>
          <a:p>
            <a:pPr algn="ctr">
              <a:buFont typeface="Monotype Sorts" pitchFamily="2" charset="2"/>
              <a:buNone/>
              <a:defRPr/>
            </a:pPr>
            <a:r>
              <a:rPr lang="ar-EG" sz="4000" dirty="0" smtClean="0">
                <a:solidFill>
                  <a:schemeClr val="accent2"/>
                </a:solidFill>
                <a:effectLst>
                  <a:outerShdw blurRad="38100" dist="38100" dir="2700000" algn="tl">
                    <a:srgbClr val="000000">
                      <a:alpha val="43137"/>
                    </a:srgbClr>
                  </a:outerShdw>
                </a:effectLst>
                <a:cs typeface="Arial" pitchFamily="34" charset="0"/>
              </a:rPr>
              <a:t>وَمَآ أَرۡسَلۡنَا مِن رَّسُولٍ إِلَّا لِيُطَاعَ بِإِذۡنِ ٱللَّهِ‌ۚ </a:t>
            </a:r>
            <a:endParaRPr lang="en-SG" sz="4000" dirty="0" smtClean="0">
              <a:solidFill>
                <a:schemeClr val="accent2"/>
              </a:solidFill>
              <a:effectLst>
                <a:outerShdw blurRad="38100" dist="38100" dir="2700000" algn="tl">
                  <a:srgbClr val="000000">
                    <a:alpha val="43137"/>
                  </a:srgbClr>
                </a:outerShdw>
              </a:effectLst>
              <a:cs typeface="Arial" pitchFamily="34" charset="0"/>
            </a:endParaRPr>
          </a:p>
          <a:p>
            <a:pPr algn="ctr">
              <a:buFont typeface="Monotype Sorts" pitchFamily="2" charset="2"/>
              <a:buNone/>
              <a:defRPr/>
            </a:pPr>
            <a:endParaRPr lang="en-US" b="1" i="1" dirty="0" smtClean="0">
              <a:solidFill>
                <a:srgbClr val="FFFF00"/>
              </a:solidFill>
              <a:effectLst>
                <a:outerShdw blurRad="38100" dist="38100" dir="2700000" algn="tl">
                  <a:srgbClr val="000000"/>
                </a:outerShdw>
              </a:effectLst>
              <a:latin typeface="Times New Roman" pitchFamily="18" charset="0"/>
            </a:endParaRPr>
          </a:p>
        </p:txBody>
      </p:sp>
      <p:sp>
        <p:nvSpPr>
          <p:cNvPr id="7" name="Rectangle 6"/>
          <p:cNvSpPr/>
          <p:nvPr/>
        </p:nvSpPr>
        <p:spPr>
          <a:xfrm>
            <a:off x="228600" y="3295470"/>
            <a:ext cx="8686800" cy="2308324"/>
          </a:xfrm>
          <a:prstGeom prst="rect">
            <a:avLst/>
          </a:prstGeom>
        </p:spPr>
        <p:txBody>
          <a:bodyPr wrap="square">
            <a:spAutoFit/>
          </a:bodyPr>
          <a:lstStyle/>
          <a:p>
            <a:pPr algn="just">
              <a:buFont typeface="Monotype Sorts" pitchFamily="2" charset="2"/>
              <a:buNone/>
              <a:defRPr/>
            </a:pPr>
            <a:r>
              <a:rPr lang="en-US" sz="3600" smtClean="0">
                <a:effectLst>
                  <a:outerShdw blurRad="38100" dist="38100" dir="2700000" algn="tl">
                    <a:srgbClr val="000000">
                      <a:alpha val="43137"/>
                    </a:srgbClr>
                  </a:outerShdw>
                </a:effectLst>
              </a:rPr>
              <a:t> </a:t>
            </a:r>
          </a:p>
          <a:p>
            <a:pPr algn="just">
              <a:buFont typeface="Monotype Sorts" pitchFamily="2" charset="2"/>
              <a:buNone/>
              <a:defRPr/>
            </a:pPr>
            <a:r>
              <a:rPr lang="en-US" sz="3600" b="1" i="1" smtClean="0">
                <a:effectLst>
                  <a:outerShdw blurRad="38100" dist="38100" dir="2700000" algn="tl">
                    <a:srgbClr val="000000">
                      <a:alpha val="43137"/>
                    </a:srgbClr>
                  </a:outerShdw>
                </a:effectLst>
                <a:latin typeface="Times New Roman" pitchFamily="18" charset="0"/>
              </a:rPr>
              <a:t>   For We have never sent any Messenger except that </a:t>
            </a:r>
            <a:r>
              <a:rPr lang="en-US" sz="3600" b="1" i="1" u="sng" smtClean="0">
                <a:effectLst>
                  <a:outerShdw blurRad="38100" dist="38100" dir="2700000" algn="tl">
                    <a:srgbClr val="000000">
                      <a:alpha val="43137"/>
                    </a:srgbClr>
                  </a:outerShdw>
                </a:effectLst>
                <a:latin typeface="Times New Roman" pitchFamily="18" charset="0"/>
              </a:rPr>
              <a:t>he should be heeded (obeyed) by Allah’s leave”</a:t>
            </a:r>
            <a:r>
              <a:rPr lang="en-US" sz="3600" b="1" i="1" smtClean="0">
                <a:effectLst>
                  <a:outerShdw blurRad="38100" dist="38100" dir="2700000" algn="tl">
                    <a:srgbClr val="000000">
                      <a:alpha val="43137"/>
                    </a:srgbClr>
                  </a:outerShdw>
                </a:effectLst>
                <a:latin typeface="Times New Roman" pitchFamily="18" charset="0"/>
              </a:rPr>
              <a:t>.</a:t>
            </a:r>
            <a:endParaRPr lang="en-US" sz="3600"/>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5"/>
          <p:cNvSpPr/>
          <p:nvPr/>
        </p:nvSpPr>
        <p:spPr bwMode="auto">
          <a:xfrm>
            <a:off x="609600" y="1600200"/>
            <a:ext cx="8077200" cy="2209800"/>
          </a:xfrm>
          <a:prstGeom prst="rect">
            <a:avLst/>
          </a:prstGeom>
          <a:solidFill>
            <a:schemeClr val="bg2">
              <a:lumMod val="95000"/>
              <a:lumOff val="5000"/>
            </a:schemeClr>
          </a:solidFill>
          <a:ln w="12700" cap="flat" cmpd="sng" algn="ctr">
            <a:solidFill>
              <a:schemeClr val="tx1"/>
            </a:solidFill>
            <a:prstDash val="solid"/>
            <a:round/>
            <a:headEnd type="none" w="sm" len="sm"/>
            <a:tailEnd type="none" w="sm" len="sm"/>
          </a:ln>
          <a:effectLst/>
        </p:spPr>
        <p:txBody>
          <a:bodyPr/>
          <a:lstStyle/>
          <a:p>
            <a:pPr>
              <a:defRPr/>
            </a:pPr>
            <a:endParaRPr lang="en-SG"/>
          </a:p>
        </p:txBody>
      </p:sp>
      <p:sp>
        <p:nvSpPr>
          <p:cNvPr id="35842" name="Rectangle 1026"/>
          <p:cNvSpPr>
            <a:spLocks noGrp="1" noChangeArrowheads="1"/>
          </p:cNvSpPr>
          <p:nvPr>
            <p:ph type="title"/>
          </p:nvPr>
        </p:nvSpPr>
        <p:spPr/>
        <p:txBody>
          <a:bodyPr/>
          <a:lstStyle/>
          <a:p>
            <a:pPr>
              <a:defRPr/>
            </a:pPr>
            <a:r>
              <a:rPr lang="en-US" b="1" i="1" smtClean="0">
                <a:solidFill>
                  <a:srgbClr val="00FFFF"/>
                </a:solidFill>
                <a:effectLst>
                  <a:outerShdw blurRad="38100" dist="38100" dir="2700000" algn="tl">
                    <a:srgbClr val="000000"/>
                  </a:outerShdw>
                </a:effectLst>
              </a:rPr>
              <a:t>Qur’an :  An-Nisa : 4 : 65</a:t>
            </a:r>
          </a:p>
        </p:txBody>
      </p:sp>
      <p:sp>
        <p:nvSpPr>
          <p:cNvPr id="14342" name="Footer Placeholder 4"/>
          <p:cNvSpPr>
            <a:spLocks noGrp="1"/>
          </p:cNvSpPr>
          <p:nvPr>
            <p:ph type="ftr" sz="quarter" idx="11"/>
          </p:nvPr>
        </p:nvSpPr>
        <p:spPr>
          <a:noFill/>
        </p:spPr>
        <p:txBody>
          <a:bodyPr/>
          <a:lstStyle/>
          <a:p>
            <a:endParaRPr lang="en-US" smtClean="0"/>
          </a:p>
        </p:txBody>
      </p:sp>
      <p:sp>
        <p:nvSpPr>
          <p:cNvPr id="14339" name="Slide Number Placeholder 5"/>
          <p:cNvSpPr>
            <a:spLocks noGrp="1"/>
          </p:cNvSpPr>
          <p:nvPr>
            <p:ph type="sldNum" sz="quarter" idx="12"/>
          </p:nvPr>
        </p:nvSpPr>
        <p:spPr>
          <a:noFill/>
        </p:spPr>
        <p:txBody>
          <a:bodyPr>
            <a:normAutofit fontScale="85000" lnSpcReduction="20000"/>
          </a:bodyPr>
          <a:lstStyle/>
          <a:p>
            <a:endParaRPr lang="en-US" smtClean="0"/>
          </a:p>
        </p:txBody>
      </p:sp>
      <p:sp>
        <p:nvSpPr>
          <p:cNvPr id="35843" name="Rectangle 1027"/>
          <p:cNvSpPr>
            <a:spLocks noGrp="1" noChangeArrowheads="1"/>
          </p:cNvSpPr>
          <p:nvPr>
            <p:ph sz="quarter" idx="1"/>
          </p:nvPr>
        </p:nvSpPr>
        <p:spPr/>
        <p:txBody>
          <a:bodyPr>
            <a:normAutofit fontScale="77500" lnSpcReduction="20000"/>
          </a:bodyPr>
          <a:lstStyle/>
          <a:p>
            <a:pPr algn="ctr">
              <a:buFont typeface="Monotype Sorts" pitchFamily="2" charset="2"/>
              <a:buNone/>
              <a:defRPr/>
            </a:pPr>
            <a:endParaRPr lang="en-US" sz="1400" dirty="0" smtClean="0">
              <a:solidFill>
                <a:schemeClr val="accent2"/>
              </a:solidFill>
              <a:latin typeface="Arabic Typesetting" pitchFamily="66" charset="-78"/>
              <a:cs typeface="Arabic Typesetting" pitchFamily="66" charset="-78"/>
            </a:endParaRPr>
          </a:p>
          <a:p>
            <a:pPr algn="ctr">
              <a:buFont typeface="Monotype Sorts" pitchFamily="2" charset="2"/>
              <a:buNone/>
              <a:defRPr/>
            </a:pPr>
            <a:r>
              <a:rPr lang="ar-EG" sz="5800" dirty="0" smtClean="0">
                <a:solidFill>
                  <a:schemeClr val="accent2"/>
                </a:solidFill>
                <a:cs typeface="Arial" pitchFamily="34" charset="0"/>
              </a:rPr>
              <a:t>فَلَا وَرَبِّكَ لَا يُؤۡمِنُونَ حَتَّىٰ يُحَكِّمُوكَ فِيمَا شَجَرَ بَيۡنَهُمۡ ثُمَّ لَا يَجِدُواْ فِىٓ أَنفُسِہِمۡ حَرَجً۬ا مِّمَّا قَضَيۡتَ </a:t>
            </a:r>
            <a:r>
              <a:rPr lang="ar-EG" sz="5800" smtClean="0">
                <a:solidFill>
                  <a:schemeClr val="accent2"/>
                </a:solidFill>
                <a:cs typeface="Arial" pitchFamily="34" charset="0"/>
              </a:rPr>
              <a:t>وَيُسَلِّمُواْ تَسۡلِيمً۬ا</a:t>
            </a:r>
            <a:r>
              <a:rPr lang="en-US" sz="4000" smtClean="0"/>
              <a:t> </a:t>
            </a:r>
          </a:p>
          <a:p>
            <a:pPr algn="just">
              <a:buFont typeface="Monotype Sorts" pitchFamily="2" charset="2"/>
              <a:buNone/>
              <a:defRPr/>
            </a:pPr>
            <a:r>
              <a:rPr lang="en-US" sz="4000" b="1" i="1" smtClean="0">
                <a:latin typeface="Times New Roman" pitchFamily="18" charset="0"/>
              </a:rPr>
              <a:t>	</a:t>
            </a:r>
          </a:p>
          <a:p>
            <a:pPr algn="just">
              <a:buFont typeface="Monotype Sorts" pitchFamily="2" charset="2"/>
              <a:buNone/>
              <a:defRPr/>
            </a:pPr>
            <a:r>
              <a:rPr lang="en-US" sz="4000" b="1" i="1" smtClean="0">
                <a:latin typeface="Times New Roman" pitchFamily="18" charset="0"/>
              </a:rPr>
              <a:t> But nay. By thy Sustainer! </a:t>
            </a:r>
            <a:r>
              <a:rPr lang="en-US" sz="4000" b="1" i="1" u="sng" smtClean="0">
                <a:latin typeface="Times New Roman" pitchFamily="18" charset="0"/>
              </a:rPr>
              <a:t>They  do not [really] believe unless they make thee [O Prophet] the judge of all on which they disagree among themselves, and then find in their hearts no resistance against thy decision, but accept it in full submission</a:t>
            </a:r>
            <a:r>
              <a:rPr lang="en-US" sz="4000" b="1" i="1" smtClean="0">
                <a:latin typeface="Times New Roman" pitchFamily="18" charset="0"/>
              </a:rPr>
              <a:t>.”</a:t>
            </a:r>
            <a:r>
              <a:rPr lang="ar-EG" sz="4000" b="1" smtClean="0">
                <a:solidFill>
                  <a:schemeClr val="accent2"/>
                </a:solidFill>
                <a:cs typeface="Arial" pitchFamily="34" charset="0"/>
              </a:rPr>
              <a:t> </a:t>
            </a:r>
            <a:endParaRPr lang="en-US" sz="4000" b="1" dirty="0" smtClean="0">
              <a:solidFill>
                <a:schemeClr val="accent2"/>
              </a:solidFill>
              <a:cs typeface="Arial" pitchFamily="34" charset="0"/>
            </a:endParaRP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381000"/>
            <a:ext cx="9144000" cy="1524000"/>
          </a:xfrm>
        </p:spPr>
        <p:txBody>
          <a:bodyPr>
            <a:normAutofit/>
          </a:bodyPr>
          <a:lstStyle/>
          <a:p>
            <a:pPr>
              <a:defRPr/>
            </a:pPr>
            <a:r>
              <a:rPr lang="en-US" sz="3200" b="1" i="1" smtClean="0">
                <a:solidFill>
                  <a:srgbClr val="66FF33"/>
                </a:solidFill>
                <a:effectLst>
                  <a:outerShdw blurRad="38100" dist="38100" dir="2700000" algn="tl">
                    <a:srgbClr val="000000"/>
                  </a:outerShdw>
                </a:effectLst>
              </a:rPr>
              <a:t>Hadees imporance accroding Prophet (pbuh)</a:t>
            </a:r>
          </a:p>
        </p:txBody>
      </p:sp>
      <p:sp>
        <p:nvSpPr>
          <p:cNvPr id="20485" name="Footer Placeholder 4"/>
          <p:cNvSpPr>
            <a:spLocks noGrp="1"/>
          </p:cNvSpPr>
          <p:nvPr>
            <p:ph type="ftr" sz="quarter" idx="11"/>
          </p:nvPr>
        </p:nvSpPr>
        <p:spPr>
          <a:noFill/>
        </p:spPr>
        <p:txBody>
          <a:bodyPr/>
          <a:lstStyle/>
          <a:p>
            <a:endParaRPr lang="en-US" smtClean="0"/>
          </a:p>
        </p:txBody>
      </p:sp>
      <p:sp>
        <p:nvSpPr>
          <p:cNvPr id="20482" name="Slide Number Placeholder 5"/>
          <p:cNvSpPr>
            <a:spLocks noGrp="1"/>
          </p:cNvSpPr>
          <p:nvPr>
            <p:ph type="sldNum" sz="quarter" idx="12"/>
          </p:nvPr>
        </p:nvSpPr>
        <p:spPr>
          <a:noFill/>
        </p:spPr>
        <p:txBody>
          <a:bodyPr>
            <a:normAutofit fontScale="85000" lnSpcReduction="20000"/>
          </a:bodyPr>
          <a:lstStyle/>
          <a:p>
            <a:fld id="{761DA222-3E11-4FF2-BE10-EC5FF92A21B4}" type="slidenum">
              <a:rPr lang="en-US" smtClean="0"/>
              <a:pPr/>
              <a:t>28</a:t>
            </a:fld>
            <a:endParaRPr lang="en-US" smtClean="0"/>
          </a:p>
        </p:txBody>
      </p:sp>
      <p:sp>
        <p:nvSpPr>
          <p:cNvPr id="13315" name="Rectangle 3"/>
          <p:cNvSpPr>
            <a:spLocks noGrp="1" noChangeArrowheads="1"/>
          </p:cNvSpPr>
          <p:nvPr>
            <p:ph sz="quarter" idx="1"/>
          </p:nvPr>
        </p:nvSpPr>
        <p:spPr/>
        <p:txBody>
          <a:bodyPr/>
          <a:lstStyle/>
          <a:p>
            <a:pPr algn="just">
              <a:buFont typeface="Monotype Sorts" pitchFamily="2" charset="2"/>
              <a:buNone/>
              <a:defRPr/>
            </a:pPr>
            <a:r>
              <a:rPr lang="en-US" b="1" i="1" smtClean="0">
                <a:latin typeface="Times New Roman" pitchFamily="18" charset="0"/>
              </a:rPr>
              <a:t> </a:t>
            </a:r>
            <a:r>
              <a:rPr lang="en-US" b="1" i="1" smtClean="0">
                <a:solidFill>
                  <a:srgbClr val="66FF33"/>
                </a:solidFill>
                <a:effectLst>
                  <a:outerShdw blurRad="38100" dist="38100" dir="2700000" algn="tl">
                    <a:srgbClr val="000000"/>
                  </a:outerShdw>
                </a:effectLst>
              </a:rPr>
              <a:t>Prophet Muhammad (pbuh) said :</a:t>
            </a:r>
            <a:endParaRPr lang="en-US" b="1" i="1" smtClean="0">
              <a:latin typeface="Times New Roman" pitchFamily="18" charset="0"/>
            </a:endParaRPr>
          </a:p>
          <a:p>
            <a:pPr algn="just">
              <a:buFont typeface="Monotype Sorts" pitchFamily="2" charset="2"/>
              <a:buNone/>
              <a:defRPr/>
            </a:pPr>
            <a:r>
              <a:rPr lang="en-US" b="1" i="1" smtClean="0">
                <a:latin typeface="Times New Roman" pitchFamily="18" charset="0"/>
              </a:rPr>
              <a:t>  “</a:t>
            </a:r>
            <a:r>
              <a:rPr lang="en-US" sz="3600" b="1" i="1" smtClean="0">
                <a:latin typeface="Times New Roman" pitchFamily="18" charset="0"/>
              </a:rPr>
              <a:t>…...I leave behind me two things, whomsoever hold fast to these two, they will never be led astray : (these are) the </a:t>
            </a:r>
            <a:r>
              <a:rPr lang="en-US" sz="3600" b="1" i="1" u="sng" smtClean="0">
                <a:latin typeface="Times New Roman" pitchFamily="18" charset="0"/>
              </a:rPr>
              <a:t>Book of Allah</a:t>
            </a:r>
            <a:r>
              <a:rPr lang="en-US" sz="3600" b="1" i="1" smtClean="0">
                <a:latin typeface="Times New Roman" pitchFamily="18" charset="0"/>
              </a:rPr>
              <a:t> and the </a:t>
            </a:r>
            <a:r>
              <a:rPr lang="en-US" sz="3600" b="1" i="1" u="sng" smtClean="0">
                <a:latin typeface="Times New Roman" pitchFamily="18" charset="0"/>
              </a:rPr>
              <a:t>Sunnah (Way) of His Messenger</a:t>
            </a:r>
            <a:r>
              <a:rPr lang="en-US" sz="3600" b="1" i="1" smtClean="0">
                <a:latin typeface="Times New Roman" pitchFamily="18" charset="0"/>
              </a:rPr>
              <a:t>….”</a:t>
            </a:r>
          </a:p>
          <a:p>
            <a:pPr algn="just">
              <a:buFont typeface="Monotype Sorts" pitchFamily="2" charset="2"/>
              <a:buNone/>
              <a:defRPr/>
            </a:pPr>
            <a:endParaRPr lang="en-US" sz="3600" b="1" i="1" smtClean="0">
              <a:latin typeface="Times New Roman" pitchFamily="18" charset="0"/>
            </a:endParaRPr>
          </a:p>
          <a:p>
            <a:pPr algn="ctr">
              <a:buFont typeface="Monotype Sorts" pitchFamily="2" charset="2"/>
              <a:buNone/>
              <a:defRPr/>
            </a:pPr>
            <a:r>
              <a:rPr lang="en-US" sz="3600" b="1" i="1" smtClean="0">
                <a:latin typeface="Times New Roman" pitchFamily="18" charset="0"/>
              </a:rPr>
              <a:t>(Hadith reported by Malik)</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228600"/>
            <a:ext cx="7848600" cy="1143000"/>
          </a:xfrm>
        </p:spPr>
        <p:txBody>
          <a:bodyPr>
            <a:normAutofit fontScale="90000"/>
          </a:bodyPr>
          <a:lstStyle/>
          <a:p>
            <a:pPr>
              <a:defRPr/>
            </a:pPr>
            <a:r>
              <a:rPr lang="en-US" sz="6600" b="1" i="1" dirty="0" smtClean="0">
                <a:solidFill>
                  <a:schemeClr val="tx1"/>
                </a:solidFill>
                <a:effectLst>
                  <a:outerShdw blurRad="38100" dist="38100" dir="2700000" algn="tl">
                    <a:srgbClr val="000000"/>
                  </a:outerShdw>
                </a:effectLst>
              </a:rPr>
              <a:t>What is</a:t>
            </a:r>
            <a:r>
              <a:rPr lang="en-US" sz="6600" b="1" i="1" dirty="0" smtClean="0">
                <a:solidFill>
                  <a:srgbClr val="FFFF00"/>
                </a:solidFill>
                <a:effectLst>
                  <a:outerShdw blurRad="38100" dist="38100" dir="2700000" algn="tl">
                    <a:srgbClr val="000000"/>
                  </a:outerShdw>
                </a:effectLst>
              </a:rPr>
              <a:t> </a:t>
            </a:r>
            <a:r>
              <a:rPr lang="en-US" sz="6600" b="1" i="1" dirty="0" smtClean="0">
                <a:solidFill>
                  <a:srgbClr val="66FF33"/>
                </a:solidFill>
                <a:effectLst>
                  <a:outerShdw blurRad="38100" dist="38100" dir="2700000" algn="tl">
                    <a:srgbClr val="000000"/>
                  </a:outerShdw>
                </a:effectLst>
              </a:rPr>
              <a:t>“</a:t>
            </a:r>
            <a:r>
              <a:rPr lang="en-US" sz="6600" b="1" i="1" dirty="0" err="1" smtClean="0">
                <a:solidFill>
                  <a:srgbClr val="66FF33"/>
                </a:solidFill>
                <a:effectLst>
                  <a:outerShdw blurRad="38100" dist="38100" dir="2700000" algn="tl">
                    <a:srgbClr val="000000"/>
                  </a:outerShdw>
                </a:effectLst>
              </a:rPr>
              <a:t>Sunnah</a:t>
            </a:r>
            <a:r>
              <a:rPr lang="en-US" sz="6600" b="1" i="1" dirty="0" smtClean="0">
                <a:solidFill>
                  <a:srgbClr val="66FF33"/>
                </a:solidFill>
                <a:effectLst>
                  <a:outerShdw blurRad="38100" dist="38100" dir="2700000" algn="tl">
                    <a:srgbClr val="000000"/>
                  </a:outerShdw>
                </a:effectLst>
              </a:rPr>
              <a:t>”</a:t>
            </a:r>
            <a:r>
              <a:rPr lang="en-US" sz="6600" b="1" i="1" dirty="0" smtClean="0">
                <a:solidFill>
                  <a:srgbClr val="FFFF00"/>
                </a:solidFill>
                <a:effectLst>
                  <a:outerShdw blurRad="38100" dist="38100" dir="2700000" algn="tl">
                    <a:srgbClr val="000000"/>
                  </a:outerShdw>
                </a:effectLst>
              </a:rPr>
              <a:t> ?</a:t>
            </a:r>
          </a:p>
        </p:txBody>
      </p:sp>
      <p:sp>
        <p:nvSpPr>
          <p:cNvPr id="24584" name="Footer Placeholder 4"/>
          <p:cNvSpPr>
            <a:spLocks noGrp="1"/>
          </p:cNvSpPr>
          <p:nvPr>
            <p:ph type="ftr" sz="quarter" idx="11"/>
          </p:nvPr>
        </p:nvSpPr>
        <p:spPr>
          <a:noFill/>
        </p:spPr>
        <p:txBody>
          <a:bodyPr/>
          <a:lstStyle/>
          <a:p>
            <a:endParaRPr lang="en-US" smtClean="0"/>
          </a:p>
        </p:txBody>
      </p:sp>
      <p:sp>
        <p:nvSpPr>
          <p:cNvPr id="24578" name="Slide Number Placeholder 5"/>
          <p:cNvSpPr>
            <a:spLocks noGrp="1"/>
          </p:cNvSpPr>
          <p:nvPr>
            <p:ph type="sldNum" sz="quarter" idx="12"/>
          </p:nvPr>
        </p:nvSpPr>
        <p:spPr>
          <a:noFill/>
        </p:spPr>
        <p:txBody>
          <a:bodyPr>
            <a:normAutofit fontScale="85000" lnSpcReduction="20000"/>
          </a:bodyPr>
          <a:lstStyle/>
          <a:p>
            <a:fld id="{454F63DD-EDAD-4AE1-8930-A20D8ABEBEE8}" type="slidenum">
              <a:rPr lang="en-US" smtClean="0"/>
              <a:pPr/>
              <a:t>29</a:t>
            </a:fld>
            <a:endParaRPr lang="en-US" smtClean="0"/>
          </a:p>
        </p:txBody>
      </p:sp>
      <p:sp>
        <p:nvSpPr>
          <p:cNvPr id="16387" name="Rectangle 3"/>
          <p:cNvSpPr>
            <a:spLocks noGrp="1" noChangeArrowheads="1"/>
          </p:cNvSpPr>
          <p:nvPr>
            <p:ph sz="quarter" idx="1"/>
          </p:nvPr>
        </p:nvSpPr>
        <p:spPr>
          <a:xfrm>
            <a:off x="533400" y="1981200"/>
            <a:ext cx="7848600" cy="4114800"/>
          </a:xfrm>
        </p:spPr>
        <p:txBody>
          <a:bodyPr/>
          <a:lstStyle/>
          <a:p>
            <a:pPr>
              <a:buFont typeface="Monotype Sorts" pitchFamily="2" charset="2"/>
              <a:buNone/>
              <a:defRPr/>
            </a:pPr>
            <a:r>
              <a:rPr lang="en-US" b="1" smtClean="0">
                <a:latin typeface="Times New Roman" pitchFamily="18" charset="0"/>
              </a:rPr>
              <a:t>…</a:t>
            </a:r>
            <a:r>
              <a:rPr lang="en-US" sz="2800" b="1" i="1" smtClean="0">
                <a:latin typeface="Times New Roman" pitchFamily="18" charset="0"/>
              </a:rPr>
              <a:t>(it means)</a:t>
            </a:r>
            <a:r>
              <a:rPr lang="en-US" b="1" smtClean="0">
                <a:latin typeface="Times New Roman" pitchFamily="18" charset="0"/>
              </a:rPr>
              <a:t> :</a:t>
            </a:r>
          </a:p>
          <a:p>
            <a:pPr>
              <a:buFont typeface="Monotype Sorts" pitchFamily="2" charset="2"/>
              <a:buNone/>
              <a:defRPr/>
            </a:pPr>
            <a:r>
              <a:rPr lang="en-US" sz="3600" b="1" i="1" smtClean="0">
                <a:latin typeface="Times New Roman" pitchFamily="18" charset="0"/>
              </a:rPr>
              <a:t>			“</a:t>
            </a:r>
            <a:r>
              <a:rPr lang="en-US" sz="3600" b="1" i="1" u="sng" smtClean="0">
                <a:latin typeface="Times New Roman" pitchFamily="18" charset="0"/>
              </a:rPr>
              <a:t>the way</a:t>
            </a:r>
            <a:r>
              <a:rPr lang="en-US" sz="3600" b="1" i="1" smtClean="0">
                <a:latin typeface="Times New Roman" pitchFamily="18" charset="0"/>
              </a:rPr>
              <a:t> ... or ... </a:t>
            </a:r>
            <a:r>
              <a:rPr lang="en-US" sz="3600" b="1" i="1" u="sng" smtClean="0">
                <a:latin typeface="Times New Roman" pitchFamily="18" charset="0"/>
              </a:rPr>
              <a:t>the law</a:t>
            </a:r>
            <a:r>
              <a:rPr lang="en-US" sz="3600" b="1" i="1" smtClean="0">
                <a:latin typeface="Times New Roman" pitchFamily="18" charset="0"/>
              </a:rPr>
              <a:t> “</a:t>
            </a:r>
            <a:r>
              <a:rPr lang="en-US" b="1" smtClean="0">
                <a:latin typeface="Times New Roman" pitchFamily="18" charset="0"/>
              </a:rPr>
              <a:t> </a:t>
            </a:r>
          </a:p>
          <a:p>
            <a:pPr>
              <a:buFont typeface="Monotype Sorts" pitchFamily="2" charset="2"/>
              <a:buNone/>
              <a:defRPr/>
            </a:pPr>
            <a:r>
              <a:rPr lang="en-US" b="1" smtClean="0">
                <a:latin typeface="Times New Roman" pitchFamily="18" charset="0"/>
              </a:rPr>
              <a:t>	</a:t>
            </a:r>
            <a:r>
              <a:rPr lang="en-US" b="1" i="1" smtClean="0">
                <a:latin typeface="Times New Roman" pitchFamily="18" charset="0"/>
              </a:rPr>
              <a:t>It is usually used to indicate the practice or the teachings of our Prophet Muhammad (pbuh) and are divided into :</a:t>
            </a:r>
          </a:p>
          <a:p>
            <a:pPr>
              <a:buFont typeface="Monotype Sorts" pitchFamily="2" charset="2"/>
              <a:buNone/>
              <a:defRPr/>
            </a:pPr>
            <a:r>
              <a:rPr lang="en-US" b="1" i="1" smtClean="0">
                <a:latin typeface="Times New Roman" pitchFamily="18" charset="0"/>
              </a:rPr>
              <a:t>  Qau-liyyah (sayings)  Taqririyyah (consent)</a:t>
            </a:r>
          </a:p>
          <a:p>
            <a:pPr>
              <a:buFont typeface="Monotype Sorts" pitchFamily="2" charset="2"/>
              <a:buNone/>
              <a:defRPr/>
            </a:pPr>
            <a:r>
              <a:rPr lang="en-US" b="1" i="1" smtClean="0">
                <a:latin typeface="Times New Roman" pitchFamily="18" charset="0"/>
              </a:rPr>
              <a:t>  Fi’liyyah   (actions)	   Hammiyyah (resolve)</a:t>
            </a:r>
          </a:p>
        </p:txBody>
      </p:sp>
      <p:sp>
        <p:nvSpPr>
          <p:cNvPr id="24581" name="Rectangle 4"/>
          <p:cNvSpPr>
            <a:spLocks noChangeArrowheads="1"/>
          </p:cNvSpPr>
          <p:nvPr/>
        </p:nvSpPr>
        <p:spPr bwMode="auto">
          <a:xfrm>
            <a:off x="692150" y="4584700"/>
            <a:ext cx="7607300" cy="1130300"/>
          </a:xfrm>
          <a:prstGeom prst="rect">
            <a:avLst/>
          </a:prstGeom>
          <a:noFill/>
          <a:ln w="12700">
            <a:solidFill>
              <a:schemeClr val="tx1"/>
            </a:solidFill>
            <a:miter lim="800000"/>
            <a:headEnd/>
            <a:tailEnd/>
          </a:ln>
        </p:spPr>
        <p:txBody>
          <a:bodyPr wrap="none" anchor="ctr"/>
          <a:lstStyle/>
          <a:p>
            <a:endParaRPr lang="en-SG"/>
          </a:p>
        </p:txBody>
      </p:sp>
      <p:sp>
        <p:nvSpPr>
          <p:cNvPr id="24582" name="Line 5"/>
          <p:cNvSpPr>
            <a:spLocks noChangeShapeType="1"/>
          </p:cNvSpPr>
          <p:nvPr/>
        </p:nvSpPr>
        <p:spPr bwMode="auto">
          <a:xfrm>
            <a:off x="685800" y="5105400"/>
            <a:ext cx="7620000"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24583" name="Line 6"/>
          <p:cNvSpPr>
            <a:spLocks noChangeShapeType="1"/>
          </p:cNvSpPr>
          <p:nvPr/>
        </p:nvSpPr>
        <p:spPr bwMode="auto">
          <a:xfrm>
            <a:off x="4419600" y="4572000"/>
            <a:ext cx="0" cy="1143000"/>
          </a:xfrm>
          <a:prstGeom prst="line">
            <a:avLst/>
          </a:prstGeom>
          <a:noFill/>
          <a:ln w="12700">
            <a:solidFill>
              <a:schemeClr val="tx1"/>
            </a:solidFill>
            <a:round/>
            <a:headEnd type="none" w="sm" len="sm"/>
            <a:tailEnd type="none" w="sm" len="sm"/>
          </a:ln>
        </p:spPr>
        <p:txBody>
          <a:bodyPr wrap="none" anchor="ctr"/>
          <a:lstStyle/>
          <a:p>
            <a:endParaRPr lang="en-US"/>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a:defRPr/>
            </a:pPr>
            <a:r>
              <a:rPr lang="en-US" b="1" i="1" smtClean="0">
                <a:solidFill>
                  <a:schemeClr val="tx1"/>
                </a:solidFill>
                <a:effectLst>
                  <a:outerShdw blurRad="38100" dist="38100" dir="2700000" algn="tl">
                    <a:srgbClr val="000000"/>
                  </a:outerShdw>
                </a:effectLst>
              </a:rPr>
              <a:t>The</a:t>
            </a:r>
            <a:r>
              <a:rPr lang="en-US" b="1" i="1" smtClean="0">
                <a:solidFill>
                  <a:srgbClr val="FFFF00"/>
                </a:solidFill>
                <a:effectLst>
                  <a:outerShdw blurRad="38100" dist="38100" dir="2700000" algn="tl">
                    <a:srgbClr val="000000"/>
                  </a:outerShdw>
                </a:effectLst>
              </a:rPr>
              <a:t> </a:t>
            </a:r>
            <a:r>
              <a:rPr lang="en-US" b="1" i="1" smtClean="0">
                <a:solidFill>
                  <a:srgbClr val="66FF33"/>
                </a:solidFill>
                <a:effectLst>
                  <a:outerShdw blurRad="38100" dist="38100" dir="2700000" algn="tl">
                    <a:srgbClr val="000000"/>
                  </a:outerShdw>
                </a:effectLst>
              </a:rPr>
              <a:t>“Sunnah”</a:t>
            </a:r>
            <a:r>
              <a:rPr lang="en-US" b="1" i="1" smtClean="0">
                <a:solidFill>
                  <a:srgbClr val="FFFF00"/>
                </a:solidFill>
                <a:effectLst>
                  <a:outerShdw blurRad="38100" dist="38100" dir="2700000" algn="tl">
                    <a:srgbClr val="000000"/>
                  </a:outerShdw>
                </a:effectLst>
              </a:rPr>
              <a:t> </a:t>
            </a:r>
            <a:r>
              <a:rPr lang="en-US" b="1" i="1" smtClean="0">
                <a:solidFill>
                  <a:schemeClr val="tx1"/>
                </a:solidFill>
                <a:effectLst>
                  <a:outerShdw blurRad="38100" dist="38100" dir="2700000" algn="tl">
                    <a:srgbClr val="000000"/>
                  </a:outerShdw>
                </a:effectLst>
              </a:rPr>
              <a:t>explains or elaborates the</a:t>
            </a:r>
            <a:r>
              <a:rPr lang="en-US" b="1" i="1" smtClean="0">
                <a:solidFill>
                  <a:srgbClr val="FFFF00"/>
                </a:solidFill>
                <a:effectLst>
                  <a:outerShdw blurRad="38100" dist="38100" dir="2700000" algn="tl">
                    <a:srgbClr val="000000"/>
                  </a:outerShdw>
                </a:effectLst>
              </a:rPr>
              <a:t> </a:t>
            </a:r>
            <a:r>
              <a:rPr lang="en-US" b="1" i="1" smtClean="0">
                <a:solidFill>
                  <a:srgbClr val="66FF33"/>
                </a:solidFill>
                <a:effectLst>
                  <a:outerShdw blurRad="38100" dist="38100" dir="2700000" algn="tl">
                    <a:srgbClr val="000000"/>
                  </a:outerShdw>
                </a:effectLst>
              </a:rPr>
              <a:t>“Qur’an”</a:t>
            </a:r>
          </a:p>
        </p:txBody>
      </p:sp>
      <p:sp>
        <p:nvSpPr>
          <p:cNvPr id="23558" name="Footer Placeholder 4"/>
          <p:cNvSpPr>
            <a:spLocks noGrp="1"/>
          </p:cNvSpPr>
          <p:nvPr>
            <p:ph type="ftr" sz="quarter" idx="11"/>
          </p:nvPr>
        </p:nvSpPr>
        <p:spPr>
          <a:noFill/>
        </p:spPr>
        <p:txBody>
          <a:bodyPr/>
          <a:lstStyle/>
          <a:p>
            <a:r>
              <a:rPr lang="en-US" smtClean="0"/>
              <a:t>Ustaz Zhulkeflee Hj Ismail</a:t>
            </a:r>
          </a:p>
        </p:txBody>
      </p:sp>
      <p:sp>
        <p:nvSpPr>
          <p:cNvPr id="23554" name="Slide Number Placeholder 5"/>
          <p:cNvSpPr>
            <a:spLocks noGrp="1"/>
          </p:cNvSpPr>
          <p:nvPr>
            <p:ph type="sldNum" sz="quarter" idx="12"/>
          </p:nvPr>
        </p:nvSpPr>
        <p:spPr>
          <a:noFill/>
        </p:spPr>
        <p:txBody>
          <a:bodyPr>
            <a:normAutofit fontScale="85000" lnSpcReduction="20000"/>
          </a:bodyPr>
          <a:lstStyle/>
          <a:p>
            <a:fld id="{A5256AD5-8CFC-4954-8611-007635058203}" type="slidenum">
              <a:rPr lang="en-US" smtClean="0"/>
              <a:pPr/>
              <a:t>30</a:t>
            </a:fld>
            <a:endParaRPr lang="en-US" smtClean="0"/>
          </a:p>
        </p:txBody>
      </p:sp>
      <p:sp>
        <p:nvSpPr>
          <p:cNvPr id="15363" name="Rectangle 3"/>
          <p:cNvSpPr>
            <a:spLocks noGrp="1" noChangeArrowheads="1"/>
          </p:cNvSpPr>
          <p:nvPr>
            <p:ph sz="quarter" idx="1"/>
          </p:nvPr>
        </p:nvSpPr>
        <p:spPr/>
        <p:txBody>
          <a:bodyPr/>
          <a:lstStyle/>
          <a:p>
            <a:pPr>
              <a:buFont typeface="Monotype Sorts" pitchFamily="2" charset="2"/>
              <a:buNone/>
              <a:defRPr/>
            </a:pPr>
            <a:r>
              <a:rPr lang="en-US" sz="3600" b="1" i="1" smtClean="0">
                <a:latin typeface="Times New Roman" pitchFamily="18" charset="0"/>
              </a:rPr>
              <a:t> “ .....and be constant in ‘as-Solah’ (that is the fixed obligatory daily prayer)…”</a:t>
            </a:r>
          </a:p>
          <a:p>
            <a:pPr algn="ctr">
              <a:buFont typeface="Monotype Sorts" pitchFamily="2" charset="2"/>
              <a:buNone/>
              <a:defRPr/>
            </a:pPr>
            <a:r>
              <a:rPr lang="en-US" sz="3600" b="1" i="1" smtClean="0">
                <a:latin typeface="Times New Roman" pitchFamily="18" charset="0"/>
              </a:rPr>
              <a:t>(</a:t>
            </a:r>
            <a:r>
              <a:rPr lang="en-US" sz="3600" b="1" i="1" u="sng" smtClean="0">
                <a:latin typeface="Times New Roman" pitchFamily="18" charset="0"/>
              </a:rPr>
              <a:t>Qur’an : al-Baqarah : 2 : 43</a:t>
            </a:r>
            <a:r>
              <a:rPr lang="en-US" sz="3600" b="1" i="1" smtClean="0">
                <a:latin typeface="Times New Roman" pitchFamily="18" charset="0"/>
              </a:rPr>
              <a:t>)</a:t>
            </a:r>
          </a:p>
          <a:p>
            <a:pPr>
              <a:buFont typeface="Monotype Sorts" pitchFamily="2" charset="2"/>
              <a:buNone/>
              <a:defRPr/>
            </a:pPr>
            <a:r>
              <a:rPr lang="en-US" sz="2800" b="1" i="1" smtClean="0">
                <a:latin typeface="Times New Roman" pitchFamily="18" charset="0"/>
              </a:rPr>
              <a:t>    But the Qur’an does not provide the detail, thus the Prophet (pbuh) said :</a:t>
            </a:r>
          </a:p>
          <a:p>
            <a:pPr>
              <a:buFont typeface="Monotype Sorts" pitchFamily="2" charset="2"/>
              <a:buNone/>
              <a:defRPr/>
            </a:pPr>
            <a:r>
              <a:rPr lang="en-US" sz="3600" b="1" i="1" smtClean="0">
                <a:latin typeface="Times New Roman" pitchFamily="18" charset="0"/>
              </a:rPr>
              <a:t>“Establish ‘as-Solah’ as you see me do”</a:t>
            </a:r>
          </a:p>
          <a:p>
            <a:pPr>
              <a:buFont typeface="Monotype Sorts" pitchFamily="2" charset="2"/>
              <a:buNone/>
              <a:defRPr/>
            </a:pPr>
            <a:r>
              <a:rPr lang="en-US" sz="3600" b="1" i="1" smtClean="0">
                <a:latin typeface="Times New Roman" pitchFamily="18" charset="0"/>
              </a:rPr>
              <a:t>		(Hadith reported by Bukhary)</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Importannce of Sunnah</a:t>
            </a:r>
            <a:endParaRPr lang="en-US"/>
          </a:p>
        </p:txBody>
      </p:sp>
      <p:pic>
        <p:nvPicPr>
          <p:cNvPr id="5" name="Content Placeholder 4" descr="111.gif"/>
          <p:cNvPicPr>
            <a:picLocks noGrp="1" noChangeAspect="1"/>
          </p:cNvPicPr>
          <p:nvPr>
            <p:ph idx="1"/>
          </p:nvPr>
        </p:nvPicPr>
        <p:blipFill>
          <a:blip r:embed="rId2" cstate="print"/>
          <a:stretch>
            <a:fillRect/>
          </a:stretch>
        </p:blipFill>
        <p:spPr>
          <a:xfrm>
            <a:off x="228599" y="1447799"/>
            <a:ext cx="8686801" cy="5261391"/>
          </a:xfrm>
        </p:spPr>
      </p:pic>
      <p:sp>
        <p:nvSpPr>
          <p:cNvPr id="4" name="Slide Number Placeholder 3"/>
          <p:cNvSpPr>
            <a:spLocks noGrp="1"/>
          </p:cNvSpPr>
          <p:nvPr>
            <p:ph type="sldNum" sz="quarter" idx="12"/>
          </p:nvPr>
        </p:nvSpPr>
        <p:spPr/>
        <p:txBody>
          <a:bodyPr/>
          <a:lstStyle/>
          <a:p>
            <a:fld id="{78C91BCE-F812-4952-A23B-44D6EE9BB165}" type="slidenum">
              <a:rPr lang="en-US" smtClean="0"/>
              <a:pPr/>
              <a:t>31</a:t>
            </a:fld>
            <a:r>
              <a:rPr lang="en-US" smtClean="0"/>
              <a:t> of 40</a:t>
            </a:r>
            <a:endParaRPr lang="en-US"/>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qqq.gif"/>
          <p:cNvPicPr>
            <a:picLocks noGrp="1" noChangeAspect="1"/>
          </p:cNvPicPr>
          <p:nvPr>
            <p:ph idx="1"/>
          </p:nvPr>
        </p:nvPicPr>
        <p:blipFill>
          <a:blip r:embed="rId2" cstate="print"/>
          <a:stretch>
            <a:fillRect/>
          </a:stretch>
        </p:blipFill>
        <p:spPr>
          <a:xfrm>
            <a:off x="609600" y="228600"/>
            <a:ext cx="8153400" cy="6299455"/>
          </a:xfrm>
        </p:spPr>
      </p:pic>
      <p:sp>
        <p:nvSpPr>
          <p:cNvPr id="4" name="Slide Number Placeholder 3"/>
          <p:cNvSpPr>
            <a:spLocks noGrp="1"/>
          </p:cNvSpPr>
          <p:nvPr>
            <p:ph type="sldNum" sz="quarter" idx="12"/>
          </p:nvPr>
        </p:nvSpPr>
        <p:spPr/>
        <p:txBody>
          <a:bodyPr/>
          <a:lstStyle/>
          <a:p>
            <a:fld id="{78C91BCE-F812-4952-A23B-44D6EE9BB165}" type="slidenum">
              <a:rPr lang="en-US" smtClean="0"/>
              <a:pPr/>
              <a:t>32</a:t>
            </a:fld>
            <a:r>
              <a:rPr lang="en-US" smtClean="0"/>
              <a:t> of 40</a:t>
            </a:r>
            <a:endParaRPr lang="en-US"/>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normAutofit fontScale="90000"/>
          </a:bodyPr>
          <a:lstStyle/>
          <a:p>
            <a:pPr>
              <a:defRPr/>
            </a:pPr>
            <a:r>
              <a:rPr lang="en-US" sz="3600" b="1" i="1" smtClean="0">
                <a:solidFill>
                  <a:srgbClr val="FFFF00"/>
                </a:solidFill>
                <a:effectLst>
                  <a:outerShdw blurRad="38100" dist="38100" dir="2700000" algn="tl">
                    <a:srgbClr val="000000"/>
                  </a:outerShdw>
                </a:effectLst>
                <a:latin typeface="Arial Black" pitchFamily="34" charset="0"/>
              </a:rPr>
              <a:t>Teaching of </a:t>
            </a:r>
            <a:r>
              <a:rPr lang="en-US" sz="3600" b="1" i="1" smtClean="0">
                <a:solidFill>
                  <a:srgbClr val="66FF33"/>
                </a:solidFill>
                <a:effectLst>
                  <a:outerShdw blurRad="38100" dist="38100" dir="2700000" algn="tl">
                    <a:srgbClr val="000000"/>
                  </a:outerShdw>
                </a:effectLst>
                <a:latin typeface="Arial Black" pitchFamily="34" charset="0"/>
              </a:rPr>
              <a:t>“Sunnah”</a:t>
            </a:r>
            <a:r>
              <a:rPr lang="en-US" sz="3600" b="1" i="1" smtClean="0">
                <a:solidFill>
                  <a:srgbClr val="FFFF00"/>
                </a:solidFill>
                <a:effectLst>
                  <a:outerShdw blurRad="38100" dist="38100" dir="2700000" algn="tl">
                    <a:srgbClr val="000000"/>
                  </a:outerShdw>
                </a:effectLst>
                <a:latin typeface="Arial Black" pitchFamily="34" charset="0"/>
              </a:rPr>
              <a:t> during </a:t>
            </a:r>
            <a:br>
              <a:rPr lang="en-US" sz="3600" b="1" i="1" smtClean="0">
                <a:solidFill>
                  <a:srgbClr val="FFFF00"/>
                </a:solidFill>
                <a:effectLst>
                  <a:outerShdw blurRad="38100" dist="38100" dir="2700000" algn="tl">
                    <a:srgbClr val="000000"/>
                  </a:outerShdw>
                </a:effectLst>
                <a:latin typeface="Arial Black" pitchFamily="34" charset="0"/>
              </a:rPr>
            </a:br>
            <a:r>
              <a:rPr lang="en-US" sz="3600" b="1" i="1" smtClean="0">
                <a:solidFill>
                  <a:srgbClr val="FFFF00"/>
                </a:solidFill>
                <a:effectLst>
                  <a:outerShdw blurRad="38100" dist="38100" dir="2700000" algn="tl">
                    <a:srgbClr val="000000"/>
                  </a:outerShdw>
                </a:effectLst>
                <a:latin typeface="Arial Black" pitchFamily="34" charset="0"/>
              </a:rPr>
              <a:t>the Prophet’s time.</a:t>
            </a:r>
            <a:endParaRPr lang="en-US" sz="4000" b="1" i="1" smtClean="0">
              <a:solidFill>
                <a:srgbClr val="FFFF00"/>
              </a:solidFill>
              <a:effectLst>
                <a:outerShdw blurRad="38100" dist="38100" dir="2700000" algn="tl">
                  <a:srgbClr val="000000"/>
                </a:outerShdw>
              </a:effectLst>
            </a:endParaRPr>
          </a:p>
        </p:txBody>
      </p:sp>
      <p:sp>
        <p:nvSpPr>
          <p:cNvPr id="26629" name="Footer Placeholder 4"/>
          <p:cNvSpPr>
            <a:spLocks noGrp="1"/>
          </p:cNvSpPr>
          <p:nvPr>
            <p:ph type="ftr" sz="quarter" idx="11"/>
          </p:nvPr>
        </p:nvSpPr>
        <p:spPr>
          <a:noFill/>
        </p:spPr>
        <p:txBody>
          <a:bodyPr/>
          <a:lstStyle/>
          <a:p>
            <a:r>
              <a:rPr lang="en-US" smtClean="0"/>
              <a:t>Ustaz Zhulkeflee Hj Ismail</a:t>
            </a:r>
          </a:p>
        </p:txBody>
      </p:sp>
      <p:sp>
        <p:nvSpPr>
          <p:cNvPr id="26626" name="Slide Number Placeholder 5"/>
          <p:cNvSpPr>
            <a:spLocks noGrp="1"/>
          </p:cNvSpPr>
          <p:nvPr>
            <p:ph type="sldNum" sz="quarter" idx="12"/>
          </p:nvPr>
        </p:nvSpPr>
        <p:spPr>
          <a:noFill/>
        </p:spPr>
        <p:txBody>
          <a:bodyPr>
            <a:normAutofit fontScale="85000" lnSpcReduction="20000"/>
          </a:bodyPr>
          <a:lstStyle/>
          <a:p>
            <a:fld id="{1406BE3F-A024-45F7-A07A-20E49D71D81A}" type="slidenum">
              <a:rPr lang="en-US" smtClean="0"/>
              <a:pPr/>
              <a:t>33</a:t>
            </a:fld>
            <a:endParaRPr lang="en-US" smtClean="0"/>
          </a:p>
        </p:txBody>
      </p:sp>
      <p:sp>
        <p:nvSpPr>
          <p:cNvPr id="29699" name="Rectangle 1027"/>
          <p:cNvSpPr>
            <a:spLocks noGrp="1" noChangeArrowheads="1"/>
          </p:cNvSpPr>
          <p:nvPr>
            <p:ph sz="quarter" idx="1"/>
          </p:nvPr>
        </p:nvSpPr>
        <p:spPr/>
        <p:txBody>
          <a:bodyPr/>
          <a:lstStyle/>
          <a:p>
            <a:pPr>
              <a:buFont typeface="Monotype Sorts" pitchFamily="2" charset="2"/>
              <a:buNone/>
              <a:defRPr/>
            </a:pPr>
            <a:r>
              <a:rPr lang="en-US" b="1" i="1" smtClean="0">
                <a:solidFill>
                  <a:srgbClr val="00FFFF"/>
                </a:solidFill>
                <a:effectLst>
                  <a:outerShdw blurRad="38100" dist="38100" dir="2700000" algn="tl">
                    <a:srgbClr val="000000"/>
                  </a:outerShdw>
                </a:effectLst>
                <a:latin typeface="Times New Roman" pitchFamily="18" charset="0"/>
              </a:rPr>
              <a:t>Prophet (pbuh) taught by :</a:t>
            </a:r>
            <a:endParaRPr lang="en-US" sz="3600" b="1" i="1" smtClean="0">
              <a:solidFill>
                <a:srgbClr val="66FF33"/>
              </a:solidFill>
              <a:effectLst>
                <a:outerShdw blurRad="38100" dist="38100" dir="2700000" algn="tl">
                  <a:srgbClr val="000000"/>
                </a:outerShdw>
              </a:effectLst>
              <a:latin typeface="Times New Roman" pitchFamily="18" charset="0"/>
            </a:endParaRPr>
          </a:p>
          <a:p>
            <a:pPr>
              <a:buFont typeface="Monotype Sorts" pitchFamily="2" charset="2"/>
              <a:buNone/>
              <a:defRPr/>
            </a:pPr>
            <a:endParaRPr lang="en-US" sz="3600" b="1" i="1" smtClean="0">
              <a:solidFill>
                <a:srgbClr val="66FF33"/>
              </a:solidFill>
              <a:effectLst>
                <a:outerShdw blurRad="38100" dist="38100" dir="2700000" algn="tl">
                  <a:srgbClr val="000000"/>
                </a:outerShdw>
              </a:effectLst>
              <a:latin typeface="Times New Roman" pitchFamily="18" charset="0"/>
            </a:endParaRPr>
          </a:p>
          <a:p>
            <a:pPr>
              <a:buFont typeface="Monotype Sorts" pitchFamily="2" charset="2"/>
              <a:buNone/>
              <a:defRPr/>
            </a:pPr>
            <a:r>
              <a:rPr lang="en-US" b="1" i="1" smtClean="0">
                <a:solidFill>
                  <a:srgbClr val="66FF33"/>
                </a:solidFill>
                <a:effectLst>
                  <a:outerShdw blurRad="38100" dist="38100" dir="2700000" algn="tl">
                    <a:srgbClr val="000000"/>
                  </a:outerShdw>
                </a:effectLst>
                <a:latin typeface="Arial Black" pitchFamily="34" charset="0"/>
              </a:rPr>
              <a:t>		</a:t>
            </a:r>
            <a:r>
              <a:rPr lang="en-US" b="1" i="1" smtClean="0">
                <a:effectLst>
                  <a:outerShdw blurRad="38100" dist="38100" dir="2700000" algn="tl">
                    <a:srgbClr val="000000"/>
                  </a:outerShdw>
                </a:effectLst>
                <a:latin typeface="Arial Black" pitchFamily="34" charset="0"/>
              </a:rPr>
              <a:t>(1)	Verbal teaching</a:t>
            </a:r>
          </a:p>
          <a:p>
            <a:pPr>
              <a:buFont typeface="Monotype Sorts" pitchFamily="2" charset="2"/>
              <a:buNone/>
              <a:defRPr/>
            </a:pPr>
            <a:r>
              <a:rPr lang="en-US" b="1" i="1" smtClean="0">
                <a:effectLst>
                  <a:outerShdw blurRad="38100" dist="38100" dir="2700000" algn="tl">
                    <a:srgbClr val="000000"/>
                  </a:outerShdw>
                </a:effectLst>
                <a:latin typeface="Arial Black" pitchFamily="34" charset="0"/>
              </a:rPr>
              <a:t>		(2)	Written medium </a:t>
            </a:r>
          </a:p>
          <a:p>
            <a:pPr>
              <a:buFont typeface="Monotype Sorts" pitchFamily="2" charset="2"/>
              <a:buNone/>
              <a:defRPr/>
            </a:pPr>
            <a:r>
              <a:rPr lang="en-US" b="1" i="1" smtClean="0">
                <a:effectLst>
                  <a:outerShdw blurRad="38100" dist="38100" dir="2700000" algn="tl">
                    <a:srgbClr val="000000"/>
                  </a:outerShdw>
                </a:effectLst>
                <a:latin typeface="Arial Black" pitchFamily="34" charset="0"/>
              </a:rPr>
              <a:t>			(dictation to scribes)</a:t>
            </a:r>
          </a:p>
          <a:p>
            <a:pPr>
              <a:buFont typeface="Monotype Sorts" pitchFamily="2" charset="2"/>
              <a:buNone/>
              <a:defRPr/>
            </a:pPr>
            <a:r>
              <a:rPr lang="en-US" b="1" i="1" smtClean="0">
                <a:effectLst>
                  <a:outerShdw blurRad="38100" dist="38100" dir="2700000" algn="tl">
                    <a:srgbClr val="000000"/>
                  </a:outerShdw>
                </a:effectLst>
                <a:latin typeface="Arial Black" pitchFamily="34" charset="0"/>
              </a:rPr>
              <a:t>		(3)	Practical demonstration</a:t>
            </a:r>
            <a:endParaRPr lang="en-US" sz="3600" b="1" i="1" smtClean="0">
              <a:solidFill>
                <a:srgbClr val="66FF33"/>
              </a:solidFill>
              <a:effectLst>
                <a:outerShdw blurRad="38100" dist="38100" dir="2700000" algn="tl">
                  <a:srgbClr val="000000"/>
                </a:outerShdw>
              </a:effectLst>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34</a:t>
            </a:fld>
            <a:r>
              <a:rPr lang="en-US" smtClean="0"/>
              <a:t> of 40</a:t>
            </a:r>
            <a:endParaRPr lang="en-US"/>
          </a:p>
        </p:txBody>
      </p:sp>
      <p:pic>
        <p:nvPicPr>
          <p:cNvPr id="5" name="irc_mi" descr="http://discoverthetruthdotcom.files.wordpress.com/2013/10/early-hadith-collections-picture.jpg"/>
          <p:cNvPicPr/>
          <p:nvPr/>
        </p:nvPicPr>
        <p:blipFill>
          <a:blip r:embed="rId2" cstate="print"/>
          <a:srcRect b="8414"/>
          <a:stretch>
            <a:fillRect/>
          </a:stretch>
        </p:blipFill>
        <p:spPr bwMode="auto">
          <a:xfrm>
            <a:off x="228600" y="152400"/>
            <a:ext cx="8763000" cy="6705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53536"/>
            <a:ext cx="8229600" cy="1143000"/>
          </a:xfrm>
        </p:spPr>
        <p:txBody>
          <a:bodyPr>
            <a:normAutofit fontScale="90000"/>
          </a:bodyPr>
          <a:lstStyle/>
          <a:p>
            <a:r>
              <a:rPr lang="en-US" smtClean="0">
                <a:solidFill>
                  <a:srgbClr val="FFFF00"/>
                </a:solidFill>
              </a:rPr>
              <a:t>How AHADITH WERE PRESERVED</a:t>
            </a:r>
            <a:endParaRPr lang="en-US">
              <a:solidFill>
                <a:srgbClr val="FFFF00"/>
              </a:solidFill>
            </a:endParaRPr>
          </a:p>
        </p:txBody>
      </p:sp>
      <p:sp>
        <p:nvSpPr>
          <p:cNvPr id="3" name="Content Placeholder 2"/>
          <p:cNvSpPr>
            <a:spLocks noGrp="1"/>
          </p:cNvSpPr>
          <p:nvPr>
            <p:ph idx="1"/>
          </p:nvPr>
        </p:nvSpPr>
        <p:spPr/>
        <p:txBody>
          <a:bodyPr>
            <a:normAutofit fontScale="70000" lnSpcReduction="20000"/>
          </a:bodyPr>
          <a:lstStyle/>
          <a:p>
            <a:pPr>
              <a:buFont typeface="Wingdings" pitchFamily="2" charset="2"/>
              <a:buChar char="v"/>
            </a:pPr>
            <a:r>
              <a:rPr lang="en-US" dirty="0" smtClean="0">
                <a:latin typeface="Adobe Gothic Std B" pitchFamily="34" charset="-128"/>
                <a:ea typeface="Adobe Gothic Std B" pitchFamily="34" charset="-128"/>
              </a:rPr>
              <a:t>The prophet (</a:t>
            </a:r>
            <a:r>
              <a:rPr lang="en-US" dirty="0" err="1" smtClean="0">
                <a:latin typeface="Adobe Gothic Std B" pitchFamily="34" charset="-128"/>
                <a:ea typeface="Adobe Gothic Std B" pitchFamily="34" charset="-128"/>
              </a:rPr>
              <a:t>s.a.w.w</a:t>
            </a:r>
            <a:r>
              <a:rPr lang="en-US" dirty="0" smtClean="0">
                <a:latin typeface="Adobe Gothic Std B" pitchFamily="34" charset="-128"/>
                <a:ea typeface="Adobe Gothic Std B" pitchFamily="34" charset="-128"/>
              </a:rPr>
              <a:t>)and his position according to the Quran.</a:t>
            </a:r>
          </a:p>
          <a:p>
            <a:endParaRPr lang="en-US" dirty="0" smtClean="0">
              <a:latin typeface="Adobe Gothic Std B" pitchFamily="34" charset="-128"/>
              <a:ea typeface="Adobe Gothic Std B" pitchFamily="34" charset="-128"/>
            </a:endParaRPr>
          </a:p>
          <a:p>
            <a:pPr>
              <a:buFont typeface="Wingdings" pitchFamily="2" charset="2"/>
              <a:buChar char="v"/>
            </a:pPr>
            <a:r>
              <a:rPr lang="en-US" dirty="0" smtClean="0">
                <a:latin typeface="Adobe Gothic Std B" pitchFamily="34" charset="-128"/>
                <a:ea typeface="Adobe Gothic Std B" pitchFamily="34" charset="-128"/>
              </a:rPr>
              <a:t>Teaching of </a:t>
            </a:r>
            <a:r>
              <a:rPr lang="en-US" dirty="0" err="1" smtClean="0">
                <a:latin typeface="Adobe Gothic Std B" pitchFamily="34" charset="-128"/>
                <a:ea typeface="Adobe Gothic Std B" pitchFamily="34" charset="-128"/>
              </a:rPr>
              <a:t>ahadith</a:t>
            </a:r>
            <a:r>
              <a:rPr lang="en-US" dirty="0" smtClean="0">
                <a:latin typeface="Adobe Gothic Std B" pitchFamily="34" charset="-128"/>
                <a:ea typeface="Adobe Gothic Std B" pitchFamily="34" charset="-128"/>
              </a:rPr>
              <a:t> by the Prophet(</a:t>
            </a:r>
            <a:r>
              <a:rPr lang="en-US" dirty="0" err="1" smtClean="0">
                <a:latin typeface="Adobe Gothic Std B" pitchFamily="34" charset="-128"/>
                <a:ea typeface="Adobe Gothic Std B" pitchFamily="34" charset="-128"/>
              </a:rPr>
              <a:t>s.a.w.w</a:t>
            </a:r>
            <a:r>
              <a:rPr lang="en-US" dirty="0" smtClean="0">
                <a:latin typeface="Adobe Gothic Std B" pitchFamily="34" charset="-128"/>
                <a:ea typeface="Adobe Gothic Std B" pitchFamily="34" charset="-128"/>
              </a:rPr>
              <a:t>)</a:t>
            </a:r>
          </a:p>
          <a:p>
            <a:endParaRPr lang="en-US" dirty="0" smtClean="0">
              <a:latin typeface="Adobe Gothic Std B" pitchFamily="34" charset="-128"/>
              <a:ea typeface="Adobe Gothic Std B" pitchFamily="34" charset="-128"/>
            </a:endParaRPr>
          </a:p>
          <a:p>
            <a:pPr>
              <a:buFont typeface="Wingdings" pitchFamily="2" charset="2"/>
              <a:buChar char="v"/>
            </a:pPr>
            <a:r>
              <a:rPr lang="en-US" dirty="0" smtClean="0">
                <a:latin typeface="Adobe Gothic Std B" pitchFamily="34" charset="-128"/>
                <a:ea typeface="Adobe Gothic Std B" pitchFamily="34" charset="-128"/>
              </a:rPr>
              <a:t>Measures taken by the Prophet (</a:t>
            </a:r>
            <a:r>
              <a:rPr lang="en-US" dirty="0" err="1" smtClean="0">
                <a:latin typeface="Adobe Gothic Std B" pitchFamily="34" charset="-128"/>
                <a:ea typeface="Adobe Gothic Std B" pitchFamily="34" charset="-128"/>
              </a:rPr>
              <a:t>s.a.w.w</a:t>
            </a:r>
            <a:r>
              <a:rPr lang="en-US" dirty="0" smtClean="0">
                <a:latin typeface="Adobe Gothic Std B" pitchFamily="34" charset="-128"/>
                <a:ea typeface="Adobe Gothic Std B" pitchFamily="34" charset="-128"/>
              </a:rPr>
              <a:t>) for the diffusion of </a:t>
            </a:r>
            <a:r>
              <a:rPr lang="en-US" dirty="0" err="1" smtClean="0">
                <a:latin typeface="Adobe Gothic Std B" pitchFamily="34" charset="-128"/>
                <a:ea typeface="Adobe Gothic Std B" pitchFamily="34" charset="-128"/>
              </a:rPr>
              <a:t>Sunnah</a:t>
            </a:r>
            <a:endParaRPr lang="en-US" dirty="0" smtClean="0">
              <a:latin typeface="Adobe Gothic Std B" pitchFamily="34" charset="-128"/>
              <a:ea typeface="Adobe Gothic Std B" pitchFamily="34" charset="-128"/>
            </a:endParaRPr>
          </a:p>
          <a:p>
            <a:endParaRPr lang="en-US" dirty="0" smtClean="0">
              <a:latin typeface="Adobe Gothic Std B" pitchFamily="34" charset="-128"/>
              <a:ea typeface="Adobe Gothic Std B" pitchFamily="34" charset="-128"/>
            </a:endParaRPr>
          </a:p>
          <a:p>
            <a:pPr>
              <a:buFont typeface="Wingdings" pitchFamily="2" charset="2"/>
              <a:buChar char="v"/>
            </a:pPr>
            <a:r>
              <a:rPr lang="en-US" dirty="0" err="1" smtClean="0">
                <a:latin typeface="Adobe Gothic Std B" pitchFamily="34" charset="-128"/>
                <a:ea typeface="Adobe Gothic Std B" pitchFamily="34" charset="-128"/>
              </a:rPr>
              <a:t>Sunnah</a:t>
            </a:r>
            <a:r>
              <a:rPr lang="en-US" dirty="0" smtClean="0">
                <a:latin typeface="Adobe Gothic Std B" pitchFamily="34" charset="-128"/>
                <a:ea typeface="Adobe Gothic Std B" pitchFamily="34" charset="-128"/>
              </a:rPr>
              <a:t> received by the companions</a:t>
            </a:r>
          </a:p>
          <a:p>
            <a:endParaRPr lang="en-US" dirty="0" smtClean="0">
              <a:latin typeface="Adobe Gothic Std B" pitchFamily="34" charset="-128"/>
              <a:ea typeface="Adobe Gothic Std B" pitchFamily="34" charset="-128"/>
            </a:endParaRPr>
          </a:p>
          <a:p>
            <a:pPr>
              <a:buFont typeface="Wingdings" pitchFamily="2" charset="2"/>
              <a:buChar char="v"/>
            </a:pPr>
            <a:r>
              <a:rPr lang="en-US" dirty="0" smtClean="0">
                <a:latin typeface="Adobe Gothic Std B" pitchFamily="34" charset="-128"/>
                <a:ea typeface="Adobe Gothic Std B" pitchFamily="34" charset="-128"/>
              </a:rPr>
              <a:t>Companions learning of </a:t>
            </a:r>
            <a:r>
              <a:rPr lang="en-US" dirty="0" err="1" smtClean="0">
                <a:latin typeface="Adobe Gothic Std B" pitchFamily="34" charset="-128"/>
                <a:ea typeface="Adobe Gothic Std B" pitchFamily="34" charset="-128"/>
              </a:rPr>
              <a:t>ahadith</a:t>
            </a:r>
            <a:endParaRPr lang="en-US" dirty="0" smtClean="0">
              <a:latin typeface="Adobe Gothic Std B" pitchFamily="34" charset="-128"/>
              <a:ea typeface="Adobe Gothic Std B" pitchFamily="34" charset="-128"/>
            </a:endParaRPr>
          </a:p>
          <a:p>
            <a:endParaRPr lang="en-US" dirty="0" smtClean="0">
              <a:latin typeface="Adobe Gothic Std B" pitchFamily="34" charset="-128"/>
              <a:ea typeface="Adobe Gothic Std B" pitchFamily="34" charset="-128"/>
            </a:endParaRPr>
          </a:p>
          <a:p>
            <a:pPr>
              <a:buFont typeface="Wingdings" pitchFamily="2" charset="2"/>
              <a:buChar char="v"/>
            </a:pPr>
            <a:r>
              <a:rPr lang="en-US" dirty="0" smtClean="0">
                <a:latin typeface="Adobe Gothic Std B" pitchFamily="34" charset="-128"/>
                <a:ea typeface="Adobe Gothic Std B" pitchFamily="34" charset="-128"/>
              </a:rPr>
              <a:t>Recording of </a:t>
            </a:r>
            <a:r>
              <a:rPr lang="en-US" dirty="0" err="1" smtClean="0">
                <a:latin typeface="Adobe Gothic Std B" pitchFamily="34" charset="-128"/>
                <a:ea typeface="Adobe Gothic Std B" pitchFamily="34" charset="-128"/>
              </a:rPr>
              <a:t>ahadith</a:t>
            </a:r>
            <a:r>
              <a:rPr lang="en-US" dirty="0" smtClean="0">
                <a:latin typeface="Adobe Gothic Std B" pitchFamily="34" charset="-128"/>
                <a:ea typeface="Adobe Gothic Std B" pitchFamily="34" charset="-128"/>
              </a:rPr>
              <a:t> in the life of the Prophet (</a:t>
            </a:r>
            <a:r>
              <a:rPr lang="en-US" dirty="0" err="1" smtClean="0">
                <a:latin typeface="Adobe Gothic Std B" pitchFamily="34" charset="-128"/>
                <a:ea typeface="Adobe Gothic Std B" pitchFamily="34" charset="-128"/>
              </a:rPr>
              <a:t>s.a.w.w</a:t>
            </a:r>
            <a:r>
              <a:rPr lang="en-US" dirty="0" smtClean="0">
                <a:latin typeface="Adobe Gothic Std B" pitchFamily="34" charset="-128"/>
                <a:ea typeface="Adobe Gothic Std B" pitchFamily="34" charset="-128"/>
              </a:rPr>
              <a:t>)</a:t>
            </a:r>
          </a:p>
          <a:p>
            <a:endParaRPr lang="en-US" dirty="0" smtClean="0">
              <a:latin typeface="Adobe Gothic Std B" pitchFamily="34" charset="-128"/>
              <a:ea typeface="Adobe Gothic Std B" pitchFamily="34" charset="-128"/>
            </a:endParaRPr>
          </a:p>
          <a:p>
            <a:pPr>
              <a:buFont typeface="Wingdings" pitchFamily="2" charset="2"/>
              <a:buChar char="v"/>
            </a:pPr>
            <a:r>
              <a:rPr lang="en-US" dirty="0" smtClean="0">
                <a:latin typeface="Adobe Gothic Std B" pitchFamily="34" charset="-128"/>
                <a:ea typeface="Adobe Gothic Std B" pitchFamily="34" charset="-128"/>
              </a:rPr>
              <a:t>Some misunderstandings about recording of </a:t>
            </a:r>
            <a:r>
              <a:rPr lang="en-US" dirty="0" err="1" smtClean="0">
                <a:latin typeface="Adobe Gothic Std B" pitchFamily="34" charset="-128"/>
                <a:ea typeface="Adobe Gothic Std B" pitchFamily="34" charset="-128"/>
              </a:rPr>
              <a:t>ahadith</a:t>
            </a:r>
            <a:endParaRPr lang="en-US" dirty="0" smtClean="0">
              <a:latin typeface="Adobe Gothic Std B" pitchFamily="34" charset="-128"/>
              <a:ea typeface="Adobe Gothic Std B" pitchFamily="34" charset="-128"/>
            </a:endParaRPr>
          </a:p>
          <a:p>
            <a:pPr>
              <a:buFont typeface="Arial" pitchFamily="34" charset="0"/>
              <a:buChar char="•"/>
            </a:pPr>
            <a:endParaRPr lang="en-US" dirty="0" smtClean="0">
              <a:latin typeface="Adobe Gothic Std B" pitchFamily="34" charset="-128"/>
              <a:ea typeface="Adobe Gothic Std B" pitchFamily="34" charset="-128"/>
            </a:endParaRPr>
          </a:p>
          <a:p>
            <a:endParaRPr lang="en-US" dirty="0">
              <a:latin typeface="Adobe Gothic Std B" pitchFamily="34" charset="-128"/>
              <a:ea typeface="Adobe Gothic Std B" pitchFamily="34" charset="-128"/>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35</a:t>
            </a:fld>
            <a:r>
              <a:rPr lang="en-US" smtClean="0"/>
              <a:t> of 40</a:t>
            </a:r>
            <a:endParaRPr lang="en-US"/>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1445" y="76200"/>
            <a:ext cx="6530954" cy="1446550"/>
          </a:xfrm>
          <a:prstGeom prst="rect">
            <a:avLst/>
          </a:prstGeom>
          <a:noFill/>
        </p:spPr>
        <p:txBody>
          <a:bodyPr wrap="none" lIns="91440" tIns="45720" rIns="91440" bIns="45720">
            <a:spAutoFit/>
          </a:bodyPr>
          <a:lstStyle/>
          <a:p>
            <a:pPr algn="ctr"/>
            <a:r>
              <a:rPr lang="en-US" sz="4400" b="1" cap="none" spc="0" dirty="0" smtClean="0">
                <a:ln w="1905"/>
                <a:solidFill>
                  <a:srgbClr val="FFFF00"/>
                </a:solidFill>
                <a:effectLst>
                  <a:innerShdw blurRad="69850" dist="43180" dir="5400000">
                    <a:srgbClr val="000000">
                      <a:alpha val="65000"/>
                    </a:srgbClr>
                  </a:innerShdw>
                </a:effectLst>
                <a:latin typeface="Algerian" pitchFamily="82" charset="0"/>
              </a:rPr>
              <a:t>DURING </a:t>
            </a:r>
          </a:p>
          <a:p>
            <a:pPr algn="ctr"/>
            <a:r>
              <a:rPr lang="en-US" sz="4400" b="1" cap="none" spc="0" dirty="0" smtClean="0">
                <a:ln w="1905"/>
                <a:solidFill>
                  <a:srgbClr val="FFFF00"/>
                </a:solidFill>
                <a:effectLst>
                  <a:innerShdw blurRad="69850" dist="43180" dir="5400000">
                    <a:srgbClr val="000000">
                      <a:alpha val="65000"/>
                    </a:srgbClr>
                  </a:innerShdw>
                </a:effectLst>
                <a:latin typeface="Algerian" pitchFamily="82" charset="0"/>
              </a:rPr>
              <a:t>HOLY PROPHET(S.A.W)’S LIFETIME</a:t>
            </a:r>
            <a:endParaRPr lang="en-US" sz="4400" b="1" cap="none" spc="0" dirty="0">
              <a:ln w="1905"/>
              <a:solidFill>
                <a:srgbClr val="FFFF00"/>
              </a:solidFill>
              <a:effectLst>
                <a:innerShdw blurRad="69850" dist="43180" dir="5400000">
                  <a:srgbClr val="000000">
                    <a:alpha val="65000"/>
                  </a:srgbClr>
                </a:innerShdw>
              </a:effectLst>
              <a:latin typeface="Algerian" pitchFamily="82" charset="0"/>
            </a:endParaRPr>
          </a:p>
        </p:txBody>
      </p:sp>
      <p:sp>
        <p:nvSpPr>
          <p:cNvPr id="5" name="TextBox 4"/>
          <p:cNvSpPr txBox="1"/>
          <p:nvPr/>
        </p:nvSpPr>
        <p:spPr>
          <a:xfrm>
            <a:off x="304800" y="1676400"/>
            <a:ext cx="8305800" cy="4524315"/>
          </a:xfrm>
          <a:prstGeom prst="rect">
            <a:avLst/>
          </a:prstGeom>
          <a:noFill/>
        </p:spPr>
        <p:txBody>
          <a:bodyPr wrap="square" rtlCol="0">
            <a:spAutoFit/>
          </a:bodyPr>
          <a:lstStyle/>
          <a:p>
            <a:pPr>
              <a:buFont typeface="Arial" pitchFamily="34" charset="0"/>
              <a:buChar char="•"/>
            </a:pPr>
            <a:r>
              <a:rPr lang="en-US" sz="3200" dirty="0" smtClean="0">
                <a:latin typeface="Brush Script MT" pitchFamily="66" charset="0"/>
              </a:rPr>
              <a:t>As Prophet(</a:t>
            </a:r>
            <a:r>
              <a:rPr lang="en-US" sz="3200" dirty="0" err="1" smtClean="0">
                <a:latin typeface="Brush Script MT" pitchFamily="66" charset="0"/>
              </a:rPr>
              <a:t>s.a.w</a:t>
            </a:r>
            <a:r>
              <a:rPr lang="en-US" sz="3200" dirty="0" smtClean="0">
                <a:latin typeface="Brush Script MT" pitchFamily="66" charset="0"/>
              </a:rPr>
              <a:t>) was alive </a:t>
            </a:r>
            <a:r>
              <a:rPr lang="en-US" sz="3200" dirty="0" err="1" smtClean="0">
                <a:latin typeface="Brush Script MT" pitchFamily="66" charset="0"/>
              </a:rPr>
              <a:t>muslims</a:t>
            </a:r>
            <a:r>
              <a:rPr lang="en-US" sz="3200" dirty="0" smtClean="0">
                <a:latin typeface="Brush Script MT" pitchFamily="66" charset="0"/>
              </a:rPr>
              <a:t>(with an exception of some companions) didn’t felt the need to write down </a:t>
            </a:r>
            <a:r>
              <a:rPr lang="en-US" sz="3200" dirty="0" err="1" smtClean="0">
                <a:latin typeface="Brush Script MT" pitchFamily="66" charset="0"/>
              </a:rPr>
              <a:t>ahadith</a:t>
            </a:r>
            <a:r>
              <a:rPr lang="en-US" sz="3200" dirty="0" smtClean="0">
                <a:latin typeface="Brush Script MT" pitchFamily="66" charset="0"/>
              </a:rPr>
              <a:t> and </a:t>
            </a:r>
            <a:r>
              <a:rPr lang="en-US" sz="3200" dirty="0" err="1" smtClean="0">
                <a:latin typeface="Brush Script MT" pitchFamily="66" charset="0"/>
              </a:rPr>
              <a:t>muslims</a:t>
            </a:r>
            <a:r>
              <a:rPr lang="en-US" sz="3200" dirty="0" smtClean="0">
                <a:latin typeface="Brush Script MT" pitchFamily="66" charset="0"/>
              </a:rPr>
              <a:t> directly approached Prophet(</a:t>
            </a:r>
            <a:r>
              <a:rPr lang="en-US" sz="3200" dirty="0" err="1" smtClean="0">
                <a:latin typeface="Brush Script MT" pitchFamily="66" charset="0"/>
              </a:rPr>
              <a:t>s.a.w</a:t>
            </a:r>
            <a:r>
              <a:rPr lang="en-US" sz="3200" dirty="0" smtClean="0">
                <a:latin typeface="Brush Script MT" pitchFamily="66" charset="0"/>
              </a:rPr>
              <a:t>) to solve their matters.</a:t>
            </a:r>
          </a:p>
          <a:p>
            <a:pPr>
              <a:buFont typeface="Arial" pitchFamily="34" charset="0"/>
              <a:buChar char="•"/>
            </a:pPr>
            <a:endParaRPr lang="en-US" sz="3200" dirty="0" smtClean="0">
              <a:latin typeface="Brush Script MT" pitchFamily="66" charset="0"/>
            </a:endParaRPr>
          </a:p>
          <a:p>
            <a:pPr>
              <a:buFont typeface="Arial" pitchFamily="34" charset="0"/>
              <a:buChar char="•"/>
            </a:pPr>
            <a:r>
              <a:rPr lang="en-US" sz="3200" dirty="0" smtClean="0">
                <a:latin typeface="Brush Script MT" pitchFamily="66" charset="0"/>
              </a:rPr>
              <a:t>Prominent Compilations:</a:t>
            </a:r>
          </a:p>
          <a:p>
            <a:r>
              <a:rPr lang="en-US" sz="3200" dirty="0" smtClean="0">
                <a:latin typeface="Brush Script MT" pitchFamily="66" charset="0"/>
              </a:rPr>
              <a:t>                              </a:t>
            </a:r>
            <a:r>
              <a:rPr lang="en-US" sz="3200" dirty="0" err="1" smtClean="0">
                <a:latin typeface="Brush Script MT" pitchFamily="66" charset="0"/>
              </a:rPr>
              <a:t>Musnad</a:t>
            </a:r>
            <a:r>
              <a:rPr lang="en-US" sz="3200" dirty="0" smtClean="0">
                <a:latin typeface="Brush Script MT" pitchFamily="66" charset="0"/>
              </a:rPr>
              <a:t> by </a:t>
            </a:r>
            <a:r>
              <a:rPr lang="en-US" sz="3200" dirty="0" err="1" smtClean="0">
                <a:latin typeface="Brush Script MT" pitchFamily="66" charset="0"/>
              </a:rPr>
              <a:t>Aeisha</a:t>
            </a:r>
            <a:r>
              <a:rPr lang="en-US" sz="3200" dirty="0" smtClean="0">
                <a:latin typeface="Brush Script MT" pitchFamily="66" charset="0"/>
              </a:rPr>
              <a:t>(</a:t>
            </a:r>
            <a:r>
              <a:rPr lang="en-US" sz="3200" dirty="0" err="1" smtClean="0">
                <a:latin typeface="Brush Script MT" pitchFamily="66" charset="0"/>
              </a:rPr>
              <a:t>r.a</a:t>
            </a:r>
            <a:r>
              <a:rPr lang="en-US" sz="3200" dirty="0" smtClean="0">
                <a:latin typeface="Brush Script MT" pitchFamily="66" charset="0"/>
              </a:rPr>
              <a:t>),</a:t>
            </a:r>
            <a:r>
              <a:rPr lang="en-US" sz="3200" dirty="0" err="1" smtClean="0">
                <a:latin typeface="Brush Script MT" pitchFamily="66" charset="0"/>
              </a:rPr>
              <a:t>musnad</a:t>
            </a:r>
            <a:r>
              <a:rPr lang="en-US" sz="3200" dirty="0" smtClean="0">
                <a:latin typeface="Brush Script MT" pitchFamily="66" charset="0"/>
              </a:rPr>
              <a:t> by Abu </a:t>
            </a:r>
            <a:r>
              <a:rPr lang="en-US" sz="3200" dirty="0" err="1" smtClean="0">
                <a:latin typeface="Brush Script MT" pitchFamily="66" charset="0"/>
              </a:rPr>
              <a:t>Bakr</a:t>
            </a:r>
            <a:r>
              <a:rPr lang="en-US" sz="3200" dirty="0" smtClean="0">
                <a:latin typeface="Brush Script MT" pitchFamily="66" charset="0"/>
              </a:rPr>
              <a:t>(</a:t>
            </a:r>
            <a:r>
              <a:rPr lang="en-US" sz="3200" dirty="0" err="1" smtClean="0">
                <a:latin typeface="Brush Script MT" pitchFamily="66" charset="0"/>
              </a:rPr>
              <a:t>r.a</a:t>
            </a:r>
            <a:r>
              <a:rPr lang="en-US" sz="3200" dirty="0" smtClean="0">
                <a:latin typeface="Brush Script MT" pitchFamily="66" charset="0"/>
              </a:rPr>
              <a:t>),Collection of Ali(</a:t>
            </a:r>
            <a:r>
              <a:rPr lang="en-US" sz="3200" dirty="0" err="1" smtClean="0">
                <a:latin typeface="Brush Script MT" pitchFamily="66" charset="0"/>
              </a:rPr>
              <a:t>r.a</a:t>
            </a:r>
            <a:r>
              <a:rPr lang="en-US" sz="3200" dirty="0" smtClean="0">
                <a:latin typeface="Brush Script MT" pitchFamily="66" charset="0"/>
              </a:rPr>
              <a:t>) etc.</a:t>
            </a:r>
          </a:p>
          <a:p>
            <a:pPr>
              <a:buFont typeface="Arial" pitchFamily="34" charset="0"/>
              <a:buChar char="•"/>
            </a:pPr>
            <a:endParaRPr lang="en-US" sz="3200" dirty="0">
              <a:latin typeface="Brush Script MT" pitchFamily="66" charset="0"/>
            </a:endParaRP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p:txBody>
          <a:bodyPr>
            <a:normAutofit fontScale="90000"/>
          </a:bodyPr>
          <a:lstStyle/>
          <a:p>
            <a:pPr>
              <a:defRPr/>
            </a:pPr>
            <a:r>
              <a:rPr lang="en-US" sz="4000" b="1" i="1" smtClean="0">
                <a:solidFill>
                  <a:srgbClr val="FFFF00"/>
                </a:solidFill>
                <a:effectLst>
                  <a:outerShdw blurRad="38100" dist="38100" dir="2700000" algn="tl">
                    <a:srgbClr val="000000"/>
                  </a:outerShdw>
                </a:effectLst>
              </a:rPr>
              <a:t>Was </a:t>
            </a:r>
            <a:r>
              <a:rPr lang="en-US" sz="4000" b="1" i="1" smtClean="0">
                <a:solidFill>
                  <a:srgbClr val="66FF33"/>
                </a:solidFill>
                <a:effectLst>
                  <a:outerShdw blurRad="38100" dist="38100" dir="2700000" algn="tl">
                    <a:srgbClr val="000000"/>
                  </a:outerShdw>
                </a:effectLst>
              </a:rPr>
              <a:t>“Hadith” </a:t>
            </a:r>
            <a:r>
              <a:rPr lang="en-US" sz="4000" b="1" i="1" smtClean="0">
                <a:solidFill>
                  <a:srgbClr val="FFFF00"/>
                </a:solidFill>
                <a:effectLst>
                  <a:outerShdw blurRad="38100" dist="38100" dir="2700000" algn="tl">
                    <a:srgbClr val="000000"/>
                  </a:outerShdw>
                </a:effectLst>
              </a:rPr>
              <a:t>ever written down during the Prophet’s time ?</a:t>
            </a:r>
          </a:p>
        </p:txBody>
      </p:sp>
      <p:sp>
        <p:nvSpPr>
          <p:cNvPr id="28677" name="Footer Placeholder 4"/>
          <p:cNvSpPr>
            <a:spLocks noGrp="1"/>
          </p:cNvSpPr>
          <p:nvPr>
            <p:ph type="ftr" sz="quarter" idx="11"/>
          </p:nvPr>
        </p:nvSpPr>
        <p:spPr>
          <a:noFill/>
        </p:spPr>
        <p:txBody>
          <a:bodyPr/>
          <a:lstStyle/>
          <a:p>
            <a:r>
              <a:rPr lang="en-US" smtClean="0"/>
              <a:t>Ustaz Zhulkeflee Hj Ismail</a:t>
            </a:r>
          </a:p>
        </p:txBody>
      </p:sp>
      <p:sp>
        <p:nvSpPr>
          <p:cNvPr id="28674" name="Slide Number Placeholder 5"/>
          <p:cNvSpPr>
            <a:spLocks noGrp="1"/>
          </p:cNvSpPr>
          <p:nvPr>
            <p:ph type="sldNum" sz="quarter" idx="12"/>
          </p:nvPr>
        </p:nvSpPr>
        <p:spPr>
          <a:noFill/>
        </p:spPr>
        <p:txBody>
          <a:bodyPr>
            <a:normAutofit fontScale="85000" lnSpcReduction="20000"/>
          </a:bodyPr>
          <a:lstStyle/>
          <a:p>
            <a:fld id="{AFC1D72E-A686-49FC-84D6-FB5FCDF3282D}" type="slidenum">
              <a:rPr lang="en-US" smtClean="0"/>
              <a:pPr/>
              <a:t>37</a:t>
            </a:fld>
            <a:endParaRPr lang="en-US" smtClean="0"/>
          </a:p>
        </p:txBody>
      </p:sp>
      <p:sp>
        <p:nvSpPr>
          <p:cNvPr id="27651" name="Rectangle 1027"/>
          <p:cNvSpPr>
            <a:spLocks noGrp="1" noChangeArrowheads="1"/>
          </p:cNvSpPr>
          <p:nvPr>
            <p:ph sz="quarter" idx="1"/>
          </p:nvPr>
        </p:nvSpPr>
        <p:spPr/>
        <p:txBody>
          <a:bodyPr/>
          <a:lstStyle/>
          <a:p>
            <a:pPr>
              <a:buFont typeface="Monotype Sorts" pitchFamily="2" charset="2"/>
              <a:buNone/>
              <a:defRPr/>
            </a:pPr>
            <a:r>
              <a:rPr lang="en-US" sz="3600" b="1" smtClean="0">
                <a:latin typeface="Times New Roman" pitchFamily="18" charset="0"/>
              </a:rPr>
              <a:t>“An Ansarite complained to the Prophet (pbuh) that he had weak memory and that he easily forgot the Prophet’s instructive discourses. The Prophet (pbuh) replied “Take the aid of thy right hand (i.e. write it down).”</a:t>
            </a:r>
          </a:p>
          <a:p>
            <a:pPr>
              <a:buFont typeface="Monotype Sorts" pitchFamily="2" charset="2"/>
              <a:buNone/>
              <a:defRPr/>
            </a:pPr>
            <a:r>
              <a:rPr lang="en-US" sz="3600" b="1" smtClean="0">
                <a:latin typeface="Times New Roman" pitchFamily="18" charset="0"/>
              </a:rPr>
              <a:t>		(</a:t>
            </a:r>
            <a:r>
              <a:rPr lang="en-US" sz="3600" b="1" u="sng" smtClean="0">
                <a:latin typeface="Times New Roman" pitchFamily="18" charset="0"/>
              </a:rPr>
              <a:t>Hadith reported by at-Tirmidzi</a:t>
            </a:r>
            <a:r>
              <a:rPr lang="en-US" sz="3600" b="1" smtClean="0">
                <a:latin typeface="Times New Roman" pitchFamily="18" charset="0"/>
              </a:rPr>
              <a:t>)</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a:defRPr/>
            </a:pPr>
            <a:r>
              <a:rPr lang="en-US" sz="4000" b="1" i="1" smtClean="0">
                <a:solidFill>
                  <a:srgbClr val="FFFF00"/>
                </a:solidFill>
                <a:effectLst>
                  <a:outerShdw blurRad="38100" dist="38100" dir="2700000" algn="tl">
                    <a:srgbClr val="000000"/>
                  </a:outerShdw>
                </a:effectLst>
              </a:rPr>
              <a:t>Was </a:t>
            </a:r>
            <a:r>
              <a:rPr lang="en-US" sz="4000" b="1" i="1" smtClean="0">
                <a:solidFill>
                  <a:srgbClr val="66FF33"/>
                </a:solidFill>
                <a:effectLst>
                  <a:outerShdw blurRad="38100" dist="38100" dir="2700000" algn="tl">
                    <a:srgbClr val="000000"/>
                  </a:outerShdw>
                </a:effectLst>
              </a:rPr>
              <a:t>“Hadith” </a:t>
            </a:r>
            <a:r>
              <a:rPr lang="en-US" sz="4000" b="1" i="1" smtClean="0">
                <a:solidFill>
                  <a:srgbClr val="FFFF00"/>
                </a:solidFill>
                <a:effectLst>
                  <a:outerShdw blurRad="38100" dist="38100" dir="2700000" algn="tl">
                    <a:srgbClr val="000000"/>
                  </a:outerShdw>
                </a:effectLst>
              </a:rPr>
              <a:t>ever written down during the Prophet’s time ?</a:t>
            </a:r>
          </a:p>
        </p:txBody>
      </p:sp>
      <p:sp>
        <p:nvSpPr>
          <p:cNvPr id="29701" name="Footer Placeholder 4"/>
          <p:cNvSpPr>
            <a:spLocks noGrp="1"/>
          </p:cNvSpPr>
          <p:nvPr>
            <p:ph type="ftr" sz="quarter" idx="11"/>
          </p:nvPr>
        </p:nvSpPr>
        <p:spPr>
          <a:noFill/>
        </p:spPr>
        <p:txBody>
          <a:bodyPr/>
          <a:lstStyle/>
          <a:p>
            <a:endParaRPr lang="en-US" smtClean="0"/>
          </a:p>
        </p:txBody>
      </p:sp>
      <p:sp>
        <p:nvSpPr>
          <p:cNvPr id="29698" name="Slide Number Placeholder 5"/>
          <p:cNvSpPr>
            <a:spLocks noGrp="1"/>
          </p:cNvSpPr>
          <p:nvPr>
            <p:ph type="sldNum" sz="quarter" idx="12"/>
          </p:nvPr>
        </p:nvSpPr>
        <p:spPr>
          <a:noFill/>
        </p:spPr>
        <p:txBody>
          <a:bodyPr>
            <a:normAutofit fontScale="85000" lnSpcReduction="20000"/>
          </a:bodyPr>
          <a:lstStyle/>
          <a:p>
            <a:fld id="{6B68C2BA-4074-4439-835E-162E3FF7ED57}" type="slidenum">
              <a:rPr lang="en-US" smtClean="0"/>
              <a:pPr/>
              <a:t>38</a:t>
            </a:fld>
            <a:endParaRPr lang="en-US" smtClean="0"/>
          </a:p>
        </p:txBody>
      </p:sp>
      <p:sp>
        <p:nvSpPr>
          <p:cNvPr id="28675" name="Rectangle 3"/>
          <p:cNvSpPr>
            <a:spLocks noGrp="1" noChangeArrowheads="1"/>
          </p:cNvSpPr>
          <p:nvPr>
            <p:ph sz="quarter" idx="1"/>
          </p:nvPr>
        </p:nvSpPr>
        <p:spPr/>
        <p:txBody>
          <a:bodyPr/>
          <a:lstStyle/>
          <a:p>
            <a:pPr algn="just">
              <a:buFont typeface="Monotype Sorts" pitchFamily="2" charset="2"/>
              <a:buNone/>
              <a:defRPr/>
            </a:pPr>
            <a:r>
              <a:rPr lang="en-US" sz="2800" b="1" smtClean="0">
                <a:latin typeface="Times New Roman" pitchFamily="18" charset="0"/>
              </a:rPr>
              <a:t>	Abdallah ibn ‘Amr ibn al-’As, a young Meccan had a habit of writings down all that the Prophet used to say. Abdallah went to the Prophet and asked him if one could note all that he said. He replied :”Yes”. Abdallah persisted :”Even when thou art happy and satisfied, even when thou art annoyed ?” The Prophet said : “Of course, by Allah ! Nothing that comes out of this mouth is ever a lie.”     	(</a:t>
            </a:r>
            <a:r>
              <a:rPr lang="en-US" sz="2800" b="1" u="sng" smtClean="0">
                <a:latin typeface="Times New Roman" pitchFamily="18" charset="0"/>
              </a:rPr>
              <a:t>Hadith reported by at-Tirmidzi</a:t>
            </a:r>
            <a:r>
              <a:rPr lang="en-US" sz="2800" b="1" smtClean="0">
                <a:latin typeface="Times New Roman" pitchFamily="18" charset="0"/>
              </a:rPr>
              <a:t>)</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752600"/>
            <a:ext cx="8229600" cy="4419600"/>
          </a:xfrm>
        </p:spPr>
        <p:txBody>
          <a:bodyPr>
            <a:normAutofit fontScale="92500" lnSpcReduction="10000"/>
          </a:bodyPr>
          <a:lstStyle/>
          <a:p>
            <a:r>
              <a:rPr lang="en-US" dirty="0" smtClean="0">
                <a:latin typeface="Berlin Sans FB Demi" pitchFamily="34" charset="0"/>
              </a:rPr>
              <a:t>Islam was widely spread and new converts wanted to hear about Prophet(</a:t>
            </a:r>
            <a:r>
              <a:rPr lang="en-US" dirty="0" err="1" smtClean="0">
                <a:latin typeface="Berlin Sans FB Demi" pitchFamily="34" charset="0"/>
              </a:rPr>
              <a:t>s.a.w</a:t>
            </a:r>
            <a:r>
              <a:rPr lang="en-US" dirty="0" smtClean="0">
                <a:latin typeface="Berlin Sans FB Demi" pitchFamily="34" charset="0"/>
              </a:rPr>
              <a:t>) from close companions who had now spread wide and far in all parts of empire</a:t>
            </a:r>
          </a:p>
          <a:p>
            <a:r>
              <a:rPr lang="en-US" dirty="0" err="1" smtClean="0">
                <a:latin typeface="Berlin Sans FB Demi" pitchFamily="34" charset="0"/>
              </a:rPr>
              <a:t>Cailph</a:t>
            </a:r>
            <a:r>
              <a:rPr lang="en-US" dirty="0" smtClean="0">
                <a:latin typeface="Berlin Sans FB Demi" pitchFamily="34" charset="0"/>
              </a:rPr>
              <a:t> </a:t>
            </a:r>
            <a:r>
              <a:rPr lang="en-US" dirty="0" err="1" smtClean="0">
                <a:latin typeface="Berlin Sans FB Demi" pitchFamily="34" charset="0"/>
              </a:rPr>
              <a:t>Umar</a:t>
            </a:r>
            <a:r>
              <a:rPr lang="en-US" dirty="0" smtClean="0">
                <a:latin typeface="Berlin Sans FB Demi" pitchFamily="34" charset="0"/>
              </a:rPr>
              <a:t> bin Abdul </a:t>
            </a:r>
            <a:r>
              <a:rPr lang="en-US" dirty="0" err="1" smtClean="0">
                <a:latin typeface="Berlin Sans FB Demi" pitchFamily="34" charset="0"/>
              </a:rPr>
              <a:t>aziz</a:t>
            </a:r>
            <a:r>
              <a:rPr lang="en-US" dirty="0" smtClean="0">
                <a:latin typeface="Berlin Sans FB Demi" pitchFamily="34" charset="0"/>
              </a:rPr>
              <a:t> wrote to governor of </a:t>
            </a:r>
            <a:r>
              <a:rPr lang="en-US" dirty="0" err="1" smtClean="0">
                <a:latin typeface="Berlin Sans FB Demi" pitchFamily="34" charset="0"/>
              </a:rPr>
              <a:t>madina</a:t>
            </a:r>
            <a:r>
              <a:rPr lang="en-US" dirty="0" smtClean="0">
                <a:latin typeface="Berlin Sans FB Demi" pitchFamily="34" charset="0"/>
              </a:rPr>
              <a:t> to write down all traditions of Holy Prophet(</a:t>
            </a:r>
            <a:r>
              <a:rPr lang="en-US" dirty="0" err="1" smtClean="0">
                <a:latin typeface="Berlin Sans FB Demi" pitchFamily="34" charset="0"/>
              </a:rPr>
              <a:t>s.a.w</a:t>
            </a:r>
            <a:r>
              <a:rPr lang="en-US" dirty="0" smtClean="0">
                <a:latin typeface="Berlin Sans FB Demi" pitchFamily="34" charset="0"/>
              </a:rPr>
              <a:t>)</a:t>
            </a:r>
          </a:p>
          <a:p>
            <a:r>
              <a:rPr lang="en-US" dirty="0" smtClean="0">
                <a:latin typeface="Berlin Sans FB Demi" pitchFamily="34" charset="0"/>
              </a:rPr>
              <a:t>Prominent compilations:</a:t>
            </a:r>
          </a:p>
          <a:p>
            <a:pPr>
              <a:buNone/>
            </a:pPr>
            <a:r>
              <a:rPr lang="en-US" dirty="0" smtClean="0">
                <a:latin typeface="Berlin Sans FB Demi" pitchFamily="34" charset="0"/>
              </a:rPr>
              <a:t>                                  Works of </a:t>
            </a:r>
            <a:r>
              <a:rPr lang="en-US" dirty="0" err="1" smtClean="0">
                <a:latin typeface="Berlin Sans FB Demi" pitchFamily="34" charset="0"/>
              </a:rPr>
              <a:t>Shihab</a:t>
            </a:r>
            <a:r>
              <a:rPr lang="en-US" dirty="0" smtClean="0">
                <a:latin typeface="Berlin Sans FB Demi" pitchFamily="34" charset="0"/>
              </a:rPr>
              <a:t>-al-</a:t>
            </a:r>
            <a:r>
              <a:rPr lang="en-US" dirty="0" err="1" smtClean="0">
                <a:latin typeface="Berlin Sans FB Demi" pitchFamily="34" charset="0"/>
              </a:rPr>
              <a:t>zuheri</a:t>
            </a:r>
            <a:r>
              <a:rPr lang="en-US" dirty="0" smtClean="0">
                <a:latin typeface="Berlin Sans FB Demi" pitchFamily="34" charset="0"/>
              </a:rPr>
              <a:t> , Collection of Abu </a:t>
            </a:r>
            <a:r>
              <a:rPr lang="en-US" dirty="0" err="1" smtClean="0">
                <a:latin typeface="Berlin Sans FB Demi" pitchFamily="34" charset="0"/>
              </a:rPr>
              <a:t>Bakr</a:t>
            </a:r>
            <a:r>
              <a:rPr lang="en-US" dirty="0" smtClean="0">
                <a:latin typeface="Berlin Sans FB Demi" pitchFamily="34" charset="0"/>
              </a:rPr>
              <a:t> Al-</a:t>
            </a:r>
            <a:r>
              <a:rPr lang="en-US" dirty="0" err="1" smtClean="0">
                <a:latin typeface="Berlin Sans FB Demi" pitchFamily="34" charset="0"/>
              </a:rPr>
              <a:t>Hazim</a:t>
            </a:r>
            <a:endParaRPr lang="en-US" dirty="0">
              <a:latin typeface="Berlin Sans FB Demi" pitchFamily="34" charset="0"/>
            </a:endParaRPr>
          </a:p>
        </p:txBody>
      </p:sp>
      <p:sp>
        <p:nvSpPr>
          <p:cNvPr id="4" name="Rectangle 3"/>
          <p:cNvSpPr/>
          <p:nvPr/>
        </p:nvSpPr>
        <p:spPr>
          <a:xfrm>
            <a:off x="0" y="76200"/>
            <a:ext cx="9144000" cy="1323439"/>
          </a:xfrm>
          <a:prstGeom prst="rect">
            <a:avLst/>
          </a:prstGeom>
          <a:noFill/>
        </p:spPr>
        <p:txBody>
          <a:bodyPr wrap="square" lIns="91440" tIns="45720" rIns="91440" bIns="45720">
            <a:spAutoFit/>
          </a:bodyPr>
          <a:lstStyle/>
          <a:p>
            <a:pPr algn="ctr"/>
            <a:r>
              <a:rPr lang="en-US" sz="4000" b="1" smtClean="0">
                <a:ln w="10541" cmpd="sng">
                  <a:solidFill>
                    <a:schemeClr val="accent1">
                      <a:shade val="88000"/>
                      <a:satMod val="110000"/>
                    </a:schemeClr>
                  </a:solidFill>
                  <a:prstDash val="solid"/>
                </a:ln>
                <a:solidFill>
                  <a:srgbClr val="FFFF00"/>
                </a:solidFill>
                <a:latin typeface="Algerian" pitchFamily="82" charset="0"/>
              </a:rPr>
              <a:t>During </a:t>
            </a:r>
            <a:endParaRPr lang="en-US" sz="4000" b="1" dirty="0" smtClean="0">
              <a:ln w="10541" cmpd="sng">
                <a:solidFill>
                  <a:schemeClr val="accent1">
                    <a:shade val="88000"/>
                    <a:satMod val="110000"/>
                  </a:schemeClr>
                </a:solidFill>
                <a:prstDash val="solid"/>
              </a:ln>
              <a:solidFill>
                <a:srgbClr val="FFFF00"/>
              </a:solidFill>
              <a:latin typeface="Algerian" pitchFamily="82" charset="0"/>
            </a:endParaRPr>
          </a:p>
          <a:p>
            <a:pPr algn="ctr"/>
            <a:r>
              <a:rPr lang="en-US" sz="4000" b="1" dirty="0" smtClean="0">
                <a:ln w="10541" cmpd="sng">
                  <a:solidFill>
                    <a:schemeClr val="accent1">
                      <a:shade val="88000"/>
                      <a:satMod val="110000"/>
                    </a:schemeClr>
                  </a:solidFill>
                  <a:prstDash val="solid"/>
                </a:ln>
                <a:solidFill>
                  <a:srgbClr val="FFFF00"/>
                </a:solidFill>
                <a:latin typeface="Algerian" pitchFamily="82" charset="0"/>
              </a:rPr>
              <a:t>the time </a:t>
            </a:r>
            <a:r>
              <a:rPr lang="en-US" sz="4000" b="1" smtClean="0">
                <a:ln w="10541" cmpd="sng">
                  <a:solidFill>
                    <a:schemeClr val="accent1">
                      <a:shade val="88000"/>
                      <a:satMod val="110000"/>
                    </a:schemeClr>
                  </a:solidFill>
                  <a:prstDash val="solid"/>
                </a:ln>
                <a:solidFill>
                  <a:srgbClr val="FFFF00"/>
                </a:solidFill>
                <a:latin typeface="Algerian" pitchFamily="82" charset="0"/>
              </a:rPr>
              <a:t>of Companions</a:t>
            </a:r>
            <a:endParaRPr lang="en-US" sz="4000" b="1" dirty="0" smtClean="0">
              <a:ln w="10541" cmpd="sng">
                <a:solidFill>
                  <a:schemeClr val="accent1">
                    <a:shade val="88000"/>
                    <a:satMod val="110000"/>
                  </a:schemeClr>
                </a:solidFill>
                <a:prstDash val="solid"/>
              </a:ln>
              <a:solidFill>
                <a:srgbClr val="FFFF00"/>
              </a:solidFill>
              <a:latin typeface="Algerian" pitchFamily="82" charset="0"/>
            </a:endParaRP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133600"/>
            <a:ext cx="8229600" cy="3992563"/>
          </a:xfrm>
        </p:spPr>
        <p:txBody>
          <a:bodyPr>
            <a:normAutofit lnSpcReduction="10000"/>
          </a:bodyPr>
          <a:lstStyle/>
          <a:p>
            <a:r>
              <a:rPr lang="en-US" dirty="0" err="1" smtClean="0">
                <a:latin typeface="Berlin Sans FB" pitchFamily="34" charset="0"/>
              </a:rPr>
              <a:t>Hanafi</a:t>
            </a:r>
            <a:r>
              <a:rPr lang="en-US" dirty="0" smtClean="0">
                <a:latin typeface="Berlin Sans FB" pitchFamily="34" charset="0"/>
              </a:rPr>
              <a:t> and </a:t>
            </a:r>
            <a:r>
              <a:rPr lang="en-US" dirty="0" err="1" smtClean="0">
                <a:latin typeface="Berlin Sans FB" pitchFamily="34" charset="0"/>
              </a:rPr>
              <a:t>Maliki</a:t>
            </a:r>
            <a:r>
              <a:rPr lang="en-US" dirty="0" smtClean="0">
                <a:latin typeface="Berlin Sans FB" pitchFamily="34" charset="0"/>
              </a:rPr>
              <a:t> schools of legal thought were formulated during this period in the light of </a:t>
            </a:r>
            <a:r>
              <a:rPr lang="en-US" dirty="0" err="1" smtClean="0">
                <a:latin typeface="Berlin Sans FB" pitchFamily="34" charset="0"/>
              </a:rPr>
              <a:t>ahadith</a:t>
            </a:r>
            <a:endParaRPr lang="en-US" dirty="0" smtClean="0">
              <a:latin typeface="Berlin Sans FB" pitchFamily="34" charset="0"/>
            </a:endParaRPr>
          </a:p>
          <a:p>
            <a:endParaRPr lang="en-US" dirty="0" smtClean="0">
              <a:latin typeface="Berlin Sans FB" pitchFamily="34" charset="0"/>
            </a:endParaRPr>
          </a:p>
          <a:p>
            <a:r>
              <a:rPr lang="en-US" dirty="0" smtClean="0">
                <a:latin typeface="Berlin Sans FB" pitchFamily="34" charset="0"/>
              </a:rPr>
              <a:t>Prominent Compilations:</a:t>
            </a:r>
          </a:p>
          <a:p>
            <a:pPr>
              <a:buNone/>
            </a:pPr>
            <a:r>
              <a:rPr lang="en-US" dirty="0" smtClean="0">
                <a:latin typeface="Berlin Sans FB" pitchFamily="34" charset="0"/>
              </a:rPr>
              <a:t>                               Al-</a:t>
            </a:r>
            <a:r>
              <a:rPr lang="en-US" dirty="0" err="1" smtClean="0">
                <a:latin typeface="Berlin Sans FB" pitchFamily="34" charset="0"/>
              </a:rPr>
              <a:t>Muwatta</a:t>
            </a:r>
            <a:r>
              <a:rPr lang="en-US" dirty="0" smtClean="0">
                <a:latin typeface="Berlin Sans FB" pitchFamily="34" charset="0"/>
              </a:rPr>
              <a:t> By Imam </a:t>
            </a:r>
            <a:r>
              <a:rPr lang="en-US" dirty="0" err="1" smtClean="0">
                <a:latin typeface="Berlin Sans FB" pitchFamily="34" charset="0"/>
              </a:rPr>
              <a:t>Malik</a:t>
            </a:r>
            <a:r>
              <a:rPr lang="en-US" dirty="0" smtClean="0">
                <a:latin typeface="Berlin Sans FB" pitchFamily="34" charset="0"/>
              </a:rPr>
              <a:t> , Al-</a:t>
            </a:r>
            <a:r>
              <a:rPr lang="en-US" dirty="0" err="1" smtClean="0">
                <a:latin typeface="Berlin Sans FB" pitchFamily="34" charset="0"/>
              </a:rPr>
              <a:t>Maghazi</a:t>
            </a:r>
            <a:r>
              <a:rPr lang="en-US" dirty="0" smtClean="0">
                <a:latin typeface="Berlin Sans FB" pitchFamily="34" charset="0"/>
              </a:rPr>
              <a:t> by </a:t>
            </a:r>
            <a:r>
              <a:rPr lang="en-US" dirty="0" err="1" smtClean="0">
                <a:latin typeface="Berlin Sans FB" pitchFamily="34" charset="0"/>
              </a:rPr>
              <a:t>Waqidi,etc.Al</a:t>
            </a:r>
            <a:r>
              <a:rPr lang="en-US" dirty="0" smtClean="0">
                <a:latin typeface="Berlin Sans FB" pitchFamily="34" charset="0"/>
              </a:rPr>
              <a:t> </a:t>
            </a:r>
            <a:r>
              <a:rPr lang="en-US" dirty="0" err="1" smtClean="0">
                <a:latin typeface="Berlin Sans FB" pitchFamily="34" charset="0"/>
              </a:rPr>
              <a:t>Asaar</a:t>
            </a:r>
            <a:r>
              <a:rPr lang="en-US" dirty="0" smtClean="0">
                <a:latin typeface="Berlin Sans FB" pitchFamily="34" charset="0"/>
              </a:rPr>
              <a:t> by imam </a:t>
            </a:r>
            <a:r>
              <a:rPr lang="en-US" dirty="0" err="1" smtClean="0">
                <a:latin typeface="Berlin Sans FB" pitchFamily="34" charset="0"/>
              </a:rPr>
              <a:t>Azam</a:t>
            </a:r>
            <a:r>
              <a:rPr lang="en-US" dirty="0" smtClean="0">
                <a:latin typeface="Berlin Sans FB" pitchFamily="34" charset="0"/>
              </a:rPr>
              <a:t> Abu </a:t>
            </a:r>
            <a:r>
              <a:rPr lang="en-US" dirty="0" err="1" smtClean="0">
                <a:latin typeface="Berlin Sans FB" pitchFamily="34" charset="0"/>
              </a:rPr>
              <a:t>Hanifa</a:t>
            </a:r>
            <a:r>
              <a:rPr lang="en-US" dirty="0" smtClean="0">
                <a:latin typeface="Berlin Sans FB" pitchFamily="34" charset="0"/>
              </a:rPr>
              <a:t>.</a:t>
            </a:r>
          </a:p>
        </p:txBody>
      </p:sp>
      <p:sp>
        <p:nvSpPr>
          <p:cNvPr id="4" name="Rectangle 3"/>
          <p:cNvSpPr/>
          <p:nvPr/>
        </p:nvSpPr>
        <p:spPr>
          <a:xfrm>
            <a:off x="1066800" y="228600"/>
            <a:ext cx="7058344" cy="1600438"/>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0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During the time of</a:t>
            </a:r>
          </a:p>
          <a:p>
            <a:pPr algn="ctr"/>
            <a:r>
              <a:rPr lang="en-US" sz="40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 followers of Companions</a:t>
            </a:r>
          </a:p>
          <a:p>
            <a:pPr algn="ctr"/>
            <a:r>
              <a:rPr lang="en-US"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(101-200a.h)</a:t>
            </a:r>
            <a:endParaRPr lang="en-US"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endParaRP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286000"/>
            <a:ext cx="8229600" cy="3840163"/>
          </a:xfrm>
        </p:spPr>
        <p:txBody>
          <a:bodyPr>
            <a:normAutofit lnSpcReduction="10000"/>
          </a:bodyPr>
          <a:lstStyle/>
          <a:p>
            <a:r>
              <a:rPr lang="en-US" dirty="0" smtClean="0">
                <a:latin typeface="Berlin Sans FB" pitchFamily="34" charset="0"/>
              </a:rPr>
              <a:t>Six most authentic books of traditions were compiled:</a:t>
            </a:r>
          </a:p>
          <a:p>
            <a:pPr marL="514350" indent="-514350">
              <a:buFont typeface="+mj-lt"/>
              <a:buAutoNum type="arabicPeriod"/>
            </a:pPr>
            <a:r>
              <a:rPr lang="en-US" dirty="0" err="1" smtClean="0">
                <a:latin typeface="Berlin Sans FB" pitchFamily="34" charset="0"/>
              </a:rPr>
              <a:t>Sahih</a:t>
            </a:r>
            <a:r>
              <a:rPr lang="en-US" dirty="0" smtClean="0">
                <a:latin typeface="Berlin Sans FB" pitchFamily="34" charset="0"/>
              </a:rPr>
              <a:t> </a:t>
            </a:r>
            <a:r>
              <a:rPr lang="en-US" dirty="0" err="1" smtClean="0">
                <a:latin typeface="Berlin Sans FB" pitchFamily="34" charset="0"/>
              </a:rPr>
              <a:t>Bukhari</a:t>
            </a:r>
            <a:endParaRPr lang="en-US" dirty="0" smtClean="0">
              <a:latin typeface="Berlin Sans FB" pitchFamily="34" charset="0"/>
            </a:endParaRPr>
          </a:p>
          <a:p>
            <a:pPr marL="514350" indent="-514350">
              <a:buFont typeface="+mj-lt"/>
              <a:buAutoNum type="arabicPeriod"/>
            </a:pPr>
            <a:r>
              <a:rPr lang="en-US" dirty="0" err="1" smtClean="0">
                <a:latin typeface="Berlin Sans FB" pitchFamily="34" charset="0"/>
              </a:rPr>
              <a:t>Sahih</a:t>
            </a:r>
            <a:r>
              <a:rPr lang="en-US" dirty="0" smtClean="0">
                <a:latin typeface="Berlin Sans FB" pitchFamily="34" charset="0"/>
              </a:rPr>
              <a:t> Muslim</a:t>
            </a:r>
          </a:p>
          <a:p>
            <a:pPr marL="514350" indent="-514350">
              <a:buFont typeface="+mj-lt"/>
              <a:buAutoNum type="arabicPeriod"/>
            </a:pPr>
            <a:r>
              <a:rPr lang="en-US" dirty="0" err="1" smtClean="0">
                <a:latin typeface="Berlin Sans FB" pitchFamily="34" charset="0"/>
              </a:rPr>
              <a:t>Sunan</a:t>
            </a:r>
            <a:r>
              <a:rPr lang="en-US" dirty="0" smtClean="0">
                <a:latin typeface="Berlin Sans FB" pitchFamily="34" charset="0"/>
              </a:rPr>
              <a:t> of Abu-</a:t>
            </a:r>
            <a:r>
              <a:rPr lang="en-US" dirty="0" err="1" smtClean="0">
                <a:latin typeface="Berlin Sans FB" pitchFamily="34" charset="0"/>
              </a:rPr>
              <a:t>Daud</a:t>
            </a:r>
            <a:endParaRPr lang="en-US" dirty="0" smtClean="0">
              <a:latin typeface="Berlin Sans FB" pitchFamily="34" charset="0"/>
            </a:endParaRPr>
          </a:p>
          <a:p>
            <a:pPr marL="514350" indent="-514350">
              <a:buFont typeface="+mj-lt"/>
              <a:buAutoNum type="arabicPeriod"/>
            </a:pPr>
            <a:r>
              <a:rPr lang="en-US" dirty="0" err="1" smtClean="0">
                <a:latin typeface="Berlin Sans FB" pitchFamily="34" charset="0"/>
              </a:rPr>
              <a:t>Sunan</a:t>
            </a:r>
            <a:r>
              <a:rPr lang="en-US" dirty="0" smtClean="0">
                <a:latin typeface="Berlin Sans FB" pitchFamily="34" charset="0"/>
              </a:rPr>
              <a:t> of </a:t>
            </a:r>
            <a:r>
              <a:rPr lang="en-US" dirty="0" err="1" smtClean="0">
                <a:latin typeface="Berlin Sans FB" pitchFamily="34" charset="0"/>
              </a:rPr>
              <a:t>Ibn</a:t>
            </a:r>
            <a:r>
              <a:rPr lang="en-US" dirty="0" smtClean="0">
                <a:latin typeface="Berlin Sans FB" pitchFamily="34" charset="0"/>
              </a:rPr>
              <a:t>-e-</a:t>
            </a:r>
            <a:r>
              <a:rPr lang="en-US" dirty="0" err="1" smtClean="0">
                <a:latin typeface="Berlin Sans FB" pitchFamily="34" charset="0"/>
              </a:rPr>
              <a:t>Maja</a:t>
            </a:r>
            <a:endParaRPr lang="en-US" dirty="0" smtClean="0">
              <a:latin typeface="Berlin Sans FB" pitchFamily="34" charset="0"/>
            </a:endParaRPr>
          </a:p>
          <a:p>
            <a:pPr marL="514350" indent="-514350">
              <a:buFont typeface="+mj-lt"/>
              <a:buAutoNum type="arabicPeriod"/>
            </a:pPr>
            <a:r>
              <a:rPr lang="en-US" dirty="0" err="1" smtClean="0">
                <a:latin typeface="Berlin Sans FB" pitchFamily="34" charset="0"/>
              </a:rPr>
              <a:t>Sunan</a:t>
            </a:r>
            <a:r>
              <a:rPr lang="en-US" dirty="0" smtClean="0">
                <a:latin typeface="Berlin Sans FB" pitchFamily="34" charset="0"/>
              </a:rPr>
              <a:t> of </a:t>
            </a:r>
            <a:r>
              <a:rPr lang="en-US" dirty="0" err="1" smtClean="0">
                <a:latin typeface="Berlin Sans FB" pitchFamily="34" charset="0"/>
              </a:rPr>
              <a:t>Nisai</a:t>
            </a:r>
            <a:endParaRPr lang="en-US" dirty="0" smtClean="0">
              <a:latin typeface="Berlin Sans FB" pitchFamily="34" charset="0"/>
            </a:endParaRPr>
          </a:p>
          <a:p>
            <a:pPr marL="514350" indent="-514350">
              <a:buFont typeface="+mj-lt"/>
              <a:buAutoNum type="arabicPeriod"/>
            </a:pPr>
            <a:r>
              <a:rPr lang="en-US" dirty="0" smtClean="0">
                <a:latin typeface="Berlin Sans FB" pitchFamily="34" charset="0"/>
              </a:rPr>
              <a:t>Jami </a:t>
            </a:r>
            <a:r>
              <a:rPr lang="en-US" dirty="0" err="1" smtClean="0">
                <a:latin typeface="Berlin Sans FB" pitchFamily="34" charset="0"/>
              </a:rPr>
              <a:t>Tirmidhi</a:t>
            </a:r>
            <a:endParaRPr lang="en-US" dirty="0" smtClean="0">
              <a:latin typeface="Berlin Sans FB" pitchFamily="34" charset="0"/>
            </a:endParaRPr>
          </a:p>
        </p:txBody>
      </p:sp>
      <p:sp>
        <p:nvSpPr>
          <p:cNvPr id="4" name="Rectangle 3"/>
          <p:cNvSpPr/>
          <p:nvPr/>
        </p:nvSpPr>
        <p:spPr>
          <a:xfrm>
            <a:off x="1066800" y="228600"/>
            <a:ext cx="6816290" cy="1600438"/>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0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During the time of</a:t>
            </a:r>
          </a:p>
          <a:p>
            <a:pPr algn="ctr"/>
            <a:r>
              <a:rPr lang="en-US" sz="40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 followers of Followers</a:t>
            </a:r>
          </a:p>
          <a:p>
            <a:pPr algn="ctr"/>
            <a:r>
              <a:rPr lang="en-US"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rPr>
              <a:t>(201-300a.h)</a:t>
            </a:r>
            <a:endParaRPr lang="en-US"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lgerian" pitchFamily="82" charset="0"/>
            </a:endParaRP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rmAutofit fontScale="40000" lnSpcReduction="20000"/>
          </a:bodyPr>
          <a:lstStyle/>
          <a:p>
            <a:fld id="{78C91BCE-F812-4952-A23B-44D6EE9BB165}" type="slidenum">
              <a:rPr lang="en-US" smtClean="0"/>
              <a:pPr/>
              <a:t>42</a:t>
            </a:fld>
            <a:r>
              <a:rPr lang="en-US" smtClean="0"/>
              <a:t> of 40</a:t>
            </a:r>
            <a:endParaRPr lang="en-US"/>
          </a:p>
        </p:txBody>
      </p:sp>
      <p:pic>
        <p:nvPicPr>
          <p:cNvPr id="1026" name="Picture 2" descr="http://3.bp.blogspot.com/-BkR2svBbz9c/Tutlvq3fclI/AAAAAAAAAFc/he8FrQZfq0A/s1600/header.jpg"/>
          <p:cNvPicPr>
            <a:picLocks noChangeAspect="1" noChangeArrowheads="1"/>
          </p:cNvPicPr>
          <p:nvPr/>
        </p:nvPicPr>
        <p:blipFill>
          <a:blip r:embed="rId2" cstate="print"/>
          <a:srcRect/>
          <a:stretch>
            <a:fillRect/>
          </a:stretch>
        </p:blipFill>
        <p:spPr bwMode="auto">
          <a:xfrm>
            <a:off x="0" y="-28576"/>
            <a:ext cx="9144000" cy="6886576"/>
          </a:xfrm>
          <a:prstGeom prst="rect">
            <a:avLst/>
          </a:prstGeom>
          <a:noFill/>
        </p:spPr>
      </p:pic>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scene3d>
              <a:camera prst="orthographicFront"/>
              <a:lightRig rig="threePt" dir="t"/>
            </a:scene3d>
            <a:sp3d extrusionH="57150">
              <a:bevelT w="38100" h="38100" prst="slope"/>
            </a:sp3d>
          </a:bodyPr>
          <a:lstStyle/>
          <a:p>
            <a:r>
              <a:rPr lang="en-US" sz="5400" b="1" u="sng" smtClean="0">
                <a:ln>
                  <a:solidFill>
                    <a:srgbClr val="FFFF00"/>
                  </a:solidFill>
                </a:ln>
                <a:solidFill>
                  <a:schemeClr val="accent6">
                    <a:lumMod val="75000"/>
                  </a:schemeClr>
                </a:solidFill>
                <a:effectLst>
                  <a:outerShdw blurRad="38100" dist="38100" dir="2700000" algn="tl">
                    <a:srgbClr val="000000">
                      <a:alpha val="43137"/>
                    </a:srgbClr>
                  </a:outerShdw>
                </a:effectLst>
                <a:latin typeface="Rockwell" pitchFamily="18" charset="0"/>
              </a:rPr>
              <a:t>Summary</a:t>
            </a:r>
            <a:endParaRPr lang="en-US" sz="5400" b="1" u="sng">
              <a:ln>
                <a:solidFill>
                  <a:srgbClr val="FFFF00"/>
                </a:solidFill>
              </a:ln>
              <a:solidFill>
                <a:schemeClr val="accent6">
                  <a:lumMod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normAutofit fontScale="85000" lnSpcReduction="20000"/>
          </a:bodyPr>
          <a:lstStyle/>
          <a:p>
            <a:fld id="{78C91BCE-F812-4952-A23B-44D6EE9BB165}" type="slidenum">
              <a:rPr lang="en-US" smtClean="0"/>
              <a:pPr/>
              <a:t>43</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sz="quarter" idx="1"/>
          </p:nvPr>
        </p:nvSpPr>
        <p:spPr>
          <a:xfrm>
            <a:off x="612648" y="1676400"/>
            <a:ext cx="5026152" cy="4419600"/>
          </a:xfrm>
        </p:spPr>
        <p:txBody>
          <a:bodyPr>
            <a:normAutofit/>
          </a:bodyPr>
          <a:lstStyle/>
          <a:p>
            <a:r>
              <a:rPr lang="en-US" sz="2000" b="1" smtClean="0">
                <a:cs typeface="Times New Roman" pitchFamily="18" charset="0"/>
              </a:rPr>
              <a:t>What is Hadees?</a:t>
            </a:r>
          </a:p>
          <a:p>
            <a:r>
              <a:rPr lang="en-US" sz="2000" b="1" smtClean="0">
                <a:cs typeface="Times New Roman" pitchFamily="18" charset="0"/>
              </a:rPr>
              <a:t>The difference between Quran and Hadees</a:t>
            </a:r>
          </a:p>
          <a:p>
            <a:r>
              <a:rPr lang="en-US" sz="2000" b="1" smtClean="0">
                <a:cs typeface="Times New Roman" pitchFamily="18" charset="0"/>
              </a:rPr>
              <a:t>Hadeeth in the Light of Quran</a:t>
            </a:r>
          </a:p>
          <a:p>
            <a:pPr marL="342900" indent="-342900">
              <a:lnSpc>
                <a:spcPct val="80000"/>
              </a:lnSpc>
              <a:spcBef>
                <a:spcPct val="20000"/>
              </a:spcBef>
              <a:buClr>
                <a:schemeClr val="hlink"/>
              </a:buClr>
              <a:buSzPct val="50000"/>
              <a:buFont typeface="Monotype Sorts" pitchFamily="2" charset="2"/>
              <a:buChar char="n"/>
            </a:pPr>
            <a:r>
              <a:rPr lang="en-US" sz="2000" b="1" smtClean="0">
                <a:cs typeface="Times New Roman" pitchFamily="18" charset="0"/>
              </a:rPr>
              <a:t>Definition of Hadeeth in Islamic Shariah</a:t>
            </a:r>
          </a:p>
          <a:p>
            <a:pPr marL="342900" indent="-342900">
              <a:lnSpc>
                <a:spcPct val="80000"/>
              </a:lnSpc>
              <a:spcBef>
                <a:spcPct val="20000"/>
              </a:spcBef>
              <a:buClr>
                <a:schemeClr val="hlink"/>
              </a:buClr>
              <a:buSzPct val="50000"/>
            </a:pPr>
            <a:r>
              <a:rPr lang="en-US" sz="2000" b="1" smtClean="0">
                <a:cs typeface="Times New Roman" pitchFamily="18" charset="0"/>
              </a:rPr>
              <a:t>      (Definition, Collection )</a:t>
            </a:r>
          </a:p>
          <a:p>
            <a:pPr marL="342900" indent="-342900">
              <a:lnSpc>
                <a:spcPct val="80000"/>
              </a:lnSpc>
              <a:spcBef>
                <a:spcPct val="20000"/>
              </a:spcBef>
              <a:buClr>
                <a:schemeClr val="hlink"/>
              </a:buClr>
              <a:buSzPct val="50000"/>
            </a:pPr>
            <a:r>
              <a:rPr lang="en-US" sz="2000" b="1" smtClean="0">
                <a:cs typeface="Times New Roman" pitchFamily="18" charset="0"/>
              </a:rPr>
              <a:t>The Books of Hadeeth</a:t>
            </a:r>
          </a:p>
          <a:p>
            <a:pPr marL="342900" indent="-342900">
              <a:lnSpc>
                <a:spcPct val="80000"/>
              </a:lnSpc>
              <a:spcBef>
                <a:spcPct val="20000"/>
              </a:spcBef>
              <a:buClr>
                <a:schemeClr val="hlink"/>
              </a:buClr>
              <a:buSzPct val="50000"/>
            </a:pPr>
            <a:r>
              <a:rPr lang="en-US" sz="2000" b="1" smtClean="0">
                <a:cs typeface="Times New Roman" pitchFamily="18" charset="0"/>
              </a:rPr>
              <a:t>What is Sunnah ?</a:t>
            </a:r>
          </a:p>
          <a:p>
            <a:pPr marL="342900" indent="-342900">
              <a:lnSpc>
                <a:spcPct val="80000"/>
              </a:lnSpc>
              <a:spcBef>
                <a:spcPct val="20000"/>
              </a:spcBef>
              <a:buClr>
                <a:schemeClr val="hlink"/>
              </a:buClr>
              <a:buSzPct val="50000"/>
            </a:pPr>
            <a:r>
              <a:rPr lang="en-US" sz="2000" b="1" smtClean="0">
                <a:cs typeface="Times New Roman" pitchFamily="18" charset="0"/>
              </a:rPr>
              <a:t>Importance of Hadees?</a:t>
            </a:r>
          </a:p>
          <a:p>
            <a:pPr marL="342900" indent="-342900">
              <a:lnSpc>
                <a:spcPct val="80000"/>
              </a:lnSpc>
              <a:spcBef>
                <a:spcPct val="20000"/>
              </a:spcBef>
              <a:buClr>
                <a:schemeClr val="hlink"/>
              </a:buClr>
              <a:buSzPct val="50000"/>
            </a:pPr>
            <a:r>
              <a:rPr lang="en-US" sz="2000" b="1" smtClean="0">
                <a:cs typeface="Times New Roman" pitchFamily="18" charset="0"/>
              </a:rPr>
              <a:t>Types of hadees.</a:t>
            </a:r>
          </a:p>
          <a:p>
            <a:pPr marL="342900" indent="-342900">
              <a:lnSpc>
                <a:spcPct val="80000"/>
              </a:lnSpc>
              <a:spcBef>
                <a:spcPct val="20000"/>
              </a:spcBef>
              <a:buClr>
                <a:schemeClr val="hlink"/>
              </a:buClr>
              <a:buSzPct val="50000"/>
            </a:pPr>
            <a:r>
              <a:rPr lang="en-US" sz="2000" b="1" smtClean="0">
                <a:cs typeface="Times New Roman" pitchFamily="18" charset="0"/>
              </a:rPr>
              <a:t>Sunnah and Hadees</a:t>
            </a:r>
          </a:p>
          <a:p>
            <a:pPr marL="342900" indent="-342900">
              <a:lnSpc>
                <a:spcPct val="80000"/>
              </a:lnSpc>
              <a:spcBef>
                <a:spcPct val="20000"/>
              </a:spcBef>
              <a:buClr>
                <a:schemeClr val="hlink"/>
              </a:buClr>
              <a:buSzPct val="50000"/>
            </a:pPr>
            <a:r>
              <a:rPr lang="en-US" sz="2000" b="1" smtClean="0">
                <a:cs typeface="Times New Roman" pitchFamily="18" charset="0"/>
              </a:rPr>
              <a:t>Legal position of Sunnah?</a:t>
            </a:r>
          </a:p>
          <a:p>
            <a:pPr marL="342900" indent="-342900">
              <a:lnSpc>
                <a:spcPct val="80000"/>
              </a:lnSpc>
              <a:spcBef>
                <a:spcPct val="20000"/>
              </a:spcBef>
              <a:buClr>
                <a:schemeClr val="hlink"/>
              </a:buClr>
              <a:buSzPct val="50000"/>
            </a:pPr>
            <a:endParaRPr lang="en-US" sz="2000" b="1" smtClean="0">
              <a:cs typeface="Times New Roman" pitchFamily="18" charset="0"/>
            </a:endParaRPr>
          </a:p>
          <a:p>
            <a:pPr marL="342900" indent="-342900">
              <a:lnSpc>
                <a:spcPct val="80000"/>
              </a:lnSpc>
              <a:spcBef>
                <a:spcPct val="20000"/>
              </a:spcBef>
              <a:buClr>
                <a:schemeClr val="hlink"/>
              </a:buClr>
              <a:buSzPct val="50000"/>
            </a:pPr>
            <a:endParaRPr lang="en-US" sz="2000" b="1" smtClean="0">
              <a:cs typeface="Times New Roman" pitchFamily="18" charset="0"/>
            </a:endParaRPr>
          </a:p>
          <a:p>
            <a:endParaRPr lang="en-US" sz="2000" b="1" smtClean="0">
              <a:cs typeface="Times New Roman" pitchFamily="18" charset="0"/>
            </a:endParaRPr>
          </a:p>
          <a:p>
            <a:endParaRPr lang="en-US" sz="2000"/>
          </a:p>
        </p:txBody>
      </p:sp>
      <p:pic>
        <p:nvPicPr>
          <p:cNvPr id="10" name="irc_mi" descr="http://darulhikma.com/images/lessons/al%20hadees.jpg"/>
          <p:cNvPicPr/>
          <p:nvPr/>
        </p:nvPicPr>
        <p:blipFill>
          <a:blip r:embed="rId2" cstate="print"/>
          <a:srcRect b="12778"/>
          <a:stretch>
            <a:fillRect/>
          </a:stretch>
        </p:blipFill>
        <p:spPr bwMode="auto">
          <a:xfrm>
            <a:off x="5486400" y="1524000"/>
            <a:ext cx="3657600" cy="5334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C91BCE-F812-4952-A23B-44D6EE9BB165}" type="slidenum">
              <a:rPr lang="en-US" smtClean="0"/>
              <a:pPr/>
              <a:t>44</a:t>
            </a:fld>
            <a:endParaRPr lang="en-US"/>
          </a:p>
        </p:txBody>
      </p:sp>
      <p:sp>
        <p:nvSpPr>
          <p:cNvPr id="2" name="Title 1"/>
          <p:cNvSpPr>
            <a:spLocks noGrp="1"/>
          </p:cNvSpPr>
          <p:nvPr>
            <p:ph type="title" idx="4294967295"/>
          </p:nvPr>
        </p:nvSpPr>
        <p:spPr>
          <a:xfrm>
            <a:off x="0" y="0"/>
            <a:ext cx="9144000" cy="1417638"/>
          </a:xfrm>
        </p:spPr>
        <p:txBody>
          <a:bodyPr>
            <a:normAutofit fontScale="90000"/>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6000" b="1" smtClean="0">
                <a:ln w="6350">
                  <a:noFill/>
                </a:ln>
                <a:solidFill>
                  <a:srgbClr val="FF0000"/>
                </a:solidFill>
                <a:effectLst>
                  <a:outerShdw blurRad="114300" dist="101600" dir="2700000" algn="tl" rotWithShape="0">
                    <a:srgbClr val="000000">
                      <a:alpha val="40000"/>
                    </a:srgbClr>
                  </a:outerShdw>
                </a:effectLst>
              </a:rPr>
              <a:t>Ap k karne k kam?</a:t>
            </a:r>
            <a:br>
              <a:rPr lang="en-GB" sz="6000" b="1" smtClean="0">
                <a:ln w="6350">
                  <a:noFill/>
                </a:ln>
                <a:solidFill>
                  <a:srgbClr val="FF0000"/>
                </a:solidFill>
                <a:effectLst>
                  <a:outerShdw blurRad="114300" dist="101600" dir="2700000" algn="tl" rotWithShape="0">
                    <a:srgbClr val="000000">
                      <a:alpha val="40000"/>
                    </a:srgbClr>
                  </a:outerShdw>
                </a:effectLst>
              </a:rPr>
            </a:br>
            <a:r>
              <a:rPr lang="en-GB" sz="6000" b="1" smtClean="0">
                <a:ln w="6350">
                  <a:noFill/>
                </a:ln>
                <a:solidFill>
                  <a:srgbClr val="FF0000"/>
                </a:solidFill>
                <a:effectLst>
                  <a:outerShdw blurRad="114300" dist="101600" dir="2700000" algn="tl" rotWithShape="0">
                    <a:srgbClr val="000000">
                      <a:alpha val="40000"/>
                    </a:srgbClr>
                  </a:outerShdw>
                </a:effectLst>
              </a:rPr>
              <a:t>short Activitiy</a:t>
            </a:r>
            <a:endParaRPr lang="en-GB" sz="6000"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a:xfrm>
            <a:off x="381000" y="1600200"/>
            <a:ext cx="8229600" cy="4525963"/>
          </a:xfrm>
        </p:spPr>
        <p:txBody>
          <a:bodyPr>
            <a:normAutofit/>
          </a:bodyPr>
          <a:lstStyle/>
          <a:p>
            <a:pPr eaLnBrk="1" hangingPunct="1">
              <a:buFontTx/>
              <a:buNone/>
            </a:pPr>
            <a:r>
              <a:rPr lang="en-GB" sz="3600" dirty="0" smtClean="0">
                <a:solidFill>
                  <a:srgbClr val="7030A0"/>
                </a:solidFill>
                <a:latin typeface="Adobe Fan Heiti Std B" pitchFamily="34" charset="-128"/>
                <a:ea typeface="Adobe Fan Heiti Std B" pitchFamily="34" charset="-128"/>
              </a:rPr>
              <a:t>1.What is </a:t>
            </a:r>
            <a:r>
              <a:rPr lang="en-GB" sz="3600" dirty="0" err="1" smtClean="0">
                <a:solidFill>
                  <a:srgbClr val="7030A0"/>
                </a:solidFill>
                <a:latin typeface="Adobe Fan Heiti Std B" pitchFamily="34" charset="-128"/>
                <a:ea typeface="Adobe Fan Heiti Std B" pitchFamily="34" charset="-128"/>
              </a:rPr>
              <a:t>Hadees</a:t>
            </a:r>
            <a:r>
              <a:rPr lang="en-GB" sz="3600" dirty="0" smtClean="0">
                <a:solidFill>
                  <a:srgbClr val="7030A0"/>
                </a:solidFill>
                <a:latin typeface="Adobe Fan Heiti Std B" pitchFamily="34" charset="-128"/>
                <a:ea typeface="Adobe Fan Heiti Std B" pitchFamily="34" charset="-128"/>
              </a:rPr>
              <a:t> </a:t>
            </a:r>
            <a:r>
              <a:rPr lang="en-GB" sz="3600" dirty="0" err="1" smtClean="0">
                <a:solidFill>
                  <a:srgbClr val="7030A0"/>
                </a:solidFill>
                <a:latin typeface="Adobe Fan Heiti Std B" pitchFamily="34" charset="-128"/>
                <a:ea typeface="Adobe Fan Heiti Std B" pitchFamily="34" charset="-128"/>
              </a:rPr>
              <a:t>menaning</a:t>
            </a:r>
            <a:r>
              <a:rPr lang="en-GB" sz="3600" dirty="0" err="1" smtClean="0">
                <a:solidFill>
                  <a:srgbClr val="7030A0"/>
                </a:solidFill>
                <a:latin typeface="Adobe Fan Heiti Std B" pitchFamily="34" charset="-128"/>
                <a:ea typeface="Adobe Fan Heiti Std B" pitchFamily="34" charset="-128"/>
              </a:rPr>
              <a:t>s</a:t>
            </a:r>
            <a:r>
              <a:rPr lang="en-GB" sz="3600" dirty="0" smtClean="0">
                <a:solidFill>
                  <a:srgbClr val="7030A0"/>
                </a:solidFill>
                <a:latin typeface="Adobe Fan Heiti Std B" pitchFamily="34" charset="-128"/>
                <a:ea typeface="Adobe Fan Heiti Std B" pitchFamily="34" charset="-128"/>
              </a:rPr>
              <a:t> and importance?</a:t>
            </a:r>
            <a:endParaRPr lang="en-GB" sz="3600" dirty="0" smtClean="0">
              <a:solidFill>
                <a:srgbClr val="7030A0"/>
              </a:solidFill>
              <a:latin typeface="Adobe Fan Heiti Std B" pitchFamily="34" charset="-128"/>
              <a:ea typeface="Adobe Fan Heiti Std B" pitchFamily="34" charset="-128"/>
            </a:endParaRPr>
          </a:p>
          <a:p>
            <a:pPr>
              <a:buNone/>
            </a:pPr>
            <a:r>
              <a:rPr lang="en-GB" sz="3600" dirty="0" smtClean="0">
                <a:solidFill>
                  <a:srgbClr val="7030A0"/>
                </a:solidFill>
                <a:latin typeface="Adobe Fan Heiti Std B" pitchFamily="34" charset="-128"/>
                <a:ea typeface="Adobe Fan Heiti Std B" pitchFamily="34" charset="-128"/>
              </a:rPr>
              <a:t>2. </a:t>
            </a:r>
            <a:r>
              <a:rPr lang="en-GB" sz="3600" dirty="0" smtClean="0">
                <a:solidFill>
                  <a:srgbClr val="7030A0"/>
                </a:solidFill>
                <a:latin typeface="Adobe Fan Heiti Std B" pitchFamily="34" charset="-128"/>
                <a:ea typeface="Adobe Fan Heiti Std B" pitchFamily="34" charset="-128"/>
              </a:rPr>
              <a:t>.what are the types of </a:t>
            </a:r>
            <a:r>
              <a:rPr lang="en-GB" sz="3600" dirty="0" err="1" smtClean="0">
                <a:solidFill>
                  <a:srgbClr val="7030A0"/>
                </a:solidFill>
                <a:latin typeface="Adobe Fan Heiti Std B" pitchFamily="34" charset="-128"/>
                <a:ea typeface="Adobe Fan Heiti Std B" pitchFamily="34" charset="-128"/>
              </a:rPr>
              <a:t>Hadees</a:t>
            </a:r>
            <a:r>
              <a:rPr lang="en-GB" sz="3600" dirty="0" smtClean="0">
                <a:solidFill>
                  <a:srgbClr val="7030A0"/>
                </a:solidFill>
                <a:latin typeface="Adobe Fan Heiti Std B" pitchFamily="34" charset="-128"/>
                <a:ea typeface="Adobe Fan Heiti Std B" pitchFamily="34" charset="-128"/>
              </a:rPr>
              <a:t>?</a:t>
            </a:r>
            <a:endParaRPr lang="en-GB" sz="3600" dirty="0" smtClean="0">
              <a:solidFill>
                <a:srgbClr val="7030A0"/>
              </a:solidFill>
              <a:latin typeface="Adobe Fan Heiti Std B" pitchFamily="34" charset="-128"/>
              <a:ea typeface="Adobe Fan Heiti Std B" pitchFamily="34" charset="-128"/>
            </a:endParaRPr>
          </a:p>
          <a:p>
            <a:pPr>
              <a:buNone/>
            </a:pPr>
            <a:r>
              <a:rPr lang="en-GB" sz="3600" dirty="0" smtClean="0">
                <a:solidFill>
                  <a:srgbClr val="7030A0"/>
                </a:solidFill>
                <a:latin typeface="Adobe Fan Heiti Std B" pitchFamily="34" charset="-128"/>
                <a:ea typeface="Adobe Fan Heiti Std B" pitchFamily="34" charset="-128"/>
              </a:rPr>
              <a:t>3what is </a:t>
            </a:r>
            <a:r>
              <a:rPr lang="en-GB" sz="3600" dirty="0" err="1" smtClean="0">
                <a:solidFill>
                  <a:srgbClr val="7030A0"/>
                </a:solidFill>
                <a:latin typeface="Adobe Fan Heiti Std B" pitchFamily="34" charset="-128"/>
                <a:ea typeface="Adobe Fan Heiti Std B" pitchFamily="34" charset="-128"/>
              </a:rPr>
              <a:t>th</a:t>
            </a:r>
            <a:r>
              <a:rPr lang="en-GB" sz="3600" dirty="0" smtClean="0">
                <a:solidFill>
                  <a:srgbClr val="7030A0"/>
                </a:solidFill>
                <a:latin typeface="Adobe Fan Heiti Std B" pitchFamily="34" charset="-128"/>
                <a:ea typeface="Adobe Fan Heiti Std B" pitchFamily="34" charset="-128"/>
              </a:rPr>
              <a:t> need of </a:t>
            </a:r>
            <a:r>
              <a:rPr lang="en-GB" sz="3600" dirty="0" err="1" smtClean="0">
                <a:solidFill>
                  <a:srgbClr val="7030A0"/>
                </a:solidFill>
                <a:latin typeface="Adobe Fan Heiti Std B" pitchFamily="34" charset="-128"/>
                <a:ea typeface="Adobe Fan Heiti Std B" pitchFamily="34" charset="-128"/>
              </a:rPr>
              <a:t>Hadees</a:t>
            </a:r>
            <a:r>
              <a:rPr lang="en-GB" sz="3600" dirty="0" smtClean="0">
                <a:solidFill>
                  <a:srgbClr val="7030A0"/>
                </a:solidFill>
                <a:latin typeface="Adobe Fan Heiti Std B" pitchFamily="34" charset="-128"/>
                <a:ea typeface="Adobe Fan Heiti Std B" pitchFamily="34" charset="-128"/>
              </a:rPr>
              <a:t>?</a:t>
            </a:r>
            <a:endParaRPr lang="en-GB" sz="3600" dirty="0" smtClean="0">
              <a:solidFill>
                <a:srgbClr val="7030A0"/>
              </a:solidFill>
              <a:latin typeface="Adobe Fan Heiti Std B" pitchFamily="34" charset="-128"/>
              <a:ea typeface="Adobe Fan Heiti Std B" pitchFamily="34" charset="-128"/>
            </a:endParaRPr>
          </a:p>
          <a:p>
            <a:pPr>
              <a:buNone/>
            </a:pPr>
            <a:r>
              <a:rPr lang="en-GB" sz="3600" dirty="0" smtClean="0">
                <a:solidFill>
                  <a:srgbClr val="7030A0"/>
                </a:solidFill>
                <a:latin typeface="Adobe Fan Heiti Std B" pitchFamily="34" charset="-128"/>
                <a:ea typeface="Adobe Fan Heiti Std B" pitchFamily="34" charset="-128"/>
              </a:rPr>
              <a:t>4.Names  of </a:t>
            </a:r>
            <a:r>
              <a:rPr lang="en-GB" sz="3600" dirty="0" err="1" smtClean="0">
                <a:solidFill>
                  <a:srgbClr val="7030A0"/>
                </a:solidFill>
                <a:latin typeface="Adobe Fan Heiti Std B" pitchFamily="34" charset="-128"/>
                <a:ea typeface="Adobe Fan Heiti Std B" pitchFamily="34" charset="-128"/>
              </a:rPr>
              <a:t>Siha</a:t>
            </a:r>
            <a:r>
              <a:rPr lang="en-GB" sz="3600" dirty="0" err="1" smtClean="0">
                <a:solidFill>
                  <a:srgbClr val="7030A0"/>
                </a:solidFill>
                <a:latin typeface="Adobe Fan Heiti Std B" pitchFamily="34" charset="-128"/>
                <a:ea typeface="Adobe Fan Heiti Std B" pitchFamily="34" charset="-128"/>
              </a:rPr>
              <a:t>h</a:t>
            </a:r>
            <a:r>
              <a:rPr lang="en-GB" sz="3600" dirty="0" smtClean="0">
                <a:solidFill>
                  <a:srgbClr val="7030A0"/>
                </a:solidFill>
                <a:latin typeface="Adobe Fan Heiti Std B" pitchFamily="34" charset="-128"/>
                <a:ea typeface="Adobe Fan Heiti Std B" pitchFamily="34" charset="-128"/>
              </a:rPr>
              <a:t>-e-</a:t>
            </a:r>
            <a:r>
              <a:rPr lang="en-GB" sz="3600" dirty="0" err="1" smtClean="0">
                <a:solidFill>
                  <a:srgbClr val="7030A0"/>
                </a:solidFill>
                <a:latin typeface="Adobe Fan Heiti Std B" pitchFamily="34" charset="-128"/>
                <a:ea typeface="Adobe Fan Heiti Std B" pitchFamily="34" charset="-128"/>
              </a:rPr>
              <a:t>Sitta</a:t>
            </a:r>
            <a:r>
              <a:rPr lang="en-GB" sz="3600" dirty="0" smtClean="0">
                <a:solidFill>
                  <a:srgbClr val="7030A0"/>
                </a:solidFill>
                <a:latin typeface="Adobe Fan Heiti Std B" pitchFamily="34" charset="-128"/>
                <a:ea typeface="Adobe Fan Heiti Std B" pitchFamily="34" charset="-128"/>
              </a:rPr>
              <a:t>?</a:t>
            </a:r>
          </a:p>
          <a:p>
            <a:pPr>
              <a:buNone/>
            </a:pPr>
            <a:r>
              <a:rPr lang="en-GB" sz="3600" dirty="0" smtClean="0">
                <a:solidFill>
                  <a:srgbClr val="7030A0"/>
                </a:solidFill>
                <a:latin typeface="Adobe Fan Heiti Std B" pitchFamily="34" charset="-128"/>
                <a:ea typeface="Adobe Fan Heiti Std B" pitchFamily="34" charset="-128"/>
              </a:rPr>
              <a:t> </a:t>
            </a:r>
            <a:r>
              <a:rPr lang="en-GB" sz="3600" dirty="0" smtClean="0">
                <a:solidFill>
                  <a:srgbClr val="7030A0"/>
                </a:solidFill>
                <a:latin typeface="Adobe Fan Heiti Std B" pitchFamily="34" charset="-128"/>
                <a:ea typeface="Adobe Fan Heiti Std B" pitchFamily="34" charset="-128"/>
              </a:rPr>
              <a:t>  what you know about </a:t>
            </a:r>
            <a:r>
              <a:rPr lang="en-GB" sz="3600" dirty="0" err="1" smtClean="0">
                <a:solidFill>
                  <a:srgbClr val="7030A0"/>
                </a:solidFill>
                <a:latin typeface="Adobe Fan Heiti Std B" pitchFamily="34" charset="-128"/>
                <a:ea typeface="Adobe Fan Heiti Std B" pitchFamily="34" charset="-128"/>
              </a:rPr>
              <a:t>collction</a:t>
            </a:r>
            <a:r>
              <a:rPr lang="en-GB" sz="3600" dirty="0" smtClean="0">
                <a:solidFill>
                  <a:srgbClr val="7030A0"/>
                </a:solidFill>
                <a:latin typeface="Adobe Fan Heiti Std B" pitchFamily="34" charset="-128"/>
                <a:ea typeface="Adobe Fan Heiti Std B" pitchFamily="34" charset="-128"/>
              </a:rPr>
              <a:t> of </a:t>
            </a:r>
            <a:r>
              <a:rPr lang="en-GB" sz="3600" dirty="0" err="1" smtClean="0">
                <a:solidFill>
                  <a:srgbClr val="7030A0"/>
                </a:solidFill>
                <a:latin typeface="Adobe Fan Heiti Std B" pitchFamily="34" charset="-128"/>
                <a:ea typeface="Adobe Fan Heiti Std B" pitchFamily="34" charset="-128"/>
              </a:rPr>
              <a:t>Hadees</a:t>
            </a:r>
            <a:r>
              <a:rPr lang="en-GB" sz="3600" dirty="0" smtClean="0">
                <a:solidFill>
                  <a:srgbClr val="7030A0"/>
                </a:solidFill>
                <a:latin typeface="Adobe Fan Heiti Std B" pitchFamily="34" charset="-128"/>
                <a:ea typeface="Adobe Fan Heiti Std B" pitchFamily="34" charset="-128"/>
              </a:rPr>
              <a:t>?</a:t>
            </a:r>
            <a:endParaRPr lang="en-GB" sz="3600" dirty="0" smtClean="0">
              <a:solidFill>
                <a:srgbClr val="7030A0"/>
              </a:solidFill>
              <a:latin typeface="Adobe Fan Heiti Std B" pitchFamily="34" charset="-128"/>
              <a:ea typeface="Adobe Fan Heiti Std B" pitchFamily="34" charset="-128"/>
            </a:endParaRPr>
          </a:p>
          <a:p>
            <a:pPr>
              <a:buNone/>
            </a:pPr>
            <a:endParaRPr lang="en-GB" sz="3600" dirty="0" smtClean="0">
              <a:solidFill>
                <a:srgbClr val="7030A0"/>
              </a:solidFill>
            </a:endParaRPr>
          </a:p>
          <a:p>
            <a:pPr eaLnBrk="1" hangingPunct="1">
              <a:buFontTx/>
              <a:buNone/>
            </a:pPr>
            <a:endParaRPr lang="en-GB" sz="3600" dirty="0" smtClean="0">
              <a:solidFill>
                <a:srgbClr val="7030A0"/>
              </a:solidFill>
            </a:endParaRP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45</a:t>
            </a:fld>
            <a:endParaRPr lang="en-US"/>
          </a:p>
        </p:txBody>
      </p:sp>
      <p:sp>
        <p:nvSpPr>
          <p:cNvPr id="4" name="Rectangle 3"/>
          <p:cNvSpPr/>
          <p:nvPr/>
        </p:nvSpPr>
        <p:spPr>
          <a:xfrm>
            <a:off x="4447607" y="3244334"/>
            <a:ext cx="248786" cy="369332"/>
          </a:xfrm>
          <a:prstGeom prst="rect">
            <a:avLst/>
          </a:prstGeom>
        </p:spPr>
        <p:txBody>
          <a:bodyPr wrap="none">
            <a:spAutoFit/>
          </a:bodyPr>
          <a:lstStyle/>
          <a:p>
            <a:r>
              <a:rPr lang="en-US" smtClean="0"/>
              <a:t> </a:t>
            </a:r>
            <a:endParaRPr lang="en-US"/>
          </a:p>
        </p:txBody>
      </p:sp>
      <p:sp>
        <p:nvSpPr>
          <p:cNvPr id="5" name="Rectangle 4"/>
          <p:cNvSpPr/>
          <p:nvPr/>
        </p:nvSpPr>
        <p:spPr>
          <a:xfrm>
            <a:off x="4447607" y="3244334"/>
            <a:ext cx="248786" cy="369332"/>
          </a:xfrm>
          <a:prstGeom prst="rect">
            <a:avLst/>
          </a:prstGeom>
        </p:spPr>
        <p:txBody>
          <a:bodyPr wrap="none">
            <a:spAutoFit/>
          </a:bodyPr>
          <a:lstStyle/>
          <a:p>
            <a:r>
              <a:rPr lang="en-US" smtClean="0"/>
              <a:t> </a:t>
            </a:r>
            <a:endParaRPr lang="en-US"/>
          </a:p>
        </p:txBody>
      </p:sp>
      <p:pic>
        <p:nvPicPr>
          <p:cNvPr id="2050" name="Picture 2" descr="http://twinklymuslima.files.wordpress.com/2010/05/99.jpg?w=500"/>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2667000" y="3200400"/>
            <a:ext cx="5181600" cy="1752600"/>
          </a:xfrm>
        </p:spPr>
        <p:txBody>
          <a:bodyPr/>
          <a:lstStyle/>
          <a:p>
            <a:endParaRPr lang="en-US" dirty="0"/>
          </a:p>
        </p:txBody>
      </p:sp>
      <p:pic>
        <p:nvPicPr>
          <p:cNvPr id="4" name="Content Placeholder 3" descr="86477952961775909800.gif"/>
          <p:cNvPicPr>
            <a:picLocks noGrp="1" noChangeAspect="1"/>
          </p:cNvPicPr>
          <p:nvPr>
            <p:ph sz="quarter" idx="1"/>
          </p:nvPr>
        </p:nvPicPr>
        <p:blipFill>
          <a:blip r:embed="rId2" cstate="print"/>
          <a:stretch>
            <a:fillRect/>
          </a:stretch>
        </p:blipFill>
        <p:spPr>
          <a:xfrm>
            <a:off x="1" y="0"/>
            <a:ext cx="9144000" cy="6858000"/>
          </a:xfrm>
        </p:spPr>
      </p:pic>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6907</TotalTime>
  <Words>1647</Words>
  <Application>Microsoft Office PowerPoint</Application>
  <PresentationFormat>On-screen Show (4:3)</PresentationFormat>
  <Paragraphs>239</Paragraphs>
  <Slides>46</Slides>
  <Notes>2</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1_Median</vt:lpstr>
      <vt:lpstr>Foundry</vt:lpstr>
      <vt:lpstr>Slide 1</vt:lpstr>
      <vt:lpstr>Islamic Studies course code 104</vt:lpstr>
      <vt:lpstr>Lectuere#12</vt:lpstr>
      <vt:lpstr>History and imPortance of Hadees</vt:lpstr>
      <vt:lpstr>Slide 5</vt:lpstr>
      <vt:lpstr>Main out Lines</vt:lpstr>
      <vt:lpstr>Slide 7</vt:lpstr>
      <vt:lpstr>The Definition of Hadeeth</vt:lpstr>
      <vt:lpstr>The Definition of Hadeeth-2</vt:lpstr>
      <vt:lpstr>What is “Hadith” ?</vt:lpstr>
      <vt:lpstr>Slide 11</vt:lpstr>
      <vt:lpstr>Slide 12</vt:lpstr>
      <vt:lpstr>Quran</vt:lpstr>
      <vt:lpstr>Hadith</vt:lpstr>
      <vt:lpstr>continued</vt:lpstr>
      <vt:lpstr>Hadith Qudsi</vt:lpstr>
      <vt:lpstr>Continued</vt:lpstr>
      <vt:lpstr>Example of Hadees Qoliقولی</vt:lpstr>
      <vt:lpstr>Example of Hadees e Fialiفعلی</vt:lpstr>
      <vt:lpstr>Example of Hadees Qusdi حدیث قدسی</vt:lpstr>
      <vt:lpstr>Example of Hadees Taqririتقریری</vt:lpstr>
      <vt:lpstr>Importance of Hadees in the light of Quran</vt:lpstr>
      <vt:lpstr>Qur’an :  Al-Ahzab : 33 : 21</vt:lpstr>
      <vt:lpstr>Qur’an :  An-Najm : 53 : 3-4</vt:lpstr>
      <vt:lpstr>Qur’an :  Al-Hashr : 59 : 7</vt:lpstr>
      <vt:lpstr>Qur’an :  An-Nisa : 4 : 64</vt:lpstr>
      <vt:lpstr>Qur’an :  An-Nisa : 4 : 65</vt:lpstr>
      <vt:lpstr>Hadees imporance accroding Prophet (pbuh)</vt:lpstr>
      <vt:lpstr>What is “Sunnah” ?</vt:lpstr>
      <vt:lpstr>The “Sunnah” explains or elaborates the “Qur’an”</vt:lpstr>
      <vt:lpstr>Importannce of Sunnah</vt:lpstr>
      <vt:lpstr>Slide 32</vt:lpstr>
      <vt:lpstr>Teaching of “Sunnah” during  the Prophet’s time.</vt:lpstr>
      <vt:lpstr>Slide 34</vt:lpstr>
      <vt:lpstr>How AHADITH WERE PRESERVED</vt:lpstr>
      <vt:lpstr>Slide 36</vt:lpstr>
      <vt:lpstr>Was “Hadith” ever written down during the Prophet’s time ?</vt:lpstr>
      <vt:lpstr>Was “Hadith” ever written down during the Prophet’s time ?</vt:lpstr>
      <vt:lpstr>Slide 39</vt:lpstr>
      <vt:lpstr>Slide 40</vt:lpstr>
      <vt:lpstr>Slide 41</vt:lpstr>
      <vt:lpstr>Slide 42</vt:lpstr>
      <vt:lpstr>Summary</vt:lpstr>
      <vt:lpstr>Ap k karne k kam? short Activitiy</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Studies</dc:title>
  <dc:creator>Hafiz Imran</dc:creator>
  <cp:lastModifiedBy>NTS</cp:lastModifiedBy>
  <cp:revision>615</cp:revision>
  <dcterms:created xsi:type="dcterms:W3CDTF">2014-04-26T14:37:25Z</dcterms:created>
  <dcterms:modified xsi:type="dcterms:W3CDTF">2014-05-24T08:25:36Z</dcterms:modified>
</cp:coreProperties>
</file>