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Default Extension="gif" ContentType="image/gi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58"/>
  </p:notesMasterIdLst>
  <p:sldIdLst>
    <p:sldId id="277" r:id="rId2"/>
    <p:sldId id="256" r:id="rId3"/>
    <p:sldId id="257" r:id="rId4"/>
    <p:sldId id="259" r:id="rId5"/>
    <p:sldId id="258" r:id="rId6"/>
    <p:sldId id="260" r:id="rId7"/>
    <p:sldId id="261" r:id="rId8"/>
    <p:sldId id="270" r:id="rId9"/>
    <p:sldId id="262" r:id="rId10"/>
    <p:sldId id="263" r:id="rId11"/>
    <p:sldId id="265" r:id="rId12"/>
    <p:sldId id="264" r:id="rId13"/>
    <p:sldId id="266" r:id="rId14"/>
    <p:sldId id="275" r:id="rId15"/>
    <p:sldId id="268" r:id="rId16"/>
    <p:sldId id="269" r:id="rId17"/>
    <p:sldId id="314" r:id="rId18"/>
    <p:sldId id="324" r:id="rId19"/>
    <p:sldId id="309" r:id="rId20"/>
    <p:sldId id="310" r:id="rId21"/>
    <p:sldId id="311" r:id="rId22"/>
    <p:sldId id="272" r:id="rId23"/>
    <p:sldId id="273" r:id="rId24"/>
    <p:sldId id="278" r:id="rId25"/>
    <p:sldId id="279" r:id="rId26"/>
    <p:sldId id="280" r:id="rId27"/>
    <p:sldId id="281" r:id="rId28"/>
    <p:sldId id="283" r:id="rId29"/>
    <p:sldId id="284" r:id="rId30"/>
    <p:sldId id="285" r:id="rId31"/>
    <p:sldId id="286" r:id="rId32"/>
    <p:sldId id="315" r:id="rId33"/>
    <p:sldId id="287" r:id="rId34"/>
    <p:sldId id="288" r:id="rId35"/>
    <p:sldId id="289" r:id="rId36"/>
    <p:sldId id="290" r:id="rId37"/>
    <p:sldId id="292" r:id="rId38"/>
    <p:sldId id="291" r:id="rId39"/>
    <p:sldId id="293" r:id="rId40"/>
    <p:sldId id="294" r:id="rId41"/>
    <p:sldId id="295"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23" r:id="rId55"/>
    <p:sldId id="322" r:id="rId56"/>
    <p:sldId id="271" r:id="rId5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70" d="100"/>
          <a:sy n="70" d="100"/>
        </p:scale>
        <p:origin x="-1302" y="6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5.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6.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8.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9.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0.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1.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2.png"/></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1.png"/></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3.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EE3C16C-0D9B-4F0A-8C90-890036E72960}" type="datetimeFigureOut">
              <a:rPr lang="en-US" smtClean="0"/>
              <a:pPr/>
              <a:t>4/30/2014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FE9046A-939F-4F33-B20F-BCC3EACAE3CE}"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86E4E0C9-EF4F-47E0-A260-3B8800D69904}" type="slidenum">
              <a:rPr lang="en-US"/>
              <a:pPr/>
              <a:t>19</a:t>
            </a:fld>
            <a:endParaRPr lang="en-US"/>
          </a:p>
        </p:txBody>
      </p:sp>
      <p:sp>
        <p:nvSpPr>
          <p:cNvPr id="81922" name="Rectangle 2"/>
          <p:cNvSpPr>
            <a:spLocks noGrp="1" noRot="1" noChangeAspect="1" noChangeArrowheads="1" noTextEdit="1"/>
          </p:cNvSpPr>
          <p:nvPr>
            <p:ph type="sldImg"/>
          </p:nvPr>
        </p:nvSpPr>
        <p:spPr>
          <a:ln/>
        </p:spPr>
      </p:sp>
      <p:sp>
        <p:nvSpPr>
          <p:cNvPr id="819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p:spPr>
      </p:sp>
      <p:sp>
        <p:nvSpPr>
          <p:cNvPr id="3277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GB" smtClean="0"/>
              <a:t>Discuss as a class the idea that Arabian Polytheism is condemned as being sinful because it goes against Tawhid.</a:t>
            </a:r>
          </a:p>
        </p:txBody>
      </p:sp>
      <p:sp>
        <p:nvSpPr>
          <p:cNvPr id="2355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798681E-39BA-4F3C-ACBD-6216375069DB}" type="slidenum">
              <a:rPr lang="en-GB" smtClean="0"/>
              <a:pPr fontAlgn="base">
                <a:spcBef>
                  <a:spcPct val="0"/>
                </a:spcBef>
                <a:spcAft>
                  <a:spcPct val="0"/>
                </a:spcAft>
                <a:defRPr/>
              </a:pPr>
              <a:t>32</a:t>
            </a:fld>
            <a:endParaRPr lang="en-GB"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a:solidFill>
                  <a:srgbClr val="0070C0"/>
                </a:solidFill>
              </a:defRPr>
            </a:lvl1p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rgbClr val="C0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0348AA0-1B05-44CE-9490-DF981F565087}" type="datetimeFigureOut">
              <a:rPr lang="en-US" smtClean="0"/>
              <a:pPr/>
              <a:t>4/30/2014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C91BCE-F812-4952-A23B-44D6EE9BB165}" type="slidenum">
              <a:rPr lang="en-US" smtClean="0"/>
              <a:pPr/>
              <a:t>‹#›</a:t>
            </a:fld>
            <a:endParaRPr lang="en-US"/>
          </a:p>
        </p:txBody>
      </p:sp>
      <p:cxnSp>
        <p:nvCxnSpPr>
          <p:cNvPr id="8" name="Straight Connector 7"/>
          <p:cNvCxnSpPr/>
          <p:nvPr userDrawn="1"/>
        </p:nvCxnSpPr>
        <p:spPr>
          <a:xfrm>
            <a:off x="0" y="3733800"/>
            <a:ext cx="9144000" cy="0"/>
          </a:xfrm>
          <a:prstGeom prst="line">
            <a:avLst/>
          </a:prstGeom>
          <a:ln w="76200"/>
        </p:spPr>
        <p:style>
          <a:lnRef idx="3">
            <a:schemeClr val="accent2"/>
          </a:lnRef>
          <a:fillRef idx="0">
            <a:schemeClr val="accent2"/>
          </a:fillRef>
          <a:effectRef idx="2">
            <a:schemeClr val="accent2"/>
          </a:effectRef>
          <a:fontRef idx="minor">
            <a:schemeClr val="tx1"/>
          </a:fontRef>
        </p:style>
      </p:cxnSp>
    </p:spTree>
  </p:cSld>
  <p:clrMapOvr>
    <a:masterClrMapping/>
  </p:clrMapOv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2pPr>
              <a:defRPr>
                <a:solidFill>
                  <a:srgbClr val="0070C0"/>
                </a:solidFill>
              </a:defRPr>
            </a:lvl2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E0348AA0-1B05-44CE-9490-DF981F565087}" type="datetimeFigureOut">
              <a:rPr lang="en-US" smtClean="0"/>
              <a:pPr/>
              <a:t>4/30/2014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C91BCE-F812-4952-A23B-44D6EE9BB165}" type="slidenum">
              <a:rPr lang="en-US" smtClean="0"/>
              <a:pPr/>
              <a:t>‹#›</a:t>
            </a:fld>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0348AA0-1B05-44CE-9490-DF981F565087}" type="datetimeFigureOut">
              <a:rPr lang="en-US" smtClean="0"/>
              <a:pPr/>
              <a:t>4/30/2014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C91BCE-F812-4952-A23B-44D6EE9BB165}" type="slidenum">
              <a:rPr lang="en-US" smtClean="0"/>
              <a:pPr/>
              <a:t>‹#›</a:t>
            </a:fld>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0348AA0-1B05-44CE-9490-DF981F565087}" type="datetimeFigureOut">
              <a:rPr lang="en-US" smtClean="0"/>
              <a:pPr/>
              <a:t>4/30/2014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C91BCE-F812-4952-A23B-44D6EE9BB165}" type="slidenum">
              <a:rPr lang="en-US" smtClean="0"/>
              <a:pPr/>
              <a:t>‹#›</a:t>
            </a:fld>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0348AA0-1B05-44CE-9490-DF981F565087}" type="datetimeFigureOut">
              <a:rPr lang="en-US" smtClean="0"/>
              <a:pPr/>
              <a:t>4/30/2014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8C91BCE-F812-4952-A23B-44D6EE9BB165}" type="slidenum">
              <a:rPr lang="en-US" smtClean="0"/>
              <a:pPr/>
              <a:t>‹#›</a:t>
            </a:fld>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0348AA0-1B05-44CE-9490-DF981F565087}" type="datetimeFigureOut">
              <a:rPr lang="en-US" smtClean="0"/>
              <a:pPr/>
              <a:t>4/30/2014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8C91BCE-F812-4952-A23B-44D6EE9BB165}" type="slidenum">
              <a:rPr lang="en-US" smtClean="0"/>
              <a:pPr/>
              <a:t>‹#›</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348AA0-1B05-44CE-9490-DF981F565087}" type="datetimeFigureOut">
              <a:rPr lang="en-US" smtClean="0"/>
              <a:pPr/>
              <a:t>4/30/2014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8C91BCE-F812-4952-A23B-44D6EE9BB165}" type="slidenum">
              <a:rPr lang="en-US" smtClean="0"/>
              <a:pPr/>
              <a:t>‹#›</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0348AA0-1B05-44CE-9490-DF981F565087}" type="datetimeFigureOut">
              <a:rPr lang="en-US" smtClean="0"/>
              <a:pPr/>
              <a:t>4/30/2014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C91BCE-F812-4952-A23B-44D6EE9BB165}" type="slidenum">
              <a:rPr lang="en-US" smtClean="0"/>
              <a:pPr/>
              <a:t>‹#›</a:t>
            </a:fld>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0348AA0-1B05-44CE-9490-DF981F565087}" type="datetimeFigureOut">
              <a:rPr lang="en-US" smtClean="0"/>
              <a:pPr/>
              <a:t>4/30/2014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C91BCE-F812-4952-A23B-44D6EE9BB165}" type="slidenum">
              <a:rPr lang="en-US" smtClean="0"/>
              <a:pPr/>
              <a:t>‹#›</a:t>
            </a:fld>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0348AA0-1B05-44CE-9490-DF981F565087}" type="datetimeFigureOut">
              <a:rPr lang="en-US" smtClean="0"/>
              <a:pPr/>
              <a:t>4/30/2014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C91BCE-F812-4952-A23B-44D6EE9BB165}" type="slidenum">
              <a:rPr lang="en-US" smtClean="0"/>
              <a:pPr/>
              <a:t>‹#›</a:t>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0348AA0-1B05-44CE-9490-DF981F565087}" type="datetimeFigureOut">
              <a:rPr lang="en-US" smtClean="0"/>
              <a:pPr/>
              <a:t>4/30/2014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C91BCE-F812-4952-A23B-44D6EE9BB165}" type="slidenum">
              <a:rPr lang="en-US" smtClean="0"/>
              <a:pPr/>
              <a:t>‹#›</a:t>
            </a:fld>
            <a:endParaRPr 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685800" y="1981200"/>
            <a:ext cx="3810000" cy="4114800"/>
          </a:xfrm>
        </p:spPr>
        <p:txBody>
          <a:bodyPr/>
          <a:lstStyle/>
          <a:p>
            <a:endParaRPr lang="en-US"/>
          </a:p>
        </p:txBody>
      </p:sp>
      <p:sp>
        <p:nvSpPr>
          <p:cNvPr id="4" name="Text Placeholder 3"/>
          <p:cNvSpPr>
            <a:spLocks noGrp="1"/>
          </p:cNvSpPr>
          <p:nvPr>
            <p:ph type="body"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85800" y="6248400"/>
            <a:ext cx="1905000" cy="457200"/>
          </a:xfrm>
        </p:spPr>
        <p:txBody>
          <a:bodyPr/>
          <a:lstStyle>
            <a:lvl1pPr>
              <a:defRPr/>
            </a:lvl1pPr>
          </a:lstStyle>
          <a:p>
            <a:endParaRPr lang="en-US"/>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fld id="{CBAAB3AC-EB4F-4B1C-A708-709FE474B64B}" type="slidenum">
              <a:rPr lang="en-US"/>
              <a:pPr/>
              <a:t>‹#›</a:t>
            </a:fld>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152400"/>
            <a:ext cx="84582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348AA0-1B05-44CE-9490-DF981F565087}" type="datetimeFigureOut">
              <a:rPr lang="en-US" smtClean="0"/>
              <a:pPr/>
              <a:t>4/30/2014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8C91BCE-F812-4952-A23B-44D6EE9BB165}" type="slidenum">
              <a:rPr lang="en-US" smtClean="0"/>
              <a:pPr/>
              <a:t>‹#›</a:t>
            </a:fld>
            <a:endParaRPr lang="en-US"/>
          </a:p>
        </p:txBody>
      </p:sp>
      <p:cxnSp>
        <p:nvCxnSpPr>
          <p:cNvPr id="7" name="Straight Connector 6"/>
          <p:cNvCxnSpPr/>
          <p:nvPr userDrawn="1"/>
        </p:nvCxnSpPr>
        <p:spPr>
          <a:xfrm>
            <a:off x="0" y="1447800"/>
            <a:ext cx="9144000" cy="0"/>
          </a:xfrm>
          <a:prstGeom prst="line">
            <a:avLst/>
          </a:prstGeom>
          <a:ln w="76200"/>
        </p:spPr>
        <p:style>
          <a:lnRef idx="3">
            <a:schemeClr val="accent2"/>
          </a:lnRef>
          <a:fillRef idx="0">
            <a:schemeClr val="accent2"/>
          </a:fillRef>
          <a:effectRef idx="2">
            <a:schemeClr val="accent2"/>
          </a:effectRef>
          <a:fontRef idx="minor">
            <a:schemeClr val="tx1"/>
          </a:fontRef>
        </p:style>
      </p:cxn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ransition/>
  <p:timing>
    <p:tnLst>
      <p:par>
        <p:cTn id="1" dur="indefinite" restart="never" nodeType="tmRoot"/>
      </p:par>
    </p:tnLst>
  </p:timing>
  <p:txStyles>
    <p:titleStyle>
      <a:lvl1pPr algn="ctr" defTabSz="914400" rtl="0" eaLnBrk="1" latinLnBrk="0" hangingPunct="1">
        <a:spcBef>
          <a:spcPct val="0"/>
        </a:spcBef>
        <a:buNone/>
        <a:defRPr sz="4400" kern="1200">
          <a:solidFill>
            <a:srgbClr val="0070C0"/>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rgbClr val="0070C0"/>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rgbClr val="C00000"/>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9.jpeg"/><Relationship Id="rId4" Type="http://schemas.openxmlformats.org/officeDocument/2006/relationships/image" Target="../media/image8.png"/></Relationships>
</file>

<file path=ppt/slides/_rels/slide2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14.jpeg"/><Relationship Id="rId5" Type="http://schemas.openxmlformats.org/officeDocument/2006/relationships/image" Target="../media/image13.png"/><Relationship Id="rId4" Type="http://schemas.openxmlformats.org/officeDocument/2006/relationships/image" Target="../media/image12.png"/></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2.vml"/></Relationships>
</file>

<file path=ppt/slides/_rels/slide32.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vmlDrawing" Target="../drawings/vmlDrawing3.v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7.xml"/><Relationship Id="rId1" Type="http://schemas.openxmlformats.org/officeDocument/2006/relationships/vmlDrawing" Target="../drawings/vmlDrawing4.vml"/></Relationships>
</file>

<file path=ppt/slides/_rels/slide36.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7.xml"/><Relationship Id="rId1" Type="http://schemas.openxmlformats.org/officeDocument/2006/relationships/vmlDrawing" Target="../drawings/vmlDrawing5.vml"/></Relationships>
</file>

<file path=ppt/slides/_rels/slide37.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7.xml"/><Relationship Id="rId1" Type="http://schemas.openxmlformats.org/officeDocument/2006/relationships/vmlDrawing" Target="../drawings/vmlDrawing6.vml"/></Relationships>
</file>

<file path=ppt/slides/_rels/slide38.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7.xml"/><Relationship Id="rId1" Type="http://schemas.openxmlformats.org/officeDocument/2006/relationships/vmlDrawing" Target="../drawings/vmlDrawing7.vml"/></Relationships>
</file>

<file path=ppt/slides/_rels/slide39.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7.xml"/><Relationship Id="rId1" Type="http://schemas.openxmlformats.org/officeDocument/2006/relationships/vmlDrawing" Target="../drawings/vmlDrawing8.vml"/></Relationships>
</file>

<file path=ppt/slides/_rels/slide40.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7.xml"/><Relationship Id="rId1" Type="http://schemas.openxmlformats.org/officeDocument/2006/relationships/vmlDrawing" Target="../drawings/vmlDrawing9.vml"/></Relationships>
</file>

<file path=ppt/slides/_rels/slide4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8" name="Picture 4" descr="allah"/>
          <p:cNvPicPr>
            <a:picLocks noChangeAspect="1" noChangeArrowheads="1"/>
          </p:cNvPicPr>
          <p:nvPr/>
        </p:nvPicPr>
        <p:blipFill>
          <a:blip r:embed="rId2" cstate="print"/>
          <a:srcRect/>
          <a:stretch>
            <a:fillRect/>
          </a:stretch>
        </p:blipFill>
        <p:spPr bwMode="auto">
          <a:xfrm>
            <a:off x="1752600" y="1828800"/>
            <a:ext cx="4724400" cy="4423076"/>
          </a:xfrm>
          <a:prstGeom prst="rect">
            <a:avLst/>
          </a:prstGeom>
          <a:noFill/>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6000" smtClean="0"/>
              <a:t>Islamic</a:t>
            </a:r>
            <a:r>
              <a:rPr lang="en-US" sz="8800" smtClean="0"/>
              <a:t> </a:t>
            </a:r>
            <a:r>
              <a:rPr lang="en-US" sz="6000" smtClean="0"/>
              <a:t>Studies</a:t>
            </a:r>
            <a:endParaRPr lang="en-US" sz="6000"/>
          </a:p>
        </p:txBody>
      </p:sp>
      <p:sp>
        <p:nvSpPr>
          <p:cNvPr id="3" name="Subtitle 2"/>
          <p:cNvSpPr>
            <a:spLocks noGrp="1"/>
          </p:cNvSpPr>
          <p:nvPr>
            <p:ph type="subTitle" idx="1"/>
          </p:nvPr>
        </p:nvSpPr>
        <p:spPr>
          <a:xfrm>
            <a:off x="457200" y="3886200"/>
            <a:ext cx="8382000" cy="1752600"/>
          </a:xfrm>
        </p:spPr>
        <p:txBody>
          <a:bodyPr/>
          <a:lstStyle/>
          <a:p>
            <a:r>
              <a:rPr lang="en-US" smtClean="0"/>
              <a:t>Associate Degree Education ADE/B.Ed(Hons)Elementary</a:t>
            </a:r>
          </a:p>
          <a:p>
            <a:r>
              <a:rPr lang="en-US" smtClean="0"/>
              <a:t>Semester I</a:t>
            </a:r>
          </a:p>
          <a:p>
            <a:endParaRPr lang="en-US"/>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My Introduction</a:t>
            </a:r>
            <a:endParaRPr lang="en-US"/>
          </a:p>
        </p:txBody>
      </p:sp>
      <p:sp>
        <p:nvSpPr>
          <p:cNvPr id="3" name="Content Placeholder 2"/>
          <p:cNvSpPr>
            <a:spLocks noGrp="1"/>
          </p:cNvSpPr>
          <p:nvPr>
            <p:ph idx="1"/>
          </p:nvPr>
        </p:nvSpPr>
        <p:spPr/>
        <p:txBody>
          <a:bodyPr/>
          <a:lstStyle/>
          <a:p>
            <a:r>
              <a:rPr lang="en-US" smtClean="0"/>
              <a:t>Muhammad Imran</a:t>
            </a:r>
          </a:p>
          <a:p>
            <a:pPr lvl="1"/>
            <a:r>
              <a:rPr lang="en-US" smtClean="0"/>
              <a:t>MA ISLAMIAT(PU)</a:t>
            </a:r>
            <a:endParaRPr lang="en-US"/>
          </a:p>
          <a:p>
            <a:pPr lvl="1"/>
            <a:r>
              <a:rPr lang="en-US" smtClean="0"/>
              <a:t>FAZIL  ARABIC(BISE RWP)</a:t>
            </a:r>
          </a:p>
          <a:p>
            <a:pPr lvl="1"/>
            <a:r>
              <a:rPr lang="en-US" smtClean="0"/>
              <a:t>Master of Education(</a:t>
            </a:r>
            <a:r>
              <a:rPr lang="en-US" err="1" smtClean="0"/>
              <a:t>M.Ed</a:t>
            </a:r>
            <a:r>
              <a:rPr lang="en-US" smtClean="0"/>
              <a:t>)A.I.O.U</a:t>
            </a:r>
          </a:p>
          <a:p>
            <a:r>
              <a:rPr lang="en-US" smtClean="0"/>
              <a:t>AP/HOD ISLAMIC STUDIES</a:t>
            </a:r>
          </a:p>
          <a:p>
            <a:pPr lvl="1"/>
            <a:r>
              <a:rPr lang="en-US" smtClean="0"/>
              <a:t>PUNJAB COLLEGE OF COMMERCE</a:t>
            </a:r>
          </a:p>
          <a:p>
            <a:pPr lvl="1"/>
            <a:r>
              <a:rPr lang="en-US" smtClean="0"/>
              <a:t>RCC RAWALPINDI</a:t>
            </a:r>
          </a:p>
          <a:p>
            <a:endParaRPr lang="en-US"/>
          </a:p>
          <a:p>
            <a:endParaRPr lang="en-US" smtClean="0"/>
          </a:p>
          <a:p>
            <a:endParaRPr lang="en-US"/>
          </a:p>
          <a:p>
            <a:endParaRPr lang="en-US" smtClean="0"/>
          </a:p>
          <a:p>
            <a:pPr>
              <a:buNone/>
            </a:pPr>
            <a:endParaRPr lang="en-US"/>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mtClean="0"/>
              <a:t>WHY ISLAMIC STUDIES?</a:t>
            </a:r>
            <a:endParaRPr lang="en-US"/>
          </a:p>
        </p:txBody>
      </p:sp>
      <p:sp>
        <p:nvSpPr>
          <p:cNvPr id="5" name="Text Placeholder 4"/>
          <p:cNvSpPr>
            <a:spLocks noGrp="1"/>
          </p:cNvSpPr>
          <p:nvPr>
            <p:ph type="body" idx="1"/>
          </p:nvPr>
        </p:nvSpPr>
        <p:spPr/>
        <p:txBody>
          <a:bodyPr/>
          <a:lstStyle/>
          <a:p>
            <a:r>
              <a:rPr lang="en-US" smtClean="0">
                <a:solidFill>
                  <a:srgbClr val="FF0000"/>
                </a:solidFill>
              </a:rPr>
              <a:t>IMPORTANCE</a:t>
            </a:r>
            <a:r>
              <a:rPr lang="en-US" sz="1600" smtClean="0">
                <a:solidFill>
                  <a:srgbClr val="FF0000"/>
                </a:solidFill>
              </a:rPr>
              <a:t> </a:t>
            </a:r>
            <a:r>
              <a:rPr lang="en-US" smtClean="0">
                <a:solidFill>
                  <a:srgbClr val="FF0000"/>
                </a:solidFill>
              </a:rPr>
              <a:t>OF ISLAMIC STUDIES</a:t>
            </a:r>
            <a:endParaRPr lang="en-US">
              <a:solidFill>
                <a:srgbClr val="FF0000"/>
              </a:solidFill>
            </a:endParaRP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smtClean="0"/>
              <a:t>Purpose of Islamic Education</a:t>
            </a:r>
            <a:endParaRPr lang="en-US" b="1"/>
          </a:p>
        </p:txBody>
      </p:sp>
      <p:sp>
        <p:nvSpPr>
          <p:cNvPr id="3" name="Content Placeholder 2"/>
          <p:cNvSpPr>
            <a:spLocks noGrp="1"/>
          </p:cNvSpPr>
          <p:nvPr>
            <p:ph idx="1"/>
          </p:nvPr>
        </p:nvSpPr>
        <p:spPr>
          <a:xfrm>
            <a:off x="457200" y="1676400"/>
            <a:ext cx="8229600" cy="4449763"/>
          </a:xfrm>
        </p:spPr>
        <p:txBody>
          <a:bodyPr/>
          <a:lstStyle/>
          <a:p>
            <a:r>
              <a:rPr lang="en-US" smtClean="0"/>
              <a:t>The </a:t>
            </a:r>
            <a:r>
              <a:rPr lang="en-US"/>
              <a:t>purpose of Islamic education is </a:t>
            </a:r>
            <a:endParaRPr lang="en-US" smtClean="0"/>
          </a:p>
          <a:p>
            <a:pPr lvl="1"/>
            <a:r>
              <a:rPr lang="en-US" smtClean="0"/>
              <a:t>Not </a:t>
            </a:r>
            <a:r>
              <a:rPr lang="en-US"/>
              <a:t>to cram the pupil’s head with facts but to </a:t>
            </a:r>
            <a:r>
              <a:rPr lang="en-US" smtClean="0"/>
              <a:t>prepare </a:t>
            </a:r>
            <a:r>
              <a:rPr lang="en-US"/>
              <a:t>them for a life of purity and sincerity</a:t>
            </a:r>
            <a:r>
              <a:rPr lang="en-US" smtClean="0"/>
              <a:t>.</a:t>
            </a:r>
          </a:p>
          <a:p>
            <a:pPr lvl="1"/>
            <a:r>
              <a:rPr lang="en-US" smtClean="0"/>
              <a:t>Total commitment </a:t>
            </a:r>
            <a:r>
              <a:rPr lang="en-US"/>
              <a:t>to </a:t>
            </a:r>
            <a:r>
              <a:rPr lang="en-US" b="1">
                <a:solidFill>
                  <a:srgbClr val="0070C0"/>
                </a:solidFill>
              </a:rPr>
              <a:t>character-building</a:t>
            </a:r>
            <a:r>
              <a:rPr lang="en-US">
                <a:solidFill>
                  <a:srgbClr val="0070C0"/>
                </a:solidFill>
              </a:rPr>
              <a:t> </a:t>
            </a:r>
            <a:r>
              <a:rPr lang="en-US"/>
              <a:t>based on the ideals of Islamic ethics is </a:t>
            </a:r>
            <a:r>
              <a:rPr lang="en-US" b="1" i="1">
                <a:solidFill>
                  <a:srgbClr val="0070C0"/>
                </a:solidFill>
              </a:rPr>
              <a:t>the highest goal</a:t>
            </a:r>
            <a:r>
              <a:rPr lang="en-US"/>
              <a:t> of Islamic education</a:t>
            </a:r>
            <a:r>
              <a:rPr lang="en-US" smtClean="0"/>
              <a:t>.</a:t>
            </a:r>
            <a:endParaRPr lang="en-US"/>
          </a:p>
          <a:p>
            <a:pPr>
              <a:buNone/>
            </a:pPr>
            <a:endParaRPr lang="en-US"/>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smtClean="0"/>
              <a:t>Purpose of Islamic Education 2</a:t>
            </a:r>
            <a:endParaRPr lang="en-US" sz="3600"/>
          </a:p>
        </p:txBody>
      </p:sp>
      <p:sp>
        <p:nvSpPr>
          <p:cNvPr id="3" name="Content Placeholder 2"/>
          <p:cNvSpPr>
            <a:spLocks noGrp="1"/>
          </p:cNvSpPr>
          <p:nvPr>
            <p:ph idx="1"/>
          </p:nvPr>
        </p:nvSpPr>
        <p:spPr/>
        <p:txBody>
          <a:bodyPr/>
          <a:lstStyle/>
          <a:p>
            <a:r>
              <a:rPr lang="en-US"/>
              <a:t>The emphasis </a:t>
            </a:r>
            <a:r>
              <a:rPr lang="en-US" smtClean="0"/>
              <a:t>should </a:t>
            </a:r>
            <a:r>
              <a:rPr lang="en-US"/>
              <a:t>be </a:t>
            </a:r>
            <a:r>
              <a:rPr lang="en-US" smtClean="0"/>
              <a:t>on </a:t>
            </a:r>
            <a:r>
              <a:rPr lang="en-US"/>
              <a:t>a value system</a:t>
            </a:r>
            <a:r>
              <a:rPr lang="en-US" smtClean="0"/>
              <a:t>.</a:t>
            </a:r>
          </a:p>
          <a:p>
            <a:pPr lvl="1"/>
            <a:r>
              <a:rPr lang="en-US"/>
              <a:t>T</a:t>
            </a:r>
            <a:r>
              <a:rPr lang="en-US" smtClean="0"/>
              <a:t>he </a:t>
            </a:r>
            <a:r>
              <a:rPr lang="en-US"/>
              <a:t>Muslim child </a:t>
            </a:r>
            <a:r>
              <a:rPr lang="en-US" smtClean="0"/>
              <a:t>should be exposed  </a:t>
            </a:r>
            <a:r>
              <a:rPr lang="en-US"/>
              <a:t>to an education </a:t>
            </a:r>
            <a:r>
              <a:rPr lang="en-US" smtClean="0"/>
              <a:t>that teaches </a:t>
            </a:r>
            <a:r>
              <a:rPr lang="en-US"/>
              <a:t>values such </a:t>
            </a:r>
            <a:r>
              <a:rPr lang="en-US" smtClean="0"/>
              <a:t>as</a:t>
            </a:r>
          </a:p>
          <a:p>
            <a:pPr lvl="2"/>
            <a:r>
              <a:rPr lang="en-US" smtClean="0"/>
              <a:t>Obedience, care, forgiveness</a:t>
            </a:r>
            <a:r>
              <a:rPr lang="en-US"/>
              <a:t>, </a:t>
            </a:r>
            <a:endParaRPr lang="en-US" smtClean="0"/>
          </a:p>
          <a:p>
            <a:pPr lvl="2"/>
            <a:r>
              <a:rPr lang="en-US" smtClean="0"/>
              <a:t>Respect &amp; truthfulness </a:t>
            </a:r>
            <a:r>
              <a:rPr lang="en-US"/>
              <a:t>etc.</a:t>
            </a: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Aim of </a:t>
            </a:r>
            <a:r>
              <a:rPr lang="en-US"/>
              <a:t>I</a:t>
            </a:r>
            <a:r>
              <a:rPr lang="en-US" smtClean="0"/>
              <a:t>slamic Education</a:t>
            </a:r>
            <a:endParaRPr lang="en-US"/>
          </a:p>
        </p:txBody>
      </p:sp>
      <p:sp>
        <p:nvSpPr>
          <p:cNvPr id="3" name="Content Placeholder 2"/>
          <p:cNvSpPr>
            <a:spLocks noGrp="1"/>
          </p:cNvSpPr>
          <p:nvPr>
            <p:ph idx="1"/>
          </p:nvPr>
        </p:nvSpPr>
        <p:spPr/>
        <p:txBody>
          <a:bodyPr/>
          <a:lstStyle/>
          <a:p>
            <a:r>
              <a:rPr lang="en-US"/>
              <a:t>The</a:t>
            </a:r>
            <a:r>
              <a:rPr lang="en-US" b="1"/>
              <a:t> ultimate aim </a:t>
            </a:r>
            <a:r>
              <a:rPr lang="en-US"/>
              <a:t>of Muslim education </a:t>
            </a:r>
            <a:r>
              <a:rPr lang="en-US" smtClean="0"/>
              <a:t>lies</a:t>
            </a:r>
          </a:p>
          <a:p>
            <a:pPr lvl="1"/>
            <a:r>
              <a:rPr lang="en-US" smtClean="0"/>
              <a:t>In </a:t>
            </a:r>
            <a:r>
              <a:rPr lang="en-US"/>
              <a:t>the realization of complete submission to Allah </a:t>
            </a:r>
            <a:endParaRPr lang="en-US" smtClean="0"/>
          </a:p>
          <a:p>
            <a:pPr lvl="1"/>
            <a:r>
              <a:rPr lang="en-US" smtClean="0"/>
              <a:t>on </a:t>
            </a:r>
            <a:r>
              <a:rPr lang="en-US"/>
              <a:t>the level of the individual, the community and humanity at large. </a:t>
            </a: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p:cNvGrpSpPr/>
          <p:nvPr/>
        </p:nvGrpSpPr>
        <p:grpSpPr>
          <a:xfrm>
            <a:off x="228600" y="1981200"/>
            <a:ext cx="8686800" cy="3962400"/>
            <a:chOff x="76200" y="1716088"/>
            <a:chExt cx="9032875" cy="4227512"/>
          </a:xfrm>
        </p:grpSpPr>
        <p:sp>
          <p:nvSpPr>
            <p:cNvPr id="264195" name="AutoShape 3"/>
            <p:cNvSpPr>
              <a:spLocks noChangeArrowheads="1"/>
            </p:cNvSpPr>
            <p:nvPr/>
          </p:nvSpPr>
          <p:spPr bwMode="auto">
            <a:xfrm>
              <a:off x="993775" y="1716088"/>
              <a:ext cx="3617913" cy="2460625"/>
            </a:xfrm>
            <a:prstGeom prst="star4">
              <a:avLst>
                <a:gd name="adj" fmla="val 27407"/>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wrap="none" anchor="ctr">
              <a:flatTx/>
            </a:bodyPr>
            <a:lstStyle/>
            <a:p>
              <a:pPr algn="ctr" rtl="0">
                <a:buFontTx/>
                <a:buNone/>
              </a:pPr>
              <a:endParaRPr lang="en-US" sz="1000" b="1">
                <a:solidFill>
                  <a:schemeClr val="tx1"/>
                </a:solidFill>
                <a:latin typeface="Arial" charset="0"/>
              </a:endParaRPr>
            </a:p>
            <a:p>
              <a:pPr algn="ctr" rtl="0">
                <a:buFontTx/>
                <a:buNone/>
              </a:pPr>
              <a:r>
                <a:rPr lang="en-US" sz="2400" b="1">
                  <a:solidFill>
                    <a:schemeClr val="tx1"/>
                  </a:solidFill>
                  <a:latin typeface="Arial" charset="0"/>
                </a:rPr>
                <a:t>1st Revelation </a:t>
              </a:r>
            </a:p>
            <a:p>
              <a:pPr algn="ctr" rtl="0">
                <a:buFontTx/>
                <a:buNone/>
              </a:pPr>
              <a:r>
                <a:rPr lang="en-US" sz="1600">
                  <a:solidFill>
                    <a:schemeClr val="tx1"/>
                  </a:solidFill>
                  <a:latin typeface="Arial" charset="0"/>
                </a:rPr>
                <a:t>(Al-’Alaq: 1-5)</a:t>
              </a:r>
            </a:p>
          </p:txBody>
        </p:sp>
        <p:sp>
          <p:nvSpPr>
            <p:cNvPr id="264196" name="AutoShape 4"/>
            <p:cNvSpPr>
              <a:spLocks noChangeArrowheads="1"/>
            </p:cNvSpPr>
            <p:nvPr/>
          </p:nvSpPr>
          <p:spPr bwMode="auto">
            <a:xfrm>
              <a:off x="4611688" y="1727200"/>
              <a:ext cx="3617912" cy="2460625"/>
            </a:xfrm>
            <a:prstGeom prst="star4">
              <a:avLst>
                <a:gd name="adj" fmla="val 27407"/>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wrap="none" anchor="ctr">
              <a:flatTx/>
            </a:bodyPr>
            <a:lstStyle/>
            <a:p>
              <a:pPr algn="ctr" rtl="0">
                <a:buFontTx/>
                <a:buNone/>
              </a:pPr>
              <a:r>
                <a:rPr lang="en-US" sz="2400" b="1">
                  <a:solidFill>
                    <a:schemeClr val="tx1"/>
                  </a:solidFill>
                  <a:latin typeface="Arial" charset="0"/>
                </a:rPr>
                <a:t>Excellence </a:t>
              </a:r>
            </a:p>
            <a:p>
              <a:pPr algn="ctr" rtl="0">
                <a:buFontTx/>
                <a:buNone/>
              </a:pPr>
              <a:r>
                <a:rPr lang="en-US" sz="2400" b="1">
                  <a:solidFill>
                    <a:schemeClr val="tx1"/>
                  </a:solidFill>
                  <a:latin typeface="Arial" charset="0"/>
                </a:rPr>
                <a:t>of Adam (as)</a:t>
              </a:r>
            </a:p>
            <a:p>
              <a:pPr algn="ctr" rtl="0">
                <a:spcBef>
                  <a:spcPct val="20000"/>
                </a:spcBef>
                <a:buClr>
                  <a:schemeClr val="accent1"/>
                </a:buClr>
                <a:buSzPct val="85000"/>
                <a:buFont typeface="Wingdings" pitchFamily="2" charset="2"/>
                <a:buNone/>
              </a:pPr>
              <a:r>
                <a:rPr lang="en-US" sz="1600">
                  <a:solidFill>
                    <a:schemeClr val="tx1"/>
                  </a:solidFill>
                  <a:latin typeface="Arial" charset="0"/>
                </a:rPr>
                <a:t>(Al-</a:t>
              </a:r>
              <a:r>
                <a:rPr lang="en-US" sz="1600" err="1">
                  <a:solidFill>
                    <a:schemeClr val="tx1"/>
                  </a:solidFill>
                  <a:latin typeface="Arial" charset="0"/>
                </a:rPr>
                <a:t>Baqarah</a:t>
              </a:r>
              <a:r>
                <a:rPr lang="en-US" sz="1600">
                  <a:solidFill>
                    <a:schemeClr val="tx1"/>
                  </a:solidFill>
                  <a:latin typeface="Arial" charset="0"/>
                </a:rPr>
                <a:t>: 31)</a:t>
              </a:r>
              <a:endParaRPr lang="en-US" sz="1600" b="1">
                <a:solidFill>
                  <a:schemeClr val="tx1"/>
                </a:solidFill>
                <a:latin typeface="Arial" charset="0"/>
              </a:endParaRPr>
            </a:p>
          </p:txBody>
        </p:sp>
        <p:sp>
          <p:nvSpPr>
            <p:cNvPr id="264197" name="AutoShape 5"/>
            <p:cNvSpPr>
              <a:spLocks noChangeArrowheads="1"/>
            </p:cNvSpPr>
            <p:nvPr/>
          </p:nvSpPr>
          <p:spPr bwMode="auto">
            <a:xfrm>
              <a:off x="5491163" y="3482975"/>
              <a:ext cx="3617912" cy="2460625"/>
            </a:xfrm>
            <a:prstGeom prst="star4">
              <a:avLst>
                <a:gd name="adj" fmla="val 27407"/>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wrap="none" anchor="ctr">
              <a:flatTx/>
            </a:bodyPr>
            <a:lstStyle/>
            <a:p>
              <a:pPr algn="ctr" rtl="0">
                <a:buFontTx/>
                <a:buNone/>
              </a:pPr>
              <a:r>
                <a:rPr lang="en-US" sz="2400" b="1">
                  <a:solidFill>
                    <a:schemeClr val="tx1"/>
                  </a:solidFill>
                  <a:latin typeface="Arial" charset="0"/>
                </a:rPr>
                <a:t>Fear of Allah</a:t>
              </a:r>
            </a:p>
            <a:p>
              <a:pPr algn="ctr" rtl="0">
                <a:spcBef>
                  <a:spcPct val="20000"/>
                </a:spcBef>
                <a:buClr>
                  <a:schemeClr val="accent1"/>
                </a:buClr>
                <a:buSzPct val="85000"/>
                <a:buFont typeface="Wingdings" pitchFamily="2" charset="2"/>
                <a:buNone/>
              </a:pPr>
              <a:r>
                <a:rPr lang="en-US" sz="1600">
                  <a:solidFill>
                    <a:schemeClr val="tx1"/>
                  </a:solidFill>
                  <a:latin typeface="Arial" charset="0"/>
                </a:rPr>
                <a:t>(Fatir: 28)</a:t>
              </a:r>
              <a:endParaRPr lang="en-US" sz="1600" b="1">
                <a:solidFill>
                  <a:schemeClr val="tx1"/>
                </a:solidFill>
                <a:latin typeface="Arial" charset="0"/>
              </a:endParaRPr>
            </a:p>
          </p:txBody>
        </p:sp>
        <p:sp>
          <p:nvSpPr>
            <p:cNvPr id="264198" name="AutoShape 6"/>
            <p:cNvSpPr>
              <a:spLocks noChangeArrowheads="1"/>
            </p:cNvSpPr>
            <p:nvPr/>
          </p:nvSpPr>
          <p:spPr bwMode="auto">
            <a:xfrm>
              <a:off x="2801938" y="3022600"/>
              <a:ext cx="3617912" cy="2460625"/>
            </a:xfrm>
            <a:prstGeom prst="star4">
              <a:avLst>
                <a:gd name="adj" fmla="val 27407"/>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wrap="none" anchor="ctr">
              <a:flatTx/>
            </a:bodyPr>
            <a:lstStyle/>
            <a:p>
              <a:pPr algn="ctr" rtl="0">
                <a:buFontTx/>
                <a:buNone/>
              </a:pPr>
              <a:r>
                <a:rPr lang="en-US" sz="2400" b="1">
                  <a:solidFill>
                    <a:schemeClr val="tx1"/>
                  </a:solidFill>
                  <a:latin typeface="Arial" charset="0"/>
                </a:rPr>
                <a:t>Higher ranks</a:t>
              </a:r>
            </a:p>
            <a:p>
              <a:pPr algn="ctr" rtl="0">
                <a:spcBef>
                  <a:spcPct val="20000"/>
                </a:spcBef>
                <a:buClr>
                  <a:schemeClr val="accent1"/>
                </a:buClr>
                <a:buSzPct val="85000"/>
                <a:buFont typeface="Wingdings" pitchFamily="2" charset="2"/>
                <a:buNone/>
              </a:pPr>
              <a:r>
                <a:rPr lang="en-US" sz="1600">
                  <a:solidFill>
                    <a:schemeClr val="tx1"/>
                  </a:solidFill>
                  <a:latin typeface="Arial" charset="0"/>
                </a:rPr>
                <a:t>(Al-Mujadila: 11)</a:t>
              </a:r>
              <a:endParaRPr lang="en-US" sz="1600" b="1">
                <a:solidFill>
                  <a:schemeClr val="tx1"/>
                </a:solidFill>
                <a:latin typeface="Arial" charset="0"/>
              </a:endParaRPr>
            </a:p>
          </p:txBody>
        </p:sp>
        <p:sp>
          <p:nvSpPr>
            <p:cNvPr id="264199" name="AutoShape 7"/>
            <p:cNvSpPr>
              <a:spLocks noChangeArrowheads="1"/>
            </p:cNvSpPr>
            <p:nvPr/>
          </p:nvSpPr>
          <p:spPr bwMode="auto">
            <a:xfrm>
              <a:off x="76200" y="3482975"/>
              <a:ext cx="3617913" cy="2460625"/>
            </a:xfrm>
            <a:prstGeom prst="star4">
              <a:avLst>
                <a:gd name="adj" fmla="val 27407"/>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wrap="none" anchor="ctr">
              <a:flatTx/>
            </a:bodyPr>
            <a:lstStyle/>
            <a:p>
              <a:pPr algn="ctr" rtl="0">
                <a:buFontTx/>
                <a:buNone/>
              </a:pPr>
              <a:r>
                <a:rPr lang="en-US" sz="2400" b="1">
                  <a:solidFill>
                    <a:schemeClr val="tx1"/>
                  </a:solidFill>
                  <a:latin typeface="Arial" charset="0"/>
                </a:rPr>
                <a:t>Higher Grades</a:t>
              </a:r>
            </a:p>
            <a:p>
              <a:pPr algn="ctr" rtl="0">
                <a:spcBef>
                  <a:spcPct val="20000"/>
                </a:spcBef>
                <a:buClr>
                  <a:schemeClr val="accent1"/>
                </a:buClr>
                <a:buSzPct val="85000"/>
                <a:buFont typeface="Wingdings" pitchFamily="2" charset="2"/>
                <a:buNone/>
              </a:pPr>
              <a:r>
                <a:rPr lang="en-US" sz="1600">
                  <a:solidFill>
                    <a:schemeClr val="tx1"/>
                  </a:solidFill>
                  <a:latin typeface="Arial" charset="0"/>
                </a:rPr>
                <a:t>(Az’Zumar: 9)</a:t>
              </a:r>
              <a:endParaRPr lang="en-US" sz="1600" b="1">
                <a:solidFill>
                  <a:schemeClr val="tx1"/>
                </a:solidFill>
                <a:latin typeface="Arial" charset="0"/>
              </a:endParaRPr>
            </a:p>
          </p:txBody>
        </p:sp>
      </p:grpSp>
      <p:sp>
        <p:nvSpPr>
          <p:cNvPr id="264200" name="Rectangle 8"/>
          <p:cNvSpPr>
            <a:spLocks noChangeArrowheads="1"/>
          </p:cNvSpPr>
          <p:nvPr/>
        </p:nvSpPr>
        <p:spPr bwMode="auto">
          <a:xfrm>
            <a:off x="1981200" y="533400"/>
            <a:ext cx="7010400" cy="693737"/>
          </a:xfrm>
          <a:prstGeom prst="rect">
            <a:avLst/>
          </a:prstGeom>
          <a:noFill/>
          <a:ln w="9525">
            <a:noFill/>
            <a:miter lim="800000"/>
            <a:headEnd/>
            <a:tailEnd/>
          </a:ln>
          <a:effectLst/>
        </p:spPr>
        <p:txBody>
          <a:bodyPr/>
          <a:lstStyle/>
          <a:p>
            <a:pPr marL="342900" indent="-342900" algn="ctr" rtl="0">
              <a:spcBef>
                <a:spcPct val="20000"/>
              </a:spcBef>
              <a:buFontTx/>
              <a:buNone/>
            </a:pPr>
            <a:r>
              <a:rPr lang="en-US" sz="3600" b="1" i="1">
                <a:solidFill>
                  <a:srgbClr val="0070C0"/>
                </a:solidFill>
                <a:latin typeface="Arial" charset="0"/>
              </a:rPr>
              <a:t>… in the Light of </a:t>
            </a:r>
            <a:r>
              <a:rPr lang="en-US" sz="3600" b="1" i="1" err="1">
                <a:solidFill>
                  <a:srgbClr val="0070C0"/>
                </a:solidFill>
                <a:latin typeface="Arial" charset="0"/>
              </a:rPr>
              <a:t>Qur’aan</a:t>
            </a:r>
            <a:endParaRPr lang="en-US" sz="3600" b="1" i="1">
              <a:solidFill>
                <a:srgbClr val="0070C0"/>
              </a:solidFill>
              <a:latin typeface="Arial" charset="0"/>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mtClean="0"/>
              <a:t>Course outline</a:t>
            </a:r>
            <a:endParaRPr lang="en-US"/>
          </a:p>
        </p:txBody>
      </p:sp>
      <p:sp>
        <p:nvSpPr>
          <p:cNvPr id="5" name="Text Placeholder 4"/>
          <p:cNvSpPr>
            <a:spLocks noGrp="1"/>
          </p:cNvSpPr>
          <p:nvPr>
            <p:ph type="body" idx="1"/>
          </p:nvPr>
        </p:nvSpPr>
        <p:spPr/>
        <p:txBody>
          <a:bodyPr>
            <a:normAutofit/>
          </a:bodyPr>
          <a:lstStyle/>
          <a:p>
            <a:r>
              <a:rPr lang="en-US" sz="2400" smtClean="0"/>
              <a:t>Islamic Studies</a:t>
            </a:r>
            <a:endParaRPr lang="en-US" sz="2400"/>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Course outline</a:t>
            </a:r>
            <a:endParaRPr lang="en-US" dirty="0"/>
          </a:p>
        </p:txBody>
      </p:sp>
      <p:sp>
        <p:nvSpPr>
          <p:cNvPr id="5" name="Content Placeholder 4"/>
          <p:cNvSpPr>
            <a:spLocks noGrp="1"/>
          </p:cNvSpPr>
          <p:nvPr>
            <p:ph idx="1"/>
          </p:nvPr>
        </p:nvSpPr>
        <p:spPr/>
        <p:txBody>
          <a:bodyPr>
            <a:normAutofit fontScale="85000" lnSpcReduction="20000"/>
          </a:bodyPr>
          <a:lstStyle/>
          <a:p>
            <a:r>
              <a:rPr lang="en-US" dirty="0"/>
              <a:t>Title of Course: Islamic studies</a:t>
            </a:r>
          </a:p>
          <a:p>
            <a:r>
              <a:rPr lang="en-US" dirty="0" smtClean="0"/>
              <a:t>Course Code:ADE</a:t>
            </a:r>
            <a:r>
              <a:rPr lang="en-US" dirty="0" smtClean="0"/>
              <a:t>104</a:t>
            </a:r>
            <a:endParaRPr lang="en-US" dirty="0" smtClean="0"/>
          </a:p>
          <a:p>
            <a:r>
              <a:rPr lang="en-US" dirty="0" smtClean="0"/>
              <a:t>Credit </a:t>
            </a:r>
            <a:r>
              <a:rPr lang="en-US" dirty="0"/>
              <a:t>Hours: </a:t>
            </a:r>
            <a:r>
              <a:rPr lang="en-US" dirty="0" smtClean="0"/>
              <a:t>2 Hours</a:t>
            </a:r>
          </a:p>
          <a:p>
            <a:r>
              <a:rPr lang="en-US" b="1" dirty="0" smtClean="0"/>
              <a:t>Recommended books:</a:t>
            </a:r>
          </a:p>
          <a:p>
            <a:pPr lvl="1"/>
            <a:r>
              <a:rPr lang="en-US" dirty="0" smtClean="0"/>
              <a:t>Principles of “Islamic </a:t>
            </a:r>
            <a:r>
              <a:rPr lang="en-US" dirty="0" err="1" smtClean="0"/>
              <a:t>Jurisprudence”by</a:t>
            </a:r>
            <a:r>
              <a:rPr lang="en-US" dirty="0" smtClean="0"/>
              <a:t> Ahmad Hassan(1993).Islamic Research </a:t>
            </a:r>
            <a:r>
              <a:rPr lang="en-US" dirty="0" err="1" smtClean="0"/>
              <a:t>Institute:Islamabad</a:t>
            </a:r>
            <a:endParaRPr lang="en-US" dirty="0" smtClean="0"/>
          </a:p>
          <a:p>
            <a:pPr lvl="1"/>
            <a:r>
              <a:rPr lang="en-US" dirty="0" err="1" smtClean="0"/>
              <a:t>Bhatia,H.S</a:t>
            </a:r>
            <a:r>
              <a:rPr lang="en-US" dirty="0" smtClean="0"/>
              <a:t>(1989)”</a:t>
            </a:r>
            <a:r>
              <a:rPr lang="en-US" dirty="0" err="1" smtClean="0"/>
              <a:t>Studuies</a:t>
            </a:r>
            <a:r>
              <a:rPr lang="en-US" dirty="0" smtClean="0"/>
              <a:t> in Islamic law Religion and </a:t>
            </a:r>
            <a:r>
              <a:rPr lang="en-US" dirty="0" err="1" smtClean="0"/>
              <a:t>Society”.New</a:t>
            </a:r>
            <a:r>
              <a:rPr lang="en-US" dirty="0" smtClean="0"/>
              <a:t> </a:t>
            </a:r>
            <a:r>
              <a:rPr lang="en-US" dirty="0" err="1" smtClean="0"/>
              <a:t>Dehli</a:t>
            </a:r>
            <a:endParaRPr lang="en-US" dirty="0" smtClean="0"/>
          </a:p>
          <a:p>
            <a:pPr lvl="1"/>
            <a:r>
              <a:rPr lang="en-US" dirty="0" smtClean="0"/>
              <a:t>“Introduction to Islam </a:t>
            </a:r>
            <a:r>
              <a:rPr lang="en-US" dirty="0" err="1" smtClean="0"/>
              <a:t>Maulana</a:t>
            </a:r>
            <a:r>
              <a:rPr lang="en-US" dirty="0" smtClean="0"/>
              <a:t> Muhammad </a:t>
            </a:r>
            <a:r>
              <a:rPr lang="en-US" dirty="0" err="1" smtClean="0"/>
              <a:t>Yousaf</a:t>
            </a:r>
            <a:r>
              <a:rPr lang="en-US" dirty="0" smtClean="0"/>
              <a:t> </a:t>
            </a:r>
            <a:r>
              <a:rPr lang="en-US" dirty="0" err="1" smtClean="0"/>
              <a:t>Islahi”.Hameedullah</a:t>
            </a:r>
            <a:r>
              <a:rPr lang="en-US" dirty="0" smtClean="0"/>
              <a:t> Muhammad</a:t>
            </a:r>
          </a:p>
          <a:p>
            <a:pPr lvl="1"/>
            <a:r>
              <a:rPr lang="en-US" dirty="0" err="1" smtClean="0"/>
              <a:t>Hameedullah</a:t>
            </a:r>
            <a:r>
              <a:rPr lang="en-US" dirty="0" smtClean="0"/>
              <a:t> </a:t>
            </a:r>
            <a:r>
              <a:rPr lang="en-US" dirty="0" err="1" smtClean="0"/>
              <a:t>Muhammad,”Emergence</a:t>
            </a:r>
            <a:r>
              <a:rPr lang="en-US" dirty="0" smtClean="0"/>
              <a:t> of </a:t>
            </a:r>
            <a:r>
              <a:rPr lang="en-US" dirty="0" err="1" smtClean="0"/>
              <a:t>Islam”Islamabad</a:t>
            </a:r>
            <a:r>
              <a:rPr lang="en-US" dirty="0" smtClean="0"/>
              <a:t> IRI.</a:t>
            </a:r>
          </a:p>
          <a:p>
            <a:endParaRPr lang="en-US" dirty="0"/>
          </a:p>
          <a:p>
            <a:endParaRPr lang="en-US" dirty="0"/>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Objectives </a:t>
            </a:r>
            <a:endParaRPr lang="en-US"/>
          </a:p>
        </p:txBody>
      </p:sp>
      <p:sp>
        <p:nvSpPr>
          <p:cNvPr id="3" name="Content Placeholder 2"/>
          <p:cNvSpPr>
            <a:spLocks noGrp="1"/>
          </p:cNvSpPr>
          <p:nvPr>
            <p:ph idx="1"/>
          </p:nvPr>
        </p:nvSpPr>
        <p:spPr/>
        <p:txBody>
          <a:bodyPr>
            <a:normAutofit lnSpcReduction="10000"/>
          </a:bodyPr>
          <a:lstStyle/>
          <a:p>
            <a:r>
              <a:rPr lang="en-US" smtClean="0"/>
              <a:t>This </a:t>
            </a:r>
            <a:r>
              <a:rPr lang="en-US"/>
              <a:t>course is aimed at:</a:t>
            </a:r>
          </a:p>
          <a:p>
            <a:pPr lvl="1"/>
            <a:r>
              <a:rPr lang="en-US"/>
              <a:t>To provide basic information about Islamic Studies</a:t>
            </a:r>
          </a:p>
          <a:p>
            <a:pPr lvl="1"/>
            <a:r>
              <a:rPr lang="en-US"/>
              <a:t>To enhance understanding of the students regarding Islamic Civilization</a:t>
            </a:r>
          </a:p>
          <a:p>
            <a:pPr lvl="1"/>
            <a:r>
              <a:rPr lang="en-US"/>
              <a:t>To improve Students skill to  perform prayers and other worships</a:t>
            </a:r>
          </a:p>
          <a:p>
            <a:pPr lvl="1"/>
            <a:r>
              <a:rPr lang="en-US"/>
              <a:t>To enhance the skill of the students for understanding of issues related to faith and religious life.</a:t>
            </a:r>
          </a:p>
          <a:p>
            <a:endParaRPr lang="en-US" b="1"/>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Course contents</a:t>
            </a:r>
            <a:endParaRPr lang="en-US"/>
          </a:p>
        </p:txBody>
      </p:sp>
      <p:sp>
        <p:nvSpPr>
          <p:cNvPr id="3" name="Content Placeholder 2"/>
          <p:cNvSpPr>
            <a:spLocks noGrp="1"/>
          </p:cNvSpPr>
          <p:nvPr>
            <p:ph idx="1"/>
          </p:nvPr>
        </p:nvSpPr>
        <p:spPr/>
        <p:txBody>
          <a:bodyPr>
            <a:normAutofit fontScale="85000" lnSpcReduction="20000"/>
          </a:bodyPr>
          <a:lstStyle/>
          <a:p>
            <a:r>
              <a:rPr lang="en-US" smtClean="0"/>
              <a:t>Introduction to Islamic Studies</a:t>
            </a:r>
          </a:p>
          <a:p>
            <a:r>
              <a:rPr lang="en-US" smtClean="0"/>
              <a:t>Tauheed- Fundamental beliefs of </a:t>
            </a:r>
            <a:r>
              <a:rPr lang="en-US" err="1" smtClean="0"/>
              <a:t>islam</a:t>
            </a:r>
            <a:endParaRPr lang="en-US"/>
          </a:p>
          <a:p>
            <a:r>
              <a:rPr lang="en-US" err="1" smtClean="0"/>
              <a:t>Prophethood</a:t>
            </a:r>
            <a:endParaRPr lang="en-US" smtClean="0"/>
          </a:p>
          <a:p>
            <a:r>
              <a:rPr lang="en-US" err="1" smtClean="0"/>
              <a:t>Malaikah</a:t>
            </a:r>
            <a:r>
              <a:rPr lang="en-US" smtClean="0"/>
              <a:t>(The Angles)</a:t>
            </a:r>
          </a:p>
          <a:p>
            <a:r>
              <a:rPr lang="en-US" smtClean="0"/>
              <a:t>Day of </a:t>
            </a:r>
            <a:r>
              <a:rPr lang="en-US" err="1" smtClean="0"/>
              <a:t>judgement</a:t>
            </a:r>
            <a:endParaRPr lang="en-US" smtClean="0"/>
          </a:p>
          <a:p>
            <a:r>
              <a:rPr lang="en-US" smtClean="0"/>
              <a:t>Islamic Identity</a:t>
            </a:r>
          </a:p>
          <a:p>
            <a:r>
              <a:rPr lang="en-US" smtClean="0"/>
              <a:t>Brief detail of </a:t>
            </a:r>
            <a:r>
              <a:rPr lang="en-US" err="1" smtClean="0"/>
              <a:t>saum</a:t>
            </a:r>
            <a:r>
              <a:rPr lang="en-US" smtClean="0"/>
              <a:t>, </a:t>
            </a:r>
            <a:r>
              <a:rPr lang="en-US" err="1" smtClean="0"/>
              <a:t>shahadat</a:t>
            </a:r>
            <a:r>
              <a:rPr lang="en-US" smtClean="0"/>
              <a:t> and </a:t>
            </a:r>
            <a:r>
              <a:rPr lang="en-US" err="1" smtClean="0"/>
              <a:t>salah</a:t>
            </a:r>
            <a:r>
              <a:rPr lang="en-US" smtClean="0"/>
              <a:t> pillars of Islam</a:t>
            </a:r>
          </a:p>
          <a:p>
            <a:r>
              <a:rPr lang="en-US" err="1" smtClean="0"/>
              <a:t>Zakat,Hajj</a:t>
            </a:r>
            <a:r>
              <a:rPr lang="en-US" smtClean="0"/>
              <a:t> and </a:t>
            </a:r>
            <a:r>
              <a:rPr lang="en-US" err="1" smtClean="0"/>
              <a:t>manasik.e.Hajj</a:t>
            </a:r>
            <a:endParaRPr lang="en-US" smtClean="0"/>
          </a:p>
          <a:p>
            <a:r>
              <a:rPr lang="en-US" smtClean="0"/>
              <a:t>Introduction to Quran and </a:t>
            </a:r>
            <a:r>
              <a:rPr lang="en-US" err="1" smtClean="0"/>
              <a:t>Quranic</a:t>
            </a:r>
            <a:r>
              <a:rPr lang="en-US" smtClean="0"/>
              <a:t> studies </a:t>
            </a:r>
          </a:p>
          <a:p>
            <a:r>
              <a:rPr lang="en-US" err="1" smtClean="0"/>
              <a:t>Characterstics</a:t>
            </a:r>
            <a:r>
              <a:rPr lang="en-US" smtClean="0"/>
              <a:t> of Holy Quran</a:t>
            </a:r>
          </a:p>
          <a:p>
            <a:endParaRPr lang="en-US" smtClean="0"/>
          </a:p>
          <a:p>
            <a:endParaRPr lang="en-US" smtClean="0"/>
          </a:p>
          <a:p>
            <a:endParaRPr lang="en-US" smtClean="0"/>
          </a:p>
          <a:p>
            <a:pPr lvl="1">
              <a:buNone/>
            </a:pPr>
            <a:endParaRPr lang="en-US"/>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Course contents 2</a:t>
            </a:r>
            <a:endParaRPr lang="en-US"/>
          </a:p>
        </p:txBody>
      </p:sp>
      <p:sp>
        <p:nvSpPr>
          <p:cNvPr id="3" name="Content Placeholder 2"/>
          <p:cNvSpPr>
            <a:spLocks noGrp="1"/>
          </p:cNvSpPr>
          <p:nvPr>
            <p:ph idx="1"/>
          </p:nvPr>
        </p:nvSpPr>
        <p:spPr>
          <a:xfrm>
            <a:off x="457200" y="1524000"/>
            <a:ext cx="8229600" cy="4602163"/>
          </a:xfrm>
        </p:spPr>
        <p:txBody>
          <a:bodyPr>
            <a:normAutofit/>
          </a:bodyPr>
          <a:lstStyle/>
          <a:p>
            <a:r>
              <a:rPr lang="en-US" err="1" smtClean="0"/>
              <a:t>Surah</a:t>
            </a:r>
            <a:r>
              <a:rPr lang="en-US" smtClean="0"/>
              <a:t> </a:t>
            </a:r>
            <a:r>
              <a:rPr lang="en-US" err="1" smtClean="0"/>
              <a:t>Furqan,surah</a:t>
            </a:r>
            <a:r>
              <a:rPr lang="en-US" smtClean="0"/>
              <a:t> </a:t>
            </a:r>
            <a:r>
              <a:rPr lang="en-US" err="1" smtClean="0"/>
              <a:t>inaam</a:t>
            </a:r>
            <a:r>
              <a:rPr lang="en-US" smtClean="0"/>
              <a:t> and </a:t>
            </a:r>
            <a:r>
              <a:rPr lang="en-US" err="1" smtClean="0"/>
              <a:t>surah</a:t>
            </a:r>
            <a:r>
              <a:rPr lang="en-US" smtClean="0"/>
              <a:t> </a:t>
            </a:r>
            <a:r>
              <a:rPr lang="en-US" err="1" smtClean="0"/>
              <a:t>Ehzab</a:t>
            </a:r>
            <a:r>
              <a:rPr lang="en-US" smtClean="0"/>
              <a:t>-  selected verses.</a:t>
            </a:r>
          </a:p>
          <a:p>
            <a:r>
              <a:rPr lang="en-US" smtClean="0"/>
              <a:t>History and importance of </a:t>
            </a:r>
            <a:r>
              <a:rPr lang="en-US" err="1" smtClean="0"/>
              <a:t>Hadith</a:t>
            </a:r>
            <a:endParaRPr lang="en-US" smtClean="0"/>
          </a:p>
          <a:p>
            <a:r>
              <a:rPr lang="en-US" smtClean="0"/>
              <a:t>Islam and Science</a:t>
            </a:r>
          </a:p>
          <a:p>
            <a:r>
              <a:rPr lang="en-US" smtClean="0"/>
              <a:t>The Life and the Significance of the Holy prophet. (</a:t>
            </a:r>
            <a:r>
              <a:rPr lang="en-US" err="1" smtClean="0"/>
              <a:t>p.b.u.h</a:t>
            </a:r>
            <a:r>
              <a:rPr lang="en-US" smtClean="0"/>
              <a:t>)</a:t>
            </a:r>
          </a:p>
          <a:p>
            <a:r>
              <a:rPr lang="en-US" err="1" smtClean="0"/>
              <a:t>Seerat</a:t>
            </a:r>
            <a:r>
              <a:rPr lang="en-US" smtClean="0"/>
              <a:t> of Holy prophet(</a:t>
            </a:r>
            <a:r>
              <a:rPr lang="en-US" err="1" smtClean="0"/>
              <a:t>p.b.u.h</a:t>
            </a:r>
            <a:r>
              <a:rPr lang="en-US" smtClean="0"/>
              <a:t>)</a:t>
            </a:r>
          </a:p>
          <a:p>
            <a:r>
              <a:rPr lang="en-US" smtClean="0"/>
              <a:t>Social system of Islam</a:t>
            </a:r>
          </a:p>
          <a:p>
            <a:endParaRPr lang="en-US" smtClean="0"/>
          </a:p>
          <a:p>
            <a:endParaRPr lang="en-US" smtClean="0"/>
          </a:p>
          <a:p>
            <a:endParaRPr lang="en-US"/>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1600201"/>
            <a:ext cx="8839200" cy="3970318"/>
          </a:xfrm>
          <a:prstGeom prst="rect">
            <a:avLst/>
          </a:prstGeom>
        </p:spPr>
        <p:txBody>
          <a:bodyPr wrap="square">
            <a:spAutoFit/>
          </a:bodyPr>
          <a:lstStyle/>
          <a:p>
            <a:pPr>
              <a:buFont typeface="Arial" pitchFamily="34" charset="0"/>
              <a:buChar char="•"/>
            </a:pPr>
            <a:r>
              <a:rPr lang="en-US" sz="2800" smtClean="0"/>
              <a:t>Duties of a Muslim</a:t>
            </a:r>
          </a:p>
          <a:p>
            <a:pPr>
              <a:buFont typeface="Arial" pitchFamily="34" charset="0"/>
              <a:buChar char="•"/>
            </a:pPr>
            <a:r>
              <a:rPr lang="en-US" sz="2800" smtClean="0"/>
              <a:t>Moral values of Islam(</a:t>
            </a:r>
            <a:r>
              <a:rPr lang="en-US" sz="2800" err="1" smtClean="0"/>
              <a:t>Ethichal</a:t>
            </a:r>
            <a:r>
              <a:rPr lang="en-US" sz="2800" smtClean="0"/>
              <a:t> teachings does and don’ts)</a:t>
            </a:r>
          </a:p>
          <a:p>
            <a:pPr>
              <a:buFont typeface="Arial" pitchFamily="34" charset="0"/>
              <a:buChar char="•"/>
            </a:pPr>
            <a:r>
              <a:rPr lang="en-US" sz="2800" smtClean="0"/>
              <a:t>Islamic culture and civilization</a:t>
            </a:r>
          </a:p>
          <a:p>
            <a:pPr>
              <a:buFont typeface="Arial" pitchFamily="34" charset="0"/>
              <a:buChar char="•"/>
            </a:pPr>
            <a:r>
              <a:rPr lang="en-US" sz="2800" smtClean="0"/>
              <a:t>Introduction to Islamic Law and jurisprudence.</a:t>
            </a:r>
          </a:p>
          <a:p>
            <a:pPr>
              <a:buFont typeface="Arial" pitchFamily="34" charset="0"/>
              <a:buChar char="•"/>
            </a:pPr>
            <a:r>
              <a:rPr lang="en-US" sz="2800" err="1" smtClean="0"/>
              <a:t>Quran,and</a:t>
            </a:r>
            <a:r>
              <a:rPr lang="en-US" sz="2800" smtClean="0"/>
              <a:t> </a:t>
            </a:r>
            <a:r>
              <a:rPr lang="en-US" sz="2800" err="1" smtClean="0"/>
              <a:t>Sunnah</a:t>
            </a:r>
            <a:endParaRPr lang="en-US" sz="2800" smtClean="0"/>
          </a:p>
          <a:p>
            <a:pPr>
              <a:buFont typeface="Arial" pitchFamily="34" charset="0"/>
              <a:buChar char="•"/>
            </a:pPr>
            <a:r>
              <a:rPr lang="en-US" sz="2800" err="1" smtClean="0"/>
              <a:t>Ijma</a:t>
            </a:r>
            <a:r>
              <a:rPr lang="en-US" sz="2800" smtClean="0"/>
              <a:t> and </a:t>
            </a:r>
            <a:r>
              <a:rPr lang="en-US" sz="2800" err="1" smtClean="0"/>
              <a:t>Qyas</a:t>
            </a:r>
            <a:endParaRPr lang="en-US" sz="2800" smtClean="0"/>
          </a:p>
          <a:p>
            <a:pPr>
              <a:buFont typeface="Arial" pitchFamily="34" charset="0"/>
              <a:buChar char="•"/>
            </a:pPr>
            <a:r>
              <a:rPr lang="en-US" sz="2800" smtClean="0"/>
              <a:t>Islamic History period of Khilaft-e- 			Rashda,Ummayyads,Abbasids</a:t>
            </a:r>
          </a:p>
        </p:txBody>
      </p:sp>
      <p:sp>
        <p:nvSpPr>
          <p:cNvPr id="3" name="Title 2"/>
          <p:cNvSpPr>
            <a:spLocks noGrp="1"/>
          </p:cNvSpPr>
          <p:nvPr>
            <p:ph type="title"/>
          </p:nvPr>
        </p:nvSpPr>
        <p:spPr/>
        <p:txBody>
          <a:bodyPr/>
          <a:lstStyle/>
          <a:p>
            <a:r>
              <a:rPr lang="en-US" smtClean="0"/>
              <a:t>Course contents 3</a:t>
            </a:r>
            <a:endParaRPr lang="en-US"/>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mtClean="0"/>
              <a:t>Lecture 01</a:t>
            </a:r>
            <a:endParaRPr lang="en-US"/>
          </a:p>
        </p:txBody>
      </p:sp>
      <p:sp>
        <p:nvSpPr>
          <p:cNvPr id="5" name="Text Placeholder 4"/>
          <p:cNvSpPr>
            <a:spLocks noGrp="1"/>
          </p:cNvSpPr>
          <p:nvPr>
            <p:ph type="body" idx="1"/>
          </p:nvPr>
        </p:nvSpPr>
        <p:spPr/>
        <p:txBody>
          <a:bodyPr/>
          <a:lstStyle/>
          <a:p>
            <a:r>
              <a:rPr lang="en-US" smtClean="0"/>
              <a:t>Islamic Studies</a:t>
            </a:r>
            <a:endParaRPr lang="en-US"/>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mtClean="0"/>
              <a:t>Islam &amp; Islamic studies</a:t>
            </a:r>
            <a:endParaRPr lang="en-US"/>
          </a:p>
        </p:txBody>
      </p:sp>
      <p:sp>
        <p:nvSpPr>
          <p:cNvPr id="3" name="Content Placeholder 2"/>
          <p:cNvSpPr>
            <a:spLocks noGrp="1"/>
          </p:cNvSpPr>
          <p:nvPr>
            <p:ph idx="1"/>
          </p:nvPr>
        </p:nvSpPr>
        <p:spPr/>
        <p:txBody>
          <a:bodyPr>
            <a:normAutofit/>
          </a:bodyPr>
          <a:lstStyle/>
          <a:p>
            <a:r>
              <a:rPr lang="en-US" smtClean="0"/>
              <a:t>What is Islam?</a:t>
            </a:r>
          </a:p>
          <a:p>
            <a:pPr lvl="1"/>
            <a:r>
              <a:rPr lang="en-US" smtClean="0"/>
              <a:t>Islam is an Arabic word its means “submission”.</a:t>
            </a:r>
          </a:p>
          <a:p>
            <a:pPr lvl="1"/>
            <a:r>
              <a:rPr lang="en-US" smtClean="0"/>
              <a:t>In religious context Islam means submission to Allah alone.</a:t>
            </a:r>
          </a:p>
          <a:p>
            <a:pPr lvl="1"/>
            <a:r>
              <a:rPr lang="en-US" smtClean="0"/>
              <a:t>Thus a Muslim is a person who believes in Allah and obeys His commandments.</a:t>
            </a:r>
          </a:p>
          <a:p>
            <a:r>
              <a:rPr lang="en-US" smtClean="0"/>
              <a:t>Islamic Studies</a:t>
            </a:r>
            <a:endParaRPr lang="en-US"/>
          </a:p>
          <a:p>
            <a:r>
              <a:rPr lang="en-US" sz="2800" smtClean="0">
                <a:solidFill>
                  <a:srgbClr val="0070C0"/>
                </a:solidFill>
              </a:rPr>
              <a:t>A subject in which we study the Islam is called Islamic studies</a:t>
            </a:r>
            <a:endParaRPr lang="en-US" smtClean="0">
              <a:solidFill>
                <a:srgbClr val="0070C0"/>
              </a:solidFill>
            </a:endParaRP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p:txBody>
          <a:bodyPr>
            <a:normAutofit/>
          </a:bodyPr>
          <a:lstStyle/>
          <a:p>
            <a:r>
              <a:rPr lang="en-US" sz="3600" smtClean="0"/>
              <a:t>By Muhammad Imran</a:t>
            </a:r>
            <a:endParaRPr lang="en-US" sz="3600"/>
          </a:p>
        </p:txBody>
      </p:sp>
      <p:sp>
        <p:nvSpPr>
          <p:cNvPr id="5" name="Title 4"/>
          <p:cNvSpPr>
            <a:spLocks noGrp="1"/>
          </p:cNvSpPr>
          <p:nvPr>
            <p:ph type="ctrTitle"/>
          </p:nvPr>
        </p:nvSpPr>
        <p:spPr/>
        <p:txBody>
          <a:bodyPr/>
          <a:lstStyle/>
          <a:p>
            <a:r>
              <a:rPr lang="en-US" b="1" smtClean="0"/>
              <a:t>Fundamental Beliefs of Islam</a:t>
            </a:r>
            <a:endParaRPr lang="en-US" b="1"/>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Topics covered</a:t>
            </a:r>
            <a:endParaRPr lang="en-US"/>
          </a:p>
        </p:txBody>
      </p:sp>
      <p:sp>
        <p:nvSpPr>
          <p:cNvPr id="3" name="Content Placeholder 2"/>
          <p:cNvSpPr>
            <a:spLocks noGrp="1"/>
          </p:cNvSpPr>
          <p:nvPr>
            <p:ph idx="1"/>
          </p:nvPr>
        </p:nvSpPr>
        <p:spPr/>
        <p:txBody>
          <a:bodyPr/>
          <a:lstStyle/>
          <a:p>
            <a:r>
              <a:rPr lang="en-US" smtClean="0"/>
              <a:t>Fundamental beliefs of islam</a:t>
            </a:r>
          </a:p>
          <a:p>
            <a:r>
              <a:rPr lang="en-US" smtClean="0"/>
              <a:t>Tauheed and its brief introduction</a:t>
            </a:r>
          </a:p>
          <a:p>
            <a:r>
              <a:rPr lang="en-US" smtClean="0"/>
              <a:t>Tauheed dawah of every prophet</a:t>
            </a:r>
          </a:p>
          <a:p>
            <a:r>
              <a:rPr lang="en-US" smtClean="0"/>
              <a:t>Shirk</a:t>
            </a:r>
          </a:p>
          <a:p>
            <a:r>
              <a:rPr lang="en-US" smtClean="0"/>
              <a:t>Effects of Tauheed on human life</a:t>
            </a:r>
            <a:endParaRPr lang="en-US"/>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1828800" y="228600"/>
            <a:ext cx="7239000" cy="1143000"/>
          </a:xfrm>
        </p:spPr>
        <p:txBody>
          <a:bodyPr/>
          <a:lstStyle/>
          <a:p>
            <a:r>
              <a:rPr lang="en-US" sz="4800" b="1"/>
              <a:t>The Basics of Faith</a:t>
            </a:r>
            <a:endParaRPr lang="en-US" sz="6000" b="1"/>
          </a:p>
        </p:txBody>
      </p:sp>
      <p:sp>
        <p:nvSpPr>
          <p:cNvPr id="44036" name="Rectangle 4"/>
          <p:cNvSpPr>
            <a:spLocks noGrp="1" noChangeArrowheads="1"/>
          </p:cNvSpPr>
          <p:nvPr>
            <p:ph type="body" sz="half" idx="2"/>
          </p:nvPr>
        </p:nvSpPr>
        <p:spPr>
          <a:xfrm>
            <a:off x="381000" y="1676400"/>
            <a:ext cx="8610600" cy="4724400"/>
          </a:xfrm>
        </p:spPr>
        <p:txBody>
          <a:bodyPr>
            <a:normAutofit/>
          </a:bodyPr>
          <a:lstStyle/>
          <a:p>
            <a:pPr>
              <a:buClr>
                <a:srgbClr val="00FFFF"/>
              </a:buClr>
            </a:pPr>
            <a:r>
              <a:rPr lang="en-US" sz="3600" err="1" smtClean="0">
                <a:solidFill>
                  <a:srgbClr val="0070C0"/>
                </a:solidFill>
              </a:rPr>
              <a:t>Tauheed</a:t>
            </a:r>
            <a:r>
              <a:rPr lang="en-US" sz="3600" smtClean="0">
                <a:solidFill>
                  <a:srgbClr val="0070C0"/>
                </a:solidFill>
              </a:rPr>
              <a:t>-</a:t>
            </a:r>
            <a:r>
              <a:rPr lang="en-US" sz="3600" smtClean="0"/>
              <a:t> </a:t>
            </a:r>
            <a:r>
              <a:rPr lang="en-US" smtClean="0"/>
              <a:t>Belief </a:t>
            </a:r>
            <a:r>
              <a:rPr lang="en-US"/>
              <a:t>in One God (</a:t>
            </a:r>
            <a:r>
              <a:rPr lang="en-US" smtClean="0"/>
              <a:t>Allah)</a:t>
            </a:r>
            <a:endParaRPr lang="en-US"/>
          </a:p>
          <a:p>
            <a:pPr>
              <a:buClr>
                <a:srgbClr val="00FFFF"/>
              </a:buClr>
            </a:pPr>
            <a:r>
              <a:rPr lang="en-US"/>
              <a:t>Belief in  </a:t>
            </a:r>
            <a:r>
              <a:rPr lang="en-US" err="1">
                <a:solidFill>
                  <a:srgbClr val="0070C0"/>
                </a:solidFill>
              </a:rPr>
              <a:t>Prophethood</a:t>
            </a:r>
            <a:endParaRPr lang="en-US">
              <a:solidFill>
                <a:srgbClr val="0070C0"/>
              </a:solidFill>
            </a:endParaRPr>
          </a:p>
          <a:p>
            <a:pPr>
              <a:buClr>
                <a:srgbClr val="00FFFF"/>
              </a:buClr>
            </a:pPr>
            <a:r>
              <a:rPr lang="en-US"/>
              <a:t>All the </a:t>
            </a:r>
            <a:r>
              <a:rPr lang="en-US">
                <a:solidFill>
                  <a:srgbClr val="0070C0"/>
                </a:solidFill>
              </a:rPr>
              <a:t>Divine Books</a:t>
            </a:r>
            <a:r>
              <a:rPr lang="en-US"/>
              <a:t> as revealed by God to various prophets</a:t>
            </a:r>
          </a:p>
          <a:p>
            <a:pPr>
              <a:buClr>
                <a:srgbClr val="00FFFF"/>
              </a:buClr>
            </a:pPr>
            <a:r>
              <a:rPr lang="en-US" sz="3600">
                <a:solidFill>
                  <a:srgbClr val="0070C0"/>
                </a:solidFill>
              </a:rPr>
              <a:t>Angels</a:t>
            </a:r>
            <a:r>
              <a:rPr lang="en-US" sz="3600"/>
              <a:t>, </a:t>
            </a:r>
            <a:endParaRPr lang="en-US" sz="3600" smtClean="0"/>
          </a:p>
          <a:p>
            <a:pPr>
              <a:buClr>
                <a:srgbClr val="00FFFF"/>
              </a:buClr>
            </a:pPr>
            <a:r>
              <a:rPr lang="en-US" sz="3600" smtClean="0"/>
              <a:t>Life </a:t>
            </a:r>
            <a:r>
              <a:rPr lang="en-US" sz="3600"/>
              <a:t>after Death and the </a:t>
            </a:r>
            <a:r>
              <a:rPr lang="en-US" sz="3600">
                <a:solidFill>
                  <a:srgbClr val="0070C0"/>
                </a:solidFill>
              </a:rPr>
              <a:t>Day of </a:t>
            </a:r>
            <a:r>
              <a:rPr lang="en-US" sz="3600" smtClean="0">
                <a:solidFill>
                  <a:srgbClr val="0070C0"/>
                </a:solidFill>
              </a:rPr>
              <a:t>Judgment</a:t>
            </a:r>
            <a:endParaRPr lang="en-US" sz="2800">
              <a:solidFill>
                <a:srgbClr val="0070C0"/>
              </a:solidFill>
            </a:endParaRP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2057400" y="152400"/>
            <a:ext cx="6705600" cy="1143000"/>
          </a:xfrm>
        </p:spPr>
        <p:txBody>
          <a:bodyPr>
            <a:normAutofit fontScale="90000"/>
          </a:bodyPr>
          <a:lstStyle/>
          <a:p>
            <a:r>
              <a:rPr lang="en-US" sz="4000" b="1" err="1" smtClean="0"/>
              <a:t>Tauheed</a:t>
            </a:r>
            <a:r>
              <a:rPr lang="en-US" sz="4000" b="1" smtClean="0"/>
              <a:t> </a:t>
            </a:r>
            <a:br>
              <a:rPr lang="en-US" sz="4000" b="1" smtClean="0"/>
            </a:br>
            <a:r>
              <a:rPr lang="en-US" sz="3100" b="1" smtClean="0"/>
              <a:t>(Oneness of All mighty Allah)</a:t>
            </a:r>
            <a:endParaRPr lang="en-US" sz="4000"/>
          </a:p>
        </p:txBody>
      </p:sp>
      <p:sp>
        <p:nvSpPr>
          <p:cNvPr id="5123" name="Rectangle 3"/>
          <p:cNvSpPr>
            <a:spLocks noGrp="1" noChangeArrowheads="1"/>
          </p:cNvSpPr>
          <p:nvPr>
            <p:ph type="body" idx="1"/>
          </p:nvPr>
        </p:nvSpPr>
        <p:spPr>
          <a:xfrm>
            <a:off x="304800" y="1600200"/>
            <a:ext cx="8382000" cy="4724400"/>
          </a:xfrm>
        </p:spPr>
        <p:txBody>
          <a:bodyPr>
            <a:normAutofit/>
          </a:bodyPr>
          <a:lstStyle/>
          <a:p>
            <a:pPr algn="just"/>
            <a:r>
              <a:rPr lang="en-US" err="1" smtClean="0"/>
              <a:t>Tauheed</a:t>
            </a:r>
            <a:r>
              <a:rPr lang="en-US" smtClean="0"/>
              <a:t> </a:t>
            </a:r>
            <a:r>
              <a:rPr lang="en-US"/>
              <a:t>is the first and main principle of Islamic faith. </a:t>
            </a:r>
            <a:endParaRPr lang="en-US" smtClean="0"/>
          </a:p>
          <a:p>
            <a:pPr lvl="1" algn="just"/>
            <a:r>
              <a:rPr lang="en-US" smtClean="0"/>
              <a:t>It </a:t>
            </a:r>
            <a:r>
              <a:rPr lang="en-US"/>
              <a:t>means that Allah is the Supreme, the Creator, Sustainer and Master of the universe, the highest authority and exclusively worthy of worship.</a:t>
            </a:r>
          </a:p>
          <a:p>
            <a:pPr lvl="1" algn="just"/>
            <a:r>
              <a:rPr lang="en-US" smtClean="0"/>
              <a:t>‘‘</a:t>
            </a:r>
            <a:r>
              <a:rPr lang="en-US"/>
              <a:t>There is no one to be worshiped except Allah and Muhammad PBUH is the prophet of Allah.’’ </a:t>
            </a:r>
          </a:p>
        </p:txBody>
      </p:sp>
      <p:pic>
        <p:nvPicPr>
          <p:cNvPr id="4" name="Picture 5"/>
          <p:cNvPicPr>
            <a:picLocks noChangeAspect="1" noChangeArrowheads="1"/>
          </p:cNvPicPr>
          <p:nvPr/>
        </p:nvPicPr>
        <p:blipFill>
          <a:blip r:embed="rId2" cstate="print"/>
          <a:srcRect/>
          <a:stretch>
            <a:fillRect/>
          </a:stretch>
        </p:blipFill>
        <p:spPr bwMode="auto">
          <a:xfrm>
            <a:off x="76200" y="68580"/>
            <a:ext cx="1371600" cy="1303020"/>
          </a:xfrm>
          <a:prstGeom prst="rect">
            <a:avLst/>
          </a:prstGeom>
          <a:noFill/>
          <a:ln w="9525">
            <a:noFill/>
            <a:miter lim="800000"/>
            <a:headEnd/>
            <a:tailEnd/>
          </a:ln>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mtClean="0"/>
              <a:t>Tauheed</a:t>
            </a:r>
            <a:endParaRPr lang="en-US"/>
          </a:p>
        </p:txBody>
      </p:sp>
      <p:sp>
        <p:nvSpPr>
          <p:cNvPr id="6147" name="Rectangle 3"/>
          <p:cNvSpPr>
            <a:spLocks noGrp="1" noChangeArrowheads="1"/>
          </p:cNvSpPr>
          <p:nvPr>
            <p:ph idx="1"/>
          </p:nvPr>
        </p:nvSpPr>
        <p:spPr/>
        <p:txBody>
          <a:bodyPr>
            <a:normAutofit/>
          </a:bodyPr>
          <a:lstStyle/>
          <a:p>
            <a:pPr algn="just">
              <a:lnSpc>
                <a:spcPct val="90000"/>
              </a:lnSpc>
            </a:pPr>
            <a:r>
              <a:rPr lang="en-US" sz="2400" b="1" smtClean="0">
                <a:solidFill>
                  <a:srgbClr val="0070C0"/>
                </a:solidFill>
              </a:rPr>
              <a:t>Allah </a:t>
            </a:r>
            <a:r>
              <a:rPr lang="en-US" sz="2400" b="1">
                <a:solidFill>
                  <a:srgbClr val="0070C0"/>
                </a:solidFill>
              </a:rPr>
              <a:t>is one in attributes</a:t>
            </a:r>
            <a:r>
              <a:rPr lang="en-US" sz="2400"/>
              <a:t>:  Every thing in this universe is mortal and transitory except Allah</a:t>
            </a:r>
            <a:r>
              <a:rPr lang="en-US" sz="2400" smtClean="0"/>
              <a:t>. Every thing </a:t>
            </a:r>
            <a:r>
              <a:rPr lang="en-US" sz="2400"/>
              <a:t>is dependent on Allah for his necessities of life but Allah is independent of all.</a:t>
            </a:r>
          </a:p>
          <a:p>
            <a:pPr algn="just">
              <a:lnSpc>
                <a:spcPct val="90000"/>
              </a:lnSpc>
            </a:pPr>
            <a:r>
              <a:rPr lang="en-US" sz="2400" b="1">
                <a:solidFill>
                  <a:srgbClr val="0070C0"/>
                </a:solidFill>
              </a:rPr>
              <a:t>Allah is one in Actions</a:t>
            </a:r>
            <a:r>
              <a:rPr lang="en-US" sz="2400"/>
              <a:t>: His oneness in actions means that no one can do or does the works which Allah has done or does or which Allah will do in future. For example Allah has created this entire universe, all living things on earth, rivers and mountains, but no human being or other creature can do it.</a:t>
            </a:r>
          </a:p>
          <a:p>
            <a:pPr algn="just">
              <a:lnSpc>
                <a:spcPct val="90000"/>
              </a:lnSpc>
            </a:pPr>
            <a:r>
              <a:rPr lang="en-US" sz="2400" b="1">
                <a:solidFill>
                  <a:srgbClr val="0070C0"/>
                </a:solidFill>
              </a:rPr>
              <a:t>Allah is the Sole Creator</a:t>
            </a:r>
            <a:r>
              <a:rPr lang="en-US" sz="2400"/>
              <a:t>: The vast Universe with its flawless system indicates that there is one creator and one controller.</a:t>
            </a: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22" name="Rectangle 6"/>
          <p:cNvSpPr>
            <a:spLocks noChangeArrowheads="1"/>
          </p:cNvSpPr>
          <p:nvPr/>
        </p:nvSpPr>
        <p:spPr bwMode="auto">
          <a:xfrm>
            <a:off x="228600" y="1600200"/>
            <a:ext cx="8686800" cy="4893647"/>
          </a:xfrm>
          <a:prstGeom prst="rect">
            <a:avLst/>
          </a:prstGeom>
          <a:noFill/>
          <a:ln w="12700" algn="ctr">
            <a:noFill/>
            <a:miter lim="800000"/>
            <a:headEnd/>
            <a:tailEnd/>
          </a:ln>
          <a:effectLst/>
        </p:spPr>
        <p:txBody>
          <a:bodyPr wrap="square">
            <a:spAutoFit/>
          </a:bodyPr>
          <a:lstStyle/>
          <a:p>
            <a:pPr>
              <a:buClrTx/>
              <a:buFont typeface="Arial" pitchFamily="34" charset="0"/>
              <a:buChar char="•"/>
            </a:pPr>
            <a:r>
              <a:rPr lang="en-US" sz="2400" b="1" smtClean="0">
                <a:solidFill>
                  <a:schemeClr val="tx1"/>
                </a:solidFill>
                <a:latin typeface="+mn-lt"/>
              </a:rPr>
              <a:t> Literally </a:t>
            </a:r>
            <a:r>
              <a:rPr lang="en-US" sz="2400" b="1" i="1" smtClean="0">
                <a:solidFill>
                  <a:srgbClr val="0070C0"/>
                </a:solidFill>
                <a:latin typeface="+mn-lt"/>
              </a:rPr>
              <a:t>Tauheed</a:t>
            </a:r>
            <a:r>
              <a:rPr lang="en-US" sz="2400" b="1" smtClean="0">
                <a:solidFill>
                  <a:srgbClr val="0070C0"/>
                </a:solidFill>
                <a:latin typeface="+mn-lt"/>
              </a:rPr>
              <a:t> </a:t>
            </a:r>
            <a:r>
              <a:rPr lang="en-US" sz="2400" b="1">
                <a:solidFill>
                  <a:schemeClr val="tx1"/>
                </a:solidFill>
                <a:latin typeface="+mn-lt"/>
              </a:rPr>
              <a:t>means </a:t>
            </a:r>
            <a:endParaRPr lang="en-US" sz="2400" b="1" smtClean="0">
              <a:solidFill>
                <a:schemeClr val="tx1"/>
              </a:solidFill>
              <a:latin typeface="+mn-lt"/>
            </a:endParaRPr>
          </a:p>
          <a:p>
            <a:pPr lvl="1">
              <a:buClrTx/>
              <a:buFont typeface="Arial" pitchFamily="34" charset="0"/>
              <a:buChar char="•"/>
            </a:pPr>
            <a:r>
              <a:rPr lang="en-US" sz="2400" b="0" smtClean="0">
                <a:solidFill>
                  <a:schemeClr val="tx1"/>
                </a:solidFill>
                <a:latin typeface="+mn-lt"/>
              </a:rPr>
              <a:t> "</a:t>
            </a:r>
            <a:r>
              <a:rPr lang="en-US" sz="2400" b="0">
                <a:solidFill>
                  <a:schemeClr val="tx1"/>
                </a:solidFill>
                <a:latin typeface="+mn-lt"/>
              </a:rPr>
              <a:t>unification" (making something one) or </a:t>
            </a:r>
            <a:endParaRPr lang="en-US" sz="2400" b="0" smtClean="0">
              <a:solidFill>
                <a:schemeClr val="tx1"/>
              </a:solidFill>
              <a:latin typeface="+mn-lt"/>
            </a:endParaRPr>
          </a:p>
          <a:p>
            <a:pPr lvl="1">
              <a:buClrTx/>
              <a:buFont typeface="Arial" pitchFamily="34" charset="0"/>
              <a:buChar char="•"/>
            </a:pPr>
            <a:r>
              <a:rPr lang="en-US" sz="2400" b="0" smtClean="0">
                <a:solidFill>
                  <a:schemeClr val="tx1"/>
                </a:solidFill>
                <a:latin typeface="+mn-lt"/>
              </a:rPr>
              <a:t> "asserting (claim) </a:t>
            </a:r>
            <a:r>
              <a:rPr lang="en-US" sz="2400" b="0">
                <a:solidFill>
                  <a:schemeClr val="tx1"/>
                </a:solidFill>
                <a:latin typeface="+mn-lt"/>
              </a:rPr>
              <a:t>oneness", and </a:t>
            </a:r>
            <a:endParaRPr lang="en-US" sz="2400" b="0" smtClean="0">
              <a:solidFill>
                <a:schemeClr val="tx1"/>
              </a:solidFill>
              <a:latin typeface="+mn-lt"/>
            </a:endParaRPr>
          </a:p>
          <a:p>
            <a:pPr lvl="1">
              <a:buClrTx/>
              <a:buFont typeface="Arial" pitchFamily="34" charset="0"/>
              <a:buChar char="•"/>
            </a:pPr>
            <a:r>
              <a:rPr lang="en-US" sz="2400" b="0" smtClean="0">
                <a:solidFill>
                  <a:schemeClr val="tx1"/>
                </a:solidFill>
                <a:latin typeface="+mn-lt"/>
              </a:rPr>
              <a:t> From </a:t>
            </a:r>
            <a:r>
              <a:rPr lang="en-US" sz="2400" b="0">
                <a:solidFill>
                  <a:schemeClr val="tx1"/>
                </a:solidFill>
                <a:latin typeface="+mn-lt"/>
              </a:rPr>
              <a:t>the </a:t>
            </a:r>
            <a:r>
              <a:rPr lang="en-US" sz="2400" i="1">
                <a:solidFill>
                  <a:schemeClr val="tx1"/>
                </a:solidFill>
                <a:latin typeface="+mn-lt"/>
              </a:rPr>
              <a:t>Arabic verb</a:t>
            </a:r>
            <a:r>
              <a:rPr lang="en-US" sz="2400" b="0">
                <a:solidFill>
                  <a:schemeClr val="tx1"/>
                </a:solidFill>
                <a:latin typeface="+mn-lt"/>
              </a:rPr>
              <a:t> </a:t>
            </a:r>
            <a:r>
              <a:rPr lang="en-US" sz="2400" b="0" i="1">
                <a:solidFill>
                  <a:schemeClr val="tx1"/>
                </a:solidFill>
                <a:latin typeface="+mn-lt"/>
              </a:rPr>
              <a:t>(</a:t>
            </a:r>
            <a:r>
              <a:rPr lang="en-US" sz="2400" b="0" i="1" err="1">
                <a:solidFill>
                  <a:schemeClr val="tx1"/>
                </a:solidFill>
                <a:latin typeface="+mn-lt"/>
              </a:rPr>
              <a:t>wahhada</a:t>
            </a:r>
            <a:r>
              <a:rPr lang="en-US" sz="2400" b="0" i="1">
                <a:solidFill>
                  <a:schemeClr val="tx1"/>
                </a:solidFill>
                <a:latin typeface="+mn-lt"/>
              </a:rPr>
              <a:t>)</a:t>
            </a:r>
            <a:r>
              <a:rPr lang="en-US" sz="2400" b="0">
                <a:solidFill>
                  <a:schemeClr val="tx1"/>
                </a:solidFill>
                <a:latin typeface="+mn-lt"/>
              </a:rPr>
              <a:t> which itself means to unite, unify or consolidate.</a:t>
            </a:r>
          </a:p>
          <a:p>
            <a:pPr>
              <a:buClrTx/>
              <a:buFont typeface="Arial" pitchFamily="34" charset="0"/>
              <a:buChar char="•"/>
            </a:pPr>
            <a:r>
              <a:rPr lang="en-US" sz="2400" b="1" smtClean="0">
                <a:solidFill>
                  <a:schemeClr val="tx1"/>
                </a:solidFill>
                <a:latin typeface="+mn-lt"/>
              </a:rPr>
              <a:t> When </a:t>
            </a:r>
            <a:r>
              <a:rPr lang="en-US" sz="2400" b="1">
                <a:solidFill>
                  <a:schemeClr val="tx1"/>
                </a:solidFill>
                <a:latin typeface="+mn-lt"/>
              </a:rPr>
              <a:t>the term </a:t>
            </a:r>
            <a:r>
              <a:rPr lang="en-US" sz="2400" b="1" i="1" smtClean="0">
                <a:solidFill>
                  <a:schemeClr val="tx1"/>
                </a:solidFill>
                <a:latin typeface="+mn-lt"/>
              </a:rPr>
              <a:t>Tauheed</a:t>
            </a:r>
            <a:r>
              <a:rPr lang="en-US" sz="2400" b="1" smtClean="0">
                <a:solidFill>
                  <a:schemeClr val="tx1"/>
                </a:solidFill>
                <a:latin typeface="+mn-lt"/>
              </a:rPr>
              <a:t> </a:t>
            </a:r>
            <a:r>
              <a:rPr lang="en-US" sz="2400" b="1">
                <a:solidFill>
                  <a:schemeClr val="tx1"/>
                </a:solidFill>
                <a:latin typeface="+mn-lt"/>
              </a:rPr>
              <a:t>is used in reference to </a:t>
            </a:r>
            <a:r>
              <a:rPr lang="en-US" sz="2400" b="1" smtClean="0">
                <a:solidFill>
                  <a:schemeClr val="tx1"/>
                </a:solidFill>
                <a:latin typeface="+mn-lt"/>
              </a:rPr>
              <a:t>Allah, </a:t>
            </a:r>
          </a:p>
          <a:p>
            <a:pPr lvl="1">
              <a:buClrTx/>
              <a:buFont typeface="Arial" pitchFamily="34" charset="0"/>
              <a:buChar char="•"/>
            </a:pPr>
            <a:r>
              <a:rPr lang="en-US" sz="2400" b="0" smtClean="0">
                <a:solidFill>
                  <a:schemeClr val="tx1"/>
                </a:solidFill>
                <a:latin typeface="+mn-lt"/>
              </a:rPr>
              <a:t> means </a:t>
            </a:r>
            <a:r>
              <a:rPr lang="en-US" sz="2400" b="0">
                <a:solidFill>
                  <a:schemeClr val="tx1"/>
                </a:solidFill>
                <a:latin typeface="+mn-lt"/>
              </a:rPr>
              <a:t>realizing and maintaining of Allah's unity in all of man's actions which directly or indirectly relate to Him</a:t>
            </a:r>
            <a:r>
              <a:rPr lang="en-US" sz="2400" b="0" smtClean="0">
                <a:solidFill>
                  <a:schemeClr val="tx1"/>
                </a:solidFill>
                <a:latin typeface="+mn-lt"/>
              </a:rPr>
              <a:t>.</a:t>
            </a:r>
            <a:endParaRPr lang="en-US" sz="2400" b="0">
              <a:solidFill>
                <a:schemeClr val="tx1"/>
              </a:solidFill>
              <a:latin typeface="+mn-lt"/>
            </a:endParaRPr>
          </a:p>
          <a:p>
            <a:pPr>
              <a:buClrTx/>
              <a:buFont typeface="Arial" pitchFamily="34" charset="0"/>
              <a:buChar char="•"/>
            </a:pPr>
            <a:r>
              <a:rPr lang="en-US" sz="2400" b="0">
                <a:solidFill>
                  <a:schemeClr val="tx1"/>
                </a:solidFill>
                <a:latin typeface="+mn-lt"/>
              </a:rPr>
              <a:t> It is the belief that Allah is One, </a:t>
            </a:r>
            <a:endParaRPr lang="en-US" sz="2400" b="0" smtClean="0">
              <a:solidFill>
                <a:schemeClr val="tx1"/>
              </a:solidFill>
              <a:latin typeface="+mn-lt"/>
            </a:endParaRPr>
          </a:p>
          <a:p>
            <a:pPr lvl="1">
              <a:buFont typeface="Arial" pitchFamily="34" charset="0"/>
              <a:buChar char="•"/>
            </a:pPr>
            <a:r>
              <a:rPr lang="en-US" sz="2400" b="0" smtClean="0">
                <a:solidFill>
                  <a:schemeClr val="tx1"/>
                </a:solidFill>
                <a:latin typeface="+mn-lt"/>
              </a:rPr>
              <a:t>without </a:t>
            </a:r>
            <a:r>
              <a:rPr lang="en-US" sz="2400" b="0">
                <a:solidFill>
                  <a:schemeClr val="tx1"/>
                </a:solidFill>
                <a:latin typeface="+mn-lt"/>
              </a:rPr>
              <a:t>partner in His </a:t>
            </a:r>
            <a:r>
              <a:rPr lang="en-US" sz="2400" b="0" smtClean="0">
                <a:solidFill>
                  <a:schemeClr val="tx1"/>
                </a:solidFill>
                <a:latin typeface="+mn-lt"/>
              </a:rPr>
              <a:t>authority and </a:t>
            </a:r>
            <a:r>
              <a:rPr lang="en-US" sz="2400" b="0">
                <a:solidFill>
                  <a:schemeClr val="tx1"/>
                </a:solidFill>
                <a:latin typeface="+mn-lt"/>
              </a:rPr>
              <a:t>His actions (</a:t>
            </a:r>
            <a:r>
              <a:rPr lang="en-US" sz="2400" b="0" i="1" err="1">
                <a:solidFill>
                  <a:schemeClr val="tx1"/>
                </a:solidFill>
                <a:latin typeface="+mn-lt"/>
              </a:rPr>
              <a:t>Ruboobeeyah</a:t>
            </a:r>
            <a:r>
              <a:rPr lang="en-US" sz="2400" b="0">
                <a:solidFill>
                  <a:schemeClr val="tx1"/>
                </a:solidFill>
                <a:latin typeface="+mn-lt"/>
              </a:rPr>
              <a:t>), </a:t>
            </a:r>
            <a:endParaRPr lang="en-US" sz="2400" b="0" smtClean="0">
              <a:solidFill>
                <a:schemeClr val="tx1"/>
              </a:solidFill>
              <a:latin typeface="+mn-lt"/>
            </a:endParaRPr>
          </a:p>
          <a:p>
            <a:pPr lvl="1">
              <a:buFont typeface="Arial" pitchFamily="34" charset="0"/>
              <a:buChar char="•"/>
            </a:pPr>
            <a:r>
              <a:rPr lang="en-US" sz="2400" b="0" smtClean="0">
                <a:solidFill>
                  <a:schemeClr val="tx1"/>
                </a:solidFill>
                <a:latin typeface="+mn-lt"/>
              </a:rPr>
              <a:t>One </a:t>
            </a:r>
            <a:r>
              <a:rPr lang="en-US" sz="2400" b="0">
                <a:solidFill>
                  <a:schemeClr val="tx1"/>
                </a:solidFill>
                <a:latin typeface="+mn-lt"/>
              </a:rPr>
              <a:t>without </a:t>
            </a:r>
            <a:r>
              <a:rPr lang="en-US" sz="2400" smtClean="0"/>
              <a:t>resemblance</a:t>
            </a:r>
            <a:r>
              <a:rPr lang="en-US" sz="2400" b="0" smtClean="0">
                <a:solidFill>
                  <a:schemeClr val="tx1"/>
                </a:solidFill>
                <a:latin typeface="+mn-lt"/>
              </a:rPr>
              <a:t> </a:t>
            </a:r>
            <a:r>
              <a:rPr lang="en-US" sz="2400" b="0">
                <a:solidFill>
                  <a:schemeClr val="tx1"/>
                </a:solidFill>
                <a:latin typeface="+mn-lt"/>
              </a:rPr>
              <a:t>in His essence and attributes (</a:t>
            </a:r>
            <a:r>
              <a:rPr lang="en-US" sz="2400" b="0" i="1" err="1">
                <a:solidFill>
                  <a:schemeClr val="tx1"/>
                </a:solidFill>
                <a:latin typeface="+mn-lt"/>
              </a:rPr>
              <a:t>Asmaa</a:t>
            </a:r>
            <a:r>
              <a:rPr lang="en-US" sz="2400" b="0" i="1">
                <a:solidFill>
                  <a:schemeClr val="tx1"/>
                </a:solidFill>
                <a:latin typeface="+mn-lt"/>
              </a:rPr>
              <a:t> </a:t>
            </a:r>
            <a:r>
              <a:rPr lang="en-US" sz="2400" b="0" i="1" err="1">
                <a:solidFill>
                  <a:schemeClr val="tx1"/>
                </a:solidFill>
                <a:latin typeface="+mn-lt"/>
              </a:rPr>
              <a:t>wa</a:t>
            </a:r>
            <a:r>
              <a:rPr lang="en-US" sz="2400" b="0" i="1">
                <a:solidFill>
                  <a:schemeClr val="tx1"/>
                </a:solidFill>
                <a:latin typeface="+mn-lt"/>
              </a:rPr>
              <a:t> </a:t>
            </a:r>
            <a:r>
              <a:rPr lang="en-US" sz="2400" b="0" i="1" err="1">
                <a:solidFill>
                  <a:schemeClr val="tx1"/>
                </a:solidFill>
                <a:latin typeface="+mn-lt"/>
              </a:rPr>
              <a:t>Sifaat</a:t>
            </a:r>
            <a:r>
              <a:rPr lang="en-US" sz="2400" b="0" smtClean="0">
                <a:solidFill>
                  <a:schemeClr val="tx1"/>
                </a:solidFill>
                <a:latin typeface="+mn-lt"/>
              </a:rPr>
              <a:t>)</a:t>
            </a:r>
          </a:p>
        </p:txBody>
      </p:sp>
      <p:sp>
        <p:nvSpPr>
          <p:cNvPr id="4" name="Title 3"/>
          <p:cNvSpPr>
            <a:spLocks noGrp="1"/>
          </p:cNvSpPr>
          <p:nvPr>
            <p:ph type="title"/>
          </p:nvPr>
        </p:nvSpPr>
        <p:spPr>
          <a:xfrm>
            <a:off x="2133600" y="152400"/>
            <a:ext cx="6858000" cy="1143000"/>
          </a:xfrm>
        </p:spPr>
        <p:txBody>
          <a:bodyPr/>
          <a:lstStyle/>
          <a:p>
            <a:r>
              <a:rPr lang="en-US" smtClean="0"/>
              <a:t>Tauheed</a:t>
            </a:r>
            <a:endParaRPr lang="en-US"/>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9" name="Text Box 3"/>
          <p:cNvSpPr txBox="1">
            <a:spLocks noChangeArrowheads="1"/>
          </p:cNvSpPr>
          <p:nvPr/>
        </p:nvSpPr>
        <p:spPr bwMode="auto">
          <a:xfrm>
            <a:off x="2133600" y="304800"/>
            <a:ext cx="6259512" cy="1006475"/>
          </a:xfrm>
          <a:prstGeom prst="rect">
            <a:avLst/>
          </a:prstGeom>
          <a:noFill/>
          <a:ln w="9525">
            <a:noFill/>
            <a:miter lim="800000"/>
            <a:headEnd/>
            <a:tailEnd/>
          </a:ln>
          <a:effectLst/>
        </p:spPr>
        <p:txBody>
          <a:bodyPr>
            <a:spAutoFit/>
          </a:bodyPr>
          <a:lstStyle/>
          <a:p>
            <a:pPr algn="ctr" rtl="0">
              <a:buFontTx/>
              <a:buNone/>
            </a:pPr>
            <a:r>
              <a:rPr lang="en-US" sz="3000" b="1">
                <a:solidFill>
                  <a:schemeClr val="tx1"/>
                </a:solidFill>
                <a:latin typeface="Arial" charset="0"/>
              </a:rPr>
              <a:t>Types of Attributes of Allah</a:t>
            </a:r>
          </a:p>
          <a:p>
            <a:pPr algn="ctr" rtl="0">
              <a:buFontTx/>
              <a:buNone/>
            </a:pPr>
            <a:r>
              <a:rPr lang="en-US" sz="3000" b="1">
                <a:solidFill>
                  <a:schemeClr val="tx1"/>
                </a:solidFill>
                <a:latin typeface="Arial" charset="0"/>
              </a:rPr>
              <a:t>(</a:t>
            </a:r>
            <a:r>
              <a:rPr lang="en-US" sz="3000" b="1" err="1">
                <a:solidFill>
                  <a:schemeClr val="tx1"/>
                </a:solidFill>
                <a:latin typeface="Arial" charset="0"/>
              </a:rPr>
              <a:t>Tauheed</a:t>
            </a:r>
            <a:r>
              <a:rPr lang="en-US" sz="3000" b="1">
                <a:solidFill>
                  <a:schemeClr val="tx1"/>
                </a:solidFill>
                <a:latin typeface="Arial" charset="0"/>
              </a:rPr>
              <a:t>)</a:t>
            </a:r>
          </a:p>
        </p:txBody>
      </p:sp>
      <p:sp>
        <p:nvSpPr>
          <p:cNvPr id="254980" name="_s1028"/>
          <p:cNvSpPr>
            <a:spLocks noChangeArrowheads="1" noTextEdit="1"/>
          </p:cNvSpPr>
          <p:nvPr/>
        </p:nvSpPr>
        <p:spPr bwMode="auto">
          <a:xfrm>
            <a:off x="1965325" y="1752600"/>
            <a:ext cx="5256213" cy="2239963"/>
          </a:xfrm>
          <a:prstGeom prst="ellipse">
            <a:avLst/>
          </a:prstGeom>
          <a:solidFill>
            <a:srgbClr val="0099FF">
              <a:alpha val="80000"/>
            </a:srgbClr>
          </a:solidFill>
          <a:ln w="9525">
            <a:noFill/>
            <a:round/>
            <a:headEnd/>
            <a:tailEnd/>
          </a:ln>
        </p:spPr>
        <p:txBody>
          <a:bodyPr anchor="ctr"/>
          <a:lstStyle/>
          <a:p>
            <a:endParaRPr lang="en-US"/>
          </a:p>
        </p:txBody>
      </p:sp>
      <p:sp>
        <p:nvSpPr>
          <p:cNvPr id="254981" name="_s1030"/>
          <p:cNvSpPr>
            <a:spLocks noChangeArrowheads="1" noTextEdit="1"/>
          </p:cNvSpPr>
          <p:nvPr/>
        </p:nvSpPr>
        <p:spPr bwMode="auto">
          <a:xfrm>
            <a:off x="3694113" y="3032125"/>
            <a:ext cx="5256212" cy="2239963"/>
          </a:xfrm>
          <a:prstGeom prst="ellipse">
            <a:avLst/>
          </a:prstGeom>
          <a:solidFill>
            <a:srgbClr val="FF3300">
              <a:alpha val="80000"/>
            </a:srgbClr>
          </a:solidFill>
          <a:ln w="9525">
            <a:noFill/>
            <a:round/>
            <a:headEnd/>
            <a:tailEnd/>
          </a:ln>
        </p:spPr>
        <p:txBody>
          <a:bodyPr anchor="ctr"/>
          <a:lstStyle/>
          <a:p>
            <a:endParaRPr lang="en-US"/>
          </a:p>
        </p:txBody>
      </p:sp>
      <p:sp>
        <p:nvSpPr>
          <p:cNvPr id="254982" name="_s1032"/>
          <p:cNvSpPr>
            <a:spLocks noChangeArrowheads="1" noTextEdit="1"/>
          </p:cNvSpPr>
          <p:nvPr/>
        </p:nvSpPr>
        <p:spPr bwMode="auto">
          <a:xfrm>
            <a:off x="231775" y="3028950"/>
            <a:ext cx="5256213" cy="2241550"/>
          </a:xfrm>
          <a:prstGeom prst="ellipse">
            <a:avLst/>
          </a:prstGeom>
          <a:solidFill>
            <a:srgbClr val="00FF00">
              <a:alpha val="80000"/>
            </a:srgbClr>
          </a:solidFill>
          <a:ln w="9525">
            <a:noFill/>
            <a:round/>
            <a:headEnd/>
            <a:tailEnd/>
          </a:ln>
        </p:spPr>
        <p:txBody>
          <a:bodyPr anchor="ctr"/>
          <a:lstStyle/>
          <a:p>
            <a:endParaRPr lang="en-US"/>
          </a:p>
        </p:txBody>
      </p:sp>
      <p:sp>
        <p:nvSpPr>
          <p:cNvPr id="254983" name="Rectangle 7"/>
          <p:cNvSpPr>
            <a:spLocks noChangeArrowheads="1"/>
          </p:cNvSpPr>
          <p:nvPr/>
        </p:nvSpPr>
        <p:spPr bwMode="auto">
          <a:xfrm>
            <a:off x="3390900" y="1828800"/>
            <a:ext cx="2362200" cy="1600200"/>
          </a:xfrm>
          <a:prstGeom prst="rect">
            <a:avLst/>
          </a:prstGeom>
          <a:noFill/>
          <a:ln w="9525">
            <a:noFill/>
            <a:miter lim="800000"/>
            <a:headEnd/>
            <a:tailEnd/>
          </a:ln>
          <a:effectLst>
            <a:prstShdw prst="shdw17" dist="17961" dir="2700000">
              <a:srgbClr val="FF3300">
                <a:gamma/>
                <a:shade val="60000"/>
                <a:invGamma/>
              </a:srgbClr>
            </a:prstShdw>
          </a:effectLst>
        </p:spPr>
        <p:txBody>
          <a:bodyPr wrap="none" anchor="ctr"/>
          <a:lstStyle/>
          <a:p>
            <a:pPr algn="ctr" rtl="0">
              <a:lnSpc>
                <a:spcPct val="80000"/>
              </a:lnSpc>
              <a:buFontTx/>
              <a:buNone/>
            </a:pPr>
            <a:r>
              <a:rPr lang="en-US" sz="4500" b="1">
                <a:solidFill>
                  <a:srgbClr val="FFFFFF"/>
                </a:solidFill>
                <a:latin typeface="Arial" charset="0"/>
              </a:rPr>
              <a:t>Allah</a:t>
            </a:r>
          </a:p>
          <a:p>
            <a:pPr algn="ctr" rtl="0">
              <a:lnSpc>
                <a:spcPct val="80000"/>
              </a:lnSpc>
              <a:buFontTx/>
              <a:buNone/>
            </a:pPr>
            <a:r>
              <a:rPr lang="en-US" sz="1200" b="1">
                <a:solidFill>
                  <a:srgbClr val="FFFFFF"/>
                </a:solidFill>
                <a:latin typeface="Arial" charset="0"/>
              </a:rPr>
              <a:t>Ikhlas:112/1-4</a:t>
            </a:r>
          </a:p>
          <a:p>
            <a:pPr algn="ctr" rtl="0">
              <a:lnSpc>
                <a:spcPct val="80000"/>
              </a:lnSpc>
              <a:buFontTx/>
              <a:buNone/>
            </a:pPr>
            <a:r>
              <a:rPr lang="en-US" sz="1200" b="1">
                <a:solidFill>
                  <a:srgbClr val="FFFFFF"/>
                </a:solidFill>
                <a:latin typeface="Arial" charset="0"/>
              </a:rPr>
              <a:t>Luqman:31/27</a:t>
            </a:r>
          </a:p>
        </p:txBody>
      </p:sp>
      <p:sp>
        <p:nvSpPr>
          <p:cNvPr id="254984" name="Rectangle 8"/>
          <p:cNvSpPr>
            <a:spLocks noChangeArrowheads="1"/>
          </p:cNvSpPr>
          <p:nvPr/>
        </p:nvSpPr>
        <p:spPr bwMode="auto">
          <a:xfrm>
            <a:off x="1614488" y="3403600"/>
            <a:ext cx="2362200" cy="1600200"/>
          </a:xfrm>
          <a:prstGeom prst="rect">
            <a:avLst/>
          </a:prstGeom>
          <a:noFill/>
          <a:ln w="9525">
            <a:noFill/>
            <a:miter lim="800000"/>
            <a:headEnd/>
            <a:tailEnd/>
          </a:ln>
          <a:effectLst>
            <a:prstShdw prst="shdw17" dist="17961" dir="2700000">
              <a:srgbClr val="FF3300">
                <a:gamma/>
                <a:shade val="60000"/>
                <a:invGamma/>
              </a:srgbClr>
            </a:prstShdw>
          </a:effectLst>
        </p:spPr>
        <p:txBody>
          <a:bodyPr wrap="none" anchor="ctr"/>
          <a:lstStyle/>
          <a:p>
            <a:pPr algn="ctr" rtl="0">
              <a:lnSpc>
                <a:spcPct val="80000"/>
              </a:lnSpc>
              <a:buFontTx/>
              <a:buNone/>
            </a:pPr>
            <a:r>
              <a:rPr lang="en-US" sz="4000" b="1">
                <a:solidFill>
                  <a:srgbClr val="FFFFFF"/>
                </a:solidFill>
                <a:latin typeface="Arial" charset="0"/>
              </a:rPr>
              <a:t>Guardian</a:t>
            </a:r>
          </a:p>
          <a:p>
            <a:pPr algn="ctr" rtl="0">
              <a:lnSpc>
                <a:spcPct val="80000"/>
              </a:lnSpc>
              <a:buFontTx/>
              <a:buNone/>
            </a:pPr>
            <a:r>
              <a:rPr lang="en-US" sz="1200" b="1">
                <a:solidFill>
                  <a:srgbClr val="FFFFFF"/>
                </a:solidFill>
                <a:latin typeface="Arial" charset="0"/>
              </a:rPr>
              <a:t>Quresh 3-4</a:t>
            </a:r>
          </a:p>
        </p:txBody>
      </p:sp>
      <p:sp>
        <p:nvSpPr>
          <p:cNvPr id="254985" name="Rectangle 9"/>
          <p:cNvSpPr>
            <a:spLocks noChangeArrowheads="1"/>
          </p:cNvSpPr>
          <p:nvPr/>
        </p:nvSpPr>
        <p:spPr bwMode="auto">
          <a:xfrm>
            <a:off x="5608638" y="3479800"/>
            <a:ext cx="2362200" cy="1600200"/>
          </a:xfrm>
          <a:prstGeom prst="rect">
            <a:avLst/>
          </a:prstGeom>
          <a:noFill/>
          <a:ln w="9525">
            <a:noFill/>
            <a:miter lim="800000"/>
            <a:headEnd/>
            <a:tailEnd/>
          </a:ln>
          <a:effectLst>
            <a:prstShdw prst="shdw17" dist="17961" dir="2700000">
              <a:srgbClr val="FF3300">
                <a:gamma/>
                <a:shade val="60000"/>
                <a:invGamma/>
              </a:srgbClr>
            </a:prstShdw>
          </a:effectLst>
        </p:spPr>
        <p:txBody>
          <a:bodyPr wrap="none" anchor="ctr"/>
          <a:lstStyle/>
          <a:p>
            <a:pPr algn="ctr" rtl="0">
              <a:lnSpc>
                <a:spcPct val="80000"/>
              </a:lnSpc>
              <a:buFontTx/>
              <a:buNone/>
            </a:pPr>
            <a:r>
              <a:rPr lang="en-US" sz="4500" b="1">
                <a:solidFill>
                  <a:srgbClr val="FFFFFF"/>
                </a:solidFill>
                <a:latin typeface="Arial" charset="0"/>
              </a:rPr>
              <a:t>Ruler</a:t>
            </a: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4" name="Rectangle 4"/>
          <p:cNvSpPr>
            <a:spLocks noChangeArrowheads="1"/>
          </p:cNvSpPr>
          <p:nvPr/>
        </p:nvSpPr>
        <p:spPr bwMode="auto">
          <a:xfrm>
            <a:off x="2286000" y="381000"/>
            <a:ext cx="4419600" cy="646331"/>
          </a:xfrm>
          <a:prstGeom prst="rect">
            <a:avLst/>
          </a:prstGeom>
          <a:noFill/>
          <a:ln w="12700" algn="ctr">
            <a:noFill/>
            <a:miter lim="800000"/>
            <a:headEnd/>
            <a:tailEnd/>
          </a:ln>
          <a:effectLst/>
        </p:spPr>
        <p:txBody>
          <a:bodyPr wrap="square">
            <a:spAutoFit/>
          </a:bodyPr>
          <a:lstStyle/>
          <a:p>
            <a:r>
              <a:rPr lang="en-US" sz="3600" err="1" smtClean="0">
                <a:solidFill>
                  <a:schemeClr val="tx1"/>
                </a:solidFill>
              </a:rPr>
              <a:t>Belif</a:t>
            </a:r>
            <a:r>
              <a:rPr lang="en-US" sz="3600" smtClean="0">
                <a:solidFill>
                  <a:schemeClr val="tx1"/>
                </a:solidFill>
              </a:rPr>
              <a:t> in Allah means</a:t>
            </a:r>
            <a:endParaRPr lang="en-US" sz="3600">
              <a:solidFill>
                <a:schemeClr val="tx1"/>
              </a:solidFill>
            </a:endParaRPr>
          </a:p>
        </p:txBody>
      </p:sp>
      <p:sp>
        <p:nvSpPr>
          <p:cNvPr id="87045" name="Rectangle 5"/>
          <p:cNvSpPr>
            <a:spLocks noChangeArrowheads="1"/>
          </p:cNvSpPr>
          <p:nvPr/>
        </p:nvSpPr>
        <p:spPr bwMode="auto">
          <a:xfrm>
            <a:off x="685800" y="1600200"/>
            <a:ext cx="8229600" cy="3970318"/>
          </a:xfrm>
          <a:prstGeom prst="rect">
            <a:avLst/>
          </a:prstGeom>
          <a:noFill/>
          <a:ln w="12700" algn="ctr">
            <a:noFill/>
            <a:miter lim="800000"/>
            <a:headEnd/>
            <a:tailEnd/>
          </a:ln>
          <a:effectLst/>
        </p:spPr>
        <p:txBody>
          <a:bodyPr wrap="square">
            <a:spAutoFit/>
          </a:bodyPr>
          <a:lstStyle/>
          <a:p>
            <a:pPr>
              <a:buFont typeface="Arial" pitchFamily="34" charset="0"/>
              <a:buChar char="•"/>
            </a:pPr>
            <a:r>
              <a:rPr lang="en-US" sz="2800" smtClean="0"/>
              <a:t> Belief in One-</a:t>
            </a:r>
            <a:r>
              <a:rPr lang="en-US" sz="2800" err="1" smtClean="0"/>
              <a:t>ness</a:t>
            </a:r>
            <a:endParaRPr lang="en-US" sz="2800" smtClean="0"/>
          </a:p>
          <a:p>
            <a:pPr>
              <a:buFont typeface="Arial" pitchFamily="34" charset="0"/>
              <a:buChar char="•"/>
            </a:pPr>
            <a:r>
              <a:rPr lang="en-US" sz="2800" smtClean="0"/>
              <a:t> Tauheed </a:t>
            </a:r>
            <a:r>
              <a:rPr lang="en-US" sz="2800" err="1"/>
              <a:t>ar-Ruboobeeyah</a:t>
            </a:r>
            <a:r>
              <a:rPr lang="en-US" sz="2800"/>
              <a:t> (Maintaining the unity of lordship) </a:t>
            </a:r>
          </a:p>
          <a:p>
            <a:pPr>
              <a:buFont typeface="Arial" pitchFamily="34" charset="0"/>
              <a:buChar char="•"/>
            </a:pPr>
            <a:r>
              <a:rPr lang="en-US" sz="2800" smtClean="0"/>
              <a:t> Tauheed </a:t>
            </a:r>
            <a:r>
              <a:rPr lang="en-US" sz="2800"/>
              <a:t>al –</a:t>
            </a:r>
            <a:r>
              <a:rPr lang="en-US" sz="2800" err="1"/>
              <a:t>Asmaa</a:t>
            </a:r>
            <a:r>
              <a:rPr lang="en-US" sz="2800"/>
              <a:t> was-</a:t>
            </a:r>
            <a:r>
              <a:rPr lang="en-US" sz="2800" err="1"/>
              <a:t>Sifaat</a:t>
            </a:r>
            <a:r>
              <a:rPr lang="en-US" sz="2800"/>
              <a:t>(Maintaining the </a:t>
            </a:r>
            <a:r>
              <a:rPr lang="en-US" sz="2800" smtClean="0"/>
              <a:t> Unity </a:t>
            </a:r>
            <a:r>
              <a:rPr lang="en-US" sz="2800"/>
              <a:t>of Allah’s names and Attributes).                         </a:t>
            </a:r>
            <a:br>
              <a:rPr lang="en-US" sz="2800"/>
            </a:br>
            <a:endParaRPr lang="en-US" sz="2800"/>
          </a:p>
          <a:p>
            <a:pPr>
              <a:buFont typeface="Arial" pitchFamily="34" charset="0"/>
              <a:buChar char="•"/>
            </a:pPr>
            <a:r>
              <a:rPr lang="en-US" sz="2800" smtClean="0"/>
              <a:t> Tauheed </a:t>
            </a:r>
            <a:r>
              <a:rPr lang="en-US" sz="2800"/>
              <a:t>al-</a:t>
            </a:r>
            <a:r>
              <a:rPr lang="en-US" sz="2800" err="1"/>
              <a:t>Ebaadah</a:t>
            </a:r>
            <a:r>
              <a:rPr lang="en-US" sz="2800"/>
              <a:t> (Maintaining The Unity of Worship)</a:t>
            </a:r>
            <a:br>
              <a:rPr lang="en-US" sz="2800"/>
            </a:br>
            <a:endParaRPr lang="en-US" sz="2800"/>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8" name="Rectangle 4"/>
          <p:cNvSpPr>
            <a:spLocks noChangeArrowheads="1"/>
          </p:cNvSpPr>
          <p:nvPr/>
        </p:nvSpPr>
        <p:spPr bwMode="auto">
          <a:xfrm>
            <a:off x="381000" y="1752600"/>
            <a:ext cx="8305800" cy="1126462"/>
          </a:xfrm>
          <a:prstGeom prst="rect">
            <a:avLst/>
          </a:prstGeom>
          <a:noFill/>
          <a:ln w="12700" algn="ctr">
            <a:noFill/>
            <a:miter lim="800000"/>
            <a:headEnd/>
            <a:tailEnd/>
          </a:ln>
          <a:effectLst/>
        </p:spPr>
        <p:txBody>
          <a:bodyPr wrap="square">
            <a:spAutoFit/>
          </a:bodyPr>
          <a:lstStyle/>
          <a:p>
            <a:pPr eaLnBrk="1" hangingPunct="1">
              <a:lnSpc>
                <a:spcPct val="80000"/>
              </a:lnSpc>
              <a:spcBef>
                <a:spcPct val="20000"/>
              </a:spcBef>
              <a:buClr>
                <a:schemeClr val="accent1"/>
              </a:buClr>
              <a:buSzPct val="70000"/>
              <a:buFont typeface="Wingdings" pitchFamily="2" charset="2"/>
              <a:buChar char="n"/>
            </a:pPr>
            <a:r>
              <a:rPr lang="en-US" sz="2800" smtClean="0">
                <a:solidFill>
                  <a:schemeClr val="tx2"/>
                </a:solidFill>
              </a:rPr>
              <a:t> In </a:t>
            </a:r>
            <a:r>
              <a:rPr lang="en-US" sz="2800">
                <a:solidFill>
                  <a:schemeClr val="tx2"/>
                </a:solidFill>
              </a:rPr>
              <a:t>Arabic the word used to describe </a:t>
            </a:r>
            <a:r>
              <a:rPr lang="en-US" sz="2800" smtClean="0">
                <a:solidFill>
                  <a:schemeClr val="tx2"/>
                </a:solidFill>
              </a:rPr>
              <a:t>this </a:t>
            </a:r>
            <a:r>
              <a:rPr lang="en-US" sz="2800">
                <a:solidFill>
                  <a:schemeClr val="tx2"/>
                </a:solidFill>
              </a:rPr>
              <a:t>creator-sustainer quality is </a:t>
            </a:r>
            <a:r>
              <a:rPr lang="en-US" sz="2800" i="1" err="1">
                <a:solidFill>
                  <a:schemeClr val="tx2"/>
                </a:solidFill>
              </a:rPr>
              <a:t>Ruboobeeyah</a:t>
            </a:r>
            <a:r>
              <a:rPr lang="en-US" sz="2800">
                <a:solidFill>
                  <a:schemeClr val="tx2"/>
                </a:solidFill>
              </a:rPr>
              <a:t> which is derived from the root </a:t>
            </a:r>
            <a:r>
              <a:rPr lang="en-US" sz="2800" i="1">
                <a:solidFill>
                  <a:schemeClr val="tx2"/>
                </a:solidFill>
              </a:rPr>
              <a:t>"</a:t>
            </a:r>
            <a:r>
              <a:rPr lang="en-US" sz="2800" i="1" err="1">
                <a:solidFill>
                  <a:schemeClr val="tx2"/>
                </a:solidFill>
              </a:rPr>
              <a:t>Rabb</a:t>
            </a:r>
            <a:r>
              <a:rPr lang="en-US" sz="2800" i="1">
                <a:solidFill>
                  <a:schemeClr val="tx2"/>
                </a:solidFill>
              </a:rPr>
              <a:t>"</a:t>
            </a:r>
            <a:r>
              <a:rPr lang="en-US" sz="2800">
                <a:solidFill>
                  <a:schemeClr val="tx2"/>
                </a:solidFill>
              </a:rPr>
              <a:t> (Lord</a:t>
            </a:r>
            <a:r>
              <a:rPr lang="en-US" sz="2800" smtClean="0">
                <a:solidFill>
                  <a:schemeClr val="tx2"/>
                </a:solidFill>
              </a:rPr>
              <a:t>).</a:t>
            </a:r>
            <a:endParaRPr lang="en-US" sz="2800">
              <a:solidFill>
                <a:schemeClr val="tx2"/>
              </a:solidFill>
            </a:endParaRPr>
          </a:p>
        </p:txBody>
      </p:sp>
      <p:sp>
        <p:nvSpPr>
          <p:cNvPr id="88069" name="Rectangle 5"/>
          <p:cNvSpPr>
            <a:spLocks noChangeArrowheads="1"/>
          </p:cNvSpPr>
          <p:nvPr/>
        </p:nvSpPr>
        <p:spPr bwMode="auto">
          <a:xfrm>
            <a:off x="457200" y="2895600"/>
            <a:ext cx="8305800" cy="1815882"/>
          </a:xfrm>
          <a:prstGeom prst="rect">
            <a:avLst/>
          </a:prstGeom>
          <a:noFill/>
          <a:ln w="12700" algn="ctr">
            <a:noFill/>
            <a:miter lim="800000"/>
            <a:headEnd/>
            <a:tailEnd/>
          </a:ln>
          <a:effectLst/>
        </p:spPr>
        <p:txBody>
          <a:bodyPr wrap="square">
            <a:spAutoFit/>
          </a:bodyPr>
          <a:lstStyle/>
          <a:p>
            <a:pPr>
              <a:buFont typeface="Arial" pitchFamily="34" charset="0"/>
              <a:buChar char="•"/>
            </a:pPr>
            <a:r>
              <a:rPr lang="en-US" sz="2800">
                <a:solidFill>
                  <a:schemeClr val="tx2"/>
                </a:solidFill>
              </a:rPr>
              <a:t>This category is based on the fundamental concept that Allah alone caused all things to exist when there was nothing</a:t>
            </a:r>
            <a:r>
              <a:rPr lang="en-US" sz="2800" smtClean="0">
                <a:solidFill>
                  <a:schemeClr val="tx2"/>
                </a:solidFill>
              </a:rPr>
              <a:t>;</a:t>
            </a:r>
            <a:endParaRPr lang="en-US" sz="2800">
              <a:solidFill>
                <a:schemeClr val="tx2"/>
              </a:solidFill>
            </a:endParaRPr>
          </a:p>
          <a:p>
            <a:pPr>
              <a:buFont typeface="Arial" pitchFamily="34" charset="0"/>
              <a:buChar char="•"/>
            </a:pPr>
            <a:r>
              <a:rPr lang="en-US" sz="2800">
                <a:solidFill>
                  <a:schemeClr val="tx2"/>
                </a:solidFill>
              </a:rPr>
              <a:t>He sustains and maintains </a:t>
            </a:r>
            <a:r>
              <a:rPr lang="en-US" sz="2800" smtClean="0">
                <a:solidFill>
                  <a:schemeClr val="tx2"/>
                </a:solidFill>
              </a:rPr>
              <a:t>creation.</a:t>
            </a:r>
            <a:endParaRPr lang="en-US" sz="2000">
              <a:solidFill>
                <a:schemeClr val="tx2"/>
              </a:solidFill>
            </a:endParaRPr>
          </a:p>
        </p:txBody>
      </p:sp>
      <p:sp>
        <p:nvSpPr>
          <p:cNvPr id="88071" name="Rectangle 7"/>
          <p:cNvSpPr>
            <a:spLocks noChangeArrowheads="1"/>
          </p:cNvSpPr>
          <p:nvPr/>
        </p:nvSpPr>
        <p:spPr bwMode="auto">
          <a:xfrm>
            <a:off x="2057400" y="381000"/>
            <a:ext cx="6781800" cy="707886"/>
          </a:xfrm>
          <a:prstGeom prst="rect">
            <a:avLst/>
          </a:prstGeom>
          <a:noFill/>
          <a:ln w="12700" algn="ctr">
            <a:noFill/>
            <a:miter lim="800000"/>
            <a:headEnd/>
            <a:tailEnd/>
          </a:ln>
          <a:effectLst/>
        </p:spPr>
        <p:txBody>
          <a:bodyPr wrap="square">
            <a:spAutoFit/>
          </a:bodyPr>
          <a:lstStyle/>
          <a:p>
            <a:pPr algn="ctr"/>
            <a:r>
              <a:rPr lang="en-US" sz="4000" err="1" smtClean="0"/>
              <a:t>Tauheed</a:t>
            </a:r>
            <a:r>
              <a:rPr lang="en-US" sz="4000" smtClean="0"/>
              <a:t> </a:t>
            </a:r>
            <a:r>
              <a:rPr lang="en-US" sz="4000" err="1" smtClean="0"/>
              <a:t>Ar</a:t>
            </a:r>
            <a:r>
              <a:rPr lang="en-US" sz="4000" smtClean="0"/>
              <a:t>- </a:t>
            </a:r>
            <a:r>
              <a:rPr lang="en-US" sz="4000" err="1" smtClean="0"/>
              <a:t>Ruboobeeyah</a:t>
            </a:r>
            <a:r>
              <a:rPr lang="en-US" sz="4000" smtClean="0"/>
              <a:t> </a:t>
            </a:r>
            <a:endParaRPr lang="en-US" sz="4000"/>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2" name="Rectangle 4"/>
          <p:cNvSpPr>
            <a:spLocks noChangeArrowheads="1"/>
          </p:cNvSpPr>
          <p:nvPr/>
        </p:nvSpPr>
        <p:spPr bwMode="auto">
          <a:xfrm>
            <a:off x="2093912" y="482025"/>
            <a:ext cx="6973888" cy="584775"/>
          </a:xfrm>
          <a:prstGeom prst="rect">
            <a:avLst/>
          </a:prstGeom>
          <a:noFill/>
          <a:ln w="12700" algn="ctr">
            <a:noFill/>
            <a:miter lim="800000"/>
            <a:headEnd/>
            <a:tailEnd/>
          </a:ln>
          <a:effectLst/>
        </p:spPr>
        <p:txBody>
          <a:bodyPr wrap="square">
            <a:spAutoFit/>
          </a:bodyPr>
          <a:lstStyle/>
          <a:p>
            <a:r>
              <a:rPr lang="en-US" sz="3200">
                <a:solidFill>
                  <a:schemeClr val="tx2"/>
                </a:solidFill>
              </a:rPr>
              <a:t>Evidence from Quran and Sunnah</a:t>
            </a:r>
          </a:p>
        </p:txBody>
      </p:sp>
      <p:sp>
        <p:nvSpPr>
          <p:cNvPr id="89093" name="Rectangle 5"/>
          <p:cNvSpPr>
            <a:spLocks noChangeArrowheads="1"/>
          </p:cNvSpPr>
          <p:nvPr/>
        </p:nvSpPr>
        <p:spPr bwMode="auto">
          <a:xfrm>
            <a:off x="304800" y="3276600"/>
            <a:ext cx="8686800" cy="2677656"/>
          </a:xfrm>
          <a:prstGeom prst="rect">
            <a:avLst/>
          </a:prstGeom>
          <a:noFill/>
          <a:ln w="12700" algn="ctr">
            <a:noFill/>
            <a:miter lim="800000"/>
            <a:headEnd/>
            <a:tailEnd/>
          </a:ln>
          <a:effectLst/>
        </p:spPr>
        <p:txBody>
          <a:bodyPr wrap="square">
            <a:spAutoFit/>
          </a:bodyPr>
          <a:lstStyle/>
          <a:p>
            <a:r>
              <a:rPr lang="en-US" sz="2400">
                <a:solidFill>
                  <a:schemeClr val="tx2"/>
                </a:solidFill>
              </a:rPr>
              <a:t>The Prophet (saws) further elaborated on this concept saying, "Be aware that if the whole of mankind gathered together in order to do something to help you, they would only be able to do something for you which Allah had already written for you. Likewise, if the whole of mankind gathered together to harm you, they would only be able to do something to harm you which Allah had already written to happen to you" </a:t>
            </a:r>
          </a:p>
        </p:txBody>
      </p:sp>
      <p:sp>
        <p:nvSpPr>
          <p:cNvPr id="89100" name="Rectangle 12"/>
          <p:cNvSpPr>
            <a:spLocks noChangeArrowheads="1"/>
          </p:cNvSpPr>
          <p:nvPr/>
        </p:nvSpPr>
        <p:spPr bwMode="auto">
          <a:xfrm>
            <a:off x="533400" y="2438400"/>
            <a:ext cx="8229600" cy="707886"/>
          </a:xfrm>
          <a:prstGeom prst="rect">
            <a:avLst/>
          </a:prstGeom>
          <a:noFill/>
          <a:ln w="12700" algn="ctr">
            <a:noFill/>
            <a:miter lim="800000"/>
            <a:headEnd/>
            <a:tailEnd/>
          </a:ln>
          <a:effectLst/>
        </p:spPr>
        <p:txBody>
          <a:bodyPr wrap="square" anchor="ctr">
            <a:spAutoFit/>
          </a:bodyPr>
          <a:lstStyle/>
          <a:p>
            <a:r>
              <a:rPr lang="en-US" sz="2000" b="0"/>
              <a:t> </a:t>
            </a:r>
            <a:r>
              <a:rPr lang="en-US" sz="2000" err="1"/>
              <a:t>Allâh</a:t>
            </a:r>
            <a:r>
              <a:rPr lang="en-US" sz="2000"/>
              <a:t> is the Creator of all things </a:t>
            </a:r>
            <a:r>
              <a:rPr lang="en-US" sz="2000" smtClean="0"/>
              <a:t>and </a:t>
            </a:r>
            <a:r>
              <a:rPr lang="en-US" sz="2000"/>
              <a:t>He is the </a:t>
            </a:r>
            <a:r>
              <a:rPr lang="en-US" sz="2000" err="1"/>
              <a:t>Wakîl</a:t>
            </a:r>
            <a:r>
              <a:rPr lang="en-US" sz="2000"/>
              <a:t> (Trustee, Disposer of affairs, Guardian, etc.) over all things </a:t>
            </a:r>
          </a:p>
        </p:txBody>
      </p:sp>
      <p:grpSp>
        <p:nvGrpSpPr>
          <p:cNvPr id="8" name="Group 7"/>
          <p:cNvGrpSpPr/>
          <p:nvPr/>
        </p:nvGrpSpPr>
        <p:grpSpPr>
          <a:xfrm>
            <a:off x="1295400" y="1624012"/>
            <a:ext cx="6934199" cy="814388"/>
            <a:chOff x="228601" y="1624012"/>
            <a:chExt cx="6934199" cy="814388"/>
          </a:xfrm>
        </p:grpSpPr>
        <p:pic>
          <p:nvPicPr>
            <p:cNvPr id="89097" name="Picture 9" descr="039062a"/>
            <p:cNvPicPr>
              <a:picLocks noChangeAspect="1" noChangeArrowheads="1"/>
            </p:cNvPicPr>
            <p:nvPr/>
          </p:nvPicPr>
          <p:blipFill>
            <a:blip r:embed="rId2" cstate="print"/>
            <a:srcRect/>
            <a:stretch>
              <a:fillRect/>
            </a:stretch>
          </p:blipFill>
          <p:spPr bwMode="auto">
            <a:xfrm>
              <a:off x="4267200" y="1624012"/>
              <a:ext cx="2895600" cy="738188"/>
            </a:xfrm>
            <a:prstGeom prst="rect">
              <a:avLst/>
            </a:prstGeom>
            <a:noFill/>
          </p:spPr>
        </p:pic>
        <p:pic>
          <p:nvPicPr>
            <p:cNvPr id="89099" name="Picture 11" descr="039062b"/>
            <p:cNvPicPr>
              <a:picLocks noChangeAspect="1" noChangeArrowheads="1"/>
            </p:cNvPicPr>
            <p:nvPr/>
          </p:nvPicPr>
          <p:blipFill>
            <a:blip r:embed="rId3" cstate="print"/>
            <a:srcRect/>
            <a:stretch>
              <a:fillRect/>
            </a:stretch>
          </p:blipFill>
          <p:spPr bwMode="auto">
            <a:xfrm>
              <a:off x="914400" y="1814512"/>
              <a:ext cx="3505200" cy="547688"/>
            </a:xfrm>
            <a:prstGeom prst="rect">
              <a:avLst/>
            </a:prstGeom>
            <a:noFill/>
          </p:spPr>
        </p:pic>
        <p:pic>
          <p:nvPicPr>
            <p:cNvPr id="89102" name="Picture 14" descr="039ti"/>
            <p:cNvPicPr>
              <a:picLocks noChangeAspect="1" noChangeArrowheads="1"/>
            </p:cNvPicPr>
            <p:nvPr/>
          </p:nvPicPr>
          <p:blipFill>
            <a:blip r:embed="rId4" cstate="print"/>
            <a:srcRect/>
            <a:stretch>
              <a:fillRect/>
            </a:stretch>
          </p:blipFill>
          <p:spPr bwMode="auto">
            <a:xfrm>
              <a:off x="228601" y="1676400"/>
              <a:ext cx="685800" cy="762000"/>
            </a:xfrm>
            <a:prstGeom prst="rect">
              <a:avLst/>
            </a:prstGeom>
            <a:noFill/>
          </p:spPr>
        </p:pic>
      </p:gr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6" name="Rectangle 4"/>
          <p:cNvSpPr>
            <a:spLocks noChangeArrowheads="1"/>
          </p:cNvSpPr>
          <p:nvPr/>
        </p:nvSpPr>
        <p:spPr bwMode="auto">
          <a:xfrm>
            <a:off x="2057400" y="95071"/>
            <a:ext cx="7010400" cy="1200329"/>
          </a:xfrm>
          <a:prstGeom prst="rect">
            <a:avLst/>
          </a:prstGeom>
          <a:noFill/>
          <a:ln w="12700" algn="ctr">
            <a:noFill/>
            <a:miter lim="800000"/>
            <a:headEnd/>
            <a:tailEnd/>
          </a:ln>
          <a:effectLst/>
        </p:spPr>
        <p:txBody>
          <a:bodyPr wrap="square">
            <a:spAutoFit/>
          </a:bodyPr>
          <a:lstStyle/>
          <a:p>
            <a:r>
              <a:rPr lang="en-US" sz="3600" err="1" smtClean="0">
                <a:solidFill>
                  <a:schemeClr val="tx2"/>
                </a:solidFill>
              </a:rPr>
              <a:t>Tauheed</a:t>
            </a:r>
            <a:r>
              <a:rPr lang="en-US" sz="3600" smtClean="0">
                <a:solidFill>
                  <a:schemeClr val="tx2"/>
                </a:solidFill>
              </a:rPr>
              <a:t> </a:t>
            </a:r>
            <a:r>
              <a:rPr lang="en-US" sz="3600">
                <a:solidFill>
                  <a:schemeClr val="tx2"/>
                </a:solidFill>
              </a:rPr>
              <a:t>al-</a:t>
            </a:r>
            <a:r>
              <a:rPr lang="en-US" sz="3600" err="1">
                <a:solidFill>
                  <a:schemeClr val="tx2"/>
                </a:solidFill>
              </a:rPr>
              <a:t>Asmaa</a:t>
            </a:r>
            <a:r>
              <a:rPr lang="en-US" sz="3600">
                <a:solidFill>
                  <a:schemeClr val="tx2"/>
                </a:solidFill>
              </a:rPr>
              <a:t> </a:t>
            </a:r>
            <a:r>
              <a:rPr lang="en-US" sz="3600" err="1" smtClean="0">
                <a:solidFill>
                  <a:schemeClr val="tx2"/>
                </a:solidFill>
              </a:rPr>
              <a:t>wa-Sifaat</a:t>
            </a:r>
            <a:r>
              <a:rPr lang="en-US" sz="3600" smtClean="0">
                <a:solidFill>
                  <a:schemeClr val="tx2"/>
                </a:solidFill>
              </a:rPr>
              <a:t> </a:t>
            </a:r>
            <a:r>
              <a:rPr lang="en-US" sz="3600" i="1">
                <a:solidFill>
                  <a:schemeClr val="tx2"/>
                </a:solidFill>
              </a:rPr>
              <a:t/>
            </a:r>
            <a:br>
              <a:rPr lang="en-US" sz="3600" i="1">
                <a:solidFill>
                  <a:schemeClr val="tx2"/>
                </a:solidFill>
              </a:rPr>
            </a:br>
            <a:endParaRPr lang="en-US" sz="3600" i="1">
              <a:solidFill>
                <a:schemeClr val="tx2"/>
              </a:solidFill>
            </a:endParaRPr>
          </a:p>
        </p:txBody>
      </p:sp>
      <p:sp>
        <p:nvSpPr>
          <p:cNvPr id="90117" name="Rectangle 5"/>
          <p:cNvSpPr>
            <a:spLocks noChangeArrowheads="1"/>
          </p:cNvSpPr>
          <p:nvPr/>
        </p:nvSpPr>
        <p:spPr bwMode="auto">
          <a:xfrm>
            <a:off x="228600" y="1676400"/>
            <a:ext cx="8763000" cy="1569660"/>
          </a:xfrm>
          <a:prstGeom prst="rect">
            <a:avLst/>
          </a:prstGeom>
          <a:noFill/>
          <a:ln w="12700" algn="ctr">
            <a:noFill/>
            <a:miter lim="800000"/>
            <a:headEnd/>
            <a:tailEnd/>
          </a:ln>
          <a:effectLst/>
        </p:spPr>
        <p:txBody>
          <a:bodyPr wrap="square">
            <a:spAutoFit/>
          </a:bodyPr>
          <a:lstStyle/>
          <a:p>
            <a:endParaRPr lang="en-US" sz="3200">
              <a:solidFill>
                <a:schemeClr val="tx2"/>
              </a:solidFill>
            </a:endParaRPr>
          </a:p>
          <a:p>
            <a:r>
              <a:rPr lang="en-US" sz="3200">
                <a:solidFill>
                  <a:schemeClr val="tx2"/>
                </a:solidFill>
              </a:rPr>
              <a:t>For unity of Allah's names and attributes </a:t>
            </a:r>
            <a:r>
              <a:rPr lang="en-US" sz="3200" smtClean="0">
                <a:solidFill>
                  <a:schemeClr val="tx2"/>
                </a:solidFill>
              </a:rPr>
              <a:t>.</a:t>
            </a:r>
            <a:endParaRPr lang="en-US" sz="3200">
              <a:solidFill>
                <a:schemeClr val="tx2"/>
              </a:solidFill>
            </a:endParaRPr>
          </a:p>
          <a:p>
            <a:r>
              <a:rPr lang="en-US" sz="3200" smtClean="0">
                <a:solidFill>
                  <a:schemeClr val="tx2"/>
                </a:solidFill>
              </a:rPr>
              <a:t>.</a:t>
            </a:r>
            <a:endParaRPr lang="en-US" sz="3200">
              <a:solidFill>
                <a:schemeClr val="tx2"/>
              </a:solidFill>
            </a:endParaRP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4" name="Rectangle 4"/>
          <p:cNvSpPr>
            <a:spLocks noChangeArrowheads="1"/>
          </p:cNvSpPr>
          <p:nvPr/>
        </p:nvSpPr>
        <p:spPr bwMode="auto">
          <a:xfrm>
            <a:off x="2133600" y="381000"/>
            <a:ext cx="6781800" cy="830997"/>
          </a:xfrm>
          <a:prstGeom prst="rect">
            <a:avLst/>
          </a:prstGeom>
          <a:noFill/>
          <a:ln w="12700" algn="ctr">
            <a:noFill/>
            <a:miter lim="800000"/>
            <a:headEnd/>
            <a:tailEnd/>
          </a:ln>
          <a:effectLst/>
        </p:spPr>
        <p:txBody>
          <a:bodyPr wrap="square">
            <a:spAutoFit/>
          </a:bodyPr>
          <a:lstStyle/>
          <a:p>
            <a:pPr>
              <a:buFont typeface="Comic Sans MS" pitchFamily="66" charset="0"/>
              <a:buNone/>
            </a:pPr>
            <a:r>
              <a:rPr lang="en-US" sz="2400" smtClean="0">
                <a:solidFill>
                  <a:schemeClr val="tx2"/>
                </a:solidFill>
              </a:rPr>
              <a:t>Tauheed </a:t>
            </a:r>
            <a:r>
              <a:rPr lang="en-US" sz="2400">
                <a:solidFill>
                  <a:schemeClr val="tx2"/>
                </a:solidFill>
              </a:rPr>
              <a:t>al-'</a:t>
            </a:r>
            <a:r>
              <a:rPr lang="en-US" sz="2400" err="1">
                <a:solidFill>
                  <a:schemeClr val="tx2"/>
                </a:solidFill>
              </a:rPr>
              <a:t>Ebaadah</a:t>
            </a:r>
            <a:r>
              <a:rPr lang="en-US" sz="2400">
                <a:solidFill>
                  <a:schemeClr val="tx2"/>
                </a:solidFill>
              </a:rPr>
              <a:t> </a:t>
            </a:r>
            <a:endParaRPr lang="en-US" sz="2400" smtClean="0">
              <a:solidFill>
                <a:schemeClr val="tx2"/>
              </a:solidFill>
            </a:endParaRPr>
          </a:p>
          <a:p>
            <a:pPr>
              <a:buFont typeface="Comic Sans MS" pitchFamily="66" charset="0"/>
              <a:buNone/>
            </a:pPr>
            <a:r>
              <a:rPr lang="en-US" sz="2400" smtClean="0">
                <a:solidFill>
                  <a:schemeClr val="tx2"/>
                </a:solidFill>
              </a:rPr>
              <a:t>(</a:t>
            </a:r>
            <a:r>
              <a:rPr lang="en-US" sz="2400">
                <a:solidFill>
                  <a:schemeClr val="tx2"/>
                </a:solidFill>
              </a:rPr>
              <a:t>Maintaining The Unity of Worship)</a:t>
            </a:r>
          </a:p>
        </p:txBody>
      </p:sp>
      <p:sp>
        <p:nvSpPr>
          <p:cNvPr id="92165" name="Rectangle 5"/>
          <p:cNvSpPr>
            <a:spLocks noChangeArrowheads="1"/>
          </p:cNvSpPr>
          <p:nvPr/>
        </p:nvSpPr>
        <p:spPr bwMode="auto">
          <a:xfrm>
            <a:off x="381000" y="4038600"/>
            <a:ext cx="8534400" cy="1477328"/>
          </a:xfrm>
          <a:prstGeom prst="rect">
            <a:avLst/>
          </a:prstGeom>
          <a:noFill/>
          <a:ln w="12700" algn="ctr">
            <a:noFill/>
            <a:miter lim="800000"/>
            <a:headEnd/>
            <a:tailEnd/>
          </a:ln>
          <a:effectLst/>
        </p:spPr>
        <p:txBody>
          <a:bodyPr wrap="square">
            <a:spAutoFit/>
          </a:bodyPr>
          <a:lstStyle/>
          <a:p>
            <a:pPr>
              <a:buFont typeface="Comic Sans MS" pitchFamily="66" charset="0"/>
              <a:buNone/>
            </a:pPr>
            <a:r>
              <a:rPr lang="en-US" b="1" smtClean="0"/>
              <a:t>You (Alone) we worship, and You (Alone) we ask for help (for each and everything) </a:t>
            </a:r>
          </a:p>
          <a:p>
            <a:endParaRPr lang="en-US" smtClean="0"/>
          </a:p>
          <a:p>
            <a:r>
              <a:rPr lang="en-US" smtClean="0"/>
              <a:t>All </a:t>
            </a:r>
            <a:r>
              <a:rPr lang="en-US"/>
              <a:t>forms of worship must be directed only to Allah because He alone deserves worship, and it is He alone who can grant benefit to man as a result of His worship </a:t>
            </a:r>
          </a:p>
        </p:txBody>
      </p:sp>
      <p:pic>
        <p:nvPicPr>
          <p:cNvPr id="92169" name="Picture 9" descr="043087"/>
          <p:cNvPicPr>
            <a:picLocks noChangeAspect="1" noChangeArrowheads="1"/>
          </p:cNvPicPr>
          <p:nvPr/>
        </p:nvPicPr>
        <p:blipFill>
          <a:blip r:embed="rId2" cstate="print"/>
          <a:srcRect/>
          <a:stretch>
            <a:fillRect/>
          </a:stretch>
        </p:blipFill>
        <p:spPr bwMode="auto">
          <a:xfrm>
            <a:off x="2895600" y="1600200"/>
            <a:ext cx="5715000" cy="990600"/>
          </a:xfrm>
          <a:prstGeom prst="rect">
            <a:avLst/>
          </a:prstGeom>
          <a:noFill/>
        </p:spPr>
      </p:pic>
      <p:pic>
        <p:nvPicPr>
          <p:cNvPr id="92171" name="Picture 11" descr="043ti"/>
          <p:cNvPicPr>
            <a:picLocks noChangeAspect="1" noChangeArrowheads="1"/>
          </p:cNvPicPr>
          <p:nvPr/>
        </p:nvPicPr>
        <p:blipFill>
          <a:blip r:embed="rId3" cstate="print"/>
          <a:srcRect/>
          <a:stretch>
            <a:fillRect/>
          </a:stretch>
        </p:blipFill>
        <p:spPr bwMode="auto">
          <a:xfrm>
            <a:off x="1447800" y="2057400"/>
            <a:ext cx="1066800" cy="304800"/>
          </a:xfrm>
          <a:prstGeom prst="rect">
            <a:avLst/>
          </a:prstGeom>
          <a:noFill/>
        </p:spPr>
      </p:pic>
      <p:pic>
        <p:nvPicPr>
          <p:cNvPr id="92173" name="Picture 13" descr="001005"/>
          <p:cNvPicPr>
            <a:picLocks noChangeAspect="1" noChangeArrowheads="1"/>
          </p:cNvPicPr>
          <p:nvPr/>
        </p:nvPicPr>
        <p:blipFill>
          <a:blip r:embed="rId4" cstate="print"/>
          <a:srcRect/>
          <a:stretch>
            <a:fillRect/>
          </a:stretch>
        </p:blipFill>
        <p:spPr bwMode="auto">
          <a:xfrm>
            <a:off x="2667000" y="3352800"/>
            <a:ext cx="5791200" cy="609600"/>
          </a:xfrm>
          <a:prstGeom prst="rect">
            <a:avLst/>
          </a:prstGeom>
          <a:noFill/>
        </p:spPr>
      </p:pic>
      <p:pic>
        <p:nvPicPr>
          <p:cNvPr id="92175" name="Picture 15" descr="001Ti"/>
          <p:cNvPicPr>
            <a:picLocks noChangeAspect="1" noChangeArrowheads="1"/>
          </p:cNvPicPr>
          <p:nvPr/>
        </p:nvPicPr>
        <p:blipFill>
          <a:blip r:embed="rId5" cstate="print"/>
          <a:srcRect/>
          <a:stretch>
            <a:fillRect/>
          </a:stretch>
        </p:blipFill>
        <p:spPr bwMode="auto">
          <a:xfrm>
            <a:off x="990600" y="3505200"/>
            <a:ext cx="914400" cy="381000"/>
          </a:xfrm>
          <a:prstGeom prst="rect">
            <a:avLst/>
          </a:prstGeom>
          <a:noFill/>
        </p:spPr>
      </p:pic>
      <p:sp>
        <p:nvSpPr>
          <p:cNvPr id="8" name="TextBox 7"/>
          <p:cNvSpPr txBox="1"/>
          <p:nvPr/>
        </p:nvSpPr>
        <p:spPr>
          <a:xfrm>
            <a:off x="762000" y="2667000"/>
            <a:ext cx="8229600" cy="646331"/>
          </a:xfrm>
          <a:prstGeom prst="rect">
            <a:avLst/>
          </a:prstGeom>
          <a:noFill/>
        </p:spPr>
        <p:txBody>
          <a:bodyPr wrap="square" rtlCol="0">
            <a:spAutoFit/>
          </a:bodyPr>
          <a:lstStyle/>
          <a:p>
            <a:r>
              <a:rPr lang="en-US" b="1" smtClean="0"/>
              <a:t>"If you asked them who created them, they would surely say, Allah (43:87)</a:t>
            </a:r>
          </a:p>
          <a:p>
            <a:endParaRPr lang="en-US"/>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5" name="Picture 5" descr="112001"/>
          <p:cNvPicPr>
            <a:picLocks noChangeAspect="1" noChangeArrowheads="1"/>
          </p:cNvPicPr>
          <p:nvPr/>
        </p:nvPicPr>
        <p:blipFill>
          <a:blip r:embed="rId2" cstate="print"/>
          <a:srcRect/>
          <a:stretch>
            <a:fillRect/>
          </a:stretch>
        </p:blipFill>
        <p:spPr bwMode="auto">
          <a:xfrm>
            <a:off x="5257800" y="1600199"/>
            <a:ext cx="2514600" cy="762001"/>
          </a:xfrm>
          <a:prstGeom prst="rect">
            <a:avLst/>
          </a:prstGeom>
          <a:noFill/>
        </p:spPr>
      </p:pic>
      <p:pic>
        <p:nvPicPr>
          <p:cNvPr id="117767" name="Picture 7" descr="112002"/>
          <p:cNvPicPr>
            <a:picLocks noChangeAspect="1" noChangeArrowheads="1"/>
          </p:cNvPicPr>
          <p:nvPr/>
        </p:nvPicPr>
        <p:blipFill>
          <a:blip r:embed="rId3" cstate="print"/>
          <a:srcRect/>
          <a:stretch>
            <a:fillRect/>
          </a:stretch>
        </p:blipFill>
        <p:spPr bwMode="auto">
          <a:xfrm>
            <a:off x="5791200" y="2590800"/>
            <a:ext cx="2819400" cy="838200"/>
          </a:xfrm>
          <a:prstGeom prst="rect">
            <a:avLst/>
          </a:prstGeom>
          <a:noFill/>
        </p:spPr>
      </p:pic>
      <p:pic>
        <p:nvPicPr>
          <p:cNvPr id="117769" name="Picture 9" descr="112003"/>
          <p:cNvPicPr>
            <a:picLocks noChangeAspect="1" noChangeArrowheads="1"/>
          </p:cNvPicPr>
          <p:nvPr/>
        </p:nvPicPr>
        <p:blipFill>
          <a:blip r:embed="rId4" cstate="print"/>
          <a:srcRect/>
          <a:stretch>
            <a:fillRect/>
          </a:stretch>
        </p:blipFill>
        <p:spPr bwMode="auto">
          <a:xfrm>
            <a:off x="5257800" y="4114800"/>
            <a:ext cx="2514600" cy="728663"/>
          </a:xfrm>
          <a:prstGeom prst="rect">
            <a:avLst/>
          </a:prstGeom>
          <a:noFill/>
        </p:spPr>
      </p:pic>
      <p:pic>
        <p:nvPicPr>
          <p:cNvPr id="117771" name="Picture 11" descr="112004"/>
          <p:cNvPicPr>
            <a:picLocks noChangeAspect="1" noChangeArrowheads="1"/>
          </p:cNvPicPr>
          <p:nvPr/>
        </p:nvPicPr>
        <p:blipFill>
          <a:blip r:embed="rId5" cstate="print"/>
          <a:srcRect/>
          <a:stretch>
            <a:fillRect/>
          </a:stretch>
        </p:blipFill>
        <p:spPr bwMode="auto">
          <a:xfrm>
            <a:off x="4800600" y="5410200"/>
            <a:ext cx="3124200" cy="622300"/>
          </a:xfrm>
          <a:prstGeom prst="rect">
            <a:avLst/>
          </a:prstGeom>
          <a:noFill/>
        </p:spPr>
      </p:pic>
      <p:sp>
        <p:nvSpPr>
          <p:cNvPr id="117772" name="Rectangle 12"/>
          <p:cNvSpPr>
            <a:spLocks noChangeArrowheads="1"/>
          </p:cNvSpPr>
          <p:nvPr/>
        </p:nvSpPr>
        <p:spPr bwMode="auto">
          <a:xfrm>
            <a:off x="609600" y="1715869"/>
            <a:ext cx="4724400" cy="646331"/>
          </a:xfrm>
          <a:prstGeom prst="rect">
            <a:avLst/>
          </a:prstGeom>
          <a:noFill/>
          <a:ln w="12700" algn="ctr">
            <a:noFill/>
            <a:miter lim="800000"/>
            <a:headEnd/>
            <a:tailEnd/>
          </a:ln>
          <a:effectLst/>
        </p:spPr>
        <p:txBody>
          <a:bodyPr wrap="square" anchor="ctr">
            <a:spAutoFit/>
          </a:bodyPr>
          <a:lstStyle/>
          <a:p>
            <a:pPr algn="ctr"/>
            <a:r>
              <a:rPr lang="en-US"/>
              <a:t>1.      Say (O </a:t>
            </a:r>
            <a:r>
              <a:rPr lang="en-US" smtClean="0"/>
              <a:t>MUHAMMAD(P.B.U.H)): </a:t>
            </a:r>
            <a:endParaRPr lang="en-US"/>
          </a:p>
          <a:p>
            <a:pPr algn="ctr"/>
            <a:r>
              <a:rPr lang="en-US"/>
              <a:t>"He is </a:t>
            </a:r>
            <a:r>
              <a:rPr lang="en-US" err="1"/>
              <a:t>Allâh</a:t>
            </a:r>
            <a:r>
              <a:rPr lang="en-US"/>
              <a:t>, (the) One</a:t>
            </a:r>
          </a:p>
        </p:txBody>
      </p:sp>
      <p:sp>
        <p:nvSpPr>
          <p:cNvPr id="117775" name="Rectangle 15"/>
          <p:cNvSpPr>
            <a:spLocks noChangeArrowheads="1"/>
          </p:cNvSpPr>
          <p:nvPr/>
        </p:nvSpPr>
        <p:spPr bwMode="auto">
          <a:xfrm>
            <a:off x="1371600" y="4281488"/>
            <a:ext cx="5410200" cy="427037"/>
          </a:xfrm>
          <a:prstGeom prst="rect">
            <a:avLst/>
          </a:prstGeom>
          <a:noFill/>
          <a:ln w="12700" algn="ctr">
            <a:noFill/>
            <a:miter lim="800000"/>
            <a:headEnd/>
            <a:tailEnd/>
          </a:ln>
          <a:effectLst/>
        </p:spPr>
        <p:txBody>
          <a:bodyPr anchor="ctr">
            <a:spAutoFit/>
          </a:bodyPr>
          <a:lstStyle/>
          <a:p>
            <a:pPr>
              <a:buFont typeface="Comic Sans MS" pitchFamily="66" charset="0"/>
              <a:buNone/>
            </a:pPr>
            <a:r>
              <a:rPr lang="en-US">
                <a:solidFill>
                  <a:srgbClr val="FF0000"/>
                </a:solidFill>
                <a:latin typeface="Microsoft Sans Serif" pitchFamily="34" charset="0"/>
                <a:cs typeface="Microsoft Sans Serif" pitchFamily="34" charset="0"/>
              </a:rPr>
              <a:t>"He begets not, nor was He begotten</a:t>
            </a:r>
            <a:r>
              <a:rPr lang="en-US"/>
              <a:t> </a:t>
            </a:r>
          </a:p>
        </p:txBody>
      </p:sp>
      <p:sp>
        <p:nvSpPr>
          <p:cNvPr id="117776" name="Rectangle 16"/>
          <p:cNvSpPr>
            <a:spLocks noChangeArrowheads="1"/>
          </p:cNvSpPr>
          <p:nvPr/>
        </p:nvSpPr>
        <p:spPr bwMode="auto">
          <a:xfrm>
            <a:off x="1066801" y="5431577"/>
            <a:ext cx="4038600" cy="646331"/>
          </a:xfrm>
          <a:prstGeom prst="rect">
            <a:avLst/>
          </a:prstGeom>
          <a:noFill/>
          <a:ln w="12700" algn="ctr">
            <a:noFill/>
            <a:miter lim="800000"/>
            <a:headEnd/>
            <a:tailEnd/>
          </a:ln>
          <a:effectLst/>
        </p:spPr>
        <p:txBody>
          <a:bodyPr wrap="square" anchor="ctr">
            <a:spAutoFit/>
          </a:bodyPr>
          <a:lstStyle/>
          <a:p>
            <a:r>
              <a:rPr lang="en-US"/>
              <a:t>"And there is none co-equal or comparable unto Him." </a:t>
            </a:r>
          </a:p>
        </p:txBody>
      </p:sp>
      <p:pic>
        <p:nvPicPr>
          <p:cNvPr id="117778" name="Picture 18" descr="112ti"/>
          <p:cNvPicPr>
            <a:picLocks noChangeAspect="1" noChangeArrowheads="1"/>
          </p:cNvPicPr>
          <p:nvPr/>
        </p:nvPicPr>
        <p:blipFill>
          <a:blip r:embed="rId6" cstate="print"/>
          <a:srcRect/>
          <a:stretch>
            <a:fillRect/>
          </a:stretch>
        </p:blipFill>
        <p:spPr bwMode="auto">
          <a:xfrm>
            <a:off x="5105400" y="279400"/>
            <a:ext cx="1905000" cy="863600"/>
          </a:xfrm>
          <a:prstGeom prst="rect">
            <a:avLst/>
          </a:prstGeom>
          <a:noFill/>
        </p:spPr>
      </p:pic>
      <p:sp>
        <p:nvSpPr>
          <p:cNvPr id="117779" name="Rectangle 19"/>
          <p:cNvSpPr>
            <a:spLocks noChangeArrowheads="1"/>
          </p:cNvSpPr>
          <p:nvPr/>
        </p:nvSpPr>
        <p:spPr bwMode="auto">
          <a:xfrm>
            <a:off x="2438400" y="457200"/>
            <a:ext cx="2057400" cy="457200"/>
          </a:xfrm>
          <a:prstGeom prst="rect">
            <a:avLst/>
          </a:prstGeom>
          <a:noFill/>
          <a:ln w="12700" algn="ctr">
            <a:noFill/>
            <a:miter lim="800000"/>
            <a:headEnd/>
            <a:tailEnd/>
          </a:ln>
          <a:effectLst/>
        </p:spPr>
        <p:txBody>
          <a:bodyPr anchor="ctr">
            <a:spAutoFit/>
          </a:bodyPr>
          <a:lstStyle/>
          <a:p>
            <a:r>
              <a:rPr lang="en-US" sz="2400"/>
              <a:t>Al Ikhlas</a:t>
            </a:r>
            <a:r>
              <a:rPr lang="en-US"/>
              <a:t> </a:t>
            </a:r>
          </a:p>
        </p:txBody>
      </p:sp>
      <p:sp>
        <p:nvSpPr>
          <p:cNvPr id="117782" name="Rectangle 22"/>
          <p:cNvSpPr>
            <a:spLocks noChangeArrowheads="1"/>
          </p:cNvSpPr>
          <p:nvPr/>
        </p:nvSpPr>
        <p:spPr bwMode="auto">
          <a:xfrm>
            <a:off x="2514600" y="2590800"/>
            <a:ext cx="3402013" cy="930275"/>
          </a:xfrm>
          <a:prstGeom prst="rect">
            <a:avLst/>
          </a:prstGeom>
          <a:noFill/>
          <a:ln w="12700" algn="ctr">
            <a:noFill/>
            <a:miter lim="800000"/>
            <a:headEnd/>
            <a:tailEnd/>
          </a:ln>
          <a:effectLst/>
        </p:spPr>
        <p:txBody>
          <a:bodyPr wrap="none" anchor="ctr">
            <a:spAutoFit/>
          </a:bodyPr>
          <a:lstStyle/>
          <a:p>
            <a:pPr algn="ctr"/>
            <a:r>
              <a:rPr lang="en-US" b="0"/>
              <a:t>   </a:t>
            </a:r>
            <a:r>
              <a:rPr lang="en-US"/>
              <a:t>Allah, </a:t>
            </a:r>
          </a:p>
          <a:p>
            <a:pPr algn="ctr"/>
            <a:r>
              <a:rPr lang="en-US"/>
              <a:t>the Eternal, Absolute;</a:t>
            </a:r>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3188" name="Object 4"/>
          <p:cNvGraphicFramePr>
            <a:graphicFrameLocks noChangeAspect="1"/>
          </p:cNvGraphicFramePr>
          <p:nvPr/>
        </p:nvGraphicFramePr>
        <p:xfrm>
          <a:off x="0" y="1524000"/>
          <a:ext cx="9144000" cy="5105400"/>
        </p:xfrm>
        <a:graphic>
          <a:graphicData uri="http://schemas.openxmlformats.org/presentationml/2006/ole">
            <p:oleObj spid="_x0000_s1026" name="Bitmap Image" r:id="rId3" imgW="4780952" imgH="1980952" progId="PBrush">
              <p:embed/>
            </p:oleObj>
          </a:graphicData>
        </a:graphic>
      </p:graphicFrame>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4212" name="Object 4"/>
          <p:cNvGraphicFramePr>
            <a:graphicFrameLocks noChangeAspect="1"/>
          </p:cNvGraphicFramePr>
          <p:nvPr/>
        </p:nvGraphicFramePr>
        <p:xfrm>
          <a:off x="152400" y="1676400"/>
          <a:ext cx="8991600" cy="3352800"/>
        </p:xfrm>
        <a:graphic>
          <a:graphicData uri="http://schemas.openxmlformats.org/presentationml/2006/ole">
            <p:oleObj spid="_x0000_s2050" name="Bitmap Image" r:id="rId3" imgW="5866667" imgH="2800741" progId="PBrush">
              <p:embed/>
            </p:oleObj>
          </a:graphicData>
        </a:graphic>
      </p:graphicFrame>
      <p:sp>
        <p:nvSpPr>
          <p:cNvPr id="94214" name="Text Box 6"/>
          <p:cNvSpPr txBox="1">
            <a:spLocks noChangeArrowheads="1"/>
          </p:cNvSpPr>
          <p:nvPr/>
        </p:nvSpPr>
        <p:spPr bwMode="auto">
          <a:xfrm>
            <a:off x="2133600" y="525959"/>
            <a:ext cx="6019800" cy="769441"/>
          </a:xfrm>
          <a:prstGeom prst="rect">
            <a:avLst/>
          </a:prstGeom>
          <a:noFill/>
          <a:ln w="12700" algn="ctr">
            <a:noFill/>
            <a:miter lim="800000"/>
            <a:headEnd/>
            <a:tailEnd/>
          </a:ln>
          <a:effectLst/>
        </p:spPr>
        <p:txBody>
          <a:bodyPr wrap="square">
            <a:spAutoFit/>
          </a:bodyPr>
          <a:lstStyle/>
          <a:p>
            <a:pPr>
              <a:buFont typeface="Comic Sans MS" pitchFamily="66" charset="0"/>
              <a:buNone/>
            </a:pPr>
            <a:r>
              <a:rPr lang="en-US" sz="4400" b="1">
                <a:ln w="31550" cmpd="sng">
                  <a:gradFill>
                    <a:gsLst>
                      <a:gs pos="25000">
                        <a:schemeClr val="accent1">
                          <a:shade val="25000"/>
                          <a:satMod val="190000"/>
                        </a:schemeClr>
                      </a:gs>
                      <a:gs pos="80000">
                        <a:schemeClr val="accent1">
                          <a:tint val="75000"/>
                          <a:satMod val="190000"/>
                        </a:schemeClr>
                      </a:gs>
                    </a:gsLst>
                    <a:lin ang="5400000"/>
                  </a:gradFill>
                  <a:prstDash val="solid"/>
                </a:ln>
              </a:rPr>
              <a:t>SHIRK(POLYTHEISM)</a:t>
            </a:r>
          </a:p>
        </p:txBody>
      </p:sp>
      <p:sp>
        <p:nvSpPr>
          <p:cNvPr id="94216" name="Rectangle 8"/>
          <p:cNvSpPr>
            <a:spLocks noChangeArrowheads="1"/>
          </p:cNvSpPr>
          <p:nvPr/>
        </p:nvSpPr>
        <p:spPr bwMode="auto">
          <a:xfrm>
            <a:off x="152400" y="5076735"/>
            <a:ext cx="8839200" cy="1200329"/>
          </a:xfrm>
          <a:prstGeom prst="rect">
            <a:avLst/>
          </a:prstGeom>
          <a:noFill/>
          <a:ln w="12700" algn="ctr">
            <a:noFill/>
            <a:miter lim="800000"/>
            <a:headEnd/>
            <a:tailEnd/>
          </a:ln>
          <a:effectLst/>
        </p:spPr>
        <p:txBody>
          <a:bodyPr wrap="square" anchor="ctr">
            <a:spAutoFit/>
          </a:bodyPr>
          <a:lstStyle/>
          <a:p>
            <a:pPr algn="ctr"/>
            <a:r>
              <a:rPr lang="en-US">
                <a:solidFill>
                  <a:schemeClr val="tx1"/>
                </a:solidFill>
              </a:rPr>
              <a:t>48. Verily, </a:t>
            </a:r>
            <a:r>
              <a:rPr lang="en-US" err="1">
                <a:solidFill>
                  <a:schemeClr val="tx1"/>
                </a:solidFill>
              </a:rPr>
              <a:t>Allâh</a:t>
            </a:r>
            <a:r>
              <a:rPr lang="en-US">
                <a:solidFill>
                  <a:schemeClr val="tx1"/>
                </a:solidFill>
              </a:rPr>
              <a:t> forgives not that partners should be set up with him in worship, </a:t>
            </a:r>
          </a:p>
          <a:p>
            <a:pPr algn="ctr">
              <a:buFont typeface="Comic Sans MS" pitchFamily="66" charset="0"/>
              <a:buNone/>
            </a:pPr>
            <a:r>
              <a:rPr lang="en-US">
                <a:solidFill>
                  <a:schemeClr val="tx1"/>
                </a:solidFill>
              </a:rPr>
              <a:t>but He forgives except that (anything else) to whom He pleases, </a:t>
            </a:r>
          </a:p>
          <a:p>
            <a:pPr algn="ctr">
              <a:buFont typeface="Comic Sans MS" pitchFamily="66" charset="0"/>
              <a:buNone/>
            </a:pPr>
            <a:r>
              <a:rPr lang="en-US">
                <a:solidFill>
                  <a:schemeClr val="tx1"/>
                </a:solidFill>
              </a:rPr>
              <a:t>and whoever sets up partners with </a:t>
            </a:r>
            <a:r>
              <a:rPr lang="en-US" err="1">
                <a:solidFill>
                  <a:schemeClr val="tx1"/>
                </a:solidFill>
              </a:rPr>
              <a:t>Allâh</a:t>
            </a:r>
            <a:r>
              <a:rPr lang="en-US">
                <a:solidFill>
                  <a:schemeClr val="tx1"/>
                </a:solidFill>
              </a:rPr>
              <a:t> in worship, he has indeed invented a tremendous sin. </a:t>
            </a:r>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0"/>
            <a:ext cx="9144000" cy="1417638"/>
          </a:xfrm>
        </p:spPr>
        <p:txBody>
          <a:bodyPr>
            <a:normAutofit/>
            <a:scene3d>
              <a:camera prst="orthographicFront"/>
              <a:lightRig rig="soft" dir="t">
                <a:rot lat="0" lon="0" rev="16800000"/>
              </a:lightRig>
            </a:scene3d>
            <a:sp3d prstMaterial="softEdge">
              <a:bevelT w="38100" h="38100"/>
            </a:sp3d>
          </a:bodyPr>
          <a:lstStyle/>
          <a:p>
            <a:pPr algn="ctr" eaLnBrk="1" fontAlgn="auto" hangingPunct="1">
              <a:spcAft>
                <a:spcPts val="0"/>
              </a:spcAft>
              <a:defRPr/>
            </a:pPr>
            <a:r>
              <a:rPr lang="en-GB" sz="5300" b="1" kern="120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rPr>
              <a:t>Think</a:t>
            </a:r>
            <a:r>
              <a:rPr lang="en-GB" sz="5300" b="1" kern="1200" smtClean="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rPr>
              <a:t>..</a:t>
            </a:r>
            <a:r>
              <a:rPr lang="en-GB" sz="3200" b="1" kern="1200" smtClean="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rPr>
              <a:t>.</a:t>
            </a:r>
            <a:br>
              <a:rPr lang="en-GB" sz="3200" b="1" kern="1200" smtClean="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rPr>
            </a:br>
            <a:r>
              <a:rPr lang="en-GB" sz="3200" b="1" smtClean="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rPr>
              <a:t>05 minutes Activitiy</a:t>
            </a:r>
            <a:endParaRPr lang="en-GB" sz="3200" b="1" kern="120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endParaRPr>
          </a:p>
        </p:txBody>
      </p:sp>
      <p:sp>
        <p:nvSpPr>
          <p:cNvPr id="12291" name="Content Placeholder 2"/>
          <p:cNvSpPr>
            <a:spLocks noGrp="1"/>
          </p:cNvSpPr>
          <p:nvPr>
            <p:ph idx="4294967295"/>
          </p:nvPr>
        </p:nvSpPr>
        <p:spPr/>
        <p:txBody>
          <a:bodyPr/>
          <a:lstStyle/>
          <a:p>
            <a:pPr eaLnBrk="1" hangingPunct="1">
              <a:buFontTx/>
              <a:buNone/>
            </a:pPr>
            <a:r>
              <a:rPr lang="en-GB" sz="2400" smtClean="0"/>
              <a:t>1.Discuss about the fundamental beleifs of </a:t>
            </a:r>
            <a:r>
              <a:rPr lang="en-GB" sz="2400" err="1" smtClean="0"/>
              <a:t>islam</a:t>
            </a:r>
            <a:r>
              <a:rPr lang="en-GB" sz="2400" smtClean="0"/>
              <a:t> in a group of 2 or 3 students?</a:t>
            </a:r>
          </a:p>
          <a:p>
            <a:pPr eaLnBrk="1" hangingPunct="1">
              <a:buFontTx/>
              <a:buNone/>
            </a:pPr>
            <a:r>
              <a:rPr lang="en-GB" sz="2400" smtClean="0"/>
              <a:t>2.Tauheed means..................................?</a:t>
            </a:r>
          </a:p>
          <a:p>
            <a:pPr eaLnBrk="1" hangingPunct="1">
              <a:buFontTx/>
              <a:buNone/>
            </a:pPr>
            <a:r>
              <a:rPr lang="en-GB" sz="2400" smtClean="0"/>
              <a:t>3.Which word is opposite to </a:t>
            </a:r>
            <a:r>
              <a:rPr lang="en-GB" sz="2400" err="1" smtClean="0"/>
              <a:t>Tauheed</a:t>
            </a:r>
            <a:r>
              <a:rPr lang="en-GB" sz="2400" smtClean="0"/>
              <a:t>?</a:t>
            </a:r>
          </a:p>
          <a:p>
            <a:pPr eaLnBrk="1" hangingPunct="1">
              <a:buFontTx/>
              <a:buNone/>
            </a:pPr>
            <a:r>
              <a:rPr lang="en-GB" sz="2400" smtClean="0"/>
              <a:t>4.What is </a:t>
            </a:r>
            <a:r>
              <a:rPr lang="en-GB" sz="2400" err="1" smtClean="0"/>
              <a:t>Tauheed</a:t>
            </a:r>
            <a:r>
              <a:rPr lang="en-GB" sz="2400" smtClean="0"/>
              <a:t>?</a:t>
            </a:r>
          </a:p>
          <a:p>
            <a:pPr eaLnBrk="1" hangingPunct="1">
              <a:buFontTx/>
              <a:buNone/>
            </a:pPr>
            <a:r>
              <a:rPr lang="en-GB" sz="2400" smtClean="0"/>
              <a:t>5.What are the types of </a:t>
            </a:r>
            <a:r>
              <a:rPr lang="en-GB" sz="2400" err="1" smtClean="0"/>
              <a:t>Tauheed</a:t>
            </a:r>
            <a:r>
              <a:rPr lang="en-GB" sz="2400" smtClean="0"/>
              <a:t>?</a:t>
            </a:r>
          </a:p>
          <a:p>
            <a:pPr eaLnBrk="1" hangingPunct="1">
              <a:buFontTx/>
              <a:buNone/>
            </a:pPr>
            <a:r>
              <a:rPr lang="en-GB" sz="2400" smtClean="0"/>
              <a:t>6.The Holy Quran </a:t>
            </a:r>
            <a:r>
              <a:rPr lang="en-GB" sz="2400" err="1" smtClean="0"/>
              <a:t>concidered</a:t>
            </a:r>
            <a:r>
              <a:rPr lang="en-GB" sz="2400" smtClean="0"/>
              <a:t> as an unpardonable sin was called?</a:t>
            </a:r>
          </a:p>
          <a:p>
            <a:pPr eaLnBrk="1" hangingPunct="1">
              <a:buFontTx/>
              <a:buNone/>
            </a:pPr>
            <a:endParaRPr lang="en-GB" sz="4400" smtClean="0"/>
          </a:p>
        </p:txBody>
      </p:sp>
      <p:grpSp>
        <p:nvGrpSpPr>
          <p:cNvPr id="3" name="Group 3"/>
          <p:cNvGrpSpPr>
            <a:grpSpLocks/>
          </p:cNvGrpSpPr>
          <p:nvPr/>
        </p:nvGrpSpPr>
        <p:grpSpPr bwMode="auto">
          <a:xfrm>
            <a:off x="2928938" y="4572000"/>
            <a:ext cx="3071812" cy="1071563"/>
            <a:chOff x="3071802" y="4857760"/>
            <a:chExt cx="3071829" cy="1071565"/>
          </a:xfrm>
        </p:grpSpPr>
        <p:pic>
          <p:nvPicPr>
            <p:cNvPr id="12293" name="Picture 2" descr="http://www.airmailpioneers.org/questionwht.gif"/>
            <p:cNvPicPr>
              <a:picLocks noChangeAspect="1" noChangeArrowheads="1" noCrop="1"/>
            </p:cNvPicPr>
            <p:nvPr/>
          </p:nvPicPr>
          <p:blipFill>
            <a:blip r:embed="rId3" cstate="print"/>
            <a:srcRect/>
            <a:stretch>
              <a:fillRect/>
            </a:stretch>
          </p:blipFill>
          <p:spPr bwMode="auto">
            <a:xfrm>
              <a:off x="4071934" y="4857760"/>
              <a:ext cx="1071565" cy="1071565"/>
            </a:xfrm>
            <a:prstGeom prst="rect">
              <a:avLst/>
            </a:prstGeom>
            <a:noFill/>
            <a:ln w="9525">
              <a:noFill/>
              <a:miter lim="800000"/>
              <a:headEnd/>
              <a:tailEnd/>
            </a:ln>
          </p:spPr>
        </p:pic>
        <p:pic>
          <p:nvPicPr>
            <p:cNvPr id="12294" name="Picture 6" descr="http://www.airmailpioneers.org/questionwht.gif"/>
            <p:cNvPicPr>
              <a:picLocks noChangeAspect="1" noChangeArrowheads="1" noCrop="1"/>
            </p:cNvPicPr>
            <p:nvPr/>
          </p:nvPicPr>
          <p:blipFill>
            <a:blip r:embed="rId3" cstate="print"/>
            <a:srcRect/>
            <a:stretch>
              <a:fillRect/>
            </a:stretch>
          </p:blipFill>
          <p:spPr bwMode="auto">
            <a:xfrm>
              <a:off x="5429256" y="5000636"/>
              <a:ext cx="714375" cy="714375"/>
            </a:xfrm>
            <a:prstGeom prst="rect">
              <a:avLst/>
            </a:prstGeom>
            <a:noFill/>
            <a:ln w="9525">
              <a:noFill/>
              <a:miter lim="800000"/>
              <a:headEnd/>
              <a:tailEnd/>
            </a:ln>
          </p:spPr>
        </p:pic>
        <p:pic>
          <p:nvPicPr>
            <p:cNvPr id="12295" name="Picture 8" descr="http://www.airmailpioneers.org/questionwht.gif"/>
            <p:cNvPicPr>
              <a:picLocks noChangeAspect="1" noChangeArrowheads="1" noCrop="1"/>
            </p:cNvPicPr>
            <p:nvPr/>
          </p:nvPicPr>
          <p:blipFill>
            <a:blip r:embed="rId3" cstate="print"/>
            <a:srcRect/>
            <a:stretch>
              <a:fillRect/>
            </a:stretch>
          </p:blipFill>
          <p:spPr bwMode="auto">
            <a:xfrm>
              <a:off x="3071802" y="5000636"/>
              <a:ext cx="714375" cy="714375"/>
            </a:xfrm>
            <a:prstGeom prst="rect">
              <a:avLst/>
            </a:prstGeom>
            <a:noFill/>
            <a:ln w="9525">
              <a:noFill/>
              <a:miter lim="800000"/>
              <a:headEnd/>
              <a:tailEnd/>
            </a:ln>
          </p:spPr>
        </p:pic>
      </p:gr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5236" name="Object 4"/>
          <p:cNvGraphicFramePr>
            <a:graphicFrameLocks noChangeAspect="1"/>
          </p:cNvGraphicFramePr>
          <p:nvPr/>
        </p:nvGraphicFramePr>
        <p:xfrm>
          <a:off x="0" y="1524000"/>
          <a:ext cx="9144000" cy="3352800"/>
        </p:xfrm>
        <a:graphic>
          <a:graphicData uri="http://schemas.openxmlformats.org/presentationml/2006/ole">
            <p:oleObj spid="_x0000_s3074" name="Bitmap Image" r:id="rId3" imgW="4742857" imgH="2048161" progId="PBrush">
              <p:embed/>
            </p:oleObj>
          </a:graphicData>
        </a:graphic>
      </p:graphicFrame>
      <p:sp>
        <p:nvSpPr>
          <p:cNvPr id="95239" name="Rectangle 7"/>
          <p:cNvSpPr>
            <a:spLocks noChangeArrowheads="1"/>
          </p:cNvSpPr>
          <p:nvPr/>
        </p:nvSpPr>
        <p:spPr bwMode="auto">
          <a:xfrm>
            <a:off x="152400" y="4879574"/>
            <a:ext cx="8229600" cy="1384995"/>
          </a:xfrm>
          <a:prstGeom prst="rect">
            <a:avLst/>
          </a:prstGeom>
          <a:noFill/>
          <a:ln w="12700" algn="ctr">
            <a:noFill/>
            <a:miter lim="800000"/>
            <a:headEnd/>
            <a:tailEnd/>
          </a:ln>
          <a:effectLst/>
        </p:spPr>
        <p:txBody>
          <a:bodyPr wrap="square" anchor="ctr">
            <a:spAutoFit/>
          </a:bodyPr>
          <a:lstStyle/>
          <a:p>
            <a:pPr algn="just"/>
            <a:r>
              <a:rPr lang="en-US" sz="2800">
                <a:solidFill>
                  <a:schemeClr val="tx1"/>
                </a:solidFill>
              </a:rPr>
              <a:t>Verily, whosoever sets up partners in worship with </a:t>
            </a:r>
            <a:r>
              <a:rPr lang="en-US" sz="2800" err="1">
                <a:solidFill>
                  <a:schemeClr val="tx1"/>
                </a:solidFill>
              </a:rPr>
              <a:t>Allâh</a:t>
            </a:r>
            <a:r>
              <a:rPr lang="en-US" sz="2800">
                <a:solidFill>
                  <a:schemeClr val="tx1"/>
                </a:solidFill>
              </a:rPr>
              <a:t>, then </a:t>
            </a:r>
            <a:r>
              <a:rPr lang="en-US" sz="2800" err="1">
                <a:solidFill>
                  <a:schemeClr val="tx1"/>
                </a:solidFill>
              </a:rPr>
              <a:t>Allâh</a:t>
            </a:r>
            <a:r>
              <a:rPr lang="en-US" sz="2800">
                <a:solidFill>
                  <a:schemeClr val="tx1"/>
                </a:solidFill>
              </a:rPr>
              <a:t> has forbidden Paradise for him, and the Fire will be his abode. </a:t>
            </a:r>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8" name="Text Box 4"/>
          <p:cNvSpPr txBox="1">
            <a:spLocks noChangeArrowheads="1"/>
          </p:cNvSpPr>
          <p:nvPr/>
        </p:nvSpPr>
        <p:spPr bwMode="auto">
          <a:xfrm>
            <a:off x="152400" y="1627525"/>
            <a:ext cx="8763000" cy="3477875"/>
          </a:xfrm>
          <a:prstGeom prst="rect">
            <a:avLst/>
          </a:prstGeom>
          <a:noFill/>
          <a:ln w="12700" algn="ctr">
            <a:noFill/>
            <a:miter lim="800000"/>
            <a:headEnd/>
            <a:tailEnd/>
          </a:ln>
          <a:effectLst/>
        </p:spPr>
        <p:txBody>
          <a:bodyPr wrap="square">
            <a:spAutoFit/>
          </a:bodyPr>
          <a:lstStyle/>
          <a:p>
            <a:pPr>
              <a:buFont typeface="Comic Sans MS" pitchFamily="66" charset="0"/>
              <a:buNone/>
            </a:pPr>
            <a:r>
              <a:rPr lang="en-US" sz="4800"/>
              <a:t>                </a:t>
            </a:r>
            <a:r>
              <a:rPr lang="en-US" sz="6000"/>
              <a:t> </a:t>
            </a:r>
            <a:r>
              <a:rPr lang="en-US" sz="8000"/>
              <a:t>TAUHEED</a:t>
            </a:r>
            <a:r>
              <a:rPr lang="en-US" sz="6600"/>
              <a:t> </a:t>
            </a:r>
          </a:p>
          <a:p>
            <a:pPr>
              <a:buFont typeface="Comic Sans MS" pitchFamily="66" charset="0"/>
              <a:buNone/>
            </a:pPr>
            <a:r>
              <a:rPr lang="en-US" sz="6600" smtClean="0"/>
              <a:t>DAWAH </a:t>
            </a:r>
            <a:r>
              <a:rPr lang="en-US" sz="6600"/>
              <a:t>OF EVERY PROPHET OF ALLAH</a:t>
            </a:r>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9572" name="Object 4"/>
          <p:cNvGraphicFramePr>
            <a:graphicFrameLocks noChangeAspect="1"/>
          </p:cNvGraphicFramePr>
          <p:nvPr/>
        </p:nvGraphicFramePr>
        <p:xfrm>
          <a:off x="0" y="1524000"/>
          <a:ext cx="9144000" cy="3276600"/>
        </p:xfrm>
        <a:graphic>
          <a:graphicData uri="http://schemas.openxmlformats.org/presentationml/2006/ole">
            <p:oleObj spid="_x0000_s4098" name="Bitmap Image" r:id="rId3" imgW="4772691" imgH="2400635" progId="PBrush">
              <p:embed/>
            </p:oleObj>
          </a:graphicData>
        </a:graphic>
      </p:graphicFrame>
      <p:sp>
        <p:nvSpPr>
          <p:cNvPr id="109575" name="Rectangle 7"/>
          <p:cNvSpPr>
            <a:spLocks noChangeArrowheads="1"/>
          </p:cNvSpPr>
          <p:nvPr/>
        </p:nvSpPr>
        <p:spPr bwMode="auto">
          <a:xfrm>
            <a:off x="1524000" y="4746625"/>
            <a:ext cx="7620000" cy="1096963"/>
          </a:xfrm>
          <a:prstGeom prst="rect">
            <a:avLst/>
          </a:prstGeom>
          <a:noFill/>
          <a:ln w="12700" algn="ctr">
            <a:noFill/>
            <a:miter lim="800000"/>
            <a:headEnd/>
            <a:tailEnd/>
          </a:ln>
          <a:effectLst/>
        </p:spPr>
        <p:txBody>
          <a:bodyPr anchor="ctr">
            <a:spAutoFit/>
          </a:bodyPr>
          <a:lstStyle/>
          <a:p>
            <a:r>
              <a:rPr lang="en-US">
                <a:solidFill>
                  <a:schemeClr val="tx1"/>
                </a:solidFill>
              </a:rPr>
              <a:t>O my people Worship Allâh! You have no other Ilâh (God) but Him. (Lâ ilâha ill-Allâh: none has the right to be worshipped but Allâh). </a:t>
            </a:r>
          </a:p>
        </p:txBody>
      </p:sp>
      <p:sp>
        <p:nvSpPr>
          <p:cNvPr id="109576" name="Text Box 8"/>
          <p:cNvSpPr txBox="1">
            <a:spLocks noChangeArrowheads="1"/>
          </p:cNvSpPr>
          <p:nvPr/>
        </p:nvSpPr>
        <p:spPr bwMode="auto">
          <a:xfrm>
            <a:off x="2879725" y="527050"/>
            <a:ext cx="4045275" cy="523220"/>
          </a:xfrm>
          <a:prstGeom prst="rect">
            <a:avLst/>
          </a:prstGeom>
          <a:noFill/>
          <a:ln w="12700" algn="ctr">
            <a:noFill/>
            <a:miter lim="800000"/>
            <a:headEnd/>
            <a:tailEnd/>
          </a:ln>
          <a:effectLst/>
        </p:spPr>
        <p:txBody>
          <a:bodyPr wrap="none">
            <a:spAutoFit/>
          </a:bodyPr>
          <a:lstStyle/>
          <a:p>
            <a:r>
              <a:rPr lang="en-US" sz="2800"/>
              <a:t>DAWAH OF NOAH(A.S)</a:t>
            </a:r>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0596" name="Object 4"/>
          <p:cNvGraphicFramePr>
            <a:graphicFrameLocks noChangeAspect="1"/>
          </p:cNvGraphicFramePr>
          <p:nvPr/>
        </p:nvGraphicFramePr>
        <p:xfrm>
          <a:off x="152400" y="1676400"/>
          <a:ext cx="8839200" cy="3200400"/>
        </p:xfrm>
        <a:graphic>
          <a:graphicData uri="http://schemas.openxmlformats.org/presentationml/2006/ole">
            <p:oleObj spid="_x0000_s5122" name="Bitmap Image" r:id="rId3" imgW="4723810" imgH="2362530" progId="PBrush">
              <p:embed/>
            </p:oleObj>
          </a:graphicData>
        </a:graphic>
      </p:graphicFrame>
      <p:sp>
        <p:nvSpPr>
          <p:cNvPr id="110599" name="Rectangle 7"/>
          <p:cNvSpPr>
            <a:spLocks noChangeArrowheads="1"/>
          </p:cNvSpPr>
          <p:nvPr/>
        </p:nvSpPr>
        <p:spPr bwMode="auto">
          <a:xfrm>
            <a:off x="457200" y="5210804"/>
            <a:ext cx="8153400" cy="646331"/>
          </a:xfrm>
          <a:prstGeom prst="rect">
            <a:avLst/>
          </a:prstGeom>
          <a:noFill/>
          <a:ln w="12700" algn="ctr">
            <a:noFill/>
            <a:miter lim="800000"/>
            <a:headEnd/>
            <a:tailEnd/>
          </a:ln>
          <a:effectLst/>
        </p:spPr>
        <p:txBody>
          <a:bodyPr wrap="square" anchor="ctr">
            <a:spAutoFit/>
          </a:bodyPr>
          <a:lstStyle/>
          <a:p>
            <a:r>
              <a:rPr lang="en-US">
                <a:solidFill>
                  <a:schemeClr val="tx1"/>
                </a:solidFill>
              </a:rPr>
              <a:t>O my people Worship </a:t>
            </a:r>
            <a:r>
              <a:rPr lang="en-US" err="1">
                <a:solidFill>
                  <a:schemeClr val="tx1"/>
                </a:solidFill>
              </a:rPr>
              <a:t>Allâh</a:t>
            </a:r>
            <a:r>
              <a:rPr lang="en-US">
                <a:solidFill>
                  <a:schemeClr val="tx1"/>
                </a:solidFill>
              </a:rPr>
              <a:t>! You have no other </a:t>
            </a:r>
            <a:r>
              <a:rPr lang="en-US" err="1">
                <a:solidFill>
                  <a:schemeClr val="tx1"/>
                </a:solidFill>
              </a:rPr>
              <a:t>Ilâh</a:t>
            </a:r>
            <a:r>
              <a:rPr lang="en-US">
                <a:solidFill>
                  <a:schemeClr val="tx1"/>
                </a:solidFill>
              </a:rPr>
              <a:t> (God) but Him. (</a:t>
            </a:r>
            <a:r>
              <a:rPr lang="en-US" err="1">
                <a:solidFill>
                  <a:schemeClr val="tx1"/>
                </a:solidFill>
              </a:rPr>
              <a:t>Lâ</a:t>
            </a:r>
            <a:r>
              <a:rPr lang="en-US">
                <a:solidFill>
                  <a:schemeClr val="tx1"/>
                </a:solidFill>
              </a:rPr>
              <a:t> </a:t>
            </a:r>
            <a:r>
              <a:rPr lang="en-US" err="1">
                <a:solidFill>
                  <a:schemeClr val="tx1"/>
                </a:solidFill>
              </a:rPr>
              <a:t>ilâha</a:t>
            </a:r>
            <a:r>
              <a:rPr lang="en-US">
                <a:solidFill>
                  <a:schemeClr val="tx1"/>
                </a:solidFill>
              </a:rPr>
              <a:t> ill-</a:t>
            </a:r>
            <a:r>
              <a:rPr lang="en-US" err="1">
                <a:solidFill>
                  <a:schemeClr val="tx1"/>
                </a:solidFill>
              </a:rPr>
              <a:t>Allâh</a:t>
            </a:r>
            <a:r>
              <a:rPr lang="en-US">
                <a:solidFill>
                  <a:schemeClr val="tx1"/>
                </a:solidFill>
              </a:rPr>
              <a:t>: none has the right to be worshipped but </a:t>
            </a:r>
            <a:r>
              <a:rPr lang="en-US" err="1">
                <a:solidFill>
                  <a:schemeClr val="tx1"/>
                </a:solidFill>
              </a:rPr>
              <a:t>Allâh</a:t>
            </a:r>
            <a:r>
              <a:rPr lang="en-US">
                <a:solidFill>
                  <a:schemeClr val="tx1"/>
                </a:solidFill>
              </a:rPr>
              <a:t>). </a:t>
            </a:r>
          </a:p>
        </p:txBody>
      </p:sp>
      <p:sp>
        <p:nvSpPr>
          <p:cNvPr id="110600" name="Text Box 8"/>
          <p:cNvSpPr txBox="1">
            <a:spLocks noChangeArrowheads="1"/>
          </p:cNvSpPr>
          <p:nvPr/>
        </p:nvSpPr>
        <p:spPr bwMode="auto">
          <a:xfrm>
            <a:off x="2879725" y="527050"/>
            <a:ext cx="4304320" cy="584775"/>
          </a:xfrm>
          <a:prstGeom prst="rect">
            <a:avLst/>
          </a:prstGeom>
          <a:noFill/>
          <a:ln w="12700" algn="ctr">
            <a:noFill/>
            <a:miter lim="800000"/>
            <a:headEnd/>
            <a:tailEnd/>
          </a:ln>
          <a:effectLst/>
        </p:spPr>
        <p:txBody>
          <a:bodyPr wrap="none">
            <a:spAutoFit/>
          </a:bodyPr>
          <a:lstStyle/>
          <a:p>
            <a:r>
              <a:rPr lang="en-US" sz="3200"/>
              <a:t>DAWAH OF HUD(A.S)</a:t>
            </a:r>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2644" name="Object 4"/>
          <p:cNvGraphicFramePr>
            <a:graphicFrameLocks noChangeAspect="1"/>
          </p:cNvGraphicFramePr>
          <p:nvPr/>
        </p:nvGraphicFramePr>
        <p:xfrm>
          <a:off x="152400" y="1600200"/>
          <a:ext cx="8839200" cy="3124200"/>
        </p:xfrm>
        <a:graphic>
          <a:graphicData uri="http://schemas.openxmlformats.org/presentationml/2006/ole">
            <p:oleObj spid="_x0000_s7170" name="Bitmap Image" r:id="rId3" imgW="4877481" imgH="2343477" progId="PBrush">
              <p:embed/>
            </p:oleObj>
          </a:graphicData>
        </a:graphic>
      </p:graphicFrame>
      <p:sp>
        <p:nvSpPr>
          <p:cNvPr id="112647" name="Rectangle 7"/>
          <p:cNvSpPr>
            <a:spLocks noChangeArrowheads="1"/>
          </p:cNvSpPr>
          <p:nvPr/>
        </p:nvSpPr>
        <p:spPr bwMode="auto">
          <a:xfrm>
            <a:off x="304800" y="4971940"/>
            <a:ext cx="8305800" cy="646331"/>
          </a:xfrm>
          <a:prstGeom prst="rect">
            <a:avLst/>
          </a:prstGeom>
          <a:noFill/>
          <a:ln w="12700" algn="ctr">
            <a:noFill/>
            <a:miter lim="800000"/>
            <a:headEnd/>
            <a:tailEnd/>
          </a:ln>
          <a:effectLst/>
        </p:spPr>
        <p:txBody>
          <a:bodyPr wrap="square" anchor="ctr">
            <a:spAutoFit/>
          </a:bodyPr>
          <a:lstStyle/>
          <a:p>
            <a:r>
              <a:rPr lang="en-US">
                <a:solidFill>
                  <a:schemeClr val="tx1"/>
                </a:solidFill>
              </a:rPr>
              <a:t>O my people Worship </a:t>
            </a:r>
            <a:r>
              <a:rPr lang="en-US" err="1">
                <a:solidFill>
                  <a:schemeClr val="tx1"/>
                </a:solidFill>
              </a:rPr>
              <a:t>Allâh</a:t>
            </a:r>
            <a:r>
              <a:rPr lang="en-US">
                <a:solidFill>
                  <a:schemeClr val="tx1"/>
                </a:solidFill>
              </a:rPr>
              <a:t>! You have no other </a:t>
            </a:r>
            <a:r>
              <a:rPr lang="en-US" err="1">
                <a:solidFill>
                  <a:schemeClr val="tx1"/>
                </a:solidFill>
              </a:rPr>
              <a:t>Ilâh</a:t>
            </a:r>
            <a:r>
              <a:rPr lang="en-US">
                <a:solidFill>
                  <a:schemeClr val="tx1"/>
                </a:solidFill>
              </a:rPr>
              <a:t> (God) but Him. (</a:t>
            </a:r>
            <a:r>
              <a:rPr lang="en-US" err="1">
                <a:solidFill>
                  <a:schemeClr val="tx1"/>
                </a:solidFill>
              </a:rPr>
              <a:t>Lâ</a:t>
            </a:r>
            <a:r>
              <a:rPr lang="en-US">
                <a:solidFill>
                  <a:schemeClr val="tx1"/>
                </a:solidFill>
              </a:rPr>
              <a:t> </a:t>
            </a:r>
            <a:r>
              <a:rPr lang="en-US" err="1">
                <a:solidFill>
                  <a:schemeClr val="tx1"/>
                </a:solidFill>
              </a:rPr>
              <a:t>ilâha</a:t>
            </a:r>
            <a:r>
              <a:rPr lang="en-US">
                <a:solidFill>
                  <a:schemeClr val="tx1"/>
                </a:solidFill>
              </a:rPr>
              <a:t> ill-</a:t>
            </a:r>
            <a:r>
              <a:rPr lang="en-US" err="1">
                <a:solidFill>
                  <a:schemeClr val="tx1"/>
                </a:solidFill>
              </a:rPr>
              <a:t>Allâh</a:t>
            </a:r>
            <a:r>
              <a:rPr lang="en-US">
                <a:solidFill>
                  <a:schemeClr val="tx1"/>
                </a:solidFill>
              </a:rPr>
              <a:t>: none has the right to be worshipped but </a:t>
            </a:r>
            <a:r>
              <a:rPr lang="en-US" err="1">
                <a:solidFill>
                  <a:schemeClr val="tx1"/>
                </a:solidFill>
              </a:rPr>
              <a:t>Allâh</a:t>
            </a:r>
            <a:r>
              <a:rPr lang="en-US">
                <a:solidFill>
                  <a:schemeClr val="tx1"/>
                </a:solidFill>
              </a:rPr>
              <a:t>). </a:t>
            </a:r>
          </a:p>
        </p:txBody>
      </p:sp>
      <p:sp>
        <p:nvSpPr>
          <p:cNvPr id="112648" name="Text Box 8"/>
          <p:cNvSpPr txBox="1">
            <a:spLocks noChangeArrowheads="1"/>
          </p:cNvSpPr>
          <p:nvPr/>
        </p:nvSpPr>
        <p:spPr bwMode="auto">
          <a:xfrm>
            <a:off x="2879725" y="527050"/>
            <a:ext cx="4692247" cy="584775"/>
          </a:xfrm>
          <a:prstGeom prst="rect">
            <a:avLst/>
          </a:prstGeom>
          <a:noFill/>
          <a:ln w="12700" algn="ctr">
            <a:noFill/>
            <a:miter lim="800000"/>
            <a:headEnd/>
            <a:tailEnd/>
          </a:ln>
          <a:effectLst/>
        </p:spPr>
        <p:txBody>
          <a:bodyPr wrap="none">
            <a:spAutoFit/>
          </a:bodyPr>
          <a:lstStyle/>
          <a:p>
            <a:r>
              <a:rPr lang="en-US" sz="3200"/>
              <a:t>DAWAH OF SHOIB(A.S)</a:t>
            </a:r>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1620" name="Object 4"/>
          <p:cNvGraphicFramePr>
            <a:graphicFrameLocks noChangeAspect="1"/>
          </p:cNvGraphicFramePr>
          <p:nvPr/>
        </p:nvGraphicFramePr>
        <p:xfrm>
          <a:off x="228600" y="1676400"/>
          <a:ext cx="8763000" cy="3657600"/>
        </p:xfrm>
        <a:graphic>
          <a:graphicData uri="http://schemas.openxmlformats.org/presentationml/2006/ole">
            <p:oleObj spid="_x0000_s6146" name="Bitmap Image" r:id="rId3" imgW="4896533" imgH="2371429" progId="PBrush">
              <p:embed/>
            </p:oleObj>
          </a:graphicData>
        </a:graphic>
      </p:graphicFrame>
      <p:sp>
        <p:nvSpPr>
          <p:cNvPr id="111623" name="Rectangle 7"/>
          <p:cNvSpPr>
            <a:spLocks noChangeArrowheads="1"/>
          </p:cNvSpPr>
          <p:nvPr/>
        </p:nvSpPr>
        <p:spPr bwMode="auto">
          <a:xfrm>
            <a:off x="0" y="5515604"/>
            <a:ext cx="8991600" cy="646331"/>
          </a:xfrm>
          <a:prstGeom prst="rect">
            <a:avLst/>
          </a:prstGeom>
          <a:noFill/>
          <a:ln w="12700" algn="ctr">
            <a:noFill/>
            <a:miter lim="800000"/>
            <a:headEnd/>
            <a:tailEnd/>
          </a:ln>
          <a:effectLst/>
        </p:spPr>
        <p:txBody>
          <a:bodyPr wrap="square" anchor="ctr">
            <a:spAutoFit/>
          </a:bodyPr>
          <a:lstStyle/>
          <a:p>
            <a:r>
              <a:rPr lang="en-US">
                <a:solidFill>
                  <a:schemeClr val="tx1"/>
                </a:solidFill>
              </a:rPr>
              <a:t>O my people Worship </a:t>
            </a:r>
            <a:r>
              <a:rPr lang="en-US" err="1">
                <a:solidFill>
                  <a:schemeClr val="tx1"/>
                </a:solidFill>
              </a:rPr>
              <a:t>Allâh</a:t>
            </a:r>
            <a:r>
              <a:rPr lang="en-US">
                <a:solidFill>
                  <a:schemeClr val="tx1"/>
                </a:solidFill>
              </a:rPr>
              <a:t>! You have no other </a:t>
            </a:r>
            <a:r>
              <a:rPr lang="en-US" err="1">
                <a:solidFill>
                  <a:schemeClr val="tx1"/>
                </a:solidFill>
              </a:rPr>
              <a:t>Ilâh</a:t>
            </a:r>
            <a:r>
              <a:rPr lang="en-US">
                <a:solidFill>
                  <a:schemeClr val="tx1"/>
                </a:solidFill>
              </a:rPr>
              <a:t> (God) but Him. (</a:t>
            </a:r>
            <a:r>
              <a:rPr lang="en-US" err="1">
                <a:solidFill>
                  <a:schemeClr val="tx1"/>
                </a:solidFill>
              </a:rPr>
              <a:t>Lâ</a:t>
            </a:r>
            <a:r>
              <a:rPr lang="en-US">
                <a:solidFill>
                  <a:schemeClr val="tx1"/>
                </a:solidFill>
              </a:rPr>
              <a:t> </a:t>
            </a:r>
            <a:r>
              <a:rPr lang="en-US" err="1">
                <a:solidFill>
                  <a:schemeClr val="tx1"/>
                </a:solidFill>
              </a:rPr>
              <a:t>ilâha</a:t>
            </a:r>
            <a:r>
              <a:rPr lang="en-US">
                <a:solidFill>
                  <a:schemeClr val="tx1"/>
                </a:solidFill>
              </a:rPr>
              <a:t> ill-</a:t>
            </a:r>
            <a:r>
              <a:rPr lang="en-US" err="1">
                <a:solidFill>
                  <a:schemeClr val="tx1"/>
                </a:solidFill>
              </a:rPr>
              <a:t>Allâh</a:t>
            </a:r>
            <a:r>
              <a:rPr lang="en-US">
                <a:solidFill>
                  <a:schemeClr val="tx1"/>
                </a:solidFill>
              </a:rPr>
              <a:t>: none has the right to be worshipped but </a:t>
            </a:r>
            <a:r>
              <a:rPr lang="en-US" err="1">
                <a:solidFill>
                  <a:schemeClr val="tx1"/>
                </a:solidFill>
              </a:rPr>
              <a:t>Allâh</a:t>
            </a:r>
            <a:r>
              <a:rPr lang="en-US">
                <a:solidFill>
                  <a:schemeClr val="tx1"/>
                </a:solidFill>
              </a:rPr>
              <a:t>). </a:t>
            </a:r>
          </a:p>
        </p:txBody>
      </p:sp>
      <p:sp>
        <p:nvSpPr>
          <p:cNvPr id="111624" name="Text Box 8"/>
          <p:cNvSpPr txBox="1">
            <a:spLocks noChangeArrowheads="1"/>
          </p:cNvSpPr>
          <p:nvPr/>
        </p:nvSpPr>
        <p:spPr bwMode="auto">
          <a:xfrm>
            <a:off x="2879725" y="527050"/>
            <a:ext cx="5151795" cy="646331"/>
          </a:xfrm>
          <a:prstGeom prst="rect">
            <a:avLst/>
          </a:prstGeom>
          <a:noFill/>
          <a:ln w="12700" algn="ctr">
            <a:noFill/>
            <a:miter lim="800000"/>
            <a:headEnd/>
            <a:tailEnd/>
          </a:ln>
          <a:effectLst/>
        </p:spPr>
        <p:txBody>
          <a:bodyPr wrap="none">
            <a:spAutoFit/>
          </a:bodyPr>
          <a:lstStyle/>
          <a:p>
            <a:r>
              <a:rPr lang="en-US" sz="3600"/>
              <a:t>DAWAH OF SALIH(A.S)</a:t>
            </a:r>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2644" name="Object 4"/>
          <p:cNvGraphicFramePr>
            <a:graphicFrameLocks noChangeAspect="1"/>
          </p:cNvGraphicFramePr>
          <p:nvPr/>
        </p:nvGraphicFramePr>
        <p:xfrm>
          <a:off x="228600" y="1676400"/>
          <a:ext cx="8686800" cy="3505200"/>
        </p:xfrm>
        <a:graphic>
          <a:graphicData uri="http://schemas.openxmlformats.org/presentationml/2006/ole">
            <p:oleObj spid="_x0000_s8194" name="Bitmap Image" r:id="rId3" imgW="4877481" imgH="2343477" progId="PBrush">
              <p:embed/>
            </p:oleObj>
          </a:graphicData>
        </a:graphic>
      </p:graphicFrame>
      <p:sp>
        <p:nvSpPr>
          <p:cNvPr id="112647" name="Rectangle 7"/>
          <p:cNvSpPr>
            <a:spLocks noChangeArrowheads="1"/>
          </p:cNvSpPr>
          <p:nvPr/>
        </p:nvSpPr>
        <p:spPr bwMode="auto">
          <a:xfrm>
            <a:off x="0" y="5370153"/>
            <a:ext cx="9144000" cy="646331"/>
          </a:xfrm>
          <a:prstGeom prst="rect">
            <a:avLst/>
          </a:prstGeom>
          <a:noFill/>
          <a:ln w="12700" algn="ctr">
            <a:noFill/>
            <a:miter lim="800000"/>
            <a:headEnd/>
            <a:tailEnd/>
          </a:ln>
          <a:effectLst/>
        </p:spPr>
        <p:txBody>
          <a:bodyPr wrap="square" anchor="ctr">
            <a:spAutoFit/>
          </a:bodyPr>
          <a:lstStyle/>
          <a:p>
            <a:r>
              <a:rPr lang="en-US">
                <a:solidFill>
                  <a:schemeClr val="tx1"/>
                </a:solidFill>
              </a:rPr>
              <a:t>O my people Worship </a:t>
            </a:r>
            <a:r>
              <a:rPr lang="en-US" err="1">
                <a:solidFill>
                  <a:schemeClr val="tx1"/>
                </a:solidFill>
              </a:rPr>
              <a:t>Allâh</a:t>
            </a:r>
            <a:r>
              <a:rPr lang="en-US">
                <a:solidFill>
                  <a:schemeClr val="tx1"/>
                </a:solidFill>
              </a:rPr>
              <a:t>! You have no other </a:t>
            </a:r>
            <a:r>
              <a:rPr lang="en-US" err="1">
                <a:solidFill>
                  <a:schemeClr val="tx1"/>
                </a:solidFill>
              </a:rPr>
              <a:t>Ilâh</a:t>
            </a:r>
            <a:r>
              <a:rPr lang="en-US">
                <a:solidFill>
                  <a:schemeClr val="tx1"/>
                </a:solidFill>
              </a:rPr>
              <a:t> (God) but Him. (</a:t>
            </a:r>
            <a:r>
              <a:rPr lang="en-US" err="1">
                <a:solidFill>
                  <a:schemeClr val="tx1"/>
                </a:solidFill>
              </a:rPr>
              <a:t>Lâ</a:t>
            </a:r>
            <a:r>
              <a:rPr lang="en-US">
                <a:solidFill>
                  <a:schemeClr val="tx1"/>
                </a:solidFill>
              </a:rPr>
              <a:t> </a:t>
            </a:r>
            <a:r>
              <a:rPr lang="en-US" err="1">
                <a:solidFill>
                  <a:schemeClr val="tx1"/>
                </a:solidFill>
              </a:rPr>
              <a:t>ilâha</a:t>
            </a:r>
            <a:r>
              <a:rPr lang="en-US">
                <a:solidFill>
                  <a:schemeClr val="tx1"/>
                </a:solidFill>
              </a:rPr>
              <a:t> ill-</a:t>
            </a:r>
            <a:r>
              <a:rPr lang="en-US" err="1">
                <a:solidFill>
                  <a:schemeClr val="tx1"/>
                </a:solidFill>
              </a:rPr>
              <a:t>Allâh</a:t>
            </a:r>
            <a:r>
              <a:rPr lang="en-US">
                <a:solidFill>
                  <a:schemeClr val="tx1"/>
                </a:solidFill>
              </a:rPr>
              <a:t>: none has the right to be worshipped but </a:t>
            </a:r>
            <a:r>
              <a:rPr lang="en-US" err="1">
                <a:solidFill>
                  <a:schemeClr val="tx1"/>
                </a:solidFill>
              </a:rPr>
              <a:t>Allâh</a:t>
            </a:r>
            <a:r>
              <a:rPr lang="en-US">
                <a:solidFill>
                  <a:schemeClr val="tx1"/>
                </a:solidFill>
              </a:rPr>
              <a:t>). </a:t>
            </a:r>
          </a:p>
        </p:txBody>
      </p:sp>
      <p:sp>
        <p:nvSpPr>
          <p:cNvPr id="112648" name="Text Box 8"/>
          <p:cNvSpPr txBox="1">
            <a:spLocks noChangeArrowheads="1"/>
          </p:cNvSpPr>
          <p:nvPr/>
        </p:nvSpPr>
        <p:spPr bwMode="auto">
          <a:xfrm>
            <a:off x="2209800" y="527050"/>
            <a:ext cx="6400800" cy="707886"/>
          </a:xfrm>
          <a:prstGeom prst="rect">
            <a:avLst/>
          </a:prstGeom>
          <a:noFill/>
          <a:ln w="12700" algn="ctr">
            <a:noFill/>
            <a:miter lim="800000"/>
            <a:headEnd/>
            <a:tailEnd/>
          </a:ln>
          <a:effectLst/>
        </p:spPr>
        <p:txBody>
          <a:bodyPr wrap="square">
            <a:spAutoFit/>
          </a:bodyPr>
          <a:lstStyle/>
          <a:p>
            <a:r>
              <a:rPr lang="en-US" sz="4000"/>
              <a:t>DAWAH OF </a:t>
            </a:r>
            <a:r>
              <a:rPr lang="en-US" sz="4000" smtClean="0"/>
              <a:t>SHOAIB(A.S</a:t>
            </a:r>
            <a:r>
              <a:rPr lang="en-US" sz="4000"/>
              <a:t>)</a:t>
            </a:r>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3668" name="Object 4"/>
          <p:cNvGraphicFramePr>
            <a:graphicFrameLocks noChangeAspect="1"/>
          </p:cNvGraphicFramePr>
          <p:nvPr/>
        </p:nvGraphicFramePr>
        <p:xfrm>
          <a:off x="152400" y="1600200"/>
          <a:ext cx="8839200" cy="4114800"/>
        </p:xfrm>
        <a:graphic>
          <a:graphicData uri="http://schemas.openxmlformats.org/presentationml/2006/ole">
            <p:oleObj spid="_x0000_s9218" name="Bitmap Image" r:id="rId3" imgW="5525271" imgH="2752381" progId="PBrush">
              <p:embed/>
            </p:oleObj>
          </a:graphicData>
        </a:graphic>
      </p:graphicFrame>
      <p:sp>
        <p:nvSpPr>
          <p:cNvPr id="113671" name="Rectangle 7"/>
          <p:cNvSpPr>
            <a:spLocks noChangeArrowheads="1"/>
          </p:cNvSpPr>
          <p:nvPr/>
        </p:nvSpPr>
        <p:spPr bwMode="auto">
          <a:xfrm>
            <a:off x="152400" y="5668004"/>
            <a:ext cx="8534400" cy="646331"/>
          </a:xfrm>
          <a:prstGeom prst="rect">
            <a:avLst/>
          </a:prstGeom>
          <a:noFill/>
          <a:ln w="12700" algn="ctr">
            <a:noFill/>
            <a:miter lim="800000"/>
            <a:headEnd/>
            <a:tailEnd/>
          </a:ln>
          <a:effectLst/>
        </p:spPr>
        <p:txBody>
          <a:bodyPr wrap="square" anchor="ctr">
            <a:spAutoFit/>
          </a:bodyPr>
          <a:lstStyle/>
          <a:p>
            <a:pPr algn="ctr"/>
            <a:r>
              <a:rPr lang="en-US">
                <a:solidFill>
                  <a:schemeClr val="tx1"/>
                </a:solidFill>
              </a:rPr>
              <a:t>Say (O Muhammad </a:t>
            </a:r>
            <a:r>
              <a:rPr lang="en-US" smtClean="0"/>
              <a:t>PBUH</a:t>
            </a:r>
            <a:r>
              <a:rPr lang="en-US" smtClean="0">
                <a:solidFill>
                  <a:schemeClr val="tx1"/>
                </a:solidFill>
              </a:rPr>
              <a:t>): </a:t>
            </a:r>
            <a:endParaRPr lang="en-US">
              <a:solidFill>
                <a:schemeClr val="tx1"/>
              </a:solidFill>
            </a:endParaRPr>
          </a:p>
          <a:p>
            <a:pPr algn="ctr">
              <a:buFont typeface="Comic Sans MS" pitchFamily="66" charset="0"/>
              <a:buNone/>
            </a:pPr>
            <a:r>
              <a:rPr lang="en-US">
                <a:solidFill>
                  <a:schemeClr val="tx1"/>
                </a:solidFill>
              </a:rPr>
              <a:t>"I am commanded only to worship </a:t>
            </a:r>
            <a:r>
              <a:rPr lang="en-US" err="1">
                <a:solidFill>
                  <a:schemeClr val="tx1"/>
                </a:solidFill>
              </a:rPr>
              <a:t>Allâh</a:t>
            </a:r>
            <a:r>
              <a:rPr lang="en-US">
                <a:solidFill>
                  <a:schemeClr val="tx1"/>
                </a:solidFill>
              </a:rPr>
              <a:t> (Alone) and not to join partners with Him. </a:t>
            </a:r>
          </a:p>
        </p:txBody>
      </p:sp>
      <p:sp>
        <p:nvSpPr>
          <p:cNvPr id="113672" name="Text Box 8"/>
          <p:cNvSpPr txBox="1">
            <a:spLocks noChangeArrowheads="1"/>
          </p:cNvSpPr>
          <p:nvPr/>
        </p:nvSpPr>
        <p:spPr bwMode="auto">
          <a:xfrm>
            <a:off x="2057400" y="533400"/>
            <a:ext cx="7010400" cy="584775"/>
          </a:xfrm>
          <a:prstGeom prst="rect">
            <a:avLst/>
          </a:prstGeom>
          <a:noFill/>
          <a:ln w="12700" algn="ctr">
            <a:noFill/>
            <a:miter lim="800000"/>
            <a:headEnd/>
            <a:tailEnd/>
          </a:ln>
          <a:effectLst/>
        </p:spPr>
        <p:txBody>
          <a:bodyPr wrap="square">
            <a:spAutoFit/>
          </a:bodyPr>
          <a:lstStyle/>
          <a:p>
            <a:r>
              <a:rPr lang="en-US" sz="3200"/>
              <a:t>DAWAH OF</a:t>
            </a:r>
            <a:r>
              <a:rPr lang="en-US" sz="1200"/>
              <a:t> </a:t>
            </a:r>
            <a:r>
              <a:rPr lang="en-US" sz="3200" smtClean="0"/>
              <a:t>MUHAMMAD(P.B.U.H)</a:t>
            </a:r>
            <a:endParaRPr lang="en-US" sz="1200"/>
          </a:p>
        </p:txBody>
      </p: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6" name="Picture 4"/>
          <p:cNvPicPr>
            <a:picLocks noChangeAspect="1" noChangeArrowheads="1"/>
          </p:cNvPicPr>
          <p:nvPr/>
        </p:nvPicPr>
        <p:blipFill>
          <a:blip r:embed="rId2" cstate="print">
            <a:lum bright="-18000"/>
          </a:blip>
          <a:srcRect/>
          <a:stretch>
            <a:fillRect/>
          </a:stretch>
        </p:blipFill>
        <p:spPr bwMode="auto">
          <a:xfrm>
            <a:off x="228600" y="1600200"/>
            <a:ext cx="8763000" cy="3810000"/>
          </a:xfrm>
          <a:prstGeom prst="rect">
            <a:avLst/>
          </a:prstGeom>
          <a:noFill/>
        </p:spPr>
      </p:pic>
      <p:sp>
        <p:nvSpPr>
          <p:cNvPr id="115719" name="Text Box 7"/>
          <p:cNvSpPr txBox="1">
            <a:spLocks noChangeArrowheads="1"/>
          </p:cNvSpPr>
          <p:nvPr/>
        </p:nvSpPr>
        <p:spPr bwMode="auto">
          <a:xfrm>
            <a:off x="2133600" y="457200"/>
            <a:ext cx="5943600" cy="584775"/>
          </a:xfrm>
          <a:prstGeom prst="rect">
            <a:avLst/>
          </a:prstGeom>
          <a:noFill/>
          <a:ln w="12700" algn="ctr">
            <a:noFill/>
            <a:miter lim="800000"/>
            <a:headEnd/>
            <a:tailEnd/>
          </a:ln>
          <a:effectLst/>
        </p:spPr>
        <p:txBody>
          <a:bodyPr wrap="square">
            <a:spAutoFit/>
          </a:bodyPr>
          <a:lstStyle/>
          <a:p>
            <a:r>
              <a:rPr lang="en-US" sz="3200"/>
              <a:t>RATIONAL PROOF OF ALLAH</a:t>
            </a:r>
          </a:p>
        </p:txBody>
      </p:sp>
      <p:sp>
        <p:nvSpPr>
          <p:cNvPr id="115720" name="Rectangle 8"/>
          <p:cNvSpPr>
            <a:spLocks noChangeArrowheads="1"/>
          </p:cNvSpPr>
          <p:nvPr/>
        </p:nvSpPr>
        <p:spPr bwMode="auto">
          <a:xfrm>
            <a:off x="228600" y="5490257"/>
            <a:ext cx="8610600" cy="923330"/>
          </a:xfrm>
          <a:prstGeom prst="rect">
            <a:avLst/>
          </a:prstGeom>
          <a:noFill/>
          <a:ln w="12700" algn="ctr">
            <a:noFill/>
            <a:miter lim="800000"/>
            <a:headEnd/>
            <a:tailEnd/>
          </a:ln>
          <a:effectLst/>
        </p:spPr>
        <p:txBody>
          <a:bodyPr wrap="square" anchor="ctr">
            <a:spAutoFit/>
          </a:bodyPr>
          <a:lstStyle/>
          <a:p>
            <a:pPr algn="ctr"/>
            <a:r>
              <a:rPr lang="en-US">
                <a:solidFill>
                  <a:schemeClr val="tx1"/>
                </a:solidFill>
              </a:rPr>
              <a:t>Had there been therein (in the heavens and the earth) gods besides </a:t>
            </a:r>
            <a:r>
              <a:rPr lang="en-US" err="1">
                <a:solidFill>
                  <a:schemeClr val="tx1"/>
                </a:solidFill>
              </a:rPr>
              <a:t>Allâh</a:t>
            </a:r>
            <a:r>
              <a:rPr lang="en-US">
                <a:solidFill>
                  <a:schemeClr val="tx1"/>
                </a:solidFill>
              </a:rPr>
              <a:t>, then verily both would have been ruined. Glorified be </a:t>
            </a:r>
            <a:r>
              <a:rPr lang="en-US" err="1">
                <a:solidFill>
                  <a:schemeClr val="tx1"/>
                </a:solidFill>
              </a:rPr>
              <a:t>Allâh</a:t>
            </a:r>
            <a:r>
              <a:rPr lang="en-US">
                <a:solidFill>
                  <a:schemeClr val="tx1"/>
                </a:solidFill>
              </a:rPr>
              <a:t>, the Lord of the Throne, </a:t>
            </a:r>
          </a:p>
          <a:p>
            <a:pPr algn="ctr">
              <a:buFont typeface="Comic Sans MS" pitchFamily="66" charset="0"/>
              <a:buNone/>
            </a:pPr>
            <a:r>
              <a:rPr lang="en-US">
                <a:solidFill>
                  <a:schemeClr val="tx1"/>
                </a:solidFill>
              </a:rPr>
              <a:t>(High is He) above what they attribute to Him! </a:t>
            </a:r>
          </a:p>
        </p:txBody>
      </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2" name="Picture 4"/>
          <p:cNvPicPr>
            <a:picLocks noChangeAspect="1" noChangeArrowheads="1"/>
          </p:cNvPicPr>
          <p:nvPr/>
        </p:nvPicPr>
        <p:blipFill>
          <a:blip r:embed="rId2" cstate="print">
            <a:lum bright="-18000"/>
          </a:blip>
          <a:srcRect/>
          <a:stretch>
            <a:fillRect/>
          </a:stretch>
        </p:blipFill>
        <p:spPr bwMode="auto">
          <a:xfrm>
            <a:off x="304800" y="1676400"/>
            <a:ext cx="8686800" cy="3810000"/>
          </a:xfrm>
          <a:prstGeom prst="rect">
            <a:avLst/>
          </a:prstGeom>
          <a:noFill/>
        </p:spPr>
      </p:pic>
      <p:sp>
        <p:nvSpPr>
          <p:cNvPr id="114695" name="Rectangle 7"/>
          <p:cNvSpPr>
            <a:spLocks noChangeArrowheads="1"/>
          </p:cNvSpPr>
          <p:nvPr/>
        </p:nvSpPr>
        <p:spPr bwMode="auto">
          <a:xfrm>
            <a:off x="381000" y="5562600"/>
            <a:ext cx="8610600" cy="646331"/>
          </a:xfrm>
          <a:prstGeom prst="rect">
            <a:avLst/>
          </a:prstGeom>
          <a:noFill/>
          <a:ln w="12700" algn="ctr">
            <a:noFill/>
            <a:miter lim="800000"/>
            <a:headEnd/>
            <a:tailEnd/>
          </a:ln>
          <a:effectLst/>
        </p:spPr>
        <p:txBody>
          <a:bodyPr wrap="square" anchor="ctr">
            <a:spAutoFit/>
          </a:bodyPr>
          <a:lstStyle/>
          <a:p>
            <a:r>
              <a:rPr lang="en-US">
                <a:solidFill>
                  <a:schemeClr val="tx1"/>
                </a:solidFill>
              </a:rPr>
              <a:t>each god would have taken away what he had created, and some would have tried to overcome others! </a:t>
            </a:r>
          </a:p>
        </p:txBody>
      </p:sp>
      <p:sp>
        <p:nvSpPr>
          <p:cNvPr id="4" name="Text Box 7"/>
          <p:cNvSpPr txBox="1">
            <a:spLocks noChangeArrowheads="1"/>
          </p:cNvSpPr>
          <p:nvPr/>
        </p:nvSpPr>
        <p:spPr bwMode="auto">
          <a:xfrm>
            <a:off x="2133600" y="457200"/>
            <a:ext cx="5943600" cy="584775"/>
          </a:xfrm>
          <a:prstGeom prst="rect">
            <a:avLst/>
          </a:prstGeom>
          <a:noFill/>
          <a:ln w="12700" algn="ctr">
            <a:noFill/>
            <a:miter lim="800000"/>
            <a:headEnd/>
            <a:tailEnd/>
          </a:ln>
          <a:effectLst/>
        </p:spPr>
        <p:txBody>
          <a:bodyPr wrap="square">
            <a:spAutoFit/>
          </a:bodyPr>
          <a:lstStyle/>
          <a:p>
            <a:r>
              <a:rPr lang="en-US" sz="3200"/>
              <a:t>RATIONAL PROOF OF ALLAH</a:t>
            </a:r>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40" name="Picture 4"/>
          <p:cNvPicPr>
            <a:picLocks noChangeAspect="1" noChangeArrowheads="1"/>
          </p:cNvPicPr>
          <p:nvPr/>
        </p:nvPicPr>
        <p:blipFill>
          <a:blip r:embed="rId2" cstate="print">
            <a:lum bright="-12000"/>
          </a:blip>
          <a:srcRect/>
          <a:stretch>
            <a:fillRect/>
          </a:stretch>
        </p:blipFill>
        <p:spPr bwMode="auto">
          <a:xfrm>
            <a:off x="228600" y="1600200"/>
            <a:ext cx="8534400" cy="2514600"/>
          </a:xfrm>
          <a:prstGeom prst="rect">
            <a:avLst/>
          </a:prstGeom>
          <a:noFill/>
        </p:spPr>
      </p:pic>
      <p:sp>
        <p:nvSpPr>
          <p:cNvPr id="116743" name="Rectangle 7"/>
          <p:cNvSpPr>
            <a:spLocks noChangeArrowheads="1"/>
          </p:cNvSpPr>
          <p:nvPr/>
        </p:nvSpPr>
        <p:spPr bwMode="auto">
          <a:xfrm>
            <a:off x="152400" y="4259134"/>
            <a:ext cx="8763000" cy="1631216"/>
          </a:xfrm>
          <a:prstGeom prst="rect">
            <a:avLst/>
          </a:prstGeom>
          <a:noFill/>
          <a:ln w="12700" algn="ctr">
            <a:noFill/>
            <a:miter lim="800000"/>
            <a:headEnd/>
            <a:tailEnd/>
          </a:ln>
          <a:effectLst/>
        </p:spPr>
        <p:txBody>
          <a:bodyPr wrap="square" anchor="ctr">
            <a:spAutoFit/>
          </a:bodyPr>
          <a:lstStyle/>
          <a:p>
            <a:pPr algn="ctr">
              <a:buFont typeface="Comic Sans MS" pitchFamily="66" charset="0"/>
              <a:buNone/>
            </a:pPr>
            <a:r>
              <a:rPr lang="en-US" sz="2000" b="0"/>
              <a:t>  </a:t>
            </a:r>
            <a:r>
              <a:rPr lang="en-US" sz="2000">
                <a:solidFill>
                  <a:schemeClr val="tx1"/>
                </a:solidFill>
              </a:rPr>
              <a:t>Say (O Muhammad </a:t>
            </a:r>
            <a:r>
              <a:rPr lang="en-US" sz="2000" smtClean="0"/>
              <a:t>(</a:t>
            </a:r>
            <a:r>
              <a:rPr lang="en-US" sz="2000" err="1" smtClean="0"/>
              <a:t>p.b.u.h</a:t>
            </a:r>
            <a:r>
              <a:rPr lang="en-US" sz="2000" smtClean="0"/>
              <a:t>)</a:t>
            </a:r>
            <a:r>
              <a:rPr lang="en-US" sz="2800" smtClean="0">
                <a:solidFill>
                  <a:schemeClr val="tx1"/>
                </a:solidFill>
              </a:rPr>
              <a:t> </a:t>
            </a:r>
            <a:r>
              <a:rPr lang="en-US" sz="2400">
                <a:solidFill>
                  <a:schemeClr val="tx1"/>
                </a:solidFill>
              </a:rPr>
              <a:t>to these polytheists</a:t>
            </a:r>
            <a:r>
              <a:rPr lang="en-US" sz="2400" smtClean="0">
                <a:solidFill>
                  <a:schemeClr val="tx1"/>
                </a:solidFill>
              </a:rPr>
              <a:t>,</a:t>
            </a:r>
            <a:endParaRPr lang="en-US" sz="2400">
              <a:solidFill>
                <a:schemeClr val="tx1"/>
              </a:solidFill>
            </a:endParaRPr>
          </a:p>
          <a:p>
            <a:pPr algn="ctr">
              <a:buFont typeface="Comic Sans MS" pitchFamily="66" charset="0"/>
              <a:buNone/>
            </a:pPr>
            <a:r>
              <a:rPr lang="en-US" sz="2400">
                <a:solidFill>
                  <a:schemeClr val="tx1"/>
                </a:solidFill>
              </a:rPr>
              <a:t>"If there had been other </a:t>
            </a:r>
            <a:r>
              <a:rPr lang="en-US" sz="2400" err="1">
                <a:solidFill>
                  <a:schemeClr val="tx1"/>
                </a:solidFill>
              </a:rPr>
              <a:t>âliha</a:t>
            </a:r>
            <a:r>
              <a:rPr lang="en-US" sz="2400">
                <a:solidFill>
                  <a:schemeClr val="tx1"/>
                </a:solidFill>
              </a:rPr>
              <a:t> </a:t>
            </a:r>
            <a:r>
              <a:rPr lang="en-US" sz="2400" smtClean="0">
                <a:solidFill>
                  <a:schemeClr val="tx1"/>
                </a:solidFill>
              </a:rPr>
              <a:t>(Gods</a:t>
            </a:r>
            <a:r>
              <a:rPr lang="en-US" sz="2400">
                <a:solidFill>
                  <a:schemeClr val="tx1"/>
                </a:solidFill>
              </a:rPr>
              <a:t>) along with Him as they assert, then they would certainly have sought out a way to the Lord of the Throne </a:t>
            </a:r>
            <a:r>
              <a:rPr lang="en-US" sz="2000">
                <a:solidFill>
                  <a:schemeClr val="tx1"/>
                </a:solidFill>
              </a:rPr>
              <a:t>(seeking His Pleasures and to be near to Him).</a:t>
            </a:r>
            <a:r>
              <a:rPr lang="en-US" sz="2000"/>
              <a:t> </a:t>
            </a:r>
            <a:endParaRPr lang="en-US" sz="2400"/>
          </a:p>
        </p:txBody>
      </p:sp>
      <p:sp>
        <p:nvSpPr>
          <p:cNvPr id="4" name="Text Box 7"/>
          <p:cNvSpPr txBox="1">
            <a:spLocks noChangeArrowheads="1"/>
          </p:cNvSpPr>
          <p:nvPr/>
        </p:nvSpPr>
        <p:spPr bwMode="auto">
          <a:xfrm>
            <a:off x="2133600" y="457200"/>
            <a:ext cx="5943600" cy="584775"/>
          </a:xfrm>
          <a:prstGeom prst="rect">
            <a:avLst/>
          </a:prstGeom>
          <a:noFill/>
          <a:ln w="12700" algn="ctr">
            <a:noFill/>
            <a:miter lim="800000"/>
            <a:headEnd/>
            <a:tailEnd/>
          </a:ln>
          <a:effectLst/>
        </p:spPr>
        <p:txBody>
          <a:bodyPr wrap="square">
            <a:spAutoFit/>
          </a:bodyPr>
          <a:lstStyle/>
          <a:p>
            <a:r>
              <a:rPr lang="en-US" sz="3200"/>
              <a:t>RATIONAL PROOF OF ALLAH</a:t>
            </a:r>
          </a:p>
        </p:txBody>
      </p:sp>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6" name="Text Box 6"/>
          <p:cNvSpPr txBox="1">
            <a:spLocks noChangeArrowheads="1"/>
          </p:cNvSpPr>
          <p:nvPr/>
        </p:nvSpPr>
        <p:spPr bwMode="auto">
          <a:xfrm>
            <a:off x="609600" y="1981200"/>
            <a:ext cx="8153400" cy="3785652"/>
          </a:xfrm>
          <a:prstGeom prst="rect">
            <a:avLst/>
          </a:prstGeom>
          <a:ln>
            <a:headEnd/>
            <a:tailEnd/>
          </a:ln>
        </p:spPr>
        <p:style>
          <a:lnRef idx="2">
            <a:schemeClr val="dk1"/>
          </a:lnRef>
          <a:fillRef idx="1">
            <a:schemeClr val="lt1"/>
          </a:fillRef>
          <a:effectRef idx="0">
            <a:schemeClr val="dk1"/>
          </a:effectRef>
          <a:fontRef idx="minor">
            <a:schemeClr val="dk1"/>
          </a:fontRef>
        </p:style>
        <p:txBody>
          <a:bodyPr wrap="square">
            <a:spAutoFit/>
          </a:bodyPr>
          <a:lstStyle/>
          <a:p>
            <a:pPr>
              <a:buFont typeface="Comic Sans MS" pitchFamily="66" charset="0"/>
              <a:buNone/>
            </a:pPr>
            <a:r>
              <a:rPr lang="en-US" sz="8000" b="1">
                <a:ln w="18000">
                  <a:solidFill>
                    <a:schemeClr val="accent2">
                      <a:satMod val="140000"/>
                    </a:schemeClr>
                  </a:solidFill>
                  <a:prstDash val="solid"/>
                  <a:miter lim="800000"/>
                </a:ln>
                <a:solidFill>
                  <a:srgbClr val="FFC000"/>
                </a:solidFill>
                <a:effectLst>
                  <a:outerShdw blurRad="25500" dist="23000" dir="7020000" algn="tl">
                    <a:srgbClr val="000000">
                      <a:alpha val="50000"/>
                    </a:srgbClr>
                  </a:outerShdw>
                </a:effectLst>
              </a:rPr>
              <a:t>EFFECTS OF </a:t>
            </a:r>
            <a:r>
              <a:rPr lang="en-US" sz="8000" b="1">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rPr>
              <a:t>TAUHEED</a:t>
            </a:r>
            <a:r>
              <a:rPr lang="en-US" sz="8000" b="1">
                <a:ln w="18000">
                  <a:solidFill>
                    <a:schemeClr val="accent2">
                      <a:satMod val="140000"/>
                    </a:schemeClr>
                  </a:solidFill>
                  <a:prstDash val="solid"/>
                  <a:miter lim="800000"/>
                </a:ln>
                <a:solidFill>
                  <a:srgbClr val="FFC000"/>
                </a:solidFill>
                <a:effectLst>
                  <a:outerShdw blurRad="25500" dist="23000" dir="7020000" algn="tl">
                    <a:srgbClr val="000000">
                      <a:alpha val="50000"/>
                    </a:srgbClr>
                  </a:outerShdw>
                </a:effectLst>
              </a:rPr>
              <a:t> ON HUMAN LIFE</a:t>
            </a:r>
          </a:p>
        </p:txBody>
      </p:sp>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2" name="Rectangle 4"/>
          <p:cNvSpPr>
            <a:spLocks noChangeArrowheads="1"/>
          </p:cNvSpPr>
          <p:nvPr/>
        </p:nvSpPr>
        <p:spPr bwMode="auto">
          <a:xfrm>
            <a:off x="152400" y="1784152"/>
            <a:ext cx="8839200" cy="4616648"/>
          </a:xfrm>
          <a:prstGeom prst="rect">
            <a:avLst/>
          </a:prstGeom>
          <a:noFill/>
          <a:ln w="12700" algn="ctr">
            <a:noFill/>
            <a:miter lim="800000"/>
            <a:headEnd/>
            <a:tailEnd/>
          </a:ln>
          <a:effectLst/>
        </p:spPr>
        <p:txBody>
          <a:bodyPr wrap="square">
            <a:spAutoFit/>
          </a:bodyPr>
          <a:lstStyle/>
          <a:p>
            <a:pPr eaLnBrk="1" hangingPunct="1">
              <a:spcBef>
                <a:spcPct val="0"/>
              </a:spcBef>
              <a:buClrTx/>
              <a:buFont typeface="Arial" pitchFamily="34" charset="0"/>
              <a:buChar char="•"/>
            </a:pPr>
            <a:r>
              <a:rPr lang="en-US" sz="4000">
                <a:solidFill>
                  <a:schemeClr val="tx1"/>
                </a:solidFill>
              </a:rPr>
              <a:t>A believer in </a:t>
            </a:r>
            <a:r>
              <a:rPr lang="en-US" sz="4000" smtClean="0">
                <a:solidFill>
                  <a:srgbClr val="FF0000"/>
                </a:solidFill>
              </a:rPr>
              <a:t>Tauheed</a:t>
            </a:r>
            <a:r>
              <a:rPr lang="en-US" sz="4000" smtClean="0"/>
              <a:t> </a:t>
            </a:r>
            <a:r>
              <a:rPr lang="en-US" sz="4000" smtClean="0">
                <a:solidFill>
                  <a:schemeClr val="tx1"/>
                </a:solidFill>
              </a:rPr>
              <a:t>can </a:t>
            </a:r>
            <a:r>
              <a:rPr lang="en-US" sz="4000">
                <a:solidFill>
                  <a:schemeClr val="tx1"/>
                </a:solidFill>
              </a:rPr>
              <a:t>never be narrow in outlook. He believes in a ALLAH Who is the Creator of the </a:t>
            </a:r>
            <a:r>
              <a:rPr lang="en-US" sz="4000" smtClean="0">
                <a:solidFill>
                  <a:schemeClr val="tx1"/>
                </a:solidFill>
              </a:rPr>
              <a:t>heavn</a:t>
            </a:r>
            <a:r>
              <a:rPr lang="en-US" sz="5400" smtClean="0">
                <a:solidFill>
                  <a:schemeClr val="tx1"/>
                </a:solidFill>
              </a:rPr>
              <a:t>.</a:t>
            </a:r>
            <a:r>
              <a:rPr lang="en-US" sz="4000" smtClean="0">
                <a:solidFill>
                  <a:schemeClr val="tx1"/>
                </a:solidFill>
              </a:rPr>
              <a:t> </a:t>
            </a:r>
            <a:r>
              <a:rPr lang="en-US" sz="4000">
                <a:solidFill>
                  <a:schemeClr val="tx1"/>
                </a:solidFill>
              </a:rPr>
              <a:t>His vision is enlarged, his intellectual horizon widens, and his outlook becomes as liberal and as boundless as is the Kingdom of God</a:t>
            </a:r>
            <a:r>
              <a:rPr lang="en-US" sz="4000" smtClean="0">
                <a:solidFill>
                  <a:schemeClr val="tx1"/>
                </a:solidFill>
              </a:rPr>
              <a:t>.</a:t>
            </a:r>
            <a:r>
              <a:rPr lang="en-US" sz="4000" smtClean="0"/>
              <a:t> </a:t>
            </a:r>
            <a:endParaRPr lang="en-US" sz="4000"/>
          </a:p>
        </p:txBody>
      </p:sp>
      <p:sp>
        <p:nvSpPr>
          <p:cNvPr id="99333" name="Rectangle 5"/>
          <p:cNvSpPr>
            <a:spLocks noChangeArrowheads="1"/>
          </p:cNvSpPr>
          <p:nvPr/>
        </p:nvSpPr>
        <p:spPr bwMode="auto">
          <a:xfrm>
            <a:off x="1981200" y="420469"/>
            <a:ext cx="5029200" cy="646331"/>
          </a:xfrm>
          <a:prstGeom prst="rect">
            <a:avLst/>
          </a:prstGeom>
          <a:noFill/>
          <a:ln w="12700" algn="ctr">
            <a:noFill/>
            <a:miter lim="800000"/>
            <a:headEnd/>
            <a:tailEnd/>
          </a:ln>
          <a:effectLst/>
        </p:spPr>
        <p:txBody>
          <a:bodyPr wrap="square">
            <a:spAutoFit/>
          </a:bodyPr>
          <a:lstStyle/>
          <a:p>
            <a:pPr>
              <a:spcBef>
                <a:spcPct val="0"/>
              </a:spcBef>
              <a:buClrTx/>
              <a:buFontTx/>
              <a:buNone/>
            </a:pPr>
            <a:r>
              <a:rPr lang="en-US" sz="3600">
                <a:solidFill>
                  <a:schemeClr val="tx1"/>
                </a:solidFill>
              </a:rPr>
              <a:t>BROADMINDEDNESS</a:t>
            </a:r>
          </a:p>
        </p:txBody>
      </p:sp>
      <p:pic>
        <p:nvPicPr>
          <p:cNvPr id="5" name="Picture 8"/>
          <p:cNvPicPr>
            <a:picLocks noChangeAspect="1" noChangeArrowheads="1"/>
          </p:cNvPicPr>
          <p:nvPr/>
        </p:nvPicPr>
        <p:blipFill>
          <a:blip r:embed="rId2" cstate="print">
            <a:lum bright="-24000"/>
          </a:blip>
          <a:srcRect/>
          <a:stretch>
            <a:fillRect/>
          </a:stretch>
        </p:blipFill>
        <p:spPr bwMode="auto">
          <a:xfrm>
            <a:off x="76200" y="228600"/>
            <a:ext cx="1676400" cy="990600"/>
          </a:xfrm>
          <a:prstGeom prst="rect">
            <a:avLst/>
          </a:prstGeom>
          <a:noFill/>
        </p:spPr>
      </p:pic>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6" name="Rectangle 4"/>
          <p:cNvSpPr>
            <a:spLocks noChangeArrowheads="1"/>
          </p:cNvSpPr>
          <p:nvPr/>
        </p:nvSpPr>
        <p:spPr bwMode="auto">
          <a:xfrm>
            <a:off x="228600" y="1600200"/>
            <a:ext cx="8763000" cy="5078313"/>
          </a:xfrm>
          <a:prstGeom prst="rect">
            <a:avLst/>
          </a:prstGeom>
          <a:noFill/>
          <a:ln w="12700" algn="ctr">
            <a:noFill/>
            <a:miter lim="800000"/>
            <a:headEnd/>
            <a:tailEnd/>
          </a:ln>
          <a:effectLst/>
        </p:spPr>
        <p:txBody>
          <a:bodyPr wrap="square">
            <a:spAutoFit/>
          </a:bodyPr>
          <a:lstStyle/>
          <a:p>
            <a:pPr eaLnBrk="1" hangingPunct="1">
              <a:spcBef>
                <a:spcPct val="0"/>
              </a:spcBef>
              <a:buClrTx/>
              <a:buFontTx/>
              <a:buNone/>
            </a:pPr>
            <a:r>
              <a:rPr lang="en-US" sz="3600">
                <a:solidFill>
                  <a:schemeClr val="tx1"/>
                </a:solidFill>
              </a:rPr>
              <a:t>This belief produces in man the highest degree of self-respect and self esteem. The believer knows that Allah alone is the Possessor of all power, and that none besides Him can benefit or harm a person, or provide for his </a:t>
            </a:r>
            <a:r>
              <a:rPr lang="en-US" sz="3600" smtClean="0">
                <a:solidFill>
                  <a:schemeClr val="tx1"/>
                </a:solidFill>
              </a:rPr>
              <a:t>needs. </a:t>
            </a:r>
            <a:r>
              <a:rPr lang="en-US" sz="3600">
                <a:solidFill>
                  <a:schemeClr val="tx1"/>
                </a:solidFill>
              </a:rPr>
              <a:t>He never bows his head in homage to any of Allah's creatures, nor does he stretch out his hand before anyone else</a:t>
            </a:r>
            <a:r>
              <a:rPr lang="en-US" sz="3600" smtClean="0">
                <a:solidFill>
                  <a:schemeClr val="tx1"/>
                </a:solidFill>
              </a:rPr>
              <a:t>.. </a:t>
            </a:r>
            <a:endParaRPr lang="en-US" sz="3600"/>
          </a:p>
        </p:txBody>
      </p:sp>
      <p:sp>
        <p:nvSpPr>
          <p:cNvPr id="100357" name="Rectangle 5"/>
          <p:cNvSpPr>
            <a:spLocks noChangeArrowheads="1"/>
          </p:cNvSpPr>
          <p:nvPr/>
        </p:nvSpPr>
        <p:spPr bwMode="auto">
          <a:xfrm>
            <a:off x="2133600" y="609600"/>
            <a:ext cx="5029200" cy="523220"/>
          </a:xfrm>
          <a:prstGeom prst="rect">
            <a:avLst/>
          </a:prstGeom>
          <a:noFill/>
          <a:ln w="12700" algn="ctr">
            <a:noFill/>
            <a:miter lim="800000"/>
            <a:headEnd/>
            <a:tailEnd/>
          </a:ln>
          <a:effectLst/>
        </p:spPr>
        <p:txBody>
          <a:bodyPr wrap="square">
            <a:spAutoFit/>
          </a:bodyPr>
          <a:lstStyle/>
          <a:p>
            <a:r>
              <a:rPr lang="en-US" sz="2800">
                <a:solidFill>
                  <a:schemeClr val="tx1"/>
                </a:solidFill>
              </a:rPr>
              <a:t>self-respect and self esteem</a:t>
            </a:r>
          </a:p>
        </p:txBody>
      </p:sp>
      <p:pic>
        <p:nvPicPr>
          <p:cNvPr id="5" name="Picture 8"/>
          <p:cNvPicPr>
            <a:picLocks noChangeAspect="1" noChangeArrowheads="1"/>
          </p:cNvPicPr>
          <p:nvPr/>
        </p:nvPicPr>
        <p:blipFill>
          <a:blip r:embed="rId2" cstate="print">
            <a:lum bright="-18000"/>
          </a:blip>
          <a:srcRect/>
          <a:stretch>
            <a:fillRect/>
          </a:stretch>
        </p:blipFill>
        <p:spPr bwMode="auto">
          <a:xfrm>
            <a:off x="152400" y="304800"/>
            <a:ext cx="1800225" cy="952500"/>
          </a:xfrm>
          <a:prstGeom prst="rect">
            <a:avLst/>
          </a:prstGeom>
          <a:noFill/>
        </p:spPr>
      </p:pic>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80" name="Rectangle 4"/>
          <p:cNvSpPr>
            <a:spLocks noChangeArrowheads="1"/>
          </p:cNvSpPr>
          <p:nvPr/>
        </p:nvSpPr>
        <p:spPr bwMode="auto">
          <a:xfrm>
            <a:off x="228600" y="1600200"/>
            <a:ext cx="8763000" cy="5016758"/>
          </a:xfrm>
          <a:prstGeom prst="rect">
            <a:avLst/>
          </a:prstGeom>
          <a:noFill/>
          <a:ln w="12700" algn="ctr">
            <a:noFill/>
            <a:miter lim="800000"/>
            <a:headEnd/>
            <a:tailEnd/>
          </a:ln>
          <a:effectLst/>
        </p:spPr>
        <p:txBody>
          <a:bodyPr wrap="square">
            <a:spAutoFit/>
          </a:bodyPr>
          <a:lstStyle/>
          <a:p>
            <a:pPr eaLnBrk="1" hangingPunct="1">
              <a:spcBef>
                <a:spcPct val="0"/>
              </a:spcBef>
              <a:buClrTx/>
              <a:buFontTx/>
              <a:buNone/>
            </a:pPr>
            <a:r>
              <a:rPr lang="en-US" sz="4000">
                <a:solidFill>
                  <a:schemeClr val="tx1"/>
                </a:solidFill>
              </a:rPr>
              <a:t>Along with self-respect this belief also generates in man a sense of modesty and humbleness</a:t>
            </a:r>
            <a:r>
              <a:rPr lang="en-US" sz="4000" smtClean="0">
                <a:solidFill>
                  <a:schemeClr val="tx1"/>
                </a:solidFill>
              </a:rPr>
              <a:t>. </a:t>
            </a:r>
            <a:r>
              <a:rPr lang="en-US" sz="4000">
                <a:solidFill>
                  <a:schemeClr val="tx1"/>
                </a:solidFill>
              </a:rPr>
              <a:t>A believer never becomes proud, haughty or arrogant</a:t>
            </a:r>
            <a:r>
              <a:rPr lang="en-US" sz="4000" smtClean="0">
                <a:solidFill>
                  <a:schemeClr val="tx1"/>
                </a:solidFill>
              </a:rPr>
              <a:t>. </a:t>
            </a:r>
            <a:r>
              <a:rPr lang="en-US" sz="4000"/>
              <a:t>B</a:t>
            </a:r>
            <a:r>
              <a:rPr lang="en-US" sz="4000" smtClean="0">
                <a:solidFill>
                  <a:schemeClr val="tx1"/>
                </a:solidFill>
              </a:rPr>
              <a:t>ecause </a:t>
            </a:r>
            <a:r>
              <a:rPr lang="en-US" sz="4000">
                <a:solidFill>
                  <a:schemeClr val="tx1"/>
                </a:solidFill>
              </a:rPr>
              <a:t>he knows that whatever he possesses has been given to him </a:t>
            </a:r>
            <a:r>
              <a:rPr lang="en-US" sz="4000" smtClean="0">
                <a:solidFill>
                  <a:schemeClr val="tx1"/>
                </a:solidFill>
              </a:rPr>
              <a:t>by ALLAH.He </a:t>
            </a:r>
            <a:r>
              <a:rPr lang="en-US" sz="4000">
                <a:solidFill>
                  <a:schemeClr val="tx1"/>
                </a:solidFill>
              </a:rPr>
              <a:t>can take away just as He can give</a:t>
            </a:r>
            <a:r>
              <a:rPr lang="en-US" sz="4000" smtClean="0">
                <a:solidFill>
                  <a:schemeClr val="tx1"/>
                </a:solidFill>
              </a:rPr>
              <a:t>.. </a:t>
            </a:r>
            <a:endParaRPr lang="en-US" sz="4000"/>
          </a:p>
        </p:txBody>
      </p:sp>
      <p:sp>
        <p:nvSpPr>
          <p:cNvPr id="101381" name="Rectangle 5"/>
          <p:cNvSpPr>
            <a:spLocks noChangeArrowheads="1"/>
          </p:cNvSpPr>
          <p:nvPr/>
        </p:nvSpPr>
        <p:spPr bwMode="auto">
          <a:xfrm>
            <a:off x="2133600" y="433388"/>
            <a:ext cx="5709876" cy="646331"/>
          </a:xfrm>
          <a:prstGeom prst="rect">
            <a:avLst/>
          </a:prstGeom>
          <a:noFill/>
          <a:ln w="12700" algn="ctr">
            <a:noFill/>
            <a:miter lim="800000"/>
            <a:headEnd/>
            <a:tailEnd/>
          </a:ln>
          <a:effectLst/>
        </p:spPr>
        <p:txBody>
          <a:bodyPr wrap="square">
            <a:spAutoFit/>
          </a:bodyPr>
          <a:lstStyle/>
          <a:p>
            <a:pPr>
              <a:spcBef>
                <a:spcPct val="0"/>
              </a:spcBef>
              <a:buClrTx/>
              <a:buFontTx/>
              <a:buNone/>
            </a:pPr>
            <a:r>
              <a:rPr lang="en-US" sz="3200">
                <a:solidFill>
                  <a:schemeClr val="tx1"/>
                </a:solidFill>
              </a:rPr>
              <a:t>Modesty and </a:t>
            </a:r>
            <a:r>
              <a:rPr lang="en-US" sz="3600">
                <a:solidFill>
                  <a:schemeClr val="tx1"/>
                </a:solidFill>
              </a:rPr>
              <a:t>Humbleness</a:t>
            </a:r>
            <a:endParaRPr lang="en-US" sz="3200">
              <a:solidFill>
                <a:schemeClr val="tx1"/>
              </a:solidFill>
            </a:endParaRPr>
          </a:p>
        </p:txBody>
      </p:sp>
      <p:pic>
        <p:nvPicPr>
          <p:cNvPr id="101384" name="Picture 8"/>
          <p:cNvPicPr>
            <a:picLocks noChangeAspect="1" noChangeArrowheads="1"/>
          </p:cNvPicPr>
          <p:nvPr/>
        </p:nvPicPr>
        <p:blipFill>
          <a:blip r:embed="rId2" cstate="print">
            <a:lum bright="-24000"/>
          </a:blip>
          <a:srcRect/>
          <a:stretch>
            <a:fillRect/>
          </a:stretch>
        </p:blipFill>
        <p:spPr bwMode="auto">
          <a:xfrm>
            <a:off x="95250" y="381000"/>
            <a:ext cx="1962150" cy="847725"/>
          </a:xfrm>
          <a:prstGeom prst="rect">
            <a:avLst/>
          </a:prstGeom>
          <a:noFill/>
        </p:spPr>
      </p:pic>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4" name="Rectangle 4"/>
          <p:cNvSpPr>
            <a:spLocks noChangeArrowheads="1"/>
          </p:cNvSpPr>
          <p:nvPr/>
        </p:nvSpPr>
        <p:spPr bwMode="auto">
          <a:xfrm>
            <a:off x="0" y="1676400"/>
            <a:ext cx="9144000" cy="4062651"/>
          </a:xfrm>
          <a:prstGeom prst="rect">
            <a:avLst/>
          </a:prstGeom>
          <a:noFill/>
          <a:ln w="12700" algn="ctr">
            <a:noFill/>
            <a:miter lim="800000"/>
            <a:headEnd/>
            <a:tailEnd/>
          </a:ln>
          <a:effectLst/>
        </p:spPr>
        <p:txBody>
          <a:bodyPr wrap="square">
            <a:spAutoFit/>
          </a:bodyPr>
          <a:lstStyle/>
          <a:p>
            <a:r>
              <a:rPr lang="en-US" sz="4800" smtClean="0">
                <a:solidFill>
                  <a:schemeClr val="tx1"/>
                </a:solidFill>
              </a:rPr>
              <a:t>This </a:t>
            </a:r>
            <a:r>
              <a:rPr lang="en-US" sz="4800">
                <a:solidFill>
                  <a:schemeClr val="tx1"/>
                </a:solidFill>
              </a:rPr>
              <a:t>belief makes man virtuous and upright</a:t>
            </a:r>
            <a:r>
              <a:rPr lang="en-US" sz="6600" smtClean="0">
                <a:solidFill>
                  <a:schemeClr val="tx1"/>
                </a:solidFill>
              </a:rPr>
              <a:t>..</a:t>
            </a:r>
            <a:r>
              <a:rPr lang="en-US" sz="4800" smtClean="0">
                <a:solidFill>
                  <a:schemeClr val="tx1"/>
                </a:solidFill>
              </a:rPr>
              <a:t> </a:t>
            </a:r>
            <a:r>
              <a:rPr lang="en-US" sz="4800">
                <a:solidFill>
                  <a:schemeClr val="tx1"/>
                </a:solidFill>
              </a:rPr>
              <a:t>This belief creates in him the consciousness that, unless he lives rightly and acts justly, he cannot succeed</a:t>
            </a:r>
            <a:r>
              <a:rPr lang="en-US" sz="4800" smtClean="0">
                <a:solidFill>
                  <a:schemeClr val="tx1"/>
                </a:solidFill>
              </a:rPr>
              <a:t>.</a:t>
            </a:r>
            <a:endParaRPr lang="en-US" sz="4800">
              <a:solidFill>
                <a:schemeClr val="tx1"/>
              </a:solidFill>
            </a:endParaRPr>
          </a:p>
        </p:txBody>
      </p:sp>
      <p:sp>
        <p:nvSpPr>
          <p:cNvPr id="102405" name="Rectangle 5"/>
          <p:cNvSpPr>
            <a:spLocks noChangeArrowheads="1"/>
          </p:cNvSpPr>
          <p:nvPr/>
        </p:nvSpPr>
        <p:spPr bwMode="auto">
          <a:xfrm>
            <a:off x="2286000" y="496669"/>
            <a:ext cx="5486400" cy="646331"/>
          </a:xfrm>
          <a:prstGeom prst="rect">
            <a:avLst/>
          </a:prstGeom>
          <a:noFill/>
          <a:ln w="12700" algn="ctr">
            <a:noFill/>
            <a:miter lim="800000"/>
            <a:headEnd/>
            <a:tailEnd/>
          </a:ln>
          <a:effectLst/>
        </p:spPr>
        <p:txBody>
          <a:bodyPr wrap="square">
            <a:spAutoFit/>
          </a:bodyPr>
          <a:lstStyle/>
          <a:p>
            <a:pPr>
              <a:spcBef>
                <a:spcPct val="0"/>
              </a:spcBef>
              <a:buClrTx/>
              <a:buFontTx/>
              <a:buNone/>
            </a:pPr>
            <a:r>
              <a:rPr lang="en-US" sz="3600" smtClean="0"/>
              <a:t>P</a:t>
            </a:r>
            <a:r>
              <a:rPr lang="en-US" sz="3600" smtClean="0">
                <a:solidFill>
                  <a:schemeClr val="tx1"/>
                </a:solidFill>
              </a:rPr>
              <a:t>urity</a:t>
            </a:r>
            <a:r>
              <a:rPr lang="en-US" sz="2800" smtClean="0">
                <a:solidFill>
                  <a:schemeClr val="tx1"/>
                </a:solidFill>
              </a:rPr>
              <a:t> </a:t>
            </a:r>
            <a:r>
              <a:rPr lang="en-US" sz="2800">
                <a:solidFill>
                  <a:schemeClr val="tx1"/>
                </a:solidFill>
              </a:rPr>
              <a:t>of soul and </a:t>
            </a:r>
            <a:r>
              <a:rPr lang="en-US" sz="2800" smtClean="0">
                <a:solidFill>
                  <a:schemeClr val="tx1"/>
                </a:solidFill>
              </a:rPr>
              <a:t> </a:t>
            </a:r>
            <a:r>
              <a:rPr lang="en-US" sz="2800">
                <a:solidFill>
                  <a:schemeClr val="tx1"/>
                </a:solidFill>
              </a:rPr>
              <a:t>behavior</a:t>
            </a:r>
          </a:p>
        </p:txBody>
      </p:sp>
      <p:pic>
        <p:nvPicPr>
          <p:cNvPr id="102408" name="Picture 8"/>
          <p:cNvPicPr>
            <a:picLocks noChangeAspect="1" noChangeArrowheads="1"/>
          </p:cNvPicPr>
          <p:nvPr/>
        </p:nvPicPr>
        <p:blipFill>
          <a:blip r:embed="rId2" cstate="print">
            <a:lum bright="-24000"/>
          </a:blip>
          <a:srcRect/>
          <a:stretch>
            <a:fillRect/>
          </a:stretch>
        </p:blipFill>
        <p:spPr bwMode="auto">
          <a:xfrm>
            <a:off x="152400" y="480645"/>
            <a:ext cx="2057400" cy="738555"/>
          </a:xfrm>
          <a:prstGeom prst="rect">
            <a:avLst/>
          </a:prstGeom>
          <a:noFill/>
        </p:spPr>
      </p:pic>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8" name="Rectangle 4"/>
          <p:cNvSpPr>
            <a:spLocks noChangeArrowheads="1"/>
          </p:cNvSpPr>
          <p:nvPr/>
        </p:nvSpPr>
        <p:spPr bwMode="auto">
          <a:xfrm>
            <a:off x="304800" y="1524000"/>
            <a:ext cx="8610600" cy="5016758"/>
          </a:xfrm>
          <a:prstGeom prst="rect">
            <a:avLst/>
          </a:prstGeom>
          <a:noFill/>
          <a:ln w="12700" algn="ctr">
            <a:noFill/>
            <a:miter lim="800000"/>
            <a:headEnd/>
            <a:tailEnd/>
          </a:ln>
          <a:effectLst/>
        </p:spPr>
        <p:txBody>
          <a:bodyPr wrap="square">
            <a:spAutoFit/>
          </a:bodyPr>
          <a:lstStyle/>
          <a:p>
            <a:pPr eaLnBrk="1" hangingPunct="1">
              <a:spcBef>
                <a:spcPct val="0"/>
              </a:spcBef>
              <a:buClrTx/>
              <a:buFontTx/>
              <a:buNone/>
            </a:pPr>
            <a:r>
              <a:rPr lang="en-US" sz="4000">
                <a:solidFill>
                  <a:schemeClr val="tx1"/>
                </a:solidFill>
              </a:rPr>
              <a:t>The believer never becomes despondent. He has a firm faith in ALLAH Who is Master of all the treasures of the earth and the </a:t>
            </a:r>
            <a:r>
              <a:rPr lang="en-US" sz="4000" smtClean="0">
                <a:solidFill>
                  <a:schemeClr val="tx1"/>
                </a:solidFill>
              </a:rPr>
              <a:t>heavens</a:t>
            </a:r>
            <a:r>
              <a:rPr lang="en-US" sz="4000" smtClean="0"/>
              <a:t>.</a:t>
            </a:r>
            <a:r>
              <a:rPr lang="en-US" sz="4000" smtClean="0">
                <a:solidFill>
                  <a:schemeClr val="tx1"/>
                </a:solidFill>
              </a:rPr>
              <a:t> </a:t>
            </a:r>
            <a:r>
              <a:rPr lang="en-US" sz="4000">
                <a:solidFill>
                  <a:schemeClr val="tx1"/>
                </a:solidFill>
              </a:rPr>
              <a:t>This faith imparts to his heart extraordinary consolation, fills it with satisfaction and keeps it filled with hope</a:t>
            </a:r>
            <a:r>
              <a:rPr lang="en-US" sz="4000" smtClean="0">
                <a:solidFill>
                  <a:schemeClr val="tx1"/>
                </a:solidFill>
              </a:rPr>
              <a:t>.</a:t>
            </a:r>
            <a:endParaRPr lang="en-US" sz="4000">
              <a:solidFill>
                <a:schemeClr val="tx1"/>
              </a:solidFill>
            </a:endParaRPr>
          </a:p>
        </p:txBody>
      </p:sp>
      <p:sp>
        <p:nvSpPr>
          <p:cNvPr id="103429" name="Rectangle 5"/>
          <p:cNvSpPr>
            <a:spLocks noChangeArrowheads="1"/>
          </p:cNvSpPr>
          <p:nvPr/>
        </p:nvSpPr>
        <p:spPr bwMode="auto">
          <a:xfrm>
            <a:off x="2971800" y="381000"/>
            <a:ext cx="3276600" cy="830997"/>
          </a:xfrm>
          <a:prstGeom prst="rect">
            <a:avLst/>
          </a:prstGeom>
          <a:noFill/>
          <a:ln w="12700" algn="ctr">
            <a:noFill/>
            <a:miter lim="800000"/>
            <a:headEnd/>
            <a:tailEnd/>
          </a:ln>
          <a:effectLst/>
        </p:spPr>
        <p:txBody>
          <a:bodyPr wrap="square">
            <a:spAutoFit/>
          </a:bodyPr>
          <a:lstStyle/>
          <a:p>
            <a:pPr>
              <a:spcBef>
                <a:spcPct val="0"/>
              </a:spcBef>
              <a:buClrTx/>
              <a:buFontTx/>
              <a:buNone/>
            </a:pPr>
            <a:r>
              <a:rPr lang="en-US" sz="4800">
                <a:solidFill>
                  <a:schemeClr val="tx1"/>
                </a:solidFill>
              </a:rPr>
              <a:t>satisfaction</a:t>
            </a:r>
          </a:p>
        </p:txBody>
      </p:sp>
      <p:pic>
        <p:nvPicPr>
          <p:cNvPr id="103432" name="Picture 8"/>
          <p:cNvPicPr>
            <a:picLocks noChangeAspect="1" noChangeArrowheads="1"/>
          </p:cNvPicPr>
          <p:nvPr/>
        </p:nvPicPr>
        <p:blipFill>
          <a:blip r:embed="rId2" cstate="print">
            <a:lum bright="-24000"/>
          </a:blip>
          <a:srcRect/>
          <a:stretch>
            <a:fillRect/>
          </a:stretch>
        </p:blipFill>
        <p:spPr bwMode="auto">
          <a:xfrm>
            <a:off x="228600" y="457200"/>
            <a:ext cx="2598821" cy="685800"/>
          </a:xfrm>
          <a:prstGeom prst="rect">
            <a:avLst/>
          </a:prstGeom>
          <a:noFill/>
        </p:spPr>
      </p:pic>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2" name="Rectangle 4"/>
          <p:cNvSpPr>
            <a:spLocks noChangeArrowheads="1"/>
          </p:cNvSpPr>
          <p:nvPr/>
        </p:nvSpPr>
        <p:spPr bwMode="auto">
          <a:xfrm>
            <a:off x="0" y="1759327"/>
            <a:ext cx="9144000" cy="4031873"/>
          </a:xfrm>
          <a:prstGeom prst="rect">
            <a:avLst/>
          </a:prstGeom>
          <a:noFill/>
          <a:ln w="12700" algn="ctr">
            <a:noFill/>
            <a:miter lim="800000"/>
            <a:headEnd/>
            <a:tailEnd/>
          </a:ln>
          <a:effectLst/>
        </p:spPr>
        <p:txBody>
          <a:bodyPr wrap="square">
            <a:spAutoFit/>
          </a:bodyPr>
          <a:lstStyle/>
          <a:p>
            <a:r>
              <a:rPr lang="en-US" sz="3200">
                <a:solidFill>
                  <a:schemeClr val="tx1"/>
                </a:solidFill>
              </a:rPr>
              <a:t>This belief produces in man a very strong degree of determination, patient perseverance and trust in ALLAH. When he makes up his mind and devotes his resources to fulfilling the Divine Commands in order to secure Allah's pleasure, he is sure that he has the support and backing of the Lord of the universe. This certainty makes him firm and strong like a </a:t>
            </a:r>
            <a:r>
              <a:rPr lang="en-US" sz="3200" smtClean="0">
                <a:solidFill>
                  <a:schemeClr val="tx1"/>
                </a:solidFill>
              </a:rPr>
              <a:t>mountain.</a:t>
            </a:r>
            <a:endParaRPr lang="en-US" sz="3200">
              <a:solidFill>
                <a:schemeClr val="tx1"/>
              </a:solidFill>
            </a:endParaRPr>
          </a:p>
        </p:txBody>
      </p:sp>
      <p:sp>
        <p:nvSpPr>
          <p:cNvPr id="104453" name="Rectangle 5"/>
          <p:cNvSpPr>
            <a:spLocks noChangeArrowheads="1"/>
          </p:cNvSpPr>
          <p:nvPr/>
        </p:nvSpPr>
        <p:spPr bwMode="auto">
          <a:xfrm>
            <a:off x="3024385" y="619780"/>
            <a:ext cx="4700326" cy="707886"/>
          </a:xfrm>
          <a:prstGeom prst="rect">
            <a:avLst/>
          </a:prstGeom>
          <a:noFill/>
          <a:ln w="12700" algn="ctr">
            <a:noFill/>
            <a:miter lim="800000"/>
            <a:headEnd/>
            <a:tailEnd/>
          </a:ln>
          <a:effectLst/>
        </p:spPr>
        <p:txBody>
          <a:bodyPr wrap="none">
            <a:spAutoFit/>
          </a:bodyPr>
          <a:lstStyle/>
          <a:p>
            <a:pPr>
              <a:spcBef>
                <a:spcPct val="0"/>
              </a:spcBef>
              <a:buClrTx/>
              <a:buFontTx/>
              <a:buNone/>
            </a:pPr>
            <a:r>
              <a:rPr lang="en-US" sz="2400">
                <a:solidFill>
                  <a:schemeClr val="tx1"/>
                </a:solidFill>
              </a:rPr>
              <a:t>Patience and trust in </a:t>
            </a:r>
            <a:r>
              <a:rPr lang="en-US" sz="4000">
                <a:solidFill>
                  <a:schemeClr val="tx1"/>
                </a:solidFill>
              </a:rPr>
              <a:t>ALLAH</a:t>
            </a:r>
            <a:endParaRPr lang="en-US" sz="2400">
              <a:solidFill>
                <a:schemeClr val="tx1"/>
              </a:solidFill>
            </a:endParaRPr>
          </a:p>
        </p:txBody>
      </p:sp>
      <p:pic>
        <p:nvPicPr>
          <p:cNvPr id="104456" name="Picture 8"/>
          <p:cNvPicPr>
            <a:picLocks noChangeAspect="1" noChangeArrowheads="1"/>
          </p:cNvPicPr>
          <p:nvPr/>
        </p:nvPicPr>
        <p:blipFill>
          <a:blip r:embed="rId2" cstate="print">
            <a:lum bright="-24000"/>
          </a:blip>
          <a:srcRect/>
          <a:stretch>
            <a:fillRect/>
          </a:stretch>
        </p:blipFill>
        <p:spPr bwMode="auto">
          <a:xfrm>
            <a:off x="152400" y="381000"/>
            <a:ext cx="2813538" cy="914400"/>
          </a:xfrm>
          <a:prstGeom prst="rect">
            <a:avLst/>
          </a:prstGeom>
          <a:noFill/>
        </p:spPr>
      </p:pic>
    </p:spTree>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6" name="Rectangle 4"/>
          <p:cNvSpPr>
            <a:spLocks noChangeArrowheads="1"/>
          </p:cNvSpPr>
          <p:nvPr/>
        </p:nvSpPr>
        <p:spPr bwMode="auto">
          <a:xfrm>
            <a:off x="0" y="1524001"/>
            <a:ext cx="8915400" cy="5334000"/>
          </a:xfrm>
          <a:prstGeom prst="rect">
            <a:avLst/>
          </a:prstGeom>
          <a:noFill/>
          <a:ln w="12700" algn="ctr">
            <a:noFill/>
            <a:miter lim="800000"/>
            <a:headEnd/>
            <a:tailEnd/>
          </a:ln>
          <a:effectLst/>
        </p:spPr>
        <p:txBody>
          <a:bodyPr wrap="square">
            <a:spAutoFit/>
          </a:bodyPr>
          <a:lstStyle/>
          <a:p>
            <a:endParaRPr lang="en-US" sz="2800" b="0">
              <a:solidFill>
                <a:schemeClr val="tx1"/>
              </a:solidFill>
            </a:endParaRPr>
          </a:p>
          <a:p>
            <a:r>
              <a:rPr lang="en-US" sz="2800">
                <a:solidFill>
                  <a:schemeClr val="tx1"/>
                </a:solidFill>
              </a:rPr>
              <a:t>This declaration inspires bravery in man. There are two things which make a man cowardly: (</a:t>
            </a:r>
            <a:r>
              <a:rPr lang="en-US" sz="2800" err="1">
                <a:solidFill>
                  <a:schemeClr val="tx1"/>
                </a:solidFill>
              </a:rPr>
              <a:t>i</a:t>
            </a:r>
            <a:r>
              <a:rPr lang="en-US" sz="2800">
                <a:solidFill>
                  <a:schemeClr val="tx1"/>
                </a:solidFill>
              </a:rPr>
              <a:t>) fear of death and love of safety, and (ii) the idea that there is someone else besides God who can take away </a:t>
            </a:r>
            <a:r>
              <a:rPr lang="en-US" sz="2800" smtClean="0">
                <a:solidFill>
                  <a:schemeClr val="tx1"/>
                </a:solidFill>
              </a:rPr>
              <a:t>life. </a:t>
            </a:r>
            <a:r>
              <a:rPr lang="en-US" sz="2800">
                <a:solidFill>
                  <a:schemeClr val="tx1"/>
                </a:solidFill>
              </a:rPr>
              <a:t>The first idea goes out of his mind because he knows that his life and his property and everything else really belong to God, and he becomes ready to sacrifice his all for His pleasure. He gets rid of the second idea because he knows that no weapon, no man or animal has the power of taking away his life; God alone has the power to do so.</a:t>
            </a:r>
            <a:r>
              <a:rPr lang="en-US" sz="2800"/>
              <a:t> </a:t>
            </a:r>
          </a:p>
        </p:txBody>
      </p:sp>
      <p:sp>
        <p:nvSpPr>
          <p:cNvPr id="105477" name="Rectangle 5"/>
          <p:cNvSpPr>
            <a:spLocks noChangeArrowheads="1"/>
          </p:cNvSpPr>
          <p:nvPr/>
        </p:nvSpPr>
        <p:spPr bwMode="auto">
          <a:xfrm>
            <a:off x="3203688" y="381000"/>
            <a:ext cx="2663712" cy="923330"/>
          </a:xfrm>
          <a:prstGeom prst="rect">
            <a:avLst/>
          </a:prstGeom>
          <a:noFill/>
          <a:ln w="12700" algn="ctr">
            <a:noFill/>
            <a:miter lim="800000"/>
            <a:headEnd/>
            <a:tailEnd/>
          </a:ln>
          <a:effectLst/>
        </p:spPr>
        <p:txBody>
          <a:bodyPr wrap="square">
            <a:spAutoFit/>
          </a:bodyPr>
          <a:lstStyle/>
          <a:p>
            <a:pPr>
              <a:spcBef>
                <a:spcPct val="0"/>
              </a:spcBef>
              <a:buClrTx/>
              <a:buFontTx/>
              <a:buNone/>
            </a:pPr>
            <a:r>
              <a:rPr lang="en-US" sz="5400">
                <a:solidFill>
                  <a:schemeClr val="tx1"/>
                </a:solidFill>
              </a:rPr>
              <a:t>Bravery</a:t>
            </a:r>
            <a:endParaRPr lang="en-US" sz="4800">
              <a:solidFill>
                <a:schemeClr val="tx1"/>
              </a:solidFill>
            </a:endParaRPr>
          </a:p>
        </p:txBody>
      </p:sp>
      <p:pic>
        <p:nvPicPr>
          <p:cNvPr id="105480" name="Picture 8"/>
          <p:cNvPicPr>
            <a:picLocks noChangeAspect="1" noChangeArrowheads="1"/>
          </p:cNvPicPr>
          <p:nvPr/>
        </p:nvPicPr>
        <p:blipFill>
          <a:blip r:embed="rId2" cstate="print">
            <a:lum bright="-24000"/>
          </a:blip>
          <a:srcRect/>
          <a:stretch>
            <a:fillRect/>
          </a:stretch>
        </p:blipFill>
        <p:spPr bwMode="auto">
          <a:xfrm>
            <a:off x="228600" y="304800"/>
            <a:ext cx="2819400" cy="847725"/>
          </a:xfrm>
          <a:prstGeom prst="rect">
            <a:avLst/>
          </a:prstGeom>
          <a:noFill/>
        </p:spPr>
      </p:pic>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500" name="Rectangle 4"/>
          <p:cNvSpPr>
            <a:spLocks noChangeArrowheads="1"/>
          </p:cNvSpPr>
          <p:nvPr/>
        </p:nvSpPr>
        <p:spPr bwMode="auto">
          <a:xfrm>
            <a:off x="304800" y="1752600"/>
            <a:ext cx="8534400" cy="5016758"/>
          </a:xfrm>
          <a:prstGeom prst="rect">
            <a:avLst/>
          </a:prstGeom>
          <a:noFill/>
          <a:ln w="12700" algn="ctr">
            <a:noFill/>
            <a:miter lim="800000"/>
            <a:headEnd/>
            <a:tailEnd/>
          </a:ln>
          <a:effectLst/>
        </p:spPr>
        <p:txBody>
          <a:bodyPr wrap="square">
            <a:spAutoFit/>
          </a:bodyPr>
          <a:lstStyle/>
          <a:p>
            <a:pPr>
              <a:buFont typeface="Comic Sans MS" pitchFamily="66" charset="0"/>
              <a:buNone/>
            </a:pPr>
            <a:r>
              <a:rPr lang="en-US" sz="4000">
                <a:solidFill>
                  <a:schemeClr val="tx1"/>
                </a:solidFill>
              </a:rPr>
              <a:t>The belief in </a:t>
            </a:r>
            <a:r>
              <a:rPr lang="en-US" sz="4000" i="1">
                <a:solidFill>
                  <a:schemeClr val="tx1"/>
                </a:solidFill>
              </a:rPr>
              <a:t>La </a:t>
            </a:r>
            <a:r>
              <a:rPr lang="en-US" sz="4000" i="1" err="1">
                <a:solidFill>
                  <a:schemeClr val="tx1"/>
                </a:solidFill>
              </a:rPr>
              <a:t>ilaha</a:t>
            </a:r>
            <a:r>
              <a:rPr lang="en-US" sz="4000" i="1">
                <a:solidFill>
                  <a:schemeClr val="tx1"/>
                </a:solidFill>
              </a:rPr>
              <a:t> </a:t>
            </a:r>
            <a:r>
              <a:rPr lang="en-US" sz="4000" i="1" err="1">
                <a:solidFill>
                  <a:schemeClr val="tx1"/>
                </a:solidFill>
              </a:rPr>
              <a:t>illallah</a:t>
            </a:r>
            <a:r>
              <a:rPr lang="en-US" sz="4000">
                <a:solidFill>
                  <a:schemeClr val="tx1"/>
                </a:solidFill>
              </a:rPr>
              <a:t> creates an attitude of peace and contentment</a:t>
            </a:r>
            <a:r>
              <a:rPr lang="en-US" sz="4000" smtClean="0">
                <a:solidFill>
                  <a:schemeClr val="tx1"/>
                </a:solidFill>
              </a:rPr>
              <a:t>,. </a:t>
            </a:r>
            <a:r>
              <a:rPr lang="en-US" sz="4000">
                <a:solidFill>
                  <a:schemeClr val="tx1"/>
                </a:solidFill>
              </a:rPr>
              <a:t>He knows that success and failure depend on God's grace; if He wills to give, no power in the world can prevent Him from so doing; and if He does not will it, no power can force Him to.</a:t>
            </a:r>
          </a:p>
        </p:txBody>
      </p:sp>
      <p:sp>
        <p:nvSpPr>
          <p:cNvPr id="106501" name="Rectangle 5"/>
          <p:cNvSpPr>
            <a:spLocks noChangeArrowheads="1"/>
          </p:cNvSpPr>
          <p:nvPr/>
        </p:nvSpPr>
        <p:spPr bwMode="auto">
          <a:xfrm>
            <a:off x="2819400" y="533400"/>
            <a:ext cx="4419600" cy="523220"/>
          </a:xfrm>
          <a:prstGeom prst="rect">
            <a:avLst/>
          </a:prstGeom>
          <a:noFill/>
          <a:ln w="12700" algn="ctr">
            <a:noFill/>
            <a:miter lim="800000"/>
            <a:headEnd/>
            <a:tailEnd/>
          </a:ln>
          <a:effectLst/>
        </p:spPr>
        <p:txBody>
          <a:bodyPr wrap="square">
            <a:spAutoFit/>
          </a:bodyPr>
          <a:lstStyle/>
          <a:p>
            <a:pPr lvl="3">
              <a:buFont typeface="Comic Sans MS" pitchFamily="66" charset="0"/>
              <a:buNone/>
            </a:pPr>
            <a:r>
              <a:rPr lang="en-US" sz="2800" b="1" smtClean="0">
                <a:solidFill>
                  <a:schemeClr val="tx1"/>
                </a:solidFill>
              </a:rPr>
              <a:t>Contentment</a:t>
            </a:r>
            <a:endParaRPr lang="en-US" sz="2800" b="1">
              <a:solidFill>
                <a:schemeClr val="tx1"/>
              </a:solidFill>
            </a:endParaRPr>
          </a:p>
        </p:txBody>
      </p:sp>
      <p:pic>
        <p:nvPicPr>
          <p:cNvPr id="106504" name="Picture 8"/>
          <p:cNvPicPr>
            <a:picLocks noChangeAspect="1" noChangeArrowheads="1"/>
          </p:cNvPicPr>
          <p:nvPr/>
        </p:nvPicPr>
        <p:blipFill>
          <a:blip r:embed="rId2" cstate="print">
            <a:lum bright="-24000"/>
          </a:blip>
          <a:srcRect/>
          <a:stretch>
            <a:fillRect/>
          </a:stretch>
        </p:blipFill>
        <p:spPr bwMode="auto">
          <a:xfrm>
            <a:off x="152401" y="457200"/>
            <a:ext cx="2590800" cy="727075"/>
          </a:xfrm>
          <a:prstGeom prst="rect">
            <a:avLst/>
          </a:prstGeom>
          <a:noFill/>
        </p:spPr>
      </p:pic>
    </p:spTree>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4" name="Rectangle 4"/>
          <p:cNvSpPr>
            <a:spLocks noChangeArrowheads="1"/>
          </p:cNvSpPr>
          <p:nvPr/>
        </p:nvSpPr>
        <p:spPr bwMode="auto">
          <a:xfrm>
            <a:off x="457200" y="1524000"/>
            <a:ext cx="7934649" cy="5016758"/>
          </a:xfrm>
          <a:prstGeom prst="rect">
            <a:avLst/>
          </a:prstGeom>
          <a:noFill/>
          <a:ln w="12700" algn="ctr">
            <a:noFill/>
            <a:miter lim="800000"/>
            <a:headEnd/>
            <a:tailEnd/>
          </a:ln>
          <a:effectLst/>
        </p:spPr>
        <p:txBody>
          <a:bodyPr wrap="square">
            <a:spAutoFit/>
          </a:bodyPr>
          <a:lstStyle/>
          <a:p>
            <a:pPr>
              <a:buFont typeface="Comic Sans MS" pitchFamily="66" charset="0"/>
              <a:buNone/>
            </a:pPr>
            <a:r>
              <a:rPr lang="en-US" sz="4000" smtClean="0">
                <a:solidFill>
                  <a:schemeClr val="tx1"/>
                </a:solidFill>
              </a:rPr>
              <a:t>The </a:t>
            </a:r>
            <a:r>
              <a:rPr lang="en-US" sz="4000">
                <a:solidFill>
                  <a:schemeClr val="tx1"/>
                </a:solidFill>
              </a:rPr>
              <a:t>most important effect of </a:t>
            </a:r>
            <a:r>
              <a:rPr lang="en-US" sz="4000" i="1">
                <a:solidFill>
                  <a:schemeClr val="tx1"/>
                </a:solidFill>
              </a:rPr>
              <a:t>La </a:t>
            </a:r>
            <a:r>
              <a:rPr lang="en-US" sz="4000" i="1" err="1">
                <a:solidFill>
                  <a:schemeClr val="tx1"/>
                </a:solidFill>
              </a:rPr>
              <a:t>ilaha</a:t>
            </a:r>
            <a:r>
              <a:rPr lang="en-US" sz="4000" i="1">
                <a:solidFill>
                  <a:schemeClr val="tx1"/>
                </a:solidFill>
              </a:rPr>
              <a:t> </a:t>
            </a:r>
            <a:r>
              <a:rPr lang="en-US" sz="4000" i="1" err="1">
                <a:solidFill>
                  <a:schemeClr val="tx1"/>
                </a:solidFill>
              </a:rPr>
              <a:t>illallah</a:t>
            </a:r>
            <a:r>
              <a:rPr lang="en-US" sz="4000">
                <a:solidFill>
                  <a:schemeClr val="tx1"/>
                </a:solidFill>
              </a:rPr>
              <a:t> is that it makes man</a:t>
            </a:r>
            <a:r>
              <a:rPr lang="en-US" sz="4000" b="0">
                <a:solidFill>
                  <a:schemeClr val="tx1"/>
                </a:solidFill>
              </a:rPr>
              <a:t> </a:t>
            </a:r>
            <a:r>
              <a:rPr lang="en-US" sz="4000">
                <a:solidFill>
                  <a:schemeClr val="tx1"/>
                </a:solidFill>
              </a:rPr>
              <a:t>obey and observe </a:t>
            </a:r>
            <a:r>
              <a:rPr lang="en-US" sz="4000" smtClean="0"/>
              <a:t>Allah</a:t>
            </a:r>
            <a:r>
              <a:rPr lang="en-US" sz="4000" smtClean="0">
                <a:solidFill>
                  <a:schemeClr val="tx1"/>
                </a:solidFill>
              </a:rPr>
              <a:t>'s </a:t>
            </a:r>
            <a:r>
              <a:rPr lang="en-US" sz="4000">
                <a:solidFill>
                  <a:schemeClr val="tx1"/>
                </a:solidFill>
              </a:rPr>
              <a:t>Law</a:t>
            </a:r>
            <a:r>
              <a:rPr lang="en-US" sz="4000" smtClean="0">
                <a:solidFill>
                  <a:schemeClr val="tx1"/>
                </a:solidFill>
              </a:rPr>
              <a:t>.. </a:t>
            </a:r>
            <a:r>
              <a:rPr lang="en-US" sz="4000">
                <a:solidFill>
                  <a:schemeClr val="tx1"/>
                </a:solidFill>
              </a:rPr>
              <a:t>We can hide from everyone, but we cannot hide anything from ALLAH; we can evade everyone, but it is impossible to evade Allah's grip.</a:t>
            </a:r>
            <a:r>
              <a:rPr lang="en-US" sz="4000"/>
              <a:t> </a:t>
            </a:r>
          </a:p>
        </p:txBody>
      </p:sp>
      <p:sp>
        <p:nvSpPr>
          <p:cNvPr id="107525" name="Rectangle 5"/>
          <p:cNvSpPr>
            <a:spLocks noChangeArrowheads="1"/>
          </p:cNvSpPr>
          <p:nvPr/>
        </p:nvSpPr>
        <p:spPr bwMode="auto">
          <a:xfrm>
            <a:off x="533400" y="609601"/>
            <a:ext cx="7315200" cy="646331"/>
          </a:xfrm>
          <a:prstGeom prst="rect">
            <a:avLst/>
          </a:prstGeom>
          <a:noFill/>
          <a:ln w="12700" algn="ctr">
            <a:noFill/>
            <a:miter lim="800000"/>
            <a:headEnd/>
            <a:tailEnd/>
          </a:ln>
          <a:effectLst/>
        </p:spPr>
        <p:txBody>
          <a:bodyPr wrap="square">
            <a:spAutoFit/>
          </a:bodyPr>
          <a:lstStyle/>
          <a:p>
            <a:pPr>
              <a:buFont typeface="Comic Sans MS" pitchFamily="66" charset="0"/>
              <a:buNone/>
            </a:pPr>
            <a:r>
              <a:rPr lang="en-US" sz="3600">
                <a:solidFill>
                  <a:schemeClr val="tx1"/>
                </a:solidFill>
                <a:latin typeface="+mj-lt"/>
              </a:rPr>
              <a:t>Man obey and observe Allah's Law</a:t>
            </a:r>
          </a:p>
        </p:txBody>
      </p:sp>
    </p:spTree>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Summary </a:t>
            </a:r>
            <a:endParaRPr lang="en-US"/>
          </a:p>
        </p:txBody>
      </p:sp>
      <p:sp>
        <p:nvSpPr>
          <p:cNvPr id="3" name="Content Placeholder 2"/>
          <p:cNvSpPr>
            <a:spLocks noGrp="1"/>
          </p:cNvSpPr>
          <p:nvPr>
            <p:ph idx="1"/>
          </p:nvPr>
        </p:nvSpPr>
        <p:spPr>
          <a:xfrm>
            <a:off x="304800" y="1600200"/>
            <a:ext cx="8610600" cy="4953000"/>
          </a:xfrm>
        </p:spPr>
        <p:txBody>
          <a:bodyPr>
            <a:normAutofit fontScale="92500" lnSpcReduction="20000"/>
          </a:bodyPr>
          <a:lstStyle/>
          <a:p>
            <a:r>
              <a:rPr lang="en-US"/>
              <a:t>Introduction to Islam and Islamic studies.</a:t>
            </a:r>
          </a:p>
          <a:p>
            <a:pPr lvl="1"/>
            <a:r>
              <a:rPr lang="en-US"/>
              <a:t>Islam and Islamic studies as subject study.</a:t>
            </a:r>
          </a:p>
          <a:p>
            <a:pPr lvl="1"/>
            <a:r>
              <a:rPr lang="en-US"/>
              <a:t>Fundamental beliefs of Islam</a:t>
            </a:r>
          </a:p>
          <a:p>
            <a:pPr lvl="2"/>
            <a:r>
              <a:rPr lang="en-US" smtClean="0"/>
              <a:t>Belief </a:t>
            </a:r>
            <a:r>
              <a:rPr lang="en-US"/>
              <a:t>in All mighty Allah or </a:t>
            </a:r>
            <a:r>
              <a:rPr lang="en-US" err="1" smtClean="0"/>
              <a:t>Tauheed</a:t>
            </a:r>
            <a:r>
              <a:rPr lang="en-US" smtClean="0"/>
              <a:t>, Day </a:t>
            </a:r>
            <a:r>
              <a:rPr lang="en-US"/>
              <a:t>of  </a:t>
            </a:r>
            <a:r>
              <a:rPr lang="en-US" smtClean="0"/>
              <a:t>judgment, the Prophets, Scriptures(Holy </a:t>
            </a:r>
            <a:r>
              <a:rPr lang="en-US"/>
              <a:t>Books</a:t>
            </a:r>
            <a:r>
              <a:rPr lang="en-US" smtClean="0"/>
              <a:t>), the </a:t>
            </a:r>
            <a:r>
              <a:rPr lang="en-US"/>
              <a:t>Angels</a:t>
            </a:r>
          </a:p>
          <a:p>
            <a:pPr lvl="1"/>
            <a:r>
              <a:rPr lang="en-US"/>
              <a:t>Detail of Belief in All mighty Allah or </a:t>
            </a:r>
            <a:r>
              <a:rPr lang="en-US" err="1" smtClean="0"/>
              <a:t>Tauheed</a:t>
            </a:r>
            <a:r>
              <a:rPr lang="en-US" smtClean="0"/>
              <a:t>, Attributes </a:t>
            </a:r>
            <a:r>
              <a:rPr lang="en-US"/>
              <a:t>of Allah</a:t>
            </a:r>
          </a:p>
          <a:p>
            <a:pPr lvl="2"/>
            <a:r>
              <a:rPr lang="en-US"/>
              <a:t>The existence of Allah</a:t>
            </a:r>
            <a:r>
              <a:rPr lang="en-US" smtClean="0"/>
              <a:t>. His </a:t>
            </a:r>
            <a:r>
              <a:rPr lang="en-US"/>
              <a:t>Existence is a </a:t>
            </a:r>
            <a:r>
              <a:rPr lang="en-US" smtClean="0"/>
              <a:t>Must.</a:t>
            </a:r>
            <a:endParaRPr lang="en-US"/>
          </a:p>
          <a:p>
            <a:pPr lvl="2"/>
            <a:r>
              <a:rPr lang="en-US"/>
              <a:t>Allah the Creator of all Universe</a:t>
            </a:r>
            <a:r>
              <a:rPr lang="en-US" smtClean="0"/>
              <a:t>.</a:t>
            </a:r>
          </a:p>
          <a:p>
            <a:pPr lvl="1"/>
            <a:r>
              <a:rPr lang="en-US" smtClean="0"/>
              <a:t>Shirk </a:t>
            </a:r>
            <a:endParaRPr lang="en-US"/>
          </a:p>
          <a:p>
            <a:pPr lvl="1"/>
            <a:r>
              <a:rPr lang="en-US"/>
              <a:t>Effects of Doctrine of </a:t>
            </a:r>
            <a:r>
              <a:rPr lang="en-US" err="1"/>
              <a:t>Tauheed</a:t>
            </a:r>
            <a:r>
              <a:rPr lang="en-US"/>
              <a:t> on Human Life</a:t>
            </a:r>
          </a:p>
          <a:p>
            <a:pPr lvl="1"/>
            <a:r>
              <a:rPr lang="en-US"/>
              <a:t>Self </a:t>
            </a:r>
            <a:r>
              <a:rPr lang="en-US" smtClean="0"/>
              <a:t>respect, Humility, Broadmindedness, Boldness</a:t>
            </a:r>
            <a:endParaRPr lang="en-US"/>
          </a:p>
          <a:p>
            <a:pPr lvl="1"/>
            <a:r>
              <a:rPr lang="en-US" smtClean="0"/>
              <a:t>Perseverance, Peace </a:t>
            </a:r>
            <a:r>
              <a:rPr lang="en-US"/>
              <a:t>of mind and </a:t>
            </a:r>
            <a:r>
              <a:rPr lang="en-US" smtClean="0"/>
              <a:t>complete etc..</a:t>
            </a:r>
            <a:endParaRPr lang="en-US"/>
          </a:p>
          <a:p>
            <a:pPr lvl="1"/>
            <a:endParaRPr lang="en-US"/>
          </a:p>
        </p:txBody>
      </p:sp>
    </p:spTree>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3" name="Rectangle 3"/>
          <p:cNvSpPr>
            <a:spLocks noGrp="1" noChangeArrowheads="1"/>
          </p:cNvSpPr>
          <p:nvPr>
            <p:ph type="body" idx="1"/>
          </p:nvPr>
        </p:nvSpPr>
        <p:spPr>
          <a:xfrm>
            <a:off x="457200" y="1828800"/>
            <a:ext cx="8229600" cy="4297363"/>
          </a:xfrm>
        </p:spPr>
        <p:txBody>
          <a:bodyPr>
            <a:normAutofit lnSpcReduction="10000"/>
          </a:bodyPr>
          <a:lstStyle/>
          <a:p>
            <a:r>
              <a:rPr lang="ur-PK"/>
              <a:t>سورہ ابراہیم ۷ : </a:t>
            </a:r>
          </a:p>
          <a:p>
            <a:pPr algn="ctr">
              <a:buFontTx/>
              <a:buNone/>
            </a:pPr>
            <a:r>
              <a:rPr lang="ur-PK" sz="4800">
                <a:solidFill>
                  <a:srgbClr val="000066"/>
                </a:solidFill>
              </a:rPr>
              <a:t>اگر تم شکر کروگے تو میں تمھیں اور زیادہ دوں گا اور اگر ناشکری کروگے تو میرا عذاب سخت ہے۔</a:t>
            </a:r>
            <a:r>
              <a:rPr lang="ur-PK"/>
              <a:t> </a:t>
            </a:r>
          </a:p>
          <a:p>
            <a:endParaRPr lang="ur-PK"/>
          </a:p>
          <a:p>
            <a:pPr algn="r">
              <a:buFontTx/>
              <a:buNone/>
            </a:pPr>
            <a:r>
              <a:rPr lang="ur-PK">
                <a:latin typeface="Nafees Web Naskh" pitchFamily="2" charset="-78"/>
                <a:cs typeface="Nafees Web Naskh" pitchFamily="2" charset="-78"/>
              </a:rPr>
              <a:t>اللہ سے دعا ہے </a:t>
            </a:r>
          </a:p>
          <a:p>
            <a:pPr algn="r">
              <a:buFontTx/>
              <a:buNone/>
            </a:pPr>
            <a:r>
              <a:rPr lang="ur-PK">
                <a:latin typeface="Nafees Web Naskh" pitchFamily="2" charset="-78"/>
                <a:cs typeface="Nafees Web Naskh" pitchFamily="2" charset="-78"/>
              </a:rPr>
              <a:t>کہ وہ ہمیں استقامات عطا فرماءے</a:t>
            </a:r>
            <a:endParaRPr lang="en-US">
              <a:latin typeface="Nafees Web Naskh" pitchFamily="2" charset="-78"/>
              <a:cs typeface="Nafees Web Naskh" pitchFamily="2" charset="-7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63523">
                                            <p:txEl>
                                              <p:pRg st="1" end="1"/>
                                            </p:txEl>
                                          </p:spTgt>
                                        </p:tgtEl>
                                        <p:attrNameLst>
                                          <p:attrName>style.visibility</p:attrName>
                                        </p:attrNameLst>
                                      </p:cBhvr>
                                      <p:to>
                                        <p:strVal val="visible"/>
                                      </p:to>
                                    </p:set>
                                    <p:animEffect transition="in" filter="checkerboard(across)">
                                      <p:cBhvr>
                                        <p:cTn id="7" dur="500"/>
                                        <p:tgtEl>
                                          <p:spTgt spid="36352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6546" name="Picture 2" descr="flower10"/>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36547" name="WordArt 3"/>
          <p:cNvSpPr>
            <a:spLocks noChangeArrowheads="1" noChangeShapeType="1" noTextEdit="1"/>
          </p:cNvSpPr>
          <p:nvPr/>
        </p:nvSpPr>
        <p:spPr bwMode="auto">
          <a:xfrm>
            <a:off x="696913" y="1495425"/>
            <a:ext cx="7575550" cy="3962400"/>
          </a:xfrm>
          <a:prstGeom prst="rect">
            <a:avLst/>
          </a:prstGeom>
        </p:spPr>
        <p:txBody>
          <a:bodyPr wrap="none" fromWordArt="1">
            <a:prstTxWarp prst="textPlain">
              <a:avLst>
                <a:gd name="adj" fmla="val 50000"/>
              </a:avLst>
            </a:prstTxWarp>
          </a:bodyPr>
          <a:lstStyle/>
          <a:p>
            <a:pPr algn="ctr" rtl="0"/>
            <a:r>
              <a:rPr lang="en-US" sz="3600" kern="10" err="1">
                <a:ln w="38100">
                  <a:solidFill>
                    <a:schemeClr val="bg1"/>
                  </a:solidFill>
                  <a:round/>
                  <a:headEnd/>
                  <a:tailEnd/>
                </a:ln>
                <a:solidFill>
                  <a:srgbClr val="000000">
                    <a:alpha val="70000"/>
                  </a:srgbClr>
                </a:solidFill>
                <a:latin typeface="Arial Black"/>
              </a:rPr>
              <a:t>Jazak</a:t>
            </a:r>
            <a:r>
              <a:rPr lang="en-US" sz="3600" kern="10">
                <a:ln w="38100">
                  <a:solidFill>
                    <a:schemeClr val="bg1"/>
                  </a:solidFill>
                  <a:round/>
                  <a:headEnd/>
                  <a:tailEnd/>
                </a:ln>
                <a:solidFill>
                  <a:srgbClr val="000000">
                    <a:alpha val="70000"/>
                  </a:srgbClr>
                </a:solidFill>
                <a:latin typeface="Arial Black"/>
              </a:rPr>
              <a:t> Allah</a:t>
            </a: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895</TotalTime>
  <Words>2247</Words>
  <Application>Microsoft Office PowerPoint</Application>
  <PresentationFormat>On-screen Show (4:3)</PresentationFormat>
  <Paragraphs>242</Paragraphs>
  <Slides>56</Slides>
  <Notes>2</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56</vt:i4>
      </vt:variant>
    </vt:vector>
  </HeadingPairs>
  <TitlesOfParts>
    <vt:vector size="58" baseType="lpstr">
      <vt:lpstr>Office Theme</vt:lpstr>
      <vt:lpstr>Bitmap Image</vt:lpstr>
      <vt:lpstr>Slide 1</vt:lpstr>
      <vt:lpstr>Islamic Studies</vt:lpstr>
      <vt:lpstr>My Introduction</vt:lpstr>
      <vt:lpstr>WHY ISLAMIC STUDIES?</vt:lpstr>
      <vt:lpstr>Purpose of Islamic Education</vt:lpstr>
      <vt:lpstr>Purpose of Islamic Education 2</vt:lpstr>
      <vt:lpstr>Aim of Islamic Education</vt:lpstr>
      <vt:lpstr>Slide 8</vt:lpstr>
      <vt:lpstr>Course outline</vt:lpstr>
      <vt:lpstr>Course outline</vt:lpstr>
      <vt:lpstr>Objectives </vt:lpstr>
      <vt:lpstr>Course contents</vt:lpstr>
      <vt:lpstr>Course contents 2</vt:lpstr>
      <vt:lpstr>Course contents 3</vt:lpstr>
      <vt:lpstr>Lecture 01</vt:lpstr>
      <vt:lpstr>Islam &amp; Islamic studies</vt:lpstr>
      <vt:lpstr>Fundamental Beliefs of Islam</vt:lpstr>
      <vt:lpstr>Topics covered</vt:lpstr>
      <vt:lpstr>The Basics of Faith</vt:lpstr>
      <vt:lpstr>Tauheed  (Oneness of All mighty Allah)</vt:lpstr>
      <vt:lpstr>Tauheed</vt:lpstr>
      <vt:lpstr>Tauheed</vt:lpstr>
      <vt:lpstr>Slide 23</vt:lpstr>
      <vt:lpstr>Slide 24</vt:lpstr>
      <vt:lpstr>Slide 25</vt:lpstr>
      <vt:lpstr>Slide 26</vt:lpstr>
      <vt:lpstr>Slide 27</vt:lpstr>
      <vt:lpstr>Slide 28</vt:lpstr>
      <vt:lpstr>Slide 29</vt:lpstr>
      <vt:lpstr>Slide 30</vt:lpstr>
      <vt:lpstr>Slide 31</vt:lpstr>
      <vt:lpstr>Think... 05 minutes Activitiy</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Summary </vt:lpstr>
      <vt:lpstr>Slide 55</vt:lpstr>
      <vt:lpstr>Slide 56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Islamic Studies</dc:title>
  <dc:creator>Hafiz Imran</dc:creator>
  <cp:lastModifiedBy>NTS</cp:lastModifiedBy>
  <cp:revision>188</cp:revision>
  <dcterms:created xsi:type="dcterms:W3CDTF">2014-04-26T14:37:25Z</dcterms:created>
  <dcterms:modified xsi:type="dcterms:W3CDTF">2014-04-30T08:40:02Z</dcterms:modified>
</cp:coreProperties>
</file>