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33"/>
  </p:notesMasterIdLst>
  <p:sldIdLst>
    <p:sldId id="256" r:id="rId2"/>
    <p:sldId id="310" r:id="rId3"/>
    <p:sldId id="311" r:id="rId4"/>
    <p:sldId id="342" r:id="rId5"/>
    <p:sldId id="343" r:id="rId6"/>
    <p:sldId id="345" r:id="rId7"/>
    <p:sldId id="346" r:id="rId8"/>
    <p:sldId id="363" r:id="rId9"/>
    <p:sldId id="312" r:id="rId10"/>
    <p:sldId id="268" r:id="rId11"/>
    <p:sldId id="324" r:id="rId12"/>
    <p:sldId id="325" r:id="rId13"/>
    <p:sldId id="327" r:id="rId14"/>
    <p:sldId id="337" r:id="rId15"/>
    <p:sldId id="338" r:id="rId16"/>
    <p:sldId id="364" r:id="rId17"/>
    <p:sldId id="365" r:id="rId18"/>
    <p:sldId id="347" r:id="rId19"/>
    <p:sldId id="348" r:id="rId20"/>
    <p:sldId id="349" r:id="rId21"/>
    <p:sldId id="352" r:id="rId22"/>
    <p:sldId id="353" r:id="rId23"/>
    <p:sldId id="354" r:id="rId24"/>
    <p:sldId id="355" r:id="rId25"/>
    <p:sldId id="359" r:id="rId26"/>
    <p:sldId id="356" r:id="rId27"/>
    <p:sldId id="357" r:id="rId28"/>
    <p:sldId id="358" r:id="rId29"/>
    <p:sldId id="328" r:id="rId30"/>
    <p:sldId id="336" r:id="rId31"/>
    <p:sldId id="309"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2211"/>
    <a:srgbClr val="FF6600"/>
    <a:srgbClr val="CC9900"/>
  </p:clrMru>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4" autoAdjust="0"/>
    <p:restoredTop sz="94624" autoAdjust="0"/>
  </p:normalViewPr>
  <p:slideViewPr>
    <p:cSldViewPr>
      <p:cViewPr varScale="1">
        <p:scale>
          <a:sx n="51" d="100"/>
          <a:sy n="51" d="100"/>
        </p:scale>
        <p:origin x="-686" y="-72"/>
      </p:cViewPr>
      <p:guideLst>
        <p:guide orient="horz" pos="2160"/>
        <p:guide pos="2880"/>
      </p:guideLst>
    </p:cSldViewPr>
  </p:slideViewPr>
  <p:outlineViewPr>
    <p:cViewPr>
      <p:scale>
        <a:sx n="33" d="100"/>
        <a:sy n="33" d="100"/>
      </p:scale>
      <p:origin x="0" y="10440"/>
    </p:cViewPr>
  </p:outlineViewPr>
  <p:notesTextViewPr>
    <p:cViewPr>
      <p:scale>
        <a:sx n="100" d="100"/>
        <a:sy n="100" d="100"/>
      </p:scale>
      <p:origin x="0" y="0"/>
    </p:cViewPr>
  </p:notesTextViewPr>
  <p:sorterViewPr>
    <p:cViewPr>
      <p:scale>
        <a:sx n="100" d="100"/>
        <a:sy n="100" d="100"/>
      </p:scale>
      <p:origin x="0" y="316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BFF807-31BB-4164-ADDF-D7D156DEA52E}" type="doc">
      <dgm:prSet loTypeId="urn:microsoft.com/office/officeart/2005/8/layout/vList5" loCatId="list" qsTypeId="urn:microsoft.com/office/officeart/2005/8/quickstyle/simple1" qsCatId="simple" csTypeId="urn:microsoft.com/office/officeart/2005/8/colors/accent1_2" csCatId="accent1"/>
      <dgm:spPr/>
      <dgm:t>
        <a:bodyPr/>
        <a:lstStyle/>
        <a:p>
          <a:endParaRPr lang="en-US"/>
        </a:p>
      </dgm:t>
    </dgm:pt>
    <dgm:pt modelId="{1E2C499F-276F-4965-8EF3-F224D0293B1A}">
      <dgm:prSet/>
      <dgm:spPr/>
      <dgm:t>
        <a:bodyPr/>
        <a:lstStyle/>
        <a:p>
          <a:pPr rtl="0"/>
          <a:r>
            <a:rPr lang="en-US" b="1" dirty="0" smtClean="0"/>
            <a:t>Students and Teachers will be able to</a:t>
          </a:r>
          <a:endParaRPr lang="en-US" b="1" dirty="0"/>
        </a:p>
      </dgm:t>
    </dgm:pt>
    <dgm:pt modelId="{B22FF75B-5D9C-45A7-A33F-F63F6E692C91}" type="parTrans" cxnId="{90684F76-AB76-40E2-AF30-BA977032FECD}">
      <dgm:prSet/>
      <dgm:spPr/>
      <dgm:t>
        <a:bodyPr/>
        <a:lstStyle/>
        <a:p>
          <a:endParaRPr lang="en-US"/>
        </a:p>
      </dgm:t>
    </dgm:pt>
    <dgm:pt modelId="{57ABDD0C-8CF3-4476-A33A-81A8547629C0}" type="sibTrans" cxnId="{90684F76-AB76-40E2-AF30-BA977032FECD}">
      <dgm:prSet/>
      <dgm:spPr/>
      <dgm:t>
        <a:bodyPr/>
        <a:lstStyle/>
        <a:p>
          <a:endParaRPr lang="en-US"/>
        </a:p>
      </dgm:t>
    </dgm:pt>
    <dgm:pt modelId="{00A0DCCC-8829-4951-A4A5-9EAE996C77A9}">
      <dgm:prSet/>
      <dgm:spPr/>
      <dgm:t>
        <a:bodyPr/>
        <a:lstStyle/>
        <a:p>
          <a:pPr rtl="0"/>
          <a:r>
            <a:rPr lang="en-US" dirty="0" smtClean="0"/>
            <a:t>Identify the number pattern involving different operations on number and repeat the sequence of number accordingly.</a:t>
          </a:r>
          <a:endParaRPr lang="en-US" dirty="0"/>
        </a:p>
      </dgm:t>
    </dgm:pt>
    <dgm:pt modelId="{48F4FC22-758D-4C54-8191-4271584B3D33}" type="parTrans" cxnId="{234C8057-548C-4C1F-974B-129E0A35B0FC}">
      <dgm:prSet/>
      <dgm:spPr/>
      <dgm:t>
        <a:bodyPr/>
        <a:lstStyle/>
        <a:p>
          <a:endParaRPr lang="en-US"/>
        </a:p>
      </dgm:t>
    </dgm:pt>
    <dgm:pt modelId="{7B71747A-EF64-4AD5-A762-EEE7714A580C}" type="sibTrans" cxnId="{234C8057-548C-4C1F-974B-129E0A35B0FC}">
      <dgm:prSet/>
      <dgm:spPr/>
      <dgm:t>
        <a:bodyPr/>
        <a:lstStyle/>
        <a:p>
          <a:endParaRPr lang="en-US"/>
        </a:p>
      </dgm:t>
    </dgm:pt>
    <dgm:pt modelId="{15820B21-23B2-4592-B035-401E1C63907E}">
      <dgm:prSet/>
      <dgm:spPr/>
      <dgm:t>
        <a:bodyPr/>
        <a:lstStyle/>
        <a:p>
          <a:pPr rtl="0"/>
          <a:r>
            <a:rPr lang="en-US" dirty="0" smtClean="0"/>
            <a:t>Understand the number pattern given and guess the missing numbers.</a:t>
          </a:r>
          <a:endParaRPr lang="en-US" dirty="0"/>
        </a:p>
      </dgm:t>
    </dgm:pt>
    <dgm:pt modelId="{51A165EA-97E1-4C9B-8AC1-3BA09218BFEA}" type="parTrans" cxnId="{AE6BFFD4-82C5-4DD3-A7C9-B25DEBF5AEE5}">
      <dgm:prSet/>
      <dgm:spPr/>
      <dgm:t>
        <a:bodyPr/>
        <a:lstStyle/>
        <a:p>
          <a:endParaRPr lang="en-US"/>
        </a:p>
      </dgm:t>
    </dgm:pt>
    <dgm:pt modelId="{F70EA752-6F08-45CF-960B-2ABD0E15C2D1}" type="sibTrans" cxnId="{AE6BFFD4-82C5-4DD3-A7C9-B25DEBF5AEE5}">
      <dgm:prSet/>
      <dgm:spPr/>
      <dgm:t>
        <a:bodyPr/>
        <a:lstStyle/>
        <a:p>
          <a:endParaRPr lang="en-US"/>
        </a:p>
      </dgm:t>
    </dgm:pt>
    <dgm:pt modelId="{135DC47A-7A1A-4BDA-8AFF-622B0FC0744C}">
      <dgm:prSet/>
      <dgm:spPr/>
      <dgm:t>
        <a:bodyPr/>
        <a:lstStyle/>
        <a:p>
          <a:pPr rtl="0"/>
          <a:endParaRPr lang="en-US" b="1" dirty="0"/>
        </a:p>
      </dgm:t>
    </dgm:pt>
    <dgm:pt modelId="{82DD8513-53E8-48CB-BC3D-F183F1A5482E}" type="parTrans" cxnId="{196449CD-DF28-444E-B4D9-E882A9F614E3}">
      <dgm:prSet/>
      <dgm:spPr/>
      <dgm:t>
        <a:bodyPr/>
        <a:lstStyle/>
        <a:p>
          <a:endParaRPr lang="en-US"/>
        </a:p>
      </dgm:t>
    </dgm:pt>
    <dgm:pt modelId="{FDD62909-59B6-45D3-AD1B-EE48B8FEB4A0}" type="sibTrans" cxnId="{196449CD-DF28-444E-B4D9-E882A9F614E3}">
      <dgm:prSet/>
      <dgm:spPr/>
      <dgm:t>
        <a:bodyPr/>
        <a:lstStyle/>
        <a:p>
          <a:endParaRPr lang="en-US"/>
        </a:p>
      </dgm:t>
    </dgm:pt>
    <dgm:pt modelId="{CE88F851-28CD-4A09-A2C4-C0B1ACBB73D1}" type="pres">
      <dgm:prSet presAssocID="{87BFF807-31BB-4164-ADDF-D7D156DEA52E}" presName="Name0" presStyleCnt="0">
        <dgm:presLayoutVars>
          <dgm:dir/>
          <dgm:animLvl val="lvl"/>
          <dgm:resizeHandles val="exact"/>
        </dgm:presLayoutVars>
      </dgm:prSet>
      <dgm:spPr/>
      <dgm:t>
        <a:bodyPr/>
        <a:lstStyle/>
        <a:p>
          <a:endParaRPr lang="en-US"/>
        </a:p>
      </dgm:t>
    </dgm:pt>
    <dgm:pt modelId="{D5A9ACCE-90C4-4D54-AF83-18C4A1D57ACF}" type="pres">
      <dgm:prSet presAssocID="{1E2C499F-276F-4965-8EF3-F224D0293B1A}" presName="linNode" presStyleCnt="0"/>
      <dgm:spPr/>
    </dgm:pt>
    <dgm:pt modelId="{93933E0D-15E0-4B8F-9ADE-6A02380DF805}" type="pres">
      <dgm:prSet presAssocID="{1E2C499F-276F-4965-8EF3-F224D0293B1A}" presName="parentText" presStyleLbl="node1" presStyleIdx="0" presStyleCnt="1">
        <dgm:presLayoutVars>
          <dgm:chMax val="1"/>
          <dgm:bulletEnabled val="1"/>
        </dgm:presLayoutVars>
      </dgm:prSet>
      <dgm:spPr/>
      <dgm:t>
        <a:bodyPr/>
        <a:lstStyle/>
        <a:p>
          <a:endParaRPr lang="en-US"/>
        </a:p>
      </dgm:t>
    </dgm:pt>
    <dgm:pt modelId="{5385EDCF-D356-4B6A-9D2E-B578239DCE61}" type="pres">
      <dgm:prSet presAssocID="{1E2C499F-276F-4965-8EF3-F224D0293B1A}" presName="descendantText" presStyleLbl="alignAccFollowNode1" presStyleIdx="0" presStyleCnt="1">
        <dgm:presLayoutVars>
          <dgm:bulletEnabled val="1"/>
        </dgm:presLayoutVars>
      </dgm:prSet>
      <dgm:spPr/>
      <dgm:t>
        <a:bodyPr/>
        <a:lstStyle/>
        <a:p>
          <a:endParaRPr lang="en-US"/>
        </a:p>
      </dgm:t>
    </dgm:pt>
  </dgm:ptLst>
  <dgm:cxnLst>
    <dgm:cxn modelId="{989C6845-CAA0-4B07-A4D8-3EC0B1CB53DD}" type="presOf" srcId="{87BFF807-31BB-4164-ADDF-D7D156DEA52E}" destId="{CE88F851-28CD-4A09-A2C4-C0B1ACBB73D1}" srcOrd="0" destOrd="0" presId="urn:microsoft.com/office/officeart/2005/8/layout/vList5"/>
    <dgm:cxn modelId="{B2234D7D-1374-438A-BD72-F1E0C0B44AAE}" type="presOf" srcId="{1E2C499F-276F-4965-8EF3-F224D0293B1A}" destId="{93933E0D-15E0-4B8F-9ADE-6A02380DF805}" srcOrd="0" destOrd="0" presId="urn:microsoft.com/office/officeart/2005/8/layout/vList5"/>
    <dgm:cxn modelId="{90684F76-AB76-40E2-AF30-BA977032FECD}" srcId="{87BFF807-31BB-4164-ADDF-D7D156DEA52E}" destId="{1E2C499F-276F-4965-8EF3-F224D0293B1A}" srcOrd="0" destOrd="0" parTransId="{B22FF75B-5D9C-45A7-A33F-F63F6E692C91}" sibTransId="{57ABDD0C-8CF3-4476-A33A-81A8547629C0}"/>
    <dgm:cxn modelId="{484E7120-23CB-4C31-A07D-3B63D0B653F5}" type="presOf" srcId="{00A0DCCC-8829-4951-A4A5-9EAE996C77A9}" destId="{5385EDCF-D356-4B6A-9D2E-B578239DCE61}" srcOrd="0" destOrd="0" presId="urn:microsoft.com/office/officeart/2005/8/layout/vList5"/>
    <dgm:cxn modelId="{234C8057-548C-4C1F-974B-129E0A35B0FC}" srcId="{1E2C499F-276F-4965-8EF3-F224D0293B1A}" destId="{00A0DCCC-8829-4951-A4A5-9EAE996C77A9}" srcOrd="0" destOrd="0" parTransId="{48F4FC22-758D-4C54-8191-4271584B3D33}" sibTransId="{7B71747A-EF64-4AD5-A762-EEE7714A580C}"/>
    <dgm:cxn modelId="{47F5D9E7-F48F-46F3-96BB-DF18C10505C5}" type="presOf" srcId="{135DC47A-7A1A-4BDA-8AFF-622B0FC0744C}" destId="{5385EDCF-D356-4B6A-9D2E-B578239DCE61}" srcOrd="0" destOrd="2" presId="urn:microsoft.com/office/officeart/2005/8/layout/vList5"/>
    <dgm:cxn modelId="{AE6BFFD4-82C5-4DD3-A7C9-B25DEBF5AEE5}" srcId="{1E2C499F-276F-4965-8EF3-F224D0293B1A}" destId="{15820B21-23B2-4592-B035-401E1C63907E}" srcOrd="1" destOrd="0" parTransId="{51A165EA-97E1-4C9B-8AC1-3BA09218BFEA}" sibTransId="{F70EA752-6F08-45CF-960B-2ABD0E15C2D1}"/>
    <dgm:cxn modelId="{48C191FB-F00C-421E-9D40-6ED01A1068D3}" type="presOf" srcId="{15820B21-23B2-4592-B035-401E1C63907E}" destId="{5385EDCF-D356-4B6A-9D2E-B578239DCE61}" srcOrd="0" destOrd="1" presId="urn:microsoft.com/office/officeart/2005/8/layout/vList5"/>
    <dgm:cxn modelId="{196449CD-DF28-444E-B4D9-E882A9F614E3}" srcId="{1E2C499F-276F-4965-8EF3-F224D0293B1A}" destId="{135DC47A-7A1A-4BDA-8AFF-622B0FC0744C}" srcOrd="2" destOrd="0" parTransId="{82DD8513-53E8-48CB-BC3D-F183F1A5482E}" sibTransId="{FDD62909-59B6-45D3-AD1B-EE48B8FEB4A0}"/>
    <dgm:cxn modelId="{840F87A4-1BF2-4377-AAF4-D87BFEC27556}" type="presParOf" srcId="{CE88F851-28CD-4A09-A2C4-C0B1ACBB73D1}" destId="{D5A9ACCE-90C4-4D54-AF83-18C4A1D57ACF}" srcOrd="0" destOrd="0" presId="urn:microsoft.com/office/officeart/2005/8/layout/vList5"/>
    <dgm:cxn modelId="{F2355164-12DC-4236-B97A-FFC6C7254ACE}" type="presParOf" srcId="{D5A9ACCE-90C4-4D54-AF83-18C4A1D57ACF}" destId="{93933E0D-15E0-4B8F-9ADE-6A02380DF805}" srcOrd="0" destOrd="0" presId="urn:microsoft.com/office/officeart/2005/8/layout/vList5"/>
    <dgm:cxn modelId="{D0B20022-B112-4ABD-9F99-4723ACF5AA0A}" type="presParOf" srcId="{D5A9ACCE-90C4-4D54-AF83-18C4A1D57ACF}" destId="{5385EDCF-D356-4B6A-9D2E-B578239DCE61}" srcOrd="1" destOrd="0" presId="urn:microsoft.com/office/officeart/2005/8/layout/vList5"/>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385EDCF-D356-4B6A-9D2E-B578239DCE61}">
      <dsp:nvSpPr>
        <dsp:cNvPr id="0" name=""/>
        <dsp:cNvSpPr/>
      </dsp:nvSpPr>
      <dsp:spPr>
        <a:xfrm rot="5400000">
          <a:off x="3813048" y="-202692"/>
          <a:ext cx="4084320" cy="551078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51435" rIns="102870" bIns="51435" numCol="1" spcCol="1270" anchor="ctr" anchorCtr="0">
          <a:noAutofit/>
        </a:bodyPr>
        <a:lstStyle/>
        <a:p>
          <a:pPr marL="228600" lvl="1" indent="-228600" algn="l" defTabSz="1200150" rtl="0">
            <a:lnSpc>
              <a:spcPct val="90000"/>
            </a:lnSpc>
            <a:spcBef>
              <a:spcPct val="0"/>
            </a:spcBef>
            <a:spcAft>
              <a:spcPct val="15000"/>
            </a:spcAft>
            <a:buChar char="••"/>
          </a:pPr>
          <a:r>
            <a:rPr lang="en-US" sz="2700" kern="1200" dirty="0" smtClean="0"/>
            <a:t>Identify the number pattern involving different operations on number and repeat the sequence of number accordingly.</a:t>
          </a:r>
          <a:endParaRPr lang="en-US" sz="2700" kern="1200" dirty="0"/>
        </a:p>
        <a:p>
          <a:pPr marL="228600" lvl="1" indent="-228600" algn="l" defTabSz="1200150" rtl="0">
            <a:lnSpc>
              <a:spcPct val="90000"/>
            </a:lnSpc>
            <a:spcBef>
              <a:spcPct val="0"/>
            </a:spcBef>
            <a:spcAft>
              <a:spcPct val="15000"/>
            </a:spcAft>
            <a:buChar char="••"/>
          </a:pPr>
          <a:r>
            <a:rPr lang="en-US" sz="2700" kern="1200" dirty="0" smtClean="0"/>
            <a:t>Understand the number pattern given and guess the missing numbers.</a:t>
          </a:r>
          <a:endParaRPr lang="en-US" sz="2700" kern="1200" dirty="0"/>
        </a:p>
        <a:p>
          <a:pPr marL="228600" lvl="1" indent="-228600" algn="l" defTabSz="1200150" rtl="0">
            <a:lnSpc>
              <a:spcPct val="90000"/>
            </a:lnSpc>
            <a:spcBef>
              <a:spcPct val="0"/>
            </a:spcBef>
            <a:spcAft>
              <a:spcPct val="15000"/>
            </a:spcAft>
            <a:buChar char="••"/>
          </a:pPr>
          <a:endParaRPr lang="en-US" sz="2700" b="1" kern="1200" dirty="0"/>
        </a:p>
      </dsp:txBody>
      <dsp:txXfrm rot="5400000">
        <a:off x="3813048" y="-202692"/>
        <a:ext cx="4084320" cy="5510784"/>
      </dsp:txXfrm>
    </dsp:sp>
    <dsp:sp modelId="{93933E0D-15E0-4B8F-9ADE-6A02380DF805}">
      <dsp:nvSpPr>
        <dsp:cNvPr id="0" name=""/>
        <dsp:cNvSpPr/>
      </dsp:nvSpPr>
      <dsp:spPr>
        <a:xfrm>
          <a:off x="0" y="0"/>
          <a:ext cx="3099816" cy="5105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87630" rIns="175260" bIns="87630" numCol="1" spcCol="1270" anchor="ctr" anchorCtr="0">
          <a:noAutofit/>
        </a:bodyPr>
        <a:lstStyle/>
        <a:p>
          <a:pPr lvl="0" algn="ctr" defTabSz="2044700" rtl="0">
            <a:lnSpc>
              <a:spcPct val="90000"/>
            </a:lnSpc>
            <a:spcBef>
              <a:spcPct val="0"/>
            </a:spcBef>
            <a:spcAft>
              <a:spcPct val="35000"/>
            </a:spcAft>
          </a:pPr>
          <a:r>
            <a:rPr lang="en-US" sz="4600" b="1" kern="1200" dirty="0" smtClean="0"/>
            <a:t>Students and Teachers will be able to</a:t>
          </a:r>
          <a:endParaRPr lang="en-US" sz="4600" b="1" kern="1200" dirty="0"/>
        </a:p>
      </dsp:txBody>
      <dsp:txXfrm>
        <a:off x="0" y="0"/>
        <a:ext cx="3099816" cy="5105400"/>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D34E14-B38B-4521-B076-266EC457C750}" type="datetimeFigureOut">
              <a:rPr lang="en-US" smtClean="0"/>
              <a:pPr/>
              <a:t>6/8/2014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1E494C-64FC-49A7-B215-F1A4ECAC5FA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7C9B81F-C347-4BEF-BFDF-29C42F48304A}" type="datetimeFigureOut">
              <a:rPr lang="en-US" smtClean="0"/>
              <a:pPr/>
              <a:t>6/8/2014</a:t>
            </a:fld>
            <a:endParaRPr lang="en-US"/>
          </a:p>
        </p:txBody>
      </p:sp>
      <p:sp>
        <p:nvSpPr>
          <p:cNvPr id="19" name="Footer Placeholder 18"/>
          <p:cNvSpPr>
            <a:spLocks noGrp="1"/>
          </p:cNvSpPr>
          <p:nvPr>
            <p:ph type="ftr" sz="quarter" idx="11"/>
          </p:nvPr>
        </p:nvSpPr>
        <p:spPr/>
        <p:txBody>
          <a:bodyPr/>
          <a:lstStyle/>
          <a:p>
            <a:endParaRPr kumimoji="0" lang="en-US"/>
          </a:p>
        </p:txBody>
      </p:sp>
      <p:sp>
        <p:nvSpPr>
          <p:cNvPr id="27" name="Slide Number Placeholder 2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overrideClrMapping bg1="dk1" tx1="lt1" bg2="dk2" tx2="lt2" accent1="accent1" accent2="accent2" accent3="accent3" accent4="accent4" accent5="accent5" accent6="accent6" hlink="hlink" folHlink="folHlink"/>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C9B81F-C347-4BEF-BFDF-29C42F48304A}" type="datetimeFigureOut">
              <a:rPr lang="en-US" smtClean="0"/>
              <a:pPr/>
              <a:t>6/8/2014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7C9B81F-C347-4BEF-BFDF-29C42F48304A}" type="datetimeFigureOut">
              <a:rPr lang="en-US" smtClean="0"/>
              <a:pPr/>
              <a:t>6/8/2014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overrideClrMapping bg1="dk1" tx1="lt1" bg2="dk2" tx2="lt2" accent1="accent1" accent2="accent2" accent3="accent3" accent4="accent4" accent5="accent5" accent6="accent6" hlink="hlink" folHlink="folHlink"/>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7C9B81F-C347-4BEF-BFDF-29C42F48304A}" type="datetimeFigureOut">
              <a:rPr lang="en-US" smtClean="0"/>
              <a:pPr/>
              <a:t>6/8/2014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7C9B81F-C347-4BEF-BFDF-29C42F48304A}" type="datetimeFigureOut">
              <a:rPr lang="en-US" smtClean="0"/>
              <a:pPr/>
              <a:t>6/8/2014</a:t>
            </a:fld>
            <a:endParaRPr lang="en-US"/>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7C9B81F-C347-4BEF-BFDF-29C42F48304A}" type="datetimeFigureOut">
              <a:rPr lang="en-US" smtClean="0"/>
              <a:pPr/>
              <a:t>6/8/2014</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C9B81F-C347-4BEF-BFDF-29C42F48304A}" type="datetimeFigureOut">
              <a:rPr lang="en-US" smtClean="0"/>
              <a:pPr/>
              <a:t>6/8/2014</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7C9B81F-C347-4BEF-BFDF-29C42F48304A}" type="datetimeFigureOut">
              <a:rPr lang="en-US" smtClean="0"/>
              <a:pPr/>
              <a:t>6/8/2014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7C9B81F-C347-4BEF-BFDF-29C42F48304A}" type="datetimeFigureOut">
              <a:rPr lang="en-US" smtClean="0"/>
              <a:pPr/>
              <a:t>6/8/2014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a:xfrm>
            <a:off x="8077200" y="6356350"/>
            <a:ext cx="609600" cy="365125"/>
          </a:xfrm>
        </p:spPr>
        <p:txBody>
          <a:bodyPr/>
          <a:lstStyle/>
          <a:p>
            <a:fld id="{042AED99-7FB4-404E-8A97-64753DCE42EC}" type="slidenum">
              <a:rPr kumimoji="0" lang="en-US" smtClean="0"/>
              <a:pPr/>
              <a:t>‹#›</a:t>
            </a:fld>
            <a:endParaRPr kumimoji="0"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C9B81F-C347-4BEF-BFDF-29C42F48304A}" type="datetimeFigureOut">
              <a:rPr lang="en-US" smtClean="0"/>
              <a:pPr/>
              <a:t>6/8/2014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C9B81F-C347-4BEF-BFDF-29C42F48304A}" type="datetimeFigureOut">
              <a:rPr lang="en-US" smtClean="0"/>
              <a:pPr/>
              <a:t>6/8/2014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2057400"/>
            <a:ext cx="7772400" cy="4114800"/>
          </a:xfrm>
        </p:spPr>
        <p:txBody>
          <a:bodyPr/>
          <a:lstStyle/>
          <a:p>
            <a:endParaRPr lang="en-US"/>
          </a:p>
        </p:txBody>
      </p:sp>
      <p:sp>
        <p:nvSpPr>
          <p:cNvPr id="4" name="Date Placeholder 3"/>
          <p:cNvSpPr>
            <a:spLocks noGrp="1"/>
          </p:cNvSpPr>
          <p:nvPr>
            <p:ph type="dt" sz="half" idx="10"/>
          </p:nvPr>
        </p:nvSpPr>
        <p:spPr>
          <a:xfrm>
            <a:off x="685800" y="6324600"/>
            <a:ext cx="1905000" cy="457200"/>
          </a:xfrm>
        </p:spPr>
        <p:txBody>
          <a:bodyPr/>
          <a:lstStyle>
            <a:lvl1pPr>
              <a:defRPr/>
            </a:lvl1pPr>
          </a:lstStyle>
          <a:p>
            <a:endParaRPr lang="en-US"/>
          </a:p>
        </p:txBody>
      </p:sp>
      <p:sp>
        <p:nvSpPr>
          <p:cNvPr id="5" name="Footer Placeholder 4"/>
          <p:cNvSpPr>
            <a:spLocks noGrp="1"/>
          </p:cNvSpPr>
          <p:nvPr>
            <p:ph type="ftr" sz="quarter" idx="11"/>
          </p:nvPr>
        </p:nvSpPr>
        <p:spPr>
          <a:xfrm>
            <a:off x="3124200" y="6324600"/>
            <a:ext cx="28956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324600"/>
            <a:ext cx="1905000" cy="457200"/>
          </a:xfrm>
        </p:spPr>
        <p:txBody>
          <a:bodyPr/>
          <a:lstStyle>
            <a:lvl1pPr>
              <a:defRPr/>
            </a:lvl1pPr>
          </a:lstStyle>
          <a:p>
            <a:fld id="{49CF9D57-DA79-41B2-B0B1-ADBB8192ACD6}" type="slidenum">
              <a:rPr lang="en-US"/>
              <a:pPr/>
              <a:t>‹#›</a:t>
            </a:fld>
            <a:endParaRPr lang="en-US"/>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7C9B81F-C347-4BEF-BFDF-29C42F48304A}" type="datetimeFigureOut">
              <a:rPr lang="en-US" smtClean="0"/>
              <a:pPr/>
              <a:t>6/8/2014</a:t>
            </a:fld>
            <a:endParaRPr lang="en-US" dirty="0">
              <a:solidFill>
                <a:schemeClr val="tx2">
                  <a:shade val="90000"/>
                </a:scheme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lgn="l" eaLnBrk="1" latinLnBrk="0" hangingPunct="1"/>
            <a:endParaRPr kumimoji="0" lang="en-US" dirty="0">
              <a:solidFill>
                <a:schemeClr val="tx2">
                  <a:shade val="90000"/>
                </a:scheme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42AED99-7FB4-404E-8A97-64753DCE42EC}" type="slidenum">
              <a:rPr kumimoji="0" lang="en-US" smtClean="0"/>
              <a:pPr/>
              <a:t>‹#›</a:t>
            </a:fld>
            <a:endParaRPr kumimoji="0" lang="en-US" dirty="0">
              <a:solidFill>
                <a:schemeClr val="tx2">
                  <a:shade val="90000"/>
                </a:scheme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Lst>
  <p:transition spd="slow"/>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16.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17.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40000" b="-40000"/>
          </a:stretch>
        </a:blipFill>
        <a:effectLst/>
      </p:bgPr>
    </p:bg>
    <p:spTree>
      <p:nvGrpSpPr>
        <p:cNvPr id="1" name=""/>
        <p:cNvGrpSpPr/>
        <p:nvPr/>
      </p:nvGrpSpPr>
      <p:grpSpPr>
        <a:xfrm>
          <a:off x="0" y="0"/>
          <a:ext cx="0" cy="0"/>
          <a:chOff x="0" y="0"/>
          <a:chExt cx="0" cy="0"/>
        </a:xfrm>
      </p:grpSpPr>
      <p:sp>
        <p:nvSpPr>
          <p:cNvPr id="9" name="Title 1"/>
          <p:cNvSpPr txBox="1">
            <a:spLocks/>
          </p:cNvSpPr>
          <p:nvPr/>
        </p:nvSpPr>
        <p:spPr>
          <a:xfrm>
            <a:off x="0" y="1524000"/>
            <a:ext cx="9144000" cy="1115568"/>
          </a:xfrm>
          <a:prstGeom prst="rect">
            <a:avLst/>
          </a:prstGeom>
          <a:ln>
            <a:noFill/>
          </a:ln>
        </p:spPr>
        <p:txBody>
          <a:bodyPr vert="horz" lIns="0" tIns="0" rIns="18288" bIns="0" anchor="b">
            <a:normAutofit/>
            <a:scene3d>
              <a:camera prst="orthographicFront"/>
              <a:lightRig rig="freezing" dir="t">
                <a:rot lat="0" lon="0" rev="5640000"/>
              </a:lightRig>
            </a:scene3d>
            <a:sp3d prstMaterial="flat">
              <a:bevelT w="38100" h="38100"/>
              <a:contourClr>
                <a:schemeClr val="tx2"/>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1" i="1" u="none" strike="noStrike" kern="1200" cap="none" spc="0" normalizeH="0" baseline="0" noProof="0" dirty="0" smtClean="0">
                <a:ln>
                  <a:noFill/>
                </a:ln>
                <a:solidFill>
                  <a:schemeClr val="bg1"/>
                </a:solidFill>
                <a:effectLst>
                  <a:outerShdw blurRad="38100" dist="25400" dir="5400000" algn="tl" rotWithShape="0">
                    <a:srgbClr val="000000">
                      <a:alpha val="43000"/>
                    </a:srgbClr>
                  </a:outerShdw>
                </a:effectLst>
                <a:uLnTx/>
                <a:uFillTx/>
                <a:latin typeface="+mj-lt"/>
                <a:ea typeface="+mj-ea"/>
                <a:cs typeface="+mj-cs"/>
              </a:rPr>
              <a:t>General Mathematics</a:t>
            </a:r>
            <a:endParaRPr kumimoji="0" lang="en-US" sz="6000" b="1" i="1" u="none" strike="noStrike" kern="1200" cap="none" spc="0" normalizeH="0" baseline="0" noProof="0" dirty="0">
              <a:ln>
                <a:noFill/>
              </a:ln>
              <a:solidFill>
                <a:schemeClr val="bg1"/>
              </a:solidFill>
              <a:effectLst>
                <a:outerShdw blurRad="38100" dist="25400" dir="5400000" algn="tl" rotWithShape="0">
                  <a:srgbClr val="000000">
                    <a:alpha val="43000"/>
                  </a:srgbClr>
                </a:outerShdw>
              </a:effectLst>
              <a:uLnTx/>
              <a:uFillTx/>
              <a:latin typeface="+mj-lt"/>
              <a:ea typeface="+mj-ea"/>
              <a:cs typeface="+mj-cs"/>
            </a:endParaRPr>
          </a:p>
        </p:txBody>
      </p:sp>
      <p:sp>
        <p:nvSpPr>
          <p:cNvPr id="10" name="Subtitle 2"/>
          <p:cNvSpPr txBox="1">
            <a:spLocks/>
          </p:cNvSpPr>
          <p:nvPr/>
        </p:nvSpPr>
        <p:spPr>
          <a:xfrm>
            <a:off x="228600" y="2514600"/>
            <a:ext cx="8686800" cy="4572000"/>
          </a:xfrm>
          <a:prstGeom prst="rect">
            <a:avLst/>
          </a:prstGeom>
        </p:spPr>
        <p:txBody>
          <a:bodyPr vert="horz" lIns="0" rIns="18288">
            <a:noAutofit/>
          </a:bodyPr>
          <a:lstStyle/>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4000" b="0" i="0" u="none" strike="noStrike" kern="1200" cap="none" spc="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Arial Black" pitchFamily="34" charset="0"/>
                <a:ea typeface="+mn-ea"/>
                <a:cs typeface="Aharoni" pitchFamily="2" charset="-79"/>
              </a:rPr>
              <a:t>ADE 101</a:t>
            </a:r>
          </a:p>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Black" pitchFamily="34" charset="0"/>
                <a:cs typeface="Aharoni" pitchFamily="2" charset="-79"/>
              </a:rPr>
              <a:t>Unit 2</a:t>
            </a:r>
            <a:endParaRPr kumimoji="0" lang="en-US" sz="4000" b="0" i="0" u="none" strike="noStrike" kern="1200" cap="none" spc="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Arial Black" pitchFamily="34" charset="0"/>
              <a:ea typeface="+mn-ea"/>
              <a:cs typeface="Aharoni" pitchFamily="2" charset="-79"/>
            </a:endParaRPr>
          </a:p>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4000" b="0" i="0" u="none" strike="noStrike" kern="1200" cap="none" spc="0" normalizeH="0" baseline="0" noProof="0" dirty="0" smtClean="0">
                <a:ln w="18415" cmpd="sng">
                  <a:solidFill>
                    <a:srgbClr val="FFFFFF"/>
                  </a:solidFill>
                  <a:prstDash val="solid"/>
                </a:ln>
                <a:solidFill>
                  <a:srgbClr val="002060"/>
                </a:solidFill>
                <a:effectLst>
                  <a:outerShdw blurRad="63500" dir="3600000" algn="tl" rotWithShape="0">
                    <a:srgbClr val="000000">
                      <a:alpha val="70000"/>
                    </a:srgbClr>
                  </a:outerShdw>
                </a:effectLst>
                <a:uLnTx/>
                <a:uFillTx/>
                <a:latin typeface="Arial Black" pitchFamily="34" charset="0"/>
                <a:ea typeface="+mn-ea"/>
                <a:cs typeface="Aharoni" pitchFamily="2" charset="-79"/>
              </a:rPr>
              <a:t>LECTURE No. 9 </a:t>
            </a:r>
          </a:p>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endParaRPr kumimoji="0" lang="en-US" sz="3200" b="0" i="0" u="none" strike="noStrike" kern="10" cap="none" spc="0" normalizeH="0" noProof="0" dirty="0" smtClean="0">
              <a:ln w="12700">
                <a:solidFill>
                  <a:srgbClr val="EAEAEA"/>
                </a:solidFill>
                <a:round/>
                <a:headEnd/>
                <a:tailEnd/>
              </a:ln>
              <a:solidFill>
                <a:srgbClr val="002060"/>
              </a:solidFill>
              <a:effectLst>
                <a:outerShdw dist="35921" dir="2700000" sy="50000" kx="2115830" algn="bl" rotWithShape="0">
                  <a:srgbClr val="C0C0C0"/>
                </a:outerShdw>
              </a:effectLst>
              <a:uLnTx/>
              <a:uFillTx/>
              <a:latin typeface="Arial Black"/>
              <a:ea typeface="+mn-ea"/>
              <a:cs typeface="+mn-cs"/>
            </a:endParaRPr>
          </a:p>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4800" b="1" i="0" u="none" strike="noStrike" kern="10" cap="none" spc="0" normalizeH="0" noProof="0" dirty="0" smtClean="0">
                <a:ln w="12700">
                  <a:solidFill>
                    <a:srgbClr val="EAEAEA"/>
                  </a:solidFill>
                  <a:round/>
                  <a:headEnd/>
                  <a:tailEnd/>
                </a:ln>
                <a:solidFill>
                  <a:schemeClr val="tx2"/>
                </a:solidFill>
                <a:effectLst>
                  <a:outerShdw dist="35921" dir="2700000" sy="50000" kx="2115830" algn="bl" rotWithShape="0">
                    <a:srgbClr val="C0C0C0"/>
                  </a:outerShdw>
                </a:effectLst>
                <a:uLnTx/>
                <a:uFillTx/>
                <a:latin typeface="Arial Black"/>
                <a:ea typeface="+mn-ea"/>
                <a:cs typeface="+mn-cs"/>
              </a:rPr>
              <a:t>Patterns as Fundamental to Understand Algebra</a:t>
            </a:r>
            <a:endParaRPr kumimoji="0" lang="en-US" sz="4400" b="1" i="0" u="none" strike="noStrike" kern="1200" cap="none" spc="0" normalizeH="0" baseline="0" noProof="0" dirty="0">
              <a:ln w="18415" cmpd="sng">
                <a:solidFill>
                  <a:srgbClr val="FFFFFF"/>
                </a:solidFill>
                <a:prstDash val="solid"/>
              </a:ln>
              <a:solidFill>
                <a:schemeClr val="tx2"/>
              </a:solidFill>
              <a:effectLst>
                <a:outerShdw blurRad="63500" dir="3600000" algn="tl" rotWithShape="0">
                  <a:srgbClr val="000000">
                    <a:alpha val="70000"/>
                  </a:srgbClr>
                </a:outerShdw>
              </a:effectLst>
              <a:uLnTx/>
              <a:uFillTx/>
              <a:latin typeface="Arial Black" pitchFamily="34" charset="0"/>
              <a:ea typeface="+mn-ea"/>
              <a:cs typeface="Aharoni" pitchFamily="2" charset="-79"/>
            </a:endParaRPr>
          </a:p>
        </p:txBody>
      </p:sp>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loud Callout 6"/>
          <p:cNvSpPr/>
          <p:nvPr/>
        </p:nvSpPr>
        <p:spPr>
          <a:xfrm>
            <a:off x="609600" y="1143000"/>
            <a:ext cx="8382000" cy="5486400"/>
          </a:xfrm>
          <a:prstGeom prst="cloud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3" name="Title 1"/>
          <p:cNvSpPr txBox="1">
            <a:spLocks/>
          </p:cNvSpPr>
          <p:nvPr/>
        </p:nvSpPr>
        <p:spPr>
          <a:xfrm>
            <a:off x="0" y="381000"/>
            <a:ext cx="91440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5000" b="1" i="0" u="none" strike="noStrike" kern="1200" cap="none" spc="0" normalizeH="0" baseline="0" noProof="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mj-lt"/>
                <a:ea typeface="+mj-ea"/>
                <a:cs typeface="+mj-cs"/>
              </a:rPr>
              <a:t>Use of Patterns</a:t>
            </a:r>
            <a:endParaRPr kumimoji="0" lang="en-US" sz="5000" b="1" i="0" u="none" strike="noStrike" kern="1200" cap="none" spc="0" normalizeH="0" baseline="0" noProof="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mj-lt"/>
              <a:ea typeface="+mj-ea"/>
              <a:cs typeface="+mj-cs"/>
            </a:endParaRPr>
          </a:p>
        </p:txBody>
      </p:sp>
      <p:sp>
        <p:nvSpPr>
          <p:cNvPr id="5" name="Rectangle 4"/>
          <p:cNvSpPr/>
          <p:nvPr/>
        </p:nvSpPr>
        <p:spPr>
          <a:xfrm>
            <a:off x="1752600" y="1828800"/>
            <a:ext cx="6248400" cy="4031873"/>
          </a:xfrm>
          <a:prstGeom prst="rect">
            <a:avLst/>
          </a:prstGeom>
          <a:noFill/>
          <a:ln>
            <a:noFill/>
          </a:ln>
        </p:spPr>
        <p:style>
          <a:lnRef idx="1">
            <a:schemeClr val="accent3"/>
          </a:lnRef>
          <a:fillRef idx="2">
            <a:schemeClr val="accent3"/>
          </a:fillRef>
          <a:effectRef idx="1">
            <a:schemeClr val="accent3"/>
          </a:effectRef>
          <a:fontRef idx="minor">
            <a:schemeClr val="dk1"/>
          </a:fontRef>
        </p:style>
        <p:txBody>
          <a:bodyPr wrap="square">
            <a:spAutoFit/>
          </a:bodyPr>
          <a:lstStyle/>
          <a:p>
            <a:pPr lvl="0" algn="ctr"/>
            <a:r>
              <a:rPr lang="en-US" sz="3200" dirty="0" smtClean="0">
                <a:solidFill>
                  <a:schemeClr val="bg1"/>
                </a:solidFill>
                <a:latin typeface="Comic Sans MS" pitchFamily="66" charset="0"/>
              </a:rPr>
              <a:t>Patterns are an effective way </a:t>
            </a:r>
            <a:br>
              <a:rPr lang="en-US" sz="3200" dirty="0" smtClean="0">
                <a:solidFill>
                  <a:schemeClr val="bg1"/>
                </a:solidFill>
                <a:latin typeface="Comic Sans MS" pitchFamily="66" charset="0"/>
              </a:rPr>
            </a:br>
            <a:r>
              <a:rPr lang="en-US" sz="3200" dirty="0" smtClean="0">
                <a:solidFill>
                  <a:schemeClr val="bg1"/>
                </a:solidFill>
                <a:latin typeface="Comic Sans MS" pitchFamily="66" charset="0"/>
              </a:rPr>
              <a:t>to demonstrate the relationship between variables. Providing students with opportunities to analyze, model and  extend patterns will help prepare them for algebra in higher grades</a:t>
            </a:r>
            <a:r>
              <a:rPr lang="en-US" sz="2800" dirty="0" smtClean="0">
                <a:solidFill>
                  <a:schemeClr val="bg1"/>
                </a:solidFill>
                <a:latin typeface="Comic Sans MS" pitchFamily="66" charset="0"/>
              </a:rPr>
              <a:t>.  </a:t>
            </a:r>
            <a:endParaRPr lang="en-AU" sz="2800" dirty="0">
              <a:solidFill>
                <a:schemeClr val="bg1"/>
              </a:solidFill>
              <a:latin typeface="Comic Sans MS" pitchFamily="66" charset="0"/>
            </a:endParaRPr>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143000"/>
          </a:xfrm>
        </p:spPr>
        <p:txBody>
          <a:bodyPr>
            <a:normAutofit/>
          </a:bodyPr>
          <a:lstStyle/>
          <a:p>
            <a:pPr algn="ct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Today’s Objectives</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graphicFrame>
        <p:nvGraphicFramePr>
          <p:cNvPr id="6" name="Content Placeholder 5"/>
          <p:cNvGraphicFramePr>
            <a:graphicFrameLocks noGrp="1"/>
          </p:cNvGraphicFramePr>
          <p:nvPr>
            <p:ph idx="1"/>
          </p:nvPr>
        </p:nvGraphicFramePr>
        <p:xfrm>
          <a:off x="228600" y="1447800"/>
          <a:ext cx="8610600"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143000"/>
          </a:xfrm>
        </p:spPr>
        <p:txBody>
          <a:bodyPr>
            <a:normAutofit/>
          </a:bodyPr>
          <a:lstStyle/>
          <a:p>
            <a:pPr algn="ct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What is Pattern</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3" name="Content Placeholder 2"/>
          <p:cNvSpPr>
            <a:spLocks noGrp="1"/>
          </p:cNvSpPr>
          <p:nvPr>
            <p:ph idx="1"/>
          </p:nvPr>
        </p:nvSpPr>
        <p:spPr>
          <a:xfrm>
            <a:off x="228600" y="1371600"/>
            <a:ext cx="8915400" cy="5105400"/>
          </a:xfrm>
        </p:spPr>
        <p:txBody>
          <a:bodyPr>
            <a:noAutofit/>
          </a:bodyPr>
          <a:lstStyle/>
          <a:p>
            <a:pPr marL="236538" indent="0">
              <a:buClr>
                <a:srgbClr val="FF0000"/>
              </a:buClr>
              <a:buSzPct val="100000"/>
              <a:buNone/>
            </a:pPr>
            <a:r>
              <a:rPr lang="en-US" sz="2800" b="1" dirty="0" smtClean="0">
                <a:latin typeface="Bookman Old Style" pitchFamily="18" charset="0"/>
              </a:rPr>
              <a:t>Something which repeat in the same order is called pattern.</a:t>
            </a:r>
          </a:p>
          <a:p>
            <a:pPr marL="236538" indent="0">
              <a:buClr>
                <a:srgbClr val="FF0000"/>
              </a:buClr>
              <a:buSzPct val="100000"/>
              <a:buNone/>
            </a:pPr>
            <a:r>
              <a:rPr lang="en-US" sz="3600" b="1" dirty="0" smtClean="0">
                <a:solidFill>
                  <a:srgbClr val="FF0000"/>
                </a:solidFill>
                <a:latin typeface="Bookman Old Style" pitchFamily="18" charset="0"/>
              </a:rPr>
              <a:t>Types:</a:t>
            </a:r>
          </a:p>
          <a:p>
            <a:pPr marL="236538" indent="0">
              <a:buClr>
                <a:srgbClr val="FF0000"/>
              </a:buClr>
              <a:buSzPct val="100000"/>
              <a:buNone/>
            </a:pPr>
            <a:r>
              <a:rPr lang="en-US" sz="2800" b="1" dirty="0" smtClean="0">
                <a:latin typeface="Bookman Old Style" pitchFamily="18" charset="0"/>
              </a:rPr>
              <a:t>Number pattern are of two types</a:t>
            </a:r>
          </a:p>
          <a:p>
            <a:pPr marL="914400" indent="-677863">
              <a:buClr>
                <a:srgbClr val="FF0000"/>
              </a:buClr>
              <a:buSzPct val="100000"/>
              <a:buFont typeface="Wingdings" pitchFamily="2" charset="2"/>
              <a:buChar char="Ø"/>
            </a:pPr>
            <a:r>
              <a:rPr lang="en-US" sz="3600" b="1" dirty="0" smtClean="0">
                <a:solidFill>
                  <a:srgbClr val="7030A0"/>
                </a:solidFill>
                <a:latin typeface="Bookman Old Style" pitchFamily="18" charset="0"/>
              </a:rPr>
              <a:t>Repeating</a:t>
            </a:r>
          </a:p>
          <a:p>
            <a:pPr marL="914400" indent="-677863">
              <a:buClr>
                <a:srgbClr val="FF0000"/>
              </a:buClr>
              <a:buSzPct val="100000"/>
              <a:buFont typeface="Wingdings" pitchFamily="2" charset="2"/>
              <a:buChar char="Ø"/>
            </a:pPr>
            <a:r>
              <a:rPr lang="en-US" sz="3600" b="1" dirty="0" smtClean="0">
                <a:solidFill>
                  <a:srgbClr val="7030A0"/>
                </a:solidFill>
                <a:latin typeface="Bookman Old Style" pitchFamily="18" charset="0"/>
              </a:rPr>
              <a:t>Growing</a:t>
            </a:r>
          </a:p>
          <a:p>
            <a:pPr marL="236538" indent="0">
              <a:buClr>
                <a:srgbClr val="FF0000"/>
              </a:buClr>
              <a:buSzPct val="100000"/>
              <a:buNone/>
            </a:pPr>
            <a:r>
              <a:rPr lang="en-US" sz="2400" b="1" i="1" dirty="0" smtClean="0">
                <a:latin typeface="Bookman Old Style" pitchFamily="18" charset="0"/>
              </a:rPr>
              <a:t>	Usually number patterns are growing patterns.</a:t>
            </a:r>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143000"/>
          </a:xfrm>
        </p:spPr>
        <p:txBody>
          <a:bodyPr>
            <a:normAutofit/>
          </a:bodyPr>
          <a:lstStyle/>
          <a:p>
            <a:pPr algn="ct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Activity </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3" name="Content Placeholder 2"/>
          <p:cNvSpPr>
            <a:spLocks noGrp="1"/>
          </p:cNvSpPr>
          <p:nvPr>
            <p:ph idx="1"/>
          </p:nvPr>
        </p:nvSpPr>
        <p:spPr>
          <a:xfrm>
            <a:off x="228600" y="1371600"/>
            <a:ext cx="8915400" cy="1828800"/>
          </a:xfrm>
        </p:spPr>
        <p:txBody>
          <a:bodyPr>
            <a:noAutofit/>
          </a:bodyPr>
          <a:lstStyle/>
          <a:p>
            <a:pPr marL="236538" indent="0">
              <a:buClr>
                <a:srgbClr val="FF0000"/>
              </a:buClr>
              <a:buSzPct val="100000"/>
              <a:buNone/>
            </a:pPr>
            <a:r>
              <a:rPr lang="en-US" sz="3200" b="1" dirty="0" smtClean="0">
                <a:latin typeface="Bookman Old Style" pitchFamily="18" charset="0"/>
              </a:rPr>
              <a:t>Make a pattern by adding 5 to the previous number and get the picture.</a:t>
            </a:r>
          </a:p>
          <a:p>
            <a:pPr marL="236538" indent="0">
              <a:buClr>
                <a:srgbClr val="FF0000"/>
              </a:buClr>
              <a:buSzPct val="100000"/>
              <a:buNone/>
            </a:pPr>
            <a:endParaRPr lang="en-US" sz="2400" b="1" dirty="0" smtClean="0">
              <a:latin typeface="Bookman Old Style" pitchFamily="18" charset="0"/>
            </a:endParaRPr>
          </a:p>
        </p:txBody>
      </p:sp>
      <p:sp>
        <p:nvSpPr>
          <p:cNvPr id="7172" name="Oval 4"/>
          <p:cNvSpPr>
            <a:spLocks noChangeArrowheads="1"/>
          </p:cNvSpPr>
          <p:nvPr/>
        </p:nvSpPr>
        <p:spPr bwMode="auto">
          <a:xfrm>
            <a:off x="1524000" y="3596357"/>
            <a:ext cx="1505903" cy="945554"/>
          </a:xfrm>
          <a:prstGeom prst="ellipse">
            <a:avLst/>
          </a:prstGeom>
          <a:solidFill>
            <a:srgbClr val="FFC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algn="ctr"/>
            <a:r>
              <a:rPr lang="en-US" sz="2800" b="1" dirty="0" smtClean="0"/>
              <a:t>10</a:t>
            </a:r>
            <a:endParaRPr lang="en-US" sz="2000" b="1" dirty="0"/>
          </a:p>
        </p:txBody>
      </p:sp>
      <p:sp>
        <p:nvSpPr>
          <p:cNvPr id="7173" name="Oval 5"/>
          <p:cNvSpPr>
            <a:spLocks noChangeArrowheads="1"/>
          </p:cNvSpPr>
          <p:nvPr/>
        </p:nvSpPr>
        <p:spPr bwMode="auto">
          <a:xfrm>
            <a:off x="3048000" y="3596357"/>
            <a:ext cx="1505903" cy="945554"/>
          </a:xfrm>
          <a:prstGeom prst="ellipse">
            <a:avLst/>
          </a:prstGeom>
          <a:solidFill>
            <a:srgbClr val="FFC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algn="ctr"/>
            <a:r>
              <a:rPr lang="en-US" sz="2800" b="1" dirty="0" smtClean="0"/>
              <a:t>15</a:t>
            </a:r>
            <a:endParaRPr lang="en-US" sz="2800" b="1" dirty="0"/>
          </a:p>
        </p:txBody>
      </p:sp>
      <p:sp>
        <p:nvSpPr>
          <p:cNvPr id="7174" name="Oval 6"/>
          <p:cNvSpPr>
            <a:spLocks noChangeArrowheads="1"/>
          </p:cNvSpPr>
          <p:nvPr/>
        </p:nvSpPr>
        <p:spPr bwMode="auto">
          <a:xfrm>
            <a:off x="4495800" y="3596357"/>
            <a:ext cx="1505903" cy="945554"/>
          </a:xfrm>
          <a:prstGeom prst="ellipse">
            <a:avLst/>
          </a:prstGeom>
          <a:solidFill>
            <a:srgbClr val="FFC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algn="ctr"/>
            <a:r>
              <a:rPr lang="en-US" sz="2800" b="1" dirty="0" smtClean="0"/>
              <a:t>20</a:t>
            </a:r>
            <a:endParaRPr lang="en-US" sz="2800" b="1" dirty="0"/>
          </a:p>
        </p:txBody>
      </p:sp>
      <p:sp>
        <p:nvSpPr>
          <p:cNvPr id="58" name="Smiley Face 57"/>
          <p:cNvSpPr/>
          <p:nvPr/>
        </p:nvSpPr>
        <p:spPr>
          <a:xfrm>
            <a:off x="304800" y="3139157"/>
            <a:ext cx="1295400" cy="1299981"/>
          </a:xfrm>
          <a:prstGeom prst="smileyFace">
            <a:avLst/>
          </a:prstGeom>
          <a:solidFill>
            <a:srgbClr val="C5221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smtClean="0"/>
              <a:t>5</a:t>
            </a:r>
            <a:endParaRPr lang="en-US" sz="2000" b="1" dirty="0"/>
          </a:p>
        </p:txBody>
      </p:sp>
      <p:sp>
        <p:nvSpPr>
          <p:cNvPr id="59" name="Lightning Bolt 58"/>
          <p:cNvSpPr/>
          <p:nvPr/>
        </p:nvSpPr>
        <p:spPr>
          <a:xfrm rot="18498202">
            <a:off x="6053432" y="2727133"/>
            <a:ext cx="3283897" cy="2453448"/>
          </a:xfrm>
          <a:prstGeom prst="lightningBol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30</a:t>
            </a:r>
            <a:endParaRPr lang="en-US" sz="1600" b="1" dirty="0"/>
          </a:p>
        </p:txBody>
      </p:sp>
      <p:sp>
        <p:nvSpPr>
          <p:cNvPr id="60" name="16-Point Star 59"/>
          <p:cNvSpPr/>
          <p:nvPr/>
        </p:nvSpPr>
        <p:spPr>
          <a:xfrm>
            <a:off x="5791200" y="3231202"/>
            <a:ext cx="1619250" cy="1624976"/>
          </a:xfrm>
          <a:prstGeom prst="star16">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25</a:t>
            </a:r>
            <a:endParaRPr lang="en-US" sz="2000" b="1"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ppt_x"/>
                                          </p:val>
                                        </p:tav>
                                        <p:tav tm="100000">
                                          <p:val>
                                            <p:strVal val="#ppt_x"/>
                                          </p:val>
                                        </p:tav>
                                      </p:tavLst>
                                    </p:anim>
                                    <p:anim calcmode="lin" valueType="num">
                                      <p:cBhvr additive="base">
                                        <p:cTn id="8"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172"/>
                                        </p:tgtEl>
                                        <p:attrNameLst>
                                          <p:attrName>style.visibility</p:attrName>
                                        </p:attrNameLst>
                                      </p:cBhvr>
                                      <p:to>
                                        <p:strVal val="visible"/>
                                      </p:to>
                                    </p:set>
                                    <p:anim calcmode="lin" valueType="num">
                                      <p:cBhvr additive="base">
                                        <p:cTn id="13" dur="500" fill="hold"/>
                                        <p:tgtEl>
                                          <p:spTgt spid="7172"/>
                                        </p:tgtEl>
                                        <p:attrNameLst>
                                          <p:attrName>ppt_x</p:attrName>
                                        </p:attrNameLst>
                                      </p:cBhvr>
                                      <p:tavLst>
                                        <p:tav tm="0">
                                          <p:val>
                                            <p:strVal val="#ppt_x"/>
                                          </p:val>
                                        </p:tav>
                                        <p:tav tm="100000">
                                          <p:val>
                                            <p:strVal val="#ppt_x"/>
                                          </p:val>
                                        </p:tav>
                                      </p:tavLst>
                                    </p:anim>
                                    <p:anim calcmode="lin" valueType="num">
                                      <p:cBhvr additive="base">
                                        <p:cTn id="14" dur="500" fill="hold"/>
                                        <p:tgtEl>
                                          <p:spTgt spid="717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173"/>
                                        </p:tgtEl>
                                        <p:attrNameLst>
                                          <p:attrName>style.visibility</p:attrName>
                                        </p:attrNameLst>
                                      </p:cBhvr>
                                      <p:to>
                                        <p:strVal val="visible"/>
                                      </p:to>
                                    </p:set>
                                    <p:anim calcmode="lin" valueType="num">
                                      <p:cBhvr additive="base">
                                        <p:cTn id="19" dur="500" fill="hold"/>
                                        <p:tgtEl>
                                          <p:spTgt spid="7173"/>
                                        </p:tgtEl>
                                        <p:attrNameLst>
                                          <p:attrName>ppt_x</p:attrName>
                                        </p:attrNameLst>
                                      </p:cBhvr>
                                      <p:tavLst>
                                        <p:tav tm="0">
                                          <p:val>
                                            <p:strVal val="#ppt_x"/>
                                          </p:val>
                                        </p:tav>
                                        <p:tav tm="100000">
                                          <p:val>
                                            <p:strVal val="#ppt_x"/>
                                          </p:val>
                                        </p:tav>
                                      </p:tavLst>
                                    </p:anim>
                                    <p:anim calcmode="lin" valueType="num">
                                      <p:cBhvr additive="base">
                                        <p:cTn id="20" dur="500" fill="hold"/>
                                        <p:tgtEl>
                                          <p:spTgt spid="717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174"/>
                                        </p:tgtEl>
                                        <p:attrNameLst>
                                          <p:attrName>style.visibility</p:attrName>
                                        </p:attrNameLst>
                                      </p:cBhvr>
                                      <p:to>
                                        <p:strVal val="visible"/>
                                      </p:to>
                                    </p:set>
                                    <p:anim calcmode="lin" valueType="num">
                                      <p:cBhvr additive="base">
                                        <p:cTn id="25" dur="500" fill="hold"/>
                                        <p:tgtEl>
                                          <p:spTgt spid="7174"/>
                                        </p:tgtEl>
                                        <p:attrNameLst>
                                          <p:attrName>ppt_x</p:attrName>
                                        </p:attrNameLst>
                                      </p:cBhvr>
                                      <p:tavLst>
                                        <p:tav tm="0">
                                          <p:val>
                                            <p:strVal val="#ppt_x"/>
                                          </p:val>
                                        </p:tav>
                                        <p:tav tm="100000">
                                          <p:val>
                                            <p:strVal val="#ppt_x"/>
                                          </p:val>
                                        </p:tav>
                                      </p:tavLst>
                                    </p:anim>
                                    <p:anim calcmode="lin" valueType="num">
                                      <p:cBhvr additive="base">
                                        <p:cTn id="26" dur="500" fill="hold"/>
                                        <p:tgtEl>
                                          <p:spTgt spid="717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0"/>
                                        </p:tgtEl>
                                        <p:attrNameLst>
                                          <p:attrName>style.visibility</p:attrName>
                                        </p:attrNameLst>
                                      </p:cBhvr>
                                      <p:to>
                                        <p:strVal val="visible"/>
                                      </p:to>
                                    </p:set>
                                    <p:anim calcmode="lin" valueType="num">
                                      <p:cBhvr additive="base">
                                        <p:cTn id="31" dur="500" fill="hold"/>
                                        <p:tgtEl>
                                          <p:spTgt spid="60"/>
                                        </p:tgtEl>
                                        <p:attrNameLst>
                                          <p:attrName>ppt_x</p:attrName>
                                        </p:attrNameLst>
                                      </p:cBhvr>
                                      <p:tavLst>
                                        <p:tav tm="0">
                                          <p:val>
                                            <p:strVal val="#ppt_x"/>
                                          </p:val>
                                        </p:tav>
                                        <p:tav tm="100000">
                                          <p:val>
                                            <p:strVal val="#ppt_x"/>
                                          </p:val>
                                        </p:tav>
                                      </p:tavLst>
                                    </p:anim>
                                    <p:anim calcmode="lin" valueType="num">
                                      <p:cBhvr additive="base">
                                        <p:cTn id="32"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9"/>
                                        </p:tgtEl>
                                        <p:attrNameLst>
                                          <p:attrName>style.visibility</p:attrName>
                                        </p:attrNameLst>
                                      </p:cBhvr>
                                      <p:to>
                                        <p:strVal val="visible"/>
                                      </p:to>
                                    </p:set>
                                    <p:anim calcmode="lin" valueType="num">
                                      <p:cBhvr additive="base">
                                        <p:cTn id="37" dur="500" fill="hold"/>
                                        <p:tgtEl>
                                          <p:spTgt spid="59"/>
                                        </p:tgtEl>
                                        <p:attrNameLst>
                                          <p:attrName>ppt_x</p:attrName>
                                        </p:attrNameLst>
                                      </p:cBhvr>
                                      <p:tavLst>
                                        <p:tav tm="0">
                                          <p:val>
                                            <p:strVal val="#ppt_x"/>
                                          </p:val>
                                        </p:tav>
                                        <p:tav tm="100000">
                                          <p:val>
                                            <p:strVal val="#ppt_x"/>
                                          </p:val>
                                        </p:tav>
                                      </p:tavLst>
                                    </p:anim>
                                    <p:anim calcmode="lin" valueType="num">
                                      <p:cBhvr additive="base">
                                        <p:cTn id="38"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animBg="1"/>
      <p:bldP spid="7173" grpId="0" animBg="1"/>
      <p:bldP spid="7174" grpId="0" animBg="1"/>
      <p:bldP spid="58" grpId="0" animBg="1"/>
      <p:bldP spid="59" grpId="0" animBg="1"/>
      <p:bldP spid="6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6" descr="C:\Users\dell\AppData\Local\Microsoft\Windows\Temporary Internet Files\Content.IE5\7NQP87N2\MC910216978[1].png"/>
          <p:cNvPicPr>
            <a:picLocks noChangeAspect="1" noChangeArrowheads="1"/>
          </p:cNvPicPr>
          <p:nvPr/>
        </p:nvPicPr>
        <p:blipFill>
          <a:blip r:embed="rId3" cstate="print"/>
          <a:srcRect/>
          <a:stretch>
            <a:fillRect/>
          </a:stretch>
        </p:blipFill>
        <p:spPr bwMode="auto">
          <a:xfrm>
            <a:off x="3953256" y="2177142"/>
            <a:ext cx="880872" cy="914400"/>
          </a:xfrm>
          <a:prstGeom prst="rect">
            <a:avLst/>
          </a:prstGeom>
          <a:noFill/>
        </p:spPr>
      </p:pic>
      <p:pic>
        <p:nvPicPr>
          <p:cNvPr id="13" name="Picture 6" descr="C:\Users\dell\AppData\Local\Microsoft\Windows\Temporary Internet Files\Content.IE5\7NQP87N2\MC910216978[1].png"/>
          <p:cNvPicPr>
            <a:picLocks noChangeAspect="1" noChangeArrowheads="1"/>
          </p:cNvPicPr>
          <p:nvPr/>
        </p:nvPicPr>
        <p:blipFill>
          <a:blip r:embed="rId3" cstate="print"/>
          <a:srcRect/>
          <a:stretch>
            <a:fillRect/>
          </a:stretch>
        </p:blipFill>
        <p:spPr bwMode="auto">
          <a:xfrm>
            <a:off x="6324600" y="2209800"/>
            <a:ext cx="880872" cy="914400"/>
          </a:xfrm>
          <a:prstGeom prst="rect">
            <a:avLst/>
          </a:prstGeom>
          <a:noFill/>
        </p:spPr>
      </p:pic>
      <p:grpSp>
        <p:nvGrpSpPr>
          <p:cNvPr id="17" name="Group 16"/>
          <p:cNvGrpSpPr/>
          <p:nvPr/>
        </p:nvGrpSpPr>
        <p:grpSpPr>
          <a:xfrm>
            <a:off x="1295400" y="2177142"/>
            <a:ext cx="880872" cy="914400"/>
            <a:chOff x="1295400" y="2177142"/>
            <a:chExt cx="880872" cy="914400"/>
          </a:xfrm>
        </p:grpSpPr>
        <p:pic>
          <p:nvPicPr>
            <p:cNvPr id="1030" name="Picture 6" descr="C:\Users\dell\AppData\Local\Microsoft\Windows\Temporary Internet Files\Content.IE5\7NQP87N2\MC910216978[1].png"/>
            <p:cNvPicPr>
              <a:picLocks noChangeAspect="1" noChangeArrowheads="1"/>
            </p:cNvPicPr>
            <p:nvPr/>
          </p:nvPicPr>
          <p:blipFill>
            <a:blip r:embed="rId3" cstate="print"/>
            <a:srcRect/>
            <a:stretch>
              <a:fillRect/>
            </a:stretch>
          </p:blipFill>
          <p:spPr bwMode="auto">
            <a:xfrm>
              <a:off x="1295400" y="2177142"/>
              <a:ext cx="880872" cy="914400"/>
            </a:xfrm>
            <a:prstGeom prst="rect">
              <a:avLst/>
            </a:prstGeom>
            <a:noFill/>
          </p:spPr>
        </p:pic>
        <p:sp>
          <p:nvSpPr>
            <p:cNvPr id="33" name="TextBox 32"/>
            <p:cNvSpPr txBox="1"/>
            <p:nvPr/>
          </p:nvSpPr>
          <p:spPr>
            <a:xfrm>
              <a:off x="1583436" y="2403510"/>
              <a:ext cx="304800" cy="523220"/>
            </a:xfrm>
            <a:prstGeom prst="rect">
              <a:avLst/>
            </a:prstGeom>
            <a:noFill/>
          </p:spPr>
          <p:txBody>
            <a:bodyPr wrap="square" rtlCol="0">
              <a:spAutoFit/>
            </a:bodyPr>
            <a:lstStyle/>
            <a:p>
              <a:r>
                <a:rPr lang="en-US" sz="2800" b="1" dirty="0" smtClean="0">
                  <a:solidFill>
                    <a:srgbClr val="FFFF00"/>
                  </a:solidFill>
                </a:rPr>
                <a:t>2</a:t>
              </a:r>
              <a:endParaRPr lang="en-US" sz="800" b="1" dirty="0">
                <a:solidFill>
                  <a:srgbClr val="FFFF00"/>
                </a:solidFill>
              </a:endParaRPr>
            </a:p>
          </p:txBody>
        </p:sp>
      </p:grpSp>
      <p:grpSp>
        <p:nvGrpSpPr>
          <p:cNvPr id="18" name="Group 17"/>
          <p:cNvGrpSpPr/>
          <p:nvPr/>
        </p:nvGrpSpPr>
        <p:grpSpPr>
          <a:xfrm>
            <a:off x="2700528" y="2177142"/>
            <a:ext cx="880872" cy="914400"/>
            <a:chOff x="2700528" y="2177142"/>
            <a:chExt cx="880872" cy="914400"/>
          </a:xfrm>
        </p:grpSpPr>
        <p:pic>
          <p:nvPicPr>
            <p:cNvPr id="10" name="Picture 6" descr="C:\Users\dell\AppData\Local\Microsoft\Windows\Temporary Internet Files\Content.IE5\7NQP87N2\MC910216978[1].png"/>
            <p:cNvPicPr>
              <a:picLocks noChangeAspect="1" noChangeArrowheads="1"/>
            </p:cNvPicPr>
            <p:nvPr/>
          </p:nvPicPr>
          <p:blipFill>
            <a:blip r:embed="rId3" cstate="print"/>
            <a:srcRect/>
            <a:stretch>
              <a:fillRect/>
            </a:stretch>
          </p:blipFill>
          <p:spPr bwMode="auto">
            <a:xfrm>
              <a:off x="2700528" y="2177142"/>
              <a:ext cx="880872" cy="914400"/>
            </a:xfrm>
            <a:prstGeom prst="rect">
              <a:avLst/>
            </a:prstGeom>
            <a:noFill/>
          </p:spPr>
        </p:pic>
        <p:sp>
          <p:nvSpPr>
            <p:cNvPr id="34" name="TextBox 33"/>
            <p:cNvSpPr txBox="1"/>
            <p:nvPr/>
          </p:nvSpPr>
          <p:spPr>
            <a:xfrm>
              <a:off x="2988564" y="2403510"/>
              <a:ext cx="304800" cy="461665"/>
            </a:xfrm>
            <a:prstGeom prst="rect">
              <a:avLst/>
            </a:prstGeom>
            <a:noFill/>
          </p:spPr>
          <p:txBody>
            <a:bodyPr wrap="square" rtlCol="0">
              <a:spAutoFit/>
            </a:bodyPr>
            <a:lstStyle/>
            <a:p>
              <a:r>
                <a:rPr lang="en-US" sz="2400" b="1" dirty="0" smtClean="0">
                  <a:solidFill>
                    <a:srgbClr val="FFFF00"/>
                  </a:solidFill>
                </a:rPr>
                <a:t>4</a:t>
              </a:r>
              <a:endParaRPr lang="en-US" sz="800" b="1" dirty="0">
                <a:solidFill>
                  <a:srgbClr val="FFFF00"/>
                </a:solidFill>
              </a:endParaRPr>
            </a:p>
          </p:txBody>
        </p:sp>
      </p:grpSp>
      <p:sp>
        <p:nvSpPr>
          <p:cNvPr id="35" name="TextBox 34"/>
          <p:cNvSpPr txBox="1"/>
          <p:nvPr/>
        </p:nvSpPr>
        <p:spPr>
          <a:xfrm>
            <a:off x="4300728" y="2471058"/>
            <a:ext cx="304800" cy="461665"/>
          </a:xfrm>
          <a:prstGeom prst="rect">
            <a:avLst/>
          </a:prstGeom>
          <a:noFill/>
        </p:spPr>
        <p:txBody>
          <a:bodyPr wrap="square" rtlCol="0">
            <a:spAutoFit/>
          </a:bodyPr>
          <a:lstStyle/>
          <a:p>
            <a:r>
              <a:rPr lang="en-US" sz="2400" b="1" dirty="0" smtClean="0">
                <a:solidFill>
                  <a:srgbClr val="FFFF00"/>
                </a:solidFill>
              </a:rPr>
              <a:t>  </a:t>
            </a:r>
            <a:endParaRPr lang="en-US" sz="800" b="1" dirty="0">
              <a:solidFill>
                <a:srgbClr val="FFFF00"/>
              </a:solidFill>
            </a:endParaRPr>
          </a:p>
        </p:txBody>
      </p:sp>
      <p:grpSp>
        <p:nvGrpSpPr>
          <p:cNvPr id="19" name="Group 18"/>
          <p:cNvGrpSpPr/>
          <p:nvPr/>
        </p:nvGrpSpPr>
        <p:grpSpPr>
          <a:xfrm>
            <a:off x="5138928" y="2177142"/>
            <a:ext cx="880872" cy="914400"/>
            <a:chOff x="5138928" y="2177142"/>
            <a:chExt cx="880872" cy="914400"/>
          </a:xfrm>
        </p:grpSpPr>
        <p:pic>
          <p:nvPicPr>
            <p:cNvPr id="12" name="Picture 6" descr="C:\Users\dell\AppData\Local\Microsoft\Windows\Temporary Internet Files\Content.IE5\7NQP87N2\MC910216978[1].png"/>
            <p:cNvPicPr>
              <a:picLocks noChangeAspect="1" noChangeArrowheads="1"/>
            </p:cNvPicPr>
            <p:nvPr/>
          </p:nvPicPr>
          <p:blipFill>
            <a:blip r:embed="rId3" cstate="print"/>
            <a:srcRect/>
            <a:stretch>
              <a:fillRect/>
            </a:stretch>
          </p:blipFill>
          <p:spPr bwMode="auto">
            <a:xfrm>
              <a:off x="5138928" y="2177142"/>
              <a:ext cx="880872" cy="914400"/>
            </a:xfrm>
            <a:prstGeom prst="rect">
              <a:avLst/>
            </a:prstGeom>
            <a:noFill/>
          </p:spPr>
        </p:pic>
        <p:sp>
          <p:nvSpPr>
            <p:cNvPr id="36" name="TextBox 35"/>
            <p:cNvSpPr txBox="1"/>
            <p:nvPr/>
          </p:nvSpPr>
          <p:spPr>
            <a:xfrm>
              <a:off x="5426964" y="2403510"/>
              <a:ext cx="304800" cy="461665"/>
            </a:xfrm>
            <a:prstGeom prst="rect">
              <a:avLst/>
            </a:prstGeom>
            <a:noFill/>
          </p:spPr>
          <p:txBody>
            <a:bodyPr wrap="square" rtlCol="0">
              <a:spAutoFit/>
            </a:bodyPr>
            <a:lstStyle/>
            <a:p>
              <a:r>
                <a:rPr lang="en-US" sz="2400" b="1" dirty="0" smtClean="0">
                  <a:solidFill>
                    <a:srgbClr val="FFFF00"/>
                  </a:solidFill>
                </a:rPr>
                <a:t>8</a:t>
              </a:r>
              <a:endParaRPr lang="en-US" sz="800" b="1" dirty="0">
                <a:solidFill>
                  <a:srgbClr val="FFFF00"/>
                </a:solidFill>
              </a:endParaRPr>
            </a:p>
          </p:txBody>
        </p:sp>
      </p:grpSp>
      <p:grpSp>
        <p:nvGrpSpPr>
          <p:cNvPr id="20" name="Group 19"/>
          <p:cNvGrpSpPr/>
          <p:nvPr/>
        </p:nvGrpSpPr>
        <p:grpSpPr>
          <a:xfrm>
            <a:off x="7424928" y="2177142"/>
            <a:ext cx="880872" cy="914400"/>
            <a:chOff x="7424928" y="2177142"/>
            <a:chExt cx="880872" cy="914400"/>
          </a:xfrm>
        </p:grpSpPr>
        <p:pic>
          <p:nvPicPr>
            <p:cNvPr id="14" name="Picture 6" descr="C:\Users\dell\AppData\Local\Microsoft\Windows\Temporary Internet Files\Content.IE5\7NQP87N2\MC910216978[1].png"/>
            <p:cNvPicPr>
              <a:picLocks noChangeAspect="1" noChangeArrowheads="1"/>
            </p:cNvPicPr>
            <p:nvPr/>
          </p:nvPicPr>
          <p:blipFill>
            <a:blip r:embed="rId3" cstate="print"/>
            <a:srcRect/>
            <a:stretch>
              <a:fillRect/>
            </a:stretch>
          </p:blipFill>
          <p:spPr bwMode="auto">
            <a:xfrm>
              <a:off x="7424928" y="2177142"/>
              <a:ext cx="880872" cy="914400"/>
            </a:xfrm>
            <a:prstGeom prst="rect">
              <a:avLst/>
            </a:prstGeom>
            <a:noFill/>
          </p:spPr>
        </p:pic>
        <p:sp>
          <p:nvSpPr>
            <p:cNvPr id="38" name="TextBox 37"/>
            <p:cNvSpPr txBox="1"/>
            <p:nvPr/>
          </p:nvSpPr>
          <p:spPr>
            <a:xfrm>
              <a:off x="7636764" y="2403510"/>
              <a:ext cx="457200" cy="461665"/>
            </a:xfrm>
            <a:prstGeom prst="rect">
              <a:avLst/>
            </a:prstGeom>
            <a:noFill/>
          </p:spPr>
          <p:txBody>
            <a:bodyPr wrap="square" rtlCol="0">
              <a:spAutoFit/>
            </a:bodyPr>
            <a:lstStyle/>
            <a:p>
              <a:r>
                <a:rPr lang="en-US" sz="2400" b="1" dirty="0" smtClean="0">
                  <a:solidFill>
                    <a:srgbClr val="FFFF00"/>
                  </a:solidFill>
                </a:rPr>
                <a:t>12</a:t>
              </a:r>
              <a:endParaRPr lang="en-US" sz="800" b="1" dirty="0">
                <a:solidFill>
                  <a:srgbClr val="FFFF00"/>
                </a:solidFill>
              </a:endParaRPr>
            </a:p>
          </p:txBody>
        </p:sp>
      </p:grpSp>
      <p:sp>
        <p:nvSpPr>
          <p:cNvPr id="15" name="Title 1"/>
          <p:cNvSpPr txBox="1">
            <a:spLocks/>
          </p:cNvSpPr>
          <p:nvPr/>
        </p:nvSpPr>
        <p:spPr>
          <a:xfrm>
            <a:off x="0" y="533400"/>
            <a:ext cx="9144000" cy="914400"/>
          </a:xfrm>
          <a:prstGeom prst="rect">
            <a:avLst/>
          </a:prstGeom>
        </p:spPr>
        <p:txBody>
          <a:bodyPr vert="horz" lIns="0" rIns="0" bIns="0" anchor="b">
            <a:normAutofit/>
          </a:bodyPr>
          <a:lstStyle/>
          <a:p>
            <a:pPr lvl="0" algn="ctr">
              <a:spcBef>
                <a:spcPct val="0"/>
              </a:spcBef>
            </a:pPr>
            <a:r>
              <a:rPr lang="en-US" sz="5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j-lt"/>
                <a:ea typeface="+mj-ea"/>
                <a:cs typeface="+mj-cs"/>
              </a:rPr>
              <a:t>Find Out the missing number</a:t>
            </a:r>
            <a:endParaRPr lang="en-US" sz="5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j-lt"/>
              <a:ea typeface="+mj-ea"/>
              <a:cs typeface="+mj-cs"/>
            </a:endParaRPr>
          </a:p>
        </p:txBody>
      </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val 17"/>
          <p:cNvSpPr/>
          <p:nvPr/>
        </p:nvSpPr>
        <p:spPr>
          <a:xfrm>
            <a:off x="1219200" y="1905000"/>
            <a:ext cx="7620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Arial" pitchFamily="34" charset="0"/>
                <a:cs typeface="Arial" pitchFamily="34" charset="0"/>
              </a:rPr>
              <a:t>51</a:t>
            </a:r>
            <a:endParaRPr lang="en-US" b="1" dirty="0">
              <a:latin typeface="Arial" pitchFamily="34" charset="0"/>
              <a:cs typeface="Arial" pitchFamily="34" charset="0"/>
            </a:endParaRPr>
          </a:p>
        </p:txBody>
      </p:sp>
      <p:sp>
        <p:nvSpPr>
          <p:cNvPr id="22" name="Oval 21"/>
          <p:cNvSpPr/>
          <p:nvPr/>
        </p:nvSpPr>
        <p:spPr>
          <a:xfrm>
            <a:off x="2133600" y="1905000"/>
            <a:ext cx="7620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Arial" pitchFamily="34" charset="0"/>
                <a:cs typeface="Arial" pitchFamily="34" charset="0"/>
              </a:rPr>
              <a:t>52</a:t>
            </a:r>
            <a:endParaRPr lang="en-US" b="1" dirty="0">
              <a:latin typeface="Arial" pitchFamily="34" charset="0"/>
              <a:cs typeface="Arial" pitchFamily="34" charset="0"/>
            </a:endParaRPr>
          </a:p>
        </p:txBody>
      </p:sp>
      <p:sp>
        <p:nvSpPr>
          <p:cNvPr id="23" name="Oval 22"/>
          <p:cNvSpPr/>
          <p:nvPr/>
        </p:nvSpPr>
        <p:spPr>
          <a:xfrm>
            <a:off x="3048000" y="1905000"/>
            <a:ext cx="7620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rial" pitchFamily="34" charset="0"/>
              <a:cs typeface="Arial" pitchFamily="34" charset="0"/>
            </a:endParaRPr>
          </a:p>
        </p:txBody>
      </p:sp>
      <p:sp>
        <p:nvSpPr>
          <p:cNvPr id="24" name="Oval 23"/>
          <p:cNvSpPr/>
          <p:nvPr/>
        </p:nvSpPr>
        <p:spPr>
          <a:xfrm>
            <a:off x="4038600" y="1905000"/>
            <a:ext cx="7620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Arial" pitchFamily="34" charset="0"/>
                <a:cs typeface="Arial" pitchFamily="34" charset="0"/>
              </a:rPr>
              <a:t>54</a:t>
            </a:r>
            <a:endParaRPr lang="en-US" b="1" dirty="0">
              <a:latin typeface="Arial" pitchFamily="34" charset="0"/>
              <a:cs typeface="Arial" pitchFamily="34" charset="0"/>
            </a:endParaRPr>
          </a:p>
        </p:txBody>
      </p:sp>
      <p:sp>
        <p:nvSpPr>
          <p:cNvPr id="25" name="Oval 24"/>
          <p:cNvSpPr/>
          <p:nvPr/>
        </p:nvSpPr>
        <p:spPr>
          <a:xfrm>
            <a:off x="5105400" y="1905000"/>
            <a:ext cx="7620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rial" pitchFamily="34" charset="0"/>
              <a:cs typeface="Arial" pitchFamily="34" charset="0"/>
            </a:endParaRPr>
          </a:p>
        </p:txBody>
      </p:sp>
      <p:sp>
        <p:nvSpPr>
          <p:cNvPr id="26" name="Oval 25"/>
          <p:cNvSpPr/>
          <p:nvPr/>
        </p:nvSpPr>
        <p:spPr>
          <a:xfrm>
            <a:off x="6096000" y="1905000"/>
            <a:ext cx="7620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rial" pitchFamily="34" charset="0"/>
              <a:cs typeface="Arial" pitchFamily="34" charset="0"/>
            </a:endParaRPr>
          </a:p>
        </p:txBody>
      </p:sp>
      <p:sp>
        <p:nvSpPr>
          <p:cNvPr id="27" name="Oval 26"/>
          <p:cNvSpPr/>
          <p:nvPr/>
        </p:nvSpPr>
        <p:spPr>
          <a:xfrm>
            <a:off x="7086600" y="1905000"/>
            <a:ext cx="7620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Arial" pitchFamily="34" charset="0"/>
                <a:cs typeface="Arial" pitchFamily="34" charset="0"/>
              </a:rPr>
              <a:t>57</a:t>
            </a:r>
            <a:endParaRPr lang="en-US" b="1" dirty="0">
              <a:latin typeface="Arial" pitchFamily="34" charset="0"/>
              <a:cs typeface="Arial" pitchFamily="34" charset="0"/>
            </a:endParaRPr>
          </a:p>
        </p:txBody>
      </p:sp>
      <p:sp>
        <p:nvSpPr>
          <p:cNvPr id="10" name="Title 1"/>
          <p:cNvSpPr txBox="1">
            <a:spLocks/>
          </p:cNvSpPr>
          <p:nvPr/>
        </p:nvSpPr>
        <p:spPr>
          <a:xfrm>
            <a:off x="0" y="533400"/>
            <a:ext cx="9144000" cy="914400"/>
          </a:xfrm>
          <a:prstGeom prst="rect">
            <a:avLst/>
          </a:prstGeom>
        </p:spPr>
        <p:txBody>
          <a:bodyPr vert="horz" lIns="0" rIns="0" bIns="0" anchor="b">
            <a:normAutofit/>
          </a:bodyPr>
          <a:lstStyle/>
          <a:p>
            <a:pPr lvl="0" algn="ctr">
              <a:spcBef>
                <a:spcPct val="0"/>
              </a:spcBef>
            </a:pPr>
            <a:r>
              <a:rPr lang="en-US" sz="5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j-lt"/>
                <a:ea typeface="+mj-ea"/>
                <a:cs typeface="+mj-cs"/>
              </a:rPr>
              <a:t>Find Out the missing number</a:t>
            </a:r>
            <a:endParaRPr lang="en-US" sz="5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j-lt"/>
              <a:ea typeface="+mj-ea"/>
              <a:cs typeface="+mj-cs"/>
            </a:endParaRPr>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35480"/>
            <a:ext cx="8229600" cy="426720"/>
          </a:xfrm>
        </p:spPr>
        <p:txBody>
          <a:bodyPr>
            <a:normAutofit fontScale="92500" lnSpcReduction="10000"/>
          </a:bodyPr>
          <a:lstStyle/>
          <a:p>
            <a:pPr>
              <a:buNone/>
            </a:pPr>
            <a:r>
              <a:rPr lang="en-US" b="1" dirty="0" smtClean="0"/>
              <a:t>Use toothpicks to make the continuous squares </a:t>
            </a:r>
            <a:endParaRPr lang="en-US" b="1" dirty="0"/>
          </a:p>
        </p:txBody>
      </p:sp>
      <p:pic>
        <p:nvPicPr>
          <p:cNvPr id="4" name="Picture 3"/>
          <p:cNvPicPr>
            <a:picLocks noChangeAspect="1" noChangeArrowheads="1"/>
          </p:cNvPicPr>
          <p:nvPr/>
        </p:nvPicPr>
        <p:blipFill>
          <a:blip r:embed="rId3" cstate="print"/>
          <a:srcRect/>
          <a:stretch>
            <a:fillRect/>
          </a:stretch>
        </p:blipFill>
        <p:spPr bwMode="auto">
          <a:xfrm>
            <a:off x="990600" y="2590800"/>
            <a:ext cx="6995184" cy="3459462"/>
          </a:xfrm>
          <a:prstGeom prst="rect">
            <a:avLst/>
          </a:prstGeom>
          <a:noFill/>
          <a:ln w="9525">
            <a:noFill/>
            <a:miter lim="800000"/>
            <a:headEnd/>
            <a:tailEnd/>
          </a:ln>
        </p:spPr>
      </p:pic>
      <p:sp>
        <p:nvSpPr>
          <p:cNvPr id="6" name="Rectangle 5"/>
          <p:cNvSpPr/>
          <p:nvPr/>
        </p:nvSpPr>
        <p:spPr>
          <a:xfrm>
            <a:off x="0" y="914400"/>
            <a:ext cx="9372600" cy="923330"/>
          </a:xfrm>
          <a:prstGeom prst="rect">
            <a:avLst/>
          </a:prstGeom>
          <a:noFill/>
        </p:spPr>
        <p:txBody>
          <a:bodyPr wrap="square" lIns="91440" tIns="45720" rIns="91440" bIns="45720">
            <a:spAutoFit/>
          </a:bodyPr>
          <a:lstStyle/>
          <a:p>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    Activity</a:t>
            </a:r>
            <a:r>
              <a:rPr lang="en-US" sz="4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 </a:t>
            </a:r>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85800" y="1600200"/>
            <a:ext cx="7543800" cy="4832092"/>
          </a:xfrm>
          <a:prstGeom prst="rect">
            <a:avLst/>
          </a:prstGeom>
        </p:spPr>
        <p:txBody>
          <a:bodyPr wrap="square">
            <a:spAutoFit/>
          </a:bodyPr>
          <a:lstStyle/>
          <a:p>
            <a:pPr algn="just"/>
            <a:r>
              <a:rPr lang="en-US" sz="2800" dirty="0" smtClean="0">
                <a:latin typeface="Bookman Old Style" pitchFamily="18" charset="0"/>
              </a:rPr>
              <a:t>Students should first identify that the number of squares starts with  1 and increases by 1. They will then determine that the number of  toothpicks starts with 4 and increases by 3. This means that each new  square in the pattern must be  constructed using only 3 additional toothpicks. Based on this identified relationship students must construct  each new square by starting with one side of a pre-existing square.</a:t>
            </a:r>
            <a:endParaRPr lang="en-US" sz="2800" dirty="0">
              <a:latin typeface="Bookman Old Style" pitchFamily="18" charset="0"/>
            </a:endParaRPr>
          </a:p>
        </p:txBody>
      </p:sp>
      <p:sp>
        <p:nvSpPr>
          <p:cNvPr id="4" name="Rectangle 3"/>
          <p:cNvSpPr/>
          <p:nvPr/>
        </p:nvSpPr>
        <p:spPr>
          <a:xfrm>
            <a:off x="0" y="609600"/>
            <a:ext cx="9372600" cy="769441"/>
          </a:xfrm>
          <a:prstGeom prst="rect">
            <a:avLst/>
          </a:prstGeom>
          <a:noFill/>
        </p:spPr>
        <p:txBody>
          <a:bodyPr wrap="square" lIns="91440" tIns="45720" rIns="91440" bIns="45720">
            <a:spAutoFit/>
          </a:bodyPr>
          <a:lstStyle/>
          <a:p>
            <a:r>
              <a:rPr lang="en-US" sz="4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    Activity</a:t>
            </a:r>
            <a:r>
              <a:rPr lang="en-US" sz="36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 </a:t>
            </a:r>
          </a:p>
        </p:txBody>
      </p:sp>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447800"/>
            <a:ext cx="8534400" cy="4389120"/>
          </a:xfrm>
        </p:spPr>
        <p:txBody>
          <a:bodyPr>
            <a:normAutofit fontScale="92500" lnSpcReduction="10000"/>
          </a:bodyPr>
          <a:lstStyle/>
          <a:p>
            <a:pPr marL="0" indent="0" algn="just">
              <a:buNone/>
            </a:pPr>
            <a:r>
              <a:rPr lang="en-US" sz="2800" dirty="0" smtClean="0">
                <a:latin typeface="Bookman Old Style" pitchFamily="18" charset="0"/>
              </a:rPr>
              <a:t>Tell students that a statue is shaped like a tower and is made of a single column of cubes A painter has been hired to paint all the cube faces that are visible. This would include the side and top faces as well. The bottom face of each cube is not visible. Students may build the model using multilink cubes or blocks. Ask students to create a table of values to record the number of faces that need to be painted on towers 1, 2, 3, 4 and 5 blocks high. Ask students to find the number of faces that would have to be painted for a tower containing 10 blocks. 20 blocks.         </a:t>
            </a:r>
          </a:p>
        </p:txBody>
      </p:sp>
      <p:sp>
        <p:nvSpPr>
          <p:cNvPr id="4" name="Text Box 17"/>
          <p:cNvSpPr txBox="1">
            <a:spLocks noChangeArrowheads="1"/>
          </p:cNvSpPr>
          <p:nvPr/>
        </p:nvSpPr>
        <p:spPr bwMode="auto">
          <a:xfrm>
            <a:off x="1295400" y="3581400"/>
            <a:ext cx="242374" cy="369332"/>
          </a:xfrm>
          <a:prstGeom prst="rect">
            <a:avLst/>
          </a:prstGeom>
          <a:noFill/>
          <a:ln w="9525">
            <a:noFill/>
            <a:miter lim="800000"/>
            <a:headEnd/>
            <a:tailEnd/>
          </a:ln>
        </p:spPr>
        <p:txBody>
          <a:bodyPr wrap="none">
            <a:spAutoFit/>
          </a:bodyPr>
          <a:lstStyle/>
          <a:p>
            <a:r>
              <a:rPr lang="en-US" sz="1800" dirty="0"/>
              <a:t> </a:t>
            </a:r>
          </a:p>
        </p:txBody>
      </p:sp>
      <p:sp>
        <p:nvSpPr>
          <p:cNvPr id="7" name="Rectangle 6"/>
          <p:cNvSpPr/>
          <p:nvPr/>
        </p:nvSpPr>
        <p:spPr>
          <a:xfrm>
            <a:off x="0" y="609600"/>
            <a:ext cx="9372600" cy="769441"/>
          </a:xfrm>
          <a:prstGeom prst="rect">
            <a:avLst/>
          </a:prstGeom>
          <a:noFill/>
        </p:spPr>
        <p:txBody>
          <a:bodyPr wrap="square" lIns="91440" tIns="45720" rIns="91440" bIns="45720">
            <a:spAutoFit/>
          </a:bodyPr>
          <a:lstStyle/>
          <a:p>
            <a:r>
              <a:rPr lang="en-US" sz="4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    Activity</a:t>
            </a:r>
            <a:r>
              <a:rPr lang="en-US" sz="36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 </a:t>
            </a:r>
          </a:p>
        </p:txBody>
      </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p:cNvPicPr>
            <a:picLocks noChangeAspect="1" noChangeArrowheads="1"/>
          </p:cNvPicPr>
          <p:nvPr/>
        </p:nvPicPr>
        <p:blipFill>
          <a:blip r:embed="rId3" cstate="print"/>
          <a:srcRect/>
          <a:stretch>
            <a:fillRect/>
          </a:stretch>
        </p:blipFill>
        <p:spPr bwMode="auto">
          <a:xfrm>
            <a:off x="881063" y="1728788"/>
            <a:ext cx="7381875" cy="3400425"/>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219200"/>
            <a:ext cx="8305800" cy="1066800"/>
          </a:xfrm>
        </p:spPr>
        <p:txBody>
          <a:bodyPr>
            <a:normAutofit/>
          </a:bodyPr>
          <a:lstStyle/>
          <a:p>
            <a:pPr marL="0" indent="0" algn="just">
              <a:buNone/>
            </a:pPr>
            <a:r>
              <a:rPr lang="en-US" sz="2000" b="1" dirty="0" smtClean="0">
                <a:latin typeface="Bookman Old Style" pitchFamily="18" charset="0"/>
              </a:rPr>
              <a:t>Four students could be seated around a square table, with one on each side.  Tables could be added with another chair on either side in the pattern shown below. </a:t>
            </a:r>
            <a:endParaRPr lang="en-US" sz="2000" b="1" i="1" dirty="0" smtClean="0">
              <a:latin typeface="Bookman Old Style" pitchFamily="18" charset="0"/>
            </a:endParaRPr>
          </a:p>
        </p:txBody>
      </p:sp>
      <p:sp>
        <p:nvSpPr>
          <p:cNvPr id="4" name="Text Box 17"/>
          <p:cNvSpPr txBox="1">
            <a:spLocks noChangeArrowheads="1"/>
          </p:cNvSpPr>
          <p:nvPr/>
        </p:nvSpPr>
        <p:spPr bwMode="auto">
          <a:xfrm>
            <a:off x="1295400" y="3581400"/>
            <a:ext cx="242374" cy="369332"/>
          </a:xfrm>
          <a:prstGeom prst="rect">
            <a:avLst/>
          </a:prstGeom>
          <a:noFill/>
          <a:ln w="9525">
            <a:noFill/>
            <a:miter lim="800000"/>
            <a:headEnd/>
            <a:tailEnd/>
          </a:ln>
        </p:spPr>
        <p:txBody>
          <a:bodyPr wrap="none">
            <a:spAutoFit/>
          </a:bodyPr>
          <a:lstStyle/>
          <a:p>
            <a:r>
              <a:rPr lang="en-US" sz="1800" dirty="0"/>
              <a:t> </a:t>
            </a:r>
          </a:p>
        </p:txBody>
      </p:sp>
      <p:pic>
        <p:nvPicPr>
          <p:cNvPr id="6" name="Picture 2"/>
          <p:cNvPicPr>
            <a:picLocks noChangeAspect="1" noChangeArrowheads="1"/>
          </p:cNvPicPr>
          <p:nvPr/>
        </p:nvPicPr>
        <p:blipFill>
          <a:blip r:embed="rId3" cstate="print"/>
          <a:srcRect/>
          <a:stretch>
            <a:fillRect/>
          </a:stretch>
        </p:blipFill>
        <p:spPr bwMode="auto">
          <a:xfrm>
            <a:off x="357138" y="2737682"/>
            <a:ext cx="8177262" cy="3663118"/>
          </a:xfrm>
          <a:prstGeom prst="rect">
            <a:avLst/>
          </a:prstGeom>
          <a:noFill/>
          <a:ln w="9525">
            <a:noFill/>
            <a:miter lim="800000"/>
            <a:headEnd/>
            <a:tailEnd/>
          </a:ln>
        </p:spPr>
      </p:pic>
      <p:sp>
        <p:nvSpPr>
          <p:cNvPr id="7" name="Rectangle 6"/>
          <p:cNvSpPr/>
          <p:nvPr/>
        </p:nvSpPr>
        <p:spPr>
          <a:xfrm>
            <a:off x="0" y="609600"/>
            <a:ext cx="9372600" cy="769441"/>
          </a:xfrm>
          <a:prstGeom prst="rect">
            <a:avLst/>
          </a:prstGeom>
          <a:noFill/>
        </p:spPr>
        <p:txBody>
          <a:bodyPr wrap="square" lIns="91440" tIns="45720" rIns="91440" bIns="45720">
            <a:spAutoFit/>
          </a:bodyPr>
          <a:lstStyle/>
          <a:p>
            <a:r>
              <a:rPr lang="en-US" sz="4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    Activity</a:t>
            </a:r>
            <a:r>
              <a:rPr lang="en-US" sz="36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 </a:t>
            </a:r>
          </a:p>
        </p:txBody>
      </p:sp>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81000" y="685800"/>
            <a:ext cx="8382000" cy="1354217"/>
          </a:xfrm>
          <a:prstGeom prst="rect">
            <a:avLst/>
          </a:prstGeom>
        </p:spPr>
        <p:txBody>
          <a:bodyPr wrap="square">
            <a:spAutoFit/>
          </a:bodyPr>
          <a:lstStyle/>
          <a:p>
            <a:r>
              <a:rPr lang="en-US" sz="3200" dirty="0" smtClean="0"/>
              <a:t>Model a simple equation on a pan balance such as 3n = 9.</a:t>
            </a:r>
          </a:p>
          <a:p>
            <a:endParaRPr lang="en-US" dirty="0" smtClean="0"/>
          </a:p>
        </p:txBody>
      </p:sp>
      <p:pic>
        <p:nvPicPr>
          <p:cNvPr id="4098" name="Picture 2"/>
          <p:cNvPicPr>
            <a:picLocks noChangeAspect="1" noChangeArrowheads="1"/>
          </p:cNvPicPr>
          <p:nvPr/>
        </p:nvPicPr>
        <p:blipFill>
          <a:blip r:embed="rId3" cstate="print"/>
          <a:srcRect t="9117"/>
          <a:stretch>
            <a:fillRect/>
          </a:stretch>
        </p:blipFill>
        <p:spPr bwMode="auto">
          <a:xfrm>
            <a:off x="838200" y="1676400"/>
            <a:ext cx="7419975" cy="3038475"/>
          </a:xfrm>
          <a:prstGeom prst="rect">
            <a:avLst/>
          </a:prstGeom>
          <a:noFill/>
          <a:ln w="9525">
            <a:noFill/>
            <a:miter lim="800000"/>
            <a:headEnd/>
            <a:tailEnd/>
          </a:ln>
        </p:spPr>
      </p:pic>
      <p:sp>
        <p:nvSpPr>
          <p:cNvPr id="7" name="Rectangle 6"/>
          <p:cNvSpPr/>
          <p:nvPr/>
        </p:nvSpPr>
        <p:spPr>
          <a:xfrm>
            <a:off x="762000" y="4724400"/>
            <a:ext cx="7772400" cy="1631216"/>
          </a:xfrm>
          <a:prstGeom prst="rect">
            <a:avLst/>
          </a:prstGeom>
        </p:spPr>
        <p:txBody>
          <a:bodyPr wrap="square">
            <a:spAutoFit/>
          </a:bodyPr>
          <a:lstStyle/>
          <a:p>
            <a:pPr algn="just"/>
            <a:r>
              <a:rPr lang="en-US" sz="2000" b="1" dirty="0" smtClean="0"/>
              <a:t>Students can now add a constant amount to each side. No matter  how much they add, the scale will remain balanced as long as they add the same amount on each side. This will help the student observe how the equality of the two pans (sides of the equation) is preserved.</a:t>
            </a:r>
            <a:endParaRPr lang="en-US" sz="2000" b="1" dirty="0"/>
          </a:p>
        </p:txBody>
      </p:sp>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928688" y="1471613"/>
            <a:ext cx="7286625" cy="3914775"/>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srcRect/>
          <a:stretch>
            <a:fillRect/>
          </a:stretch>
        </p:blipFill>
        <p:spPr bwMode="auto">
          <a:xfrm>
            <a:off x="228600" y="1114425"/>
            <a:ext cx="8448675" cy="4752975"/>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43200" y="914400"/>
            <a:ext cx="2971800" cy="1219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990600" y="1039743"/>
            <a:ext cx="762000" cy="6096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971800" y="1039743"/>
            <a:ext cx="762000" cy="6096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5029200" y="1039743"/>
            <a:ext cx="762000" cy="609600"/>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239000" y="1039743"/>
            <a:ext cx="7620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962400" y="990600"/>
            <a:ext cx="468398" cy="707886"/>
          </a:xfrm>
          <a:prstGeom prst="rect">
            <a:avLst/>
          </a:prstGeom>
          <a:noFill/>
        </p:spPr>
        <p:txBody>
          <a:bodyPr wrap="square" rtlCol="0">
            <a:spAutoFit/>
          </a:bodyPr>
          <a:lstStyle/>
          <a:p>
            <a:r>
              <a:rPr lang="en-US" sz="4000" b="1" dirty="0" smtClean="0">
                <a:solidFill>
                  <a:srgbClr val="FF0000"/>
                </a:solidFill>
                <a:effectLst>
                  <a:outerShdw blurRad="38100" dist="38100" dir="2700000" algn="tl">
                    <a:srgbClr val="000000">
                      <a:alpha val="43137"/>
                    </a:srgbClr>
                  </a:outerShdw>
                </a:effectLst>
              </a:rPr>
              <a:t>+</a:t>
            </a:r>
            <a:endParaRPr lang="en-US" sz="4000" b="1" dirty="0">
              <a:solidFill>
                <a:srgbClr val="FF0000"/>
              </a:solidFill>
              <a:effectLst>
                <a:outerShdw blurRad="38100" dist="38100" dir="2700000" algn="tl">
                  <a:srgbClr val="000000">
                    <a:alpha val="43137"/>
                  </a:srgbClr>
                </a:outerShdw>
              </a:effectLst>
            </a:endParaRPr>
          </a:p>
        </p:txBody>
      </p:sp>
      <p:sp>
        <p:nvSpPr>
          <p:cNvPr id="11" name="TextBox 10"/>
          <p:cNvSpPr txBox="1"/>
          <p:nvPr/>
        </p:nvSpPr>
        <p:spPr>
          <a:xfrm>
            <a:off x="2209800" y="990600"/>
            <a:ext cx="468398" cy="707886"/>
          </a:xfrm>
          <a:prstGeom prst="rect">
            <a:avLst/>
          </a:prstGeom>
          <a:noFill/>
        </p:spPr>
        <p:txBody>
          <a:bodyPr wrap="square" rtlCol="0">
            <a:spAutoFit/>
          </a:bodyPr>
          <a:lstStyle/>
          <a:p>
            <a:r>
              <a:rPr lang="en-US" sz="4000" b="1" dirty="0" smtClean="0">
                <a:solidFill>
                  <a:srgbClr val="FF0000"/>
                </a:solidFill>
                <a:effectLst>
                  <a:outerShdw blurRad="38100" dist="38100" dir="2700000" algn="tl">
                    <a:srgbClr val="000000">
                      <a:alpha val="43137"/>
                    </a:srgbClr>
                  </a:outerShdw>
                </a:effectLst>
              </a:rPr>
              <a:t>+</a:t>
            </a:r>
            <a:endParaRPr lang="en-US" sz="4000" b="1" dirty="0">
              <a:solidFill>
                <a:srgbClr val="FF0000"/>
              </a:solidFill>
              <a:effectLst>
                <a:outerShdw blurRad="38100" dist="38100" dir="2700000" algn="tl">
                  <a:srgbClr val="000000">
                    <a:alpha val="43137"/>
                  </a:srgbClr>
                </a:outerShdw>
              </a:effectLst>
            </a:endParaRPr>
          </a:p>
        </p:txBody>
      </p:sp>
      <p:sp>
        <p:nvSpPr>
          <p:cNvPr id="12" name="TextBox 11"/>
          <p:cNvSpPr txBox="1"/>
          <p:nvPr/>
        </p:nvSpPr>
        <p:spPr>
          <a:xfrm>
            <a:off x="6324600" y="990600"/>
            <a:ext cx="468398" cy="707886"/>
          </a:xfrm>
          <a:prstGeom prst="rect">
            <a:avLst/>
          </a:prstGeom>
          <a:noFill/>
        </p:spPr>
        <p:txBody>
          <a:bodyPr wrap="square" rtlCol="0">
            <a:spAutoFit/>
          </a:bodyPr>
          <a:lstStyle/>
          <a:p>
            <a:r>
              <a:rPr lang="en-US" sz="4000" b="1" dirty="0" smtClean="0">
                <a:solidFill>
                  <a:srgbClr val="FF0000"/>
                </a:solidFill>
                <a:effectLst>
                  <a:outerShdw blurRad="38100" dist="38100" dir="2700000" algn="tl">
                    <a:srgbClr val="000000">
                      <a:alpha val="43137"/>
                    </a:srgbClr>
                  </a:outerShdw>
                </a:effectLst>
              </a:rPr>
              <a:t>=</a:t>
            </a:r>
            <a:endParaRPr lang="en-US" sz="4000" b="1" dirty="0">
              <a:solidFill>
                <a:srgbClr val="FF0000"/>
              </a:solidFill>
              <a:effectLst>
                <a:outerShdw blurRad="38100" dist="38100" dir="2700000" algn="tl">
                  <a:srgbClr val="000000">
                    <a:alpha val="43137"/>
                  </a:srgbClr>
                </a:outerShdw>
              </a:effectLst>
            </a:endParaRPr>
          </a:p>
        </p:txBody>
      </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9" name="Rectangle 3"/>
          <p:cNvSpPr>
            <a:spLocks noGrp="1" noChangeArrowheads="1"/>
          </p:cNvSpPr>
          <p:nvPr>
            <p:ph type="body" idx="1"/>
          </p:nvPr>
        </p:nvSpPr>
        <p:spPr>
          <a:xfrm>
            <a:off x="457200" y="1600200"/>
            <a:ext cx="8229600" cy="4389120"/>
          </a:xfrm>
        </p:spPr>
        <p:txBody>
          <a:bodyPr/>
          <a:lstStyle/>
          <a:p>
            <a:pPr marL="0" indent="0">
              <a:buNone/>
            </a:pPr>
            <a:r>
              <a:rPr lang="en-US" sz="4400" b="1" dirty="0">
                <a:solidFill>
                  <a:srgbClr val="7030A0"/>
                </a:solidFill>
              </a:rPr>
              <a:t>Variable</a:t>
            </a:r>
            <a:r>
              <a:rPr lang="en-US" sz="4400" dirty="0"/>
              <a:t> </a:t>
            </a:r>
            <a:endParaRPr lang="en-US" sz="4400" dirty="0" smtClean="0"/>
          </a:p>
          <a:p>
            <a:pPr marL="280988" indent="0" algn="just">
              <a:buNone/>
            </a:pPr>
            <a:r>
              <a:rPr lang="en-US" sz="3600" dirty="0" smtClean="0">
                <a:latin typeface="Comic Sans MS" pitchFamily="66" charset="0"/>
              </a:rPr>
              <a:t>A </a:t>
            </a:r>
            <a:r>
              <a:rPr lang="en-US" sz="3600" dirty="0">
                <a:latin typeface="Comic Sans MS" pitchFamily="66" charset="0"/>
              </a:rPr>
              <a:t>variable is a letter or symbol that represents a number (unknown quantity).</a:t>
            </a:r>
            <a:endParaRPr lang="en-US" sz="4000" dirty="0">
              <a:latin typeface="Comic Sans MS" pitchFamily="66" charset="0"/>
            </a:endParaRPr>
          </a:p>
          <a:p>
            <a:pPr>
              <a:buFontTx/>
              <a:buNone/>
            </a:pPr>
            <a:endParaRPr lang="en-US" sz="4400" dirty="0"/>
          </a:p>
          <a:p>
            <a:pPr algn="ctr">
              <a:buNone/>
            </a:pPr>
            <a:r>
              <a:rPr lang="en-US" sz="4400" b="1" dirty="0"/>
              <a:t>8 + </a:t>
            </a:r>
            <a:r>
              <a:rPr lang="en-US" sz="4400" b="1" dirty="0">
                <a:solidFill>
                  <a:schemeClr val="tx2"/>
                </a:solidFill>
              </a:rPr>
              <a:t>n</a:t>
            </a:r>
            <a:r>
              <a:rPr lang="en-US" sz="4400" b="1" dirty="0"/>
              <a:t> = 12</a:t>
            </a:r>
          </a:p>
        </p:txBody>
      </p:sp>
      <p:sp>
        <p:nvSpPr>
          <p:cNvPr id="4" name="Rectangle 3"/>
          <p:cNvSpPr/>
          <p:nvPr/>
        </p:nvSpPr>
        <p:spPr>
          <a:xfrm>
            <a:off x="0" y="838200"/>
            <a:ext cx="9144000" cy="769441"/>
          </a:xfrm>
          <a:prstGeom prst="rect">
            <a:avLst/>
          </a:prstGeom>
          <a:noFill/>
        </p:spPr>
        <p:txBody>
          <a:bodyPr wrap="square" lIns="91440" tIns="45720" rIns="91440" bIns="45720">
            <a:spAutoFit/>
          </a:bodyPr>
          <a:lstStyle/>
          <a:p>
            <a:pPr algn="ctr"/>
            <a:r>
              <a:rPr lang="en-US" sz="4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Definitions</a:t>
            </a:r>
            <a:endParaRPr lang="en-US" sz="36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3" name="Rectangle 1027"/>
          <p:cNvSpPr>
            <a:spLocks noGrp="1" noChangeArrowheads="1"/>
          </p:cNvSpPr>
          <p:nvPr>
            <p:ph type="body" idx="1"/>
          </p:nvPr>
        </p:nvSpPr>
        <p:spPr>
          <a:xfrm>
            <a:off x="457200" y="1935480"/>
            <a:ext cx="8458200" cy="4389120"/>
          </a:xfrm>
        </p:spPr>
        <p:txBody>
          <a:bodyPr/>
          <a:lstStyle/>
          <a:p>
            <a:pPr marL="273050" indent="7938">
              <a:buNone/>
            </a:pPr>
            <a:r>
              <a:rPr lang="en-US" sz="4400" dirty="0">
                <a:latin typeface="Bookman Old Style" pitchFamily="18" charset="0"/>
              </a:rPr>
              <a:t>A variable can use any letter of the alphabet.</a:t>
            </a:r>
          </a:p>
          <a:p>
            <a:pPr lvl="2">
              <a:buNone/>
            </a:pPr>
            <a:r>
              <a:rPr lang="en-US" sz="3900" b="1" dirty="0">
                <a:solidFill>
                  <a:schemeClr val="tx2"/>
                </a:solidFill>
              </a:rPr>
              <a:t>n</a:t>
            </a:r>
            <a:r>
              <a:rPr lang="en-US" sz="3900" b="1" dirty="0"/>
              <a:t> + 5</a:t>
            </a:r>
          </a:p>
          <a:p>
            <a:pPr lvl="2">
              <a:buNone/>
            </a:pPr>
            <a:r>
              <a:rPr lang="en-US" sz="3900" b="1" dirty="0">
                <a:solidFill>
                  <a:schemeClr val="tx2"/>
                </a:solidFill>
              </a:rPr>
              <a:t>x</a:t>
            </a:r>
            <a:r>
              <a:rPr lang="en-US" sz="3900" b="1" dirty="0"/>
              <a:t> – 7</a:t>
            </a:r>
          </a:p>
          <a:p>
            <a:pPr lvl="2">
              <a:buNone/>
            </a:pPr>
            <a:r>
              <a:rPr lang="en-US" sz="3900" b="1" dirty="0">
                <a:solidFill>
                  <a:schemeClr val="tx2"/>
                </a:solidFill>
              </a:rPr>
              <a:t>w</a:t>
            </a:r>
            <a:r>
              <a:rPr lang="en-US" sz="3900" b="1" dirty="0"/>
              <a:t> - 25</a:t>
            </a:r>
          </a:p>
        </p:txBody>
      </p:sp>
      <p:sp>
        <p:nvSpPr>
          <p:cNvPr id="5" name="Rectangle 4"/>
          <p:cNvSpPr/>
          <p:nvPr/>
        </p:nvSpPr>
        <p:spPr>
          <a:xfrm>
            <a:off x="0" y="838200"/>
            <a:ext cx="9144000" cy="769441"/>
          </a:xfrm>
          <a:prstGeom prst="rect">
            <a:avLst/>
          </a:prstGeom>
          <a:noFill/>
        </p:spPr>
        <p:txBody>
          <a:bodyPr wrap="square" lIns="91440" tIns="45720" rIns="91440" bIns="45720">
            <a:spAutoFit/>
          </a:bodyPr>
          <a:lstStyle/>
          <a:p>
            <a:pPr algn="ctr"/>
            <a:r>
              <a:rPr lang="en-US" sz="4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Definitions</a:t>
            </a:r>
            <a:endParaRPr lang="en-US" sz="36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7" name="Rectangle 3"/>
          <p:cNvSpPr>
            <a:spLocks noGrp="1" noChangeArrowheads="1"/>
          </p:cNvSpPr>
          <p:nvPr>
            <p:ph type="body" idx="1"/>
          </p:nvPr>
        </p:nvSpPr>
        <p:spPr>
          <a:xfrm>
            <a:off x="381000" y="1752600"/>
            <a:ext cx="8458200" cy="4114800"/>
          </a:xfrm>
        </p:spPr>
        <p:txBody>
          <a:bodyPr/>
          <a:lstStyle/>
          <a:p>
            <a:pPr marL="273050" indent="7938">
              <a:lnSpc>
                <a:spcPct val="90000"/>
              </a:lnSpc>
              <a:buNone/>
            </a:pPr>
            <a:r>
              <a:rPr lang="en-US" sz="4000" dirty="0">
                <a:latin typeface="Bookman Old Style" pitchFamily="18" charset="0"/>
              </a:rPr>
              <a:t>Algebraic expression – a group of numbers, symbols, and variables that express an operation or a series of operations</a:t>
            </a:r>
            <a:r>
              <a:rPr lang="en-US" sz="4400" dirty="0">
                <a:latin typeface="Bookman Old Style" pitchFamily="18" charset="0"/>
              </a:rPr>
              <a:t>.</a:t>
            </a:r>
          </a:p>
          <a:p>
            <a:pPr lvl="3">
              <a:lnSpc>
                <a:spcPct val="90000"/>
              </a:lnSpc>
              <a:buNone/>
            </a:pPr>
            <a:r>
              <a:rPr lang="en-US" sz="3400" b="1" dirty="0">
                <a:solidFill>
                  <a:schemeClr val="tx2"/>
                </a:solidFill>
              </a:rPr>
              <a:t>m + 8</a:t>
            </a:r>
          </a:p>
          <a:p>
            <a:pPr lvl="3">
              <a:lnSpc>
                <a:spcPct val="90000"/>
              </a:lnSpc>
              <a:buNone/>
            </a:pPr>
            <a:r>
              <a:rPr lang="en-US" sz="3400" b="1" dirty="0">
                <a:solidFill>
                  <a:schemeClr val="tx2"/>
                </a:solidFill>
              </a:rPr>
              <a:t>r – 3</a:t>
            </a:r>
          </a:p>
        </p:txBody>
      </p:sp>
      <p:sp>
        <p:nvSpPr>
          <p:cNvPr id="6" name="Rectangle 5"/>
          <p:cNvSpPr/>
          <p:nvPr/>
        </p:nvSpPr>
        <p:spPr>
          <a:xfrm>
            <a:off x="0" y="838200"/>
            <a:ext cx="9144000" cy="769441"/>
          </a:xfrm>
          <a:prstGeom prst="rect">
            <a:avLst/>
          </a:prstGeom>
          <a:noFill/>
        </p:spPr>
        <p:txBody>
          <a:bodyPr wrap="square" lIns="91440" tIns="45720" rIns="91440" bIns="45720">
            <a:spAutoFit/>
          </a:bodyPr>
          <a:lstStyle/>
          <a:p>
            <a:pPr algn="ctr"/>
            <a:r>
              <a:rPr lang="en-US" sz="4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Definitions</a:t>
            </a:r>
            <a:endParaRPr lang="en-US" sz="36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1" name="Rectangle 3"/>
          <p:cNvSpPr>
            <a:spLocks noGrp="1" noChangeArrowheads="1"/>
          </p:cNvSpPr>
          <p:nvPr>
            <p:ph type="body" idx="1"/>
          </p:nvPr>
        </p:nvSpPr>
        <p:spPr>
          <a:xfrm>
            <a:off x="457200" y="1676400"/>
            <a:ext cx="8229600" cy="4389120"/>
          </a:xfrm>
          <a:ln/>
        </p:spPr>
        <p:txBody>
          <a:bodyPr/>
          <a:lstStyle/>
          <a:p>
            <a:pPr marL="574675" indent="-574675">
              <a:buClr>
                <a:srgbClr val="FF0000"/>
              </a:buClr>
              <a:buFont typeface="Wingdings" pitchFamily="2" charset="2"/>
              <a:buChar char="Ø"/>
            </a:pPr>
            <a:r>
              <a:rPr lang="en-US" sz="4400" b="1" dirty="0">
                <a:solidFill>
                  <a:srgbClr val="7030A0"/>
                </a:solidFill>
              </a:rPr>
              <a:t>Sum</a:t>
            </a:r>
          </a:p>
          <a:p>
            <a:pPr marL="574675" indent="-574675">
              <a:buClr>
                <a:srgbClr val="FF0000"/>
              </a:buClr>
              <a:buFont typeface="Wingdings" pitchFamily="2" charset="2"/>
              <a:buChar char="Ø"/>
            </a:pPr>
            <a:r>
              <a:rPr lang="en-US" sz="4400" b="1" dirty="0">
                <a:solidFill>
                  <a:srgbClr val="7030A0"/>
                </a:solidFill>
              </a:rPr>
              <a:t>More than</a:t>
            </a:r>
          </a:p>
          <a:p>
            <a:pPr marL="574675" indent="-574675">
              <a:buClr>
                <a:srgbClr val="FF0000"/>
              </a:buClr>
              <a:buFont typeface="Wingdings" pitchFamily="2" charset="2"/>
              <a:buChar char="Ø"/>
            </a:pPr>
            <a:r>
              <a:rPr lang="en-US" sz="4400" b="1" dirty="0">
                <a:solidFill>
                  <a:srgbClr val="7030A0"/>
                </a:solidFill>
              </a:rPr>
              <a:t>Increased</a:t>
            </a:r>
          </a:p>
          <a:p>
            <a:pPr marL="574675" indent="-574675">
              <a:buClr>
                <a:srgbClr val="FF0000"/>
              </a:buClr>
              <a:buFont typeface="Wingdings" pitchFamily="2" charset="2"/>
              <a:buChar char="Ø"/>
            </a:pPr>
            <a:r>
              <a:rPr lang="en-US" sz="4400" b="1" dirty="0">
                <a:solidFill>
                  <a:srgbClr val="7030A0"/>
                </a:solidFill>
              </a:rPr>
              <a:t>Plus</a:t>
            </a:r>
          </a:p>
          <a:p>
            <a:pPr marL="574675" indent="-574675">
              <a:buClr>
                <a:srgbClr val="FF0000"/>
              </a:buClr>
              <a:buFont typeface="Wingdings" pitchFamily="2" charset="2"/>
              <a:buChar char="Ø"/>
            </a:pPr>
            <a:r>
              <a:rPr lang="en-US" sz="4400" b="1" dirty="0">
                <a:solidFill>
                  <a:srgbClr val="7030A0"/>
                </a:solidFill>
              </a:rPr>
              <a:t>Altogether</a:t>
            </a:r>
          </a:p>
          <a:p>
            <a:pPr>
              <a:buFontTx/>
              <a:buNone/>
            </a:pPr>
            <a:endParaRPr lang="en-US" sz="4400" dirty="0"/>
          </a:p>
          <a:p>
            <a:pPr>
              <a:buFontTx/>
              <a:buNone/>
            </a:pPr>
            <a:endParaRPr lang="en-US" sz="4400" dirty="0">
              <a:solidFill>
                <a:schemeClr val="tx2"/>
              </a:solidFill>
            </a:endParaRPr>
          </a:p>
        </p:txBody>
      </p:sp>
      <p:sp>
        <p:nvSpPr>
          <p:cNvPr id="4" name="Rectangle 3"/>
          <p:cNvSpPr/>
          <p:nvPr/>
        </p:nvSpPr>
        <p:spPr>
          <a:xfrm>
            <a:off x="0" y="830759"/>
            <a:ext cx="9144000" cy="769441"/>
          </a:xfrm>
          <a:prstGeom prst="rect">
            <a:avLst/>
          </a:prstGeom>
          <a:noFill/>
        </p:spPr>
        <p:txBody>
          <a:bodyPr wrap="square" lIns="91440" tIns="45720" rIns="91440" bIns="45720">
            <a:spAutoFit/>
          </a:bodyPr>
          <a:lstStyle/>
          <a:p>
            <a:pPr algn="ctr"/>
            <a:r>
              <a:rPr lang="en-US" sz="4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Words That Lead to Addition</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type="wd">
                                    <p:tmPct val="100000"/>
                                  </p:iterate>
                                  <p:childTnLst>
                                    <p:set>
                                      <p:cBhvr>
                                        <p:cTn id="6" dur="1" fill="hold">
                                          <p:stCondLst>
                                            <p:cond delay="0"/>
                                          </p:stCondLst>
                                        </p:cTn>
                                        <p:tgtEl>
                                          <p:spTgt spid="27651">
                                            <p:txEl>
                                              <p:pRg st="0" end="0"/>
                                            </p:txEl>
                                          </p:spTgt>
                                        </p:tgtEl>
                                        <p:attrNameLst>
                                          <p:attrName>style.visibility</p:attrName>
                                        </p:attrNameLst>
                                      </p:cBhvr>
                                      <p:to>
                                        <p:strVal val="visible"/>
                                      </p:to>
                                    </p:set>
                                    <p:anim calcmode="lin" valueType="num">
                                      <p:cBhvr additive="base">
                                        <p:cTn id="7" dur="300" fill="hold"/>
                                        <p:tgtEl>
                                          <p:spTgt spid="27651">
                                            <p:txEl>
                                              <p:pRg st="0" end="0"/>
                                            </p:txEl>
                                          </p:spTgt>
                                        </p:tgtEl>
                                        <p:attrNameLst>
                                          <p:attrName>ppt_x</p:attrName>
                                        </p:attrNameLst>
                                      </p:cBhvr>
                                      <p:tavLst>
                                        <p:tav tm="0">
                                          <p:val>
                                            <p:strVal val="0-#ppt_w/2"/>
                                          </p:val>
                                        </p:tav>
                                        <p:tav tm="100000">
                                          <p:val>
                                            <p:strVal val="#ppt_x"/>
                                          </p:val>
                                        </p:tav>
                                      </p:tavLst>
                                    </p:anim>
                                    <p:anim calcmode="lin" valueType="num">
                                      <p:cBhvr additive="base">
                                        <p:cTn id="8" dur="300" fill="hold"/>
                                        <p:tgtEl>
                                          <p:spTgt spid="2765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iterate type="wd">
                                    <p:tmPct val="100000"/>
                                  </p:iterate>
                                  <p:childTnLst>
                                    <p:set>
                                      <p:cBhvr>
                                        <p:cTn id="12" dur="1" fill="hold">
                                          <p:stCondLst>
                                            <p:cond delay="0"/>
                                          </p:stCondLst>
                                        </p:cTn>
                                        <p:tgtEl>
                                          <p:spTgt spid="27651">
                                            <p:txEl>
                                              <p:pRg st="1" end="1"/>
                                            </p:txEl>
                                          </p:spTgt>
                                        </p:tgtEl>
                                        <p:attrNameLst>
                                          <p:attrName>style.visibility</p:attrName>
                                        </p:attrNameLst>
                                      </p:cBhvr>
                                      <p:to>
                                        <p:strVal val="visible"/>
                                      </p:to>
                                    </p:set>
                                    <p:anim calcmode="lin" valueType="num">
                                      <p:cBhvr additive="base">
                                        <p:cTn id="13" dur="300" fill="hold"/>
                                        <p:tgtEl>
                                          <p:spTgt spid="27651">
                                            <p:txEl>
                                              <p:pRg st="1" end="1"/>
                                            </p:txEl>
                                          </p:spTgt>
                                        </p:tgtEl>
                                        <p:attrNameLst>
                                          <p:attrName>ppt_x</p:attrName>
                                        </p:attrNameLst>
                                      </p:cBhvr>
                                      <p:tavLst>
                                        <p:tav tm="0">
                                          <p:val>
                                            <p:strVal val="0-#ppt_w/2"/>
                                          </p:val>
                                        </p:tav>
                                        <p:tav tm="100000">
                                          <p:val>
                                            <p:strVal val="#ppt_x"/>
                                          </p:val>
                                        </p:tav>
                                      </p:tavLst>
                                    </p:anim>
                                    <p:anim calcmode="lin" valueType="num">
                                      <p:cBhvr additive="base">
                                        <p:cTn id="14" dur="300" fill="hold"/>
                                        <p:tgtEl>
                                          <p:spTgt spid="2765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iterate type="wd">
                                    <p:tmPct val="100000"/>
                                  </p:iterate>
                                  <p:childTnLst>
                                    <p:set>
                                      <p:cBhvr>
                                        <p:cTn id="18" dur="1" fill="hold">
                                          <p:stCondLst>
                                            <p:cond delay="0"/>
                                          </p:stCondLst>
                                        </p:cTn>
                                        <p:tgtEl>
                                          <p:spTgt spid="27651">
                                            <p:txEl>
                                              <p:pRg st="2" end="2"/>
                                            </p:txEl>
                                          </p:spTgt>
                                        </p:tgtEl>
                                        <p:attrNameLst>
                                          <p:attrName>style.visibility</p:attrName>
                                        </p:attrNameLst>
                                      </p:cBhvr>
                                      <p:to>
                                        <p:strVal val="visible"/>
                                      </p:to>
                                    </p:set>
                                    <p:anim calcmode="lin" valueType="num">
                                      <p:cBhvr additive="base">
                                        <p:cTn id="19" dur="300" fill="hold"/>
                                        <p:tgtEl>
                                          <p:spTgt spid="27651">
                                            <p:txEl>
                                              <p:pRg st="2" end="2"/>
                                            </p:txEl>
                                          </p:spTgt>
                                        </p:tgtEl>
                                        <p:attrNameLst>
                                          <p:attrName>ppt_x</p:attrName>
                                        </p:attrNameLst>
                                      </p:cBhvr>
                                      <p:tavLst>
                                        <p:tav tm="0">
                                          <p:val>
                                            <p:strVal val="0-#ppt_w/2"/>
                                          </p:val>
                                        </p:tav>
                                        <p:tav tm="100000">
                                          <p:val>
                                            <p:strVal val="#ppt_x"/>
                                          </p:val>
                                        </p:tav>
                                      </p:tavLst>
                                    </p:anim>
                                    <p:anim calcmode="lin" valueType="num">
                                      <p:cBhvr additive="base">
                                        <p:cTn id="20" dur="300" fill="hold"/>
                                        <p:tgtEl>
                                          <p:spTgt spid="2765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iterate type="wd">
                                    <p:tmPct val="100000"/>
                                  </p:iterate>
                                  <p:childTnLst>
                                    <p:set>
                                      <p:cBhvr>
                                        <p:cTn id="24" dur="1" fill="hold">
                                          <p:stCondLst>
                                            <p:cond delay="0"/>
                                          </p:stCondLst>
                                        </p:cTn>
                                        <p:tgtEl>
                                          <p:spTgt spid="27651">
                                            <p:txEl>
                                              <p:pRg st="3" end="3"/>
                                            </p:txEl>
                                          </p:spTgt>
                                        </p:tgtEl>
                                        <p:attrNameLst>
                                          <p:attrName>style.visibility</p:attrName>
                                        </p:attrNameLst>
                                      </p:cBhvr>
                                      <p:to>
                                        <p:strVal val="visible"/>
                                      </p:to>
                                    </p:set>
                                    <p:anim calcmode="lin" valueType="num">
                                      <p:cBhvr additive="base">
                                        <p:cTn id="25" dur="300" fill="hold"/>
                                        <p:tgtEl>
                                          <p:spTgt spid="27651">
                                            <p:txEl>
                                              <p:pRg st="3" end="3"/>
                                            </p:txEl>
                                          </p:spTgt>
                                        </p:tgtEl>
                                        <p:attrNameLst>
                                          <p:attrName>ppt_x</p:attrName>
                                        </p:attrNameLst>
                                      </p:cBhvr>
                                      <p:tavLst>
                                        <p:tav tm="0">
                                          <p:val>
                                            <p:strVal val="0-#ppt_w/2"/>
                                          </p:val>
                                        </p:tav>
                                        <p:tav tm="100000">
                                          <p:val>
                                            <p:strVal val="#ppt_x"/>
                                          </p:val>
                                        </p:tav>
                                      </p:tavLst>
                                    </p:anim>
                                    <p:anim calcmode="lin" valueType="num">
                                      <p:cBhvr additive="base">
                                        <p:cTn id="26" dur="300" fill="hold"/>
                                        <p:tgtEl>
                                          <p:spTgt spid="2765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iterate type="wd">
                                    <p:tmPct val="100000"/>
                                  </p:iterate>
                                  <p:childTnLst>
                                    <p:set>
                                      <p:cBhvr>
                                        <p:cTn id="30" dur="1" fill="hold">
                                          <p:stCondLst>
                                            <p:cond delay="0"/>
                                          </p:stCondLst>
                                        </p:cTn>
                                        <p:tgtEl>
                                          <p:spTgt spid="27651">
                                            <p:txEl>
                                              <p:pRg st="4" end="4"/>
                                            </p:txEl>
                                          </p:spTgt>
                                        </p:tgtEl>
                                        <p:attrNameLst>
                                          <p:attrName>style.visibility</p:attrName>
                                        </p:attrNameLst>
                                      </p:cBhvr>
                                      <p:to>
                                        <p:strVal val="visible"/>
                                      </p:to>
                                    </p:set>
                                    <p:anim calcmode="lin" valueType="num">
                                      <p:cBhvr additive="base">
                                        <p:cTn id="31" dur="300" fill="hold"/>
                                        <p:tgtEl>
                                          <p:spTgt spid="27651">
                                            <p:txEl>
                                              <p:pRg st="4" end="4"/>
                                            </p:txEl>
                                          </p:spTgt>
                                        </p:tgtEl>
                                        <p:attrNameLst>
                                          <p:attrName>ppt_x</p:attrName>
                                        </p:attrNameLst>
                                      </p:cBhvr>
                                      <p:tavLst>
                                        <p:tav tm="0">
                                          <p:val>
                                            <p:strVal val="0-#ppt_w/2"/>
                                          </p:val>
                                        </p:tav>
                                        <p:tav tm="100000">
                                          <p:val>
                                            <p:strVal val="#ppt_x"/>
                                          </p:val>
                                        </p:tav>
                                      </p:tavLst>
                                    </p:anim>
                                    <p:anim calcmode="lin" valueType="num">
                                      <p:cBhvr additive="base">
                                        <p:cTn id="32" dur="300" fill="hold"/>
                                        <p:tgtEl>
                                          <p:spTgt spid="2765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ln/>
        </p:spPr>
        <p:txBody>
          <a:bodyPr/>
          <a:lstStyle/>
          <a:p>
            <a:pPr marL="574675" indent="-574675">
              <a:buClr>
                <a:srgbClr val="FF0000"/>
              </a:buClr>
              <a:buFont typeface="Wingdings" pitchFamily="2" charset="2"/>
              <a:buChar char="Ø"/>
            </a:pPr>
            <a:r>
              <a:rPr lang="en-US" sz="4400" dirty="0"/>
              <a:t>Decreased</a:t>
            </a:r>
          </a:p>
          <a:p>
            <a:pPr marL="574675" indent="-574675">
              <a:buClr>
                <a:srgbClr val="FF0000"/>
              </a:buClr>
              <a:buFont typeface="Wingdings" pitchFamily="2" charset="2"/>
              <a:buChar char="Ø"/>
            </a:pPr>
            <a:r>
              <a:rPr lang="en-US" sz="4400" dirty="0"/>
              <a:t>Less</a:t>
            </a:r>
          </a:p>
          <a:p>
            <a:pPr marL="574675" indent="-574675">
              <a:buClr>
                <a:srgbClr val="FF0000"/>
              </a:buClr>
              <a:buFont typeface="Wingdings" pitchFamily="2" charset="2"/>
              <a:buChar char="Ø"/>
            </a:pPr>
            <a:r>
              <a:rPr lang="en-US" sz="4400" dirty="0"/>
              <a:t>Difference</a:t>
            </a:r>
          </a:p>
          <a:p>
            <a:pPr marL="574675" indent="-574675">
              <a:buClr>
                <a:srgbClr val="FF0000"/>
              </a:buClr>
              <a:buFont typeface="Wingdings" pitchFamily="2" charset="2"/>
              <a:buChar char="Ø"/>
            </a:pPr>
            <a:r>
              <a:rPr lang="en-US" sz="4400" dirty="0"/>
              <a:t>Minus</a:t>
            </a:r>
          </a:p>
          <a:p>
            <a:pPr marL="574675" indent="-574675">
              <a:buClr>
                <a:srgbClr val="FF0000"/>
              </a:buClr>
              <a:buFont typeface="Wingdings" pitchFamily="2" charset="2"/>
              <a:buChar char="Ø"/>
            </a:pPr>
            <a:r>
              <a:rPr lang="en-US" sz="4400" dirty="0"/>
              <a:t>How many more</a:t>
            </a:r>
          </a:p>
          <a:p>
            <a:pPr>
              <a:buFontTx/>
              <a:buNone/>
            </a:pPr>
            <a:endParaRPr lang="en-US" sz="4400" dirty="0"/>
          </a:p>
          <a:p>
            <a:pPr>
              <a:buFontTx/>
              <a:buNone/>
            </a:pPr>
            <a:endParaRPr lang="en-US" sz="4400" dirty="0">
              <a:solidFill>
                <a:schemeClr val="tx2"/>
              </a:solidFill>
            </a:endParaRPr>
          </a:p>
        </p:txBody>
      </p:sp>
      <p:sp>
        <p:nvSpPr>
          <p:cNvPr id="4" name="Rectangle 3"/>
          <p:cNvSpPr/>
          <p:nvPr/>
        </p:nvSpPr>
        <p:spPr>
          <a:xfrm>
            <a:off x="0" y="914400"/>
            <a:ext cx="9144000" cy="769441"/>
          </a:xfrm>
          <a:prstGeom prst="rect">
            <a:avLst/>
          </a:prstGeom>
          <a:noFill/>
        </p:spPr>
        <p:txBody>
          <a:bodyPr wrap="square" lIns="91440" tIns="45720" rIns="91440" bIns="45720">
            <a:spAutoFit/>
          </a:bodyPr>
          <a:lstStyle/>
          <a:p>
            <a:pPr algn="ctr"/>
            <a:r>
              <a:rPr lang="en-US" sz="4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Words That Lead to Subtraction</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type="wd">
                                    <p:tmPct val="100000"/>
                                  </p:iterate>
                                  <p:childTnLst>
                                    <p:set>
                                      <p:cBhvr>
                                        <p:cTn id="6" dur="1" fill="hold">
                                          <p:stCondLst>
                                            <p:cond delay="0"/>
                                          </p:stCondLst>
                                        </p:cTn>
                                        <p:tgtEl>
                                          <p:spTgt spid="28675">
                                            <p:txEl>
                                              <p:pRg st="0" end="0"/>
                                            </p:txEl>
                                          </p:spTgt>
                                        </p:tgtEl>
                                        <p:attrNameLst>
                                          <p:attrName>style.visibility</p:attrName>
                                        </p:attrNameLst>
                                      </p:cBhvr>
                                      <p:to>
                                        <p:strVal val="visible"/>
                                      </p:to>
                                    </p:set>
                                    <p:anim calcmode="lin" valueType="num">
                                      <p:cBhvr additive="base">
                                        <p:cTn id="7" dur="300" fill="hold"/>
                                        <p:tgtEl>
                                          <p:spTgt spid="28675">
                                            <p:txEl>
                                              <p:pRg st="0" end="0"/>
                                            </p:txEl>
                                          </p:spTgt>
                                        </p:tgtEl>
                                        <p:attrNameLst>
                                          <p:attrName>ppt_x</p:attrName>
                                        </p:attrNameLst>
                                      </p:cBhvr>
                                      <p:tavLst>
                                        <p:tav tm="0">
                                          <p:val>
                                            <p:strVal val="0-#ppt_w/2"/>
                                          </p:val>
                                        </p:tav>
                                        <p:tav tm="100000">
                                          <p:val>
                                            <p:strVal val="#ppt_x"/>
                                          </p:val>
                                        </p:tav>
                                      </p:tavLst>
                                    </p:anim>
                                    <p:anim calcmode="lin" valueType="num">
                                      <p:cBhvr additive="base">
                                        <p:cTn id="8" dur="300" fill="hold"/>
                                        <p:tgtEl>
                                          <p:spTgt spid="2867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iterate type="wd">
                                    <p:tmPct val="100000"/>
                                  </p:iterate>
                                  <p:childTnLst>
                                    <p:set>
                                      <p:cBhvr>
                                        <p:cTn id="12" dur="1" fill="hold">
                                          <p:stCondLst>
                                            <p:cond delay="0"/>
                                          </p:stCondLst>
                                        </p:cTn>
                                        <p:tgtEl>
                                          <p:spTgt spid="28675">
                                            <p:txEl>
                                              <p:pRg st="1" end="1"/>
                                            </p:txEl>
                                          </p:spTgt>
                                        </p:tgtEl>
                                        <p:attrNameLst>
                                          <p:attrName>style.visibility</p:attrName>
                                        </p:attrNameLst>
                                      </p:cBhvr>
                                      <p:to>
                                        <p:strVal val="visible"/>
                                      </p:to>
                                    </p:set>
                                    <p:anim calcmode="lin" valueType="num">
                                      <p:cBhvr additive="base">
                                        <p:cTn id="13" dur="300" fill="hold"/>
                                        <p:tgtEl>
                                          <p:spTgt spid="28675">
                                            <p:txEl>
                                              <p:pRg st="1" end="1"/>
                                            </p:txEl>
                                          </p:spTgt>
                                        </p:tgtEl>
                                        <p:attrNameLst>
                                          <p:attrName>ppt_x</p:attrName>
                                        </p:attrNameLst>
                                      </p:cBhvr>
                                      <p:tavLst>
                                        <p:tav tm="0">
                                          <p:val>
                                            <p:strVal val="0-#ppt_w/2"/>
                                          </p:val>
                                        </p:tav>
                                        <p:tav tm="100000">
                                          <p:val>
                                            <p:strVal val="#ppt_x"/>
                                          </p:val>
                                        </p:tav>
                                      </p:tavLst>
                                    </p:anim>
                                    <p:anim calcmode="lin" valueType="num">
                                      <p:cBhvr additive="base">
                                        <p:cTn id="14" dur="300" fill="hold"/>
                                        <p:tgtEl>
                                          <p:spTgt spid="2867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iterate type="wd">
                                    <p:tmPct val="100000"/>
                                  </p:iterate>
                                  <p:childTnLst>
                                    <p:set>
                                      <p:cBhvr>
                                        <p:cTn id="18" dur="1" fill="hold">
                                          <p:stCondLst>
                                            <p:cond delay="0"/>
                                          </p:stCondLst>
                                        </p:cTn>
                                        <p:tgtEl>
                                          <p:spTgt spid="28675">
                                            <p:txEl>
                                              <p:pRg st="2" end="2"/>
                                            </p:txEl>
                                          </p:spTgt>
                                        </p:tgtEl>
                                        <p:attrNameLst>
                                          <p:attrName>style.visibility</p:attrName>
                                        </p:attrNameLst>
                                      </p:cBhvr>
                                      <p:to>
                                        <p:strVal val="visible"/>
                                      </p:to>
                                    </p:set>
                                    <p:anim calcmode="lin" valueType="num">
                                      <p:cBhvr additive="base">
                                        <p:cTn id="19" dur="300" fill="hold"/>
                                        <p:tgtEl>
                                          <p:spTgt spid="28675">
                                            <p:txEl>
                                              <p:pRg st="2" end="2"/>
                                            </p:txEl>
                                          </p:spTgt>
                                        </p:tgtEl>
                                        <p:attrNameLst>
                                          <p:attrName>ppt_x</p:attrName>
                                        </p:attrNameLst>
                                      </p:cBhvr>
                                      <p:tavLst>
                                        <p:tav tm="0">
                                          <p:val>
                                            <p:strVal val="0-#ppt_w/2"/>
                                          </p:val>
                                        </p:tav>
                                        <p:tav tm="100000">
                                          <p:val>
                                            <p:strVal val="#ppt_x"/>
                                          </p:val>
                                        </p:tav>
                                      </p:tavLst>
                                    </p:anim>
                                    <p:anim calcmode="lin" valueType="num">
                                      <p:cBhvr additive="base">
                                        <p:cTn id="20" dur="300" fill="hold"/>
                                        <p:tgtEl>
                                          <p:spTgt spid="2867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iterate type="wd">
                                    <p:tmPct val="100000"/>
                                  </p:iterate>
                                  <p:childTnLst>
                                    <p:set>
                                      <p:cBhvr>
                                        <p:cTn id="24" dur="1" fill="hold">
                                          <p:stCondLst>
                                            <p:cond delay="0"/>
                                          </p:stCondLst>
                                        </p:cTn>
                                        <p:tgtEl>
                                          <p:spTgt spid="28675">
                                            <p:txEl>
                                              <p:pRg st="3" end="3"/>
                                            </p:txEl>
                                          </p:spTgt>
                                        </p:tgtEl>
                                        <p:attrNameLst>
                                          <p:attrName>style.visibility</p:attrName>
                                        </p:attrNameLst>
                                      </p:cBhvr>
                                      <p:to>
                                        <p:strVal val="visible"/>
                                      </p:to>
                                    </p:set>
                                    <p:anim calcmode="lin" valueType="num">
                                      <p:cBhvr additive="base">
                                        <p:cTn id="25" dur="300" fill="hold"/>
                                        <p:tgtEl>
                                          <p:spTgt spid="28675">
                                            <p:txEl>
                                              <p:pRg st="3" end="3"/>
                                            </p:txEl>
                                          </p:spTgt>
                                        </p:tgtEl>
                                        <p:attrNameLst>
                                          <p:attrName>ppt_x</p:attrName>
                                        </p:attrNameLst>
                                      </p:cBhvr>
                                      <p:tavLst>
                                        <p:tav tm="0">
                                          <p:val>
                                            <p:strVal val="0-#ppt_w/2"/>
                                          </p:val>
                                        </p:tav>
                                        <p:tav tm="100000">
                                          <p:val>
                                            <p:strVal val="#ppt_x"/>
                                          </p:val>
                                        </p:tav>
                                      </p:tavLst>
                                    </p:anim>
                                    <p:anim calcmode="lin" valueType="num">
                                      <p:cBhvr additive="base">
                                        <p:cTn id="26" dur="300" fill="hold"/>
                                        <p:tgtEl>
                                          <p:spTgt spid="2867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iterate type="wd">
                                    <p:tmPct val="100000"/>
                                  </p:iterate>
                                  <p:childTnLst>
                                    <p:set>
                                      <p:cBhvr>
                                        <p:cTn id="30" dur="1" fill="hold">
                                          <p:stCondLst>
                                            <p:cond delay="0"/>
                                          </p:stCondLst>
                                        </p:cTn>
                                        <p:tgtEl>
                                          <p:spTgt spid="28675">
                                            <p:txEl>
                                              <p:pRg st="4" end="4"/>
                                            </p:txEl>
                                          </p:spTgt>
                                        </p:tgtEl>
                                        <p:attrNameLst>
                                          <p:attrName>style.visibility</p:attrName>
                                        </p:attrNameLst>
                                      </p:cBhvr>
                                      <p:to>
                                        <p:strVal val="visible"/>
                                      </p:to>
                                    </p:set>
                                    <p:anim calcmode="lin" valueType="num">
                                      <p:cBhvr additive="base">
                                        <p:cTn id="31" dur="300" fill="hold"/>
                                        <p:tgtEl>
                                          <p:spTgt spid="28675">
                                            <p:txEl>
                                              <p:pRg st="4" end="4"/>
                                            </p:txEl>
                                          </p:spTgt>
                                        </p:tgtEl>
                                        <p:attrNameLst>
                                          <p:attrName>ppt_x</p:attrName>
                                        </p:attrNameLst>
                                      </p:cBhvr>
                                      <p:tavLst>
                                        <p:tav tm="0">
                                          <p:val>
                                            <p:strVal val="0-#ppt_w/2"/>
                                          </p:val>
                                        </p:tav>
                                        <p:tav tm="100000">
                                          <p:val>
                                            <p:strVal val="#ppt_x"/>
                                          </p:val>
                                        </p:tav>
                                      </p:tavLst>
                                    </p:anim>
                                    <p:anim calcmode="lin" valueType="num">
                                      <p:cBhvr additive="base">
                                        <p:cTn id="32" dur="300" fill="hold"/>
                                        <p:tgtEl>
                                          <p:spTgt spid="28675">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type="body" idx="1"/>
          </p:nvPr>
        </p:nvSpPr>
        <p:spPr>
          <a:xfrm>
            <a:off x="609600" y="2057400"/>
            <a:ext cx="7696200" cy="4343400"/>
          </a:xfrm>
        </p:spPr>
        <p:txBody>
          <a:bodyPr>
            <a:normAutofit/>
          </a:bodyPr>
          <a:lstStyle/>
          <a:p>
            <a:pPr marL="574675" indent="-574675">
              <a:buClr>
                <a:srgbClr val="FF0000"/>
              </a:buClr>
              <a:buFont typeface="Wingdings" pitchFamily="2" charset="2"/>
              <a:buChar char="Ø"/>
            </a:pPr>
            <a:r>
              <a:rPr lang="en-US" sz="3600" dirty="0">
                <a:latin typeface="Bookman Old Style" pitchFamily="18" charset="0"/>
              </a:rPr>
              <a:t>Ten more than a number</a:t>
            </a:r>
          </a:p>
          <a:p>
            <a:pPr marL="574675" indent="-574675">
              <a:buClr>
                <a:srgbClr val="FF0000"/>
              </a:buClr>
              <a:buFont typeface="Wingdings" pitchFamily="2" charset="2"/>
              <a:buChar char="Ø"/>
            </a:pPr>
            <a:r>
              <a:rPr lang="en-US" sz="3600" dirty="0">
                <a:latin typeface="Bookman Old Style" pitchFamily="18" charset="0"/>
              </a:rPr>
              <a:t>A number decrease by 5</a:t>
            </a:r>
          </a:p>
          <a:p>
            <a:pPr marL="574675" indent="-574675">
              <a:buClr>
                <a:srgbClr val="FF0000"/>
              </a:buClr>
              <a:buFont typeface="Wingdings" pitchFamily="2" charset="2"/>
              <a:buChar char="Ø"/>
            </a:pPr>
            <a:r>
              <a:rPr lang="en-US" sz="3600" dirty="0">
                <a:latin typeface="Bookman Old Style" pitchFamily="18" charset="0"/>
              </a:rPr>
              <a:t>6 less than a number</a:t>
            </a:r>
          </a:p>
          <a:p>
            <a:pPr marL="574675" indent="-574675">
              <a:buClr>
                <a:srgbClr val="FF0000"/>
              </a:buClr>
              <a:buFont typeface="Wingdings" pitchFamily="2" charset="2"/>
              <a:buChar char="Ø"/>
            </a:pPr>
            <a:r>
              <a:rPr lang="en-US" sz="3600" dirty="0">
                <a:latin typeface="Bookman Old Style" pitchFamily="18" charset="0"/>
              </a:rPr>
              <a:t>A number increased by 8</a:t>
            </a:r>
          </a:p>
          <a:p>
            <a:pPr marL="574675" indent="-574675">
              <a:buClr>
                <a:srgbClr val="FF0000"/>
              </a:buClr>
              <a:buFont typeface="Wingdings" pitchFamily="2" charset="2"/>
              <a:buChar char="Ø"/>
            </a:pPr>
            <a:r>
              <a:rPr lang="en-US" sz="3600" dirty="0">
                <a:latin typeface="Bookman Old Style" pitchFamily="18" charset="0"/>
              </a:rPr>
              <a:t>The sum of a number &amp; 9</a:t>
            </a:r>
          </a:p>
          <a:p>
            <a:pPr marL="574675" indent="-574675">
              <a:buClr>
                <a:srgbClr val="FF0000"/>
              </a:buClr>
              <a:buFont typeface="Wingdings" pitchFamily="2" charset="2"/>
              <a:buChar char="Ø"/>
            </a:pPr>
            <a:r>
              <a:rPr lang="en-US" sz="3600" dirty="0">
                <a:latin typeface="Bookman Old Style" pitchFamily="18" charset="0"/>
              </a:rPr>
              <a:t>4 more than a number</a:t>
            </a:r>
          </a:p>
        </p:txBody>
      </p:sp>
      <p:sp>
        <p:nvSpPr>
          <p:cNvPr id="10" name="Rectangle 9"/>
          <p:cNvSpPr/>
          <p:nvPr/>
        </p:nvSpPr>
        <p:spPr>
          <a:xfrm>
            <a:off x="0" y="534650"/>
            <a:ext cx="9144000" cy="1446550"/>
          </a:xfrm>
          <a:prstGeom prst="rect">
            <a:avLst/>
          </a:prstGeom>
          <a:noFill/>
        </p:spPr>
        <p:txBody>
          <a:bodyPr wrap="square" lIns="91440" tIns="45720" rIns="91440" bIns="45720">
            <a:spAutoFit/>
          </a:bodyPr>
          <a:lstStyle/>
          <a:p>
            <a:pPr algn="ctr"/>
            <a:r>
              <a:rPr lang="en-US" sz="4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Write Algebraic Expressions</a:t>
            </a:r>
            <a:br>
              <a:rPr lang="en-US" sz="4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br>
            <a:r>
              <a:rPr lang="en-US" sz="4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for These Word Phrases</a:t>
            </a:r>
          </a:p>
        </p:txBody>
      </p:sp>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type="body" idx="1"/>
          </p:nvPr>
        </p:nvSpPr>
        <p:spPr>
          <a:xfrm>
            <a:off x="228600" y="1981200"/>
            <a:ext cx="6629400" cy="4800600"/>
          </a:xfrm>
        </p:spPr>
        <p:txBody>
          <a:bodyPr>
            <a:normAutofit fontScale="92500"/>
          </a:bodyPr>
          <a:lstStyle/>
          <a:p>
            <a:pPr marL="457200" indent="-457200">
              <a:buClr>
                <a:srgbClr val="FF0000"/>
              </a:buClr>
              <a:buFont typeface="Wingdings" pitchFamily="2" charset="2"/>
              <a:buChar char="Ø"/>
            </a:pPr>
            <a:r>
              <a:rPr lang="en-US" sz="4400" dirty="0"/>
              <a:t>A number s plus 2</a:t>
            </a:r>
          </a:p>
          <a:p>
            <a:pPr marL="457200" indent="-457200">
              <a:buClr>
                <a:srgbClr val="FF0000"/>
              </a:buClr>
              <a:buFont typeface="Wingdings" pitchFamily="2" charset="2"/>
              <a:buChar char="Ø"/>
            </a:pPr>
            <a:r>
              <a:rPr lang="en-US" sz="4400" dirty="0"/>
              <a:t>A number decrease by 1</a:t>
            </a:r>
          </a:p>
          <a:p>
            <a:pPr marL="457200" indent="-457200">
              <a:buClr>
                <a:srgbClr val="FF0000"/>
              </a:buClr>
              <a:buFont typeface="Wingdings" pitchFamily="2" charset="2"/>
              <a:buChar char="Ø"/>
            </a:pPr>
            <a:r>
              <a:rPr lang="en-US" sz="4400" dirty="0"/>
              <a:t>31 less than a number</a:t>
            </a:r>
          </a:p>
          <a:p>
            <a:pPr marL="457200" indent="-457200">
              <a:buClr>
                <a:srgbClr val="FF0000"/>
              </a:buClr>
              <a:buFont typeface="Wingdings" pitchFamily="2" charset="2"/>
              <a:buChar char="Ø"/>
            </a:pPr>
            <a:r>
              <a:rPr lang="en-US" sz="4400" dirty="0"/>
              <a:t>A number b increased by 7</a:t>
            </a:r>
          </a:p>
          <a:p>
            <a:pPr marL="457200" indent="-457200">
              <a:buClr>
                <a:srgbClr val="FF0000"/>
              </a:buClr>
              <a:buFont typeface="Wingdings" pitchFamily="2" charset="2"/>
              <a:buChar char="Ø"/>
            </a:pPr>
            <a:r>
              <a:rPr lang="en-US" sz="4400" dirty="0"/>
              <a:t>The sum of a number &amp; 6</a:t>
            </a:r>
          </a:p>
          <a:p>
            <a:pPr marL="457200" indent="-457200">
              <a:buClr>
                <a:srgbClr val="FF0000"/>
              </a:buClr>
              <a:buFont typeface="Wingdings" pitchFamily="2" charset="2"/>
              <a:buChar char="Ø"/>
            </a:pPr>
            <a:r>
              <a:rPr lang="en-US" sz="4400" dirty="0"/>
              <a:t>9 more than a number</a:t>
            </a:r>
          </a:p>
        </p:txBody>
      </p:sp>
      <p:sp>
        <p:nvSpPr>
          <p:cNvPr id="10" name="Rectangle 9"/>
          <p:cNvSpPr/>
          <p:nvPr/>
        </p:nvSpPr>
        <p:spPr>
          <a:xfrm>
            <a:off x="0" y="609600"/>
            <a:ext cx="9144000" cy="1446550"/>
          </a:xfrm>
          <a:prstGeom prst="rect">
            <a:avLst/>
          </a:prstGeom>
          <a:noFill/>
        </p:spPr>
        <p:txBody>
          <a:bodyPr wrap="square" lIns="91440" tIns="45720" rIns="91440" bIns="45720">
            <a:spAutoFit/>
          </a:bodyPr>
          <a:lstStyle/>
          <a:p>
            <a:pPr algn="ctr"/>
            <a:r>
              <a:rPr lang="en-US" sz="4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Write Algebraic Expressions</a:t>
            </a:r>
            <a:br>
              <a:rPr lang="en-US" sz="4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br>
            <a:r>
              <a:rPr lang="en-US" sz="4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for These Word Phrases</a:t>
            </a:r>
          </a:p>
        </p:txBody>
      </p:sp>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7" name="Rectangle 3"/>
          <p:cNvSpPr>
            <a:spLocks noGrp="1" noChangeArrowheads="1"/>
          </p:cNvSpPr>
          <p:nvPr>
            <p:ph type="body" idx="1"/>
          </p:nvPr>
        </p:nvSpPr>
        <p:spPr>
          <a:xfrm>
            <a:off x="0" y="2057400"/>
            <a:ext cx="9144000" cy="4114800"/>
          </a:xfrm>
        </p:spPr>
        <p:txBody>
          <a:bodyPr/>
          <a:lstStyle/>
          <a:p>
            <a:pPr>
              <a:lnSpc>
                <a:spcPct val="80000"/>
              </a:lnSpc>
              <a:buClr>
                <a:srgbClr val="FF0000"/>
              </a:buClr>
              <a:buFont typeface="Wingdings" pitchFamily="2" charset="2"/>
              <a:buChar char="Ø"/>
            </a:pPr>
            <a:r>
              <a:rPr lang="en-US" sz="3200" dirty="0">
                <a:latin typeface="Arial" pitchFamily="34" charset="0"/>
                <a:cs typeface="Arial" pitchFamily="34" charset="0"/>
              </a:rPr>
              <a:t>Scott’s brother is 2 years younger than Scott</a:t>
            </a:r>
          </a:p>
          <a:p>
            <a:pPr>
              <a:lnSpc>
                <a:spcPct val="80000"/>
              </a:lnSpc>
              <a:buClr>
                <a:srgbClr val="FF0000"/>
              </a:buClr>
              <a:buFont typeface="Wingdings" pitchFamily="2" charset="2"/>
              <a:buChar char="Ø"/>
            </a:pPr>
            <a:endParaRPr lang="en-US" sz="6600" dirty="0">
              <a:latin typeface="Arial" pitchFamily="34" charset="0"/>
              <a:cs typeface="Arial" pitchFamily="34" charset="0"/>
            </a:endParaRPr>
          </a:p>
          <a:p>
            <a:pPr>
              <a:lnSpc>
                <a:spcPct val="80000"/>
              </a:lnSpc>
              <a:buClr>
                <a:srgbClr val="FF0000"/>
              </a:buClr>
              <a:buFont typeface="Wingdings" pitchFamily="2" charset="2"/>
              <a:buChar char="Ø"/>
            </a:pPr>
            <a:r>
              <a:rPr lang="en-US" sz="3200" dirty="0">
                <a:latin typeface="Arial" pitchFamily="34" charset="0"/>
                <a:cs typeface="Arial" pitchFamily="34" charset="0"/>
              </a:rPr>
              <a:t>The sum of two numbers is 12</a:t>
            </a:r>
          </a:p>
          <a:p>
            <a:pPr>
              <a:lnSpc>
                <a:spcPct val="80000"/>
              </a:lnSpc>
              <a:buClr>
                <a:srgbClr val="FF0000"/>
              </a:buClr>
              <a:buFont typeface="Wingdings" pitchFamily="2" charset="2"/>
              <a:buChar char="Ø"/>
            </a:pPr>
            <a:endParaRPr lang="en-US" sz="6000" dirty="0">
              <a:latin typeface="Arial" pitchFamily="34" charset="0"/>
              <a:cs typeface="Arial" pitchFamily="34" charset="0"/>
            </a:endParaRPr>
          </a:p>
          <a:p>
            <a:pPr>
              <a:lnSpc>
                <a:spcPct val="80000"/>
              </a:lnSpc>
              <a:buClr>
                <a:srgbClr val="FF0000"/>
              </a:buClr>
              <a:buFont typeface="Wingdings" pitchFamily="2" charset="2"/>
              <a:buChar char="Ø"/>
            </a:pPr>
            <a:r>
              <a:rPr lang="en-US" sz="3200" dirty="0">
                <a:latin typeface="Arial" pitchFamily="34" charset="0"/>
                <a:cs typeface="Arial" pitchFamily="34" charset="0"/>
              </a:rPr>
              <a:t>The difference between two numbers is 5</a:t>
            </a:r>
          </a:p>
          <a:p>
            <a:endParaRPr lang="en-US" sz="4000" dirty="0"/>
          </a:p>
        </p:txBody>
      </p:sp>
      <p:sp>
        <p:nvSpPr>
          <p:cNvPr id="7" name="Rectangle 6"/>
          <p:cNvSpPr/>
          <p:nvPr/>
        </p:nvSpPr>
        <p:spPr>
          <a:xfrm>
            <a:off x="1" y="609600"/>
            <a:ext cx="9144000" cy="1446550"/>
          </a:xfrm>
          <a:prstGeom prst="rect">
            <a:avLst/>
          </a:prstGeom>
          <a:noFill/>
        </p:spPr>
        <p:txBody>
          <a:bodyPr wrap="square" lIns="91440" tIns="45720" rIns="91440" bIns="45720">
            <a:spAutoFit/>
          </a:bodyPr>
          <a:lstStyle/>
          <a:p>
            <a:pPr algn="ctr"/>
            <a:r>
              <a:rPr lang="en-US" sz="4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Write an Algebraic Expression for These Situations</a:t>
            </a:r>
          </a:p>
        </p:txBody>
      </p:sp>
    </p:spTree>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type="body" idx="1"/>
          </p:nvPr>
        </p:nvSpPr>
        <p:spPr>
          <a:xfrm>
            <a:off x="1905000" y="2057400"/>
            <a:ext cx="3505200" cy="4800600"/>
          </a:xfrm>
        </p:spPr>
        <p:txBody>
          <a:bodyPr/>
          <a:lstStyle/>
          <a:p>
            <a:pPr marL="398463" indent="-398463">
              <a:buClr>
                <a:srgbClr val="FF0000"/>
              </a:buClr>
              <a:buFont typeface="Wingdings" pitchFamily="2" charset="2"/>
              <a:buChar char="Ø"/>
            </a:pPr>
            <a:r>
              <a:rPr lang="en-US" sz="4400" b="1" dirty="0">
                <a:latin typeface="Bookman Old Style" pitchFamily="18" charset="0"/>
              </a:rPr>
              <a:t>x + 8</a:t>
            </a:r>
          </a:p>
          <a:p>
            <a:pPr marL="398463" indent="-398463">
              <a:buClr>
                <a:srgbClr val="FF0000"/>
              </a:buClr>
              <a:buFont typeface="Wingdings" pitchFamily="2" charset="2"/>
              <a:buChar char="Ø"/>
            </a:pPr>
            <a:r>
              <a:rPr lang="en-US" sz="4400" b="1" dirty="0">
                <a:latin typeface="Bookman Old Style" pitchFamily="18" charset="0"/>
              </a:rPr>
              <a:t>x + 49</a:t>
            </a:r>
          </a:p>
          <a:p>
            <a:pPr marL="398463" indent="-398463">
              <a:buClr>
                <a:srgbClr val="FF0000"/>
              </a:buClr>
              <a:buFont typeface="Wingdings" pitchFamily="2" charset="2"/>
              <a:buChar char="Ø"/>
            </a:pPr>
            <a:r>
              <a:rPr lang="en-US" sz="4400" b="1" dirty="0">
                <a:latin typeface="Bookman Old Style" pitchFamily="18" charset="0"/>
              </a:rPr>
              <a:t>x + x</a:t>
            </a:r>
          </a:p>
          <a:p>
            <a:pPr marL="398463" indent="-398463">
              <a:buClr>
                <a:srgbClr val="FF0000"/>
              </a:buClr>
              <a:buFont typeface="Wingdings" pitchFamily="2" charset="2"/>
              <a:buChar char="Ø"/>
            </a:pPr>
            <a:r>
              <a:rPr lang="en-US" sz="4400" b="1" dirty="0">
                <a:latin typeface="Bookman Old Style" pitchFamily="18" charset="0"/>
              </a:rPr>
              <a:t>x - x</a:t>
            </a:r>
          </a:p>
          <a:p>
            <a:pPr marL="398463" indent="-398463">
              <a:buClr>
                <a:srgbClr val="FF0000"/>
              </a:buClr>
              <a:buFont typeface="Wingdings" pitchFamily="2" charset="2"/>
              <a:buChar char="Ø"/>
            </a:pPr>
            <a:r>
              <a:rPr lang="en-US" sz="4400" b="1" dirty="0">
                <a:latin typeface="Bookman Old Style" pitchFamily="18" charset="0"/>
              </a:rPr>
              <a:t>x - 7</a:t>
            </a:r>
          </a:p>
          <a:p>
            <a:pPr marL="398463" indent="-398463">
              <a:buClr>
                <a:srgbClr val="FF0000"/>
              </a:buClr>
              <a:buFont typeface="Wingdings" pitchFamily="2" charset="2"/>
              <a:buChar char="Ø"/>
            </a:pPr>
            <a:r>
              <a:rPr lang="en-US" sz="4400" b="1" dirty="0">
                <a:latin typeface="Bookman Old Style" pitchFamily="18" charset="0"/>
              </a:rPr>
              <a:t>42 - x</a:t>
            </a:r>
          </a:p>
        </p:txBody>
      </p:sp>
      <p:sp>
        <p:nvSpPr>
          <p:cNvPr id="10" name="Rectangle 9"/>
          <p:cNvSpPr/>
          <p:nvPr/>
        </p:nvSpPr>
        <p:spPr>
          <a:xfrm>
            <a:off x="457200" y="381000"/>
            <a:ext cx="8277558" cy="1446550"/>
          </a:xfrm>
          <a:prstGeom prst="rect">
            <a:avLst/>
          </a:prstGeom>
          <a:noFill/>
        </p:spPr>
        <p:txBody>
          <a:bodyPr wrap="square" lIns="91440" tIns="45720" rIns="91440" bIns="45720">
            <a:spAutoFit/>
          </a:bodyPr>
          <a:lstStyle/>
          <a:p>
            <a:pPr algn="ctr"/>
            <a:r>
              <a:rPr lang="en-US" sz="4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Evaluate each algebraic expression when x = 10</a:t>
            </a:r>
          </a:p>
        </p:txBody>
      </p:sp>
    </p:spTree>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0" y="762000"/>
            <a:ext cx="9144000" cy="838200"/>
          </a:xfrm>
        </p:spPr>
        <p:txBody>
          <a:bodyPr/>
          <a:lstStyle/>
          <a:p>
            <a:pPr algn="ctr"/>
            <a:r>
              <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Complete This Table</a:t>
            </a:r>
          </a:p>
        </p:txBody>
      </p:sp>
      <p:graphicFrame>
        <p:nvGraphicFramePr>
          <p:cNvPr id="34859" name="Group 43"/>
          <p:cNvGraphicFramePr>
            <a:graphicFrameLocks noGrp="1"/>
          </p:cNvGraphicFramePr>
          <p:nvPr>
            <p:ph type="tbl" idx="1"/>
          </p:nvPr>
        </p:nvGraphicFramePr>
        <p:xfrm>
          <a:off x="2362200" y="1828800"/>
          <a:ext cx="4419600" cy="3810000"/>
        </p:xfrm>
        <a:graphic>
          <a:graphicData uri="http://schemas.openxmlformats.org/drawingml/2006/table">
            <a:tbl>
              <a:tblPr/>
              <a:tblGrid>
                <a:gridCol w="2209800"/>
                <a:gridCol w="2209800"/>
              </a:tblGrid>
              <a:tr h="682625">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4400" b="1" i="0" u="none" strike="noStrike" cap="none" normalizeH="0" baseline="0" dirty="0" smtClean="0">
                          <a:ln>
                            <a:noFill/>
                          </a:ln>
                          <a:solidFill>
                            <a:srgbClr val="FF0000"/>
                          </a:solidFill>
                          <a:effectLst/>
                          <a:latin typeface="Arial Unicode MS" pitchFamily="34" charset="-128"/>
                          <a:ea typeface="Arial Unicode MS" pitchFamily="34" charset="-128"/>
                          <a:cs typeface="Arial Unicode MS" pitchFamily="34" charset="-128"/>
                        </a:rPr>
                        <a:t>n</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4400" b="1" i="0" u="none" strike="noStrike" cap="none" normalizeH="0" baseline="0" dirty="0" smtClean="0">
                          <a:ln>
                            <a:noFill/>
                          </a:ln>
                          <a:solidFill>
                            <a:srgbClr val="FF0000"/>
                          </a:solidFill>
                          <a:effectLst/>
                          <a:latin typeface="Arial Unicode MS" pitchFamily="34" charset="-128"/>
                          <a:ea typeface="Arial Unicode MS" pitchFamily="34" charset="-128"/>
                          <a:cs typeface="Arial Unicode MS" pitchFamily="34" charset="-128"/>
                        </a:rPr>
                        <a:t>n - 3</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82625">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4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5</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endParaRPr kumimoji="0" lang="en-US" sz="28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84213">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4400" b="0" i="0" u="none" strike="noStrike" cap="none" normalizeH="0" baseline="0" smtClean="0">
                          <a:ln>
                            <a:noFill/>
                          </a:ln>
                          <a:solidFill>
                            <a:schemeClr val="tx1"/>
                          </a:solidFill>
                          <a:effectLst/>
                          <a:latin typeface="Arial Unicode MS" pitchFamily="34" charset="-128"/>
                          <a:ea typeface="Arial Unicode MS" pitchFamily="34" charset="-128"/>
                          <a:cs typeface="Arial Unicode MS" pitchFamily="34" charset="-128"/>
                        </a:rPr>
                        <a:t>10</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endParaRPr kumimoji="0" lang="en-US" sz="28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82625">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4400" b="0" i="0" u="none" strike="noStrike" cap="none" normalizeH="0" baseline="0" smtClean="0">
                          <a:ln>
                            <a:noFill/>
                          </a:ln>
                          <a:solidFill>
                            <a:schemeClr val="tx1"/>
                          </a:solidFill>
                          <a:effectLst/>
                          <a:latin typeface="Arial Unicode MS" pitchFamily="34" charset="-128"/>
                          <a:ea typeface="Arial Unicode MS" pitchFamily="34" charset="-128"/>
                          <a:cs typeface="Arial Unicode MS" pitchFamily="34" charset="-128"/>
                        </a:rPr>
                        <a:t>21</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endParaRPr kumimoji="0" lang="en-US" sz="28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82625">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4400" b="0" i="0" u="none" strike="noStrike" cap="none" normalizeH="0" baseline="0" smtClean="0">
                          <a:ln>
                            <a:noFill/>
                          </a:ln>
                          <a:solidFill>
                            <a:schemeClr val="tx1"/>
                          </a:solidFill>
                          <a:effectLst/>
                          <a:latin typeface="Arial Unicode MS" pitchFamily="34" charset="-128"/>
                          <a:ea typeface="Arial Unicode MS" pitchFamily="34" charset="-128"/>
                          <a:cs typeface="Arial Unicode MS" pitchFamily="34" charset="-128"/>
                        </a:rPr>
                        <a:t>32</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endParaRPr kumimoji="0" lang="en-US" sz="28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Tree>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685800" y="381000"/>
            <a:ext cx="7772400" cy="838200"/>
          </a:xfrm>
        </p:spPr>
        <p:txBody>
          <a:bodyPr/>
          <a:lstStyle/>
          <a:p>
            <a:pPr algn="ctr"/>
            <a:r>
              <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Complete This Table</a:t>
            </a:r>
          </a:p>
        </p:txBody>
      </p:sp>
      <p:graphicFrame>
        <p:nvGraphicFramePr>
          <p:cNvPr id="35843" name="Group 3"/>
          <p:cNvGraphicFramePr>
            <a:graphicFrameLocks noGrp="1"/>
          </p:cNvGraphicFramePr>
          <p:nvPr>
            <p:ph type="tbl" idx="1"/>
          </p:nvPr>
        </p:nvGraphicFramePr>
        <p:xfrm>
          <a:off x="2362200" y="1600200"/>
          <a:ext cx="4419600" cy="3810000"/>
        </p:xfrm>
        <a:graphic>
          <a:graphicData uri="http://schemas.openxmlformats.org/drawingml/2006/table">
            <a:tbl>
              <a:tblPr/>
              <a:tblGrid>
                <a:gridCol w="2209800"/>
                <a:gridCol w="2209800"/>
              </a:tblGrid>
              <a:tr h="682625">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4400" b="1" i="0" u="none" strike="noStrike" cap="none" normalizeH="0" baseline="0" dirty="0" smtClean="0">
                          <a:ln>
                            <a:noFill/>
                          </a:ln>
                          <a:solidFill>
                            <a:srgbClr val="FF0000"/>
                          </a:solidFill>
                          <a:effectLst/>
                          <a:latin typeface="Times New Roman" charset="0"/>
                        </a:rPr>
                        <a:t>x</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4400" b="1" i="0" u="none" strike="noStrike" cap="none" normalizeH="0" baseline="0" dirty="0" smtClean="0">
                          <a:ln>
                            <a:noFill/>
                          </a:ln>
                          <a:solidFill>
                            <a:srgbClr val="FF0000"/>
                          </a:solidFill>
                          <a:effectLst/>
                          <a:latin typeface="Times New Roman" charset="0"/>
                        </a:rPr>
                        <a:t>x + 6</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82625">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4400" b="0" i="0" u="none" strike="noStrike" cap="none" normalizeH="0" baseline="0" smtClean="0">
                          <a:ln>
                            <a:noFill/>
                          </a:ln>
                          <a:solidFill>
                            <a:schemeClr val="tx1"/>
                          </a:solidFill>
                          <a:effectLst/>
                          <a:latin typeface="Times New Roman" charset="0"/>
                        </a:rPr>
                        <a:t>5</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84213">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4400" b="0" i="0" u="none" strike="noStrike" cap="none" normalizeH="0" baseline="0" smtClean="0">
                          <a:ln>
                            <a:noFill/>
                          </a:ln>
                          <a:solidFill>
                            <a:schemeClr val="tx1"/>
                          </a:solidFill>
                          <a:effectLst/>
                          <a:latin typeface="Times New Roman" charset="0"/>
                        </a:rPr>
                        <a:t>10</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82625">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4400" b="0" i="0" u="none" strike="noStrike" cap="none" normalizeH="0" baseline="0" smtClean="0">
                          <a:ln>
                            <a:noFill/>
                          </a:ln>
                          <a:solidFill>
                            <a:schemeClr val="tx1"/>
                          </a:solidFill>
                          <a:effectLst/>
                          <a:latin typeface="Times New Roman" charset="0"/>
                        </a:rPr>
                        <a:t>21</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endParaRPr kumimoji="0" lang="en-US" sz="2800" b="0" i="0" u="none" strike="noStrike" cap="none" normalizeH="0" baseline="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82625">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4400" b="0" i="0" u="none" strike="noStrike" cap="none" normalizeH="0" baseline="0" smtClean="0">
                          <a:ln>
                            <a:noFill/>
                          </a:ln>
                          <a:solidFill>
                            <a:schemeClr val="tx1"/>
                          </a:solidFill>
                          <a:effectLst/>
                          <a:latin typeface="Times New Roman" charset="0"/>
                        </a:rPr>
                        <a:t>32</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endParaRPr kumimoji="0" lang="en-US" sz="2800" b="0" i="0" u="none" strike="noStrike" cap="none" normalizeH="0" baseline="0" dirty="0" smtClean="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868680"/>
            <a:ext cx="8534400" cy="4922520"/>
          </a:xfrm>
        </p:spPr>
        <p:txBody>
          <a:bodyPr>
            <a:normAutofit fontScale="92500" lnSpcReduction="10000"/>
          </a:bodyPr>
          <a:lstStyle/>
          <a:p>
            <a:pPr marL="0" indent="0" algn="just">
              <a:buNone/>
            </a:pPr>
            <a:r>
              <a:rPr lang="en-US" sz="2400" b="1" i="1" dirty="0" smtClean="0">
                <a:latin typeface="Bookman Old Style" pitchFamily="18" charset="0"/>
              </a:rPr>
              <a:t>Ask students to match each of the following situations with the correct expression:</a:t>
            </a:r>
          </a:p>
          <a:p>
            <a:pPr marL="0" indent="0" algn="just">
              <a:buNone/>
            </a:pPr>
            <a:endParaRPr lang="en-US" sz="2400" b="1" i="1" dirty="0" smtClean="0">
              <a:latin typeface="Bookman Old Style" pitchFamily="18" charset="0"/>
            </a:endParaRPr>
          </a:p>
          <a:p>
            <a:pPr marL="457200" indent="-457200" algn="just">
              <a:buClr>
                <a:srgbClr val="FF0000"/>
              </a:buClr>
              <a:buFont typeface="Wingdings" pitchFamily="2" charset="2"/>
              <a:buChar char="Ø"/>
            </a:pPr>
            <a:r>
              <a:rPr lang="en-US" sz="2400" b="1" i="1" dirty="0" smtClean="0">
                <a:latin typeface="Bookman Old Style" pitchFamily="18" charset="0"/>
              </a:rPr>
              <a:t>Harry is twice as old as Noel                          	</a:t>
            </a:r>
            <a:r>
              <a:rPr lang="en-US" b="1" i="1" dirty="0" smtClean="0">
                <a:solidFill>
                  <a:srgbClr val="FF0000"/>
                </a:solidFill>
                <a:latin typeface="Bookman Old Style" pitchFamily="18" charset="0"/>
              </a:rPr>
              <a:t>4n + 2</a:t>
            </a:r>
            <a:endParaRPr lang="en-US" sz="2400" b="1" i="1" dirty="0" smtClean="0">
              <a:solidFill>
                <a:srgbClr val="FF0000"/>
              </a:solidFill>
              <a:latin typeface="Bookman Old Style" pitchFamily="18" charset="0"/>
            </a:endParaRPr>
          </a:p>
          <a:p>
            <a:pPr marL="457200" indent="-457200" algn="just">
              <a:buClr>
                <a:srgbClr val="FF0000"/>
              </a:buClr>
              <a:buFont typeface="Wingdings" pitchFamily="2" charset="2"/>
              <a:buChar char="Ø"/>
            </a:pPr>
            <a:endParaRPr lang="en-US" sz="2400" b="1" i="1" dirty="0" smtClean="0">
              <a:latin typeface="Bookman Old Style" pitchFamily="18" charset="0"/>
            </a:endParaRPr>
          </a:p>
          <a:p>
            <a:pPr marL="457200" indent="-457200" algn="just">
              <a:buClr>
                <a:srgbClr val="FF0000"/>
              </a:buClr>
              <a:buFont typeface="Wingdings" pitchFamily="2" charset="2"/>
              <a:buChar char="Ø"/>
            </a:pPr>
            <a:r>
              <a:rPr lang="en-US" sz="2400" b="1" i="1" dirty="0" smtClean="0">
                <a:solidFill>
                  <a:schemeClr val="accent1"/>
                </a:solidFill>
                <a:latin typeface="Bookman Old Style" pitchFamily="18" charset="0"/>
              </a:rPr>
              <a:t>Susan has a bag of candy and gave away four   </a:t>
            </a:r>
            <a:r>
              <a:rPr lang="en-US" b="1" i="1" dirty="0" smtClean="0">
                <a:solidFill>
                  <a:schemeClr val="accent1"/>
                </a:solidFill>
                <a:latin typeface="Bookman Old Style" pitchFamily="18" charset="0"/>
              </a:rPr>
              <a:t>2n</a:t>
            </a:r>
            <a:endParaRPr lang="en-US" sz="2400" b="1" i="1" dirty="0" smtClean="0">
              <a:solidFill>
                <a:schemeClr val="accent1"/>
              </a:solidFill>
              <a:latin typeface="Bookman Old Style" pitchFamily="18" charset="0"/>
            </a:endParaRPr>
          </a:p>
          <a:p>
            <a:pPr marL="457200" indent="-457200">
              <a:buClr>
                <a:srgbClr val="FF0000"/>
              </a:buClr>
              <a:buFont typeface="Wingdings" pitchFamily="2" charset="2"/>
              <a:buChar char="Ø"/>
            </a:pPr>
            <a:endParaRPr lang="en-US" sz="2400" b="1" i="1" dirty="0" smtClean="0">
              <a:latin typeface="Bookman Old Style" pitchFamily="18" charset="0"/>
            </a:endParaRPr>
          </a:p>
          <a:p>
            <a:pPr marL="457200" indent="-457200">
              <a:buClr>
                <a:srgbClr val="FF0000"/>
              </a:buClr>
              <a:buFont typeface="Wingdings" pitchFamily="2" charset="2"/>
              <a:buChar char="Ø"/>
            </a:pPr>
            <a:r>
              <a:rPr lang="en-US" sz="2400" b="1" i="1" dirty="0" smtClean="0">
                <a:solidFill>
                  <a:srgbClr val="7030A0"/>
                </a:solidFill>
                <a:latin typeface="Bookman Old Style" pitchFamily="18" charset="0"/>
              </a:rPr>
              <a:t>Margot has four packages of hockey </a:t>
            </a:r>
            <a:br>
              <a:rPr lang="en-US" sz="2400" b="1" i="1" dirty="0" smtClean="0">
                <a:solidFill>
                  <a:srgbClr val="7030A0"/>
                </a:solidFill>
                <a:latin typeface="Bookman Old Style" pitchFamily="18" charset="0"/>
              </a:rPr>
            </a:br>
            <a:r>
              <a:rPr lang="en-US" sz="2400" b="1" i="1" dirty="0" smtClean="0">
                <a:solidFill>
                  <a:srgbClr val="7030A0"/>
                </a:solidFill>
                <a:latin typeface="Bookman Old Style" pitchFamily="18" charset="0"/>
              </a:rPr>
              <a:t>cards and two individual cards                        </a:t>
            </a:r>
            <a:r>
              <a:rPr lang="en-US" b="1" i="1" dirty="0" smtClean="0">
                <a:solidFill>
                  <a:srgbClr val="7030A0"/>
                </a:solidFill>
                <a:latin typeface="Bookman Old Style" pitchFamily="18" charset="0"/>
              </a:rPr>
              <a:t>n + 2</a:t>
            </a:r>
            <a:endParaRPr lang="en-US" sz="2400" b="1" i="1" dirty="0" smtClean="0">
              <a:solidFill>
                <a:srgbClr val="7030A0"/>
              </a:solidFill>
              <a:latin typeface="Bookman Old Style" pitchFamily="18" charset="0"/>
            </a:endParaRPr>
          </a:p>
          <a:p>
            <a:pPr marL="457200" indent="-457200" algn="just">
              <a:buClr>
                <a:srgbClr val="FF0000"/>
              </a:buClr>
              <a:buFont typeface="Wingdings" pitchFamily="2" charset="2"/>
              <a:buChar char="Ø"/>
            </a:pPr>
            <a:endParaRPr lang="en-US" sz="2400" b="1" i="1" dirty="0" smtClean="0">
              <a:latin typeface="Bookman Old Style" pitchFamily="18" charset="0"/>
            </a:endParaRPr>
          </a:p>
          <a:p>
            <a:pPr marL="457200" indent="-457200" algn="just">
              <a:buClr>
                <a:srgbClr val="FF0000"/>
              </a:buClr>
              <a:buFont typeface="Wingdings" pitchFamily="2" charset="2"/>
              <a:buChar char="Ø"/>
            </a:pPr>
            <a:r>
              <a:rPr lang="en-US" sz="2400" b="1" i="1" dirty="0" smtClean="0">
                <a:latin typeface="Bookman Old Style" pitchFamily="18" charset="0"/>
              </a:rPr>
              <a:t>Harry is two years older than Noel                  	 </a:t>
            </a:r>
            <a:r>
              <a:rPr lang="en-US" b="1" i="1" dirty="0" smtClean="0">
                <a:solidFill>
                  <a:srgbClr val="FF0000"/>
                </a:solidFill>
                <a:latin typeface="Bookman Old Style" pitchFamily="18" charset="0"/>
              </a:rPr>
              <a:t>4 – n </a:t>
            </a:r>
            <a:endParaRPr lang="en-US" sz="2400" b="1" i="1" dirty="0" smtClean="0">
              <a:solidFill>
                <a:srgbClr val="FF0000"/>
              </a:solidFill>
              <a:latin typeface="Bookman Old Style" pitchFamily="18" charset="0"/>
            </a:endParaRPr>
          </a:p>
          <a:p>
            <a:pPr marL="457200" indent="-457200" algn="just">
              <a:buClr>
                <a:srgbClr val="FF0000"/>
              </a:buClr>
              <a:buFont typeface="Wingdings" pitchFamily="2" charset="2"/>
              <a:buChar char="Ø"/>
            </a:pPr>
            <a:endParaRPr lang="en-US" sz="2400" b="1" i="1" dirty="0" smtClean="0">
              <a:latin typeface="Bookman Old Style" pitchFamily="18" charset="0"/>
            </a:endParaRPr>
          </a:p>
          <a:p>
            <a:pPr marL="457200" indent="-457200" algn="just">
              <a:buClr>
                <a:srgbClr val="FF0000"/>
              </a:buClr>
              <a:buFont typeface="Wingdings" pitchFamily="2" charset="2"/>
              <a:buChar char="Ø"/>
            </a:pPr>
            <a:r>
              <a:rPr lang="en-US" sz="2400" b="1" i="1" dirty="0" smtClean="0">
                <a:solidFill>
                  <a:srgbClr val="7030A0"/>
                </a:solidFill>
                <a:latin typeface="Bookman Old Style" pitchFamily="18" charset="0"/>
              </a:rPr>
              <a:t>Susan has 4 dolls and gives some away         </a:t>
            </a:r>
            <a:r>
              <a:rPr lang="en-US" b="1" i="1" dirty="0" smtClean="0">
                <a:solidFill>
                  <a:srgbClr val="7030A0"/>
                </a:solidFill>
                <a:latin typeface="Bookman Old Style" pitchFamily="18" charset="0"/>
              </a:rPr>
              <a:t>n – 4</a:t>
            </a:r>
            <a:endParaRPr lang="en-US" sz="2400" b="1" i="1" dirty="0" smtClean="0">
              <a:solidFill>
                <a:srgbClr val="7030A0"/>
              </a:solidFill>
              <a:latin typeface="Bookman Old Style" pitchFamily="18" charset="0"/>
            </a:endParaRPr>
          </a:p>
        </p:txBody>
      </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33400" y="1571685"/>
            <a:ext cx="8382000" cy="4339650"/>
          </a:xfrm>
          <a:prstGeom prst="rect">
            <a:avLst/>
          </a:prstGeom>
        </p:spPr>
        <p:txBody>
          <a:bodyPr wrap="square">
            <a:spAutoFit/>
          </a:bodyPr>
          <a:lstStyle/>
          <a:p>
            <a:r>
              <a:rPr lang="en-US" sz="3200" dirty="0" smtClean="0"/>
              <a:t>Write an algebraic expression to represent each pattern rule below:</a:t>
            </a:r>
          </a:p>
          <a:p>
            <a:endParaRPr lang="en-US" sz="1600" dirty="0" smtClean="0"/>
          </a:p>
          <a:p>
            <a:pPr marL="1031875" indent="-457200">
              <a:buClr>
                <a:srgbClr val="FF0000"/>
              </a:buClr>
              <a:buFont typeface="Wingdings" pitchFamily="2" charset="2"/>
              <a:buChar char="Ø"/>
            </a:pPr>
            <a:r>
              <a:rPr lang="en-US" sz="3200" dirty="0" smtClean="0">
                <a:latin typeface="Comic Sans MS" pitchFamily="66" charset="0"/>
              </a:rPr>
              <a:t>Double a number</a:t>
            </a:r>
          </a:p>
          <a:p>
            <a:pPr marL="1031875" indent="-457200">
              <a:buClr>
                <a:srgbClr val="FF0000"/>
              </a:buClr>
              <a:buFont typeface="Wingdings" pitchFamily="2" charset="2"/>
              <a:buChar char="Ø"/>
            </a:pPr>
            <a:r>
              <a:rPr lang="en-US" sz="3200" dirty="0" smtClean="0">
                <a:latin typeface="Comic Sans MS" pitchFamily="66" charset="0"/>
              </a:rPr>
              <a:t>Five more than a number</a:t>
            </a:r>
          </a:p>
          <a:p>
            <a:pPr marL="1031875" indent="-457200">
              <a:buClr>
                <a:srgbClr val="FF0000"/>
              </a:buClr>
              <a:buFont typeface="Wingdings" pitchFamily="2" charset="2"/>
              <a:buChar char="Ø"/>
            </a:pPr>
            <a:r>
              <a:rPr lang="en-US" sz="3200" dirty="0" smtClean="0">
                <a:latin typeface="Comic Sans MS" pitchFamily="66" charset="0"/>
              </a:rPr>
              <a:t>Three less than a number</a:t>
            </a:r>
          </a:p>
          <a:p>
            <a:pPr marL="1031875" indent="-457200">
              <a:buClr>
                <a:srgbClr val="FF0000"/>
              </a:buClr>
              <a:buFont typeface="Wingdings" pitchFamily="2" charset="2"/>
              <a:buChar char="Ø"/>
            </a:pPr>
            <a:r>
              <a:rPr lang="en-US" sz="3200" dirty="0" smtClean="0">
                <a:latin typeface="Comic Sans MS" pitchFamily="66" charset="0"/>
              </a:rPr>
              <a:t>A number less than ten</a:t>
            </a:r>
          </a:p>
          <a:p>
            <a:pPr marL="1031875" indent="-457200">
              <a:buClr>
                <a:srgbClr val="FF0000"/>
              </a:buClr>
              <a:buFont typeface="Wingdings" pitchFamily="2" charset="2"/>
              <a:buChar char="Ø"/>
            </a:pPr>
            <a:r>
              <a:rPr lang="en-US" sz="3200" dirty="0" smtClean="0">
                <a:latin typeface="Comic Sans MS" pitchFamily="66" charset="0"/>
              </a:rPr>
              <a:t>Six more than twice a number</a:t>
            </a:r>
          </a:p>
          <a:p>
            <a:pPr marL="1031875" indent="-457200">
              <a:buClr>
                <a:srgbClr val="FF0000"/>
              </a:buClr>
              <a:buFont typeface="Wingdings" pitchFamily="2" charset="2"/>
              <a:buChar char="Ø"/>
            </a:pPr>
            <a:r>
              <a:rPr lang="en-US" sz="3200" dirty="0" smtClean="0">
                <a:latin typeface="Comic Sans MS" pitchFamily="66" charset="0"/>
              </a:rPr>
              <a:t>One less than triple a number </a:t>
            </a:r>
            <a:endParaRPr lang="en-US" sz="3200" dirty="0">
              <a:latin typeface="Comic Sans MS" pitchFamily="66" charset="0"/>
            </a:endParaRPr>
          </a:p>
        </p:txBody>
      </p:sp>
      <p:sp>
        <p:nvSpPr>
          <p:cNvPr id="3" name="Rectangle 2"/>
          <p:cNvSpPr>
            <a:spLocks noGrp="1" noChangeArrowheads="1"/>
          </p:cNvSpPr>
          <p:nvPr>
            <p:ph type="title"/>
          </p:nvPr>
        </p:nvSpPr>
        <p:spPr>
          <a:xfrm>
            <a:off x="0" y="685800"/>
            <a:ext cx="9144000" cy="838200"/>
          </a:xfrm>
        </p:spPr>
        <p:txBody>
          <a:bodyPr>
            <a:normAutofit fontScale="90000"/>
          </a:bodyPr>
          <a:lstStyle/>
          <a:p>
            <a:pPr algn="ctr"/>
            <a:r>
              <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Assignment</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882872" y="2743200"/>
            <a:ext cx="5965728" cy="3505200"/>
          </a:xfrm>
          <a:prstGeom prst="rect">
            <a:avLst/>
          </a:prstGeom>
        </p:spPr>
        <p:txBody>
          <a:bodyPr wrap="none">
            <a:prstTxWarp prst="textButtonPour">
              <a:avLst/>
            </a:prstTxWarp>
            <a:spAutoFit/>
          </a:bodyPr>
          <a:lstStyle/>
          <a:p>
            <a:pPr algn="ctr">
              <a:lnSpc>
                <a:spcPct val="90000"/>
              </a:lnSpc>
            </a:pPr>
            <a:r>
              <a:rPr lang="en-US"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itchFamily="34" charset="0"/>
                <a:cs typeface="Arial" pitchFamily="34" charset="0"/>
              </a:rPr>
              <a:t>Thank You</a:t>
            </a:r>
            <a:endParaRPr lang="en-US" sz="1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itchFamily="34" charset="0"/>
              <a:cs typeface="Arial" pitchFamily="34" charset="0"/>
            </a:endParaRPr>
          </a:p>
        </p:txBody>
      </p:sp>
    </p:spTree>
  </p:cSld>
  <p:clrMapOvr>
    <a:masterClrMapping/>
  </p:clrMapOvr>
  <p:transition spd="slow"/>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1165</TotalTime>
  <Words>752</Words>
  <Application>Microsoft Office PowerPoint</Application>
  <PresentationFormat>On-screen Show (4:3)</PresentationFormat>
  <Paragraphs>141</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Flow</vt:lpstr>
      <vt:lpstr>Slide 1</vt:lpstr>
      <vt:lpstr>Slide 2</vt:lpstr>
      <vt:lpstr>Today’s Objectives</vt:lpstr>
      <vt:lpstr>What is Pattern</vt:lpstr>
      <vt:lpstr>Activity </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Complete This Table</vt:lpstr>
      <vt:lpstr>Complete This Table</vt:lpstr>
      <vt:lpstr>Slide 29</vt:lpstr>
      <vt:lpstr>Assignment</vt:lpstr>
      <vt:lpstr>Slide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 Mathematics</dc:title>
  <dc:creator>dell</dc:creator>
  <cp:lastModifiedBy>stdc_lp</cp:lastModifiedBy>
  <cp:revision>355</cp:revision>
  <dcterms:created xsi:type="dcterms:W3CDTF">2014-04-26T07:09:13Z</dcterms:created>
  <dcterms:modified xsi:type="dcterms:W3CDTF">2014-06-08T21:48:13Z</dcterms:modified>
</cp:coreProperties>
</file>