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4"/>
  </p:notesMasterIdLst>
  <p:sldIdLst>
    <p:sldId id="256" r:id="rId2"/>
    <p:sldId id="277" r:id="rId3"/>
    <p:sldId id="278" r:id="rId4"/>
    <p:sldId id="268" r:id="rId5"/>
    <p:sldId id="269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90" r:id="rId17"/>
    <p:sldId id="291" r:id="rId18"/>
    <p:sldId id="292" r:id="rId19"/>
    <p:sldId id="293" r:id="rId20"/>
    <p:sldId id="294" r:id="rId21"/>
    <p:sldId id="295" r:id="rId22"/>
    <p:sldId id="308" r:id="rId23"/>
    <p:sldId id="297" r:id="rId24"/>
    <p:sldId id="298" r:id="rId25"/>
    <p:sldId id="299" r:id="rId26"/>
    <p:sldId id="300" r:id="rId27"/>
    <p:sldId id="301" r:id="rId28"/>
    <p:sldId id="302" r:id="rId29"/>
    <p:sldId id="304" r:id="rId30"/>
    <p:sldId id="303" r:id="rId31"/>
    <p:sldId id="306" r:id="rId32"/>
    <p:sldId id="30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4" autoAdjust="0"/>
    <p:restoredTop sz="94624" autoAdjust="0"/>
  </p:normalViewPr>
  <p:slideViewPr>
    <p:cSldViewPr>
      <p:cViewPr varScale="1">
        <p:scale>
          <a:sx n="63" d="100"/>
          <a:sy n="63" d="100"/>
        </p:scale>
        <p:origin x="-151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944445-B9F1-4F23-93D0-B755B6478091}" type="slidenum">
              <a:rPr lang="en-US"/>
              <a:pPr/>
              <a:t>3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944445-B9F1-4F23-93D0-B755B6478091}" type="slidenum">
              <a:rPr lang="en-US"/>
              <a:pPr/>
              <a:t>5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944445-B9F1-4F23-93D0-B755B6478091}" type="slidenum">
              <a:rPr lang="en-US"/>
              <a:pPr/>
              <a:t>6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944445-B9F1-4F23-93D0-B755B6478091}" type="slidenum">
              <a:rPr lang="en-US"/>
              <a:pPr/>
              <a:t>7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04/06/2014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9BCE0-BBB8-4541-882B-3F5A7005F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04/06/2014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docid=fH_Wb4oeLLANvM&amp;tbnid=R_vVPPhKhk3twM:&amp;ved=0CAUQjRw&amp;url=http://www.superstock.com/stock-photos-images/1848R-286980&amp;ei=XnGDU7yQDIa60QWx9YDQCw&amp;bvm=bv.67720277,d.ZWU&amp;psig=AFQjCNHqZVAJsX-hwzI5r4pT0eFBek37Lw&amp;ust=1401209518742176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0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399032"/>
            <a:ext cx="9144000" cy="1115568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 smtClean="0">
                <a:solidFill>
                  <a:schemeClr val="bg1"/>
                </a:solidFill>
              </a:rPr>
              <a:t>General Mathematics</a:t>
            </a:r>
            <a:endParaRPr lang="en-US" sz="6000" i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4876800"/>
            <a:ext cx="6096000" cy="167640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Inflate">
              <a:avLst/>
            </a:prstTxWarp>
            <a:spAutoFit/>
          </a:bodyPr>
          <a:lstStyle/>
          <a:p>
            <a:pPr algn="ctr"/>
            <a:r>
              <a:rPr lang="en-US" sz="5400" b="1" dirty="0" smtClean="0">
                <a:ln w="28575">
                  <a:solidFill>
                    <a:srgbClr val="C000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Review Unit I</a:t>
            </a:r>
            <a:endParaRPr lang="en-US" sz="5400" b="1" dirty="0">
              <a:ln w="28575">
                <a:solidFill>
                  <a:srgbClr val="C00000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85800" y="2362200"/>
            <a:ext cx="8458200" cy="32766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Program:   Associate Degree in Education </a:t>
            </a:r>
            <a:b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Course Code: ADE101</a:t>
            </a:r>
          </a:p>
          <a:p>
            <a:pPr algn="l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Credit Hours: 3 (3,0)</a:t>
            </a:r>
          </a:p>
          <a:p>
            <a:pPr algn="l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Course Lecturer: Ms.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Fehmida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Haroon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35480"/>
            <a:ext cx="89154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Addition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is the result of the joining or combination of two quantities.</a:t>
            </a:r>
          </a:p>
        </p:txBody>
      </p:sp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1295400" y="3581400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1066800"/>
            <a:ext cx="61615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What is Addition? 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85800" y="1524000"/>
            <a:ext cx="8458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Sign of addition is denoted by </a:t>
            </a:r>
            <a:r>
              <a:rPr lang="en-US" sz="6600" b="1" dirty="0" smtClean="0">
                <a:solidFill>
                  <a:srgbClr val="FF0000"/>
                </a:solidFill>
              </a:rPr>
              <a:t>“+”.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838200"/>
            <a:ext cx="5283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j-lt"/>
                <a:ea typeface="+mj-ea"/>
                <a:cs typeface="+mj-cs"/>
              </a:rPr>
              <a:t>Sign of Addition: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3768804"/>
            <a:ext cx="8458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Sign of equality is denoted by </a:t>
            </a:r>
            <a:r>
              <a:rPr lang="en-US" sz="6600" b="1" dirty="0" smtClean="0">
                <a:solidFill>
                  <a:srgbClr val="FF0000"/>
                </a:solidFill>
              </a:rPr>
              <a:t>“=”.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083004"/>
            <a:ext cx="5283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j-lt"/>
                <a:ea typeface="+mj-ea"/>
                <a:cs typeface="+mj-cs"/>
              </a:rPr>
              <a:t>Sign of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Equality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j-lt"/>
                <a:ea typeface="+mj-ea"/>
                <a:cs typeface="+mj-cs"/>
              </a:rPr>
              <a:t>: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35480"/>
            <a:ext cx="8534400" cy="4389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b="1" i="1" dirty="0" smtClean="0">
                <a:solidFill>
                  <a:srgbClr val="FF0000"/>
                </a:solidFill>
              </a:rPr>
              <a:t>Subtraction</a:t>
            </a:r>
            <a:r>
              <a:rPr lang="en-US" sz="3600" b="1" i="1" dirty="0" smtClean="0"/>
              <a:t> </a:t>
            </a:r>
            <a:r>
              <a:rPr lang="en-US" sz="3600" dirty="0" smtClean="0"/>
              <a:t>is the result after having had some quantity taken away or separated. Subtraction can also be the difference when two quantities are compared.</a:t>
            </a:r>
            <a:endParaRPr lang="en-US" sz="3600" b="1" i="1" dirty="0" smtClean="0"/>
          </a:p>
        </p:txBody>
      </p:sp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1295400" y="3581400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914400"/>
            <a:ext cx="71106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What is Subtraction? 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371600" y="1362670"/>
            <a:ext cx="39404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 is denoted by </a:t>
            </a:r>
            <a:r>
              <a:rPr lang="en-US" sz="5400" b="1" dirty="0" smtClean="0">
                <a:solidFill>
                  <a:srgbClr val="FF0000"/>
                </a:solidFill>
              </a:rPr>
              <a:t>“–”.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1600" y="524470"/>
            <a:ext cx="59696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+mj-lt"/>
                <a:ea typeface="+mj-ea"/>
                <a:cs typeface="+mj-cs"/>
              </a:rPr>
              <a:t>Sign of Subtraction: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33400" y="1447800"/>
            <a:ext cx="82051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Sign of multiplication is denoted by </a:t>
            </a:r>
            <a:r>
              <a:rPr lang="en-US" sz="5400" b="1" dirty="0" smtClean="0">
                <a:solidFill>
                  <a:srgbClr val="FF0000"/>
                </a:solidFill>
              </a:rPr>
              <a:t>“x”.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5047" y="524470"/>
            <a:ext cx="7522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What is Multiplication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33400" y="1447800"/>
            <a:ext cx="69486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Sign of division is denoted by </a:t>
            </a:r>
            <a:r>
              <a:rPr lang="en-US" sz="5400" b="1" dirty="0" smtClean="0">
                <a:solidFill>
                  <a:srgbClr val="FF0000"/>
                </a:solidFill>
              </a:rPr>
              <a:t>“÷”.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81601" y="524470"/>
            <a:ext cx="554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What is Division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447800"/>
            <a:ext cx="8458200" cy="1066800"/>
          </a:xfrm>
        </p:spPr>
        <p:txBody>
          <a:bodyPr>
            <a:noAutofit/>
          </a:bodyPr>
          <a:lstStyle/>
          <a:p>
            <a:pPr algn="just"/>
            <a:r>
              <a:rPr lang="en-US" sz="4000" dirty="0" smtClean="0">
                <a:latin typeface="Bookman Old Style" pitchFamily="18" charset="0"/>
              </a:rPr>
              <a:t>Fraction is to be considered as parts of things</a:t>
            </a:r>
            <a:endParaRPr lang="en-US" sz="4000" dirty="0">
              <a:latin typeface="Bookman Old Style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98980" y="524470"/>
            <a:ext cx="5514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What is Fraction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Types of Fractions</a:t>
            </a:r>
            <a:endParaRPr lang="en-US" sz="3600" b="1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0" y="2133600"/>
            <a:ext cx="624840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447800" y="220980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0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38400" y="2209800"/>
            <a:ext cx="699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1/2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2209800"/>
            <a:ext cx="335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15482" y="2179320"/>
            <a:ext cx="383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</a:t>
            </a:r>
            <a:endParaRPr lang="en-US" sz="3200" b="1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524000" y="19812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43200" y="19812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962400" y="19812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383122" y="195072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eft Brace 15"/>
          <p:cNvSpPr/>
          <p:nvPr/>
        </p:nvSpPr>
        <p:spPr>
          <a:xfrm rot="5400000">
            <a:off x="2590800" y="472440"/>
            <a:ext cx="304800" cy="2438400"/>
          </a:xfrm>
          <a:prstGeom prst="leftBrace">
            <a:avLst>
              <a:gd name="adj1" fmla="val 8333"/>
              <a:gd name="adj2" fmla="val 49688"/>
            </a:avLst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3962400" y="2743200"/>
            <a:ext cx="4648200" cy="7620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" y="3124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Zero Fraction: </a:t>
            </a:r>
            <a:r>
              <a:rPr lang="en-US" sz="2400" dirty="0" smtClean="0"/>
              <a:t>when top number is zero and bottom number is any number.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Proper Fraction: </a:t>
            </a:r>
            <a:r>
              <a:rPr lang="en-US" sz="2400" dirty="0" smtClean="0"/>
              <a:t>If top number is smaller than the bottom number the fraction is called proper fraction. This fraction is greater than zero but smaller than one. 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400" i="1" dirty="0" smtClean="0"/>
              <a:t>If top number is equal to bottom number than fraction is always one.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Improper fraction:</a:t>
            </a:r>
            <a:r>
              <a:rPr lang="en-US" sz="2400" dirty="0" smtClean="0"/>
              <a:t> if the top number is greater than the bottom number, a fraction is called improper fraction.</a:t>
            </a:r>
            <a:endParaRPr 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Concept of Tenth’s and Hundredth's </a:t>
            </a:r>
            <a:endParaRPr lang="en-US" b="1" dirty="0"/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357188" y="1600200"/>
          <a:ext cx="938212" cy="850900"/>
        </p:xfrm>
        <a:graphic>
          <a:graphicData uri="http://schemas.openxmlformats.org/presentationml/2006/ole">
            <p:oleObj spid="_x0000_s1026" name="Equation" r:id="rId3" imgW="545760" imgH="495000" progId="Equation.3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66726" y="2476500"/>
          <a:ext cx="719137" cy="850900"/>
        </p:xfrm>
        <a:graphic>
          <a:graphicData uri="http://schemas.openxmlformats.org/presentationml/2006/ole">
            <p:oleObj spid="_x0000_s1027" name="Equation" r:id="rId4" imgW="419040" imgH="495000" progId="Equation.3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509588" y="3378200"/>
          <a:ext cx="503237" cy="850900"/>
        </p:xfrm>
        <a:graphic>
          <a:graphicData uri="http://schemas.openxmlformats.org/presentationml/2006/ole">
            <p:oleObj spid="_x0000_s1028" name="Equation" r:id="rId5" imgW="291960" imgH="495000" progId="Equation.3">
              <p:embed/>
            </p:oleObj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1447800" y="20574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447800" y="29718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447800" y="38100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4800" y="4495800"/>
            <a:ext cx="79701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>
                <a:latin typeface="Impact" pitchFamily="34" charset="0"/>
              </a:rPr>
              <a:t>1</a:t>
            </a:r>
          </a:p>
          <a:p>
            <a:pPr algn="r"/>
            <a:endParaRPr lang="en-US" sz="1600" dirty="0" smtClean="0">
              <a:latin typeface="Impact" pitchFamily="34" charset="0"/>
            </a:endParaRPr>
          </a:p>
          <a:p>
            <a:pPr algn="r"/>
            <a:r>
              <a:rPr lang="en-US" sz="2400" dirty="0" smtClean="0">
                <a:latin typeface="Impact" pitchFamily="34" charset="0"/>
              </a:rPr>
              <a:t>10</a:t>
            </a:r>
          </a:p>
          <a:p>
            <a:pPr algn="r"/>
            <a:endParaRPr lang="en-US" sz="1600" dirty="0" smtClean="0">
              <a:latin typeface="Impact" pitchFamily="34" charset="0"/>
            </a:endParaRPr>
          </a:p>
          <a:p>
            <a:pPr algn="r"/>
            <a:r>
              <a:rPr lang="en-US" sz="2400" dirty="0" smtClean="0">
                <a:latin typeface="Impact" pitchFamily="34" charset="0"/>
              </a:rPr>
              <a:t>100</a:t>
            </a:r>
          </a:p>
          <a:p>
            <a:pPr algn="r"/>
            <a:endParaRPr lang="en-US" sz="1600" dirty="0" smtClean="0">
              <a:latin typeface="Impact" pitchFamily="34" charset="0"/>
            </a:endParaRPr>
          </a:p>
          <a:p>
            <a:pPr algn="r"/>
            <a:r>
              <a:rPr lang="en-US" sz="2400" dirty="0" smtClean="0">
                <a:latin typeface="Impact" pitchFamily="34" charset="0"/>
              </a:rPr>
              <a:t>1000</a:t>
            </a:r>
            <a:endParaRPr lang="en-US" sz="2400" dirty="0">
              <a:latin typeface="Impact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447800" y="53340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447800" y="59436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447800" y="65532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447800" y="47244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Decimal number is                    </a:t>
            </a:r>
            <a:r>
              <a:rPr lang="en-US" dirty="0" smtClean="0">
                <a:solidFill>
                  <a:srgbClr val="FF0000"/>
                </a:solidFill>
              </a:rPr>
              <a:t>whole number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r>
              <a:rPr lang="en-US" dirty="0" smtClean="0">
                <a:solidFill>
                  <a:srgbClr val="FF0000"/>
                </a:solidFill>
              </a:rPr>
              <a:t> fractions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686800" cy="609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Easiest Common Divisor  </a:t>
            </a:r>
            <a:r>
              <a:rPr lang="en-US" sz="3600" b="1" dirty="0" smtClean="0">
                <a:solidFill>
                  <a:srgbClr val="002060"/>
                </a:solidFill>
              </a:rPr>
              <a:t>(ECD)</a:t>
            </a:r>
            <a:endParaRPr lang="en-US" sz="3600" b="1" dirty="0">
              <a:solidFill>
                <a:srgbClr val="002060"/>
              </a:solidFill>
            </a:endParaRPr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3276600" y="1676400"/>
          <a:ext cx="873125" cy="1025525"/>
        </p:xfrm>
        <a:graphic>
          <a:graphicData uri="http://schemas.openxmlformats.org/presentationml/2006/ole">
            <p:oleObj spid="_x0000_s2050" name="Equation" r:id="rId3" imgW="507960" imgH="596880" progId="Equation.3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990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Least Common Multiple </a:t>
            </a:r>
            <a:r>
              <a:rPr lang="en-US" sz="3600" b="1" dirty="0" smtClean="0">
                <a:solidFill>
                  <a:srgbClr val="002060"/>
                </a:solidFill>
              </a:rPr>
              <a:t>(LCM)</a:t>
            </a:r>
            <a:br>
              <a:rPr lang="en-US" sz="3600" b="1" dirty="0" smtClean="0">
                <a:solidFill>
                  <a:srgbClr val="00206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Method I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1066800" y="1717675"/>
          <a:ext cx="915987" cy="1025525"/>
        </p:xfrm>
        <a:graphic>
          <a:graphicData uri="http://schemas.openxmlformats.org/presentationml/2006/ole">
            <p:oleObj spid="_x0000_s3074" name="Equation" r:id="rId3" imgW="533160" imgH="596880" progId="Equation.3">
              <p:embed/>
            </p:oleObj>
          </a:graphicData>
        </a:graphic>
      </p:graphicFrame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4191000" y="1717675"/>
          <a:ext cx="1089025" cy="1025525"/>
        </p:xfrm>
        <a:graphic>
          <a:graphicData uri="http://schemas.openxmlformats.org/presentationml/2006/ole">
            <p:oleObj spid="_x0000_s3075" name="Equation" r:id="rId4" imgW="634680" imgH="596880" progId="Equation.3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7096125" y="1717675"/>
          <a:ext cx="1068388" cy="1025525"/>
        </p:xfrm>
        <a:graphic>
          <a:graphicData uri="http://schemas.openxmlformats.org/presentationml/2006/ole">
            <p:oleObj spid="_x0000_s3076" name="Equation" r:id="rId5" imgW="622080" imgH="596880" progId="Equation.3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85800"/>
            <a:ext cx="8686800" cy="990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Least Common Multiple </a:t>
            </a:r>
            <a:r>
              <a:rPr lang="en-US" sz="3600" b="1" dirty="0" smtClean="0">
                <a:solidFill>
                  <a:srgbClr val="7030A0"/>
                </a:solidFill>
              </a:rPr>
              <a:t>(LCM)</a:t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Method 2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762000" y="1752600"/>
          <a:ext cx="915988" cy="1025525"/>
        </p:xfrm>
        <a:graphic>
          <a:graphicData uri="http://schemas.openxmlformats.org/presentationml/2006/ole">
            <p:oleObj spid="_x0000_s4098" name="Equation" r:id="rId3" imgW="533160" imgH="596880" progId="Equation.3">
              <p:embed/>
            </p:oleObj>
          </a:graphicData>
        </a:graphic>
      </p:graphicFrame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3886200" y="1752600"/>
          <a:ext cx="1089025" cy="1025525"/>
        </p:xfrm>
        <a:graphic>
          <a:graphicData uri="http://schemas.openxmlformats.org/presentationml/2006/ole">
            <p:oleObj spid="_x0000_s4099" name="Equation" r:id="rId4" imgW="634680" imgH="596880" progId="Equation.3">
              <p:embed/>
            </p:oleObj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6791325" y="1752600"/>
          <a:ext cx="1068388" cy="1025525"/>
        </p:xfrm>
        <a:graphic>
          <a:graphicData uri="http://schemas.openxmlformats.org/presentationml/2006/ole">
            <p:oleObj spid="_x0000_s4100" name="Equation" r:id="rId5" imgW="622080" imgH="596880" progId="Equation.3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686800" cy="609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Highest Common Divisor </a:t>
            </a:r>
            <a:r>
              <a:rPr lang="en-US" sz="3600" b="1" dirty="0" smtClean="0">
                <a:solidFill>
                  <a:srgbClr val="FF0000"/>
                </a:solidFill>
              </a:rPr>
              <a:t>(HCD)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7532" y="1447800"/>
            <a:ext cx="11673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Narrow" pitchFamily="34" charset="0"/>
              </a:rPr>
              <a:t>8,24</a:t>
            </a:r>
            <a:endParaRPr lang="en-US" sz="4800" b="1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62293" y="1447800"/>
            <a:ext cx="11673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Narrow" pitchFamily="34" charset="0"/>
              </a:rPr>
              <a:t>9,12</a:t>
            </a:r>
            <a:endParaRPr lang="en-US" sz="48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28600" y="692150"/>
            <a:ext cx="891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0070C0"/>
                </a:solidFill>
              </a:rPr>
              <a:t>What is </a:t>
            </a:r>
            <a:r>
              <a:rPr lang="en-GB" sz="4800" b="1" dirty="0" smtClean="0">
                <a:solidFill>
                  <a:srgbClr val="FF0000"/>
                </a:solidFill>
              </a:rPr>
              <a:t>percentage</a:t>
            </a:r>
            <a:r>
              <a:rPr lang="en-GB" sz="4800" b="1" dirty="0" smtClean="0">
                <a:solidFill>
                  <a:srgbClr val="0070C0"/>
                </a:solidFill>
              </a:rPr>
              <a:t>?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80898" name="AutoShape 2" descr="data:image/jpeg;base64,/9j/4AAQSkZJRgABAQAAAQABAAD/2wCEAAkGBxASEBAUEhIWFRMUFRQVEBUVFxQUFRAUFBYWFhUSFBQYHCggGBolHBUUITEhJSkrLi4uGCAzODMsNygtLiwBCgoKDg0OGxAQGywkICUwLC04LC0sLCssLDIsLywsLCwsLiwsLCwsLCwtLCwsLCwsLC0sLCwsLCwsLCwsLCwsLP/AABEIAQMAwwMBIgACEQEDEQH/xAAcAAEAAQUBAQAAAAAAAAAAAAAABwECBAUGAwj/xABDEAACAQICBwUFBQUFCQAAAAAAAQIDEQQhBQYSMUFRYQcTMnGBIpGhscEUUmJy0TNCgqLwI5Ky0uEIFRZDRFSTo8L/xAAbAQEAAgMBAQAAAAAAAAAAAAAAAgUDBAYBB//EACkRAAICAgEEAQQCAwEAAAAAAAABAgMEERIFITFBEyJRYXEjgTKRwRT/2gAMAwEAAhEDEQA/AJwAAAAAAAAAAAAAAAAAAAAAAAAAAAAAAAAAAAAAAAAAAAAAAAAAAAAAAAAAAAAAAAAAAAAAAAAAAAAAAAAAAAAAAAAAAAAAAAAAAAAAAAAAAAAAAAAAAAAAAAAAAAAAAAAAAAAAAAAAAAAAAAAAAAAAAAAAAAAAAAAAAAFwAClyoAAAAAAAAAAAKXAKgpcXAKgAAAAAAAAAAAAAAFspWRc2RP2na/dy3QoP2v3nyXN/RdL8jLTTK2XFGSuHN6Oz03rnhcPvkm+HXySzZyWK7U1f2INryS+bIaq6RlKTlKTbebbd2yx43qWsMOuK7rZcVV4cF3W3+SYYdqcuNP8Awm1wPanQf7SnJeVvk39SCVjuTK/bOpJ4lUvRlksKS/x/0z6p0RpijiYKdGalHjwcXylF5p+ZsD5Z0FrRXwlaNWjK0lvTvs1I/cmuK+R9HaraepY7C08RSfsyupRe+nNZSg+qfvVnxK3JxnU9rwU2TVGEvoe0bgAGqa4AKMApOVk29yI2052jujXnCEdpRdstnLpmb3tG1hWDwknf2pZRXPl8fgmfPFXSDk227tttvm2WOHjqUeUkWeBCnTlatktPtSn9x/ynV6gaZxWNjVr1bRouWxQikrvZvtzcuOeXoyAdE0qmKxFHD0s51pqC6J+KT6JJvyTPqLRGjoYehSo01aFOChHyS3vq95HLUIfTFdyWdZj8eNUUmZgANAqgAAAAAAAAAAADS636VWFwdeq3bZi7dLreuu8+UNIaQnWqzqS8U5NvpyXorInP/aA0m4YTD0U/20pt/lp7C/8AsgHZZd9Pq1Xy+5B2a7Iu7wm7si7PMPUw0MZjKcasqudCnNbVOFO9lNxeUpS355JW6kGyjkz7I0Jg1Rw2HpJW7ulThlkrxik/iY+o2SilFHsZNnOaydnGjcVRnCGHpUKln3dWjThTlCXBtRSUluyfwPmfSOHnRrVaVRWnSnOnNfihJxfyPsg+Yu2XA93pnFNKyqKnUSX4oJS9XKMn6mLp025uLPZSa7nGd6Sv2AafcMXWwkn7FaDqU+lSnZSSXWGf8BEmydH2c4vudLYCd7LvowfC/eXhb+Y38uvlUyPyNn1kCiKnPEwW1JpJt5JZt8lzLjie1XWRYPBTs/7SfsxXnuXq/gmTrg5yUV7PG9EO9rGtDxWMlCL/ALOnl/F/ovi2cN3jLZttttttu7b3tve2ZugdE1MXiqGHp+OrNRTtfZW+UmuSim/Q6LUaofhEVYyXuwLVp2q46rHxXpYa/wB1ftKi83aK8pE0GFofRtPDYejQpK0KUIwgukVa76ve+rM0522bnJyZMAAgAAAAAAAAAAUZUMAhb/aApuVXBLlTqv3yh+iIj+yvkTv2xYDblhZcoVU/fTf6kaf7r6HQ4c18ESquyowscWcfXwz2WfZJ8v47RT7ueXBn07SmpRUluaTXk8zS6m9uL/Zs4l0bE9Fx8/duOFb0ntcHQpL3OZ9AkO9q+C28Ztfggvdd/Uw9Oerv6ZLLuVUNv7kOfZnyM7QVJxxmDdt2Jw7/APbA33+63/SMnROiW8Xg1b/qKL/u1It/IuLpLg/0adeXBySR9IoFEVZzJbFlSaSbe5ZvyR85dq+mpYvGOK8FLJLhtWt8F8WybNeNKdzhpqPikrL6fEgmejpNtvNt3bzzbLbp1Wt2P+ivycuMJ8NnJfZ2TH2C6sWVXHVI5yvSw1/ur9pUXm7R/hZxWF0BUr1aVCnlOrJRTtfZW9ya6JN+h9G6J0fTw9ClRpK0KUIwgukVbPrxJdRv+ngjLjTVi5IzAAU5tgAAAAAAAAAAAAoyoAOX1+wu1h4yt4Jq/lLL52I77hExaQwka1KpTl4ZxcX0ut66reQ7jYzo1Z0qitODs/xLepLmms/U3sfI4R4s5rrOPJWK1eGWVMNFproSpqjj1VwdF3zhFU59JQSXys/UirvzZ6D09LDybV7PxJbnbmhfZG1eTU6flvGn9SbTJbkyM9cpxniH03mXjteXKLUIu755JHK1cW5Scnm27shjyVb5NmfqedHIShX48juEbLVLBKppChb/AJalVl6Ky/mlE1FTFpK73EhdnWiJU6Mq9RWqVrOKe+NNeG/ndv1RmuytxaRi6ZRKy5P0jr0UnJJN8ipo9atKKhRk75vcvkV6W3o6jIuVNbm/Rx+uON76rs3yj8znnQQnirtt727spShOtUp0afjqSsn91cZPyV36FlHJjGOkcV/JdZ+Wzr+zXQ6cqmKkt96dH8qa25L1Wz6MkAxsBhYUqdOnBWjCKjHyRklfZNzk2ztMalU1qCAAIGcAAAA8KuJijzWNiAZYLKc7l4AAAAAAAOd1s1Wp4yCafd1or+zqJfyTXGPy4HRAEJwjNcZeCBtL4DFYSTjiKUorhUV5UpeU9y8nZ9DCjjE90j6EnBNWaTT3p53NLjNUNHVW3PCUm3vagot+sbMxShL0yrs6TFv6WQt9rX3ilLFSnJRpxlUm90YJyb9FmTHT1E0XF3WEpv8ANtSXuk2jc4LR1GirUqUKa5QjGK+B4oT9sjDpK39TI/1U1DqSlGtjkrLOFDJ58HVe5/l9/IkhIrYwdIY7YyXi+RmS0WlNEKo8YmRiMTGG9+hEuuum3WruKfswbXr/AKHSay6V7mjObd5PKPVv+mRbKo223vebNa6/i9IqupWc2q14RmPEPmdX2f4J2nipXvK9Oj0in7cl5tbN/wAL5nF4LCVMRWpUKfiqyUb8Ir96b6JJv0JldCnSjTpU1aFOMYQXRL5ntM3Puzzp2KuXyMvhiZLibjAYhzWZoUZktJUsNTcqkknvtdK3nyM7aXdlzOaityN8COdI9pUU2qcW+qSS98v0NXLtJxF8ofFf5TC8mtezTl1CpeNslmUjX4vHWyRHdLtHm8qlN+jX6G10VrPhq0lGUu7beW1bZb5bXB+Z7G+t+ydebVN63r9m9vKTNjhMFubPfC4VRSMpIzG2UjGxcAAAAAAAAAAAAAAAAAYuPxOxG/F7jnpTbfNs2GnG9qPK2Rp8bW7ulOfHdH8zMV1saoOb9EZy4rZw2ueN7ytsJ+zTy85cX9DnnTN5LBttt73vPN6NlUnTpR8VR2v91b5S9Fd+hQRv+SevbOfdVk5b+5vOzfRuxGripL2p3p0PwwTtUn6tKP8AC+Z19zzweFUIQp042jCKjBcklZG2wujXk5ZLkdDXDhFIvqa+EEjU47FRoUpVJblu6voRfpfSNXETcpt2/djwivq+p22vdVznGmvDHO3wX1OV+wlHk5qlNxT7IqcxzsnpeEaR0zydSCdtpXOl0XoP7RiI03fYSc6tsm4q1op8Lt295KOj9AUIQUe5pqNvDsRt65ZmfHpd0eW9HlOFKxbb0QaqZVQO71w1Up0KqnRjs0ql7w4QmuEeSaztzTOe+wmrdP4puEjBZjzjJo6rs51oltxwtaV73+zye9WTbpN8ck2vJrkSTcgt4WULThlODU4PlKLTXxRNOisWq1GlUW6pCMvLaSdizwclWxcfaLXDnJw4y9GWADfN0AAAAAAAAAAAAAFGAeeIpRkvaV0cVrDJSkqcfDD5s6vSuLVODb9Or4I4uU7tt73vOX61mNzVUfXdk1TzXcwHQRu9StDqXeYia8XsUvyp+1L1at6PmaydN1J06MPFUdvJb3L0Sb9CQ8Jh404QhFWjGKjFdErHvRaHOXyy8IxulQZfToxjuSRZicRGCzeb3IxsbpFRyjm/gjUOo5STbvmvmdHa+MJP8M9Xc0OmKe1Wm30X9e8wvsyNnjWu8n5nlFI+fRsk0SeIjYag4Vd5i52404Lpbab/AMS9x19WrGO9nMarT7unX5yqv/CjNqT2ndncdOWseOyPHj2KabqRrQ2bbntJ9VdfJs437MdnRppvd5miq0I3dmUPWYyWRtfZf9HwKfc1DwqOi1Wx0o4aEfuOcf5m/qa1KPP0WZl6Ei1SlZWtOW/N8CXRJS+dp/Y9+BQ7o6rDY1S3mcmcvhpy2kzpKDyR1J4egAAAAAAAAAAABbUkkm3wKs5bXvT0cNQav7Uso+b3fqYrrOEHIy0VStsUI+zT6y6aU6rinlF/E0zx65nJvSt3dvN7y7C1Z4irToQdpVHZv7kVnKXok36HK/8AmlbPb8s6KWCqobfhEnaiYa8amKqZJ3hRv91eKS83l/D1N1jdJuWUcl8Wa6DUYQpxWzCEVGEeUYqy831PXDYeU3aK83wR1OPSqYKCObnLlJssjFtmzpaOahKUt+y7Lk7ZGdg8FGC5y5/oZMkZJx5RaIp6ZFmJx15y65+8yaFey6/1kc1j6jo4mrCeSpzlG73NJ+z55NM8Xp5N2ppyfF7kvU5KGHwfdHRvE5JNezvtXqu13y5Si/7yf6GzqV4x3v03v3Eeam6XlUxU4TlswqRsrZXnFtxjfqnJe4kTQ+FWclbmm+COlw3/ABJFLmUyqs0z1xuIlToNxg+GcvPkcVVru/tylN77LKK8zqdcdKRhRUdq73t83w/roRfiNJtuS7y/3YQz/vMquoV87t/jRvYWK518tHU0cdFQlJ2itytwsbLQ6aw8bN2nObbe92aX0I9xulFsKLdkllFe1KT8llzJJ0Fg5U6FCMl7UacXNyzcZSW1JW3b3b0MnTaOM3Ihn0/FFG1wdN3R0VNWSNRoynd34cDcouyqKgAAAAAAAAABgHjiKqhGUpbkm36EAa8aelicVPP2INqPV8X9PQkTtT1nhQouhCa72au1xinub5bm/QhNz6mhlS5PijquhYqhH5p+X4/R7OqSB2Z6KtCeKmvaqXhR6U0/akvOSt/B1OD0To2eKr0qFPfUlZtZ7MVnKXorv3cz6J0PoSFOEItWjBKMIcIqKsr9Ri1d+TPeu5aUFVH35PDA6OlPN5R+L6G9o0YxVoqyL0ipvnKA85yfA9CjAIt7V9AzjJYulT27pQr33Qt4alvVJ+USPKVWfdTla8p7rcFuX1PonFU1KE422lJNPa8Nnk1ZkVay9nOIpJywTlVp7+4UlGcM81CcvFHpv8zTvo2+SOg6Z1KMYqq3+mcO63dU9i/ty8Vv3UdbQ19rQpxg4+FW2pNbU+TtZu5yWIw0qMlCrelN7oKLU292cpZ+p4V591aMM5vxSebz4I1Vyh47F5OFF6+pJmy03purXltVNp8k7xj7t7fmYk6mxFd483uhH2UvzWLq2ISdGEneTabSV3eztl5nQaK1Dr4yopT2qVJ2u2vba/BF5+rsvM9VUpMjZkUUR76SRj6jYCWLxSk4JUMPadSyylL92F+Ly91+ZMFLDd5FSTsm7vr0K6F1bpYejGlTioQXDe23vlJ8ZO282c6EIKKSz4XLCqvhHRyOblPIt5evR64WioxVj3PGEWz1SMpplQAAAAAAAAAAAa3F6AwdWbnVwtCpN75TpU5SfnJq7PH/AIW0d/2WG/8ABS/ym4B5pE1ZJdts1+D0HhKMtujhqNOdmtqnSpwlZ71tRV7ZL3GwSAPSLbfkAAHgLKheADxVLjvfXgWxjJyz4FZuzut/C+SRZSVk7u999gDHr4anVm9uEZxWVpRjJe5mE9VsBKe19hobX3nSp/Kxu6Sj+768/U9DzSJKcl4ZrcJoPDUneFGnFvfsQhD5I2EYJblYuLZzSV27I9PG2/JcYCl3lS/BZL9Slau6nsx8PF8/9DKw9FRQPD2QAAAAAAAAAAAAAAAAAAAAAAABSRUo2AeHc3eZ6xpoKovkO8QBZUoJ7smeTjVW6V/NI9++XxsHV+gBjPvnxt6IosG27ybfmZfeFHVQAp0lHcehZt5DvF+gBeDy75fD6npF3AKgAAAAAAAAAAAAAAAAAAAAHnWWQABj2LYRWZUAF8Iopsq4AA2UNlAAFzWRa4oAAuUUZENxQAFwAA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600200"/>
            <a:ext cx="2505075" cy="3333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0" name="AutoShape 4" descr="data:image/jpeg;base64,/9j/4AAQSkZJRgABAQAAAQABAAD/2wCEAAkGBxASEBAUEhIWFRMUFRQVEBUVFxQUFRAUFBYWFhUSFBQYHCggGBolHBUUITEhJSkrLi4uGCAzODMsNygtLiwBCgoKDg0OGxAQGywkICUwLC04LC0sLCssLDIsLywsLCwsLiwsLCwsLCwtLCwsLCwsLC0sLCwsLCwsLCwsLCwsLP/AABEIAQMAwwMBIgACEQEDEQH/xAAcAAEAAQUBAQAAAAAAAAAAAAAABwECBAUGAwj/xABDEAACAQICBwUFBQUFCQAAAAAAAQIDEQQhBQYSMUFRYQcTMnGBIpGhscEUUmJy0TNCgqLwI5Ky0uEIFRZDRFSTo8L/xAAbAQEAAgMBAQAAAAAAAAAAAAAAAgUDBAYBB//EACkRAAICAgEEAQQCAwEAAAAAAAABAgMEERIFITFBEyJRYXEjgTKRwRT/2gAMAwEAAhEDEQA/AJwAAAAAAAAAAAAAAAAAAAAAAAAAAAAAAAAAAAAAAAAAAAAAAAAAAAAAAAAAAAAAAAAAAAAAAAAAAAAAAAAAAAAAAAAAAAAAAAAAAAAAAAAAAAAAAAAAAAAAAAAAAAAAAAAAAAAAAAAAAAAAAAAAAAAAAAAAAAAAAAAAAAFwAClyoAAAAAAAAAAAKXAKgpcXAKgAAAAAAAAAAAAAAFspWRc2RP2na/dy3QoP2v3nyXN/RdL8jLTTK2XFGSuHN6Oz03rnhcPvkm+HXySzZyWK7U1f2INryS+bIaq6RlKTlKTbebbd2yx43qWsMOuK7rZcVV4cF3W3+SYYdqcuNP8Awm1wPanQf7SnJeVvk39SCVjuTK/bOpJ4lUvRlksKS/x/0z6p0RpijiYKdGalHjwcXylF5p+ZsD5Z0FrRXwlaNWjK0lvTvs1I/cmuK+R9HaraepY7C08RSfsyupRe+nNZSg+qfvVnxK3JxnU9rwU2TVGEvoe0bgAGqa4AKMApOVk29yI2052jujXnCEdpRdstnLpmb3tG1hWDwknf2pZRXPl8fgmfPFXSDk227tttvm2WOHjqUeUkWeBCnTlatktPtSn9x/ynV6gaZxWNjVr1bRouWxQikrvZvtzcuOeXoyAdE0qmKxFHD0s51pqC6J+KT6JJvyTPqLRGjoYehSo01aFOChHyS3vq95HLUIfTFdyWdZj8eNUUmZgANAqgAAAAAAAAAAADS636VWFwdeq3bZi7dLreuu8+UNIaQnWqzqS8U5NvpyXorInP/aA0m4YTD0U/20pt/lp7C/8AsgHZZd9Pq1Xy+5B2a7Iu7wm7si7PMPUw0MZjKcasqudCnNbVOFO9lNxeUpS355JW6kGyjkz7I0Jg1Rw2HpJW7ulThlkrxik/iY+o2SilFHsZNnOaydnGjcVRnCGHpUKln3dWjThTlCXBtRSUluyfwPmfSOHnRrVaVRWnSnOnNfihJxfyPsg+Yu2XA93pnFNKyqKnUSX4oJS9XKMn6mLp025uLPZSa7nGd6Sv2AafcMXWwkn7FaDqU+lSnZSSXWGf8BEmydH2c4vudLYCd7LvowfC/eXhb+Y38uvlUyPyNn1kCiKnPEwW1JpJt5JZt8lzLjie1XWRYPBTs/7SfsxXnuXq/gmTrg5yUV7PG9EO9rGtDxWMlCL/ALOnl/F/ovi2cN3jLZttttttu7b3tve2ZugdE1MXiqGHp+OrNRTtfZW+UmuSim/Q6LUaofhEVYyXuwLVp2q46rHxXpYa/wB1ftKi83aK8pE0GFofRtPDYejQpK0KUIwgukVa76ve+rM0522bnJyZMAAgAAAAAAAAAAUZUMAhb/aApuVXBLlTqv3yh+iIj+yvkTv2xYDblhZcoVU/fTf6kaf7r6HQ4c18ESquyowscWcfXwz2WfZJ8v47RT7ueXBn07SmpRUluaTXk8zS6m9uL/Zs4l0bE9Fx8/duOFb0ntcHQpL3OZ9AkO9q+C28Ztfggvdd/Uw9Oerv6ZLLuVUNv7kOfZnyM7QVJxxmDdt2Jw7/APbA33+63/SMnROiW8Xg1b/qKL/u1It/IuLpLg/0adeXBySR9IoFEVZzJbFlSaSbe5ZvyR85dq+mpYvGOK8FLJLhtWt8F8WybNeNKdzhpqPikrL6fEgmejpNtvNt3bzzbLbp1Wt2P+ivycuMJ8NnJfZ2TH2C6sWVXHVI5yvSw1/ur9pUXm7R/hZxWF0BUr1aVCnlOrJRTtfZW9ya6JN+h9G6J0fTw9ClRpK0KUIwgukVbPrxJdRv+ngjLjTVi5IzAAU5tgAAAAAAAAAAAAoyoAOX1+wu1h4yt4Jq/lLL52I77hExaQwka1KpTl4ZxcX0ut66reQ7jYzo1Z0qitODs/xLepLmms/U3sfI4R4s5rrOPJWK1eGWVMNFproSpqjj1VwdF3zhFU59JQSXys/UirvzZ6D09LDybV7PxJbnbmhfZG1eTU6flvGn9SbTJbkyM9cpxniH03mXjteXKLUIu755JHK1cW5Scnm27shjyVb5NmfqedHIShX48juEbLVLBKppChb/AJalVl6Ky/mlE1FTFpK73EhdnWiJU6Mq9RWqVrOKe+NNeG/ndv1RmuytxaRi6ZRKy5P0jr0UnJJN8ipo9atKKhRk75vcvkV6W3o6jIuVNbm/Rx+uON76rs3yj8znnQQnirtt727spShOtUp0afjqSsn91cZPyV36FlHJjGOkcV/JdZ+Wzr+zXQ6cqmKkt96dH8qa25L1Wz6MkAxsBhYUqdOnBWjCKjHyRklfZNzk2ztMalU1qCAAIGcAAAA8KuJijzWNiAZYLKc7l4AAAAAAAOd1s1Wp4yCafd1or+zqJfyTXGPy4HRAEJwjNcZeCBtL4DFYSTjiKUorhUV5UpeU9y8nZ9DCjjE90j6EnBNWaTT3p53NLjNUNHVW3PCUm3vagot+sbMxShL0yrs6TFv6WQt9rX3ilLFSnJRpxlUm90YJyb9FmTHT1E0XF3WEpv8ANtSXuk2jc4LR1GirUqUKa5QjGK+B4oT9sjDpK39TI/1U1DqSlGtjkrLOFDJ58HVe5/l9/IkhIrYwdIY7YyXi+RmS0WlNEKo8YmRiMTGG9+hEuuum3WruKfswbXr/AKHSay6V7mjObd5PKPVv+mRbKo223vebNa6/i9IqupWc2q14RmPEPmdX2f4J2nipXvK9Oj0in7cl5tbN/wAL5nF4LCVMRWpUKfiqyUb8Ir96b6JJv0JldCnSjTpU1aFOMYQXRL5ntM3Puzzp2KuXyMvhiZLibjAYhzWZoUZktJUsNTcqkknvtdK3nyM7aXdlzOaityN8COdI9pUU2qcW+qSS98v0NXLtJxF8ofFf5TC8mtezTl1CpeNslmUjX4vHWyRHdLtHm8qlN+jX6G10VrPhq0lGUu7beW1bZb5bXB+Z7G+t+ydebVN63r9m9vKTNjhMFubPfC4VRSMpIzG2UjGxcAAAAAAAAAAAAAAAAAYuPxOxG/F7jnpTbfNs2GnG9qPK2Rp8bW7ulOfHdH8zMV1saoOb9EZy4rZw2ueN7ytsJ+zTy85cX9DnnTN5LBttt73vPN6NlUnTpR8VR2v91b5S9Fd+hQRv+SevbOfdVk5b+5vOzfRuxGripL2p3p0PwwTtUn6tKP8AC+Z19zzweFUIQp042jCKjBcklZG2wujXk5ZLkdDXDhFIvqa+EEjU47FRoUpVJblu6voRfpfSNXETcpt2/djwivq+p22vdVznGmvDHO3wX1OV+wlHk5qlNxT7IqcxzsnpeEaR0zydSCdtpXOl0XoP7RiI03fYSc6tsm4q1op8Lt295KOj9AUIQUe5pqNvDsRt65ZmfHpd0eW9HlOFKxbb0QaqZVQO71w1Up0KqnRjs0ql7w4QmuEeSaztzTOe+wmrdP4puEjBZjzjJo6rs51oltxwtaV73+zye9WTbpN8ck2vJrkSTcgt4WULThlODU4PlKLTXxRNOisWq1GlUW6pCMvLaSdizwclWxcfaLXDnJw4y9GWADfN0AAAAAAAAAAAAAFGAeeIpRkvaV0cVrDJSkqcfDD5s6vSuLVODb9Or4I4uU7tt73vOX61mNzVUfXdk1TzXcwHQRu9StDqXeYia8XsUvyp+1L1at6PmaydN1J06MPFUdvJb3L0Sb9CQ8Jh404QhFWjGKjFdErHvRaHOXyy8IxulQZfToxjuSRZicRGCzeb3IxsbpFRyjm/gjUOo5STbvmvmdHa+MJP8M9Xc0OmKe1Wm30X9e8wvsyNnjWu8n5nlFI+fRsk0SeIjYag4Vd5i52404Lpbab/AMS9x19WrGO9nMarT7unX5yqv/CjNqT2ndncdOWseOyPHj2KabqRrQ2bbntJ9VdfJs437MdnRppvd5miq0I3dmUPWYyWRtfZf9HwKfc1DwqOi1Wx0o4aEfuOcf5m/qa1KPP0WZl6Ei1SlZWtOW/N8CXRJS+dp/Y9+BQ7o6rDY1S3mcmcvhpy2kzpKDyR1J4egAAAAAAAAAAABbUkkm3wKs5bXvT0cNQav7Uso+b3fqYrrOEHIy0VStsUI+zT6y6aU6rinlF/E0zx65nJvSt3dvN7y7C1Z4irToQdpVHZv7kVnKXok36HK/8AmlbPb8s6KWCqobfhEnaiYa8amKqZJ3hRv91eKS83l/D1N1jdJuWUcl8Wa6DUYQpxWzCEVGEeUYqy831PXDYeU3aK83wR1OPSqYKCObnLlJssjFtmzpaOahKUt+y7Lk7ZGdg8FGC5y5/oZMkZJx5RaIp6ZFmJx15y65+8yaFey6/1kc1j6jo4mrCeSpzlG73NJ+z55NM8Xp5N2ppyfF7kvU5KGHwfdHRvE5JNezvtXqu13y5Si/7yf6GzqV4x3v03v3Eeam6XlUxU4TlswqRsrZXnFtxjfqnJe4kTQ+FWclbmm+COlw3/ABJFLmUyqs0z1xuIlToNxg+GcvPkcVVru/tylN77LKK8zqdcdKRhRUdq73t83w/roRfiNJtuS7y/3YQz/vMquoV87t/jRvYWK518tHU0cdFQlJ2itytwsbLQ6aw8bN2nObbe92aX0I9xulFsKLdkllFe1KT8llzJJ0Fg5U6FCMl7UacXNyzcZSW1JW3b3b0MnTaOM3Ihn0/FFG1wdN3R0VNWSNRoynd34cDcouyqKgAAAAAAAAABgHjiKqhGUpbkm36EAa8aelicVPP2INqPV8X9PQkTtT1nhQouhCa72au1xinub5bm/QhNz6mhlS5PijquhYqhH5p+X4/R7OqSB2Z6KtCeKmvaqXhR6U0/akvOSt/B1OD0To2eKr0qFPfUlZtZ7MVnKXorv3cz6J0PoSFOEItWjBKMIcIqKsr9Ri1d+TPeu5aUFVH35PDA6OlPN5R+L6G9o0YxVoqyL0ipvnKA85yfA9CjAIt7V9AzjJYulT27pQr33Qt4alvVJ+USPKVWfdTla8p7rcFuX1PonFU1KE422lJNPa8Nnk1ZkVay9nOIpJywTlVp7+4UlGcM81CcvFHpv8zTvo2+SOg6Z1KMYqq3+mcO63dU9i/ty8Vv3UdbQ19rQpxg4+FW2pNbU+TtZu5yWIw0qMlCrelN7oKLU292cpZ+p4V591aMM5vxSebz4I1Vyh47F5OFF6+pJmy03purXltVNp8k7xj7t7fmYk6mxFd483uhH2UvzWLq2ISdGEneTabSV3eztl5nQaK1Dr4yopT2qVJ2u2vba/BF5+rsvM9VUpMjZkUUR76SRj6jYCWLxSk4JUMPadSyylL92F+Ly91+ZMFLDd5FSTsm7vr0K6F1bpYejGlTioQXDe23vlJ8ZO282c6EIKKSz4XLCqvhHRyOblPIt5evR64WioxVj3PGEWz1SMpplQAAAAAAAAAAAa3F6AwdWbnVwtCpN75TpU5SfnJq7PH/AIW0d/2WG/8ABS/ym4B5pE1ZJdts1+D0HhKMtujhqNOdmtqnSpwlZ71tRV7ZL3GwSAPSLbfkAAHgLKheADxVLjvfXgWxjJyz4FZuzut/C+SRZSVk7u999gDHr4anVm9uEZxWVpRjJe5mE9VsBKe19hobX3nSp/Kxu6Sj+768/U9DzSJKcl4ZrcJoPDUneFGnFvfsQhD5I2EYJblYuLZzSV27I9PG2/JcYCl3lS/BZL9Slau6nsx8PF8/9DKw9FRQPD2QAAAAAAAAAAAAAAAAAAAAAAABSRUo2AeHc3eZ6xpoKovkO8QBZUoJ7smeTjVW6V/NI9++XxsHV+gBjPvnxt6IosG27ybfmZfeFHVQAp0lHcehZt5DvF+gBeDy75fD6npF3AKgAAAAAAAAAAAAAAAAAAAAHnWWQABj2LYRWZUAF8Iopsq4AA2UNlAAFzWRa4oAAuUUZENxQAFwAAP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600200"/>
            <a:ext cx="2505075" cy="3333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2" name="AutoShape 6" descr="data:image/jpeg;base64,/9j/4AAQSkZJRgABAQAAAQABAAD/2wCEAAkGBhEQERAREBAVEBQWFQ8VEhASGBMPFBUYFRQVFBMQFhQXHSYfFxkvGRUZIC8gIycpLCwsFR4xNTAqNSYrLCkBCQoKDgwOGg8PGiwkHyQvLzIrKS80LCwyNS8sLSwsLC00LS0sLCwwNDEsLCwvLy4pLCwsLyw0LC40LCosMikvLv/AABEIAOsA1gMBIgACEQEDEQH/xAAbAAEAAgMBAQAAAAAAAAAAAAAAAQcCBQYEA//EAEIQAAEDAQYDBQUGBQIFBQAAAAEAAgMRBAUGITFBElFhEyJxgZEjQlKhwQcUMmJysUOCotHhkvAkM7Kz0jRTY3OT/8QAGwEAAgMBAQEAAAAAAAAAAAAAAAYDBAUCAQf/xAA0EQABAwIDBgQGAQQDAAAAAAABAAIDBBEFEjETIUFRYdEykaHwFCJxgbHBQiNy4fEVUmL/2gAMAwEAAhEDEQA/ALxREQhEREIRERCEREQhEREIRERCEREQhEREIRERCEREQhFr77vhtmj4jm41DGczz8Buf7hem221kLHSPNGgeZ5Acyq4vO832iQyPy2a3UNGzR9TuszEK34dmVviOndZWJVwpmZW+I6dOvZe27cTTRSFznGVriS9h67t+E9NPp3F33jHOwPjdxDcaEH4SNiqvqvvYLykgfxxOodwc2uHJw3CxKLEnwHK/e31CwaHE305yv3t9R9OytJFq7lv+O0jLuyAd6MnP9Q+JvVbRNccjZGhzDcJvilZK0PYbhERF2pERF4L2viOzM4nmpNeBg/E4/QdVw97WNLnGwC4kkbG0uebAL3ErU2zFNmjqO04yNoxx+XF+GvmuNvW/JbQe+6jdo21DelfiPU/Ja7iS/PjJvaEfc9kt1GNuvaFu7mey7N+O49oZD4lg+pUx47h96KRvUcDvquKLliXKmMVqeY8lS/5eqv4vQKzLDiCzzEBko4jox1WOPgHUr5LYqoCVvLmxdLAQ2QmaPLImr29WuOvgfktGnxcONphbqOy0qbGgTlnFuo7Kw0XwsdsZMxskbg5p0I/YjY9F91uggi4TCCHC40RERer1EREIRERCEREQhFi94aCSaAAkk5AAakrJcVi7EHGTZ4j3B/zHD3iPcHQb8z4Z1aqpbTx53fYKpV1TaaPO7XgOZXgxFfptL+7URNrwDSp3kI58uQ8StRVRVRVJcsjpXl79SkWWV0ry953lZVUVUVUVUajX0imcxwc1xa4GocMiF2+HsWNmpHNRkmgdo1/KnJ3TfbkODqt7hbD/wB4f2kg9k05g++4e54c/TnTRw+WZkobFvvqOHvqtHDpp2TBsW++o4e+v+lYSIicU8LzXjb2wRukfo0abk6Bo61VaW+3vmkdJIak7bNGzB0H+d1vMc3lxSthByYA536nDL0b/wBa5guSrilSZJNmNG/lJ+LVZll2Q8Lfzx8tPNZlyxLlgXLbXJhqW1d4Hs460MhzrzDR737fssyKF8rsrBcrLiifK7IwXK1ZcsS5WDBgeytHeD5Dzc4t+TaBfG24CgcPZOfEds+0b5h2foQtI4TOBfd9L+wtM4NUgX3fS/8Ai3quCLlBcvVe90y2V/BKNc2vGbXDeh58xqvCXLPdGWHK4WKynscxxa4WIW5w7iB1lkBJrE4jtG6/zjqPmPKlnMeCAQaggEEZgg6FUsXKwcAXp2kDonGpiIA/Q6pb6EEeAC28KqCDsXacFv4NVEO2DtDp+x+11KIiYEzoiIhCIiIQiItViG/BZY6ihkdURtPzceg/sFHJI2Npe7QKOWVsTC953BeDFuIeyaYIj7Rw7zhqxp6/EduWvJcKspZS5xc4lziSSTqSd1hVJlXUuqZMx04BI1ZVOqZM504DkPeqmqhRVRVVVTWVVFVFV9rHY3zPbHGKudpyHNx5ALprS42C6a0uNhqvVcl0OtUoYKhozkf8I/8AI7efJWZZbM2JjY2Dha0AAf71Xmue6mWaIRsz3c7Qudu4/wBuS9yb6GjFOzf4jr2Tph9CKZl3eI69kREWgtNVPetp455nk1rJJ6BxDR6ALyFyxeTU11qa+Nc1iXJDddziSvnLiXOJPFe+57AbRPHFmA494jZoFXHpkKeJCtWGFrGta0BrQAABkABoFX32f/8Aqnf/AEyU/wBcasRMuExhsRfxJTVgsTWwl/En8IiItdbi8N9XU20wvidSpzY7XhcPwu/3sSFUUjS0lrhQgkEciDQj1V1qnsRUFrtPDp2snXOve+dVh4tGPlfx0S5jcTbNk46LxFy6HANr4bYG1/5jJG02qBxj5NPquaLlucGH/jrP4yf9p6y6XdMwjmFi0ZLahhHMflWyiInBPqIiIQiIsJpmsaXOIa0Akk5AAalGiCbbyvhed5Ms8bpJDkNANXE6NHVVleN4PnkdLIczoNmgaNHT/J3XqxBfjrVJXSNtRG3p8Z/Mflp46uqU8QrNu7K3wj169kmYlXfEvyt8I9evZTVRVRVRVZlllKapVY1UEoQswCSAASSQABmSTkABuVY+GMPiys4nZyvA4zrwjaMdOfM+S1uDMOcAFolHeI9k0+6D756nbkPHLrUy4bRZBtXjfw6JpwqgyDbSDedBy6/f8IiItpb6IiIQqivyzmK0zsO0jyPBx4m/IheAuXY/aJdRDmWloyIDJOhFSxx8qjyauKLknVUJilc33ZIdZCYZ3M67vodFtMP3r92tEcp/DUtf+l2RPlkfJW21wIBBqDQgjMEHQqjy5dHhvGz7KBHKDLFtT8bOja5EdD67K9h9WIbsfoVoYXXtgvHJoePIqzkWls2MrFIKi0NbzD6xn+rXyXwt+O7HEDSTtnbNjBd/UaN+a3TURAXzDzTIaqANzZxb6hba9LxZZ4nyv0aK03J2aOpOSpie0F7nPd+JznOd4uNT8ytjiHE8tscC/uMb+CIGoH5ifed19N1py5YFbUidwDdAlXEq0VLwGeEevVZFy6j7ObJx2svplHG415F1Ggehd6Lky5WpgC5zBZuNwo+Yh55htPZg+VT/ADLyhizzA8t68wuEyVAPAb+3qunRETMnNEREIRcBi7EXbO7GI+zae84e+4fu0H1OewWzxliPgBs8R7xHtXD3QfcH5j8h45cPVL+J1t/6LPv27paxavveCM/3H9d/LmpqlVjVFg2S4pqoqoqoqvbIUrpcH4c7d3bSt9k091p0kcP3aD6nLYrXYduJ1rkppG2hkf0+AfmPy18bPhhaxrWMAa1oAa0aADQLYw6i2h2rxuGnVbmF0G1O1kHyjTqeyzRETKmxEREIRERCF8LbY2TRvjkHE1wII+o5HevRVHf1yyWSUxvFQamOTZ7efjzG3hQq415LzuqK0xmOZvE3UbFp2c07FUqukE7d2o0WdX0Iqm7tzhof0qULlBcuiv7A1os5LogZ4+bRV7ejmDM+I5bLmC5Lr4nRnK8WShLBJC7LILLMuUFywLliXLmyiWZcsS5Io3PcGsaXuOjWguJ8AMyu1w59m73kSWzuMyIhae+79RH4R4Z57KaKB8ps0KxBTSzmzB9+C8OCcKG1SCWVvsGHOv8AEcPcH5eZ8vC11hDA1jWsY0Na0ANaBQADQALNMdPTtgbYa8SnGjpG0zMo14lERFYVxFpMT4hFlZRucrweAa0G8h6cuZ817b4vZlmidI/PZrd3O2aP96KrrdbnzPdJIaudryHJo5ALLxCs2LcjPEfRY+J1+wbs2eI+g96L5OcSSSSSSSScyScySdysaqKqKpXSesqqKqKqKoshTVem7bvfaJWxRjM6nZoGrz0/wN154o3Pc1rQXOcQGtGpJ0Cs/DNwCyRUNHSOoZHj5MHQfPMq9R0hqH/+Rr2WhQURqZN/hGp/S9t1XYyzRNijGQzJ3cTq49V60RNjWhosNE7NaGANaLAIiIul0iIiEIiIhCIiIQi194XBZrRUzQMeSKcVKP8A9Yz+a2CLxzQ4WIXLmtcLOF1zMn2dWE6Rvb4Pf9SVlD9nlgbmYnP/AFPf+wIXSIofh4v+o8lB8JBrkb5BeaxXbDAKQxMjG/A0Nr4kar0oimAA3BWAABYIiIvV6i+VqtTYmOkeeFrQS4nkP38F9SVW+LsSfeH9nGfYsOo99w9/9PL15UqVdS2nZmOvAKlW1baWPMdToF4b+vt1rl4zUNFRGz4RzP5jv5DZa2qiqiqUXvc9xc7UpIke6Rxe43JU1UVUVUVXi4U1UEpVdbgnDPaOFplHcB9k0+84e+fyjbmfDOaCB0zwxqnp6d9RIGM99VtcGYZ7FotEzfauHcadY2nps4j0GXNdUiJuhhbCwManmngZBGGM99UREUynRERCEREQhEREIRERCEREQhEREIRERCERFzuL8SfdmdnGfbPGW/A3QvI58uvgo5ZWxML3aBRTTNhYXv0C1mNsS/issR6TOH/aB/f05riaqC6uZzO5OZPVRVKNRO6d+dyRqqpdUSF7vsOQU1SqiqiqgVZTVRVRVe257ofapRFHlu5+oY3dx+g3K6awuIa3VdMY57g1ouSvfhbDptcneBETKdo7TiO0YPPnyHiFaMcYaA1oDQAAGjIADIADYL4Xfd7II2xRijWjzJ3ceZK9Ka6SlFOy3E6lO1DRtpY7fyOpRERXFfRERCEREQhEREIRERCEREQhEREIRERCERF8LdbWQxukkPC1oqT+wHM1yXhIAuV4SGi5Xkv+/GWSIvdm45Rs3c76Dcn/AAqptdrfK98kh4nONXH6dBTKnRem+75fapTI/IaMZsxuw8eZ3PktelatqjO6w8I07pLxCtNS+w8I07qaqKqKpVUbLNUqKqKqF7ZC+1ns75HtjjaXOcQGtG5+nirXw7cLLHFwihe6hkf8R5D8o2H9ytdgzDH3Znayj2zxp/7bfg/Vz9Ns+mTHQUeyG0f4j6Jtwyg2Ldq8fMfQd/fNERFqLaRQ5wGZyHNa++b7jszau7zjXgjGRd16DquFvO+pbQfaO7u0YyYPLc9T8lnVeIR03y6u5d1mVmJR03y6u5dyuzteK7NHkH9oeUY4/wCr8PzWvfjuPaF58SwfUrjS5QXLDfi9Q47rD7d1gPxipcdxA+g73Xax47h96KRvUcDvqttYb/s8xpHKOL4HVY7yDqV8lWXEsSV3Hi87T8wB9Pfkuo8ZqGn5rEeX47K30Ve3Li+WCjZazR9c3t/S46+B9Qu8slrZKxskbg5rtCP26Hot6lrI6gfLryTHSV0dUPl3HiF9kRFcV1EREIRERCEREQhQ5wAJJoBUknIADUlVdizEn3uThZUQsJ4BpxHTtCP26eK2mOcT8RNlhd3RlM4e8R/CB5Dfrlsa8XVYGIVec7JmnFK+K12c7GPQann0WVVFVFVFVj2WCpqlVjVKr2yFNV22BML8XDapm5DOFh3/APmI/b15LVYOwybXJ2kg9iw9787tezHTn6b5Wi1oAoBQbALYw+kzHav04d1v4VQZjtpBu4D9qURFvJnReS9LxbZ4nSOzpo3dzjo0L1rg8bXlxzCIHuxgVHN7hU+NG09SqdbUfDxF410H1VGvqfhoS8a6D6+9601str5nukkNXHXkOTQNgvOXLEuWJcks3cbnVIpJcbnVZlyxLluLiwxLau+T2cfxkVLufAPrp4rqYMEWRoo5r5D8TnuB9G0CvwYdNMMwFh1WhT4ZPO3M0WHM7v8AKr0uWJcu9tuAoHD2TnRHbPtG+Ydn6FcXet1S2Z/BKKVza4ZtcOYP01C5noZYN7hu5hcVNBNTC7xu5jReUuW3w1iA2WTvE9k4jtG602EgHMb8x4BaQuWJcoonuicHt1CrxSuieHsO8K6Qa5jPqi5vAl6drZzG41dEQ3+Q5s/Yt/lROcMolYHjin2CYTRtkHFdKiIpVMiIiEIuWxpij7u3sYj7V4zcP4bTv+o7evKuxxNiBtjiLsjI6oiYdz8R/KN/Ibqp7RaHSOc97i5ziS5x1JKy6+r2Y2bNT6LExSv2Q2UZ+Y69B3WCVWNVFUvWSosqqKqFFUWQpqtlh+432yYRtqGjOR+zG/3OgH0BXjsNifPIyKMcTnGgG3UnkAM1b1wXGyyQtjZmdXv0LnbnoNgOSv0dLtnXPhGvZaeHUJqX3d4Rr2XrsViZDGyKNvCxooAPmTzNcyeq+6ImUAAWCcgABYIiIvV6iqO2WrtJJJPje93kSSPkrafofAqmmuyHgFg4yTZg+v6S3jrj/TH1/S+hcvdcV2/eZ44vdzc8/lbmfXIfzLWFy6n7PKdvLz7LLw4xxfRZNLEJJmtdpdYtHEJZ2MdoSu9jjDQGtAaAAABkABkAAskROifkWvv26W2qF8Z/Fqx3wuGh+h6ErYIuXtD2lrtCuHsa9pa7QqkySMiKHcHIg7hYly9N9H/ibTTTtp6f/o5eIuSW5tiQvnrm5XELpMEXl2M8lT3XRmo6hzaH0J9UXP2Rr3OpHrQ+lR/hStOmqnxR5QCVsUddJDFka0kK7URExptReS9Lzjs0T5ZDRrRoNXHZoG5K9EsrWNc5xDWtBLnHIADMklVPirEjrZLkSIm1EbdK85D1PyHnWpV1IgZ1OioV1YKaO/8AI6D9rw3xez7VK6WTU5Nbs1o0YP8AepK8VVFVFUruJcbnVJTnF7i52pU1SqiqiqFypqjQSQACSSAAMySdABuVjVWDgHCvDw2uYZkexYdgf4p6kadDXcUnggdM/KFapaZ1RIGN+55BbbB2GBZI+OQDtngcZ14Br2QP78z4BdGiJojjbG0NboneGJsLAxmgRERSKVEREIRU9elm7KaaOlOF7wB0rVv9NFcK4D7Q7qLZGWho7rwGP6OA7pPi3L+VZWKRF8QcOH4KxcZhL4Q8fxPofYXJFy2eGb2FmtMcjvwGrHnk11M/IgHyWoLliXJejcWODhqErRvMbw9uoV4g1zGfVSqyw5jh9mAilaZYh+GlONg5CuTh0NKc9l2VmxnYniotDW9H1jP9Qz8k1Q1kUovex5FOlPiEMzb5gDyPvet2vDfV6tssL5n7Dut+Jx/C0ef1K1V4Y9scQPC8zO2bGDT/AFGg+ar+/wDEktseHSd1orwRt/C3r1d1/ZR1NayNpDDcqGsxKKJhDDd3C29a6SUuJc41JJJPMnMn1WBcsS5YlyXLJOXW/Z5d/azyucO62Oh8XOBb8mOUrq8C3MbPZWl4o+U9o4HUAjuN9M6cyUTNRwhkIDhvTrh9MI4Ghw36+a6JEXG47xV2TTZoXUkcPaOGrGn3RycR6DxCsTStiYXOVqonbAwvetTjrFXbONmhPs2n2jho9wP4R+UH1I6CvH1UKKpWlldK8vckiondPIXv99FNVFVFVFVGoFlVRVY1W4wxh19tl4BVsbaGV42GzR+Y0y8zsu2ML3BrdV3HG6RwY0XJW0wPhX7y/tpm+xYcgdJHDbq0b89OatFfKzWZsbGsY0Na0ANaNAAvqmampxAzKNeJTtR0raaPKNeJRERWVcRERCEREQhF57fYWTxvikFWuFD9COoOfkvQi8IBFivCA4WKpq+7mkskpjkz1LHjIPb8Q5HmNlri5XVet0RWqMxzN4hqCMnNOzmnYqtb9wPaLOS6Npnj2cwVeB+ZmvmKjLZLtTQOjOZm9v4SlW4Y+El0Yu31HvmueLliXLAuUFyoWWOsy5YlywLllBA+RwZGxz3HRrAXE+QXQC9AJNgoLl1mBcKm0vE8rfYsPdB/iOB06tB15nLnT3Yb+zdxIktndGogaak/rcNB0HqNFYUUTWgNaA1oADWgAAAZAADQLWpKE3D5Bu5Jgw/C3ZhJMLDgO6yREW0mVQVU+K8KzWV7pSTNG5xPbe8C41pJyNTroemitlYyRhwLXAOaQQWkAgg6gg6hVqmmbO2x14KlWUbapmU7iNCqFqlV2mLMAuj4prIC5mZdDmXM6s+JvTUdduIqlyWF0Tsrgk6op5Kd2V4WVVFVFVMUbnua1oLnOIa1ozJJNAB5qOyg1Xquu7JLTKyGIVc467NG73HYBXLctzR2SFsUYyGbnbucdXnr9AAtfhDDDbFF3qOmfQyO5co29B8z5U36YaOl2TczvEfROGG0Pw7c7/EfTp3RERX1qoiIhCIiIQiIiEIiIhCIiIQtfeFwWa0VM0DHk5cVKO/1jP5rUv8As6sJ0jc3oHv+pK6ZFE6GNxu5o8lA+niebuaD9guch+z+wNIPYl36nvI9K0K3djsEUI4Yo2Rjkxob5mmq9CL1sTGeEALpkMcfgaB9AiIikUqIiIQiIiEIuNxbgNs/FNZgGS5l0f4WyHfo13XQ7812SKKWJsrcrgoZ4GTsyPCoGeF0bnMe0sc00c1woQeRCsnAGEuxaLTO32jh7Nh1Y0+8eTiPQeJC3l83LBLPZZJImueJCOI1zAje8A0/EOJoOdfmVuVSp6IRvLnG9tFl0eFthlL3G9tO6IiLSW0iIiEIiIhCIiIQiIiEIiIhCIiIQiIiEIiIhCIiIQiIiEL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4" name="AutoShape 8" descr="data:image/jpeg;base64,/9j/4AAQSkZJRgABAQAAAQABAAD/2wCEAAkGBhEQERAREBAVEBQWFQ8VEhASGBMPFBUYFRQVFBMQFhQXHSYfFxkvGRUZIC8gIycpLCwsFR4xNTAqNSYrLCkBCQoKDgwOGg8PGiwkHyQvLzIrKS80LCwyNS8sLSwsLC00LS0sLCwwNDEsLCwvLy4pLCwsLyw0LC40LCosMikvLv/AABEIAOsA1gMBIgACEQEDEQH/xAAbAAEAAgMBAQAAAAAAAAAAAAAAAQcCBQYEA//EAEIQAAEDAQYDBQUGBQIFBQAAAAEAAgMRBAUGITFBElFhEyJxgZEjQlKhwQcUMmJysUOCotHhkvAkM7Kz0jRTY3OT/8QAGwEAAgMBAQEAAAAAAAAAAAAAAAYDBAUCAQf/xAA0EQABAwIDBgQGAQQDAAAAAAABAAIDBBEFEjETIUFRYdEykaHwFCJxgbHBQiNy4fEVUmL/2gAMAwEAAhEDEQA/ALxREQhEREIRERCEREQhEREIRERCEREQhEREIRERCEREQhFr77vhtmj4jm41DGczz8Buf7hem221kLHSPNGgeZ5Acyq4vO832iQyPy2a3UNGzR9TuszEK34dmVviOndZWJVwpmZW+I6dOvZe27cTTRSFznGVriS9h67t+E9NPp3F33jHOwPjdxDcaEH4SNiqvqvvYLykgfxxOodwc2uHJw3CxKLEnwHK/e31CwaHE305yv3t9R9OytJFq7lv+O0jLuyAd6MnP9Q+JvVbRNccjZGhzDcJvilZK0PYbhERF2pERF4L2viOzM4nmpNeBg/E4/QdVw97WNLnGwC4kkbG0uebAL3ErU2zFNmjqO04yNoxx+XF+GvmuNvW/JbQe+6jdo21DelfiPU/Ja7iS/PjJvaEfc9kt1GNuvaFu7mey7N+O49oZD4lg+pUx47h96KRvUcDvquKLliXKmMVqeY8lS/5eqv4vQKzLDiCzzEBko4jox1WOPgHUr5LYqoCVvLmxdLAQ2QmaPLImr29WuOvgfktGnxcONphbqOy0qbGgTlnFuo7Kw0XwsdsZMxskbg5p0I/YjY9F91uggi4TCCHC40RERer1EREIRERCEREQhFi94aCSaAAkk5AAakrJcVi7EHGTZ4j3B/zHD3iPcHQb8z4Z1aqpbTx53fYKpV1TaaPO7XgOZXgxFfptL+7URNrwDSp3kI58uQ8StRVRVRVJcsjpXl79SkWWV0ry953lZVUVUVUVUajX0imcxwc1xa4GocMiF2+HsWNmpHNRkmgdo1/KnJ3TfbkODqt7hbD/wB4f2kg9k05g++4e54c/TnTRw+WZkobFvvqOHvqtHDpp2TBsW++o4e+v+lYSIicU8LzXjb2wRukfo0abk6Bo61VaW+3vmkdJIak7bNGzB0H+d1vMc3lxSthByYA536nDL0b/wBa5guSrilSZJNmNG/lJ+LVZll2Q8Lfzx8tPNZlyxLlgXLbXJhqW1d4Hs460MhzrzDR737fssyKF8rsrBcrLiifK7IwXK1ZcsS5WDBgeytHeD5Dzc4t+TaBfG24CgcPZOfEds+0b5h2foQtI4TOBfd9L+wtM4NUgX3fS/8Ai3quCLlBcvVe90y2V/BKNc2vGbXDeh58xqvCXLPdGWHK4WKynscxxa4WIW5w7iB1lkBJrE4jtG6/zjqPmPKlnMeCAQaggEEZgg6FUsXKwcAXp2kDonGpiIA/Q6pb6EEeAC28KqCDsXacFv4NVEO2DtDp+x+11KIiYEzoiIhCIiIQiItViG/BZY6ihkdURtPzceg/sFHJI2Npe7QKOWVsTC953BeDFuIeyaYIj7Rw7zhqxp6/EduWvJcKspZS5xc4lziSSTqSd1hVJlXUuqZMx04BI1ZVOqZM504DkPeqmqhRVRVVVTWVVFVFV9rHY3zPbHGKudpyHNx5ALprS42C6a0uNhqvVcl0OtUoYKhozkf8I/8AI7efJWZZbM2JjY2Dha0AAf71Xmue6mWaIRsz3c7Qudu4/wBuS9yb6GjFOzf4jr2Tph9CKZl3eI69kREWgtNVPetp455nk1rJJ6BxDR6ALyFyxeTU11qa+Nc1iXJDddziSvnLiXOJPFe+57AbRPHFmA494jZoFXHpkKeJCtWGFrGta0BrQAABkABoFX32f/8Aqnf/AEyU/wBcasRMuExhsRfxJTVgsTWwl/En8IiItdbi8N9XU20wvidSpzY7XhcPwu/3sSFUUjS0lrhQgkEciDQj1V1qnsRUFrtPDp2snXOve+dVh4tGPlfx0S5jcTbNk46LxFy6HANr4bYG1/5jJG02qBxj5NPquaLlucGH/jrP4yf9p6y6XdMwjmFi0ZLahhHMflWyiInBPqIiIQiIsJpmsaXOIa0Akk5AAalGiCbbyvhed5Ms8bpJDkNANXE6NHVVleN4PnkdLIczoNmgaNHT/J3XqxBfjrVJXSNtRG3p8Z/Mflp46uqU8QrNu7K3wj169kmYlXfEvyt8I9evZTVRVRVRVZlllKapVY1UEoQswCSAASSQABmSTkABuVY+GMPiys4nZyvA4zrwjaMdOfM+S1uDMOcAFolHeI9k0+6D756nbkPHLrUy4bRZBtXjfw6JpwqgyDbSDedBy6/f8IiItpb6IiIQqivyzmK0zsO0jyPBx4m/IheAuXY/aJdRDmWloyIDJOhFSxx8qjyauKLknVUJilc33ZIdZCYZ3M67vodFtMP3r92tEcp/DUtf+l2RPlkfJW21wIBBqDQgjMEHQqjy5dHhvGz7KBHKDLFtT8bOja5EdD67K9h9WIbsfoVoYXXtgvHJoePIqzkWls2MrFIKi0NbzD6xn+rXyXwt+O7HEDSTtnbNjBd/UaN+a3TURAXzDzTIaqANzZxb6hba9LxZZ4nyv0aK03J2aOpOSpie0F7nPd+JznOd4uNT8ytjiHE8tscC/uMb+CIGoH5ifed19N1py5YFbUidwDdAlXEq0VLwGeEevVZFy6j7ObJx2svplHG415F1Ggehd6Lky5WpgC5zBZuNwo+Yh55htPZg+VT/ADLyhizzA8t68wuEyVAPAb+3qunRETMnNEREIRcBi7EXbO7GI+zae84e+4fu0H1OewWzxliPgBs8R7xHtXD3QfcH5j8h45cPVL+J1t/6LPv27paxavveCM/3H9d/LmpqlVjVFg2S4pqoqoqoqvbIUrpcH4c7d3bSt9k091p0kcP3aD6nLYrXYduJ1rkppG2hkf0+AfmPy18bPhhaxrWMAa1oAa0aADQLYw6i2h2rxuGnVbmF0G1O1kHyjTqeyzRETKmxEREIRERCF8LbY2TRvjkHE1wII+o5HevRVHf1yyWSUxvFQamOTZ7efjzG3hQq415LzuqK0xmOZvE3UbFp2c07FUqukE7d2o0WdX0Iqm7tzhof0qULlBcuiv7A1os5LogZ4+bRV7ejmDM+I5bLmC5Lr4nRnK8WShLBJC7LILLMuUFywLliXLmyiWZcsS5Io3PcGsaXuOjWguJ8AMyu1w59m73kSWzuMyIhae+79RH4R4Z57KaKB8ps0KxBTSzmzB9+C8OCcKG1SCWVvsGHOv8AEcPcH5eZ8vC11hDA1jWsY0Na0ANaBQADQALNMdPTtgbYa8SnGjpG0zMo14lERFYVxFpMT4hFlZRucrweAa0G8h6cuZ817b4vZlmidI/PZrd3O2aP96KrrdbnzPdJIaudryHJo5ALLxCs2LcjPEfRY+J1+wbs2eI+g96L5OcSSSSSSSScyScySdysaqKqKpXSesqqKqKqKoshTVem7bvfaJWxRjM6nZoGrz0/wN154o3Pc1rQXOcQGtGpJ0Cs/DNwCyRUNHSOoZHj5MHQfPMq9R0hqH/+Rr2WhQURqZN/hGp/S9t1XYyzRNijGQzJ3cTq49V60RNjWhosNE7NaGANaLAIiIul0iIiEIiIhCIiIQi194XBZrRUzQMeSKcVKP8A9Yz+a2CLxzQ4WIXLmtcLOF1zMn2dWE6Rvb4Pf9SVlD9nlgbmYnP/AFPf+wIXSIofh4v+o8lB8JBrkb5BeaxXbDAKQxMjG/A0Nr4kar0oimAA3BWAABYIiIvV6i+VqtTYmOkeeFrQS4nkP38F9SVW+LsSfeH9nGfYsOo99w9/9PL15UqVdS2nZmOvAKlW1baWPMdToF4b+vt1rl4zUNFRGz4RzP5jv5DZa2qiqiqUXvc9xc7UpIke6Rxe43JU1UVUVUVXi4U1UEpVdbgnDPaOFplHcB9k0+84e+fyjbmfDOaCB0zwxqnp6d9RIGM99VtcGYZ7FotEzfauHcadY2nps4j0GXNdUiJuhhbCwManmngZBGGM99UREUynRERCEREQhEREIRERCEREQhEREIRERCERFzuL8SfdmdnGfbPGW/A3QvI58uvgo5ZWxML3aBRTTNhYXv0C1mNsS/issR6TOH/aB/f05riaqC6uZzO5OZPVRVKNRO6d+dyRqqpdUSF7vsOQU1SqiqiqgVZTVRVRVe257ofapRFHlu5+oY3dx+g3K6awuIa3VdMY57g1ouSvfhbDptcneBETKdo7TiO0YPPnyHiFaMcYaA1oDQAAGjIADIADYL4Xfd7II2xRijWjzJ3ceZK9Ka6SlFOy3E6lO1DRtpY7fyOpRERXFfRERCEREQhEREIRERCEREQhEREIRERCERF8LdbWQxukkPC1oqT+wHM1yXhIAuV4SGi5Xkv+/GWSIvdm45Rs3c76Dcn/AAqptdrfK98kh4nONXH6dBTKnRem+75fapTI/IaMZsxuw8eZ3PktelatqjO6w8I07pLxCtNS+w8I07qaqKqKpVUbLNUqKqKqF7ZC+1ns75HtjjaXOcQGtG5+nirXw7cLLHFwihe6hkf8R5D8o2H9ytdgzDH3Znayj2zxp/7bfg/Vz9Ns+mTHQUeyG0f4j6Jtwyg2Ldq8fMfQd/fNERFqLaRQ5wGZyHNa++b7jszau7zjXgjGRd16DquFvO+pbQfaO7u0YyYPLc9T8lnVeIR03y6u5d1mVmJR03y6u5dyuzteK7NHkH9oeUY4/wCr8PzWvfjuPaF58SwfUrjS5QXLDfi9Q47rD7d1gPxipcdxA+g73Xax47h96KRvUcDvqttYb/s8xpHKOL4HVY7yDqV8lWXEsSV3Hi87T8wB9Pfkuo8ZqGn5rEeX47K30Ve3Li+WCjZazR9c3t/S46+B9Qu8slrZKxskbg5rtCP26Hot6lrI6gfLryTHSV0dUPl3HiF9kRFcV1EREIRERCEREQhQ5wAJJoBUknIADUlVdizEn3uThZUQsJ4BpxHTtCP26eK2mOcT8RNlhd3RlM4e8R/CB5Dfrlsa8XVYGIVec7JmnFK+K12c7GPQann0WVVFVFVFVj2WCpqlVjVKr2yFNV22BML8XDapm5DOFh3/APmI/b15LVYOwybXJ2kg9iw9787tezHTn6b5Wi1oAoBQbALYw+kzHav04d1v4VQZjtpBu4D9qURFvJnReS9LxbZ4nSOzpo3dzjo0L1rg8bXlxzCIHuxgVHN7hU+NG09SqdbUfDxF410H1VGvqfhoS8a6D6+9601str5nukkNXHXkOTQNgvOXLEuWJcks3cbnVIpJcbnVZlyxLluLiwxLau+T2cfxkVLufAPrp4rqYMEWRoo5r5D8TnuB9G0CvwYdNMMwFh1WhT4ZPO3M0WHM7v8AKr0uWJcu9tuAoHD2TnRHbPtG+Ydn6FcXet1S2Z/BKKVza4ZtcOYP01C5noZYN7hu5hcVNBNTC7xu5jReUuW3w1iA2WTvE9k4jtG602EgHMb8x4BaQuWJcoonuicHt1CrxSuieHsO8K6Qa5jPqi5vAl6drZzG41dEQ3+Q5s/Yt/lROcMolYHjin2CYTRtkHFdKiIpVMiIiEIuWxpij7u3sYj7V4zcP4bTv+o7evKuxxNiBtjiLsjI6oiYdz8R/KN/Ibqp7RaHSOc97i5ziS5x1JKy6+r2Y2bNT6LExSv2Q2UZ+Y69B3WCVWNVFUvWSosqqKqFFUWQpqtlh+432yYRtqGjOR+zG/3OgH0BXjsNifPIyKMcTnGgG3UnkAM1b1wXGyyQtjZmdXv0LnbnoNgOSv0dLtnXPhGvZaeHUJqX3d4Rr2XrsViZDGyKNvCxooAPmTzNcyeq+6ImUAAWCcgABYIiIvV6iqO2WrtJJJPje93kSSPkrafofAqmmuyHgFg4yTZg+v6S3jrj/TH1/S+hcvdcV2/eZ44vdzc8/lbmfXIfzLWFy6n7PKdvLz7LLw4xxfRZNLEJJmtdpdYtHEJZ2MdoSu9jjDQGtAaAAABkABkAAskROifkWvv26W2qF8Z/Fqx3wuGh+h6ErYIuXtD2lrtCuHsa9pa7QqkySMiKHcHIg7hYly9N9H/ibTTTtp6f/o5eIuSW5tiQvnrm5XELpMEXl2M8lT3XRmo6hzaH0J9UXP2Rr3OpHrQ+lR/hStOmqnxR5QCVsUddJDFka0kK7URExptReS9Lzjs0T5ZDRrRoNXHZoG5K9EsrWNc5xDWtBLnHIADMklVPirEjrZLkSIm1EbdK85D1PyHnWpV1IgZ1OioV1YKaO/8AI6D9rw3xez7VK6WTU5Nbs1o0YP8AepK8VVFVFUruJcbnVJTnF7i52pU1SqiqiqFypqjQSQACSSAAMySdABuVjVWDgHCvDw2uYZkexYdgf4p6kadDXcUnggdM/KFapaZ1RIGN+55BbbB2GBZI+OQDtngcZ14Br2QP78z4BdGiJojjbG0NboneGJsLAxmgRERSKVEREIRU9elm7KaaOlOF7wB0rVv9NFcK4D7Q7qLZGWho7rwGP6OA7pPi3L+VZWKRF8QcOH4KxcZhL4Q8fxPofYXJFy2eGb2FmtMcjvwGrHnk11M/IgHyWoLliXJejcWODhqErRvMbw9uoV4g1zGfVSqyw5jh9mAilaZYh+GlONg5CuTh0NKc9l2VmxnYniotDW9H1jP9Qz8k1Q1kUovex5FOlPiEMzb5gDyPvet2vDfV6tssL5n7Dut+Jx/C0ef1K1V4Y9scQPC8zO2bGDT/AFGg+ar+/wDEktseHSd1orwRt/C3r1d1/ZR1NayNpDDcqGsxKKJhDDd3C29a6SUuJc41JJJPMnMn1WBcsS5YlyXLJOXW/Z5d/azyucO62Oh8XOBb8mOUrq8C3MbPZWl4o+U9o4HUAjuN9M6cyUTNRwhkIDhvTrh9MI4Ghw36+a6JEXG47xV2TTZoXUkcPaOGrGn3RycR6DxCsTStiYXOVqonbAwvetTjrFXbONmhPs2n2jho9wP4R+UH1I6CvH1UKKpWlldK8vckiondPIXv99FNVFVFVFVGoFlVRVY1W4wxh19tl4BVsbaGV42GzR+Y0y8zsu2ML3BrdV3HG6RwY0XJW0wPhX7y/tpm+xYcgdJHDbq0b89OatFfKzWZsbGsY0Na0ANaNAAvqmampxAzKNeJTtR0raaPKNeJRERWVcRERCEREQhF57fYWTxvikFWuFD9COoOfkvQi8IBFivCA4WKpq+7mkskpjkz1LHjIPb8Q5HmNlri5XVet0RWqMxzN4hqCMnNOzmnYqtb9wPaLOS6Npnj2cwVeB+ZmvmKjLZLtTQOjOZm9v4SlW4Y+El0Yu31HvmueLliXLAuUFyoWWOsy5YlywLllBA+RwZGxz3HRrAXE+QXQC9AJNgoLl1mBcKm0vE8rfYsPdB/iOB06tB15nLnT3Yb+zdxIktndGogaak/rcNB0HqNFYUUTWgNaA1oADWgAAAZAADQLWpKE3D5Bu5Jgw/C3ZhJMLDgO6yREW0mVQVU+K8KzWV7pSTNG5xPbe8C41pJyNTroemitlYyRhwLXAOaQQWkAgg6gg6hVqmmbO2x14KlWUbapmU7iNCqFqlV2mLMAuj4prIC5mZdDmXM6s+JvTUdduIqlyWF0Tsrgk6op5Kd2V4WVVFVFVMUbnua1oLnOIa1ozJJNAB5qOyg1Xquu7JLTKyGIVc467NG73HYBXLctzR2SFsUYyGbnbucdXnr9AAtfhDDDbFF3qOmfQyO5co29B8z5U36YaOl2TczvEfROGG0Pw7c7/EfTp3RERX1qoiIhCIiIQiIiEIiIhCIiIQtfeFwWa0VM0DHk5cVKO/1jP5rUv8As6sJ0jc3oHv+pK6ZFE6GNxu5o8lA+niebuaD9guch+z+wNIPYl36nvI9K0K3djsEUI4Yo2Rjkxob5mmq9CL1sTGeEALpkMcfgaB9AiIikUqIiIQiIiEIuNxbgNs/FNZgGS5l0f4WyHfo13XQ7812SKKWJsrcrgoZ4GTsyPCoGeF0bnMe0sc00c1woQeRCsnAGEuxaLTO32jh7Nh1Y0+8eTiPQeJC3l83LBLPZZJImueJCOI1zAje8A0/EOJoOdfmVuVSp6IRvLnG9tFl0eFthlL3G9tO6IiLSW0iIiEIiIhCIiIQiIiEIiIhCIiIQiIiEIiIhCIiIQiIiEL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06" name="AutoShape 10" descr="data:image/jpeg;base64,/9j/4AAQSkZJRgABAQAAAQABAAD/2wCEAAkGBxQTEhUUEhQWFhQVFxgaGBQWFRUVFhsYGhcXGhsaFxUaHyggGholHRQYITEjJSkrLi4uGB8zODMsNygtLisBCgoKDg0OGxAQGiwkICQsLCwsLywsLCwvLS8sLCwsLC0sLCwsLCwsLCwsLCwtLCwsLCwsLCwsLCwsLCwsLCwsLP/AABEIAN0A5AMBEQACEQEDEQH/xAAcAAEAAgIDAQAAAAAAAAAAAAAABgcEBQIDCAH/xAA/EAABAwEEBgcGBgEDBQEAAAABAAIDEQQFITEGEkFRcYEHEyIyYZGxI0JyocHRFFJiguHwwpKy8RUkY5OiU//EABsBAQACAwEBAAAAAAAAAAAAAAAEBQEDBgIH/8QAMREAAgEDAgMECgMBAQAAAAAAAAECAwQREjEFIUETUWFxIjKBkaGxwdHh8BRC8SNy/9oADAMBAAIRAxEAPwC8UAQBAEAQBAEAQBAEAQBAEAQBAEAQGi0yvg2azksNJHnVZlgTm6h3D50WmtU0R5blhwy1VxXSl6q5v7e0rObSG1P71ok5O1R5NooLqzfU6qNjbR2pr3Z+ZgT2hzsXvc6m1zifVeW29yTGEY+qkvIzuirS3Utj4JDSK0HsVybIBRv+oCnHVUi3nh6X1KbjNr2lPtY7x+X4+5dSnHKhAEAQBAEAQBAEAQBAEB0z2pjBV72tG9zg31WG0tz3CnOfKKb8kYMmkdlGdoi5PB9F47WHeSFYXL2pv3CPSKyuytEXN4Hqnaw7w7C5W9OXuNjFM1wq1wcN4II8wvaaexGlGUXiSwc1k8hAEAQBAEAQBAEBU+nt6ddaS0HsQ1YPi98+YA/aq64nqljuOx4RbdjQ1PeXP2dPv7SNrSWhrL/tWrHqjN+HLb9uaGGRmN5aQQaEEEEZgjIhZPLSawz0poJpCLbZGS1HWN7Eo3PAxNNxwcOKsqU9ccnE31s7es49N15EhWwhhAEAQBAEAQBAEBHNINMIbOSxvtJR7jTgPids4CpWipXjDluy0s+FVbj0n6Me99fJEEvPS61TV9p1bfyx9n/673zUSVecup0FDhdtS/rl975/Db4Gie4k1JJO8mp8ytRYJJLCPiGQgO6y2p8Z1o3uYd7SW+iym1seKlOFRYmk14kxuDT17SGWoazf/wBWijh8TRgRwx4qTTuWuUijvOCxktVDk+7p7GWDZ5mvaHMIc1wqHDEEKYmmso5ucJQk4yWGjsWTyEAQBAEAQGq0mvT8NZ3ye9TVZ8Zy8s+S11Z6I5JdjbfyK8YdN35FMf2qrDuggIle9q6yQnYMBwH8oeTCWQTLot0l/CWsNeaQz0Y/cHV7D+RNODjuW6hPTLwZWcUtO3o5XrR5r6o9CKwOPCAIAgCAIAgCAgmm+lZaXWezmjhhJIDiP0tOw7zs45RK9bHoxOh4VwxSSrVVy6L6v6Ir5QzpAgCAIAgCAICTaGaSGzSCOQ+wecf0E+8PDeOfHfRq6Hh7FVxOwVxDXBemvj4fb3FqgqwOPPqAIAgCAICsuke9esmELT2Yhj4vd9hTzKg3M8y09x1fBbbRSdV7y+S+7IgoxdGFfFq6uM0zdgOeZ8kMMiSyYCAzbkux1pnjgZ3pHBtdw2k+AAJ5LMY6ng1V6qpU3OXQ9SWWAMY1gJIY0NBcS5xAFMXHEnDMq0Swjg5S1SbfU7Vk8hAEAQBAEBotMb5/DWclp9o/ss8DtdyGPGi1VqmiPiWHDbT+RWSfqrm/t7SoSVWnanxAEBFL/wBKyxxZAASM3uxH7Rt4qTSoqXORSX/E50m4UlzW7f0RHm6VWoGvWV8C1tPRSOwp9xTri12nnV8ESzRvSUWjsPAbKBs7rhtpuPgotWjo5rYvuH8TVz6E1iXwfl9iQLQWoQBAWd0f311kIiee1HgCdrdg8hTkp1vUysM5TjFn2dTtI7PfzJcpJShAEAQGHfFvEEL5Xe42oG85AcyQF5nLTFs321B16saa6lJTSl7nOcaucS4neSak+ZVU3nmd5GKilGOy5HBD0Re/rVryUGTMOe37ckPJrVkBAWz0H3DjJbHjL2cfyL3D5Dm5S7aH9jnuN3O1Feb+hbqlnOhAEAQBAEAQFVdIdv6y1FgPZhaGj4ji4+g/aq+4lmeO46/g1Ds7fV1lz9my/fEjC0FsEBi3pIRE6lanCo2VzKGGskCt9k89h3qRTqYKe8tNXmtvE0ksdFMi8nNVaelizzuY5r2mjmkEHxCy0msM8U5ypyU47otuw2kSxskGT2g/ceaq5R0vB3lGqqtOM11R3rBtCA2+jFqLJxjTWBHMYj0+a2U3iREvaanS8i2bstokb+oZj6qwhLUjjbii6UvAzF7I4QBAV70mXpVzLO04N7b+NKNB5EnmFDup/wBTpeB22E6z68l9f3zIKoh0BjXjaerjc7bkOJyQwQ4lZMBAd1jsrpZGRsFXvcGtG8k0CJZeEeZzUIuUtken9H7qbZbNFAzKNoBOVXZudzcSeatIR0rBwlxWdapKo+psV6NIQBAEAQBAEBRd4WjrJZH/AJ3ud5klVMnltn0GjDs6cYdySMdYNgQHLqNZp/vJBkjN7XdTh6FE8HmcFJYIvb7JnhjtG9SqdToUd7aZzJLn18TUSMopaeTnakNLLA0DtGtZi0+48jkaH1JUK5WJ5Oo4JU1W+l9H+SRqOXAQHbZZNV7XbnA/NZTwzxOOqLRYd32wscHD/kblLjLDOer0VOOGTCzzB7Q4ZFSk8rJQTg4S0s7Fk8nTbLS2ON0jzRrGlx4ALEnhZZ7pU5VJqEd3yKRvC1umkfK/vPcSfCuQ4AUHJVUpOTyzvqNKNKmqcdksGOsGwjmkVqq8MGTc+J+w9UMM1CyYCAsjoVuHrbQ61PHYgFGeMjh9Gk/6gpNtDL1dxScaudFNUlvLfy/0u5TTlwgCAIAgCAIAgKDVQfRQgCA2V2x1YeP0C9JGmcsSMS8LFWuFfr/K8tGyMskOvS76cNh+hWU8HmpT1I6tFdCJbxtHVR9hgxlkIqGN302uNMB9KlTaMm+RzPEqUafpd/Qsy/tB7NdkMQs+uS8kSPe4kuIAodXut25BebpbM38AlznHyZolDOjCAFATSyzYA7wFITKipAk+jlsxLDkcRxH8eikUpdCmv6PLWuhIVvKohHSXeurGyztOL+0/4QcBzcK/tUW5nhaS+4Hbapus+nJef+fMrpQjpzqtU4YxzjsH/AQEMkeXEk5k1KyeTigPrWkkACpOAAzJ8EDeObPTGhNxix2OKH36a0h3vdi7y7o8GhWdOGmKRw17cdvWlPp08jer2RQgCAIAgCAIAgKDVQfRQgCA3NxCrXjxHzH8L3HYi3DxJHfaIUaEJmivOwgg4YHP7jxXhkmLyWb0Z3ILNYmmnbmPWOO0g9wcm08yrGhHEPM47i1ftLlrpHl7t/idHSgP+3iP/l/wf9lruvVXmSeAv/tL/wA/VFbKEdSEAQEnsr8BwHotqZXzjzNtYLTqua7cQfJbIvDyQq1LVFx7yePlAaXE0aBUnZSlaqbnqcwotvStylb8vE2ieSU5OPZG5owaPIeZKq5y1SbO8taCoUY01038+pgLySDRaSWrKMcT9P7wQwzRLJgICb9Elw/iLaJHCsdn7ZqMC/3B59r9q3UIapZ7iq4vc9lQ0reXL2dS/wBWByIQBAEAQBAEAQBAUPaItR7mnNri3yJH0VS1h4PocJaoqXesnWsHoIDb6OO7T27218j/ACvcCJdbJm3ljXtojxka+1QYFeGiVTmW1Z4tVrWjJoA8hRWaWFg4WctUnJ9SH9KL/YQjaZa+THD/ACCjXXqou+Ar/rN+H1RW6hHUBAEBvbLLgvaZGnEz4ZF7TI0om50uvrVsMcbT25mgGmxraa3ng3mVuq1P+aXeVfD7TVeSm1yi/i9vuV0oZ0xxlkDQScgKlAQu0zF7i45k1/hZPJ1oAgPRXRlcP4SwsDhSSX2j941gNVvJoHOqsaMNMTjOJ3Pb121suSJYtpXhAEAQBAEAQBAEBTumVk6u2TDY52uODhX1r5KtrRxNnbcNq9pawfdy9xpVqJ4QGZdM+pKwnKtDwOH88l6i8M014aqbSJdNFRb2iqhPJhyRrw0SIyLOCsTjSuOk+2VliiHuNLjxcaAeTfmFCupc0jqOBUsU5VH1ePd/pClFL0IDhM+gJQGTYLV/fohhrJu4Jar2mRZxNTedsMjxU4NGq34ak+riV5lLJuo0lTXLrzZiLBtNPpHaqNDBm7E8B/PohhkdWTAQEm6Orh/GW2NhFY4z1km7VaRRp+I0HAlbKMNUiDxG57Cg2t3yR6QVkcUEBwMrRmR5hYyetLfQ5NcDkarJhpo+oYCAIAgCAICCdJ121EdoaO72H8CatPnUfuCiXUNpHQ8CuMOVF9ea+v74FfKGdIEAQEuuG8hKwRvPtGigr7wGRHipEJZWGVF1QdOWuOz+BlTxI0eITJjed9R2eESSOzbVrR3nGmTR/aKXKooxyznqFpUr1ezguvN9F5lP3lbXTSvlf3nmp3DYAPAAAclWyk5PLO2oUY0aapx2RjLBtCA0l/W6jmxjZi76ffyTBjUs4Od32v8Au/8AlYPRv4rX2TTM/wBqs5PDjk6EPQJogIbb7T1kjnbK4cBkh5MdZAQFrdHl4wXfZS9wMlonOsWNw1WCoYHOOAPedhj2hgpFOpGnHxZS3tnWvKuPVhHq+r64RlXhpxapO45sTdzACebnV+VF5lcTe3I30eD21P1k5Px+y/Jo7TeM0nflkdxe4jyrRanKT3ZYQoUoerFL2IxivJtOUcrm4tc4HeCQfkmcHlxjLdZNzd2ltqiIpKXj8snbHn3vmtsa049SDW4ZbVd44feuX4+BONHtM4rQQyQdVKcgTVrj+l2/wPzUunXjLk+TKC84TVoLVD0o/FeaJQt5UhAEAQGPb7I2WN8bxVrwQee0eIzWJRUlhmyjVlSmpx3RTF8Xa+zyuifmMjsc05OHH7qrnBweGd1bXEa9NVI9fg+4wl5N4QH0FAZX/U5qU6x1PE1+ZXrU+809hTznSjHmmc41c4uOVXEk03VOxeW87myMYxWIrBwQ9BAYV7Xk2Bms7M4NbvP2XqMXJmivXjRjl+whJtRc4ucakmp4/ZbHEhUqzbyzPslootTRYwnlEtsQOoCczisHs70BrL/tWrHqjN+HLb9uaGGRhZMAICR3TdAbR8gq7YNg/lYM4NuhkIAgCAIAgCAsHQbSouLbPOauyjkOZ/S479x25Z5zKFbPoyOb4rw1RTr0ly6r6r6k7Us54IAgCA02k1wMtcdDRsje4+mR3He07VrqUlNE2yvZ2s8rmnuv3qVHbrK+GV0Ug1ZGZt8Dk4b2mhofA7lXTg4PDOxt7mnXhqpv7rzOheTeEAQBAEBpb60kigqAdeT8jTkf1HZ6rdToyn5FdecTo2/LeXcvqQG23m+aQvkNSchsA3AbApipqKwjmZ3dStU1zfP95HbBKtUok+hWN1ccHWytbsGJ4DMfTmo81guLaep4ROVqLAICJXvauskJGQwHAfyh5MJZBudH7DrHrHZDu8d/JYMokKGQgCAjF76YsjcWxN6wj3q0ZyOZUinbuSy3gprvjEKUtMI6n37L8mvi06fXtRNp+lxB+a2O1XRkOPHp59KCx4Mld1XnHaGa8Z4tPeB3EKNODg8MvLa6p3ENUH90Zi8EkID61xBBBoQagjMEZEIYaTWGXFopfH4mztee+3svH6ht5ih5qypT1xycTxC1/j1nFbPmvL8G5W0ghAEAQEe0y0Tit8Wq4mOZlTFaGd+N3+TDQazTgfAgEYaTWGe6dSdOWqDw/A8+35eNtu6d1ntkTXEd14q0Pbsc11KEHhhiDio8raL25FxR45WisTSl8H++w649OYqdqJ4PgWkeeC1O1l3k2PHaWOcH8PwcnacQ7I5P/kfVP4su9Hp8do9Iv4fcw7Rp073IQPFzifkAPVe1arqyNPj0v6Q97NJb9I7RLg5+q38rOyPlifNbo0YR6FbX4lcVuTlhdy5GpWwghAd0Ui8yiSKVXBYOh1j1YusOcmXwjLzxPkoFZ+lg6zh0P+Wt9fkb9aiwMK+LV1cZpm7Ac8z5IYZElkwGipoNqAmtkgDGNaNg+e0+awejtQBAarSOciLVbm7P4dvmsx3NdVNwaRXtrs9Pop1OZyt5baXj3GAt5UmxuG8zZ5mv904PG9pz5jNeKkNccEuyunb1VPp18i1Qa5KsO43CGQgJPoBenU2gtJ7EgoeIyPlVb7eemWCq4vbdrR1LdFqqwOPCAIAgCA0OmWicF4wGGcYjFkgprsdvafUZFAeWdMtFJ7utBhnbhiY5AOxI38zT6jMLBk0KAIAgCAIDMumwmaZkY944ncBiT5LzOWmLZItaDr1Y011+XUtiNgaAAKAAADwGSq9zu4xUVhbI5IZIvf1q15KDJmHPb9uSHk1qyDMuiPWmYPGvkK/RYBLkPQQBAYt42XWb6eBQEMvSx0Jw2+RW2nPBAu7dSX7yZHrTFT6qdCWTlbmi4vPvOqKJzjRoLjuAJPkF7IhZ+jMrnWdgeCHM7DgQQRq5VB8KKurRxNna8Mq9pbRfdy934NotRPCA77DLqSMducPLb8llPDPFSOqDRcFwW3XZqnvN9FY05ZWDir2honqWzNqtpCCAIAgCA1Ok2jlnt8JhtUYeytQcnNd+ZjhiD/SgKE0t6FLZAS6x/wDcxVNAC1szRs1mmgdu7OPgEBW9tsEsJ1ZopI3Y4SMcw4Z4OAWDJjIDlFGXENaC4nIAEk8AEBJrl6PLytRHVWSQNNO3IOqbTfV9KjhVAS+yaEG7ZKSyNknLBrBgOqyuOqHHFxNAa0GxQ7mfPSdLwO2xF1n15L6/vgZ6il+Y142nq43O25DickMEOJWTAQG00cHteDT9PusBEmQ9BAEBsRZ9aJvD6nBZxyNWr0mRi+bvrXD+R9wsG1pNcz5oFoF/1G0kSEts8VDI4Zur3WNOwmhqdgB3hTKHpHN8WSpY738j0Jc9y2eyxiOzwsiYNjWgV8Sc3HxNSpZzxB+lCCksL6d5jgT8Lq/5qFdLmmdPwGeac49zT96/BClFL4IAgJ/clu1HMdswrwOalU5YeSgu6GuLiTwGqmnMvkfUAQBAEAQBAdc0LXCjmhw3EAjHwKA179G7GTU2WzkmmJhjr2TUbNhQGdBZI2dxjG0/K0N9EB8t1qbFG+R+DWNJPJYk0llmylTlUmoR3fIpG3Wp0sj5H957i489nAZclVSbk8s72lTjSgoR2SwdCwbCOaRWqrwwZNz4n+PVDDNQsmAgJHotdjyyW0e4wtj4ufjhwDcfiCzp9HJqdaKqqn1ab9xt15N4QBAb6wtrE3n6le1sRJvE2YF5WSo/vmvLRvhIsno+utsFijoKOkrI47y41Hk2gVhQjiCOP4rWdS6l3Ll7vySRbiuIL0ps7EDtznjzDT/iol1sjoOAP0prwX78SvVDOlCAICU3bJ2GfC30C2xfIrq0fSZYdwz68DTtHZPL+KKfTeYnK3lPRWa9psF7IoQBAEAQBAEAQBAQfpMvSjGWdpxf23/CO6Dxdj+1RLmfLSX/AAO2zJ1n05Lz6/D5ldqGdMdVqnDGOcdg/wCAgIZI8uJJzJqVk8nFAfWtJNBiTsQN4L0tGjv4S5RFTtt1JJD+tzhreVdXgFMnDTRwc1a3XbcR19HlLywQRQjpwgCAkNyGsVNziPQ/VbI7EG45TOdoiRozTkWjYYg2NjRk1jQOQAVlFYSRxdaWqpKT6tnesmshPSkfZQj/AMh/2n7qLdbIvuAr/pN+H1K5UI6cIAgN/YX0a3wA9F7TIlSPMlFz3r1bC2pxdXbuH2UmFTCKe6tHUnnwJqpZzoQBAEAQBAEAQHCWQNaXONA0Ek7gMSjeDMYuTSW7KUvq8DaJ5JT7zsBuaMGjyA+aqpy1SbO8taCoUo010+fUwV5JBodJLVlGOJ+n1+SGGaNZMBATXomuH8TbmvcKx2f2jsMC73B59r9hW6hDVLPcVfFrjsqGlby5ff8AfEvO/LL1tnlj2uY4DjTD50U2otUWjmLSr2VeE+5opEFVZ3oQBAbvRmTF7N4qOWfr8lsp9xCvFyUjbTxr20R4SLHg7reA9FPWxyM/WZ2LJ5K86UrRV8DNoa9x/cWgf7SoV0+aR0vAYejOfil7v9IMop0AQAlAbGwz1AWUzXOOTaxy4LYmRXHmWsrI4gIAgCAIAgCAICJdI169XAImntTGh8GDE+ZoOZUa5niOO8ueC23aVu0e0fn0+5WCgnWHGWQNBJyAqUBC7TMXuLjmTVZPJ1oAgPRHRfcP4Wws1hSWb2j9+PdHJtMN5KsKMNMTjOJ3PbV3jZcl++ZLluK8pfSe7+otUrNmsXN+F2I8suSrKsdM2jurGv21vGfhh+aNWtZLCA77FaDG9rx7py3jIjyqsp4eTxUgpxcX1JmdV7Q9pq1wqCpG6yimWYy0y3ROLrfWGM/ob6KZD1Uc5cLFWS8WZEkgaC5xAAFSTgABtJXrY1Ri5PC3KZ0kvT8TaHyju5M+AZeeJ5qrqz1yydzZW38egqfXd+bNWvBLCAwr2tOowDa405bT/d6A7Lqtez+1/lYDJFFPhmveTTKHMuNWpwAQBAEAQBAEAJQFNaU3p+ItL3g9gHVZ8LdvM1PNVlWeuTZ3Fhbfx6EY9d35v7bGoWsmmn0jtVGhgzdieA/n0QwyOrJgICS9Hlw/jLbGwisbD1km7Vacj8Ro3mVsow1SIPEbnsKDa3fJHpFWRxQQEP6RbmMsQnYKvirrAbY9v+k48CVGuaeVqXQu+C3ap1HSltLbz/P2KzUE6oIAgM+7b0fDgMWnNpy4g7CvUZtGitbxq83v3ksu/T5scYYYXEivvADOqkxuUljBTV+CyqVHJTXPwNHpBpZNahqGkcf5G41+J23hgFqqVpT5dCfZ8MpWz1by739EaBaSxCA+OcAKnADMoYbxzIbeN5dbIXDujBvD+V7ccIixrKUsozLvtNP7/cl4JaeSwNHrudaIi9ppRxbkTjRp3fqWyFNyWSDdXkaE1F92S41ZnEBAEAQBAEAQEd06vXqLM4NNHy9hu+h7x5D5kLTXnph5lnwm27a4Te0eb+nxKlVcdkCaICG2+09ZI52wnDhsWTyY6AIC9+hy4eosfXuHtLQdYbxGMGDni79wU63hiOe85PjFx2lbQto/Pr9ifqQVAQHwhAVTppo2bM/rIx7B5wp7jie6fDceW6sCtR081sddwziSrrs6j9NfH89/v78RpRy3CAIAgCAIDjI8NBLiABiScABxRczEpKKy9iEaRaSdaTHEfZjvOyLuH6fVS6dHTze5z11xNVZaKfq9X3/g1cEixKJsoVTZWaaijyRbUp5PSPR1dpgsEIdUOkHWOBzBfiBybQKwoR0wRyXFK/bXMmtly9xJltK8IAgCAIAgCAqTTm9OvtTgD2Iuw3dUd4+eH7Qq6vPVPyOy4VbdjbpveXN/T4fMjy0lmay/7Vqx6ozfhy2/bmhhkYWTAQG20UuY2u1xQDJzhrncwYvPGgNPGi9U46pJEa7rqhRlP3efQ9OwxBrQ1oo1oAAGQAFAArQ4Ztt5ZzQwEAQHTa7MyVjo5GhzHghzTiCDmChlNp5RROnNglumUdYHTWOQ+zmGMjDn1cmxzgMjhUDfVRalsnziXtpxqUFprLPj1/JrrHflnl7kran3XHVPkVGlSnHdF5Svrer6s17eT+JsWmuWPBayWuewKAxLRecLO/KwcXCvlmvShJ7I0VLqjT9aaXtNJeGmkLcImukO/ut8zj8lujbSe/IrK/G6MOVNOT9y/fYRG9r7ltB7bqN2Mbg3mNp4qVClGGxQ3V9WuH6b5dy2Nc00WwiRlpeTMgkWmUSzoVSd9GOjbrfa2tI9jFR8pphq1wZxcRThU7FqjT1SJ1a87Kly3e374HplrQBQYAZAKYc4fUAQBAEAQBAajSu9Pw9me8HtkarPidkeWJ5LXVnojkm8Ptv5FeMXtu/JffYppVh3AQERve1dZITsGA4D+UPJhrICAuboRuHUiktbx2pTqR1/I09oji7D9imW0MLUczxu51TVJdOb8/8APmWgpRRBAEAQBAYV83VFaoXwTsD4pBRzT8iDscDQg7CAgPLHSLoLNdk+qavs7z7KamB/S6mAeN23MeAERBWDJ9JQbnxAEAQBAb3Q7Rq0W+cQ2dpORe811I2/mcdngMzsWGsnuFRxPVOh+jEV32ZsEWJzfIRRz37XHd4DYFlLBic3N5ZvFk8BAEAQBAEAQFVdMF+dTJEJmvbCAdRwa5zXPPe7QwBAAwOOZUWvCc3yXIveF3VtbU25y9J+D2RWcumsAybI7kB6lalbTJ8uOW62Tf75mFaNNw4FrYy2uGsXAkeNKL1/FeNzUuOwcknBpd+TFY8EVBqDtUZpp4ZdQnGcVKLymckPRl3Pdz7RPHDH3pHBo8K5k+AFSeCzGOp4RrrVVSpuctkeortsTIImRRijI2hreAFMfFWiWFhHB1KjqTc5bsyVk8BAEAQBAEBh3tdcNpidDaI2yRuzY4VHgfAjYRiEBRumXQbKwuku5/Wsz6iQhsg8GvNGuHGh4oCrr20ftVmJFos8sVNr43Bu7B1KEeIKwZNYgPrWkmgFScgMSgN9dOhVvtJAhskzq+8WFjP/AGPo3bvQFlaKdBEjiH3hKGNz6mE6zz4OkIoOQPFZMF03FckFjiENmjbHG3YMyd7nHFx8SgNggCAIAgCAIAgCAxL1uyK0xOhnjbJG8Ucxww5bQRsIxCA859JfRTLYS6ezVlsmZ2yRD9Y95g/MOdMyBWiwZMmx2wxneNo+3itdSkpom2V9Utpcuceq/epvrPO14q0/ccVAnBxeGddb3NOvDXB/jzLa6D7hq+S2PGDfZx/EcXnkKD9xUi2h/YpuN3OEqK839C4VMOcCAIAgCAIAgCAID45tc0Bhy3TA41dBE47zGwnzIQHdBYo2CjI2NG5rWt9AgO9AEAQBAEAQBAEAQBAEAQHxwqKHEHYgKA6cdArPZWttlm9mJJAx8AA6upBOsz8mXdyxwogKw0fun8TKI9fUrt1db5VCwZLY0f6FNY6345w8BAMeNZCsTgpLDN1vc1KE9cH+S57guhlks8cEfdjFKnMnMuPiSSUjFRWEYr1pVqjqS3ZsF6NIQBAEAQBAEAQBAEAQBAEAQBAEAQH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1600200"/>
            <a:ext cx="59412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i="1" dirty="0" smtClean="0">
                <a:solidFill>
                  <a:srgbClr val="7030A0"/>
                </a:solidFill>
              </a:rPr>
              <a:t>Percentage is special fraction.</a:t>
            </a:r>
            <a:endParaRPr lang="en-US" sz="3200" b="1" i="1" dirty="0">
              <a:solidFill>
                <a:srgbClr val="7030A0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45408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4400" dirty="0" smtClean="0">
                <a:solidFill>
                  <a:srgbClr val="0070C0"/>
                </a:solidFill>
              </a:rPr>
              <a:t>Symbol of </a:t>
            </a:r>
            <a:r>
              <a:rPr lang="en-GB" sz="4400" b="1" dirty="0" smtClean="0">
                <a:solidFill>
                  <a:srgbClr val="FF0000"/>
                </a:solidFill>
              </a:rPr>
              <a:t>Percent</a:t>
            </a:r>
            <a:r>
              <a:rPr lang="en-GB" sz="4400" dirty="0" smtClean="0">
                <a:solidFill>
                  <a:srgbClr val="0070C0"/>
                </a:solidFill>
              </a:rPr>
              <a:t>?</a:t>
            </a:r>
            <a:endParaRPr lang="en-US" sz="4400" dirty="0">
              <a:solidFill>
                <a:srgbClr val="0070C0"/>
              </a:solidFill>
            </a:endParaRPr>
          </a:p>
        </p:txBody>
      </p:sp>
      <p:pic>
        <p:nvPicPr>
          <p:cNvPr id="11" name="Picture 12" descr="http://lankasautodalys.lt/out_data/percen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352800"/>
            <a:ext cx="2133600" cy="2063203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2"/>
          <p:cNvSpPr>
            <a:spLocks noChangeArrowheads="1" noChangeShapeType="1" noTextEdit="1"/>
          </p:cNvSpPr>
          <p:nvPr/>
        </p:nvSpPr>
        <p:spPr bwMode="auto">
          <a:xfrm>
            <a:off x="2895600" y="533400"/>
            <a:ext cx="36576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/>
              </a:rPr>
              <a:t>Ratios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0" y="16002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</a:rPr>
              <a:t>are the comparison of two or more numbers.</a:t>
            </a:r>
          </a:p>
        </p:txBody>
      </p:sp>
      <p:sp>
        <p:nvSpPr>
          <p:cNvPr id="5" name="WordArt 2"/>
          <p:cNvSpPr>
            <a:spLocks noChangeArrowheads="1" noChangeShapeType="1" noTextEdit="1"/>
          </p:cNvSpPr>
          <p:nvPr/>
        </p:nvSpPr>
        <p:spPr bwMode="auto">
          <a:xfrm>
            <a:off x="3124200" y="2362200"/>
            <a:ext cx="3200400" cy="685800"/>
          </a:xfrm>
          <a:prstGeom prst="rect">
            <a:avLst/>
          </a:prstGeom>
        </p:spPr>
        <p:txBody>
          <a:bodyPr wrap="none" fromWordArt="1">
            <a:prstTxWarp prst="textChevronInverted">
              <a:avLst/>
            </a:prstTxWarp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Symbol of Ratio</a:t>
            </a:r>
            <a:endParaRPr lang="en-US" sz="3600" kern="10" dirty="0">
              <a:solidFill>
                <a:srgbClr val="FF0000"/>
              </a:solidFill>
              <a:latin typeface="Arial Black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5913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Rate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915400" cy="438912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Arial Narrow" pitchFamily="34" charset="0"/>
              </a:rPr>
              <a:t>40 miles/hour	  10 meters/second	  $12/day 	5o games/year		</a:t>
            </a: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2"/>
          <p:cNvSpPr>
            <a:spLocks noChangeArrowheads="1" noChangeShapeType="1" noTextEdit="1"/>
          </p:cNvSpPr>
          <p:nvPr/>
        </p:nvSpPr>
        <p:spPr bwMode="auto">
          <a:xfrm>
            <a:off x="1371600" y="533400"/>
            <a:ext cx="6400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/>
              </a:rPr>
              <a:t>Proportions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447800" y="1676400"/>
            <a:ext cx="6096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>
                <a:solidFill>
                  <a:srgbClr val="FF6600"/>
                </a:solidFill>
              </a:rPr>
              <a:t>Two</a:t>
            </a:r>
            <a:r>
              <a:rPr lang="en-US" sz="4400" b="1" dirty="0"/>
              <a:t> equal </a:t>
            </a:r>
            <a:r>
              <a:rPr lang="en-US" sz="4400" b="1" dirty="0">
                <a:solidFill>
                  <a:srgbClr val="FF6600"/>
                </a:solidFill>
              </a:rPr>
              <a:t>ratios</a:t>
            </a:r>
            <a:r>
              <a:rPr lang="en-US" sz="4400" b="1" dirty="0"/>
              <a:t> form a </a:t>
            </a:r>
            <a:r>
              <a:rPr lang="en-US" sz="4400" b="1" dirty="0">
                <a:solidFill>
                  <a:srgbClr val="FF6600"/>
                </a:solidFill>
              </a:rPr>
              <a:t>proportion</a:t>
            </a:r>
            <a:r>
              <a:rPr lang="en-US" sz="4400" b="1" dirty="0"/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Integers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752600"/>
            <a:ext cx="8305800" cy="4724400"/>
          </a:xfrm>
        </p:spPr>
        <p:txBody>
          <a:bodyPr/>
          <a:lstStyle/>
          <a:p>
            <a:pPr marL="457200" indent="-457200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Integers are whole numbers that describe opposite ideas in mathematics.</a:t>
            </a:r>
          </a:p>
          <a:p>
            <a:pPr marL="457200" indent="-457200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Integers can either be negative(-), positive(+) or zero.</a:t>
            </a:r>
          </a:p>
          <a:p>
            <a:pPr marL="457200" indent="-457200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The integer zero is neutral.  It is neither positive nor negative, but is an integer.</a:t>
            </a:r>
          </a:p>
          <a:p>
            <a:pPr marL="457200" indent="-457200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Integers can be represented on a number line, which can help us understand the valve of the integer.</a:t>
            </a:r>
          </a:p>
          <a:p>
            <a:pPr marL="457200" indent="-457200"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Comic Sans MS" pitchFamily="66" charset="0"/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3924300" y="258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Rules For Adding Integers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10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Positive Integers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	To add two positive integers you </a:t>
            </a:r>
            <a:r>
              <a:rPr lang="en-US" sz="2800" b="1" i="1" u="sng" dirty="0" smtClean="0">
                <a:latin typeface="Comic Sans MS" pitchFamily="66" charset="0"/>
              </a:rPr>
              <a:t>add</a:t>
            </a:r>
            <a:r>
              <a:rPr lang="en-US" sz="2800" dirty="0" smtClean="0">
                <a:latin typeface="Comic Sans MS" pitchFamily="66" charset="0"/>
              </a:rPr>
              <a:t> the </a:t>
            </a:r>
            <a:r>
              <a:rPr lang="en-US" sz="2800" b="1" i="1" u="sng" dirty="0" smtClean="0">
                <a:latin typeface="Comic Sans MS" pitchFamily="66" charset="0"/>
              </a:rPr>
              <a:t>magnitude</a:t>
            </a:r>
            <a:r>
              <a:rPr lang="en-US" sz="2800" dirty="0" smtClean="0">
                <a:latin typeface="Comic Sans MS" pitchFamily="66" charset="0"/>
              </a:rPr>
              <a:t> and </a:t>
            </a:r>
            <a:r>
              <a:rPr lang="en-US" sz="2800" b="1" i="1" u="sng" dirty="0" smtClean="0">
                <a:latin typeface="Comic Sans MS" pitchFamily="66" charset="0"/>
              </a:rPr>
              <a:t>keep</a:t>
            </a:r>
            <a:r>
              <a:rPr lang="en-US" sz="2800" dirty="0" smtClean="0">
                <a:latin typeface="Comic Sans MS" pitchFamily="66" charset="0"/>
              </a:rPr>
              <a:t> the </a:t>
            </a:r>
            <a:r>
              <a:rPr lang="en-US" sz="2800" b="1" i="1" u="sng" dirty="0" smtClean="0">
                <a:latin typeface="Comic Sans MS" pitchFamily="66" charset="0"/>
              </a:rPr>
              <a:t>positive</a:t>
            </a:r>
            <a:r>
              <a:rPr lang="en-US" sz="2800" dirty="0" smtClean="0">
                <a:latin typeface="Comic Sans MS" pitchFamily="66" charset="0"/>
              </a:rPr>
              <a:t> sign.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Negative Integers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	To add two negative integers you </a:t>
            </a:r>
            <a:r>
              <a:rPr lang="en-US" sz="2800" u="sng" dirty="0" smtClean="0">
                <a:latin typeface="Comic Sans MS" pitchFamily="66" charset="0"/>
              </a:rPr>
              <a:t>add</a:t>
            </a:r>
            <a:r>
              <a:rPr lang="en-US" sz="2800" dirty="0" smtClean="0">
                <a:latin typeface="Comic Sans MS" pitchFamily="66" charset="0"/>
              </a:rPr>
              <a:t> the </a:t>
            </a:r>
            <a:r>
              <a:rPr lang="en-US" sz="2800" u="sng" dirty="0" smtClean="0">
                <a:latin typeface="Comic Sans MS" pitchFamily="66" charset="0"/>
              </a:rPr>
              <a:t>magnitude</a:t>
            </a:r>
            <a:r>
              <a:rPr lang="en-US" sz="2800" dirty="0" smtClean="0">
                <a:latin typeface="Comic Sans MS" pitchFamily="66" charset="0"/>
              </a:rPr>
              <a:t> and </a:t>
            </a:r>
            <a:r>
              <a:rPr lang="en-US" sz="2800" u="sng" dirty="0" smtClean="0">
                <a:latin typeface="Comic Sans MS" pitchFamily="66" charset="0"/>
              </a:rPr>
              <a:t>keep</a:t>
            </a:r>
            <a:r>
              <a:rPr lang="en-US" sz="2800" dirty="0" smtClean="0">
                <a:latin typeface="Comic Sans MS" pitchFamily="66" charset="0"/>
              </a:rPr>
              <a:t> the </a:t>
            </a:r>
            <a:r>
              <a:rPr lang="en-US" sz="2800" u="sng" dirty="0" smtClean="0">
                <a:latin typeface="Comic Sans MS" pitchFamily="66" charset="0"/>
              </a:rPr>
              <a:t>negative</a:t>
            </a:r>
            <a:r>
              <a:rPr lang="en-US" sz="2800" dirty="0" smtClean="0">
                <a:latin typeface="Comic Sans MS" pitchFamily="66" charset="0"/>
              </a:rPr>
              <a:t> sign.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0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A Negative and a Positive Integer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	To add a positive and a negative integer you </a:t>
            </a:r>
            <a:r>
              <a:rPr lang="en-US" sz="2800" u="sng" dirty="0" smtClean="0">
                <a:latin typeface="Comic Sans MS" pitchFamily="66" charset="0"/>
              </a:rPr>
              <a:t>subtract </a:t>
            </a:r>
            <a:r>
              <a:rPr lang="en-US" sz="2800" dirty="0" smtClean="0">
                <a:latin typeface="Comic Sans MS" pitchFamily="66" charset="0"/>
              </a:rPr>
              <a:t>the </a:t>
            </a:r>
            <a:r>
              <a:rPr lang="en-US" sz="2800" u="sng" dirty="0" smtClean="0">
                <a:latin typeface="Comic Sans MS" pitchFamily="66" charset="0"/>
              </a:rPr>
              <a:t>magnitudes</a:t>
            </a:r>
            <a:r>
              <a:rPr lang="en-US" sz="2800" dirty="0" smtClean="0">
                <a:latin typeface="Comic Sans MS" pitchFamily="66" charset="0"/>
              </a:rPr>
              <a:t> and </a:t>
            </a:r>
            <a:r>
              <a:rPr lang="en-US" sz="2800" u="sng" dirty="0" smtClean="0">
                <a:latin typeface="Comic Sans MS" pitchFamily="66" charset="0"/>
              </a:rPr>
              <a:t>keep</a:t>
            </a:r>
            <a:r>
              <a:rPr lang="en-US" sz="2800" dirty="0" smtClean="0">
                <a:latin typeface="Comic Sans MS" pitchFamily="66" charset="0"/>
              </a:rPr>
              <a:t> the </a:t>
            </a:r>
            <a:r>
              <a:rPr lang="en-US" sz="2800" u="sng" dirty="0" smtClean="0">
                <a:latin typeface="Comic Sans MS" pitchFamily="66" charset="0"/>
              </a:rPr>
              <a:t>sign</a:t>
            </a:r>
            <a:r>
              <a:rPr lang="en-US" sz="2800" dirty="0" smtClean="0">
                <a:latin typeface="Comic Sans MS" pitchFamily="66" charset="0"/>
              </a:rPr>
              <a:t> of the integer with the </a:t>
            </a:r>
            <a:r>
              <a:rPr lang="en-US" sz="2800" u="sng" dirty="0" smtClean="0">
                <a:latin typeface="Comic Sans MS" pitchFamily="66" charset="0"/>
              </a:rPr>
              <a:t>largest magnitude</a:t>
            </a:r>
            <a:r>
              <a:rPr lang="en-US" sz="2800" dirty="0" smtClean="0">
                <a:latin typeface="Comic Sans MS" pitchFamily="66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3" y="1247775"/>
            <a:ext cx="8105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Word Problems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10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Q. No. 1</a:t>
            </a:r>
          </a:p>
          <a:p>
            <a:pPr marL="273050" indent="-36513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Mount Everest is 8848 m high, while mount K-2 is 8611 m high. How much higher is Everest than K-2? What is the height of the two mountains together?</a:t>
            </a:r>
          </a:p>
          <a:p>
            <a:pPr marL="273050" indent="-36513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Word Problems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10600" cy="1295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Q. No. 2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In one day, a factory makes 425 school bags. How many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bags will they manufacture in 24 days?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Word Problems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10600" cy="1676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Q. No. 3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How many packs of 4 biscuits can be made with 735 biscuit</a:t>
            </a:r>
            <a:r>
              <a:rPr lang="en-US" sz="2800" dirty="0" smtClean="0">
                <a:latin typeface="Comic Sans MS" pitchFamily="66" charset="0"/>
              </a:rPr>
              <a:t>s to be distributed among some children? How many will be leftover?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Word Problems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106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Q. No. 4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How many packs of 4 biscuits can be made with 735 biscuit</a:t>
            </a:r>
            <a:r>
              <a:rPr lang="en-US" sz="2800" dirty="0" smtClean="0">
                <a:latin typeface="Comic Sans MS" pitchFamily="66" charset="0"/>
              </a:rPr>
              <a:t>s to be distributed among some children? How many will be leftover?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Word Problems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10600" cy="1828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Q. No. 5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Mrs.  Shah earns Rs.8500 every month from her work as a computer operator if her boss gives her a 10% increase in salary, how much will she now earns every month and how much will she earn every year</a:t>
            </a:r>
            <a:r>
              <a:rPr lang="en-US" sz="2800" dirty="0" smtClean="0">
                <a:latin typeface="Comic Sans MS" pitchFamily="66" charset="0"/>
              </a:rPr>
              <a:t>?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Word Problems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10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Q. No. 6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3 people, A, B and C, shares $416 among themselves. A receives $169 and B receives $156. Find the ratio in which sum of amount is shared</a:t>
            </a:r>
            <a:r>
              <a:rPr lang="en-US" sz="2800" dirty="0" smtClean="0">
                <a:latin typeface="Comic Sans MS" pitchFamily="66" charset="0"/>
              </a:rPr>
              <a:t>?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Word Problems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106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Q. No. 7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Comic Sans MS" pitchFamily="66" charset="0"/>
              </a:rPr>
              <a:t>3 partners of a firm divide the profit of $6720 among themselves in the ratio 2:3:7. What is the biggest share of the profit</a:t>
            </a:r>
            <a:r>
              <a:rPr lang="en-US" sz="2400" dirty="0" smtClean="0">
                <a:latin typeface="Comic Sans MS" pitchFamily="66" charset="0"/>
              </a:rPr>
              <a:t>?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Word Problems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10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Q. No. 8</a:t>
            </a:r>
          </a:p>
          <a:p>
            <a:pPr marL="273050" indent="7938">
              <a:lnSpc>
                <a:spcPct val="90000"/>
              </a:lnSpc>
              <a:buNone/>
            </a:pPr>
            <a:r>
              <a:rPr lang="en-US" sz="2000" dirty="0" smtClean="0">
                <a:latin typeface="Comic Sans MS" pitchFamily="66" charset="0"/>
              </a:rPr>
              <a:t>The temperature of a piece of meat was -8</a:t>
            </a:r>
            <a:r>
              <a:rPr lang="en-US" sz="2000" b="1" baseline="38000" dirty="0" smtClean="0">
                <a:latin typeface="Comic Sans MS" pitchFamily="66" charset="0"/>
              </a:rPr>
              <a:t>0</a:t>
            </a:r>
            <a:r>
              <a:rPr lang="en-US" sz="2000" dirty="0" smtClean="0">
                <a:latin typeface="Comic Sans MS" pitchFamily="66" charset="0"/>
              </a:rPr>
              <a:t>C when it was taken out of a freezer. After several minutes of warming, its temperature rose by 17</a:t>
            </a:r>
            <a:r>
              <a:rPr lang="en-US" sz="2000" b="1" baseline="38000" dirty="0" smtClean="0">
                <a:latin typeface="Comic Sans MS" pitchFamily="66" charset="0"/>
              </a:rPr>
              <a:t>0</a:t>
            </a:r>
            <a:r>
              <a:rPr lang="en-US" sz="2000" dirty="0" smtClean="0">
                <a:latin typeface="Comic Sans MS" pitchFamily="66" charset="0"/>
              </a:rPr>
              <a:t>C. What was the new temperature of the piece of meat</a:t>
            </a:r>
            <a:r>
              <a:rPr lang="en-US" sz="2400" dirty="0" smtClean="0">
                <a:latin typeface="Comic Sans MS" pitchFamily="66" charset="0"/>
              </a:rPr>
              <a:t>?</a:t>
            </a:r>
          </a:p>
          <a:p>
            <a:pPr marL="273050" indent="7938"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10600" cy="5257800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US" sz="4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Mathematics</a:t>
            </a:r>
            <a:r>
              <a:rPr lang="en-US" sz="4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is not only for solving number. 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US" sz="4800" dirty="0" smtClean="0">
                <a:latin typeface="Arial" pitchFamily="34" charset="0"/>
                <a:cs typeface="Arial" pitchFamily="34" charset="0"/>
              </a:rPr>
              <a:t>It‘s also for </a:t>
            </a:r>
            <a:r>
              <a:rPr lang="en-US" sz="4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dividing</a:t>
            </a:r>
            <a:r>
              <a:rPr lang="en-US" sz="4800" dirty="0" smtClean="0">
                <a:latin typeface="Arial" pitchFamily="34" charset="0"/>
                <a:cs typeface="Arial" pitchFamily="34" charset="0"/>
              </a:rPr>
              <a:t> sorrow, </a:t>
            </a:r>
            <a:r>
              <a:rPr lang="en-US" sz="4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subtracting</a:t>
            </a:r>
            <a:r>
              <a:rPr lang="en-US" sz="4800" dirty="0" smtClean="0">
                <a:latin typeface="Arial" pitchFamily="34" charset="0"/>
                <a:cs typeface="Arial" pitchFamily="34" charset="0"/>
              </a:rPr>
              <a:t> sadness, </a:t>
            </a:r>
            <a:r>
              <a:rPr lang="en-US" sz="4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adding</a:t>
            </a:r>
            <a:r>
              <a:rPr lang="en-US" sz="4800" dirty="0" smtClean="0">
                <a:latin typeface="Arial" pitchFamily="34" charset="0"/>
                <a:cs typeface="Arial" pitchFamily="34" charset="0"/>
              </a:rPr>
              <a:t> happiness and </a:t>
            </a:r>
            <a:r>
              <a:rPr lang="en-US" sz="48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multiplying</a:t>
            </a:r>
            <a:r>
              <a:rPr lang="en-US" sz="4800" dirty="0" smtClean="0">
                <a:latin typeface="Arial" pitchFamily="34" charset="0"/>
                <a:cs typeface="Arial" pitchFamily="34" charset="0"/>
              </a:rPr>
              <a:t> love and forgiveness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836</TotalTime>
  <Words>701</Words>
  <Application>Microsoft Office PowerPoint</Application>
  <PresentationFormat>On-screen Show (4:3)</PresentationFormat>
  <Paragraphs>110</Paragraphs>
  <Slides>32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Flow</vt:lpstr>
      <vt:lpstr>Equation</vt:lpstr>
      <vt:lpstr>General Mathematics</vt:lpstr>
      <vt:lpstr>Slide 2</vt:lpstr>
      <vt:lpstr>Slide 3</vt:lpstr>
      <vt:lpstr>Slide 4</vt:lpstr>
      <vt:lpstr>Slide 5</vt:lpstr>
      <vt:lpstr>Slide 6</vt:lpstr>
      <vt:lpstr>Slide 7</vt:lpstr>
      <vt:lpstr>Fraction is to be considered as parts of things</vt:lpstr>
      <vt:lpstr>Types of Fractions</vt:lpstr>
      <vt:lpstr>Concept of Tenth’s and Hundredth's </vt:lpstr>
      <vt:lpstr>Decimal number is                    whole number. fractions</vt:lpstr>
      <vt:lpstr>Easiest Common Divisor  (ECD)</vt:lpstr>
      <vt:lpstr>Least Common Multiple (LCM) Method I </vt:lpstr>
      <vt:lpstr>Least Common Multiple (LCM) Method 2 </vt:lpstr>
      <vt:lpstr>Highest Common Divisor (HCD)</vt:lpstr>
      <vt:lpstr>Slide 16</vt:lpstr>
      <vt:lpstr>Slide 17</vt:lpstr>
      <vt:lpstr>Rate</vt:lpstr>
      <vt:lpstr>Slide 19</vt:lpstr>
      <vt:lpstr>Integers</vt:lpstr>
      <vt:lpstr>Rules For Adding Integers</vt:lpstr>
      <vt:lpstr>Slide 22</vt:lpstr>
      <vt:lpstr>Word Problems</vt:lpstr>
      <vt:lpstr>Word Problems</vt:lpstr>
      <vt:lpstr>Word Problems</vt:lpstr>
      <vt:lpstr>Word Problems</vt:lpstr>
      <vt:lpstr>Word Problems</vt:lpstr>
      <vt:lpstr>Word Problems</vt:lpstr>
      <vt:lpstr>Word Problems</vt:lpstr>
      <vt:lpstr>Word Problems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238</cp:revision>
  <dcterms:created xsi:type="dcterms:W3CDTF">2014-04-26T07:09:13Z</dcterms:created>
  <dcterms:modified xsi:type="dcterms:W3CDTF">2014-06-04T13:16:26Z</dcterms:modified>
</cp:coreProperties>
</file>