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37"/>
  </p:notesMasterIdLst>
  <p:sldIdLst>
    <p:sldId id="256" r:id="rId2"/>
    <p:sldId id="258" r:id="rId3"/>
    <p:sldId id="485" r:id="rId4"/>
    <p:sldId id="494" r:id="rId5"/>
    <p:sldId id="495" r:id="rId6"/>
    <p:sldId id="496" r:id="rId7"/>
    <p:sldId id="497" r:id="rId8"/>
    <p:sldId id="498" r:id="rId9"/>
    <p:sldId id="499" r:id="rId10"/>
    <p:sldId id="500" r:id="rId11"/>
    <p:sldId id="501" r:id="rId12"/>
    <p:sldId id="502" r:id="rId13"/>
    <p:sldId id="514" r:id="rId14"/>
    <p:sldId id="518" r:id="rId15"/>
    <p:sldId id="519" r:id="rId16"/>
    <p:sldId id="520" r:id="rId17"/>
    <p:sldId id="521" r:id="rId18"/>
    <p:sldId id="522" r:id="rId19"/>
    <p:sldId id="523" r:id="rId20"/>
    <p:sldId id="541" r:id="rId21"/>
    <p:sldId id="586" r:id="rId22"/>
    <p:sldId id="587" r:id="rId23"/>
    <p:sldId id="560" r:id="rId24"/>
    <p:sldId id="588" r:id="rId25"/>
    <p:sldId id="589" r:id="rId26"/>
    <p:sldId id="584" r:id="rId27"/>
    <p:sldId id="585" r:id="rId28"/>
    <p:sldId id="570" r:id="rId29"/>
    <p:sldId id="571" r:id="rId30"/>
    <p:sldId id="572" r:id="rId31"/>
    <p:sldId id="573" r:id="rId32"/>
    <p:sldId id="580" r:id="rId33"/>
    <p:sldId id="582" r:id="rId34"/>
    <p:sldId id="583" r:id="rId35"/>
    <p:sldId id="396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F6600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66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8.xml"/><Relationship Id="rId2" Type="http://schemas.openxmlformats.org/officeDocument/2006/relationships/slide" Target="slides/slide10.xml"/><Relationship Id="rId1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9BCE0-BBB8-4541-882B-3F5A7005FA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EC834B-5C84-4D32-BECD-3568E90C91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6/1/2014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3" r:id="rId12"/>
    <p:sldLayoutId id="2147483795" r:id="rId13"/>
  </p:sldLayoutIdLst>
  <p:transition spd="slow">
    <p:random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81200"/>
            <a:ext cx="9144000" cy="1115568"/>
          </a:xfrm>
        </p:spPr>
        <p:txBody>
          <a:bodyPr>
            <a:normAutofit/>
          </a:bodyPr>
          <a:lstStyle/>
          <a:p>
            <a:pPr algn="ctr"/>
            <a:r>
              <a:rPr lang="en-US" sz="6000" i="1" dirty="0" smtClean="0">
                <a:solidFill>
                  <a:schemeClr val="bg1"/>
                </a:solidFill>
              </a:rPr>
              <a:t>General Mathematics</a:t>
            </a:r>
            <a:endParaRPr lang="en-US" sz="6000" i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276600"/>
            <a:ext cx="8686800" cy="32766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ADE 101</a:t>
            </a:r>
          </a:p>
          <a:p>
            <a:pPr algn="ctr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LECTURE No. 7 </a:t>
            </a:r>
          </a:p>
          <a:p>
            <a:pPr algn="ctr"/>
            <a:endParaRPr lang="en-U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495300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kern="10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Arial Black"/>
              </a:rPr>
              <a:t>Integers &amp; Operations on Integers</a:t>
            </a:r>
            <a:endParaRPr lang="en-US" sz="54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915400" cy="5105400"/>
          </a:xfrm>
        </p:spPr>
        <p:txBody>
          <a:bodyPr>
            <a:noAutofit/>
          </a:bodyPr>
          <a:lstStyle/>
          <a:p>
            <a:pPr marL="236538" indent="0">
              <a:buClr>
                <a:srgbClr val="FF0000"/>
              </a:buClr>
              <a:buSzPct val="100000"/>
              <a:buNone/>
            </a:pPr>
            <a:r>
              <a:rPr lang="en-US" sz="3600" b="1" dirty="0" smtClean="0">
                <a:latin typeface="Bookman Old Style" pitchFamily="18" charset="0"/>
              </a:rPr>
              <a:t>Students and Teachers will be able to</a:t>
            </a:r>
            <a:endParaRPr lang="en-US" sz="3200" dirty="0" smtClean="0">
              <a:latin typeface="Bookman Old Style" pitchFamily="18" charset="0"/>
            </a:endParaRPr>
          </a:p>
          <a:p>
            <a:pPr marL="633413" lvl="0" indent="-633413"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r>
              <a:rPr lang="en-US" sz="4000" dirty="0" smtClean="0">
                <a:latin typeface="Bookman Old Style" pitchFamily="18" charset="0"/>
              </a:rPr>
              <a:t>Understand integers </a:t>
            </a:r>
          </a:p>
          <a:p>
            <a:pPr marL="633413" lvl="0" indent="-633413"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r>
              <a:rPr lang="en-US" sz="4000" dirty="0" smtClean="0">
                <a:latin typeface="Bookman Old Style" pitchFamily="18" charset="0"/>
              </a:rPr>
              <a:t>Compare two integers</a:t>
            </a:r>
          </a:p>
          <a:p>
            <a:pPr marL="633413" lvl="0" indent="-633413"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r>
              <a:rPr lang="en-US" sz="4000" dirty="0" smtClean="0">
                <a:latin typeface="Bookman Old Style" pitchFamily="18" charset="0"/>
              </a:rPr>
              <a:t>Apply operations on integers</a:t>
            </a:r>
          </a:p>
          <a:p>
            <a:pPr marL="633413" lvl="0" indent="-633413"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endParaRPr lang="en-US" sz="4400" dirty="0" smtClean="0">
              <a:latin typeface="Bookman Old Style" pitchFamily="18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457200"/>
            <a:ext cx="720824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KNOWLEDGE  TEST 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t="11111" b="20000"/>
          <a:stretch>
            <a:fillRect/>
          </a:stretch>
        </p:blipFill>
        <p:spPr bwMode="auto">
          <a:xfrm>
            <a:off x="0" y="1371600"/>
            <a:ext cx="9144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t="11111" b="20000"/>
          <a:stretch>
            <a:fillRect/>
          </a:stretch>
        </p:blipFill>
        <p:spPr bwMode="auto">
          <a:xfrm>
            <a:off x="0" y="990600"/>
            <a:ext cx="9144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 t="11111" b="23333"/>
          <a:stretch>
            <a:fillRect/>
          </a:stretch>
        </p:blipFill>
        <p:spPr bwMode="auto">
          <a:xfrm>
            <a:off x="0" y="1295400"/>
            <a:ext cx="9144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t="11111" b="11111"/>
          <a:stretch>
            <a:fillRect/>
          </a:stretch>
        </p:blipFill>
        <p:spPr bwMode="auto">
          <a:xfrm>
            <a:off x="0" y="1066800"/>
            <a:ext cx="9144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Integers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752600"/>
            <a:ext cx="8305800" cy="4724400"/>
          </a:xfrm>
        </p:spPr>
        <p:txBody>
          <a:bodyPr/>
          <a:lstStyle/>
          <a:p>
            <a:pPr marL="457200" indent="-457200"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Comic Sans MS" pitchFamily="66" charset="0"/>
              </a:rPr>
              <a:t>Integers are whole numbers that describe opposite ideas in mathematics.</a:t>
            </a:r>
          </a:p>
          <a:p>
            <a:pPr marL="457200" indent="-457200"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Comic Sans MS" pitchFamily="66" charset="0"/>
              </a:rPr>
              <a:t>Integers can either be negative(-), positive(+) or zero.</a:t>
            </a:r>
          </a:p>
          <a:p>
            <a:pPr marL="457200" indent="-457200"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Comic Sans MS" pitchFamily="66" charset="0"/>
              </a:rPr>
              <a:t>The integer zero is neutral.  It is neither positive nor negative, but is an integer.</a:t>
            </a:r>
          </a:p>
          <a:p>
            <a:pPr marL="457200" indent="-457200"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800" dirty="0" smtClean="0">
                <a:latin typeface="Comic Sans MS" pitchFamily="66" charset="0"/>
              </a:rPr>
              <a:t>Integers can be represented on a number line, which can help us understand the valve of the integer.</a:t>
            </a:r>
          </a:p>
          <a:p>
            <a:pPr marL="457200" indent="-457200" eaLnBrk="1" hangingPunct="1">
              <a:buClr>
                <a:srgbClr val="FF0000"/>
              </a:buClr>
              <a:buFont typeface="Wingdings" pitchFamily="2" charset="2"/>
              <a:buChar char="Ø"/>
            </a:pPr>
            <a:endParaRPr lang="en-US" sz="2400" dirty="0" smtClean="0">
              <a:latin typeface="Comic Sans MS" pitchFamily="66" charset="0"/>
            </a:endParaRPr>
          </a:p>
        </p:txBody>
      </p:sp>
      <p:sp>
        <p:nvSpPr>
          <p:cNvPr id="6148" name="Rectangle 6"/>
          <p:cNvSpPr>
            <a:spLocks noChangeArrowheads="1"/>
          </p:cNvSpPr>
          <p:nvPr/>
        </p:nvSpPr>
        <p:spPr bwMode="auto">
          <a:xfrm>
            <a:off x="3924300" y="2581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utoUpdateAnimBg="0"/>
      <p:bldP spid="30723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Positive Integers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8382000" cy="4114800"/>
          </a:xfrm>
        </p:spPr>
        <p:txBody>
          <a:bodyPr/>
          <a:lstStyle/>
          <a:p>
            <a:pPr marL="457200" indent="-457200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3600" dirty="0" smtClean="0">
                <a:latin typeface="Comic Sans MS" pitchFamily="66" charset="0"/>
              </a:rPr>
              <a:t>Are to the right of zero </a:t>
            </a:r>
          </a:p>
          <a:p>
            <a:pPr marL="457200" indent="-457200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3600" dirty="0" smtClean="0">
                <a:latin typeface="Comic Sans MS" pitchFamily="66" charset="0"/>
              </a:rPr>
              <a:t>Are valued greater than zero.</a:t>
            </a:r>
          </a:p>
          <a:p>
            <a:pPr marL="457200" indent="-457200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3600" dirty="0" smtClean="0">
                <a:latin typeface="Comic Sans MS" pitchFamily="66" charset="0"/>
              </a:rPr>
              <a:t>The sign for a positive integer is (+), however the sign is not always needed.</a:t>
            </a:r>
          </a:p>
          <a:p>
            <a:pPr marL="457200" indent="-457200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3600" dirty="0" smtClean="0">
                <a:latin typeface="Comic Sans MS" pitchFamily="66" charset="0"/>
              </a:rPr>
              <a:t>Meaning +3 is the same value as 3.</a:t>
            </a:r>
          </a:p>
          <a:p>
            <a:pPr eaLnBrk="1" hangingPunct="1"/>
            <a:endParaRPr lang="en-US" sz="2400" dirty="0" smtClean="0">
              <a:latin typeface="Comic Sans MS" pitchFamily="66" charset="0"/>
            </a:endParaRPr>
          </a:p>
        </p:txBody>
      </p:sp>
      <p:sp>
        <p:nvSpPr>
          <p:cNvPr id="7172" name="Rectangle 6"/>
          <p:cNvSpPr>
            <a:spLocks noChangeArrowheads="1"/>
          </p:cNvSpPr>
          <p:nvPr/>
        </p:nvSpPr>
        <p:spPr bwMode="auto">
          <a:xfrm>
            <a:off x="3424238" y="1600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utoUpdateAnimBg="0"/>
      <p:bldP spid="33795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Negative Integers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7924800" cy="4114800"/>
          </a:xfrm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4000" dirty="0" smtClean="0">
                <a:latin typeface="Comic Sans MS" pitchFamily="66" charset="0"/>
              </a:rPr>
              <a:t>Are to the left of zero 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4000" dirty="0" smtClean="0">
                <a:latin typeface="Comic Sans MS" pitchFamily="66" charset="0"/>
              </a:rPr>
              <a:t>Are valued less than zero.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4000" dirty="0" smtClean="0">
                <a:latin typeface="Comic Sans MS" pitchFamily="66" charset="0"/>
              </a:rPr>
              <a:t>The sign for a negative integer is (-). This sign is </a:t>
            </a:r>
            <a:r>
              <a:rPr lang="en-US" sz="4400" b="1" dirty="0" smtClean="0">
                <a:latin typeface="Comic Sans MS" pitchFamily="66" charset="0"/>
              </a:rPr>
              <a:t>always</a:t>
            </a:r>
            <a:r>
              <a:rPr lang="en-US" sz="4400" dirty="0" smtClean="0">
                <a:latin typeface="Comic Sans MS" pitchFamily="66" charset="0"/>
              </a:rPr>
              <a:t> </a:t>
            </a:r>
            <a:r>
              <a:rPr lang="en-US" sz="4000" dirty="0" smtClean="0">
                <a:latin typeface="Comic Sans MS" pitchFamily="66" charset="0"/>
              </a:rPr>
              <a:t>needed.</a:t>
            </a:r>
          </a:p>
          <a:p>
            <a:pPr eaLnBrk="1" hangingPunct="1"/>
            <a:endParaRPr lang="en-US" sz="2800" dirty="0" smtClean="0">
              <a:latin typeface="Comic Sans MS" pitchFamily="66" charset="0"/>
            </a:endParaRPr>
          </a:p>
          <a:p>
            <a:pPr eaLnBrk="1" hangingPunct="1"/>
            <a:endParaRPr lang="en-US" sz="2800" dirty="0" smtClean="0">
              <a:latin typeface="Comic Sans MS" pitchFamily="66" charset="0"/>
            </a:endParaRPr>
          </a:p>
        </p:txBody>
      </p:sp>
      <p:sp>
        <p:nvSpPr>
          <p:cNvPr id="8196" name="Rectangle 6"/>
          <p:cNvSpPr>
            <a:spLocks noChangeArrowheads="1"/>
          </p:cNvSpPr>
          <p:nvPr/>
        </p:nvSpPr>
        <p:spPr bwMode="auto">
          <a:xfrm>
            <a:off x="3143250" y="15240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autoUpdateAnimBg="0"/>
      <p:bldP spid="34819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026"/>
          <p:cNvPicPr>
            <a:picLocks noChangeAspect="1" noChangeArrowheads="1"/>
          </p:cNvPicPr>
          <p:nvPr/>
        </p:nvPicPr>
        <p:blipFill>
          <a:blip r:embed="rId3" cstate="print"/>
          <a:srcRect t="11088" b="10187"/>
          <a:stretch>
            <a:fillRect/>
          </a:stretch>
        </p:blipFill>
        <p:spPr bwMode="auto">
          <a:xfrm>
            <a:off x="0" y="7620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t="11111" b="11111"/>
          <a:stretch>
            <a:fillRect/>
          </a:stretch>
        </p:blipFill>
        <p:spPr bwMode="auto">
          <a:xfrm>
            <a:off x="0" y="1066800"/>
            <a:ext cx="9144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 t="11088" b="14622"/>
          <a:stretch>
            <a:fillRect/>
          </a:stretch>
        </p:blipFill>
        <p:spPr bwMode="auto">
          <a:xfrm>
            <a:off x="0" y="1143000"/>
            <a:ext cx="9144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AutoShape 3"/>
          <p:cNvSpPr>
            <a:spLocks noChangeArrowheads="1"/>
          </p:cNvSpPr>
          <p:nvPr/>
        </p:nvSpPr>
        <p:spPr bwMode="auto">
          <a:xfrm>
            <a:off x="4419600" y="1371600"/>
            <a:ext cx="4419600" cy="1524000"/>
          </a:xfrm>
          <a:prstGeom prst="cloudCallout">
            <a:avLst>
              <a:gd name="adj1" fmla="val 13792"/>
              <a:gd name="adj2" fmla="val 10239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b="1" dirty="0"/>
              <a:t>The “net worth” of opposite integers is zero.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Opposite Integers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35480"/>
            <a:ext cx="8229600" cy="4693920"/>
          </a:xfrm>
        </p:spPr>
        <p:txBody>
          <a:bodyPr>
            <a:normAutofit lnSpcReduction="10000"/>
          </a:bodyPr>
          <a:lstStyle/>
          <a:p>
            <a:pPr eaLnBrk="1" hangingPunct="1">
              <a:buClr>
                <a:srgbClr val="FF0000"/>
              </a:buClr>
            </a:pPr>
            <a:r>
              <a:rPr lang="en-US" sz="4000" dirty="0" smtClean="0">
                <a:latin typeface="Comic Sans MS" pitchFamily="66" charset="0"/>
              </a:rPr>
              <a:t>Opposite integers always have a “net worth” of 0.  This is called the </a:t>
            </a:r>
            <a:r>
              <a:rPr lang="en-US" sz="4000" dirty="0" smtClean="0">
                <a:solidFill>
                  <a:srgbClr val="FF0000"/>
                </a:solidFill>
                <a:latin typeface="Comic Sans MS" pitchFamily="66" charset="0"/>
              </a:rPr>
              <a:t>ZERO PRINCIPAL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.</a:t>
            </a:r>
          </a:p>
          <a:p>
            <a:pPr eaLnBrk="1" hangingPunct="1">
              <a:buClr>
                <a:srgbClr val="FF0000"/>
              </a:buClr>
            </a:pPr>
            <a:r>
              <a:rPr lang="en-US" sz="3200" dirty="0" smtClean="0">
                <a:latin typeface="Comic Sans MS" pitchFamily="66" charset="0"/>
              </a:rPr>
              <a:t>Opposite integer have the same “absolute value”, meaning the distance from the points on a number line to zero is the same.</a:t>
            </a:r>
          </a:p>
          <a:p>
            <a:pPr eaLnBrk="1" hangingPunct="1">
              <a:buClr>
                <a:srgbClr val="FF0000"/>
              </a:buClr>
            </a:pPr>
            <a:r>
              <a:rPr lang="en-US" sz="3200" dirty="0" smtClean="0">
                <a:latin typeface="Comic Sans MS" pitchFamily="66" charset="0"/>
              </a:rPr>
              <a:t>This can be referred to as the integers magnitude</a:t>
            </a:r>
            <a:r>
              <a:rPr lang="en-US" sz="2800" dirty="0" smtClean="0">
                <a:latin typeface="Comic Sans MS" pitchFamily="66" charset="0"/>
              </a:rPr>
              <a:t>.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Movement on a Number Line</a:t>
            </a:r>
            <a:b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</a:b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Magnitude and Direction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920085"/>
            <a:ext cx="4495800" cy="443484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/>
              <a:t>Every integer represents a magnitude and a direction.</a:t>
            </a:r>
          </a:p>
          <a:p>
            <a:pPr algn="ctr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/>
              <a:t>The integer +3 describes a movement of 3 units in a positive direction.(right) 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/>
              <a:t>The sign (+) tells you the direction.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/>
              <a:t>The number (3) indicates how far to move or the </a:t>
            </a:r>
            <a:r>
              <a:rPr lang="en-US" sz="2400" b="1" dirty="0" smtClean="0"/>
              <a:t>Magnitude</a:t>
            </a:r>
            <a:r>
              <a:rPr lang="en-US" sz="2400" dirty="0" smtClean="0"/>
              <a:t> ( a movement of 3 units)</a:t>
            </a:r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>
              <a:buFontTx/>
              <a:buNone/>
            </a:pPr>
            <a:endParaRPr lang="en-US" dirty="0" smtClean="0"/>
          </a:p>
          <a:p>
            <a:pPr algn="ctr" eaLnBrk="1" hangingPunct="1">
              <a:buFontTx/>
              <a:buNone/>
            </a:pPr>
            <a:r>
              <a:rPr lang="en-US" sz="5400" dirty="0" smtClean="0"/>
              <a:t>+  3</a:t>
            </a:r>
          </a:p>
        </p:txBody>
      </p:sp>
      <p:sp>
        <p:nvSpPr>
          <p:cNvPr id="52230" name="AutoShape 6"/>
          <p:cNvSpPr>
            <a:spLocks noChangeArrowheads="1"/>
          </p:cNvSpPr>
          <p:nvPr/>
        </p:nvSpPr>
        <p:spPr bwMode="auto">
          <a:xfrm>
            <a:off x="4724400" y="2438400"/>
            <a:ext cx="2895600" cy="1143000"/>
          </a:xfrm>
          <a:prstGeom prst="cloudCallout">
            <a:avLst>
              <a:gd name="adj1" fmla="val 5468"/>
              <a:gd name="adj2" fmla="val 115694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800" b="1" dirty="0"/>
              <a:t>Direction</a:t>
            </a:r>
          </a:p>
        </p:txBody>
      </p:sp>
      <p:sp>
        <p:nvSpPr>
          <p:cNvPr id="52232" name="AutoShape 8"/>
          <p:cNvSpPr>
            <a:spLocks noChangeArrowheads="1"/>
          </p:cNvSpPr>
          <p:nvPr/>
        </p:nvSpPr>
        <p:spPr bwMode="auto">
          <a:xfrm>
            <a:off x="5410200" y="5410200"/>
            <a:ext cx="3200400" cy="1066800"/>
          </a:xfrm>
          <a:prstGeom prst="cloudCallout">
            <a:avLst>
              <a:gd name="adj1" fmla="val -2704"/>
              <a:gd name="adj2" fmla="val -10639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800" b="1" dirty="0"/>
              <a:t>Magnitude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2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2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2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 autoUpdateAnimBg="0"/>
      <p:bldP spid="52227" grpId="0" build="p" autoUpdateAnimBg="0"/>
      <p:bldP spid="52229" grpId="0" build="p" autoUpdateAnimBg="0"/>
      <p:bldP spid="52230" grpId="0" animBg="1" autoUpdateAnimBg="0"/>
      <p:bldP spid="52232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WordArt 2"/>
          <p:cNvSpPr>
            <a:spLocks noChangeArrowheads="1" noChangeShapeType="1" noTextEdit="1"/>
          </p:cNvSpPr>
          <p:nvPr/>
        </p:nvSpPr>
        <p:spPr bwMode="auto">
          <a:xfrm>
            <a:off x="1066800" y="457200"/>
            <a:ext cx="7010400" cy="25908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/>
                  </a:outerShdw>
                </a:effectLst>
                <a:latin typeface="Impact"/>
              </a:rPr>
              <a:t>Comparing Integers</a:t>
            </a:r>
          </a:p>
        </p:txBody>
      </p:sp>
      <p:sp>
        <p:nvSpPr>
          <p:cNvPr id="50179" name="AutoShape 3"/>
          <p:cNvSpPr>
            <a:spLocks noChangeArrowheads="1"/>
          </p:cNvSpPr>
          <p:nvPr/>
        </p:nvSpPr>
        <p:spPr bwMode="auto">
          <a:xfrm rot="20679491">
            <a:off x="4459635" y="4082664"/>
            <a:ext cx="4724400" cy="2667000"/>
          </a:xfrm>
          <a:prstGeom prst="cloudCallout">
            <a:avLst>
              <a:gd name="adj1" fmla="val 19736"/>
              <a:gd name="adj2" fmla="val -10337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400" b="1" dirty="0">
                <a:latin typeface="Comic Sans MS" pitchFamily="66" charset="0"/>
              </a:rPr>
              <a:t>Which integer has a higher value?</a:t>
            </a:r>
          </a:p>
          <a:p>
            <a:pPr algn="ctr"/>
            <a:endParaRPr lang="en-US" b="1" dirty="0">
              <a:latin typeface="Comic Sans MS" pitchFamily="66" charset="0"/>
            </a:endParaRPr>
          </a:p>
          <a:p>
            <a:pPr algn="ctr"/>
            <a:r>
              <a:rPr lang="en-US" sz="2800" b="1" dirty="0">
                <a:latin typeface="Comic Sans MS" pitchFamily="66" charset="0"/>
              </a:rPr>
              <a:t>-4 or -8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 animBg="1"/>
      <p:bldP spid="50179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 t="9979" b="24602"/>
          <a:stretch>
            <a:fillRect/>
          </a:stretch>
        </p:blipFill>
        <p:spPr bwMode="auto">
          <a:xfrm>
            <a:off x="0" y="1219200"/>
            <a:ext cx="9144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t="11111" b="30000"/>
          <a:stretch>
            <a:fillRect/>
          </a:stretch>
        </p:blipFill>
        <p:spPr bwMode="auto">
          <a:xfrm>
            <a:off x="0" y="1066800"/>
            <a:ext cx="9144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t="10729" r="2500" b="27045"/>
          <a:stretch>
            <a:fillRect/>
          </a:stretch>
        </p:blipFill>
        <p:spPr bwMode="auto">
          <a:xfrm>
            <a:off x="76200" y="685800"/>
            <a:ext cx="8915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267200" y="4495800"/>
            <a:ext cx="2595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+mj-lt"/>
              </a:rPr>
              <a:t>-3 is smaller than 1</a:t>
            </a:r>
            <a:endParaRPr lang="en-US" sz="2400" b="1" dirty="0">
              <a:latin typeface="+mj-lt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Comparing Integers</a:t>
            </a:r>
          </a:p>
        </p:txBody>
      </p:sp>
      <p:sp>
        <p:nvSpPr>
          <p:cNvPr id="5325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3600" dirty="0" smtClean="0">
                <a:latin typeface="Comic Sans MS" pitchFamily="66" charset="0"/>
              </a:rPr>
              <a:t>-5  ___  -8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endParaRPr lang="en-US" sz="3600" dirty="0" smtClean="0">
              <a:latin typeface="Comic Sans MS" pitchFamily="66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3600" dirty="0" smtClean="0">
                <a:latin typeface="Comic Sans MS" pitchFamily="66" charset="0"/>
              </a:rPr>
              <a:t>0  ___  -3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endParaRPr lang="en-US" sz="3600" dirty="0" smtClean="0">
              <a:latin typeface="Comic Sans MS" pitchFamily="66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3600" dirty="0" smtClean="0">
                <a:latin typeface="Comic Sans MS" pitchFamily="66" charset="0"/>
              </a:rPr>
              <a:t>3  ___  +2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59131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Addition and Subtraction of two Integers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6858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“+”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/>
              <a:t>Have 			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“– ”  </a:t>
            </a:r>
            <a:r>
              <a:rPr lang="en-US" sz="3200" b="1" dirty="0" smtClean="0"/>
              <a:t>Owe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71037" y="1792069"/>
            <a:ext cx="1058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12+7=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2737" y="1792069"/>
            <a:ext cx="981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12-7=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33437" y="1792069"/>
            <a:ext cx="1160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-12+7=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40849" y="1792069"/>
            <a:ext cx="1083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-12-7=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81000" y="533400"/>
            <a:ext cx="8229600" cy="59131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Addition and Subtraction of two Integers</a:t>
            </a:r>
            <a:endParaRPr kumimoji="0" lang="en-US" sz="3600" b="1" i="0" u="none" strike="noStrike" kern="1200" cap="none" spc="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143000"/>
            <a:ext cx="792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When there are two signs between two integers;</a:t>
            </a:r>
            <a:endParaRPr lang="en-US" sz="3600" i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762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Rules For Adding Integers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66800"/>
            <a:ext cx="86106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u="sng" dirty="0" smtClean="0">
                <a:solidFill>
                  <a:srgbClr val="C00000"/>
                </a:solidFill>
                <a:latin typeface="Comic Sans MS" pitchFamily="66" charset="0"/>
              </a:rPr>
              <a:t>Positive Integers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Comic Sans MS" pitchFamily="66" charset="0"/>
              </a:rPr>
              <a:t>	To add two positive integers you </a:t>
            </a:r>
            <a:r>
              <a:rPr lang="en-US" sz="2800" b="1" i="1" u="sng" dirty="0" smtClean="0">
                <a:latin typeface="Comic Sans MS" pitchFamily="66" charset="0"/>
              </a:rPr>
              <a:t>add</a:t>
            </a:r>
            <a:r>
              <a:rPr lang="en-US" sz="2800" dirty="0" smtClean="0">
                <a:latin typeface="Comic Sans MS" pitchFamily="66" charset="0"/>
              </a:rPr>
              <a:t> the </a:t>
            </a:r>
            <a:r>
              <a:rPr lang="en-US" sz="2800" b="1" i="1" u="sng" dirty="0" smtClean="0">
                <a:latin typeface="Comic Sans MS" pitchFamily="66" charset="0"/>
              </a:rPr>
              <a:t>magnitude</a:t>
            </a:r>
            <a:r>
              <a:rPr lang="en-US" sz="2800" dirty="0" smtClean="0">
                <a:latin typeface="Comic Sans MS" pitchFamily="66" charset="0"/>
              </a:rPr>
              <a:t> and </a:t>
            </a:r>
            <a:r>
              <a:rPr lang="en-US" sz="2800" b="1" i="1" u="sng" dirty="0" smtClean="0">
                <a:latin typeface="Comic Sans MS" pitchFamily="66" charset="0"/>
              </a:rPr>
              <a:t>keep</a:t>
            </a:r>
            <a:r>
              <a:rPr lang="en-US" sz="2800" dirty="0" smtClean="0">
                <a:latin typeface="Comic Sans MS" pitchFamily="66" charset="0"/>
              </a:rPr>
              <a:t> the </a:t>
            </a:r>
            <a:r>
              <a:rPr lang="en-US" sz="2800" b="1" i="1" u="sng" dirty="0" smtClean="0">
                <a:latin typeface="Comic Sans MS" pitchFamily="66" charset="0"/>
              </a:rPr>
              <a:t>positive</a:t>
            </a:r>
            <a:r>
              <a:rPr lang="en-US" sz="2800" dirty="0" smtClean="0">
                <a:latin typeface="Comic Sans MS" pitchFamily="66" charset="0"/>
              </a:rPr>
              <a:t> sign.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9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u="sng" dirty="0" smtClean="0">
                <a:solidFill>
                  <a:srgbClr val="C00000"/>
                </a:solidFill>
                <a:latin typeface="Comic Sans MS" pitchFamily="66" charset="0"/>
              </a:rPr>
              <a:t>Negative Integers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Comic Sans MS" pitchFamily="66" charset="0"/>
              </a:rPr>
              <a:t>	To add two negative integers you </a:t>
            </a:r>
            <a:r>
              <a:rPr lang="en-US" sz="2800" u="sng" dirty="0" smtClean="0">
                <a:latin typeface="Comic Sans MS" pitchFamily="66" charset="0"/>
              </a:rPr>
              <a:t>add</a:t>
            </a:r>
            <a:r>
              <a:rPr lang="en-US" sz="2800" dirty="0" smtClean="0">
                <a:latin typeface="Comic Sans MS" pitchFamily="66" charset="0"/>
              </a:rPr>
              <a:t> the </a:t>
            </a:r>
            <a:r>
              <a:rPr lang="en-US" sz="2800" u="sng" dirty="0" smtClean="0">
                <a:latin typeface="Comic Sans MS" pitchFamily="66" charset="0"/>
              </a:rPr>
              <a:t>magnitude</a:t>
            </a:r>
            <a:r>
              <a:rPr lang="en-US" sz="2800" dirty="0" smtClean="0">
                <a:latin typeface="Comic Sans MS" pitchFamily="66" charset="0"/>
              </a:rPr>
              <a:t> and </a:t>
            </a:r>
            <a:r>
              <a:rPr lang="en-US" sz="2800" u="sng" dirty="0" smtClean="0">
                <a:latin typeface="Comic Sans MS" pitchFamily="66" charset="0"/>
              </a:rPr>
              <a:t>keep</a:t>
            </a:r>
            <a:r>
              <a:rPr lang="en-US" sz="2800" dirty="0" smtClean="0">
                <a:latin typeface="Comic Sans MS" pitchFamily="66" charset="0"/>
              </a:rPr>
              <a:t> the </a:t>
            </a:r>
            <a:r>
              <a:rPr lang="en-US" sz="2800" u="sng" dirty="0" smtClean="0">
                <a:latin typeface="Comic Sans MS" pitchFamily="66" charset="0"/>
              </a:rPr>
              <a:t>negative</a:t>
            </a:r>
            <a:r>
              <a:rPr lang="en-US" sz="2800" dirty="0" smtClean="0">
                <a:latin typeface="Comic Sans MS" pitchFamily="66" charset="0"/>
              </a:rPr>
              <a:t> sign.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0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u="sng" dirty="0" smtClean="0">
                <a:solidFill>
                  <a:srgbClr val="C00000"/>
                </a:solidFill>
                <a:latin typeface="Comic Sans MS" pitchFamily="66" charset="0"/>
              </a:rPr>
              <a:t>A Negative and a Positive Integer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Comic Sans MS" pitchFamily="66" charset="0"/>
              </a:rPr>
              <a:t>	To add a positive and a negative integer you </a:t>
            </a:r>
            <a:r>
              <a:rPr lang="en-US" sz="2800" u="sng" dirty="0" smtClean="0">
                <a:latin typeface="Comic Sans MS" pitchFamily="66" charset="0"/>
              </a:rPr>
              <a:t>subtract </a:t>
            </a:r>
            <a:r>
              <a:rPr lang="en-US" sz="2800" dirty="0" smtClean="0">
                <a:latin typeface="Comic Sans MS" pitchFamily="66" charset="0"/>
              </a:rPr>
              <a:t>the </a:t>
            </a:r>
            <a:r>
              <a:rPr lang="en-US" sz="2800" u="sng" dirty="0" smtClean="0">
                <a:latin typeface="Comic Sans MS" pitchFamily="66" charset="0"/>
              </a:rPr>
              <a:t>magnitudes</a:t>
            </a:r>
            <a:r>
              <a:rPr lang="en-US" sz="2800" dirty="0" smtClean="0">
                <a:latin typeface="Comic Sans MS" pitchFamily="66" charset="0"/>
              </a:rPr>
              <a:t> and </a:t>
            </a:r>
            <a:r>
              <a:rPr lang="en-US" sz="2800" u="sng" dirty="0" smtClean="0">
                <a:latin typeface="Comic Sans MS" pitchFamily="66" charset="0"/>
              </a:rPr>
              <a:t>keep</a:t>
            </a:r>
            <a:r>
              <a:rPr lang="en-US" sz="2800" dirty="0" smtClean="0">
                <a:latin typeface="Comic Sans MS" pitchFamily="66" charset="0"/>
              </a:rPr>
              <a:t> the </a:t>
            </a:r>
            <a:r>
              <a:rPr lang="en-US" sz="2800" u="sng" dirty="0" smtClean="0">
                <a:latin typeface="Comic Sans MS" pitchFamily="66" charset="0"/>
              </a:rPr>
              <a:t>sign</a:t>
            </a:r>
            <a:r>
              <a:rPr lang="en-US" sz="2800" dirty="0" smtClean="0">
                <a:latin typeface="Comic Sans MS" pitchFamily="66" charset="0"/>
              </a:rPr>
              <a:t> of the integer with the </a:t>
            </a:r>
            <a:r>
              <a:rPr lang="en-US" sz="2800" u="sng" dirty="0" smtClean="0">
                <a:latin typeface="Comic Sans MS" pitchFamily="66" charset="0"/>
              </a:rPr>
              <a:t>largest magnitude</a:t>
            </a:r>
            <a:r>
              <a:rPr lang="en-US" sz="2800" dirty="0" smtClean="0">
                <a:latin typeface="Comic Sans MS" pitchFamily="66" charset="0"/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 smtClean="0"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59131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Multiplication and Division of two Integers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533400"/>
            <a:ext cx="9144000" cy="9906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Rules for </a:t>
            </a:r>
            <a:b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Multiplication and Division of two Integers</a:t>
            </a:r>
            <a:endParaRPr lang="en-US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Multiplying Integers</a:t>
            </a:r>
          </a:p>
        </p:txBody>
      </p:sp>
      <p:graphicFrame>
        <p:nvGraphicFramePr>
          <p:cNvPr id="73760" name="Group 32"/>
          <p:cNvGraphicFramePr>
            <a:graphicFrameLocks noGrp="1"/>
          </p:cNvGraphicFramePr>
          <p:nvPr>
            <p:ph type="tbl" idx="1"/>
          </p:nvPr>
        </p:nvGraphicFramePr>
        <p:xfrm>
          <a:off x="685800" y="1981200"/>
          <a:ext cx="7772400" cy="4114801"/>
        </p:xfrm>
        <a:graphic>
          <a:graphicData uri="http://schemas.openxmlformats.org/drawingml/2006/table">
            <a:tbl>
              <a:tblPr/>
              <a:tblGrid>
                <a:gridCol w="2590800"/>
                <a:gridCol w="2590800"/>
                <a:gridCol w="2590800"/>
              </a:tblGrid>
              <a:tr h="822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FACTOR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FACTOR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PRODUCT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_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_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_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_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_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_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Dividing Integers</a:t>
            </a:r>
          </a:p>
        </p:txBody>
      </p:sp>
      <p:graphicFrame>
        <p:nvGraphicFramePr>
          <p:cNvPr id="74781" name="Group 29"/>
          <p:cNvGraphicFramePr>
            <a:graphicFrameLocks noGrp="1"/>
          </p:cNvGraphicFramePr>
          <p:nvPr>
            <p:ph type="tbl" idx="1"/>
          </p:nvPr>
        </p:nvGraphicFramePr>
        <p:xfrm>
          <a:off x="685800" y="1981200"/>
          <a:ext cx="7772400" cy="4322700"/>
        </p:xfrm>
        <a:graphic>
          <a:graphicData uri="http://schemas.openxmlformats.org/drawingml/2006/table">
            <a:tbl>
              <a:tblPr/>
              <a:tblGrid>
                <a:gridCol w="2590800"/>
                <a:gridCol w="2590800"/>
                <a:gridCol w="2590800"/>
              </a:tblGrid>
              <a:tr h="822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DIVIDEND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DIVISOR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</a:rPr>
                        <a:t>QUOTIENT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_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_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3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_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_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+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_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_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Assignment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(-8) – (-3) = 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(+4) – (-5) = 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(-4) – (-5) =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(+1) – (-6) =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(-5) – (+6) =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(-2) – (-3) =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(-20) – (-10) =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(+30) – (-3) =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(-20) – (-30) =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67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6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67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8" grpId="0" autoUpdateAnimBg="0"/>
      <p:bldP spid="116739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(-3) – (-2) = 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(+6) – (-2) = 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(-1) – (-4) =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(+3) – (-2) =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(-5) – (+2) =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(-2) – (-4) =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(-30) – (-20) =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(+50) – (-10) =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(-20) – (-30) =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Assignment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7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7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699" grpId="0" uiExpand="1" build="p" autoUpdateAnimBg="0"/>
      <p:bldP spid="5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Assignment</a:t>
            </a:r>
            <a:endParaRPr lang="en-US" dirty="0" smtClean="0">
              <a:latin typeface="Comic Sans MS" pitchFamily="66" charset="0"/>
            </a:endParaRPr>
          </a:p>
        </p:txBody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054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mtClean="0">
                <a:latin typeface="Comic Sans MS" pitchFamily="66" charset="0"/>
              </a:rPr>
              <a:t>(-5) + (+2) = 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mtClean="0">
                <a:latin typeface="Comic Sans MS" pitchFamily="66" charset="0"/>
              </a:rPr>
              <a:t>(+6) + (-2) = 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mtClean="0">
                <a:latin typeface="Comic Sans MS" pitchFamily="66" charset="0"/>
              </a:rPr>
              <a:t>(-2) – (-6) = 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mtClean="0">
                <a:latin typeface="Comic Sans MS" pitchFamily="66" charset="0"/>
              </a:rPr>
              <a:t>(+7) + (-2) = 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mtClean="0">
                <a:latin typeface="Comic Sans MS" pitchFamily="66" charset="0"/>
              </a:rPr>
              <a:t>(-5) + (+2) = 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mtClean="0">
                <a:latin typeface="Comic Sans MS" pitchFamily="66" charset="0"/>
              </a:rPr>
              <a:t>(+8) + (-4) = 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mtClean="0">
                <a:latin typeface="Comic Sans MS" pitchFamily="66" charset="0"/>
              </a:rPr>
              <a:t>(-3) – (+6) = 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mtClean="0">
                <a:latin typeface="Comic Sans MS" pitchFamily="66" charset="0"/>
              </a:rPr>
              <a:t>(+50) – (-10) = 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smtClean="0">
                <a:latin typeface="Comic Sans MS" pitchFamily="66" charset="0"/>
              </a:rPr>
              <a:t>(-20) + (-30) = 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8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8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8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2" grpId="0" autoUpdateAnimBg="0"/>
      <p:bldP spid="158723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42672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latin typeface="Comic Sans MS" pitchFamily="66" charset="0"/>
              </a:rPr>
              <a:t>(-5) + (+2) = -3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latin typeface="Comic Sans MS" pitchFamily="66" charset="0"/>
              </a:rPr>
              <a:t>(+6) + (-2) = +4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latin typeface="Comic Sans MS" pitchFamily="66" charset="0"/>
              </a:rPr>
              <a:t>(-2) – (-6) = +4 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latin typeface="Comic Sans MS" pitchFamily="66" charset="0"/>
              </a:rPr>
              <a:t>(+7) + (-2) = +5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latin typeface="Comic Sans MS" pitchFamily="66" charset="0"/>
              </a:rPr>
              <a:t>(-5) + (+2) = -3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latin typeface="Comic Sans MS" pitchFamily="66" charset="0"/>
              </a:rPr>
              <a:t>(+8) + (-4) = +4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latin typeface="Comic Sans MS" pitchFamily="66" charset="0"/>
              </a:rPr>
              <a:t>(-3) – (+6) = -9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latin typeface="Comic Sans MS" pitchFamily="66" charset="0"/>
              </a:rPr>
              <a:t>(+50) – (-10) = +60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latin typeface="Comic Sans MS" pitchFamily="66" charset="0"/>
              </a:rPr>
              <a:t>(-20) + (-30) = -50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Assignment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9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9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9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9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9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97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9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9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build="p" autoUpdateAnimBg="0"/>
      <p:bldP spid="5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51054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smtClean="0">
              <a:latin typeface="Comic Sans MS" pitchFamily="66" charset="0"/>
            </a:endParaRPr>
          </a:p>
          <a:p>
            <a:pPr eaLnBrk="1" hangingPunct="1"/>
            <a:r>
              <a:rPr lang="en-US" smtClean="0">
                <a:latin typeface="Comic Sans MS" pitchFamily="66" charset="0"/>
              </a:rPr>
              <a:t>(+3) x (-2) = 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(-2) x (-2) =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(+5) x (-2) =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(-3) x (+2) =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(+3) x (+4) =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(+3) x (-2) =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Assignment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5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5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5" grpId="0" uiExpand="1" build="p" autoUpdateAnimBg="0"/>
      <p:bldP spid="5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Assignment</a:t>
            </a:r>
            <a:endParaRPr lang="en-US" dirty="0" smtClean="0">
              <a:latin typeface="Comic Sans MS" pitchFamily="66" charset="0"/>
            </a:endParaRP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(-91) x (-101) =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(+152) x (-21) =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(-19) x (+203) = 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(-69) x (-102) =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(-62) x (-11) =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(-128) x (+12) =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2" grpId="0" autoUpdateAnimBg="0"/>
      <p:bldP spid="133123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mic Sans MS" pitchFamily="66" charset="0"/>
              </a:rPr>
              <a:t>(-91) x (-101) =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(+152) x (-21) =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(-19) x (+203) = 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(-69) x (-102) =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(-62) x (-11) =</a:t>
            </a:r>
          </a:p>
          <a:p>
            <a:pPr eaLnBrk="1" hangingPunct="1"/>
            <a:r>
              <a:rPr lang="en-US" smtClean="0">
                <a:latin typeface="Comic Sans MS" pitchFamily="66" charset="0"/>
              </a:rPr>
              <a:t>(-128) x (+12) =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Assignment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4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4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7" grpId="0" build="p" autoUpdateAnimBg="0"/>
      <p:bldP spid="5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828800"/>
            <a:ext cx="8686800" cy="2819400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 smtClean="0"/>
              <a:t>Thank You</a:t>
            </a:r>
            <a:endParaRPr lang="en-US" sz="6600" b="1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1555</TotalTime>
  <Words>867</Words>
  <Application>Microsoft Office PowerPoint</Application>
  <PresentationFormat>On-screen Show (4:3)</PresentationFormat>
  <Paragraphs>166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Flow</vt:lpstr>
      <vt:lpstr>General Mathematics</vt:lpstr>
      <vt:lpstr>Today’s Objectives</vt:lpstr>
      <vt:lpstr>Slide 3</vt:lpstr>
      <vt:lpstr>Slide 4</vt:lpstr>
      <vt:lpstr>Slide 5</vt:lpstr>
      <vt:lpstr>Slide 6</vt:lpstr>
      <vt:lpstr>Slide 7</vt:lpstr>
      <vt:lpstr>Integers</vt:lpstr>
      <vt:lpstr>Positive Integers</vt:lpstr>
      <vt:lpstr>Negative Integers</vt:lpstr>
      <vt:lpstr>Slide 11</vt:lpstr>
      <vt:lpstr>Slide 12</vt:lpstr>
      <vt:lpstr>Slide 13</vt:lpstr>
      <vt:lpstr>Opposite Integers</vt:lpstr>
      <vt:lpstr>Movement on a Number Line Magnitude and Direction</vt:lpstr>
      <vt:lpstr>Slide 16</vt:lpstr>
      <vt:lpstr>Slide 17</vt:lpstr>
      <vt:lpstr>Slide 18</vt:lpstr>
      <vt:lpstr>Slide 19</vt:lpstr>
      <vt:lpstr>Comparing Integers</vt:lpstr>
      <vt:lpstr>Addition and Subtraction of two Integers</vt:lpstr>
      <vt:lpstr>Slide 22</vt:lpstr>
      <vt:lpstr>Rules For Adding Integers</vt:lpstr>
      <vt:lpstr>Multiplication and Division of two Integers</vt:lpstr>
      <vt:lpstr>Rules for  Multiplication and Division of two Integers</vt:lpstr>
      <vt:lpstr>Multiplying Integers</vt:lpstr>
      <vt:lpstr>Dividing Integers</vt:lpstr>
      <vt:lpstr>Assignment</vt:lpstr>
      <vt:lpstr>Assignment</vt:lpstr>
      <vt:lpstr>Assignment</vt:lpstr>
      <vt:lpstr>Assignment</vt:lpstr>
      <vt:lpstr>Assignment</vt:lpstr>
      <vt:lpstr>Assignment</vt:lpstr>
      <vt:lpstr>Assignment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NTS</cp:lastModifiedBy>
  <cp:revision>499</cp:revision>
  <dcterms:created xsi:type="dcterms:W3CDTF">2014-04-26T07:09:13Z</dcterms:created>
  <dcterms:modified xsi:type="dcterms:W3CDTF">2014-06-01T07:15:06Z</dcterms:modified>
</cp:coreProperties>
</file>