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48"/>
  </p:notesMasterIdLst>
  <p:sldIdLst>
    <p:sldId id="256" r:id="rId2"/>
    <p:sldId id="258" r:id="rId3"/>
    <p:sldId id="485" r:id="rId4"/>
    <p:sldId id="348" r:id="rId5"/>
    <p:sldId id="486" r:id="rId6"/>
    <p:sldId id="487" r:id="rId7"/>
    <p:sldId id="488" r:id="rId8"/>
    <p:sldId id="443" r:id="rId9"/>
    <p:sldId id="447" r:id="rId10"/>
    <p:sldId id="444" r:id="rId11"/>
    <p:sldId id="445" r:id="rId12"/>
    <p:sldId id="446" r:id="rId13"/>
    <p:sldId id="461" r:id="rId14"/>
    <p:sldId id="462" r:id="rId15"/>
    <p:sldId id="463" r:id="rId16"/>
    <p:sldId id="464" r:id="rId17"/>
    <p:sldId id="465" r:id="rId18"/>
    <p:sldId id="466" r:id="rId19"/>
    <p:sldId id="468" r:id="rId20"/>
    <p:sldId id="476" r:id="rId21"/>
    <p:sldId id="477" r:id="rId22"/>
    <p:sldId id="482" r:id="rId23"/>
    <p:sldId id="489" r:id="rId24"/>
    <p:sldId id="492" r:id="rId25"/>
    <p:sldId id="490" r:id="rId26"/>
    <p:sldId id="469" r:id="rId27"/>
    <p:sldId id="470" r:id="rId28"/>
    <p:sldId id="493" r:id="rId29"/>
    <p:sldId id="458" r:id="rId30"/>
    <p:sldId id="448" r:id="rId31"/>
    <p:sldId id="449" r:id="rId32"/>
    <p:sldId id="450" r:id="rId33"/>
    <p:sldId id="475" r:id="rId34"/>
    <p:sldId id="478" r:id="rId35"/>
    <p:sldId id="481" r:id="rId36"/>
    <p:sldId id="479" r:id="rId37"/>
    <p:sldId id="471" r:id="rId38"/>
    <p:sldId id="472" r:id="rId39"/>
    <p:sldId id="473" r:id="rId40"/>
    <p:sldId id="451" r:id="rId41"/>
    <p:sldId id="452" r:id="rId42"/>
    <p:sldId id="453" r:id="rId43"/>
    <p:sldId id="454" r:id="rId44"/>
    <p:sldId id="455" r:id="rId45"/>
    <p:sldId id="491" r:id="rId46"/>
    <p:sldId id="396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6600"/>
    <a:srgbClr val="FA907E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2" d="100"/>
          <a:sy n="62" d="100"/>
        </p:scale>
        <p:origin x="-15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2200" b="1" i="0" u="none" strike="noStrike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pPr>
            <a:r>
              <a:rPr lang="en-US"/>
              <a:t>d = r x t</a:t>
            </a:r>
          </a:p>
        </c:rich>
      </c:tx>
      <c:layout>
        <c:manualLayout>
          <c:xMode val="edge"/>
          <c:yMode val="edge"/>
          <c:x val="0.39682539682539697"/>
          <c:y val="1.9184652278177467E-2"/>
        </c:manualLayout>
      </c:layout>
      <c:spPr>
        <a:noFill/>
        <a:ln w="25399">
          <a:noFill/>
        </a:ln>
      </c:spPr>
    </c:title>
    <c:plotArea>
      <c:layout>
        <c:manualLayout>
          <c:layoutTarget val="inner"/>
          <c:xMode val="edge"/>
          <c:yMode val="edge"/>
          <c:x val="0.20793650793650795"/>
          <c:y val="0.23021582733812951"/>
          <c:w val="0.77777777777777779"/>
          <c:h val="0.51558752997601842"/>
        </c:manualLayout>
      </c:layout>
      <c:lineChart>
        <c:grouping val="standard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ln w="12700">
              <a:solidFill>
                <a:srgbClr val="FF0000"/>
              </a:solidFill>
              <a:prstDash val="solid"/>
            </a:ln>
          </c:spPr>
          <c:marker>
            <c:symbol val="diamond"/>
            <c:size val="4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cat>
            <c:numRef>
              <c:f>Sheet1!$B$1:$E$1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60</c:v>
                </c:pt>
                <c:pt idx="1">
                  <c:v>120</c:v>
                </c:pt>
                <c:pt idx="2">
                  <c:v>180</c:v>
                </c:pt>
                <c:pt idx="3">
                  <c:v>240</c:v>
                </c:pt>
              </c:numCache>
            </c:numRef>
          </c:val>
        </c:ser>
        <c:marker val="1"/>
        <c:axId val="129401984"/>
        <c:axId val="129404288"/>
      </c:lineChart>
      <c:catAx>
        <c:axId val="12940198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r>
                  <a:rPr lang="en-US"/>
                  <a:t>time</a:t>
                </a:r>
              </a:p>
            </c:rich>
          </c:tx>
          <c:layout>
            <c:manualLayout>
              <c:xMode val="edge"/>
              <c:yMode val="edge"/>
              <c:x val="0.54603174603174598"/>
              <c:y val="0.87769784172661869"/>
            </c:manualLayout>
          </c:layout>
          <c:spPr>
            <a:noFill/>
            <a:ln w="25399">
              <a:noFill/>
            </a:ln>
          </c:spPr>
        </c:title>
        <c:numFmt formatCode="General" sourceLinked="1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129404288"/>
        <c:crosses val="autoZero"/>
        <c:auto val="1"/>
        <c:lblAlgn val="ctr"/>
        <c:lblOffset val="100"/>
        <c:tickLblSkip val="1"/>
        <c:tickMarkSkip val="1"/>
      </c:catAx>
      <c:valAx>
        <c:axId val="129404288"/>
        <c:scaling>
          <c:orientation val="minMax"/>
        </c:scaling>
        <c:axPos val="l"/>
        <c:majorGridlines>
          <c:spPr>
            <a:ln w="3175">
              <a:solidFill>
                <a:schemeClr val="tx1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chemeClr val="tx1"/>
                    </a:solidFill>
                    <a:latin typeface="Tahoma"/>
                    <a:ea typeface="Tahoma"/>
                    <a:cs typeface="Tahoma"/>
                  </a:defRPr>
                </a:pPr>
                <a:r>
                  <a:rPr lang="en-US"/>
                  <a:t>distance</a:t>
                </a:r>
              </a:p>
            </c:rich>
          </c:tx>
          <c:layout>
            <c:manualLayout>
              <c:xMode val="edge"/>
              <c:yMode val="edge"/>
              <c:x val="1.7460317460317482E-2"/>
              <c:y val="0.38609112709832133"/>
            </c:manualLayout>
          </c:layout>
          <c:spPr>
            <a:noFill/>
            <a:ln w="25399">
              <a:noFill/>
            </a:ln>
          </c:spPr>
        </c:title>
        <c:numFmt formatCode="General" sourceLinked="1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129401984"/>
        <c:crosses val="autoZero"/>
        <c:crossBetween val="between"/>
      </c:valAx>
      <c:spPr>
        <a:noFill/>
        <a:ln w="12700">
          <a:solidFill>
            <a:schemeClr val="tx1"/>
          </a:solidFill>
          <a:prstDash val="solid"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ahoma"/>
          <a:ea typeface="Tahoma"/>
          <a:cs typeface="Tahoma"/>
        </a:defRPr>
      </a:pPr>
      <a:endParaRPr lang="en-US"/>
    </a:p>
  </c:txPr>
  <c:externalData r:id="rId1"/>
</c:chartSpace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1E74BE-AB67-4D5F-AA01-52F398688957}" type="slidenum">
              <a:rPr lang="en-GB"/>
              <a:pPr/>
              <a:t>20</a:t>
            </a:fld>
            <a:endParaRPr lang="en-GB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090718-0E0C-47AB-B204-917078008D34}" type="slidenum">
              <a:rPr lang="en-GB"/>
              <a:pPr/>
              <a:t>21</a:t>
            </a:fld>
            <a:endParaRPr lang="en-GB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409248-22AD-4259-AB83-52E00D5E57D1}" type="slidenum">
              <a:rPr lang="en-GB"/>
              <a:pPr/>
              <a:t>22</a:t>
            </a:fld>
            <a:endParaRPr lang="en-GB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A80B3A-3D50-45A0-812B-2E4001FA5A4C}" type="slidenum">
              <a:rPr lang="en-GB"/>
              <a:pPr/>
              <a:t>33</a:t>
            </a:fld>
            <a:endParaRPr lang="en-GB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78C906-FC0D-465F-89B4-FABF48DF96FE}" type="slidenum">
              <a:rPr lang="en-GB"/>
              <a:pPr/>
              <a:t>34</a:t>
            </a:fld>
            <a:endParaRPr lang="en-GB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CE0B89-7E27-4EE4-92C8-548E02A90DF2}" type="slidenum">
              <a:rPr lang="en-GB"/>
              <a:pPr/>
              <a:t>35</a:t>
            </a:fld>
            <a:endParaRPr lang="en-GB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9FE612-1450-4076-A4A8-1DA36153BCD5}" type="slidenum">
              <a:rPr lang="en-GB"/>
              <a:pPr/>
              <a:t>36</a:t>
            </a:fld>
            <a:endParaRPr lang="en-GB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719081-4951-400F-801D-4440CADE08F3}" type="slidenum">
              <a:rPr lang="en-GB"/>
              <a:pPr/>
              <a:t>37</a:t>
            </a:fld>
            <a:endParaRPr lang="en-GB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978C1D-61F4-40EB-8BEA-49F0D6570A26}" type="slidenum">
              <a:rPr lang="en-GB"/>
              <a:pPr/>
              <a:t>38</a:t>
            </a:fld>
            <a:endParaRPr lang="en-GB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5555FB-AC07-44A0-9235-77B43206D9A5}" type="slidenum">
              <a:rPr lang="en-GB"/>
              <a:pPr/>
              <a:t>39</a:t>
            </a:fld>
            <a:endParaRPr lang="en-GB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7FB69-78C8-47D6-8875-9417A5E3867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6/1/2014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ransition spd="slow">
    <p:random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7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4" Type="http://schemas.openxmlformats.org/officeDocument/2006/relationships/chart" Target="../charts/char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4" Type="http://schemas.openxmlformats.org/officeDocument/2006/relationships/oleObject" Target="../embeddings/oleObject13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6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81200"/>
            <a:ext cx="9144000" cy="1115568"/>
          </a:xfrm>
        </p:spPr>
        <p:txBody>
          <a:bodyPr>
            <a:normAutofit/>
          </a:bodyPr>
          <a:lstStyle/>
          <a:p>
            <a:pPr algn="ctr"/>
            <a:r>
              <a:rPr lang="en-US" sz="6000" i="1" dirty="0" smtClean="0">
                <a:solidFill>
                  <a:schemeClr val="bg1"/>
                </a:solidFill>
              </a:rPr>
              <a:t>General Mathematics</a:t>
            </a:r>
            <a:endParaRPr lang="en-US" sz="6000" i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276600"/>
            <a:ext cx="8686800" cy="32766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ADE 101</a:t>
            </a:r>
          </a:p>
          <a:p>
            <a:pPr algn="ctr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LECTURE No. 6 </a:t>
            </a:r>
          </a:p>
          <a:p>
            <a:pPr algn="ctr"/>
            <a:r>
              <a:rPr lang="en-US" sz="54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Ratio, Rate and Proportion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5105400"/>
          </a:xfrm>
        </p:spPr>
        <p:txBody>
          <a:bodyPr>
            <a:noAutofit/>
          </a:bodyPr>
          <a:lstStyle/>
          <a:p>
            <a:pPr marL="236538" indent="0">
              <a:buClr>
                <a:srgbClr val="FF0000"/>
              </a:buClr>
              <a:buSzPct val="100000"/>
              <a:buNone/>
            </a:pPr>
            <a:r>
              <a:rPr lang="en-US" sz="3600" b="1" dirty="0" smtClean="0">
                <a:latin typeface="Bookman Old Style" pitchFamily="18" charset="0"/>
              </a:rPr>
              <a:t>Students and Teachers will be able to</a:t>
            </a:r>
            <a:endParaRPr lang="en-US" sz="3200" dirty="0" smtClean="0">
              <a:latin typeface="Bookman Old Style" pitchFamily="18" charset="0"/>
            </a:endParaRPr>
          </a:p>
          <a:p>
            <a:pPr marL="633413" lvl="0" indent="-633413"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r>
              <a:rPr lang="en-US" sz="4000" dirty="0" smtClean="0">
                <a:latin typeface="Bookman Old Style" pitchFamily="18" charset="0"/>
              </a:rPr>
              <a:t>Understand What is </a:t>
            </a:r>
            <a:r>
              <a:rPr lang="en-US" sz="4000" b="1" dirty="0" smtClean="0">
                <a:solidFill>
                  <a:srgbClr val="FF0000"/>
                </a:solidFill>
                <a:latin typeface="Bookman Old Style" pitchFamily="18" charset="0"/>
              </a:rPr>
              <a:t>Ratio</a:t>
            </a:r>
            <a:r>
              <a:rPr lang="en-US" sz="4000" dirty="0" smtClean="0">
                <a:latin typeface="Bookman Old Style" pitchFamily="18" charset="0"/>
              </a:rPr>
              <a:t>, </a:t>
            </a:r>
            <a:r>
              <a:rPr lang="en-US" sz="4000" b="1" dirty="0" smtClean="0">
                <a:solidFill>
                  <a:srgbClr val="0070C0"/>
                </a:solidFill>
                <a:latin typeface="Bookman Old Style" pitchFamily="18" charset="0"/>
              </a:rPr>
              <a:t>Rate</a:t>
            </a:r>
            <a:r>
              <a:rPr lang="en-US" sz="4000" dirty="0" smtClean="0">
                <a:latin typeface="Bookman Old Style" pitchFamily="18" charset="0"/>
              </a:rPr>
              <a:t> &amp; </a:t>
            </a:r>
            <a:r>
              <a:rPr lang="en-US" sz="4000" b="1" dirty="0" smtClean="0">
                <a:solidFill>
                  <a:srgbClr val="7030A0"/>
                </a:solidFill>
                <a:latin typeface="Bookman Old Style" pitchFamily="18" charset="0"/>
              </a:rPr>
              <a:t>Proportion</a:t>
            </a:r>
            <a:r>
              <a:rPr lang="en-US" sz="4000" dirty="0" smtClean="0">
                <a:latin typeface="Bookman Old Style" pitchFamily="18" charset="0"/>
              </a:rPr>
              <a:t>?</a:t>
            </a:r>
          </a:p>
          <a:p>
            <a:pPr marL="633413" lvl="0" indent="-633413"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r>
              <a:rPr lang="en-US" sz="4000" dirty="0" smtClean="0">
                <a:latin typeface="Bookman Old Style" pitchFamily="18" charset="0"/>
              </a:rPr>
              <a:t>Make the difference between Ratio, Rate and Proportion</a:t>
            </a:r>
          </a:p>
          <a:p>
            <a:pPr marL="633413" lvl="0" indent="-633413"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r>
              <a:rPr lang="en-US" sz="4000" dirty="0" smtClean="0">
                <a:latin typeface="Bookman Old Style" pitchFamily="18" charset="0"/>
              </a:rPr>
              <a:t>Solve the Sums Involving Ratio, Rate &amp; Proportion</a:t>
            </a:r>
            <a:endParaRPr lang="en-US" sz="4400" dirty="0" smtClean="0"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KNOWLEDGE TEST </a:t>
            </a:r>
            <a:endParaRPr lang="en-US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685800" y="1676400"/>
            <a:ext cx="33065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What is a fraction?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oup 100"/>
          <p:cNvGrpSpPr>
            <a:grpSpLocks/>
          </p:cNvGrpSpPr>
          <p:nvPr/>
        </p:nvGrpSpPr>
        <p:grpSpPr bwMode="auto">
          <a:xfrm rot="16200000" flipH="1">
            <a:off x="3810000" y="1371600"/>
            <a:ext cx="2266950" cy="2266950"/>
            <a:chOff x="988" y="1681"/>
            <a:chExt cx="1428" cy="1428"/>
          </a:xfrm>
        </p:grpSpPr>
        <p:sp>
          <p:nvSpPr>
            <p:cNvPr id="114" name="PubChord" descr="Large confetti"/>
            <p:cNvSpPr>
              <a:spLocks noEditPoints="1" noChangeArrowheads="1"/>
            </p:cNvSpPr>
            <p:nvPr/>
          </p:nvSpPr>
          <p:spPr bwMode="auto">
            <a:xfrm rot="2744290">
              <a:off x="988" y="1681"/>
              <a:ext cx="1428" cy="1428"/>
            </a:xfrm>
            <a:custGeom>
              <a:avLst/>
              <a:gdLst>
                <a:gd name="G0" fmla="+- 0 0 0"/>
                <a:gd name="G1" fmla="sin 10800 14745600"/>
                <a:gd name="G2" fmla="cos 10800 14745600"/>
                <a:gd name="G3" fmla="sin 10800 2949120"/>
                <a:gd name="G4" fmla="cos 10800 2949120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G10" fmla="+/ G5 G7 2"/>
                <a:gd name="G11" fmla="+/ G6 G8 2"/>
                <a:gd name="T0" fmla="*/ 3163 w 21600"/>
                <a:gd name="T1" fmla="*/ 3163 h 21600"/>
                <a:gd name="T2" fmla="*/ 10799 w 21600"/>
                <a:gd name="T3" fmla="*/ 10799 h 21600"/>
                <a:gd name="T4" fmla="*/ 18436 w 21600"/>
                <a:gd name="T5" fmla="*/ 18436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3163" y="3163"/>
                  </a:moveTo>
                  <a:cubicBezTo>
                    <a:pt x="1137" y="5188"/>
                    <a:pt x="0" y="7935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3664" y="21600"/>
                    <a:pt x="16411" y="20462"/>
                    <a:pt x="18436" y="18436"/>
                  </a:cubicBezTo>
                  <a:close/>
                </a:path>
              </a:pathLst>
            </a:custGeom>
            <a:pattFill prst="lgConfetti">
              <a:fgClr>
                <a:srgbClr val="FFFF99"/>
              </a:fgClr>
              <a:bgClr>
                <a:srgbClr val="FF6600"/>
              </a:bgClr>
            </a:pattFill>
            <a:ln w="9525">
              <a:solidFill>
                <a:srgbClr val="CC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Oval 10"/>
            <p:cNvSpPr>
              <a:spLocks noChangeArrowheads="1"/>
            </p:cNvSpPr>
            <p:nvPr/>
          </p:nvSpPr>
          <p:spPr bwMode="auto">
            <a:xfrm>
              <a:off x="1536" y="2352"/>
              <a:ext cx="59" cy="60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6" name="Group 19"/>
            <p:cNvGrpSpPr>
              <a:grpSpLocks/>
            </p:cNvGrpSpPr>
            <p:nvPr/>
          </p:nvGrpSpPr>
          <p:grpSpPr bwMode="auto">
            <a:xfrm rot="-1937288">
              <a:off x="1488" y="2736"/>
              <a:ext cx="148" cy="89"/>
              <a:chOff x="576" y="2688"/>
              <a:chExt cx="240" cy="144"/>
            </a:xfrm>
          </p:grpSpPr>
          <p:sp>
            <p:nvSpPr>
              <p:cNvPr id="145" name="AutoShape 20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" name="AutoShape 21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7" name="Group 22"/>
            <p:cNvGrpSpPr>
              <a:grpSpLocks/>
            </p:cNvGrpSpPr>
            <p:nvPr/>
          </p:nvGrpSpPr>
          <p:grpSpPr bwMode="auto">
            <a:xfrm rot="-2101934">
              <a:off x="1440" y="1824"/>
              <a:ext cx="148" cy="90"/>
              <a:chOff x="576" y="2688"/>
              <a:chExt cx="240" cy="144"/>
            </a:xfrm>
          </p:grpSpPr>
          <p:sp>
            <p:nvSpPr>
              <p:cNvPr id="143" name="AutoShape 23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" name="AutoShape 24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8" name="Oval 43"/>
            <p:cNvSpPr>
              <a:spLocks noChangeArrowheads="1"/>
            </p:cNvSpPr>
            <p:nvPr/>
          </p:nvSpPr>
          <p:spPr bwMode="auto">
            <a:xfrm>
              <a:off x="1248" y="1968"/>
              <a:ext cx="60" cy="60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9" name="Group 16"/>
            <p:cNvGrpSpPr>
              <a:grpSpLocks/>
            </p:cNvGrpSpPr>
            <p:nvPr/>
          </p:nvGrpSpPr>
          <p:grpSpPr bwMode="auto">
            <a:xfrm rot="5413075">
              <a:off x="1410" y="2526"/>
              <a:ext cx="149" cy="89"/>
              <a:chOff x="576" y="2688"/>
              <a:chExt cx="240" cy="144"/>
            </a:xfrm>
          </p:grpSpPr>
          <p:sp>
            <p:nvSpPr>
              <p:cNvPr id="141" name="AutoShape 17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" name="AutoShape 18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0" name="Group 37"/>
            <p:cNvGrpSpPr>
              <a:grpSpLocks/>
            </p:cNvGrpSpPr>
            <p:nvPr/>
          </p:nvGrpSpPr>
          <p:grpSpPr bwMode="auto">
            <a:xfrm rot="13342769" flipH="1">
              <a:off x="1248" y="2544"/>
              <a:ext cx="149" cy="89"/>
              <a:chOff x="576" y="2688"/>
              <a:chExt cx="240" cy="144"/>
            </a:xfrm>
          </p:grpSpPr>
          <p:sp>
            <p:nvSpPr>
              <p:cNvPr id="139" name="AutoShape 38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" name="AutoShape 39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1" name="Group 46"/>
            <p:cNvGrpSpPr>
              <a:grpSpLocks/>
            </p:cNvGrpSpPr>
            <p:nvPr/>
          </p:nvGrpSpPr>
          <p:grpSpPr bwMode="auto">
            <a:xfrm>
              <a:off x="1152" y="1968"/>
              <a:ext cx="448" cy="445"/>
              <a:chOff x="4112" y="2530"/>
              <a:chExt cx="448" cy="445"/>
            </a:xfrm>
          </p:grpSpPr>
          <p:sp>
            <p:nvSpPr>
              <p:cNvPr id="131" name="Oval 47"/>
              <p:cNvSpPr>
                <a:spLocks noChangeArrowheads="1"/>
              </p:cNvSpPr>
              <p:nvPr/>
            </p:nvSpPr>
            <p:spPr bwMode="auto">
              <a:xfrm rot="5413075">
                <a:off x="4112" y="2916"/>
                <a:ext cx="59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" name="Oval 48"/>
              <p:cNvSpPr>
                <a:spLocks noChangeArrowheads="1"/>
              </p:cNvSpPr>
              <p:nvPr/>
            </p:nvSpPr>
            <p:spPr bwMode="auto">
              <a:xfrm rot="5413075">
                <a:off x="4351" y="2738"/>
                <a:ext cx="60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3" name="Group 49"/>
              <p:cNvGrpSpPr>
                <a:grpSpLocks/>
              </p:cNvGrpSpPr>
              <p:nvPr/>
            </p:nvGrpSpPr>
            <p:grpSpPr bwMode="auto">
              <a:xfrm rot="5413075">
                <a:off x="4440" y="2560"/>
                <a:ext cx="149" cy="90"/>
                <a:chOff x="576" y="2688"/>
                <a:chExt cx="240" cy="144"/>
              </a:xfrm>
            </p:grpSpPr>
            <p:sp>
              <p:nvSpPr>
                <p:cNvPr id="137" name="AutoShape 50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" name="AutoShape 51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4" name="Group 52"/>
              <p:cNvGrpSpPr>
                <a:grpSpLocks/>
              </p:cNvGrpSpPr>
              <p:nvPr/>
            </p:nvGrpSpPr>
            <p:grpSpPr bwMode="auto">
              <a:xfrm rot="4048767">
                <a:off x="4171" y="2797"/>
                <a:ext cx="149" cy="89"/>
                <a:chOff x="576" y="2688"/>
                <a:chExt cx="240" cy="144"/>
              </a:xfrm>
            </p:grpSpPr>
            <p:sp>
              <p:nvSpPr>
                <p:cNvPr id="135" name="AutoShape 53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6" name="AutoShape 54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22" name="Group 55"/>
            <p:cNvGrpSpPr>
              <a:grpSpLocks/>
            </p:cNvGrpSpPr>
            <p:nvPr/>
          </p:nvGrpSpPr>
          <p:grpSpPr bwMode="auto">
            <a:xfrm flipH="1">
              <a:off x="1104" y="2544"/>
              <a:ext cx="448" cy="445"/>
              <a:chOff x="4112" y="2530"/>
              <a:chExt cx="448" cy="445"/>
            </a:xfrm>
          </p:grpSpPr>
          <p:sp>
            <p:nvSpPr>
              <p:cNvPr id="123" name="Oval 56"/>
              <p:cNvSpPr>
                <a:spLocks noChangeArrowheads="1"/>
              </p:cNvSpPr>
              <p:nvPr/>
            </p:nvSpPr>
            <p:spPr bwMode="auto">
              <a:xfrm rot="5413075">
                <a:off x="4112" y="2916"/>
                <a:ext cx="59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" name="Oval 57"/>
              <p:cNvSpPr>
                <a:spLocks noChangeArrowheads="1"/>
              </p:cNvSpPr>
              <p:nvPr/>
            </p:nvSpPr>
            <p:spPr bwMode="auto">
              <a:xfrm rot="5413075">
                <a:off x="4351" y="2738"/>
                <a:ext cx="60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25" name="Group 58"/>
              <p:cNvGrpSpPr>
                <a:grpSpLocks/>
              </p:cNvGrpSpPr>
              <p:nvPr/>
            </p:nvGrpSpPr>
            <p:grpSpPr bwMode="auto">
              <a:xfrm rot="5413075">
                <a:off x="4440" y="2560"/>
                <a:ext cx="149" cy="90"/>
                <a:chOff x="576" y="2688"/>
                <a:chExt cx="240" cy="144"/>
              </a:xfrm>
            </p:grpSpPr>
            <p:sp>
              <p:nvSpPr>
                <p:cNvPr id="129" name="AutoShape 59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" name="AutoShape 60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6" name="Group 61"/>
              <p:cNvGrpSpPr>
                <a:grpSpLocks/>
              </p:cNvGrpSpPr>
              <p:nvPr/>
            </p:nvGrpSpPr>
            <p:grpSpPr bwMode="auto">
              <a:xfrm rot="4048767">
                <a:off x="4171" y="2797"/>
                <a:ext cx="149" cy="89"/>
                <a:chOff x="576" y="2688"/>
                <a:chExt cx="240" cy="144"/>
              </a:xfrm>
            </p:grpSpPr>
            <p:sp>
              <p:nvSpPr>
                <p:cNvPr id="127" name="AutoShape 62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8" name="AutoShape 63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43" name="Group 100"/>
          <p:cNvGrpSpPr>
            <a:grpSpLocks/>
          </p:cNvGrpSpPr>
          <p:nvPr/>
        </p:nvGrpSpPr>
        <p:grpSpPr bwMode="auto">
          <a:xfrm rot="16200000">
            <a:off x="3810363" y="1356619"/>
            <a:ext cx="2266950" cy="2266950"/>
            <a:chOff x="960" y="1680"/>
            <a:chExt cx="1428" cy="1428"/>
          </a:xfrm>
        </p:grpSpPr>
        <p:sp>
          <p:nvSpPr>
            <p:cNvPr id="44" name="PubChord" descr="Large confetti"/>
            <p:cNvSpPr>
              <a:spLocks noEditPoints="1" noChangeArrowheads="1"/>
            </p:cNvSpPr>
            <p:nvPr/>
          </p:nvSpPr>
          <p:spPr bwMode="auto">
            <a:xfrm rot="2744290">
              <a:off x="960" y="1680"/>
              <a:ext cx="1428" cy="1428"/>
            </a:xfrm>
            <a:custGeom>
              <a:avLst/>
              <a:gdLst>
                <a:gd name="G0" fmla="+- 0 0 0"/>
                <a:gd name="G1" fmla="sin 10800 14745600"/>
                <a:gd name="G2" fmla="cos 10800 14745600"/>
                <a:gd name="G3" fmla="sin 10800 2949120"/>
                <a:gd name="G4" fmla="cos 10800 2949120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G10" fmla="+/ G5 G7 2"/>
                <a:gd name="G11" fmla="+/ G6 G8 2"/>
                <a:gd name="T0" fmla="*/ 3163 w 21600"/>
                <a:gd name="T1" fmla="*/ 3163 h 21600"/>
                <a:gd name="T2" fmla="*/ 10799 w 21600"/>
                <a:gd name="T3" fmla="*/ 10799 h 21600"/>
                <a:gd name="T4" fmla="*/ 18436 w 21600"/>
                <a:gd name="T5" fmla="*/ 18436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3163" y="3163"/>
                  </a:moveTo>
                  <a:cubicBezTo>
                    <a:pt x="1137" y="5188"/>
                    <a:pt x="0" y="7935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3664" y="21600"/>
                    <a:pt x="16411" y="20462"/>
                    <a:pt x="18436" y="18436"/>
                  </a:cubicBezTo>
                  <a:close/>
                </a:path>
              </a:pathLst>
            </a:custGeom>
            <a:pattFill prst="lgConfetti">
              <a:fgClr>
                <a:srgbClr val="FFFF99"/>
              </a:fgClr>
              <a:bgClr>
                <a:srgbClr val="FF6600"/>
              </a:bgClr>
            </a:pattFill>
            <a:ln w="9525">
              <a:solidFill>
                <a:srgbClr val="CC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Oval 10"/>
            <p:cNvSpPr>
              <a:spLocks noChangeArrowheads="1"/>
            </p:cNvSpPr>
            <p:nvPr/>
          </p:nvSpPr>
          <p:spPr bwMode="auto">
            <a:xfrm>
              <a:off x="1536" y="2352"/>
              <a:ext cx="59" cy="60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6" name="Group 19"/>
            <p:cNvGrpSpPr>
              <a:grpSpLocks/>
            </p:cNvGrpSpPr>
            <p:nvPr/>
          </p:nvGrpSpPr>
          <p:grpSpPr bwMode="auto">
            <a:xfrm rot="-1937288">
              <a:off x="1488" y="2736"/>
              <a:ext cx="148" cy="89"/>
              <a:chOff x="576" y="2688"/>
              <a:chExt cx="240" cy="144"/>
            </a:xfrm>
          </p:grpSpPr>
          <p:sp>
            <p:nvSpPr>
              <p:cNvPr id="75" name="AutoShape 20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AutoShape 21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7" name="Group 22"/>
            <p:cNvGrpSpPr>
              <a:grpSpLocks/>
            </p:cNvGrpSpPr>
            <p:nvPr/>
          </p:nvGrpSpPr>
          <p:grpSpPr bwMode="auto">
            <a:xfrm rot="-2101934">
              <a:off x="1440" y="1824"/>
              <a:ext cx="148" cy="90"/>
              <a:chOff x="576" y="2688"/>
              <a:chExt cx="240" cy="144"/>
            </a:xfrm>
          </p:grpSpPr>
          <p:sp>
            <p:nvSpPr>
              <p:cNvPr id="73" name="AutoShape 23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AutoShape 24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8" name="Oval 43"/>
            <p:cNvSpPr>
              <a:spLocks noChangeArrowheads="1"/>
            </p:cNvSpPr>
            <p:nvPr/>
          </p:nvSpPr>
          <p:spPr bwMode="auto">
            <a:xfrm>
              <a:off x="1248" y="1968"/>
              <a:ext cx="60" cy="60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9" name="Group 16"/>
            <p:cNvGrpSpPr>
              <a:grpSpLocks/>
            </p:cNvGrpSpPr>
            <p:nvPr/>
          </p:nvGrpSpPr>
          <p:grpSpPr bwMode="auto">
            <a:xfrm rot="5413075">
              <a:off x="1410" y="2526"/>
              <a:ext cx="149" cy="89"/>
              <a:chOff x="576" y="2688"/>
              <a:chExt cx="240" cy="144"/>
            </a:xfrm>
          </p:grpSpPr>
          <p:sp>
            <p:nvSpPr>
              <p:cNvPr id="71" name="AutoShape 17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AutoShape 18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0" name="Group 37"/>
            <p:cNvGrpSpPr>
              <a:grpSpLocks/>
            </p:cNvGrpSpPr>
            <p:nvPr/>
          </p:nvGrpSpPr>
          <p:grpSpPr bwMode="auto">
            <a:xfrm rot="13342769" flipH="1">
              <a:off x="1248" y="2544"/>
              <a:ext cx="149" cy="89"/>
              <a:chOff x="576" y="2688"/>
              <a:chExt cx="240" cy="144"/>
            </a:xfrm>
          </p:grpSpPr>
          <p:sp>
            <p:nvSpPr>
              <p:cNvPr id="69" name="AutoShape 38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AutoShape 39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1" name="Group 46"/>
            <p:cNvGrpSpPr>
              <a:grpSpLocks/>
            </p:cNvGrpSpPr>
            <p:nvPr/>
          </p:nvGrpSpPr>
          <p:grpSpPr bwMode="auto">
            <a:xfrm>
              <a:off x="1152" y="1968"/>
              <a:ext cx="448" cy="445"/>
              <a:chOff x="4112" y="2530"/>
              <a:chExt cx="448" cy="445"/>
            </a:xfrm>
          </p:grpSpPr>
          <p:sp>
            <p:nvSpPr>
              <p:cNvPr id="61" name="Oval 47"/>
              <p:cNvSpPr>
                <a:spLocks noChangeArrowheads="1"/>
              </p:cNvSpPr>
              <p:nvPr/>
            </p:nvSpPr>
            <p:spPr bwMode="auto">
              <a:xfrm rot="5413075">
                <a:off x="4112" y="2916"/>
                <a:ext cx="59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Oval 48"/>
              <p:cNvSpPr>
                <a:spLocks noChangeArrowheads="1"/>
              </p:cNvSpPr>
              <p:nvPr/>
            </p:nvSpPr>
            <p:spPr bwMode="auto">
              <a:xfrm rot="5413075">
                <a:off x="4351" y="2738"/>
                <a:ext cx="60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63" name="Group 49"/>
              <p:cNvGrpSpPr>
                <a:grpSpLocks/>
              </p:cNvGrpSpPr>
              <p:nvPr/>
            </p:nvGrpSpPr>
            <p:grpSpPr bwMode="auto">
              <a:xfrm rot="5413075">
                <a:off x="4440" y="2560"/>
                <a:ext cx="149" cy="90"/>
                <a:chOff x="576" y="2688"/>
                <a:chExt cx="240" cy="144"/>
              </a:xfrm>
            </p:grpSpPr>
            <p:sp>
              <p:nvSpPr>
                <p:cNvPr id="67" name="AutoShape 50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AutoShape 51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4" name="Group 52"/>
              <p:cNvGrpSpPr>
                <a:grpSpLocks/>
              </p:cNvGrpSpPr>
              <p:nvPr/>
            </p:nvGrpSpPr>
            <p:grpSpPr bwMode="auto">
              <a:xfrm rot="4048767">
                <a:off x="4171" y="2797"/>
                <a:ext cx="149" cy="89"/>
                <a:chOff x="576" y="2688"/>
                <a:chExt cx="240" cy="144"/>
              </a:xfrm>
            </p:grpSpPr>
            <p:sp>
              <p:nvSpPr>
                <p:cNvPr id="65" name="AutoShape 53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AutoShape 54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52" name="Group 55"/>
            <p:cNvGrpSpPr>
              <a:grpSpLocks/>
            </p:cNvGrpSpPr>
            <p:nvPr/>
          </p:nvGrpSpPr>
          <p:grpSpPr bwMode="auto">
            <a:xfrm flipH="1">
              <a:off x="1104" y="2544"/>
              <a:ext cx="448" cy="445"/>
              <a:chOff x="4112" y="2530"/>
              <a:chExt cx="448" cy="445"/>
            </a:xfrm>
          </p:grpSpPr>
          <p:sp>
            <p:nvSpPr>
              <p:cNvPr id="53" name="Oval 56"/>
              <p:cNvSpPr>
                <a:spLocks noChangeArrowheads="1"/>
              </p:cNvSpPr>
              <p:nvPr/>
            </p:nvSpPr>
            <p:spPr bwMode="auto">
              <a:xfrm rot="5413075">
                <a:off x="4112" y="2916"/>
                <a:ext cx="59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Oval 57"/>
              <p:cNvSpPr>
                <a:spLocks noChangeArrowheads="1"/>
              </p:cNvSpPr>
              <p:nvPr/>
            </p:nvSpPr>
            <p:spPr bwMode="auto">
              <a:xfrm rot="5413075">
                <a:off x="4351" y="2738"/>
                <a:ext cx="60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55" name="Group 58"/>
              <p:cNvGrpSpPr>
                <a:grpSpLocks/>
              </p:cNvGrpSpPr>
              <p:nvPr/>
            </p:nvGrpSpPr>
            <p:grpSpPr bwMode="auto">
              <a:xfrm rot="5413075">
                <a:off x="4440" y="2560"/>
                <a:ext cx="149" cy="90"/>
                <a:chOff x="576" y="2688"/>
                <a:chExt cx="240" cy="144"/>
              </a:xfrm>
            </p:grpSpPr>
            <p:sp>
              <p:nvSpPr>
                <p:cNvPr id="59" name="AutoShape 59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" name="AutoShape 60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6" name="Group 61"/>
              <p:cNvGrpSpPr>
                <a:grpSpLocks/>
              </p:cNvGrpSpPr>
              <p:nvPr/>
            </p:nvGrpSpPr>
            <p:grpSpPr bwMode="auto">
              <a:xfrm rot="4048767">
                <a:off x="4171" y="2797"/>
                <a:ext cx="149" cy="89"/>
                <a:chOff x="576" y="2688"/>
                <a:chExt cx="240" cy="144"/>
              </a:xfrm>
            </p:grpSpPr>
            <p:sp>
              <p:nvSpPr>
                <p:cNvPr id="57" name="AutoShape 62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8" name="AutoShape 63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77" name="Title 76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 Fraction</a:t>
            </a:r>
            <a:endParaRPr lang="en-US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11111E-6 C 0.00295 0.12037 0.00608 0.24074 0.11146 0.27083 C 0.21684 0.30092 0.54653 0.1831 0.63229 0.18055 C 0.71806 0.17801 0.62691 0.23217 0.62587 0.25579 C 0.62483 0.2794 0.62535 0.30092 0.62587 0.32245 " pathEditMode="relative" ptsTypes="aaaaA">
                                      <p:cBhvr>
                                        <p:cTn id="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175"/>
          <p:cNvGrpSpPr>
            <a:grpSpLocks noChangeAspect="1"/>
          </p:cNvGrpSpPr>
          <p:nvPr/>
        </p:nvGrpSpPr>
        <p:grpSpPr bwMode="auto">
          <a:xfrm>
            <a:off x="685800" y="2557151"/>
            <a:ext cx="1143000" cy="3647701"/>
            <a:chOff x="2424" y="2140"/>
            <a:chExt cx="256" cy="817"/>
          </a:xfrm>
        </p:grpSpPr>
        <p:sp>
          <p:nvSpPr>
            <p:cNvPr id="81" name="AutoShape 176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82" name="Group 177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95" name="AutoShape 178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AutoShape 179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3" name="Group 180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90" name="Group 181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93" name="Freeform 182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" name="Freeform 183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91" name="AutoShape 184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" name="AutoShape 185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4" name="Group 186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88" name="AutoShape 187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AutoShape 188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5" name="Group 189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86" name="Rectangle 190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" name="Rectangle 191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97" name="Group 163"/>
          <p:cNvGrpSpPr>
            <a:grpSpLocks noChangeAspect="1"/>
          </p:cNvGrpSpPr>
          <p:nvPr/>
        </p:nvGrpSpPr>
        <p:grpSpPr bwMode="auto">
          <a:xfrm>
            <a:off x="7391400" y="2252351"/>
            <a:ext cx="1524000" cy="3904713"/>
            <a:chOff x="2716" y="2117"/>
            <a:chExt cx="327" cy="838"/>
          </a:xfrm>
        </p:grpSpPr>
        <p:grpSp>
          <p:nvGrpSpPr>
            <p:cNvPr id="98" name="Group 164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104" name="Group 165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107" name="Freeform 166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" name="Freeform 167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05" name="AutoShape 168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" name="AutoShape 169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9" name="AutoShape 170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0" name="Group 171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101" name="Freeform 172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AutoShape 173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Freeform 174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" name="Group 100"/>
          <p:cNvGrpSpPr>
            <a:grpSpLocks/>
          </p:cNvGrpSpPr>
          <p:nvPr/>
        </p:nvGrpSpPr>
        <p:grpSpPr bwMode="auto">
          <a:xfrm rot="16200000" flipH="1">
            <a:off x="3630029" y="1691381"/>
            <a:ext cx="2266950" cy="2266950"/>
            <a:chOff x="988" y="1681"/>
            <a:chExt cx="1428" cy="1428"/>
          </a:xfrm>
        </p:grpSpPr>
        <p:sp>
          <p:nvSpPr>
            <p:cNvPr id="114" name="PubChord" descr="Large confetti"/>
            <p:cNvSpPr>
              <a:spLocks noEditPoints="1" noChangeArrowheads="1"/>
            </p:cNvSpPr>
            <p:nvPr/>
          </p:nvSpPr>
          <p:spPr bwMode="auto">
            <a:xfrm rot="2744290">
              <a:off x="988" y="1681"/>
              <a:ext cx="1428" cy="1428"/>
            </a:xfrm>
            <a:custGeom>
              <a:avLst/>
              <a:gdLst>
                <a:gd name="G0" fmla="+- 0 0 0"/>
                <a:gd name="G1" fmla="sin 10800 14745600"/>
                <a:gd name="G2" fmla="cos 10800 14745600"/>
                <a:gd name="G3" fmla="sin 10800 2949120"/>
                <a:gd name="G4" fmla="cos 10800 2949120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G10" fmla="+/ G5 G7 2"/>
                <a:gd name="G11" fmla="+/ G6 G8 2"/>
                <a:gd name="T0" fmla="*/ 3163 w 21600"/>
                <a:gd name="T1" fmla="*/ 3163 h 21600"/>
                <a:gd name="T2" fmla="*/ 10799 w 21600"/>
                <a:gd name="T3" fmla="*/ 10799 h 21600"/>
                <a:gd name="T4" fmla="*/ 18436 w 21600"/>
                <a:gd name="T5" fmla="*/ 18436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3163" y="3163"/>
                  </a:moveTo>
                  <a:cubicBezTo>
                    <a:pt x="1137" y="5188"/>
                    <a:pt x="0" y="7935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3664" y="21600"/>
                    <a:pt x="16411" y="20462"/>
                    <a:pt x="18436" y="18436"/>
                  </a:cubicBezTo>
                  <a:close/>
                </a:path>
              </a:pathLst>
            </a:custGeom>
            <a:pattFill prst="lgConfetti">
              <a:fgClr>
                <a:srgbClr val="FFFF99"/>
              </a:fgClr>
              <a:bgClr>
                <a:srgbClr val="FF6600"/>
              </a:bgClr>
            </a:pattFill>
            <a:ln w="9525">
              <a:solidFill>
                <a:srgbClr val="CC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Oval 10"/>
            <p:cNvSpPr>
              <a:spLocks noChangeArrowheads="1"/>
            </p:cNvSpPr>
            <p:nvPr/>
          </p:nvSpPr>
          <p:spPr bwMode="auto">
            <a:xfrm>
              <a:off x="1536" y="2352"/>
              <a:ext cx="59" cy="60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19"/>
            <p:cNvGrpSpPr>
              <a:grpSpLocks/>
            </p:cNvGrpSpPr>
            <p:nvPr/>
          </p:nvGrpSpPr>
          <p:grpSpPr bwMode="auto">
            <a:xfrm rot="-1937288">
              <a:off x="1488" y="2736"/>
              <a:ext cx="148" cy="89"/>
              <a:chOff x="576" y="2688"/>
              <a:chExt cx="240" cy="144"/>
            </a:xfrm>
          </p:grpSpPr>
          <p:sp>
            <p:nvSpPr>
              <p:cNvPr id="145" name="AutoShape 20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" name="AutoShape 21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22"/>
            <p:cNvGrpSpPr>
              <a:grpSpLocks/>
            </p:cNvGrpSpPr>
            <p:nvPr/>
          </p:nvGrpSpPr>
          <p:grpSpPr bwMode="auto">
            <a:xfrm rot="-2101934">
              <a:off x="1440" y="1824"/>
              <a:ext cx="148" cy="90"/>
              <a:chOff x="576" y="2688"/>
              <a:chExt cx="240" cy="144"/>
            </a:xfrm>
          </p:grpSpPr>
          <p:sp>
            <p:nvSpPr>
              <p:cNvPr id="143" name="AutoShape 23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" name="AutoShape 24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8" name="Oval 43"/>
            <p:cNvSpPr>
              <a:spLocks noChangeArrowheads="1"/>
            </p:cNvSpPr>
            <p:nvPr/>
          </p:nvSpPr>
          <p:spPr bwMode="auto">
            <a:xfrm>
              <a:off x="1248" y="1968"/>
              <a:ext cx="60" cy="60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" name="Group 16"/>
            <p:cNvGrpSpPr>
              <a:grpSpLocks/>
            </p:cNvGrpSpPr>
            <p:nvPr/>
          </p:nvGrpSpPr>
          <p:grpSpPr bwMode="auto">
            <a:xfrm rot="5413075">
              <a:off x="1410" y="2526"/>
              <a:ext cx="149" cy="89"/>
              <a:chOff x="576" y="2688"/>
              <a:chExt cx="240" cy="144"/>
            </a:xfrm>
          </p:grpSpPr>
          <p:sp>
            <p:nvSpPr>
              <p:cNvPr id="141" name="AutoShape 17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" name="AutoShape 18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37"/>
            <p:cNvGrpSpPr>
              <a:grpSpLocks/>
            </p:cNvGrpSpPr>
            <p:nvPr/>
          </p:nvGrpSpPr>
          <p:grpSpPr bwMode="auto">
            <a:xfrm rot="13342769" flipH="1">
              <a:off x="1248" y="2544"/>
              <a:ext cx="149" cy="89"/>
              <a:chOff x="576" y="2688"/>
              <a:chExt cx="240" cy="144"/>
            </a:xfrm>
          </p:grpSpPr>
          <p:sp>
            <p:nvSpPr>
              <p:cNvPr id="139" name="AutoShape 38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" name="AutoShape 39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46"/>
            <p:cNvGrpSpPr>
              <a:grpSpLocks/>
            </p:cNvGrpSpPr>
            <p:nvPr/>
          </p:nvGrpSpPr>
          <p:grpSpPr bwMode="auto">
            <a:xfrm>
              <a:off x="1152" y="1968"/>
              <a:ext cx="448" cy="445"/>
              <a:chOff x="4112" y="2530"/>
              <a:chExt cx="448" cy="445"/>
            </a:xfrm>
          </p:grpSpPr>
          <p:sp>
            <p:nvSpPr>
              <p:cNvPr id="131" name="Oval 47"/>
              <p:cNvSpPr>
                <a:spLocks noChangeArrowheads="1"/>
              </p:cNvSpPr>
              <p:nvPr/>
            </p:nvSpPr>
            <p:spPr bwMode="auto">
              <a:xfrm rot="5413075">
                <a:off x="4112" y="2916"/>
                <a:ext cx="59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" name="Oval 48"/>
              <p:cNvSpPr>
                <a:spLocks noChangeArrowheads="1"/>
              </p:cNvSpPr>
              <p:nvPr/>
            </p:nvSpPr>
            <p:spPr bwMode="auto">
              <a:xfrm rot="5413075">
                <a:off x="4351" y="2738"/>
                <a:ext cx="60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8" name="Group 49"/>
              <p:cNvGrpSpPr>
                <a:grpSpLocks/>
              </p:cNvGrpSpPr>
              <p:nvPr/>
            </p:nvGrpSpPr>
            <p:grpSpPr bwMode="auto">
              <a:xfrm rot="5413075">
                <a:off x="4440" y="2560"/>
                <a:ext cx="149" cy="90"/>
                <a:chOff x="576" y="2688"/>
                <a:chExt cx="240" cy="144"/>
              </a:xfrm>
            </p:grpSpPr>
            <p:sp>
              <p:nvSpPr>
                <p:cNvPr id="137" name="AutoShape 50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" name="AutoShape 51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52"/>
              <p:cNvGrpSpPr>
                <a:grpSpLocks/>
              </p:cNvGrpSpPr>
              <p:nvPr/>
            </p:nvGrpSpPr>
            <p:grpSpPr bwMode="auto">
              <a:xfrm rot="4048767">
                <a:off x="4171" y="2797"/>
                <a:ext cx="149" cy="89"/>
                <a:chOff x="576" y="2688"/>
                <a:chExt cx="240" cy="144"/>
              </a:xfrm>
            </p:grpSpPr>
            <p:sp>
              <p:nvSpPr>
                <p:cNvPr id="135" name="AutoShape 53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6" name="AutoShape 54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" name="Group 55"/>
            <p:cNvGrpSpPr>
              <a:grpSpLocks/>
            </p:cNvGrpSpPr>
            <p:nvPr/>
          </p:nvGrpSpPr>
          <p:grpSpPr bwMode="auto">
            <a:xfrm flipH="1">
              <a:off x="1104" y="2544"/>
              <a:ext cx="448" cy="445"/>
              <a:chOff x="4112" y="2530"/>
              <a:chExt cx="448" cy="445"/>
            </a:xfrm>
          </p:grpSpPr>
          <p:sp>
            <p:nvSpPr>
              <p:cNvPr id="123" name="Oval 56"/>
              <p:cNvSpPr>
                <a:spLocks noChangeArrowheads="1"/>
              </p:cNvSpPr>
              <p:nvPr/>
            </p:nvSpPr>
            <p:spPr bwMode="auto">
              <a:xfrm rot="5413075">
                <a:off x="4112" y="2916"/>
                <a:ext cx="59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" name="Oval 57"/>
              <p:cNvSpPr>
                <a:spLocks noChangeArrowheads="1"/>
              </p:cNvSpPr>
              <p:nvPr/>
            </p:nvSpPr>
            <p:spPr bwMode="auto">
              <a:xfrm rot="5413075">
                <a:off x="4351" y="2738"/>
                <a:ext cx="60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1" name="Group 58"/>
              <p:cNvGrpSpPr>
                <a:grpSpLocks/>
              </p:cNvGrpSpPr>
              <p:nvPr/>
            </p:nvGrpSpPr>
            <p:grpSpPr bwMode="auto">
              <a:xfrm rot="5413075">
                <a:off x="4440" y="2560"/>
                <a:ext cx="149" cy="90"/>
                <a:chOff x="576" y="2688"/>
                <a:chExt cx="240" cy="144"/>
              </a:xfrm>
            </p:grpSpPr>
            <p:sp>
              <p:nvSpPr>
                <p:cNvPr id="129" name="AutoShape 59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" name="AutoShape 60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61"/>
              <p:cNvGrpSpPr>
                <a:grpSpLocks/>
              </p:cNvGrpSpPr>
              <p:nvPr/>
            </p:nvGrpSpPr>
            <p:grpSpPr bwMode="auto">
              <a:xfrm rot="4048767">
                <a:off x="4171" y="2797"/>
                <a:ext cx="149" cy="89"/>
                <a:chOff x="576" y="2688"/>
                <a:chExt cx="240" cy="144"/>
              </a:xfrm>
            </p:grpSpPr>
            <p:sp>
              <p:nvSpPr>
                <p:cNvPr id="127" name="AutoShape 62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8" name="AutoShape 63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3" name="Group 100"/>
          <p:cNvGrpSpPr>
            <a:grpSpLocks/>
          </p:cNvGrpSpPr>
          <p:nvPr/>
        </p:nvGrpSpPr>
        <p:grpSpPr bwMode="auto">
          <a:xfrm rot="16200000">
            <a:off x="3630392" y="1676400"/>
            <a:ext cx="2266950" cy="2266950"/>
            <a:chOff x="960" y="1680"/>
            <a:chExt cx="1428" cy="1428"/>
          </a:xfrm>
        </p:grpSpPr>
        <p:sp>
          <p:nvSpPr>
            <p:cNvPr id="44" name="PubChord" descr="Large confetti"/>
            <p:cNvSpPr>
              <a:spLocks noEditPoints="1" noChangeArrowheads="1"/>
            </p:cNvSpPr>
            <p:nvPr/>
          </p:nvSpPr>
          <p:spPr bwMode="auto">
            <a:xfrm rot="2744290">
              <a:off x="960" y="1680"/>
              <a:ext cx="1428" cy="1428"/>
            </a:xfrm>
            <a:custGeom>
              <a:avLst/>
              <a:gdLst>
                <a:gd name="G0" fmla="+- 0 0 0"/>
                <a:gd name="G1" fmla="sin 10800 14745600"/>
                <a:gd name="G2" fmla="cos 10800 14745600"/>
                <a:gd name="G3" fmla="sin 10800 2949120"/>
                <a:gd name="G4" fmla="cos 10800 2949120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G10" fmla="+/ G5 G7 2"/>
                <a:gd name="G11" fmla="+/ G6 G8 2"/>
                <a:gd name="T0" fmla="*/ 3163 w 21600"/>
                <a:gd name="T1" fmla="*/ 3163 h 21600"/>
                <a:gd name="T2" fmla="*/ 10799 w 21600"/>
                <a:gd name="T3" fmla="*/ 10799 h 21600"/>
                <a:gd name="T4" fmla="*/ 18436 w 21600"/>
                <a:gd name="T5" fmla="*/ 18436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3163" y="3163"/>
                  </a:moveTo>
                  <a:cubicBezTo>
                    <a:pt x="1137" y="5188"/>
                    <a:pt x="0" y="7935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3664" y="21600"/>
                    <a:pt x="16411" y="20462"/>
                    <a:pt x="18436" y="18436"/>
                  </a:cubicBezTo>
                  <a:close/>
                </a:path>
              </a:pathLst>
            </a:custGeom>
            <a:pattFill prst="lgConfetti">
              <a:fgClr>
                <a:srgbClr val="FFFF99"/>
              </a:fgClr>
              <a:bgClr>
                <a:srgbClr val="FF6600"/>
              </a:bgClr>
            </a:pattFill>
            <a:ln w="9525">
              <a:solidFill>
                <a:srgbClr val="CC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Oval 10"/>
            <p:cNvSpPr>
              <a:spLocks noChangeArrowheads="1"/>
            </p:cNvSpPr>
            <p:nvPr/>
          </p:nvSpPr>
          <p:spPr bwMode="auto">
            <a:xfrm>
              <a:off x="1536" y="2352"/>
              <a:ext cx="59" cy="60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" name="Group 19"/>
            <p:cNvGrpSpPr>
              <a:grpSpLocks/>
            </p:cNvGrpSpPr>
            <p:nvPr/>
          </p:nvGrpSpPr>
          <p:grpSpPr bwMode="auto">
            <a:xfrm rot="-1937288">
              <a:off x="1488" y="2736"/>
              <a:ext cx="148" cy="89"/>
              <a:chOff x="576" y="2688"/>
              <a:chExt cx="240" cy="144"/>
            </a:xfrm>
          </p:grpSpPr>
          <p:sp>
            <p:nvSpPr>
              <p:cNvPr id="75" name="AutoShape 20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AutoShape 21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" name="Group 22"/>
            <p:cNvGrpSpPr>
              <a:grpSpLocks/>
            </p:cNvGrpSpPr>
            <p:nvPr/>
          </p:nvGrpSpPr>
          <p:grpSpPr bwMode="auto">
            <a:xfrm rot="-2101934">
              <a:off x="1440" y="1824"/>
              <a:ext cx="148" cy="90"/>
              <a:chOff x="576" y="2688"/>
              <a:chExt cx="240" cy="144"/>
            </a:xfrm>
          </p:grpSpPr>
          <p:sp>
            <p:nvSpPr>
              <p:cNvPr id="73" name="AutoShape 23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AutoShape 24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8" name="Oval 43"/>
            <p:cNvSpPr>
              <a:spLocks noChangeArrowheads="1"/>
            </p:cNvSpPr>
            <p:nvPr/>
          </p:nvSpPr>
          <p:spPr bwMode="auto">
            <a:xfrm>
              <a:off x="1248" y="1968"/>
              <a:ext cx="60" cy="60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6" name="Group 16"/>
            <p:cNvGrpSpPr>
              <a:grpSpLocks/>
            </p:cNvGrpSpPr>
            <p:nvPr/>
          </p:nvGrpSpPr>
          <p:grpSpPr bwMode="auto">
            <a:xfrm rot="5413075">
              <a:off x="1410" y="2526"/>
              <a:ext cx="149" cy="89"/>
              <a:chOff x="576" y="2688"/>
              <a:chExt cx="240" cy="144"/>
            </a:xfrm>
          </p:grpSpPr>
          <p:sp>
            <p:nvSpPr>
              <p:cNvPr id="71" name="AutoShape 17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AutoShape 18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" name="Group 37"/>
            <p:cNvGrpSpPr>
              <a:grpSpLocks/>
            </p:cNvGrpSpPr>
            <p:nvPr/>
          </p:nvGrpSpPr>
          <p:grpSpPr bwMode="auto">
            <a:xfrm rot="13342769" flipH="1">
              <a:off x="1248" y="2544"/>
              <a:ext cx="149" cy="89"/>
              <a:chOff x="576" y="2688"/>
              <a:chExt cx="240" cy="144"/>
            </a:xfrm>
          </p:grpSpPr>
          <p:sp>
            <p:nvSpPr>
              <p:cNvPr id="69" name="AutoShape 38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AutoShape 39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" name="Group 46"/>
            <p:cNvGrpSpPr>
              <a:grpSpLocks/>
            </p:cNvGrpSpPr>
            <p:nvPr/>
          </p:nvGrpSpPr>
          <p:grpSpPr bwMode="auto">
            <a:xfrm>
              <a:off x="1152" y="1968"/>
              <a:ext cx="448" cy="445"/>
              <a:chOff x="4112" y="2530"/>
              <a:chExt cx="448" cy="445"/>
            </a:xfrm>
          </p:grpSpPr>
          <p:sp>
            <p:nvSpPr>
              <p:cNvPr id="61" name="Oval 47"/>
              <p:cNvSpPr>
                <a:spLocks noChangeArrowheads="1"/>
              </p:cNvSpPr>
              <p:nvPr/>
            </p:nvSpPr>
            <p:spPr bwMode="auto">
              <a:xfrm rot="5413075">
                <a:off x="4112" y="2916"/>
                <a:ext cx="59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Oval 48"/>
              <p:cNvSpPr>
                <a:spLocks noChangeArrowheads="1"/>
              </p:cNvSpPr>
              <p:nvPr/>
            </p:nvSpPr>
            <p:spPr bwMode="auto">
              <a:xfrm rot="5413075">
                <a:off x="4351" y="2738"/>
                <a:ext cx="60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9" name="Group 49"/>
              <p:cNvGrpSpPr>
                <a:grpSpLocks/>
              </p:cNvGrpSpPr>
              <p:nvPr/>
            </p:nvGrpSpPr>
            <p:grpSpPr bwMode="auto">
              <a:xfrm rot="5413075">
                <a:off x="4440" y="2560"/>
                <a:ext cx="149" cy="90"/>
                <a:chOff x="576" y="2688"/>
                <a:chExt cx="240" cy="144"/>
              </a:xfrm>
            </p:grpSpPr>
            <p:sp>
              <p:nvSpPr>
                <p:cNvPr id="67" name="AutoShape 50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AutoShape 51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0" name="Group 52"/>
              <p:cNvGrpSpPr>
                <a:grpSpLocks/>
              </p:cNvGrpSpPr>
              <p:nvPr/>
            </p:nvGrpSpPr>
            <p:grpSpPr bwMode="auto">
              <a:xfrm rot="4048767">
                <a:off x="4171" y="2797"/>
                <a:ext cx="149" cy="89"/>
                <a:chOff x="576" y="2688"/>
                <a:chExt cx="240" cy="144"/>
              </a:xfrm>
            </p:grpSpPr>
            <p:sp>
              <p:nvSpPr>
                <p:cNvPr id="65" name="AutoShape 53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AutoShape 54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1" name="Group 55"/>
            <p:cNvGrpSpPr>
              <a:grpSpLocks/>
            </p:cNvGrpSpPr>
            <p:nvPr/>
          </p:nvGrpSpPr>
          <p:grpSpPr bwMode="auto">
            <a:xfrm flipH="1">
              <a:off x="1104" y="2544"/>
              <a:ext cx="448" cy="445"/>
              <a:chOff x="4112" y="2530"/>
              <a:chExt cx="448" cy="445"/>
            </a:xfrm>
          </p:grpSpPr>
          <p:sp>
            <p:nvSpPr>
              <p:cNvPr id="53" name="Oval 56"/>
              <p:cNvSpPr>
                <a:spLocks noChangeArrowheads="1"/>
              </p:cNvSpPr>
              <p:nvPr/>
            </p:nvSpPr>
            <p:spPr bwMode="auto">
              <a:xfrm rot="5413075">
                <a:off x="4112" y="2916"/>
                <a:ext cx="59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Oval 57"/>
              <p:cNvSpPr>
                <a:spLocks noChangeArrowheads="1"/>
              </p:cNvSpPr>
              <p:nvPr/>
            </p:nvSpPr>
            <p:spPr bwMode="auto">
              <a:xfrm rot="5413075">
                <a:off x="4351" y="2738"/>
                <a:ext cx="60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2" name="Group 58"/>
              <p:cNvGrpSpPr>
                <a:grpSpLocks/>
              </p:cNvGrpSpPr>
              <p:nvPr/>
            </p:nvGrpSpPr>
            <p:grpSpPr bwMode="auto">
              <a:xfrm rot="5413075">
                <a:off x="4440" y="2560"/>
                <a:ext cx="149" cy="90"/>
                <a:chOff x="576" y="2688"/>
                <a:chExt cx="240" cy="144"/>
              </a:xfrm>
            </p:grpSpPr>
            <p:sp>
              <p:nvSpPr>
                <p:cNvPr id="59" name="AutoShape 59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" name="AutoShape 60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3" name="Group 61"/>
              <p:cNvGrpSpPr>
                <a:grpSpLocks/>
              </p:cNvGrpSpPr>
              <p:nvPr/>
            </p:nvGrpSpPr>
            <p:grpSpPr bwMode="auto">
              <a:xfrm rot="4048767">
                <a:off x="4171" y="2797"/>
                <a:ext cx="149" cy="89"/>
                <a:chOff x="576" y="2688"/>
                <a:chExt cx="240" cy="144"/>
              </a:xfrm>
            </p:grpSpPr>
            <p:sp>
              <p:nvSpPr>
                <p:cNvPr id="57" name="AutoShape 62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8" name="AutoShape 63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77" name="Title 76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Ratio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22222E-6 C -0.04861 0.10486 -0.09705 0.20972 -0.07413 0.24514 C -0.05122 0.28056 0.06302 0.23403 0.13715 0.21296 C 0.21128 0.1919 0.33125 0.12338 0.371 0.11829 C 0.41076 0.11319 0.37673 0.1713 0.37587 0.18287 C 0.375 0.19444 0.37048 0.19074 0.36614 0.18727 " pathEditMode="relative" ptsTypes="aaaaaA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5 -0.02037 C -0.01719 -0.02246 -0.00782 -0.0294 -0.01806 -0.0382 C -0.02431 -0.04329 -0.03247 -0.04028 -0.04063 -0.04098 C -0.05938 -0.04306 -0.07726 -0.04167 -0.09653 -0.04075 C -0.10452 -0.03727 -0.11459 -0.03774 -0.12118 -0.0301 C -0.12257 -0.02848 -0.12379 -0.02616 -0.12587 -0.025 C -0.13316 -0.01991 -0.13768 -0.01899 -0.1441 -0.0132 C -0.14601 -0.00857 -0.14775 -0.00417 -0.14931 0.00138 C -0.15018 0.00277 -0.15261 0.0081 -0.15209 0.00833 C -0.15382 0.01782 -0.15504 0.02824 -0.15573 0.03842 C -0.15625 0.04629 -0.15695 0.06064 -0.15677 0.06157 C -0.15174 0.10463 -0.14775 0.14814 -0.14167 0.19189 C -0.1408 0.19838 -0.13455 0.20486 -0.13091 0.20555 C -0.12552 0.22129 -0.12118 0.23263 -0.11094 0.24328 C -0.10903 0.25115 -0.10591 0.2581 -0.104 0.26597 C -0.10313 0.26967 -0.10313 0.27361 -0.10139 0.27662 C -0.09983 0.27939 -0.0967 0.28009 -0.09445 0.28194 C -0.09445 0.29351 -0.09341 0.30555 -0.10139 0.31342 C -0.10417 0.31597 -0.11025 0.31898 -0.11042 0.32013 C -0.15816 0.32083 -0.13108 0.325 -0.15243 0.31064 C -0.15504 0.30138 -0.15747 0.29375 -0.16268 0.28657 C -0.16285 0.27824 -0.16459 0.26921 -0.1632 0.26041 C -0.1632 0.25833 -0.15816 0.25995 -0.15868 0.25763 C -0.1592 0.25185 -0.1665 0.25162 -0.16927 0.25069 C -0.19045 0.24375 -0.17882 0.24537 -0.19375 0.24375 C -0.19462 0.25694 -0.20261 0.27777 -0.18889 0.28217 C -0.1974 0.2875 -0.19306 0.28263 -0.19653 0.30277 C -0.19219 0.30972 -0.18907 0.31388 -0.18247 0.3162 C -0.18143 0.31481 -0.17674 0.31435 -0.17813 0.31273 C -0.18455 0.3037 -0.20295 0.31805 -0.20469 0.31921 C -0.19723 0.33171 -0.19063 0.36111 -0.20348 0.36898 C -0.20729 0.36296 -0.21216 0.35902 -0.21476 0.35115 C -0.22205 0.33148 -0.2165 0.33449 -0.22639 0.33171 C -0.22188 0.31412 -0.22396 0.32731 -0.22934 0.29953 C -0.23525 0.26898 -0.22969 0.28472 -0.23525 0.27013 C -0.23663 0.26088 -0.23247 0.24375 -0.23941 0.24259 C -0.27049 0.2368 -0.29323 0.24791 -0.3191 0.25995 C -0.33334 0.27222 -0.34705 0.27569 -0.36407 0.2824 C -0.36198 0.28263 -0.35886 0.28101 -0.35677 0.28333 C -0.3566 0.28611 -0.36094 0.28518 -0.36216 0.2868 C -0.36354 0.28865 -0.3632 0.29259 -0.36476 0.29328 C -0.36632 0.2956 -0.36875 0.29722 -0.37066 0.29861 C -0.37379 0.30671 -0.37535 0.31273 -0.38229 0.3155 C -0.38959 0.33495 -0.38733 0.33356 -0.38663 0.32106 C -0.38646 0.31527 -0.38716 0.31018 -0.38629 0.30532 C -0.38594 0.30393 -0.38473 0.30277 -0.38368 0.30069 L -0.37795 0.28888 L -0.39636 0.29421 " pathEditMode="relative" rAng="-413783" ptsTypes="fffffffffffffffffffffffffffffffffffffffffffffAAA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" y="1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le 79"/>
          <p:cNvSpPr>
            <a:spLocks noGrp="1"/>
          </p:cNvSpPr>
          <p:nvPr>
            <p:ph type="title"/>
          </p:nvPr>
        </p:nvSpPr>
        <p:spPr>
          <a:xfrm>
            <a:off x="0" y="511284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Difference between </a:t>
            </a:r>
            <a:r>
              <a:rPr lang="en-US" b="1" dirty="0" smtClean="0">
                <a:solidFill>
                  <a:srgbClr val="FF0000"/>
                </a:solidFill>
              </a:rPr>
              <a:t>Fraction</a:t>
            </a:r>
            <a:r>
              <a:rPr lang="en-US" b="1" dirty="0" smtClean="0"/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Ratio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76200" y="1371600"/>
            <a:ext cx="838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3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Fraction shows a part of same thing.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le 79"/>
          <p:cNvSpPr>
            <a:spLocks noGrp="1"/>
          </p:cNvSpPr>
          <p:nvPr>
            <p:ph type="title"/>
          </p:nvPr>
        </p:nvSpPr>
        <p:spPr>
          <a:xfrm>
            <a:off x="0" y="511284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Difference between </a:t>
            </a:r>
            <a:r>
              <a:rPr lang="en-US" b="1" dirty="0" smtClean="0">
                <a:solidFill>
                  <a:srgbClr val="FF0000"/>
                </a:solidFill>
              </a:rPr>
              <a:t>Fraction</a:t>
            </a:r>
            <a:r>
              <a:rPr lang="en-US" b="1" dirty="0" smtClean="0"/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Ratio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52400" y="1295400"/>
            <a:ext cx="8991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Ratio is the relationship between two different things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2"/>
          <p:cNvSpPr>
            <a:spLocks noChangeArrowheads="1" noChangeShapeType="1" noTextEdit="1"/>
          </p:cNvSpPr>
          <p:nvPr/>
        </p:nvSpPr>
        <p:spPr bwMode="auto">
          <a:xfrm>
            <a:off x="2895600" y="533400"/>
            <a:ext cx="36576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/>
              </a:rPr>
              <a:t>Ratios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0" y="16002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</a:rPr>
              <a:t>are the comparison of two or more numbers.</a:t>
            </a:r>
          </a:p>
        </p:txBody>
      </p:sp>
      <p:sp>
        <p:nvSpPr>
          <p:cNvPr id="5" name="WordArt 2"/>
          <p:cNvSpPr>
            <a:spLocks noChangeArrowheads="1" noChangeShapeType="1" noTextEdit="1"/>
          </p:cNvSpPr>
          <p:nvPr/>
        </p:nvSpPr>
        <p:spPr bwMode="auto">
          <a:xfrm>
            <a:off x="3124200" y="2362200"/>
            <a:ext cx="3200400" cy="685800"/>
          </a:xfrm>
          <a:prstGeom prst="rect">
            <a:avLst/>
          </a:prstGeom>
        </p:spPr>
        <p:txBody>
          <a:bodyPr wrap="none" fromWordArt="1">
            <a:prstTxWarp prst="textChevronInverted">
              <a:avLst/>
            </a:prstTxWarp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Symbol of Ratio</a:t>
            </a:r>
            <a:endParaRPr lang="en-US" sz="3600" kern="10" dirty="0">
              <a:solidFill>
                <a:srgbClr val="FF0000"/>
              </a:solidFill>
              <a:latin typeface="Arial Black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Representation of a </a:t>
            </a:r>
            <a:r>
              <a:rPr lang="en-US" sz="4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Ratio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186816" y="1524000"/>
            <a:ext cx="883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The ratio of 3 boys to 5 girls can be written as: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990600" y="4648200"/>
            <a:ext cx="1447800" cy="1339850"/>
            <a:chOff x="1219200" y="4648200"/>
            <a:chExt cx="1447800" cy="1339850"/>
          </a:xfrm>
        </p:grpSpPr>
        <p:graphicFrame>
          <p:nvGraphicFramePr>
            <p:cNvPr id="1026" name="Object 5"/>
            <p:cNvGraphicFramePr>
              <a:graphicFrameLocks noChangeAspect="1"/>
            </p:cNvGraphicFramePr>
            <p:nvPr/>
          </p:nvGraphicFramePr>
          <p:xfrm>
            <a:off x="2192338" y="4648200"/>
            <a:ext cx="474662" cy="1339850"/>
          </p:xfrm>
          <a:graphic>
            <a:graphicData uri="http://schemas.openxmlformats.org/presentationml/2006/ole">
              <p:oleObj spid="_x0000_s112642" name="Equation" r:id="rId3" imgW="139680" imgH="393480" progId="">
                <p:embed/>
              </p:oleObj>
            </a:graphicData>
          </a:graphic>
        </p:graphicFrame>
        <p:sp>
          <p:nvSpPr>
            <p:cNvPr id="1030" name="Text Box 6"/>
            <p:cNvSpPr txBox="1">
              <a:spLocks noChangeArrowheads="1"/>
            </p:cNvSpPr>
            <p:nvPr/>
          </p:nvSpPr>
          <p:spPr bwMode="auto">
            <a:xfrm>
              <a:off x="1219200" y="4953000"/>
              <a:ext cx="609600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4000" dirty="0">
                  <a:latin typeface="Times New Roman" pitchFamily="18" charset="0"/>
                </a:rPr>
                <a:t>c)</a:t>
              </a:r>
              <a:r>
                <a:rPr lang="en-US" dirty="0">
                  <a:latin typeface="Times New Roman" pitchFamily="18" charset="0"/>
                </a:rPr>
                <a:t> </a:t>
              </a:r>
            </a:p>
          </p:txBody>
        </p:sp>
      </p:grp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4343400" y="2590800"/>
            <a:ext cx="3878263" cy="1693863"/>
            <a:chOff x="2736" y="1632"/>
            <a:chExt cx="2443" cy="1067"/>
          </a:xfrm>
        </p:grpSpPr>
        <p:pic>
          <p:nvPicPr>
            <p:cNvPr id="1039" name="Picture 8" descr="PE01092_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36" y="1632"/>
              <a:ext cx="715" cy="10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0" name="Picture 9" descr="PE01092_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48" y="1632"/>
              <a:ext cx="715" cy="10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1" name="Picture 10" descr="PE01092_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64" y="1632"/>
              <a:ext cx="715" cy="10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34" name="Picture 7" descr="PE01070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4495800"/>
            <a:ext cx="868363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 descr="PE01070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4495800"/>
            <a:ext cx="868363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 descr="PE01070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4495800"/>
            <a:ext cx="868363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 descr="PE01070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0" y="4495800"/>
            <a:ext cx="868363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 descr="PE01070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3800" y="4495800"/>
            <a:ext cx="868363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457200" y="2774950"/>
            <a:ext cx="25282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spcBef>
                <a:spcPct val="50000"/>
              </a:spcBef>
              <a:buFont typeface="Wingdings" pitchFamily="-128" charset="2"/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a)  3 to 5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57200" y="3886200"/>
            <a:ext cx="23006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spcBef>
                <a:spcPct val="50000"/>
              </a:spcBef>
              <a:buFont typeface="Wingdings" pitchFamily="-128" charset="2"/>
              <a:buNone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b)   3: 5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/>
          <p:cNvSpPr/>
          <p:nvPr/>
        </p:nvSpPr>
        <p:spPr>
          <a:xfrm>
            <a:off x="58992" y="1750140"/>
            <a:ext cx="8915400" cy="838200"/>
          </a:xfrm>
          <a:prstGeom prst="rect">
            <a:avLst/>
          </a:prstGeom>
          <a:solidFill>
            <a:srgbClr val="FA907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5409" name="Picture 1" descr="C:\Users\dell\AppData\Local\Microsoft\Windows\Temporary Internet Files\Content.IE5\H8PPU76W\MM900185588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1524000"/>
            <a:ext cx="1524000" cy="924393"/>
          </a:xfrm>
          <a:prstGeom prst="rect">
            <a:avLst/>
          </a:prstGeom>
          <a:noFill/>
        </p:spPr>
      </p:pic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533400" y="762000"/>
            <a:ext cx="8610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pitchFamily="18" charset="0"/>
              </a:rPr>
              <a:t>Which ratio shows the ratio of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2 fish </a:t>
            </a:r>
            <a:r>
              <a:rPr lang="en-US" sz="3200" b="1" dirty="0">
                <a:solidFill>
                  <a:srgbClr val="7030A0"/>
                </a:solidFill>
                <a:latin typeface="Times New Roman" pitchFamily="18" charset="0"/>
              </a:rPr>
              <a:t>to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3 bear</a:t>
            </a:r>
            <a:r>
              <a:rPr lang="en-US" sz="3200" b="1" dirty="0">
                <a:solidFill>
                  <a:srgbClr val="7030A0"/>
                </a:solidFill>
                <a:latin typeface="Times New Roman" pitchFamily="18" charset="0"/>
              </a:rPr>
              <a:t>?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639096" y="3733800"/>
            <a:ext cx="5627688" cy="609600"/>
            <a:chOff x="288" y="2736"/>
            <a:chExt cx="3545" cy="384"/>
          </a:xfrm>
        </p:grpSpPr>
        <p:pic>
          <p:nvPicPr>
            <p:cNvPr id="14391" name="Picture 9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8" y="2736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92" name="Picture 10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6" y="2736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93" name="Picture 15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96" y="2736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94" name="Picture 16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76" y="2736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95" name="Picture 17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8" y="2736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96" name="Picture 18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40" y="2736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97" name="Picture 19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24" y="2736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98" name="Picture 20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56" y="2736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650209" y="1828800"/>
            <a:ext cx="1360487" cy="609600"/>
            <a:chOff x="240" y="1152"/>
            <a:chExt cx="857" cy="384"/>
          </a:xfrm>
        </p:grpSpPr>
        <p:pic>
          <p:nvPicPr>
            <p:cNvPr id="14389" name="Picture 22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0" y="1152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90" name="Picture 23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0" y="1152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639096" y="2743200"/>
            <a:ext cx="2122488" cy="609600"/>
            <a:chOff x="288" y="1776"/>
            <a:chExt cx="1337" cy="384"/>
          </a:xfrm>
        </p:grpSpPr>
        <p:pic>
          <p:nvPicPr>
            <p:cNvPr id="14386" name="Picture 24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8" y="1776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87" name="Picture 25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8" y="1776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88" name="Picture 26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48" y="1776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639096" y="4572000"/>
            <a:ext cx="2884488" cy="609600"/>
            <a:chOff x="288" y="3312"/>
            <a:chExt cx="1817" cy="384"/>
          </a:xfrm>
        </p:grpSpPr>
        <p:pic>
          <p:nvPicPr>
            <p:cNvPr id="14382" name="Picture 27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8" y="3312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83" name="Picture 28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16" y="3312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84" name="Picture 29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96" y="3312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85" name="Picture 30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28" y="3312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343" name="Text Box 34"/>
          <p:cNvSpPr txBox="1">
            <a:spLocks noChangeArrowheads="1"/>
          </p:cNvSpPr>
          <p:nvPr/>
        </p:nvSpPr>
        <p:spPr bwMode="auto">
          <a:xfrm>
            <a:off x="29496" y="1752600"/>
            <a:ext cx="53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latin typeface="Times New Roman" pitchFamily="18" charset="0"/>
              </a:rPr>
              <a:t>A</a:t>
            </a:r>
          </a:p>
        </p:txBody>
      </p:sp>
      <p:sp>
        <p:nvSpPr>
          <p:cNvPr id="14344" name="Text Box 35"/>
          <p:cNvSpPr txBox="1">
            <a:spLocks noChangeArrowheads="1"/>
          </p:cNvSpPr>
          <p:nvPr/>
        </p:nvSpPr>
        <p:spPr bwMode="auto">
          <a:xfrm>
            <a:off x="29496" y="2743200"/>
            <a:ext cx="609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latin typeface="Times New Roman" pitchFamily="18" charset="0"/>
              </a:rPr>
              <a:t>B</a:t>
            </a:r>
          </a:p>
        </p:txBody>
      </p:sp>
      <p:sp>
        <p:nvSpPr>
          <p:cNvPr id="14345" name="Text Box 36"/>
          <p:cNvSpPr txBox="1">
            <a:spLocks noChangeArrowheads="1"/>
          </p:cNvSpPr>
          <p:nvPr/>
        </p:nvSpPr>
        <p:spPr bwMode="auto">
          <a:xfrm>
            <a:off x="29496" y="3657600"/>
            <a:ext cx="609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latin typeface="Times New Roman" pitchFamily="18" charset="0"/>
              </a:rPr>
              <a:t>C</a:t>
            </a:r>
          </a:p>
        </p:txBody>
      </p:sp>
      <p:sp>
        <p:nvSpPr>
          <p:cNvPr id="14346" name="Text Box 37"/>
          <p:cNvSpPr txBox="1">
            <a:spLocks noChangeArrowheads="1"/>
          </p:cNvSpPr>
          <p:nvPr/>
        </p:nvSpPr>
        <p:spPr bwMode="auto">
          <a:xfrm>
            <a:off x="29496" y="4572000"/>
            <a:ext cx="609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latin typeface="Times New Roman" pitchFamily="18" charset="0"/>
              </a:rPr>
              <a:t>D</a:t>
            </a:r>
          </a:p>
        </p:txBody>
      </p:sp>
      <p:sp>
        <p:nvSpPr>
          <p:cNvPr id="14347" name="Text Box 38"/>
          <p:cNvSpPr txBox="1">
            <a:spLocks noChangeArrowheads="1"/>
          </p:cNvSpPr>
          <p:nvPr/>
        </p:nvSpPr>
        <p:spPr bwMode="auto">
          <a:xfrm>
            <a:off x="29496" y="5562600"/>
            <a:ext cx="609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latin typeface="Times New Roman" pitchFamily="18" charset="0"/>
              </a:rPr>
              <a:t>E</a:t>
            </a:r>
          </a:p>
        </p:txBody>
      </p:sp>
      <p:grpSp>
        <p:nvGrpSpPr>
          <p:cNvPr id="6" name="Group 59"/>
          <p:cNvGrpSpPr>
            <a:grpSpLocks/>
          </p:cNvGrpSpPr>
          <p:nvPr/>
        </p:nvGrpSpPr>
        <p:grpSpPr bwMode="auto">
          <a:xfrm>
            <a:off x="562896" y="5562600"/>
            <a:ext cx="3798888" cy="609600"/>
            <a:chOff x="384" y="3504"/>
            <a:chExt cx="2393" cy="384"/>
          </a:xfrm>
        </p:grpSpPr>
        <p:pic>
          <p:nvPicPr>
            <p:cNvPr id="14376" name="Picture 39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4" y="3504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7" name="Picture 40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8" y="3504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8" name="Picture 41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52" y="3504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9" name="Picture 42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84" y="3504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80" name="Picture 43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16" y="3504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81" name="Picture 44" descr="angel fi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00" y="3504"/>
              <a:ext cx="37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4349" name="Picture 46" descr="teddy bear with ice crea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72896" y="2667000"/>
            <a:ext cx="5413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Picture 47" descr="teddy bear with ice crea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34896" y="2667000"/>
            <a:ext cx="5413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1" name="Picture 48" descr="teddy bear with ice crea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96696" y="1828800"/>
            <a:ext cx="5413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62"/>
          <p:cNvGrpSpPr>
            <a:grpSpLocks/>
          </p:cNvGrpSpPr>
          <p:nvPr/>
        </p:nvGrpSpPr>
        <p:grpSpPr bwMode="auto">
          <a:xfrm>
            <a:off x="4296696" y="5562600"/>
            <a:ext cx="4343400" cy="685800"/>
            <a:chOff x="2880" y="3504"/>
            <a:chExt cx="2736" cy="432"/>
          </a:xfrm>
        </p:grpSpPr>
        <p:pic>
          <p:nvPicPr>
            <p:cNvPr id="14368" name="Picture 52" descr="teddy bear with ice cream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72" y="3504"/>
              <a:ext cx="34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9" name="Picture 53" descr="teddy bear with ice cream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08" y="3504"/>
              <a:ext cx="34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0" name="Picture 54" descr="teddy bear with ice cream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80" y="3504"/>
              <a:ext cx="34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1" name="Picture 55" descr="teddy bear with ice cream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64" y="3504"/>
              <a:ext cx="34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2" name="Picture 56" descr="teddy bear with ice cream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00" y="3504"/>
              <a:ext cx="34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3" name="Picture 57" descr="teddy bear with ice cream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36" y="3504"/>
              <a:ext cx="34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4" name="Picture 60" descr="teddy bear with ice cream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44" y="3504"/>
              <a:ext cx="34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5" name="Picture 61" descr="teddy bear with ice cream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275" y="3504"/>
              <a:ext cx="34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65"/>
          <p:cNvGrpSpPr>
            <a:grpSpLocks/>
          </p:cNvGrpSpPr>
          <p:nvPr/>
        </p:nvGrpSpPr>
        <p:grpSpPr bwMode="auto">
          <a:xfrm>
            <a:off x="4372896" y="4495800"/>
            <a:ext cx="3970338" cy="685800"/>
            <a:chOff x="2736" y="2832"/>
            <a:chExt cx="2501" cy="432"/>
          </a:xfrm>
        </p:grpSpPr>
        <p:pic>
          <p:nvPicPr>
            <p:cNvPr id="14362" name="Picture 49" descr="teddy bear with ice cream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32" y="2832"/>
              <a:ext cx="34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3" name="Picture 50" descr="teddy bear with ice cream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68" y="2832"/>
              <a:ext cx="34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4" name="Picture 51" descr="teddy bear with ice cream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36" y="2832"/>
              <a:ext cx="34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5" name="Picture 58" descr="teddy bear with ice cream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00" y="2832"/>
              <a:ext cx="34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6" name="Picture 63" descr="teddy bear with ice cream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64" y="2832"/>
              <a:ext cx="34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7" name="Picture 64" descr="teddy bear with ice cream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96" y="2832"/>
              <a:ext cx="34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4354" name="Picture 66" descr="teddy bear with ice crea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8696" y="1828800"/>
            <a:ext cx="5413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5" name="Picture 67" descr="teddy bear with ice crea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44496" y="1828800"/>
            <a:ext cx="5413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72"/>
          <p:cNvGrpSpPr>
            <a:grpSpLocks/>
          </p:cNvGrpSpPr>
          <p:nvPr/>
        </p:nvGrpSpPr>
        <p:grpSpPr bwMode="auto">
          <a:xfrm>
            <a:off x="6582696" y="3581400"/>
            <a:ext cx="2522538" cy="685800"/>
            <a:chOff x="4128" y="2256"/>
            <a:chExt cx="1589" cy="432"/>
          </a:xfrm>
        </p:grpSpPr>
        <p:pic>
          <p:nvPicPr>
            <p:cNvPr id="14358" name="Picture 68" descr="teddy bear with ice cream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28" y="2256"/>
              <a:ext cx="34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9" name="Picture 69" descr="teddy bear with ice cream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12" y="2256"/>
              <a:ext cx="34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0" name="Picture 70" descr="teddy bear with ice cream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44" y="2256"/>
              <a:ext cx="34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1" name="Picture 71" descr="teddy bear with ice cream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76" y="2256"/>
              <a:ext cx="341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4357" name="Picture 73" descr="teddy bear with ice crea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2159" y="5562600"/>
            <a:ext cx="541337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5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5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58992" y="2512140"/>
            <a:ext cx="8915400" cy="838200"/>
          </a:xfrm>
          <a:prstGeom prst="rect">
            <a:avLst/>
          </a:prstGeom>
          <a:solidFill>
            <a:srgbClr val="FA907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1" descr="C:\Users\dell\AppData\Local\Microsoft\Windows\Temporary Internet Files\Content.IE5\H8PPU76W\MM900185588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2286000"/>
            <a:ext cx="1524000" cy="924393"/>
          </a:xfrm>
          <a:prstGeom prst="rect">
            <a:avLst/>
          </a:prstGeom>
          <a:noFill/>
        </p:spPr>
      </p:pic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28600" y="675382"/>
            <a:ext cx="8686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Which ratio shows the ratio of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soccer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ball</a:t>
            </a:r>
            <a:r>
              <a:rPr lang="en-US" sz="3200" dirty="0"/>
              <a:t> to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basketball</a:t>
            </a:r>
            <a:r>
              <a:rPr lang="en-US" sz="3200" dirty="0"/>
              <a:t>?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1066800" y="1981200"/>
            <a:ext cx="1477963" cy="411163"/>
            <a:chOff x="672" y="1344"/>
            <a:chExt cx="931" cy="259"/>
          </a:xfrm>
        </p:grpSpPr>
        <p:pic>
          <p:nvPicPr>
            <p:cNvPr id="15409" name="Picture 3" descr="soccer 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2" y="1344"/>
              <a:ext cx="259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10" name="Picture 4" descr="soccer 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08" y="1344"/>
              <a:ext cx="259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11" name="Picture 5" descr="soccer 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44" y="1344"/>
              <a:ext cx="259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5364" name="Picture 6" descr="soccer b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2819400"/>
            <a:ext cx="411163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1066800" y="3505200"/>
            <a:ext cx="2087563" cy="411163"/>
            <a:chOff x="672" y="2208"/>
            <a:chExt cx="1315" cy="259"/>
          </a:xfrm>
        </p:grpSpPr>
        <p:pic>
          <p:nvPicPr>
            <p:cNvPr id="15405" name="Picture 7" descr="soccer 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2" y="2208"/>
              <a:ext cx="259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06" name="Picture 8" descr="soccer 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08" y="2208"/>
              <a:ext cx="259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07" name="Picture 9" descr="soccer 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92" y="2208"/>
              <a:ext cx="259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08" name="Picture 10" descr="soccer 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28" y="2208"/>
              <a:ext cx="259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1066800" y="4313238"/>
            <a:ext cx="1020763" cy="411162"/>
            <a:chOff x="720" y="2640"/>
            <a:chExt cx="643" cy="259"/>
          </a:xfrm>
        </p:grpSpPr>
        <p:pic>
          <p:nvPicPr>
            <p:cNvPr id="15403" name="Picture 11" descr="soccer 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0" y="2640"/>
              <a:ext cx="259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04" name="Picture 12" descr="soccer 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04" y="2640"/>
              <a:ext cx="259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1066800" y="4999038"/>
            <a:ext cx="1630363" cy="411162"/>
            <a:chOff x="672" y="3024"/>
            <a:chExt cx="1027" cy="259"/>
          </a:xfrm>
        </p:grpSpPr>
        <p:pic>
          <p:nvPicPr>
            <p:cNvPr id="15400" name="Picture 13" descr="soccer 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2" y="3024"/>
              <a:ext cx="259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01" name="Picture 14" descr="soccer 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08" y="3024"/>
              <a:ext cx="259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02" name="Picture 15" descr="soccer 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40" y="3024"/>
              <a:ext cx="259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5368" name="Picture 20" descr="basketb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48768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3352800" y="1828800"/>
            <a:ext cx="4876800" cy="533400"/>
            <a:chOff x="2112" y="1248"/>
            <a:chExt cx="3072" cy="336"/>
          </a:xfrm>
        </p:grpSpPr>
        <p:pic>
          <p:nvPicPr>
            <p:cNvPr id="15391" name="Picture 21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48" y="1248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2" name="Picture 22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84" y="1248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3" name="Picture 23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12" y="1248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4" name="Picture 24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68" y="1248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5" name="Picture 25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04" y="1248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6" name="Picture 26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40" y="1248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7" name="Picture 27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76" y="1248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8" name="Picture 28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12" y="1248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9" name="Picture 29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48" y="1248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45"/>
          <p:cNvGrpSpPr>
            <a:grpSpLocks/>
          </p:cNvGrpSpPr>
          <p:nvPr/>
        </p:nvGrpSpPr>
        <p:grpSpPr bwMode="auto">
          <a:xfrm>
            <a:off x="3352800" y="3429000"/>
            <a:ext cx="2209800" cy="533400"/>
            <a:chOff x="2112" y="2112"/>
            <a:chExt cx="1392" cy="336"/>
          </a:xfrm>
        </p:grpSpPr>
        <p:pic>
          <p:nvPicPr>
            <p:cNvPr id="15387" name="Picture 31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12" y="2112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8" name="Picture 32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68" y="2112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9" name="Picture 33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32" y="2112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0" name="Picture 34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48" y="2112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44"/>
          <p:cNvGrpSpPr>
            <a:grpSpLocks/>
          </p:cNvGrpSpPr>
          <p:nvPr/>
        </p:nvGrpSpPr>
        <p:grpSpPr bwMode="auto">
          <a:xfrm>
            <a:off x="3352800" y="2667000"/>
            <a:ext cx="1600200" cy="533400"/>
            <a:chOff x="1824" y="1632"/>
            <a:chExt cx="1008" cy="336"/>
          </a:xfrm>
        </p:grpSpPr>
        <p:pic>
          <p:nvPicPr>
            <p:cNvPr id="15384" name="Picture 35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4" y="1632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5" name="Picture 36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60" y="1632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6" name="Picture 37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96" y="1632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Group 46"/>
          <p:cNvGrpSpPr>
            <a:grpSpLocks/>
          </p:cNvGrpSpPr>
          <p:nvPr/>
        </p:nvGrpSpPr>
        <p:grpSpPr bwMode="auto">
          <a:xfrm>
            <a:off x="3352800" y="4191000"/>
            <a:ext cx="3429000" cy="533400"/>
            <a:chOff x="1776" y="2640"/>
            <a:chExt cx="2160" cy="336"/>
          </a:xfrm>
        </p:grpSpPr>
        <p:pic>
          <p:nvPicPr>
            <p:cNvPr id="15378" name="Picture 38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76" y="2640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9" name="Picture 39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00" y="2640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0" name="Picture 40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16" y="2640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1" name="Picture 41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80" y="2640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2" name="Picture 42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96" y="2640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3" name="Picture 43" descr="basket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12" y="2640"/>
              <a:ext cx="33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373" name="Text Box 48"/>
          <p:cNvSpPr txBox="1">
            <a:spLocks noChangeArrowheads="1"/>
          </p:cNvSpPr>
          <p:nvPr/>
        </p:nvSpPr>
        <p:spPr bwMode="auto">
          <a:xfrm>
            <a:off x="228600" y="1811592"/>
            <a:ext cx="457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>
                <a:latin typeface="Times New Roman" pitchFamily="18" charset="0"/>
              </a:rPr>
              <a:t>A</a:t>
            </a:r>
          </a:p>
        </p:txBody>
      </p:sp>
      <p:sp>
        <p:nvSpPr>
          <p:cNvPr id="15374" name="Text Box 49"/>
          <p:cNvSpPr txBox="1">
            <a:spLocks noChangeArrowheads="1"/>
          </p:cNvSpPr>
          <p:nvPr/>
        </p:nvSpPr>
        <p:spPr bwMode="auto">
          <a:xfrm>
            <a:off x="228600" y="2667000"/>
            <a:ext cx="685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latin typeface="Times New Roman" pitchFamily="18" charset="0"/>
              </a:rPr>
              <a:t>B</a:t>
            </a:r>
          </a:p>
        </p:txBody>
      </p:sp>
      <p:sp>
        <p:nvSpPr>
          <p:cNvPr id="15375" name="Text Box 50"/>
          <p:cNvSpPr txBox="1">
            <a:spLocks noChangeArrowheads="1"/>
          </p:cNvSpPr>
          <p:nvPr/>
        </p:nvSpPr>
        <p:spPr bwMode="auto">
          <a:xfrm>
            <a:off x="228600" y="3352800"/>
            <a:ext cx="457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latin typeface="Times New Roman" pitchFamily="18" charset="0"/>
              </a:rPr>
              <a:t>C</a:t>
            </a:r>
          </a:p>
        </p:txBody>
      </p:sp>
      <p:sp>
        <p:nvSpPr>
          <p:cNvPr id="15376" name="Text Box 51"/>
          <p:cNvSpPr txBox="1">
            <a:spLocks noChangeArrowheads="1"/>
          </p:cNvSpPr>
          <p:nvPr/>
        </p:nvSpPr>
        <p:spPr bwMode="auto">
          <a:xfrm>
            <a:off x="228600" y="4114800"/>
            <a:ext cx="609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latin typeface="Times New Roman" pitchFamily="18" charset="0"/>
              </a:rPr>
              <a:t>D</a:t>
            </a:r>
          </a:p>
        </p:txBody>
      </p:sp>
      <p:sp>
        <p:nvSpPr>
          <p:cNvPr id="15377" name="Text Box 52"/>
          <p:cNvSpPr txBox="1">
            <a:spLocks noChangeArrowheads="1"/>
          </p:cNvSpPr>
          <p:nvPr/>
        </p:nvSpPr>
        <p:spPr bwMode="auto">
          <a:xfrm>
            <a:off x="228600" y="4876800"/>
            <a:ext cx="53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latin typeface="Times New Roman" pitchFamily="18" charset="0"/>
              </a:rPr>
              <a:t>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58992" y="4050888"/>
            <a:ext cx="8915400" cy="838200"/>
          </a:xfrm>
          <a:prstGeom prst="rect">
            <a:avLst/>
          </a:prstGeom>
          <a:solidFill>
            <a:srgbClr val="FA907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1" descr="C:\Users\dell\AppData\Local\Microsoft\Windows\Temporary Internet Files\Content.IE5\H8PPU76W\MM900185588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3824748"/>
            <a:ext cx="1524000" cy="924393"/>
          </a:xfrm>
          <a:prstGeom prst="rect">
            <a:avLst/>
          </a:prstGeom>
          <a:noFill/>
        </p:spPr>
      </p:pic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0" y="3810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latin typeface="Bookman Old Style" pitchFamily="18" charset="0"/>
              </a:rPr>
              <a:t>Which ratio shows the ratio of </a:t>
            </a:r>
            <a:r>
              <a:rPr lang="en-US" sz="3200" b="1" dirty="0" smtClean="0">
                <a:latin typeface="Bookman Old Style" pitchFamily="18" charset="0"/>
              </a:rPr>
              <a:t/>
            </a:r>
            <a:br>
              <a:rPr lang="en-US" sz="3200" b="1" dirty="0" smtClean="0">
                <a:latin typeface="Bookman Old Style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3 butterflies</a:t>
            </a:r>
            <a:r>
              <a:rPr lang="en-US" sz="3200" b="1" dirty="0" smtClean="0">
                <a:latin typeface="Bookman Old Style" pitchFamily="18" charset="0"/>
              </a:rPr>
              <a:t> </a:t>
            </a:r>
            <a:r>
              <a:rPr lang="en-US" sz="3200" b="1" dirty="0">
                <a:latin typeface="Bookman Old Style" pitchFamily="18" charset="0"/>
              </a:rPr>
              <a:t>to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1 apple?</a:t>
            </a:r>
          </a:p>
        </p:txBody>
      </p:sp>
      <p:pic>
        <p:nvPicPr>
          <p:cNvPr id="16387" name="Picture 3" descr="butterfl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981200"/>
            <a:ext cx="53340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914400" y="2667000"/>
            <a:ext cx="3276600" cy="346075"/>
            <a:chOff x="576" y="3168"/>
            <a:chExt cx="2064" cy="218"/>
          </a:xfrm>
        </p:grpSpPr>
        <p:pic>
          <p:nvPicPr>
            <p:cNvPr id="16422" name="Picture 5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04" y="3168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23" name="Picture 6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6" y="3168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24" name="Picture 7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68" y="3168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25" name="Picture 8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32" y="3168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26" name="Picture 9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48" y="3168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27" name="Picture 10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12" y="3168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914400" y="5181600"/>
            <a:ext cx="1219200" cy="346075"/>
            <a:chOff x="672" y="1776"/>
            <a:chExt cx="768" cy="218"/>
          </a:xfrm>
        </p:grpSpPr>
        <p:pic>
          <p:nvPicPr>
            <p:cNvPr id="16420" name="Picture 13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2" y="1776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21" name="Picture 14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04" y="1776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914400" y="4302125"/>
            <a:ext cx="1752600" cy="346075"/>
            <a:chOff x="624" y="2640"/>
            <a:chExt cx="1104" cy="218"/>
          </a:xfrm>
        </p:grpSpPr>
        <p:pic>
          <p:nvPicPr>
            <p:cNvPr id="16417" name="Picture 15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24" y="2640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8" name="Picture 16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08" y="2640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9" name="Picture 19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92" y="2640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914400" y="3463925"/>
            <a:ext cx="5410200" cy="346075"/>
            <a:chOff x="672" y="2256"/>
            <a:chExt cx="3408" cy="218"/>
          </a:xfrm>
        </p:grpSpPr>
        <p:pic>
          <p:nvPicPr>
            <p:cNvPr id="16408" name="Picture 4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2" y="2256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9" name="Picture 11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04" y="2256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0" name="Picture 12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36" y="2256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1" name="Picture 17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56" y="2256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2" name="Picture 18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72" y="2256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3" name="Picture 20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08" y="2256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4" name="Picture 21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24" y="2256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5" name="Picture 22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88" y="2256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6" name="Picture 23" descr="butterf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44" y="2256"/>
              <a:ext cx="336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6392" name="Picture 28" descr="ap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1676400"/>
            <a:ext cx="68580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30" descr="ap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3276600"/>
            <a:ext cx="68580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31" descr="ap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5105400"/>
            <a:ext cx="68580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32" descr="ap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4191000"/>
            <a:ext cx="68580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6" name="Picture 33" descr="ap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5105400"/>
            <a:ext cx="68580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7" name="Picture 34" descr="ap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2514600"/>
            <a:ext cx="68580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8" name="Picture 35" descr="ap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3276600"/>
            <a:ext cx="68580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9" name="Picture 36" descr="ap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1676400"/>
            <a:ext cx="68580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0" name="Picture 37" descr="ap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0" y="3276600"/>
            <a:ext cx="68580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1" name="Picture 38" descr="ap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676400"/>
            <a:ext cx="68580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2" name="Picture 39" descr="app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2514600"/>
            <a:ext cx="68580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3" name="Text Box 40"/>
          <p:cNvSpPr txBox="1">
            <a:spLocks noChangeArrowheads="1"/>
          </p:cNvSpPr>
          <p:nvPr/>
        </p:nvSpPr>
        <p:spPr bwMode="auto">
          <a:xfrm>
            <a:off x="76200" y="1905000"/>
            <a:ext cx="533400" cy="58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Tahoma" pitchFamily="-128" charset="0"/>
              </a:rPr>
              <a:t>A</a:t>
            </a:r>
          </a:p>
        </p:txBody>
      </p:sp>
      <p:sp>
        <p:nvSpPr>
          <p:cNvPr id="16404" name="Text Box 41"/>
          <p:cNvSpPr txBox="1">
            <a:spLocks noChangeArrowheads="1"/>
          </p:cNvSpPr>
          <p:nvPr/>
        </p:nvSpPr>
        <p:spPr bwMode="auto">
          <a:xfrm>
            <a:off x="76200" y="2590800"/>
            <a:ext cx="457200" cy="58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Tahoma" pitchFamily="-128" charset="0"/>
              </a:rPr>
              <a:t>B</a:t>
            </a:r>
          </a:p>
        </p:txBody>
      </p:sp>
      <p:sp>
        <p:nvSpPr>
          <p:cNvPr id="16405" name="Rectangle 43"/>
          <p:cNvSpPr>
            <a:spLocks noChangeArrowheads="1"/>
          </p:cNvSpPr>
          <p:nvPr/>
        </p:nvSpPr>
        <p:spPr bwMode="auto">
          <a:xfrm>
            <a:off x="76200" y="3352800"/>
            <a:ext cx="428625" cy="58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Tahoma" pitchFamily="-128" charset="0"/>
              </a:rPr>
              <a:t>C</a:t>
            </a:r>
          </a:p>
        </p:txBody>
      </p:sp>
      <p:sp>
        <p:nvSpPr>
          <p:cNvPr id="16406" name="Rectangle 44"/>
          <p:cNvSpPr>
            <a:spLocks noChangeArrowheads="1"/>
          </p:cNvSpPr>
          <p:nvPr/>
        </p:nvSpPr>
        <p:spPr bwMode="auto">
          <a:xfrm>
            <a:off x="-76200" y="4191000"/>
            <a:ext cx="587375" cy="58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latin typeface="Tahoma" pitchFamily="-128" charset="0"/>
              </a:rPr>
              <a:t> D</a:t>
            </a:r>
          </a:p>
        </p:txBody>
      </p:sp>
      <p:sp>
        <p:nvSpPr>
          <p:cNvPr id="16407" name="Rectangle 45"/>
          <p:cNvSpPr>
            <a:spLocks noChangeArrowheads="1"/>
          </p:cNvSpPr>
          <p:nvPr/>
        </p:nvSpPr>
        <p:spPr bwMode="auto">
          <a:xfrm>
            <a:off x="104775" y="4953000"/>
            <a:ext cx="428625" cy="58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Tahoma" pitchFamily="-128" charset="0"/>
              </a:rPr>
              <a:t>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304800" y="1066800"/>
            <a:ext cx="8534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Arial" charset="0"/>
              </a:rPr>
              <a:t>Ratios can show comparisons between: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143000" y="2438400"/>
            <a:ext cx="3276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part</a:t>
            </a:r>
            <a:r>
              <a:rPr lang="en-US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to </a:t>
            </a:r>
            <a:r>
              <a:rPr lang="en-US" sz="4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part</a:t>
            </a:r>
          </a:p>
        </p:txBody>
      </p:sp>
      <p:sp>
        <p:nvSpPr>
          <p:cNvPr id="29704" name="AutoShape 8"/>
          <p:cNvSpPr>
            <a:spLocks noChangeArrowheads="1"/>
          </p:cNvSpPr>
          <p:nvPr/>
        </p:nvSpPr>
        <p:spPr bwMode="auto">
          <a:xfrm>
            <a:off x="5715000" y="1981200"/>
            <a:ext cx="1524000" cy="13716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5" name="AutoShape 9"/>
          <p:cNvSpPr>
            <a:spLocks noChangeArrowheads="1"/>
          </p:cNvSpPr>
          <p:nvPr/>
        </p:nvSpPr>
        <p:spPr bwMode="auto">
          <a:xfrm>
            <a:off x="5715000" y="3657600"/>
            <a:ext cx="1524000" cy="1371600"/>
          </a:xfrm>
          <a:prstGeom prst="triangle">
            <a:avLst>
              <a:gd name="adj" fmla="val 50000"/>
            </a:avLst>
          </a:prstGeom>
          <a:solidFill>
            <a:srgbClr val="00CC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6" name="AutoShape 10"/>
          <p:cNvSpPr>
            <a:spLocks noChangeArrowheads="1"/>
          </p:cNvSpPr>
          <p:nvPr/>
        </p:nvSpPr>
        <p:spPr bwMode="auto">
          <a:xfrm>
            <a:off x="5715000" y="5334000"/>
            <a:ext cx="1524000" cy="1371600"/>
          </a:xfrm>
          <a:prstGeom prst="triangle">
            <a:avLst>
              <a:gd name="adj" fmla="val 50000"/>
            </a:avLst>
          </a:prstGeom>
          <a:solidFill>
            <a:srgbClr val="00CC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1143000" y="3429000"/>
            <a:ext cx="3505200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sz="4400" b="1" dirty="0">
                <a:solidFill>
                  <a:srgbClr val="FF0000"/>
                </a:solidFill>
                <a:latin typeface="Arial" charset="0"/>
              </a:rPr>
              <a:t>red </a:t>
            </a:r>
            <a:r>
              <a:rPr lang="en-US" sz="4400" b="1" dirty="0">
                <a:solidFill>
                  <a:srgbClr val="7030A0"/>
                </a:solidFill>
                <a:latin typeface="Arial" charset="0"/>
              </a:rPr>
              <a:t>to</a:t>
            </a:r>
            <a:r>
              <a:rPr lang="en-US" sz="44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sz="4400" b="1" dirty="0">
                <a:solidFill>
                  <a:srgbClr val="00CC00"/>
                </a:solidFill>
                <a:latin typeface="Arial" charset="0"/>
              </a:rPr>
              <a:t>green</a:t>
            </a: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sz="4400" b="1" dirty="0">
                <a:solidFill>
                  <a:srgbClr val="FF0000"/>
                </a:solidFill>
                <a:latin typeface="Arial" charset="0"/>
              </a:rPr>
              <a:t>   1</a:t>
            </a:r>
            <a:r>
              <a:rPr lang="en-US" sz="4400" b="1" dirty="0">
                <a:latin typeface="Arial" charset="0"/>
              </a:rPr>
              <a:t> </a:t>
            </a:r>
            <a:r>
              <a:rPr lang="en-US" sz="4400" b="1" dirty="0">
                <a:solidFill>
                  <a:srgbClr val="7030A0"/>
                </a:solidFill>
                <a:latin typeface="Arial" charset="0"/>
              </a:rPr>
              <a:t>to</a:t>
            </a:r>
            <a:r>
              <a:rPr lang="en-US" sz="4400" b="1" dirty="0">
                <a:latin typeface="Arial" charset="0"/>
              </a:rPr>
              <a:t> </a:t>
            </a:r>
            <a:r>
              <a:rPr lang="en-US" sz="4400" b="1" dirty="0">
                <a:solidFill>
                  <a:srgbClr val="00CC00"/>
                </a:solidFill>
                <a:latin typeface="Arial" charset="0"/>
              </a:rPr>
              <a:t>2</a:t>
            </a:r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951276" y="5198808"/>
            <a:ext cx="3657600" cy="158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sz="4400" b="1" dirty="0">
                <a:solidFill>
                  <a:srgbClr val="00CC00"/>
                </a:solidFill>
                <a:latin typeface="Arial" charset="0"/>
              </a:rPr>
              <a:t>green </a:t>
            </a:r>
            <a:r>
              <a:rPr lang="en-US" sz="4400" b="1" dirty="0">
                <a:solidFill>
                  <a:srgbClr val="7030A0"/>
                </a:solidFill>
                <a:latin typeface="Arial" charset="0"/>
              </a:rPr>
              <a:t>to</a:t>
            </a:r>
            <a:r>
              <a:rPr lang="en-US" sz="4400" b="1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latin typeface="Arial" charset="0"/>
              </a:rPr>
              <a:t>red</a:t>
            </a: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sz="4400" b="1" dirty="0">
                <a:solidFill>
                  <a:srgbClr val="00CC00"/>
                </a:solidFill>
                <a:latin typeface="Arial" charset="0"/>
              </a:rPr>
              <a:t>       2</a:t>
            </a:r>
            <a:r>
              <a:rPr lang="en-US" sz="4400" b="1" dirty="0">
                <a:latin typeface="Arial" charset="0"/>
              </a:rPr>
              <a:t> </a:t>
            </a:r>
            <a:r>
              <a:rPr lang="en-US" sz="4400" b="1" dirty="0">
                <a:solidFill>
                  <a:srgbClr val="7030A0"/>
                </a:solidFill>
                <a:latin typeface="Arial" charset="0"/>
              </a:rPr>
              <a:t>to</a:t>
            </a:r>
            <a:r>
              <a:rPr lang="en-US" sz="4400" b="1" dirty="0">
                <a:latin typeface="Arial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latin typeface="Arial" charset="0"/>
              </a:rPr>
              <a:t>1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5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6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5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utoUpdateAnimBg="0"/>
      <p:bldP spid="29701" grpId="0" autoUpdateAnimBg="0"/>
      <p:bldP spid="29704" grpId="0" animBg="1"/>
      <p:bldP spid="29705" grpId="0" animBg="1"/>
      <p:bldP spid="29706" grpId="0" animBg="1"/>
      <p:bldP spid="29708" grpId="0" autoUpdateAnimBg="0"/>
      <p:bldP spid="2970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ext Box 1027"/>
          <p:cNvSpPr txBox="1">
            <a:spLocks noChangeArrowheads="1"/>
          </p:cNvSpPr>
          <p:nvPr/>
        </p:nvSpPr>
        <p:spPr bwMode="auto">
          <a:xfrm>
            <a:off x="533400" y="1167825"/>
            <a:ext cx="8153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Ratios can show comparisons between:</a:t>
            </a:r>
          </a:p>
        </p:txBody>
      </p:sp>
      <p:sp>
        <p:nvSpPr>
          <p:cNvPr id="38916" name="Text Box 1028"/>
          <p:cNvSpPr txBox="1">
            <a:spLocks noChangeArrowheads="1"/>
          </p:cNvSpPr>
          <p:nvPr/>
        </p:nvSpPr>
        <p:spPr bwMode="auto">
          <a:xfrm>
            <a:off x="1143000" y="2438400"/>
            <a:ext cx="419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 i="1" dirty="0">
                <a:solidFill>
                  <a:srgbClr val="C00000"/>
                </a:solidFill>
                <a:latin typeface="Arial" charset="0"/>
              </a:rPr>
              <a:t>part</a:t>
            </a:r>
            <a:r>
              <a:rPr lang="en-US" sz="4400" b="1" dirty="0">
                <a:solidFill>
                  <a:srgbClr val="C00000"/>
                </a:solidFill>
                <a:latin typeface="Arial" charset="0"/>
              </a:rPr>
              <a:t> to </a:t>
            </a:r>
            <a:r>
              <a:rPr lang="en-US" sz="4400" b="1" i="1" dirty="0">
                <a:solidFill>
                  <a:srgbClr val="C00000"/>
                </a:solidFill>
                <a:latin typeface="Arial" charset="0"/>
              </a:rPr>
              <a:t>whole</a:t>
            </a:r>
          </a:p>
        </p:txBody>
      </p:sp>
      <p:sp>
        <p:nvSpPr>
          <p:cNvPr id="38917" name="AutoShape 1029"/>
          <p:cNvSpPr>
            <a:spLocks noChangeArrowheads="1"/>
          </p:cNvSpPr>
          <p:nvPr/>
        </p:nvSpPr>
        <p:spPr bwMode="auto">
          <a:xfrm>
            <a:off x="5715000" y="1981200"/>
            <a:ext cx="1524000" cy="13716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AutoShape 1030"/>
          <p:cNvSpPr>
            <a:spLocks noChangeArrowheads="1"/>
          </p:cNvSpPr>
          <p:nvPr/>
        </p:nvSpPr>
        <p:spPr bwMode="auto">
          <a:xfrm>
            <a:off x="5715000" y="3657600"/>
            <a:ext cx="1524000" cy="1371600"/>
          </a:xfrm>
          <a:prstGeom prst="triangle">
            <a:avLst>
              <a:gd name="adj" fmla="val 50000"/>
            </a:avLst>
          </a:prstGeom>
          <a:solidFill>
            <a:srgbClr val="00CC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9" name="AutoShape 1031"/>
          <p:cNvSpPr>
            <a:spLocks noChangeArrowheads="1"/>
          </p:cNvSpPr>
          <p:nvPr/>
        </p:nvSpPr>
        <p:spPr bwMode="auto">
          <a:xfrm>
            <a:off x="5715000" y="5334000"/>
            <a:ext cx="1524000" cy="1371600"/>
          </a:xfrm>
          <a:prstGeom prst="triangle">
            <a:avLst>
              <a:gd name="adj" fmla="val 50000"/>
            </a:avLst>
          </a:prstGeom>
          <a:solidFill>
            <a:srgbClr val="00CC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0" name="Text Box 1032"/>
          <p:cNvSpPr txBox="1">
            <a:spLocks noChangeArrowheads="1"/>
          </p:cNvSpPr>
          <p:nvPr/>
        </p:nvSpPr>
        <p:spPr bwMode="auto">
          <a:xfrm>
            <a:off x="1143000" y="3462338"/>
            <a:ext cx="3703608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sz="4400" b="1" dirty="0">
                <a:solidFill>
                  <a:srgbClr val="FF0000"/>
                </a:solidFill>
                <a:latin typeface="Arial" charset="0"/>
              </a:rPr>
              <a:t>red </a:t>
            </a:r>
            <a:r>
              <a:rPr lang="en-US" sz="4400" b="1" dirty="0">
                <a:latin typeface="Arial" charset="0"/>
              </a:rPr>
              <a:t>to</a:t>
            </a:r>
            <a:r>
              <a:rPr lang="en-US" sz="44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sz="4400" b="1" dirty="0">
                <a:solidFill>
                  <a:srgbClr val="C00000"/>
                </a:solidFill>
                <a:latin typeface="Arial" charset="0"/>
              </a:rPr>
              <a:t>whole</a:t>
            </a: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sz="4400" b="1" dirty="0">
                <a:solidFill>
                  <a:srgbClr val="FF0000"/>
                </a:solidFill>
                <a:latin typeface="Arial" charset="0"/>
              </a:rPr>
              <a:t>    1</a:t>
            </a:r>
            <a:r>
              <a:rPr lang="en-US" sz="4400" b="1" dirty="0">
                <a:latin typeface="Arial" charset="0"/>
              </a:rPr>
              <a:t> to </a:t>
            </a:r>
            <a:r>
              <a:rPr lang="en-US" sz="4400" b="1" dirty="0">
                <a:solidFill>
                  <a:srgbClr val="C00000"/>
                </a:solidFill>
                <a:latin typeface="Arial" charset="0"/>
              </a:rPr>
              <a:t>3</a:t>
            </a:r>
          </a:p>
        </p:txBody>
      </p:sp>
      <p:sp>
        <p:nvSpPr>
          <p:cNvPr id="38921" name="Text Box 1033"/>
          <p:cNvSpPr txBox="1">
            <a:spLocks noChangeArrowheads="1"/>
          </p:cNvSpPr>
          <p:nvPr/>
        </p:nvSpPr>
        <p:spPr bwMode="auto">
          <a:xfrm>
            <a:off x="1143000" y="5291138"/>
            <a:ext cx="4267200" cy="158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sz="4400" b="1" dirty="0">
                <a:solidFill>
                  <a:srgbClr val="00CC00"/>
                </a:solidFill>
                <a:latin typeface="Arial" charset="0"/>
              </a:rPr>
              <a:t>green </a:t>
            </a:r>
            <a:r>
              <a:rPr lang="en-US" sz="4400" b="1" dirty="0">
                <a:latin typeface="Arial" charset="0"/>
              </a:rPr>
              <a:t>to</a:t>
            </a:r>
            <a:r>
              <a:rPr lang="en-US" sz="4400" b="1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sz="4400" b="1" dirty="0">
                <a:solidFill>
                  <a:srgbClr val="C00000"/>
                </a:solidFill>
                <a:latin typeface="Arial" charset="0"/>
              </a:rPr>
              <a:t>whole</a:t>
            </a: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sz="4400" b="1" dirty="0">
                <a:solidFill>
                  <a:srgbClr val="00CC00"/>
                </a:solidFill>
                <a:latin typeface="Arial" charset="0"/>
              </a:rPr>
              <a:t>       2</a:t>
            </a:r>
            <a:r>
              <a:rPr lang="en-US" sz="4400" b="1" dirty="0">
                <a:latin typeface="Arial" charset="0"/>
              </a:rPr>
              <a:t> to </a:t>
            </a:r>
            <a:r>
              <a:rPr lang="en-US" sz="4400" b="1" dirty="0">
                <a:solidFill>
                  <a:srgbClr val="C00000"/>
                </a:solidFill>
                <a:latin typeface="Arial" charset="0"/>
              </a:rPr>
              <a:t>3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5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6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5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autoUpdateAnimBg="0"/>
      <p:bldP spid="38916" grpId="0" autoUpdateAnimBg="0"/>
      <p:bldP spid="38917" grpId="0" animBg="1"/>
      <p:bldP spid="38918" grpId="0" animBg="1"/>
      <p:bldP spid="38919" grpId="0" animBg="1"/>
      <p:bldP spid="38920" grpId="0" autoUpdateAnimBg="0"/>
      <p:bldP spid="38921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 Box 1027"/>
          <p:cNvSpPr txBox="1">
            <a:spLocks noChangeArrowheads="1"/>
          </p:cNvSpPr>
          <p:nvPr/>
        </p:nvSpPr>
        <p:spPr bwMode="auto">
          <a:xfrm>
            <a:off x="395748" y="1155288"/>
            <a:ext cx="8229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latin typeface="Arial" charset="0"/>
              </a:rPr>
              <a:t>Ratios can show comparisons between:</a:t>
            </a:r>
          </a:p>
        </p:txBody>
      </p:sp>
      <p:sp>
        <p:nvSpPr>
          <p:cNvPr id="39940" name="Text Box 1028"/>
          <p:cNvSpPr txBox="1">
            <a:spLocks noChangeArrowheads="1"/>
          </p:cNvSpPr>
          <p:nvPr/>
        </p:nvSpPr>
        <p:spPr bwMode="auto">
          <a:xfrm>
            <a:off x="1143000" y="2438400"/>
            <a:ext cx="419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 i="1" dirty="0">
                <a:solidFill>
                  <a:srgbClr val="002060"/>
                </a:solidFill>
                <a:latin typeface="Arial" charset="0"/>
              </a:rPr>
              <a:t>whole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</a:rPr>
              <a:t> to </a:t>
            </a:r>
            <a:r>
              <a:rPr lang="en-US" sz="4400" b="1" i="1" dirty="0">
                <a:solidFill>
                  <a:srgbClr val="002060"/>
                </a:solidFill>
                <a:latin typeface="Arial" charset="0"/>
              </a:rPr>
              <a:t>part</a:t>
            </a:r>
          </a:p>
        </p:txBody>
      </p:sp>
      <p:sp>
        <p:nvSpPr>
          <p:cNvPr id="39941" name="AutoShape 1029"/>
          <p:cNvSpPr>
            <a:spLocks noChangeArrowheads="1"/>
          </p:cNvSpPr>
          <p:nvPr/>
        </p:nvSpPr>
        <p:spPr bwMode="auto">
          <a:xfrm>
            <a:off x="5715000" y="1981200"/>
            <a:ext cx="1524000" cy="13716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AutoShape 1030"/>
          <p:cNvSpPr>
            <a:spLocks noChangeArrowheads="1"/>
          </p:cNvSpPr>
          <p:nvPr/>
        </p:nvSpPr>
        <p:spPr bwMode="auto">
          <a:xfrm>
            <a:off x="5715000" y="3657600"/>
            <a:ext cx="1524000" cy="1371600"/>
          </a:xfrm>
          <a:prstGeom prst="triangle">
            <a:avLst>
              <a:gd name="adj" fmla="val 50000"/>
            </a:avLst>
          </a:prstGeom>
          <a:solidFill>
            <a:srgbClr val="00CC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AutoShape 1031"/>
          <p:cNvSpPr>
            <a:spLocks noChangeArrowheads="1"/>
          </p:cNvSpPr>
          <p:nvPr/>
        </p:nvSpPr>
        <p:spPr bwMode="auto">
          <a:xfrm>
            <a:off x="5715000" y="5334000"/>
            <a:ext cx="1524000" cy="1371600"/>
          </a:xfrm>
          <a:prstGeom prst="triangle">
            <a:avLst>
              <a:gd name="adj" fmla="val 50000"/>
            </a:avLst>
          </a:prstGeom>
          <a:solidFill>
            <a:srgbClr val="00CC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Text Box 1032"/>
          <p:cNvSpPr txBox="1">
            <a:spLocks noChangeArrowheads="1"/>
          </p:cNvSpPr>
          <p:nvPr/>
        </p:nvSpPr>
        <p:spPr bwMode="auto">
          <a:xfrm>
            <a:off x="1143000" y="3462338"/>
            <a:ext cx="3637472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sz="4400" b="1" dirty="0">
                <a:solidFill>
                  <a:srgbClr val="C00000"/>
                </a:solidFill>
                <a:latin typeface="Arial" charset="0"/>
              </a:rPr>
              <a:t>whole </a:t>
            </a:r>
            <a:r>
              <a:rPr lang="en-US" sz="4400" b="1" dirty="0">
                <a:latin typeface="Arial" charset="0"/>
              </a:rPr>
              <a:t>to</a:t>
            </a:r>
            <a:r>
              <a:rPr lang="en-US" sz="4400" b="1" dirty="0">
                <a:solidFill>
                  <a:srgbClr val="FF0000"/>
                </a:solidFill>
                <a:latin typeface="Arial" charset="0"/>
              </a:rPr>
              <a:t> red</a:t>
            </a:r>
            <a:endParaRPr lang="en-US" sz="4400" b="1" dirty="0">
              <a:latin typeface="Arial" charset="0"/>
            </a:endParaRP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sz="4400" b="1" dirty="0">
                <a:solidFill>
                  <a:schemeClr val="bg2"/>
                </a:solidFill>
                <a:latin typeface="Arial" charset="0"/>
              </a:rPr>
              <a:t>        </a:t>
            </a:r>
            <a:r>
              <a:rPr lang="en-US" sz="4400" b="1" dirty="0">
                <a:solidFill>
                  <a:srgbClr val="C00000"/>
                </a:solidFill>
                <a:latin typeface="Arial" charset="0"/>
              </a:rPr>
              <a:t>3</a:t>
            </a:r>
            <a:r>
              <a:rPr lang="en-US" sz="44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sz="4400" b="1" dirty="0">
                <a:latin typeface="Arial" charset="0"/>
              </a:rPr>
              <a:t>to </a:t>
            </a:r>
            <a:r>
              <a:rPr lang="en-US" sz="4400" b="1" dirty="0">
                <a:solidFill>
                  <a:srgbClr val="FF0000"/>
                </a:solidFill>
                <a:latin typeface="Arial" charset="0"/>
              </a:rPr>
              <a:t>1</a:t>
            </a:r>
          </a:p>
        </p:txBody>
      </p:sp>
      <p:sp>
        <p:nvSpPr>
          <p:cNvPr id="39945" name="Text Box 1033"/>
          <p:cNvSpPr txBox="1">
            <a:spLocks noChangeArrowheads="1"/>
          </p:cNvSpPr>
          <p:nvPr/>
        </p:nvSpPr>
        <p:spPr bwMode="auto">
          <a:xfrm>
            <a:off x="1143000" y="5291138"/>
            <a:ext cx="4191000" cy="158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sz="4400" b="1" dirty="0">
                <a:solidFill>
                  <a:srgbClr val="C00000"/>
                </a:solidFill>
                <a:latin typeface="Arial" charset="0"/>
              </a:rPr>
              <a:t>whole </a:t>
            </a:r>
            <a:r>
              <a:rPr lang="en-US" sz="4400" b="1" dirty="0">
                <a:latin typeface="Arial" charset="0"/>
              </a:rPr>
              <a:t>to</a:t>
            </a:r>
            <a:r>
              <a:rPr lang="en-US" sz="4400" b="1" dirty="0">
                <a:solidFill>
                  <a:srgbClr val="00CC00"/>
                </a:solidFill>
                <a:latin typeface="Arial" charset="0"/>
              </a:rPr>
              <a:t> green</a:t>
            </a:r>
            <a:endParaRPr lang="en-US" sz="4400" b="1" dirty="0">
              <a:latin typeface="Arial" charset="0"/>
            </a:endParaRPr>
          </a:p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US" sz="4400" b="1" dirty="0">
                <a:solidFill>
                  <a:srgbClr val="C00000"/>
                </a:solidFill>
                <a:latin typeface="Arial" charset="0"/>
              </a:rPr>
              <a:t>        3</a:t>
            </a:r>
            <a:r>
              <a:rPr lang="en-US" sz="4400" b="1" dirty="0">
                <a:latin typeface="Arial" charset="0"/>
              </a:rPr>
              <a:t> to</a:t>
            </a:r>
            <a:r>
              <a:rPr lang="en-US" sz="4400" b="1" dirty="0">
                <a:solidFill>
                  <a:srgbClr val="00CC00"/>
                </a:solidFill>
                <a:latin typeface="Arial" charset="0"/>
              </a:rPr>
              <a:t> 2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5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6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5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autoUpdateAnimBg="0"/>
      <p:bldP spid="39940" grpId="0" autoUpdateAnimBg="0"/>
      <p:bldP spid="39941" grpId="0" animBg="1"/>
      <p:bldP spid="39942" grpId="0" animBg="1"/>
      <p:bldP spid="39943" grpId="0" animBg="1"/>
      <p:bldP spid="39944" grpId="0" autoUpdateAnimBg="0"/>
      <p:bldP spid="3994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4" name="Picture 6" descr="C:\My Documents\My Pictures\hexag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8288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7" descr="C:\My Documents\My Pictures\pentago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41925" y="18288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8" descr="C:\My Documents\My Pictures\hexag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36576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9" descr="C:\My Documents\My Pictures\hexag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36576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8" name="Picture 10" descr="C:\My Documents\My Pictures\pentago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41925" y="36576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9" name="Picture 11" descr="C:\My Documents\My Pictures\trapezoid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18288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0" name="Picture 12" descr="C:\My Documents\My Pictures\triangle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6925" y="18288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1" name="Picture 13" descr="C:\My Documents\My Pictures\octagon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6925" y="36576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62" name="Text Box 14"/>
          <p:cNvSpPr txBox="1">
            <a:spLocks noChangeArrowheads="1"/>
          </p:cNvSpPr>
          <p:nvPr/>
        </p:nvSpPr>
        <p:spPr bwMode="auto">
          <a:xfrm>
            <a:off x="304800" y="990600"/>
            <a:ext cx="868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rgbClr val="002060"/>
                </a:solidFill>
                <a:latin typeface="Arial" charset="0"/>
              </a:rPr>
              <a:t>Compare</a:t>
            </a:r>
            <a:r>
              <a:rPr lang="en-US" sz="4400" dirty="0">
                <a:latin typeface="Arial" charset="0"/>
              </a:rPr>
              <a:t> </a:t>
            </a:r>
            <a:r>
              <a:rPr lang="en-US" sz="4400" b="1" i="1" dirty="0">
                <a:solidFill>
                  <a:srgbClr val="FF0000"/>
                </a:solidFill>
                <a:latin typeface="Arial" charset="0"/>
              </a:rPr>
              <a:t>octagon</a:t>
            </a:r>
            <a:r>
              <a:rPr lang="en-US" sz="4400" dirty="0">
                <a:latin typeface="Arial" charset="0"/>
              </a:rPr>
              <a:t> </a:t>
            </a:r>
            <a:r>
              <a:rPr lang="en-US" sz="4400" dirty="0">
                <a:solidFill>
                  <a:srgbClr val="002060"/>
                </a:solidFill>
                <a:latin typeface="Arial" charset="0"/>
              </a:rPr>
              <a:t>to</a:t>
            </a:r>
            <a:r>
              <a:rPr lang="en-US" sz="4400" dirty="0">
                <a:latin typeface="Arial" charset="0"/>
              </a:rPr>
              <a:t> </a:t>
            </a:r>
            <a:r>
              <a:rPr lang="en-US" sz="4400" b="1" i="1" dirty="0">
                <a:solidFill>
                  <a:srgbClr val="FF0000"/>
                </a:solidFill>
                <a:latin typeface="Arial" charset="0"/>
              </a:rPr>
              <a:t>all shapes</a:t>
            </a:r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1355725" y="5562600"/>
            <a:ext cx="1981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rgbClr val="FF0000"/>
                </a:solidFill>
                <a:latin typeface="Arial" charset="0"/>
              </a:rPr>
              <a:t>1</a:t>
            </a:r>
            <a:r>
              <a:rPr lang="en-US" sz="4400" b="1" dirty="0">
                <a:latin typeface="Arial" charset="0"/>
              </a:rPr>
              <a:t> </a:t>
            </a:r>
            <a:r>
              <a:rPr lang="en-US" sz="4400" b="1" dirty="0">
                <a:solidFill>
                  <a:srgbClr val="0070C0"/>
                </a:solidFill>
                <a:latin typeface="Arial" charset="0"/>
              </a:rPr>
              <a:t>to</a:t>
            </a:r>
            <a:r>
              <a:rPr lang="en-US" sz="4400" b="1" dirty="0">
                <a:latin typeface="Arial" charset="0"/>
              </a:rPr>
              <a:t> 8</a:t>
            </a:r>
          </a:p>
        </p:txBody>
      </p:sp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4022725" y="5562600"/>
            <a:ext cx="2057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rgbClr val="FF0000"/>
                </a:solidFill>
                <a:latin typeface="Arial" charset="0"/>
              </a:rPr>
              <a:t>1</a:t>
            </a:r>
            <a:r>
              <a:rPr lang="en-US" sz="4400" b="1" dirty="0">
                <a:latin typeface="Arial" charset="0"/>
              </a:rPr>
              <a:t> </a:t>
            </a:r>
            <a:r>
              <a:rPr lang="en-US" sz="4400" b="1" dirty="0">
                <a:solidFill>
                  <a:srgbClr val="0070C0"/>
                </a:solidFill>
                <a:latin typeface="Arial" charset="0"/>
              </a:rPr>
              <a:t>:</a:t>
            </a:r>
            <a:r>
              <a:rPr lang="en-US" sz="4400" b="1" dirty="0">
                <a:latin typeface="Arial" charset="0"/>
              </a:rPr>
              <a:t> 8</a:t>
            </a:r>
          </a:p>
        </p:txBody>
      </p:sp>
      <p:sp>
        <p:nvSpPr>
          <p:cNvPr id="27667" name="Text Box 19"/>
          <p:cNvSpPr txBox="1">
            <a:spLocks noChangeArrowheads="1"/>
          </p:cNvSpPr>
          <p:nvPr/>
        </p:nvSpPr>
        <p:spPr bwMode="auto">
          <a:xfrm>
            <a:off x="6613525" y="5486400"/>
            <a:ext cx="11588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Arial" charset="0"/>
              </a:rPr>
              <a:t>1</a:t>
            </a:r>
            <a:r>
              <a:rPr lang="en-US" sz="5400" b="1" dirty="0">
                <a:solidFill>
                  <a:srgbClr val="0070C0"/>
                </a:solidFill>
                <a:latin typeface="Arial" charset="0"/>
              </a:rPr>
              <a:t>/</a:t>
            </a:r>
            <a:r>
              <a:rPr lang="en-US" sz="5400" b="1" dirty="0">
                <a:latin typeface="Arial" charset="0"/>
              </a:rPr>
              <a:t>8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2" grpId="0" autoUpdateAnimBg="0"/>
      <p:bldP spid="27664" grpId="0" autoUpdateAnimBg="0"/>
      <p:bldP spid="27666" grpId="0" autoUpdateAnimBg="0"/>
      <p:bldP spid="27667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3" descr="C:\My Documents\My Pictures\hexag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8288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 descr="C:\My Documents\My Pictures\pentago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41925" y="18288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5" descr="C:\My Documents\My Pictures\hexag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36576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6" descr="C:\My Documents\My Pictures\hexag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36576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7" descr="C:\My Documents\My Pictures\pentago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41925" y="36576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8" descr="C:\My Documents\My Pictures\trapezoid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18288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9" name="Picture 9" descr="C:\My Documents\My Pictures\triangle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6925" y="18288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0" name="Picture 10" descr="C:\My Documents\My Pictures\octagon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6925" y="36576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838200" y="990600"/>
            <a:ext cx="868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FF0000"/>
                </a:solidFill>
                <a:latin typeface="Arial" charset="0"/>
              </a:rPr>
              <a:t>Compare</a:t>
            </a:r>
            <a:r>
              <a:rPr lang="en-US" sz="4400" dirty="0">
                <a:latin typeface="Arial" charset="0"/>
              </a:rPr>
              <a:t> </a:t>
            </a:r>
            <a:r>
              <a:rPr lang="en-US" sz="4400" i="1" dirty="0">
                <a:latin typeface="Arial" charset="0"/>
              </a:rPr>
              <a:t>all shapes</a:t>
            </a:r>
            <a:r>
              <a:rPr lang="en-US" sz="4400" dirty="0">
                <a:latin typeface="Arial" charset="0"/>
              </a:rPr>
              <a:t> to </a:t>
            </a:r>
            <a:r>
              <a:rPr lang="en-US" sz="4400" i="1" dirty="0">
                <a:solidFill>
                  <a:srgbClr val="FF0000"/>
                </a:solidFill>
                <a:latin typeface="Arial" charset="0"/>
              </a:rPr>
              <a:t>trapezoid</a:t>
            </a: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752600" y="5562600"/>
            <a:ext cx="1981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latin typeface="Arial" charset="0"/>
              </a:rPr>
              <a:t>8 </a:t>
            </a:r>
            <a:r>
              <a:rPr lang="en-US" sz="4400" dirty="0">
                <a:solidFill>
                  <a:srgbClr val="FF0000"/>
                </a:solidFill>
                <a:latin typeface="Arial" charset="0"/>
              </a:rPr>
              <a:t>to </a:t>
            </a:r>
            <a:r>
              <a:rPr lang="en-US" sz="4400" dirty="0">
                <a:solidFill>
                  <a:srgbClr val="9900CC"/>
                </a:solidFill>
                <a:latin typeface="Arial" charset="0"/>
              </a:rPr>
              <a:t>1</a:t>
            </a:r>
            <a:endParaRPr lang="en-US" sz="440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4114800" y="5562600"/>
            <a:ext cx="2057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latin typeface="Arial" charset="0"/>
              </a:rPr>
              <a:t>8 </a:t>
            </a:r>
            <a:r>
              <a:rPr lang="en-US" sz="4400" b="1" dirty="0">
                <a:solidFill>
                  <a:srgbClr val="FF0000"/>
                </a:solidFill>
                <a:latin typeface="Arial" charset="0"/>
              </a:rPr>
              <a:t>:</a:t>
            </a:r>
            <a:r>
              <a:rPr lang="en-US" sz="4400" b="1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sz="4400" b="1" dirty="0">
                <a:solidFill>
                  <a:srgbClr val="9900CC"/>
                </a:solidFill>
                <a:latin typeface="Arial" charset="0"/>
              </a:rPr>
              <a:t>1</a:t>
            </a:r>
            <a:endParaRPr lang="en-US" sz="44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6461125" y="5486400"/>
            <a:ext cx="11588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 dirty="0">
                <a:latin typeface="Arial" charset="0"/>
              </a:rPr>
              <a:t>8</a:t>
            </a:r>
            <a:r>
              <a:rPr lang="en-US" sz="5400" dirty="0">
                <a:solidFill>
                  <a:srgbClr val="FF0000"/>
                </a:solidFill>
                <a:latin typeface="Arial" charset="0"/>
              </a:rPr>
              <a:t>/</a:t>
            </a:r>
            <a:r>
              <a:rPr lang="en-US" sz="5400" dirty="0">
                <a:solidFill>
                  <a:srgbClr val="9900CC"/>
                </a:solidFill>
                <a:latin typeface="Arial" charset="0"/>
              </a:rPr>
              <a:t>1</a:t>
            </a:r>
            <a:endParaRPr lang="en-US" sz="5400" dirty="0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1" grpId="0" autoUpdateAnimBg="0"/>
      <p:bldP spid="40972" grpId="0" autoUpdateAnimBg="0"/>
      <p:bldP spid="40974" grpId="0" autoUpdateAnimBg="0"/>
      <p:bldP spid="4097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1027" descr="C:\My Documents\My Pictures\hexag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8288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1028" descr="C:\My Documents\My Pictures\pentago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41925" y="18288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1029" descr="C:\My Documents\My Pictures\hexag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36576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1030" descr="C:\My Documents\My Pictures\hexag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36576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1031" descr="C:\My Documents\My Pictures\pentago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41925" y="36576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Picture 1032" descr="C:\My Documents\My Pictures\trapezoid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18288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7" name="Picture 1033" descr="C:\My Documents\My Pictures\triangle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6925" y="18288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8" name="Picture 1034" descr="C:\My Documents\My Pictures\octagon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6925" y="3657600"/>
            <a:ext cx="1463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9" name="Text Box 1035"/>
          <p:cNvSpPr txBox="1">
            <a:spLocks noChangeArrowheads="1"/>
          </p:cNvSpPr>
          <p:nvPr/>
        </p:nvSpPr>
        <p:spPr bwMode="auto">
          <a:xfrm>
            <a:off x="228600" y="1034844"/>
            <a:ext cx="8686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 dirty="0">
                <a:solidFill>
                  <a:srgbClr val="0070C0"/>
                </a:solidFill>
                <a:latin typeface="Arial" charset="0"/>
              </a:rPr>
              <a:t>Compare</a:t>
            </a:r>
            <a:r>
              <a:rPr lang="en-US" sz="4000" b="1" dirty="0">
                <a:latin typeface="Arial" charset="0"/>
              </a:rPr>
              <a:t> </a:t>
            </a:r>
            <a:r>
              <a:rPr lang="en-US" sz="4000" b="1" i="1" dirty="0">
                <a:solidFill>
                  <a:srgbClr val="FF0000"/>
                </a:solidFill>
                <a:latin typeface="Arial" charset="0"/>
              </a:rPr>
              <a:t>pentagons</a:t>
            </a:r>
            <a:r>
              <a:rPr lang="en-US" sz="4000" b="1" dirty="0">
                <a:latin typeface="Arial" charset="0"/>
              </a:rPr>
              <a:t> </a:t>
            </a:r>
            <a:r>
              <a:rPr lang="en-US" sz="4000" b="1" dirty="0">
                <a:solidFill>
                  <a:srgbClr val="0070C0"/>
                </a:solidFill>
                <a:latin typeface="Arial" charset="0"/>
              </a:rPr>
              <a:t>to</a:t>
            </a:r>
            <a:r>
              <a:rPr lang="en-US" sz="4000" b="1" dirty="0">
                <a:latin typeface="Arial" charset="0"/>
              </a:rPr>
              <a:t> </a:t>
            </a:r>
            <a:r>
              <a:rPr lang="en-US" sz="4000" b="1" i="1" dirty="0">
                <a:solidFill>
                  <a:srgbClr val="FF0000"/>
                </a:solidFill>
                <a:latin typeface="Arial" charset="0"/>
              </a:rPr>
              <a:t>hexagons</a:t>
            </a:r>
          </a:p>
        </p:txBody>
      </p:sp>
      <p:sp>
        <p:nvSpPr>
          <p:cNvPr id="37900" name="Text Box 1036"/>
          <p:cNvSpPr txBox="1">
            <a:spLocks noChangeArrowheads="1"/>
          </p:cNvSpPr>
          <p:nvPr/>
        </p:nvSpPr>
        <p:spPr bwMode="auto">
          <a:xfrm>
            <a:off x="1676400" y="5562600"/>
            <a:ext cx="1981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rgbClr val="0000CC"/>
                </a:solidFill>
                <a:latin typeface="Arial" charset="0"/>
              </a:rPr>
              <a:t>2</a:t>
            </a:r>
            <a:r>
              <a:rPr lang="en-US" sz="4400" b="1" dirty="0">
                <a:latin typeface="Arial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latin typeface="Arial" charset="0"/>
              </a:rPr>
              <a:t>to </a:t>
            </a:r>
            <a:r>
              <a:rPr lang="en-US" sz="4400" b="1" dirty="0">
                <a:solidFill>
                  <a:srgbClr val="00FF00"/>
                </a:solidFill>
                <a:latin typeface="Arial" charset="0"/>
              </a:rPr>
              <a:t>3</a:t>
            </a:r>
          </a:p>
        </p:txBody>
      </p:sp>
      <p:sp>
        <p:nvSpPr>
          <p:cNvPr id="37902" name="Text Box 1038"/>
          <p:cNvSpPr txBox="1">
            <a:spLocks noChangeArrowheads="1"/>
          </p:cNvSpPr>
          <p:nvPr/>
        </p:nvSpPr>
        <p:spPr bwMode="auto">
          <a:xfrm>
            <a:off x="4191000" y="5562600"/>
            <a:ext cx="2057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rgbClr val="0000CC"/>
                </a:solidFill>
                <a:latin typeface="Arial" charset="0"/>
              </a:rPr>
              <a:t>2</a:t>
            </a:r>
            <a:r>
              <a:rPr lang="en-US" sz="4400" b="1" dirty="0">
                <a:latin typeface="Arial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latin typeface="Arial" charset="0"/>
              </a:rPr>
              <a:t>:</a:t>
            </a:r>
            <a:r>
              <a:rPr lang="en-US" sz="4400" b="1" dirty="0">
                <a:latin typeface="Arial" charset="0"/>
              </a:rPr>
              <a:t> </a:t>
            </a:r>
            <a:r>
              <a:rPr lang="en-US" sz="4400" b="1" dirty="0">
                <a:solidFill>
                  <a:srgbClr val="00FF00"/>
                </a:solidFill>
                <a:latin typeface="Arial" charset="0"/>
              </a:rPr>
              <a:t>3</a:t>
            </a:r>
          </a:p>
        </p:txBody>
      </p:sp>
      <p:sp>
        <p:nvSpPr>
          <p:cNvPr id="37903" name="Text Box 1039"/>
          <p:cNvSpPr txBox="1">
            <a:spLocks noChangeArrowheads="1"/>
          </p:cNvSpPr>
          <p:nvPr/>
        </p:nvSpPr>
        <p:spPr bwMode="auto">
          <a:xfrm>
            <a:off x="6384925" y="5486400"/>
            <a:ext cx="11588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 b="1" dirty="0">
                <a:solidFill>
                  <a:srgbClr val="0000CC"/>
                </a:solidFill>
                <a:latin typeface="Arial" charset="0"/>
              </a:rPr>
              <a:t>2</a:t>
            </a:r>
            <a:r>
              <a:rPr lang="en-US" sz="5400" b="1" dirty="0">
                <a:solidFill>
                  <a:srgbClr val="FF0000"/>
                </a:solidFill>
                <a:latin typeface="Arial" charset="0"/>
              </a:rPr>
              <a:t>/</a:t>
            </a:r>
            <a:r>
              <a:rPr lang="en-US" sz="5400" b="1" dirty="0">
                <a:solidFill>
                  <a:srgbClr val="00FF00"/>
                </a:solidFill>
                <a:latin typeface="Arial" charset="0"/>
              </a:rPr>
              <a:t>3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9" grpId="0" autoUpdateAnimBg="0"/>
      <p:bldP spid="37900" grpId="0" autoUpdateAnimBg="0"/>
      <p:bldP spid="37902" grpId="0" autoUpdateAnimBg="0"/>
      <p:bldP spid="3790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13076" y="762000"/>
            <a:ext cx="903092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A ratio in fraction form can be expressed in simplest form by dividing the numerator and denominator by a common factor.</a:t>
            </a:r>
          </a:p>
        </p:txBody>
      </p:sp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914400" y="2025650"/>
          <a:ext cx="1371600" cy="2362200"/>
        </p:xfrm>
        <a:graphic>
          <a:graphicData uri="http://schemas.openxmlformats.org/presentationml/2006/ole">
            <p:oleObj spid="_x0000_s119810" name="Equation" r:id="rId3" imgW="228600" imgH="393480" progId="Equation.3">
              <p:embed/>
            </p:oleObj>
          </a:graphicData>
        </a:graphic>
      </p:graphicFrame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2133600" y="2254044"/>
            <a:ext cx="1143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÷ 8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2133600" y="3473244"/>
            <a:ext cx="1143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÷ 8</a:t>
            </a:r>
            <a:endParaRPr lang="en-US" sz="3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2743200" y="2787444"/>
            <a:ext cx="457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7030A0"/>
                </a:solidFill>
                <a:latin typeface="Arial" charset="0"/>
              </a:rPr>
              <a:t>=</a:t>
            </a:r>
          </a:p>
        </p:txBody>
      </p:sp>
      <p:graphicFrame>
        <p:nvGraphicFramePr>
          <p:cNvPr id="31754" name="Object 10"/>
          <p:cNvGraphicFramePr>
            <a:graphicFrameLocks noChangeAspect="1"/>
          </p:cNvGraphicFramePr>
          <p:nvPr/>
        </p:nvGraphicFramePr>
        <p:xfrm>
          <a:off x="3276600" y="1949244"/>
          <a:ext cx="838200" cy="2362200"/>
        </p:xfrm>
        <a:graphic>
          <a:graphicData uri="http://schemas.openxmlformats.org/presentationml/2006/ole">
            <p:oleObj spid="_x0000_s119811" name="Equation" r:id="rId4" imgW="139680" imgH="393480" progId="Equation.3">
              <p:embed/>
            </p:oleObj>
          </a:graphicData>
        </a:graphic>
      </p:graphicFrame>
      <p:graphicFrame>
        <p:nvGraphicFramePr>
          <p:cNvPr id="31755" name="Object 11"/>
          <p:cNvGraphicFramePr>
            <a:graphicFrameLocks noChangeAspect="1"/>
          </p:cNvGraphicFramePr>
          <p:nvPr/>
        </p:nvGraphicFramePr>
        <p:xfrm>
          <a:off x="5562600" y="1949244"/>
          <a:ext cx="1219200" cy="2362200"/>
        </p:xfrm>
        <a:graphic>
          <a:graphicData uri="http://schemas.openxmlformats.org/presentationml/2006/ole">
            <p:oleObj spid="_x0000_s119812" name="Equation" r:id="rId5" imgW="203040" imgH="393480" progId="Equation.3">
              <p:embed/>
            </p:oleObj>
          </a:graphicData>
        </a:graphic>
      </p:graphicFrame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6553200" y="2254044"/>
            <a:ext cx="1143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÷ 3</a:t>
            </a:r>
            <a:endParaRPr lang="en-US" sz="3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6553200" y="3441494"/>
            <a:ext cx="1143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÷ 3</a:t>
            </a:r>
            <a:endParaRPr lang="en-US" sz="3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1758" name="Text Box 14"/>
          <p:cNvSpPr txBox="1">
            <a:spLocks noChangeArrowheads="1"/>
          </p:cNvSpPr>
          <p:nvPr/>
        </p:nvSpPr>
        <p:spPr bwMode="auto">
          <a:xfrm>
            <a:off x="7315200" y="2787444"/>
            <a:ext cx="457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7030A0"/>
                </a:solidFill>
                <a:latin typeface="Arial" charset="0"/>
              </a:rPr>
              <a:t>=</a:t>
            </a:r>
          </a:p>
        </p:txBody>
      </p:sp>
      <p:graphicFrame>
        <p:nvGraphicFramePr>
          <p:cNvPr id="31759" name="Object 15"/>
          <p:cNvGraphicFramePr>
            <a:graphicFrameLocks noChangeAspect="1"/>
          </p:cNvGraphicFramePr>
          <p:nvPr/>
        </p:nvGraphicFramePr>
        <p:xfrm>
          <a:off x="7734300" y="1949244"/>
          <a:ext cx="914400" cy="2362200"/>
        </p:xfrm>
        <a:graphic>
          <a:graphicData uri="http://schemas.openxmlformats.org/presentationml/2006/ole">
            <p:oleObj spid="_x0000_s119813" name="Equation" r:id="rId6" imgW="152280" imgH="393480" progId="Equation.3">
              <p:embed/>
            </p:oleObj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autoUpdateAnimBg="0"/>
      <p:bldP spid="31750" grpId="0" autoUpdateAnimBg="0"/>
      <p:bldP spid="31751" grpId="0" autoUpdateAnimBg="0"/>
      <p:bldP spid="31752" grpId="0" autoUpdateAnimBg="0"/>
      <p:bldP spid="31756" grpId="0" autoUpdateAnimBg="0"/>
      <p:bldP spid="31757" grpId="0" autoUpdateAnimBg="0"/>
      <p:bldP spid="31758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773113" y="3586163"/>
            <a:ext cx="307975" cy="984250"/>
            <a:chOff x="2424" y="2140"/>
            <a:chExt cx="256" cy="817"/>
          </a:xfrm>
        </p:grpSpPr>
        <p:sp>
          <p:nvSpPr>
            <p:cNvPr id="20670" name="AutoShape 3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4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0684" name="AutoShape 5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85" name="AutoShape 6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7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5" name="Group 8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0682" name="Freeform 9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83" name="Freeform 10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680" name="AutoShape 11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1" name="AutoShape 12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13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0677" name="AutoShape 14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78" name="AutoShape 15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16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0675" name="Rectangle 17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76" name="Rectangle 18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19"/>
          <p:cNvGrpSpPr>
            <a:grpSpLocks noChangeAspect="1"/>
          </p:cNvGrpSpPr>
          <p:nvPr/>
        </p:nvGrpSpPr>
        <p:grpSpPr bwMode="auto">
          <a:xfrm>
            <a:off x="1154113" y="3586163"/>
            <a:ext cx="307975" cy="984250"/>
            <a:chOff x="2424" y="2140"/>
            <a:chExt cx="256" cy="817"/>
          </a:xfrm>
        </p:grpSpPr>
        <p:sp>
          <p:nvSpPr>
            <p:cNvPr id="20654" name="AutoShape 20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21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0668" name="AutoShape 22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69" name="AutoShape 23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24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11" name="Group 25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0666" name="Freeform 26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67" name="Freeform 27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664" name="AutoShape 28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65" name="AutoShape 29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oup 30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0661" name="AutoShape 31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62" name="AutoShape 32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33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0659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60" name="Rectangle 35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4" name="Group 36"/>
          <p:cNvGrpSpPr>
            <a:grpSpLocks noChangeAspect="1"/>
          </p:cNvGrpSpPr>
          <p:nvPr/>
        </p:nvGrpSpPr>
        <p:grpSpPr bwMode="auto">
          <a:xfrm>
            <a:off x="590550" y="3890963"/>
            <a:ext cx="352425" cy="1120775"/>
            <a:chOff x="2424" y="2140"/>
            <a:chExt cx="256" cy="817"/>
          </a:xfrm>
        </p:grpSpPr>
        <p:sp>
          <p:nvSpPr>
            <p:cNvPr id="20638" name="AutoShape 37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" name="Group 38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0652" name="AutoShape 39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53" name="AutoShape 40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" name="Group 41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17" name="Group 42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0650" name="Freeform 43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51" name="Freeform 44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648" name="AutoShape 45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49" name="AutoShape 46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" name="Group 47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0645" name="AutoShape 48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46" name="AutoShape 49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" name="Group 50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0643" name="Rectangle 51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44" name="Rectangle 52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0" name="Group 53"/>
          <p:cNvGrpSpPr>
            <a:grpSpLocks noChangeAspect="1"/>
          </p:cNvGrpSpPr>
          <p:nvPr/>
        </p:nvGrpSpPr>
        <p:grpSpPr bwMode="auto">
          <a:xfrm>
            <a:off x="1023938" y="3890963"/>
            <a:ext cx="352425" cy="1120775"/>
            <a:chOff x="2424" y="2140"/>
            <a:chExt cx="256" cy="817"/>
          </a:xfrm>
        </p:grpSpPr>
        <p:sp>
          <p:nvSpPr>
            <p:cNvPr id="20622" name="AutoShape 54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" name="Group 55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0636" name="AutoShape 56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37" name="AutoShape 57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" name="Group 58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3" name="Group 59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0634" name="Freeform 60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35" name="Freeform 61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632" name="AutoShape 62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33" name="AutoShape 63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" name="Group 64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0629" name="AutoShape 65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30" name="AutoShape 66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" name="Group 67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0627" name="Rectangle 68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28" name="Rectangle 69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6" name="Group 70"/>
          <p:cNvGrpSpPr>
            <a:grpSpLocks noChangeAspect="1"/>
          </p:cNvGrpSpPr>
          <p:nvPr/>
        </p:nvGrpSpPr>
        <p:grpSpPr bwMode="auto">
          <a:xfrm>
            <a:off x="407988" y="4227513"/>
            <a:ext cx="395287" cy="1260475"/>
            <a:chOff x="2424" y="2140"/>
            <a:chExt cx="256" cy="817"/>
          </a:xfrm>
        </p:grpSpPr>
        <p:sp>
          <p:nvSpPr>
            <p:cNvPr id="20606" name="AutoShape 71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" name="Group 72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0620" name="AutoShape 73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21" name="AutoShape 74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" name="Group 75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9" name="Group 76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0618" name="Freeform 77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19" name="Freeform 78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616" name="AutoShape 79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17" name="AutoShape 80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" name="Group 81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0613" name="AutoShape 82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14" name="AutoShape 83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" name="Group 84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0611" name="Rectangle 85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12" name="Rectangle 86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0608" name="Group 87"/>
          <p:cNvGrpSpPr>
            <a:grpSpLocks noChangeAspect="1"/>
          </p:cNvGrpSpPr>
          <p:nvPr/>
        </p:nvGrpSpPr>
        <p:grpSpPr bwMode="auto">
          <a:xfrm>
            <a:off x="895350" y="4227513"/>
            <a:ext cx="395288" cy="1260475"/>
            <a:chOff x="2424" y="2140"/>
            <a:chExt cx="256" cy="817"/>
          </a:xfrm>
        </p:grpSpPr>
        <p:sp>
          <p:nvSpPr>
            <p:cNvPr id="20590" name="AutoShape 88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609" name="Group 89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0604" name="AutoShape 90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05" name="AutoShape 91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610" name="Group 92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0615" name="Group 93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0602" name="Freeform 94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03" name="Freeform 95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600" name="AutoShape 96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01" name="AutoShape 97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623" name="Group 98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0597" name="AutoShape 99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98" name="AutoShape 100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624" name="Group 101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0595" name="Rectangle 102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96" name="Rectangle 103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0625" name="Group 104"/>
          <p:cNvGrpSpPr>
            <a:grpSpLocks noChangeAspect="1"/>
          </p:cNvGrpSpPr>
          <p:nvPr/>
        </p:nvGrpSpPr>
        <p:grpSpPr bwMode="auto">
          <a:xfrm>
            <a:off x="198438" y="4752975"/>
            <a:ext cx="439737" cy="1403350"/>
            <a:chOff x="2424" y="2140"/>
            <a:chExt cx="256" cy="817"/>
          </a:xfrm>
        </p:grpSpPr>
        <p:sp>
          <p:nvSpPr>
            <p:cNvPr id="20574" name="AutoShape 105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626" name="Group 106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0588" name="AutoShape 107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89" name="AutoShape 108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631" name="Group 109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0639" name="Group 110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0586" name="Freeform 111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87" name="Freeform 112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584" name="AutoShape 113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85" name="AutoShape 114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640" name="Group 115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0581" name="AutoShape 116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82" name="AutoShape 117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641" name="Group 118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0579" name="Rectangle 119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80" name="Rectangle 120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0642" name="Group 121"/>
          <p:cNvGrpSpPr>
            <a:grpSpLocks noChangeAspect="1"/>
          </p:cNvGrpSpPr>
          <p:nvPr/>
        </p:nvGrpSpPr>
        <p:grpSpPr bwMode="auto">
          <a:xfrm>
            <a:off x="741363" y="4752975"/>
            <a:ext cx="439737" cy="1403350"/>
            <a:chOff x="2424" y="2140"/>
            <a:chExt cx="256" cy="817"/>
          </a:xfrm>
        </p:grpSpPr>
        <p:sp>
          <p:nvSpPr>
            <p:cNvPr id="20558" name="AutoShape 122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647" name="Group 123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0572" name="AutoShape 124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73" name="AutoShape 125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655" name="Group 126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0656" name="Group 127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0570" name="Freeform 128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71" name="Freeform 129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568" name="AutoShape 130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69" name="AutoShape 131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657" name="Group 132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0565" name="AutoShape 133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66" name="AutoShape 134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658" name="Group 135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0563" name="Rectangle 136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64" name="Rectangle 137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36330" name="Text Box 138"/>
          <p:cNvSpPr txBox="1">
            <a:spLocks noChangeArrowheads="1"/>
          </p:cNvSpPr>
          <p:nvPr/>
        </p:nvSpPr>
        <p:spPr bwMode="auto">
          <a:xfrm>
            <a:off x="5580063" y="5310188"/>
            <a:ext cx="2376487" cy="3952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0"/>
              <a:t>1 girl to every 2 boys</a:t>
            </a:r>
          </a:p>
        </p:txBody>
      </p:sp>
      <p:sp>
        <p:nvSpPr>
          <p:cNvPr id="136331" name="Text Box 139"/>
          <p:cNvSpPr txBox="1">
            <a:spLocks noChangeArrowheads="1"/>
          </p:cNvSpPr>
          <p:nvPr/>
        </p:nvSpPr>
        <p:spPr bwMode="auto">
          <a:xfrm>
            <a:off x="6588125" y="3573463"/>
            <a:ext cx="2352675" cy="3952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0"/>
              <a:t>2 girls to every 4 boys</a:t>
            </a:r>
          </a:p>
        </p:txBody>
      </p:sp>
      <p:sp>
        <p:nvSpPr>
          <p:cNvPr id="136332" name="Text Box 140"/>
          <p:cNvSpPr txBox="1">
            <a:spLocks noChangeArrowheads="1"/>
          </p:cNvSpPr>
          <p:nvPr/>
        </p:nvSpPr>
        <p:spPr bwMode="auto">
          <a:xfrm>
            <a:off x="2700338" y="1584325"/>
            <a:ext cx="2519362" cy="3952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0"/>
              <a:t>3 girls to every 6 boys</a:t>
            </a:r>
          </a:p>
        </p:txBody>
      </p:sp>
      <p:sp>
        <p:nvSpPr>
          <p:cNvPr id="136333" name="Text Box 141"/>
          <p:cNvSpPr txBox="1">
            <a:spLocks noChangeArrowheads="1"/>
          </p:cNvSpPr>
          <p:nvPr/>
        </p:nvSpPr>
        <p:spPr bwMode="auto">
          <a:xfrm>
            <a:off x="4284663" y="115888"/>
            <a:ext cx="2447925" cy="3952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0" dirty="0"/>
              <a:t>4 girls to every 8 boys</a:t>
            </a:r>
          </a:p>
        </p:txBody>
      </p:sp>
      <p:sp>
        <p:nvSpPr>
          <p:cNvPr id="136334" name="Text Box 142"/>
          <p:cNvSpPr txBox="1">
            <a:spLocks noChangeArrowheads="1"/>
          </p:cNvSpPr>
          <p:nvPr/>
        </p:nvSpPr>
        <p:spPr bwMode="auto">
          <a:xfrm>
            <a:off x="4008438" y="595313"/>
            <a:ext cx="2201862" cy="3952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girls : boys = 4 : 8</a:t>
            </a:r>
          </a:p>
        </p:txBody>
      </p:sp>
      <p:sp>
        <p:nvSpPr>
          <p:cNvPr id="136335" name="Text Box 143"/>
          <p:cNvSpPr txBox="1">
            <a:spLocks noChangeArrowheads="1"/>
          </p:cNvSpPr>
          <p:nvPr/>
        </p:nvSpPr>
        <p:spPr bwMode="auto">
          <a:xfrm>
            <a:off x="2230438" y="2079625"/>
            <a:ext cx="2201862" cy="3952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girls : boys =</a:t>
            </a:r>
            <a:r>
              <a:rPr lang="en-GB" b="0"/>
              <a:t> </a:t>
            </a:r>
            <a:r>
              <a:rPr lang="en-GB"/>
              <a:t>3 : 6</a:t>
            </a:r>
          </a:p>
        </p:txBody>
      </p:sp>
      <p:sp>
        <p:nvSpPr>
          <p:cNvPr id="136336" name="Text Box 144"/>
          <p:cNvSpPr txBox="1">
            <a:spLocks noChangeArrowheads="1"/>
          </p:cNvSpPr>
          <p:nvPr/>
        </p:nvSpPr>
        <p:spPr bwMode="auto">
          <a:xfrm>
            <a:off x="6443663" y="4067175"/>
            <a:ext cx="2497137" cy="3952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girls : boys =</a:t>
            </a:r>
            <a:r>
              <a:rPr lang="en-GB" b="0"/>
              <a:t> </a:t>
            </a:r>
            <a:r>
              <a:rPr lang="en-GB"/>
              <a:t>2 : 4</a:t>
            </a:r>
          </a:p>
        </p:txBody>
      </p:sp>
      <p:sp>
        <p:nvSpPr>
          <p:cNvPr id="136337" name="Text Box 145"/>
          <p:cNvSpPr txBox="1">
            <a:spLocks noChangeArrowheads="1"/>
          </p:cNvSpPr>
          <p:nvPr/>
        </p:nvSpPr>
        <p:spPr bwMode="auto">
          <a:xfrm>
            <a:off x="5354638" y="5805488"/>
            <a:ext cx="2592387" cy="3952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girls : boys =</a:t>
            </a:r>
            <a:r>
              <a:rPr lang="en-GB" b="0"/>
              <a:t> </a:t>
            </a:r>
            <a:r>
              <a:rPr lang="en-GB"/>
              <a:t>1 : 2</a:t>
            </a:r>
          </a:p>
        </p:txBody>
      </p:sp>
      <p:sp>
        <p:nvSpPr>
          <p:cNvPr id="136338" name="Text Box 146"/>
          <p:cNvSpPr txBox="1">
            <a:spLocks noChangeArrowheads="1"/>
          </p:cNvSpPr>
          <p:nvPr/>
        </p:nvSpPr>
        <p:spPr bwMode="auto">
          <a:xfrm>
            <a:off x="2578100" y="1090613"/>
            <a:ext cx="3378200" cy="3952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0" i="1"/>
              <a:t>But the simplest ratio is still 1 : 2</a:t>
            </a:r>
          </a:p>
        </p:txBody>
      </p:sp>
      <p:sp>
        <p:nvSpPr>
          <p:cNvPr id="136339" name="Text Box 147"/>
          <p:cNvSpPr txBox="1">
            <a:spLocks noChangeArrowheads="1"/>
          </p:cNvSpPr>
          <p:nvPr/>
        </p:nvSpPr>
        <p:spPr bwMode="auto">
          <a:xfrm>
            <a:off x="800100" y="2586038"/>
            <a:ext cx="3378200" cy="3952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0" i="1"/>
              <a:t>But the simplest ratio is still 1 : 2</a:t>
            </a:r>
          </a:p>
        </p:txBody>
      </p:sp>
      <p:sp>
        <p:nvSpPr>
          <p:cNvPr id="136340" name="Text Box 148"/>
          <p:cNvSpPr txBox="1">
            <a:spLocks noChangeArrowheads="1"/>
          </p:cNvSpPr>
          <p:nvPr/>
        </p:nvSpPr>
        <p:spPr bwMode="auto">
          <a:xfrm>
            <a:off x="5562600" y="4562475"/>
            <a:ext cx="3378200" cy="3952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0" i="1"/>
              <a:t>But the simplest ratio is still 1 : 2</a:t>
            </a:r>
          </a:p>
        </p:txBody>
      </p:sp>
      <p:sp>
        <p:nvSpPr>
          <p:cNvPr id="136341" name="Text Box 149"/>
          <p:cNvSpPr txBox="1">
            <a:spLocks noChangeArrowheads="1"/>
          </p:cNvSpPr>
          <p:nvPr/>
        </p:nvSpPr>
        <p:spPr bwMode="auto">
          <a:xfrm>
            <a:off x="4572000" y="6300788"/>
            <a:ext cx="3378200" cy="3952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>
              <a:spcBef>
                <a:spcPct val="50000"/>
              </a:spcBef>
            </a:pPr>
            <a:r>
              <a:rPr lang="en-GB" b="0" i="1"/>
              <a:t>This is the simplest ratio is 1 : 2</a:t>
            </a:r>
          </a:p>
        </p:txBody>
      </p:sp>
      <p:sp>
        <p:nvSpPr>
          <p:cNvPr id="20502" name="Text Box 150"/>
          <p:cNvSpPr txBox="1">
            <a:spLocks noChangeArrowheads="1"/>
          </p:cNvSpPr>
          <p:nvPr/>
        </p:nvSpPr>
        <p:spPr bwMode="auto">
          <a:xfrm>
            <a:off x="0" y="166687"/>
            <a:ext cx="3886200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DeflateBottom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dinner queue</a:t>
            </a:r>
          </a:p>
        </p:txBody>
      </p:sp>
      <p:grpSp>
        <p:nvGrpSpPr>
          <p:cNvPr id="20663" name="Group 151"/>
          <p:cNvGrpSpPr>
            <a:grpSpLocks/>
          </p:cNvGrpSpPr>
          <p:nvPr/>
        </p:nvGrpSpPr>
        <p:grpSpPr bwMode="auto">
          <a:xfrm>
            <a:off x="2787650" y="1130300"/>
            <a:ext cx="6437313" cy="4513263"/>
            <a:chOff x="2477" y="1762"/>
            <a:chExt cx="2540" cy="1781"/>
          </a:xfrm>
        </p:grpSpPr>
        <p:sp>
          <p:nvSpPr>
            <p:cNvPr id="20553" name="Rectangle 152"/>
            <p:cNvSpPr>
              <a:spLocks noChangeArrowheads="1"/>
            </p:cNvSpPr>
            <p:nvPr/>
          </p:nvSpPr>
          <p:spPr bwMode="auto">
            <a:xfrm>
              <a:off x="2751" y="3269"/>
              <a:ext cx="45" cy="272"/>
            </a:xfrm>
            <a:prstGeom prst="rect">
              <a:avLst/>
            </a:prstGeom>
            <a:gradFill rotWithShape="1">
              <a:gsLst>
                <a:gs pos="0">
                  <a:schemeClr val="bg1">
                    <a:alpha val="53998"/>
                  </a:schemeClr>
                </a:gs>
                <a:gs pos="100000">
                  <a:srgbClr val="FFAC33"/>
                </a:gs>
              </a:gsLst>
              <a:lin ang="0" scaled="1"/>
            </a:gradFill>
            <a:ln w="9525">
              <a:solidFill>
                <a:srgbClr val="FFAC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671" name="Group 153"/>
            <p:cNvGrpSpPr>
              <a:grpSpLocks/>
            </p:cNvGrpSpPr>
            <p:nvPr/>
          </p:nvGrpSpPr>
          <p:grpSpPr bwMode="auto">
            <a:xfrm>
              <a:off x="2477" y="1762"/>
              <a:ext cx="2540" cy="1781"/>
              <a:chOff x="3016" y="1175"/>
              <a:chExt cx="2540" cy="1781"/>
            </a:xfrm>
          </p:grpSpPr>
          <p:sp>
            <p:nvSpPr>
              <p:cNvPr id="20555" name="Rectangle 154"/>
              <p:cNvSpPr>
                <a:spLocks noChangeArrowheads="1"/>
              </p:cNvSpPr>
              <p:nvPr/>
            </p:nvSpPr>
            <p:spPr bwMode="auto">
              <a:xfrm>
                <a:off x="3703" y="2684"/>
                <a:ext cx="45" cy="272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53998"/>
                    </a:schemeClr>
                  </a:gs>
                  <a:gs pos="100000">
                    <a:srgbClr val="FFAC33"/>
                  </a:gs>
                </a:gsLst>
                <a:lin ang="0" scaled="1"/>
              </a:gradFill>
              <a:ln w="9525">
                <a:solidFill>
                  <a:srgbClr val="FFA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6" name="Rectangle 155"/>
              <p:cNvSpPr>
                <a:spLocks noChangeArrowheads="1"/>
              </p:cNvSpPr>
              <p:nvPr/>
            </p:nvSpPr>
            <p:spPr bwMode="auto">
              <a:xfrm>
                <a:off x="5275" y="1175"/>
                <a:ext cx="23" cy="272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53998"/>
                    </a:schemeClr>
                  </a:gs>
                  <a:gs pos="100000">
                    <a:srgbClr val="FFAC33"/>
                  </a:gs>
                </a:gsLst>
                <a:lin ang="0" scaled="1"/>
              </a:gradFill>
              <a:ln w="9525">
                <a:solidFill>
                  <a:srgbClr val="FFA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7" name="AutoShape 156"/>
              <p:cNvSpPr>
                <a:spLocks noChangeArrowheads="1"/>
              </p:cNvSpPr>
              <p:nvPr/>
            </p:nvSpPr>
            <p:spPr bwMode="auto">
              <a:xfrm rot="18914667" flipH="1">
                <a:off x="3016" y="1752"/>
                <a:ext cx="2540" cy="363"/>
              </a:xfrm>
              <a:prstGeom prst="parallelogram">
                <a:avLst>
                  <a:gd name="adj" fmla="val 102367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FF99"/>
                  </a:gs>
                </a:gsLst>
                <a:lin ang="2700000" scaled="1"/>
              </a:gradFill>
              <a:ln w="9525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0672" name="Group 157"/>
          <p:cNvGrpSpPr>
            <a:grpSpLocks noChangeAspect="1"/>
          </p:cNvGrpSpPr>
          <p:nvPr/>
        </p:nvGrpSpPr>
        <p:grpSpPr bwMode="auto">
          <a:xfrm>
            <a:off x="1524000" y="3573463"/>
            <a:ext cx="393700" cy="1009650"/>
            <a:chOff x="2716" y="2117"/>
            <a:chExt cx="327" cy="838"/>
          </a:xfrm>
        </p:grpSpPr>
        <p:grpSp>
          <p:nvGrpSpPr>
            <p:cNvPr id="20673" name="Group 158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20674" name="Group 159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0551" name="Freeform 160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52" name="Freeform 161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549" name="AutoShape 162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0" name="AutoShape 163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543" name="AutoShape 164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679" name="Group 165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0545" name="Freeform 166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6" name="AutoShape 167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7" name="Freeform 168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0686" name="Group 169"/>
          <p:cNvGrpSpPr>
            <a:grpSpLocks noChangeAspect="1"/>
          </p:cNvGrpSpPr>
          <p:nvPr/>
        </p:nvGrpSpPr>
        <p:grpSpPr bwMode="auto">
          <a:xfrm>
            <a:off x="1447800" y="3875088"/>
            <a:ext cx="449263" cy="1150937"/>
            <a:chOff x="2716" y="2117"/>
            <a:chExt cx="327" cy="838"/>
          </a:xfrm>
        </p:grpSpPr>
        <p:grpSp>
          <p:nvGrpSpPr>
            <p:cNvPr id="20687" name="Group 170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20688" name="Group 171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0540" name="Freeform 172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41" name="Freeform 173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538" name="AutoShape 174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39" name="AutoShape 175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532" name="AutoShape 176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689" name="Group 177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0534" name="Freeform 178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5" name="AutoShape 179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6" name="Freeform 180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0690" name="Group 181"/>
          <p:cNvGrpSpPr>
            <a:grpSpLocks noChangeAspect="1"/>
          </p:cNvGrpSpPr>
          <p:nvPr/>
        </p:nvGrpSpPr>
        <p:grpSpPr bwMode="auto">
          <a:xfrm>
            <a:off x="1371600" y="4210050"/>
            <a:ext cx="504825" cy="1293813"/>
            <a:chOff x="2716" y="2117"/>
            <a:chExt cx="327" cy="838"/>
          </a:xfrm>
        </p:grpSpPr>
        <p:grpSp>
          <p:nvGrpSpPr>
            <p:cNvPr id="20691" name="Group 182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20692" name="Group 183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0529" name="Freeform 184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30" name="Freeform 185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527" name="AutoShape 186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28" name="AutoShape 187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521" name="AutoShape 188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693" name="Group 189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0523" name="Freeform 190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24" name="AutoShape 191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25" name="Freeform 192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0694" name="Group 193"/>
          <p:cNvGrpSpPr>
            <a:grpSpLocks noChangeAspect="1"/>
          </p:cNvGrpSpPr>
          <p:nvPr/>
        </p:nvGrpSpPr>
        <p:grpSpPr bwMode="auto">
          <a:xfrm>
            <a:off x="1270000" y="4733925"/>
            <a:ext cx="561975" cy="1439863"/>
            <a:chOff x="2716" y="2117"/>
            <a:chExt cx="327" cy="838"/>
          </a:xfrm>
        </p:grpSpPr>
        <p:grpSp>
          <p:nvGrpSpPr>
            <p:cNvPr id="20695" name="Group 194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20696" name="Group 195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0518" name="Freeform 196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19" name="Freeform 197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516" name="AutoShape 198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17" name="AutoShape 199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510" name="AutoShape 200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697" name="Group 201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0512" name="Freeform 202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13" name="AutoShape 203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14" name="Freeform 204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0508" name="Text Box 205"/>
          <p:cNvSpPr txBox="1">
            <a:spLocks noChangeArrowheads="1"/>
          </p:cNvSpPr>
          <p:nvPr/>
        </p:nvSpPr>
        <p:spPr bwMode="auto">
          <a:xfrm rot="21130157">
            <a:off x="95111" y="698756"/>
            <a:ext cx="253473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Ratio of </a:t>
            </a:r>
            <a:r>
              <a:rPr lang="en-GB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girls</a:t>
            </a:r>
            <a:r>
              <a:rPr lang="en-GB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en-GB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boys</a:t>
            </a:r>
            <a:r>
              <a:rPr lang="en-GB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74 0.16065 L 0.36944 -0.080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6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" y="-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503 0.12847 L 0.27362 -0.0951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6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" y="-1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16 0.14815 L 0.36927 -0.1467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6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" y="-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84 0.06412 L 0.4757 -0.1495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06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" y="-1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142 0.05186 L 0.37414 -0.1740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6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" y="-1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091 0.07292 L 0.45434 -0.2085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" y="-1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202 -0.09838 L 0.60764 -0.27361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06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" y="-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6 -0.05069 L 0.49497 -0.27291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" y="-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89 0.00116 L 0.57865 -0.31365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" y="-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58 -0.12037 L 0.74167 -0.40811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206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-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18 -0.12153 L 0.61336 -0.40417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-1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37 -0.11112 L 0.67621 -0.44445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330" grpId="0" animBg="1"/>
      <p:bldP spid="136331" grpId="0" animBg="1"/>
      <p:bldP spid="136332" grpId="0" animBg="1"/>
      <p:bldP spid="136333" grpId="0" animBg="1"/>
      <p:bldP spid="136334" grpId="0" animBg="1"/>
      <p:bldP spid="136335" grpId="0" animBg="1"/>
      <p:bldP spid="136336" grpId="0" animBg="1"/>
      <p:bldP spid="136337" grpId="0" animBg="1"/>
      <p:bldP spid="136338" grpId="0" animBg="1"/>
      <p:bldP spid="136339" grpId="0" animBg="1"/>
      <p:bldP spid="136340" grpId="0" animBg="1"/>
      <p:bldP spid="1363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 noChangeAspect="1"/>
          </p:cNvGrpSpPr>
          <p:nvPr/>
        </p:nvGrpSpPr>
        <p:grpSpPr bwMode="auto">
          <a:xfrm>
            <a:off x="773113" y="3586163"/>
            <a:ext cx="307975" cy="984250"/>
            <a:chOff x="2424" y="2140"/>
            <a:chExt cx="256" cy="817"/>
          </a:xfrm>
        </p:grpSpPr>
        <p:sp>
          <p:nvSpPr>
            <p:cNvPr id="21694" name="AutoShape 9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10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1708" name="AutoShape 11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09" name="AutoShape 12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13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5" name="Group 14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1706" name="Freeform 15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707" name="Freeform 16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1704" name="AutoShape 17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05" name="AutoShape 18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19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1701" name="AutoShape 20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02" name="AutoShape 21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22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1699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00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37"/>
          <p:cNvGrpSpPr>
            <a:grpSpLocks noChangeAspect="1"/>
          </p:cNvGrpSpPr>
          <p:nvPr/>
        </p:nvGrpSpPr>
        <p:grpSpPr bwMode="auto">
          <a:xfrm>
            <a:off x="1154113" y="3586163"/>
            <a:ext cx="307975" cy="984250"/>
            <a:chOff x="2424" y="2140"/>
            <a:chExt cx="256" cy="817"/>
          </a:xfrm>
        </p:grpSpPr>
        <p:sp>
          <p:nvSpPr>
            <p:cNvPr id="21678" name="AutoShape 38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39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1692" name="AutoShape 40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93" name="AutoShape 41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42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11" name="Group 43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1690" name="Freeform 44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691" name="Freeform 45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1688" name="AutoShape 46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89" name="AutoShape 47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oup 48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1685" name="AutoShape 49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86" name="AutoShape 50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51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1683" name="Rectangle 52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84" name="Rectangle 53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4" name="Group 54"/>
          <p:cNvGrpSpPr>
            <a:grpSpLocks noChangeAspect="1"/>
          </p:cNvGrpSpPr>
          <p:nvPr/>
        </p:nvGrpSpPr>
        <p:grpSpPr bwMode="auto">
          <a:xfrm>
            <a:off x="590550" y="3890963"/>
            <a:ext cx="352425" cy="1120775"/>
            <a:chOff x="2424" y="2140"/>
            <a:chExt cx="256" cy="817"/>
          </a:xfrm>
        </p:grpSpPr>
        <p:sp>
          <p:nvSpPr>
            <p:cNvPr id="21662" name="AutoShape 55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" name="Group 56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1676" name="AutoShape 57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77" name="AutoShape 58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" name="Group 59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17" name="Group 60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1674" name="Freeform 61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675" name="Freeform 62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1672" name="AutoShape 63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73" name="AutoShape 64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" name="Group 65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1669" name="AutoShape 66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70" name="AutoShape 67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" name="Group 68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1667" name="Rectangle 69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68" name="Rectangle 70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0" name="Group 83"/>
          <p:cNvGrpSpPr>
            <a:grpSpLocks noChangeAspect="1"/>
          </p:cNvGrpSpPr>
          <p:nvPr/>
        </p:nvGrpSpPr>
        <p:grpSpPr bwMode="auto">
          <a:xfrm>
            <a:off x="1023938" y="3890963"/>
            <a:ext cx="352425" cy="1120775"/>
            <a:chOff x="2424" y="2140"/>
            <a:chExt cx="256" cy="817"/>
          </a:xfrm>
        </p:grpSpPr>
        <p:sp>
          <p:nvSpPr>
            <p:cNvPr id="21646" name="AutoShape 84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" name="Group 85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1660" name="AutoShape 86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61" name="AutoShape 87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" name="Group 88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3" name="Group 89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1658" name="Freeform 90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659" name="Freeform 91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1656" name="AutoShape 92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57" name="AutoShape 93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" name="Group 94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1653" name="AutoShape 95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54" name="AutoShape 96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" name="Group 97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1651" name="Rectangle 98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52" name="Rectangle 99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6" name="Group 100"/>
          <p:cNvGrpSpPr>
            <a:grpSpLocks noChangeAspect="1"/>
          </p:cNvGrpSpPr>
          <p:nvPr/>
        </p:nvGrpSpPr>
        <p:grpSpPr bwMode="auto">
          <a:xfrm>
            <a:off x="407988" y="4227513"/>
            <a:ext cx="395287" cy="1260475"/>
            <a:chOff x="2424" y="2140"/>
            <a:chExt cx="256" cy="817"/>
          </a:xfrm>
        </p:grpSpPr>
        <p:sp>
          <p:nvSpPr>
            <p:cNvPr id="21630" name="AutoShape 101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" name="Group 102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1644" name="AutoShape 103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45" name="AutoShape 104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" name="Group 105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9" name="Group 106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1642" name="Freeform 107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643" name="Freeform 108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1640" name="AutoShape 109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41" name="AutoShape 110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" name="Group 111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1637" name="AutoShape 112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38" name="AutoShape 113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" name="Group 114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1635" name="Rectangle 115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36" name="Rectangle 116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1504" name="Group 129"/>
          <p:cNvGrpSpPr>
            <a:grpSpLocks noChangeAspect="1"/>
          </p:cNvGrpSpPr>
          <p:nvPr/>
        </p:nvGrpSpPr>
        <p:grpSpPr bwMode="auto">
          <a:xfrm>
            <a:off x="895350" y="4227513"/>
            <a:ext cx="395288" cy="1260475"/>
            <a:chOff x="2424" y="2140"/>
            <a:chExt cx="256" cy="817"/>
          </a:xfrm>
        </p:grpSpPr>
        <p:sp>
          <p:nvSpPr>
            <p:cNvPr id="21614" name="AutoShape 130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05" name="Group 131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1628" name="AutoShape 132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29" name="AutoShape 133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506" name="Group 134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1507" name="Group 135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1626" name="Freeform 136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627" name="Freeform 137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1624" name="AutoShape 138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25" name="AutoShape 139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508" name="Group 140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1621" name="AutoShape 141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22" name="AutoShape 142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509" name="Group 143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1619" name="Rectangle 144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20" name="Rectangle 145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1510" name="Group 146"/>
          <p:cNvGrpSpPr>
            <a:grpSpLocks noChangeAspect="1"/>
          </p:cNvGrpSpPr>
          <p:nvPr/>
        </p:nvGrpSpPr>
        <p:grpSpPr bwMode="auto">
          <a:xfrm>
            <a:off x="198438" y="4752975"/>
            <a:ext cx="439737" cy="1403350"/>
            <a:chOff x="2424" y="2140"/>
            <a:chExt cx="256" cy="817"/>
          </a:xfrm>
        </p:grpSpPr>
        <p:sp>
          <p:nvSpPr>
            <p:cNvPr id="21598" name="AutoShape 147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11" name="Group 148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1612" name="AutoShape 149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13" name="AutoShape 150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512" name="Group 151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1513" name="Group 152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1610" name="Freeform 153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611" name="Freeform 154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1608" name="AutoShape 155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09" name="AutoShape 156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514" name="Group 157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1605" name="AutoShape 158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06" name="AutoShape 159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515" name="Group 160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1603" name="Rectangle 161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04" name="Rectangle 162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1516" name="Group 175"/>
          <p:cNvGrpSpPr>
            <a:grpSpLocks noChangeAspect="1"/>
          </p:cNvGrpSpPr>
          <p:nvPr/>
        </p:nvGrpSpPr>
        <p:grpSpPr bwMode="auto">
          <a:xfrm>
            <a:off x="741363" y="4752975"/>
            <a:ext cx="439737" cy="1403350"/>
            <a:chOff x="2424" y="2140"/>
            <a:chExt cx="256" cy="817"/>
          </a:xfrm>
        </p:grpSpPr>
        <p:sp>
          <p:nvSpPr>
            <p:cNvPr id="21582" name="AutoShape 176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17" name="Group 177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1596" name="AutoShape 178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97" name="AutoShape 179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518" name="Group 180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1519" name="Group 181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1594" name="Freeform 182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95" name="Freeform 183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1592" name="AutoShape 184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93" name="AutoShape 185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520" name="Group 186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1589" name="AutoShape 187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90" name="AutoShape 188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521" name="Group 189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1587" name="Rectangle 190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88" name="Rectangle 191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22048" name="Text Box 192"/>
          <p:cNvSpPr txBox="1">
            <a:spLocks noChangeArrowheads="1"/>
          </p:cNvSpPr>
          <p:nvPr/>
        </p:nvSpPr>
        <p:spPr bwMode="auto">
          <a:xfrm>
            <a:off x="5580063" y="5310188"/>
            <a:ext cx="2376487" cy="3952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0"/>
              <a:t>2 boys to every 1 girl</a:t>
            </a:r>
          </a:p>
        </p:txBody>
      </p:sp>
      <p:sp>
        <p:nvSpPr>
          <p:cNvPr id="122049" name="Text Box 193"/>
          <p:cNvSpPr txBox="1">
            <a:spLocks noChangeArrowheads="1"/>
          </p:cNvSpPr>
          <p:nvPr/>
        </p:nvSpPr>
        <p:spPr bwMode="auto">
          <a:xfrm>
            <a:off x="6588125" y="3573463"/>
            <a:ext cx="2352675" cy="3952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0"/>
              <a:t>4 boys to every 2 girls</a:t>
            </a:r>
          </a:p>
        </p:txBody>
      </p:sp>
      <p:sp>
        <p:nvSpPr>
          <p:cNvPr id="122050" name="Text Box 194"/>
          <p:cNvSpPr txBox="1">
            <a:spLocks noChangeArrowheads="1"/>
          </p:cNvSpPr>
          <p:nvPr/>
        </p:nvSpPr>
        <p:spPr bwMode="auto">
          <a:xfrm>
            <a:off x="2700338" y="1584325"/>
            <a:ext cx="2519362" cy="3952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0"/>
              <a:t>6 boys to every 3 girls</a:t>
            </a:r>
          </a:p>
        </p:txBody>
      </p:sp>
      <p:sp>
        <p:nvSpPr>
          <p:cNvPr id="122051" name="Text Box 195"/>
          <p:cNvSpPr txBox="1">
            <a:spLocks noChangeArrowheads="1"/>
          </p:cNvSpPr>
          <p:nvPr/>
        </p:nvSpPr>
        <p:spPr bwMode="auto">
          <a:xfrm>
            <a:off x="4284663" y="115888"/>
            <a:ext cx="2447925" cy="3952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0" dirty="0"/>
              <a:t>8 boys to every 4 girls</a:t>
            </a:r>
          </a:p>
        </p:txBody>
      </p:sp>
      <p:sp>
        <p:nvSpPr>
          <p:cNvPr id="122052" name="Text Box 196"/>
          <p:cNvSpPr txBox="1">
            <a:spLocks noChangeArrowheads="1"/>
          </p:cNvSpPr>
          <p:nvPr/>
        </p:nvSpPr>
        <p:spPr bwMode="auto">
          <a:xfrm>
            <a:off x="4008438" y="595313"/>
            <a:ext cx="2201862" cy="3952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boys : girls = 8 : 4</a:t>
            </a:r>
          </a:p>
        </p:txBody>
      </p:sp>
      <p:sp>
        <p:nvSpPr>
          <p:cNvPr id="122053" name="Text Box 197"/>
          <p:cNvSpPr txBox="1">
            <a:spLocks noChangeArrowheads="1"/>
          </p:cNvSpPr>
          <p:nvPr/>
        </p:nvSpPr>
        <p:spPr bwMode="auto">
          <a:xfrm>
            <a:off x="2230438" y="2079625"/>
            <a:ext cx="2201862" cy="3952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boys : girls = 6 : 3</a:t>
            </a:r>
          </a:p>
        </p:txBody>
      </p:sp>
      <p:sp>
        <p:nvSpPr>
          <p:cNvPr id="122054" name="Text Box 198"/>
          <p:cNvSpPr txBox="1">
            <a:spLocks noChangeArrowheads="1"/>
          </p:cNvSpPr>
          <p:nvPr/>
        </p:nvSpPr>
        <p:spPr bwMode="auto">
          <a:xfrm>
            <a:off x="6443663" y="4067175"/>
            <a:ext cx="2497137" cy="3952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boys : girls = 4 : 2</a:t>
            </a:r>
          </a:p>
        </p:txBody>
      </p:sp>
      <p:sp>
        <p:nvSpPr>
          <p:cNvPr id="122055" name="Text Box 199"/>
          <p:cNvSpPr txBox="1">
            <a:spLocks noChangeArrowheads="1"/>
          </p:cNvSpPr>
          <p:nvPr/>
        </p:nvSpPr>
        <p:spPr bwMode="auto">
          <a:xfrm>
            <a:off x="5354638" y="5805488"/>
            <a:ext cx="2592387" cy="3952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boys : girls = 2 : 1</a:t>
            </a:r>
          </a:p>
        </p:txBody>
      </p:sp>
      <p:sp>
        <p:nvSpPr>
          <p:cNvPr id="122056" name="Text Box 200"/>
          <p:cNvSpPr txBox="1">
            <a:spLocks noChangeArrowheads="1"/>
          </p:cNvSpPr>
          <p:nvPr/>
        </p:nvSpPr>
        <p:spPr bwMode="auto">
          <a:xfrm>
            <a:off x="2578100" y="1090613"/>
            <a:ext cx="3378200" cy="3952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0" i="1" dirty="0"/>
              <a:t>But the simplest ratio is still 2 : 1</a:t>
            </a:r>
          </a:p>
        </p:txBody>
      </p:sp>
      <p:sp>
        <p:nvSpPr>
          <p:cNvPr id="122057" name="Text Box 201"/>
          <p:cNvSpPr txBox="1">
            <a:spLocks noChangeArrowheads="1"/>
          </p:cNvSpPr>
          <p:nvPr/>
        </p:nvSpPr>
        <p:spPr bwMode="auto">
          <a:xfrm>
            <a:off x="800100" y="2586038"/>
            <a:ext cx="3378200" cy="3952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0" i="1"/>
              <a:t>But the simplest ratio is still 2 : 1</a:t>
            </a:r>
          </a:p>
        </p:txBody>
      </p:sp>
      <p:sp>
        <p:nvSpPr>
          <p:cNvPr id="122058" name="Text Box 202"/>
          <p:cNvSpPr txBox="1">
            <a:spLocks noChangeArrowheads="1"/>
          </p:cNvSpPr>
          <p:nvPr/>
        </p:nvSpPr>
        <p:spPr bwMode="auto">
          <a:xfrm>
            <a:off x="5562600" y="4562475"/>
            <a:ext cx="3378200" cy="3952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0" i="1"/>
              <a:t>But the simplest ratio is still 2 : 1</a:t>
            </a:r>
          </a:p>
        </p:txBody>
      </p:sp>
      <p:sp>
        <p:nvSpPr>
          <p:cNvPr id="122059" name="Text Box 203"/>
          <p:cNvSpPr txBox="1">
            <a:spLocks noChangeArrowheads="1"/>
          </p:cNvSpPr>
          <p:nvPr/>
        </p:nvSpPr>
        <p:spPr bwMode="auto">
          <a:xfrm>
            <a:off x="4572000" y="6300788"/>
            <a:ext cx="3378200" cy="3952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>
              <a:spcBef>
                <a:spcPct val="50000"/>
              </a:spcBef>
            </a:pPr>
            <a:r>
              <a:rPr lang="en-GB" b="0" i="1"/>
              <a:t>This is the simplest ratio is 2 : 1</a:t>
            </a:r>
          </a:p>
        </p:txBody>
      </p:sp>
      <p:grpSp>
        <p:nvGrpSpPr>
          <p:cNvPr id="21522" name="Group 2"/>
          <p:cNvGrpSpPr>
            <a:grpSpLocks/>
          </p:cNvGrpSpPr>
          <p:nvPr/>
        </p:nvGrpSpPr>
        <p:grpSpPr bwMode="auto">
          <a:xfrm>
            <a:off x="2787650" y="1130300"/>
            <a:ext cx="6437313" cy="4513263"/>
            <a:chOff x="2477" y="1762"/>
            <a:chExt cx="2540" cy="1781"/>
          </a:xfrm>
        </p:grpSpPr>
        <p:sp>
          <p:nvSpPr>
            <p:cNvPr id="21577" name="Rectangle 3"/>
            <p:cNvSpPr>
              <a:spLocks noChangeArrowheads="1"/>
            </p:cNvSpPr>
            <p:nvPr/>
          </p:nvSpPr>
          <p:spPr bwMode="auto">
            <a:xfrm>
              <a:off x="2751" y="3269"/>
              <a:ext cx="45" cy="272"/>
            </a:xfrm>
            <a:prstGeom prst="rect">
              <a:avLst/>
            </a:prstGeom>
            <a:gradFill rotWithShape="1">
              <a:gsLst>
                <a:gs pos="0">
                  <a:schemeClr val="bg1">
                    <a:alpha val="53998"/>
                  </a:schemeClr>
                </a:gs>
                <a:gs pos="100000">
                  <a:srgbClr val="FFAC33"/>
                </a:gs>
              </a:gsLst>
              <a:lin ang="0" scaled="1"/>
            </a:gradFill>
            <a:ln w="9525">
              <a:solidFill>
                <a:srgbClr val="FFAC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523" name="Group 4"/>
            <p:cNvGrpSpPr>
              <a:grpSpLocks/>
            </p:cNvGrpSpPr>
            <p:nvPr/>
          </p:nvGrpSpPr>
          <p:grpSpPr bwMode="auto">
            <a:xfrm>
              <a:off x="2477" y="1762"/>
              <a:ext cx="2540" cy="1781"/>
              <a:chOff x="3016" y="1175"/>
              <a:chExt cx="2540" cy="1781"/>
            </a:xfrm>
          </p:grpSpPr>
          <p:sp>
            <p:nvSpPr>
              <p:cNvPr id="21579" name="Rectangle 5"/>
              <p:cNvSpPr>
                <a:spLocks noChangeArrowheads="1"/>
              </p:cNvSpPr>
              <p:nvPr/>
            </p:nvSpPr>
            <p:spPr bwMode="auto">
              <a:xfrm>
                <a:off x="3703" y="2684"/>
                <a:ext cx="45" cy="272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53998"/>
                    </a:schemeClr>
                  </a:gs>
                  <a:gs pos="100000">
                    <a:srgbClr val="FFAC33"/>
                  </a:gs>
                </a:gsLst>
                <a:lin ang="0" scaled="1"/>
              </a:gradFill>
              <a:ln w="9525">
                <a:solidFill>
                  <a:srgbClr val="FFA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80" name="Rectangle 6"/>
              <p:cNvSpPr>
                <a:spLocks noChangeArrowheads="1"/>
              </p:cNvSpPr>
              <p:nvPr/>
            </p:nvSpPr>
            <p:spPr bwMode="auto">
              <a:xfrm>
                <a:off x="5275" y="1175"/>
                <a:ext cx="23" cy="272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53998"/>
                    </a:schemeClr>
                  </a:gs>
                  <a:gs pos="100000">
                    <a:srgbClr val="FFAC33"/>
                  </a:gs>
                </a:gsLst>
                <a:lin ang="0" scaled="1"/>
              </a:gradFill>
              <a:ln w="9525">
                <a:solidFill>
                  <a:srgbClr val="FFA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81" name="AutoShape 7"/>
              <p:cNvSpPr>
                <a:spLocks noChangeArrowheads="1"/>
              </p:cNvSpPr>
              <p:nvPr/>
            </p:nvSpPr>
            <p:spPr bwMode="auto">
              <a:xfrm rot="18914667" flipH="1">
                <a:off x="3016" y="1752"/>
                <a:ext cx="2540" cy="363"/>
              </a:xfrm>
              <a:prstGeom prst="parallelogram">
                <a:avLst>
                  <a:gd name="adj" fmla="val 102367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FF99"/>
                  </a:gs>
                </a:gsLst>
                <a:lin ang="2700000" scaled="1"/>
              </a:gradFill>
              <a:ln w="9525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1524" name="Group 25"/>
          <p:cNvGrpSpPr>
            <a:grpSpLocks noChangeAspect="1"/>
          </p:cNvGrpSpPr>
          <p:nvPr/>
        </p:nvGrpSpPr>
        <p:grpSpPr bwMode="auto">
          <a:xfrm>
            <a:off x="1524000" y="3573463"/>
            <a:ext cx="393700" cy="1009650"/>
            <a:chOff x="2716" y="2117"/>
            <a:chExt cx="327" cy="838"/>
          </a:xfrm>
        </p:grpSpPr>
        <p:grpSp>
          <p:nvGrpSpPr>
            <p:cNvPr id="21525" name="Group 26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21526" name="Group 27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1575" name="Freeform 28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76" name="Freeform 29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1573" name="AutoShape 30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74" name="AutoShape 31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567" name="AutoShape 32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27" name="Group 33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1569" name="Freeform 34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70" name="AutoShape 35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71" name="Freeform 36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1528" name="Group 71"/>
          <p:cNvGrpSpPr>
            <a:grpSpLocks noChangeAspect="1"/>
          </p:cNvGrpSpPr>
          <p:nvPr/>
        </p:nvGrpSpPr>
        <p:grpSpPr bwMode="auto">
          <a:xfrm>
            <a:off x="1447800" y="3875088"/>
            <a:ext cx="449263" cy="1150937"/>
            <a:chOff x="2716" y="2117"/>
            <a:chExt cx="327" cy="838"/>
          </a:xfrm>
        </p:grpSpPr>
        <p:grpSp>
          <p:nvGrpSpPr>
            <p:cNvPr id="21529" name="Group 72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21530" name="Group 73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1564" name="Freeform 74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65" name="Freeform 75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1562" name="AutoShape 76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63" name="AutoShape 77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556" name="AutoShape 78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33" name="Group 79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1558" name="Freeform 80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59" name="AutoShape 81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60" name="Freeform 82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1535" name="Group 117"/>
          <p:cNvGrpSpPr>
            <a:grpSpLocks noChangeAspect="1"/>
          </p:cNvGrpSpPr>
          <p:nvPr/>
        </p:nvGrpSpPr>
        <p:grpSpPr bwMode="auto">
          <a:xfrm>
            <a:off x="1371600" y="4210050"/>
            <a:ext cx="504825" cy="1293813"/>
            <a:chOff x="2716" y="2117"/>
            <a:chExt cx="327" cy="838"/>
          </a:xfrm>
        </p:grpSpPr>
        <p:grpSp>
          <p:nvGrpSpPr>
            <p:cNvPr id="21539" name="Group 118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21544" name="Group 119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1553" name="Freeform 120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54" name="Freeform 121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1551" name="AutoShape 122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52" name="AutoShape 123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545" name="AutoShape 124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46" name="Group 125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1547" name="Freeform 126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48" name="AutoShape 127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49" name="Freeform 128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1550" name="Group 163"/>
          <p:cNvGrpSpPr>
            <a:grpSpLocks noChangeAspect="1"/>
          </p:cNvGrpSpPr>
          <p:nvPr/>
        </p:nvGrpSpPr>
        <p:grpSpPr bwMode="auto">
          <a:xfrm>
            <a:off x="1270000" y="4733925"/>
            <a:ext cx="561975" cy="1439863"/>
            <a:chOff x="2716" y="2117"/>
            <a:chExt cx="327" cy="838"/>
          </a:xfrm>
        </p:grpSpPr>
        <p:grpSp>
          <p:nvGrpSpPr>
            <p:cNvPr id="21555" name="Group 164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21557" name="Group 165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1542" name="Freeform 166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43" name="Freeform 167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1540" name="AutoShape 168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41" name="AutoShape 169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534" name="AutoShape 170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61" name="Group 171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1536" name="Freeform 172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37" name="AutoShape 173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38" name="Freeform 174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06" name="Text Box 150"/>
          <p:cNvSpPr txBox="1">
            <a:spLocks noChangeArrowheads="1"/>
          </p:cNvSpPr>
          <p:nvPr/>
        </p:nvSpPr>
        <p:spPr bwMode="auto">
          <a:xfrm>
            <a:off x="0" y="166687"/>
            <a:ext cx="3886200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DeflateBottom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dinner queue</a:t>
            </a:r>
          </a:p>
        </p:txBody>
      </p:sp>
      <p:sp>
        <p:nvSpPr>
          <p:cNvPr id="207" name="Text Box 205"/>
          <p:cNvSpPr txBox="1">
            <a:spLocks noChangeArrowheads="1"/>
          </p:cNvSpPr>
          <p:nvPr/>
        </p:nvSpPr>
        <p:spPr bwMode="auto">
          <a:xfrm rot="21130157">
            <a:off x="95112" y="698757"/>
            <a:ext cx="253473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Ratio </a:t>
            </a:r>
            <a:r>
              <a:rPr lang="en-GB" sz="3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n-GB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Boys </a:t>
            </a:r>
            <a:r>
              <a:rPr lang="en-GB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GB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girls</a:t>
            </a:r>
            <a:r>
              <a:rPr lang="en-GB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endParaRPr lang="en-GB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74 0.16065 L 0.36944 -0.080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5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" y="-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503 0.12847 L 0.27362 -0.0951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" y="-1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16 0.14815 L 0.36927 -0.1467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" y="-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84 0.06412 L 0.4757 -0.1495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1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" y="-1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142 0.05186 L 0.37414 -0.1740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15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" y="-1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091 0.07292 L 0.45434 -0.2085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" y="-1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202 -0.09838 L 0.60764 -0.27361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" y="-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6 -0.05069 L 0.49497 -0.27291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" y="-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89 0.00116 L 0.57865 -0.31365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" y="-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58 -0.12037 L 0.74167 -0.40811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-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18 -0.12153 L 0.61336 -0.40417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-1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37 -0.11112 L 0.67621 -0.44445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048" grpId="0" animBg="1"/>
      <p:bldP spid="122049" grpId="0" animBg="1"/>
      <p:bldP spid="122050" grpId="0" animBg="1"/>
      <p:bldP spid="122051" grpId="0" animBg="1"/>
      <p:bldP spid="122052" grpId="0" animBg="1"/>
      <p:bldP spid="122053" grpId="0" animBg="1"/>
      <p:bldP spid="122054" grpId="0" animBg="1"/>
      <p:bldP spid="122055" grpId="0" animBg="1"/>
      <p:bldP spid="122056" grpId="0" animBg="1"/>
      <p:bldP spid="122057" grpId="0" animBg="1"/>
      <p:bldP spid="122058" grpId="0" animBg="1"/>
      <p:bldP spid="12205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Does order matter?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1447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are 20 boys and 10 girls in 6D. </a:t>
            </a:r>
          </a:p>
          <a:p>
            <a:pPr>
              <a:buNone/>
            </a:pPr>
            <a:r>
              <a:rPr lang="en-GB" sz="2800" b="1" dirty="0" smtClean="0">
                <a:solidFill>
                  <a:srgbClr val="7030A0"/>
                </a:solidFill>
              </a:rPr>
              <a:t>a)  girls : boys = 2 : 1</a:t>
            </a:r>
            <a:r>
              <a:rPr lang="en-GB" sz="2800" dirty="0" smtClean="0"/>
              <a:t>		</a:t>
            </a:r>
            <a:r>
              <a:rPr lang="en-GB" sz="2800" b="1" dirty="0" smtClean="0">
                <a:solidFill>
                  <a:srgbClr val="C00000"/>
                </a:solidFill>
              </a:rPr>
              <a:t>b)  boys : girls = 2 : 1</a:t>
            </a:r>
            <a:r>
              <a:rPr lang="en-GB" sz="2800" dirty="0" smtClean="0"/>
              <a:t>  </a:t>
            </a:r>
            <a:endParaRPr lang="en-GB" sz="2800" i="1" dirty="0" smtClean="0"/>
          </a:p>
          <a:p>
            <a:pPr eaLnBrk="1" hangingPunct="1">
              <a:buFontTx/>
              <a:buNone/>
            </a:pPr>
            <a:endParaRPr lang="en-GB" sz="2800" i="1" dirty="0" smtClean="0"/>
          </a:p>
        </p:txBody>
      </p:sp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503238" y="5694363"/>
            <a:ext cx="8137525" cy="974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8000" rIns="18000">
            <a:spAutoFit/>
          </a:bodyPr>
          <a:lstStyle/>
          <a:p>
            <a:pPr algn="ctr"/>
            <a:r>
              <a:rPr lang="en-GB" sz="2800"/>
              <a:t>ORDER MATTERS!</a:t>
            </a:r>
          </a:p>
          <a:p>
            <a:pPr algn="ctr"/>
            <a:r>
              <a:rPr lang="en-GB" sz="2800"/>
              <a:t>Be careful what you write!</a:t>
            </a:r>
          </a:p>
        </p:txBody>
      </p:sp>
      <p:sp>
        <p:nvSpPr>
          <p:cNvPr id="131076" name="Text Box 4"/>
          <p:cNvSpPr txBox="1">
            <a:spLocks noChangeArrowheads="1"/>
          </p:cNvSpPr>
          <p:nvPr/>
        </p:nvSpPr>
        <p:spPr bwMode="auto">
          <a:xfrm>
            <a:off x="503238" y="4614863"/>
            <a:ext cx="8137525" cy="974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>
            <a:spAutoFit/>
          </a:bodyPr>
          <a:lstStyle/>
          <a:p>
            <a:pPr algn="ctr"/>
            <a:r>
              <a:rPr lang="en-GB" sz="2800" b="0" dirty="0"/>
              <a:t>boys : girls = 2 : 1  </a:t>
            </a:r>
            <a:r>
              <a:rPr lang="en-GB" sz="2800" b="0" i="1" dirty="0"/>
              <a:t>means</a:t>
            </a:r>
            <a:r>
              <a:rPr lang="en-GB" sz="2800" b="0" dirty="0"/>
              <a:t> 2 boys to every girl  </a:t>
            </a:r>
          </a:p>
          <a:p>
            <a:pPr algn="ctr"/>
            <a:r>
              <a:rPr lang="en-GB" sz="2800" b="0" dirty="0"/>
              <a:t>girls : boys = 2 : 1 </a:t>
            </a:r>
            <a:r>
              <a:rPr lang="en-GB" sz="2800" b="0" i="1" dirty="0"/>
              <a:t>means</a:t>
            </a:r>
            <a:r>
              <a:rPr lang="en-GB" sz="2800" b="0" dirty="0"/>
              <a:t> 2 girls to every boy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59131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Rate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371600"/>
            <a:ext cx="8915400" cy="438912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Arial Narrow" pitchFamily="34" charset="0"/>
              </a:rPr>
              <a:t>40 miles/hour	  10 meters/second	  $12/day 	5o games/year		</a:t>
            </a:r>
          </a:p>
          <a:p>
            <a:pPr>
              <a:buNone/>
            </a:pPr>
            <a:endParaRPr lang="en-US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09600"/>
            <a:ext cx="8915400" cy="5486400"/>
          </a:xfrm>
        </p:spPr>
        <p:txBody>
          <a:bodyPr/>
          <a:lstStyle/>
          <a:p>
            <a:pPr>
              <a:buNone/>
            </a:pPr>
            <a:r>
              <a:rPr lang="en-US" sz="3600" b="1" dirty="0" smtClean="0">
                <a:latin typeface="Bookman Old Style" pitchFamily="18" charset="0"/>
              </a:rPr>
              <a:t>Q. Is 90 m/9s is a rate? </a:t>
            </a:r>
          </a:p>
          <a:p>
            <a:pPr>
              <a:buNone/>
            </a:pPr>
            <a:endParaRPr lang="en-US" dirty="0" smtClean="0">
              <a:latin typeface="Arial Narrow" pitchFamily="34" charset="0"/>
            </a:endParaRPr>
          </a:p>
          <a:p>
            <a:pPr>
              <a:buNone/>
            </a:pPr>
            <a:endParaRPr lang="en-US" dirty="0" smtClean="0">
              <a:latin typeface="Arial Narrow" pitchFamily="34" charset="0"/>
            </a:endParaRPr>
          </a:p>
          <a:p>
            <a:pPr>
              <a:buNone/>
            </a:pPr>
            <a:endParaRPr lang="en-US" dirty="0" smtClean="0">
              <a:latin typeface="Arial Narrow" pitchFamily="34" charset="0"/>
            </a:endParaRPr>
          </a:p>
          <a:p>
            <a:pPr>
              <a:buNone/>
            </a:pPr>
            <a:endParaRPr lang="en-US" dirty="0" smtClean="0">
              <a:latin typeface="Arial Narrow" pitchFamily="34" charset="0"/>
            </a:endParaRPr>
          </a:p>
          <a:p>
            <a:pPr>
              <a:buNone/>
            </a:pPr>
            <a:endParaRPr lang="en-US" dirty="0" smtClean="0">
              <a:latin typeface="Arial Narrow" pitchFamily="34" charset="0"/>
            </a:endParaRPr>
          </a:p>
          <a:p>
            <a:pPr>
              <a:buNone/>
            </a:pPr>
            <a:endParaRPr lang="en-US" dirty="0" smtClean="0">
              <a:latin typeface="Arial Narrow" pitchFamily="34" charset="0"/>
            </a:endParaRPr>
          </a:p>
          <a:p>
            <a:pPr>
              <a:buNone/>
            </a:pPr>
            <a:r>
              <a:rPr lang="en-US" sz="3200" b="1" dirty="0" smtClean="0">
                <a:latin typeface="Bookman Old Style" pitchFamily="18" charset="0"/>
              </a:rPr>
              <a:t>Q. Is $60 /5h is a rate? </a:t>
            </a:r>
          </a:p>
          <a:p>
            <a:pPr>
              <a:buNone/>
            </a:pPr>
            <a:endParaRPr lang="en-US" dirty="0" smtClean="0">
              <a:latin typeface="Arial Narrow" pitchFamily="34" charset="0"/>
            </a:endParaRPr>
          </a:p>
          <a:p>
            <a:pPr>
              <a:buNone/>
            </a:pPr>
            <a:endParaRPr lang="en-US" dirty="0" smtClean="0">
              <a:latin typeface="Arial Narrow" pitchFamily="34" charset="0"/>
            </a:endParaRPr>
          </a:p>
          <a:p>
            <a:pPr>
              <a:buNone/>
            </a:pPr>
            <a:endParaRPr lang="en-US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458200" cy="438912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Arial Narrow" pitchFamily="34" charset="0"/>
              </a:rPr>
              <a:t>Speed of 1</a:t>
            </a:r>
            <a:r>
              <a:rPr lang="en-US" b="1" baseline="30000" dirty="0" smtClean="0">
                <a:latin typeface="Arial Narrow" pitchFamily="34" charset="0"/>
              </a:rPr>
              <a:t>st</a:t>
            </a:r>
            <a:r>
              <a:rPr lang="en-US" b="1" dirty="0" smtClean="0">
                <a:latin typeface="Arial Narrow" pitchFamily="34" charset="0"/>
              </a:rPr>
              <a:t> car is 120 m/3 h and speed of 2</a:t>
            </a:r>
            <a:r>
              <a:rPr lang="en-US" b="1" baseline="30000" dirty="0" smtClean="0">
                <a:latin typeface="Arial Narrow" pitchFamily="34" charset="0"/>
              </a:rPr>
              <a:t>nd</a:t>
            </a:r>
            <a:r>
              <a:rPr lang="en-US" b="1" dirty="0" smtClean="0">
                <a:latin typeface="Arial Narrow" pitchFamily="34" charset="0"/>
              </a:rPr>
              <a:t> car is 150 m/5h. Which one is going faster?</a:t>
            </a:r>
            <a:endParaRPr lang="en-US" b="1" dirty="0"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304800" y="838200"/>
            <a:ext cx="8839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002060"/>
                </a:solidFill>
                <a:latin typeface="Arial" charset="0"/>
              </a:rPr>
              <a:t>To express a ratio as a rate per unit, write the ratio as a fraction and then divide the numerator by the denominator.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1295400" y="2362200"/>
            <a:ext cx="6324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FF0000"/>
                </a:solidFill>
                <a:latin typeface="Arial" charset="0"/>
              </a:rPr>
              <a:t>395 miles in 5 hours</a:t>
            </a:r>
          </a:p>
        </p:txBody>
      </p:sp>
      <p:graphicFrame>
        <p:nvGraphicFramePr>
          <p:cNvPr id="48133" name="Object 5"/>
          <p:cNvGraphicFramePr>
            <a:graphicFrameLocks noChangeAspect="1"/>
          </p:cNvGraphicFramePr>
          <p:nvPr/>
        </p:nvGraphicFramePr>
        <p:xfrm>
          <a:off x="1371600" y="3308350"/>
          <a:ext cx="1163638" cy="1568450"/>
        </p:xfrm>
        <a:graphic>
          <a:graphicData uri="http://schemas.openxmlformats.org/presentationml/2006/ole">
            <p:oleObj spid="_x0000_s120834" name="Equation" r:id="rId3" imgW="291960" imgH="393480" progId="Equation.3">
              <p:embed/>
            </p:oleObj>
          </a:graphicData>
        </a:graphic>
      </p:graphicFrame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3810000" y="3733800"/>
            <a:ext cx="60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0070C0"/>
                </a:solidFill>
                <a:latin typeface="Arial" charset="0"/>
              </a:rPr>
              <a:t>=</a:t>
            </a:r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2667000" y="5181600"/>
            <a:ext cx="2514600" cy="14700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79 miles per hour</a:t>
            </a:r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2438400" y="3276600"/>
            <a:ext cx="2209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rgbClr val="FF6600"/>
                </a:solidFill>
                <a:latin typeface="Arial" charset="0"/>
              </a:rPr>
              <a:t>miles</a:t>
            </a:r>
          </a:p>
        </p:txBody>
      </p:sp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2438400" y="4114800"/>
            <a:ext cx="2209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rgbClr val="FF6600"/>
                </a:solidFill>
                <a:latin typeface="Arial" charset="0"/>
              </a:rPr>
              <a:t>hours</a:t>
            </a:r>
          </a:p>
        </p:txBody>
      </p:sp>
      <p:graphicFrame>
        <p:nvGraphicFramePr>
          <p:cNvPr id="48139" name="Object 11"/>
          <p:cNvGraphicFramePr>
            <a:graphicFrameLocks noChangeAspect="1"/>
          </p:cNvGraphicFramePr>
          <p:nvPr/>
        </p:nvGraphicFramePr>
        <p:xfrm>
          <a:off x="4292600" y="3308350"/>
          <a:ext cx="557213" cy="1568450"/>
        </p:xfrm>
        <a:graphic>
          <a:graphicData uri="http://schemas.openxmlformats.org/presentationml/2006/ole">
            <p:oleObj spid="_x0000_s120835" name="Equation" r:id="rId4" imgW="139680" imgH="393480" progId="Equation.3">
              <p:embed/>
            </p:oleObj>
          </a:graphicData>
        </a:graphic>
      </p:graphicFrame>
      <p:sp>
        <p:nvSpPr>
          <p:cNvPr id="48140" name="Text Box 12"/>
          <p:cNvSpPr txBox="1">
            <a:spLocks noChangeArrowheads="1"/>
          </p:cNvSpPr>
          <p:nvPr/>
        </p:nvSpPr>
        <p:spPr bwMode="auto">
          <a:xfrm>
            <a:off x="4800600" y="3276600"/>
            <a:ext cx="2209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rgbClr val="FF6600"/>
                </a:solidFill>
                <a:latin typeface="Arial" charset="0"/>
              </a:rPr>
              <a:t>miles</a:t>
            </a:r>
          </a:p>
        </p:txBody>
      </p:sp>
      <p:sp>
        <p:nvSpPr>
          <p:cNvPr id="48141" name="Text Box 13"/>
          <p:cNvSpPr txBox="1">
            <a:spLocks noChangeArrowheads="1"/>
          </p:cNvSpPr>
          <p:nvPr/>
        </p:nvSpPr>
        <p:spPr bwMode="auto">
          <a:xfrm>
            <a:off x="4800600" y="4114800"/>
            <a:ext cx="2209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solidFill>
                  <a:srgbClr val="FF6600"/>
                </a:solidFill>
                <a:latin typeface="Arial" charset="0"/>
              </a:rPr>
              <a:t>hours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8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/>
      <p:bldP spid="48134" grpId="0"/>
      <p:bldP spid="48135" grpId="0" animBg="1"/>
      <p:bldP spid="48137" grpId="0"/>
      <p:bldP spid="48138" grpId="0"/>
      <p:bldP spid="48140" grpId="0"/>
      <p:bldP spid="4814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1295400" y="1108833"/>
            <a:ext cx="7467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latin typeface="Arial" charset="0"/>
              </a:rPr>
              <a:t>Express each ratio as a rate.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1371600" y="1794633"/>
            <a:ext cx="6781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FF0000"/>
                </a:solidFill>
                <a:latin typeface="Arial" charset="0"/>
              </a:rPr>
              <a:t>5 inches of rain in 30 days</a:t>
            </a:r>
          </a:p>
        </p:txBody>
      </p:sp>
      <p:graphicFrame>
        <p:nvGraphicFramePr>
          <p:cNvPr id="43014" name="Object 6"/>
          <p:cNvGraphicFramePr>
            <a:graphicFrameLocks noChangeAspect="1"/>
          </p:cNvGraphicFramePr>
          <p:nvPr/>
        </p:nvGraphicFramePr>
        <p:xfrm>
          <a:off x="1295400" y="2438400"/>
          <a:ext cx="860425" cy="1568450"/>
        </p:xfrm>
        <a:graphic>
          <a:graphicData uri="http://schemas.openxmlformats.org/presentationml/2006/ole">
            <p:oleObj spid="_x0000_s121858" name="Equation" r:id="rId3" imgW="215640" imgH="393480" progId="Equation.3">
              <p:embed/>
            </p:oleObj>
          </a:graphicData>
        </a:graphic>
      </p:graphicFrame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2133600" y="2895600"/>
            <a:ext cx="533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=</a:t>
            </a:r>
          </a:p>
        </p:txBody>
      </p:sp>
      <p:graphicFrame>
        <p:nvGraphicFramePr>
          <p:cNvPr id="43017" name="Object 9"/>
          <p:cNvGraphicFramePr>
            <a:graphicFrameLocks noChangeAspect="1"/>
          </p:cNvGraphicFramePr>
          <p:nvPr/>
        </p:nvGraphicFramePr>
        <p:xfrm>
          <a:off x="2886075" y="2438400"/>
          <a:ext cx="619125" cy="1600200"/>
        </p:xfrm>
        <a:graphic>
          <a:graphicData uri="http://schemas.openxmlformats.org/presentationml/2006/ole">
            <p:oleObj spid="_x0000_s121859" name="Equation" r:id="rId4" imgW="152280" imgH="393480" progId="Equation.3">
              <p:embed/>
            </p:oleObj>
          </a:graphicData>
        </a:graphic>
      </p:graphicFrame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3429000" y="2895600"/>
            <a:ext cx="533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inch of rain per day</a:t>
            </a:r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914400" y="4343400"/>
            <a:ext cx="6781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rgbClr val="FF0000"/>
                </a:solidFill>
                <a:latin typeface="Arial" charset="0"/>
              </a:rPr>
              <a:t>120 words in 3 minutes</a:t>
            </a:r>
          </a:p>
        </p:txBody>
      </p:sp>
      <p:graphicFrame>
        <p:nvGraphicFramePr>
          <p:cNvPr id="43021" name="Object 13"/>
          <p:cNvGraphicFramePr>
            <a:graphicFrameLocks noChangeAspect="1"/>
          </p:cNvGraphicFramePr>
          <p:nvPr/>
        </p:nvGraphicFramePr>
        <p:xfrm>
          <a:off x="990600" y="5137150"/>
          <a:ext cx="1112838" cy="1568450"/>
        </p:xfrm>
        <a:graphic>
          <a:graphicData uri="http://schemas.openxmlformats.org/presentationml/2006/ole">
            <p:oleObj spid="_x0000_s121860" name="Equation" r:id="rId5" imgW="279360" imgH="393480" progId="Equation.3">
              <p:embed/>
            </p:oleObj>
          </a:graphicData>
        </a:graphic>
      </p:graphicFrame>
      <p:sp>
        <p:nvSpPr>
          <p:cNvPr id="43022" name="Text Box 14"/>
          <p:cNvSpPr txBox="1">
            <a:spLocks noChangeArrowheads="1"/>
          </p:cNvSpPr>
          <p:nvPr/>
        </p:nvSpPr>
        <p:spPr bwMode="auto">
          <a:xfrm>
            <a:off x="1981200" y="5562600"/>
            <a:ext cx="533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=</a:t>
            </a:r>
          </a:p>
        </p:txBody>
      </p:sp>
      <p:sp>
        <p:nvSpPr>
          <p:cNvPr id="43024" name="Text Box 16"/>
          <p:cNvSpPr txBox="1">
            <a:spLocks noChangeArrowheads="1"/>
          </p:cNvSpPr>
          <p:nvPr/>
        </p:nvSpPr>
        <p:spPr bwMode="auto">
          <a:xfrm>
            <a:off x="5791200" y="5105400"/>
            <a:ext cx="2895600" cy="14700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latin typeface="Arial" charset="0"/>
              </a:rPr>
              <a:t>40 words per minute</a:t>
            </a:r>
          </a:p>
        </p:txBody>
      </p:sp>
      <p:graphicFrame>
        <p:nvGraphicFramePr>
          <p:cNvPr id="43026" name="Object 18"/>
          <p:cNvGraphicFramePr>
            <a:graphicFrameLocks noChangeAspect="1"/>
          </p:cNvGraphicFramePr>
          <p:nvPr/>
        </p:nvGraphicFramePr>
        <p:xfrm>
          <a:off x="2438400" y="5137150"/>
          <a:ext cx="555625" cy="1568450"/>
        </p:xfrm>
        <a:graphic>
          <a:graphicData uri="http://schemas.openxmlformats.org/presentationml/2006/ole">
            <p:oleObj spid="_x0000_s121861" name="Equation" r:id="rId6" imgW="139680" imgH="393480" progId="Equation.3">
              <p:embed/>
            </p:oleObj>
          </a:graphicData>
        </a:graphic>
      </p:graphicFrame>
      <p:sp>
        <p:nvSpPr>
          <p:cNvPr id="43027" name="Text Box 19"/>
          <p:cNvSpPr txBox="1">
            <a:spLocks noChangeArrowheads="1"/>
          </p:cNvSpPr>
          <p:nvPr/>
        </p:nvSpPr>
        <p:spPr bwMode="auto">
          <a:xfrm>
            <a:off x="3048000" y="5334000"/>
            <a:ext cx="2209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words</a:t>
            </a:r>
          </a:p>
        </p:txBody>
      </p:sp>
      <p:sp>
        <p:nvSpPr>
          <p:cNvPr id="43028" name="Text Box 20"/>
          <p:cNvSpPr txBox="1">
            <a:spLocks noChangeArrowheads="1"/>
          </p:cNvSpPr>
          <p:nvPr/>
        </p:nvSpPr>
        <p:spPr bwMode="auto">
          <a:xfrm>
            <a:off x="2971800" y="5943600"/>
            <a:ext cx="3048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per minute</a:t>
            </a:r>
          </a:p>
        </p:txBody>
      </p:sp>
      <p:sp>
        <p:nvSpPr>
          <p:cNvPr id="43029" name="Text Box 21"/>
          <p:cNvSpPr txBox="1">
            <a:spLocks noChangeArrowheads="1"/>
          </p:cNvSpPr>
          <p:nvPr/>
        </p:nvSpPr>
        <p:spPr bwMode="auto">
          <a:xfrm>
            <a:off x="2057400" y="2438400"/>
            <a:ext cx="83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FF0000"/>
                </a:solidFill>
                <a:latin typeface="Arial" charset="0"/>
                <a:cs typeface="Arial" charset="0"/>
              </a:rPr>
              <a:t>÷ 5</a:t>
            </a:r>
            <a:endParaRPr lang="en-US" sz="32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43030" name="Text Box 22"/>
          <p:cNvSpPr txBox="1">
            <a:spLocks noChangeArrowheads="1"/>
          </p:cNvSpPr>
          <p:nvPr/>
        </p:nvSpPr>
        <p:spPr bwMode="auto">
          <a:xfrm>
            <a:off x="2057400" y="3459163"/>
            <a:ext cx="838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FF0000"/>
                </a:solidFill>
                <a:latin typeface="Arial" charset="0"/>
                <a:cs typeface="Arial" charset="0"/>
              </a:rPr>
              <a:t>÷ 5</a:t>
            </a:r>
            <a:endParaRPr lang="en-US" sz="3200" b="1">
              <a:solidFill>
                <a:srgbClr val="FF0000"/>
              </a:solidFill>
              <a:latin typeface="Arial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3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/>
      <p:bldP spid="43015" grpId="0"/>
      <p:bldP spid="43018" grpId="0"/>
      <p:bldP spid="43020" grpId="0"/>
      <p:bldP spid="43022" grpId="0"/>
      <p:bldP spid="43024" grpId="0" animBg="1"/>
      <p:bldP spid="43027" grpId="0"/>
      <p:bldP spid="43028" grpId="0"/>
      <p:bldP spid="43029" grpId="0"/>
      <p:bldP spid="430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Formula for Rate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 descr="c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2590800"/>
            <a:ext cx="731838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 descr="c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3276600"/>
            <a:ext cx="731838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 descr="c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4114800"/>
            <a:ext cx="731838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Object 7"/>
          <p:cNvGraphicFramePr>
            <a:graphicFrameLocks noChangeAspect="1"/>
          </p:cNvGraphicFramePr>
          <p:nvPr/>
        </p:nvGraphicFramePr>
        <p:xfrm>
          <a:off x="1498600" y="1651000"/>
          <a:ext cx="5994400" cy="439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198" name="WordArt 3"/>
          <p:cNvSpPr>
            <a:spLocks noChangeArrowheads="1" noChangeShapeType="1" noTextEdit="1"/>
          </p:cNvSpPr>
          <p:nvPr/>
        </p:nvSpPr>
        <p:spPr bwMode="auto">
          <a:xfrm>
            <a:off x="990600" y="533400"/>
            <a:ext cx="7086600" cy="952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/>
              </a:rPr>
              <a:t>Graph for rate </a:t>
            </a:r>
            <a:endParaRPr lang="en-US" sz="3600" b="1" kern="1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 Black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2"/>
          <p:cNvSpPr>
            <a:spLocks noChangeArrowheads="1" noChangeShapeType="1" noTextEdit="1"/>
          </p:cNvSpPr>
          <p:nvPr/>
        </p:nvSpPr>
        <p:spPr bwMode="auto">
          <a:xfrm>
            <a:off x="1447800" y="990600"/>
            <a:ext cx="5791200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/>
              </a:rPr>
              <a:t>Equal Ratios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914400" y="2895600"/>
            <a:ext cx="7620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 dirty="0"/>
              <a:t>Equal ratios are like equivalent </a:t>
            </a:r>
            <a:r>
              <a:rPr lang="en-US" sz="4400" b="1" dirty="0" smtClean="0"/>
              <a:t>fractions. They </a:t>
            </a:r>
            <a:r>
              <a:rPr lang="en-US" sz="4400" b="1" dirty="0"/>
              <a:t>name the same quantity</a:t>
            </a:r>
            <a:r>
              <a:rPr lang="en-US" sz="4400" b="1" dirty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2"/>
          <p:cNvSpPr>
            <a:spLocks noChangeArrowheads="1" noChangeShapeType="1" noTextEdit="1"/>
          </p:cNvSpPr>
          <p:nvPr/>
        </p:nvSpPr>
        <p:spPr bwMode="auto">
          <a:xfrm>
            <a:off x="1447800" y="990600"/>
            <a:ext cx="55626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/>
              </a:rPr>
              <a:t>Equal Ratios</a:t>
            </a:r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685800" y="1828800"/>
            <a:ext cx="7162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/>
              <a:t>Examples of Equal Ratios</a:t>
            </a:r>
            <a:r>
              <a:rPr lang="en-US" sz="3600" b="1" dirty="0" smtClean="0">
                <a:latin typeface="Times New Roman" pitchFamily="18" charset="0"/>
              </a:rPr>
              <a:t>:</a:t>
            </a:r>
            <a:endParaRPr lang="en-US" sz="3600" b="1" dirty="0">
              <a:latin typeface="Times New Roman" pitchFamily="18" charset="0"/>
            </a:endParaRP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990600" y="2743200"/>
          <a:ext cx="1828800" cy="1531938"/>
        </p:xfrm>
        <a:graphic>
          <a:graphicData uri="http://schemas.openxmlformats.org/presentationml/2006/ole">
            <p:oleObj spid="_x0000_s113666" name="Equation" r:id="rId3" imgW="469800" imgH="393480" progId="">
              <p:embed/>
            </p:oleObj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/>
        </p:nvGraphicFramePr>
        <p:xfrm>
          <a:off x="5410200" y="2743200"/>
          <a:ext cx="2057400" cy="1449388"/>
        </p:xfrm>
        <a:graphic>
          <a:graphicData uri="http://schemas.openxmlformats.org/presentationml/2006/ole">
            <p:oleObj spid="_x0000_s113667" name="Equation" r:id="rId4" imgW="558720" imgH="393480" progId="">
              <p:embed/>
            </p:oleObj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2"/>
          <p:cNvSpPr>
            <a:spLocks noChangeArrowheads="1" noChangeShapeType="1" noTextEdit="1"/>
          </p:cNvSpPr>
          <p:nvPr/>
        </p:nvSpPr>
        <p:spPr bwMode="auto">
          <a:xfrm>
            <a:off x="1371600" y="533400"/>
            <a:ext cx="6400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/>
              </a:rPr>
              <a:t>Proportions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447800" y="1676400"/>
            <a:ext cx="6096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 dirty="0"/>
              <a:t>Two equal ratios form a proportion.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0" y="685800"/>
            <a:ext cx="8686800" cy="218598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3600" b="1" dirty="0" smtClean="0"/>
              <a:t>Ratio and Proportion: Different Words!</a:t>
            </a:r>
          </a:p>
          <a:p>
            <a:pPr eaLnBrk="1" hangingPunct="1">
              <a:buFontTx/>
              <a:buNone/>
            </a:pPr>
            <a:endParaRPr lang="en-GB" sz="2800" b="1" dirty="0" smtClean="0"/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60363" y="1504950"/>
            <a:ext cx="8424862" cy="4535487"/>
          </a:xfrm>
        </p:spPr>
        <p:txBody>
          <a:bodyPr/>
          <a:lstStyle/>
          <a:p>
            <a:pPr marL="533400" indent="-533400" algn="ctr" eaLnBrk="1" hangingPunct="1">
              <a:buFontTx/>
              <a:buNone/>
            </a:pPr>
            <a:r>
              <a:rPr lang="en-GB" sz="3600" b="1" i="1" dirty="0" smtClean="0">
                <a:solidFill>
                  <a:srgbClr val="C00000"/>
                </a:solidFill>
              </a:rPr>
              <a:t>Ratio:  </a:t>
            </a:r>
            <a:r>
              <a:rPr lang="en-GB" sz="3600" dirty="0" smtClean="0"/>
              <a:t>“</a:t>
            </a:r>
            <a:r>
              <a:rPr lang="en-GB" sz="3600" dirty="0" smtClean="0">
                <a:solidFill>
                  <a:srgbClr val="0000CC"/>
                </a:solidFill>
              </a:rPr>
              <a:t>to every</a:t>
            </a:r>
            <a:r>
              <a:rPr lang="en-GB" sz="3600" dirty="0" smtClean="0"/>
              <a:t>”</a:t>
            </a:r>
            <a:endParaRPr lang="en-GB" sz="1600" dirty="0" smtClean="0"/>
          </a:p>
          <a:p>
            <a:pPr marL="533400" indent="-533400" algn="ctr" eaLnBrk="1" hangingPunct="1">
              <a:buFontTx/>
              <a:buNone/>
            </a:pPr>
            <a:endParaRPr lang="en-GB" sz="6600" dirty="0" smtClean="0">
              <a:solidFill>
                <a:srgbClr val="0000CC"/>
              </a:solidFill>
            </a:endParaRPr>
          </a:p>
          <a:p>
            <a:pPr marL="533400" indent="-533400" algn="ctr" eaLnBrk="1" hangingPunct="1">
              <a:buFontTx/>
              <a:buNone/>
            </a:pPr>
            <a:endParaRPr lang="en-GB" sz="3600" dirty="0" smtClean="0">
              <a:solidFill>
                <a:srgbClr val="0000CC"/>
              </a:solidFill>
            </a:endParaRPr>
          </a:p>
          <a:p>
            <a:pPr marL="533400" indent="-533400" algn="ctr" eaLnBrk="1" hangingPunct="1">
              <a:buFontTx/>
              <a:buNone/>
            </a:pPr>
            <a:r>
              <a:rPr lang="en-GB" sz="3600" b="1" i="1" dirty="0" smtClean="0">
                <a:solidFill>
                  <a:srgbClr val="C00000"/>
                </a:solidFill>
              </a:rPr>
              <a:t>Proportion:  </a:t>
            </a:r>
            <a:r>
              <a:rPr lang="en-GB" sz="3600" dirty="0" smtClean="0"/>
              <a:t>“</a:t>
            </a:r>
            <a:r>
              <a:rPr lang="en-GB" sz="3600" dirty="0" smtClean="0">
                <a:solidFill>
                  <a:srgbClr val="0000CC"/>
                </a:solidFill>
              </a:rPr>
              <a:t>out of</a:t>
            </a:r>
            <a:r>
              <a:rPr lang="en-GB" sz="3600" dirty="0" smtClean="0"/>
              <a:t>”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 noChangeAspect="1"/>
          </p:cNvGrpSpPr>
          <p:nvPr/>
        </p:nvGrpSpPr>
        <p:grpSpPr bwMode="auto">
          <a:xfrm>
            <a:off x="965200" y="3692525"/>
            <a:ext cx="307975" cy="984250"/>
            <a:chOff x="2424" y="2140"/>
            <a:chExt cx="256" cy="817"/>
          </a:xfrm>
        </p:grpSpPr>
        <p:sp>
          <p:nvSpPr>
            <p:cNvPr id="23736" name="AutoShape 9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10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3750" name="AutoShape 11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51" name="AutoShape 12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13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5" name="Group 14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3748" name="Freeform 15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749" name="Freeform 16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3746" name="AutoShape 17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747" name="AutoShape 18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19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3743" name="AutoShape 20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744" name="AutoShape 21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22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3741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742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25"/>
          <p:cNvGrpSpPr>
            <a:grpSpLocks noChangeAspect="1"/>
          </p:cNvGrpSpPr>
          <p:nvPr/>
        </p:nvGrpSpPr>
        <p:grpSpPr bwMode="auto">
          <a:xfrm>
            <a:off x="1716088" y="3679825"/>
            <a:ext cx="393700" cy="1009650"/>
            <a:chOff x="2716" y="2117"/>
            <a:chExt cx="327" cy="838"/>
          </a:xfrm>
        </p:grpSpPr>
        <p:grpSp>
          <p:nvGrpSpPr>
            <p:cNvPr id="9" name="Group 26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10" name="Group 27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3734" name="Freeform 28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735" name="Freeform 29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3732" name="AutoShape 30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733" name="AutoShape 31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726" name="AutoShape 32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33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3728" name="Freeform 34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29" name="AutoShape 35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30" name="Freeform 36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2" name="Group 37"/>
          <p:cNvGrpSpPr>
            <a:grpSpLocks noChangeAspect="1"/>
          </p:cNvGrpSpPr>
          <p:nvPr/>
        </p:nvGrpSpPr>
        <p:grpSpPr bwMode="auto">
          <a:xfrm>
            <a:off x="1346200" y="3702050"/>
            <a:ext cx="307975" cy="984250"/>
            <a:chOff x="2424" y="2140"/>
            <a:chExt cx="256" cy="817"/>
          </a:xfrm>
        </p:grpSpPr>
        <p:sp>
          <p:nvSpPr>
            <p:cNvPr id="23709" name="AutoShape 38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" name="Group 39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3723" name="AutoShape 40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24" name="AutoShape 41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42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15" name="Group 43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3721" name="Freeform 44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722" name="Freeform 45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3719" name="AutoShape 46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720" name="AutoShape 47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" name="Group 48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3716" name="AutoShape 49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717" name="AutoShape 50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" name="Group 51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3714" name="Rectangle 52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715" name="Rectangle 53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8" name="Group 54"/>
          <p:cNvGrpSpPr>
            <a:grpSpLocks noChangeAspect="1"/>
          </p:cNvGrpSpPr>
          <p:nvPr/>
        </p:nvGrpSpPr>
        <p:grpSpPr bwMode="auto">
          <a:xfrm>
            <a:off x="782638" y="3997325"/>
            <a:ext cx="352425" cy="1120775"/>
            <a:chOff x="2424" y="2140"/>
            <a:chExt cx="256" cy="817"/>
          </a:xfrm>
        </p:grpSpPr>
        <p:sp>
          <p:nvSpPr>
            <p:cNvPr id="23693" name="AutoShape 55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" name="Group 56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3707" name="AutoShape 57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08" name="AutoShape 58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" name="Group 59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1" name="Group 60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3705" name="Freeform 61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706" name="Freeform 62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3703" name="AutoShape 63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704" name="AutoShape 64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" name="Group 65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3700" name="AutoShape 66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701" name="AutoShape 67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" name="Group 68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3698" name="Rectangle 69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99" name="Rectangle 70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4" name="Group 83"/>
          <p:cNvGrpSpPr>
            <a:grpSpLocks noChangeAspect="1"/>
          </p:cNvGrpSpPr>
          <p:nvPr/>
        </p:nvGrpSpPr>
        <p:grpSpPr bwMode="auto">
          <a:xfrm>
            <a:off x="1216025" y="4006850"/>
            <a:ext cx="352425" cy="1120775"/>
            <a:chOff x="2424" y="2140"/>
            <a:chExt cx="256" cy="817"/>
          </a:xfrm>
        </p:grpSpPr>
        <p:sp>
          <p:nvSpPr>
            <p:cNvPr id="23677" name="AutoShape 84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5" name="Group 85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3691" name="AutoShape 86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2" name="AutoShape 87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" name="Group 88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7" name="Group 89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3689" name="Freeform 90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690" name="Freeform 91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3687" name="AutoShape 92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88" name="AutoShape 93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8" name="Group 94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3684" name="AutoShape 95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85" name="AutoShape 96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9" name="Group 97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3682" name="Rectangle 98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83" name="Rectangle 99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0" name="Group 71"/>
          <p:cNvGrpSpPr>
            <a:grpSpLocks noChangeAspect="1"/>
          </p:cNvGrpSpPr>
          <p:nvPr/>
        </p:nvGrpSpPr>
        <p:grpSpPr bwMode="auto">
          <a:xfrm>
            <a:off x="1639888" y="3981450"/>
            <a:ext cx="449262" cy="1150938"/>
            <a:chOff x="2716" y="2117"/>
            <a:chExt cx="327" cy="838"/>
          </a:xfrm>
        </p:grpSpPr>
        <p:grpSp>
          <p:nvGrpSpPr>
            <p:cNvPr id="31" name="Group 72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23745" name="Group 73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3675" name="Freeform 74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676" name="Freeform 75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3673" name="AutoShape 76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74" name="AutoShape 77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667" name="AutoShape 78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752" name="Group 79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3669" name="Freeform 80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0" name="AutoShape 81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1" name="Freeform 82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3753" name="Group 100"/>
          <p:cNvGrpSpPr>
            <a:grpSpLocks noChangeAspect="1"/>
          </p:cNvGrpSpPr>
          <p:nvPr/>
        </p:nvGrpSpPr>
        <p:grpSpPr bwMode="auto">
          <a:xfrm>
            <a:off x="600075" y="4343400"/>
            <a:ext cx="395288" cy="1260475"/>
            <a:chOff x="2424" y="2140"/>
            <a:chExt cx="256" cy="817"/>
          </a:xfrm>
        </p:grpSpPr>
        <p:sp>
          <p:nvSpPr>
            <p:cNvPr id="23650" name="AutoShape 101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754" name="Group 102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3664" name="AutoShape 103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5" name="AutoShape 104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755" name="Group 105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3756" name="Group 106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3662" name="Freeform 107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663" name="Freeform 108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3660" name="AutoShape 109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61" name="AutoShape 110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757" name="Group 111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3657" name="AutoShape 112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58" name="AutoShape 113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758" name="Group 114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3655" name="Rectangle 115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56" name="Rectangle 116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3759" name="Group 129"/>
          <p:cNvGrpSpPr>
            <a:grpSpLocks noChangeAspect="1"/>
          </p:cNvGrpSpPr>
          <p:nvPr/>
        </p:nvGrpSpPr>
        <p:grpSpPr bwMode="auto">
          <a:xfrm>
            <a:off x="1087438" y="4333875"/>
            <a:ext cx="395287" cy="1260475"/>
            <a:chOff x="2424" y="2140"/>
            <a:chExt cx="256" cy="817"/>
          </a:xfrm>
        </p:grpSpPr>
        <p:sp>
          <p:nvSpPr>
            <p:cNvPr id="23634" name="AutoShape 130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760" name="Group 131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3648" name="AutoShape 132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9" name="AutoShape 133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761" name="Group 134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3762" name="Group 135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3646" name="Freeform 136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647" name="Freeform 137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3644" name="AutoShape 138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45" name="AutoShape 139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763" name="Group 140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3641" name="AutoShape 141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42" name="AutoShape 142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764" name="Group 143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3639" name="Rectangle 144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40" name="Rectangle 145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3765" name="Group 117"/>
          <p:cNvGrpSpPr>
            <a:grpSpLocks noChangeAspect="1"/>
          </p:cNvGrpSpPr>
          <p:nvPr/>
        </p:nvGrpSpPr>
        <p:grpSpPr bwMode="auto">
          <a:xfrm>
            <a:off x="1563688" y="4316413"/>
            <a:ext cx="504825" cy="1293812"/>
            <a:chOff x="2716" y="2117"/>
            <a:chExt cx="327" cy="838"/>
          </a:xfrm>
        </p:grpSpPr>
        <p:grpSp>
          <p:nvGrpSpPr>
            <p:cNvPr id="23766" name="Group 118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23767" name="Group 119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3632" name="Freeform 120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633" name="Freeform 121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3630" name="AutoShape 122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31" name="AutoShape 123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624" name="AutoShape 124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768" name="Group 125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3626" name="Freeform 126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7" name="AutoShape 127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8" name="Freeform 128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25074" name="Text Box 146"/>
          <p:cNvSpPr txBox="1">
            <a:spLocks noChangeArrowheads="1"/>
          </p:cNvSpPr>
          <p:nvPr/>
        </p:nvSpPr>
        <p:spPr bwMode="auto">
          <a:xfrm>
            <a:off x="1212850" y="3571875"/>
            <a:ext cx="1614488" cy="3651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/>
              <a:t>1 girl out of 3</a:t>
            </a:r>
          </a:p>
        </p:txBody>
      </p:sp>
      <p:sp>
        <p:nvSpPr>
          <p:cNvPr id="125075" name="Text Box 147"/>
          <p:cNvSpPr txBox="1">
            <a:spLocks noChangeArrowheads="1"/>
          </p:cNvSpPr>
          <p:nvPr/>
        </p:nvSpPr>
        <p:spPr bwMode="auto">
          <a:xfrm>
            <a:off x="2265363" y="2430463"/>
            <a:ext cx="1619250" cy="3651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/>
              <a:t>2 girls out of 6</a:t>
            </a:r>
          </a:p>
        </p:txBody>
      </p:sp>
      <p:sp>
        <p:nvSpPr>
          <p:cNvPr id="125076" name="Text Box 148"/>
          <p:cNvSpPr txBox="1">
            <a:spLocks noChangeArrowheads="1"/>
          </p:cNvSpPr>
          <p:nvPr/>
        </p:nvSpPr>
        <p:spPr bwMode="auto">
          <a:xfrm>
            <a:off x="3187700" y="1298575"/>
            <a:ext cx="1620838" cy="3651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/>
              <a:t>3 girls out of 9</a:t>
            </a:r>
          </a:p>
        </p:txBody>
      </p:sp>
      <p:sp>
        <p:nvSpPr>
          <p:cNvPr id="125077" name="Text Box 149"/>
          <p:cNvSpPr txBox="1">
            <a:spLocks noChangeArrowheads="1"/>
          </p:cNvSpPr>
          <p:nvPr/>
        </p:nvSpPr>
        <p:spPr bwMode="auto">
          <a:xfrm>
            <a:off x="4151313" y="158750"/>
            <a:ext cx="1620837" cy="3651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dirty="0"/>
              <a:t>4 girls out of 12</a:t>
            </a:r>
          </a:p>
        </p:txBody>
      </p:sp>
      <p:sp>
        <p:nvSpPr>
          <p:cNvPr id="125078" name="Text Box 150"/>
          <p:cNvSpPr txBox="1">
            <a:spLocks noChangeArrowheads="1"/>
          </p:cNvSpPr>
          <p:nvPr/>
        </p:nvSpPr>
        <p:spPr bwMode="auto">
          <a:xfrm>
            <a:off x="3295650" y="598488"/>
            <a:ext cx="2476500" cy="6096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Simplest proportion of girls is still 1 out of 3</a:t>
            </a:r>
          </a:p>
        </p:txBody>
      </p:sp>
      <p:sp>
        <p:nvSpPr>
          <p:cNvPr id="125079" name="Text Box 151"/>
          <p:cNvSpPr txBox="1">
            <a:spLocks noChangeArrowheads="1"/>
          </p:cNvSpPr>
          <p:nvPr/>
        </p:nvSpPr>
        <p:spPr bwMode="auto">
          <a:xfrm>
            <a:off x="2332038" y="1733550"/>
            <a:ext cx="2476500" cy="609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Simplest proportion of girls is still 1 out of 3</a:t>
            </a:r>
          </a:p>
        </p:txBody>
      </p:sp>
      <p:sp>
        <p:nvSpPr>
          <p:cNvPr id="125080" name="Text Box 152"/>
          <p:cNvSpPr txBox="1">
            <a:spLocks noChangeArrowheads="1"/>
          </p:cNvSpPr>
          <p:nvPr/>
        </p:nvSpPr>
        <p:spPr bwMode="auto">
          <a:xfrm>
            <a:off x="1412875" y="2871788"/>
            <a:ext cx="2471738" cy="609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Simplest proportion of girls is still 1 out of 3</a:t>
            </a:r>
          </a:p>
        </p:txBody>
      </p:sp>
      <p:sp>
        <p:nvSpPr>
          <p:cNvPr id="125081" name="Text Box 153"/>
          <p:cNvSpPr txBox="1">
            <a:spLocks noChangeArrowheads="1"/>
          </p:cNvSpPr>
          <p:nvPr/>
        </p:nvSpPr>
        <p:spPr bwMode="auto">
          <a:xfrm>
            <a:off x="361950" y="3997325"/>
            <a:ext cx="2465388" cy="8540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This is the simplest proportion of girls             = 1 out of  3</a:t>
            </a:r>
          </a:p>
        </p:txBody>
      </p:sp>
      <p:grpSp>
        <p:nvGrpSpPr>
          <p:cNvPr id="23769" name="Group 167"/>
          <p:cNvGrpSpPr>
            <a:grpSpLocks noChangeAspect="1"/>
          </p:cNvGrpSpPr>
          <p:nvPr/>
        </p:nvGrpSpPr>
        <p:grpSpPr bwMode="auto">
          <a:xfrm>
            <a:off x="741363" y="4752975"/>
            <a:ext cx="439737" cy="1403350"/>
            <a:chOff x="2424" y="2140"/>
            <a:chExt cx="256" cy="817"/>
          </a:xfrm>
        </p:grpSpPr>
        <p:sp>
          <p:nvSpPr>
            <p:cNvPr id="23607" name="AutoShape 168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770" name="Group 169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3621" name="AutoShape 170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2" name="AutoShape 171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771" name="Group 172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3772" name="Group 173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3619" name="Freeform 174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620" name="Freeform 175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3617" name="AutoShape 176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18" name="AutoShape 177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773" name="Group 178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3614" name="AutoShape 179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15" name="AutoShape 180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774" name="Group 181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3612" name="Rectangle 182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13" name="Rectangle 183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3775" name="Group 155"/>
          <p:cNvGrpSpPr>
            <a:grpSpLocks noChangeAspect="1"/>
          </p:cNvGrpSpPr>
          <p:nvPr/>
        </p:nvGrpSpPr>
        <p:grpSpPr bwMode="auto">
          <a:xfrm>
            <a:off x="1270000" y="4733925"/>
            <a:ext cx="561975" cy="1439863"/>
            <a:chOff x="2716" y="2117"/>
            <a:chExt cx="327" cy="838"/>
          </a:xfrm>
        </p:grpSpPr>
        <p:grpSp>
          <p:nvGrpSpPr>
            <p:cNvPr id="23552" name="Group 156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23553" name="Group 157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3605" name="Freeform 158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606" name="Freeform 159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3603" name="AutoShape 160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04" name="AutoShape 161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597" name="AutoShape 162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554" name="Group 163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3599" name="Freeform 164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0" name="AutoShape 165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1" name="Freeform 166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3555" name="Group 184"/>
          <p:cNvGrpSpPr>
            <a:grpSpLocks noChangeAspect="1"/>
          </p:cNvGrpSpPr>
          <p:nvPr/>
        </p:nvGrpSpPr>
        <p:grpSpPr bwMode="auto">
          <a:xfrm>
            <a:off x="198438" y="4752975"/>
            <a:ext cx="439737" cy="1403350"/>
            <a:chOff x="2424" y="2140"/>
            <a:chExt cx="256" cy="817"/>
          </a:xfrm>
        </p:grpSpPr>
        <p:sp>
          <p:nvSpPr>
            <p:cNvPr id="23580" name="AutoShape 185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556" name="Group 186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3594" name="AutoShape 187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5" name="AutoShape 188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57" name="Group 189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3558" name="Group 190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3592" name="Freeform 191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593" name="Freeform 192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3590" name="AutoShape 193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1" name="AutoShape 194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559" name="Group 195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3587" name="AutoShape 196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8" name="AutoShape 197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560" name="Group 198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3585" name="Rectangle 199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86" name="Rectangle 200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3574" name="Rectangle 3"/>
          <p:cNvSpPr>
            <a:spLocks noChangeArrowheads="1"/>
          </p:cNvSpPr>
          <p:nvPr/>
        </p:nvSpPr>
        <p:spPr bwMode="auto">
          <a:xfrm>
            <a:off x="3736975" y="4781550"/>
            <a:ext cx="114300" cy="658813"/>
          </a:xfrm>
          <a:prstGeom prst="rect">
            <a:avLst/>
          </a:prstGeom>
          <a:gradFill rotWithShape="1">
            <a:gsLst>
              <a:gs pos="0">
                <a:schemeClr val="bg1">
                  <a:alpha val="53998"/>
                </a:schemeClr>
              </a:gs>
              <a:gs pos="100000">
                <a:srgbClr val="FFAC33"/>
              </a:gs>
            </a:gsLst>
            <a:lin ang="0" scaled="1"/>
          </a:gradFill>
          <a:ln w="9525">
            <a:solidFill>
              <a:srgbClr val="FFAC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5" name="Rectangle 5"/>
          <p:cNvSpPr>
            <a:spLocks noChangeArrowheads="1"/>
          </p:cNvSpPr>
          <p:nvPr/>
        </p:nvSpPr>
        <p:spPr bwMode="auto">
          <a:xfrm>
            <a:off x="4681538" y="4786313"/>
            <a:ext cx="114300" cy="658812"/>
          </a:xfrm>
          <a:prstGeom prst="rect">
            <a:avLst/>
          </a:prstGeom>
          <a:gradFill rotWithShape="1">
            <a:gsLst>
              <a:gs pos="0">
                <a:schemeClr val="bg1">
                  <a:alpha val="53998"/>
                </a:schemeClr>
              </a:gs>
              <a:gs pos="100000">
                <a:srgbClr val="FFAC33"/>
              </a:gs>
            </a:gsLst>
            <a:lin ang="0" scaled="1"/>
          </a:gradFill>
          <a:ln w="9525">
            <a:solidFill>
              <a:srgbClr val="FFAC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6" name="Rectangle 6"/>
          <p:cNvSpPr>
            <a:spLocks noChangeArrowheads="1"/>
          </p:cNvSpPr>
          <p:nvPr/>
        </p:nvSpPr>
        <p:spPr bwMode="auto">
          <a:xfrm>
            <a:off x="8532813" y="1130300"/>
            <a:ext cx="58737" cy="658813"/>
          </a:xfrm>
          <a:prstGeom prst="rect">
            <a:avLst/>
          </a:prstGeom>
          <a:gradFill rotWithShape="1">
            <a:gsLst>
              <a:gs pos="0">
                <a:schemeClr val="bg1">
                  <a:alpha val="53998"/>
                </a:schemeClr>
              </a:gs>
              <a:gs pos="100000">
                <a:srgbClr val="FFAC33"/>
              </a:gs>
            </a:gsLst>
            <a:lin ang="0" scaled="1"/>
          </a:gradFill>
          <a:ln w="9525">
            <a:solidFill>
              <a:srgbClr val="FFAC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7" name="AutoShape 7"/>
          <p:cNvSpPr>
            <a:spLocks noChangeArrowheads="1"/>
          </p:cNvSpPr>
          <p:nvPr/>
        </p:nvSpPr>
        <p:spPr bwMode="auto">
          <a:xfrm rot="8114667" flipH="1">
            <a:off x="2940050" y="2528888"/>
            <a:ext cx="6437313" cy="879475"/>
          </a:xfrm>
          <a:prstGeom prst="parallelogram">
            <a:avLst>
              <a:gd name="adj" fmla="val 107082"/>
            </a:avLst>
          </a:pr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lin ang="2700000" scaled="1"/>
          </a:gra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9" name="Text Box 239"/>
          <p:cNvSpPr txBox="1">
            <a:spLocks noChangeArrowheads="1"/>
          </p:cNvSpPr>
          <p:nvPr/>
        </p:nvSpPr>
        <p:spPr bwMode="auto">
          <a:xfrm>
            <a:off x="107950" y="762000"/>
            <a:ext cx="237648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solidFill>
                  <a:srgbClr val="C00000"/>
                </a:solidFill>
              </a:rPr>
              <a:t>What proportion is girls?</a:t>
            </a:r>
          </a:p>
        </p:txBody>
      </p:sp>
      <p:sp>
        <p:nvSpPr>
          <p:cNvPr id="201" name="Text Box 150"/>
          <p:cNvSpPr txBox="1">
            <a:spLocks noChangeArrowheads="1"/>
          </p:cNvSpPr>
          <p:nvPr/>
        </p:nvSpPr>
        <p:spPr bwMode="auto">
          <a:xfrm>
            <a:off x="1" y="-1"/>
            <a:ext cx="3581399" cy="76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DeflateBottom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dinner queue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74 0.16065 L 0.46423 -0.10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" y="-13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503 0.12847 L 0.27362 -0.0951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37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" y="-11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16 0.14815 L 0.36927 -0.1467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" y="-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11111E-6 L 0.5849 -0.2131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37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" y="-10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142 0.05186 L 0.37414 -0.1740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37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" y="-11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091 0.07292 L 0.45434 -0.2085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37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" y="-1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931 -0.12986 L 0.68941 -0.30092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" y="-8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6 -0.05069 L 0.49497 -0.27291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" y="-11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89 0.00116 L 0.57865 -0.3136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" y="-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754 -0.15186 L 0.77292 -0.4460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" y="-14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18 -0.12153 L 0.61336 -0.40417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-14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37 -0.11112 L 0.67621 -0.44445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076" grpId="0" animBg="1"/>
      <p:bldP spid="125077" grpId="0" animBg="1"/>
      <p:bldP spid="125078" grpId="0" animBg="1"/>
      <p:bldP spid="125079" grpId="0" animBg="1"/>
      <p:bldP spid="12508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 noChangeAspect="1"/>
          </p:cNvGrpSpPr>
          <p:nvPr/>
        </p:nvGrpSpPr>
        <p:grpSpPr bwMode="auto">
          <a:xfrm>
            <a:off x="965200" y="3692525"/>
            <a:ext cx="307975" cy="984250"/>
            <a:chOff x="2424" y="2140"/>
            <a:chExt cx="256" cy="817"/>
          </a:xfrm>
        </p:grpSpPr>
        <p:sp>
          <p:nvSpPr>
            <p:cNvPr id="26818" name="AutoShape 9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10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6832" name="AutoShape 11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33" name="AutoShape 12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13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5" name="Group 14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6830" name="Freeform 15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831" name="Freeform 16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6828" name="AutoShape 17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829" name="AutoShape 18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19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6825" name="AutoShape 20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826" name="AutoShape 21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22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6823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824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37"/>
          <p:cNvGrpSpPr>
            <a:grpSpLocks noChangeAspect="1"/>
          </p:cNvGrpSpPr>
          <p:nvPr/>
        </p:nvGrpSpPr>
        <p:grpSpPr bwMode="auto">
          <a:xfrm>
            <a:off x="1346200" y="3702050"/>
            <a:ext cx="307975" cy="984250"/>
            <a:chOff x="2424" y="2140"/>
            <a:chExt cx="256" cy="817"/>
          </a:xfrm>
        </p:grpSpPr>
        <p:sp>
          <p:nvSpPr>
            <p:cNvPr id="26802" name="AutoShape 38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39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6816" name="AutoShape 40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17" name="AutoShape 41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42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11" name="Group 43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6814" name="Freeform 44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815" name="Freeform 45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6812" name="AutoShape 46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813" name="AutoShape 47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oup 48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6809" name="AutoShape 49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810" name="AutoShape 50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51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6807" name="Rectangle 52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808" name="Rectangle 53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4" name="Group 54"/>
          <p:cNvGrpSpPr>
            <a:grpSpLocks noChangeAspect="1"/>
          </p:cNvGrpSpPr>
          <p:nvPr/>
        </p:nvGrpSpPr>
        <p:grpSpPr bwMode="auto">
          <a:xfrm>
            <a:off x="782638" y="3997325"/>
            <a:ext cx="352425" cy="1120775"/>
            <a:chOff x="2424" y="2140"/>
            <a:chExt cx="256" cy="817"/>
          </a:xfrm>
        </p:grpSpPr>
        <p:sp>
          <p:nvSpPr>
            <p:cNvPr id="26786" name="AutoShape 55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" name="Group 56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6800" name="AutoShape 57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01" name="AutoShape 58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" name="Group 59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17" name="Group 60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6798" name="Freeform 61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99" name="Freeform 62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6796" name="AutoShape 63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97" name="AutoShape 64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" name="Group 65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6793" name="AutoShape 66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94" name="AutoShape 67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" name="Group 68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6791" name="Rectangle 69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92" name="Rectangle 70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0" name="Group 83"/>
          <p:cNvGrpSpPr>
            <a:grpSpLocks noChangeAspect="1"/>
          </p:cNvGrpSpPr>
          <p:nvPr/>
        </p:nvGrpSpPr>
        <p:grpSpPr bwMode="auto">
          <a:xfrm>
            <a:off x="1216025" y="4006850"/>
            <a:ext cx="352425" cy="1120775"/>
            <a:chOff x="2424" y="2140"/>
            <a:chExt cx="256" cy="817"/>
          </a:xfrm>
        </p:grpSpPr>
        <p:sp>
          <p:nvSpPr>
            <p:cNvPr id="26770" name="AutoShape 84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" name="Group 85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6784" name="AutoShape 86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85" name="AutoShape 87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" name="Group 88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3" name="Group 89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6782" name="Freeform 90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83" name="Freeform 91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6780" name="AutoShape 92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81" name="AutoShape 93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" name="Group 94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6777" name="AutoShape 95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78" name="AutoShape 96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" name="Group 97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6775" name="Rectangle 98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76" name="Rectangle 99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6" name="Group 100"/>
          <p:cNvGrpSpPr>
            <a:grpSpLocks noChangeAspect="1"/>
          </p:cNvGrpSpPr>
          <p:nvPr/>
        </p:nvGrpSpPr>
        <p:grpSpPr bwMode="auto">
          <a:xfrm>
            <a:off x="600075" y="4343400"/>
            <a:ext cx="395288" cy="1260475"/>
            <a:chOff x="2424" y="2140"/>
            <a:chExt cx="256" cy="817"/>
          </a:xfrm>
        </p:grpSpPr>
        <p:sp>
          <p:nvSpPr>
            <p:cNvPr id="26754" name="AutoShape 101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" name="Group 102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6768" name="AutoShape 103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69" name="AutoShape 104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" name="Group 105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9" name="Group 106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6766" name="Freeform 107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67" name="Freeform 108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6764" name="AutoShape 109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65" name="AutoShape 110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" name="Group 111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6761" name="AutoShape 112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62" name="AutoShape 113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" name="Group 114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6759" name="Rectangle 115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60" name="Rectangle 116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6656" name="Group 129"/>
          <p:cNvGrpSpPr>
            <a:grpSpLocks noChangeAspect="1"/>
          </p:cNvGrpSpPr>
          <p:nvPr/>
        </p:nvGrpSpPr>
        <p:grpSpPr bwMode="auto">
          <a:xfrm>
            <a:off x="1087438" y="4333875"/>
            <a:ext cx="395287" cy="1260475"/>
            <a:chOff x="2424" y="2140"/>
            <a:chExt cx="256" cy="817"/>
          </a:xfrm>
        </p:grpSpPr>
        <p:sp>
          <p:nvSpPr>
            <p:cNvPr id="26738" name="AutoShape 130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657" name="Group 131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6752" name="AutoShape 132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53" name="AutoShape 133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59" name="Group 134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6663" name="Group 135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6750" name="Freeform 136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51" name="Freeform 137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6748" name="AutoShape 138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49" name="AutoShape 139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668" name="Group 140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6745" name="AutoShape 141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46" name="AutoShape 142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670" name="Group 143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6743" name="Rectangle 144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44" name="Rectangle 145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6674" name="Group 159"/>
          <p:cNvGrpSpPr>
            <a:grpSpLocks noChangeAspect="1"/>
          </p:cNvGrpSpPr>
          <p:nvPr/>
        </p:nvGrpSpPr>
        <p:grpSpPr bwMode="auto">
          <a:xfrm>
            <a:off x="741363" y="4752975"/>
            <a:ext cx="439737" cy="1403350"/>
            <a:chOff x="2424" y="2140"/>
            <a:chExt cx="256" cy="817"/>
          </a:xfrm>
        </p:grpSpPr>
        <p:sp>
          <p:nvSpPr>
            <p:cNvPr id="26722" name="AutoShape 160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679" name="Group 161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6736" name="AutoShape 162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37" name="AutoShape 163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81" name="Group 164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6685" name="Group 165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6734" name="Freeform 166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35" name="Freeform 167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6732" name="AutoShape 168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33" name="AutoShape 169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690" name="Group 170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6729" name="AutoShape 171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30" name="AutoShape 172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692" name="Group 173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6727" name="Rectangle 174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28" name="Rectangle 175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6696" name="Group 176"/>
          <p:cNvGrpSpPr>
            <a:grpSpLocks noChangeAspect="1"/>
          </p:cNvGrpSpPr>
          <p:nvPr/>
        </p:nvGrpSpPr>
        <p:grpSpPr bwMode="auto">
          <a:xfrm>
            <a:off x="198438" y="4752975"/>
            <a:ext cx="439737" cy="1403350"/>
            <a:chOff x="2424" y="2140"/>
            <a:chExt cx="256" cy="817"/>
          </a:xfrm>
        </p:grpSpPr>
        <p:sp>
          <p:nvSpPr>
            <p:cNvPr id="26706" name="AutoShape 177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702" name="Group 178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6720" name="AutoShape 179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21" name="AutoShape 180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07" name="Group 181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6708" name="Group 182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6718" name="Freeform 183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19" name="Freeform 184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6716" name="AutoShape 185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17" name="AutoShape 186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709" name="Group 187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6713" name="AutoShape 188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14" name="AutoShape 189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710" name="Group 190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6711" name="Rectangle 191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12" name="Rectangle 192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29217" name="Text Box 193"/>
          <p:cNvSpPr txBox="1">
            <a:spLocks noChangeArrowheads="1"/>
          </p:cNvSpPr>
          <p:nvPr/>
        </p:nvSpPr>
        <p:spPr bwMode="auto">
          <a:xfrm>
            <a:off x="3314700" y="155575"/>
            <a:ext cx="2441575" cy="3651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/>
              <a:t>What fraction is boys?</a:t>
            </a:r>
          </a:p>
        </p:txBody>
      </p:sp>
      <p:sp>
        <p:nvSpPr>
          <p:cNvPr id="129218" name="Text Box 194"/>
          <p:cNvSpPr txBox="1">
            <a:spLocks noChangeArrowheads="1"/>
          </p:cNvSpPr>
          <p:nvPr/>
        </p:nvSpPr>
        <p:spPr bwMode="auto">
          <a:xfrm>
            <a:off x="3425825" y="595313"/>
            <a:ext cx="2355850" cy="609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Simplest proportion of boys?</a:t>
            </a:r>
          </a:p>
        </p:txBody>
      </p:sp>
      <p:sp>
        <p:nvSpPr>
          <p:cNvPr id="129219" name="Text Box 195"/>
          <p:cNvSpPr txBox="1">
            <a:spLocks noChangeArrowheads="1"/>
          </p:cNvSpPr>
          <p:nvPr/>
        </p:nvSpPr>
        <p:spPr bwMode="auto">
          <a:xfrm>
            <a:off x="2251075" y="1314450"/>
            <a:ext cx="2547938" cy="3095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1600" b="0"/>
              <a:t>What fraction is boys?</a:t>
            </a:r>
          </a:p>
        </p:txBody>
      </p:sp>
      <p:sp>
        <p:nvSpPr>
          <p:cNvPr id="129220" name="Text Box 196"/>
          <p:cNvSpPr txBox="1">
            <a:spLocks noChangeArrowheads="1"/>
          </p:cNvSpPr>
          <p:nvPr/>
        </p:nvSpPr>
        <p:spPr bwMode="auto">
          <a:xfrm>
            <a:off x="2452688" y="1749425"/>
            <a:ext cx="2355850" cy="609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Simplest fraction of boys?</a:t>
            </a:r>
          </a:p>
        </p:txBody>
      </p:sp>
      <p:sp>
        <p:nvSpPr>
          <p:cNvPr id="129221" name="Text Box 197"/>
          <p:cNvSpPr txBox="1">
            <a:spLocks noChangeArrowheads="1"/>
          </p:cNvSpPr>
          <p:nvPr/>
        </p:nvSpPr>
        <p:spPr bwMode="auto">
          <a:xfrm>
            <a:off x="1328738" y="2436813"/>
            <a:ext cx="2547937" cy="30956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1600" b="0"/>
              <a:t>What fraction is boys?</a:t>
            </a:r>
          </a:p>
        </p:txBody>
      </p:sp>
      <p:sp>
        <p:nvSpPr>
          <p:cNvPr id="129222" name="Text Box 198"/>
          <p:cNvSpPr txBox="1">
            <a:spLocks noChangeArrowheads="1"/>
          </p:cNvSpPr>
          <p:nvPr/>
        </p:nvSpPr>
        <p:spPr bwMode="auto">
          <a:xfrm>
            <a:off x="1552575" y="2878138"/>
            <a:ext cx="2349500" cy="609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Simplest fraction of boys? </a:t>
            </a:r>
          </a:p>
        </p:txBody>
      </p:sp>
      <p:sp>
        <p:nvSpPr>
          <p:cNvPr id="129225" name="Text Box 201"/>
          <p:cNvSpPr txBox="1">
            <a:spLocks noChangeArrowheads="1"/>
          </p:cNvSpPr>
          <p:nvPr/>
        </p:nvSpPr>
        <p:spPr bwMode="auto">
          <a:xfrm>
            <a:off x="1304925" y="2430463"/>
            <a:ext cx="2722563" cy="3651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/>
              <a:t>4 / 6</a:t>
            </a:r>
          </a:p>
        </p:txBody>
      </p:sp>
      <p:sp>
        <p:nvSpPr>
          <p:cNvPr id="129226" name="Text Box 202"/>
          <p:cNvSpPr txBox="1">
            <a:spLocks noChangeArrowheads="1"/>
          </p:cNvSpPr>
          <p:nvPr/>
        </p:nvSpPr>
        <p:spPr bwMode="auto">
          <a:xfrm>
            <a:off x="2227263" y="1298575"/>
            <a:ext cx="2724150" cy="3651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/>
              <a:t>6 / 9</a:t>
            </a:r>
          </a:p>
        </p:txBody>
      </p:sp>
      <p:sp>
        <p:nvSpPr>
          <p:cNvPr id="129227" name="Text Box 203"/>
          <p:cNvSpPr txBox="1">
            <a:spLocks noChangeArrowheads="1"/>
          </p:cNvSpPr>
          <p:nvPr/>
        </p:nvSpPr>
        <p:spPr bwMode="auto">
          <a:xfrm>
            <a:off x="3306763" y="158750"/>
            <a:ext cx="2608262" cy="3651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/>
              <a:t>8 / 12</a:t>
            </a:r>
          </a:p>
        </p:txBody>
      </p:sp>
      <p:sp>
        <p:nvSpPr>
          <p:cNvPr id="129228" name="Text Box 204"/>
          <p:cNvSpPr txBox="1">
            <a:spLocks noChangeArrowheads="1"/>
          </p:cNvSpPr>
          <p:nvPr/>
        </p:nvSpPr>
        <p:spPr bwMode="auto">
          <a:xfrm>
            <a:off x="3438525" y="598488"/>
            <a:ext cx="2476500" cy="609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Simplest fraction of boys is still 2 / 3</a:t>
            </a:r>
          </a:p>
        </p:txBody>
      </p:sp>
      <p:sp>
        <p:nvSpPr>
          <p:cNvPr id="129229" name="Text Box 205"/>
          <p:cNvSpPr txBox="1">
            <a:spLocks noChangeArrowheads="1"/>
          </p:cNvSpPr>
          <p:nvPr/>
        </p:nvSpPr>
        <p:spPr bwMode="auto">
          <a:xfrm>
            <a:off x="2474913" y="1733550"/>
            <a:ext cx="2476500" cy="609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Simplest fraction of boys is still 2 / 3</a:t>
            </a:r>
          </a:p>
        </p:txBody>
      </p:sp>
      <p:sp>
        <p:nvSpPr>
          <p:cNvPr id="129230" name="Text Box 206"/>
          <p:cNvSpPr txBox="1">
            <a:spLocks noChangeArrowheads="1"/>
          </p:cNvSpPr>
          <p:nvPr/>
        </p:nvSpPr>
        <p:spPr bwMode="auto">
          <a:xfrm>
            <a:off x="1555750" y="2871788"/>
            <a:ext cx="2471738" cy="609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Simplest fraction of boys is still 2 / 3</a:t>
            </a:r>
          </a:p>
        </p:txBody>
      </p:sp>
      <p:grpSp>
        <p:nvGrpSpPr>
          <p:cNvPr id="26715" name="Group 2"/>
          <p:cNvGrpSpPr>
            <a:grpSpLocks/>
          </p:cNvGrpSpPr>
          <p:nvPr/>
        </p:nvGrpSpPr>
        <p:grpSpPr bwMode="auto">
          <a:xfrm>
            <a:off x="2940050" y="1130300"/>
            <a:ext cx="6437313" cy="4513263"/>
            <a:chOff x="2477" y="1762"/>
            <a:chExt cx="2540" cy="1781"/>
          </a:xfrm>
        </p:grpSpPr>
        <p:sp>
          <p:nvSpPr>
            <p:cNvPr id="26701" name="Rectangle 3"/>
            <p:cNvSpPr>
              <a:spLocks noChangeArrowheads="1"/>
            </p:cNvSpPr>
            <p:nvPr/>
          </p:nvSpPr>
          <p:spPr bwMode="auto">
            <a:xfrm>
              <a:off x="2751" y="3269"/>
              <a:ext cx="45" cy="272"/>
            </a:xfrm>
            <a:prstGeom prst="rect">
              <a:avLst/>
            </a:prstGeom>
            <a:gradFill rotWithShape="1">
              <a:gsLst>
                <a:gs pos="0">
                  <a:schemeClr val="bg1">
                    <a:alpha val="53998"/>
                  </a:schemeClr>
                </a:gs>
                <a:gs pos="100000">
                  <a:srgbClr val="FFAC33"/>
                </a:gs>
              </a:gsLst>
              <a:lin ang="0" scaled="1"/>
            </a:gradFill>
            <a:ln w="9525">
              <a:solidFill>
                <a:srgbClr val="FFAC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6723" name="Group 4"/>
            <p:cNvGrpSpPr>
              <a:grpSpLocks/>
            </p:cNvGrpSpPr>
            <p:nvPr/>
          </p:nvGrpSpPr>
          <p:grpSpPr bwMode="auto">
            <a:xfrm>
              <a:off x="2477" y="1762"/>
              <a:ext cx="2540" cy="1781"/>
              <a:chOff x="3016" y="1175"/>
              <a:chExt cx="2540" cy="1781"/>
            </a:xfrm>
          </p:grpSpPr>
          <p:sp>
            <p:nvSpPr>
              <p:cNvPr id="26703" name="Rectangle 5"/>
              <p:cNvSpPr>
                <a:spLocks noChangeArrowheads="1"/>
              </p:cNvSpPr>
              <p:nvPr/>
            </p:nvSpPr>
            <p:spPr bwMode="auto">
              <a:xfrm>
                <a:off x="3703" y="2684"/>
                <a:ext cx="45" cy="272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53998"/>
                    </a:schemeClr>
                  </a:gs>
                  <a:gs pos="100000">
                    <a:srgbClr val="FFAC33"/>
                  </a:gs>
                </a:gsLst>
                <a:lin ang="0" scaled="1"/>
              </a:gradFill>
              <a:ln w="9525">
                <a:solidFill>
                  <a:srgbClr val="FFA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04" name="Rectangle 6"/>
              <p:cNvSpPr>
                <a:spLocks noChangeArrowheads="1"/>
              </p:cNvSpPr>
              <p:nvPr/>
            </p:nvSpPr>
            <p:spPr bwMode="auto">
              <a:xfrm>
                <a:off x="5275" y="1175"/>
                <a:ext cx="23" cy="272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53998"/>
                    </a:schemeClr>
                  </a:gs>
                  <a:gs pos="100000">
                    <a:srgbClr val="FFAC33"/>
                  </a:gs>
                </a:gsLst>
                <a:lin ang="0" scaled="1"/>
              </a:gradFill>
              <a:ln w="9525">
                <a:solidFill>
                  <a:srgbClr val="FFA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05" name="AutoShape 7"/>
              <p:cNvSpPr>
                <a:spLocks noChangeArrowheads="1"/>
              </p:cNvSpPr>
              <p:nvPr/>
            </p:nvSpPr>
            <p:spPr bwMode="auto">
              <a:xfrm rot="18914667" flipH="1">
                <a:off x="3016" y="1752"/>
                <a:ext cx="2540" cy="363"/>
              </a:xfrm>
              <a:prstGeom prst="parallelogram">
                <a:avLst>
                  <a:gd name="adj" fmla="val 102367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FF99"/>
                  </a:gs>
                </a:gsLst>
                <a:lin ang="2700000" scaled="1"/>
              </a:gradFill>
              <a:ln w="9525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6724" name="Group 25"/>
          <p:cNvGrpSpPr>
            <a:grpSpLocks noChangeAspect="1"/>
          </p:cNvGrpSpPr>
          <p:nvPr/>
        </p:nvGrpSpPr>
        <p:grpSpPr bwMode="auto">
          <a:xfrm>
            <a:off x="1716088" y="3679825"/>
            <a:ext cx="393700" cy="1009650"/>
            <a:chOff x="2716" y="2117"/>
            <a:chExt cx="327" cy="838"/>
          </a:xfrm>
        </p:grpSpPr>
        <p:grpSp>
          <p:nvGrpSpPr>
            <p:cNvPr id="26725" name="Group 26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26726" name="Group 27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6699" name="Freeform 28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00" name="Freeform 29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6697" name="AutoShape 30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98" name="AutoShape 31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6691" name="AutoShape 32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731" name="Group 33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6693" name="Freeform 34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94" name="AutoShape 35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95" name="Freeform 36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6739" name="Group 71"/>
          <p:cNvGrpSpPr>
            <a:grpSpLocks noChangeAspect="1"/>
          </p:cNvGrpSpPr>
          <p:nvPr/>
        </p:nvGrpSpPr>
        <p:grpSpPr bwMode="auto">
          <a:xfrm>
            <a:off x="1639888" y="3981450"/>
            <a:ext cx="449262" cy="1150938"/>
            <a:chOff x="2716" y="2117"/>
            <a:chExt cx="327" cy="838"/>
          </a:xfrm>
        </p:grpSpPr>
        <p:grpSp>
          <p:nvGrpSpPr>
            <p:cNvPr id="26740" name="Group 72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26741" name="Group 73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6688" name="Freeform 74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689" name="Freeform 75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6686" name="AutoShape 76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87" name="AutoShape 77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6680" name="AutoShape 78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742" name="Group 79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6682" name="Freeform 80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83" name="AutoShape 81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84" name="Freeform 82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6747" name="Group 117"/>
          <p:cNvGrpSpPr>
            <a:grpSpLocks noChangeAspect="1"/>
          </p:cNvGrpSpPr>
          <p:nvPr/>
        </p:nvGrpSpPr>
        <p:grpSpPr bwMode="auto">
          <a:xfrm>
            <a:off x="1563688" y="4316413"/>
            <a:ext cx="504825" cy="1293812"/>
            <a:chOff x="2716" y="2117"/>
            <a:chExt cx="327" cy="838"/>
          </a:xfrm>
        </p:grpSpPr>
        <p:grpSp>
          <p:nvGrpSpPr>
            <p:cNvPr id="26755" name="Group 118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26756" name="Group 119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6677" name="Freeform 120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678" name="Freeform 121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6675" name="AutoShape 122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76" name="AutoShape 123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6669" name="AutoShape 124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757" name="Group 125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6671" name="Freeform 126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72" name="AutoShape 127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73" name="Freeform 128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6758" name="Group 147"/>
          <p:cNvGrpSpPr>
            <a:grpSpLocks noChangeAspect="1"/>
          </p:cNvGrpSpPr>
          <p:nvPr/>
        </p:nvGrpSpPr>
        <p:grpSpPr bwMode="auto">
          <a:xfrm>
            <a:off x="1270000" y="4733925"/>
            <a:ext cx="561975" cy="1439863"/>
            <a:chOff x="2716" y="2117"/>
            <a:chExt cx="327" cy="838"/>
          </a:xfrm>
        </p:grpSpPr>
        <p:grpSp>
          <p:nvGrpSpPr>
            <p:cNvPr id="26763" name="Group 148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26771" name="Group 149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6666" name="Freeform 150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667" name="Freeform 151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6664" name="AutoShape 152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65" name="AutoShape 153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6658" name="AutoShape 154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772" name="Group 155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6660" name="Freeform 156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61" name="AutoShape 157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62" name="Freeform 158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29231" name="Text Box 207"/>
          <p:cNvSpPr txBox="1">
            <a:spLocks noChangeArrowheads="1"/>
          </p:cNvSpPr>
          <p:nvPr/>
        </p:nvSpPr>
        <p:spPr bwMode="auto">
          <a:xfrm>
            <a:off x="468313" y="4076700"/>
            <a:ext cx="2344737" cy="609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Simplest fraction of boys? </a:t>
            </a:r>
          </a:p>
        </p:txBody>
      </p:sp>
      <p:sp>
        <p:nvSpPr>
          <p:cNvPr id="129232" name="Text Box 208"/>
          <p:cNvSpPr txBox="1">
            <a:spLocks noChangeArrowheads="1"/>
          </p:cNvSpPr>
          <p:nvPr/>
        </p:nvSpPr>
        <p:spPr bwMode="auto">
          <a:xfrm>
            <a:off x="395288" y="4076700"/>
            <a:ext cx="2465387" cy="609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This is the simplest fraction of boys  = 2 / 3</a:t>
            </a:r>
          </a:p>
        </p:txBody>
      </p:sp>
      <p:sp>
        <p:nvSpPr>
          <p:cNvPr id="26654" name="Text Box 211"/>
          <p:cNvSpPr txBox="1">
            <a:spLocks noChangeArrowheads="1"/>
          </p:cNvSpPr>
          <p:nvPr/>
        </p:nvSpPr>
        <p:spPr bwMode="auto">
          <a:xfrm>
            <a:off x="107950" y="762000"/>
            <a:ext cx="237648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solidFill>
                  <a:schemeClr val="accent2"/>
                </a:solidFill>
              </a:rPr>
              <a:t>What fraction is boys?</a:t>
            </a:r>
          </a:p>
        </p:txBody>
      </p:sp>
      <p:sp>
        <p:nvSpPr>
          <p:cNvPr id="129223" name="Text Box 199"/>
          <p:cNvSpPr txBox="1">
            <a:spLocks noChangeArrowheads="1"/>
          </p:cNvSpPr>
          <p:nvPr/>
        </p:nvSpPr>
        <p:spPr bwMode="auto">
          <a:xfrm>
            <a:off x="150813" y="3568700"/>
            <a:ext cx="2547937" cy="3095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1600" b="0"/>
              <a:t>What fraction is boys?</a:t>
            </a:r>
          </a:p>
        </p:txBody>
      </p:sp>
      <p:sp>
        <p:nvSpPr>
          <p:cNvPr id="129224" name="Text Box 200"/>
          <p:cNvSpPr txBox="1">
            <a:spLocks noChangeArrowheads="1"/>
          </p:cNvSpPr>
          <p:nvPr/>
        </p:nvSpPr>
        <p:spPr bwMode="auto">
          <a:xfrm>
            <a:off x="144463" y="3560763"/>
            <a:ext cx="2692400" cy="3651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/>
              <a:t>2 / 3</a:t>
            </a:r>
          </a:p>
        </p:txBody>
      </p:sp>
      <p:sp>
        <p:nvSpPr>
          <p:cNvPr id="210" name="Text Box 150"/>
          <p:cNvSpPr txBox="1">
            <a:spLocks noChangeArrowheads="1"/>
          </p:cNvSpPr>
          <p:nvPr/>
        </p:nvSpPr>
        <p:spPr bwMode="auto">
          <a:xfrm>
            <a:off x="1" y="0"/>
            <a:ext cx="3276599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DeflateBottom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dinner queue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74 0.16065 L 0.36944 -0.080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67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" y="-12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503 0.12847 L 0.27362 -0.0951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66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" y="-11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16 0.14815 L 0.36927 -0.1467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66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" y="-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84 0.06412 L 0.4757 -0.1495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67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" y="-10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142 0.05186 L 0.37414 -0.1740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66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" y="-11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091 0.07292 L 0.45434 -0.2085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" y="-1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202 -0.09838 L 0.60764 -0.27361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67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" y="-8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6 -0.05069 L 0.49497 -0.27291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" y="-11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89 0.00116 L 0.57865 -0.31365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" y="-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58 -0.12037 L 0.74167 -0.40811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267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-144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18 -0.12153 L 0.61336 -0.40417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-141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37 -0.11112 L 0.67621 -0.44445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217" grpId="0" animBg="1"/>
      <p:bldP spid="129218" grpId="0" animBg="1"/>
      <p:bldP spid="129219" grpId="0" animBg="1"/>
      <p:bldP spid="129220" grpId="0" animBg="1"/>
      <p:bldP spid="129221" grpId="0" animBg="1"/>
      <p:bldP spid="129222" grpId="0" animBg="1"/>
      <p:bldP spid="129226" grpId="0" animBg="1"/>
      <p:bldP spid="129227" grpId="0" animBg="1"/>
      <p:bldP spid="129228" grpId="0" animBg="1"/>
      <p:bldP spid="129229" grpId="0" animBg="1"/>
      <p:bldP spid="129231" grpId="0" animBg="1"/>
      <p:bldP spid="129232" grpId="0" animBg="1"/>
      <p:bldP spid="129223" grpId="0" animBg="1"/>
      <p:bldP spid="12922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 noChangeAspect="1"/>
          </p:cNvGrpSpPr>
          <p:nvPr/>
        </p:nvGrpSpPr>
        <p:grpSpPr bwMode="auto">
          <a:xfrm>
            <a:off x="965200" y="3692525"/>
            <a:ext cx="307975" cy="984250"/>
            <a:chOff x="2424" y="2140"/>
            <a:chExt cx="256" cy="817"/>
          </a:xfrm>
        </p:grpSpPr>
        <p:sp>
          <p:nvSpPr>
            <p:cNvPr id="24770" name="AutoShape 9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10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4784" name="AutoShape 11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85" name="AutoShape 12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13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5" name="Group 14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4782" name="Freeform 15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783" name="Freeform 16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780" name="AutoShape 17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81" name="AutoShape 18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19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4777" name="AutoShape 20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78" name="AutoShape 21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22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4775" name="Rectangle 23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76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37"/>
          <p:cNvGrpSpPr>
            <a:grpSpLocks noChangeAspect="1"/>
          </p:cNvGrpSpPr>
          <p:nvPr/>
        </p:nvGrpSpPr>
        <p:grpSpPr bwMode="auto">
          <a:xfrm>
            <a:off x="1346200" y="3702050"/>
            <a:ext cx="307975" cy="984250"/>
            <a:chOff x="2424" y="2140"/>
            <a:chExt cx="256" cy="817"/>
          </a:xfrm>
        </p:grpSpPr>
        <p:sp>
          <p:nvSpPr>
            <p:cNvPr id="24754" name="AutoShape 38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39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4768" name="AutoShape 40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69" name="AutoShape 41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42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11" name="Group 43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4766" name="Freeform 44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767" name="Freeform 45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764" name="AutoShape 46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65" name="AutoShape 47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oup 48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4761" name="AutoShape 49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62" name="AutoShape 50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51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4759" name="Rectangle 52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60" name="Rectangle 53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4" name="Group 54"/>
          <p:cNvGrpSpPr>
            <a:grpSpLocks noChangeAspect="1"/>
          </p:cNvGrpSpPr>
          <p:nvPr/>
        </p:nvGrpSpPr>
        <p:grpSpPr bwMode="auto">
          <a:xfrm>
            <a:off x="782638" y="3997325"/>
            <a:ext cx="352425" cy="1120775"/>
            <a:chOff x="2424" y="2140"/>
            <a:chExt cx="256" cy="817"/>
          </a:xfrm>
        </p:grpSpPr>
        <p:sp>
          <p:nvSpPr>
            <p:cNvPr id="24738" name="AutoShape 55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" name="Group 56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4752" name="AutoShape 57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53" name="AutoShape 58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" name="Group 59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17" name="Group 60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4750" name="Freeform 61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751" name="Freeform 62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748" name="AutoShape 63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49" name="AutoShape 64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" name="Group 65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4745" name="AutoShape 66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46" name="AutoShape 67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" name="Group 68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4743" name="Rectangle 69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44" name="Rectangle 70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0" name="Group 83"/>
          <p:cNvGrpSpPr>
            <a:grpSpLocks noChangeAspect="1"/>
          </p:cNvGrpSpPr>
          <p:nvPr/>
        </p:nvGrpSpPr>
        <p:grpSpPr bwMode="auto">
          <a:xfrm>
            <a:off x="1216025" y="4006850"/>
            <a:ext cx="352425" cy="1120775"/>
            <a:chOff x="2424" y="2140"/>
            <a:chExt cx="256" cy="817"/>
          </a:xfrm>
        </p:grpSpPr>
        <p:sp>
          <p:nvSpPr>
            <p:cNvPr id="24722" name="AutoShape 84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" name="Group 85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4736" name="AutoShape 86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37" name="AutoShape 87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" name="Group 88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3" name="Group 89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4734" name="Freeform 90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735" name="Freeform 91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732" name="AutoShape 92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33" name="AutoShape 93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" name="Group 94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4729" name="AutoShape 95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30" name="AutoShape 96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" name="Group 97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4727" name="Rectangle 98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28" name="Rectangle 99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6" name="Group 100"/>
          <p:cNvGrpSpPr>
            <a:grpSpLocks noChangeAspect="1"/>
          </p:cNvGrpSpPr>
          <p:nvPr/>
        </p:nvGrpSpPr>
        <p:grpSpPr bwMode="auto">
          <a:xfrm>
            <a:off x="600075" y="4343400"/>
            <a:ext cx="395288" cy="1260475"/>
            <a:chOff x="2424" y="2140"/>
            <a:chExt cx="256" cy="817"/>
          </a:xfrm>
        </p:grpSpPr>
        <p:sp>
          <p:nvSpPr>
            <p:cNvPr id="24706" name="AutoShape 101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" name="Group 102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4720" name="AutoShape 103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21" name="AutoShape 104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" name="Group 105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9" name="Group 106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4718" name="Freeform 107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719" name="Freeform 108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716" name="AutoShape 109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17" name="AutoShape 110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" name="Group 111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4713" name="AutoShape 112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14" name="AutoShape 113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" name="Group 114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4711" name="Rectangle 115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12" name="Rectangle 116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4642" name="Group 129"/>
          <p:cNvGrpSpPr>
            <a:grpSpLocks noChangeAspect="1"/>
          </p:cNvGrpSpPr>
          <p:nvPr/>
        </p:nvGrpSpPr>
        <p:grpSpPr bwMode="auto">
          <a:xfrm>
            <a:off x="1087438" y="4333875"/>
            <a:ext cx="395287" cy="1260475"/>
            <a:chOff x="2424" y="2140"/>
            <a:chExt cx="256" cy="817"/>
          </a:xfrm>
        </p:grpSpPr>
        <p:sp>
          <p:nvSpPr>
            <p:cNvPr id="24690" name="AutoShape 130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4644" name="Group 131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4704" name="AutoShape 132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05" name="AutoShape 133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648" name="Group 134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4654" name="Group 135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4702" name="Freeform 136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703" name="Freeform 137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700" name="AutoShape 138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01" name="AutoShape 139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659" name="Group 140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4697" name="AutoShape 141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98" name="AutoShape 142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660" name="Group 143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4695" name="Rectangle 144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96" name="Rectangle 145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4661" name="Group 159"/>
          <p:cNvGrpSpPr>
            <a:grpSpLocks noChangeAspect="1"/>
          </p:cNvGrpSpPr>
          <p:nvPr/>
        </p:nvGrpSpPr>
        <p:grpSpPr bwMode="auto">
          <a:xfrm>
            <a:off x="741363" y="4752975"/>
            <a:ext cx="439737" cy="1403350"/>
            <a:chOff x="2424" y="2140"/>
            <a:chExt cx="256" cy="817"/>
          </a:xfrm>
        </p:grpSpPr>
        <p:sp>
          <p:nvSpPr>
            <p:cNvPr id="24674" name="AutoShape 160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4662" name="Group 161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4688" name="AutoShape 162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89" name="AutoShape 163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667" name="Group 164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4675" name="Group 165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4686" name="Freeform 166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87" name="Freeform 167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684" name="AutoShape 168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85" name="AutoShape 169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676" name="Group 170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4681" name="AutoShape 171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82" name="AutoShape 172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677" name="Group 173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4679" name="Rectangle 174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80" name="Rectangle 175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4678" name="Group 176"/>
          <p:cNvGrpSpPr>
            <a:grpSpLocks noChangeAspect="1"/>
          </p:cNvGrpSpPr>
          <p:nvPr/>
        </p:nvGrpSpPr>
        <p:grpSpPr bwMode="auto">
          <a:xfrm>
            <a:off x="198438" y="4752975"/>
            <a:ext cx="439737" cy="1403350"/>
            <a:chOff x="2424" y="2140"/>
            <a:chExt cx="256" cy="817"/>
          </a:xfrm>
        </p:grpSpPr>
        <p:sp>
          <p:nvSpPr>
            <p:cNvPr id="24658" name="AutoShape 177"/>
            <p:cNvSpPr>
              <a:spLocks noChangeAspect="1" noChangeArrowheads="1"/>
            </p:cNvSpPr>
            <p:nvPr/>
          </p:nvSpPr>
          <p:spPr bwMode="auto">
            <a:xfrm>
              <a:off x="2459" y="2140"/>
              <a:ext cx="185" cy="185"/>
            </a:xfrm>
            <a:prstGeom prst="smileyFace">
              <a:avLst>
                <a:gd name="adj" fmla="val 4653"/>
              </a:avLst>
            </a:prstGeom>
            <a:solidFill>
              <a:srgbClr val="FFCD9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4683" name="Group 178"/>
            <p:cNvGrpSpPr>
              <a:grpSpLocks noChangeAspect="1"/>
            </p:cNvGrpSpPr>
            <p:nvPr/>
          </p:nvGrpSpPr>
          <p:grpSpPr bwMode="auto">
            <a:xfrm>
              <a:off x="2455" y="2346"/>
              <a:ext cx="193" cy="219"/>
              <a:chOff x="1024" y="2346"/>
              <a:chExt cx="193" cy="219"/>
            </a:xfrm>
          </p:grpSpPr>
          <p:sp>
            <p:nvSpPr>
              <p:cNvPr id="24672" name="AutoShape 179"/>
              <p:cNvSpPr>
                <a:spLocks noChangeAspect="1" noChangeArrowheads="1"/>
              </p:cNvSpPr>
              <p:nvPr/>
            </p:nvSpPr>
            <p:spPr bwMode="auto">
              <a:xfrm flipV="1">
                <a:off x="1024" y="2346"/>
                <a:ext cx="193" cy="219"/>
              </a:xfrm>
              <a:custGeom>
                <a:avLst/>
                <a:gdLst>
                  <a:gd name="T0" fmla="*/ 188 w 21600"/>
                  <a:gd name="T1" fmla="*/ 110 h 21600"/>
                  <a:gd name="T2" fmla="*/ 97 w 21600"/>
                  <a:gd name="T3" fmla="*/ 219 h 21600"/>
                  <a:gd name="T4" fmla="*/ 5 w 21600"/>
                  <a:gd name="T5" fmla="*/ 110 h 21600"/>
                  <a:gd name="T6" fmla="*/ 9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462 w 21600"/>
                  <a:gd name="T13" fmla="*/ 2367 h 21600"/>
                  <a:gd name="T14" fmla="*/ 19138 w 21600"/>
                  <a:gd name="T15" fmla="*/ 1923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216" y="21600"/>
                    </a:lnTo>
                    <a:lnTo>
                      <a:pt x="2038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73" name="AutoShape 180" descr="Plaid"/>
              <p:cNvSpPr>
                <a:spLocks noChangeAspect="1" noChangeArrowheads="1"/>
              </p:cNvSpPr>
              <p:nvPr/>
            </p:nvSpPr>
            <p:spPr bwMode="auto">
              <a:xfrm flipV="1">
                <a:off x="1092" y="2346"/>
                <a:ext cx="69" cy="219"/>
              </a:xfrm>
              <a:custGeom>
                <a:avLst/>
                <a:gdLst>
                  <a:gd name="T0" fmla="*/ 56 w 21600"/>
                  <a:gd name="T1" fmla="*/ 110 h 21600"/>
                  <a:gd name="T2" fmla="*/ 35 w 21600"/>
                  <a:gd name="T3" fmla="*/ 219 h 21600"/>
                  <a:gd name="T4" fmla="*/ 13 w 21600"/>
                  <a:gd name="T5" fmla="*/ 110 h 21600"/>
                  <a:gd name="T6" fmla="*/ 3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48 w 21600"/>
                  <a:gd name="T13" fmla="*/ 5819 h 21600"/>
                  <a:gd name="T14" fmla="*/ 15652 w 21600"/>
                  <a:gd name="T15" fmla="*/ 1578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pattFill prst="plaid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691" name="Group 181"/>
            <p:cNvGrpSpPr>
              <a:grpSpLocks noChangeAspect="1"/>
            </p:cNvGrpSpPr>
            <p:nvPr/>
          </p:nvGrpSpPr>
          <p:grpSpPr bwMode="auto">
            <a:xfrm>
              <a:off x="2427" y="2659"/>
              <a:ext cx="249" cy="298"/>
              <a:chOff x="2780" y="2659"/>
              <a:chExt cx="195" cy="296"/>
            </a:xfrm>
          </p:grpSpPr>
          <p:grpSp>
            <p:nvGrpSpPr>
              <p:cNvPr id="24692" name="Group 182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4670" name="Freeform 183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71" name="Freeform 184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668" name="AutoShape 185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69" name="AutoShape 186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693" name="Group 187"/>
            <p:cNvGrpSpPr>
              <a:grpSpLocks noChangeAspect="1"/>
            </p:cNvGrpSpPr>
            <p:nvPr/>
          </p:nvGrpSpPr>
          <p:grpSpPr bwMode="auto">
            <a:xfrm>
              <a:off x="2424" y="2568"/>
              <a:ext cx="256" cy="370"/>
              <a:chOff x="992" y="2568"/>
              <a:chExt cx="256" cy="370"/>
            </a:xfrm>
          </p:grpSpPr>
          <p:sp>
            <p:nvSpPr>
              <p:cNvPr id="24665" name="AutoShape 188"/>
              <p:cNvSpPr>
                <a:spLocks noChangeAspect="1" noChangeArrowheads="1"/>
              </p:cNvSpPr>
              <p:nvPr/>
            </p:nvSpPr>
            <p:spPr bwMode="auto">
              <a:xfrm>
                <a:off x="992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66" name="AutoShape 189"/>
              <p:cNvSpPr>
                <a:spLocks noChangeAspect="1" noChangeArrowheads="1"/>
              </p:cNvSpPr>
              <p:nvPr/>
            </p:nvSpPr>
            <p:spPr bwMode="auto">
              <a:xfrm flipH="1">
                <a:off x="1118" y="2568"/>
                <a:ext cx="130" cy="370"/>
              </a:xfrm>
              <a:prstGeom prst="parallelogram">
                <a:avLst>
                  <a:gd name="adj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694" name="Group 190"/>
            <p:cNvGrpSpPr>
              <a:grpSpLocks noChangeAspect="1"/>
            </p:cNvGrpSpPr>
            <p:nvPr/>
          </p:nvGrpSpPr>
          <p:grpSpPr bwMode="auto">
            <a:xfrm>
              <a:off x="2457" y="2540"/>
              <a:ext cx="190" cy="29"/>
              <a:chOff x="1026" y="2540"/>
              <a:chExt cx="190" cy="29"/>
            </a:xfrm>
          </p:grpSpPr>
          <p:sp>
            <p:nvSpPr>
              <p:cNvPr id="24663" name="Rectangle 191"/>
              <p:cNvSpPr>
                <a:spLocks noChangeAspect="1" noChangeArrowheads="1"/>
              </p:cNvSpPr>
              <p:nvPr/>
            </p:nvSpPr>
            <p:spPr bwMode="auto">
              <a:xfrm>
                <a:off x="1026" y="2540"/>
                <a:ext cx="190" cy="27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64" name="Rectangle 192"/>
              <p:cNvSpPr>
                <a:spLocks noChangeAspect="1" noChangeArrowheads="1"/>
              </p:cNvSpPr>
              <p:nvPr/>
            </p:nvSpPr>
            <p:spPr bwMode="auto">
              <a:xfrm>
                <a:off x="1106" y="2540"/>
                <a:ext cx="40" cy="29"/>
              </a:xfrm>
              <a:prstGeom prst="rect">
                <a:avLst/>
              </a:prstGeom>
              <a:gradFill rotWithShape="1">
                <a:gsLst>
                  <a:gs pos="0">
                    <a:srgbClr val="993300"/>
                  </a:gs>
                  <a:gs pos="50000">
                    <a:srgbClr val="471800"/>
                  </a:gs>
                  <a:gs pos="100000">
                    <a:srgbClr val="9933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27169" name="Text Box 193"/>
          <p:cNvSpPr txBox="1">
            <a:spLocks noChangeArrowheads="1"/>
          </p:cNvSpPr>
          <p:nvPr/>
        </p:nvSpPr>
        <p:spPr bwMode="auto">
          <a:xfrm>
            <a:off x="3848100" y="155575"/>
            <a:ext cx="1908175" cy="3651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b="0"/>
              <a:t>Proportion of boys?</a:t>
            </a:r>
          </a:p>
        </p:txBody>
      </p:sp>
      <p:sp>
        <p:nvSpPr>
          <p:cNvPr id="127170" name="Text Box 194"/>
          <p:cNvSpPr txBox="1">
            <a:spLocks noChangeArrowheads="1"/>
          </p:cNvSpPr>
          <p:nvPr/>
        </p:nvSpPr>
        <p:spPr bwMode="auto">
          <a:xfrm>
            <a:off x="3416300" y="595313"/>
            <a:ext cx="2355850" cy="609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Simplest proportion of boys?</a:t>
            </a:r>
          </a:p>
        </p:txBody>
      </p:sp>
      <p:sp>
        <p:nvSpPr>
          <p:cNvPr id="127171" name="Text Box 195"/>
          <p:cNvSpPr txBox="1">
            <a:spLocks noChangeArrowheads="1"/>
          </p:cNvSpPr>
          <p:nvPr/>
        </p:nvSpPr>
        <p:spPr bwMode="auto">
          <a:xfrm>
            <a:off x="2808288" y="1314450"/>
            <a:ext cx="1990725" cy="3095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1600" b="0"/>
              <a:t>Proportion of boys?</a:t>
            </a:r>
          </a:p>
        </p:txBody>
      </p:sp>
      <p:sp>
        <p:nvSpPr>
          <p:cNvPr id="127172" name="Text Box 196"/>
          <p:cNvSpPr txBox="1">
            <a:spLocks noChangeArrowheads="1"/>
          </p:cNvSpPr>
          <p:nvPr/>
        </p:nvSpPr>
        <p:spPr bwMode="auto">
          <a:xfrm>
            <a:off x="2452688" y="1749425"/>
            <a:ext cx="2355850" cy="609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Simplest proportion of boys?</a:t>
            </a:r>
          </a:p>
        </p:txBody>
      </p:sp>
      <p:sp>
        <p:nvSpPr>
          <p:cNvPr id="127173" name="Text Box 197"/>
          <p:cNvSpPr txBox="1">
            <a:spLocks noChangeArrowheads="1"/>
          </p:cNvSpPr>
          <p:nvPr/>
        </p:nvSpPr>
        <p:spPr bwMode="auto">
          <a:xfrm>
            <a:off x="1885950" y="2436813"/>
            <a:ext cx="1990725" cy="30956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1600" b="0"/>
              <a:t>Proportion of boys?</a:t>
            </a:r>
          </a:p>
        </p:txBody>
      </p:sp>
      <p:sp>
        <p:nvSpPr>
          <p:cNvPr id="127174" name="Text Box 198"/>
          <p:cNvSpPr txBox="1">
            <a:spLocks noChangeArrowheads="1"/>
          </p:cNvSpPr>
          <p:nvPr/>
        </p:nvSpPr>
        <p:spPr bwMode="auto">
          <a:xfrm>
            <a:off x="1543050" y="2878138"/>
            <a:ext cx="2349500" cy="609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Simplest proportion of boys?</a:t>
            </a:r>
          </a:p>
        </p:txBody>
      </p:sp>
      <p:sp>
        <p:nvSpPr>
          <p:cNvPr id="127175" name="Text Box 199"/>
          <p:cNvSpPr txBox="1">
            <a:spLocks noChangeArrowheads="1"/>
          </p:cNvSpPr>
          <p:nvPr/>
        </p:nvSpPr>
        <p:spPr bwMode="auto">
          <a:xfrm>
            <a:off x="708025" y="3568700"/>
            <a:ext cx="1990725" cy="3095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1600" b="0"/>
              <a:t>Proportion of boys?</a:t>
            </a:r>
          </a:p>
        </p:txBody>
      </p:sp>
      <p:sp>
        <p:nvSpPr>
          <p:cNvPr id="127177" name="Text Box 201"/>
          <p:cNvSpPr txBox="1">
            <a:spLocks noChangeArrowheads="1"/>
          </p:cNvSpPr>
          <p:nvPr/>
        </p:nvSpPr>
        <p:spPr bwMode="auto">
          <a:xfrm>
            <a:off x="1871663" y="2430463"/>
            <a:ext cx="2012950" cy="3651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/>
              <a:t>4 boys out of 6</a:t>
            </a:r>
          </a:p>
        </p:txBody>
      </p:sp>
      <p:sp>
        <p:nvSpPr>
          <p:cNvPr id="127178" name="Text Box 202"/>
          <p:cNvSpPr txBox="1">
            <a:spLocks noChangeArrowheads="1"/>
          </p:cNvSpPr>
          <p:nvPr/>
        </p:nvSpPr>
        <p:spPr bwMode="auto">
          <a:xfrm>
            <a:off x="2794000" y="1298575"/>
            <a:ext cx="2014538" cy="3651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/>
              <a:t>6 boys out of 9</a:t>
            </a:r>
          </a:p>
        </p:txBody>
      </p:sp>
      <p:sp>
        <p:nvSpPr>
          <p:cNvPr id="127179" name="Text Box 203"/>
          <p:cNvSpPr txBox="1">
            <a:spLocks noChangeArrowheads="1"/>
          </p:cNvSpPr>
          <p:nvPr/>
        </p:nvSpPr>
        <p:spPr bwMode="auto">
          <a:xfrm>
            <a:off x="3843338" y="158750"/>
            <a:ext cx="1928812" cy="3651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/>
              <a:t>8 boys out of 12</a:t>
            </a:r>
          </a:p>
        </p:txBody>
      </p:sp>
      <p:sp>
        <p:nvSpPr>
          <p:cNvPr id="127180" name="Text Box 204"/>
          <p:cNvSpPr txBox="1">
            <a:spLocks noChangeArrowheads="1"/>
          </p:cNvSpPr>
          <p:nvPr/>
        </p:nvSpPr>
        <p:spPr bwMode="auto">
          <a:xfrm>
            <a:off x="3295650" y="598488"/>
            <a:ext cx="2476500" cy="609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Simplest proportion of boys is still 2 out of 3</a:t>
            </a:r>
          </a:p>
        </p:txBody>
      </p:sp>
      <p:sp>
        <p:nvSpPr>
          <p:cNvPr id="127181" name="Text Box 205"/>
          <p:cNvSpPr txBox="1">
            <a:spLocks noChangeArrowheads="1"/>
          </p:cNvSpPr>
          <p:nvPr/>
        </p:nvSpPr>
        <p:spPr bwMode="auto">
          <a:xfrm>
            <a:off x="2332038" y="1733550"/>
            <a:ext cx="2476500" cy="609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Simplest proportion of boys is still 2 out of 3</a:t>
            </a:r>
          </a:p>
        </p:txBody>
      </p:sp>
      <p:sp>
        <p:nvSpPr>
          <p:cNvPr id="127182" name="Text Box 206"/>
          <p:cNvSpPr txBox="1">
            <a:spLocks noChangeArrowheads="1"/>
          </p:cNvSpPr>
          <p:nvPr/>
        </p:nvSpPr>
        <p:spPr bwMode="auto">
          <a:xfrm>
            <a:off x="1412875" y="2871788"/>
            <a:ext cx="2471738" cy="609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CFF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Simplest proportion of boys is still 2 out of 3</a:t>
            </a:r>
          </a:p>
        </p:txBody>
      </p:sp>
      <p:grpSp>
        <p:nvGrpSpPr>
          <p:cNvPr id="24699" name="Group 2"/>
          <p:cNvGrpSpPr>
            <a:grpSpLocks/>
          </p:cNvGrpSpPr>
          <p:nvPr/>
        </p:nvGrpSpPr>
        <p:grpSpPr bwMode="auto">
          <a:xfrm>
            <a:off x="2940050" y="1130300"/>
            <a:ext cx="6437313" cy="4513263"/>
            <a:chOff x="2477" y="1762"/>
            <a:chExt cx="2540" cy="1781"/>
          </a:xfrm>
        </p:grpSpPr>
        <p:sp>
          <p:nvSpPr>
            <p:cNvPr id="24653" name="Rectangle 3"/>
            <p:cNvSpPr>
              <a:spLocks noChangeArrowheads="1"/>
            </p:cNvSpPr>
            <p:nvPr/>
          </p:nvSpPr>
          <p:spPr bwMode="auto">
            <a:xfrm>
              <a:off x="2751" y="3269"/>
              <a:ext cx="45" cy="272"/>
            </a:xfrm>
            <a:prstGeom prst="rect">
              <a:avLst/>
            </a:prstGeom>
            <a:gradFill rotWithShape="1">
              <a:gsLst>
                <a:gs pos="0">
                  <a:schemeClr val="bg1">
                    <a:alpha val="53998"/>
                  </a:schemeClr>
                </a:gs>
                <a:gs pos="100000">
                  <a:srgbClr val="FFAC33"/>
                </a:gs>
              </a:gsLst>
              <a:lin ang="0" scaled="1"/>
            </a:gradFill>
            <a:ln w="9525">
              <a:solidFill>
                <a:srgbClr val="FFAC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4707" name="Group 4"/>
            <p:cNvGrpSpPr>
              <a:grpSpLocks/>
            </p:cNvGrpSpPr>
            <p:nvPr/>
          </p:nvGrpSpPr>
          <p:grpSpPr bwMode="auto">
            <a:xfrm>
              <a:off x="2477" y="1762"/>
              <a:ext cx="2540" cy="1781"/>
              <a:chOff x="3016" y="1175"/>
              <a:chExt cx="2540" cy="1781"/>
            </a:xfrm>
          </p:grpSpPr>
          <p:sp>
            <p:nvSpPr>
              <p:cNvPr id="24655" name="Rectangle 5"/>
              <p:cNvSpPr>
                <a:spLocks noChangeArrowheads="1"/>
              </p:cNvSpPr>
              <p:nvPr/>
            </p:nvSpPr>
            <p:spPr bwMode="auto">
              <a:xfrm>
                <a:off x="3703" y="2684"/>
                <a:ext cx="45" cy="272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53998"/>
                    </a:schemeClr>
                  </a:gs>
                  <a:gs pos="100000">
                    <a:srgbClr val="FFAC33"/>
                  </a:gs>
                </a:gsLst>
                <a:lin ang="0" scaled="1"/>
              </a:gradFill>
              <a:ln w="9525">
                <a:solidFill>
                  <a:srgbClr val="FFA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56" name="Rectangle 6"/>
              <p:cNvSpPr>
                <a:spLocks noChangeArrowheads="1"/>
              </p:cNvSpPr>
              <p:nvPr/>
            </p:nvSpPr>
            <p:spPr bwMode="auto">
              <a:xfrm>
                <a:off x="5275" y="1175"/>
                <a:ext cx="23" cy="272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53998"/>
                    </a:schemeClr>
                  </a:gs>
                  <a:gs pos="100000">
                    <a:srgbClr val="FFAC33"/>
                  </a:gs>
                </a:gsLst>
                <a:lin ang="0" scaled="1"/>
              </a:gradFill>
              <a:ln w="9525">
                <a:solidFill>
                  <a:srgbClr val="FFA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57" name="AutoShape 7"/>
              <p:cNvSpPr>
                <a:spLocks noChangeArrowheads="1"/>
              </p:cNvSpPr>
              <p:nvPr/>
            </p:nvSpPr>
            <p:spPr bwMode="auto">
              <a:xfrm rot="18914667" flipH="1">
                <a:off x="3016" y="1752"/>
                <a:ext cx="2540" cy="363"/>
              </a:xfrm>
              <a:prstGeom prst="parallelogram">
                <a:avLst>
                  <a:gd name="adj" fmla="val 102367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FFFF99"/>
                  </a:gs>
                </a:gsLst>
                <a:lin ang="2700000" scaled="1"/>
              </a:gradFill>
              <a:ln w="9525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4708" name="Group 25"/>
          <p:cNvGrpSpPr>
            <a:grpSpLocks noChangeAspect="1"/>
          </p:cNvGrpSpPr>
          <p:nvPr/>
        </p:nvGrpSpPr>
        <p:grpSpPr bwMode="auto">
          <a:xfrm>
            <a:off x="1716088" y="3679825"/>
            <a:ext cx="393700" cy="1009650"/>
            <a:chOff x="2716" y="2117"/>
            <a:chExt cx="327" cy="838"/>
          </a:xfrm>
        </p:grpSpPr>
        <p:grpSp>
          <p:nvGrpSpPr>
            <p:cNvPr id="24709" name="Group 26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24710" name="Group 27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4651" name="Freeform 28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52" name="Freeform 29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649" name="AutoShape 30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50" name="AutoShape 31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643" name="AutoShape 32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4715" name="Group 33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4645" name="Freeform 34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46" name="AutoShape 35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47" name="Freeform 36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4723" name="Group 71"/>
          <p:cNvGrpSpPr>
            <a:grpSpLocks noChangeAspect="1"/>
          </p:cNvGrpSpPr>
          <p:nvPr/>
        </p:nvGrpSpPr>
        <p:grpSpPr bwMode="auto">
          <a:xfrm>
            <a:off x="1639888" y="3981450"/>
            <a:ext cx="449262" cy="1150938"/>
            <a:chOff x="2716" y="2117"/>
            <a:chExt cx="327" cy="838"/>
          </a:xfrm>
        </p:grpSpPr>
        <p:grpSp>
          <p:nvGrpSpPr>
            <p:cNvPr id="24724" name="Group 72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24725" name="Group 73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4640" name="Freeform 74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41" name="Freeform 75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638" name="AutoShape 76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39" name="AutoShape 77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632" name="AutoShape 78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4726" name="Group 79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4634" name="Freeform 80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35" name="AutoShape 81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36" name="Freeform 82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4731" name="Group 117"/>
          <p:cNvGrpSpPr>
            <a:grpSpLocks noChangeAspect="1"/>
          </p:cNvGrpSpPr>
          <p:nvPr/>
        </p:nvGrpSpPr>
        <p:grpSpPr bwMode="auto">
          <a:xfrm>
            <a:off x="1563688" y="4316413"/>
            <a:ext cx="504825" cy="1293812"/>
            <a:chOff x="2716" y="2117"/>
            <a:chExt cx="327" cy="838"/>
          </a:xfrm>
        </p:grpSpPr>
        <p:grpSp>
          <p:nvGrpSpPr>
            <p:cNvPr id="24739" name="Group 118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24740" name="Group 119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4629" name="Freeform 120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30" name="Freeform 121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627" name="AutoShape 122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28" name="AutoShape 123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621" name="AutoShape 124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4741" name="Group 125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4623" name="Freeform 126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24" name="AutoShape 127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25" name="Freeform 128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4742" name="Group 147"/>
          <p:cNvGrpSpPr>
            <a:grpSpLocks noChangeAspect="1"/>
          </p:cNvGrpSpPr>
          <p:nvPr/>
        </p:nvGrpSpPr>
        <p:grpSpPr bwMode="auto">
          <a:xfrm>
            <a:off x="1270000" y="4733925"/>
            <a:ext cx="561975" cy="1439863"/>
            <a:chOff x="2716" y="2117"/>
            <a:chExt cx="327" cy="838"/>
          </a:xfrm>
        </p:grpSpPr>
        <p:grpSp>
          <p:nvGrpSpPr>
            <p:cNvPr id="24747" name="Group 148"/>
            <p:cNvGrpSpPr>
              <a:grpSpLocks noChangeAspect="1"/>
            </p:cNvGrpSpPr>
            <p:nvPr/>
          </p:nvGrpSpPr>
          <p:grpSpPr bwMode="auto">
            <a:xfrm>
              <a:off x="2780" y="2659"/>
              <a:ext cx="195" cy="296"/>
              <a:chOff x="2780" y="2659"/>
              <a:chExt cx="195" cy="296"/>
            </a:xfrm>
          </p:grpSpPr>
          <p:grpSp>
            <p:nvGrpSpPr>
              <p:cNvPr id="24755" name="Group 149"/>
              <p:cNvGrpSpPr>
                <a:grpSpLocks noChangeAspect="1"/>
              </p:cNvGrpSpPr>
              <p:nvPr/>
            </p:nvGrpSpPr>
            <p:grpSpPr bwMode="auto">
              <a:xfrm>
                <a:off x="2789" y="2659"/>
                <a:ext cx="181" cy="292"/>
                <a:chOff x="703" y="2704"/>
                <a:chExt cx="181" cy="292"/>
              </a:xfrm>
            </p:grpSpPr>
            <p:sp>
              <p:nvSpPr>
                <p:cNvPr id="24618" name="Freeform 150"/>
                <p:cNvSpPr>
                  <a:spLocks noChangeAspect="1"/>
                </p:cNvSpPr>
                <p:nvPr/>
              </p:nvSpPr>
              <p:spPr bwMode="auto">
                <a:xfrm>
                  <a:off x="703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19" name="Freeform 151"/>
                <p:cNvSpPr>
                  <a:spLocks noChangeAspect="1"/>
                </p:cNvSpPr>
                <p:nvPr/>
              </p:nvSpPr>
              <p:spPr bwMode="auto">
                <a:xfrm flipH="1">
                  <a:off x="826" y="2704"/>
                  <a:ext cx="58" cy="292"/>
                </a:xfrm>
                <a:custGeom>
                  <a:avLst/>
                  <a:gdLst>
                    <a:gd name="T0" fmla="*/ 58 w 58"/>
                    <a:gd name="T1" fmla="*/ 0 h 292"/>
                    <a:gd name="T2" fmla="*/ 58 w 58"/>
                    <a:gd name="T3" fmla="*/ 272 h 292"/>
                    <a:gd name="T4" fmla="*/ 0 w 58"/>
                    <a:gd name="T5" fmla="*/ 292 h 292"/>
                    <a:gd name="T6" fmla="*/ 0 60000 65536"/>
                    <a:gd name="T7" fmla="*/ 0 60000 65536"/>
                    <a:gd name="T8" fmla="*/ 0 60000 65536"/>
                    <a:gd name="T9" fmla="*/ 0 w 58"/>
                    <a:gd name="T10" fmla="*/ 0 h 292"/>
                    <a:gd name="T11" fmla="*/ 58 w 58"/>
                    <a:gd name="T12" fmla="*/ 292 h 2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8" h="292">
                      <a:moveTo>
                        <a:pt x="58" y="0"/>
                      </a:moveTo>
                      <a:lnTo>
                        <a:pt x="58" y="272"/>
                      </a:lnTo>
                      <a:lnTo>
                        <a:pt x="0" y="29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616" name="AutoShape 152"/>
              <p:cNvSpPr>
                <a:spLocks noChangeAspect="1" noChangeArrowheads="1"/>
              </p:cNvSpPr>
              <p:nvPr/>
            </p:nvSpPr>
            <p:spPr bwMode="auto">
              <a:xfrm rot="-1048914">
                <a:off x="2780" y="2932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17" name="AutoShape 153"/>
              <p:cNvSpPr>
                <a:spLocks noChangeAspect="1" noChangeArrowheads="1"/>
              </p:cNvSpPr>
              <p:nvPr/>
            </p:nvSpPr>
            <p:spPr bwMode="auto">
              <a:xfrm rot="1048914" flipH="1">
                <a:off x="2896" y="2930"/>
                <a:ext cx="79" cy="23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610" name="AutoShape 154" descr="Plaid"/>
            <p:cNvSpPr>
              <a:spLocks noChangeAspect="1" noChangeArrowheads="1"/>
            </p:cNvSpPr>
            <p:nvPr/>
          </p:nvSpPr>
          <p:spPr bwMode="auto">
            <a:xfrm flipV="1">
              <a:off x="2716" y="2347"/>
              <a:ext cx="327" cy="367"/>
            </a:xfrm>
            <a:custGeom>
              <a:avLst/>
              <a:gdLst>
                <a:gd name="T0" fmla="*/ 286 w 21600"/>
                <a:gd name="T1" fmla="*/ 184 h 21600"/>
                <a:gd name="T2" fmla="*/ 164 w 21600"/>
                <a:gd name="T3" fmla="*/ 367 h 21600"/>
                <a:gd name="T4" fmla="*/ 41 w 21600"/>
                <a:gd name="T5" fmla="*/ 184 h 21600"/>
                <a:gd name="T6" fmla="*/ 16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2 w 21600"/>
                <a:gd name="T13" fmla="*/ 4473 h 21600"/>
                <a:gd name="T14" fmla="*/ 17108 w 21600"/>
                <a:gd name="T15" fmla="*/ 1712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pattFill prst="plaid">
              <a:fgClr>
                <a:srgbClr val="0000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4756" name="Group 155"/>
            <p:cNvGrpSpPr>
              <a:grpSpLocks noChangeAspect="1"/>
            </p:cNvGrpSpPr>
            <p:nvPr/>
          </p:nvGrpSpPr>
          <p:grpSpPr bwMode="auto">
            <a:xfrm>
              <a:off x="2774" y="2117"/>
              <a:ext cx="233" cy="267"/>
              <a:chOff x="6163" y="4187"/>
              <a:chExt cx="780" cy="895"/>
            </a:xfrm>
          </p:grpSpPr>
          <p:sp>
            <p:nvSpPr>
              <p:cNvPr id="24612" name="Freeform 156" descr="Dashed downward diagonal"/>
              <p:cNvSpPr>
                <a:spLocks noChangeAspect="1"/>
              </p:cNvSpPr>
              <p:nvPr/>
            </p:nvSpPr>
            <p:spPr bwMode="auto">
              <a:xfrm>
                <a:off x="6553" y="421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13" name="AutoShape 157"/>
              <p:cNvSpPr>
                <a:spLocks noChangeAspect="1" noChangeArrowheads="1"/>
              </p:cNvSpPr>
              <p:nvPr/>
            </p:nvSpPr>
            <p:spPr bwMode="auto">
              <a:xfrm>
                <a:off x="6290" y="4310"/>
                <a:ext cx="530" cy="530"/>
              </a:xfrm>
              <a:prstGeom prst="smileyFace">
                <a:avLst>
                  <a:gd name="adj" fmla="val 4653"/>
                </a:avLst>
              </a:prstGeom>
              <a:solidFill>
                <a:srgbClr val="FFD5A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14" name="Freeform 158" descr="Dashed downward diagonal"/>
              <p:cNvSpPr>
                <a:spLocks noChangeAspect="1"/>
              </p:cNvSpPr>
              <p:nvPr/>
            </p:nvSpPr>
            <p:spPr bwMode="auto">
              <a:xfrm flipH="1">
                <a:off x="6163" y="4187"/>
                <a:ext cx="390" cy="865"/>
              </a:xfrm>
              <a:custGeom>
                <a:avLst/>
                <a:gdLst>
                  <a:gd name="T0" fmla="*/ 27 w 390"/>
                  <a:gd name="T1" fmla="*/ 93 h 865"/>
                  <a:gd name="T2" fmla="*/ 307 w 390"/>
                  <a:gd name="T3" fmla="*/ 203 h 865"/>
                  <a:gd name="T4" fmla="*/ 227 w 390"/>
                  <a:gd name="T5" fmla="*/ 683 h 865"/>
                  <a:gd name="T6" fmla="*/ 377 w 390"/>
                  <a:gd name="T7" fmla="*/ 733 h 865"/>
                  <a:gd name="T8" fmla="*/ 147 w 390"/>
                  <a:gd name="T9" fmla="*/ 763 h 865"/>
                  <a:gd name="T10" fmla="*/ 27 w 390"/>
                  <a:gd name="T11" fmla="*/ 93 h 8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0"/>
                  <a:gd name="T19" fmla="*/ 0 h 865"/>
                  <a:gd name="T20" fmla="*/ 390 w 390"/>
                  <a:gd name="T21" fmla="*/ 865 h 8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0" h="865">
                    <a:moveTo>
                      <a:pt x="27" y="93"/>
                    </a:moveTo>
                    <a:cubicBezTo>
                      <a:pt x="54" y="0"/>
                      <a:pt x="274" y="105"/>
                      <a:pt x="307" y="203"/>
                    </a:cubicBezTo>
                    <a:cubicBezTo>
                      <a:pt x="340" y="301"/>
                      <a:pt x="215" y="595"/>
                      <a:pt x="227" y="683"/>
                    </a:cubicBezTo>
                    <a:cubicBezTo>
                      <a:pt x="239" y="771"/>
                      <a:pt x="390" y="720"/>
                      <a:pt x="377" y="733"/>
                    </a:cubicBezTo>
                    <a:cubicBezTo>
                      <a:pt x="364" y="746"/>
                      <a:pt x="199" y="865"/>
                      <a:pt x="147" y="763"/>
                    </a:cubicBezTo>
                    <a:cubicBezTo>
                      <a:pt x="95" y="661"/>
                      <a:pt x="0" y="186"/>
                      <a:pt x="27" y="93"/>
                    </a:cubicBezTo>
                    <a:close/>
                  </a:path>
                </a:pathLst>
              </a:custGeom>
              <a:pattFill prst="dashDnDiag">
                <a:fgClr>
                  <a:srgbClr val="993300"/>
                </a:fgClr>
                <a:bgClr>
                  <a:srgbClr val="000000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27183" name="Text Box 207"/>
          <p:cNvSpPr txBox="1">
            <a:spLocks noChangeArrowheads="1"/>
          </p:cNvSpPr>
          <p:nvPr/>
        </p:nvSpPr>
        <p:spPr bwMode="auto">
          <a:xfrm>
            <a:off x="323850" y="4005263"/>
            <a:ext cx="2344738" cy="609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Simplest proportion of boys?</a:t>
            </a:r>
          </a:p>
        </p:txBody>
      </p:sp>
      <p:sp>
        <p:nvSpPr>
          <p:cNvPr id="127184" name="Text Box 208"/>
          <p:cNvSpPr txBox="1">
            <a:spLocks noChangeArrowheads="1"/>
          </p:cNvSpPr>
          <p:nvPr/>
        </p:nvSpPr>
        <p:spPr bwMode="auto">
          <a:xfrm>
            <a:off x="179388" y="4652963"/>
            <a:ext cx="2465387" cy="8540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 i="1"/>
              <a:t>This is the simplest proportion of boys             = 2 out of 3</a:t>
            </a:r>
          </a:p>
        </p:txBody>
      </p:sp>
      <p:sp>
        <p:nvSpPr>
          <p:cNvPr id="127176" name="Text Box 200"/>
          <p:cNvSpPr txBox="1">
            <a:spLocks noChangeArrowheads="1"/>
          </p:cNvSpPr>
          <p:nvPr/>
        </p:nvSpPr>
        <p:spPr bwMode="auto">
          <a:xfrm>
            <a:off x="703263" y="3571875"/>
            <a:ext cx="1990725" cy="3651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0"/>
              <a:t>2 boys out of 3</a:t>
            </a:r>
          </a:p>
        </p:txBody>
      </p:sp>
      <p:sp>
        <p:nvSpPr>
          <p:cNvPr id="24608" name="Text Box 211"/>
          <p:cNvSpPr txBox="1">
            <a:spLocks noChangeArrowheads="1"/>
          </p:cNvSpPr>
          <p:nvPr/>
        </p:nvSpPr>
        <p:spPr bwMode="auto">
          <a:xfrm>
            <a:off x="107950" y="762000"/>
            <a:ext cx="237648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solidFill>
                  <a:srgbClr val="C00000"/>
                </a:solidFill>
              </a:rPr>
              <a:t>What proportion is boys?</a:t>
            </a:r>
          </a:p>
        </p:txBody>
      </p:sp>
      <p:sp>
        <p:nvSpPr>
          <p:cNvPr id="209" name="Text Box 150"/>
          <p:cNvSpPr txBox="1">
            <a:spLocks noChangeArrowheads="1"/>
          </p:cNvSpPr>
          <p:nvPr/>
        </p:nvSpPr>
        <p:spPr bwMode="auto">
          <a:xfrm>
            <a:off x="1" y="-1"/>
            <a:ext cx="3428999" cy="838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DeflateBottom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dinner queue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74 0.16065 L 0.36944 -0.080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47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" y="-12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503 0.12847 L 0.27362 -0.0951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46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" y="-11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16 0.14815 L 0.36927 -0.1467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46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" y="-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84 0.06412 L 0.4757 -0.1495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47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" y="-10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142 0.05186 L 0.37414 -0.1740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46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" y="-11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091 0.07292 L 0.45434 -0.2085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" y="-1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202 -0.09838 L 0.60764 -0.27361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47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" y="-8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6 -0.05069 L 0.49497 -0.27291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" y="-11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89 0.00116 L 0.57865 -0.31365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" y="-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58 -0.12037 L 0.74167 -0.40811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247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-144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18 -0.12153 L 0.61336 -0.40417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-141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37 -0.11112 L 0.67621 -0.44445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169" grpId="0" animBg="1"/>
      <p:bldP spid="127170" grpId="0" animBg="1"/>
      <p:bldP spid="127171" grpId="0" animBg="1"/>
      <p:bldP spid="127172" grpId="0" animBg="1"/>
      <p:bldP spid="127173" grpId="0" animBg="1"/>
      <p:bldP spid="127174" grpId="0" animBg="1"/>
      <p:bldP spid="127175" grpId="0" animBg="1"/>
      <p:bldP spid="127178" grpId="0" animBg="1"/>
      <p:bldP spid="127179" grpId="0" animBg="1"/>
      <p:bldP spid="127180" grpId="0" animBg="1"/>
      <p:bldP spid="127181" grpId="0" animBg="1"/>
      <p:bldP spid="127183" grpId="0" animBg="1"/>
      <p:bldP spid="127184" grpId="0" animBg="1"/>
      <p:bldP spid="12717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457200"/>
            <a:ext cx="8229600" cy="1143000"/>
          </a:xfrm>
        </p:spPr>
        <p:txBody>
          <a:bodyPr/>
          <a:lstStyle/>
          <a:p>
            <a:pPr eaLnBrk="1" hangingPunct="1"/>
            <a:r>
              <a:rPr lang="en-GB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Ratio, Proportion or Fraction?</a:t>
            </a:r>
          </a:p>
        </p:txBody>
      </p:sp>
      <p:sp>
        <p:nvSpPr>
          <p:cNvPr id="113667" name="Text Box 3"/>
          <p:cNvSpPr txBox="1">
            <a:spLocks noChangeArrowheads="1"/>
          </p:cNvSpPr>
          <p:nvPr/>
        </p:nvSpPr>
        <p:spPr bwMode="auto">
          <a:xfrm>
            <a:off x="144463" y="765175"/>
            <a:ext cx="4138612" cy="1547813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76200" cmpd="tri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18000" rIns="18000"/>
          <a:lstStyle/>
          <a:p>
            <a:pPr algn="ctr">
              <a:spcBef>
                <a:spcPct val="50000"/>
              </a:spcBef>
              <a:defRPr/>
            </a:pPr>
            <a:r>
              <a:rPr lang="en-GB" sz="3200" b="0"/>
              <a:t>two out of five </a:t>
            </a:r>
          </a:p>
          <a:p>
            <a:pPr>
              <a:spcBef>
                <a:spcPct val="50000"/>
              </a:spcBef>
              <a:defRPr/>
            </a:pPr>
            <a:r>
              <a:rPr lang="en-GB" sz="3200" b="0"/>
              <a:t>This is a …</a:t>
            </a:r>
          </a:p>
          <a:p>
            <a:pPr algn="ctr">
              <a:spcBef>
                <a:spcPct val="50000"/>
              </a:spcBef>
              <a:defRPr/>
            </a:pPr>
            <a:endParaRPr lang="en-GB" sz="3200" b="0">
              <a:solidFill>
                <a:srgbClr val="FF3300"/>
              </a:solidFill>
            </a:endParaRPr>
          </a:p>
        </p:txBody>
      </p:sp>
      <p:sp>
        <p:nvSpPr>
          <p:cNvPr id="113668" name="Text Box 4"/>
          <p:cNvSpPr txBox="1">
            <a:spLocks noChangeArrowheads="1"/>
          </p:cNvSpPr>
          <p:nvPr/>
        </p:nvSpPr>
        <p:spPr bwMode="auto">
          <a:xfrm>
            <a:off x="2305050" y="1501775"/>
            <a:ext cx="2016125" cy="649288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lIns="18000" rIns="18000"/>
          <a:lstStyle/>
          <a:p>
            <a:pPr>
              <a:spcBef>
                <a:spcPct val="50000"/>
              </a:spcBef>
            </a:pPr>
            <a:r>
              <a:rPr lang="en-GB" sz="3200" b="0">
                <a:solidFill>
                  <a:srgbClr val="FFCC3B"/>
                </a:solidFill>
              </a:rPr>
              <a:t>proportion</a:t>
            </a:r>
          </a:p>
        </p:txBody>
      </p:sp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4537075" y="765175"/>
            <a:ext cx="4138613" cy="1547813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767647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/>
          <a:lstStyle/>
          <a:p>
            <a:pPr algn="ctr">
              <a:spcBef>
                <a:spcPct val="50000"/>
              </a:spcBef>
            </a:pPr>
            <a:r>
              <a:rPr lang="en-GB" sz="3200" b="0"/>
              <a:t>two fifths </a:t>
            </a:r>
          </a:p>
          <a:p>
            <a:pPr>
              <a:spcBef>
                <a:spcPct val="50000"/>
              </a:spcBef>
            </a:pPr>
            <a:r>
              <a:rPr lang="en-GB" sz="3200" b="0"/>
              <a:t>This is a …</a:t>
            </a:r>
          </a:p>
          <a:p>
            <a:pPr algn="ctr">
              <a:spcBef>
                <a:spcPct val="50000"/>
              </a:spcBef>
            </a:pPr>
            <a:endParaRPr lang="en-GB" sz="3200" b="0">
              <a:solidFill>
                <a:srgbClr val="FF3300"/>
              </a:solidFill>
            </a:endParaRPr>
          </a:p>
        </p:txBody>
      </p:sp>
      <p:sp>
        <p:nvSpPr>
          <p:cNvPr id="113670" name="Text Box 6"/>
          <p:cNvSpPr txBox="1">
            <a:spLocks noChangeArrowheads="1"/>
          </p:cNvSpPr>
          <p:nvPr/>
        </p:nvSpPr>
        <p:spPr bwMode="auto">
          <a:xfrm>
            <a:off x="6624638" y="1501775"/>
            <a:ext cx="1512887" cy="649288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lIns="18000" rIns="18000"/>
          <a:lstStyle/>
          <a:p>
            <a:pPr>
              <a:spcBef>
                <a:spcPct val="50000"/>
              </a:spcBef>
            </a:pPr>
            <a:r>
              <a:rPr lang="en-GB" sz="3200" b="0">
                <a:solidFill>
                  <a:srgbClr val="6600CC"/>
                </a:solidFill>
              </a:rPr>
              <a:t>fraction</a:t>
            </a:r>
          </a:p>
        </p:txBody>
      </p:sp>
      <p:sp>
        <p:nvSpPr>
          <p:cNvPr id="113673" name="Text Box 9"/>
          <p:cNvSpPr txBox="1">
            <a:spLocks noChangeArrowheads="1"/>
          </p:cNvSpPr>
          <p:nvPr/>
        </p:nvSpPr>
        <p:spPr bwMode="auto">
          <a:xfrm>
            <a:off x="468313" y="2060575"/>
            <a:ext cx="4138612" cy="1547813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767647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/>
          <a:lstStyle/>
          <a:p>
            <a:pPr algn="ctr">
              <a:spcBef>
                <a:spcPct val="50000"/>
              </a:spcBef>
            </a:pPr>
            <a:r>
              <a:rPr lang="en-GB" sz="3200" b="0"/>
              <a:t>four tenths </a:t>
            </a:r>
          </a:p>
          <a:p>
            <a:pPr>
              <a:spcBef>
                <a:spcPct val="50000"/>
              </a:spcBef>
            </a:pPr>
            <a:r>
              <a:rPr lang="en-GB" sz="3200" b="0"/>
              <a:t>This is a …</a:t>
            </a:r>
          </a:p>
          <a:p>
            <a:pPr algn="ctr">
              <a:spcBef>
                <a:spcPct val="50000"/>
              </a:spcBef>
            </a:pPr>
            <a:endParaRPr lang="en-GB" sz="3200" b="0">
              <a:solidFill>
                <a:srgbClr val="FF3300"/>
              </a:solidFill>
            </a:endParaRPr>
          </a:p>
        </p:txBody>
      </p:sp>
      <p:sp>
        <p:nvSpPr>
          <p:cNvPr id="113674" name="Text Box 10"/>
          <p:cNvSpPr txBox="1">
            <a:spLocks noChangeArrowheads="1"/>
          </p:cNvSpPr>
          <p:nvPr/>
        </p:nvSpPr>
        <p:spPr bwMode="auto">
          <a:xfrm>
            <a:off x="2628900" y="2762250"/>
            <a:ext cx="2016125" cy="649288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lIns="18000" rIns="18000"/>
          <a:lstStyle/>
          <a:p>
            <a:pPr>
              <a:spcBef>
                <a:spcPct val="50000"/>
              </a:spcBef>
            </a:pPr>
            <a:r>
              <a:rPr lang="en-GB" sz="3200" b="0">
                <a:solidFill>
                  <a:srgbClr val="6600CC"/>
                </a:solidFill>
              </a:rPr>
              <a:t>fraction</a:t>
            </a:r>
          </a:p>
        </p:txBody>
      </p:sp>
      <p:sp>
        <p:nvSpPr>
          <p:cNvPr id="113675" name="Text Box 11"/>
          <p:cNvSpPr txBox="1">
            <a:spLocks noChangeArrowheads="1"/>
          </p:cNvSpPr>
          <p:nvPr/>
        </p:nvSpPr>
        <p:spPr bwMode="auto">
          <a:xfrm>
            <a:off x="4356100" y="2528888"/>
            <a:ext cx="4138613" cy="1547812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76200" cmpd="tri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18000" rIns="18000"/>
          <a:lstStyle/>
          <a:p>
            <a:pPr algn="ctr">
              <a:spcBef>
                <a:spcPct val="50000"/>
              </a:spcBef>
              <a:defRPr/>
            </a:pPr>
            <a:r>
              <a:rPr lang="en-GB" sz="3200" b="0"/>
              <a:t>four to every ten </a:t>
            </a:r>
          </a:p>
          <a:p>
            <a:pPr>
              <a:spcBef>
                <a:spcPct val="50000"/>
              </a:spcBef>
              <a:defRPr/>
            </a:pPr>
            <a:r>
              <a:rPr lang="en-GB" sz="3200" b="0"/>
              <a:t>This is a …</a:t>
            </a:r>
          </a:p>
          <a:p>
            <a:pPr algn="ctr">
              <a:spcBef>
                <a:spcPct val="50000"/>
              </a:spcBef>
              <a:defRPr/>
            </a:pPr>
            <a:endParaRPr lang="en-GB" sz="3200" b="0">
              <a:solidFill>
                <a:srgbClr val="FF3300"/>
              </a:solidFill>
            </a:endParaRPr>
          </a:p>
        </p:txBody>
      </p:sp>
      <p:sp>
        <p:nvSpPr>
          <p:cNvPr id="113676" name="Text Box 12"/>
          <p:cNvSpPr txBox="1">
            <a:spLocks noChangeArrowheads="1"/>
          </p:cNvSpPr>
          <p:nvPr/>
        </p:nvSpPr>
        <p:spPr bwMode="auto">
          <a:xfrm>
            <a:off x="6443663" y="3300413"/>
            <a:ext cx="1978025" cy="6492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lIns="18000" rIns="18000"/>
          <a:lstStyle/>
          <a:p>
            <a:pPr>
              <a:spcBef>
                <a:spcPct val="50000"/>
              </a:spcBef>
            </a:pPr>
            <a:r>
              <a:rPr lang="en-GB" sz="3200" b="0">
                <a:solidFill>
                  <a:srgbClr val="FFCC3B"/>
                </a:solidFill>
              </a:rPr>
              <a:t>ratio</a:t>
            </a:r>
          </a:p>
        </p:txBody>
      </p:sp>
      <p:sp>
        <p:nvSpPr>
          <p:cNvPr id="113681" name="Text Box 17"/>
          <p:cNvSpPr txBox="1">
            <a:spLocks noChangeArrowheads="1"/>
          </p:cNvSpPr>
          <p:nvPr/>
        </p:nvSpPr>
        <p:spPr bwMode="auto">
          <a:xfrm>
            <a:off x="1588" y="3429000"/>
            <a:ext cx="4138612" cy="1547813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76200" cmpd="tri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18000" rIns="18000"/>
          <a:lstStyle/>
          <a:p>
            <a:pPr algn="ctr">
              <a:spcBef>
                <a:spcPct val="50000"/>
              </a:spcBef>
              <a:defRPr/>
            </a:pPr>
            <a:r>
              <a:rPr lang="en-GB" sz="3200" b="0"/>
              <a:t>ten to every four </a:t>
            </a:r>
          </a:p>
          <a:p>
            <a:pPr>
              <a:spcBef>
                <a:spcPct val="50000"/>
              </a:spcBef>
              <a:defRPr/>
            </a:pPr>
            <a:r>
              <a:rPr lang="en-GB" sz="3200" b="0"/>
              <a:t>This is a …</a:t>
            </a:r>
          </a:p>
          <a:p>
            <a:pPr algn="ctr">
              <a:spcBef>
                <a:spcPct val="50000"/>
              </a:spcBef>
              <a:defRPr/>
            </a:pPr>
            <a:endParaRPr lang="en-GB" sz="3200" b="0">
              <a:solidFill>
                <a:srgbClr val="FF3300"/>
              </a:solidFill>
            </a:endParaRPr>
          </a:p>
        </p:txBody>
      </p:sp>
      <p:sp>
        <p:nvSpPr>
          <p:cNvPr id="113682" name="Text Box 18"/>
          <p:cNvSpPr txBox="1">
            <a:spLocks noChangeArrowheads="1"/>
          </p:cNvSpPr>
          <p:nvPr/>
        </p:nvSpPr>
        <p:spPr bwMode="auto">
          <a:xfrm>
            <a:off x="2162175" y="4130675"/>
            <a:ext cx="2016125" cy="649288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lIns="18000" rIns="18000"/>
          <a:lstStyle/>
          <a:p>
            <a:pPr>
              <a:spcBef>
                <a:spcPct val="50000"/>
              </a:spcBef>
            </a:pPr>
            <a:r>
              <a:rPr lang="en-GB" sz="3200" b="0">
                <a:solidFill>
                  <a:srgbClr val="FFCC3B"/>
                </a:solidFill>
              </a:rPr>
              <a:t>ratio</a:t>
            </a:r>
          </a:p>
        </p:txBody>
      </p:sp>
      <p:sp>
        <p:nvSpPr>
          <p:cNvPr id="113683" name="Text Box 19"/>
          <p:cNvSpPr txBox="1">
            <a:spLocks noChangeArrowheads="1"/>
          </p:cNvSpPr>
          <p:nvPr/>
        </p:nvSpPr>
        <p:spPr bwMode="auto">
          <a:xfrm>
            <a:off x="4826000" y="3860800"/>
            <a:ext cx="4138613" cy="1547813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767647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/>
          <a:lstStyle/>
          <a:p>
            <a:pPr algn="ctr">
              <a:spcBef>
                <a:spcPct val="50000"/>
              </a:spcBef>
            </a:pPr>
            <a:r>
              <a:rPr lang="en-GB" sz="3200" b="0"/>
              <a:t>four out of ten</a:t>
            </a:r>
          </a:p>
          <a:p>
            <a:pPr>
              <a:spcBef>
                <a:spcPct val="50000"/>
              </a:spcBef>
            </a:pPr>
            <a:r>
              <a:rPr lang="en-GB" sz="3200" b="0"/>
              <a:t>This is a …</a:t>
            </a:r>
            <a:endParaRPr lang="en-GB" sz="3200" b="0">
              <a:solidFill>
                <a:srgbClr val="FF3300"/>
              </a:solidFill>
            </a:endParaRPr>
          </a:p>
        </p:txBody>
      </p:sp>
      <p:sp>
        <p:nvSpPr>
          <p:cNvPr id="113684" name="Text Box 20"/>
          <p:cNvSpPr txBox="1">
            <a:spLocks noChangeArrowheads="1"/>
          </p:cNvSpPr>
          <p:nvPr/>
        </p:nvSpPr>
        <p:spPr bwMode="auto">
          <a:xfrm>
            <a:off x="6913563" y="4632325"/>
            <a:ext cx="1978025" cy="649288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lIns="18000" rIns="18000"/>
          <a:lstStyle/>
          <a:p>
            <a:pPr>
              <a:spcBef>
                <a:spcPct val="50000"/>
              </a:spcBef>
            </a:pPr>
            <a:r>
              <a:rPr lang="en-GB" sz="3200" b="0">
                <a:solidFill>
                  <a:srgbClr val="6600CC"/>
                </a:solidFill>
              </a:rPr>
              <a:t>proportion</a:t>
            </a:r>
          </a:p>
        </p:txBody>
      </p:sp>
      <p:sp>
        <p:nvSpPr>
          <p:cNvPr id="113677" name="Text Box 13"/>
          <p:cNvSpPr txBox="1">
            <a:spLocks noChangeArrowheads="1"/>
          </p:cNvSpPr>
          <p:nvPr/>
        </p:nvSpPr>
        <p:spPr bwMode="auto">
          <a:xfrm>
            <a:off x="577850" y="4724400"/>
            <a:ext cx="4138613" cy="1547813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767647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/>
          <a:lstStyle/>
          <a:p>
            <a:pPr algn="ctr">
              <a:spcBef>
                <a:spcPct val="50000"/>
              </a:spcBef>
            </a:pPr>
            <a:r>
              <a:rPr lang="en-GB" sz="3200" b="0"/>
              <a:t>4/10</a:t>
            </a:r>
          </a:p>
          <a:p>
            <a:pPr>
              <a:spcBef>
                <a:spcPct val="50000"/>
              </a:spcBef>
            </a:pPr>
            <a:r>
              <a:rPr lang="en-GB" sz="3200" b="0"/>
              <a:t>This is a …</a:t>
            </a:r>
          </a:p>
          <a:p>
            <a:pPr algn="ctr">
              <a:spcBef>
                <a:spcPct val="50000"/>
              </a:spcBef>
            </a:pPr>
            <a:endParaRPr lang="en-GB" sz="3200" b="0">
              <a:solidFill>
                <a:srgbClr val="FF3300"/>
              </a:solidFill>
            </a:endParaRPr>
          </a:p>
        </p:txBody>
      </p:sp>
      <p:sp>
        <p:nvSpPr>
          <p:cNvPr id="113678" name="Text Box 14"/>
          <p:cNvSpPr txBox="1">
            <a:spLocks noChangeArrowheads="1"/>
          </p:cNvSpPr>
          <p:nvPr/>
        </p:nvSpPr>
        <p:spPr bwMode="auto">
          <a:xfrm>
            <a:off x="2738438" y="5426075"/>
            <a:ext cx="2016125" cy="649288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lIns="18000" rIns="18000"/>
          <a:lstStyle/>
          <a:p>
            <a:pPr>
              <a:spcBef>
                <a:spcPct val="50000"/>
              </a:spcBef>
            </a:pPr>
            <a:r>
              <a:rPr lang="en-GB" sz="3200" b="0">
                <a:solidFill>
                  <a:srgbClr val="6600CC"/>
                </a:solidFill>
              </a:rPr>
              <a:t>fraction</a:t>
            </a:r>
          </a:p>
        </p:txBody>
      </p:sp>
      <p:sp>
        <p:nvSpPr>
          <p:cNvPr id="113679" name="Text Box 15"/>
          <p:cNvSpPr txBox="1">
            <a:spLocks noChangeArrowheads="1"/>
          </p:cNvSpPr>
          <p:nvPr/>
        </p:nvSpPr>
        <p:spPr bwMode="auto">
          <a:xfrm>
            <a:off x="4211638" y="5337175"/>
            <a:ext cx="4138612" cy="1547813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76200" cmpd="tri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18000" rIns="18000"/>
          <a:lstStyle/>
          <a:p>
            <a:pPr algn="ctr">
              <a:spcBef>
                <a:spcPct val="50000"/>
              </a:spcBef>
              <a:defRPr/>
            </a:pPr>
            <a:r>
              <a:rPr lang="en-GB" sz="3200" b="0"/>
              <a:t>4:10 </a:t>
            </a:r>
          </a:p>
          <a:p>
            <a:pPr>
              <a:spcBef>
                <a:spcPct val="50000"/>
              </a:spcBef>
              <a:defRPr/>
            </a:pPr>
            <a:r>
              <a:rPr lang="en-GB" sz="3200" b="0"/>
              <a:t>This is a …</a:t>
            </a:r>
          </a:p>
          <a:p>
            <a:pPr algn="ctr">
              <a:spcBef>
                <a:spcPct val="50000"/>
              </a:spcBef>
              <a:defRPr/>
            </a:pPr>
            <a:endParaRPr lang="en-GB" sz="3200" b="0">
              <a:solidFill>
                <a:srgbClr val="FF3300"/>
              </a:solidFill>
            </a:endParaRPr>
          </a:p>
        </p:txBody>
      </p:sp>
      <p:sp>
        <p:nvSpPr>
          <p:cNvPr id="113680" name="Text Box 16"/>
          <p:cNvSpPr txBox="1">
            <a:spLocks noChangeArrowheads="1"/>
          </p:cNvSpPr>
          <p:nvPr/>
        </p:nvSpPr>
        <p:spPr bwMode="auto">
          <a:xfrm>
            <a:off x="6302375" y="6108700"/>
            <a:ext cx="2085975" cy="649288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lIns="18000" rIns="18000"/>
          <a:lstStyle/>
          <a:p>
            <a:pPr>
              <a:spcBef>
                <a:spcPct val="50000"/>
              </a:spcBef>
            </a:pPr>
            <a:r>
              <a:rPr lang="en-GB" sz="3200" b="0">
                <a:solidFill>
                  <a:srgbClr val="FFCC3B"/>
                </a:solidFill>
              </a:rPr>
              <a:t>ratio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3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3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3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3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3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7" grpId="0" animBg="1"/>
      <p:bldP spid="113668" grpId="0"/>
      <p:bldP spid="113669" grpId="0" animBg="1"/>
      <p:bldP spid="113670" grpId="0"/>
      <p:bldP spid="113673" grpId="0" animBg="1"/>
      <p:bldP spid="113674" grpId="0"/>
      <p:bldP spid="113675" grpId="0" animBg="1"/>
      <p:bldP spid="113676" grpId="0"/>
      <p:bldP spid="113681" grpId="0" animBg="1"/>
      <p:bldP spid="113682" grpId="0"/>
      <p:bldP spid="113683" grpId="0" animBg="1"/>
      <p:bldP spid="113684" grpId="0"/>
      <p:bldP spid="113677" grpId="0" animBg="1"/>
      <p:bldP spid="113678" grpId="0"/>
      <p:bldP spid="113679" grpId="0" animBg="1"/>
      <p:bldP spid="11368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Ratio, Proportion or Fraction?</a:t>
            </a:r>
          </a:p>
        </p:txBody>
      </p:sp>
      <p:sp>
        <p:nvSpPr>
          <p:cNvPr id="110597" name="Text Box 5"/>
          <p:cNvSpPr txBox="1">
            <a:spLocks noChangeArrowheads="1"/>
          </p:cNvSpPr>
          <p:nvPr/>
        </p:nvSpPr>
        <p:spPr bwMode="auto">
          <a:xfrm>
            <a:off x="107950" y="1268413"/>
            <a:ext cx="7993063" cy="1512887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767647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/>
          <a:lstStyle/>
          <a:p>
            <a:pPr algn="ctr">
              <a:spcBef>
                <a:spcPct val="50000"/>
              </a:spcBef>
            </a:pPr>
            <a:r>
              <a:rPr lang="en-GB" sz="3200" b="0"/>
              <a:t>3 United fans to every 2 Rangers fans      </a:t>
            </a:r>
          </a:p>
          <a:p>
            <a:pPr algn="ctr">
              <a:spcBef>
                <a:spcPct val="50000"/>
              </a:spcBef>
            </a:pPr>
            <a:r>
              <a:rPr lang="en-GB" sz="3200" b="0"/>
              <a:t>This is a …</a:t>
            </a:r>
          </a:p>
          <a:p>
            <a:pPr algn="ctr">
              <a:spcBef>
                <a:spcPct val="50000"/>
              </a:spcBef>
            </a:pPr>
            <a:endParaRPr lang="en-GB" sz="3200" b="0">
              <a:solidFill>
                <a:srgbClr val="FF3300"/>
              </a:solidFill>
            </a:endParaRPr>
          </a:p>
        </p:txBody>
      </p:sp>
      <p:sp>
        <p:nvSpPr>
          <p:cNvPr id="110598" name="Text Box 6"/>
          <p:cNvSpPr txBox="1">
            <a:spLocks noChangeArrowheads="1"/>
          </p:cNvSpPr>
          <p:nvPr/>
        </p:nvSpPr>
        <p:spPr bwMode="auto">
          <a:xfrm>
            <a:off x="5149850" y="1987550"/>
            <a:ext cx="2232025" cy="649288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lIns="18000" rIns="18000"/>
          <a:lstStyle/>
          <a:p>
            <a:pPr>
              <a:spcBef>
                <a:spcPct val="50000"/>
              </a:spcBef>
            </a:pPr>
            <a:r>
              <a:rPr lang="en-GB" sz="3200" b="0">
                <a:solidFill>
                  <a:srgbClr val="6600CC"/>
                </a:solidFill>
              </a:rPr>
              <a:t>ratio</a:t>
            </a:r>
          </a:p>
        </p:txBody>
      </p:sp>
      <p:sp>
        <p:nvSpPr>
          <p:cNvPr id="110603" name="Text Box 11"/>
          <p:cNvSpPr txBox="1">
            <a:spLocks noChangeArrowheads="1"/>
          </p:cNvSpPr>
          <p:nvPr/>
        </p:nvSpPr>
        <p:spPr bwMode="auto">
          <a:xfrm>
            <a:off x="611188" y="2997200"/>
            <a:ext cx="7993062" cy="1512888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767647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/>
          <a:lstStyle/>
          <a:p>
            <a:pPr algn="ctr">
              <a:spcBef>
                <a:spcPct val="50000"/>
              </a:spcBef>
            </a:pPr>
            <a:r>
              <a:rPr lang="en-GB" sz="3200" b="0"/>
              <a:t>9 girls out of 10 use soap      </a:t>
            </a:r>
          </a:p>
          <a:p>
            <a:pPr algn="ctr">
              <a:spcBef>
                <a:spcPct val="50000"/>
              </a:spcBef>
            </a:pPr>
            <a:r>
              <a:rPr lang="en-GB" sz="3200" b="0"/>
              <a:t>This is a …</a:t>
            </a:r>
          </a:p>
          <a:p>
            <a:pPr algn="ctr">
              <a:spcBef>
                <a:spcPct val="50000"/>
              </a:spcBef>
            </a:pPr>
            <a:endParaRPr lang="en-GB" sz="3200" b="0">
              <a:solidFill>
                <a:srgbClr val="FF3300"/>
              </a:solidFill>
            </a:endParaRPr>
          </a:p>
        </p:txBody>
      </p:sp>
      <p:sp>
        <p:nvSpPr>
          <p:cNvPr id="110604" name="Text Box 12"/>
          <p:cNvSpPr txBox="1">
            <a:spLocks noChangeArrowheads="1"/>
          </p:cNvSpPr>
          <p:nvPr/>
        </p:nvSpPr>
        <p:spPr bwMode="auto">
          <a:xfrm>
            <a:off x="5653088" y="3716338"/>
            <a:ext cx="2232025" cy="6492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lIns="18000" rIns="18000"/>
          <a:lstStyle/>
          <a:p>
            <a:pPr>
              <a:spcBef>
                <a:spcPct val="50000"/>
              </a:spcBef>
            </a:pPr>
            <a:r>
              <a:rPr lang="en-GB" sz="3200" b="0">
                <a:solidFill>
                  <a:srgbClr val="6600CC"/>
                </a:solidFill>
              </a:rPr>
              <a:t>proportion</a:t>
            </a:r>
          </a:p>
        </p:txBody>
      </p:sp>
      <p:sp>
        <p:nvSpPr>
          <p:cNvPr id="110605" name="Text Box 13"/>
          <p:cNvSpPr txBox="1">
            <a:spLocks noChangeArrowheads="1"/>
          </p:cNvSpPr>
          <p:nvPr/>
        </p:nvSpPr>
        <p:spPr bwMode="auto">
          <a:xfrm>
            <a:off x="900113" y="4795838"/>
            <a:ext cx="7993062" cy="1512887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767647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/>
          <a:lstStyle/>
          <a:p>
            <a:pPr algn="ctr">
              <a:spcBef>
                <a:spcPct val="50000"/>
              </a:spcBef>
            </a:pPr>
            <a:r>
              <a:rPr lang="en-GB" sz="3200" b="0"/>
              <a:t>3 boys out of 10 use deodorant      </a:t>
            </a:r>
          </a:p>
          <a:p>
            <a:pPr algn="ctr">
              <a:spcBef>
                <a:spcPct val="50000"/>
              </a:spcBef>
            </a:pPr>
            <a:r>
              <a:rPr lang="en-GB" sz="3200" b="0"/>
              <a:t>This is a …</a:t>
            </a:r>
          </a:p>
          <a:p>
            <a:pPr algn="ctr">
              <a:spcBef>
                <a:spcPct val="50000"/>
              </a:spcBef>
            </a:pPr>
            <a:endParaRPr lang="en-GB" sz="3200" b="0">
              <a:solidFill>
                <a:srgbClr val="FF3300"/>
              </a:solidFill>
            </a:endParaRPr>
          </a:p>
        </p:txBody>
      </p:sp>
      <p:sp>
        <p:nvSpPr>
          <p:cNvPr id="110606" name="Text Box 14"/>
          <p:cNvSpPr txBox="1">
            <a:spLocks noChangeArrowheads="1"/>
          </p:cNvSpPr>
          <p:nvPr/>
        </p:nvSpPr>
        <p:spPr bwMode="auto">
          <a:xfrm>
            <a:off x="5942013" y="5514975"/>
            <a:ext cx="2232025" cy="649288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lIns="18000" rIns="18000"/>
          <a:lstStyle/>
          <a:p>
            <a:pPr>
              <a:spcBef>
                <a:spcPct val="50000"/>
              </a:spcBef>
            </a:pPr>
            <a:r>
              <a:rPr lang="en-GB" sz="3200" b="0">
                <a:solidFill>
                  <a:srgbClr val="6600CC"/>
                </a:solidFill>
              </a:rPr>
              <a:t>proportion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" dur="5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8" dur="500"/>
                                        <p:tgtEl>
                                          <p:spTgt spid="1106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110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2" dur="500"/>
                                        <p:tgtEl>
                                          <p:spTgt spid="1106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5" dur="500"/>
                                        <p:tgtEl>
                                          <p:spTgt spid="1106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nimBg="1"/>
      <p:bldP spid="110597" grpId="1" animBg="1"/>
      <p:bldP spid="110598" grpId="0"/>
      <p:bldP spid="110598" grpId="1"/>
      <p:bldP spid="110603" grpId="0" animBg="1"/>
      <p:bldP spid="110603" grpId="1" animBg="1"/>
      <p:bldP spid="110604" grpId="0"/>
      <p:bldP spid="110604" grpId="1"/>
      <p:bldP spid="110605" grpId="0" animBg="1"/>
      <p:bldP spid="110605" grpId="1" animBg="1"/>
      <p:bldP spid="110606" grpId="0"/>
      <p:bldP spid="110606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Ratio, Proportion or Fraction?</a:t>
            </a:r>
          </a:p>
        </p:txBody>
      </p:sp>
      <p:sp>
        <p:nvSpPr>
          <p:cNvPr id="111619" name="Text Box 3"/>
          <p:cNvSpPr txBox="1">
            <a:spLocks noChangeArrowheads="1"/>
          </p:cNvSpPr>
          <p:nvPr/>
        </p:nvSpPr>
        <p:spPr bwMode="auto">
          <a:xfrm>
            <a:off x="107950" y="1268413"/>
            <a:ext cx="7993063" cy="1512887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767647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/>
          <a:lstStyle/>
          <a:p>
            <a:pPr algn="ctr">
              <a:spcBef>
                <a:spcPct val="50000"/>
              </a:spcBef>
            </a:pPr>
            <a:r>
              <a:rPr lang="en-GB" sz="2800" b="0"/>
              <a:t>3 out of 4 pizza-munchers love olives</a:t>
            </a:r>
            <a:r>
              <a:rPr lang="en-GB" sz="3200" b="0"/>
              <a:t>    </a:t>
            </a:r>
          </a:p>
          <a:p>
            <a:pPr algn="ctr">
              <a:spcBef>
                <a:spcPct val="50000"/>
              </a:spcBef>
            </a:pPr>
            <a:r>
              <a:rPr lang="en-GB" sz="3200" b="0"/>
              <a:t>This is a …</a:t>
            </a:r>
          </a:p>
          <a:p>
            <a:pPr algn="ctr">
              <a:spcBef>
                <a:spcPct val="50000"/>
              </a:spcBef>
            </a:pPr>
            <a:endParaRPr lang="en-GB" sz="3200" b="0">
              <a:solidFill>
                <a:srgbClr val="FF3300"/>
              </a:solidFill>
            </a:endParaRPr>
          </a:p>
        </p:txBody>
      </p:sp>
      <p:sp>
        <p:nvSpPr>
          <p:cNvPr id="111621" name="Text Box 5"/>
          <p:cNvSpPr txBox="1">
            <a:spLocks noChangeArrowheads="1"/>
          </p:cNvSpPr>
          <p:nvPr/>
        </p:nvSpPr>
        <p:spPr bwMode="auto">
          <a:xfrm>
            <a:off x="5149850" y="1987550"/>
            <a:ext cx="2232025" cy="649288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lIns="18000" rIns="18000"/>
          <a:lstStyle/>
          <a:p>
            <a:pPr>
              <a:spcBef>
                <a:spcPct val="50000"/>
              </a:spcBef>
            </a:pPr>
            <a:r>
              <a:rPr lang="en-GB" sz="3200" b="0">
                <a:solidFill>
                  <a:srgbClr val="6600CC"/>
                </a:solidFill>
              </a:rPr>
              <a:t>proportion</a:t>
            </a:r>
          </a:p>
        </p:txBody>
      </p:sp>
      <p:sp>
        <p:nvSpPr>
          <p:cNvPr id="111624" name="Text Box 8"/>
          <p:cNvSpPr txBox="1">
            <a:spLocks noChangeArrowheads="1"/>
          </p:cNvSpPr>
          <p:nvPr/>
        </p:nvSpPr>
        <p:spPr bwMode="auto">
          <a:xfrm>
            <a:off x="611188" y="2997200"/>
            <a:ext cx="7993062" cy="1512888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767647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/>
          <a:lstStyle/>
          <a:p>
            <a:pPr algn="ctr">
              <a:spcBef>
                <a:spcPct val="50000"/>
              </a:spcBef>
            </a:pPr>
            <a:r>
              <a:rPr lang="en-GB" sz="2800" b="0"/>
              <a:t>Half of all girls in 6D love History</a:t>
            </a:r>
            <a:r>
              <a:rPr lang="en-GB" sz="3200" b="0"/>
              <a:t>      </a:t>
            </a:r>
          </a:p>
          <a:p>
            <a:pPr algn="ctr">
              <a:spcBef>
                <a:spcPct val="50000"/>
              </a:spcBef>
            </a:pPr>
            <a:r>
              <a:rPr lang="en-GB" sz="3200" b="0"/>
              <a:t>This is a …</a:t>
            </a:r>
            <a:endParaRPr lang="en-GB" sz="3200" b="0">
              <a:solidFill>
                <a:srgbClr val="FF3300"/>
              </a:solidFill>
            </a:endParaRPr>
          </a:p>
        </p:txBody>
      </p:sp>
      <p:sp>
        <p:nvSpPr>
          <p:cNvPr id="111625" name="Text Box 9"/>
          <p:cNvSpPr txBox="1">
            <a:spLocks noChangeArrowheads="1"/>
          </p:cNvSpPr>
          <p:nvPr/>
        </p:nvSpPr>
        <p:spPr bwMode="auto">
          <a:xfrm>
            <a:off x="5653088" y="3716338"/>
            <a:ext cx="2232025" cy="6492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lIns="18000" rIns="18000"/>
          <a:lstStyle/>
          <a:p>
            <a:pPr>
              <a:spcBef>
                <a:spcPct val="50000"/>
              </a:spcBef>
            </a:pPr>
            <a:r>
              <a:rPr lang="en-GB" sz="3200" b="0">
                <a:solidFill>
                  <a:srgbClr val="6600CC"/>
                </a:solidFill>
              </a:rPr>
              <a:t>fraction</a:t>
            </a:r>
          </a:p>
        </p:txBody>
      </p:sp>
      <p:sp>
        <p:nvSpPr>
          <p:cNvPr id="111626" name="Text Box 10"/>
          <p:cNvSpPr txBox="1">
            <a:spLocks noChangeArrowheads="1"/>
          </p:cNvSpPr>
          <p:nvPr/>
        </p:nvSpPr>
        <p:spPr bwMode="auto">
          <a:xfrm>
            <a:off x="900113" y="4795838"/>
            <a:ext cx="7993062" cy="1512887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767647"/>
              </a:gs>
            </a:gsLst>
            <a:path path="shape">
              <a:fillToRect l="50000" t="50000" r="50000" b="50000"/>
            </a:path>
          </a:gradFill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lIns="18000" rIns="18000"/>
          <a:lstStyle/>
          <a:p>
            <a:pPr algn="ctr">
              <a:spcBef>
                <a:spcPct val="50000"/>
              </a:spcBef>
            </a:pPr>
            <a:r>
              <a:rPr lang="en-GB" sz="2800" b="0"/>
              <a:t>One third of all road accidents involve drinking</a:t>
            </a:r>
            <a:r>
              <a:rPr lang="en-GB" sz="3200" b="0"/>
              <a:t>   </a:t>
            </a:r>
          </a:p>
          <a:p>
            <a:pPr algn="ctr">
              <a:spcBef>
                <a:spcPct val="50000"/>
              </a:spcBef>
            </a:pPr>
            <a:r>
              <a:rPr lang="en-GB" sz="3200" b="0"/>
              <a:t>This is a …</a:t>
            </a:r>
            <a:endParaRPr lang="en-GB" sz="3200" b="0">
              <a:solidFill>
                <a:srgbClr val="FF3300"/>
              </a:solidFill>
            </a:endParaRPr>
          </a:p>
        </p:txBody>
      </p:sp>
      <p:sp>
        <p:nvSpPr>
          <p:cNvPr id="111627" name="Text Box 11"/>
          <p:cNvSpPr txBox="1">
            <a:spLocks noChangeArrowheads="1"/>
          </p:cNvSpPr>
          <p:nvPr/>
        </p:nvSpPr>
        <p:spPr bwMode="auto">
          <a:xfrm>
            <a:off x="5942013" y="5514975"/>
            <a:ext cx="2232025" cy="649288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lIns="18000" rIns="18000"/>
          <a:lstStyle/>
          <a:p>
            <a:pPr>
              <a:spcBef>
                <a:spcPct val="50000"/>
              </a:spcBef>
            </a:pPr>
            <a:r>
              <a:rPr lang="en-GB" sz="3200" b="0">
                <a:solidFill>
                  <a:srgbClr val="6600CC"/>
                </a:solidFill>
              </a:rPr>
              <a:t>fraction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" dur="500"/>
                                        <p:tgtEl>
                                          <p:spTgt spid="1116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7" dur="500"/>
                                        <p:tgtEl>
                                          <p:spTgt spid="1116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8" dur="500"/>
                                        <p:tgtEl>
                                          <p:spTgt spid="1116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animBg="1" autoUpdateAnimBg="0"/>
      <p:bldP spid="111621" grpId="0" autoUpdateAnimBg="0"/>
      <p:bldP spid="111624" grpId="0" animBg="1" autoUpdateAnimBg="0"/>
      <p:bldP spid="111624" grpId="1" animBg="1"/>
      <p:bldP spid="111624" grpId="2" animBg="1"/>
      <p:bldP spid="111625" grpId="0" autoUpdateAnimBg="0"/>
      <p:bldP spid="111625" grpId="1"/>
      <p:bldP spid="111625" grpId="2"/>
      <p:bldP spid="111626" grpId="0" animBg="1" autoUpdateAnimBg="0"/>
      <p:bldP spid="111626" grpId="1" animBg="1"/>
      <p:bldP spid="111626" grpId="2" animBg="1"/>
      <p:bldP spid="111627" grpId="0" autoUpdateAnimBg="0"/>
      <p:bldP spid="111627" grpId="1"/>
      <p:bldP spid="111627" grpId="2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WordArt 2"/>
          <p:cNvSpPr>
            <a:spLocks noChangeArrowheads="1" noChangeShapeType="1" noTextEdit="1"/>
          </p:cNvSpPr>
          <p:nvPr/>
        </p:nvSpPr>
        <p:spPr bwMode="auto">
          <a:xfrm>
            <a:off x="1371600" y="1143000"/>
            <a:ext cx="6400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Proportions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838200" y="2514600"/>
            <a:ext cx="73152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 dirty="0"/>
              <a:t>In a proportion the product of the means is equal to product of the extremes</a:t>
            </a:r>
            <a:r>
              <a:rPr lang="en-US" sz="4000" b="1" dirty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WordArt 2"/>
          <p:cNvSpPr>
            <a:spLocks noChangeArrowheads="1" noChangeShapeType="1" noTextEdit="1"/>
          </p:cNvSpPr>
          <p:nvPr/>
        </p:nvSpPr>
        <p:spPr bwMode="auto">
          <a:xfrm>
            <a:off x="1371600" y="533400"/>
            <a:ext cx="6400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Proportions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066800" y="2971800"/>
            <a:ext cx="6934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>
                <a:latin typeface="Times New Roman" pitchFamily="18" charset="0"/>
              </a:rPr>
              <a:t>3 : 5 = 6 : 10</a:t>
            </a:r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3352800" y="3886200"/>
            <a:ext cx="0" cy="152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 sz="2000" b="1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3352800" y="5410200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000" b="1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 flipV="1">
            <a:off x="5715000" y="38862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000" b="1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3810000" y="5486400"/>
            <a:ext cx="1981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Extremes</a:t>
            </a:r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 flipV="1">
            <a:off x="4038600" y="38100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000" b="1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4038600" y="4648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000" b="1"/>
          </a:p>
        </p:txBody>
      </p:sp>
      <p:sp>
        <p:nvSpPr>
          <p:cNvPr id="20490" name="Line 11"/>
          <p:cNvSpPr>
            <a:spLocks noChangeShapeType="1"/>
          </p:cNvSpPr>
          <p:nvPr/>
        </p:nvSpPr>
        <p:spPr bwMode="auto">
          <a:xfrm flipV="1">
            <a:off x="4876800" y="38862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000" b="1"/>
          </a:p>
        </p:txBody>
      </p:sp>
      <p:sp>
        <p:nvSpPr>
          <p:cNvPr id="20491" name="Text Box 12"/>
          <p:cNvSpPr txBox="1">
            <a:spLocks noChangeArrowheads="1"/>
          </p:cNvSpPr>
          <p:nvPr/>
        </p:nvSpPr>
        <p:spPr bwMode="auto">
          <a:xfrm>
            <a:off x="4038600" y="4572000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Means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WordArt 2"/>
          <p:cNvSpPr>
            <a:spLocks noChangeArrowheads="1" noChangeShapeType="1" noTextEdit="1"/>
          </p:cNvSpPr>
          <p:nvPr/>
        </p:nvSpPr>
        <p:spPr bwMode="auto">
          <a:xfrm>
            <a:off x="1371600" y="533400"/>
            <a:ext cx="6400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Proportions</a:t>
            </a:r>
          </a:p>
        </p:txBody>
      </p:sp>
      <p:sp>
        <p:nvSpPr>
          <p:cNvPr id="3076" name="Freeform 4"/>
          <p:cNvSpPr>
            <a:spLocks/>
          </p:cNvSpPr>
          <p:nvPr/>
        </p:nvSpPr>
        <p:spPr bwMode="auto">
          <a:xfrm>
            <a:off x="2895600" y="1981200"/>
            <a:ext cx="2986088" cy="2303463"/>
          </a:xfrm>
          <a:custGeom>
            <a:avLst/>
            <a:gdLst>
              <a:gd name="T0" fmla="*/ 2892426 w 1881"/>
              <a:gd name="T1" fmla="*/ 1790701 h 1451"/>
              <a:gd name="T2" fmla="*/ 2668588 w 1881"/>
              <a:gd name="T3" fmla="*/ 1585913 h 1451"/>
              <a:gd name="T4" fmla="*/ 2632076 w 1881"/>
              <a:gd name="T5" fmla="*/ 1530350 h 1451"/>
              <a:gd name="T6" fmla="*/ 2557463 w 1881"/>
              <a:gd name="T7" fmla="*/ 1492250 h 1451"/>
              <a:gd name="T8" fmla="*/ 2259013 w 1881"/>
              <a:gd name="T9" fmla="*/ 1287463 h 1451"/>
              <a:gd name="T10" fmla="*/ 2146301 w 1881"/>
              <a:gd name="T11" fmla="*/ 1212850 h 1451"/>
              <a:gd name="T12" fmla="*/ 2016126 w 1881"/>
              <a:gd name="T13" fmla="*/ 1100138 h 1451"/>
              <a:gd name="T14" fmla="*/ 1828801 w 1881"/>
              <a:gd name="T15" fmla="*/ 969963 h 1451"/>
              <a:gd name="T16" fmla="*/ 1679576 w 1881"/>
              <a:gd name="T17" fmla="*/ 784225 h 1451"/>
              <a:gd name="T18" fmla="*/ 1512888 w 1881"/>
              <a:gd name="T19" fmla="*/ 615950 h 1451"/>
              <a:gd name="T20" fmla="*/ 1474788 w 1881"/>
              <a:gd name="T21" fmla="*/ 560388 h 1451"/>
              <a:gd name="T22" fmla="*/ 1381125 w 1881"/>
              <a:gd name="T23" fmla="*/ 485775 h 1451"/>
              <a:gd name="T24" fmla="*/ 1270000 w 1881"/>
              <a:gd name="T25" fmla="*/ 373063 h 1451"/>
              <a:gd name="T26" fmla="*/ 1027113 w 1881"/>
              <a:gd name="T27" fmla="*/ 168275 h 1451"/>
              <a:gd name="T28" fmla="*/ 971550 w 1881"/>
              <a:gd name="T29" fmla="*/ 149225 h 1451"/>
              <a:gd name="T30" fmla="*/ 411163 w 1881"/>
              <a:gd name="T31" fmla="*/ 0 h 1451"/>
              <a:gd name="T32" fmla="*/ 131763 w 1881"/>
              <a:gd name="T33" fmla="*/ 19050 h 1451"/>
              <a:gd name="T34" fmla="*/ 74613 w 1881"/>
              <a:gd name="T35" fmla="*/ 36513 h 1451"/>
              <a:gd name="T36" fmla="*/ 0 w 1881"/>
              <a:gd name="T37" fmla="*/ 204788 h 1451"/>
              <a:gd name="T38" fmla="*/ 19050 w 1881"/>
              <a:gd name="T39" fmla="*/ 671513 h 1451"/>
              <a:gd name="T40" fmla="*/ 355600 w 1881"/>
              <a:gd name="T41" fmla="*/ 1174750 h 1451"/>
              <a:gd name="T42" fmla="*/ 447675 w 1881"/>
              <a:gd name="T43" fmla="*/ 1268413 h 1451"/>
              <a:gd name="T44" fmla="*/ 560388 w 1881"/>
              <a:gd name="T45" fmla="*/ 1381125 h 1451"/>
              <a:gd name="T46" fmla="*/ 615950 w 1881"/>
              <a:gd name="T47" fmla="*/ 1417638 h 1451"/>
              <a:gd name="T48" fmla="*/ 1157288 w 1881"/>
              <a:gd name="T49" fmla="*/ 1903413 h 1451"/>
              <a:gd name="T50" fmla="*/ 1381125 w 1881"/>
              <a:gd name="T51" fmla="*/ 2052638 h 1451"/>
              <a:gd name="T52" fmla="*/ 2016126 w 1881"/>
              <a:gd name="T53" fmla="*/ 2257426 h 1451"/>
              <a:gd name="T54" fmla="*/ 2855913 w 1881"/>
              <a:gd name="T55" fmla="*/ 2146301 h 1451"/>
              <a:gd name="T56" fmla="*/ 2930526 w 1881"/>
              <a:gd name="T57" fmla="*/ 2052638 h 1451"/>
              <a:gd name="T58" fmla="*/ 2986088 w 1881"/>
              <a:gd name="T59" fmla="*/ 1884363 h 1451"/>
              <a:gd name="T60" fmla="*/ 2930526 w 1881"/>
              <a:gd name="T61" fmla="*/ 1847851 h 1451"/>
              <a:gd name="T62" fmla="*/ 2892426 w 1881"/>
              <a:gd name="T63" fmla="*/ 1790701 h 145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81"/>
              <a:gd name="T97" fmla="*/ 0 h 1451"/>
              <a:gd name="T98" fmla="*/ 1881 w 1881"/>
              <a:gd name="T99" fmla="*/ 1451 h 145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81" h="1451">
                <a:moveTo>
                  <a:pt x="1822" y="1128"/>
                </a:moveTo>
                <a:cubicBezTo>
                  <a:pt x="1768" y="1093"/>
                  <a:pt x="1727" y="1044"/>
                  <a:pt x="1681" y="999"/>
                </a:cubicBezTo>
                <a:cubicBezTo>
                  <a:pt x="1671" y="989"/>
                  <a:pt x="1669" y="973"/>
                  <a:pt x="1658" y="964"/>
                </a:cubicBezTo>
                <a:cubicBezTo>
                  <a:pt x="1645" y="953"/>
                  <a:pt x="1625" y="950"/>
                  <a:pt x="1611" y="940"/>
                </a:cubicBezTo>
                <a:cubicBezTo>
                  <a:pt x="1549" y="895"/>
                  <a:pt x="1498" y="837"/>
                  <a:pt x="1423" y="811"/>
                </a:cubicBezTo>
                <a:cubicBezTo>
                  <a:pt x="1338" y="729"/>
                  <a:pt x="1432" y="810"/>
                  <a:pt x="1352" y="764"/>
                </a:cubicBezTo>
                <a:cubicBezTo>
                  <a:pt x="1291" y="729"/>
                  <a:pt x="1319" y="734"/>
                  <a:pt x="1270" y="693"/>
                </a:cubicBezTo>
                <a:cubicBezTo>
                  <a:pt x="1234" y="663"/>
                  <a:pt x="1187" y="642"/>
                  <a:pt x="1152" y="611"/>
                </a:cubicBezTo>
                <a:cubicBezTo>
                  <a:pt x="1010" y="485"/>
                  <a:pt x="1129" y="594"/>
                  <a:pt x="1058" y="494"/>
                </a:cubicBezTo>
                <a:cubicBezTo>
                  <a:pt x="1028" y="451"/>
                  <a:pt x="989" y="424"/>
                  <a:pt x="953" y="388"/>
                </a:cubicBezTo>
                <a:cubicBezTo>
                  <a:pt x="943" y="378"/>
                  <a:pt x="939" y="363"/>
                  <a:pt x="929" y="353"/>
                </a:cubicBezTo>
                <a:cubicBezTo>
                  <a:pt x="911" y="335"/>
                  <a:pt x="890" y="322"/>
                  <a:pt x="870" y="306"/>
                </a:cubicBezTo>
                <a:cubicBezTo>
                  <a:pt x="796" y="181"/>
                  <a:pt x="874" y="284"/>
                  <a:pt x="800" y="235"/>
                </a:cubicBezTo>
                <a:cubicBezTo>
                  <a:pt x="746" y="199"/>
                  <a:pt x="701" y="142"/>
                  <a:pt x="647" y="106"/>
                </a:cubicBezTo>
                <a:cubicBezTo>
                  <a:pt x="637" y="99"/>
                  <a:pt x="623" y="100"/>
                  <a:pt x="612" y="94"/>
                </a:cubicBezTo>
                <a:cubicBezTo>
                  <a:pt x="499" y="36"/>
                  <a:pt x="386" y="14"/>
                  <a:pt x="259" y="0"/>
                </a:cubicBezTo>
                <a:cubicBezTo>
                  <a:pt x="200" y="4"/>
                  <a:pt x="141" y="6"/>
                  <a:pt x="83" y="12"/>
                </a:cubicBezTo>
                <a:cubicBezTo>
                  <a:pt x="71" y="13"/>
                  <a:pt x="56" y="14"/>
                  <a:pt x="47" y="23"/>
                </a:cubicBezTo>
                <a:cubicBezTo>
                  <a:pt x="40" y="30"/>
                  <a:pt x="5" y="115"/>
                  <a:pt x="0" y="129"/>
                </a:cubicBezTo>
                <a:cubicBezTo>
                  <a:pt x="4" y="227"/>
                  <a:pt x="2" y="325"/>
                  <a:pt x="12" y="423"/>
                </a:cubicBezTo>
                <a:cubicBezTo>
                  <a:pt x="24" y="546"/>
                  <a:pt x="125" y="676"/>
                  <a:pt x="224" y="740"/>
                </a:cubicBezTo>
                <a:cubicBezTo>
                  <a:pt x="278" y="850"/>
                  <a:pt x="213" y="745"/>
                  <a:pt x="282" y="799"/>
                </a:cubicBezTo>
                <a:cubicBezTo>
                  <a:pt x="308" y="820"/>
                  <a:pt x="325" y="852"/>
                  <a:pt x="353" y="870"/>
                </a:cubicBezTo>
                <a:cubicBezTo>
                  <a:pt x="365" y="878"/>
                  <a:pt x="376" y="885"/>
                  <a:pt x="388" y="893"/>
                </a:cubicBezTo>
                <a:cubicBezTo>
                  <a:pt x="467" y="1011"/>
                  <a:pt x="603" y="1135"/>
                  <a:pt x="729" y="1199"/>
                </a:cubicBezTo>
                <a:cubicBezTo>
                  <a:pt x="768" y="1256"/>
                  <a:pt x="812" y="1260"/>
                  <a:pt x="870" y="1293"/>
                </a:cubicBezTo>
                <a:cubicBezTo>
                  <a:pt x="995" y="1365"/>
                  <a:pt x="1126" y="1407"/>
                  <a:pt x="1270" y="1422"/>
                </a:cubicBezTo>
                <a:cubicBezTo>
                  <a:pt x="1612" y="1412"/>
                  <a:pt x="1597" y="1451"/>
                  <a:pt x="1799" y="1352"/>
                </a:cubicBezTo>
                <a:cubicBezTo>
                  <a:pt x="1829" y="1262"/>
                  <a:pt x="1786" y="1368"/>
                  <a:pt x="1846" y="1293"/>
                </a:cubicBezTo>
                <a:cubicBezTo>
                  <a:pt x="1864" y="1270"/>
                  <a:pt x="1871" y="1215"/>
                  <a:pt x="1881" y="1187"/>
                </a:cubicBezTo>
                <a:cubicBezTo>
                  <a:pt x="1869" y="1179"/>
                  <a:pt x="1856" y="1174"/>
                  <a:pt x="1846" y="1164"/>
                </a:cubicBezTo>
                <a:cubicBezTo>
                  <a:pt x="1836" y="1154"/>
                  <a:pt x="1822" y="1128"/>
                  <a:pt x="1822" y="1128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7" name="Freeform 5"/>
          <p:cNvSpPr>
            <a:spLocks/>
          </p:cNvSpPr>
          <p:nvPr/>
        </p:nvSpPr>
        <p:spPr bwMode="auto">
          <a:xfrm>
            <a:off x="2974975" y="2057400"/>
            <a:ext cx="2435225" cy="2182813"/>
          </a:xfrm>
          <a:custGeom>
            <a:avLst/>
            <a:gdLst>
              <a:gd name="T0" fmla="*/ 0 w 1534"/>
              <a:gd name="T1" fmla="*/ 2182813 h 1375"/>
              <a:gd name="T2" fmla="*/ 373062 w 1534"/>
              <a:gd name="T3" fmla="*/ 2089151 h 1375"/>
              <a:gd name="T4" fmla="*/ 577850 w 1534"/>
              <a:gd name="T5" fmla="*/ 2033588 h 1375"/>
              <a:gd name="T6" fmla="*/ 858838 w 1534"/>
              <a:gd name="T7" fmla="*/ 1903413 h 1375"/>
              <a:gd name="T8" fmla="*/ 1287462 w 1534"/>
              <a:gd name="T9" fmla="*/ 1698626 h 1375"/>
              <a:gd name="T10" fmla="*/ 1604962 w 1534"/>
              <a:gd name="T11" fmla="*/ 1455738 h 1375"/>
              <a:gd name="T12" fmla="*/ 1773238 w 1534"/>
              <a:gd name="T13" fmla="*/ 1287463 h 1375"/>
              <a:gd name="T14" fmla="*/ 2071688 w 1534"/>
              <a:gd name="T15" fmla="*/ 969963 h 1375"/>
              <a:gd name="T16" fmla="*/ 2165350 w 1534"/>
              <a:gd name="T17" fmla="*/ 858838 h 1375"/>
              <a:gd name="T18" fmla="*/ 2314575 w 1534"/>
              <a:gd name="T19" fmla="*/ 690563 h 1375"/>
              <a:gd name="T20" fmla="*/ 2425700 w 1534"/>
              <a:gd name="T21" fmla="*/ 466725 h 1375"/>
              <a:gd name="T22" fmla="*/ 2370138 w 1534"/>
              <a:gd name="T23" fmla="*/ 223838 h 1375"/>
              <a:gd name="T24" fmla="*/ 2257425 w 1534"/>
              <a:gd name="T25" fmla="*/ 149225 h 1375"/>
              <a:gd name="T26" fmla="*/ 2108200 w 1534"/>
              <a:gd name="T27" fmla="*/ 0 h 1375"/>
              <a:gd name="T28" fmla="*/ 1903413 w 1534"/>
              <a:gd name="T29" fmla="*/ 55563 h 1375"/>
              <a:gd name="T30" fmla="*/ 1716088 w 1534"/>
              <a:gd name="T31" fmla="*/ 185738 h 1375"/>
              <a:gd name="T32" fmla="*/ 1530350 w 1534"/>
              <a:gd name="T33" fmla="*/ 336550 h 1375"/>
              <a:gd name="T34" fmla="*/ 1492250 w 1534"/>
              <a:gd name="T35" fmla="*/ 392113 h 1375"/>
              <a:gd name="T36" fmla="*/ 1417637 w 1534"/>
              <a:gd name="T37" fmla="*/ 447675 h 1375"/>
              <a:gd name="T38" fmla="*/ 1306512 w 1534"/>
              <a:gd name="T39" fmla="*/ 560388 h 1375"/>
              <a:gd name="T40" fmla="*/ 1193800 w 1534"/>
              <a:gd name="T41" fmla="*/ 635000 h 1375"/>
              <a:gd name="T42" fmla="*/ 1063625 w 1534"/>
              <a:gd name="T43" fmla="*/ 801688 h 1375"/>
              <a:gd name="T44" fmla="*/ 952500 w 1534"/>
              <a:gd name="T45" fmla="*/ 876300 h 1375"/>
              <a:gd name="T46" fmla="*/ 858838 w 1534"/>
              <a:gd name="T47" fmla="*/ 950913 h 1375"/>
              <a:gd name="T48" fmla="*/ 577850 w 1534"/>
              <a:gd name="T49" fmla="*/ 1100138 h 1375"/>
              <a:gd name="T50" fmla="*/ 466725 w 1534"/>
              <a:gd name="T51" fmla="*/ 1193800 h 1375"/>
              <a:gd name="T52" fmla="*/ 168275 w 1534"/>
              <a:gd name="T53" fmla="*/ 1436688 h 1375"/>
              <a:gd name="T54" fmla="*/ 93662 w 1534"/>
              <a:gd name="T55" fmla="*/ 1549400 h 1375"/>
              <a:gd name="T56" fmla="*/ 55563 w 1534"/>
              <a:gd name="T57" fmla="*/ 1604963 h 1375"/>
              <a:gd name="T58" fmla="*/ 19050 w 1534"/>
              <a:gd name="T59" fmla="*/ 1716088 h 1375"/>
              <a:gd name="T60" fmla="*/ 0 w 1534"/>
              <a:gd name="T61" fmla="*/ 1773238 h 1375"/>
              <a:gd name="T62" fmla="*/ 19050 w 1534"/>
              <a:gd name="T63" fmla="*/ 2033588 h 1375"/>
              <a:gd name="T64" fmla="*/ 112713 w 1534"/>
              <a:gd name="T65" fmla="*/ 2146301 h 1375"/>
              <a:gd name="T66" fmla="*/ 168275 w 1534"/>
              <a:gd name="T67" fmla="*/ 2165351 h 1375"/>
              <a:gd name="T68" fmla="*/ 0 w 1534"/>
              <a:gd name="T69" fmla="*/ 2182813 h 137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534"/>
              <a:gd name="T106" fmla="*/ 0 h 1375"/>
              <a:gd name="T107" fmla="*/ 1534 w 1534"/>
              <a:gd name="T108" fmla="*/ 1375 h 1375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534" h="1375">
                <a:moveTo>
                  <a:pt x="0" y="1375"/>
                </a:moveTo>
                <a:cubicBezTo>
                  <a:pt x="84" y="1362"/>
                  <a:pt x="155" y="1341"/>
                  <a:pt x="235" y="1316"/>
                </a:cubicBezTo>
                <a:cubicBezTo>
                  <a:pt x="238" y="1315"/>
                  <a:pt x="338" y="1294"/>
                  <a:pt x="364" y="1281"/>
                </a:cubicBezTo>
                <a:cubicBezTo>
                  <a:pt x="420" y="1253"/>
                  <a:pt x="481" y="1219"/>
                  <a:pt x="541" y="1199"/>
                </a:cubicBezTo>
                <a:cubicBezTo>
                  <a:pt x="623" y="1143"/>
                  <a:pt x="735" y="1127"/>
                  <a:pt x="811" y="1070"/>
                </a:cubicBezTo>
                <a:cubicBezTo>
                  <a:pt x="877" y="1020"/>
                  <a:pt x="943" y="962"/>
                  <a:pt x="1011" y="917"/>
                </a:cubicBezTo>
                <a:cubicBezTo>
                  <a:pt x="1044" y="873"/>
                  <a:pt x="1071" y="842"/>
                  <a:pt x="1117" y="811"/>
                </a:cubicBezTo>
                <a:cubicBezTo>
                  <a:pt x="1153" y="756"/>
                  <a:pt x="1248" y="650"/>
                  <a:pt x="1305" y="611"/>
                </a:cubicBezTo>
                <a:cubicBezTo>
                  <a:pt x="1356" y="533"/>
                  <a:pt x="1295" y="621"/>
                  <a:pt x="1364" y="541"/>
                </a:cubicBezTo>
                <a:cubicBezTo>
                  <a:pt x="1400" y="499"/>
                  <a:pt x="1411" y="465"/>
                  <a:pt x="1458" y="435"/>
                </a:cubicBezTo>
                <a:cubicBezTo>
                  <a:pt x="1474" y="383"/>
                  <a:pt x="1510" y="345"/>
                  <a:pt x="1528" y="294"/>
                </a:cubicBezTo>
                <a:cubicBezTo>
                  <a:pt x="1524" y="252"/>
                  <a:pt x="1534" y="177"/>
                  <a:pt x="1493" y="141"/>
                </a:cubicBezTo>
                <a:cubicBezTo>
                  <a:pt x="1472" y="122"/>
                  <a:pt x="1422" y="94"/>
                  <a:pt x="1422" y="94"/>
                </a:cubicBezTo>
                <a:cubicBezTo>
                  <a:pt x="1395" y="53"/>
                  <a:pt x="1369" y="27"/>
                  <a:pt x="1328" y="0"/>
                </a:cubicBezTo>
                <a:cubicBezTo>
                  <a:pt x="1283" y="9"/>
                  <a:pt x="1242" y="20"/>
                  <a:pt x="1199" y="35"/>
                </a:cubicBezTo>
                <a:cubicBezTo>
                  <a:pt x="1161" y="73"/>
                  <a:pt x="1129" y="93"/>
                  <a:pt x="1081" y="117"/>
                </a:cubicBezTo>
                <a:cubicBezTo>
                  <a:pt x="1045" y="154"/>
                  <a:pt x="1000" y="176"/>
                  <a:pt x="964" y="212"/>
                </a:cubicBezTo>
                <a:cubicBezTo>
                  <a:pt x="954" y="222"/>
                  <a:pt x="950" y="237"/>
                  <a:pt x="940" y="247"/>
                </a:cubicBezTo>
                <a:cubicBezTo>
                  <a:pt x="926" y="261"/>
                  <a:pt x="907" y="269"/>
                  <a:pt x="893" y="282"/>
                </a:cubicBezTo>
                <a:cubicBezTo>
                  <a:pt x="868" y="304"/>
                  <a:pt x="851" y="335"/>
                  <a:pt x="823" y="353"/>
                </a:cubicBezTo>
                <a:cubicBezTo>
                  <a:pt x="799" y="369"/>
                  <a:pt x="752" y="400"/>
                  <a:pt x="752" y="400"/>
                </a:cubicBezTo>
                <a:cubicBezTo>
                  <a:pt x="735" y="426"/>
                  <a:pt x="692" y="486"/>
                  <a:pt x="670" y="505"/>
                </a:cubicBezTo>
                <a:cubicBezTo>
                  <a:pt x="649" y="523"/>
                  <a:pt x="600" y="552"/>
                  <a:pt x="600" y="552"/>
                </a:cubicBezTo>
                <a:cubicBezTo>
                  <a:pt x="555" y="619"/>
                  <a:pt x="602" y="566"/>
                  <a:pt x="541" y="599"/>
                </a:cubicBezTo>
                <a:cubicBezTo>
                  <a:pt x="480" y="632"/>
                  <a:pt x="431" y="673"/>
                  <a:pt x="364" y="693"/>
                </a:cubicBezTo>
                <a:cubicBezTo>
                  <a:pt x="251" y="771"/>
                  <a:pt x="414" y="655"/>
                  <a:pt x="294" y="752"/>
                </a:cubicBezTo>
                <a:cubicBezTo>
                  <a:pt x="235" y="799"/>
                  <a:pt x="149" y="840"/>
                  <a:pt x="106" y="905"/>
                </a:cubicBezTo>
                <a:cubicBezTo>
                  <a:pt x="90" y="929"/>
                  <a:pt x="75" y="952"/>
                  <a:pt x="59" y="976"/>
                </a:cubicBezTo>
                <a:cubicBezTo>
                  <a:pt x="51" y="988"/>
                  <a:pt x="35" y="1011"/>
                  <a:pt x="35" y="1011"/>
                </a:cubicBezTo>
                <a:cubicBezTo>
                  <a:pt x="27" y="1034"/>
                  <a:pt x="20" y="1058"/>
                  <a:pt x="12" y="1081"/>
                </a:cubicBezTo>
                <a:cubicBezTo>
                  <a:pt x="8" y="1093"/>
                  <a:pt x="0" y="1117"/>
                  <a:pt x="0" y="1117"/>
                </a:cubicBezTo>
                <a:cubicBezTo>
                  <a:pt x="4" y="1172"/>
                  <a:pt x="3" y="1227"/>
                  <a:pt x="12" y="1281"/>
                </a:cubicBezTo>
                <a:cubicBezTo>
                  <a:pt x="15" y="1298"/>
                  <a:pt x="61" y="1345"/>
                  <a:pt x="71" y="1352"/>
                </a:cubicBezTo>
                <a:cubicBezTo>
                  <a:pt x="81" y="1359"/>
                  <a:pt x="106" y="1364"/>
                  <a:pt x="106" y="1364"/>
                </a:cubicBezTo>
                <a:lnTo>
                  <a:pt x="0" y="1375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3200400" y="2057400"/>
          <a:ext cx="2292350" cy="1920875"/>
        </p:xfrm>
        <a:graphic>
          <a:graphicData uri="http://schemas.openxmlformats.org/presentationml/2006/ole">
            <p:oleObj spid="_x0000_s114690" name="Equation" r:id="rId3" imgW="469800" imgH="393480" progId="">
              <p:embed/>
            </p:oleObj>
          </a:graphicData>
        </a:graphic>
      </p:graphicFrame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981200" y="4114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Means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5562600" y="4114800"/>
            <a:ext cx="152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Extremes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286000" y="4800600"/>
            <a:ext cx="464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5400" dirty="0">
                <a:latin typeface="Times New Roman" pitchFamily="18" charset="0"/>
              </a:rPr>
              <a:t>6 x 5 = 3 x 10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2743200" y="5638800"/>
            <a:ext cx="4267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5400" dirty="0">
                <a:latin typeface="Times New Roman" pitchFamily="18" charset="0"/>
              </a:rPr>
              <a:t> 30 = 30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WordArt 2"/>
          <p:cNvSpPr>
            <a:spLocks noChangeArrowheads="1" noChangeShapeType="1" noTextEdit="1"/>
          </p:cNvSpPr>
          <p:nvPr/>
        </p:nvSpPr>
        <p:spPr bwMode="auto">
          <a:xfrm>
            <a:off x="1371600" y="533400"/>
            <a:ext cx="6400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Proportions</a:t>
            </a:r>
          </a:p>
        </p:txBody>
      </p:sp>
      <p:sp>
        <p:nvSpPr>
          <p:cNvPr id="4102" name="Text Box 3"/>
          <p:cNvSpPr txBox="1">
            <a:spLocks noChangeArrowheads="1"/>
          </p:cNvSpPr>
          <p:nvPr/>
        </p:nvSpPr>
        <p:spPr bwMode="auto">
          <a:xfrm>
            <a:off x="381000" y="1447800"/>
            <a:ext cx="8534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Determine if the following are proportions</a:t>
            </a:r>
            <a:r>
              <a:rPr lang="en-US" sz="2800" b="1" dirty="0"/>
              <a:t>.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1524000" y="2209800"/>
          <a:ext cx="2057400" cy="1677988"/>
        </p:xfrm>
        <a:graphic>
          <a:graphicData uri="http://schemas.openxmlformats.org/presentationml/2006/ole">
            <p:oleObj spid="_x0000_s115714" name="Equation" r:id="rId3" imgW="482400" imgH="393480" progId="">
              <p:embed/>
            </p:oleObj>
          </a:graphicData>
        </a:graphic>
      </p:graphicFrame>
      <p:sp>
        <p:nvSpPr>
          <p:cNvPr id="4103" name="Text Box 5"/>
          <p:cNvSpPr txBox="1">
            <a:spLocks noChangeArrowheads="1"/>
          </p:cNvSpPr>
          <p:nvPr/>
        </p:nvSpPr>
        <p:spPr bwMode="auto">
          <a:xfrm>
            <a:off x="762000" y="2438400"/>
            <a:ext cx="685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1) </a:t>
            </a:r>
          </a:p>
        </p:txBody>
      </p:sp>
      <p:graphicFrame>
        <p:nvGraphicFramePr>
          <p:cNvPr id="4099" name="Object 6"/>
          <p:cNvGraphicFramePr>
            <a:graphicFrameLocks noChangeAspect="1"/>
          </p:cNvGraphicFramePr>
          <p:nvPr/>
        </p:nvGraphicFramePr>
        <p:xfrm>
          <a:off x="3581400" y="1752600"/>
          <a:ext cx="3200400" cy="2743200"/>
        </p:xfrm>
        <a:graphic>
          <a:graphicData uri="http://schemas.openxmlformats.org/presentationml/2006/ole">
            <p:oleObj spid="_x0000_s115715" name="Drawing" r:id="rId4" imgW="3200400" imgH="2743200" progId="">
              <p:embed/>
            </p:oleObj>
          </a:graphicData>
        </a:graphic>
      </p:graphicFrame>
      <p:graphicFrame>
        <p:nvGraphicFramePr>
          <p:cNvPr id="4100" name="Object 7"/>
          <p:cNvGraphicFramePr>
            <a:graphicFrameLocks noChangeAspect="1"/>
          </p:cNvGraphicFramePr>
          <p:nvPr/>
        </p:nvGraphicFramePr>
        <p:xfrm>
          <a:off x="6019800" y="2209800"/>
          <a:ext cx="1905000" cy="1595438"/>
        </p:xfrm>
        <a:graphic>
          <a:graphicData uri="http://schemas.openxmlformats.org/presentationml/2006/ole">
            <p:oleObj spid="_x0000_s115716" name="Equation" r:id="rId5" imgW="469800" imgH="393480" progId="">
              <p:embed/>
            </p:oleObj>
          </a:graphicData>
        </a:graphic>
      </p:graphicFrame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4953000" y="2514600"/>
            <a:ext cx="762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2)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WordArt 2"/>
          <p:cNvSpPr>
            <a:spLocks noChangeArrowheads="1" noChangeShapeType="1" noTextEdit="1"/>
          </p:cNvSpPr>
          <p:nvPr/>
        </p:nvSpPr>
        <p:spPr bwMode="auto">
          <a:xfrm>
            <a:off x="1371600" y="609600"/>
            <a:ext cx="6400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Proportions</a:t>
            </a: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1371600" y="1752600"/>
          <a:ext cx="2057400" cy="1677988"/>
        </p:xfrm>
        <a:graphic>
          <a:graphicData uri="http://schemas.openxmlformats.org/presentationml/2006/ole">
            <p:oleObj spid="_x0000_s116738" name="Equation" r:id="rId3" imgW="482400" imgH="393480" progId="">
              <p:embed/>
            </p:oleObj>
          </a:graphicData>
        </a:graphic>
      </p:graphicFrame>
      <p:sp>
        <p:nvSpPr>
          <p:cNvPr id="5126" name="Text Box 4"/>
          <p:cNvSpPr txBox="1">
            <a:spLocks noChangeArrowheads="1"/>
          </p:cNvSpPr>
          <p:nvPr/>
        </p:nvSpPr>
        <p:spPr bwMode="auto">
          <a:xfrm>
            <a:off x="76200" y="3581400"/>
            <a:ext cx="4572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5400">
                <a:latin typeface="Times New Roman" pitchFamily="18" charset="0"/>
              </a:rPr>
              <a:t>3 x 60 = 5 x 36</a:t>
            </a:r>
          </a:p>
        </p:txBody>
      </p:sp>
      <p:sp>
        <p:nvSpPr>
          <p:cNvPr id="5127" name="Text Box 5"/>
          <p:cNvSpPr txBox="1">
            <a:spLocks noChangeArrowheads="1"/>
          </p:cNvSpPr>
          <p:nvPr/>
        </p:nvSpPr>
        <p:spPr bwMode="auto">
          <a:xfrm>
            <a:off x="762000" y="4495800"/>
            <a:ext cx="3276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5400">
                <a:latin typeface="Times New Roman" pitchFamily="18" charset="0"/>
              </a:rPr>
              <a:t>180 = 180</a:t>
            </a:r>
          </a:p>
        </p:txBody>
      </p:sp>
      <p:sp>
        <p:nvSpPr>
          <p:cNvPr id="5128" name="Text Box 6"/>
          <p:cNvSpPr txBox="1">
            <a:spLocks noChangeArrowheads="1"/>
          </p:cNvSpPr>
          <p:nvPr/>
        </p:nvSpPr>
        <p:spPr bwMode="auto">
          <a:xfrm>
            <a:off x="457200" y="5562600"/>
            <a:ext cx="388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Yes, it is a </a:t>
            </a: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proportion</a:t>
            </a:r>
            <a:r>
              <a:rPr lang="en-US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5123" name="Object 7"/>
          <p:cNvGraphicFramePr>
            <a:graphicFrameLocks noChangeAspect="1"/>
          </p:cNvGraphicFramePr>
          <p:nvPr/>
        </p:nvGraphicFramePr>
        <p:xfrm>
          <a:off x="6096000" y="1676400"/>
          <a:ext cx="1905000" cy="1595438"/>
        </p:xfrm>
        <a:graphic>
          <a:graphicData uri="http://schemas.openxmlformats.org/presentationml/2006/ole">
            <p:oleObj spid="_x0000_s116739" name="Equation" r:id="rId4" imgW="469800" imgH="393480" progId="">
              <p:embed/>
            </p:oleObj>
          </a:graphicData>
        </a:graphic>
      </p:graphicFrame>
      <p:sp>
        <p:nvSpPr>
          <p:cNvPr id="5129" name="Text Box 8"/>
          <p:cNvSpPr txBox="1">
            <a:spLocks noChangeArrowheads="1"/>
          </p:cNvSpPr>
          <p:nvPr/>
        </p:nvSpPr>
        <p:spPr bwMode="auto">
          <a:xfrm>
            <a:off x="4876800" y="3581400"/>
            <a:ext cx="4191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5400">
                <a:latin typeface="Times New Roman" pitchFamily="18" charset="0"/>
              </a:rPr>
              <a:t>4 x 15 = 8 x 8</a:t>
            </a:r>
          </a:p>
        </p:txBody>
      </p:sp>
      <p:sp>
        <p:nvSpPr>
          <p:cNvPr id="5130" name="Text Box 9"/>
          <p:cNvSpPr txBox="1">
            <a:spLocks noChangeArrowheads="1"/>
          </p:cNvSpPr>
          <p:nvPr/>
        </p:nvSpPr>
        <p:spPr bwMode="auto">
          <a:xfrm>
            <a:off x="5943600" y="4572000"/>
            <a:ext cx="2514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5400">
                <a:latin typeface="Times New Roman" pitchFamily="18" charset="0"/>
              </a:rPr>
              <a:t>60 </a:t>
            </a:r>
          </a:p>
        </p:txBody>
      </p:sp>
      <p:graphicFrame>
        <p:nvGraphicFramePr>
          <p:cNvPr id="5124" name="Object 10"/>
          <p:cNvGraphicFramePr>
            <a:graphicFrameLocks noChangeAspect="1"/>
          </p:cNvGraphicFramePr>
          <p:nvPr/>
        </p:nvGraphicFramePr>
        <p:xfrm>
          <a:off x="6705600" y="4495800"/>
          <a:ext cx="977900" cy="1066800"/>
        </p:xfrm>
        <a:graphic>
          <a:graphicData uri="http://schemas.openxmlformats.org/presentationml/2006/ole">
            <p:oleObj spid="_x0000_s116740" name="Equation" r:id="rId5" imgW="139680" imgH="152280" progId="">
              <p:embed/>
            </p:oleObj>
          </a:graphicData>
        </a:graphic>
      </p:graphicFrame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7543800" y="4572000"/>
            <a:ext cx="1066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5400">
                <a:latin typeface="Times New Roman" pitchFamily="18" charset="0"/>
              </a:rPr>
              <a:t>64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5486400" y="5562600"/>
            <a:ext cx="3581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No, it is not a proportion.</a:t>
            </a:r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>
            <a:off x="4724400" y="1600200"/>
            <a:ext cx="0" cy="464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762000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Assignment</a:t>
            </a:r>
            <a:endParaRPr lang="en-US" sz="6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1219200"/>
            <a:ext cx="8534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Q. No. 1:</a:t>
            </a:r>
          </a:p>
          <a:p>
            <a:r>
              <a:rPr lang="en-US" sz="2000" b="1" dirty="0" smtClean="0">
                <a:latin typeface="Bookman Old Style" pitchFamily="18" charset="0"/>
              </a:rPr>
              <a:t>In a class room there are 10 girls and 15  boys. What is the ratio  of boys to girls?</a:t>
            </a:r>
          </a:p>
          <a:p>
            <a:endParaRPr lang="en-US" sz="2000" b="1" dirty="0" smtClean="0">
              <a:latin typeface="Bookman Old Style" pitchFamily="18" charset="0"/>
            </a:endParaRPr>
          </a:p>
          <a:p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Q. No. 2:</a:t>
            </a:r>
          </a:p>
          <a:p>
            <a:r>
              <a:rPr lang="en-US" sz="2000" b="1" dirty="0" smtClean="0">
                <a:latin typeface="Bookman Old Style" pitchFamily="18" charset="0"/>
              </a:rPr>
              <a:t>A classroom has 30 students. There are 20 males. What is ratio of males to females?</a:t>
            </a:r>
          </a:p>
          <a:p>
            <a:endParaRPr lang="en-US" sz="2000" b="1" dirty="0" smtClean="0">
              <a:latin typeface="Bookman Old Style" pitchFamily="18" charset="0"/>
            </a:endParaRPr>
          </a:p>
          <a:p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Q. No. 3:</a:t>
            </a:r>
          </a:p>
          <a:p>
            <a:r>
              <a:rPr lang="en-US" sz="2000" b="1" dirty="0" smtClean="0">
                <a:latin typeface="Bookman Old Style" pitchFamily="18" charset="0"/>
              </a:rPr>
              <a:t>A man earns $250 in a 5-day week. What is his pay for 3-day?</a:t>
            </a:r>
          </a:p>
          <a:p>
            <a:endParaRPr lang="en-US" sz="2000" b="1" dirty="0" smtClean="0">
              <a:latin typeface="Bookman Old Style" pitchFamily="18" charset="0"/>
            </a:endParaRPr>
          </a:p>
          <a:p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Q. No. 4:</a:t>
            </a:r>
          </a:p>
          <a:p>
            <a:r>
              <a:rPr lang="en-US" sz="2000" b="1" dirty="0" smtClean="0">
                <a:latin typeface="Bookman Old Style" pitchFamily="18" charset="0"/>
              </a:rPr>
              <a:t>A  man pays $600 rent for 3-months, what is the rental rate in dollars per month?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828800"/>
            <a:ext cx="8686800" cy="2819400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 smtClean="0"/>
              <a:t>Thank You</a:t>
            </a:r>
            <a:endParaRPr lang="en-US" sz="6600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1606</TotalTime>
  <Words>1377</Words>
  <Application>Microsoft Office PowerPoint</Application>
  <PresentationFormat>On-screen Show (4:3)</PresentationFormat>
  <Paragraphs>299</Paragraphs>
  <Slides>46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Flow</vt:lpstr>
      <vt:lpstr>Equation</vt:lpstr>
      <vt:lpstr>Drawing</vt:lpstr>
      <vt:lpstr>General Mathematics</vt:lpstr>
      <vt:lpstr>Today’s Objectives</vt:lpstr>
      <vt:lpstr>KNOWLEDGE TEST </vt:lpstr>
      <vt:lpstr>A Fraction</vt:lpstr>
      <vt:lpstr>A Ratio</vt:lpstr>
      <vt:lpstr>Difference between Fraction and Ratio</vt:lpstr>
      <vt:lpstr>Difference between Fraction and Ratio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Does order matter?</vt:lpstr>
      <vt:lpstr>Rate</vt:lpstr>
      <vt:lpstr>Slide 24</vt:lpstr>
      <vt:lpstr>Slide 25</vt:lpstr>
      <vt:lpstr>Slide 26</vt:lpstr>
      <vt:lpstr>Slide 27</vt:lpstr>
      <vt:lpstr>Formula for Rate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Ratio, Proportion or Fraction?</vt:lpstr>
      <vt:lpstr>Ratio, Proportion or Fraction?</vt:lpstr>
      <vt:lpstr>Ratio, Proportion or Fraction?</vt:lpstr>
      <vt:lpstr>Slide 40</vt:lpstr>
      <vt:lpstr>Slide 41</vt:lpstr>
      <vt:lpstr>Slide 42</vt:lpstr>
      <vt:lpstr>Slide 43</vt:lpstr>
      <vt:lpstr>Slide 44</vt:lpstr>
      <vt:lpstr>Assignment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541</cp:revision>
  <dcterms:created xsi:type="dcterms:W3CDTF">2014-04-26T07:09:13Z</dcterms:created>
  <dcterms:modified xsi:type="dcterms:W3CDTF">2014-06-01T05:53:36Z</dcterms:modified>
</cp:coreProperties>
</file>