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wmf" ContentType="image/x-w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80" r:id="rId1"/>
  </p:sldMasterIdLst>
  <p:notesMasterIdLst>
    <p:notesMasterId r:id="rId34"/>
  </p:notesMasterIdLst>
  <p:sldIdLst>
    <p:sldId id="256" r:id="rId2"/>
    <p:sldId id="258" r:id="rId3"/>
    <p:sldId id="348" r:id="rId4"/>
    <p:sldId id="372" r:id="rId5"/>
    <p:sldId id="373" r:id="rId6"/>
    <p:sldId id="391" r:id="rId7"/>
    <p:sldId id="374" r:id="rId8"/>
    <p:sldId id="375" r:id="rId9"/>
    <p:sldId id="367" r:id="rId10"/>
    <p:sldId id="368" r:id="rId11"/>
    <p:sldId id="369" r:id="rId12"/>
    <p:sldId id="370" r:id="rId13"/>
    <p:sldId id="390" r:id="rId14"/>
    <p:sldId id="376" r:id="rId15"/>
    <p:sldId id="378" r:id="rId16"/>
    <p:sldId id="377" r:id="rId17"/>
    <p:sldId id="379" r:id="rId18"/>
    <p:sldId id="381" r:id="rId19"/>
    <p:sldId id="382" r:id="rId20"/>
    <p:sldId id="383" r:id="rId21"/>
    <p:sldId id="392" r:id="rId22"/>
    <p:sldId id="398" r:id="rId23"/>
    <p:sldId id="384" r:id="rId24"/>
    <p:sldId id="385" r:id="rId25"/>
    <p:sldId id="386" r:id="rId26"/>
    <p:sldId id="387" r:id="rId27"/>
    <p:sldId id="393" r:id="rId28"/>
    <p:sldId id="389" r:id="rId29"/>
    <p:sldId id="397" r:id="rId30"/>
    <p:sldId id="394" r:id="rId31"/>
    <p:sldId id="395" r:id="rId32"/>
    <p:sldId id="396" r:id="rId3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</p:showPr>
  <p:clrMru>
    <a:srgbClr val="FF6600"/>
    <a:srgbClr val="CC9900"/>
  </p:clrMru>
</p:presentationPr>
</file>

<file path=ppt/tableStyles.xml><?xml version="1.0" encoding="utf-8"?>
<a:tblStyleLst xmlns:a="http://schemas.openxmlformats.org/drawingml/2006/main" def="{5C22544A-7EE6-4342-B048-85BDC9FD1C3A}"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4624" autoAdjust="0"/>
  </p:normalViewPr>
  <p:slideViewPr>
    <p:cSldViewPr>
      <p:cViewPr>
        <p:scale>
          <a:sx n="60" d="100"/>
          <a:sy n="60" d="100"/>
        </p:scale>
        <p:origin x="-1572" y="-13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866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4.vml.rels><?xml version="1.0" encoding="UTF-8" standalone="yes"?>
<Relationships xmlns="http://schemas.openxmlformats.org/package/2006/relationships"><Relationship Id="rId3" Type="http://schemas.openxmlformats.org/officeDocument/2006/relationships/image" Target="../media/image7.wmf"/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5.vml.rels><?xml version="1.0" encoding="UTF-8" standalone="yes"?>
<Relationships xmlns="http://schemas.openxmlformats.org/package/2006/relationships"><Relationship Id="rId3" Type="http://schemas.openxmlformats.org/officeDocument/2006/relationships/image" Target="../media/image10.wmf"/><Relationship Id="rId2" Type="http://schemas.openxmlformats.org/officeDocument/2006/relationships/image" Target="../media/image9.wmf"/><Relationship Id="rId1" Type="http://schemas.openxmlformats.org/officeDocument/2006/relationships/image" Target="../media/image8.wmf"/></Relationships>
</file>

<file path=ppt/drawings/_rels/vmlDrawing8.v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4" Type="http://schemas.openxmlformats.org/officeDocument/2006/relationships/image" Target="../media/image16.wmf"/></Relationships>
</file>

<file path=ppt/drawings/_rels/vmlDrawing1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20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0.wmf"/><Relationship Id="rId1" Type="http://schemas.openxmlformats.org/officeDocument/2006/relationships/image" Target="../media/image21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4.vml.rels><?xml version="1.0" encoding="UTF-8" standalone="yes"?>
<Relationships xmlns="http://schemas.openxmlformats.org/package/2006/relationships"><Relationship Id="rId3" Type="http://schemas.openxmlformats.org/officeDocument/2006/relationships/image" Target="../media/image22.wmf"/><Relationship Id="rId2" Type="http://schemas.openxmlformats.org/officeDocument/2006/relationships/image" Target="../media/image20.wmf"/><Relationship Id="rId1" Type="http://schemas.openxmlformats.org/officeDocument/2006/relationships/image" Target="../media/image21.wmf"/><Relationship Id="rId6" Type="http://schemas.openxmlformats.org/officeDocument/2006/relationships/image" Target="../media/image25.wmf"/><Relationship Id="rId5" Type="http://schemas.openxmlformats.org/officeDocument/2006/relationships/image" Target="../media/image24.wmf"/><Relationship Id="rId4" Type="http://schemas.openxmlformats.org/officeDocument/2006/relationships/image" Target="../media/image23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20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D34E14-B38B-4521-B076-266EC457C750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71E494C-64FC-49A7-B215-F1A4ECAC5FA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slow">
    <p:random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 spd="slow">
    <p:random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9B81F-C347-4BEF-BFDF-29C42F48304A}" type="datetimeFigureOut">
              <a:rPr lang="en-US" smtClean="0"/>
              <a:pPr/>
              <a:t>5/25/2014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0"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/>
          </a:p>
        </p:txBody>
      </p:sp>
    </p:spTree>
  </p:cSld>
  <p:clrMapOvr>
    <a:masterClrMapping/>
  </p:clrMapOvr>
  <p:transition spd="slow">
    <p:random/>
  </p:transition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bl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685800" y="1981200"/>
            <a:ext cx="7772400" cy="4114800"/>
          </a:xfrm>
        </p:spPr>
        <p:txBody>
          <a:bodyPr/>
          <a:lstStyle/>
          <a:p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9038A9A6-ACE1-4916-AD74-B9825B4E92C5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7C9B81F-C347-4BEF-BFDF-29C42F48304A}" type="datetimeFigureOut">
              <a:rPr lang="en-US" smtClean="0"/>
              <a:pPr/>
              <a:t>5/25/2014</a:t>
            </a:fld>
            <a:endParaRPr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pPr algn="l" eaLnBrk="1" latinLnBrk="0" hangingPunct="1"/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42AED99-7FB4-404E-8A97-64753DCE42EC}" type="slidenum">
              <a:rPr kumimoji="0" lang="en-US" smtClean="0"/>
              <a:pPr/>
              <a:t>‹#›</a:t>
            </a:fld>
            <a:endParaRPr kumimoji="0" lang="en-US" dirty="0">
              <a:solidFill>
                <a:schemeClr val="tx2">
                  <a:shade val="90000"/>
                </a:schemeClr>
              </a:solidFill>
            </a:endParaRPr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  <p:sldLayoutId id="2147483794" r:id="rId12"/>
  </p:sldLayoutIdLst>
  <p:transition spd="slow">
    <p:random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gi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5" Type="http://schemas.openxmlformats.org/officeDocument/2006/relationships/oleObject" Target="../embeddings/oleObject4.bin"/><Relationship Id="rId4" Type="http://schemas.openxmlformats.org/officeDocument/2006/relationships/oleObject" Target="../embeddings/oleObject3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5" Type="http://schemas.openxmlformats.org/officeDocument/2006/relationships/oleObject" Target="../embeddings/oleObject7.bin"/><Relationship Id="rId4" Type="http://schemas.openxmlformats.org/officeDocument/2006/relationships/oleObject" Target="../embeddings/oleObject6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oleObject" Target="../embeddings/oleObject10.bin"/><Relationship Id="rId4" Type="http://schemas.openxmlformats.org/officeDocument/2006/relationships/oleObject" Target="../embeddings/oleObject9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4.bin"/><Relationship Id="rId5" Type="http://schemas.openxmlformats.org/officeDocument/2006/relationships/oleObject" Target="../embeddings/oleObject13.bin"/><Relationship Id="rId4" Type="http://schemas.openxmlformats.org/officeDocument/2006/relationships/oleObject" Target="../embeddings/oleObject12.bin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4.bin"/><Relationship Id="rId3" Type="http://schemas.openxmlformats.org/officeDocument/2006/relationships/oleObject" Target="../embeddings/oleObject19.bin"/><Relationship Id="rId7" Type="http://schemas.openxmlformats.org/officeDocument/2006/relationships/oleObject" Target="../embeddings/oleObject2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2.bin"/><Relationship Id="rId5" Type="http://schemas.openxmlformats.org/officeDocument/2006/relationships/oleObject" Target="../embeddings/oleObject21.bin"/><Relationship Id="rId10" Type="http://schemas.openxmlformats.org/officeDocument/2006/relationships/oleObject" Target="../embeddings/oleObject26.bin"/><Relationship Id="rId4" Type="http://schemas.openxmlformats.org/officeDocument/2006/relationships/oleObject" Target="../embeddings/oleObject20.bin"/><Relationship Id="rId9" Type="http://schemas.openxmlformats.org/officeDocument/2006/relationships/oleObject" Target="../embeddings/oleObject25.bin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32.bin"/><Relationship Id="rId3" Type="http://schemas.openxmlformats.org/officeDocument/2006/relationships/oleObject" Target="../embeddings/oleObject27.bin"/><Relationship Id="rId7" Type="http://schemas.openxmlformats.org/officeDocument/2006/relationships/oleObject" Target="../embeddings/oleObject3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6" Type="http://schemas.openxmlformats.org/officeDocument/2006/relationships/oleObject" Target="../embeddings/oleObject30.bin"/><Relationship Id="rId5" Type="http://schemas.openxmlformats.org/officeDocument/2006/relationships/oleObject" Target="../embeddings/oleObject29.bin"/><Relationship Id="rId10" Type="http://schemas.openxmlformats.org/officeDocument/2006/relationships/oleObject" Target="../embeddings/oleObject34.bin"/><Relationship Id="rId4" Type="http://schemas.openxmlformats.org/officeDocument/2006/relationships/oleObject" Target="../embeddings/oleObject28.bin"/><Relationship Id="rId9" Type="http://schemas.openxmlformats.org/officeDocument/2006/relationships/oleObject" Target="../embeddings/oleObject33.bin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5" Type="http://schemas.openxmlformats.org/officeDocument/2006/relationships/oleObject" Target="../embeddings/oleObject38.bin"/><Relationship Id="rId4" Type="http://schemas.openxmlformats.org/officeDocument/2006/relationships/oleObject" Target="../embeddings/oleObject3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5" Type="http://schemas.openxmlformats.org/officeDocument/2006/relationships/oleObject" Target="../embeddings/oleObject41.bin"/><Relationship Id="rId4" Type="http://schemas.openxmlformats.org/officeDocument/2006/relationships/oleObject" Target="../embeddings/oleObject40.bin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t="-40000" b="-4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0" y="1981200"/>
            <a:ext cx="9144000" cy="1115568"/>
          </a:xfrm>
        </p:spPr>
        <p:txBody>
          <a:bodyPr>
            <a:normAutofit/>
          </a:bodyPr>
          <a:lstStyle/>
          <a:p>
            <a:pPr algn="ctr"/>
            <a:r>
              <a:rPr lang="en-US" sz="6000" i="1" dirty="0" smtClean="0">
                <a:solidFill>
                  <a:schemeClr val="bg1"/>
                </a:solidFill>
              </a:rPr>
              <a:t>General Mathematics</a:t>
            </a:r>
            <a:endParaRPr lang="en-US" sz="6000" i="1" dirty="0">
              <a:solidFill>
                <a:schemeClr val="bg1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" y="3276600"/>
            <a:ext cx="8686800" cy="3276600"/>
          </a:xfrm>
        </p:spPr>
        <p:txBody>
          <a:bodyPr>
            <a:noAutofit/>
          </a:bodyPr>
          <a:lstStyle/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ADE 101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00206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LECTURE No. 4 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Decimals, Mixed Numbers </a:t>
            </a:r>
          </a:p>
          <a:p>
            <a:pPr algn="ctr"/>
            <a:r>
              <a:rPr lang="en-US" sz="4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Arial Black" pitchFamily="34" charset="0"/>
                <a:cs typeface="Aharoni" pitchFamily="2" charset="-79"/>
              </a:rPr>
              <a:t>Concept of GCF and LCM</a:t>
            </a:r>
            <a:endParaRPr lang="en-US" sz="36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Arial Black" pitchFamily="34" charset="0"/>
              <a:cs typeface="Aharoni" pitchFamily="2" charset="-79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</a:rPr>
              <a:t>Today’s Objectives</a:t>
            </a:r>
            <a:endParaRPr lang="en-US" b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524000"/>
            <a:ext cx="8915400" cy="4191000"/>
          </a:xfrm>
        </p:spPr>
        <p:txBody>
          <a:bodyPr>
            <a:noAutofit/>
          </a:bodyPr>
          <a:lstStyle/>
          <a:p>
            <a:pPr>
              <a:buClr>
                <a:srgbClr val="FF0000"/>
              </a:buClr>
              <a:buSzPct val="100000"/>
              <a:buNone/>
            </a:pPr>
            <a:r>
              <a:rPr lang="en-US" sz="3600" b="1" dirty="0" smtClean="0"/>
              <a:t>Students and Teachers will be able to</a:t>
            </a:r>
            <a:endParaRPr lang="en-US" sz="3200" dirty="0" smtClean="0"/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Get the concept of place value</a:t>
            </a: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Understand decimals and mixed numbers</a:t>
            </a: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r>
              <a:rPr lang="en-US" sz="4800" dirty="0" smtClean="0">
                <a:latin typeface="Arial Narrow" pitchFamily="34" charset="0"/>
              </a:rPr>
              <a:t>Learn LCM and HCD</a:t>
            </a: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endParaRPr lang="en-US" sz="4800" dirty="0" smtClean="0">
              <a:latin typeface="Arial Narrow" pitchFamily="34" charset="0"/>
            </a:endParaRPr>
          </a:p>
          <a:p>
            <a:pPr lvl="0">
              <a:buClr>
                <a:srgbClr val="FF0000"/>
              </a:buClr>
              <a:buSzPct val="100000"/>
              <a:buFont typeface="Wingdings" pitchFamily="2" charset="2"/>
              <a:buChar char="Ø"/>
            </a:pPr>
            <a:endParaRPr lang="en-US" sz="4800" dirty="0" smtClean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KNOWLEDGE TEST </a:t>
            </a:r>
            <a:endParaRPr lang="en-US" b="1" dirty="0"/>
          </a:p>
        </p:txBody>
      </p:sp>
      <p:graphicFrame>
        <p:nvGraphicFramePr>
          <p:cNvPr id="6" name="Object 5"/>
          <p:cNvGraphicFramePr>
            <a:graphicFrameLocks noChangeAspect="1"/>
          </p:cNvGraphicFramePr>
          <p:nvPr/>
        </p:nvGraphicFramePr>
        <p:xfrm>
          <a:off x="467124" y="1752600"/>
          <a:ext cx="4790676" cy="1143000"/>
        </p:xfrm>
        <a:graphic>
          <a:graphicData uri="http://schemas.openxmlformats.org/presentationml/2006/ole">
            <p:oleObj spid="_x0000_s37890" name="Equation" r:id="rId3" imgW="1498320" imgH="39348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Building Blocks</a:t>
            </a:r>
            <a:endParaRPr lang="en-US" b="1" dirty="0"/>
          </a:p>
        </p:txBody>
      </p:sp>
      <p:graphicFrame>
        <p:nvGraphicFramePr>
          <p:cNvPr id="14" name="Group 130"/>
          <p:cNvGraphicFramePr>
            <a:graphicFrameLocks noGrp="1"/>
          </p:cNvGraphicFramePr>
          <p:nvPr/>
        </p:nvGraphicFramePr>
        <p:xfrm>
          <a:off x="838200" y="1524000"/>
          <a:ext cx="3352800" cy="3048000"/>
        </p:xfrm>
        <a:graphic>
          <a:graphicData uri="http://schemas.openxmlformats.org/drawingml/2006/table">
            <a:tbl>
              <a:tblPr/>
              <a:tblGrid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  <a:gridCol w="33528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5" name="Table 14"/>
          <p:cNvGraphicFramePr>
            <a:graphicFrameLocks noGrp="1"/>
          </p:cNvGraphicFramePr>
          <p:nvPr/>
        </p:nvGraphicFramePr>
        <p:xfrm>
          <a:off x="5684520" y="1524000"/>
          <a:ext cx="335280" cy="3048000"/>
        </p:xfrm>
        <a:graphic>
          <a:graphicData uri="http://schemas.openxmlformats.org/drawingml/2006/table">
            <a:tbl>
              <a:tblPr/>
              <a:tblGrid>
                <a:gridCol w="33528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graphicFrame>
        <p:nvGraphicFramePr>
          <p:cNvPr id="16" name="Table 15"/>
          <p:cNvGraphicFramePr>
            <a:graphicFrameLocks noGrp="1"/>
          </p:cNvGraphicFramePr>
          <p:nvPr/>
        </p:nvGraphicFramePr>
        <p:xfrm>
          <a:off x="7818120" y="2895600"/>
          <a:ext cx="335280" cy="304800"/>
        </p:xfrm>
        <a:graphic>
          <a:graphicData uri="http://schemas.openxmlformats.org/drawingml/2006/table">
            <a:tbl>
              <a:tblPr/>
              <a:tblGrid>
                <a:gridCol w="335280"/>
              </a:tblGrid>
              <a:tr h="30480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12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Place Value</a:t>
            </a:r>
            <a:endParaRPr lang="en-US" b="1" dirty="0"/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685800" y="1828800"/>
          <a:ext cx="7086601" cy="223266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024743"/>
                <a:gridCol w="177814"/>
                <a:gridCol w="1087650"/>
                <a:gridCol w="443593"/>
                <a:gridCol w="3352801"/>
              </a:tblGrid>
              <a:tr h="419100">
                <a:tc>
                  <a:txBody>
                    <a:bodyPr/>
                    <a:lstStyle/>
                    <a:p>
                      <a:pPr algn="r" fontAlgn="b"/>
                      <a:r>
                        <a:rPr 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3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One's Place</a:t>
                      </a:r>
                      <a:endParaRPr lang="en-US" sz="3200" b="0" i="0" u="none" strike="noStrike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9100">
                <a:tc>
                  <a:txBody>
                    <a:bodyPr/>
                    <a:lstStyle/>
                    <a:p>
                      <a:pPr algn="r" fontAlgn="b"/>
                      <a:r>
                        <a:rPr 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5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Ten's Place</a:t>
                      </a:r>
                      <a:endParaRPr lang="en-US" sz="3200" b="0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9100">
                <a:tc>
                  <a:txBody>
                    <a:bodyPr/>
                    <a:lstStyle/>
                    <a:p>
                      <a:pPr algn="r" fontAlgn="b"/>
                      <a:r>
                        <a:rPr 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3200" b="1" i="0" u="none" strike="noStrike" dirty="0" smtClean="0">
                          <a:solidFill>
                            <a:srgbClr val="FF0000"/>
                          </a:solidFill>
                          <a:latin typeface="Calibri"/>
                        </a:rPr>
                        <a:t>2</a:t>
                      </a:r>
                      <a:endParaRPr lang="en-US" sz="3200" b="1" i="0" u="none" strike="noStrike" dirty="0">
                        <a:solidFill>
                          <a:srgbClr val="FF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 smtClean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Hundred's </a:t>
                      </a:r>
                      <a:r>
                        <a:rPr lang="en-US" sz="320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Place</a:t>
                      </a:r>
                      <a:endParaRPr lang="en-US" sz="3200" b="0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  <a:tr h="419100">
                <a:tc>
                  <a:txBody>
                    <a:bodyPr/>
                    <a:lstStyle/>
                    <a:p>
                      <a:pPr algn="r" fontAlgn="b"/>
                      <a:r>
                        <a:rPr lang="en-US" sz="3600" b="1" u="none" strike="noStrike" dirty="0"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1000</a:t>
                      </a:r>
                      <a:endParaRPr lang="en-US" sz="3600" b="1" i="0" u="none" strike="noStrike" dirty="0">
                        <a:solidFill>
                          <a:srgbClr val="00000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9525" marR="9525" marT="9525" marB="0" anchor="b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3200" u="none" strike="noStrike" dirty="0">
                          <a:solidFill>
                            <a:srgbClr val="002060"/>
                          </a:solidFill>
                          <a:effectLst>
                            <a:outerShdw blurRad="38100" dist="38100" dir="2700000" algn="tl">
                              <a:srgbClr val="000000">
                                <a:alpha val="43137"/>
                              </a:srgbClr>
                            </a:outerShdw>
                          </a:effectLst>
                        </a:rPr>
                        <a:t>Thousand's Place</a:t>
                      </a:r>
                      <a:endParaRPr lang="en-US" sz="3200" b="0" i="0" u="none" strike="noStrike" dirty="0">
                        <a:solidFill>
                          <a:srgbClr val="002060"/>
                        </a:solidFill>
                        <a:effectLst>
                          <a:outerShdw blurRad="38100" dist="38100" dir="2700000" algn="tl">
                            <a:srgbClr val="000000">
                              <a:alpha val="43137"/>
                            </a:srgbClr>
                          </a:outerShdw>
                        </a:effectLst>
                        <a:latin typeface="Calibri"/>
                      </a:endParaRPr>
                    </a:p>
                  </a:txBody>
                  <a:tcPr marL="9525" marR="9525" marT="9525" marB="0" anchor="b"/>
                </a:tc>
              </a:tr>
            </a:tbl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752600" y="4467761"/>
            <a:ext cx="5410200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8000" b="1" dirty="0" smtClean="0">
                <a:latin typeface="+mj-lt"/>
              </a:rPr>
              <a:t>2  5  3</a:t>
            </a:r>
            <a:endParaRPr lang="en-US" sz="8000" b="1" dirty="0">
              <a:latin typeface="+mj-lt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904078" y="4466772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H</a:t>
            </a:r>
            <a:endParaRPr lang="en-US" b="1" dirty="0"/>
          </a:p>
        </p:txBody>
      </p:sp>
      <p:sp>
        <p:nvSpPr>
          <p:cNvPr id="9" name="TextBox 8"/>
          <p:cNvSpPr txBox="1"/>
          <p:nvPr/>
        </p:nvSpPr>
        <p:spPr>
          <a:xfrm>
            <a:off x="2819400" y="4419600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T</a:t>
            </a:r>
            <a:endParaRPr lang="en-US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3823592" y="4419600"/>
            <a:ext cx="37542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 smtClean="0"/>
              <a:t>O</a:t>
            </a:r>
            <a:endParaRPr lang="en-US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04800"/>
            <a:ext cx="8229600" cy="1143000"/>
          </a:xfrm>
        </p:spPr>
        <p:txBody>
          <a:bodyPr>
            <a:normAutofit/>
          </a:bodyPr>
          <a:lstStyle/>
          <a:p>
            <a:r>
              <a:rPr lang="en-US" b="1" dirty="0" smtClean="0"/>
              <a:t>Place Value</a:t>
            </a:r>
            <a:endParaRPr lang="en-US" b="1" dirty="0"/>
          </a:p>
        </p:txBody>
      </p:sp>
      <p:pic>
        <p:nvPicPr>
          <p:cNvPr id="1026" name="Picture 2" descr="http://www.hzsd.ca/learningcenter/Library/Math%20Resources/00F3F505-011EDEB3.0/191209_83201_0.gif?src=.PNG"/>
          <p:cNvPicPr>
            <a:picLocks noChangeAspect="1" noChangeArrowheads="1"/>
          </p:cNvPicPr>
          <p:nvPr/>
        </p:nvPicPr>
        <p:blipFill>
          <a:blip r:embed="rId3" cstate="print"/>
          <a:srcRect r="19142"/>
          <a:stretch>
            <a:fillRect/>
          </a:stretch>
        </p:blipFill>
        <p:spPr bwMode="auto">
          <a:xfrm>
            <a:off x="0" y="1371601"/>
            <a:ext cx="7467600" cy="4207704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7336974" y="1770738"/>
            <a:ext cx="1905000" cy="27392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 smtClean="0">
                <a:latin typeface="Arial" pitchFamily="34" charset="0"/>
                <a:cs typeface="Arial" pitchFamily="34" charset="0"/>
              </a:rPr>
              <a:t>Use Blocks to represent a number </a:t>
            </a:r>
          </a:p>
          <a:p>
            <a:endParaRPr lang="en-US" sz="2800" dirty="0" smtClean="0">
              <a:latin typeface="Arial" pitchFamily="34" charset="0"/>
              <a:cs typeface="Arial" pitchFamily="34" charset="0"/>
            </a:endParaRPr>
          </a:p>
          <a:p>
            <a:pPr algn="ctr"/>
            <a:r>
              <a:rPr lang="en-US" sz="32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325</a:t>
            </a:r>
            <a:endParaRPr lang="en-US" sz="2800" b="1" dirty="0">
              <a:solidFill>
                <a:srgbClr val="FF000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/>
          <p:cNvCxnSpPr/>
          <p:nvPr/>
        </p:nvCxnSpPr>
        <p:spPr>
          <a:xfrm>
            <a:off x="1371600" y="2438400"/>
            <a:ext cx="6324600" cy="7620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1219200" y="2489202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0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2133600" y="2489202"/>
            <a:ext cx="31290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1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3048000" y="2489202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2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3937520" y="2489202"/>
            <a:ext cx="37221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3</a:t>
            </a:r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4851920" y="2489202"/>
            <a:ext cx="40588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4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5766320" y="2489202"/>
            <a:ext cx="38023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5</a:t>
            </a:r>
            <a:endParaRPr lang="en-US" dirty="0"/>
          </a:p>
        </p:txBody>
      </p:sp>
      <p:cxnSp>
        <p:nvCxnSpPr>
          <p:cNvPr id="13" name="Straight Connector 12"/>
          <p:cNvCxnSpPr/>
          <p:nvPr/>
        </p:nvCxnSpPr>
        <p:spPr>
          <a:xfrm>
            <a:off x="1371600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286000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200400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114800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048252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5943600" y="2286000"/>
            <a:ext cx="0" cy="304800"/>
          </a:xfrm>
          <a:prstGeom prst="line">
            <a:avLst/>
          </a:prstGeom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grpSp>
        <p:nvGrpSpPr>
          <p:cNvPr id="37" name="Group 36"/>
          <p:cNvGrpSpPr/>
          <p:nvPr/>
        </p:nvGrpSpPr>
        <p:grpSpPr>
          <a:xfrm>
            <a:off x="1295400" y="3048000"/>
            <a:ext cx="1066800" cy="228600"/>
            <a:chOff x="1295400" y="3124200"/>
            <a:chExt cx="1524000" cy="304800"/>
          </a:xfrm>
        </p:grpSpPr>
        <p:sp>
          <p:nvSpPr>
            <p:cNvPr id="20" name="Rectangle 19"/>
            <p:cNvSpPr/>
            <p:nvPr/>
          </p:nvSpPr>
          <p:spPr>
            <a:xfrm>
              <a:off x="1295400" y="3124200"/>
              <a:ext cx="1524000" cy="3048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14478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" name="Straight Connector 22"/>
            <p:cNvCxnSpPr/>
            <p:nvPr/>
          </p:nvCxnSpPr>
          <p:spPr>
            <a:xfrm>
              <a:off x="16002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17526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9050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Connector 25"/>
            <p:cNvCxnSpPr/>
            <p:nvPr/>
          </p:nvCxnSpPr>
          <p:spPr>
            <a:xfrm>
              <a:off x="20574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22098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23622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25146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/>
            <p:cNvCxnSpPr/>
            <p:nvPr/>
          </p:nvCxnSpPr>
          <p:spPr>
            <a:xfrm>
              <a:off x="26670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Right Arrow 37"/>
          <p:cNvSpPr/>
          <p:nvPr/>
        </p:nvSpPr>
        <p:spPr>
          <a:xfrm rot="5400000">
            <a:off x="1273810" y="3444240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/>
          <p:cNvSpPr/>
          <p:nvPr/>
        </p:nvSpPr>
        <p:spPr>
          <a:xfrm>
            <a:off x="1307305" y="3048000"/>
            <a:ext cx="762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/>
          <p:cNvGrpSpPr/>
          <p:nvPr/>
        </p:nvGrpSpPr>
        <p:grpSpPr>
          <a:xfrm>
            <a:off x="4038600" y="3733800"/>
            <a:ext cx="1066800" cy="228600"/>
            <a:chOff x="1295400" y="3124200"/>
            <a:chExt cx="1524000" cy="304800"/>
          </a:xfrm>
        </p:grpSpPr>
        <p:sp>
          <p:nvSpPr>
            <p:cNvPr id="43" name="Rectangle 42"/>
            <p:cNvSpPr/>
            <p:nvPr/>
          </p:nvSpPr>
          <p:spPr>
            <a:xfrm>
              <a:off x="1295400" y="3124200"/>
              <a:ext cx="1524000" cy="30480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44" name="Straight Connector 43"/>
            <p:cNvCxnSpPr/>
            <p:nvPr/>
          </p:nvCxnSpPr>
          <p:spPr>
            <a:xfrm>
              <a:off x="14478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16002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/>
            <p:nvPr/>
          </p:nvCxnSpPr>
          <p:spPr>
            <a:xfrm>
              <a:off x="17526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Straight Connector 46"/>
            <p:cNvCxnSpPr/>
            <p:nvPr/>
          </p:nvCxnSpPr>
          <p:spPr>
            <a:xfrm>
              <a:off x="19050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/>
            <p:nvPr/>
          </p:nvCxnSpPr>
          <p:spPr>
            <a:xfrm>
              <a:off x="20574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/>
            <p:cNvCxnSpPr/>
            <p:nvPr/>
          </p:nvCxnSpPr>
          <p:spPr>
            <a:xfrm>
              <a:off x="22098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/>
            <p:cNvCxnSpPr/>
            <p:nvPr/>
          </p:nvCxnSpPr>
          <p:spPr>
            <a:xfrm>
              <a:off x="23622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/>
            <p:cNvCxnSpPr/>
            <p:nvPr/>
          </p:nvCxnSpPr>
          <p:spPr>
            <a:xfrm>
              <a:off x="25146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/>
            <p:cNvCxnSpPr/>
            <p:nvPr/>
          </p:nvCxnSpPr>
          <p:spPr>
            <a:xfrm>
              <a:off x="2667000" y="3124200"/>
              <a:ext cx="0" cy="30480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4" name="Rectangle 53"/>
          <p:cNvSpPr/>
          <p:nvPr/>
        </p:nvSpPr>
        <p:spPr>
          <a:xfrm>
            <a:off x="4051300" y="3733800"/>
            <a:ext cx="76200" cy="228600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ight Arrow 55"/>
          <p:cNvSpPr/>
          <p:nvPr/>
        </p:nvSpPr>
        <p:spPr>
          <a:xfrm rot="5400000">
            <a:off x="4022090" y="4091941"/>
            <a:ext cx="152400" cy="4571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Concept of Tenth’s and Hundredth's </a:t>
            </a:r>
            <a:endParaRPr lang="en-US" b="1" dirty="0"/>
          </a:p>
        </p:txBody>
      </p:sp>
      <p:graphicFrame>
        <p:nvGraphicFramePr>
          <p:cNvPr id="59" name="Object 58"/>
          <p:cNvGraphicFramePr>
            <a:graphicFrameLocks noChangeAspect="1"/>
          </p:cNvGraphicFramePr>
          <p:nvPr/>
        </p:nvGraphicFramePr>
        <p:xfrm>
          <a:off x="1206500" y="3625850"/>
          <a:ext cx="254000" cy="419100"/>
        </p:xfrm>
        <a:graphic>
          <a:graphicData uri="http://schemas.openxmlformats.org/presentationml/2006/ole">
            <p:oleObj spid="_x0000_s34818" name="Equation" r:id="rId3" imgW="253800" imgH="419040" progId="Equation.3">
              <p:embed/>
            </p:oleObj>
          </a:graphicData>
        </a:graphic>
      </p:graphicFrame>
      <p:graphicFrame>
        <p:nvGraphicFramePr>
          <p:cNvPr id="34819" name="Object 3"/>
          <p:cNvGraphicFramePr>
            <a:graphicFrameLocks noChangeAspect="1"/>
          </p:cNvGraphicFramePr>
          <p:nvPr/>
        </p:nvGraphicFramePr>
        <p:xfrm>
          <a:off x="4178300" y="3270250"/>
          <a:ext cx="254000" cy="419100"/>
        </p:xfrm>
        <a:graphic>
          <a:graphicData uri="http://schemas.openxmlformats.org/presentationml/2006/ole">
            <p:oleObj spid="_x0000_s34819" name="Equation" r:id="rId4" imgW="253800" imgH="419040" progId="Equation.3">
              <p:embed/>
            </p:oleObj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3943350" y="4260850"/>
          <a:ext cx="355600" cy="419100"/>
        </p:xfrm>
        <a:graphic>
          <a:graphicData uri="http://schemas.openxmlformats.org/presentationml/2006/ole">
            <p:oleObj spid="_x0000_s34820" name="Equation" r:id="rId5" imgW="355320" imgH="41904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Concept of Tenth’s and Hundredth's </a:t>
            </a:r>
            <a:endParaRPr lang="en-US" b="1" dirty="0"/>
          </a:p>
        </p:txBody>
      </p:sp>
      <p:graphicFrame>
        <p:nvGraphicFramePr>
          <p:cNvPr id="33794" name="Object 2"/>
          <p:cNvGraphicFramePr>
            <a:graphicFrameLocks noChangeAspect="1"/>
          </p:cNvGraphicFramePr>
          <p:nvPr/>
        </p:nvGraphicFramePr>
        <p:xfrm>
          <a:off x="357188" y="1600200"/>
          <a:ext cx="938212" cy="850900"/>
        </p:xfrm>
        <a:graphic>
          <a:graphicData uri="http://schemas.openxmlformats.org/presentationml/2006/ole">
            <p:oleObj spid="_x0000_s33794" name="Equation" r:id="rId3" imgW="545760" imgH="495000" progId="Equation.3">
              <p:embed/>
            </p:oleObj>
          </a:graphicData>
        </a:graphic>
      </p:graphicFrame>
      <p:graphicFrame>
        <p:nvGraphicFramePr>
          <p:cNvPr id="33795" name="Object 3"/>
          <p:cNvGraphicFramePr>
            <a:graphicFrameLocks noChangeAspect="1"/>
          </p:cNvGraphicFramePr>
          <p:nvPr/>
        </p:nvGraphicFramePr>
        <p:xfrm>
          <a:off x="466726" y="2476500"/>
          <a:ext cx="719137" cy="850900"/>
        </p:xfrm>
        <a:graphic>
          <a:graphicData uri="http://schemas.openxmlformats.org/presentationml/2006/ole">
            <p:oleObj spid="_x0000_s33795" name="Equation" r:id="rId4" imgW="419040" imgH="495000" progId="Equation.3">
              <p:embed/>
            </p:oleObj>
          </a:graphicData>
        </a:graphic>
      </p:graphicFrame>
      <p:graphicFrame>
        <p:nvGraphicFramePr>
          <p:cNvPr id="33796" name="Object 4"/>
          <p:cNvGraphicFramePr>
            <a:graphicFrameLocks noChangeAspect="1"/>
          </p:cNvGraphicFramePr>
          <p:nvPr/>
        </p:nvGraphicFramePr>
        <p:xfrm>
          <a:off x="509588" y="3378200"/>
          <a:ext cx="503237" cy="850900"/>
        </p:xfrm>
        <a:graphic>
          <a:graphicData uri="http://schemas.openxmlformats.org/presentationml/2006/ole">
            <p:oleObj spid="_x0000_s33796" name="Equation" r:id="rId5" imgW="291960" imgH="495000" progId="Equation.3">
              <p:embed/>
            </p:oleObj>
          </a:graphicData>
        </a:graphic>
      </p:graphicFrame>
      <p:cxnSp>
        <p:nvCxnSpPr>
          <p:cNvPr id="15" name="Straight Arrow Connector 14"/>
          <p:cNvCxnSpPr/>
          <p:nvPr/>
        </p:nvCxnSpPr>
        <p:spPr>
          <a:xfrm>
            <a:off x="1447800" y="20574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/>
          <p:cNvCxnSpPr/>
          <p:nvPr/>
        </p:nvCxnSpPr>
        <p:spPr>
          <a:xfrm>
            <a:off x="1447800" y="29718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/>
          <p:cNvCxnSpPr/>
          <p:nvPr/>
        </p:nvCxnSpPr>
        <p:spPr>
          <a:xfrm>
            <a:off x="1447800" y="3810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18" name="TextBox 17"/>
          <p:cNvSpPr txBox="1"/>
          <p:nvPr/>
        </p:nvSpPr>
        <p:spPr>
          <a:xfrm>
            <a:off x="304800" y="4495800"/>
            <a:ext cx="797013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z="2400" dirty="0" smtClean="0">
                <a:latin typeface="Impact" pitchFamily="34" charset="0"/>
              </a:rPr>
              <a:t>1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100</a:t>
            </a:r>
          </a:p>
          <a:p>
            <a:pPr algn="r"/>
            <a:endParaRPr lang="en-US" sz="1600" dirty="0" smtClean="0">
              <a:latin typeface="Impact" pitchFamily="34" charset="0"/>
            </a:endParaRPr>
          </a:p>
          <a:p>
            <a:pPr algn="r"/>
            <a:r>
              <a:rPr lang="en-US" sz="2400" dirty="0" smtClean="0">
                <a:latin typeface="Impact" pitchFamily="34" charset="0"/>
              </a:rPr>
              <a:t>1000</a:t>
            </a:r>
            <a:endParaRPr lang="en-US" sz="2400" dirty="0">
              <a:latin typeface="Impact" pitchFamily="34" charset="0"/>
            </a:endParaRPr>
          </a:p>
        </p:txBody>
      </p:sp>
      <p:cxnSp>
        <p:nvCxnSpPr>
          <p:cNvPr id="20" name="Straight Arrow Connector 19"/>
          <p:cNvCxnSpPr/>
          <p:nvPr/>
        </p:nvCxnSpPr>
        <p:spPr>
          <a:xfrm>
            <a:off x="1447800" y="53340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>
            <a:off x="1447800" y="59436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/>
          <p:nvPr/>
        </p:nvCxnSpPr>
        <p:spPr>
          <a:xfrm>
            <a:off x="1447800" y="65532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/>
          <p:cNvCxnSpPr/>
          <p:nvPr/>
        </p:nvCxnSpPr>
        <p:spPr>
          <a:xfrm>
            <a:off x="1447800" y="4724400"/>
            <a:ext cx="609600" cy="0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9848" name="Group 152"/>
          <p:cNvGraphicFramePr>
            <a:graphicFrameLocks noGrp="1"/>
          </p:cNvGraphicFramePr>
          <p:nvPr>
            <p:ph idx="1"/>
          </p:nvPr>
        </p:nvGraphicFramePr>
        <p:xfrm>
          <a:off x="990600" y="762000"/>
          <a:ext cx="5105400" cy="5181600"/>
        </p:xfrm>
        <a:graphic>
          <a:graphicData uri="http://schemas.openxmlformats.org/drawingml/2006/table">
            <a:tbl>
              <a:tblPr/>
              <a:tblGrid>
                <a:gridCol w="509588"/>
                <a:gridCol w="512762"/>
                <a:gridCol w="511175"/>
                <a:gridCol w="509588"/>
                <a:gridCol w="509587"/>
                <a:gridCol w="509588"/>
                <a:gridCol w="512762"/>
                <a:gridCol w="511175"/>
                <a:gridCol w="509588"/>
                <a:gridCol w="509587"/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</a:tr>
            </a:tbl>
          </a:graphicData>
        </a:graphic>
      </p:graphicFrame>
      <p:sp>
        <p:nvSpPr>
          <p:cNvPr id="29849" name="WordArt 153"/>
          <p:cNvSpPr>
            <a:spLocks noChangeArrowheads="1" noChangeShapeType="1" noTextEdit="1"/>
          </p:cNvSpPr>
          <p:nvPr/>
        </p:nvSpPr>
        <p:spPr bwMode="auto">
          <a:xfrm>
            <a:off x="6629400" y="990600"/>
            <a:ext cx="18288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1.0</a:t>
            </a:r>
          </a:p>
        </p:txBody>
      </p:sp>
      <p:sp>
        <p:nvSpPr>
          <p:cNvPr id="29850" name="WordArt 154"/>
          <p:cNvSpPr>
            <a:spLocks noChangeArrowheads="1" noChangeShapeType="1" noTextEdit="1"/>
          </p:cNvSpPr>
          <p:nvPr/>
        </p:nvSpPr>
        <p:spPr bwMode="auto">
          <a:xfrm>
            <a:off x="6781800" y="3581400"/>
            <a:ext cx="1676400" cy="12954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1 whole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1872" name="Group 128"/>
          <p:cNvGraphicFramePr>
            <a:graphicFrameLocks noGrp="1"/>
          </p:cNvGraphicFramePr>
          <p:nvPr/>
        </p:nvGraphicFramePr>
        <p:xfrm>
          <a:off x="990600" y="762000"/>
          <a:ext cx="5105400" cy="5181600"/>
        </p:xfrm>
        <a:graphic>
          <a:graphicData uri="http://schemas.openxmlformats.org/drawingml/2006/table">
            <a:tbl>
              <a:tblPr/>
              <a:tblGrid>
                <a:gridCol w="509588"/>
                <a:gridCol w="512762"/>
                <a:gridCol w="511175"/>
                <a:gridCol w="509588"/>
                <a:gridCol w="509587"/>
                <a:gridCol w="509588"/>
                <a:gridCol w="512762"/>
                <a:gridCol w="511175"/>
                <a:gridCol w="509588"/>
                <a:gridCol w="509587"/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871" name="WordArt 127"/>
          <p:cNvSpPr>
            <a:spLocks noChangeArrowheads="1" noChangeShapeType="1" noTextEdit="1"/>
          </p:cNvSpPr>
          <p:nvPr/>
        </p:nvSpPr>
        <p:spPr bwMode="auto">
          <a:xfrm>
            <a:off x="6629400" y="609600"/>
            <a:ext cx="18288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0.1</a:t>
            </a:r>
          </a:p>
        </p:txBody>
      </p:sp>
      <p:sp>
        <p:nvSpPr>
          <p:cNvPr id="31873" name="WordArt 129"/>
          <p:cNvSpPr>
            <a:spLocks noChangeArrowheads="1" noChangeShapeType="1" noTextEdit="1"/>
          </p:cNvSpPr>
          <p:nvPr/>
        </p:nvSpPr>
        <p:spPr bwMode="auto">
          <a:xfrm>
            <a:off x="6553200" y="2590800"/>
            <a:ext cx="21336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one tenth</a:t>
            </a:r>
          </a:p>
        </p:txBody>
      </p:sp>
      <p:sp>
        <p:nvSpPr>
          <p:cNvPr id="31874" name="WordArt 130"/>
          <p:cNvSpPr>
            <a:spLocks noChangeArrowheads="1" noChangeShapeType="1" noTextEdit="1"/>
          </p:cNvSpPr>
          <p:nvPr/>
        </p:nvSpPr>
        <p:spPr bwMode="auto">
          <a:xfrm>
            <a:off x="6781800" y="4648200"/>
            <a:ext cx="16764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1/10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2898" name="Group 130"/>
          <p:cNvGraphicFramePr>
            <a:graphicFrameLocks noGrp="1"/>
          </p:cNvGraphicFramePr>
          <p:nvPr/>
        </p:nvGraphicFramePr>
        <p:xfrm>
          <a:off x="990600" y="762000"/>
          <a:ext cx="5105400" cy="5181600"/>
        </p:xfrm>
        <a:graphic>
          <a:graphicData uri="http://schemas.openxmlformats.org/drawingml/2006/table">
            <a:tbl>
              <a:tblPr/>
              <a:tblGrid>
                <a:gridCol w="509588"/>
                <a:gridCol w="512762"/>
                <a:gridCol w="511175"/>
                <a:gridCol w="509588"/>
                <a:gridCol w="509587"/>
                <a:gridCol w="509588"/>
                <a:gridCol w="512762"/>
                <a:gridCol w="511175"/>
                <a:gridCol w="509588"/>
                <a:gridCol w="509587"/>
              </a:tblGrid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8450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9686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Pct val="10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>
                          <a:outerShdw blurRad="38100" dist="38100" dir="2700000" algn="tl">
                            <a:srgbClr val="000000"/>
                          </a:outerShdw>
                        </a:effectLst>
                        <a:latin typeface="Times New Roman" pitchFamily="18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95" name="WordArt 127"/>
          <p:cNvSpPr>
            <a:spLocks noChangeArrowheads="1" noChangeShapeType="1" noTextEdit="1"/>
          </p:cNvSpPr>
          <p:nvPr/>
        </p:nvSpPr>
        <p:spPr bwMode="auto">
          <a:xfrm>
            <a:off x="6629400" y="609600"/>
            <a:ext cx="18288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0.01</a:t>
            </a:r>
          </a:p>
        </p:txBody>
      </p:sp>
      <p:sp>
        <p:nvSpPr>
          <p:cNvPr id="32896" name="WordArt 128"/>
          <p:cNvSpPr>
            <a:spLocks noChangeArrowheads="1" noChangeShapeType="1" noTextEdit="1"/>
          </p:cNvSpPr>
          <p:nvPr/>
        </p:nvSpPr>
        <p:spPr bwMode="auto">
          <a:xfrm>
            <a:off x="6553200" y="2590800"/>
            <a:ext cx="2133600" cy="15240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one </a:t>
            </a:r>
          </a:p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Arial Rounded MT Bold"/>
              </a:rPr>
              <a:t>hundredth</a:t>
            </a:r>
          </a:p>
        </p:txBody>
      </p:sp>
      <p:sp>
        <p:nvSpPr>
          <p:cNvPr id="32897" name="WordArt 129"/>
          <p:cNvSpPr>
            <a:spLocks noChangeArrowheads="1" noChangeShapeType="1" noTextEdit="1"/>
          </p:cNvSpPr>
          <p:nvPr/>
        </p:nvSpPr>
        <p:spPr bwMode="auto">
          <a:xfrm>
            <a:off x="6781800" y="4648200"/>
            <a:ext cx="1676400" cy="13716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</a:bodyPr>
          <a:lstStyle/>
          <a:p>
            <a:pPr algn="ctr"/>
            <a:r>
              <a:rPr lang="en-US" sz="3600" kern="10">
                <a:ln w="9525">
                  <a:noFill/>
                  <a:round/>
                  <a:headEnd/>
                  <a:tailEnd/>
                </a:ln>
                <a:gradFill rotWithShape="0">
                  <a:gsLst>
                    <a:gs pos="0">
                      <a:srgbClr val="FFFF00"/>
                    </a:gs>
                    <a:gs pos="100000">
                      <a:srgbClr val="FF9933"/>
                    </a:gs>
                  </a:gsLst>
                  <a:path path="rect">
                    <a:fillToRect l="50000" t="50000" r="50000" b="50000"/>
                  </a:path>
                </a:gradFill>
                <a:effectLst>
                  <a:outerShdw dist="35921" dir="2700000" algn="ctr" rotWithShape="0">
                    <a:srgbClr val="C0C0C0">
                      <a:alpha val="80000"/>
                    </a:srgbClr>
                  </a:outerShdw>
                </a:effectLst>
                <a:latin typeface="Impact"/>
              </a:rPr>
              <a:t>1/100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Example</a:t>
            </a:r>
            <a:endParaRPr lang="en-US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Decimal number is                    </a:t>
            </a:r>
            <a:r>
              <a:rPr lang="en-US" dirty="0" smtClean="0">
                <a:solidFill>
                  <a:srgbClr val="FF0000"/>
                </a:solidFill>
              </a:rPr>
              <a:t>whole number</a:t>
            </a:r>
            <a:r>
              <a:rPr lang="en-US" b="1" dirty="0" smtClean="0">
                <a:solidFill>
                  <a:schemeClr val="bg2">
                    <a:lumMod val="10000"/>
                  </a:schemeClr>
                </a:solidFill>
              </a:rPr>
              <a:t>.</a:t>
            </a:r>
            <a:r>
              <a:rPr lang="en-US" dirty="0" smtClean="0">
                <a:solidFill>
                  <a:srgbClr val="FF0000"/>
                </a:solidFill>
              </a:rPr>
              <a:t> fractions</a:t>
            </a:r>
            <a:endParaRPr lang="en-US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Converting Base Ten Fractions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27649" name="Object 1"/>
          <p:cNvGraphicFramePr>
            <a:graphicFrameLocks noChangeAspect="1"/>
          </p:cNvGraphicFramePr>
          <p:nvPr/>
        </p:nvGraphicFramePr>
        <p:xfrm>
          <a:off x="520700" y="1714500"/>
          <a:ext cx="501650" cy="850624"/>
        </p:xfrm>
        <a:graphic>
          <a:graphicData uri="http://schemas.openxmlformats.org/presentationml/2006/ole">
            <p:oleObj spid="_x0000_s27649" name="Equation" r:id="rId3" imgW="291960" imgH="495000" progId="Equation.3">
              <p:embed/>
            </p:oleObj>
          </a:graphicData>
        </a:graphic>
      </p:graphicFrame>
      <p:graphicFrame>
        <p:nvGraphicFramePr>
          <p:cNvPr id="10" name="Object 4"/>
          <p:cNvGraphicFramePr>
            <a:graphicFrameLocks noChangeAspect="1"/>
          </p:cNvGraphicFramePr>
          <p:nvPr/>
        </p:nvGraphicFramePr>
        <p:xfrm>
          <a:off x="3810000" y="1600200"/>
          <a:ext cx="719138" cy="850900"/>
        </p:xfrm>
        <a:graphic>
          <a:graphicData uri="http://schemas.openxmlformats.org/presentationml/2006/ole">
            <p:oleObj spid="_x0000_s27653" name="Equation" r:id="rId4" imgW="419040" imgH="495000" progId="Equation.3">
              <p:embed/>
            </p:oleObj>
          </a:graphicData>
        </a:graphic>
      </p:graphicFrame>
      <p:graphicFrame>
        <p:nvGraphicFramePr>
          <p:cNvPr id="11" name="Object 4"/>
          <p:cNvGraphicFramePr>
            <a:graphicFrameLocks noChangeAspect="1"/>
          </p:cNvGraphicFramePr>
          <p:nvPr/>
        </p:nvGraphicFramePr>
        <p:xfrm>
          <a:off x="7510463" y="1676400"/>
          <a:ext cx="938212" cy="850900"/>
        </p:xfrm>
        <a:graphic>
          <a:graphicData uri="http://schemas.openxmlformats.org/presentationml/2006/ole">
            <p:oleObj spid="_x0000_s27654" name="Equation" r:id="rId5" imgW="545760" imgH="4950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Converting Base Ten Fractions</a:t>
            </a:r>
            <a:endParaRPr lang="en-US" b="1" dirty="0">
              <a:solidFill>
                <a:srgbClr val="002060"/>
              </a:solidFill>
            </a:endParaRPr>
          </a:p>
        </p:txBody>
      </p:sp>
      <p:graphicFrame>
        <p:nvGraphicFramePr>
          <p:cNvPr id="26625" name="Object 1"/>
          <p:cNvGraphicFramePr>
            <a:graphicFrameLocks noChangeAspect="1"/>
          </p:cNvGraphicFramePr>
          <p:nvPr/>
        </p:nvGraphicFramePr>
        <p:xfrm>
          <a:off x="685800" y="1447800"/>
          <a:ext cx="501650" cy="850900"/>
        </p:xfrm>
        <a:graphic>
          <a:graphicData uri="http://schemas.openxmlformats.org/presentationml/2006/ole">
            <p:oleObj spid="_x0000_s26625" name="Equation" r:id="rId3" imgW="291960" imgH="495000" progId="Equation.3">
              <p:embed/>
            </p:oleObj>
          </a:graphicData>
        </a:graphic>
      </p:graphicFrame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2819400" y="1447800"/>
          <a:ext cx="719138" cy="850900"/>
        </p:xfrm>
        <a:graphic>
          <a:graphicData uri="http://schemas.openxmlformats.org/presentationml/2006/ole">
            <p:oleObj spid="_x0000_s26626" name="Equation" r:id="rId4" imgW="419040" imgH="495000" progId="Equation.3">
              <p:embed/>
            </p:oleObj>
          </a:graphicData>
        </a:graphic>
      </p:graphicFrame>
      <p:graphicFrame>
        <p:nvGraphicFramePr>
          <p:cNvPr id="26627" name="Object 4"/>
          <p:cNvGraphicFramePr>
            <a:graphicFrameLocks noChangeAspect="1"/>
          </p:cNvGraphicFramePr>
          <p:nvPr/>
        </p:nvGraphicFramePr>
        <p:xfrm>
          <a:off x="7467600" y="1447800"/>
          <a:ext cx="720725" cy="850900"/>
        </p:xfrm>
        <a:graphic>
          <a:graphicData uri="http://schemas.openxmlformats.org/presentationml/2006/ole">
            <p:oleObj spid="_x0000_s26627" name="Equation" r:id="rId5" imgW="419040" imgH="495000" progId="Equation.3">
              <p:embed/>
            </p:oleObj>
          </a:graphicData>
        </a:graphic>
      </p:graphicFrame>
      <p:graphicFrame>
        <p:nvGraphicFramePr>
          <p:cNvPr id="26628" name="Object 4"/>
          <p:cNvGraphicFramePr>
            <a:graphicFrameLocks noChangeAspect="1"/>
          </p:cNvGraphicFramePr>
          <p:nvPr/>
        </p:nvGraphicFramePr>
        <p:xfrm>
          <a:off x="5334000" y="1447800"/>
          <a:ext cx="720725" cy="850900"/>
        </p:xfrm>
        <a:graphic>
          <a:graphicData uri="http://schemas.openxmlformats.org/presentationml/2006/ole">
            <p:oleObj spid="_x0000_s26628" name="Equation" r:id="rId6" imgW="419040" imgH="4950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Convert Decimal into Fraction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457200" y="1524000"/>
            <a:ext cx="1763944" cy="483209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4400" b="1" dirty="0" smtClean="0"/>
              <a:t>0.5</a:t>
            </a:r>
          </a:p>
          <a:p>
            <a:endParaRPr lang="en-US" sz="4400" b="1" dirty="0" smtClean="0"/>
          </a:p>
          <a:p>
            <a:r>
              <a:rPr lang="en-US" sz="4400" b="1" dirty="0" smtClean="0"/>
              <a:t>0.29</a:t>
            </a:r>
          </a:p>
          <a:p>
            <a:endParaRPr lang="en-US" sz="4400" b="1" dirty="0" smtClean="0"/>
          </a:p>
          <a:p>
            <a:r>
              <a:rPr lang="en-US" sz="4400" b="1" dirty="0" smtClean="0"/>
              <a:t>0.345</a:t>
            </a:r>
          </a:p>
          <a:p>
            <a:endParaRPr lang="en-US" sz="4400" b="1" dirty="0" smtClean="0"/>
          </a:p>
          <a:p>
            <a:r>
              <a:rPr lang="en-US" sz="4400" b="1" dirty="0" smtClean="0"/>
              <a:t>0.5746</a:t>
            </a: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/>
              <a:t>Converting Fraction into Decimals</a:t>
            </a:r>
            <a:endParaRPr lang="en-US" b="1" dirty="0"/>
          </a:p>
        </p:txBody>
      </p:sp>
      <p:graphicFrame>
        <p:nvGraphicFramePr>
          <p:cNvPr id="24577" name="Object 1"/>
          <p:cNvGraphicFramePr>
            <a:graphicFrameLocks noChangeAspect="1"/>
          </p:cNvGraphicFramePr>
          <p:nvPr/>
        </p:nvGraphicFramePr>
        <p:xfrm>
          <a:off x="1055687" y="1447800"/>
          <a:ext cx="327025" cy="850900"/>
        </p:xfrm>
        <a:graphic>
          <a:graphicData uri="http://schemas.openxmlformats.org/presentationml/2006/ole">
            <p:oleObj spid="_x0000_s24577" name="Equation" r:id="rId3" imgW="190440" imgH="495000" progId="Equation.3">
              <p:embed/>
            </p:oleObj>
          </a:graphicData>
        </a:graphic>
      </p:graphicFrame>
      <p:graphicFrame>
        <p:nvGraphicFramePr>
          <p:cNvPr id="24578" name="Object 2"/>
          <p:cNvGraphicFramePr>
            <a:graphicFrameLocks noChangeAspect="1"/>
          </p:cNvGraphicFramePr>
          <p:nvPr/>
        </p:nvGraphicFramePr>
        <p:xfrm>
          <a:off x="4103687" y="1447800"/>
          <a:ext cx="327025" cy="850900"/>
        </p:xfrm>
        <a:graphic>
          <a:graphicData uri="http://schemas.openxmlformats.org/presentationml/2006/ole">
            <p:oleObj spid="_x0000_s24578" name="Equation" r:id="rId4" imgW="190440" imgH="495000" progId="Equation.3">
              <p:embed/>
            </p:oleObj>
          </a:graphicData>
        </a:graphic>
      </p:graphicFrame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6705600" y="1447800"/>
          <a:ext cx="304800" cy="850900"/>
        </p:xfrm>
        <a:graphic>
          <a:graphicData uri="http://schemas.openxmlformats.org/presentationml/2006/ole">
            <p:oleObj spid="_x0000_s24579" name="Equation" r:id="rId5" imgW="177480" imgH="4950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70C0"/>
                </a:solidFill>
              </a:rPr>
              <a:t>Converting Fraction into Decimals</a:t>
            </a:r>
            <a:endParaRPr lang="en-US" b="1" dirty="0">
              <a:solidFill>
                <a:srgbClr val="0070C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7030A0"/>
                </a:solidFill>
              </a:rPr>
              <a:t>Mixed Numbers</a:t>
            </a:r>
            <a:endParaRPr lang="en-US" b="1" dirty="0">
              <a:solidFill>
                <a:srgbClr val="7030A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1143000" y="1981200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977900" y="20574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3429000" y="2057400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7" name="TextBox 6"/>
          <p:cNvSpPr txBox="1"/>
          <p:nvPr/>
        </p:nvSpPr>
        <p:spPr>
          <a:xfrm>
            <a:off x="5834482" y="2026920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8" name="Straight Connector 7"/>
          <p:cNvCxnSpPr/>
          <p:nvPr/>
        </p:nvCxnSpPr>
        <p:spPr>
          <a:xfrm>
            <a:off x="1143000" y="18288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2362200" y="18288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3581400" y="18288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02122" y="179832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Left Brace 11"/>
          <p:cNvSpPr/>
          <p:nvPr/>
        </p:nvSpPr>
        <p:spPr>
          <a:xfrm rot="5400000">
            <a:off x="2209800" y="320040"/>
            <a:ext cx="304800" cy="2438400"/>
          </a:xfrm>
          <a:prstGeom prst="leftBrace">
            <a:avLst>
              <a:gd name="adj1" fmla="val 8333"/>
              <a:gd name="adj2" fmla="val 49688"/>
            </a:avLst>
          </a:prstGeom>
          <a:ln w="285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/>
          <p:cNvCxnSpPr/>
          <p:nvPr/>
        </p:nvCxnSpPr>
        <p:spPr>
          <a:xfrm flipV="1">
            <a:off x="3581400" y="2590800"/>
            <a:ext cx="4648200" cy="76200"/>
          </a:xfrm>
          <a:prstGeom prst="straightConnector1">
            <a:avLst/>
          </a:prstGeom>
          <a:ln w="38100">
            <a:solidFill>
              <a:schemeClr val="accent5">
                <a:lumMod val="7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/>
          <p:nvPr/>
        </p:nvSpPr>
        <p:spPr>
          <a:xfrm>
            <a:off x="4038600" y="2667000"/>
            <a:ext cx="274171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C00000"/>
                </a:solidFill>
              </a:rPr>
              <a:t>Improper Fractions</a:t>
            </a:r>
            <a:endParaRPr lang="en-US" sz="2400" i="1" dirty="0">
              <a:solidFill>
                <a:srgbClr val="C00000"/>
              </a:solidFill>
            </a:endParaRPr>
          </a:p>
        </p:txBody>
      </p:sp>
      <p:cxnSp>
        <p:nvCxnSpPr>
          <p:cNvPr id="16" name="Straight Connector 15"/>
          <p:cNvCxnSpPr/>
          <p:nvPr/>
        </p:nvCxnSpPr>
        <p:spPr>
          <a:xfrm>
            <a:off x="1143000" y="4343400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/>
          <p:nvPr/>
        </p:nvSpPr>
        <p:spPr>
          <a:xfrm>
            <a:off x="965200" y="44196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19" name="TextBox 18"/>
          <p:cNvSpPr txBox="1"/>
          <p:nvPr/>
        </p:nvSpPr>
        <p:spPr>
          <a:xfrm>
            <a:off x="3429000" y="4419600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20" name="TextBox 19"/>
          <p:cNvSpPr txBox="1"/>
          <p:nvPr/>
        </p:nvSpPr>
        <p:spPr>
          <a:xfrm>
            <a:off x="5834482" y="4389120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21" name="Straight Connector 20"/>
          <p:cNvCxnSpPr/>
          <p:nvPr/>
        </p:nvCxnSpPr>
        <p:spPr>
          <a:xfrm>
            <a:off x="1143000" y="41910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3581400" y="41910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6002122" y="416052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26"/>
          <p:cNvSpPr/>
          <p:nvPr/>
        </p:nvSpPr>
        <p:spPr>
          <a:xfrm>
            <a:off x="1143000" y="3632200"/>
            <a:ext cx="2438400" cy="45720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/>
          <p:cNvSpPr/>
          <p:nvPr/>
        </p:nvSpPr>
        <p:spPr>
          <a:xfrm>
            <a:off x="1104900" y="4940300"/>
            <a:ext cx="5715000" cy="457200"/>
          </a:xfrm>
          <a:prstGeom prst="rect">
            <a:avLst/>
          </a:prstGeom>
          <a:solidFill>
            <a:srgbClr val="FF66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2537" name="Object 9"/>
          <p:cNvGraphicFramePr>
            <a:graphicFrameLocks noChangeAspect="1"/>
          </p:cNvGraphicFramePr>
          <p:nvPr/>
        </p:nvGraphicFramePr>
        <p:xfrm>
          <a:off x="2209800" y="2189629"/>
          <a:ext cx="304800" cy="553571"/>
        </p:xfrm>
        <a:graphic>
          <a:graphicData uri="http://schemas.openxmlformats.org/presentationml/2006/ole">
            <p:oleObj spid="_x0000_s22537" name="Equation" r:id="rId3" imgW="12672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C00000"/>
                </a:solidFill>
              </a:rPr>
              <a:t>Mixed Numbers</a:t>
            </a:r>
            <a:endParaRPr lang="en-US" b="1" dirty="0">
              <a:solidFill>
                <a:srgbClr val="C00000"/>
              </a:solidFill>
            </a:endParaRPr>
          </a:p>
        </p:txBody>
      </p:sp>
      <p:cxnSp>
        <p:nvCxnSpPr>
          <p:cNvPr id="3" name="Straight Connector 2"/>
          <p:cNvCxnSpPr/>
          <p:nvPr/>
        </p:nvCxnSpPr>
        <p:spPr>
          <a:xfrm>
            <a:off x="914400" y="2159000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/>
          <p:cNvSpPr txBox="1"/>
          <p:nvPr/>
        </p:nvSpPr>
        <p:spPr>
          <a:xfrm>
            <a:off x="721090" y="2235200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3200400" y="2235200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5605882" y="2204720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9144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3352800" y="198120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773522" y="1976120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/>
          <p:cNvCxnSpPr/>
          <p:nvPr/>
        </p:nvCxnSpPr>
        <p:spPr>
          <a:xfrm>
            <a:off x="1524000" y="1981200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166941" y="1981200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2743200" y="1981200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>
            <a:off x="3898900" y="1981200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541841" y="1981200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5118100" y="1981200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26"/>
          <p:cNvCxnSpPr/>
          <p:nvPr/>
        </p:nvCxnSpPr>
        <p:spPr>
          <a:xfrm>
            <a:off x="6281741" y="1981200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6858000" y="1981200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Rectangle 30"/>
          <p:cNvSpPr/>
          <p:nvPr/>
        </p:nvSpPr>
        <p:spPr>
          <a:xfrm>
            <a:off x="914400" y="2743200"/>
            <a:ext cx="5410200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21505" name="Object 1"/>
          <p:cNvGraphicFramePr>
            <a:graphicFrameLocks noChangeAspect="1"/>
          </p:cNvGraphicFramePr>
          <p:nvPr/>
        </p:nvGraphicFramePr>
        <p:xfrm>
          <a:off x="1422400" y="1587500"/>
          <a:ext cx="215900" cy="392113"/>
        </p:xfrm>
        <a:graphic>
          <a:graphicData uri="http://schemas.openxmlformats.org/presentationml/2006/ole">
            <p:oleObj spid="_x0000_s21505" name="Equation" r:id="rId3" imgW="126720" imgH="228600" progId="Equation.3">
              <p:embed/>
            </p:oleObj>
          </a:graphicData>
        </a:graphic>
      </p:graphicFrame>
      <p:graphicFrame>
        <p:nvGraphicFramePr>
          <p:cNvPr id="21506" name="Object 2"/>
          <p:cNvGraphicFramePr>
            <a:graphicFrameLocks noChangeAspect="1"/>
          </p:cNvGraphicFramePr>
          <p:nvPr/>
        </p:nvGraphicFramePr>
        <p:xfrm>
          <a:off x="2070100" y="1612900"/>
          <a:ext cx="215900" cy="392113"/>
        </p:xfrm>
        <a:graphic>
          <a:graphicData uri="http://schemas.openxmlformats.org/presentationml/2006/ole">
            <p:oleObj spid="_x0000_s21506" name="Equation" r:id="rId4" imgW="126720" imgH="228600" progId="Equation.3">
              <p:embed/>
            </p:oleObj>
          </a:graphicData>
        </a:graphic>
      </p:graphicFrame>
      <p:graphicFrame>
        <p:nvGraphicFramePr>
          <p:cNvPr id="21507" name="Object 3"/>
          <p:cNvGraphicFramePr>
            <a:graphicFrameLocks noChangeAspect="1"/>
          </p:cNvGraphicFramePr>
          <p:nvPr/>
        </p:nvGraphicFramePr>
        <p:xfrm>
          <a:off x="2654300" y="1600200"/>
          <a:ext cx="215900" cy="392113"/>
        </p:xfrm>
        <a:graphic>
          <a:graphicData uri="http://schemas.openxmlformats.org/presentationml/2006/ole">
            <p:oleObj spid="_x0000_s21507" name="Equation" r:id="rId5" imgW="126720" imgH="228600" progId="Equation.3">
              <p:embed/>
            </p:oleObj>
          </a:graphicData>
        </a:graphic>
      </p:graphicFrame>
      <p:graphicFrame>
        <p:nvGraphicFramePr>
          <p:cNvPr id="21508" name="Object 4"/>
          <p:cNvGraphicFramePr>
            <a:graphicFrameLocks noChangeAspect="1"/>
          </p:cNvGraphicFramePr>
          <p:nvPr/>
        </p:nvGraphicFramePr>
        <p:xfrm>
          <a:off x="3797300" y="1487487"/>
          <a:ext cx="215900" cy="392113"/>
        </p:xfrm>
        <a:graphic>
          <a:graphicData uri="http://schemas.openxmlformats.org/presentationml/2006/ole">
            <p:oleObj spid="_x0000_s21508" name="Equation" r:id="rId6" imgW="126720" imgH="228600" progId="Equation.3">
              <p:embed/>
            </p:oleObj>
          </a:graphicData>
        </a:graphic>
      </p:graphicFrame>
      <p:graphicFrame>
        <p:nvGraphicFramePr>
          <p:cNvPr id="21509" name="Object 5"/>
          <p:cNvGraphicFramePr>
            <a:graphicFrameLocks noChangeAspect="1"/>
          </p:cNvGraphicFramePr>
          <p:nvPr/>
        </p:nvGraphicFramePr>
        <p:xfrm>
          <a:off x="4445000" y="1512887"/>
          <a:ext cx="215900" cy="392113"/>
        </p:xfrm>
        <a:graphic>
          <a:graphicData uri="http://schemas.openxmlformats.org/presentationml/2006/ole">
            <p:oleObj spid="_x0000_s21509" name="Equation" r:id="rId7" imgW="126720" imgH="228600" progId="Equation.3">
              <p:embed/>
            </p:oleObj>
          </a:graphicData>
        </a:graphic>
      </p:graphicFrame>
      <p:graphicFrame>
        <p:nvGraphicFramePr>
          <p:cNvPr id="21510" name="Object 6"/>
          <p:cNvGraphicFramePr>
            <a:graphicFrameLocks noChangeAspect="1"/>
          </p:cNvGraphicFramePr>
          <p:nvPr/>
        </p:nvGraphicFramePr>
        <p:xfrm>
          <a:off x="5029200" y="1500187"/>
          <a:ext cx="215900" cy="392113"/>
        </p:xfrm>
        <a:graphic>
          <a:graphicData uri="http://schemas.openxmlformats.org/presentationml/2006/ole">
            <p:oleObj spid="_x0000_s21510" name="Equation" r:id="rId8" imgW="126720" imgH="228600" progId="Equation.3">
              <p:embed/>
            </p:oleObj>
          </a:graphicData>
        </a:graphic>
      </p:graphicFrame>
      <p:graphicFrame>
        <p:nvGraphicFramePr>
          <p:cNvPr id="21511" name="Object 7"/>
          <p:cNvGraphicFramePr>
            <a:graphicFrameLocks noChangeAspect="1"/>
          </p:cNvGraphicFramePr>
          <p:nvPr/>
        </p:nvGraphicFramePr>
        <p:xfrm>
          <a:off x="6223000" y="1563687"/>
          <a:ext cx="215900" cy="392113"/>
        </p:xfrm>
        <a:graphic>
          <a:graphicData uri="http://schemas.openxmlformats.org/presentationml/2006/ole">
            <p:oleObj spid="_x0000_s21511" name="Equation" r:id="rId9" imgW="126720" imgH="228600" progId="Equation.3">
              <p:embed/>
            </p:oleObj>
          </a:graphicData>
        </a:graphic>
      </p:graphicFrame>
      <p:graphicFrame>
        <p:nvGraphicFramePr>
          <p:cNvPr id="21512" name="Object 8"/>
          <p:cNvGraphicFramePr>
            <a:graphicFrameLocks noChangeAspect="1"/>
          </p:cNvGraphicFramePr>
          <p:nvPr/>
        </p:nvGraphicFramePr>
        <p:xfrm>
          <a:off x="6870700" y="1589087"/>
          <a:ext cx="215900" cy="392113"/>
        </p:xfrm>
        <a:graphic>
          <a:graphicData uri="http://schemas.openxmlformats.org/presentationml/2006/ole">
            <p:oleObj spid="_x0000_s21512" name="Equation" r:id="rId10" imgW="12672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762000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solidFill>
                  <a:srgbClr val="002060"/>
                </a:solidFill>
              </a:rPr>
              <a:t>Mixed Numbers</a:t>
            </a:r>
            <a:endParaRPr lang="en-US" b="1" dirty="0">
              <a:solidFill>
                <a:srgbClr val="002060"/>
              </a:solidFill>
            </a:endParaRPr>
          </a:p>
        </p:txBody>
      </p:sp>
      <p:sp>
        <p:nvSpPr>
          <p:cNvPr id="31" name="Rectangle 30"/>
          <p:cNvSpPr/>
          <p:nvPr/>
        </p:nvSpPr>
        <p:spPr>
          <a:xfrm>
            <a:off x="901700" y="2514600"/>
            <a:ext cx="3657600" cy="457200"/>
          </a:xfrm>
          <a:prstGeom prst="rect">
            <a:avLst/>
          </a:prstGeom>
          <a:solidFill>
            <a:srgbClr val="00B0F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32" name="Straight Connector 31"/>
          <p:cNvCxnSpPr/>
          <p:nvPr/>
        </p:nvCxnSpPr>
        <p:spPr>
          <a:xfrm>
            <a:off x="914400" y="1966913"/>
            <a:ext cx="6248400" cy="0"/>
          </a:xfrm>
          <a:prstGeom prst="line">
            <a:avLst/>
          </a:prstGeom>
          <a:ln w="38100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TextBox 32"/>
          <p:cNvSpPr txBox="1"/>
          <p:nvPr/>
        </p:nvSpPr>
        <p:spPr>
          <a:xfrm>
            <a:off x="721090" y="2043113"/>
            <a:ext cx="421910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0</a:t>
            </a:r>
            <a:endParaRPr lang="en-US" sz="3200" b="1" dirty="0"/>
          </a:p>
        </p:txBody>
      </p:sp>
      <p:sp>
        <p:nvSpPr>
          <p:cNvPr id="34" name="TextBox 33"/>
          <p:cNvSpPr txBox="1"/>
          <p:nvPr/>
        </p:nvSpPr>
        <p:spPr>
          <a:xfrm>
            <a:off x="3200400" y="2043113"/>
            <a:ext cx="33534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1</a:t>
            </a:r>
            <a:endParaRPr lang="en-US" sz="3200" b="1" dirty="0"/>
          </a:p>
        </p:txBody>
      </p:sp>
      <p:sp>
        <p:nvSpPr>
          <p:cNvPr id="35" name="TextBox 34"/>
          <p:cNvSpPr txBox="1"/>
          <p:nvPr/>
        </p:nvSpPr>
        <p:spPr>
          <a:xfrm>
            <a:off x="5605882" y="2012633"/>
            <a:ext cx="383438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2</a:t>
            </a:r>
            <a:endParaRPr lang="en-US" sz="3200" b="1" dirty="0"/>
          </a:p>
        </p:txBody>
      </p:sp>
      <p:cxnSp>
        <p:nvCxnSpPr>
          <p:cNvPr id="36" name="Straight Connector 35"/>
          <p:cNvCxnSpPr/>
          <p:nvPr/>
        </p:nvCxnSpPr>
        <p:spPr>
          <a:xfrm>
            <a:off x="914400" y="1789113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36"/>
          <p:cNvCxnSpPr/>
          <p:nvPr/>
        </p:nvCxnSpPr>
        <p:spPr>
          <a:xfrm>
            <a:off x="3352800" y="1789113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Straight Connector 37"/>
          <p:cNvCxnSpPr/>
          <p:nvPr/>
        </p:nvCxnSpPr>
        <p:spPr>
          <a:xfrm>
            <a:off x="5773522" y="1784033"/>
            <a:ext cx="0" cy="381000"/>
          </a:xfrm>
          <a:prstGeom prst="line">
            <a:avLst/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1524000" y="1789113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2166941" y="1789113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2743200" y="1789113"/>
            <a:ext cx="0" cy="38100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3898900" y="1789113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4541841" y="1789113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Connector 43"/>
          <p:cNvCxnSpPr/>
          <p:nvPr/>
        </p:nvCxnSpPr>
        <p:spPr>
          <a:xfrm>
            <a:off x="5118100" y="1789113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/>
          <p:cNvCxnSpPr/>
          <p:nvPr/>
        </p:nvCxnSpPr>
        <p:spPr>
          <a:xfrm>
            <a:off x="6281741" y="1789113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>
            <a:off x="6858000" y="1789113"/>
            <a:ext cx="0" cy="381000"/>
          </a:xfrm>
          <a:prstGeom prst="line">
            <a:avLst/>
          </a:prstGeom>
          <a:ln w="38100">
            <a:solidFill>
              <a:srgbClr val="FF66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47" name="Object 1"/>
          <p:cNvGraphicFramePr>
            <a:graphicFrameLocks noChangeAspect="1"/>
          </p:cNvGraphicFramePr>
          <p:nvPr/>
        </p:nvGraphicFramePr>
        <p:xfrm>
          <a:off x="1422400" y="1395413"/>
          <a:ext cx="215900" cy="392113"/>
        </p:xfrm>
        <a:graphic>
          <a:graphicData uri="http://schemas.openxmlformats.org/presentationml/2006/ole">
            <p:oleObj spid="_x0000_s56322" name="Equation" r:id="rId3" imgW="126720" imgH="228600" progId="Equation.3">
              <p:embed/>
            </p:oleObj>
          </a:graphicData>
        </a:graphic>
      </p:graphicFrame>
      <p:graphicFrame>
        <p:nvGraphicFramePr>
          <p:cNvPr id="48" name="Object 2"/>
          <p:cNvGraphicFramePr>
            <a:graphicFrameLocks noChangeAspect="1"/>
          </p:cNvGraphicFramePr>
          <p:nvPr/>
        </p:nvGraphicFramePr>
        <p:xfrm>
          <a:off x="2070100" y="1420813"/>
          <a:ext cx="215900" cy="392113"/>
        </p:xfrm>
        <a:graphic>
          <a:graphicData uri="http://schemas.openxmlformats.org/presentationml/2006/ole">
            <p:oleObj spid="_x0000_s56323" name="Equation" r:id="rId4" imgW="126720" imgH="228600" progId="Equation.3">
              <p:embed/>
            </p:oleObj>
          </a:graphicData>
        </a:graphic>
      </p:graphicFrame>
      <p:graphicFrame>
        <p:nvGraphicFramePr>
          <p:cNvPr id="49" name="Object 3"/>
          <p:cNvGraphicFramePr>
            <a:graphicFrameLocks noChangeAspect="1"/>
          </p:cNvGraphicFramePr>
          <p:nvPr/>
        </p:nvGraphicFramePr>
        <p:xfrm>
          <a:off x="2654300" y="1408113"/>
          <a:ext cx="215900" cy="392113"/>
        </p:xfrm>
        <a:graphic>
          <a:graphicData uri="http://schemas.openxmlformats.org/presentationml/2006/ole">
            <p:oleObj spid="_x0000_s56324" name="Equation" r:id="rId5" imgW="126720" imgH="228600" progId="Equation.3">
              <p:embed/>
            </p:oleObj>
          </a:graphicData>
        </a:graphic>
      </p:graphicFrame>
      <p:graphicFrame>
        <p:nvGraphicFramePr>
          <p:cNvPr id="50" name="Object 4"/>
          <p:cNvGraphicFramePr>
            <a:graphicFrameLocks noChangeAspect="1"/>
          </p:cNvGraphicFramePr>
          <p:nvPr/>
        </p:nvGraphicFramePr>
        <p:xfrm>
          <a:off x="3797300" y="1295400"/>
          <a:ext cx="215900" cy="392113"/>
        </p:xfrm>
        <a:graphic>
          <a:graphicData uri="http://schemas.openxmlformats.org/presentationml/2006/ole">
            <p:oleObj spid="_x0000_s56325" name="Equation" r:id="rId6" imgW="126720" imgH="228600" progId="Equation.3">
              <p:embed/>
            </p:oleObj>
          </a:graphicData>
        </a:graphic>
      </p:graphicFrame>
      <p:graphicFrame>
        <p:nvGraphicFramePr>
          <p:cNvPr id="51" name="Object 5"/>
          <p:cNvGraphicFramePr>
            <a:graphicFrameLocks noChangeAspect="1"/>
          </p:cNvGraphicFramePr>
          <p:nvPr/>
        </p:nvGraphicFramePr>
        <p:xfrm>
          <a:off x="4445000" y="1320800"/>
          <a:ext cx="215900" cy="392113"/>
        </p:xfrm>
        <a:graphic>
          <a:graphicData uri="http://schemas.openxmlformats.org/presentationml/2006/ole">
            <p:oleObj spid="_x0000_s56326" name="Equation" r:id="rId7" imgW="126720" imgH="228600" progId="Equation.3">
              <p:embed/>
            </p:oleObj>
          </a:graphicData>
        </a:graphic>
      </p:graphicFrame>
      <p:graphicFrame>
        <p:nvGraphicFramePr>
          <p:cNvPr id="52" name="Object 6"/>
          <p:cNvGraphicFramePr>
            <a:graphicFrameLocks noChangeAspect="1"/>
          </p:cNvGraphicFramePr>
          <p:nvPr/>
        </p:nvGraphicFramePr>
        <p:xfrm>
          <a:off x="5029200" y="1308100"/>
          <a:ext cx="215900" cy="392113"/>
        </p:xfrm>
        <a:graphic>
          <a:graphicData uri="http://schemas.openxmlformats.org/presentationml/2006/ole">
            <p:oleObj spid="_x0000_s56327" name="Equation" r:id="rId8" imgW="126720" imgH="228600" progId="Equation.3">
              <p:embed/>
            </p:oleObj>
          </a:graphicData>
        </a:graphic>
      </p:graphicFrame>
      <p:graphicFrame>
        <p:nvGraphicFramePr>
          <p:cNvPr id="53" name="Object 7"/>
          <p:cNvGraphicFramePr>
            <a:graphicFrameLocks noChangeAspect="1"/>
          </p:cNvGraphicFramePr>
          <p:nvPr/>
        </p:nvGraphicFramePr>
        <p:xfrm>
          <a:off x="6223000" y="1371600"/>
          <a:ext cx="215900" cy="392113"/>
        </p:xfrm>
        <a:graphic>
          <a:graphicData uri="http://schemas.openxmlformats.org/presentationml/2006/ole">
            <p:oleObj spid="_x0000_s56328" name="Equation" r:id="rId9" imgW="126720" imgH="228600" progId="Equation.3">
              <p:embed/>
            </p:oleObj>
          </a:graphicData>
        </a:graphic>
      </p:graphicFrame>
      <p:graphicFrame>
        <p:nvGraphicFramePr>
          <p:cNvPr id="54" name="Object 8"/>
          <p:cNvGraphicFramePr>
            <a:graphicFrameLocks noChangeAspect="1"/>
          </p:cNvGraphicFramePr>
          <p:nvPr/>
        </p:nvGraphicFramePr>
        <p:xfrm>
          <a:off x="6870700" y="1397000"/>
          <a:ext cx="215900" cy="392113"/>
        </p:xfrm>
        <a:graphic>
          <a:graphicData uri="http://schemas.openxmlformats.org/presentationml/2006/ole">
            <p:oleObj spid="_x0000_s56329" name="Equation" r:id="rId10" imgW="126720" imgH="22860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52400"/>
            <a:ext cx="8839200" cy="1676400"/>
          </a:xfrm>
        </p:spPr>
        <p:txBody>
          <a:bodyPr>
            <a:noAutofit/>
          </a:bodyPr>
          <a:lstStyle/>
          <a:p>
            <a:r>
              <a:rPr lang="en-US" sz="4400" b="1" dirty="0" smtClean="0"/>
              <a:t>Mixed number is the combination of whole number and a proper fraction.</a:t>
            </a:r>
            <a:endParaRPr lang="en-US" sz="44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Procedure to Convert Mixed Numbers into </a:t>
            </a:r>
            <a:r>
              <a:rPr lang="en-US" sz="3600" b="1" dirty="0" smtClean="0">
                <a:solidFill>
                  <a:srgbClr val="002060"/>
                </a:solidFill>
              </a:rPr>
              <a:t>Improper Fractions</a:t>
            </a:r>
            <a:endParaRPr lang="en-US" sz="3600" b="1" dirty="0">
              <a:solidFill>
                <a:srgbClr val="00206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12192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Procedure to Convert Mixed Numbers into Improper Fractions</a:t>
            </a:r>
            <a:endParaRPr lang="en-US" sz="3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Easiest Common Divisor  </a:t>
            </a:r>
            <a:r>
              <a:rPr lang="en-US" sz="3600" b="1" dirty="0" smtClean="0">
                <a:solidFill>
                  <a:srgbClr val="002060"/>
                </a:solidFill>
              </a:rPr>
              <a:t>(ECD)</a:t>
            </a:r>
            <a:endParaRPr lang="en-US" sz="3600" b="1" dirty="0">
              <a:solidFill>
                <a:srgbClr val="002060"/>
              </a:solidFill>
            </a:endParaRPr>
          </a:p>
        </p:txBody>
      </p:sp>
      <p:graphicFrame>
        <p:nvGraphicFramePr>
          <p:cNvPr id="18433" name="Object 1"/>
          <p:cNvGraphicFramePr>
            <a:graphicFrameLocks noChangeAspect="1"/>
          </p:cNvGraphicFramePr>
          <p:nvPr/>
        </p:nvGraphicFramePr>
        <p:xfrm>
          <a:off x="3276600" y="1676400"/>
          <a:ext cx="873125" cy="1025525"/>
        </p:xfrm>
        <a:graphic>
          <a:graphicData uri="http://schemas.openxmlformats.org/presentationml/2006/ole">
            <p:oleObj spid="_x0000_s18433" name="Equation" r:id="rId3" imgW="507960" imgH="59688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858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Least Common Multiple </a:t>
            </a:r>
            <a:r>
              <a:rPr lang="en-US" sz="3600" b="1" dirty="0" smtClean="0">
                <a:solidFill>
                  <a:srgbClr val="002060"/>
                </a:solidFill>
              </a:rPr>
              <a:t>(LCM)</a:t>
            </a:r>
            <a:br>
              <a:rPr lang="en-US" sz="3600" b="1" dirty="0" smtClean="0">
                <a:solidFill>
                  <a:srgbClr val="00206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Method I </a:t>
            </a:r>
            <a:endParaRPr lang="en-US" sz="3600" b="1" dirty="0">
              <a:solidFill>
                <a:srgbClr val="FF0000"/>
              </a:solidFill>
            </a:endParaRPr>
          </a:p>
        </p:txBody>
      </p:sp>
      <p:graphicFrame>
        <p:nvGraphicFramePr>
          <p:cNvPr id="17409" name="Object 1"/>
          <p:cNvGraphicFramePr>
            <a:graphicFrameLocks noChangeAspect="1"/>
          </p:cNvGraphicFramePr>
          <p:nvPr/>
        </p:nvGraphicFramePr>
        <p:xfrm>
          <a:off x="1066800" y="1717675"/>
          <a:ext cx="915987" cy="1025525"/>
        </p:xfrm>
        <a:graphic>
          <a:graphicData uri="http://schemas.openxmlformats.org/presentationml/2006/ole">
            <p:oleObj spid="_x0000_s17409" name="Equation" r:id="rId3" imgW="533160" imgH="596880" progId="Equation.3">
              <p:embed/>
            </p:oleObj>
          </a:graphicData>
        </a:graphic>
      </p:graphicFrame>
      <p:graphicFrame>
        <p:nvGraphicFramePr>
          <p:cNvPr id="17410" name="Object 2"/>
          <p:cNvGraphicFramePr>
            <a:graphicFrameLocks noChangeAspect="1"/>
          </p:cNvGraphicFramePr>
          <p:nvPr/>
        </p:nvGraphicFramePr>
        <p:xfrm>
          <a:off x="4191000" y="1717675"/>
          <a:ext cx="1089025" cy="1025525"/>
        </p:xfrm>
        <a:graphic>
          <a:graphicData uri="http://schemas.openxmlformats.org/presentationml/2006/ole">
            <p:oleObj spid="_x0000_s17410" name="Equation" r:id="rId4" imgW="634680" imgH="596880" progId="Equation.3">
              <p:embed/>
            </p:oleObj>
          </a:graphicData>
        </a:graphic>
      </p:graphicFrame>
      <p:graphicFrame>
        <p:nvGraphicFramePr>
          <p:cNvPr id="17411" name="Object 3"/>
          <p:cNvGraphicFramePr>
            <a:graphicFrameLocks noChangeAspect="1"/>
          </p:cNvGraphicFramePr>
          <p:nvPr/>
        </p:nvGraphicFramePr>
        <p:xfrm>
          <a:off x="7096125" y="1717675"/>
          <a:ext cx="1068388" cy="1025525"/>
        </p:xfrm>
        <a:graphic>
          <a:graphicData uri="http://schemas.openxmlformats.org/presentationml/2006/ole">
            <p:oleObj spid="_x0000_s17411" name="Equation" r:id="rId5" imgW="622080" imgH="59688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685800"/>
            <a:ext cx="8686800" cy="990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Least Common Multiple </a:t>
            </a:r>
            <a:r>
              <a:rPr lang="en-US" sz="3600" b="1" dirty="0" smtClean="0">
                <a:solidFill>
                  <a:srgbClr val="7030A0"/>
                </a:solidFill>
              </a:rPr>
              <a:t>(LCM)</a:t>
            </a:r>
            <a:br>
              <a:rPr lang="en-US" sz="3600" b="1" dirty="0" smtClean="0">
                <a:solidFill>
                  <a:srgbClr val="7030A0"/>
                </a:solidFill>
              </a:rPr>
            </a:br>
            <a:r>
              <a:rPr lang="en-US" sz="3600" b="1" dirty="0" smtClean="0">
                <a:solidFill>
                  <a:srgbClr val="FF0000"/>
                </a:solidFill>
              </a:rPr>
              <a:t>Method 2</a:t>
            </a:r>
            <a:r>
              <a:rPr lang="en-US" sz="3600" b="1" dirty="0" smtClean="0"/>
              <a:t> </a:t>
            </a:r>
            <a:endParaRPr lang="en-US" sz="3600" b="1" dirty="0"/>
          </a:p>
        </p:txBody>
      </p:sp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762000" y="1752600"/>
          <a:ext cx="915988" cy="1025525"/>
        </p:xfrm>
        <a:graphic>
          <a:graphicData uri="http://schemas.openxmlformats.org/presentationml/2006/ole">
            <p:oleObj spid="_x0000_s57347" name="Equation" r:id="rId3" imgW="533160" imgH="596880" progId="Equation.3">
              <p:embed/>
            </p:oleObj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3886200" y="1752600"/>
          <a:ext cx="1089025" cy="1025525"/>
        </p:xfrm>
        <a:graphic>
          <a:graphicData uri="http://schemas.openxmlformats.org/presentationml/2006/ole">
            <p:oleObj spid="_x0000_s57348" name="Equation" r:id="rId4" imgW="634680" imgH="596880" progId="Equation.3">
              <p:embed/>
            </p:oleObj>
          </a:graphicData>
        </a:graphic>
      </p:graphicFrame>
      <p:graphicFrame>
        <p:nvGraphicFramePr>
          <p:cNvPr id="57349" name="Object 5"/>
          <p:cNvGraphicFramePr>
            <a:graphicFrameLocks noChangeAspect="1"/>
          </p:cNvGraphicFramePr>
          <p:nvPr/>
        </p:nvGraphicFramePr>
        <p:xfrm>
          <a:off x="6791325" y="1752600"/>
          <a:ext cx="1068388" cy="1025525"/>
        </p:xfrm>
        <a:graphic>
          <a:graphicData uri="http://schemas.openxmlformats.org/presentationml/2006/ole">
            <p:oleObj spid="_x0000_s57349" name="Equation" r:id="rId5" imgW="622080" imgH="596880" progId="Equation.3">
              <p:embed/>
            </p:oleObj>
          </a:graphicData>
        </a:graphic>
      </p:graphicFrame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Highest Common Divisor </a:t>
            </a:r>
            <a:r>
              <a:rPr lang="en-US" sz="3600" b="1" dirty="0" smtClean="0">
                <a:solidFill>
                  <a:srgbClr val="FF0000"/>
                </a:solidFill>
              </a:rPr>
              <a:t>(HCD)</a:t>
            </a:r>
            <a:endParaRPr lang="en-US" sz="3600" b="1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818761" y="1447800"/>
            <a:ext cx="886781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Narrow" pitchFamily="34" charset="0"/>
              </a:rPr>
              <a:t>3,4</a:t>
            </a:r>
            <a:endParaRPr lang="en-US" sz="4800" b="1" dirty="0">
              <a:latin typeface="Arial Narrow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957532" y="1447800"/>
            <a:ext cx="1167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Narrow" pitchFamily="34" charset="0"/>
              </a:rPr>
              <a:t>8,24</a:t>
            </a:r>
            <a:endParaRPr lang="en-US" sz="4800" b="1" dirty="0">
              <a:latin typeface="Arial Narrow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7062293" y="1447800"/>
            <a:ext cx="116730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b="1" dirty="0" smtClean="0">
                <a:latin typeface="Arial Narrow" pitchFamily="34" charset="0"/>
              </a:rPr>
              <a:t>9,12</a:t>
            </a:r>
            <a:endParaRPr lang="en-US" sz="4800" b="1" dirty="0">
              <a:latin typeface="Arial Narrow" pitchFamily="34" charset="0"/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Highest Common Divisor </a:t>
            </a:r>
            <a:r>
              <a:rPr lang="en-US" sz="3600" b="1" dirty="0" smtClean="0">
                <a:solidFill>
                  <a:srgbClr val="FF0000"/>
                </a:solidFill>
              </a:rPr>
              <a:t>(HCD)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/>
              <a:t>Assignments</a:t>
            </a:r>
            <a:endParaRPr lang="en-US" sz="3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533400"/>
            <a:ext cx="8686800" cy="609600"/>
          </a:xfrm>
        </p:spPr>
        <p:txBody>
          <a:bodyPr>
            <a:noAutofit/>
          </a:bodyPr>
          <a:lstStyle/>
          <a:p>
            <a:pPr algn="ctr"/>
            <a:r>
              <a:rPr lang="en-US" sz="3600" b="1" dirty="0" smtClean="0">
                <a:solidFill>
                  <a:srgbClr val="FF0000"/>
                </a:solidFill>
              </a:rPr>
              <a:t>Assignments</a:t>
            </a:r>
            <a:endParaRPr 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1828800"/>
            <a:ext cx="8686800" cy="2819400"/>
          </a:xfrm>
        </p:spPr>
        <p:txBody>
          <a:bodyPr>
            <a:noAutofit/>
          </a:bodyPr>
          <a:lstStyle/>
          <a:p>
            <a:pPr algn="ctr"/>
            <a:r>
              <a:rPr lang="en-US" sz="6600" b="1" dirty="0" smtClean="0"/>
              <a:t>Thank You</a:t>
            </a:r>
            <a:endParaRPr lang="en-US" sz="6600" b="1" dirty="0"/>
          </a:p>
        </p:txBody>
      </p:sp>
    </p:spTree>
  </p:cSld>
  <p:clrMapOvr>
    <a:masterClrMapping/>
  </p:clrMapOvr>
  <p:transition spd="slow">
    <p:random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1248</TotalTime>
  <Words>226</Words>
  <Application>Microsoft Office PowerPoint</Application>
  <PresentationFormat>On-screen Show (4:3)</PresentationFormat>
  <Paragraphs>100</Paragraphs>
  <Slides>32</Slides>
  <Notes>0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4" baseType="lpstr">
      <vt:lpstr>Flow</vt:lpstr>
      <vt:lpstr>Equation</vt:lpstr>
      <vt:lpstr>General Mathematics</vt:lpstr>
      <vt:lpstr>Today’s Objectives</vt:lpstr>
      <vt:lpstr>KNOWLEDGE TEST </vt:lpstr>
      <vt:lpstr>Building Blocks</vt:lpstr>
      <vt:lpstr>Place Value</vt:lpstr>
      <vt:lpstr>Place Value</vt:lpstr>
      <vt:lpstr>Concept of Tenth’s and Hundredth's </vt:lpstr>
      <vt:lpstr>Concept of Tenth’s and Hundredth's </vt:lpstr>
      <vt:lpstr>Slide 9</vt:lpstr>
      <vt:lpstr>Slide 10</vt:lpstr>
      <vt:lpstr>Slide 11</vt:lpstr>
      <vt:lpstr>Example</vt:lpstr>
      <vt:lpstr>Decimal number is                    whole number. fractions</vt:lpstr>
      <vt:lpstr>Converting Base Ten Fractions</vt:lpstr>
      <vt:lpstr>Converting Base Ten Fractions</vt:lpstr>
      <vt:lpstr>Convert Decimal into Fraction</vt:lpstr>
      <vt:lpstr>Converting Fraction into Decimals</vt:lpstr>
      <vt:lpstr>Converting Fraction into Decimals</vt:lpstr>
      <vt:lpstr>Mixed Numbers</vt:lpstr>
      <vt:lpstr>Mixed Numbers</vt:lpstr>
      <vt:lpstr>Mixed Numbers</vt:lpstr>
      <vt:lpstr>Mixed number is the combination of whole number and a proper fraction.</vt:lpstr>
      <vt:lpstr>Procedure to Convert Mixed Numbers into Improper Fractions</vt:lpstr>
      <vt:lpstr>Procedure to Convert Mixed Numbers into Improper Fractions</vt:lpstr>
      <vt:lpstr>Easiest Common Divisor  (ECD)</vt:lpstr>
      <vt:lpstr>Least Common Multiple (LCM) Method I </vt:lpstr>
      <vt:lpstr>Least Common Multiple (LCM) Method 2 </vt:lpstr>
      <vt:lpstr>Highest Common Divisor (HCD)</vt:lpstr>
      <vt:lpstr>Highest Common Divisor (HCD)</vt:lpstr>
      <vt:lpstr>Assignments</vt:lpstr>
      <vt:lpstr>Assignments</vt:lpstr>
      <vt:lpstr>Thank You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General Mathematics</dc:title>
  <dc:creator>dell</dc:creator>
  <cp:lastModifiedBy>NTS</cp:lastModifiedBy>
  <cp:revision>370</cp:revision>
  <dcterms:created xsi:type="dcterms:W3CDTF">2014-04-26T07:09:13Z</dcterms:created>
  <dcterms:modified xsi:type="dcterms:W3CDTF">2014-05-25T08:20:51Z</dcterms:modified>
</cp:coreProperties>
</file>