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3"/>
  </p:notesMasterIdLst>
  <p:sldIdLst>
    <p:sldId id="256" r:id="rId2"/>
    <p:sldId id="524" r:id="rId3"/>
    <p:sldId id="523" r:id="rId4"/>
    <p:sldId id="525" r:id="rId5"/>
    <p:sldId id="441" r:id="rId6"/>
    <p:sldId id="442" r:id="rId7"/>
    <p:sldId id="443" r:id="rId8"/>
    <p:sldId id="444" r:id="rId9"/>
    <p:sldId id="458" r:id="rId10"/>
    <p:sldId id="459" r:id="rId11"/>
    <p:sldId id="460" r:id="rId12"/>
    <p:sldId id="461" r:id="rId13"/>
    <p:sldId id="463" r:id="rId14"/>
    <p:sldId id="464" r:id="rId15"/>
    <p:sldId id="465" r:id="rId16"/>
    <p:sldId id="480" r:id="rId17"/>
    <p:sldId id="481" r:id="rId18"/>
    <p:sldId id="482" r:id="rId19"/>
    <p:sldId id="483" r:id="rId20"/>
    <p:sldId id="484" r:id="rId21"/>
    <p:sldId id="485" r:id="rId22"/>
    <p:sldId id="486" r:id="rId23"/>
    <p:sldId id="487" r:id="rId24"/>
    <p:sldId id="488" r:id="rId25"/>
    <p:sldId id="489" r:id="rId26"/>
    <p:sldId id="490" r:id="rId27"/>
    <p:sldId id="491" r:id="rId28"/>
    <p:sldId id="492" r:id="rId29"/>
    <p:sldId id="493" r:id="rId30"/>
    <p:sldId id="494" r:id="rId31"/>
    <p:sldId id="495" r:id="rId32"/>
    <p:sldId id="497" r:id="rId33"/>
    <p:sldId id="498" r:id="rId34"/>
    <p:sldId id="499" r:id="rId35"/>
    <p:sldId id="502" r:id="rId36"/>
    <p:sldId id="503" r:id="rId37"/>
    <p:sldId id="507" r:id="rId38"/>
    <p:sldId id="508" r:id="rId39"/>
    <p:sldId id="509" r:id="rId40"/>
    <p:sldId id="510" r:id="rId41"/>
    <p:sldId id="526" r:id="rId42"/>
    <p:sldId id="527" r:id="rId43"/>
    <p:sldId id="528" r:id="rId44"/>
    <p:sldId id="529" r:id="rId45"/>
    <p:sldId id="530" r:id="rId46"/>
    <p:sldId id="531" r:id="rId47"/>
    <p:sldId id="532" r:id="rId48"/>
    <p:sldId id="533" r:id="rId49"/>
    <p:sldId id="534" r:id="rId50"/>
    <p:sldId id="496" r:id="rId51"/>
    <p:sldId id="43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C52211"/>
    <a:srgbClr val="660066"/>
    <a:srgbClr val="FF6600"/>
    <a:srgbClr val="CC00CC"/>
    <a:srgbClr val="B17ED8"/>
    <a:srgbClr val="CC990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803"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2B4C170-34C9-420F-AD04-C532AC748417}" type="slidenum">
              <a:rPr lang="en-GB"/>
              <a:pPr/>
              <a:t>5</a:t>
            </a:fld>
            <a:endParaRPr lang="en-GB"/>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6D567BB4-2C2F-41A4-B203-850AD1780A3B}" type="slidenum">
              <a:rPr lang="en-GB"/>
              <a:pPr/>
              <a:t>6</a:t>
            </a:fld>
            <a:endParaRPr lang="en-GB"/>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61F467D-D175-4563-AAED-9B5DF3190D7D}" type="slidenum">
              <a:rPr lang="en-GB"/>
              <a:pPr/>
              <a:t>7</a:t>
            </a:fld>
            <a:endParaRPr lang="en-GB"/>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AE4D9DA7-A192-4792-B53F-3F75BC971B6C}" type="slidenum">
              <a:rPr lang="en-GB"/>
              <a:pPr/>
              <a:t>8</a:t>
            </a:fld>
            <a:endParaRPr lang="en-GB"/>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34F44D9A-011D-465E-925D-D4FDE1709649}" type="slidenum">
              <a:rPr lang="en-GB"/>
              <a:pPr/>
              <a:t>9</a:t>
            </a:fld>
            <a:endParaRPr lang="en-GB"/>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EA21C48B-85D9-4530-B22F-E5B84A8FEA74}" type="slidenum">
              <a:rPr lang="en-GB"/>
              <a:pPr/>
              <a:t>10</a:t>
            </a:fld>
            <a:endParaRPr lang="en-GB"/>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E4EB44E3-4369-4AD4-93A7-969CDDDD1F51}" type="slidenum">
              <a:rPr lang="en-GB"/>
              <a:pPr/>
              <a:t>11</a:t>
            </a:fld>
            <a:endParaRPr lang="en-GB"/>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5E28D2AF-4DD5-4891-8EA6-5622246FF2F2}" type="slidenum">
              <a:rPr lang="en-GB"/>
              <a:pPr/>
              <a:t>12</a:t>
            </a:fld>
            <a:endParaRPr lang="en-GB"/>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1A17C75-467F-448E-8831-7A44521AEB7B}" type="slidenum">
              <a:rPr lang="en-GB"/>
              <a:pPr/>
              <a:t>13</a:t>
            </a:fld>
            <a:endParaRPr lang="en-GB"/>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7EC6AC26-A98D-4A5E-9988-012AC7ABCCAE}" type="slidenum">
              <a:rPr lang="en-GB"/>
              <a:pPr/>
              <a:t>14</a:t>
            </a:fld>
            <a:endParaRPr lang="en-GB"/>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1EADDA2A-4B05-4BDA-AA99-6219E2144E9A}" type="slidenum">
              <a:rPr lang="en-GB"/>
              <a:pPr/>
              <a:t>15</a:t>
            </a:fld>
            <a:endParaRPr lang="en-GB"/>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6E08F26-3894-4769-8BD3-918DED92D456}" type="slidenum">
              <a:rPr lang="en-US">
                <a:latin typeface="Arial" pitchFamily="34" charset="0"/>
              </a:rPr>
              <a:pPr/>
              <a:t>30</a:t>
            </a:fld>
            <a:endParaRPr lang="en-US">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914400" y="4343400"/>
            <a:ext cx="5029200" cy="4114800"/>
          </a:xfrm>
          <a:noFill/>
          <a:ln/>
        </p:spPr>
        <p:txBody>
          <a:bodyPr/>
          <a:lstStyle/>
          <a:p>
            <a:pPr eaLnBrk="1" hangingPunct="1"/>
            <a:r>
              <a:rPr lang="en-US" b="1" smtClean="0">
                <a:latin typeface="Arial" pitchFamily="34" charset="0"/>
              </a:rPr>
              <a:t>PURPOSE :  </a:t>
            </a:r>
            <a:r>
              <a:rPr lang="en-US" smtClean="0">
                <a:latin typeface="Arial" pitchFamily="34" charset="0"/>
              </a:rPr>
              <a:t>Show how a game can engage students in using their understanding of concepts</a:t>
            </a:r>
            <a:endParaRPr lang="en-US" b="1" smtClean="0">
              <a:latin typeface="Arial" pitchFamily="34" charset="0"/>
            </a:endParaRPr>
          </a:p>
          <a:p>
            <a:pPr eaLnBrk="1" hangingPunct="1"/>
            <a:endParaRPr lang="en-US" b="1" smtClean="0">
              <a:latin typeface="Arial" pitchFamily="34" charset="0"/>
            </a:endParaRPr>
          </a:p>
          <a:p>
            <a:pPr eaLnBrk="1" hangingPunct="1"/>
            <a:r>
              <a:rPr lang="en-US" b="1" smtClean="0">
                <a:latin typeface="Arial" pitchFamily="34" charset="0"/>
              </a:rPr>
              <a:t>SPEAKING POINTS</a:t>
            </a:r>
          </a:p>
          <a:p>
            <a:pPr eaLnBrk="1" hangingPunct="1"/>
            <a:r>
              <a:rPr lang="en-US" smtClean="0">
                <a:latin typeface="Arial" pitchFamily="34" charset="0"/>
              </a:rPr>
              <a:t>This task motivates students to think about the relationship of different fractions to the unit whole, compare fractional parts of a whole, and find equivalent fractions.  </a:t>
            </a:r>
          </a:p>
          <a:p>
            <a:pPr eaLnBrk="1" hangingPunct="1"/>
            <a:r>
              <a:rPr lang="en-US" smtClean="0">
                <a:latin typeface="Arial" pitchFamily="34" charset="0"/>
              </a:rPr>
              <a:t>The goal is to move all of one’s markers to the right side of the fraction track board.  On each move, the player is allowed to move one or more of the blue markers along the track so that all of the markers moved are equivalent to the amount shown in the fraction box.  Clicking on “Finish Move” either lets the other player take a turn or returns all of the markers to their original position if the move was not correct.  </a:t>
            </a:r>
            <a:endParaRPr lang="en-US" b="1" smtClean="0">
              <a:latin typeface="Arial" pitchFamily="34" charset="0"/>
            </a:endParaRPr>
          </a:p>
          <a:p>
            <a:pPr eaLnBrk="1" hangingPunct="1"/>
            <a:endParaRPr lang="en-US" b="1" smtClean="0">
              <a:latin typeface="Arial" pitchFamily="34" charset="0"/>
            </a:endParaRPr>
          </a:p>
          <a:p>
            <a:pPr eaLnBrk="1" hangingPunct="1"/>
            <a:endParaRPr lang="en-US" b="1" smtClean="0">
              <a:latin typeface="Arial" pitchFamily="34" charset="0"/>
            </a:endParaRPr>
          </a:p>
          <a:p>
            <a:pPr eaLnBrk="1" hangingPunct="1"/>
            <a:r>
              <a:rPr lang="en-US" b="1" smtClean="0">
                <a:latin typeface="Arial" pitchFamily="34" charset="0"/>
              </a:rPr>
              <a:t>REFERENCES</a:t>
            </a:r>
          </a:p>
          <a:p>
            <a:pPr eaLnBrk="1" hangingPunct="1"/>
            <a:r>
              <a:rPr lang="en-US" i="1" smtClean="0">
                <a:latin typeface="Arial" pitchFamily="34" charset="0"/>
              </a:rPr>
              <a:t>Principles and Standards, </a:t>
            </a:r>
            <a:r>
              <a:rPr lang="en-US" smtClean="0">
                <a:latin typeface="Arial" pitchFamily="34" charset="0"/>
              </a:rPr>
              <a:t>pp. 194-199</a:t>
            </a:r>
            <a:endParaRPr lang="en-US" b="1"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392B50F-AAF1-453B-96EC-E5549F946C11}" type="slidenum">
              <a:rPr lang="en-US">
                <a:latin typeface="Arial" pitchFamily="34" charset="0"/>
              </a:rPr>
              <a:pPr/>
              <a:t>32</a:t>
            </a:fld>
            <a:endParaRPr lang="en-US">
              <a:latin typeface="Arial" pitchFamily="34" charset="0"/>
            </a:endParaRPr>
          </a:p>
        </p:txBody>
      </p:sp>
      <p:sp>
        <p:nvSpPr>
          <p:cNvPr id="51203" name="Rectangle 2"/>
          <p:cNvSpPr>
            <a:spLocks noGrp="1" noRot="1" noChangeAspect="1" noChangeArrowheads="1" noTextEdit="1"/>
          </p:cNvSpPr>
          <p:nvPr>
            <p:ph type="sldImg"/>
          </p:nvPr>
        </p:nvSpPr>
        <p:spPr>
          <a:xfrm>
            <a:off x="998538" y="539750"/>
            <a:ext cx="4860925" cy="3644900"/>
          </a:xfrm>
          <a:ln/>
        </p:spPr>
      </p:sp>
      <p:sp>
        <p:nvSpPr>
          <p:cNvPr id="51204" name="Rectangle 3"/>
          <p:cNvSpPr>
            <a:spLocks noGrp="1" noChangeArrowheads="1"/>
          </p:cNvSpPr>
          <p:nvPr>
            <p:ph type="body" idx="1"/>
          </p:nvPr>
        </p:nvSpPr>
        <p:spPr>
          <a:xfrm>
            <a:off x="914400" y="4343400"/>
            <a:ext cx="5029200" cy="4114800"/>
          </a:xfrm>
          <a:noFill/>
          <a:ln/>
        </p:spPr>
        <p:txBody>
          <a:bodyPr/>
          <a:lstStyle/>
          <a:p>
            <a:pPr eaLnBrk="1" hangingPunct="1"/>
            <a:r>
              <a:rPr lang="en-US" b="1" smtClean="0">
                <a:latin typeface="Arial" pitchFamily="34" charset="0"/>
              </a:rPr>
              <a:t>PURPOSE:  </a:t>
            </a:r>
            <a:r>
              <a:rPr lang="en-US" smtClean="0">
                <a:latin typeface="Arial" pitchFamily="34" charset="0"/>
              </a:rPr>
              <a:t>An example of students’ strategies developing different models for multiplication that support the development of computational fluency</a:t>
            </a:r>
            <a:endParaRPr lang="en-US" b="1" smtClean="0">
              <a:latin typeface="Arial" pitchFamily="34" charset="0"/>
            </a:endParaRPr>
          </a:p>
          <a:p>
            <a:pPr eaLnBrk="1" hangingPunct="1"/>
            <a:r>
              <a:rPr lang="en-US" b="1" smtClean="0">
                <a:latin typeface="Arial" pitchFamily="34" charset="0"/>
              </a:rPr>
              <a:t>SPEAKING POINTS</a:t>
            </a:r>
          </a:p>
          <a:p>
            <a:pPr eaLnBrk="1" hangingPunct="1"/>
            <a:r>
              <a:rPr lang="en-US" smtClean="0">
                <a:latin typeface="Arial" pitchFamily="34" charset="0"/>
              </a:rPr>
              <a:t>Students exhibit computational fluency when they have flexibility in the computational methods they choose, understand and can explain the methods, and efficiently produce accurate answers.  These methods for students in grades 3-5 should be based on the structure of the base-ten number system, properties of multiplication, and division and number relationships.  </a:t>
            </a:r>
          </a:p>
          <a:p>
            <a:pPr eaLnBrk="1" hangingPunct="1"/>
            <a:r>
              <a:rPr lang="en-US" smtClean="0">
                <a:latin typeface="Arial" pitchFamily="34" charset="0"/>
              </a:rPr>
              <a:t>Fluency with whole-number computation depends on fluency with basic number combinations single-digit addition and multiplication pairs and their counterparts for subtraction and division.  Fluency develops from understanding the meaning of the four operations and  focusing on the development of strategies based on understanding.  </a:t>
            </a:r>
          </a:p>
          <a:p>
            <a:pPr eaLnBrk="1" hangingPunct="1"/>
            <a:endParaRPr lang="en-US" b="1" smtClean="0">
              <a:latin typeface="Arial" pitchFamily="34" charset="0"/>
            </a:endParaRPr>
          </a:p>
          <a:p>
            <a:pPr eaLnBrk="1" hangingPunct="1"/>
            <a:r>
              <a:rPr lang="en-US" b="1" smtClean="0">
                <a:latin typeface="Arial" pitchFamily="34" charset="0"/>
              </a:rPr>
              <a:t>REFERENCES</a:t>
            </a:r>
          </a:p>
          <a:p>
            <a:pPr eaLnBrk="1" hangingPunct="1"/>
            <a:r>
              <a:rPr lang="en-US" i="1" smtClean="0">
                <a:latin typeface="Arial" pitchFamily="34" charset="0"/>
              </a:rPr>
              <a:t>Principles and Standards:  </a:t>
            </a:r>
            <a:r>
              <a:rPr lang="en-US" smtClean="0">
                <a:latin typeface="Arial" pitchFamily="34" charset="0"/>
              </a:rPr>
              <a:t>pp.  148-156</a:t>
            </a:r>
            <a:endParaRPr lang="en-US" b="1"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2D06825-5E58-4E5F-A72E-BAF19D7927E4}" type="slidenum">
              <a:rPr lang="en-US" smtClean="0"/>
              <a:pPr/>
              <a:t>41</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xfrm>
            <a:off x="685800" y="4343400"/>
            <a:ext cx="5562774" cy="4572000"/>
          </a:xfrm>
          <a:noFill/>
          <a:ln/>
        </p:spPr>
        <p:txBody>
          <a:bodyPr/>
          <a:lstStyle/>
          <a:p>
            <a:pPr eaLnBrk="1" hangingPunct="1"/>
            <a:endParaRPr lang="en-CA" sz="90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E7BCDA0D-C981-4369-BDBE-CC6005EAB490}" type="slidenum">
              <a:rPr lang="en-US" smtClean="0"/>
              <a:pPr/>
              <a:t>42</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7/5/2014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7/5/2014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7/5/2014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7/5/2014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918075" y="1905000"/>
            <a:ext cx="3927475" cy="4191000"/>
          </a:xfrm>
        </p:spPr>
        <p:txBody>
          <a:bodyPr/>
          <a:lstStyle/>
          <a:p>
            <a:pPr lvl="0"/>
            <a:endParaRPr lang="en-US" noProof="0" smtClean="0"/>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A36A3A0-662C-49E5-AB59-8BE255A610B4}"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8075" y="19050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8075" y="40767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192E3623-F4EA-4B2F-B490-636403A0AE1A}"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1B3A4F17-91A2-410C-8475-D0FA2EC5F946}"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18075" y="1905000"/>
            <a:ext cx="3927475" cy="4191000"/>
          </a:xfrm>
        </p:spPr>
        <p:txBody>
          <a:bodyPr/>
          <a:lstStyle/>
          <a:p>
            <a:pPr lvl="0"/>
            <a:endParaRPr lang="en-US" noProof="0" smtClean="0"/>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9B1401D8-20C6-4767-8EBD-3BDCD877658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7/5/2014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4" r:id="rId20"/>
    <p:sldLayoutId id="2147483805" r:id="rId2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slideLayout" Target="../slideLayouts/slideLayout18.xml"/><Relationship Id="rId1" Type="http://schemas.openxmlformats.org/officeDocument/2006/relationships/vmlDrawing" Target="../drawings/vmlDrawing2.vml"/><Relationship Id="rId5" Type="http://schemas.openxmlformats.org/officeDocument/2006/relationships/oleObject" Target="../embeddings/oleObject1.bin"/><Relationship Id="rId4" Type="http://schemas.openxmlformats.org/officeDocument/2006/relationships/image" Target="../media/image14.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vmlDrawing" Target="../drawings/vmlDrawing4.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19.xml"/><Relationship Id="rId5" Type="http://schemas.openxmlformats.org/officeDocument/2006/relationships/image" Target="../media/image21.wmf"/><Relationship Id="rId4" Type="http://schemas.openxmlformats.org/officeDocument/2006/relationships/image" Target="../media/image20.wmf"/></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37.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slideLayout" Target="../slideLayouts/slideLayout20.xml"/><Relationship Id="rId1" Type="http://schemas.openxmlformats.org/officeDocument/2006/relationships/vmlDrawing" Target="../drawings/vmlDrawing10.vml"/></Relationships>
</file>

<file path=ppt/slides/_rels/slide38.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slideLayout" Target="../slideLayouts/slideLayout21.xml"/><Relationship Id="rId1" Type="http://schemas.openxmlformats.org/officeDocument/2006/relationships/vmlDrawing" Target="../drawings/vmlDrawing11.vml"/></Relationships>
</file>

<file path=ppt/slides/_rels/slide3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slideLayout" Target="../slideLayouts/slideLayout20.xml"/><Relationship Id="rId1" Type="http://schemas.openxmlformats.org/officeDocument/2006/relationships/vmlDrawing" Target="../drawings/vmlDrawing12.vml"/></Relationships>
</file>

<file path=ppt/slides/_rels/slide4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slideLayout" Target="../slideLayouts/slideLayout20.xml"/><Relationship Id="rId1" Type="http://schemas.openxmlformats.org/officeDocument/2006/relationships/vmlDrawing" Target="../drawings/vmlDrawing13.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381000"/>
            <a:ext cx="9144000" cy="1496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endParaRPr>
          </a:p>
        </p:txBody>
      </p:sp>
      <p:sp>
        <p:nvSpPr>
          <p:cNvPr id="10" name="Subtitle 2"/>
          <p:cNvSpPr txBox="1">
            <a:spLocks/>
          </p:cNvSpPr>
          <p:nvPr/>
        </p:nvSpPr>
        <p:spPr>
          <a:xfrm>
            <a:off x="457200" y="1752600"/>
            <a:ext cx="8686800" cy="4495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a:t>
            </a:r>
            <a:r>
              <a:rPr lang="en-US" sz="4000" dirty="0" smtClean="0">
                <a:ln w="18415" cmpd="sng">
                  <a:solidFill>
                    <a:srgbClr val="FFFFFF"/>
                  </a:solidFill>
                  <a:prstDash val="solid"/>
                </a:ln>
                <a:solidFill>
                  <a:srgbClr val="002060"/>
                </a:solidFill>
                <a:effectLst>
                  <a:outerShdw blurRad="63500" dir="3600000" algn="tl" rotWithShape="0">
                    <a:srgbClr val="000000">
                      <a:alpha val="70000"/>
                    </a:srgbClr>
                  </a:outerShdw>
                </a:effectLst>
                <a:latin typeface="Arial Black" pitchFamily="34" charset="0"/>
                <a:cs typeface="Aharoni" pitchFamily="2" charset="-79"/>
              </a:rPr>
              <a:t>32</a:t>
            </a:r>
            <a:endParaRPr kumimoji="0" lang="en-US" sz="32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endParaRP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                         </a:t>
            </a:r>
            <a:r>
              <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rPr>
              <a:t> </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13800" b="1" kern="10" noProof="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Review</a:t>
            </a:r>
            <a:endParaRPr kumimoji="0" lang="en-US" sz="13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250826" y="971550"/>
            <a:ext cx="8207374" cy="116205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Effective Mathematics Teaching and Learning</a:t>
            </a:r>
          </a:p>
        </p:txBody>
      </p:sp>
      <p:sp>
        <p:nvSpPr>
          <p:cNvPr id="3076" name="Rectangle 3"/>
          <p:cNvSpPr>
            <a:spLocks noGrp="1" noChangeArrowheads="1"/>
          </p:cNvSpPr>
          <p:nvPr>
            <p:ph type="body" idx="1"/>
          </p:nvPr>
        </p:nvSpPr>
        <p:spPr>
          <a:xfrm>
            <a:off x="381000" y="2209800"/>
            <a:ext cx="8534400" cy="4495800"/>
          </a:xfrm>
        </p:spPr>
        <p:txBody>
          <a:bodyPr>
            <a:noAutofit/>
          </a:bodyPr>
          <a:lstStyle/>
          <a:p>
            <a:pPr marL="457200" indent="-457200" eaLnBrk="1" hangingPunct="1">
              <a:lnSpc>
                <a:spcPct val="90000"/>
              </a:lnSpc>
              <a:buClr>
                <a:srgbClr val="C00000"/>
              </a:buClr>
              <a:buFont typeface="Wingdings" pitchFamily="2" charset="2"/>
              <a:buChar char="v"/>
            </a:pPr>
            <a:r>
              <a:rPr lang="en-CA" sz="2800" dirty="0" smtClean="0">
                <a:latin typeface="Comic Sans MS" pitchFamily="66" charset="0"/>
                <a:cs typeface="Arial" pitchFamily="34" charset="0"/>
              </a:rPr>
              <a:t>Mathematics classrooms must be challenging and engaging environments for all students, where students learn significant mathematics.</a:t>
            </a:r>
          </a:p>
          <a:p>
            <a:pPr marL="457200" indent="-457200" eaLnBrk="1" hangingPunct="1">
              <a:lnSpc>
                <a:spcPct val="90000"/>
              </a:lnSpc>
              <a:buClr>
                <a:srgbClr val="C00000"/>
              </a:buClr>
              <a:buFont typeface="Wingdings" pitchFamily="2" charset="2"/>
              <a:buChar char="v"/>
            </a:pPr>
            <a:endParaRPr lang="en-CA" sz="1800" dirty="0" smtClean="0">
              <a:latin typeface="Comic Sans MS" pitchFamily="66" charset="0"/>
              <a:cs typeface="Arial" pitchFamily="34" charset="0"/>
            </a:endParaRPr>
          </a:p>
          <a:p>
            <a:pPr marL="457200" indent="-457200" eaLnBrk="1" hangingPunct="1">
              <a:lnSpc>
                <a:spcPct val="90000"/>
              </a:lnSpc>
              <a:buClr>
                <a:srgbClr val="C00000"/>
              </a:buClr>
              <a:buFont typeface="Wingdings" pitchFamily="2" charset="2"/>
              <a:buChar char="v"/>
            </a:pPr>
            <a:r>
              <a:rPr lang="en-CA" sz="2800" dirty="0" smtClean="0">
                <a:latin typeface="Comic Sans MS" pitchFamily="66" charset="0"/>
                <a:cs typeface="Arial" pitchFamily="34" charset="0"/>
              </a:rPr>
              <a:t>Students are called to engage in solving rich and relevant problems. These problems offer several entry points so that all students can achieve, given sufficient time and support.</a:t>
            </a:r>
          </a:p>
          <a:p>
            <a:pPr marL="457200" indent="-457200" eaLnBrk="1" hangingPunct="1">
              <a:lnSpc>
                <a:spcPct val="90000"/>
              </a:lnSpc>
              <a:buClr>
                <a:srgbClr val="C00000"/>
              </a:buClr>
              <a:buFont typeface="Wingdings" pitchFamily="2" charset="2"/>
              <a:buChar char="v"/>
            </a:pPr>
            <a:endParaRPr lang="en-CA" sz="1800" dirty="0" smtClean="0">
              <a:latin typeface="Comic Sans MS" pitchFamily="66" charset="0"/>
              <a:cs typeface="Arial" pitchFamily="34" charset="0"/>
            </a:endParaRPr>
          </a:p>
          <a:p>
            <a:pPr marL="457200" indent="-457200" eaLnBrk="1" hangingPunct="1">
              <a:lnSpc>
                <a:spcPct val="90000"/>
              </a:lnSpc>
              <a:buClr>
                <a:srgbClr val="C00000"/>
              </a:buClr>
              <a:buFont typeface="Wingdings" pitchFamily="2" charset="2"/>
              <a:buChar char="v"/>
            </a:pPr>
            <a:r>
              <a:rPr lang="en-CA" sz="2800" dirty="0" smtClean="0">
                <a:latin typeface="Comic Sans MS" pitchFamily="66" charset="0"/>
                <a:cs typeface="Arial" pitchFamily="34" charset="0"/>
              </a:rPr>
              <a:t>Lessons are structured to build on students’ prior knowledge.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defRPr/>
            </a:pPr>
            <a:endPar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91139" name="Rectangle 3"/>
          <p:cNvSpPr>
            <a:spLocks noGrp="1" noRot="1" noChangeArrowheads="1"/>
          </p:cNvSpPr>
          <p:nvPr>
            <p:ph type="body" idx="1"/>
          </p:nvPr>
        </p:nvSpPr>
        <p:spPr>
          <a:xfrm>
            <a:off x="457200" y="1935480"/>
            <a:ext cx="8229600" cy="4693920"/>
          </a:xfrm>
        </p:spPr>
        <p:txBody>
          <a:bodyPr>
            <a:noAutofit/>
          </a:bodyPr>
          <a:lstStyle/>
          <a:p>
            <a:pPr marL="457200" indent="-457200" eaLnBrk="1" hangingPunct="1">
              <a:buClr>
                <a:srgbClr val="C00000"/>
              </a:buClr>
              <a:buFont typeface="Wingdings" pitchFamily="2" charset="2"/>
              <a:buChar char="v"/>
              <a:defRPr/>
            </a:pPr>
            <a:r>
              <a:rPr lang="en-US" sz="3600" dirty="0" smtClean="0"/>
              <a:t>Models help students explore concepts and build understanding</a:t>
            </a:r>
          </a:p>
          <a:p>
            <a:pPr marL="457200" indent="-457200" eaLnBrk="1" hangingPunct="1">
              <a:buClr>
                <a:srgbClr val="C00000"/>
              </a:buClr>
              <a:buFont typeface="Wingdings" pitchFamily="2" charset="2"/>
              <a:buChar char="v"/>
              <a:defRPr/>
            </a:pPr>
            <a:r>
              <a:rPr lang="en-US" sz="3600" dirty="0" smtClean="0"/>
              <a:t>Models provide a context for students to solve problems and explain reasoning </a:t>
            </a:r>
          </a:p>
          <a:p>
            <a:pPr marL="457200" indent="-457200" eaLnBrk="1" hangingPunct="1">
              <a:buClr>
                <a:srgbClr val="C00000"/>
              </a:buClr>
              <a:buFont typeface="Wingdings" pitchFamily="2" charset="2"/>
              <a:buChar char="v"/>
              <a:defRPr/>
            </a:pPr>
            <a:r>
              <a:rPr lang="en-US" sz="3600" dirty="0" smtClean="0"/>
              <a:t>Models provide opportunities for students to generalize conceptual understanding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91138"/>
                                        </p:tgtEl>
                                        <p:attrNameLst>
                                          <p:attrName>style.visibility</p:attrName>
                                        </p:attrNameLst>
                                      </p:cBhvr>
                                      <p:to>
                                        <p:strVal val="visible"/>
                                      </p:to>
                                    </p:set>
                                    <p:animEffect transition="in" filter="fade">
                                      <p:cBhvr>
                                        <p:cTn id="7" dur="2000"/>
                                        <p:tgtEl>
                                          <p:spTgt spid="911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1139">
                                            <p:txEl>
                                              <p:pRg st="0" end="0"/>
                                            </p:txEl>
                                          </p:spTgt>
                                        </p:tgtEl>
                                        <p:attrNameLst>
                                          <p:attrName>style.visibility</p:attrName>
                                        </p:attrNameLst>
                                      </p:cBhvr>
                                      <p:to>
                                        <p:strVal val="visible"/>
                                      </p:to>
                                    </p:set>
                                    <p:animEffect transition="in" filter="fade">
                                      <p:cBhvr>
                                        <p:cTn id="12" dur="2000"/>
                                        <p:tgtEl>
                                          <p:spTgt spid="911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1139">
                                            <p:txEl>
                                              <p:pRg st="1" end="1"/>
                                            </p:txEl>
                                          </p:spTgt>
                                        </p:tgtEl>
                                        <p:attrNameLst>
                                          <p:attrName>style.visibility</p:attrName>
                                        </p:attrNameLst>
                                      </p:cBhvr>
                                      <p:to>
                                        <p:strVal val="visible"/>
                                      </p:to>
                                    </p:set>
                                    <p:animEffect transition="in" filter="fade">
                                      <p:cBhvr>
                                        <p:cTn id="17" dur="2000"/>
                                        <p:tgtEl>
                                          <p:spTgt spid="911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139">
                                            <p:txEl>
                                              <p:pRg st="2" end="2"/>
                                            </p:txEl>
                                          </p:spTgt>
                                        </p:tgtEl>
                                        <p:attrNameLst>
                                          <p:attrName>style.visibility</p:attrName>
                                        </p:attrNameLst>
                                      </p:cBhvr>
                                      <p:to>
                                        <p:strVal val="visible"/>
                                      </p:to>
                                    </p:set>
                                    <p:animEffect transition="in" filter="fade">
                                      <p:cBhvr>
                                        <p:cTn id="22" dur="2000"/>
                                        <p:tgtEl>
                                          <p:spTgt spid="911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P spid="9113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523875" y="1319212"/>
            <a:ext cx="8050213" cy="78105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endParaRPr lang="en-C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100" name="Rectangle 3"/>
          <p:cNvSpPr>
            <a:spLocks noGrp="1" noChangeArrowheads="1"/>
          </p:cNvSpPr>
          <p:nvPr>
            <p:ph type="body" idx="1"/>
          </p:nvPr>
        </p:nvSpPr>
        <p:spPr>
          <a:xfrm>
            <a:off x="523875" y="2281237"/>
            <a:ext cx="8239125" cy="4500563"/>
          </a:xfrm>
        </p:spPr>
        <p:txBody>
          <a:bodyPr/>
          <a:lstStyle/>
          <a:p>
            <a:pPr marL="457200" indent="-457200" eaLnBrk="1" hangingPunct="1">
              <a:lnSpc>
                <a:spcPct val="90000"/>
              </a:lnSpc>
              <a:buClr>
                <a:srgbClr val="C00000"/>
              </a:buClr>
              <a:buFont typeface="Wingdings" pitchFamily="2" charset="2"/>
              <a:buChar char="v"/>
            </a:pPr>
            <a:r>
              <a:rPr lang="en-CA" sz="2600" dirty="0" smtClean="0">
                <a:latin typeface="Comic Sans MS" pitchFamily="66" charset="0"/>
              </a:rPr>
              <a:t>Students develop their own varied solutions to problems and thus develop a deeper understanding of the mathematics involved. </a:t>
            </a:r>
          </a:p>
          <a:p>
            <a:pPr marL="457200" indent="-457200" eaLnBrk="1" hangingPunct="1">
              <a:lnSpc>
                <a:spcPct val="90000"/>
              </a:lnSpc>
              <a:buClr>
                <a:srgbClr val="C00000"/>
              </a:buClr>
              <a:buFont typeface="Wingdings" pitchFamily="2" charset="2"/>
              <a:buChar char="v"/>
            </a:pPr>
            <a:r>
              <a:rPr lang="en-CA" sz="2600" dirty="0" smtClean="0">
                <a:latin typeface="Comic Sans MS" pitchFamily="66" charset="0"/>
              </a:rPr>
              <a:t>Students consolidate their knowledge through shared and independent practice.</a:t>
            </a:r>
          </a:p>
          <a:p>
            <a:pPr marL="457200" indent="-457200" eaLnBrk="1" hangingPunct="1">
              <a:lnSpc>
                <a:spcPct val="90000"/>
              </a:lnSpc>
              <a:buClr>
                <a:srgbClr val="C00000"/>
              </a:buClr>
              <a:buFont typeface="Wingdings" pitchFamily="2" charset="2"/>
              <a:buChar char="v"/>
            </a:pPr>
            <a:r>
              <a:rPr lang="en-CA" sz="2600" dirty="0" smtClean="0">
                <a:latin typeface="Comic Sans MS" pitchFamily="66" charset="0"/>
              </a:rPr>
              <a:t>Teachers select and/or organize students’ solutions for sharing to highlight the mathematics </a:t>
            </a:r>
            <a:r>
              <a:rPr lang="en-CA" sz="2600" dirty="0" smtClean="0">
                <a:latin typeface="Comic Sans MS" pitchFamily="66" charset="0"/>
              </a:rPr>
              <a:t>learning. </a:t>
            </a:r>
            <a:endParaRPr lang="en-CA" sz="2600" dirty="0" smtClean="0">
              <a:latin typeface="Comic Sans MS" pitchFamily="66" charset="0"/>
            </a:endParaRPr>
          </a:p>
          <a:p>
            <a:pPr marL="457200" indent="-457200" eaLnBrk="1" hangingPunct="1">
              <a:lnSpc>
                <a:spcPct val="90000"/>
              </a:lnSpc>
              <a:buClr>
                <a:srgbClr val="C00000"/>
              </a:buClr>
              <a:buFont typeface="Wingdings" pitchFamily="2" charset="2"/>
              <a:buChar char="v"/>
            </a:pPr>
            <a:r>
              <a:rPr lang="en-CA" sz="2600" dirty="0" smtClean="0">
                <a:latin typeface="Comic Sans MS" pitchFamily="66" charset="0"/>
              </a:rPr>
              <a:t>Teachers need specific mathematics knowledge and mathematics pedagogy to teach effectively.</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381000"/>
            <a:ext cx="8229600" cy="1143000"/>
          </a:xfrm>
        </p:spPr>
        <p:txBody>
          <a:bodyPr vert="horz" lIns="0" rIns="0" bIns="0" anchor="b">
            <a:normAutofit/>
          </a:bodyPr>
          <a:lstStyle/>
          <a:p>
            <a:pPr algn="ctr"/>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7651" name="Text Box 3"/>
          <p:cNvSpPr txBox="1">
            <a:spLocks noChangeArrowheads="1"/>
          </p:cNvSpPr>
          <p:nvPr/>
        </p:nvSpPr>
        <p:spPr bwMode="auto">
          <a:xfrm>
            <a:off x="381000" y="1737487"/>
            <a:ext cx="8458199" cy="4770537"/>
          </a:xfrm>
          <a:prstGeom prst="rect">
            <a:avLst/>
          </a:prstGeom>
          <a:noFill/>
          <a:ln w="9525">
            <a:noFill/>
            <a:miter lim="800000"/>
            <a:headEnd/>
            <a:tailEnd/>
          </a:ln>
        </p:spPr>
        <p:txBody>
          <a:bodyPr wrap="square">
            <a:spAutoFit/>
          </a:bodyPr>
          <a:lstStyle/>
          <a:p>
            <a:pPr marL="457200" indent="-457200">
              <a:spcBef>
                <a:spcPct val="50000"/>
              </a:spcBef>
              <a:buClr>
                <a:srgbClr val="C00000"/>
              </a:buClr>
              <a:buFont typeface="Wingdings" pitchFamily="2" charset="2"/>
              <a:buChar char="v"/>
            </a:pPr>
            <a:r>
              <a:rPr lang="en-GB" sz="3200" b="1" dirty="0">
                <a:solidFill>
                  <a:srgbClr val="660066"/>
                </a:solidFill>
                <a:latin typeface="Arial" pitchFamily="34" charset="0"/>
                <a:cs typeface="Arial" pitchFamily="34" charset="0"/>
              </a:rPr>
              <a:t>Subtraction</a:t>
            </a:r>
            <a:r>
              <a:rPr lang="en-GB" sz="3200" dirty="0">
                <a:latin typeface="Arial" pitchFamily="34" charset="0"/>
                <a:cs typeface="Arial" pitchFamily="34" charset="0"/>
              </a:rPr>
              <a:t> begins by children literally taking away with objects</a:t>
            </a:r>
            <a:r>
              <a:rPr lang="en-GB" sz="3200" dirty="0" smtClean="0">
                <a:latin typeface="Arial" pitchFamily="34" charset="0"/>
                <a:cs typeface="Arial" pitchFamily="34" charset="0"/>
              </a:rPr>
              <a:t>.</a:t>
            </a:r>
            <a:endParaRPr lang="en-GB" sz="3200" dirty="0">
              <a:latin typeface="Arial" pitchFamily="34" charset="0"/>
              <a:cs typeface="Arial" pitchFamily="34" charset="0"/>
            </a:endParaRPr>
          </a:p>
          <a:p>
            <a:pPr marL="457200" indent="-457200">
              <a:spcBef>
                <a:spcPct val="50000"/>
              </a:spcBef>
              <a:buClr>
                <a:srgbClr val="C00000"/>
              </a:buClr>
              <a:buFont typeface="Wingdings" pitchFamily="2" charset="2"/>
              <a:buChar char="v"/>
            </a:pPr>
            <a:r>
              <a:rPr lang="en-GB" sz="3200" dirty="0">
                <a:latin typeface="Arial" pitchFamily="34" charset="0"/>
                <a:cs typeface="Arial" pitchFamily="34" charset="0"/>
              </a:rPr>
              <a:t>This then progresses to counting backwards on the number line</a:t>
            </a:r>
            <a:r>
              <a:rPr lang="en-GB" sz="3200" dirty="0" smtClean="0">
                <a:latin typeface="Arial" pitchFamily="34" charset="0"/>
                <a:cs typeface="Arial" pitchFamily="34" charset="0"/>
              </a:rPr>
              <a:t>.</a:t>
            </a:r>
            <a:endParaRPr lang="en-GB" sz="3200" dirty="0">
              <a:latin typeface="Arial" pitchFamily="34" charset="0"/>
              <a:cs typeface="Arial" pitchFamily="34" charset="0"/>
            </a:endParaRPr>
          </a:p>
          <a:p>
            <a:pPr marL="457200" indent="-457200">
              <a:spcBef>
                <a:spcPct val="50000"/>
              </a:spcBef>
              <a:buClr>
                <a:srgbClr val="C00000"/>
              </a:buClr>
              <a:buFont typeface="Wingdings" pitchFamily="2" charset="2"/>
              <a:buChar char="v"/>
            </a:pPr>
            <a:r>
              <a:rPr lang="en-GB" sz="3200" dirty="0">
                <a:latin typeface="Arial" pitchFamily="34" charset="0"/>
                <a:cs typeface="Arial" pitchFamily="34" charset="0"/>
              </a:rPr>
              <a:t>FIND THE DIFFERENCE SHOULD BE INTRODUCED HERE</a:t>
            </a:r>
            <a:r>
              <a:rPr lang="en-GB" sz="3200" dirty="0" smtClean="0">
                <a:latin typeface="Arial" pitchFamily="34" charset="0"/>
                <a:cs typeface="Arial" pitchFamily="34" charset="0"/>
              </a:rPr>
              <a:t>!</a:t>
            </a:r>
            <a:endParaRPr lang="en-GB" sz="3200" dirty="0">
              <a:latin typeface="Arial" pitchFamily="34" charset="0"/>
              <a:cs typeface="Arial" pitchFamily="34" charset="0"/>
            </a:endParaRPr>
          </a:p>
          <a:p>
            <a:pPr marL="457200" indent="-457200">
              <a:spcBef>
                <a:spcPct val="50000"/>
              </a:spcBef>
              <a:buClr>
                <a:srgbClr val="C00000"/>
              </a:buClr>
              <a:buFont typeface="Wingdings" pitchFamily="2" charset="2"/>
              <a:buChar char="v"/>
            </a:pPr>
            <a:r>
              <a:rPr lang="en-GB" sz="3200" dirty="0">
                <a:latin typeface="Arial" pitchFamily="34" charset="0"/>
                <a:cs typeface="Arial" pitchFamily="34" charset="0"/>
              </a:rPr>
              <a:t>Children SHOULD then progress to counting FORWARD on the number line.</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609600"/>
            <a:ext cx="8229600" cy="1143000"/>
          </a:xfrm>
        </p:spPr>
        <p:txBody>
          <a:bodyPr/>
          <a:lstStyle/>
          <a:p>
            <a:pPr eaLnBrk="1" hangingPunct="1"/>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8675" name="Text Box 3"/>
          <p:cNvSpPr txBox="1">
            <a:spLocks noChangeArrowheads="1"/>
          </p:cNvSpPr>
          <p:nvPr/>
        </p:nvSpPr>
        <p:spPr bwMode="auto">
          <a:xfrm>
            <a:off x="457200" y="1828800"/>
            <a:ext cx="4724399" cy="646331"/>
          </a:xfrm>
          <a:prstGeom prst="rect">
            <a:avLst/>
          </a:prstGeom>
          <a:noFill/>
          <a:ln w="9525">
            <a:noFill/>
            <a:miter lim="800000"/>
            <a:headEnd/>
            <a:tailEnd/>
          </a:ln>
        </p:spPr>
        <p:txBody>
          <a:bodyPr wrap="square">
            <a:spAutoFit/>
          </a:bodyPr>
          <a:lstStyle/>
          <a:p>
            <a:pPr>
              <a:spcBef>
                <a:spcPct val="50000"/>
              </a:spcBef>
            </a:pPr>
            <a:r>
              <a:rPr lang="en-GB" sz="3600" b="1" dirty="0">
                <a:solidFill>
                  <a:srgbClr val="660066"/>
                </a:solidFill>
              </a:rPr>
              <a:t>Using objects.</a:t>
            </a:r>
            <a:endParaRPr lang="en-US" sz="3600" b="1" dirty="0">
              <a:solidFill>
                <a:srgbClr val="660066"/>
              </a:solidFill>
            </a:endParaRPr>
          </a:p>
        </p:txBody>
      </p:sp>
      <p:grpSp>
        <p:nvGrpSpPr>
          <p:cNvPr id="2" name="Group 19"/>
          <p:cNvGrpSpPr>
            <a:grpSpLocks/>
          </p:cNvGrpSpPr>
          <p:nvPr/>
        </p:nvGrpSpPr>
        <p:grpSpPr bwMode="auto">
          <a:xfrm>
            <a:off x="5003800" y="2492375"/>
            <a:ext cx="1223963" cy="3165475"/>
            <a:chOff x="884" y="1570"/>
            <a:chExt cx="771" cy="1994"/>
          </a:xfrm>
        </p:grpSpPr>
        <p:pic>
          <p:nvPicPr>
            <p:cNvPr id="28688" name="Picture 6" descr="CarsLightningToy"/>
            <p:cNvPicPr>
              <a:picLocks noChangeAspect="1" noChangeArrowheads="1"/>
            </p:cNvPicPr>
            <p:nvPr/>
          </p:nvPicPr>
          <p:blipFill>
            <a:blip r:embed="rId3" cstate="print"/>
            <a:srcRect l="7826" t="5144" r="10956" b="3674"/>
            <a:stretch>
              <a:fillRect/>
            </a:stretch>
          </p:blipFill>
          <p:spPr bwMode="auto">
            <a:xfrm>
              <a:off x="975" y="1570"/>
              <a:ext cx="680" cy="542"/>
            </a:xfrm>
            <a:prstGeom prst="rect">
              <a:avLst/>
            </a:prstGeom>
            <a:noFill/>
            <a:ln w="9525" algn="ctr">
              <a:noFill/>
              <a:miter lim="800000"/>
              <a:headEnd/>
              <a:tailEnd/>
            </a:ln>
          </p:spPr>
        </p:pic>
        <p:pic>
          <p:nvPicPr>
            <p:cNvPr id="28689" name="Picture 7" descr="CarsLightningToy"/>
            <p:cNvPicPr>
              <a:picLocks noChangeAspect="1" noChangeArrowheads="1"/>
            </p:cNvPicPr>
            <p:nvPr/>
          </p:nvPicPr>
          <p:blipFill>
            <a:blip r:embed="rId3" cstate="print"/>
            <a:srcRect l="7826" t="5144" r="10956" b="3674"/>
            <a:stretch>
              <a:fillRect/>
            </a:stretch>
          </p:blipFill>
          <p:spPr bwMode="auto">
            <a:xfrm>
              <a:off x="975" y="3022"/>
              <a:ext cx="680" cy="542"/>
            </a:xfrm>
            <a:prstGeom prst="rect">
              <a:avLst/>
            </a:prstGeom>
            <a:noFill/>
            <a:ln w="9525" algn="ctr">
              <a:noFill/>
              <a:miter lim="800000"/>
              <a:headEnd/>
              <a:tailEnd/>
            </a:ln>
          </p:spPr>
        </p:pic>
        <p:pic>
          <p:nvPicPr>
            <p:cNvPr id="28690" name="Picture 8" descr="CarsLightningToy"/>
            <p:cNvPicPr>
              <a:picLocks noChangeAspect="1" noChangeArrowheads="1"/>
            </p:cNvPicPr>
            <p:nvPr/>
          </p:nvPicPr>
          <p:blipFill>
            <a:blip r:embed="rId3" cstate="print"/>
            <a:srcRect l="7826" t="5144" r="10956" b="3674"/>
            <a:stretch>
              <a:fillRect/>
            </a:stretch>
          </p:blipFill>
          <p:spPr bwMode="auto">
            <a:xfrm>
              <a:off x="884" y="2296"/>
              <a:ext cx="680" cy="542"/>
            </a:xfrm>
            <a:prstGeom prst="rect">
              <a:avLst/>
            </a:prstGeom>
            <a:noFill/>
            <a:ln w="9525" algn="ctr">
              <a:noFill/>
              <a:miter lim="800000"/>
              <a:headEnd/>
              <a:tailEnd/>
            </a:ln>
          </p:spPr>
        </p:pic>
      </p:grpSp>
      <p:sp>
        <p:nvSpPr>
          <p:cNvPr id="28677" name="Text Box 9"/>
          <p:cNvSpPr txBox="1">
            <a:spLocks noChangeArrowheads="1"/>
          </p:cNvSpPr>
          <p:nvPr/>
        </p:nvSpPr>
        <p:spPr bwMode="auto">
          <a:xfrm>
            <a:off x="3419474" y="3789363"/>
            <a:ext cx="1685926" cy="461665"/>
          </a:xfrm>
          <a:prstGeom prst="rect">
            <a:avLst/>
          </a:prstGeom>
          <a:noFill/>
          <a:ln w="9525">
            <a:noFill/>
            <a:miter lim="800000"/>
            <a:headEnd/>
            <a:tailEnd/>
          </a:ln>
        </p:spPr>
        <p:txBody>
          <a:bodyPr wrap="square">
            <a:spAutoFit/>
          </a:bodyPr>
          <a:lstStyle/>
          <a:p>
            <a:pPr>
              <a:spcBef>
                <a:spcPct val="50000"/>
              </a:spcBef>
            </a:pPr>
            <a:r>
              <a:rPr lang="en-GB" sz="2400" b="1" i="1">
                <a:solidFill>
                  <a:srgbClr val="660066"/>
                </a:solidFill>
                <a:effectLst>
                  <a:outerShdw blurRad="38100" dist="38100" dir="2700000" algn="tl">
                    <a:srgbClr val="000000">
                      <a:alpha val="43137"/>
                    </a:srgbClr>
                  </a:outerShdw>
                </a:effectLst>
              </a:rPr>
              <a:t>take away</a:t>
            </a:r>
            <a:endParaRPr lang="en-US" sz="2400" b="1" i="1">
              <a:solidFill>
                <a:srgbClr val="660066"/>
              </a:solidFill>
              <a:effectLst>
                <a:outerShdw blurRad="38100" dist="38100" dir="2700000" algn="tl">
                  <a:srgbClr val="000000">
                    <a:alpha val="43137"/>
                  </a:srgbClr>
                </a:outerShdw>
              </a:effectLst>
            </a:endParaRPr>
          </a:p>
        </p:txBody>
      </p:sp>
      <p:grpSp>
        <p:nvGrpSpPr>
          <p:cNvPr id="3" name="Group 20"/>
          <p:cNvGrpSpPr>
            <a:grpSpLocks/>
          </p:cNvGrpSpPr>
          <p:nvPr/>
        </p:nvGrpSpPr>
        <p:grpSpPr bwMode="auto">
          <a:xfrm>
            <a:off x="7308850" y="2924175"/>
            <a:ext cx="1079500" cy="2157413"/>
            <a:chOff x="2290" y="1842"/>
            <a:chExt cx="680" cy="1359"/>
          </a:xfrm>
        </p:grpSpPr>
        <p:pic>
          <p:nvPicPr>
            <p:cNvPr id="28686" name="Picture 11" descr="CarsLightningToy"/>
            <p:cNvPicPr>
              <a:picLocks noChangeAspect="1" noChangeArrowheads="1"/>
            </p:cNvPicPr>
            <p:nvPr/>
          </p:nvPicPr>
          <p:blipFill>
            <a:blip r:embed="rId3" cstate="print"/>
            <a:srcRect l="7826" t="5144" r="10956" b="3674"/>
            <a:stretch>
              <a:fillRect/>
            </a:stretch>
          </p:blipFill>
          <p:spPr bwMode="auto">
            <a:xfrm>
              <a:off x="2290" y="1842"/>
              <a:ext cx="680" cy="542"/>
            </a:xfrm>
            <a:prstGeom prst="rect">
              <a:avLst/>
            </a:prstGeom>
            <a:noFill/>
            <a:ln w="9525" algn="ctr">
              <a:noFill/>
              <a:miter lim="800000"/>
              <a:headEnd/>
              <a:tailEnd/>
            </a:ln>
          </p:spPr>
        </p:pic>
        <p:pic>
          <p:nvPicPr>
            <p:cNvPr id="28687" name="Picture 12" descr="CarsLightningToy"/>
            <p:cNvPicPr>
              <a:picLocks noChangeAspect="1" noChangeArrowheads="1"/>
            </p:cNvPicPr>
            <p:nvPr/>
          </p:nvPicPr>
          <p:blipFill>
            <a:blip r:embed="rId3" cstate="print"/>
            <a:srcRect l="7826" t="5144" r="10956" b="3674"/>
            <a:stretch>
              <a:fillRect/>
            </a:stretch>
          </p:blipFill>
          <p:spPr bwMode="auto">
            <a:xfrm>
              <a:off x="2290" y="2659"/>
              <a:ext cx="680" cy="542"/>
            </a:xfrm>
            <a:prstGeom prst="rect">
              <a:avLst/>
            </a:prstGeom>
            <a:noFill/>
            <a:ln w="9525" algn="ctr">
              <a:noFill/>
              <a:miter lim="800000"/>
              <a:headEnd/>
              <a:tailEnd/>
            </a:ln>
          </p:spPr>
        </p:pic>
      </p:grpSp>
      <p:grpSp>
        <p:nvGrpSpPr>
          <p:cNvPr id="4" name="Group 21"/>
          <p:cNvGrpSpPr>
            <a:grpSpLocks/>
          </p:cNvGrpSpPr>
          <p:nvPr/>
        </p:nvGrpSpPr>
        <p:grpSpPr bwMode="auto">
          <a:xfrm>
            <a:off x="1331913" y="2492375"/>
            <a:ext cx="2879725" cy="3308350"/>
            <a:chOff x="3470" y="1480"/>
            <a:chExt cx="1814" cy="2084"/>
          </a:xfrm>
        </p:grpSpPr>
        <p:pic>
          <p:nvPicPr>
            <p:cNvPr id="28681" name="Picture 13" descr="CarsLightningToy"/>
            <p:cNvPicPr>
              <a:picLocks noChangeAspect="1" noChangeArrowheads="1"/>
            </p:cNvPicPr>
            <p:nvPr/>
          </p:nvPicPr>
          <p:blipFill>
            <a:blip r:embed="rId3" cstate="print"/>
            <a:srcRect l="7826" t="5144" r="10956" b="3674"/>
            <a:stretch>
              <a:fillRect/>
            </a:stretch>
          </p:blipFill>
          <p:spPr bwMode="auto">
            <a:xfrm>
              <a:off x="4604" y="1480"/>
              <a:ext cx="680" cy="542"/>
            </a:xfrm>
            <a:prstGeom prst="rect">
              <a:avLst/>
            </a:prstGeom>
            <a:noFill/>
            <a:ln w="9525" algn="ctr">
              <a:noFill/>
              <a:miter lim="800000"/>
              <a:headEnd/>
              <a:tailEnd/>
            </a:ln>
          </p:spPr>
        </p:pic>
        <p:pic>
          <p:nvPicPr>
            <p:cNvPr id="28682" name="Picture 14" descr="CarsLightningToy"/>
            <p:cNvPicPr>
              <a:picLocks noChangeAspect="1" noChangeArrowheads="1"/>
            </p:cNvPicPr>
            <p:nvPr/>
          </p:nvPicPr>
          <p:blipFill>
            <a:blip r:embed="rId3" cstate="print"/>
            <a:srcRect l="7826" t="5144" r="10956" b="3674"/>
            <a:stretch>
              <a:fillRect/>
            </a:stretch>
          </p:blipFill>
          <p:spPr bwMode="auto">
            <a:xfrm>
              <a:off x="3651" y="1525"/>
              <a:ext cx="680" cy="542"/>
            </a:xfrm>
            <a:prstGeom prst="rect">
              <a:avLst/>
            </a:prstGeom>
            <a:noFill/>
            <a:ln w="9525" algn="ctr">
              <a:noFill/>
              <a:miter lim="800000"/>
              <a:headEnd/>
              <a:tailEnd/>
            </a:ln>
          </p:spPr>
        </p:pic>
        <p:pic>
          <p:nvPicPr>
            <p:cNvPr id="28683" name="Picture 15" descr="CarsLightningToy"/>
            <p:cNvPicPr>
              <a:picLocks noChangeAspect="1" noChangeArrowheads="1"/>
            </p:cNvPicPr>
            <p:nvPr/>
          </p:nvPicPr>
          <p:blipFill>
            <a:blip r:embed="rId3" cstate="print"/>
            <a:srcRect l="7826" t="5144" r="10956" b="3674"/>
            <a:stretch>
              <a:fillRect/>
            </a:stretch>
          </p:blipFill>
          <p:spPr bwMode="auto">
            <a:xfrm>
              <a:off x="3969" y="2205"/>
              <a:ext cx="680" cy="542"/>
            </a:xfrm>
            <a:prstGeom prst="rect">
              <a:avLst/>
            </a:prstGeom>
            <a:noFill/>
            <a:ln w="9525" algn="ctr">
              <a:noFill/>
              <a:miter lim="800000"/>
              <a:headEnd/>
              <a:tailEnd/>
            </a:ln>
          </p:spPr>
        </p:pic>
        <p:pic>
          <p:nvPicPr>
            <p:cNvPr id="28684" name="Picture 16" descr="CarsLightningToy"/>
            <p:cNvPicPr>
              <a:picLocks noChangeAspect="1" noChangeArrowheads="1"/>
            </p:cNvPicPr>
            <p:nvPr/>
          </p:nvPicPr>
          <p:blipFill>
            <a:blip r:embed="rId3" cstate="print"/>
            <a:srcRect l="7826" t="5144" r="10956" b="3674"/>
            <a:stretch>
              <a:fillRect/>
            </a:stretch>
          </p:blipFill>
          <p:spPr bwMode="auto">
            <a:xfrm>
              <a:off x="4604" y="2976"/>
              <a:ext cx="680" cy="542"/>
            </a:xfrm>
            <a:prstGeom prst="rect">
              <a:avLst/>
            </a:prstGeom>
            <a:noFill/>
            <a:ln w="9525" algn="ctr">
              <a:noFill/>
              <a:miter lim="800000"/>
              <a:headEnd/>
              <a:tailEnd/>
            </a:ln>
          </p:spPr>
        </p:pic>
        <p:pic>
          <p:nvPicPr>
            <p:cNvPr id="28685" name="Picture 17" descr="CarsLightningToy"/>
            <p:cNvPicPr>
              <a:picLocks noChangeAspect="1" noChangeArrowheads="1"/>
            </p:cNvPicPr>
            <p:nvPr/>
          </p:nvPicPr>
          <p:blipFill>
            <a:blip r:embed="rId3" cstate="print"/>
            <a:srcRect l="7826" t="5144" r="10956" b="3674"/>
            <a:stretch>
              <a:fillRect/>
            </a:stretch>
          </p:blipFill>
          <p:spPr bwMode="auto">
            <a:xfrm>
              <a:off x="3470" y="3022"/>
              <a:ext cx="680" cy="542"/>
            </a:xfrm>
            <a:prstGeom prst="rect">
              <a:avLst/>
            </a:prstGeom>
            <a:noFill/>
            <a:ln w="9525" algn="ctr">
              <a:noFill/>
              <a:miter lim="800000"/>
              <a:headEnd/>
              <a:tailEnd/>
            </a:ln>
          </p:spPr>
        </p:pic>
      </p:grpSp>
      <p:sp>
        <p:nvSpPr>
          <p:cNvPr id="28680" name="Text Box 18"/>
          <p:cNvSpPr txBox="1">
            <a:spLocks noChangeArrowheads="1"/>
          </p:cNvSpPr>
          <p:nvPr/>
        </p:nvSpPr>
        <p:spPr bwMode="auto">
          <a:xfrm>
            <a:off x="6372225" y="3860800"/>
            <a:ext cx="1310359" cy="461665"/>
          </a:xfrm>
          <a:prstGeom prst="rect">
            <a:avLst/>
          </a:prstGeom>
          <a:noFill/>
          <a:ln w="9525">
            <a:noFill/>
            <a:miter lim="800000"/>
            <a:headEnd/>
            <a:tailEnd/>
          </a:ln>
        </p:spPr>
        <p:txBody>
          <a:bodyPr wrap="square">
            <a:spAutoFit/>
          </a:bodyPr>
          <a:lstStyle/>
          <a:p>
            <a:pPr>
              <a:spcBef>
                <a:spcPct val="50000"/>
              </a:spcBef>
            </a:pPr>
            <a:r>
              <a:rPr lang="en-GB" sz="2400" b="1" i="1">
                <a:solidFill>
                  <a:srgbClr val="660066"/>
                </a:solidFill>
                <a:effectLst>
                  <a:outerShdw blurRad="38100" dist="38100" dir="2700000" algn="tl">
                    <a:srgbClr val="000000">
                      <a:alpha val="43137"/>
                    </a:srgbClr>
                  </a:outerShdw>
                </a:effectLst>
              </a:rPr>
              <a:t>makes</a:t>
            </a:r>
            <a:endParaRPr lang="en-US" sz="2400" b="1" i="1">
              <a:solidFill>
                <a:srgbClr val="66006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vert="horz" lIns="0" rIns="0" bIns="0" anchor="b">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9699" name="Text Box 3"/>
          <p:cNvSpPr txBox="1">
            <a:spLocks noChangeArrowheads="1"/>
          </p:cNvSpPr>
          <p:nvPr/>
        </p:nvSpPr>
        <p:spPr bwMode="auto">
          <a:xfrm>
            <a:off x="457200" y="1828800"/>
            <a:ext cx="2878138" cy="523220"/>
          </a:xfrm>
          <a:prstGeom prst="rect">
            <a:avLst/>
          </a:prstGeom>
          <a:noFill/>
          <a:ln w="9525">
            <a:noFill/>
            <a:miter lim="800000"/>
            <a:headEnd/>
            <a:tailEnd/>
          </a:ln>
        </p:spPr>
        <p:txBody>
          <a:bodyPr wrap="square">
            <a:spAutoFit/>
          </a:bodyPr>
          <a:lstStyle/>
          <a:p>
            <a:pPr>
              <a:spcBef>
                <a:spcPct val="50000"/>
              </a:spcBef>
            </a:pPr>
            <a:r>
              <a:rPr lang="en-GB" sz="2800" b="1" dirty="0">
                <a:solidFill>
                  <a:srgbClr val="660066"/>
                </a:solidFill>
              </a:rPr>
              <a:t>Number Line</a:t>
            </a:r>
            <a:endParaRPr lang="en-US" sz="2800" b="1" dirty="0">
              <a:solidFill>
                <a:srgbClr val="660066"/>
              </a:solidFill>
            </a:endParaRPr>
          </a:p>
        </p:txBody>
      </p:sp>
      <p:sp>
        <p:nvSpPr>
          <p:cNvPr id="29700" name="Text Box 19"/>
          <p:cNvSpPr txBox="1">
            <a:spLocks noChangeArrowheads="1"/>
          </p:cNvSpPr>
          <p:nvPr/>
        </p:nvSpPr>
        <p:spPr bwMode="auto">
          <a:xfrm>
            <a:off x="2514600" y="2492375"/>
            <a:ext cx="4217988" cy="461665"/>
          </a:xfrm>
          <a:prstGeom prst="rect">
            <a:avLst/>
          </a:prstGeom>
          <a:noFill/>
          <a:ln w="9525">
            <a:noFill/>
            <a:miter lim="800000"/>
            <a:headEnd/>
            <a:tailEnd/>
          </a:ln>
        </p:spPr>
        <p:txBody>
          <a:bodyPr wrap="square">
            <a:spAutoFit/>
          </a:bodyPr>
          <a:lstStyle/>
          <a:p>
            <a:pPr>
              <a:spcBef>
                <a:spcPct val="50000"/>
              </a:spcBef>
            </a:pPr>
            <a:r>
              <a:rPr lang="en-GB" sz="2400" b="1" i="1" dirty="0">
                <a:solidFill>
                  <a:srgbClr val="C52211"/>
                </a:solidFill>
              </a:rPr>
              <a:t>“What is 23 take away 8?”</a:t>
            </a:r>
            <a:endParaRPr lang="en-US" sz="2400" b="1" i="1" dirty="0">
              <a:solidFill>
                <a:srgbClr val="C52211"/>
              </a:solidFill>
            </a:endParaRPr>
          </a:p>
        </p:txBody>
      </p:sp>
      <p:sp>
        <p:nvSpPr>
          <p:cNvPr id="29701" name="Line 20"/>
          <p:cNvSpPr>
            <a:spLocks noChangeShapeType="1"/>
          </p:cNvSpPr>
          <p:nvPr/>
        </p:nvSpPr>
        <p:spPr bwMode="auto">
          <a:xfrm>
            <a:off x="1692275" y="3636963"/>
            <a:ext cx="6192838" cy="0"/>
          </a:xfrm>
          <a:prstGeom prst="line">
            <a:avLst/>
          </a:prstGeom>
          <a:noFill/>
          <a:ln w="25400">
            <a:solidFill>
              <a:schemeClr val="tx1"/>
            </a:solidFill>
            <a:round/>
            <a:headEnd/>
            <a:tailEnd/>
          </a:ln>
        </p:spPr>
        <p:txBody>
          <a:bodyPr/>
          <a:lstStyle/>
          <a:p>
            <a:endParaRPr lang="en-US"/>
          </a:p>
        </p:txBody>
      </p:sp>
      <p:sp>
        <p:nvSpPr>
          <p:cNvPr id="29702" name="Text Box 21"/>
          <p:cNvSpPr txBox="1">
            <a:spLocks noChangeArrowheads="1"/>
          </p:cNvSpPr>
          <p:nvPr/>
        </p:nvSpPr>
        <p:spPr bwMode="auto">
          <a:xfrm>
            <a:off x="7596188" y="3709988"/>
            <a:ext cx="503237" cy="366712"/>
          </a:xfrm>
          <a:prstGeom prst="rect">
            <a:avLst/>
          </a:prstGeom>
          <a:noFill/>
          <a:ln w="9525">
            <a:noFill/>
            <a:miter lim="800000"/>
            <a:headEnd/>
            <a:tailEnd/>
          </a:ln>
        </p:spPr>
        <p:txBody>
          <a:bodyPr>
            <a:spAutoFit/>
          </a:bodyPr>
          <a:lstStyle/>
          <a:p>
            <a:pPr>
              <a:spcBef>
                <a:spcPct val="50000"/>
              </a:spcBef>
            </a:pPr>
            <a:r>
              <a:rPr lang="en-GB" sz="1800" b="1"/>
              <a:t>23</a:t>
            </a:r>
            <a:endParaRPr lang="en-US" sz="1800" b="1"/>
          </a:p>
        </p:txBody>
      </p:sp>
      <p:sp>
        <p:nvSpPr>
          <p:cNvPr id="29703" name="AutoShape 22"/>
          <p:cNvSpPr>
            <a:spLocks noChangeArrowheads="1"/>
          </p:cNvSpPr>
          <p:nvPr/>
        </p:nvSpPr>
        <p:spPr bwMode="auto">
          <a:xfrm flipH="1">
            <a:off x="7164388"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4" name="Text Box 23"/>
          <p:cNvSpPr txBox="1">
            <a:spLocks noChangeArrowheads="1"/>
          </p:cNvSpPr>
          <p:nvPr/>
        </p:nvSpPr>
        <p:spPr bwMode="auto">
          <a:xfrm>
            <a:off x="7019925" y="3709988"/>
            <a:ext cx="503238" cy="366712"/>
          </a:xfrm>
          <a:prstGeom prst="rect">
            <a:avLst/>
          </a:prstGeom>
          <a:noFill/>
          <a:ln w="9525">
            <a:noFill/>
            <a:miter lim="800000"/>
            <a:headEnd/>
            <a:tailEnd/>
          </a:ln>
        </p:spPr>
        <p:txBody>
          <a:bodyPr>
            <a:spAutoFit/>
          </a:bodyPr>
          <a:lstStyle/>
          <a:p>
            <a:pPr>
              <a:spcBef>
                <a:spcPct val="50000"/>
              </a:spcBef>
            </a:pPr>
            <a:r>
              <a:rPr lang="en-GB" sz="1800" b="1"/>
              <a:t>22</a:t>
            </a:r>
            <a:endParaRPr lang="en-US" sz="1800" b="1"/>
          </a:p>
        </p:txBody>
      </p:sp>
      <p:sp>
        <p:nvSpPr>
          <p:cNvPr id="29705" name="AutoShape 24"/>
          <p:cNvSpPr>
            <a:spLocks noChangeArrowheads="1"/>
          </p:cNvSpPr>
          <p:nvPr/>
        </p:nvSpPr>
        <p:spPr bwMode="auto">
          <a:xfrm flipH="1">
            <a:off x="6516688"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6" name="AutoShape 25"/>
          <p:cNvSpPr>
            <a:spLocks noChangeArrowheads="1"/>
          </p:cNvSpPr>
          <p:nvPr/>
        </p:nvSpPr>
        <p:spPr bwMode="auto">
          <a:xfrm flipH="1">
            <a:off x="5867400"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7" name="AutoShape 26"/>
          <p:cNvSpPr>
            <a:spLocks noChangeArrowheads="1"/>
          </p:cNvSpPr>
          <p:nvPr/>
        </p:nvSpPr>
        <p:spPr bwMode="auto">
          <a:xfrm flipH="1">
            <a:off x="5219700"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8" name="AutoShape 27"/>
          <p:cNvSpPr>
            <a:spLocks noChangeArrowheads="1"/>
          </p:cNvSpPr>
          <p:nvPr/>
        </p:nvSpPr>
        <p:spPr bwMode="auto">
          <a:xfrm flipH="1">
            <a:off x="4572000"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09" name="AutoShape 28"/>
          <p:cNvSpPr>
            <a:spLocks noChangeArrowheads="1"/>
          </p:cNvSpPr>
          <p:nvPr/>
        </p:nvSpPr>
        <p:spPr bwMode="auto">
          <a:xfrm flipH="1">
            <a:off x="3924300"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10" name="AutoShape 29"/>
          <p:cNvSpPr>
            <a:spLocks noChangeArrowheads="1"/>
          </p:cNvSpPr>
          <p:nvPr/>
        </p:nvSpPr>
        <p:spPr bwMode="auto">
          <a:xfrm flipH="1">
            <a:off x="3276600"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11" name="AutoShape 30"/>
          <p:cNvSpPr>
            <a:spLocks noChangeArrowheads="1"/>
          </p:cNvSpPr>
          <p:nvPr/>
        </p:nvSpPr>
        <p:spPr bwMode="auto">
          <a:xfrm flipH="1">
            <a:off x="2627313" y="3349625"/>
            <a:ext cx="431800" cy="503238"/>
          </a:xfrm>
          <a:custGeom>
            <a:avLst/>
            <a:gdLst>
              <a:gd name="T0" fmla="*/ 215880 w 21600"/>
              <a:gd name="T1" fmla="*/ 0 h 21600"/>
              <a:gd name="T2" fmla="*/ 53975 w 21600"/>
              <a:gd name="T3" fmla="*/ 251619 h 21600"/>
              <a:gd name="T4" fmla="*/ 215880 w 21600"/>
              <a:gd name="T5" fmla="*/ 125810 h 21600"/>
              <a:gd name="T6" fmla="*/ 485775 w 21600"/>
              <a:gd name="T7" fmla="*/ 251619 h 21600"/>
              <a:gd name="T8" fmla="*/ 377825 w 21600"/>
              <a:gd name="T9" fmla="*/ 377428 h 21600"/>
              <a:gd name="T10" fmla="*/ 269875 w 21600"/>
              <a:gd name="T11" fmla="*/ 25161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29712" name="Text Box 31"/>
          <p:cNvSpPr txBox="1">
            <a:spLocks noChangeArrowheads="1"/>
          </p:cNvSpPr>
          <p:nvPr/>
        </p:nvSpPr>
        <p:spPr bwMode="auto">
          <a:xfrm>
            <a:off x="6373813" y="3709988"/>
            <a:ext cx="503237" cy="366712"/>
          </a:xfrm>
          <a:prstGeom prst="rect">
            <a:avLst/>
          </a:prstGeom>
          <a:noFill/>
          <a:ln w="9525">
            <a:noFill/>
            <a:miter lim="800000"/>
            <a:headEnd/>
            <a:tailEnd/>
          </a:ln>
        </p:spPr>
        <p:txBody>
          <a:bodyPr>
            <a:spAutoFit/>
          </a:bodyPr>
          <a:lstStyle/>
          <a:p>
            <a:pPr>
              <a:spcBef>
                <a:spcPct val="50000"/>
              </a:spcBef>
            </a:pPr>
            <a:r>
              <a:rPr lang="en-GB" sz="1800" b="1"/>
              <a:t>21</a:t>
            </a:r>
            <a:endParaRPr lang="en-US" sz="1800" b="1"/>
          </a:p>
        </p:txBody>
      </p:sp>
      <p:sp>
        <p:nvSpPr>
          <p:cNvPr id="29713" name="Text Box 32"/>
          <p:cNvSpPr txBox="1">
            <a:spLocks noChangeArrowheads="1"/>
          </p:cNvSpPr>
          <p:nvPr/>
        </p:nvSpPr>
        <p:spPr bwMode="auto">
          <a:xfrm>
            <a:off x="5724525" y="3709988"/>
            <a:ext cx="503238" cy="366712"/>
          </a:xfrm>
          <a:prstGeom prst="rect">
            <a:avLst/>
          </a:prstGeom>
          <a:noFill/>
          <a:ln w="9525">
            <a:noFill/>
            <a:miter lim="800000"/>
            <a:headEnd/>
            <a:tailEnd/>
          </a:ln>
        </p:spPr>
        <p:txBody>
          <a:bodyPr>
            <a:spAutoFit/>
          </a:bodyPr>
          <a:lstStyle/>
          <a:p>
            <a:pPr>
              <a:spcBef>
                <a:spcPct val="50000"/>
              </a:spcBef>
            </a:pPr>
            <a:r>
              <a:rPr lang="en-GB" sz="1800" b="1"/>
              <a:t>20</a:t>
            </a:r>
            <a:endParaRPr lang="en-US" sz="1800" b="1"/>
          </a:p>
        </p:txBody>
      </p:sp>
      <p:sp>
        <p:nvSpPr>
          <p:cNvPr id="29714" name="Text Box 33"/>
          <p:cNvSpPr txBox="1">
            <a:spLocks noChangeArrowheads="1"/>
          </p:cNvSpPr>
          <p:nvPr/>
        </p:nvSpPr>
        <p:spPr bwMode="auto">
          <a:xfrm>
            <a:off x="5076825" y="3709988"/>
            <a:ext cx="503238" cy="366712"/>
          </a:xfrm>
          <a:prstGeom prst="rect">
            <a:avLst/>
          </a:prstGeom>
          <a:noFill/>
          <a:ln w="9525">
            <a:noFill/>
            <a:miter lim="800000"/>
            <a:headEnd/>
            <a:tailEnd/>
          </a:ln>
        </p:spPr>
        <p:txBody>
          <a:bodyPr>
            <a:spAutoFit/>
          </a:bodyPr>
          <a:lstStyle/>
          <a:p>
            <a:pPr>
              <a:spcBef>
                <a:spcPct val="50000"/>
              </a:spcBef>
            </a:pPr>
            <a:r>
              <a:rPr lang="en-GB" sz="1800" b="1"/>
              <a:t>19</a:t>
            </a:r>
            <a:endParaRPr lang="en-US" sz="1800" b="1"/>
          </a:p>
        </p:txBody>
      </p:sp>
      <p:sp>
        <p:nvSpPr>
          <p:cNvPr id="29715" name="Text Box 34"/>
          <p:cNvSpPr txBox="1">
            <a:spLocks noChangeArrowheads="1"/>
          </p:cNvSpPr>
          <p:nvPr/>
        </p:nvSpPr>
        <p:spPr bwMode="auto">
          <a:xfrm>
            <a:off x="4429125" y="3709988"/>
            <a:ext cx="503238" cy="366712"/>
          </a:xfrm>
          <a:prstGeom prst="rect">
            <a:avLst/>
          </a:prstGeom>
          <a:noFill/>
          <a:ln w="9525">
            <a:noFill/>
            <a:miter lim="800000"/>
            <a:headEnd/>
            <a:tailEnd/>
          </a:ln>
        </p:spPr>
        <p:txBody>
          <a:bodyPr>
            <a:spAutoFit/>
          </a:bodyPr>
          <a:lstStyle/>
          <a:p>
            <a:pPr>
              <a:spcBef>
                <a:spcPct val="50000"/>
              </a:spcBef>
            </a:pPr>
            <a:r>
              <a:rPr lang="en-GB" sz="1800" b="1"/>
              <a:t>18</a:t>
            </a:r>
            <a:endParaRPr lang="en-US" sz="1800" b="1"/>
          </a:p>
        </p:txBody>
      </p:sp>
      <p:sp>
        <p:nvSpPr>
          <p:cNvPr id="29716" name="Text Box 35"/>
          <p:cNvSpPr txBox="1">
            <a:spLocks noChangeArrowheads="1"/>
          </p:cNvSpPr>
          <p:nvPr/>
        </p:nvSpPr>
        <p:spPr bwMode="auto">
          <a:xfrm>
            <a:off x="3781425" y="3709988"/>
            <a:ext cx="503238" cy="366712"/>
          </a:xfrm>
          <a:prstGeom prst="rect">
            <a:avLst/>
          </a:prstGeom>
          <a:noFill/>
          <a:ln w="9525">
            <a:noFill/>
            <a:miter lim="800000"/>
            <a:headEnd/>
            <a:tailEnd/>
          </a:ln>
        </p:spPr>
        <p:txBody>
          <a:bodyPr>
            <a:spAutoFit/>
          </a:bodyPr>
          <a:lstStyle/>
          <a:p>
            <a:pPr>
              <a:spcBef>
                <a:spcPct val="50000"/>
              </a:spcBef>
            </a:pPr>
            <a:r>
              <a:rPr lang="en-GB" sz="1800" b="1"/>
              <a:t>17</a:t>
            </a:r>
            <a:endParaRPr lang="en-US" sz="1800" b="1"/>
          </a:p>
        </p:txBody>
      </p:sp>
      <p:sp>
        <p:nvSpPr>
          <p:cNvPr id="29717" name="Text Box 36"/>
          <p:cNvSpPr txBox="1">
            <a:spLocks noChangeArrowheads="1"/>
          </p:cNvSpPr>
          <p:nvPr/>
        </p:nvSpPr>
        <p:spPr bwMode="auto">
          <a:xfrm>
            <a:off x="3132138" y="3709988"/>
            <a:ext cx="503237" cy="366712"/>
          </a:xfrm>
          <a:prstGeom prst="rect">
            <a:avLst/>
          </a:prstGeom>
          <a:noFill/>
          <a:ln w="9525">
            <a:noFill/>
            <a:miter lim="800000"/>
            <a:headEnd/>
            <a:tailEnd/>
          </a:ln>
        </p:spPr>
        <p:txBody>
          <a:bodyPr>
            <a:spAutoFit/>
          </a:bodyPr>
          <a:lstStyle/>
          <a:p>
            <a:pPr>
              <a:spcBef>
                <a:spcPct val="50000"/>
              </a:spcBef>
            </a:pPr>
            <a:r>
              <a:rPr lang="en-GB" sz="1800" b="1"/>
              <a:t>16</a:t>
            </a:r>
            <a:endParaRPr lang="en-US" sz="1800" b="1"/>
          </a:p>
        </p:txBody>
      </p:sp>
      <p:sp>
        <p:nvSpPr>
          <p:cNvPr id="29718" name="Text Box 37"/>
          <p:cNvSpPr txBox="1">
            <a:spLocks noChangeArrowheads="1"/>
          </p:cNvSpPr>
          <p:nvPr/>
        </p:nvSpPr>
        <p:spPr bwMode="auto">
          <a:xfrm>
            <a:off x="2484438" y="3709988"/>
            <a:ext cx="503237" cy="366712"/>
          </a:xfrm>
          <a:prstGeom prst="rect">
            <a:avLst/>
          </a:prstGeom>
          <a:noFill/>
          <a:ln w="9525">
            <a:noFill/>
            <a:miter lim="800000"/>
            <a:headEnd/>
            <a:tailEnd/>
          </a:ln>
        </p:spPr>
        <p:txBody>
          <a:bodyPr>
            <a:spAutoFit/>
          </a:bodyPr>
          <a:lstStyle/>
          <a:p>
            <a:pPr>
              <a:spcBef>
                <a:spcPct val="50000"/>
              </a:spcBef>
            </a:pPr>
            <a:r>
              <a:rPr lang="en-GB" sz="1800" b="1"/>
              <a:t>15</a:t>
            </a:r>
            <a:endParaRPr lang="en-US" sz="1800" b="1"/>
          </a:p>
        </p:txBody>
      </p:sp>
      <p:sp>
        <p:nvSpPr>
          <p:cNvPr id="29719" name="Text Box 38"/>
          <p:cNvSpPr txBox="1">
            <a:spLocks noChangeArrowheads="1"/>
          </p:cNvSpPr>
          <p:nvPr/>
        </p:nvSpPr>
        <p:spPr bwMode="auto">
          <a:xfrm>
            <a:off x="7164388" y="3054350"/>
            <a:ext cx="433387"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0" name="Text Box 39"/>
          <p:cNvSpPr txBox="1">
            <a:spLocks noChangeArrowheads="1"/>
          </p:cNvSpPr>
          <p:nvPr/>
        </p:nvSpPr>
        <p:spPr bwMode="auto">
          <a:xfrm>
            <a:off x="6516688" y="3054350"/>
            <a:ext cx="433387"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1" name="Text Box 40"/>
          <p:cNvSpPr txBox="1">
            <a:spLocks noChangeArrowheads="1"/>
          </p:cNvSpPr>
          <p:nvPr/>
        </p:nvSpPr>
        <p:spPr bwMode="auto">
          <a:xfrm>
            <a:off x="5867400" y="3054350"/>
            <a:ext cx="433388"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2" name="Text Box 41"/>
          <p:cNvSpPr txBox="1">
            <a:spLocks noChangeArrowheads="1"/>
          </p:cNvSpPr>
          <p:nvPr/>
        </p:nvSpPr>
        <p:spPr bwMode="auto">
          <a:xfrm>
            <a:off x="5219700" y="3060700"/>
            <a:ext cx="433388"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3" name="Text Box 42"/>
          <p:cNvSpPr txBox="1">
            <a:spLocks noChangeArrowheads="1"/>
          </p:cNvSpPr>
          <p:nvPr/>
        </p:nvSpPr>
        <p:spPr bwMode="auto">
          <a:xfrm>
            <a:off x="4572000" y="3060700"/>
            <a:ext cx="433388"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4" name="Text Box 43"/>
          <p:cNvSpPr txBox="1">
            <a:spLocks noChangeArrowheads="1"/>
          </p:cNvSpPr>
          <p:nvPr/>
        </p:nvSpPr>
        <p:spPr bwMode="auto">
          <a:xfrm>
            <a:off x="3924300" y="3060700"/>
            <a:ext cx="433388"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5" name="Text Box 44"/>
          <p:cNvSpPr txBox="1">
            <a:spLocks noChangeArrowheads="1"/>
          </p:cNvSpPr>
          <p:nvPr/>
        </p:nvSpPr>
        <p:spPr bwMode="auto">
          <a:xfrm>
            <a:off x="3276600" y="3060700"/>
            <a:ext cx="433388"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
        <p:nvSpPr>
          <p:cNvPr id="29726" name="Text Box 45"/>
          <p:cNvSpPr txBox="1">
            <a:spLocks noChangeArrowheads="1"/>
          </p:cNvSpPr>
          <p:nvPr/>
        </p:nvSpPr>
        <p:spPr bwMode="auto">
          <a:xfrm>
            <a:off x="2627313" y="3060700"/>
            <a:ext cx="433387" cy="366713"/>
          </a:xfrm>
          <a:prstGeom prst="rect">
            <a:avLst/>
          </a:prstGeom>
          <a:noFill/>
          <a:ln w="9525">
            <a:noFill/>
            <a:miter lim="800000"/>
            <a:headEnd/>
            <a:tailEnd/>
          </a:ln>
        </p:spPr>
        <p:txBody>
          <a:bodyPr>
            <a:spAutoFit/>
          </a:bodyPr>
          <a:lstStyle/>
          <a:p>
            <a:pPr>
              <a:spcBef>
                <a:spcPct val="50000"/>
              </a:spcBef>
            </a:pPr>
            <a:r>
              <a:rPr lang="en-GB" sz="1800" i="1"/>
              <a:t>-1</a:t>
            </a:r>
            <a:endParaRPr lang="en-US" sz="1800" i="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856488"/>
            <a:ext cx="8229600" cy="819912"/>
          </a:xfrm>
        </p:spPr>
        <p:txBody>
          <a:bodyPr vert="horz" lIns="0" rIns="0" bIns="0" anchor="b">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Subtraction</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0723" name="Text Box 3"/>
          <p:cNvSpPr txBox="1">
            <a:spLocks noChangeArrowheads="1"/>
          </p:cNvSpPr>
          <p:nvPr/>
        </p:nvSpPr>
        <p:spPr bwMode="auto">
          <a:xfrm>
            <a:off x="457201" y="1905000"/>
            <a:ext cx="3898900" cy="523220"/>
          </a:xfrm>
          <a:prstGeom prst="rect">
            <a:avLst/>
          </a:prstGeom>
          <a:noFill/>
          <a:ln w="9525">
            <a:noFill/>
            <a:miter lim="800000"/>
            <a:headEnd/>
            <a:tailEnd/>
          </a:ln>
        </p:spPr>
        <p:txBody>
          <a:bodyPr wrap="square">
            <a:spAutoFit/>
          </a:bodyPr>
          <a:lstStyle/>
          <a:p>
            <a:pPr>
              <a:spcBef>
                <a:spcPct val="50000"/>
              </a:spcBef>
            </a:pPr>
            <a:r>
              <a:rPr lang="en-GB" sz="2800" b="1" dirty="0">
                <a:solidFill>
                  <a:srgbClr val="660066"/>
                </a:solidFill>
              </a:rPr>
              <a:t>Number Line Stage 2</a:t>
            </a:r>
            <a:endParaRPr lang="en-US" sz="2800" b="1" dirty="0">
              <a:solidFill>
                <a:srgbClr val="660066"/>
              </a:solidFill>
            </a:endParaRPr>
          </a:p>
        </p:txBody>
      </p:sp>
      <p:sp>
        <p:nvSpPr>
          <p:cNvPr id="30724" name="Text Box 4"/>
          <p:cNvSpPr txBox="1">
            <a:spLocks noChangeArrowheads="1"/>
          </p:cNvSpPr>
          <p:nvPr/>
        </p:nvSpPr>
        <p:spPr bwMode="auto">
          <a:xfrm>
            <a:off x="2590800" y="2438400"/>
            <a:ext cx="4141788" cy="461665"/>
          </a:xfrm>
          <a:prstGeom prst="rect">
            <a:avLst/>
          </a:prstGeom>
          <a:noFill/>
          <a:ln w="9525">
            <a:noFill/>
            <a:miter lim="800000"/>
            <a:headEnd/>
            <a:tailEnd/>
          </a:ln>
        </p:spPr>
        <p:txBody>
          <a:bodyPr wrap="square">
            <a:spAutoFit/>
          </a:bodyPr>
          <a:lstStyle/>
          <a:p>
            <a:pPr>
              <a:spcBef>
                <a:spcPct val="50000"/>
              </a:spcBef>
            </a:pPr>
            <a:r>
              <a:rPr lang="en-GB" sz="2400" b="1" i="1" dirty="0" smtClean="0">
                <a:solidFill>
                  <a:srgbClr val="C52211"/>
                </a:solidFill>
              </a:rPr>
              <a:t>“What </a:t>
            </a:r>
            <a:r>
              <a:rPr lang="en-GB" sz="2400" b="1" i="1" dirty="0">
                <a:solidFill>
                  <a:srgbClr val="C52211"/>
                </a:solidFill>
              </a:rPr>
              <a:t>is 23 take away 8?”</a:t>
            </a:r>
            <a:endParaRPr lang="en-US" sz="2400" b="1" i="1" dirty="0">
              <a:solidFill>
                <a:srgbClr val="C52211"/>
              </a:solidFill>
            </a:endParaRPr>
          </a:p>
        </p:txBody>
      </p:sp>
      <p:sp>
        <p:nvSpPr>
          <p:cNvPr id="30725" name="Line 5"/>
          <p:cNvSpPr>
            <a:spLocks noChangeShapeType="1"/>
          </p:cNvSpPr>
          <p:nvPr/>
        </p:nvSpPr>
        <p:spPr bwMode="auto">
          <a:xfrm>
            <a:off x="1692275" y="3636963"/>
            <a:ext cx="6192838" cy="0"/>
          </a:xfrm>
          <a:prstGeom prst="line">
            <a:avLst/>
          </a:prstGeom>
          <a:noFill/>
          <a:ln w="25400">
            <a:solidFill>
              <a:schemeClr val="tx1"/>
            </a:solidFill>
            <a:round/>
            <a:headEnd/>
            <a:tailEnd/>
          </a:ln>
        </p:spPr>
        <p:txBody>
          <a:bodyPr/>
          <a:lstStyle/>
          <a:p>
            <a:endParaRPr lang="en-US"/>
          </a:p>
        </p:txBody>
      </p:sp>
      <p:sp>
        <p:nvSpPr>
          <p:cNvPr id="30726" name="Text Box 6"/>
          <p:cNvSpPr txBox="1">
            <a:spLocks noChangeArrowheads="1"/>
          </p:cNvSpPr>
          <p:nvPr/>
        </p:nvSpPr>
        <p:spPr bwMode="auto">
          <a:xfrm>
            <a:off x="7596188" y="3709988"/>
            <a:ext cx="503237" cy="366712"/>
          </a:xfrm>
          <a:prstGeom prst="rect">
            <a:avLst/>
          </a:prstGeom>
          <a:noFill/>
          <a:ln w="9525">
            <a:noFill/>
            <a:miter lim="800000"/>
            <a:headEnd/>
            <a:tailEnd/>
          </a:ln>
        </p:spPr>
        <p:txBody>
          <a:bodyPr>
            <a:spAutoFit/>
          </a:bodyPr>
          <a:lstStyle/>
          <a:p>
            <a:pPr>
              <a:spcBef>
                <a:spcPct val="50000"/>
              </a:spcBef>
            </a:pPr>
            <a:r>
              <a:rPr lang="en-GB" sz="1800" b="1"/>
              <a:t>23</a:t>
            </a:r>
            <a:endParaRPr lang="en-US" sz="1800" b="1"/>
          </a:p>
        </p:txBody>
      </p:sp>
      <p:sp>
        <p:nvSpPr>
          <p:cNvPr id="30727" name="Text Box 8"/>
          <p:cNvSpPr txBox="1">
            <a:spLocks noChangeArrowheads="1"/>
          </p:cNvSpPr>
          <p:nvPr/>
        </p:nvSpPr>
        <p:spPr bwMode="auto">
          <a:xfrm>
            <a:off x="7019925" y="3709988"/>
            <a:ext cx="503238" cy="366712"/>
          </a:xfrm>
          <a:prstGeom prst="rect">
            <a:avLst/>
          </a:prstGeom>
          <a:noFill/>
          <a:ln w="9525">
            <a:noFill/>
            <a:miter lim="800000"/>
            <a:headEnd/>
            <a:tailEnd/>
          </a:ln>
        </p:spPr>
        <p:txBody>
          <a:bodyPr>
            <a:spAutoFit/>
          </a:bodyPr>
          <a:lstStyle/>
          <a:p>
            <a:pPr>
              <a:spcBef>
                <a:spcPct val="50000"/>
              </a:spcBef>
            </a:pPr>
            <a:r>
              <a:rPr lang="en-GB" sz="1800" b="1"/>
              <a:t>22</a:t>
            </a:r>
            <a:endParaRPr lang="en-US" sz="1800" b="1"/>
          </a:p>
        </p:txBody>
      </p:sp>
      <p:sp>
        <p:nvSpPr>
          <p:cNvPr id="30728" name="Text Box 16"/>
          <p:cNvSpPr txBox="1">
            <a:spLocks noChangeArrowheads="1"/>
          </p:cNvSpPr>
          <p:nvPr/>
        </p:nvSpPr>
        <p:spPr bwMode="auto">
          <a:xfrm>
            <a:off x="6373813" y="3709988"/>
            <a:ext cx="503237" cy="366712"/>
          </a:xfrm>
          <a:prstGeom prst="rect">
            <a:avLst/>
          </a:prstGeom>
          <a:noFill/>
          <a:ln w="9525">
            <a:noFill/>
            <a:miter lim="800000"/>
            <a:headEnd/>
            <a:tailEnd/>
          </a:ln>
        </p:spPr>
        <p:txBody>
          <a:bodyPr>
            <a:spAutoFit/>
          </a:bodyPr>
          <a:lstStyle/>
          <a:p>
            <a:pPr>
              <a:spcBef>
                <a:spcPct val="50000"/>
              </a:spcBef>
            </a:pPr>
            <a:r>
              <a:rPr lang="en-GB" sz="1800" b="1"/>
              <a:t>21</a:t>
            </a:r>
            <a:endParaRPr lang="en-US" sz="1800" b="1"/>
          </a:p>
        </p:txBody>
      </p:sp>
      <p:sp>
        <p:nvSpPr>
          <p:cNvPr id="30729" name="Text Box 17"/>
          <p:cNvSpPr txBox="1">
            <a:spLocks noChangeArrowheads="1"/>
          </p:cNvSpPr>
          <p:nvPr/>
        </p:nvSpPr>
        <p:spPr bwMode="auto">
          <a:xfrm>
            <a:off x="5724525" y="3709988"/>
            <a:ext cx="503238" cy="366712"/>
          </a:xfrm>
          <a:prstGeom prst="rect">
            <a:avLst/>
          </a:prstGeom>
          <a:noFill/>
          <a:ln w="9525">
            <a:noFill/>
            <a:miter lim="800000"/>
            <a:headEnd/>
            <a:tailEnd/>
          </a:ln>
        </p:spPr>
        <p:txBody>
          <a:bodyPr>
            <a:spAutoFit/>
          </a:bodyPr>
          <a:lstStyle/>
          <a:p>
            <a:pPr>
              <a:spcBef>
                <a:spcPct val="50000"/>
              </a:spcBef>
            </a:pPr>
            <a:r>
              <a:rPr lang="en-GB" sz="1800" b="1"/>
              <a:t>20</a:t>
            </a:r>
            <a:endParaRPr lang="en-US" sz="1800" b="1"/>
          </a:p>
        </p:txBody>
      </p:sp>
      <p:sp>
        <p:nvSpPr>
          <p:cNvPr id="30730" name="Text Box 18"/>
          <p:cNvSpPr txBox="1">
            <a:spLocks noChangeArrowheads="1"/>
          </p:cNvSpPr>
          <p:nvPr/>
        </p:nvSpPr>
        <p:spPr bwMode="auto">
          <a:xfrm>
            <a:off x="5076825" y="3709988"/>
            <a:ext cx="503238" cy="366712"/>
          </a:xfrm>
          <a:prstGeom prst="rect">
            <a:avLst/>
          </a:prstGeom>
          <a:noFill/>
          <a:ln w="9525">
            <a:noFill/>
            <a:miter lim="800000"/>
            <a:headEnd/>
            <a:tailEnd/>
          </a:ln>
        </p:spPr>
        <p:txBody>
          <a:bodyPr>
            <a:spAutoFit/>
          </a:bodyPr>
          <a:lstStyle/>
          <a:p>
            <a:pPr>
              <a:spcBef>
                <a:spcPct val="50000"/>
              </a:spcBef>
            </a:pPr>
            <a:r>
              <a:rPr lang="en-GB" sz="1800" b="1"/>
              <a:t>19</a:t>
            </a:r>
            <a:endParaRPr lang="en-US" sz="1800" b="1"/>
          </a:p>
        </p:txBody>
      </p:sp>
      <p:sp>
        <p:nvSpPr>
          <p:cNvPr id="30731" name="Text Box 19"/>
          <p:cNvSpPr txBox="1">
            <a:spLocks noChangeArrowheads="1"/>
          </p:cNvSpPr>
          <p:nvPr/>
        </p:nvSpPr>
        <p:spPr bwMode="auto">
          <a:xfrm>
            <a:off x="4429125" y="3709988"/>
            <a:ext cx="503238" cy="366712"/>
          </a:xfrm>
          <a:prstGeom prst="rect">
            <a:avLst/>
          </a:prstGeom>
          <a:noFill/>
          <a:ln w="9525">
            <a:noFill/>
            <a:miter lim="800000"/>
            <a:headEnd/>
            <a:tailEnd/>
          </a:ln>
        </p:spPr>
        <p:txBody>
          <a:bodyPr>
            <a:spAutoFit/>
          </a:bodyPr>
          <a:lstStyle/>
          <a:p>
            <a:pPr>
              <a:spcBef>
                <a:spcPct val="50000"/>
              </a:spcBef>
            </a:pPr>
            <a:r>
              <a:rPr lang="en-GB" sz="1800" b="1"/>
              <a:t>18</a:t>
            </a:r>
            <a:endParaRPr lang="en-US" sz="1800" b="1"/>
          </a:p>
        </p:txBody>
      </p:sp>
      <p:sp>
        <p:nvSpPr>
          <p:cNvPr id="30732" name="Text Box 20"/>
          <p:cNvSpPr txBox="1">
            <a:spLocks noChangeArrowheads="1"/>
          </p:cNvSpPr>
          <p:nvPr/>
        </p:nvSpPr>
        <p:spPr bwMode="auto">
          <a:xfrm>
            <a:off x="3781425" y="3709988"/>
            <a:ext cx="503238" cy="366712"/>
          </a:xfrm>
          <a:prstGeom prst="rect">
            <a:avLst/>
          </a:prstGeom>
          <a:noFill/>
          <a:ln w="9525">
            <a:noFill/>
            <a:miter lim="800000"/>
            <a:headEnd/>
            <a:tailEnd/>
          </a:ln>
        </p:spPr>
        <p:txBody>
          <a:bodyPr>
            <a:spAutoFit/>
          </a:bodyPr>
          <a:lstStyle/>
          <a:p>
            <a:pPr>
              <a:spcBef>
                <a:spcPct val="50000"/>
              </a:spcBef>
            </a:pPr>
            <a:r>
              <a:rPr lang="en-GB" sz="1800" b="1"/>
              <a:t>17</a:t>
            </a:r>
            <a:endParaRPr lang="en-US" sz="1800" b="1"/>
          </a:p>
        </p:txBody>
      </p:sp>
      <p:sp>
        <p:nvSpPr>
          <p:cNvPr id="30733" name="Text Box 21"/>
          <p:cNvSpPr txBox="1">
            <a:spLocks noChangeArrowheads="1"/>
          </p:cNvSpPr>
          <p:nvPr/>
        </p:nvSpPr>
        <p:spPr bwMode="auto">
          <a:xfrm>
            <a:off x="3132138" y="3709988"/>
            <a:ext cx="503237" cy="366712"/>
          </a:xfrm>
          <a:prstGeom prst="rect">
            <a:avLst/>
          </a:prstGeom>
          <a:noFill/>
          <a:ln w="9525">
            <a:noFill/>
            <a:miter lim="800000"/>
            <a:headEnd/>
            <a:tailEnd/>
          </a:ln>
        </p:spPr>
        <p:txBody>
          <a:bodyPr>
            <a:spAutoFit/>
          </a:bodyPr>
          <a:lstStyle/>
          <a:p>
            <a:pPr>
              <a:spcBef>
                <a:spcPct val="50000"/>
              </a:spcBef>
            </a:pPr>
            <a:r>
              <a:rPr lang="en-GB" sz="1800" b="1"/>
              <a:t>16</a:t>
            </a:r>
            <a:endParaRPr lang="en-US" sz="1800" b="1"/>
          </a:p>
        </p:txBody>
      </p:sp>
      <p:sp>
        <p:nvSpPr>
          <p:cNvPr id="30734" name="Text Box 22"/>
          <p:cNvSpPr txBox="1">
            <a:spLocks noChangeArrowheads="1"/>
          </p:cNvSpPr>
          <p:nvPr/>
        </p:nvSpPr>
        <p:spPr bwMode="auto">
          <a:xfrm>
            <a:off x="2484438" y="3709988"/>
            <a:ext cx="503237" cy="366712"/>
          </a:xfrm>
          <a:prstGeom prst="rect">
            <a:avLst/>
          </a:prstGeom>
          <a:noFill/>
          <a:ln w="9525">
            <a:noFill/>
            <a:miter lim="800000"/>
            <a:headEnd/>
            <a:tailEnd/>
          </a:ln>
        </p:spPr>
        <p:txBody>
          <a:bodyPr>
            <a:spAutoFit/>
          </a:bodyPr>
          <a:lstStyle/>
          <a:p>
            <a:pPr>
              <a:spcBef>
                <a:spcPct val="50000"/>
              </a:spcBef>
            </a:pPr>
            <a:r>
              <a:rPr lang="en-GB" sz="1800" b="1"/>
              <a:t>15</a:t>
            </a:r>
            <a:endParaRPr lang="en-US" sz="1800" b="1"/>
          </a:p>
        </p:txBody>
      </p:sp>
      <p:sp>
        <p:nvSpPr>
          <p:cNvPr id="30735" name="Freeform 25"/>
          <p:cNvSpPr>
            <a:spLocks/>
          </p:cNvSpPr>
          <p:nvPr/>
        </p:nvSpPr>
        <p:spPr bwMode="auto">
          <a:xfrm>
            <a:off x="6011863" y="3205163"/>
            <a:ext cx="1873250" cy="431800"/>
          </a:xfrm>
          <a:custGeom>
            <a:avLst/>
            <a:gdLst>
              <a:gd name="T0" fmla="*/ 1180 w 1180"/>
              <a:gd name="T1" fmla="*/ 280 h 325"/>
              <a:gd name="T2" fmla="*/ 590 w 1180"/>
              <a:gd name="T3" fmla="*/ 8 h 325"/>
              <a:gd name="T4" fmla="*/ 0 w 1180"/>
              <a:gd name="T5" fmla="*/ 325 h 325"/>
              <a:gd name="T6" fmla="*/ 0 60000 65536"/>
              <a:gd name="T7" fmla="*/ 0 60000 65536"/>
              <a:gd name="T8" fmla="*/ 0 60000 65536"/>
              <a:gd name="T9" fmla="*/ 0 w 1180"/>
              <a:gd name="T10" fmla="*/ 0 h 325"/>
              <a:gd name="T11" fmla="*/ 1180 w 1180"/>
              <a:gd name="T12" fmla="*/ 325 h 325"/>
            </a:gdLst>
            <a:ahLst/>
            <a:cxnLst>
              <a:cxn ang="T6">
                <a:pos x="T0" y="T1"/>
              </a:cxn>
              <a:cxn ang="T7">
                <a:pos x="T2" y="T3"/>
              </a:cxn>
              <a:cxn ang="T8">
                <a:pos x="T4" y="T5"/>
              </a:cxn>
            </a:cxnLst>
            <a:rect l="T9" t="T10" r="T11" b="T12"/>
            <a:pathLst>
              <a:path w="1180" h="325">
                <a:moveTo>
                  <a:pt x="1180" y="280"/>
                </a:moveTo>
                <a:cubicBezTo>
                  <a:pt x="983" y="140"/>
                  <a:pt x="787" y="0"/>
                  <a:pt x="590" y="8"/>
                </a:cubicBezTo>
                <a:cubicBezTo>
                  <a:pt x="393" y="16"/>
                  <a:pt x="98" y="272"/>
                  <a:pt x="0" y="325"/>
                </a:cubicBezTo>
              </a:path>
            </a:pathLst>
          </a:custGeom>
          <a:noFill/>
          <a:ln w="9525">
            <a:solidFill>
              <a:schemeClr val="tx1"/>
            </a:solidFill>
            <a:round/>
            <a:headEnd/>
            <a:tailEnd/>
          </a:ln>
        </p:spPr>
        <p:txBody>
          <a:bodyPr/>
          <a:lstStyle/>
          <a:p>
            <a:endParaRPr lang="en-US"/>
          </a:p>
        </p:txBody>
      </p:sp>
      <p:sp>
        <p:nvSpPr>
          <p:cNvPr id="30736" name="Freeform 26"/>
          <p:cNvSpPr>
            <a:spLocks/>
          </p:cNvSpPr>
          <p:nvPr/>
        </p:nvSpPr>
        <p:spPr bwMode="auto">
          <a:xfrm>
            <a:off x="2700338" y="3121025"/>
            <a:ext cx="3311525" cy="515938"/>
          </a:xfrm>
          <a:custGeom>
            <a:avLst/>
            <a:gdLst>
              <a:gd name="T0" fmla="*/ 2086 w 2086"/>
              <a:gd name="T1" fmla="*/ 325 h 325"/>
              <a:gd name="T2" fmla="*/ 998 w 2086"/>
              <a:gd name="T3" fmla="*/ 8 h 325"/>
              <a:gd name="T4" fmla="*/ 0 w 2086"/>
              <a:gd name="T5" fmla="*/ 280 h 325"/>
              <a:gd name="T6" fmla="*/ 0 60000 65536"/>
              <a:gd name="T7" fmla="*/ 0 60000 65536"/>
              <a:gd name="T8" fmla="*/ 0 60000 65536"/>
              <a:gd name="T9" fmla="*/ 0 w 2086"/>
              <a:gd name="T10" fmla="*/ 0 h 325"/>
              <a:gd name="T11" fmla="*/ 2086 w 2086"/>
              <a:gd name="T12" fmla="*/ 325 h 325"/>
            </a:gdLst>
            <a:ahLst/>
            <a:cxnLst>
              <a:cxn ang="T6">
                <a:pos x="T0" y="T1"/>
              </a:cxn>
              <a:cxn ang="T7">
                <a:pos x="T2" y="T3"/>
              </a:cxn>
              <a:cxn ang="T8">
                <a:pos x="T4" y="T5"/>
              </a:cxn>
            </a:cxnLst>
            <a:rect l="T9" t="T10" r="T11" b="T12"/>
            <a:pathLst>
              <a:path w="2086" h="325">
                <a:moveTo>
                  <a:pt x="2086" y="325"/>
                </a:moveTo>
                <a:cubicBezTo>
                  <a:pt x="1716" y="170"/>
                  <a:pt x="1346" y="16"/>
                  <a:pt x="998" y="8"/>
                </a:cubicBezTo>
                <a:cubicBezTo>
                  <a:pt x="650" y="0"/>
                  <a:pt x="325" y="140"/>
                  <a:pt x="0" y="280"/>
                </a:cubicBezTo>
              </a:path>
            </a:pathLst>
          </a:custGeom>
          <a:noFill/>
          <a:ln w="9525">
            <a:solidFill>
              <a:schemeClr val="tx1"/>
            </a:solidFill>
            <a:round/>
            <a:headEnd/>
            <a:tailEnd/>
          </a:ln>
        </p:spPr>
        <p:txBody>
          <a:bodyPr/>
          <a:lstStyle/>
          <a:p>
            <a:endParaRPr lang="en-US"/>
          </a:p>
        </p:txBody>
      </p:sp>
      <p:sp>
        <p:nvSpPr>
          <p:cNvPr id="30737" name="Text Box 27"/>
          <p:cNvSpPr txBox="1">
            <a:spLocks noChangeArrowheads="1"/>
          </p:cNvSpPr>
          <p:nvPr/>
        </p:nvSpPr>
        <p:spPr bwMode="auto">
          <a:xfrm>
            <a:off x="6732588" y="3205163"/>
            <a:ext cx="503237" cy="366712"/>
          </a:xfrm>
          <a:prstGeom prst="rect">
            <a:avLst/>
          </a:prstGeom>
          <a:noFill/>
          <a:ln w="9525">
            <a:noFill/>
            <a:miter lim="800000"/>
            <a:headEnd/>
            <a:tailEnd/>
          </a:ln>
        </p:spPr>
        <p:txBody>
          <a:bodyPr>
            <a:spAutoFit/>
          </a:bodyPr>
          <a:lstStyle/>
          <a:p>
            <a:pPr>
              <a:spcBef>
                <a:spcPct val="50000"/>
              </a:spcBef>
            </a:pPr>
            <a:r>
              <a:rPr lang="en-GB" sz="1800" i="1"/>
              <a:t>-3</a:t>
            </a:r>
            <a:endParaRPr lang="en-US" sz="1800" i="1"/>
          </a:p>
        </p:txBody>
      </p:sp>
      <p:sp>
        <p:nvSpPr>
          <p:cNvPr id="30738" name="Text Box 28"/>
          <p:cNvSpPr txBox="1">
            <a:spLocks noChangeArrowheads="1"/>
          </p:cNvSpPr>
          <p:nvPr/>
        </p:nvSpPr>
        <p:spPr bwMode="auto">
          <a:xfrm>
            <a:off x="3997325" y="3133725"/>
            <a:ext cx="503238" cy="366713"/>
          </a:xfrm>
          <a:prstGeom prst="rect">
            <a:avLst/>
          </a:prstGeom>
          <a:noFill/>
          <a:ln w="9525">
            <a:noFill/>
            <a:miter lim="800000"/>
            <a:headEnd/>
            <a:tailEnd/>
          </a:ln>
        </p:spPr>
        <p:txBody>
          <a:bodyPr>
            <a:spAutoFit/>
          </a:bodyPr>
          <a:lstStyle/>
          <a:p>
            <a:pPr>
              <a:spcBef>
                <a:spcPct val="50000"/>
              </a:spcBef>
            </a:pPr>
            <a:r>
              <a:rPr lang="en-GB" sz="1800" i="1"/>
              <a:t>-5</a:t>
            </a:r>
            <a:endParaRPr lang="en-US" sz="1800" i="1"/>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vert="horz" lIns="0" rIns="0" bIns="0" anchor="b">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Division </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5059" name="Text Box 3"/>
          <p:cNvSpPr txBox="1">
            <a:spLocks noChangeArrowheads="1"/>
          </p:cNvSpPr>
          <p:nvPr/>
        </p:nvSpPr>
        <p:spPr bwMode="auto">
          <a:xfrm>
            <a:off x="914400" y="1905000"/>
            <a:ext cx="4703272" cy="584775"/>
          </a:xfrm>
          <a:prstGeom prst="rect">
            <a:avLst/>
          </a:prstGeom>
          <a:noFill/>
          <a:ln w="9525">
            <a:noFill/>
            <a:miter lim="800000"/>
            <a:headEnd/>
            <a:tailEnd/>
          </a:ln>
        </p:spPr>
        <p:txBody>
          <a:bodyPr wrap="square">
            <a:spAutoFit/>
          </a:bodyPr>
          <a:lstStyle/>
          <a:p>
            <a:pPr>
              <a:spcBef>
                <a:spcPct val="50000"/>
              </a:spcBef>
            </a:pPr>
            <a:r>
              <a:rPr lang="en-GB" sz="3200" b="1" dirty="0">
                <a:solidFill>
                  <a:srgbClr val="C52211"/>
                </a:solidFill>
                <a:effectLst>
                  <a:outerShdw blurRad="38100" dist="38100" dir="2700000" algn="tl">
                    <a:srgbClr val="000000">
                      <a:alpha val="43137"/>
                    </a:srgbClr>
                  </a:outerShdw>
                </a:effectLst>
              </a:rPr>
              <a:t>Sharing Or Grouping</a:t>
            </a:r>
            <a:endParaRPr lang="en-US" sz="3200" b="1" dirty="0">
              <a:solidFill>
                <a:srgbClr val="C52211"/>
              </a:solidFill>
              <a:effectLst>
                <a:outerShdw blurRad="38100" dist="38100" dir="2700000" algn="tl">
                  <a:srgbClr val="000000">
                    <a:alpha val="43137"/>
                  </a:srgbClr>
                </a:outerShdw>
              </a:effectLst>
            </a:endParaRPr>
          </a:p>
        </p:txBody>
      </p:sp>
      <p:sp>
        <p:nvSpPr>
          <p:cNvPr id="156676" name="Text Box 4"/>
          <p:cNvSpPr txBox="1">
            <a:spLocks noChangeArrowheads="1"/>
          </p:cNvSpPr>
          <p:nvPr/>
        </p:nvSpPr>
        <p:spPr bwMode="auto">
          <a:xfrm>
            <a:off x="1331913" y="2565400"/>
            <a:ext cx="7129462" cy="366713"/>
          </a:xfrm>
          <a:prstGeom prst="rect">
            <a:avLst/>
          </a:prstGeom>
          <a:noFill/>
          <a:ln w="9525">
            <a:noFill/>
            <a:miter lim="800000"/>
            <a:headEnd/>
            <a:tailEnd/>
          </a:ln>
        </p:spPr>
        <p:txBody>
          <a:bodyPr>
            <a:spAutoFit/>
          </a:bodyPr>
          <a:lstStyle/>
          <a:p>
            <a:pPr>
              <a:spcBef>
                <a:spcPct val="50000"/>
              </a:spcBef>
            </a:pPr>
            <a:endParaRPr lang="en-GB" sz="1800"/>
          </a:p>
        </p:txBody>
      </p:sp>
      <p:sp>
        <p:nvSpPr>
          <p:cNvPr id="45061" name="Text Box 5"/>
          <p:cNvSpPr txBox="1">
            <a:spLocks noChangeArrowheads="1"/>
          </p:cNvSpPr>
          <p:nvPr/>
        </p:nvSpPr>
        <p:spPr bwMode="auto">
          <a:xfrm>
            <a:off x="914400" y="2565400"/>
            <a:ext cx="7402513" cy="2308324"/>
          </a:xfrm>
          <a:prstGeom prst="rect">
            <a:avLst/>
          </a:prstGeom>
          <a:noFill/>
          <a:ln w="9525">
            <a:noFill/>
            <a:miter lim="800000"/>
            <a:headEnd/>
            <a:tailEnd/>
          </a:ln>
        </p:spPr>
        <p:txBody>
          <a:bodyPr wrap="square">
            <a:spAutoFit/>
          </a:bodyPr>
          <a:lstStyle/>
          <a:p>
            <a:pPr>
              <a:spcBef>
                <a:spcPct val="50000"/>
              </a:spcBef>
            </a:pPr>
            <a:r>
              <a:rPr lang="en-GB" sz="3200" dirty="0"/>
              <a:t>These tend to be the classic early models of </a:t>
            </a:r>
            <a:r>
              <a:rPr lang="en-GB" sz="3200" b="1" dirty="0">
                <a:solidFill>
                  <a:srgbClr val="C52211"/>
                </a:solidFill>
              </a:rPr>
              <a:t>division</a:t>
            </a:r>
            <a:r>
              <a:rPr lang="en-GB" sz="3200" dirty="0"/>
              <a:t>. They are slightly different.</a:t>
            </a:r>
          </a:p>
          <a:p>
            <a:pPr>
              <a:spcBef>
                <a:spcPct val="50000"/>
              </a:spcBef>
            </a:pPr>
            <a:r>
              <a:rPr lang="en-GB" sz="3200" dirty="0"/>
              <a:t>I will model the difference on the flip chart.</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56676"/>
                                        </p:tgtEl>
                                        <p:attrNameLst>
                                          <p:attrName>style.visibility</p:attrName>
                                        </p:attrNameLst>
                                      </p:cBhvr>
                                      <p:to>
                                        <p:strVal val="visible"/>
                                      </p:to>
                                    </p:set>
                                    <p:anim calcmode="lin" valueType="num">
                                      <p:cBhvr additive="base">
                                        <p:cTn id="7" dur="500" fill="hold"/>
                                        <p:tgtEl>
                                          <p:spTgt spid="156676"/>
                                        </p:tgtEl>
                                        <p:attrNameLst>
                                          <p:attrName>ppt_x</p:attrName>
                                        </p:attrNameLst>
                                      </p:cBhvr>
                                      <p:tavLst>
                                        <p:tav tm="0">
                                          <p:val>
                                            <p:strVal val="#ppt_x"/>
                                          </p:val>
                                        </p:tav>
                                        <p:tav tm="100000">
                                          <p:val>
                                            <p:strVal val="#ppt_x"/>
                                          </p:val>
                                        </p:tav>
                                      </p:tavLst>
                                    </p:anim>
                                    <p:anim calcmode="lin" valueType="num">
                                      <p:cBhvr additive="base">
                                        <p:cTn id="8" dur="500" fill="hold"/>
                                        <p:tgtEl>
                                          <p:spTgt spid="156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lIns="0" rIns="0" bIns="0" anchor="b">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Division </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6083" name="Text Box 3"/>
          <p:cNvSpPr txBox="1">
            <a:spLocks noChangeArrowheads="1"/>
          </p:cNvSpPr>
          <p:nvPr/>
        </p:nvSpPr>
        <p:spPr bwMode="auto">
          <a:xfrm>
            <a:off x="1331913" y="2060575"/>
            <a:ext cx="7583487" cy="523220"/>
          </a:xfrm>
          <a:prstGeom prst="rect">
            <a:avLst/>
          </a:prstGeom>
          <a:noFill/>
          <a:ln w="9525">
            <a:noFill/>
            <a:miter lim="800000"/>
            <a:headEnd/>
            <a:tailEnd/>
          </a:ln>
        </p:spPr>
        <p:txBody>
          <a:bodyPr wrap="square">
            <a:spAutoFit/>
          </a:bodyPr>
          <a:lstStyle/>
          <a:p>
            <a:pPr>
              <a:spcBef>
                <a:spcPct val="50000"/>
              </a:spcBef>
            </a:pPr>
            <a:r>
              <a:rPr lang="en-GB" sz="2800" b="1" dirty="0">
                <a:solidFill>
                  <a:srgbClr val="C52211"/>
                </a:solidFill>
              </a:rPr>
              <a:t>Sharing With Objects, Grouping With Cups</a:t>
            </a:r>
            <a:endParaRPr lang="en-US" sz="2800" b="1" dirty="0">
              <a:solidFill>
                <a:srgbClr val="C52211"/>
              </a:solidFill>
            </a:endParaRPr>
          </a:p>
        </p:txBody>
      </p:sp>
      <p:sp>
        <p:nvSpPr>
          <p:cNvPr id="157700" name="Text Box 4"/>
          <p:cNvSpPr txBox="1">
            <a:spLocks noChangeArrowheads="1"/>
          </p:cNvSpPr>
          <p:nvPr/>
        </p:nvSpPr>
        <p:spPr bwMode="auto">
          <a:xfrm>
            <a:off x="1331913" y="2565400"/>
            <a:ext cx="7129462" cy="366713"/>
          </a:xfrm>
          <a:prstGeom prst="rect">
            <a:avLst/>
          </a:prstGeom>
          <a:noFill/>
          <a:ln w="9525">
            <a:noFill/>
            <a:miter lim="800000"/>
            <a:headEnd/>
            <a:tailEnd/>
          </a:ln>
        </p:spPr>
        <p:txBody>
          <a:bodyPr>
            <a:spAutoFit/>
          </a:bodyPr>
          <a:lstStyle/>
          <a:p>
            <a:pPr>
              <a:spcBef>
                <a:spcPct val="50000"/>
              </a:spcBef>
            </a:pPr>
            <a:endParaRPr lang="en-GB" sz="1800"/>
          </a:p>
        </p:txBody>
      </p:sp>
      <p:sp>
        <p:nvSpPr>
          <p:cNvPr id="46085" name="Text Box 5"/>
          <p:cNvSpPr txBox="1">
            <a:spLocks noChangeArrowheads="1"/>
          </p:cNvSpPr>
          <p:nvPr/>
        </p:nvSpPr>
        <p:spPr bwMode="auto">
          <a:xfrm>
            <a:off x="1403350" y="2656344"/>
            <a:ext cx="7283450" cy="3108543"/>
          </a:xfrm>
          <a:prstGeom prst="rect">
            <a:avLst/>
          </a:prstGeom>
          <a:noFill/>
          <a:ln w="9525">
            <a:noFill/>
            <a:miter lim="800000"/>
            <a:headEnd/>
            <a:tailEnd/>
          </a:ln>
        </p:spPr>
        <p:txBody>
          <a:bodyPr wrap="square">
            <a:spAutoFit/>
          </a:bodyPr>
          <a:lstStyle/>
          <a:p>
            <a:pPr>
              <a:spcBef>
                <a:spcPct val="50000"/>
              </a:spcBef>
            </a:pPr>
            <a:r>
              <a:rPr lang="en-GB" sz="2800" dirty="0">
                <a:latin typeface="Arial" pitchFamily="34" charset="0"/>
                <a:cs typeface="Arial" pitchFamily="34" charset="0"/>
              </a:rPr>
              <a:t>It can help for children’s general development to experience both models of early division.</a:t>
            </a:r>
          </a:p>
          <a:p>
            <a:pPr>
              <a:spcBef>
                <a:spcPct val="50000"/>
              </a:spcBef>
            </a:pPr>
            <a:r>
              <a:rPr lang="en-GB" sz="2800" dirty="0">
                <a:latin typeface="Arial" pitchFamily="34" charset="0"/>
                <a:cs typeface="Arial" pitchFamily="34" charset="0"/>
              </a:rPr>
              <a:t>Sharing can be easily be modelled with counters, sweets and the like.</a:t>
            </a:r>
          </a:p>
          <a:p>
            <a:pPr>
              <a:spcBef>
                <a:spcPct val="50000"/>
              </a:spcBef>
            </a:pPr>
            <a:endParaRPr lang="en-US" sz="28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57700"/>
                                        </p:tgtEl>
                                        <p:attrNameLst>
                                          <p:attrName>style.visibility</p:attrName>
                                        </p:attrNameLst>
                                      </p:cBhvr>
                                      <p:to>
                                        <p:strVal val="visible"/>
                                      </p:to>
                                    </p:set>
                                    <p:anim calcmode="lin" valueType="num">
                                      <p:cBhvr additive="base">
                                        <p:cTn id="7" dur="500" fill="hold"/>
                                        <p:tgtEl>
                                          <p:spTgt spid="157700"/>
                                        </p:tgtEl>
                                        <p:attrNameLst>
                                          <p:attrName>ppt_x</p:attrName>
                                        </p:attrNameLst>
                                      </p:cBhvr>
                                      <p:tavLst>
                                        <p:tav tm="0">
                                          <p:val>
                                            <p:strVal val="#ppt_x"/>
                                          </p:val>
                                        </p:tav>
                                        <p:tav tm="100000">
                                          <p:val>
                                            <p:strVal val="#ppt_x"/>
                                          </p:val>
                                        </p:tav>
                                      </p:tavLst>
                                    </p:anim>
                                    <p:anim calcmode="lin" valueType="num">
                                      <p:cBhvr additive="base">
                                        <p:cTn id="8" dur="500" fill="hold"/>
                                        <p:tgtEl>
                                          <p:spTgt spid="157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457200"/>
            <a:ext cx="8229600" cy="1143000"/>
          </a:xfrm>
        </p:spPr>
        <p:txBody>
          <a:bodyPr vert="horz" lIns="0" rIns="0" bIns="0" anchor="b">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Division </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7107" name="Text Box 3"/>
          <p:cNvSpPr txBox="1">
            <a:spLocks noChangeArrowheads="1"/>
          </p:cNvSpPr>
          <p:nvPr/>
        </p:nvSpPr>
        <p:spPr bwMode="auto">
          <a:xfrm>
            <a:off x="1331913" y="1524000"/>
            <a:ext cx="6408737" cy="523220"/>
          </a:xfrm>
          <a:prstGeom prst="rect">
            <a:avLst/>
          </a:prstGeom>
          <a:noFill/>
          <a:ln w="9525">
            <a:noFill/>
            <a:miter lim="800000"/>
            <a:headEnd/>
            <a:tailEnd/>
          </a:ln>
        </p:spPr>
        <p:txBody>
          <a:bodyPr>
            <a:spAutoFit/>
          </a:bodyPr>
          <a:lstStyle/>
          <a:p>
            <a:pPr>
              <a:spcBef>
                <a:spcPct val="50000"/>
              </a:spcBef>
            </a:pPr>
            <a:r>
              <a:rPr lang="en-GB" sz="2800" b="1" dirty="0">
                <a:solidFill>
                  <a:srgbClr val="C52211"/>
                </a:solidFill>
              </a:rPr>
              <a:t>Sharing With Objects</a:t>
            </a:r>
            <a:endParaRPr lang="en-US" sz="2800" b="1" dirty="0">
              <a:solidFill>
                <a:srgbClr val="C52211"/>
              </a:solidFill>
            </a:endParaRPr>
          </a:p>
        </p:txBody>
      </p:sp>
      <p:sp>
        <p:nvSpPr>
          <p:cNvPr id="158724" name="Text Box 4"/>
          <p:cNvSpPr txBox="1">
            <a:spLocks noChangeArrowheads="1"/>
          </p:cNvSpPr>
          <p:nvPr/>
        </p:nvSpPr>
        <p:spPr bwMode="auto">
          <a:xfrm>
            <a:off x="1331913" y="2565400"/>
            <a:ext cx="7129462" cy="366713"/>
          </a:xfrm>
          <a:prstGeom prst="rect">
            <a:avLst/>
          </a:prstGeom>
          <a:noFill/>
          <a:ln w="9525">
            <a:noFill/>
            <a:miter lim="800000"/>
            <a:headEnd/>
            <a:tailEnd/>
          </a:ln>
        </p:spPr>
        <p:txBody>
          <a:bodyPr>
            <a:spAutoFit/>
          </a:bodyPr>
          <a:lstStyle/>
          <a:p>
            <a:pPr>
              <a:spcBef>
                <a:spcPct val="50000"/>
              </a:spcBef>
            </a:pPr>
            <a:endParaRPr lang="en-GB" sz="1800"/>
          </a:p>
        </p:txBody>
      </p:sp>
      <p:sp>
        <p:nvSpPr>
          <p:cNvPr id="47109" name="Text Box 5"/>
          <p:cNvSpPr txBox="1">
            <a:spLocks noChangeArrowheads="1"/>
          </p:cNvSpPr>
          <p:nvPr/>
        </p:nvSpPr>
        <p:spPr bwMode="auto">
          <a:xfrm>
            <a:off x="1331913" y="2108200"/>
            <a:ext cx="7431087" cy="2031325"/>
          </a:xfrm>
          <a:prstGeom prst="rect">
            <a:avLst/>
          </a:prstGeom>
          <a:noFill/>
          <a:ln w="9525">
            <a:noFill/>
            <a:miter lim="800000"/>
            <a:headEnd/>
            <a:tailEnd/>
          </a:ln>
        </p:spPr>
        <p:txBody>
          <a:bodyPr wrap="square">
            <a:spAutoFit/>
          </a:bodyPr>
          <a:lstStyle/>
          <a:p>
            <a:pPr>
              <a:spcBef>
                <a:spcPct val="50000"/>
              </a:spcBef>
            </a:pPr>
            <a:r>
              <a:rPr lang="en-GB" sz="2000" dirty="0"/>
              <a:t>It can help for children’s general development to experience both models of early division.</a:t>
            </a:r>
          </a:p>
          <a:p>
            <a:pPr>
              <a:spcBef>
                <a:spcPct val="50000"/>
              </a:spcBef>
            </a:pPr>
            <a:r>
              <a:rPr lang="en-GB" sz="2000" dirty="0"/>
              <a:t>Sharing can be easily be modelled with counters, sweets and the like.</a:t>
            </a:r>
          </a:p>
          <a:p>
            <a:pPr>
              <a:spcBef>
                <a:spcPct val="50000"/>
              </a:spcBef>
            </a:pPr>
            <a:r>
              <a:rPr lang="en-GB" sz="2400" b="1" dirty="0"/>
              <a:t>For example: 32 </a:t>
            </a:r>
            <a:r>
              <a:rPr lang="en-GB" sz="2400" b="1" dirty="0">
                <a:cs typeface="Arial" pitchFamily="34" charset="0"/>
              </a:rPr>
              <a:t>÷ 6.</a:t>
            </a:r>
          </a:p>
        </p:txBody>
      </p:sp>
      <p:pic>
        <p:nvPicPr>
          <p:cNvPr id="47110" name="Picture 6" descr="Bart 2"/>
          <p:cNvPicPr>
            <a:picLocks noChangeAspect="1" noChangeArrowheads="1"/>
          </p:cNvPicPr>
          <p:nvPr/>
        </p:nvPicPr>
        <p:blipFill>
          <a:blip r:embed="rId3" cstate="print"/>
          <a:srcRect/>
          <a:stretch>
            <a:fillRect/>
          </a:stretch>
        </p:blipFill>
        <p:spPr bwMode="auto">
          <a:xfrm>
            <a:off x="1476375" y="4221163"/>
            <a:ext cx="650875" cy="650875"/>
          </a:xfrm>
          <a:prstGeom prst="rect">
            <a:avLst/>
          </a:prstGeom>
          <a:noFill/>
          <a:ln w="9525">
            <a:noFill/>
            <a:miter lim="800000"/>
            <a:headEnd/>
            <a:tailEnd/>
          </a:ln>
        </p:spPr>
      </p:pic>
      <p:pic>
        <p:nvPicPr>
          <p:cNvPr id="47111" name="Picture 7" descr="skinner"/>
          <p:cNvPicPr>
            <a:picLocks noChangeAspect="1" noChangeArrowheads="1"/>
          </p:cNvPicPr>
          <p:nvPr/>
        </p:nvPicPr>
        <p:blipFill>
          <a:blip r:embed="rId4" cstate="print"/>
          <a:srcRect/>
          <a:stretch>
            <a:fillRect/>
          </a:stretch>
        </p:blipFill>
        <p:spPr bwMode="auto">
          <a:xfrm>
            <a:off x="2627313" y="4221163"/>
            <a:ext cx="720725" cy="619125"/>
          </a:xfrm>
          <a:prstGeom prst="rect">
            <a:avLst/>
          </a:prstGeom>
          <a:noFill/>
          <a:ln w="9525">
            <a:noFill/>
            <a:miter lim="800000"/>
            <a:headEnd/>
            <a:tailEnd/>
          </a:ln>
        </p:spPr>
      </p:pic>
      <p:pic>
        <p:nvPicPr>
          <p:cNvPr id="47112" name="Picture 8" descr="krusty"/>
          <p:cNvPicPr>
            <a:picLocks noChangeAspect="1" noChangeArrowheads="1"/>
          </p:cNvPicPr>
          <p:nvPr/>
        </p:nvPicPr>
        <p:blipFill>
          <a:blip r:embed="rId5" cstate="print"/>
          <a:srcRect/>
          <a:stretch>
            <a:fillRect/>
          </a:stretch>
        </p:blipFill>
        <p:spPr bwMode="auto">
          <a:xfrm>
            <a:off x="3851275" y="4221163"/>
            <a:ext cx="792163" cy="576262"/>
          </a:xfrm>
          <a:prstGeom prst="rect">
            <a:avLst/>
          </a:prstGeom>
          <a:noFill/>
          <a:ln w="9525">
            <a:noFill/>
            <a:miter lim="800000"/>
            <a:headEnd/>
            <a:tailEnd/>
          </a:ln>
        </p:spPr>
      </p:pic>
      <p:pic>
        <p:nvPicPr>
          <p:cNvPr id="47113" name="Picture 9" descr="Lisa 1"/>
          <p:cNvPicPr>
            <a:picLocks noChangeAspect="1" noChangeArrowheads="1"/>
          </p:cNvPicPr>
          <p:nvPr/>
        </p:nvPicPr>
        <p:blipFill>
          <a:blip r:embed="rId6" cstate="print"/>
          <a:srcRect/>
          <a:stretch>
            <a:fillRect/>
          </a:stretch>
        </p:blipFill>
        <p:spPr bwMode="auto">
          <a:xfrm>
            <a:off x="5364163" y="4221163"/>
            <a:ext cx="579437" cy="673100"/>
          </a:xfrm>
          <a:prstGeom prst="rect">
            <a:avLst/>
          </a:prstGeom>
          <a:noFill/>
          <a:ln w="9525">
            <a:noFill/>
            <a:miter lim="800000"/>
            <a:headEnd/>
            <a:tailEnd/>
          </a:ln>
        </p:spPr>
      </p:pic>
      <p:pic>
        <p:nvPicPr>
          <p:cNvPr id="47114" name="Picture 10" descr="nelson"/>
          <p:cNvPicPr>
            <a:picLocks noChangeAspect="1" noChangeArrowheads="1"/>
          </p:cNvPicPr>
          <p:nvPr/>
        </p:nvPicPr>
        <p:blipFill>
          <a:blip r:embed="rId7" cstate="print"/>
          <a:srcRect/>
          <a:stretch>
            <a:fillRect/>
          </a:stretch>
        </p:blipFill>
        <p:spPr bwMode="auto">
          <a:xfrm>
            <a:off x="6516688" y="4221163"/>
            <a:ext cx="792162" cy="611187"/>
          </a:xfrm>
          <a:prstGeom prst="rect">
            <a:avLst/>
          </a:prstGeom>
          <a:noFill/>
          <a:ln w="9525">
            <a:noFill/>
            <a:miter lim="800000"/>
            <a:headEnd/>
            <a:tailEnd/>
          </a:ln>
        </p:spPr>
      </p:pic>
      <p:pic>
        <p:nvPicPr>
          <p:cNvPr id="47115" name="Picture 36" descr="homer clear background"/>
          <p:cNvPicPr>
            <a:picLocks noChangeAspect="1" noChangeArrowheads="1"/>
          </p:cNvPicPr>
          <p:nvPr/>
        </p:nvPicPr>
        <p:blipFill>
          <a:blip r:embed="rId8" cstate="print"/>
          <a:srcRect/>
          <a:stretch>
            <a:fillRect/>
          </a:stretch>
        </p:blipFill>
        <p:spPr bwMode="auto">
          <a:xfrm>
            <a:off x="7667625" y="4221163"/>
            <a:ext cx="584200" cy="611187"/>
          </a:xfrm>
          <a:prstGeom prst="rect">
            <a:avLst/>
          </a:prstGeom>
          <a:noFill/>
          <a:ln w="9525">
            <a:noFill/>
            <a:miter lim="800000"/>
            <a:headEnd/>
            <a:tailEnd/>
          </a:ln>
        </p:spPr>
      </p:pic>
      <p:grpSp>
        <p:nvGrpSpPr>
          <p:cNvPr id="2" name="Group 43"/>
          <p:cNvGrpSpPr>
            <a:grpSpLocks/>
          </p:cNvGrpSpPr>
          <p:nvPr/>
        </p:nvGrpSpPr>
        <p:grpSpPr bwMode="auto">
          <a:xfrm>
            <a:off x="1763713" y="5157788"/>
            <a:ext cx="6337300" cy="215900"/>
            <a:chOff x="1111" y="3249"/>
            <a:chExt cx="3992" cy="136"/>
          </a:xfrm>
        </p:grpSpPr>
        <p:sp>
          <p:nvSpPr>
            <p:cNvPr id="47145" name="Oval 11"/>
            <p:cNvSpPr>
              <a:spLocks noChangeArrowheads="1"/>
            </p:cNvSpPr>
            <p:nvPr/>
          </p:nvSpPr>
          <p:spPr bwMode="auto">
            <a:xfrm>
              <a:off x="1111"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6" name="Oval 12"/>
            <p:cNvSpPr>
              <a:spLocks noChangeArrowheads="1"/>
            </p:cNvSpPr>
            <p:nvPr/>
          </p:nvSpPr>
          <p:spPr bwMode="auto">
            <a:xfrm>
              <a:off x="1746"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7" name="Oval 13"/>
            <p:cNvSpPr>
              <a:spLocks noChangeArrowheads="1"/>
            </p:cNvSpPr>
            <p:nvPr/>
          </p:nvSpPr>
          <p:spPr bwMode="auto">
            <a:xfrm>
              <a:off x="2608"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8" name="Oval 14"/>
            <p:cNvSpPr>
              <a:spLocks noChangeArrowheads="1"/>
            </p:cNvSpPr>
            <p:nvPr/>
          </p:nvSpPr>
          <p:spPr bwMode="auto">
            <a:xfrm>
              <a:off x="3469"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9" name="Oval 15"/>
            <p:cNvSpPr>
              <a:spLocks noChangeArrowheads="1"/>
            </p:cNvSpPr>
            <p:nvPr/>
          </p:nvSpPr>
          <p:spPr bwMode="auto">
            <a:xfrm>
              <a:off x="4332"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50" name="Oval 37"/>
            <p:cNvSpPr>
              <a:spLocks noChangeArrowheads="1"/>
            </p:cNvSpPr>
            <p:nvPr/>
          </p:nvSpPr>
          <p:spPr bwMode="auto">
            <a:xfrm>
              <a:off x="4967" y="3249"/>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3" name="Group 44"/>
          <p:cNvGrpSpPr>
            <a:grpSpLocks/>
          </p:cNvGrpSpPr>
          <p:nvPr/>
        </p:nvGrpSpPr>
        <p:grpSpPr bwMode="auto">
          <a:xfrm>
            <a:off x="1763713" y="5445125"/>
            <a:ext cx="6337300" cy="215900"/>
            <a:chOff x="1111" y="3430"/>
            <a:chExt cx="3992" cy="136"/>
          </a:xfrm>
        </p:grpSpPr>
        <p:sp>
          <p:nvSpPr>
            <p:cNvPr id="47139" name="Oval 16"/>
            <p:cNvSpPr>
              <a:spLocks noChangeArrowheads="1"/>
            </p:cNvSpPr>
            <p:nvPr/>
          </p:nvSpPr>
          <p:spPr bwMode="auto">
            <a:xfrm>
              <a:off x="1111"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0" name="Oval 17"/>
            <p:cNvSpPr>
              <a:spLocks noChangeArrowheads="1"/>
            </p:cNvSpPr>
            <p:nvPr/>
          </p:nvSpPr>
          <p:spPr bwMode="auto">
            <a:xfrm>
              <a:off x="1746"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1" name="Oval 18"/>
            <p:cNvSpPr>
              <a:spLocks noChangeArrowheads="1"/>
            </p:cNvSpPr>
            <p:nvPr/>
          </p:nvSpPr>
          <p:spPr bwMode="auto">
            <a:xfrm>
              <a:off x="2608"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2" name="Oval 19"/>
            <p:cNvSpPr>
              <a:spLocks noChangeArrowheads="1"/>
            </p:cNvSpPr>
            <p:nvPr/>
          </p:nvSpPr>
          <p:spPr bwMode="auto">
            <a:xfrm>
              <a:off x="3469"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3" name="Oval 20"/>
            <p:cNvSpPr>
              <a:spLocks noChangeArrowheads="1"/>
            </p:cNvSpPr>
            <p:nvPr/>
          </p:nvSpPr>
          <p:spPr bwMode="auto">
            <a:xfrm>
              <a:off x="4332"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44" name="Oval 38"/>
            <p:cNvSpPr>
              <a:spLocks noChangeArrowheads="1"/>
            </p:cNvSpPr>
            <p:nvPr/>
          </p:nvSpPr>
          <p:spPr bwMode="auto">
            <a:xfrm>
              <a:off x="4967" y="3430"/>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4" name="Group 45"/>
          <p:cNvGrpSpPr>
            <a:grpSpLocks/>
          </p:cNvGrpSpPr>
          <p:nvPr/>
        </p:nvGrpSpPr>
        <p:grpSpPr bwMode="auto">
          <a:xfrm>
            <a:off x="1763713" y="5734050"/>
            <a:ext cx="6337300" cy="215900"/>
            <a:chOff x="1111" y="3612"/>
            <a:chExt cx="3992" cy="136"/>
          </a:xfrm>
        </p:grpSpPr>
        <p:sp>
          <p:nvSpPr>
            <p:cNvPr id="47133" name="Oval 21"/>
            <p:cNvSpPr>
              <a:spLocks noChangeArrowheads="1"/>
            </p:cNvSpPr>
            <p:nvPr/>
          </p:nvSpPr>
          <p:spPr bwMode="auto">
            <a:xfrm>
              <a:off x="1111"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4" name="Oval 22"/>
            <p:cNvSpPr>
              <a:spLocks noChangeArrowheads="1"/>
            </p:cNvSpPr>
            <p:nvPr/>
          </p:nvSpPr>
          <p:spPr bwMode="auto">
            <a:xfrm>
              <a:off x="1746"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5" name="Oval 23"/>
            <p:cNvSpPr>
              <a:spLocks noChangeArrowheads="1"/>
            </p:cNvSpPr>
            <p:nvPr/>
          </p:nvSpPr>
          <p:spPr bwMode="auto">
            <a:xfrm>
              <a:off x="2608"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6" name="Oval 24"/>
            <p:cNvSpPr>
              <a:spLocks noChangeArrowheads="1"/>
            </p:cNvSpPr>
            <p:nvPr/>
          </p:nvSpPr>
          <p:spPr bwMode="auto">
            <a:xfrm>
              <a:off x="3469"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7" name="Oval 25"/>
            <p:cNvSpPr>
              <a:spLocks noChangeArrowheads="1"/>
            </p:cNvSpPr>
            <p:nvPr/>
          </p:nvSpPr>
          <p:spPr bwMode="auto">
            <a:xfrm>
              <a:off x="4332"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8" name="Oval 39"/>
            <p:cNvSpPr>
              <a:spLocks noChangeArrowheads="1"/>
            </p:cNvSpPr>
            <p:nvPr/>
          </p:nvSpPr>
          <p:spPr bwMode="auto">
            <a:xfrm>
              <a:off x="4967" y="3612"/>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5" name="Group 46"/>
          <p:cNvGrpSpPr>
            <a:grpSpLocks/>
          </p:cNvGrpSpPr>
          <p:nvPr/>
        </p:nvGrpSpPr>
        <p:grpSpPr bwMode="auto">
          <a:xfrm>
            <a:off x="1763713" y="6021388"/>
            <a:ext cx="6337300" cy="215900"/>
            <a:chOff x="1111" y="3793"/>
            <a:chExt cx="3992" cy="136"/>
          </a:xfrm>
        </p:grpSpPr>
        <p:sp>
          <p:nvSpPr>
            <p:cNvPr id="47127" name="Oval 26"/>
            <p:cNvSpPr>
              <a:spLocks noChangeArrowheads="1"/>
            </p:cNvSpPr>
            <p:nvPr/>
          </p:nvSpPr>
          <p:spPr bwMode="auto">
            <a:xfrm>
              <a:off x="1111"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8" name="Oval 27"/>
            <p:cNvSpPr>
              <a:spLocks noChangeArrowheads="1"/>
            </p:cNvSpPr>
            <p:nvPr/>
          </p:nvSpPr>
          <p:spPr bwMode="auto">
            <a:xfrm>
              <a:off x="1746"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9" name="Oval 28"/>
            <p:cNvSpPr>
              <a:spLocks noChangeArrowheads="1"/>
            </p:cNvSpPr>
            <p:nvPr/>
          </p:nvSpPr>
          <p:spPr bwMode="auto">
            <a:xfrm>
              <a:off x="2608"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0" name="Oval 29"/>
            <p:cNvSpPr>
              <a:spLocks noChangeArrowheads="1"/>
            </p:cNvSpPr>
            <p:nvPr/>
          </p:nvSpPr>
          <p:spPr bwMode="auto">
            <a:xfrm>
              <a:off x="3469"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1" name="Oval 30"/>
            <p:cNvSpPr>
              <a:spLocks noChangeArrowheads="1"/>
            </p:cNvSpPr>
            <p:nvPr/>
          </p:nvSpPr>
          <p:spPr bwMode="auto">
            <a:xfrm>
              <a:off x="4332"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32" name="Oval 40"/>
            <p:cNvSpPr>
              <a:spLocks noChangeArrowheads="1"/>
            </p:cNvSpPr>
            <p:nvPr/>
          </p:nvSpPr>
          <p:spPr bwMode="auto">
            <a:xfrm>
              <a:off x="4967" y="3793"/>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6" name="Group 42"/>
          <p:cNvGrpSpPr>
            <a:grpSpLocks/>
          </p:cNvGrpSpPr>
          <p:nvPr/>
        </p:nvGrpSpPr>
        <p:grpSpPr bwMode="auto">
          <a:xfrm>
            <a:off x="1763713" y="4868863"/>
            <a:ext cx="6337300" cy="215900"/>
            <a:chOff x="1111" y="3067"/>
            <a:chExt cx="3992" cy="136"/>
          </a:xfrm>
        </p:grpSpPr>
        <p:sp>
          <p:nvSpPr>
            <p:cNvPr id="47121" name="Oval 31"/>
            <p:cNvSpPr>
              <a:spLocks noChangeArrowheads="1"/>
            </p:cNvSpPr>
            <p:nvPr/>
          </p:nvSpPr>
          <p:spPr bwMode="auto">
            <a:xfrm>
              <a:off x="1111"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2" name="Oval 32"/>
            <p:cNvSpPr>
              <a:spLocks noChangeArrowheads="1"/>
            </p:cNvSpPr>
            <p:nvPr/>
          </p:nvSpPr>
          <p:spPr bwMode="auto">
            <a:xfrm>
              <a:off x="1746"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3" name="Oval 33"/>
            <p:cNvSpPr>
              <a:spLocks noChangeArrowheads="1"/>
            </p:cNvSpPr>
            <p:nvPr/>
          </p:nvSpPr>
          <p:spPr bwMode="auto">
            <a:xfrm>
              <a:off x="2608"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4" name="Oval 34"/>
            <p:cNvSpPr>
              <a:spLocks noChangeArrowheads="1"/>
            </p:cNvSpPr>
            <p:nvPr/>
          </p:nvSpPr>
          <p:spPr bwMode="auto">
            <a:xfrm>
              <a:off x="3469"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5" name="Oval 35"/>
            <p:cNvSpPr>
              <a:spLocks noChangeArrowheads="1"/>
            </p:cNvSpPr>
            <p:nvPr/>
          </p:nvSpPr>
          <p:spPr bwMode="auto">
            <a:xfrm>
              <a:off x="4332"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7126" name="Oval 41"/>
            <p:cNvSpPr>
              <a:spLocks noChangeArrowheads="1"/>
            </p:cNvSpPr>
            <p:nvPr/>
          </p:nvSpPr>
          <p:spPr bwMode="auto">
            <a:xfrm>
              <a:off x="4967" y="3067"/>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58724"/>
                                        </p:tgtEl>
                                        <p:attrNameLst>
                                          <p:attrName>style.visibility</p:attrName>
                                        </p:attrNameLst>
                                      </p:cBhvr>
                                      <p:to>
                                        <p:strVal val="visible"/>
                                      </p:to>
                                    </p:set>
                                    <p:anim calcmode="lin" valueType="num">
                                      <p:cBhvr additive="base">
                                        <p:cTn id="7" dur="500" fill="hold"/>
                                        <p:tgtEl>
                                          <p:spTgt spid="158724"/>
                                        </p:tgtEl>
                                        <p:attrNameLst>
                                          <p:attrName>ppt_x</p:attrName>
                                        </p:attrNameLst>
                                      </p:cBhvr>
                                      <p:tavLst>
                                        <p:tav tm="0">
                                          <p:val>
                                            <p:strVal val="#ppt_x"/>
                                          </p:val>
                                        </p:tav>
                                        <p:tav tm="100000">
                                          <p:val>
                                            <p:strVal val="#ppt_x"/>
                                          </p:val>
                                        </p:tav>
                                      </p:tavLst>
                                    </p:anim>
                                    <p:anim calcmode="lin" valueType="num">
                                      <p:cBhvr additive="base">
                                        <p:cTn id="8" dur="500" fill="hold"/>
                                        <p:tgtEl>
                                          <p:spTgt spid="1587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877431"/>
            <a:ext cx="8229600" cy="856488"/>
          </a:xfrm>
        </p:spPr>
        <p:txBody>
          <a:bodyPr>
            <a:normAutofit/>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Division </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8131" name="Text Box 3"/>
          <p:cNvSpPr txBox="1">
            <a:spLocks noChangeArrowheads="1"/>
          </p:cNvSpPr>
          <p:nvPr/>
        </p:nvSpPr>
        <p:spPr bwMode="auto">
          <a:xfrm>
            <a:off x="1331913" y="1944231"/>
            <a:ext cx="6408737" cy="646331"/>
          </a:xfrm>
          <a:prstGeom prst="rect">
            <a:avLst/>
          </a:prstGeom>
          <a:noFill/>
          <a:ln w="9525">
            <a:noFill/>
            <a:miter lim="800000"/>
            <a:headEnd/>
            <a:tailEnd/>
          </a:ln>
        </p:spPr>
        <p:txBody>
          <a:bodyPr>
            <a:spAutoFit/>
          </a:bodyPr>
          <a:lstStyle/>
          <a:p>
            <a:pPr>
              <a:spcBef>
                <a:spcPct val="50000"/>
              </a:spcBef>
            </a:pPr>
            <a:r>
              <a:rPr lang="en-GB" sz="3600" b="1" dirty="0">
                <a:solidFill>
                  <a:srgbClr val="C52211"/>
                </a:solidFill>
              </a:rPr>
              <a:t>Grouping With Cups</a:t>
            </a:r>
            <a:endParaRPr lang="en-US" sz="3600" b="1" dirty="0">
              <a:solidFill>
                <a:srgbClr val="C52211"/>
              </a:solidFill>
            </a:endParaRPr>
          </a:p>
        </p:txBody>
      </p:sp>
      <p:sp>
        <p:nvSpPr>
          <p:cNvPr id="159748" name="Text Box 4"/>
          <p:cNvSpPr txBox="1">
            <a:spLocks noChangeArrowheads="1"/>
          </p:cNvSpPr>
          <p:nvPr/>
        </p:nvSpPr>
        <p:spPr bwMode="auto">
          <a:xfrm>
            <a:off x="1331913" y="2680831"/>
            <a:ext cx="7129462" cy="366713"/>
          </a:xfrm>
          <a:prstGeom prst="rect">
            <a:avLst/>
          </a:prstGeom>
          <a:noFill/>
          <a:ln w="9525">
            <a:noFill/>
            <a:miter lim="800000"/>
            <a:headEnd/>
            <a:tailEnd/>
          </a:ln>
        </p:spPr>
        <p:txBody>
          <a:bodyPr>
            <a:spAutoFit/>
          </a:bodyPr>
          <a:lstStyle/>
          <a:p>
            <a:pPr>
              <a:spcBef>
                <a:spcPct val="50000"/>
              </a:spcBef>
            </a:pPr>
            <a:endParaRPr lang="en-GB" sz="1800"/>
          </a:p>
        </p:txBody>
      </p:sp>
      <p:sp>
        <p:nvSpPr>
          <p:cNvPr id="48133" name="Text Box 5"/>
          <p:cNvSpPr txBox="1">
            <a:spLocks noChangeArrowheads="1"/>
          </p:cNvSpPr>
          <p:nvPr/>
        </p:nvSpPr>
        <p:spPr bwMode="auto">
          <a:xfrm>
            <a:off x="1403350" y="2706231"/>
            <a:ext cx="6913563" cy="3416320"/>
          </a:xfrm>
          <a:prstGeom prst="rect">
            <a:avLst/>
          </a:prstGeom>
          <a:noFill/>
          <a:ln w="9525">
            <a:noFill/>
            <a:miter lim="800000"/>
            <a:headEnd/>
            <a:tailEnd/>
          </a:ln>
        </p:spPr>
        <p:txBody>
          <a:bodyPr>
            <a:spAutoFit/>
          </a:bodyPr>
          <a:lstStyle/>
          <a:p>
            <a:pPr>
              <a:spcBef>
                <a:spcPct val="50000"/>
              </a:spcBef>
            </a:pPr>
            <a:r>
              <a:rPr lang="en-GB" sz="3600" dirty="0"/>
              <a:t>This involves how many groups of the divisor can be made.</a:t>
            </a:r>
          </a:p>
          <a:p>
            <a:pPr>
              <a:spcBef>
                <a:spcPct val="50000"/>
              </a:spcBef>
            </a:pPr>
            <a:r>
              <a:rPr lang="en-GB" sz="3600" dirty="0"/>
              <a:t>For example: 32 </a:t>
            </a:r>
            <a:r>
              <a:rPr lang="en-GB" sz="3600" dirty="0">
                <a:cs typeface="Arial" pitchFamily="34" charset="0"/>
              </a:rPr>
              <a:t>÷ 6.</a:t>
            </a:r>
          </a:p>
          <a:p>
            <a:pPr>
              <a:spcBef>
                <a:spcPct val="50000"/>
              </a:spcBef>
            </a:pPr>
            <a:r>
              <a:rPr lang="en-GB" sz="3600" dirty="0">
                <a:cs typeface="Arial" pitchFamily="34" charset="0"/>
              </a:rPr>
              <a:t>(This is best done with a practical model)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59748"/>
                                        </p:tgtEl>
                                        <p:attrNameLst>
                                          <p:attrName>style.visibility</p:attrName>
                                        </p:attrNameLst>
                                      </p:cBhvr>
                                      <p:to>
                                        <p:strVal val="visible"/>
                                      </p:to>
                                    </p:set>
                                    <p:anim calcmode="lin" valueType="num">
                                      <p:cBhvr additive="base">
                                        <p:cTn id="7" dur="500" fill="hold"/>
                                        <p:tgtEl>
                                          <p:spTgt spid="159748"/>
                                        </p:tgtEl>
                                        <p:attrNameLst>
                                          <p:attrName>ppt_x</p:attrName>
                                        </p:attrNameLst>
                                      </p:cBhvr>
                                      <p:tavLst>
                                        <p:tav tm="0">
                                          <p:val>
                                            <p:strVal val="#ppt_x"/>
                                          </p:val>
                                        </p:tav>
                                        <p:tav tm="100000">
                                          <p:val>
                                            <p:strVal val="#ppt_x"/>
                                          </p:val>
                                        </p:tav>
                                      </p:tavLst>
                                    </p:anim>
                                    <p:anim calcmode="lin" valueType="num">
                                      <p:cBhvr additive="base">
                                        <p:cTn id="8" dur="500" fill="hold"/>
                                        <p:tgtEl>
                                          <p:spTgt spid="1597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914400"/>
            <a:ext cx="8686799" cy="685800"/>
          </a:xfrm>
        </p:spPr>
        <p:txBody>
          <a:bodyPr vert="horz" lIns="0" rIns="0" bIns="0" anchor="b">
            <a:noAutofit/>
          </a:bodyPr>
          <a:lstStyle/>
          <a:p>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 out the total number of shapes:</a:t>
            </a:r>
            <a:endParaRPr lang="en-GB"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1203" name="Oval 3"/>
          <p:cNvSpPr>
            <a:spLocks noChangeArrowheads="1"/>
          </p:cNvSpPr>
          <p:nvPr/>
        </p:nvSpPr>
        <p:spPr bwMode="auto">
          <a:xfrm>
            <a:off x="2103437" y="4572000"/>
            <a:ext cx="762000" cy="762000"/>
          </a:xfrm>
          <a:prstGeom prst="ellipse">
            <a:avLst/>
          </a:prstGeom>
          <a:solidFill>
            <a:srgbClr val="000000"/>
          </a:solidFill>
          <a:ln w="9525">
            <a:noFill/>
            <a:round/>
            <a:headEnd/>
            <a:tailEnd/>
          </a:ln>
        </p:spPr>
        <p:txBody>
          <a:bodyPr wrap="none" anchor="ctr"/>
          <a:lstStyle/>
          <a:p>
            <a:endParaRPr lang="en-US"/>
          </a:p>
        </p:txBody>
      </p:sp>
      <p:sp>
        <p:nvSpPr>
          <p:cNvPr id="51204" name="Rectangle 4"/>
          <p:cNvSpPr>
            <a:spLocks noChangeArrowheads="1"/>
          </p:cNvSpPr>
          <p:nvPr/>
        </p:nvSpPr>
        <p:spPr bwMode="auto">
          <a:xfrm>
            <a:off x="1646237"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1205" name="Rectangle 5"/>
          <p:cNvSpPr>
            <a:spLocks noChangeArrowheads="1"/>
          </p:cNvSpPr>
          <p:nvPr/>
        </p:nvSpPr>
        <p:spPr bwMode="auto">
          <a:xfrm>
            <a:off x="2332037"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1206" name="Rectangle 6"/>
          <p:cNvSpPr>
            <a:spLocks noChangeArrowheads="1"/>
          </p:cNvSpPr>
          <p:nvPr/>
        </p:nvSpPr>
        <p:spPr bwMode="auto">
          <a:xfrm>
            <a:off x="3017837"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1207" name="Rectangle 7"/>
          <p:cNvSpPr>
            <a:spLocks noChangeArrowheads="1"/>
          </p:cNvSpPr>
          <p:nvPr/>
        </p:nvSpPr>
        <p:spPr bwMode="auto">
          <a:xfrm>
            <a:off x="1646237"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1208" name="Rectangle 8"/>
          <p:cNvSpPr>
            <a:spLocks noChangeArrowheads="1"/>
          </p:cNvSpPr>
          <p:nvPr/>
        </p:nvSpPr>
        <p:spPr bwMode="auto">
          <a:xfrm>
            <a:off x="2332037"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1209" name="Rectangle 9"/>
          <p:cNvSpPr>
            <a:spLocks noChangeArrowheads="1"/>
          </p:cNvSpPr>
          <p:nvPr/>
        </p:nvSpPr>
        <p:spPr bwMode="auto">
          <a:xfrm>
            <a:off x="3017837"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1210" name="Rectangle 10"/>
          <p:cNvSpPr>
            <a:spLocks noChangeArrowheads="1"/>
          </p:cNvSpPr>
          <p:nvPr/>
        </p:nvSpPr>
        <p:spPr bwMode="auto">
          <a:xfrm>
            <a:off x="1646237"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1211" name="Rectangle 11"/>
          <p:cNvSpPr>
            <a:spLocks noChangeArrowheads="1"/>
          </p:cNvSpPr>
          <p:nvPr/>
        </p:nvSpPr>
        <p:spPr bwMode="auto">
          <a:xfrm>
            <a:off x="2332037"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1212" name="Rectangle 12"/>
          <p:cNvSpPr>
            <a:spLocks noChangeArrowheads="1"/>
          </p:cNvSpPr>
          <p:nvPr/>
        </p:nvSpPr>
        <p:spPr bwMode="auto">
          <a:xfrm>
            <a:off x="3017837"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1213" name="AutoShape 13"/>
          <p:cNvSpPr>
            <a:spLocks noChangeArrowheads="1"/>
          </p:cNvSpPr>
          <p:nvPr/>
        </p:nvSpPr>
        <p:spPr bwMode="auto">
          <a:xfrm>
            <a:off x="4694237" y="20574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1214" name="AutoShape 14"/>
          <p:cNvSpPr>
            <a:spLocks noChangeArrowheads="1"/>
          </p:cNvSpPr>
          <p:nvPr/>
        </p:nvSpPr>
        <p:spPr bwMode="auto">
          <a:xfrm>
            <a:off x="5989637" y="20574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1215" name="AutoShape 15"/>
          <p:cNvSpPr>
            <a:spLocks noChangeArrowheads="1"/>
          </p:cNvSpPr>
          <p:nvPr/>
        </p:nvSpPr>
        <p:spPr bwMode="auto">
          <a:xfrm>
            <a:off x="5303837" y="27432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1216" name="AutoShape 16"/>
          <p:cNvSpPr>
            <a:spLocks noChangeArrowheads="1"/>
          </p:cNvSpPr>
          <p:nvPr/>
        </p:nvSpPr>
        <p:spPr bwMode="auto">
          <a:xfrm>
            <a:off x="4694237" y="33528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1217" name="AutoShape 17"/>
          <p:cNvSpPr>
            <a:spLocks noChangeArrowheads="1"/>
          </p:cNvSpPr>
          <p:nvPr/>
        </p:nvSpPr>
        <p:spPr bwMode="auto">
          <a:xfrm>
            <a:off x="5989637" y="33528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1218" name="Rectangle 18"/>
          <p:cNvSpPr>
            <a:spLocks noChangeArrowheads="1"/>
          </p:cNvSpPr>
          <p:nvPr/>
        </p:nvSpPr>
        <p:spPr bwMode="auto">
          <a:xfrm>
            <a:off x="4618037" y="43434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1219" name="Rectangle 19"/>
          <p:cNvSpPr>
            <a:spLocks noChangeArrowheads="1"/>
          </p:cNvSpPr>
          <p:nvPr/>
        </p:nvSpPr>
        <p:spPr bwMode="auto">
          <a:xfrm>
            <a:off x="5684837" y="43434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1220" name="Rectangle 20"/>
          <p:cNvSpPr>
            <a:spLocks noChangeArrowheads="1"/>
          </p:cNvSpPr>
          <p:nvPr/>
        </p:nvSpPr>
        <p:spPr bwMode="auto">
          <a:xfrm>
            <a:off x="4618037" y="5008563"/>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1221" name="Rectangle 21"/>
          <p:cNvSpPr>
            <a:spLocks noChangeArrowheads="1"/>
          </p:cNvSpPr>
          <p:nvPr/>
        </p:nvSpPr>
        <p:spPr bwMode="auto">
          <a:xfrm>
            <a:off x="5684837" y="5008563"/>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130070" name="Rectangle 22"/>
          <p:cNvSpPr>
            <a:spLocks noChangeArrowheads="1"/>
          </p:cNvSpPr>
          <p:nvPr/>
        </p:nvSpPr>
        <p:spPr bwMode="auto">
          <a:xfrm>
            <a:off x="1606550" y="1916113"/>
            <a:ext cx="5327650" cy="410527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30070"/>
                                        </p:tgtEl>
                                        <p:attrNameLst>
                                          <p:attrName>ppt_x</p:attrName>
                                        </p:attrNameLst>
                                      </p:cBhvr>
                                      <p:tavLst>
                                        <p:tav tm="0">
                                          <p:val>
                                            <p:strVal val="ppt_x"/>
                                          </p:val>
                                        </p:tav>
                                        <p:tav tm="100000">
                                          <p:val>
                                            <p:strVal val="ppt_x"/>
                                          </p:val>
                                        </p:tav>
                                      </p:tavLst>
                                    </p:anim>
                                    <p:anim calcmode="lin" valueType="num">
                                      <p:cBhvr additive="base">
                                        <p:cTn id="7" dur="500"/>
                                        <p:tgtEl>
                                          <p:spTgt spid="130070"/>
                                        </p:tgtEl>
                                        <p:attrNameLst>
                                          <p:attrName>ppt_y</p:attrName>
                                        </p:attrNameLst>
                                      </p:cBhvr>
                                      <p:tavLst>
                                        <p:tav tm="0">
                                          <p:val>
                                            <p:strVal val="ppt_y"/>
                                          </p:val>
                                        </p:tav>
                                        <p:tav tm="100000">
                                          <p:val>
                                            <p:strVal val="1+ppt_h/2"/>
                                          </p:val>
                                        </p:tav>
                                      </p:tavLst>
                                    </p:anim>
                                    <p:set>
                                      <p:cBhvr>
                                        <p:cTn id="8" dur="1" fill="hold">
                                          <p:stCondLst>
                                            <p:cond delay="499"/>
                                          </p:stCondLst>
                                        </p:cTn>
                                        <p:tgtEl>
                                          <p:spTgt spid="1300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7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09601" y="685800"/>
            <a:ext cx="8229600" cy="1143000"/>
          </a:xfrm>
        </p:spPr>
        <p:txBody>
          <a:bodyPr vert="horz" lIns="0" rIns="0" bIns="0" anchor="b">
            <a:noAutofit/>
          </a:bodyPr>
          <a:lstStyle/>
          <a:p>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 out the total</a:t>
            </a:r>
            <a:endParaRPr lang="en-GB"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2227" name="Oval 3"/>
          <p:cNvSpPr>
            <a:spLocks noChangeArrowheads="1"/>
          </p:cNvSpPr>
          <p:nvPr/>
        </p:nvSpPr>
        <p:spPr bwMode="auto">
          <a:xfrm>
            <a:off x="1828800" y="4572000"/>
            <a:ext cx="762000" cy="762000"/>
          </a:xfrm>
          <a:prstGeom prst="ellipse">
            <a:avLst/>
          </a:prstGeom>
          <a:solidFill>
            <a:srgbClr val="000000"/>
          </a:solidFill>
          <a:ln w="9525">
            <a:noFill/>
            <a:round/>
            <a:headEnd/>
            <a:tailEnd/>
          </a:ln>
        </p:spPr>
        <p:txBody>
          <a:bodyPr wrap="none" anchor="ctr"/>
          <a:lstStyle/>
          <a:p>
            <a:endParaRPr lang="en-US"/>
          </a:p>
        </p:txBody>
      </p:sp>
      <p:sp>
        <p:nvSpPr>
          <p:cNvPr id="52228" name="Rectangle 4"/>
          <p:cNvSpPr>
            <a:spLocks noChangeArrowheads="1"/>
          </p:cNvSpPr>
          <p:nvPr/>
        </p:nvSpPr>
        <p:spPr bwMode="auto">
          <a:xfrm>
            <a:off x="1371600"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2229" name="Rectangle 5"/>
          <p:cNvSpPr>
            <a:spLocks noChangeArrowheads="1"/>
          </p:cNvSpPr>
          <p:nvPr/>
        </p:nvSpPr>
        <p:spPr bwMode="auto">
          <a:xfrm>
            <a:off x="2057400"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2230" name="Rectangle 6"/>
          <p:cNvSpPr>
            <a:spLocks noChangeArrowheads="1"/>
          </p:cNvSpPr>
          <p:nvPr/>
        </p:nvSpPr>
        <p:spPr bwMode="auto">
          <a:xfrm>
            <a:off x="2743200" y="2057400"/>
            <a:ext cx="533400" cy="533400"/>
          </a:xfrm>
          <a:prstGeom prst="rect">
            <a:avLst/>
          </a:prstGeom>
          <a:solidFill>
            <a:srgbClr val="000000"/>
          </a:solidFill>
          <a:ln w="9525">
            <a:noFill/>
            <a:miter lim="800000"/>
            <a:headEnd/>
            <a:tailEnd/>
          </a:ln>
        </p:spPr>
        <p:txBody>
          <a:bodyPr wrap="none" anchor="ctr"/>
          <a:lstStyle/>
          <a:p>
            <a:endParaRPr lang="en-US"/>
          </a:p>
        </p:txBody>
      </p:sp>
      <p:sp>
        <p:nvSpPr>
          <p:cNvPr id="52231" name="Rectangle 7"/>
          <p:cNvSpPr>
            <a:spLocks noChangeArrowheads="1"/>
          </p:cNvSpPr>
          <p:nvPr/>
        </p:nvSpPr>
        <p:spPr bwMode="auto">
          <a:xfrm>
            <a:off x="1371600"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2232" name="Rectangle 8"/>
          <p:cNvSpPr>
            <a:spLocks noChangeArrowheads="1"/>
          </p:cNvSpPr>
          <p:nvPr/>
        </p:nvSpPr>
        <p:spPr bwMode="auto">
          <a:xfrm>
            <a:off x="2057400"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2233" name="Rectangle 9"/>
          <p:cNvSpPr>
            <a:spLocks noChangeArrowheads="1"/>
          </p:cNvSpPr>
          <p:nvPr/>
        </p:nvSpPr>
        <p:spPr bwMode="auto">
          <a:xfrm>
            <a:off x="2743200" y="2722563"/>
            <a:ext cx="533400" cy="533400"/>
          </a:xfrm>
          <a:prstGeom prst="rect">
            <a:avLst/>
          </a:prstGeom>
          <a:solidFill>
            <a:srgbClr val="000000"/>
          </a:solidFill>
          <a:ln w="9525">
            <a:noFill/>
            <a:miter lim="800000"/>
            <a:headEnd/>
            <a:tailEnd/>
          </a:ln>
        </p:spPr>
        <p:txBody>
          <a:bodyPr wrap="none" anchor="ctr"/>
          <a:lstStyle/>
          <a:p>
            <a:endParaRPr lang="en-US"/>
          </a:p>
        </p:txBody>
      </p:sp>
      <p:sp>
        <p:nvSpPr>
          <p:cNvPr id="52234" name="Rectangle 10"/>
          <p:cNvSpPr>
            <a:spLocks noChangeArrowheads="1"/>
          </p:cNvSpPr>
          <p:nvPr/>
        </p:nvSpPr>
        <p:spPr bwMode="auto">
          <a:xfrm>
            <a:off x="1371600"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2235" name="Rectangle 11"/>
          <p:cNvSpPr>
            <a:spLocks noChangeArrowheads="1"/>
          </p:cNvSpPr>
          <p:nvPr/>
        </p:nvSpPr>
        <p:spPr bwMode="auto">
          <a:xfrm>
            <a:off x="2057400"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2236" name="Rectangle 12"/>
          <p:cNvSpPr>
            <a:spLocks noChangeArrowheads="1"/>
          </p:cNvSpPr>
          <p:nvPr/>
        </p:nvSpPr>
        <p:spPr bwMode="auto">
          <a:xfrm>
            <a:off x="2743200" y="3387725"/>
            <a:ext cx="533400" cy="533400"/>
          </a:xfrm>
          <a:prstGeom prst="rect">
            <a:avLst/>
          </a:prstGeom>
          <a:solidFill>
            <a:srgbClr val="000000"/>
          </a:solidFill>
          <a:ln w="9525">
            <a:noFill/>
            <a:miter lim="800000"/>
            <a:headEnd/>
            <a:tailEnd/>
          </a:ln>
        </p:spPr>
        <p:txBody>
          <a:bodyPr wrap="none" anchor="ctr"/>
          <a:lstStyle/>
          <a:p>
            <a:endParaRPr lang="en-US"/>
          </a:p>
        </p:txBody>
      </p:sp>
      <p:sp>
        <p:nvSpPr>
          <p:cNvPr id="52237" name="AutoShape 13"/>
          <p:cNvSpPr>
            <a:spLocks noChangeArrowheads="1"/>
          </p:cNvSpPr>
          <p:nvPr/>
        </p:nvSpPr>
        <p:spPr bwMode="auto">
          <a:xfrm>
            <a:off x="4419600" y="20574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2238" name="AutoShape 14"/>
          <p:cNvSpPr>
            <a:spLocks noChangeArrowheads="1"/>
          </p:cNvSpPr>
          <p:nvPr/>
        </p:nvSpPr>
        <p:spPr bwMode="auto">
          <a:xfrm>
            <a:off x="5715000" y="20574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2239" name="AutoShape 15"/>
          <p:cNvSpPr>
            <a:spLocks noChangeArrowheads="1"/>
          </p:cNvSpPr>
          <p:nvPr/>
        </p:nvSpPr>
        <p:spPr bwMode="auto">
          <a:xfrm>
            <a:off x="5029200" y="27432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2240" name="AutoShape 16"/>
          <p:cNvSpPr>
            <a:spLocks noChangeArrowheads="1"/>
          </p:cNvSpPr>
          <p:nvPr/>
        </p:nvSpPr>
        <p:spPr bwMode="auto">
          <a:xfrm>
            <a:off x="4419600" y="33528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2241" name="AutoShape 17"/>
          <p:cNvSpPr>
            <a:spLocks noChangeArrowheads="1"/>
          </p:cNvSpPr>
          <p:nvPr/>
        </p:nvSpPr>
        <p:spPr bwMode="auto">
          <a:xfrm>
            <a:off x="5715000" y="3352800"/>
            <a:ext cx="609600" cy="52705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2242" name="Rectangle 18"/>
          <p:cNvSpPr>
            <a:spLocks noChangeArrowheads="1"/>
          </p:cNvSpPr>
          <p:nvPr/>
        </p:nvSpPr>
        <p:spPr bwMode="auto">
          <a:xfrm>
            <a:off x="4343400" y="43434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2243" name="Rectangle 19"/>
          <p:cNvSpPr>
            <a:spLocks noChangeArrowheads="1"/>
          </p:cNvSpPr>
          <p:nvPr/>
        </p:nvSpPr>
        <p:spPr bwMode="auto">
          <a:xfrm>
            <a:off x="5410200" y="43434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2244" name="Rectangle 20"/>
          <p:cNvSpPr>
            <a:spLocks noChangeArrowheads="1"/>
          </p:cNvSpPr>
          <p:nvPr/>
        </p:nvSpPr>
        <p:spPr bwMode="auto">
          <a:xfrm>
            <a:off x="4343400" y="5008563"/>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2245" name="Rectangle 21"/>
          <p:cNvSpPr>
            <a:spLocks noChangeArrowheads="1"/>
          </p:cNvSpPr>
          <p:nvPr/>
        </p:nvSpPr>
        <p:spPr bwMode="auto">
          <a:xfrm>
            <a:off x="5410200" y="5008563"/>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2246" name="Rectangle 22"/>
          <p:cNvSpPr>
            <a:spLocks noChangeArrowheads="1"/>
          </p:cNvSpPr>
          <p:nvPr/>
        </p:nvSpPr>
        <p:spPr bwMode="auto">
          <a:xfrm>
            <a:off x="1258888" y="1981200"/>
            <a:ext cx="5545137" cy="3744912"/>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lstStyle/>
          <a:p>
            <a:endParaRPr lang="en-US"/>
          </a:p>
        </p:txBody>
      </p:sp>
      <p:sp>
        <p:nvSpPr>
          <p:cNvPr id="131095" name="Text Box 23"/>
          <p:cNvSpPr txBox="1">
            <a:spLocks noChangeArrowheads="1"/>
          </p:cNvSpPr>
          <p:nvPr/>
        </p:nvSpPr>
        <p:spPr bwMode="auto">
          <a:xfrm>
            <a:off x="1828800" y="2133600"/>
            <a:ext cx="4464050" cy="3539430"/>
          </a:xfrm>
          <a:prstGeom prst="rect">
            <a:avLst/>
          </a:prstGeom>
          <a:noFill/>
          <a:ln w="9525">
            <a:noFill/>
            <a:miter lim="800000"/>
            <a:headEnd/>
            <a:tailEnd/>
          </a:ln>
        </p:spPr>
        <p:txBody>
          <a:bodyPr>
            <a:spAutoFit/>
          </a:bodyPr>
          <a:lstStyle/>
          <a:p>
            <a:pPr algn="ctr">
              <a:spcBef>
                <a:spcPct val="50000"/>
              </a:spcBef>
            </a:pPr>
            <a:r>
              <a:rPr lang="en-GB" sz="3200" b="1" dirty="0">
                <a:latin typeface="Arial" pitchFamily="34" charset="0"/>
                <a:cs typeface="Arial" pitchFamily="34" charset="0"/>
              </a:rPr>
              <a:t>Circle = 1</a:t>
            </a:r>
          </a:p>
          <a:p>
            <a:pPr algn="ctr">
              <a:spcBef>
                <a:spcPct val="50000"/>
              </a:spcBef>
            </a:pPr>
            <a:r>
              <a:rPr lang="en-GB" sz="3200" b="1" dirty="0">
                <a:latin typeface="Arial" pitchFamily="34" charset="0"/>
                <a:cs typeface="Arial" pitchFamily="34" charset="0"/>
              </a:rPr>
              <a:t>Rectangles  = 4</a:t>
            </a:r>
          </a:p>
          <a:p>
            <a:pPr algn="ctr">
              <a:spcBef>
                <a:spcPct val="50000"/>
              </a:spcBef>
            </a:pPr>
            <a:r>
              <a:rPr lang="en-GB" sz="3200" b="1" dirty="0">
                <a:latin typeface="Arial" pitchFamily="34" charset="0"/>
                <a:cs typeface="Arial" pitchFamily="34" charset="0"/>
              </a:rPr>
              <a:t>Triangles = 5</a:t>
            </a:r>
          </a:p>
          <a:p>
            <a:pPr algn="ctr">
              <a:spcBef>
                <a:spcPct val="50000"/>
              </a:spcBef>
            </a:pPr>
            <a:r>
              <a:rPr lang="en-GB" sz="3200" b="1" dirty="0">
                <a:latin typeface="Arial" pitchFamily="34" charset="0"/>
                <a:cs typeface="Arial" pitchFamily="34" charset="0"/>
              </a:rPr>
              <a:t>Squares = 9</a:t>
            </a:r>
          </a:p>
          <a:p>
            <a:pPr algn="ctr">
              <a:spcBef>
                <a:spcPct val="50000"/>
              </a:spcBef>
            </a:pPr>
            <a:r>
              <a:rPr lang="en-GB" sz="3200" b="1" dirty="0">
                <a:latin typeface="Arial" pitchFamily="34" charset="0"/>
                <a:cs typeface="Arial" pitchFamily="34" charset="0"/>
              </a:rPr>
              <a:t>TOTAL = 19</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95"/>
                                        </p:tgtEl>
                                        <p:attrNameLst>
                                          <p:attrName>style.visibility</p:attrName>
                                        </p:attrNameLst>
                                      </p:cBhvr>
                                      <p:to>
                                        <p:strVal val="visible"/>
                                      </p:to>
                                    </p:set>
                                    <p:anim calcmode="lin" valueType="num">
                                      <p:cBhvr additive="base">
                                        <p:cTn id="7" dur="500" fill="hold"/>
                                        <p:tgtEl>
                                          <p:spTgt spid="131095"/>
                                        </p:tgtEl>
                                        <p:attrNameLst>
                                          <p:attrName>ppt_x</p:attrName>
                                        </p:attrNameLst>
                                      </p:cBhvr>
                                      <p:tavLst>
                                        <p:tav tm="0">
                                          <p:val>
                                            <p:strVal val="#ppt_x"/>
                                          </p:val>
                                        </p:tav>
                                        <p:tav tm="100000">
                                          <p:val>
                                            <p:strVal val="#ppt_x"/>
                                          </p:val>
                                        </p:tav>
                                      </p:tavLst>
                                    </p:anim>
                                    <p:anim calcmode="lin" valueType="num">
                                      <p:cBhvr additive="base">
                                        <p:cTn id="8" dur="500" fill="hold"/>
                                        <p:tgtEl>
                                          <p:spTgt spid="1310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9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1" y="685800"/>
            <a:ext cx="8305800" cy="1143000"/>
          </a:xfrm>
        </p:spPr>
        <p:txBody>
          <a:bodyPr vert="horz" lIns="0" rIns="0" bIns="0" anchor="b">
            <a:noAutofit/>
          </a:bodyPr>
          <a:lstStyle/>
          <a:p>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 out the total</a:t>
            </a:r>
            <a:endParaRPr lang="en-GB"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3251" name="AutoShape 3"/>
          <p:cNvSpPr>
            <a:spLocks noChangeArrowheads="1"/>
          </p:cNvSpPr>
          <p:nvPr/>
        </p:nvSpPr>
        <p:spPr bwMode="auto">
          <a:xfrm>
            <a:off x="4191000" y="20574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52" name="Rectangle 4"/>
          <p:cNvSpPr>
            <a:spLocks noChangeArrowheads="1"/>
          </p:cNvSpPr>
          <p:nvPr/>
        </p:nvSpPr>
        <p:spPr bwMode="auto">
          <a:xfrm>
            <a:off x="4572000" y="40386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3253" name="Oval 5"/>
          <p:cNvSpPr>
            <a:spLocks noChangeArrowheads="1"/>
          </p:cNvSpPr>
          <p:nvPr/>
        </p:nvSpPr>
        <p:spPr bwMode="auto">
          <a:xfrm>
            <a:off x="2133600" y="3124200"/>
            <a:ext cx="533400" cy="533400"/>
          </a:xfrm>
          <a:prstGeom prst="ellipse">
            <a:avLst/>
          </a:prstGeom>
          <a:solidFill>
            <a:srgbClr val="000000"/>
          </a:solidFill>
          <a:ln w="9525">
            <a:noFill/>
            <a:round/>
            <a:headEnd/>
            <a:tailEnd/>
          </a:ln>
        </p:spPr>
        <p:txBody>
          <a:bodyPr wrap="none" anchor="ctr"/>
          <a:lstStyle/>
          <a:p>
            <a:endParaRPr lang="en-US"/>
          </a:p>
        </p:txBody>
      </p:sp>
      <p:sp>
        <p:nvSpPr>
          <p:cNvPr id="53254" name="Oval 6"/>
          <p:cNvSpPr>
            <a:spLocks noChangeArrowheads="1"/>
          </p:cNvSpPr>
          <p:nvPr/>
        </p:nvSpPr>
        <p:spPr bwMode="auto">
          <a:xfrm>
            <a:off x="2133600" y="3810000"/>
            <a:ext cx="533400" cy="533400"/>
          </a:xfrm>
          <a:prstGeom prst="ellipse">
            <a:avLst/>
          </a:prstGeom>
          <a:solidFill>
            <a:srgbClr val="000000"/>
          </a:solidFill>
          <a:ln w="9525">
            <a:noFill/>
            <a:round/>
            <a:headEnd/>
            <a:tailEnd/>
          </a:ln>
        </p:spPr>
        <p:txBody>
          <a:bodyPr wrap="none" anchor="ctr"/>
          <a:lstStyle/>
          <a:p>
            <a:endParaRPr lang="en-US"/>
          </a:p>
        </p:txBody>
      </p:sp>
      <p:sp>
        <p:nvSpPr>
          <p:cNvPr id="53255" name="Oval 7"/>
          <p:cNvSpPr>
            <a:spLocks noChangeArrowheads="1"/>
          </p:cNvSpPr>
          <p:nvPr/>
        </p:nvSpPr>
        <p:spPr bwMode="auto">
          <a:xfrm>
            <a:off x="2133600" y="4495800"/>
            <a:ext cx="533400" cy="533400"/>
          </a:xfrm>
          <a:prstGeom prst="ellipse">
            <a:avLst/>
          </a:prstGeom>
          <a:solidFill>
            <a:srgbClr val="000000"/>
          </a:solidFill>
          <a:ln w="9525">
            <a:noFill/>
            <a:round/>
            <a:headEnd/>
            <a:tailEnd/>
          </a:ln>
        </p:spPr>
        <p:txBody>
          <a:bodyPr wrap="none" anchor="ctr"/>
          <a:lstStyle/>
          <a:p>
            <a:endParaRPr lang="en-US"/>
          </a:p>
        </p:txBody>
      </p:sp>
      <p:sp>
        <p:nvSpPr>
          <p:cNvPr id="53256" name="Oval 8"/>
          <p:cNvSpPr>
            <a:spLocks noChangeArrowheads="1"/>
          </p:cNvSpPr>
          <p:nvPr/>
        </p:nvSpPr>
        <p:spPr bwMode="auto">
          <a:xfrm>
            <a:off x="2819400" y="3810000"/>
            <a:ext cx="533400" cy="533400"/>
          </a:xfrm>
          <a:prstGeom prst="ellipse">
            <a:avLst/>
          </a:prstGeom>
          <a:solidFill>
            <a:srgbClr val="000000"/>
          </a:solidFill>
          <a:ln w="9525">
            <a:noFill/>
            <a:round/>
            <a:headEnd/>
            <a:tailEnd/>
          </a:ln>
        </p:spPr>
        <p:txBody>
          <a:bodyPr wrap="none" anchor="ctr"/>
          <a:lstStyle/>
          <a:p>
            <a:endParaRPr lang="en-US"/>
          </a:p>
        </p:txBody>
      </p:sp>
      <p:sp>
        <p:nvSpPr>
          <p:cNvPr id="53257" name="Oval 9"/>
          <p:cNvSpPr>
            <a:spLocks noChangeArrowheads="1"/>
          </p:cNvSpPr>
          <p:nvPr/>
        </p:nvSpPr>
        <p:spPr bwMode="auto">
          <a:xfrm>
            <a:off x="1447800" y="3810000"/>
            <a:ext cx="533400" cy="533400"/>
          </a:xfrm>
          <a:prstGeom prst="ellipse">
            <a:avLst/>
          </a:prstGeom>
          <a:solidFill>
            <a:srgbClr val="000000"/>
          </a:solidFill>
          <a:ln w="9525">
            <a:noFill/>
            <a:round/>
            <a:headEnd/>
            <a:tailEnd/>
          </a:ln>
        </p:spPr>
        <p:txBody>
          <a:bodyPr wrap="none" anchor="ctr"/>
          <a:lstStyle/>
          <a:p>
            <a:endParaRPr lang="en-US"/>
          </a:p>
        </p:txBody>
      </p:sp>
      <p:sp>
        <p:nvSpPr>
          <p:cNvPr id="53258" name="AutoShape 10"/>
          <p:cNvSpPr>
            <a:spLocks noChangeArrowheads="1"/>
          </p:cNvSpPr>
          <p:nvPr/>
        </p:nvSpPr>
        <p:spPr bwMode="auto">
          <a:xfrm>
            <a:off x="4800600" y="20574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59" name="AutoShape 11"/>
          <p:cNvSpPr>
            <a:spLocks noChangeArrowheads="1"/>
          </p:cNvSpPr>
          <p:nvPr/>
        </p:nvSpPr>
        <p:spPr bwMode="auto">
          <a:xfrm>
            <a:off x="5410200" y="20574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60" name="AutoShape 12"/>
          <p:cNvSpPr>
            <a:spLocks noChangeArrowheads="1"/>
          </p:cNvSpPr>
          <p:nvPr/>
        </p:nvSpPr>
        <p:spPr bwMode="auto">
          <a:xfrm>
            <a:off x="4800600" y="26670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61" name="AutoShape 13"/>
          <p:cNvSpPr>
            <a:spLocks noChangeArrowheads="1"/>
          </p:cNvSpPr>
          <p:nvPr/>
        </p:nvSpPr>
        <p:spPr bwMode="auto">
          <a:xfrm>
            <a:off x="4191000" y="32766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62" name="AutoShape 14"/>
          <p:cNvSpPr>
            <a:spLocks noChangeArrowheads="1"/>
          </p:cNvSpPr>
          <p:nvPr/>
        </p:nvSpPr>
        <p:spPr bwMode="auto">
          <a:xfrm>
            <a:off x="4800600" y="32766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63" name="AutoShape 15"/>
          <p:cNvSpPr>
            <a:spLocks noChangeArrowheads="1"/>
          </p:cNvSpPr>
          <p:nvPr/>
        </p:nvSpPr>
        <p:spPr bwMode="auto">
          <a:xfrm>
            <a:off x="5410200" y="3276600"/>
            <a:ext cx="457200" cy="457200"/>
          </a:xfrm>
          <a:prstGeom prst="triangle">
            <a:avLst>
              <a:gd name="adj" fmla="val 50000"/>
            </a:avLst>
          </a:prstGeom>
          <a:solidFill>
            <a:srgbClr val="000000"/>
          </a:solidFill>
          <a:ln w="9525">
            <a:noFill/>
            <a:miter lim="800000"/>
            <a:headEnd/>
            <a:tailEnd/>
          </a:ln>
        </p:spPr>
        <p:txBody>
          <a:bodyPr wrap="none" anchor="ctr"/>
          <a:lstStyle/>
          <a:p>
            <a:endParaRPr lang="en-US"/>
          </a:p>
        </p:txBody>
      </p:sp>
      <p:sp>
        <p:nvSpPr>
          <p:cNvPr id="53264" name="Rectangle 16"/>
          <p:cNvSpPr>
            <a:spLocks noChangeArrowheads="1"/>
          </p:cNvSpPr>
          <p:nvPr/>
        </p:nvSpPr>
        <p:spPr bwMode="auto">
          <a:xfrm>
            <a:off x="4572000" y="46482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53265" name="Rectangle 17"/>
          <p:cNvSpPr>
            <a:spLocks noChangeArrowheads="1"/>
          </p:cNvSpPr>
          <p:nvPr/>
        </p:nvSpPr>
        <p:spPr bwMode="auto">
          <a:xfrm>
            <a:off x="4572000" y="5257800"/>
            <a:ext cx="838200" cy="457200"/>
          </a:xfrm>
          <a:prstGeom prst="rect">
            <a:avLst/>
          </a:prstGeom>
          <a:solidFill>
            <a:schemeClr val="bg1"/>
          </a:solidFill>
          <a:ln w="25400">
            <a:solidFill>
              <a:schemeClr val="tx2"/>
            </a:solidFill>
            <a:miter lim="800000"/>
            <a:headEnd/>
            <a:tailEnd/>
          </a:ln>
        </p:spPr>
        <p:txBody>
          <a:bodyPr wrap="none" anchor="ctr"/>
          <a:lstStyle/>
          <a:p>
            <a:endParaRPr lang="en-US"/>
          </a:p>
        </p:txBody>
      </p:sp>
      <p:sp>
        <p:nvSpPr>
          <p:cNvPr id="132114" name="Rectangle 18"/>
          <p:cNvSpPr>
            <a:spLocks noChangeArrowheads="1"/>
          </p:cNvSpPr>
          <p:nvPr/>
        </p:nvSpPr>
        <p:spPr bwMode="auto">
          <a:xfrm>
            <a:off x="998538" y="1916113"/>
            <a:ext cx="6011862" cy="41052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a:p>
        </p:txBody>
      </p:sp>
      <p:sp>
        <p:nvSpPr>
          <p:cNvPr id="132115" name="Text Box 19"/>
          <p:cNvSpPr txBox="1">
            <a:spLocks noChangeArrowheads="1"/>
          </p:cNvSpPr>
          <p:nvPr/>
        </p:nvSpPr>
        <p:spPr bwMode="auto">
          <a:xfrm>
            <a:off x="6588125" y="2708275"/>
            <a:ext cx="720725" cy="579438"/>
          </a:xfrm>
          <a:prstGeom prst="rect">
            <a:avLst/>
          </a:prstGeom>
          <a:noFill/>
          <a:ln w="9525">
            <a:noFill/>
            <a:miter lim="800000"/>
            <a:headEnd/>
            <a:tailEnd/>
          </a:ln>
        </p:spPr>
        <p:txBody>
          <a:bodyPr>
            <a:spAutoFit/>
          </a:bodyPr>
          <a:lstStyle/>
          <a:p>
            <a:pPr>
              <a:spcBef>
                <a:spcPct val="50000"/>
              </a:spcBef>
            </a:pPr>
            <a:r>
              <a:rPr lang="en-GB" sz="3200"/>
              <a:t>15</a:t>
            </a:r>
            <a:endParaRPr 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32114"/>
                                        </p:tgtEl>
                                        <p:attrNameLst>
                                          <p:attrName>ppt_x</p:attrName>
                                        </p:attrNameLst>
                                      </p:cBhvr>
                                      <p:tavLst>
                                        <p:tav tm="0">
                                          <p:val>
                                            <p:strVal val="ppt_x"/>
                                          </p:val>
                                        </p:tav>
                                        <p:tav tm="100000">
                                          <p:val>
                                            <p:strVal val="ppt_x"/>
                                          </p:val>
                                        </p:tav>
                                      </p:tavLst>
                                    </p:anim>
                                    <p:anim calcmode="lin" valueType="num">
                                      <p:cBhvr additive="base">
                                        <p:cTn id="7" dur="500"/>
                                        <p:tgtEl>
                                          <p:spTgt spid="132114"/>
                                        </p:tgtEl>
                                        <p:attrNameLst>
                                          <p:attrName>ppt_y</p:attrName>
                                        </p:attrNameLst>
                                      </p:cBhvr>
                                      <p:tavLst>
                                        <p:tav tm="0">
                                          <p:val>
                                            <p:strVal val="ppt_y"/>
                                          </p:val>
                                        </p:tav>
                                        <p:tav tm="100000">
                                          <p:val>
                                            <p:strVal val="1+ppt_h/2"/>
                                          </p:val>
                                        </p:tav>
                                      </p:tavLst>
                                    </p:anim>
                                    <p:set>
                                      <p:cBhvr>
                                        <p:cTn id="8" dur="1" fill="hold">
                                          <p:stCondLst>
                                            <p:cond delay="499"/>
                                          </p:stCondLst>
                                        </p:cTn>
                                        <p:tgtEl>
                                          <p:spTgt spid="13211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2115"/>
                                        </p:tgtEl>
                                        <p:attrNameLst>
                                          <p:attrName>style.visibility</p:attrName>
                                        </p:attrNameLst>
                                      </p:cBhvr>
                                      <p:to>
                                        <p:strVal val="visible"/>
                                      </p:to>
                                    </p:set>
                                    <p:anim calcmode="lin" valueType="num">
                                      <p:cBhvr additive="base">
                                        <p:cTn id="13" dur="500" fill="hold"/>
                                        <p:tgtEl>
                                          <p:spTgt spid="132115"/>
                                        </p:tgtEl>
                                        <p:attrNameLst>
                                          <p:attrName>ppt_x</p:attrName>
                                        </p:attrNameLst>
                                      </p:cBhvr>
                                      <p:tavLst>
                                        <p:tav tm="0">
                                          <p:val>
                                            <p:strVal val="#ppt_x"/>
                                          </p:val>
                                        </p:tav>
                                        <p:tav tm="100000">
                                          <p:val>
                                            <p:strVal val="#ppt_x"/>
                                          </p:val>
                                        </p:tav>
                                      </p:tavLst>
                                    </p:anim>
                                    <p:anim calcmode="lin" valueType="num">
                                      <p:cBhvr additive="base">
                                        <p:cTn id="14" dur="500" fill="hold"/>
                                        <p:tgtEl>
                                          <p:spTgt spid="132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14" grpId="0" animBg="1"/>
      <p:bldP spid="1321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idx="4294967295"/>
          </p:nvPr>
        </p:nvSpPr>
        <p:spPr>
          <a:xfrm>
            <a:off x="457200" y="1295400"/>
            <a:ext cx="7851775" cy="1828800"/>
          </a:xfrm>
        </p:spPr>
        <p:txBody>
          <a:bodyPr vert="horz" lIns="0" rIns="0" bIns="0" anchor="b">
            <a:noAutofit/>
          </a:bodyPr>
          <a:lstStyle/>
          <a:p>
            <a:pPr algn="l">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Models that Make Math Meaningful</a:t>
            </a:r>
          </a:p>
        </p:txBody>
      </p:sp>
      <p:pic>
        <p:nvPicPr>
          <p:cNvPr id="12291" name="Picture 4" descr="MCj03326800000[1]"/>
          <p:cNvPicPr>
            <a:picLocks noChangeAspect="1" noChangeArrowheads="1"/>
          </p:cNvPicPr>
          <p:nvPr/>
        </p:nvPicPr>
        <p:blipFill>
          <a:blip r:embed="rId2" cstate="print"/>
          <a:srcRect/>
          <a:stretch>
            <a:fillRect/>
          </a:stretch>
        </p:blipFill>
        <p:spPr bwMode="auto">
          <a:xfrm rot="1962818">
            <a:off x="4034444" y="2815685"/>
            <a:ext cx="3173121" cy="31718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304800" y="704088"/>
            <a:ext cx="8382000" cy="1143000"/>
          </a:xfrm>
        </p:spPr>
        <p:txBody>
          <a:bodyPr vert="horz" lIns="0" rIns="0" bIns="0" anchor="b">
            <a:noAutofit/>
          </a:bodyPr>
          <a:lstStyle/>
          <a:p>
            <a:pPr>
              <a:defRPr/>
            </a:pPr>
            <a:endPar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8131" name="Rectangle 3"/>
          <p:cNvSpPr>
            <a:spLocks noGrp="1" noRot="1" noChangeArrowheads="1"/>
          </p:cNvSpPr>
          <p:nvPr>
            <p:ph type="body" idx="1"/>
          </p:nvPr>
        </p:nvSpPr>
        <p:spPr/>
        <p:txBody>
          <a:bodyPr/>
          <a:lstStyle/>
          <a:p>
            <a:pPr marL="457200" indent="-457200" eaLnBrk="1" hangingPunct="1">
              <a:buClr>
                <a:srgbClr val="C00000"/>
              </a:buClr>
              <a:buFont typeface="Wingdings" pitchFamily="2" charset="2"/>
              <a:buChar char="v"/>
              <a:defRPr/>
            </a:pPr>
            <a:r>
              <a:rPr lang="en-US" sz="3600" dirty="0" smtClean="0">
                <a:latin typeface="Arial" pitchFamily="34" charset="0"/>
                <a:cs typeface="Arial" pitchFamily="34" charset="0"/>
              </a:rPr>
              <a:t>Fraction Models</a:t>
            </a:r>
          </a:p>
          <a:p>
            <a:pPr marL="457200" indent="-457200" eaLnBrk="1" hangingPunct="1">
              <a:buClr>
                <a:srgbClr val="C00000"/>
              </a:buClr>
              <a:buFont typeface="Wingdings" pitchFamily="2" charset="2"/>
              <a:buChar char="v"/>
              <a:defRPr/>
            </a:pPr>
            <a:r>
              <a:rPr lang="en-US" sz="3600" dirty="0" smtClean="0">
                <a:latin typeface="Arial" pitchFamily="34" charset="0"/>
                <a:cs typeface="Arial" pitchFamily="34" charset="0"/>
              </a:rPr>
              <a:t>Models for Multiplication</a:t>
            </a:r>
          </a:p>
          <a:p>
            <a:pPr marL="457200" indent="-457200" eaLnBrk="1" hangingPunct="1">
              <a:buClr>
                <a:srgbClr val="C00000"/>
              </a:buClr>
              <a:buFont typeface="Wingdings" pitchFamily="2" charset="2"/>
              <a:buChar char="v"/>
              <a:defRPr/>
            </a:pPr>
            <a:r>
              <a:rPr lang="en-US" sz="3600" dirty="0" smtClean="0">
                <a:latin typeface="Arial" pitchFamily="34" charset="0"/>
                <a:cs typeface="Arial" pitchFamily="34" charset="0"/>
              </a:rPr>
              <a:t>Models for Division</a:t>
            </a:r>
          </a:p>
          <a:p>
            <a:pPr marL="457200" indent="-457200" eaLnBrk="1" hangingPunct="1">
              <a:buClr>
                <a:srgbClr val="C00000"/>
              </a:buClr>
              <a:buFont typeface="Wingdings" pitchFamily="2" charset="2"/>
              <a:buChar char="v"/>
              <a:defRPr/>
            </a:pPr>
            <a:r>
              <a:rPr lang="en-US" sz="3600" dirty="0" smtClean="0">
                <a:latin typeface="Arial" pitchFamily="34" charset="0"/>
                <a:cs typeface="Arial" pitchFamily="34" charset="0"/>
              </a:rPr>
              <a:t>Decimals, Ratio &amp; Percent</a:t>
            </a:r>
          </a:p>
          <a:p>
            <a:pPr eaLnBrk="1" hangingPunct="1">
              <a:defRPr/>
            </a:pPr>
            <a:endParaRPr lang="en-US" dirty="0" smtClean="0">
              <a:latin typeface="Arial" pitchFamily="34" charset="0"/>
              <a:cs typeface="Arial" pitchFamily="34" charset="0"/>
            </a:endParaRPr>
          </a:p>
        </p:txBody>
      </p:sp>
      <p:pic>
        <p:nvPicPr>
          <p:cNvPr id="13316" name="Picture 4" descr="MCj03223780000[1]"/>
          <p:cNvPicPr>
            <a:picLocks noChangeAspect="1" noChangeArrowheads="1"/>
          </p:cNvPicPr>
          <p:nvPr/>
        </p:nvPicPr>
        <p:blipFill>
          <a:blip r:embed="rId3" cstate="print"/>
          <a:srcRect/>
          <a:stretch>
            <a:fillRect/>
          </a:stretch>
        </p:blipFill>
        <p:spPr bwMode="auto">
          <a:xfrm>
            <a:off x="5727700" y="3584575"/>
            <a:ext cx="3035300" cy="304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457200" y="914400"/>
            <a:ext cx="8229600" cy="856488"/>
          </a:xfrm>
        </p:spPr>
        <p:txBody>
          <a:bodyPr vert="horz" lIns="0" rIns="0" bIns="0" anchor="b">
            <a:noAutofit/>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Sketch what you first see</a:t>
            </a:r>
          </a:p>
        </p:txBody>
      </p:sp>
      <p:sp>
        <p:nvSpPr>
          <p:cNvPr id="16387" name="Rectangle 3"/>
          <p:cNvSpPr>
            <a:spLocks noGrp="1" noRot="1" noChangeArrowheads="1"/>
          </p:cNvSpPr>
          <p:nvPr>
            <p:ph type="body" idx="1"/>
          </p:nvPr>
        </p:nvSpPr>
        <p:spPr>
          <a:xfrm>
            <a:off x="914400" y="1905000"/>
            <a:ext cx="7391400" cy="4389120"/>
          </a:xfrm>
        </p:spPr>
        <p:txBody>
          <a:bodyPr>
            <a:noAutofit/>
          </a:bodyPr>
          <a:lstStyle/>
          <a:p>
            <a:pPr marL="571500" indent="-571500" eaLnBrk="1" hangingPunct="1">
              <a:buClr>
                <a:srgbClr val="C00000"/>
              </a:buClr>
              <a:buFont typeface="Wingdings" pitchFamily="2" charset="2"/>
              <a:buChar char="v"/>
              <a:defRPr/>
            </a:pPr>
            <a:r>
              <a:rPr lang="en-US" sz="3600" dirty="0" smtClean="0"/>
              <a:t>One-half</a:t>
            </a:r>
          </a:p>
          <a:p>
            <a:pPr marL="571500" indent="-571500" eaLnBrk="1" hangingPunct="1">
              <a:buClr>
                <a:srgbClr val="C00000"/>
              </a:buClr>
              <a:buFont typeface="Wingdings" pitchFamily="2" charset="2"/>
              <a:buChar char="v"/>
              <a:defRPr/>
            </a:pPr>
            <a:r>
              <a:rPr lang="en-US" sz="3600" dirty="0" smtClean="0"/>
              <a:t>Two-thirds</a:t>
            </a:r>
          </a:p>
          <a:p>
            <a:pPr marL="571500" indent="-571500" eaLnBrk="1" hangingPunct="1">
              <a:buClr>
                <a:srgbClr val="C00000"/>
              </a:buClr>
              <a:buFont typeface="Wingdings" pitchFamily="2" charset="2"/>
              <a:buChar char="v"/>
              <a:defRPr/>
            </a:pPr>
            <a:r>
              <a:rPr lang="en-US" sz="3600" dirty="0" smtClean="0"/>
              <a:t>Three-fourths</a:t>
            </a:r>
          </a:p>
          <a:p>
            <a:pPr marL="571500" indent="-571500" eaLnBrk="1" hangingPunct="1">
              <a:buClr>
                <a:srgbClr val="C00000"/>
              </a:buClr>
              <a:buFont typeface="Wingdings" pitchFamily="2" charset="2"/>
              <a:buChar char="v"/>
              <a:defRPr/>
            </a:pPr>
            <a:r>
              <a:rPr lang="en-US" sz="3600" dirty="0" smtClean="0"/>
              <a:t>Three-fifths</a:t>
            </a:r>
          </a:p>
          <a:p>
            <a:pPr marL="571500" indent="-571500" eaLnBrk="1" hangingPunct="1">
              <a:buClr>
                <a:srgbClr val="C00000"/>
              </a:buClr>
              <a:buFont typeface="Wingdings" pitchFamily="2" charset="2"/>
              <a:buChar char="v"/>
              <a:defRPr/>
            </a:pPr>
            <a:r>
              <a:rPr lang="en-US" sz="3600" dirty="0" smtClean="0"/>
              <a:t>One-sixth</a:t>
            </a:r>
          </a:p>
          <a:p>
            <a:pPr marL="571500" indent="-571500" eaLnBrk="1" hangingPunct="1">
              <a:buClr>
                <a:srgbClr val="C00000"/>
              </a:buClr>
              <a:buFont typeface="Wingdings" pitchFamily="2" charset="2"/>
              <a:buChar char="v"/>
              <a:defRPr/>
            </a:pPr>
            <a:r>
              <a:rPr lang="en-US" sz="3600" dirty="0" smtClean="0"/>
              <a:t>Two and a quarter</a:t>
            </a:r>
          </a:p>
          <a:p>
            <a:pPr marL="571500" indent="-571500" eaLnBrk="1" hangingPunct="1">
              <a:buClr>
                <a:srgbClr val="C00000"/>
              </a:buClr>
              <a:buFont typeface="Wingdings" pitchFamily="2" charset="2"/>
              <a:buChar char="v"/>
              <a:defRPr/>
            </a:pPr>
            <a:r>
              <a:rPr lang="en-US" sz="3600" dirty="0" smtClean="0"/>
              <a:t>Two and two-thirds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dissolv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dissolve">
                                      <p:cBhvr>
                                        <p:cTn id="12" dur="500"/>
                                        <p:tgtEl>
                                          <p:spTgt spid="163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387">
                                            <p:txEl>
                                              <p:pRg st="1" end="1"/>
                                            </p:txEl>
                                          </p:spTgt>
                                        </p:tgtEl>
                                        <p:attrNameLst>
                                          <p:attrName>style.visibility</p:attrName>
                                        </p:attrNameLst>
                                      </p:cBhvr>
                                      <p:to>
                                        <p:strVal val="visible"/>
                                      </p:to>
                                    </p:set>
                                    <p:animEffect transition="in" filter="dissolve">
                                      <p:cBhvr>
                                        <p:cTn id="17" dur="500"/>
                                        <p:tgtEl>
                                          <p:spTgt spid="1638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387">
                                            <p:txEl>
                                              <p:pRg st="2" end="2"/>
                                            </p:txEl>
                                          </p:spTgt>
                                        </p:tgtEl>
                                        <p:attrNameLst>
                                          <p:attrName>style.visibility</p:attrName>
                                        </p:attrNameLst>
                                      </p:cBhvr>
                                      <p:to>
                                        <p:strVal val="visible"/>
                                      </p:to>
                                    </p:set>
                                    <p:animEffect transition="in" filter="dissolve">
                                      <p:cBhvr>
                                        <p:cTn id="22" dur="500"/>
                                        <p:tgtEl>
                                          <p:spTgt spid="1638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6387">
                                            <p:txEl>
                                              <p:pRg st="3" end="3"/>
                                            </p:txEl>
                                          </p:spTgt>
                                        </p:tgtEl>
                                        <p:attrNameLst>
                                          <p:attrName>style.visibility</p:attrName>
                                        </p:attrNameLst>
                                      </p:cBhvr>
                                      <p:to>
                                        <p:strVal val="visible"/>
                                      </p:to>
                                    </p:set>
                                    <p:animEffect transition="in" filter="dissolve">
                                      <p:cBhvr>
                                        <p:cTn id="27" dur="500"/>
                                        <p:tgtEl>
                                          <p:spTgt spid="163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387">
                                            <p:txEl>
                                              <p:pRg st="4" end="4"/>
                                            </p:txEl>
                                          </p:spTgt>
                                        </p:tgtEl>
                                        <p:attrNameLst>
                                          <p:attrName>style.visibility</p:attrName>
                                        </p:attrNameLst>
                                      </p:cBhvr>
                                      <p:to>
                                        <p:strVal val="visible"/>
                                      </p:to>
                                    </p:set>
                                    <p:animEffect transition="in" filter="dissolve">
                                      <p:cBhvr>
                                        <p:cTn id="32" dur="500"/>
                                        <p:tgtEl>
                                          <p:spTgt spid="1638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Effect transition="in" filter="dissolve">
                                      <p:cBhvr>
                                        <p:cTn id="37" dur="500"/>
                                        <p:tgtEl>
                                          <p:spTgt spid="1638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387">
                                            <p:txEl>
                                              <p:pRg st="6" end="6"/>
                                            </p:txEl>
                                          </p:spTgt>
                                        </p:tgtEl>
                                        <p:attrNameLst>
                                          <p:attrName>style.visibility</p:attrName>
                                        </p:attrNameLst>
                                      </p:cBhvr>
                                      <p:to>
                                        <p:strVal val="visible"/>
                                      </p:to>
                                    </p:set>
                                    <p:animEffect transition="in" filter="dissolve">
                                      <p:cBhvr>
                                        <p:cTn id="42" dur="5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457200" y="609600"/>
            <a:ext cx="8385175" cy="990600"/>
          </a:xfrm>
        </p:spPr>
        <p:txBody>
          <a:bodyPr vert="horz" lIns="0" rIns="0" bIns="0" anchor="b">
            <a:noAutofit/>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Sketch what you first see</a:t>
            </a:r>
          </a:p>
        </p:txBody>
      </p:sp>
      <p:sp>
        <p:nvSpPr>
          <p:cNvPr id="30723" name="Rectangle 3"/>
          <p:cNvSpPr>
            <a:spLocks noGrp="1" noRot="1" noChangeArrowheads="1"/>
          </p:cNvSpPr>
          <p:nvPr>
            <p:ph type="body" sz="half" idx="1"/>
          </p:nvPr>
        </p:nvSpPr>
        <p:spPr>
          <a:xfrm>
            <a:off x="838200" y="2286000"/>
            <a:ext cx="3927475" cy="4191000"/>
          </a:xfrm>
        </p:spPr>
        <p:txBody>
          <a:bodyPr>
            <a:normAutofit/>
          </a:bodyPr>
          <a:lstStyle/>
          <a:p>
            <a:pPr marL="571500" indent="-571500">
              <a:buClr>
                <a:srgbClr val="C00000"/>
              </a:buClr>
              <a:buFont typeface="Wingdings" pitchFamily="2" charset="2"/>
              <a:buChar char="v"/>
              <a:defRPr/>
            </a:pPr>
            <a:r>
              <a:rPr lang="en-US" sz="3600" dirty="0" smtClean="0"/>
              <a:t>One-half</a:t>
            </a:r>
          </a:p>
          <a:p>
            <a:pPr marL="571500" indent="-571500">
              <a:buClr>
                <a:srgbClr val="C00000"/>
              </a:buClr>
              <a:buFont typeface="Wingdings" pitchFamily="2" charset="2"/>
              <a:buChar char="v"/>
              <a:defRPr/>
            </a:pPr>
            <a:r>
              <a:rPr lang="en-US" sz="3600" dirty="0" smtClean="0"/>
              <a:t>Two-thirds</a:t>
            </a:r>
          </a:p>
          <a:p>
            <a:pPr marL="571500" indent="-571500">
              <a:buClr>
                <a:srgbClr val="C00000"/>
              </a:buClr>
              <a:buFont typeface="Wingdings" pitchFamily="2" charset="2"/>
              <a:buChar char="v"/>
              <a:defRPr/>
            </a:pPr>
            <a:r>
              <a:rPr lang="en-US" sz="3600" dirty="0" smtClean="0"/>
              <a:t>Three-fourths</a:t>
            </a:r>
          </a:p>
        </p:txBody>
      </p:sp>
      <p:pic>
        <p:nvPicPr>
          <p:cNvPr id="30725" name="Picture 5" descr="BD18235_"/>
          <p:cNvPicPr>
            <a:picLocks noChangeAspect="1" noChangeArrowheads="1"/>
          </p:cNvPicPr>
          <p:nvPr/>
        </p:nvPicPr>
        <p:blipFill>
          <a:blip r:embed="rId3" cstate="print"/>
          <a:srcRect/>
          <a:stretch>
            <a:fillRect/>
          </a:stretch>
        </p:blipFill>
        <p:spPr bwMode="auto">
          <a:xfrm>
            <a:off x="7239000" y="4572000"/>
            <a:ext cx="1485900" cy="1485900"/>
          </a:xfrm>
          <a:prstGeom prst="rect">
            <a:avLst/>
          </a:prstGeom>
          <a:noFill/>
          <a:ln w="9525">
            <a:noFill/>
            <a:miter lim="800000"/>
            <a:headEnd/>
            <a:tailEnd/>
          </a:ln>
        </p:spPr>
      </p:pic>
      <p:pic>
        <p:nvPicPr>
          <p:cNvPr id="30726" name="Picture 6" descr="BD18230_"/>
          <p:cNvPicPr>
            <a:picLocks noChangeAspect="1" noChangeArrowheads="1"/>
          </p:cNvPicPr>
          <p:nvPr/>
        </p:nvPicPr>
        <p:blipFill>
          <a:blip r:embed="rId4" cstate="print"/>
          <a:srcRect/>
          <a:stretch>
            <a:fillRect/>
          </a:stretch>
        </p:blipFill>
        <p:spPr bwMode="auto">
          <a:xfrm rot="2701223">
            <a:off x="4114800" y="2133600"/>
            <a:ext cx="1528763" cy="1528763"/>
          </a:xfrm>
          <a:prstGeom prst="rect">
            <a:avLst/>
          </a:prstGeom>
          <a:noFill/>
          <a:ln w="9525">
            <a:noFill/>
            <a:miter lim="800000"/>
            <a:headEnd/>
            <a:tailEnd/>
          </a:ln>
        </p:spPr>
      </p:pic>
      <p:grpSp>
        <p:nvGrpSpPr>
          <p:cNvPr id="2" name="Group 10"/>
          <p:cNvGrpSpPr>
            <a:grpSpLocks/>
          </p:cNvGrpSpPr>
          <p:nvPr/>
        </p:nvGrpSpPr>
        <p:grpSpPr bwMode="auto">
          <a:xfrm>
            <a:off x="5715000" y="4648200"/>
            <a:ext cx="914400" cy="914400"/>
            <a:chOff x="3456" y="2688"/>
            <a:chExt cx="576" cy="576"/>
          </a:xfrm>
        </p:grpSpPr>
        <p:sp>
          <p:nvSpPr>
            <p:cNvPr id="1032" name="Rectangle 7"/>
            <p:cNvSpPr>
              <a:spLocks noChangeArrowheads="1"/>
            </p:cNvSpPr>
            <p:nvPr/>
          </p:nvSpPr>
          <p:spPr bwMode="auto">
            <a:xfrm>
              <a:off x="3456" y="2688"/>
              <a:ext cx="288" cy="288"/>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1033" name="Rectangle 8"/>
            <p:cNvSpPr>
              <a:spLocks noChangeArrowheads="1"/>
            </p:cNvSpPr>
            <p:nvPr/>
          </p:nvSpPr>
          <p:spPr bwMode="auto">
            <a:xfrm>
              <a:off x="3744" y="2688"/>
              <a:ext cx="288" cy="288"/>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1034" name="Rectangle 9"/>
            <p:cNvSpPr>
              <a:spLocks noChangeArrowheads="1"/>
            </p:cNvSpPr>
            <p:nvPr/>
          </p:nvSpPr>
          <p:spPr bwMode="auto">
            <a:xfrm>
              <a:off x="3456" y="2976"/>
              <a:ext cx="288" cy="288"/>
            </a:xfrm>
            <a:prstGeom prst="rect">
              <a:avLst/>
            </a:prstGeom>
            <a:solidFill>
              <a:schemeClr val="hlink"/>
            </a:solidFill>
            <a:ln w="9525">
              <a:solidFill>
                <a:schemeClr val="tx1"/>
              </a:solidFill>
              <a:miter lim="800000"/>
              <a:headEnd/>
              <a:tailEnd/>
            </a:ln>
          </p:spPr>
          <p:txBody>
            <a:bodyPr wrap="none" anchor="ctr"/>
            <a:lstStyle/>
            <a:p>
              <a:endParaRPr lang="en-US"/>
            </a:p>
          </p:txBody>
        </p:sp>
      </p:grpSp>
      <p:graphicFrame>
        <p:nvGraphicFramePr>
          <p:cNvPr id="30731" name="Object 11"/>
          <p:cNvGraphicFramePr>
            <a:graphicFrameLocks noChangeAspect="1"/>
          </p:cNvGraphicFramePr>
          <p:nvPr>
            <p:ph sz="half" idx="2"/>
          </p:nvPr>
        </p:nvGraphicFramePr>
        <p:xfrm>
          <a:off x="5715000" y="1905000"/>
          <a:ext cx="3041650" cy="2224088"/>
        </p:xfrm>
        <a:graphic>
          <a:graphicData uri="http://schemas.openxmlformats.org/presentationml/2006/ole">
            <p:oleObj spid="_x0000_s1026" name="Chart" r:id="rId5" imgW="4714915" imgH="3448202" progId="MSGraph.Chart.8">
              <p:embed followColorScheme="full"/>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dissolve">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26"/>
                                        </p:tgtEl>
                                        <p:attrNameLst>
                                          <p:attrName>style.visibility</p:attrName>
                                        </p:attrNameLst>
                                      </p:cBhvr>
                                      <p:to>
                                        <p:strVal val="visible"/>
                                      </p:to>
                                    </p:set>
                                    <p:animEffect transition="in" filter="dissolve">
                                      <p:cBhvr>
                                        <p:cTn id="12" dur="500"/>
                                        <p:tgtEl>
                                          <p:spTgt spid="307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dissolve">
                                      <p:cBhvr>
                                        <p:cTn id="17" dur="500"/>
                                        <p:tgtEl>
                                          <p:spTgt spid="307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31"/>
                                        </p:tgtEl>
                                        <p:attrNameLst>
                                          <p:attrName>style.visibility</p:attrName>
                                        </p:attrNameLst>
                                      </p:cBhvr>
                                      <p:to>
                                        <p:strVal val="visible"/>
                                      </p:to>
                                    </p:set>
                                    <p:animEffect transition="in" filter="dissolve">
                                      <p:cBhvr>
                                        <p:cTn id="22" dur="500"/>
                                        <p:tgtEl>
                                          <p:spTgt spid="3073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0723">
                                            <p:txEl>
                                              <p:pRg st="2" end="2"/>
                                            </p:txEl>
                                          </p:spTgt>
                                        </p:tgtEl>
                                        <p:attrNameLst>
                                          <p:attrName>style.visibility</p:attrName>
                                        </p:attrNameLst>
                                      </p:cBhvr>
                                      <p:to>
                                        <p:strVal val="visible"/>
                                      </p:to>
                                    </p:set>
                                    <p:animEffect transition="in" filter="dissolve">
                                      <p:cBhvr>
                                        <p:cTn id="27" dur="500"/>
                                        <p:tgtEl>
                                          <p:spTgt spid="307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0725"/>
                                        </p:tgtEl>
                                        <p:attrNameLst>
                                          <p:attrName>style.visibility</p:attrName>
                                        </p:attrNameLst>
                                      </p:cBhvr>
                                      <p:to>
                                        <p:strVal val="visible"/>
                                      </p:to>
                                    </p:set>
                                    <p:animEffect transition="in" filter="dissolve">
                                      <p:cBhvr>
                                        <p:cTn id="37"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07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vert="horz" lIns="0" rIns="0" bIns="0" anchor="b">
            <a:noAutofit/>
          </a:bodyPr>
          <a:lstStyle/>
          <a:p>
            <a:pPr>
              <a:defRPr/>
            </a:pPr>
            <a:r>
              <a:rPr lang="en-US" sz="60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Sketch what you first see</a:t>
            </a:r>
          </a:p>
        </p:txBody>
      </p:sp>
      <p:sp>
        <p:nvSpPr>
          <p:cNvPr id="32771" name="Rectangle 3"/>
          <p:cNvSpPr>
            <a:spLocks noGrp="1" noRot="1" noChangeArrowheads="1"/>
          </p:cNvSpPr>
          <p:nvPr>
            <p:ph type="body" sz="half" idx="1"/>
          </p:nvPr>
        </p:nvSpPr>
        <p:spPr>
          <a:xfrm>
            <a:off x="838200" y="2133600"/>
            <a:ext cx="3927475" cy="4191000"/>
          </a:xfrm>
        </p:spPr>
        <p:txBody>
          <a:bodyPr>
            <a:normAutofit/>
          </a:bodyPr>
          <a:lstStyle/>
          <a:p>
            <a:pPr marL="571500" indent="-571500">
              <a:buClr>
                <a:srgbClr val="C00000"/>
              </a:buClr>
              <a:buFont typeface="Wingdings" pitchFamily="2" charset="2"/>
              <a:buChar char="v"/>
              <a:defRPr/>
            </a:pPr>
            <a:r>
              <a:rPr lang="en-US" sz="3600" dirty="0" smtClean="0"/>
              <a:t>Three-fifths</a:t>
            </a:r>
          </a:p>
          <a:p>
            <a:pPr marL="571500" indent="-571500">
              <a:buClr>
                <a:srgbClr val="C00000"/>
              </a:buClr>
              <a:buFont typeface="Wingdings" pitchFamily="2" charset="2"/>
              <a:buChar char="v"/>
              <a:defRPr/>
            </a:pPr>
            <a:r>
              <a:rPr lang="en-US" sz="3600" dirty="0" smtClean="0"/>
              <a:t>One-sixth</a:t>
            </a:r>
          </a:p>
        </p:txBody>
      </p:sp>
      <p:grpSp>
        <p:nvGrpSpPr>
          <p:cNvPr id="2" name="Group 17"/>
          <p:cNvGrpSpPr>
            <a:grpSpLocks/>
          </p:cNvGrpSpPr>
          <p:nvPr/>
        </p:nvGrpSpPr>
        <p:grpSpPr bwMode="auto">
          <a:xfrm>
            <a:off x="4343400" y="2057400"/>
            <a:ext cx="2286000" cy="990600"/>
            <a:chOff x="2736" y="1152"/>
            <a:chExt cx="1440" cy="624"/>
          </a:xfrm>
        </p:grpSpPr>
        <p:sp>
          <p:nvSpPr>
            <p:cNvPr id="2061" name="Rectangle 12"/>
            <p:cNvSpPr>
              <a:spLocks noChangeArrowheads="1"/>
            </p:cNvSpPr>
            <p:nvPr/>
          </p:nvSpPr>
          <p:spPr bwMode="auto">
            <a:xfrm>
              <a:off x="2736" y="1152"/>
              <a:ext cx="288" cy="624"/>
            </a:xfrm>
            <a:prstGeom prst="rect">
              <a:avLst/>
            </a:prstGeom>
            <a:solidFill>
              <a:schemeClr val="accent1"/>
            </a:solidFill>
            <a:ln w="9525">
              <a:solidFill>
                <a:schemeClr val="bg2"/>
              </a:solidFill>
              <a:miter lim="800000"/>
              <a:headEnd/>
              <a:tailEnd/>
            </a:ln>
          </p:spPr>
          <p:txBody>
            <a:bodyPr wrap="none" anchor="ctr"/>
            <a:lstStyle/>
            <a:p>
              <a:endParaRPr lang="en-US"/>
            </a:p>
          </p:txBody>
        </p:sp>
        <p:sp>
          <p:nvSpPr>
            <p:cNvPr id="2062" name="Rectangle 13"/>
            <p:cNvSpPr>
              <a:spLocks noChangeArrowheads="1"/>
            </p:cNvSpPr>
            <p:nvPr/>
          </p:nvSpPr>
          <p:spPr bwMode="auto">
            <a:xfrm>
              <a:off x="3024" y="1152"/>
              <a:ext cx="288" cy="624"/>
            </a:xfrm>
            <a:prstGeom prst="rect">
              <a:avLst/>
            </a:prstGeom>
            <a:solidFill>
              <a:schemeClr val="accent1"/>
            </a:solidFill>
            <a:ln w="9525">
              <a:solidFill>
                <a:schemeClr val="bg2"/>
              </a:solidFill>
              <a:miter lim="800000"/>
              <a:headEnd/>
              <a:tailEnd/>
            </a:ln>
          </p:spPr>
          <p:txBody>
            <a:bodyPr wrap="none" anchor="ctr"/>
            <a:lstStyle/>
            <a:p>
              <a:endParaRPr lang="en-US"/>
            </a:p>
          </p:txBody>
        </p:sp>
        <p:sp>
          <p:nvSpPr>
            <p:cNvPr id="2063" name="Rectangle 14"/>
            <p:cNvSpPr>
              <a:spLocks noChangeArrowheads="1"/>
            </p:cNvSpPr>
            <p:nvPr/>
          </p:nvSpPr>
          <p:spPr bwMode="auto">
            <a:xfrm>
              <a:off x="3312" y="1152"/>
              <a:ext cx="288" cy="624"/>
            </a:xfrm>
            <a:prstGeom prst="rect">
              <a:avLst/>
            </a:prstGeom>
            <a:solidFill>
              <a:schemeClr val="accent1"/>
            </a:solidFill>
            <a:ln w="9525">
              <a:solidFill>
                <a:schemeClr val="bg2"/>
              </a:solidFill>
              <a:miter lim="800000"/>
              <a:headEnd/>
              <a:tailEnd/>
            </a:ln>
          </p:spPr>
          <p:txBody>
            <a:bodyPr wrap="none" anchor="ctr"/>
            <a:lstStyle/>
            <a:p>
              <a:endParaRPr lang="en-US"/>
            </a:p>
          </p:txBody>
        </p:sp>
        <p:sp>
          <p:nvSpPr>
            <p:cNvPr id="2064" name="Rectangle 15"/>
            <p:cNvSpPr>
              <a:spLocks noChangeArrowheads="1"/>
            </p:cNvSpPr>
            <p:nvPr/>
          </p:nvSpPr>
          <p:spPr bwMode="auto">
            <a:xfrm>
              <a:off x="3600" y="1152"/>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sp>
          <p:nvSpPr>
            <p:cNvPr id="2065" name="Rectangle 16"/>
            <p:cNvSpPr>
              <a:spLocks noChangeArrowheads="1"/>
            </p:cNvSpPr>
            <p:nvPr/>
          </p:nvSpPr>
          <p:spPr bwMode="auto">
            <a:xfrm>
              <a:off x="3888" y="1152"/>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grpSp>
      <p:grpSp>
        <p:nvGrpSpPr>
          <p:cNvPr id="3" name="Group 25"/>
          <p:cNvGrpSpPr>
            <a:grpSpLocks/>
          </p:cNvGrpSpPr>
          <p:nvPr/>
        </p:nvGrpSpPr>
        <p:grpSpPr bwMode="auto">
          <a:xfrm>
            <a:off x="2438400" y="4724400"/>
            <a:ext cx="2743200" cy="990600"/>
            <a:chOff x="3024" y="1920"/>
            <a:chExt cx="1728" cy="624"/>
          </a:xfrm>
        </p:grpSpPr>
        <p:sp>
          <p:nvSpPr>
            <p:cNvPr id="2055" name="Rectangle 18"/>
            <p:cNvSpPr>
              <a:spLocks noChangeArrowheads="1"/>
            </p:cNvSpPr>
            <p:nvPr/>
          </p:nvSpPr>
          <p:spPr bwMode="auto">
            <a:xfrm>
              <a:off x="3024" y="1920"/>
              <a:ext cx="288" cy="624"/>
            </a:xfrm>
            <a:prstGeom prst="rect">
              <a:avLst/>
            </a:prstGeom>
            <a:solidFill>
              <a:schemeClr val="accent1"/>
            </a:solidFill>
            <a:ln w="9525">
              <a:solidFill>
                <a:schemeClr val="bg2"/>
              </a:solidFill>
              <a:miter lim="800000"/>
              <a:headEnd/>
              <a:tailEnd/>
            </a:ln>
          </p:spPr>
          <p:txBody>
            <a:bodyPr wrap="none" anchor="ctr"/>
            <a:lstStyle/>
            <a:p>
              <a:endParaRPr lang="en-US"/>
            </a:p>
          </p:txBody>
        </p:sp>
        <p:sp>
          <p:nvSpPr>
            <p:cNvPr id="2056" name="Rectangle 20"/>
            <p:cNvSpPr>
              <a:spLocks noChangeArrowheads="1"/>
            </p:cNvSpPr>
            <p:nvPr/>
          </p:nvSpPr>
          <p:spPr bwMode="auto">
            <a:xfrm>
              <a:off x="3312" y="1920"/>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sp>
          <p:nvSpPr>
            <p:cNvPr id="2057" name="Rectangle 21"/>
            <p:cNvSpPr>
              <a:spLocks noChangeArrowheads="1"/>
            </p:cNvSpPr>
            <p:nvPr/>
          </p:nvSpPr>
          <p:spPr bwMode="auto">
            <a:xfrm>
              <a:off x="3600" y="1920"/>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sp>
          <p:nvSpPr>
            <p:cNvPr id="2058" name="Rectangle 22"/>
            <p:cNvSpPr>
              <a:spLocks noChangeArrowheads="1"/>
            </p:cNvSpPr>
            <p:nvPr/>
          </p:nvSpPr>
          <p:spPr bwMode="auto">
            <a:xfrm>
              <a:off x="3888" y="1920"/>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sp>
          <p:nvSpPr>
            <p:cNvPr id="2059" name="Rectangle 23"/>
            <p:cNvSpPr>
              <a:spLocks noChangeArrowheads="1"/>
            </p:cNvSpPr>
            <p:nvPr/>
          </p:nvSpPr>
          <p:spPr bwMode="auto">
            <a:xfrm>
              <a:off x="4176" y="1920"/>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sp>
          <p:nvSpPr>
            <p:cNvPr id="2060" name="Rectangle 24"/>
            <p:cNvSpPr>
              <a:spLocks noChangeArrowheads="1"/>
            </p:cNvSpPr>
            <p:nvPr/>
          </p:nvSpPr>
          <p:spPr bwMode="auto">
            <a:xfrm>
              <a:off x="4464" y="1920"/>
              <a:ext cx="288" cy="624"/>
            </a:xfrm>
            <a:prstGeom prst="rect">
              <a:avLst/>
            </a:prstGeom>
            <a:solidFill>
              <a:schemeClr val="tx2"/>
            </a:solidFill>
            <a:ln w="9525">
              <a:solidFill>
                <a:schemeClr val="bg2"/>
              </a:solidFill>
              <a:miter lim="800000"/>
              <a:headEnd/>
              <a:tailEnd/>
            </a:ln>
          </p:spPr>
          <p:txBody>
            <a:bodyPr wrap="none" anchor="ctr"/>
            <a:lstStyle/>
            <a:p>
              <a:endParaRPr lang="en-US"/>
            </a:p>
          </p:txBody>
        </p:sp>
      </p:grpSp>
      <p:graphicFrame>
        <p:nvGraphicFramePr>
          <p:cNvPr id="32794" name="Object 26"/>
          <p:cNvGraphicFramePr>
            <a:graphicFrameLocks noChangeAspect="1"/>
          </p:cNvGraphicFramePr>
          <p:nvPr>
            <p:ph sz="half" idx="2"/>
          </p:nvPr>
        </p:nvGraphicFramePr>
        <p:xfrm>
          <a:off x="5219700" y="3505200"/>
          <a:ext cx="3924300" cy="2617788"/>
        </p:xfrm>
        <a:graphic>
          <a:graphicData uri="http://schemas.openxmlformats.org/presentationml/2006/ole">
            <p:oleObj spid="_x0000_s2050" name="Chart" r:id="rId3" imgW="6096130" imgH="4067251" progId="MSGraph.Chart.8">
              <p:embed followColorScheme="full"/>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linds(horizontal)">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Effect transition="in" filter="blinds(horizontal)">
                                      <p:cBhvr>
                                        <p:cTn id="17" dur="500"/>
                                        <p:tgtEl>
                                          <p:spTgt spid="327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2794"/>
                                        </p:tgtEl>
                                        <p:attrNameLst>
                                          <p:attrName>style.visibility</p:attrName>
                                        </p:attrNameLst>
                                      </p:cBhvr>
                                      <p:to>
                                        <p:strVal val="visible"/>
                                      </p:to>
                                    </p:set>
                                    <p:animEffect transition="in" filter="blinds(horizontal)">
                                      <p:cBhvr>
                                        <p:cTn id="25" dur="500"/>
                                        <p:tgtEl>
                                          <p:spTgt spid="32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27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457200" y="609600"/>
            <a:ext cx="8385175" cy="1066800"/>
          </a:xfrm>
        </p:spPr>
        <p:txBody>
          <a:bodyPr vert="horz" lIns="0" rIns="0" bIns="0" anchor="b">
            <a:noAutofit/>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Sketch what you first see</a:t>
            </a:r>
          </a:p>
        </p:txBody>
      </p:sp>
      <p:sp>
        <p:nvSpPr>
          <p:cNvPr id="34819" name="Rectangle 3"/>
          <p:cNvSpPr>
            <a:spLocks noGrp="1" noRot="1" noChangeArrowheads="1"/>
          </p:cNvSpPr>
          <p:nvPr>
            <p:ph type="body" sz="half" idx="1"/>
          </p:nvPr>
        </p:nvSpPr>
        <p:spPr>
          <a:xfrm>
            <a:off x="838200" y="2057400"/>
            <a:ext cx="5562600" cy="4191000"/>
          </a:xfrm>
        </p:spPr>
        <p:txBody>
          <a:bodyPr>
            <a:normAutofit/>
          </a:bodyPr>
          <a:lstStyle/>
          <a:p>
            <a:pPr marL="571500" indent="-571500">
              <a:buClr>
                <a:srgbClr val="C00000"/>
              </a:buClr>
              <a:buFont typeface="Wingdings" pitchFamily="2" charset="2"/>
              <a:buChar char="v"/>
              <a:defRPr/>
            </a:pPr>
            <a:r>
              <a:rPr lang="en-US" sz="4000" dirty="0" smtClean="0"/>
              <a:t>Two and a quarter</a:t>
            </a:r>
          </a:p>
          <a:p>
            <a:pPr marL="571500" indent="-571500">
              <a:buClr>
                <a:srgbClr val="C00000"/>
              </a:buClr>
              <a:buFont typeface="Wingdings" pitchFamily="2" charset="2"/>
              <a:buChar char="v"/>
              <a:defRPr/>
            </a:pPr>
            <a:r>
              <a:rPr lang="en-US" sz="4000" dirty="0" smtClean="0"/>
              <a:t>Two and two-thirds</a:t>
            </a:r>
          </a:p>
        </p:txBody>
      </p:sp>
      <p:grpSp>
        <p:nvGrpSpPr>
          <p:cNvPr id="2" name="Group 29"/>
          <p:cNvGrpSpPr>
            <a:grpSpLocks/>
          </p:cNvGrpSpPr>
          <p:nvPr/>
        </p:nvGrpSpPr>
        <p:grpSpPr bwMode="auto">
          <a:xfrm>
            <a:off x="2057400" y="4108450"/>
            <a:ext cx="3840163" cy="1114425"/>
            <a:chOff x="1008" y="2304"/>
            <a:chExt cx="1728" cy="480"/>
          </a:xfrm>
        </p:grpSpPr>
        <p:sp>
          <p:nvSpPr>
            <p:cNvPr id="3081" name="Oval 24"/>
            <p:cNvSpPr>
              <a:spLocks noChangeArrowheads="1"/>
            </p:cNvSpPr>
            <p:nvPr/>
          </p:nvSpPr>
          <p:spPr bwMode="auto">
            <a:xfrm>
              <a:off x="1008" y="2304"/>
              <a:ext cx="432" cy="43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082" name="Oval 25"/>
            <p:cNvSpPr>
              <a:spLocks noChangeArrowheads="1"/>
            </p:cNvSpPr>
            <p:nvPr/>
          </p:nvSpPr>
          <p:spPr bwMode="auto">
            <a:xfrm>
              <a:off x="1680" y="2304"/>
              <a:ext cx="432" cy="43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083" name="Oval 26"/>
            <p:cNvSpPr>
              <a:spLocks noChangeArrowheads="1"/>
            </p:cNvSpPr>
            <p:nvPr/>
          </p:nvSpPr>
          <p:spPr bwMode="auto">
            <a:xfrm>
              <a:off x="2304" y="2352"/>
              <a:ext cx="432" cy="432"/>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34843" name="Rectangle 27"/>
          <p:cNvSpPr>
            <a:spLocks noChangeArrowheads="1"/>
          </p:cNvSpPr>
          <p:nvPr/>
        </p:nvSpPr>
        <p:spPr bwMode="auto">
          <a:xfrm>
            <a:off x="5470525" y="3886200"/>
            <a:ext cx="854075" cy="1447800"/>
          </a:xfrm>
          <a:prstGeom prst="rect">
            <a:avLst/>
          </a:prstGeom>
          <a:solidFill>
            <a:srgbClr val="007E00"/>
          </a:solidFill>
          <a:ln w="9525">
            <a:noFill/>
            <a:miter lim="800000"/>
            <a:headEnd/>
            <a:tailEnd/>
          </a:ln>
        </p:spPr>
        <p:txBody>
          <a:bodyPr wrap="none" anchor="ctr"/>
          <a:lstStyle/>
          <a:p>
            <a:endParaRPr lang="en-US"/>
          </a:p>
        </p:txBody>
      </p:sp>
      <p:sp>
        <p:nvSpPr>
          <p:cNvPr id="34844" name="Rectangle 28"/>
          <p:cNvSpPr>
            <a:spLocks noChangeArrowheads="1"/>
          </p:cNvSpPr>
          <p:nvPr/>
        </p:nvSpPr>
        <p:spPr bwMode="auto">
          <a:xfrm>
            <a:off x="4830763" y="4776788"/>
            <a:ext cx="1281112" cy="557212"/>
          </a:xfrm>
          <a:prstGeom prst="rect">
            <a:avLst/>
          </a:prstGeom>
          <a:solidFill>
            <a:srgbClr val="007E00"/>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dissolv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dissolve">
                                      <p:cBhvr>
                                        <p:cTn id="12" dur="5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4843"/>
                                        </p:tgtEl>
                                        <p:attrNameLst>
                                          <p:attrName>style.visibility</p:attrName>
                                        </p:attrNameLst>
                                      </p:cBhvr>
                                      <p:to>
                                        <p:strVal val="visible"/>
                                      </p:to>
                                    </p:set>
                                    <p:animEffect transition="in" filter="dissolve">
                                      <p:cBhvr>
                                        <p:cTn id="20" dur="500"/>
                                        <p:tgtEl>
                                          <p:spTgt spid="3484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4844"/>
                                        </p:tgtEl>
                                        <p:attrNameLst>
                                          <p:attrName>style.visibility</p:attrName>
                                        </p:attrNameLst>
                                      </p:cBhvr>
                                      <p:to>
                                        <p:strVal val="visible"/>
                                      </p:to>
                                    </p:set>
                                    <p:animEffect transition="in" filter="dissolve">
                                      <p:cBhvr>
                                        <p:cTn id="23" dur="500"/>
                                        <p:tgtEl>
                                          <p:spTgt spid="34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43" grpId="0" animBg="1"/>
      <p:bldP spid="348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vert="horz" lIns="0" rIns="0" bIns="0" anchor="b">
            <a:noAutofit/>
          </a:bodyPr>
          <a:lstStyle/>
          <a:p>
            <a:pPr>
              <a:defRPr/>
            </a:pPr>
            <a:r>
              <a:rPr lang="en-US" sz="60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fraction is blue?</a:t>
            </a:r>
          </a:p>
        </p:txBody>
      </p:sp>
      <p:grpSp>
        <p:nvGrpSpPr>
          <p:cNvPr id="2" name="Group 3"/>
          <p:cNvGrpSpPr>
            <a:grpSpLocks/>
          </p:cNvGrpSpPr>
          <p:nvPr/>
        </p:nvGrpSpPr>
        <p:grpSpPr bwMode="auto">
          <a:xfrm>
            <a:off x="2362200" y="2362200"/>
            <a:ext cx="5111750" cy="3962400"/>
            <a:chOff x="1964" y="1488"/>
            <a:chExt cx="2744" cy="2160"/>
          </a:xfrm>
        </p:grpSpPr>
        <p:sp>
          <p:nvSpPr>
            <p:cNvPr id="15364" name="AutoShape 4"/>
            <p:cNvSpPr>
              <a:spLocks noChangeArrowheads="1"/>
            </p:cNvSpPr>
            <p:nvPr/>
          </p:nvSpPr>
          <p:spPr bwMode="auto">
            <a:xfrm>
              <a:off x="2928" y="148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5365" name="AutoShape 5"/>
            <p:cNvSpPr>
              <a:spLocks noChangeArrowheads="1"/>
            </p:cNvSpPr>
            <p:nvPr/>
          </p:nvSpPr>
          <p:spPr bwMode="auto">
            <a:xfrm rot="3576504">
              <a:off x="2367" y="1761"/>
              <a:ext cx="820" cy="370"/>
            </a:xfrm>
            <a:custGeom>
              <a:avLst/>
              <a:gdLst>
                <a:gd name="T0" fmla="*/ 718 w 21600"/>
                <a:gd name="T1" fmla="*/ 185 h 21600"/>
                <a:gd name="T2" fmla="*/ 410 w 21600"/>
                <a:gd name="T3" fmla="*/ 370 h 21600"/>
                <a:gd name="T4" fmla="*/ 103 w 21600"/>
                <a:gd name="T5" fmla="*/ 185 h 21600"/>
                <a:gd name="T6" fmla="*/ 410 w 21600"/>
                <a:gd name="T7" fmla="*/ 0 h 21600"/>
                <a:gd name="T8" fmla="*/ 0 60000 65536"/>
                <a:gd name="T9" fmla="*/ 0 60000 65536"/>
                <a:gd name="T10" fmla="*/ 0 60000 65536"/>
                <a:gd name="T11" fmla="*/ 0 60000 65536"/>
                <a:gd name="T12" fmla="*/ 4504 w 21600"/>
                <a:gd name="T13" fmla="*/ 4495 h 21600"/>
                <a:gd name="T14" fmla="*/ 17096 w 21600"/>
                <a:gd name="T15" fmla="*/ 1710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5366" name="AutoShape 6"/>
            <p:cNvSpPr>
              <a:spLocks noChangeArrowheads="1"/>
            </p:cNvSpPr>
            <p:nvPr/>
          </p:nvSpPr>
          <p:spPr bwMode="auto">
            <a:xfrm rot="-3500175">
              <a:off x="3509" y="1771"/>
              <a:ext cx="818" cy="347"/>
            </a:xfrm>
            <a:custGeom>
              <a:avLst/>
              <a:gdLst>
                <a:gd name="T0" fmla="*/ 716 w 21600"/>
                <a:gd name="T1" fmla="*/ 174 h 21600"/>
                <a:gd name="T2" fmla="*/ 409 w 21600"/>
                <a:gd name="T3" fmla="*/ 347 h 21600"/>
                <a:gd name="T4" fmla="*/ 102 w 21600"/>
                <a:gd name="T5" fmla="*/ 174 h 21600"/>
                <a:gd name="T6" fmla="*/ 409 w 21600"/>
                <a:gd name="T7" fmla="*/ 0 h 21600"/>
                <a:gd name="T8" fmla="*/ 0 60000 65536"/>
                <a:gd name="T9" fmla="*/ 0 60000 65536"/>
                <a:gd name="T10" fmla="*/ 0 60000 65536"/>
                <a:gd name="T11" fmla="*/ 0 60000 65536"/>
                <a:gd name="T12" fmla="*/ 4489 w 21600"/>
                <a:gd name="T13" fmla="*/ 4482 h 21600"/>
                <a:gd name="T14" fmla="*/ 17111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5367" name="AutoShape 7"/>
            <p:cNvSpPr>
              <a:spLocks noChangeArrowheads="1"/>
            </p:cNvSpPr>
            <p:nvPr/>
          </p:nvSpPr>
          <p:spPr bwMode="auto">
            <a:xfrm>
              <a:off x="2976"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5368" name="AutoShape 8"/>
            <p:cNvSpPr>
              <a:spLocks noChangeArrowheads="1"/>
            </p:cNvSpPr>
            <p:nvPr/>
          </p:nvSpPr>
          <p:spPr bwMode="auto">
            <a:xfrm>
              <a:off x="2544"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5369" name="AutoShape 9"/>
            <p:cNvSpPr>
              <a:spLocks noChangeArrowheads="1"/>
            </p:cNvSpPr>
            <p:nvPr/>
          </p:nvSpPr>
          <p:spPr bwMode="auto">
            <a:xfrm flipH="1">
              <a:off x="3600" y="2208"/>
              <a:ext cx="528" cy="336"/>
            </a:xfrm>
            <a:prstGeom prst="parallelogram">
              <a:avLst>
                <a:gd name="adj" fmla="val 39286"/>
              </a:avLst>
            </a:prstGeom>
            <a:solidFill>
              <a:srgbClr val="66CCFF"/>
            </a:solidFill>
            <a:ln w="28575">
              <a:solidFill>
                <a:schemeClr val="tx1"/>
              </a:solidFill>
              <a:miter lim="800000"/>
              <a:headEnd/>
              <a:tailEnd/>
            </a:ln>
          </p:spPr>
          <p:txBody>
            <a:bodyPr wrap="none" anchor="ctr"/>
            <a:lstStyle/>
            <a:p>
              <a:endParaRPr lang="en-US"/>
            </a:p>
          </p:txBody>
        </p:sp>
        <p:sp>
          <p:nvSpPr>
            <p:cNvPr id="15370" name="AutoShape 10"/>
            <p:cNvSpPr>
              <a:spLocks noChangeArrowheads="1"/>
            </p:cNvSpPr>
            <p:nvPr/>
          </p:nvSpPr>
          <p:spPr bwMode="auto">
            <a:xfrm rot="-66800">
              <a:off x="2975" y="2543"/>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5371" name="AutoShape 11"/>
            <p:cNvSpPr>
              <a:spLocks noChangeArrowheads="1"/>
            </p:cNvSpPr>
            <p:nvPr/>
          </p:nvSpPr>
          <p:spPr bwMode="auto">
            <a:xfrm rot="66800" flipV="1">
              <a:off x="1964"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5372" name="AutoShape 12"/>
            <p:cNvSpPr>
              <a:spLocks noChangeArrowheads="1"/>
            </p:cNvSpPr>
            <p:nvPr/>
          </p:nvSpPr>
          <p:spPr bwMode="auto">
            <a:xfrm rot="66800" flipV="1">
              <a:off x="3936"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5373" name="AutoShape 13"/>
            <p:cNvSpPr>
              <a:spLocks noChangeArrowheads="1"/>
            </p:cNvSpPr>
            <p:nvPr/>
          </p:nvSpPr>
          <p:spPr bwMode="auto">
            <a:xfrm>
              <a:off x="2976" y="292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5374" name="AutoShape 14"/>
            <p:cNvSpPr>
              <a:spLocks noChangeArrowheads="1"/>
            </p:cNvSpPr>
            <p:nvPr/>
          </p:nvSpPr>
          <p:spPr bwMode="auto">
            <a:xfrm>
              <a:off x="3408" y="2208"/>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5375" name="AutoShape 15"/>
            <p:cNvSpPr>
              <a:spLocks noChangeArrowheads="1"/>
            </p:cNvSpPr>
            <p:nvPr/>
          </p:nvSpPr>
          <p:spPr bwMode="auto">
            <a:xfrm flipV="1">
              <a:off x="2544"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5376" name="AutoShape 16"/>
            <p:cNvSpPr>
              <a:spLocks noChangeArrowheads="1"/>
            </p:cNvSpPr>
            <p:nvPr/>
          </p:nvSpPr>
          <p:spPr bwMode="auto">
            <a:xfrm flipV="1">
              <a:off x="3792"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457200" y="1447800"/>
            <a:ext cx="8305800" cy="11430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Part of a Set</a:t>
            </a:r>
            <a:b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3 of 13 pieces</a:t>
            </a:r>
          </a:p>
        </p:txBody>
      </p:sp>
      <p:grpSp>
        <p:nvGrpSpPr>
          <p:cNvPr id="2" name="Group 3"/>
          <p:cNvGrpSpPr>
            <a:grpSpLocks/>
          </p:cNvGrpSpPr>
          <p:nvPr/>
        </p:nvGrpSpPr>
        <p:grpSpPr bwMode="auto">
          <a:xfrm>
            <a:off x="2438400" y="2667000"/>
            <a:ext cx="5035550" cy="3962400"/>
            <a:chOff x="1964" y="1488"/>
            <a:chExt cx="2744" cy="2160"/>
          </a:xfrm>
        </p:grpSpPr>
        <p:sp>
          <p:nvSpPr>
            <p:cNvPr id="16388" name="AutoShape 4"/>
            <p:cNvSpPr>
              <a:spLocks noChangeArrowheads="1"/>
            </p:cNvSpPr>
            <p:nvPr/>
          </p:nvSpPr>
          <p:spPr bwMode="auto">
            <a:xfrm>
              <a:off x="2928" y="148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6389" name="AutoShape 5"/>
            <p:cNvSpPr>
              <a:spLocks noChangeArrowheads="1"/>
            </p:cNvSpPr>
            <p:nvPr/>
          </p:nvSpPr>
          <p:spPr bwMode="auto">
            <a:xfrm rot="3576504">
              <a:off x="2367" y="1761"/>
              <a:ext cx="820" cy="370"/>
            </a:xfrm>
            <a:custGeom>
              <a:avLst/>
              <a:gdLst>
                <a:gd name="T0" fmla="*/ 718 w 21600"/>
                <a:gd name="T1" fmla="*/ 185 h 21600"/>
                <a:gd name="T2" fmla="*/ 410 w 21600"/>
                <a:gd name="T3" fmla="*/ 370 h 21600"/>
                <a:gd name="T4" fmla="*/ 103 w 21600"/>
                <a:gd name="T5" fmla="*/ 185 h 21600"/>
                <a:gd name="T6" fmla="*/ 410 w 21600"/>
                <a:gd name="T7" fmla="*/ 0 h 21600"/>
                <a:gd name="T8" fmla="*/ 0 60000 65536"/>
                <a:gd name="T9" fmla="*/ 0 60000 65536"/>
                <a:gd name="T10" fmla="*/ 0 60000 65536"/>
                <a:gd name="T11" fmla="*/ 0 60000 65536"/>
                <a:gd name="T12" fmla="*/ 4504 w 21600"/>
                <a:gd name="T13" fmla="*/ 4495 h 21600"/>
                <a:gd name="T14" fmla="*/ 17096 w 21600"/>
                <a:gd name="T15" fmla="*/ 1710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6390" name="AutoShape 6"/>
            <p:cNvSpPr>
              <a:spLocks noChangeArrowheads="1"/>
            </p:cNvSpPr>
            <p:nvPr/>
          </p:nvSpPr>
          <p:spPr bwMode="auto">
            <a:xfrm rot="-3500175">
              <a:off x="3509" y="1771"/>
              <a:ext cx="818" cy="347"/>
            </a:xfrm>
            <a:custGeom>
              <a:avLst/>
              <a:gdLst>
                <a:gd name="T0" fmla="*/ 716 w 21600"/>
                <a:gd name="T1" fmla="*/ 174 h 21600"/>
                <a:gd name="T2" fmla="*/ 409 w 21600"/>
                <a:gd name="T3" fmla="*/ 347 h 21600"/>
                <a:gd name="T4" fmla="*/ 102 w 21600"/>
                <a:gd name="T5" fmla="*/ 174 h 21600"/>
                <a:gd name="T6" fmla="*/ 409 w 21600"/>
                <a:gd name="T7" fmla="*/ 0 h 21600"/>
                <a:gd name="T8" fmla="*/ 0 60000 65536"/>
                <a:gd name="T9" fmla="*/ 0 60000 65536"/>
                <a:gd name="T10" fmla="*/ 0 60000 65536"/>
                <a:gd name="T11" fmla="*/ 0 60000 65536"/>
                <a:gd name="T12" fmla="*/ 4489 w 21600"/>
                <a:gd name="T13" fmla="*/ 4482 h 21600"/>
                <a:gd name="T14" fmla="*/ 17111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6391" name="AutoShape 7"/>
            <p:cNvSpPr>
              <a:spLocks noChangeArrowheads="1"/>
            </p:cNvSpPr>
            <p:nvPr/>
          </p:nvSpPr>
          <p:spPr bwMode="auto">
            <a:xfrm>
              <a:off x="2976"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6392" name="AutoShape 8"/>
            <p:cNvSpPr>
              <a:spLocks noChangeArrowheads="1"/>
            </p:cNvSpPr>
            <p:nvPr/>
          </p:nvSpPr>
          <p:spPr bwMode="auto">
            <a:xfrm>
              <a:off x="2544"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6393" name="AutoShape 9"/>
            <p:cNvSpPr>
              <a:spLocks noChangeArrowheads="1"/>
            </p:cNvSpPr>
            <p:nvPr/>
          </p:nvSpPr>
          <p:spPr bwMode="auto">
            <a:xfrm flipH="1">
              <a:off x="3600" y="2208"/>
              <a:ext cx="528" cy="336"/>
            </a:xfrm>
            <a:prstGeom prst="parallelogram">
              <a:avLst>
                <a:gd name="adj" fmla="val 39286"/>
              </a:avLst>
            </a:prstGeom>
            <a:solidFill>
              <a:srgbClr val="66CCFF"/>
            </a:solidFill>
            <a:ln w="28575">
              <a:solidFill>
                <a:schemeClr val="tx1"/>
              </a:solidFill>
              <a:miter lim="800000"/>
              <a:headEnd/>
              <a:tailEnd/>
            </a:ln>
          </p:spPr>
          <p:txBody>
            <a:bodyPr wrap="none" anchor="ctr"/>
            <a:lstStyle/>
            <a:p>
              <a:endParaRPr lang="en-US"/>
            </a:p>
          </p:txBody>
        </p:sp>
        <p:sp>
          <p:nvSpPr>
            <p:cNvPr id="16394" name="AutoShape 10"/>
            <p:cNvSpPr>
              <a:spLocks noChangeArrowheads="1"/>
            </p:cNvSpPr>
            <p:nvPr/>
          </p:nvSpPr>
          <p:spPr bwMode="auto">
            <a:xfrm rot="-66800">
              <a:off x="2975" y="2543"/>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6395" name="AutoShape 11"/>
            <p:cNvSpPr>
              <a:spLocks noChangeArrowheads="1"/>
            </p:cNvSpPr>
            <p:nvPr/>
          </p:nvSpPr>
          <p:spPr bwMode="auto">
            <a:xfrm rot="66800" flipV="1">
              <a:off x="1964"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6396" name="AutoShape 12"/>
            <p:cNvSpPr>
              <a:spLocks noChangeArrowheads="1"/>
            </p:cNvSpPr>
            <p:nvPr/>
          </p:nvSpPr>
          <p:spPr bwMode="auto">
            <a:xfrm rot="66800" flipV="1">
              <a:off x="3936"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6397" name="AutoShape 13"/>
            <p:cNvSpPr>
              <a:spLocks noChangeArrowheads="1"/>
            </p:cNvSpPr>
            <p:nvPr/>
          </p:nvSpPr>
          <p:spPr bwMode="auto">
            <a:xfrm>
              <a:off x="2976" y="292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6398" name="AutoShape 14"/>
            <p:cNvSpPr>
              <a:spLocks noChangeArrowheads="1"/>
            </p:cNvSpPr>
            <p:nvPr/>
          </p:nvSpPr>
          <p:spPr bwMode="auto">
            <a:xfrm>
              <a:off x="3408" y="2208"/>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6399" name="AutoShape 15"/>
            <p:cNvSpPr>
              <a:spLocks noChangeArrowheads="1"/>
            </p:cNvSpPr>
            <p:nvPr/>
          </p:nvSpPr>
          <p:spPr bwMode="auto">
            <a:xfrm flipV="1">
              <a:off x="2544"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6400" name="AutoShape 16"/>
            <p:cNvSpPr>
              <a:spLocks noChangeArrowheads="1"/>
            </p:cNvSpPr>
            <p:nvPr/>
          </p:nvSpPr>
          <p:spPr bwMode="auto">
            <a:xfrm flipV="1">
              <a:off x="3792"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457200" y="914400"/>
            <a:ext cx="8305800" cy="16764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Part of an Area </a:t>
            </a:r>
            <a:b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6 of 36 triangles</a:t>
            </a:r>
          </a:p>
        </p:txBody>
      </p:sp>
      <p:grpSp>
        <p:nvGrpSpPr>
          <p:cNvPr id="2" name="Group 3"/>
          <p:cNvGrpSpPr>
            <a:grpSpLocks/>
          </p:cNvGrpSpPr>
          <p:nvPr/>
        </p:nvGrpSpPr>
        <p:grpSpPr bwMode="auto">
          <a:xfrm>
            <a:off x="2438400" y="2819400"/>
            <a:ext cx="5035550" cy="3810000"/>
            <a:chOff x="1964" y="1488"/>
            <a:chExt cx="2744" cy="2160"/>
          </a:xfrm>
        </p:grpSpPr>
        <p:sp>
          <p:nvSpPr>
            <p:cNvPr id="17412" name="AutoShape 4"/>
            <p:cNvSpPr>
              <a:spLocks noChangeArrowheads="1"/>
            </p:cNvSpPr>
            <p:nvPr/>
          </p:nvSpPr>
          <p:spPr bwMode="auto">
            <a:xfrm>
              <a:off x="2928" y="148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7413" name="AutoShape 5"/>
            <p:cNvSpPr>
              <a:spLocks noChangeArrowheads="1"/>
            </p:cNvSpPr>
            <p:nvPr/>
          </p:nvSpPr>
          <p:spPr bwMode="auto">
            <a:xfrm rot="3576504">
              <a:off x="2367" y="1761"/>
              <a:ext cx="820" cy="370"/>
            </a:xfrm>
            <a:custGeom>
              <a:avLst/>
              <a:gdLst>
                <a:gd name="T0" fmla="*/ 718 w 21600"/>
                <a:gd name="T1" fmla="*/ 185 h 21600"/>
                <a:gd name="T2" fmla="*/ 410 w 21600"/>
                <a:gd name="T3" fmla="*/ 370 h 21600"/>
                <a:gd name="T4" fmla="*/ 103 w 21600"/>
                <a:gd name="T5" fmla="*/ 185 h 21600"/>
                <a:gd name="T6" fmla="*/ 410 w 21600"/>
                <a:gd name="T7" fmla="*/ 0 h 21600"/>
                <a:gd name="T8" fmla="*/ 0 60000 65536"/>
                <a:gd name="T9" fmla="*/ 0 60000 65536"/>
                <a:gd name="T10" fmla="*/ 0 60000 65536"/>
                <a:gd name="T11" fmla="*/ 0 60000 65536"/>
                <a:gd name="T12" fmla="*/ 4504 w 21600"/>
                <a:gd name="T13" fmla="*/ 4495 h 21600"/>
                <a:gd name="T14" fmla="*/ 17096 w 21600"/>
                <a:gd name="T15" fmla="*/ 1710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7414" name="AutoShape 6"/>
            <p:cNvSpPr>
              <a:spLocks noChangeArrowheads="1"/>
            </p:cNvSpPr>
            <p:nvPr/>
          </p:nvSpPr>
          <p:spPr bwMode="auto">
            <a:xfrm rot="-3500175">
              <a:off x="3509" y="1771"/>
              <a:ext cx="818" cy="347"/>
            </a:xfrm>
            <a:custGeom>
              <a:avLst/>
              <a:gdLst>
                <a:gd name="T0" fmla="*/ 716 w 21600"/>
                <a:gd name="T1" fmla="*/ 174 h 21600"/>
                <a:gd name="T2" fmla="*/ 409 w 21600"/>
                <a:gd name="T3" fmla="*/ 347 h 21600"/>
                <a:gd name="T4" fmla="*/ 102 w 21600"/>
                <a:gd name="T5" fmla="*/ 174 h 21600"/>
                <a:gd name="T6" fmla="*/ 409 w 21600"/>
                <a:gd name="T7" fmla="*/ 0 h 21600"/>
                <a:gd name="T8" fmla="*/ 0 60000 65536"/>
                <a:gd name="T9" fmla="*/ 0 60000 65536"/>
                <a:gd name="T10" fmla="*/ 0 60000 65536"/>
                <a:gd name="T11" fmla="*/ 0 60000 65536"/>
                <a:gd name="T12" fmla="*/ 4489 w 21600"/>
                <a:gd name="T13" fmla="*/ 4482 h 21600"/>
                <a:gd name="T14" fmla="*/ 17111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7415" name="AutoShape 7"/>
            <p:cNvSpPr>
              <a:spLocks noChangeArrowheads="1"/>
            </p:cNvSpPr>
            <p:nvPr/>
          </p:nvSpPr>
          <p:spPr bwMode="auto">
            <a:xfrm>
              <a:off x="2976"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7416" name="AutoShape 8"/>
            <p:cNvSpPr>
              <a:spLocks noChangeArrowheads="1"/>
            </p:cNvSpPr>
            <p:nvPr/>
          </p:nvSpPr>
          <p:spPr bwMode="auto">
            <a:xfrm>
              <a:off x="2544" y="220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7417" name="AutoShape 9"/>
            <p:cNvSpPr>
              <a:spLocks noChangeArrowheads="1"/>
            </p:cNvSpPr>
            <p:nvPr/>
          </p:nvSpPr>
          <p:spPr bwMode="auto">
            <a:xfrm flipH="1">
              <a:off x="3600" y="2208"/>
              <a:ext cx="528" cy="336"/>
            </a:xfrm>
            <a:prstGeom prst="parallelogram">
              <a:avLst>
                <a:gd name="adj" fmla="val 39286"/>
              </a:avLst>
            </a:prstGeom>
            <a:solidFill>
              <a:srgbClr val="66CCFF"/>
            </a:solidFill>
            <a:ln w="28575">
              <a:solidFill>
                <a:schemeClr val="tx1"/>
              </a:solidFill>
              <a:miter lim="800000"/>
              <a:headEnd/>
              <a:tailEnd/>
            </a:ln>
          </p:spPr>
          <p:txBody>
            <a:bodyPr wrap="none" anchor="ctr"/>
            <a:lstStyle/>
            <a:p>
              <a:endParaRPr lang="en-US"/>
            </a:p>
          </p:txBody>
        </p:sp>
        <p:sp>
          <p:nvSpPr>
            <p:cNvPr id="17418" name="AutoShape 10"/>
            <p:cNvSpPr>
              <a:spLocks noChangeArrowheads="1"/>
            </p:cNvSpPr>
            <p:nvPr/>
          </p:nvSpPr>
          <p:spPr bwMode="auto">
            <a:xfrm rot="-66800">
              <a:off x="2975" y="2543"/>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7419" name="AutoShape 11"/>
            <p:cNvSpPr>
              <a:spLocks noChangeArrowheads="1"/>
            </p:cNvSpPr>
            <p:nvPr/>
          </p:nvSpPr>
          <p:spPr bwMode="auto">
            <a:xfrm rot="66800" flipV="1">
              <a:off x="1964"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7420" name="AutoShape 12"/>
            <p:cNvSpPr>
              <a:spLocks noChangeArrowheads="1"/>
            </p:cNvSpPr>
            <p:nvPr/>
          </p:nvSpPr>
          <p:spPr bwMode="auto">
            <a:xfrm rot="66800" flipV="1">
              <a:off x="3936" y="2544"/>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7421" name="AutoShape 13"/>
            <p:cNvSpPr>
              <a:spLocks noChangeArrowheads="1"/>
            </p:cNvSpPr>
            <p:nvPr/>
          </p:nvSpPr>
          <p:spPr bwMode="auto">
            <a:xfrm>
              <a:off x="2976" y="2928"/>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7422" name="AutoShape 14"/>
            <p:cNvSpPr>
              <a:spLocks noChangeArrowheads="1"/>
            </p:cNvSpPr>
            <p:nvPr/>
          </p:nvSpPr>
          <p:spPr bwMode="auto">
            <a:xfrm>
              <a:off x="3408" y="2208"/>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7423" name="AutoShape 15"/>
            <p:cNvSpPr>
              <a:spLocks noChangeArrowheads="1"/>
            </p:cNvSpPr>
            <p:nvPr/>
          </p:nvSpPr>
          <p:spPr bwMode="auto">
            <a:xfrm flipV="1">
              <a:off x="2544"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7424" name="AutoShape 16"/>
            <p:cNvSpPr>
              <a:spLocks noChangeArrowheads="1"/>
            </p:cNvSpPr>
            <p:nvPr/>
          </p:nvSpPr>
          <p:spPr bwMode="auto">
            <a:xfrm flipV="1">
              <a:off x="3792" y="2544"/>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7425" name="Line 17"/>
            <p:cNvSpPr>
              <a:spLocks noChangeShapeType="1"/>
            </p:cNvSpPr>
            <p:nvPr/>
          </p:nvSpPr>
          <p:spPr bwMode="auto">
            <a:xfrm>
              <a:off x="2544" y="1824"/>
              <a:ext cx="384" cy="0"/>
            </a:xfrm>
            <a:prstGeom prst="line">
              <a:avLst/>
            </a:prstGeom>
            <a:noFill/>
            <a:ln w="9525">
              <a:solidFill>
                <a:schemeClr val="tx1"/>
              </a:solidFill>
              <a:round/>
              <a:headEnd/>
              <a:tailEnd/>
            </a:ln>
          </p:spPr>
          <p:txBody>
            <a:bodyPr wrap="none"/>
            <a:lstStyle/>
            <a:p>
              <a:endParaRPr lang="en-US"/>
            </a:p>
          </p:txBody>
        </p:sp>
        <p:sp>
          <p:nvSpPr>
            <p:cNvPr id="17426" name="Line 18"/>
            <p:cNvSpPr>
              <a:spLocks noChangeShapeType="1"/>
            </p:cNvSpPr>
            <p:nvPr/>
          </p:nvSpPr>
          <p:spPr bwMode="auto">
            <a:xfrm flipH="1">
              <a:off x="2688" y="1824"/>
              <a:ext cx="240" cy="384"/>
            </a:xfrm>
            <a:prstGeom prst="line">
              <a:avLst/>
            </a:prstGeom>
            <a:noFill/>
            <a:ln w="9525">
              <a:solidFill>
                <a:schemeClr val="tx1"/>
              </a:solidFill>
              <a:round/>
              <a:headEnd/>
              <a:tailEnd/>
            </a:ln>
          </p:spPr>
          <p:txBody>
            <a:bodyPr wrap="none"/>
            <a:lstStyle/>
            <a:p>
              <a:endParaRPr lang="en-US"/>
            </a:p>
          </p:txBody>
        </p:sp>
        <p:sp>
          <p:nvSpPr>
            <p:cNvPr id="17427" name="Line 19"/>
            <p:cNvSpPr>
              <a:spLocks noChangeShapeType="1"/>
            </p:cNvSpPr>
            <p:nvPr/>
          </p:nvSpPr>
          <p:spPr bwMode="auto">
            <a:xfrm>
              <a:off x="3744" y="1872"/>
              <a:ext cx="432" cy="0"/>
            </a:xfrm>
            <a:prstGeom prst="line">
              <a:avLst/>
            </a:prstGeom>
            <a:noFill/>
            <a:ln w="9525">
              <a:solidFill>
                <a:schemeClr val="tx1"/>
              </a:solidFill>
              <a:round/>
              <a:headEnd/>
              <a:tailEnd/>
            </a:ln>
          </p:spPr>
          <p:txBody>
            <a:bodyPr wrap="none"/>
            <a:lstStyle/>
            <a:p>
              <a:endParaRPr lang="en-US"/>
            </a:p>
          </p:txBody>
        </p:sp>
        <p:sp>
          <p:nvSpPr>
            <p:cNvPr id="17428" name="Line 20"/>
            <p:cNvSpPr>
              <a:spLocks noChangeShapeType="1"/>
            </p:cNvSpPr>
            <p:nvPr/>
          </p:nvSpPr>
          <p:spPr bwMode="auto">
            <a:xfrm>
              <a:off x="3744" y="1872"/>
              <a:ext cx="240" cy="336"/>
            </a:xfrm>
            <a:prstGeom prst="line">
              <a:avLst/>
            </a:prstGeom>
            <a:noFill/>
            <a:ln w="9525">
              <a:solidFill>
                <a:schemeClr val="tx1"/>
              </a:solidFill>
              <a:round/>
              <a:headEnd/>
              <a:tailEnd/>
            </a:ln>
          </p:spPr>
          <p:txBody>
            <a:bodyPr wrap="none"/>
            <a:lstStyle/>
            <a:p>
              <a:endParaRPr lang="en-US"/>
            </a:p>
          </p:txBody>
        </p:sp>
        <p:sp>
          <p:nvSpPr>
            <p:cNvPr id="17429" name="Line 21"/>
            <p:cNvSpPr>
              <a:spLocks noChangeShapeType="1"/>
            </p:cNvSpPr>
            <p:nvPr/>
          </p:nvSpPr>
          <p:spPr bwMode="auto">
            <a:xfrm>
              <a:off x="2688" y="2208"/>
              <a:ext cx="240" cy="288"/>
            </a:xfrm>
            <a:prstGeom prst="line">
              <a:avLst/>
            </a:prstGeom>
            <a:noFill/>
            <a:ln w="9525">
              <a:solidFill>
                <a:schemeClr val="tx1"/>
              </a:solidFill>
              <a:round/>
              <a:headEnd/>
              <a:tailEnd/>
            </a:ln>
          </p:spPr>
          <p:txBody>
            <a:bodyPr wrap="none"/>
            <a:lstStyle/>
            <a:p>
              <a:endParaRPr lang="en-US"/>
            </a:p>
          </p:txBody>
        </p:sp>
        <p:sp>
          <p:nvSpPr>
            <p:cNvPr id="17430" name="Line 22"/>
            <p:cNvSpPr>
              <a:spLocks noChangeShapeType="1"/>
            </p:cNvSpPr>
            <p:nvPr/>
          </p:nvSpPr>
          <p:spPr bwMode="auto">
            <a:xfrm>
              <a:off x="3120" y="2208"/>
              <a:ext cx="240" cy="336"/>
            </a:xfrm>
            <a:prstGeom prst="line">
              <a:avLst/>
            </a:prstGeom>
            <a:noFill/>
            <a:ln w="9525">
              <a:solidFill>
                <a:schemeClr val="tx1"/>
              </a:solidFill>
              <a:round/>
              <a:headEnd/>
              <a:tailEnd/>
            </a:ln>
          </p:spPr>
          <p:txBody>
            <a:bodyPr wrap="none"/>
            <a:lstStyle/>
            <a:p>
              <a:endParaRPr lang="en-US"/>
            </a:p>
          </p:txBody>
        </p:sp>
        <p:sp>
          <p:nvSpPr>
            <p:cNvPr id="17431" name="Line 23"/>
            <p:cNvSpPr>
              <a:spLocks noChangeShapeType="1"/>
            </p:cNvSpPr>
            <p:nvPr/>
          </p:nvSpPr>
          <p:spPr bwMode="auto">
            <a:xfrm flipH="1">
              <a:off x="3744" y="2208"/>
              <a:ext cx="240" cy="336"/>
            </a:xfrm>
            <a:prstGeom prst="line">
              <a:avLst/>
            </a:prstGeom>
            <a:noFill/>
            <a:ln w="9525">
              <a:solidFill>
                <a:schemeClr val="tx1"/>
              </a:solidFill>
              <a:round/>
              <a:headEnd/>
              <a:tailEnd/>
            </a:ln>
          </p:spPr>
          <p:txBody>
            <a:bodyPr wrap="none"/>
            <a:lstStyle/>
            <a:p>
              <a:endParaRPr lang="en-US"/>
            </a:p>
          </p:txBody>
        </p:sp>
        <p:sp>
          <p:nvSpPr>
            <p:cNvPr id="17432" name="Line 24"/>
            <p:cNvSpPr>
              <a:spLocks noChangeShapeType="1"/>
            </p:cNvSpPr>
            <p:nvPr/>
          </p:nvSpPr>
          <p:spPr bwMode="auto">
            <a:xfrm>
              <a:off x="4128" y="2544"/>
              <a:ext cx="192" cy="384"/>
            </a:xfrm>
            <a:prstGeom prst="line">
              <a:avLst/>
            </a:prstGeom>
            <a:noFill/>
            <a:ln w="9525">
              <a:solidFill>
                <a:schemeClr val="tx1"/>
              </a:solidFill>
              <a:round/>
              <a:headEnd/>
              <a:tailEnd/>
            </a:ln>
          </p:spPr>
          <p:txBody>
            <a:bodyPr wrap="none"/>
            <a:lstStyle/>
            <a:p>
              <a:endParaRPr lang="en-US"/>
            </a:p>
          </p:txBody>
        </p:sp>
        <p:sp>
          <p:nvSpPr>
            <p:cNvPr id="17433" name="Line 25"/>
            <p:cNvSpPr>
              <a:spLocks noChangeShapeType="1"/>
            </p:cNvSpPr>
            <p:nvPr/>
          </p:nvSpPr>
          <p:spPr bwMode="auto">
            <a:xfrm flipH="1">
              <a:off x="4320" y="2544"/>
              <a:ext cx="192" cy="384"/>
            </a:xfrm>
            <a:prstGeom prst="line">
              <a:avLst/>
            </a:prstGeom>
            <a:noFill/>
            <a:ln w="9525">
              <a:solidFill>
                <a:schemeClr val="tx1"/>
              </a:solidFill>
              <a:round/>
              <a:headEnd/>
              <a:tailEnd/>
            </a:ln>
          </p:spPr>
          <p:txBody>
            <a:bodyPr wrap="none"/>
            <a:lstStyle/>
            <a:p>
              <a:endParaRPr lang="en-US"/>
            </a:p>
          </p:txBody>
        </p:sp>
        <p:sp>
          <p:nvSpPr>
            <p:cNvPr id="17434" name="Line 26"/>
            <p:cNvSpPr>
              <a:spLocks noChangeShapeType="1"/>
            </p:cNvSpPr>
            <p:nvPr/>
          </p:nvSpPr>
          <p:spPr bwMode="auto">
            <a:xfrm flipH="1">
              <a:off x="2352" y="2544"/>
              <a:ext cx="192" cy="384"/>
            </a:xfrm>
            <a:prstGeom prst="line">
              <a:avLst/>
            </a:prstGeom>
            <a:noFill/>
            <a:ln w="9525">
              <a:solidFill>
                <a:schemeClr val="tx1"/>
              </a:solidFill>
              <a:round/>
              <a:headEnd/>
              <a:tailEnd/>
            </a:ln>
          </p:spPr>
          <p:txBody>
            <a:bodyPr wrap="none"/>
            <a:lstStyle/>
            <a:p>
              <a:endParaRPr lang="en-US"/>
            </a:p>
          </p:txBody>
        </p:sp>
        <p:sp>
          <p:nvSpPr>
            <p:cNvPr id="17435" name="Line 27"/>
            <p:cNvSpPr>
              <a:spLocks noChangeShapeType="1"/>
            </p:cNvSpPr>
            <p:nvPr/>
          </p:nvSpPr>
          <p:spPr bwMode="auto">
            <a:xfrm>
              <a:off x="2160" y="2544"/>
              <a:ext cx="192" cy="384"/>
            </a:xfrm>
            <a:prstGeom prst="line">
              <a:avLst/>
            </a:prstGeom>
            <a:noFill/>
            <a:ln w="9525">
              <a:solidFill>
                <a:schemeClr val="tx1"/>
              </a:solidFill>
              <a:round/>
              <a:headEnd/>
              <a:tailEnd/>
            </a:ln>
          </p:spPr>
          <p:txBody>
            <a:bodyPr wrap="none"/>
            <a:lstStyle/>
            <a:p>
              <a:endParaRPr lang="en-US"/>
            </a:p>
          </p:txBody>
        </p:sp>
        <p:sp>
          <p:nvSpPr>
            <p:cNvPr id="17436" name="Line 28"/>
            <p:cNvSpPr>
              <a:spLocks noChangeShapeType="1"/>
            </p:cNvSpPr>
            <p:nvPr/>
          </p:nvSpPr>
          <p:spPr bwMode="auto">
            <a:xfrm flipV="1">
              <a:off x="3168" y="2544"/>
              <a:ext cx="192" cy="384"/>
            </a:xfrm>
            <a:prstGeom prst="line">
              <a:avLst/>
            </a:prstGeom>
            <a:noFill/>
            <a:ln w="9525">
              <a:solidFill>
                <a:schemeClr val="tx1"/>
              </a:solidFill>
              <a:round/>
              <a:headEnd/>
              <a:tailEnd/>
            </a:ln>
          </p:spPr>
          <p:txBody>
            <a:bodyPr wrap="none"/>
            <a:lstStyle/>
            <a:p>
              <a:endParaRPr lang="en-US"/>
            </a:p>
          </p:txBody>
        </p:sp>
        <p:sp>
          <p:nvSpPr>
            <p:cNvPr id="17437" name="Line 29"/>
            <p:cNvSpPr>
              <a:spLocks noChangeShapeType="1"/>
            </p:cNvSpPr>
            <p:nvPr/>
          </p:nvSpPr>
          <p:spPr bwMode="auto">
            <a:xfrm>
              <a:off x="3360" y="2544"/>
              <a:ext cx="192" cy="384"/>
            </a:xfrm>
            <a:prstGeom prst="line">
              <a:avLst/>
            </a:prstGeom>
            <a:noFill/>
            <a:ln w="9525">
              <a:solidFill>
                <a:schemeClr val="tx1"/>
              </a:solidFill>
              <a:round/>
              <a:headEnd/>
              <a:tailEnd/>
            </a:ln>
          </p:spPr>
          <p:txBody>
            <a:bodyPr wrap="none"/>
            <a:lstStyle/>
            <a:p>
              <a:endParaRPr lang="en-US"/>
            </a:p>
          </p:txBody>
        </p:sp>
        <p:sp>
          <p:nvSpPr>
            <p:cNvPr id="17438" name="Line 30"/>
            <p:cNvSpPr>
              <a:spLocks noChangeShapeType="1"/>
            </p:cNvSpPr>
            <p:nvPr/>
          </p:nvSpPr>
          <p:spPr bwMode="auto">
            <a:xfrm>
              <a:off x="2880" y="1872"/>
              <a:ext cx="864" cy="0"/>
            </a:xfrm>
            <a:prstGeom prst="line">
              <a:avLst/>
            </a:prstGeom>
            <a:noFill/>
            <a:ln w="9525">
              <a:solidFill>
                <a:schemeClr val="bg1"/>
              </a:solidFill>
              <a:round/>
              <a:headEnd/>
              <a:tailEnd/>
            </a:ln>
          </p:spPr>
          <p:txBody>
            <a:bodyPr wrap="none"/>
            <a:lstStyle/>
            <a:p>
              <a:endParaRPr lang="en-US"/>
            </a:p>
          </p:txBody>
        </p:sp>
        <p:sp>
          <p:nvSpPr>
            <p:cNvPr id="17439" name="Line 31"/>
            <p:cNvSpPr>
              <a:spLocks noChangeShapeType="1"/>
            </p:cNvSpPr>
            <p:nvPr/>
          </p:nvSpPr>
          <p:spPr bwMode="auto">
            <a:xfrm>
              <a:off x="3120" y="1488"/>
              <a:ext cx="432" cy="720"/>
            </a:xfrm>
            <a:prstGeom prst="line">
              <a:avLst/>
            </a:prstGeom>
            <a:noFill/>
            <a:ln w="9525">
              <a:solidFill>
                <a:schemeClr val="bg1"/>
              </a:solidFill>
              <a:round/>
              <a:headEnd/>
              <a:tailEnd/>
            </a:ln>
          </p:spPr>
          <p:txBody>
            <a:bodyPr wrap="none"/>
            <a:lstStyle/>
            <a:p>
              <a:endParaRPr lang="en-US"/>
            </a:p>
          </p:txBody>
        </p:sp>
        <p:sp>
          <p:nvSpPr>
            <p:cNvPr id="17440" name="Line 32"/>
            <p:cNvSpPr>
              <a:spLocks noChangeShapeType="1"/>
            </p:cNvSpPr>
            <p:nvPr/>
          </p:nvSpPr>
          <p:spPr bwMode="auto">
            <a:xfrm flipH="1">
              <a:off x="3120" y="1488"/>
              <a:ext cx="384" cy="720"/>
            </a:xfrm>
            <a:prstGeom prst="line">
              <a:avLst/>
            </a:prstGeom>
            <a:noFill/>
            <a:ln w="9525">
              <a:solidFill>
                <a:schemeClr val="bg1"/>
              </a:solidFill>
              <a:round/>
              <a:headEnd/>
              <a:tailEnd/>
            </a:ln>
          </p:spPr>
          <p:txBody>
            <a:bodyPr wrap="none"/>
            <a:lstStyle/>
            <a:p>
              <a:endParaRPr lang="en-US"/>
            </a:p>
          </p:txBody>
        </p:sp>
        <p:sp>
          <p:nvSpPr>
            <p:cNvPr id="17441" name="Line 33"/>
            <p:cNvSpPr>
              <a:spLocks noChangeShapeType="1"/>
            </p:cNvSpPr>
            <p:nvPr/>
          </p:nvSpPr>
          <p:spPr bwMode="auto">
            <a:xfrm>
              <a:off x="3168" y="2928"/>
              <a:ext cx="384" cy="720"/>
            </a:xfrm>
            <a:prstGeom prst="line">
              <a:avLst/>
            </a:prstGeom>
            <a:noFill/>
            <a:ln w="9525">
              <a:solidFill>
                <a:schemeClr val="bg1"/>
              </a:solidFill>
              <a:round/>
              <a:headEnd/>
              <a:tailEnd/>
            </a:ln>
          </p:spPr>
          <p:txBody>
            <a:bodyPr wrap="none"/>
            <a:lstStyle/>
            <a:p>
              <a:endParaRPr lang="en-US"/>
            </a:p>
          </p:txBody>
        </p:sp>
        <p:sp>
          <p:nvSpPr>
            <p:cNvPr id="17442" name="Line 34"/>
            <p:cNvSpPr>
              <a:spLocks noChangeShapeType="1"/>
            </p:cNvSpPr>
            <p:nvPr/>
          </p:nvSpPr>
          <p:spPr bwMode="auto">
            <a:xfrm flipH="1">
              <a:off x="3216" y="2928"/>
              <a:ext cx="336" cy="720"/>
            </a:xfrm>
            <a:prstGeom prst="line">
              <a:avLst/>
            </a:prstGeom>
            <a:noFill/>
            <a:ln w="9525">
              <a:solidFill>
                <a:schemeClr val="bg1"/>
              </a:solidFill>
              <a:round/>
              <a:headEnd/>
              <a:tailEnd/>
            </a:ln>
          </p:spPr>
          <p:txBody>
            <a:bodyPr wrap="none"/>
            <a:lstStyle/>
            <a:p>
              <a:endParaRPr lang="en-US"/>
            </a:p>
          </p:txBody>
        </p:sp>
        <p:sp>
          <p:nvSpPr>
            <p:cNvPr id="17443" name="Line 35"/>
            <p:cNvSpPr>
              <a:spLocks noChangeShapeType="1"/>
            </p:cNvSpPr>
            <p:nvPr/>
          </p:nvSpPr>
          <p:spPr bwMode="auto">
            <a:xfrm>
              <a:off x="2976" y="3312"/>
              <a:ext cx="864" cy="0"/>
            </a:xfrm>
            <a:prstGeom prst="line">
              <a:avLst/>
            </a:prstGeom>
            <a:noFill/>
            <a:ln w="9525">
              <a:solidFill>
                <a:schemeClr val="bg1"/>
              </a:solidFill>
              <a:round/>
              <a:headEnd/>
              <a:tailEnd/>
            </a:ln>
          </p:spPr>
          <p:txBody>
            <a:bodyPr wrap="none"/>
            <a:lstStyle/>
            <a:p>
              <a:endParaRPr lang="en-US"/>
            </a:p>
          </p:txBody>
        </p:sp>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914400"/>
            <a:ext cx="8305800" cy="17526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Part of an Area</a:t>
            </a:r>
            <a:b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1 of 6 hexagons</a:t>
            </a:r>
          </a:p>
        </p:txBody>
      </p:sp>
      <p:grpSp>
        <p:nvGrpSpPr>
          <p:cNvPr id="2" name="Group 3"/>
          <p:cNvGrpSpPr>
            <a:grpSpLocks/>
          </p:cNvGrpSpPr>
          <p:nvPr/>
        </p:nvGrpSpPr>
        <p:grpSpPr bwMode="auto">
          <a:xfrm>
            <a:off x="1066800" y="2743200"/>
            <a:ext cx="4356100" cy="3429000"/>
            <a:chOff x="768" y="1200"/>
            <a:chExt cx="2744" cy="2160"/>
          </a:xfrm>
        </p:grpSpPr>
        <p:sp>
          <p:nvSpPr>
            <p:cNvPr id="18453" name="AutoShape 4"/>
            <p:cNvSpPr>
              <a:spLocks noChangeArrowheads="1"/>
            </p:cNvSpPr>
            <p:nvPr/>
          </p:nvSpPr>
          <p:spPr bwMode="auto">
            <a:xfrm>
              <a:off x="1732" y="1200"/>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8454" name="AutoShape 5"/>
            <p:cNvSpPr>
              <a:spLocks noChangeArrowheads="1"/>
            </p:cNvSpPr>
            <p:nvPr/>
          </p:nvSpPr>
          <p:spPr bwMode="auto">
            <a:xfrm rot="3576504">
              <a:off x="1171" y="1473"/>
              <a:ext cx="820" cy="370"/>
            </a:xfrm>
            <a:custGeom>
              <a:avLst/>
              <a:gdLst>
                <a:gd name="T0" fmla="*/ 718 w 21600"/>
                <a:gd name="T1" fmla="*/ 185 h 21600"/>
                <a:gd name="T2" fmla="*/ 410 w 21600"/>
                <a:gd name="T3" fmla="*/ 370 h 21600"/>
                <a:gd name="T4" fmla="*/ 103 w 21600"/>
                <a:gd name="T5" fmla="*/ 185 h 21600"/>
                <a:gd name="T6" fmla="*/ 410 w 21600"/>
                <a:gd name="T7" fmla="*/ 0 h 21600"/>
                <a:gd name="T8" fmla="*/ 0 60000 65536"/>
                <a:gd name="T9" fmla="*/ 0 60000 65536"/>
                <a:gd name="T10" fmla="*/ 0 60000 65536"/>
                <a:gd name="T11" fmla="*/ 0 60000 65536"/>
                <a:gd name="T12" fmla="*/ 4504 w 21600"/>
                <a:gd name="T13" fmla="*/ 4495 h 21600"/>
                <a:gd name="T14" fmla="*/ 17096 w 21600"/>
                <a:gd name="T15" fmla="*/ 1710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55" name="AutoShape 6"/>
            <p:cNvSpPr>
              <a:spLocks noChangeArrowheads="1"/>
            </p:cNvSpPr>
            <p:nvPr/>
          </p:nvSpPr>
          <p:spPr bwMode="auto">
            <a:xfrm rot="-3500175">
              <a:off x="2313" y="1483"/>
              <a:ext cx="818" cy="347"/>
            </a:xfrm>
            <a:custGeom>
              <a:avLst/>
              <a:gdLst>
                <a:gd name="T0" fmla="*/ 716 w 21600"/>
                <a:gd name="T1" fmla="*/ 174 h 21600"/>
                <a:gd name="T2" fmla="*/ 409 w 21600"/>
                <a:gd name="T3" fmla="*/ 347 h 21600"/>
                <a:gd name="T4" fmla="*/ 102 w 21600"/>
                <a:gd name="T5" fmla="*/ 174 h 21600"/>
                <a:gd name="T6" fmla="*/ 409 w 21600"/>
                <a:gd name="T7" fmla="*/ 0 h 21600"/>
                <a:gd name="T8" fmla="*/ 0 60000 65536"/>
                <a:gd name="T9" fmla="*/ 0 60000 65536"/>
                <a:gd name="T10" fmla="*/ 0 60000 65536"/>
                <a:gd name="T11" fmla="*/ 0 60000 65536"/>
                <a:gd name="T12" fmla="*/ 4489 w 21600"/>
                <a:gd name="T13" fmla="*/ 4482 h 21600"/>
                <a:gd name="T14" fmla="*/ 17111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56" name="AutoShape 7"/>
            <p:cNvSpPr>
              <a:spLocks noChangeArrowheads="1"/>
            </p:cNvSpPr>
            <p:nvPr/>
          </p:nvSpPr>
          <p:spPr bwMode="auto">
            <a:xfrm>
              <a:off x="1780" y="1920"/>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8457" name="AutoShape 8"/>
            <p:cNvSpPr>
              <a:spLocks noChangeArrowheads="1"/>
            </p:cNvSpPr>
            <p:nvPr/>
          </p:nvSpPr>
          <p:spPr bwMode="auto">
            <a:xfrm>
              <a:off x="1348" y="1920"/>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8458" name="AutoShape 9"/>
            <p:cNvSpPr>
              <a:spLocks noChangeArrowheads="1"/>
            </p:cNvSpPr>
            <p:nvPr/>
          </p:nvSpPr>
          <p:spPr bwMode="auto">
            <a:xfrm flipH="1">
              <a:off x="2404" y="1920"/>
              <a:ext cx="528" cy="336"/>
            </a:xfrm>
            <a:prstGeom prst="parallelogram">
              <a:avLst>
                <a:gd name="adj" fmla="val 39286"/>
              </a:avLst>
            </a:prstGeom>
            <a:solidFill>
              <a:srgbClr val="66CCFF"/>
            </a:solidFill>
            <a:ln w="28575">
              <a:solidFill>
                <a:schemeClr val="tx1"/>
              </a:solidFill>
              <a:miter lim="800000"/>
              <a:headEnd/>
              <a:tailEnd/>
            </a:ln>
          </p:spPr>
          <p:txBody>
            <a:bodyPr wrap="none" anchor="ctr"/>
            <a:lstStyle/>
            <a:p>
              <a:endParaRPr lang="en-US"/>
            </a:p>
          </p:txBody>
        </p:sp>
        <p:sp>
          <p:nvSpPr>
            <p:cNvPr id="18459" name="AutoShape 10"/>
            <p:cNvSpPr>
              <a:spLocks noChangeArrowheads="1"/>
            </p:cNvSpPr>
            <p:nvPr/>
          </p:nvSpPr>
          <p:spPr bwMode="auto">
            <a:xfrm rot="-66800">
              <a:off x="1779" y="2255"/>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60" name="AutoShape 11"/>
            <p:cNvSpPr>
              <a:spLocks noChangeArrowheads="1"/>
            </p:cNvSpPr>
            <p:nvPr/>
          </p:nvSpPr>
          <p:spPr bwMode="auto">
            <a:xfrm rot="66800" flipV="1">
              <a:off x="768" y="2256"/>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61" name="AutoShape 12"/>
            <p:cNvSpPr>
              <a:spLocks noChangeArrowheads="1"/>
            </p:cNvSpPr>
            <p:nvPr/>
          </p:nvSpPr>
          <p:spPr bwMode="auto">
            <a:xfrm rot="66800" flipV="1">
              <a:off x="2740" y="2256"/>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62" name="AutoShape 13"/>
            <p:cNvSpPr>
              <a:spLocks noChangeArrowheads="1"/>
            </p:cNvSpPr>
            <p:nvPr/>
          </p:nvSpPr>
          <p:spPr bwMode="auto">
            <a:xfrm>
              <a:off x="1780" y="2640"/>
              <a:ext cx="816" cy="72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8463" name="AutoShape 14"/>
            <p:cNvSpPr>
              <a:spLocks noChangeArrowheads="1"/>
            </p:cNvSpPr>
            <p:nvPr/>
          </p:nvSpPr>
          <p:spPr bwMode="auto">
            <a:xfrm>
              <a:off x="2212" y="1920"/>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8464" name="AutoShape 15"/>
            <p:cNvSpPr>
              <a:spLocks noChangeArrowheads="1"/>
            </p:cNvSpPr>
            <p:nvPr/>
          </p:nvSpPr>
          <p:spPr bwMode="auto">
            <a:xfrm flipV="1">
              <a:off x="1348" y="2256"/>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8465" name="AutoShape 16"/>
            <p:cNvSpPr>
              <a:spLocks noChangeArrowheads="1"/>
            </p:cNvSpPr>
            <p:nvPr/>
          </p:nvSpPr>
          <p:spPr bwMode="auto">
            <a:xfrm flipV="1">
              <a:off x="2596" y="2256"/>
              <a:ext cx="336" cy="384"/>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sp>
        <p:nvSpPr>
          <p:cNvPr id="18436" name="AutoShape 17"/>
          <p:cNvSpPr>
            <a:spLocks noChangeArrowheads="1"/>
          </p:cNvSpPr>
          <p:nvPr/>
        </p:nvSpPr>
        <p:spPr bwMode="auto">
          <a:xfrm>
            <a:off x="5486400" y="2438400"/>
            <a:ext cx="1295400" cy="114300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grpSp>
        <p:nvGrpSpPr>
          <p:cNvPr id="3" name="Group 18"/>
          <p:cNvGrpSpPr>
            <a:grpSpLocks/>
          </p:cNvGrpSpPr>
          <p:nvPr/>
        </p:nvGrpSpPr>
        <p:grpSpPr bwMode="auto">
          <a:xfrm>
            <a:off x="5486400" y="3810000"/>
            <a:ext cx="1225550" cy="1219200"/>
            <a:chOff x="3744" y="2112"/>
            <a:chExt cx="772" cy="768"/>
          </a:xfrm>
        </p:grpSpPr>
        <p:sp>
          <p:nvSpPr>
            <p:cNvPr id="18451" name="AutoShape 19"/>
            <p:cNvSpPr>
              <a:spLocks noChangeArrowheads="1"/>
            </p:cNvSpPr>
            <p:nvPr/>
          </p:nvSpPr>
          <p:spPr bwMode="auto">
            <a:xfrm rot="-66800">
              <a:off x="3744" y="2496"/>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52" name="AutoShape 20"/>
            <p:cNvSpPr>
              <a:spLocks noChangeArrowheads="1"/>
            </p:cNvSpPr>
            <p:nvPr/>
          </p:nvSpPr>
          <p:spPr bwMode="auto">
            <a:xfrm rot="66800" flipV="1">
              <a:off x="3744" y="2112"/>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grpSp>
      <p:grpSp>
        <p:nvGrpSpPr>
          <p:cNvPr id="4" name="Group 21"/>
          <p:cNvGrpSpPr>
            <a:grpSpLocks/>
          </p:cNvGrpSpPr>
          <p:nvPr/>
        </p:nvGrpSpPr>
        <p:grpSpPr bwMode="auto">
          <a:xfrm>
            <a:off x="7010400" y="3810000"/>
            <a:ext cx="1225550" cy="1120775"/>
            <a:chOff x="4988" y="2160"/>
            <a:chExt cx="772" cy="706"/>
          </a:xfrm>
        </p:grpSpPr>
        <p:sp>
          <p:nvSpPr>
            <p:cNvPr id="18449" name="AutoShape 22"/>
            <p:cNvSpPr>
              <a:spLocks noChangeArrowheads="1"/>
            </p:cNvSpPr>
            <p:nvPr/>
          </p:nvSpPr>
          <p:spPr bwMode="auto">
            <a:xfrm rot="70449">
              <a:off x="4992" y="2544"/>
              <a:ext cx="768" cy="322"/>
            </a:xfrm>
            <a:custGeom>
              <a:avLst/>
              <a:gdLst>
                <a:gd name="T0" fmla="*/ 672 w 21600"/>
                <a:gd name="T1" fmla="*/ 161 h 21600"/>
                <a:gd name="T2" fmla="*/ 384 w 21600"/>
                <a:gd name="T3" fmla="*/ 322 h 21600"/>
                <a:gd name="T4" fmla="*/ 96 w 21600"/>
                <a:gd name="T5" fmla="*/ 161 h 21600"/>
                <a:gd name="T6" fmla="*/ 384 w 21600"/>
                <a:gd name="T7" fmla="*/ 0 h 21600"/>
                <a:gd name="T8" fmla="*/ 0 60000 65536"/>
                <a:gd name="T9" fmla="*/ 0 60000 65536"/>
                <a:gd name="T10" fmla="*/ 0 60000 65536"/>
                <a:gd name="T11" fmla="*/ 0 60000 65536"/>
                <a:gd name="T12" fmla="*/ 4500 w 21600"/>
                <a:gd name="T13" fmla="*/ 4494 h 21600"/>
                <a:gd name="T14" fmla="*/ 17100 w 21600"/>
                <a:gd name="T15" fmla="*/ 1710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50" name="AutoShape 23"/>
            <p:cNvSpPr>
              <a:spLocks noChangeArrowheads="1"/>
            </p:cNvSpPr>
            <p:nvPr/>
          </p:nvSpPr>
          <p:spPr bwMode="auto">
            <a:xfrm rot="66800" flipV="1">
              <a:off x="4988" y="2160"/>
              <a:ext cx="772" cy="384"/>
            </a:xfrm>
            <a:custGeom>
              <a:avLst/>
              <a:gdLst>
                <a:gd name="T0" fmla="*/ 676 w 21600"/>
                <a:gd name="T1" fmla="*/ 192 h 21600"/>
                <a:gd name="T2" fmla="*/ 386 w 21600"/>
                <a:gd name="T3" fmla="*/ 384 h 21600"/>
                <a:gd name="T4" fmla="*/ 97 w 21600"/>
                <a:gd name="T5" fmla="*/ 192 h 21600"/>
                <a:gd name="T6" fmla="*/ 386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grpSp>
      <p:sp>
        <p:nvSpPr>
          <p:cNvPr id="18439" name="AutoShape 24"/>
          <p:cNvSpPr>
            <a:spLocks noChangeArrowheads="1"/>
          </p:cNvSpPr>
          <p:nvPr/>
        </p:nvSpPr>
        <p:spPr bwMode="auto">
          <a:xfrm>
            <a:off x="7010400" y="2438400"/>
            <a:ext cx="1295400" cy="1143000"/>
          </a:xfrm>
          <a:prstGeom prst="hexagon">
            <a:avLst>
              <a:gd name="adj" fmla="val 28333"/>
              <a:gd name="vf" fmla="val 115470"/>
            </a:avLst>
          </a:prstGeom>
          <a:solidFill>
            <a:srgbClr val="FFFF00"/>
          </a:solidFill>
          <a:ln w="28575">
            <a:solidFill>
              <a:schemeClr val="tx1"/>
            </a:solidFill>
            <a:miter lim="800000"/>
            <a:headEnd/>
            <a:tailEnd/>
          </a:ln>
        </p:spPr>
        <p:txBody>
          <a:bodyPr wrap="none" anchor="ctr"/>
          <a:lstStyle/>
          <a:p>
            <a:endParaRPr lang="en-US"/>
          </a:p>
        </p:txBody>
      </p:sp>
      <p:grpSp>
        <p:nvGrpSpPr>
          <p:cNvPr id="5" name="Group 25"/>
          <p:cNvGrpSpPr>
            <a:grpSpLocks/>
          </p:cNvGrpSpPr>
          <p:nvPr/>
        </p:nvGrpSpPr>
        <p:grpSpPr bwMode="auto">
          <a:xfrm>
            <a:off x="5486400" y="5486400"/>
            <a:ext cx="1220788" cy="1066800"/>
            <a:chOff x="3696" y="3168"/>
            <a:chExt cx="769" cy="672"/>
          </a:xfrm>
        </p:grpSpPr>
        <p:sp>
          <p:nvSpPr>
            <p:cNvPr id="18446" name="AutoShape 26"/>
            <p:cNvSpPr>
              <a:spLocks noChangeArrowheads="1"/>
            </p:cNvSpPr>
            <p:nvPr/>
          </p:nvSpPr>
          <p:spPr bwMode="auto">
            <a:xfrm rot="8638">
              <a:off x="3696" y="3504"/>
              <a:ext cx="768" cy="336"/>
            </a:xfrm>
            <a:custGeom>
              <a:avLst/>
              <a:gdLst>
                <a:gd name="T0" fmla="*/ 672 w 21600"/>
                <a:gd name="T1" fmla="*/ 168 h 21600"/>
                <a:gd name="T2" fmla="*/ 384 w 21600"/>
                <a:gd name="T3" fmla="*/ 336 h 21600"/>
                <a:gd name="T4" fmla="*/ 96 w 21600"/>
                <a:gd name="T5" fmla="*/ 168 h 21600"/>
                <a:gd name="T6" fmla="*/ 384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8447" name="AutoShape 27"/>
            <p:cNvSpPr>
              <a:spLocks noChangeArrowheads="1"/>
            </p:cNvSpPr>
            <p:nvPr/>
          </p:nvSpPr>
          <p:spPr bwMode="auto">
            <a:xfrm>
              <a:off x="3697" y="316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8448" name="AutoShape 28"/>
            <p:cNvSpPr>
              <a:spLocks noChangeArrowheads="1"/>
            </p:cNvSpPr>
            <p:nvPr/>
          </p:nvSpPr>
          <p:spPr bwMode="auto">
            <a:xfrm>
              <a:off x="4129" y="3168"/>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grpSp>
        <p:nvGrpSpPr>
          <p:cNvPr id="6" name="Group 29"/>
          <p:cNvGrpSpPr>
            <a:grpSpLocks/>
          </p:cNvGrpSpPr>
          <p:nvPr/>
        </p:nvGrpSpPr>
        <p:grpSpPr bwMode="auto">
          <a:xfrm>
            <a:off x="7010400" y="5486400"/>
            <a:ext cx="1219200" cy="1066800"/>
            <a:chOff x="4704" y="3168"/>
            <a:chExt cx="768" cy="672"/>
          </a:xfrm>
        </p:grpSpPr>
        <p:sp>
          <p:nvSpPr>
            <p:cNvPr id="18442" name="AutoShape 30"/>
            <p:cNvSpPr>
              <a:spLocks noChangeArrowheads="1"/>
            </p:cNvSpPr>
            <p:nvPr/>
          </p:nvSpPr>
          <p:spPr bwMode="auto">
            <a:xfrm>
              <a:off x="4704" y="3168"/>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8443" name="AutoShape 31"/>
            <p:cNvSpPr>
              <a:spLocks noChangeArrowheads="1"/>
            </p:cNvSpPr>
            <p:nvPr/>
          </p:nvSpPr>
          <p:spPr bwMode="auto">
            <a:xfrm>
              <a:off x="5136" y="3168"/>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8444" name="AutoShape 32"/>
            <p:cNvSpPr>
              <a:spLocks noChangeArrowheads="1"/>
            </p:cNvSpPr>
            <p:nvPr/>
          </p:nvSpPr>
          <p:spPr bwMode="auto">
            <a:xfrm flipV="1">
              <a:off x="4704" y="3504"/>
              <a:ext cx="576" cy="336"/>
            </a:xfrm>
            <a:prstGeom prst="parallelogram">
              <a:avLst>
                <a:gd name="adj" fmla="val 42857"/>
              </a:avLst>
            </a:prstGeom>
            <a:solidFill>
              <a:srgbClr val="66CCFF"/>
            </a:solidFill>
            <a:ln w="28575">
              <a:solidFill>
                <a:schemeClr val="tx1"/>
              </a:solidFill>
              <a:miter lim="800000"/>
              <a:headEnd/>
              <a:tailEnd/>
            </a:ln>
          </p:spPr>
          <p:txBody>
            <a:bodyPr wrap="none" anchor="ctr"/>
            <a:lstStyle/>
            <a:p>
              <a:endParaRPr lang="en-US"/>
            </a:p>
          </p:txBody>
        </p:sp>
        <p:sp>
          <p:nvSpPr>
            <p:cNvPr id="18445" name="AutoShape 33"/>
            <p:cNvSpPr>
              <a:spLocks noChangeArrowheads="1"/>
            </p:cNvSpPr>
            <p:nvPr/>
          </p:nvSpPr>
          <p:spPr bwMode="auto">
            <a:xfrm flipV="1">
              <a:off x="5136" y="3504"/>
              <a:ext cx="336" cy="336"/>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457200" y="704088"/>
            <a:ext cx="8305800" cy="1429512"/>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48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Part of an area </a:t>
            </a:r>
            <a:br>
              <a:rPr lang="en-US" sz="48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8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Blue is 1/3 of largest piece</a:t>
            </a:r>
          </a:p>
        </p:txBody>
      </p:sp>
      <p:grpSp>
        <p:nvGrpSpPr>
          <p:cNvPr id="2" name="Group 3"/>
          <p:cNvGrpSpPr>
            <a:grpSpLocks/>
          </p:cNvGrpSpPr>
          <p:nvPr/>
        </p:nvGrpSpPr>
        <p:grpSpPr bwMode="auto">
          <a:xfrm>
            <a:off x="2362200" y="2362200"/>
            <a:ext cx="5111750" cy="4114800"/>
            <a:chOff x="1488" y="1488"/>
            <a:chExt cx="3220" cy="2592"/>
          </a:xfrm>
        </p:grpSpPr>
        <p:sp>
          <p:nvSpPr>
            <p:cNvPr id="19460" name="AutoShape 4"/>
            <p:cNvSpPr>
              <a:spLocks noChangeArrowheads="1"/>
            </p:cNvSpPr>
            <p:nvPr/>
          </p:nvSpPr>
          <p:spPr bwMode="auto">
            <a:xfrm>
              <a:off x="2619" y="1488"/>
              <a:ext cx="958" cy="864"/>
            </a:xfrm>
            <a:prstGeom prst="hexagon">
              <a:avLst>
                <a:gd name="adj" fmla="val 27720"/>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9461" name="AutoShape 5"/>
            <p:cNvSpPr>
              <a:spLocks noChangeArrowheads="1"/>
            </p:cNvSpPr>
            <p:nvPr/>
          </p:nvSpPr>
          <p:spPr bwMode="auto">
            <a:xfrm rot="3576504">
              <a:off x="1950" y="1821"/>
              <a:ext cx="984" cy="434"/>
            </a:xfrm>
            <a:custGeom>
              <a:avLst/>
              <a:gdLst>
                <a:gd name="T0" fmla="*/ 861 w 21600"/>
                <a:gd name="T1" fmla="*/ 217 h 21600"/>
                <a:gd name="T2" fmla="*/ 492 w 21600"/>
                <a:gd name="T3" fmla="*/ 434 h 21600"/>
                <a:gd name="T4" fmla="*/ 123 w 21600"/>
                <a:gd name="T5" fmla="*/ 217 h 21600"/>
                <a:gd name="T6" fmla="*/ 492 w 21600"/>
                <a:gd name="T7" fmla="*/ 0 h 21600"/>
                <a:gd name="T8" fmla="*/ 0 60000 65536"/>
                <a:gd name="T9" fmla="*/ 0 60000 65536"/>
                <a:gd name="T10" fmla="*/ 0 60000 65536"/>
                <a:gd name="T11" fmla="*/ 0 60000 65536"/>
                <a:gd name="T12" fmla="*/ 4500 w 21600"/>
                <a:gd name="T13" fmla="*/ 4479 h 21600"/>
                <a:gd name="T14" fmla="*/ 17100 w 21600"/>
                <a:gd name="T15" fmla="*/ 1712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9462" name="AutoShape 6"/>
            <p:cNvSpPr>
              <a:spLocks noChangeArrowheads="1"/>
            </p:cNvSpPr>
            <p:nvPr/>
          </p:nvSpPr>
          <p:spPr bwMode="auto">
            <a:xfrm rot="-3500175">
              <a:off x="3290" y="1833"/>
              <a:ext cx="981" cy="407"/>
            </a:xfrm>
            <a:custGeom>
              <a:avLst/>
              <a:gdLst>
                <a:gd name="T0" fmla="*/ 858 w 21600"/>
                <a:gd name="T1" fmla="*/ 204 h 21600"/>
                <a:gd name="T2" fmla="*/ 491 w 21600"/>
                <a:gd name="T3" fmla="*/ 407 h 21600"/>
                <a:gd name="T4" fmla="*/ 123 w 21600"/>
                <a:gd name="T5" fmla="*/ 204 h 21600"/>
                <a:gd name="T6" fmla="*/ 491 w 21600"/>
                <a:gd name="T7" fmla="*/ 0 h 21600"/>
                <a:gd name="T8" fmla="*/ 0 60000 65536"/>
                <a:gd name="T9" fmla="*/ 0 60000 65536"/>
                <a:gd name="T10" fmla="*/ 0 60000 65536"/>
                <a:gd name="T11" fmla="*/ 0 60000 65536"/>
                <a:gd name="T12" fmla="*/ 4492 w 21600"/>
                <a:gd name="T13" fmla="*/ 4511 h 21600"/>
                <a:gd name="T14" fmla="*/ 17108 w 21600"/>
                <a:gd name="T15" fmla="*/ 1708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9463" name="AutoShape 7"/>
            <p:cNvSpPr>
              <a:spLocks noChangeArrowheads="1"/>
            </p:cNvSpPr>
            <p:nvPr/>
          </p:nvSpPr>
          <p:spPr bwMode="auto">
            <a:xfrm>
              <a:off x="2676" y="2352"/>
              <a:ext cx="675" cy="403"/>
            </a:xfrm>
            <a:prstGeom prst="parallelogram">
              <a:avLst>
                <a:gd name="adj" fmla="val 41873"/>
              </a:avLst>
            </a:prstGeom>
            <a:solidFill>
              <a:srgbClr val="66CCFF"/>
            </a:solidFill>
            <a:ln w="28575">
              <a:solidFill>
                <a:schemeClr val="tx1"/>
              </a:solidFill>
              <a:miter lim="800000"/>
              <a:headEnd/>
              <a:tailEnd/>
            </a:ln>
          </p:spPr>
          <p:txBody>
            <a:bodyPr wrap="none" anchor="ctr"/>
            <a:lstStyle/>
            <a:p>
              <a:endParaRPr lang="en-US"/>
            </a:p>
          </p:txBody>
        </p:sp>
        <p:sp>
          <p:nvSpPr>
            <p:cNvPr id="19464" name="AutoShape 8"/>
            <p:cNvSpPr>
              <a:spLocks noChangeArrowheads="1"/>
            </p:cNvSpPr>
            <p:nvPr/>
          </p:nvSpPr>
          <p:spPr bwMode="auto">
            <a:xfrm>
              <a:off x="2169" y="2352"/>
              <a:ext cx="676" cy="403"/>
            </a:xfrm>
            <a:prstGeom prst="parallelogram">
              <a:avLst>
                <a:gd name="adj" fmla="val 41935"/>
              </a:avLst>
            </a:prstGeom>
            <a:solidFill>
              <a:srgbClr val="66CCFF"/>
            </a:solidFill>
            <a:ln w="28575">
              <a:solidFill>
                <a:schemeClr val="tx1"/>
              </a:solidFill>
              <a:miter lim="800000"/>
              <a:headEnd/>
              <a:tailEnd/>
            </a:ln>
          </p:spPr>
          <p:txBody>
            <a:bodyPr wrap="none" anchor="ctr"/>
            <a:lstStyle/>
            <a:p>
              <a:endParaRPr lang="en-US"/>
            </a:p>
          </p:txBody>
        </p:sp>
        <p:sp>
          <p:nvSpPr>
            <p:cNvPr id="19465" name="AutoShape 9"/>
            <p:cNvSpPr>
              <a:spLocks noChangeArrowheads="1"/>
            </p:cNvSpPr>
            <p:nvPr/>
          </p:nvSpPr>
          <p:spPr bwMode="auto">
            <a:xfrm flipH="1">
              <a:off x="3408" y="2352"/>
              <a:ext cx="619" cy="403"/>
            </a:xfrm>
            <a:prstGeom prst="parallelogram">
              <a:avLst>
                <a:gd name="adj" fmla="val 38400"/>
              </a:avLst>
            </a:prstGeom>
            <a:solidFill>
              <a:srgbClr val="66CCFF"/>
            </a:solidFill>
            <a:ln w="28575">
              <a:solidFill>
                <a:schemeClr val="tx1"/>
              </a:solidFill>
              <a:miter lim="800000"/>
              <a:headEnd/>
              <a:tailEnd/>
            </a:ln>
          </p:spPr>
          <p:txBody>
            <a:bodyPr wrap="none" anchor="ctr"/>
            <a:lstStyle/>
            <a:p>
              <a:endParaRPr lang="en-US"/>
            </a:p>
          </p:txBody>
        </p:sp>
        <p:sp>
          <p:nvSpPr>
            <p:cNvPr id="19466" name="AutoShape 10"/>
            <p:cNvSpPr>
              <a:spLocks noChangeArrowheads="1"/>
            </p:cNvSpPr>
            <p:nvPr/>
          </p:nvSpPr>
          <p:spPr bwMode="auto">
            <a:xfrm rot="-66800">
              <a:off x="2674" y="2754"/>
              <a:ext cx="906" cy="461"/>
            </a:xfrm>
            <a:custGeom>
              <a:avLst/>
              <a:gdLst>
                <a:gd name="T0" fmla="*/ 793 w 21600"/>
                <a:gd name="T1" fmla="*/ 231 h 21600"/>
                <a:gd name="T2" fmla="*/ 453 w 21600"/>
                <a:gd name="T3" fmla="*/ 461 h 21600"/>
                <a:gd name="T4" fmla="*/ 113 w 21600"/>
                <a:gd name="T5" fmla="*/ 231 h 21600"/>
                <a:gd name="T6" fmla="*/ 453 w 21600"/>
                <a:gd name="T7" fmla="*/ 0 h 21600"/>
                <a:gd name="T8" fmla="*/ 0 60000 65536"/>
                <a:gd name="T9" fmla="*/ 0 60000 65536"/>
                <a:gd name="T10" fmla="*/ 0 60000 65536"/>
                <a:gd name="T11" fmla="*/ 0 60000 65536"/>
                <a:gd name="T12" fmla="*/ 4506 w 21600"/>
                <a:gd name="T13" fmla="*/ 4498 h 21600"/>
                <a:gd name="T14" fmla="*/ 17094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9467" name="AutoShape 11"/>
            <p:cNvSpPr>
              <a:spLocks noChangeArrowheads="1"/>
            </p:cNvSpPr>
            <p:nvPr/>
          </p:nvSpPr>
          <p:spPr bwMode="auto">
            <a:xfrm rot="66800" flipV="1">
              <a:off x="1488" y="2755"/>
              <a:ext cx="906" cy="461"/>
            </a:xfrm>
            <a:custGeom>
              <a:avLst/>
              <a:gdLst>
                <a:gd name="T0" fmla="*/ 793 w 21600"/>
                <a:gd name="T1" fmla="*/ 231 h 21600"/>
                <a:gd name="T2" fmla="*/ 453 w 21600"/>
                <a:gd name="T3" fmla="*/ 461 h 21600"/>
                <a:gd name="T4" fmla="*/ 113 w 21600"/>
                <a:gd name="T5" fmla="*/ 231 h 21600"/>
                <a:gd name="T6" fmla="*/ 453 w 21600"/>
                <a:gd name="T7" fmla="*/ 0 h 21600"/>
                <a:gd name="T8" fmla="*/ 0 60000 65536"/>
                <a:gd name="T9" fmla="*/ 0 60000 65536"/>
                <a:gd name="T10" fmla="*/ 0 60000 65536"/>
                <a:gd name="T11" fmla="*/ 0 60000 65536"/>
                <a:gd name="T12" fmla="*/ 4506 w 21600"/>
                <a:gd name="T13" fmla="*/ 4498 h 21600"/>
                <a:gd name="T14" fmla="*/ 17094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9468" name="AutoShape 12"/>
            <p:cNvSpPr>
              <a:spLocks noChangeArrowheads="1"/>
            </p:cNvSpPr>
            <p:nvPr/>
          </p:nvSpPr>
          <p:spPr bwMode="auto">
            <a:xfrm rot="66800" flipV="1">
              <a:off x="3802" y="2755"/>
              <a:ext cx="906" cy="461"/>
            </a:xfrm>
            <a:custGeom>
              <a:avLst/>
              <a:gdLst>
                <a:gd name="T0" fmla="*/ 793 w 21600"/>
                <a:gd name="T1" fmla="*/ 231 h 21600"/>
                <a:gd name="T2" fmla="*/ 453 w 21600"/>
                <a:gd name="T3" fmla="*/ 461 h 21600"/>
                <a:gd name="T4" fmla="*/ 113 w 21600"/>
                <a:gd name="T5" fmla="*/ 231 h 21600"/>
                <a:gd name="T6" fmla="*/ 453 w 21600"/>
                <a:gd name="T7" fmla="*/ 0 h 21600"/>
                <a:gd name="T8" fmla="*/ 0 60000 65536"/>
                <a:gd name="T9" fmla="*/ 0 60000 65536"/>
                <a:gd name="T10" fmla="*/ 0 60000 65536"/>
                <a:gd name="T11" fmla="*/ 0 60000 65536"/>
                <a:gd name="T12" fmla="*/ 4506 w 21600"/>
                <a:gd name="T13" fmla="*/ 4498 h 21600"/>
                <a:gd name="T14" fmla="*/ 17094 w 21600"/>
                <a:gd name="T15" fmla="*/ 1710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28575">
              <a:solidFill>
                <a:schemeClr val="tx1"/>
              </a:solidFill>
              <a:miter lim="800000"/>
              <a:headEnd/>
              <a:tailEnd/>
            </a:ln>
          </p:spPr>
          <p:txBody>
            <a:bodyPr wrap="none" anchor="ctr"/>
            <a:lstStyle/>
            <a:p>
              <a:endParaRPr lang="en-US"/>
            </a:p>
          </p:txBody>
        </p:sp>
        <p:sp>
          <p:nvSpPr>
            <p:cNvPr id="19469" name="AutoShape 13"/>
            <p:cNvSpPr>
              <a:spLocks noChangeArrowheads="1"/>
            </p:cNvSpPr>
            <p:nvPr/>
          </p:nvSpPr>
          <p:spPr bwMode="auto">
            <a:xfrm>
              <a:off x="2676" y="3216"/>
              <a:ext cx="957" cy="864"/>
            </a:xfrm>
            <a:prstGeom prst="hexagon">
              <a:avLst>
                <a:gd name="adj" fmla="val 27691"/>
                <a:gd name="vf" fmla="val 115470"/>
              </a:avLst>
            </a:prstGeom>
            <a:solidFill>
              <a:srgbClr val="FFFF00"/>
            </a:solidFill>
            <a:ln w="28575">
              <a:solidFill>
                <a:schemeClr val="tx1"/>
              </a:solidFill>
              <a:miter lim="800000"/>
              <a:headEnd/>
              <a:tailEnd/>
            </a:ln>
          </p:spPr>
          <p:txBody>
            <a:bodyPr wrap="none" anchor="ctr"/>
            <a:lstStyle/>
            <a:p>
              <a:endParaRPr lang="en-US"/>
            </a:p>
          </p:txBody>
        </p:sp>
        <p:sp>
          <p:nvSpPr>
            <p:cNvPr id="19470" name="AutoShape 14"/>
            <p:cNvSpPr>
              <a:spLocks noChangeArrowheads="1"/>
            </p:cNvSpPr>
            <p:nvPr/>
          </p:nvSpPr>
          <p:spPr bwMode="auto">
            <a:xfrm>
              <a:off x="3182" y="2352"/>
              <a:ext cx="395" cy="403"/>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9471" name="AutoShape 15"/>
            <p:cNvSpPr>
              <a:spLocks noChangeArrowheads="1"/>
            </p:cNvSpPr>
            <p:nvPr/>
          </p:nvSpPr>
          <p:spPr bwMode="auto">
            <a:xfrm flipV="1">
              <a:off x="2169" y="2755"/>
              <a:ext cx="394" cy="461"/>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sp>
          <p:nvSpPr>
            <p:cNvPr id="19472" name="AutoShape 16"/>
            <p:cNvSpPr>
              <a:spLocks noChangeArrowheads="1"/>
            </p:cNvSpPr>
            <p:nvPr/>
          </p:nvSpPr>
          <p:spPr bwMode="auto">
            <a:xfrm flipV="1">
              <a:off x="3633" y="2755"/>
              <a:ext cx="394" cy="461"/>
            </a:xfrm>
            <a:prstGeom prst="triangle">
              <a:avLst>
                <a:gd name="adj" fmla="val 50000"/>
              </a:avLst>
            </a:prstGeom>
            <a:solidFill>
              <a:srgbClr val="66FF33"/>
            </a:solidFill>
            <a:ln w="28575">
              <a:solidFill>
                <a:schemeClr val="tx1"/>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457200" y="838200"/>
            <a:ext cx="8229600" cy="1359563"/>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Fraction Models</a:t>
            </a:r>
            <a:b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Part of a Whole</a:t>
            </a:r>
          </a:p>
        </p:txBody>
      </p:sp>
      <p:sp>
        <p:nvSpPr>
          <p:cNvPr id="37891" name="Rectangle 3"/>
          <p:cNvSpPr>
            <a:spLocks noGrp="1" noRot="1" noChangeArrowheads="1"/>
          </p:cNvSpPr>
          <p:nvPr>
            <p:ph type="body" sz="half" idx="1"/>
          </p:nvPr>
        </p:nvSpPr>
        <p:spPr>
          <a:xfrm>
            <a:off x="457200" y="2270760"/>
            <a:ext cx="4038600" cy="4434840"/>
          </a:xfrm>
        </p:spPr>
        <p:txBody>
          <a:bodyPr/>
          <a:lstStyle/>
          <a:p>
            <a:pPr eaLnBrk="1" hangingPunct="1">
              <a:buClr>
                <a:srgbClr val="C00000"/>
              </a:buClr>
              <a:buFont typeface="Wingdings" pitchFamily="2" charset="2"/>
              <a:buChar char="v"/>
              <a:defRPr/>
            </a:pPr>
            <a:r>
              <a:rPr lang="en-US" sz="2800" b="1" dirty="0" smtClean="0">
                <a:effectLst>
                  <a:outerShdw blurRad="38100" dist="38100" dir="2700000" algn="tl">
                    <a:srgbClr val="000000">
                      <a:alpha val="43137"/>
                    </a:srgbClr>
                  </a:outerShdw>
                </a:effectLst>
              </a:rPr>
              <a:t>Set</a:t>
            </a:r>
          </a:p>
          <a:p>
            <a:pPr eaLnBrk="1" hangingPunct="1">
              <a:buClr>
                <a:srgbClr val="C00000"/>
              </a:buClr>
              <a:buFont typeface="Wingdings" pitchFamily="2" charset="2"/>
              <a:buChar char="v"/>
              <a:defRPr/>
            </a:pPr>
            <a:r>
              <a:rPr lang="en-US" sz="2800" b="1" dirty="0" smtClean="0">
                <a:effectLst>
                  <a:outerShdw blurRad="38100" dist="38100" dir="2700000" algn="tl">
                    <a:srgbClr val="000000">
                      <a:alpha val="43137"/>
                    </a:srgbClr>
                  </a:outerShdw>
                </a:effectLst>
              </a:rPr>
              <a:t>Area or region</a:t>
            </a:r>
          </a:p>
          <a:p>
            <a:pPr lvl="1" eaLnBrk="1" hangingPunct="1">
              <a:buClr>
                <a:srgbClr val="C00000"/>
              </a:buClr>
              <a:buFont typeface="Wingdings" pitchFamily="2" charset="2"/>
              <a:buChar char="v"/>
              <a:defRPr/>
            </a:pPr>
            <a:r>
              <a:rPr lang="en-US" sz="2800" b="1" dirty="0" smtClean="0"/>
              <a:t>Circles</a:t>
            </a:r>
          </a:p>
          <a:p>
            <a:pPr lvl="1" eaLnBrk="1" hangingPunct="1">
              <a:buClr>
                <a:srgbClr val="C00000"/>
              </a:buClr>
              <a:buFont typeface="Wingdings" pitchFamily="2" charset="2"/>
              <a:buChar char="v"/>
              <a:defRPr/>
            </a:pPr>
            <a:r>
              <a:rPr lang="en-US" sz="2800" b="1" dirty="0" smtClean="0"/>
              <a:t>Clocks</a:t>
            </a:r>
          </a:p>
          <a:p>
            <a:pPr lvl="1" eaLnBrk="1" hangingPunct="1">
              <a:buClr>
                <a:srgbClr val="C00000"/>
              </a:buClr>
              <a:buFont typeface="Wingdings" pitchFamily="2" charset="2"/>
              <a:buChar char="v"/>
              <a:defRPr/>
            </a:pPr>
            <a:r>
              <a:rPr lang="en-US" sz="2800" b="1" dirty="0" smtClean="0"/>
              <a:t>Rectangles</a:t>
            </a:r>
          </a:p>
          <a:p>
            <a:pPr lvl="1" eaLnBrk="1" hangingPunct="1">
              <a:buClr>
                <a:srgbClr val="C00000"/>
              </a:buClr>
              <a:buFont typeface="Wingdings" pitchFamily="2" charset="2"/>
              <a:buChar char="v"/>
              <a:defRPr/>
            </a:pPr>
            <a:r>
              <a:rPr lang="en-US" sz="2800" b="1" dirty="0" smtClean="0"/>
              <a:t>Pattern blocks</a:t>
            </a:r>
          </a:p>
          <a:p>
            <a:pPr lvl="1" eaLnBrk="1" hangingPunct="1">
              <a:buClr>
                <a:srgbClr val="C00000"/>
              </a:buClr>
              <a:buFont typeface="Wingdings" pitchFamily="2" charset="2"/>
              <a:buChar char="v"/>
              <a:defRPr/>
            </a:pPr>
            <a:r>
              <a:rPr lang="en-US" sz="2800" b="1" dirty="0" smtClean="0"/>
              <a:t>Strips</a:t>
            </a:r>
          </a:p>
        </p:txBody>
      </p:sp>
      <p:sp>
        <p:nvSpPr>
          <p:cNvPr id="37902" name="Rectangle 14"/>
          <p:cNvSpPr>
            <a:spLocks noGrp="1" noRot="1" noChangeArrowheads="1"/>
          </p:cNvSpPr>
          <p:nvPr>
            <p:ph type="body" sz="half" idx="2"/>
          </p:nvPr>
        </p:nvSpPr>
        <p:spPr>
          <a:xfrm>
            <a:off x="4648200" y="2270760"/>
            <a:ext cx="4038600" cy="4434840"/>
          </a:xfrm>
        </p:spPr>
        <p:txBody>
          <a:bodyPr/>
          <a:lstStyle/>
          <a:p>
            <a:pPr eaLnBrk="1" hangingPunct="1">
              <a:buClr>
                <a:srgbClr val="C00000"/>
              </a:buClr>
              <a:buFont typeface="Wingdings" pitchFamily="2" charset="2"/>
              <a:buChar char="v"/>
              <a:defRPr/>
            </a:pPr>
            <a:r>
              <a:rPr lang="en-US" sz="2800" b="1" dirty="0" smtClean="0">
                <a:effectLst>
                  <a:outerShdw blurRad="38100" dist="38100" dir="2700000" algn="tl">
                    <a:srgbClr val="000000">
                      <a:alpha val="43137"/>
                    </a:srgbClr>
                  </a:outerShdw>
                </a:effectLst>
              </a:rPr>
              <a:t>Length</a:t>
            </a:r>
          </a:p>
          <a:p>
            <a:pPr lvl="1" eaLnBrk="1" hangingPunct="1">
              <a:buClr>
                <a:srgbClr val="C00000"/>
              </a:buClr>
              <a:buFont typeface="Wingdings" pitchFamily="2" charset="2"/>
              <a:buChar char="v"/>
              <a:defRPr/>
            </a:pPr>
            <a:r>
              <a:rPr lang="en-US" sz="2600" b="1" dirty="0" smtClean="0"/>
              <a:t>Number line</a:t>
            </a:r>
          </a:p>
          <a:p>
            <a:pPr lvl="1" eaLnBrk="1" hangingPunct="1">
              <a:buClr>
                <a:srgbClr val="C00000"/>
              </a:buClr>
              <a:buFont typeface="Wingdings" pitchFamily="2" charset="2"/>
              <a:buChar char="v"/>
              <a:defRPr/>
            </a:pPr>
            <a:r>
              <a:rPr lang="en-US" sz="2600" b="1" dirty="0" smtClean="0"/>
              <a:t>Ruler</a:t>
            </a:r>
          </a:p>
          <a:p>
            <a:pPr eaLnBrk="1" hangingPunct="1">
              <a:defRPr/>
            </a:pPr>
            <a:endParaRPr lang="en-US" dirty="0" smtClean="0"/>
          </a:p>
        </p:txBody>
      </p:sp>
      <p:pic>
        <p:nvPicPr>
          <p:cNvPr id="20485" name="Picture 4" descr="MCj04109290000[1]"/>
          <p:cNvPicPr>
            <a:picLocks noGrp="1" noChangeAspect="1" noChangeArrowheads="1"/>
          </p:cNvPicPr>
          <p:nvPr>
            <p:ph sz="quarter" idx="4294967295"/>
          </p:nvPr>
        </p:nvPicPr>
        <p:blipFill>
          <a:blip r:embed="rId2" cstate="print"/>
          <a:srcRect/>
          <a:stretch>
            <a:fillRect/>
          </a:stretch>
        </p:blipFill>
        <p:spPr>
          <a:xfrm>
            <a:off x="4343400" y="4084475"/>
            <a:ext cx="1858963" cy="2438400"/>
          </a:xfrm>
          <a:noFill/>
        </p:spPr>
      </p:pic>
      <p:pic>
        <p:nvPicPr>
          <p:cNvPr id="37901" name="Picture 13" descr="MCj03839720000[1]"/>
          <p:cNvPicPr>
            <a:picLocks noGrp="1" noChangeAspect="1" noChangeArrowheads="1"/>
          </p:cNvPicPr>
          <p:nvPr>
            <p:ph sz="quarter" idx="4294967295"/>
          </p:nvPr>
        </p:nvPicPr>
        <p:blipFill>
          <a:blip r:embed="rId3" cstate="print"/>
          <a:srcRect/>
          <a:stretch>
            <a:fillRect/>
          </a:stretch>
        </p:blipFill>
        <p:spPr>
          <a:xfrm>
            <a:off x="6629400" y="4465475"/>
            <a:ext cx="1847850" cy="1512888"/>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7901"/>
                                        </p:tgtEl>
                                        <p:attrNameLst>
                                          <p:attrName>style.visibility</p:attrName>
                                        </p:attrNameLst>
                                      </p:cBhvr>
                                      <p:to>
                                        <p:strVal val="visible"/>
                                      </p:to>
                                    </p:set>
                                    <p:anim calcmode="lin" valueType="num">
                                      <p:cBhvr additive="base">
                                        <p:cTn id="7" dur="500" fill="hold"/>
                                        <p:tgtEl>
                                          <p:spTgt spid="37901"/>
                                        </p:tgtEl>
                                        <p:attrNameLst>
                                          <p:attrName>ppt_x</p:attrName>
                                        </p:attrNameLst>
                                      </p:cBhvr>
                                      <p:tavLst>
                                        <p:tav tm="0">
                                          <p:val>
                                            <p:strVal val="1+#ppt_w/2"/>
                                          </p:val>
                                        </p:tav>
                                        <p:tav tm="100000">
                                          <p:val>
                                            <p:strVal val="#ppt_x"/>
                                          </p:val>
                                        </p:tav>
                                      </p:tavLst>
                                    </p:anim>
                                    <p:anim calcmode="lin" valueType="num">
                                      <p:cBhvr additive="base">
                                        <p:cTn id="8" dur="500" fill="hold"/>
                                        <p:tgtEl>
                                          <p:spTgt spid="3790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7902">
                                            <p:txEl>
                                              <p:pRg st="0" end="0"/>
                                            </p:txEl>
                                          </p:spTgt>
                                        </p:tgtEl>
                                        <p:attrNameLst>
                                          <p:attrName>style.visibility</p:attrName>
                                        </p:attrNameLst>
                                      </p:cBhvr>
                                      <p:to>
                                        <p:strVal val="visible"/>
                                      </p:to>
                                    </p:set>
                                    <p:anim calcmode="lin" valueType="num">
                                      <p:cBhvr additive="base">
                                        <p:cTn id="11" dur="500" fill="hold"/>
                                        <p:tgtEl>
                                          <p:spTgt spid="3790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790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902">
                                            <p:txEl>
                                              <p:pRg st="1" end="1"/>
                                            </p:txEl>
                                          </p:spTgt>
                                        </p:tgtEl>
                                        <p:attrNameLst>
                                          <p:attrName>style.visibility</p:attrName>
                                        </p:attrNameLst>
                                      </p:cBhvr>
                                      <p:to>
                                        <p:strVal val="visible"/>
                                      </p:to>
                                    </p:set>
                                    <p:anim calcmode="lin" valueType="num">
                                      <p:cBhvr additive="base">
                                        <p:cTn id="15" dur="500" fill="hold"/>
                                        <p:tgtEl>
                                          <p:spTgt spid="3790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790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902">
                                            <p:txEl>
                                              <p:pRg st="2" end="2"/>
                                            </p:txEl>
                                          </p:spTgt>
                                        </p:tgtEl>
                                        <p:attrNameLst>
                                          <p:attrName>style.visibility</p:attrName>
                                        </p:attrNameLst>
                                      </p:cBhvr>
                                      <p:to>
                                        <p:strVal val="visible"/>
                                      </p:to>
                                    </p:set>
                                    <p:anim calcmode="lin" valueType="num">
                                      <p:cBhvr additive="base">
                                        <p:cTn id="19" dur="500" fill="hold"/>
                                        <p:tgtEl>
                                          <p:spTgt spid="3790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790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a:xfrm>
            <a:off x="457200" y="838200"/>
            <a:ext cx="8385175" cy="8382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48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Other Meanings for Fractions	</a:t>
            </a:r>
          </a:p>
        </p:txBody>
      </p:sp>
      <p:sp>
        <p:nvSpPr>
          <p:cNvPr id="92163" name="Rectangle 3"/>
          <p:cNvSpPr>
            <a:spLocks noGrp="1" noRot="1" noChangeArrowheads="1"/>
          </p:cNvSpPr>
          <p:nvPr>
            <p:ph type="body" sz="half" idx="1"/>
          </p:nvPr>
        </p:nvSpPr>
        <p:spPr>
          <a:xfrm>
            <a:off x="762000" y="1905000"/>
            <a:ext cx="3927475" cy="4191000"/>
          </a:xfrm>
        </p:spPr>
        <p:txBody>
          <a:bodyPr/>
          <a:lstStyle/>
          <a:p>
            <a:pPr eaLnBrk="1" hangingPunct="1">
              <a:buClr>
                <a:srgbClr val="C00000"/>
              </a:buClr>
              <a:buFont typeface="Wingdings" pitchFamily="2" charset="2"/>
              <a:buChar char="v"/>
              <a:defRPr/>
            </a:pPr>
            <a:r>
              <a:rPr lang="en-US" sz="2800" dirty="0" smtClean="0"/>
              <a:t>Part-whole</a:t>
            </a:r>
          </a:p>
          <a:p>
            <a:pPr lvl="1" eaLnBrk="1" hangingPunct="1">
              <a:buClr>
                <a:srgbClr val="C00000"/>
              </a:buClr>
              <a:buFont typeface="Wingdings" pitchFamily="2" charset="2"/>
              <a:buChar char="v"/>
              <a:defRPr/>
            </a:pPr>
            <a:r>
              <a:rPr lang="en-US" sz="2400" dirty="0" smtClean="0"/>
              <a:t>Values  - </a:t>
            </a:r>
            <a:r>
              <a:rPr lang="en-US" sz="2400" dirty="0" err="1" smtClean="0"/>
              <a:t>eg</a:t>
            </a:r>
            <a:r>
              <a:rPr lang="en-US" sz="2400" dirty="0" smtClean="0"/>
              <a:t>, money</a:t>
            </a:r>
          </a:p>
          <a:p>
            <a:pPr eaLnBrk="1" hangingPunct="1">
              <a:buClr>
                <a:srgbClr val="C00000"/>
              </a:buClr>
              <a:buFont typeface="Wingdings" pitchFamily="2" charset="2"/>
              <a:buChar char="v"/>
              <a:defRPr/>
            </a:pPr>
            <a:r>
              <a:rPr lang="en-US" sz="2800" dirty="0" smtClean="0"/>
              <a:t>Division</a:t>
            </a:r>
          </a:p>
          <a:p>
            <a:pPr eaLnBrk="1" hangingPunct="1">
              <a:buClr>
                <a:srgbClr val="C00000"/>
              </a:buClr>
              <a:buFont typeface="Wingdings" pitchFamily="2" charset="2"/>
              <a:buChar char="v"/>
              <a:defRPr/>
            </a:pPr>
            <a:r>
              <a:rPr lang="en-US" sz="2800" dirty="0" smtClean="0"/>
              <a:t>Ratio</a:t>
            </a:r>
          </a:p>
          <a:p>
            <a:pPr eaLnBrk="1" hangingPunct="1">
              <a:buClr>
                <a:srgbClr val="C00000"/>
              </a:buClr>
              <a:buFont typeface="Wingdings" pitchFamily="2" charset="2"/>
              <a:buChar char="v"/>
              <a:defRPr/>
            </a:pPr>
            <a:r>
              <a:rPr lang="en-US" sz="2800" dirty="0" smtClean="0"/>
              <a:t>Rate</a:t>
            </a:r>
          </a:p>
        </p:txBody>
      </p:sp>
      <p:pic>
        <p:nvPicPr>
          <p:cNvPr id="92169" name="Picture 9" descr="MCj04150740000[1]"/>
          <p:cNvPicPr>
            <a:picLocks noGrp="1" noChangeAspect="1" noChangeArrowheads="1"/>
          </p:cNvPicPr>
          <p:nvPr>
            <p:ph sz="quarter" idx="2"/>
          </p:nvPr>
        </p:nvPicPr>
        <p:blipFill>
          <a:blip r:embed="rId2" cstate="print"/>
          <a:srcRect/>
          <a:stretch>
            <a:fillRect/>
          </a:stretch>
        </p:blipFill>
        <p:spPr>
          <a:xfrm>
            <a:off x="5715000" y="1828800"/>
            <a:ext cx="2386013" cy="2019300"/>
          </a:xfrm>
          <a:noFill/>
        </p:spPr>
      </p:pic>
      <p:pic>
        <p:nvPicPr>
          <p:cNvPr id="92175" name="Picture 15" descr="MCj01393910000[1]"/>
          <p:cNvPicPr>
            <a:picLocks noGrp="1" noChangeAspect="1" noChangeArrowheads="1"/>
          </p:cNvPicPr>
          <p:nvPr>
            <p:ph sz="quarter" idx="3"/>
          </p:nvPr>
        </p:nvPicPr>
        <p:blipFill>
          <a:blip r:embed="rId3" cstate="print"/>
          <a:srcRect/>
          <a:stretch>
            <a:fillRect/>
          </a:stretch>
        </p:blipFill>
        <p:spPr>
          <a:xfrm>
            <a:off x="5867400" y="4191000"/>
            <a:ext cx="2284413" cy="2019300"/>
          </a:xfrm>
          <a:noFill/>
        </p:spPr>
      </p:pic>
      <p:pic>
        <p:nvPicPr>
          <p:cNvPr id="92176" name="Picture 16" descr="MCED00257_0000[1]"/>
          <p:cNvPicPr>
            <a:picLocks noChangeAspect="1" noChangeArrowheads="1"/>
          </p:cNvPicPr>
          <p:nvPr/>
        </p:nvPicPr>
        <p:blipFill>
          <a:blip r:embed="rId4" cstate="print"/>
          <a:srcRect/>
          <a:stretch>
            <a:fillRect/>
          </a:stretch>
        </p:blipFill>
        <p:spPr bwMode="auto">
          <a:xfrm>
            <a:off x="3429000" y="3048000"/>
            <a:ext cx="1676400" cy="1673225"/>
          </a:xfrm>
          <a:prstGeom prst="rect">
            <a:avLst/>
          </a:prstGeom>
          <a:noFill/>
          <a:ln w="9525">
            <a:noFill/>
            <a:miter lim="800000"/>
            <a:headEnd/>
            <a:tailEnd/>
          </a:ln>
        </p:spPr>
      </p:pic>
      <p:grpSp>
        <p:nvGrpSpPr>
          <p:cNvPr id="2" name="Group 19"/>
          <p:cNvGrpSpPr>
            <a:grpSpLocks/>
          </p:cNvGrpSpPr>
          <p:nvPr/>
        </p:nvGrpSpPr>
        <p:grpSpPr bwMode="auto">
          <a:xfrm>
            <a:off x="1143000" y="4495800"/>
            <a:ext cx="4114800" cy="1822450"/>
            <a:chOff x="720" y="2832"/>
            <a:chExt cx="2592" cy="1148"/>
          </a:xfrm>
        </p:grpSpPr>
        <p:sp>
          <p:nvSpPr>
            <p:cNvPr id="21512" name="Text Box 17"/>
            <p:cNvSpPr txBox="1">
              <a:spLocks noChangeArrowheads="1"/>
            </p:cNvSpPr>
            <p:nvPr/>
          </p:nvSpPr>
          <p:spPr bwMode="auto">
            <a:xfrm>
              <a:off x="2064" y="3168"/>
              <a:ext cx="1248" cy="596"/>
            </a:xfrm>
            <a:prstGeom prst="rect">
              <a:avLst/>
            </a:prstGeom>
            <a:noFill/>
            <a:ln w="9525">
              <a:noFill/>
              <a:miter lim="800000"/>
              <a:headEnd/>
              <a:tailEnd/>
            </a:ln>
          </p:spPr>
          <p:txBody>
            <a:bodyPr>
              <a:spAutoFit/>
            </a:bodyPr>
            <a:lstStyle/>
            <a:p>
              <a:pPr>
                <a:spcBef>
                  <a:spcPct val="50000"/>
                </a:spcBef>
              </a:pPr>
              <a:r>
                <a:rPr lang="en-US" sz="2800" u="sng"/>
                <a:t>Wins</a:t>
              </a:r>
            </a:p>
            <a:p>
              <a:r>
                <a:rPr lang="en-US" sz="2800"/>
                <a:t>Losses</a:t>
              </a:r>
            </a:p>
          </p:txBody>
        </p:sp>
        <p:pic>
          <p:nvPicPr>
            <p:cNvPr id="21513" name="Picture 18" descr="MCj03115300000[1]"/>
            <p:cNvPicPr>
              <a:picLocks noChangeAspect="1" noChangeArrowheads="1"/>
            </p:cNvPicPr>
            <p:nvPr/>
          </p:nvPicPr>
          <p:blipFill>
            <a:blip r:embed="rId5" cstate="print"/>
            <a:srcRect/>
            <a:stretch>
              <a:fillRect/>
            </a:stretch>
          </p:blipFill>
          <p:spPr bwMode="auto">
            <a:xfrm>
              <a:off x="720" y="2832"/>
              <a:ext cx="1104" cy="1148"/>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dissolve">
                                      <p:cBhvr>
                                        <p:cTn id="7" dur="500"/>
                                        <p:tgtEl>
                                          <p:spTgt spid="9216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92163">
                                            <p:txEl>
                                              <p:pRg st="1" end="1"/>
                                            </p:txEl>
                                          </p:spTgt>
                                        </p:tgtEl>
                                        <p:attrNameLst>
                                          <p:attrName>style.visibility</p:attrName>
                                        </p:attrNameLst>
                                      </p:cBhvr>
                                      <p:to>
                                        <p:strVal val="visible"/>
                                      </p:to>
                                    </p:set>
                                    <p:animEffect transition="in" filter="dissolve">
                                      <p:cBhvr>
                                        <p:cTn id="10" dur="500"/>
                                        <p:tgtEl>
                                          <p:spTgt spid="9216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2169"/>
                                        </p:tgtEl>
                                        <p:attrNameLst>
                                          <p:attrName>style.visibility</p:attrName>
                                        </p:attrNameLst>
                                      </p:cBhvr>
                                      <p:to>
                                        <p:strVal val="visible"/>
                                      </p:to>
                                    </p:set>
                                    <p:animEffect transition="in" filter="dissolve">
                                      <p:cBhvr>
                                        <p:cTn id="15" dur="500"/>
                                        <p:tgtEl>
                                          <p:spTgt spid="9216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92163">
                                            <p:txEl>
                                              <p:pRg st="2" end="2"/>
                                            </p:txEl>
                                          </p:spTgt>
                                        </p:tgtEl>
                                        <p:attrNameLst>
                                          <p:attrName>style.visibility</p:attrName>
                                        </p:attrNameLst>
                                      </p:cBhvr>
                                      <p:to>
                                        <p:strVal val="visible"/>
                                      </p:to>
                                    </p:set>
                                    <p:animEffect transition="in" filter="dissolve">
                                      <p:cBhvr>
                                        <p:cTn id="20" dur="500"/>
                                        <p:tgtEl>
                                          <p:spTgt spid="9216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92176"/>
                                        </p:tgtEl>
                                        <p:attrNameLst>
                                          <p:attrName>style.visibility</p:attrName>
                                        </p:attrNameLst>
                                      </p:cBhvr>
                                      <p:to>
                                        <p:strVal val="visible"/>
                                      </p:to>
                                    </p:set>
                                    <p:animEffect transition="in" filter="dissolve">
                                      <p:cBhvr>
                                        <p:cTn id="25" dur="500"/>
                                        <p:tgtEl>
                                          <p:spTgt spid="9217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92163">
                                            <p:txEl>
                                              <p:pRg st="3" end="3"/>
                                            </p:txEl>
                                          </p:spTgt>
                                        </p:tgtEl>
                                        <p:attrNameLst>
                                          <p:attrName>style.visibility</p:attrName>
                                        </p:attrNameLst>
                                      </p:cBhvr>
                                      <p:to>
                                        <p:strVal val="visible"/>
                                      </p:to>
                                    </p:set>
                                    <p:animEffect transition="in" filter="dissolve">
                                      <p:cBhvr>
                                        <p:cTn id="30" dur="500"/>
                                        <p:tgtEl>
                                          <p:spTgt spid="92163">
                                            <p:txEl>
                                              <p:pRg st="3" end="3"/>
                                            </p:txEl>
                                          </p:spTgt>
                                        </p:tgtEl>
                                      </p:cBhvr>
                                    </p:animEffect>
                                  </p:childTnLst>
                                </p:cTn>
                              </p:par>
                              <p:par>
                                <p:cTn id="31" presetID="9" presetClass="entr" presetSubtype="0" fill="hold" nodeType="withEffect">
                                  <p:stCondLst>
                                    <p:cond delay="0"/>
                                  </p:stCondLst>
                                  <p:childTnLst>
                                    <p:set>
                                      <p:cBhvr>
                                        <p:cTn id="32" dur="1" fill="hold">
                                          <p:stCondLst>
                                            <p:cond delay="0"/>
                                          </p:stCondLst>
                                        </p:cTn>
                                        <p:tgtEl>
                                          <p:spTgt spid="92163">
                                            <p:txEl>
                                              <p:pRg st="4" end="4"/>
                                            </p:txEl>
                                          </p:spTgt>
                                        </p:tgtEl>
                                        <p:attrNameLst>
                                          <p:attrName>style.visibility</p:attrName>
                                        </p:attrNameLst>
                                      </p:cBhvr>
                                      <p:to>
                                        <p:strVal val="visible"/>
                                      </p:to>
                                    </p:set>
                                    <p:animEffect transition="in" filter="dissolve">
                                      <p:cBhvr>
                                        <p:cTn id="33" dur="500"/>
                                        <p:tgtEl>
                                          <p:spTgt spid="9216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92175"/>
                                        </p:tgtEl>
                                        <p:attrNameLst>
                                          <p:attrName>style.visibility</p:attrName>
                                        </p:attrNameLst>
                                      </p:cBhvr>
                                      <p:to>
                                        <p:strVal val="visible"/>
                                      </p:to>
                                    </p:set>
                                    <p:animEffect transition="in" filter="dissolve">
                                      <p:cBhvr>
                                        <p:cTn id="38" dur="500"/>
                                        <p:tgtEl>
                                          <p:spTgt spid="9217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dissolv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48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Web Resources</a:t>
            </a:r>
          </a:p>
        </p:txBody>
      </p:sp>
      <p:sp>
        <p:nvSpPr>
          <p:cNvPr id="72707" name="Rectangle 3"/>
          <p:cNvSpPr>
            <a:spLocks noGrp="1" noRot="1" noChangeArrowheads="1"/>
          </p:cNvSpPr>
          <p:nvPr>
            <p:ph type="body" sz="half" idx="1"/>
          </p:nvPr>
        </p:nvSpPr>
        <p:spPr>
          <a:xfrm>
            <a:off x="609600" y="1905000"/>
            <a:ext cx="4156075" cy="4191000"/>
          </a:xfrm>
        </p:spPr>
        <p:txBody>
          <a:bodyPr>
            <a:normAutofit/>
          </a:bodyPr>
          <a:lstStyle/>
          <a:p>
            <a:pPr eaLnBrk="1" hangingPunct="1">
              <a:buClr>
                <a:srgbClr val="C00000"/>
              </a:buClr>
              <a:buFont typeface="Wingdings" pitchFamily="2" charset="2"/>
              <a:buChar char="v"/>
              <a:defRPr/>
            </a:pPr>
            <a:r>
              <a:rPr lang="en-US" sz="3200" dirty="0" smtClean="0">
                <a:solidFill>
                  <a:srgbClr val="002060"/>
                </a:solidFill>
              </a:rPr>
              <a:t>Fraction model applet</a:t>
            </a:r>
          </a:p>
          <a:p>
            <a:pPr eaLnBrk="1" hangingPunct="1">
              <a:buClr>
                <a:srgbClr val="C00000"/>
              </a:buClr>
              <a:buFont typeface="Wingdings" pitchFamily="2" charset="2"/>
              <a:buChar char="v"/>
              <a:defRPr/>
            </a:pPr>
            <a:r>
              <a:rPr lang="en-US" sz="3200" dirty="0" smtClean="0">
                <a:solidFill>
                  <a:srgbClr val="002060"/>
                </a:solidFill>
              </a:rPr>
              <a:t>Equivalent fractions</a:t>
            </a:r>
          </a:p>
          <a:p>
            <a:pPr eaLnBrk="1" hangingPunct="1">
              <a:buClr>
                <a:srgbClr val="C00000"/>
              </a:buClr>
              <a:buFont typeface="Wingdings" pitchFamily="2" charset="2"/>
              <a:buChar char="v"/>
              <a:defRPr/>
            </a:pPr>
            <a:r>
              <a:rPr lang="en-US" sz="3200" dirty="0" smtClean="0">
                <a:solidFill>
                  <a:srgbClr val="002060"/>
                </a:solidFill>
              </a:rPr>
              <a:t>Fraction game</a:t>
            </a:r>
          </a:p>
        </p:txBody>
      </p:sp>
      <p:pic>
        <p:nvPicPr>
          <p:cNvPr id="22532" name="Picture 4"/>
          <p:cNvPicPr>
            <a:picLocks noGrp="1" noChangeAspect="1" noChangeArrowheads="1"/>
          </p:cNvPicPr>
          <p:nvPr>
            <p:ph sz="quarter" idx="2"/>
          </p:nvPr>
        </p:nvPicPr>
        <p:blipFill>
          <a:blip r:embed="rId2" cstate="print"/>
          <a:srcRect/>
          <a:stretch>
            <a:fillRect/>
          </a:stretch>
        </p:blipFill>
        <p:spPr>
          <a:xfrm>
            <a:off x="5334000" y="1295400"/>
            <a:ext cx="3429000" cy="2332038"/>
          </a:xfrm>
          <a:noFill/>
        </p:spPr>
      </p:pic>
      <p:pic>
        <p:nvPicPr>
          <p:cNvPr id="22533" name="Picture 6"/>
          <p:cNvPicPr>
            <a:picLocks noGrp="1" noChangeAspect="1" noChangeArrowheads="1"/>
          </p:cNvPicPr>
          <p:nvPr>
            <p:ph sz="quarter" idx="3"/>
          </p:nvPr>
        </p:nvPicPr>
        <p:blipFill>
          <a:blip r:embed="rId3" cstate="print"/>
          <a:srcRect/>
          <a:stretch>
            <a:fillRect/>
          </a:stretch>
        </p:blipFill>
        <p:spPr>
          <a:xfrm>
            <a:off x="2209800" y="4038600"/>
            <a:ext cx="5029200" cy="2259013"/>
          </a:xfr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l="1250" t="13000" r="23750" b="12111"/>
          <a:stretch>
            <a:fillRect/>
          </a:stretch>
        </p:blipFill>
        <p:spPr bwMode="auto">
          <a:xfrm>
            <a:off x="1371600" y="1905000"/>
            <a:ext cx="6659563" cy="4279900"/>
          </a:xfrm>
          <a:prstGeom prst="rect">
            <a:avLst/>
          </a:prstGeom>
          <a:noFill/>
          <a:ln w="9525">
            <a:noFill/>
            <a:miter lim="800000"/>
            <a:headEnd/>
            <a:tailEnd/>
          </a:ln>
        </p:spPr>
      </p:pic>
      <p:sp>
        <p:nvSpPr>
          <p:cNvPr id="74755" name="Rectangle 3"/>
          <p:cNvSpPr>
            <a:spLocks noGrp="1" noRot="1" noChangeArrowheads="1"/>
          </p:cNvSpPr>
          <p:nvPr>
            <p:ph type="title"/>
          </p:nvPr>
        </p:nvSpPr>
        <p:spPr>
          <a:xfrm>
            <a:off x="457200" y="704088"/>
            <a:ext cx="8305800" cy="819912"/>
          </a:xfrm>
        </p:spPr>
        <p:txBody>
          <a:bodyPr>
            <a:noAutofit/>
          </a:bodyPr>
          <a:lstStyle/>
          <a:p>
            <a:pPr eaLnBrk="1" hangingPunct="1">
              <a:defRPr/>
            </a:pP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Playing Fraction Tracks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457200" y="704088"/>
            <a:ext cx="8229600" cy="972312"/>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Make a triangle that is:	</a:t>
            </a:r>
          </a:p>
        </p:txBody>
      </p:sp>
      <p:sp>
        <p:nvSpPr>
          <p:cNvPr id="46083" name="Rectangle 3"/>
          <p:cNvSpPr>
            <a:spLocks noGrp="1" noRot="1" noChangeArrowheads="1"/>
          </p:cNvSpPr>
          <p:nvPr>
            <p:ph type="body" idx="1"/>
          </p:nvPr>
        </p:nvSpPr>
        <p:spPr/>
        <p:txBody>
          <a:bodyPr/>
          <a:lstStyle/>
          <a:p>
            <a:pPr eaLnBrk="1" hangingPunct="1">
              <a:buClr>
                <a:srgbClr val="C00000"/>
              </a:buClr>
              <a:buFont typeface="Wingdings" pitchFamily="2" charset="2"/>
              <a:buChar char="v"/>
              <a:defRPr/>
            </a:pPr>
            <a:r>
              <a:rPr lang="en-US" sz="4000" dirty="0" smtClean="0"/>
              <a:t>¼ green and ¾ red</a:t>
            </a:r>
          </a:p>
          <a:p>
            <a:pPr eaLnBrk="1" hangingPunct="1">
              <a:buClr>
                <a:srgbClr val="C00000"/>
              </a:buClr>
              <a:buFont typeface="Wingdings" pitchFamily="2" charset="2"/>
              <a:buChar char="v"/>
              <a:defRPr/>
            </a:pPr>
            <a:endParaRPr lang="en-US" sz="4000" dirty="0" smtClean="0"/>
          </a:p>
          <a:p>
            <a:pPr eaLnBrk="1" hangingPunct="1">
              <a:buClr>
                <a:srgbClr val="C00000"/>
              </a:buClr>
              <a:buFont typeface="Wingdings" pitchFamily="2" charset="2"/>
              <a:buChar char="v"/>
              <a:defRPr/>
            </a:pPr>
            <a:endParaRPr lang="en-US" sz="4000" dirty="0" smtClean="0"/>
          </a:p>
          <a:p>
            <a:pPr eaLnBrk="1" hangingPunct="1">
              <a:buClr>
                <a:srgbClr val="C00000"/>
              </a:buClr>
              <a:buFont typeface="Wingdings" pitchFamily="2" charset="2"/>
              <a:buChar char="v"/>
              <a:defRPr/>
            </a:pPr>
            <a:r>
              <a:rPr lang="en-US" sz="4000" dirty="0" smtClean="0"/>
              <a:t>1/3 red and 2/3 green</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smtClean="0"/>
          </a:p>
        </p:txBody>
      </p:sp>
      <p:grpSp>
        <p:nvGrpSpPr>
          <p:cNvPr id="2" name="Group 16"/>
          <p:cNvGrpSpPr>
            <a:grpSpLocks/>
          </p:cNvGrpSpPr>
          <p:nvPr/>
        </p:nvGrpSpPr>
        <p:grpSpPr bwMode="auto">
          <a:xfrm>
            <a:off x="6096000" y="1981200"/>
            <a:ext cx="1295400" cy="1066800"/>
            <a:chOff x="4080" y="1248"/>
            <a:chExt cx="576" cy="576"/>
          </a:xfrm>
        </p:grpSpPr>
        <p:sp>
          <p:nvSpPr>
            <p:cNvPr id="24592" name="AutoShape 12"/>
            <p:cNvSpPr>
              <a:spLocks noChangeArrowheads="1"/>
            </p:cNvSpPr>
            <p:nvPr/>
          </p:nvSpPr>
          <p:spPr bwMode="auto">
            <a:xfrm>
              <a:off x="4224" y="1248"/>
              <a:ext cx="288" cy="288"/>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p>
          </p:txBody>
        </p:sp>
        <p:sp>
          <p:nvSpPr>
            <p:cNvPr id="24593" name="AutoShape 13"/>
            <p:cNvSpPr>
              <a:spLocks noChangeArrowheads="1"/>
            </p:cNvSpPr>
            <p:nvPr/>
          </p:nvSpPr>
          <p:spPr bwMode="auto">
            <a:xfrm>
              <a:off x="4080" y="1536"/>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24594" name="AutoShape 14"/>
            <p:cNvSpPr>
              <a:spLocks noChangeArrowheads="1"/>
            </p:cNvSpPr>
            <p:nvPr/>
          </p:nvSpPr>
          <p:spPr bwMode="auto">
            <a:xfrm>
              <a:off x="4368" y="1536"/>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24595" name="AutoShape 15"/>
            <p:cNvSpPr>
              <a:spLocks noChangeArrowheads="1"/>
            </p:cNvSpPr>
            <p:nvPr/>
          </p:nvSpPr>
          <p:spPr bwMode="auto">
            <a:xfrm flipV="1">
              <a:off x="4224" y="1536"/>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grpSp>
      <p:grpSp>
        <p:nvGrpSpPr>
          <p:cNvPr id="3" name="Group 28"/>
          <p:cNvGrpSpPr>
            <a:grpSpLocks/>
          </p:cNvGrpSpPr>
          <p:nvPr/>
        </p:nvGrpSpPr>
        <p:grpSpPr bwMode="auto">
          <a:xfrm>
            <a:off x="5867400" y="3581400"/>
            <a:ext cx="1981200" cy="1752600"/>
            <a:chOff x="3840" y="2256"/>
            <a:chExt cx="864" cy="864"/>
          </a:xfrm>
        </p:grpSpPr>
        <p:sp>
          <p:nvSpPr>
            <p:cNvPr id="24582" name="AutoShape 18"/>
            <p:cNvSpPr>
              <a:spLocks noChangeArrowheads="1"/>
            </p:cNvSpPr>
            <p:nvPr/>
          </p:nvSpPr>
          <p:spPr bwMode="auto">
            <a:xfrm>
              <a:off x="4128" y="2256"/>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sp>
          <p:nvSpPr>
            <p:cNvPr id="24583" name="AutoShape 19"/>
            <p:cNvSpPr>
              <a:spLocks noChangeArrowheads="1"/>
            </p:cNvSpPr>
            <p:nvPr/>
          </p:nvSpPr>
          <p:spPr bwMode="auto">
            <a:xfrm>
              <a:off x="3984" y="2544"/>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24584" name="AutoShape 20"/>
            <p:cNvSpPr>
              <a:spLocks noChangeArrowheads="1"/>
            </p:cNvSpPr>
            <p:nvPr/>
          </p:nvSpPr>
          <p:spPr bwMode="auto">
            <a:xfrm>
              <a:off x="4272" y="2544"/>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24585" name="AutoShape 21"/>
            <p:cNvSpPr>
              <a:spLocks noChangeArrowheads="1"/>
            </p:cNvSpPr>
            <p:nvPr/>
          </p:nvSpPr>
          <p:spPr bwMode="auto">
            <a:xfrm flipV="1">
              <a:off x="4128" y="2544"/>
              <a:ext cx="288" cy="288"/>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grpSp>
          <p:nvGrpSpPr>
            <p:cNvPr id="4" name="Group 27"/>
            <p:cNvGrpSpPr>
              <a:grpSpLocks/>
            </p:cNvGrpSpPr>
            <p:nvPr/>
          </p:nvGrpSpPr>
          <p:grpSpPr bwMode="auto">
            <a:xfrm>
              <a:off x="3840" y="2832"/>
              <a:ext cx="864" cy="288"/>
              <a:chOff x="3840" y="2880"/>
              <a:chExt cx="864" cy="288"/>
            </a:xfrm>
          </p:grpSpPr>
          <p:sp>
            <p:nvSpPr>
              <p:cNvPr id="24587" name="AutoShape 22"/>
              <p:cNvSpPr>
                <a:spLocks noChangeArrowheads="1"/>
              </p:cNvSpPr>
              <p:nvPr/>
            </p:nvSpPr>
            <p:spPr bwMode="auto">
              <a:xfrm>
                <a:off x="3840" y="2880"/>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sp>
            <p:nvSpPr>
              <p:cNvPr id="24588" name="AutoShape 23"/>
              <p:cNvSpPr>
                <a:spLocks noChangeArrowheads="1"/>
              </p:cNvSpPr>
              <p:nvPr/>
            </p:nvSpPr>
            <p:spPr bwMode="auto">
              <a:xfrm>
                <a:off x="4416" y="2880"/>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sp>
            <p:nvSpPr>
              <p:cNvPr id="24589" name="AutoShape 24"/>
              <p:cNvSpPr>
                <a:spLocks noChangeArrowheads="1"/>
              </p:cNvSpPr>
              <p:nvPr/>
            </p:nvSpPr>
            <p:spPr bwMode="auto">
              <a:xfrm>
                <a:off x="4128" y="2880"/>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sp>
            <p:nvSpPr>
              <p:cNvPr id="24590" name="AutoShape 25"/>
              <p:cNvSpPr>
                <a:spLocks noChangeArrowheads="1"/>
              </p:cNvSpPr>
              <p:nvPr/>
            </p:nvSpPr>
            <p:spPr bwMode="auto">
              <a:xfrm flipV="1">
                <a:off x="3984" y="2880"/>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sp>
            <p:nvSpPr>
              <p:cNvPr id="24591" name="AutoShape 26"/>
              <p:cNvSpPr>
                <a:spLocks noChangeArrowheads="1"/>
              </p:cNvSpPr>
              <p:nvPr/>
            </p:nvSpPr>
            <p:spPr bwMode="auto">
              <a:xfrm flipV="1">
                <a:off x="4272" y="2880"/>
                <a:ext cx="288" cy="288"/>
              </a:xfrm>
              <a:prstGeom prst="triangle">
                <a:avLst>
                  <a:gd name="adj" fmla="val 50000"/>
                </a:avLst>
              </a:prstGeom>
              <a:solidFill>
                <a:schemeClr val="accent1"/>
              </a:solidFill>
              <a:ln w="9525">
                <a:solidFill>
                  <a:schemeClr val="bg2"/>
                </a:solidFill>
                <a:miter lim="800000"/>
                <a:headEnd/>
                <a:tailEnd/>
              </a:ln>
            </p:spPr>
            <p:txBody>
              <a:bodyPr wrap="none" anchor="ct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083">
                                            <p:txEl>
                                              <p:pRg st="3" end="3"/>
                                            </p:txEl>
                                          </p:spTgt>
                                        </p:tgtEl>
                                        <p:attrNameLst>
                                          <p:attrName>style.visibility</p:attrName>
                                        </p:attrNameLst>
                                      </p:cBhvr>
                                      <p:to>
                                        <p:strVal val="visible"/>
                                      </p:to>
                                    </p:set>
                                    <p:anim calcmode="lin" valueType="num">
                                      <p:cBhvr additive="base">
                                        <p:cTn id="13" dur="5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0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304800" y="457200"/>
            <a:ext cx="8153400" cy="11430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US"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Computational Fluency</a:t>
            </a:r>
          </a:p>
        </p:txBody>
      </p:sp>
      <p:grpSp>
        <p:nvGrpSpPr>
          <p:cNvPr id="2" name="Group 3"/>
          <p:cNvGrpSpPr>
            <a:grpSpLocks/>
          </p:cNvGrpSpPr>
          <p:nvPr/>
        </p:nvGrpSpPr>
        <p:grpSpPr bwMode="auto">
          <a:xfrm>
            <a:off x="5562600" y="1673225"/>
            <a:ext cx="2824163" cy="2593975"/>
            <a:chOff x="3811" y="1074"/>
            <a:chExt cx="1779" cy="1634"/>
          </a:xfrm>
        </p:grpSpPr>
        <p:sp>
          <p:nvSpPr>
            <p:cNvPr id="4117" name="Oval 4"/>
            <p:cNvSpPr>
              <a:spLocks noChangeArrowheads="1"/>
            </p:cNvSpPr>
            <p:nvPr/>
          </p:nvSpPr>
          <p:spPr bwMode="auto">
            <a:xfrm rot="754304">
              <a:off x="3811" y="1074"/>
              <a:ext cx="1779" cy="1190"/>
            </a:xfrm>
            <a:prstGeom prst="ellipse">
              <a:avLst/>
            </a:prstGeom>
            <a:solidFill>
              <a:srgbClr val="FFDDBB"/>
            </a:solidFill>
            <a:ln w="12700">
              <a:solidFill>
                <a:schemeClr val="bg2"/>
              </a:solidFill>
              <a:round/>
              <a:headEnd/>
              <a:tailEnd/>
            </a:ln>
          </p:spPr>
          <p:txBody>
            <a:bodyPr wrap="none" anchor="ctr"/>
            <a:lstStyle/>
            <a:p>
              <a:endParaRPr lang="en-US"/>
            </a:p>
          </p:txBody>
        </p:sp>
        <p:sp>
          <p:nvSpPr>
            <p:cNvPr id="4118" name="Text Box 5"/>
            <p:cNvSpPr txBox="1">
              <a:spLocks noChangeArrowheads="1"/>
            </p:cNvSpPr>
            <p:nvPr/>
          </p:nvSpPr>
          <p:spPr bwMode="auto">
            <a:xfrm rot="730792">
              <a:off x="3856" y="1207"/>
              <a:ext cx="1690" cy="923"/>
            </a:xfrm>
            <a:prstGeom prst="rect">
              <a:avLst/>
            </a:prstGeom>
            <a:noFill/>
            <a:ln w="12700">
              <a:noFill/>
              <a:miter lim="800000"/>
              <a:headEnd/>
              <a:tailEnd/>
            </a:ln>
          </p:spPr>
          <p:txBody>
            <a:bodyPr>
              <a:spAutoFit/>
            </a:bodyPr>
            <a:lstStyle/>
            <a:p>
              <a:pPr algn="ctr"/>
              <a:r>
                <a:rPr lang="en-US" b="1" dirty="0">
                  <a:solidFill>
                    <a:srgbClr val="002060"/>
                  </a:solidFill>
                </a:rPr>
                <a:t>I thought seven     </a:t>
              </a:r>
            </a:p>
            <a:p>
              <a:pPr algn="ctr"/>
              <a:r>
                <a:rPr lang="en-US" b="1" dirty="0">
                  <a:solidFill>
                    <a:srgbClr val="002060"/>
                  </a:solidFill>
                </a:rPr>
                <a:t>25’s - that’s 175.  </a:t>
              </a:r>
            </a:p>
            <a:p>
              <a:pPr algn="ctr"/>
              <a:r>
                <a:rPr lang="en-US" b="1" dirty="0">
                  <a:solidFill>
                    <a:srgbClr val="002060"/>
                  </a:solidFill>
                </a:rPr>
                <a:t>Then I need seven 3’s or 21.  So the answer is 175 + 21 = 196</a:t>
              </a:r>
            </a:p>
          </p:txBody>
        </p:sp>
        <p:sp>
          <p:nvSpPr>
            <p:cNvPr id="4119" name="Oval 6"/>
            <p:cNvSpPr>
              <a:spLocks noChangeArrowheads="1"/>
            </p:cNvSpPr>
            <p:nvPr/>
          </p:nvSpPr>
          <p:spPr bwMode="auto">
            <a:xfrm>
              <a:off x="4363" y="2254"/>
              <a:ext cx="118" cy="128"/>
            </a:xfrm>
            <a:prstGeom prst="ellipse">
              <a:avLst/>
            </a:prstGeom>
            <a:solidFill>
              <a:srgbClr val="FF9966"/>
            </a:solidFill>
            <a:ln w="12700">
              <a:solidFill>
                <a:srgbClr val="FF9966"/>
              </a:solidFill>
              <a:round/>
              <a:headEnd/>
              <a:tailEnd/>
            </a:ln>
          </p:spPr>
          <p:txBody>
            <a:bodyPr wrap="none" anchor="ctr"/>
            <a:lstStyle/>
            <a:p>
              <a:endParaRPr lang="en-US"/>
            </a:p>
          </p:txBody>
        </p:sp>
        <p:sp>
          <p:nvSpPr>
            <p:cNvPr id="4120" name="Oval 7"/>
            <p:cNvSpPr>
              <a:spLocks noChangeArrowheads="1"/>
            </p:cNvSpPr>
            <p:nvPr/>
          </p:nvSpPr>
          <p:spPr bwMode="auto">
            <a:xfrm>
              <a:off x="4238" y="2449"/>
              <a:ext cx="91" cy="99"/>
            </a:xfrm>
            <a:prstGeom prst="ellipse">
              <a:avLst/>
            </a:prstGeom>
            <a:solidFill>
              <a:srgbClr val="FF9966"/>
            </a:solidFill>
            <a:ln w="12700">
              <a:solidFill>
                <a:srgbClr val="FF9966"/>
              </a:solidFill>
              <a:round/>
              <a:headEnd/>
              <a:tailEnd/>
            </a:ln>
          </p:spPr>
          <p:txBody>
            <a:bodyPr wrap="none" anchor="ctr"/>
            <a:lstStyle/>
            <a:p>
              <a:endParaRPr lang="en-US"/>
            </a:p>
          </p:txBody>
        </p:sp>
        <p:sp>
          <p:nvSpPr>
            <p:cNvPr id="4121" name="Oval 8"/>
            <p:cNvSpPr>
              <a:spLocks noChangeArrowheads="1"/>
            </p:cNvSpPr>
            <p:nvPr/>
          </p:nvSpPr>
          <p:spPr bwMode="auto">
            <a:xfrm>
              <a:off x="4118" y="2615"/>
              <a:ext cx="86" cy="93"/>
            </a:xfrm>
            <a:prstGeom prst="ellipse">
              <a:avLst/>
            </a:prstGeom>
            <a:solidFill>
              <a:srgbClr val="FF9966"/>
            </a:solidFill>
            <a:ln w="12700">
              <a:solidFill>
                <a:srgbClr val="FF9966"/>
              </a:solidFill>
              <a:round/>
              <a:headEnd/>
              <a:tailEnd/>
            </a:ln>
          </p:spPr>
          <p:txBody>
            <a:bodyPr wrap="none" anchor="ctr"/>
            <a:lstStyle/>
            <a:p>
              <a:endParaRPr lang="en-US"/>
            </a:p>
          </p:txBody>
        </p:sp>
      </p:grpSp>
      <p:grpSp>
        <p:nvGrpSpPr>
          <p:cNvPr id="3" name="Group 9"/>
          <p:cNvGrpSpPr>
            <a:grpSpLocks/>
          </p:cNvGrpSpPr>
          <p:nvPr/>
        </p:nvGrpSpPr>
        <p:grpSpPr bwMode="auto">
          <a:xfrm>
            <a:off x="609600" y="1752600"/>
            <a:ext cx="2613025" cy="2286000"/>
            <a:chOff x="790" y="1136"/>
            <a:chExt cx="1646" cy="1440"/>
          </a:xfrm>
        </p:grpSpPr>
        <p:sp>
          <p:nvSpPr>
            <p:cNvPr id="4112" name="Oval 10"/>
            <p:cNvSpPr>
              <a:spLocks noChangeArrowheads="1"/>
            </p:cNvSpPr>
            <p:nvPr/>
          </p:nvSpPr>
          <p:spPr bwMode="auto">
            <a:xfrm rot="-940048">
              <a:off x="790" y="1136"/>
              <a:ext cx="1646" cy="1101"/>
            </a:xfrm>
            <a:prstGeom prst="ellipse">
              <a:avLst/>
            </a:prstGeom>
            <a:solidFill>
              <a:srgbClr val="FFC36B"/>
            </a:solidFill>
            <a:ln w="12700">
              <a:solidFill>
                <a:schemeClr val="bg2"/>
              </a:solidFill>
              <a:round/>
              <a:headEnd/>
              <a:tailEnd/>
            </a:ln>
          </p:spPr>
          <p:txBody>
            <a:bodyPr wrap="none" anchor="ctr"/>
            <a:lstStyle/>
            <a:p>
              <a:endParaRPr lang="en-US"/>
            </a:p>
          </p:txBody>
        </p:sp>
        <p:sp>
          <p:nvSpPr>
            <p:cNvPr id="4113" name="Text Box 11"/>
            <p:cNvSpPr txBox="1">
              <a:spLocks noChangeArrowheads="1"/>
            </p:cNvSpPr>
            <p:nvPr/>
          </p:nvSpPr>
          <p:spPr bwMode="auto">
            <a:xfrm rot="-963560">
              <a:off x="852" y="1286"/>
              <a:ext cx="1508" cy="748"/>
            </a:xfrm>
            <a:prstGeom prst="rect">
              <a:avLst/>
            </a:prstGeom>
            <a:noFill/>
            <a:ln w="12700">
              <a:noFill/>
              <a:miter lim="800000"/>
              <a:headEnd/>
              <a:tailEnd/>
            </a:ln>
          </p:spPr>
          <p:txBody>
            <a:bodyPr>
              <a:spAutoFit/>
            </a:bodyPr>
            <a:lstStyle/>
            <a:p>
              <a:pPr algn="ctr">
                <a:spcBef>
                  <a:spcPct val="50000"/>
                </a:spcBef>
              </a:pPr>
              <a:r>
                <a:rPr lang="en-US" sz="2400" b="1">
                  <a:solidFill>
                    <a:schemeClr val="bg2"/>
                  </a:solidFill>
                </a:rPr>
                <a:t>7 x 20 is 140 and 7 x 8 is 56 56 + 140 is 196</a:t>
              </a:r>
            </a:p>
          </p:txBody>
        </p:sp>
        <p:sp>
          <p:nvSpPr>
            <p:cNvPr id="4114" name="Oval 12"/>
            <p:cNvSpPr>
              <a:spLocks noChangeArrowheads="1"/>
            </p:cNvSpPr>
            <p:nvPr/>
          </p:nvSpPr>
          <p:spPr bwMode="auto">
            <a:xfrm flipH="1">
              <a:off x="2014" y="2168"/>
              <a:ext cx="118" cy="128"/>
            </a:xfrm>
            <a:prstGeom prst="ellipse">
              <a:avLst/>
            </a:prstGeom>
            <a:solidFill>
              <a:srgbClr val="FFB445"/>
            </a:solidFill>
            <a:ln w="12700">
              <a:solidFill>
                <a:srgbClr val="FFB445"/>
              </a:solidFill>
              <a:round/>
              <a:headEnd/>
              <a:tailEnd/>
            </a:ln>
          </p:spPr>
          <p:txBody>
            <a:bodyPr wrap="none" anchor="ctr"/>
            <a:lstStyle/>
            <a:p>
              <a:endParaRPr lang="en-US"/>
            </a:p>
          </p:txBody>
        </p:sp>
        <p:sp>
          <p:nvSpPr>
            <p:cNvPr id="4115" name="Oval 13"/>
            <p:cNvSpPr>
              <a:spLocks noChangeArrowheads="1"/>
            </p:cNvSpPr>
            <p:nvPr/>
          </p:nvSpPr>
          <p:spPr bwMode="auto">
            <a:xfrm flipH="1">
              <a:off x="2157" y="2372"/>
              <a:ext cx="91" cy="99"/>
            </a:xfrm>
            <a:prstGeom prst="ellipse">
              <a:avLst/>
            </a:prstGeom>
            <a:solidFill>
              <a:srgbClr val="FFB445"/>
            </a:solidFill>
            <a:ln w="12700">
              <a:solidFill>
                <a:srgbClr val="FFB445"/>
              </a:solidFill>
              <a:round/>
              <a:headEnd/>
              <a:tailEnd/>
            </a:ln>
          </p:spPr>
          <p:txBody>
            <a:bodyPr wrap="none" anchor="ctr"/>
            <a:lstStyle/>
            <a:p>
              <a:endParaRPr lang="en-US"/>
            </a:p>
          </p:txBody>
        </p:sp>
        <p:sp>
          <p:nvSpPr>
            <p:cNvPr id="4116" name="Oval 14"/>
            <p:cNvSpPr>
              <a:spLocks noChangeArrowheads="1"/>
            </p:cNvSpPr>
            <p:nvPr/>
          </p:nvSpPr>
          <p:spPr bwMode="auto">
            <a:xfrm flipH="1">
              <a:off x="2346" y="2483"/>
              <a:ext cx="86" cy="93"/>
            </a:xfrm>
            <a:prstGeom prst="ellipse">
              <a:avLst/>
            </a:prstGeom>
            <a:solidFill>
              <a:srgbClr val="FFB445"/>
            </a:solidFill>
            <a:ln w="12700">
              <a:solidFill>
                <a:srgbClr val="FFB445"/>
              </a:solidFill>
              <a:round/>
              <a:headEnd/>
              <a:tailEnd/>
            </a:ln>
          </p:spPr>
          <p:txBody>
            <a:bodyPr wrap="none" anchor="ctr"/>
            <a:lstStyle/>
            <a:p>
              <a:endParaRPr lang="en-US"/>
            </a:p>
          </p:txBody>
        </p:sp>
      </p:grpSp>
      <p:grpSp>
        <p:nvGrpSpPr>
          <p:cNvPr id="4" name="Group 15"/>
          <p:cNvGrpSpPr>
            <a:grpSpLocks/>
          </p:cNvGrpSpPr>
          <p:nvPr/>
        </p:nvGrpSpPr>
        <p:grpSpPr bwMode="auto">
          <a:xfrm>
            <a:off x="3810000" y="4191000"/>
            <a:ext cx="2776538" cy="2165350"/>
            <a:chOff x="2888" y="2893"/>
            <a:chExt cx="1749" cy="1364"/>
          </a:xfrm>
        </p:grpSpPr>
        <p:sp>
          <p:nvSpPr>
            <p:cNvPr id="4106" name="Oval 16"/>
            <p:cNvSpPr>
              <a:spLocks noChangeArrowheads="1"/>
            </p:cNvSpPr>
            <p:nvPr/>
          </p:nvSpPr>
          <p:spPr bwMode="auto">
            <a:xfrm rot="601794">
              <a:off x="2981" y="3156"/>
              <a:ext cx="1646" cy="1101"/>
            </a:xfrm>
            <a:prstGeom prst="ellipse">
              <a:avLst/>
            </a:prstGeom>
            <a:solidFill>
              <a:srgbClr val="CCFFCC"/>
            </a:solidFill>
            <a:ln w="12700">
              <a:solidFill>
                <a:schemeClr val="bg2"/>
              </a:solidFill>
              <a:round/>
              <a:headEnd/>
              <a:tailEnd/>
            </a:ln>
          </p:spPr>
          <p:txBody>
            <a:bodyPr wrap="none" anchor="ctr"/>
            <a:lstStyle/>
            <a:p>
              <a:endParaRPr lang="en-US"/>
            </a:p>
          </p:txBody>
        </p:sp>
        <p:sp>
          <p:nvSpPr>
            <p:cNvPr id="4107" name="Text Box 17"/>
            <p:cNvSpPr txBox="1">
              <a:spLocks noChangeArrowheads="1"/>
            </p:cNvSpPr>
            <p:nvPr/>
          </p:nvSpPr>
          <p:spPr bwMode="auto">
            <a:xfrm rot="578283">
              <a:off x="2973" y="3332"/>
              <a:ext cx="1664" cy="750"/>
            </a:xfrm>
            <a:prstGeom prst="rect">
              <a:avLst/>
            </a:prstGeom>
            <a:noFill/>
            <a:ln w="12700">
              <a:noFill/>
              <a:miter lim="800000"/>
              <a:headEnd/>
              <a:tailEnd/>
            </a:ln>
          </p:spPr>
          <p:txBody>
            <a:bodyPr>
              <a:spAutoFit/>
            </a:bodyPr>
            <a:lstStyle/>
            <a:p>
              <a:pPr algn="ctr">
                <a:spcBef>
                  <a:spcPct val="50000"/>
                </a:spcBef>
              </a:pPr>
              <a:r>
                <a:rPr lang="en-US" b="1" dirty="0">
                  <a:solidFill>
                    <a:srgbClr val="002060"/>
                  </a:solidFill>
                </a:rPr>
                <a:t>I did 7 x 30 first.  That’s 210.  Then take off seven 2’s or 14.  So it’s 196.</a:t>
              </a:r>
            </a:p>
          </p:txBody>
        </p:sp>
        <p:grpSp>
          <p:nvGrpSpPr>
            <p:cNvPr id="5" name="Group 18"/>
            <p:cNvGrpSpPr>
              <a:grpSpLocks/>
            </p:cNvGrpSpPr>
            <p:nvPr/>
          </p:nvGrpSpPr>
          <p:grpSpPr bwMode="auto">
            <a:xfrm>
              <a:off x="2888" y="2893"/>
              <a:ext cx="224" cy="462"/>
              <a:chOff x="1378" y="3429"/>
              <a:chExt cx="224" cy="462"/>
            </a:xfrm>
          </p:grpSpPr>
          <p:sp>
            <p:nvSpPr>
              <p:cNvPr id="4109" name="Oval 19"/>
              <p:cNvSpPr>
                <a:spLocks noChangeArrowheads="1"/>
              </p:cNvSpPr>
              <p:nvPr/>
            </p:nvSpPr>
            <p:spPr bwMode="auto">
              <a:xfrm>
                <a:off x="1391" y="3782"/>
                <a:ext cx="145" cy="109"/>
              </a:xfrm>
              <a:prstGeom prst="ellipse">
                <a:avLst/>
              </a:prstGeom>
              <a:solidFill>
                <a:srgbClr val="339933"/>
              </a:solidFill>
              <a:ln w="12700">
                <a:solidFill>
                  <a:srgbClr val="33CC33"/>
                </a:solidFill>
                <a:round/>
                <a:headEnd/>
                <a:tailEnd/>
              </a:ln>
            </p:spPr>
            <p:txBody>
              <a:bodyPr wrap="none" anchor="ctr"/>
              <a:lstStyle/>
              <a:p>
                <a:endParaRPr lang="en-US"/>
              </a:p>
            </p:txBody>
          </p:sp>
          <p:sp>
            <p:nvSpPr>
              <p:cNvPr id="4110" name="Oval 20"/>
              <p:cNvSpPr>
                <a:spLocks noChangeArrowheads="1"/>
              </p:cNvSpPr>
              <p:nvPr/>
            </p:nvSpPr>
            <p:spPr bwMode="auto">
              <a:xfrm>
                <a:off x="1378" y="3569"/>
                <a:ext cx="118" cy="89"/>
              </a:xfrm>
              <a:prstGeom prst="ellipse">
                <a:avLst/>
              </a:prstGeom>
              <a:solidFill>
                <a:srgbClr val="339933"/>
              </a:solidFill>
              <a:ln w="12700">
                <a:solidFill>
                  <a:srgbClr val="33CC33"/>
                </a:solidFill>
                <a:round/>
                <a:headEnd/>
                <a:tailEnd/>
              </a:ln>
            </p:spPr>
            <p:txBody>
              <a:bodyPr wrap="none" anchor="ctr"/>
              <a:lstStyle/>
              <a:p>
                <a:endParaRPr lang="en-US"/>
              </a:p>
            </p:txBody>
          </p:sp>
          <p:sp>
            <p:nvSpPr>
              <p:cNvPr id="4111" name="Oval 21"/>
              <p:cNvSpPr>
                <a:spLocks noChangeArrowheads="1"/>
              </p:cNvSpPr>
              <p:nvPr/>
            </p:nvSpPr>
            <p:spPr bwMode="auto">
              <a:xfrm>
                <a:off x="1520" y="3429"/>
                <a:ext cx="82" cy="62"/>
              </a:xfrm>
              <a:prstGeom prst="ellipse">
                <a:avLst/>
              </a:prstGeom>
              <a:solidFill>
                <a:srgbClr val="339933"/>
              </a:solidFill>
              <a:ln w="12700">
                <a:solidFill>
                  <a:srgbClr val="33CC33"/>
                </a:solidFill>
                <a:round/>
                <a:headEnd/>
                <a:tailEnd/>
              </a:ln>
            </p:spPr>
            <p:txBody>
              <a:bodyPr wrap="none" anchor="ctr"/>
              <a:lstStyle/>
              <a:p>
                <a:endParaRPr lang="en-US"/>
              </a:p>
            </p:txBody>
          </p:sp>
        </p:grpSp>
      </p:grpSp>
      <p:grpSp>
        <p:nvGrpSpPr>
          <p:cNvPr id="6" name="Group 22"/>
          <p:cNvGrpSpPr>
            <a:grpSpLocks/>
          </p:cNvGrpSpPr>
          <p:nvPr/>
        </p:nvGrpSpPr>
        <p:grpSpPr bwMode="auto">
          <a:xfrm>
            <a:off x="3352800" y="3124200"/>
            <a:ext cx="2484438" cy="1246188"/>
            <a:chOff x="2186" y="2084"/>
            <a:chExt cx="1565" cy="785"/>
          </a:xfrm>
        </p:grpSpPr>
        <p:graphicFrame>
          <p:nvGraphicFramePr>
            <p:cNvPr id="4098" name="Object 23"/>
            <p:cNvGraphicFramePr>
              <a:graphicFrameLocks noChangeAspect="1"/>
            </p:cNvGraphicFramePr>
            <p:nvPr/>
          </p:nvGraphicFramePr>
          <p:xfrm>
            <a:off x="2186" y="2084"/>
            <a:ext cx="1565" cy="785"/>
          </p:xfrm>
          <a:graphic>
            <a:graphicData uri="http://schemas.openxmlformats.org/presentationml/2006/ole">
              <p:oleObj spid="_x0000_s4098" name="Artwork" r:id="rId4" imgW="876190" imgH="438095" progId="">
                <p:embed/>
              </p:oleObj>
            </a:graphicData>
          </a:graphic>
        </p:graphicFrame>
        <p:sp>
          <p:nvSpPr>
            <p:cNvPr id="4104" name="Rectangle 24"/>
            <p:cNvSpPr>
              <a:spLocks noChangeArrowheads="1"/>
            </p:cNvSpPr>
            <p:nvPr/>
          </p:nvSpPr>
          <p:spPr bwMode="auto">
            <a:xfrm>
              <a:off x="2219" y="2103"/>
              <a:ext cx="1500" cy="746"/>
            </a:xfrm>
            <a:prstGeom prst="rect">
              <a:avLst/>
            </a:prstGeom>
            <a:solidFill>
              <a:srgbClr val="CCECFF"/>
            </a:solidFill>
            <a:ln w="12700">
              <a:solidFill>
                <a:schemeClr val="bg2"/>
              </a:solidFill>
              <a:miter lim="800000"/>
              <a:headEnd/>
              <a:tailEnd/>
            </a:ln>
          </p:spPr>
          <p:txBody>
            <a:bodyPr wrap="none" anchor="ctr"/>
            <a:lstStyle/>
            <a:p>
              <a:endParaRPr lang="en-US"/>
            </a:p>
          </p:txBody>
        </p:sp>
        <p:sp>
          <p:nvSpPr>
            <p:cNvPr id="4105" name="Text Box 25"/>
            <p:cNvSpPr txBox="1">
              <a:spLocks noChangeArrowheads="1"/>
            </p:cNvSpPr>
            <p:nvPr/>
          </p:nvSpPr>
          <p:spPr bwMode="auto">
            <a:xfrm>
              <a:off x="2278" y="2188"/>
              <a:ext cx="1381" cy="576"/>
            </a:xfrm>
            <a:prstGeom prst="rect">
              <a:avLst/>
            </a:prstGeom>
            <a:noFill/>
            <a:ln w="12700">
              <a:noFill/>
              <a:miter lim="800000"/>
              <a:headEnd/>
              <a:tailEnd/>
            </a:ln>
          </p:spPr>
          <p:txBody>
            <a:bodyPr>
              <a:spAutoFit/>
            </a:bodyPr>
            <a:lstStyle/>
            <a:p>
              <a:pPr>
                <a:spcBef>
                  <a:spcPct val="50000"/>
                </a:spcBef>
              </a:pPr>
              <a:r>
                <a:rPr lang="en-US" sz="5400" b="1" dirty="0">
                  <a:solidFill>
                    <a:srgbClr val="002060"/>
                  </a:solidFill>
                </a:rPr>
                <a:t>7 x 28</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idx="4294967295"/>
          </p:nvPr>
        </p:nvSpPr>
        <p:spPr>
          <a:xfrm>
            <a:off x="76200" y="838200"/>
            <a:ext cx="8839199" cy="838200"/>
          </a:xfrm>
        </p:spPr>
        <p:txBody>
          <a:bodyPr>
            <a:normAutofit/>
          </a:bodyPr>
          <a:lstStyle/>
          <a:p>
            <a:pPr eaLnBrk="1" hangingPunct="1">
              <a:defRP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Using Base Ten Blocks to Multiply</a:t>
            </a:r>
          </a:p>
        </p:txBody>
      </p:sp>
      <p:sp>
        <p:nvSpPr>
          <p:cNvPr id="21508" name="Rectangle 4"/>
          <p:cNvSpPr>
            <a:spLocks noGrp="1" noRot="1" noChangeArrowheads="1"/>
          </p:cNvSpPr>
          <p:nvPr>
            <p:ph type="body" sz="half" idx="4294967295"/>
          </p:nvPr>
        </p:nvSpPr>
        <p:spPr>
          <a:xfrm>
            <a:off x="5218113" y="1905000"/>
            <a:ext cx="3925887" cy="1552575"/>
          </a:xfrm>
        </p:spPr>
        <p:txBody>
          <a:bodyPr/>
          <a:lstStyle/>
          <a:p>
            <a:pPr algn="ctr" eaLnBrk="1" hangingPunct="1">
              <a:buFont typeface="Wingdings" pitchFamily="2" charset="2"/>
              <a:buNone/>
              <a:defRPr/>
            </a:pPr>
            <a:r>
              <a:rPr lang="en-US" sz="4000" b="1" dirty="0" smtClean="0">
                <a:latin typeface="Arial" pitchFamily="34" charset="0"/>
                <a:cs typeface="Arial" pitchFamily="34" charset="0"/>
              </a:rPr>
              <a:t>24</a:t>
            </a:r>
          </a:p>
          <a:p>
            <a:pPr algn="ctr" eaLnBrk="1" hangingPunct="1">
              <a:buFont typeface="Wingdings" pitchFamily="2" charset="2"/>
              <a:buNone/>
              <a:defRPr/>
            </a:pPr>
            <a:r>
              <a:rPr lang="en-US" sz="4000" b="1" u="sng" dirty="0" smtClean="0">
                <a:latin typeface="Arial" pitchFamily="34" charset="0"/>
                <a:cs typeface="Arial" pitchFamily="34" charset="0"/>
              </a:rPr>
              <a:t>x 3</a:t>
            </a:r>
          </a:p>
        </p:txBody>
      </p:sp>
      <p:grpSp>
        <p:nvGrpSpPr>
          <p:cNvPr id="2" name="Group 5"/>
          <p:cNvGrpSpPr>
            <a:grpSpLocks/>
          </p:cNvGrpSpPr>
          <p:nvPr/>
        </p:nvGrpSpPr>
        <p:grpSpPr bwMode="auto">
          <a:xfrm>
            <a:off x="1066800" y="2133600"/>
            <a:ext cx="3543300" cy="3362325"/>
            <a:chOff x="672" y="1344"/>
            <a:chExt cx="2232" cy="2118"/>
          </a:xfrm>
        </p:grpSpPr>
        <p:sp>
          <p:nvSpPr>
            <p:cNvPr id="26630" name="Rectangle 6"/>
            <p:cNvSpPr>
              <a:spLocks noChangeArrowheads="1"/>
            </p:cNvSpPr>
            <p:nvPr/>
          </p:nvSpPr>
          <p:spPr bwMode="auto">
            <a:xfrm>
              <a:off x="720" y="1344"/>
              <a:ext cx="1380" cy="150"/>
            </a:xfrm>
            <a:prstGeom prst="rect">
              <a:avLst/>
            </a:prstGeom>
            <a:solidFill>
              <a:srgbClr val="FFFF00"/>
            </a:solidFill>
            <a:ln w="9525">
              <a:solidFill>
                <a:srgbClr val="000000"/>
              </a:solidFill>
              <a:miter lim="800000"/>
              <a:headEnd/>
              <a:tailEnd/>
            </a:ln>
          </p:spPr>
          <p:txBody>
            <a:bodyPr/>
            <a:lstStyle/>
            <a:p>
              <a:endParaRPr lang="en-US"/>
            </a:p>
          </p:txBody>
        </p:sp>
        <p:sp>
          <p:nvSpPr>
            <p:cNvPr id="26631" name="Rectangle 7"/>
            <p:cNvSpPr>
              <a:spLocks noChangeArrowheads="1"/>
            </p:cNvSpPr>
            <p:nvPr/>
          </p:nvSpPr>
          <p:spPr bwMode="auto">
            <a:xfrm>
              <a:off x="720" y="2208"/>
              <a:ext cx="1380" cy="149"/>
            </a:xfrm>
            <a:prstGeom prst="rect">
              <a:avLst/>
            </a:prstGeom>
            <a:solidFill>
              <a:srgbClr val="FFFF00"/>
            </a:solidFill>
            <a:ln w="9525">
              <a:solidFill>
                <a:srgbClr val="000000"/>
              </a:solidFill>
              <a:miter lim="800000"/>
              <a:headEnd/>
              <a:tailEnd/>
            </a:ln>
          </p:spPr>
          <p:txBody>
            <a:bodyPr/>
            <a:lstStyle/>
            <a:p>
              <a:endParaRPr lang="en-US"/>
            </a:p>
          </p:txBody>
        </p:sp>
        <p:sp>
          <p:nvSpPr>
            <p:cNvPr id="26632" name="Rectangle 8"/>
            <p:cNvSpPr>
              <a:spLocks noChangeArrowheads="1"/>
            </p:cNvSpPr>
            <p:nvPr/>
          </p:nvSpPr>
          <p:spPr bwMode="auto">
            <a:xfrm>
              <a:off x="720" y="2496"/>
              <a:ext cx="1380" cy="150"/>
            </a:xfrm>
            <a:prstGeom prst="rect">
              <a:avLst/>
            </a:prstGeom>
            <a:solidFill>
              <a:srgbClr val="FFFF00"/>
            </a:solidFill>
            <a:ln w="9525">
              <a:solidFill>
                <a:srgbClr val="000000"/>
              </a:solidFill>
              <a:miter lim="800000"/>
              <a:headEnd/>
              <a:tailEnd/>
            </a:ln>
          </p:spPr>
          <p:txBody>
            <a:bodyPr/>
            <a:lstStyle/>
            <a:p>
              <a:endParaRPr lang="en-US"/>
            </a:p>
          </p:txBody>
        </p:sp>
        <p:sp>
          <p:nvSpPr>
            <p:cNvPr id="26633" name="Rectangle 9"/>
            <p:cNvSpPr>
              <a:spLocks noChangeArrowheads="1"/>
            </p:cNvSpPr>
            <p:nvPr/>
          </p:nvSpPr>
          <p:spPr bwMode="auto">
            <a:xfrm>
              <a:off x="720" y="1584"/>
              <a:ext cx="1380" cy="150"/>
            </a:xfrm>
            <a:prstGeom prst="rect">
              <a:avLst/>
            </a:prstGeom>
            <a:solidFill>
              <a:srgbClr val="FFFF00"/>
            </a:solidFill>
            <a:ln w="9525">
              <a:solidFill>
                <a:srgbClr val="000000"/>
              </a:solidFill>
              <a:miter lim="800000"/>
              <a:headEnd/>
              <a:tailEnd/>
            </a:ln>
          </p:spPr>
          <p:txBody>
            <a:bodyPr/>
            <a:lstStyle/>
            <a:p>
              <a:endParaRPr lang="en-US"/>
            </a:p>
          </p:txBody>
        </p:sp>
        <p:sp>
          <p:nvSpPr>
            <p:cNvPr id="26634" name="Rectangle 10"/>
            <p:cNvSpPr>
              <a:spLocks noChangeArrowheads="1"/>
            </p:cNvSpPr>
            <p:nvPr/>
          </p:nvSpPr>
          <p:spPr bwMode="auto">
            <a:xfrm>
              <a:off x="672" y="3072"/>
              <a:ext cx="1380" cy="149"/>
            </a:xfrm>
            <a:prstGeom prst="rect">
              <a:avLst/>
            </a:prstGeom>
            <a:solidFill>
              <a:srgbClr val="FFFF00"/>
            </a:solidFill>
            <a:ln w="9525">
              <a:solidFill>
                <a:srgbClr val="000000"/>
              </a:solidFill>
              <a:miter lim="800000"/>
              <a:headEnd/>
              <a:tailEnd/>
            </a:ln>
          </p:spPr>
          <p:txBody>
            <a:bodyPr/>
            <a:lstStyle/>
            <a:p>
              <a:endParaRPr lang="en-US"/>
            </a:p>
          </p:txBody>
        </p:sp>
        <p:sp>
          <p:nvSpPr>
            <p:cNvPr id="26635" name="Rectangle 11"/>
            <p:cNvSpPr>
              <a:spLocks noChangeArrowheads="1"/>
            </p:cNvSpPr>
            <p:nvPr/>
          </p:nvSpPr>
          <p:spPr bwMode="auto">
            <a:xfrm>
              <a:off x="672" y="3312"/>
              <a:ext cx="1380" cy="150"/>
            </a:xfrm>
            <a:prstGeom prst="rect">
              <a:avLst/>
            </a:prstGeom>
            <a:solidFill>
              <a:srgbClr val="FFFF00"/>
            </a:solidFill>
            <a:ln w="9525">
              <a:solidFill>
                <a:srgbClr val="000000"/>
              </a:solidFill>
              <a:miter lim="800000"/>
              <a:headEnd/>
              <a:tailEnd/>
            </a:ln>
          </p:spPr>
          <p:txBody>
            <a:bodyPr/>
            <a:lstStyle/>
            <a:p>
              <a:endParaRPr lang="en-US"/>
            </a:p>
          </p:txBody>
        </p:sp>
        <p:grpSp>
          <p:nvGrpSpPr>
            <p:cNvPr id="3" name="Group 12"/>
            <p:cNvGrpSpPr>
              <a:grpSpLocks/>
            </p:cNvGrpSpPr>
            <p:nvPr/>
          </p:nvGrpSpPr>
          <p:grpSpPr bwMode="auto">
            <a:xfrm>
              <a:off x="2352" y="1440"/>
              <a:ext cx="552" cy="150"/>
              <a:chOff x="8340" y="1440"/>
              <a:chExt cx="1380" cy="374"/>
            </a:xfrm>
          </p:grpSpPr>
          <p:sp>
            <p:nvSpPr>
              <p:cNvPr id="26647" name="Rectangle 13"/>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8" name="Rectangle 14"/>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9" name="Rectangle 15"/>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50" name="Rectangle 16"/>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nvGrpSpPr>
            <p:cNvPr id="4" name="Group 17"/>
            <p:cNvGrpSpPr>
              <a:grpSpLocks/>
            </p:cNvGrpSpPr>
            <p:nvPr/>
          </p:nvGrpSpPr>
          <p:grpSpPr bwMode="auto">
            <a:xfrm>
              <a:off x="2208" y="2304"/>
              <a:ext cx="552" cy="149"/>
              <a:chOff x="8340" y="1440"/>
              <a:chExt cx="1380" cy="374"/>
            </a:xfrm>
          </p:grpSpPr>
          <p:sp>
            <p:nvSpPr>
              <p:cNvPr id="26643" name="Rectangle 18"/>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4" name="Rectangle 19"/>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5" name="Rectangle 20"/>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6" name="Rectangle 21"/>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nvGrpSpPr>
            <p:cNvPr id="5" name="Group 22"/>
            <p:cNvGrpSpPr>
              <a:grpSpLocks/>
            </p:cNvGrpSpPr>
            <p:nvPr/>
          </p:nvGrpSpPr>
          <p:grpSpPr bwMode="auto">
            <a:xfrm>
              <a:off x="2256" y="3216"/>
              <a:ext cx="552" cy="150"/>
              <a:chOff x="8340" y="1440"/>
              <a:chExt cx="1380" cy="374"/>
            </a:xfrm>
          </p:grpSpPr>
          <p:sp>
            <p:nvSpPr>
              <p:cNvPr id="26639" name="Rectangle 23"/>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0" name="Rectangle 24"/>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1" name="Rectangle 25"/>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6642" name="Rectangle 26"/>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sp>
        <p:nvSpPr>
          <p:cNvPr id="21531" name="Text Box 27"/>
          <p:cNvSpPr txBox="1">
            <a:spLocks noChangeArrowheads="1"/>
          </p:cNvSpPr>
          <p:nvPr/>
        </p:nvSpPr>
        <p:spPr bwMode="auto">
          <a:xfrm>
            <a:off x="5181600" y="3429000"/>
            <a:ext cx="4038600" cy="3079750"/>
          </a:xfrm>
          <a:prstGeom prst="rect">
            <a:avLst/>
          </a:prstGeom>
          <a:noFill/>
          <a:ln w="9525">
            <a:noFill/>
            <a:miter lim="800000"/>
            <a:headEnd/>
            <a:tailEnd/>
          </a:ln>
          <a:effectLst/>
        </p:spPr>
        <p:txBody>
          <a:bodyPr>
            <a:spAutoFit/>
          </a:bodyPr>
          <a:lstStyle/>
          <a:p>
            <a:pPr algn="ctr" eaLnBrk="1" hangingPunct="1">
              <a:spcBef>
                <a:spcPct val="20000"/>
              </a:spcBef>
              <a:defRPr/>
            </a:pPr>
            <a:r>
              <a:rPr lang="en-US" sz="4000" b="1">
                <a:effectLst>
                  <a:outerShdw blurRad="38100" dist="38100" dir="2700000" algn="tl">
                    <a:srgbClr val="000000"/>
                  </a:outerShdw>
                </a:effectLst>
                <a:latin typeface="Arial" pitchFamily="34" charset="0"/>
                <a:cs typeface="Arial" pitchFamily="34" charset="0"/>
              </a:rPr>
              <a:t>12</a:t>
            </a:r>
          </a:p>
          <a:p>
            <a:pPr algn="ctr" eaLnBrk="1" hangingPunct="1">
              <a:spcBef>
                <a:spcPct val="20000"/>
              </a:spcBef>
              <a:defRPr/>
            </a:pPr>
            <a:r>
              <a:rPr lang="en-US" sz="4000" b="1" u="sng">
                <a:effectLst>
                  <a:outerShdw blurRad="38100" dist="38100" dir="2700000" algn="tl">
                    <a:srgbClr val="000000"/>
                  </a:outerShdw>
                </a:effectLst>
                <a:latin typeface="Arial" pitchFamily="34" charset="0"/>
                <a:cs typeface="Arial" pitchFamily="34" charset="0"/>
              </a:rPr>
              <a:t>60</a:t>
            </a:r>
            <a:endParaRPr lang="en-US" sz="4000" b="1">
              <a:effectLst>
                <a:outerShdw blurRad="38100" dist="38100" dir="2700000" algn="tl">
                  <a:srgbClr val="000000"/>
                </a:outerShdw>
              </a:effectLst>
              <a:latin typeface="Arial" pitchFamily="34" charset="0"/>
              <a:cs typeface="Arial" pitchFamily="34" charset="0"/>
            </a:endParaRPr>
          </a:p>
          <a:p>
            <a:pPr algn="ctr" eaLnBrk="1" hangingPunct="1">
              <a:spcBef>
                <a:spcPct val="20000"/>
              </a:spcBef>
              <a:defRPr/>
            </a:pPr>
            <a:r>
              <a:rPr lang="en-US" sz="4000" b="1">
                <a:effectLst>
                  <a:outerShdw blurRad="38100" dist="38100" dir="2700000" algn="tl">
                    <a:srgbClr val="000000"/>
                  </a:outerShdw>
                </a:effectLst>
                <a:latin typeface="Arial" pitchFamily="34" charset="0"/>
                <a:cs typeface="Arial" pitchFamily="34" charset="0"/>
              </a:rPr>
              <a:t>72</a:t>
            </a:r>
            <a:endParaRPr lang="en-US" sz="4000" b="1" u="sng">
              <a:effectLst>
                <a:outerShdw blurRad="38100" dist="38100" dir="2700000" algn="tl">
                  <a:srgbClr val="000000"/>
                </a:outerShdw>
              </a:effectLst>
              <a:latin typeface="Arial" pitchFamily="34" charset="0"/>
              <a:cs typeface="Arial" pitchFamily="34" charset="0"/>
            </a:endParaRPr>
          </a:p>
          <a:p>
            <a:pPr algn="ctr" eaLnBrk="1" hangingPunct="1">
              <a:spcBef>
                <a:spcPct val="50000"/>
              </a:spcBef>
              <a:defRPr/>
            </a:pPr>
            <a:endParaRPr lang="en-US" sz="4000" b="1">
              <a:effectLst>
                <a:outerShdw blurRad="38100" dist="38100" dir="2700000" algn="tl">
                  <a:srgbClr val="000000"/>
                </a:outerShdw>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31"/>
                                        </p:tgtEl>
                                        <p:attrNameLst>
                                          <p:attrName>style.visibility</p:attrName>
                                        </p:attrNameLst>
                                      </p:cBhvr>
                                      <p:to>
                                        <p:strVal val="visible"/>
                                      </p:to>
                                    </p:set>
                                    <p:anim calcmode="lin" valueType="num">
                                      <p:cBhvr additive="base">
                                        <p:cTn id="13" dur="500" fill="hold"/>
                                        <p:tgtEl>
                                          <p:spTgt spid="21531"/>
                                        </p:tgtEl>
                                        <p:attrNameLst>
                                          <p:attrName>ppt_x</p:attrName>
                                        </p:attrNameLst>
                                      </p:cBhvr>
                                      <p:tavLst>
                                        <p:tav tm="0">
                                          <p:val>
                                            <p:strVal val="0-#ppt_w/2"/>
                                          </p:val>
                                        </p:tav>
                                        <p:tav tm="100000">
                                          <p:val>
                                            <p:strVal val="#ppt_x"/>
                                          </p:val>
                                        </p:tav>
                                      </p:tavLst>
                                    </p:anim>
                                    <p:anim calcmode="lin" valueType="num">
                                      <p:cBhvr additive="base">
                                        <p:cTn id="14" dur="500" fill="hold"/>
                                        <p:tgtEl>
                                          <p:spTgt spid="215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457200" y="1066800"/>
            <a:ext cx="8229600" cy="780288"/>
          </a:xfrm>
        </p:spPr>
        <p:txBody>
          <a:bodyPr>
            <a:noAutofit/>
          </a:bodyPr>
          <a:lstStyle/>
          <a:p>
            <a:pPr eaLnBrk="1" hangingPunct="1">
              <a:defRPr/>
            </a:pP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Make an Array</a:t>
            </a:r>
          </a:p>
        </p:txBody>
      </p:sp>
      <p:sp>
        <p:nvSpPr>
          <p:cNvPr id="22531" name="Rectangle 3"/>
          <p:cNvSpPr>
            <a:spLocks noGrp="1" noRot="1" noChangeArrowheads="1"/>
          </p:cNvSpPr>
          <p:nvPr>
            <p:ph type="body" idx="1"/>
          </p:nvPr>
        </p:nvSpPr>
        <p:spPr>
          <a:xfrm>
            <a:off x="838200" y="1905000"/>
            <a:ext cx="3062288" cy="4191000"/>
          </a:xfrm>
        </p:spPr>
        <p:txBody>
          <a:bodyPr/>
          <a:lstStyle/>
          <a:p>
            <a:pPr algn="ctr" eaLnBrk="1" hangingPunct="1">
              <a:buFont typeface="Wingdings" pitchFamily="2" charset="2"/>
              <a:buNone/>
              <a:defRPr/>
            </a:pPr>
            <a:r>
              <a:rPr lang="en-US" sz="4000" b="1" dirty="0" smtClean="0">
                <a:latin typeface="Arial" pitchFamily="34" charset="0"/>
                <a:cs typeface="Arial" pitchFamily="34" charset="0"/>
              </a:rPr>
              <a:t>24</a:t>
            </a:r>
          </a:p>
          <a:p>
            <a:pPr algn="ctr" eaLnBrk="1" hangingPunct="1">
              <a:buFont typeface="Wingdings" pitchFamily="2" charset="2"/>
              <a:buNone/>
              <a:defRPr/>
            </a:pPr>
            <a:r>
              <a:rPr lang="en-US" sz="4000" b="1" u="sng" dirty="0" smtClean="0">
                <a:latin typeface="Arial" pitchFamily="34" charset="0"/>
                <a:cs typeface="Arial" pitchFamily="34" charset="0"/>
              </a:rPr>
              <a:t>x 3</a:t>
            </a:r>
            <a:endParaRPr lang="en-US" sz="4000" b="1" dirty="0" smtClean="0">
              <a:latin typeface="Arial" pitchFamily="34" charset="0"/>
              <a:cs typeface="Arial" pitchFamily="34" charset="0"/>
            </a:endParaRPr>
          </a:p>
          <a:p>
            <a:pPr algn="ctr" eaLnBrk="1" hangingPunct="1">
              <a:buFont typeface="Wingdings" pitchFamily="2" charset="2"/>
              <a:buNone/>
              <a:defRPr/>
            </a:pPr>
            <a:r>
              <a:rPr lang="en-US" sz="4000" b="1" dirty="0" smtClean="0">
                <a:latin typeface="Arial" pitchFamily="34" charset="0"/>
                <a:cs typeface="Arial" pitchFamily="34" charset="0"/>
              </a:rPr>
              <a:t>12</a:t>
            </a:r>
          </a:p>
          <a:p>
            <a:pPr algn="ctr" eaLnBrk="1" hangingPunct="1">
              <a:buFont typeface="Wingdings" pitchFamily="2" charset="2"/>
              <a:buNone/>
              <a:defRPr/>
            </a:pPr>
            <a:r>
              <a:rPr lang="en-US" sz="4000" b="1" u="sng" dirty="0" smtClean="0">
                <a:latin typeface="Arial" pitchFamily="34" charset="0"/>
                <a:cs typeface="Arial" pitchFamily="34" charset="0"/>
              </a:rPr>
              <a:t>60</a:t>
            </a:r>
            <a:endParaRPr lang="en-US" sz="4000" b="1" dirty="0" smtClean="0">
              <a:latin typeface="Arial" pitchFamily="34" charset="0"/>
              <a:cs typeface="Arial" pitchFamily="34" charset="0"/>
            </a:endParaRPr>
          </a:p>
          <a:p>
            <a:pPr algn="ctr" eaLnBrk="1" hangingPunct="1">
              <a:buFont typeface="Wingdings" pitchFamily="2" charset="2"/>
              <a:buNone/>
              <a:defRPr/>
            </a:pPr>
            <a:r>
              <a:rPr lang="en-US" sz="4000" b="1" dirty="0" smtClean="0">
                <a:latin typeface="Arial" pitchFamily="34" charset="0"/>
                <a:cs typeface="Arial" pitchFamily="34" charset="0"/>
              </a:rPr>
              <a:t>72</a:t>
            </a:r>
            <a:endParaRPr lang="en-US" sz="4000" b="1" u="sng" dirty="0" smtClean="0">
              <a:latin typeface="Arial" pitchFamily="34" charset="0"/>
              <a:cs typeface="Arial" pitchFamily="34" charset="0"/>
            </a:endParaRPr>
          </a:p>
        </p:txBody>
      </p:sp>
      <p:grpSp>
        <p:nvGrpSpPr>
          <p:cNvPr id="2" name="Group 4"/>
          <p:cNvGrpSpPr>
            <a:grpSpLocks/>
          </p:cNvGrpSpPr>
          <p:nvPr/>
        </p:nvGrpSpPr>
        <p:grpSpPr bwMode="auto">
          <a:xfrm>
            <a:off x="3124200" y="2438400"/>
            <a:ext cx="5257800" cy="712788"/>
            <a:chOff x="1440" y="1440"/>
            <a:chExt cx="8280" cy="1122"/>
          </a:xfrm>
        </p:grpSpPr>
        <p:grpSp>
          <p:nvGrpSpPr>
            <p:cNvPr id="3" name="Group 5"/>
            <p:cNvGrpSpPr>
              <a:grpSpLocks/>
            </p:cNvGrpSpPr>
            <p:nvPr/>
          </p:nvGrpSpPr>
          <p:grpSpPr bwMode="auto">
            <a:xfrm>
              <a:off x="1440" y="1440"/>
              <a:ext cx="3450" cy="1122"/>
              <a:chOff x="1440" y="1440"/>
              <a:chExt cx="3450" cy="1122"/>
            </a:xfrm>
          </p:grpSpPr>
          <p:sp>
            <p:nvSpPr>
              <p:cNvPr id="27672" name="Rectangle 6"/>
              <p:cNvSpPr>
                <a:spLocks noChangeArrowheads="1"/>
              </p:cNvSpPr>
              <p:nvPr/>
            </p:nvSpPr>
            <p:spPr bwMode="auto">
              <a:xfrm>
                <a:off x="1440" y="1440"/>
                <a:ext cx="3450" cy="374"/>
              </a:xfrm>
              <a:prstGeom prst="rect">
                <a:avLst/>
              </a:prstGeom>
              <a:solidFill>
                <a:srgbClr val="FFFF00"/>
              </a:solidFill>
              <a:ln w="9525">
                <a:solidFill>
                  <a:srgbClr val="000000"/>
                </a:solidFill>
                <a:miter lim="800000"/>
                <a:headEnd/>
                <a:tailEnd/>
              </a:ln>
            </p:spPr>
            <p:txBody>
              <a:bodyPr/>
              <a:lstStyle/>
              <a:p>
                <a:endParaRPr lang="en-US"/>
              </a:p>
            </p:txBody>
          </p:sp>
          <p:sp>
            <p:nvSpPr>
              <p:cNvPr id="27673" name="Rectangle 7"/>
              <p:cNvSpPr>
                <a:spLocks noChangeArrowheads="1"/>
              </p:cNvSpPr>
              <p:nvPr/>
            </p:nvSpPr>
            <p:spPr bwMode="auto">
              <a:xfrm>
                <a:off x="1440" y="1814"/>
                <a:ext cx="3450" cy="374"/>
              </a:xfrm>
              <a:prstGeom prst="rect">
                <a:avLst/>
              </a:prstGeom>
              <a:solidFill>
                <a:srgbClr val="FFFF00"/>
              </a:solidFill>
              <a:ln w="9525">
                <a:solidFill>
                  <a:srgbClr val="000000"/>
                </a:solidFill>
                <a:miter lim="800000"/>
                <a:headEnd/>
                <a:tailEnd/>
              </a:ln>
            </p:spPr>
            <p:txBody>
              <a:bodyPr/>
              <a:lstStyle/>
              <a:p>
                <a:endParaRPr lang="en-US"/>
              </a:p>
            </p:txBody>
          </p:sp>
          <p:sp>
            <p:nvSpPr>
              <p:cNvPr id="27674" name="Rectangle 8"/>
              <p:cNvSpPr>
                <a:spLocks noChangeArrowheads="1"/>
              </p:cNvSpPr>
              <p:nvPr/>
            </p:nvSpPr>
            <p:spPr bwMode="auto">
              <a:xfrm>
                <a:off x="1440" y="2188"/>
                <a:ext cx="3450" cy="374"/>
              </a:xfrm>
              <a:prstGeom prst="rect">
                <a:avLst/>
              </a:prstGeom>
              <a:solidFill>
                <a:srgbClr val="FFFF00"/>
              </a:solidFill>
              <a:ln w="9525">
                <a:solidFill>
                  <a:srgbClr val="000000"/>
                </a:solidFill>
                <a:miter lim="800000"/>
                <a:headEnd/>
                <a:tailEnd/>
              </a:ln>
            </p:spPr>
            <p:txBody>
              <a:bodyPr/>
              <a:lstStyle/>
              <a:p>
                <a:endParaRPr lang="en-US"/>
              </a:p>
            </p:txBody>
          </p:sp>
        </p:grpSp>
        <p:sp>
          <p:nvSpPr>
            <p:cNvPr id="27654" name="Rectangle 9"/>
            <p:cNvSpPr>
              <a:spLocks noChangeArrowheads="1"/>
            </p:cNvSpPr>
            <p:nvPr/>
          </p:nvSpPr>
          <p:spPr bwMode="auto">
            <a:xfrm>
              <a:off x="4890" y="1440"/>
              <a:ext cx="3450" cy="374"/>
            </a:xfrm>
            <a:prstGeom prst="rect">
              <a:avLst/>
            </a:prstGeom>
            <a:solidFill>
              <a:srgbClr val="FFFF00"/>
            </a:solidFill>
            <a:ln w="9525">
              <a:solidFill>
                <a:srgbClr val="000000"/>
              </a:solidFill>
              <a:miter lim="800000"/>
              <a:headEnd/>
              <a:tailEnd/>
            </a:ln>
          </p:spPr>
          <p:txBody>
            <a:bodyPr/>
            <a:lstStyle/>
            <a:p>
              <a:endParaRPr lang="en-US"/>
            </a:p>
          </p:txBody>
        </p:sp>
        <p:sp>
          <p:nvSpPr>
            <p:cNvPr id="27655" name="Rectangle 10"/>
            <p:cNvSpPr>
              <a:spLocks noChangeArrowheads="1"/>
            </p:cNvSpPr>
            <p:nvPr/>
          </p:nvSpPr>
          <p:spPr bwMode="auto">
            <a:xfrm>
              <a:off x="4890" y="1814"/>
              <a:ext cx="3450" cy="374"/>
            </a:xfrm>
            <a:prstGeom prst="rect">
              <a:avLst/>
            </a:prstGeom>
            <a:solidFill>
              <a:srgbClr val="FFFF00"/>
            </a:solidFill>
            <a:ln w="9525">
              <a:solidFill>
                <a:srgbClr val="000000"/>
              </a:solidFill>
              <a:miter lim="800000"/>
              <a:headEnd/>
              <a:tailEnd/>
            </a:ln>
          </p:spPr>
          <p:txBody>
            <a:bodyPr/>
            <a:lstStyle/>
            <a:p>
              <a:endParaRPr lang="en-US"/>
            </a:p>
          </p:txBody>
        </p:sp>
        <p:sp>
          <p:nvSpPr>
            <p:cNvPr id="27656" name="Rectangle 11"/>
            <p:cNvSpPr>
              <a:spLocks noChangeArrowheads="1"/>
            </p:cNvSpPr>
            <p:nvPr/>
          </p:nvSpPr>
          <p:spPr bwMode="auto">
            <a:xfrm>
              <a:off x="4890" y="2188"/>
              <a:ext cx="3450" cy="374"/>
            </a:xfrm>
            <a:prstGeom prst="rect">
              <a:avLst/>
            </a:prstGeom>
            <a:solidFill>
              <a:srgbClr val="FFFF00"/>
            </a:solidFill>
            <a:ln w="9525">
              <a:solidFill>
                <a:srgbClr val="000000"/>
              </a:solidFill>
              <a:miter lim="800000"/>
              <a:headEnd/>
              <a:tailEnd/>
            </a:ln>
          </p:spPr>
          <p:txBody>
            <a:bodyPr/>
            <a:lstStyle/>
            <a:p>
              <a:endParaRPr lang="en-US"/>
            </a:p>
          </p:txBody>
        </p:sp>
        <p:grpSp>
          <p:nvGrpSpPr>
            <p:cNvPr id="4" name="Group 12"/>
            <p:cNvGrpSpPr>
              <a:grpSpLocks/>
            </p:cNvGrpSpPr>
            <p:nvPr/>
          </p:nvGrpSpPr>
          <p:grpSpPr bwMode="auto">
            <a:xfrm>
              <a:off x="8340" y="1440"/>
              <a:ext cx="1380" cy="374"/>
              <a:chOff x="8340" y="1440"/>
              <a:chExt cx="1380" cy="374"/>
            </a:xfrm>
          </p:grpSpPr>
          <p:sp>
            <p:nvSpPr>
              <p:cNvPr id="27668" name="Rectangle 13"/>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9" name="Rectangle 14"/>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70" name="Rectangle 15"/>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71" name="Rectangle 16"/>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nvGrpSpPr>
            <p:cNvPr id="5" name="Group 17"/>
            <p:cNvGrpSpPr>
              <a:grpSpLocks/>
            </p:cNvGrpSpPr>
            <p:nvPr/>
          </p:nvGrpSpPr>
          <p:grpSpPr bwMode="auto">
            <a:xfrm>
              <a:off x="8340" y="1814"/>
              <a:ext cx="1380" cy="374"/>
              <a:chOff x="8340" y="1440"/>
              <a:chExt cx="1380" cy="374"/>
            </a:xfrm>
          </p:grpSpPr>
          <p:sp>
            <p:nvSpPr>
              <p:cNvPr id="27664" name="Rectangle 18"/>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5" name="Rectangle 19"/>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6" name="Rectangle 20"/>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7" name="Rectangle 21"/>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nvGrpSpPr>
            <p:cNvPr id="6" name="Group 22"/>
            <p:cNvGrpSpPr>
              <a:grpSpLocks/>
            </p:cNvGrpSpPr>
            <p:nvPr/>
          </p:nvGrpSpPr>
          <p:grpSpPr bwMode="auto">
            <a:xfrm>
              <a:off x="8340" y="2188"/>
              <a:ext cx="1380" cy="374"/>
              <a:chOff x="8340" y="1440"/>
              <a:chExt cx="1380" cy="374"/>
            </a:xfrm>
          </p:grpSpPr>
          <p:sp>
            <p:nvSpPr>
              <p:cNvPr id="27660" name="Rectangle 23"/>
              <p:cNvSpPr>
                <a:spLocks noChangeArrowheads="1"/>
              </p:cNvSpPr>
              <p:nvPr/>
            </p:nvSpPr>
            <p:spPr bwMode="auto">
              <a:xfrm>
                <a:off x="8685"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1" name="Rectangle 24"/>
              <p:cNvSpPr>
                <a:spLocks noChangeArrowheads="1"/>
              </p:cNvSpPr>
              <p:nvPr/>
            </p:nvSpPr>
            <p:spPr bwMode="auto">
              <a:xfrm>
                <a:off x="834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2" name="Rectangle 25"/>
              <p:cNvSpPr>
                <a:spLocks noChangeArrowheads="1"/>
              </p:cNvSpPr>
              <p:nvPr/>
            </p:nvSpPr>
            <p:spPr bwMode="auto">
              <a:xfrm>
                <a:off x="9030" y="1440"/>
                <a:ext cx="345" cy="374"/>
              </a:xfrm>
              <a:prstGeom prst="rect">
                <a:avLst/>
              </a:prstGeom>
              <a:solidFill>
                <a:srgbClr val="FF9900"/>
              </a:solidFill>
              <a:ln w="9525">
                <a:solidFill>
                  <a:srgbClr val="000000"/>
                </a:solidFill>
                <a:miter lim="800000"/>
                <a:headEnd/>
                <a:tailEnd/>
              </a:ln>
            </p:spPr>
            <p:txBody>
              <a:bodyPr/>
              <a:lstStyle/>
              <a:p>
                <a:endParaRPr lang="en-US"/>
              </a:p>
            </p:txBody>
          </p:sp>
          <p:sp>
            <p:nvSpPr>
              <p:cNvPr id="27663" name="Rectangle 26"/>
              <p:cNvSpPr>
                <a:spLocks noChangeArrowheads="1"/>
              </p:cNvSpPr>
              <p:nvPr/>
            </p:nvSpPr>
            <p:spPr bwMode="auto">
              <a:xfrm>
                <a:off x="9375" y="1440"/>
                <a:ext cx="345" cy="374"/>
              </a:xfrm>
              <a:prstGeom prst="rect">
                <a:avLst/>
              </a:prstGeom>
              <a:solidFill>
                <a:srgbClr val="FF9900"/>
              </a:solidFill>
              <a:ln w="9525">
                <a:solidFill>
                  <a:srgbClr val="000000"/>
                </a:solidFill>
                <a:miter lim="800000"/>
                <a:headEnd/>
                <a:tailEnd/>
              </a:ln>
            </p:spPr>
            <p:txBody>
              <a:bodyPr/>
              <a:lstStyle/>
              <a:p>
                <a:endParaRPr lang="en-US"/>
              </a:p>
            </p:txBody>
          </p:sp>
        </p:grpSp>
      </p:gr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eaLnBrk="1" hangingPunct="1">
              <a:defRPr/>
            </a:pP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Draw a picture that shows </a:t>
            </a:r>
          </a:p>
        </p:txBody>
      </p:sp>
      <p:graphicFrame>
        <p:nvGraphicFramePr>
          <p:cNvPr id="27651" name="Object 3"/>
          <p:cNvGraphicFramePr>
            <a:graphicFrameLocks noChangeAspect="1"/>
          </p:cNvGraphicFramePr>
          <p:nvPr/>
        </p:nvGraphicFramePr>
        <p:xfrm>
          <a:off x="3657600" y="1981200"/>
          <a:ext cx="2590800" cy="2590800"/>
        </p:xfrm>
        <a:graphic>
          <a:graphicData uri="http://schemas.openxmlformats.org/presentationml/2006/ole">
            <p:oleObj spid="_x0000_s5122" name="Equation" r:id="rId3" imgW="393480" imgH="39348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normAutofit/>
          </a:bodyPr>
          <a:lstStyle/>
          <a:p>
            <a:pPr eaLnBrk="1" hangingPunct="1">
              <a:defRPr/>
            </a:pP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Array</a:t>
            </a:r>
          </a:p>
        </p:txBody>
      </p:sp>
      <p:grpSp>
        <p:nvGrpSpPr>
          <p:cNvPr id="2" name="Group 3"/>
          <p:cNvGrpSpPr>
            <a:grpSpLocks/>
          </p:cNvGrpSpPr>
          <p:nvPr/>
        </p:nvGrpSpPr>
        <p:grpSpPr bwMode="auto">
          <a:xfrm>
            <a:off x="1143000" y="1905000"/>
            <a:ext cx="5943600" cy="2957513"/>
            <a:chOff x="720" y="1008"/>
            <a:chExt cx="3744" cy="1863"/>
          </a:xfrm>
        </p:grpSpPr>
        <p:grpSp>
          <p:nvGrpSpPr>
            <p:cNvPr id="3" name="Group 4"/>
            <p:cNvGrpSpPr>
              <a:grpSpLocks/>
            </p:cNvGrpSpPr>
            <p:nvPr/>
          </p:nvGrpSpPr>
          <p:grpSpPr bwMode="auto">
            <a:xfrm>
              <a:off x="1824" y="1008"/>
              <a:ext cx="2496" cy="1440"/>
              <a:chOff x="864" y="1536"/>
              <a:chExt cx="2496" cy="1440"/>
            </a:xfrm>
          </p:grpSpPr>
          <p:sp>
            <p:nvSpPr>
              <p:cNvPr id="6152" name="Rectangle 5"/>
              <p:cNvSpPr>
                <a:spLocks noChangeArrowheads="1"/>
              </p:cNvSpPr>
              <p:nvPr/>
            </p:nvSpPr>
            <p:spPr bwMode="auto">
              <a:xfrm>
                <a:off x="864" y="153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3" name="Rectangle 6"/>
              <p:cNvSpPr>
                <a:spLocks noChangeArrowheads="1"/>
              </p:cNvSpPr>
              <p:nvPr/>
            </p:nvSpPr>
            <p:spPr bwMode="auto">
              <a:xfrm>
                <a:off x="1488" y="153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4" name="Rectangle 7"/>
              <p:cNvSpPr>
                <a:spLocks noChangeArrowheads="1"/>
              </p:cNvSpPr>
              <p:nvPr/>
            </p:nvSpPr>
            <p:spPr bwMode="auto">
              <a:xfrm>
                <a:off x="2736" y="1536"/>
                <a:ext cx="624" cy="480"/>
              </a:xfrm>
              <a:prstGeom prst="rect">
                <a:avLst/>
              </a:prstGeom>
              <a:solidFill>
                <a:srgbClr val="FFFF66">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5" name="Rectangle 8"/>
              <p:cNvSpPr>
                <a:spLocks noChangeArrowheads="1"/>
              </p:cNvSpPr>
              <p:nvPr/>
            </p:nvSpPr>
            <p:spPr bwMode="auto">
              <a:xfrm>
                <a:off x="2112" y="153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6" name="Rectangle 9"/>
              <p:cNvSpPr>
                <a:spLocks noChangeArrowheads="1"/>
              </p:cNvSpPr>
              <p:nvPr/>
            </p:nvSpPr>
            <p:spPr bwMode="auto">
              <a:xfrm>
                <a:off x="864" y="201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7" name="Rectangle 10"/>
              <p:cNvSpPr>
                <a:spLocks noChangeArrowheads="1"/>
              </p:cNvSpPr>
              <p:nvPr/>
            </p:nvSpPr>
            <p:spPr bwMode="auto">
              <a:xfrm>
                <a:off x="1488" y="201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8" name="Rectangle 11"/>
              <p:cNvSpPr>
                <a:spLocks noChangeArrowheads="1"/>
              </p:cNvSpPr>
              <p:nvPr/>
            </p:nvSpPr>
            <p:spPr bwMode="auto">
              <a:xfrm>
                <a:off x="2736" y="2016"/>
                <a:ext cx="624" cy="480"/>
              </a:xfrm>
              <a:prstGeom prst="rect">
                <a:avLst/>
              </a:prstGeom>
              <a:solidFill>
                <a:srgbClr val="FFFF66">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59" name="Rectangle 12"/>
              <p:cNvSpPr>
                <a:spLocks noChangeArrowheads="1"/>
              </p:cNvSpPr>
              <p:nvPr/>
            </p:nvSpPr>
            <p:spPr bwMode="auto">
              <a:xfrm>
                <a:off x="2112" y="2016"/>
                <a:ext cx="624" cy="480"/>
              </a:xfrm>
              <a:prstGeom prst="rect">
                <a:avLst/>
              </a:prstGeom>
              <a:solidFill>
                <a:srgbClr val="00CC99">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60" name="Rectangle 13"/>
              <p:cNvSpPr>
                <a:spLocks noChangeArrowheads="1"/>
              </p:cNvSpPr>
              <p:nvPr/>
            </p:nvSpPr>
            <p:spPr bwMode="auto">
              <a:xfrm>
                <a:off x="864" y="2496"/>
                <a:ext cx="624" cy="480"/>
              </a:xfrm>
              <a:prstGeom prst="rect">
                <a:avLst/>
              </a:prstGeom>
              <a:solidFill>
                <a:srgbClr val="9999FF">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61" name="Rectangle 14"/>
              <p:cNvSpPr>
                <a:spLocks noChangeArrowheads="1"/>
              </p:cNvSpPr>
              <p:nvPr/>
            </p:nvSpPr>
            <p:spPr bwMode="auto">
              <a:xfrm>
                <a:off x="1488" y="2496"/>
                <a:ext cx="624" cy="480"/>
              </a:xfrm>
              <a:prstGeom prst="rect">
                <a:avLst/>
              </a:prstGeom>
              <a:solidFill>
                <a:srgbClr val="9999FF">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62" name="Rectangle 15"/>
              <p:cNvSpPr>
                <a:spLocks noChangeArrowheads="1"/>
              </p:cNvSpPr>
              <p:nvPr/>
            </p:nvSpPr>
            <p:spPr bwMode="auto">
              <a:xfrm>
                <a:off x="2736" y="2496"/>
                <a:ext cx="624" cy="480"/>
              </a:xfrm>
              <a:prstGeom prst="rect">
                <a:avLst/>
              </a:prstGeom>
              <a:solidFill>
                <a:schemeClr val="tx2">
                  <a:alpha val="50195"/>
                </a:scheme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sp>
            <p:nvSpPr>
              <p:cNvPr id="6163" name="Rectangle 16"/>
              <p:cNvSpPr>
                <a:spLocks noChangeArrowheads="1"/>
              </p:cNvSpPr>
              <p:nvPr/>
            </p:nvSpPr>
            <p:spPr bwMode="auto">
              <a:xfrm>
                <a:off x="2112" y="2496"/>
                <a:ext cx="624" cy="480"/>
              </a:xfrm>
              <a:prstGeom prst="rect">
                <a:avLst/>
              </a:prstGeom>
              <a:solidFill>
                <a:srgbClr val="9999FF">
                  <a:alpha val="50195"/>
                </a:srgbClr>
              </a:solidFill>
              <a:ln w="28575">
                <a:solidFill>
                  <a:schemeClr val="tx1"/>
                </a:solidFill>
                <a:miter lim="800000"/>
                <a:headEnd/>
                <a:tailEnd/>
              </a:ln>
            </p:spPr>
            <p:txBody>
              <a:bodyPr wrap="none" anchor="ctr"/>
              <a:lstStyle/>
              <a:p>
                <a:endParaRPr lang="en-US">
                  <a:latin typeface="Arial" pitchFamily="34" charset="0"/>
                  <a:cs typeface="Arial" pitchFamily="34" charset="0"/>
                </a:endParaRPr>
              </a:p>
            </p:txBody>
          </p:sp>
        </p:grpSp>
        <p:sp>
          <p:nvSpPr>
            <p:cNvPr id="6150" name="Text Box 17"/>
            <p:cNvSpPr txBox="1">
              <a:spLocks noChangeArrowheads="1"/>
            </p:cNvSpPr>
            <p:nvPr/>
          </p:nvSpPr>
          <p:spPr bwMode="auto">
            <a:xfrm>
              <a:off x="720" y="1440"/>
              <a:ext cx="1104" cy="596"/>
            </a:xfrm>
            <a:prstGeom prst="rect">
              <a:avLst/>
            </a:prstGeom>
            <a:noFill/>
            <a:ln w="28575">
              <a:noFill/>
              <a:miter lim="800000"/>
              <a:headEnd/>
              <a:tailEnd/>
            </a:ln>
          </p:spPr>
          <p:txBody>
            <a:bodyPr>
              <a:spAutoFit/>
            </a:bodyPr>
            <a:lstStyle/>
            <a:p>
              <a:pPr algn="ctr" eaLnBrk="1" hangingPunct="1">
                <a:spcBef>
                  <a:spcPct val="50000"/>
                </a:spcBef>
              </a:pPr>
              <a:r>
                <a:rPr lang="en-US" sz="2800" b="1">
                  <a:latin typeface="Arial" pitchFamily="34" charset="0"/>
                  <a:cs typeface="Arial" pitchFamily="34" charset="0"/>
                </a:rPr>
                <a:t>2 of 3 rows</a:t>
              </a:r>
            </a:p>
          </p:txBody>
        </p:sp>
        <p:sp>
          <p:nvSpPr>
            <p:cNvPr id="6151" name="Text Box 18"/>
            <p:cNvSpPr txBox="1">
              <a:spLocks noChangeArrowheads="1"/>
            </p:cNvSpPr>
            <p:nvPr/>
          </p:nvSpPr>
          <p:spPr bwMode="auto">
            <a:xfrm>
              <a:off x="1536" y="2544"/>
              <a:ext cx="2928" cy="327"/>
            </a:xfrm>
            <a:prstGeom prst="rect">
              <a:avLst/>
            </a:prstGeom>
            <a:noFill/>
            <a:ln w="28575">
              <a:noFill/>
              <a:miter lim="800000"/>
              <a:headEnd/>
              <a:tailEnd/>
            </a:ln>
          </p:spPr>
          <p:txBody>
            <a:bodyPr>
              <a:spAutoFit/>
            </a:bodyPr>
            <a:lstStyle/>
            <a:p>
              <a:pPr algn="ctr" eaLnBrk="1" hangingPunct="1">
                <a:spcBef>
                  <a:spcPct val="50000"/>
                </a:spcBef>
              </a:pPr>
              <a:r>
                <a:rPr lang="en-US" sz="2800" b="1">
                  <a:latin typeface="Arial" pitchFamily="34" charset="0"/>
                  <a:cs typeface="Arial" pitchFamily="34" charset="0"/>
                </a:rPr>
                <a:t>3 of 4 in each row</a:t>
              </a:r>
            </a:p>
          </p:txBody>
        </p:sp>
      </p:grpSp>
      <p:graphicFrame>
        <p:nvGraphicFramePr>
          <p:cNvPr id="29715" name="Object 19"/>
          <p:cNvGraphicFramePr>
            <a:graphicFrameLocks noChangeAspect="1"/>
          </p:cNvGraphicFramePr>
          <p:nvPr/>
        </p:nvGraphicFramePr>
        <p:xfrm>
          <a:off x="1371600" y="5159375"/>
          <a:ext cx="6781800" cy="1317625"/>
        </p:xfrm>
        <a:graphic>
          <a:graphicData uri="http://schemas.openxmlformats.org/presentationml/2006/ole">
            <p:oleObj spid="_x0000_s6146" name="Equation" r:id="rId3" imgW="2222280" imgH="43164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715"/>
                                        </p:tgtEl>
                                        <p:attrNameLst>
                                          <p:attrName>style.visibility</p:attrName>
                                        </p:attrNameLst>
                                      </p:cBhvr>
                                      <p:to>
                                        <p:strVal val="visible"/>
                                      </p:to>
                                    </p:set>
                                    <p:anim calcmode="lin" valueType="num">
                                      <p:cBhvr additive="base">
                                        <p:cTn id="13" dur="500" fill="hold"/>
                                        <p:tgtEl>
                                          <p:spTgt spid="29715"/>
                                        </p:tgtEl>
                                        <p:attrNameLst>
                                          <p:attrName>ppt_x</p:attrName>
                                        </p:attrNameLst>
                                      </p:cBhvr>
                                      <p:tavLst>
                                        <p:tav tm="0">
                                          <p:val>
                                            <p:strVal val="0-#ppt_w/2"/>
                                          </p:val>
                                        </p:tav>
                                        <p:tav tm="100000">
                                          <p:val>
                                            <p:strVal val="#ppt_x"/>
                                          </p:val>
                                        </p:tav>
                                      </p:tavLst>
                                    </p:anim>
                                    <p:anim calcmode="lin" valueType="num">
                                      <p:cBhvr additive="base">
                                        <p:cTn id="14" dur="500" fill="hold"/>
                                        <p:tgtEl>
                                          <p:spTgt spid="297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a:xfrm>
            <a:off x="457200" y="838200"/>
            <a:ext cx="8385175" cy="914400"/>
          </a:xfr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defRPr/>
            </a:pP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Side trip to Geometry - Area</a:t>
            </a:r>
          </a:p>
        </p:txBody>
      </p:sp>
      <p:sp>
        <p:nvSpPr>
          <p:cNvPr id="52227" name="Rectangle 3"/>
          <p:cNvSpPr>
            <a:spLocks noGrp="1" noRot="1" noChangeArrowheads="1"/>
          </p:cNvSpPr>
          <p:nvPr>
            <p:ph type="body" sz="half" idx="1"/>
          </p:nvPr>
        </p:nvSpPr>
        <p:spPr>
          <a:xfrm>
            <a:off x="609600" y="2133600"/>
            <a:ext cx="3927475" cy="2819400"/>
          </a:xfrm>
        </p:spPr>
        <p:txBody>
          <a:bodyPr>
            <a:normAutofit/>
          </a:bodyPr>
          <a:lstStyle/>
          <a:p>
            <a:pPr>
              <a:buClr>
                <a:srgbClr val="C00000"/>
              </a:buClr>
              <a:buFont typeface="Wingdings" pitchFamily="2" charset="2"/>
              <a:buChar char="v"/>
              <a:defRPr/>
            </a:pPr>
            <a:r>
              <a:rPr lang="en-US" sz="2800" b="1" dirty="0" smtClean="0">
                <a:effectLst>
                  <a:outerShdw blurRad="38100" dist="38100" dir="2700000" algn="tl">
                    <a:srgbClr val="000000">
                      <a:alpha val="43137"/>
                    </a:srgbClr>
                  </a:outerShdw>
                </a:effectLst>
              </a:rPr>
              <a:t>Counting squares on a grid</a:t>
            </a:r>
          </a:p>
          <a:p>
            <a:pPr>
              <a:buClr>
                <a:srgbClr val="C00000"/>
              </a:buClr>
              <a:buFont typeface="Wingdings" pitchFamily="2" charset="2"/>
              <a:buChar char="v"/>
              <a:defRPr/>
            </a:pPr>
            <a:r>
              <a:rPr lang="en-US" sz="2800" b="1" dirty="0" smtClean="0">
                <a:effectLst>
                  <a:outerShdw blurRad="38100" dist="38100" dir="2700000" algn="tl">
                    <a:srgbClr val="000000">
                      <a:alpha val="43137"/>
                    </a:srgbClr>
                  </a:outerShdw>
                </a:effectLst>
              </a:rPr>
              <a:t>What’s the area?</a:t>
            </a:r>
          </a:p>
        </p:txBody>
      </p:sp>
      <p:pic>
        <p:nvPicPr>
          <p:cNvPr id="31748" name="Picture 7"/>
          <p:cNvPicPr>
            <a:picLocks noGrp="1" noChangeAspect="1" noChangeArrowheads="1"/>
          </p:cNvPicPr>
          <p:nvPr>
            <p:ph sz="half" idx="2"/>
          </p:nvPr>
        </p:nvPicPr>
        <p:blipFill>
          <a:blip r:embed="rId3" cstate="print"/>
          <a:srcRect/>
          <a:stretch>
            <a:fillRect/>
          </a:stretch>
        </p:blipFill>
        <p:spPr>
          <a:xfrm>
            <a:off x="4343400" y="2133600"/>
            <a:ext cx="4443413" cy="2727325"/>
          </a:xfrm>
          <a:solidFill>
            <a:schemeClr val="tx2"/>
          </a:solid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defRPr/>
            </a:pPr>
            <a:r>
              <a:rPr lang="en-US"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Break it up</a:t>
            </a:r>
          </a:p>
        </p:txBody>
      </p:sp>
      <p:sp>
        <p:nvSpPr>
          <p:cNvPr id="54280" name="Rectangle 8"/>
          <p:cNvSpPr>
            <a:spLocks noGrp="1" noRot="1" noChangeArrowheads="1"/>
          </p:cNvSpPr>
          <p:nvPr>
            <p:ph type="body" sz="half" idx="1"/>
          </p:nvPr>
        </p:nvSpPr>
        <p:spPr/>
        <p:txBody>
          <a:bodyPr/>
          <a:lstStyle/>
          <a:p>
            <a:pPr eaLnBrk="1" hangingPunct="1">
              <a:buFont typeface="Wingdings" pitchFamily="2" charset="2"/>
              <a:buNone/>
              <a:defRPr/>
            </a:pPr>
            <a:r>
              <a:rPr lang="en-US" sz="2800" smtClean="0"/>
              <a:t>Yellow (L) = ½ x 4 = 2</a:t>
            </a:r>
          </a:p>
          <a:p>
            <a:pPr eaLnBrk="1" hangingPunct="1">
              <a:buFont typeface="Wingdings" pitchFamily="2" charset="2"/>
              <a:buNone/>
              <a:defRPr/>
            </a:pPr>
            <a:r>
              <a:rPr lang="en-US" sz="2800" smtClean="0"/>
              <a:t>Blue = 2 x 3 = 6</a:t>
            </a:r>
          </a:p>
          <a:p>
            <a:pPr eaLnBrk="1" hangingPunct="1">
              <a:buFont typeface="Wingdings" pitchFamily="2" charset="2"/>
              <a:buNone/>
              <a:defRPr/>
            </a:pPr>
            <a:r>
              <a:rPr lang="en-US" sz="2800" smtClean="0"/>
              <a:t>Yellow (R) = ½ x 2 = 1</a:t>
            </a:r>
          </a:p>
          <a:p>
            <a:pPr eaLnBrk="1" hangingPunct="1">
              <a:buFont typeface="Wingdings" pitchFamily="2" charset="2"/>
              <a:buNone/>
              <a:defRPr/>
            </a:pPr>
            <a:r>
              <a:rPr lang="en-US" sz="2800" smtClean="0"/>
              <a:t>Orange = ½ x 2 = 1</a:t>
            </a:r>
          </a:p>
          <a:p>
            <a:pPr eaLnBrk="1" hangingPunct="1">
              <a:buFont typeface="Wingdings" pitchFamily="2" charset="2"/>
              <a:buNone/>
              <a:defRPr/>
            </a:pPr>
            <a:r>
              <a:rPr lang="en-US" sz="2800" smtClean="0"/>
              <a:t>Red = ½ x 4 = 2</a:t>
            </a:r>
          </a:p>
          <a:p>
            <a:pPr eaLnBrk="1" hangingPunct="1">
              <a:buFont typeface="Wingdings" pitchFamily="2" charset="2"/>
              <a:buNone/>
              <a:defRPr/>
            </a:pPr>
            <a:endParaRPr lang="en-US" sz="2800" smtClean="0"/>
          </a:p>
          <a:p>
            <a:pPr eaLnBrk="1" hangingPunct="1">
              <a:buFont typeface="Wingdings" pitchFamily="2" charset="2"/>
              <a:buNone/>
              <a:defRPr/>
            </a:pPr>
            <a:r>
              <a:rPr lang="en-US" sz="2800" smtClean="0"/>
              <a:t>2 + 6 + 1 + 1 + 2 </a:t>
            </a:r>
          </a:p>
          <a:p>
            <a:pPr eaLnBrk="1" hangingPunct="1">
              <a:buFont typeface="Wingdings" pitchFamily="2" charset="2"/>
              <a:buNone/>
              <a:defRPr/>
            </a:pPr>
            <a:r>
              <a:rPr lang="en-US" sz="2800" smtClean="0"/>
              <a:t> 	= 12 square units</a:t>
            </a:r>
          </a:p>
        </p:txBody>
      </p:sp>
      <p:pic>
        <p:nvPicPr>
          <p:cNvPr id="32772" name="Picture 7"/>
          <p:cNvPicPr>
            <a:picLocks noGrp="1" noChangeAspect="1" noChangeArrowheads="1"/>
          </p:cNvPicPr>
          <p:nvPr>
            <p:ph type="clipArt" sz="half" idx="2"/>
          </p:nvPr>
        </p:nvPicPr>
        <p:blipFill>
          <a:blip r:embed="rId3" cstate="print"/>
          <a:srcRect/>
          <a:stretch>
            <a:fillRect/>
          </a:stretch>
        </p:blipFill>
        <p:spPr>
          <a:xfrm>
            <a:off x="4724400" y="2057400"/>
            <a:ext cx="3833813" cy="2352675"/>
          </a:xfrm>
          <a:solidFill>
            <a:schemeClr val="tx2"/>
          </a:solid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defRPr/>
            </a:pPr>
            <a:r>
              <a:rPr lang="en-US"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Make a Rectangle</a:t>
            </a:r>
          </a:p>
        </p:txBody>
      </p:sp>
      <p:sp>
        <p:nvSpPr>
          <p:cNvPr id="56326" name="Rectangle 6"/>
          <p:cNvSpPr>
            <a:spLocks noGrp="1" noRot="1" noChangeArrowheads="1"/>
          </p:cNvSpPr>
          <p:nvPr>
            <p:ph type="body" sz="half" idx="1"/>
          </p:nvPr>
        </p:nvSpPr>
        <p:spPr/>
        <p:txBody>
          <a:bodyPr/>
          <a:lstStyle/>
          <a:p>
            <a:pPr eaLnBrk="1" hangingPunct="1">
              <a:buFont typeface="Wingdings" pitchFamily="2" charset="2"/>
              <a:buNone/>
              <a:defRPr/>
            </a:pPr>
            <a:r>
              <a:rPr lang="en-US" sz="2800" smtClean="0"/>
              <a:t>Area of rectangle</a:t>
            </a:r>
          </a:p>
          <a:p>
            <a:pPr eaLnBrk="1" hangingPunct="1">
              <a:buFont typeface="Wingdings" pitchFamily="2" charset="2"/>
              <a:buNone/>
              <a:defRPr/>
            </a:pPr>
            <a:r>
              <a:rPr lang="en-US" sz="2800" smtClean="0"/>
              <a:t>	= 3 x 6 = 18 squares</a:t>
            </a:r>
          </a:p>
          <a:p>
            <a:pPr eaLnBrk="1" hangingPunct="1">
              <a:buFont typeface="Wingdings" pitchFamily="2" charset="2"/>
              <a:buNone/>
              <a:defRPr/>
            </a:pPr>
            <a:r>
              <a:rPr lang="en-US" sz="2800" smtClean="0"/>
              <a:t>Areas of triangles</a:t>
            </a:r>
          </a:p>
          <a:p>
            <a:pPr eaLnBrk="1" hangingPunct="1">
              <a:buFont typeface="Wingdings" pitchFamily="2" charset="2"/>
              <a:buNone/>
              <a:defRPr/>
            </a:pPr>
            <a:r>
              <a:rPr lang="en-US" sz="2800" smtClean="0"/>
              <a:t>  UL:  ½ x 4 = 2</a:t>
            </a:r>
          </a:p>
          <a:p>
            <a:pPr eaLnBrk="1" hangingPunct="1">
              <a:buFont typeface="Wingdings" pitchFamily="2" charset="2"/>
              <a:buNone/>
              <a:defRPr/>
            </a:pPr>
            <a:r>
              <a:rPr lang="en-US" sz="2800" smtClean="0"/>
              <a:t>  UR:  ½ x 2 = 1</a:t>
            </a:r>
          </a:p>
          <a:p>
            <a:pPr eaLnBrk="1" hangingPunct="1">
              <a:buFont typeface="Wingdings" pitchFamily="2" charset="2"/>
              <a:buNone/>
              <a:defRPr/>
            </a:pPr>
            <a:r>
              <a:rPr lang="en-US" sz="2800" smtClean="0"/>
              <a:t>  LL:  ½ x 4 = 2</a:t>
            </a:r>
          </a:p>
          <a:p>
            <a:pPr eaLnBrk="1" hangingPunct="1">
              <a:buFont typeface="Wingdings" pitchFamily="2" charset="2"/>
              <a:buNone/>
              <a:defRPr/>
            </a:pPr>
            <a:r>
              <a:rPr lang="en-US" sz="2800" smtClean="0"/>
              <a:t>  LR:  ½ x 2 = 1</a:t>
            </a:r>
          </a:p>
          <a:p>
            <a:pPr eaLnBrk="1" hangingPunct="1">
              <a:buFont typeface="Wingdings" pitchFamily="2" charset="2"/>
              <a:buNone/>
              <a:defRPr/>
            </a:pPr>
            <a:r>
              <a:rPr lang="en-US" sz="2800" smtClean="0"/>
              <a:t>  Total = 6 squares</a:t>
            </a:r>
          </a:p>
          <a:p>
            <a:pPr eaLnBrk="1" hangingPunct="1">
              <a:buFont typeface="Wingdings" pitchFamily="2" charset="2"/>
              <a:buNone/>
              <a:defRPr/>
            </a:pPr>
            <a:endParaRPr lang="en-US" sz="2800" smtClean="0"/>
          </a:p>
        </p:txBody>
      </p:sp>
      <p:pic>
        <p:nvPicPr>
          <p:cNvPr id="33796" name="Picture 4"/>
          <p:cNvPicPr>
            <a:picLocks noGrp="1" noChangeAspect="1" noChangeArrowheads="1"/>
          </p:cNvPicPr>
          <p:nvPr>
            <p:ph sz="half" idx="2"/>
          </p:nvPr>
        </p:nvPicPr>
        <p:blipFill>
          <a:blip r:embed="rId3" cstate="print"/>
          <a:srcRect/>
          <a:stretch>
            <a:fillRect/>
          </a:stretch>
        </p:blipFill>
        <p:spPr>
          <a:xfrm>
            <a:off x="4724400" y="1928813"/>
            <a:ext cx="3810000" cy="2338387"/>
          </a:xfrm>
          <a:solidFill>
            <a:schemeClr val="tx2"/>
          </a:solidFill>
        </p:spPr>
      </p:pic>
      <p:sp>
        <p:nvSpPr>
          <p:cNvPr id="56328" name="Text Box 8"/>
          <p:cNvSpPr txBox="1">
            <a:spLocks noChangeArrowheads="1"/>
          </p:cNvSpPr>
          <p:nvPr/>
        </p:nvSpPr>
        <p:spPr bwMode="auto">
          <a:xfrm>
            <a:off x="4724400" y="4572000"/>
            <a:ext cx="3657600" cy="1160463"/>
          </a:xfrm>
          <a:prstGeom prst="rect">
            <a:avLst/>
          </a:prstGeom>
          <a:noFill/>
          <a:ln w="9525">
            <a:noFill/>
            <a:miter lim="800000"/>
            <a:headEnd/>
            <a:tailEnd/>
          </a:ln>
          <a:effectLst/>
        </p:spPr>
        <p:txBody>
          <a:bodyPr>
            <a:spAutoFit/>
          </a:bodyPr>
          <a:lstStyle/>
          <a:p>
            <a:pPr>
              <a:spcBef>
                <a:spcPct val="50000"/>
              </a:spcBef>
              <a:defRPr/>
            </a:pPr>
            <a:r>
              <a:rPr lang="en-US" sz="2800">
                <a:effectLst>
                  <a:outerShdw blurRad="38100" dist="38100" dir="2700000" algn="tl">
                    <a:srgbClr val="000000"/>
                  </a:outerShdw>
                </a:effectLst>
                <a:latin typeface="Arial" charset="0"/>
              </a:rPr>
              <a:t>Area of pentagon </a:t>
            </a:r>
          </a:p>
          <a:p>
            <a:pPr>
              <a:spcBef>
                <a:spcPct val="50000"/>
              </a:spcBef>
              <a:defRPr/>
            </a:pPr>
            <a:r>
              <a:rPr lang="en-US" sz="2800">
                <a:effectLst>
                  <a:outerShdw blurRad="38100" dist="38100" dir="2700000" algn="tl">
                    <a:srgbClr val="000000"/>
                  </a:outerShdw>
                </a:effectLst>
                <a:latin typeface="Arial" charset="0"/>
              </a:rPr>
              <a:t>    = 18 – 6 = 12 sq.</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defRPr/>
            </a:pPr>
            <a:r>
              <a:rPr lang="en-US" sz="5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So?</a:t>
            </a:r>
          </a:p>
        </p:txBody>
      </p:sp>
      <p:sp>
        <p:nvSpPr>
          <p:cNvPr id="59396" name="Rectangle 4"/>
          <p:cNvSpPr>
            <a:spLocks noGrp="1" noRot="1" noChangeArrowheads="1"/>
          </p:cNvSpPr>
          <p:nvPr>
            <p:ph type="body" sz="half" idx="1"/>
          </p:nvPr>
        </p:nvSpPr>
        <p:spPr>
          <a:xfrm>
            <a:off x="838200" y="1905000"/>
            <a:ext cx="3927475" cy="1524000"/>
          </a:xfrm>
        </p:spPr>
        <p:txBody>
          <a:bodyPr/>
          <a:lstStyle/>
          <a:p>
            <a:pPr eaLnBrk="1" hangingPunct="1">
              <a:buFont typeface="Wingdings" pitchFamily="2" charset="2"/>
              <a:buNone/>
              <a:defRPr/>
            </a:pPr>
            <a:r>
              <a:rPr lang="en-US" sz="2800" smtClean="0"/>
              <a:t>Find the area of a triangle with base 10 and height 5.</a:t>
            </a:r>
          </a:p>
        </p:txBody>
      </p:sp>
      <p:pic>
        <p:nvPicPr>
          <p:cNvPr id="34820" name="Picture 6"/>
          <p:cNvPicPr>
            <a:picLocks noGrp="1" noChangeAspect="1" noChangeArrowheads="1"/>
          </p:cNvPicPr>
          <p:nvPr>
            <p:ph sz="half" idx="2"/>
          </p:nvPr>
        </p:nvPicPr>
        <p:blipFill>
          <a:blip r:embed="rId3" cstate="print"/>
          <a:srcRect/>
          <a:stretch>
            <a:fillRect/>
          </a:stretch>
        </p:blipFill>
        <p:spPr>
          <a:xfrm>
            <a:off x="5072063" y="2392363"/>
            <a:ext cx="3538537" cy="2241550"/>
          </a:xfrm>
          <a:solidFill>
            <a:schemeClr val="tx2"/>
          </a:solidFill>
        </p:spPr>
      </p:pic>
      <p:sp>
        <p:nvSpPr>
          <p:cNvPr id="59400" name="Text Box 8"/>
          <p:cNvSpPr txBox="1">
            <a:spLocks noChangeArrowheads="1"/>
          </p:cNvSpPr>
          <p:nvPr/>
        </p:nvSpPr>
        <p:spPr bwMode="auto">
          <a:xfrm>
            <a:off x="914400" y="4648200"/>
            <a:ext cx="3429000" cy="1160463"/>
          </a:xfrm>
          <a:prstGeom prst="rect">
            <a:avLst/>
          </a:prstGeom>
          <a:noFill/>
          <a:ln w="9525">
            <a:noFill/>
            <a:miter lim="800000"/>
            <a:headEnd/>
            <a:tailEnd/>
          </a:ln>
          <a:effectLst/>
        </p:spPr>
        <p:txBody>
          <a:bodyPr>
            <a:spAutoFit/>
          </a:bodyPr>
          <a:lstStyle/>
          <a:p>
            <a:pPr>
              <a:spcBef>
                <a:spcPct val="50000"/>
              </a:spcBef>
              <a:defRPr/>
            </a:pPr>
            <a:r>
              <a:rPr lang="en-US" sz="2800">
                <a:effectLst>
                  <a:outerShdw blurRad="38100" dist="38100" dir="2700000" algn="tl">
                    <a:srgbClr val="000000"/>
                  </a:outerShdw>
                </a:effectLst>
                <a:latin typeface="Arial" charset="0"/>
              </a:rPr>
              <a:t>Area = (10 x 5) / 2</a:t>
            </a:r>
          </a:p>
          <a:p>
            <a:pPr>
              <a:spcBef>
                <a:spcPct val="50000"/>
              </a:spcBef>
              <a:defRPr/>
            </a:pPr>
            <a:r>
              <a:rPr lang="en-US" sz="2800">
                <a:effectLst>
                  <a:outerShdw blurRad="38100" dist="38100" dir="2700000" algn="tl">
                    <a:srgbClr val="000000"/>
                  </a:outerShdw>
                </a:effectLst>
                <a:latin typeface="Arial" charset="0"/>
              </a:rPr>
              <a:t>         = 25 sq. units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 calcmode="lin" valueType="num">
                                      <p:cBhvr additive="base">
                                        <p:cTn id="7" dur="500" fill="hold"/>
                                        <p:tgtEl>
                                          <p:spTgt spid="59400"/>
                                        </p:tgtEl>
                                        <p:attrNameLst>
                                          <p:attrName>ppt_x</p:attrName>
                                        </p:attrNameLst>
                                      </p:cBhvr>
                                      <p:tavLst>
                                        <p:tav tm="0">
                                          <p:val>
                                            <p:strVal val="#ppt_x"/>
                                          </p:val>
                                        </p:tav>
                                        <p:tav tm="100000">
                                          <p:val>
                                            <p:strVal val="#ppt_x"/>
                                          </p:val>
                                        </p:tav>
                                      </p:tavLst>
                                    </p:anim>
                                    <p:anim calcmode="lin" valueType="num">
                                      <p:cBhvr additive="base">
                                        <p:cTn id="8" dur="500" fill="hold"/>
                                        <p:tgtEl>
                                          <p:spTgt spid="59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7246938" y="1765300"/>
            <a:ext cx="1565275" cy="4391025"/>
            <a:chOff x="4649" y="709"/>
            <a:chExt cx="986" cy="2766"/>
          </a:xfrm>
        </p:grpSpPr>
        <p:pic>
          <p:nvPicPr>
            <p:cNvPr id="5129" name="Picture 7"/>
            <p:cNvPicPr>
              <a:picLocks noChangeAspect="1" noChangeArrowheads="1"/>
            </p:cNvPicPr>
            <p:nvPr/>
          </p:nvPicPr>
          <p:blipFill>
            <a:blip r:embed="rId4" cstate="print"/>
            <a:srcRect/>
            <a:stretch>
              <a:fillRect/>
            </a:stretch>
          </p:blipFill>
          <p:spPr bwMode="auto">
            <a:xfrm>
              <a:off x="4694" y="2251"/>
              <a:ext cx="941" cy="1224"/>
            </a:xfrm>
            <a:prstGeom prst="rect">
              <a:avLst/>
            </a:prstGeom>
            <a:noFill/>
            <a:ln w="9525">
              <a:noFill/>
              <a:miter lim="800000"/>
              <a:headEnd/>
              <a:tailEnd/>
            </a:ln>
          </p:spPr>
        </p:pic>
        <p:pic>
          <p:nvPicPr>
            <p:cNvPr id="5130" name="Picture 8" descr="tiles"/>
            <p:cNvPicPr>
              <a:picLocks noChangeAspect="1" noChangeArrowheads="1"/>
            </p:cNvPicPr>
            <p:nvPr/>
          </p:nvPicPr>
          <p:blipFill>
            <a:blip r:embed="rId5" cstate="print"/>
            <a:srcRect/>
            <a:stretch>
              <a:fillRect/>
            </a:stretch>
          </p:blipFill>
          <p:spPr bwMode="auto">
            <a:xfrm>
              <a:off x="4649" y="709"/>
              <a:ext cx="912" cy="758"/>
            </a:xfrm>
            <a:prstGeom prst="rect">
              <a:avLst/>
            </a:prstGeom>
            <a:noFill/>
            <a:ln w="9525">
              <a:noFill/>
              <a:miter lim="800000"/>
              <a:headEnd/>
              <a:tailEnd/>
            </a:ln>
          </p:spPr>
        </p:pic>
        <p:pic>
          <p:nvPicPr>
            <p:cNvPr id="5131" name="Picture 9"/>
            <p:cNvPicPr>
              <a:picLocks noChangeAspect="1" noChangeArrowheads="1"/>
            </p:cNvPicPr>
            <p:nvPr/>
          </p:nvPicPr>
          <p:blipFill>
            <a:blip r:embed="rId6" cstate="print"/>
            <a:srcRect/>
            <a:stretch>
              <a:fillRect/>
            </a:stretch>
          </p:blipFill>
          <p:spPr bwMode="auto">
            <a:xfrm>
              <a:off x="4830" y="1706"/>
              <a:ext cx="672" cy="404"/>
            </a:xfrm>
            <a:prstGeom prst="rect">
              <a:avLst/>
            </a:prstGeom>
            <a:noFill/>
            <a:ln w="9525">
              <a:noFill/>
              <a:miter lim="800000"/>
              <a:headEnd/>
              <a:tailEnd/>
            </a:ln>
          </p:spPr>
        </p:pic>
        <p:sp>
          <p:nvSpPr>
            <p:cNvPr id="5132" name="Rectangle 10"/>
            <p:cNvSpPr>
              <a:spLocks noChangeArrowheads="1"/>
            </p:cNvSpPr>
            <p:nvPr/>
          </p:nvSpPr>
          <p:spPr bwMode="auto">
            <a:xfrm>
              <a:off x="4718" y="2269"/>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3" name="Rectangle 11"/>
            <p:cNvSpPr>
              <a:spLocks noChangeArrowheads="1"/>
            </p:cNvSpPr>
            <p:nvPr/>
          </p:nvSpPr>
          <p:spPr bwMode="auto">
            <a:xfrm>
              <a:off x="4854" y="2269"/>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4" name="Rectangle 12"/>
            <p:cNvSpPr>
              <a:spLocks noChangeArrowheads="1"/>
            </p:cNvSpPr>
            <p:nvPr/>
          </p:nvSpPr>
          <p:spPr bwMode="auto">
            <a:xfrm>
              <a:off x="4722" y="239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5" name="Rectangle 13"/>
            <p:cNvSpPr>
              <a:spLocks noChangeArrowheads="1"/>
            </p:cNvSpPr>
            <p:nvPr/>
          </p:nvSpPr>
          <p:spPr bwMode="auto">
            <a:xfrm>
              <a:off x="4852" y="2387"/>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6" name="Rectangle 14"/>
            <p:cNvSpPr>
              <a:spLocks noChangeArrowheads="1"/>
            </p:cNvSpPr>
            <p:nvPr/>
          </p:nvSpPr>
          <p:spPr bwMode="auto">
            <a:xfrm>
              <a:off x="4718" y="252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7" name="Rectangle 15"/>
            <p:cNvSpPr>
              <a:spLocks noChangeArrowheads="1"/>
            </p:cNvSpPr>
            <p:nvPr/>
          </p:nvSpPr>
          <p:spPr bwMode="auto">
            <a:xfrm>
              <a:off x="4718" y="2659"/>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8" name="Rectangle 16"/>
            <p:cNvSpPr>
              <a:spLocks noChangeArrowheads="1"/>
            </p:cNvSpPr>
            <p:nvPr/>
          </p:nvSpPr>
          <p:spPr bwMode="auto">
            <a:xfrm>
              <a:off x="4979" y="226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39" name="Rectangle 17"/>
            <p:cNvSpPr>
              <a:spLocks noChangeArrowheads="1"/>
            </p:cNvSpPr>
            <p:nvPr/>
          </p:nvSpPr>
          <p:spPr bwMode="auto">
            <a:xfrm>
              <a:off x="4973" y="239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0" name="Rectangle 18"/>
            <p:cNvSpPr>
              <a:spLocks noChangeArrowheads="1"/>
            </p:cNvSpPr>
            <p:nvPr/>
          </p:nvSpPr>
          <p:spPr bwMode="auto">
            <a:xfrm>
              <a:off x="4848" y="252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1" name="Rectangle 19"/>
            <p:cNvSpPr>
              <a:spLocks noChangeArrowheads="1"/>
            </p:cNvSpPr>
            <p:nvPr/>
          </p:nvSpPr>
          <p:spPr bwMode="auto">
            <a:xfrm>
              <a:off x="4973" y="2523"/>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2" name="Rectangle 20"/>
            <p:cNvSpPr>
              <a:spLocks noChangeArrowheads="1"/>
            </p:cNvSpPr>
            <p:nvPr/>
          </p:nvSpPr>
          <p:spPr bwMode="auto">
            <a:xfrm>
              <a:off x="4973" y="2659"/>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3" name="Rectangle 21"/>
            <p:cNvSpPr>
              <a:spLocks noChangeArrowheads="1"/>
            </p:cNvSpPr>
            <p:nvPr/>
          </p:nvSpPr>
          <p:spPr bwMode="auto">
            <a:xfrm>
              <a:off x="4852" y="2659"/>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4" name="Rectangle 22"/>
            <p:cNvSpPr>
              <a:spLocks noChangeArrowheads="1"/>
            </p:cNvSpPr>
            <p:nvPr/>
          </p:nvSpPr>
          <p:spPr bwMode="auto">
            <a:xfrm>
              <a:off x="4724" y="2774"/>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5" name="Rectangle 23"/>
            <p:cNvSpPr>
              <a:spLocks noChangeArrowheads="1"/>
            </p:cNvSpPr>
            <p:nvPr/>
          </p:nvSpPr>
          <p:spPr bwMode="auto">
            <a:xfrm>
              <a:off x="4860" y="2774"/>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6" name="Rectangle 24"/>
            <p:cNvSpPr>
              <a:spLocks noChangeArrowheads="1"/>
            </p:cNvSpPr>
            <p:nvPr/>
          </p:nvSpPr>
          <p:spPr bwMode="auto">
            <a:xfrm>
              <a:off x="4728" y="289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7" name="Rectangle 25"/>
            <p:cNvSpPr>
              <a:spLocks noChangeArrowheads="1"/>
            </p:cNvSpPr>
            <p:nvPr/>
          </p:nvSpPr>
          <p:spPr bwMode="auto">
            <a:xfrm>
              <a:off x="4858" y="2892"/>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8" name="Rectangle 26"/>
            <p:cNvSpPr>
              <a:spLocks noChangeArrowheads="1"/>
            </p:cNvSpPr>
            <p:nvPr/>
          </p:nvSpPr>
          <p:spPr bwMode="auto">
            <a:xfrm>
              <a:off x="4724" y="302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49" name="Rectangle 27"/>
            <p:cNvSpPr>
              <a:spLocks noChangeArrowheads="1"/>
            </p:cNvSpPr>
            <p:nvPr/>
          </p:nvSpPr>
          <p:spPr bwMode="auto">
            <a:xfrm>
              <a:off x="4724" y="3164"/>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0" name="Rectangle 28"/>
            <p:cNvSpPr>
              <a:spLocks noChangeArrowheads="1"/>
            </p:cNvSpPr>
            <p:nvPr/>
          </p:nvSpPr>
          <p:spPr bwMode="auto">
            <a:xfrm>
              <a:off x="4985" y="276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1" name="Rectangle 29"/>
            <p:cNvSpPr>
              <a:spLocks noChangeArrowheads="1"/>
            </p:cNvSpPr>
            <p:nvPr/>
          </p:nvSpPr>
          <p:spPr bwMode="auto">
            <a:xfrm>
              <a:off x="4979" y="289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2" name="Rectangle 30"/>
            <p:cNvSpPr>
              <a:spLocks noChangeArrowheads="1"/>
            </p:cNvSpPr>
            <p:nvPr/>
          </p:nvSpPr>
          <p:spPr bwMode="auto">
            <a:xfrm>
              <a:off x="4854" y="302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3" name="Rectangle 31"/>
            <p:cNvSpPr>
              <a:spLocks noChangeArrowheads="1"/>
            </p:cNvSpPr>
            <p:nvPr/>
          </p:nvSpPr>
          <p:spPr bwMode="auto">
            <a:xfrm>
              <a:off x="4979" y="3028"/>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4" name="Rectangle 32"/>
            <p:cNvSpPr>
              <a:spLocks noChangeArrowheads="1"/>
            </p:cNvSpPr>
            <p:nvPr/>
          </p:nvSpPr>
          <p:spPr bwMode="auto">
            <a:xfrm>
              <a:off x="4979" y="3164"/>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sp>
          <p:nvSpPr>
            <p:cNvPr id="5155" name="Rectangle 33"/>
            <p:cNvSpPr>
              <a:spLocks noChangeArrowheads="1"/>
            </p:cNvSpPr>
            <p:nvPr/>
          </p:nvSpPr>
          <p:spPr bwMode="auto">
            <a:xfrm>
              <a:off x="4858" y="3164"/>
              <a:ext cx="118" cy="136"/>
            </a:xfrm>
            <a:prstGeom prst="rect">
              <a:avLst/>
            </a:prstGeom>
            <a:solidFill>
              <a:srgbClr val="FF0000">
                <a:alpha val="43137"/>
              </a:srgbClr>
            </a:solidFill>
            <a:ln w="9525">
              <a:solidFill>
                <a:schemeClr val="tx1"/>
              </a:solidFill>
              <a:miter lim="800000"/>
              <a:headEnd/>
              <a:tailEnd/>
            </a:ln>
          </p:spPr>
          <p:txBody>
            <a:bodyPr wrap="none" anchor="ctr"/>
            <a:lstStyle/>
            <a:p>
              <a:endParaRPr lang="en-US"/>
            </a:p>
          </p:txBody>
        </p:sp>
      </p:grpSp>
      <p:sp>
        <p:nvSpPr>
          <p:cNvPr id="454658" name="Rectangle 2"/>
          <p:cNvSpPr>
            <a:spLocks noGrp="1" noChangeArrowheads="1"/>
          </p:cNvSpPr>
          <p:nvPr>
            <p:ph type="title"/>
          </p:nvPr>
        </p:nvSpPr>
        <p:spPr>
          <a:xfrm>
            <a:off x="523875" y="838200"/>
            <a:ext cx="8086725" cy="78105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Warm Up – Race to Take Up Space</a:t>
            </a:r>
          </a:p>
        </p:txBody>
      </p:sp>
      <p:sp>
        <p:nvSpPr>
          <p:cNvPr id="5125" name="Rectangle 3"/>
          <p:cNvSpPr>
            <a:spLocks noChangeArrowheads="1"/>
          </p:cNvSpPr>
          <p:nvPr/>
        </p:nvSpPr>
        <p:spPr bwMode="auto">
          <a:xfrm>
            <a:off x="523875" y="2098675"/>
            <a:ext cx="7932738" cy="5140325"/>
          </a:xfrm>
          <a:prstGeom prst="rect">
            <a:avLst/>
          </a:prstGeom>
          <a:noFill/>
          <a:ln w="9525">
            <a:noFill/>
            <a:miter lim="800000"/>
            <a:headEnd/>
            <a:tailEnd/>
          </a:ln>
        </p:spPr>
        <p:txBody>
          <a:bodyPr/>
          <a:lstStyle/>
          <a:p>
            <a:pPr marL="609600" indent="-609600" defTabSz="209550">
              <a:lnSpc>
                <a:spcPct val="90000"/>
              </a:lnSpc>
              <a:buFont typeface="Times" pitchFamily="18" charset="0"/>
              <a:buNone/>
              <a:tabLst>
                <a:tab pos="1343025" algn="l"/>
              </a:tabLst>
            </a:pPr>
            <a:r>
              <a:rPr lang="en-US" sz="2000" b="1" dirty="0"/>
              <a:t>Goal</a:t>
            </a:r>
            <a:r>
              <a:rPr lang="en-US" sz="2000" dirty="0"/>
              <a:t>: 	To cover the game board with rectangles </a:t>
            </a:r>
          </a:p>
          <a:p>
            <a:pPr marL="609600" indent="-609600" defTabSz="209550">
              <a:lnSpc>
                <a:spcPct val="90000"/>
              </a:lnSpc>
              <a:buFont typeface="Times" pitchFamily="18" charset="0"/>
              <a:buNone/>
              <a:tabLst>
                <a:tab pos="1343025" algn="l"/>
              </a:tabLst>
            </a:pPr>
            <a:r>
              <a:rPr lang="en-US" sz="2000" b="1" dirty="0"/>
              <a:t>Players</a:t>
            </a:r>
            <a:r>
              <a:rPr lang="en-US" sz="2000" dirty="0"/>
              <a:t>:  	2 (individual) to 4 (teams of 2) </a:t>
            </a:r>
          </a:p>
          <a:p>
            <a:pPr marL="609600" indent="-609600" defTabSz="209550">
              <a:lnSpc>
                <a:spcPct val="90000"/>
              </a:lnSpc>
              <a:buFont typeface="Times" pitchFamily="18" charset="0"/>
              <a:buNone/>
              <a:tabLst>
                <a:tab pos="1343025" algn="l"/>
              </a:tabLst>
            </a:pPr>
            <a:r>
              <a:rPr lang="en-US" sz="2000" b="1" dirty="0"/>
              <a:t>Materials:</a:t>
            </a:r>
            <a:r>
              <a:rPr lang="en-US" sz="2000" dirty="0"/>
              <a:t>  7x9 square tiles grid game board, 32 same-</a:t>
            </a:r>
            <a:br>
              <a:rPr lang="en-US" sz="2000" dirty="0"/>
            </a:br>
            <a:r>
              <a:rPr lang="en-US" sz="2000" dirty="0"/>
              <a:t>	</a:t>
            </a:r>
            <a:r>
              <a:rPr lang="en-US" sz="2000" dirty="0" err="1"/>
              <a:t>colour</a:t>
            </a:r>
            <a:r>
              <a:rPr lang="en-US" sz="2000" dirty="0"/>
              <a:t> square tiles per player, 2 dice</a:t>
            </a:r>
          </a:p>
          <a:p>
            <a:pPr marL="609600" indent="-609600" defTabSz="209550">
              <a:lnSpc>
                <a:spcPct val="90000"/>
              </a:lnSpc>
              <a:buFont typeface="Times" pitchFamily="18" charset="0"/>
              <a:buNone/>
              <a:tabLst>
                <a:tab pos="1343025" algn="l"/>
              </a:tabLst>
            </a:pPr>
            <a:r>
              <a:rPr lang="en-US" sz="2000" b="1" dirty="0"/>
              <a:t>How to Play:</a:t>
            </a:r>
          </a:p>
          <a:p>
            <a:pPr marL="609600" indent="-609600" defTabSz="209550">
              <a:lnSpc>
                <a:spcPct val="90000"/>
              </a:lnSpc>
              <a:buFont typeface="Times" pitchFamily="18" charset="0"/>
              <a:buAutoNum type="arabicPeriod"/>
              <a:tabLst>
                <a:tab pos="1343025" algn="l"/>
              </a:tabLst>
            </a:pPr>
            <a:r>
              <a:rPr lang="en-US" sz="2000" dirty="0"/>
              <a:t>Take turns rolling the dice to get 2 numbers.</a:t>
            </a:r>
          </a:p>
          <a:p>
            <a:pPr marL="609600" indent="-609600" defTabSz="209550">
              <a:lnSpc>
                <a:spcPct val="90000"/>
              </a:lnSpc>
              <a:buFont typeface="Times" pitchFamily="18" charset="0"/>
              <a:buAutoNum type="arabicPeriod"/>
              <a:tabLst>
                <a:tab pos="1343025" algn="l"/>
              </a:tabLst>
            </a:pPr>
            <a:r>
              <a:rPr lang="en-US" sz="2000" dirty="0"/>
              <a:t>Multiply the 2 dice numbers to calculate the area of a </a:t>
            </a:r>
            <a:br>
              <a:rPr lang="en-US" sz="2000" dirty="0"/>
            </a:br>
            <a:r>
              <a:rPr lang="en-US" sz="2000" dirty="0"/>
              <a:t>rectangle   (e.g., 4, 6 </a:t>
            </a:r>
            <a:r>
              <a:rPr lang="en-US" sz="2000" dirty="0">
                <a:sym typeface="Wingdings" pitchFamily="2" charset="2"/>
              </a:rPr>
              <a:t> </a:t>
            </a:r>
            <a:r>
              <a:rPr lang="en-US" sz="2000" dirty="0"/>
              <a:t>area = 24 square units).</a:t>
            </a:r>
            <a:endParaRPr lang="en-US" sz="2000" baseline="30000" dirty="0"/>
          </a:p>
          <a:p>
            <a:pPr marL="609600" indent="-609600" defTabSz="209550">
              <a:lnSpc>
                <a:spcPct val="90000"/>
              </a:lnSpc>
              <a:buFont typeface="Times" pitchFamily="18" charset="0"/>
              <a:buAutoNum type="arabicPeriod" startAt="3"/>
              <a:tabLst>
                <a:tab pos="1343025" algn="l"/>
              </a:tabLst>
            </a:pPr>
            <a:r>
              <a:rPr lang="en-US" sz="2000" dirty="0"/>
              <a:t>Construct a rectangle of the area calculated, using </a:t>
            </a:r>
            <a:br>
              <a:rPr lang="en-US" sz="2000" dirty="0"/>
            </a:br>
            <a:r>
              <a:rPr lang="en-US" sz="2000" dirty="0"/>
              <a:t>square tiles of the same </a:t>
            </a:r>
            <a:r>
              <a:rPr lang="en-US" sz="2000" dirty="0" err="1"/>
              <a:t>colour</a:t>
            </a:r>
            <a:r>
              <a:rPr lang="en-US" sz="2000" dirty="0"/>
              <a:t>.  </a:t>
            </a:r>
          </a:p>
          <a:p>
            <a:pPr marL="609600" indent="-609600" defTabSz="209550">
              <a:lnSpc>
                <a:spcPct val="90000"/>
              </a:lnSpc>
              <a:buFont typeface="Times" pitchFamily="18" charset="0"/>
              <a:buAutoNum type="arabicPeriod" startAt="3"/>
              <a:tabLst>
                <a:tab pos="1343025" algn="l"/>
              </a:tabLst>
            </a:pPr>
            <a:r>
              <a:rPr lang="en-US" sz="2000" dirty="0"/>
              <a:t>Place your rectangle on the game board.</a:t>
            </a:r>
          </a:p>
          <a:p>
            <a:pPr marL="609600" indent="-609600" defTabSz="209550">
              <a:lnSpc>
                <a:spcPct val="90000"/>
              </a:lnSpc>
              <a:buFont typeface="Times" pitchFamily="18" charset="0"/>
              <a:buAutoNum type="arabicPeriod" startAt="3"/>
              <a:tabLst>
                <a:tab pos="1343025" algn="l"/>
              </a:tabLst>
            </a:pPr>
            <a:r>
              <a:rPr lang="en-US" sz="2000" dirty="0"/>
              <a:t>Lose a turn if the rectangle you constructed cannot </a:t>
            </a:r>
            <a:br>
              <a:rPr lang="en-US" sz="2000" dirty="0"/>
            </a:br>
            <a:r>
              <a:rPr lang="en-US" sz="2000" dirty="0"/>
              <a:t>be placed on the empty space on the game board.</a:t>
            </a:r>
          </a:p>
          <a:p>
            <a:pPr marL="609600" indent="-609600" defTabSz="209550">
              <a:lnSpc>
                <a:spcPct val="90000"/>
              </a:lnSpc>
              <a:buFont typeface="Times" pitchFamily="18" charset="0"/>
              <a:buAutoNum type="arabicPeriod" startAt="3"/>
              <a:tabLst>
                <a:tab pos="1343025" algn="l"/>
              </a:tabLst>
            </a:pPr>
            <a:r>
              <a:rPr lang="en-US" sz="2000" dirty="0"/>
              <a:t>The game ends when no more rectangles can </a:t>
            </a:r>
            <a:r>
              <a:rPr lang="en-US" sz="2000" dirty="0" smtClean="0"/>
              <a:t>be</a:t>
            </a:r>
            <a:br>
              <a:rPr lang="en-US" sz="2000" dirty="0" smtClean="0"/>
            </a:br>
            <a:r>
              <a:rPr lang="en-US" sz="2000" dirty="0" smtClean="0"/>
              <a:t>placed </a:t>
            </a:r>
            <a:r>
              <a:rPr lang="en-US" sz="2000" dirty="0"/>
              <a:t>on the game board.  Which player is left with the most tiles?</a:t>
            </a:r>
          </a:p>
        </p:txBody>
      </p:sp>
      <p:sp>
        <p:nvSpPr>
          <p:cNvPr id="5128" name="Rectangle 34"/>
          <p:cNvSpPr>
            <a:spLocks noChangeArrowheads="1"/>
          </p:cNvSpPr>
          <p:nvPr/>
        </p:nvSpPr>
        <p:spPr bwMode="auto">
          <a:xfrm>
            <a:off x="6791325" y="2279650"/>
            <a:ext cx="2152650" cy="3905250"/>
          </a:xfrm>
          <a:prstGeom prst="rect">
            <a:avLst/>
          </a:prstGeom>
          <a:noFill/>
          <a:ln w="9525" algn="ctr">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a:xfrm>
            <a:off x="457200" y="704088"/>
            <a:ext cx="8229600" cy="667512"/>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Working on It – Carpet Problem</a:t>
            </a:r>
          </a:p>
        </p:txBody>
      </p:sp>
      <p:sp>
        <p:nvSpPr>
          <p:cNvPr id="6149" name="Rectangle 4"/>
          <p:cNvSpPr>
            <a:spLocks noChangeArrowheads="1"/>
          </p:cNvSpPr>
          <p:nvPr/>
        </p:nvSpPr>
        <p:spPr bwMode="auto">
          <a:xfrm>
            <a:off x="523875" y="1476375"/>
            <a:ext cx="4030663" cy="378565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nSpc>
                <a:spcPct val="100000"/>
              </a:lnSpc>
              <a:spcBef>
                <a:spcPct val="0"/>
              </a:spcBef>
              <a:buFontTx/>
              <a:buNone/>
            </a:pPr>
            <a:r>
              <a:rPr lang="en-US" sz="2400" i="1" dirty="0">
                <a:solidFill>
                  <a:schemeClr val="tx1"/>
                </a:solidFill>
              </a:rPr>
              <a:t>Hello </a:t>
            </a:r>
            <a:r>
              <a:rPr lang="en-US" sz="2400" i="1" dirty="0" smtClean="0">
                <a:solidFill>
                  <a:schemeClr val="tx1"/>
                </a:solidFill>
              </a:rPr>
              <a:t> </a:t>
            </a:r>
            <a:r>
              <a:rPr lang="en-US" sz="2400" i="1" dirty="0" smtClean="0">
                <a:solidFill>
                  <a:schemeClr val="tx1"/>
                </a:solidFill>
              </a:rPr>
              <a:t>students</a:t>
            </a:r>
            <a:r>
              <a:rPr lang="en-US" sz="2400" i="1" dirty="0">
                <a:solidFill>
                  <a:schemeClr val="tx1"/>
                </a:solidFill>
              </a:rPr>
              <a:t>,</a:t>
            </a:r>
          </a:p>
          <a:p>
            <a:pPr>
              <a:lnSpc>
                <a:spcPct val="100000"/>
              </a:lnSpc>
              <a:spcBef>
                <a:spcPct val="0"/>
              </a:spcBef>
              <a:buFontTx/>
              <a:buNone/>
            </a:pPr>
            <a:endParaRPr lang="en-US" sz="2400" i="1" dirty="0">
              <a:solidFill>
                <a:schemeClr val="tx1"/>
              </a:solidFill>
            </a:endParaRPr>
          </a:p>
          <a:p>
            <a:pPr>
              <a:lnSpc>
                <a:spcPct val="100000"/>
              </a:lnSpc>
              <a:spcBef>
                <a:spcPct val="0"/>
              </a:spcBef>
              <a:buFontTx/>
              <a:buNone/>
            </a:pPr>
            <a:r>
              <a:rPr lang="en-US" sz="2400" i="1" dirty="0">
                <a:solidFill>
                  <a:schemeClr val="tx1"/>
                </a:solidFill>
              </a:rPr>
              <a:t>The carpet you have been asking for arrives tonight.  Please clear a space in your room today that will fit this new carpet. The perimeter of the carpet is  12 m. </a:t>
            </a:r>
          </a:p>
          <a:p>
            <a:pPr>
              <a:lnSpc>
                <a:spcPct val="100000"/>
              </a:lnSpc>
              <a:spcBef>
                <a:spcPct val="0"/>
              </a:spcBef>
              <a:buFontTx/>
              <a:buNone/>
            </a:pPr>
            <a:endParaRPr lang="en-US" sz="2400" i="1" dirty="0">
              <a:solidFill>
                <a:schemeClr val="tx1"/>
              </a:solidFill>
            </a:endParaRPr>
          </a:p>
          <a:p>
            <a:pPr>
              <a:lnSpc>
                <a:spcPct val="100000"/>
              </a:lnSpc>
              <a:spcBef>
                <a:spcPct val="0"/>
              </a:spcBef>
              <a:buFontTx/>
              <a:buNone/>
            </a:pPr>
            <a:r>
              <a:rPr lang="en-US" sz="2400" i="1" dirty="0">
                <a:solidFill>
                  <a:schemeClr val="tx1"/>
                </a:solidFill>
              </a:rPr>
              <a:t>From your principal</a:t>
            </a:r>
          </a:p>
        </p:txBody>
      </p:sp>
      <p:sp>
        <p:nvSpPr>
          <p:cNvPr id="6150" name="Rectangle 5"/>
          <p:cNvSpPr>
            <a:spLocks noChangeArrowheads="1"/>
          </p:cNvSpPr>
          <p:nvPr/>
        </p:nvSpPr>
        <p:spPr bwMode="auto">
          <a:xfrm>
            <a:off x="6130925" y="3570288"/>
            <a:ext cx="184150" cy="519112"/>
          </a:xfrm>
          <a:prstGeom prst="rect">
            <a:avLst/>
          </a:prstGeom>
          <a:noFill/>
          <a:ln w="9525">
            <a:noFill/>
            <a:miter lim="800000"/>
            <a:headEnd/>
            <a:tailEnd/>
          </a:ln>
        </p:spPr>
        <p:txBody>
          <a:bodyPr wrap="none">
            <a:spAutoFit/>
          </a:bodyPr>
          <a:lstStyle/>
          <a:p>
            <a:pPr>
              <a:lnSpc>
                <a:spcPct val="100000"/>
              </a:lnSpc>
              <a:spcBef>
                <a:spcPct val="0"/>
              </a:spcBef>
              <a:buFontTx/>
              <a:buNone/>
            </a:pPr>
            <a:endParaRPr lang="en-CA" sz="2800">
              <a:solidFill>
                <a:schemeClr val="tx1"/>
              </a:solidFill>
            </a:endParaRPr>
          </a:p>
        </p:txBody>
      </p:sp>
      <p:sp>
        <p:nvSpPr>
          <p:cNvPr id="6151" name="Rectangle 6"/>
          <p:cNvSpPr>
            <a:spLocks noChangeArrowheads="1"/>
          </p:cNvSpPr>
          <p:nvPr/>
        </p:nvSpPr>
        <p:spPr bwMode="auto">
          <a:xfrm>
            <a:off x="4859338" y="1476375"/>
            <a:ext cx="3979862" cy="374871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nSpc>
                <a:spcPct val="100000"/>
              </a:lnSpc>
              <a:spcBef>
                <a:spcPct val="30000"/>
              </a:spcBef>
              <a:buFontTx/>
              <a:buAutoNum type="arabicPeriod"/>
            </a:pPr>
            <a:r>
              <a:rPr lang="en-US" sz="2400" dirty="0">
                <a:solidFill>
                  <a:schemeClr val="tx1"/>
                </a:solidFill>
              </a:rPr>
              <a:t>What is the problem to solve?</a:t>
            </a:r>
          </a:p>
          <a:p>
            <a:pPr marL="342900" indent="-342900">
              <a:lnSpc>
                <a:spcPct val="100000"/>
              </a:lnSpc>
              <a:spcBef>
                <a:spcPct val="30000"/>
              </a:spcBef>
              <a:buFontTx/>
              <a:buAutoNum type="arabicPeriod"/>
            </a:pPr>
            <a:r>
              <a:rPr lang="en-US" sz="2400" dirty="0">
                <a:solidFill>
                  <a:schemeClr val="tx1"/>
                </a:solidFill>
              </a:rPr>
              <a:t>Why is this problem a problem?</a:t>
            </a:r>
          </a:p>
          <a:p>
            <a:pPr marL="342900" indent="-342900">
              <a:lnSpc>
                <a:spcPct val="100000"/>
              </a:lnSpc>
              <a:spcBef>
                <a:spcPct val="30000"/>
              </a:spcBef>
              <a:buFontTx/>
              <a:buAutoNum type="arabicPeriod"/>
            </a:pPr>
            <a:r>
              <a:rPr lang="en-US" sz="2400" dirty="0">
                <a:solidFill>
                  <a:schemeClr val="tx1"/>
                </a:solidFill>
              </a:rPr>
              <a:t>Show two different ways to solve this carpet problem.</a:t>
            </a:r>
          </a:p>
          <a:p>
            <a:pPr marL="342900" indent="-342900">
              <a:lnSpc>
                <a:spcPct val="100000"/>
              </a:lnSpc>
              <a:spcBef>
                <a:spcPct val="30000"/>
              </a:spcBef>
              <a:buFontTx/>
              <a:buAutoNum type="arabicPeriod"/>
            </a:pPr>
            <a:r>
              <a:rPr lang="en-US" sz="2400" dirty="0">
                <a:solidFill>
                  <a:schemeClr val="tx1"/>
                </a:solidFill>
              </a:rPr>
              <a:t>How do you know we have all the possible solutions?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523875" y="728663"/>
            <a:ext cx="8269288" cy="747712"/>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44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Warm Up – The Size of Things </a:t>
            </a:r>
          </a:p>
        </p:txBody>
      </p:sp>
      <p:sp>
        <p:nvSpPr>
          <p:cNvPr id="7172" name="Text Box 3"/>
          <p:cNvSpPr txBox="1">
            <a:spLocks noChangeArrowheads="1"/>
          </p:cNvSpPr>
          <p:nvPr/>
        </p:nvSpPr>
        <p:spPr bwMode="auto">
          <a:xfrm>
            <a:off x="1258888" y="4132263"/>
            <a:ext cx="473075" cy="446087"/>
          </a:xfrm>
          <a:prstGeom prst="rect">
            <a:avLst/>
          </a:prstGeom>
          <a:noFill/>
          <a:ln w="9525">
            <a:noFill/>
            <a:miter lim="800000"/>
            <a:headEnd/>
            <a:tailEnd/>
          </a:ln>
        </p:spPr>
        <p:txBody>
          <a:bodyPr>
            <a:spAutoFit/>
          </a:bodyPr>
          <a:lstStyle/>
          <a:p>
            <a:pPr algn="ctr" eaLnBrk="0" hangingPunct="0">
              <a:lnSpc>
                <a:spcPct val="100000"/>
              </a:lnSpc>
              <a:spcBef>
                <a:spcPct val="0"/>
              </a:spcBef>
              <a:buFontTx/>
              <a:buNone/>
            </a:pPr>
            <a:endParaRPr lang="en-CA" b="1">
              <a:solidFill>
                <a:schemeClr val="tx1"/>
              </a:solidFill>
              <a:latin typeface="Times New Roman" pitchFamily="18" charset="0"/>
            </a:endParaRPr>
          </a:p>
        </p:txBody>
      </p:sp>
      <p:sp>
        <p:nvSpPr>
          <p:cNvPr id="7173" name="Rectangle 4"/>
          <p:cNvSpPr>
            <a:spLocks noGrp="1" noChangeArrowheads="1"/>
          </p:cNvSpPr>
          <p:nvPr>
            <p:ph type="body" idx="1"/>
          </p:nvPr>
        </p:nvSpPr>
        <p:spPr>
          <a:xfrm>
            <a:off x="523875" y="1476375"/>
            <a:ext cx="8086725" cy="1585913"/>
          </a:xfrm>
        </p:spPr>
        <p:txBody>
          <a:bodyPr/>
          <a:lstStyle/>
          <a:p>
            <a:pPr marL="0" indent="0" eaLnBrk="1" hangingPunct="1">
              <a:lnSpc>
                <a:spcPct val="90000"/>
              </a:lnSpc>
              <a:buFontTx/>
              <a:buNone/>
            </a:pPr>
            <a:r>
              <a:rPr lang="en-CA" sz="2600" b="1" smtClean="0"/>
              <a:t>How do the areas of the items compare? </a:t>
            </a:r>
            <a:br>
              <a:rPr lang="en-CA" sz="2600" b="1" smtClean="0"/>
            </a:br>
            <a:r>
              <a:rPr lang="en-CA" sz="2600" b="1" smtClean="0"/>
              <a:t>How do you know?</a:t>
            </a:r>
            <a:r>
              <a:rPr lang="en-CA" sz="2600" smtClean="0"/>
              <a:t>  </a:t>
            </a:r>
          </a:p>
        </p:txBody>
      </p:sp>
      <p:sp>
        <p:nvSpPr>
          <p:cNvPr id="7174" name="Text Box 5"/>
          <p:cNvSpPr txBox="1">
            <a:spLocks noChangeArrowheads="1"/>
          </p:cNvSpPr>
          <p:nvPr/>
        </p:nvSpPr>
        <p:spPr bwMode="auto">
          <a:xfrm>
            <a:off x="6400800" y="2324100"/>
            <a:ext cx="2319338" cy="457200"/>
          </a:xfrm>
          <a:prstGeom prst="rect">
            <a:avLst/>
          </a:prstGeom>
          <a:solidFill>
            <a:schemeClr val="accent1">
              <a:alpha val="67058"/>
            </a:schemeClr>
          </a:solidFill>
          <a:ln w="9525">
            <a:noFill/>
            <a:miter lim="800000"/>
            <a:headEnd/>
            <a:tailEnd/>
          </a:ln>
        </p:spPr>
        <p:txBody>
          <a:bodyPr>
            <a:spAutoFit/>
          </a:bodyPr>
          <a:lstStyle/>
          <a:p>
            <a:pPr>
              <a:lnSpc>
                <a:spcPct val="100000"/>
              </a:lnSpc>
              <a:spcBef>
                <a:spcPct val="50000"/>
              </a:spcBef>
              <a:buFontTx/>
              <a:buNone/>
            </a:pPr>
            <a:r>
              <a:rPr lang="en-CA">
                <a:solidFill>
                  <a:schemeClr val="tx1"/>
                </a:solidFill>
              </a:rPr>
              <a:t>a five-dollar bill</a:t>
            </a:r>
          </a:p>
        </p:txBody>
      </p:sp>
      <p:sp>
        <p:nvSpPr>
          <p:cNvPr id="7175" name="Text Box 6"/>
          <p:cNvSpPr txBox="1">
            <a:spLocks noChangeArrowheads="1"/>
          </p:cNvSpPr>
          <p:nvPr/>
        </p:nvSpPr>
        <p:spPr bwMode="auto">
          <a:xfrm>
            <a:off x="6391275" y="3619500"/>
            <a:ext cx="2333625" cy="457200"/>
          </a:xfrm>
          <a:prstGeom prst="rect">
            <a:avLst/>
          </a:prstGeom>
          <a:solidFill>
            <a:schemeClr val="accent1">
              <a:alpha val="67058"/>
            </a:schemeClr>
          </a:solidFill>
          <a:ln w="9525">
            <a:noFill/>
            <a:miter lim="800000"/>
            <a:headEnd/>
            <a:tailEnd/>
          </a:ln>
        </p:spPr>
        <p:txBody>
          <a:bodyPr>
            <a:spAutoFit/>
          </a:bodyPr>
          <a:lstStyle/>
          <a:p>
            <a:pPr>
              <a:lnSpc>
                <a:spcPct val="100000"/>
              </a:lnSpc>
              <a:spcBef>
                <a:spcPct val="50000"/>
              </a:spcBef>
              <a:buFontTx/>
              <a:buNone/>
            </a:pPr>
            <a:r>
              <a:rPr lang="en-CA">
                <a:solidFill>
                  <a:schemeClr val="tx1"/>
                </a:solidFill>
              </a:rPr>
              <a:t>a cheque</a:t>
            </a:r>
          </a:p>
        </p:txBody>
      </p:sp>
      <p:sp>
        <p:nvSpPr>
          <p:cNvPr id="7176" name="Text Box 7"/>
          <p:cNvSpPr txBox="1">
            <a:spLocks noChangeArrowheads="1"/>
          </p:cNvSpPr>
          <p:nvPr/>
        </p:nvSpPr>
        <p:spPr bwMode="auto">
          <a:xfrm>
            <a:off x="6381750" y="2971800"/>
            <a:ext cx="2343150" cy="457200"/>
          </a:xfrm>
          <a:prstGeom prst="rect">
            <a:avLst/>
          </a:prstGeom>
          <a:solidFill>
            <a:schemeClr val="accent1">
              <a:alpha val="67058"/>
            </a:schemeClr>
          </a:solidFill>
          <a:ln w="9525">
            <a:noFill/>
            <a:miter lim="800000"/>
            <a:headEnd/>
            <a:tailEnd/>
          </a:ln>
        </p:spPr>
        <p:txBody>
          <a:bodyPr>
            <a:spAutoFit/>
          </a:bodyPr>
          <a:lstStyle/>
          <a:p>
            <a:pPr>
              <a:lnSpc>
                <a:spcPct val="100000"/>
              </a:lnSpc>
              <a:spcBef>
                <a:spcPct val="50000"/>
              </a:spcBef>
              <a:buFontTx/>
              <a:buNone/>
            </a:pPr>
            <a:r>
              <a:rPr lang="en-CA">
                <a:solidFill>
                  <a:schemeClr val="tx1"/>
                </a:solidFill>
              </a:rPr>
              <a:t>a credit card</a:t>
            </a:r>
          </a:p>
        </p:txBody>
      </p:sp>
      <p:sp>
        <p:nvSpPr>
          <p:cNvPr id="7177" name="Text Box 8"/>
          <p:cNvSpPr txBox="1">
            <a:spLocks noChangeArrowheads="1"/>
          </p:cNvSpPr>
          <p:nvPr/>
        </p:nvSpPr>
        <p:spPr bwMode="auto">
          <a:xfrm>
            <a:off x="6391275" y="4267200"/>
            <a:ext cx="2333625" cy="457200"/>
          </a:xfrm>
          <a:prstGeom prst="rect">
            <a:avLst/>
          </a:prstGeom>
          <a:solidFill>
            <a:schemeClr val="accent1">
              <a:alpha val="67058"/>
            </a:schemeClr>
          </a:solidFill>
          <a:ln w="9525">
            <a:noFill/>
            <a:miter lim="800000"/>
            <a:headEnd/>
            <a:tailEnd/>
          </a:ln>
        </p:spPr>
        <p:txBody>
          <a:bodyPr>
            <a:spAutoFit/>
          </a:bodyPr>
          <a:lstStyle/>
          <a:p>
            <a:pPr>
              <a:lnSpc>
                <a:spcPct val="100000"/>
              </a:lnSpc>
              <a:spcBef>
                <a:spcPct val="50000"/>
              </a:spcBef>
              <a:buFontTx/>
              <a:buNone/>
            </a:pPr>
            <a:r>
              <a:rPr lang="en-CA">
                <a:solidFill>
                  <a:schemeClr val="tx1"/>
                </a:solidFill>
              </a:rPr>
              <a:t>an envelope</a:t>
            </a:r>
            <a:endParaRPr lang="en-CA" baseline="30000">
              <a:solidFill>
                <a:schemeClr val="tx1"/>
              </a:solidFill>
            </a:endParaRPr>
          </a:p>
        </p:txBody>
      </p:sp>
      <p:sp>
        <p:nvSpPr>
          <p:cNvPr id="7178" name="Rectangle 9"/>
          <p:cNvSpPr>
            <a:spLocks noChangeArrowheads="1"/>
          </p:cNvSpPr>
          <p:nvPr/>
        </p:nvSpPr>
        <p:spPr bwMode="auto">
          <a:xfrm>
            <a:off x="523875" y="2343150"/>
            <a:ext cx="5467350" cy="4167188"/>
          </a:xfrm>
          <a:prstGeom prst="rect">
            <a:avLst/>
          </a:prstGeom>
          <a:noFill/>
          <a:ln w="9525">
            <a:noFill/>
            <a:miter lim="800000"/>
            <a:headEnd/>
            <a:tailEnd/>
          </a:ln>
        </p:spPr>
        <p:txBody>
          <a:bodyPr/>
          <a:lstStyle/>
          <a:p>
            <a:pPr marL="361950" indent="-361950">
              <a:lnSpc>
                <a:spcPct val="90000"/>
              </a:lnSpc>
              <a:buFontTx/>
              <a:buNone/>
            </a:pPr>
            <a:r>
              <a:rPr lang="en-CA" sz="2400" dirty="0">
                <a:latin typeface="Arial" pitchFamily="34" charset="0"/>
                <a:cs typeface="Arial" pitchFamily="34" charset="0"/>
              </a:rPr>
              <a:t>1. Examine the cards in the envelope on your table. </a:t>
            </a:r>
          </a:p>
          <a:p>
            <a:pPr marL="361950" indent="-361950">
              <a:lnSpc>
                <a:spcPct val="90000"/>
              </a:lnSpc>
              <a:buFont typeface="Wingdings" pitchFamily="2" charset="2"/>
              <a:buAutoNum type="arabicPeriod" startAt="2"/>
            </a:pPr>
            <a:r>
              <a:rPr lang="en-CA" sz="2400" dirty="0">
                <a:latin typeface="Arial" pitchFamily="34" charset="0"/>
                <a:cs typeface="Arial" pitchFamily="34" charset="0"/>
              </a:rPr>
              <a:t>Order the items on the cards from smallest to largest area.</a:t>
            </a:r>
          </a:p>
          <a:p>
            <a:pPr marL="361950" indent="-361950">
              <a:lnSpc>
                <a:spcPct val="90000"/>
              </a:lnSpc>
              <a:buFont typeface="Wingdings" pitchFamily="2" charset="2"/>
              <a:buAutoNum type="arabicPeriod" startAt="2"/>
            </a:pPr>
            <a:r>
              <a:rPr lang="en-CA" sz="2400" dirty="0">
                <a:latin typeface="Arial" pitchFamily="34" charset="0"/>
                <a:cs typeface="Arial" pitchFamily="34" charset="0"/>
              </a:rPr>
              <a:t>How do you know that your order is accurate?</a:t>
            </a:r>
          </a:p>
          <a:p>
            <a:pPr marL="361950" indent="-361950">
              <a:lnSpc>
                <a:spcPct val="90000"/>
              </a:lnSpc>
              <a:buFontTx/>
              <a:buNone/>
            </a:pPr>
            <a:r>
              <a:rPr lang="en-CA" sz="2400" dirty="0">
                <a:latin typeface="Arial" pitchFamily="34" charset="0"/>
                <a:cs typeface="Arial" pitchFamily="34" charset="0"/>
              </a:rPr>
              <a:t>3. Compare the order of your cards with that of another group at your table. </a:t>
            </a:r>
          </a:p>
          <a:p>
            <a:pPr marL="361950" indent="-361950">
              <a:lnSpc>
                <a:spcPct val="90000"/>
              </a:lnSpc>
              <a:buFontTx/>
              <a:buNone/>
            </a:pPr>
            <a:r>
              <a:rPr lang="en-CA" sz="2400" dirty="0">
                <a:latin typeface="Arial" pitchFamily="34" charset="0"/>
                <a:cs typeface="Arial" pitchFamily="34" charset="0"/>
              </a:rPr>
              <a:t>4. Discuss any differences you observe.</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457200" y="762000"/>
            <a:ext cx="8229600" cy="6858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Working on It – 4 Square Units Problem</a:t>
            </a:r>
          </a:p>
        </p:txBody>
      </p:sp>
      <p:sp>
        <p:nvSpPr>
          <p:cNvPr id="8196" name="Rectangle 3"/>
          <p:cNvSpPr>
            <a:spLocks noGrp="1" noChangeArrowheads="1"/>
          </p:cNvSpPr>
          <p:nvPr>
            <p:ph type="body" idx="1"/>
          </p:nvPr>
        </p:nvSpPr>
        <p:spPr>
          <a:xfrm>
            <a:off x="228601" y="1658938"/>
            <a:ext cx="5818188" cy="4311650"/>
          </a:xfrm>
        </p:spPr>
        <p:txBody>
          <a:bodyPr>
            <a:noAutofit/>
          </a:bodyPr>
          <a:lstStyle/>
          <a:p>
            <a:pPr marL="447675" indent="-447675" eaLnBrk="1" hangingPunct="1">
              <a:lnSpc>
                <a:spcPct val="90000"/>
              </a:lnSpc>
              <a:spcBef>
                <a:spcPct val="0"/>
              </a:spcBef>
              <a:buFontTx/>
              <a:buNone/>
            </a:pPr>
            <a:r>
              <a:rPr lang="en-CA" sz="2800" dirty="0" smtClean="0"/>
              <a:t>Show as many polygons as possible        </a:t>
            </a:r>
          </a:p>
          <a:p>
            <a:pPr marL="447675" indent="-447675" eaLnBrk="1" hangingPunct="1">
              <a:lnSpc>
                <a:spcPct val="90000"/>
              </a:lnSpc>
              <a:spcBef>
                <a:spcPct val="0"/>
              </a:spcBef>
              <a:buFontTx/>
              <a:buNone/>
            </a:pPr>
            <a:r>
              <a:rPr lang="en-CA" sz="2800" dirty="0" smtClean="0"/>
              <a:t>that have an area of 4 square units. </a:t>
            </a:r>
          </a:p>
          <a:p>
            <a:pPr marL="447675" indent="-447675" eaLnBrk="1" hangingPunct="1">
              <a:lnSpc>
                <a:spcPct val="90000"/>
              </a:lnSpc>
              <a:buFontTx/>
              <a:buNone/>
            </a:pPr>
            <a:r>
              <a:rPr lang="en-CA" sz="2800" dirty="0" smtClean="0"/>
              <a:t>a)  Create your polygons on a </a:t>
            </a:r>
            <a:r>
              <a:rPr lang="en-CA" sz="2800" dirty="0" err="1" smtClean="0"/>
              <a:t>geoboard</a:t>
            </a:r>
            <a:r>
              <a:rPr lang="en-CA" sz="2800" dirty="0" smtClean="0"/>
              <a:t>. </a:t>
            </a:r>
          </a:p>
          <a:p>
            <a:pPr marL="447675" indent="-447675" eaLnBrk="1" hangingPunct="1">
              <a:lnSpc>
                <a:spcPct val="90000"/>
              </a:lnSpc>
              <a:buFontTx/>
              <a:buNone/>
            </a:pPr>
            <a:r>
              <a:rPr lang="en-CA" sz="2800" dirty="0" smtClean="0"/>
              <a:t>b) 	Record them on square dot paper. </a:t>
            </a:r>
          </a:p>
          <a:p>
            <a:pPr marL="447675" indent="-447675" eaLnBrk="1" hangingPunct="1">
              <a:lnSpc>
                <a:spcPct val="90000"/>
              </a:lnSpc>
              <a:buFontTx/>
              <a:buNone/>
            </a:pPr>
            <a:r>
              <a:rPr lang="en-CA" sz="2800" dirty="0" smtClean="0"/>
              <a:t>c)  Label the polygons by the number of sides (e.g., triangle, rectangle, quadrilateral, octagon).</a:t>
            </a:r>
          </a:p>
          <a:p>
            <a:pPr marL="447675" indent="-447675" eaLnBrk="1" hangingPunct="1">
              <a:lnSpc>
                <a:spcPct val="90000"/>
              </a:lnSpc>
              <a:buFontTx/>
              <a:buNone/>
            </a:pPr>
            <a:r>
              <a:rPr lang="en-CA" sz="2800" dirty="0" smtClean="0"/>
              <a:t>d)	Show how you know that each of your polygons are 4 square units.</a:t>
            </a:r>
          </a:p>
          <a:p>
            <a:pPr marL="447675" indent="-447675" eaLnBrk="1" hangingPunct="1">
              <a:lnSpc>
                <a:spcPct val="90000"/>
              </a:lnSpc>
              <a:buFontTx/>
              <a:buNone/>
            </a:pPr>
            <a:endParaRPr lang="en-CA" sz="2800" dirty="0" smtClean="0"/>
          </a:p>
        </p:txBody>
      </p:sp>
      <p:grpSp>
        <p:nvGrpSpPr>
          <p:cNvPr id="2" name="Group 11"/>
          <p:cNvGrpSpPr>
            <a:grpSpLocks/>
          </p:cNvGrpSpPr>
          <p:nvPr/>
        </p:nvGrpSpPr>
        <p:grpSpPr bwMode="auto">
          <a:xfrm>
            <a:off x="5992813" y="1981200"/>
            <a:ext cx="2846387" cy="2820988"/>
            <a:chOff x="3635" y="1210"/>
            <a:chExt cx="1793" cy="1777"/>
          </a:xfrm>
        </p:grpSpPr>
        <p:pic>
          <p:nvPicPr>
            <p:cNvPr id="8199" name="Picture 12"/>
            <p:cNvPicPr>
              <a:picLocks noChangeAspect="1" noChangeArrowheads="1"/>
            </p:cNvPicPr>
            <p:nvPr/>
          </p:nvPicPr>
          <p:blipFill>
            <a:blip r:embed="rId2" cstate="print"/>
            <a:srcRect l="2600" t="2904" r="3900" b="5807"/>
            <a:stretch>
              <a:fillRect/>
            </a:stretch>
          </p:blipFill>
          <p:spPr bwMode="auto">
            <a:xfrm>
              <a:off x="3635" y="1224"/>
              <a:ext cx="1792" cy="1763"/>
            </a:xfrm>
            <a:prstGeom prst="rect">
              <a:avLst/>
            </a:prstGeom>
            <a:noFill/>
            <a:ln w="9525">
              <a:noFill/>
              <a:miter lim="800000"/>
              <a:headEnd/>
              <a:tailEnd/>
            </a:ln>
          </p:spPr>
        </p:pic>
        <p:grpSp>
          <p:nvGrpSpPr>
            <p:cNvPr id="3" name="Group 13"/>
            <p:cNvGrpSpPr>
              <a:grpSpLocks/>
            </p:cNvGrpSpPr>
            <p:nvPr/>
          </p:nvGrpSpPr>
          <p:grpSpPr bwMode="auto">
            <a:xfrm>
              <a:off x="3659" y="1210"/>
              <a:ext cx="1769" cy="1747"/>
              <a:chOff x="4025" y="1162"/>
              <a:chExt cx="1452" cy="1452"/>
            </a:xfrm>
          </p:grpSpPr>
          <p:sp>
            <p:nvSpPr>
              <p:cNvPr id="8201" name="Rectangle 14"/>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wrap="none" anchor="ctr"/>
              <a:lstStyle/>
              <a:p>
                <a:endParaRPr lang="en-US"/>
              </a:p>
            </p:txBody>
          </p:sp>
          <p:sp>
            <p:nvSpPr>
              <p:cNvPr id="8202" name="Rectangle 15"/>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wrap="none" anchor="ctr"/>
              <a:lstStyle/>
              <a:p>
                <a:endParaRPr lang="en-US"/>
              </a:p>
            </p:txBody>
          </p:sp>
        </p:gr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0"/>
          </p:nvPr>
        </p:nvSpPr>
        <p:spPr>
          <a:noFill/>
        </p:spPr>
        <p:txBody>
          <a:bodyPr/>
          <a:lstStyle/>
          <a:p>
            <a:fld id="{6658E160-3B38-4E0C-AFB9-3C351039AE25}" type="slidenum">
              <a:rPr lang="en-CA" smtClean="0"/>
              <a:pPr/>
              <a:t>45</a:t>
            </a:fld>
            <a:endParaRPr lang="en-CA" smtClean="0"/>
          </a:p>
        </p:txBody>
      </p:sp>
      <p:sp>
        <p:nvSpPr>
          <p:cNvPr id="468994" name="Rectangle 2"/>
          <p:cNvSpPr>
            <a:spLocks noGrp="1" noChangeArrowheads="1"/>
          </p:cNvSpPr>
          <p:nvPr>
            <p:ph type="title"/>
          </p:nvPr>
        </p:nvSpPr>
        <p:spPr>
          <a:xfrm>
            <a:off x="457200" y="704088"/>
            <a:ext cx="8229600" cy="819912"/>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Working on It continued</a:t>
            </a:r>
          </a:p>
        </p:txBody>
      </p:sp>
      <p:sp>
        <p:nvSpPr>
          <p:cNvPr id="9221" name="Text Box 5"/>
          <p:cNvSpPr txBox="1">
            <a:spLocks noChangeArrowheads="1"/>
          </p:cNvSpPr>
          <p:nvPr/>
        </p:nvSpPr>
        <p:spPr bwMode="auto">
          <a:xfrm>
            <a:off x="6291263" y="2663825"/>
            <a:ext cx="2663825" cy="519113"/>
          </a:xfrm>
          <a:prstGeom prst="rect">
            <a:avLst/>
          </a:prstGeom>
          <a:noFill/>
          <a:ln w="9525">
            <a:noFill/>
            <a:miter lim="800000"/>
            <a:headEnd/>
            <a:tailEnd/>
          </a:ln>
        </p:spPr>
        <p:txBody>
          <a:bodyPr>
            <a:spAutoFit/>
          </a:bodyPr>
          <a:lstStyle/>
          <a:p>
            <a:pPr>
              <a:lnSpc>
                <a:spcPct val="100000"/>
              </a:lnSpc>
              <a:spcBef>
                <a:spcPct val="50000"/>
              </a:spcBef>
              <a:buFontTx/>
              <a:buNone/>
            </a:pPr>
            <a:endParaRPr lang="en-CA" sz="2800">
              <a:solidFill>
                <a:schemeClr val="tx1"/>
              </a:solidFill>
            </a:endParaRPr>
          </a:p>
        </p:txBody>
      </p:sp>
      <p:grpSp>
        <p:nvGrpSpPr>
          <p:cNvPr id="2" name="Group 40"/>
          <p:cNvGrpSpPr>
            <a:grpSpLocks/>
          </p:cNvGrpSpPr>
          <p:nvPr/>
        </p:nvGrpSpPr>
        <p:grpSpPr bwMode="auto">
          <a:xfrm>
            <a:off x="619125" y="3857626"/>
            <a:ext cx="7162800" cy="1816101"/>
            <a:chOff x="384" y="2430"/>
            <a:chExt cx="4512" cy="1144"/>
          </a:xfrm>
        </p:grpSpPr>
        <p:pic>
          <p:nvPicPr>
            <p:cNvPr id="9234" name="Picture 21"/>
            <p:cNvPicPr>
              <a:picLocks noChangeAspect="1" noChangeArrowheads="1"/>
            </p:cNvPicPr>
            <p:nvPr/>
          </p:nvPicPr>
          <p:blipFill>
            <a:blip r:embed="rId3" cstate="print"/>
            <a:srcRect l="49287" t="2428" r="3812" b="54919"/>
            <a:stretch>
              <a:fillRect/>
            </a:stretch>
          </p:blipFill>
          <p:spPr bwMode="auto">
            <a:xfrm>
              <a:off x="3880" y="2502"/>
              <a:ext cx="1016" cy="943"/>
            </a:xfrm>
            <a:prstGeom prst="rect">
              <a:avLst/>
            </a:prstGeom>
            <a:noFill/>
            <a:ln w="12700">
              <a:noFill/>
              <a:miter lim="800000"/>
              <a:headEnd/>
              <a:tailEnd/>
            </a:ln>
          </p:spPr>
        </p:pic>
        <p:sp>
          <p:nvSpPr>
            <p:cNvPr id="9235" name="Rectangle 25"/>
            <p:cNvSpPr>
              <a:spLocks noChangeArrowheads="1"/>
            </p:cNvSpPr>
            <p:nvPr/>
          </p:nvSpPr>
          <p:spPr bwMode="auto">
            <a:xfrm rot="-2824631">
              <a:off x="4041" y="2866"/>
              <a:ext cx="312" cy="312"/>
            </a:xfrm>
            <a:prstGeom prst="rect">
              <a:avLst/>
            </a:prstGeom>
            <a:noFill/>
            <a:ln w="12700">
              <a:solidFill>
                <a:schemeClr val="tx1"/>
              </a:solidFill>
              <a:miter lim="800000"/>
              <a:headEnd/>
              <a:tailEnd/>
            </a:ln>
          </p:spPr>
          <p:txBody>
            <a:bodyPr wrap="none" anchor="ctr"/>
            <a:lstStyle/>
            <a:p>
              <a:endParaRPr lang="en-US"/>
            </a:p>
          </p:txBody>
        </p:sp>
        <p:sp>
          <p:nvSpPr>
            <p:cNvPr id="9236" name="Text Box 31"/>
            <p:cNvSpPr txBox="1">
              <a:spLocks noChangeArrowheads="1"/>
            </p:cNvSpPr>
            <p:nvPr/>
          </p:nvSpPr>
          <p:spPr bwMode="auto">
            <a:xfrm>
              <a:off x="384" y="2430"/>
              <a:ext cx="3258" cy="1144"/>
            </a:xfrm>
            <a:prstGeom prst="rect">
              <a:avLst/>
            </a:prstGeom>
            <a:noFill/>
            <a:ln w="9525">
              <a:noFill/>
              <a:miter lim="800000"/>
              <a:headEnd/>
              <a:tailEnd/>
            </a:ln>
          </p:spPr>
          <p:txBody>
            <a:bodyPr wrap="square">
              <a:spAutoFit/>
            </a:bodyPr>
            <a:lstStyle/>
            <a:p>
              <a:pPr marL="342900" indent="-342900" defTabSz="714375">
                <a:lnSpc>
                  <a:spcPct val="100000"/>
                </a:lnSpc>
                <a:buFontTx/>
                <a:buNone/>
              </a:pPr>
              <a:r>
                <a:rPr lang="en-CA" sz="2800" dirty="0">
                  <a:latin typeface="Arial Narrow" pitchFamily="34" charset="0"/>
                </a:rPr>
                <a:t>2.</a:t>
              </a:r>
              <a:r>
                <a:rPr lang="en-CA" sz="2800" dirty="0"/>
                <a:t>	a)	What is the area of this polygon?</a:t>
              </a:r>
            </a:p>
            <a:p>
              <a:pPr marL="342900" indent="-342900" defTabSz="714375">
                <a:lnSpc>
                  <a:spcPct val="100000"/>
                </a:lnSpc>
                <a:buFontTx/>
                <a:buNone/>
              </a:pPr>
              <a:r>
                <a:rPr lang="en-CA" sz="2800" dirty="0"/>
                <a:t>	b) How can you reason about </a:t>
              </a:r>
              <a:br>
                <a:rPr lang="en-CA" sz="2800" dirty="0"/>
              </a:br>
              <a:r>
                <a:rPr lang="en-CA" sz="2800" dirty="0"/>
                <a:t>	half-square units?</a:t>
              </a:r>
            </a:p>
          </p:txBody>
        </p:sp>
      </p:grpSp>
      <p:sp>
        <p:nvSpPr>
          <p:cNvPr id="9223" name="Rectangle 32"/>
          <p:cNvSpPr>
            <a:spLocks noGrp="1" noChangeArrowheads="1"/>
          </p:cNvSpPr>
          <p:nvPr>
            <p:ph type="body" idx="1"/>
          </p:nvPr>
        </p:nvSpPr>
        <p:spPr>
          <a:xfrm>
            <a:off x="523875" y="1693862"/>
            <a:ext cx="4733925" cy="1735138"/>
          </a:xfrm>
        </p:spPr>
        <p:txBody>
          <a:bodyPr>
            <a:noAutofit/>
          </a:bodyPr>
          <a:lstStyle/>
          <a:p>
            <a:pPr marL="361950" indent="-361950" eaLnBrk="1" hangingPunct="1">
              <a:buClr>
                <a:srgbClr val="C00000"/>
              </a:buClr>
              <a:buFontTx/>
              <a:buAutoNum type="arabicPeriod"/>
            </a:pPr>
            <a:r>
              <a:rPr lang="en-CA" sz="2800" dirty="0" smtClean="0"/>
              <a:t>What could a polygon look like that is         </a:t>
            </a:r>
            <a:br>
              <a:rPr lang="en-CA" sz="2800" dirty="0" smtClean="0"/>
            </a:br>
            <a:r>
              <a:rPr lang="en-CA" sz="2800" dirty="0" smtClean="0"/>
              <a:t>a)  1 square unit?</a:t>
            </a:r>
          </a:p>
          <a:p>
            <a:pPr marL="361950" indent="-361950" eaLnBrk="1" hangingPunct="1">
              <a:buFontTx/>
              <a:buNone/>
            </a:pPr>
            <a:r>
              <a:rPr lang="en-CA" sz="2800" dirty="0" smtClean="0"/>
              <a:t>	b)  2 square units?</a:t>
            </a:r>
          </a:p>
        </p:txBody>
      </p:sp>
      <p:grpSp>
        <p:nvGrpSpPr>
          <p:cNvPr id="3" name="Group 35"/>
          <p:cNvGrpSpPr>
            <a:grpSpLocks/>
          </p:cNvGrpSpPr>
          <p:nvPr/>
        </p:nvGrpSpPr>
        <p:grpSpPr bwMode="auto">
          <a:xfrm>
            <a:off x="5402263" y="1933575"/>
            <a:ext cx="3292475" cy="1673225"/>
            <a:chOff x="4005" y="1218"/>
            <a:chExt cx="1472" cy="748"/>
          </a:xfrm>
        </p:grpSpPr>
        <p:pic>
          <p:nvPicPr>
            <p:cNvPr id="9228" name="Picture 8"/>
            <p:cNvPicPr>
              <a:picLocks noChangeAspect="1" noChangeArrowheads="1"/>
            </p:cNvPicPr>
            <p:nvPr/>
          </p:nvPicPr>
          <p:blipFill>
            <a:blip r:embed="rId3" cstate="print"/>
            <a:srcRect l="2669" t="2428" r="3812" b="50996"/>
            <a:stretch>
              <a:fillRect/>
            </a:stretch>
          </p:blipFill>
          <p:spPr bwMode="auto">
            <a:xfrm>
              <a:off x="4005" y="1218"/>
              <a:ext cx="1472" cy="748"/>
            </a:xfrm>
            <a:prstGeom prst="rect">
              <a:avLst/>
            </a:prstGeom>
            <a:noFill/>
            <a:ln w="9525">
              <a:noFill/>
              <a:miter lim="800000"/>
              <a:headEnd/>
              <a:tailEnd/>
            </a:ln>
          </p:spPr>
        </p:pic>
        <p:grpSp>
          <p:nvGrpSpPr>
            <p:cNvPr id="4" name="Group 14"/>
            <p:cNvGrpSpPr>
              <a:grpSpLocks/>
            </p:cNvGrpSpPr>
            <p:nvPr/>
          </p:nvGrpSpPr>
          <p:grpSpPr bwMode="auto">
            <a:xfrm>
              <a:off x="4235" y="1451"/>
              <a:ext cx="864" cy="136"/>
              <a:chOff x="4241" y="1389"/>
              <a:chExt cx="864" cy="136"/>
            </a:xfrm>
          </p:grpSpPr>
          <p:sp>
            <p:nvSpPr>
              <p:cNvPr id="9232" name="Rectangle 15"/>
              <p:cNvSpPr>
                <a:spLocks noChangeArrowheads="1"/>
              </p:cNvSpPr>
              <p:nvPr/>
            </p:nvSpPr>
            <p:spPr bwMode="auto">
              <a:xfrm>
                <a:off x="4241" y="1389"/>
                <a:ext cx="136" cy="136"/>
              </a:xfrm>
              <a:prstGeom prst="rect">
                <a:avLst/>
              </a:prstGeom>
              <a:solidFill>
                <a:schemeClr val="bg1"/>
              </a:solidFill>
              <a:ln w="19050">
                <a:solidFill>
                  <a:schemeClr val="tx1"/>
                </a:solidFill>
                <a:miter lim="800000"/>
                <a:headEnd/>
                <a:tailEnd/>
              </a:ln>
            </p:spPr>
            <p:txBody>
              <a:bodyPr wrap="none" anchor="ctr"/>
              <a:lstStyle/>
              <a:p>
                <a:endParaRPr lang="en-US"/>
              </a:p>
            </p:txBody>
          </p:sp>
          <p:sp>
            <p:nvSpPr>
              <p:cNvPr id="9233" name="Rectangle 16"/>
              <p:cNvSpPr>
                <a:spLocks noChangeArrowheads="1"/>
              </p:cNvSpPr>
              <p:nvPr/>
            </p:nvSpPr>
            <p:spPr bwMode="auto">
              <a:xfrm>
                <a:off x="4832" y="1389"/>
                <a:ext cx="273" cy="136"/>
              </a:xfrm>
              <a:prstGeom prst="rect">
                <a:avLst/>
              </a:prstGeom>
              <a:solidFill>
                <a:schemeClr val="bg1"/>
              </a:solidFill>
              <a:ln w="19050">
                <a:solidFill>
                  <a:schemeClr val="tx1"/>
                </a:solidFill>
                <a:miter lim="800000"/>
                <a:headEnd/>
                <a:tailEnd/>
              </a:ln>
            </p:spPr>
            <p:txBody>
              <a:bodyPr wrap="none" anchor="ctr"/>
              <a:lstStyle/>
              <a:p>
                <a:endParaRPr lang="en-US"/>
              </a:p>
            </p:txBody>
          </p:sp>
        </p:grpSp>
        <p:sp>
          <p:nvSpPr>
            <p:cNvPr id="9230" name="Text Box 17"/>
            <p:cNvSpPr txBox="1">
              <a:spLocks noChangeArrowheads="1"/>
            </p:cNvSpPr>
            <p:nvPr/>
          </p:nvSpPr>
          <p:spPr bwMode="auto">
            <a:xfrm>
              <a:off x="4050" y="1683"/>
              <a:ext cx="611" cy="109"/>
            </a:xfrm>
            <a:prstGeom prst="rect">
              <a:avLst/>
            </a:prstGeom>
            <a:solidFill>
              <a:schemeClr val="bg1"/>
            </a:solidFill>
            <a:ln w="9525">
              <a:noFill/>
              <a:miter lim="800000"/>
              <a:headEnd/>
              <a:tailEnd/>
            </a:ln>
          </p:spPr>
          <p:txBody>
            <a:bodyPr>
              <a:spAutoFit/>
            </a:bodyPr>
            <a:lstStyle/>
            <a:p>
              <a:pPr>
                <a:lnSpc>
                  <a:spcPct val="100000"/>
                </a:lnSpc>
                <a:spcBef>
                  <a:spcPct val="0"/>
                </a:spcBef>
                <a:buFontTx/>
                <a:buNone/>
              </a:pPr>
              <a:r>
                <a:rPr lang="en-CA" sz="1000" b="1">
                  <a:solidFill>
                    <a:schemeClr val="tx1"/>
                  </a:solidFill>
                </a:rPr>
                <a:t>a) one square unit</a:t>
              </a:r>
            </a:p>
          </p:txBody>
        </p:sp>
        <p:sp>
          <p:nvSpPr>
            <p:cNvPr id="9231" name="Text Box 34"/>
            <p:cNvSpPr txBox="1">
              <a:spLocks noChangeArrowheads="1"/>
            </p:cNvSpPr>
            <p:nvPr/>
          </p:nvSpPr>
          <p:spPr bwMode="auto">
            <a:xfrm>
              <a:off x="4806" y="1689"/>
              <a:ext cx="614" cy="110"/>
            </a:xfrm>
            <a:prstGeom prst="rect">
              <a:avLst/>
            </a:prstGeom>
            <a:solidFill>
              <a:schemeClr val="bg1"/>
            </a:solidFill>
            <a:ln w="9525">
              <a:noFill/>
              <a:miter lim="800000"/>
              <a:headEnd/>
              <a:tailEnd/>
            </a:ln>
          </p:spPr>
          <p:txBody>
            <a:bodyPr>
              <a:spAutoFit/>
            </a:bodyPr>
            <a:lstStyle/>
            <a:p>
              <a:pPr>
                <a:lnSpc>
                  <a:spcPct val="100000"/>
                </a:lnSpc>
                <a:spcBef>
                  <a:spcPct val="0"/>
                </a:spcBef>
                <a:buFontTx/>
                <a:buNone/>
              </a:pPr>
              <a:r>
                <a:rPr lang="en-CA" sz="1000" b="1">
                  <a:solidFill>
                    <a:schemeClr val="tx1"/>
                  </a:solidFill>
                </a:rPr>
                <a:t>b) two square units</a:t>
              </a:r>
            </a:p>
          </p:txBody>
        </p:sp>
      </p:grpSp>
      <p:grpSp>
        <p:nvGrpSpPr>
          <p:cNvPr id="5" name="Group 28"/>
          <p:cNvGrpSpPr>
            <a:grpSpLocks/>
          </p:cNvGrpSpPr>
          <p:nvPr/>
        </p:nvGrpSpPr>
        <p:grpSpPr bwMode="auto">
          <a:xfrm>
            <a:off x="6656388" y="4787900"/>
            <a:ext cx="350837" cy="354013"/>
            <a:chOff x="4810" y="3612"/>
            <a:chExt cx="160" cy="162"/>
          </a:xfrm>
        </p:grpSpPr>
        <p:sp>
          <p:nvSpPr>
            <p:cNvPr id="9226" name="AutoShape 29"/>
            <p:cNvSpPr>
              <a:spLocks noChangeArrowheads="1"/>
            </p:cNvSpPr>
            <p:nvPr/>
          </p:nvSpPr>
          <p:spPr bwMode="auto">
            <a:xfrm rot="-5400000" flipH="1" flipV="1">
              <a:off x="4812" y="3612"/>
              <a:ext cx="158" cy="158"/>
            </a:xfrm>
            <a:prstGeom prst="rtTriangle">
              <a:avLst/>
            </a:prstGeom>
            <a:solidFill>
              <a:schemeClr val="accent1"/>
            </a:solidFill>
            <a:ln w="12700">
              <a:solidFill>
                <a:schemeClr val="tx1"/>
              </a:solidFill>
              <a:miter lim="800000"/>
              <a:headEnd/>
              <a:tailEnd/>
            </a:ln>
          </p:spPr>
          <p:txBody>
            <a:bodyPr wrap="none" anchor="ctr"/>
            <a:lstStyle/>
            <a:p>
              <a:endParaRPr lang="en-US"/>
            </a:p>
          </p:txBody>
        </p:sp>
        <p:sp>
          <p:nvSpPr>
            <p:cNvPr id="9227" name="AutoShape 30"/>
            <p:cNvSpPr>
              <a:spLocks noChangeArrowheads="1"/>
            </p:cNvSpPr>
            <p:nvPr/>
          </p:nvSpPr>
          <p:spPr bwMode="auto">
            <a:xfrm rot="5400000" flipH="1" flipV="1">
              <a:off x="4810" y="3616"/>
              <a:ext cx="158" cy="158"/>
            </a:xfrm>
            <a:prstGeom prst="rtTriangle">
              <a:avLst/>
            </a:prstGeom>
            <a:solidFill>
              <a:schemeClr val="bg1"/>
            </a:solidFill>
            <a:ln w="127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457200" y="609600"/>
            <a:ext cx="8229600" cy="780288"/>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Working on It continued</a:t>
            </a:r>
          </a:p>
        </p:txBody>
      </p:sp>
      <p:sp>
        <p:nvSpPr>
          <p:cNvPr id="10244" name="Rectangle 3"/>
          <p:cNvSpPr>
            <a:spLocks noGrp="1" noChangeArrowheads="1"/>
          </p:cNvSpPr>
          <p:nvPr>
            <p:ph type="body" idx="1"/>
          </p:nvPr>
        </p:nvSpPr>
        <p:spPr>
          <a:xfrm>
            <a:off x="152400" y="1476375"/>
            <a:ext cx="5532438" cy="4311650"/>
          </a:xfrm>
        </p:spPr>
        <p:txBody>
          <a:bodyPr>
            <a:normAutofit/>
          </a:bodyPr>
          <a:lstStyle/>
          <a:p>
            <a:pPr marL="457200" indent="-457200" eaLnBrk="1" hangingPunct="1">
              <a:lnSpc>
                <a:spcPct val="90000"/>
              </a:lnSpc>
              <a:buClr>
                <a:srgbClr val="C00000"/>
              </a:buClr>
              <a:buFont typeface="+mj-lt"/>
              <a:buAutoNum type="arabicPeriod"/>
            </a:pPr>
            <a:r>
              <a:rPr lang="en-CA" sz="2400" dirty="0" smtClean="0"/>
              <a:t>Show as many polygons as possible that have an area of 4 square units. </a:t>
            </a:r>
          </a:p>
          <a:p>
            <a:pPr marL="822960" lvl="1" indent="-457200">
              <a:lnSpc>
                <a:spcPct val="90000"/>
              </a:lnSpc>
              <a:buClr>
                <a:srgbClr val="C00000"/>
              </a:buClr>
              <a:buFont typeface="+mj-lt"/>
              <a:buAutoNum type="alphaLcParenR"/>
            </a:pPr>
            <a:r>
              <a:rPr lang="en-CA" sz="2200" dirty="0" smtClean="0"/>
              <a:t>Create your polygons on a </a:t>
            </a:r>
            <a:r>
              <a:rPr lang="en-CA" sz="2200" dirty="0" err="1" smtClean="0"/>
              <a:t>geoboard</a:t>
            </a:r>
            <a:r>
              <a:rPr lang="en-CA" sz="2200" dirty="0" smtClean="0"/>
              <a:t>. </a:t>
            </a:r>
          </a:p>
          <a:p>
            <a:pPr marL="822960" lvl="1" indent="-457200">
              <a:lnSpc>
                <a:spcPct val="90000"/>
              </a:lnSpc>
              <a:buClr>
                <a:srgbClr val="C00000"/>
              </a:buClr>
              <a:buFont typeface="+mj-lt"/>
              <a:buAutoNum type="alphaLcParenR"/>
            </a:pPr>
            <a:r>
              <a:rPr lang="en-CA" sz="2200" dirty="0" smtClean="0"/>
              <a:t>Record them on square dot paper. </a:t>
            </a:r>
          </a:p>
          <a:p>
            <a:pPr marL="822960" lvl="1" indent="-457200">
              <a:lnSpc>
                <a:spcPct val="90000"/>
              </a:lnSpc>
              <a:buClr>
                <a:srgbClr val="C00000"/>
              </a:buClr>
              <a:buFont typeface="+mj-lt"/>
              <a:buAutoNum type="alphaLcParenR"/>
            </a:pPr>
            <a:r>
              <a:rPr lang="en-CA" sz="2200" dirty="0" smtClean="0"/>
              <a:t>Label the polygons by the number of sides (e.g., triangle, rectangle, quadrilateral, octagon).</a:t>
            </a:r>
          </a:p>
          <a:p>
            <a:pPr marL="822960" lvl="1" indent="-457200">
              <a:lnSpc>
                <a:spcPct val="90000"/>
              </a:lnSpc>
              <a:buClr>
                <a:srgbClr val="C00000"/>
              </a:buClr>
              <a:buFont typeface="+mj-lt"/>
              <a:buAutoNum type="alphaLcParenR"/>
            </a:pPr>
            <a:r>
              <a:rPr lang="en-CA" sz="2200" dirty="0" smtClean="0"/>
              <a:t>Show how you know that each of your polygons is 4 square units</a:t>
            </a:r>
            <a:r>
              <a:rPr lang="en-CA" sz="2200" dirty="0" smtClean="0">
                <a:latin typeface="Arial Narrow" pitchFamily="34" charset="0"/>
              </a:rPr>
              <a:t>.</a:t>
            </a:r>
          </a:p>
          <a:p>
            <a:pPr marL="447675" indent="-447675" eaLnBrk="1" hangingPunct="1">
              <a:lnSpc>
                <a:spcPct val="90000"/>
              </a:lnSpc>
              <a:buClr>
                <a:srgbClr val="C00000"/>
              </a:buClr>
              <a:buFontTx/>
              <a:buNone/>
            </a:pPr>
            <a:endParaRPr lang="en-CA" sz="2400" dirty="0" smtClean="0">
              <a:latin typeface="Arial Narrow" pitchFamily="34" charset="0"/>
            </a:endParaRPr>
          </a:p>
        </p:txBody>
      </p:sp>
      <p:grpSp>
        <p:nvGrpSpPr>
          <p:cNvPr id="2" name="Group 15"/>
          <p:cNvGrpSpPr>
            <a:grpSpLocks/>
          </p:cNvGrpSpPr>
          <p:nvPr/>
        </p:nvGrpSpPr>
        <p:grpSpPr bwMode="auto">
          <a:xfrm>
            <a:off x="5770563" y="1920875"/>
            <a:ext cx="2846387" cy="2820988"/>
            <a:chOff x="3635" y="1210"/>
            <a:chExt cx="1793" cy="1777"/>
          </a:xfrm>
        </p:grpSpPr>
        <p:pic>
          <p:nvPicPr>
            <p:cNvPr id="10247" name="Picture 11"/>
            <p:cNvPicPr>
              <a:picLocks noChangeAspect="1" noChangeArrowheads="1"/>
            </p:cNvPicPr>
            <p:nvPr/>
          </p:nvPicPr>
          <p:blipFill>
            <a:blip r:embed="rId2" cstate="print"/>
            <a:srcRect l="2600" t="2904" r="3900" b="5807"/>
            <a:stretch>
              <a:fillRect/>
            </a:stretch>
          </p:blipFill>
          <p:spPr bwMode="auto">
            <a:xfrm>
              <a:off x="3635" y="1224"/>
              <a:ext cx="1792" cy="1763"/>
            </a:xfrm>
            <a:prstGeom prst="rect">
              <a:avLst/>
            </a:prstGeom>
            <a:noFill/>
            <a:ln w="9525">
              <a:noFill/>
              <a:miter lim="800000"/>
              <a:headEnd/>
              <a:tailEnd/>
            </a:ln>
          </p:spPr>
        </p:pic>
        <p:grpSp>
          <p:nvGrpSpPr>
            <p:cNvPr id="3" name="Group 12"/>
            <p:cNvGrpSpPr>
              <a:grpSpLocks/>
            </p:cNvGrpSpPr>
            <p:nvPr/>
          </p:nvGrpSpPr>
          <p:grpSpPr bwMode="auto">
            <a:xfrm>
              <a:off x="3659" y="1210"/>
              <a:ext cx="1769" cy="1747"/>
              <a:chOff x="4025" y="1162"/>
              <a:chExt cx="1452" cy="1452"/>
            </a:xfrm>
          </p:grpSpPr>
          <p:sp>
            <p:nvSpPr>
              <p:cNvPr id="10249" name="Rectangle 13"/>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wrap="none" anchor="ctr"/>
              <a:lstStyle/>
              <a:p>
                <a:endParaRPr lang="en-US"/>
              </a:p>
            </p:txBody>
          </p:sp>
          <p:sp>
            <p:nvSpPr>
              <p:cNvPr id="10250" name="Rectangle 14"/>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wrap="none" anchor="ctr"/>
              <a:lstStyle/>
              <a:p>
                <a:endParaRPr lang="en-US"/>
              </a:p>
            </p:txBody>
          </p:sp>
        </p:gr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523874" y="838200"/>
            <a:ext cx="8239125" cy="9144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Constructing a Collective </a:t>
            </a:r>
            <a:r>
              <a:rPr lang="en-CA"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Thinkpad</a:t>
            </a:r>
            <a:r>
              <a:rPr lang="en-C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br>
              <a:rPr lang="en-C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CA"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Bansho</a:t>
            </a:r>
            <a:r>
              <a:rPr lang="en-C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as Assessment for Learning</a:t>
            </a:r>
          </a:p>
        </p:txBody>
      </p:sp>
      <p:sp>
        <p:nvSpPr>
          <p:cNvPr id="11268" name="Rectangle 3"/>
          <p:cNvSpPr>
            <a:spLocks noGrp="1" noChangeArrowheads="1"/>
          </p:cNvSpPr>
          <p:nvPr>
            <p:ph type="body" idx="1"/>
          </p:nvPr>
        </p:nvSpPr>
        <p:spPr>
          <a:xfrm>
            <a:off x="250825" y="1700213"/>
            <a:ext cx="8642350" cy="4525962"/>
          </a:xfrm>
        </p:spPr>
        <p:txBody>
          <a:bodyPr/>
          <a:lstStyle/>
          <a:p>
            <a:pPr eaLnBrk="1" hangingPunct="1">
              <a:buFontTx/>
              <a:buNone/>
            </a:pPr>
            <a:endParaRPr lang="en-CA" dirty="0" smtClean="0"/>
          </a:p>
          <a:p>
            <a:pPr eaLnBrk="1" hangingPunct="1">
              <a:buFontTx/>
              <a:buNone/>
            </a:pPr>
            <a:endParaRPr lang="en-CA" dirty="0" smtClean="0"/>
          </a:p>
        </p:txBody>
      </p:sp>
      <p:sp>
        <p:nvSpPr>
          <p:cNvPr id="11269" name="Text Box 4"/>
          <p:cNvSpPr txBox="1">
            <a:spLocks noChangeArrowheads="1"/>
          </p:cNvSpPr>
          <p:nvPr/>
        </p:nvSpPr>
        <p:spPr bwMode="auto">
          <a:xfrm>
            <a:off x="523875" y="1868269"/>
            <a:ext cx="8224838" cy="646331"/>
          </a:xfrm>
          <a:prstGeom prst="rect">
            <a:avLst/>
          </a:prstGeom>
          <a:noFill/>
          <a:ln w="9525">
            <a:noFill/>
            <a:miter lim="800000"/>
            <a:headEnd/>
            <a:tailEnd/>
          </a:ln>
        </p:spPr>
        <p:txBody>
          <a:bodyPr wrap="square">
            <a:spAutoFit/>
          </a:bodyPr>
          <a:lstStyle/>
          <a:p>
            <a:pPr>
              <a:lnSpc>
                <a:spcPct val="100000"/>
              </a:lnSpc>
              <a:spcBef>
                <a:spcPct val="50000"/>
              </a:spcBef>
              <a:buFontTx/>
              <a:buNone/>
            </a:pPr>
            <a:r>
              <a:rPr lang="en-CA" dirty="0">
                <a:latin typeface="Arial Narrow" pitchFamily="34" charset="0"/>
              </a:rPr>
              <a:t>Organize student solutions to make explicit the mathematics inherent in this problem. </a:t>
            </a:r>
            <a:r>
              <a:rPr lang="en-US" dirty="0">
                <a:latin typeface="Arial Narrow" pitchFamily="34" charset="0"/>
              </a:rPr>
              <a:t>Solutions that show similar mathematical thinking are arranged vertically to look like a concrete bar graph. </a:t>
            </a:r>
            <a:endParaRPr lang="en-CA" dirty="0"/>
          </a:p>
        </p:txBody>
      </p:sp>
      <p:grpSp>
        <p:nvGrpSpPr>
          <p:cNvPr id="2" name="Group 7"/>
          <p:cNvGrpSpPr>
            <a:grpSpLocks/>
          </p:cNvGrpSpPr>
          <p:nvPr/>
        </p:nvGrpSpPr>
        <p:grpSpPr bwMode="auto">
          <a:xfrm>
            <a:off x="7340600" y="4802188"/>
            <a:ext cx="1304925" cy="1030287"/>
            <a:chOff x="3969" y="1117"/>
            <a:chExt cx="1574" cy="1606"/>
          </a:xfrm>
        </p:grpSpPr>
        <p:pic>
          <p:nvPicPr>
            <p:cNvPr id="11361" name="Picture 8"/>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3" name="Group 9"/>
            <p:cNvGrpSpPr>
              <a:grpSpLocks/>
            </p:cNvGrpSpPr>
            <p:nvPr/>
          </p:nvGrpSpPr>
          <p:grpSpPr bwMode="auto">
            <a:xfrm>
              <a:off x="4025" y="1162"/>
              <a:ext cx="1452" cy="1452"/>
              <a:chOff x="4025" y="1162"/>
              <a:chExt cx="1452" cy="1452"/>
            </a:xfrm>
          </p:grpSpPr>
          <p:sp>
            <p:nvSpPr>
              <p:cNvPr id="11363" name="Rectangle 10"/>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64" name="Rectangle 11"/>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grpSp>
        <p:nvGrpSpPr>
          <p:cNvPr id="4" name="Group 12"/>
          <p:cNvGrpSpPr>
            <a:grpSpLocks/>
          </p:cNvGrpSpPr>
          <p:nvPr/>
        </p:nvGrpSpPr>
        <p:grpSpPr bwMode="auto">
          <a:xfrm>
            <a:off x="452438" y="4819650"/>
            <a:ext cx="1304925" cy="1030288"/>
            <a:chOff x="1560" y="10620"/>
            <a:chExt cx="1588" cy="1620"/>
          </a:xfrm>
        </p:grpSpPr>
        <p:grpSp>
          <p:nvGrpSpPr>
            <p:cNvPr id="5" name="Group 13"/>
            <p:cNvGrpSpPr>
              <a:grpSpLocks/>
            </p:cNvGrpSpPr>
            <p:nvPr/>
          </p:nvGrpSpPr>
          <p:grpSpPr bwMode="auto">
            <a:xfrm>
              <a:off x="1560" y="10620"/>
              <a:ext cx="1588" cy="1620"/>
              <a:chOff x="3969" y="1117"/>
              <a:chExt cx="1574" cy="1606"/>
            </a:xfrm>
          </p:grpSpPr>
          <p:pic>
            <p:nvPicPr>
              <p:cNvPr id="11357" name="Picture 14"/>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6" name="Group 15"/>
              <p:cNvGrpSpPr>
                <a:grpSpLocks/>
              </p:cNvGrpSpPr>
              <p:nvPr/>
            </p:nvGrpSpPr>
            <p:grpSpPr bwMode="auto">
              <a:xfrm>
                <a:off x="4025" y="1162"/>
                <a:ext cx="1452" cy="1452"/>
                <a:chOff x="4025" y="1162"/>
                <a:chExt cx="1452" cy="1452"/>
              </a:xfrm>
            </p:grpSpPr>
            <p:sp>
              <p:nvSpPr>
                <p:cNvPr id="11359" name="Rectangle 16"/>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60" name="Rectangle 17"/>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356" name="Rectangle 18"/>
            <p:cNvSpPr>
              <a:spLocks noChangeArrowheads="1"/>
            </p:cNvSpPr>
            <p:nvPr/>
          </p:nvSpPr>
          <p:spPr bwMode="auto">
            <a:xfrm>
              <a:off x="2170" y="11360"/>
              <a:ext cx="240" cy="240"/>
            </a:xfrm>
            <a:prstGeom prst="rect">
              <a:avLst/>
            </a:prstGeom>
            <a:noFill/>
            <a:ln w="28575">
              <a:solidFill>
                <a:srgbClr val="0000FF"/>
              </a:solidFill>
              <a:miter lim="800000"/>
              <a:headEnd/>
              <a:tailEnd/>
            </a:ln>
          </p:spPr>
          <p:txBody>
            <a:bodyPr/>
            <a:lstStyle/>
            <a:p>
              <a:endParaRPr lang="en-US"/>
            </a:p>
          </p:txBody>
        </p:sp>
      </p:grpSp>
      <p:grpSp>
        <p:nvGrpSpPr>
          <p:cNvPr id="7" name="Group 19"/>
          <p:cNvGrpSpPr>
            <a:grpSpLocks/>
          </p:cNvGrpSpPr>
          <p:nvPr/>
        </p:nvGrpSpPr>
        <p:grpSpPr bwMode="auto">
          <a:xfrm>
            <a:off x="1841500" y="3786188"/>
            <a:ext cx="1304925" cy="1028700"/>
            <a:chOff x="3240" y="7837"/>
            <a:chExt cx="1588" cy="1620"/>
          </a:xfrm>
        </p:grpSpPr>
        <p:grpSp>
          <p:nvGrpSpPr>
            <p:cNvPr id="8" name="Group 20"/>
            <p:cNvGrpSpPr>
              <a:grpSpLocks/>
            </p:cNvGrpSpPr>
            <p:nvPr/>
          </p:nvGrpSpPr>
          <p:grpSpPr bwMode="auto">
            <a:xfrm>
              <a:off x="3240" y="7837"/>
              <a:ext cx="1588" cy="1620"/>
              <a:chOff x="3969" y="1117"/>
              <a:chExt cx="1574" cy="1606"/>
            </a:xfrm>
          </p:grpSpPr>
          <p:pic>
            <p:nvPicPr>
              <p:cNvPr id="11351" name="Picture 21"/>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9" name="Group 22"/>
              <p:cNvGrpSpPr>
                <a:grpSpLocks/>
              </p:cNvGrpSpPr>
              <p:nvPr/>
            </p:nvGrpSpPr>
            <p:grpSpPr bwMode="auto">
              <a:xfrm>
                <a:off x="4025" y="1162"/>
                <a:ext cx="1452" cy="1452"/>
                <a:chOff x="4025" y="1162"/>
                <a:chExt cx="1452" cy="1452"/>
              </a:xfrm>
            </p:grpSpPr>
            <p:sp>
              <p:nvSpPr>
                <p:cNvPr id="11353" name="Rectangle 23"/>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54" name="Rectangle 24"/>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350" name="Rectangle 25"/>
            <p:cNvSpPr>
              <a:spLocks noChangeArrowheads="1"/>
            </p:cNvSpPr>
            <p:nvPr/>
          </p:nvSpPr>
          <p:spPr bwMode="auto">
            <a:xfrm>
              <a:off x="3790" y="8277"/>
              <a:ext cx="170" cy="600"/>
            </a:xfrm>
            <a:prstGeom prst="rect">
              <a:avLst/>
            </a:prstGeom>
            <a:noFill/>
            <a:ln w="28575">
              <a:solidFill>
                <a:srgbClr val="0000FF"/>
              </a:solidFill>
              <a:miter lim="800000"/>
              <a:headEnd/>
              <a:tailEnd/>
            </a:ln>
          </p:spPr>
          <p:txBody>
            <a:bodyPr/>
            <a:lstStyle/>
            <a:p>
              <a:endParaRPr lang="en-US"/>
            </a:p>
          </p:txBody>
        </p:sp>
      </p:grpSp>
      <p:grpSp>
        <p:nvGrpSpPr>
          <p:cNvPr id="10" name="Group 26"/>
          <p:cNvGrpSpPr>
            <a:grpSpLocks/>
          </p:cNvGrpSpPr>
          <p:nvPr/>
        </p:nvGrpSpPr>
        <p:grpSpPr bwMode="auto">
          <a:xfrm>
            <a:off x="1841500" y="4810125"/>
            <a:ext cx="1304925" cy="1030288"/>
            <a:chOff x="3240" y="9060"/>
            <a:chExt cx="1588" cy="1620"/>
          </a:xfrm>
        </p:grpSpPr>
        <p:grpSp>
          <p:nvGrpSpPr>
            <p:cNvPr id="11" name="Group 27"/>
            <p:cNvGrpSpPr>
              <a:grpSpLocks/>
            </p:cNvGrpSpPr>
            <p:nvPr/>
          </p:nvGrpSpPr>
          <p:grpSpPr bwMode="auto">
            <a:xfrm>
              <a:off x="3240" y="9060"/>
              <a:ext cx="1588" cy="1620"/>
              <a:chOff x="3969" y="1117"/>
              <a:chExt cx="1574" cy="1606"/>
            </a:xfrm>
          </p:grpSpPr>
          <p:pic>
            <p:nvPicPr>
              <p:cNvPr id="11345" name="Picture 28"/>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12" name="Group 29"/>
              <p:cNvGrpSpPr>
                <a:grpSpLocks/>
              </p:cNvGrpSpPr>
              <p:nvPr/>
            </p:nvGrpSpPr>
            <p:grpSpPr bwMode="auto">
              <a:xfrm>
                <a:off x="4025" y="1162"/>
                <a:ext cx="1452" cy="1452"/>
                <a:chOff x="4025" y="1162"/>
                <a:chExt cx="1452" cy="1452"/>
              </a:xfrm>
            </p:grpSpPr>
            <p:sp>
              <p:nvSpPr>
                <p:cNvPr id="11347" name="Rectangle 30"/>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48" name="Rectangle 31"/>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344" name="Rectangle 32"/>
            <p:cNvSpPr>
              <a:spLocks noChangeArrowheads="1"/>
            </p:cNvSpPr>
            <p:nvPr/>
          </p:nvSpPr>
          <p:spPr bwMode="auto">
            <a:xfrm rot="-5400000">
              <a:off x="3740" y="9540"/>
              <a:ext cx="170" cy="600"/>
            </a:xfrm>
            <a:prstGeom prst="rect">
              <a:avLst/>
            </a:prstGeom>
            <a:noFill/>
            <a:ln w="28575">
              <a:solidFill>
                <a:srgbClr val="0000FF"/>
              </a:solidFill>
              <a:miter lim="800000"/>
              <a:headEnd/>
              <a:tailEnd/>
            </a:ln>
          </p:spPr>
          <p:txBody>
            <a:bodyPr/>
            <a:lstStyle/>
            <a:p>
              <a:endParaRPr lang="en-US"/>
            </a:p>
          </p:txBody>
        </p:sp>
      </p:grpSp>
      <p:grpSp>
        <p:nvGrpSpPr>
          <p:cNvPr id="13" name="Group 38"/>
          <p:cNvGrpSpPr>
            <a:grpSpLocks/>
          </p:cNvGrpSpPr>
          <p:nvPr/>
        </p:nvGrpSpPr>
        <p:grpSpPr bwMode="auto">
          <a:xfrm>
            <a:off x="3201988" y="4808538"/>
            <a:ext cx="1304925" cy="1030287"/>
            <a:chOff x="3240" y="9000"/>
            <a:chExt cx="1588" cy="1620"/>
          </a:xfrm>
        </p:grpSpPr>
        <p:grpSp>
          <p:nvGrpSpPr>
            <p:cNvPr id="14" name="Group 39"/>
            <p:cNvGrpSpPr>
              <a:grpSpLocks/>
            </p:cNvGrpSpPr>
            <p:nvPr/>
          </p:nvGrpSpPr>
          <p:grpSpPr bwMode="auto">
            <a:xfrm>
              <a:off x="3240" y="9000"/>
              <a:ext cx="1588" cy="1620"/>
              <a:chOff x="3969" y="1117"/>
              <a:chExt cx="1574" cy="1606"/>
            </a:xfrm>
          </p:grpSpPr>
          <p:pic>
            <p:nvPicPr>
              <p:cNvPr id="11339" name="Picture 40"/>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15" name="Group 41"/>
              <p:cNvGrpSpPr>
                <a:grpSpLocks/>
              </p:cNvGrpSpPr>
              <p:nvPr/>
            </p:nvGrpSpPr>
            <p:grpSpPr bwMode="auto">
              <a:xfrm>
                <a:off x="4025" y="1162"/>
                <a:ext cx="1452" cy="1452"/>
                <a:chOff x="4025" y="1162"/>
                <a:chExt cx="1452" cy="1452"/>
              </a:xfrm>
            </p:grpSpPr>
            <p:sp>
              <p:nvSpPr>
                <p:cNvPr id="11341" name="Rectangle 42"/>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42" name="Rectangle 43"/>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336" name="Rectangle 44"/>
            <p:cNvSpPr>
              <a:spLocks noChangeArrowheads="1"/>
            </p:cNvSpPr>
            <p:nvPr/>
          </p:nvSpPr>
          <p:spPr bwMode="auto">
            <a:xfrm rot="-5400000">
              <a:off x="3650" y="9580"/>
              <a:ext cx="185" cy="435"/>
            </a:xfrm>
            <a:prstGeom prst="rect">
              <a:avLst/>
            </a:prstGeom>
            <a:noFill/>
            <a:ln w="28575">
              <a:solidFill>
                <a:srgbClr val="0000FF"/>
              </a:solidFill>
              <a:miter lim="800000"/>
              <a:headEnd/>
              <a:tailEnd/>
            </a:ln>
          </p:spPr>
          <p:txBody>
            <a:bodyPr/>
            <a:lstStyle/>
            <a:p>
              <a:endParaRPr lang="en-US"/>
            </a:p>
          </p:txBody>
        </p:sp>
        <p:sp>
          <p:nvSpPr>
            <p:cNvPr id="11337" name="Rectangle 45"/>
            <p:cNvSpPr>
              <a:spLocks noChangeArrowheads="1"/>
            </p:cNvSpPr>
            <p:nvPr/>
          </p:nvSpPr>
          <p:spPr bwMode="auto">
            <a:xfrm>
              <a:off x="3780" y="9530"/>
              <a:ext cx="180" cy="180"/>
            </a:xfrm>
            <a:prstGeom prst="rect">
              <a:avLst/>
            </a:prstGeom>
            <a:noFill/>
            <a:ln w="28575">
              <a:solidFill>
                <a:srgbClr val="0000FF"/>
              </a:solidFill>
              <a:miter lim="800000"/>
              <a:headEnd/>
              <a:tailEnd/>
            </a:ln>
          </p:spPr>
          <p:txBody>
            <a:bodyPr/>
            <a:lstStyle/>
            <a:p>
              <a:endParaRPr lang="en-US"/>
            </a:p>
          </p:txBody>
        </p:sp>
        <p:sp>
          <p:nvSpPr>
            <p:cNvPr id="11338" name="Line 46"/>
            <p:cNvSpPr>
              <a:spLocks noChangeShapeType="1"/>
            </p:cNvSpPr>
            <p:nvPr/>
          </p:nvSpPr>
          <p:spPr bwMode="auto">
            <a:xfrm>
              <a:off x="3810" y="9700"/>
              <a:ext cx="120" cy="5"/>
            </a:xfrm>
            <a:prstGeom prst="line">
              <a:avLst/>
            </a:prstGeom>
            <a:noFill/>
            <a:ln w="38100">
              <a:solidFill>
                <a:srgbClr val="FFFFFF"/>
              </a:solidFill>
              <a:round/>
              <a:headEnd/>
              <a:tailEnd/>
            </a:ln>
          </p:spPr>
          <p:txBody>
            <a:bodyPr/>
            <a:lstStyle/>
            <a:p>
              <a:endParaRPr lang="en-US"/>
            </a:p>
          </p:txBody>
        </p:sp>
      </p:grpSp>
      <p:grpSp>
        <p:nvGrpSpPr>
          <p:cNvPr id="16" name="Group 47"/>
          <p:cNvGrpSpPr>
            <a:grpSpLocks/>
          </p:cNvGrpSpPr>
          <p:nvPr/>
        </p:nvGrpSpPr>
        <p:grpSpPr bwMode="auto">
          <a:xfrm>
            <a:off x="3201988" y="3786188"/>
            <a:ext cx="1304925" cy="1028700"/>
            <a:chOff x="3969" y="1117"/>
            <a:chExt cx="1574" cy="1606"/>
          </a:xfrm>
        </p:grpSpPr>
        <p:pic>
          <p:nvPicPr>
            <p:cNvPr id="11331" name="Picture 48"/>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17" name="Group 49"/>
            <p:cNvGrpSpPr>
              <a:grpSpLocks/>
            </p:cNvGrpSpPr>
            <p:nvPr/>
          </p:nvGrpSpPr>
          <p:grpSpPr bwMode="auto">
            <a:xfrm>
              <a:off x="4025" y="1162"/>
              <a:ext cx="1452" cy="1452"/>
              <a:chOff x="4025" y="1162"/>
              <a:chExt cx="1452" cy="1452"/>
            </a:xfrm>
          </p:grpSpPr>
          <p:sp>
            <p:nvSpPr>
              <p:cNvPr id="11333" name="Rectangle 50"/>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34" name="Rectangle 51"/>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grpSp>
        <p:nvGrpSpPr>
          <p:cNvPr id="18" name="Group 52"/>
          <p:cNvGrpSpPr>
            <a:grpSpLocks/>
          </p:cNvGrpSpPr>
          <p:nvPr/>
        </p:nvGrpSpPr>
        <p:grpSpPr bwMode="auto">
          <a:xfrm rot="-5400000">
            <a:off x="3517900" y="4133850"/>
            <a:ext cx="276225" cy="295275"/>
            <a:chOff x="5205" y="10070"/>
            <a:chExt cx="435" cy="360"/>
          </a:xfrm>
        </p:grpSpPr>
        <p:sp>
          <p:nvSpPr>
            <p:cNvPr id="11328" name="Rectangle 53"/>
            <p:cNvSpPr>
              <a:spLocks noChangeArrowheads="1"/>
            </p:cNvSpPr>
            <p:nvPr/>
          </p:nvSpPr>
          <p:spPr bwMode="auto">
            <a:xfrm rot="-5400000">
              <a:off x="5330" y="10120"/>
              <a:ext cx="185" cy="435"/>
            </a:xfrm>
            <a:prstGeom prst="rect">
              <a:avLst/>
            </a:prstGeom>
            <a:noFill/>
            <a:ln w="28575">
              <a:solidFill>
                <a:srgbClr val="0000FF"/>
              </a:solidFill>
              <a:miter lim="800000"/>
              <a:headEnd/>
              <a:tailEnd/>
            </a:ln>
          </p:spPr>
          <p:txBody>
            <a:bodyPr/>
            <a:lstStyle/>
            <a:p>
              <a:endParaRPr lang="en-US"/>
            </a:p>
          </p:txBody>
        </p:sp>
        <p:sp>
          <p:nvSpPr>
            <p:cNvPr id="11329" name="Rectangle 54"/>
            <p:cNvSpPr>
              <a:spLocks noChangeArrowheads="1"/>
            </p:cNvSpPr>
            <p:nvPr/>
          </p:nvSpPr>
          <p:spPr bwMode="auto">
            <a:xfrm>
              <a:off x="5460" y="10070"/>
              <a:ext cx="180" cy="180"/>
            </a:xfrm>
            <a:prstGeom prst="rect">
              <a:avLst/>
            </a:prstGeom>
            <a:noFill/>
            <a:ln w="28575">
              <a:solidFill>
                <a:srgbClr val="0000FF"/>
              </a:solidFill>
              <a:miter lim="800000"/>
              <a:headEnd/>
              <a:tailEnd/>
            </a:ln>
          </p:spPr>
          <p:txBody>
            <a:bodyPr/>
            <a:lstStyle/>
            <a:p>
              <a:endParaRPr lang="en-US"/>
            </a:p>
          </p:txBody>
        </p:sp>
        <p:sp>
          <p:nvSpPr>
            <p:cNvPr id="11330" name="Line 55"/>
            <p:cNvSpPr>
              <a:spLocks noChangeShapeType="1"/>
            </p:cNvSpPr>
            <p:nvPr/>
          </p:nvSpPr>
          <p:spPr bwMode="auto">
            <a:xfrm>
              <a:off x="5490" y="10240"/>
              <a:ext cx="120" cy="5"/>
            </a:xfrm>
            <a:prstGeom prst="line">
              <a:avLst/>
            </a:prstGeom>
            <a:noFill/>
            <a:ln w="38100">
              <a:solidFill>
                <a:srgbClr val="FFFFFF"/>
              </a:solidFill>
              <a:round/>
              <a:headEnd/>
              <a:tailEnd/>
            </a:ln>
          </p:spPr>
          <p:txBody>
            <a:bodyPr/>
            <a:lstStyle/>
            <a:p>
              <a:endParaRPr lang="en-US"/>
            </a:p>
          </p:txBody>
        </p:sp>
      </p:grpSp>
      <p:grpSp>
        <p:nvGrpSpPr>
          <p:cNvPr id="19" name="Group 56"/>
          <p:cNvGrpSpPr>
            <a:grpSpLocks/>
          </p:cNvGrpSpPr>
          <p:nvPr/>
        </p:nvGrpSpPr>
        <p:grpSpPr bwMode="auto">
          <a:xfrm>
            <a:off x="3201988" y="2755900"/>
            <a:ext cx="1304925" cy="1030288"/>
            <a:chOff x="4920" y="7920"/>
            <a:chExt cx="1588" cy="1620"/>
          </a:xfrm>
        </p:grpSpPr>
        <p:grpSp>
          <p:nvGrpSpPr>
            <p:cNvPr id="20" name="Group 57"/>
            <p:cNvGrpSpPr>
              <a:grpSpLocks/>
            </p:cNvGrpSpPr>
            <p:nvPr/>
          </p:nvGrpSpPr>
          <p:grpSpPr bwMode="auto">
            <a:xfrm>
              <a:off x="4920" y="7920"/>
              <a:ext cx="1588" cy="1620"/>
              <a:chOff x="3969" y="1117"/>
              <a:chExt cx="1574" cy="1606"/>
            </a:xfrm>
          </p:grpSpPr>
          <p:pic>
            <p:nvPicPr>
              <p:cNvPr id="11324" name="Picture 58"/>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21" name="Group 59"/>
              <p:cNvGrpSpPr>
                <a:grpSpLocks/>
              </p:cNvGrpSpPr>
              <p:nvPr/>
            </p:nvGrpSpPr>
            <p:grpSpPr bwMode="auto">
              <a:xfrm>
                <a:off x="4025" y="1162"/>
                <a:ext cx="1452" cy="1452"/>
                <a:chOff x="4025" y="1162"/>
                <a:chExt cx="1452" cy="1452"/>
              </a:xfrm>
            </p:grpSpPr>
            <p:sp>
              <p:nvSpPr>
                <p:cNvPr id="11326" name="Rectangle 60"/>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27" name="Rectangle 61"/>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321" name="Rectangle 62"/>
            <p:cNvSpPr>
              <a:spLocks noChangeArrowheads="1"/>
            </p:cNvSpPr>
            <p:nvPr/>
          </p:nvSpPr>
          <p:spPr bwMode="auto">
            <a:xfrm rot="10800000">
              <a:off x="5468" y="8280"/>
              <a:ext cx="172" cy="540"/>
            </a:xfrm>
            <a:prstGeom prst="rect">
              <a:avLst/>
            </a:prstGeom>
            <a:noFill/>
            <a:ln w="28575">
              <a:solidFill>
                <a:srgbClr val="0000FF"/>
              </a:solidFill>
              <a:miter lim="800000"/>
              <a:headEnd/>
              <a:tailEnd/>
            </a:ln>
          </p:spPr>
          <p:txBody>
            <a:bodyPr/>
            <a:lstStyle/>
            <a:p>
              <a:endParaRPr lang="en-US"/>
            </a:p>
          </p:txBody>
        </p:sp>
        <p:sp>
          <p:nvSpPr>
            <p:cNvPr id="11322" name="Rectangle 63"/>
            <p:cNvSpPr>
              <a:spLocks noChangeArrowheads="1"/>
            </p:cNvSpPr>
            <p:nvPr/>
          </p:nvSpPr>
          <p:spPr bwMode="auto">
            <a:xfrm rot="-5400000">
              <a:off x="5293" y="8461"/>
              <a:ext cx="180" cy="180"/>
            </a:xfrm>
            <a:prstGeom prst="rect">
              <a:avLst/>
            </a:prstGeom>
            <a:noFill/>
            <a:ln w="28575">
              <a:solidFill>
                <a:srgbClr val="0000FF"/>
              </a:solidFill>
              <a:miter lim="800000"/>
              <a:headEnd/>
              <a:tailEnd/>
            </a:ln>
          </p:spPr>
          <p:txBody>
            <a:bodyPr/>
            <a:lstStyle/>
            <a:p>
              <a:endParaRPr lang="en-US"/>
            </a:p>
          </p:txBody>
        </p:sp>
        <p:sp>
          <p:nvSpPr>
            <p:cNvPr id="11323" name="Line 64"/>
            <p:cNvSpPr>
              <a:spLocks noChangeShapeType="1"/>
            </p:cNvSpPr>
            <p:nvPr/>
          </p:nvSpPr>
          <p:spPr bwMode="auto">
            <a:xfrm rot="-5400000">
              <a:off x="5406" y="8548"/>
              <a:ext cx="120" cy="5"/>
            </a:xfrm>
            <a:prstGeom prst="line">
              <a:avLst/>
            </a:prstGeom>
            <a:noFill/>
            <a:ln w="38100">
              <a:solidFill>
                <a:srgbClr val="FFFFFF"/>
              </a:solidFill>
              <a:round/>
              <a:headEnd/>
              <a:tailEnd/>
            </a:ln>
          </p:spPr>
          <p:txBody>
            <a:bodyPr/>
            <a:lstStyle/>
            <a:p>
              <a:endParaRPr lang="en-US"/>
            </a:p>
          </p:txBody>
        </p:sp>
      </p:grpSp>
      <p:grpSp>
        <p:nvGrpSpPr>
          <p:cNvPr id="22" name="Group 66"/>
          <p:cNvGrpSpPr>
            <a:grpSpLocks/>
          </p:cNvGrpSpPr>
          <p:nvPr/>
        </p:nvGrpSpPr>
        <p:grpSpPr bwMode="auto">
          <a:xfrm>
            <a:off x="7807325" y="5030788"/>
            <a:ext cx="236538" cy="338137"/>
            <a:chOff x="8816" y="12444"/>
            <a:chExt cx="288" cy="532"/>
          </a:xfrm>
        </p:grpSpPr>
        <p:grpSp>
          <p:nvGrpSpPr>
            <p:cNvPr id="23" name="Group 67"/>
            <p:cNvGrpSpPr>
              <a:grpSpLocks/>
            </p:cNvGrpSpPr>
            <p:nvPr/>
          </p:nvGrpSpPr>
          <p:grpSpPr bwMode="auto">
            <a:xfrm>
              <a:off x="8816" y="12444"/>
              <a:ext cx="280" cy="180"/>
              <a:chOff x="8816" y="12444"/>
              <a:chExt cx="280" cy="180"/>
            </a:xfrm>
          </p:grpSpPr>
          <p:sp>
            <p:nvSpPr>
              <p:cNvPr id="11318" name="Line 68"/>
              <p:cNvSpPr>
                <a:spLocks noChangeShapeType="1"/>
              </p:cNvSpPr>
              <p:nvPr/>
            </p:nvSpPr>
            <p:spPr bwMode="auto">
              <a:xfrm flipH="1">
                <a:off x="8816" y="12444"/>
                <a:ext cx="144" cy="180"/>
              </a:xfrm>
              <a:prstGeom prst="line">
                <a:avLst/>
              </a:prstGeom>
              <a:noFill/>
              <a:ln w="19050">
                <a:solidFill>
                  <a:srgbClr val="0000FF"/>
                </a:solidFill>
                <a:round/>
                <a:headEnd/>
                <a:tailEnd/>
              </a:ln>
            </p:spPr>
            <p:txBody>
              <a:bodyPr/>
              <a:lstStyle/>
              <a:p>
                <a:endParaRPr lang="en-US"/>
              </a:p>
            </p:txBody>
          </p:sp>
          <p:sp>
            <p:nvSpPr>
              <p:cNvPr id="11319" name="Line 69"/>
              <p:cNvSpPr>
                <a:spLocks noChangeShapeType="1"/>
              </p:cNvSpPr>
              <p:nvPr/>
            </p:nvSpPr>
            <p:spPr bwMode="auto">
              <a:xfrm>
                <a:off x="8952" y="12444"/>
                <a:ext cx="144" cy="180"/>
              </a:xfrm>
              <a:prstGeom prst="line">
                <a:avLst/>
              </a:prstGeom>
              <a:noFill/>
              <a:ln w="19050">
                <a:solidFill>
                  <a:srgbClr val="0000FF"/>
                </a:solidFill>
                <a:round/>
                <a:headEnd/>
                <a:tailEnd/>
              </a:ln>
            </p:spPr>
            <p:txBody>
              <a:bodyPr/>
              <a:lstStyle/>
              <a:p>
                <a:endParaRPr lang="en-US"/>
              </a:p>
            </p:txBody>
          </p:sp>
        </p:grpSp>
        <p:grpSp>
          <p:nvGrpSpPr>
            <p:cNvPr id="24" name="Group 70"/>
            <p:cNvGrpSpPr>
              <a:grpSpLocks/>
            </p:cNvGrpSpPr>
            <p:nvPr/>
          </p:nvGrpSpPr>
          <p:grpSpPr bwMode="auto">
            <a:xfrm>
              <a:off x="8816" y="12780"/>
              <a:ext cx="280" cy="180"/>
              <a:chOff x="8816" y="12444"/>
              <a:chExt cx="280" cy="180"/>
            </a:xfrm>
          </p:grpSpPr>
          <p:sp>
            <p:nvSpPr>
              <p:cNvPr id="11316" name="Line 71"/>
              <p:cNvSpPr>
                <a:spLocks noChangeShapeType="1"/>
              </p:cNvSpPr>
              <p:nvPr/>
            </p:nvSpPr>
            <p:spPr bwMode="auto">
              <a:xfrm flipH="1">
                <a:off x="8816" y="12444"/>
                <a:ext cx="144" cy="180"/>
              </a:xfrm>
              <a:prstGeom prst="line">
                <a:avLst/>
              </a:prstGeom>
              <a:noFill/>
              <a:ln w="19050">
                <a:solidFill>
                  <a:srgbClr val="0000FF"/>
                </a:solidFill>
                <a:round/>
                <a:headEnd/>
                <a:tailEnd/>
              </a:ln>
            </p:spPr>
            <p:txBody>
              <a:bodyPr/>
              <a:lstStyle/>
              <a:p>
                <a:endParaRPr lang="en-US"/>
              </a:p>
            </p:txBody>
          </p:sp>
          <p:sp>
            <p:nvSpPr>
              <p:cNvPr id="11317" name="Line 72"/>
              <p:cNvSpPr>
                <a:spLocks noChangeShapeType="1"/>
              </p:cNvSpPr>
              <p:nvPr/>
            </p:nvSpPr>
            <p:spPr bwMode="auto">
              <a:xfrm>
                <a:off x="8952" y="12444"/>
                <a:ext cx="144" cy="180"/>
              </a:xfrm>
              <a:prstGeom prst="line">
                <a:avLst/>
              </a:prstGeom>
              <a:noFill/>
              <a:ln w="19050">
                <a:solidFill>
                  <a:srgbClr val="0000FF"/>
                </a:solidFill>
                <a:round/>
                <a:headEnd/>
                <a:tailEnd/>
              </a:ln>
            </p:spPr>
            <p:txBody>
              <a:bodyPr/>
              <a:lstStyle/>
              <a:p>
                <a:endParaRPr lang="en-US"/>
              </a:p>
            </p:txBody>
          </p:sp>
        </p:grpSp>
        <p:sp>
          <p:nvSpPr>
            <p:cNvPr id="11314" name="Line 73"/>
            <p:cNvSpPr>
              <a:spLocks noChangeShapeType="1"/>
            </p:cNvSpPr>
            <p:nvPr/>
          </p:nvSpPr>
          <p:spPr bwMode="auto">
            <a:xfrm>
              <a:off x="8816" y="12608"/>
              <a:ext cx="0" cy="360"/>
            </a:xfrm>
            <a:prstGeom prst="line">
              <a:avLst/>
            </a:prstGeom>
            <a:noFill/>
            <a:ln w="19050">
              <a:solidFill>
                <a:srgbClr val="0000FF"/>
              </a:solidFill>
              <a:round/>
              <a:headEnd/>
              <a:tailEnd/>
            </a:ln>
          </p:spPr>
          <p:txBody>
            <a:bodyPr/>
            <a:lstStyle/>
            <a:p>
              <a:endParaRPr lang="en-US"/>
            </a:p>
          </p:txBody>
        </p:sp>
        <p:sp>
          <p:nvSpPr>
            <p:cNvPr id="11315" name="Line 74"/>
            <p:cNvSpPr>
              <a:spLocks noChangeShapeType="1"/>
            </p:cNvSpPr>
            <p:nvPr/>
          </p:nvSpPr>
          <p:spPr bwMode="auto">
            <a:xfrm>
              <a:off x="9104" y="12616"/>
              <a:ext cx="0" cy="360"/>
            </a:xfrm>
            <a:prstGeom prst="line">
              <a:avLst/>
            </a:prstGeom>
            <a:noFill/>
            <a:ln w="19050">
              <a:solidFill>
                <a:srgbClr val="0000FF"/>
              </a:solidFill>
              <a:round/>
              <a:headEnd/>
              <a:tailEnd/>
            </a:ln>
          </p:spPr>
          <p:txBody>
            <a:bodyPr/>
            <a:lstStyle/>
            <a:p>
              <a:endParaRPr lang="en-US"/>
            </a:p>
          </p:txBody>
        </p:sp>
      </p:grpSp>
      <p:grpSp>
        <p:nvGrpSpPr>
          <p:cNvPr id="25" name="Group 108"/>
          <p:cNvGrpSpPr>
            <a:grpSpLocks/>
          </p:cNvGrpSpPr>
          <p:nvPr/>
        </p:nvGrpSpPr>
        <p:grpSpPr bwMode="auto">
          <a:xfrm>
            <a:off x="4572000" y="4789488"/>
            <a:ext cx="1303338" cy="1030287"/>
            <a:chOff x="2889" y="2381"/>
            <a:chExt cx="821" cy="649"/>
          </a:xfrm>
        </p:grpSpPr>
        <p:grpSp>
          <p:nvGrpSpPr>
            <p:cNvPr id="26" name="Group 75"/>
            <p:cNvGrpSpPr>
              <a:grpSpLocks/>
            </p:cNvGrpSpPr>
            <p:nvPr/>
          </p:nvGrpSpPr>
          <p:grpSpPr bwMode="auto">
            <a:xfrm>
              <a:off x="2889" y="2381"/>
              <a:ext cx="821" cy="649"/>
              <a:chOff x="3969" y="1117"/>
              <a:chExt cx="1574" cy="1606"/>
            </a:xfrm>
          </p:grpSpPr>
          <p:pic>
            <p:nvPicPr>
              <p:cNvPr id="11308" name="Picture 76"/>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27" name="Group 77"/>
              <p:cNvGrpSpPr>
                <a:grpSpLocks/>
              </p:cNvGrpSpPr>
              <p:nvPr/>
            </p:nvGrpSpPr>
            <p:grpSpPr bwMode="auto">
              <a:xfrm>
                <a:off x="4025" y="1162"/>
                <a:ext cx="1452" cy="1452"/>
                <a:chOff x="4025" y="1162"/>
                <a:chExt cx="1452" cy="1452"/>
              </a:xfrm>
            </p:grpSpPr>
            <p:sp>
              <p:nvSpPr>
                <p:cNvPr id="11310" name="Rectangle 78"/>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11" name="Rectangle 79"/>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grpSp>
          <p:nvGrpSpPr>
            <p:cNvPr id="28" name="Group 80"/>
            <p:cNvGrpSpPr>
              <a:grpSpLocks/>
            </p:cNvGrpSpPr>
            <p:nvPr/>
          </p:nvGrpSpPr>
          <p:grpSpPr bwMode="auto">
            <a:xfrm>
              <a:off x="3267" y="2586"/>
              <a:ext cx="149" cy="218"/>
              <a:chOff x="7336" y="10964"/>
              <a:chExt cx="288" cy="544"/>
            </a:xfrm>
          </p:grpSpPr>
          <p:sp>
            <p:nvSpPr>
              <p:cNvPr id="11304" name="Line 81"/>
              <p:cNvSpPr>
                <a:spLocks noChangeShapeType="1"/>
              </p:cNvSpPr>
              <p:nvPr/>
            </p:nvSpPr>
            <p:spPr bwMode="auto">
              <a:xfrm>
                <a:off x="7336" y="10980"/>
                <a:ext cx="288" cy="180"/>
              </a:xfrm>
              <a:prstGeom prst="line">
                <a:avLst/>
              </a:prstGeom>
              <a:noFill/>
              <a:ln w="28575">
                <a:solidFill>
                  <a:srgbClr val="0000FF"/>
                </a:solidFill>
                <a:round/>
                <a:headEnd/>
                <a:tailEnd/>
              </a:ln>
            </p:spPr>
            <p:txBody>
              <a:bodyPr/>
              <a:lstStyle/>
              <a:p>
                <a:endParaRPr lang="en-US"/>
              </a:p>
            </p:txBody>
          </p:sp>
          <p:sp>
            <p:nvSpPr>
              <p:cNvPr id="11305" name="Line 82"/>
              <p:cNvSpPr>
                <a:spLocks noChangeShapeType="1"/>
              </p:cNvSpPr>
              <p:nvPr/>
            </p:nvSpPr>
            <p:spPr bwMode="auto">
              <a:xfrm>
                <a:off x="7336" y="11300"/>
                <a:ext cx="288" cy="180"/>
              </a:xfrm>
              <a:prstGeom prst="line">
                <a:avLst/>
              </a:prstGeom>
              <a:noFill/>
              <a:ln w="28575">
                <a:solidFill>
                  <a:srgbClr val="0000FF"/>
                </a:solidFill>
                <a:round/>
                <a:headEnd/>
                <a:tailEnd/>
              </a:ln>
            </p:spPr>
            <p:txBody>
              <a:bodyPr/>
              <a:lstStyle/>
              <a:p>
                <a:endParaRPr lang="en-US"/>
              </a:p>
            </p:txBody>
          </p:sp>
          <p:sp>
            <p:nvSpPr>
              <p:cNvPr id="11306" name="Line 83"/>
              <p:cNvSpPr>
                <a:spLocks noChangeShapeType="1"/>
              </p:cNvSpPr>
              <p:nvPr/>
            </p:nvSpPr>
            <p:spPr bwMode="auto">
              <a:xfrm>
                <a:off x="7336" y="10964"/>
                <a:ext cx="0" cy="360"/>
              </a:xfrm>
              <a:prstGeom prst="line">
                <a:avLst/>
              </a:prstGeom>
              <a:noFill/>
              <a:ln w="28575">
                <a:solidFill>
                  <a:srgbClr val="0000FF"/>
                </a:solidFill>
                <a:round/>
                <a:headEnd/>
                <a:tailEnd/>
              </a:ln>
            </p:spPr>
            <p:txBody>
              <a:bodyPr/>
              <a:lstStyle/>
              <a:p>
                <a:endParaRPr lang="en-US"/>
              </a:p>
            </p:txBody>
          </p:sp>
          <p:sp>
            <p:nvSpPr>
              <p:cNvPr id="11307" name="Line 84"/>
              <p:cNvSpPr>
                <a:spLocks noChangeShapeType="1"/>
              </p:cNvSpPr>
              <p:nvPr/>
            </p:nvSpPr>
            <p:spPr bwMode="auto">
              <a:xfrm>
                <a:off x="7616" y="11148"/>
                <a:ext cx="0" cy="360"/>
              </a:xfrm>
              <a:prstGeom prst="line">
                <a:avLst/>
              </a:prstGeom>
              <a:noFill/>
              <a:ln w="28575">
                <a:solidFill>
                  <a:srgbClr val="0000FF"/>
                </a:solidFill>
                <a:round/>
                <a:headEnd/>
                <a:tailEnd/>
              </a:ln>
            </p:spPr>
            <p:txBody>
              <a:bodyPr/>
              <a:lstStyle/>
              <a:p>
                <a:endParaRPr lang="en-US"/>
              </a:p>
            </p:txBody>
          </p:sp>
        </p:grpSp>
      </p:grpSp>
      <p:grpSp>
        <p:nvGrpSpPr>
          <p:cNvPr id="29" name="Group 106"/>
          <p:cNvGrpSpPr>
            <a:grpSpLocks/>
          </p:cNvGrpSpPr>
          <p:nvPr/>
        </p:nvGrpSpPr>
        <p:grpSpPr bwMode="auto">
          <a:xfrm>
            <a:off x="5948363" y="4805363"/>
            <a:ext cx="1303337" cy="1030287"/>
            <a:chOff x="3735" y="3021"/>
            <a:chExt cx="821" cy="649"/>
          </a:xfrm>
        </p:grpSpPr>
        <p:pic>
          <p:nvPicPr>
            <p:cNvPr id="11294" name="Picture 85"/>
            <p:cNvPicPr>
              <a:picLocks noChangeAspect="1" noChangeArrowheads="1"/>
            </p:cNvPicPr>
            <p:nvPr/>
          </p:nvPicPr>
          <p:blipFill>
            <a:blip r:embed="rId2" cstate="print"/>
            <a:srcRect/>
            <a:stretch>
              <a:fillRect/>
            </a:stretch>
          </p:blipFill>
          <p:spPr bwMode="auto">
            <a:xfrm>
              <a:off x="3735" y="3021"/>
              <a:ext cx="821" cy="649"/>
            </a:xfrm>
            <a:prstGeom prst="rect">
              <a:avLst/>
            </a:prstGeom>
            <a:noFill/>
            <a:ln w="9525">
              <a:noFill/>
              <a:miter lim="800000"/>
              <a:headEnd/>
              <a:tailEnd/>
            </a:ln>
          </p:spPr>
        </p:pic>
        <p:grpSp>
          <p:nvGrpSpPr>
            <p:cNvPr id="30" name="Group 86"/>
            <p:cNvGrpSpPr>
              <a:grpSpLocks/>
            </p:cNvGrpSpPr>
            <p:nvPr/>
          </p:nvGrpSpPr>
          <p:grpSpPr bwMode="auto">
            <a:xfrm>
              <a:off x="3764" y="3039"/>
              <a:ext cx="758" cy="587"/>
              <a:chOff x="4025" y="1162"/>
              <a:chExt cx="1452" cy="1452"/>
            </a:xfrm>
          </p:grpSpPr>
          <p:sp>
            <p:nvSpPr>
              <p:cNvPr id="11300" name="Rectangle 87"/>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301" name="Rectangle 88"/>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nvGrpSpPr>
            <p:cNvPr id="31" name="Group 89"/>
            <p:cNvGrpSpPr>
              <a:grpSpLocks/>
            </p:cNvGrpSpPr>
            <p:nvPr/>
          </p:nvGrpSpPr>
          <p:grpSpPr bwMode="auto">
            <a:xfrm>
              <a:off x="4111" y="3169"/>
              <a:ext cx="149" cy="279"/>
              <a:chOff x="8968" y="12420"/>
              <a:chExt cx="288" cy="696"/>
            </a:xfrm>
          </p:grpSpPr>
          <p:sp>
            <p:nvSpPr>
              <p:cNvPr id="11297" name="Line 90"/>
              <p:cNvSpPr>
                <a:spLocks noChangeShapeType="1"/>
              </p:cNvSpPr>
              <p:nvPr/>
            </p:nvSpPr>
            <p:spPr bwMode="auto">
              <a:xfrm>
                <a:off x="9000" y="13068"/>
                <a:ext cx="256" cy="0"/>
              </a:xfrm>
              <a:prstGeom prst="line">
                <a:avLst/>
              </a:prstGeom>
              <a:noFill/>
              <a:ln w="28575">
                <a:solidFill>
                  <a:srgbClr val="0000FF"/>
                </a:solidFill>
                <a:round/>
                <a:headEnd/>
                <a:tailEnd/>
              </a:ln>
            </p:spPr>
            <p:txBody>
              <a:bodyPr/>
              <a:lstStyle/>
              <a:p>
                <a:endParaRPr lang="en-US"/>
              </a:p>
            </p:txBody>
          </p:sp>
          <p:sp>
            <p:nvSpPr>
              <p:cNvPr id="11298" name="Line 91"/>
              <p:cNvSpPr>
                <a:spLocks noChangeShapeType="1"/>
              </p:cNvSpPr>
              <p:nvPr/>
            </p:nvSpPr>
            <p:spPr bwMode="auto">
              <a:xfrm>
                <a:off x="9120" y="12420"/>
                <a:ext cx="128" cy="648"/>
              </a:xfrm>
              <a:prstGeom prst="line">
                <a:avLst/>
              </a:prstGeom>
              <a:noFill/>
              <a:ln w="28575">
                <a:solidFill>
                  <a:srgbClr val="0000FF"/>
                </a:solidFill>
                <a:round/>
                <a:headEnd/>
                <a:tailEnd/>
              </a:ln>
            </p:spPr>
            <p:txBody>
              <a:bodyPr/>
              <a:lstStyle/>
              <a:p>
                <a:endParaRPr lang="en-US"/>
              </a:p>
            </p:txBody>
          </p:sp>
          <p:sp>
            <p:nvSpPr>
              <p:cNvPr id="11299" name="Line 92"/>
              <p:cNvSpPr>
                <a:spLocks noChangeShapeType="1"/>
              </p:cNvSpPr>
              <p:nvPr/>
            </p:nvSpPr>
            <p:spPr bwMode="auto">
              <a:xfrm flipH="1">
                <a:off x="8968" y="12420"/>
                <a:ext cx="152" cy="696"/>
              </a:xfrm>
              <a:prstGeom prst="line">
                <a:avLst/>
              </a:prstGeom>
              <a:noFill/>
              <a:ln w="28575">
                <a:solidFill>
                  <a:srgbClr val="0000FF"/>
                </a:solidFill>
                <a:round/>
                <a:headEnd/>
                <a:tailEnd/>
              </a:ln>
            </p:spPr>
            <p:txBody>
              <a:bodyPr/>
              <a:lstStyle/>
              <a:p>
                <a:endParaRPr lang="en-US"/>
              </a:p>
            </p:txBody>
          </p:sp>
        </p:grpSp>
      </p:grpSp>
      <p:grpSp>
        <p:nvGrpSpPr>
          <p:cNvPr id="11264" name="Group 107"/>
          <p:cNvGrpSpPr>
            <a:grpSpLocks/>
          </p:cNvGrpSpPr>
          <p:nvPr/>
        </p:nvGrpSpPr>
        <p:grpSpPr bwMode="auto">
          <a:xfrm>
            <a:off x="4572000" y="3783013"/>
            <a:ext cx="1303338" cy="1030287"/>
            <a:chOff x="2895" y="1744"/>
            <a:chExt cx="821" cy="649"/>
          </a:xfrm>
        </p:grpSpPr>
        <p:grpSp>
          <p:nvGrpSpPr>
            <p:cNvPr id="11265" name="Group 94"/>
            <p:cNvGrpSpPr>
              <a:grpSpLocks/>
            </p:cNvGrpSpPr>
            <p:nvPr/>
          </p:nvGrpSpPr>
          <p:grpSpPr bwMode="auto">
            <a:xfrm>
              <a:off x="2895" y="1744"/>
              <a:ext cx="821" cy="649"/>
              <a:chOff x="3969" y="1117"/>
              <a:chExt cx="1574" cy="1606"/>
            </a:xfrm>
          </p:grpSpPr>
          <p:pic>
            <p:nvPicPr>
              <p:cNvPr id="11290" name="Picture 95"/>
              <p:cNvPicPr>
                <a:picLocks noChangeAspect="1" noChangeArrowheads="1"/>
              </p:cNvPicPr>
              <p:nvPr/>
            </p:nvPicPr>
            <p:blipFill>
              <a:blip r:embed="rId2" cstate="print"/>
              <a:srcRect/>
              <a:stretch>
                <a:fillRect/>
              </a:stretch>
            </p:blipFill>
            <p:spPr bwMode="auto">
              <a:xfrm>
                <a:off x="3969" y="1117"/>
                <a:ext cx="1574" cy="1606"/>
              </a:xfrm>
              <a:prstGeom prst="rect">
                <a:avLst/>
              </a:prstGeom>
              <a:noFill/>
              <a:ln w="9525">
                <a:noFill/>
                <a:miter lim="800000"/>
                <a:headEnd/>
                <a:tailEnd/>
              </a:ln>
            </p:spPr>
          </p:pic>
          <p:grpSp>
            <p:nvGrpSpPr>
              <p:cNvPr id="11267" name="Group 96"/>
              <p:cNvGrpSpPr>
                <a:grpSpLocks/>
              </p:cNvGrpSpPr>
              <p:nvPr/>
            </p:nvGrpSpPr>
            <p:grpSpPr bwMode="auto">
              <a:xfrm>
                <a:off x="4025" y="1162"/>
                <a:ext cx="1452" cy="1452"/>
                <a:chOff x="4025" y="1162"/>
                <a:chExt cx="1452" cy="1452"/>
              </a:xfrm>
            </p:grpSpPr>
            <p:sp>
              <p:nvSpPr>
                <p:cNvPr id="11292" name="Rectangle 97"/>
                <p:cNvSpPr>
                  <a:spLocks noChangeArrowheads="1"/>
                </p:cNvSpPr>
                <p:nvPr/>
              </p:nvSpPr>
              <p:spPr bwMode="auto">
                <a:xfrm>
                  <a:off x="4718" y="1162"/>
                  <a:ext cx="46" cy="1452"/>
                </a:xfrm>
                <a:prstGeom prst="rect">
                  <a:avLst/>
                </a:prstGeom>
                <a:solidFill>
                  <a:srgbClr val="FFFFFF"/>
                </a:solidFill>
                <a:ln w="9525">
                  <a:noFill/>
                  <a:miter lim="800000"/>
                  <a:headEnd/>
                  <a:tailEnd/>
                </a:ln>
              </p:spPr>
              <p:txBody>
                <a:bodyPr anchor="ctr"/>
                <a:lstStyle/>
                <a:p>
                  <a:endParaRPr lang="en-US"/>
                </a:p>
              </p:txBody>
            </p:sp>
            <p:sp>
              <p:nvSpPr>
                <p:cNvPr id="11293" name="Rectangle 98"/>
                <p:cNvSpPr>
                  <a:spLocks noChangeArrowheads="1"/>
                </p:cNvSpPr>
                <p:nvPr/>
              </p:nvSpPr>
              <p:spPr bwMode="auto">
                <a:xfrm rot="-5400000">
                  <a:off x="4728" y="1184"/>
                  <a:ext cx="46" cy="1452"/>
                </a:xfrm>
                <a:prstGeom prst="rect">
                  <a:avLst/>
                </a:prstGeom>
                <a:solidFill>
                  <a:srgbClr val="FFFFFF"/>
                </a:solidFill>
                <a:ln w="9525">
                  <a:noFill/>
                  <a:miter lim="800000"/>
                  <a:headEnd/>
                  <a:tailEnd/>
                </a:ln>
              </p:spPr>
              <p:txBody>
                <a:bodyPr anchor="ctr"/>
                <a:lstStyle/>
                <a:p>
                  <a:endParaRPr lang="en-US"/>
                </a:p>
              </p:txBody>
            </p:sp>
          </p:grpSp>
        </p:grpSp>
        <p:sp>
          <p:nvSpPr>
            <p:cNvPr id="11289" name="AutoShape 99"/>
            <p:cNvSpPr>
              <a:spLocks noChangeArrowheads="1"/>
            </p:cNvSpPr>
            <p:nvPr/>
          </p:nvSpPr>
          <p:spPr bwMode="auto">
            <a:xfrm>
              <a:off x="3090" y="2025"/>
              <a:ext cx="293" cy="135"/>
            </a:xfrm>
            <a:prstGeom prst="parallelogram">
              <a:avLst>
                <a:gd name="adj" fmla="val 83459"/>
              </a:avLst>
            </a:prstGeom>
            <a:noFill/>
            <a:ln w="28575">
              <a:solidFill>
                <a:srgbClr val="0000FF"/>
              </a:solidFill>
              <a:miter lim="800000"/>
              <a:headEnd/>
              <a:tailEnd/>
            </a:ln>
          </p:spPr>
          <p:txBody>
            <a:bodyPr/>
            <a:lstStyle/>
            <a:p>
              <a:endParaRPr lang="en-US"/>
            </a:p>
          </p:txBody>
        </p:sp>
      </p:grpSp>
      <p:sp>
        <p:nvSpPr>
          <p:cNvPr id="11282" name="Text Box 100"/>
          <p:cNvSpPr txBox="1">
            <a:spLocks noChangeArrowheads="1"/>
          </p:cNvSpPr>
          <p:nvPr/>
        </p:nvSpPr>
        <p:spPr bwMode="auto">
          <a:xfrm>
            <a:off x="442913" y="5845175"/>
            <a:ext cx="1214437" cy="363538"/>
          </a:xfrm>
          <a:prstGeom prst="rect">
            <a:avLst/>
          </a:prstGeom>
          <a:noFill/>
          <a:ln w="9525">
            <a:noFill/>
            <a:miter lim="800000"/>
            <a:headEnd/>
            <a:tailEnd/>
          </a:ln>
        </p:spPr>
        <p:txBody>
          <a:bodyPr/>
          <a:lstStyle/>
          <a:p>
            <a:pPr algn="ctr">
              <a:lnSpc>
                <a:spcPct val="100000"/>
              </a:lnSpc>
              <a:spcBef>
                <a:spcPct val="0"/>
              </a:spcBef>
              <a:buFontTx/>
              <a:buNone/>
            </a:pPr>
            <a:r>
              <a:rPr lang="en-CA" sz="1200" b="1">
                <a:latin typeface="Arial Narrow" pitchFamily="34" charset="0"/>
              </a:rPr>
              <a:t>Squares</a:t>
            </a:r>
          </a:p>
        </p:txBody>
      </p:sp>
      <p:sp>
        <p:nvSpPr>
          <p:cNvPr id="11283" name="Text Box 101"/>
          <p:cNvSpPr txBox="1">
            <a:spLocks noChangeArrowheads="1"/>
          </p:cNvSpPr>
          <p:nvPr/>
        </p:nvSpPr>
        <p:spPr bwMode="auto">
          <a:xfrm>
            <a:off x="1847850" y="5845175"/>
            <a:ext cx="1233488" cy="363538"/>
          </a:xfrm>
          <a:prstGeom prst="rect">
            <a:avLst/>
          </a:prstGeom>
          <a:noFill/>
          <a:ln w="9525">
            <a:noFill/>
            <a:miter lim="800000"/>
            <a:headEnd/>
            <a:tailEnd/>
          </a:ln>
        </p:spPr>
        <p:txBody>
          <a:bodyPr/>
          <a:lstStyle/>
          <a:p>
            <a:pPr algn="ctr">
              <a:lnSpc>
                <a:spcPct val="100000"/>
              </a:lnSpc>
              <a:spcBef>
                <a:spcPct val="0"/>
              </a:spcBef>
              <a:buFontTx/>
              <a:buNone/>
            </a:pPr>
            <a:r>
              <a:rPr lang="en-CA" sz="1200" b="1" dirty="0">
                <a:latin typeface="Arial Narrow" pitchFamily="34" charset="0"/>
              </a:rPr>
              <a:t>Rectangles</a:t>
            </a:r>
          </a:p>
        </p:txBody>
      </p:sp>
      <p:sp>
        <p:nvSpPr>
          <p:cNvPr id="11284" name="Text Box 102"/>
          <p:cNvSpPr txBox="1">
            <a:spLocks noChangeArrowheads="1"/>
          </p:cNvSpPr>
          <p:nvPr/>
        </p:nvSpPr>
        <p:spPr bwMode="auto">
          <a:xfrm>
            <a:off x="3176588" y="5845175"/>
            <a:ext cx="1528762" cy="727075"/>
          </a:xfrm>
          <a:prstGeom prst="rect">
            <a:avLst/>
          </a:prstGeom>
          <a:noFill/>
          <a:ln w="9525">
            <a:noFill/>
            <a:miter lim="800000"/>
            <a:headEnd/>
            <a:tailEnd/>
          </a:ln>
        </p:spPr>
        <p:txBody>
          <a:bodyPr/>
          <a:lstStyle/>
          <a:p>
            <a:pPr>
              <a:lnSpc>
                <a:spcPct val="100000"/>
              </a:lnSpc>
              <a:spcBef>
                <a:spcPct val="0"/>
              </a:spcBef>
              <a:buFontTx/>
              <a:buNone/>
            </a:pPr>
            <a:r>
              <a:rPr lang="en-CA" sz="1200" b="1" dirty="0">
                <a:latin typeface="Arial Narrow" pitchFamily="34" charset="0"/>
              </a:rPr>
              <a:t>Polygons </a:t>
            </a:r>
            <a:r>
              <a:rPr lang="en-CA" sz="1200" dirty="0">
                <a:latin typeface="Arial Narrow" pitchFamily="34" charset="0"/>
              </a:rPr>
              <a:t>(composed of rectangles):</a:t>
            </a:r>
            <a:r>
              <a:rPr lang="en-CA" sz="1200" b="1" dirty="0">
                <a:latin typeface="Arial Narrow" pitchFamily="34" charset="0"/>
              </a:rPr>
              <a:t> octagons, hexagons, and so on</a:t>
            </a:r>
          </a:p>
        </p:txBody>
      </p:sp>
      <p:sp>
        <p:nvSpPr>
          <p:cNvPr id="11285" name="Text Box 103"/>
          <p:cNvSpPr txBox="1">
            <a:spLocks noChangeArrowheads="1"/>
          </p:cNvSpPr>
          <p:nvPr/>
        </p:nvSpPr>
        <p:spPr bwMode="auto">
          <a:xfrm>
            <a:off x="4543425" y="5845175"/>
            <a:ext cx="1370013" cy="727075"/>
          </a:xfrm>
          <a:prstGeom prst="rect">
            <a:avLst/>
          </a:prstGeom>
          <a:noFill/>
          <a:ln w="9525">
            <a:noFill/>
            <a:miter lim="800000"/>
            <a:headEnd/>
            <a:tailEnd/>
          </a:ln>
        </p:spPr>
        <p:txBody>
          <a:bodyPr/>
          <a:lstStyle/>
          <a:p>
            <a:pPr>
              <a:lnSpc>
                <a:spcPct val="100000"/>
              </a:lnSpc>
              <a:spcBef>
                <a:spcPct val="0"/>
              </a:spcBef>
              <a:buFontTx/>
              <a:buNone/>
            </a:pPr>
            <a:r>
              <a:rPr lang="en-CA" sz="1200" b="1" dirty="0">
                <a:latin typeface="Arial Narrow" pitchFamily="34" charset="0"/>
              </a:rPr>
              <a:t>Parallelograms, and so on</a:t>
            </a:r>
          </a:p>
        </p:txBody>
      </p:sp>
      <p:sp>
        <p:nvSpPr>
          <p:cNvPr id="11286" name="Text Box 104"/>
          <p:cNvSpPr txBox="1">
            <a:spLocks noChangeArrowheads="1"/>
          </p:cNvSpPr>
          <p:nvPr/>
        </p:nvSpPr>
        <p:spPr bwMode="auto">
          <a:xfrm>
            <a:off x="5976938" y="5845175"/>
            <a:ext cx="1214437" cy="727075"/>
          </a:xfrm>
          <a:prstGeom prst="rect">
            <a:avLst/>
          </a:prstGeom>
          <a:noFill/>
          <a:ln w="9525">
            <a:noFill/>
            <a:miter lim="800000"/>
            <a:headEnd/>
            <a:tailEnd/>
          </a:ln>
        </p:spPr>
        <p:txBody>
          <a:bodyPr/>
          <a:lstStyle/>
          <a:p>
            <a:pPr algn="ctr">
              <a:lnSpc>
                <a:spcPct val="100000"/>
              </a:lnSpc>
              <a:spcBef>
                <a:spcPct val="0"/>
              </a:spcBef>
              <a:buFontTx/>
              <a:buNone/>
            </a:pPr>
            <a:r>
              <a:rPr lang="en-CA" sz="1200" b="1" dirty="0">
                <a:latin typeface="Arial Narrow" pitchFamily="34" charset="0"/>
              </a:rPr>
              <a:t>Triangles</a:t>
            </a:r>
            <a:endParaRPr lang="en-CA" sz="1200" b="1" dirty="0"/>
          </a:p>
        </p:txBody>
      </p:sp>
      <p:sp>
        <p:nvSpPr>
          <p:cNvPr id="11287" name="Text Box 105"/>
          <p:cNvSpPr txBox="1">
            <a:spLocks noChangeArrowheads="1"/>
          </p:cNvSpPr>
          <p:nvPr/>
        </p:nvSpPr>
        <p:spPr bwMode="auto">
          <a:xfrm>
            <a:off x="7281863" y="5835650"/>
            <a:ext cx="1519237" cy="727075"/>
          </a:xfrm>
          <a:prstGeom prst="rect">
            <a:avLst/>
          </a:prstGeom>
          <a:noFill/>
          <a:ln w="9525">
            <a:noFill/>
            <a:miter lim="800000"/>
            <a:headEnd/>
            <a:tailEnd/>
          </a:ln>
        </p:spPr>
        <p:txBody>
          <a:bodyPr/>
          <a:lstStyle/>
          <a:p>
            <a:pPr>
              <a:lnSpc>
                <a:spcPct val="100000"/>
              </a:lnSpc>
              <a:spcBef>
                <a:spcPct val="0"/>
              </a:spcBef>
              <a:buFontTx/>
              <a:buNone/>
            </a:pPr>
            <a:r>
              <a:rPr lang="en-CA" sz="1200" b="1" dirty="0">
                <a:latin typeface="Arial Narrow" pitchFamily="34" charset="0"/>
              </a:rPr>
              <a:t>Polygons </a:t>
            </a:r>
            <a:r>
              <a:rPr lang="en-CA" sz="1200" dirty="0">
                <a:latin typeface="Arial Narrow" pitchFamily="34" charset="0"/>
              </a:rPr>
              <a:t>(composed of other polygons):</a:t>
            </a:r>
            <a:r>
              <a:rPr lang="en-CA" sz="1200" b="1" dirty="0">
                <a:latin typeface="Arial Narrow" pitchFamily="34" charset="0"/>
              </a:rPr>
              <a:t>  hexagons, and so on</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a:xfrm>
            <a:off x="523875" y="695325"/>
            <a:ext cx="8231188" cy="706438"/>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pPr>
              <a:defRPr/>
            </a:pPr>
            <a:r>
              <a:rPr lang="en-CA" sz="32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Warm Up – Composite Shape Problem</a:t>
            </a:r>
          </a:p>
        </p:txBody>
      </p:sp>
      <p:sp>
        <p:nvSpPr>
          <p:cNvPr id="12292" name="Rectangle 3"/>
          <p:cNvSpPr>
            <a:spLocks noGrp="1" noChangeArrowheads="1"/>
          </p:cNvSpPr>
          <p:nvPr>
            <p:ph type="body" idx="1"/>
          </p:nvPr>
        </p:nvSpPr>
        <p:spPr>
          <a:xfrm>
            <a:off x="523875" y="1476375"/>
            <a:ext cx="5670550" cy="4440238"/>
          </a:xfrm>
        </p:spPr>
        <p:txBody>
          <a:bodyPr/>
          <a:lstStyle/>
          <a:p>
            <a:pPr eaLnBrk="1" hangingPunct="1">
              <a:lnSpc>
                <a:spcPct val="90000"/>
              </a:lnSpc>
              <a:buFontTx/>
              <a:buNone/>
            </a:pPr>
            <a:r>
              <a:rPr lang="en-CA" sz="2200" b="1" dirty="0" smtClean="0">
                <a:latin typeface="Arial Narrow" pitchFamily="34" charset="0"/>
              </a:rPr>
              <a:t>What could a composite shape look like that …</a:t>
            </a:r>
            <a:r>
              <a:rPr lang="en-CA" sz="2100" dirty="0" smtClean="0"/>
              <a:t> </a:t>
            </a:r>
          </a:p>
          <a:p>
            <a:pPr eaLnBrk="1" hangingPunct="1">
              <a:lnSpc>
                <a:spcPct val="90000"/>
              </a:lnSpc>
              <a:buClr>
                <a:srgbClr val="C00000"/>
              </a:buClr>
              <a:buFont typeface="Wingdings" pitchFamily="2" charset="2"/>
              <a:buChar char="v"/>
            </a:pPr>
            <a:r>
              <a:rPr lang="en-CA" sz="2100" dirty="0" smtClean="0"/>
              <a:t>has an area of 4 square units? </a:t>
            </a:r>
          </a:p>
          <a:p>
            <a:pPr eaLnBrk="1" hangingPunct="1">
              <a:lnSpc>
                <a:spcPct val="90000"/>
              </a:lnSpc>
              <a:buClr>
                <a:srgbClr val="C00000"/>
              </a:buClr>
              <a:buFont typeface="Wingdings" pitchFamily="2" charset="2"/>
              <a:buChar char="v"/>
            </a:pPr>
            <a:r>
              <a:rPr lang="en-CA" sz="2100" dirty="0" smtClean="0"/>
              <a:t>is composed of 3 rectangles (Grade 5)?</a:t>
            </a:r>
          </a:p>
          <a:p>
            <a:pPr eaLnBrk="1" hangingPunct="1">
              <a:lnSpc>
                <a:spcPct val="90000"/>
              </a:lnSpc>
              <a:buClr>
                <a:srgbClr val="C00000"/>
              </a:buClr>
              <a:buFont typeface="Wingdings" pitchFamily="2" charset="2"/>
              <a:buChar char="v"/>
            </a:pPr>
            <a:r>
              <a:rPr lang="en-CA" sz="2100" dirty="0" smtClean="0"/>
              <a:t>is composed of at least one rectangle, one triangle, and one parallelogram (Grade 6)?</a:t>
            </a:r>
          </a:p>
          <a:p>
            <a:pPr eaLnBrk="1" hangingPunct="1">
              <a:lnSpc>
                <a:spcPct val="90000"/>
              </a:lnSpc>
              <a:buFontTx/>
              <a:buNone/>
            </a:pPr>
            <a:endParaRPr lang="en-CA" sz="1700" dirty="0" smtClean="0"/>
          </a:p>
          <a:p>
            <a:pPr eaLnBrk="1" hangingPunct="1">
              <a:lnSpc>
                <a:spcPct val="90000"/>
              </a:lnSpc>
              <a:buFontTx/>
              <a:buNone/>
            </a:pPr>
            <a:r>
              <a:rPr lang="en-CA" sz="2000" dirty="0" smtClean="0"/>
              <a:t>1.	Draw and describe at least one composite shape that meets these criteria.</a:t>
            </a:r>
          </a:p>
          <a:p>
            <a:pPr eaLnBrk="1" hangingPunct="1">
              <a:lnSpc>
                <a:spcPct val="90000"/>
              </a:lnSpc>
              <a:buFontTx/>
              <a:buNone/>
            </a:pPr>
            <a:r>
              <a:rPr lang="en-CA" sz="2000" dirty="0" smtClean="0"/>
              <a:t>2.	Explain the strategies you used to create each composite shape.</a:t>
            </a:r>
          </a:p>
          <a:p>
            <a:pPr eaLnBrk="1" hangingPunct="1">
              <a:lnSpc>
                <a:spcPct val="90000"/>
              </a:lnSpc>
              <a:buFontTx/>
              <a:buNone/>
            </a:pPr>
            <a:r>
              <a:rPr lang="en-CA" sz="2000" dirty="0" smtClean="0"/>
              <a:t>3.	Justify how your composite shape meets the criteria listed in the problem.</a:t>
            </a:r>
          </a:p>
        </p:txBody>
      </p:sp>
      <p:grpSp>
        <p:nvGrpSpPr>
          <p:cNvPr id="2" name="Group 4"/>
          <p:cNvGrpSpPr>
            <a:grpSpLocks/>
          </p:cNvGrpSpPr>
          <p:nvPr/>
        </p:nvGrpSpPr>
        <p:grpSpPr bwMode="auto">
          <a:xfrm>
            <a:off x="6122988" y="1476375"/>
            <a:ext cx="2635250" cy="4675188"/>
            <a:chOff x="3878" y="799"/>
            <a:chExt cx="1660" cy="2945"/>
          </a:xfrm>
        </p:grpSpPr>
        <p:pic>
          <p:nvPicPr>
            <p:cNvPr id="12295" name="Picture 5"/>
            <p:cNvPicPr>
              <a:picLocks noChangeAspect="1" noChangeArrowheads="1"/>
            </p:cNvPicPr>
            <p:nvPr/>
          </p:nvPicPr>
          <p:blipFill>
            <a:blip r:embed="rId2" cstate="print"/>
            <a:srcRect/>
            <a:stretch>
              <a:fillRect/>
            </a:stretch>
          </p:blipFill>
          <p:spPr bwMode="auto">
            <a:xfrm rot="-5400000">
              <a:off x="3235" y="1442"/>
              <a:ext cx="2945" cy="1660"/>
            </a:xfrm>
            <a:prstGeom prst="rect">
              <a:avLst/>
            </a:prstGeom>
            <a:noFill/>
            <a:ln w="9525">
              <a:noFill/>
              <a:miter lim="800000"/>
              <a:headEnd/>
              <a:tailEnd/>
            </a:ln>
          </p:spPr>
        </p:pic>
        <p:sp>
          <p:nvSpPr>
            <p:cNvPr id="12296" name="Rectangle 6"/>
            <p:cNvSpPr>
              <a:spLocks noChangeArrowheads="1"/>
            </p:cNvSpPr>
            <p:nvPr/>
          </p:nvSpPr>
          <p:spPr bwMode="auto">
            <a:xfrm>
              <a:off x="4383" y="1141"/>
              <a:ext cx="680" cy="318"/>
            </a:xfrm>
            <a:prstGeom prst="rect">
              <a:avLst/>
            </a:prstGeom>
            <a:solidFill>
              <a:schemeClr val="accent1">
                <a:alpha val="50980"/>
              </a:schemeClr>
            </a:solidFill>
            <a:ln w="12700">
              <a:solidFill>
                <a:schemeClr val="tx1"/>
              </a:solidFill>
              <a:miter lim="800000"/>
              <a:headEnd/>
              <a:tailEnd/>
            </a:ln>
          </p:spPr>
          <p:txBody>
            <a:bodyPr wrap="none" anchor="ctr"/>
            <a:lstStyle/>
            <a:p>
              <a:endParaRPr lang="en-US"/>
            </a:p>
          </p:txBody>
        </p:sp>
        <p:sp>
          <p:nvSpPr>
            <p:cNvPr id="12297" name="AutoShape 7"/>
            <p:cNvSpPr>
              <a:spLocks noChangeArrowheads="1"/>
            </p:cNvSpPr>
            <p:nvPr/>
          </p:nvSpPr>
          <p:spPr bwMode="auto">
            <a:xfrm>
              <a:off x="4534" y="2115"/>
              <a:ext cx="680" cy="317"/>
            </a:xfrm>
            <a:prstGeom prst="parallelogram">
              <a:avLst>
                <a:gd name="adj" fmla="val 53628"/>
              </a:avLst>
            </a:prstGeom>
            <a:solidFill>
              <a:schemeClr val="accent1">
                <a:alpha val="54901"/>
              </a:schemeClr>
            </a:solidFill>
            <a:ln w="9525">
              <a:solidFill>
                <a:schemeClr val="tx1"/>
              </a:solidFill>
              <a:miter lim="800000"/>
              <a:headEnd/>
              <a:tailEnd/>
            </a:ln>
          </p:spPr>
          <p:txBody>
            <a:bodyPr wrap="none" anchor="ctr"/>
            <a:lstStyle/>
            <a:p>
              <a:endParaRPr lang="en-US"/>
            </a:p>
          </p:txBody>
        </p:sp>
        <p:sp>
          <p:nvSpPr>
            <p:cNvPr id="12298" name="AutoShape 8"/>
            <p:cNvSpPr>
              <a:spLocks noChangeArrowheads="1"/>
            </p:cNvSpPr>
            <p:nvPr/>
          </p:nvSpPr>
          <p:spPr bwMode="auto">
            <a:xfrm>
              <a:off x="4558" y="3046"/>
              <a:ext cx="211" cy="362"/>
            </a:xfrm>
            <a:prstGeom prst="rtTriangle">
              <a:avLst/>
            </a:pr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p:spPr>
        <p:txBody>
          <a:bodyPr/>
          <a:lstStyle/>
          <a:p>
            <a:fld id="{BC3330C9-CFC7-4E10-95D8-723ECB61E106}" type="slidenum">
              <a:rPr lang="en-CA" smtClean="0"/>
              <a:pPr/>
              <a:t>49</a:t>
            </a:fld>
            <a:endParaRPr lang="en-CA" smtClean="0"/>
          </a:p>
        </p:txBody>
      </p:sp>
      <p:sp>
        <p:nvSpPr>
          <p:cNvPr id="479234" name="Rectangle 2"/>
          <p:cNvSpPr>
            <a:spLocks noGrp="1" noChangeArrowheads="1"/>
          </p:cNvSpPr>
          <p:nvPr>
            <p:ph type="title"/>
          </p:nvPr>
        </p:nvSpPr>
        <p:spPr>
          <a:xfrm>
            <a:off x="457200" y="704088"/>
            <a:ext cx="8229600" cy="667512"/>
          </a:xfrm>
        </p:spPr>
        <p:txBody>
          <a:bodyPr>
            <a:normAutofit/>
          </a:bodyPr>
          <a:lstStyle/>
          <a:p>
            <a:pPr eaLnBrk="1" hangingPunct="1">
              <a:defRPr/>
            </a:pPr>
            <a:r>
              <a:rPr lang="en-CA"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Working on It – L-shaped Problem</a:t>
            </a:r>
          </a:p>
        </p:txBody>
      </p:sp>
      <p:sp>
        <p:nvSpPr>
          <p:cNvPr id="13316" name="Rectangle 3"/>
          <p:cNvSpPr>
            <a:spLocks noGrp="1" noChangeArrowheads="1"/>
          </p:cNvSpPr>
          <p:nvPr>
            <p:ph type="body" idx="1"/>
          </p:nvPr>
        </p:nvSpPr>
        <p:spPr>
          <a:xfrm>
            <a:off x="523875" y="1476375"/>
            <a:ext cx="7561263" cy="4819650"/>
          </a:xfrm>
        </p:spPr>
        <p:txBody>
          <a:bodyPr/>
          <a:lstStyle/>
          <a:p>
            <a:pPr marL="361950" indent="-361950" eaLnBrk="1" hangingPunct="1">
              <a:lnSpc>
                <a:spcPct val="90000"/>
              </a:lnSpc>
              <a:spcBef>
                <a:spcPct val="30000"/>
              </a:spcBef>
              <a:buFontTx/>
              <a:buNone/>
              <a:tabLst>
                <a:tab pos="714375" algn="l"/>
              </a:tabLst>
            </a:pPr>
            <a:r>
              <a:rPr lang="en-CA" sz="2400" b="1" dirty="0" smtClean="0"/>
              <a:t>1.	What is the area of this shape?</a:t>
            </a:r>
            <a:r>
              <a:rPr lang="en-CA" sz="2400" dirty="0" smtClean="0"/>
              <a:t> </a:t>
            </a:r>
          </a:p>
          <a:p>
            <a:pPr marL="361950" indent="-361950" eaLnBrk="1" hangingPunct="1">
              <a:lnSpc>
                <a:spcPct val="90000"/>
              </a:lnSpc>
              <a:spcBef>
                <a:spcPct val="30000"/>
              </a:spcBef>
              <a:buFontTx/>
              <a:buNone/>
              <a:tabLst>
                <a:tab pos="714375" algn="l"/>
              </a:tabLst>
            </a:pPr>
            <a:r>
              <a:rPr lang="en-CA" sz="2000" dirty="0" smtClean="0"/>
              <a:t>	a)  Show at least 2 different </a:t>
            </a:r>
            <a:br>
              <a:rPr lang="en-CA" sz="2000" dirty="0" smtClean="0"/>
            </a:br>
            <a:r>
              <a:rPr lang="en-CA" sz="2000" dirty="0" smtClean="0"/>
              <a:t>	solutions. </a:t>
            </a:r>
          </a:p>
          <a:p>
            <a:pPr marL="361950" indent="-361950" eaLnBrk="1" hangingPunct="1">
              <a:lnSpc>
                <a:spcPct val="90000"/>
              </a:lnSpc>
              <a:spcBef>
                <a:spcPct val="30000"/>
              </a:spcBef>
              <a:buFontTx/>
              <a:buNone/>
              <a:tabLst>
                <a:tab pos="714375" algn="l"/>
              </a:tabLst>
            </a:pPr>
            <a:r>
              <a:rPr lang="en-CA" sz="2000" dirty="0" smtClean="0"/>
              <a:t>	b)  Explain the strategies used.</a:t>
            </a:r>
          </a:p>
          <a:p>
            <a:pPr marL="361950" indent="-361950" eaLnBrk="1" hangingPunct="1">
              <a:lnSpc>
                <a:spcPct val="90000"/>
              </a:lnSpc>
              <a:spcBef>
                <a:spcPct val="50000"/>
              </a:spcBef>
              <a:buFontTx/>
              <a:buNone/>
              <a:tabLst>
                <a:tab pos="714375" algn="l"/>
              </a:tabLst>
            </a:pPr>
            <a:r>
              <a:rPr lang="en-CA" sz="2400" b="1" dirty="0" smtClean="0"/>
              <a:t>2.	For Grade 5:</a:t>
            </a:r>
          </a:p>
          <a:p>
            <a:pPr marL="361950" indent="-361950" eaLnBrk="1" hangingPunct="1">
              <a:lnSpc>
                <a:spcPct val="90000"/>
              </a:lnSpc>
              <a:spcBef>
                <a:spcPct val="30000"/>
              </a:spcBef>
              <a:buFontTx/>
              <a:buNone/>
              <a:tabLst>
                <a:tab pos="714375" algn="l"/>
              </a:tabLst>
            </a:pPr>
            <a:r>
              <a:rPr lang="en-CA" sz="2000" dirty="0" smtClean="0"/>
              <a:t>	a)  Use only rectangles.</a:t>
            </a:r>
          </a:p>
          <a:p>
            <a:pPr marL="361950" indent="-361950" eaLnBrk="1" hangingPunct="1">
              <a:lnSpc>
                <a:spcPct val="90000"/>
              </a:lnSpc>
              <a:spcBef>
                <a:spcPct val="30000"/>
              </a:spcBef>
              <a:buFontTx/>
              <a:buNone/>
              <a:tabLst>
                <a:tab pos="714375" algn="l"/>
              </a:tabLst>
            </a:pPr>
            <a:r>
              <a:rPr lang="en-CA" sz="2000" dirty="0" smtClean="0"/>
              <a:t>	b)  What is the relationship 					between the side lengths and 			</a:t>
            </a:r>
            <a:br>
              <a:rPr lang="en-CA" sz="2000" dirty="0" smtClean="0"/>
            </a:br>
            <a:r>
              <a:rPr lang="en-CA" sz="2000" dirty="0" smtClean="0"/>
              <a:t>	the area of the rectangle?</a:t>
            </a:r>
          </a:p>
          <a:p>
            <a:pPr marL="361950" indent="-361950" eaLnBrk="1" hangingPunct="1">
              <a:lnSpc>
                <a:spcPct val="90000"/>
              </a:lnSpc>
              <a:spcBef>
                <a:spcPct val="50000"/>
              </a:spcBef>
              <a:buClrTx/>
              <a:buFontTx/>
              <a:buAutoNum type="arabicPeriod" startAt="3"/>
              <a:tabLst>
                <a:tab pos="714375" algn="l"/>
              </a:tabLst>
            </a:pPr>
            <a:r>
              <a:rPr lang="en-CA" sz="2400" b="1" dirty="0" smtClean="0"/>
              <a:t>For Grade 6:</a:t>
            </a:r>
          </a:p>
          <a:p>
            <a:pPr marL="361950" indent="-361950" eaLnBrk="1" hangingPunct="1">
              <a:lnSpc>
                <a:spcPct val="90000"/>
              </a:lnSpc>
              <a:spcBef>
                <a:spcPct val="30000"/>
              </a:spcBef>
              <a:buFontTx/>
              <a:buNone/>
              <a:tabLst>
                <a:tab pos="714375" algn="l"/>
              </a:tabLst>
            </a:pPr>
            <a:r>
              <a:rPr lang="en-CA" sz="2000" dirty="0" smtClean="0"/>
              <a:t>	a)  Use only triangles.</a:t>
            </a:r>
          </a:p>
          <a:p>
            <a:pPr marL="361950" indent="-361950" eaLnBrk="1" hangingPunct="1">
              <a:lnSpc>
                <a:spcPct val="90000"/>
              </a:lnSpc>
              <a:spcBef>
                <a:spcPct val="30000"/>
              </a:spcBef>
              <a:buFontTx/>
              <a:buNone/>
              <a:tabLst>
                <a:tab pos="714375" algn="l"/>
              </a:tabLst>
            </a:pPr>
            <a:r>
              <a:rPr lang="en-CA" sz="2000" dirty="0" smtClean="0"/>
              <a:t>	b)  What is the relationship between the area of a 	rectangle and the area of a triangle?</a:t>
            </a:r>
          </a:p>
        </p:txBody>
      </p:sp>
      <p:grpSp>
        <p:nvGrpSpPr>
          <p:cNvPr id="2" name="Group 4"/>
          <p:cNvGrpSpPr>
            <a:grpSpLocks/>
          </p:cNvGrpSpPr>
          <p:nvPr/>
        </p:nvGrpSpPr>
        <p:grpSpPr bwMode="auto">
          <a:xfrm>
            <a:off x="4929188" y="1341438"/>
            <a:ext cx="4427537" cy="3775075"/>
            <a:chOff x="385" y="1979"/>
            <a:chExt cx="2314" cy="2049"/>
          </a:xfrm>
        </p:grpSpPr>
        <p:grpSp>
          <p:nvGrpSpPr>
            <p:cNvPr id="3" name="Group 5"/>
            <p:cNvGrpSpPr>
              <a:grpSpLocks/>
            </p:cNvGrpSpPr>
            <p:nvPr/>
          </p:nvGrpSpPr>
          <p:grpSpPr bwMode="auto">
            <a:xfrm>
              <a:off x="653" y="2300"/>
              <a:ext cx="1405" cy="1447"/>
              <a:chOff x="567" y="1389"/>
              <a:chExt cx="1087" cy="1360"/>
            </a:xfrm>
          </p:grpSpPr>
          <p:sp>
            <p:nvSpPr>
              <p:cNvPr id="13328" name="Rectangle 6"/>
              <p:cNvSpPr>
                <a:spLocks noChangeArrowheads="1"/>
              </p:cNvSpPr>
              <p:nvPr/>
            </p:nvSpPr>
            <p:spPr bwMode="auto">
              <a:xfrm>
                <a:off x="567" y="1389"/>
                <a:ext cx="725" cy="680"/>
              </a:xfrm>
              <a:prstGeom prst="rect">
                <a:avLst/>
              </a:prstGeom>
              <a:solidFill>
                <a:schemeClr val="accent1"/>
              </a:solidFill>
              <a:ln w="9525">
                <a:noFill/>
                <a:miter lim="800000"/>
                <a:headEnd/>
                <a:tailEnd/>
              </a:ln>
            </p:spPr>
            <p:txBody>
              <a:bodyPr wrap="none" anchor="ctr"/>
              <a:lstStyle/>
              <a:p>
                <a:endParaRPr lang="en-US"/>
              </a:p>
            </p:txBody>
          </p:sp>
          <p:sp>
            <p:nvSpPr>
              <p:cNvPr id="13329" name="Rectangle 7"/>
              <p:cNvSpPr>
                <a:spLocks noChangeArrowheads="1"/>
              </p:cNvSpPr>
              <p:nvPr/>
            </p:nvSpPr>
            <p:spPr bwMode="auto">
              <a:xfrm>
                <a:off x="567" y="2069"/>
                <a:ext cx="725" cy="680"/>
              </a:xfrm>
              <a:prstGeom prst="rect">
                <a:avLst/>
              </a:prstGeom>
              <a:solidFill>
                <a:schemeClr val="accent1"/>
              </a:solidFill>
              <a:ln w="9525">
                <a:noFill/>
                <a:miter lim="800000"/>
                <a:headEnd/>
                <a:tailEnd/>
              </a:ln>
            </p:spPr>
            <p:txBody>
              <a:bodyPr wrap="none" anchor="ctr"/>
              <a:lstStyle/>
              <a:p>
                <a:endParaRPr lang="en-US"/>
              </a:p>
            </p:txBody>
          </p:sp>
          <p:sp>
            <p:nvSpPr>
              <p:cNvPr id="13330" name="Rectangle 8"/>
              <p:cNvSpPr>
                <a:spLocks noChangeArrowheads="1"/>
              </p:cNvSpPr>
              <p:nvPr/>
            </p:nvSpPr>
            <p:spPr bwMode="auto">
              <a:xfrm>
                <a:off x="1292" y="2069"/>
                <a:ext cx="362" cy="680"/>
              </a:xfrm>
              <a:prstGeom prst="rect">
                <a:avLst/>
              </a:prstGeom>
              <a:solidFill>
                <a:schemeClr val="accent1"/>
              </a:solidFill>
              <a:ln w="9525">
                <a:noFill/>
                <a:miter lim="800000"/>
                <a:headEnd/>
                <a:tailEnd/>
              </a:ln>
            </p:spPr>
            <p:txBody>
              <a:bodyPr wrap="none" anchor="ctr"/>
              <a:lstStyle/>
              <a:p>
                <a:endParaRPr lang="en-US"/>
              </a:p>
            </p:txBody>
          </p:sp>
        </p:grpSp>
        <p:sp>
          <p:nvSpPr>
            <p:cNvPr id="13320" name="Text Box 9"/>
            <p:cNvSpPr txBox="1">
              <a:spLocks noChangeArrowheads="1"/>
            </p:cNvSpPr>
            <p:nvPr/>
          </p:nvSpPr>
          <p:spPr bwMode="auto">
            <a:xfrm>
              <a:off x="884" y="1979"/>
              <a:ext cx="622" cy="248"/>
            </a:xfrm>
            <a:prstGeom prst="rect">
              <a:avLst/>
            </a:prstGeom>
            <a:noFill/>
            <a:ln w="9525">
              <a:noFill/>
              <a:miter lim="800000"/>
              <a:headEnd/>
              <a:tailEnd/>
            </a:ln>
          </p:spPr>
          <p:txBody>
            <a:bodyPr>
              <a:spAutoFit/>
            </a:bodyPr>
            <a:lstStyle/>
            <a:p>
              <a:pPr>
                <a:lnSpc>
                  <a:spcPct val="100000"/>
                </a:lnSpc>
                <a:spcBef>
                  <a:spcPct val="50000"/>
                </a:spcBef>
                <a:buFontTx/>
                <a:buNone/>
              </a:pPr>
              <a:r>
                <a:rPr lang="en-US">
                  <a:solidFill>
                    <a:schemeClr val="tx1"/>
                  </a:solidFill>
                  <a:latin typeface="Arial Narrow" pitchFamily="34" charset="0"/>
                </a:rPr>
                <a:t> 4 cm</a:t>
              </a:r>
            </a:p>
          </p:txBody>
        </p:sp>
        <p:sp>
          <p:nvSpPr>
            <p:cNvPr id="13321" name="Text Box 10"/>
            <p:cNvSpPr txBox="1">
              <a:spLocks noChangeArrowheads="1"/>
            </p:cNvSpPr>
            <p:nvPr/>
          </p:nvSpPr>
          <p:spPr bwMode="auto">
            <a:xfrm>
              <a:off x="385" y="2851"/>
              <a:ext cx="590" cy="248"/>
            </a:xfrm>
            <a:prstGeom prst="rect">
              <a:avLst/>
            </a:prstGeom>
            <a:noFill/>
            <a:ln w="9525">
              <a:noFill/>
              <a:miter lim="800000"/>
              <a:headEnd/>
              <a:tailEnd/>
            </a:ln>
          </p:spPr>
          <p:txBody>
            <a:bodyPr>
              <a:spAutoFit/>
            </a:bodyPr>
            <a:lstStyle/>
            <a:p>
              <a:pPr>
                <a:lnSpc>
                  <a:spcPct val="100000"/>
                </a:lnSpc>
                <a:spcBef>
                  <a:spcPct val="50000"/>
                </a:spcBef>
                <a:buFontTx/>
                <a:buNone/>
              </a:pPr>
              <a:r>
                <a:rPr lang="en-US">
                  <a:solidFill>
                    <a:schemeClr val="tx1"/>
                  </a:solidFill>
                  <a:latin typeface="Arial Narrow" pitchFamily="34" charset="0"/>
                </a:rPr>
                <a:t>8 cm</a:t>
              </a:r>
            </a:p>
          </p:txBody>
        </p:sp>
        <p:sp>
          <p:nvSpPr>
            <p:cNvPr id="13322" name="Text Box 11"/>
            <p:cNvSpPr txBox="1">
              <a:spLocks noChangeArrowheads="1"/>
            </p:cNvSpPr>
            <p:nvPr/>
          </p:nvSpPr>
          <p:spPr bwMode="auto">
            <a:xfrm>
              <a:off x="2091" y="3299"/>
              <a:ext cx="608" cy="248"/>
            </a:xfrm>
            <a:prstGeom prst="rect">
              <a:avLst/>
            </a:prstGeom>
            <a:noFill/>
            <a:ln w="9525">
              <a:noFill/>
              <a:miter lim="800000"/>
              <a:headEnd/>
              <a:tailEnd/>
            </a:ln>
          </p:spPr>
          <p:txBody>
            <a:bodyPr>
              <a:spAutoFit/>
            </a:bodyPr>
            <a:lstStyle/>
            <a:p>
              <a:pPr>
                <a:lnSpc>
                  <a:spcPct val="100000"/>
                </a:lnSpc>
                <a:spcBef>
                  <a:spcPct val="50000"/>
                </a:spcBef>
                <a:buFontTx/>
                <a:buNone/>
              </a:pPr>
              <a:r>
                <a:rPr lang="en-US">
                  <a:solidFill>
                    <a:schemeClr val="tx1"/>
                  </a:solidFill>
                  <a:latin typeface="Arial Narrow" pitchFamily="34" charset="0"/>
                </a:rPr>
                <a:t>4 cm</a:t>
              </a:r>
            </a:p>
          </p:txBody>
        </p:sp>
        <p:sp>
          <p:nvSpPr>
            <p:cNvPr id="13323" name="Text Box 12"/>
            <p:cNvSpPr txBox="1">
              <a:spLocks noChangeArrowheads="1"/>
            </p:cNvSpPr>
            <p:nvPr/>
          </p:nvSpPr>
          <p:spPr bwMode="auto">
            <a:xfrm>
              <a:off x="1121" y="3780"/>
              <a:ext cx="469" cy="248"/>
            </a:xfrm>
            <a:prstGeom prst="rect">
              <a:avLst/>
            </a:prstGeom>
            <a:noFill/>
            <a:ln w="9525">
              <a:noFill/>
              <a:miter lim="800000"/>
              <a:headEnd/>
              <a:tailEnd/>
            </a:ln>
          </p:spPr>
          <p:txBody>
            <a:bodyPr>
              <a:spAutoFit/>
            </a:bodyPr>
            <a:lstStyle/>
            <a:p>
              <a:pPr>
                <a:lnSpc>
                  <a:spcPct val="100000"/>
                </a:lnSpc>
                <a:spcBef>
                  <a:spcPct val="50000"/>
                </a:spcBef>
                <a:buFontTx/>
                <a:buNone/>
              </a:pPr>
              <a:r>
                <a:rPr lang="en-US">
                  <a:solidFill>
                    <a:schemeClr val="tx1"/>
                  </a:solidFill>
                  <a:latin typeface="Arial Narrow" pitchFamily="34" charset="0"/>
                </a:rPr>
                <a:t>6 cm</a:t>
              </a:r>
            </a:p>
          </p:txBody>
        </p:sp>
        <p:sp>
          <p:nvSpPr>
            <p:cNvPr id="13324" name="Line 13"/>
            <p:cNvSpPr>
              <a:spLocks noChangeShapeType="1"/>
            </p:cNvSpPr>
            <p:nvPr/>
          </p:nvSpPr>
          <p:spPr bwMode="auto">
            <a:xfrm>
              <a:off x="653" y="2231"/>
              <a:ext cx="970" cy="0"/>
            </a:xfrm>
            <a:prstGeom prst="line">
              <a:avLst/>
            </a:prstGeom>
            <a:noFill/>
            <a:ln w="9525">
              <a:solidFill>
                <a:schemeClr val="tx1"/>
              </a:solidFill>
              <a:round/>
              <a:headEnd type="triangle" w="med" len="med"/>
              <a:tailEnd type="triangle" w="med" len="med"/>
            </a:ln>
          </p:spPr>
          <p:txBody>
            <a:bodyPr/>
            <a:lstStyle/>
            <a:p>
              <a:endParaRPr lang="en-US"/>
            </a:p>
          </p:txBody>
        </p:sp>
        <p:sp>
          <p:nvSpPr>
            <p:cNvPr id="13325" name="Line 14"/>
            <p:cNvSpPr>
              <a:spLocks noChangeShapeType="1"/>
            </p:cNvSpPr>
            <p:nvPr/>
          </p:nvSpPr>
          <p:spPr bwMode="auto">
            <a:xfrm>
              <a:off x="653" y="3781"/>
              <a:ext cx="1438" cy="0"/>
            </a:xfrm>
            <a:prstGeom prst="line">
              <a:avLst/>
            </a:prstGeom>
            <a:noFill/>
            <a:ln w="9525">
              <a:solidFill>
                <a:schemeClr val="tx1"/>
              </a:solidFill>
              <a:round/>
              <a:headEnd type="triangle" w="med" len="med"/>
              <a:tailEnd type="triangle" w="med" len="med"/>
            </a:ln>
          </p:spPr>
          <p:txBody>
            <a:bodyPr/>
            <a:lstStyle/>
            <a:p>
              <a:endParaRPr lang="en-US"/>
            </a:p>
          </p:txBody>
        </p:sp>
        <p:sp>
          <p:nvSpPr>
            <p:cNvPr id="13326" name="Line 15"/>
            <p:cNvSpPr>
              <a:spLocks noChangeShapeType="1"/>
            </p:cNvSpPr>
            <p:nvPr/>
          </p:nvSpPr>
          <p:spPr bwMode="auto">
            <a:xfrm>
              <a:off x="2125" y="3058"/>
              <a:ext cx="0" cy="689"/>
            </a:xfrm>
            <a:prstGeom prst="line">
              <a:avLst/>
            </a:prstGeom>
            <a:noFill/>
            <a:ln w="9525">
              <a:solidFill>
                <a:schemeClr val="tx1"/>
              </a:solidFill>
              <a:round/>
              <a:headEnd type="triangle" w="med" len="med"/>
              <a:tailEnd type="triangle" w="med" len="med"/>
            </a:ln>
          </p:spPr>
          <p:txBody>
            <a:bodyPr/>
            <a:lstStyle/>
            <a:p>
              <a:endParaRPr lang="en-US"/>
            </a:p>
          </p:txBody>
        </p:sp>
        <p:sp>
          <p:nvSpPr>
            <p:cNvPr id="13327" name="Line 16"/>
            <p:cNvSpPr>
              <a:spLocks noChangeShapeType="1"/>
            </p:cNvSpPr>
            <p:nvPr/>
          </p:nvSpPr>
          <p:spPr bwMode="auto">
            <a:xfrm>
              <a:off x="586" y="2334"/>
              <a:ext cx="0" cy="1379"/>
            </a:xfrm>
            <a:prstGeom prst="line">
              <a:avLst/>
            </a:prstGeom>
            <a:noFill/>
            <a:ln w="9525">
              <a:solidFill>
                <a:schemeClr val="tx1"/>
              </a:solidFill>
              <a:round/>
              <a:headEnd type="triangle" w="med" len="med"/>
              <a:tailEnd type="triangle" w="med" len="med"/>
            </a:ln>
          </p:spPr>
          <p:txBody>
            <a:bodyPr/>
            <a:lstStyle/>
            <a:p>
              <a:endParaRPr lang="en-US"/>
            </a:p>
          </p:txBody>
        </p:sp>
      </p:gr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4" descr="BD04924_"/>
          <p:cNvPicPr>
            <a:picLocks noChangeAspect="1" noChangeArrowheads="1"/>
          </p:cNvPicPr>
          <p:nvPr/>
        </p:nvPicPr>
        <p:blipFill>
          <a:blip r:embed="rId2" cstate="print"/>
          <a:srcRect/>
          <a:stretch>
            <a:fillRect/>
          </a:stretch>
        </p:blipFill>
        <p:spPr bwMode="auto">
          <a:xfrm rot="1566206">
            <a:off x="6248400" y="3451225"/>
            <a:ext cx="2525713" cy="3406775"/>
          </a:xfrm>
          <a:prstGeom prst="rect">
            <a:avLst/>
          </a:prstGeom>
          <a:noFill/>
          <a:ln w="9525">
            <a:noFill/>
            <a:miter lim="800000"/>
            <a:headEnd/>
            <a:tailEnd/>
          </a:ln>
        </p:spPr>
      </p:pic>
      <p:sp>
        <p:nvSpPr>
          <p:cNvPr id="17411" name="Rectangle 3"/>
          <p:cNvSpPr>
            <a:spLocks noGrp="1" noRot="1" noChangeArrowheads="1"/>
          </p:cNvSpPr>
          <p:nvPr>
            <p:ph type="body" idx="1"/>
          </p:nvPr>
        </p:nvSpPr>
        <p:spPr>
          <a:xfrm>
            <a:off x="228600" y="1219200"/>
            <a:ext cx="7772400" cy="5181600"/>
          </a:xfrm>
        </p:spPr>
        <p:txBody>
          <a:bodyPr>
            <a:normAutofit/>
          </a:bodyPr>
          <a:lstStyle/>
          <a:p>
            <a:pPr eaLnBrk="1" hangingPunct="1">
              <a:buFont typeface="Wingdings" pitchFamily="2" charset="2"/>
              <a:buNone/>
              <a:defRPr/>
            </a:pPr>
            <a:r>
              <a:rPr lang="en-US" sz="3600" b="1" dirty="0" smtClean="0">
                <a:solidFill>
                  <a:srgbClr val="0070C0"/>
                </a:solidFill>
                <a:effectLst>
                  <a:outerShdw blurRad="38100" dist="38100" dir="2700000" algn="tl">
                    <a:srgbClr val="000000">
                      <a:alpha val="43137"/>
                    </a:srgbClr>
                  </a:outerShdw>
                </a:effectLst>
              </a:rPr>
              <a:t>  </a:t>
            </a:r>
            <a:r>
              <a:rPr lang="en-US" sz="5400" b="1" dirty="0" smtClean="0">
                <a:solidFill>
                  <a:srgbClr val="0070C0"/>
                </a:solidFill>
                <a:effectLst>
                  <a:outerShdw blurRad="38100" dist="38100" dir="2700000" algn="tl">
                    <a:srgbClr val="000000">
                      <a:alpha val="43137"/>
                    </a:srgbClr>
                  </a:outerShdw>
                </a:effectLst>
              </a:rPr>
              <a:t>“Understanding is the key to remembering what is learned and being able to use it flexibly.</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2872" y="2743200"/>
            <a:ext cx="5965728" cy="3505200"/>
          </a:xfrm>
          <a:prstGeom prst="rect">
            <a:avLst/>
          </a:prstGeom>
        </p:spPr>
        <p:txBody>
          <a:bodyPr wrap="none">
            <a:prstTxWarp prst="textButtonPour">
              <a:avLst/>
            </a:prstTxWarp>
            <a:spAutoFit/>
          </a:bodyPr>
          <a:lstStyle/>
          <a:p>
            <a:pPr algn="ctr">
              <a:lnSpc>
                <a:spcPct val="90000"/>
              </a:lnSpc>
            </a:pP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Thank You</a:t>
            </a:r>
            <a:endParaRPr lang="en-US"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2620</TotalTime>
  <Words>1557</Words>
  <Application>Microsoft Office PowerPoint</Application>
  <PresentationFormat>On-screen Show (4:3)</PresentationFormat>
  <Paragraphs>317</Paragraphs>
  <Slides>51</Slides>
  <Notes>17</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51</vt:i4>
      </vt:variant>
    </vt:vector>
  </HeadingPairs>
  <TitlesOfParts>
    <vt:vector size="55" baseType="lpstr">
      <vt:lpstr>Flow</vt:lpstr>
      <vt:lpstr>Chart</vt:lpstr>
      <vt:lpstr>Artwork</vt:lpstr>
      <vt:lpstr>Equation</vt:lpstr>
      <vt:lpstr>Slide 1</vt:lpstr>
      <vt:lpstr>Effective Mathematics Teaching and Learning</vt:lpstr>
      <vt:lpstr>Slide 3</vt:lpstr>
      <vt:lpstr>Slide 4</vt:lpstr>
      <vt:lpstr>Subtraction</vt:lpstr>
      <vt:lpstr>Subtraction</vt:lpstr>
      <vt:lpstr>Subtraction</vt:lpstr>
      <vt:lpstr>Subtraction</vt:lpstr>
      <vt:lpstr>Division </vt:lpstr>
      <vt:lpstr>Division </vt:lpstr>
      <vt:lpstr>Division </vt:lpstr>
      <vt:lpstr>Division </vt:lpstr>
      <vt:lpstr>Work out the total number of shapes:</vt:lpstr>
      <vt:lpstr>Work out the total</vt:lpstr>
      <vt:lpstr>Work out the total</vt:lpstr>
      <vt:lpstr>Models that Make Math Meaningful</vt:lpstr>
      <vt:lpstr>Slide 17</vt:lpstr>
      <vt:lpstr>Sketch what you first see</vt:lpstr>
      <vt:lpstr>Sketch what you first see</vt:lpstr>
      <vt:lpstr>Sketch what you first see</vt:lpstr>
      <vt:lpstr>Sketch what you first see</vt:lpstr>
      <vt:lpstr>What fraction is blue?</vt:lpstr>
      <vt:lpstr>Part of a Set     3 of 13 pieces</vt:lpstr>
      <vt:lpstr>Part of an Area     6 of 36 triangles</vt:lpstr>
      <vt:lpstr>Part of an Area   1 of 6 hexagons</vt:lpstr>
      <vt:lpstr>Part of an area  Blue is 1/3 of largest piece</vt:lpstr>
      <vt:lpstr>Fraction Models Part of a Whole</vt:lpstr>
      <vt:lpstr>Other Meanings for Fractions </vt:lpstr>
      <vt:lpstr>Web Resources</vt:lpstr>
      <vt:lpstr>Playing Fraction Tracks</vt:lpstr>
      <vt:lpstr>Make a triangle that is: </vt:lpstr>
      <vt:lpstr>Computational Fluency</vt:lpstr>
      <vt:lpstr>Using Base Ten Blocks to Multiply</vt:lpstr>
      <vt:lpstr>Make an Array</vt:lpstr>
      <vt:lpstr>Draw a picture that shows </vt:lpstr>
      <vt:lpstr>Array</vt:lpstr>
      <vt:lpstr>Side trip to Geometry - Area</vt:lpstr>
      <vt:lpstr>Break it up</vt:lpstr>
      <vt:lpstr>Make a Rectangle</vt:lpstr>
      <vt:lpstr>So?</vt:lpstr>
      <vt:lpstr>Warm Up – Race to Take Up Space</vt:lpstr>
      <vt:lpstr>Working on It – Carpet Problem</vt:lpstr>
      <vt:lpstr>Warm Up – The Size of Things </vt:lpstr>
      <vt:lpstr>Working on It – 4 Square Units Problem</vt:lpstr>
      <vt:lpstr>Working on It continued</vt:lpstr>
      <vt:lpstr>Working on It continued</vt:lpstr>
      <vt:lpstr>Constructing a Collective Thinkpad  Bansho as Assessment for Learning</vt:lpstr>
      <vt:lpstr>Warm Up – Composite Shape Problem</vt:lpstr>
      <vt:lpstr>Working on It – L-shaped Problem</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NTS</cp:lastModifiedBy>
  <cp:revision>671</cp:revision>
  <dcterms:created xsi:type="dcterms:W3CDTF">2014-04-26T07:09:13Z</dcterms:created>
  <dcterms:modified xsi:type="dcterms:W3CDTF">2014-07-05T08:05:30Z</dcterms:modified>
</cp:coreProperties>
</file>