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1"/>
  </p:notesMasterIdLst>
  <p:sldIdLst>
    <p:sldId id="256" r:id="rId2"/>
    <p:sldId id="311" r:id="rId3"/>
    <p:sldId id="400" r:id="rId4"/>
    <p:sldId id="448" r:id="rId5"/>
    <p:sldId id="449" r:id="rId6"/>
    <p:sldId id="450" r:id="rId7"/>
    <p:sldId id="437" r:id="rId8"/>
    <p:sldId id="485" r:id="rId9"/>
    <p:sldId id="451" r:id="rId10"/>
    <p:sldId id="452" r:id="rId11"/>
    <p:sldId id="453" r:id="rId12"/>
    <p:sldId id="454" r:id="rId13"/>
    <p:sldId id="455" r:id="rId14"/>
    <p:sldId id="456" r:id="rId15"/>
    <p:sldId id="457" r:id="rId16"/>
    <p:sldId id="458" r:id="rId17"/>
    <p:sldId id="459" r:id="rId18"/>
    <p:sldId id="460" r:id="rId19"/>
    <p:sldId id="461" r:id="rId20"/>
    <p:sldId id="462" r:id="rId21"/>
    <p:sldId id="463" r:id="rId22"/>
    <p:sldId id="464" r:id="rId23"/>
    <p:sldId id="465" r:id="rId24"/>
    <p:sldId id="466" r:id="rId25"/>
    <p:sldId id="467" r:id="rId26"/>
    <p:sldId id="468" r:id="rId27"/>
    <p:sldId id="469" r:id="rId28"/>
    <p:sldId id="470" r:id="rId29"/>
    <p:sldId id="471" r:id="rId30"/>
    <p:sldId id="472" r:id="rId31"/>
    <p:sldId id="440" r:id="rId32"/>
    <p:sldId id="483" r:id="rId33"/>
    <p:sldId id="484" r:id="rId34"/>
    <p:sldId id="441" r:id="rId35"/>
    <p:sldId id="442" r:id="rId36"/>
    <p:sldId id="443" r:id="rId37"/>
    <p:sldId id="444" r:id="rId38"/>
    <p:sldId id="445" r:id="rId39"/>
    <p:sldId id="473" r:id="rId40"/>
    <p:sldId id="474" r:id="rId41"/>
    <p:sldId id="475" r:id="rId42"/>
    <p:sldId id="476" r:id="rId43"/>
    <p:sldId id="477" r:id="rId44"/>
    <p:sldId id="478" r:id="rId45"/>
    <p:sldId id="479" r:id="rId46"/>
    <p:sldId id="480" r:id="rId47"/>
    <p:sldId id="481" r:id="rId48"/>
    <p:sldId id="482" r:id="rId49"/>
    <p:sldId id="435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C52211"/>
    <a:srgbClr val="660066"/>
    <a:srgbClr val="B17ED8"/>
    <a:srgbClr val="FF6600"/>
    <a:srgbClr val="CC00CC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803" autoAdjust="0"/>
  </p:normalViewPr>
  <p:slideViewPr>
    <p:cSldViewPr>
      <p:cViewPr>
        <p:scale>
          <a:sx n="50" d="100"/>
          <a:sy n="50" d="100"/>
        </p:scale>
        <p:origin x="-1872" y="-4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07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UNDERSTAND WHAT IS MEAN,MEDIAN, MODE AND RANGE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71BABA3-1782-4B5F-B842-522EF0B7ADA2}">
      <dgm:prSet/>
      <dgm:spPr/>
      <dgm:t>
        <a:bodyPr/>
        <a:lstStyle/>
        <a:p>
          <a:pPr rtl="0"/>
          <a:r>
            <a:rPr lang="en-US" dirty="0" smtClean="0"/>
            <a:t>CALCULATE MEAN,MEDIAN,MODE AND RANGE</a:t>
          </a:r>
          <a:endParaRPr lang="en-US" dirty="0"/>
        </a:p>
      </dgm:t>
    </dgm:pt>
    <dgm:pt modelId="{AA8C3BCA-AE3B-4F53-913B-B13793B527C8}" type="parTrans" cxnId="{530FE16C-343D-4F4F-8C3F-1FA173FB17A2}">
      <dgm:prSet/>
      <dgm:spPr/>
      <dgm:t>
        <a:bodyPr/>
        <a:lstStyle/>
        <a:p>
          <a:endParaRPr lang="en-US"/>
        </a:p>
      </dgm:t>
    </dgm:pt>
    <dgm:pt modelId="{DF5C0D29-B92D-476A-9D4D-42C57AE2914F}" type="sibTrans" cxnId="{530FE16C-343D-4F4F-8C3F-1FA173FB17A2}">
      <dgm:prSet/>
      <dgm:spPr/>
      <dgm:t>
        <a:bodyPr/>
        <a:lstStyle/>
        <a:p>
          <a:endParaRPr lang="en-US"/>
        </a:p>
      </dgm:t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530FE16C-343D-4F4F-8C3F-1FA173FB17A2}" srcId="{1E2C499F-276F-4965-8EF3-F224D0293B1A}" destId="{E71BABA3-1782-4B5F-B842-522EF0B7ADA2}" srcOrd="1" destOrd="0" parTransId="{AA8C3BCA-AE3B-4F53-913B-B13793B527C8}" sibTransId="{DF5C0D29-B92D-476A-9D4D-42C57AE2914F}"/>
    <dgm:cxn modelId="{8BE1FCD6-8AEE-4600-BDCB-552D7D998FC6}" type="presOf" srcId="{E71BABA3-1782-4B5F-B842-522EF0B7ADA2}" destId="{5385EDCF-D356-4B6A-9D2E-B578239DCE61}" srcOrd="0" destOrd="1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85750" lvl="1" indent="-285750" algn="l" defTabSz="1555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500" kern="1200" dirty="0" smtClean="0"/>
            <a:t>UNDERSTAND WHAT IS MEAN,MEDIAN, MODE AND RANGE</a:t>
          </a:r>
          <a:endParaRPr lang="en-US" sz="3500" kern="1200" dirty="0"/>
        </a:p>
        <a:p>
          <a:pPr marL="285750" lvl="1" indent="-285750" algn="l" defTabSz="1555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500" kern="1200" dirty="0" smtClean="0"/>
            <a:t>CALCULATE MEAN,MEDIAN,MODE AND RANGE</a:t>
          </a:r>
          <a:endParaRPr lang="en-US" sz="35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E494C-64FC-49A7-B215-F1A4ECAC5FA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E494C-64FC-49A7-B215-F1A4ECAC5FA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D53B6-752A-445F-BFFE-5A045A3F75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BD1E9-9D38-4100-8713-4F91460960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7/5/2014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wmf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wmf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1.w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wmf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wmf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wmf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wmf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381000"/>
            <a:ext cx="9144000" cy="1496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457200" y="1752600"/>
            <a:ext cx="8686800" cy="44958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4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31</a:t>
            </a: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                         </a:t>
            </a: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MEAN MEDIAN MODE AND RANGE</a:t>
            </a:r>
            <a:endParaRPr kumimoji="0" lang="en-US" sz="48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9144000" cy="914400"/>
          </a:xfrm>
        </p:spPr>
        <p:txBody>
          <a:bodyPr vert="horz" lIns="0" rIns="0" bIns="0" anchor="b"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These are </a:t>
            </a:r>
            <a:r>
              <a:rPr lang="en-US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Amar’s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science test scores  </a:t>
            </a:r>
          </a:p>
        </p:txBody>
      </p:sp>
      <p:sp>
        <p:nvSpPr>
          <p:cNvPr id="4099" name="Oval 3"/>
          <p:cNvSpPr>
            <a:spLocks noChangeArrowheads="1"/>
          </p:cNvSpPr>
          <p:nvPr/>
        </p:nvSpPr>
        <p:spPr bwMode="auto">
          <a:xfrm>
            <a:off x="3429000" y="2438400"/>
            <a:ext cx="2362200" cy="12954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97</a:t>
            </a:r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5943600" y="2362200"/>
            <a:ext cx="2362200" cy="12954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84</a:t>
            </a:r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533400" y="3733800"/>
            <a:ext cx="2362200" cy="12954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73</a:t>
            </a:r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5943600" y="3810000"/>
            <a:ext cx="2362200" cy="12954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88</a:t>
            </a:r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3200400" y="5410200"/>
            <a:ext cx="2362200" cy="12954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100</a:t>
            </a:r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3505200" y="3962400"/>
            <a:ext cx="2362200" cy="12954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63</a:t>
            </a:r>
          </a:p>
        </p:txBody>
      </p:sp>
      <p:sp>
        <p:nvSpPr>
          <p:cNvPr id="4105" name="Oval 9"/>
          <p:cNvSpPr>
            <a:spLocks noChangeArrowheads="1"/>
          </p:cNvSpPr>
          <p:nvPr/>
        </p:nvSpPr>
        <p:spPr bwMode="auto">
          <a:xfrm>
            <a:off x="533400" y="5181600"/>
            <a:ext cx="2362200" cy="12954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97</a:t>
            </a:r>
          </a:p>
        </p:txBody>
      </p:sp>
      <p:sp>
        <p:nvSpPr>
          <p:cNvPr id="4106" name="Oval 10"/>
          <p:cNvSpPr>
            <a:spLocks noChangeArrowheads="1"/>
          </p:cNvSpPr>
          <p:nvPr/>
        </p:nvSpPr>
        <p:spPr bwMode="auto">
          <a:xfrm>
            <a:off x="5943600" y="5334000"/>
            <a:ext cx="2362200" cy="12954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95</a:t>
            </a:r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685800" y="2209800"/>
            <a:ext cx="2362200" cy="12954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86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 vert="horz" lIns="0" rIns="0" bIns="0" anchor="b">
            <a:noAutofit/>
          </a:bodyPr>
          <a:lstStyle/>
          <a:p>
            <a:pPr>
              <a:defRPr/>
            </a:pPr>
            <a:r>
              <a:rPr lang="en-US" sz="48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can you tell us about these numbers?   </a:t>
            </a:r>
          </a:p>
        </p:txBody>
      </p:sp>
      <p:sp>
        <p:nvSpPr>
          <p:cNvPr id="5123" name="Oval 5"/>
          <p:cNvSpPr>
            <a:spLocks noChangeArrowheads="1"/>
          </p:cNvSpPr>
          <p:nvPr/>
        </p:nvSpPr>
        <p:spPr bwMode="auto">
          <a:xfrm>
            <a:off x="3429000" y="2286000"/>
            <a:ext cx="2362200" cy="1295400"/>
          </a:xfrm>
          <a:prstGeom prst="ellipse">
            <a:avLst/>
          </a:prstGeom>
          <a:gradFill flip="none" rotWithShape="1">
            <a:gsLst>
              <a:gs pos="0">
                <a:srgbClr val="FFCC99">
                  <a:shade val="30000"/>
                  <a:satMod val="115000"/>
                </a:srgbClr>
              </a:gs>
              <a:gs pos="50000">
                <a:srgbClr val="FFCC99">
                  <a:shade val="67500"/>
                  <a:satMod val="115000"/>
                </a:srgbClr>
              </a:gs>
              <a:gs pos="100000">
                <a:srgbClr val="FFCC99">
                  <a:shade val="100000"/>
                  <a:satMod val="115000"/>
                </a:srgbClr>
              </a:gs>
            </a:gsLst>
            <a:lin ang="5400000" scaled="1"/>
            <a:tileRect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dirty="0">
                <a:latin typeface="Lucida Console" pitchFamily="49" charset="0"/>
              </a:rPr>
              <a:t>97</a:t>
            </a:r>
          </a:p>
        </p:txBody>
      </p:sp>
      <p:sp>
        <p:nvSpPr>
          <p:cNvPr id="5124" name="Oval 6"/>
          <p:cNvSpPr>
            <a:spLocks noChangeArrowheads="1"/>
          </p:cNvSpPr>
          <p:nvPr/>
        </p:nvSpPr>
        <p:spPr bwMode="auto">
          <a:xfrm>
            <a:off x="6400800" y="2286000"/>
            <a:ext cx="2362200" cy="1295400"/>
          </a:xfrm>
          <a:prstGeom prst="ellipse">
            <a:avLst/>
          </a:prstGeom>
          <a:gradFill flip="none" rotWithShape="1">
            <a:gsLst>
              <a:gs pos="0">
                <a:srgbClr val="FFCC99">
                  <a:shade val="30000"/>
                  <a:satMod val="115000"/>
                </a:srgbClr>
              </a:gs>
              <a:gs pos="50000">
                <a:srgbClr val="FFCC99">
                  <a:shade val="67500"/>
                  <a:satMod val="115000"/>
                </a:srgbClr>
              </a:gs>
              <a:gs pos="100000">
                <a:srgbClr val="FFCC99">
                  <a:shade val="100000"/>
                  <a:satMod val="115000"/>
                </a:srgbClr>
              </a:gs>
            </a:gsLst>
            <a:lin ang="5400000" scaled="1"/>
            <a:tileRect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84</a:t>
            </a:r>
          </a:p>
        </p:txBody>
      </p:sp>
      <p:sp>
        <p:nvSpPr>
          <p:cNvPr id="5125" name="Oval 7"/>
          <p:cNvSpPr>
            <a:spLocks noChangeArrowheads="1"/>
          </p:cNvSpPr>
          <p:nvPr/>
        </p:nvSpPr>
        <p:spPr bwMode="auto">
          <a:xfrm>
            <a:off x="762000" y="3924300"/>
            <a:ext cx="2362200" cy="1295400"/>
          </a:xfrm>
          <a:prstGeom prst="ellipse">
            <a:avLst/>
          </a:prstGeom>
          <a:gradFill flip="none" rotWithShape="1">
            <a:gsLst>
              <a:gs pos="0">
                <a:srgbClr val="FFCC99">
                  <a:shade val="30000"/>
                  <a:satMod val="115000"/>
                </a:srgbClr>
              </a:gs>
              <a:gs pos="50000">
                <a:srgbClr val="FFCC99">
                  <a:shade val="67500"/>
                  <a:satMod val="115000"/>
                </a:srgbClr>
              </a:gs>
              <a:gs pos="100000">
                <a:srgbClr val="FFCC99">
                  <a:shade val="100000"/>
                  <a:satMod val="115000"/>
                </a:srgbClr>
              </a:gs>
            </a:gsLst>
            <a:lin ang="5400000" scaled="1"/>
            <a:tileRect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73</a:t>
            </a:r>
          </a:p>
        </p:txBody>
      </p:sp>
      <p:sp>
        <p:nvSpPr>
          <p:cNvPr id="5126" name="Oval 8"/>
          <p:cNvSpPr>
            <a:spLocks noChangeArrowheads="1"/>
          </p:cNvSpPr>
          <p:nvPr/>
        </p:nvSpPr>
        <p:spPr bwMode="auto">
          <a:xfrm>
            <a:off x="6400800" y="3924300"/>
            <a:ext cx="2362200" cy="1295400"/>
          </a:xfrm>
          <a:prstGeom prst="ellipse">
            <a:avLst/>
          </a:prstGeom>
          <a:gradFill flip="none" rotWithShape="1">
            <a:gsLst>
              <a:gs pos="0">
                <a:srgbClr val="FFCC99">
                  <a:shade val="30000"/>
                  <a:satMod val="115000"/>
                </a:srgbClr>
              </a:gs>
              <a:gs pos="50000">
                <a:srgbClr val="FFCC99">
                  <a:shade val="67500"/>
                  <a:satMod val="115000"/>
                </a:srgbClr>
              </a:gs>
              <a:gs pos="100000">
                <a:srgbClr val="FFCC99">
                  <a:shade val="100000"/>
                  <a:satMod val="115000"/>
                </a:srgbClr>
              </a:gs>
            </a:gsLst>
            <a:lin ang="5400000" scaled="1"/>
            <a:tileRect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88</a:t>
            </a:r>
          </a:p>
        </p:txBody>
      </p:sp>
      <p:sp>
        <p:nvSpPr>
          <p:cNvPr id="5127" name="Oval 9"/>
          <p:cNvSpPr>
            <a:spLocks noChangeArrowheads="1"/>
          </p:cNvSpPr>
          <p:nvPr/>
        </p:nvSpPr>
        <p:spPr bwMode="auto">
          <a:xfrm>
            <a:off x="3429000" y="5410200"/>
            <a:ext cx="2362200" cy="1295400"/>
          </a:xfrm>
          <a:prstGeom prst="ellipse">
            <a:avLst/>
          </a:prstGeom>
          <a:gradFill flip="none" rotWithShape="1">
            <a:gsLst>
              <a:gs pos="0">
                <a:srgbClr val="FFCC99">
                  <a:shade val="30000"/>
                  <a:satMod val="115000"/>
                </a:srgbClr>
              </a:gs>
              <a:gs pos="50000">
                <a:srgbClr val="FFCC99">
                  <a:shade val="67500"/>
                  <a:satMod val="115000"/>
                </a:srgbClr>
              </a:gs>
              <a:gs pos="100000">
                <a:srgbClr val="FFCC99">
                  <a:shade val="100000"/>
                  <a:satMod val="115000"/>
                </a:srgbClr>
              </a:gs>
            </a:gsLst>
            <a:lin ang="5400000" scaled="1"/>
            <a:tileRect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100</a:t>
            </a:r>
          </a:p>
        </p:txBody>
      </p:sp>
      <p:sp>
        <p:nvSpPr>
          <p:cNvPr id="5128" name="Oval 10"/>
          <p:cNvSpPr>
            <a:spLocks noChangeArrowheads="1"/>
          </p:cNvSpPr>
          <p:nvPr/>
        </p:nvSpPr>
        <p:spPr bwMode="auto">
          <a:xfrm>
            <a:off x="3429000" y="3924300"/>
            <a:ext cx="2362200" cy="1295400"/>
          </a:xfrm>
          <a:prstGeom prst="ellipse">
            <a:avLst/>
          </a:prstGeom>
          <a:gradFill flip="none" rotWithShape="1">
            <a:gsLst>
              <a:gs pos="0">
                <a:srgbClr val="FFCC99">
                  <a:shade val="30000"/>
                  <a:satMod val="115000"/>
                </a:srgbClr>
              </a:gs>
              <a:gs pos="50000">
                <a:srgbClr val="FFCC99">
                  <a:shade val="67500"/>
                  <a:satMod val="115000"/>
                </a:srgbClr>
              </a:gs>
              <a:gs pos="100000">
                <a:srgbClr val="FFCC99">
                  <a:shade val="100000"/>
                  <a:satMod val="115000"/>
                </a:srgbClr>
              </a:gs>
            </a:gsLst>
            <a:lin ang="5400000" scaled="1"/>
            <a:tileRect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dirty="0">
                <a:latin typeface="Lucida Console" pitchFamily="49" charset="0"/>
              </a:rPr>
              <a:t>63</a:t>
            </a:r>
          </a:p>
        </p:txBody>
      </p:sp>
      <p:sp>
        <p:nvSpPr>
          <p:cNvPr id="5129" name="Oval 11"/>
          <p:cNvSpPr>
            <a:spLocks noChangeArrowheads="1"/>
          </p:cNvSpPr>
          <p:nvPr/>
        </p:nvSpPr>
        <p:spPr bwMode="auto">
          <a:xfrm>
            <a:off x="762000" y="5410200"/>
            <a:ext cx="2362200" cy="1295400"/>
          </a:xfrm>
          <a:prstGeom prst="ellipse">
            <a:avLst/>
          </a:prstGeom>
          <a:gradFill flip="none" rotWithShape="1">
            <a:gsLst>
              <a:gs pos="0">
                <a:srgbClr val="FFCC99">
                  <a:shade val="30000"/>
                  <a:satMod val="115000"/>
                </a:srgbClr>
              </a:gs>
              <a:gs pos="50000">
                <a:srgbClr val="FFCC99">
                  <a:shade val="67500"/>
                  <a:satMod val="115000"/>
                </a:srgbClr>
              </a:gs>
              <a:gs pos="100000">
                <a:srgbClr val="FFCC99">
                  <a:shade val="100000"/>
                  <a:satMod val="115000"/>
                </a:srgbClr>
              </a:gs>
            </a:gsLst>
            <a:lin ang="5400000" scaled="1"/>
            <a:tileRect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dirty="0">
                <a:latin typeface="Lucida Console" pitchFamily="49" charset="0"/>
              </a:rPr>
              <a:t>97</a:t>
            </a:r>
          </a:p>
        </p:txBody>
      </p:sp>
      <p:sp>
        <p:nvSpPr>
          <p:cNvPr id="5130" name="Oval 12"/>
          <p:cNvSpPr>
            <a:spLocks noChangeArrowheads="1"/>
          </p:cNvSpPr>
          <p:nvPr/>
        </p:nvSpPr>
        <p:spPr bwMode="auto">
          <a:xfrm>
            <a:off x="6400800" y="5410200"/>
            <a:ext cx="2362200" cy="1295400"/>
          </a:xfrm>
          <a:prstGeom prst="ellipse">
            <a:avLst/>
          </a:prstGeom>
          <a:gradFill flip="none" rotWithShape="1">
            <a:gsLst>
              <a:gs pos="0">
                <a:srgbClr val="FFCC99">
                  <a:shade val="30000"/>
                  <a:satMod val="115000"/>
                </a:srgbClr>
              </a:gs>
              <a:gs pos="50000">
                <a:srgbClr val="FFCC99">
                  <a:shade val="67500"/>
                  <a:satMod val="115000"/>
                </a:srgbClr>
              </a:gs>
              <a:gs pos="100000">
                <a:srgbClr val="FFCC99">
                  <a:shade val="100000"/>
                  <a:satMod val="115000"/>
                </a:srgbClr>
              </a:gs>
            </a:gsLst>
            <a:lin ang="5400000" scaled="1"/>
            <a:tileRect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95</a:t>
            </a:r>
          </a:p>
        </p:txBody>
      </p:sp>
      <p:sp>
        <p:nvSpPr>
          <p:cNvPr id="5131" name="Oval 13"/>
          <p:cNvSpPr>
            <a:spLocks noChangeArrowheads="1"/>
          </p:cNvSpPr>
          <p:nvPr/>
        </p:nvSpPr>
        <p:spPr bwMode="auto">
          <a:xfrm>
            <a:off x="762000" y="2286000"/>
            <a:ext cx="2362200" cy="1295400"/>
          </a:xfrm>
          <a:prstGeom prst="ellipse">
            <a:avLst/>
          </a:prstGeom>
          <a:gradFill flip="none" rotWithShape="1">
            <a:gsLst>
              <a:gs pos="0">
                <a:srgbClr val="FFCC99">
                  <a:shade val="30000"/>
                  <a:satMod val="115000"/>
                </a:srgbClr>
              </a:gs>
              <a:gs pos="50000">
                <a:srgbClr val="FFCC99">
                  <a:shade val="67500"/>
                  <a:satMod val="115000"/>
                </a:srgbClr>
              </a:gs>
              <a:gs pos="100000">
                <a:srgbClr val="FFCC99">
                  <a:shade val="100000"/>
                  <a:satMod val="115000"/>
                </a:srgbClr>
              </a:gs>
            </a:gsLst>
            <a:lin ang="5400000" scaled="1"/>
            <a:tileRect/>
          </a:gra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86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eanMedi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762000"/>
            <a:ext cx="5334000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 rot="-480674">
            <a:off x="2269207" y="4777801"/>
            <a:ext cx="63246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99"/>
                </a:solidFill>
                <a:latin typeface="Arial Black"/>
              </a:rPr>
              <a:t>Let's define these words &amp;</a:t>
            </a:r>
          </a:p>
          <a:p>
            <a:pPr algn="ctr"/>
            <a:r>
              <a:rPr lang="en-US" sz="20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990099"/>
                </a:solidFill>
                <a:latin typeface="Arial Black"/>
              </a:rPr>
              <a:t>learn how to find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04088"/>
            <a:ext cx="8229600" cy="89611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Measures of Central Tendency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82000" cy="1143000"/>
          </a:xfrm>
        </p:spPr>
        <p:txBody>
          <a:bodyPr>
            <a:noAutofit/>
          </a:bodyPr>
          <a:lstStyle/>
          <a:p>
            <a:pPr algn="ctr">
              <a:buFontTx/>
              <a:buNone/>
              <a:defRPr/>
            </a:pPr>
            <a:r>
              <a:rPr lang="en-US" sz="2400" b="1" dirty="0" smtClean="0">
                <a:solidFill>
                  <a:srgbClr val="002060"/>
                </a:solidFill>
              </a:rPr>
              <a:t>Circle the measures of central tendency below.</a:t>
            </a:r>
            <a:br>
              <a:rPr lang="en-US" sz="2400" b="1" dirty="0" smtClean="0">
                <a:solidFill>
                  <a:srgbClr val="002060"/>
                </a:solidFill>
              </a:rPr>
            </a:b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chemeClr val="tx2"/>
                </a:solidFill>
              </a:rPr>
              <a:t>(Hint: There are only 3 measures of central tendency.)</a:t>
            </a:r>
            <a:endParaRPr lang="en-US" sz="2400" b="1" dirty="0">
              <a:solidFill>
                <a:schemeClr val="tx2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295400" y="2743200"/>
            <a:ext cx="2819400" cy="1066800"/>
            <a:chOff x="1371600" y="3048000"/>
            <a:chExt cx="2819400" cy="1066800"/>
          </a:xfrm>
        </p:grpSpPr>
        <p:sp>
          <p:nvSpPr>
            <p:cNvPr id="9" name="Oval 8"/>
            <p:cNvSpPr/>
            <p:nvPr/>
          </p:nvSpPr>
          <p:spPr bwMode="auto">
            <a:xfrm>
              <a:off x="1371600" y="3048000"/>
              <a:ext cx="2819400" cy="1066800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02" name="TextBox 6"/>
            <p:cNvSpPr txBox="1">
              <a:spLocks noChangeArrowheads="1"/>
            </p:cNvSpPr>
            <p:nvPr/>
          </p:nvSpPr>
          <p:spPr bwMode="auto">
            <a:xfrm>
              <a:off x="1894679" y="3165902"/>
              <a:ext cx="1657826" cy="769441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Mode</a:t>
              </a:r>
              <a:endPara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486400" y="2743200"/>
            <a:ext cx="2819400" cy="1066800"/>
            <a:chOff x="5410200" y="2514600"/>
            <a:chExt cx="2819400" cy="1066800"/>
          </a:xfrm>
        </p:grpSpPr>
        <p:sp>
          <p:nvSpPr>
            <p:cNvPr id="14" name="Oval 13"/>
            <p:cNvSpPr/>
            <p:nvPr/>
          </p:nvSpPr>
          <p:spPr bwMode="auto">
            <a:xfrm>
              <a:off x="5410200" y="2514600"/>
              <a:ext cx="2819400" cy="1066800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TextBox 6"/>
            <p:cNvSpPr txBox="1">
              <a:spLocks noChangeArrowheads="1"/>
            </p:cNvSpPr>
            <p:nvPr/>
          </p:nvSpPr>
          <p:spPr bwMode="auto">
            <a:xfrm>
              <a:off x="5933279" y="2632502"/>
              <a:ext cx="1627369" cy="769441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Mean</a:t>
              </a:r>
              <a:endPara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295400" y="4953000"/>
            <a:ext cx="2819400" cy="1066800"/>
            <a:chOff x="762000" y="5791200"/>
            <a:chExt cx="2819400" cy="1066800"/>
          </a:xfrm>
        </p:grpSpPr>
        <p:sp>
          <p:nvSpPr>
            <p:cNvPr id="16" name="Oval 15"/>
            <p:cNvSpPr/>
            <p:nvPr/>
          </p:nvSpPr>
          <p:spPr bwMode="auto">
            <a:xfrm>
              <a:off x="762000" y="5791200"/>
              <a:ext cx="2819400" cy="1066800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TextBox 6"/>
            <p:cNvSpPr txBox="1">
              <a:spLocks noChangeArrowheads="1"/>
            </p:cNvSpPr>
            <p:nvPr/>
          </p:nvSpPr>
          <p:spPr bwMode="auto">
            <a:xfrm>
              <a:off x="1137603" y="5939880"/>
              <a:ext cx="1909497" cy="769441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4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Range</a:t>
              </a:r>
              <a:endPara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486400" y="4953000"/>
            <a:ext cx="2819400" cy="1066800"/>
            <a:chOff x="4664683" y="5791200"/>
            <a:chExt cx="2819400" cy="1066800"/>
          </a:xfrm>
        </p:grpSpPr>
        <p:sp>
          <p:nvSpPr>
            <p:cNvPr id="18" name="Oval 17"/>
            <p:cNvSpPr/>
            <p:nvPr/>
          </p:nvSpPr>
          <p:spPr bwMode="auto">
            <a:xfrm>
              <a:off x="4664683" y="5791200"/>
              <a:ext cx="2819400" cy="1066800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6"/>
            <p:cNvSpPr txBox="1">
              <a:spLocks noChangeArrowheads="1"/>
            </p:cNvSpPr>
            <p:nvPr/>
          </p:nvSpPr>
          <p:spPr bwMode="auto">
            <a:xfrm>
              <a:off x="5054713" y="5955268"/>
              <a:ext cx="2039341" cy="738664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4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Median</a:t>
              </a:r>
              <a:endParaRPr lang="en-US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8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066800"/>
            <a:ext cx="8466138" cy="189071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3799" name="WordArt 14"/>
          <p:cNvSpPr>
            <a:spLocks noChangeArrowheads="1" noChangeShapeType="1" noTextEdit="1"/>
          </p:cNvSpPr>
          <p:nvPr/>
        </p:nvSpPr>
        <p:spPr bwMode="auto">
          <a:xfrm>
            <a:off x="3657600" y="3276600"/>
            <a:ext cx="1624013" cy="704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28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Comic Sans MS"/>
            </a:endParaRPr>
          </a:p>
        </p:txBody>
      </p:sp>
      <p:sp>
        <p:nvSpPr>
          <p:cNvPr id="15" name="Rectangle 1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endParaRPr lang="en-US" sz="5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6400800" cy="1371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the MEAN?</a:t>
            </a:r>
            <a:b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How do we find it?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438400"/>
            <a:ext cx="8077200" cy="3581400"/>
          </a:xfrm>
        </p:spPr>
        <p:txBody>
          <a:bodyPr/>
          <a:lstStyle/>
          <a:p>
            <a:pPr marL="0" indent="0" eaLnBrk="1" hangingPunct="1">
              <a:buFont typeface="Symbol" pitchFamily="18" charset="2"/>
              <a:buNone/>
            </a:pPr>
            <a:r>
              <a:rPr lang="en-US" sz="3600" b="1" dirty="0" smtClean="0">
                <a:latin typeface="Comic Sans MS" pitchFamily="66" charset="0"/>
              </a:rPr>
              <a:t>The mean is the numerical average of the data set.</a:t>
            </a:r>
          </a:p>
          <a:p>
            <a:pPr marL="0" indent="0" eaLnBrk="1" hangingPunct="1">
              <a:buFont typeface="Symbol" pitchFamily="18" charset="2"/>
              <a:buNone/>
            </a:pPr>
            <a:endParaRPr lang="en-US" sz="1400" b="1" dirty="0" smtClean="0">
              <a:latin typeface="Comic Sans MS" pitchFamily="66" charset="0"/>
            </a:endParaRPr>
          </a:p>
          <a:p>
            <a:pPr marL="0" indent="0" eaLnBrk="1" hangingPunct="1">
              <a:buFont typeface="Symbol" pitchFamily="18" charset="2"/>
              <a:buNone/>
            </a:pPr>
            <a:r>
              <a:rPr lang="en-US" sz="3600" b="1" dirty="0" smtClean="0">
                <a:latin typeface="Comic Sans MS" pitchFamily="66" charset="0"/>
              </a:rPr>
              <a:t>The mean is found by adding all the values in the set, then dividing the sum by the number of values.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utoUpdateAnimBg="0"/>
      <p:bldP spid="3891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295400"/>
            <a:ext cx="3886200" cy="2362200"/>
          </a:xfr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 eaLnBrk="1" hangingPunct="1"/>
            <a:r>
              <a:rPr lang="en-US" sz="4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Lets find </a:t>
            </a:r>
            <a:r>
              <a:rPr lang="en-US" sz="4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AMAR’s  </a:t>
            </a:r>
            <a:r>
              <a:rPr lang="en-US" sz="40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MEAN</a:t>
            </a:r>
            <a:r>
              <a:rPr lang="en-US" sz="4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science test score?</a:t>
            </a:r>
            <a:r>
              <a:rPr lang="en-US" sz="5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</a:t>
            </a:r>
          </a:p>
        </p:txBody>
      </p:sp>
      <p:sp>
        <p:nvSpPr>
          <p:cNvPr id="46083" name="Oval 3"/>
          <p:cNvSpPr>
            <a:spLocks noChangeArrowheads="1"/>
          </p:cNvSpPr>
          <p:nvPr/>
        </p:nvSpPr>
        <p:spPr bwMode="auto">
          <a:xfrm>
            <a:off x="5334000" y="304800"/>
            <a:ext cx="1143000" cy="6096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97</a:t>
            </a:r>
          </a:p>
        </p:txBody>
      </p:sp>
      <p:sp>
        <p:nvSpPr>
          <p:cNvPr id="46084" name="Oval 4"/>
          <p:cNvSpPr>
            <a:spLocks noChangeArrowheads="1"/>
          </p:cNvSpPr>
          <p:nvPr/>
        </p:nvSpPr>
        <p:spPr bwMode="auto">
          <a:xfrm>
            <a:off x="5334000" y="914400"/>
            <a:ext cx="1143000" cy="5334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84</a:t>
            </a:r>
          </a:p>
        </p:txBody>
      </p:sp>
      <p:sp>
        <p:nvSpPr>
          <p:cNvPr id="46085" name="Oval 5"/>
          <p:cNvSpPr>
            <a:spLocks noChangeArrowheads="1"/>
          </p:cNvSpPr>
          <p:nvPr/>
        </p:nvSpPr>
        <p:spPr bwMode="auto">
          <a:xfrm>
            <a:off x="5334000" y="3962400"/>
            <a:ext cx="990600" cy="5334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73</a:t>
            </a:r>
          </a:p>
        </p:txBody>
      </p:sp>
      <p:sp>
        <p:nvSpPr>
          <p:cNvPr id="46086" name="Oval 6"/>
          <p:cNvSpPr>
            <a:spLocks noChangeArrowheads="1"/>
          </p:cNvSpPr>
          <p:nvPr/>
        </p:nvSpPr>
        <p:spPr bwMode="auto">
          <a:xfrm>
            <a:off x="5257800" y="1447800"/>
            <a:ext cx="1219200" cy="5334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88</a:t>
            </a:r>
          </a:p>
        </p:txBody>
      </p:sp>
      <p:sp>
        <p:nvSpPr>
          <p:cNvPr id="46087" name="Oval 7"/>
          <p:cNvSpPr>
            <a:spLocks noChangeArrowheads="1"/>
          </p:cNvSpPr>
          <p:nvPr/>
        </p:nvSpPr>
        <p:spPr bwMode="auto">
          <a:xfrm>
            <a:off x="5410200" y="2057400"/>
            <a:ext cx="1066800" cy="6096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Arial" pitchFamily="34" charset="0"/>
                <a:cs typeface="Arial" pitchFamily="34" charset="0"/>
              </a:rPr>
              <a:t>100</a:t>
            </a:r>
          </a:p>
        </p:txBody>
      </p:sp>
      <p:sp>
        <p:nvSpPr>
          <p:cNvPr id="46088" name="Oval 8"/>
          <p:cNvSpPr>
            <a:spLocks noChangeArrowheads="1"/>
          </p:cNvSpPr>
          <p:nvPr/>
        </p:nvSpPr>
        <p:spPr bwMode="auto">
          <a:xfrm>
            <a:off x="5410200" y="3352800"/>
            <a:ext cx="990600" cy="5334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63</a:t>
            </a:r>
          </a:p>
        </p:txBody>
      </p:sp>
      <p:sp>
        <p:nvSpPr>
          <p:cNvPr id="46089" name="Oval 9"/>
          <p:cNvSpPr>
            <a:spLocks noChangeArrowheads="1"/>
          </p:cNvSpPr>
          <p:nvPr/>
        </p:nvSpPr>
        <p:spPr bwMode="auto">
          <a:xfrm>
            <a:off x="5257800" y="5105400"/>
            <a:ext cx="1143000" cy="6096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Arial" pitchFamily="34" charset="0"/>
                <a:cs typeface="Arial" pitchFamily="34" charset="0"/>
              </a:rPr>
              <a:t>97</a:t>
            </a:r>
          </a:p>
        </p:txBody>
      </p:sp>
      <p:sp>
        <p:nvSpPr>
          <p:cNvPr id="46090" name="Oval 10"/>
          <p:cNvSpPr>
            <a:spLocks noChangeArrowheads="1"/>
          </p:cNvSpPr>
          <p:nvPr/>
        </p:nvSpPr>
        <p:spPr bwMode="auto">
          <a:xfrm>
            <a:off x="5410200" y="2743200"/>
            <a:ext cx="1066800" cy="5334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95</a:t>
            </a:r>
          </a:p>
        </p:txBody>
      </p:sp>
      <p:sp>
        <p:nvSpPr>
          <p:cNvPr id="46091" name="Oval 11"/>
          <p:cNvSpPr>
            <a:spLocks noChangeArrowheads="1"/>
          </p:cNvSpPr>
          <p:nvPr/>
        </p:nvSpPr>
        <p:spPr bwMode="auto">
          <a:xfrm>
            <a:off x="5257800" y="4572000"/>
            <a:ext cx="1066800" cy="5334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dirty="0">
                <a:latin typeface="Arial" pitchFamily="34" charset="0"/>
                <a:cs typeface="Arial" pitchFamily="34" charset="0"/>
              </a:rPr>
              <a:t>86</a:t>
            </a:r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>
            <a:off x="5029200" y="5791200"/>
            <a:ext cx="1600200" cy="0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6094" name="Text Box 14"/>
          <p:cNvSpPr txBox="1">
            <a:spLocks noChangeArrowheads="1"/>
          </p:cNvSpPr>
          <p:nvPr/>
        </p:nvSpPr>
        <p:spPr bwMode="auto">
          <a:xfrm>
            <a:off x="4495800" y="4724400"/>
            <a:ext cx="6858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6600" b="1"/>
              <a:t>+</a:t>
            </a:r>
          </a:p>
        </p:txBody>
      </p:sp>
      <p:sp>
        <p:nvSpPr>
          <p:cNvPr id="46095" name="WordArt 15"/>
          <p:cNvSpPr>
            <a:spLocks noChangeArrowheads="1" noChangeShapeType="1" noTextEdit="1"/>
          </p:cNvSpPr>
          <p:nvPr/>
        </p:nvSpPr>
        <p:spPr bwMode="auto">
          <a:xfrm>
            <a:off x="6781800" y="1371600"/>
            <a:ext cx="18669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Courier New"/>
                <a:cs typeface="Courier New"/>
              </a:rPr>
              <a:t>Add all</a:t>
            </a:r>
          </a:p>
          <a:p>
            <a:pPr algn="ctr"/>
            <a:r>
              <a:rPr lang="en-US" sz="2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Courier New"/>
                <a:cs typeface="Courier New"/>
              </a:rPr>
              <a:t>the values.</a:t>
            </a:r>
          </a:p>
        </p:txBody>
      </p:sp>
      <p:sp>
        <p:nvSpPr>
          <p:cNvPr id="46096" name="WordArt 16"/>
          <p:cNvSpPr>
            <a:spLocks noChangeArrowheads="1" noChangeShapeType="1" noTextEdit="1"/>
          </p:cNvSpPr>
          <p:nvPr/>
        </p:nvSpPr>
        <p:spPr bwMode="auto">
          <a:xfrm>
            <a:off x="6553200" y="3429000"/>
            <a:ext cx="2286000" cy="167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Courier New"/>
                <a:cs typeface="Courier New"/>
              </a:rPr>
              <a:t>Divide the sum</a:t>
            </a:r>
          </a:p>
          <a:p>
            <a:pPr algn="ctr"/>
            <a:r>
              <a:rPr lang="en-US" sz="2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Courier New"/>
                <a:cs typeface="Courier New"/>
              </a:rPr>
              <a:t>by the number</a:t>
            </a:r>
          </a:p>
          <a:p>
            <a:pPr algn="ctr"/>
            <a:r>
              <a:rPr lang="en-US" sz="2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Courier New"/>
                <a:cs typeface="Courier New"/>
              </a:rPr>
              <a:t>of values.</a:t>
            </a:r>
          </a:p>
        </p:txBody>
      </p:sp>
      <p:sp>
        <p:nvSpPr>
          <p:cNvPr id="46097" name="Rectangle 17"/>
          <p:cNvSpPr>
            <a:spLocks noChangeArrowheads="1"/>
          </p:cNvSpPr>
          <p:nvPr/>
        </p:nvSpPr>
        <p:spPr bwMode="auto">
          <a:xfrm>
            <a:off x="5105400" y="5943600"/>
            <a:ext cx="1371600" cy="6858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dirty="0">
                <a:latin typeface="Arial" pitchFamily="34" charset="0"/>
                <a:cs typeface="Arial" pitchFamily="34" charset="0"/>
              </a:rPr>
              <a:t>783</a:t>
            </a:r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381000" y="4648200"/>
            <a:ext cx="1371600" cy="6858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>
                <a:latin typeface="Arial" pitchFamily="34" charset="0"/>
                <a:cs typeface="Arial" pitchFamily="34" charset="0"/>
              </a:rPr>
              <a:t>783</a:t>
            </a:r>
          </a:p>
        </p:txBody>
      </p:sp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2057400" y="4724400"/>
            <a:ext cx="914400" cy="6858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7200" b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÷</a:t>
            </a:r>
          </a:p>
        </p:txBody>
      </p:sp>
      <p:sp>
        <p:nvSpPr>
          <p:cNvPr id="46100" name="Rectangle 20"/>
          <p:cNvSpPr>
            <a:spLocks noChangeArrowheads="1"/>
          </p:cNvSpPr>
          <p:nvPr/>
        </p:nvSpPr>
        <p:spPr bwMode="auto">
          <a:xfrm>
            <a:off x="3200400" y="4648200"/>
            <a:ext cx="685800" cy="6858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46101" name="Rectangle 21"/>
          <p:cNvSpPr>
            <a:spLocks noChangeArrowheads="1"/>
          </p:cNvSpPr>
          <p:nvPr/>
        </p:nvSpPr>
        <p:spPr bwMode="auto">
          <a:xfrm>
            <a:off x="533400" y="5791200"/>
            <a:ext cx="4114800" cy="762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dirty="0">
                <a:latin typeface="Arial" pitchFamily="34" charset="0"/>
                <a:cs typeface="Arial" pitchFamily="34" charset="0"/>
              </a:rPr>
              <a:t>The mean is </a:t>
            </a:r>
            <a:r>
              <a:rPr lang="en-US" sz="4400" b="1" dirty="0">
                <a:latin typeface="Arial" pitchFamily="34" charset="0"/>
                <a:cs typeface="Arial" pitchFamily="34" charset="0"/>
              </a:rPr>
              <a:t>87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6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6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animBg="1"/>
      <p:bldP spid="46084" grpId="0" animBg="1"/>
      <p:bldP spid="46085" grpId="0" animBg="1"/>
      <p:bldP spid="46086" grpId="0" animBg="1"/>
      <p:bldP spid="46087" grpId="0" animBg="1"/>
      <p:bldP spid="46088" grpId="0" animBg="1"/>
      <p:bldP spid="46089" grpId="0" animBg="1"/>
      <p:bldP spid="46090" grpId="0" animBg="1"/>
      <p:bldP spid="46091" grpId="0" animBg="1"/>
      <p:bldP spid="46092" grpId="0" animBg="1"/>
      <p:bldP spid="46094" grpId="0"/>
      <p:bldP spid="46095" grpId="0" animBg="1"/>
      <p:bldP spid="46096" grpId="0" animBg="1"/>
      <p:bldP spid="46097" grpId="0" animBg="1"/>
      <p:bldP spid="46098" grpId="0" animBg="1"/>
      <p:bldP spid="46099" grpId="0" animBg="1"/>
      <p:bldP spid="46100" grpId="0" animBg="1"/>
      <p:bldP spid="4610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6400800" cy="1371600"/>
          </a:xfrm>
        </p:spPr>
        <p:txBody>
          <a:bodyPr vert="horz" lIns="0" rIns="0" bIns="0" anchor="b">
            <a:noAutofit/>
          </a:bodyPr>
          <a:lstStyle/>
          <a:p>
            <a:r>
              <a:rPr lang="en-US" sz="44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the MEDIAN?</a:t>
            </a:r>
            <a:br>
              <a:rPr lang="en-US" sz="44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4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How do we find it?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209800"/>
            <a:ext cx="8153400" cy="4267200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sz="3600" dirty="0" smtClean="0">
                <a:latin typeface="Comic Sans MS" pitchFamily="66" charset="0"/>
              </a:rPr>
              <a:t>The </a:t>
            </a:r>
            <a:r>
              <a:rPr lang="en-US" sz="3600" b="1" dirty="0" smtClean="0">
                <a:solidFill>
                  <a:srgbClr val="FF0000"/>
                </a:solidFill>
                <a:latin typeface="Comic Sans MS" pitchFamily="66" charset="0"/>
              </a:rPr>
              <a:t>MEDIAN</a:t>
            </a:r>
            <a:r>
              <a:rPr lang="en-US" sz="3600" dirty="0" smtClean="0">
                <a:latin typeface="Comic Sans MS" pitchFamily="66" charset="0"/>
              </a:rPr>
              <a:t> is the number that is in the middle of a set of data</a:t>
            </a:r>
          </a:p>
          <a:p>
            <a:pPr marL="0" indent="0" eaLnBrk="1" hangingPunct="1">
              <a:buFontTx/>
              <a:buNone/>
            </a:pPr>
            <a:endParaRPr lang="en-US" sz="1800" dirty="0" smtClean="0">
              <a:latin typeface="Comic Sans MS" pitchFamily="66" charset="0"/>
            </a:endParaRPr>
          </a:p>
          <a:p>
            <a:pPr marL="514350" indent="-514350"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en-US" sz="3200" dirty="0" smtClean="0">
                <a:latin typeface="Comic Sans MS" pitchFamily="66" charset="0"/>
              </a:rPr>
              <a:t>Arrange the numbers in the set in order from least to greatest.</a:t>
            </a:r>
          </a:p>
          <a:p>
            <a:pPr marL="514350" indent="-514350" eaLnBrk="1" hangingPunct="1">
              <a:buClr>
                <a:srgbClr val="FF0000"/>
              </a:buClr>
              <a:buFont typeface="+mj-lt"/>
              <a:buAutoNum type="arabicPeriod"/>
            </a:pPr>
            <a:endParaRPr lang="en-US" sz="2000" dirty="0" smtClean="0">
              <a:latin typeface="Comic Sans MS" pitchFamily="66" charset="0"/>
            </a:endParaRPr>
          </a:p>
          <a:p>
            <a:pPr marL="514350" indent="-514350"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en-US" sz="3200" dirty="0" smtClean="0">
                <a:latin typeface="Comic Sans MS" pitchFamily="66" charset="0"/>
              </a:rPr>
              <a:t>Then find the number that is in the middle.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en-US" b="1" dirty="0" smtClean="0"/>
          </a:p>
          <a:p>
            <a:pPr marL="0" indent="0" eaLnBrk="1" hangingPunct="1">
              <a:buFont typeface="Symbol" pitchFamily="18" charset="2"/>
              <a:buNone/>
            </a:pP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autoUpdateAnimBg="0"/>
      <p:bldP spid="4813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25" name="Rectangle 21"/>
          <p:cNvSpPr>
            <a:spLocks noChangeArrowheads="1"/>
          </p:cNvSpPr>
          <p:nvPr/>
        </p:nvSpPr>
        <p:spPr bwMode="auto">
          <a:xfrm>
            <a:off x="3810000" y="1524000"/>
            <a:ext cx="914400" cy="1447800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243" name="Oval 3"/>
          <p:cNvSpPr>
            <a:spLocks noChangeArrowheads="1"/>
          </p:cNvSpPr>
          <p:nvPr/>
        </p:nvSpPr>
        <p:spPr bwMode="auto">
          <a:xfrm>
            <a:off x="5791200" y="1905000"/>
            <a:ext cx="838200" cy="6858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97</a:t>
            </a:r>
          </a:p>
        </p:txBody>
      </p:sp>
      <p:sp>
        <p:nvSpPr>
          <p:cNvPr id="10244" name="Oval 4"/>
          <p:cNvSpPr>
            <a:spLocks noChangeArrowheads="1"/>
          </p:cNvSpPr>
          <p:nvPr/>
        </p:nvSpPr>
        <p:spPr bwMode="auto">
          <a:xfrm>
            <a:off x="1981200" y="1905000"/>
            <a:ext cx="762000" cy="762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84</a:t>
            </a:r>
          </a:p>
        </p:txBody>
      </p:sp>
      <p:sp>
        <p:nvSpPr>
          <p:cNvPr id="10245" name="Oval 5"/>
          <p:cNvSpPr>
            <a:spLocks noChangeArrowheads="1"/>
          </p:cNvSpPr>
          <p:nvPr/>
        </p:nvSpPr>
        <p:spPr bwMode="auto">
          <a:xfrm>
            <a:off x="1066800" y="1828800"/>
            <a:ext cx="762000" cy="8382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73</a:t>
            </a:r>
          </a:p>
        </p:txBody>
      </p:sp>
      <p:sp>
        <p:nvSpPr>
          <p:cNvPr id="10246" name="Oval 6"/>
          <p:cNvSpPr>
            <a:spLocks noChangeArrowheads="1"/>
          </p:cNvSpPr>
          <p:nvPr/>
        </p:nvSpPr>
        <p:spPr bwMode="auto">
          <a:xfrm>
            <a:off x="3886200" y="1828800"/>
            <a:ext cx="762000" cy="762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88</a:t>
            </a:r>
          </a:p>
        </p:txBody>
      </p:sp>
      <p:sp>
        <p:nvSpPr>
          <p:cNvPr id="10247" name="Oval 7"/>
          <p:cNvSpPr>
            <a:spLocks noChangeArrowheads="1"/>
          </p:cNvSpPr>
          <p:nvPr/>
        </p:nvSpPr>
        <p:spPr bwMode="auto">
          <a:xfrm>
            <a:off x="7772400" y="1752600"/>
            <a:ext cx="9906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 dirty="0" smtClean="0">
                <a:latin typeface="Arial" pitchFamily="34" charset="0"/>
                <a:cs typeface="Arial" pitchFamily="34" charset="0"/>
              </a:rPr>
              <a:t>10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48" name="Oval 8"/>
          <p:cNvSpPr>
            <a:spLocks noChangeArrowheads="1"/>
          </p:cNvSpPr>
          <p:nvPr/>
        </p:nvSpPr>
        <p:spPr bwMode="auto">
          <a:xfrm>
            <a:off x="228600" y="1752600"/>
            <a:ext cx="6858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63</a:t>
            </a:r>
          </a:p>
        </p:txBody>
      </p:sp>
      <p:sp>
        <p:nvSpPr>
          <p:cNvPr id="10249" name="Oval 9"/>
          <p:cNvSpPr>
            <a:spLocks noChangeArrowheads="1"/>
          </p:cNvSpPr>
          <p:nvPr/>
        </p:nvSpPr>
        <p:spPr bwMode="auto">
          <a:xfrm>
            <a:off x="6858000" y="1828800"/>
            <a:ext cx="838200" cy="8382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Arial" pitchFamily="34" charset="0"/>
                <a:cs typeface="Arial" pitchFamily="34" charset="0"/>
              </a:rPr>
              <a:t>97</a:t>
            </a:r>
          </a:p>
        </p:txBody>
      </p:sp>
      <p:sp>
        <p:nvSpPr>
          <p:cNvPr id="10250" name="Oval 10"/>
          <p:cNvSpPr>
            <a:spLocks noChangeArrowheads="1"/>
          </p:cNvSpPr>
          <p:nvPr/>
        </p:nvSpPr>
        <p:spPr bwMode="auto">
          <a:xfrm>
            <a:off x="4800600" y="1828800"/>
            <a:ext cx="838200" cy="762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95</a:t>
            </a:r>
          </a:p>
        </p:txBody>
      </p:sp>
      <p:sp>
        <p:nvSpPr>
          <p:cNvPr id="10251" name="Oval 11"/>
          <p:cNvSpPr>
            <a:spLocks noChangeArrowheads="1"/>
          </p:cNvSpPr>
          <p:nvPr/>
        </p:nvSpPr>
        <p:spPr bwMode="auto">
          <a:xfrm>
            <a:off x="2819400" y="1905000"/>
            <a:ext cx="762000" cy="762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86</a:t>
            </a:r>
          </a:p>
        </p:txBody>
      </p:sp>
      <p:sp>
        <p:nvSpPr>
          <p:cNvPr id="10253" name="WordArt 15"/>
          <p:cNvSpPr>
            <a:spLocks noChangeArrowheads="1" noChangeShapeType="1" noTextEdit="1"/>
          </p:cNvSpPr>
          <p:nvPr/>
        </p:nvSpPr>
        <p:spPr bwMode="auto">
          <a:xfrm>
            <a:off x="533400" y="3505200"/>
            <a:ext cx="77724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urier New"/>
                <a:cs typeface="Courier New"/>
              </a:rPr>
              <a:t>Find the number that is in the middle.</a:t>
            </a:r>
          </a:p>
        </p:txBody>
      </p:sp>
      <p:sp>
        <p:nvSpPr>
          <p:cNvPr id="47124" name="Rectangle 20"/>
          <p:cNvSpPr>
            <a:spLocks noChangeArrowheads="1"/>
          </p:cNvSpPr>
          <p:nvPr/>
        </p:nvSpPr>
        <p:spPr bwMode="auto">
          <a:xfrm>
            <a:off x="2057400" y="4343400"/>
            <a:ext cx="4114800" cy="7620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dirty="0"/>
              <a:t>The median is </a:t>
            </a:r>
            <a:r>
              <a:rPr lang="en-US" sz="4000" b="1" dirty="0"/>
              <a:t>88.</a:t>
            </a:r>
            <a:r>
              <a:rPr lang="en-US" sz="4400" dirty="0"/>
              <a:t> </a:t>
            </a:r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0" y="5562600"/>
            <a:ext cx="3276600" cy="1295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/>
              <a:t>Half the numbers are</a:t>
            </a:r>
          </a:p>
          <a:p>
            <a:pPr algn="ctr"/>
            <a:r>
              <a:rPr lang="en-US" sz="2400" b="1" u="sng"/>
              <a:t> less</a:t>
            </a:r>
            <a:r>
              <a:rPr lang="en-US" sz="2400" b="1"/>
              <a:t> than the median</a:t>
            </a:r>
            <a:r>
              <a:rPr lang="en-US" sz="2400"/>
              <a:t>.</a:t>
            </a:r>
            <a:r>
              <a:rPr lang="en-US" sz="4400"/>
              <a:t> </a:t>
            </a:r>
          </a:p>
        </p:txBody>
      </p:sp>
      <p:sp>
        <p:nvSpPr>
          <p:cNvPr id="47128" name="Rectangle 24"/>
          <p:cNvSpPr>
            <a:spLocks noChangeArrowheads="1"/>
          </p:cNvSpPr>
          <p:nvPr/>
        </p:nvSpPr>
        <p:spPr bwMode="auto">
          <a:xfrm>
            <a:off x="5257800" y="5562600"/>
            <a:ext cx="3886200" cy="1295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/>
              <a:t>Half the numbers are</a:t>
            </a:r>
          </a:p>
          <a:p>
            <a:pPr algn="ctr"/>
            <a:r>
              <a:rPr lang="en-US" sz="2400" b="1" u="sng"/>
              <a:t>greater</a:t>
            </a:r>
            <a:r>
              <a:rPr lang="en-US" sz="2400" b="1"/>
              <a:t> than the median</a:t>
            </a:r>
            <a:r>
              <a:rPr lang="en-US" sz="2400"/>
              <a:t>.</a:t>
            </a:r>
            <a:r>
              <a:rPr lang="en-US" sz="4400"/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7620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kern="10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Arrange values from least to greatest</a:t>
            </a:r>
            <a:endParaRPr lang="en-US" sz="3600" b="1" kern="10" dirty="0">
              <a:ln w="10541" cmpd="sng">
                <a:solidFill>
                  <a:srgbClr val="0F6FC6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0F6FC6">
                      <a:tint val="40000"/>
                      <a:satMod val="250000"/>
                    </a:srgbClr>
                  </a:gs>
                  <a:gs pos="9000">
                    <a:srgbClr val="0F6FC6">
                      <a:tint val="52000"/>
                      <a:satMod val="300000"/>
                    </a:srgbClr>
                  </a:gs>
                  <a:gs pos="50000">
                    <a:srgbClr val="0F6FC6">
                      <a:shade val="20000"/>
                      <a:satMod val="300000"/>
                    </a:srgbClr>
                  </a:gs>
                  <a:gs pos="79000">
                    <a:srgbClr val="0F6FC6">
                      <a:tint val="52000"/>
                      <a:satMod val="300000"/>
                    </a:srgbClr>
                  </a:gs>
                  <a:gs pos="100000">
                    <a:srgbClr val="0F6FC6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7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25" grpId="0" animBg="1"/>
      <p:bldP spid="47124" grpId="0" animBg="1"/>
      <p:bldP spid="47127" grpId="0" animBg="1"/>
      <p:bldP spid="471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89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Median</a:t>
            </a:r>
            <a:endParaRPr lang="en-US" sz="6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371600"/>
            <a:ext cx="7086600" cy="2514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3800" b="1" dirty="0" smtClean="0"/>
              <a:t>Sounds like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3800" dirty="0" smtClean="0"/>
              <a:t> </a:t>
            </a:r>
            <a:r>
              <a:rPr lang="en-US" sz="3800" b="1" dirty="0" smtClean="0">
                <a:solidFill>
                  <a:srgbClr val="FF0000"/>
                </a:solidFill>
              </a:rPr>
              <a:t>MEDIUM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3800" dirty="0" smtClean="0"/>
              <a:t>Think </a:t>
            </a:r>
            <a:r>
              <a:rPr lang="en-US" sz="3800" b="1" u="sng" dirty="0" smtClean="0">
                <a:solidFill>
                  <a:srgbClr val="002060"/>
                </a:solidFill>
              </a:rPr>
              <a:t>middle</a:t>
            </a:r>
            <a:r>
              <a:rPr lang="en-US" sz="3800" b="1" dirty="0" smtClean="0"/>
              <a:t> </a:t>
            </a:r>
            <a:r>
              <a:rPr lang="en-US" sz="3800" dirty="0" smtClean="0"/>
              <a:t>when you hear </a:t>
            </a:r>
            <a:r>
              <a:rPr lang="en-US" sz="3800" b="1" dirty="0" smtClean="0">
                <a:solidFill>
                  <a:srgbClr val="FF0000"/>
                </a:solidFill>
              </a:rPr>
              <a:t>median</a:t>
            </a:r>
            <a:r>
              <a:rPr lang="en-US" sz="3800" dirty="0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 smtClean="0">
              <a:solidFill>
                <a:srgbClr val="FFFF00"/>
              </a:solidFill>
            </a:endParaRPr>
          </a:p>
        </p:txBody>
      </p:sp>
      <p:pic>
        <p:nvPicPr>
          <p:cNvPr id="11268" name="Picture 4" descr="MCSL00392_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00600"/>
            <a:ext cx="2133600" cy="161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MCSL00392_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4114800"/>
            <a:ext cx="34290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MCSL00392_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352800"/>
            <a:ext cx="36576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WordArt 7"/>
          <p:cNvSpPr>
            <a:spLocks noChangeArrowheads="1" noChangeShapeType="1" noTextEdit="1"/>
          </p:cNvSpPr>
          <p:nvPr/>
        </p:nvSpPr>
        <p:spPr bwMode="auto">
          <a:xfrm>
            <a:off x="381000" y="5562600"/>
            <a:ext cx="1447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small</a:t>
            </a:r>
          </a:p>
        </p:txBody>
      </p:sp>
      <p:sp>
        <p:nvSpPr>
          <p:cNvPr id="11272" name="WordArt 8"/>
          <p:cNvSpPr>
            <a:spLocks noChangeArrowheads="1" noChangeShapeType="1" noTextEdit="1"/>
          </p:cNvSpPr>
          <p:nvPr/>
        </p:nvSpPr>
        <p:spPr bwMode="auto">
          <a:xfrm rot="-745557">
            <a:off x="3429000" y="5029200"/>
            <a:ext cx="13716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Narrow"/>
              </a:rPr>
              <a:t>medium</a:t>
            </a:r>
          </a:p>
        </p:txBody>
      </p:sp>
      <p:sp>
        <p:nvSpPr>
          <p:cNvPr id="11273" name="WordArt 9"/>
          <p:cNvSpPr>
            <a:spLocks noChangeArrowheads="1" noChangeShapeType="1" noTextEdit="1"/>
          </p:cNvSpPr>
          <p:nvPr/>
        </p:nvSpPr>
        <p:spPr bwMode="auto">
          <a:xfrm>
            <a:off x="6858000" y="4800600"/>
            <a:ext cx="1524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large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382000" cy="25908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400" b="1" dirty="0" smtClean="0">
                <a:solidFill>
                  <a:schemeClr val="tx1"/>
                </a:solidFill>
              </a:rPr>
              <a:t>How do we find</a:t>
            </a:r>
            <a:br>
              <a:rPr lang="en-US" sz="4400" b="1" dirty="0" smtClean="0">
                <a:solidFill>
                  <a:schemeClr val="tx1"/>
                </a:solidFill>
              </a:rPr>
            </a:br>
            <a:r>
              <a:rPr lang="en-US" sz="4400" b="1" dirty="0" smtClean="0">
                <a:solidFill>
                  <a:schemeClr val="tx1"/>
                </a:solidFill>
              </a:rPr>
              <a:t>the 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MEDIAN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</a:rPr>
              <a:t/>
            </a:r>
            <a:br>
              <a:rPr lang="en-US" sz="4400" b="1" dirty="0" smtClean="0">
                <a:solidFill>
                  <a:schemeClr val="tx1"/>
                </a:solidFill>
              </a:rPr>
            </a:br>
            <a:r>
              <a:rPr lang="en-US" sz="4400" dirty="0" smtClean="0">
                <a:solidFill>
                  <a:schemeClr val="tx1"/>
                </a:solidFill>
                <a:latin typeface="Arial Narrow" pitchFamily="34" charset="0"/>
              </a:rPr>
              <a:t>when </a:t>
            </a:r>
            <a:r>
              <a:rPr lang="en-US" sz="4400" b="1" dirty="0" smtClean="0">
                <a:solidFill>
                  <a:srgbClr val="660066"/>
                </a:solidFill>
                <a:latin typeface="Arial Narrow" pitchFamily="34" charset="0"/>
              </a:rPr>
              <a:t>two numbers </a:t>
            </a:r>
            <a:r>
              <a:rPr lang="en-US" sz="4400" dirty="0" smtClean="0">
                <a:solidFill>
                  <a:schemeClr val="tx1"/>
                </a:solidFill>
                <a:latin typeface="Arial Narrow" pitchFamily="34" charset="0"/>
              </a:rPr>
              <a:t>are</a:t>
            </a:r>
            <a:r>
              <a:rPr lang="en-US" sz="4400" dirty="0" smtClean="0">
                <a:solidFill>
                  <a:srgbClr val="660066"/>
                </a:solidFill>
                <a:latin typeface="Arial Narrow" pitchFamily="34" charset="0"/>
              </a:rPr>
              <a:t> </a:t>
            </a:r>
            <a:r>
              <a:rPr lang="en-US" sz="4400" b="1" dirty="0" smtClean="0">
                <a:solidFill>
                  <a:srgbClr val="660066"/>
                </a:solidFill>
                <a:latin typeface="Arial Narrow" pitchFamily="34" charset="0"/>
              </a:rPr>
              <a:t>in the middle</a:t>
            </a:r>
            <a:r>
              <a:rPr lang="en-US" sz="4400" dirty="0" smtClean="0">
                <a:solidFill>
                  <a:schemeClr val="tx1"/>
                </a:solidFill>
                <a:latin typeface="Arial Narrow" pitchFamily="34" charset="0"/>
              </a:rPr>
              <a:t>?</a:t>
            </a:r>
            <a:br>
              <a:rPr lang="en-US" sz="4400" dirty="0" smtClean="0">
                <a:solidFill>
                  <a:schemeClr val="tx1"/>
                </a:solidFill>
                <a:latin typeface="Arial Narrow" pitchFamily="34" charset="0"/>
              </a:rPr>
            </a:br>
            <a:endParaRPr lang="en-US" sz="44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3048000"/>
            <a:ext cx="8153400" cy="19812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Tx/>
              <a:buNone/>
            </a:pPr>
            <a:endParaRPr lang="en-US" sz="800" dirty="0" smtClean="0">
              <a:solidFill>
                <a:srgbClr val="002060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buFontTx/>
              <a:buNone/>
            </a:pPr>
            <a:r>
              <a:rPr lang="en-US" sz="4400" b="1" dirty="0" smtClean="0">
                <a:solidFill>
                  <a:srgbClr val="002060"/>
                </a:solidFill>
              </a:rPr>
              <a:t>1.  Add the two numbers.</a:t>
            </a:r>
          </a:p>
          <a:p>
            <a:pPr marL="457200" indent="-457200" eaLnBrk="1" hangingPunct="1">
              <a:lnSpc>
                <a:spcPct val="90000"/>
              </a:lnSpc>
              <a:buFontTx/>
              <a:buNone/>
            </a:pPr>
            <a:endParaRPr lang="en-US" sz="1400" b="1" dirty="0" smtClean="0">
              <a:solidFill>
                <a:srgbClr val="002060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buFontTx/>
              <a:buNone/>
            </a:pPr>
            <a:r>
              <a:rPr lang="en-US" sz="4400" b="1" dirty="0" smtClean="0">
                <a:solidFill>
                  <a:srgbClr val="002060"/>
                </a:solidFill>
              </a:rPr>
              <a:t>2.  Then divide by 2.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4400" b="1" dirty="0" smtClean="0">
              <a:solidFill>
                <a:srgbClr val="002060"/>
              </a:solidFill>
            </a:endParaRPr>
          </a:p>
          <a:p>
            <a:pPr marL="457200" indent="-457200" eaLnBrk="1" hangingPunct="1">
              <a:lnSpc>
                <a:spcPct val="90000"/>
              </a:lnSpc>
              <a:buFont typeface="Symbol" pitchFamily="18" charset="2"/>
              <a:buNone/>
            </a:pPr>
            <a:endParaRPr lang="en-US" sz="36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3810000" y="1600200"/>
            <a:ext cx="1981200" cy="1752600"/>
          </a:xfrm>
          <a:prstGeom prst="rect">
            <a:avLst/>
          </a:prstGeom>
          <a:solidFill>
            <a:srgbClr val="FF0000">
              <a:alpha val="98038"/>
            </a:srgbClr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5791200" y="2057400"/>
            <a:ext cx="838200" cy="6858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97</a:t>
            </a:r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2819400" y="2057400"/>
            <a:ext cx="762000" cy="7620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84</a:t>
            </a:r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1752600" y="2057400"/>
            <a:ext cx="762000" cy="8382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73</a:t>
            </a:r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3886200" y="1981200"/>
            <a:ext cx="762000" cy="7620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88</a:t>
            </a:r>
          </a:p>
        </p:txBody>
      </p:sp>
      <p:sp>
        <p:nvSpPr>
          <p:cNvPr id="13319" name="Oval 7"/>
          <p:cNvSpPr>
            <a:spLocks noChangeArrowheads="1"/>
          </p:cNvSpPr>
          <p:nvPr/>
        </p:nvSpPr>
        <p:spPr bwMode="auto">
          <a:xfrm>
            <a:off x="7772400" y="1905000"/>
            <a:ext cx="990600" cy="9144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>
                <a:latin typeface="Arial" pitchFamily="34" charset="0"/>
                <a:cs typeface="Arial" pitchFamily="34" charset="0"/>
              </a:rPr>
              <a:t>100</a:t>
            </a:r>
          </a:p>
        </p:txBody>
      </p:sp>
      <p:sp>
        <p:nvSpPr>
          <p:cNvPr id="13320" name="Oval 8"/>
          <p:cNvSpPr>
            <a:spLocks noChangeArrowheads="1"/>
          </p:cNvSpPr>
          <p:nvPr/>
        </p:nvSpPr>
        <p:spPr bwMode="auto">
          <a:xfrm>
            <a:off x="838200" y="1981200"/>
            <a:ext cx="685800" cy="9144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dirty="0">
                <a:latin typeface="Arial" pitchFamily="34" charset="0"/>
                <a:cs typeface="Arial" pitchFamily="34" charset="0"/>
              </a:rPr>
              <a:t>63</a:t>
            </a:r>
          </a:p>
        </p:txBody>
      </p:sp>
      <p:sp>
        <p:nvSpPr>
          <p:cNvPr id="13321" name="Oval 9"/>
          <p:cNvSpPr>
            <a:spLocks noChangeArrowheads="1"/>
          </p:cNvSpPr>
          <p:nvPr/>
        </p:nvSpPr>
        <p:spPr bwMode="auto">
          <a:xfrm>
            <a:off x="6858000" y="1981200"/>
            <a:ext cx="838200" cy="8382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Arial" pitchFamily="34" charset="0"/>
                <a:cs typeface="Arial" pitchFamily="34" charset="0"/>
              </a:rPr>
              <a:t>97</a:t>
            </a:r>
          </a:p>
        </p:txBody>
      </p:sp>
      <p:sp>
        <p:nvSpPr>
          <p:cNvPr id="13322" name="Oval 10"/>
          <p:cNvSpPr>
            <a:spLocks noChangeArrowheads="1"/>
          </p:cNvSpPr>
          <p:nvPr/>
        </p:nvSpPr>
        <p:spPr bwMode="auto">
          <a:xfrm>
            <a:off x="4800600" y="1981200"/>
            <a:ext cx="838200" cy="7620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95</a:t>
            </a:r>
          </a:p>
        </p:txBody>
      </p:sp>
      <p:sp>
        <p:nvSpPr>
          <p:cNvPr id="13323" name="WordArt 13"/>
          <p:cNvSpPr>
            <a:spLocks noChangeArrowheads="1" noChangeShapeType="1" noTextEdit="1"/>
          </p:cNvSpPr>
          <p:nvPr/>
        </p:nvSpPr>
        <p:spPr bwMode="auto">
          <a:xfrm>
            <a:off x="0" y="7252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kern="1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Arrange values </a:t>
            </a:r>
            <a:r>
              <a:rPr lang="en-US" sz="3600" b="1" kern="10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from least </a:t>
            </a:r>
            <a:r>
              <a:rPr lang="en-US" sz="3600" b="1" kern="1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to </a:t>
            </a:r>
            <a:r>
              <a:rPr lang="en-US" sz="3600" b="1" kern="10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greatest</a:t>
            </a:r>
            <a:endParaRPr lang="en-US" sz="3600" b="1" kern="10" dirty="0">
              <a:ln w="10541" cmpd="sng">
                <a:solidFill>
                  <a:srgbClr val="0F6FC6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0F6FC6">
                      <a:tint val="40000"/>
                      <a:satMod val="250000"/>
                    </a:srgbClr>
                  </a:gs>
                  <a:gs pos="9000">
                    <a:srgbClr val="0F6FC6">
                      <a:tint val="52000"/>
                      <a:satMod val="300000"/>
                    </a:srgbClr>
                  </a:gs>
                  <a:gs pos="50000">
                    <a:srgbClr val="0F6FC6">
                      <a:shade val="20000"/>
                      <a:satMod val="300000"/>
                    </a:srgbClr>
                  </a:gs>
                  <a:gs pos="79000">
                    <a:srgbClr val="0F6FC6">
                      <a:tint val="52000"/>
                      <a:satMod val="300000"/>
                    </a:srgbClr>
                  </a:gs>
                  <a:gs pos="100000">
                    <a:srgbClr val="0F6FC6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24" name="WordArt 14"/>
          <p:cNvSpPr>
            <a:spLocks noChangeArrowheads="1" noChangeShapeType="1" noTextEdit="1"/>
          </p:cNvSpPr>
          <p:nvPr/>
        </p:nvSpPr>
        <p:spPr bwMode="auto">
          <a:xfrm>
            <a:off x="533400" y="3505200"/>
            <a:ext cx="77724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urier New"/>
                <a:cs typeface="Courier New"/>
              </a:rPr>
              <a:t>There are two numbers in the middle.</a:t>
            </a:r>
          </a:p>
        </p:txBody>
      </p:sp>
      <p:sp>
        <p:nvSpPr>
          <p:cNvPr id="50191" name="Rectangle 15"/>
          <p:cNvSpPr>
            <a:spLocks noChangeArrowheads="1"/>
          </p:cNvSpPr>
          <p:nvPr/>
        </p:nvSpPr>
        <p:spPr bwMode="auto">
          <a:xfrm>
            <a:off x="533400" y="4267200"/>
            <a:ext cx="4648200" cy="7620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 dirty="0">
                <a:latin typeface="Arial" pitchFamily="34" charset="0"/>
                <a:cs typeface="Arial" pitchFamily="34" charset="0"/>
              </a:rPr>
              <a:t>88 + 95 =  183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0197" name="Rectangle 21"/>
          <p:cNvSpPr>
            <a:spLocks noChangeArrowheads="1"/>
          </p:cNvSpPr>
          <p:nvPr/>
        </p:nvSpPr>
        <p:spPr bwMode="auto">
          <a:xfrm>
            <a:off x="533400" y="5562600"/>
            <a:ext cx="1371600" cy="6858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>
                <a:latin typeface="Arial" pitchFamily="34" charset="0"/>
                <a:cs typeface="Arial" pitchFamily="34" charset="0"/>
              </a:rPr>
              <a:t>183</a:t>
            </a:r>
          </a:p>
        </p:txBody>
      </p:sp>
      <p:sp>
        <p:nvSpPr>
          <p:cNvPr id="50198" name="Rectangle 22"/>
          <p:cNvSpPr>
            <a:spLocks noChangeArrowheads="1"/>
          </p:cNvSpPr>
          <p:nvPr/>
        </p:nvSpPr>
        <p:spPr bwMode="auto">
          <a:xfrm>
            <a:off x="2133600" y="5562600"/>
            <a:ext cx="914400" cy="6858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7200" b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÷</a:t>
            </a:r>
          </a:p>
        </p:txBody>
      </p:sp>
      <p:sp>
        <p:nvSpPr>
          <p:cNvPr id="50199" name="Rectangle 23"/>
          <p:cNvSpPr>
            <a:spLocks noChangeArrowheads="1"/>
          </p:cNvSpPr>
          <p:nvPr/>
        </p:nvSpPr>
        <p:spPr bwMode="auto">
          <a:xfrm>
            <a:off x="3352800" y="5562600"/>
            <a:ext cx="685800" cy="6858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0201" name="Rectangle 25"/>
          <p:cNvSpPr>
            <a:spLocks noChangeArrowheads="1"/>
          </p:cNvSpPr>
          <p:nvPr/>
        </p:nvSpPr>
        <p:spPr bwMode="auto">
          <a:xfrm>
            <a:off x="5181600" y="5638800"/>
            <a:ext cx="3048000" cy="10668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>
                <a:latin typeface="Arial" pitchFamily="34" charset="0"/>
                <a:cs typeface="Arial" pitchFamily="34" charset="0"/>
              </a:rPr>
              <a:t>The median is</a:t>
            </a:r>
          </a:p>
          <a:p>
            <a:pPr algn="ctr"/>
            <a:r>
              <a:rPr lang="en-US" sz="3200" b="1">
                <a:latin typeface="Arial" pitchFamily="34" charset="0"/>
                <a:cs typeface="Arial" pitchFamily="34" charset="0"/>
              </a:rPr>
              <a:t>91.5</a:t>
            </a:r>
            <a:endParaRPr lang="en-US" sz="3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30" name="WordArt 26"/>
          <p:cNvSpPr>
            <a:spLocks noChangeArrowheads="1" noChangeShapeType="1" noTextEdit="1"/>
          </p:cNvSpPr>
          <p:nvPr/>
        </p:nvSpPr>
        <p:spPr bwMode="auto">
          <a:xfrm>
            <a:off x="5334000" y="4114800"/>
            <a:ext cx="27432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Courier New"/>
                <a:cs typeface="Courier New"/>
              </a:rPr>
              <a:t>Add the 2 numbers.</a:t>
            </a:r>
          </a:p>
          <a:p>
            <a:pPr algn="ctr"/>
            <a:r>
              <a:rPr lang="en-US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Courier New"/>
                <a:cs typeface="Courier New"/>
              </a:rPr>
              <a:t>Divide by 2.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0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animBg="1"/>
      <p:bldP spid="50191" grpId="0" animBg="1"/>
      <p:bldP spid="50197" grpId="0" animBg="1"/>
      <p:bldP spid="50198" grpId="0" animBg="1"/>
      <p:bldP spid="50199" grpId="0" animBg="1"/>
      <p:bldP spid="5020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6400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What is the MODE?</a:t>
            </a:r>
            <a:b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</a:b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How do we find it?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209800"/>
            <a:ext cx="8153400" cy="4267200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MODE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is the piece of data that occurs most frequently in the data set. </a:t>
            </a:r>
          </a:p>
          <a:p>
            <a:pPr marL="0" indent="0" eaLnBrk="1" hangingPunct="1">
              <a:buFont typeface="Symbol" pitchFamily="18" charset="2"/>
              <a:buChar char=""/>
            </a:pPr>
            <a:endParaRPr lang="en-US" sz="1400" b="1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buFont typeface="Symbol" pitchFamily="18" charset="2"/>
              <a:buNone/>
            </a:pPr>
            <a:r>
              <a:rPr lang="en-US" sz="2800" b="1" u="sng" dirty="0" smtClean="0">
                <a:solidFill>
                  <a:srgbClr val="660066"/>
                </a:solidFill>
                <a:latin typeface="Arial Black" pitchFamily="34" charset="0"/>
                <a:cs typeface="Arial" pitchFamily="34" charset="0"/>
              </a:rPr>
              <a:t>A set of data can have</a:t>
            </a:r>
            <a:r>
              <a:rPr lang="en-US" sz="2800" b="1" dirty="0" smtClean="0">
                <a:solidFill>
                  <a:srgbClr val="660066"/>
                </a:solidFill>
                <a:latin typeface="Arial Black" pitchFamily="34" charset="0"/>
                <a:cs typeface="Arial" pitchFamily="34" charset="0"/>
              </a:rPr>
              <a:t>:</a:t>
            </a:r>
          </a:p>
          <a:p>
            <a:pPr marL="857250" lvl="1" indent="-463550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One mode</a:t>
            </a:r>
          </a:p>
          <a:p>
            <a:pPr marL="857250" lvl="1" indent="-463550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More than one mode</a:t>
            </a:r>
          </a:p>
          <a:p>
            <a:pPr marL="857250" lvl="1" indent="-463550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 mode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utoUpdateAnimBg="0"/>
      <p:bldP spid="52227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5791200" y="2000250"/>
            <a:ext cx="1981200" cy="1447800"/>
          </a:xfrm>
          <a:prstGeom prst="rect">
            <a:avLst/>
          </a:prstGeom>
          <a:solidFill>
            <a:srgbClr val="FF0000">
              <a:alpha val="98038"/>
            </a:srgbClr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Oval 3"/>
          <p:cNvSpPr>
            <a:spLocks noChangeArrowheads="1"/>
          </p:cNvSpPr>
          <p:nvPr/>
        </p:nvSpPr>
        <p:spPr bwMode="auto">
          <a:xfrm>
            <a:off x="5791200" y="2381250"/>
            <a:ext cx="838200" cy="6858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97</a:t>
            </a:r>
          </a:p>
        </p:txBody>
      </p:sp>
      <p:sp>
        <p:nvSpPr>
          <p:cNvPr id="15364" name="Oval 4"/>
          <p:cNvSpPr>
            <a:spLocks noChangeArrowheads="1"/>
          </p:cNvSpPr>
          <p:nvPr/>
        </p:nvSpPr>
        <p:spPr bwMode="auto">
          <a:xfrm>
            <a:off x="1981200" y="2381250"/>
            <a:ext cx="762000" cy="7620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84</a:t>
            </a:r>
          </a:p>
        </p:txBody>
      </p:sp>
      <p:sp>
        <p:nvSpPr>
          <p:cNvPr id="15365" name="Oval 5"/>
          <p:cNvSpPr>
            <a:spLocks noChangeArrowheads="1"/>
          </p:cNvSpPr>
          <p:nvPr/>
        </p:nvSpPr>
        <p:spPr bwMode="auto">
          <a:xfrm>
            <a:off x="1066800" y="2305050"/>
            <a:ext cx="762000" cy="8382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73</a:t>
            </a:r>
          </a:p>
        </p:txBody>
      </p:sp>
      <p:sp>
        <p:nvSpPr>
          <p:cNvPr id="15366" name="Oval 6"/>
          <p:cNvSpPr>
            <a:spLocks noChangeArrowheads="1"/>
          </p:cNvSpPr>
          <p:nvPr/>
        </p:nvSpPr>
        <p:spPr bwMode="auto">
          <a:xfrm>
            <a:off x="3886200" y="2305050"/>
            <a:ext cx="762000" cy="7620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88</a:t>
            </a:r>
          </a:p>
        </p:txBody>
      </p:sp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7772400" y="2228850"/>
            <a:ext cx="990600" cy="9144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>
                <a:latin typeface="Arial" pitchFamily="34" charset="0"/>
                <a:cs typeface="Arial" pitchFamily="34" charset="0"/>
              </a:rPr>
              <a:t>100</a:t>
            </a:r>
          </a:p>
        </p:txBody>
      </p:sp>
      <p:sp>
        <p:nvSpPr>
          <p:cNvPr id="15368" name="Oval 8"/>
          <p:cNvSpPr>
            <a:spLocks noChangeArrowheads="1"/>
          </p:cNvSpPr>
          <p:nvPr/>
        </p:nvSpPr>
        <p:spPr bwMode="auto">
          <a:xfrm>
            <a:off x="228600" y="2228850"/>
            <a:ext cx="685800" cy="9144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63</a:t>
            </a:r>
          </a:p>
        </p:txBody>
      </p:sp>
      <p:sp>
        <p:nvSpPr>
          <p:cNvPr id="15369" name="Oval 9"/>
          <p:cNvSpPr>
            <a:spLocks noChangeArrowheads="1"/>
          </p:cNvSpPr>
          <p:nvPr/>
        </p:nvSpPr>
        <p:spPr bwMode="auto">
          <a:xfrm>
            <a:off x="6858000" y="2305050"/>
            <a:ext cx="838200" cy="8382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latin typeface="Arial" pitchFamily="34" charset="0"/>
                <a:cs typeface="Arial" pitchFamily="34" charset="0"/>
              </a:rPr>
              <a:t>97</a:t>
            </a:r>
          </a:p>
        </p:txBody>
      </p:sp>
      <p:sp>
        <p:nvSpPr>
          <p:cNvPr id="15370" name="Oval 10"/>
          <p:cNvSpPr>
            <a:spLocks noChangeArrowheads="1"/>
          </p:cNvSpPr>
          <p:nvPr/>
        </p:nvSpPr>
        <p:spPr bwMode="auto">
          <a:xfrm>
            <a:off x="4800600" y="2305050"/>
            <a:ext cx="838200" cy="7620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95</a:t>
            </a:r>
          </a:p>
        </p:txBody>
      </p:sp>
      <p:sp>
        <p:nvSpPr>
          <p:cNvPr id="15371" name="Oval 11"/>
          <p:cNvSpPr>
            <a:spLocks noChangeArrowheads="1"/>
          </p:cNvSpPr>
          <p:nvPr/>
        </p:nvSpPr>
        <p:spPr bwMode="auto">
          <a:xfrm>
            <a:off x="2819400" y="2381250"/>
            <a:ext cx="762000" cy="7620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86</a:t>
            </a:r>
          </a:p>
        </p:txBody>
      </p:sp>
      <p:sp>
        <p:nvSpPr>
          <p:cNvPr id="15372" name="WordArt 12"/>
          <p:cNvSpPr>
            <a:spLocks noChangeArrowheads="1" noChangeShapeType="1" noTextEdit="1"/>
          </p:cNvSpPr>
          <p:nvPr/>
        </p:nvSpPr>
        <p:spPr bwMode="auto">
          <a:xfrm>
            <a:off x="990600" y="857250"/>
            <a:ext cx="74676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b="1" kern="1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Arranging values from least to greatest</a:t>
            </a:r>
          </a:p>
          <a:p>
            <a:pPr algn="ctr"/>
            <a:r>
              <a:rPr lang="en-US" b="1" kern="1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makes it easier to find the mode.</a:t>
            </a:r>
          </a:p>
        </p:txBody>
      </p:sp>
      <p:sp>
        <p:nvSpPr>
          <p:cNvPr id="15373" name="WordArt 13"/>
          <p:cNvSpPr>
            <a:spLocks noChangeArrowheads="1" noChangeShapeType="1" noTextEdit="1"/>
          </p:cNvSpPr>
          <p:nvPr/>
        </p:nvSpPr>
        <p:spPr bwMode="auto">
          <a:xfrm>
            <a:off x="533400" y="3505200"/>
            <a:ext cx="81534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 pitchFamily="34" charset="0"/>
                <a:cs typeface="Arial" pitchFamily="34" charset="0"/>
              </a:rPr>
              <a:t>Find the number that appears more or most frequently.</a:t>
            </a:r>
          </a:p>
        </p:txBody>
      </p:sp>
      <p:sp>
        <p:nvSpPr>
          <p:cNvPr id="53262" name="Rectangle 14"/>
          <p:cNvSpPr>
            <a:spLocks noChangeArrowheads="1"/>
          </p:cNvSpPr>
          <p:nvPr/>
        </p:nvSpPr>
        <p:spPr bwMode="auto">
          <a:xfrm>
            <a:off x="457200" y="4114800"/>
            <a:ext cx="8382000" cy="1600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000" b="1">
                <a:latin typeface="Arial" pitchFamily="34" charset="0"/>
                <a:cs typeface="Arial" pitchFamily="34" charset="0"/>
              </a:rPr>
              <a:t>The value 97 appears </a:t>
            </a:r>
            <a:r>
              <a:rPr lang="en-US" sz="4000" b="1" u="sng">
                <a:latin typeface="Arial" pitchFamily="34" charset="0"/>
                <a:cs typeface="Arial" pitchFamily="34" charset="0"/>
              </a:rPr>
              <a:t>twice.</a:t>
            </a:r>
          </a:p>
          <a:p>
            <a:pPr algn="ctr"/>
            <a:r>
              <a:rPr lang="en-US" sz="3200">
                <a:latin typeface="Arial" pitchFamily="34" charset="0"/>
                <a:cs typeface="Arial" pitchFamily="34" charset="0"/>
              </a:rPr>
              <a:t>All other numbers appear just once.</a:t>
            </a:r>
            <a:r>
              <a:rPr lang="en-US" sz="440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3265" name="Rectangle 17"/>
          <p:cNvSpPr>
            <a:spLocks noChangeArrowheads="1"/>
          </p:cNvSpPr>
          <p:nvPr/>
        </p:nvSpPr>
        <p:spPr bwMode="auto">
          <a:xfrm>
            <a:off x="1981200" y="5867400"/>
            <a:ext cx="4114800" cy="990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3600" b="1" dirty="0">
                <a:latin typeface="Arial" pitchFamily="34" charset="0"/>
                <a:cs typeface="Arial" pitchFamily="34" charset="0"/>
              </a:rPr>
              <a:t>97 is the MODE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nimBg="1"/>
      <p:bldP spid="53262" grpId="0" animBg="1"/>
      <p:bldP spid="5326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381000" y="1752600"/>
            <a:ext cx="8686800" cy="252376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A Hint for remembering the MODE…</a:t>
            </a:r>
          </a:p>
          <a:p>
            <a:pPr>
              <a:spcBef>
                <a:spcPct val="50000"/>
              </a:spcBef>
            </a:pPr>
            <a:r>
              <a:rPr lang="en-US" sz="3200" dirty="0"/>
              <a:t>The first two letters give you a hint…  </a:t>
            </a:r>
            <a:r>
              <a:rPr lang="en-US" sz="4400" dirty="0" err="1"/>
              <a:t>MOde</a:t>
            </a:r>
            <a:endParaRPr lang="en-US" sz="4400" dirty="0"/>
          </a:p>
          <a:p>
            <a:pPr algn="ctr">
              <a:spcBef>
                <a:spcPct val="50000"/>
              </a:spcBef>
            </a:pPr>
            <a:r>
              <a:rPr lang="en-US" sz="4000" b="1" dirty="0"/>
              <a:t>M</a:t>
            </a:r>
            <a:r>
              <a:rPr lang="en-US" sz="4000" dirty="0"/>
              <a:t>ost </a:t>
            </a:r>
            <a:r>
              <a:rPr lang="en-US" sz="4000" b="1" dirty="0"/>
              <a:t>O</a:t>
            </a:r>
            <a:r>
              <a:rPr lang="en-US" sz="4000" dirty="0"/>
              <a:t>ften</a:t>
            </a:r>
          </a:p>
        </p:txBody>
      </p:sp>
      <p:sp>
        <p:nvSpPr>
          <p:cNvPr id="16387" name="WordArt 5"/>
          <p:cNvSpPr>
            <a:spLocks noChangeArrowheads="1" noChangeShapeType="1" noTextEdit="1"/>
          </p:cNvSpPr>
          <p:nvPr/>
        </p:nvSpPr>
        <p:spPr bwMode="auto">
          <a:xfrm>
            <a:off x="3505200" y="838200"/>
            <a:ext cx="2362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5400" b="1" kern="1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/>
              </a:rPr>
              <a:t>MODE</a:t>
            </a:r>
          </a:p>
        </p:txBody>
      </p:sp>
      <p:sp>
        <p:nvSpPr>
          <p:cNvPr id="44038" name="WordArt 6"/>
          <p:cNvSpPr>
            <a:spLocks noChangeArrowheads="1" noChangeShapeType="1" noTextEdit="1"/>
          </p:cNvSpPr>
          <p:nvPr/>
        </p:nvSpPr>
        <p:spPr bwMode="auto">
          <a:xfrm>
            <a:off x="3276600" y="4648200"/>
            <a:ext cx="2362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54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MODE</a:t>
            </a:r>
          </a:p>
        </p:txBody>
      </p:sp>
      <p:sp>
        <p:nvSpPr>
          <p:cNvPr id="44039" name="WordArt 7"/>
          <p:cNvSpPr>
            <a:spLocks noChangeArrowheads="1" noChangeShapeType="1" noTextEdit="1"/>
          </p:cNvSpPr>
          <p:nvPr/>
        </p:nvSpPr>
        <p:spPr bwMode="auto">
          <a:xfrm>
            <a:off x="3276600" y="5562600"/>
            <a:ext cx="47244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54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MOST OFTEN</a:t>
            </a:r>
          </a:p>
        </p:txBody>
      </p:sp>
      <p:sp>
        <p:nvSpPr>
          <p:cNvPr id="44040" name="Line 8"/>
          <p:cNvSpPr>
            <a:spLocks noChangeShapeType="1"/>
          </p:cNvSpPr>
          <p:nvPr/>
        </p:nvSpPr>
        <p:spPr bwMode="auto">
          <a:xfrm>
            <a:off x="3352800" y="5334000"/>
            <a:ext cx="1143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1" name="Line 9"/>
          <p:cNvSpPr>
            <a:spLocks noChangeShapeType="1"/>
          </p:cNvSpPr>
          <p:nvPr/>
        </p:nvSpPr>
        <p:spPr bwMode="auto">
          <a:xfrm>
            <a:off x="3200400" y="6324600"/>
            <a:ext cx="1143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>
            <a:off x="5562600" y="6324600"/>
            <a:ext cx="6096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animBg="1"/>
      <p:bldP spid="44039" grpId="0" animBg="1"/>
      <p:bldP spid="44040" grpId="0" animBg="1"/>
      <p:bldP spid="44041" grpId="0" animBg="1"/>
      <p:bldP spid="440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685800"/>
          </a:xfrm>
          <a:noFill/>
          <a:ln w="38100">
            <a:noFill/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Narrow" pitchFamily="34" charset="0"/>
              </a:rPr>
              <a:t>Which set of data has ONE MODE?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</a:t>
            </a:r>
          </a:p>
        </p:txBody>
      </p:sp>
      <p:sp>
        <p:nvSpPr>
          <p:cNvPr id="17411" name="Oval 7"/>
          <p:cNvSpPr>
            <a:spLocks noChangeArrowheads="1"/>
          </p:cNvSpPr>
          <p:nvPr/>
        </p:nvSpPr>
        <p:spPr bwMode="auto">
          <a:xfrm>
            <a:off x="1752600" y="5257800"/>
            <a:ext cx="6477000" cy="1295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3600" b="1">
                <a:latin typeface="Lucida Console" pitchFamily="49" charset="0"/>
              </a:rPr>
              <a:t>9, 11, 16, 8, 16</a:t>
            </a:r>
          </a:p>
        </p:txBody>
      </p:sp>
      <p:sp>
        <p:nvSpPr>
          <p:cNvPr id="17412" name="Oval 9"/>
          <p:cNvSpPr>
            <a:spLocks noChangeArrowheads="1"/>
          </p:cNvSpPr>
          <p:nvPr/>
        </p:nvSpPr>
        <p:spPr bwMode="auto">
          <a:xfrm>
            <a:off x="1828800" y="1981200"/>
            <a:ext cx="6858000" cy="14478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3200" b="1">
                <a:latin typeface="Lucida Console" pitchFamily="49" charset="0"/>
              </a:rPr>
              <a:t>9, 11, 16, 6, 7, 17, 18</a:t>
            </a:r>
          </a:p>
        </p:txBody>
      </p:sp>
      <p:sp>
        <p:nvSpPr>
          <p:cNvPr id="17413" name="Oval 11"/>
          <p:cNvSpPr>
            <a:spLocks noChangeArrowheads="1"/>
          </p:cNvSpPr>
          <p:nvPr/>
        </p:nvSpPr>
        <p:spPr bwMode="auto">
          <a:xfrm>
            <a:off x="1981200" y="3657600"/>
            <a:ext cx="6096000" cy="1295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18, 7, 10, 7, 18</a:t>
            </a:r>
          </a:p>
        </p:txBody>
      </p:sp>
      <p:sp>
        <p:nvSpPr>
          <p:cNvPr id="17414" name="Oval 13"/>
          <p:cNvSpPr>
            <a:spLocks noChangeArrowheads="1"/>
          </p:cNvSpPr>
          <p:nvPr/>
        </p:nvSpPr>
        <p:spPr bwMode="auto">
          <a:xfrm>
            <a:off x="228600" y="2209800"/>
            <a:ext cx="990600" cy="1295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A</a:t>
            </a:r>
          </a:p>
        </p:txBody>
      </p:sp>
      <p:sp>
        <p:nvSpPr>
          <p:cNvPr id="17415" name="Oval 14"/>
          <p:cNvSpPr>
            <a:spLocks noChangeArrowheads="1"/>
          </p:cNvSpPr>
          <p:nvPr/>
        </p:nvSpPr>
        <p:spPr bwMode="auto">
          <a:xfrm>
            <a:off x="304800" y="5181600"/>
            <a:ext cx="990600" cy="1295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C</a:t>
            </a:r>
          </a:p>
        </p:txBody>
      </p:sp>
      <p:sp>
        <p:nvSpPr>
          <p:cNvPr id="17416" name="Oval 15"/>
          <p:cNvSpPr>
            <a:spLocks noChangeArrowheads="1"/>
          </p:cNvSpPr>
          <p:nvPr/>
        </p:nvSpPr>
        <p:spPr bwMode="auto">
          <a:xfrm>
            <a:off x="304800" y="3657600"/>
            <a:ext cx="990600" cy="1295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B</a:t>
            </a:r>
          </a:p>
        </p:txBody>
      </p:sp>
      <p:sp>
        <p:nvSpPr>
          <p:cNvPr id="55312" name="Line 16"/>
          <p:cNvSpPr>
            <a:spLocks noChangeShapeType="1"/>
          </p:cNvSpPr>
          <p:nvPr/>
        </p:nvSpPr>
        <p:spPr bwMode="auto">
          <a:xfrm flipH="1">
            <a:off x="1371600" y="4953000"/>
            <a:ext cx="2362200" cy="6096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838200"/>
          </a:xfrm>
          <a:noFill/>
          <a:ln w="38100">
            <a:noFill/>
          </a:ln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sz="45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Narrow" pitchFamily="34" charset="0"/>
              </a:rPr>
              <a:t>Which set of data has NO MODE?   </a:t>
            </a:r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1752600" y="5257800"/>
            <a:ext cx="6477000" cy="1295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3600" b="1">
                <a:latin typeface="Lucida Console" pitchFamily="49" charset="0"/>
              </a:rPr>
              <a:t>13, 12, 12, 11, 12</a:t>
            </a: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1828800" y="1981200"/>
            <a:ext cx="6858000" cy="14478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3200" b="1">
                <a:latin typeface="Lucida Console" pitchFamily="49" charset="0"/>
              </a:rPr>
              <a:t>9, 11, 16, 6, 7, 17, 18</a:t>
            </a:r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1981200" y="3657600"/>
            <a:ext cx="6096000" cy="1295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18, 7, 10, 7, 18</a:t>
            </a:r>
          </a:p>
        </p:txBody>
      </p:sp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228600" y="2209800"/>
            <a:ext cx="990600" cy="1295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A</a:t>
            </a:r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304800" y="5181600"/>
            <a:ext cx="990600" cy="1295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C</a:t>
            </a:r>
          </a:p>
        </p:txBody>
      </p:sp>
      <p:sp>
        <p:nvSpPr>
          <p:cNvPr id="18440" name="Oval 8"/>
          <p:cNvSpPr>
            <a:spLocks noChangeArrowheads="1"/>
          </p:cNvSpPr>
          <p:nvPr/>
        </p:nvSpPr>
        <p:spPr bwMode="auto">
          <a:xfrm>
            <a:off x="304800" y="3657600"/>
            <a:ext cx="990600" cy="1295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B</a:t>
            </a:r>
          </a:p>
        </p:txBody>
      </p:sp>
      <p:sp>
        <p:nvSpPr>
          <p:cNvPr id="57353" name="Line 9"/>
          <p:cNvSpPr>
            <a:spLocks noChangeShapeType="1"/>
          </p:cNvSpPr>
          <p:nvPr/>
        </p:nvSpPr>
        <p:spPr bwMode="auto">
          <a:xfrm flipH="1" flipV="1">
            <a:off x="1447800" y="2743200"/>
            <a:ext cx="1981200" cy="15240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0"/>
            <a:ext cx="8686800" cy="1066800"/>
          </a:xfrm>
          <a:noFill/>
          <a:ln w="38100">
            <a:noFill/>
          </a:ln>
        </p:spPr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Which set of data has </a:t>
            </a:r>
            <a:b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MORE THAN ONE MODE?   </a:t>
            </a:r>
          </a:p>
        </p:txBody>
      </p:sp>
      <p:sp>
        <p:nvSpPr>
          <p:cNvPr id="19459" name="Oval 3"/>
          <p:cNvSpPr>
            <a:spLocks noChangeArrowheads="1"/>
          </p:cNvSpPr>
          <p:nvPr/>
        </p:nvSpPr>
        <p:spPr bwMode="auto">
          <a:xfrm>
            <a:off x="1447800" y="2057400"/>
            <a:ext cx="6477000" cy="1295400"/>
          </a:xfrm>
          <a:prstGeom prst="ellipse">
            <a:avLst/>
          </a:prstGeom>
          <a:solidFill>
            <a:srgbClr val="CCCCFF"/>
          </a:solidFill>
          <a:ln w="38100">
            <a:solidFill>
              <a:srgbClr val="FF99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>
                <a:latin typeface="Lucida Console" pitchFamily="49" charset="0"/>
              </a:rPr>
              <a:t>9, 11, 16, 8, 16</a:t>
            </a:r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1600200" y="3581400"/>
            <a:ext cx="6858000" cy="1447800"/>
          </a:xfrm>
          <a:prstGeom prst="ellipse">
            <a:avLst/>
          </a:prstGeom>
          <a:solidFill>
            <a:srgbClr val="CCCCFF"/>
          </a:solidFill>
          <a:ln w="38100">
            <a:solidFill>
              <a:srgbClr val="FF99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latin typeface="Lucida Console" pitchFamily="49" charset="0"/>
              </a:rPr>
              <a:t>9, 11, 16, 6, 7, 17, 18</a:t>
            </a: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1676400" y="5562600"/>
            <a:ext cx="6096000" cy="1295400"/>
          </a:xfrm>
          <a:prstGeom prst="ellipse">
            <a:avLst/>
          </a:prstGeom>
          <a:solidFill>
            <a:srgbClr val="CCCCFF"/>
          </a:solidFill>
          <a:ln w="38100">
            <a:solidFill>
              <a:srgbClr val="FF99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18, 7, 10, 7, 18</a:t>
            </a:r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228600" y="2209800"/>
            <a:ext cx="990600" cy="1295400"/>
          </a:xfrm>
          <a:prstGeom prst="ellipse">
            <a:avLst/>
          </a:prstGeom>
          <a:solidFill>
            <a:srgbClr val="CCCCFF"/>
          </a:solidFill>
          <a:ln w="38100">
            <a:solidFill>
              <a:srgbClr val="FF99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A</a:t>
            </a:r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304800" y="5181600"/>
            <a:ext cx="990600" cy="1295400"/>
          </a:xfrm>
          <a:prstGeom prst="ellipse">
            <a:avLst/>
          </a:prstGeom>
          <a:solidFill>
            <a:srgbClr val="CCCCFF"/>
          </a:solidFill>
          <a:ln w="38100">
            <a:solidFill>
              <a:srgbClr val="FF99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C</a:t>
            </a:r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304800" y="3657600"/>
            <a:ext cx="990600" cy="1295400"/>
          </a:xfrm>
          <a:prstGeom prst="ellipse">
            <a:avLst/>
          </a:prstGeom>
          <a:solidFill>
            <a:srgbClr val="CCCCFF"/>
          </a:solidFill>
          <a:ln w="38100">
            <a:solidFill>
              <a:srgbClr val="FF99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B</a:t>
            </a:r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 flipH="1">
            <a:off x="1143000" y="5029200"/>
            <a:ext cx="2362200" cy="990600"/>
          </a:xfrm>
          <a:prstGeom prst="line">
            <a:avLst/>
          </a:prstGeom>
          <a:noFill/>
          <a:ln w="152400">
            <a:solidFill>
              <a:srgbClr val="FFC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9402" name="Oval 10"/>
          <p:cNvSpPr>
            <a:spLocks noChangeArrowheads="1"/>
          </p:cNvSpPr>
          <p:nvPr/>
        </p:nvSpPr>
        <p:spPr bwMode="auto">
          <a:xfrm>
            <a:off x="3048000" y="5562600"/>
            <a:ext cx="1143000" cy="12954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403" name="Oval 11"/>
          <p:cNvSpPr>
            <a:spLocks noChangeArrowheads="1"/>
          </p:cNvSpPr>
          <p:nvPr/>
        </p:nvSpPr>
        <p:spPr bwMode="auto">
          <a:xfrm>
            <a:off x="5257800" y="5562600"/>
            <a:ext cx="1143000" cy="12954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404" name="Oval 12"/>
          <p:cNvSpPr>
            <a:spLocks noChangeArrowheads="1"/>
          </p:cNvSpPr>
          <p:nvPr/>
        </p:nvSpPr>
        <p:spPr bwMode="auto">
          <a:xfrm>
            <a:off x="1828800" y="5562600"/>
            <a:ext cx="1143000" cy="1295400"/>
          </a:xfrm>
          <a:prstGeom prst="ellipse">
            <a:avLst/>
          </a:prstGeom>
          <a:solidFill>
            <a:schemeClr val="accent1">
              <a:alpha val="0"/>
            </a:schemeClr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405" name="Oval 13"/>
          <p:cNvSpPr>
            <a:spLocks noChangeArrowheads="1"/>
          </p:cNvSpPr>
          <p:nvPr/>
        </p:nvSpPr>
        <p:spPr bwMode="auto">
          <a:xfrm>
            <a:off x="6629400" y="5562600"/>
            <a:ext cx="1143000" cy="1295400"/>
          </a:xfrm>
          <a:prstGeom prst="ellipse">
            <a:avLst/>
          </a:prstGeom>
          <a:solidFill>
            <a:schemeClr val="accent1">
              <a:alpha val="0"/>
            </a:schemeClr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1" grpId="0" animBg="1"/>
      <p:bldP spid="59402" grpId="0" animBg="1"/>
      <p:bldP spid="59403" grpId="0" animBg="1"/>
      <p:bldP spid="59404" grpId="0" animBg="1"/>
      <p:bldP spid="5940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6400800" cy="1371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the RANGE?</a:t>
            </a:r>
            <a:b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How do we find it?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209800"/>
            <a:ext cx="8153400" cy="4267200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 RANGE is the 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difference between the lowest and highest values.  </a:t>
            </a:r>
            <a:endParaRPr lang="en-US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buFont typeface="Symbol" pitchFamily="18" charset="2"/>
              <a:buNone/>
            </a:pPr>
            <a:endParaRPr lang="en-US" sz="4000" b="1" dirty="0" smtClean="0"/>
          </a:p>
        </p:txBody>
      </p:sp>
      <p:sp>
        <p:nvSpPr>
          <p:cNvPr id="62469" name="WordArt 5"/>
          <p:cNvSpPr>
            <a:spLocks noChangeArrowheads="1" noChangeShapeType="1" noTextEdit="1"/>
          </p:cNvSpPr>
          <p:nvPr/>
        </p:nvSpPr>
        <p:spPr bwMode="auto">
          <a:xfrm>
            <a:off x="1295400" y="4343400"/>
            <a:ext cx="657225" cy="1714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54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CC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-</a:t>
            </a:r>
          </a:p>
        </p:txBody>
      </p:sp>
      <p:sp>
        <p:nvSpPr>
          <p:cNvPr id="62470" name="WordArt 6"/>
          <p:cNvSpPr>
            <a:spLocks noChangeArrowheads="1" noChangeShapeType="1" noTextEdit="1"/>
          </p:cNvSpPr>
          <p:nvPr/>
        </p:nvSpPr>
        <p:spPr bwMode="auto">
          <a:xfrm>
            <a:off x="1905000" y="5257800"/>
            <a:ext cx="3505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54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CC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RANGE</a:t>
            </a:r>
          </a:p>
        </p:txBody>
      </p:sp>
      <p:sp>
        <p:nvSpPr>
          <p:cNvPr id="62471" name="WordArt 7"/>
          <p:cNvSpPr>
            <a:spLocks noChangeArrowheads="1" noChangeShapeType="1" noTextEdit="1"/>
          </p:cNvSpPr>
          <p:nvPr/>
        </p:nvSpPr>
        <p:spPr bwMode="auto">
          <a:xfrm>
            <a:off x="2133600" y="3429000"/>
            <a:ext cx="388620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largest number</a:t>
            </a:r>
          </a:p>
        </p:txBody>
      </p:sp>
      <p:sp>
        <p:nvSpPr>
          <p:cNvPr id="62472" name="WordArt 8"/>
          <p:cNvSpPr>
            <a:spLocks noChangeArrowheads="1" noChangeShapeType="1" noTextEdit="1"/>
          </p:cNvSpPr>
          <p:nvPr/>
        </p:nvSpPr>
        <p:spPr bwMode="auto">
          <a:xfrm>
            <a:off x="2209800" y="4114800"/>
            <a:ext cx="3733800" cy="62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smallest number</a:t>
            </a:r>
          </a:p>
        </p:txBody>
      </p:sp>
      <p:sp>
        <p:nvSpPr>
          <p:cNvPr id="62473" name="Line 9"/>
          <p:cNvSpPr>
            <a:spLocks noChangeShapeType="1"/>
          </p:cNvSpPr>
          <p:nvPr/>
        </p:nvSpPr>
        <p:spPr bwMode="auto">
          <a:xfrm flipV="1">
            <a:off x="1219200" y="4953000"/>
            <a:ext cx="4765675" cy="1588"/>
          </a:xfrm>
          <a:prstGeom prst="line">
            <a:avLst/>
          </a:prstGeom>
          <a:noFill/>
          <a:ln w="152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 autoUpdateAnimBg="0"/>
      <p:bldP spid="62467" grpId="0" autoUpdateAnimBg="0"/>
      <p:bldP spid="62469" grpId="0" animBg="1"/>
      <p:bldP spid="62470" grpId="0" animBg="1"/>
      <p:bldP spid="62471" grpId="0" animBg="1"/>
      <p:bldP spid="62472" grpId="0" animBg="1"/>
      <p:bldP spid="6247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4" name="Rectangle 16"/>
          <p:cNvSpPr>
            <a:spLocks noChangeArrowheads="1"/>
          </p:cNvSpPr>
          <p:nvPr/>
        </p:nvSpPr>
        <p:spPr bwMode="auto">
          <a:xfrm>
            <a:off x="7124700" y="1905000"/>
            <a:ext cx="914400" cy="14478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381000" y="1981200"/>
            <a:ext cx="914400" cy="14478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1508" name="Oval 3"/>
          <p:cNvSpPr>
            <a:spLocks noChangeArrowheads="1"/>
          </p:cNvSpPr>
          <p:nvPr/>
        </p:nvSpPr>
        <p:spPr bwMode="auto">
          <a:xfrm>
            <a:off x="6172200" y="2286000"/>
            <a:ext cx="838200" cy="6858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97</a:t>
            </a:r>
          </a:p>
        </p:txBody>
      </p:sp>
      <p:sp>
        <p:nvSpPr>
          <p:cNvPr id="21509" name="Oval 4"/>
          <p:cNvSpPr>
            <a:spLocks noChangeArrowheads="1"/>
          </p:cNvSpPr>
          <p:nvPr/>
        </p:nvSpPr>
        <p:spPr bwMode="auto">
          <a:xfrm>
            <a:off x="2362200" y="2438400"/>
            <a:ext cx="762000" cy="7620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84</a:t>
            </a:r>
          </a:p>
        </p:txBody>
      </p:sp>
      <p:sp>
        <p:nvSpPr>
          <p:cNvPr id="21510" name="Oval 5"/>
          <p:cNvSpPr>
            <a:spLocks noChangeArrowheads="1"/>
          </p:cNvSpPr>
          <p:nvPr/>
        </p:nvSpPr>
        <p:spPr bwMode="auto">
          <a:xfrm>
            <a:off x="1371600" y="2362200"/>
            <a:ext cx="762000" cy="8382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73</a:t>
            </a:r>
          </a:p>
        </p:txBody>
      </p:sp>
      <p:sp>
        <p:nvSpPr>
          <p:cNvPr id="21511" name="Oval 6"/>
          <p:cNvSpPr>
            <a:spLocks noChangeArrowheads="1"/>
          </p:cNvSpPr>
          <p:nvPr/>
        </p:nvSpPr>
        <p:spPr bwMode="auto">
          <a:xfrm>
            <a:off x="4267200" y="2362200"/>
            <a:ext cx="762000" cy="7620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88</a:t>
            </a:r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457200" y="2286000"/>
            <a:ext cx="685800" cy="914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63</a:t>
            </a:r>
          </a:p>
        </p:txBody>
      </p:sp>
      <p:sp>
        <p:nvSpPr>
          <p:cNvPr id="21513" name="Oval 9"/>
          <p:cNvSpPr>
            <a:spLocks noChangeArrowheads="1"/>
          </p:cNvSpPr>
          <p:nvPr/>
        </p:nvSpPr>
        <p:spPr bwMode="auto">
          <a:xfrm>
            <a:off x="7162800" y="2209800"/>
            <a:ext cx="838200" cy="8382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000" b="1">
                <a:latin typeface="Lucida Console" pitchFamily="49" charset="0"/>
              </a:rPr>
              <a:t>97</a:t>
            </a:r>
          </a:p>
        </p:txBody>
      </p:sp>
      <p:sp>
        <p:nvSpPr>
          <p:cNvPr id="21514" name="Oval 10"/>
          <p:cNvSpPr>
            <a:spLocks noChangeArrowheads="1"/>
          </p:cNvSpPr>
          <p:nvPr/>
        </p:nvSpPr>
        <p:spPr bwMode="auto">
          <a:xfrm>
            <a:off x="5181600" y="2286000"/>
            <a:ext cx="838200" cy="7620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95</a:t>
            </a:r>
          </a:p>
        </p:txBody>
      </p:sp>
      <p:sp>
        <p:nvSpPr>
          <p:cNvPr id="21515" name="Oval 11"/>
          <p:cNvSpPr>
            <a:spLocks noChangeArrowheads="1"/>
          </p:cNvSpPr>
          <p:nvPr/>
        </p:nvSpPr>
        <p:spPr bwMode="auto">
          <a:xfrm>
            <a:off x="3352800" y="2362200"/>
            <a:ext cx="762000" cy="7620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86</a:t>
            </a:r>
          </a:p>
        </p:txBody>
      </p:sp>
      <p:sp>
        <p:nvSpPr>
          <p:cNvPr id="21516" name="WordArt 12"/>
          <p:cNvSpPr>
            <a:spLocks noChangeArrowheads="1" noChangeShapeType="1" noTextEdit="1"/>
          </p:cNvSpPr>
          <p:nvPr/>
        </p:nvSpPr>
        <p:spPr bwMode="auto">
          <a:xfrm>
            <a:off x="533400" y="228600"/>
            <a:ext cx="8229600" cy="1676400"/>
          </a:xfrm>
          <a:prstGeom prst="rect">
            <a:avLst/>
          </a:prstGeom>
          <a:noFill/>
          <a:ln w="38100">
            <a:noFill/>
          </a:ln>
        </p:spPr>
        <p:txBody>
          <a:bodyPr vert="horz" lIns="0" tIns="45720" rIns="0" bIns="0" anchor="b"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>
              <a:spcBef>
                <a:spcPct val="0"/>
              </a:spcBef>
            </a:pPr>
            <a:r>
              <a:rPr lang="en-US" sz="45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Narrow" pitchFamily="34" charset="0"/>
                <a:ea typeface="+mj-ea"/>
                <a:cs typeface="+mj-cs"/>
              </a:rPr>
              <a:t>Arranging values from least to greatest</a:t>
            </a:r>
          </a:p>
          <a:p>
            <a:pPr>
              <a:spcBef>
                <a:spcPct val="0"/>
              </a:spcBef>
            </a:pPr>
            <a:r>
              <a:rPr lang="en-US" sz="45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Narrow" pitchFamily="34" charset="0"/>
                <a:ea typeface="+mj-ea"/>
                <a:cs typeface="+mj-cs"/>
              </a:rPr>
              <a:t>makes it easier to find the RANGE.</a:t>
            </a:r>
          </a:p>
        </p:txBody>
      </p:sp>
      <p:sp>
        <p:nvSpPr>
          <p:cNvPr id="21517" name="WordArt 13"/>
          <p:cNvSpPr>
            <a:spLocks noChangeArrowheads="1" noChangeShapeType="1" noTextEdit="1"/>
          </p:cNvSpPr>
          <p:nvPr/>
        </p:nvSpPr>
        <p:spPr bwMode="auto">
          <a:xfrm>
            <a:off x="533400" y="3581400"/>
            <a:ext cx="81534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urier New"/>
                <a:cs typeface="Courier New"/>
              </a:rPr>
              <a:t>Subtract the lowest value from the highest. </a:t>
            </a:r>
          </a:p>
        </p:txBody>
      </p:sp>
      <p:sp>
        <p:nvSpPr>
          <p:cNvPr id="63502" name="Rectangle 14"/>
          <p:cNvSpPr>
            <a:spLocks noChangeArrowheads="1"/>
          </p:cNvSpPr>
          <p:nvPr/>
        </p:nvSpPr>
        <p:spPr bwMode="auto">
          <a:xfrm>
            <a:off x="1600200" y="4419600"/>
            <a:ext cx="1600200" cy="2286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4000" b="1" dirty="0">
                <a:latin typeface="Arial" pitchFamily="34" charset="0"/>
                <a:cs typeface="Arial" pitchFamily="34" charset="0"/>
              </a:rPr>
              <a:t>  </a:t>
            </a:r>
          </a:p>
          <a:p>
            <a:pPr algn="r"/>
            <a:r>
              <a:rPr lang="en-US" sz="4800" b="1" dirty="0">
                <a:latin typeface="Arial" pitchFamily="34" charset="0"/>
                <a:cs typeface="Arial" pitchFamily="34" charset="0"/>
              </a:rPr>
              <a:t>  97</a:t>
            </a:r>
          </a:p>
          <a:p>
            <a:pPr algn="r">
              <a:buFontTx/>
              <a:buChar char="-"/>
            </a:pPr>
            <a:r>
              <a:rPr lang="en-US" sz="4800" b="1" u="sng" dirty="0">
                <a:latin typeface="Arial" pitchFamily="34" charset="0"/>
                <a:cs typeface="Arial" pitchFamily="34" charset="0"/>
              </a:rPr>
              <a:t>63</a:t>
            </a:r>
          </a:p>
          <a:p>
            <a:pPr algn="r"/>
            <a:r>
              <a:rPr lang="en-US" sz="4800" b="1" dirty="0">
                <a:latin typeface="Arial" pitchFamily="34" charset="0"/>
                <a:cs typeface="Arial" pitchFamily="34" charset="0"/>
              </a:rPr>
              <a:t>34</a:t>
            </a:r>
          </a:p>
          <a:p>
            <a:pPr algn="r"/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503" name="Rectangle 15"/>
          <p:cNvSpPr>
            <a:spLocks noChangeArrowheads="1"/>
          </p:cNvSpPr>
          <p:nvPr/>
        </p:nvSpPr>
        <p:spPr bwMode="auto">
          <a:xfrm>
            <a:off x="4495800" y="4648200"/>
            <a:ext cx="4114800" cy="21336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>
                <a:latin typeface="Arial" pitchFamily="34" charset="0"/>
                <a:cs typeface="Arial" pitchFamily="34" charset="0"/>
              </a:rPr>
              <a:t>34 is the RANGE</a:t>
            </a:r>
          </a:p>
          <a:p>
            <a:pPr algn="ctr"/>
            <a:r>
              <a:rPr lang="en-US" sz="3600" b="1">
                <a:latin typeface="Arial" pitchFamily="34" charset="0"/>
                <a:cs typeface="Arial" pitchFamily="34" charset="0"/>
              </a:rPr>
              <a:t> or spread </a:t>
            </a:r>
          </a:p>
          <a:p>
            <a:pPr algn="ctr"/>
            <a:r>
              <a:rPr lang="en-US" sz="3600" b="1">
                <a:latin typeface="Arial" pitchFamily="34" charset="0"/>
                <a:cs typeface="Arial" pitchFamily="34" charset="0"/>
              </a:rPr>
              <a:t> of this set of data</a:t>
            </a:r>
            <a:r>
              <a:rPr lang="en-US" sz="440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04" grpId="0" animBg="1"/>
      <p:bldP spid="63490" grpId="0" animBg="1"/>
      <p:bldP spid="63502" grpId="0" animBg="1"/>
      <p:bldP spid="6350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153400" cy="1676400"/>
          </a:xfrm>
        </p:spPr>
        <p:txBody>
          <a:bodyPr vert="horz" lIns="0" rIns="0" bIns="0" anchor="b">
            <a:no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the RANGE of this set of data?   </a:t>
            </a:r>
          </a:p>
        </p:txBody>
      </p:sp>
      <p:sp>
        <p:nvSpPr>
          <p:cNvPr id="22531" name="Oval 4"/>
          <p:cNvSpPr>
            <a:spLocks noChangeArrowheads="1"/>
          </p:cNvSpPr>
          <p:nvPr/>
        </p:nvSpPr>
        <p:spPr bwMode="auto">
          <a:xfrm>
            <a:off x="6324600" y="2667000"/>
            <a:ext cx="1447800" cy="1295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84</a:t>
            </a:r>
          </a:p>
        </p:txBody>
      </p:sp>
      <p:sp>
        <p:nvSpPr>
          <p:cNvPr id="22532" name="Oval 5"/>
          <p:cNvSpPr>
            <a:spLocks noChangeArrowheads="1"/>
          </p:cNvSpPr>
          <p:nvPr/>
        </p:nvSpPr>
        <p:spPr bwMode="auto">
          <a:xfrm>
            <a:off x="3886200" y="4267200"/>
            <a:ext cx="1371600" cy="1295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71</a:t>
            </a:r>
          </a:p>
        </p:txBody>
      </p:sp>
      <p:sp>
        <p:nvSpPr>
          <p:cNvPr id="22533" name="Oval 6"/>
          <p:cNvSpPr>
            <a:spLocks noChangeArrowheads="1"/>
          </p:cNvSpPr>
          <p:nvPr/>
        </p:nvSpPr>
        <p:spPr bwMode="auto">
          <a:xfrm>
            <a:off x="5562600" y="4343400"/>
            <a:ext cx="1447800" cy="1295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88</a:t>
            </a:r>
          </a:p>
        </p:txBody>
      </p:sp>
      <p:sp>
        <p:nvSpPr>
          <p:cNvPr id="22534" name="Oval 7"/>
          <p:cNvSpPr>
            <a:spLocks noChangeArrowheads="1"/>
          </p:cNvSpPr>
          <p:nvPr/>
        </p:nvSpPr>
        <p:spPr bwMode="auto">
          <a:xfrm>
            <a:off x="1143000" y="2819400"/>
            <a:ext cx="1219200" cy="1295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99</a:t>
            </a:r>
          </a:p>
        </p:txBody>
      </p:sp>
      <p:sp>
        <p:nvSpPr>
          <p:cNvPr id="22535" name="Oval 8"/>
          <p:cNvSpPr>
            <a:spLocks noChangeArrowheads="1"/>
          </p:cNvSpPr>
          <p:nvPr/>
        </p:nvSpPr>
        <p:spPr bwMode="auto">
          <a:xfrm>
            <a:off x="2667000" y="2743200"/>
            <a:ext cx="1295400" cy="1295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48</a:t>
            </a:r>
          </a:p>
        </p:txBody>
      </p:sp>
      <p:sp>
        <p:nvSpPr>
          <p:cNvPr id="22536" name="Oval 9"/>
          <p:cNvSpPr>
            <a:spLocks noChangeArrowheads="1"/>
          </p:cNvSpPr>
          <p:nvPr/>
        </p:nvSpPr>
        <p:spPr bwMode="auto">
          <a:xfrm>
            <a:off x="2362200" y="4343400"/>
            <a:ext cx="1219200" cy="1295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97</a:t>
            </a:r>
          </a:p>
        </p:txBody>
      </p:sp>
      <p:sp>
        <p:nvSpPr>
          <p:cNvPr id="22537" name="Oval 11"/>
          <p:cNvSpPr>
            <a:spLocks noChangeArrowheads="1"/>
          </p:cNvSpPr>
          <p:nvPr/>
        </p:nvSpPr>
        <p:spPr bwMode="auto">
          <a:xfrm>
            <a:off x="4419600" y="2743200"/>
            <a:ext cx="1371600" cy="1295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86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229600" cy="1401762"/>
          </a:xfr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the RANGE of this set of data?   </a:t>
            </a:r>
          </a:p>
        </p:txBody>
      </p:sp>
      <p:sp>
        <p:nvSpPr>
          <p:cNvPr id="23555" name="Oval 3"/>
          <p:cNvSpPr>
            <a:spLocks noChangeArrowheads="1"/>
          </p:cNvSpPr>
          <p:nvPr/>
        </p:nvSpPr>
        <p:spPr bwMode="auto">
          <a:xfrm>
            <a:off x="2895600" y="2438400"/>
            <a:ext cx="1143000" cy="10668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84</a:t>
            </a:r>
          </a:p>
        </p:txBody>
      </p:sp>
      <p:sp>
        <p:nvSpPr>
          <p:cNvPr id="23556" name="Oval 4"/>
          <p:cNvSpPr>
            <a:spLocks noChangeArrowheads="1"/>
          </p:cNvSpPr>
          <p:nvPr/>
        </p:nvSpPr>
        <p:spPr bwMode="auto">
          <a:xfrm>
            <a:off x="1676400" y="2438400"/>
            <a:ext cx="1066800" cy="11430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71</a:t>
            </a: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5334000" y="2438400"/>
            <a:ext cx="1066800" cy="990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88</a:t>
            </a:r>
          </a:p>
        </p:txBody>
      </p:sp>
      <p:sp>
        <p:nvSpPr>
          <p:cNvPr id="67590" name="Oval 6"/>
          <p:cNvSpPr>
            <a:spLocks noChangeArrowheads="1"/>
          </p:cNvSpPr>
          <p:nvPr/>
        </p:nvSpPr>
        <p:spPr bwMode="auto">
          <a:xfrm>
            <a:off x="7696200" y="2438400"/>
            <a:ext cx="990600" cy="990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99</a:t>
            </a:r>
          </a:p>
        </p:txBody>
      </p:sp>
      <p:sp>
        <p:nvSpPr>
          <p:cNvPr id="67591" name="Oval 7"/>
          <p:cNvSpPr>
            <a:spLocks noChangeArrowheads="1"/>
          </p:cNvSpPr>
          <p:nvPr/>
        </p:nvSpPr>
        <p:spPr bwMode="auto">
          <a:xfrm>
            <a:off x="533400" y="2438400"/>
            <a:ext cx="1066800" cy="990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48</a:t>
            </a:r>
          </a:p>
        </p:txBody>
      </p:sp>
      <p:sp>
        <p:nvSpPr>
          <p:cNvPr id="23560" name="Oval 8"/>
          <p:cNvSpPr>
            <a:spLocks noChangeArrowheads="1"/>
          </p:cNvSpPr>
          <p:nvPr/>
        </p:nvSpPr>
        <p:spPr bwMode="auto">
          <a:xfrm>
            <a:off x="6477000" y="2438400"/>
            <a:ext cx="990600" cy="10668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97</a:t>
            </a:r>
          </a:p>
        </p:txBody>
      </p:sp>
      <p:sp>
        <p:nvSpPr>
          <p:cNvPr id="23561" name="Oval 10"/>
          <p:cNvSpPr>
            <a:spLocks noChangeArrowheads="1"/>
          </p:cNvSpPr>
          <p:nvPr/>
        </p:nvSpPr>
        <p:spPr bwMode="auto">
          <a:xfrm>
            <a:off x="4191000" y="2438400"/>
            <a:ext cx="990600" cy="11430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Arial" pitchFamily="34" charset="0"/>
                <a:cs typeface="Arial" pitchFamily="34" charset="0"/>
              </a:rPr>
              <a:t>86</a:t>
            </a:r>
          </a:p>
        </p:txBody>
      </p:sp>
      <p:sp>
        <p:nvSpPr>
          <p:cNvPr id="67595" name="Rectangle 11"/>
          <p:cNvSpPr>
            <a:spLocks noChangeArrowheads="1"/>
          </p:cNvSpPr>
          <p:nvPr/>
        </p:nvSpPr>
        <p:spPr bwMode="auto">
          <a:xfrm>
            <a:off x="3886200" y="3962400"/>
            <a:ext cx="1600200" cy="2286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r"/>
            <a:r>
              <a:rPr lang="en-US" sz="4000" b="1">
                <a:latin typeface="Arial" pitchFamily="34" charset="0"/>
                <a:cs typeface="Arial" pitchFamily="34" charset="0"/>
              </a:rPr>
              <a:t>  </a:t>
            </a:r>
          </a:p>
          <a:p>
            <a:pPr algn="r"/>
            <a:r>
              <a:rPr lang="en-US" sz="4800" b="1">
                <a:latin typeface="Arial" pitchFamily="34" charset="0"/>
                <a:cs typeface="Arial" pitchFamily="34" charset="0"/>
              </a:rPr>
              <a:t>  99</a:t>
            </a:r>
          </a:p>
          <a:p>
            <a:pPr algn="r">
              <a:buFontTx/>
              <a:buChar char="-"/>
            </a:pPr>
            <a:r>
              <a:rPr lang="en-US" sz="4800" b="1" u="sng">
                <a:latin typeface="Arial" pitchFamily="34" charset="0"/>
                <a:cs typeface="Arial" pitchFamily="34" charset="0"/>
              </a:rPr>
              <a:t>48</a:t>
            </a:r>
          </a:p>
          <a:p>
            <a:pPr algn="r"/>
            <a:endParaRPr lang="en-US" sz="4800" b="1">
              <a:latin typeface="Arial" pitchFamily="34" charset="0"/>
              <a:cs typeface="Arial" pitchFamily="34" charset="0"/>
            </a:endParaRPr>
          </a:p>
          <a:p>
            <a:pPr algn="r"/>
            <a:endParaRPr lang="en-US" sz="4400">
              <a:latin typeface="Arial" pitchFamily="34" charset="0"/>
              <a:cs typeface="Arial" pitchFamily="34" charset="0"/>
            </a:endParaRPr>
          </a:p>
        </p:txBody>
      </p:sp>
      <p:sp>
        <p:nvSpPr>
          <p:cNvPr id="67596" name="Rectangle 12"/>
          <p:cNvSpPr>
            <a:spLocks noChangeArrowheads="1"/>
          </p:cNvSpPr>
          <p:nvPr/>
        </p:nvSpPr>
        <p:spPr bwMode="auto">
          <a:xfrm>
            <a:off x="4419600" y="5410200"/>
            <a:ext cx="1066800" cy="838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r"/>
            <a:r>
              <a:rPr lang="en-US" sz="4800" b="1">
                <a:latin typeface="Arial" pitchFamily="34" charset="0"/>
                <a:cs typeface="Arial" pitchFamily="34" charset="0"/>
              </a:rPr>
              <a:t>51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0" grpId="0" animBg="1"/>
      <p:bldP spid="67591" grpId="0" animBg="1"/>
      <p:bldP spid="67595" grpId="0" animBg="1"/>
      <p:bldP spid="6759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630362"/>
          </a:xfr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the RANGE of this set of data?   </a:t>
            </a:r>
          </a:p>
        </p:txBody>
      </p:sp>
      <p:sp>
        <p:nvSpPr>
          <p:cNvPr id="24579" name="Oval 3"/>
          <p:cNvSpPr>
            <a:spLocks noChangeArrowheads="1"/>
          </p:cNvSpPr>
          <p:nvPr/>
        </p:nvSpPr>
        <p:spPr bwMode="auto">
          <a:xfrm>
            <a:off x="6096000" y="2590800"/>
            <a:ext cx="1447800" cy="1295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800" b="1">
                <a:latin typeface="Lucida Console" pitchFamily="49" charset="0"/>
              </a:rPr>
              <a:t>33</a:t>
            </a:r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3581400" y="4191000"/>
            <a:ext cx="1371600" cy="1295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800" b="1">
                <a:latin typeface="Lucida Console" pitchFamily="49" charset="0"/>
              </a:rPr>
              <a:t>67</a:t>
            </a:r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5334000" y="4191000"/>
            <a:ext cx="1447800" cy="1295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800" b="1" dirty="0">
                <a:latin typeface="Lucida Console" pitchFamily="49" charset="0"/>
              </a:rPr>
              <a:t>85</a:t>
            </a:r>
          </a:p>
        </p:txBody>
      </p:sp>
      <p:sp>
        <p:nvSpPr>
          <p:cNvPr id="24582" name="Oval 6"/>
          <p:cNvSpPr>
            <a:spLocks noChangeArrowheads="1"/>
          </p:cNvSpPr>
          <p:nvPr/>
        </p:nvSpPr>
        <p:spPr bwMode="auto">
          <a:xfrm>
            <a:off x="914400" y="2590800"/>
            <a:ext cx="1219200" cy="1295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800" b="1">
                <a:latin typeface="Lucida Console" pitchFamily="49" charset="0"/>
              </a:rPr>
              <a:t>17</a:t>
            </a:r>
          </a:p>
        </p:txBody>
      </p:sp>
      <p:sp>
        <p:nvSpPr>
          <p:cNvPr id="24583" name="Oval 7"/>
          <p:cNvSpPr>
            <a:spLocks noChangeArrowheads="1"/>
          </p:cNvSpPr>
          <p:nvPr/>
        </p:nvSpPr>
        <p:spPr bwMode="auto">
          <a:xfrm>
            <a:off x="2438400" y="2590800"/>
            <a:ext cx="1295400" cy="1295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800" b="1">
                <a:latin typeface="Lucida Console" pitchFamily="49" charset="0"/>
              </a:rPr>
              <a:t>48</a:t>
            </a:r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2133600" y="4191000"/>
            <a:ext cx="1219200" cy="1295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800" b="1" dirty="0">
                <a:latin typeface="Lucida Console" pitchFamily="49" charset="0"/>
              </a:rPr>
              <a:t>15</a:t>
            </a:r>
          </a:p>
        </p:txBody>
      </p:sp>
      <p:sp>
        <p:nvSpPr>
          <p:cNvPr id="24585" name="Oval 9"/>
          <p:cNvSpPr>
            <a:spLocks noChangeArrowheads="1"/>
          </p:cNvSpPr>
          <p:nvPr/>
        </p:nvSpPr>
        <p:spPr bwMode="auto">
          <a:xfrm>
            <a:off x="4191000" y="2590800"/>
            <a:ext cx="1371600" cy="1295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800" b="1">
                <a:latin typeface="Lucida Console" pitchFamily="49" charset="0"/>
              </a:rPr>
              <a:t>46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524000"/>
          </a:xfr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the RANGE of this set of data?   </a:t>
            </a:r>
          </a:p>
        </p:txBody>
      </p:sp>
      <p:sp>
        <p:nvSpPr>
          <p:cNvPr id="71690" name="Rectangle 10"/>
          <p:cNvSpPr>
            <a:spLocks noChangeArrowheads="1"/>
          </p:cNvSpPr>
          <p:nvPr/>
        </p:nvSpPr>
        <p:spPr bwMode="auto">
          <a:xfrm>
            <a:off x="3657600" y="3886200"/>
            <a:ext cx="1981200" cy="2590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r"/>
            <a:r>
              <a:rPr lang="en-US" sz="4000" b="1">
                <a:latin typeface="Arial" pitchFamily="34" charset="0"/>
                <a:cs typeface="Arial" pitchFamily="34" charset="0"/>
              </a:rPr>
              <a:t>  </a:t>
            </a:r>
          </a:p>
          <a:p>
            <a:pPr algn="r"/>
            <a:r>
              <a:rPr lang="en-US" sz="4800" b="1">
                <a:latin typeface="Arial" pitchFamily="34" charset="0"/>
                <a:cs typeface="Arial" pitchFamily="34" charset="0"/>
              </a:rPr>
              <a:t>  85</a:t>
            </a:r>
          </a:p>
          <a:p>
            <a:pPr algn="r">
              <a:buFontTx/>
              <a:buChar char="-"/>
            </a:pPr>
            <a:r>
              <a:rPr lang="en-US" sz="4800" b="1" u="sng">
                <a:latin typeface="Arial" pitchFamily="34" charset="0"/>
                <a:cs typeface="Arial" pitchFamily="34" charset="0"/>
              </a:rPr>
              <a:t>15</a:t>
            </a:r>
          </a:p>
          <a:p>
            <a:pPr algn="r"/>
            <a:endParaRPr lang="en-US" sz="4800" b="1">
              <a:latin typeface="Arial" pitchFamily="34" charset="0"/>
              <a:cs typeface="Arial" pitchFamily="34" charset="0"/>
            </a:endParaRPr>
          </a:p>
          <a:p>
            <a:pPr algn="r"/>
            <a:endParaRPr lang="en-US" sz="4400">
              <a:latin typeface="Arial" pitchFamily="34" charset="0"/>
              <a:cs typeface="Arial" pitchFamily="34" charset="0"/>
            </a:endParaRPr>
          </a:p>
        </p:txBody>
      </p:sp>
      <p:sp>
        <p:nvSpPr>
          <p:cNvPr id="71691" name="Rectangle 11"/>
          <p:cNvSpPr>
            <a:spLocks noChangeArrowheads="1"/>
          </p:cNvSpPr>
          <p:nvPr/>
        </p:nvSpPr>
        <p:spPr bwMode="auto">
          <a:xfrm>
            <a:off x="4495800" y="5562600"/>
            <a:ext cx="1066800" cy="83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4800" b="1"/>
              <a:t>70</a:t>
            </a:r>
          </a:p>
        </p:txBody>
      </p:sp>
      <p:sp>
        <p:nvSpPr>
          <p:cNvPr id="25605" name="Oval 12"/>
          <p:cNvSpPr>
            <a:spLocks noChangeArrowheads="1"/>
          </p:cNvSpPr>
          <p:nvPr/>
        </p:nvSpPr>
        <p:spPr bwMode="auto">
          <a:xfrm>
            <a:off x="2743200" y="2362200"/>
            <a:ext cx="914400" cy="10668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33</a:t>
            </a:r>
          </a:p>
        </p:txBody>
      </p:sp>
      <p:sp>
        <p:nvSpPr>
          <p:cNvPr id="25606" name="Oval 13"/>
          <p:cNvSpPr>
            <a:spLocks noChangeArrowheads="1"/>
          </p:cNvSpPr>
          <p:nvPr/>
        </p:nvSpPr>
        <p:spPr bwMode="auto">
          <a:xfrm>
            <a:off x="6477000" y="2362200"/>
            <a:ext cx="990600" cy="9906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67</a:t>
            </a:r>
          </a:p>
        </p:txBody>
      </p:sp>
      <p:sp>
        <p:nvSpPr>
          <p:cNvPr id="25607" name="Oval 14"/>
          <p:cNvSpPr>
            <a:spLocks noChangeArrowheads="1"/>
          </p:cNvSpPr>
          <p:nvPr/>
        </p:nvSpPr>
        <p:spPr bwMode="auto">
          <a:xfrm>
            <a:off x="7620000" y="2362200"/>
            <a:ext cx="1066800" cy="11430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85</a:t>
            </a:r>
          </a:p>
        </p:txBody>
      </p:sp>
      <p:sp>
        <p:nvSpPr>
          <p:cNvPr id="25608" name="Oval 15"/>
          <p:cNvSpPr>
            <a:spLocks noChangeArrowheads="1"/>
          </p:cNvSpPr>
          <p:nvPr/>
        </p:nvSpPr>
        <p:spPr bwMode="auto">
          <a:xfrm>
            <a:off x="1524000" y="2362200"/>
            <a:ext cx="990600" cy="10668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17</a:t>
            </a:r>
          </a:p>
        </p:txBody>
      </p:sp>
      <p:sp>
        <p:nvSpPr>
          <p:cNvPr id="25609" name="Oval 16"/>
          <p:cNvSpPr>
            <a:spLocks noChangeArrowheads="1"/>
          </p:cNvSpPr>
          <p:nvPr/>
        </p:nvSpPr>
        <p:spPr bwMode="auto">
          <a:xfrm>
            <a:off x="5181600" y="2362200"/>
            <a:ext cx="990600" cy="10668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48</a:t>
            </a:r>
          </a:p>
        </p:txBody>
      </p:sp>
      <p:sp>
        <p:nvSpPr>
          <p:cNvPr id="25610" name="Oval 17"/>
          <p:cNvSpPr>
            <a:spLocks noChangeArrowheads="1"/>
          </p:cNvSpPr>
          <p:nvPr/>
        </p:nvSpPr>
        <p:spPr bwMode="auto">
          <a:xfrm>
            <a:off x="304800" y="2362200"/>
            <a:ext cx="990600" cy="10668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15</a:t>
            </a:r>
          </a:p>
        </p:txBody>
      </p:sp>
      <p:sp>
        <p:nvSpPr>
          <p:cNvPr id="25611" name="Oval 18"/>
          <p:cNvSpPr>
            <a:spLocks noChangeArrowheads="1"/>
          </p:cNvSpPr>
          <p:nvPr/>
        </p:nvSpPr>
        <p:spPr bwMode="auto">
          <a:xfrm>
            <a:off x="4038600" y="2362200"/>
            <a:ext cx="914400" cy="11430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46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0" grpId="0" animBg="1"/>
      <p:bldP spid="7169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676400"/>
          </a:xfr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the RANGE of this set of data?</a:t>
            </a:r>
          </a:p>
        </p:txBody>
      </p:sp>
      <p:sp>
        <p:nvSpPr>
          <p:cNvPr id="26627" name="Oval 3"/>
          <p:cNvSpPr>
            <a:spLocks noChangeArrowheads="1"/>
          </p:cNvSpPr>
          <p:nvPr/>
        </p:nvSpPr>
        <p:spPr bwMode="auto">
          <a:xfrm>
            <a:off x="3581400" y="2362200"/>
            <a:ext cx="1524000" cy="12954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267</a:t>
            </a:r>
          </a:p>
        </p:txBody>
      </p:sp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5943600" y="2647950"/>
            <a:ext cx="1676400" cy="12954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119</a:t>
            </a:r>
          </a:p>
        </p:txBody>
      </p:sp>
      <p:sp>
        <p:nvSpPr>
          <p:cNvPr id="26629" name="Oval 5"/>
          <p:cNvSpPr>
            <a:spLocks noChangeArrowheads="1"/>
          </p:cNvSpPr>
          <p:nvPr/>
        </p:nvSpPr>
        <p:spPr bwMode="auto">
          <a:xfrm>
            <a:off x="1219200" y="3562350"/>
            <a:ext cx="1600200" cy="12954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357</a:t>
            </a:r>
          </a:p>
        </p:txBody>
      </p:sp>
      <p:sp>
        <p:nvSpPr>
          <p:cNvPr id="26630" name="Oval 6"/>
          <p:cNvSpPr>
            <a:spLocks noChangeArrowheads="1"/>
          </p:cNvSpPr>
          <p:nvPr/>
        </p:nvSpPr>
        <p:spPr bwMode="auto">
          <a:xfrm>
            <a:off x="6248400" y="4705350"/>
            <a:ext cx="1600200" cy="12954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401</a:t>
            </a:r>
          </a:p>
        </p:txBody>
      </p:sp>
      <p:sp>
        <p:nvSpPr>
          <p:cNvPr id="26631" name="Oval 7"/>
          <p:cNvSpPr>
            <a:spLocks noChangeArrowheads="1"/>
          </p:cNvSpPr>
          <p:nvPr/>
        </p:nvSpPr>
        <p:spPr bwMode="auto">
          <a:xfrm>
            <a:off x="3733800" y="3886200"/>
            <a:ext cx="1524000" cy="12954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329</a:t>
            </a:r>
          </a:p>
        </p:txBody>
      </p:sp>
      <p:sp>
        <p:nvSpPr>
          <p:cNvPr id="26632" name="Oval 8"/>
          <p:cNvSpPr>
            <a:spLocks noChangeArrowheads="1"/>
          </p:cNvSpPr>
          <p:nvPr/>
        </p:nvSpPr>
        <p:spPr bwMode="auto">
          <a:xfrm>
            <a:off x="3657600" y="5467350"/>
            <a:ext cx="1600200" cy="12954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483</a:t>
            </a:r>
          </a:p>
        </p:txBody>
      </p:sp>
      <p:sp>
        <p:nvSpPr>
          <p:cNvPr id="26633" name="Oval 9"/>
          <p:cNvSpPr>
            <a:spLocks noChangeArrowheads="1"/>
          </p:cNvSpPr>
          <p:nvPr/>
        </p:nvSpPr>
        <p:spPr bwMode="auto">
          <a:xfrm>
            <a:off x="1371600" y="5334000"/>
            <a:ext cx="1524000" cy="12954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227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1837"/>
            <a:ext cx="8229600" cy="1554163"/>
          </a:xfr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the RANGE of this set of data?</a:t>
            </a:r>
          </a:p>
        </p:txBody>
      </p:sp>
      <p:sp>
        <p:nvSpPr>
          <p:cNvPr id="27651" name="Oval 3"/>
          <p:cNvSpPr>
            <a:spLocks noChangeArrowheads="1"/>
          </p:cNvSpPr>
          <p:nvPr/>
        </p:nvSpPr>
        <p:spPr bwMode="auto">
          <a:xfrm>
            <a:off x="2457450" y="2362200"/>
            <a:ext cx="1219200" cy="10668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 dirty="0">
                <a:latin typeface="Lucida Console" pitchFamily="49" charset="0"/>
              </a:rPr>
              <a:t>267</a:t>
            </a:r>
          </a:p>
        </p:txBody>
      </p:sp>
      <p:sp>
        <p:nvSpPr>
          <p:cNvPr id="27652" name="Oval 4"/>
          <p:cNvSpPr>
            <a:spLocks noChangeArrowheads="1"/>
          </p:cNvSpPr>
          <p:nvPr/>
        </p:nvSpPr>
        <p:spPr bwMode="auto">
          <a:xfrm>
            <a:off x="19050" y="2362200"/>
            <a:ext cx="1219200" cy="990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 dirty="0">
                <a:latin typeface="Lucida Console" pitchFamily="49" charset="0"/>
              </a:rPr>
              <a:t>119</a:t>
            </a:r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5124450" y="2362200"/>
            <a:ext cx="1219200" cy="10668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357</a:t>
            </a:r>
          </a:p>
        </p:txBody>
      </p:sp>
      <p:sp>
        <p:nvSpPr>
          <p:cNvPr id="27654" name="Oval 6"/>
          <p:cNvSpPr>
            <a:spLocks noChangeArrowheads="1"/>
          </p:cNvSpPr>
          <p:nvPr/>
        </p:nvSpPr>
        <p:spPr bwMode="auto">
          <a:xfrm>
            <a:off x="6419850" y="2362200"/>
            <a:ext cx="1219200" cy="10668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 dirty="0">
                <a:latin typeface="Lucida Console" pitchFamily="49" charset="0"/>
              </a:rPr>
              <a:t>401</a:t>
            </a:r>
          </a:p>
        </p:txBody>
      </p:sp>
      <p:sp>
        <p:nvSpPr>
          <p:cNvPr id="27655" name="Oval 7"/>
          <p:cNvSpPr>
            <a:spLocks noChangeArrowheads="1"/>
          </p:cNvSpPr>
          <p:nvPr/>
        </p:nvSpPr>
        <p:spPr bwMode="auto">
          <a:xfrm>
            <a:off x="3752850" y="2362200"/>
            <a:ext cx="1295400" cy="10668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329</a:t>
            </a:r>
          </a:p>
        </p:txBody>
      </p:sp>
      <p:sp>
        <p:nvSpPr>
          <p:cNvPr id="27656" name="Oval 8"/>
          <p:cNvSpPr>
            <a:spLocks noChangeArrowheads="1"/>
          </p:cNvSpPr>
          <p:nvPr/>
        </p:nvSpPr>
        <p:spPr bwMode="auto">
          <a:xfrm>
            <a:off x="7715250" y="2362200"/>
            <a:ext cx="1371600" cy="10668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483</a:t>
            </a:r>
          </a:p>
        </p:txBody>
      </p:sp>
      <p:sp>
        <p:nvSpPr>
          <p:cNvPr id="27657" name="Oval 9"/>
          <p:cNvSpPr>
            <a:spLocks noChangeArrowheads="1"/>
          </p:cNvSpPr>
          <p:nvPr/>
        </p:nvSpPr>
        <p:spPr bwMode="auto">
          <a:xfrm>
            <a:off x="1314450" y="2362200"/>
            <a:ext cx="1066800" cy="9906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4400">
                <a:latin typeface="Lucida Console" pitchFamily="49" charset="0"/>
              </a:rPr>
              <a:t>227</a:t>
            </a:r>
          </a:p>
        </p:txBody>
      </p:sp>
      <p:sp>
        <p:nvSpPr>
          <p:cNvPr id="73738" name="Rectangle 10"/>
          <p:cNvSpPr>
            <a:spLocks noChangeArrowheads="1"/>
          </p:cNvSpPr>
          <p:nvPr/>
        </p:nvSpPr>
        <p:spPr bwMode="auto">
          <a:xfrm>
            <a:off x="2895600" y="4114800"/>
            <a:ext cx="1981200" cy="2590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r"/>
            <a:r>
              <a:rPr lang="en-US" sz="4000" b="1">
                <a:latin typeface="Arial" pitchFamily="34" charset="0"/>
                <a:cs typeface="Arial" pitchFamily="34" charset="0"/>
              </a:rPr>
              <a:t>  </a:t>
            </a:r>
          </a:p>
          <a:p>
            <a:pPr algn="r"/>
            <a:r>
              <a:rPr lang="en-US" sz="4800" b="1">
                <a:latin typeface="Arial" pitchFamily="34" charset="0"/>
                <a:cs typeface="Arial" pitchFamily="34" charset="0"/>
              </a:rPr>
              <a:t>  483</a:t>
            </a:r>
          </a:p>
          <a:p>
            <a:pPr algn="r">
              <a:buFontTx/>
              <a:buChar char="-"/>
            </a:pPr>
            <a:r>
              <a:rPr lang="en-US" sz="4800" b="1" u="sng">
                <a:latin typeface="Arial" pitchFamily="34" charset="0"/>
                <a:cs typeface="Arial" pitchFamily="34" charset="0"/>
              </a:rPr>
              <a:t>119</a:t>
            </a:r>
          </a:p>
          <a:p>
            <a:pPr algn="r"/>
            <a:endParaRPr lang="en-US" sz="4800" b="1">
              <a:latin typeface="Arial" pitchFamily="34" charset="0"/>
              <a:cs typeface="Arial" pitchFamily="34" charset="0"/>
            </a:endParaRPr>
          </a:p>
          <a:p>
            <a:pPr algn="r"/>
            <a:endParaRPr lang="en-US" sz="4400">
              <a:latin typeface="Arial" pitchFamily="34" charset="0"/>
              <a:cs typeface="Arial" pitchFamily="34" charset="0"/>
            </a:endParaRPr>
          </a:p>
        </p:txBody>
      </p:sp>
      <p:sp>
        <p:nvSpPr>
          <p:cNvPr id="73739" name="Rectangle 11"/>
          <p:cNvSpPr>
            <a:spLocks noChangeArrowheads="1"/>
          </p:cNvSpPr>
          <p:nvPr/>
        </p:nvSpPr>
        <p:spPr bwMode="auto">
          <a:xfrm>
            <a:off x="3505200" y="5791200"/>
            <a:ext cx="1295400" cy="838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r"/>
            <a:r>
              <a:rPr lang="en-US" sz="4800" b="1">
                <a:latin typeface="Arial" pitchFamily="34" charset="0"/>
                <a:cs typeface="Arial" pitchFamily="34" charset="0"/>
              </a:rPr>
              <a:t>364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8" grpId="0" animBg="1"/>
      <p:bldP spid="7373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81000" y="1225550"/>
            <a:ext cx="1981200" cy="990600"/>
            <a:chOff x="240" y="384"/>
            <a:chExt cx="1515" cy="768"/>
          </a:xfrm>
        </p:grpSpPr>
        <p:pic>
          <p:nvPicPr>
            <p:cNvPr id="28684" name="Picture 11" descr="smiley_eyebrows_frow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0" y="384"/>
              <a:ext cx="76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5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1056" y="576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Mean</a:t>
              </a: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81000" y="2749550"/>
            <a:ext cx="2362200" cy="1066800"/>
            <a:chOff x="240" y="1344"/>
            <a:chExt cx="1755" cy="816"/>
          </a:xfrm>
        </p:grpSpPr>
        <p:pic>
          <p:nvPicPr>
            <p:cNvPr id="28682" name="Picture 9" descr="smiley_eyebrows_basi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" y="1344"/>
              <a:ext cx="813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3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1056" y="1584"/>
              <a:ext cx="93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Median</a:t>
              </a:r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381000" y="4349750"/>
            <a:ext cx="1981200" cy="1066800"/>
            <a:chOff x="240" y="2352"/>
            <a:chExt cx="1563" cy="836"/>
          </a:xfrm>
        </p:grpSpPr>
        <p:pic>
          <p:nvPicPr>
            <p:cNvPr id="28680" name="Picture 10" descr="smiley_eyebrows_big_smi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2352"/>
              <a:ext cx="836" cy="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1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1104" y="2592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Mode</a:t>
              </a:r>
            </a:p>
          </p:txBody>
        </p:sp>
      </p:grpSp>
      <p:sp>
        <p:nvSpPr>
          <p:cNvPr id="28677" name="Text Box 19"/>
          <p:cNvSpPr txBox="1">
            <a:spLocks noChangeArrowheads="1"/>
          </p:cNvSpPr>
          <p:nvPr/>
        </p:nvSpPr>
        <p:spPr bwMode="auto">
          <a:xfrm>
            <a:off x="3200400" y="1606550"/>
            <a:ext cx="4800600" cy="9842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This one is the requires more work than the others.</a:t>
            </a:r>
          </a:p>
        </p:txBody>
      </p:sp>
      <p:sp>
        <p:nvSpPr>
          <p:cNvPr id="28678" name="Text Box 20"/>
          <p:cNvSpPr txBox="1">
            <a:spLocks noChangeArrowheads="1"/>
          </p:cNvSpPr>
          <p:nvPr/>
        </p:nvSpPr>
        <p:spPr bwMode="auto">
          <a:xfrm>
            <a:off x="3276600" y="3134380"/>
            <a:ext cx="4800600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/>
              <a:t>Right in the </a:t>
            </a:r>
            <a:r>
              <a:rPr lang="en-US" sz="3600" dirty="0">
                <a:solidFill>
                  <a:srgbClr val="C52211"/>
                </a:solidFill>
              </a:rPr>
              <a:t>MIDDLE</a:t>
            </a:r>
            <a:r>
              <a:rPr lang="en-US" sz="3600" dirty="0"/>
              <a:t>.</a:t>
            </a:r>
            <a:r>
              <a:rPr lang="en-US" sz="3200" dirty="0"/>
              <a:t>  </a:t>
            </a:r>
          </a:p>
        </p:txBody>
      </p:sp>
      <p:sp>
        <p:nvSpPr>
          <p:cNvPr id="28679" name="Text Box 21"/>
          <p:cNvSpPr txBox="1">
            <a:spLocks noChangeArrowheads="1"/>
          </p:cNvSpPr>
          <p:nvPr/>
        </p:nvSpPr>
        <p:spPr bwMode="auto">
          <a:xfrm>
            <a:off x="3276600" y="4502150"/>
            <a:ext cx="4572000" cy="9842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This one is the easiest to find—  Just </a:t>
            </a:r>
            <a:r>
              <a:rPr lang="en-US" sz="2800" dirty="0">
                <a:solidFill>
                  <a:srgbClr val="C52211"/>
                </a:solidFill>
              </a:rPr>
              <a:t>L</a:t>
            </a:r>
            <a:r>
              <a:rPr lang="en-US" sz="2800" b="1" dirty="0">
                <a:solidFill>
                  <a:srgbClr val="C52211"/>
                </a:solidFill>
              </a:rPr>
              <a:t>OO</a:t>
            </a:r>
            <a:r>
              <a:rPr lang="en-US" sz="2800" dirty="0">
                <a:solidFill>
                  <a:srgbClr val="C52211"/>
                </a:solidFill>
              </a:rPr>
              <a:t>K</a:t>
            </a:r>
            <a:r>
              <a:rPr lang="en-US" sz="2800" dirty="0"/>
              <a:t>.</a:t>
            </a:r>
            <a:r>
              <a:rPr lang="en-US" dirty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97231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Matching!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171" name="TextBox 3"/>
          <p:cNvSpPr txBox="1">
            <a:spLocks noChangeArrowheads="1"/>
          </p:cNvSpPr>
          <p:nvPr/>
        </p:nvSpPr>
        <p:spPr bwMode="auto">
          <a:xfrm>
            <a:off x="381000" y="1981200"/>
            <a:ext cx="217239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Elephant" pitchFamily="18" charset="0"/>
              </a:rPr>
              <a:t>Mean</a:t>
            </a:r>
          </a:p>
        </p:txBody>
      </p:sp>
      <p:sp>
        <p:nvSpPr>
          <p:cNvPr id="7172" name="TextBox 4"/>
          <p:cNvSpPr txBox="1">
            <a:spLocks noChangeArrowheads="1"/>
          </p:cNvSpPr>
          <p:nvPr/>
        </p:nvSpPr>
        <p:spPr bwMode="auto">
          <a:xfrm>
            <a:off x="381000" y="5334000"/>
            <a:ext cx="24513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 b="1">
                <a:solidFill>
                  <a:schemeClr val="tx2"/>
                </a:solidFill>
                <a:latin typeface="Elephant" pitchFamily="18" charset="0"/>
              </a:rPr>
              <a:t>Range</a:t>
            </a:r>
          </a:p>
        </p:txBody>
      </p:sp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381000" y="4191000"/>
            <a:ext cx="220925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 b="1">
                <a:solidFill>
                  <a:schemeClr val="tx2"/>
                </a:solidFill>
                <a:latin typeface="Elephant" pitchFamily="18" charset="0"/>
              </a:rPr>
              <a:t>Mode</a:t>
            </a:r>
          </a:p>
        </p:txBody>
      </p:sp>
      <p:sp>
        <p:nvSpPr>
          <p:cNvPr id="7174" name="TextBox 6"/>
          <p:cNvSpPr txBox="1">
            <a:spLocks noChangeArrowheads="1"/>
          </p:cNvSpPr>
          <p:nvPr/>
        </p:nvSpPr>
        <p:spPr bwMode="auto">
          <a:xfrm>
            <a:off x="381000" y="3048000"/>
            <a:ext cx="283923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 b="1">
                <a:solidFill>
                  <a:schemeClr val="tx2"/>
                </a:solidFill>
                <a:latin typeface="Elephant" pitchFamily="18" charset="0"/>
              </a:rPr>
              <a:t>Median</a:t>
            </a:r>
          </a:p>
        </p:txBody>
      </p:sp>
      <p:sp>
        <p:nvSpPr>
          <p:cNvPr id="7175" name="TextBox 7"/>
          <p:cNvSpPr txBox="1">
            <a:spLocks noChangeArrowheads="1"/>
          </p:cNvSpPr>
          <p:nvPr/>
        </p:nvSpPr>
        <p:spPr bwMode="auto">
          <a:xfrm>
            <a:off x="4953000" y="2057400"/>
            <a:ext cx="29702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>
                <a:solidFill>
                  <a:srgbClr val="66FF33"/>
                </a:solidFill>
                <a:latin typeface="Arial Black" pitchFamily="34" charset="0"/>
              </a:rPr>
              <a:t>Middle</a:t>
            </a:r>
          </a:p>
        </p:txBody>
      </p:sp>
      <p:sp>
        <p:nvSpPr>
          <p:cNvPr id="7176" name="TextBox 8"/>
          <p:cNvSpPr txBox="1">
            <a:spLocks noChangeArrowheads="1"/>
          </p:cNvSpPr>
          <p:nvPr/>
        </p:nvSpPr>
        <p:spPr bwMode="auto">
          <a:xfrm>
            <a:off x="4953000" y="4267200"/>
            <a:ext cx="2235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>
                <a:solidFill>
                  <a:srgbClr val="66FF33"/>
                </a:solidFill>
                <a:latin typeface="Arial Black" pitchFamily="34" charset="0"/>
              </a:rPr>
              <a:t>Most</a:t>
            </a:r>
          </a:p>
        </p:txBody>
      </p:sp>
      <p:sp>
        <p:nvSpPr>
          <p:cNvPr id="7177" name="TextBox 9"/>
          <p:cNvSpPr txBox="1">
            <a:spLocks noChangeArrowheads="1"/>
          </p:cNvSpPr>
          <p:nvPr/>
        </p:nvSpPr>
        <p:spPr bwMode="auto">
          <a:xfrm>
            <a:off x="4953000" y="3124200"/>
            <a:ext cx="41259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66FF33"/>
                </a:solidFill>
                <a:latin typeface="Arial Black" pitchFamily="34" charset="0"/>
              </a:rPr>
              <a:t>Difference</a:t>
            </a:r>
          </a:p>
        </p:txBody>
      </p:sp>
      <p:sp>
        <p:nvSpPr>
          <p:cNvPr id="7178" name="TextBox 10"/>
          <p:cNvSpPr txBox="1">
            <a:spLocks noChangeArrowheads="1"/>
          </p:cNvSpPr>
          <p:nvPr/>
        </p:nvSpPr>
        <p:spPr bwMode="auto">
          <a:xfrm>
            <a:off x="4953000" y="5257800"/>
            <a:ext cx="36385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>
                <a:solidFill>
                  <a:srgbClr val="66FF33"/>
                </a:solidFill>
                <a:latin typeface="Arial Black" pitchFamily="34" charset="0"/>
              </a:rPr>
              <a:t>Average</a:t>
            </a:r>
          </a:p>
        </p:txBody>
      </p:sp>
      <p:cxnSp>
        <p:nvCxnSpPr>
          <p:cNvPr id="13" name="Straight Connector 12"/>
          <p:cNvCxnSpPr>
            <a:stCxn id="7171" idx="3"/>
          </p:cNvCxnSpPr>
          <p:nvPr/>
        </p:nvCxnSpPr>
        <p:spPr bwMode="auto">
          <a:xfrm>
            <a:off x="2553390" y="2489032"/>
            <a:ext cx="2552010" cy="3149768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>
            <a:cxnSpLocks noChangeShapeType="1"/>
            <a:endCxn id="7175" idx="1"/>
          </p:cNvCxnSpPr>
          <p:nvPr/>
        </p:nvCxnSpPr>
        <p:spPr bwMode="auto">
          <a:xfrm flipV="1">
            <a:off x="3276600" y="2565400"/>
            <a:ext cx="1676400" cy="1092200"/>
          </a:xfrm>
          <a:prstGeom prst="line">
            <a:avLst/>
          </a:prstGeom>
          <a:noFill/>
          <a:ln w="76200" algn="ctr">
            <a:solidFill>
              <a:srgbClr val="0070C0"/>
            </a:solidFill>
            <a:round/>
            <a:headEnd/>
            <a:tailEnd/>
          </a:ln>
        </p:spPr>
      </p:cxnSp>
      <p:cxnSp>
        <p:nvCxnSpPr>
          <p:cNvPr id="23" name="Straight Connector 22"/>
          <p:cNvCxnSpPr>
            <a:cxnSpLocks noChangeShapeType="1"/>
            <a:stCxn id="7173" idx="3"/>
          </p:cNvCxnSpPr>
          <p:nvPr/>
        </p:nvCxnSpPr>
        <p:spPr bwMode="auto">
          <a:xfrm>
            <a:off x="2590259" y="4698832"/>
            <a:ext cx="2438941" cy="25568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0" name="Straight Connector 29"/>
          <p:cNvCxnSpPr>
            <a:cxnSpLocks noChangeShapeType="1"/>
            <a:stCxn id="7172" idx="3"/>
          </p:cNvCxnSpPr>
          <p:nvPr/>
        </p:nvCxnSpPr>
        <p:spPr bwMode="auto">
          <a:xfrm flipV="1">
            <a:off x="2832312" y="3581400"/>
            <a:ext cx="2273088" cy="2260432"/>
          </a:xfrm>
          <a:prstGeom prst="line">
            <a:avLst/>
          </a:prstGeom>
          <a:noFill/>
          <a:ln w="76200" algn="ctr">
            <a:solidFill>
              <a:srgbClr val="FFC000"/>
            </a:solidFill>
            <a:round/>
            <a:headEnd/>
            <a:tailEnd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990600"/>
            <a:ext cx="8229600" cy="762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Problem 1</a:t>
            </a:r>
          </a:p>
        </p:txBody>
      </p:sp>
      <p:graphicFrame>
        <p:nvGraphicFramePr>
          <p:cNvPr id="3105" name="Group 33"/>
          <p:cNvGraphicFramePr>
            <a:graphicFrameLocks noGrp="1"/>
          </p:cNvGraphicFramePr>
          <p:nvPr>
            <p:ph sz="half" idx="2"/>
          </p:nvPr>
        </p:nvGraphicFramePr>
        <p:xfrm>
          <a:off x="304800" y="1830387"/>
          <a:ext cx="4500563" cy="4693920"/>
        </p:xfrm>
        <a:graphic>
          <a:graphicData uri="http://schemas.openxmlformats.org/drawingml/2006/table">
            <a:tbl>
              <a:tblPr/>
              <a:tblGrid>
                <a:gridCol w="2251075"/>
                <a:gridCol w="2249488"/>
              </a:tblGrid>
              <a:tr h="531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Children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17E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Ages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17ED8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Andrew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Robin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4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Betty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Orlando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4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Amy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4953000" y="2987675"/>
            <a:ext cx="37338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3200" b="1" dirty="0">
                <a:latin typeface="Arial" charset="0"/>
              </a:rPr>
              <a:t>Mean  = 9</a:t>
            </a:r>
          </a:p>
          <a:p>
            <a:pPr eaLnBrk="1" hangingPunct="1"/>
            <a:r>
              <a:rPr lang="en-US" sz="3200" b="1" dirty="0">
                <a:latin typeface="Arial" charset="0"/>
              </a:rPr>
              <a:t>Median = 7</a:t>
            </a:r>
          </a:p>
          <a:p>
            <a:pPr eaLnBrk="1" hangingPunct="1"/>
            <a:r>
              <a:rPr lang="en-US" sz="3200" b="1" dirty="0">
                <a:latin typeface="Arial" charset="0"/>
              </a:rPr>
              <a:t>Mode = 6 and 13</a:t>
            </a:r>
          </a:p>
          <a:p>
            <a:pPr eaLnBrk="1" hangingPunct="1"/>
            <a:r>
              <a:rPr lang="en-US" sz="3200" b="1" dirty="0">
                <a:latin typeface="Arial" charset="0"/>
              </a:rPr>
              <a:t>Range = 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229600" cy="1143000"/>
          </a:xfrm>
        </p:spPr>
        <p:txBody>
          <a:bodyPr vert="horz" lIns="0" rIns="0" bIns="0" anchor="b">
            <a:noAutofit/>
          </a:bodyPr>
          <a:lstStyle/>
          <a:p>
            <a:pPr>
              <a:defRPr/>
            </a:pPr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Problem 2</a:t>
            </a:r>
          </a:p>
        </p:txBody>
      </p:sp>
      <p:graphicFrame>
        <p:nvGraphicFramePr>
          <p:cNvPr id="5174" name="Group 54"/>
          <p:cNvGraphicFramePr>
            <a:graphicFrameLocks noGrp="1"/>
          </p:cNvGraphicFramePr>
          <p:nvPr>
            <p:ph idx="1"/>
          </p:nvPr>
        </p:nvGraphicFramePr>
        <p:xfrm>
          <a:off x="304800" y="1630680"/>
          <a:ext cx="4343400" cy="5151120"/>
        </p:xfrm>
        <a:graphic>
          <a:graphicData uri="http://schemas.openxmlformats.org/drawingml/2006/table">
            <a:tbl>
              <a:tblPr/>
              <a:tblGrid>
                <a:gridCol w="2362200"/>
                <a:gridCol w="19812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Homerooms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Pizza Orders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Moore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Ragland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McNeill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Pettus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Powell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McConahey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Crews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Clarke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65" name="Text Box 45"/>
          <p:cNvSpPr txBox="1">
            <a:spLocks noChangeArrowheads="1"/>
          </p:cNvSpPr>
          <p:nvPr/>
        </p:nvSpPr>
        <p:spPr bwMode="auto">
          <a:xfrm>
            <a:off x="5105400" y="3810000"/>
            <a:ext cx="37338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sz="3200" b="1">
              <a:latin typeface="Arial" charset="0"/>
            </a:endParaRPr>
          </a:p>
          <a:p>
            <a:pPr eaLnBrk="1" hangingPunct="1"/>
            <a:r>
              <a:rPr lang="en-US" sz="3200" b="1">
                <a:latin typeface="Arial" charset="0"/>
              </a:rPr>
              <a:t>Mean  = 12</a:t>
            </a:r>
          </a:p>
          <a:p>
            <a:pPr eaLnBrk="1" hangingPunct="1"/>
            <a:r>
              <a:rPr lang="en-US" sz="3200" b="1">
                <a:latin typeface="Arial" charset="0"/>
              </a:rPr>
              <a:t>Median = 12</a:t>
            </a:r>
          </a:p>
          <a:p>
            <a:pPr eaLnBrk="1" hangingPunct="1"/>
            <a:r>
              <a:rPr lang="en-US" sz="3200" b="1">
                <a:latin typeface="Arial" charset="0"/>
              </a:rPr>
              <a:t>Mode = 7</a:t>
            </a:r>
          </a:p>
          <a:p>
            <a:pPr eaLnBrk="1" hangingPunct="1"/>
            <a:r>
              <a:rPr lang="en-US" sz="3200" b="1">
                <a:latin typeface="Arial" charset="0"/>
              </a:rPr>
              <a:t>Range = 12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 vert="horz" lIns="0" rIns="0" bIns="0" anchor="b">
            <a:noAutofit/>
          </a:bodyPr>
          <a:lstStyle/>
          <a:p>
            <a:pPr>
              <a:defRPr/>
            </a:pPr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Problem 3</a:t>
            </a:r>
          </a:p>
        </p:txBody>
      </p:sp>
      <p:graphicFrame>
        <p:nvGraphicFramePr>
          <p:cNvPr id="8278" name="Group 86"/>
          <p:cNvGraphicFramePr>
            <a:graphicFrameLocks noGrp="1"/>
          </p:cNvGraphicFramePr>
          <p:nvPr>
            <p:ph idx="1"/>
          </p:nvPr>
        </p:nvGraphicFramePr>
        <p:xfrm>
          <a:off x="304800" y="1619250"/>
          <a:ext cx="8077200" cy="3028950"/>
        </p:xfrm>
        <a:graphic>
          <a:graphicData uri="http://schemas.openxmlformats.org/drawingml/2006/table">
            <a:tbl>
              <a:tblPr/>
              <a:tblGrid>
                <a:gridCol w="8077200"/>
              </a:tblGrid>
              <a:tr h="742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Visitors to the Art Museum (thousands)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8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3          11             5             4             5           3             6             3             12         2              2             4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59" name="Text Box 67"/>
          <p:cNvSpPr txBox="1">
            <a:spLocks noChangeArrowheads="1"/>
          </p:cNvSpPr>
          <p:nvPr/>
        </p:nvSpPr>
        <p:spPr bwMode="auto">
          <a:xfrm>
            <a:off x="2895600" y="4648200"/>
            <a:ext cx="37338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3200" b="1" dirty="0">
                <a:latin typeface="Arial" charset="0"/>
              </a:rPr>
              <a:t>Mean  = 5,000</a:t>
            </a:r>
          </a:p>
          <a:p>
            <a:pPr eaLnBrk="1" hangingPunct="1"/>
            <a:r>
              <a:rPr lang="en-US" sz="3200" b="1" dirty="0">
                <a:latin typeface="Arial" charset="0"/>
              </a:rPr>
              <a:t>Median = 4,000</a:t>
            </a:r>
          </a:p>
          <a:p>
            <a:pPr eaLnBrk="1" hangingPunct="1"/>
            <a:r>
              <a:rPr lang="en-US" sz="3200" b="1" dirty="0">
                <a:latin typeface="Arial" charset="0"/>
              </a:rPr>
              <a:t>Mode = 3,000</a:t>
            </a:r>
          </a:p>
          <a:p>
            <a:pPr eaLnBrk="1" hangingPunct="1"/>
            <a:r>
              <a:rPr lang="en-US" sz="3200" b="1" dirty="0">
                <a:latin typeface="Arial" charset="0"/>
              </a:rPr>
              <a:t>Range = 10,000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5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8229600" cy="8382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Problem 4</a:t>
            </a:r>
          </a:p>
        </p:txBody>
      </p:sp>
      <p:graphicFrame>
        <p:nvGraphicFramePr>
          <p:cNvPr id="11308" name="Group 44"/>
          <p:cNvGraphicFramePr>
            <a:graphicFrameLocks noGrp="1"/>
          </p:cNvGraphicFramePr>
          <p:nvPr>
            <p:ph idx="1"/>
          </p:nvPr>
        </p:nvGraphicFramePr>
        <p:xfrm>
          <a:off x="2819400" y="4648200"/>
          <a:ext cx="3581400" cy="2011592"/>
        </p:xfrm>
        <a:graphic>
          <a:graphicData uri="http://schemas.openxmlformats.org/drawingml/2006/table">
            <a:tbl>
              <a:tblPr/>
              <a:tblGrid>
                <a:gridCol w="1790700"/>
                <a:gridCol w="1790700"/>
              </a:tblGrid>
              <a:tr h="5028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Mean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3 inches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28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Median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3 inches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28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Mode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none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28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Range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6 inches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1143000" y="1752600"/>
            <a:ext cx="6324600" cy="2773592"/>
            <a:chOff x="228600" y="1752600"/>
            <a:chExt cx="6324600" cy="2773592"/>
          </a:xfrm>
        </p:grpSpPr>
        <p:sp>
          <p:nvSpPr>
            <p:cNvPr id="11267" name="Rectangle 4"/>
            <p:cNvSpPr>
              <a:spLocks noChangeArrowheads="1"/>
            </p:cNvSpPr>
            <p:nvPr/>
          </p:nvSpPr>
          <p:spPr bwMode="auto">
            <a:xfrm>
              <a:off x="228600" y="1752600"/>
              <a:ext cx="6324600" cy="27735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r>
                <a:rPr lang="en-US" sz="4400" b="1" dirty="0">
                  <a:latin typeface="Arial" charset="0"/>
                </a:rPr>
                <a:t>	</a:t>
              </a:r>
            </a:p>
            <a:p>
              <a:pPr eaLnBrk="1" hangingPunct="1"/>
              <a:r>
                <a:rPr lang="en-US" sz="3600" b="1" dirty="0">
                  <a:latin typeface="Arial" charset="0"/>
                </a:rPr>
                <a:t>    Snowfall in Inches</a:t>
              </a:r>
            </a:p>
            <a:p>
              <a:pPr eaLnBrk="1" hangingPunct="1"/>
              <a:endParaRPr lang="en-US" sz="1050" b="1" dirty="0">
                <a:latin typeface="Arial" charset="0"/>
              </a:endParaRPr>
            </a:p>
            <a:p>
              <a:pPr eaLnBrk="1" hangingPunct="1"/>
              <a:endParaRPr lang="en-US" sz="1400" dirty="0">
                <a:latin typeface="Arial" charset="0"/>
              </a:endParaRPr>
            </a:p>
            <a:p>
              <a:pPr eaLnBrk="1" hangingPunct="1"/>
              <a:r>
                <a:rPr lang="en-US" sz="5400" b="1" dirty="0">
                  <a:latin typeface="Arial" charset="0"/>
                </a:rPr>
                <a:t>2		6		5		4	</a:t>
              </a:r>
            </a:p>
            <a:p>
              <a:pPr eaLnBrk="1" hangingPunct="1"/>
              <a:r>
                <a:rPr lang="en-US" sz="5400" b="1" dirty="0">
                  <a:latin typeface="Arial" charset="0"/>
                </a:rPr>
                <a:t>3	  	0		1</a:t>
              </a:r>
            </a:p>
            <a:p>
              <a:pPr eaLnBrk="1" hangingPunct="1"/>
              <a:endParaRPr lang="en-US" dirty="0">
                <a:latin typeface="Arial" charset="0"/>
              </a:endParaRPr>
            </a:p>
            <a:p>
              <a:pPr eaLnBrk="1" hangingPunct="1"/>
              <a:endParaRPr lang="en-US" dirty="0">
                <a:latin typeface="Arial" charset="0"/>
              </a:endParaRPr>
            </a:p>
            <a:p>
              <a:pPr eaLnBrk="1" hangingPunct="1"/>
              <a:endParaRPr lang="en-US" dirty="0">
                <a:latin typeface="Arial" charset="0"/>
              </a:endParaRPr>
            </a:p>
          </p:txBody>
        </p:sp>
        <p:sp>
          <p:nvSpPr>
            <p:cNvPr id="11286" name="Line 27"/>
            <p:cNvSpPr>
              <a:spLocks noChangeShapeType="1"/>
            </p:cNvSpPr>
            <p:nvPr/>
          </p:nvSpPr>
          <p:spPr bwMode="auto">
            <a:xfrm>
              <a:off x="228600" y="2560408"/>
              <a:ext cx="6324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68362"/>
            <a:ext cx="8229600" cy="731838"/>
          </a:xfrm>
        </p:spPr>
        <p:txBody>
          <a:bodyPr vert="horz" lIns="0" rIns="0" bIns="0" anchor="b">
            <a:noAutofit/>
          </a:bodyPr>
          <a:lstStyle/>
          <a:p>
            <a:pPr>
              <a:defRPr/>
            </a:pPr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Problem 5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4400" b="1" dirty="0" smtClean="0">
                <a:solidFill>
                  <a:srgbClr val="C00000"/>
                </a:solidFill>
              </a:rPr>
              <a:t>Quiz Grades</a:t>
            </a: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5400" b="1" dirty="0" smtClean="0"/>
              <a:t>72		60		80		68	</a:t>
            </a:r>
          </a:p>
          <a:p>
            <a:pPr eaLnBrk="1" hangingPunct="1">
              <a:buFontTx/>
              <a:buNone/>
              <a:defRPr/>
            </a:pPr>
            <a:r>
              <a:rPr lang="en-US" sz="5400" b="1" dirty="0" smtClean="0"/>
              <a:t>	72		86</a:t>
            </a:r>
          </a:p>
        </p:txBody>
      </p:sp>
      <p:graphicFrame>
        <p:nvGraphicFramePr>
          <p:cNvPr id="13350" name="Group 38"/>
          <p:cNvGraphicFramePr>
            <a:graphicFrameLocks noGrp="1"/>
          </p:cNvGraphicFramePr>
          <p:nvPr>
            <p:ph sz="half" idx="2"/>
          </p:nvPr>
        </p:nvGraphicFramePr>
        <p:xfrm>
          <a:off x="4876800" y="3810000"/>
          <a:ext cx="3124200" cy="2316392"/>
        </p:xfrm>
        <a:graphic>
          <a:graphicData uri="http://schemas.openxmlformats.org/drawingml/2006/table">
            <a:tbl>
              <a:tblPr/>
              <a:tblGrid>
                <a:gridCol w="1562100"/>
                <a:gridCol w="1562100"/>
              </a:tblGrid>
              <a:tr h="5790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Mean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73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0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Median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72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0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Mode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72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0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Range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26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57200" y="2057400"/>
            <a:ext cx="1981200" cy="990600"/>
            <a:chOff x="240" y="384"/>
            <a:chExt cx="1515" cy="768"/>
          </a:xfrm>
        </p:grpSpPr>
        <p:pic>
          <p:nvPicPr>
            <p:cNvPr id="29707" name="Picture 3" descr="smiley_eyebrows_frow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0" y="384"/>
              <a:ext cx="76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8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056" y="576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Mean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048000" y="1981200"/>
            <a:ext cx="2362200" cy="1066800"/>
            <a:chOff x="240" y="1344"/>
            <a:chExt cx="1755" cy="816"/>
          </a:xfrm>
        </p:grpSpPr>
        <p:pic>
          <p:nvPicPr>
            <p:cNvPr id="29705" name="Picture 6" descr="smiley_eyebrows_basi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" y="1344"/>
              <a:ext cx="813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6" name="WordArt 7"/>
            <p:cNvSpPr>
              <a:spLocks noChangeArrowheads="1" noChangeShapeType="1" noTextEdit="1"/>
            </p:cNvSpPr>
            <p:nvPr/>
          </p:nvSpPr>
          <p:spPr bwMode="auto">
            <a:xfrm>
              <a:off x="1056" y="1584"/>
              <a:ext cx="93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Median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6019800" y="2057400"/>
            <a:ext cx="1981200" cy="1066800"/>
            <a:chOff x="240" y="2352"/>
            <a:chExt cx="1563" cy="836"/>
          </a:xfrm>
        </p:grpSpPr>
        <p:pic>
          <p:nvPicPr>
            <p:cNvPr id="29703" name="Picture 9" descr="smiley_eyebrows_big_smi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2352"/>
              <a:ext cx="836" cy="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4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1104" y="2592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Mode</a:t>
              </a:r>
            </a:p>
          </p:txBody>
        </p:sp>
      </p:grpSp>
      <p:pic>
        <p:nvPicPr>
          <p:cNvPr id="29701" name="Picture 12"/>
          <p:cNvPicPr>
            <a:picLocks noChangeAspect="1" noChangeArrowheads="1"/>
          </p:cNvPicPr>
          <p:nvPr/>
        </p:nvPicPr>
        <p:blipFill>
          <a:blip r:embed="rId5" cstate="print"/>
          <a:srcRect b="20529"/>
          <a:stretch>
            <a:fillRect/>
          </a:stretch>
        </p:blipFill>
        <p:spPr bwMode="auto">
          <a:xfrm>
            <a:off x="304800" y="4191000"/>
            <a:ext cx="8001000" cy="164623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9702" name="Rectangle 1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 the….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1000" y="1219200"/>
            <a:ext cx="1981200" cy="990600"/>
            <a:chOff x="240" y="384"/>
            <a:chExt cx="1515" cy="768"/>
          </a:xfrm>
        </p:grpSpPr>
        <p:pic>
          <p:nvPicPr>
            <p:cNvPr id="30730" name="Picture 3" descr="smiley_eyebrows_frow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0" y="384"/>
              <a:ext cx="76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31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056" y="576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Mean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81000" y="2743200"/>
            <a:ext cx="2362200" cy="1066800"/>
            <a:chOff x="240" y="1344"/>
            <a:chExt cx="1755" cy="816"/>
          </a:xfrm>
        </p:grpSpPr>
        <p:pic>
          <p:nvPicPr>
            <p:cNvPr id="30728" name="Picture 6" descr="smiley_eyebrows_basi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" y="1344"/>
              <a:ext cx="813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29" name="WordArt 7"/>
            <p:cNvSpPr>
              <a:spLocks noChangeArrowheads="1" noChangeShapeType="1" noTextEdit="1"/>
            </p:cNvSpPr>
            <p:nvPr/>
          </p:nvSpPr>
          <p:spPr bwMode="auto">
            <a:xfrm>
              <a:off x="1056" y="1584"/>
              <a:ext cx="93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Median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381000" y="4343400"/>
            <a:ext cx="1981200" cy="1066800"/>
            <a:chOff x="240" y="2352"/>
            <a:chExt cx="1563" cy="836"/>
          </a:xfrm>
        </p:grpSpPr>
        <p:pic>
          <p:nvPicPr>
            <p:cNvPr id="30726" name="Picture 9" descr="smiley_eyebrows_big_smi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2352"/>
              <a:ext cx="836" cy="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27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1104" y="2592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Mode</a:t>
              </a:r>
            </a:p>
          </p:txBody>
        </p:sp>
      </p:grpSp>
      <p:pic>
        <p:nvPicPr>
          <p:cNvPr id="30725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1066800"/>
            <a:ext cx="49212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57200" y="2057400"/>
            <a:ext cx="1981200" cy="990600"/>
            <a:chOff x="240" y="384"/>
            <a:chExt cx="1515" cy="768"/>
          </a:xfrm>
        </p:grpSpPr>
        <p:pic>
          <p:nvPicPr>
            <p:cNvPr id="31755" name="Picture 3" descr="smiley_eyebrows_frow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" y="384"/>
              <a:ext cx="76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6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056" y="576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Mean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048000" y="1981200"/>
            <a:ext cx="2362200" cy="1066800"/>
            <a:chOff x="240" y="1344"/>
            <a:chExt cx="1755" cy="816"/>
          </a:xfrm>
        </p:grpSpPr>
        <p:pic>
          <p:nvPicPr>
            <p:cNvPr id="31753" name="Picture 6" descr="smiley_eyebrows_basic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1344"/>
              <a:ext cx="813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4" name="WordArt 7"/>
            <p:cNvSpPr>
              <a:spLocks noChangeArrowheads="1" noChangeShapeType="1" noTextEdit="1"/>
            </p:cNvSpPr>
            <p:nvPr/>
          </p:nvSpPr>
          <p:spPr bwMode="auto">
            <a:xfrm>
              <a:off x="1056" y="1584"/>
              <a:ext cx="93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Median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6019800" y="2057400"/>
            <a:ext cx="1981200" cy="1066800"/>
            <a:chOff x="240" y="2352"/>
            <a:chExt cx="1563" cy="836"/>
          </a:xfrm>
        </p:grpSpPr>
        <p:pic>
          <p:nvPicPr>
            <p:cNvPr id="31751" name="Picture 9" descr="smiley_eyebrows_big_smil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0" y="2352"/>
              <a:ext cx="836" cy="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2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1104" y="2592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Mode</a:t>
              </a:r>
            </a:p>
          </p:txBody>
        </p:sp>
      </p:grpSp>
      <p:pic>
        <p:nvPicPr>
          <p:cNvPr id="31750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4114800"/>
            <a:ext cx="8153400" cy="15240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" name="Rectangle 13"/>
          <p:cNvSpPr txBox="1">
            <a:spLocks noChangeArrowheads="1"/>
          </p:cNvSpPr>
          <p:nvPr/>
        </p:nvSpPr>
        <p:spPr>
          <a:xfrm>
            <a:off x="533400" y="609600"/>
            <a:ext cx="8305800" cy="1143000"/>
          </a:xfrm>
          <a:prstGeom prst="rect">
            <a:avLst/>
          </a:prstGeo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Find the….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81000" y="1219200"/>
            <a:ext cx="1981200" cy="990600"/>
            <a:chOff x="240" y="384"/>
            <a:chExt cx="1515" cy="768"/>
          </a:xfrm>
        </p:grpSpPr>
        <p:pic>
          <p:nvPicPr>
            <p:cNvPr id="32778" name="Picture 6" descr="smiley_eyebrows_frow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0" y="384"/>
              <a:ext cx="76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9" name="WordArt 7"/>
            <p:cNvSpPr>
              <a:spLocks noChangeArrowheads="1" noChangeShapeType="1" noTextEdit="1"/>
            </p:cNvSpPr>
            <p:nvPr/>
          </p:nvSpPr>
          <p:spPr bwMode="auto">
            <a:xfrm>
              <a:off x="1056" y="576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Mean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81000" y="2743200"/>
            <a:ext cx="2362200" cy="1066800"/>
            <a:chOff x="240" y="1344"/>
            <a:chExt cx="1755" cy="816"/>
          </a:xfrm>
        </p:grpSpPr>
        <p:pic>
          <p:nvPicPr>
            <p:cNvPr id="32776" name="Picture 9" descr="smiley_eyebrows_basi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" y="1344"/>
              <a:ext cx="813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7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1056" y="1584"/>
              <a:ext cx="93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Median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81000" y="4343400"/>
            <a:ext cx="1981200" cy="1066800"/>
            <a:chOff x="240" y="2352"/>
            <a:chExt cx="1563" cy="836"/>
          </a:xfrm>
        </p:grpSpPr>
        <p:pic>
          <p:nvPicPr>
            <p:cNvPr id="32774" name="Picture 12" descr="smiley_eyebrows_big_smi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2352"/>
              <a:ext cx="836" cy="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5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1104" y="2592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Mode</a:t>
              </a:r>
            </a:p>
          </p:txBody>
        </p:sp>
      </p:grpSp>
      <p:pic>
        <p:nvPicPr>
          <p:cNvPr id="32773" name="Picture 15"/>
          <p:cNvPicPr>
            <a:picLocks noChangeAspect="1" noChangeArrowheads="1"/>
          </p:cNvPicPr>
          <p:nvPr/>
        </p:nvPicPr>
        <p:blipFill>
          <a:blip r:embed="rId5" cstate="print"/>
          <a:srcRect l="4477"/>
          <a:stretch>
            <a:fillRect/>
          </a:stretch>
        </p:blipFill>
        <p:spPr bwMode="auto">
          <a:xfrm>
            <a:off x="2971800" y="1219200"/>
            <a:ext cx="4876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57200" y="2057400"/>
            <a:ext cx="1981200" cy="990600"/>
            <a:chOff x="240" y="384"/>
            <a:chExt cx="1515" cy="768"/>
          </a:xfrm>
        </p:grpSpPr>
        <p:pic>
          <p:nvPicPr>
            <p:cNvPr id="33804" name="Picture 3" descr="smiley_eyebrows_frow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0" y="384"/>
              <a:ext cx="76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5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056" y="576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Comic Sans MS"/>
                </a:rPr>
                <a:t>Mean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048000" y="1981200"/>
            <a:ext cx="2362200" cy="1066800"/>
            <a:chOff x="240" y="1344"/>
            <a:chExt cx="1755" cy="816"/>
          </a:xfrm>
        </p:grpSpPr>
        <p:pic>
          <p:nvPicPr>
            <p:cNvPr id="33802" name="Picture 6" descr="smiley_eyebrows_basi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" y="1344"/>
              <a:ext cx="813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3" name="WordArt 7"/>
            <p:cNvSpPr>
              <a:spLocks noChangeArrowheads="1" noChangeShapeType="1" noTextEdit="1"/>
            </p:cNvSpPr>
            <p:nvPr/>
          </p:nvSpPr>
          <p:spPr bwMode="auto">
            <a:xfrm>
              <a:off x="1056" y="1584"/>
              <a:ext cx="93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Comic Sans MS"/>
                </a:rPr>
                <a:t>Median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6019800" y="2057400"/>
            <a:ext cx="1981200" cy="1066800"/>
            <a:chOff x="240" y="2352"/>
            <a:chExt cx="1563" cy="836"/>
          </a:xfrm>
        </p:grpSpPr>
        <p:pic>
          <p:nvPicPr>
            <p:cNvPr id="33800" name="Picture 9" descr="smiley_eyebrows_big_smi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2352"/>
              <a:ext cx="836" cy="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1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1104" y="2592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Comic Sans MS"/>
                </a:rPr>
                <a:t>Mode</a:t>
              </a:r>
            </a:p>
          </p:txBody>
        </p:sp>
      </p:grpSp>
      <p:pic>
        <p:nvPicPr>
          <p:cNvPr id="33798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4343400"/>
            <a:ext cx="8466138" cy="189071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3799" name="WordArt 14"/>
          <p:cNvSpPr>
            <a:spLocks noChangeArrowheads="1" noChangeShapeType="1" noTextEdit="1"/>
          </p:cNvSpPr>
          <p:nvPr/>
        </p:nvSpPr>
        <p:spPr bwMode="auto">
          <a:xfrm>
            <a:off x="3657600" y="3276600"/>
            <a:ext cx="1624013" cy="704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 &amp; Range</a:t>
            </a:r>
          </a:p>
        </p:txBody>
      </p:sp>
      <p:sp>
        <p:nvSpPr>
          <p:cNvPr id="15" name="Rectangle 13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 the….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57200" y="742950"/>
            <a:ext cx="1981200" cy="990600"/>
            <a:chOff x="240" y="384"/>
            <a:chExt cx="1515" cy="768"/>
          </a:xfrm>
        </p:grpSpPr>
        <p:pic>
          <p:nvPicPr>
            <p:cNvPr id="34827" name="Picture 3" descr="smiley_eyebrows_frow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0" y="384"/>
              <a:ext cx="76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28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056" y="576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Mean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457200" y="2266950"/>
            <a:ext cx="2362200" cy="1066800"/>
            <a:chOff x="240" y="1344"/>
            <a:chExt cx="1755" cy="816"/>
          </a:xfrm>
        </p:grpSpPr>
        <p:pic>
          <p:nvPicPr>
            <p:cNvPr id="34825" name="Picture 6" descr="smiley_eyebrows_basi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" y="1344"/>
              <a:ext cx="813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26" name="WordArt 7"/>
            <p:cNvSpPr>
              <a:spLocks noChangeArrowheads="1" noChangeShapeType="1" noTextEdit="1"/>
            </p:cNvSpPr>
            <p:nvPr/>
          </p:nvSpPr>
          <p:spPr bwMode="auto">
            <a:xfrm>
              <a:off x="1056" y="1584"/>
              <a:ext cx="93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Median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457200" y="3867150"/>
            <a:ext cx="1981200" cy="1066800"/>
            <a:chOff x="240" y="2352"/>
            <a:chExt cx="1563" cy="836"/>
          </a:xfrm>
        </p:grpSpPr>
        <p:pic>
          <p:nvPicPr>
            <p:cNvPr id="34823" name="Picture 9" descr="smiley_eyebrows_big_smi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2352"/>
              <a:ext cx="836" cy="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24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1104" y="2592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Mode</a:t>
              </a:r>
            </a:p>
          </p:txBody>
        </p:sp>
      </p:grpSp>
      <p:sp>
        <p:nvSpPr>
          <p:cNvPr id="34821" name="WordArt 11"/>
          <p:cNvSpPr>
            <a:spLocks noChangeArrowheads="1" noChangeShapeType="1" noTextEdit="1"/>
          </p:cNvSpPr>
          <p:nvPr/>
        </p:nvSpPr>
        <p:spPr bwMode="auto">
          <a:xfrm>
            <a:off x="609600" y="5391150"/>
            <a:ext cx="1624013" cy="704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52211"/>
                </a:solidFill>
                <a:latin typeface="Comic Sans MS"/>
              </a:rPr>
              <a:t>Range</a:t>
            </a:r>
          </a:p>
        </p:txBody>
      </p:sp>
      <p:pic>
        <p:nvPicPr>
          <p:cNvPr id="34822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1066800"/>
            <a:ext cx="4475163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57200" y="2057400"/>
            <a:ext cx="1981200" cy="990600"/>
            <a:chOff x="240" y="384"/>
            <a:chExt cx="1515" cy="768"/>
          </a:xfrm>
        </p:grpSpPr>
        <p:pic>
          <p:nvPicPr>
            <p:cNvPr id="35852" name="Picture 3" descr="smiley_eyebrows_frow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0" y="384"/>
              <a:ext cx="76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53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056" y="576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Mean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048000" y="1981200"/>
            <a:ext cx="2362200" cy="1066800"/>
            <a:chOff x="240" y="1344"/>
            <a:chExt cx="1755" cy="816"/>
          </a:xfrm>
        </p:grpSpPr>
        <p:pic>
          <p:nvPicPr>
            <p:cNvPr id="35850" name="Picture 6" descr="smiley_eyebrows_basi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" y="1344"/>
              <a:ext cx="813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51" name="WordArt 7"/>
            <p:cNvSpPr>
              <a:spLocks noChangeArrowheads="1" noChangeShapeType="1" noTextEdit="1"/>
            </p:cNvSpPr>
            <p:nvPr/>
          </p:nvSpPr>
          <p:spPr bwMode="auto">
            <a:xfrm>
              <a:off x="1056" y="1584"/>
              <a:ext cx="93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Median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6019800" y="2057400"/>
            <a:ext cx="1981200" cy="1066800"/>
            <a:chOff x="240" y="2352"/>
            <a:chExt cx="1563" cy="836"/>
          </a:xfrm>
        </p:grpSpPr>
        <p:pic>
          <p:nvPicPr>
            <p:cNvPr id="35848" name="Picture 9" descr="smiley_eyebrows_big_smi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2352"/>
              <a:ext cx="836" cy="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49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1104" y="2592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Mode</a:t>
              </a:r>
            </a:p>
          </p:txBody>
        </p:sp>
      </p:grpSp>
      <p:pic>
        <p:nvPicPr>
          <p:cNvPr id="35846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4191000"/>
            <a:ext cx="7675563" cy="219868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5847" name="WordArt 14"/>
          <p:cNvSpPr>
            <a:spLocks noChangeArrowheads="1" noChangeShapeType="1" noTextEdit="1"/>
          </p:cNvSpPr>
          <p:nvPr/>
        </p:nvSpPr>
        <p:spPr bwMode="auto">
          <a:xfrm>
            <a:off x="3657600" y="3276600"/>
            <a:ext cx="2133600" cy="704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52211"/>
                </a:solidFill>
                <a:latin typeface="Comic Sans MS"/>
              </a:rPr>
              <a:t> &amp; Range</a:t>
            </a:r>
          </a:p>
        </p:txBody>
      </p:sp>
      <p:sp>
        <p:nvSpPr>
          <p:cNvPr id="14" name="Rectangle 13"/>
          <p:cNvSpPr txBox="1">
            <a:spLocks noChangeArrowheads="1"/>
          </p:cNvSpPr>
          <p:nvPr/>
        </p:nvSpPr>
        <p:spPr>
          <a:xfrm>
            <a:off x="381000" y="609600"/>
            <a:ext cx="8305800" cy="1143000"/>
          </a:xfrm>
          <a:prstGeom prst="rect">
            <a:avLst/>
          </a:prstGeo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Find the….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57200" y="1057275"/>
            <a:ext cx="1981200" cy="990600"/>
            <a:chOff x="240" y="384"/>
            <a:chExt cx="1515" cy="768"/>
          </a:xfrm>
        </p:grpSpPr>
        <p:pic>
          <p:nvPicPr>
            <p:cNvPr id="36875" name="Picture 3" descr="smiley_eyebrows_frow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0" y="384"/>
              <a:ext cx="76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76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056" y="576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Mean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457200" y="2581275"/>
            <a:ext cx="2362200" cy="1066800"/>
            <a:chOff x="240" y="1344"/>
            <a:chExt cx="1755" cy="816"/>
          </a:xfrm>
        </p:grpSpPr>
        <p:pic>
          <p:nvPicPr>
            <p:cNvPr id="36873" name="Picture 6" descr="smiley_eyebrows_basi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" y="1344"/>
              <a:ext cx="813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74" name="WordArt 7"/>
            <p:cNvSpPr>
              <a:spLocks noChangeArrowheads="1" noChangeShapeType="1" noTextEdit="1"/>
            </p:cNvSpPr>
            <p:nvPr/>
          </p:nvSpPr>
          <p:spPr bwMode="auto">
            <a:xfrm>
              <a:off x="1056" y="1584"/>
              <a:ext cx="93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Median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457200" y="4181475"/>
            <a:ext cx="1981200" cy="1066800"/>
            <a:chOff x="240" y="2352"/>
            <a:chExt cx="1563" cy="836"/>
          </a:xfrm>
        </p:grpSpPr>
        <p:pic>
          <p:nvPicPr>
            <p:cNvPr id="36871" name="Picture 9" descr="smiley_eyebrows_big_smi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2352"/>
              <a:ext cx="836" cy="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72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1104" y="2592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Mode</a:t>
              </a:r>
            </a:p>
          </p:txBody>
        </p:sp>
      </p:grpSp>
      <p:sp>
        <p:nvSpPr>
          <p:cNvPr id="36869" name="WordArt 11"/>
          <p:cNvSpPr>
            <a:spLocks noChangeArrowheads="1" noChangeShapeType="1" noTextEdit="1"/>
          </p:cNvSpPr>
          <p:nvPr/>
        </p:nvSpPr>
        <p:spPr bwMode="auto">
          <a:xfrm>
            <a:off x="457200" y="5629275"/>
            <a:ext cx="1624013" cy="704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52211"/>
                </a:solidFill>
                <a:latin typeface="Comic Sans MS"/>
              </a:rPr>
              <a:t>Range</a:t>
            </a:r>
          </a:p>
        </p:txBody>
      </p:sp>
      <p:pic>
        <p:nvPicPr>
          <p:cNvPr id="36870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1285875"/>
            <a:ext cx="4576763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57200" y="2057400"/>
            <a:ext cx="1981200" cy="990600"/>
            <a:chOff x="240" y="384"/>
            <a:chExt cx="1515" cy="768"/>
          </a:xfrm>
        </p:grpSpPr>
        <p:pic>
          <p:nvPicPr>
            <p:cNvPr id="37900" name="Picture 3" descr="smiley_eyebrows_frow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0" y="384"/>
              <a:ext cx="76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901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056" y="576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Comic Sans MS"/>
                </a:rPr>
                <a:t>Mean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048000" y="1981200"/>
            <a:ext cx="2362200" cy="1066800"/>
            <a:chOff x="240" y="1344"/>
            <a:chExt cx="1755" cy="816"/>
          </a:xfrm>
        </p:grpSpPr>
        <p:pic>
          <p:nvPicPr>
            <p:cNvPr id="37898" name="Picture 6" descr="smiley_eyebrows_basi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" y="1344"/>
              <a:ext cx="813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899" name="WordArt 7"/>
            <p:cNvSpPr>
              <a:spLocks noChangeArrowheads="1" noChangeShapeType="1" noTextEdit="1"/>
            </p:cNvSpPr>
            <p:nvPr/>
          </p:nvSpPr>
          <p:spPr bwMode="auto">
            <a:xfrm>
              <a:off x="1056" y="1584"/>
              <a:ext cx="93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Comic Sans MS"/>
                </a:rPr>
                <a:t>Median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6019800" y="2057400"/>
            <a:ext cx="1981200" cy="1066800"/>
            <a:chOff x="240" y="2352"/>
            <a:chExt cx="1563" cy="836"/>
          </a:xfrm>
        </p:grpSpPr>
        <p:pic>
          <p:nvPicPr>
            <p:cNvPr id="37896" name="Picture 9" descr="smiley_eyebrows_big_smi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2352"/>
              <a:ext cx="836" cy="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897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1104" y="2592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Comic Sans MS"/>
                </a:rPr>
                <a:t>Mode</a:t>
              </a:r>
            </a:p>
          </p:txBody>
        </p:sp>
      </p:grpSp>
      <p:pic>
        <p:nvPicPr>
          <p:cNvPr id="37894" name="Picture 13"/>
          <p:cNvPicPr>
            <a:picLocks noChangeAspect="1" noChangeArrowheads="1"/>
          </p:cNvPicPr>
          <p:nvPr/>
        </p:nvPicPr>
        <p:blipFill>
          <a:blip r:embed="rId5" cstate="print"/>
          <a:srcRect t="16754"/>
          <a:stretch>
            <a:fillRect/>
          </a:stretch>
        </p:blipFill>
        <p:spPr bwMode="auto">
          <a:xfrm>
            <a:off x="381000" y="4572000"/>
            <a:ext cx="8334375" cy="151447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7895" name="WordArt 14"/>
          <p:cNvSpPr>
            <a:spLocks noChangeArrowheads="1" noChangeShapeType="1" noTextEdit="1"/>
          </p:cNvSpPr>
          <p:nvPr/>
        </p:nvSpPr>
        <p:spPr bwMode="auto">
          <a:xfrm>
            <a:off x="3352800" y="3429000"/>
            <a:ext cx="2133600" cy="704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 &amp; Range</a:t>
            </a:r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305800" cy="896112"/>
          </a:xfrm>
        </p:spPr>
        <p:txBody>
          <a:bodyPr vert="horz" lIns="0" tIns="4572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 the….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92137" y="1057275"/>
            <a:ext cx="1981200" cy="990600"/>
            <a:chOff x="240" y="384"/>
            <a:chExt cx="1515" cy="768"/>
          </a:xfrm>
        </p:grpSpPr>
        <p:pic>
          <p:nvPicPr>
            <p:cNvPr id="38923" name="Picture 3" descr="smiley_eyebrows_frow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0" y="384"/>
              <a:ext cx="76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4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056" y="576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Mean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592137" y="2581275"/>
            <a:ext cx="2362200" cy="1066800"/>
            <a:chOff x="240" y="1344"/>
            <a:chExt cx="1755" cy="816"/>
          </a:xfrm>
        </p:grpSpPr>
        <p:pic>
          <p:nvPicPr>
            <p:cNvPr id="38921" name="Picture 6" descr="smiley_eyebrows_basi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" y="1344"/>
              <a:ext cx="813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2" name="WordArt 7"/>
            <p:cNvSpPr>
              <a:spLocks noChangeArrowheads="1" noChangeShapeType="1" noTextEdit="1"/>
            </p:cNvSpPr>
            <p:nvPr/>
          </p:nvSpPr>
          <p:spPr bwMode="auto">
            <a:xfrm>
              <a:off x="1056" y="1584"/>
              <a:ext cx="93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Median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592137" y="4181475"/>
            <a:ext cx="1981200" cy="1066800"/>
            <a:chOff x="240" y="2352"/>
            <a:chExt cx="1563" cy="836"/>
          </a:xfrm>
        </p:grpSpPr>
        <p:pic>
          <p:nvPicPr>
            <p:cNvPr id="38919" name="Picture 9" descr="smiley_eyebrows_big_smi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2352"/>
              <a:ext cx="836" cy="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0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1104" y="2592"/>
              <a:ext cx="699" cy="39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C52211"/>
                  </a:solidFill>
                  <a:latin typeface="Comic Sans MS"/>
                </a:rPr>
                <a:t>Mode</a:t>
              </a:r>
            </a:p>
          </p:txBody>
        </p:sp>
      </p:grpSp>
      <p:sp>
        <p:nvSpPr>
          <p:cNvPr id="38917" name="WordArt 11"/>
          <p:cNvSpPr>
            <a:spLocks noChangeArrowheads="1" noChangeShapeType="1" noTextEdit="1"/>
          </p:cNvSpPr>
          <p:nvPr/>
        </p:nvSpPr>
        <p:spPr bwMode="auto">
          <a:xfrm>
            <a:off x="592137" y="5629275"/>
            <a:ext cx="1624013" cy="704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52211"/>
                </a:solidFill>
                <a:latin typeface="Comic Sans MS"/>
              </a:rPr>
              <a:t>Range</a:t>
            </a:r>
          </a:p>
        </p:txBody>
      </p:sp>
      <p:pic>
        <p:nvPicPr>
          <p:cNvPr id="38918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54337" y="981075"/>
            <a:ext cx="4665663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2872" y="2743200"/>
            <a:ext cx="5965728" cy="3505200"/>
          </a:xfrm>
          <a:prstGeom prst="rect">
            <a:avLst/>
          </a:prstGeom>
        </p:spPr>
        <p:txBody>
          <a:bodyPr wrap="none">
            <a:prstTxWarp prst="textButtonPour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2630</TotalTime>
  <Words>986</Words>
  <Application>Microsoft Office PowerPoint</Application>
  <PresentationFormat>On-screen Show (4:3)</PresentationFormat>
  <Paragraphs>384</Paragraphs>
  <Slides>49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Flow</vt:lpstr>
      <vt:lpstr>Slide 1</vt:lpstr>
      <vt:lpstr>Today’s Objectives</vt:lpstr>
      <vt:lpstr>Knowledge Test</vt:lpstr>
      <vt:lpstr>These are Amar’s science test scores  </vt:lpstr>
      <vt:lpstr>What can you tell us about these numbers?   </vt:lpstr>
      <vt:lpstr>Slide 6</vt:lpstr>
      <vt:lpstr>Measures of Central Tendency</vt:lpstr>
      <vt:lpstr>Slide 8</vt:lpstr>
      <vt:lpstr>What is the MEAN? How do we find it?</vt:lpstr>
      <vt:lpstr>Lets find AMAR’s  MEAN science test score?   </vt:lpstr>
      <vt:lpstr>What is the MEDIAN? How do we find it?</vt:lpstr>
      <vt:lpstr>Slide 12</vt:lpstr>
      <vt:lpstr>Median</vt:lpstr>
      <vt:lpstr>How do we find the MEDIAN  when two numbers are in the middle? </vt:lpstr>
      <vt:lpstr>Slide 15</vt:lpstr>
      <vt:lpstr>What is the MODE? How do we find it?</vt:lpstr>
      <vt:lpstr>Slide 17</vt:lpstr>
      <vt:lpstr>Slide 18</vt:lpstr>
      <vt:lpstr>Which set of data has ONE MODE?   </vt:lpstr>
      <vt:lpstr>Which set of data has NO MODE?   </vt:lpstr>
      <vt:lpstr>Which set of data has  MORE THAN ONE MODE?   </vt:lpstr>
      <vt:lpstr>What is the RANGE? How do we find it?</vt:lpstr>
      <vt:lpstr>Slide 23</vt:lpstr>
      <vt:lpstr>What is the RANGE of this set of data?   </vt:lpstr>
      <vt:lpstr>What is the RANGE of this set of data?   </vt:lpstr>
      <vt:lpstr>What is the RANGE of this set of data?   </vt:lpstr>
      <vt:lpstr>What is the RANGE of this set of data?   </vt:lpstr>
      <vt:lpstr>What is the RANGE of this set of data?</vt:lpstr>
      <vt:lpstr>What is the RANGE of this set of data?</vt:lpstr>
      <vt:lpstr>Slide 30</vt:lpstr>
      <vt:lpstr>Matching!</vt:lpstr>
      <vt:lpstr>Slide 32</vt:lpstr>
      <vt:lpstr>Slide 33</vt:lpstr>
      <vt:lpstr>Problem 1</vt:lpstr>
      <vt:lpstr>Problem 2</vt:lpstr>
      <vt:lpstr>Problem 3</vt:lpstr>
      <vt:lpstr>Problem 4</vt:lpstr>
      <vt:lpstr>Problem 5</vt:lpstr>
      <vt:lpstr>Find the….</vt:lpstr>
      <vt:lpstr>Slide 40</vt:lpstr>
      <vt:lpstr>Slide 41</vt:lpstr>
      <vt:lpstr>Slide 42</vt:lpstr>
      <vt:lpstr>Find the….</vt:lpstr>
      <vt:lpstr>Slide 44</vt:lpstr>
      <vt:lpstr>Slide 45</vt:lpstr>
      <vt:lpstr>Slide 46</vt:lpstr>
      <vt:lpstr>Find the….</vt:lpstr>
      <vt:lpstr>Slide 48</vt:lpstr>
      <vt:lpstr>Slide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665</cp:revision>
  <dcterms:created xsi:type="dcterms:W3CDTF">2014-04-26T07:09:13Z</dcterms:created>
  <dcterms:modified xsi:type="dcterms:W3CDTF">2014-07-05T05:09:20Z</dcterms:modified>
</cp:coreProperties>
</file>