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2"/>
  </p:notesMasterIdLst>
  <p:sldIdLst>
    <p:sldId id="256" r:id="rId2"/>
    <p:sldId id="311" r:id="rId3"/>
    <p:sldId id="400" r:id="rId4"/>
    <p:sldId id="401" r:id="rId5"/>
    <p:sldId id="405" r:id="rId6"/>
    <p:sldId id="406" r:id="rId7"/>
    <p:sldId id="407" r:id="rId8"/>
    <p:sldId id="408" r:id="rId9"/>
    <p:sldId id="409" r:id="rId10"/>
    <p:sldId id="410" r:id="rId11"/>
    <p:sldId id="411" r:id="rId12"/>
    <p:sldId id="412" r:id="rId13"/>
    <p:sldId id="423" r:id="rId14"/>
    <p:sldId id="413" r:id="rId15"/>
    <p:sldId id="425" r:id="rId16"/>
    <p:sldId id="424" r:id="rId17"/>
    <p:sldId id="414" r:id="rId18"/>
    <p:sldId id="415" r:id="rId19"/>
    <p:sldId id="416" r:id="rId20"/>
    <p:sldId id="417" r:id="rId21"/>
    <p:sldId id="426" r:id="rId22"/>
    <p:sldId id="436" r:id="rId23"/>
    <p:sldId id="418" r:id="rId24"/>
    <p:sldId id="437" r:id="rId25"/>
    <p:sldId id="438" r:id="rId26"/>
    <p:sldId id="440" r:id="rId27"/>
    <p:sldId id="441" r:id="rId28"/>
    <p:sldId id="442" r:id="rId29"/>
    <p:sldId id="443" r:id="rId30"/>
    <p:sldId id="419" r:id="rId31"/>
    <p:sldId id="420" r:id="rId32"/>
    <p:sldId id="421" r:id="rId33"/>
    <p:sldId id="422" r:id="rId34"/>
    <p:sldId id="429" r:id="rId35"/>
    <p:sldId id="430" r:id="rId36"/>
    <p:sldId id="431" r:id="rId37"/>
    <p:sldId id="432" r:id="rId38"/>
    <p:sldId id="433" r:id="rId39"/>
    <p:sldId id="434" r:id="rId40"/>
    <p:sldId id="43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C52211"/>
    <a:srgbClr val="FF6600"/>
    <a:srgbClr val="CC00CC"/>
    <a:srgbClr val="B17ED8"/>
    <a:srgbClr val="660066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4" autoAdjust="0"/>
    <p:restoredTop sz="94803" autoAdjust="0"/>
  </p:normalViewPr>
  <p:slideViewPr>
    <p:cSldViewPr>
      <p:cViewPr>
        <p:scale>
          <a:sx n="66" d="100"/>
          <a:sy n="66" d="100"/>
        </p:scale>
        <p:origin x="-811" y="2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about the formation of frequency table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Represent frequency distribution on histogram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  <dgm:t>
        <a:bodyPr/>
        <a:lstStyle/>
        <a:p>
          <a:endParaRPr lang="en-US"/>
        </a:p>
      </dgm:t>
    </dgm:pt>
    <dgm:pt modelId="{DF5C0D29-B92D-476A-9D4D-42C57AE2914F}" type="sibTrans" cxnId="{530FE16C-343D-4F4F-8C3F-1FA173FB17A2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285750" lvl="1" indent="-285750" algn="l" defTabSz="1822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/>
            <a:t>Learn about the formation of frequency table</a:t>
          </a:r>
          <a:endParaRPr lang="en-US" sz="4100" kern="1200" dirty="0"/>
        </a:p>
        <a:p>
          <a:pPr marL="285750" lvl="1" indent="-285750" algn="l" defTabSz="1822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/>
            <a:t>Represent frequency distribution on histogram</a:t>
          </a:r>
          <a:endParaRPr lang="en-US" sz="41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E494C-64FC-49A7-B215-F1A4ECAC5FA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0E9F7D-F83E-4B63-AE1C-ECE48DDFFE9A}" type="slidenum">
              <a:rPr lang="en-US"/>
              <a:pPr/>
              <a:t>32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E2307E-2276-453F-9476-4E87F1A3FED1}" type="slidenum">
              <a:rPr lang="en-US"/>
              <a:pPr/>
              <a:t>33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7D560-9775-4A9E-A189-DA59D84EFD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D53B6-752A-445F-BFFE-5A045A3F75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40827-3D24-4968-AE8C-E504086AF609}" type="datetime1">
              <a:rPr lang="en-US"/>
              <a:pPr>
                <a:defRPr/>
              </a:pPr>
              <a:t>7/3/2014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0FC8F-4647-47BE-A3D0-D1BE11D33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38400" y="1600200"/>
            <a:ext cx="31242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438400" y="3924300"/>
            <a:ext cx="31242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9F290-F8B3-4100-A2DF-36028B20A1A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438400" y="1600200"/>
            <a:ext cx="64008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EE727-CD41-4760-B7D1-33DD82D8588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7/3/2014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5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6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381000"/>
            <a:ext cx="9144000" cy="1496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57200" y="1752600"/>
            <a:ext cx="8686800" cy="44958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4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30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                       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FREQUENCY TABLE AND HISTOGRAM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304800" y="914400"/>
            <a:ext cx="8305800" cy="1143000"/>
          </a:xfrm>
          <a:prstGeom prst="rect">
            <a:avLst/>
          </a:prstGeom>
        </p:spPr>
        <p:txBody>
          <a:bodyPr vert="horz" lIns="0" rIns="0" bIns="0" anchor="b">
            <a:normAutofit fontScale="85000" lnSpcReduction="20000"/>
          </a:bodyPr>
          <a:lstStyle/>
          <a:p>
            <a:pPr>
              <a:spcBef>
                <a:spcPct val="0"/>
              </a:spcBef>
            </a:pPr>
            <a:r>
              <a:rPr lang="en-US" altLang="en-US" sz="5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Warm Up</a:t>
            </a:r>
          </a:p>
          <a:p>
            <a:pPr>
              <a:spcBef>
                <a:spcPct val="0"/>
              </a:spcBef>
            </a:pPr>
            <a:r>
              <a:rPr lang="en-US" altLang="en-US" sz="5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Create a bar graph of the </a:t>
            </a:r>
            <a:r>
              <a:rPr lang="en-US" alt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data</a:t>
            </a:r>
            <a:r>
              <a:rPr lang="en-US" altLang="en-US" sz="5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1028" name="Text Box 22"/>
          <p:cNvSpPr txBox="1">
            <a:spLocks noChangeArrowheads="1"/>
          </p:cNvSpPr>
          <p:nvPr/>
        </p:nvSpPr>
        <p:spPr bwMode="auto">
          <a:xfrm>
            <a:off x="66675" y="2146300"/>
            <a:ext cx="4343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dirty="0">
                <a:latin typeface="Verdana" pitchFamily="34" charset="0"/>
              </a:rPr>
              <a:t>Favorite rides at fair:</a:t>
            </a:r>
            <a:endParaRPr lang="en-US" altLang="en-US" sz="2800" dirty="0">
              <a:latin typeface="Verdana" pitchFamily="34" charset="0"/>
              <a:sym typeface="Symbol" pitchFamily="18" charset="2"/>
            </a:endParaRPr>
          </a:p>
          <a:p>
            <a:r>
              <a:rPr lang="en-US" altLang="en-US" sz="2800" dirty="0">
                <a:latin typeface="Verdana" pitchFamily="34" charset="0"/>
                <a:sym typeface="Symbol" pitchFamily="18" charset="2"/>
              </a:rPr>
              <a:t>Ferris wheel = 5,  </a:t>
            </a:r>
            <a:endParaRPr lang="en-US" altLang="en-US" sz="2800" dirty="0" smtClean="0">
              <a:latin typeface="Verdana" pitchFamily="34" charset="0"/>
              <a:sym typeface="Symbol" pitchFamily="18" charset="2"/>
            </a:endParaRPr>
          </a:p>
          <a:p>
            <a:r>
              <a:rPr lang="en-US" altLang="en-US" sz="2800" dirty="0" smtClean="0">
                <a:latin typeface="Verdana" pitchFamily="34" charset="0"/>
                <a:sym typeface="Symbol" pitchFamily="18" charset="2"/>
              </a:rPr>
              <a:t>loop </a:t>
            </a:r>
            <a:r>
              <a:rPr lang="en-US" altLang="en-US" sz="2800" dirty="0">
                <a:latin typeface="Verdana" pitchFamily="34" charset="0"/>
                <a:sym typeface="Symbol" pitchFamily="18" charset="2"/>
              </a:rPr>
              <a:t>the loop = 4, </a:t>
            </a:r>
            <a:endParaRPr lang="en-US" altLang="en-US" sz="2800" dirty="0" smtClean="0">
              <a:latin typeface="Verdana" pitchFamily="34" charset="0"/>
              <a:sym typeface="Symbol" pitchFamily="18" charset="2"/>
            </a:endParaRPr>
          </a:p>
          <a:p>
            <a:r>
              <a:rPr lang="en-US" altLang="en-US" sz="2800" dirty="0" smtClean="0">
                <a:latin typeface="Verdana" pitchFamily="34" charset="0"/>
                <a:sym typeface="Symbol" pitchFamily="18" charset="2"/>
              </a:rPr>
              <a:t>merry-go-round </a:t>
            </a:r>
            <a:r>
              <a:rPr lang="en-US" altLang="en-US" sz="2800" dirty="0">
                <a:latin typeface="Verdana" pitchFamily="34" charset="0"/>
                <a:sym typeface="Symbol" pitchFamily="18" charset="2"/>
              </a:rPr>
              <a:t>= 3, </a:t>
            </a:r>
            <a:r>
              <a:rPr lang="en-US" altLang="en-US" sz="2800" dirty="0">
                <a:latin typeface="Verdana" pitchFamily="34" charset="0"/>
              </a:rPr>
              <a:t>bumper cars = 7,  </a:t>
            </a:r>
            <a:endParaRPr lang="en-US" altLang="en-US" sz="2800" dirty="0" smtClean="0">
              <a:latin typeface="Verdana" pitchFamily="34" charset="0"/>
            </a:endParaRPr>
          </a:p>
          <a:p>
            <a:r>
              <a:rPr lang="en-US" altLang="en-US" sz="2800" dirty="0" smtClean="0">
                <a:latin typeface="Verdana" pitchFamily="34" charset="0"/>
              </a:rPr>
              <a:t>sit </a:t>
            </a:r>
            <a:r>
              <a:rPr lang="en-US" altLang="en-US" sz="2800" dirty="0">
                <a:latin typeface="Verdana" pitchFamily="34" charset="0"/>
              </a:rPr>
              <a:t>and spin = 9</a:t>
            </a:r>
            <a:r>
              <a:rPr lang="en-US" altLang="en-US" sz="2800" dirty="0">
                <a:solidFill>
                  <a:srgbClr val="FF0000"/>
                </a:solidFill>
                <a:latin typeface="Verdana" pitchFamily="34" charset="0"/>
              </a:rPr>
              <a:t>	</a:t>
            </a:r>
            <a:endParaRPr lang="en-US" sz="2800" dirty="0">
              <a:solidFill>
                <a:srgbClr val="FF0000"/>
              </a:solidFill>
              <a:latin typeface="Verdana" pitchFamily="34" charset="0"/>
            </a:endParaRPr>
          </a:p>
        </p:txBody>
      </p:sp>
      <p:graphicFrame>
        <p:nvGraphicFramePr>
          <p:cNvPr id="4119" name="Object 23"/>
          <p:cNvGraphicFramePr>
            <a:graphicFrameLocks noChangeAspect="1"/>
          </p:cNvGraphicFramePr>
          <p:nvPr/>
        </p:nvGraphicFramePr>
        <p:xfrm>
          <a:off x="4486275" y="2451100"/>
          <a:ext cx="4352925" cy="2425700"/>
        </p:xfrm>
        <a:graphic>
          <a:graphicData uri="http://schemas.openxmlformats.org/presentationml/2006/ole">
            <p:oleObj spid="_x0000_s1026" name="Chart" r:id="rId3" imgW="4565880" imgH="255024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1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/>
          <p:cNvSpPr txBox="1">
            <a:spLocks noChangeArrowheads="1"/>
          </p:cNvSpPr>
          <p:nvPr/>
        </p:nvSpPr>
        <p:spPr bwMode="auto">
          <a:xfrm>
            <a:off x="228600" y="1371600"/>
            <a:ext cx="8534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>
                <a:latin typeface="Verdana" pitchFamily="34" charset="0"/>
              </a:rPr>
              <a:t>Students </a:t>
            </a:r>
            <a:r>
              <a:rPr lang="en-US" sz="2800" dirty="0">
                <a:latin typeface="Verdana" pitchFamily="34" charset="0"/>
              </a:rPr>
              <a:t>in Mr. Ray’s class recorded their fingerprint patterns. Which type of pattern do most students in Mr. Ray’s class have?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057400" y="2924175"/>
            <a:ext cx="4191000" cy="1952625"/>
            <a:chOff x="624" y="1650"/>
            <a:chExt cx="2640" cy="1230"/>
          </a:xfrm>
        </p:grpSpPr>
        <p:sp>
          <p:nvSpPr>
            <p:cNvPr id="7173" name="Text Box 9"/>
            <p:cNvSpPr txBox="1">
              <a:spLocks noChangeArrowheads="1"/>
            </p:cNvSpPr>
            <p:nvPr/>
          </p:nvSpPr>
          <p:spPr bwMode="auto">
            <a:xfrm>
              <a:off x="672" y="1680"/>
              <a:ext cx="2592" cy="1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whorl	loop	whorl	loop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arch	arch	loop 	whorl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loop	arch	whorl	arch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arch	whorl	arch	loop</a:t>
              </a:r>
            </a:p>
          </p:txBody>
        </p:sp>
        <p:sp>
          <p:nvSpPr>
            <p:cNvPr id="7174" name="Rectangle 10"/>
            <p:cNvSpPr>
              <a:spLocks noChangeArrowheads="1"/>
            </p:cNvSpPr>
            <p:nvPr/>
          </p:nvSpPr>
          <p:spPr bwMode="auto">
            <a:xfrm>
              <a:off x="624" y="1650"/>
              <a:ext cx="2448" cy="123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Verdana" pitchFamily="34" charset="0"/>
              </a:endParaRPr>
            </a:p>
          </p:txBody>
        </p:sp>
      </p:grp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914400" y="4953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Verdana" pitchFamily="34" charset="0"/>
              </a:rPr>
              <a:t>Make a </a:t>
            </a:r>
            <a:r>
              <a:rPr lang="en-US" sz="2400" i="1" dirty="0">
                <a:latin typeface="Verdana" pitchFamily="34" charset="0"/>
              </a:rPr>
              <a:t>tally table</a:t>
            </a:r>
            <a:r>
              <a:rPr lang="en-US" sz="2400" dirty="0">
                <a:latin typeface="Verdana" pitchFamily="34" charset="0"/>
              </a:rPr>
              <a:t> to organize the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657225" y="1593850"/>
            <a:ext cx="8001000" cy="1206500"/>
          </a:xfrm>
          <a:prstGeom prst="rect">
            <a:avLst/>
          </a:prstGeom>
          <a:noFill/>
          <a:ln w="19050">
            <a:solidFill>
              <a:srgbClr val="99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>
                <a:latin typeface="Verdana" pitchFamily="34" charset="0"/>
              </a:rPr>
              <a:t>A group of four tally marks with a line through it means </a:t>
            </a:r>
            <a:r>
              <a:rPr lang="en-US" altLang="en-US" sz="2400" i="1">
                <a:latin typeface="Verdana" pitchFamily="34" charset="0"/>
              </a:rPr>
              <a:t>five</a:t>
            </a:r>
            <a:r>
              <a:rPr lang="en-US" altLang="en-US" sz="2400">
                <a:latin typeface="Verdana" pitchFamily="34" charset="0"/>
              </a:rPr>
              <a:t>.                                                                                                                                                    </a:t>
            </a:r>
            <a:r>
              <a:rPr lang="en-US" altLang="en-US" sz="2400">
                <a:solidFill>
                  <a:schemeClr val="bg1"/>
                </a:solidFill>
                <a:latin typeface="Verdana" pitchFamily="34" charset="0"/>
              </a:rPr>
              <a:t>t</a:t>
            </a:r>
            <a:r>
              <a:rPr lang="en-US" altLang="en-US" sz="2400">
                <a:latin typeface="Verdana" pitchFamily="34" charset="0"/>
              </a:rPr>
              <a:t>        llll = 5                         llll  llll = 10</a:t>
            </a: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657225" y="1143000"/>
            <a:ext cx="2971800" cy="457200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b="1">
                <a:solidFill>
                  <a:schemeClr val="bg1"/>
                </a:solidFill>
                <a:latin typeface="Verdana" pitchFamily="34" charset="0"/>
              </a:rPr>
              <a:t>Reading Math</a:t>
            </a:r>
            <a:endParaRPr lang="en-US" altLang="en-US" sz="2400" b="1">
              <a:latin typeface="Verdana" pitchFamily="34" charset="0"/>
            </a:endParaRPr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 flipV="1">
            <a:off x="5397500" y="2451100"/>
            <a:ext cx="409575" cy="18097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49" name="Line 5"/>
          <p:cNvSpPr>
            <a:spLocks noChangeShapeType="1"/>
          </p:cNvSpPr>
          <p:nvPr/>
        </p:nvSpPr>
        <p:spPr bwMode="auto">
          <a:xfrm flipV="1">
            <a:off x="1685925" y="2476500"/>
            <a:ext cx="409575" cy="18097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 flipV="1">
            <a:off x="5943600" y="2466975"/>
            <a:ext cx="409575" cy="18097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 decel="100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  <p:bldP spid="57347" grpId="0" animBg="1"/>
      <p:bldP spid="57348" grpId="0" animBg="1"/>
      <p:bldP spid="57349" grpId="0" animBg="1"/>
      <p:bldP spid="573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8"/>
          <p:cNvSpPr txBox="1">
            <a:spLocks noChangeArrowheads="1"/>
          </p:cNvSpPr>
          <p:nvPr/>
        </p:nvSpPr>
        <p:spPr bwMode="auto">
          <a:xfrm>
            <a:off x="304800" y="1238071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Verdana" pitchFamily="34" charset="0"/>
              </a:rPr>
              <a:t>Students </a:t>
            </a:r>
            <a:r>
              <a:rPr lang="en-US" sz="2400" dirty="0">
                <a:latin typeface="Verdana" pitchFamily="34" charset="0"/>
              </a:rPr>
              <a:t>in Mr. Ray’s class recorded their fingerprint patterns. Which type of pattern do more students in Mr. Ray’s class have?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81000" y="2590800"/>
            <a:ext cx="4191000" cy="1952625"/>
            <a:chOff x="624" y="1650"/>
            <a:chExt cx="2640" cy="1230"/>
          </a:xfrm>
        </p:grpSpPr>
        <p:sp>
          <p:nvSpPr>
            <p:cNvPr id="9243" name="Text Box 10"/>
            <p:cNvSpPr txBox="1">
              <a:spLocks noChangeArrowheads="1"/>
            </p:cNvSpPr>
            <p:nvPr/>
          </p:nvSpPr>
          <p:spPr bwMode="auto">
            <a:xfrm>
              <a:off x="672" y="1680"/>
              <a:ext cx="2592" cy="1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whorl	loop	whorl	loop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arch	arch	loop 	whorl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loop	arch	whorl	arch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arch	whorl	arch	loop</a:t>
              </a:r>
            </a:p>
          </p:txBody>
        </p:sp>
        <p:sp>
          <p:nvSpPr>
            <p:cNvPr id="9244" name="Rectangle 11"/>
            <p:cNvSpPr>
              <a:spLocks noChangeArrowheads="1"/>
            </p:cNvSpPr>
            <p:nvPr/>
          </p:nvSpPr>
          <p:spPr bwMode="auto">
            <a:xfrm>
              <a:off x="624" y="1650"/>
              <a:ext cx="2448" cy="123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Verdana" pitchFamily="34" charset="0"/>
              </a:endParaRPr>
            </a:p>
          </p:txBody>
        </p:sp>
      </p:grp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4419600" y="2590800"/>
            <a:ext cx="449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7763" indent="-1147763"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1</a:t>
            </a:r>
            <a:r>
              <a:rPr lang="en-US" sz="2000">
                <a:latin typeface="Verdana" pitchFamily="34" charset="0"/>
              </a:rPr>
              <a:t>: Make a column for each  fingerprint pattern.</a:t>
            </a:r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4495800" y="3505200"/>
            <a:ext cx="4495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7763" indent="-1147763"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2</a:t>
            </a:r>
            <a:r>
              <a:rPr lang="en-US" sz="2000">
                <a:latin typeface="Verdana" pitchFamily="34" charset="0"/>
              </a:rPr>
              <a:t>: For each fingerprint, make a tally mark in the appropriate column.</a:t>
            </a:r>
          </a:p>
        </p:txBody>
      </p:sp>
      <p:graphicFrame>
        <p:nvGraphicFramePr>
          <p:cNvPr id="41001" name="Group 41"/>
          <p:cNvGraphicFramePr>
            <a:graphicFrameLocks noGrp="1"/>
          </p:cNvGraphicFramePr>
          <p:nvPr/>
        </p:nvGraphicFramePr>
        <p:xfrm>
          <a:off x="381000" y="4724400"/>
          <a:ext cx="4572000" cy="1554480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</a:tblGrid>
              <a:tr h="4826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Number of Fingerprint Patterns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F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Whorl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Arch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Loop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90" name="Line 30"/>
          <p:cNvSpPr>
            <a:spLocks noChangeShapeType="1"/>
          </p:cNvSpPr>
          <p:nvPr/>
        </p:nvSpPr>
        <p:spPr bwMode="auto">
          <a:xfrm flipV="1">
            <a:off x="609600" y="5926138"/>
            <a:ext cx="990600" cy="2286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91" name="Line 31"/>
          <p:cNvSpPr>
            <a:spLocks noChangeShapeType="1"/>
          </p:cNvSpPr>
          <p:nvPr/>
        </p:nvSpPr>
        <p:spPr bwMode="auto">
          <a:xfrm flipV="1">
            <a:off x="2057400" y="5924550"/>
            <a:ext cx="990600" cy="2286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92" name="Line 32"/>
          <p:cNvSpPr>
            <a:spLocks noChangeShapeType="1"/>
          </p:cNvSpPr>
          <p:nvPr/>
        </p:nvSpPr>
        <p:spPr bwMode="auto">
          <a:xfrm flipV="1">
            <a:off x="3733800" y="5934075"/>
            <a:ext cx="990600" cy="2286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93" name="Text Box 33"/>
          <p:cNvSpPr txBox="1">
            <a:spLocks noChangeArrowheads="1"/>
          </p:cNvSpPr>
          <p:nvPr/>
        </p:nvSpPr>
        <p:spPr bwMode="auto">
          <a:xfrm>
            <a:off x="685800" y="5819775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>
                <a:latin typeface="Verdana" pitchFamily="34" charset="0"/>
              </a:rPr>
              <a:t>l l l l	     l l l l  l      l l l l</a:t>
            </a:r>
          </a:p>
        </p:txBody>
      </p:sp>
      <p:sp>
        <p:nvSpPr>
          <p:cNvPr id="41002" name="Text Box 42"/>
          <p:cNvSpPr txBox="1">
            <a:spLocks noChangeArrowheads="1"/>
          </p:cNvSpPr>
          <p:nvPr/>
        </p:nvSpPr>
        <p:spPr bwMode="auto">
          <a:xfrm>
            <a:off x="5257800" y="5089525"/>
            <a:ext cx="3657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Most students in Mr. Ray’s class have an arch fingerprint.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0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0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2" grpId="0"/>
      <p:bldP spid="40973" grpId="0"/>
      <p:bldP spid="40990" grpId="0" animBg="1"/>
      <p:bldP spid="40991" grpId="0" animBg="1"/>
      <p:bldP spid="40992" grpId="0" animBg="1"/>
      <p:bldP spid="40993" grpId="0" autoUpdateAnimBg="0"/>
      <p:bldP spid="410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8"/>
          <p:cNvSpPr txBox="1">
            <a:spLocks noChangeArrowheads="1"/>
          </p:cNvSpPr>
          <p:nvPr/>
        </p:nvSpPr>
        <p:spPr bwMode="auto">
          <a:xfrm>
            <a:off x="304800" y="1238071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Verdana" pitchFamily="34" charset="0"/>
              </a:rPr>
              <a:t>Students </a:t>
            </a:r>
            <a:r>
              <a:rPr lang="en-US" sz="2400" dirty="0">
                <a:latin typeface="Verdana" pitchFamily="34" charset="0"/>
              </a:rPr>
              <a:t>in Ms. </a:t>
            </a:r>
            <a:r>
              <a:rPr lang="en-US" sz="2400" dirty="0" smtClean="0">
                <a:latin typeface="Verdana" pitchFamily="34" charset="0"/>
              </a:rPr>
              <a:t>Sara’s </a:t>
            </a:r>
            <a:r>
              <a:rPr lang="en-US" sz="2400" dirty="0">
                <a:latin typeface="Verdana" pitchFamily="34" charset="0"/>
              </a:rPr>
              <a:t>class recorded their fingerprint patterns. Which type of pattern do more students in Ms. Gracie’s class have?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1066800" y="5257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Make a </a:t>
            </a:r>
            <a:r>
              <a:rPr lang="en-US" sz="2400" i="1">
                <a:latin typeface="Verdana" pitchFamily="34" charset="0"/>
              </a:rPr>
              <a:t>tally table</a:t>
            </a:r>
            <a:r>
              <a:rPr lang="en-US" sz="2400">
                <a:latin typeface="Verdana" pitchFamily="34" charset="0"/>
              </a:rPr>
              <a:t> to organize the data.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438400" y="2771775"/>
            <a:ext cx="4191000" cy="1952625"/>
            <a:chOff x="624" y="1650"/>
            <a:chExt cx="2640" cy="1230"/>
          </a:xfrm>
        </p:grpSpPr>
        <p:sp>
          <p:nvSpPr>
            <p:cNvPr id="10245" name="Text Box 14"/>
            <p:cNvSpPr txBox="1">
              <a:spLocks noChangeArrowheads="1"/>
            </p:cNvSpPr>
            <p:nvPr/>
          </p:nvSpPr>
          <p:spPr bwMode="auto">
            <a:xfrm>
              <a:off x="672" y="1680"/>
              <a:ext cx="2592" cy="1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whorl	loop	whorl	loop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arch	whorl	loop 	whorl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loop	whorl	whorl	arch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arch	whorl	arch	loop</a:t>
              </a:r>
            </a:p>
          </p:txBody>
        </p:sp>
        <p:sp>
          <p:nvSpPr>
            <p:cNvPr id="10246" name="Rectangle 15"/>
            <p:cNvSpPr>
              <a:spLocks noChangeArrowheads="1"/>
            </p:cNvSpPr>
            <p:nvPr/>
          </p:nvSpPr>
          <p:spPr bwMode="auto">
            <a:xfrm>
              <a:off x="624" y="1650"/>
              <a:ext cx="2448" cy="123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Verdana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04800" y="757535"/>
            <a:ext cx="8648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US" alt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Check It Out</a:t>
            </a:r>
            <a:endParaRPr lang="en-US" alt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8"/>
          <p:cNvSpPr txBox="1">
            <a:spLocks noChangeArrowheads="1"/>
          </p:cNvSpPr>
          <p:nvPr/>
        </p:nvSpPr>
        <p:spPr bwMode="auto">
          <a:xfrm>
            <a:off x="304800" y="1238071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Verdana" pitchFamily="34" charset="0"/>
              </a:rPr>
              <a:t>Students </a:t>
            </a:r>
            <a:r>
              <a:rPr lang="en-US" sz="2400" dirty="0">
                <a:latin typeface="Verdana" pitchFamily="34" charset="0"/>
              </a:rPr>
              <a:t>in Ms. </a:t>
            </a:r>
            <a:r>
              <a:rPr lang="en-US" sz="2400" dirty="0" smtClean="0">
                <a:latin typeface="Verdana" pitchFamily="34" charset="0"/>
              </a:rPr>
              <a:t>Sara’s </a:t>
            </a:r>
            <a:r>
              <a:rPr lang="en-US" sz="2400" dirty="0">
                <a:latin typeface="Verdana" pitchFamily="34" charset="0"/>
              </a:rPr>
              <a:t>class recorded their fingerprint patterns. Which type of pattern do more students in Ms. Gracie’s class have?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4419600" y="2590800"/>
            <a:ext cx="464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1</a:t>
            </a:r>
            <a:r>
              <a:rPr lang="en-US" sz="2000">
                <a:latin typeface="Verdana" pitchFamily="34" charset="0"/>
              </a:rPr>
              <a:t>: Make a column for each fingerprint pattern.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81000" y="2619375"/>
            <a:ext cx="4191000" cy="1952625"/>
            <a:chOff x="624" y="1650"/>
            <a:chExt cx="2640" cy="1230"/>
          </a:xfrm>
        </p:grpSpPr>
        <p:sp>
          <p:nvSpPr>
            <p:cNvPr id="11290" name="Text Box 11"/>
            <p:cNvSpPr txBox="1">
              <a:spLocks noChangeArrowheads="1"/>
            </p:cNvSpPr>
            <p:nvPr/>
          </p:nvSpPr>
          <p:spPr bwMode="auto">
            <a:xfrm>
              <a:off x="672" y="1680"/>
              <a:ext cx="2592" cy="1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whorl	loop	whorl	loop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arch	whorl	loop 	whorl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loop	whorl	whorl	arch</a:t>
              </a:r>
            </a:p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arch	whorl	arch	loop</a:t>
              </a:r>
            </a:p>
          </p:txBody>
        </p:sp>
        <p:sp>
          <p:nvSpPr>
            <p:cNvPr id="11291" name="Rectangle 12"/>
            <p:cNvSpPr>
              <a:spLocks noChangeArrowheads="1"/>
            </p:cNvSpPr>
            <p:nvPr/>
          </p:nvSpPr>
          <p:spPr bwMode="auto">
            <a:xfrm>
              <a:off x="624" y="1650"/>
              <a:ext cx="2448" cy="123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Verdana" pitchFamily="34" charset="0"/>
              </a:endParaRPr>
            </a:p>
          </p:txBody>
        </p:sp>
      </p:grpSp>
      <p:sp>
        <p:nvSpPr>
          <p:cNvPr id="49165" name="Rectangle 13"/>
          <p:cNvSpPr>
            <a:spLocks noChangeArrowheads="1"/>
          </p:cNvSpPr>
          <p:nvPr/>
        </p:nvSpPr>
        <p:spPr bwMode="auto">
          <a:xfrm>
            <a:off x="4419600" y="3505200"/>
            <a:ext cx="4724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2</a:t>
            </a:r>
            <a:r>
              <a:rPr lang="en-US" sz="2000">
                <a:latin typeface="Verdana" pitchFamily="34" charset="0"/>
              </a:rPr>
              <a:t>: For each fingerprint, make a tally mark in the appropriate column.</a:t>
            </a:r>
          </a:p>
        </p:txBody>
      </p:sp>
      <p:graphicFrame>
        <p:nvGraphicFramePr>
          <p:cNvPr id="49192" name="Group 40"/>
          <p:cNvGraphicFramePr>
            <a:graphicFrameLocks noGrp="1"/>
          </p:cNvGraphicFramePr>
          <p:nvPr/>
        </p:nvGraphicFramePr>
        <p:xfrm>
          <a:off x="381000" y="4754563"/>
          <a:ext cx="3886200" cy="1554480"/>
        </p:xfrm>
        <a:graphic>
          <a:graphicData uri="http://schemas.openxmlformats.org/drawingml/2006/table">
            <a:tbl>
              <a:tblPr/>
              <a:tblGrid>
                <a:gridCol w="1295400"/>
                <a:gridCol w="1295400"/>
                <a:gridCol w="1295400"/>
              </a:tblGrid>
              <a:tr h="4826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Number of Fingerprint Patterns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F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Whorl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Arch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Loop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182" name="Line 30"/>
          <p:cNvSpPr>
            <a:spLocks noChangeShapeType="1"/>
          </p:cNvSpPr>
          <p:nvPr/>
        </p:nvSpPr>
        <p:spPr bwMode="auto">
          <a:xfrm flipV="1">
            <a:off x="323850" y="6000750"/>
            <a:ext cx="990600" cy="2286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83" name="Line 31"/>
          <p:cNvSpPr>
            <a:spLocks noChangeShapeType="1"/>
          </p:cNvSpPr>
          <p:nvPr/>
        </p:nvSpPr>
        <p:spPr bwMode="auto">
          <a:xfrm flipV="1">
            <a:off x="3105150" y="6000750"/>
            <a:ext cx="990600" cy="2286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84" name="Text Box 32"/>
          <p:cNvSpPr txBox="1">
            <a:spLocks noChangeArrowheads="1"/>
          </p:cNvSpPr>
          <p:nvPr/>
        </p:nvSpPr>
        <p:spPr bwMode="auto">
          <a:xfrm>
            <a:off x="381000" y="5867400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>
                <a:latin typeface="Verdana" pitchFamily="34" charset="0"/>
              </a:rPr>
              <a:t>l l l l  l l   l l l l      l l l l</a:t>
            </a:r>
          </a:p>
        </p:txBody>
      </p:sp>
      <p:sp>
        <p:nvSpPr>
          <p:cNvPr id="49193" name="Text Box 41"/>
          <p:cNvSpPr txBox="1">
            <a:spLocks noChangeArrowheads="1"/>
          </p:cNvSpPr>
          <p:nvPr/>
        </p:nvSpPr>
        <p:spPr bwMode="auto">
          <a:xfrm>
            <a:off x="4495800" y="5241925"/>
            <a:ext cx="434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Most students in Ms. Gracie’s class have a whorl fingerprint.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762001"/>
            <a:ext cx="876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US" alt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Check It Out</a:t>
            </a:r>
            <a:endParaRPr lang="en-US" alt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9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9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1" grpId="0"/>
      <p:bldP spid="49165" grpId="0"/>
      <p:bldP spid="49182" grpId="0" animBg="1"/>
      <p:bldP spid="49183" grpId="0" animBg="1"/>
      <p:bldP spid="49184" grpId="0" autoUpdateAnimBg="0"/>
      <p:bldP spid="491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609600" y="838200"/>
            <a:ext cx="80772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 dirty="0">
                <a:latin typeface="Verdana" pitchFamily="34" charset="0"/>
              </a:rPr>
              <a:t>A </a:t>
            </a:r>
            <a:r>
              <a:rPr lang="en-US" sz="2800" b="1" i="1" dirty="0">
                <a:solidFill>
                  <a:srgbClr val="FF0000"/>
                </a:solidFill>
                <a:latin typeface="Verdana" pitchFamily="34" charset="0"/>
              </a:rPr>
              <a:t>line plot </a:t>
            </a:r>
            <a:r>
              <a:rPr lang="en-US" sz="2800" dirty="0">
                <a:latin typeface="Verdana" pitchFamily="34" charset="0"/>
              </a:rPr>
              <a:t>uses a number line and </a:t>
            </a:r>
            <a:r>
              <a:rPr lang="en-US" sz="2800" dirty="0" err="1">
                <a:latin typeface="Verdana" pitchFamily="34" charset="0"/>
              </a:rPr>
              <a:t>x’s</a:t>
            </a:r>
            <a:r>
              <a:rPr lang="en-US" sz="2800" dirty="0">
                <a:latin typeface="Verdana" pitchFamily="34" charset="0"/>
              </a:rPr>
              <a:t> or other symbols to show frequencies of values.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609600" y="4191000"/>
            <a:ext cx="563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1</a:t>
            </a:r>
            <a:r>
              <a:rPr lang="en-US" sz="2000">
                <a:latin typeface="Verdana" pitchFamily="34" charset="0"/>
              </a:rPr>
              <a:t>: Draw a number line.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609600" y="4848225"/>
            <a:ext cx="4876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2</a:t>
            </a:r>
            <a:r>
              <a:rPr lang="en-US" sz="2000">
                <a:latin typeface="Verdana" pitchFamily="34" charset="0"/>
              </a:rPr>
              <a:t>: For each tennis ball, use an </a:t>
            </a:r>
            <a:r>
              <a:rPr lang="en-US" sz="2000" i="1">
                <a:latin typeface="Verdana" pitchFamily="34" charset="0"/>
              </a:rPr>
              <a:t>x</a:t>
            </a:r>
            <a:r>
              <a:rPr lang="en-US" sz="2000">
                <a:latin typeface="Verdana" pitchFamily="34" charset="0"/>
              </a:rPr>
              <a:t> on the number line to represent how many were collected.</a:t>
            </a:r>
          </a:p>
        </p:txBody>
      </p:sp>
      <p:sp>
        <p:nvSpPr>
          <p:cNvPr id="13317" name="Text Box 107"/>
          <p:cNvSpPr txBox="1">
            <a:spLocks noChangeArrowheads="1"/>
          </p:cNvSpPr>
          <p:nvPr/>
        </p:nvSpPr>
        <p:spPr bwMode="auto">
          <a:xfrm>
            <a:off x="609600" y="1466671"/>
            <a:ext cx="8001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>
                <a:latin typeface="Verdana" pitchFamily="34" charset="0"/>
              </a:rPr>
              <a:t>Students collected tennis balls for a project. The number of balls collected by the students is recorded in the table. Make a line plot of the data.</a:t>
            </a:r>
            <a:endParaRPr lang="en-US" sz="2400" dirty="0"/>
          </a:p>
        </p:txBody>
      </p:sp>
      <p:graphicFrame>
        <p:nvGraphicFramePr>
          <p:cNvPr id="16537" name="Group 153"/>
          <p:cNvGraphicFramePr>
            <a:graphicFrameLocks noGrp="1"/>
          </p:cNvGraphicFramePr>
          <p:nvPr/>
        </p:nvGraphicFramePr>
        <p:xfrm>
          <a:off x="1524000" y="2852738"/>
          <a:ext cx="4876800" cy="1188720"/>
        </p:xfrm>
        <a:graphic>
          <a:graphicData uri="http://schemas.openxmlformats.org/drawingml/2006/table">
            <a:tbl>
              <a:tblPr/>
              <a:tblGrid>
                <a:gridCol w="812800"/>
                <a:gridCol w="812800"/>
                <a:gridCol w="812800"/>
                <a:gridCol w="812800"/>
                <a:gridCol w="812800"/>
                <a:gridCol w="812800"/>
              </a:tblGrid>
              <a:tr h="373063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Tennis Balls Collected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9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551" name="Text Box 167"/>
          <p:cNvSpPr txBox="1">
            <a:spLocks noChangeArrowheads="1"/>
          </p:cNvSpPr>
          <p:nvPr/>
        </p:nvSpPr>
        <p:spPr bwMode="auto">
          <a:xfrm>
            <a:off x="6781800" y="4221163"/>
            <a:ext cx="457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  x  x  x</a:t>
            </a:r>
          </a:p>
        </p:txBody>
      </p:sp>
      <p:grpSp>
        <p:nvGrpSpPr>
          <p:cNvPr id="2" name="Group 173"/>
          <p:cNvGrpSpPr>
            <a:grpSpLocks/>
          </p:cNvGrpSpPr>
          <p:nvPr/>
        </p:nvGrpSpPr>
        <p:grpSpPr bwMode="auto">
          <a:xfrm>
            <a:off x="5410200" y="5364163"/>
            <a:ext cx="3352800" cy="579437"/>
            <a:chOff x="3552" y="3216"/>
            <a:chExt cx="2112" cy="365"/>
          </a:xfrm>
        </p:grpSpPr>
        <p:sp>
          <p:nvSpPr>
            <p:cNvPr id="13349" name="Line 154"/>
            <p:cNvSpPr>
              <a:spLocks noChangeShapeType="1"/>
            </p:cNvSpPr>
            <p:nvPr/>
          </p:nvSpPr>
          <p:spPr bwMode="auto">
            <a:xfrm>
              <a:off x="3552" y="3312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Line 155"/>
            <p:cNvSpPr>
              <a:spLocks noChangeShapeType="1"/>
            </p:cNvSpPr>
            <p:nvPr/>
          </p:nvSpPr>
          <p:spPr bwMode="auto">
            <a:xfrm>
              <a:off x="4512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Line 156"/>
            <p:cNvSpPr>
              <a:spLocks noChangeShapeType="1"/>
            </p:cNvSpPr>
            <p:nvPr/>
          </p:nvSpPr>
          <p:spPr bwMode="auto">
            <a:xfrm>
              <a:off x="4656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Line 157"/>
            <p:cNvSpPr>
              <a:spLocks noChangeShapeType="1"/>
            </p:cNvSpPr>
            <p:nvPr/>
          </p:nvSpPr>
          <p:spPr bwMode="auto">
            <a:xfrm>
              <a:off x="4368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Line 158"/>
            <p:cNvSpPr>
              <a:spLocks noChangeShapeType="1"/>
            </p:cNvSpPr>
            <p:nvPr/>
          </p:nvSpPr>
          <p:spPr bwMode="auto">
            <a:xfrm>
              <a:off x="4800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Line 159"/>
            <p:cNvSpPr>
              <a:spLocks noChangeShapeType="1"/>
            </p:cNvSpPr>
            <p:nvPr/>
          </p:nvSpPr>
          <p:spPr bwMode="auto">
            <a:xfrm>
              <a:off x="4944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Line 160"/>
            <p:cNvSpPr>
              <a:spLocks noChangeShapeType="1"/>
            </p:cNvSpPr>
            <p:nvPr/>
          </p:nvSpPr>
          <p:spPr bwMode="auto">
            <a:xfrm>
              <a:off x="4224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Line 161"/>
            <p:cNvSpPr>
              <a:spLocks noChangeShapeType="1"/>
            </p:cNvSpPr>
            <p:nvPr/>
          </p:nvSpPr>
          <p:spPr bwMode="auto">
            <a:xfrm>
              <a:off x="4080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7" name="Line 162"/>
            <p:cNvSpPr>
              <a:spLocks noChangeShapeType="1"/>
            </p:cNvSpPr>
            <p:nvPr/>
          </p:nvSpPr>
          <p:spPr bwMode="auto">
            <a:xfrm>
              <a:off x="3936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8" name="Line 163"/>
            <p:cNvSpPr>
              <a:spLocks noChangeShapeType="1"/>
            </p:cNvSpPr>
            <p:nvPr/>
          </p:nvSpPr>
          <p:spPr bwMode="auto">
            <a:xfrm>
              <a:off x="3792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9" name="Line 164"/>
            <p:cNvSpPr>
              <a:spLocks noChangeShapeType="1"/>
            </p:cNvSpPr>
            <p:nvPr/>
          </p:nvSpPr>
          <p:spPr bwMode="auto">
            <a:xfrm>
              <a:off x="5088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Line 165"/>
            <p:cNvSpPr>
              <a:spLocks noChangeShapeType="1"/>
            </p:cNvSpPr>
            <p:nvPr/>
          </p:nvSpPr>
          <p:spPr bwMode="auto">
            <a:xfrm>
              <a:off x="5232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1" name="Text Box 166"/>
            <p:cNvSpPr txBox="1">
              <a:spLocks noChangeArrowheads="1"/>
            </p:cNvSpPr>
            <p:nvPr/>
          </p:nvSpPr>
          <p:spPr bwMode="auto">
            <a:xfrm>
              <a:off x="3648" y="3408"/>
              <a:ext cx="20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  5   6    7   8    9  10  11  12 13 14  15 16</a:t>
              </a:r>
            </a:p>
          </p:txBody>
        </p:sp>
        <p:sp>
          <p:nvSpPr>
            <p:cNvPr id="13362" name="Line 168"/>
            <p:cNvSpPr>
              <a:spLocks noChangeShapeType="1"/>
            </p:cNvSpPr>
            <p:nvPr/>
          </p:nvSpPr>
          <p:spPr bwMode="auto">
            <a:xfrm>
              <a:off x="5376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553" name="Text Box 169"/>
          <p:cNvSpPr txBox="1">
            <a:spLocks noChangeArrowheads="1"/>
          </p:cNvSpPr>
          <p:nvPr/>
        </p:nvSpPr>
        <p:spPr bwMode="auto">
          <a:xfrm>
            <a:off x="7010400" y="4497388"/>
            <a:ext cx="4572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  x  x</a:t>
            </a:r>
          </a:p>
        </p:txBody>
      </p:sp>
      <p:sp>
        <p:nvSpPr>
          <p:cNvPr id="16554" name="Text Box 170"/>
          <p:cNvSpPr txBox="1">
            <a:spLocks noChangeArrowheads="1"/>
          </p:cNvSpPr>
          <p:nvPr/>
        </p:nvSpPr>
        <p:spPr bwMode="auto">
          <a:xfrm>
            <a:off x="7696200" y="4773613"/>
            <a:ext cx="45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  x</a:t>
            </a:r>
          </a:p>
        </p:txBody>
      </p:sp>
      <p:sp>
        <p:nvSpPr>
          <p:cNvPr id="16555" name="Text Box 171"/>
          <p:cNvSpPr txBox="1">
            <a:spLocks noChangeArrowheads="1"/>
          </p:cNvSpPr>
          <p:nvPr/>
        </p:nvSpPr>
        <p:spPr bwMode="auto">
          <a:xfrm>
            <a:off x="7924800" y="4773613"/>
            <a:ext cx="45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  x</a:t>
            </a:r>
          </a:p>
        </p:txBody>
      </p:sp>
      <p:sp>
        <p:nvSpPr>
          <p:cNvPr id="16556" name="Text Box 172"/>
          <p:cNvSpPr txBox="1">
            <a:spLocks noChangeArrowheads="1"/>
          </p:cNvSpPr>
          <p:nvPr/>
        </p:nvSpPr>
        <p:spPr bwMode="auto">
          <a:xfrm>
            <a:off x="8153400" y="5040313"/>
            <a:ext cx="45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6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6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6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6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6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/>
      <p:bldP spid="16394" grpId="0"/>
      <p:bldP spid="16551" grpId="0"/>
      <p:bldP spid="16553" grpId="0"/>
      <p:bldP spid="16554" grpId="0"/>
      <p:bldP spid="16555" grpId="0"/>
      <p:bldP spid="165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04800" y="762000"/>
            <a:ext cx="8534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Check It </a:t>
            </a:r>
            <a:r>
              <a:rPr lang="en-US" alt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Out</a:t>
            </a:r>
            <a:endParaRPr lang="en-US" alt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Black" pitchFamily="34" charset="0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609600" y="4479925"/>
            <a:ext cx="563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1</a:t>
            </a:r>
            <a:r>
              <a:rPr lang="en-US" sz="2000">
                <a:latin typeface="Verdana" pitchFamily="34" charset="0"/>
              </a:rPr>
              <a:t>: Draw a number line.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609600" y="5089525"/>
            <a:ext cx="4876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2</a:t>
            </a:r>
            <a:r>
              <a:rPr lang="en-US" sz="2000">
                <a:latin typeface="Verdana" pitchFamily="34" charset="0"/>
              </a:rPr>
              <a:t>: For each aluminum can, use an </a:t>
            </a:r>
            <a:r>
              <a:rPr lang="en-US" sz="2000" i="1">
                <a:latin typeface="Verdana" pitchFamily="34" charset="0"/>
              </a:rPr>
              <a:t>x</a:t>
            </a:r>
            <a:r>
              <a:rPr lang="en-US" sz="2000">
                <a:latin typeface="Verdana" pitchFamily="34" charset="0"/>
              </a:rPr>
              <a:t> on the number line to represent how many were collected.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609600" y="1295400"/>
            <a:ext cx="8001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>
                <a:latin typeface="Verdana" pitchFamily="34" charset="0"/>
              </a:rPr>
              <a:t>Students collected aluminum cans for a project. The number of cans collected by the students is recorded in the table. Make a line plot of the data.</a:t>
            </a:r>
            <a:endParaRPr lang="en-US" sz="2800" dirty="0"/>
          </a:p>
        </p:txBody>
      </p:sp>
      <p:graphicFrame>
        <p:nvGraphicFramePr>
          <p:cNvPr id="55353" name="Group 57"/>
          <p:cNvGraphicFramePr>
            <a:graphicFrameLocks noGrp="1"/>
          </p:cNvGraphicFramePr>
          <p:nvPr/>
        </p:nvGraphicFramePr>
        <p:xfrm>
          <a:off x="1524000" y="3157538"/>
          <a:ext cx="4876800" cy="1188720"/>
        </p:xfrm>
        <a:graphic>
          <a:graphicData uri="http://schemas.openxmlformats.org/drawingml/2006/table">
            <a:tbl>
              <a:tblPr/>
              <a:tblGrid>
                <a:gridCol w="812800"/>
                <a:gridCol w="812800"/>
                <a:gridCol w="812800"/>
                <a:gridCol w="812800"/>
                <a:gridCol w="812800"/>
                <a:gridCol w="812800"/>
              </a:tblGrid>
              <a:tr h="373063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Cans Collected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B1A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5333" name="Text Box 37"/>
          <p:cNvSpPr txBox="1">
            <a:spLocks noChangeArrowheads="1"/>
          </p:cNvSpPr>
          <p:nvPr/>
        </p:nvSpPr>
        <p:spPr bwMode="auto">
          <a:xfrm>
            <a:off x="5791200" y="4525963"/>
            <a:ext cx="457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  x  x  x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5562600" y="5668963"/>
            <a:ext cx="3352800" cy="579437"/>
            <a:chOff x="3552" y="3216"/>
            <a:chExt cx="2112" cy="365"/>
          </a:xfrm>
        </p:grpSpPr>
        <p:sp>
          <p:nvSpPr>
            <p:cNvPr id="14373" name="Line 39"/>
            <p:cNvSpPr>
              <a:spLocks noChangeShapeType="1"/>
            </p:cNvSpPr>
            <p:nvPr/>
          </p:nvSpPr>
          <p:spPr bwMode="auto">
            <a:xfrm>
              <a:off x="3552" y="3312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4" name="Line 40"/>
            <p:cNvSpPr>
              <a:spLocks noChangeShapeType="1"/>
            </p:cNvSpPr>
            <p:nvPr/>
          </p:nvSpPr>
          <p:spPr bwMode="auto">
            <a:xfrm>
              <a:off x="4512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5" name="Line 41"/>
            <p:cNvSpPr>
              <a:spLocks noChangeShapeType="1"/>
            </p:cNvSpPr>
            <p:nvPr/>
          </p:nvSpPr>
          <p:spPr bwMode="auto">
            <a:xfrm>
              <a:off x="4656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6" name="Line 42"/>
            <p:cNvSpPr>
              <a:spLocks noChangeShapeType="1"/>
            </p:cNvSpPr>
            <p:nvPr/>
          </p:nvSpPr>
          <p:spPr bwMode="auto">
            <a:xfrm>
              <a:off x="4368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7" name="Line 43"/>
            <p:cNvSpPr>
              <a:spLocks noChangeShapeType="1"/>
            </p:cNvSpPr>
            <p:nvPr/>
          </p:nvSpPr>
          <p:spPr bwMode="auto">
            <a:xfrm>
              <a:off x="4800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8" name="Line 44"/>
            <p:cNvSpPr>
              <a:spLocks noChangeShapeType="1"/>
            </p:cNvSpPr>
            <p:nvPr/>
          </p:nvSpPr>
          <p:spPr bwMode="auto">
            <a:xfrm>
              <a:off x="4944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9" name="Line 45"/>
            <p:cNvSpPr>
              <a:spLocks noChangeShapeType="1"/>
            </p:cNvSpPr>
            <p:nvPr/>
          </p:nvSpPr>
          <p:spPr bwMode="auto">
            <a:xfrm>
              <a:off x="4224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0" name="Line 46"/>
            <p:cNvSpPr>
              <a:spLocks noChangeShapeType="1"/>
            </p:cNvSpPr>
            <p:nvPr/>
          </p:nvSpPr>
          <p:spPr bwMode="auto">
            <a:xfrm>
              <a:off x="4080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1" name="Line 47"/>
            <p:cNvSpPr>
              <a:spLocks noChangeShapeType="1"/>
            </p:cNvSpPr>
            <p:nvPr/>
          </p:nvSpPr>
          <p:spPr bwMode="auto">
            <a:xfrm>
              <a:off x="3936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2" name="Line 48"/>
            <p:cNvSpPr>
              <a:spLocks noChangeShapeType="1"/>
            </p:cNvSpPr>
            <p:nvPr/>
          </p:nvSpPr>
          <p:spPr bwMode="auto">
            <a:xfrm>
              <a:off x="3792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3" name="Line 49"/>
            <p:cNvSpPr>
              <a:spLocks noChangeShapeType="1"/>
            </p:cNvSpPr>
            <p:nvPr/>
          </p:nvSpPr>
          <p:spPr bwMode="auto">
            <a:xfrm>
              <a:off x="5088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4" name="Line 50"/>
            <p:cNvSpPr>
              <a:spLocks noChangeShapeType="1"/>
            </p:cNvSpPr>
            <p:nvPr/>
          </p:nvSpPr>
          <p:spPr bwMode="auto">
            <a:xfrm>
              <a:off x="5232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5" name="Text Box 51"/>
            <p:cNvSpPr txBox="1">
              <a:spLocks noChangeArrowheads="1"/>
            </p:cNvSpPr>
            <p:nvPr/>
          </p:nvSpPr>
          <p:spPr bwMode="auto">
            <a:xfrm>
              <a:off x="3648" y="3408"/>
              <a:ext cx="201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  5   6    7   8    9  10  11  12 13 14  15 16</a:t>
              </a:r>
            </a:p>
          </p:txBody>
        </p:sp>
        <p:sp>
          <p:nvSpPr>
            <p:cNvPr id="14386" name="Line 52"/>
            <p:cNvSpPr>
              <a:spLocks noChangeShapeType="1"/>
            </p:cNvSpPr>
            <p:nvPr/>
          </p:nvSpPr>
          <p:spPr bwMode="auto">
            <a:xfrm>
              <a:off x="5376" y="32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349" name="Text Box 53"/>
          <p:cNvSpPr txBox="1">
            <a:spLocks noChangeArrowheads="1"/>
          </p:cNvSpPr>
          <p:nvPr/>
        </p:nvSpPr>
        <p:spPr bwMode="auto">
          <a:xfrm>
            <a:off x="6248400" y="5027613"/>
            <a:ext cx="45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  x</a:t>
            </a:r>
          </a:p>
        </p:txBody>
      </p:sp>
      <p:sp>
        <p:nvSpPr>
          <p:cNvPr id="55350" name="Text Box 54"/>
          <p:cNvSpPr txBox="1">
            <a:spLocks noChangeArrowheads="1"/>
          </p:cNvSpPr>
          <p:nvPr/>
        </p:nvSpPr>
        <p:spPr bwMode="auto">
          <a:xfrm>
            <a:off x="7172325" y="5078413"/>
            <a:ext cx="45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  x</a:t>
            </a:r>
          </a:p>
        </p:txBody>
      </p:sp>
      <p:sp>
        <p:nvSpPr>
          <p:cNvPr id="55351" name="Text Box 55"/>
          <p:cNvSpPr txBox="1">
            <a:spLocks noChangeArrowheads="1"/>
          </p:cNvSpPr>
          <p:nvPr/>
        </p:nvSpPr>
        <p:spPr bwMode="auto">
          <a:xfrm>
            <a:off x="7848600" y="4810125"/>
            <a:ext cx="457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 x  x</a:t>
            </a:r>
          </a:p>
        </p:txBody>
      </p:sp>
      <p:sp>
        <p:nvSpPr>
          <p:cNvPr id="55352" name="Text Box 56"/>
          <p:cNvSpPr txBox="1">
            <a:spLocks noChangeArrowheads="1"/>
          </p:cNvSpPr>
          <p:nvPr/>
        </p:nvSpPr>
        <p:spPr bwMode="auto">
          <a:xfrm>
            <a:off x="8086725" y="5345113"/>
            <a:ext cx="45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5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55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55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55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55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  <p:bldP spid="55300" grpId="0"/>
      <p:bldP spid="55333" grpId="0"/>
      <p:bldP spid="55349" grpId="0"/>
      <p:bldP spid="55350" grpId="0"/>
      <p:bldP spid="55351" grpId="0"/>
      <p:bldP spid="553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04850"/>
            <a:ext cx="8229600" cy="81915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Frequency Tables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76400"/>
            <a:ext cx="8229600" cy="4953000"/>
          </a:xfrm>
        </p:spPr>
        <p:txBody>
          <a:bodyPr>
            <a:noAutofit/>
          </a:bodyPr>
          <a:lstStyle/>
          <a:p>
            <a:pPr algn="ctr" eaLnBrk="1" hangingPunct="1">
              <a:buNone/>
            </a:pPr>
            <a:r>
              <a:rPr lang="en-US" sz="3600" b="1" u="sng" dirty="0" smtClean="0">
                <a:solidFill>
                  <a:srgbClr val="FF0066"/>
                </a:solidFill>
                <a:latin typeface="Comic Sans MS" pitchFamily="66" charset="0"/>
              </a:rPr>
              <a:t>Statistics</a:t>
            </a:r>
            <a:r>
              <a:rPr lang="en-US" sz="3600" dirty="0" smtClean="0">
                <a:latin typeface="Comic Sans MS" pitchFamily="66" charset="0"/>
              </a:rPr>
              <a:t> deals with collecting, organizing, and interpreting data.  </a:t>
            </a:r>
            <a:r>
              <a:rPr lang="en-US" sz="3600" b="1" u="sng" dirty="0" smtClean="0">
                <a:solidFill>
                  <a:srgbClr val="FF0066"/>
                </a:solidFill>
                <a:latin typeface="Comic Sans MS" pitchFamily="66" charset="0"/>
              </a:rPr>
              <a:t>Data</a:t>
            </a:r>
            <a:r>
              <a:rPr lang="en-US" sz="3600" dirty="0" smtClean="0">
                <a:latin typeface="Comic Sans MS" pitchFamily="66" charset="0"/>
              </a:rPr>
              <a:t> are pieces of information, which are often numerical.  Large amounts of data can be organized in a frequency table.  A </a:t>
            </a:r>
            <a:r>
              <a:rPr lang="en-US" sz="3600" b="1" u="sng" dirty="0" smtClean="0">
                <a:solidFill>
                  <a:srgbClr val="FF0066"/>
                </a:solidFill>
                <a:latin typeface="Comic Sans MS" pitchFamily="66" charset="0"/>
              </a:rPr>
              <a:t>frequency table</a:t>
            </a:r>
            <a:r>
              <a:rPr lang="en-US" sz="3600" dirty="0" smtClean="0">
                <a:latin typeface="Comic Sans MS" pitchFamily="66" charset="0"/>
              </a:rPr>
              <a:t> shows the number of pieces of data that fall within given intervals.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85800" y="914400"/>
            <a:ext cx="7848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Verdana" pitchFamily="34" charset="0"/>
              </a:rPr>
              <a:t>A 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</a:rPr>
              <a:t>frequency table</a:t>
            </a:r>
            <a:r>
              <a:rPr lang="en-US" sz="2800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2800" dirty="0">
                <a:latin typeface="Verdana" pitchFamily="34" charset="0"/>
              </a:rPr>
              <a:t>tells the number of times an event, category, or group occurs.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9144000" cy="70485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Make a frequency table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229600" cy="5334000"/>
          </a:xfrm>
        </p:spPr>
        <p:txBody>
          <a:bodyPr>
            <a:normAutofit lnSpcReduction="10000"/>
          </a:bodyPr>
          <a:lstStyle/>
          <a:p>
            <a:pPr marL="514350" indent="-514350" eaLnBrk="1" hangingPunct="1">
              <a:buClr>
                <a:srgbClr val="C00000"/>
              </a:buClr>
              <a:buNone/>
            </a:pPr>
            <a:r>
              <a:rPr lang="en-US" sz="4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STEP-1</a:t>
            </a:r>
          </a:p>
          <a:p>
            <a:pPr marL="514350" indent="-57150" eaLnBrk="1" hangingPunct="1">
              <a:buClr>
                <a:srgbClr val="C00000"/>
              </a:buCl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Choose an appropriate interval and scale.  Should include the least and the greatest value.  </a:t>
            </a:r>
          </a:p>
          <a:p>
            <a:pPr marL="514350" indent="-514350" eaLnBrk="1" hangingPunct="1">
              <a:buClr>
                <a:srgbClr val="C00000"/>
              </a:buClr>
              <a:buNone/>
            </a:pPr>
            <a:r>
              <a:rPr lang="en-US" sz="4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STEP 2</a:t>
            </a:r>
          </a:p>
          <a:p>
            <a:pPr marL="514350" indent="-57150" eaLnBrk="1" hangingPunct="1">
              <a:buClr>
                <a:srgbClr val="C00000"/>
              </a:buClr>
              <a:buNone/>
            </a:pPr>
            <a:r>
              <a:rPr lang="en-US" sz="3500" dirty="0" smtClean="0">
                <a:latin typeface="Arial" pitchFamily="34" charset="0"/>
                <a:cs typeface="Arial" pitchFamily="34" charset="0"/>
              </a:rPr>
              <a:t>Draw a table with 3 columns and label the columns.</a:t>
            </a:r>
          </a:p>
          <a:p>
            <a:pPr marL="514350" indent="-514350" eaLnBrk="1" hangingPunct="1">
              <a:buClr>
                <a:srgbClr val="C00000"/>
              </a:buClr>
              <a:buNone/>
            </a:pPr>
            <a:r>
              <a:rPr lang="en-US" sz="4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STEP 3</a:t>
            </a:r>
          </a:p>
          <a:p>
            <a:pPr marL="514350" indent="-57150" eaLnBrk="1" hangingPunct="1">
              <a:buClr>
                <a:srgbClr val="C00000"/>
              </a:buClr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Complete the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65150"/>
            <a:ext cx="87630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Frequency Tables</a:t>
            </a:r>
            <a:b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Words to Know</a:t>
            </a:r>
          </a:p>
        </p:txBody>
      </p:sp>
      <p:graphicFrame>
        <p:nvGraphicFramePr>
          <p:cNvPr id="4129" name="Group 33"/>
          <p:cNvGraphicFramePr>
            <a:graphicFrameLocks noGrp="1"/>
          </p:cNvGraphicFramePr>
          <p:nvPr>
            <p:ph idx="4294967295"/>
          </p:nvPr>
        </p:nvGraphicFramePr>
        <p:xfrm>
          <a:off x="4419600" y="1860550"/>
          <a:ext cx="4724400" cy="4648201"/>
        </p:xfrm>
        <a:graphic>
          <a:graphicData uri="http://schemas.openxmlformats.org/drawingml/2006/table">
            <a:tbl>
              <a:tblPr/>
              <a:tblGrid>
                <a:gridCol w="1574800"/>
                <a:gridCol w="1066800"/>
                <a:gridCol w="2082800"/>
              </a:tblGrid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Price $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Frequency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8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1-25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26-50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8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51-75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76-100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30" name="Line 34"/>
          <p:cNvSpPr>
            <a:spLocks noChangeShapeType="1"/>
          </p:cNvSpPr>
          <p:nvPr/>
        </p:nvSpPr>
        <p:spPr bwMode="auto">
          <a:xfrm>
            <a:off x="6172200" y="3003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1" name="Line 35"/>
          <p:cNvSpPr>
            <a:spLocks noChangeShapeType="1"/>
          </p:cNvSpPr>
          <p:nvPr/>
        </p:nvSpPr>
        <p:spPr bwMode="auto">
          <a:xfrm>
            <a:off x="6324600" y="3003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2" name="Line 36"/>
          <p:cNvSpPr>
            <a:spLocks noChangeShapeType="1"/>
          </p:cNvSpPr>
          <p:nvPr/>
        </p:nvSpPr>
        <p:spPr bwMode="auto">
          <a:xfrm>
            <a:off x="6477000" y="3003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3" name="Line 37"/>
          <p:cNvSpPr>
            <a:spLocks noChangeShapeType="1"/>
          </p:cNvSpPr>
          <p:nvPr/>
        </p:nvSpPr>
        <p:spPr bwMode="auto">
          <a:xfrm>
            <a:off x="6629400" y="3003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4" name="Line 38"/>
          <p:cNvSpPr>
            <a:spLocks noChangeShapeType="1"/>
          </p:cNvSpPr>
          <p:nvPr/>
        </p:nvSpPr>
        <p:spPr bwMode="auto">
          <a:xfrm>
            <a:off x="6477000" y="3841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5" name="Line 39"/>
          <p:cNvSpPr>
            <a:spLocks noChangeShapeType="1"/>
          </p:cNvSpPr>
          <p:nvPr/>
        </p:nvSpPr>
        <p:spPr bwMode="auto">
          <a:xfrm>
            <a:off x="6324600" y="3841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6" name="Line 40"/>
          <p:cNvSpPr>
            <a:spLocks noChangeShapeType="1"/>
          </p:cNvSpPr>
          <p:nvPr/>
        </p:nvSpPr>
        <p:spPr bwMode="auto">
          <a:xfrm>
            <a:off x="6172200" y="3841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7" name="Line 41"/>
          <p:cNvSpPr>
            <a:spLocks noChangeShapeType="1"/>
          </p:cNvSpPr>
          <p:nvPr/>
        </p:nvSpPr>
        <p:spPr bwMode="auto">
          <a:xfrm>
            <a:off x="6629400" y="3841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8" name="Line 42"/>
          <p:cNvSpPr>
            <a:spLocks noChangeShapeType="1"/>
          </p:cNvSpPr>
          <p:nvPr/>
        </p:nvSpPr>
        <p:spPr bwMode="auto">
          <a:xfrm>
            <a:off x="6172200" y="4756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9" name="Line 43"/>
          <p:cNvSpPr>
            <a:spLocks noChangeShapeType="1"/>
          </p:cNvSpPr>
          <p:nvPr/>
        </p:nvSpPr>
        <p:spPr bwMode="auto">
          <a:xfrm>
            <a:off x="6781800" y="4222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0" name="Line 44"/>
          <p:cNvSpPr>
            <a:spLocks noChangeShapeType="1"/>
          </p:cNvSpPr>
          <p:nvPr/>
        </p:nvSpPr>
        <p:spPr bwMode="auto">
          <a:xfrm>
            <a:off x="6629400" y="4222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1" name="Line 45"/>
          <p:cNvSpPr>
            <a:spLocks noChangeShapeType="1"/>
          </p:cNvSpPr>
          <p:nvPr/>
        </p:nvSpPr>
        <p:spPr bwMode="auto">
          <a:xfrm>
            <a:off x="6477000" y="4222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2" name="Line 46"/>
          <p:cNvSpPr>
            <a:spLocks noChangeShapeType="1"/>
          </p:cNvSpPr>
          <p:nvPr/>
        </p:nvSpPr>
        <p:spPr bwMode="auto">
          <a:xfrm>
            <a:off x="6324600" y="4222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3" name="Line 47"/>
          <p:cNvSpPr>
            <a:spLocks noChangeShapeType="1"/>
          </p:cNvSpPr>
          <p:nvPr/>
        </p:nvSpPr>
        <p:spPr bwMode="auto">
          <a:xfrm>
            <a:off x="6172200" y="4222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4" name="Line 48"/>
          <p:cNvSpPr>
            <a:spLocks noChangeShapeType="1"/>
          </p:cNvSpPr>
          <p:nvPr/>
        </p:nvSpPr>
        <p:spPr bwMode="auto">
          <a:xfrm>
            <a:off x="6096000" y="391795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5" name="Line 49"/>
          <p:cNvSpPr>
            <a:spLocks noChangeShapeType="1"/>
          </p:cNvSpPr>
          <p:nvPr/>
        </p:nvSpPr>
        <p:spPr bwMode="auto">
          <a:xfrm>
            <a:off x="6096000" y="429895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6" name="Line 50"/>
          <p:cNvSpPr>
            <a:spLocks noChangeShapeType="1"/>
          </p:cNvSpPr>
          <p:nvPr/>
        </p:nvSpPr>
        <p:spPr bwMode="auto">
          <a:xfrm>
            <a:off x="6324600" y="52133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7" name="Line 51"/>
          <p:cNvSpPr>
            <a:spLocks noChangeShapeType="1"/>
          </p:cNvSpPr>
          <p:nvPr/>
        </p:nvSpPr>
        <p:spPr bwMode="auto">
          <a:xfrm>
            <a:off x="6172200" y="52133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8" name="Line 52"/>
          <p:cNvSpPr>
            <a:spLocks noChangeShapeType="1"/>
          </p:cNvSpPr>
          <p:nvPr/>
        </p:nvSpPr>
        <p:spPr bwMode="auto">
          <a:xfrm>
            <a:off x="6629400" y="4756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9" name="Line 53"/>
          <p:cNvSpPr>
            <a:spLocks noChangeShapeType="1"/>
          </p:cNvSpPr>
          <p:nvPr/>
        </p:nvSpPr>
        <p:spPr bwMode="auto">
          <a:xfrm>
            <a:off x="6477000" y="4756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0" name="Line 54"/>
          <p:cNvSpPr>
            <a:spLocks noChangeShapeType="1"/>
          </p:cNvSpPr>
          <p:nvPr/>
        </p:nvSpPr>
        <p:spPr bwMode="auto">
          <a:xfrm>
            <a:off x="6324600" y="47561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1" name="Line 55"/>
          <p:cNvSpPr>
            <a:spLocks noChangeShapeType="1"/>
          </p:cNvSpPr>
          <p:nvPr/>
        </p:nvSpPr>
        <p:spPr bwMode="auto">
          <a:xfrm>
            <a:off x="6096000" y="483235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2" name="Line 56"/>
          <p:cNvSpPr>
            <a:spLocks noChangeShapeType="1"/>
          </p:cNvSpPr>
          <p:nvPr/>
        </p:nvSpPr>
        <p:spPr bwMode="auto">
          <a:xfrm>
            <a:off x="6324600" y="5670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3" name="Line 57"/>
          <p:cNvSpPr>
            <a:spLocks noChangeShapeType="1"/>
          </p:cNvSpPr>
          <p:nvPr/>
        </p:nvSpPr>
        <p:spPr bwMode="auto">
          <a:xfrm>
            <a:off x="7010400" y="6127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4" name="Line 58"/>
          <p:cNvSpPr>
            <a:spLocks noChangeShapeType="1"/>
          </p:cNvSpPr>
          <p:nvPr/>
        </p:nvSpPr>
        <p:spPr bwMode="auto">
          <a:xfrm>
            <a:off x="6629400" y="5670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5" name="Line 59"/>
          <p:cNvSpPr>
            <a:spLocks noChangeShapeType="1"/>
          </p:cNvSpPr>
          <p:nvPr/>
        </p:nvSpPr>
        <p:spPr bwMode="auto">
          <a:xfrm>
            <a:off x="6172200" y="6051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6" name="Line 60"/>
          <p:cNvSpPr>
            <a:spLocks noChangeShapeType="1"/>
          </p:cNvSpPr>
          <p:nvPr/>
        </p:nvSpPr>
        <p:spPr bwMode="auto">
          <a:xfrm>
            <a:off x="6172200" y="5670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7" name="Line 61"/>
          <p:cNvSpPr>
            <a:spLocks noChangeShapeType="1"/>
          </p:cNvSpPr>
          <p:nvPr/>
        </p:nvSpPr>
        <p:spPr bwMode="auto">
          <a:xfrm>
            <a:off x="6324600" y="6051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8" name="Line 62"/>
          <p:cNvSpPr>
            <a:spLocks noChangeShapeType="1"/>
          </p:cNvSpPr>
          <p:nvPr/>
        </p:nvSpPr>
        <p:spPr bwMode="auto">
          <a:xfrm>
            <a:off x="6477000" y="6051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9" name="Line 63"/>
          <p:cNvSpPr>
            <a:spLocks noChangeShapeType="1"/>
          </p:cNvSpPr>
          <p:nvPr/>
        </p:nvSpPr>
        <p:spPr bwMode="auto">
          <a:xfrm>
            <a:off x="6629400" y="6051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0" name="Line 64"/>
          <p:cNvSpPr>
            <a:spLocks noChangeShapeType="1"/>
          </p:cNvSpPr>
          <p:nvPr/>
        </p:nvSpPr>
        <p:spPr bwMode="auto">
          <a:xfrm>
            <a:off x="6096000" y="574675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1" name="Line 65"/>
          <p:cNvSpPr>
            <a:spLocks noChangeShapeType="1"/>
          </p:cNvSpPr>
          <p:nvPr/>
        </p:nvSpPr>
        <p:spPr bwMode="auto">
          <a:xfrm>
            <a:off x="6096000" y="620395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2" name="Line 66"/>
          <p:cNvSpPr>
            <a:spLocks noChangeShapeType="1"/>
          </p:cNvSpPr>
          <p:nvPr/>
        </p:nvSpPr>
        <p:spPr bwMode="auto">
          <a:xfrm>
            <a:off x="6477000" y="56705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3" name="Line 67"/>
          <p:cNvSpPr>
            <a:spLocks noChangeShapeType="1"/>
          </p:cNvSpPr>
          <p:nvPr/>
        </p:nvSpPr>
        <p:spPr bwMode="auto">
          <a:xfrm>
            <a:off x="6934200" y="6127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4" name="Line 68"/>
          <p:cNvSpPr>
            <a:spLocks noChangeShapeType="1"/>
          </p:cNvSpPr>
          <p:nvPr/>
        </p:nvSpPr>
        <p:spPr bwMode="auto">
          <a:xfrm>
            <a:off x="6858000" y="6127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5" name="Rectangle 69"/>
          <p:cNvSpPr>
            <a:spLocks noChangeArrowheads="1"/>
          </p:cNvSpPr>
          <p:nvPr/>
        </p:nvSpPr>
        <p:spPr bwMode="auto">
          <a:xfrm>
            <a:off x="228600" y="1784350"/>
            <a:ext cx="4038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Shows the number of pieces of data that fall within given intervals.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/>
          </a:p>
        </p:txBody>
      </p:sp>
      <p:sp>
        <p:nvSpPr>
          <p:cNvPr id="4166" name="Text Box 70"/>
          <p:cNvSpPr txBox="1">
            <a:spLocks noChangeArrowheads="1"/>
          </p:cNvSpPr>
          <p:nvPr/>
        </p:nvSpPr>
        <p:spPr bwMode="auto">
          <a:xfrm>
            <a:off x="838200" y="3460750"/>
            <a:ext cx="3048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Scale- includes the least value and greatest value</a:t>
            </a:r>
          </a:p>
        </p:txBody>
      </p:sp>
      <p:sp>
        <p:nvSpPr>
          <p:cNvPr id="4168" name="Text Box 72"/>
          <p:cNvSpPr txBox="1">
            <a:spLocks noChangeArrowheads="1"/>
          </p:cNvSpPr>
          <p:nvPr/>
        </p:nvSpPr>
        <p:spPr bwMode="auto">
          <a:xfrm>
            <a:off x="838200" y="5594350"/>
            <a:ext cx="3048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Interval- Separates the scale into equal parts</a:t>
            </a:r>
          </a:p>
        </p:txBody>
      </p:sp>
      <p:sp>
        <p:nvSpPr>
          <p:cNvPr id="4170" name="AutoShape 74"/>
          <p:cNvSpPr>
            <a:spLocks/>
          </p:cNvSpPr>
          <p:nvPr/>
        </p:nvSpPr>
        <p:spPr bwMode="auto">
          <a:xfrm>
            <a:off x="3962400" y="2851150"/>
            <a:ext cx="381000" cy="3657600"/>
          </a:xfrm>
          <a:prstGeom prst="leftBrace">
            <a:avLst>
              <a:gd name="adj1" fmla="val 80000"/>
              <a:gd name="adj2" fmla="val 50000"/>
            </a:avLst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Line 75"/>
          <p:cNvSpPr>
            <a:spLocks noChangeShapeType="1"/>
          </p:cNvSpPr>
          <p:nvPr/>
        </p:nvSpPr>
        <p:spPr bwMode="auto">
          <a:xfrm>
            <a:off x="3200400" y="407035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4173" name="AutoShape 77"/>
          <p:cNvCxnSpPr>
            <a:cxnSpLocks noChangeShapeType="1"/>
          </p:cNvCxnSpPr>
          <p:nvPr/>
        </p:nvCxnSpPr>
        <p:spPr bwMode="auto">
          <a:xfrm flipV="1">
            <a:off x="3581400" y="6051550"/>
            <a:ext cx="1625600" cy="625475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4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4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5" dur="80"/>
                                        <p:tgtEl>
                                          <p:spTgt spid="4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6" dur="80"/>
                                        <p:tgtEl>
                                          <p:spTgt spid="4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7" dur="80"/>
                                        <p:tgtEl>
                                          <p:spTgt spid="4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2" dur="80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3" dur="80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80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0" dur="500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5" dur="80"/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6" dur="80"/>
                                        <p:tgtEl>
                                          <p:spTgt spid="4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80"/>
                                        <p:tgtEl>
                                          <p:spTgt spid="4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0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0" grpId="0" animBg="1"/>
      <p:bldP spid="4131" grpId="0" animBg="1"/>
      <p:bldP spid="4132" grpId="0" animBg="1"/>
      <p:bldP spid="4133" grpId="0" animBg="1"/>
      <p:bldP spid="4134" grpId="0" animBg="1"/>
      <p:bldP spid="4135" grpId="0" animBg="1"/>
      <p:bldP spid="4136" grpId="0" animBg="1"/>
      <p:bldP spid="4137" grpId="0" animBg="1"/>
      <p:bldP spid="4138" grpId="0" animBg="1"/>
      <p:bldP spid="4139" grpId="0" animBg="1"/>
      <p:bldP spid="4140" grpId="0" animBg="1"/>
      <p:bldP spid="4141" grpId="0" animBg="1"/>
      <p:bldP spid="4142" grpId="0" animBg="1"/>
      <p:bldP spid="4143" grpId="0" animBg="1"/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4150" grpId="0" animBg="1"/>
      <p:bldP spid="4151" grpId="0" animBg="1"/>
      <p:bldP spid="4152" grpId="0" animBg="1"/>
      <p:bldP spid="4153" grpId="0" animBg="1"/>
      <p:bldP spid="4154" grpId="0" animBg="1"/>
      <p:bldP spid="4155" grpId="0" animBg="1"/>
      <p:bldP spid="4156" grpId="0" animBg="1"/>
      <p:bldP spid="4157" grpId="0" animBg="1"/>
      <p:bldP spid="4158" grpId="0" animBg="1"/>
      <p:bldP spid="4159" grpId="0" animBg="1"/>
      <p:bldP spid="4160" grpId="0" animBg="1"/>
      <p:bldP spid="4161" grpId="0" animBg="1"/>
      <p:bldP spid="4162" grpId="0" animBg="1"/>
      <p:bldP spid="4163" grpId="0" animBg="1"/>
      <p:bldP spid="4164" grpId="0" animBg="1"/>
      <p:bldP spid="4165" grpId="0" build="p"/>
      <p:bldP spid="4166" grpId="0"/>
      <p:bldP spid="4168" grpId="0"/>
      <p:bldP spid="4170" grpId="0" animBg="1"/>
      <p:bldP spid="417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8"/>
          <p:cNvSpPr txBox="1">
            <a:spLocks noChangeArrowheads="1"/>
          </p:cNvSpPr>
          <p:nvPr/>
        </p:nvSpPr>
        <p:spPr bwMode="auto">
          <a:xfrm>
            <a:off x="381000" y="1752600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>
                <a:latin typeface="Verdana" pitchFamily="34" charset="0"/>
              </a:rPr>
              <a:t>Use </a:t>
            </a:r>
            <a:r>
              <a:rPr lang="en-US" altLang="en-US" sz="2800" dirty="0">
                <a:latin typeface="Verdana" pitchFamily="34" charset="0"/>
              </a:rPr>
              <a:t>the data in the table to make a frequency table with intervals.</a:t>
            </a:r>
          </a:p>
        </p:txBody>
      </p:sp>
      <p:graphicFrame>
        <p:nvGraphicFramePr>
          <p:cNvPr id="21589" name="Group 85"/>
          <p:cNvGraphicFramePr>
            <a:graphicFrameLocks noGrp="1"/>
          </p:cNvGraphicFramePr>
          <p:nvPr/>
        </p:nvGraphicFramePr>
        <p:xfrm>
          <a:off x="685800" y="2819400"/>
          <a:ext cx="7391400" cy="1628776"/>
        </p:xfrm>
        <a:graphic>
          <a:graphicData uri="http://schemas.openxmlformats.org/drawingml/2006/table">
            <a:tbl>
              <a:tblPr/>
              <a:tblGrid>
                <a:gridCol w="1479550"/>
                <a:gridCol w="1476375"/>
                <a:gridCol w="1479550"/>
                <a:gridCol w="1476375"/>
                <a:gridCol w="1479550"/>
              </a:tblGrid>
              <a:tr h="59690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Pages Read per Student Last Weekend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F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" y="685800"/>
            <a:ext cx="8496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US" alt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/>
            </a:r>
            <a:br>
              <a:rPr lang="en-US" alt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</a:br>
            <a:r>
              <a:rPr lang="en-US" alt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Making a Frequency Table with Intervals</a:t>
            </a:r>
            <a:endParaRPr lang="en-US" altLang="en-US" sz="2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8"/>
          <p:cNvSpPr txBox="1">
            <a:spLocks noChangeArrowheads="1"/>
          </p:cNvSpPr>
          <p:nvPr/>
        </p:nvSpPr>
        <p:spPr bwMode="auto">
          <a:xfrm>
            <a:off x="304800" y="140809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>
                <a:latin typeface="Verdana" pitchFamily="34" charset="0"/>
              </a:rPr>
              <a:t>Use </a:t>
            </a:r>
            <a:r>
              <a:rPr lang="en-US" altLang="en-US" sz="2800" dirty="0">
                <a:latin typeface="Verdana" pitchFamily="34" charset="0"/>
              </a:rPr>
              <a:t>the data in the table to make a frequency table with intervals</a:t>
            </a:r>
          </a:p>
        </p:txBody>
      </p:sp>
      <p:graphicFrame>
        <p:nvGraphicFramePr>
          <p:cNvPr id="23640" name="Group 88"/>
          <p:cNvGraphicFramePr>
            <a:graphicFrameLocks noGrp="1"/>
          </p:cNvGraphicFramePr>
          <p:nvPr/>
        </p:nvGraphicFramePr>
        <p:xfrm>
          <a:off x="685800" y="2562225"/>
          <a:ext cx="7772400" cy="1249680"/>
        </p:xfrm>
        <a:graphic>
          <a:graphicData uri="http://schemas.openxmlformats.org/drawingml/2006/table">
            <a:tbl>
              <a:tblPr/>
              <a:tblGrid>
                <a:gridCol w="2092325"/>
                <a:gridCol w="1420813"/>
                <a:gridCol w="1493837"/>
                <a:gridCol w="1420813"/>
                <a:gridCol w="1344612"/>
              </a:tblGrid>
              <a:tr h="45720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Pages Read per Student Last Weekend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F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Number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1–10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11–20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21–30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31–40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83" name="Text Box 31"/>
          <p:cNvSpPr txBox="1">
            <a:spLocks noChangeArrowheads="1"/>
          </p:cNvSpPr>
          <p:nvPr/>
        </p:nvSpPr>
        <p:spPr bwMode="auto">
          <a:xfrm>
            <a:off x="685800" y="5054600"/>
            <a:ext cx="7772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This table shows that 2 students read between 1 and 10 pages, 4 students read between 11 and 20 pages, 1 person read between 21 and 30 pages, and 3 people read between 31 and 40 pages last weekend.</a:t>
            </a:r>
          </a:p>
        </p:txBody>
      </p:sp>
      <p:sp>
        <p:nvSpPr>
          <p:cNvPr id="23603" name="Text Box 51"/>
          <p:cNvSpPr txBox="1">
            <a:spLocks noChangeArrowheads="1"/>
          </p:cNvSpPr>
          <p:nvPr/>
        </p:nvSpPr>
        <p:spPr bwMode="auto">
          <a:xfrm>
            <a:off x="2895600" y="3413125"/>
            <a:ext cx="533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    2		4	      1		 3</a:t>
            </a:r>
          </a:p>
        </p:txBody>
      </p:sp>
      <p:sp>
        <p:nvSpPr>
          <p:cNvPr id="23638" name="Text Box 86"/>
          <p:cNvSpPr txBox="1">
            <a:spLocks noChangeArrowheads="1"/>
          </p:cNvSpPr>
          <p:nvPr/>
        </p:nvSpPr>
        <p:spPr bwMode="auto">
          <a:xfrm>
            <a:off x="685800" y="3927475"/>
            <a:ext cx="563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1</a:t>
            </a:r>
            <a:r>
              <a:rPr lang="en-US" sz="2000">
                <a:latin typeface="Verdana" pitchFamily="34" charset="0"/>
              </a:rPr>
              <a:t>: Choose equal intervals.</a:t>
            </a:r>
          </a:p>
        </p:txBody>
      </p:sp>
      <p:sp>
        <p:nvSpPr>
          <p:cNvPr id="23639" name="Text Box 87"/>
          <p:cNvSpPr txBox="1">
            <a:spLocks noChangeArrowheads="1"/>
          </p:cNvSpPr>
          <p:nvPr/>
        </p:nvSpPr>
        <p:spPr bwMode="auto">
          <a:xfrm>
            <a:off x="685800" y="43434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2</a:t>
            </a:r>
            <a:r>
              <a:rPr lang="en-US" sz="2000">
                <a:latin typeface="Verdana" pitchFamily="34" charset="0"/>
              </a:rPr>
              <a:t>: Find the number of data values in each interval. Write these numbers in the “Frequency” row.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83" grpId="0" autoUpdateAnimBg="0"/>
      <p:bldP spid="23603" grpId="0" autoUpdateAnimBg="0"/>
      <p:bldP spid="23638" grpId="0"/>
      <p:bldP spid="236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8"/>
          <p:cNvSpPr txBox="1">
            <a:spLocks noChangeArrowheads="1"/>
          </p:cNvSpPr>
          <p:nvPr/>
        </p:nvSpPr>
        <p:spPr bwMode="auto">
          <a:xfrm>
            <a:off x="304800" y="140809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>
                <a:latin typeface="Verdana" pitchFamily="34" charset="0"/>
              </a:rPr>
              <a:t>Use </a:t>
            </a:r>
            <a:r>
              <a:rPr lang="en-US" altLang="en-US" sz="2800" dirty="0">
                <a:latin typeface="Verdana" pitchFamily="34" charset="0"/>
              </a:rPr>
              <a:t>the data in the table to make a frequency table with intervals.</a:t>
            </a:r>
          </a:p>
        </p:txBody>
      </p:sp>
      <p:graphicFrame>
        <p:nvGraphicFramePr>
          <p:cNvPr id="25642" name="Group 42"/>
          <p:cNvGraphicFramePr>
            <a:graphicFrameLocks noGrp="1"/>
          </p:cNvGraphicFramePr>
          <p:nvPr/>
        </p:nvGraphicFramePr>
        <p:xfrm>
          <a:off x="685800" y="2514600"/>
          <a:ext cx="7391400" cy="2175510"/>
        </p:xfrm>
        <a:graphic>
          <a:graphicData uri="http://schemas.openxmlformats.org/drawingml/2006/table">
            <a:tbl>
              <a:tblPr/>
              <a:tblGrid>
                <a:gridCol w="1479550"/>
                <a:gridCol w="1476375"/>
                <a:gridCol w="1479550"/>
                <a:gridCol w="1476375"/>
                <a:gridCol w="1479550"/>
              </a:tblGrid>
              <a:tr h="78105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Number of Miles Driven per Person on Saturday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8"/>
          <p:cNvSpPr txBox="1">
            <a:spLocks noChangeArrowheads="1"/>
          </p:cNvSpPr>
          <p:nvPr/>
        </p:nvSpPr>
        <p:spPr bwMode="auto">
          <a:xfrm>
            <a:off x="304800" y="1219200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>
                <a:latin typeface="Verdana" pitchFamily="34" charset="0"/>
              </a:rPr>
              <a:t>Use </a:t>
            </a:r>
            <a:r>
              <a:rPr lang="en-US" altLang="en-US" sz="2800" dirty="0">
                <a:latin typeface="Verdana" pitchFamily="34" charset="0"/>
              </a:rPr>
              <a:t>the data in the table to make a frequency table with intervals.</a:t>
            </a:r>
          </a:p>
        </p:txBody>
      </p:sp>
      <p:graphicFrame>
        <p:nvGraphicFramePr>
          <p:cNvPr id="31809" name="Group 65"/>
          <p:cNvGraphicFramePr>
            <a:graphicFrameLocks noGrp="1"/>
          </p:cNvGraphicFramePr>
          <p:nvPr/>
        </p:nvGraphicFramePr>
        <p:xfrm>
          <a:off x="685800" y="2409825"/>
          <a:ext cx="7696200" cy="1552575"/>
        </p:xfrm>
        <a:graphic>
          <a:graphicData uri="http://schemas.openxmlformats.org/drawingml/2006/table">
            <a:tbl>
              <a:tblPr/>
              <a:tblGrid>
                <a:gridCol w="2071688"/>
                <a:gridCol w="1406525"/>
                <a:gridCol w="1479550"/>
                <a:gridCol w="1406525"/>
                <a:gridCol w="1331912"/>
              </a:tblGrid>
              <a:tr h="56832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Number of Miles Driven per Person on Saturday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Number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1–10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11–20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21–30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31–40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75" name="Text Box 31"/>
          <p:cNvSpPr txBox="1">
            <a:spLocks noChangeArrowheads="1"/>
          </p:cNvSpPr>
          <p:nvPr/>
        </p:nvSpPr>
        <p:spPr bwMode="auto">
          <a:xfrm>
            <a:off x="685800" y="5219700"/>
            <a:ext cx="7772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This table shows that 3 people drove between 1 and 10 miles, 2 people drove between 11 and 20 miles, 3 people drove between 21 and 30 miles, and 2 people drove between 31 and 40 miles on Saturday.</a:t>
            </a:r>
          </a:p>
        </p:txBody>
      </p:sp>
      <p:sp>
        <p:nvSpPr>
          <p:cNvPr id="31776" name="Text Box 32"/>
          <p:cNvSpPr txBox="1">
            <a:spLocks noChangeArrowheads="1"/>
          </p:cNvSpPr>
          <p:nvPr/>
        </p:nvSpPr>
        <p:spPr bwMode="auto">
          <a:xfrm>
            <a:off x="2911475" y="3476625"/>
            <a:ext cx="533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    3		2	      3		 2</a:t>
            </a:r>
          </a:p>
        </p:txBody>
      </p:sp>
      <p:sp>
        <p:nvSpPr>
          <p:cNvPr id="31807" name="Text Box 63"/>
          <p:cNvSpPr txBox="1">
            <a:spLocks noChangeArrowheads="1"/>
          </p:cNvSpPr>
          <p:nvPr/>
        </p:nvSpPr>
        <p:spPr bwMode="auto">
          <a:xfrm>
            <a:off x="685800" y="4038600"/>
            <a:ext cx="563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1</a:t>
            </a:r>
            <a:r>
              <a:rPr lang="en-US" sz="2000">
                <a:latin typeface="Verdana" pitchFamily="34" charset="0"/>
              </a:rPr>
              <a:t>: Choose equal intervals.</a:t>
            </a:r>
          </a:p>
        </p:txBody>
      </p:sp>
      <p:sp>
        <p:nvSpPr>
          <p:cNvPr id="31808" name="Text Box 64"/>
          <p:cNvSpPr txBox="1">
            <a:spLocks noChangeArrowheads="1"/>
          </p:cNvSpPr>
          <p:nvPr/>
        </p:nvSpPr>
        <p:spPr bwMode="auto">
          <a:xfrm>
            <a:off x="685800" y="44704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2</a:t>
            </a:r>
            <a:r>
              <a:rPr lang="en-US" sz="2000">
                <a:latin typeface="Verdana" pitchFamily="34" charset="0"/>
              </a:rPr>
              <a:t>: Find the number of data values in each interval. Write these numbers in the “Frequency” row.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762000"/>
            <a:ext cx="6210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en-US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endParaRPr lang="en-US" altLang="en-US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5" grpId="0"/>
      <p:bldP spid="31776" grpId="0"/>
      <p:bldP spid="31807" grpId="0"/>
      <p:bldP spid="3180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533400"/>
            <a:ext cx="55626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2286000"/>
            <a:ext cx="2971800" cy="2819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b="1" dirty="0" smtClean="0"/>
              <a:t>     </a:t>
            </a:r>
            <a:r>
              <a:rPr lang="en-US" sz="2400" b="1" u="sng" dirty="0" smtClean="0"/>
              <a:t>Winning Score</a:t>
            </a:r>
          </a:p>
          <a:p>
            <a:pPr eaLnBrk="1" hangingPunct="1"/>
            <a:r>
              <a:rPr lang="en-US" sz="2400" dirty="0" smtClean="0"/>
              <a:t>20   34   23   34   </a:t>
            </a:r>
          </a:p>
          <a:p>
            <a:pPr eaLnBrk="1" hangingPunct="1"/>
            <a:r>
              <a:rPr lang="en-US" sz="2400" dirty="0" smtClean="0"/>
              <a:t>31   35    27  49</a:t>
            </a:r>
          </a:p>
          <a:p>
            <a:pPr eaLnBrk="1" hangingPunct="1"/>
            <a:r>
              <a:rPr lang="en-US" sz="2400" dirty="0" smtClean="0"/>
              <a:t>30   52   37   20</a:t>
            </a:r>
          </a:p>
          <a:p>
            <a:pPr eaLnBrk="1" hangingPunct="1"/>
            <a:r>
              <a:rPr lang="en-US" sz="2400" dirty="0" smtClean="0"/>
              <a:t>55   20   42   39</a:t>
            </a:r>
          </a:p>
          <a:p>
            <a:pPr eaLnBrk="1" hangingPunct="1"/>
            <a:r>
              <a:rPr lang="en-US" sz="2400" dirty="0" smtClean="0"/>
              <a:t>46   38   38   27</a:t>
            </a:r>
          </a:p>
        </p:txBody>
      </p:sp>
      <p:graphicFrame>
        <p:nvGraphicFramePr>
          <p:cNvPr id="8225" name="Group 33"/>
          <p:cNvGraphicFramePr>
            <a:graphicFrameLocks noGrp="1"/>
          </p:cNvGraphicFramePr>
          <p:nvPr>
            <p:ph sz="half" idx="4294967295"/>
          </p:nvPr>
        </p:nvGraphicFramePr>
        <p:xfrm>
          <a:off x="3352800" y="1570037"/>
          <a:ext cx="5257800" cy="4525963"/>
        </p:xfrm>
        <a:graphic>
          <a:graphicData uri="http://schemas.openxmlformats.org/drawingml/2006/table">
            <a:tbl>
              <a:tblPr/>
              <a:tblGrid>
                <a:gridCol w="1752600"/>
                <a:gridCol w="1752600"/>
                <a:gridCol w="1752600"/>
              </a:tblGrid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Scores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Frequency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6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26" name="Text Box 34"/>
          <p:cNvSpPr txBox="1">
            <a:spLocks noChangeArrowheads="1"/>
          </p:cNvSpPr>
          <p:nvPr/>
        </p:nvSpPr>
        <p:spPr bwMode="auto">
          <a:xfrm>
            <a:off x="3810000" y="26670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20 - 29</a:t>
            </a:r>
          </a:p>
        </p:txBody>
      </p:sp>
      <p:sp>
        <p:nvSpPr>
          <p:cNvPr id="8227" name="Text Box 35"/>
          <p:cNvSpPr txBox="1">
            <a:spLocks noChangeArrowheads="1"/>
          </p:cNvSpPr>
          <p:nvPr/>
        </p:nvSpPr>
        <p:spPr bwMode="auto">
          <a:xfrm>
            <a:off x="3810000" y="36576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30 - 39</a:t>
            </a:r>
          </a:p>
        </p:txBody>
      </p:sp>
      <p:sp>
        <p:nvSpPr>
          <p:cNvPr id="8228" name="Text Box 36"/>
          <p:cNvSpPr txBox="1">
            <a:spLocks noChangeArrowheads="1"/>
          </p:cNvSpPr>
          <p:nvPr/>
        </p:nvSpPr>
        <p:spPr bwMode="auto">
          <a:xfrm>
            <a:off x="3733800" y="44958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40 - 49</a:t>
            </a:r>
          </a:p>
        </p:txBody>
      </p:sp>
      <p:sp>
        <p:nvSpPr>
          <p:cNvPr id="8229" name="Text Box 37"/>
          <p:cNvSpPr txBox="1">
            <a:spLocks noChangeArrowheads="1"/>
          </p:cNvSpPr>
          <p:nvPr/>
        </p:nvSpPr>
        <p:spPr bwMode="auto">
          <a:xfrm>
            <a:off x="3810000" y="54102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50 - 59</a:t>
            </a:r>
          </a:p>
        </p:txBody>
      </p:sp>
      <p:sp>
        <p:nvSpPr>
          <p:cNvPr id="8230" name="Line 38"/>
          <p:cNvSpPr>
            <a:spLocks noChangeShapeType="1"/>
          </p:cNvSpPr>
          <p:nvPr/>
        </p:nvSpPr>
        <p:spPr bwMode="auto">
          <a:xfrm>
            <a:off x="5257800" y="2667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1" name="Line 39"/>
          <p:cNvSpPr>
            <a:spLocks noChangeShapeType="1"/>
          </p:cNvSpPr>
          <p:nvPr/>
        </p:nvSpPr>
        <p:spPr bwMode="auto">
          <a:xfrm>
            <a:off x="5410200" y="2667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2" name="Line 40"/>
          <p:cNvSpPr>
            <a:spLocks noChangeShapeType="1"/>
          </p:cNvSpPr>
          <p:nvPr/>
        </p:nvSpPr>
        <p:spPr bwMode="auto">
          <a:xfrm>
            <a:off x="5562600" y="2667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3" name="Line 41"/>
          <p:cNvSpPr>
            <a:spLocks noChangeShapeType="1"/>
          </p:cNvSpPr>
          <p:nvPr/>
        </p:nvSpPr>
        <p:spPr bwMode="auto">
          <a:xfrm>
            <a:off x="5715000" y="2667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4" name="Line 42"/>
          <p:cNvSpPr>
            <a:spLocks noChangeShapeType="1"/>
          </p:cNvSpPr>
          <p:nvPr/>
        </p:nvSpPr>
        <p:spPr bwMode="auto">
          <a:xfrm>
            <a:off x="6248400" y="2667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5" name="Line 43"/>
          <p:cNvSpPr>
            <a:spLocks noChangeShapeType="1"/>
          </p:cNvSpPr>
          <p:nvPr/>
        </p:nvSpPr>
        <p:spPr bwMode="auto">
          <a:xfrm>
            <a:off x="5181600" y="27432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6" name="Line 44"/>
          <p:cNvSpPr>
            <a:spLocks noChangeShapeType="1"/>
          </p:cNvSpPr>
          <p:nvPr/>
        </p:nvSpPr>
        <p:spPr bwMode="auto">
          <a:xfrm>
            <a:off x="52578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7" name="Line 45"/>
          <p:cNvSpPr>
            <a:spLocks noChangeShapeType="1"/>
          </p:cNvSpPr>
          <p:nvPr/>
        </p:nvSpPr>
        <p:spPr bwMode="auto">
          <a:xfrm>
            <a:off x="54102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8" name="Line 46"/>
          <p:cNvSpPr>
            <a:spLocks noChangeShapeType="1"/>
          </p:cNvSpPr>
          <p:nvPr/>
        </p:nvSpPr>
        <p:spPr bwMode="auto">
          <a:xfrm>
            <a:off x="55626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39" name="Line 47"/>
          <p:cNvSpPr>
            <a:spLocks noChangeShapeType="1"/>
          </p:cNvSpPr>
          <p:nvPr/>
        </p:nvSpPr>
        <p:spPr bwMode="auto">
          <a:xfrm>
            <a:off x="57150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0" name="Line 48"/>
          <p:cNvSpPr>
            <a:spLocks noChangeShapeType="1"/>
          </p:cNvSpPr>
          <p:nvPr/>
        </p:nvSpPr>
        <p:spPr bwMode="auto">
          <a:xfrm>
            <a:off x="60960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1" name="Line 49"/>
          <p:cNvSpPr>
            <a:spLocks noChangeShapeType="1"/>
          </p:cNvSpPr>
          <p:nvPr/>
        </p:nvSpPr>
        <p:spPr bwMode="auto">
          <a:xfrm>
            <a:off x="62484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2" name="Line 50"/>
          <p:cNvSpPr>
            <a:spLocks noChangeShapeType="1"/>
          </p:cNvSpPr>
          <p:nvPr/>
        </p:nvSpPr>
        <p:spPr bwMode="auto">
          <a:xfrm>
            <a:off x="64008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3" name="Line 51"/>
          <p:cNvSpPr>
            <a:spLocks noChangeShapeType="1"/>
          </p:cNvSpPr>
          <p:nvPr/>
        </p:nvSpPr>
        <p:spPr bwMode="auto">
          <a:xfrm>
            <a:off x="65532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4" name="Line 52"/>
          <p:cNvSpPr>
            <a:spLocks noChangeShapeType="1"/>
          </p:cNvSpPr>
          <p:nvPr/>
        </p:nvSpPr>
        <p:spPr bwMode="auto">
          <a:xfrm>
            <a:off x="5181600" y="36576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5" name="Line 53"/>
          <p:cNvSpPr>
            <a:spLocks noChangeShapeType="1"/>
          </p:cNvSpPr>
          <p:nvPr/>
        </p:nvSpPr>
        <p:spPr bwMode="auto">
          <a:xfrm>
            <a:off x="5257800" y="4495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6" name="Line 54"/>
          <p:cNvSpPr>
            <a:spLocks noChangeShapeType="1"/>
          </p:cNvSpPr>
          <p:nvPr/>
        </p:nvSpPr>
        <p:spPr bwMode="auto">
          <a:xfrm>
            <a:off x="5410200" y="4495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7" name="Line 55"/>
          <p:cNvSpPr>
            <a:spLocks noChangeShapeType="1"/>
          </p:cNvSpPr>
          <p:nvPr/>
        </p:nvSpPr>
        <p:spPr bwMode="auto">
          <a:xfrm>
            <a:off x="5562600" y="4495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8" name="Line 56"/>
          <p:cNvSpPr>
            <a:spLocks noChangeShapeType="1"/>
          </p:cNvSpPr>
          <p:nvPr/>
        </p:nvSpPr>
        <p:spPr bwMode="auto">
          <a:xfrm>
            <a:off x="5257800" y="548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49" name="Line 57"/>
          <p:cNvSpPr>
            <a:spLocks noChangeShapeType="1"/>
          </p:cNvSpPr>
          <p:nvPr/>
        </p:nvSpPr>
        <p:spPr bwMode="auto">
          <a:xfrm>
            <a:off x="5410200" y="548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50" name="Text Box 58"/>
          <p:cNvSpPr txBox="1">
            <a:spLocks noChangeArrowheads="1"/>
          </p:cNvSpPr>
          <p:nvPr/>
        </p:nvSpPr>
        <p:spPr bwMode="auto">
          <a:xfrm>
            <a:off x="7010400" y="2636837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6</a:t>
            </a:r>
          </a:p>
        </p:txBody>
      </p:sp>
      <p:sp>
        <p:nvSpPr>
          <p:cNvPr id="8252" name="Text Box 60"/>
          <p:cNvSpPr txBox="1">
            <a:spLocks noChangeArrowheads="1"/>
          </p:cNvSpPr>
          <p:nvPr/>
        </p:nvSpPr>
        <p:spPr bwMode="auto">
          <a:xfrm>
            <a:off x="7010400" y="3551237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9</a:t>
            </a:r>
          </a:p>
        </p:txBody>
      </p:sp>
      <p:sp>
        <p:nvSpPr>
          <p:cNvPr id="8253" name="Text Box 61"/>
          <p:cNvSpPr txBox="1">
            <a:spLocks noChangeArrowheads="1"/>
          </p:cNvSpPr>
          <p:nvPr/>
        </p:nvSpPr>
        <p:spPr bwMode="auto">
          <a:xfrm>
            <a:off x="7010400" y="4465637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3</a:t>
            </a:r>
          </a:p>
        </p:txBody>
      </p:sp>
      <p:sp>
        <p:nvSpPr>
          <p:cNvPr id="8254" name="Text Box 62"/>
          <p:cNvSpPr txBox="1">
            <a:spLocks noChangeArrowheads="1"/>
          </p:cNvSpPr>
          <p:nvPr/>
        </p:nvSpPr>
        <p:spPr bwMode="auto">
          <a:xfrm>
            <a:off x="6934200" y="5380037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8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8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8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6" grpId="0"/>
      <p:bldP spid="8227" grpId="0"/>
      <p:bldP spid="8228" grpId="0"/>
      <p:bldP spid="8229" grpId="0"/>
      <p:bldP spid="8230" grpId="0" animBg="1"/>
      <p:bldP spid="8231" grpId="0" animBg="1"/>
      <p:bldP spid="8232" grpId="0" animBg="1"/>
      <p:bldP spid="8233" grpId="0" animBg="1"/>
      <p:bldP spid="8234" grpId="0" animBg="1"/>
      <p:bldP spid="8235" grpId="0" animBg="1"/>
      <p:bldP spid="8236" grpId="0" animBg="1"/>
      <p:bldP spid="8237" grpId="0" animBg="1"/>
      <p:bldP spid="8238" grpId="0" animBg="1"/>
      <p:bldP spid="8239" grpId="0" animBg="1"/>
      <p:bldP spid="8240" grpId="0" animBg="1"/>
      <p:bldP spid="8241" grpId="0" animBg="1"/>
      <p:bldP spid="8242" grpId="0" animBg="1"/>
      <p:bldP spid="8243" grpId="0" animBg="1"/>
      <p:bldP spid="8244" grpId="0" animBg="1"/>
      <p:bldP spid="8245" grpId="0" animBg="1"/>
      <p:bldP spid="8246" grpId="0" animBg="1"/>
      <p:bldP spid="8247" grpId="0" animBg="1"/>
      <p:bldP spid="8248" grpId="0" animBg="1"/>
      <p:bldP spid="8249" grpId="0" animBg="1"/>
      <p:bldP spid="8250" grpId="0"/>
      <p:bldP spid="8252" grpId="0"/>
      <p:bldP spid="8253" grpId="0"/>
      <p:bldP spid="82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Histogram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66738" indent="-566738" algn="l" rtl="0" eaLnBrk="1" hangingPunct="1"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4000" dirty="0" smtClean="0"/>
              <a:t>Histogram is a bar graph that shows the frequency of data within equal intervals.</a:t>
            </a:r>
          </a:p>
          <a:p>
            <a:pPr marL="566738" indent="-566738" algn="l" rtl="0" eaLnBrk="1" hangingPunct="1"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4000" dirty="0" smtClean="0"/>
              <a:t>There is no space in between the bars.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990600" y="1143000"/>
            <a:ext cx="7772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Verdana" pitchFamily="34" charset="0"/>
              </a:rPr>
              <a:t>A </a:t>
            </a:r>
            <a:r>
              <a:rPr lang="en-US" sz="3600" b="1" dirty="0" smtClean="0">
                <a:solidFill>
                  <a:srgbClr val="7030A0"/>
                </a:solidFill>
                <a:latin typeface="Verdana" pitchFamily="34" charset="0"/>
              </a:rPr>
              <a:t>Histogram</a:t>
            </a:r>
            <a:r>
              <a:rPr lang="en-US" sz="3600" dirty="0" smtClean="0">
                <a:latin typeface="Verdana" pitchFamily="34" charset="0"/>
              </a:rPr>
              <a:t> is </a:t>
            </a:r>
            <a:r>
              <a:rPr lang="en-US" sz="3600" dirty="0">
                <a:latin typeface="Verdana" pitchFamily="34" charset="0"/>
              </a:rPr>
              <a:t>a bar graph that shows the number of data items that occur within each interval.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752600"/>
            <a:ext cx="6400800" cy="1828800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to make a histogram?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683759"/>
            <a:ext cx="8915400" cy="1039813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table below shows the number of hours students watch TV in one week Make a histogram of all the data.</a:t>
            </a:r>
          </a:p>
        </p:txBody>
      </p:sp>
      <p:graphicFrame>
        <p:nvGraphicFramePr>
          <p:cNvPr id="38970" name="Group 58"/>
          <p:cNvGraphicFramePr>
            <a:graphicFrameLocks noGrp="1"/>
          </p:cNvGraphicFramePr>
          <p:nvPr>
            <p:ph type="tbl" idx="1"/>
          </p:nvPr>
        </p:nvGraphicFramePr>
        <p:xfrm>
          <a:off x="1325562" y="1781172"/>
          <a:ext cx="5805488" cy="4924428"/>
        </p:xfrm>
        <a:graphic>
          <a:graphicData uri="http://schemas.openxmlformats.org/drawingml/2006/table">
            <a:tbl>
              <a:tblPr rtl="1"/>
              <a:tblGrid>
                <a:gridCol w="2106613"/>
                <a:gridCol w="795337"/>
                <a:gridCol w="2209800"/>
                <a:gridCol w="693738"/>
              </a:tblGrid>
              <a:tr h="8207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hours of TV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IIII - IIII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IIII - IIII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IIII - 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IIII - 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69" name="Line 55"/>
          <p:cNvSpPr>
            <a:spLocks noChangeShapeType="1"/>
          </p:cNvSpPr>
          <p:nvPr/>
        </p:nvSpPr>
        <p:spPr bwMode="auto">
          <a:xfrm>
            <a:off x="2117725" y="4197350"/>
            <a:ext cx="360362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0" name="Line 56"/>
          <p:cNvSpPr>
            <a:spLocks noChangeShapeType="1"/>
          </p:cNvSpPr>
          <p:nvPr/>
        </p:nvSpPr>
        <p:spPr bwMode="auto">
          <a:xfrm>
            <a:off x="2262187" y="5060950"/>
            <a:ext cx="360363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1" name="Line 57"/>
          <p:cNvSpPr>
            <a:spLocks noChangeShapeType="1"/>
          </p:cNvSpPr>
          <p:nvPr/>
        </p:nvSpPr>
        <p:spPr bwMode="auto">
          <a:xfrm>
            <a:off x="2262187" y="5853113"/>
            <a:ext cx="360363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2" name="Line 59"/>
          <p:cNvSpPr>
            <a:spLocks noChangeShapeType="1"/>
          </p:cNvSpPr>
          <p:nvPr/>
        </p:nvSpPr>
        <p:spPr bwMode="auto">
          <a:xfrm>
            <a:off x="5141912" y="3405188"/>
            <a:ext cx="360363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3" name="Line 60"/>
          <p:cNvSpPr>
            <a:spLocks noChangeShapeType="1"/>
          </p:cNvSpPr>
          <p:nvPr/>
        </p:nvSpPr>
        <p:spPr bwMode="auto">
          <a:xfrm>
            <a:off x="5141912" y="5060950"/>
            <a:ext cx="360363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Step 1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1524000"/>
            <a:ext cx="3124200" cy="1828800"/>
          </a:xfrm>
          <a:solidFill>
            <a:srgbClr val="339933"/>
          </a:solidFill>
        </p:spPr>
        <p:txBody>
          <a:bodyPr/>
          <a:lstStyle/>
          <a:p>
            <a:pPr algn="l" rtl="0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Make a frequency table of the data. Be sure to use equal intervals</a:t>
            </a:r>
          </a:p>
        </p:txBody>
      </p:sp>
      <p:graphicFrame>
        <p:nvGraphicFramePr>
          <p:cNvPr id="41042" name="Group 82"/>
          <p:cNvGraphicFramePr>
            <a:graphicFrameLocks noGrp="1"/>
          </p:cNvGraphicFramePr>
          <p:nvPr>
            <p:ph sz="quarter" idx="2"/>
          </p:nvPr>
        </p:nvGraphicFramePr>
        <p:xfrm>
          <a:off x="250825" y="3596640"/>
          <a:ext cx="4679950" cy="3108960"/>
        </p:xfrm>
        <a:graphic>
          <a:graphicData uri="http://schemas.openxmlformats.org/drawingml/2006/table">
            <a:tbl>
              <a:tblPr rtl="1"/>
              <a:tblGrid>
                <a:gridCol w="1698625"/>
                <a:gridCol w="641350"/>
                <a:gridCol w="1835150"/>
                <a:gridCol w="504825"/>
              </a:tblGrid>
              <a:tr h="3397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hours of TV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IIII - IIII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IIII - IIII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IIII - 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IIII - 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036" name="Group 76"/>
          <p:cNvGraphicFramePr>
            <a:graphicFrameLocks noGrp="1"/>
          </p:cNvGraphicFramePr>
          <p:nvPr>
            <p:ph sz="quarter" idx="3"/>
          </p:nvPr>
        </p:nvGraphicFramePr>
        <p:xfrm>
          <a:off x="5076825" y="2588577"/>
          <a:ext cx="3779838" cy="2816352"/>
        </p:xfrm>
        <a:graphic>
          <a:graphicData uri="http://schemas.openxmlformats.org/drawingml/2006/table">
            <a:tbl>
              <a:tblPr rtl="1"/>
              <a:tblGrid>
                <a:gridCol w="1889125"/>
                <a:gridCol w="1890713"/>
              </a:tblGrid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hours of TV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11" name="Line 77"/>
          <p:cNvSpPr>
            <a:spLocks noChangeShapeType="1"/>
          </p:cNvSpPr>
          <p:nvPr/>
        </p:nvSpPr>
        <p:spPr bwMode="auto">
          <a:xfrm>
            <a:off x="900113" y="4508500"/>
            <a:ext cx="358775" cy="2889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2" name="Line 78"/>
          <p:cNvSpPr>
            <a:spLocks noChangeShapeType="1"/>
          </p:cNvSpPr>
          <p:nvPr/>
        </p:nvSpPr>
        <p:spPr bwMode="auto">
          <a:xfrm>
            <a:off x="971550" y="5013325"/>
            <a:ext cx="358775" cy="2889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3" name="Line 79"/>
          <p:cNvSpPr>
            <a:spLocks noChangeShapeType="1"/>
          </p:cNvSpPr>
          <p:nvPr/>
        </p:nvSpPr>
        <p:spPr bwMode="auto">
          <a:xfrm>
            <a:off x="971550" y="5516563"/>
            <a:ext cx="358775" cy="2889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4" name="Line 80"/>
          <p:cNvSpPr>
            <a:spLocks noChangeShapeType="1"/>
          </p:cNvSpPr>
          <p:nvPr/>
        </p:nvSpPr>
        <p:spPr bwMode="auto">
          <a:xfrm>
            <a:off x="3348038" y="4005263"/>
            <a:ext cx="358775" cy="2889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10600" cy="762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Step 2</a:t>
            </a:r>
          </a:p>
        </p:txBody>
      </p:sp>
      <p:graphicFrame>
        <p:nvGraphicFramePr>
          <p:cNvPr id="44068" name="Group 36"/>
          <p:cNvGraphicFramePr>
            <a:graphicFrameLocks noGrp="1"/>
          </p:cNvGraphicFramePr>
          <p:nvPr>
            <p:ph sz="quarter" idx="1"/>
          </p:nvPr>
        </p:nvGraphicFramePr>
        <p:xfrm>
          <a:off x="179388" y="3327400"/>
          <a:ext cx="3743325" cy="2816352"/>
        </p:xfrm>
        <a:graphic>
          <a:graphicData uri="http://schemas.openxmlformats.org/drawingml/2006/table">
            <a:tbl>
              <a:tblPr rtl="1"/>
              <a:tblGrid>
                <a:gridCol w="1870075"/>
                <a:gridCol w="1873250"/>
              </a:tblGrid>
              <a:tr h="973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hours of TV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4040" name="Rectangle 8"/>
          <p:cNvSpPr>
            <a:spLocks noGrp="1" noChangeArrowheads="1"/>
          </p:cNvSpPr>
          <p:nvPr>
            <p:ph type="body" sz="half" idx="3"/>
          </p:nvPr>
        </p:nvSpPr>
        <p:spPr>
          <a:xfrm>
            <a:off x="323850" y="1392238"/>
            <a:ext cx="8659813" cy="1223962"/>
          </a:xfrm>
          <a:solidFill>
            <a:srgbClr val="339933"/>
          </a:solidFill>
        </p:spPr>
        <p:txBody>
          <a:bodyPr/>
          <a:lstStyle/>
          <a:p>
            <a:pPr algn="l" rtl="0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Choose an appropriate scale and interval for the vertical axis. The greatest value on the scale should be at least as great as the greatest frequency.</a:t>
            </a:r>
          </a:p>
        </p:txBody>
      </p:sp>
      <p:graphicFrame>
        <p:nvGraphicFramePr>
          <p:cNvPr id="7170" name="Object 37"/>
          <p:cNvGraphicFramePr>
            <a:graphicFrameLocks noChangeAspect="1"/>
          </p:cNvGraphicFramePr>
          <p:nvPr>
            <p:ph sz="quarter" idx="2"/>
          </p:nvPr>
        </p:nvGraphicFramePr>
        <p:xfrm>
          <a:off x="4133850" y="2379663"/>
          <a:ext cx="4583113" cy="4325937"/>
        </p:xfrm>
        <a:graphic>
          <a:graphicData uri="http://schemas.openxmlformats.org/presentationml/2006/ole">
            <p:oleObj spid="_x0000_s48130" name="Chart" r:id="rId3" imgW="4590903" imgH="4333951" progId="MSGraph.Chart.8">
              <p:embed followColorScheme="full"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392738" cy="1219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Step 3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84137" y="1295400"/>
            <a:ext cx="4716463" cy="2139950"/>
          </a:xfrm>
          <a:solidFill>
            <a:srgbClr val="339933"/>
          </a:solidFill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Draw a bar for each interval. The height of the bar is the frequency for that interval. Bars must touch but not overlap.</a:t>
            </a:r>
            <a:endParaRPr lang="ar-BH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ar-BH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Label the axes and give the graph title</a:t>
            </a: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4648200" y="698500"/>
          <a:ext cx="4500562" cy="6083300"/>
        </p:xfrm>
        <a:graphic>
          <a:graphicData uri="http://schemas.openxmlformats.org/presentationml/2006/ole">
            <p:oleObj spid="_x0000_s49154" name="Chart" r:id="rId3" imgW="7467587" imgH="10325100" progId="MSGraph.Chart.8">
              <p:embed followColorScheme="full"/>
            </p:oleObj>
          </a:graphicData>
        </a:graphic>
      </p:graphicFrame>
      <p:graphicFrame>
        <p:nvGraphicFramePr>
          <p:cNvPr id="48154" name="Group 26"/>
          <p:cNvGraphicFramePr>
            <a:graphicFrameLocks noGrp="1"/>
          </p:cNvGraphicFramePr>
          <p:nvPr>
            <p:ph sz="quarter" idx="3"/>
          </p:nvPr>
        </p:nvGraphicFramePr>
        <p:xfrm>
          <a:off x="250825" y="3860800"/>
          <a:ext cx="4103688" cy="2816352"/>
        </p:xfrm>
        <a:graphic>
          <a:graphicData uri="http://schemas.openxmlformats.org/drawingml/2006/table">
            <a:tbl>
              <a:tblPr rtl="1"/>
              <a:tblGrid>
                <a:gridCol w="2049463"/>
                <a:gridCol w="2054225"/>
              </a:tblGrid>
              <a:tr h="973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hours of TV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6"/>
          <p:cNvGraphicFramePr>
            <a:graphicFrameLocks noChangeAspect="1"/>
          </p:cNvGraphicFramePr>
          <p:nvPr>
            <p:ph idx="1"/>
          </p:nvPr>
        </p:nvGraphicFramePr>
        <p:xfrm>
          <a:off x="898525" y="381000"/>
          <a:ext cx="6111875" cy="6453187"/>
        </p:xfrm>
        <a:graphic>
          <a:graphicData uri="http://schemas.openxmlformats.org/presentationml/2006/ole">
            <p:oleObj spid="_x0000_s50178" name="Chart" r:id="rId3" imgW="7486697" imgH="7905902" progId="MSGraph.Chart.8">
              <p:embed followColorScheme="full"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9"/>
          <p:cNvSpPr txBox="1">
            <a:spLocks noChangeArrowheads="1"/>
          </p:cNvSpPr>
          <p:nvPr/>
        </p:nvSpPr>
        <p:spPr bwMode="auto">
          <a:xfrm>
            <a:off x="228600" y="1614487"/>
            <a:ext cx="8763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>
                <a:latin typeface="Verdana" pitchFamily="34" charset="0"/>
              </a:rPr>
              <a:t>Use </a:t>
            </a:r>
            <a:r>
              <a:rPr lang="en-US" altLang="en-US" sz="2800" dirty="0">
                <a:latin typeface="Verdana" pitchFamily="34" charset="0"/>
              </a:rPr>
              <a:t>the frequency table </a:t>
            </a:r>
            <a:r>
              <a:rPr lang="en-US" altLang="en-US" sz="2800" dirty="0" smtClean="0">
                <a:latin typeface="Verdana" pitchFamily="34" charset="0"/>
              </a:rPr>
              <a:t> </a:t>
            </a:r>
            <a:r>
              <a:rPr lang="en-US" altLang="en-US" sz="2800" dirty="0">
                <a:latin typeface="Verdana" pitchFamily="34" charset="0"/>
              </a:rPr>
              <a:t>to make a histogram.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304800" y="2563812"/>
            <a:ext cx="815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Verdana" pitchFamily="34" charset="0"/>
              </a:rPr>
              <a:t>Step 1</a:t>
            </a:r>
            <a:r>
              <a:rPr lang="en-US" sz="2400" dirty="0">
                <a:latin typeface="Verdana" pitchFamily="34" charset="0"/>
              </a:rPr>
              <a:t>: Choose an appropriate scale and interval.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304800" y="3081337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Verdana" pitchFamily="34" charset="0"/>
              </a:rPr>
              <a:t>Step 2</a:t>
            </a:r>
            <a:r>
              <a:rPr lang="en-US" sz="2400" dirty="0">
                <a:latin typeface="Verdana" pitchFamily="34" charset="0"/>
              </a:rPr>
              <a:t>: Draw a bar for the number of students in each interval. The bars should touch but not overlap.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304800" y="3951287"/>
            <a:ext cx="4038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Verdana" pitchFamily="34" charset="0"/>
              </a:rPr>
              <a:t>Step 3</a:t>
            </a:r>
            <a:r>
              <a:rPr lang="en-US" sz="2400" dirty="0">
                <a:latin typeface="Verdana" pitchFamily="34" charset="0"/>
              </a:rPr>
              <a:t>: Title the graph and label the axes.</a:t>
            </a:r>
          </a:p>
        </p:txBody>
      </p:sp>
      <p:pic>
        <p:nvPicPr>
          <p:cNvPr id="30733" name="Picture 13" descr="Ch6l5tab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071937"/>
            <a:ext cx="4176713" cy="26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0" grpId="0"/>
      <p:bldP spid="30731" grpId="0"/>
      <p:bldP spid="307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228600" y="762000"/>
            <a:ext cx="876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Verdana" pitchFamily="34" charset="0"/>
              </a:rPr>
              <a:t>Use </a:t>
            </a:r>
            <a:r>
              <a:rPr lang="en-US" alt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Verdana" pitchFamily="34" charset="0"/>
              </a:rPr>
              <a:t>the frequency table </a:t>
            </a:r>
            <a:r>
              <a:rPr lang="en-US" alt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Verdana" pitchFamily="34" charset="0"/>
              </a:rPr>
              <a:t>to </a:t>
            </a:r>
            <a:r>
              <a:rPr lang="en-US" alt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Verdana" pitchFamily="34" charset="0"/>
              </a:rPr>
              <a:t>make a histogram.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228600" y="2073275"/>
            <a:ext cx="853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1</a:t>
            </a:r>
            <a:r>
              <a:rPr lang="en-US" sz="2000">
                <a:latin typeface="Verdana" pitchFamily="34" charset="0"/>
              </a:rPr>
              <a:t>: Choose an appropriate scale and interval.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228600" y="2682875"/>
            <a:ext cx="845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2</a:t>
            </a:r>
            <a:r>
              <a:rPr lang="en-US" sz="2000">
                <a:latin typeface="Verdana" pitchFamily="34" charset="0"/>
              </a:rPr>
              <a:t>: Draw a bar for the number of students in each interval. The bars should touch but not overlap.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228600" y="3505200"/>
            <a:ext cx="4191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Verdana" pitchFamily="34" charset="0"/>
              </a:rPr>
              <a:t>Step 3</a:t>
            </a:r>
            <a:r>
              <a:rPr lang="en-US" sz="2000">
                <a:latin typeface="Verdana" pitchFamily="34" charset="0"/>
              </a:rPr>
              <a:t>: Title the graph and label the axes.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976688" y="3124200"/>
            <a:ext cx="4405312" cy="3657600"/>
            <a:chOff x="2505" y="1968"/>
            <a:chExt cx="2775" cy="2304"/>
          </a:xfrm>
        </p:grpSpPr>
        <p:graphicFrame>
          <p:nvGraphicFramePr>
            <p:cNvPr id="2050" name="Object 13"/>
            <p:cNvGraphicFramePr>
              <a:graphicFrameLocks noChangeAspect="1"/>
            </p:cNvGraphicFramePr>
            <p:nvPr/>
          </p:nvGraphicFramePr>
          <p:xfrm>
            <a:off x="2688" y="2400"/>
            <a:ext cx="2544" cy="1695"/>
          </p:xfrm>
          <a:graphic>
            <a:graphicData uri="http://schemas.openxmlformats.org/presentationml/2006/ole">
              <p:oleObj spid="_x0000_s2050" name="Chart" r:id="rId3" imgW="6096130" imgH="4057802" progId="MSGraph.Chart.8">
                <p:embed followColorScheme="full"/>
              </p:oleObj>
            </a:graphicData>
          </a:graphic>
        </p:graphicFrame>
        <p:sp>
          <p:nvSpPr>
            <p:cNvPr id="2056" name="Text Box 14"/>
            <p:cNvSpPr txBox="1">
              <a:spLocks noChangeArrowheads="1"/>
            </p:cNvSpPr>
            <p:nvPr/>
          </p:nvSpPr>
          <p:spPr bwMode="auto">
            <a:xfrm>
              <a:off x="2842" y="2188"/>
              <a:ext cx="230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Number of Pages Read per Student Last Weekend</a:t>
              </a:r>
            </a:p>
          </p:txBody>
        </p:sp>
        <p:sp>
          <p:nvSpPr>
            <p:cNvPr id="2057" name="Text Box 16"/>
            <p:cNvSpPr txBox="1">
              <a:spLocks noChangeArrowheads="1"/>
            </p:cNvSpPr>
            <p:nvPr/>
          </p:nvSpPr>
          <p:spPr bwMode="auto">
            <a:xfrm>
              <a:off x="2976" y="3936"/>
              <a:ext cx="23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Number of Pages</a:t>
              </a:r>
            </a:p>
          </p:txBody>
        </p:sp>
        <p:sp>
          <p:nvSpPr>
            <p:cNvPr id="2058" name="Text Box 17"/>
            <p:cNvSpPr txBox="1">
              <a:spLocks noChangeArrowheads="1"/>
            </p:cNvSpPr>
            <p:nvPr/>
          </p:nvSpPr>
          <p:spPr bwMode="auto">
            <a:xfrm rot="-5400000">
              <a:off x="1469" y="3004"/>
              <a:ext cx="23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Students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1" grpId="0"/>
      <p:bldP spid="33802" grpId="0"/>
      <p:bldP spid="3380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92480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latin typeface="Verdana" pitchFamily="34" charset="0"/>
              </a:rPr>
              <a:t>1.</a:t>
            </a:r>
            <a:r>
              <a:rPr lang="en-US" sz="2400">
                <a:latin typeface="Verdana" pitchFamily="34" charset="0"/>
              </a:rPr>
              <a:t> Students listed the number of days they spent on vacation in one year. Make a tally table with intervals of 5. </a:t>
            </a:r>
          </a:p>
          <a:p>
            <a:pPr eaLnBrk="0" hangingPunct="0">
              <a:lnSpc>
                <a:spcPct val="125000"/>
              </a:lnSpc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	2, 18, 5, 15, 7, 10, 1, 10, 4</a:t>
            </a:r>
          </a:p>
          <a:p>
            <a:pPr eaLnBrk="0" hangingPunct="0">
              <a:lnSpc>
                <a:spcPct val="125000"/>
              </a:lnSpc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	16, 7, 11, 17, 3, 8, 14, 13, 10 		</a:t>
            </a:r>
          </a:p>
        </p:txBody>
      </p:sp>
      <p:graphicFrame>
        <p:nvGraphicFramePr>
          <p:cNvPr id="35890" name="Group 50"/>
          <p:cNvGraphicFramePr>
            <a:graphicFrameLocks noGrp="1"/>
          </p:cNvGraphicFramePr>
          <p:nvPr/>
        </p:nvGraphicFramePr>
        <p:xfrm>
          <a:off x="914400" y="4267200"/>
          <a:ext cx="7239000" cy="1371600"/>
        </p:xfrm>
        <a:graphic>
          <a:graphicData uri="http://schemas.openxmlformats.org/drawingml/2006/table">
            <a:tbl>
              <a:tblPr/>
              <a:tblGrid>
                <a:gridCol w="1811338"/>
                <a:gridCol w="1903412"/>
                <a:gridCol w="1811338"/>
                <a:gridCol w="1712912"/>
              </a:tblGrid>
              <a:tr h="4572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Number of Days Spent on Vacation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1–5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6–10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11–15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16–20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||||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|||| 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||||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|||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81" name="Line 41"/>
          <p:cNvSpPr>
            <a:spLocks noChangeShapeType="1"/>
          </p:cNvSpPr>
          <p:nvPr/>
        </p:nvSpPr>
        <p:spPr bwMode="auto">
          <a:xfrm flipV="1">
            <a:off x="1524000" y="5334000"/>
            <a:ext cx="5334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2" name="Line 42"/>
          <p:cNvSpPr>
            <a:spLocks noChangeShapeType="1"/>
          </p:cNvSpPr>
          <p:nvPr/>
        </p:nvSpPr>
        <p:spPr bwMode="auto">
          <a:xfrm flipV="1">
            <a:off x="3276600" y="5318125"/>
            <a:ext cx="5334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81" grpId="0" animBg="1"/>
      <p:bldP spid="3588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09600" y="1676400"/>
            <a:ext cx="7924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63550" indent="-463550" eaLnBrk="0" hangingPunct="0">
              <a:spcBef>
                <a:spcPct val="50000"/>
              </a:spcBef>
            </a:pPr>
            <a:r>
              <a:rPr lang="en-US" sz="2400" b="1">
                <a:latin typeface="Verdana" pitchFamily="34" charset="0"/>
              </a:rPr>
              <a:t>2.</a:t>
            </a:r>
            <a:r>
              <a:rPr lang="en-US" sz="2400">
                <a:latin typeface="Verdana" pitchFamily="34" charset="0"/>
              </a:rPr>
              <a:t> Use your tally table from problem 1 to make a frequency table.</a:t>
            </a:r>
            <a:endParaRPr lang="en-US" sz="2400" b="1">
              <a:latin typeface="Verdana" pitchFamily="34" charset="0"/>
            </a:endParaRPr>
          </a:p>
          <a:p>
            <a:pPr marL="463550" indent="-463550" eaLnBrk="0" hangingPunct="0">
              <a:spcBef>
                <a:spcPct val="50000"/>
              </a:spcBef>
            </a:pPr>
            <a:r>
              <a:rPr lang="en-US" sz="800"/>
              <a:t> </a:t>
            </a:r>
          </a:p>
          <a:p>
            <a:pPr marL="463550" indent="-463550" eaLnBrk="0" hangingPunct="0">
              <a:spcBef>
                <a:spcPct val="50000"/>
              </a:spcBef>
            </a:pPr>
            <a:endParaRPr lang="en-US" sz="800"/>
          </a:p>
        </p:txBody>
      </p:sp>
      <p:graphicFrame>
        <p:nvGraphicFramePr>
          <p:cNvPr id="51335" name="Group 135"/>
          <p:cNvGraphicFramePr>
            <a:graphicFrameLocks noGrp="1"/>
          </p:cNvGraphicFramePr>
          <p:nvPr/>
        </p:nvGraphicFramePr>
        <p:xfrm>
          <a:off x="1143000" y="2706688"/>
          <a:ext cx="6553200" cy="3321685"/>
        </p:xfrm>
        <a:graphic>
          <a:graphicData uri="http://schemas.openxmlformats.org/drawingml/2006/table">
            <a:tbl>
              <a:tblPr/>
              <a:tblGrid>
                <a:gridCol w="2778125"/>
                <a:gridCol w="3775075"/>
              </a:tblGrid>
              <a:tr h="6699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Number of Days Spent on Vacation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Number of Days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Frequency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1–5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6–10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11–15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16–20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/>
          </p:cNvSpPr>
          <p:nvPr/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dirty="0">
                <a:cs typeface="+mn-cs"/>
              </a:rPr>
              <a:t>Histograms are used to organize and interpret data.</a:t>
            </a:r>
          </a:p>
          <a:p>
            <a:pPr marL="227013" indent="-227013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>
                <a:cs typeface="+mn-cs"/>
              </a:rPr>
              <a:t>Histograms are often used with frequency tables to give a more visual view of the data.</a:t>
            </a:r>
          </a:p>
          <a:p>
            <a:pPr marL="227013" indent="-227013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>
                <a:cs typeface="+mn-cs"/>
              </a:rPr>
              <a:t>Each bar represents an interval that contains data.</a:t>
            </a:r>
          </a:p>
          <a:p>
            <a:pPr marL="227013" indent="-227013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>
                <a:cs typeface="+mn-cs"/>
              </a:rPr>
              <a:t>The height of the bar indicates the frequency of the data.</a:t>
            </a:r>
          </a:p>
          <a:p>
            <a:pPr marL="227013" indent="-227013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2800" dirty="0">
              <a:cs typeface="+mn-cs"/>
            </a:endParaRPr>
          </a:p>
        </p:txBody>
      </p:sp>
      <p:sp>
        <p:nvSpPr>
          <p:cNvPr id="3075" name="Text Placeholder 2"/>
          <p:cNvSpPr>
            <a:spLocks/>
          </p:cNvSpPr>
          <p:nvPr/>
        </p:nvSpPr>
        <p:spPr bwMode="auto">
          <a:xfrm>
            <a:off x="457200" y="609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Histograms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90600" y="3571875"/>
          <a:ext cx="3429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066800"/>
                <a:gridCol w="1295400"/>
              </a:tblGrid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Interval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Tally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Frequency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911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0-1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2-3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4-5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6-7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102" name="Picture 1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8725" y="3457575"/>
            <a:ext cx="3157538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/>
          </p:cNvSpPr>
          <p:nvPr/>
        </p:nvSpPr>
        <p:spPr bwMode="auto">
          <a:xfrm>
            <a:off x="457200" y="14478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cs typeface="+mn-cs"/>
              </a:rPr>
              <a:t>A professional football team scored the following number of points in games last season. Create a frequency table that reflects this information.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cs typeface="+mn-cs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cs typeface="+mn-cs"/>
              </a:rPr>
              <a:t>17, 24, 13, 16, 34, 38, 27, 13, 24, 13, 7, 0, 13, 10, 14, 0, 26, 23, 31, 7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cs typeface="+mn-cs"/>
              </a:rPr>
              <a:t>First decide what intervals to use in your frequency table.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cs typeface="+mn-cs"/>
            </a:endParaRPr>
          </a:p>
          <a:p>
            <a:pPr marL="227013" indent="-227013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2800" dirty="0">
              <a:cs typeface="+mn-cs"/>
            </a:endParaRPr>
          </a:p>
        </p:txBody>
      </p:sp>
      <p:sp>
        <p:nvSpPr>
          <p:cNvPr id="4099" name="Text Placeholder 2"/>
          <p:cNvSpPr>
            <a:spLocks/>
          </p:cNvSpPr>
          <p:nvPr/>
        </p:nvSpPr>
        <p:spPr bwMode="auto">
          <a:xfrm>
            <a:off x="457200" y="7620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Create a frequency 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table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28800" y="4267200"/>
          <a:ext cx="4114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524000"/>
                <a:gridCol w="1524000"/>
              </a:tblGrid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Scores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Tally Marks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3"/>
          <p:cNvSpPr>
            <a:spLocks/>
          </p:cNvSpPr>
          <p:nvPr/>
        </p:nvSpPr>
        <p:spPr bwMode="auto">
          <a:xfrm>
            <a:off x="457200" y="13716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 dirty="0"/>
              <a:t>A professional football team scored the following number of points in games last season. Create a frequency table that reflects this information.</a:t>
            </a:r>
          </a:p>
          <a:p>
            <a:r>
              <a:rPr lang="en-US" sz="1400" dirty="0"/>
              <a:t>  </a:t>
            </a:r>
            <a:endParaRPr lang="en-US" sz="2400" dirty="0"/>
          </a:p>
          <a:p>
            <a:r>
              <a:rPr lang="en-US" sz="2400" dirty="0"/>
              <a:t>17, 24, 13, 16, 34, 38, 27, 13, 24, 13, 7, 0, 13, 10, 14, 0, 26, 23, 31, 7</a:t>
            </a:r>
          </a:p>
          <a:p>
            <a:endParaRPr lang="en-US" sz="1600" dirty="0"/>
          </a:p>
          <a:p>
            <a:r>
              <a:rPr lang="en-US" sz="2400" dirty="0"/>
              <a:t>First decide what intervals to use in your frequency table. </a:t>
            </a:r>
            <a:endParaRPr lang="en-US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276600" y="4572000"/>
            <a:ext cx="239713" cy="166688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87713" y="4967288"/>
            <a:ext cx="239712" cy="168275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133600" y="3962400"/>
          <a:ext cx="4114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524000"/>
                <a:gridCol w="1524000"/>
              </a:tblGrid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Scores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Tally Marks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0 – 9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sym typeface="Symbol"/>
                        </a:rPr>
                        <a:t></a:t>
                      </a:r>
                      <a:endParaRPr lang="en-US" sz="20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10 – 19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sym typeface="Symbol"/>
                        </a:rPr>
                        <a:t> </a:t>
                      </a:r>
                      <a:endParaRPr lang="en-US" sz="20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20 – 29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sym typeface="Symbol"/>
                        </a:rPr>
                        <a:t></a:t>
                      </a:r>
                      <a:endParaRPr lang="en-US" sz="20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5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30 – 39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/>
                          </a:solidFill>
                          <a:sym typeface="Symbol"/>
                        </a:rPr>
                        <a:t></a:t>
                      </a:r>
                      <a:endParaRPr lang="en-US" sz="200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 Placeholder 2"/>
          <p:cNvSpPr>
            <a:spLocks/>
          </p:cNvSpPr>
          <p:nvPr/>
        </p:nvSpPr>
        <p:spPr bwMode="auto">
          <a:xfrm>
            <a:off x="457200" y="7620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Create a frequency 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table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3"/>
          <p:cNvSpPr>
            <a:spLocks/>
          </p:cNvSpPr>
          <p:nvPr/>
        </p:nvSpPr>
        <p:spPr bwMode="auto">
          <a:xfrm>
            <a:off x="533400" y="1419225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dirty="0"/>
              <a:t>Use the frequency table to help build the histogram.</a:t>
            </a:r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r>
              <a:rPr lang="en-US" sz="2400" dirty="0"/>
              <a:t>17, 24, 13, 16, 34, 38, 27, 13, 24, 13, 7, 0, 13, 10, 14, 0, 26, 23, 31, 7</a:t>
            </a:r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  <a:p>
            <a:pPr>
              <a:spcBef>
                <a:spcPct val="20000"/>
              </a:spcBef>
            </a:pP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3352800"/>
          <a:ext cx="4114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524000"/>
                <a:gridCol w="1524000"/>
              </a:tblGrid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Scores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Tally Marks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0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9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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 19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 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 29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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30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 39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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2" name="Straight Connector 21"/>
          <p:cNvCxnSpPr/>
          <p:nvPr/>
        </p:nvCxnSpPr>
        <p:spPr>
          <a:xfrm>
            <a:off x="1817688" y="4300538"/>
            <a:ext cx="239712" cy="16668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817688" y="3883025"/>
            <a:ext cx="239712" cy="1666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5" name="Text Placeholder 2"/>
          <p:cNvSpPr>
            <a:spLocks/>
          </p:cNvSpPr>
          <p:nvPr/>
        </p:nvSpPr>
        <p:spPr bwMode="auto">
          <a:xfrm>
            <a:off x="457200" y="762000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Build the 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histogram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177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771775"/>
            <a:ext cx="36861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3"/>
          <p:cNvSpPr>
            <a:spLocks/>
          </p:cNvSpPr>
          <p:nvPr/>
        </p:nvSpPr>
        <p:spPr bwMode="auto">
          <a:xfrm>
            <a:off x="457200" y="14478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000" dirty="0"/>
              <a:t>Use the frequency table to help build the histogram.</a:t>
            </a:r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r>
              <a:rPr lang="en-US" sz="2000" dirty="0"/>
              <a:t>17, 24, 13, 16, 34, 38, 27, 13, 24, 13, 7, 0, 13, 10, 14, 0, 26, 23, 31, 7</a:t>
            </a:r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  <a:p>
            <a:pPr>
              <a:spcBef>
                <a:spcPct val="20000"/>
              </a:spcBef>
            </a:pPr>
            <a:endParaRPr lang="en-US" sz="20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3124200"/>
          <a:ext cx="4114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524000"/>
                <a:gridCol w="1524000"/>
              </a:tblGrid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Scores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Tally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</a:rPr>
                        <a:t> Marks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Frequency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0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9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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 19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 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 29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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30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 39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sym typeface="Symbol"/>
                        </a:rPr>
                        <a:t>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2" name="Straight Connector 21"/>
          <p:cNvCxnSpPr/>
          <p:nvPr/>
        </p:nvCxnSpPr>
        <p:spPr>
          <a:xfrm>
            <a:off x="1817688" y="3871913"/>
            <a:ext cx="239712" cy="16668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817688" y="3454400"/>
            <a:ext cx="239712" cy="1666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01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562225"/>
            <a:ext cx="36861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Placeholder 2"/>
          <p:cNvSpPr>
            <a:spLocks/>
          </p:cNvSpPr>
          <p:nvPr/>
        </p:nvSpPr>
        <p:spPr bwMode="auto">
          <a:xfrm>
            <a:off x="457200" y="762000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Build the 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histogram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/>
          </p:cNvSpPr>
          <p:nvPr/>
        </p:nvSpPr>
        <p:spPr bwMode="auto">
          <a:xfrm>
            <a:off x="457200" y="838200"/>
            <a:ext cx="8229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dirty="0">
                <a:cs typeface="+mn-cs"/>
              </a:rPr>
              <a:t>Which histogram matches the data listed below?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000" dirty="0">
                <a:cs typeface="+mn-cs"/>
              </a:rPr>
              <a:t>The mothers’ ages of students in Mrs. Washington’s kindergarten class are listed below.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000" dirty="0">
                <a:cs typeface="+mn-cs"/>
              </a:rPr>
              <a:t>27, 34, 44, 29, 29, 26, 28, 28, 32, 35, 37, 33, 28, 39, 38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000" dirty="0"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000" dirty="0">
                <a:cs typeface="+mn-cs"/>
              </a:rPr>
              <a:t>a.                                                          b.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000" dirty="0"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000" dirty="0"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000" dirty="0"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000" dirty="0"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000" dirty="0">
                <a:cs typeface="+mn-cs"/>
              </a:rPr>
              <a:t>c.                                                           d.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000" dirty="0"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000" dirty="0">
              <a:cs typeface="+mn-cs"/>
            </a:endParaRPr>
          </a:p>
          <a:p>
            <a:pPr marL="227013" indent="-227013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2000" dirty="0">
              <a:cs typeface="+mn-cs"/>
            </a:endParaRPr>
          </a:p>
        </p:txBody>
      </p:sp>
      <p:pic>
        <p:nvPicPr>
          <p:cNvPr id="8195" name="Picture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2525" y="4648200"/>
            <a:ext cx="182880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3638" y="4648200"/>
            <a:ext cx="2341562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2554288"/>
            <a:ext cx="1828800" cy="209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2546350"/>
            <a:ext cx="18288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585788"/>
            <a:ext cx="2590800" cy="4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2532</TotalTime>
  <Words>1931</Words>
  <Application>Microsoft Office PowerPoint</Application>
  <PresentationFormat>On-screen Show (4:3)</PresentationFormat>
  <Paragraphs>441</Paragraphs>
  <Slides>40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Flow</vt:lpstr>
      <vt:lpstr>Chart</vt:lpstr>
      <vt:lpstr>Slide 1</vt:lpstr>
      <vt:lpstr>Today’s Objectives</vt:lpstr>
      <vt:lpstr>Knowledge Test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Frequency Tables</vt:lpstr>
      <vt:lpstr>Slide 14</vt:lpstr>
      <vt:lpstr>Make a frequency table</vt:lpstr>
      <vt:lpstr>Frequency Tables Words to Know</vt:lpstr>
      <vt:lpstr>Slide 17</vt:lpstr>
      <vt:lpstr>Slide 18</vt:lpstr>
      <vt:lpstr>Slide 19</vt:lpstr>
      <vt:lpstr>Slide 20</vt:lpstr>
      <vt:lpstr>Example</vt:lpstr>
      <vt:lpstr>Histogram</vt:lpstr>
      <vt:lpstr>Slide 23</vt:lpstr>
      <vt:lpstr>How to make a histogram?</vt:lpstr>
      <vt:lpstr>The table below shows the number of hours students watch TV in one week Make a histogram of all the data.</vt:lpstr>
      <vt:lpstr>Step 1</vt:lpstr>
      <vt:lpstr>Step 2</vt:lpstr>
      <vt:lpstr>Step 3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stdc_lp</cp:lastModifiedBy>
  <cp:revision>646</cp:revision>
  <dcterms:created xsi:type="dcterms:W3CDTF">2014-04-26T07:09:13Z</dcterms:created>
  <dcterms:modified xsi:type="dcterms:W3CDTF">2014-07-03T20:08:13Z</dcterms:modified>
</cp:coreProperties>
</file>