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xls" ContentType="application/vnd.ms-exce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8"/>
  </p:notesMasterIdLst>
  <p:sldIdLst>
    <p:sldId id="256" r:id="rId2"/>
    <p:sldId id="311" r:id="rId3"/>
    <p:sldId id="400" r:id="rId4"/>
    <p:sldId id="508" r:id="rId5"/>
    <p:sldId id="509" r:id="rId6"/>
    <p:sldId id="510" r:id="rId7"/>
    <p:sldId id="511" r:id="rId8"/>
    <p:sldId id="512" r:id="rId9"/>
    <p:sldId id="513" r:id="rId10"/>
    <p:sldId id="514" r:id="rId11"/>
    <p:sldId id="515" r:id="rId12"/>
    <p:sldId id="516" r:id="rId13"/>
    <p:sldId id="517" r:id="rId14"/>
    <p:sldId id="518" r:id="rId15"/>
    <p:sldId id="519" r:id="rId16"/>
    <p:sldId id="520" r:id="rId17"/>
    <p:sldId id="521" r:id="rId18"/>
    <p:sldId id="522" r:id="rId19"/>
    <p:sldId id="523" r:id="rId20"/>
    <p:sldId id="524" r:id="rId21"/>
    <p:sldId id="525" r:id="rId22"/>
    <p:sldId id="526" r:id="rId23"/>
    <p:sldId id="530" r:id="rId24"/>
    <p:sldId id="531" r:id="rId25"/>
    <p:sldId id="532" r:id="rId26"/>
    <p:sldId id="533" r:id="rId27"/>
    <p:sldId id="534" r:id="rId28"/>
    <p:sldId id="535" r:id="rId29"/>
    <p:sldId id="536" r:id="rId30"/>
    <p:sldId id="537" r:id="rId31"/>
    <p:sldId id="538" r:id="rId32"/>
    <p:sldId id="539" r:id="rId33"/>
    <p:sldId id="540" r:id="rId34"/>
    <p:sldId id="541" r:id="rId35"/>
    <p:sldId id="542" r:id="rId36"/>
    <p:sldId id="543" r:id="rId37"/>
    <p:sldId id="544" r:id="rId38"/>
    <p:sldId id="545" r:id="rId39"/>
    <p:sldId id="546" r:id="rId40"/>
    <p:sldId id="547" r:id="rId41"/>
    <p:sldId id="548" r:id="rId42"/>
    <p:sldId id="549" r:id="rId43"/>
    <p:sldId id="551" r:id="rId44"/>
    <p:sldId id="552" r:id="rId45"/>
    <p:sldId id="630" r:id="rId46"/>
    <p:sldId id="631" r:id="rId47"/>
    <p:sldId id="632" r:id="rId48"/>
    <p:sldId id="633" r:id="rId49"/>
    <p:sldId id="634" r:id="rId50"/>
    <p:sldId id="635" r:id="rId51"/>
    <p:sldId id="636" r:id="rId52"/>
    <p:sldId id="637" r:id="rId53"/>
    <p:sldId id="645" r:id="rId54"/>
    <p:sldId id="646" r:id="rId55"/>
    <p:sldId id="626" r:id="rId56"/>
    <p:sldId id="647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C52211"/>
    <a:srgbClr val="FF6600"/>
    <a:srgbClr val="CC00CC"/>
    <a:srgbClr val="B17ED8"/>
    <a:srgbClr val="660066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4" autoAdjust="0"/>
    <p:restoredTop sz="94803" autoAdjust="0"/>
  </p:normalViewPr>
  <p:slideViewPr>
    <p:cSldViewPr>
      <p:cViewPr>
        <p:scale>
          <a:sx n="100" d="100"/>
          <a:sy n="100" d="100"/>
        </p:scale>
        <p:origin x="173" y="103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how to represent data using graphs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Find the line graph and bar graph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  <dgm:t>
        <a:bodyPr/>
        <a:lstStyle/>
        <a:p>
          <a:endParaRPr lang="en-US"/>
        </a:p>
      </dgm:t>
    </dgm:pt>
    <dgm:pt modelId="{DF5C0D29-B92D-476A-9D4D-42C57AE2914F}" type="sibTrans" cxnId="{530FE16C-343D-4F4F-8C3F-1FA173FB17A2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285750" lvl="1" indent="-285750" algn="l" defTabSz="2000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500" kern="1200" dirty="0" smtClean="0"/>
            <a:t>Learn how to represent data using graphs</a:t>
          </a:r>
          <a:endParaRPr lang="en-US" sz="4500" kern="1200" dirty="0"/>
        </a:p>
        <a:p>
          <a:pPr marL="285750" lvl="1" indent="-285750" algn="l" defTabSz="2000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500" kern="1200" dirty="0" smtClean="0"/>
            <a:t>Find the line graph and bar graph</a:t>
          </a:r>
          <a:endParaRPr lang="en-US" sz="45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E494C-64FC-49A7-B215-F1A4ECAC5FA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</a:p>
        </p:txBody>
      </p:sp>
      <p:sp>
        <p:nvSpPr>
          <p:cNvPr id="276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558E08-E732-4F26-96D1-0E9DD5BC7719}" type="slidenum">
              <a:rPr lang="en-US"/>
              <a:pPr/>
              <a:t>4</a:t>
            </a:fld>
            <a:endParaRPr lang="en-US"/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What is data?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Page 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3EC152-811A-47F8-ADD7-158A7E2E8591}" type="slidenum">
              <a:rPr lang="en-US"/>
              <a:pPr/>
              <a:t>6</a:t>
            </a:fld>
            <a:endParaRPr lang="en-US"/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What is Data?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4253B7-BA63-4E30-8105-C339D3A0FC08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C705F4-BA4E-42EF-816F-44DA18576CD2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0E005B-19CD-455C-9CB7-436770EE2584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2CAB58-36FF-4586-A741-2FB12B38E2F5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A20E99-4580-4BC6-BF98-68A509D7E92F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4ACE29-F4EE-4B94-9FF7-F7C31258CA0B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30D72B-C2EB-48F7-B906-9FCBF765C349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3154BA-6AB7-4415-AEBE-6EB56F99AC79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79FF8E-8266-4881-8129-A2F51BE255E0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7AC856-D4DC-4E7B-B83E-3730409AC045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53D862-1341-4BED-906E-00B83573E942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5249BD-B546-4F5E-AAF4-DB797A1EDEB8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DE3539-30AA-4C65-B1CD-7988625D2159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95342D-9D80-4E75-B742-AF637F951890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58A9F8-DAE5-44D4-B61F-C0B619290A46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896DC9-8468-47DA-9676-082ED9B8BECA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EAA71-18DF-4C41-B9CC-32826F4D11FE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A1A3C-67C1-4B1A-84A8-018C4D2AF0B7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54EB09-4076-435B-A48E-073B5888B26C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789B31-CA1D-41F8-80FC-E4AC79492E2B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A46B95-CDF4-4649-ACED-5CDCC87120ED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7DAA95-4457-4E23-A417-249C3F27D29E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40827-3D24-4968-AE8C-E504086AF609}" type="datetime1">
              <a:rPr lang="en-US"/>
              <a:pPr>
                <a:defRPr/>
              </a:pPr>
              <a:t>7/3/2014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0FC8F-4647-47BE-A3D0-D1BE11D33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7BFFC-7901-46B4-ABB7-2499866FACF7}" type="datetime1">
              <a:rPr lang="en-US"/>
              <a:pPr>
                <a:defRPr/>
              </a:pPr>
              <a:t>7/3/2014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CF851-988F-4B15-B8CB-5A34494DB8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435EB-42F4-4D12-AB4E-F1800933DB9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D0A4D-94B5-40E8-9D83-178DDFED3D3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438400" y="1600200"/>
            <a:ext cx="6400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61DC2-1706-483F-B58A-11E15D4932B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7/3/2014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6" r:id="rId14"/>
    <p:sldLayoutId id="2147483797" r:id="rId15"/>
    <p:sldLayoutId id="2147483798" r:id="rId16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7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Microsoft_Office_Excel_97-2003_Worksheet1.xls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Microsoft_Office_Excel_97-2003_Worksheet2.xls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Microsoft_Office_Excel_97-2003_Worksheet3.xls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Microsoft_Office_Excel_97-2003_Worksheet4.xls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Microsoft_Office_Excel_97-2003_Worksheet5.xls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3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4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5.v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8.v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381000"/>
            <a:ext cx="9144000" cy="1496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57200" y="1752600"/>
            <a:ext cx="8686800" cy="44958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4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29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                       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Representation of data using bar graphs and line graphs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lIns="0" rIns="0" bIns="0" anchor="b">
            <a:noAutofit/>
          </a:bodyPr>
          <a:lstStyle/>
          <a:p>
            <a:r>
              <a:rPr lang="en-US" sz="54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Data?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57200" y="1991380"/>
            <a:ext cx="731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7030A0"/>
                </a:solidFill>
              </a:rPr>
              <a:t>Data is information.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57200" y="2743200"/>
            <a:ext cx="76200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An example: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In my fifth grade class we took a pizza lovers survey.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We learned that ten kids liked pepperoni pizza best.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Nine kids liked sausage pizza best.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Seven kids liked cheese pizza best.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This information is called </a:t>
            </a:r>
            <a:r>
              <a:rPr lang="en-US" sz="4000" dirty="0"/>
              <a:t>DATA.</a:t>
            </a:r>
            <a:endParaRPr lang="en-US" sz="3200" dirty="0"/>
          </a:p>
        </p:txBody>
      </p:sp>
      <p:pic>
        <p:nvPicPr>
          <p:cNvPr id="16389" name="Picture 5" descr="pizz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419600"/>
            <a:ext cx="18415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Data?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609600" y="2057400"/>
            <a:ext cx="762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457200" y="2057400"/>
            <a:ext cx="7467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If a mom was planning a pizza party for the class, she would need the pizza lovers survey </a:t>
            </a:r>
            <a:r>
              <a:rPr lang="en-US" sz="4800" dirty="0"/>
              <a:t>DATA.</a:t>
            </a:r>
          </a:p>
        </p:txBody>
      </p:sp>
      <p:pic>
        <p:nvPicPr>
          <p:cNvPr id="17413" name="Picture 25" descr="bd06639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572000"/>
            <a:ext cx="175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AutoShape 49"/>
          <p:cNvSpPr>
            <a:spLocks noChangeArrowheads="1"/>
          </p:cNvSpPr>
          <p:nvPr/>
        </p:nvSpPr>
        <p:spPr bwMode="auto">
          <a:xfrm>
            <a:off x="3657600" y="4267200"/>
            <a:ext cx="2895600" cy="914400"/>
          </a:xfrm>
          <a:prstGeom prst="wedgeRoundRectCallout">
            <a:avLst>
              <a:gd name="adj1" fmla="val -72204"/>
              <a:gd name="adj2" fmla="val 4878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dirty="0"/>
              <a:t>I need to order 10 pepperoni, 9 sausage and 7 cheese pizzas.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Data?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533400" y="1905000"/>
            <a:ext cx="76962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Your report card is another example of </a:t>
            </a:r>
            <a:r>
              <a:rPr lang="en-US" sz="4000" dirty="0" smtClean="0">
                <a:solidFill>
                  <a:srgbClr val="7030A0"/>
                </a:solidFill>
              </a:rPr>
              <a:t>Data</a:t>
            </a:r>
            <a:r>
              <a:rPr lang="en-US" sz="2400" dirty="0" smtClean="0"/>
              <a:t>.</a:t>
            </a:r>
            <a:endParaRPr lang="en-US" sz="2400" dirty="0"/>
          </a:p>
          <a:p>
            <a:pPr>
              <a:spcBef>
                <a:spcPct val="50000"/>
              </a:spcBef>
            </a:pPr>
            <a:r>
              <a:rPr lang="en-US" sz="2400" dirty="0"/>
              <a:t>Math: 88%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Reading: 94%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Science: 75%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Social Studies: 80%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Language Arts: 55%</a:t>
            </a:r>
          </a:p>
        </p:txBody>
      </p:sp>
      <p:pic>
        <p:nvPicPr>
          <p:cNvPr id="18436" name="Picture 6" descr="paperch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827462"/>
            <a:ext cx="1147763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AutoShape 7"/>
          <p:cNvSpPr>
            <a:spLocks noChangeArrowheads="1"/>
          </p:cNvSpPr>
          <p:nvPr/>
        </p:nvSpPr>
        <p:spPr bwMode="auto">
          <a:xfrm>
            <a:off x="5791200" y="3446462"/>
            <a:ext cx="2362200" cy="914400"/>
          </a:xfrm>
          <a:prstGeom prst="wedgeRoundRectCallout">
            <a:avLst>
              <a:gd name="adj1" fmla="val -72986"/>
              <a:gd name="adj2" fmla="val 2413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800" dirty="0"/>
              <a:t>My Language Arts teacher may not like me.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3058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Data Is Everywhere.</a:t>
            </a:r>
          </a:p>
        </p:txBody>
      </p:sp>
      <p:pic>
        <p:nvPicPr>
          <p:cNvPr id="19459" name="Picture 3" descr="pcs_popular_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931987"/>
            <a:ext cx="1398588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televis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084387"/>
            <a:ext cx="1300163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Libra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4217987"/>
            <a:ext cx="94615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286000" y="2389187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362200" y="4370387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Books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4800600" y="2465387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Newspaper</a:t>
            </a:r>
          </a:p>
        </p:txBody>
      </p:sp>
      <p:pic>
        <p:nvPicPr>
          <p:cNvPr id="19465" name="Picture 9" descr="pe03254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4751387"/>
            <a:ext cx="140652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6" name="AutoShape 10"/>
          <p:cNvSpPr>
            <a:spLocks noChangeArrowheads="1"/>
          </p:cNvSpPr>
          <p:nvPr/>
        </p:nvSpPr>
        <p:spPr bwMode="auto">
          <a:xfrm>
            <a:off x="5638800" y="4294187"/>
            <a:ext cx="2057400" cy="11430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800"/>
              <a:t>There is way too much data in school!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305800" cy="8199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Do People Use Data?</a:t>
            </a:r>
          </a:p>
        </p:txBody>
      </p:sp>
      <p:pic>
        <p:nvPicPr>
          <p:cNvPr id="20483" name="Picture 3" descr="Nurs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768475"/>
            <a:ext cx="1676400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12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597275"/>
            <a:ext cx="91916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gldnga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4664075"/>
            <a:ext cx="1222375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524000" y="3825875"/>
            <a:ext cx="2667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We use data to make money.</a:t>
            </a:r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4191000" y="1844675"/>
            <a:ext cx="2057400" cy="1371600"/>
          </a:xfrm>
          <a:prstGeom prst="wedgeRoundRectCallout">
            <a:avLst>
              <a:gd name="adj1" fmla="val 71296"/>
              <a:gd name="adj2" fmla="val -4629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800"/>
              <a:t>The data from the test will help us cure your disease.</a:t>
            </a:r>
          </a:p>
        </p:txBody>
      </p:sp>
      <p:sp>
        <p:nvSpPr>
          <p:cNvPr id="20488" name="Text Box 9"/>
          <p:cNvSpPr txBox="1">
            <a:spLocks noChangeArrowheads="1"/>
          </p:cNvSpPr>
          <p:nvPr/>
        </p:nvSpPr>
        <p:spPr bwMode="auto">
          <a:xfrm>
            <a:off x="3581400" y="5273675"/>
            <a:ext cx="2590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Data is needed to build things.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Data Can Be Confusing.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 rot="1797260">
            <a:off x="788541" y="2031134"/>
            <a:ext cx="685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34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55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32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 rot="-1309832">
            <a:off x="3127792" y="2158459"/>
            <a:ext cx="1143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88%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97%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76%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85%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100%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 rot="-3875900">
            <a:off x="5780408" y="1961433"/>
            <a:ext cx="17526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$134.00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$231.00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$450.95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$319.63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$750.90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305800" cy="780288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We Use Graphs to Organize Data.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381000" y="2066925"/>
          <a:ext cx="6858000" cy="4486275"/>
        </p:xfrm>
        <a:graphic>
          <a:graphicData uri="http://schemas.openxmlformats.org/presentationml/2006/ole">
            <p:oleObj spid="_x0000_s1026" name="Chart" r:id="rId3" imgW="6096130" imgH="4057802" progId="MSGraph.Chart.8">
              <p:embed followColorScheme="full"/>
            </p:oleObj>
          </a:graphicData>
        </a:graphic>
      </p:graphicFrame>
      <p:pic>
        <p:nvPicPr>
          <p:cNvPr id="1028" name="Picture 4" descr="paperch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3294062"/>
            <a:ext cx="871538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5867400" y="1693862"/>
            <a:ext cx="2819400" cy="990600"/>
          </a:xfrm>
          <a:prstGeom prst="wedgeRoundRectCallout">
            <a:avLst>
              <a:gd name="adj1" fmla="val 14866"/>
              <a:gd name="adj2" fmla="val 10448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800" dirty="0"/>
              <a:t>I know my parents will want to talk to my </a:t>
            </a:r>
            <a:r>
              <a:rPr lang="en-US" sz="1800" dirty="0">
                <a:solidFill>
                  <a:srgbClr val="CA1502"/>
                </a:solidFill>
              </a:rPr>
              <a:t>Language Arts</a:t>
            </a:r>
            <a:r>
              <a:rPr lang="en-US" sz="1800" dirty="0"/>
              <a:t> teacher.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458200" cy="6096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Graphs Make Data Easier to Understand.</a:t>
            </a:r>
          </a:p>
        </p:txBody>
      </p:sp>
      <p:graphicFrame>
        <p:nvGraphicFramePr>
          <p:cNvPr id="57375" name="Group 31"/>
          <p:cNvGraphicFramePr>
            <a:graphicFrameLocks noGrp="1"/>
          </p:cNvGraphicFramePr>
          <p:nvPr/>
        </p:nvGraphicFramePr>
        <p:xfrm>
          <a:off x="1371600" y="3048000"/>
          <a:ext cx="5105400" cy="2636520"/>
        </p:xfrm>
        <a:graphic>
          <a:graphicData uri="http://schemas.openxmlformats.org/drawingml/2006/table">
            <a:tbl>
              <a:tblPr/>
              <a:tblGrid>
                <a:gridCol w="3048000"/>
                <a:gridCol w="20574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Cows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Chickens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Turkeys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Horses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Mules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51" name="Text Box 29"/>
          <p:cNvSpPr txBox="1">
            <a:spLocks noChangeArrowheads="1"/>
          </p:cNvSpPr>
          <p:nvPr/>
        </p:nvSpPr>
        <p:spPr bwMode="auto">
          <a:xfrm>
            <a:off x="1447800" y="1828800"/>
            <a:ext cx="59436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Below is data without a graph.</a:t>
            </a:r>
          </a:p>
          <a:p>
            <a:pPr algn="ctr">
              <a:spcBef>
                <a:spcPct val="50000"/>
              </a:spcBef>
            </a:pPr>
            <a:r>
              <a:rPr lang="en-US" sz="2800" b="1"/>
              <a:t>Animals on the farm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32688"/>
            <a:ext cx="8305800" cy="5913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Data WITH A Graph.</a:t>
            </a:r>
          </a:p>
        </p:txBody>
      </p:sp>
      <p:graphicFrame>
        <p:nvGraphicFramePr>
          <p:cNvPr id="58402" name="Group 34"/>
          <p:cNvGraphicFramePr>
            <a:graphicFrameLocks noGrp="1"/>
          </p:cNvGraphicFramePr>
          <p:nvPr/>
        </p:nvGraphicFramePr>
        <p:xfrm>
          <a:off x="914400" y="3733800"/>
          <a:ext cx="1828800" cy="1981200"/>
        </p:xfrm>
        <a:graphic>
          <a:graphicData uri="http://schemas.openxmlformats.org/drawingml/2006/table">
            <a:tbl>
              <a:tblPr/>
              <a:tblGrid>
                <a:gridCol w="1219200"/>
                <a:gridCol w="609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Cows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Chickens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Turkeys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Horses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Mules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0" name="Object 26"/>
          <p:cNvGraphicFramePr>
            <a:graphicFrameLocks noChangeAspect="1"/>
          </p:cNvGraphicFramePr>
          <p:nvPr/>
        </p:nvGraphicFramePr>
        <p:xfrm>
          <a:off x="3352800" y="1371600"/>
          <a:ext cx="5105400" cy="4673600"/>
        </p:xfrm>
        <a:graphic>
          <a:graphicData uri="http://schemas.openxmlformats.org/presentationml/2006/ole">
            <p:oleObj spid="_x0000_s2050" name="Chart" r:id="rId3" imgW="6096130" imgH="4057802" progId="MSGraph.Chart.8">
              <p:embed followColorScheme="full"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8199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Let’s Learn About Graphs.</a:t>
            </a:r>
          </a:p>
        </p:txBody>
      </p:sp>
      <p:sp>
        <p:nvSpPr>
          <p:cNvPr id="3077" name="Text Box 3"/>
          <p:cNvSpPr txBox="1">
            <a:spLocks noChangeArrowheads="1"/>
          </p:cNvSpPr>
          <p:nvPr/>
        </p:nvSpPr>
        <p:spPr bwMode="auto">
          <a:xfrm>
            <a:off x="609600" y="1524000"/>
            <a:ext cx="800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609600" y="1676400"/>
            <a:ext cx="7620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n-US" sz="2400" dirty="0"/>
              <a:t>There are many different types of graphs. </a:t>
            </a:r>
          </a:p>
          <a:p>
            <a:pPr marL="457200" indent="-457200">
              <a:spcBef>
                <a:spcPct val="50000"/>
              </a:spcBef>
            </a:pPr>
            <a:r>
              <a:rPr lang="en-US" sz="2400" dirty="0"/>
              <a:t>Let’s learn about two kinds.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400" dirty="0"/>
              <a:t>The bar graph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US" sz="2400" dirty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US" sz="2400" dirty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US" sz="2400" dirty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US" sz="2400" dirty="0"/>
          </a:p>
          <a:p>
            <a:pPr marL="457200" indent="-457200">
              <a:spcBef>
                <a:spcPct val="50000"/>
              </a:spcBef>
            </a:pPr>
            <a:r>
              <a:rPr lang="en-US" sz="2400" dirty="0"/>
              <a:t>2.  The line graph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US" sz="2400" dirty="0"/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5486400" y="2743200"/>
          <a:ext cx="2971800" cy="1943100"/>
        </p:xfrm>
        <a:graphic>
          <a:graphicData uri="http://schemas.openxmlformats.org/presentationml/2006/ole">
            <p:oleObj spid="_x0000_s3074" name="Chart" r:id="rId3" imgW="6096130" imgH="4057802" progId="MSGraph.Chart.8">
              <p:embed followColorScheme="full"/>
            </p:oleObj>
          </a:graphicData>
        </a:graphic>
      </p:graphicFrame>
      <p:graphicFrame>
        <p:nvGraphicFramePr>
          <p:cNvPr id="3075" name="Object 7"/>
          <p:cNvGraphicFramePr>
            <a:graphicFrameLocks noChangeAspect="1"/>
          </p:cNvGraphicFramePr>
          <p:nvPr/>
        </p:nvGraphicFramePr>
        <p:xfrm>
          <a:off x="4495800" y="4724400"/>
          <a:ext cx="2584450" cy="1912938"/>
        </p:xfrm>
        <a:graphic>
          <a:graphicData uri="http://schemas.openxmlformats.org/presentationml/2006/ole">
            <p:oleObj spid="_x0000_s3075" name="Chart" r:id="rId4" imgW="2581087" imgH="1914449" progId="MSGraph.Chart.8">
              <p:embed followColorScheme="full"/>
            </p:oleObj>
          </a:graphicData>
        </a:graphic>
      </p:graphicFrame>
      <p:sp>
        <p:nvSpPr>
          <p:cNvPr id="3079" name="AutoShape 12"/>
          <p:cNvSpPr>
            <a:spLocks noChangeArrowheads="1"/>
          </p:cNvSpPr>
          <p:nvPr/>
        </p:nvSpPr>
        <p:spPr bwMode="auto">
          <a:xfrm rot="1051185">
            <a:off x="3124200" y="3200400"/>
            <a:ext cx="2438400" cy="381000"/>
          </a:xfrm>
          <a:custGeom>
            <a:avLst/>
            <a:gdLst>
              <a:gd name="T0" fmla="*/ 1828800 w 21600"/>
              <a:gd name="T1" fmla="*/ 0 h 21600"/>
              <a:gd name="T2" fmla="*/ 0 w 21600"/>
              <a:gd name="T3" fmla="*/ 190500 h 21600"/>
              <a:gd name="T4" fmla="*/ 1828800 w 21600"/>
              <a:gd name="T5" fmla="*/ 381000 h 21600"/>
              <a:gd name="T6" fmla="*/ 2438400 w 21600"/>
              <a:gd name="T7" fmla="*/ 1905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AutoShape 13"/>
          <p:cNvSpPr>
            <a:spLocks noChangeArrowheads="1"/>
          </p:cNvSpPr>
          <p:nvPr/>
        </p:nvSpPr>
        <p:spPr bwMode="auto">
          <a:xfrm>
            <a:off x="3276600" y="5638800"/>
            <a:ext cx="1143000" cy="228600"/>
          </a:xfrm>
          <a:custGeom>
            <a:avLst/>
            <a:gdLst>
              <a:gd name="T0" fmla="*/ 857250 w 21600"/>
              <a:gd name="T1" fmla="*/ 0 h 21600"/>
              <a:gd name="T2" fmla="*/ 0 w 21600"/>
              <a:gd name="T3" fmla="*/ 114300 h 21600"/>
              <a:gd name="T4" fmla="*/ 857250 w 21600"/>
              <a:gd name="T5" fmla="*/ 228600 h 21600"/>
              <a:gd name="T6" fmla="*/ 1143000 w 21600"/>
              <a:gd name="T7" fmla="*/ 1143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382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Different Types of Graphs Can Show the Same Data.</a:t>
            </a: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609600" y="1581912"/>
            <a:ext cx="800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4724400" y="2496312"/>
          <a:ext cx="2971800" cy="1943100"/>
        </p:xfrm>
        <a:graphic>
          <a:graphicData uri="http://schemas.openxmlformats.org/presentationml/2006/ole">
            <p:oleObj spid="_x0000_s4098" name="Chart" r:id="rId3" imgW="6096130" imgH="4057802" progId="MSGraph.Chart.8">
              <p:embed followColorScheme="full"/>
            </p:oleObj>
          </a:graphicData>
        </a:graphic>
      </p:graphicFrame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3505200" y="4782312"/>
          <a:ext cx="2584450" cy="1912938"/>
        </p:xfrm>
        <a:graphic>
          <a:graphicData uri="http://schemas.openxmlformats.org/presentationml/2006/ole">
            <p:oleObj spid="_x0000_s4099" name="Chart" r:id="rId4" imgW="2581087" imgH="1914449" progId="MSGraph.Chart.8">
              <p:embed followColorScheme="full"/>
            </p:oleObj>
          </a:graphicData>
        </a:graphic>
      </p:graphicFrame>
      <p:pic>
        <p:nvPicPr>
          <p:cNvPr id="4102" name="Picture 7" descr="Sbide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3182112"/>
            <a:ext cx="939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AutoShape 8"/>
          <p:cNvSpPr>
            <a:spLocks noChangeArrowheads="1"/>
          </p:cNvSpPr>
          <p:nvPr/>
        </p:nvSpPr>
        <p:spPr bwMode="auto">
          <a:xfrm>
            <a:off x="1524000" y="2039112"/>
            <a:ext cx="2895600" cy="1219200"/>
          </a:xfrm>
          <a:prstGeom prst="wedgeRoundRectCallout">
            <a:avLst>
              <a:gd name="adj1" fmla="val -35361"/>
              <a:gd name="adj2" fmla="val 8606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/>
              <a:t>Awesome! These graphs show the same data!</a:t>
            </a:r>
          </a:p>
        </p:txBody>
      </p:sp>
      <p:sp>
        <p:nvSpPr>
          <p:cNvPr id="4104" name="Text Box 9"/>
          <p:cNvSpPr txBox="1">
            <a:spLocks noChangeArrowheads="1"/>
          </p:cNvSpPr>
          <p:nvPr/>
        </p:nvSpPr>
        <p:spPr bwMode="auto">
          <a:xfrm>
            <a:off x="5486400" y="2115312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Bar Graph</a:t>
            </a:r>
          </a:p>
        </p:txBody>
      </p:sp>
      <p:sp>
        <p:nvSpPr>
          <p:cNvPr id="4105" name="Text Box 10"/>
          <p:cNvSpPr txBox="1">
            <a:spLocks noChangeArrowheads="1"/>
          </p:cNvSpPr>
          <p:nvPr/>
        </p:nvSpPr>
        <p:spPr bwMode="auto">
          <a:xfrm>
            <a:off x="4114800" y="4553712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Line Graph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10485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Check Out the Bar Graph.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2895600" y="1828800"/>
          <a:ext cx="4800600" cy="3138488"/>
        </p:xfrm>
        <a:graphic>
          <a:graphicData uri="http://schemas.openxmlformats.org/presentationml/2006/ole">
            <p:oleObj spid="_x0000_s5122" name="Chart" r:id="rId3" imgW="6096130" imgH="4057802" progId="MSGraph.Chart.8">
              <p:embed followColorScheme="full"/>
            </p:oleObj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667000" y="5486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6CA02"/>
                </a:solidFill>
              </a:rPr>
              <a:t>X axis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3581400" y="4572000"/>
            <a:ext cx="685800" cy="10668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219200" y="3733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B0119"/>
                </a:solidFill>
              </a:rPr>
              <a:t>Y axis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2209800" y="3886200"/>
            <a:ext cx="1371600" cy="152400"/>
          </a:xfrm>
          <a:prstGeom prst="line">
            <a:avLst/>
          </a:prstGeom>
          <a:noFill/>
          <a:ln w="38100">
            <a:solidFill>
              <a:srgbClr val="CB0119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H="1">
            <a:off x="3581400" y="2057400"/>
            <a:ext cx="0" cy="24384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3581400" y="4495800"/>
            <a:ext cx="3810000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9723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Check Out the Line Graph.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971800" y="1905000"/>
          <a:ext cx="5022850" cy="3717925"/>
        </p:xfrm>
        <a:graphic>
          <a:graphicData uri="http://schemas.openxmlformats.org/presentationml/2006/ole">
            <p:oleObj spid="_x0000_s6146" name="Chart" r:id="rId3" imgW="2581087" imgH="1914449" progId="MSGraph.Chart.8">
              <p:embed followColorScheme="full"/>
            </p:oleObj>
          </a:graphicData>
        </a:graphic>
      </p:graphicFrame>
      <p:sp>
        <p:nvSpPr>
          <p:cNvPr id="6148" name="Line 4"/>
          <p:cNvSpPr>
            <a:spLocks noChangeShapeType="1"/>
          </p:cNvSpPr>
          <p:nvPr/>
        </p:nvSpPr>
        <p:spPr bwMode="auto">
          <a:xfrm flipV="1">
            <a:off x="2362200" y="3810000"/>
            <a:ext cx="1371600" cy="152400"/>
          </a:xfrm>
          <a:prstGeom prst="line">
            <a:avLst/>
          </a:prstGeom>
          <a:noFill/>
          <a:ln w="38100">
            <a:solidFill>
              <a:srgbClr val="CB0119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H="1" flipV="1">
            <a:off x="3733800" y="2362200"/>
            <a:ext cx="14288" cy="2667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371600" y="3733800"/>
            <a:ext cx="973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B0119"/>
                </a:solidFill>
              </a:rPr>
              <a:t>Y axis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V="1">
            <a:off x="3733800" y="5029200"/>
            <a:ext cx="4038600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3124200" y="5791200"/>
            <a:ext cx="973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6CA02"/>
                </a:solidFill>
              </a:rPr>
              <a:t>X axis</a:t>
            </a:r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 flipV="1">
            <a:off x="4114800" y="5029200"/>
            <a:ext cx="381000" cy="10668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8961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To Read A Bar Graph.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3429000" y="1397000"/>
          <a:ext cx="4191000" cy="4062413"/>
        </p:xfrm>
        <a:graphic>
          <a:graphicData uri="http://schemas.openxmlformats.org/presentationml/2006/ole">
            <p:oleObj spid="_x0000_s7170" name="Chart" r:id="rId3" imgW="6096130" imgH="4057802" progId="MSGraph.Chart.8">
              <p:embed followColorScheme="full"/>
            </p:oleObj>
          </a:graphicData>
        </a:graphic>
      </p:graphicFrame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2286000" y="2057400"/>
          <a:ext cx="4648200" cy="3040063"/>
        </p:xfrm>
        <a:graphic>
          <a:graphicData uri="http://schemas.openxmlformats.org/presentationml/2006/ole">
            <p:oleObj spid="_x0000_s7171" name="Chart" r:id="rId4" imgW="6096130" imgH="4057802" progId="MSGraph.Chart.8">
              <p:embed followColorScheme="full"/>
            </p:oleObj>
          </a:graphicData>
        </a:graphic>
      </p:graphicFrame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3733800" y="167640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7030A0"/>
                </a:solidFill>
              </a:rPr>
              <a:t>My Grades</a:t>
            </a:r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>
            <a:off x="838200" y="2514600"/>
            <a:ext cx="1600200" cy="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 flipH="1">
            <a:off x="6629400" y="3352800"/>
            <a:ext cx="14478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7010400" y="28956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A1502"/>
                </a:solidFill>
              </a:rPr>
              <a:t>55</a:t>
            </a:r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1524000" y="20574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6CA02"/>
                </a:solidFill>
              </a:rPr>
              <a:t>90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" presetID="7" presetClass="entr" presetSubtype="2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9" grpId="0" animBg="1"/>
      <p:bldP spid="64520" grpId="0" animBg="1"/>
      <p:bldP spid="64525" grpId="0" autoUpdateAnimBg="0"/>
      <p:bldP spid="6452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8961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Learn More About Bar Graphs.</a:t>
            </a:r>
          </a:p>
        </p:txBody>
      </p:sp>
      <p:graphicFrame>
        <p:nvGraphicFramePr>
          <p:cNvPr id="8194" name="Object 24"/>
          <p:cNvGraphicFramePr>
            <a:graphicFrameLocks noChangeAspect="1"/>
          </p:cNvGraphicFramePr>
          <p:nvPr/>
        </p:nvGraphicFramePr>
        <p:xfrm>
          <a:off x="1120775" y="1374775"/>
          <a:ext cx="7350125" cy="4568825"/>
        </p:xfrm>
        <a:graphic>
          <a:graphicData uri="http://schemas.openxmlformats.org/presentationml/2006/ole">
            <p:oleObj spid="_x0000_s8194" name="Chart" r:id="rId3" imgW="7343574" imgH="4210202" progId="MSGraph.Chart.8">
              <p:embed followColorScheme="full"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 Challenge</a:t>
            </a:r>
          </a:p>
        </p:txBody>
      </p:sp>
      <p:pic>
        <p:nvPicPr>
          <p:cNvPr id="9220" name="Picture 3" descr="pcs_popular_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423987"/>
            <a:ext cx="1600200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447800" y="2643187"/>
          <a:ext cx="6096000" cy="4062413"/>
        </p:xfrm>
        <a:graphic>
          <a:graphicData uri="http://schemas.openxmlformats.org/presentationml/2006/ole">
            <p:oleObj spid="_x0000_s9218" name="Chart" r:id="rId4" imgW="6096130" imgH="4057802" progId="MSGraph.Chart.8">
              <p:embed followColorScheme="full"/>
            </p:oleObj>
          </a:graphicData>
        </a:graphic>
      </p:graphicFrame>
      <p:sp>
        <p:nvSpPr>
          <p:cNvPr id="9222" name="AutoShape 10"/>
          <p:cNvSpPr>
            <a:spLocks noChangeArrowheads="1"/>
          </p:cNvSpPr>
          <p:nvPr/>
        </p:nvSpPr>
        <p:spPr bwMode="auto">
          <a:xfrm>
            <a:off x="5638800" y="1119187"/>
            <a:ext cx="3276600" cy="762000"/>
          </a:xfrm>
          <a:prstGeom prst="wedgeRoundRectCallout">
            <a:avLst>
              <a:gd name="adj1" fmla="val -80912"/>
              <a:gd name="adj2" fmla="val -250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800"/>
              <a:t>Which bar on the graph represents 45 feet?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685800" y="3505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Feet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8199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Another Challenge </a:t>
            </a: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447800" y="1752600"/>
          <a:ext cx="6096000" cy="4062413"/>
        </p:xfrm>
        <a:graphic>
          <a:graphicData uri="http://schemas.openxmlformats.org/presentationml/2006/ole">
            <p:oleObj spid="_x0000_s10242" name="Chart" r:id="rId3" imgW="6096130" imgH="4057802" progId="MSGraph.Chart.8">
              <p:embed followColorScheme="full"/>
            </p:oleObj>
          </a:graphicData>
        </a:graphic>
      </p:graphicFrame>
      <p:pic>
        <p:nvPicPr>
          <p:cNvPr id="10244" name="Picture 4" descr="pcs_popular_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381000"/>
            <a:ext cx="25146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5800" y="3352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Feet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V="1">
            <a:off x="2743200" y="33528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V="1">
            <a:off x="4114800" y="29718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5410200" y="28194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6705600" y="35814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Let’s Test Your Skills</a:t>
            </a:r>
          </a:p>
        </p:txBody>
      </p:sp>
      <p:graphicFrame>
        <p:nvGraphicFramePr>
          <p:cNvPr id="65595" name="Group 59"/>
          <p:cNvGraphicFramePr>
            <a:graphicFrameLocks noGrp="1"/>
          </p:cNvGraphicFramePr>
          <p:nvPr/>
        </p:nvGraphicFramePr>
        <p:xfrm>
          <a:off x="609600" y="2286000"/>
          <a:ext cx="7924800" cy="792480"/>
        </p:xfrm>
        <a:graphic>
          <a:graphicData uri="http://schemas.openxmlformats.org/drawingml/2006/table">
            <a:tbl>
              <a:tblPr/>
              <a:tblGrid>
                <a:gridCol w="2590800"/>
                <a:gridCol w="1219200"/>
                <a:gridCol w="1371600"/>
                <a:gridCol w="1371600"/>
                <a:gridCol w="1371600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Class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rd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Number of minutes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89" name="Text Box 46"/>
          <p:cNvSpPr txBox="1">
            <a:spLocks noChangeArrowheads="1"/>
          </p:cNvSpPr>
          <p:nvPr/>
        </p:nvSpPr>
        <p:spPr bwMode="auto">
          <a:xfrm>
            <a:off x="381000" y="1524000"/>
            <a:ext cx="8458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At Elm Street School students have computer class once a week. </a:t>
            </a:r>
            <a:r>
              <a:rPr lang="en-US" sz="2000" dirty="0"/>
              <a:t>The chart shows the number of minutes each class spends in the computer lab.</a:t>
            </a:r>
          </a:p>
        </p:txBody>
      </p:sp>
      <p:graphicFrame>
        <p:nvGraphicFramePr>
          <p:cNvPr id="11266" name="Object 47"/>
          <p:cNvGraphicFramePr>
            <a:graphicFrameLocks noChangeAspect="1"/>
          </p:cNvGraphicFramePr>
          <p:nvPr/>
        </p:nvGraphicFramePr>
        <p:xfrm>
          <a:off x="685800" y="3733800"/>
          <a:ext cx="3616325" cy="2524125"/>
        </p:xfrm>
        <a:graphic>
          <a:graphicData uri="http://schemas.openxmlformats.org/presentationml/2006/ole">
            <p:oleObj spid="_x0000_s11266" name="Chart" r:id="rId3" imgW="3619539" imgH="2524049" progId="MSGraph.Chart.8">
              <p:embed followColorScheme="full"/>
            </p:oleObj>
          </a:graphicData>
        </a:graphic>
      </p:graphicFrame>
      <p:graphicFrame>
        <p:nvGraphicFramePr>
          <p:cNvPr id="11267" name="Object 48"/>
          <p:cNvGraphicFramePr>
            <a:graphicFrameLocks noChangeAspect="1"/>
          </p:cNvGraphicFramePr>
          <p:nvPr/>
        </p:nvGraphicFramePr>
        <p:xfrm>
          <a:off x="5181600" y="3810000"/>
          <a:ext cx="3540125" cy="2470150"/>
        </p:xfrm>
        <a:graphic>
          <a:graphicData uri="http://schemas.openxmlformats.org/presentationml/2006/ole">
            <p:oleObj spid="_x0000_s11267" name="Chart" r:id="rId4" imgW="3628891" imgH="2533802" progId="MSGraph.Chart.8">
              <p:embed followColorScheme="full"/>
            </p:oleObj>
          </a:graphicData>
        </a:graphic>
      </p:graphicFrame>
      <p:sp>
        <p:nvSpPr>
          <p:cNvPr id="11290" name="Text Box 49"/>
          <p:cNvSpPr txBox="1">
            <a:spLocks noChangeArrowheads="1"/>
          </p:cNvSpPr>
          <p:nvPr/>
        </p:nvSpPr>
        <p:spPr bwMode="auto">
          <a:xfrm>
            <a:off x="914400" y="3200400"/>
            <a:ext cx="7162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Which is the most appropriate graph of the information shown in the chart?</a:t>
            </a:r>
          </a:p>
        </p:txBody>
      </p:sp>
      <p:sp>
        <p:nvSpPr>
          <p:cNvPr id="11291" name="Text Box 60"/>
          <p:cNvSpPr txBox="1">
            <a:spLocks noChangeArrowheads="1"/>
          </p:cNvSpPr>
          <p:nvPr/>
        </p:nvSpPr>
        <p:spPr bwMode="auto">
          <a:xfrm>
            <a:off x="1676400" y="6172200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7030A0"/>
                </a:solidFill>
              </a:rPr>
              <a:t>Graph A</a:t>
            </a:r>
          </a:p>
        </p:txBody>
      </p:sp>
      <p:sp>
        <p:nvSpPr>
          <p:cNvPr id="11292" name="Text Box 61"/>
          <p:cNvSpPr txBox="1">
            <a:spLocks noChangeArrowheads="1"/>
          </p:cNvSpPr>
          <p:nvPr/>
        </p:nvSpPr>
        <p:spPr bwMode="auto">
          <a:xfrm>
            <a:off x="6019800" y="6172200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7030A0"/>
                </a:solidFill>
              </a:rPr>
              <a:t>Graph 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Wrong With Graph B?</a:t>
            </a:r>
          </a:p>
        </p:txBody>
      </p:sp>
      <p:graphicFrame>
        <p:nvGraphicFramePr>
          <p:cNvPr id="67587" name="Group 3"/>
          <p:cNvGraphicFramePr>
            <a:graphicFrameLocks noGrp="1"/>
          </p:cNvGraphicFramePr>
          <p:nvPr/>
        </p:nvGraphicFramePr>
        <p:xfrm>
          <a:off x="609600" y="2362200"/>
          <a:ext cx="7924800" cy="792480"/>
        </p:xfrm>
        <a:graphic>
          <a:graphicData uri="http://schemas.openxmlformats.org/drawingml/2006/table">
            <a:tbl>
              <a:tblPr/>
              <a:tblGrid>
                <a:gridCol w="2590800"/>
                <a:gridCol w="1219200"/>
                <a:gridCol w="1371600"/>
                <a:gridCol w="1371600"/>
                <a:gridCol w="1371600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Class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rd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Number of minutes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13" name="Text Box 23"/>
          <p:cNvSpPr txBox="1">
            <a:spLocks noChangeArrowheads="1"/>
          </p:cNvSpPr>
          <p:nvPr/>
        </p:nvSpPr>
        <p:spPr bwMode="auto">
          <a:xfrm>
            <a:off x="685800" y="1676400"/>
            <a:ext cx="792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At Elm Street School students have computer class once a week. The chart shows the number of minutes each class spends in the computer lab.</a:t>
            </a:r>
          </a:p>
        </p:txBody>
      </p:sp>
      <p:graphicFrame>
        <p:nvGraphicFramePr>
          <p:cNvPr id="12290" name="Object 24"/>
          <p:cNvGraphicFramePr>
            <a:graphicFrameLocks noChangeAspect="1"/>
          </p:cNvGraphicFramePr>
          <p:nvPr/>
        </p:nvGraphicFramePr>
        <p:xfrm>
          <a:off x="685800" y="3886200"/>
          <a:ext cx="3616325" cy="2524125"/>
        </p:xfrm>
        <a:graphic>
          <a:graphicData uri="http://schemas.openxmlformats.org/presentationml/2006/ole">
            <p:oleObj spid="_x0000_s12290" name="Chart" r:id="rId3" imgW="3619539" imgH="2524049" progId="MSGraph.Chart.8">
              <p:embed followColorScheme="full"/>
            </p:oleObj>
          </a:graphicData>
        </a:graphic>
      </p:graphicFrame>
      <p:graphicFrame>
        <p:nvGraphicFramePr>
          <p:cNvPr id="12291" name="Object 25"/>
          <p:cNvGraphicFramePr>
            <a:graphicFrameLocks noChangeAspect="1"/>
          </p:cNvGraphicFramePr>
          <p:nvPr/>
        </p:nvGraphicFramePr>
        <p:xfrm>
          <a:off x="5181600" y="3886200"/>
          <a:ext cx="3540125" cy="2470150"/>
        </p:xfrm>
        <a:graphic>
          <a:graphicData uri="http://schemas.openxmlformats.org/presentationml/2006/ole">
            <p:oleObj spid="_x0000_s12291" name="Chart" r:id="rId4" imgW="3619539" imgH="2524049" progId="MSGraph.Chart.8">
              <p:embed followColorScheme="full"/>
            </p:oleObj>
          </a:graphicData>
        </a:graphic>
      </p:graphicFrame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1371600" y="3276600"/>
            <a:ext cx="601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Which is the most appropriate graph of the information shown in the chart?</a:t>
            </a: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1676400" y="6248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Graph A</a:t>
            </a:r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6019800" y="6248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Graph B</a:t>
            </a:r>
          </a:p>
        </p:txBody>
      </p:sp>
      <p:sp>
        <p:nvSpPr>
          <p:cNvPr id="67616" name="Line 32"/>
          <p:cNvSpPr>
            <a:spLocks noChangeShapeType="1"/>
          </p:cNvSpPr>
          <p:nvPr/>
        </p:nvSpPr>
        <p:spPr bwMode="auto">
          <a:xfrm>
            <a:off x="5257800" y="3124200"/>
            <a:ext cx="106680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7617" name="Line 33"/>
          <p:cNvSpPr>
            <a:spLocks noChangeShapeType="1"/>
          </p:cNvSpPr>
          <p:nvPr/>
        </p:nvSpPr>
        <p:spPr bwMode="auto">
          <a:xfrm flipH="1">
            <a:off x="7772400" y="3200400"/>
            <a:ext cx="76200" cy="914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319" name="Line 34"/>
          <p:cNvSpPr>
            <a:spLocks noChangeShapeType="1"/>
          </p:cNvSpPr>
          <p:nvPr/>
        </p:nvSpPr>
        <p:spPr bwMode="auto">
          <a:xfrm>
            <a:off x="6248400" y="4724400"/>
            <a:ext cx="457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320" name="Line 35"/>
          <p:cNvSpPr>
            <a:spLocks noChangeShapeType="1"/>
          </p:cNvSpPr>
          <p:nvPr/>
        </p:nvSpPr>
        <p:spPr bwMode="auto">
          <a:xfrm>
            <a:off x="7543800" y="4114800"/>
            <a:ext cx="457200" cy="0"/>
          </a:xfrm>
          <a:prstGeom prst="line">
            <a:avLst/>
          </a:prstGeom>
          <a:noFill/>
          <a:ln w="34925">
            <a:solidFill>
              <a:srgbClr val="3366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321" name="Oval 36"/>
          <p:cNvSpPr>
            <a:spLocks noChangeArrowheads="1"/>
          </p:cNvSpPr>
          <p:nvPr/>
        </p:nvSpPr>
        <p:spPr bwMode="auto">
          <a:xfrm>
            <a:off x="4876800" y="2743200"/>
            <a:ext cx="4572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22" name="Oval 37"/>
          <p:cNvSpPr>
            <a:spLocks noChangeArrowheads="1"/>
          </p:cNvSpPr>
          <p:nvPr/>
        </p:nvSpPr>
        <p:spPr bwMode="auto">
          <a:xfrm>
            <a:off x="7543800" y="2743200"/>
            <a:ext cx="457200" cy="457200"/>
          </a:xfrm>
          <a:prstGeom prst="ellips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16" grpId="0" animBg="1"/>
      <p:bldP spid="676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686800" cy="1600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6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 I want you to help me make a graph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67000"/>
            <a:ext cx="8305800" cy="3962400"/>
          </a:xfrm>
        </p:spPr>
        <p:txBody>
          <a:bodyPr>
            <a:noAutofit/>
          </a:bodyPr>
          <a:lstStyle/>
          <a:p>
            <a:pPr marL="628650" indent="-62865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4400" dirty="0" smtClean="0">
                <a:solidFill>
                  <a:srgbClr val="0066FF"/>
                </a:solidFill>
              </a:rPr>
              <a:t>I want to make a graph that shows the change in temperature throughout the day yesterday.</a:t>
            </a:r>
          </a:p>
          <a:p>
            <a:pPr marL="628650" indent="-62865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4400" dirty="0" smtClean="0">
                <a:solidFill>
                  <a:srgbClr val="CC0099"/>
                </a:solidFill>
              </a:rPr>
              <a:t>What kind of graphs could we make to show this?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365125"/>
            <a:ext cx="8534400" cy="11430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en-US" sz="5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Bar Graph </a:t>
            </a:r>
            <a:r>
              <a:rPr lang="en-US" sz="55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vs</a:t>
            </a:r>
            <a:r>
              <a:rPr lang="en-US" sz="5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Line Graph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752600" y="4022725"/>
            <a:ext cx="6096000" cy="25146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100" b="1" dirty="0" smtClean="0">
                <a:solidFill>
                  <a:srgbClr val="7030A0"/>
                </a:solidFill>
              </a:rPr>
              <a:t>What is the difference between a bar graph and a line graph?</a:t>
            </a:r>
          </a:p>
        </p:txBody>
      </p:sp>
      <p:pic>
        <p:nvPicPr>
          <p:cNvPr id="12294" name="Picture 9" descr="http://www.gifs.net/animate/graph.gif"/>
          <p:cNvPicPr>
            <a:picLocks noChangeAspect="1" noChangeArrowheads="1" noCrop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2443163" y="1812925"/>
            <a:ext cx="16446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1" descr="http://www.gifs.net/animate/graphmov.gif"/>
          <p:cNvPicPr>
            <a:picLocks noChangeAspect="1" noChangeArrowheads="1" noCrop="1"/>
          </p:cNvPicPr>
          <p:nvPr/>
        </p:nvPicPr>
        <p:blipFill>
          <a:blip r:embed="rId4" cstate="print">
            <a:lum bright="18000"/>
          </a:blip>
          <a:srcRect/>
          <a:stretch>
            <a:fillRect/>
          </a:stretch>
        </p:blipFill>
        <p:spPr bwMode="auto">
          <a:xfrm>
            <a:off x="5029200" y="1965325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9144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en-US" sz="5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Line Graph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2057400"/>
          </a:xfrm>
        </p:spPr>
        <p:txBody>
          <a:bodyPr>
            <a:noAutofit/>
          </a:bodyPr>
          <a:lstStyle/>
          <a:p>
            <a:pPr algn="ctr" eaLnBrk="1" hangingPunct="1">
              <a:buNone/>
            </a:pPr>
            <a:r>
              <a:rPr lang="en-US" sz="6600" b="1" dirty="0" smtClean="0">
                <a:solidFill>
                  <a:srgbClr val="990099"/>
                </a:solidFill>
                <a:latin typeface="Candide Narrow" pitchFamily="2" charset="0"/>
              </a:rPr>
              <a:t>A line graph is a graph used to show </a:t>
            </a:r>
            <a:r>
              <a:rPr lang="en-US" sz="6600" b="1" u="sng" dirty="0" smtClean="0">
                <a:solidFill>
                  <a:srgbClr val="990099"/>
                </a:solidFill>
                <a:latin typeface="Candide Narrow" pitchFamily="2" charset="0"/>
              </a:rPr>
              <a:t>change over time</a:t>
            </a:r>
            <a:r>
              <a:rPr lang="en-US" sz="4000" b="1" dirty="0" smtClean="0">
                <a:solidFill>
                  <a:srgbClr val="990099"/>
                </a:solidFill>
                <a:latin typeface="Candide Narrow" pitchFamily="2" charset="0"/>
              </a:rPr>
              <a:t>!!</a:t>
            </a:r>
            <a:endParaRPr lang="en-US" sz="4000" b="1" dirty="0" smtClean="0">
              <a:latin typeface="Candide Narrow" pitchFamily="2" charset="0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04800" y="4038600"/>
            <a:ext cx="845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0066FF"/>
                </a:solidFill>
              </a:rPr>
              <a:t>What can time be measured in???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762000" y="4724400"/>
            <a:ext cx="76962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500" b="1" dirty="0">
                <a:solidFill>
                  <a:srgbClr val="00CC00"/>
                </a:solidFill>
              </a:rPr>
              <a:t>Seconds -  Minutes - Hours – Days - Weeks - Months – Years - Decades - Centuries - etc.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build="p" autoUpdateAnimBg="0"/>
      <p:bldP spid="6152" grpId="0" autoUpdateAnimBg="0"/>
      <p:bldP spid="615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2" name="Picture 34" descr="Click To Downlo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879725"/>
            <a:ext cx="1235075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6" name="Picture 28" descr="Click To Download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554672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9" name="Picture 21" descr="Click To Download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3260725"/>
            <a:ext cx="2895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460375"/>
            <a:ext cx="9144000" cy="8540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When to use a line graph?</a:t>
            </a:r>
          </a:p>
        </p:txBody>
      </p:sp>
      <p:sp>
        <p:nvSpPr>
          <p:cNvPr id="1434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371600" y="1279525"/>
            <a:ext cx="6096000" cy="1219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3600" dirty="0" smtClean="0">
                <a:solidFill>
                  <a:srgbClr val="009900"/>
                </a:solidFill>
              </a:rPr>
              <a:t> Would we use a line graph in the following situations:</a:t>
            </a:r>
          </a:p>
          <a:p>
            <a:pPr eaLnBrk="1" hangingPunct="1"/>
            <a:endParaRPr lang="en-US" sz="3600" dirty="0" smtClean="0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57200" y="2422525"/>
            <a:ext cx="81534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3500" dirty="0">
                <a:solidFill>
                  <a:srgbClr val="CC0000"/>
                </a:solidFill>
              </a:rPr>
              <a:t>To show how many people like pizza in this class?</a:t>
            </a:r>
          </a:p>
        </p:txBody>
      </p:sp>
      <p:sp>
        <p:nvSpPr>
          <p:cNvPr id="14346" name="Text Box 9"/>
          <p:cNvSpPr txBox="1">
            <a:spLocks noChangeArrowheads="1"/>
          </p:cNvSpPr>
          <p:nvPr/>
        </p:nvSpPr>
        <p:spPr bwMode="auto">
          <a:xfrm>
            <a:off x="5943600" y="45561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2514600" y="2955925"/>
            <a:ext cx="1143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500" dirty="0"/>
              <a:t>NO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381000" y="5165725"/>
            <a:ext cx="82296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3500" dirty="0"/>
              <a:t>To show how many people live in East Meadow?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3657600" y="5699125"/>
            <a:ext cx="1143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500" dirty="0">
                <a:solidFill>
                  <a:srgbClr val="CC0099"/>
                </a:solidFill>
              </a:rPr>
              <a:t>NO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81000" y="3794125"/>
            <a:ext cx="82296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3500" dirty="0">
                <a:solidFill>
                  <a:srgbClr val="6600FF"/>
                </a:solidFill>
              </a:rPr>
              <a:t>To show how much it rained each month this year?</a:t>
            </a:r>
            <a:r>
              <a:rPr lang="en-US" sz="3500" dirty="0">
                <a:solidFill>
                  <a:srgbClr val="010000"/>
                </a:solidFill>
              </a:rPr>
              <a:t> 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2438400" y="4327525"/>
            <a:ext cx="6705600" cy="625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500" dirty="0">
                <a:solidFill>
                  <a:srgbClr val="FF6600"/>
                </a:solidFill>
              </a:rPr>
              <a:t>YES- </a:t>
            </a:r>
            <a:r>
              <a:rPr lang="en-US" sz="2500" dirty="0">
                <a:solidFill>
                  <a:srgbClr val="FF6600"/>
                </a:solidFill>
              </a:rPr>
              <a:t>because months and years deal with time.</a:t>
            </a:r>
          </a:p>
        </p:txBody>
      </p:sp>
      <p:pic>
        <p:nvPicPr>
          <p:cNvPr id="14352" name="Picture 17" descr="http://dgl.microsoft.com/mgo1en/images/1ptrans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6788" y="3375025"/>
            <a:ext cx="1143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Picture 19" descr="http://dgl.microsoft.com/mgo1en/images/1ptrans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90963" y="2628900"/>
            <a:ext cx="11112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4" name="Picture 24" descr="http://dgl.microsoft.com/mgo1en/images/1ptrans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6788" y="3375025"/>
            <a:ext cx="114300" cy="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5" name="Picture 26" descr="http://dgl.microsoft.com/mgo1en/images/1ptrans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90963" y="2628900"/>
            <a:ext cx="11112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6" name="Picture 32" descr="http://dgl.microsoft.com/mgo1en/images/1ptrans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43325" y="2628900"/>
            <a:ext cx="11113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  <p:bldP spid="7178" grpId="0"/>
      <p:bldP spid="7179" grpId="0"/>
      <p:bldP spid="7180" grpId="0"/>
      <p:bldP spid="7182" grpId="0"/>
      <p:bldP spid="718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6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5257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Birthdays?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743200" y="2971800"/>
            <a:ext cx="61722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Our birthday does deal with </a:t>
            </a:r>
            <a:r>
              <a:rPr lang="en-US" u="sng" dirty="0" smtClean="0">
                <a:solidFill>
                  <a:srgbClr val="002060"/>
                </a:solidFill>
              </a:rPr>
              <a:t>time</a:t>
            </a:r>
            <a:r>
              <a:rPr lang="en-US" dirty="0" smtClean="0">
                <a:solidFill>
                  <a:srgbClr val="002060"/>
                </a:solidFill>
              </a:rPr>
              <a:t> doesn’t it?  (months/years)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But, our birthday is constant, meaning it  never </a:t>
            </a:r>
            <a:r>
              <a:rPr lang="en-US" u="sng" dirty="0" smtClean="0">
                <a:solidFill>
                  <a:srgbClr val="002060"/>
                </a:solidFill>
              </a:rPr>
              <a:t>changes</a:t>
            </a:r>
            <a:r>
              <a:rPr lang="en-US" dirty="0" smtClean="0">
                <a:solidFill>
                  <a:srgbClr val="00206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A line graph shows </a:t>
            </a:r>
            <a:r>
              <a:rPr lang="en-US" u="sng" dirty="0" smtClean="0">
                <a:solidFill>
                  <a:srgbClr val="002060"/>
                </a:solidFill>
              </a:rPr>
              <a:t>change in time</a:t>
            </a:r>
            <a:r>
              <a:rPr lang="en-US" dirty="0" smtClean="0">
                <a:solidFill>
                  <a:srgbClr val="002060"/>
                </a:solidFill>
              </a:rPr>
              <a:t>,</a:t>
            </a:r>
            <a:r>
              <a:rPr lang="en-US" u="sng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so we would not use it for this type of graph.</a:t>
            </a:r>
          </a:p>
        </p:txBody>
      </p:sp>
      <p:pic>
        <p:nvPicPr>
          <p:cNvPr id="15367" name="Picture 10" descr="http://dgl.microsoft.com/mgo1en/images/1ptran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3325" y="2454275"/>
            <a:ext cx="11113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2819400" y="1905000"/>
            <a:ext cx="63246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800" dirty="0">
                <a:solidFill>
                  <a:srgbClr val="002060"/>
                </a:solidFill>
                <a:latin typeface="Arial" charset="0"/>
              </a:rPr>
              <a:t> Would we use a line graph to show         when our birthdays are?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build="p" autoUpdateAnimBg="0"/>
      <p:bldP spid="8208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746125"/>
            <a:ext cx="8610600" cy="7016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do we make a line graph?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133600" y="1828800"/>
            <a:ext cx="6629400" cy="4038600"/>
          </a:xfrm>
        </p:spPr>
        <p:txBody>
          <a:bodyPr>
            <a:normAutofit lnSpcReduction="10000"/>
          </a:bodyPr>
          <a:lstStyle/>
          <a:p>
            <a:pPr marL="406400" indent="-40640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CC3399"/>
                </a:solidFill>
              </a:rPr>
              <a:t>A line graph </a:t>
            </a:r>
            <a:r>
              <a:rPr lang="en-US" sz="3600" u="sng" dirty="0" smtClean="0">
                <a:solidFill>
                  <a:srgbClr val="CC3399"/>
                </a:solidFill>
              </a:rPr>
              <a:t>ALWAYS</a:t>
            </a:r>
            <a:r>
              <a:rPr lang="en-US" sz="3600" dirty="0" smtClean="0">
                <a:solidFill>
                  <a:srgbClr val="CC3399"/>
                </a:solidFill>
              </a:rPr>
              <a:t> has a title!</a:t>
            </a:r>
          </a:p>
          <a:p>
            <a:pPr marL="406400" indent="-40640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CC3399"/>
                </a:solidFill>
              </a:rPr>
              <a:t>A line graph has two different axis’s</a:t>
            </a:r>
          </a:p>
          <a:p>
            <a:pPr marL="406400" indent="-40640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0000FF"/>
                </a:solidFill>
              </a:rPr>
              <a:t>An axis is either the horizontal line (called x) or the vertical line (called y) that form the base lines of a graph.</a:t>
            </a:r>
          </a:p>
          <a:p>
            <a:pPr eaLnBrk="1" hangingPunct="1">
              <a:lnSpc>
                <a:spcPct val="90000"/>
              </a:lnSpc>
            </a:pPr>
            <a:endParaRPr lang="en-US" sz="3100" b="1" dirty="0" smtClean="0">
              <a:solidFill>
                <a:srgbClr val="CC0099"/>
              </a:solidFill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28600" y="3260725"/>
            <a:ext cx="1828800" cy="2239963"/>
            <a:chOff x="192" y="2236"/>
            <a:chExt cx="1152" cy="1411"/>
          </a:xfrm>
        </p:grpSpPr>
        <p:sp>
          <p:nvSpPr>
            <p:cNvPr id="16395" name="Line 8"/>
            <p:cNvSpPr>
              <a:spLocks noChangeShapeType="1"/>
            </p:cNvSpPr>
            <p:nvPr/>
          </p:nvSpPr>
          <p:spPr bwMode="auto">
            <a:xfrm>
              <a:off x="430" y="2236"/>
              <a:ext cx="0" cy="107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6" name="Line 9"/>
            <p:cNvSpPr>
              <a:spLocks noChangeShapeType="1"/>
            </p:cNvSpPr>
            <p:nvPr/>
          </p:nvSpPr>
          <p:spPr bwMode="auto">
            <a:xfrm>
              <a:off x="430" y="3314"/>
              <a:ext cx="91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7" name="Text Box 11"/>
            <p:cNvSpPr txBox="1">
              <a:spLocks noChangeArrowheads="1"/>
            </p:cNvSpPr>
            <p:nvPr/>
          </p:nvSpPr>
          <p:spPr bwMode="auto">
            <a:xfrm>
              <a:off x="192" y="2640"/>
              <a:ext cx="190" cy="28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</a:rPr>
                <a:t>Y</a:t>
              </a:r>
            </a:p>
          </p:txBody>
        </p:sp>
        <p:sp>
          <p:nvSpPr>
            <p:cNvPr id="16398" name="Text Box 12"/>
            <p:cNvSpPr txBox="1">
              <a:spLocks noChangeArrowheads="1"/>
            </p:cNvSpPr>
            <p:nvPr/>
          </p:nvSpPr>
          <p:spPr bwMode="auto">
            <a:xfrm>
              <a:off x="773" y="3359"/>
              <a:ext cx="228" cy="28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</a:rPr>
                <a:t>X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3913188" y="3557588"/>
            <a:ext cx="1317625" cy="625475"/>
            <a:chOff x="0" y="12960"/>
            <a:chExt cx="830" cy="394"/>
          </a:xfrm>
        </p:grpSpPr>
        <p:sp>
          <p:nvSpPr>
            <p:cNvPr id="16393" name="Rectangle 15"/>
            <p:cNvSpPr>
              <a:spLocks noChangeArrowheads="1"/>
            </p:cNvSpPr>
            <p:nvPr/>
          </p:nvSpPr>
          <p:spPr bwMode="auto">
            <a:xfrm>
              <a:off x="0" y="1296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6394" name="Rectangle 16"/>
            <p:cNvSpPr>
              <a:spLocks noChangeArrowheads="1"/>
            </p:cNvSpPr>
            <p:nvPr/>
          </p:nvSpPr>
          <p:spPr bwMode="auto">
            <a:xfrm>
              <a:off x="0" y="12960"/>
              <a:ext cx="830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hangingPunct="0"/>
              <a:r>
                <a:rPr kumimoji="1" lang="en-US" sz="1000">
                  <a:solidFill>
                    <a:srgbClr val="000000"/>
                  </a:solidFill>
                  <a:latin typeface="Verdana" pitchFamily="34" charset="0"/>
                </a:rPr>
                <a:t>  </a:t>
              </a:r>
              <a:r>
                <a:rPr kumimoji="1" lang="en-US" sz="3500">
                  <a:solidFill>
                    <a:srgbClr val="000000"/>
                  </a:solidFill>
                  <a:latin typeface="Verdana" pitchFamily="34" charset="0"/>
                </a:rPr>
                <a:t> </a:t>
              </a:r>
              <a:r>
                <a:rPr kumimoji="1" lang="en-US" sz="1000">
                  <a:solidFill>
                    <a:srgbClr val="000000"/>
                  </a:solidFill>
                  <a:latin typeface="Verdana" pitchFamily="34" charset="0"/>
                </a:rPr>
                <a:t>                    </a:t>
              </a:r>
            </a:p>
          </p:txBody>
        </p:sp>
      </p:grp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6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5562600" cy="1143000"/>
          </a:xfrm>
        </p:spPr>
        <p:txBody>
          <a:bodyPr/>
          <a:lstStyle/>
          <a:p>
            <a:pPr eaLnBrk="1" hangingPunct="1"/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charset="0"/>
              </a:rPr>
              <a:t>YOU TELL ME….</a:t>
            </a:r>
          </a:p>
        </p:txBody>
      </p:sp>
      <p:sp>
        <p:nvSpPr>
          <p:cNvPr id="17413" name="Text Box 13"/>
          <p:cNvSpPr txBox="1">
            <a:spLocks noChangeArrowheads="1"/>
          </p:cNvSpPr>
          <p:nvPr/>
        </p:nvSpPr>
        <p:spPr bwMode="auto">
          <a:xfrm>
            <a:off x="1981200" y="1447800"/>
            <a:ext cx="601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/>
              <a:t>What color is the y-axis?</a:t>
            </a:r>
          </a:p>
        </p:txBody>
      </p:sp>
      <p:sp>
        <p:nvSpPr>
          <p:cNvPr id="17414" name="Text Box 14"/>
          <p:cNvSpPr txBox="1">
            <a:spLocks noChangeArrowheads="1"/>
          </p:cNvSpPr>
          <p:nvPr/>
        </p:nvSpPr>
        <p:spPr bwMode="auto">
          <a:xfrm>
            <a:off x="1828800" y="5410200"/>
            <a:ext cx="601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/>
              <a:t>What color is the x-axis?</a:t>
            </a:r>
          </a:p>
        </p:txBody>
      </p:sp>
      <p:sp>
        <p:nvSpPr>
          <p:cNvPr id="17416" name="Line 11"/>
          <p:cNvSpPr>
            <a:spLocks noChangeShapeType="1"/>
          </p:cNvSpPr>
          <p:nvPr/>
        </p:nvSpPr>
        <p:spPr bwMode="auto">
          <a:xfrm>
            <a:off x="3276600" y="2209800"/>
            <a:ext cx="0" cy="25146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Line 12"/>
          <p:cNvSpPr>
            <a:spLocks noChangeShapeType="1"/>
          </p:cNvSpPr>
          <p:nvPr/>
        </p:nvSpPr>
        <p:spPr bwMode="auto">
          <a:xfrm>
            <a:off x="3276600" y="4724400"/>
            <a:ext cx="2971800" cy="0"/>
          </a:xfrm>
          <a:prstGeom prst="line">
            <a:avLst/>
          </a:prstGeom>
          <a:noFill/>
          <a:ln w="57150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514600" y="3200400"/>
            <a:ext cx="2438400" cy="2454275"/>
            <a:chOff x="1584" y="2016"/>
            <a:chExt cx="1536" cy="1546"/>
          </a:xfrm>
        </p:grpSpPr>
        <p:sp>
          <p:nvSpPr>
            <p:cNvPr id="17420" name="Text Box 19"/>
            <p:cNvSpPr txBox="1">
              <a:spLocks noChangeArrowheads="1"/>
            </p:cNvSpPr>
            <p:nvPr/>
          </p:nvSpPr>
          <p:spPr bwMode="auto">
            <a:xfrm>
              <a:off x="1584" y="2016"/>
              <a:ext cx="432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5000" b="1" dirty="0">
                  <a:solidFill>
                    <a:srgbClr val="CC0000"/>
                  </a:solidFill>
                </a:rPr>
                <a:t>Y</a:t>
              </a:r>
            </a:p>
          </p:txBody>
        </p:sp>
        <p:sp>
          <p:nvSpPr>
            <p:cNvPr id="17421" name="Text Box 21"/>
            <p:cNvSpPr txBox="1">
              <a:spLocks noChangeArrowheads="1"/>
            </p:cNvSpPr>
            <p:nvPr/>
          </p:nvSpPr>
          <p:spPr bwMode="auto">
            <a:xfrm>
              <a:off x="2688" y="3024"/>
              <a:ext cx="432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5000" b="1" dirty="0">
                  <a:solidFill>
                    <a:srgbClr val="FF9933"/>
                  </a:solidFill>
                </a:rPr>
                <a:t>X</a:t>
              </a:r>
            </a:p>
          </p:txBody>
        </p:sp>
      </p:grp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6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6096000" cy="1143000"/>
          </a:xfrm>
        </p:spPr>
        <p:txBody>
          <a:bodyPr/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X-axis and Y-axis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00FF"/>
                </a:solidFill>
              </a:rPr>
              <a:t>When you are making a line graph, the x-axis is always horizontal, and the y-axis is always vertical. 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CC00"/>
                </a:solidFill>
              </a:rPr>
              <a:t>The x and y-axis usually starts with zero on a line graph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00FF"/>
                </a:solidFill>
              </a:rPr>
              <a:t>It is important to make sure that the intervals on our y-axis are always equal. 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CC00"/>
                </a:solidFill>
              </a:rPr>
              <a:t>What do I mean by this? </a:t>
            </a:r>
          </a:p>
        </p:txBody>
      </p:sp>
      <p:sp>
        <p:nvSpPr>
          <p:cNvPr id="18438" name="Rectangle 15"/>
          <p:cNvSpPr>
            <a:spLocks noChangeArrowheads="1"/>
          </p:cNvSpPr>
          <p:nvPr/>
        </p:nvSpPr>
        <p:spPr bwMode="auto">
          <a:xfrm>
            <a:off x="77788" y="3116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uiExpand="1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6"/>
          <p:cNvSpPr>
            <a:spLocks noGrp="1" noChangeArrowheads="1"/>
          </p:cNvSpPr>
          <p:nvPr>
            <p:ph type="title"/>
          </p:nvPr>
        </p:nvSpPr>
        <p:spPr>
          <a:xfrm>
            <a:off x="2895600" y="685800"/>
            <a:ext cx="36576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Intervals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543800" cy="4724400"/>
          </a:xfrm>
        </p:spPr>
        <p:txBody>
          <a:bodyPr>
            <a:noAutofit/>
          </a:bodyPr>
          <a:lstStyle/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2060"/>
                </a:solidFill>
              </a:rPr>
              <a:t>When we are setting up a line graph, we need to decide what intervals we want to use. </a:t>
            </a:r>
          </a:p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2060"/>
                </a:solidFill>
              </a:rPr>
              <a:t>If we are graphing the temperature for a year, do we want to put 365 days on the graph, and 100 different temperatures?</a:t>
            </a:r>
          </a:p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2060"/>
                </a:solidFill>
              </a:rPr>
              <a:t>When we see a horizontal flat line, that means that there was no change during a specific time period. </a:t>
            </a:r>
          </a:p>
        </p:txBody>
      </p: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0" y="2273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Plotting a Line graph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82000" cy="2667000"/>
          </a:xfrm>
        </p:spPr>
        <p:txBody>
          <a:bodyPr>
            <a:normAutofit/>
          </a:bodyPr>
          <a:lstStyle/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</a:rPr>
              <a:t>When we are plotting a line graph, it is important to read what information is on each axis. </a:t>
            </a:r>
          </a:p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</a:rPr>
              <a:t>There must be a label on each axis that describes the information. </a:t>
            </a:r>
          </a:p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</a:rPr>
              <a:t>Much like a bar graph, we look at the x-axis first in order to plot our points. 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solidFill>
                <a:srgbClr val="008000"/>
              </a:solidFill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14600" y="4114800"/>
            <a:ext cx="4343400" cy="2743200"/>
            <a:chOff x="1584" y="2592"/>
            <a:chExt cx="2736" cy="1728"/>
          </a:xfrm>
        </p:grpSpPr>
        <p:sp>
          <p:nvSpPr>
            <p:cNvPr id="20487" name="Line 5"/>
            <p:cNvSpPr>
              <a:spLocks noChangeShapeType="1"/>
            </p:cNvSpPr>
            <p:nvPr/>
          </p:nvSpPr>
          <p:spPr bwMode="auto">
            <a:xfrm>
              <a:off x="2064" y="2592"/>
              <a:ext cx="0" cy="1332"/>
            </a:xfrm>
            <a:prstGeom prst="line">
              <a:avLst/>
            </a:prstGeom>
            <a:noFill/>
            <a:ln w="57150">
              <a:solidFill>
                <a:srgbClr val="9900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8" name="Line 6"/>
            <p:cNvSpPr>
              <a:spLocks noChangeShapeType="1"/>
            </p:cNvSpPr>
            <p:nvPr/>
          </p:nvSpPr>
          <p:spPr bwMode="auto">
            <a:xfrm>
              <a:off x="2043" y="3924"/>
              <a:ext cx="2277" cy="12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9" name="Text Box 10"/>
            <p:cNvSpPr txBox="1">
              <a:spLocks noChangeArrowheads="1"/>
            </p:cNvSpPr>
            <p:nvPr/>
          </p:nvSpPr>
          <p:spPr bwMode="auto">
            <a:xfrm>
              <a:off x="2496" y="4032"/>
              <a:ext cx="14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Time in minutes</a:t>
              </a:r>
            </a:p>
          </p:txBody>
        </p:sp>
        <p:pic>
          <p:nvPicPr>
            <p:cNvPr id="20490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 l="43750" t="32747" r="46875" b="36003"/>
            <a:stretch>
              <a:fillRect/>
            </a:stretch>
          </p:blipFill>
          <p:spPr bwMode="auto">
            <a:xfrm>
              <a:off x="1584" y="2640"/>
              <a:ext cx="360" cy="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8153400" cy="8382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Is this an acceptable graph?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447800" y="1752600"/>
            <a:ext cx="6248400" cy="4876800"/>
            <a:chOff x="912" y="960"/>
            <a:chExt cx="3936" cy="3072"/>
          </a:xfrm>
        </p:grpSpPr>
        <p:sp>
          <p:nvSpPr>
            <p:cNvPr id="21510" name="Rectangle 19"/>
            <p:cNvSpPr>
              <a:spLocks noChangeArrowheads="1"/>
            </p:cNvSpPr>
            <p:nvPr/>
          </p:nvSpPr>
          <p:spPr bwMode="auto">
            <a:xfrm>
              <a:off x="912" y="960"/>
              <a:ext cx="3936" cy="30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1" name="Line 4"/>
            <p:cNvSpPr>
              <a:spLocks noChangeShapeType="1"/>
            </p:cNvSpPr>
            <p:nvPr/>
          </p:nvSpPr>
          <p:spPr bwMode="auto">
            <a:xfrm>
              <a:off x="1728" y="1584"/>
              <a:ext cx="0" cy="201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2" name="Line 5"/>
            <p:cNvSpPr>
              <a:spLocks noChangeShapeType="1"/>
            </p:cNvSpPr>
            <p:nvPr/>
          </p:nvSpPr>
          <p:spPr bwMode="auto">
            <a:xfrm>
              <a:off x="1728" y="3600"/>
              <a:ext cx="292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3" name="Text Box 12"/>
            <p:cNvSpPr txBox="1">
              <a:spLocks noChangeArrowheads="1"/>
            </p:cNvSpPr>
            <p:nvPr/>
          </p:nvSpPr>
          <p:spPr bwMode="auto">
            <a:xfrm>
              <a:off x="2832" y="3648"/>
              <a:ext cx="8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Time</a:t>
              </a:r>
            </a:p>
          </p:txBody>
        </p:sp>
        <p:pic>
          <p:nvPicPr>
            <p:cNvPr id="21514" name="Picture 15"/>
            <p:cNvPicPr>
              <a:picLocks noChangeAspect="1" noChangeArrowheads="1"/>
            </p:cNvPicPr>
            <p:nvPr/>
          </p:nvPicPr>
          <p:blipFill>
            <a:blip r:embed="rId4" cstate="print">
              <a:lum contrast="12000"/>
            </a:blip>
            <a:srcRect l="39584" t="29622" r="41666" b="29753"/>
            <a:stretch>
              <a:fillRect/>
            </a:stretch>
          </p:blipFill>
          <p:spPr bwMode="auto">
            <a:xfrm>
              <a:off x="1056" y="1824"/>
              <a:ext cx="515" cy="1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5" name="Text Box 16"/>
            <p:cNvSpPr txBox="1">
              <a:spLocks noChangeArrowheads="1"/>
            </p:cNvSpPr>
            <p:nvPr/>
          </p:nvSpPr>
          <p:spPr bwMode="auto">
            <a:xfrm>
              <a:off x="2688" y="1056"/>
              <a:ext cx="1200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/>
                <a:t>Car Trip</a:t>
              </a:r>
            </a:p>
          </p:txBody>
        </p:sp>
        <p:sp>
          <p:nvSpPr>
            <p:cNvPr id="21516" name="Freeform 23"/>
            <p:cNvSpPr>
              <a:spLocks/>
            </p:cNvSpPr>
            <p:nvPr/>
          </p:nvSpPr>
          <p:spPr bwMode="auto">
            <a:xfrm>
              <a:off x="1728" y="2880"/>
              <a:ext cx="432" cy="672"/>
            </a:xfrm>
            <a:custGeom>
              <a:avLst/>
              <a:gdLst>
                <a:gd name="T0" fmla="*/ 0 w 432"/>
                <a:gd name="T1" fmla="*/ 672 h 672"/>
                <a:gd name="T2" fmla="*/ 432 w 432"/>
                <a:gd name="T3" fmla="*/ 0 h 672"/>
                <a:gd name="T4" fmla="*/ 0 60000 65536"/>
                <a:gd name="T5" fmla="*/ 0 60000 65536"/>
                <a:gd name="T6" fmla="*/ 0 w 432"/>
                <a:gd name="T7" fmla="*/ 0 h 672"/>
                <a:gd name="T8" fmla="*/ 432 w 432"/>
                <a:gd name="T9" fmla="*/ 672 h 6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32" h="672">
                  <a:moveTo>
                    <a:pt x="0" y="672"/>
                  </a:moveTo>
                  <a:cubicBezTo>
                    <a:pt x="180" y="392"/>
                    <a:pt x="360" y="112"/>
                    <a:pt x="43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Freeform 24"/>
            <p:cNvSpPr>
              <a:spLocks/>
            </p:cNvSpPr>
            <p:nvPr/>
          </p:nvSpPr>
          <p:spPr bwMode="auto">
            <a:xfrm>
              <a:off x="2208" y="2880"/>
              <a:ext cx="432" cy="1"/>
            </a:xfrm>
            <a:custGeom>
              <a:avLst/>
              <a:gdLst>
                <a:gd name="T0" fmla="*/ 0 w 432"/>
                <a:gd name="T1" fmla="*/ 0 h 1"/>
                <a:gd name="T2" fmla="*/ 432 w 432"/>
                <a:gd name="T3" fmla="*/ 0 h 1"/>
                <a:gd name="T4" fmla="*/ 0 60000 65536"/>
                <a:gd name="T5" fmla="*/ 0 60000 65536"/>
                <a:gd name="T6" fmla="*/ 0 w 432"/>
                <a:gd name="T7" fmla="*/ 0 h 1"/>
                <a:gd name="T8" fmla="*/ 432 w 43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32" h="1">
                  <a:moveTo>
                    <a:pt x="0" y="0"/>
                  </a:moveTo>
                  <a:cubicBezTo>
                    <a:pt x="180" y="0"/>
                    <a:pt x="360" y="0"/>
                    <a:pt x="43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Freeform 25"/>
            <p:cNvSpPr>
              <a:spLocks/>
            </p:cNvSpPr>
            <p:nvPr/>
          </p:nvSpPr>
          <p:spPr bwMode="auto">
            <a:xfrm>
              <a:off x="2640" y="2160"/>
              <a:ext cx="528" cy="720"/>
            </a:xfrm>
            <a:custGeom>
              <a:avLst/>
              <a:gdLst>
                <a:gd name="T0" fmla="*/ 0 w 336"/>
                <a:gd name="T1" fmla="*/ 720 h 1136"/>
                <a:gd name="T2" fmla="*/ 453 w 336"/>
                <a:gd name="T3" fmla="*/ 112 h 1136"/>
                <a:gd name="T4" fmla="*/ 453 w 336"/>
                <a:gd name="T5" fmla="*/ 51 h 1136"/>
                <a:gd name="T6" fmla="*/ 0 60000 65536"/>
                <a:gd name="T7" fmla="*/ 0 60000 65536"/>
                <a:gd name="T8" fmla="*/ 0 60000 65536"/>
                <a:gd name="T9" fmla="*/ 0 w 336"/>
                <a:gd name="T10" fmla="*/ 0 h 1136"/>
                <a:gd name="T11" fmla="*/ 336 w 336"/>
                <a:gd name="T12" fmla="*/ 1136 h 1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1136">
                  <a:moveTo>
                    <a:pt x="0" y="1136"/>
                  </a:moveTo>
                  <a:cubicBezTo>
                    <a:pt x="120" y="744"/>
                    <a:pt x="240" y="352"/>
                    <a:pt x="288" y="176"/>
                  </a:cubicBezTo>
                  <a:cubicBezTo>
                    <a:pt x="336" y="0"/>
                    <a:pt x="280" y="96"/>
                    <a:pt x="288" y="8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9" name="Line 27"/>
            <p:cNvSpPr>
              <a:spLocks noChangeShapeType="1"/>
            </p:cNvSpPr>
            <p:nvPr/>
          </p:nvSpPr>
          <p:spPr bwMode="auto">
            <a:xfrm>
              <a:off x="3120" y="220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0" name="Line 28"/>
            <p:cNvSpPr>
              <a:spLocks noChangeShapeType="1"/>
            </p:cNvSpPr>
            <p:nvPr/>
          </p:nvSpPr>
          <p:spPr bwMode="auto">
            <a:xfrm>
              <a:off x="3408" y="2208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Line 29"/>
            <p:cNvSpPr>
              <a:spLocks noChangeShapeType="1"/>
            </p:cNvSpPr>
            <p:nvPr/>
          </p:nvSpPr>
          <p:spPr bwMode="auto">
            <a:xfrm flipV="1">
              <a:off x="3552" y="1872"/>
              <a:ext cx="72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91440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information do you need </a:t>
            </a:r>
            <a:b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 interpret a graph?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76200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3500"/>
              <a:t>The graph we just looked at does not have any numbers on the x-axis or the y-axis.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500"/>
              <a:t>Can we still draw conclusions and answer questions about that graph?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500"/>
              <a:t>How many times did the driver stop driving during the trip?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90600" y="1981200"/>
            <a:ext cx="7467600" cy="4648200"/>
            <a:chOff x="912" y="960"/>
            <a:chExt cx="3936" cy="3072"/>
          </a:xfrm>
        </p:grpSpPr>
        <p:sp>
          <p:nvSpPr>
            <p:cNvPr id="22535" name="Rectangle 5"/>
            <p:cNvSpPr>
              <a:spLocks noChangeArrowheads="1"/>
            </p:cNvSpPr>
            <p:nvPr/>
          </p:nvSpPr>
          <p:spPr bwMode="auto">
            <a:xfrm>
              <a:off x="912" y="960"/>
              <a:ext cx="3936" cy="3072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6" name="Line 6"/>
            <p:cNvSpPr>
              <a:spLocks noChangeShapeType="1"/>
            </p:cNvSpPr>
            <p:nvPr/>
          </p:nvSpPr>
          <p:spPr bwMode="auto">
            <a:xfrm>
              <a:off x="1728" y="1584"/>
              <a:ext cx="0" cy="2016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Line 7"/>
            <p:cNvSpPr>
              <a:spLocks noChangeShapeType="1"/>
            </p:cNvSpPr>
            <p:nvPr/>
          </p:nvSpPr>
          <p:spPr bwMode="auto">
            <a:xfrm>
              <a:off x="1728" y="3600"/>
              <a:ext cx="2928" cy="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8" name="Text Box 8"/>
            <p:cNvSpPr txBox="1">
              <a:spLocks noChangeArrowheads="1"/>
            </p:cNvSpPr>
            <p:nvPr/>
          </p:nvSpPr>
          <p:spPr bwMode="auto">
            <a:xfrm>
              <a:off x="2832" y="3648"/>
              <a:ext cx="816" cy="340"/>
            </a:xfrm>
            <a:prstGeom prst="rect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Time</a:t>
              </a:r>
            </a:p>
          </p:txBody>
        </p:sp>
        <p:pic>
          <p:nvPicPr>
            <p:cNvPr id="22539" name="Picture 9"/>
            <p:cNvPicPr>
              <a:picLocks noChangeAspect="1" noChangeArrowheads="1"/>
            </p:cNvPicPr>
            <p:nvPr/>
          </p:nvPicPr>
          <p:blipFill>
            <a:blip r:embed="rId3" cstate="print">
              <a:lum contrast="12000"/>
            </a:blip>
            <a:srcRect l="39584" t="29622" r="41666" b="29753"/>
            <a:stretch>
              <a:fillRect/>
            </a:stretch>
          </p:blipFill>
          <p:spPr bwMode="auto">
            <a:xfrm>
              <a:off x="1056" y="1824"/>
              <a:ext cx="515" cy="1488"/>
            </a:xfrm>
            <a:prstGeom prst="rect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</p:spPr>
        </p:pic>
        <p:sp>
          <p:nvSpPr>
            <p:cNvPr id="22540" name="Text Box 10"/>
            <p:cNvSpPr txBox="1">
              <a:spLocks noChangeArrowheads="1"/>
            </p:cNvSpPr>
            <p:nvPr/>
          </p:nvSpPr>
          <p:spPr bwMode="auto">
            <a:xfrm>
              <a:off x="2688" y="1057"/>
              <a:ext cx="1200" cy="400"/>
            </a:xfrm>
            <a:prstGeom prst="rect">
              <a:avLst/>
            </a:prstGeom>
            <a:noFill/>
            <a:ln w="57150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/>
                <a:t>Car Trip</a:t>
              </a:r>
            </a:p>
          </p:txBody>
        </p:sp>
        <p:sp>
          <p:nvSpPr>
            <p:cNvPr id="22541" name="Freeform 11"/>
            <p:cNvSpPr>
              <a:spLocks/>
            </p:cNvSpPr>
            <p:nvPr/>
          </p:nvSpPr>
          <p:spPr bwMode="auto">
            <a:xfrm>
              <a:off x="1728" y="2880"/>
              <a:ext cx="432" cy="672"/>
            </a:xfrm>
            <a:custGeom>
              <a:avLst/>
              <a:gdLst>
                <a:gd name="T0" fmla="*/ 0 w 432"/>
                <a:gd name="T1" fmla="*/ 672 h 672"/>
                <a:gd name="T2" fmla="*/ 432 w 432"/>
                <a:gd name="T3" fmla="*/ 0 h 672"/>
                <a:gd name="T4" fmla="*/ 0 60000 65536"/>
                <a:gd name="T5" fmla="*/ 0 60000 65536"/>
                <a:gd name="T6" fmla="*/ 0 w 432"/>
                <a:gd name="T7" fmla="*/ 0 h 672"/>
                <a:gd name="T8" fmla="*/ 432 w 432"/>
                <a:gd name="T9" fmla="*/ 672 h 6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32" h="672">
                  <a:moveTo>
                    <a:pt x="0" y="672"/>
                  </a:moveTo>
                  <a:cubicBezTo>
                    <a:pt x="180" y="392"/>
                    <a:pt x="360" y="112"/>
                    <a:pt x="432" y="0"/>
                  </a:cubicBezTo>
                </a:path>
              </a:pathLst>
            </a:custGeom>
            <a:noFill/>
            <a:ln w="57150">
              <a:solidFill>
                <a:srgbClr val="008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2" name="Freeform 12"/>
            <p:cNvSpPr>
              <a:spLocks/>
            </p:cNvSpPr>
            <p:nvPr/>
          </p:nvSpPr>
          <p:spPr bwMode="auto">
            <a:xfrm>
              <a:off x="2208" y="2880"/>
              <a:ext cx="432" cy="1"/>
            </a:xfrm>
            <a:custGeom>
              <a:avLst/>
              <a:gdLst>
                <a:gd name="T0" fmla="*/ 0 w 432"/>
                <a:gd name="T1" fmla="*/ 0 h 1"/>
                <a:gd name="T2" fmla="*/ 432 w 432"/>
                <a:gd name="T3" fmla="*/ 0 h 1"/>
                <a:gd name="T4" fmla="*/ 0 60000 65536"/>
                <a:gd name="T5" fmla="*/ 0 60000 65536"/>
                <a:gd name="T6" fmla="*/ 0 w 432"/>
                <a:gd name="T7" fmla="*/ 0 h 1"/>
                <a:gd name="T8" fmla="*/ 432 w 43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32" h="1">
                  <a:moveTo>
                    <a:pt x="0" y="0"/>
                  </a:moveTo>
                  <a:cubicBezTo>
                    <a:pt x="180" y="0"/>
                    <a:pt x="360" y="0"/>
                    <a:pt x="432" y="0"/>
                  </a:cubicBezTo>
                </a:path>
              </a:pathLst>
            </a:custGeom>
            <a:noFill/>
            <a:ln w="57150">
              <a:solidFill>
                <a:srgbClr val="008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Freeform 13"/>
            <p:cNvSpPr>
              <a:spLocks/>
            </p:cNvSpPr>
            <p:nvPr/>
          </p:nvSpPr>
          <p:spPr bwMode="auto">
            <a:xfrm>
              <a:off x="2640" y="2160"/>
              <a:ext cx="528" cy="720"/>
            </a:xfrm>
            <a:custGeom>
              <a:avLst/>
              <a:gdLst>
                <a:gd name="T0" fmla="*/ 0 w 336"/>
                <a:gd name="T1" fmla="*/ 720 h 1136"/>
                <a:gd name="T2" fmla="*/ 453 w 336"/>
                <a:gd name="T3" fmla="*/ 112 h 1136"/>
                <a:gd name="T4" fmla="*/ 453 w 336"/>
                <a:gd name="T5" fmla="*/ 51 h 1136"/>
                <a:gd name="T6" fmla="*/ 0 60000 65536"/>
                <a:gd name="T7" fmla="*/ 0 60000 65536"/>
                <a:gd name="T8" fmla="*/ 0 60000 65536"/>
                <a:gd name="T9" fmla="*/ 0 w 336"/>
                <a:gd name="T10" fmla="*/ 0 h 1136"/>
                <a:gd name="T11" fmla="*/ 336 w 336"/>
                <a:gd name="T12" fmla="*/ 1136 h 1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1136">
                  <a:moveTo>
                    <a:pt x="0" y="1136"/>
                  </a:moveTo>
                  <a:cubicBezTo>
                    <a:pt x="120" y="744"/>
                    <a:pt x="240" y="352"/>
                    <a:pt x="288" y="176"/>
                  </a:cubicBezTo>
                  <a:cubicBezTo>
                    <a:pt x="336" y="0"/>
                    <a:pt x="280" y="96"/>
                    <a:pt x="288" y="80"/>
                  </a:cubicBezTo>
                </a:path>
              </a:pathLst>
            </a:custGeom>
            <a:noFill/>
            <a:ln w="57150">
              <a:solidFill>
                <a:srgbClr val="008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Line 14"/>
            <p:cNvSpPr>
              <a:spLocks noChangeShapeType="1"/>
            </p:cNvSpPr>
            <p:nvPr/>
          </p:nvSpPr>
          <p:spPr bwMode="auto">
            <a:xfrm>
              <a:off x="3120" y="2208"/>
              <a:ext cx="288" cy="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Line 15"/>
            <p:cNvSpPr>
              <a:spLocks noChangeShapeType="1"/>
            </p:cNvSpPr>
            <p:nvPr/>
          </p:nvSpPr>
          <p:spPr bwMode="auto">
            <a:xfrm>
              <a:off x="3408" y="2208"/>
              <a:ext cx="144" cy="432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Line 16"/>
            <p:cNvSpPr>
              <a:spLocks noChangeShapeType="1"/>
            </p:cNvSpPr>
            <p:nvPr/>
          </p:nvSpPr>
          <p:spPr bwMode="auto">
            <a:xfrm flipV="1">
              <a:off x="3552" y="1872"/>
              <a:ext cx="720" cy="768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81000"/>
            <a:ext cx="6096000" cy="1143000"/>
          </a:xfr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sz="48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Practice With Graphs</a:t>
            </a:r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1295400" y="1524000"/>
            <a:ext cx="6858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002060"/>
                </a:solidFill>
              </a:rPr>
              <a:t>Please study the graphs that you have and answer the questions. </a:t>
            </a:r>
          </a:p>
          <a:p>
            <a:pPr marL="465138" indent="-465138"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002060"/>
                </a:solidFill>
              </a:rPr>
              <a:t>Then we will discuss the your answers.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410582" y="1295400"/>
          <a:ext cx="8246636" cy="5172076"/>
        </p:xfrm>
        <a:graphic>
          <a:graphicData uri="http://schemas.openxmlformats.org/presentationml/2006/ole">
            <p:oleObj spid="_x0000_s64514" name="Chart" r:id="rId4" imgW="6753149" imgH="3952951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533400"/>
            <a:ext cx="2438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Q &amp; A</a:t>
            </a:r>
          </a:p>
        </p:txBody>
      </p:sp>
      <p:sp>
        <p:nvSpPr>
          <p:cNvPr id="24581" name="Text Box 3"/>
          <p:cNvSpPr txBox="1">
            <a:spLocks noChangeArrowheads="1"/>
          </p:cNvSpPr>
          <p:nvPr/>
        </p:nvSpPr>
        <p:spPr bwMode="auto">
          <a:xfrm>
            <a:off x="762000" y="1371600"/>
            <a:ext cx="7924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rgbClr val="0000FF"/>
                </a:solidFill>
                <a:cs typeface="Times New Roman" charset="0"/>
              </a:rPr>
              <a:t>  Which day did this person spend the most money? How do you know?</a:t>
            </a:r>
            <a:endParaRPr lang="en-US" sz="4000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762000" y="3108325"/>
            <a:ext cx="79248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FF3300"/>
                </a:solidFill>
                <a:cs typeface="Times New Roman" charset="0"/>
              </a:rPr>
              <a:t>This person spent the most money on Wednesday. I know this because the graph is the highest on Wednesday.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533400" y="1371600"/>
            <a:ext cx="8382000" cy="175432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cs typeface="Times New Roman" charset="0"/>
              </a:rPr>
              <a:t>   About how much money in total did this person spend on Monday and Thursday? How do you know?</a:t>
            </a:r>
            <a:endParaRPr lang="en-US" sz="3600" dirty="0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533400" y="3200400"/>
            <a:ext cx="8382000" cy="3140075"/>
          </a:xfrm>
          <a:prstGeom prst="rect">
            <a:avLst/>
          </a:prstGeom>
          <a:solidFill>
            <a:srgbClr val="CC00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This person spent about $9.00 on Monday and Thursday. I know this because I looked at where the line was for Monday and Thursday and added the two amounts.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build="p" autoUpdateAnimBg="0"/>
      <p:bldP spid="34820" grpId="0" animBg="1" autoUpdateAnimBg="0"/>
      <p:bldP spid="34822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62000" y="987425"/>
          <a:ext cx="8001000" cy="5184775"/>
        </p:xfrm>
        <a:graphic>
          <a:graphicData uri="http://schemas.openxmlformats.org/presentationml/2006/ole">
            <p:oleObj spid="_x0000_s65538" name="Chart" r:id="rId4" imgW="6524549" imgH="42291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09600" y="1066800"/>
            <a:ext cx="80772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003399"/>
                </a:solidFill>
              </a:rPr>
              <a:t>How many days did this person travel less than 30 miles?  </a:t>
            </a:r>
          </a:p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003399"/>
                </a:solidFill>
              </a:rPr>
              <a:t>Which day did the driver travel the least amount of miles?</a:t>
            </a:r>
          </a:p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003399"/>
                </a:solidFill>
              </a:rPr>
              <a:t>Why might someone want to keep track of their miles for the week? 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6400800" y="1600200"/>
            <a:ext cx="3048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CC0066"/>
                </a:solidFill>
              </a:rPr>
              <a:t>5 days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6019800" y="3124200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008000"/>
                </a:solidFill>
              </a:rPr>
              <a:t>Sunday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609600" y="5181600"/>
            <a:ext cx="7315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>
                <a:solidFill>
                  <a:srgbClr val="FF6600"/>
                </a:solidFill>
              </a:rPr>
              <a:t>To figure out how much gas they need a week.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048000" y="533400"/>
            <a:ext cx="2438400" cy="762000"/>
          </a:xfrm>
          <a:prstGeom prst="rect">
            <a:avLst/>
          </a:prstGeom>
        </p:spPr>
        <p:txBody>
          <a:bodyPr vert="horz" lIns="0" tIns="45720" rIns="0" bIns="0" anchor="b">
            <a:normAutofit fontScale="9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Q &amp; A</a:t>
            </a:r>
            <a:endParaRPr kumimoji="0" lang="en-US" sz="6000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 autoUpdateAnimBg="0"/>
      <p:bldP spid="35846" grpId="0" build="p" autoUpdateAnimBg="0"/>
      <p:bldP spid="35847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254369"/>
            <a:ext cx="7543800" cy="5222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533400" y="1066800"/>
            <a:ext cx="8001000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cs typeface="Times New Roman" charset="0"/>
              </a:rPr>
              <a:t>  </a:t>
            </a:r>
            <a:r>
              <a:rPr lang="en-US" sz="4000" dirty="0">
                <a:solidFill>
                  <a:srgbClr val="FF0000"/>
                </a:solidFill>
                <a:cs typeface="Times New Roman" charset="0"/>
              </a:rPr>
              <a:t>About how much corn did the U.S. have in 1991?</a:t>
            </a:r>
          </a:p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FF0000"/>
                </a:solidFill>
                <a:cs typeface="Times New Roman" charset="0"/>
              </a:rPr>
              <a:t>  What does the y-axis represent in the graph? </a:t>
            </a:r>
            <a:endParaRPr lang="en-US" sz="4000" b="1" u="sng" dirty="0">
              <a:solidFill>
                <a:srgbClr val="0000FF"/>
              </a:solidFill>
              <a:cs typeface="Times New Roman" charset="0"/>
            </a:endParaRPr>
          </a:p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FF0000"/>
                </a:solidFill>
                <a:cs typeface="Times New Roman" charset="0"/>
              </a:rPr>
              <a:t>  Can you think of another title for this graph?</a:t>
            </a:r>
            <a:r>
              <a:rPr lang="en-US" sz="4000" dirty="0">
                <a:cs typeface="Times New Roman" charset="0"/>
              </a:rPr>
              <a:t>  </a:t>
            </a:r>
          </a:p>
          <a:p>
            <a:pPr>
              <a:spcBef>
                <a:spcPct val="50000"/>
              </a:spcBef>
            </a:pPr>
            <a:endParaRPr lang="en-US" sz="4000" dirty="0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505200" y="1736725"/>
            <a:ext cx="525780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cs typeface="Times New Roman" charset="0"/>
              </a:rPr>
              <a:t>About 77 </a:t>
            </a:r>
            <a:r>
              <a:rPr lang="en-US" sz="3600" b="1" u="sng" dirty="0">
                <a:cs typeface="Times New Roman" charset="0"/>
              </a:rPr>
              <a:t>million acres</a:t>
            </a:r>
          </a:p>
        </p:txBody>
      </p:sp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2514600" y="3336925"/>
            <a:ext cx="3810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600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048000" y="4860925"/>
            <a:ext cx="5181600" cy="120032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/>
              <a:t>The rise and fall of corn </a:t>
            </a:r>
          </a:p>
          <a:p>
            <a:pPr algn="ctr"/>
            <a:r>
              <a:rPr lang="en-US" sz="3600"/>
              <a:t>in the U.S.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2286000" y="3260725"/>
            <a:ext cx="556260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Acres of corn in millions.</a:t>
            </a: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533400"/>
            <a:ext cx="2438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Q &amp; 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 autoUpdateAnimBg="0"/>
      <p:bldP spid="36871" grpId="0" animBg="1" autoUpdateAnimBg="0"/>
      <p:bldP spid="36873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808923" y="968374"/>
          <a:ext cx="7526154" cy="5356226"/>
        </p:xfrm>
        <a:graphic>
          <a:graphicData uri="http://schemas.openxmlformats.org/presentationml/2006/ole">
            <p:oleObj spid="_x0000_s66562" name="Chart" r:id="rId4" imgW="4886249" imgH="4143451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762000" y="998622"/>
          <a:ext cx="7772400" cy="5249778"/>
        </p:xfrm>
        <a:graphic>
          <a:graphicData uri="http://schemas.openxmlformats.org/presentationml/2006/ole">
            <p:oleObj spid="_x0000_s67586" name="Chart" r:id="rId4" imgW="6924751" imgH="46863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762000" y="979312"/>
          <a:ext cx="7620000" cy="5573888"/>
        </p:xfrm>
        <a:graphic>
          <a:graphicData uri="http://schemas.openxmlformats.org/presentationml/2006/ole">
            <p:oleObj spid="_x0000_s68610" name="Chart" r:id="rId4" imgW="4886249" imgH="398160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Bar Graph</a:t>
            </a:r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>
            <p:ph type="chart" sz="half" idx="1"/>
          </p:nvPr>
        </p:nvGraphicFramePr>
        <p:xfrm>
          <a:off x="836613" y="1597025"/>
          <a:ext cx="4702175" cy="4484688"/>
        </p:xfrm>
        <a:graphic>
          <a:graphicData uri="http://schemas.openxmlformats.org/presentationml/2006/ole">
            <p:oleObj spid="_x0000_s118786" name="Chart" r:id="rId3" imgW="4724267" imgH="4505249" progId="MSGraph.Chart.8">
              <p:embed followColorScheme="full"/>
            </p:oleObj>
          </a:graphicData>
        </a:graphic>
      </p:graphicFrame>
      <p:sp>
        <p:nvSpPr>
          <p:cNvPr id="10245" name="Rectangle 5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rtl="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bar graph can be used to display and compare data</a:t>
            </a:r>
          </a:p>
          <a:p>
            <a:pPr algn="l" rtl="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  <a:defRPr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l" rtl="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scale should include all the data values and be easily divided into equal intervals.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45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45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45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build="p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83575" cy="4651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to interpret a Bar Graph?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2565400"/>
            <a:ext cx="3340100" cy="4105275"/>
          </a:xfrm>
          <a:solidFill>
            <a:srgbClr val="339933"/>
          </a:solidFill>
        </p:spPr>
        <p:txBody>
          <a:bodyPr/>
          <a:lstStyle/>
          <a:p>
            <a:pPr algn="l" rtl="0" eaLnBrk="1" hangingPunct="1">
              <a:defRPr/>
            </a:pPr>
            <a:r>
              <a:rPr lang="en-US" sz="2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many of Mr. Snowden’s students are band members?</a:t>
            </a:r>
          </a:p>
          <a:p>
            <a:pPr algn="l" rtl="0" eaLnBrk="1" hangingPunct="1">
              <a:defRPr/>
            </a:pPr>
            <a:r>
              <a:rPr lang="en-US" sz="2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many of Mr. Snowden’s students are not band members?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ph type="chart" sz="half" idx="2"/>
          </p:nvPr>
        </p:nvGraphicFramePr>
        <p:xfrm>
          <a:off x="4716463" y="2349500"/>
          <a:ext cx="4114800" cy="4181475"/>
        </p:xfrm>
        <a:graphic>
          <a:graphicData uri="http://schemas.openxmlformats.org/presentationml/2006/ole">
            <p:oleObj spid="_x0000_s119810" name="Chart" r:id="rId3" imgW="4124128" imgH="4191000" progId="MSGraph.Chart.8">
              <p:embed followColorScheme="full"/>
            </p:oleObj>
          </a:graphicData>
        </a:graphic>
      </p:graphicFrame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339975" y="1125538"/>
            <a:ext cx="6335713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The bar graph shows Mr. Snowden’s students by gender and band membership.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uild="p" animBg="1"/>
      <p:bldP spid="1946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305800" cy="762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Double Bar Graph</a:t>
            </a: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>
            <p:ph type="chart" sz="half" idx="1"/>
          </p:nvPr>
        </p:nvGraphicFramePr>
        <p:xfrm>
          <a:off x="2438400" y="1600200"/>
          <a:ext cx="3124200" cy="4495800"/>
        </p:xfrm>
        <a:graphic>
          <a:graphicData uri="http://schemas.openxmlformats.org/presentationml/2006/ole">
            <p:oleObj spid="_x0000_s120834" name="Chart" r:id="rId3" imgW="3124302" imgH="4495800" progId="MSGraph.Chart.8">
              <p:embed followColorScheme="full"/>
            </p:oleObj>
          </a:graphicData>
        </a:graphic>
      </p:graphicFrame>
      <p:sp>
        <p:nvSpPr>
          <p:cNvPr id="2253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z="2800" dirty="0" smtClean="0"/>
              <a:t>Can be used to compare two related sets of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0" grpId="1"/>
      <p:bldOleChart spid="22532" grpId="0"/>
      <p:bldP spid="2253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to make a Double-Bar Graph?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447800"/>
            <a:ext cx="7848600" cy="4856162"/>
          </a:xfrm>
          <a:noFill/>
        </p:spPr>
        <p:txBody>
          <a:bodyPr>
            <a:noAutofit/>
          </a:bodyPr>
          <a:lstStyle/>
          <a:p>
            <a:pPr marL="508000" indent="-508000" algn="l" rtl="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Choose a scale and interval for the vertical axis.</a:t>
            </a:r>
          </a:p>
          <a:p>
            <a:pPr marL="508000" indent="-508000" algn="l" rtl="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Draw a pair of bars for each country’s data. Use different colors to show males and females.</a:t>
            </a:r>
            <a:endParaRPr lang="ar-BH" sz="36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508000" indent="-508000" algn="l" rtl="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ar-BH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Label the axes and   give the graph a title</a:t>
            </a:r>
            <a:r>
              <a:rPr lang="en-US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08000" indent="-508000" algn="l" rtl="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Make a key to show what each bar represents.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42" name="Rectangle 26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897813" cy="12192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ar-BH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table shows the highway speed limits on interstate roads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ar-BH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within three states</a:t>
            </a:r>
            <a:endParaRPr lang="en-US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34820" name="Group 4"/>
          <p:cNvGraphicFramePr>
            <a:graphicFrameLocks noGrp="1"/>
          </p:cNvGraphicFramePr>
          <p:nvPr>
            <p:ph idx="1"/>
          </p:nvPr>
        </p:nvGraphicFramePr>
        <p:xfrm>
          <a:off x="1371600" y="1981199"/>
          <a:ext cx="6400800" cy="4495801"/>
        </p:xfrm>
        <a:graphic>
          <a:graphicData uri="http://schemas.openxmlformats.org/drawingml/2006/table">
            <a:tbl>
              <a:tblPr rtl="1"/>
              <a:tblGrid>
                <a:gridCol w="2005013"/>
                <a:gridCol w="2001837"/>
                <a:gridCol w="2393950"/>
              </a:tblGrid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BH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Rural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Urban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0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Florida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3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Texas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2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Vermont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Step 1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476375" y="1557338"/>
            <a:ext cx="3124200" cy="1900237"/>
          </a:xfrm>
          <a:solidFill>
            <a:srgbClr val="339933"/>
          </a:solidFill>
        </p:spPr>
        <p:txBody>
          <a:bodyPr/>
          <a:lstStyle/>
          <a:p>
            <a:pPr algn="l" rtl="0" eaLnBrk="1" hangingPunct="1">
              <a:defRPr/>
            </a:pPr>
            <a:r>
              <a:rPr 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Choose a scale and interval for the vertical axis.</a:t>
            </a:r>
          </a:p>
          <a:p>
            <a:pPr algn="l" rtl="0" eaLnBrk="1" hangingPunct="1">
              <a:defRPr/>
            </a:pPr>
            <a:endParaRPr lang="en-US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4868863" y="1412875"/>
          <a:ext cx="4275137" cy="4924425"/>
        </p:xfrm>
        <a:graphic>
          <a:graphicData uri="http://schemas.openxmlformats.org/presentationml/2006/ole">
            <p:oleObj spid="_x0000_s121858" name="Chart" r:id="rId3" imgW="3905378" imgH="4495800" progId="MSGraph.Chart.8">
              <p:embed followColorScheme="full"/>
            </p:oleObj>
          </a:graphicData>
        </a:graphic>
      </p:graphicFrame>
      <p:graphicFrame>
        <p:nvGraphicFramePr>
          <p:cNvPr id="26656" name="Group 32"/>
          <p:cNvGraphicFramePr>
            <a:graphicFrameLocks noGrp="1"/>
          </p:cNvGraphicFramePr>
          <p:nvPr>
            <p:ph sz="quarter" idx="3"/>
          </p:nvPr>
        </p:nvGraphicFramePr>
        <p:xfrm>
          <a:off x="539750" y="4076700"/>
          <a:ext cx="4276725" cy="2443164"/>
        </p:xfrm>
        <a:graphic>
          <a:graphicData uri="http://schemas.openxmlformats.org/drawingml/2006/table">
            <a:tbl>
              <a:tblPr rtl="1"/>
              <a:tblGrid>
                <a:gridCol w="1338262"/>
                <a:gridCol w="1338263"/>
                <a:gridCol w="1600200"/>
              </a:tblGrid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BH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Rural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Urban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Florida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Texas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</a:tr>
              <a:tr h="798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Vermont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Step 2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067175" y="404813"/>
            <a:ext cx="4824413" cy="1368425"/>
          </a:xfrm>
          <a:solidFill>
            <a:srgbClr val="339933"/>
          </a:solidFill>
        </p:spPr>
        <p:txBody>
          <a:bodyPr/>
          <a:lstStyle/>
          <a:p>
            <a:pPr algn="l" rtl="0" eaLnBrk="1" hangingPunct="1">
              <a:defRPr/>
            </a:pPr>
            <a:r>
              <a:rPr 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Draw a pair of bars for each state’s data. Use different colors to show urban and rural.</a:t>
            </a:r>
            <a:endParaRPr lang="ar-BH" sz="240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l" rtl="0" eaLnBrk="1" hangingPunct="1">
              <a:buFont typeface="Wingdings" pitchFamily="2" charset="2"/>
              <a:buNone/>
              <a:defRPr/>
            </a:pPr>
            <a:endParaRPr lang="en-US" sz="240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4356100" y="1916113"/>
          <a:ext cx="4591050" cy="4567237"/>
        </p:xfrm>
        <a:graphic>
          <a:graphicData uri="http://schemas.openxmlformats.org/presentationml/2006/ole">
            <p:oleObj spid="_x0000_s122882" name="Chart" r:id="rId3" imgW="5105250" imgH="4400702" progId="MSGraph.Chart.8">
              <p:embed followColorScheme="full"/>
            </p:oleObj>
          </a:graphicData>
        </a:graphic>
      </p:graphicFrame>
      <p:graphicFrame>
        <p:nvGraphicFramePr>
          <p:cNvPr id="28703" name="Group 31"/>
          <p:cNvGraphicFramePr>
            <a:graphicFrameLocks noGrp="1"/>
          </p:cNvGraphicFramePr>
          <p:nvPr>
            <p:ph sz="quarter" idx="3"/>
          </p:nvPr>
        </p:nvGraphicFramePr>
        <p:xfrm>
          <a:off x="179388" y="2492375"/>
          <a:ext cx="4033837" cy="2171701"/>
        </p:xfrm>
        <a:graphic>
          <a:graphicData uri="http://schemas.openxmlformats.org/drawingml/2006/table">
            <a:tbl>
              <a:tblPr rtl="1"/>
              <a:tblGrid>
                <a:gridCol w="1262062"/>
                <a:gridCol w="1263650"/>
                <a:gridCol w="1508125"/>
              </a:tblGrid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ar-BH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Rural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Urban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Florida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 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Texas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Vermont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106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Step 3 and 4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133600"/>
            <a:ext cx="3124200" cy="2620963"/>
          </a:xfrm>
          <a:solidFill>
            <a:srgbClr val="339933"/>
          </a:solidFill>
        </p:spPr>
        <p:txBody>
          <a:bodyPr/>
          <a:lstStyle/>
          <a:p>
            <a:pPr algn="l" rtl="0" eaLnBrk="1" hangingPunct="1">
              <a:defRPr/>
            </a:pPr>
            <a:r>
              <a:rPr 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Label the axes and give the graph a title.</a:t>
            </a:r>
          </a:p>
          <a:p>
            <a:pPr algn="l" rtl="0" eaLnBrk="1" hangingPunct="1">
              <a:defRPr/>
            </a:pPr>
            <a:r>
              <a:rPr 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Make a key to show what each bar represents</a:t>
            </a:r>
          </a:p>
          <a:p>
            <a:pPr algn="l" rtl="0" eaLnBrk="1" hangingPunct="1">
              <a:defRPr/>
            </a:pPr>
            <a:endParaRPr lang="en-US" sz="240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3779838" y="1844675"/>
          <a:ext cx="4706937" cy="4206875"/>
        </p:xfrm>
        <a:graphic>
          <a:graphicData uri="http://schemas.openxmlformats.org/presentationml/2006/ole">
            <p:oleObj spid="_x0000_s123906" name="Chart" r:id="rId3" imgW="5105250" imgH="4562551" progId="MSGraph.Chart.8">
              <p:embed followColorScheme="full"/>
            </p:oleObj>
          </a:graphicData>
        </a:graphic>
      </p:graphicFrame>
      <p:sp>
        <p:nvSpPr>
          <p:cNvPr id="30728" name="Text Box 8"/>
          <p:cNvSpPr txBox="1">
            <a:spLocks noChangeArrowheads="1"/>
          </p:cNvSpPr>
          <p:nvPr/>
        </p:nvSpPr>
        <p:spPr bwMode="auto">
          <a:xfrm rot="-5400000">
            <a:off x="2594769" y="3532981"/>
            <a:ext cx="2447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Speed Limit (mi/h)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7380288" y="2133600"/>
            <a:ext cx="1512887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/>
              <a:t>        Urban</a:t>
            </a:r>
          </a:p>
          <a:p>
            <a:pPr algn="l" rtl="0">
              <a:spcBef>
                <a:spcPct val="50000"/>
              </a:spcBef>
            </a:pPr>
            <a:r>
              <a:rPr lang="en-US"/>
              <a:t>        Rural</a:t>
            </a:r>
          </a:p>
        </p:txBody>
      </p:sp>
      <p:sp>
        <p:nvSpPr>
          <p:cNvPr id="6151" name="Rectangle 11"/>
          <p:cNvSpPr>
            <a:spLocks noChangeArrowheads="1"/>
          </p:cNvSpPr>
          <p:nvPr/>
        </p:nvSpPr>
        <p:spPr bwMode="auto">
          <a:xfrm>
            <a:off x="7596188" y="2565400"/>
            <a:ext cx="287337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Rectangle 13"/>
          <p:cNvSpPr>
            <a:spLocks noChangeArrowheads="1"/>
          </p:cNvSpPr>
          <p:nvPr/>
        </p:nvSpPr>
        <p:spPr bwMode="auto">
          <a:xfrm>
            <a:off x="7596188" y="2205038"/>
            <a:ext cx="287337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4427538" y="1341438"/>
            <a:ext cx="3816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000"/>
              <a:t>Speed Limit on Interstate Roads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/>
      <p:bldP spid="30730" grpId="0"/>
      <p:bldP spid="3073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838200"/>
            <a:ext cx="7851775" cy="1828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002060"/>
                </a:solidFill>
              </a:rPr>
              <a:t>Can you now make a bar graph, double bar Graph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9600" y="1212850"/>
            <a:ext cx="7897813" cy="191135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list below shows the results of a typing test in words per minute. Make a histogram of the data.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62, 55, 68, 47, 50, 41, 62, 39, 54, 70, 56, 70, 56, 47, 71, 55, 60, 42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/>
              <a:t> </a:t>
            </a:r>
          </a:p>
        </p:txBody>
      </p:sp>
      <p:pic>
        <p:nvPicPr>
          <p:cNvPr id="73732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222" y="827088"/>
            <a:ext cx="6693356" cy="59547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2521</TotalTime>
  <Words>1703</Words>
  <Application>Microsoft Office PowerPoint</Application>
  <PresentationFormat>On-screen Show (4:3)</PresentationFormat>
  <Paragraphs>315</Paragraphs>
  <Slides>56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8" baseType="lpstr">
      <vt:lpstr>Flow</vt:lpstr>
      <vt:lpstr>Chart</vt:lpstr>
      <vt:lpstr>Slide 1</vt:lpstr>
      <vt:lpstr>Today’s Objectives</vt:lpstr>
      <vt:lpstr>Knowledge Test</vt:lpstr>
      <vt:lpstr>What Is Data?</vt:lpstr>
      <vt:lpstr>What Is Data?</vt:lpstr>
      <vt:lpstr>What Is Data?</vt:lpstr>
      <vt:lpstr>Data Is Everywhere.</vt:lpstr>
      <vt:lpstr>How Do People Use Data?</vt:lpstr>
      <vt:lpstr>Data Can Be Confusing.</vt:lpstr>
      <vt:lpstr>We Use Graphs to Organize Data.</vt:lpstr>
      <vt:lpstr>Graphs Make Data Easier to Understand.</vt:lpstr>
      <vt:lpstr>Data WITH A Graph.</vt:lpstr>
      <vt:lpstr>Let’s Learn About Graphs.</vt:lpstr>
      <vt:lpstr>Different Types of Graphs Can Show the Same Data.</vt:lpstr>
      <vt:lpstr>Check Out the Bar Graph.</vt:lpstr>
      <vt:lpstr>Check Out the Line Graph.</vt:lpstr>
      <vt:lpstr>How To Read A Bar Graph.</vt:lpstr>
      <vt:lpstr>Learn More About Bar Graphs.</vt:lpstr>
      <vt:lpstr>A Challenge</vt:lpstr>
      <vt:lpstr>Another Challenge </vt:lpstr>
      <vt:lpstr>Let’s Test Your Skills</vt:lpstr>
      <vt:lpstr>What Is Wrong With Graph B?</vt:lpstr>
      <vt:lpstr>Today I want you to help me make a graph. </vt:lpstr>
      <vt:lpstr>Bar Graph vs Line Graph</vt:lpstr>
      <vt:lpstr>Line Graph</vt:lpstr>
      <vt:lpstr>When to use a line graph?</vt:lpstr>
      <vt:lpstr>Birthdays?</vt:lpstr>
      <vt:lpstr>How do we make a line graph?</vt:lpstr>
      <vt:lpstr>YOU TELL ME….</vt:lpstr>
      <vt:lpstr>X-axis and Y-axis</vt:lpstr>
      <vt:lpstr>Intervals</vt:lpstr>
      <vt:lpstr>Plotting a Line graph</vt:lpstr>
      <vt:lpstr>Is this an acceptable graph?</vt:lpstr>
      <vt:lpstr>What information do you need  to interpret a graph?</vt:lpstr>
      <vt:lpstr>Practice With Graphs</vt:lpstr>
      <vt:lpstr>Slide 36</vt:lpstr>
      <vt:lpstr>Q &amp; A</vt:lpstr>
      <vt:lpstr>Slide 38</vt:lpstr>
      <vt:lpstr>Slide 39</vt:lpstr>
      <vt:lpstr>Slide 40</vt:lpstr>
      <vt:lpstr>Q &amp; A</vt:lpstr>
      <vt:lpstr>Slide 42</vt:lpstr>
      <vt:lpstr>Slide 43</vt:lpstr>
      <vt:lpstr>Slide 44</vt:lpstr>
      <vt:lpstr>Bar Graph</vt:lpstr>
      <vt:lpstr>How to interpret a Bar Graph?</vt:lpstr>
      <vt:lpstr>Double Bar Graph</vt:lpstr>
      <vt:lpstr>How to make a Double-Bar Graph?</vt:lpstr>
      <vt:lpstr>The table shows the highway speed limits on interstate roads within three states</vt:lpstr>
      <vt:lpstr>Step 1</vt:lpstr>
      <vt:lpstr>Step 2</vt:lpstr>
      <vt:lpstr>    Step 3 and 4</vt:lpstr>
      <vt:lpstr>Can you now make a bar graph, double bar Graph ?</vt:lpstr>
      <vt:lpstr>Slide 54</vt:lpstr>
      <vt:lpstr>Slide 55</vt:lpstr>
      <vt:lpstr>Slide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stdc_lp</cp:lastModifiedBy>
  <cp:revision>658</cp:revision>
  <dcterms:created xsi:type="dcterms:W3CDTF">2014-04-26T07:09:13Z</dcterms:created>
  <dcterms:modified xsi:type="dcterms:W3CDTF">2014-07-03T18:41:15Z</dcterms:modified>
</cp:coreProperties>
</file>