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45"/>
  </p:notesMasterIdLst>
  <p:sldIdLst>
    <p:sldId id="256" r:id="rId2"/>
    <p:sldId id="311" r:id="rId3"/>
    <p:sldId id="400" r:id="rId4"/>
    <p:sldId id="401" r:id="rId5"/>
    <p:sldId id="402" r:id="rId6"/>
    <p:sldId id="403" r:id="rId7"/>
    <p:sldId id="404" r:id="rId8"/>
    <p:sldId id="405" r:id="rId9"/>
    <p:sldId id="406" r:id="rId10"/>
    <p:sldId id="407" r:id="rId11"/>
    <p:sldId id="408" r:id="rId12"/>
    <p:sldId id="409" r:id="rId13"/>
    <p:sldId id="410" r:id="rId14"/>
    <p:sldId id="411" r:id="rId15"/>
    <p:sldId id="412" r:id="rId16"/>
    <p:sldId id="413" r:id="rId17"/>
    <p:sldId id="414" r:id="rId18"/>
    <p:sldId id="415" r:id="rId19"/>
    <p:sldId id="416" r:id="rId20"/>
    <p:sldId id="417" r:id="rId21"/>
    <p:sldId id="418" r:id="rId22"/>
    <p:sldId id="419" r:id="rId23"/>
    <p:sldId id="420" r:id="rId24"/>
    <p:sldId id="421" r:id="rId25"/>
    <p:sldId id="422" r:id="rId26"/>
    <p:sldId id="423" r:id="rId27"/>
    <p:sldId id="424" r:id="rId28"/>
    <p:sldId id="425" r:id="rId29"/>
    <p:sldId id="426" r:id="rId30"/>
    <p:sldId id="427" r:id="rId31"/>
    <p:sldId id="428" r:id="rId32"/>
    <p:sldId id="429" r:id="rId33"/>
    <p:sldId id="430" r:id="rId34"/>
    <p:sldId id="431" r:id="rId35"/>
    <p:sldId id="432" r:id="rId36"/>
    <p:sldId id="433" r:id="rId37"/>
    <p:sldId id="435" r:id="rId38"/>
    <p:sldId id="436" r:id="rId39"/>
    <p:sldId id="437" r:id="rId40"/>
    <p:sldId id="438" r:id="rId41"/>
    <p:sldId id="440" r:id="rId42"/>
    <p:sldId id="441" r:id="rId43"/>
    <p:sldId id="442" r:id="rId4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C52211"/>
    <a:srgbClr val="FF6600"/>
    <a:srgbClr val="CC00CC"/>
    <a:srgbClr val="B17ED8"/>
    <a:srgbClr val="660066"/>
    <a:srgbClr val="CC9900"/>
  </p:clrMru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4" autoAdjust="0"/>
    <p:restoredTop sz="94803" autoAdjust="0"/>
  </p:normalViewPr>
  <p:slideViewPr>
    <p:cSldViewPr>
      <p:cViewPr>
        <p:scale>
          <a:sx n="50" d="100"/>
          <a:sy n="50" d="100"/>
        </p:scale>
        <p:origin x="-1872" y="-4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440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772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23.xml"/><Relationship Id="rId1" Type="http://schemas.openxmlformats.org/officeDocument/2006/relationships/slide" Target="slides/slide6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7BFF807-31BB-4164-ADDF-D7D156DEA52E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E2C499F-276F-4965-8EF3-F224D0293B1A}">
      <dgm:prSet/>
      <dgm:spPr/>
      <dgm:t>
        <a:bodyPr/>
        <a:lstStyle/>
        <a:p>
          <a:pPr rtl="0"/>
          <a:r>
            <a:rPr lang="en-US" b="1" dirty="0" smtClean="0"/>
            <a:t>Students and Teachers will be able to</a:t>
          </a:r>
          <a:endParaRPr lang="en-US" b="1" dirty="0"/>
        </a:p>
      </dgm:t>
    </dgm:pt>
    <dgm:pt modelId="{B22FF75B-5D9C-45A7-A33F-F63F6E692C91}" type="parTrans" cxnId="{90684F76-AB76-40E2-AF30-BA977032FECD}">
      <dgm:prSet/>
      <dgm:spPr/>
      <dgm:t>
        <a:bodyPr/>
        <a:lstStyle/>
        <a:p>
          <a:endParaRPr lang="en-US"/>
        </a:p>
      </dgm:t>
    </dgm:pt>
    <dgm:pt modelId="{57ABDD0C-8CF3-4476-A33A-81A8547629C0}" type="sibTrans" cxnId="{90684F76-AB76-40E2-AF30-BA977032FECD}">
      <dgm:prSet/>
      <dgm:spPr/>
      <dgm:t>
        <a:bodyPr/>
        <a:lstStyle/>
        <a:p>
          <a:endParaRPr lang="en-US"/>
        </a:p>
      </dgm:t>
    </dgm:pt>
    <dgm:pt modelId="{00A0DCCC-8829-4951-A4A5-9EAE996C77A9}">
      <dgm:prSet/>
      <dgm:spPr/>
      <dgm:t>
        <a:bodyPr/>
        <a:lstStyle/>
        <a:p>
          <a:pPr rtl="0"/>
          <a:r>
            <a:rPr lang="en-US" dirty="0" smtClean="0"/>
            <a:t>Learn about the Pythagoras Theorem</a:t>
          </a:r>
          <a:endParaRPr lang="en-US" dirty="0"/>
        </a:p>
      </dgm:t>
    </dgm:pt>
    <dgm:pt modelId="{48F4FC22-758D-4C54-8191-4271584B3D33}" type="parTrans" cxnId="{234C8057-548C-4C1F-974B-129E0A35B0FC}">
      <dgm:prSet/>
      <dgm:spPr/>
      <dgm:t>
        <a:bodyPr/>
        <a:lstStyle/>
        <a:p>
          <a:endParaRPr lang="en-US"/>
        </a:p>
      </dgm:t>
    </dgm:pt>
    <dgm:pt modelId="{7B71747A-EF64-4AD5-A762-EEE7714A580C}" type="sibTrans" cxnId="{234C8057-548C-4C1F-974B-129E0A35B0FC}">
      <dgm:prSet/>
      <dgm:spPr/>
      <dgm:t>
        <a:bodyPr/>
        <a:lstStyle/>
        <a:p>
          <a:endParaRPr lang="en-US"/>
        </a:p>
      </dgm:t>
    </dgm:pt>
    <dgm:pt modelId="{E71BABA3-1782-4B5F-B842-522EF0B7ADA2}">
      <dgm:prSet/>
      <dgm:spPr/>
      <dgm:t>
        <a:bodyPr/>
        <a:lstStyle/>
        <a:p>
          <a:pPr rtl="0"/>
          <a:r>
            <a:rPr lang="en-US" dirty="0" smtClean="0"/>
            <a:t>Apply the Pythagoras Theorem to solve the triangles</a:t>
          </a:r>
          <a:endParaRPr lang="en-US" dirty="0"/>
        </a:p>
      </dgm:t>
    </dgm:pt>
    <dgm:pt modelId="{AA8C3BCA-AE3B-4F53-913B-B13793B527C8}" type="parTrans" cxnId="{530FE16C-343D-4F4F-8C3F-1FA173FB17A2}">
      <dgm:prSet/>
      <dgm:spPr/>
      <dgm:t>
        <a:bodyPr/>
        <a:lstStyle/>
        <a:p>
          <a:endParaRPr lang="en-US"/>
        </a:p>
      </dgm:t>
    </dgm:pt>
    <dgm:pt modelId="{DF5C0D29-B92D-476A-9D4D-42C57AE2914F}" type="sibTrans" cxnId="{530FE16C-343D-4F4F-8C3F-1FA173FB17A2}">
      <dgm:prSet/>
      <dgm:spPr/>
      <dgm:t>
        <a:bodyPr/>
        <a:lstStyle/>
        <a:p>
          <a:endParaRPr lang="en-US"/>
        </a:p>
      </dgm:t>
    </dgm:pt>
    <dgm:pt modelId="{CE88F851-28CD-4A09-A2C4-C0B1ACBB73D1}" type="pres">
      <dgm:prSet presAssocID="{87BFF807-31BB-4164-ADDF-D7D156DEA52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5A9ACCE-90C4-4D54-AF83-18C4A1D57ACF}" type="pres">
      <dgm:prSet presAssocID="{1E2C499F-276F-4965-8EF3-F224D0293B1A}" presName="linNode" presStyleCnt="0"/>
      <dgm:spPr/>
      <dgm:t>
        <a:bodyPr/>
        <a:lstStyle/>
        <a:p>
          <a:endParaRPr lang="en-US"/>
        </a:p>
      </dgm:t>
    </dgm:pt>
    <dgm:pt modelId="{93933E0D-15E0-4B8F-9ADE-6A02380DF805}" type="pres">
      <dgm:prSet presAssocID="{1E2C499F-276F-4965-8EF3-F224D0293B1A}" presName="parentText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85EDCF-D356-4B6A-9D2E-B578239DCE61}" type="pres">
      <dgm:prSet presAssocID="{1E2C499F-276F-4965-8EF3-F224D0293B1A}" presName="descendantText" presStyleLbl="alignAccFollowNode1" presStyleIdx="0" presStyleCnt="1" custLinFactNeighborX="787" custLinFactNeighborY="5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89C6845-CAA0-4B07-A4D8-3EC0B1CB53DD}" type="presOf" srcId="{87BFF807-31BB-4164-ADDF-D7D156DEA52E}" destId="{CE88F851-28CD-4A09-A2C4-C0B1ACBB73D1}" srcOrd="0" destOrd="0" presId="urn:microsoft.com/office/officeart/2005/8/layout/vList5"/>
    <dgm:cxn modelId="{B2234D7D-1374-438A-BD72-F1E0C0B44AAE}" type="presOf" srcId="{1E2C499F-276F-4965-8EF3-F224D0293B1A}" destId="{93933E0D-15E0-4B8F-9ADE-6A02380DF805}" srcOrd="0" destOrd="0" presId="urn:microsoft.com/office/officeart/2005/8/layout/vList5"/>
    <dgm:cxn modelId="{90684F76-AB76-40E2-AF30-BA977032FECD}" srcId="{87BFF807-31BB-4164-ADDF-D7D156DEA52E}" destId="{1E2C499F-276F-4965-8EF3-F224D0293B1A}" srcOrd="0" destOrd="0" parTransId="{B22FF75B-5D9C-45A7-A33F-F63F6E692C91}" sibTransId="{57ABDD0C-8CF3-4476-A33A-81A8547629C0}"/>
    <dgm:cxn modelId="{484E7120-23CB-4C31-A07D-3B63D0B653F5}" type="presOf" srcId="{00A0DCCC-8829-4951-A4A5-9EAE996C77A9}" destId="{5385EDCF-D356-4B6A-9D2E-B578239DCE61}" srcOrd="0" destOrd="0" presId="urn:microsoft.com/office/officeart/2005/8/layout/vList5"/>
    <dgm:cxn modelId="{234C8057-548C-4C1F-974B-129E0A35B0FC}" srcId="{1E2C499F-276F-4965-8EF3-F224D0293B1A}" destId="{00A0DCCC-8829-4951-A4A5-9EAE996C77A9}" srcOrd="0" destOrd="0" parTransId="{48F4FC22-758D-4C54-8191-4271584B3D33}" sibTransId="{7B71747A-EF64-4AD5-A762-EEE7714A580C}"/>
    <dgm:cxn modelId="{530FE16C-343D-4F4F-8C3F-1FA173FB17A2}" srcId="{1E2C499F-276F-4965-8EF3-F224D0293B1A}" destId="{E71BABA3-1782-4B5F-B842-522EF0B7ADA2}" srcOrd="1" destOrd="0" parTransId="{AA8C3BCA-AE3B-4F53-913B-B13793B527C8}" sibTransId="{DF5C0D29-B92D-476A-9D4D-42C57AE2914F}"/>
    <dgm:cxn modelId="{8BE1FCD6-8AEE-4600-BDCB-552D7D998FC6}" type="presOf" srcId="{E71BABA3-1782-4B5F-B842-522EF0B7ADA2}" destId="{5385EDCF-D356-4B6A-9D2E-B578239DCE61}" srcOrd="0" destOrd="1" presId="urn:microsoft.com/office/officeart/2005/8/layout/vList5"/>
    <dgm:cxn modelId="{840F87A4-1BF2-4377-AAF4-D87BFEC27556}" type="presParOf" srcId="{CE88F851-28CD-4A09-A2C4-C0B1ACBB73D1}" destId="{D5A9ACCE-90C4-4D54-AF83-18C4A1D57ACF}" srcOrd="0" destOrd="0" presId="urn:microsoft.com/office/officeart/2005/8/layout/vList5"/>
    <dgm:cxn modelId="{F2355164-12DC-4236-B97A-FFC6C7254ACE}" type="presParOf" srcId="{D5A9ACCE-90C4-4D54-AF83-18C4A1D57ACF}" destId="{93933E0D-15E0-4B8F-9ADE-6A02380DF805}" srcOrd="0" destOrd="0" presId="urn:microsoft.com/office/officeart/2005/8/layout/vList5"/>
    <dgm:cxn modelId="{D0B20022-B112-4ABD-9F99-4723ACF5AA0A}" type="presParOf" srcId="{D5A9ACCE-90C4-4D54-AF83-18C4A1D57ACF}" destId="{5385EDCF-D356-4B6A-9D2E-B578239DCE6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385EDCF-D356-4B6A-9D2E-B578239DCE61}">
      <dsp:nvSpPr>
        <dsp:cNvPr id="0" name=""/>
        <dsp:cNvSpPr/>
      </dsp:nvSpPr>
      <dsp:spPr>
        <a:xfrm rot="5400000">
          <a:off x="3813048" y="-179819"/>
          <a:ext cx="4084320" cy="551078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78105" rIns="156210" bIns="78105" numCol="1" spcCol="1270" anchor="ctr" anchorCtr="0">
          <a:noAutofit/>
        </a:bodyPr>
        <a:lstStyle/>
        <a:p>
          <a:pPr marL="285750" lvl="1" indent="-285750" algn="l" defTabSz="1822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4100" kern="1200" dirty="0" smtClean="0"/>
            <a:t>Learn about the Pythagoras Theorem</a:t>
          </a:r>
          <a:endParaRPr lang="en-US" sz="4100" kern="1200" dirty="0"/>
        </a:p>
        <a:p>
          <a:pPr marL="285750" lvl="1" indent="-285750" algn="l" defTabSz="1822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4100" kern="1200" dirty="0" smtClean="0"/>
            <a:t>Apply the Pythagoras Theorem to solve the triangles</a:t>
          </a:r>
          <a:endParaRPr lang="en-US" sz="4100" kern="1200" dirty="0"/>
        </a:p>
      </dsp:txBody>
      <dsp:txXfrm rot="5400000">
        <a:off x="3813048" y="-179819"/>
        <a:ext cx="4084320" cy="5510784"/>
      </dsp:txXfrm>
    </dsp:sp>
    <dsp:sp modelId="{93933E0D-15E0-4B8F-9ADE-6A02380DF805}">
      <dsp:nvSpPr>
        <dsp:cNvPr id="0" name=""/>
        <dsp:cNvSpPr/>
      </dsp:nvSpPr>
      <dsp:spPr>
        <a:xfrm>
          <a:off x="0" y="0"/>
          <a:ext cx="3099816" cy="5105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87630" rIns="175260" bIns="87630" numCol="1" spcCol="1270" anchor="ctr" anchorCtr="0">
          <a:noAutofit/>
        </a:bodyPr>
        <a:lstStyle/>
        <a:p>
          <a:pPr lvl="0" algn="ctr" defTabSz="2044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600" b="1" kern="1200" dirty="0" smtClean="0"/>
            <a:t>Students and Teachers will be able to</a:t>
          </a:r>
          <a:endParaRPr lang="en-US" sz="4600" b="1" kern="1200" dirty="0"/>
        </a:p>
      </dsp:txBody>
      <dsp:txXfrm>
        <a:off x="0" y="0"/>
        <a:ext cx="3099816" cy="51054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D34E14-B38B-4521-B076-266EC457C750}" type="datetimeFigureOut">
              <a:rPr lang="en-US" smtClean="0"/>
              <a:pPr/>
              <a:t>6/29/2014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1E494C-64FC-49A7-B215-F1A4ECAC5FA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1E494C-64FC-49A7-B215-F1A4ECAC5FAA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96E5109-6BF3-445F-AF1F-05EE51E96D35}" type="slidenum">
              <a:rPr lang="en-GB" smtClean="0"/>
              <a:pPr/>
              <a:t>14</a:t>
            </a:fld>
            <a:endParaRPr lang="en-GB" smtClean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DC70C57-8BA3-4093-938D-22B44C251EB5}" type="slidenum">
              <a:rPr lang="en-GB" smtClean="0"/>
              <a:pPr/>
              <a:t>18</a:t>
            </a:fld>
            <a:endParaRPr lang="en-GB" smtClean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F686984-AEAC-415F-B54C-5DADC9A9539C}" type="slidenum">
              <a:rPr lang="en-GB" smtClean="0"/>
              <a:pPr/>
              <a:t>19</a:t>
            </a:fld>
            <a:endParaRPr lang="en-GB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6/29/2014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6/29/2014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6/29/2014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6/29/2014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6/29/2014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6/29/2014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6/29/2014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7C9B81F-C347-4BEF-BFDF-29C42F48304A}" type="datetimeFigureOut">
              <a:rPr lang="en-US" smtClean="0"/>
              <a:pPr/>
              <a:t>6/29/2014</a:t>
            </a:fld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ransition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40000" b="-4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0" y="381000"/>
            <a:ext cx="9144000" cy="1496568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50800" dist="38100" dir="8100000" sx="101000" sy="101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General Mathematics</a:t>
            </a:r>
            <a:endParaRPr kumimoji="0" lang="en-US" sz="60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50800" dist="38100" dir="8100000" sx="101000" sy="101000" algn="tr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457200" y="1752600"/>
            <a:ext cx="8686800" cy="4495800"/>
          </a:xfrm>
          <a:prstGeom prst="rect">
            <a:avLst/>
          </a:prstGeom>
        </p:spPr>
        <p:txBody>
          <a:bodyPr vert="horz" lIns="0" rIns="18288">
            <a:noAutofit/>
          </a:bodyPr>
          <a:lstStyle/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Arial Black" pitchFamily="34" charset="0"/>
                <a:ea typeface="+mn-ea"/>
                <a:cs typeface="Aharoni" pitchFamily="2" charset="-79"/>
              </a:rPr>
              <a:t>ADE 101</a:t>
            </a: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  <a:cs typeface="Aharoni" pitchFamily="2" charset="-79"/>
              </a:rPr>
              <a:t>Unit 3</a:t>
            </a:r>
            <a:endParaRPr kumimoji="0" lang="en-US" sz="4000" b="0" i="0" u="none" strike="noStrike" kern="1200" cap="none" spc="0" normalizeH="0" baseline="0" noProof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Arial Black" pitchFamily="34" charset="0"/>
              <a:ea typeface="+mn-ea"/>
              <a:cs typeface="Aharoni" pitchFamily="2" charset="-79"/>
            </a:endParaRP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Arial Black" pitchFamily="34" charset="0"/>
                <a:ea typeface="+mn-ea"/>
                <a:cs typeface="Aharoni" pitchFamily="2" charset="-79"/>
              </a:rPr>
              <a:t>LECTURE No. 27</a:t>
            </a:r>
            <a:endParaRPr kumimoji="0" lang="en-US" sz="3200" b="0" i="0" u="none" strike="noStrike" kern="10" cap="none" spc="0" normalizeH="0" noProof="0" dirty="0" smtClean="0">
              <a:ln w="12700">
                <a:solidFill>
                  <a:srgbClr val="EAEAEA"/>
                </a:solidFill>
                <a:round/>
                <a:headEnd/>
                <a:tailEnd/>
              </a:ln>
              <a:solidFill>
                <a:srgbClr val="002060"/>
              </a:solidFill>
              <a:effectLst>
                <a:outerShdw dist="35921" dir="2700000" sy="50000" kx="2115830" algn="bl" rotWithShape="0">
                  <a:srgbClr val="C0C0C0"/>
                </a:outerShdw>
              </a:effectLst>
              <a:uLnTx/>
              <a:uFillTx/>
              <a:latin typeface="Arial Black"/>
              <a:ea typeface="+mn-ea"/>
              <a:cs typeface="+mn-cs"/>
            </a:endParaRP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en-US" sz="4800" b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Arial Black"/>
              </a:rPr>
              <a:t>                         </a:t>
            </a:r>
            <a:r>
              <a:rPr kumimoji="0" lang="en-US" sz="4800" b="1" i="0" u="none" strike="noStrike" kern="10" cap="none" spc="0" normalizeH="0" noProof="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/>
                  </a:outerShdw>
                </a:effectLst>
                <a:uLnTx/>
                <a:uFillTx/>
                <a:latin typeface="Arial Black"/>
                <a:ea typeface="+mn-ea"/>
                <a:cs typeface="+mn-cs"/>
              </a:rPr>
              <a:t> </a:t>
            </a: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en-US" sz="4800" b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Arial Black"/>
              </a:rPr>
              <a:t>PYTHAGORAS THEOREM</a:t>
            </a:r>
            <a:endParaRPr kumimoji="0" lang="en-US" sz="4800" b="1" i="0" u="none" strike="noStrike" kern="10" cap="none" spc="0" normalizeH="0" noProof="0" dirty="0" smtClean="0">
              <a:ln w="12700">
                <a:solidFill>
                  <a:srgbClr val="EAEAEA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35921" dir="2700000" sy="50000" kx="2115830" algn="bl" rotWithShape="0">
                  <a:srgbClr val="C0C0C0"/>
                </a:outerShdw>
              </a:effectLst>
              <a:uLnTx/>
              <a:uFillTx/>
              <a:latin typeface="Arial Black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Today’s Objectives</a:t>
            </a:r>
            <a:endParaRPr lang="en-US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228600" y="1447800"/>
          <a:ext cx="8610600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67512"/>
          </a:xfrm>
        </p:spPr>
        <p:txBody>
          <a:bodyPr>
            <a:noAutofit/>
          </a:bodyPr>
          <a:lstStyle/>
          <a:p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Knowledge Test</a:t>
            </a:r>
            <a:endParaRPr lang="en-US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6976" name="Object 0"/>
          <p:cNvGraphicFramePr>
            <a:graphicFrameLocks/>
          </p:cNvGraphicFramePr>
          <p:nvPr/>
        </p:nvGraphicFramePr>
        <p:xfrm>
          <a:off x="3505200" y="1447800"/>
          <a:ext cx="1981200" cy="2362200"/>
        </p:xfrm>
        <a:graphic>
          <a:graphicData uri="http://schemas.openxmlformats.org/presentationml/2006/ole">
            <p:oleObj spid="_x0000_s153602" name="QuickTime Picture" r:id="rId3" imgW="884143" imgH="1238095" progId="">
              <p:embed/>
            </p:oleObj>
          </a:graphicData>
        </a:graphic>
      </p:graphicFrame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381000" y="3886200"/>
            <a:ext cx="80772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800" dirty="0">
                <a:latin typeface="Comic Sans MS" pitchFamily="66" charset="0"/>
              </a:rPr>
              <a:t>Pythagoras was a Greek philosopher and religious leader.</a:t>
            </a:r>
          </a:p>
        </p:txBody>
      </p:sp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381000" y="4800600"/>
            <a:ext cx="70104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800" dirty="0">
                <a:latin typeface="Comic Sans MS" pitchFamily="66" charset="0"/>
              </a:rPr>
              <a:t>He was responsible for many important developments in</a:t>
            </a:r>
            <a:r>
              <a:rPr lang="en-GB" sz="2800" b="1" dirty="0">
                <a:latin typeface="Comic Sans MS" pitchFamily="66" charset="0"/>
              </a:rPr>
              <a:t> </a:t>
            </a:r>
            <a:r>
              <a:rPr lang="en-GB" sz="2800" b="1" dirty="0">
                <a:solidFill>
                  <a:srgbClr val="FF0000"/>
                </a:solidFill>
                <a:latin typeface="Comic Sans MS" pitchFamily="66" charset="0"/>
              </a:rPr>
              <a:t>maths</a:t>
            </a:r>
            <a:r>
              <a:rPr lang="en-GB" sz="2800" b="1" dirty="0">
                <a:latin typeface="Comic Sans MS" pitchFamily="66" charset="0"/>
              </a:rPr>
              <a:t>,</a:t>
            </a:r>
          </a:p>
        </p:txBody>
      </p:sp>
      <p:sp>
        <p:nvSpPr>
          <p:cNvPr id="3083" name="Text Box 11"/>
          <p:cNvSpPr txBox="1">
            <a:spLocks noChangeArrowheads="1"/>
          </p:cNvSpPr>
          <p:nvPr/>
        </p:nvSpPr>
        <p:spPr bwMode="auto">
          <a:xfrm>
            <a:off x="3352800" y="5638800"/>
            <a:ext cx="2286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800" b="1" dirty="0">
                <a:latin typeface="Comic Sans MS" pitchFamily="66" charset="0"/>
              </a:rPr>
              <a:t>astronomy</a:t>
            </a:r>
            <a:r>
              <a:rPr lang="en-GB" sz="2800" b="1" dirty="0">
                <a:solidFill>
                  <a:schemeClr val="accent2"/>
                </a:solidFill>
                <a:latin typeface="Comic Sans MS" pitchFamily="66" charset="0"/>
              </a:rPr>
              <a:t>,</a:t>
            </a:r>
          </a:p>
        </p:txBody>
      </p:sp>
      <p:sp>
        <p:nvSpPr>
          <p:cNvPr id="3084" name="Text Box 12"/>
          <p:cNvSpPr txBox="1">
            <a:spLocks noChangeArrowheads="1"/>
          </p:cNvSpPr>
          <p:nvPr/>
        </p:nvSpPr>
        <p:spPr bwMode="auto">
          <a:xfrm>
            <a:off x="4876800" y="6019800"/>
            <a:ext cx="2209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800">
                <a:solidFill>
                  <a:schemeClr val="accent2"/>
                </a:solidFill>
                <a:latin typeface="Comic Sans MS" pitchFamily="66" charset="0"/>
              </a:rPr>
              <a:t>and</a:t>
            </a:r>
            <a:r>
              <a:rPr lang="en-GB" sz="2800" b="1">
                <a:latin typeface="Comic Sans MS" pitchFamily="66" charset="0"/>
              </a:rPr>
              <a:t> </a:t>
            </a:r>
            <a:r>
              <a:rPr lang="en-GB" sz="2800" b="1">
                <a:solidFill>
                  <a:srgbClr val="009900"/>
                </a:solidFill>
                <a:latin typeface="Comic Sans MS" pitchFamily="66" charset="0"/>
              </a:rPr>
              <a:t>music</a:t>
            </a:r>
            <a:r>
              <a:rPr lang="en-GB" sz="2800" b="1">
                <a:latin typeface="Comic Sans MS" pitchFamily="66" charset="0"/>
              </a:rPr>
              <a:t>.</a:t>
            </a:r>
          </a:p>
        </p:txBody>
      </p:sp>
      <p:sp>
        <p:nvSpPr>
          <p:cNvPr id="3085" name="Rectangle 13"/>
          <p:cNvSpPr>
            <a:spLocks noChangeArrowheads="1"/>
          </p:cNvSpPr>
          <p:nvPr/>
        </p:nvSpPr>
        <p:spPr bwMode="auto">
          <a:xfrm>
            <a:off x="0" y="609600"/>
            <a:ext cx="9144000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algn="ctr" defTabSz="762000">
              <a:spcBef>
                <a:spcPct val="20000"/>
              </a:spcBef>
            </a:pPr>
            <a:r>
              <a:rPr lang="en-GB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  <a:ea typeface="PMingLiU" pitchFamily="18" charset="-120"/>
              </a:rPr>
              <a:t>Pythagoras (~560-480 B.C.)</a:t>
            </a:r>
          </a:p>
          <a:p>
            <a:pPr defTabSz="762000">
              <a:spcBef>
                <a:spcPct val="20000"/>
              </a:spcBef>
            </a:pPr>
            <a:endParaRPr lang="en-GB" sz="2400" b="1" i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a typeface="PMingLiU" pitchFamily="18" charset="-12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69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69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8" grpId="0" autoUpdateAnimBg="0"/>
      <p:bldP spid="3079" grpId="0" autoUpdateAnimBg="0"/>
      <p:bldP spid="3083" grpId="0" autoUpdateAnimBg="0"/>
      <p:bldP spid="3084" grpId="0" autoUpdateAnimBg="0"/>
      <p:bldP spid="308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152400" y="1143000"/>
            <a:ext cx="91440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800" dirty="0">
                <a:latin typeface="Comic Sans MS" pitchFamily="66" charset="0"/>
              </a:rPr>
              <a:t>His students formed a secret society called the Pythagoreans. </a:t>
            </a:r>
          </a:p>
        </p:txBody>
      </p:sp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152400" y="2209800"/>
            <a:ext cx="91440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800">
                <a:latin typeface="Comic Sans MS" pitchFamily="66" charset="0"/>
              </a:rPr>
              <a:t>As well as studying maths, they were a political and religious organisation. </a:t>
            </a:r>
          </a:p>
        </p:txBody>
      </p:sp>
      <p:sp>
        <p:nvSpPr>
          <p:cNvPr id="2055" name="Text Box 7"/>
          <p:cNvSpPr txBox="1">
            <a:spLocks noChangeArrowheads="1"/>
          </p:cNvSpPr>
          <p:nvPr/>
        </p:nvSpPr>
        <p:spPr bwMode="auto">
          <a:xfrm>
            <a:off x="2438400" y="4267200"/>
            <a:ext cx="5410200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800">
                <a:latin typeface="Comic Sans MS" pitchFamily="66" charset="0"/>
              </a:rPr>
              <a:t>Members could be identified by a five pointed star they wore on their clothes.</a:t>
            </a: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228600" y="3048000"/>
            <a:ext cx="8763000" cy="3124200"/>
            <a:chOff x="144" y="2160"/>
            <a:chExt cx="5520" cy="1968"/>
          </a:xfrm>
        </p:grpSpPr>
        <p:sp>
          <p:nvSpPr>
            <p:cNvPr id="2052" name="AutoShape 4"/>
            <p:cNvSpPr>
              <a:spLocks noChangeArrowheads="1"/>
            </p:cNvSpPr>
            <p:nvPr/>
          </p:nvSpPr>
          <p:spPr bwMode="auto">
            <a:xfrm>
              <a:off x="144" y="3024"/>
              <a:ext cx="1152" cy="1104"/>
            </a:xfrm>
            <a:prstGeom prst="star5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56" name="AutoShape 8"/>
            <p:cNvSpPr>
              <a:spLocks noChangeArrowheads="1"/>
            </p:cNvSpPr>
            <p:nvPr/>
          </p:nvSpPr>
          <p:spPr bwMode="auto">
            <a:xfrm>
              <a:off x="4512" y="2160"/>
              <a:ext cx="1152" cy="1104"/>
            </a:xfrm>
            <a:prstGeom prst="star5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3" grpId="0" autoUpdateAnimBg="0"/>
      <p:bldP spid="2054" grpId="0" autoUpdateAnimBg="0"/>
      <p:bldP spid="2055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152400" y="1690687"/>
            <a:ext cx="87630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3600" dirty="0">
                <a:latin typeface="Comic Sans MS" pitchFamily="66" charset="0"/>
              </a:rPr>
              <a:t>They had to follow some unusual rules. They were not allowed to wear wool, drink wine or pick up anything they had dropped!</a:t>
            </a:r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304800" y="4281487"/>
            <a:ext cx="73152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3600" dirty="0">
                <a:latin typeface="Comic Sans MS" pitchFamily="66" charset="0"/>
              </a:rPr>
              <a:t>Eating beans was also strictly forbidden!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0" grpId="0" autoUpdateAnimBg="0"/>
      <p:bldP spid="4102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AutoShape 1026"/>
          <p:cNvSpPr>
            <a:spLocks noChangeArrowheads="1"/>
          </p:cNvSpPr>
          <p:nvPr/>
        </p:nvSpPr>
        <p:spPr bwMode="auto">
          <a:xfrm>
            <a:off x="2895600" y="2667000"/>
            <a:ext cx="2895600" cy="3200400"/>
          </a:xfrm>
          <a:prstGeom prst="rtTriangle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4995" name="Rectangle 1027"/>
          <p:cNvSpPr>
            <a:spLocks noChangeArrowheads="1"/>
          </p:cNvSpPr>
          <p:nvPr/>
        </p:nvSpPr>
        <p:spPr bwMode="auto">
          <a:xfrm>
            <a:off x="2895600" y="5334000"/>
            <a:ext cx="685800" cy="533400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4998" name="Text Box 1030"/>
          <p:cNvSpPr txBox="1">
            <a:spLocks noChangeArrowheads="1"/>
          </p:cNvSpPr>
          <p:nvPr/>
        </p:nvSpPr>
        <p:spPr bwMode="auto">
          <a:xfrm>
            <a:off x="914400" y="1600200"/>
            <a:ext cx="58674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3600" dirty="0">
                <a:latin typeface="Comic Sans MS" pitchFamily="66" charset="0"/>
              </a:rPr>
              <a:t>A right angled triangle</a:t>
            </a:r>
          </a:p>
        </p:txBody>
      </p:sp>
      <p:sp>
        <p:nvSpPr>
          <p:cNvPr id="84999" name="Rectangle 1031"/>
          <p:cNvSpPr>
            <a:spLocks noChangeArrowheads="1"/>
          </p:cNvSpPr>
          <p:nvPr/>
        </p:nvSpPr>
        <p:spPr bwMode="auto">
          <a:xfrm>
            <a:off x="0" y="474663"/>
            <a:ext cx="9144000" cy="896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algn="ctr" defTabSz="762000">
              <a:spcBef>
                <a:spcPct val="20000"/>
              </a:spcBef>
            </a:pPr>
            <a:r>
              <a:rPr lang="en-GB" sz="6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  <a:ea typeface="PMingLiU" pitchFamily="18" charset="-120"/>
              </a:rPr>
              <a:t>A Pythagorean Puzzle</a:t>
            </a:r>
          </a:p>
          <a:p>
            <a:pPr algn="ctr" defTabSz="762000">
              <a:spcBef>
                <a:spcPct val="20000"/>
              </a:spcBef>
            </a:pPr>
            <a:endParaRPr lang="en-GB" sz="4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itchFamily="66" charset="0"/>
              <a:ea typeface="PMingLiU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49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49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49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49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84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4" grpId="0" animBg="1"/>
      <p:bldP spid="84995" grpId="0" animBg="1"/>
      <p:bldP spid="84998" grpId="0" autoUpdateAnimBg="0"/>
      <p:bldP spid="8499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ChangeArrowheads="1"/>
          </p:cNvSpPr>
          <p:nvPr/>
        </p:nvSpPr>
        <p:spPr bwMode="auto">
          <a:xfrm>
            <a:off x="3657600" y="4191000"/>
            <a:ext cx="1828800" cy="18288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1" name="AutoShape 3"/>
          <p:cNvSpPr>
            <a:spLocks noChangeArrowheads="1"/>
          </p:cNvSpPr>
          <p:nvPr/>
        </p:nvSpPr>
        <p:spPr bwMode="auto">
          <a:xfrm>
            <a:off x="3657600" y="2819400"/>
            <a:ext cx="1828800" cy="1371600"/>
          </a:xfrm>
          <a:prstGeom prst="rtTriangle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6020" name="Rectangle 4"/>
          <p:cNvSpPr>
            <a:spLocks noChangeArrowheads="1"/>
          </p:cNvSpPr>
          <p:nvPr/>
        </p:nvSpPr>
        <p:spPr bwMode="auto">
          <a:xfrm>
            <a:off x="2286000" y="2819400"/>
            <a:ext cx="1371600" cy="1371600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6021" name="Freeform 5"/>
          <p:cNvSpPr>
            <a:spLocks/>
          </p:cNvSpPr>
          <p:nvPr/>
        </p:nvSpPr>
        <p:spPr bwMode="auto">
          <a:xfrm>
            <a:off x="3657600" y="990600"/>
            <a:ext cx="3200400" cy="3200400"/>
          </a:xfrm>
          <a:custGeom>
            <a:avLst/>
            <a:gdLst>
              <a:gd name="T0" fmla="*/ 0 w 2016"/>
              <a:gd name="T1" fmla="*/ 1828800 h 2016"/>
              <a:gd name="T2" fmla="*/ 1371600 w 2016"/>
              <a:gd name="T3" fmla="*/ 0 h 2016"/>
              <a:gd name="T4" fmla="*/ 3200400 w 2016"/>
              <a:gd name="T5" fmla="*/ 1371600 h 2016"/>
              <a:gd name="T6" fmla="*/ 1828800 w 2016"/>
              <a:gd name="T7" fmla="*/ 3200400 h 2016"/>
              <a:gd name="T8" fmla="*/ 0 w 2016"/>
              <a:gd name="T9" fmla="*/ 1828800 h 20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016"/>
              <a:gd name="T16" fmla="*/ 0 h 2016"/>
              <a:gd name="T17" fmla="*/ 2016 w 2016"/>
              <a:gd name="T18" fmla="*/ 2016 h 201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016" h="2016">
                <a:moveTo>
                  <a:pt x="0" y="1152"/>
                </a:moveTo>
                <a:lnTo>
                  <a:pt x="864" y="0"/>
                </a:lnTo>
                <a:lnTo>
                  <a:pt x="2016" y="864"/>
                </a:lnTo>
                <a:lnTo>
                  <a:pt x="1152" y="2016"/>
                </a:lnTo>
                <a:lnTo>
                  <a:pt x="0" y="1152"/>
                </a:lnTo>
                <a:close/>
              </a:path>
            </a:pathLst>
          </a:custGeom>
          <a:solidFill>
            <a:srgbClr val="00FF00"/>
          </a:solidFill>
          <a:ln w="3810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3657600" y="3962400"/>
            <a:ext cx="228600" cy="228600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4724400" y="1981200"/>
            <a:ext cx="990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en-US" sz="4400"/>
          </a:p>
        </p:txBody>
      </p:sp>
      <p:sp>
        <p:nvSpPr>
          <p:cNvPr id="86024" name="Text Box 8"/>
          <p:cNvSpPr txBox="1">
            <a:spLocks noChangeArrowheads="1"/>
          </p:cNvSpPr>
          <p:nvPr/>
        </p:nvSpPr>
        <p:spPr bwMode="auto">
          <a:xfrm>
            <a:off x="2667000" y="3124200"/>
            <a:ext cx="685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en-US" sz="4400"/>
          </a:p>
        </p:txBody>
      </p:sp>
      <p:sp>
        <p:nvSpPr>
          <p:cNvPr id="7177" name="Text Box 9"/>
          <p:cNvSpPr txBox="1">
            <a:spLocks noChangeArrowheads="1"/>
          </p:cNvSpPr>
          <p:nvPr/>
        </p:nvSpPr>
        <p:spPr bwMode="auto">
          <a:xfrm>
            <a:off x="4114800" y="4572000"/>
            <a:ext cx="990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en-US" sz="4400"/>
          </a:p>
        </p:txBody>
      </p:sp>
      <p:sp>
        <p:nvSpPr>
          <p:cNvPr id="86026" name="Text Box 10"/>
          <p:cNvSpPr txBox="1">
            <a:spLocks noChangeArrowheads="1"/>
          </p:cNvSpPr>
          <p:nvPr/>
        </p:nvSpPr>
        <p:spPr bwMode="auto">
          <a:xfrm>
            <a:off x="0" y="1560513"/>
            <a:ext cx="3608388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3200">
                <a:solidFill>
                  <a:schemeClr val="accent2"/>
                </a:solidFill>
                <a:latin typeface="Comic Sans MS" pitchFamily="66" charset="0"/>
              </a:rPr>
              <a:t>Draw a square on each side.</a:t>
            </a:r>
          </a:p>
        </p:txBody>
      </p:sp>
      <p:sp>
        <p:nvSpPr>
          <p:cNvPr id="7179" name="Rectangle 11"/>
          <p:cNvSpPr>
            <a:spLocks noChangeArrowheads="1"/>
          </p:cNvSpPr>
          <p:nvPr/>
        </p:nvSpPr>
        <p:spPr bwMode="auto">
          <a:xfrm>
            <a:off x="0" y="246063"/>
            <a:ext cx="9144000" cy="644525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algn="ctr" defTabSz="762000">
              <a:spcBef>
                <a:spcPct val="20000"/>
              </a:spcBef>
            </a:pPr>
            <a:r>
              <a:rPr lang="en-GB" sz="4000" b="1">
                <a:solidFill>
                  <a:srgbClr val="F3F3FF"/>
                </a:solidFill>
                <a:latin typeface="Comic Sans MS" pitchFamily="66" charset="0"/>
                <a:ea typeface="PMingLiU" pitchFamily="18" charset="-120"/>
              </a:rPr>
              <a:t>A Pythagorean Puzzle</a:t>
            </a:r>
          </a:p>
          <a:p>
            <a:pPr defTabSz="762000">
              <a:spcBef>
                <a:spcPct val="20000"/>
              </a:spcBef>
            </a:pPr>
            <a:endParaRPr lang="en-GB" i="1">
              <a:solidFill>
                <a:schemeClr val="bg1"/>
              </a:solidFill>
              <a:ea typeface="PMingLiU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6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60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60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60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60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60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60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60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60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60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60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60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60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5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60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60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60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60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18" grpId="0" animBg="1"/>
      <p:bldP spid="86020" grpId="0" animBg="1"/>
      <p:bldP spid="86021" grpId="0" animBg="1"/>
      <p:bldP spid="86024" grpId="0" autoUpdateAnimBg="0"/>
      <p:bldP spid="86026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3657600" y="4191000"/>
            <a:ext cx="1828800" cy="18288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195" name="AutoShape 3"/>
          <p:cNvSpPr>
            <a:spLocks noChangeArrowheads="1"/>
          </p:cNvSpPr>
          <p:nvPr/>
        </p:nvSpPr>
        <p:spPr bwMode="auto">
          <a:xfrm>
            <a:off x="3657600" y="2819400"/>
            <a:ext cx="1828800" cy="1371600"/>
          </a:xfrm>
          <a:prstGeom prst="rtTriangle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2286000" y="2819400"/>
            <a:ext cx="1371600" cy="1371600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197" name="Freeform 5"/>
          <p:cNvSpPr>
            <a:spLocks/>
          </p:cNvSpPr>
          <p:nvPr/>
        </p:nvSpPr>
        <p:spPr bwMode="auto">
          <a:xfrm>
            <a:off x="3657600" y="990600"/>
            <a:ext cx="3200400" cy="3200400"/>
          </a:xfrm>
          <a:custGeom>
            <a:avLst/>
            <a:gdLst>
              <a:gd name="T0" fmla="*/ 0 w 2016"/>
              <a:gd name="T1" fmla="*/ 1828800 h 2016"/>
              <a:gd name="T2" fmla="*/ 1371600 w 2016"/>
              <a:gd name="T3" fmla="*/ 0 h 2016"/>
              <a:gd name="T4" fmla="*/ 3200400 w 2016"/>
              <a:gd name="T5" fmla="*/ 1371600 h 2016"/>
              <a:gd name="T6" fmla="*/ 1828800 w 2016"/>
              <a:gd name="T7" fmla="*/ 3200400 h 2016"/>
              <a:gd name="T8" fmla="*/ 0 w 2016"/>
              <a:gd name="T9" fmla="*/ 1828800 h 20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016"/>
              <a:gd name="T16" fmla="*/ 0 h 2016"/>
              <a:gd name="T17" fmla="*/ 2016 w 2016"/>
              <a:gd name="T18" fmla="*/ 2016 h 201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016" h="2016">
                <a:moveTo>
                  <a:pt x="0" y="1152"/>
                </a:moveTo>
                <a:lnTo>
                  <a:pt x="864" y="0"/>
                </a:lnTo>
                <a:lnTo>
                  <a:pt x="2016" y="864"/>
                </a:lnTo>
                <a:lnTo>
                  <a:pt x="1152" y="2016"/>
                </a:lnTo>
                <a:lnTo>
                  <a:pt x="0" y="1152"/>
                </a:lnTo>
                <a:close/>
              </a:path>
            </a:pathLst>
          </a:custGeom>
          <a:solidFill>
            <a:srgbClr val="00FF00"/>
          </a:solidFill>
          <a:ln w="3810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198" name="Rectangle 6"/>
          <p:cNvSpPr>
            <a:spLocks noChangeArrowheads="1"/>
          </p:cNvSpPr>
          <p:nvPr/>
        </p:nvSpPr>
        <p:spPr bwMode="auto">
          <a:xfrm>
            <a:off x="3657600" y="3962400"/>
            <a:ext cx="228600" cy="228600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199" name="Text Box 7"/>
          <p:cNvSpPr txBox="1">
            <a:spLocks noChangeArrowheads="1"/>
          </p:cNvSpPr>
          <p:nvPr/>
        </p:nvSpPr>
        <p:spPr bwMode="auto">
          <a:xfrm>
            <a:off x="4724400" y="1981200"/>
            <a:ext cx="990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en-US" sz="4400"/>
          </a:p>
        </p:txBody>
      </p:sp>
      <p:sp>
        <p:nvSpPr>
          <p:cNvPr id="87048" name="Text Box 8"/>
          <p:cNvSpPr txBox="1">
            <a:spLocks noChangeArrowheads="1"/>
          </p:cNvSpPr>
          <p:nvPr/>
        </p:nvSpPr>
        <p:spPr bwMode="auto">
          <a:xfrm>
            <a:off x="2667000" y="3124200"/>
            <a:ext cx="685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en-US" sz="4400"/>
          </a:p>
        </p:txBody>
      </p:sp>
      <p:sp>
        <p:nvSpPr>
          <p:cNvPr id="8201" name="Text Box 9"/>
          <p:cNvSpPr txBox="1">
            <a:spLocks noChangeArrowheads="1"/>
          </p:cNvSpPr>
          <p:nvPr/>
        </p:nvSpPr>
        <p:spPr bwMode="auto">
          <a:xfrm>
            <a:off x="4114800" y="4572000"/>
            <a:ext cx="990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en-US" sz="4400"/>
          </a:p>
        </p:txBody>
      </p:sp>
      <p:sp>
        <p:nvSpPr>
          <p:cNvPr id="87050" name="Text Box 10"/>
          <p:cNvSpPr txBox="1">
            <a:spLocks noChangeArrowheads="1"/>
          </p:cNvSpPr>
          <p:nvPr/>
        </p:nvSpPr>
        <p:spPr bwMode="auto">
          <a:xfrm>
            <a:off x="4454525" y="2933700"/>
            <a:ext cx="6715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4000">
                <a:latin typeface="Comic Sans MS" pitchFamily="66" charset="0"/>
              </a:rPr>
              <a:t>c</a:t>
            </a:r>
          </a:p>
        </p:txBody>
      </p:sp>
      <p:sp>
        <p:nvSpPr>
          <p:cNvPr id="87051" name="Text Box 11"/>
          <p:cNvSpPr txBox="1">
            <a:spLocks noChangeArrowheads="1"/>
          </p:cNvSpPr>
          <p:nvPr/>
        </p:nvSpPr>
        <p:spPr bwMode="auto">
          <a:xfrm>
            <a:off x="3198813" y="3124200"/>
            <a:ext cx="457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4000">
                <a:latin typeface="Comic Sans MS" pitchFamily="66" charset="0"/>
              </a:rPr>
              <a:t>b</a:t>
            </a:r>
          </a:p>
        </p:txBody>
      </p:sp>
      <p:sp>
        <p:nvSpPr>
          <p:cNvPr id="87052" name="Text Box 12"/>
          <p:cNvSpPr txBox="1">
            <a:spLocks noChangeArrowheads="1"/>
          </p:cNvSpPr>
          <p:nvPr/>
        </p:nvSpPr>
        <p:spPr bwMode="auto">
          <a:xfrm>
            <a:off x="4400550" y="4079875"/>
            <a:ext cx="838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4000">
                <a:latin typeface="Comic Sans MS" pitchFamily="66" charset="0"/>
              </a:rPr>
              <a:t>a</a:t>
            </a:r>
          </a:p>
        </p:txBody>
      </p:sp>
      <p:sp>
        <p:nvSpPr>
          <p:cNvPr id="87053" name="Text Box 13"/>
          <p:cNvSpPr txBox="1">
            <a:spLocks noChangeArrowheads="1"/>
          </p:cNvSpPr>
          <p:nvPr/>
        </p:nvSpPr>
        <p:spPr bwMode="auto">
          <a:xfrm>
            <a:off x="0" y="1600200"/>
            <a:ext cx="4114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3200">
                <a:solidFill>
                  <a:schemeClr val="accent2"/>
                </a:solidFill>
                <a:latin typeface="Comic Sans MS" pitchFamily="66" charset="0"/>
              </a:rPr>
              <a:t>Measure the length of each side</a:t>
            </a:r>
          </a:p>
        </p:txBody>
      </p:sp>
      <p:sp>
        <p:nvSpPr>
          <p:cNvPr id="8206" name="Rectangle 14"/>
          <p:cNvSpPr>
            <a:spLocks noChangeArrowheads="1"/>
          </p:cNvSpPr>
          <p:nvPr/>
        </p:nvSpPr>
        <p:spPr bwMode="auto">
          <a:xfrm>
            <a:off x="0" y="246063"/>
            <a:ext cx="9144000" cy="644525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algn="ctr" defTabSz="762000">
              <a:spcBef>
                <a:spcPct val="20000"/>
              </a:spcBef>
            </a:pPr>
            <a:r>
              <a:rPr lang="en-GB" sz="4000" b="1">
                <a:solidFill>
                  <a:srgbClr val="F3F3FF"/>
                </a:solidFill>
                <a:latin typeface="Comic Sans MS" pitchFamily="66" charset="0"/>
                <a:ea typeface="PMingLiU" pitchFamily="18" charset="-120"/>
              </a:rPr>
              <a:t>A Pythagorean Puzzle</a:t>
            </a:r>
          </a:p>
          <a:p>
            <a:pPr defTabSz="762000">
              <a:spcBef>
                <a:spcPct val="20000"/>
              </a:spcBef>
            </a:pPr>
            <a:endParaRPr lang="en-GB" i="1">
              <a:solidFill>
                <a:schemeClr val="bg1"/>
              </a:solidFill>
              <a:ea typeface="PMingLiU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7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5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70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70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70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70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48" grpId="0" autoUpdateAnimBg="0"/>
      <p:bldP spid="87050" grpId="0" autoUpdateAnimBg="0"/>
      <p:bldP spid="87051" grpId="0" autoUpdateAnimBg="0"/>
      <p:bldP spid="87052" grpId="0" autoUpdateAnimBg="0"/>
      <p:bldP spid="87053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3733800" y="4706937"/>
            <a:ext cx="1828800" cy="18288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19" name="AutoShape 3"/>
          <p:cNvSpPr>
            <a:spLocks noChangeArrowheads="1"/>
          </p:cNvSpPr>
          <p:nvPr/>
        </p:nvSpPr>
        <p:spPr bwMode="auto">
          <a:xfrm>
            <a:off x="3733800" y="3335337"/>
            <a:ext cx="1828800" cy="1371600"/>
          </a:xfrm>
          <a:prstGeom prst="rtTriangle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2362200" y="3335337"/>
            <a:ext cx="1371600" cy="1371600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1" name="Freeform 5"/>
          <p:cNvSpPr>
            <a:spLocks/>
          </p:cNvSpPr>
          <p:nvPr/>
        </p:nvSpPr>
        <p:spPr bwMode="auto">
          <a:xfrm>
            <a:off x="3733800" y="1506537"/>
            <a:ext cx="3200400" cy="3200400"/>
          </a:xfrm>
          <a:custGeom>
            <a:avLst/>
            <a:gdLst>
              <a:gd name="T0" fmla="*/ 0 w 2016"/>
              <a:gd name="T1" fmla="*/ 1828800 h 2016"/>
              <a:gd name="T2" fmla="*/ 1371600 w 2016"/>
              <a:gd name="T3" fmla="*/ 0 h 2016"/>
              <a:gd name="T4" fmla="*/ 3200400 w 2016"/>
              <a:gd name="T5" fmla="*/ 1371600 h 2016"/>
              <a:gd name="T6" fmla="*/ 1828800 w 2016"/>
              <a:gd name="T7" fmla="*/ 3200400 h 2016"/>
              <a:gd name="T8" fmla="*/ 0 w 2016"/>
              <a:gd name="T9" fmla="*/ 1828800 h 20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016"/>
              <a:gd name="T16" fmla="*/ 0 h 2016"/>
              <a:gd name="T17" fmla="*/ 2016 w 2016"/>
              <a:gd name="T18" fmla="*/ 2016 h 201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016" h="2016">
                <a:moveTo>
                  <a:pt x="0" y="1152"/>
                </a:moveTo>
                <a:lnTo>
                  <a:pt x="864" y="0"/>
                </a:lnTo>
                <a:lnTo>
                  <a:pt x="2016" y="864"/>
                </a:lnTo>
                <a:lnTo>
                  <a:pt x="1152" y="2016"/>
                </a:lnTo>
                <a:lnTo>
                  <a:pt x="0" y="1152"/>
                </a:lnTo>
                <a:close/>
              </a:path>
            </a:pathLst>
          </a:custGeom>
          <a:solidFill>
            <a:srgbClr val="00FF00"/>
          </a:solidFill>
          <a:ln w="3810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3733800" y="4478337"/>
            <a:ext cx="228600" cy="228600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3" name="Text Box 7"/>
          <p:cNvSpPr txBox="1">
            <a:spLocks noChangeArrowheads="1"/>
          </p:cNvSpPr>
          <p:nvPr/>
        </p:nvSpPr>
        <p:spPr bwMode="auto">
          <a:xfrm>
            <a:off x="4800600" y="2497137"/>
            <a:ext cx="990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en-US" sz="4400"/>
          </a:p>
        </p:txBody>
      </p:sp>
      <p:sp>
        <p:nvSpPr>
          <p:cNvPr id="88073" name="Text Box 9"/>
          <p:cNvSpPr txBox="1">
            <a:spLocks noChangeArrowheads="1"/>
          </p:cNvSpPr>
          <p:nvPr/>
        </p:nvSpPr>
        <p:spPr bwMode="auto">
          <a:xfrm>
            <a:off x="2743200" y="3640137"/>
            <a:ext cx="685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en-US" sz="4400"/>
          </a:p>
        </p:txBody>
      </p:sp>
      <p:sp>
        <p:nvSpPr>
          <p:cNvPr id="9225" name="Text Box 11"/>
          <p:cNvSpPr txBox="1">
            <a:spLocks noChangeArrowheads="1"/>
          </p:cNvSpPr>
          <p:nvPr/>
        </p:nvSpPr>
        <p:spPr bwMode="auto">
          <a:xfrm>
            <a:off x="4191000" y="5087937"/>
            <a:ext cx="990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en-US" sz="4400"/>
          </a:p>
        </p:txBody>
      </p:sp>
      <p:sp>
        <p:nvSpPr>
          <p:cNvPr id="88080" name="Text Box 16"/>
          <p:cNvSpPr txBox="1">
            <a:spLocks noChangeArrowheads="1"/>
          </p:cNvSpPr>
          <p:nvPr/>
        </p:nvSpPr>
        <p:spPr bwMode="auto">
          <a:xfrm>
            <a:off x="76200" y="2116137"/>
            <a:ext cx="4343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3200" dirty="0">
                <a:latin typeface="Comic Sans MS" pitchFamily="66" charset="0"/>
              </a:rPr>
              <a:t>Work out the area of each square.</a:t>
            </a:r>
          </a:p>
        </p:txBody>
      </p:sp>
      <p:sp>
        <p:nvSpPr>
          <p:cNvPr id="9227" name="Rectangle 17"/>
          <p:cNvSpPr>
            <a:spLocks noChangeArrowheads="1"/>
          </p:cNvSpPr>
          <p:nvPr/>
        </p:nvSpPr>
        <p:spPr bwMode="auto">
          <a:xfrm>
            <a:off x="76200" y="533400"/>
            <a:ext cx="9144000" cy="973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algn="ctr" defTabSz="762000">
              <a:spcBef>
                <a:spcPct val="20000"/>
              </a:spcBef>
            </a:pPr>
            <a:r>
              <a:rPr lang="en-GB" sz="6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  <a:ea typeface="PMingLiU" pitchFamily="18" charset="-120"/>
              </a:rPr>
              <a:t>A Pythagorean Puzzle</a:t>
            </a:r>
          </a:p>
          <a:p>
            <a:pPr defTabSz="762000">
              <a:spcBef>
                <a:spcPct val="20000"/>
              </a:spcBef>
            </a:pPr>
            <a:endParaRPr lang="en-GB" i="1" dirty="0">
              <a:solidFill>
                <a:schemeClr val="bg1"/>
              </a:solidFill>
              <a:ea typeface="PMingLiU" pitchFamily="18" charset="-120"/>
            </a:endParaRPr>
          </a:p>
        </p:txBody>
      </p:sp>
      <p:sp>
        <p:nvSpPr>
          <p:cNvPr id="9228" name="Text Box 20"/>
          <p:cNvSpPr txBox="1">
            <a:spLocks noChangeArrowheads="1"/>
          </p:cNvSpPr>
          <p:nvPr/>
        </p:nvSpPr>
        <p:spPr bwMode="auto">
          <a:xfrm>
            <a:off x="4476750" y="4595812"/>
            <a:ext cx="838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4000">
                <a:latin typeface="Comic Sans MS" pitchFamily="66" charset="0"/>
              </a:rPr>
              <a:t>a</a:t>
            </a:r>
          </a:p>
        </p:txBody>
      </p:sp>
      <p:sp>
        <p:nvSpPr>
          <p:cNvPr id="9229" name="Text Box 21"/>
          <p:cNvSpPr txBox="1">
            <a:spLocks noChangeArrowheads="1"/>
          </p:cNvSpPr>
          <p:nvPr/>
        </p:nvSpPr>
        <p:spPr bwMode="auto">
          <a:xfrm>
            <a:off x="3275013" y="3640137"/>
            <a:ext cx="457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4000">
                <a:latin typeface="Comic Sans MS" pitchFamily="66" charset="0"/>
              </a:rPr>
              <a:t>b</a:t>
            </a:r>
          </a:p>
        </p:txBody>
      </p:sp>
      <p:sp>
        <p:nvSpPr>
          <p:cNvPr id="88087" name="Text Box 23"/>
          <p:cNvSpPr txBox="1">
            <a:spLocks noChangeArrowheads="1"/>
          </p:cNvSpPr>
          <p:nvPr/>
        </p:nvSpPr>
        <p:spPr bwMode="auto">
          <a:xfrm>
            <a:off x="5043488" y="2749550"/>
            <a:ext cx="693737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3200">
                <a:solidFill>
                  <a:schemeClr val="accent2"/>
                </a:solidFill>
                <a:latin typeface="Comic Sans MS" pitchFamily="66" charset="0"/>
              </a:rPr>
              <a:t>C²</a:t>
            </a:r>
          </a:p>
        </p:txBody>
      </p:sp>
      <p:sp>
        <p:nvSpPr>
          <p:cNvPr id="88088" name="Text Box 24"/>
          <p:cNvSpPr txBox="1">
            <a:spLocks noChangeArrowheads="1"/>
          </p:cNvSpPr>
          <p:nvPr/>
        </p:nvSpPr>
        <p:spPr bwMode="auto">
          <a:xfrm>
            <a:off x="2511425" y="3700462"/>
            <a:ext cx="69056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3200">
                <a:solidFill>
                  <a:schemeClr val="accent2"/>
                </a:solidFill>
                <a:latin typeface="Comic Sans MS" pitchFamily="66" charset="0"/>
              </a:rPr>
              <a:t>b²</a:t>
            </a:r>
          </a:p>
        </p:txBody>
      </p:sp>
      <p:sp>
        <p:nvSpPr>
          <p:cNvPr id="88089" name="Text Box 25"/>
          <p:cNvSpPr txBox="1">
            <a:spLocks noChangeArrowheads="1"/>
          </p:cNvSpPr>
          <p:nvPr/>
        </p:nvSpPr>
        <p:spPr bwMode="auto">
          <a:xfrm>
            <a:off x="4318000" y="5505450"/>
            <a:ext cx="65722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3200">
                <a:solidFill>
                  <a:schemeClr val="accent2"/>
                </a:solidFill>
                <a:latin typeface="Comic Sans MS" pitchFamily="66" charset="0"/>
              </a:rPr>
              <a:t>a²</a:t>
            </a:r>
          </a:p>
        </p:txBody>
      </p:sp>
      <p:sp>
        <p:nvSpPr>
          <p:cNvPr id="9233" name="Text Box 26"/>
          <p:cNvSpPr txBox="1">
            <a:spLocks noChangeArrowheads="1"/>
          </p:cNvSpPr>
          <p:nvPr/>
        </p:nvSpPr>
        <p:spPr bwMode="auto">
          <a:xfrm>
            <a:off x="4648200" y="3487737"/>
            <a:ext cx="762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>
                <a:latin typeface="Comic Sans MS" pitchFamily="66" charset="0"/>
              </a:rPr>
              <a:t>c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8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5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80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80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80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80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73" grpId="0" autoUpdateAnimBg="0"/>
      <p:bldP spid="88080" grpId="0" autoUpdateAnimBg="0"/>
      <p:bldP spid="88087" grpId="0" autoUpdateAnimBg="0"/>
      <p:bldP spid="88088" grpId="0" autoUpdateAnimBg="0"/>
      <p:bldP spid="88089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3657600" y="4572000"/>
            <a:ext cx="1828800" cy="18288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3" name="AutoShape 3"/>
          <p:cNvSpPr>
            <a:spLocks noChangeArrowheads="1"/>
          </p:cNvSpPr>
          <p:nvPr/>
        </p:nvSpPr>
        <p:spPr bwMode="auto">
          <a:xfrm>
            <a:off x="3657600" y="3200400"/>
            <a:ext cx="1828800" cy="1371600"/>
          </a:xfrm>
          <a:prstGeom prst="rtTriangle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2286000" y="3200400"/>
            <a:ext cx="1371600" cy="1371600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5" name="Freeform 5"/>
          <p:cNvSpPr>
            <a:spLocks/>
          </p:cNvSpPr>
          <p:nvPr/>
        </p:nvSpPr>
        <p:spPr bwMode="auto">
          <a:xfrm>
            <a:off x="3657600" y="1371600"/>
            <a:ext cx="3200400" cy="3200400"/>
          </a:xfrm>
          <a:custGeom>
            <a:avLst/>
            <a:gdLst>
              <a:gd name="T0" fmla="*/ 0 w 2016"/>
              <a:gd name="T1" fmla="*/ 1828800 h 2016"/>
              <a:gd name="T2" fmla="*/ 1371600 w 2016"/>
              <a:gd name="T3" fmla="*/ 0 h 2016"/>
              <a:gd name="T4" fmla="*/ 3200400 w 2016"/>
              <a:gd name="T5" fmla="*/ 1371600 h 2016"/>
              <a:gd name="T6" fmla="*/ 1828800 w 2016"/>
              <a:gd name="T7" fmla="*/ 3200400 h 2016"/>
              <a:gd name="T8" fmla="*/ 0 w 2016"/>
              <a:gd name="T9" fmla="*/ 1828800 h 20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016"/>
              <a:gd name="T16" fmla="*/ 0 h 2016"/>
              <a:gd name="T17" fmla="*/ 2016 w 2016"/>
              <a:gd name="T18" fmla="*/ 2016 h 201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016" h="2016">
                <a:moveTo>
                  <a:pt x="0" y="1152"/>
                </a:moveTo>
                <a:lnTo>
                  <a:pt x="864" y="0"/>
                </a:lnTo>
                <a:lnTo>
                  <a:pt x="2016" y="864"/>
                </a:lnTo>
                <a:lnTo>
                  <a:pt x="1152" y="2016"/>
                </a:lnTo>
                <a:lnTo>
                  <a:pt x="0" y="1152"/>
                </a:lnTo>
                <a:close/>
              </a:path>
            </a:pathLst>
          </a:custGeom>
          <a:solidFill>
            <a:srgbClr val="00FF00"/>
          </a:solidFill>
          <a:ln w="3810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3657600" y="4343400"/>
            <a:ext cx="228600" cy="228600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7" name="Text Box 7"/>
          <p:cNvSpPr txBox="1">
            <a:spLocks noChangeArrowheads="1"/>
          </p:cNvSpPr>
          <p:nvPr/>
        </p:nvSpPr>
        <p:spPr bwMode="auto">
          <a:xfrm>
            <a:off x="4724400" y="2362200"/>
            <a:ext cx="990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en-US" sz="4400"/>
          </a:p>
        </p:txBody>
      </p:sp>
      <p:sp>
        <p:nvSpPr>
          <p:cNvPr id="10248" name="Text Box 9"/>
          <p:cNvSpPr txBox="1">
            <a:spLocks noChangeArrowheads="1"/>
          </p:cNvSpPr>
          <p:nvPr/>
        </p:nvSpPr>
        <p:spPr bwMode="auto">
          <a:xfrm>
            <a:off x="2667000" y="3505200"/>
            <a:ext cx="685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en-US" sz="4400"/>
          </a:p>
        </p:txBody>
      </p:sp>
      <p:sp>
        <p:nvSpPr>
          <p:cNvPr id="10249" name="Text Box 11"/>
          <p:cNvSpPr txBox="1">
            <a:spLocks noChangeArrowheads="1"/>
          </p:cNvSpPr>
          <p:nvPr/>
        </p:nvSpPr>
        <p:spPr bwMode="auto">
          <a:xfrm>
            <a:off x="4114800" y="4953000"/>
            <a:ext cx="990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en-US" sz="4400"/>
          </a:p>
        </p:txBody>
      </p:sp>
      <p:sp>
        <p:nvSpPr>
          <p:cNvPr id="10250" name="Rectangle 13"/>
          <p:cNvSpPr>
            <a:spLocks noChangeArrowheads="1"/>
          </p:cNvSpPr>
          <p:nvPr/>
        </p:nvSpPr>
        <p:spPr bwMode="auto">
          <a:xfrm>
            <a:off x="0" y="422275"/>
            <a:ext cx="9144000" cy="87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algn="ctr" defTabSz="762000">
              <a:spcBef>
                <a:spcPct val="20000"/>
              </a:spcBef>
            </a:pPr>
            <a:r>
              <a:rPr lang="en-GB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  <a:ea typeface="PMingLiU" pitchFamily="18" charset="-120"/>
              </a:rPr>
              <a:t>A Pythagorean Puzzle</a:t>
            </a:r>
          </a:p>
          <a:p>
            <a:pPr defTabSz="762000">
              <a:spcBef>
                <a:spcPct val="20000"/>
              </a:spcBef>
            </a:pPr>
            <a:endParaRPr lang="en-GB" sz="2000" b="1" i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j-lt"/>
              <a:ea typeface="PMingLiU" pitchFamily="18" charset="-120"/>
            </a:endParaRPr>
          </a:p>
        </p:txBody>
      </p:sp>
      <p:sp>
        <p:nvSpPr>
          <p:cNvPr id="10251" name="Text Box 14"/>
          <p:cNvSpPr txBox="1">
            <a:spLocks noChangeArrowheads="1"/>
          </p:cNvSpPr>
          <p:nvPr/>
        </p:nvSpPr>
        <p:spPr bwMode="auto">
          <a:xfrm>
            <a:off x="4967288" y="2614613"/>
            <a:ext cx="658812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3200">
                <a:solidFill>
                  <a:schemeClr val="accent2"/>
                </a:solidFill>
                <a:latin typeface="Comic Sans MS" pitchFamily="66" charset="0"/>
              </a:rPr>
              <a:t>c²</a:t>
            </a:r>
          </a:p>
        </p:txBody>
      </p:sp>
      <p:sp>
        <p:nvSpPr>
          <p:cNvPr id="10252" name="Text Box 15"/>
          <p:cNvSpPr txBox="1">
            <a:spLocks noChangeArrowheads="1"/>
          </p:cNvSpPr>
          <p:nvPr/>
        </p:nvSpPr>
        <p:spPr bwMode="auto">
          <a:xfrm>
            <a:off x="2435225" y="3565525"/>
            <a:ext cx="69056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3200">
                <a:solidFill>
                  <a:schemeClr val="accent2"/>
                </a:solidFill>
                <a:latin typeface="Comic Sans MS" pitchFamily="66" charset="0"/>
              </a:rPr>
              <a:t>b²</a:t>
            </a:r>
          </a:p>
        </p:txBody>
      </p:sp>
      <p:sp>
        <p:nvSpPr>
          <p:cNvPr id="10253" name="Text Box 16"/>
          <p:cNvSpPr txBox="1">
            <a:spLocks noChangeArrowheads="1"/>
          </p:cNvSpPr>
          <p:nvPr/>
        </p:nvSpPr>
        <p:spPr bwMode="auto">
          <a:xfrm>
            <a:off x="4241800" y="5370513"/>
            <a:ext cx="65722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3200">
                <a:solidFill>
                  <a:schemeClr val="accent2"/>
                </a:solidFill>
                <a:latin typeface="Comic Sans MS" pitchFamily="66" charset="0"/>
              </a:rPr>
              <a:t>a²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3657600" y="4648200"/>
            <a:ext cx="1828800" cy="18288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267" name="AutoShape 3"/>
          <p:cNvSpPr>
            <a:spLocks noChangeArrowheads="1"/>
          </p:cNvSpPr>
          <p:nvPr/>
        </p:nvSpPr>
        <p:spPr bwMode="auto">
          <a:xfrm>
            <a:off x="3657600" y="3276600"/>
            <a:ext cx="1828800" cy="1371600"/>
          </a:xfrm>
          <a:prstGeom prst="rtTriangle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2286000" y="3276600"/>
            <a:ext cx="1371600" cy="1371600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269" name="Freeform 5"/>
          <p:cNvSpPr>
            <a:spLocks/>
          </p:cNvSpPr>
          <p:nvPr/>
        </p:nvSpPr>
        <p:spPr bwMode="auto">
          <a:xfrm>
            <a:off x="3657600" y="1447800"/>
            <a:ext cx="3200400" cy="3200400"/>
          </a:xfrm>
          <a:custGeom>
            <a:avLst/>
            <a:gdLst>
              <a:gd name="T0" fmla="*/ 0 w 2016"/>
              <a:gd name="T1" fmla="*/ 1828800 h 2016"/>
              <a:gd name="T2" fmla="*/ 1371600 w 2016"/>
              <a:gd name="T3" fmla="*/ 0 h 2016"/>
              <a:gd name="T4" fmla="*/ 3200400 w 2016"/>
              <a:gd name="T5" fmla="*/ 1371600 h 2016"/>
              <a:gd name="T6" fmla="*/ 1828800 w 2016"/>
              <a:gd name="T7" fmla="*/ 3200400 h 2016"/>
              <a:gd name="T8" fmla="*/ 0 w 2016"/>
              <a:gd name="T9" fmla="*/ 1828800 h 20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016"/>
              <a:gd name="T16" fmla="*/ 0 h 2016"/>
              <a:gd name="T17" fmla="*/ 2016 w 2016"/>
              <a:gd name="T18" fmla="*/ 2016 h 201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016" h="2016">
                <a:moveTo>
                  <a:pt x="0" y="1152"/>
                </a:moveTo>
                <a:lnTo>
                  <a:pt x="864" y="0"/>
                </a:lnTo>
                <a:lnTo>
                  <a:pt x="2016" y="864"/>
                </a:lnTo>
                <a:lnTo>
                  <a:pt x="1152" y="2016"/>
                </a:lnTo>
                <a:lnTo>
                  <a:pt x="0" y="1152"/>
                </a:lnTo>
                <a:close/>
              </a:path>
            </a:pathLst>
          </a:custGeom>
          <a:solidFill>
            <a:srgbClr val="00FF00"/>
          </a:solidFill>
          <a:ln w="3810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270" name="Rectangle 6"/>
          <p:cNvSpPr>
            <a:spLocks noChangeArrowheads="1"/>
          </p:cNvSpPr>
          <p:nvPr/>
        </p:nvSpPr>
        <p:spPr bwMode="auto">
          <a:xfrm>
            <a:off x="3657600" y="4419600"/>
            <a:ext cx="228600" cy="228600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4724400" y="2438400"/>
            <a:ext cx="990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en-US" sz="4400"/>
          </a:p>
        </p:txBody>
      </p:sp>
      <p:sp>
        <p:nvSpPr>
          <p:cNvPr id="11272" name="Text Box 8"/>
          <p:cNvSpPr txBox="1">
            <a:spLocks noChangeArrowheads="1"/>
          </p:cNvSpPr>
          <p:nvPr/>
        </p:nvSpPr>
        <p:spPr bwMode="auto">
          <a:xfrm>
            <a:off x="2667000" y="3581400"/>
            <a:ext cx="685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en-US" sz="4400"/>
          </a:p>
        </p:txBody>
      </p:sp>
      <p:sp>
        <p:nvSpPr>
          <p:cNvPr id="11273" name="Text Box 9"/>
          <p:cNvSpPr txBox="1">
            <a:spLocks noChangeArrowheads="1"/>
          </p:cNvSpPr>
          <p:nvPr/>
        </p:nvSpPr>
        <p:spPr bwMode="auto">
          <a:xfrm>
            <a:off x="4114800" y="5029200"/>
            <a:ext cx="990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en-US" sz="4400"/>
          </a:p>
        </p:txBody>
      </p:sp>
      <p:sp>
        <p:nvSpPr>
          <p:cNvPr id="90122" name="Line 10"/>
          <p:cNvSpPr>
            <a:spLocks noChangeShapeType="1"/>
          </p:cNvSpPr>
          <p:nvPr/>
        </p:nvSpPr>
        <p:spPr bwMode="auto">
          <a:xfrm flipH="1">
            <a:off x="3886200" y="4648200"/>
            <a:ext cx="1371600" cy="1828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0123" name="Line 11"/>
          <p:cNvSpPr>
            <a:spLocks noChangeShapeType="1"/>
          </p:cNvSpPr>
          <p:nvPr/>
        </p:nvSpPr>
        <p:spPr bwMode="auto">
          <a:xfrm>
            <a:off x="3657600" y="4876800"/>
            <a:ext cx="1828800" cy="13716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276" name="Rectangle 12"/>
          <p:cNvSpPr>
            <a:spLocks noChangeArrowheads="1"/>
          </p:cNvSpPr>
          <p:nvPr/>
        </p:nvSpPr>
        <p:spPr bwMode="auto">
          <a:xfrm>
            <a:off x="-76200" y="457200"/>
            <a:ext cx="9144000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algn="ctr" defTabSz="762000">
              <a:spcBef>
                <a:spcPct val="20000"/>
              </a:spcBef>
            </a:pPr>
            <a:r>
              <a:rPr lang="en-GB" sz="6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  <a:ea typeface="PMingLiU" pitchFamily="18" charset="-120"/>
              </a:rPr>
              <a:t>A Pythagorean Puzzle</a:t>
            </a:r>
          </a:p>
          <a:p>
            <a:pPr defTabSz="762000">
              <a:spcBef>
                <a:spcPct val="20000"/>
              </a:spcBef>
            </a:pPr>
            <a:endParaRPr lang="en-GB" i="1" dirty="0">
              <a:solidFill>
                <a:schemeClr val="bg1"/>
              </a:solidFill>
              <a:ea typeface="PMingLiU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90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90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122" grpId="0" animBg="1"/>
      <p:bldP spid="9012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2"/>
          <p:cNvSpPr>
            <a:spLocks noChangeArrowheads="1"/>
          </p:cNvSpPr>
          <p:nvPr/>
        </p:nvSpPr>
        <p:spPr bwMode="auto">
          <a:xfrm>
            <a:off x="3657600" y="3030537"/>
            <a:ext cx="1828800" cy="1371600"/>
          </a:xfrm>
          <a:prstGeom prst="rtTriangle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2286000" y="3030537"/>
            <a:ext cx="1371600" cy="1371600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292" name="Freeform 4"/>
          <p:cNvSpPr>
            <a:spLocks/>
          </p:cNvSpPr>
          <p:nvPr/>
        </p:nvSpPr>
        <p:spPr bwMode="auto">
          <a:xfrm>
            <a:off x="3657600" y="1201737"/>
            <a:ext cx="3200400" cy="3200400"/>
          </a:xfrm>
          <a:custGeom>
            <a:avLst/>
            <a:gdLst>
              <a:gd name="T0" fmla="*/ 0 w 2016"/>
              <a:gd name="T1" fmla="*/ 1828800 h 2016"/>
              <a:gd name="T2" fmla="*/ 1371600 w 2016"/>
              <a:gd name="T3" fmla="*/ 0 h 2016"/>
              <a:gd name="T4" fmla="*/ 3200400 w 2016"/>
              <a:gd name="T5" fmla="*/ 1371600 h 2016"/>
              <a:gd name="T6" fmla="*/ 1828800 w 2016"/>
              <a:gd name="T7" fmla="*/ 3200400 h 2016"/>
              <a:gd name="T8" fmla="*/ 0 w 2016"/>
              <a:gd name="T9" fmla="*/ 1828800 h 20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016"/>
              <a:gd name="T16" fmla="*/ 0 h 2016"/>
              <a:gd name="T17" fmla="*/ 2016 w 2016"/>
              <a:gd name="T18" fmla="*/ 2016 h 201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016" h="2016">
                <a:moveTo>
                  <a:pt x="0" y="1152"/>
                </a:moveTo>
                <a:lnTo>
                  <a:pt x="864" y="0"/>
                </a:lnTo>
                <a:lnTo>
                  <a:pt x="2016" y="864"/>
                </a:lnTo>
                <a:lnTo>
                  <a:pt x="1152" y="2016"/>
                </a:lnTo>
                <a:lnTo>
                  <a:pt x="0" y="1152"/>
                </a:lnTo>
                <a:close/>
              </a:path>
            </a:pathLst>
          </a:custGeom>
          <a:solidFill>
            <a:srgbClr val="00FF00"/>
          </a:solidFill>
          <a:ln w="3810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3657600" y="4173537"/>
            <a:ext cx="228600" cy="228600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294" name="Freeform 6"/>
          <p:cNvSpPr>
            <a:spLocks/>
          </p:cNvSpPr>
          <p:nvPr/>
        </p:nvSpPr>
        <p:spPr bwMode="auto">
          <a:xfrm>
            <a:off x="3657600" y="4402137"/>
            <a:ext cx="1600200" cy="914400"/>
          </a:xfrm>
          <a:custGeom>
            <a:avLst/>
            <a:gdLst>
              <a:gd name="T0" fmla="*/ 0 w 1008"/>
              <a:gd name="T1" fmla="*/ 0 h 576"/>
              <a:gd name="T2" fmla="*/ 1600200 w 1008"/>
              <a:gd name="T3" fmla="*/ 0 h 576"/>
              <a:gd name="T4" fmla="*/ 914400 w 1008"/>
              <a:gd name="T5" fmla="*/ 914400 h 576"/>
              <a:gd name="T6" fmla="*/ 0 w 1008"/>
              <a:gd name="T7" fmla="*/ 228600 h 576"/>
              <a:gd name="T8" fmla="*/ 0 w 1008"/>
              <a:gd name="T9" fmla="*/ 0 h 57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08"/>
              <a:gd name="T16" fmla="*/ 0 h 576"/>
              <a:gd name="T17" fmla="*/ 1008 w 1008"/>
              <a:gd name="T18" fmla="*/ 576 h 57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08" h="576">
                <a:moveTo>
                  <a:pt x="0" y="0"/>
                </a:moveTo>
                <a:lnTo>
                  <a:pt x="1008" y="0"/>
                </a:lnTo>
                <a:lnTo>
                  <a:pt x="576" y="576"/>
                </a:lnTo>
                <a:lnTo>
                  <a:pt x="0" y="144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 w="3810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295" name="Freeform 7"/>
          <p:cNvSpPr>
            <a:spLocks/>
          </p:cNvSpPr>
          <p:nvPr/>
        </p:nvSpPr>
        <p:spPr bwMode="auto">
          <a:xfrm>
            <a:off x="3657600" y="4630737"/>
            <a:ext cx="914400" cy="1600200"/>
          </a:xfrm>
          <a:custGeom>
            <a:avLst/>
            <a:gdLst>
              <a:gd name="T0" fmla="*/ 0 w 576"/>
              <a:gd name="T1" fmla="*/ 0 h 1008"/>
              <a:gd name="T2" fmla="*/ 0 w 576"/>
              <a:gd name="T3" fmla="*/ 1600200 h 1008"/>
              <a:gd name="T4" fmla="*/ 228600 w 576"/>
              <a:gd name="T5" fmla="*/ 1600200 h 1008"/>
              <a:gd name="T6" fmla="*/ 914400 w 576"/>
              <a:gd name="T7" fmla="*/ 685800 h 1008"/>
              <a:gd name="T8" fmla="*/ 0 w 576"/>
              <a:gd name="T9" fmla="*/ 0 h 100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76"/>
              <a:gd name="T16" fmla="*/ 0 h 1008"/>
              <a:gd name="T17" fmla="*/ 576 w 576"/>
              <a:gd name="T18" fmla="*/ 1008 h 100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76" h="1008">
                <a:moveTo>
                  <a:pt x="0" y="0"/>
                </a:moveTo>
                <a:lnTo>
                  <a:pt x="0" y="1008"/>
                </a:lnTo>
                <a:lnTo>
                  <a:pt x="144" y="1008"/>
                </a:lnTo>
                <a:lnTo>
                  <a:pt x="576" y="432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 w="3810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3886200" y="5316537"/>
            <a:ext cx="1600200" cy="914400"/>
            <a:chOff x="2448" y="3216"/>
            <a:chExt cx="1008" cy="576"/>
          </a:xfrm>
        </p:grpSpPr>
        <p:sp>
          <p:nvSpPr>
            <p:cNvPr id="12300" name="Freeform 9"/>
            <p:cNvSpPr>
              <a:spLocks/>
            </p:cNvSpPr>
            <p:nvPr/>
          </p:nvSpPr>
          <p:spPr bwMode="auto">
            <a:xfrm>
              <a:off x="2448" y="3216"/>
              <a:ext cx="1008" cy="576"/>
            </a:xfrm>
            <a:custGeom>
              <a:avLst/>
              <a:gdLst>
                <a:gd name="T0" fmla="*/ 432 w 1008"/>
                <a:gd name="T1" fmla="*/ 0 h 576"/>
                <a:gd name="T2" fmla="*/ 1008 w 1008"/>
                <a:gd name="T3" fmla="*/ 432 h 576"/>
                <a:gd name="T4" fmla="*/ 1008 w 1008"/>
                <a:gd name="T5" fmla="*/ 576 h 576"/>
                <a:gd name="T6" fmla="*/ 0 w 1008"/>
                <a:gd name="T7" fmla="*/ 576 h 576"/>
                <a:gd name="T8" fmla="*/ 432 w 1008"/>
                <a:gd name="T9" fmla="*/ 0 h 57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08"/>
                <a:gd name="T16" fmla="*/ 0 h 576"/>
                <a:gd name="T17" fmla="*/ 1008 w 1008"/>
                <a:gd name="T18" fmla="*/ 576 h 57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08" h="576">
                  <a:moveTo>
                    <a:pt x="432" y="0"/>
                  </a:moveTo>
                  <a:lnTo>
                    <a:pt x="1008" y="432"/>
                  </a:lnTo>
                  <a:lnTo>
                    <a:pt x="1008" y="576"/>
                  </a:lnTo>
                  <a:lnTo>
                    <a:pt x="0" y="576"/>
                  </a:lnTo>
                  <a:lnTo>
                    <a:pt x="432" y="0"/>
                  </a:lnTo>
                  <a:close/>
                </a:path>
              </a:pathLst>
            </a:custGeom>
            <a:solidFill>
              <a:srgbClr val="FF0000"/>
            </a:solidFill>
            <a:ln w="38100" cmpd="sng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01" name="Text Box 10"/>
            <p:cNvSpPr txBox="1">
              <a:spLocks noChangeArrowheads="1"/>
            </p:cNvSpPr>
            <p:nvPr/>
          </p:nvSpPr>
          <p:spPr bwMode="auto">
            <a:xfrm>
              <a:off x="2784" y="3408"/>
              <a:ext cx="288" cy="327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800" b="1">
                  <a:solidFill>
                    <a:srgbClr val="FFFF00"/>
                  </a:solidFill>
                  <a:sym typeface="Monotype Sorts" pitchFamily="2" charset="2"/>
                </a:rPr>
                <a:t>1</a:t>
              </a:r>
              <a:endParaRPr lang="en-US" sz="2800"/>
            </a:p>
          </p:txBody>
        </p:sp>
      </p:grpSp>
      <p:sp>
        <p:nvSpPr>
          <p:cNvPr id="12297" name="Freeform 11"/>
          <p:cNvSpPr>
            <a:spLocks/>
          </p:cNvSpPr>
          <p:nvPr/>
        </p:nvSpPr>
        <p:spPr bwMode="auto">
          <a:xfrm>
            <a:off x="4572000" y="4402137"/>
            <a:ext cx="914400" cy="1600200"/>
          </a:xfrm>
          <a:custGeom>
            <a:avLst/>
            <a:gdLst>
              <a:gd name="T0" fmla="*/ 0 w 576"/>
              <a:gd name="T1" fmla="*/ 914400 h 1008"/>
              <a:gd name="T2" fmla="*/ 685800 w 576"/>
              <a:gd name="T3" fmla="*/ 0 h 1008"/>
              <a:gd name="T4" fmla="*/ 914400 w 576"/>
              <a:gd name="T5" fmla="*/ 0 h 1008"/>
              <a:gd name="T6" fmla="*/ 914400 w 576"/>
              <a:gd name="T7" fmla="*/ 1600200 h 1008"/>
              <a:gd name="T8" fmla="*/ 0 w 576"/>
              <a:gd name="T9" fmla="*/ 914400 h 100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76"/>
              <a:gd name="T16" fmla="*/ 0 h 1008"/>
              <a:gd name="T17" fmla="*/ 576 w 576"/>
              <a:gd name="T18" fmla="*/ 1008 h 100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76" h="1008">
                <a:moveTo>
                  <a:pt x="0" y="576"/>
                </a:moveTo>
                <a:lnTo>
                  <a:pt x="432" y="0"/>
                </a:lnTo>
                <a:lnTo>
                  <a:pt x="576" y="0"/>
                </a:lnTo>
                <a:lnTo>
                  <a:pt x="576" y="1008"/>
                </a:lnTo>
                <a:lnTo>
                  <a:pt x="0" y="576"/>
                </a:lnTo>
                <a:close/>
              </a:path>
            </a:pathLst>
          </a:custGeom>
          <a:solidFill>
            <a:srgbClr val="FF0000"/>
          </a:solidFill>
          <a:ln w="3810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1148" name="Text Box 12"/>
          <p:cNvSpPr txBox="1">
            <a:spLocks noChangeArrowheads="1"/>
          </p:cNvSpPr>
          <p:nvPr/>
        </p:nvSpPr>
        <p:spPr bwMode="auto">
          <a:xfrm>
            <a:off x="2819400" y="5621337"/>
            <a:ext cx="18288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8000">
                <a:sym typeface="Wingdings" pitchFamily="2" charset="2"/>
              </a:rPr>
              <a:t></a:t>
            </a:r>
            <a:endParaRPr lang="en-US"/>
          </a:p>
        </p:txBody>
      </p:sp>
      <p:sp>
        <p:nvSpPr>
          <p:cNvPr id="12299" name="Rectangle 13"/>
          <p:cNvSpPr>
            <a:spLocks noChangeArrowheads="1"/>
          </p:cNvSpPr>
          <p:nvPr/>
        </p:nvSpPr>
        <p:spPr bwMode="auto">
          <a:xfrm>
            <a:off x="0" y="381000"/>
            <a:ext cx="9144000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algn="ctr" defTabSz="762000">
              <a:spcBef>
                <a:spcPct val="20000"/>
              </a:spcBef>
            </a:pPr>
            <a:r>
              <a:rPr lang="en-GB" sz="6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  <a:ea typeface="PMingLiU" pitchFamily="18" charset="-120"/>
              </a:rPr>
              <a:t>A Pythagorean Puzzle</a:t>
            </a:r>
          </a:p>
          <a:p>
            <a:pPr defTabSz="762000">
              <a:spcBef>
                <a:spcPct val="20000"/>
              </a:spcBef>
            </a:pPr>
            <a:endParaRPr lang="en-GB" i="1" dirty="0">
              <a:solidFill>
                <a:schemeClr val="bg1"/>
              </a:solidFill>
              <a:ea typeface="PMingLiU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1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48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2"/>
          <p:cNvSpPr>
            <a:spLocks noChangeArrowheads="1"/>
          </p:cNvSpPr>
          <p:nvPr/>
        </p:nvSpPr>
        <p:spPr bwMode="auto">
          <a:xfrm>
            <a:off x="3657600" y="3032125"/>
            <a:ext cx="1828800" cy="1371600"/>
          </a:xfrm>
          <a:prstGeom prst="rtTriangle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2286000" y="3032125"/>
            <a:ext cx="1371600" cy="1371600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6" name="Freeform 4"/>
          <p:cNvSpPr>
            <a:spLocks/>
          </p:cNvSpPr>
          <p:nvPr/>
        </p:nvSpPr>
        <p:spPr bwMode="auto">
          <a:xfrm>
            <a:off x="3657600" y="1203325"/>
            <a:ext cx="3200400" cy="3200400"/>
          </a:xfrm>
          <a:custGeom>
            <a:avLst/>
            <a:gdLst>
              <a:gd name="T0" fmla="*/ 0 w 2016"/>
              <a:gd name="T1" fmla="*/ 1828800 h 2016"/>
              <a:gd name="T2" fmla="*/ 1371600 w 2016"/>
              <a:gd name="T3" fmla="*/ 0 h 2016"/>
              <a:gd name="T4" fmla="*/ 3200400 w 2016"/>
              <a:gd name="T5" fmla="*/ 1371600 h 2016"/>
              <a:gd name="T6" fmla="*/ 1828800 w 2016"/>
              <a:gd name="T7" fmla="*/ 3200400 h 2016"/>
              <a:gd name="T8" fmla="*/ 0 w 2016"/>
              <a:gd name="T9" fmla="*/ 1828800 h 20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016"/>
              <a:gd name="T16" fmla="*/ 0 h 2016"/>
              <a:gd name="T17" fmla="*/ 2016 w 2016"/>
              <a:gd name="T18" fmla="*/ 2016 h 201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016" h="2016">
                <a:moveTo>
                  <a:pt x="0" y="1152"/>
                </a:moveTo>
                <a:lnTo>
                  <a:pt x="864" y="0"/>
                </a:lnTo>
                <a:lnTo>
                  <a:pt x="2016" y="864"/>
                </a:lnTo>
                <a:lnTo>
                  <a:pt x="1152" y="2016"/>
                </a:lnTo>
                <a:lnTo>
                  <a:pt x="0" y="1152"/>
                </a:lnTo>
                <a:close/>
              </a:path>
            </a:pathLst>
          </a:custGeom>
          <a:solidFill>
            <a:srgbClr val="00FF00"/>
          </a:solidFill>
          <a:ln w="3810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3657600" y="4175125"/>
            <a:ext cx="228600" cy="228600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8" name="Freeform 6"/>
          <p:cNvSpPr>
            <a:spLocks/>
          </p:cNvSpPr>
          <p:nvPr/>
        </p:nvSpPr>
        <p:spPr bwMode="auto">
          <a:xfrm>
            <a:off x="3657600" y="4403725"/>
            <a:ext cx="1600200" cy="914400"/>
          </a:xfrm>
          <a:custGeom>
            <a:avLst/>
            <a:gdLst>
              <a:gd name="T0" fmla="*/ 0 w 1008"/>
              <a:gd name="T1" fmla="*/ 0 h 576"/>
              <a:gd name="T2" fmla="*/ 1600200 w 1008"/>
              <a:gd name="T3" fmla="*/ 0 h 576"/>
              <a:gd name="T4" fmla="*/ 914400 w 1008"/>
              <a:gd name="T5" fmla="*/ 914400 h 576"/>
              <a:gd name="T6" fmla="*/ 0 w 1008"/>
              <a:gd name="T7" fmla="*/ 228600 h 576"/>
              <a:gd name="T8" fmla="*/ 0 w 1008"/>
              <a:gd name="T9" fmla="*/ 0 h 57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08"/>
              <a:gd name="T16" fmla="*/ 0 h 576"/>
              <a:gd name="T17" fmla="*/ 1008 w 1008"/>
              <a:gd name="T18" fmla="*/ 576 h 57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08" h="576">
                <a:moveTo>
                  <a:pt x="0" y="0"/>
                </a:moveTo>
                <a:lnTo>
                  <a:pt x="1008" y="0"/>
                </a:lnTo>
                <a:lnTo>
                  <a:pt x="576" y="576"/>
                </a:lnTo>
                <a:lnTo>
                  <a:pt x="0" y="144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 w="3810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9" name="Freeform 7"/>
          <p:cNvSpPr>
            <a:spLocks/>
          </p:cNvSpPr>
          <p:nvPr/>
        </p:nvSpPr>
        <p:spPr bwMode="auto">
          <a:xfrm>
            <a:off x="4572000" y="4403725"/>
            <a:ext cx="914400" cy="1600200"/>
          </a:xfrm>
          <a:custGeom>
            <a:avLst/>
            <a:gdLst>
              <a:gd name="T0" fmla="*/ 685800 w 576"/>
              <a:gd name="T1" fmla="*/ 0 h 1008"/>
              <a:gd name="T2" fmla="*/ 914400 w 576"/>
              <a:gd name="T3" fmla="*/ 0 h 1008"/>
              <a:gd name="T4" fmla="*/ 914400 w 576"/>
              <a:gd name="T5" fmla="*/ 1600200 h 1008"/>
              <a:gd name="T6" fmla="*/ 0 w 576"/>
              <a:gd name="T7" fmla="*/ 914400 h 1008"/>
              <a:gd name="T8" fmla="*/ 685800 w 576"/>
              <a:gd name="T9" fmla="*/ 0 h 100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76"/>
              <a:gd name="T16" fmla="*/ 0 h 1008"/>
              <a:gd name="T17" fmla="*/ 576 w 576"/>
              <a:gd name="T18" fmla="*/ 1008 h 100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76" h="1008">
                <a:moveTo>
                  <a:pt x="432" y="0"/>
                </a:moveTo>
                <a:lnTo>
                  <a:pt x="576" y="0"/>
                </a:lnTo>
                <a:lnTo>
                  <a:pt x="576" y="1008"/>
                </a:lnTo>
                <a:lnTo>
                  <a:pt x="0" y="576"/>
                </a:lnTo>
                <a:lnTo>
                  <a:pt x="432" y="0"/>
                </a:lnTo>
                <a:close/>
              </a:path>
            </a:pathLst>
          </a:custGeom>
          <a:solidFill>
            <a:srgbClr val="FF0000"/>
          </a:solidFill>
          <a:ln w="3810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20" name="Freeform 8"/>
          <p:cNvSpPr>
            <a:spLocks/>
          </p:cNvSpPr>
          <p:nvPr/>
        </p:nvSpPr>
        <p:spPr bwMode="auto">
          <a:xfrm>
            <a:off x="3657600" y="4632325"/>
            <a:ext cx="914400" cy="1600200"/>
          </a:xfrm>
          <a:custGeom>
            <a:avLst/>
            <a:gdLst>
              <a:gd name="T0" fmla="*/ 0 w 576"/>
              <a:gd name="T1" fmla="*/ 0 h 1008"/>
              <a:gd name="T2" fmla="*/ 0 w 576"/>
              <a:gd name="T3" fmla="*/ 1600200 h 1008"/>
              <a:gd name="T4" fmla="*/ 228600 w 576"/>
              <a:gd name="T5" fmla="*/ 1600200 h 1008"/>
              <a:gd name="T6" fmla="*/ 914400 w 576"/>
              <a:gd name="T7" fmla="*/ 685800 h 1008"/>
              <a:gd name="T8" fmla="*/ 0 w 576"/>
              <a:gd name="T9" fmla="*/ 0 h 100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76"/>
              <a:gd name="T16" fmla="*/ 0 h 1008"/>
              <a:gd name="T17" fmla="*/ 576 w 576"/>
              <a:gd name="T18" fmla="*/ 1008 h 100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76" h="1008">
                <a:moveTo>
                  <a:pt x="0" y="0"/>
                </a:moveTo>
                <a:lnTo>
                  <a:pt x="0" y="1008"/>
                </a:lnTo>
                <a:lnTo>
                  <a:pt x="144" y="1008"/>
                </a:lnTo>
                <a:lnTo>
                  <a:pt x="576" y="432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 w="3810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4343400" y="1203325"/>
            <a:ext cx="1600200" cy="914400"/>
            <a:chOff x="2448" y="3216"/>
            <a:chExt cx="1008" cy="576"/>
          </a:xfrm>
        </p:grpSpPr>
        <p:sp>
          <p:nvSpPr>
            <p:cNvPr id="13325" name="Freeform 10"/>
            <p:cNvSpPr>
              <a:spLocks/>
            </p:cNvSpPr>
            <p:nvPr/>
          </p:nvSpPr>
          <p:spPr bwMode="auto">
            <a:xfrm>
              <a:off x="2448" y="3216"/>
              <a:ext cx="1008" cy="576"/>
            </a:xfrm>
            <a:custGeom>
              <a:avLst/>
              <a:gdLst>
                <a:gd name="T0" fmla="*/ 432 w 1008"/>
                <a:gd name="T1" fmla="*/ 0 h 576"/>
                <a:gd name="T2" fmla="*/ 1008 w 1008"/>
                <a:gd name="T3" fmla="*/ 432 h 576"/>
                <a:gd name="T4" fmla="*/ 1008 w 1008"/>
                <a:gd name="T5" fmla="*/ 576 h 576"/>
                <a:gd name="T6" fmla="*/ 0 w 1008"/>
                <a:gd name="T7" fmla="*/ 576 h 576"/>
                <a:gd name="T8" fmla="*/ 432 w 1008"/>
                <a:gd name="T9" fmla="*/ 0 h 57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08"/>
                <a:gd name="T16" fmla="*/ 0 h 576"/>
                <a:gd name="T17" fmla="*/ 1008 w 1008"/>
                <a:gd name="T18" fmla="*/ 576 h 57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08" h="576">
                  <a:moveTo>
                    <a:pt x="432" y="0"/>
                  </a:moveTo>
                  <a:lnTo>
                    <a:pt x="1008" y="432"/>
                  </a:lnTo>
                  <a:lnTo>
                    <a:pt x="1008" y="576"/>
                  </a:lnTo>
                  <a:lnTo>
                    <a:pt x="0" y="576"/>
                  </a:lnTo>
                  <a:lnTo>
                    <a:pt x="432" y="0"/>
                  </a:lnTo>
                  <a:close/>
                </a:path>
              </a:pathLst>
            </a:custGeom>
            <a:solidFill>
              <a:srgbClr val="FF0000"/>
            </a:solidFill>
            <a:ln w="38100" cmpd="sng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26" name="Text Box 11"/>
            <p:cNvSpPr txBox="1">
              <a:spLocks noChangeArrowheads="1"/>
            </p:cNvSpPr>
            <p:nvPr/>
          </p:nvSpPr>
          <p:spPr bwMode="auto">
            <a:xfrm>
              <a:off x="2784" y="3408"/>
              <a:ext cx="288" cy="327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800" b="1">
                  <a:solidFill>
                    <a:srgbClr val="FFFF00"/>
                  </a:solidFill>
                  <a:sym typeface="Monotype Sorts" pitchFamily="2" charset="2"/>
                </a:rPr>
                <a:t>1</a:t>
              </a:r>
              <a:endParaRPr lang="en-US" sz="2800"/>
            </a:p>
          </p:txBody>
        </p:sp>
      </p:grpSp>
      <p:sp>
        <p:nvSpPr>
          <p:cNvPr id="92172" name="Text Box 12"/>
          <p:cNvSpPr txBox="1">
            <a:spLocks noChangeArrowheads="1"/>
          </p:cNvSpPr>
          <p:nvPr/>
        </p:nvSpPr>
        <p:spPr bwMode="auto">
          <a:xfrm>
            <a:off x="4876800" y="4937125"/>
            <a:ext cx="533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800" b="1">
                <a:solidFill>
                  <a:srgbClr val="FFFF00"/>
                </a:solidFill>
                <a:sym typeface="Monotype Sorts" pitchFamily="2" charset="2"/>
              </a:rPr>
              <a:t>2</a:t>
            </a:r>
            <a:endParaRPr lang="en-US" sz="2800"/>
          </a:p>
        </p:txBody>
      </p:sp>
      <p:sp>
        <p:nvSpPr>
          <p:cNvPr id="13323" name="Text Box 13"/>
          <p:cNvSpPr txBox="1">
            <a:spLocks noChangeArrowheads="1"/>
          </p:cNvSpPr>
          <p:nvPr/>
        </p:nvSpPr>
        <p:spPr bwMode="auto">
          <a:xfrm>
            <a:off x="3733800" y="5699125"/>
            <a:ext cx="11430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8000">
                <a:sym typeface="Wingdings" pitchFamily="2" charset="2"/>
              </a:rPr>
              <a:t></a:t>
            </a:r>
            <a:endParaRPr lang="en-US"/>
          </a:p>
        </p:txBody>
      </p:sp>
      <p:sp>
        <p:nvSpPr>
          <p:cNvPr id="13324" name="Rectangle 14"/>
          <p:cNvSpPr>
            <a:spLocks noChangeArrowheads="1"/>
          </p:cNvSpPr>
          <p:nvPr/>
        </p:nvSpPr>
        <p:spPr bwMode="auto">
          <a:xfrm>
            <a:off x="0" y="382588"/>
            <a:ext cx="9144000" cy="912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algn="ctr" defTabSz="762000">
              <a:spcBef>
                <a:spcPct val="20000"/>
              </a:spcBef>
            </a:pPr>
            <a:r>
              <a:rPr lang="en-GB" sz="6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  <a:ea typeface="PMingLiU" pitchFamily="18" charset="-120"/>
              </a:rPr>
              <a:t>A Pythagorean </a:t>
            </a:r>
            <a:r>
              <a:rPr lang="en-GB" sz="6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  <a:ea typeface="PMingLiU" pitchFamily="18" charset="-120"/>
              </a:rPr>
              <a:t>Puzzle</a:t>
            </a:r>
            <a:endParaRPr lang="en-GB" sz="6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j-lt"/>
              <a:ea typeface="PMingLiU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72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2"/>
          <p:cNvSpPr>
            <a:spLocks noChangeArrowheads="1"/>
          </p:cNvSpPr>
          <p:nvPr/>
        </p:nvSpPr>
        <p:spPr bwMode="auto">
          <a:xfrm>
            <a:off x="3657600" y="3371850"/>
            <a:ext cx="1828800" cy="1371600"/>
          </a:xfrm>
          <a:prstGeom prst="rtTriangle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2286000" y="3352800"/>
            <a:ext cx="1371600" cy="1371600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0" name="Freeform 4"/>
          <p:cNvSpPr>
            <a:spLocks/>
          </p:cNvSpPr>
          <p:nvPr/>
        </p:nvSpPr>
        <p:spPr bwMode="auto">
          <a:xfrm>
            <a:off x="3657600" y="1524000"/>
            <a:ext cx="3200400" cy="3200400"/>
          </a:xfrm>
          <a:custGeom>
            <a:avLst/>
            <a:gdLst>
              <a:gd name="T0" fmla="*/ 0 w 2016"/>
              <a:gd name="T1" fmla="*/ 1828800 h 2016"/>
              <a:gd name="T2" fmla="*/ 1371600 w 2016"/>
              <a:gd name="T3" fmla="*/ 0 h 2016"/>
              <a:gd name="T4" fmla="*/ 3200400 w 2016"/>
              <a:gd name="T5" fmla="*/ 1371600 h 2016"/>
              <a:gd name="T6" fmla="*/ 1828800 w 2016"/>
              <a:gd name="T7" fmla="*/ 3200400 h 2016"/>
              <a:gd name="T8" fmla="*/ 0 w 2016"/>
              <a:gd name="T9" fmla="*/ 1828800 h 20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016"/>
              <a:gd name="T16" fmla="*/ 0 h 2016"/>
              <a:gd name="T17" fmla="*/ 2016 w 2016"/>
              <a:gd name="T18" fmla="*/ 2016 h 201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016" h="2016">
                <a:moveTo>
                  <a:pt x="0" y="1152"/>
                </a:moveTo>
                <a:lnTo>
                  <a:pt x="864" y="0"/>
                </a:lnTo>
                <a:lnTo>
                  <a:pt x="2016" y="864"/>
                </a:lnTo>
                <a:lnTo>
                  <a:pt x="1152" y="2016"/>
                </a:lnTo>
                <a:lnTo>
                  <a:pt x="0" y="1152"/>
                </a:lnTo>
                <a:close/>
              </a:path>
            </a:pathLst>
          </a:custGeom>
          <a:solidFill>
            <a:srgbClr val="00FF00"/>
          </a:solidFill>
          <a:ln w="3810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3657600" y="4495800"/>
            <a:ext cx="228600" cy="228600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2" name="Freeform 6"/>
          <p:cNvSpPr>
            <a:spLocks/>
          </p:cNvSpPr>
          <p:nvPr/>
        </p:nvSpPr>
        <p:spPr bwMode="auto">
          <a:xfrm>
            <a:off x="3657600" y="4724400"/>
            <a:ext cx="1600200" cy="914400"/>
          </a:xfrm>
          <a:custGeom>
            <a:avLst/>
            <a:gdLst>
              <a:gd name="T0" fmla="*/ 0 w 1008"/>
              <a:gd name="T1" fmla="*/ 0 h 576"/>
              <a:gd name="T2" fmla="*/ 1600200 w 1008"/>
              <a:gd name="T3" fmla="*/ 0 h 576"/>
              <a:gd name="T4" fmla="*/ 914400 w 1008"/>
              <a:gd name="T5" fmla="*/ 914400 h 576"/>
              <a:gd name="T6" fmla="*/ 0 w 1008"/>
              <a:gd name="T7" fmla="*/ 228600 h 576"/>
              <a:gd name="T8" fmla="*/ 0 w 1008"/>
              <a:gd name="T9" fmla="*/ 0 h 57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08"/>
              <a:gd name="T16" fmla="*/ 0 h 576"/>
              <a:gd name="T17" fmla="*/ 1008 w 1008"/>
              <a:gd name="T18" fmla="*/ 576 h 57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08" h="576">
                <a:moveTo>
                  <a:pt x="0" y="0"/>
                </a:moveTo>
                <a:lnTo>
                  <a:pt x="1008" y="0"/>
                </a:lnTo>
                <a:lnTo>
                  <a:pt x="576" y="576"/>
                </a:lnTo>
                <a:lnTo>
                  <a:pt x="0" y="144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 w="3810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3" name="Freeform 7"/>
          <p:cNvSpPr>
            <a:spLocks/>
          </p:cNvSpPr>
          <p:nvPr/>
        </p:nvSpPr>
        <p:spPr bwMode="auto">
          <a:xfrm>
            <a:off x="4572000" y="4724400"/>
            <a:ext cx="914400" cy="1600200"/>
          </a:xfrm>
          <a:custGeom>
            <a:avLst/>
            <a:gdLst>
              <a:gd name="T0" fmla="*/ 685800 w 576"/>
              <a:gd name="T1" fmla="*/ 0 h 1008"/>
              <a:gd name="T2" fmla="*/ 914400 w 576"/>
              <a:gd name="T3" fmla="*/ 0 h 1008"/>
              <a:gd name="T4" fmla="*/ 914400 w 576"/>
              <a:gd name="T5" fmla="*/ 1600200 h 1008"/>
              <a:gd name="T6" fmla="*/ 0 w 576"/>
              <a:gd name="T7" fmla="*/ 914400 h 1008"/>
              <a:gd name="T8" fmla="*/ 685800 w 576"/>
              <a:gd name="T9" fmla="*/ 0 h 100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76"/>
              <a:gd name="T16" fmla="*/ 0 h 1008"/>
              <a:gd name="T17" fmla="*/ 576 w 576"/>
              <a:gd name="T18" fmla="*/ 1008 h 100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76" h="1008">
                <a:moveTo>
                  <a:pt x="432" y="0"/>
                </a:moveTo>
                <a:lnTo>
                  <a:pt x="576" y="0"/>
                </a:lnTo>
                <a:lnTo>
                  <a:pt x="576" y="1008"/>
                </a:lnTo>
                <a:lnTo>
                  <a:pt x="0" y="576"/>
                </a:lnTo>
                <a:lnTo>
                  <a:pt x="432" y="0"/>
                </a:lnTo>
                <a:close/>
              </a:path>
            </a:pathLst>
          </a:custGeom>
          <a:solidFill>
            <a:srgbClr val="FF0000"/>
          </a:solidFill>
          <a:ln w="3810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4" name="Freeform 8"/>
          <p:cNvSpPr>
            <a:spLocks/>
          </p:cNvSpPr>
          <p:nvPr/>
        </p:nvSpPr>
        <p:spPr bwMode="auto">
          <a:xfrm>
            <a:off x="3657600" y="4953000"/>
            <a:ext cx="914400" cy="1600200"/>
          </a:xfrm>
          <a:custGeom>
            <a:avLst/>
            <a:gdLst>
              <a:gd name="T0" fmla="*/ 0 w 576"/>
              <a:gd name="T1" fmla="*/ 0 h 1008"/>
              <a:gd name="T2" fmla="*/ 0 w 576"/>
              <a:gd name="T3" fmla="*/ 1600200 h 1008"/>
              <a:gd name="T4" fmla="*/ 228600 w 576"/>
              <a:gd name="T5" fmla="*/ 1600200 h 1008"/>
              <a:gd name="T6" fmla="*/ 914400 w 576"/>
              <a:gd name="T7" fmla="*/ 685800 h 1008"/>
              <a:gd name="T8" fmla="*/ 0 w 576"/>
              <a:gd name="T9" fmla="*/ 0 h 100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76"/>
              <a:gd name="T16" fmla="*/ 0 h 1008"/>
              <a:gd name="T17" fmla="*/ 576 w 576"/>
              <a:gd name="T18" fmla="*/ 1008 h 100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76" h="1008">
                <a:moveTo>
                  <a:pt x="0" y="0"/>
                </a:moveTo>
                <a:lnTo>
                  <a:pt x="0" y="1008"/>
                </a:lnTo>
                <a:lnTo>
                  <a:pt x="144" y="1008"/>
                </a:lnTo>
                <a:lnTo>
                  <a:pt x="576" y="432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 w="3810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4343400" y="1524000"/>
            <a:ext cx="1600200" cy="914400"/>
            <a:chOff x="2448" y="3216"/>
            <a:chExt cx="1008" cy="576"/>
          </a:xfrm>
        </p:grpSpPr>
        <p:sp>
          <p:nvSpPr>
            <p:cNvPr id="14349" name="Freeform 10"/>
            <p:cNvSpPr>
              <a:spLocks/>
            </p:cNvSpPr>
            <p:nvPr/>
          </p:nvSpPr>
          <p:spPr bwMode="auto">
            <a:xfrm>
              <a:off x="2448" y="3216"/>
              <a:ext cx="1008" cy="576"/>
            </a:xfrm>
            <a:custGeom>
              <a:avLst/>
              <a:gdLst>
                <a:gd name="T0" fmla="*/ 432 w 1008"/>
                <a:gd name="T1" fmla="*/ 0 h 576"/>
                <a:gd name="T2" fmla="*/ 1008 w 1008"/>
                <a:gd name="T3" fmla="*/ 432 h 576"/>
                <a:gd name="T4" fmla="*/ 1008 w 1008"/>
                <a:gd name="T5" fmla="*/ 576 h 576"/>
                <a:gd name="T6" fmla="*/ 0 w 1008"/>
                <a:gd name="T7" fmla="*/ 576 h 576"/>
                <a:gd name="T8" fmla="*/ 432 w 1008"/>
                <a:gd name="T9" fmla="*/ 0 h 57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08"/>
                <a:gd name="T16" fmla="*/ 0 h 576"/>
                <a:gd name="T17" fmla="*/ 1008 w 1008"/>
                <a:gd name="T18" fmla="*/ 576 h 57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08" h="576">
                  <a:moveTo>
                    <a:pt x="432" y="0"/>
                  </a:moveTo>
                  <a:lnTo>
                    <a:pt x="1008" y="432"/>
                  </a:lnTo>
                  <a:lnTo>
                    <a:pt x="1008" y="576"/>
                  </a:lnTo>
                  <a:lnTo>
                    <a:pt x="0" y="576"/>
                  </a:lnTo>
                  <a:lnTo>
                    <a:pt x="432" y="0"/>
                  </a:lnTo>
                  <a:close/>
                </a:path>
              </a:pathLst>
            </a:custGeom>
            <a:solidFill>
              <a:srgbClr val="FF0000"/>
            </a:solidFill>
            <a:ln w="38100" cmpd="sng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50" name="Text Box 11"/>
            <p:cNvSpPr txBox="1">
              <a:spLocks noChangeArrowheads="1"/>
            </p:cNvSpPr>
            <p:nvPr/>
          </p:nvSpPr>
          <p:spPr bwMode="auto">
            <a:xfrm>
              <a:off x="2784" y="3408"/>
              <a:ext cx="288" cy="327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800" b="1">
                  <a:solidFill>
                    <a:srgbClr val="FFFF00"/>
                  </a:solidFill>
                  <a:sym typeface="Monotype Sorts" pitchFamily="2" charset="2"/>
                </a:rPr>
                <a:t>1</a:t>
              </a:r>
              <a:endParaRPr lang="en-US" sz="2800"/>
            </a:p>
          </p:txBody>
        </p:sp>
      </p:grpSp>
      <p:sp>
        <p:nvSpPr>
          <p:cNvPr id="14346" name="Text Box 12"/>
          <p:cNvSpPr txBox="1">
            <a:spLocks noChangeArrowheads="1"/>
          </p:cNvSpPr>
          <p:nvPr/>
        </p:nvSpPr>
        <p:spPr bwMode="auto">
          <a:xfrm>
            <a:off x="4876800" y="5257800"/>
            <a:ext cx="533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800" b="1">
                <a:solidFill>
                  <a:srgbClr val="FFFF00"/>
                </a:solidFill>
                <a:sym typeface="Monotype Sorts" pitchFamily="2" charset="2"/>
              </a:rPr>
              <a:t>2</a:t>
            </a:r>
            <a:endParaRPr lang="en-US" sz="2800"/>
          </a:p>
        </p:txBody>
      </p:sp>
      <p:sp>
        <p:nvSpPr>
          <p:cNvPr id="14347" name="Text Box 13"/>
          <p:cNvSpPr txBox="1">
            <a:spLocks noChangeArrowheads="1"/>
          </p:cNvSpPr>
          <p:nvPr/>
        </p:nvSpPr>
        <p:spPr bwMode="auto">
          <a:xfrm rot="-2015151">
            <a:off x="3810000" y="4938713"/>
            <a:ext cx="14478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8000">
                <a:sym typeface="Wingdings" pitchFamily="2" charset="2"/>
              </a:rPr>
              <a:t></a:t>
            </a:r>
            <a:endParaRPr lang="en-US"/>
          </a:p>
        </p:txBody>
      </p:sp>
      <p:sp>
        <p:nvSpPr>
          <p:cNvPr id="14348" name="Rectangle 14"/>
          <p:cNvSpPr>
            <a:spLocks noChangeArrowheads="1"/>
          </p:cNvSpPr>
          <p:nvPr/>
        </p:nvSpPr>
        <p:spPr bwMode="auto">
          <a:xfrm>
            <a:off x="0" y="533400"/>
            <a:ext cx="9144000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algn="ctr" defTabSz="762000">
              <a:spcBef>
                <a:spcPct val="20000"/>
              </a:spcBef>
            </a:pPr>
            <a:r>
              <a:rPr lang="en-GB" sz="6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  <a:ea typeface="PMingLiU" pitchFamily="18" charset="-120"/>
              </a:rPr>
              <a:t>A Pythagorean Puzzle</a:t>
            </a:r>
          </a:p>
          <a:p>
            <a:pPr algn="ctr" defTabSz="762000">
              <a:spcBef>
                <a:spcPct val="20000"/>
              </a:spcBef>
            </a:pPr>
            <a:endParaRPr lang="en-GB" sz="6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j-lt"/>
              <a:ea typeface="PMingLiU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2"/>
          <p:cNvSpPr>
            <a:spLocks noChangeArrowheads="1"/>
          </p:cNvSpPr>
          <p:nvPr/>
        </p:nvSpPr>
        <p:spPr bwMode="auto">
          <a:xfrm>
            <a:off x="3657600" y="3341151"/>
            <a:ext cx="1828800" cy="1371600"/>
          </a:xfrm>
          <a:prstGeom prst="rtTriangle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2286000" y="3341151"/>
            <a:ext cx="1371600" cy="1371600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4" name="Freeform 4"/>
          <p:cNvSpPr>
            <a:spLocks/>
          </p:cNvSpPr>
          <p:nvPr/>
        </p:nvSpPr>
        <p:spPr bwMode="auto">
          <a:xfrm>
            <a:off x="3657600" y="1512351"/>
            <a:ext cx="3200400" cy="3200400"/>
          </a:xfrm>
          <a:custGeom>
            <a:avLst/>
            <a:gdLst>
              <a:gd name="T0" fmla="*/ 0 w 2016"/>
              <a:gd name="T1" fmla="*/ 1828800 h 2016"/>
              <a:gd name="T2" fmla="*/ 1371600 w 2016"/>
              <a:gd name="T3" fmla="*/ 0 h 2016"/>
              <a:gd name="T4" fmla="*/ 3200400 w 2016"/>
              <a:gd name="T5" fmla="*/ 1371600 h 2016"/>
              <a:gd name="T6" fmla="*/ 1828800 w 2016"/>
              <a:gd name="T7" fmla="*/ 3200400 h 2016"/>
              <a:gd name="T8" fmla="*/ 0 w 2016"/>
              <a:gd name="T9" fmla="*/ 1828800 h 20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016"/>
              <a:gd name="T16" fmla="*/ 0 h 2016"/>
              <a:gd name="T17" fmla="*/ 2016 w 2016"/>
              <a:gd name="T18" fmla="*/ 2016 h 201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016" h="2016">
                <a:moveTo>
                  <a:pt x="0" y="1152"/>
                </a:moveTo>
                <a:lnTo>
                  <a:pt x="864" y="0"/>
                </a:lnTo>
                <a:lnTo>
                  <a:pt x="2016" y="864"/>
                </a:lnTo>
                <a:lnTo>
                  <a:pt x="1152" y="2016"/>
                </a:lnTo>
                <a:lnTo>
                  <a:pt x="0" y="1152"/>
                </a:lnTo>
                <a:close/>
              </a:path>
            </a:pathLst>
          </a:custGeom>
          <a:solidFill>
            <a:srgbClr val="00FF00"/>
          </a:solidFill>
          <a:ln w="3810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3657600" y="4484151"/>
            <a:ext cx="228600" cy="228600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6" name="Freeform 6"/>
          <p:cNvSpPr>
            <a:spLocks/>
          </p:cNvSpPr>
          <p:nvPr/>
        </p:nvSpPr>
        <p:spPr bwMode="auto">
          <a:xfrm>
            <a:off x="3657600" y="4712751"/>
            <a:ext cx="1600200" cy="914400"/>
          </a:xfrm>
          <a:custGeom>
            <a:avLst/>
            <a:gdLst>
              <a:gd name="T0" fmla="*/ 0 w 1008"/>
              <a:gd name="T1" fmla="*/ 0 h 576"/>
              <a:gd name="T2" fmla="*/ 1600200 w 1008"/>
              <a:gd name="T3" fmla="*/ 0 h 576"/>
              <a:gd name="T4" fmla="*/ 914400 w 1008"/>
              <a:gd name="T5" fmla="*/ 914400 h 576"/>
              <a:gd name="T6" fmla="*/ 0 w 1008"/>
              <a:gd name="T7" fmla="*/ 228600 h 576"/>
              <a:gd name="T8" fmla="*/ 0 w 1008"/>
              <a:gd name="T9" fmla="*/ 0 h 57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08"/>
              <a:gd name="T16" fmla="*/ 0 h 576"/>
              <a:gd name="T17" fmla="*/ 1008 w 1008"/>
              <a:gd name="T18" fmla="*/ 576 h 57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08" h="576">
                <a:moveTo>
                  <a:pt x="0" y="0"/>
                </a:moveTo>
                <a:lnTo>
                  <a:pt x="1008" y="0"/>
                </a:lnTo>
                <a:lnTo>
                  <a:pt x="576" y="576"/>
                </a:lnTo>
                <a:lnTo>
                  <a:pt x="0" y="144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 w="3810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7" name="Freeform 7"/>
          <p:cNvSpPr>
            <a:spLocks/>
          </p:cNvSpPr>
          <p:nvPr/>
        </p:nvSpPr>
        <p:spPr bwMode="auto">
          <a:xfrm>
            <a:off x="3657600" y="4941351"/>
            <a:ext cx="914400" cy="1600200"/>
          </a:xfrm>
          <a:custGeom>
            <a:avLst/>
            <a:gdLst>
              <a:gd name="T0" fmla="*/ 0 w 576"/>
              <a:gd name="T1" fmla="*/ 0 h 1008"/>
              <a:gd name="T2" fmla="*/ 0 w 576"/>
              <a:gd name="T3" fmla="*/ 1600200 h 1008"/>
              <a:gd name="T4" fmla="*/ 228600 w 576"/>
              <a:gd name="T5" fmla="*/ 1600200 h 1008"/>
              <a:gd name="T6" fmla="*/ 914400 w 576"/>
              <a:gd name="T7" fmla="*/ 685800 h 1008"/>
              <a:gd name="T8" fmla="*/ 0 w 576"/>
              <a:gd name="T9" fmla="*/ 0 h 100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76"/>
              <a:gd name="T16" fmla="*/ 0 h 1008"/>
              <a:gd name="T17" fmla="*/ 576 w 576"/>
              <a:gd name="T18" fmla="*/ 1008 h 100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76" h="1008">
                <a:moveTo>
                  <a:pt x="0" y="0"/>
                </a:moveTo>
                <a:lnTo>
                  <a:pt x="0" y="1008"/>
                </a:lnTo>
                <a:lnTo>
                  <a:pt x="144" y="1008"/>
                </a:lnTo>
                <a:lnTo>
                  <a:pt x="576" y="432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 w="3810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4343400" y="1512351"/>
            <a:ext cx="1600200" cy="914400"/>
            <a:chOff x="2448" y="3216"/>
            <a:chExt cx="1008" cy="576"/>
          </a:xfrm>
        </p:grpSpPr>
        <p:sp>
          <p:nvSpPr>
            <p:cNvPr id="15375" name="Freeform 9"/>
            <p:cNvSpPr>
              <a:spLocks/>
            </p:cNvSpPr>
            <p:nvPr/>
          </p:nvSpPr>
          <p:spPr bwMode="auto">
            <a:xfrm>
              <a:off x="2448" y="3216"/>
              <a:ext cx="1008" cy="576"/>
            </a:xfrm>
            <a:custGeom>
              <a:avLst/>
              <a:gdLst>
                <a:gd name="T0" fmla="*/ 432 w 1008"/>
                <a:gd name="T1" fmla="*/ 0 h 576"/>
                <a:gd name="T2" fmla="*/ 1008 w 1008"/>
                <a:gd name="T3" fmla="*/ 432 h 576"/>
                <a:gd name="T4" fmla="*/ 1008 w 1008"/>
                <a:gd name="T5" fmla="*/ 576 h 576"/>
                <a:gd name="T6" fmla="*/ 0 w 1008"/>
                <a:gd name="T7" fmla="*/ 576 h 576"/>
                <a:gd name="T8" fmla="*/ 432 w 1008"/>
                <a:gd name="T9" fmla="*/ 0 h 57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08"/>
                <a:gd name="T16" fmla="*/ 0 h 576"/>
                <a:gd name="T17" fmla="*/ 1008 w 1008"/>
                <a:gd name="T18" fmla="*/ 576 h 57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08" h="576">
                  <a:moveTo>
                    <a:pt x="432" y="0"/>
                  </a:moveTo>
                  <a:lnTo>
                    <a:pt x="1008" y="432"/>
                  </a:lnTo>
                  <a:lnTo>
                    <a:pt x="1008" y="576"/>
                  </a:lnTo>
                  <a:lnTo>
                    <a:pt x="0" y="576"/>
                  </a:lnTo>
                  <a:lnTo>
                    <a:pt x="432" y="0"/>
                  </a:lnTo>
                  <a:close/>
                </a:path>
              </a:pathLst>
            </a:custGeom>
            <a:solidFill>
              <a:srgbClr val="FF0000"/>
            </a:solidFill>
            <a:ln w="38100" cmpd="sng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76" name="Text Box 10"/>
            <p:cNvSpPr txBox="1">
              <a:spLocks noChangeArrowheads="1"/>
            </p:cNvSpPr>
            <p:nvPr/>
          </p:nvSpPr>
          <p:spPr bwMode="auto">
            <a:xfrm>
              <a:off x="2784" y="3408"/>
              <a:ext cx="288" cy="327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800" b="1">
                  <a:solidFill>
                    <a:srgbClr val="FFFF00"/>
                  </a:solidFill>
                  <a:sym typeface="Monotype Sorts" pitchFamily="2" charset="2"/>
                </a:rPr>
                <a:t>1</a:t>
              </a:r>
              <a:endParaRPr lang="en-US" sz="2800"/>
            </a:p>
          </p:txBody>
        </p:sp>
      </p:grp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3657600" y="2426751"/>
            <a:ext cx="914400" cy="1600200"/>
            <a:chOff x="2880" y="2640"/>
            <a:chExt cx="576" cy="1008"/>
          </a:xfrm>
        </p:grpSpPr>
        <p:sp>
          <p:nvSpPr>
            <p:cNvPr id="15373" name="Freeform 12"/>
            <p:cNvSpPr>
              <a:spLocks/>
            </p:cNvSpPr>
            <p:nvPr/>
          </p:nvSpPr>
          <p:spPr bwMode="auto">
            <a:xfrm>
              <a:off x="2880" y="2640"/>
              <a:ext cx="576" cy="1008"/>
            </a:xfrm>
            <a:custGeom>
              <a:avLst/>
              <a:gdLst>
                <a:gd name="T0" fmla="*/ 432 w 576"/>
                <a:gd name="T1" fmla="*/ 0 h 1008"/>
                <a:gd name="T2" fmla="*/ 576 w 576"/>
                <a:gd name="T3" fmla="*/ 0 h 1008"/>
                <a:gd name="T4" fmla="*/ 576 w 576"/>
                <a:gd name="T5" fmla="*/ 1008 h 1008"/>
                <a:gd name="T6" fmla="*/ 0 w 576"/>
                <a:gd name="T7" fmla="*/ 576 h 1008"/>
                <a:gd name="T8" fmla="*/ 432 w 576"/>
                <a:gd name="T9" fmla="*/ 0 h 100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76"/>
                <a:gd name="T16" fmla="*/ 0 h 1008"/>
                <a:gd name="T17" fmla="*/ 576 w 576"/>
                <a:gd name="T18" fmla="*/ 1008 h 100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76" h="1008">
                  <a:moveTo>
                    <a:pt x="432" y="0"/>
                  </a:moveTo>
                  <a:lnTo>
                    <a:pt x="576" y="0"/>
                  </a:lnTo>
                  <a:lnTo>
                    <a:pt x="576" y="1008"/>
                  </a:lnTo>
                  <a:lnTo>
                    <a:pt x="0" y="576"/>
                  </a:lnTo>
                  <a:lnTo>
                    <a:pt x="432" y="0"/>
                  </a:lnTo>
                  <a:close/>
                </a:path>
              </a:pathLst>
            </a:custGeom>
            <a:solidFill>
              <a:srgbClr val="FF0000"/>
            </a:solidFill>
            <a:ln w="38100" cmpd="sng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74" name="Text Box 13"/>
            <p:cNvSpPr txBox="1">
              <a:spLocks noChangeArrowheads="1"/>
            </p:cNvSpPr>
            <p:nvPr/>
          </p:nvSpPr>
          <p:spPr bwMode="auto">
            <a:xfrm>
              <a:off x="3072" y="2976"/>
              <a:ext cx="336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800" b="1">
                  <a:solidFill>
                    <a:srgbClr val="FFFF00"/>
                  </a:solidFill>
                  <a:sym typeface="Monotype Sorts" pitchFamily="2" charset="2"/>
                </a:rPr>
                <a:t>2</a:t>
              </a:r>
              <a:endParaRPr lang="en-US" sz="2800"/>
            </a:p>
          </p:txBody>
        </p:sp>
      </p:grpSp>
      <p:sp>
        <p:nvSpPr>
          <p:cNvPr id="95246" name="Text Box 14"/>
          <p:cNvSpPr txBox="1">
            <a:spLocks noChangeArrowheads="1"/>
          </p:cNvSpPr>
          <p:nvPr/>
        </p:nvSpPr>
        <p:spPr bwMode="auto">
          <a:xfrm>
            <a:off x="3810000" y="5474751"/>
            <a:ext cx="533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800" b="1">
                <a:solidFill>
                  <a:srgbClr val="FFFF00"/>
                </a:solidFill>
                <a:sym typeface="Monotype Sorts" pitchFamily="2" charset="2"/>
              </a:rPr>
              <a:t>3</a:t>
            </a:r>
            <a:endParaRPr lang="en-US" sz="2800"/>
          </a:p>
        </p:txBody>
      </p:sp>
      <p:sp>
        <p:nvSpPr>
          <p:cNvPr id="15371" name="Text Box 15"/>
          <p:cNvSpPr txBox="1">
            <a:spLocks noChangeArrowheads="1"/>
          </p:cNvSpPr>
          <p:nvPr/>
        </p:nvSpPr>
        <p:spPr bwMode="auto">
          <a:xfrm rot="-2028986">
            <a:off x="4038600" y="5169951"/>
            <a:ext cx="17526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8000">
                <a:sym typeface="Wingdings" pitchFamily="2" charset="2"/>
              </a:rPr>
              <a:t></a:t>
            </a:r>
            <a:endParaRPr lang="en-US"/>
          </a:p>
        </p:txBody>
      </p:sp>
      <p:sp>
        <p:nvSpPr>
          <p:cNvPr id="15372" name="Rectangle 16"/>
          <p:cNvSpPr>
            <a:spLocks noChangeArrowheads="1"/>
          </p:cNvSpPr>
          <p:nvPr/>
        </p:nvSpPr>
        <p:spPr bwMode="auto">
          <a:xfrm>
            <a:off x="0" y="533400"/>
            <a:ext cx="9144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algn="ctr" defTabSz="762000">
              <a:spcBef>
                <a:spcPct val="20000"/>
              </a:spcBef>
            </a:pPr>
            <a:r>
              <a:rPr lang="en-GB" sz="6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  <a:ea typeface="PMingLiU" pitchFamily="18" charset="-120"/>
              </a:rPr>
              <a:t>A Pythagorean Puzzle</a:t>
            </a:r>
          </a:p>
          <a:p>
            <a:pPr defTabSz="762000">
              <a:spcBef>
                <a:spcPct val="20000"/>
              </a:spcBef>
            </a:pPr>
            <a:endParaRPr lang="en-GB" i="1" dirty="0">
              <a:solidFill>
                <a:schemeClr val="bg1"/>
              </a:solidFill>
              <a:ea typeface="PMingLiU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46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2"/>
          <p:cNvSpPr>
            <a:spLocks noChangeArrowheads="1"/>
          </p:cNvSpPr>
          <p:nvPr/>
        </p:nvSpPr>
        <p:spPr bwMode="auto">
          <a:xfrm>
            <a:off x="3657600" y="3416112"/>
            <a:ext cx="1828800" cy="1371600"/>
          </a:xfrm>
          <a:prstGeom prst="rtTriangle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2286000" y="3416112"/>
            <a:ext cx="1371600" cy="1371600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88" name="Freeform 4"/>
          <p:cNvSpPr>
            <a:spLocks/>
          </p:cNvSpPr>
          <p:nvPr/>
        </p:nvSpPr>
        <p:spPr bwMode="auto">
          <a:xfrm>
            <a:off x="3657600" y="1587312"/>
            <a:ext cx="3200400" cy="3200400"/>
          </a:xfrm>
          <a:custGeom>
            <a:avLst/>
            <a:gdLst>
              <a:gd name="T0" fmla="*/ 0 w 2016"/>
              <a:gd name="T1" fmla="*/ 1828800 h 2016"/>
              <a:gd name="T2" fmla="*/ 1371600 w 2016"/>
              <a:gd name="T3" fmla="*/ 0 h 2016"/>
              <a:gd name="T4" fmla="*/ 3200400 w 2016"/>
              <a:gd name="T5" fmla="*/ 1371600 h 2016"/>
              <a:gd name="T6" fmla="*/ 1828800 w 2016"/>
              <a:gd name="T7" fmla="*/ 3200400 h 2016"/>
              <a:gd name="T8" fmla="*/ 0 w 2016"/>
              <a:gd name="T9" fmla="*/ 1828800 h 20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016"/>
              <a:gd name="T16" fmla="*/ 0 h 2016"/>
              <a:gd name="T17" fmla="*/ 2016 w 2016"/>
              <a:gd name="T18" fmla="*/ 2016 h 201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016" h="2016">
                <a:moveTo>
                  <a:pt x="0" y="1152"/>
                </a:moveTo>
                <a:lnTo>
                  <a:pt x="864" y="0"/>
                </a:lnTo>
                <a:lnTo>
                  <a:pt x="2016" y="864"/>
                </a:lnTo>
                <a:lnTo>
                  <a:pt x="1152" y="2016"/>
                </a:lnTo>
                <a:lnTo>
                  <a:pt x="0" y="1152"/>
                </a:lnTo>
                <a:close/>
              </a:path>
            </a:pathLst>
          </a:custGeom>
          <a:solidFill>
            <a:srgbClr val="00FF00"/>
          </a:solidFill>
          <a:ln w="3810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3657600" y="4559112"/>
            <a:ext cx="228600" cy="228600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90" name="Freeform 6"/>
          <p:cNvSpPr>
            <a:spLocks/>
          </p:cNvSpPr>
          <p:nvPr/>
        </p:nvSpPr>
        <p:spPr bwMode="auto">
          <a:xfrm>
            <a:off x="3657600" y="4787712"/>
            <a:ext cx="1600200" cy="914400"/>
          </a:xfrm>
          <a:custGeom>
            <a:avLst/>
            <a:gdLst>
              <a:gd name="T0" fmla="*/ 0 w 1008"/>
              <a:gd name="T1" fmla="*/ 0 h 576"/>
              <a:gd name="T2" fmla="*/ 1600200 w 1008"/>
              <a:gd name="T3" fmla="*/ 0 h 576"/>
              <a:gd name="T4" fmla="*/ 914400 w 1008"/>
              <a:gd name="T5" fmla="*/ 914400 h 576"/>
              <a:gd name="T6" fmla="*/ 0 w 1008"/>
              <a:gd name="T7" fmla="*/ 228600 h 576"/>
              <a:gd name="T8" fmla="*/ 0 w 1008"/>
              <a:gd name="T9" fmla="*/ 0 h 57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08"/>
              <a:gd name="T16" fmla="*/ 0 h 576"/>
              <a:gd name="T17" fmla="*/ 1008 w 1008"/>
              <a:gd name="T18" fmla="*/ 576 h 57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08" h="576">
                <a:moveTo>
                  <a:pt x="0" y="0"/>
                </a:moveTo>
                <a:lnTo>
                  <a:pt x="1008" y="0"/>
                </a:lnTo>
                <a:lnTo>
                  <a:pt x="576" y="576"/>
                </a:lnTo>
                <a:lnTo>
                  <a:pt x="0" y="144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 w="3810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91" name="Freeform 7"/>
          <p:cNvSpPr>
            <a:spLocks/>
          </p:cNvSpPr>
          <p:nvPr/>
        </p:nvSpPr>
        <p:spPr bwMode="auto">
          <a:xfrm>
            <a:off x="3657600" y="5016312"/>
            <a:ext cx="914400" cy="1600200"/>
          </a:xfrm>
          <a:custGeom>
            <a:avLst/>
            <a:gdLst>
              <a:gd name="T0" fmla="*/ 0 w 576"/>
              <a:gd name="T1" fmla="*/ 0 h 1008"/>
              <a:gd name="T2" fmla="*/ 0 w 576"/>
              <a:gd name="T3" fmla="*/ 1600200 h 1008"/>
              <a:gd name="T4" fmla="*/ 228600 w 576"/>
              <a:gd name="T5" fmla="*/ 1600200 h 1008"/>
              <a:gd name="T6" fmla="*/ 914400 w 576"/>
              <a:gd name="T7" fmla="*/ 685800 h 1008"/>
              <a:gd name="T8" fmla="*/ 0 w 576"/>
              <a:gd name="T9" fmla="*/ 0 h 100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76"/>
              <a:gd name="T16" fmla="*/ 0 h 1008"/>
              <a:gd name="T17" fmla="*/ 576 w 576"/>
              <a:gd name="T18" fmla="*/ 1008 h 100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76" h="1008">
                <a:moveTo>
                  <a:pt x="0" y="0"/>
                </a:moveTo>
                <a:lnTo>
                  <a:pt x="0" y="1008"/>
                </a:lnTo>
                <a:lnTo>
                  <a:pt x="144" y="1008"/>
                </a:lnTo>
                <a:lnTo>
                  <a:pt x="576" y="432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 w="3810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4343400" y="1587312"/>
            <a:ext cx="1600200" cy="914400"/>
            <a:chOff x="2448" y="3216"/>
            <a:chExt cx="1008" cy="576"/>
          </a:xfrm>
        </p:grpSpPr>
        <p:sp>
          <p:nvSpPr>
            <p:cNvPr id="16399" name="Freeform 9"/>
            <p:cNvSpPr>
              <a:spLocks/>
            </p:cNvSpPr>
            <p:nvPr/>
          </p:nvSpPr>
          <p:spPr bwMode="auto">
            <a:xfrm>
              <a:off x="2448" y="3216"/>
              <a:ext cx="1008" cy="576"/>
            </a:xfrm>
            <a:custGeom>
              <a:avLst/>
              <a:gdLst>
                <a:gd name="T0" fmla="*/ 432 w 1008"/>
                <a:gd name="T1" fmla="*/ 0 h 576"/>
                <a:gd name="T2" fmla="*/ 1008 w 1008"/>
                <a:gd name="T3" fmla="*/ 432 h 576"/>
                <a:gd name="T4" fmla="*/ 1008 w 1008"/>
                <a:gd name="T5" fmla="*/ 576 h 576"/>
                <a:gd name="T6" fmla="*/ 0 w 1008"/>
                <a:gd name="T7" fmla="*/ 576 h 576"/>
                <a:gd name="T8" fmla="*/ 432 w 1008"/>
                <a:gd name="T9" fmla="*/ 0 h 57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08"/>
                <a:gd name="T16" fmla="*/ 0 h 576"/>
                <a:gd name="T17" fmla="*/ 1008 w 1008"/>
                <a:gd name="T18" fmla="*/ 576 h 57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08" h="576">
                  <a:moveTo>
                    <a:pt x="432" y="0"/>
                  </a:moveTo>
                  <a:lnTo>
                    <a:pt x="1008" y="432"/>
                  </a:lnTo>
                  <a:lnTo>
                    <a:pt x="1008" y="576"/>
                  </a:lnTo>
                  <a:lnTo>
                    <a:pt x="0" y="576"/>
                  </a:lnTo>
                  <a:lnTo>
                    <a:pt x="432" y="0"/>
                  </a:lnTo>
                  <a:close/>
                </a:path>
              </a:pathLst>
            </a:custGeom>
            <a:solidFill>
              <a:srgbClr val="FF0000"/>
            </a:solidFill>
            <a:ln w="38100" cmpd="sng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400" name="Text Box 10"/>
            <p:cNvSpPr txBox="1">
              <a:spLocks noChangeArrowheads="1"/>
            </p:cNvSpPr>
            <p:nvPr/>
          </p:nvSpPr>
          <p:spPr bwMode="auto">
            <a:xfrm>
              <a:off x="2784" y="3408"/>
              <a:ext cx="288" cy="327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800" b="1">
                  <a:solidFill>
                    <a:srgbClr val="FFFF00"/>
                  </a:solidFill>
                  <a:sym typeface="Monotype Sorts" pitchFamily="2" charset="2"/>
                </a:rPr>
                <a:t>1</a:t>
              </a:r>
              <a:endParaRPr lang="en-US" sz="2800"/>
            </a:p>
          </p:txBody>
        </p:sp>
      </p:grp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3657600" y="2501712"/>
            <a:ext cx="914400" cy="1600200"/>
            <a:chOff x="2880" y="2640"/>
            <a:chExt cx="576" cy="1008"/>
          </a:xfrm>
        </p:grpSpPr>
        <p:sp>
          <p:nvSpPr>
            <p:cNvPr id="16397" name="Freeform 12"/>
            <p:cNvSpPr>
              <a:spLocks/>
            </p:cNvSpPr>
            <p:nvPr/>
          </p:nvSpPr>
          <p:spPr bwMode="auto">
            <a:xfrm>
              <a:off x="2880" y="2640"/>
              <a:ext cx="576" cy="1008"/>
            </a:xfrm>
            <a:custGeom>
              <a:avLst/>
              <a:gdLst>
                <a:gd name="T0" fmla="*/ 432 w 576"/>
                <a:gd name="T1" fmla="*/ 0 h 1008"/>
                <a:gd name="T2" fmla="*/ 576 w 576"/>
                <a:gd name="T3" fmla="*/ 0 h 1008"/>
                <a:gd name="T4" fmla="*/ 576 w 576"/>
                <a:gd name="T5" fmla="*/ 1008 h 1008"/>
                <a:gd name="T6" fmla="*/ 0 w 576"/>
                <a:gd name="T7" fmla="*/ 576 h 1008"/>
                <a:gd name="T8" fmla="*/ 432 w 576"/>
                <a:gd name="T9" fmla="*/ 0 h 100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76"/>
                <a:gd name="T16" fmla="*/ 0 h 1008"/>
                <a:gd name="T17" fmla="*/ 576 w 576"/>
                <a:gd name="T18" fmla="*/ 1008 h 100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76" h="1008">
                  <a:moveTo>
                    <a:pt x="432" y="0"/>
                  </a:moveTo>
                  <a:lnTo>
                    <a:pt x="576" y="0"/>
                  </a:lnTo>
                  <a:lnTo>
                    <a:pt x="576" y="1008"/>
                  </a:lnTo>
                  <a:lnTo>
                    <a:pt x="0" y="576"/>
                  </a:lnTo>
                  <a:lnTo>
                    <a:pt x="432" y="0"/>
                  </a:lnTo>
                  <a:close/>
                </a:path>
              </a:pathLst>
            </a:custGeom>
            <a:solidFill>
              <a:srgbClr val="FF0000"/>
            </a:solidFill>
            <a:ln w="38100" cmpd="sng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398" name="Text Box 13"/>
            <p:cNvSpPr txBox="1">
              <a:spLocks noChangeArrowheads="1"/>
            </p:cNvSpPr>
            <p:nvPr/>
          </p:nvSpPr>
          <p:spPr bwMode="auto">
            <a:xfrm>
              <a:off x="3072" y="2976"/>
              <a:ext cx="336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800" b="1">
                  <a:solidFill>
                    <a:srgbClr val="FFFF00"/>
                  </a:solidFill>
                </a:rPr>
                <a:t>2</a:t>
              </a:r>
              <a:endParaRPr lang="en-US" sz="2800" b="1"/>
            </a:p>
          </p:txBody>
        </p:sp>
      </p:grpSp>
      <p:sp>
        <p:nvSpPr>
          <p:cNvPr id="16394" name="Text Box 14"/>
          <p:cNvSpPr txBox="1">
            <a:spLocks noChangeArrowheads="1"/>
          </p:cNvSpPr>
          <p:nvPr/>
        </p:nvSpPr>
        <p:spPr bwMode="auto">
          <a:xfrm>
            <a:off x="3810000" y="5549712"/>
            <a:ext cx="533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800" b="1">
                <a:solidFill>
                  <a:srgbClr val="FFFF00"/>
                </a:solidFill>
                <a:sym typeface="Monotype Sorts" pitchFamily="2" charset="2"/>
              </a:rPr>
              <a:t>3</a:t>
            </a:r>
            <a:endParaRPr lang="en-US" sz="2800"/>
          </a:p>
        </p:txBody>
      </p:sp>
      <p:sp>
        <p:nvSpPr>
          <p:cNvPr id="16395" name="Text Box 15"/>
          <p:cNvSpPr txBox="1">
            <a:spLocks noChangeArrowheads="1"/>
          </p:cNvSpPr>
          <p:nvPr/>
        </p:nvSpPr>
        <p:spPr bwMode="auto">
          <a:xfrm rot="-8568904">
            <a:off x="4038600" y="5082987"/>
            <a:ext cx="12192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8000">
                <a:sym typeface="Wingdings" pitchFamily="2" charset="2"/>
              </a:rPr>
              <a:t></a:t>
            </a:r>
            <a:endParaRPr lang="en-US"/>
          </a:p>
        </p:txBody>
      </p:sp>
      <p:sp>
        <p:nvSpPr>
          <p:cNvPr id="16396" name="Rectangle 16"/>
          <p:cNvSpPr>
            <a:spLocks noChangeArrowheads="1"/>
          </p:cNvSpPr>
          <p:nvPr/>
        </p:nvSpPr>
        <p:spPr bwMode="auto">
          <a:xfrm>
            <a:off x="0" y="609600"/>
            <a:ext cx="9144000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algn="ctr" defTabSz="762000">
              <a:spcBef>
                <a:spcPct val="20000"/>
              </a:spcBef>
            </a:pPr>
            <a:r>
              <a:rPr lang="en-GB" sz="6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  <a:ea typeface="PMingLiU" pitchFamily="18" charset="-120"/>
              </a:rPr>
              <a:t>A Pythagorean Puzzle</a:t>
            </a:r>
          </a:p>
          <a:p>
            <a:pPr algn="ctr" defTabSz="762000">
              <a:spcBef>
                <a:spcPct val="20000"/>
              </a:spcBef>
            </a:pPr>
            <a:endParaRPr lang="en-GB" sz="6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j-lt"/>
              <a:ea typeface="PMingLiU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2"/>
          <p:cNvSpPr>
            <a:spLocks noChangeArrowheads="1"/>
          </p:cNvSpPr>
          <p:nvPr/>
        </p:nvSpPr>
        <p:spPr bwMode="auto">
          <a:xfrm>
            <a:off x="3657600" y="3542869"/>
            <a:ext cx="1828800" cy="1371600"/>
          </a:xfrm>
          <a:prstGeom prst="rtTriangle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2286000" y="3542869"/>
            <a:ext cx="1371600" cy="1371600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12" name="Freeform 4"/>
          <p:cNvSpPr>
            <a:spLocks/>
          </p:cNvSpPr>
          <p:nvPr/>
        </p:nvSpPr>
        <p:spPr bwMode="auto">
          <a:xfrm>
            <a:off x="3657600" y="1714069"/>
            <a:ext cx="3200400" cy="3200400"/>
          </a:xfrm>
          <a:custGeom>
            <a:avLst/>
            <a:gdLst>
              <a:gd name="T0" fmla="*/ 0 w 2016"/>
              <a:gd name="T1" fmla="*/ 1828800 h 2016"/>
              <a:gd name="T2" fmla="*/ 1371600 w 2016"/>
              <a:gd name="T3" fmla="*/ 0 h 2016"/>
              <a:gd name="T4" fmla="*/ 3200400 w 2016"/>
              <a:gd name="T5" fmla="*/ 1371600 h 2016"/>
              <a:gd name="T6" fmla="*/ 1828800 w 2016"/>
              <a:gd name="T7" fmla="*/ 3200400 h 2016"/>
              <a:gd name="T8" fmla="*/ 0 w 2016"/>
              <a:gd name="T9" fmla="*/ 1828800 h 20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016"/>
              <a:gd name="T16" fmla="*/ 0 h 2016"/>
              <a:gd name="T17" fmla="*/ 2016 w 2016"/>
              <a:gd name="T18" fmla="*/ 2016 h 201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016" h="2016">
                <a:moveTo>
                  <a:pt x="0" y="1152"/>
                </a:moveTo>
                <a:lnTo>
                  <a:pt x="864" y="0"/>
                </a:lnTo>
                <a:lnTo>
                  <a:pt x="2016" y="864"/>
                </a:lnTo>
                <a:lnTo>
                  <a:pt x="1152" y="2016"/>
                </a:lnTo>
                <a:lnTo>
                  <a:pt x="0" y="1152"/>
                </a:lnTo>
                <a:close/>
              </a:path>
            </a:pathLst>
          </a:custGeom>
          <a:solidFill>
            <a:srgbClr val="00FF00"/>
          </a:solidFill>
          <a:ln w="3810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3657600" y="4685869"/>
            <a:ext cx="228600" cy="228600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14" name="Freeform 6"/>
          <p:cNvSpPr>
            <a:spLocks/>
          </p:cNvSpPr>
          <p:nvPr/>
        </p:nvSpPr>
        <p:spPr bwMode="auto">
          <a:xfrm>
            <a:off x="3657600" y="4914469"/>
            <a:ext cx="1600200" cy="914400"/>
          </a:xfrm>
          <a:custGeom>
            <a:avLst/>
            <a:gdLst>
              <a:gd name="T0" fmla="*/ 0 w 1008"/>
              <a:gd name="T1" fmla="*/ 0 h 576"/>
              <a:gd name="T2" fmla="*/ 1600200 w 1008"/>
              <a:gd name="T3" fmla="*/ 0 h 576"/>
              <a:gd name="T4" fmla="*/ 914400 w 1008"/>
              <a:gd name="T5" fmla="*/ 914400 h 576"/>
              <a:gd name="T6" fmla="*/ 0 w 1008"/>
              <a:gd name="T7" fmla="*/ 228600 h 576"/>
              <a:gd name="T8" fmla="*/ 0 w 1008"/>
              <a:gd name="T9" fmla="*/ 0 h 57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08"/>
              <a:gd name="T16" fmla="*/ 0 h 576"/>
              <a:gd name="T17" fmla="*/ 1008 w 1008"/>
              <a:gd name="T18" fmla="*/ 576 h 57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08" h="576">
                <a:moveTo>
                  <a:pt x="0" y="0"/>
                </a:moveTo>
                <a:lnTo>
                  <a:pt x="1008" y="0"/>
                </a:lnTo>
                <a:lnTo>
                  <a:pt x="576" y="576"/>
                </a:lnTo>
                <a:lnTo>
                  <a:pt x="0" y="144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 w="3810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4343400" y="1714069"/>
            <a:ext cx="1600200" cy="914400"/>
            <a:chOff x="2448" y="3216"/>
            <a:chExt cx="1008" cy="576"/>
          </a:xfrm>
        </p:grpSpPr>
        <p:sp>
          <p:nvSpPr>
            <p:cNvPr id="17425" name="Freeform 8"/>
            <p:cNvSpPr>
              <a:spLocks/>
            </p:cNvSpPr>
            <p:nvPr/>
          </p:nvSpPr>
          <p:spPr bwMode="auto">
            <a:xfrm>
              <a:off x="2448" y="3216"/>
              <a:ext cx="1008" cy="576"/>
            </a:xfrm>
            <a:custGeom>
              <a:avLst/>
              <a:gdLst>
                <a:gd name="T0" fmla="*/ 432 w 1008"/>
                <a:gd name="T1" fmla="*/ 0 h 576"/>
                <a:gd name="T2" fmla="*/ 1008 w 1008"/>
                <a:gd name="T3" fmla="*/ 432 h 576"/>
                <a:gd name="T4" fmla="*/ 1008 w 1008"/>
                <a:gd name="T5" fmla="*/ 576 h 576"/>
                <a:gd name="T6" fmla="*/ 0 w 1008"/>
                <a:gd name="T7" fmla="*/ 576 h 576"/>
                <a:gd name="T8" fmla="*/ 432 w 1008"/>
                <a:gd name="T9" fmla="*/ 0 h 57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08"/>
                <a:gd name="T16" fmla="*/ 0 h 576"/>
                <a:gd name="T17" fmla="*/ 1008 w 1008"/>
                <a:gd name="T18" fmla="*/ 576 h 57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08" h="576">
                  <a:moveTo>
                    <a:pt x="432" y="0"/>
                  </a:moveTo>
                  <a:lnTo>
                    <a:pt x="1008" y="432"/>
                  </a:lnTo>
                  <a:lnTo>
                    <a:pt x="1008" y="576"/>
                  </a:lnTo>
                  <a:lnTo>
                    <a:pt x="0" y="576"/>
                  </a:lnTo>
                  <a:lnTo>
                    <a:pt x="432" y="0"/>
                  </a:lnTo>
                  <a:close/>
                </a:path>
              </a:pathLst>
            </a:custGeom>
            <a:solidFill>
              <a:srgbClr val="FF0000"/>
            </a:solidFill>
            <a:ln w="38100" cmpd="sng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26" name="Text Box 9"/>
            <p:cNvSpPr txBox="1">
              <a:spLocks noChangeArrowheads="1"/>
            </p:cNvSpPr>
            <p:nvPr/>
          </p:nvSpPr>
          <p:spPr bwMode="auto">
            <a:xfrm>
              <a:off x="2784" y="3408"/>
              <a:ext cx="288" cy="327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800" b="1">
                  <a:solidFill>
                    <a:srgbClr val="FFFF00"/>
                  </a:solidFill>
                  <a:sym typeface="Monotype Sorts" pitchFamily="2" charset="2"/>
                </a:rPr>
                <a:t>1</a:t>
              </a:r>
              <a:endParaRPr lang="en-US" sz="2800"/>
            </a:p>
          </p:txBody>
        </p:sp>
      </p:grp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3657600" y="2628469"/>
            <a:ext cx="914400" cy="1600200"/>
            <a:chOff x="2880" y="2640"/>
            <a:chExt cx="576" cy="1008"/>
          </a:xfrm>
        </p:grpSpPr>
        <p:sp>
          <p:nvSpPr>
            <p:cNvPr id="17423" name="Freeform 11"/>
            <p:cNvSpPr>
              <a:spLocks/>
            </p:cNvSpPr>
            <p:nvPr/>
          </p:nvSpPr>
          <p:spPr bwMode="auto">
            <a:xfrm>
              <a:off x="2880" y="2640"/>
              <a:ext cx="576" cy="1008"/>
            </a:xfrm>
            <a:custGeom>
              <a:avLst/>
              <a:gdLst>
                <a:gd name="T0" fmla="*/ 432 w 576"/>
                <a:gd name="T1" fmla="*/ 0 h 1008"/>
                <a:gd name="T2" fmla="*/ 576 w 576"/>
                <a:gd name="T3" fmla="*/ 0 h 1008"/>
                <a:gd name="T4" fmla="*/ 576 w 576"/>
                <a:gd name="T5" fmla="*/ 1008 h 1008"/>
                <a:gd name="T6" fmla="*/ 0 w 576"/>
                <a:gd name="T7" fmla="*/ 576 h 1008"/>
                <a:gd name="T8" fmla="*/ 432 w 576"/>
                <a:gd name="T9" fmla="*/ 0 h 100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76"/>
                <a:gd name="T16" fmla="*/ 0 h 1008"/>
                <a:gd name="T17" fmla="*/ 576 w 576"/>
                <a:gd name="T18" fmla="*/ 1008 h 100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76" h="1008">
                  <a:moveTo>
                    <a:pt x="432" y="0"/>
                  </a:moveTo>
                  <a:lnTo>
                    <a:pt x="576" y="0"/>
                  </a:lnTo>
                  <a:lnTo>
                    <a:pt x="576" y="1008"/>
                  </a:lnTo>
                  <a:lnTo>
                    <a:pt x="0" y="576"/>
                  </a:lnTo>
                  <a:lnTo>
                    <a:pt x="432" y="0"/>
                  </a:lnTo>
                  <a:close/>
                </a:path>
              </a:pathLst>
            </a:custGeom>
            <a:solidFill>
              <a:srgbClr val="FF0000"/>
            </a:solidFill>
            <a:ln w="38100" cmpd="sng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24" name="Text Box 12"/>
            <p:cNvSpPr txBox="1">
              <a:spLocks noChangeArrowheads="1"/>
            </p:cNvSpPr>
            <p:nvPr/>
          </p:nvSpPr>
          <p:spPr bwMode="auto">
            <a:xfrm>
              <a:off x="3072" y="2976"/>
              <a:ext cx="336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800" b="1">
                  <a:solidFill>
                    <a:srgbClr val="FFFF00"/>
                  </a:solidFill>
                  <a:sym typeface="Monotype Sorts" pitchFamily="2" charset="2"/>
                </a:rPr>
                <a:t>2</a:t>
              </a:r>
              <a:endParaRPr lang="en-US" sz="2800"/>
            </a:p>
          </p:txBody>
        </p:sp>
      </p:grp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5943600" y="2399869"/>
            <a:ext cx="914400" cy="1600200"/>
            <a:chOff x="2304" y="2784"/>
            <a:chExt cx="576" cy="1008"/>
          </a:xfrm>
        </p:grpSpPr>
        <p:sp>
          <p:nvSpPr>
            <p:cNvPr id="17421" name="Freeform 14"/>
            <p:cNvSpPr>
              <a:spLocks/>
            </p:cNvSpPr>
            <p:nvPr/>
          </p:nvSpPr>
          <p:spPr bwMode="auto">
            <a:xfrm>
              <a:off x="2304" y="2784"/>
              <a:ext cx="576" cy="1008"/>
            </a:xfrm>
            <a:custGeom>
              <a:avLst/>
              <a:gdLst>
                <a:gd name="T0" fmla="*/ 0 w 576"/>
                <a:gd name="T1" fmla="*/ 0 h 1008"/>
                <a:gd name="T2" fmla="*/ 0 w 576"/>
                <a:gd name="T3" fmla="*/ 1008 h 1008"/>
                <a:gd name="T4" fmla="*/ 144 w 576"/>
                <a:gd name="T5" fmla="*/ 1008 h 1008"/>
                <a:gd name="T6" fmla="*/ 576 w 576"/>
                <a:gd name="T7" fmla="*/ 432 h 1008"/>
                <a:gd name="T8" fmla="*/ 0 w 576"/>
                <a:gd name="T9" fmla="*/ 0 h 100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76"/>
                <a:gd name="T16" fmla="*/ 0 h 1008"/>
                <a:gd name="T17" fmla="*/ 576 w 576"/>
                <a:gd name="T18" fmla="*/ 1008 h 100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76" h="1008">
                  <a:moveTo>
                    <a:pt x="0" y="0"/>
                  </a:moveTo>
                  <a:lnTo>
                    <a:pt x="0" y="1008"/>
                  </a:lnTo>
                  <a:lnTo>
                    <a:pt x="144" y="1008"/>
                  </a:lnTo>
                  <a:lnTo>
                    <a:pt x="576" y="4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 w="38100" cmpd="sng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22" name="Text Box 15"/>
            <p:cNvSpPr txBox="1">
              <a:spLocks noChangeArrowheads="1"/>
            </p:cNvSpPr>
            <p:nvPr/>
          </p:nvSpPr>
          <p:spPr bwMode="auto">
            <a:xfrm>
              <a:off x="2400" y="3120"/>
              <a:ext cx="288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800" b="1">
                  <a:solidFill>
                    <a:srgbClr val="FFFF00"/>
                  </a:solidFill>
                  <a:sym typeface="Monotype Sorts" pitchFamily="2" charset="2"/>
                </a:rPr>
                <a:t>3</a:t>
              </a:r>
              <a:endParaRPr lang="en-US" sz="2800"/>
            </a:p>
          </p:txBody>
        </p:sp>
      </p:grpSp>
      <p:sp>
        <p:nvSpPr>
          <p:cNvPr id="97296" name="Text Box 16"/>
          <p:cNvSpPr txBox="1">
            <a:spLocks noChangeArrowheads="1"/>
          </p:cNvSpPr>
          <p:nvPr/>
        </p:nvSpPr>
        <p:spPr bwMode="auto">
          <a:xfrm>
            <a:off x="4191000" y="4990669"/>
            <a:ext cx="533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800" b="1">
                <a:solidFill>
                  <a:srgbClr val="FFFF00"/>
                </a:solidFill>
                <a:sym typeface="Monotype Sorts" pitchFamily="2" charset="2"/>
              </a:rPr>
              <a:t>4</a:t>
            </a:r>
            <a:endParaRPr lang="en-US" sz="2800"/>
          </a:p>
        </p:txBody>
      </p:sp>
      <p:sp>
        <p:nvSpPr>
          <p:cNvPr id="17419" name="Text Box 17"/>
          <p:cNvSpPr txBox="1">
            <a:spLocks noChangeArrowheads="1"/>
          </p:cNvSpPr>
          <p:nvPr/>
        </p:nvSpPr>
        <p:spPr bwMode="auto">
          <a:xfrm rot="-8840876">
            <a:off x="3090863" y="4960507"/>
            <a:ext cx="1709737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8000">
                <a:sym typeface="Wingdings" pitchFamily="2" charset="2"/>
              </a:rPr>
              <a:t></a:t>
            </a:r>
            <a:endParaRPr lang="en-US"/>
          </a:p>
        </p:txBody>
      </p:sp>
      <p:sp>
        <p:nvSpPr>
          <p:cNvPr id="17420" name="Rectangle 18"/>
          <p:cNvSpPr>
            <a:spLocks noChangeArrowheads="1"/>
          </p:cNvSpPr>
          <p:nvPr/>
        </p:nvSpPr>
        <p:spPr bwMode="auto">
          <a:xfrm>
            <a:off x="0" y="609600"/>
            <a:ext cx="9144000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algn="ctr" defTabSz="762000">
              <a:spcBef>
                <a:spcPct val="20000"/>
              </a:spcBef>
            </a:pPr>
            <a:r>
              <a:rPr lang="en-GB" sz="6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  <a:ea typeface="PMingLiU" pitchFamily="18" charset="-120"/>
              </a:rPr>
              <a:t>A Pythagorean Puzzle</a:t>
            </a:r>
          </a:p>
          <a:p>
            <a:pPr defTabSz="762000">
              <a:spcBef>
                <a:spcPct val="20000"/>
              </a:spcBef>
            </a:pPr>
            <a:endParaRPr lang="en-GB" i="1" dirty="0">
              <a:solidFill>
                <a:schemeClr val="bg1"/>
              </a:solidFill>
              <a:ea typeface="PMingLiU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296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2"/>
          <p:cNvSpPr>
            <a:spLocks noChangeArrowheads="1"/>
          </p:cNvSpPr>
          <p:nvPr/>
        </p:nvSpPr>
        <p:spPr bwMode="auto">
          <a:xfrm>
            <a:off x="3657600" y="3581400"/>
            <a:ext cx="1828800" cy="1371600"/>
          </a:xfrm>
          <a:prstGeom prst="rtTriangle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2286000" y="3581400"/>
            <a:ext cx="1371600" cy="1371600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36" name="Freeform 4"/>
          <p:cNvSpPr>
            <a:spLocks/>
          </p:cNvSpPr>
          <p:nvPr/>
        </p:nvSpPr>
        <p:spPr bwMode="auto">
          <a:xfrm>
            <a:off x="3657600" y="1752600"/>
            <a:ext cx="3200400" cy="3200400"/>
          </a:xfrm>
          <a:custGeom>
            <a:avLst/>
            <a:gdLst>
              <a:gd name="T0" fmla="*/ 0 w 2016"/>
              <a:gd name="T1" fmla="*/ 1828800 h 2016"/>
              <a:gd name="T2" fmla="*/ 1371600 w 2016"/>
              <a:gd name="T3" fmla="*/ 0 h 2016"/>
              <a:gd name="T4" fmla="*/ 3200400 w 2016"/>
              <a:gd name="T5" fmla="*/ 1371600 h 2016"/>
              <a:gd name="T6" fmla="*/ 1828800 w 2016"/>
              <a:gd name="T7" fmla="*/ 3200400 h 2016"/>
              <a:gd name="T8" fmla="*/ 0 w 2016"/>
              <a:gd name="T9" fmla="*/ 1828800 h 20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016"/>
              <a:gd name="T16" fmla="*/ 0 h 2016"/>
              <a:gd name="T17" fmla="*/ 2016 w 2016"/>
              <a:gd name="T18" fmla="*/ 2016 h 201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016" h="2016">
                <a:moveTo>
                  <a:pt x="0" y="1152"/>
                </a:moveTo>
                <a:lnTo>
                  <a:pt x="864" y="0"/>
                </a:lnTo>
                <a:lnTo>
                  <a:pt x="2016" y="864"/>
                </a:lnTo>
                <a:lnTo>
                  <a:pt x="1152" y="2016"/>
                </a:lnTo>
                <a:lnTo>
                  <a:pt x="0" y="1152"/>
                </a:lnTo>
                <a:close/>
              </a:path>
            </a:pathLst>
          </a:custGeom>
          <a:solidFill>
            <a:srgbClr val="00FF00"/>
          </a:solidFill>
          <a:ln w="3810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3657600" y="4724400"/>
            <a:ext cx="228600" cy="228600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38" name="Freeform 6"/>
          <p:cNvSpPr>
            <a:spLocks/>
          </p:cNvSpPr>
          <p:nvPr/>
        </p:nvSpPr>
        <p:spPr bwMode="auto">
          <a:xfrm>
            <a:off x="3657600" y="4953000"/>
            <a:ext cx="1600200" cy="914400"/>
          </a:xfrm>
          <a:custGeom>
            <a:avLst/>
            <a:gdLst>
              <a:gd name="T0" fmla="*/ 0 w 1008"/>
              <a:gd name="T1" fmla="*/ 0 h 576"/>
              <a:gd name="T2" fmla="*/ 1600200 w 1008"/>
              <a:gd name="T3" fmla="*/ 0 h 576"/>
              <a:gd name="T4" fmla="*/ 914400 w 1008"/>
              <a:gd name="T5" fmla="*/ 914400 h 576"/>
              <a:gd name="T6" fmla="*/ 0 w 1008"/>
              <a:gd name="T7" fmla="*/ 228600 h 576"/>
              <a:gd name="T8" fmla="*/ 0 w 1008"/>
              <a:gd name="T9" fmla="*/ 0 h 57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08"/>
              <a:gd name="T16" fmla="*/ 0 h 576"/>
              <a:gd name="T17" fmla="*/ 1008 w 1008"/>
              <a:gd name="T18" fmla="*/ 576 h 57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08" h="576">
                <a:moveTo>
                  <a:pt x="0" y="0"/>
                </a:moveTo>
                <a:lnTo>
                  <a:pt x="1008" y="0"/>
                </a:lnTo>
                <a:lnTo>
                  <a:pt x="576" y="576"/>
                </a:lnTo>
                <a:lnTo>
                  <a:pt x="0" y="144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  <a:ln w="3810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4343400" y="1752600"/>
            <a:ext cx="1600200" cy="914400"/>
            <a:chOff x="2448" y="3216"/>
            <a:chExt cx="1008" cy="576"/>
          </a:xfrm>
        </p:grpSpPr>
        <p:sp>
          <p:nvSpPr>
            <p:cNvPr id="18448" name="Freeform 8"/>
            <p:cNvSpPr>
              <a:spLocks/>
            </p:cNvSpPr>
            <p:nvPr/>
          </p:nvSpPr>
          <p:spPr bwMode="auto">
            <a:xfrm>
              <a:off x="2448" y="3216"/>
              <a:ext cx="1008" cy="576"/>
            </a:xfrm>
            <a:custGeom>
              <a:avLst/>
              <a:gdLst>
                <a:gd name="T0" fmla="*/ 432 w 1008"/>
                <a:gd name="T1" fmla="*/ 0 h 576"/>
                <a:gd name="T2" fmla="*/ 1008 w 1008"/>
                <a:gd name="T3" fmla="*/ 432 h 576"/>
                <a:gd name="T4" fmla="*/ 1008 w 1008"/>
                <a:gd name="T5" fmla="*/ 576 h 576"/>
                <a:gd name="T6" fmla="*/ 0 w 1008"/>
                <a:gd name="T7" fmla="*/ 576 h 576"/>
                <a:gd name="T8" fmla="*/ 432 w 1008"/>
                <a:gd name="T9" fmla="*/ 0 h 57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08"/>
                <a:gd name="T16" fmla="*/ 0 h 576"/>
                <a:gd name="T17" fmla="*/ 1008 w 1008"/>
                <a:gd name="T18" fmla="*/ 576 h 57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08" h="576">
                  <a:moveTo>
                    <a:pt x="432" y="0"/>
                  </a:moveTo>
                  <a:lnTo>
                    <a:pt x="1008" y="432"/>
                  </a:lnTo>
                  <a:lnTo>
                    <a:pt x="1008" y="576"/>
                  </a:lnTo>
                  <a:lnTo>
                    <a:pt x="0" y="576"/>
                  </a:lnTo>
                  <a:lnTo>
                    <a:pt x="432" y="0"/>
                  </a:lnTo>
                  <a:close/>
                </a:path>
              </a:pathLst>
            </a:custGeom>
            <a:solidFill>
              <a:srgbClr val="FF0000"/>
            </a:solidFill>
            <a:ln w="38100" cmpd="sng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49" name="Text Box 9"/>
            <p:cNvSpPr txBox="1">
              <a:spLocks noChangeArrowheads="1"/>
            </p:cNvSpPr>
            <p:nvPr/>
          </p:nvSpPr>
          <p:spPr bwMode="auto">
            <a:xfrm>
              <a:off x="2784" y="3408"/>
              <a:ext cx="288" cy="327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800" b="1">
                  <a:solidFill>
                    <a:srgbClr val="FFFF00"/>
                  </a:solidFill>
                  <a:sym typeface="Monotype Sorts" pitchFamily="2" charset="2"/>
                </a:rPr>
                <a:t>1</a:t>
              </a:r>
              <a:endParaRPr lang="en-US" sz="2800"/>
            </a:p>
          </p:txBody>
        </p:sp>
      </p:grp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3657600" y="2667000"/>
            <a:ext cx="914400" cy="1600200"/>
            <a:chOff x="2880" y="2640"/>
            <a:chExt cx="576" cy="1008"/>
          </a:xfrm>
        </p:grpSpPr>
        <p:sp>
          <p:nvSpPr>
            <p:cNvPr id="18446" name="Freeform 11"/>
            <p:cNvSpPr>
              <a:spLocks/>
            </p:cNvSpPr>
            <p:nvPr/>
          </p:nvSpPr>
          <p:spPr bwMode="auto">
            <a:xfrm>
              <a:off x="2880" y="2640"/>
              <a:ext cx="576" cy="1008"/>
            </a:xfrm>
            <a:custGeom>
              <a:avLst/>
              <a:gdLst>
                <a:gd name="T0" fmla="*/ 432 w 576"/>
                <a:gd name="T1" fmla="*/ 0 h 1008"/>
                <a:gd name="T2" fmla="*/ 576 w 576"/>
                <a:gd name="T3" fmla="*/ 0 h 1008"/>
                <a:gd name="T4" fmla="*/ 576 w 576"/>
                <a:gd name="T5" fmla="*/ 1008 h 1008"/>
                <a:gd name="T6" fmla="*/ 0 w 576"/>
                <a:gd name="T7" fmla="*/ 576 h 1008"/>
                <a:gd name="T8" fmla="*/ 432 w 576"/>
                <a:gd name="T9" fmla="*/ 0 h 100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76"/>
                <a:gd name="T16" fmla="*/ 0 h 1008"/>
                <a:gd name="T17" fmla="*/ 576 w 576"/>
                <a:gd name="T18" fmla="*/ 1008 h 100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76" h="1008">
                  <a:moveTo>
                    <a:pt x="432" y="0"/>
                  </a:moveTo>
                  <a:lnTo>
                    <a:pt x="576" y="0"/>
                  </a:lnTo>
                  <a:lnTo>
                    <a:pt x="576" y="1008"/>
                  </a:lnTo>
                  <a:lnTo>
                    <a:pt x="0" y="576"/>
                  </a:lnTo>
                  <a:lnTo>
                    <a:pt x="432" y="0"/>
                  </a:lnTo>
                  <a:close/>
                </a:path>
              </a:pathLst>
            </a:custGeom>
            <a:solidFill>
              <a:srgbClr val="FF0000"/>
            </a:solidFill>
            <a:ln w="38100" cmpd="sng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47" name="Text Box 12"/>
            <p:cNvSpPr txBox="1">
              <a:spLocks noChangeArrowheads="1"/>
            </p:cNvSpPr>
            <p:nvPr/>
          </p:nvSpPr>
          <p:spPr bwMode="auto">
            <a:xfrm>
              <a:off x="3072" y="2976"/>
              <a:ext cx="336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800" b="1">
                  <a:solidFill>
                    <a:srgbClr val="FFFF00"/>
                  </a:solidFill>
                  <a:sym typeface="Monotype Sorts" pitchFamily="2" charset="2"/>
                </a:rPr>
                <a:t>2</a:t>
              </a:r>
              <a:endParaRPr lang="en-US" sz="2800"/>
            </a:p>
          </p:txBody>
        </p:sp>
      </p:grp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5943600" y="2438400"/>
            <a:ext cx="914400" cy="1600200"/>
            <a:chOff x="2304" y="2784"/>
            <a:chExt cx="576" cy="1008"/>
          </a:xfrm>
        </p:grpSpPr>
        <p:sp>
          <p:nvSpPr>
            <p:cNvPr id="18444" name="Freeform 14"/>
            <p:cNvSpPr>
              <a:spLocks/>
            </p:cNvSpPr>
            <p:nvPr/>
          </p:nvSpPr>
          <p:spPr bwMode="auto">
            <a:xfrm>
              <a:off x="2304" y="2784"/>
              <a:ext cx="576" cy="1008"/>
            </a:xfrm>
            <a:custGeom>
              <a:avLst/>
              <a:gdLst>
                <a:gd name="T0" fmla="*/ 0 w 576"/>
                <a:gd name="T1" fmla="*/ 0 h 1008"/>
                <a:gd name="T2" fmla="*/ 0 w 576"/>
                <a:gd name="T3" fmla="*/ 1008 h 1008"/>
                <a:gd name="T4" fmla="*/ 144 w 576"/>
                <a:gd name="T5" fmla="*/ 1008 h 1008"/>
                <a:gd name="T6" fmla="*/ 576 w 576"/>
                <a:gd name="T7" fmla="*/ 432 h 1008"/>
                <a:gd name="T8" fmla="*/ 0 w 576"/>
                <a:gd name="T9" fmla="*/ 0 h 100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76"/>
                <a:gd name="T16" fmla="*/ 0 h 1008"/>
                <a:gd name="T17" fmla="*/ 576 w 576"/>
                <a:gd name="T18" fmla="*/ 1008 h 100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76" h="1008">
                  <a:moveTo>
                    <a:pt x="0" y="0"/>
                  </a:moveTo>
                  <a:lnTo>
                    <a:pt x="0" y="1008"/>
                  </a:lnTo>
                  <a:lnTo>
                    <a:pt x="144" y="1008"/>
                  </a:lnTo>
                  <a:lnTo>
                    <a:pt x="576" y="4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 w="38100" cmpd="sng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45" name="Text Box 15"/>
            <p:cNvSpPr txBox="1">
              <a:spLocks noChangeArrowheads="1"/>
            </p:cNvSpPr>
            <p:nvPr/>
          </p:nvSpPr>
          <p:spPr bwMode="auto">
            <a:xfrm>
              <a:off x="2400" y="3120"/>
              <a:ext cx="288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800" b="1">
                  <a:solidFill>
                    <a:srgbClr val="FFFF00"/>
                  </a:solidFill>
                  <a:sym typeface="Monotype Sorts" pitchFamily="2" charset="2"/>
                </a:rPr>
                <a:t>3</a:t>
              </a:r>
              <a:endParaRPr lang="en-US" sz="2800"/>
            </a:p>
          </p:txBody>
        </p:sp>
      </p:grpSp>
      <p:sp>
        <p:nvSpPr>
          <p:cNvPr id="18442" name="Text Box 16"/>
          <p:cNvSpPr txBox="1">
            <a:spLocks noChangeArrowheads="1"/>
          </p:cNvSpPr>
          <p:nvPr/>
        </p:nvSpPr>
        <p:spPr bwMode="auto">
          <a:xfrm>
            <a:off x="4191000" y="5029200"/>
            <a:ext cx="533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800" b="1">
                <a:solidFill>
                  <a:srgbClr val="FFFF00"/>
                </a:solidFill>
                <a:sym typeface="Monotype Sorts" pitchFamily="2" charset="2"/>
              </a:rPr>
              <a:t>4</a:t>
            </a:r>
            <a:endParaRPr lang="en-US" sz="2800"/>
          </a:p>
        </p:txBody>
      </p:sp>
      <p:sp>
        <p:nvSpPr>
          <p:cNvPr id="18443" name="Rectangle 17"/>
          <p:cNvSpPr>
            <a:spLocks noChangeArrowheads="1"/>
          </p:cNvSpPr>
          <p:nvPr/>
        </p:nvSpPr>
        <p:spPr bwMode="auto">
          <a:xfrm>
            <a:off x="0" y="685800"/>
            <a:ext cx="9144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algn="ctr" defTabSz="762000">
              <a:spcBef>
                <a:spcPct val="20000"/>
              </a:spcBef>
            </a:pPr>
            <a:r>
              <a:rPr lang="en-GB" sz="6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  <a:ea typeface="PMingLiU" pitchFamily="18" charset="-120"/>
              </a:rPr>
              <a:t>A Pythagorean Puzzle</a:t>
            </a:r>
          </a:p>
          <a:p>
            <a:pPr defTabSz="762000">
              <a:spcBef>
                <a:spcPct val="20000"/>
              </a:spcBef>
            </a:pPr>
            <a:endParaRPr lang="en-GB" i="1" dirty="0">
              <a:solidFill>
                <a:schemeClr val="bg1"/>
              </a:solidFill>
              <a:ea typeface="PMingLiU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2"/>
          <p:cNvSpPr>
            <a:spLocks noChangeArrowheads="1"/>
          </p:cNvSpPr>
          <p:nvPr/>
        </p:nvSpPr>
        <p:spPr bwMode="auto">
          <a:xfrm>
            <a:off x="3657600" y="3581400"/>
            <a:ext cx="1828800" cy="1371600"/>
          </a:xfrm>
          <a:prstGeom prst="rtTriangle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2286000" y="3581400"/>
            <a:ext cx="1371600" cy="1371600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0" name="Freeform 4"/>
          <p:cNvSpPr>
            <a:spLocks/>
          </p:cNvSpPr>
          <p:nvPr/>
        </p:nvSpPr>
        <p:spPr bwMode="auto">
          <a:xfrm>
            <a:off x="3657600" y="1752600"/>
            <a:ext cx="3200400" cy="3200400"/>
          </a:xfrm>
          <a:custGeom>
            <a:avLst/>
            <a:gdLst>
              <a:gd name="T0" fmla="*/ 0 w 2016"/>
              <a:gd name="T1" fmla="*/ 1828800 h 2016"/>
              <a:gd name="T2" fmla="*/ 1371600 w 2016"/>
              <a:gd name="T3" fmla="*/ 0 h 2016"/>
              <a:gd name="T4" fmla="*/ 3200400 w 2016"/>
              <a:gd name="T5" fmla="*/ 1371600 h 2016"/>
              <a:gd name="T6" fmla="*/ 1828800 w 2016"/>
              <a:gd name="T7" fmla="*/ 3200400 h 2016"/>
              <a:gd name="T8" fmla="*/ 0 w 2016"/>
              <a:gd name="T9" fmla="*/ 1828800 h 20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016"/>
              <a:gd name="T16" fmla="*/ 0 h 2016"/>
              <a:gd name="T17" fmla="*/ 2016 w 2016"/>
              <a:gd name="T18" fmla="*/ 2016 h 201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016" h="2016">
                <a:moveTo>
                  <a:pt x="0" y="1152"/>
                </a:moveTo>
                <a:lnTo>
                  <a:pt x="864" y="0"/>
                </a:lnTo>
                <a:lnTo>
                  <a:pt x="2016" y="864"/>
                </a:lnTo>
                <a:lnTo>
                  <a:pt x="1152" y="2016"/>
                </a:lnTo>
                <a:lnTo>
                  <a:pt x="0" y="1152"/>
                </a:lnTo>
                <a:close/>
              </a:path>
            </a:pathLst>
          </a:custGeom>
          <a:solidFill>
            <a:srgbClr val="00FF00"/>
          </a:solidFill>
          <a:ln w="3810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3657600" y="4724400"/>
            <a:ext cx="228600" cy="228600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4343400" y="1752600"/>
            <a:ext cx="1600200" cy="914400"/>
            <a:chOff x="2448" y="3216"/>
            <a:chExt cx="1008" cy="576"/>
          </a:xfrm>
        </p:grpSpPr>
        <p:sp>
          <p:nvSpPr>
            <p:cNvPr id="19474" name="Freeform 7"/>
            <p:cNvSpPr>
              <a:spLocks/>
            </p:cNvSpPr>
            <p:nvPr/>
          </p:nvSpPr>
          <p:spPr bwMode="auto">
            <a:xfrm>
              <a:off x="2448" y="3216"/>
              <a:ext cx="1008" cy="576"/>
            </a:xfrm>
            <a:custGeom>
              <a:avLst/>
              <a:gdLst>
                <a:gd name="T0" fmla="*/ 432 w 1008"/>
                <a:gd name="T1" fmla="*/ 0 h 576"/>
                <a:gd name="T2" fmla="*/ 1008 w 1008"/>
                <a:gd name="T3" fmla="*/ 432 h 576"/>
                <a:gd name="T4" fmla="*/ 1008 w 1008"/>
                <a:gd name="T5" fmla="*/ 576 h 576"/>
                <a:gd name="T6" fmla="*/ 0 w 1008"/>
                <a:gd name="T7" fmla="*/ 576 h 576"/>
                <a:gd name="T8" fmla="*/ 432 w 1008"/>
                <a:gd name="T9" fmla="*/ 0 h 57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08"/>
                <a:gd name="T16" fmla="*/ 0 h 576"/>
                <a:gd name="T17" fmla="*/ 1008 w 1008"/>
                <a:gd name="T18" fmla="*/ 576 h 57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08" h="576">
                  <a:moveTo>
                    <a:pt x="432" y="0"/>
                  </a:moveTo>
                  <a:lnTo>
                    <a:pt x="1008" y="432"/>
                  </a:lnTo>
                  <a:lnTo>
                    <a:pt x="1008" y="576"/>
                  </a:lnTo>
                  <a:lnTo>
                    <a:pt x="0" y="576"/>
                  </a:lnTo>
                  <a:lnTo>
                    <a:pt x="432" y="0"/>
                  </a:lnTo>
                  <a:close/>
                </a:path>
              </a:pathLst>
            </a:custGeom>
            <a:solidFill>
              <a:srgbClr val="FF0000"/>
            </a:solidFill>
            <a:ln w="38100" cmpd="sng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75" name="Text Box 8"/>
            <p:cNvSpPr txBox="1">
              <a:spLocks noChangeArrowheads="1"/>
            </p:cNvSpPr>
            <p:nvPr/>
          </p:nvSpPr>
          <p:spPr bwMode="auto">
            <a:xfrm>
              <a:off x="2784" y="3408"/>
              <a:ext cx="288" cy="327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800" b="1">
                  <a:solidFill>
                    <a:srgbClr val="FFFF00"/>
                  </a:solidFill>
                </a:rPr>
                <a:t>1</a:t>
              </a:r>
              <a:endParaRPr lang="en-US" sz="2800" b="1"/>
            </a:p>
          </p:txBody>
        </p:sp>
      </p:grp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3657600" y="2667000"/>
            <a:ext cx="914400" cy="1600200"/>
            <a:chOff x="2880" y="2640"/>
            <a:chExt cx="576" cy="1008"/>
          </a:xfrm>
        </p:grpSpPr>
        <p:sp>
          <p:nvSpPr>
            <p:cNvPr id="19472" name="Freeform 10"/>
            <p:cNvSpPr>
              <a:spLocks/>
            </p:cNvSpPr>
            <p:nvPr/>
          </p:nvSpPr>
          <p:spPr bwMode="auto">
            <a:xfrm>
              <a:off x="2880" y="2640"/>
              <a:ext cx="576" cy="1008"/>
            </a:xfrm>
            <a:custGeom>
              <a:avLst/>
              <a:gdLst>
                <a:gd name="T0" fmla="*/ 432 w 576"/>
                <a:gd name="T1" fmla="*/ 0 h 1008"/>
                <a:gd name="T2" fmla="*/ 576 w 576"/>
                <a:gd name="T3" fmla="*/ 0 h 1008"/>
                <a:gd name="T4" fmla="*/ 576 w 576"/>
                <a:gd name="T5" fmla="*/ 1008 h 1008"/>
                <a:gd name="T6" fmla="*/ 0 w 576"/>
                <a:gd name="T7" fmla="*/ 576 h 1008"/>
                <a:gd name="T8" fmla="*/ 432 w 576"/>
                <a:gd name="T9" fmla="*/ 0 h 100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76"/>
                <a:gd name="T16" fmla="*/ 0 h 1008"/>
                <a:gd name="T17" fmla="*/ 576 w 576"/>
                <a:gd name="T18" fmla="*/ 1008 h 100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76" h="1008">
                  <a:moveTo>
                    <a:pt x="432" y="0"/>
                  </a:moveTo>
                  <a:lnTo>
                    <a:pt x="576" y="0"/>
                  </a:lnTo>
                  <a:lnTo>
                    <a:pt x="576" y="1008"/>
                  </a:lnTo>
                  <a:lnTo>
                    <a:pt x="0" y="576"/>
                  </a:lnTo>
                  <a:lnTo>
                    <a:pt x="432" y="0"/>
                  </a:lnTo>
                  <a:close/>
                </a:path>
              </a:pathLst>
            </a:custGeom>
            <a:solidFill>
              <a:srgbClr val="FF0000"/>
            </a:solidFill>
            <a:ln w="38100" cmpd="sng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73" name="Text Box 11"/>
            <p:cNvSpPr txBox="1">
              <a:spLocks noChangeArrowheads="1"/>
            </p:cNvSpPr>
            <p:nvPr/>
          </p:nvSpPr>
          <p:spPr bwMode="auto">
            <a:xfrm>
              <a:off x="3072" y="2976"/>
              <a:ext cx="336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800" b="1">
                  <a:solidFill>
                    <a:srgbClr val="FFFF00"/>
                  </a:solidFill>
                  <a:sym typeface="Monotype Sorts" pitchFamily="2" charset="2"/>
                </a:rPr>
                <a:t>2</a:t>
              </a:r>
              <a:endParaRPr lang="en-US" sz="2800"/>
            </a:p>
          </p:txBody>
        </p:sp>
      </p:grpSp>
      <p:grpSp>
        <p:nvGrpSpPr>
          <p:cNvPr id="4" name="Group 12"/>
          <p:cNvGrpSpPr>
            <a:grpSpLocks/>
          </p:cNvGrpSpPr>
          <p:nvPr/>
        </p:nvGrpSpPr>
        <p:grpSpPr bwMode="auto">
          <a:xfrm>
            <a:off x="5943600" y="2438400"/>
            <a:ext cx="914400" cy="1600200"/>
            <a:chOff x="2304" y="2784"/>
            <a:chExt cx="576" cy="1008"/>
          </a:xfrm>
        </p:grpSpPr>
        <p:sp>
          <p:nvSpPr>
            <p:cNvPr id="19470" name="Freeform 13"/>
            <p:cNvSpPr>
              <a:spLocks/>
            </p:cNvSpPr>
            <p:nvPr/>
          </p:nvSpPr>
          <p:spPr bwMode="auto">
            <a:xfrm>
              <a:off x="2304" y="2784"/>
              <a:ext cx="576" cy="1008"/>
            </a:xfrm>
            <a:custGeom>
              <a:avLst/>
              <a:gdLst>
                <a:gd name="T0" fmla="*/ 0 w 576"/>
                <a:gd name="T1" fmla="*/ 0 h 1008"/>
                <a:gd name="T2" fmla="*/ 0 w 576"/>
                <a:gd name="T3" fmla="*/ 1008 h 1008"/>
                <a:gd name="T4" fmla="*/ 144 w 576"/>
                <a:gd name="T5" fmla="*/ 1008 h 1008"/>
                <a:gd name="T6" fmla="*/ 576 w 576"/>
                <a:gd name="T7" fmla="*/ 432 h 1008"/>
                <a:gd name="T8" fmla="*/ 0 w 576"/>
                <a:gd name="T9" fmla="*/ 0 h 100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76"/>
                <a:gd name="T16" fmla="*/ 0 h 1008"/>
                <a:gd name="T17" fmla="*/ 576 w 576"/>
                <a:gd name="T18" fmla="*/ 1008 h 100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76" h="1008">
                  <a:moveTo>
                    <a:pt x="0" y="0"/>
                  </a:moveTo>
                  <a:lnTo>
                    <a:pt x="0" y="1008"/>
                  </a:lnTo>
                  <a:lnTo>
                    <a:pt x="144" y="1008"/>
                  </a:lnTo>
                  <a:lnTo>
                    <a:pt x="576" y="4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 w="38100" cmpd="sng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71" name="Text Box 14"/>
            <p:cNvSpPr txBox="1">
              <a:spLocks noChangeArrowheads="1"/>
            </p:cNvSpPr>
            <p:nvPr/>
          </p:nvSpPr>
          <p:spPr bwMode="auto">
            <a:xfrm>
              <a:off x="2400" y="3120"/>
              <a:ext cx="288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800" b="1">
                  <a:solidFill>
                    <a:srgbClr val="FFFF00"/>
                  </a:solidFill>
                  <a:sym typeface="Monotype Sorts" pitchFamily="2" charset="2"/>
                </a:rPr>
                <a:t>3</a:t>
              </a:r>
              <a:endParaRPr lang="en-US" sz="2800"/>
            </a:p>
          </p:txBody>
        </p:sp>
      </p:grp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4572000" y="4038600"/>
            <a:ext cx="1600200" cy="914400"/>
            <a:chOff x="2304" y="2640"/>
            <a:chExt cx="1008" cy="576"/>
          </a:xfrm>
        </p:grpSpPr>
        <p:sp>
          <p:nvSpPr>
            <p:cNvPr id="19468" name="Freeform 16"/>
            <p:cNvSpPr>
              <a:spLocks/>
            </p:cNvSpPr>
            <p:nvPr/>
          </p:nvSpPr>
          <p:spPr bwMode="auto">
            <a:xfrm>
              <a:off x="2304" y="2640"/>
              <a:ext cx="1008" cy="576"/>
            </a:xfrm>
            <a:custGeom>
              <a:avLst/>
              <a:gdLst>
                <a:gd name="T0" fmla="*/ 0 w 1008"/>
                <a:gd name="T1" fmla="*/ 0 h 576"/>
                <a:gd name="T2" fmla="*/ 1008 w 1008"/>
                <a:gd name="T3" fmla="*/ 0 h 576"/>
                <a:gd name="T4" fmla="*/ 576 w 1008"/>
                <a:gd name="T5" fmla="*/ 576 h 576"/>
                <a:gd name="T6" fmla="*/ 0 w 1008"/>
                <a:gd name="T7" fmla="*/ 144 h 576"/>
                <a:gd name="T8" fmla="*/ 0 w 1008"/>
                <a:gd name="T9" fmla="*/ 0 h 57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08"/>
                <a:gd name="T16" fmla="*/ 0 h 576"/>
                <a:gd name="T17" fmla="*/ 1008 w 1008"/>
                <a:gd name="T18" fmla="*/ 576 h 57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08" h="576">
                  <a:moveTo>
                    <a:pt x="0" y="0"/>
                  </a:moveTo>
                  <a:lnTo>
                    <a:pt x="1008" y="0"/>
                  </a:lnTo>
                  <a:lnTo>
                    <a:pt x="576" y="576"/>
                  </a:lnTo>
                  <a:lnTo>
                    <a:pt x="0" y="1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 w="38100" cmpd="sng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69" name="Text Box 17"/>
            <p:cNvSpPr txBox="1">
              <a:spLocks noChangeArrowheads="1"/>
            </p:cNvSpPr>
            <p:nvPr/>
          </p:nvSpPr>
          <p:spPr bwMode="auto">
            <a:xfrm>
              <a:off x="2640" y="2688"/>
              <a:ext cx="336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800" b="1">
                  <a:solidFill>
                    <a:srgbClr val="FFFF00"/>
                  </a:solidFill>
                  <a:sym typeface="Monotype Sorts" pitchFamily="2" charset="2"/>
                </a:rPr>
                <a:t>4</a:t>
              </a:r>
              <a:endParaRPr lang="en-US" sz="2800"/>
            </a:p>
          </p:txBody>
        </p:sp>
      </p:grpSp>
      <p:sp>
        <p:nvSpPr>
          <p:cNvPr id="101394" name="Text Box 18"/>
          <p:cNvSpPr txBox="1">
            <a:spLocks noChangeArrowheads="1"/>
          </p:cNvSpPr>
          <p:nvPr/>
        </p:nvSpPr>
        <p:spPr bwMode="auto">
          <a:xfrm>
            <a:off x="2743200" y="4038600"/>
            <a:ext cx="609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800" b="1">
                <a:solidFill>
                  <a:srgbClr val="FF0000"/>
                </a:solidFill>
                <a:sym typeface="Monotype Sorts" pitchFamily="2" charset="2"/>
              </a:rPr>
              <a:t>5</a:t>
            </a:r>
            <a:endParaRPr lang="en-US" sz="2800"/>
          </a:p>
        </p:txBody>
      </p:sp>
      <p:sp>
        <p:nvSpPr>
          <p:cNvPr id="19467" name="Rectangle 19"/>
          <p:cNvSpPr>
            <a:spLocks noChangeArrowheads="1"/>
          </p:cNvSpPr>
          <p:nvPr/>
        </p:nvSpPr>
        <p:spPr bwMode="auto">
          <a:xfrm>
            <a:off x="0" y="762000"/>
            <a:ext cx="9144000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algn="ctr" defTabSz="762000">
              <a:spcBef>
                <a:spcPct val="20000"/>
              </a:spcBef>
            </a:pPr>
            <a:r>
              <a:rPr lang="en-GB" sz="6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  <a:ea typeface="PMingLiU" pitchFamily="18" charset="-120"/>
              </a:rPr>
              <a:t>A Pythagorean Puzzle</a:t>
            </a:r>
          </a:p>
          <a:p>
            <a:pPr defTabSz="762000">
              <a:spcBef>
                <a:spcPct val="20000"/>
              </a:spcBef>
            </a:pPr>
            <a:endParaRPr lang="en-GB" i="1" dirty="0">
              <a:solidFill>
                <a:schemeClr val="bg1"/>
              </a:solidFill>
              <a:ea typeface="PMingLiU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394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2"/>
          <p:cNvSpPr>
            <a:spLocks noChangeArrowheads="1"/>
          </p:cNvSpPr>
          <p:nvPr/>
        </p:nvSpPr>
        <p:spPr bwMode="auto">
          <a:xfrm>
            <a:off x="3657600" y="2959100"/>
            <a:ext cx="1828800" cy="1371600"/>
          </a:xfrm>
          <a:prstGeom prst="rtTriangle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83" name="Freeform 3"/>
          <p:cNvSpPr>
            <a:spLocks/>
          </p:cNvSpPr>
          <p:nvPr/>
        </p:nvSpPr>
        <p:spPr bwMode="auto">
          <a:xfrm>
            <a:off x="3657600" y="1130300"/>
            <a:ext cx="3200400" cy="3200400"/>
          </a:xfrm>
          <a:custGeom>
            <a:avLst/>
            <a:gdLst>
              <a:gd name="T0" fmla="*/ 0 w 2016"/>
              <a:gd name="T1" fmla="*/ 1828800 h 2016"/>
              <a:gd name="T2" fmla="*/ 1371600 w 2016"/>
              <a:gd name="T3" fmla="*/ 0 h 2016"/>
              <a:gd name="T4" fmla="*/ 3200400 w 2016"/>
              <a:gd name="T5" fmla="*/ 1371600 h 2016"/>
              <a:gd name="T6" fmla="*/ 1828800 w 2016"/>
              <a:gd name="T7" fmla="*/ 3200400 h 2016"/>
              <a:gd name="T8" fmla="*/ 0 w 2016"/>
              <a:gd name="T9" fmla="*/ 1828800 h 20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016"/>
              <a:gd name="T16" fmla="*/ 0 h 2016"/>
              <a:gd name="T17" fmla="*/ 2016 w 2016"/>
              <a:gd name="T18" fmla="*/ 2016 h 201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016" h="2016">
                <a:moveTo>
                  <a:pt x="0" y="1152"/>
                </a:moveTo>
                <a:lnTo>
                  <a:pt x="864" y="0"/>
                </a:lnTo>
                <a:lnTo>
                  <a:pt x="2016" y="864"/>
                </a:lnTo>
                <a:lnTo>
                  <a:pt x="1152" y="2016"/>
                </a:lnTo>
                <a:lnTo>
                  <a:pt x="0" y="1152"/>
                </a:lnTo>
                <a:close/>
              </a:path>
            </a:pathLst>
          </a:custGeom>
          <a:solidFill>
            <a:srgbClr val="00FF00"/>
          </a:solidFill>
          <a:ln w="3810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3657600" y="4102100"/>
            <a:ext cx="228600" cy="228600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4343400" y="1130300"/>
            <a:ext cx="1600200" cy="914400"/>
            <a:chOff x="2448" y="3216"/>
            <a:chExt cx="1008" cy="576"/>
          </a:xfrm>
        </p:grpSpPr>
        <p:sp>
          <p:nvSpPr>
            <p:cNvPr id="20502" name="Freeform 6"/>
            <p:cNvSpPr>
              <a:spLocks/>
            </p:cNvSpPr>
            <p:nvPr/>
          </p:nvSpPr>
          <p:spPr bwMode="auto">
            <a:xfrm>
              <a:off x="2448" y="3216"/>
              <a:ext cx="1008" cy="576"/>
            </a:xfrm>
            <a:custGeom>
              <a:avLst/>
              <a:gdLst>
                <a:gd name="T0" fmla="*/ 432 w 1008"/>
                <a:gd name="T1" fmla="*/ 0 h 576"/>
                <a:gd name="T2" fmla="*/ 1008 w 1008"/>
                <a:gd name="T3" fmla="*/ 432 h 576"/>
                <a:gd name="T4" fmla="*/ 1008 w 1008"/>
                <a:gd name="T5" fmla="*/ 576 h 576"/>
                <a:gd name="T6" fmla="*/ 0 w 1008"/>
                <a:gd name="T7" fmla="*/ 576 h 576"/>
                <a:gd name="T8" fmla="*/ 432 w 1008"/>
                <a:gd name="T9" fmla="*/ 0 h 57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08"/>
                <a:gd name="T16" fmla="*/ 0 h 576"/>
                <a:gd name="T17" fmla="*/ 1008 w 1008"/>
                <a:gd name="T18" fmla="*/ 576 h 57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08" h="576">
                  <a:moveTo>
                    <a:pt x="432" y="0"/>
                  </a:moveTo>
                  <a:lnTo>
                    <a:pt x="1008" y="432"/>
                  </a:lnTo>
                  <a:lnTo>
                    <a:pt x="1008" y="576"/>
                  </a:lnTo>
                  <a:lnTo>
                    <a:pt x="0" y="576"/>
                  </a:lnTo>
                  <a:lnTo>
                    <a:pt x="432" y="0"/>
                  </a:lnTo>
                  <a:close/>
                </a:path>
              </a:pathLst>
            </a:custGeom>
            <a:solidFill>
              <a:srgbClr val="FF0000"/>
            </a:solidFill>
            <a:ln w="38100" cmpd="sng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03" name="Text Box 7"/>
            <p:cNvSpPr txBox="1">
              <a:spLocks noChangeArrowheads="1"/>
            </p:cNvSpPr>
            <p:nvPr/>
          </p:nvSpPr>
          <p:spPr bwMode="auto">
            <a:xfrm>
              <a:off x="2784" y="3408"/>
              <a:ext cx="288" cy="327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800" b="1">
                  <a:solidFill>
                    <a:srgbClr val="FFFF00"/>
                  </a:solidFill>
                </a:rPr>
                <a:t>1</a:t>
              </a:r>
              <a:endParaRPr lang="en-US" sz="2800" b="1"/>
            </a:p>
          </p:txBody>
        </p:sp>
      </p:grp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3657600" y="2044700"/>
            <a:ext cx="914400" cy="1600200"/>
            <a:chOff x="2880" y="2640"/>
            <a:chExt cx="576" cy="1008"/>
          </a:xfrm>
        </p:grpSpPr>
        <p:sp>
          <p:nvSpPr>
            <p:cNvPr id="20500" name="Freeform 9"/>
            <p:cNvSpPr>
              <a:spLocks/>
            </p:cNvSpPr>
            <p:nvPr/>
          </p:nvSpPr>
          <p:spPr bwMode="auto">
            <a:xfrm>
              <a:off x="2880" y="2640"/>
              <a:ext cx="576" cy="1008"/>
            </a:xfrm>
            <a:custGeom>
              <a:avLst/>
              <a:gdLst>
                <a:gd name="T0" fmla="*/ 432 w 576"/>
                <a:gd name="T1" fmla="*/ 0 h 1008"/>
                <a:gd name="T2" fmla="*/ 576 w 576"/>
                <a:gd name="T3" fmla="*/ 0 h 1008"/>
                <a:gd name="T4" fmla="*/ 576 w 576"/>
                <a:gd name="T5" fmla="*/ 1008 h 1008"/>
                <a:gd name="T6" fmla="*/ 0 w 576"/>
                <a:gd name="T7" fmla="*/ 576 h 1008"/>
                <a:gd name="T8" fmla="*/ 432 w 576"/>
                <a:gd name="T9" fmla="*/ 0 h 100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76"/>
                <a:gd name="T16" fmla="*/ 0 h 1008"/>
                <a:gd name="T17" fmla="*/ 576 w 576"/>
                <a:gd name="T18" fmla="*/ 1008 h 100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76" h="1008">
                  <a:moveTo>
                    <a:pt x="432" y="0"/>
                  </a:moveTo>
                  <a:lnTo>
                    <a:pt x="576" y="0"/>
                  </a:lnTo>
                  <a:lnTo>
                    <a:pt x="576" y="1008"/>
                  </a:lnTo>
                  <a:lnTo>
                    <a:pt x="0" y="576"/>
                  </a:lnTo>
                  <a:lnTo>
                    <a:pt x="432" y="0"/>
                  </a:lnTo>
                  <a:close/>
                </a:path>
              </a:pathLst>
            </a:custGeom>
            <a:solidFill>
              <a:srgbClr val="FF0000"/>
            </a:solidFill>
            <a:ln w="38100" cmpd="sng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01" name="Text Box 10"/>
            <p:cNvSpPr txBox="1">
              <a:spLocks noChangeArrowheads="1"/>
            </p:cNvSpPr>
            <p:nvPr/>
          </p:nvSpPr>
          <p:spPr bwMode="auto">
            <a:xfrm>
              <a:off x="3072" y="2976"/>
              <a:ext cx="336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800" b="1">
                  <a:sym typeface="Monotype Sorts" pitchFamily="2" charset="2"/>
                </a:rPr>
                <a:t>2</a:t>
              </a:r>
              <a:endParaRPr lang="en-US" sz="2800"/>
            </a:p>
          </p:txBody>
        </p:sp>
      </p:grpSp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5943600" y="1816100"/>
            <a:ext cx="914400" cy="1600200"/>
            <a:chOff x="2304" y="2784"/>
            <a:chExt cx="576" cy="1008"/>
          </a:xfrm>
        </p:grpSpPr>
        <p:sp>
          <p:nvSpPr>
            <p:cNvPr id="20498" name="Freeform 12"/>
            <p:cNvSpPr>
              <a:spLocks/>
            </p:cNvSpPr>
            <p:nvPr/>
          </p:nvSpPr>
          <p:spPr bwMode="auto">
            <a:xfrm>
              <a:off x="2304" y="2784"/>
              <a:ext cx="576" cy="1008"/>
            </a:xfrm>
            <a:custGeom>
              <a:avLst/>
              <a:gdLst>
                <a:gd name="T0" fmla="*/ 0 w 576"/>
                <a:gd name="T1" fmla="*/ 0 h 1008"/>
                <a:gd name="T2" fmla="*/ 0 w 576"/>
                <a:gd name="T3" fmla="*/ 1008 h 1008"/>
                <a:gd name="T4" fmla="*/ 144 w 576"/>
                <a:gd name="T5" fmla="*/ 1008 h 1008"/>
                <a:gd name="T6" fmla="*/ 576 w 576"/>
                <a:gd name="T7" fmla="*/ 432 h 1008"/>
                <a:gd name="T8" fmla="*/ 0 w 576"/>
                <a:gd name="T9" fmla="*/ 0 h 100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76"/>
                <a:gd name="T16" fmla="*/ 0 h 1008"/>
                <a:gd name="T17" fmla="*/ 576 w 576"/>
                <a:gd name="T18" fmla="*/ 1008 h 100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76" h="1008">
                  <a:moveTo>
                    <a:pt x="0" y="0"/>
                  </a:moveTo>
                  <a:lnTo>
                    <a:pt x="0" y="1008"/>
                  </a:lnTo>
                  <a:lnTo>
                    <a:pt x="144" y="1008"/>
                  </a:lnTo>
                  <a:lnTo>
                    <a:pt x="576" y="4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 w="38100" cmpd="sng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499" name="Text Box 13"/>
            <p:cNvSpPr txBox="1">
              <a:spLocks noChangeArrowheads="1"/>
            </p:cNvSpPr>
            <p:nvPr/>
          </p:nvSpPr>
          <p:spPr bwMode="auto">
            <a:xfrm>
              <a:off x="2400" y="3120"/>
              <a:ext cx="288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800" b="1">
                  <a:sym typeface="Monotype Sorts" pitchFamily="2" charset="2"/>
                </a:rPr>
                <a:t>3</a:t>
              </a:r>
              <a:endParaRPr lang="en-US" sz="2800"/>
            </a:p>
          </p:txBody>
        </p:sp>
      </p:grpSp>
      <p:grpSp>
        <p:nvGrpSpPr>
          <p:cNvPr id="5" name="Group 14"/>
          <p:cNvGrpSpPr>
            <a:grpSpLocks/>
          </p:cNvGrpSpPr>
          <p:nvPr/>
        </p:nvGrpSpPr>
        <p:grpSpPr bwMode="auto">
          <a:xfrm>
            <a:off x="4572000" y="3416300"/>
            <a:ext cx="1600200" cy="914400"/>
            <a:chOff x="2304" y="2640"/>
            <a:chExt cx="1008" cy="576"/>
          </a:xfrm>
        </p:grpSpPr>
        <p:sp>
          <p:nvSpPr>
            <p:cNvPr id="20496" name="Freeform 15"/>
            <p:cNvSpPr>
              <a:spLocks/>
            </p:cNvSpPr>
            <p:nvPr/>
          </p:nvSpPr>
          <p:spPr bwMode="auto">
            <a:xfrm>
              <a:off x="2304" y="2640"/>
              <a:ext cx="1008" cy="576"/>
            </a:xfrm>
            <a:custGeom>
              <a:avLst/>
              <a:gdLst>
                <a:gd name="T0" fmla="*/ 0 w 1008"/>
                <a:gd name="T1" fmla="*/ 0 h 576"/>
                <a:gd name="T2" fmla="*/ 1008 w 1008"/>
                <a:gd name="T3" fmla="*/ 0 h 576"/>
                <a:gd name="T4" fmla="*/ 576 w 1008"/>
                <a:gd name="T5" fmla="*/ 576 h 576"/>
                <a:gd name="T6" fmla="*/ 0 w 1008"/>
                <a:gd name="T7" fmla="*/ 144 h 576"/>
                <a:gd name="T8" fmla="*/ 0 w 1008"/>
                <a:gd name="T9" fmla="*/ 0 h 57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08"/>
                <a:gd name="T16" fmla="*/ 0 h 576"/>
                <a:gd name="T17" fmla="*/ 1008 w 1008"/>
                <a:gd name="T18" fmla="*/ 576 h 57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08" h="576">
                  <a:moveTo>
                    <a:pt x="0" y="0"/>
                  </a:moveTo>
                  <a:lnTo>
                    <a:pt x="1008" y="0"/>
                  </a:lnTo>
                  <a:lnTo>
                    <a:pt x="576" y="576"/>
                  </a:lnTo>
                  <a:lnTo>
                    <a:pt x="0" y="1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 w="38100" cmpd="sng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497" name="Text Box 16"/>
            <p:cNvSpPr txBox="1">
              <a:spLocks noChangeArrowheads="1"/>
            </p:cNvSpPr>
            <p:nvPr/>
          </p:nvSpPr>
          <p:spPr bwMode="auto">
            <a:xfrm>
              <a:off x="2640" y="2688"/>
              <a:ext cx="336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800" b="1">
                  <a:sym typeface="Monotype Sorts" pitchFamily="2" charset="2"/>
                </a:rPr>
                <a:t>4</a:t>
              </a:r>
              <a:endParaRPr lang="en-US" sz="2800"/>
            </a:p>
          </p:txBody>
        </p:sp>
      </p:grpSp>
      <p:grpSp>
        <p:nvGrpSpPr>
          <p:cNvPr id="6" name="Group 17"/>
          <p:cNvGrpSpPr>
            <a:grpSpLocks/>
          </p:cNvGrpSpPr>
          <p:nvPr/>
        </p:nvGrpSpPr>
        <p:grpSpPr bwMode="auto">
          <a:xfrm>
            <a:off x="4572000" y="2044700"/>
            <a:ext cx="1371600" cy="1371600"/>
            <a:chOff x="1440" y="1776"/>
            <a:chExt cx="864" cy="864"/>
          </a:xfrm>
        </p:grpSpPr>
        <p:sp>
          <p:nvSpPr>
            <p:cNvPr id="20494" name="Rectangle 18"/>
            <p:cNvSpPr>
              <a:spLocks noChangeArrowheads="1"/>
            </p:cNvSpPr>
            <p:nvPr/>
          </p:nvSpPr>
          <p:spPr bwMode="auto">
            <a:xfrm>
              <a:off x="1440" y="1776"/>
              <a:ext cx="864" cy="864"/>
            </a:xfrm>
            <a:prstGeom prst="rect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495" name="Text Box 19"/>
            <p:cNvSpPr txBox="1">
              <a:spLocks noChangeArrowheads="1"/>
            </p:cNvSpPr>
            <p:nvPr/>
          </p:nvSpPr>
          <p:spPr bwMode="auto">
            <a:xfrm>
              <a:off x="1728" y="2064"/>
              <a:ext cx="384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800" b="1">
                  <a:sym typeface="Monotype Sorts" pitchFamily="2" charset="2"/>
                </a:rPr>
                <a:t>5</a:t>
              </a:r>
              <a:endParaRPr lang="en-US" sz="2800"/>
            </a:p>
          </p:txBody>
        </p:sp>
      </p:grpSp>
      <p:sp>
        <p:nvSpPr>
          <p:cNvPr id="102420" name="Text Box 20"/>
          <p:cNvSpPr txBox="1">
            <a:spLocks noChangeArrowheads="1"/>
          </p:cNvSpPr>
          <p:nvPr/>
        </p:nvSpPr>
        <p:spPr bwMode="auto">
          <a:xfrm>
            <a:off x="0" y="1517650"/>
            <a:ext cx="3686175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3200">
                <a:latin typeface="Comic Sans MS" pitchFamily="66" charset="0"/>
              </a:rPr>
              <a:t>What does this tell you about the areas of the three squares?</a:t>
            </a:r>
          </a:p>
        </p:txBody>
      </p:sp>
      <p:sp>
        <p:nvSpPr>
          <p:cNvPr id="102421" name="Text Box 21"/>
          <p:cNvSpPr txBox="1">
            <a:spLocks noChangeArrowheads="1"/>
          </p:cNvSpPr>
          <p:nvPr/>
        </p:nvSpPr>
        <p:spPr bwMode="auto">
          <a:xfrm>
            <a:off x="488950" y="4476750"/>
            <a:ext cx="808672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3200">
                <a:latin typeface="Comic Sans MS" pitchFamily="66" charset="0"/>
              </a:rPr>
              <a:t>The red square and the yellow square together cover the green square exactly.</a:t>
            </a:r>
          </a:p>
        </p:txBody>
      </p:sp>
      <p:sp>
        <p:nvSpPr>
          <p:cNvPr id="102422" name="Text Box 22"/>
          <p:cNvSpPr txBox="1">
            <a:spLocks noChangeArrowheads="1"/>
          </p:cNvSpPr>
          <p:nvPr/>
        </p:nvSpPr>
        <p:spPr bwMode="auto">
          <a:xfrm>
            <a:off x="257175" y="5835650"/>
            <a:ext cx="8477250" cy="94615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800">
                <a:latin typeface="Comic Sans MS" pitchFamily="66" charset="0"/>
              </a:rPr>
              <a:t>The square on the longest side is equal in area to the sum of the squares on the other two sides.</a:t>
            </a:r>
          </a:p>
        </p:txBody>
      </p:sp>
      <p:sp>
        <p:nvSpPr>
          <p:cNvPr id="20493" name="Rectangle 23"/>
          <p:cNvSpPr>
            <a:spLocks noChangeArrowheads="1"/>
          </p:cNvSpPr>
          <p:nvPr/>
        </p:nvSpPr>
        <p:spPr bwMode="auto">
          <a:xfrm>
            <a:off x="0" y="304800"/>
            <a:ext cx="9144000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algn="ctr" defTabSz="762000">
              <a:spcBef>
                <a:spcPct val="20000"/>
              </a:spcBef>
            </a:pPr>
            <a:r>
              <a:rPr lang="en-GB" sz="6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  <a:ea typeface="PMingLiU" pitchFamily="18" charset="-120"/>
              </a:rPr>
              <a:t>A Pythagorean Puzzle</a:t>
            </a:r>
          </a:p>
          <a:p>
            <a:pPr defTabSz="762000">
              <a:spcBef>
                <a:spcPct val="20000"/>
              </a:spcBef>
            </a:pPr>
            <a:endParaRPr lang="en-GB" i="1" dirty="0">
              <a:solidFill>
                <a:schemeClr val="bg1"/>
              </a:solidFill>
              <a:ea typeface="PMingLiU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02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02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3" dur="500"/>
                                        <p:tgtEl>
                                          <p:spTgt spid="102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0" grpId="0" autoUpdateAnimBg="0"/>
      <p:bldP spid="102421" grpId="0" autoUpdateAnimBg="0"/>
      <p:bldP spid="102422" grpId="0" animBg="1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2"/>
          <p:cNvSpPr>
            <a:spLocks noChangeArrowheads="1"/>
          </p:cNvSpPr>
          <p:nvPr/>
        </p:nvSpPr>
        <p:spPr bwMode="auto">
          <a:xfrm>
            <a:off x="3657600" y="3200400"/>
            <a:ext cx="1828800" cy="1371600"/>
          </a:xfrm>
          <a:prstGeom prst="rtTriangle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07" name="Freeform 3"/>
          <p:cNvSpPr>
            <a:spLocks/>
          </p:cNvSpPr>
          <p:nvPr/>
        </p:nvSpPr>
        <p:spPr bwMode="auto">
          <a:xfrm>
            <a:off x="3657600" y="1371600"/>
            <a:ext cx="3200400" cy="3200400"/>
          </a:xfrm>
          <a:custGeom>
            <a:avLst/>
            <a:gdLst>
              <a:gd name="T0" fmla="*/ 0 w 2016"/>
              <a:gd name="T1" fmla="*/ 1828800 h 2016"/>
              <a:gd name="T2" fmla="*/ 1371600 w 2016"/>
              <a:gd name="T3" fmla="*/ 0 h 2016"/>
              <a:gd name="T4" fmla="*/ 3200400 w 2016"/>
              <a:gd name="T5" fmla="*/ 1371600 h 2016"/>
              <a:gd name="T6" fmla="*/ 1828800 w 2016"/>
              <a:gd name="T7" fmla="*/ 3200400 h 2016"/>
              <a:gd name="T8" fmla="*/ 0 w 2016"/>
              <a:gd name="T9" fmla="*/ 1828800 h 20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016"/>
              <a:gd name="T16" fmla="*/ 0 h 2016"/>
              <a:gd name="T17" fmla="*/ 2016 w 2016"/>
              <a:gd name="T18" fmla="*/ 2016 h 201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016" h="2016">
                <a:moveTo>
                  <a:pt x="0" y="1152"/>
                </a:moveTo>
                <a:lnTo>
                  <a:pt x="864" y="0"/>
                </a:lnTo>
                <a:lnTo>
                  <a:pt x="2016" y="864"/>
                </a:lnTo>
                <a:lnTo>
                  <a:pt x="1152" y="2016"/>
                </a:lnTo>
                <a:lnTo>
                  <a:pt x="0" y="1152"/>
                </a:lnTo>
                <a:close/>
              </a:path>
            </a:pathLst>
          </a:custGeom>
          <a:solidFill>
            <a:srgbClr val="00FF00"/>
          </a:solidFill>
          <a:ln w="3810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3657600" y="4343400"/>
            <a:ext cx="228600" cy="228600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4343400" y="1371600"/>
            <a:ext cx="1600200" cy="914400"/>
            <a:chOff x="2448" y="3216"/>
            <a:chExt cx="1008" cy="576"/>
          </a:xfrm>
        </p:grpSpPr>
        <p:sp>
          <p:nvSpPr>
            <p:cNvPr id="21524" name="Freeform 6"/>
            <p:cNvSpPr>
              <a:spLocks/>
            </p:cNvSpPr>
            <p:nvPr/>
          </p:nvSpPr>
          <p:spPr bwMode="auto">
            <a:xfrm>
              <a:off x="2448" y="3216"/>
              <a:ext cx="1008" cy="576"/>
            </a:xfrm>
            <a:custGeom>
              <a:avLst/>
              <a:gdLst>
                <a:gd name="T0" fmla="*/ 432 w 1008"/>
                <a:gd name="T1" fmla="*/ 0 h 576"/>
                <a:gd name="T2" fmla="*/ 1008 w 1008"/>
                <a:gd name="T3" fmla="*/ 432 h 576"/>
                <a:gd name="T4" fmla="*/ 1008 w 1008"/>
                <a:gd name="T5" fmla="*/ 576 h 576"/>
                <a:gd name="T6" fmla="*/ 0 w 1008"/>
                <a:gd name="T7" fmla="*/ 576 h 576"/>
                <a:gd name="T8" fmla="*/ 432 w 1008"/>
                <a:gd name="T9" fmla="*/ 0 h 57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08"/>
                <a:gd name="T16" fmla="*/ 0 h 576"/>
                <a:gd name="T17" fmla="*/ 1008 w 1008"/>
                <a:gd name="T18" fmla="*/ 576 h 57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08" h="576">
                  <a:moveTo>
                    <a:pt x="432" y="0"/>
                  </a:moveTo>
                  <a:lnTo>
                    <a:pt x="1008" y="432"/>
                  </a:lnTo>
                  <a:lnTo>
                    <a:pt x="1008" y="576"/>
                  </a:lnTo>
                  <a:lnTo>
                    <a:pt x="0" y="576"/>
                  </a:lnTo>
                  <a:lnTo>
                    <a:pt x="432" y="0"/>
                  </a:lnTo>
                  <a:close/>
                </a:path>
              </a:pathLst>
            </a:custGeom>
            <a:solidFill>
              <a:srgbClr val="FF0000"/>
            </a:solidFill>
            <a:ln w="38100" cmpd="sng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25" name="Text Box 7"/>
            <p:cNvSpPr txBox="1">
              <a:spLocks noChangeArrowheads="1"/>
            </p:cNvSpPr>
            <p:nvPr/>
          </p:nvSpPr>
          <p:spPr bwMode="auto">
            <a:xfrm>
              <a:off x="2784" y="3408"/>
              <a:ext cx="288" cy="327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800" b="1">
                  <a:solidFill>
                    <a:srgbClr val="FFFF00"/>
                  </a:solidFill>
                  <a:sym typeface="Monotype Sorts" pitchFamily="2" charset="2"/>
                </a:rPr>
                <a:t>1</a:t>
              </a:r>
              <a:endParaRPr lang="en-US" sz="2800"/>
            </a:p>
          </p:txBody>
        </p:sp>
      </p:grp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3657600" y="2286000"/>
            <a:ext cx="914400" cy="1600200"/>
            <a:chOff x="2880" y="2640"/>
            <a:chExt cx="576" cy="1008"/>
          </a:xfrm>
        </p:grpSpPr>
        <p:sp>
          <p:nvSpPr>
            <p:cNvPr id="21522" name="Freeform 9"/>
            <p:cNvSpPr>
              <a:spLocks/>
            </p:cNvSpPr>
            <p:nvPr/>
          </p:nvSpPr>
          <p:spPr bwMode="auto">
            <a:xfrm>
              <a:off x="2880" y="2640"/>
              <a:ext cx="576" cy="1008"/>
            </a:xfrm>
            <a:custGeom>
              <a:avLst/>
              <a:gdLst>
                <a:gd name="T0" fmla="*/ 432 w 576"/>
                <a:gd name="T1" fmla="*/ 0 h 1008"/>
                <a:gd name="T2" fmla="*/ 576 w 576"/>
                <a:gd name="T3" fmla="*/ 0 h 1008"/>
                <a:gd name="T4" fmla="*/ 576 w 576"/>
                <a:gd name="T5" fmla="*/ 1008 h 1008"/>
                <a:gd name="T6" fmla="*/ 0 w 576"/>
                <a:gd name="T7" fmla="*/ 576 h 1008"/>
                <a:gd name="T8" fmla="*/ 432 w 576"/>
                <a:gd name="T9" fmla="*/ 0 h 100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76"/>
                <a:gd name="T16" fmla="*/ 0 h 1008"/>
                <a:gd name="T17" fmla="*/ 576 w 576"/>
                <a:gd name="T18" fmla="*/ 1008 h 100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76" h="1008">
                  <a:moveTo>
                    <a:pt x="432" y="0"/>
                  </a:moveTo>
                  <a:lnTo>
                    <a:pt x="576" y="0"/>
                  </a:lnTo>
                  <a:lnTo>
                    <a:pt x="576" y="1008"/>
                  </a:lnTo>
                  <a:lnTo>
                    <a:pt x="0" y="576"/>
                  </a:lnTo>
                  <a:lnTo>
                    <a:pt x="432" y="0"/>
                  </a:lnTo>
                  <a:close/>
                </a:path>
              </a:pathLst>
            </a:custGeom>
            <a:solidFill>
              <a:srgbClr val="FF0000"/>
            </a:solidFill>
            <a:ln w="38100" cmpd="sng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23" name="Text Box 10"/>
            <p:cNvSpPr txBox="1">
              <a:spLocks noChangeArrowheads="1"/>
            </p:cNvSpPr>
            <p:nvPr/>
          </p:nvSpPr>
          <p:spPr bwMode="auto">
            <a:xfrm>
              <a:off x="3072" y="2976"/>
              <a:ext cx="336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800" b="1">
                  <a:solidFill>
                    <a:srgbClr val="FFFF00"/>
                  </a:solidFill>
                  <a:sym typeface="Monotype Sorts" pitchFamily="2" charset="2"/>
                </a:rPr>
                <a:t>2</a:t>
              </a:r>
              <a:endParaRPr lang="en-US" sz="2800"/>
            </a:p>
          </p:txBody>
        </p:sp>
      </p:grpSp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5943600" y="2057400"/>
            <a:ext cx="914400" cy="1600200"/>
            <a:chOff x="2304" y="2784"/>
            <a:chExt cx="576" cy="1008"/>
          </a:xfrm>
        </p:grpSpPr>
        <p:sp>
          <p:nvSpPr>
            <p:cNvPr id="21520" name="Freeform 12"/>
            <p:cNvSpPr>
              <a:spLocks/>
            </p:cNvSpPr>
            <p:nvPr/>
          </p:nvSpPr>
          <p:spPr bwMode="auto">
            <a:xfrm>
              <a:off x="2304" y="2784"/>
              <a:ext cx="576" cy="1008"/>
            </a:xfrm>
            <a:custGeom>
              <a:avLst/>
              <a:gdLst>
                <a:gd name="T0" fmla="*/ 0 w 576"/>
                <a:gd name="T1" fmla="*/ 0 h 1008"/>
                <a:gd name="T2" fmla="*/ 0 w 576"/>
                <a:gd name="T3" fmla="*/ 1008 h 1008"/>
                <a:gd name="T4" fmla="*/ 144 w 576"/>
                <a:gd name="T5" fmla="*/ 1008 h 1008"/>
                <a:gd name="T6" fmla="*/ 576 w 576"/>
                <a:gd name="T7" fmla="*/ 432 h 1008"/>
                <a:gd name="T8" fmla="*/ 0 w 576"/>
                <a:gd name="T9" fmla="*/ 0 h 100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76"/>
                <a:gd name="T16" fmla="*/ 0 h 1008"/>
                <a:gd name="T17" fmla="*/ 576 w 576"/>
                <a:gd name="T18" fmla="*/ 1008 h 100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76" h="1008">
                  <a:moveTo>
                    <a:pt x="0" y="0"/>
                  </a:moveTo>
                  <a:lnTo>
                    <a:pt x="0" y="1008"/>
                  </a:lnTo>
                  <a:lnTo>
                    <a:pt x="144" y="1008"/>
                  </a:lnTo>
                  <a:lnTo>
                    <a:pt x="576" y="4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 w="38100" cmpd="sng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21" name="Text Box 13"/>
            <p:cNvSpPr txBox="1">
              <a:spLocks noChangeArrowheads="1"/>
            </p:cNvSpPr>
            <p:nvPr/>
          </p:nvSpPr>
          <p:spPr bwMode="auto">
            <a:xfrm>
              <a:off x="2400" y="3120"/>
              <a:ext cx="288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800" b="1">
                  <a:solidFill>
                    <a:srgbClr val="FFFF00"/>
                  </a:solidFill>
                  <a:sym typeface="Monotype Sorts" pitchFamily="2" charset="2"/>
                </a:rPr>
                <a:t>3</a:t>
              </a:r>
              <a:endParaRPr lang="en-US" sz="2800"/>
            </a:p>
          </p:txBody>
        </p:sp>
      </p:grpSp>
      <p:grpSp>
        <p:nvGrpSpPr>
          <p:cNvPr id="5" name="Group 14"/>
          <p:cNvGrpSpPr>
            <a:grpSpLocks/>
          </p:cNvGrpSpPr>
          <p:nvPr/>
        </p:nvGrpSpPr>
        <p:grpSpPr bwMode="auto">
          <a:xfrm>
            <a:off x="4572000" y="3657600"/>
            <a:ext cx="1600200" cy="914400"/>
            <a:chOff x="2304" y="2640"/>
            <a:chExt cx="1008" cy="576"/>
          </a:xfrm>
        </p:grpSpPr>
        <p:sp>
          <p:nvSpPr>
            <p:cNvPr id="21518" name="Freeform 15"/>
            <p:cNvSpPr>
              <a:spLocks/>
            </p:cNvSpPr>
            <p:nvPr/>
          </p:nvSpPr>
          <p:spPr bwMode="auto">
            <a:xfrm>
              <a:off x="2304" y="2640"/>
              <a:ext cx="1008" cy="576"/>
            </a:xfrm>
            <a:custGeom>
              <a:avLst/>
              <a:gdLst>
                <a:gd name="T0" fmla="*/ 0 w 1008"/>
                <a:gd name="T1" fmla="*/ 0 h 576"/>
                <a:gd name="T2" fmla="*/ 1008 w 1008"/>
                <a:gd name="T3" fmla="*/ 0 h 576"/>
                <a:gd name="T4" fmla="*/ 576 w 1008"/>
                <a:gd name="T5" fmla="*/ 576 h 576"/>
                <a:gd name="T6" fmla="*/ 0 w 1008"/>
                <a:gd name="T7" fmla="*/ 144 h 576"/>
                <a:gd name="T8" fmla="*/ 0 w 1008"/>
                <a:gd name="T9" fmla="*/ 0 h 57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08"/>
                <a:gd name="T16" fmla="*/ 0 h 576"/>
                <a:gd name="T17" fmla="*/ 1008 w 1008"/>
                <a:gd name="T18" fmla="*/ 576 h 57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08" h="576">
                  <a:moveTo>
                    <a:pt x="0" y="0"/>
                  </a:moveTo>
                  <a:lnTo>
                    <a:pt x="1008" y="0"/>
                  </a:lnTo>
                  <a:lnTo>
                    <a:pt x="576" y="576"/>
                  </a:lnTo>
                  <a:lnTo>
                    <a:pt x="0" y="1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 w="38100" cmpd="sng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19" name="Text Box 16"/>
            <p:cNvSpPr txBox="1">
              <a:spLocks noChangeArrowheads="1"/>
            </p:cNvSpPr>
            <p:nvPr/>
          </p:nvSpPr>
          <p:spPr bwMode="auto">
            <a:xfrm>
              <a:off x="2640" y="2688"/>
              <a:ext cx="336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800" b="1">
                  <a:solidFill>
                    <a:srgbClr val="FFFF00"/>
                  </a:solidFill>
                  <a:sym typeface="Monotype Sorts" pitchFamily="2" charset="2"/>
                </a:rPr>
                <a:t>4</a:t>
              </a:r>
              <a:endParaRPr lang="en-US" sz="2800"/>
            </a:p>
          </p:txBody>
        </p:sp>
      </p:grpSp>
      <p:grpSp>
        <p:nvGrpSpPr>
          <p:cNvPr id="6" name="Group 17"/>
          <p:cNvGrpSpPr>
            <a:grpSpLocks/>
          </p:cNvGrpSpPr>
          <p:nvPr/>
        </p:nvGrpSpPr>
        <p:grpSpPr bwMode="auto">
          <a:xfrm>
            <a:off x="4572000" y="2286000"/>
            <a:ext cx="1371600" cy="1371600"/>
            <a:chOff x="1440" y="1776"/>
            <a:chExt cx="864" cy="864"/>
          </a:xfrm>
        </p:grpSpPr>
        <p:sp>
          <p:nvSpPr>
            <p:cNvPr id="21516" name="Rectangle 18"/>
            <p:cNvSpPr>
              <a:spLocks noChangeArrowheads="1"/>
            </p:cNvSpPr>
            <p:nvPr/>
          </p:nvSpPr>
          <p:spPr bwMode="auto">
            <a:xfrm>
              <a:off x="1440" y="1776"/>
              <a:ext cx="864" cy="864"/>
            </a:xfrm>
            <a:prstGeom prst="rect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17" name="Text Box 19"/>
            <p:cNvSpPr txBox="1">
              <a:spLocks noChangeArrowheads="1"/>
            </p:cNvSpPr>
            <p:nvPr/>
          </p:nvSpPr>
          <p:spPr bwMode="auto">
            <a:xfrm>
              <a:off x="1728" y="2064"/>
              <a:ext cx="384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800" b="1">
                  <a:solidFill>
                    <a:srgbClr val="FF0000"/>
                  </a:solidFill>
                  <a:sym typeface="Monotype Sorts" pitchFamily="2" charset="2"/>
                </a:rPr>
                <a:t>5</a:t>
              </a:r>
              <a:endParaRPr lang="en-US" sz="2800"/>
            </a:p>
          </p:txBody>
        </p:sp>
      </p:grpSp>
      <p:sp>
        <p:nvSpPr>
          <p:cNvPr id="103444" name="Text Box 20"/>
          <p:cNvSpPr txBox="1">
            <a:spLocks noChangeArrowheads="1"/>
          </p:cNvSpPr>
          <p:nvPr/>
        </p:nvSpPr>
        <p:spPr bwMode="auto">
          <a:xfrm>
            <a:off x="304800" y="1666875"/>
            <a:ext cx="3983038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3200" dirty="0">
                <a:latin typeface="Comic Sans MS" pitchFamily="66" charset="0"/>
              </a:rPr>
              <a:t>Put the pieces back where they came from.</a:t>
            </a:r>
            <a:r>
              <a:rPr lang="en-US" sz="3200" dirty="0"/>
              <a:t> </a:t>
            </a:r>
          </a:p>
        </p:txBody>
      </p:sp>
      <p:sp>
        <p:nvSpPr>
          <p:cNvPr id="21515" name="Rectangle 21"/>
          <p:cNvSpPr>
            <a:spLocks noChangeArrowheads="1"/>
          </p:cNvSpPr>
          <p:nvPr/>
        </p:nvSpPr>
        <p:spPr bwMode="auto">
          <a:xfrm>
            <a:off x="0" y="457200"/>
            <a:ext cx="9144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algn="ctr" defTabSz="762000">
              <a:spcBef>
                <a:spcPct val="20000"/>
              </a:spcBef>
            </a:pPr>
            <a:r>
              <a:rPr lang="en-GB" sz="6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  <a:ea typeface="PMingLiU" pitchFamily="18" charset="-120"/>
              </a:rPr>
              <a:t>A Pythagorean Puzzle</a:t>
            </a:r>
          </a:p>
          <a:p>
            <a:pPr defTabSz="762000">
              <a:spcBef>
                <a:spcPct val="20000"/>
              </a:spcBef>
            </a:pPr>
            <a:endParaRPr lang="en-GB" i="1" dirty="0">
              <a:solidFill>
                <a:schemeClr val="bg1"/>
              </a:solidFill>
              <a:ea typeface="PMingLiU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3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44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2"/>
          <p:cNvSpPr>
            <a:spLocks noChangeArrowheads="1"/>
          </p:cNvSpPr>
          <p:nvPr/>
        </p:nvSpPr>
        <p:spPr bwMode="auto">
          <a:xfrm>
            <a:off x="3657600" y="3200400"/>
            <a:ext cx="1828800" cy="1371600"/>
          </a:xfrm>
          <a:prstGeom prst="rtTriangle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1" name="Freeform 3"/>
          <p:cNvSpPr>
            <a:spLocks/>
          </p:cNvSpPr>
          <p:nvPr/>
        </p:nvSpPr>
        <p:spPr bwMode="auto">
          <a:xfrm>
            <a:off x="3657600" y="1371600"/>
            <a:ext cx="3200400" cy="3200400"/>
          </a:xfrm>
          <a:custGeom>
            <a:avLst/>
            <a:gdLst>
              <a:gd name="T0" fmla="*/ 0 w 2016"/>
              <a:gd name="T1" fmla="*/ 1828800 h 2016"/>
              <a:gd name="T2" fmla="*/ 1371600 w 2016"/>
              <a:gd name="T3" fmla="*/ 0 h 2016"/>
              <a:gd name="T4" fmla="*/ 3200400 w 2016"/>
              <a:gd name="T5" fmla="*/ 1371600 h 2016"/>
              <a:gd name="T6" fmla="*/ 1828800 w 2016"/>
              <a:gd name="T7" fmla="*/ 3200400 h 2016"/>
              <a:gd name="T8" fmla="*/ 0 w 2016"/>
              <a:gd name="T9" fmla="*/ 1828800 h 20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016"/>
              <a:gd name="T16" fmla="*/ 0 h 2016"/>
              <a:gd name="T17" fmla="*/ 2016 w 2016"/>
              <a:gd name="T18" fmla="*/ 2016 h 201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016" h="2016">
                <a:moveTo>
                  <a:pt x="0" y="1152"/>
                </a:moveTo>
                <a:lnTo>
                  <a:pt x="864" y="0"/>
                </a:lnTo>
                <a:lnTo>
                  <a:pt x="2016" y="864"/>
                </a:lnTo>
                <a:lnTo>
                  <a:pt x="1152" y="2016"/>
                </a:lnTo>
                <a:lnTo>
                  <a:pt x="0" y="1152"/>
                </a:lnTo>
                <a:close/>
              </a:path>
            </a:pathLst>
          </a:custGeom>
          <a:solidFill>
            <a:srgbClr val="00FF00"/>
          </a:solidFill>
          <a:ln w="3810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3657600" y="4343400"/>
            <a:ext cx="228600" cy="228600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4343400" y="1371600"/>
            <a:ext cx="1600200" cy="914400"/>
            <a:chOff x="2448" y="3216"/>
            <a:chExt cx="1008" cy="576"/>
          </a:xfrm>
        </p:grpSpPr>
        <p:sp>
          <p:nvSpPr>
            <p:cNvPr id="22548" name="Freeform 6"/>
            <p:cNvSpPr>
              <a:spLocks/>
            </p:cNvSpPr>
            <p:nvPr/>
          </p:nvSpPr>
          <p:spPr bwMode="auto">
            <a:xfrm>
              <a:off x="2448" y="3216"/>
              <a:ext cx="1008" cy="576"/>
            </a:xfrm>
            <a:custGeom>
              <a:avLst/>
              <a:gdLst>
                <a:gd name="T0" fmla="*/ 432 w 1008"/>
                <a:gd name="T1" fmla="*/ 0 h 576"/>
                <a:gd name="T2" fmla="*/ 1008 w 1008"/>
                <a:gd name="T3" fmla="*/ 432 h 576"/>
                <a:gd name="T4" fmla="*/ 1008 w 1008"/>
                <a:gd name="T5" fmla="*/ 576 h 576"/>
                <a:gd name="T6" fmla="*/ 0 w 1008"/>
                <a:gd name="T7" fmla="*/ 576 h 576"/>
                <a:gd name="T8" fmla="*/ 432 w 1008"/>
                <a:gd name="T9" fmla="*/ 0 h 57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08"/>
                <a:gd name="T16" fmla="*/ 0 h 576"/>
                <a:gd name="T17" fmla="*/ 1008 w 1008"/>
                <a:gd name="T18" fmla="*/ 576 h 57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08" h="576">
                  <a:moveTo>
                    <a:pt x="432" y="0"/>
                  </a:moveTo>
                  <a:lnTo>
                    <a:pt x="1008" y="432"/>
                  </a:lnTo>
                  <a:lnTo>
                    <a:pt x="1008" y="576"/>
                  </a:lnTo>
                  <a:lnTo>
                    <a:pt x="0" y="576"/>
                  </a:lnTo>
                  <a:lnTo>
                    <a:pt x="432" y="0"/>
                  </a:lnTo>
                  <a:close/>
                </a:path>
              </a:pathLst>
            </a:custGeom>
            <a:solidFill>
              <a:srgbClr val="FF0000"/>
            </a:solidFill>
            <a:ln w="38100" cmpd="sng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49" name="Text Box 7"/>
            <p:cNvSpPr txBox="1">
              <a:spLocks noChangeArrowheads="1"/>
            </p:cNvSpPr>
            <p:nvPr/>
          </p:nvSpPr>
          <p:spPr bwMode="auto">
            <a:xfrm>
              <a:off x="2784" y="3408"/>
              <a:ext cx="288" cy="327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800" b="1">
                  <a:solidFill>
                    <a:srgbClr val="FFFF00"/>
                  </a:solidFill>
                  <a:sym typeface="Monotype Sorts" pitchFamily="2" charset="2"/>
                </a:rPr>
                <a:t>1</a:t>
              </a:r>
              <a:endParaRPr lang="en-US" sz="2800"/>
            </a:p>
          </p:txBody>
        </p:sp>
      </p:grp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3657600" y="2286000"/>
            <a:ext cx="914400" cy="1600200"/>
            <a:chOff x="2880" y="2640"/>
            <a:chExt cx="576" cy="1008"/>
          </a:xfrm>
        </p:grpSpPr>
        <p:sp>
          <p:nvSpPr>
            <p:cNvPr id="22546" name="Freeform 9"/>
            <p:cNvSpPr>
              <a:spLocks/>
            </p:cNvSpPr>
            <p:nvPr/>
          </p:nvSpPr>
          <p:spPr bwMode="auto">
            <a:xfrm>
              <a:off x="2880" y="2640"/>
              <a:ext cx="576" cy="1008"/>
            </a:xfrm>
            <a:custGeom>
              <a:avLst/>
              <a:gdLst>
                <a:gd name="T0" fmla="*/ 432 w 576"/>
                <a:gd name="T1" fmla="*/ 0 h 1008"/>
                <a:gd name="T2" fmla="*/ 576 w 576"/>
                <a:gd name="T3" fmla="*/ 0 h 1008"/>
                <a:gd name="T4" fmla="*/ 576 w 576"/>
                <a:gd name="T5" fmla="*/ 1008 h 1008"/>
                <a:gd name="T6" fmla="*/ 0 w 576"/>
                <a:gd name="T7" fmla="*/ 576 h 1008"/>
                <a:gd name="T8" fmla="*/ 432 w 576"/>
                <a:gd name="T9" fmla="*/ 0 h 100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76"/>
                <a:gd name="T16" fmla="*/ 0 h 1008"/>
                <a:gd name="T17" fmla="*/ 576 w 576"/>
                <a:gd name="T18" fmla="*/ 1008 h 100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76" h="1008">
                  <a:moveTo>
                    <a:pt x="432" y="0"/>
                  </a:moveTo>
                  <a:lnTo>
                    <a:pt x="576" y="0"/>
                  </a:lnTo>
                  <a:lnTo>
                    <a:pt x="576" y="1008"/>
                  </a:lnTo>
                  <a:lnTo>
                    <a:pt x="0" y="576"/>
                  </a:lnTo>
                  <a:lnTo>
                    <a:pt x="432" y="0"/>
                  </a:lnTo>
                  <a:close/>
                </a:path>
              </a:pathLst>
            </a:custGeom>
            <a:solidFill>
              <a:srgbClr val="FF0000"/>
            </a:solidFill>
            <a:ln w="38100" cmpd="sng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47" name="Text Box 10"/>
            <p:cNvSpPr txBox="1">
              <a:spLocks noChangeArrowheads="1"/>
            </p:cNvSpPr>
            <p:nvPr/>
          </p:nvSpPr>
          <p:spPr bwMode="auto">
            <a:xfrm>
              <a:off x="3072" y="2976"/>
              <a:ext cx="336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800" b="1">
                  <a:solidFill>
                    <a:srgbClr val="FFFF00"/>
                  </a:solidFill>
                  <a:sym typeface="Monotype Sorts" pitchFamily="2" charset="2"/>
                </a:rPr>
                <a:t>2</a:t>
              </a:r>
              <a:endParaRPr lang="en-US" sz="2800"/>
            </a:p>
          </p:txBody>
        </p:sp>
      </p:grpSp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5943600" y="2057400"/>
            <a:ext cx="914400" cy="1600200"/>
            <a:chOff x="2304" y="2784"/>
            <a:chExt cx="576" cy="1008"/>
          </a:xfrm>
        </p:grpSpPr>
        <p:sp>
          <p:nvSpPr>
            <p:cNvPr id="22544" name="Freeform 12"/>
            <p:cNvSpPr>
              <a:spLocks/>
            </p:cNvSpPr>
            <p:nvPr/>
          </p:nvSpPr>
          <p:spPr bwMode="auto">
            <a:xfrm>
              <a:off x="2304" y="2784"/>
              <a:ext cx="576" cy="1008"/>
            </a:xfrm>
            <a:custGeom>
              <a:avLst/>
              <a:gdLst>
                <a:gd name="T0" fmla="*/ 0 w 576"/>
                <a:gd name="T1" fmla="*/ 0 h 1008"/>
                <a:gd name="T2" fmla="*/ 0 w 576"/>
                <a:gd name="T3" fmla="*/ 1008 h 1008"/>
                <a:gd name="T4" fmla="*/ 144 w 576"/>
                <a:gd name="T5" fmla="*/ 1008 h 1008"/>
                <a:gd name="T6" fmla="*/ 576 w 576"/>
                <a:gd name="T7" fmla="*/ 432 h 1008"/>
                <a:gd name="T8" fmla="*/ 0 w 576"/>
                <a:gd name="T9" fmla="*/ 0 h 100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76"/>
                <a:gd name="T16" fmla="*/ 0 h 1008"/>
                <a:gd name="T17" fmla="*/ 576 w 576"/>
                <a:gd name="T18" fmla="*/ 1008 h 100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76" h="1008">
                  <a:moveTo>
                    <a:pt x="0" y="0"/>
                  </a:moveTo>
                  <a:lnTo>
                    <a:pt x="0" y="1008"/>
                  </a:lnTo>
                  <a:lnTo>
                    <a:pt x="144" y="1008"/>
                  </a:lnTo>
                  <a:lnTo>
                    <a:pt x="576" y="4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 w="38100" cmpd="sng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45" name="Text Box 13"/>
            <p:cNvSpPr txBox="1">
              <a:spLocks noChangeArrowheads="1"/>
            </p:cNvSpPr>
            <p:nvPr/>
          </p:nvSpPr>
          <p:spPr bwMode="auto">
            <a:xfrm>
              <a:off x="2400" y="3120"/>
              <a:ext cx="288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800" b="1">
                  <a:solidFill>
                    <a:srgbClr val="FFFF00"/>
                  </a:solidFill>
                  <a:sym typeface="Monotype Sorts" pitchFamily="2" charset="2"/>
                </a:rPr>
                <a:t>3</a:t>
              </a:r>
              <a:endParaRPr lang="en-US" sz="2800"/>
            </a:p>
          </p:txBody>
        </p:sp>
      </p:grpSp>
      <p:grpSp>
        <p:nvGrpSpPr>
          <p:cNvPr id="5" name="Group 14"/>
          <p:cNvGrpSpPr>
            <a:grpSpLocks/>
          </p:cNvGrpSpPr>
          <p:nvPr/>
        </p:nvGrpSpPr>
        <p:grpSpPr bwMode="auto">
          <a:xfrm>
            <a:off x="4572000" y="3657600"/>
            <a:ext cx="1600200" cy="914400"/>
            <a:chOff x="2304" y="2640"/>
            <a:chExt cx="1008" cy="576"/>
          </a:xfrm>
        </p:grpSpPr>
        <p:sp>
          <p:nvSpPr>
            <p:cNvPr id="22542" name="Freeform 15"/>
            <p:cNvSpPr>
              <a:spLocks/>
            </p:cNvSpPr>
            <p:nvPr/>
          </p:nvSpPr>
          <p:spPr bwMode="auto">
            <a:xfrm>
              <a:off x="2304" y="2640"/>
              <a:ext cx="1008" cy="576"/>
            </a:xfrm>
            <a:custGeom>
              <a:avLst/>
              <a:gdLst>
                <a:gd name="T0" fmla="*/ 0 w 1008"/>
                <a:gd name="T1" fmla="*/ 0 h 576"/>
                <a:gd name="T2" fmla="*/ 1008 w 1008"/>
                <a:gd name="T3" fmla="*/ 0 h 576"/>
                <a:gd name="T4" fmla="*/ 576 w 1008"/>
                <a:gd name="T5" fmla="*/ 576 h 576"/>
                <a:gd name="T6" fmla="*/ 0 w 1008"/>
                <a:gd name="T7" fmla="*/ 144 h 576"/>
                <a:gd name="T8" fmla="*/ 0 w 1008"/>
                <a:gd name="T9" fmla="*/ 0 h 57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08"/>
                <a:gd name="T16" fmla="*/ 0 h 576"/>
                <a:gd name="T17" fmla="*/ 1008 w 1008"/>
                <a:gd name="T18" fmla="*/ 576 h 57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08" h="576">
                  <a:moveTo>
                    <a:pt x="0" y="0"/>
                  </a:moveTo>
                  <a:lnTo>
                    <a:pt x="1008" y="0"/>
                  </a:lnTo>
                  <a:lnTo>
                    <a:pt x="576" y="576"/>
                  </a:lnTo>
                  <a:lnTo>
                    <a:pt x="0" y="1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 w="38100" cmpd="sng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43" name="Text Box 16"/>
            <p:cNvSpPr txBox="1">
              <a:spLocks noChangeArrowheads="1"/>
            </p:cNvSpPr>
            <p:nvPr/>
          </p:nvSpPr>
          <p:spPr bwMode="auto">
            <a:xfrm>
              <a:off x="2640" y="2688"/>
              <a:ext cx="336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800" b="1">
                  <a:solidFill>
                    <a:srgbClr val="FFFF00"/>
                  </a:solidFill>
                  <a:sym typeface="Monotype Sorts" pitchFamily="2" charset="2"/>
                </a:rPr>
                <a:t>4</a:t>
              </a:r>
              <a:endParaRPr lang="en-US" sz="2800"/>
            </a:p>
          </p:txBody>
        </p:sp>
      </p:grpSp>
      <p:grpSp>
        <p:nvGrpSpPr>
          <p:cNvPr id="6" name="Group 17"/>
          <p:cNvGrpSpPr>
            <a:grpSpLocks/>
          </p:cNvGrpSpPr>
          <p:nvPr/>
        </p:nvGrpSpPr>
        <p:grpSpPr bwMode="auto">
          <a:xfrm>
            <a:off x="2286000" y="3200400"/>
            <a:ext cx="1371600" cy="1371600"/>
            <a:chOff x="1440" y="1776"/>
            <a:chExt cx="864" cy="864"/>
          </a:xfrm>
        </p:grpSpPr>
        <p:sp>
          <p:nvSpPr>
            <p:cNvPr id="22540" name="Rectangle 18"/>
            <p:cNvSpPr>
              <a:spLocks noChangeArrowheads="1"/>
            </p:cNvSpPr>
            <p:nvPr/>
          </p:nvSpPr>
          <p:spPr bwMode="auto">
            <a:xfrm>
              <a:off x="1440" y="1776"/>
              <a:ext cx="864" cy="864"/>
            </a:xfrm>
            <a:prstGeom prst="rect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41" name="Text Box 19"/>
            <p:cNvSpPr txBox="1">
              <a:spLocks noChangeArrowheads="1"/>
            </p:cNvSpPr>
            <p:nvPr/>
          </p:nvSpPr>
          <p:spPr bwMode="auto">
            <a:xfrm>
              <a:off x="1728" y="2064"/>
              <a:ext cx="384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800" b="1">
                  <a:solidFill>
                    <a:srgbClr val="FF0000"/>
                  </a:solidFill>
                  <a:sym typeface="Monotype Sorts" pitchFamily="2" charset="2"/>
                </a:rPr>
                <a:t>5</a:t>
              </a:r>
              <a:endParaRPr lang="en-US" sz="2800"/>
            </a:p>
          </p:txBody>
        </p:sp>
      </p:grpSp>
      <p:sp>
        <p:nvSpPr>
          <p:cNvPr id="22538" name="Rectangle 21"/>
          <p:cNvSpPr>
            <a:spLocks noChangeArrowheads="1"/>
          </p:cNvSpPr>
          <p:nvPr/>
        </p:nvSpPr>
        <p:spPr bwMode="auto">
          <a:xfrm>
            <a:off x="0" y="457200"/>
            <a:ext cx="9144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algn="ctr" defTabSz="762000">
              <a:spcBef>
                <a:spcPct val="20000"/>
              </a:spcBef>
            </a:pPr>
            <a:r>
              <a:rPr lang="en-GB" sz="6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  <a:ea typeface="PMingLiU" pitchFamily="18" charset="-120"/>
              </a:rPr>
              <a:t>A Pythagorean Puzzle</a:t>
            </a:r>
          </a:p>
          <a:p>
            <a:pPr defTabSz="762000">
              <a:spcBef>
                <a:spcPct val="20000"/>
              </a:spcBef>
            </a:pPr>
            <a:endParaRPr lang="en-GB" i="1" dirty="0">
              <a:solidFill>
                <a:schemeClr val="bg1"/>
              </a:solidFill>
              <a:ea typeface="PMingLiU" pitchFamily="18" charset="-120"/>
            </a:endParaRPr>
          </a:p>
        </p:txBody>
      </p:sp>
      <p:sp>
        <p:nvSpPr>
          <p:cNvPr id="22539" name="Text Box 23"/>
          <p:cNvSpPr txBox="1">
            <a:spLocks noChangeArrowheads="1"/>
          </p:cNvSpPr>
          <p:nvPr/>
        </p:nvSpPr>
        <p:spPr bwMode="auto">
          <a:xfrm>
            <a:off x="360362" y="1600200"/>
            <a:ext cx="4287838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3200" dirty="0">
                <a:latin typeface="Comic Sans MS" pitchFamily="66" charset="0"/>
              </a:rPr>
              <a:t>Put the pieces back where they came from.</a:t>
            </a:r>
            <a:r>
              <a:rPr lang="en-US" sz="3200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2"/>
          <p:cNvSpPr>
            <a:spLocks noChangeArrowheads="1"/>
          </p:cNvSpPr>
          <p:nvPr/>
        </p:nvSpPr>
        <p:spPr bwMode="auto">
          <a:xfrm>
            <a:off x="3810000" y="3810000"/>
            <a:ext cx="1828800" cy="1371600"/>
          </a:xfrm>
          <a:prstGeom prst="rtTriangle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55" name="Freeform 3"/>
          <p:cNvSpPr>
            <a:spLocks/>
          </p:cNvSpPr>
          <p:nvPr/>
        </p:nvSpPr>
        <p:spPr bwMode="auto">
          <a:xfrm>
            <a:off x="3810000" y="1981200"/>
            <a:ext cx="3200400" cy="3200400"/>
          </a:xfrm>
          <a:custGeom>
            <a:avLst/>
            <a:gdLst>
              <a:gd name="T0" fmla="*/ 0 w 2016"/>
              <a:gd name="T1" fmla="*/ 1828800 h 2016"/>
              <a:gd name="T2" fmla="*/ 1371600 w 2016"/>
              <a:gd name="T3" fmla="*/ 0 h 2016"/>
              <a:gd name="T4" fmla="*/ 3200400 w 2016"/>
              <a:gd name="T5" fmla="*/ 1371600 h 2016"/>
              <a:gd name="T6" fmla="*/ 1828800 w 2016"/>
              <a:gd name="T7" fmla="*/ 3200400 h 2016"/>
              <a:gd name="T8" fmla="*/ 0 w 2016"/>
              <a:gd name="T9" fmla="*/ 1828800 h 20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016"/>
              <a:gd name="T16" fmla="*/ 0 h 2016"/>
              <a:gd name="T17" fmla="*/ 2016 w 2016"/>
              <a:gd name="T18" fmla="*/ 2016 h 201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016" h="2016">
                <a:moveTo>
                  <a:pt x="0" y="1152"/>
                </a:moveTo>
                <a:lnTo>
                  <a:pt x="864" y="0"/>
                </a:lnTo>
                <a:lnTo>
                  <a:pt x="2016" y="864"/>
                </a:lnTo>
                <a:lnTo>
                  <a:pt x="1152" y="2016"/>
                </a:lnTo>
                <a:lnTo>
                  <a:pt x="0" y="1152"/>
                </a:lnTo>
                <a:close/>
              </a:path>
            </a:pathLst>
          </a:custGeom>
          <a:solidFill>
            <a:srgbClr val="00FF00"/>
          </a:solidFill>
          <a:ln w="3810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3810000" y="4953000"/>
            <a:ext cx="228600" cy="228600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4495800" y="1981200"/>
            <a:ext cx="1600200" cy="914400"/>
            <a:chOff x="2448" y="3216"/>
            <a:chExt cx="1008" cy="576"/>
          </a:xfrm>
        </p:grpSpPr>
        <p:sp>
          <p:nvSpPr>
            <p:cNvPr id="23572" name="Freeform 6"/>
            <p:cNvSpPr>
              <a:spLocks/>
            </p:cNvSpPr>
            <p:nvPr/>
          </p:nvSpPr>
          <p:spPr bwMode="auto">
            <a:xfrm>
              <a:off x="2448" y="3216"/>
              <a:ext cx="1008" cy="576"/>
            </a:xfrm>
            <a:custGeom>
              <a:avLst/>
              <a:gdLst>
                <a:gd name="T0" fmla="*/ 432 w 1008"/>
                <a:gd name="T1" fmla="*/ 0 h 576"/>
                <a:gd name="T2" fmla="*/ 1008 w 1008"/>
                <a:gd name="T3" fmla="*/ 432 h 576"/>
                <a:gd name="T4" fmla="*/ 1008 w 1008"/>
                <a:gd name="T5" fmla="*/ 576 h 576"/>
                <a:gd name="T6" fmla="*/ 0 w 1008"/>
                <a:gd name="T7" fmla="*/ 576 h 576"/>
                <a:gd name="T8" fmla="*/ 432 w 1008"/>
                <a:gd name="T9" fmla="*/ 0 h 57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08"/>
                <a:gd name="T16" fmla="*/ 0 h 576"/>
                <a:gd name="T17" fmla="*/ 1008 w 1008"/>
                <a:gd name="T18" fmla="*/ 576 h 57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08" h="576">
                  <a:moveTo>
                    <a:pt x="432" y="0"/>
                  </a:moveTo>
                  <a:lnTo>
                    <a:pt x="1008" y="432"/>
                  </a:lnTo>
                  <a:lnTo>
                    <a:pt x="1008" y="576"/>
                  </a:lnTo>
                  <a:lnTo>
                    <a:pt x="0" y="576"/>
                  </a:lnTo>
                  <a:lnTo>
                    <a:pt x="432" y="0"/>
                  </a:lnTo>
                  <a:close/>
                </a:path>
              </a:pathLst>
            </a:custGeom>
            <a:solidFill>
              <a:srgbClr val="FF0000"/>
            </a:solidFill>
            <a:ln w="38100" cmpd="sng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73" name="Text Box 7"/>
            <p:cNvSpPr txBox="1">
              <a:spLocks noChangeArrowheads="1"/>
            </p:cNvSpPr>
            <p:nvPr/>
          </p:nvSpPr>
          <p:spPr bwMode="auto">
            <a:xfrm>
              <a:off x="2784" y="3408"/>
              <a:ext cx="288" cy="327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800" b="1">
                  <a:solidFill>
                    <a:srgbClr val="FFFF00"/>
                  </a:solidFill>
                  <a:sym typeface="Monotype Sorts" pitchFamily="2" charset="2"/>
                </a:rPr>
                <a:t>1</a:t>
              </a:r>
              <a:endParaRPr lang="en-US" sz="2800"/>
            </a:p>
          </p:txBody>
        </p:sp>
      </p:grp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3810000" y="2895600"/>
            <a:ext cx="914400" cy="1600200"/>
            <a:chOff x="2880" y="2640"/>
            <a:chExt cx="576" cy="1008"/>
          </a:xfrm>
        </p:grpSpPr>
        <p:sp>
          <p:nvSpPr>
            <p:cNvPr id="23570" name="Freeform 9"/>
            <p:cNvSpPr>
              <a:spLocks/>
            </p:cNvSpPr>
            <p:nvPr/>
          </p:nvSpPr>
          <p:spPr bwMode="auto">
            <a:xfrm>
              <a:off x="2880" y="2640"/>
              <a:ext cx="576" cy="1008"/>
            </a:xfrm>
            <a:custGeom>
              <a:avLst/>
              <a:gdLst>
                <a:gd name="T0" fmla="*/ 432 w 576"/>
                <a:gd name="T1" fmla="*/ 0 h 1008"/>
                <a:gd name="T2" fmla="*/ 576 w 576"/>
                <a:gd name="T3" fmla="*/ 0 h 1008"/>
                <a:gd name="T4" fmla="*/ 576 w 576"/>
                <a:gd name="T5" fmla="*/ 1008 h 1008"/>
                <a:gd name="T6" fmla="*/ 0 w 576"/>
                <a:gd name="T7" fmla="*/ 576 h 1008"/>
                <a:gd name="T8" fmla="*/ 432 w 576"/>
                <a:gd name="T9" fmla="*/ 0 h 100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76"/>
                <a:gd name="T16" fmla="*/ 0 h 1008"/>
                <a:gd name="T17" fmla="*/ 576 w 576"/>
                <a:gd name="T18" fmla="*/ 1008 h 100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76" h="1008">
                  <a:moveTo>
                    <a:pt x="432" y="0"/>
                  </a:moveTo>
                  <a:lnTo>
                    <a:pt x="576" y="0"/>
                  </a:lnTo>
                  <a:lnTo>
                    <a:pt x="576" y="1008"/>
                  </a:lnTo>
                  <a:lnTo>
                    <a:pt x="0" y="576"/>
                  </a:lnTo>
                  <a:lnTo>
                    <a:pt x="432" y="0"/>
                  </a:lnTo>
                  <a:close/>
                </a:path>
              </a:pathLst>
            </a:custGeom>
            <a:solidFill>
              <a:srgbClr val="FF0000"/>
            </a:solidFill>
            <a:ln w="38100" cmpd="sng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71" name="Text Box 10"/>
            <p:cNvSpPr txBox="1">
              <a:spLocks noChangeArrowheads="1"/>
            </p:cNvSpPr>
            <p:nvPr/>
          </p:nvSpPr>
          <p:spPr bwMode="auto">
            <a:xfrm>
              <a:off x="3072" y="2976"/>
              <a:ext cx="336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800" b="1">
                  <a:solidFill>
                    <a:srgbClr val="FFFF00"/>
                  </a:solidFill>
                  <a:sym typeface="Monotype Sorts" pitchFamily="2" charset="2"/>
                </a:rPr>
                <a:t>2</a:t>
              </a:r>
              <a:endParaRPr lang="en-US" sz="2800"/>
            </a:p>
          </p:txBody>
        </p:sp>
      </p:grpSp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6096000" y="2667000"/>
            <a:ext cx="914400" cy="1600200"/>
            <a:chOff x="2304" y="2784"/>
            <a:chExt cx="576" cy="1008"/>
          </a:xfrm>
        </p:grpSpPr>
        <p:sp>
          <p:nvSpPr>
            <p:cNvPr id="23568" name="Freeform 12"/>
            <p:cNvSpPr>
              <a:spLocks/>
            </p:cNvSpPr>
            <p:nvPr/>
          </p:nvSpPr>
          <p:spPr bwMode="auto">
            <a:xfrm>
              <a:off x="2304" y="2784"/>
              <a:ext cx="576" cy="1008"/>
            </a:xfrm>
            <a:custGeom>
              <a:avLst/>
              <a:gdLst>
                <a:gd name="T0" fmla="*/ 0 w 576"/>
                <a:gd name="T1" fmla="*/ 0 h 1008"/>
                <a:gd name="T2" fmla="*/ 0 w 576"/>
                <a:gd name="T3" fmla="*/ 1008 h 1008"/>
                <a:gd name="T4" fmla="*/ 144 w 576"/>
                <a:gd name="T5" fmla="*/ 1008 h 1008"/>
                <a:gd name="T6" fmla="*/ 576 w 576"/>
                <a:gd name="T7" fmla="*/ 432 h 1008"/>
                <a:gd name="T8" fmla="*/ 0 w 576"/>
                <a:gd name="T9" fmla="*/ 0 h 100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76"/>
                <a:gd name="T16" fmla="*/ 0 h 1008"/>
                <a:gd name="T17" fmla="*/ 576 w 576"/>
                <a:gd name="T18" fmla="*/ 1008 h 100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76" h="1008">
                  <a:moveTo>
                    <a:pt x="0" y="0"/>
                  </a:moveTo>
                  <a:lnTo>
                    <a:pt x="0" y="1008"/>
                  </a:lnTo>
                  <a:lnTo>
                    <a:pt x="144" y="1008"/>
                  </a:lnTo>
                  <a:lnTo>
                    <a:pt x="576" y="4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 w="38100" cmpd="sng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69" name="Text Box 13"/>
            <p:cNvSpPr txBox="1">
              <a:spLocks noChangeArrowheads="1"/>
            </p:cNvSpPr>
            <p:nvPr/>
          </p:nvSpPr>
          <p:spPr bwMode="auto">
            <a:xfrm>
              <a:off x="2400" y="3120"/>
              <a:ext cx="288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800" b="1">
                  <a:solidFill>
                    <a:srgbClr val="FFFF00"/>
                  </a:solidFill>
                  <a:sym typeface="Monotype Sorts" pitchFamily="2" charset="2"/>
                </a:rPr>
                <a:t>3</a:t>
              </a:r>
              <a:endParaRPr lang="en-US" sz="2800"/>
            </a:p>
          </p:txBody>
        </p:sp>
      </p:grpSp>
      <p:grpSp>
        <p:nvGrpSpPr>
          <p:cNvPr id="5" name="Group 14"/>
          <p:cNvGrpSpPr>
            <a:grpSpLocks/>
          </p:cNvGrpSpPr>
          <p:nvPr/>
        </p:nvGrpSpPr>
        <p:grpSpPr bwMode="auto">
          <a:xfrm>
            <a:off x="3810000" y="5181600"/>
            <a:ext cx="1600200" cy="914400"/>
            <a:chOff x="2304" y="2640"/>
            <a:chExt cx="1008" cy="576"/>
          </a:xfrm>
        </p:grpSpPr>
        <p:sp>
          <p:nvSpPr>
            <p:cNvPr id="23566" name="Freeform 15"/>
            <p:cNvSpPr>
              <a:spLocks/>
            </p:cNvSpPr>
            <p:nvPr/>
          </p:nvSpPr>
          <p:spPr bwMode="auto">
            <a:xfrm>
              <a:off x="2304" y="2640"/>
              <a:ext cx="1008" cy="576"/>
            </a:xfrm>
            <a:custGeom>
              <a:avLst/>
              <a:gdLst>
                <a:gd name="T0" fmla="*/ 0 w 1008"/>
                <a:gd name="T1" fmla="*/ 0 h 576"/>
                <a:gd name="T2" fmla="*/ 1008 w 1008"/>
                <a:gd name="T3" fmla="*/ 0 h 576"/>
                <a:gd name="T4" fmla="*/ 576 w 1008"/>
                <a:gd name="T5" fmla="*/ 576 h 576"/>
                <a:gd name="T6" fmla="*/ 0 w 1008"/>
                <a:gd name="T7" fmla="*/ 144 h 576"/>
                <a:gd name="T8" fmla="*/ 0 w 1008"/>
                <a:gd name="T9" fmla="*/ 0 h 57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08"/>
                <a:gd name="T16" fmla="*/ 0 h 576"/>
                <a:gd name="T17" fmla="*/ 1008 w 1008"/>
                <a:gd name="T18" fmla="*/ 576 h 57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08" h="576">
                  <a:moveTo>
                    <a:pt x="0" y="0"/>
                  </a:moveTo>
                  <a:lnTo>
                    <a:pt x="1008" y="0"/>
                  </a:lnTo>
                  <a:lnTo>
                    <a:pt x="576" y="576"/>
                  </a:lnTo>
                  <a:lnTo>
                    <a:pt x="0" y="1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 w="38100" cmpd="sng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67" name="Text Box 16"/>
            <p:cNvSpPr txBox="1">
              <a:spLocks noChangeArrowheads="1"/>
            </p:cNvSpPr>
            <p:nvPr/>
          </p:nvSpPr>
          <p:spPr bwMode="auto">
            <a:xfrm>
              <a:off x="2640" y="2688"/>
              <a:ext cx="336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800" b="1">
                  <a:solidFill>
                    <a:srgbClr val="FFFF00"/>
                  </a:solidFill>
                  <a:sym typeface="Monotype Sorts" pitchFamily="2" charset="2"/>
                </a:rPr>
                <a:t>4</a:t>
              </a:r>
              <a:endParaRPr lang="en-US" sz="2800"/>
            </a:p>
          </p:txBody>
        </p:sp>
      </p:grpSp>
      <p:grpSp>
        <p:nvGrpSpPr>
          <p:cNvPr id="6" name="Group 17"/>
          <p:cNvGrpSpPr>
            <a:grpSpLocks/>
          </p:cNvGrpSpPr>
          <p:nvPr/>
        </p:nvGrpSpPr>
        <p:grpSpPr bwMode="auto">
          <a:xfrm>
            <a:off x="2438400" y="3810000"/>
            <a:ext cx="1371600" cy="1371600"/>
            <a:chOff x="1440" y="1776"/>
            <a:chExt cx="864" cy="864"/>
          </a:xfrm>
        </p:grpSpPr>
        <p:sp>
          <p:nvSpPr>
            <p:cNvPr id="23564" name="Rectangle 18"/>
            <p:cNvSpPr>
              <a:spLocks noChangeArrowheads="1"/>
            </p:cNvSpPr>
            <p:nvPr/>
          </p:nvSpPr>
          <p:spPr bwMode="auto">
            <a:xfrm>
              <a:off x="1440" y="1776"/>
              <a:ext cx="864" cy="864"/>
            </a:xfrm>
            <a:prstGeom prst="rect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65" name="Text Box 19"/>
            <p:cNvSpPr txBox="1">
              <a:spLocks noChangeArrowheads="1"/>
            </p:cNvSpPr>
            <p:nvPr/>
          </p:nvSpPr>
          <p:spPr bwMode="auto">
            <a:xfrm>
              <a:off x="1728" y="2064"/>
              <a:ext cx="384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800" b="1">
                  <a:solidFill>
                    <a:srgbClr val="FF0000"/>
                  </a:solidFill>
                  <a:sym typeface="Monotype Sorts" pitchFamily="2" charset="2"/>
                </a:rPr>
                <a:t>5</a:t>
              </a:r>
              <a:endParaRPr lang="en-US" sz="2800"/>
            </a:p>
          </p:txBody>
        </p:sp>
      </p:grpSp>
      <p:sp>
        <p:nvSpPr>
          <p:cNvPr id="23563" name="Text Box 21"/>
          <p:cNvSpPr txBox="1">
            <a:spLocks noChangeArrowheads="1"/>
          </p:cNvSpPr>
          <p:nvPr/>
        </p:nvSpPr>
        <p:spPr bwMode="auto">
          <a:xfrm>
            <a:off x="152400" y="2276475"/>
            <a:ext cx="4287838" cy="155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3200">
                <a:solidFill>
                  <a:schemeClr val="accent2"/>
                </a:solidFill>
                <a:latin typeface="Comic Sans MS" pitchFamily="66" charset="0"/>
              </a:rPr>
              <a:t>Put the pieces back where they came from.</a:t>
            </a:r>
            <a:r>
              <a:rPr lang="en-US" sz="3200"/>
              <a:t> 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0" y="457200"/>
            <a:ext cx="9144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algn="ctr" defTabSz="762000">
              <a:spcBef>
                <a:spcPct val="20000"/>
              </a:spcBef>
            </a:pPr>
            <a:r>
              <a:rPr lang="en-GB" sz="6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  <a:ea typeface="PMingLiU" pitchFamily="18" charset="-120"/>
              </a:rPr>
              <a:t>A Pythagorean Puzzle</a:t>
            </a:r>
          </a:p>
          <a:p>
            <a:pPr defTabSz="762000">
              <a:spcBef>
                <a:spcPct val="20000"/>
              </a:spcBef>
            </a:pPr>
            <a:endParaRPr lang="en-GB" i="1" dirty="0">
              <a:solidFill>
                <a:schemeClr val="bg1"/>
              </a:solidFill>
              <a:ea typeface="PMingLiU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2"/>
          <p:cNvSpPr>
            <a:spLocks noChangeArrowheads="1"/>
          </p:cNvSpPr>
          <p:nvPr/>
        </p:nvSpPr>
        <p:spPr bwMode="auto">
          <a:xfrm>
            <a:off x="3810000" y="3429000"/>
            <a:ext cx="1828800" cy="1371600"/>
          </a:xfrm>
          <a:prstGeom prst="rtTriangle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79" name="Freeform 3"/>
          <p:cNvSpPr>
            <a:spLocks/>
          </p:cNvSpPr>
          <p:nvPr/>
        </p:nvSpPr>
        <p:spPr bwMode="auto">
          <a:xfrm>
            <a:off x="3810000" y="1600200"/>
            <a:ext cx="3200400" cy="3200400"/>
          </a:xfrm>
          <a:custGeom>
            <a:avLst/>
            <a:gdLst>
              <a:gd name="T0" fmla="*/ 0 w 2016"/>
              <a:gd name="T1" fmla="*/ 1828800 h 2016"/>
              <a:gd name="T2" fmla="*/ 1371600 w 2016"/>
              <a:gd name="T3" fmla="*/ 0 h 2016"/>
              <a:gd name="T4" fmla="*/ 3200400 w 2016"/>
              <a:gd name="T5" fmla="*/ 1371600 h 2016"/>
              <a:gd name="T6" fmla="*/ 1828800 w 2016"/>
              <a:gd name="T7" fmla="*/ 3200400 h 2016"/>
              <a:gd name="T8" fmla="*/ 0 w 2016"/>
              <a:gd name="T9" fmla="*/ 1828800 h 20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016"/>
              <a:gd name="T16" fmla="*/ 0 h 2016"/>
              <a:gd name="T17" fmla="*/ 2016 w 2016"/>
              <a:gd name="T18" fmla="*/ 2016 h 201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016" h="2016">
                <a:moveTo>
                  <a:pt x="0" y="1152"/>
                </a:moveTo>
                <a:lnTo>
                  <a:pt x="864" y="0"/>
                </a:lnTo>
                <a:lnTo>
                  <a:pt x="2016" y="864"/>
                </a:lnTo>
                <a:lnTo>
                  <a:pt x="1152" y="2016"/>
                </a:lnTo>
                <a:lnTo>
                  <a:pt x="0" y="1152"/>
                </a:lnTo>
                <a:close/>
              </a:path>
            </a:pathLst>
          </a:custGeom>
          <a:solidFill>
            <a:srgbClr val="00FF00"/>
          </a:solidFill>
          <a:ln w="3810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3810000" y="4572000"/>
            <a:ext cx="228600" cy="228600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4495800" y="1600200"/>
            <a:ext cx="1600200" cy="914400"/>
            <a:chOff x="2448" y="3216"/>
            <a:chExt cx="1008" cy="576"/>
          </a:xfrm>
        </p:grpSpPr>
        <p:sp>
          <p:nvSpPr>
            <p:cNvPr id="24596" name="Freeform 6"/>
            <p:cNvSpPr>
              <a:spLocks/>
            </p:cNvSpPr>
            <p:nvPr/>
          </p:nvSpPr>
          <p:spPr bwMode="auto">
            <a:xfrm>
              <a:off x="2448" y="3216"/>
              <a:ext cx="1008" cy="576"/>
            </a:xfrm>
            <a:custGeom>
              <a:avLst/>
              <a:gdLst>
                <a:gd name="T0" fmla="*/ 432 w 1008"/>
                <a:gd name="T1" fmla="*/ 0 h 576"/>
                <a:gd name="T2" fmla="*/ 1008 w 1008"/>
                <a:gd name="T3" fmla="*/ 432 h 576"/>
                <a:gd name="T4" fmla="*/ 1008 w 1008"/>
                <a:gd name="T5" fmla="*/ 576 h 576"/>
                <a:gd name="T6" fmla="*/ 0 w 1008"/>
                <a:gd name="T7" fmla="*/ 576 h 576"/>
                <a:gd name="T8" fmla="*/ 432 w 1008"/>
                <a:gd name="T9" fmla="*/ 0 h 57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08"/>
                <a:gd name="T16" fmla="*/ 0 h 576"/>
                <a:gd name="T17" fmla="*/ 1008 w 1008"/>
                <a:gd name="T18" fmla="*/ 576 h 57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08" h="576">
                  <a:moveTo>
                    <a:pt x="432" y="0"/>
                  </a:moveTo>
                  <a:lnTo>
                    <a:pt x="1008" y="432"/>
                  </a:lnTo>
                  <a:lnTo>
                    <a:pt x="1008" y="576"/>
                  </a:lnTo>
                  <a:lnTo>
                    <a:pt x="0" y="576"/>
                  </a:lnTo>
                  <a:lnTo>
                    <a:pt x="432" y="0"/>
                  </a:lnTo>
                  <a:close/>
                </a:path>
              </a:pathLst>
            </a:custGeom>
            <a:solidFill>
              <a:srgbClr val="FF0000"/>
            </a:solidFill>
            <a:ln w="38100" cmpd="sng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97" name="Text Box 7"/>
            <p:cNvSpPr txBox="1">
              <a:spLocks noChangeArrowheads="1"/>
            </p:cNvSpPr>
            <p:nvPr/>
          </p:nvSpPr>
          <p:spPr bwMode="auto">
            <a:xfrm>
              <a:off x="2784" y="3408"/>
              <a:ext cx="288" cy="327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800" b="1">
                  <a:solidFill>
                    <a:srgbClr val="FFFF00"/>
                  </a:solidFill>
                  <a:sym typeface="Monotype Sorts" pitchFamily="2" charset="2"/>
                </a:rPr>
                <a:t>1</a:t>
              </a:r>
              <a:endParaRPr lang="en-US" sz="2800"/>
            </a:p>
          </p:txBody>
        </p:sp>
      </p:grp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3810000" y="2514600"/>
            <a:ext cx="914400" cy="1600200"/>
            <a:chOff x="2880" y="2640"/>
            <a:chExt cx="576" cy="1008"/>
          </a:xfrm>
        </p:grpSpPr>
        <p:sp>
          <p:nvSpPr>
            <p:cNvPr id="24594" name="Freeform 9"/>
            <p:cNvSpPr>
              <a:spLocks/>
            </p:cNvSpPr>
            <p:nvPr/>
          </p:nvSpPr>
          <p:spPr bwMode="auto">
            <a:xfrm>
              <a:off x="2880" y="2640"/>
              <a:ext cx="576" cy="1008"/>
            </a:xfrm>
            <a:custGeom>
              <a:avLst/>
              <a:gdLst>
                <a:gd name="T0" fmla="*/ 432 w 576"/>
                <a:gd name="T1" fmla="*/ 0 h 1008"/>
                <a:gd name="T2" fmla="*/ 576 w 576"/>
                <a:gd name="T3" fmla="*/ 0 h 1008"/>
                <a:gd name="T4" fmla="*/ 576 w 576"/>
                <a:gd name="T5" fmla="*/ 1008 h 1008"/>
                <a:gd name="T6" fmla="*/ 0 w 576"/>
                <a:gd name="T7" fmla="*/ 576 h 1008"/>
                <a:gd name="T8" fmla="*/ 432 w 576"/>
                <a:gd name="T9" fmla="*/ 0 h 100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76"/>
                <a:gd name="T16" fmla="*/ 0 h 1008"/>
                <a:gd name="T17" fmla="*/ 576 w 576"/>
                <a:gd name="T18" fmla="*/ 1008 h 100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76" h="1008">
                  <a:moveTo>
                    <a:pt x="432" y="0"/>
                  </a:moveTo>
                  <a:lnTo>
                    <a:pt x="576" y="0"/>
                  </a:lnTo>
                  <a:lnTo>
                    <a:pt x="576" y="1008"/>
                  </a:lnTo>
                  <a:lnTo>
                    <a:pt x="0" y="576"/>
                  </a:lnTo>
                  <a:lnTo>
                    <a:pt x="432" y="0"/>
                  </a:lnTo>
                  <a:close/>
                </a:path>
              </a:pathLst>
            </a:custGeom>
            <a:solidFill>
              <a:srgbClr val="FF0000"/>
            </a:solidFill>
            <a:ln w="38100" cmpd="sng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95" name="Text Box 10"/>
            <p:cNvSpPr txBox="1">
              <a:spLocks noChangeArrowheads="1"/>
            </p:cNvSpPr>
            <p:nvPr/>
          </p:nvSpPr>
          <p:spPr bwMode="auto">
            <a:xfrm>
              <a:off x="3072" y="2976"/>
              <a:ext cx="336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800" b="1">
                  <a:solidFill>
                    <a:srgbClr val="FFFF00"/>
                  </a:solidFill>
                  <a:sym typeface="Monotype Sorts" pitchFamily="2" charset="2"/>
                </a:rPr>
                <a:t>2</a:t>
              </a:r>
              <a:endParaRPr lang="en-US" sz="2800"/>
            </a:p>
          </p:txBody>
        </p:sp>
      </p:grpSp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3810000" y="5029200"/>
            <a:ext cx="914400" cy="1600200"/>
            <a:chOff x="2304" y="2784"/>
            <a:chExt cx="576" cy="1008"/>
          </a:xfrm>
        </p:grpSpPr>
        <p:sp>
          <p:nvSpPr>
            <p:cNvPr id="24592" name="Freeform 12"/>
            <p:cNvSpPr>
              <a:spLocks/>
            </p:cNvSpPr>
            <p:nvPr/>
          </p:nvSpPr>
          <p:spPr bwMode="auto">
            <a:xfrm>
              <a:off x="2304" y="2784"/>
              <a:ext cx="576" cy="1008"/>
            </a:xfrm>
            <a:custGeom>
              <a:avLst/>
              <a:gdLst>
                <a:gd name="T0" fmla="*/ 0 w 576"/>
                <a:gd name="T1" fmla="*/ 0 h 1008"/>
                <a:gd name="T2" fmla="*/ 0 w 576"/>
                <a:gd name="T3" fmla="*/ 1008 h 1008"/>
                <a:gd name="T4" fmla="*/ 144 w 576"/>
                <a:gd name="T5" fmla="*/ 1008 h 1008"/>
                <a:gd name="T6" fmla="*/ 576 w 576"/>
                <a:gd name="T7" fmla="*/ 432 h 1008"/>
                <a:gd name="T8" fmla="*/ 0 w 576"/>
                <a:gd name="T9" fmla="*/ 0 h 100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76"/>
                <a:gd name="T16" fmla="*/ 0 h 1008"/>
                <a:gd name="T17" fmla="*/ 576 w 576"/>
                <a:gd name="T18" fmla="*/ 1008 h 100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76" h="1008">
                  <a:moveTo>
                    <a:pt x="0" y="0"/>
                  </a:moveTo>
                  <a:lnTo>
                    <a:pt x="0" y="1008"/>
                  </a:lnTo>
                  <a:lnTo>
                    <a:pt x="144" y="1008"/>
                  </a:lnTo>
                  <a:lnTo>
                    <a:pt x="576" y="4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 w="38100" cmpd="sng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93" name="Text Box 13"/>
            <p:cNvSpPr txBox="1">
              <a:spLocks noChangeArrowheads="1"/>
            </p:cNvSpPr>
            <p:nvPr/>
          </p:nvSpPr>
          <p:spPr bwMode="auto">
            <a:xfrm>
              <a:off x="2400" y="3120"/>
              <a:ext cx="288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800" b="1">
                  <a:solidFill>
                    <a:srgbClr val="FFFF00"/>
                  </a:solidFill>
                  <a:sym typeface="Monotype Sorts" pitchFamily="2" charset="2"/>
                </a:rPr>
                <a:t>3</a:t>
              </a:r>
              <a:endParaRPr lang="en-US" sz="2800"/>
            </a:p>
          </p:txBody>
        </p:sp>
      </p:grpSp>
      <p:grpSp>
        <p:nvGrpSpPr>
          <p:cNvPr id="5" name="Group 14"/>
          <p:cNvGrpSpPr>
            <a:grpSpLocks/>
          </p:cNvGrpSpPr>
          <p:nvPr/>
        </p:nvGrpSpPr>
        <p:grpSpPr bwMode="auto">
          <a:xfrm>
            <a:off x="3810000" y="4800600"/>
            <a:ext cx="1600200" cy="914400"/>
            <a:chOff x="2304" y="2640"/>
            <a:chExt cx="1008" cy="576"/>
          </a:xfrm>
        </p:grpSpPr>
        <p:sp>
          <p:nvSpPr>
            <p:cNvPr id="24590" name="Freeform 15"/>
            <p:cNvSpPr>
              <a:spLocks/>
            </p:cNvSpPr>
            <p:nvPr/>
          </p:nvSpPr>
          <p:spPr bwMode="auto">
            <a:xfrm>
              <a:off x="2304" y="2640"/>
              <a:ext cx="1008" cy="576"/>
            </a:xfrm>
            <a:custGeom>
              <a:avLst/>
              <a:gdLst>
                <a:gd name="T0" fmla="*/ 0 w 1008"/>
                <a:gd name="T1" fmla="*/ 0 h 576"/>
                <a:gd name="T2" fmla="*/ 1008 w 1008"/>
                <a:gd name="T3" fmla="*/ 0 h 576"/>
                <a:gd name="T4" fmla="*/ 576 w 1008"/>
                <a:gd name="T5" fmla="*/ 576 h 576"/>
                <a:gd name="T6" fmla="*/ 0 w 1008"/>
                <a:gd name="T7" fmla="*/ 144 h 576"/>
                <a:gd name="T8" fmla="*/ 0 w 1008"/>
                <a:gd name="T9" fmla="*/ 0 h 57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08"/>
                <a:gd name="T16" fmla="*/ 0 h 576"/>
                <a:gd name="T17" fmla="*/ 1008 w 1008"/>
                <a:gd name="T18" fmla="*/ 576 h 57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08" h="576">
                  <a:moveTo>
                    <a:pt x="0" y="0"/>
                  </a:moveTo>
                  <a:lnTo>
                    <a:pt x="1008" y="0"/>
                  </a:lnTo>
                  <a:lnTo>
                    <a:pt x="576" y="576"/>
                  </a:lnTo>
                  <a:lnTo>
                    <a:pt x="0" y="1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 w="38100" cmpd="sng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91" name="Text Box 16"/>
            <p:cNvSpPr txBox="1">
              <a:spLocks noChangeArrowheads="1"/>
            </p:cNvSpPr>
            <p:nvPr/>
          </p:nvSpPr>
          <p:spPr bwMode="auto">
            <a:xfrm>
              <a:off x="2640" y="2688"/>
              <a:ext cx="336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800" b="1">
                  <a:solidFill>
                    <a:srgbClr val="FFFF00"/>
                  </a:solidFill>
                  <a:sym typeface="Monotype Sorts" pitchFamily="2" charset="2"/>
                </a:rPr>
                <a:t>4</a:t>
              </a:r>
              <a:endParaRPr lang="en-US" sz="2800"/>
            </a:p>
          </p:txBody>
        </p:sp>
      </p:grpSp>
      <p:grpSp>
        <p:nvGrpSpPr>
          <p:cNvPr id="6" name="Group 17"/>
          <p:cNvGrpSpPr>
            <a:grpSpLocks/>
          </p:cNvGrpSpPr>
          <p:nvPr/>
        </p:nvGrpSpPr>
        <p:grpSpPr bwMode="auto">
          <a:xfrm>
            <a:off x="2438400" y="3429000"/>
            <a:ext cx="1371600" cy="1371600"/>
            <a:chOff x="1440" y="1776"/>
            <a:chExt cx="864" cy="864"/>
          </a:xfrm>
        </p:grpSpPr>
        <p:sp>
          <p:nvSpPr>
            <p:cNvPr id="24588" name="Rectangle 18"/>
            <p:cNvSpPr>
              <a:spLocks noChangeArrowheads="1"/>
            </p:cNvSpPr>
            <p:nvPr/>
          </p:nvSpPr>
          <p:spPr bwMode="auto">
            <a:xfrm>
              <a:off x="1440" y="1776"/>
              <a:ext cx="864" cy="864"/>
            </a:xfrm>
            <a:prstGeom prst="rect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89" name="Text Box 19"/>
            <p:cNvSpPr txBox="1">
              <a:spLocks noChangeArrowheads="1"/>
            </p:cNvSpPr>
            <p:nvPr/>
          </p:nvSpPr>
          <p:spPr bwMode="auto">
            <a:xfrm>
              <a:off x="1728" y="2064"/>
              <a:ext cx="384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800" b="1">
                  <a:solidFill>
                    <a:srgbClr val="FF0000"/>
                  </a:solidFill>
                  <a:sym typeface="Monotype Sorts" pitchFamily="2" charset="2"/>
                </a:rPr>
                <a:t>5</a:t>
              </a:r>
              <a:endParaRPr lang="en-US" sz="2800"/>
            </a:p>
          </p:txBody>
        </p:sp>
      </p:grpSp>
      <p:sp>
        <p:nvSpPr>
          <p:cNvPr id="24587" name="Text Box 21"/>
          <p:cNvSpPr txBox="1">
            <a:spLocks noChangeArrowheads="1"/>
          </p:cNvSpPr>
          <p:nvPr/>
        </p:nvSpPr>
        <p:spPr bwMode="auto">
          <a:xfrm>
            <a:off x="152400" y="1895475"/>
            <a:ext cx="4287838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3200" dirty="0">
                <a:latin typeface="Comic Sans MS" pitchFamily="66" charset="0"/>
              </a:rPr>
              <a:t>Put the pieces back where they came from.</a:t>
            </a:r>
            <a:r>
              <a:rPr lang="en-US" sz="3200" dirty="0"/>
              <a:t> 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0" y="457200"/>
            <a:ext cx="9144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algn="ctr" defTabSz="762000">
              <a:spcBef>
                <a:spcPct val="20000"/>
              </a:spcBef>
            </a:pPr>
            <a:r>
              <a:rPr lang="en-GB" sz="6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  <a:ea typeface="PMingLiU" pitchFamily="18" charset="-120"/>
              </a:rPr>
              <a:t>A Pythagorean Puzzle</a:t>
            </a:r>
          </a:p>
          <a:p>
            <a:pPr defTabSz="762000">
              <a:spcBef>
                <a:spcPct val="20000"/>
              </a:spcBef>
            </a:pPr>
            <a:endParaRPr lang="en-GB" i="1" dirty="0">
              <a:solidFill>
                <a:schemeClr val="bg1"/>
              </a:solidFill>
              <a:ea typeface="PMingLiU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2"/>
          <p:cNvSpPr>
            <a:spLocks noChangeArrowheads="1"/>
          </p:cNvSpPr>
          <p:nvPr/>
        </p:nvSpPr>
        <p:spPr bwMode="auto">
          <a:xfrm>
            <a:off x="3810000" y="3581400"/>
            <a:ext cx="1828800" cy="1371600"/>
          </a:xfrm>
          <a:prstGeom prst="rtTriangle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03" name="Freeform 3"/>
          <p:cNvSpPr>
            <a:spLocks/>
          </p:cNvSpPr>
          <p:nvPr/>
        </p:nvSpPr>
        <p:spPr bwMode="auto">
          <a:xfrm>
            <a:off x="3810000" y="1752600"/>
            <a:ext cx="3200400" cy="3200400"/>
          </a:xfrm>
          <a:custGeom>
            <a:avLst/>
            <a:gdLst>
              <a:gd name="T0" fmla="*/ 0 w 2016"/>
              <a:gd name="T1" fmla="*/ 1828800 h 2016"/>
              <a:gd name="T2" fmla="*/ 1371600 w 2016"/>
              <a:gd name="T3" fmla="*/ 0 h 2016"/>
              <a:gd name="T4" fmla="*/ 3200400 w 2016"/>
              <a:gd name="T5" fmla="*/ 1371600 h 2016"/>
              <a:gd name="T6" fmla="*/ 1828800 w 2016"/>
              <a:gd name="T7" fmla="*/ 3200400 h 2016"/>
              <a:gd name="T8" fmla="*/ 0 w 2016"/>
              <a:gd name="T9" fmla="*/ 1828800 h 20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016"/>
              <a:gd name="T16" fmla="*/ 0 h 2016"/>
              <a:gd name="T17" fmla="*/ 2016 w 2016"/>
              <a:gd name="T18" fmla="*/ 2016 h 201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016" h="2016">
                <a:moveTo>
                  <a:pt x="0" y="1152"/>
                </a:moveTo>
                <a:lnTo>
                  <a:pt x="864" y="0"/>
                </a:lnTo>
                <a:lnTo>
                  <a:pt x="2016" y="864"/>
                </a:lnTo>
                <a:lnTo>
                  <a:pt x="1152" y="2016"/>
                </a:lnTo>
                <a:lnTo>
                  <a:pt x="0" y="1152"/>
                </a:lnTo>
                <a:close/>
              </a:path>
            </a:pathLst>
          </a:custGeom>
          <a:solidFill>
            <a:srgbClr val="00FF00"/>
          </a:solidFill>
          <a:ln w="3810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3810000" y="4724400"/>
            <a:ext cx="228600" cy="228600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4495800" y="1752600"/>
            <a:ext cx="1600200" cy="914400"/>
            <a:chOff x="2448" y="3216"/>
            <a:chExt cx="1008" cy="576"/>
          </a:xfrm>
        </p:grpSpPr>
        <p:sp>
          <p:nvSpPr>
            <p:cNvPr id="25620" name="Freeform 6"/>
            <p:cNvSpPr>
              <a:spLocks/>
            </p:cNvSpPr>
            <p:nvPr/>
          </p:nvSpPr>
          <p:spPr bwMode="auto">
            <a:xfrm>
              <a:off x="2448" y="3216"/>
              <a:ext cx="1008" cy="576"/>
            </a:xfrm>
            <a:custGeom>
              <a:avLst/>
              <a:gdLst>
                <a:gd name="T0" fmla="*/ 432 w 1008"/>
                <a:gd name="T1" fmla="*/ 0 h 576"/>
                <a:gd name="T2" fmla="*/ 1008 w 1008"/>
                <a:gd name="T3" fmla="*/ 432 h 576"/>
                <a:gd name="T4" fmla="*/ 1008 w 1008"/>
                <a:gd name="T5" fmla="*/ 576 h 576"/>
                <a:gd name="T6" fmla="*/ 0 w 1008"/>
                <a:gd name="T7" fmla="*/ 576 h 576"/>
                <a:gd name="T8" fmla="*/ 432 w 1008"/>
                <a:gd name="T9" fmla="*/ 0 h 57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08"/>
                <a:gd name="T16" fmla="*/ 0 h 576"/>
                <a:gd name="T17" fmla="*/ 1008 w 1008"/>
                <a:gd name="T18" fmla="*/ 576 h 57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08" h="576">
                  <a:moveTo>
                    <a:pt x="432" y="0"/>
                  </a:moveTo>
                  <a:lnTo>
                    <a:pt x="1008" y="432"/>
                  </a:lnTo>
                  <a:lnTo>
                    <a:pt x="1008" y="576"/>
                  </a:lnTo>
                  <a:lnTo>
                    <a:pt x="0" y="576"/>
                  </a:lnTo>
                  <a:lnTo>
                    <a:pt x="432" y="0"/>
                  </a:lnTo>
                  <a:close/>
                </a:path>
              </a:pathLst>
            </a:custGeom>
            <a:solidFill>
              <a:srgbClr val="FF0000"/>
            </a:solidFill>
            <a:ln w="38100" cmpd="sng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21" name="Text Box 7"/>
            <p:cNvSpPr txBox="1">
              <a:spLocks noChangeArrowheads="1"/>
            </p:cNvSpPr>
            <p:nvPr/>
          </p:nvSpPr>
          <p:spPr bwMode="auto">
            <a:xfrm>
              <a:off x="2784" y="3408"/>
              <a:ext cx="288" cy="327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800" b="1">
                  <a:solidFill>
                    <a:srgbClr val="FFFF00"/>
                  </a:solidFill>
                  <a:sym typeface="Monotype Sorts" pitchFamily="2" charset="2"/>
                </a:rPr>
                <a:t>1</a:t>
              </a:r>
              <a:endParaRPr lang="en-US" sz="2800"/>
            </a:p>
          </p:txBody>
        </p:sp>
      </p:grp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4724400" y="4953000"/>
            <a:ext cx="914400" cy="1600200"/>
            <a:chOff x="2880" y="2640"/>
            <a:chExt cx="576" cy="1008"/>
          </a:xfrm>
        </p:grpSpPr>
        <p:sp>
          <p:nvSpPr>
            <p:cNvPr id="25618" name="Freeform 9"/>
            <p:cNvSpPr>
              <a:spLocks/>
            </p:cNvSpPr>
            <p:nvPr/>
          </p:nvSpPr>
          <p:spPr bwMode="auto">
            <a:xfrm>
              <a:off x="2880" y="2640"/>
              <a:ext cx="576" cy="1008"/>
            </a:xfrm>
            <a:custGeom>
              <a:avLst/>
              <a:gdLst>
                <a:gd name="T0" fmla="*/ 432 w 576"/>
                <a:gd name="T1" fmla="*/ 0 h 1008"/>
                <a:gd name="T2" fmla="*/ 576 w 576"/>
                <a:gd name="T3" fmla="*/ 0 h 1008"/>
                <a:gd name="T4" fmla="*/ 576 w 576"/>
                <a:gd name="T5" fmla="*/ 1008 h 1008"/>
                <a:gd name="T6" fmla="*/ 0 w 576"/>
                <a:gd name="T7" fmla="*/ 576 h 1008"/>
                <a:gd name="T8" fmla="*/ 432 w 576"/>
                <a:gd name="T9" fmla="*/ 0 h 100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76"/>
                <a:gd name="T16" fmla="*/ 0 h 1008"/>
                <a:gd name="T17" fmla="*/ 576 w 576"/>
                <a:gd name="T18" fmla="*/ 1008 h 100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76" h="1008">
                  <a:moveTo>
                    <a:pt x="432" y="0"/>
                  </a:moveTo>
                  <a:lnTo>
                    <a:pt x="576" y="0"/>
                  </a:lnTo>
                  <a:lnTo>
                    <a:pt x="576" y="1008"/>
                  </a:lnTo>
                  <a:lnTo>
                    <a:pt x="0" y="576"/>
                  </a:lnTo>
                  <a:lnTo>
                    <a:pt x="432" y="0"/>
                  </a:lnTo>
                  <a:close/>
                </a:path>
              </a:pathLst>
            </a:custGeom>
            <a:solidFill>
              <a:srgbClr val="FF0000"/>
            </a:solidFill>
            <a:ln w="38100" cmpd="sng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19" name="Text Box 10"/>
            <p:cNvSpPr txBox="1">
              <a:spLocks noChangeArrowheads="1"/>
            </p:cNvSpPr>
            <p:nvPr/>
          </p:nvSpPr>
          <p:spPr bwMode="auto">
            <a:xfrm>
              <a:off x="3072" y="2976"/>
              <a:ext cx="336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800" b="1">
                  <a:solidFill>
                    <a:srgbClr val="FFFF00"/>
                  </a:solidFill>
                  <a:sym typeface="Monotype Sorts" pitchFamily="2" charset="2"/>
                </a:rPr>
                <a:t>2</a:t>
              </a:r>
              <a:endParaRPr lang="en-US" sz="2800"/>
            </a:p>
          </p:txBody>
        </p:sp>
      </p:grpSp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3810000" y="5181600"/>
            <a:ext cx="914400" cy="1600200"/>
            <a:chOff x="2304" y="2784"/>
            <a:chExt cx="576" cy="1008"/>
          </a:xfrm>
        </p:grpSpPr>
        <p:sp>
          <p:nvSpPr>
            <p:cNvPr id="25616" name="Freeform 12"/>
            <p:cNvSpPr>
              <a:spLocks/>
            </p:cNvSpPr>
            <p:nvPr/>
          </p:nvSpPr>
          <p:spPr bwMode="auto">
            <a:xfrm>
              <a:off x="2304" y="2784"/>
              <a:ext cx="576" cy="1008"/>
            </a:xfrm>
            <a:custGeom>
              <a:avLst/>
              <a:gdLst>
                <a:gd name="T0" fmla="*/ 0 w 576"/>
                <a:gd name="T1" fmla="*/ 0 h 1008"/>
                <a:gd name="T2" fmla="*/ 0 w 576"/>
                <a:gd name="T3" fmla="*/ 1008 h 1008"/>
                <a:gd name="T4" fmla="*/ 144 w 576"/>
                <a:gd name="T5" fmla="*/ 1008 h 1008"/>
                <a:gd name="T6" fmla="*/ 576 w 576"/>
                <a:gd name="T7" fmla="*/ 432 h 1008"/>
                <a:gd name="T8" fmla="*/ 0 w 576"/>
                <a:gd name="T9" fmla="*/ 0 h 100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76"/>
                <a:gd name="T16" fmla="*/ 0 h 1008"/>
                <a:gd name="T17" fmla="*/ 576 w 576"/>
                <a:gd name="T18" fmla="*/ 1008 h 100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76" h="1008">
                  <a:moveTo>
                    <a:pt x="0" y="0"/>
                  </a:moveTo>
                  <a:lnTo>
                    <a:pt x="0" y="1008"/>
                  </a:lnTo>
                  <a:lnTo>
                    <a:pt x="144" y="1008"/>
                  </a:lnTo>
                  <a:lnTo>
                    <a:pt x="576" y="4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 w="38100" cmpd="sng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17" name="Text Box 13"/>
            <p:cNvSpPr txBox="1">
              <a:spLocks noChangeArrowheads="1"/>
            </p:cNvSpPr>
            <p:nvPr/>
          </p:nvSpPr>
          <p:spPr bwMode="auto">
            <a:xfrm>
              <a:off x="2400" y="3120"/>
              <a:ext cx="288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800" b="1">
                  <a:solidFill>
                    <a:srgbClr val="FFFF00"/>
                  </a:solidFill>
                  <a:sym typeface="Monotype Sorts" pitchFamily="2" charset="2"/>
                </a:rPr>
                <a:t>3</a:t>
              </a:r>
              <a:endParaRPr lang="en-US" sz="2800"/>
            </a:p>
          </p:txBody>
        </p:sp>
      </p:grpSp>
      <p:grpSp>
        <p:nvGrpSpPr>
          <p:cNvPr id="5" name="Group 14"/>
          <p:cNvGrpSpPr>
            <a:grpSpLocks/>
          </p:cNvGrpSpPr>
          <p:nvPr/>
        </p:nvGrpSpPr>
        <p:grpSpPr bwMode="auto">
          <a:xfrm>
            <a:off x="3810000" y="4953000"/>
            <a:ext cx="1600200" cy="914400"/>
            <a:chOff x="2304" y="2640"/>
            <a:chExt cx="1008" cy="576"/>
          </a:xfrm>
        </p:grpSpPr>
        <p:sp>
          <p:nvSpPr>
            <p:cNvPr id="25614" name="Freeform 15"/>
            <p:cNvSpPr>
              <a:spLocks/>
            </p:cNvSpPr>
            <p:nvPr/>
          </p:nvSpPr>
          <p:spPr bwMode="auto">
            <a:xfrm>
              <a:off x="2304" y="2640"/>
              <a:ext cx="1008" cy="576"/>
            </a:xfrm>
            <a:custGeom>
              <a:avLst/>
              <a:gdLst>
                <a:gd name="T0" fmla="*/ 0 w 1008"/>
                <a:gd name="T1" fmla="*/ 0 h 576"/>
                <a:gd name="T2" fmla="*/ 1008 w 1008"/>
                <a:gd name="T3" fmla="*/ 0 h 576"/>
                <a:gd name="T4" fmla="*/ 576 w 1008"/>
                <a:gd name="T5" fmla="*/ 576 h 576"/>
                <a:gd name="T6" fmla="*/ 0 w 1008"/>
                <a:gd name="T7" fmla="*/ 144 h 576"/>
                <a:gd name="T8" fmla="*/ 0 w 1008"/>
                <a:gd name="T9" fmla="*/ 0 h 57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08"/>
                <a:gd name="T16" fmla="*/ 0 h 576"/>
                <a:gd name="T17" fmla="*/ 1008 w 1008"/>
                <a:gd name="T18" fmla="*/ 576 h 57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08" h="576">
                  <a:moveTo>
                    <a:pt x="0" y="0"/>
                  </a:moveTo>
                  <a:lnTo>
                    <a:pt x="1008" y="0"/>
                  </a:lnTo>
                  <a:lnTo>
                    <a:pt x="576" y="576"/>
                  </a:lnTo>
                  <a:lnTo>
                    <a:pt x="0" y="1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 w="38100" cmpd="sng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15" name="Text Box 16"/>
            <p:cNvSpPr txBox="1">
              <a:spLocks noChangeArrowheads="1"/>
            </p:cNvSpPr>
            <p:nvPr/>
          </p:nvSpPr>
          <p:spPr bwMode="auto">
            <a:xfrm>
              <a:off x="2640" y="2688"/>
              <a:ext cx="336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800" b="1">
                  <a:solidFill>
                    <a:srgbClr val="FFFF00"/>
                  </a:solidFill>
                  <a:sym typeface="Monotype Sorts" pitchFamily="2" charset="2"/>
                </a:rPr>
                <a:t>4</a:t>
              </a:r>
              <a:endParaRPr lang="en-US" sz="2800"/>
            </a:p>
          </p:txBody>
        </p:sp>
      </p:grpSp>
      <p:grpSp>
        <p:nvGrpSpPr>
          <p:cNvPr id="6" name="Group 17"/>
          <p:cNvGrpSpPr>
            <a:grpSpLocks/>
          </p:cNvGrpSpPr>
          <p:nvPr/>
        </p:nvGrpSpPr>
        <p:grpSpPr bwMode="auto">
          <a:xfrm>
            <a:off x="2438400" y="3581400"/>
            <a:ext cx="1371600" cy="1371600"/>
            <a:chOff x="1440" y="1776"/>
            <a:chExt cx="864" cy="864"/>
          </a:xfrm>
        </p:grpSpPr>
        <p:sp>
          <p:nvSpPr>
            <p:cNvPr id="25612" name="Rectangle 18"/>
            <p:cNvSpPr>
              <a:spLocks noChangeArrowheads="1"/>
            </p:cNvSpPr>
            <p:nvPr/>
          </p:nvSpPr>
          <p:spPr bwMode="auto">
            <a:xfrm>
              <a:off x="1440" y="1776"/>
              <a:ext cx="864" cy="864"/>
            </a:xfrm>
            <a:prstGeom prst="rect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13" name="Text Box 19"/>
            <p:cNvSpPr txBox="1">
              <a:spLocks noChangeArrowheads="1"/>
            </p:cNvSpPr>
            <p:nvPr/>
          </p:nvSpPr>
          <p:spPr bwMode="auto">
            <a:xfrm>
              <a:off x="1728" y="2064"/>
              <a:ext cx="384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800" b="1">
                  <a:solidFill>
                    <a:srgbClr val="FF0000"/>
                  </a:solidFill>
                  <a:sym typeface="Monotype Sorts" pitchFamily="2" charset="2"/>
                </a:rPr>
                <a:t>5</a:t>
              </a:r>
              <a:endParaRPr lang="en-US" sz="2800"/>
            </a:p>
          </p:txBody>
        </p:sp>
      </p:grpSp>
      <p:sp>
        <p:nvSpPr>
          <p:cNvPr id="25611" name="Text Box 21"/>
          <p:cNvSpPr txBox="1">
            <a:spLocks noChangeArrowheads="1"/>
          </p:cNvSpPr>
          <p:nvPr/>
        </p:nvSpPr>
        <p:spPr bwMode="auto">
          <a:xfrm>
            <a:off x="152400" y="2047875"/>
            <a:ext cx="4287838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3200">
                <a:latin typeface="Comic Sans MS" pitchFamily="66" charset="0"/>
              </a:rPr>
              <a:t>Put the pieces back where they came from.</a:t>
            </a:r>
            <a:r>
              <a:rPr lang="en-US" sz="320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2"/>
          <p:cNvSpPr>
            <a:spLocks noChangeArrowheads="1"/>
          </p:cNvSpPr>
          <p:nvPr/>
        </p:nvSpPr>
        <p:spPr bwMode="auto">
          <a:xfrm>
            <a:off x="3810000" y="3429000"/>
            <a:ext cx="1828800" cy="1371600"/>
          </a:xfrm>
          <a:prstGeom prst="rtTriangle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27" name="Freeform 3"/>
          <p:cNvSpPr>
            <a:spLocks/>
          </p:cNvSpPr>
          <p:nvPr/>
        </p:nvSpPr>
        <p:spPr bwMode="auto">
          <a:xfrm>
            <a:off x="3810000" y="1600200"/>
            <a:ext cx="3200400" cy="3200400"/>
          </a:xfrm>
          <a:custGeom>
            <a:avLst/>
            <a:gdLst>
              <a:gd name="T0" fmla="*/ 0 w 2016"/>
              <a:gd name="T1" fmla="*/ 1828800 h 2016"/>
              <a:gd name="T2" fmla="*/ 1371600 w 2016"/>
              <a:gd name="T3" fmla="*/ 0 h 2016"/>
              <a:gd name="T4" fmla="*/ 3200400 w 2016"/>
              <a:gd name="T5" fmla="*/ 1371600 h 2016"/>
              <a:gd name="T6" fmla="*/ 1828800 w 2016"/>
              <a:gd name="T7" fmla="*/ 3200400 h 2016"/>
              <a:gd name="T8" fmla="*/ 0 w 2016"/>
              <a:gd name="T9" fmla="*/ 1828800 h 20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016"/>
              <a:gd name="T16" fmla="*/ 0 h 2016"/>
              <a:gd name="T17" fmla="*/ 2016 w 2016"/>
              <a:gd name="T18" fmla="*/ 2016 h 201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016" h="2016">
                <a:moveTo>
                  <a:pt x="0" y="1152"/>
                </a:moveTo>
                <a:lnTo>
                  <a:pt x="864" y="0"/>
                </a:lnTo>
                <a:lnTo>
                  <a:pt x="2016" y="864"/>
                </a:lnTo>
                <a:lnTo>
                  <a:pt x="1152" y="2016"/>
                </a:lnTo>
                <a:lnTo>
                  <a:pt x="0" y="1152"/>
                </a:lnTo>
                <a:close/>
              </a:path>
            </a:pathLst>
          </a:custGeom>
          <a:solidFill>
            <a:srgbClr val="00FF00"/>
          </a:solidFill>
          <a:ln w="3810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3810000" y="4572000"/>
            <a:ext cx="228600" cy="228600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4038600" y="5715000"/>
            <a:ext cx="1600200" cy="914400"/>
            <a:chOff x="2448" y="3216"/>
            <a:chExt cx="1008" cy="576"/>
          </a:xfrm>
        </p:grpSpPr>
        <p:sp>
          <p:nvSpPr>
            <p:cNvPr id="26644" name="Freeform 6"/>
            <p:cNvSpPr>
              <a:spLocks/>
            </p:cNvSpPr>
            <p:nvPr/>
          </p:nvSpPr>
          <p:spPr bwMode="auto">
            <a:xfrm>
              <a:off x="2448" y="3216"/>
              <a:ext cx="1008" cy="576"/>
            </a:xfrm>
            <a:custGeom>
              <a:avLst/>
              <a:gdLst>
                <a:gd name="T0" fmla="*/ 432 w 1008"/>
                <a:gd name="T1" fmla="*/ 0 h 576"/>
                <a:gd name="T2" fmla="*/ 1008 w 1008"/>
                <a:gd name="T3" fmla="*/ 432 h 576"/>
                <a:gd name="T4" fmla="*/ 1008 w 1008"/>
                <a:gd name="T5" fmla="*/ 576 h 576"/>
                <a:gd name="T6" fmla="*/ 0 w 1008"/>
                <a:gd name="T7" fmla="*/ 576 h 576"/>
                <a:gd name="T8" fmla="*/ 432 w 1008"/>
                <a:gd name="T9" fmla="*/ 0 h 57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08"/>
                <a:gd name="T16" fmla="*/ 0 h 576"/>
                <a:gd name="T17" fmla="*/ 1008 w 1008"/>
                <a:gd name="T18" fmla="*/ 576 h 57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08" h="576">
                  <a:moveTo>
                    <a:pt x="432" y="0"/>
                  </a:moveTo>
                  <a:lnTo>
                    <a:pt x="1008" y="432"/>
                  </a:lnTo>
                  <a:lnTo>
                    <a:pt x="1008" y="576"/>
                  </a:lnTo>
                  <a:lnTo>
                    <a:pt x="0" y="576"/>
                  </a:lnTo>
                  <a:lnTo>
                    <a:pt x="432" y="0"/>
                  </a:lnTo>
                  <a:close/>
                </a:path>
              </a:pathLst>
            </a:custGeom>
            <a:solidFill>
              <a:srgbClr val="FF0000"/>
            </a:solidFill>
            <a:ln w="38100" cmpd="sng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45" name="Text Box 7"/>
            <p:cNvSpPr txBox="1">
              <a:spLocks noChangeArrowheads="1"/>
            </p:cNvSpPr>
            <p:nvPr/>
          </p:nvSpPr>
          <p:spPr bwMode="auto">
            <a:xfrm>
              <a:off x="2784" y="3408"/>
              <a:ext cx="288" cy="327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800" b="1">
                  <a:solidFill>
                    <a:srgbClr val="FFFF00"/>
                  </a:solidFill>
                  <a:sym typeface="Monotype Sorts" pitchFamily="2" charset="2"/>
                </a:rPr>
                <a:t>1</a:t>
              </a:r>
              <a:endParaRPr lang="en-US" sz="2800"/>
            </a:p>
          </p:txBody>
        </p:sp>
      </p:grp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4724400" y="4800600"/>
            <a:ext cx="914400" cy="1600200"/>
            <a:chOff x="2880" y="2640"/>
            <a:chExt cx="576" cy="1008"/>
          </a:xfrm>
        </p:grpSpPr>
        <p:sp>
          <p:nvSpPr>
            <p:cNvPr id="26642" name="Freeform 9"/>
            <p:cNvSpPr>
              <a:spLocks/>
            </p:cNvSpPr>
            <p:nvPr/>
          </p:nvSpPr>
          <p:spPr bwMode="auto">
            <a:xfrm>
              <a:off x="2880" y="2640"/>
              <a:ext cx="576" cy="1008"/>
            </a:xfrm>
            <a:custGeom>
              <a:avLst/>
              <a:gdLst>
                <a:gd name="T0" fmla="*/ 432 w 576"/>
                <a:gd name="T1" fmla="*/ 0 h 1008"/>
                <a:gd name="T2" fmla="*/ 576 w 576"/>
                <a:gd name="T3" fmla="*/ 0 h 1008"/>
                <a:gd name="T4" fmla="*/ 576 w 576"/>
                <a:gd name="T5" fmla="*/ 1008 h 1008"/>
                <a:gd name="T6" fmla="*/ 0 w 576"/>
                <a:gd name="T7" fmla="*/ 576 h 1008"/>
                <a:gd name="T8" fmla="*/ 432 w 576"/>
                <a:gd name="T9" fmla="*/ 0 h 100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76"/>
                <a:gd name="T16" fmla="*/ 0 h 1008"/>
                <a:gd name="T17" fmla="*/ 576 w 576"/>
                <a:gd name="T18" fmla="*/ 1008 h 100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76" h="1008">
                  <a:moveTo>
                    <a:pt x="432" y="0"/>
                  </a:moveTo>
                  <a:lnTo>
                    <a:pt x="576" y="0"/>
                  </a:lnTo>
                  <a:lnTo>
                    <a:pt x="576" y="1008"/>
                  </a:lnTo>
                  <a:lnTo>
                    <a:pt x="0" y="576"/>
                  </a:lnTo>
                  <a:lnTo>
                    <a:pt x="432" y="0"/>
                  </a:lnTo>
                  <a:close/>
                </a:path>
              </a:pathLst>
            </a:custGeom>
            <a:solidFill>
              <a:srgbClr val="FF0000"/>
            </a:solidFill>
            <a:ln w="38100" cmpd="sng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43" name="Text Box 10"/>
            <p:cNvSpPr txBox="1">
              <a:spLocks noChangeArrowheads="1"/>
            </p:cNvSpPr>
            <p:nvPr/>
          </p:nvSpPr>
          <p:spPr bwMode="auto">
            <a:xfrm>
              <a:off x="3072" y="2976"/>
              <a:ext cx="336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800" b="1">
                  <a:solidFill>
                    <a:srgbClr val="FFFF00"/>
                  </a:solidFill>
                  <a:sym typeface="Monotype Sorts" pitchFamily="2" charset="2"/>
                </a:rPr>
                <a:t>2</a:t>
              </a:r>
              <a:endParaRPr lang="en-US" sz="2800"/>
            </a:p>
          </p:txBody>
        </p:sp>
      </p:grpSp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3810000" y="5029200"/>
            <a:ext cx="914400" cy="1600200"/>
            <a:chOff x="2304" y="2784"/>
            <a:chExt cx="576" cy="1008"/>
          </a:xfrm>
        </p:grpSpPr>
        <p:sp>
          <p:nvSpPr>
            <p:cNvPr id="26640" name="Freeform 12"/>
            <p:cNvSpPr>
              <a:spLocks/>
            </p:cNvSpPr>
            <p:nvPr/>
          </p:nvSpPr>
          <p:spPr bwMode="auto">
            <a:xfrm>
              <a:off x="2304" y="2784"/>
              <a:ext cx="576" cy="1008"/>
            </a:xfrm>
            <a:custGeom>
              <a:avLst/>
              <a:gdLst>
                <a:gd name="T0" fmla="*/ 0 w 576"/>
                <a:gd name="T1" fmla="*/ 0 h 1008"/>
                <a:gd name="T2" fmla="*/ 0 w 576"/>
                <a:gd name="T3" fmla="*/ 1008 h 1008"/>
                <a:gd name="T4" fmla="*/ 144 w 576"/>
                <a:gd name="T5" fmla="*/ 1008 h 1008"/>
                <a:gd name="T6" fmla="*/ 576 w 576"/>
                <a:gd name="T7" fmla="*/ 432 h 1008"/>
                <a:gd name="T8" fmla="*/ 0 w 576"/>
                <a:gd name="T9" fmla="*/ 0 h 100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76"/>
                <a:gd name="T16" fmla="*/ 0 h 1008"/>
                <a:gd name="T17" fmla="*/ 576 w 576"/>
                <a:gd name="T18" fmla="*/ 1008 h 100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76" h="1008">
                  <a:moveTo>
                    <a:pt x="0" y="0"/>
                  </a:moveTo>
                  <a:lnTo>
                    <a:pt x="0" y="1008"/>
                  </a:lnTo>
                  <a:lnTo>
                    <a:pt x="144" y="1008"/>
                  </a:lnTo>
                  <a:lnTo>
                    <a:pt x="576" y="4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 w="38100" cmpd="sng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41" name="Text Box 13"/>
            <p:cNvSpPr txBox="1">
              <a:spLocks noChangeArrowheads="1"/>
            </p:cNvSpPr>
            <p:nvPr/>
          </p:nvSpPr>
          <p:spPr bwMode="auto">
            <a:xfrm>
              <a:off x="2400" y="3120"/>
              <a:ext cx="288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800" b="1">
                  <a:solidFill>
                    <a:srgbClr val="FFFF00"/>
                  </a:solidFill>
                  <a:sym typeface="Monotype Sorts" pitchFamily="2" charset="2"/>
                </a:rPr>
                <a:t>3</a:t>
              </a:r>
              <a:endParaRPr lang="en-US" sz="2800"/>
            </a:p>
          </p:txBody>
        </p:sp>
      </p:grpSp>
      <p:grpSp>
        <p:nvGrpSpPr>
          <p:cNvPr id="5" name="Group 14"/>
          <p:cNvGrpSpPr>
            <a:grpSpLocks/>
          </p:cNvGrpSpPr>
          <p:nvPr/>
        </p:nvGrpSpPr>
        <p:grpSpPr bwMode="auto">
          <a:xfrm>
            <a:off x="3810000" y="4800600"/>
            <a:ext cx="1600200" cy="914400"/>
            <a:chOff x="2304" y="2640"/>
            <a:chExt cx="1008" cy="576"/>
          </a:xfrm>
        </p:grpSpPr>
        <p:sp>
          <p:nvSpPr>
            <p:cNvPr id="26638" name="Freeform 15"/>
            <p:cNvSpPr>
              <a:spLocks/>
            </p:cNvSpPr>
            <p:nvPr/>
          </p:nvSpPr>
          <p:spPr bwMode="auto">
            <a:xfrm>
              <a:off x="2304" y="2640"/>
              <a:ext cx="1008" cy="576"/>
            </a:xfrm>
            <a:custGeom>
              <a:avLst/>
              <a:gdLst>
                <a:gd name="T0" fmla="*/ 0 w 1008"/>
                <a:gd name="T1" fmla="*/ 0 h 576"/>
                <a:gd name="T2" fmla="*/ 1008 w 1008"/>
                <a:gd name="T3" fmla="*/ 0 h 576"/>
                <a:gd name="T4" fmla="*/ 576 w 1008"/>
                <a:gd name="T5" fmla="*/ 576 h 576"/>
                <a:gd name="T6" fmla="*/ 0 w 1008"/>
                <a:gd name="T7" fmla="*/ 144 h 576"/>
                <a:gd name="T8" fmla="*/ 0 w 1008"/>
                <a:gd name="T9" fmla="*/ 0 h 57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08"/>
                <a:gd name="T16" fmla="*/ 0 h 576"/>
                <a:gd name="T17" fmla="*/ 1008 w 1008"/>
                <a:gd name="T18" fmla="*/ 576 h 57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08" h="576">
                  <a:moveTo>
                    <a:pt x="0" y="0"/>
                  </a:moveTo>
                  <a:lnTo>
                    <a:pt x="1008" y="0"/>
                  </a:lnTo>
                  <a:lnTo>
                    <a:pt x="576" y="576"/>
                  </a:lnTo>
                  <a:lnTo>
                    <a:pt x="0" y="1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 w="38100" cmpd="sng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39" name="Text Box 16"/>
            <p:cNvSpPr txBox="1">
              <a:spLocks noChangeArrowheads="1"/>
            </p:cNvSpPr>
            <p:nvPr/>
          </p:nvSpPr>
          <p:spPr bwMode="auto">
            <a:xfrm>
              <a:off x="2640" y="2688"/>
              <a:ext cx="336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800" b="1">
                  <a:solidFill>
                    <a:srgbClr val="FFFF00"/>
                  </a:solidFill>
                  <a:sym typeface="Monotype Sorts" pitchFamily="2" charset="2"/>
                </a:rPr>
                <a:t>4</a:t>
              </a:r>
              <a:endParaRPr lang="en-US" sz="2800"/>
            </a:p>
          </p:txBody>
        </p:sp>
      </p:grpSp>
      <p:grpSp>
        <p:nvGrpSpPr>
          <p:cNvPr id="6" name="Group 17"/>
          <p:cNvGrpSpPr>
            <a:grpSpLocks/>
          </p:cNvGrpSpPr>
          <p:nvPr/>
        </p:nvGrpSpPr>
        <p:grpSpPr bwMode="auto">
          <a:xfrm>
            <a:off x="2438400" y="3429000"/>
            <a:ext cx="1371600" cy="1371600"/>
            <a:chOff x="1440" y="1776"/>
            <a:chExt cx="864" cy="864"/>
          </a:xfrm>
        </p:grpSpPr>
        <p:sp>
          <p:nvSpPr>
            <p:cNvPr id="26636" name="Rectangle 18"/>
            <p:cNvSpPr>
              <a:spLocks noChangeArrowheads="1"/>
            </p:cNvSpPr>
            <p:nvPr/>
          </p:nvSpPr>
          <p:spPr bwMode="auto">
            <a:xfrm>
              <a:off x="1440" y="1776"/>
              <a:ext cx="864" cy="864"/>
            </a:xfrm>
            <a:prstGeom prst="rect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37" name="Text Box 19"/>
            <p:cNvSpPr txBox="1">
              <a:spLocks noChangeArrowheads="1"/>
            </p:cNvSpPr>
            <p:nvPr/>
          </p:nvSpPr>
          <p:spPr bwMode="auto">
            <a:xfrm>
              <a:off x="1728" y="2064"/>
              <a:ext cx="384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800" b="1">
                  <a:solidFill>
                    <a:srgbClr val="FF0000"/>
                  </a:solidFill>
                  <a:sym typeface="Monotype Sorts" pitchFamily="2" charset="2"/>
                </a:rPr>
                <a:t>5</a:t>
              </a:r>
              <a:endParaRPr lang="en-US" sz="2800"/>
            </a:p>
          </p:txBody>
        </p:sp>
      </p:grpSp>
      <p:sp>
        <p:nvSpPr>
          <p:cNvPr id="26635" name="Text Box 21"/>
          <p:cNvSpPr txBox="1">
            <a:spLocks noChangeArrowheads="1"/>
          </p:cNvSpPr>
          <p:nvPr/>
        </p:nvSpPr>
        <p:spPr bwMode="auto">
          <a:xfrm>
            <a:off x="152400" y="1895475"/>
            <a:ext cx="4287838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3200" dirty="0">
                <a:latin typeface="Comic Sans MS" pitchFamily="66" charset="0"/>
              </a:rPr>
              <a:t>Put the pieces back where they came from.</a:t>
            </a:r>
            <a:r>
              <a:rPr lang="en-US" sz="3200" dirty="0"/>
              <a:t> 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0" y="457200"/>
            <a:ext cx="9144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algn="ctr" defTabSz="762000">
              <a:spcBef>
                <a:spcPct val="20000"/>
              </a:spcBef>
            </a:pPr>
            <a:r>
              <a:rPr lang="en-GB" sz="6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  <a:ea typeface="PMingLiU" pitchFamily="18" charset="-120"/>
              </a:rPr>
              <a:t>A Pythagorean Puzzle</a:t>
            </a:r>
          </a:p>
          <a:p>
            <a:pPr defTabSz="762000">
              <a:spcBef>
                <a:spcPct val="20000"/>
              </a:spcBef>
            </a:pPr>
            <a:endParaRPr lang="en-GB" i="1" dirty="0">
              <a:solidFill>
                <a:schemeClr val="bg1"/>
              </a:solidFill>
              <a:ea typeface="PMingLiU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AutoShape 2"/>
          <p:cNvSpPr>
            <a:spLocks noChangeArrowheads="1"/>
          </p:cNvSpPr>
          <p:nvPr/>
        </p:nvSpPr>
        <p:spPr bwMode="auto">
          <a:xfrm>
            <a:off x="3657600" y="3397250"/>
            <a:ext cx="1828800" cy="1371600"/>
          </a:xfrm>
          <a:prstGeom prst="rtTriangle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2" name="Freeform 3"/>
          <p:cNvSpPr>
            <a:spLocks/>
          </p:cNvSpPr>
          <p:nvPr/>
        </p:nvSpPr>
        <p:spPr bwMode="auto">
          <a:xfrm>
            <a:off x="3657600" y="1568450"/>
            <a:ext cx="3200400" cy="3200400"/>
          </a:xfrm>
          <a:custGeom>
            <a:avLst/>
            <a:gdLst>
              <a:gd name="T0" fmla="*/ 0 w 2016"/>
              <a:gd name="T1" fmla="*/ 1828800 h 2016"/>
              <a:gd name="T2" fmla="*/ 1371600 w 2016"/>
              <a:gd name="T3" fmla="*/ 0 h 2016"/>
              <a:gd name="T4" fmla="*/ 3200400 w 2016"/>
              <a:gd name="T5" fmla="*/ 1371600 h 2016"/>
              <a:gd name="T6" fmla="*/ 1828800 w 2016"/>
              <a:gd name="T7" fmla="*/ 3200400 h 2016"/>
              <a:gd name="T8" fmla="*/ 0 w 2016"/>
              <a:gd name="T9" fmla="*/ 1828800 h 20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016"/>
              <a:gd name="T16" fmla="*/ 0 h 2016"/>
              <a:gd name="T17" fmla="*/ 2016 w 2016"/>
              <a:gd name="T18" fmla="*/ 2016 h 201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016" h="2016">
                <a:moveTo>
                  <a:pt x="0" y="1152"/>
                </a:moveTo>
                <a:lnTo>
                  <a:pt x="864" y="0"/>
                </a:lnTo>
                <a:lnTo>
                  <a:pt x="2016" y="864"/>
                </a:lnTo>
                <a:lnTo>
                  <a:pt x="1152" y="2016"/>
                </a:lnTo>
                <a:lnTo>
                  <a:pt x="0" y="1152"/>
                </a:lnTo>
                <a:close/>
              </a:path>
            </a:pathLst>
          </a:custGeom>
          <a:solidFill>
            <a:srgbClr val="00FF00"/>
          </a:solidFill>
          <a:ln w="3810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3" name="Rectangle 4"/>
          <p:cNvSpPr>
            <a:spLocks noChangeArrowheads="1"/>
          </p:cNvSpPr>
          <p:nvPr/>
        </p:nvSpPr>
        <p:spPr bwMode="auto">
          <a:xfrm>
            <a:off x="3657600" y="4540250"/>
            <a:ext cx="228600" cy="228600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2286000" y="3397250"/>
            <a:ext cx="1371600" cy="1371600"/>
            <a:chOff x="1440" y="1776"/>
            <a:chExt cx="864" cy="864"/>
          </a:xfrm>
        </p:grpSpPr>
        <p:sp>
          <p:nvSpPr>
            <p:cNvPr id="2066" name="Rectangle 6"/>
            <p:cNvSpPr>
              <a:spLocks noChangeArrowheads="1"/>
            </p:cNvSpPr>
            <p:nvPr/>
          </p:nvSpPr>
          <p:spPr bwMode="auto">
            <a:xfrm>
              <a:off x="1440" y="1776"/>
              <a:ext cx="864" cy="864"/>
            </a:xfrm>
            <a:prstGeom prst="rect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7" name="Text Box 7"/>
            <p:cNvSpPr txBox="1">
              <a:spLocks noChangeArrowheads="1"/>
            </p:cNvSpPr>
            <p:nvPr/>
          </p:nvSpPr>
          <p:spPr bwMode="auto">
            <a:xfrm>
              <a:off x="1728" y="2064"/>
              <a:ext cx="384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endParaRPr lang="en-US" sz="2800"/>
            </a:p>
          </p:txBody>
        </p:sp>
      </p:grpSp>
      <p:sp>
        <p:nvSpPr>
          <p:cNvPr id="2055" name="Rectangle 8"/>
          <p:cNvSpPr>
            <a:spLocks noChangeArrowheads="1"/>
          </p:cNvSpPr>
          <p:nvPr/>
        </p:nvSpPr>
        <p:spPr bwMode="auto">
          <a:xfrm>
            <a:off x="3657600" y="4768850"/>
            <a:ext cx="1828800" cy="1828800"/>
          </a:xfrm>
          <a:prstGeom prst="rect">
            <a:avLst/>
          </a:prstGeom>
          <a:solidFill>
            <a:srgbClr val="FF0000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050" name="Object 9"/>
          <p:cNvGraphicFramePr>
            <a:graphicFrameLocks noChangeAspect="1"/>
          </p:cNvGraphicFramePr>
          <p:nvPr/>
        </p:nvGraphicFramePr>
        <p:xfrm>
          <a:off x="4432300" y="3695700"/>
          <a:ext cx="279400" cy="620713"/>
        </p:xfrm>
        <a:graphic>
          <a:graphicData uri="http://schemas.openxmlformats.org/presentationml/2006/ole">
            <p:oleObj spid="_x0000_s154626" name="Equation" r:id="rId3" imgW="279360" imgH="622080" progId="Equation.3">
              <p:embed/>
            </p:oleObj>
          </a:graphicData>
        </a:graphic>
      </p:graphicFrame>
      <p:sp>
        <p:nvSpPr>
          <p:cNvPr id="2056" name="Text Box 11"/>
          <p:cNvSpPr txBox="1">
            <a:spLocks noChangeArrowheads="1"/>
          </p:cNvSpPr>
          <p:nvPr/>
        </p:nvSpPr>
        <p:spPr bwMode="auto">
          <a:xfrm>
            <a:off x="2667000" y="3778250"/>
            <a:ext cx="685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en-US" sz="4400"/>
          </a:p>
        </p:txBody>
      </p:sp>
      <p:sp>
        <p:nvSpPr>
          <p:cNvPr id="2057" name="Text Box 13"/>
          <p:cNvSpPr txBox="1">
            <a:spLocks noChangeArrowheads="1"/>
          </p:cNvSpPr>
          <p:nvPr/>
        </p:nvSpPr>
        <p:spPr bwMode="auto">
          <a:xfrm>
            <a:off x="4114800" y="5302250"/>
            <a:ext cx="990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en-US" sz="4400"/>
          </a:p>
        </p:txBody>
      </p:sp>
      <p:sp>
        <p:nvSpPr>
          <p:cNvPr id="110612" name="Text Box 20"/>
          <p:cNvSpPr txBox="1">
            <a:spLocks noChangeArrowheads="1"/>
          </p:cNvSpPr>
          <p:nvPr/>
        </p:nvSpPr>
        <p:spPr bwMode="auto">
          <a:xfrm>
            <a:off x="525463" y="5075238"/>
            <a:ext cx="309245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3200">
                <a:latin typeface="Comic Sans MS" pitchFamily="66" charset="0"/>
              </a:rPr>
              <a:t>This is called Pythagoras’ Theorem.</a:t>
            </a:r>
          </a:p>
        </p:txBody>
      </p:sp>
      <p:sp>
        <p:nvSpPr>
          <p:cNvPr id="2060" name="Text Box 22"/>
          <p:cNvSpPr txBox="1">
            <a:spLocks noChangeArrowheads="1"/>
          </p:cNvSpPr>
          <p:nvPr/>
        </p:nvSpPr>
        <p:spPr bwMode="auto">
          <a:xfrm>
            <a:off x="4967288" y="2811463"/>
            <a:ext cx="658812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3200">
                <a:solidFill>
                  <a:schemeClr val="accent2"/>
                </a:solidFill>
                <a:latin typeface="Comic Sans MS" pitchFamily="66" charset="0"/>
              </a:rPr>
              <a:t>c²</a:t>
            </a:r>
          </a:p>
        </p:txBody>
      </p:sp>
      <p:sp>
        <p:nvSpPr>
          <p:cNvPr id="2061" name="Text Box 23"/>
          <p:cNvSpPr txBox="1">
            <a:spLocks noChangeArrowheads="1"/>
          </p:cNvSpPr>
          <p:nvPr/>
        </p:nvSpPr>
        <p:spPr bwMode="auto">
          <a:xfrm>
            <a:off x="2435225" y="3762375"/>
            <a:ext cx="69056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3200">
                <a:solidFill>
                  <a:schemeClr val="accent2"/>
                </a:solidFill>
                <a:latin typeface="Comic Sans MS" pitchFamily="66" charset="0"/>
              </a:rPr>
              <a:t>b²</a:t>
            </a:r>
          </a:p>
        </p:txBody>
      </p:sp>
      <p:sp>
        <p:nvSpPr>
          <p:cNvPr id="2062" name="Text Box 24"/>
          <p:cNvSpPr txBox="1">
            <a:spLocks noChangeArrowheads="1"/>
          </p:cNvSpPr>
          <p:nvPr/>
        </p:nvSpPr>
        <p:spPr bwMode="auto">
          <a:xfrm>
            <a:off x="4241800" y="5567363"/>
            <a:ext cx="65722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3200">
                <a:solidFill>
                  <a:schemeClr val="accent2"/>
                </a:solidFill>
                <a:latin typeface="Comic Sans MS" pitchFamily="66" charset="0"/>
              </a:rPr>
              <a:t>a²</a:t>
            </a:r>
          </a:p>
        </p:txBody>
      </p:sp>
      <p:sp>
        <p:nvSpPr>
          <p:cNvPr id="110617" name="Rectangle 25"/>
          <p:cNvSpPr>
            <a:spLocks noChangeArrowheads="1"/>
          </p:cNvSpPr>
          <p:nvPr/>
        </p:nvSpPr>
        <p:spPr bwMode="auto">
          <a:xfrm>
            <a:off x="5815013" y="4625975"/>
            <a:ext cx="2652712" cy="777875"/>
          </a:xfrm>
          <a:prstGeom prst="rect">
            <a:avLst/>
          </a:prstGeom>
          <a:solidFill>
            <a:schemeClr val="accent2"/>
          </a:solidFill>
          <a:ln w="76200" cmpd="tri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4000" b="1">
                <a:solidFill>
                  <a:srgbClr val="F3F3FF"/>
                </a:solidFill>
                <a:latin typeface="Comic Sans MS" pitchFamily="66" charset="0"/>
              </a:rPr>
              <a:t>c</a:t>
            </a:r>
            <a:r>
              <a:rPr lang="en-GB" sz="4000" b="1">
                <a:solidFill>
                  <a:srgbClr val="F3F3FF"/>
                </a:solidFill>
                <a:latin typeface="Comic Sans MS" pitchFamily="66" charset="0"/>
                <a:cs typeface="Times New Roman" charset="0"/>
              </a:rPr>
              <a:t>²=a²+b²</a:t>
            </a:r>
          </a:p>
        </p:txBody>
      </p:sp>
      <p:sp>
        <p:nvSpPr>
          <p:cNvPr id="20" name="Rectangle 21"/>
          <p:cNvSpPr>
            <a:spLocks noChangeArrowheads="1"/>
          </p:cNvSpPr>
          <p:nvPr/>
        </p:nvSpPr>
        <p:spPr bwMode="auto">
          <a:xfrm>
            <a:off x="0" y="457200"/>
            <a:ext cx="9144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algn="ctr" defTabSz="762000">
              <a:spcBef>
                <a:spcPct val="20000"/>
              </a:spcBef>
            </a:pPr>
            <a:r>
              <a:rPr lang="en-GB" sz="6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  <a:ea typeface="PMingLiU" pitchFamily="18" charset="-120"/>
              </a:rPr>
              <a:t>A Pythagorean Puzzle</a:t>
            </a:r>
          </a:p>
          <a:p>
            <a:pPr defTabSz="762000">
              <a:spcBef>
                <a:spcPct val="20000"/>
              </a:spcBef>
            </a:pPr>
            <a:endParaRPr lang="en-GB" i="1" dirty="0">
              <a:solidFill>
                <a:schemeClr val="bg1"/>
              </a:solidFill>
              <a:ea typeface="PMingLiU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10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0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612" grpId="0" autoUpdateAnimBg="0"/>
      <p:bldP spid="110617" grpId="0" animBg="1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AutoShape 2"/>
          <p:cNvSpPr>
            <a:spLocks noChangeArrowheads="1"/>
          </p:cNvSpPr>
          <p:nvPr/>
        </p:nvSpPr>
        <p:spPr bwMode="auto">
          <a:xfrm>
            <a:off x="3060700" y="4051300"/>
            <a:ext cx="4038600" cy="2667000"/>
          </a:xfrm>
          <a:prstGeom prst="rtTriangle">
            <a:avLst/>
          </a:prstGeom>
          <a:solidFill>
            <a:schemeClr val="hlink">
              <a:alpha val="50195"/>
            </a:schemeClr>
          </a:solidFill>
          <a:ln w="381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11619" name="Text Box 3"/>
          <p:cNvSpPr txBox="1">
            <a:spLocks noChangeArrowheads="1"/>
          </p:cNvSpPr>
          <p:nvPr/>
        </p:nvSpPr>
        <p:spPr bwMode="auto">
          <a:xfrm>
            <a:off x="228600" y="2468562"/>
            <a:ext cx="7010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800">
                <a:solidFill>
                  <a:srgbClr val="FF0000"/>
                </a:solidFill>
                <a:latin typeface="Comic Sans MS" pitchFamily="66" charset="0"/>
              </a:rPr>
              <a:t>It only works with right-angled triangles.</a:t>
            </a:r>
          </a:p>
        </p:txBody>
      </p:sp>
      <p:sp>
        <p:nvSpPr>
          <p:cNvPr id="111620" name="Rectangle 4"/>
          <p:cNvSpPr>
            <a:spLocks noChangeArrowheads="1"/>
          </p:cNvSpPr>
          <p:nvPr/>
        </p:nvSpPr>
        <p:spPr bwMode="auto">
          <a:xfrm>
            <a:off x="3060700" y="6337300"/>
            <a:ext cx="381000" cy="381000"/>
          </a:xfrm>
          <a:prstGeom prst="rect">
            <a:avLst/>
          </a:prstGeom>
          <a:noFill/>
          <a:ln w="1905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1621" name="Text Box 5"/>
          <p:cNvSpPr txBox="1">
            <a:spLocks noChangeArrowheads="1"/>
          </p:cNvSpPr>
          <p:nvPr/>
        </p:nvSpPr>
        <p:spPr bwMode="auto">
          <a:xfrm rot="2163625">
            <a:off x="3898900" y="4889500"/>
            <a:ext cx="2590800" cy="5191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1" lang="en-US" altLang="zh-TW" sz="2800" b="1">
                <a:solidFill>
                  <a:srgbClr val="FF0000"/>
                </a:solidFill>
                <a:latin typeface="Comic Sans MS" pitchFamily="66" charset="0"/>
                <a:ea typeface="PMingLiU" pitchFamily="18" charset="-120"/>
              </a:rPr>
              <a:t>hypotenuse</a:t>
            </a:r>
          </a:p>
        </p:txBody>
      </p:sp>
      <p:sp>
        <p:nvSpPr>
          <p:cNvPr id="111622" name="Line 6"/>
          <p:cNvSpPr>
            <a:spLocks noChangeShapeType="1"/>
          </p:cNvSpPr>
          <p:nvPr/>
        </p:nvSpPr>
        <p:spPr bwMode="auto">
          <a:xfrm flipV="1">
            <a:off x="3441700" y="6032500"/>
            <a:ext cx="381000" cy="3048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1623" name="Text Box 7"/>
          <p:cNvSpPr txBox="1">
            <a:spLocks noChangeArrowheads="1"/>
          </p:cNvSpPr>
          <p:nvPr/>
        </p:nvSpPr>
        <p:spPr bwMode="auto">
          <a:xfrm>
            <a:off x="228600" y="2989262"/>
            <a:ext cx="7010400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800" dirty="0">
                <a:latin typeface="Comic Sans MS" pitchFamily="66" charset="0"/>
              </a:rPr>
              <a:t>The longest side, which is always opposite the right-angle, has a special name:</a:t>
            </a:r>
          </a:p>
        </p:txBody>
      </p:sp>
      <p:sp>
        <p:nvSpPr>
          <p:cNvPr id="111624" name="Text Box 8"/>
          <p:cNvSpPr txBox="1">
            <a:spLocks noChangeArrowheads="1"/>
          </p:cNvSpPr>
          <p:nvPr/>
        </p:nvSpPr>
        <p:spPr bwMode="auto">
          <a:xfrm>
            <a:off x="228600" y="1431925"/>
            <a:ext cx="7612063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800" dirty="0">
                <a:latin typeface="Comic Sans MS" pitchFamily="66" charset="0"/>
              </a:rPr>
              <a:t>This is the name of Pythagoras’ most famous discovery.</a:t>
            </a:r>
            <a:r>
              <a:rPr lang="en-GB" sz="2800" b="1" dirty="0">
                <a:latin typeface="Comic Sans MS" pitchFamily="66" charset="0"/>
              </a:rPr>
              <a:t>                 </a:t>
            </a:r>
          </a:p>
        </p:txBody>
      </p:sp>
      <p:sp>
        <p:nvSpPr>
          <p:cNvPr id="111625" name="Rectangle 9"/>
          <p:cNvSpPr>
            <a:spLocks noChangeArrowheads="1"/>
          </p:cNvSpPr>
          <p:nvPr/>
        </p:nvSpPr>
        <p:spPr bwMode="auto">
          <a:xfrm>
            <a:off x="228600" y="533400"/>
            <a:ext cx="9144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algn="ctr" defTabSz="762000">
              <a:spcBef>
                <a:spcPct val="20000"/>
              </a:spcBef>
            </a:pPr>
            <a:r>
              <a:rPr lang="en-GB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  <a:ea typeface="PMingLiU" pitchFamily="18" charset="-120"/>
              </a:rPr>
              <a:t>Pythagoras’ Theorem</a:t>
            </a:r>
          </a:p>
          <a:p>
            <a:pPr defTabSz="762000">
              <a:spcBef>
                <a:spcPct val="20000"/>
              </a:spcBef>
            </a:pPr>
            <a:endParaRPr lang="en-GB" sz="2400" b="1" i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j-lt"/>
              <a:ea typeface="PMingLiU" pitchFamily="18" charset="-12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16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16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11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11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11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11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11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11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16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16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16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16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18" grpId="0" animBg="1" autoUpdateAnimBg="0"/>
      <p:bldP spid="111619" grpId="0" autoUpdateAnimBg="0"/>
      <p:bldP spid="111620" grpId="0" animBg="1"/>
      <p:bldP spid="111621" grpId="0" autoUpdateAnimBg="0"/>
      <p:bldP spid="111622" grpId="0" animBg="1"/>
      <p:bldP spid="111623" grpId="0" autoUpdateAnimBg="0"/>
      <p:bldP spid="111624" grpId="0" autoUpdateAnimBg="0"/>
      <p:bldP spid="11162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2833688" y="1920875"/>
            <a:ext cx="4038600" cy="2667000"/>
            <a:chOff x="1785" y="965"/>
            <a:chExt cx="2544" cy="1680"/>
          </a:xfrm>
        </p:grpSpPr>
        <p:sp>
          <p:nvSpPr>
            <p:cNvPr id="28681" name="AutoShape 2"/>
            <p:cNvSpPr>
              <a:spLocks noChangeArrowheads="1"/>
            </p:cNvSpPr>
            <p:nvPr/>
          </p:nvSpPr>
          <p:spPr bwMode="auto">
            <a:xfrm>
              <a:off x="1785" y="965"/>
              <a:ext cx="2544" cy="1680"/>
            </a:xfrm>
            <a:prstGeom prst="rtTriangle">
              <a:avLst/>
            </a:prstGeom>
            <a:solidFill>
              <a:schemeClr val="hlink"/>
            </a:solidFill>
            <a:ln w="381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28682" name="Rectangle 4"/>
            <p:cNvSpPr>
              <a:spLocks noChangeArrowheads="1"/>
            </p:cNvSpPr>
            <p:nvPr/>
          </p:nvSpPr>
          <p:spPr bwMode="auto">
            <a:xfrm>
              <a:off x="1785" y="2405"/>
              <a:ext cx="240" cy="240"/>
            </a:xfrm>
            <a:prstGeom prst="rect">
              <a:avLst/>
            </a:prstGeom>
            <a:solidFill>
              <a:schemeClr val="hlink"/>
            </a:solidFill>
            <a:ln w="1905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2294" name="Line 6"/>
          <p:cNvSpPr>
            <a:spLocks noChangeShapeType="1"/>
          </p:cNvSpPr>
          <p:nvPr/>
        </p:nvSpPr>
        <p:spPr bwMode="auto">
          <a:xfrm flipV="1">
            <a:off x="3214688" y="3732212"/>
            <a:ext cx="571500" cy="474663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2297" name="Text Box 9"/>
          <p:cNvSpPr txBox="1">
            <a:spLocks noChangeArrowheads="1"/>
          </p:cNvSpPr>
          <p:nvPr/>
        </p:nvSpPr>
        <p:spPr bwMode="auto">
          <a:xfrm>
            <a:off x="4714875" y="2390775"/>
            <a:ext cx="444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4000">
                <a:latin typeface="Comic Sans MS" pitchFamily="66" charset="0"/>
              </a:rPr>
              <a:t>c</a:t>
            </a:r>
          </a:p>
        </p:txBody>
      </p:sp>
      <p:sp>
        <p:nvSpPr>
          <p:cNvPr id="12298" name="Rectangle 10"/>
          <p:cNvSpPr>
            <a:spLocks noChangeArrowheads="1"/>
          </p:cNvSpPr>
          <p:nvPr/>
        </p:nvSpPr>
        <p:spPr bwMode="auto">
          <a:xfrm>
            <a:off x="4268788" y="4679950"/>
            <a:ext cx="4857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4000">
                <a:latin typeface="Comic Sans MS" pitchFamily="66" charset="0"/>
              </a:rPr>
              <a:t>b</a:t>
            </a:r>
            <a:endParaRPr lang="en-GB" sz="4000">
              <a:latin typeface="Comic Sans MS" pitchFamily="66" charset="0"/>
              <a:cs typeface="Times New Roman" charset="0"/>
            </a:endParaRPr>
          </a:p>
        </p:txBody>
      </p:sp>
      <p:sp>
        <p:nvSpPr>
          <p:cNvPr id="12299" name="Rectangle 11"/>
          <p:cNvSpPr>
            <a:spLocks noChangeArrowheads="1"/>
          </p:cNvSpPr>
          <p:nvPr/>
        </p:nvSpPr>
        <p:spPr bwMode="auto">
          <a:xfrm>
            <a:off x="1952625" y="2851150"/>
            <a:ext cx="444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4000">
                <a:latin typeface="Comic Sans MS" pitchFamily="66" charset="0"/>
              </a:rPr>
              <a:t>a</a:t>
            </a:r>
            <a:endParaRPr lang="en-GB" sz="4000">
              <a:latin typeface="Comic Sans MS" pitchFamily="66" charset="0"/>
              <a:cs typeface="Times New Roman" charset="0"/>
            </a:endParaRPr>
          </a:p>
        </p:txBody>
      </p:sp>
      <p:sp>
        <p:nvSpPr>
          <p:cNvPr id="12300" name="Rectangle 12"/>
          <p:cNvSpPr>
            <a:spLocks noChangeArrowheads="1"/>
          </p:cNvSpPr>
          <p:nvPr/>
        </p:nvSpPr>
        <p:spPr bwMode="auto">
          <a:xfrm>
            <a:off x="3363913" y="5546725"/>
            <a:ext cx="2652712" cy="777875"/>
          </a:xfrm>
          <a:prstGeom prst="rect">
            <a:avLst/>
          </a:prstGeom>
          <a:solidFill>
            <a:schemeClr val="accent2"/>
          </a:solidFill>
          <a:ln w="76200" cmpd="tri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4000" b="1">
                <a:solidFill>
                  <a:srgbClr val="F3F3FF"/>
                </a:solidFill>
                <a:latin typeface="Comic Sans MS" pitchFamily="66" charset="0"/>
              </a:rPr>
              <a:t>c</a:t>
            </a:r>
            <a:r>
              <a:rPr lang="en-GB" sz="4000" b="1">
                <a:solidFill>
                  <a:srgbClr val="F3F3FF"/>
                </a:solidFill>
                <a:latin typeface="Comic Sans MS" pitchFamily="66" charset="0"/>
                <a:cs typeface="Times New Roman" charset="0"/>
              </a:rPr>
              <a:t>²=a²+b²</a:t>
            </a: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228600" y="533400"/>
            <a:ext cx="9144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algn="ctr" defTabSz="762000">
              <a:spcBef>
                <a:spcPct val="20000"/>
              </a:spcBef>
            </a:pPr>
            <a:r>
              <a:rPr lang="en-GB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  <a:ea typeface="PMingLiU" pitchFamily="18" charset="-120"/>
              </a:rPr>
              <a:t>Pythagoras’ Theorem</a:t>
            </a:r>
          </a:p>
          <a:p>
            <a:pPr defTabSz="762000">
              <a:spcBef>
                <a:spcPct val="20000"/>
              </a:spcBef>
            </a:pPr>
            <a:endParaRPr lang="en-GB" sz="2400" b="1" i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j-lt"/>
              <a:ea typeface="PMingLiU" pitchFamily="18" charset="-12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2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2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12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4" grpId="0" animBg="1"/>
      <p:bldP spid="12297" grpId="0" autoUpdateAnimBg="0"/>
      <p:bldP spid="12298" grpId="0" autoUpdateAnimBg="0"/>
      <p:bldP spid="12299" grpId="0" autoUpdateAnimBg="0"/>
      <p:bldP spid="12300" grpId="0" animBg="1" autoUpdateAnimBg="0"/>
      <p:bldP spid="1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887413" y="5251450"/>
            <a:ext cx="444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4000">
                <a:solidFill>
                  <a:srgbClr val="FF9933"/>
                </a:solidFill>
                <a:latin typeface="Comic Sans MS" pitchFamily="66" charset="0"/>
              </a:rPr>
              <a:t>c</a:t>
            </a:r>
          </a:p>
        </p:txBody>
      </p:sp>
      <p:sp>
        <p:nvSpPr>
          <p:cNvPr id="13320" name="Rectangle 8"/>
          <p:cNvSpPr>
            <a:spLocks noChangeArrowheads="1"/>
          </p:cNvSpPr>
          <p:nvPr/>
        </p:nvSpPr>
        <p:spPr bwMode="auto">
          <a:xfrm>
            <a:off x="1120775" y="3557588"/>
            <a:ext cx="444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4000">
                <a:solidFill>
                  <a:srgbClr val="FF9933"/>
                </a:solidFill>
                <a:latin typeface="Comic Sans MS" pitchFamily="66" charset="0"/>
              </a:rPr>
              <a:t>a</a:t>
            </a:r>
            <a:endParaRPr lang="en-GB" sz="4000">
              <a:solidFill>
                <a:srgbClr val="FF9933"/>
              </a:solidFill>
              <a:latin typeface="Comic Sans MS" pitchFamily="66" charset="0"/>
              <a:cs typeface="Times New Roman" charset="0"/>
            </a:endParaRPr>
          </a:p>
        </p:txBody>
      </p:sp>
      <p:grpSp>
        <p:nvGrpSpPr>
          <p:cNvPr id="2" name="Group 45"/>
          <p:cNvGrpSpPr>
            <a:grpSpLocks/>
          </p:cNvGrpSpPr>
          <p:nvPr/>
        </p:nvGrpSpPr>
        <p:grpSpPr bwMode="auto">
          <a:xfrm>
            <a:off x="255588" y="4303713"/>
            <a:ext cx="2465387" cy="2178050"/>
            <a:chOff x="0" y="2697"/>
            <a:chExt cx="1553" cy="1372"/>
          </a:xfrm>
        </p:grpSpPr>
        <p:sp>
          <p:nvSpPr>
            <p:cNvPr id="29730" name="AutoShape 15"/>
            <p:cNvSpPr>
              <a:spLocks noChangeArrowheads="1"/>
            </p:cNvSpPr>
            <p:nvPr/>
          </p:nvSpPr>
          <p:spPr bwMode="auto">
            <a:xfrm rot="10800000">
              <a:off x="0" y="2697"/>
              <a:ext cx="1553" cy="1372"/>
            </a:xfrm>
            <a:prstGeom prst="rtTriangle">
              <a:avLst/>
            </a:prstGeom>
            <a:solidFill>
              <a:srgbClr val="FF9933"/>
            </a:solidFill>
            <a:ln w="381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rot="10800000" wrap="none" anchor="ctr"/>
            <a:lstStyle/>
            <a:p>
              <a:pPr algn="ctr"/>
              <a:endParaRPr lang="en-US"/>
            </a:p>
          </p:txBody>
        </p:sp>
        <p:sp>
          <p:nvSpPr>
            <p:cNvPr id="29731" name="Rectangle 16"/>
            <p:cNvSpPr>
              <a:spLocks noChangeArrowheads="1"/>
            </p:cNvSpPr>
            <p:nvPr/>
          </p:nvSpPr>
          <p:spPr bwMode="auto">
            <a:xfrm rot="10800000">
              <a:off x="1393" y="2708"/>
              <a:ext cx="147" cy="196"/>
            </a:xfrm>
            <a:prstGeom prst="rect">
              <a:avLst/>
            </a:prstGeom>
            <a:solidFill>
              <a:srgbClr val="FF9933"/>
            </a:solidFill>
            <a:ln w="1905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329" name="Line 17"/>
          <p:cNvSpPr>
            <a:spLocks noChangeShapeType="1"/>
          </p:cNvSpPr>
          <p:nvPr/>
        </p:nvSpPr>
        <p:spPr bwMode="auto">
          <a:xfrm rot="10800000" flipV="1">
            <a:off x="2079625" y="4652963"/>
            <a:ext cx="365125" cy="363537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3" name="Group 44"/>
          <p:cNvGrpSpPr>
            <a:grpSpLocks/>
          </p:cNvGrpSpPr>
          <p:nvPr/>
        </p:nvGrpSpPr>
        <p:grpSpPr bwMode="auto">
          <a:xfrm>
            <a:off x="6700838" y="4391025"/>
            <a:ext cx="2179637" cy="2466975"/>
            <a:chOff x="4172" y="2487"/>
            <a:chExt cx="1373" cy="1554"/>
          </a:xfrm>
        </p:grpSpPr>
        <p:sp>
          <p:nvSpPr>
            <p:cNvPr id="29728" name="AutoShape 19"/>
            <p:cNvSpPr>
              <a:spLocks noChangeArrowheads="1"/>
            </p:cNvSpPr>
            <p:nvPr/>
          </p:nvSpPr>
          <p:spPr bwMode="auto">
            <a:xfrm rot="5400000">
              <a:off x="4082" y="2579"/>
              <a:ext cx="1553" cy="1372"/>
            </a:xfrm>
            <a:prstGeom prst="rtTriangle">
              <a:avLst/>
            </a:prstGeom>
            <a:solidFill>
              <a:srgbClr val="009900"/>
            </a:solidFill>
            <a:ln w="381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rot="10800000" vert="eaVert" wrap="none" anchor="ctr"/>
            <a:lstStyle/>
            <a:p>
              <a:pPr algn="ctr"/>
              <a:endParaRPr lang="en-US">
                <a:solidFill>
                  <a:srgbClr val="FF6600"/>
                </a:solidFill>
              </a:endParaRPr>
            </a:p>
          </p:txBody>
        </p:sp>
        <p:sp>
          <p:nvSpPr>
            <p:cNvPr id="29729" name="Rectangle 20"/>
            <p:cNvSpPr>
              <a:spLocks noChangeArrowheads="1"/>
            </p:cNvSpPr>
            <p:nvPr/>
          </p:nvSpPr>
          <p:spPr bwMode="auto">
            <a:xfrm rot="5400000">
              <a:off x="4196" y="2463"/>
              <a:ext cx="147" cy="196"/>
            </a:xfrm>
            <a:prstGeom prst="rect">
              <a:avLst/>
            </a:prstGeom>
            <a:solidFill>
              <a:srgbClr val="009900"/>
            </a:solidFill>
            <a:ln w="1905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333" name="Line 21"/>
          <p:cNvSpPr>
            <a:spLocks noChangeShapeType="1"/>
          </p:cNvSpPr>
          <p:nvPr/>
        </p:nvSpPr>
        <p:spPr bwMode="auto">
          <a:xfrm rot="5400000" flipV="1">
            <a:off x="6990557" y="4644231"/>
            <a:ext cx="374650" cy="334963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4" name="Group 43"/>
          <p:cNvGrpSpPr>
            <a:grpSpLocks/>
          </p:cNvGrpSpPr>
          <p:nvPr/>
        </p:nvGrpSpPr>
        <p:grpSpPr bwMode="auto">
          <a:xfrm>
            <a:off x="5868988" y="981075"/>
            <a:ext cx="2178050" cy="2465388"/>
            <a:chOff x="3612" y="213"/>
            <a:chExt cx="1372" cy="1553"/>
          </a:xfrm>
        </p:grpSpPr>
        <p:sp>
          <p:nvSpPr>
            <p:cNvPr id="29726" name="AutoShape 23"/>
            <p:cNvSpPr>
              <a:spLocks noChangeArrowheads="1"/>
            </p:cNvSpPr>
            <p:nvPr/>
          </p:nvSpPr>
          <p:spPr bwMode="auto">
            <a:xfrm rot="-5400000">
              <a:off x="3521" y="304"/>
              <a:ext cx="1553" cy="1372"/>
            </a:xfrm>
            <a:prstGeom prst="rtTriangle">
              <a:avLst/>
            </a:prstGeom>
            <a:solidFill>
              <a:srgbClr val="FF0000"/>
            </a:solidFill>
            <a:ln w="381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vert="eaVert" wrap="none" anchor="ctr"/>
            <a:lstStyle/>
            <a:p>
              <a:pPr algn="ctr"/>
              <a:endParaRPr lang="en-US"/>
            </a:p>
          </p:txBody>
        </p:sp>
        <p:sp>
          <p:nvSpPr>
            <p:cNvPr id="29727" name="Rectangle 24"/>
            <p:cNvSpPr>
              <a:spLocks noChangeArrowheads="1"/>
            </p:cNvSpPr>
            <p:nvPr/>
          </p:nvSpPr>
          <p:spPr bwMode="auto">
            <a:xfrm rot="-5400000">
              <a:off x="4811" y="1594"/>
              <a:ext cx="147" cy="196"/>
            </a:xfrm>
            <a:prstGeom prst="rect">
              <a:avLst/>
            </a:prstGeom>
            <a:solidFill>
              <a:srgbClr val="FF0000"/>
            </a:solidFill>
            <a:ln w="1905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337" name="Line 25"/>
          <p:cNvSpPr>
            <a:spLocks noChangeShapeType="1"/>
          </p:cNvSpPr>
          <p:nvPr/>
        </p:nvSpPr>
        <p:spPr bwMode="auto">
          <a:xfrm rot="16200000" flipV="1">
            <a:off x="7331869" y="2810669"/>
            <a:ext cx="365125" cy="439737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3338" name="Text Box 26"/>
          <p:cNvSpPr txBox="1">
            <a:spLocks noChangeArrowheads="1"/>
          </p:cNvSpPr>
          <p:nvPr/>
        </p:nvSpPr>
        <p:spPr bwMode="auto">
          <a:xfrm>
            <a:off x="7669213" y="5613400"/>
            <a:ext cx="444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4000">
                <a:solidFill>
                  <a:srgbClr val="009900"/>
                </a:solidFill>
                <a:latin typeface="Comic Sans MS" pitchFamily="66" charset="0"/>
              </a:rPr>
              <a:t>c</a:t>
            </a:r>
          </a:p>
        </p:txBody>
      </p:sp>
      <p:sp>
        <p:nvSpPr>
          <p:cNvPr id="13339" name="Text Box 27"/>
          <p:cNvSpPr txBox="1">
            <a:spLocks noChangeArrowheads="1"/>
          </p:cNvSpPr>
          <p:nvPr/>
        </p:nvSpPr>
        <p:spPr bwMode="auto">
          <a:xfrm>
            <a:off x="6262688" y="1755775"/>
            <a:ext cx="444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4000">
                <a:solidFill>
                  <a:srgbClr val="FF0000"/>
                </a:solidFill>
                <a:latin typeface="Comic Sans MS" pitchFamily="66" charset="0"/>
              </a:rPr>
              <a:t>c</a:t>
            </a:r>
          </a:p>
        </p:txBody>
      </p:sp>
      <p:sp>
        <p:nvSpPr>
          <p:cNvPr id="13341" name="Rectangle 29"/>
          <p:cNvSpPr>
            <a:spLocks noChangeArrowheads="1"/>
          </p:cNvSpPr>
          <p:nvPr/>
        </p:nvSpPr>
        <p:spPr bwMode="auto">
          <a:xfrm>
            <a:off x="7559675" y="3668713"/>
            <a:ext cx="4857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4000">
                <a:solidFill>
                  <a:srgbClr val="009900"/>
                </a:solidFill>
                <a:latin typeface="Comic Sans MS" pitchFamily="66" charset="0"/>
              </a:rPr>
              <a:t>b</a:t>
            </a:r>
            <a:endParaRPr lang="en-GB" sz="4000">
              <a:solidFill>
                <a:srgbClr val="009900"/>
              </a:solidFill>
              <a:latin typeface="Comic Sans MS" pitchFamily="66" charset="0"/>
              <a:cs typeface="Times New Roman" charset="0"/>
            </a:endParaRPr>
          </a:p>
        </p:txBody>
      </p:sp>
      <p:sp>
        <p:nvSpPr>
          <p:cNvPr id="13342" name="Rectangle 30"/>
          <p:cNvSpPr>
            <a:spLocks noChangeArrowheads="1"/>
          </p:cNvSpPr>
          <p:nvPr/>
        </p:nvSpPr>
        <p:spPr bwMode="auto">
          <a:xfrm>
            <a:off x="8069263" y="1905000"/>
            <a:ext cx="4857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4000">
                <a:solidFill>
                  <a:srgbClr val="FF0000"/>
                </a:solidFill>
                <a:latin typeface="Comic Sans MS" pitchFamily="66" charset="0"/>
              </a:rPr>
              <a:t>b</a:t>
            </a:r>
            <a:endParaRPr lang="en-GB" sz="4000">
              <a:solidFill>
                <a:srgbClr val="FF0000"/>
              </a:solidFill>
              <a:latin typeface="Comic Sans MS" pitchFamily="66" charset="0"/>
              <a:cs typeface="Times New Roman" charset="0"/>
            </a:endParaRPr>
          </a:p>
        </p:txBody>
      </p:sp>
      <p:sp>
        <p:nvSpPr>
          <p:cNvPr id="13344" name="Rectangle 32"/>
          <p:cNvSpPr>
            <a:spLocks noChangeArrowheads="1"/>
          </p:cNvSpPr>
          <p:nvPr/>
        </p:nvSpPr>
        <p:spPr bwMode="auto">
          <a:xfrm>
            <a:off x="2741613" y="4937125"/>
            <a:ext cx="4857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4000">
                <a:solidFill>
                  <a:srgbClr val="FF9933"/>
                </a:solidFill>
                <a:latin typeface="Comic Sans MS" pitchFamily="66" charset="0"/>
              </a:rPr>
              <a:t>b</a:t>
            </a:r>
            <a:endParaRPr lang="en-GB" sz="4000">
              <a:solidFill>
                <a:srgbClr val="FF9933"/>
              </a:solidFill>
              <a:latin typeface="Comic Sans MS" pitchFamily="66" charset="0"/>
              <a:cs typeface="Times New Roman" charset="0"/>
            </a:endParaRPr>
          </a:p>
        </p:txBody>
      </p:sp>
      <p:sp>
        <p:nvSpPr>
          <p:cNvPr id="13345" name="Rectangle 33"/>
          <p:cNvSpPr>
            <a:spLocks noChangeArrowheads="1"/>
          </p:cNvSpPr>
          <p:nvPr/>
        </p:nvSpPr>
        <p:spPr bwMode="auto">
          <a:xfrm>
            <a:off x="6226175" y="5084763"/>
            <a:ext cx="444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4000">
                <a:solidFill>
                  <a:srgbClr val="009900"/>
                </a:solidFill>
                <a:latin typeface="Comic Sans MS" pitchFamily="66" charset="0"/>
              </a:rPr>
              <a:t>a</a:t>
            </a:r>
            <a:endParaRPr lang="en-GB" sz="4000">
              <a:solidFill>
                <a:srgbClr val="009900"/>
              </a:solidFill>
              <a:latin typeface="Comic Sans MS" pitchFamily="66" charset="0"/>
              <a:cs typeface="Times New Roman" charset="0"/>
            </a:endParaRPr>
          </a:p>
        </p:txBody>
      </p:sp>
      <p:sp>
        <p:nvSpPr>
          <p:cNvPr id="13346" name="Rectangle 34"/>
          <p:cNvSpPr>
            <a:spLocks noChangeArrowheads="1"/>
          </p:cNvSpPr>
          <p:nvPr/>
        </p:nvSpPr>
        <p:spPr bwMode="auto">
          <a:xfrm>
            <a:off x="6627813" y="3262313"/>
            <a:ext cx="444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4000">
                <a:solidFill>
                  <a:srgbClr val="FF0000"/>
                </a:solidFill>
                <a:latin typeface="Comic Sans MS" pitchFamily="66" charset="0"/>
              </a:rPr>
              <a:t>a</a:t>
            </a:r>
            <a:endParaRPr lang="en-GB" sz="4000">
              <a:solidFill>
                <a:srgbClr val="FF0000"/>
              </a:solidFill>
              <a:latin typeface="Comic Sans MS" pitchFamily="66" charset="0"/>
              <a:cs typeface="Times New Roman" charset="0"/>
            </a:endParaRPr>
          </a:p>
        </p:txBody>
      </p:sp>
      <p:grpSp>
        <p:nvGrpSpPr>
          <p:cNvPr id="5" name="Group 42"/>
          <p:cNvGrpSpPr>
            <a:grpSpLocks/>
          </p:cNvGrpSpPr>
          <p:nvPr/>
        </p:nvGrpSpPr>
        <p:grpSpPr bwMode="auto">
          <a:xfrm>
            <a:off x="579438" y="546100"/>
            <a:ext cx="2465387" cy="2682875"/>
            <a:chOff x="818" y="0"/>
            <a:chExt cx="1553" cy="1690"/>
          </a:xfrm>
        </p:grpSpPr>
        <p:sp>
          <p:nvSpPr>
            <p:cNvPr id="29724" name="AutoShape 36"/>
            <p:cNvSpPr>
              <a:spLocks noChangeArrowheads="1"/>
            </p:cNvSpPr>
            <p:nvPr/>
          </p:nvSpPr>
          <p:spPr bwMode="auto">
            <a:xfrm rot="-2509672">
              <a:off x="818" y="0"/>
              <a:ext cx="1553" cy="1372"/>
            </a:xfrm>
            <a:prstGeom prst="rtTriangle">
              <a:avLst/>
            </a:prstGeom>
            <a:solidFill>
              <a:schemeClr val="accent2"/>
            </a:solidFill>
            <a:ln w="381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29725" name="Rectangle 37"/>
            <p:cNvSpPr>
              <a:spLocks noChangeArrowheads="1"/>
            </p:cNvSpPr>
            <p:nvPr/>
          </p:nvSpPr>
          <p:spPr bwMode="auto">
            <a:xfrm rot="-2509672">
              <a:off x="1389" y="1494"/>
              <a:ext cx="147" cy="196"/>
            </a:xfrm>
            <a:prstGeom prst="rect">
              <a:avLst/>
            </a:prstGeom>
            <a:solidFill>
              <a:schemeClr val="accent2"/>
            </a:solidFill>
            <a:ln w="1905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350" name="Line 38"/>
          <p:cNvSpPr>
            <a:spLocks noChangeShapeType="1"/>
          </p:cNvSpPr>
          <p:nvPr/>
        </p:nvSpPr>
        <p:spPr bwMode="auto">
          <a:xfrm rot="19090328" flipV="1">
            <a:off x="1431925" y="2457450"/>
            <a:ext cx="327025" cy="354013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3351" name="Text Box 39"/>
          <p:cNvSpPr txBox="1">
            <a:spLocks noChangeArrowheads="1"/>
          </p:cNvSpPr>
          <p:nvPr/>
        </p:nvSpPr>
        <p:spPr bwMode="auto">
          <a:xfrm>
            <a:off x="1392238" y="1025525"/>
            <a:ext cx="444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4000">
                <a:solidFill>
                  <a:schemeClr val="accent2"/>
                </a:solidFill>
                <a:latin typeface="Comic Sans MS" pitchFamily="66" charset="0"/>
              </a:rPr>
              <a:t>c</a:t>
            </a:r>
          </a:p>
        </p:txBody>
      </p:sp>
      <p:sp>
        <p:nvSpPr>
          <p:cNvPr id="13352" name="Rectangle 40"/>
          <p:cNvSpPr>
            <a:spLocks noChangeArrowheads="1"/>
          </p:cNvSpPr>
          <p:nvPr/>
        </p:nvSpPr>
        <p:spPr bwMode="auto">
          <a:xfrm>
            <a:off x="2436813" y="2354263"/>
            <a:ext cx="44926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4000">
                <a:solidFill>
                  <a:schemeClr val="accent2"/>
                </a:solidFill>
                <a:latin typeface="Comic Sans MS" pitchFamily="66" charset="0"/>
              </a:rPr>
              <a:t>y</a:t>
            </a:r>
            <a:endParaRPr lang="en-GB" sz="4000">
              <a:solidFill>
                <a:schemeClr val="accent2"/>
              </a:solidFill>
              <a:latin typeface="Comic Sans MS" pitchFamily="66" charset="0"/>
              <a:cs typeface="Times New Roman" charset="0"/>
            </a:endParaRPr>
          </a:p>
        </p:txBody>
      </p:sp>
      <p:sp>
        <p:nvSpPr>
          <p:cNvPr id="13353" name="Rectangle 41"/>
          <p:cNvSpPr>
            <a:spLocks noChangeArrowheads="1"/>
          </p:cNvSpPr>
          <p:nvPr/>
        </p:nvSpPr>
        <p:spPr bwMode="auto">
          <a:xfrm>
            <a:off x="503238" y="2349500"/>
            <a:ext cx="444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4000">
                <a:solidFill>
                  <a:schemeClr val="accent2"/>
                </a:solidFill>
                <a:latin typeface="Comic Sans MS" pitchFamily="66" charset="0"/>
              </a:rPr>
              <a:t>a</a:t>
            </a:r>
            <a:endParaRPr lang="en-GB" sz="4000">
              <a:solidFill>
                <a:schemeClr val="accent2"/>
              </a:solidFill>
              <a:latin typeface="Comic Sans MS" pitchFamily="66" charset="0"/>
              <a:cs typeface="Times New Roman" charset="0"/>
            </a:endParaRPr>
          </a:p>
        </p:txBody>
      </p:sp>
      <p:grpSp>
        <p:nvGrpSpPr>
          <p:cNvPr id="6" name="Group 52"/>
          <p:cNvGrpSpPr>
            <a:grpSpLocks/>
          </p:cNvGrpSpPr>
          <p:nvPr/>
        </p:nvGrpSpPr>
        <p:grpSpPr bwMode="auto">
          <a:xfrm>
            <a:off x="2316163" y="2855913"/>
            <a:ext cx="3551237" cy="1716087"/>
            <a:chOff x="1353" y="1461"/>
            <a:chExt cx="2237" cy="1081"/>
          </a:xfrm>
        </p:grpSpPr>
        <p:sp>
          <p:nvSpPr>
            <p:cNvPr id="29722" name="AutoShape 49"/>
            <p:cNvSpPr>
              <a:spLocks noChangeArrowheads="1"/>
            </p:cNvSpPr>
            <p:nvPr/>
          </p:nvSpPr>
          <p:spPr bwMode="auto">
            <a:xfrm>
              <a:off x="1353" y="1461"/>
              <a:ext cx="2237" cy="1081"/>
            </a:xfrm>
            <a:prstGeom prst="cloudCallout">
              <a:avLst>
                <a:gd name="adj1" fmla="val 18662"/>
                <a:gd name="adj2" fmla="val 80528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en-US"/>
            </a:p>
          </p:txBody>
        </p:sp>
        <p:sp>
          <p:nvSpPr>
            <p:cNvPr id="29723" name="Rectangle 9"/>
            <p:cNvSpPr>
              <a:spLocks noChangeArrowheads="1"/>
            </p:cNvSpPr>
            <p:nvPr/>
          </p:nvSpPr>
          <p:spPr bwMode="auto">
            <a:xfrm>
              <a:off x="1646" y="1723"/>
              <a:ext cx="1722" cy="480"/>
            </a:xfrm>
            <a:prstGeom prst="rect">
              <a:avLst/>
            </a:prstGeom>
            <a:solidFill>
              <a:schemeClr val="bg1"/>
            </a:solidFill>
            <a:ln w="76200" cmpd="tri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sz="4400">
                  <a:solidFill>
                    <a:schemeClr val="accent2"/>
                  </a:solidFill>
                  <a:latin typeface="Comic Sans MS" pitchFamily="66" charset="0"/>
                </a:rPr>
                <a:t>c</a:t>
              </a:r>
              <a:r>
                <a:rPr lang="en-GB" sz="4400">
                  <a:solidFill>
                    <a:schemeClr val="accent2"/>
                  </a:solidFill>
                  <a:latin typeface="Comic Sans MS" pitchFamily="66" charset="0"/>
                  <a:cs typeface="Times New Roman" charset="0"/>
                </a:rPr>
                <a:t>²=a²+b²</a:t>
              </a:r>
            </a:p>
          </p:txBody>
        </p:sp>
      </p:grpSp>
      <p:sp>
        <p:nvSpPr>
          <p:cNvPr id="36" name="Rectangle 9"/>
          <p:cNvSpPr>
            <a:spLocks noChangeArrowheads="1"/>
          </p:cNvSpPr>
          <p:nvPr/>
        </p:nvSpPr>
        <p:spPr bwMode="auto">
          <a:xfrm>
            <a:off x="228600" y="533400"/>
            <a:ext cx="9144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algn="ctr" defTabSz="762000">
              <a:spcBef>
                <a:spcPct val="20000"/>
              </a:spcBef>
            </a:pPr>
            <a:r>
              <a:rPr lang="en-GB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  <a:ea typeface="PMingLiU" pitchFamily="18" charset="-120"/>
              </a:rPr>
              <a:t>Pythagoras’ Theorem</a:t>
            </a:r>
          </a:p>
          <a:p>
            <a:pPr defTabSz="762000">
              <a:spcBef>
                <a:spcPct val="20000"/>
              </a:spcBef>
            </a:pPr>
            <a:endParaRPr lang="en-GB" sz="2400" b="1" i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j-lt"/>
              <a:ea typeface="PMingLiU" pitchFamily="18" charset="-12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3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3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3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3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3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3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3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13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13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13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13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13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2" dur="500"/>
                                        <p:tgtEl>
                                          <p:spTgt spid="13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8" grpId="0" autoUpdateAnimBg="0"/>
      <p:bldP spid="13320" grpId="0" autoUpdateAnimBg="0"/>
      <p:bldP spid="13329" grpId="0" animBg="1"/>
      <p:bldP spid="13333" grpId="0" animBg="1"/>
      <p:bldP spid="13337" grpId="0" animBg="1"/>
      <p:bldP spid="13338" grpId="0" autoUpdateAnimBg="0"/>
      <p:bldP spid="13339" grpId="0" autoUpdateAnimBg="0"/>
      <p:bldP spid="13341" grpId="0" autoUpdateAnimBg="0"/>
      <p:bldP spid="13342" grpId="0" autoUpdateAnimBg="0"/>
      <p:bldP spid="13344" grpId="0" autoUpdateAnimBg="0"/>
      <p:bldP spid="13345" grpId="0" autoUpdateAnimBg="0"/>
      <p:bldP spid="13346" grpId="0" autoUpdateAnimBg="0"/>
      <p:bldP spid="13350" grpId="0" animBg="1"/>
      <p:bldP spid="13351" grpId="0" autoUpdateAnimBg="0"/>
      <p:bldP spid="13352" grpId="0" autoUpdateAnimBg="0"/>
      <p:bldP spid="13353" grpId="0" autoUpdateAnimBg="0"/>
      <p:bldP spid="3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28" name="Line 92"/>
          <p:cNvSpPr>
            <a:spLocks noChangeShapeType="1"/>
          </p:cNvSpPr>
          <p:nvPr/>
        </p:nvSpPr>
        <p:spPr bwMode="auto">
          <a:xfrm>
            <a:off x="1296988" y="2955925"/>
            <a:ext cx="0" cy="10842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4434" name="Line 98"/>
          <p:cNvSpPr>
            <a:spLocks noChangeShapeType="1"/>
          </p:cNvSpPr>
          <p:nvPr/>
        </p:nvSpPr>
        <p:spPr bwMode="auto">
          <a:xfrm>
            <a:off x="1509713" y="4295775"/>
            <a:ext cx="616743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2" name="Group 104"/>
          <p:cNvGrpSpPr>
            <a:grpSpLocks/>
          </p:cNvGrpSpPr>
          <p:nvPr/>
        </p:nvGrpSpPr>
        <p:grpSpPr bwMode="auto">
          <a:xfrm>
            <a:off x="1535113" y="1270000"/>
            <a:ext cx="6169025" cy="2786063"/>
            <a:chOff x="949" y="791"/>
            <a:chExt cx="3886" cy="1755"/>
          </a:xfrm>
        </p:grpSpPr>
        <p:grpSp>
          <p:nvGrpSpPr>
            <p:cNvPr id="3" name="Group 103"/>
            <p:cNvGrpSpPr>
              <a:grpSpLocks/>
            </p:cNvGrpSpPr>
            <p:nvPr/>
          </p:nvGrpSpPr>
          <p:grpSpPr bwMode="auto">
            <a:xfrm>
              <a:off x="949" y="791"/>
              <a:ext cx="3886" cy="1754"/>
              <a:chOff x="949" y="791"/>
              <a:chExt cx="3886" cy="1754"/>
            </a:xfrm>
          </p:grpSpPr>
          <p:sp>
            <p:nvSpPr>
              <p:cNvPr id="30731" name="AutoShape 70"/>
              <p:cNvSpPr>
                <a:spLocks noChangeArrowheads="1"/>
              </p:cNvSpPr>
              <p:nvPr/>
            </p:nvSpPr>
            <p:spPr bwMode="auto">
              <a:xfrm>
                <a:off x="949" y="1862"/>
                <a:ext cx="3886" cy="683"/>
              </a:xfrm>
              <a:prstGeom prst="rtTriangle">
                <a:avLst/>
              </a:prstGeom>
              <a:solidFill>
                <a:srgbClr val="FF33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4" name="Group 89"/>
              <p:cNvGrpSpPr>
                <a:grpSpLocks/>
              </p:cNvGrpSpPr>
              <p:nvPr/>
            </p:nvGrpSpPr>
            <p:grpSpPr bwMode="auto">
              <a:xfrm rot="742871">
                <a:off x="2182" y="791"/>
                <a:ext cx="1759" cy="1439"/>
                <a:chOff x="2409" y="643"/>
                <a:chExt cx="1759" cy="1439"/>
              </a:xfrm>
            </p:grpSpPr>
            <p:sp>
              <p:nvSpPr>
                <p:cNvPr id="30733" name="Freeform 72"/>
                <p:cNvSpPr>
                  <a:spLocks/>
                </p:cNvSpPr>
                <p:nvPr/>
              </p:nvSpPr>
              <p:spPr bwMode="auto">
                <a:xfrm>
                  <a:off x="2670" y="1236"/>
                  <a:ext cx="432" cy="295"/>
                </a:xfrm>
                <a:custGeom>
                  <a:avLst/>
                  <a:gdLst>
                    <a:gd name="T0" fmla="*/ 270 w 432"/>
                    <a:gd name="T1" fmla="*/ 5 h 295"/>
                    <a:gd name="T2" fmla="*/ 251 w 432"/>
                    <a:gd name="T3" fmla="*/ 34 h 295"/>
                    <a:gd name="T4" fmla="*/ 212 w 432"/>
                    <a:gd name="T5" fmla="*/ 79 h 295"/>
                    <a:gd name="T6" fmla="*/ 159 w 432"/>
                    <a:gd name="T7" fmla="*/ 118 h 295"/>
                    <a:gd name="T8" fmla="*/ 97 w 432"/>
                    <a:gd name="T9" fmla="*/ 140 h 295"/>
                    <a:gd name="T10" fmla="*/ 50 w 432"/>
                    <a:gd name="T11" fmla="*/ 150 h 295"/>
                    <a:gd name="T12" fmla="*/ 19 w 432"/>
                    <a:gd name="T13" fmla="*/ 152 h 295"/>
                    <a:gd name="T14" fmla="*/ 2 w 432"/>
                    <a:gd name="T15" fmla="*/ 152 h 295"/>
                    <a:gd name="T16" fmla="*/ 15 w 432"/>
                    <a:gd name="T17" fmla="*/ 278 h 295"/>
                    <a:gd name="T18" fmla="*/ 39 w 432"/>
                    <a:gd name="T19" fmla="*/ 283 h 295"/>
                    <a:gd name="T20" fmla="*/ 99 w 432"/>
                    <a:gd name="T21" fmla="*/ 292 h 295"/>
                    <a:gd name="T22" fmla="*/ 181 w 432"/>
                    <a:gd name="T23" fmla="*/ 294 h 295"/>
                    <a:gd name="T24" fmla="*/ 270 w 432"/>
                    <a:gd name="T25" fmla="*/ 275 h 295"/>
                    <a:gd name="T26" fmla="*/ 345 w 432"/>
                    <a:gd name="T27" fmla="*/ 242 h 295"/>
                    <a:gd name="T28" fmla="*/ 394 w 432"/>
                    <a:gd name="T29" fmla="*/ 208 h 295"/>
                    <a:gd name="T30" fmla="*/ 423 w 432"/>
                    <a:gd name="T31" fmla="*/ 184 h 295"/>
                    <a:gd name="T32" fmla="*/ 432 w 432"/>
                    <a:gd name="T33" fmla="*/ 174 h 295"/>
                    <a:gd name="T34" fmla="*/ 403 w 432"/>
                    <a:gd name="T35" fmla="*/ 161 h 295"/>
                    <a:gd name="T36" fmla="*/ 372 w 432"/>
                    <a:gd name="T37" fmla="*/ 186 h 295"/>
                    <a:gd name="T38" fmla="*/ 319 w 432"/>
                    <a:gd name="T39" fmla="*/ 222 h 295"/>
                    <a:gd name="T40" fmla="*/ 251 w 432"/>
                    <a:gd name="T41" fmla="*/ 253 h 295"/>
                    <a:gd name="T42" fmla="*/ 179 w 432"/>
                    <a:gd name="T43" fmla="*/ 265 h 295"/>
                    <a:gd name="T44" fmla="*/ 118 w 432"/>
                    <a:gd name="T45" fmla="*/ 265 h 295"/>
                    <a:gd name="T46" fmla="*/ 73 w 432"/>
                    <a:gd name="T47" fmla="*/ 259 h 295"/>
                    <a:gd name="T48" fmla="*/ 50 w 432"/>
                    <a:gd name="T49" fmla="*/ 254 h 295"/>
                    <a:gd name="T50" fmla="*/ 38 w 432"/>
                    <a:gd name="T51" fmla="*/ 181 h 295"/>
                    <a:gd name="T52" fmla="*/ 48 w 432"/>
                    <a:gd name="T53" fmla="*/ 181 h 295"/>
                    <a:gd name="T54" fmla="*/ 77 w 432"/>
                    <a:gd name="T55" fmla="*/ 178 h 295"/>
                    <a:gd name="T56" fmla="*/ 123 w 432"/>
                    <a:gd name="T57" fmla="*/ 166 h 295"/>
                    <a:gd name="T58" fmla="*/ 184 w 432"/>
                    <a:gd name="T59" fmla="*/ 138 h 295"/>
                    <a:gd name="T60" fmla="*/ 235 w 432"/>
                    <a:gd name="T61" fmla="*/ 101 h 295"/>
                    <a:gd name="T62" fmla="*/ 271 w 432"/>
                    <a:gd name="T63" fmla="*/ 62 h 295"/>
                    <a:gd name="T64" fmla="*/ 292 w 432"/>
                    <a:gd name="T65" fmla="*/ 29 h 295"/>
                    <a:gd name="T66" fmla="*/ 299 w 432"/>
                    <a:gd name="T67" fmla="*/ 16 h 295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432"/>
                    <a:gd name="T103" fmla="*/ 0 h 295"/>
                    <a:gd name="T104" fmla="*/ 432 w 432"/>
                    <a:gd name="T105" fmla="*/ 295 h 295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432" h="295">
                      <a:moveTo>
                        <a:pt x="273" y="0"/>
                      </a:moveTo>
                      <a:lnTo>
                        <a:pt x="270" y="5"/>
                      </a:lnTo>
                      <a:lnTo>
                        <a:pt x="263" y="17"/>
                      </a:lnTo>
                      <a:lnTo>
                        <a:pt x="251" y="34"/>
                      </a:lnTo>
                      <a:lnTo>
                        <a:pt x="234" y="55"/>
                      </a:lnTo>
                      <a:lnTo>
                        <a:pt x="212" y="79"/>
                      </a:lnTo>
                      <a:lnTo>
                        <a:pt x="188" y="99"/>
                      </a:lnTo>
                      <a:lnTo>
                        <a:pt x="159" y="118"/>
                      </a:lnTo>
                      <a:lnTo>
                        <a:pt x="128" y="132"/>
                      </a:lnTo>
                      <a:lnTo>
                        <a:pt x="97" y="140"/>
                      </a:lnTo>
                      <a:lnTo>
                        <a:pt x="72" y="147"/>
                      </a:lnTo>
                      <a:lnTo>
                        <a:pt x="50" y="150"/>
                      </a:lnTo>
                      <a:lnTo>
                        <a:pt x="32" y="152"/>
                      </a:lnTo>
                      <a:lnTo>
                        <a:pt x="19" y="152"/>
                      </a:lnTo>
                      <a:lnTo>
                        <a:pt x="9" y="152"/>
                      </a:lnTo>
                      <a:lnTo>
                        <a:pt x="2" y="152"/>
                      </a:lnTo>
                      <a:lnTo>
                        <a:pt x="0" y="152"/>
                      </a:lnTo>
                      <a:lnTo>
                        <a:pt x="15" y="278"/>
                      </a:lnTo>
                      <a:lnTo>
                        <a:pt x="22" y="280"/>
                      </a:lnTo>
                      <a:lnTo>
                        <a:pt x="39" y="283"/>
                      </a:lnTo>
                      <a:lnTo>
                        <a:pt x="65" y="288"/>
                      </a:lnTo>
                      <a:lnTo>
                        <a:pt x="99" y="292"/>
                      </a:lnTo>
                      <a:lnTo>
                        <a:pt x="138" y="295"/>
                      </a:lnTo>
                      <a:lnTo>
                        <a:pt x="181" y="294"/>
                      </a:lnTo>
                      <a:lnTo>
                        <a:pt x="225" y="287"/>
                      </a:lnTo>
                      <a:lnTo>
                        <a:pt x="270" y="275"/>
                      </a:lnTo>
                      <a:lnTo>
                        <a:pt x="311" y="259"/>
                      </a:lnTo>
                      <a:lnTo>
                        <a:pt x="345" y="242"/>
                      </a:lnTo>
                      <a:lnTo>
                        <a:pt x="372" y="225"/>
                      </a:lnTo>
                      <a:lnTo>
                        <a:pt x="394" y="208"/>
                      </a:lnTo>
                      <a:lnTo>
                        <a:pt x="411" y="195"/>
                      </a:lnTo>
                      <a:lnTo>
                        <a:pt x="423" y="184"/>
                      </a:lnTo>
                      <a:lnTo>
                        <a:pt x="430" y="178"/>
                      </a:lnTo>
                      <a:lnTo>
                        <a:pt x="432" y="174"/>
                      </a:lnTo>
                      <a:lnTo>
                        <a:pt x="408" y="157"/>
                      </a:lnTo>
                      <a:lnTo>
                        <a:pt x="403" y="161"/>
                      </a:lnTo>
                      <a:lnTo>
                        <a:pt x="391" y="171"/>
                      </a:lnTo>
                      <a:lnTo>
                        <a:pt x="372" y="186"/>
                      </a:lnTo>
                      <a:lnTo>
                        <a:pt x="348" y="203"/>
                      </a:lnTo>
                      <a:lnTo>
                        <a:pt x="319" y="222"/>
                      </a:lnTo>
                      <a:lnTo>
                        <a:pt x="287" y="239"/>
                      </a:lnTo>
                      <a:lnTo>
                        <a:pt x="251" y="253"/>
                      </a:lnTo>
                      <a:lnTo>
                        <a:pt x="215" y="261"/>
                      </a:lnTo>
                      <a:lnTo>
                        <a:pt x="179" y="265"/>
                      </a:lnTo>
                      <a:lnTo>
                        <a:pt x="147" y="265"/>
                      </a:lnTo>
                      <a:lnTo>
                        <a:pt x="118" y="265"/>
                      </a:lnTo>
                      <a:lnTo>
                        <a:pt x="94" y="263"/>
                      </a:lnTo>
                      <a:lnTo>
                        <a:pt x="73" y="259"/>
                      </a:lnTo>
                      <a:lnTo>
                        <a:pt x="58" y="258"/>
                      </a:lnTo>
                      <a:lnTo>
                        <a:pt x="50" y="254"/>
                      </a:lnTo>
                      <a:lnTo>
                        <a:pt x="46" y="254"/>
                      </a:lnTo>
                      <a:lnTo>
                        <a:pt x="38" y="181"/>
                      </a:lnTo>
                      <a:lnTo>
                        <a:pt x="41" y="181"/>
                      </a:lnTo>
                      <a:lnTo>
                        <a:pt x="48" y="181"/>
                      </a:lnTo>
                      <a:lnTo>
                        <a:pt x="60" y="181"/>
                      </a:lnTo>
                      <a:lnTo>
                        <a:pt x="77" y="178"/>
                      </a:lnTo>
                      <a:lnTo>
                        <a:pt x="97" y="174"/>
                      </a:lnTo>
                      <a:lnTo>
                        <a:pt x="123" y="166"/>
                      </a:lnTo>
                      <a:lnTo>
                        <a:pt x="152" y="154"/>
                      </a:lnTo>
                      <a:lnTo>
                        <a:pt x="184" y="138"/>
                      </a:lnTo>
                      <a:lnTo>
                        <a:pt x="212" y="121"/>
                      </a:lnTo>
                      <a:lnTo>
                        <a:pt x="235" y="101"/>
                      </a:lnTo>
                      <a:lnTo>
                        <a:pt x="254" y="80"/>
                      </a:lnTo>
                      <a:lnTo>
                        <a:pt x="271" y="62"/>
                      </a:lnTo>
                      <a:lnTo>
                        <a:pt x="283" y="43"/>
                      </a:lnTo>
                      <a:lnTo>
                        <a:pt x="292" y="29"/>
                      </a:lnTo>
                      <a:lnTo>
                        <a:pt x="297" y="19"/>
                      </a:lnTo>
                      <a:lnTo>
                        <a:pt x="299" y="16"/>
                      </a:lnTo>
                      <a:lnTo>
                        <a:pt x="273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28575" cmpd="sng">
                  <a:solidFill>
                    <a:schemeClr val="accent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734" name="Freeform 73"/>
                <p:cNvSpPr>
                  <a:spLocks/>
                </p:cNvSpPr>
                <p:nvPr/>
              </p:nvSpPr>
              <p:spPr bwMode="auto">
                <a:xfrm>
                  <a:off x="3039" y="1136"/>
                  <a:ext cx="204" cy="373"/>
                </a:xfrm>
                <a:custGeom>
                  <a:avLst/>
                  <a:gdLst>
                    <a:gd name="T0" fmla="*/ 13 w 204"/>
                    <a:gd name="T1" fmla="*/ 0 h 373"/>
                    <a:gd name="T2" fmla="*/ 18 w 204"/>
                    <a:gd name="T3" fmla="*/ 3 h 373"/>
                    <a:gd name="T4" fmla="*/ 34 w 204"/>
                    <a:gd name="T5" fmla="*/ 15 h 373"/>
                    <a:gd name="T6" fmla="*/ 56 w 204"/>
                    <a:gd name="T7" fmla="*/ 34 h 373"/>
                    <a:gd name="T8" fmla="*/ 83 w 204"/>
                    <a:gd name="T9" fmla="*/ 58 h 373"/>
                    <a:gd name="T10" fmla="*/ 110 w 204"/>
                    <a:gd name="T11" fmla="*/ 88 h 373"/>
                    <a:gd name="T12" fmla="*/ 138 w 204"/>
                    <a:gd name="T13" fmla="*/ 124 h 373"/>
                    <a:gd name="T14" fmla="*/ 162 w 204"/>
                    <a:gd name="T15" fmla="*/ 165 h 373"/>
                    <a:gd name="T16" fmla="*/ 180 w 204"/>
                    <a:gd name="T17" fmla="*/ 209 h 373"/>
                    <a:gd name="T18" fmla="*/ 197 w 204"/>
                    <a:gd name="T19" fmla="*/ 281 h 373"/>
                    <a:gd name="T20" fmla="*/ 204 w 204"/>
                    <a:gd name="T21" fmla="*/ 332 h 373"/>
                    <a:gd name="T22" fmla="*/ 204 w 204"/>
                    <a:gd name="T23" fmla="*/ 363 h 373"/>
                    <a:gd name="T24" fmla="*/ 204 w 204"/>
                    <a:gd name="T25" fmla="*/ 373 h 373"/>
                    <a:gd name="T26" fmla="*/ 175 w 204"/>
                    <a:gd name="T27" fmla="*/ 373 h 373"/>
                    <a:gd name="T28" fmla="*/ 175 w 204"/>
                    <a:gd name="T29" fmla="*/ 356 h 373"/>
                    <a:gd name="T30" fmla="*/ 174 w 204"/>
                    <a:gd name="T31" fmla="*/ 310 h 373"/>
                    <a:gd name="T32" fmla="*/ 163 w 204"/>
                    <a:gd name="T33" fmla="*/ 247 h 373"/>
                    <a:gd name="T34" fmla="*/ 138 w 204"/>
                    <a:gd name="T35" fmla="*/ 180 h 373"/>
                    <a:gd name="T36" fmla="*/ 117 w 204"/>
                    <a:gd name="T37" fmla="*/ 146 h 373"/>
                    <a:gd name="T38" fmla="*/ 95 w 204"/>
                    <a:gd name="T39" fmla="*/ 116 h 373"/>
                    <a:gd name="T40" fmla="*/ 71 w 204"/>
                    <a:gd name="T41" fmla="*/ 88 h 373"/>
                    <a:gd name="T42" fmla="*/ 49 w 204"/>
                    <a:gd name="T43" fmla="*/ 66 h 373"/>
                    <a:gd name="T44" fmla="*/ 30 w 204"/>
                    <a:gd name="T45" fmla="*/ 47 h 373"/>
                    <a:gd name="T46" fmla="*/ 13 w 204"/>
                    <a:gd name="T47" fmla="*/ 34 h 373"/>
                    <a:gd name="T48" fmla="*/ 3 w 204"/>
                    <a:gd name="T49" fmla="*/ 27 h 373"/>
                    <a:gd name="T50" fmla="*/ 0 w 204"/>
                    <a:gd name="T51" fmla="*/ 24 h 373"/>
                    <a:gd name="T52" fmla="*/ 13 w 204"/>
                    <a:gd name="T53" fmla="*/ 0 h 373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w 204"/>
                    <a:gd name="T82" fmla="*/ 0 h 373"/>
                    <a:gd name="T83" fmla="*/ 204 w 204"/>
                    <a:gd name="T84" fmla="*/ 373 h 373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T81" t="T82" r="T83" b="T84"/>
                  <a:pathLst>
                    <a:path w="204" h="373">
                      <a:moveTo>
                        <a:pt x="13" y="0"/>
                      </a:moveTo>
                      <a:lnTo>
                        <a:pt x="18" y="3"/>
                      </a:lnTo>
                      <a:lnTo>
                        <a:pt x="34" y="15"/>
                      </a:lnTo>
                      <a:lnTo>
                        <a:pt x="56" y="34"/>
                      </a:lnTo>
                      <a:lnTo>
                        <a:pt x="83" y="58"/>
                      </a:lnTo>
                      <a:lnTo>
                        <a:pt x="110" y="88"/>
                      </a:lnTo>
                      <a:lnTo>
                        <a:pt x="138" y="124"/>
                      </a:lnTo>
                      <a:lnTo>
                        <a:pt x="162" y="165"/>
                      </a:lnTo>
                      <a:lnTo>
                        <a:pt x="180" y="209"/>
                      </a:lnTo>
                      <a:lnTo>
                        <a:pt x="197" y="281"/>
                      </a:lnTo>
                      <a:lnTo>
                        <a:pt x="204" y="332"/>
                      </a:lnTo>
                      <a:lnTo>
                        <a:pt x="204" y="363"/>
                      </a:lnTo>
                      <a:lnTo>
                        <a:pt x="204" y="373"/>
                      </a:lnTo>
                      <a:lnTo>
                        <a:pt x="175" y="373"/>
                      </a:lnTo>
                      <a:lnTo>
                        <a:pt x="175" y="356"/>
                      </a:lnTo>
                      <a:lnTo>
                        <a:pt x="174" y="310"/>
                      </a:lnTo>
                      <a:lnTo>
                        <a:pt x="163" y="247"/>
                      </a:lnTo>
                      <a:lnTo>
                        <a:pt x="138" y="180"/>
                      </a:lnTo>
                      <a:lnTo>
                        <a:pt x="117" y="146"/>
                      </a:lnTo>
                      <a:lnTo>
                        <a:pt x="95" y="116"/>
                      </a:lnTo>
                      <a:lnTo>
                        <a:pt x="71" y="88"/>
                      </a:lnTo>
                      <a:lnTo>
                        <a:pt x="49" y="66"/>
                      </a:lnTo>
                      <a:lnTo>
                        <a:pt x="30" y="47"/>
                      </a:lnTo>
                      <a:lnTo>
                        <a:pt x="13" y="34"/>
                      </a:lnTo>
                      <a:lnTo>
                        <a:pt x="3" y="27"/>
                      </a:lnTo>
                      <a:lnTo>
                        <a:pt x="0" y="24"/>
                      </a:lnTo>
                      <a:lnTo>
                        <a:pt x="13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28575" cmpd="sng">
                  <a:solidFill>
                    <a:schemeClr val="accent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735" name="Freeform 74"/>
                <p:cNvSpPr>
                  <a:spLocks/>
                </p:cNvSpPr>
                <p:nvPr/>
              </p:nvSpPr>
              <p:spPr bwMode="auto">
                <a:xfrm>
                  <a:off x="2721" y="1279"/>
                  <a:ext cx="736" cy="493"/>
                </a:xfrm>
                <a:custGeom>
                  <a:avLst/>
                  <a:gdLst>
                    <a:gd name="T0" fmla="*/ 713 w 736"/>
                    <a:gd name="T1" fmla="*/ 0 h 493"/>
                    <a:gd name="T2" fmla="*/ 710 w 736"/>
                    <a:gd name="T3" fmla="*/ 0 h 493"/>
                    <a:gd name="T4" fmla="*/ 698 w 736"/>
                    <a:gd name="T5" fmla="*/ 2 h 493"/>
                    <a:gd name="T6" fmla="*/ 681 w 736"/>
                    <a:gd name="T7" fmla="*/ 3 h 493"/>
                    <a:gd name="T8" fmla="*/ 662 w 736"/>
                    <a:gd name="T9" fmla="*/ 7 h 493"/>
                    <a:gd name="T10" fmla="*/ 642 w 736"/>
                    <a:gd name="T11" fmla="*/ 10 h 493"/>
                    <a:gd name="T12" fmla="*/ 623 w 736"/>
                    <a:gd name="T13" fmla="*/ 15 h 493"/>
                    <a:gd name="T14" fmla="*/ 606 w 736"/>
                    <a:gd name="T15" fmla="*/ 22 h 493"/>
                    <a:gd name="T16" fmla="*/ 596 w 736"/>
                    <a:gd name="T17" fmla="*/ 31 h 493"/>
                    <a:gd name="T18" fmla="*/ 594 w 736"/>
                    <a:gd name="T19" fmla="*/ 34 h 493"/>
                    <a:gd name="T20" fmla="*/ 592 w 736"/>
                    <a:gd name="T21" fmla="*/ 37 h 493"/>
                    <a:gd name="T22" fmla="*/ 592 w 736"/>
                    <a:gd name="T23" fmla="*/ 43 h 493"/>
                    <a:gd name="T24" fmla="*/ 592 w 736"/>
                    <a:gd name="T25" fmla="*/ 46 h 493"/>
                    <a:gd name="T26" fmla="*/ 579 w 736"/>
                    <a:gd name="T27" fmla="*/ 49 h 493"/>
                    <a:gd name="T28" fmla="*/ 567 w 736"/>
                    <a:gd name="T29" fmla="*/ 58 h 493"/>
                    <a:gd name="T30" fmla="*/ 558 w 736"/>
                    <a:gd name="T31" fmla="*/ 72 h 493"/>
                    <a:gd name="T32" fmla="*/ 555 w 736"/>
                    <a:gd name="T33" fmla="*/ 87 h 493"/>
                    <a:gd name="T34" fmla="*/ 555 w 736"/>
                    <a:gd name="T35" fmla="*/ 247 h 493"/>
                    <a:gd name="T36" fmla="*/ 0 w 736"/>
                    <a:gd name="T37" fmla="*/ 247 h 493"/>
                    <a:gd name="T38" fmla="*/ 0 w 736"/>
                    <a:gd name="T39" fmla="*/ 274 h 493"/>
                    <a:gd name="T40" fmla="*/ 68 w 736"/>
                    <a:gd name="T41" fmla="*/ 274 h 493"/>
                    <a:gd name="T42" fmla="*/ 68 w 736"/>
                    <a:gd name="T43" fmla="*/ 493 h 493"/>
                    <a:gd name="T44" fmla="*/ 82 w 736"/>
                    <a:gd name="T45" fmla="*/ 448 h 493"/>
                    <a:gd name="T46" fmla="*/ 103 w 736"/>
                    <a:gd name="T47" fmla="*/ 407 h 493"/>
                    <a:gd name="T48" fmla="*/ 130 w 736"/>
                    <a:gd name="T49" fmla="*/ 372 h 493"/>
                    <a:gd name="T50" fmla="*/ 164 w 736"/>
                    <a:gd name="T51" fmla="*/ 339 h 493"/>
                    <a:gd name="T52" fmla="*/ 200 w 736"/>
                    <a:gd name="T53" fmla="*/ 315 h 493"/>
                    <a:gd name="T54" fmla="*/ 242 w 736"/>
                    <a:gd name="T55" fmla="*/ 295 h 493"/>
                    <a:gd name="T56" fmla="*/ 287 w 736"/>
                    <a:gd name="T57" fmla="*/ 283 h 493"/>
                    <a:gd name="T58" fmla="*/ 335 w 736"/>
                    <a:gd name="T59" fmla="*/ 280 h 493"/>
                    <a:gd name="T60" fmla="*/ 376 w 736"/>
                    <a:gd name="T61" fmla="*/ 283 h 493"/>
                    <a:gd name="T62" fmla="*/ 415 w 736"/>
                    <a:gd name="T63" fmla="*/ 292 h 493"/>
                    <a:gd name="T64" fmla="*/ 451 w 736"/>
                    <a:gd name="T65" fmla="*/ 305 h 493"/>
                    <a:gd name="T66" fmla="*/ 485 w 736"/>
                    <a:gd name="T67" fmla="*/ 324 h 493"/>
                    <a:gd name="T68" fmla="*/ 515 w 736"/>
                    <a:gd name="T69" fmla="*/ 346 h 493"/>
                    <a:gd name="T70" fmla="*/ 541 w 736"/>
                    <a:gd name="T71" fmla="*/ 373 h 493"/>
                    <a:gd name="T72" fmla="*/ 565 w 736"/>
                    <a:gd name="T73" fmla="*/ 404 h 493"/>
                    <a:gd name="T74" fmla="*/ 584 w 736"/>
                    <a:gd name="T75" fmla="*/ 438 h 493"/>
                    <a:gd name="T76" fmla="*/ 584 w 736"/>
                    <a:gd name="T77" fmla="*/ 271 h 493"/>
                    <a:gd name="T78" fmla="*/ 584 w 736"/>
                    <a:gd name="T79" fmla="*/ 271 h 493"/>
                    <a:gd name="T80" fmla="*/ 584 w 736"/>
                    <a:gd name="T81" fmla="*/ 107 h 493"/>
                    <a:gd name="T82" fmla="*/ 585 w 736"/>
                    <a:gd name="T83" fmla="*/ 97 h 493"/>
                    <a:gd name="T84" fmla="*/ 589 w 736"/>
                    <a:gd name="T85" fmla="*/ 87 h 493"/>
                    <a:gd name="T86" fmla="*/ 594 w 736"/>
                    <a:gd name="T87" fmla="*/ 78 h 493"/>
                    <a:gd name="T88" fmla="*/ 602 w 736"/>
                    <a:gd name="T89" fmla="*/ 72 h 493"/>
                    <a:gd name="T90" fmla="*/ 608 w 736"/>
                    <a:gd name="T91" fmla="*/ 80 h 493"/>
                    <a:gd name="T92" fmla="*/ 614 w 736"/>
                    <a:gd name="T93" fmla="*/ 89 h 493"/>
                    <a:gd name="T94" fmla="*/ 621 w 736"/>
                    <a:gd name="T95" fmla="*/ 97 h 493"/>
                    <a:gd name="T96" fmla="*/ 630 w 736"/>
                    <a:gd name="T97" fmla="*/ 104 h 493"/>
                    <a:gd name="T98" fmla="*/ 637 w 736"/>
                    <a:gd name="T99" fmla="*/ 111 h 493"/>
                    <a:gd name="T100" fmla="*/ 643 w 736"/>
                    <a:gd name="T101" fmla="*/ 116 h 493"/>
                    <a:gd name="T102" fmla="*/ 650 w 736"/>
                    <a:gd name="T103" fmla="*/ 119 h 493"/>
                    <a:gd name="T104" fmla="*/ 657 w 736"/>
                    <a:gd name="T105" fmla="*/ 121 h 493"/>
                    <a:gd name="T106" fmla="*/ 671 w 736"/>
                    <a:gd name="T107" fmla="*/ 118 h 493"/>
                    <a:gd name="T108" fmla="*/ 679 w 736"/>
                    <a:gd name="T109" fmla="*/ 107 h 493"/>
                    <a:gd name="T110" fmla="*/ 683 w 736"/>
                    <a:gd name="T111" fmla="*/ 97 h 493"/>
                    <a:gd name="T112" fmla="*/ 683 w 736"/>
                    <a:gd name="T113" fmla="*/ 92 h 493"/>
                    <a:gd name="T114" fmla="*/ 736 w 736"/>
                    <a:gd name="T115" fmla="*/ 90 h 493"/>
                    <a:gd name="T116" fmla="*/ 713 w 736"/>
                    <a:gd name="T117" fmla="*/ 0 h 493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w 736"/>
                    <a:gd name="T178" fmla="*/ 0 h 493"/>
                    <a:gd name="T179" fmla="*/ 736 w 736"/>
                    <a:gd name="T180" fmla="*/ 493 h 493"/>
                  </a:gdLst>
                  <a:ahLst/>
                  <a:cxnLst>
                    <a:cxn ang="T118">
                      <a:pos x="T0" y="T1"/>
                    </a:cxn>
                    <a:cxn ang="T119">
                      <a:pos x="T2" y="T3"/>
                    </a:cxn>
                    <a:cxn ang="T120">
                      <a:pos x="T4" y="T5"/>
                    </a:cxn>
                    <a:cxn ang="T121">
                      <a:pos x="T6" y="T7"/>
                    </a:cxn>
                    <a:cxn ang="T122">
                      <a:pos x="T8" y="T9"/>
                    </a:cxn>
                    <a:cxn ang="T123">
                      <a:pos x="T10" y="T11"/>
                    </a:cxn>
                    <a:cxn ang="T124">
                      <a:pos x="T12" y="T13"/>
                    </a:cxn>
                    <a:cxn ang="T125">
                      <a:pos x="T14" y="T15"/>
                    </a:cxn>
                    <a:cxn ang="T126">
                      <a:pos x="T16" y="T17"/>
                    </a:cxn>
                    <a:cxn ang="T127">
                      <a:pos x="T18" y="T19"/>
                    </a:cxn>
                    <a:cxn ang="T128">
                      <a:pos x="T20" y="T21"/>
                    </a:cxn>
                    <a:cxn ang="T129">
                      <a:pos x="T22" y="T23"/>
                    </a:cxn>
                    <a:cxn ang="T130">
                      <a:pos x="T24" y="T25"/>
                    </a:cxn>
                    <a:cxn ang="T131">
                      <a:pos x="T26" y="T27"/>
                    </a:cxn>
                    <a:cxn ang="T132">
                      <a:pos x="T28" y="T29"/>
                    </a:cxn>
                    <a:cxn ang="T133">
                      <a:pos x="T30" y="T31"/>
                    </a:cxn>
                    <a:cxn ang="T134">
                      <a:pos x="T32" y="T33"/>
                    </a:cxn>
                    <a:cxn ang="T135">
                      <a:pos x="T34" y="T35"/>
                    </a:cxn>
                    <a:cxn ang="T136">
                      <a:pos x="T36" y="T37"/>
                    </a:cxn>
                    <a:cxn ang="T137">
                      <a:pos x="T38" y="T39"/>
                    </a:cxn>
                    <a:cxn ang="T138">
                      <a:pos x="T40" y="T41"/>
                    </a:cxn>
                    <a:cxn ang="T139">
                      <a:pos x="T42" y="T43"/>
                    </a:cxn>
                    <a:cxn ang="T140">
                      <a:pos x="T44" y="T45"/>
                    </a:cxn>
                    <a:cxn ang="T141">
                      <a:pos x="T46" y="T47"/>
                    </a:cxn>
                    <a:cxn ang="T142">
                      <a:pos x="T48" y="T49"/>
                    </a:cxn>
                    <a:cxn ang="T143">
                      <a:pos x="T50" y="T51"/>
                    </a:cxn>
                    <a:cxn ang="T144">
                      <a:pos x="T52" y="T53"/>
                    </a:cxn>
                    <a:cxn ang="T145">
                      <a:pos x="T54" y="T55"/>
                    </a:cxn>
                    <a:cxn ang="T146">
                      <a:pos x="T56" y="T57"/>
                    </a:cxn>
                    <a:cxn ang="T147">
                      <a:pos x="T58" y="T59"/>
                    </a:cxn>
                    <a:cxn ang="T148">
                      <a:pos x="T60" y="T61"/>
                    </a:cxn>
                    <a:cxn ang="T149">
                      <a:pos x="T62" y="T63"/>
                    </a:cxn>
                    <a:cxn ang="T150">
                      <a:pos x="T64" y="T65"/>
                    </a:cxn>
                    <a:cxn ang="T151">
                      <a:pos x="T66" y="T67"/>
                    </a:cxn>
                    <a:cxn ang="T152">
                      <a:pos x="T68" y="T69"/>
                    </a:cxn>
                    <a:cxn ang="T153">
                      <a:pos x="T70" y="T71"/>
                    </a:cxn>
                    <a:cxn ang="T154">
                      <a:pos x="T72" y="T73"/>
                    </a:cxn>
                    <a:cxn ang="T155">
                      <a:pos x="T74" y="T75"/>
                    </a:cxn>
                    <a:cxn ang="T156">
                      <a:pos x="T76" y="T77"/>
                    </a:cxn>
                    <a:cxn ang="T157">
                      <a:pos x="T78" y="T79"/>
                    </a:cxn>
                    <a:cxn ang="T158">
                      <a:pos x="T80" y="T81"/>
                    </a:cxn>
                    <a:cxn ang="T159">
                      <a:pos x="T82" y="T83"/>
                    </a:cxn>
                    <a:cxn ang="T160">
                      <a:pos x="T84" y="T85"/>
                    </a:cxn>
                    <a:cxn ang="T161">
                      <a:pos x="T86" y="T87"/>
                    </a:cxn>
                    <a:cxn ang="T162">
                      <a:pos x="T88" y="T89"/>
                    </a:cxn>
                    <a:cxn ang="T163">
                      <a:pos x="T90" y="T91"/>
                    </a:cxn>
                    <a:cxn ang="T164">
                      <a:pos x="T92" y="T93"/>
                    </a:cxn>
                    <a:cxn ang="T165">
                      <a:pos x="T94" y="T95"/>
                    </a:cxn>
                    <a:cxn ang="T166">
                      <a:pos x="T96" y="T97"/>
                    </a:cxn>
                    <a:cxn ang="T167">
                      <a:pos x="T98" y="T99"/>
                    </a:cxn>
                    <a:cxn ang="T168">
                      <a:pos x="T100" y="T101"/>
                    </a:cxn>
                    <a:cxn ang="T169">
                      <a:pos x="T102" y="T103"/>
                    </a:cxn>
                    <a:cxn ang="T170">
                      <a:pos x="T104" y="T105"/>
                    </a:cxn>
                    <a:cxn ang="T171">
                      <a:pos x="T106" y="T107"/>
                    </a:cxn>
                    <a:cxn ang="T172">
                      <a:pos x="T108" y="T109"/>
                    </a:cxn>
                    <a:cxn ang="T173">
                      <a:pos x="T110" y="T111"/>
                    </a:cxn>
                    <a:cxn ang="T174">
                      <a:pos x="T112" y="T113"/>
                    </a:cxn>
                    <a:cxn ang="T175">
                      <a:pos x="T114" y="T115"/>
                    </a:cxn>
                    <a:cxn ang="T176">
                      <a:pos x="T116" y="T117"/>
                    </a:cxn>
                  </a:cxnLst>
                  <a:rect l="T177" t="T178" r="T179" b="T180"/>
                  <a:pathLst>
                    <a:path w="736" h="493">
                      <a:moveTo>
                        <a:pt x="713" y="0"/>
                      </a:moveTo>
                      <a:lnTo>
                        <a:pt x="710" y="0"/>
                      </a:lnTo>
                      <a:lnTo>
                        <a:pt x="698" y="2"/>
                      </a:lnTo>
                      <a:lnTo>
                        <a:pt x="681" y="3"/>
                      </a:lnTo>
                      <a:lnTo>
                        <a:pt x="662" y="7"/>
                      </a:lnTo>
                      <a:lnTo>
                        <a:pt x="642" y="10"/>
                      </a:lnTo>
                      <a:lnTo>
                        <a:pt x="623" y="15"/>
                      </a:lnTo>
                      <a:lnTo>
                        <a:pt x="606" y="22"/>
                      </a:lnTo>
                      <a:lnTo>
                        <a:pt x="596" y="31"/>
                      </a:lnTo>
                      <a:lnTo>
                        <a:pt x="594" y="34"/>
                      </a:lnTo>
                      <a:lnTo>
                        <a:pt x="592" y="37"/>
                      </a:lnTo>
                      <a:lnTo>
                        <a:pt x="592" y="43"/>
                      </a:lnTo>
                      <a:lnTo>
                        <a:pt x="592" y="46"/>
                      </a:lnTo>
                      <a:lnTo>
                        <a:pt x="579" y="49"/>
                      </a:lnTo>
                      <a:lnTo>
                        <a:pt x="567" y="58"/>
                      </a:lnTo>
                      <a:lnTo>
                        <a:pt x="558" y="72"/>
                      </a:lnTo>
                      <a:lnTo>
                        <a:pt x="555" y="87"/>
                      </a:lnTo>
                      <a:lnTo>
                        <a:pt x="555" y="247"/>
                      </a:lnTo>
                      <a:lnTo>
                        <a:pt x="0" y="247"/>
                      </a:lnTo>
                      <a:lnTo>
                        <a:pt x="0" y="274"/>
                      </a:lnTo>
                      <a:lnTo>
                        <a:pt x="68" y="274"/>
                      </a:lnTo>
                      <a:lnTo>
                        <a:pt x="68" y="493"/>
                      </a:lnTo>
                      <a:lnTo>
                        <a:pt x="82" y="448"/>
                      </a:lnTo>
                      <a:lnTo>
                        <a:pt x="103" y="407"/>
                      </a:lnTo>
                      <a:lnTo>
                        <a:pt x="130" y="372"/>
                      </a:lnTo>
                      <a:lnTo>
                        <a:pt x="164" y="339"/>
                      </a:lnTo>
                      <a:lnTo>
                        <a:pt x="200" y="315"/>
                      </a:lnTo>
                      <a:lnTo>
                        <a:pt x="242" y="295"/>
                      </a:lnTo>
                      <a:lnTo>
                        <a:pt x="287" y="283"/>
                      </a:lnTo>
                      <a:lnTo>
                        <a:pt x="335" y="280"/>
                      </a:lnTo>
                      <a:lnTo>
                        <a:pt x="376" y="283"/>
                      </a:lnTo>
                      <a:lnTo>
                        <a:pt x="415" y="292"/>
                      </a:lnTo>
                      <a:lnTo>
                        <a:pt x="451" y="305"/>
                      </a:lnTo>
                      <a:lnTo>
                        <a:pt x="485" y="324"/>
                      </a:lnTo>
                      <a:lnTo>
                        <a:pt x="515" y="346"/>
                      </a:lnTo>
                      <a:lnTo>
                        <a:pt x="541" y="373"/>
                      </a:lnTo>
                      <a:lnTo>
                        <a:pt x="565" y="404"/>
                      </a:lnTo>
                      <a:lnTo>
                        <a:pt x="584" y="438"/>
                      </a:lnTo>
                      <a:lnTo>
                        <a:pt x="584" y="271"/>
                      </a:lnTo>
                      <a:lnTo>
                        <a:pt x="584" y="107"/>
                      </a:lnTo>
                      <a:lnTo>
                        <a:pt x="585" y="97"/>
                      </a:lnTo>
                      <a:lnTo>
                        <a:pt x="589" y="87"/>
                      </a:lnTo>
                      <a:lnTo>
                        <a:pt x="594" y="78"/>
                      </a:lnTo>
                      <a:lnTo>
                        <a:pt x="602" y="72"/>
                      </a:lnTo>
                      <a:lnTo>
                        <a:pt x="608" y="80"/>
                      </a:lnTo>
                      <a:lnTo>
                        <a:pt x="614" y="89"/>
                      </a:lnTo>
                      <a:lnTo>
                        <a:pt x="621" y="97"/>
                      </a:lnTo>
                      <a:lnTo>
                        <a:pt x="630" y="104"/>
                      </a:lnTo>
                      <a:lnTo>
                        <a:pt x="637" y="111"/>
                      </a:lnTo>
                      <a:lnTo>
                        <a:pt x="643" y="116"/>
                      </a:lnTo>
                      <a:lnTo>
                        <a:pt x="650" y="119"/>
                      </a:lnTo>
                      <a:lnTo>
                        <a:pt x="657" y="121"/>
                      </a:lnTo>
                      <a:lnTo>
                        <a:pt x="671" y="118"/>
                      </a:lnTo>
                      <a:lnTo>
                        <a:pt x="679" y="107"/>
                      </a:lnTo>
                      <a:lnTo>
                        <a:pt x="683" y="97"/>
                      </a:lnTo>
                      <a:lnTo>
                        <a:pt x="683" y="92"/>
                      </a:lnTo>
                      <a:lnTo>
                        <a:pt x="736" y="90"/>
                      </a:lnTo>
                      <a:lnTo>
                        <a:pt x="713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28575" cmpd="sng">
                  <a:solidFill>
                    <a:schemeClr val="accent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736" name="Freeform 75"/>
                <p:cNvSpPr>
                  <a:spLocks/>
                </p:cNvSpPr>
                <p:nvPr/>
              </p:nvSpPr>
              <p:spPr bwMode="auto">
                <a:xfrm>
                  <a:off x="2994" y="1770"/>
                  <a:ext cx="123" cy="123"/>
                </a:xfrm>
                <a:custGeom>
                  <a:avLst/>
                  <a:gdLst>
                    <a:gd name="T0" fmla="*/ 62 w 123"/>
                    <a:gd name="T1" fmla="*/ 0 h 123"/>
                    <a:gd name="T2" fmla="*/ 50 w 123"/>
                    <a:gd name="T3" fmla="*/ 2 h 123"/>
                    <a:gd name="T4" fmla="*/ 38 w 123"/>
                    <a:gd name="T5" fmla="*/ 5 h 123"/>
                    <a:gd name="T6" fmla="*/ 27 w 123"/>
                    <a:gd name="T7" fmla="*/ 10 h 123"/>
                    <a:gd name="T8" fmla="*/ 19 w 123"/>
                    <a:gd name="T9" fmla="*/ 17 h 123"/>
                    <a:gd name="T10" fmla="*/ 10 w 123"/>
                    <a:gd name="T11" fmla="*/ 27 h 123"/>
                    <a:gd name="T12" fmla="*/ 5 w 123"/>
                    <a:gd name="T13" fmla="*/ 37 h 123"/>
                    <a:gd name="T14" fmla="*/ 2 w 123"/>
                    <a:gd name="T15" fmla="*/ 49 h 123"/>
                    <a:gd name="T16" fmla="*/ 0 w 123"/>
                    <a:gd name="T17" fmla="*/ 61 h 123"/>
                    <a:gd name="T18" fmla="*/ 2 w 123"/>
                    <a:gd name="T19" fmla="*/ 73 h 123"/>
                    <a:gd name="T20" fmla="*/ 5 w 123"/>
                    <a:gd name="T21" fmla="*/ 85 h 123"/>
                    <a:gd name="T22" fmla="*/ 10 w 123"/>
                    <a:gd name="T23" fmla="*/ 95 h 123"/>
                    <a:gd name="T24" fmla="*/ 19 w 123"/>
                    <a:gd name="T25" fmla="*/ 104 h 123"/>
                    <a:gd name="T26" fmla="*/ 27 w 123"/>
                    <a:gd name="T27" fmla="*/ 113 h 123"/>
                    <a:gd name="T28" fmla="*/ 38 w 123"/>
                    <a:gd name="T29" fmla="*/ 118 h 123"/>
                    <a:gd name="T30" fmla="*/ 50 w 123"/>
                    <a:gd name="T31" fmla="*/ 121 h 123"/>
                    <a:gd name="T32" fmla="*/ 62 w 123"/>
                    <a:gd name="T33" fmla="*/ 123 h 123"/>
                    <a:gd name="T34" fmla="*/ 74 w 123"/>
                    <a:gd name="T35" fmla="*/ 121 h 123"/>
                    <a:gd name="T36" fmla="*/ 86 w 123"/>
                    <a:gd name="T37" fmla="*/ 118 h 123"/>
                    <a:gd name="T38" fmla="*/ 96 w 123"/>
                    <a:gd name="T39" fmla="*/ 113 h 123"/>
                    <a:gd name="T40" fmla="*/ 106 w 123"/>
                    <a:gd name="T41" fmla="*/ 104 h 123"/>
                    <a:gd name="T42" fmla="*/ 113 w 123"/>
                    <a:gd name="T43" fmla="*/ 95 h 123"/>
                    <a:gd name="T44" fmla="*/ 118 w 123"/>
                    <a:gd name="T45" fmla="*/ 85 h 123"/>
                    <a:gd name="T46" fmla="*/ 121 w 123"/>
                    <a:gd name="T47" fmla="*/ 73 h 123"/>
                    <a:gd name="T48" fmla="*/ 123 w 123"/>
                    <a:gd name="T49" fmla="*/ 61 h 123"/>
                    <a:gd name="T50" fmla="*/ 121 w 123"/>
                    <a:gd name="T51" fmla="*/ 49 h 123"/>
                    <a:gd name="T52" fmla="*/ 118 w 123"/>
                    <a:gd name="T53" fmla="*/ 37 h 123"/>
                    <a:gd name="T54" fmla="*/ 113 w 123"/>
                    <a:gd name="T55" fmla="*/ 27 h 123"/>
                    <a:gd name="T56" fmla="*/ 106 w 123"/>
                    <a:gd name="T57" fmla="*/ 17 h 123"/>
                    <a:gd name="T58" fmla="*/ 96 w 123"/>
                    <a:gd name="T59" fmla="*/ 10 h 123"/>
                    <a:gd name="T60" fmla="*/ 86 w 123"/>
                    <a:gd name="T61" fmla="*/ 5 h 123"/>
                    <a:gd name="T62" fmla="*/ 74 w 123"/>
                    <a:gd name="T63" fmla="*/ 2 h 123"/>
                    <a:gd name="T64" fmla="*/ 62 w 123"/>
                    <a:gd name="T65" fmla="*/ 0 h 123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123"/>
                    <a:gd name="T100" fmla="*/ 0 h 123"/>
                    <a:gd name="T101" fmla="*/ 123 w 123"/>
                    <a:gd name="T102" fmla="*/ 123 h 123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123" h="123">
                      <a:moveTo>
                        <a:pt x="62" y="0"/>
                      </a:moveTo>
                      <a:lnTo>
                        <a:pt x="50" y="2"/>
                      </a:lnTo>
                      <a:lnTo>
                        <a:pt x="38" y="5"/>
                      </a:lnTo>
                      <a:lnTo>
                        <a:pt x="27" y="10"/>
                      </a:lnTo>
                      <a:lnTo>
                        <a:pt x="19" y="17"/>
                      </a:lnTo>
                      <a:lnTo>
                        <a:pt x="10" y="27"/>
                      </a:lnTo>
                      <a:lnTo>
                        <a:pt x="5" y="37"/>
                      </a:lnTo>
                      <a:lnTo>
                        <a:pt x="2" y="49"/>
                      </a:lnTo>
                      <a:lnTo>
                        <a:pt x="0" y="61"/>
                      </a:lnTo>
                      <a:lnTo>
                        <a:pt x="2" y="73"/>
                      </a:lnTo>
                      <a:lnTo>
                        <a:pt x="5" y="85"/>
                      </a:lnTo>
                      <a:lnTo>
                        <a:pt x="10" y="95"/>
                      </a:lnTo>
                      <a:lnTo>
                        <a:pt x="19" y="104"/>
                      </a:lnTo>
                      <a:lnTo>
                        <a:pt x="27" y="113"/>
                      </a:lnTo>
                      <a:lnTo>
                        <a:pt x="38" y="118"/>
                      </a:lnTo>
                      <a:lnTo>
                        <a:pt x="50" y="121"/>
                      </a:lnTo>
                      <a:lnTo>
                        <a:pt x="62" y="123"/>
                      </a:lnTo>
                      <a:lnTo>
                        <a:pt x="74" y="121"/>
                      </a:lnTo>
                      <a:lnTo>
                        <a:pt x="86" y="118"/>
                      </a:lnTo>
                      <a:lnTo>
                        <a:pt x="96" y="113"/>
                      </a:lnTo>
                      <a:lnTo>
                        <a:pt x="106" y="104"/>
                      </a:lnTo>
                      <a:lnTo>
                        <a:pt x="113" y="95"/>
                      </a:lnTo>
                      <a:lnTo>
                        <a:pt x="118" y="85"/>
                      </a:lnTo>
                      <a:lnTo>
                        <a:pt x="121" y="73"/>
                      </a:lnTo>
                      <a:lnTo>
                        <a:pt x="123" y="61"/>
                      </a:lnTo>
                      <a:lnTo>
                        <a:pt x="121" y="49"/>
                      </a:lnTo>
                      <a:lnTo>
                        <a:pt x="118" y="37"/>
                      </a:lnTo>
                      <a:lnTo>
                        <a:pt x="113" y="27"/>
                      </a:lnTo>
                      <a:lnTo>
                        <a:pt x="106" y="17"/>
                      </a:lnTo>
                      <a:lnTo>
                        <a:pt x="96" y="10"/>
                      </a:lnTo>
                      <a:lnTo>
                        <a:pt x="86" y="5"/>
                      </a:lnTo>
                      <a:lnTo>
                        <a:pt x="74" y="2"/>
                      </a:lnTo>
                      <a:lnTo>
                        <a:pt x="62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28575" cmpd="sng">
                  <a:solidFill>
                    <a:schemeClr val="accent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737" name="Freeform 76"/>
                <p:cNvSpPr>
                  <a:spLocks/>
                </p:cNvSpPr>
                <p:nvPr/>
              </p:nvSpPr>
              <p:spPr bwMode="auto">
                <a:xfrm>
                  <a:off x="2805" y="1581"/>
                  <a:ext cx="503" cy="501"/>
                </a:xfrm>
                <a:custGeom>
                  <a:avLst/>
                  <a:gdLst>
                    <a:gd name="T0" fmla="*/ 201 w 503"/>
                    <a:gd name="T1" fmla="*/ 5 h 501"/>
                    <a:gd name="T2" fmla="*/ 111 w 503"/>
                    <a:gd name="T3" fmla="*/ 42 h 501"/>
                    <a:gd name="T4" fmla="*/ 42 w 503"/>
                    <a:gd name="T5" fmla="*/ 111 h 501"/>
                    <a:gd name="T6" fmla="*/ 5 w 503"/>
                    <a:gd name="T7" fmla="*/ 201 h 501"/>
                    <a:gd name="T8" fmla="*/ 34 w 503"/>
                    <a:gd name="T9" fmla="*/ 254 h 501"/>
                    <a:gd name="T10" fmla="*/ 51 w 503"/>
                    <a:gd name="T11" fmla="*/ 167 h 501"/>
                    <a:gd name="T12" fmla="*/ 99 w 503"/>
                    <a:gd name="T13" fmla="*/ 97 h 501"/>
                    <a:gd name="T14" fmla="*/ 167 w 503"/>
                    <a:gd name="T15" fmla="*/ 49 h 501"/>
                    <a:gd name="T16" fmla="*/ 251 w 503"/>
                    <a:gd name="T17" fmla="*/ 32 h 501"/>
                    <a:gd name="T18" fmla="*/ 336 w 503"/>
                    <a:gd name="T19" fmla="*/ 49 h 501"/>
                    <a:gd name="T20" fmla="*/ 406 w 503"/>
                    <a:gd name="T21" fmla="*/ 95 h 501"/>
                    <a:gd name="T22" fmla="*/ 452 w 503"/>
                    <a:gd name="T23" fmla="*/ 165 h 501"/>
                    <a:gd name="T24" fmla="*/ 469 w 503"/>
                    <a:gd name="T25" fmla="*/ 250 h 501"/>
                    <a:gd name="T26" fmla="*/ 452 w 503"/>
                    <a:gd name="T27" fmla="*/ 334 h 501"/>
                    <a:gd name="T28" fmla="*/ 406 w 503"/>
                    <a:gd name="T29" fmla="*/ 404 h 501"/>
                    <a:gd name="T30" fmla="*/ 336 w 503"/>
                    <a:gd name="T31" fmla="*/ 450 h 501"/>
                    <a:gd name="T32" fmla="*/ 251 w 503"/>
                    <a:gd name="T33" fmla="*/ 467 h 501"/>
                    <a:gd name="T34" fmla="*/ 167 w 503"/>
                    <a:gd name="T35" fmla="*/ 450 h 501"/>
                    <a:gd name="T36" fmla="*/ 99 w 503"/>
                    <a:gd name="T37" fmla="*/ 404 h 501"/>
                    <a:gd name="T38" fmla="*/ 53 w 503"/>
                    <a:gd name="T39" fmla="*/ 337 h 501"/>
                    <a:gd name="T40" fmla="*/ 34 w 503"/>
                    <a:gd name="T41" fmla="*/ 254 h 501"/>
                    <a:gd name="T42" fmla="*/ 5 w 503"/>
                    <a:gd name="T43" fmla="*/ 303 h 501"/>
                    <a:gd name="T44" fmla="*/ 44 w 503"/>
                    <a:gd name="T45" fmla="*/ 392 h 501"/>
                    <a:gd name="T46" fmla="*/ 112 w 503"/>
                    <a:gd name="T47" fmla="*/ 458 h 501"/>
                    <a:gd name="T48" fmla="*/ 201 w 503"/>
                    <a:gd name="T49" fmla="*/ 496 h 501"/>
                    <a:gd name="T50" fmla="*/ 302 w 503"/>
                    <a:gd name="T51" fmla="*/ 496 h 501"/>
                    <a:gd name="T52" fmla="*/ 392 w 503"/>
                    <a:gd name="T53" fmla="*/ 458 h 501"/>
                    <a:gd name="T54" fmla="*/ 460 w 503"/>
                    <a:gd name="T55" fmla="*/ 390 h 501"/>
                    <a:gd name="T56" fmla="*/ 498 w 503"/>
                    <a:gd name="T57" fmla="*/ 302 h 501"/>
                    <a:gd name="T58" fmla="*/ 498 w 503"/>
                    <a:gd name="T59" fmla="*/ 199 h 501"/>
                    <a:gd name="T60" fmla="*/ 460 w 503"/>
                    <a:gd name="T61" fmla="*/ 111 h 501"/>
                    <a:gd name="T62" fmla="*/ 392 w 503"/>
                    <a:gd name="T63" fmla="*/ 42 h 501"/>
                    <a:gd name="T64" fmla="*/ 302 w 503"/>
                    <a:gd name="T65" fmla="*/ 5 h 501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503"/>
                    <a:gd name="T100" fmla="*/ 0 h 501"/>
                    <a:gd name="T101" fmla="*/ 503 w 503"/>
                    <a:gd name="T102" fmla="*/ 501 h 501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503" h="501">
                      <a:moveTo>
                        <a:pt x="251" y="0"/>
                      </a:moveTo>
                      <a:lnTo>
                        <a:pt x="201" y="5"/>
                      </a:lnTo>
                      <a:lnTo>
                        <a:pt x="153" y="18"/>
                      </a:lnTo>
                      <a:lnTo>
                        <a:pt x="111" y="42"/>
                      </a:lnTo>
                      <a:lnTo>
                        <a:pt x="75" y="73"/>
                      </a:lnTo>
                      <a:lnTo>
                        <a:pt x="42" y="111"/>
                      </a:lnTo>
                      <a:lnTo>
                        <a:pt x="20" y="153"/>
                      </a:lnTo>
                      <a:lnTo>
                        <a:pt x="5" y="201"/>
                      </a:lnTo>
                      <a:lnTo>
                        <a:pt x="0" y="254"/>
                      </a:lnTo>
                      <a:lnTo>
                        <a:pt x="34" y="254"/>
                      </a:lnTo>
                      <a:lnTo>
                        <a:pt x="39" y="208"/>
                      </a:lnTo>
                      <a:lnTo>
                        <a:pt x="51" y="167"/>
                      </a:lnTo>
                      <a:lnTo>
                        <a:pt x="71" y="129"/>
                      </a:lnTo>
                      <a:lnTo>
                        <a:pt x="99" y="97"/>
                      </a:lnTo>
                      <a:lnTo>
                        <a:pt x="129" y="70"/>
                      </a:lnTo>
                      <a:lnTo>
                        <a:pt x="167" y="49"/>
                      </a:lnTo>
                      <a:lnTo>
                        <a:pt x="208" y="37"/>
                      </a:lnTo>
                      <a:lnTo>
                        <a:pt x="251" y="32"/>
                      </a:lnTo>
                      <a:lnTo>
                        <a:pt x="295" y="37"/>
                      </a:lnTo>
                      <a:lnTo>
                        <a:pt x="336" y="49"/>
                      </a:lnTo>
                      <a:lnTo>
                        <a:pt x="373" y="70"/>
                      </a:lnTo>
                      <a:lnTo>
                        <a:pt x="406" y="95"/>
                      </a:lnTo>
                      <a:lnTo>
                        <a:pt x="431" y="128"/>
                      </a:lnTo>
                      <a:lnTo>
                        <a:pt x="452" y="165"/>
                      </a:lnTo>
                      <a:lnTo>
                        <a:pt x="464" y="206"/>
                      </a:lnTo>
                      <a:lnTo>
                        <a:pt x="469" y="250"/>
                      </a:lnTo>
                      <a:lnTo>
                        <a:pt x="464" y="295"/>
                      </a:lnTo>
                      <a:lnTo>
                        <a:pt x="452" y="334"/>
                      </a:lnTo>
                      <a:lnTo>
                        <a:pt x="431" y="371"/>
                      </a:lnTo>
                      <a:lnTo>
                        <a:pt x="406" y="404"/>
                      </a:lnTo>
                      <a:lnTo>
                        <a:pt x="373" y="429"/>
                      </a:lnTo>
                      <a:lnTo>
                        <a:pt x="336" y="450"/>
                      </a:lnTo>
                      <a:lnTo>
                        <a:pt x="295" y="462"/>
                      </a:lnTo>
                      <a:lnTo>
                        <a:pt x="251" y="467"/>
                      </a:lnTo>
                      <a:lnTo>
                        <a:pt x="208" y="462"/>
                      </a:lnTo>
                      <a:lnTo>
                        <a:pt x="167" y="450"/>
                      </a:lnTo>
                      <a:lnTo>
                        <a:pt x="131" y="431"/>
                      </a:lnTo>
                      <a:lnTo>
                        <a:pt x="99" y="404"/>
                      </a:lnTo>
                      <a:lnTo>
                        <a:pt x="71" y="373"/>
                      </a:lnTo>
                      <a:lnTo>
                        <a:pt x="53" y="337"/>
                      </a:lnTo>
                      <a:lnTo>
                        <a:pt x="39" y="296"/>
                      </a:lnTo>
                      <a:lnTo>
                        <a:pt x="34" y="254"/>
                      </a:lnTo>
                      <a:lnTo>
                        <a:pt x="0" y="254"/>
                      </a:lnTo>
                      <a:lnTo>
                        <a:pt x="5" y="303"/>
                      </a:lnTo>
                      <a:lnTo>
                        <a:pt x="20" y="349"/>
                      </a:lnTo>
                      <a:lnTo>
                        <a:pt x="44" y="392"/>
                      </a:lnTo>
                      <a:lnTo>
                        <a:pt x="75" y="428"/>
                      </a:lnTo>
                      <a:lnTo>
                        <a:pt x="112" y="458"/>
                      </a:lnTo>
                      <a:lnTo>
                        <a:pt x="153" y="482"/>
                      </a:lnTo>
                      <a:lnTo>
                        <a:pt x="201" y="496"/>
                      </a:lnTo>
                      <a:lnTo>
                        <a:pt x="251" y="501"/>
                      </a:lnTo>
                      <a:lnTo>
                        <a:pt x="302" y="496"/>
                      </a:lnTo>
                      <a:lnTo>
                        <a:pt x="350" y="481"/>
                      </a:lnTo>
                      <a:lnTo>
                        <a:pt x="392" y="458"/>
                      </a:lnTo>
                      <a:lnTo>
                        <a:pt x="430" y="428"/>
                      </a:lnTo>
                      <a:lnTo>
                        <a:pt x="460" y="390"/>
                      </a:lnTo>
                      <a:lnTo>
                        <a:pt x="483" y="348"/>
                      </a:lnTo>
                      <a:lnTo>
                        <a:pt x="498" y="302"/>
                      </a:lnTo>
                      <a:lnTo>
                        <a:pt x="503" y="250"/>
                      </a:lnTo>
                      <a:lnTo>
                        <a:pt x="498" y="199"/>
                      </a:lnTo>
                      <a:lnTo>
                        <a:pt x="483" y="153"/>
                      </a:lnTo>
                      <a:lnTo>
                        <a:pt x="460" y="111"/>
                      </a:lnTo>
                      <a:lnTo>
                        <a:pt x="430" y="73"/>
                      </a:lnTo>
                      <a:lnTo>
                        <a:pt x="392" y="42"/>
                      </a:lnTo>
                      <a:lnTo>
                        <a:pt x="350" y="20"/>
                      </a:lnTo>
                      <a:lnTo>
                        <a:pt x="302" y="5"/>
                      </a:lnTo>
                      <a:lnTo>
                        <a:pt x="251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28575" cmpd="sng">
                  <a:solidFill>
                    <a:schemeClr val="accent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738" name="Freeform 77"/>
                <p:cNvSpPr>
                  <a:spLocks/>
                </p:cNvSpPr>
                <p:nvPr/>
              </p:nvSpPr>
              <p:spPr bwMode="auto">
                <a:xfrm>
                  <a:off x="2409" y="1507"/>
                  <a:ext cx="357" cy="437"/>
                </a:xfrm>
                <a:custGeom>
                  <a:avLst/>
                  <a:gdLst>
                    <a:gd name="T0" fmla="*/ 241 w 357"/>
                    <a:gd name="T1" fmla="*/ 0 h 437"/>
                    <a:gd name="T2" fmla="*/ 237 w 357"/>
                    <a:gd name="T3" fmla="*/ 2 h 437"/>
                    <a:gd name="T4" fmla="*/ 225 w 357"/>
                    <a:gd name="T5" fmla="*/ 6 h 437"/>
                    <a:gd name="T6" fmla="*/ 210 w 357"/>
                    <a:gd name="T7" fmla="*/ 14 h 437"/>
                    <a:gd name="T8" fmla="*/ 189 w 357"/>
                    <a:gd name="T9" fmla="*/ 26 h 437"/>
                    <a:gd name="T10" fmla="*/ 169 w 357"/>
                    <a:gd name="T11" fmla="*/ 41 h 437"/>
                    <a:gd name="T12" fmla="*/ 148 w 357"/>
                    <a:gd name="T13" fmla="*/ 64 h 437"/>
                    <a:gd name="T14" fmla="*/ 128 w 357"/>
                    <a:gd name="T15" fmla="*/ 91 h 437"/>
                    <a:gd name="T16" fmla="*/ 113 w 357"/>
                    <a:gd name="T17" fmla="*/ 125 h 437"/>
                    <a:gd name="T18" fmla="*/ 90 w 357"/>
                    <a:gd name="T19" fmla="*/ 205 h 437"/>
                    <a:gd name="T20" fmla="*/ 77 w 357"/>
                    <a:gd name="T21" fmla="*/ 283 h 437"/>
                    <a:gd name="T22" fmla="*/ 68 w 357"/>
                    <a:gd name="T23" fmla="*/ 345 h 437"/>
                    <a:gd name="T24" fmla="*/ 67 w 357"/>
                    <a:gd name="T25" fmla="*/ 369 h 437"/>
                    <a:gd name="T26" fmla="*/ 0 w 357"/>
                    <a:gd name="T27" fmla="*/ 401 h 437"/>
                    <a:gd name="T28" fmla="*/ 305 w 357"/>
                    <a:gd name="T29" fmla="*/ 437 h 437"/>
                    <a:gd name="T30" fmla="*/ 309 w 357"/>
                    <a:gd name="T31" fmla="*/ 413 h 437"/>
                    <a:gd name="T32" fmla="*/ 317 w 357"/>
                    <a:gd name="T33" fmla="*/ 358 h 437"/>
                    <a:gd name="T34" fmla="*/ 328 w 357"/>
                    <a:gd name="T35" fmla="*/ 297 h 437"/>
                    <a:gd name="T36" fmla="*/ 336 w 357"/>
                    <a:gd name="T37" fmla="*/ 254 h 437"/>
                    <a:gd name="T38" fmla="*/ 343 w 357"/>
                    <a:gd name="T39" fmla="*/ 234 h 437"/>
                    <a:gd name="T40" fmla="*/ 350 w 357"/>
                    <a:gd name="T41" fmla="*/ 217 h 437"/>
                    <a:gd name="T42" fmla="*/ 355 w 357"/>
                    <a:gd name="T43" fmla="*/ 207 h 437"/>
                    <a:gd name="T44" fmla="*/ 357 w 357"/>
                    <a:gd name="T45" fmla="*/ 203 h 437"/>
                    <a:gd name="T46" fmla="*/ 357 w 357"/>
                    <a:gd name="T47" fmla="*/ 79 h 437"/>
                    <a:gd name="T48" fmla="*/ 282 w 357"/>
                    <a:gd name="T49" fmla="*/ 79 h 437"/>
                    <a:gd name="T50" fmla="*/ 282 w 357"/>
                    <a:gd name="T51" fmla="*/ 36 h 437"/>
                    <a:gd name="T52" fmla="*/ 244 w 357"/>
                    <a:gd name="T53" fmla="*/ 26 h 437"/>
                    <a:gd name="T54" fmla="*/ 241 w 357"/>
                    <a:gd name="T55" fmla="*/ 0 h 437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w 357"/>
                    <a:gd name="T85" fmla="*/ 0 h 437"/>
                    <a:gd name="T86" fmla="*/ 357 w 357"/>
                    <a:gd name="T87" fmla="*/ 437 h 437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T84" t="T85" r="T86" b="T87"/>
                  <a:pathLst>
                    <a:path w="357" h="437">
                      <a:moveTo>
                        <a:pt x="241" y="0"/>
                      </a:moveTo>
                      <a:lnTo>
                        <a:pt x="237" y="2"/>
                      </a:lnTo>
                      <a:lnTo>
                        <a:pt x="225" y="6"/>
                      </a:lnTo>
                      <a:lnTo>
                        <a:pt x="210" y="14"/>
                      </a:lnTo>
                      <a:lnTo>
                        <a:pt x="189" y="26"/>
                      </a:lnTo>
                      <a:lnTo>
                        <a:pt x="169" y="41"/>
                      </a:lnTo>
                      <a:lnTo>
                        <a:pt x="148" y="64"/>
                      </a:lnTo>
                      <a:lnTo>
                        <a:pt x="128" y="91"/>
                      </a:lnTo>
                      <a:lnTo>
                        <a:pt x="113" y="125"/>
                      </a:lnTo>
                      <a:lnTo>
                        <a:pt x="90" y="205"/>
                      </a:lnTo>
                      <a:lnTo>
                        <a:pt x="77" y="283"/>
                      </a:lnTo>
                      <a:lnTo>
                        <a:pt x="68" y="345"/>
                      </a:lnTo>
                      <a:lnTo>
                        <a:pt x="67" y="369"/>
                      </a:lnTo>
                      <a:lnTo>
                        <a:pt x="0" y="401"/>
                      </a:lnTo>
                      <a:lnTo>
                        <a:pt x="305" y="437"/>
                      </a:lnTo>
                      <a:lnTo>
                        <a:pt x="309" y="413"/>
                      </a:lnTo>
                      <a:lnTo>
                        <a:pt x="317" y="358"/>
                      </a:lnTo>
                      <a:lnTo>
                        <a:pt x="328" y="297"/>
                      </a:lnTo>
                      <a:lnTo>
                        <a:pt x="336" y="254"/>
                      </a:lnTo>
                      <a:lnTo>
                        <a:pt x="343" y="234"/>
                      </a:lnTo>
                      <a:lnTo>
                        <a:pt x="350" y="217"/>
                      </a:lnTo>
                      <a:lnTo>
                        <a:pt x="355" y="207"/>
                      </a:lnTo>
                      <a:lnTo>
                        <a:pt x="357" y="203"/>
                      </a:lnTo>
                      <a:lnTo>
                        <a:pt x="357" y="79"/>
                      </a:lnTo>
                      <a:lnTo>
                        <a:pt x="282" y="79"/>
                      </a:lnTo>
                      <a:lnTo>
                        <a:pt x="282" y="36"/>
                      </a:lnTo>
                      <a:lnTo>
                        <a:pt x="244" y="26"/>
                      </a:lnTo>
                      <a:lnTo>
                        <a:pt x="241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28575" cmpd="sng">
                  <a:solidFill>
                    <a:schemeClr val="accent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739" name="Freeform 78"/>
                <p:cNvSpPr>
                  <a:spLocks/>
                </p:cNvSpPr>
                <p:nvPr/>
              </p:nvSpPr>
              <p:spPr bwMode="auto">
                <a:xfrm>
                  <a:off x="2429" y="1935"/>
                  <a:ext cx="122" cy="123"/>
                </a:xfrm>
                <a:custGeom>
                  <a:avLst/>
                  <a:gdLst>
                    <a:gd name="T0" fmla="*/ 60 w 122"/>
                    <a:gd name="T1" fmla="*/ 0 h 123"/>
                    <a:gd name="T2" fmla="*/ 48 w 122"/>
                    <a:gd name="T3" fmla="*/ 2 h 123"/>
                    <a:gd name="T4" fmla="*/ 38 w 122"/>
                    <a:gd name="T5" fmla="*/ 4 h 123"/>
                    <a:gd name="T6" fmla="*/ 28 w 122"/>
                    <a:gd name="T7" fmla="*/ 9 h 123"/>
                    <a:gd name="T8" fmla="*/ 18 w 122"/>
                    <a:gd name="T9" fmla="*/ 17 h 123"/>
                    <a:gd name="T10" fmla="*/ 11 w 122"/>
                    <a:gd name="T11" fmla="*/ 26 h 123"/>
                    <a:gd name="T12" fmla="*/ 6 w 122"/>
                    <a:gd name="T13" fmla="*/ 38 h 123"/>
                    <a:gd name="T14" fmla="*/ 2 w 122"/>
                    <a:gd name="T15" fmla="*/ 52 h 123"/>
                    <a:gd name="T16" fmla="*/ 0 w 122"/>
                    <a:gd name="T17" fmla="*/ 67 h 123"/>
                    <a:gd name="T18" fmla="*/ 47 w 122"/>
                    <a:gd name="T19" fmla="*/ 67 h 123"/>
                    <a:gd name="T20" fmla="*/ 48 w 122"/>
                    <a:gd name="T21" fmla="*/ 57 h 123"/>
                    <a:gd name="T22" fmla="*/ 52 w 122"/>
                    <a:gd name="T23" fmla="*/ 52 h 123"/>
                    <a:gd name="T24" fmla="*/ 55 w 122"/>
                    <a:gd name="T25" fmla="*/ 48 h 123"/>
                    <a:gd name="T26" fmla="*/ 60 w 122"/>
                    <a:gd name="T27" fmla="*/ 46 h 123"/>
                    <a:gd name="T28" fmla="*/ 67 w 122"/>
                    <a:gd name="T29" fmla="*/ 48 h 123"/>
                    <a:gd name="T30" fmla="*/ 70 w 122"/>
                    <a:gd name="T31" fmla="*/ 52 h 123"/>
                    <a:gd name="T32" fmla="*/ 74 w 122"/>
                    <a:gd name="T33" fmla="*/ 55 h 123"/>
                    <a:gd name="T34" fmla="*/ 76 w 122"/>
                    <a:gd name="T35" fmla="*/ 62 h 123"/>
                    <a:gd name="T36" fmla="*/ 74 w 122"/>
                    <a:gd name="T37" fmla="*/ 69 h 123"/>
                    <a:gd name="T38" fmla="*/ 70 w 122"/>
                    <a:gd name="T39" fmla="*/ 72 h 123"/>
                    <a:gd name="T40" fmla="*/ 67 w 122"/>
                    <a:gd name="T41" fmla="*/ 75 h 123"/>
                    <a:gd name="T42" fmla="*/ 60 w 122"/>
                    <a:gd name="T43" fmla="*/ 77 h 123"/>
                    <a:gd name="T44" fmla="*/ 55 w 122"/>
                    <a:gd name="T45" fmla="*/ 75 h 123"/>
                    <a:gd name="T46" fmla="*/ 52 w 122"/>
                    <a:gd name="T47" fmla="*/ 74 h 123"/>
                    <a:gd name="T48" fmla="*/ 48 w 122"/>
                    <a:gd name="T49" fmla="*/ 70 h 123"/>
                    <a:gd name="T50" fmla="*/ 47 w 122"/>
                    <a:gd name="T51" fmla="*/ 67 h 123"/>
                    <a:gd name="T52" fmla="*/ 0 w 122"/>
                    <a:gd name="T53" fmla="*/ 67 h 123"/>
                    <a:gd name="T54" fmla="*/ 2 w 122"/>
                    <a:gd name="T55" fmla="*/ 79 h 123"/>
                    <a:gd name="T56" fmla="*/ 6 w 122"/>
                    <a:gd name="T57" fmla="*/ 89 h 123"/>
                    <a:gd name="T58" fmla="*/ 12 w 122"/>
                    <a:gd name="T59" fmla="*/ 98 h 123"/>
                    <a:gd name="T60" fmla="*/ 19 w 122"/>
                    <a:gd name="T61" fmla="*/ 106 h 123"/>
                    <a:gd name="T62" fmla="*/ 28 w 122"/>
                    <a:gd name="T63" fmla="*/ 113 h 123"/>
                    <a:gd name="T64" fmla="*/ 38 w 122"/>
                    <a:gd name="T65" fmla="*/ 118 h 123"/>
                    <a:gd name="T66" fmla="*/ 48 w 122"/>
                    <a:gd name="T67" fmla="*/ 121 h 123"/>
                    <a:gd name="T68" fmla="*/ 60 w 122"/>
                    <a:gd name="T69" fmla="*/ 123 h 123"/>
                    <a:gd name="T70" fmla="*/ 72 w 122"/>
                    <a:gd name="T71" fmla="*/ 121 h 123"/>
                    <a:gd name="T72" fmla="*/ 84 w 122"/>
                    <a:gd name="T73" fmla="*/ 118 h 123"/>
                    <a:gd name="T74" fmla="*/ 94 w 122"/>
                    <a:gd name="T75" fmla="*/ 113 h 123"/>
                    <a:gd name="T76" fmla="*/ 105 w 122"/>
                    <a:gd name="T77" fmla="*/ 104 h 123"/>
                    <a:gd name="T78" fmla="*/ 111 w 122"/>
                    <a:gd name="T79" fmla="*/ 96 h 123"/>
                    <a:gd name="T80" fmla="*/ 116 w 122"/>
                    <a:gd name="T81" fmla="*/ 86 h 123"/>
                    <a:gd name="T82" fmla="*/ 120 w 122"/>
                    <a:gd name="T83" fmla="*/ 74 h 123"/>
                    <a:gd name="T84" fmla="*/ 122 w 122"/>
                    <a:gd name="T85" fmla="*/ 62 h 123"/>
                    <a:gd name="T86" fmla="*/ 120 w 122"/>
                    <a:gd name="T87" fmla="*/ 50 h 123"/>
                    <a:gd name="T88" fmla="*/ 116 w 122"/>
                    <a:gd name="T89" fmla="*/ 38 h 123"/>
                    <a:gd name="T90" fmla="*/ 111 w 122"/>
                    <a:gd name="T91" fmla="*/ 28 h 123"/>
                    <a:gd name="T92" fmla="*/ 105 w 122"/>
                    <a:gd name="T93" fmla="*/ 17 h 123"/>
                    <a:gd name="T94" fmla="*/ 94 w 122"/>
                    <a:gd name="T95" fmla="*/ 11 h 123"/>
                    <a:gd name="T96" fmla="*/ 84 w 122"/>
                    <a:gd name="T97" fmla="*/ 5 h 123"/>
                    <a:gd name="T98" fmla="*/ 72 w 122"/>
                    <a:gd name="T99" fmla="*/ 2 h 123"/>
                    <a:gd name="T100" fmla="*/ 60 w 122"/>
                    <a:gd name="T101" fmla="*/ 0 h 123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w 122"/>
                    <a:gd name="T154" fmla="*/ 0 h 123"/>
                    <a:gd name="T155" fmla="*/ 122 w 122"/>
                    <a:gd name="T156" fmla="*/ 123 h 123"/>
                  </a:gdLst>
                  <a:ahLst/>
                  <a:cxnLst>
                    <a:cxn ang="T102">
                      <a:pos x="T0" y="T1"/>
                    </a:cxn>
                    <a:cxn ang="T103">
                      <a:pos x="T2" y="T3"/>
                    </a:cxn>
                    <a:cxn ang="T104">
                      <a:pos x="T4" y="T5"/>
                    </a:cxn>
                    <a:cxn ang="T105">
                      <a:pos x="T6" y="T7"/>
                    </a:cxn>
                    <a:cxn ang="T106">
                      <a:pos x="T8" y="T9"/>
                    </a:cxn>
                    <a:cxn ang="T107">
                      <a:pos x="T10" y="T11"/>
                    </a:cxn>
                    <a:cxn ang="T108">
                      <a:pos x="T12" y="T13"/>
                    </a:cxn>
                    <a:cxn ang="T109">
                      <a:pos x="T14" y="T15"/>
                    </a:cxn>
                    <a:cxn ang="T110">
                      <a:pos x="T16" y="T17"/>
                    </a:cxn>
                    <a:cxn ang="T111">
                      <a:pos x="T18" y="T19"/>
                    </a:cxn>
                    <a:cxn ang="T112">
                      <a:pos x="T20" y="T21"/>
                    </a:cxn>
                    <a:cxn ang="T113">
                      <a:pos x="T22" y="T23"/>
                    </a:cxn>
                    <a:cxn ang="T114">
                      <a:pos x="T24" y="T25"/>
                    </a:cxn>
                    <a:cxn ang="T115">
                      <a:pos x="T26" y="T27"/>
                    </a:cxn>
                    <a:cxn ang="T116">
                      <a:pos x="T28" y="T29"/>
                    </a:cxn>
                    <a:cxn ang="T117">
                      <a:pos x="T30" y="T31"/>
                    </a:cxn>
                    <a:cxn ang="T118">
                      <a:pos x="T32" y="T33"/>
                    </a:cxn>
                    <a:cxn ang="T119">
                      <a:pos x="T34" y="T35"/>
                    </a:cxn>
                    <a:cxn ang="T120">
                      <a:pos x="T36" y="T37"/>
                    </a:cxn>
                    <a:cxn ang="T121">
                      <a:pos x="T38" y="T39"/>
                    </a:cxn>
                    <a:cxn ang="T122">
                      <a:pos x="T40" y="T41"/>
                    </a:cxn>
                    <a:cxn ang="T123">
                      <a:pos x="T42" y="T43"/>
                    </a:cxn>
                    <a:cxn ang="T124">
                      <a:pos x="T44" y="T45"/>
                    </a:cxn>
                    <a:cxn ang="T125">
                      <a:pos x="T46" y="T47"/>
                    </a:cxn>
                    <a:cxn ang="T126">
                      <a:pos x="T48" y="T49"/>
                    </a:cxn>
                    <a:cxn ang="T127">
                      <a:pos x="T50" y="T51"/>
                    </a:cxn>
                    <a:cxn ang="T128">
                      <a:pos x="T52" y="T53"/>
                    </a:cxn>
                    <a:cxn ang="T129">
                      <a:pos x="T54" y="T55"/>
                    </a:cxn>
                    <a:cxn ang="T130">
                      <a:pos x="T56" y="T57"/>
                    </a:cxn>
                    <a:cxn ang="T131">
                      <a:pos x="T58" y="T59"/>
                    </a:cxn>
                    <a:cxn ang="T132">
                      <a:pos x="T60" y="T61"/>
                    </a:cxn>
                    <a:cxn ang="T133">
                      <a:pos x="T62" y="T63"/>
                    </a:cxn>
                    <a:cxn ang="T134">
                      <a:pos x="T64" y="T65"/>
                    </a:cxn>
                    <a:cxn ang="T135">
                      <a:pos x="T66" y="T67"/>
                    </a:cxn>
                    <a:cxn ang="T136">
                      <a:pos x="T68" y="T69"/>
                    </a:cxn>
                    <a:cxn ang="T137">
                      <a:pos x="T70" y="T71"/>
                    </a:cxn>
                    <a:cxn ang="T138">
                      <a:pos x="T72" y="T73"/>
                    </a:cxn>
                    <a:cxn ang="T139">
                      <a:pos x="T74" y="T75"/>
                    </a:cxn>
                    <a:cxn ang="T140">
                      <a:pos x="T76" y="T77"/>
                    </a:cxn>
                    <a:cxn ang="T141">
                      <a:pos x="T78" y="T79"/>
                    </a:cxn>
                    <a:cxn ang="T142">
                      <a:pos x="T80" y="T81"/>
                    </a:cxn>
                    <a:cxn ang="T143">
                      <a:pos x="T82" y="T83"/>
                    </a:cxn>
                    <a:cxn ang="T144">
                      <a:pos x="T84" y="T85"/>
                    </a:cxn>
                    <a:cxn ang="T145">
                      <a:pos x="T86" y="T87"/>
                    </a:cxn>
                    <a:cxn ang="T146">
                      <a:pos x="T88" y="T89"/>
                    </a:cxn>
                    <a:cxn ang="T147">
                      <a:pos x="T90" y="T91"/>
                    </a:cxn>
                    <a:cxn ang="T148">
                      <a:pos x="T92" y="T93"/>
                    </a:cxn>
                    <a:cxn ang="T149">
                      <a:pos x="T94" y="T95"/>
                    </a:cxn>
                    <a:cxn ang="T150">
                      <a:pos x="T96" y="T97"/>
                    </a:cxn>
                    <a:cxn ang="T151">
                      <a:pos x="T98" y="T99"/>
                    </a:cxn>
                    <a:cxn ang="T152">
                      <a:pos x="T100" y="T101"/>
                    </a:cxn>
                  </a:cxnLst>
                  <a:rect l="T153" t="T154" r="T155" b="T156"/>
                  <a:pathLst>
                    <a:path w="122" h="123">
                      <a:moveTo>
                        <a:pt x="60" y="0"/>
                      </a:moveTo>
                      <a:lnTo>
                        <a:pt x="48" y="2"/>
                      </a:lnTo>
                      <a:lnTo>
                        <a:pt x="38" y="4"/>
                      </a:lnTo>
                      <a:lnTo>
                        <a:pt x="28" y="9"/>
                      </a:lnTo>
                      <a:lnTo>
                        <a:pt x="18" y="17"/>
                      </a:lnTo>
                      <a:lnTo>
                        <a:pt x="11" y="26"/>
                      </a:lnTo>
                      <a:lnTo>
                        <a:pt x="6" y="38"/>
                      </a:lnTo>
                      <a:lnTo>
                        <a:pt x="2" y="52"/>
                      </a:lnTo>
                      <a:lnTo>
                        <a:pt x="0" y="67"/>
                      </a:lnTo>
                      <a:lnTo>
                        <a:pt x="47" y="67"/>
                      </a:lnTo>
                      <a:lnTo>
                        <a:pt x="48" y="57"/>
                      </a:lnTo>
                      <a:lnTo>
                        <a:pt x="52" y="52"/>
                      </a:lnTo>
                      <a:lnTo>
                        <a:pt x="55" y="48"/>
                      </a:lnTo>
                      <a:lnTo>
                        <a:pt x="60" y="46"/>
                      </a:lnTo>
                      <a:lnTo>
                        <a:pt x="67" y="48"/>
                      </a:lnTo>
                      <a:lnTo>
                        <a:pt x="70" y="52"/>
                      </a:lnTo>
                      <a:lnTo>
                        <a:pt x="74" y="55"/>
                      </a:lnTo>
                      <a:lnTo>
                        <a:pt x="76" y="62"/>
                      </a:lnTo>
                      <a:lnTo>
                        <a:pt x="74" y="69"/>
                      </a:lnTo>
                      <a:lnTo>
                        <a:pt x="70" y="72"/>
                      </a:lnTo>
                      <a:lnTo>
                        <a:pt x="67" y="75"/>
                      </a:lnTo>
                      <a:lnTo>
                        <a:pt x="60" y="77"/>
                      </a:lnTo>
                      <a:lnTo>
                        <a:pt x="55" y="75"/>
                      </a:lnTo>
                      <a:lnTo>
                        <a:pt x="52" y="74"/>
                      </a:lnTo>
                      <a:lnTo>
                        <a:pt x="48" y="70"/>
                      </a:lnTo>
                      <a:lnTo>
                        <a:pt x="47" y="67"/>
                      </a:lnTo>
                      <a:lnTo>
                        <a:pt x="0" y="67"/>
                      </a:lnTo>
                      <a:lnTo>
                        <a:pt x="2" y="79"/>
                      </a:lnTo>
                      <a:lnTo>
                        <a:pt x="6" y="89"/>
                      </a:lnTo>
                      <a:lnTo>
                        <a:pt x="12" y="98"/>
                      </a:lnTo>
                      <a:lnTo>
                        <a:pt x="19" y="106"/>
                      </a:lnTo>
                      <a:lnTo>
                        <a:pt x="28" y="113"/>
                      </a:lnTo>
                      <a:lnTo>
                        <a:pt x="38" y="118"/>
                      </a:lnTo>
                      <a:lnTo>
                        <a:pt x="48" y="121"/>
                      </a:lnTo>
                      <a:lnTo>
                        <a:pt x="60" y="123"/>
                      </a:lnTo>
                      <a:lnTo>
                        <a:pt x="72" y="121"/>
                      </a:lnTo>
                      <a:lnTo>
                        <a:pt x="84" y="118"/>
                      </a:lnTo>
                      <a:lnTo>
                        <a:pt x="94" y="113"/>
                      </a:lnTo>
                      <a:lnTo>
                        <a:pt x="105" y="104"/>
                      </a:lnTo>
                      <a:lnTo>
                        <a:pt x="111" y="96"/>
                      </a:lnTo>
                      <a:lnTo>
                        <a:pt x="116" y="86"/>
                      </a:lnTo>
                      <a:lnTo>
                        <a:pt x="120" y="74"/>
                      </a:lnTo>
                      <a:lnTo>
                        <a:pt x="122" y="62"/>
                      </a:lnTo>
                      <a:lnTo>
                        <a:pt x="120" y="50"/>
                      </a:lnTo>
                      <a:lnTo>
                        <a:pt x="116" y="38"/>
                      </a:lnTo>
                      <a:lnTo>
                        <a:pt x="111" y="28"/>
                      </a:lnTo>
                      <a:lnTo>
                        <a:pt x="105" y="17"/>
                      </a:lnTo>
                      <a:lnTo>
                        <a:pt x="94" y="11"/>
                      </a:lnTo>
                      <a:lnTo>
                        <a:pt x="84" y="5"/>
                      </a:lnTo>
                      <a:lnTo>
                        <a:pt x="72" y="2"/>
                      </a:lnTo>
                      <a:lnTo>
                        <a:pt x="60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28575" cmpd="sng">
                  <a:solidFill>
                    <a:schemeClr val="accent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740" name="Freeform 79"/>
                <p:cNvSpPr>
                  <a:spLocks/>
                </p:cNvSpPr>
                <p:nvPr/>
              </p:nvSpPr>
              <p:spPr bwMode="auto">
                <a:xfrm>
                  <a:off x="2559" y="1402"/>
                  <a:ext cx="99" cy="107"/>
                </a:xfrm>
                <a:custGeom>
                  <a:avLst/>
                  <a:gdLst>
                    <a:gd name="T0" fmla="*/ 89 w 99"/>
                    <a:gd name="T1" fmla="*/ 0 h 107"/>
                    <a:gd name="T2" fmla="*/ 87 w 99"/>
                    <a:gd name="T3" fmla="*/ 0 h 107"/>
                    <a:gd name="T4" fmla="*/ 82 w 99"/>
                    <a:gd name="T5" fmla="*/ 1 h 107"/>
                    <a:gd name="T6" fmla="*/ 74 w 99"/>
                    <a:gd name="T7" fmla="*/ 3 h 107"/>
                    <a:gd name="T8" fmla="*/ 63 w 99"/>
                    <a:gd name="T9" fmla="*/ 5 h 107"/>
                    <a:gd name="T10" fmla="*/ 53 w 99"/>
                    <a:gd name="T11" fmla="*/ 8 h 107"/>
                    <a:gd name="T12" fmla="*/ 43 w 99"/>
                    <a:gd name="T13" fmla="*/ 13 h 107"/>
                    <a:gd name="T14" fmla="*/ 31 w 99"/>
                    <a:gd name="T15" fmla="*/ 20 h 107"/>
                    <a:gd name="T16" fmla="*/ 22 w 99"/>
                    <a:gd name="T17" fmla="*/ 27 h 107"/>
                    <a:gd name="T18" fmla="*/ 7 w 99"/>
                    <a:gd name="T19" fmla="*/ 47 h 107"/>
                    <a:gd name="T20" fmla="*/ 0 w 99"/>
                    <a:gd name="T21" fmla="*/ 73 h 107"/>
                    <a:gd name="T22" fmla="*/ 0 w 99"/>
                    <a:gd name="T23" fmla="*/ 95 h 107"/>
                    <a:gd name="T24" fmla="*/ 10 w 99"/>
                    <a:gd name="T25" fmla="*/ 107 h 107"/>
                    <a:gd name="T26" fmla="*/ 22 w 99"/>
                    <a:gd name="T27" fmla="*/ 107 h 107"/>
                    <a:gd name="T28" fmla="*/ 34 w 99"/>
                    <a:gd name="T29" fmla="*/ 100 h 107"/>
                    <a:gd name="T30" fmla="*/ 46 w 99"/>
                    <a:gd name="T31" fmla="*/ 90 h 107"/>
                    <a:gd name="T32" fmla="*/ 60 w 99"/>
                    <a:gd name="T33" fmla="*/ 83 h 107"/>
                    <a:gd name="T34" fmla="*/ 74 w 99"/>
                    <a:gd name="T35" fmla="*/ 82 h 107"/>
                    <a:gd name="T36" fmla="*/ 85 w 99"/>
                    <a:gd name="T37" fmla="*/ 82 h 107"/>
                    <a:gd name="T38" fmla="*/ 96 w 99"/>
                    <a:gd name="T39" fmla="*/ 82 h 107"/>
                    <a:gd name="T40" fmla="*/ 99 w 99"/>
                    <a:gd name="T41" fmla="*/ 82 h 107"/>
                    <a:gd name="T42" fmla="*/ 89 w 99"/>
                    <a:gd name="T43" fmla="*/ 0 h 107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w 99"/>
                    <a:gd name="T67" fmla="*/ 0 h 107"/>
                    <a:gd name="T68" fmla="*/ 99 w 99"/>
                    <a:gd name="T69" fmla="*/ 107 h 107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T66" t="T67" r="T68" b="T69"/>
                  <a:pathLst>
                    <a:path w="99" h="107">
                      <a:moveTo>
                        <a:pt x="89" y="0"/>
                      </a:moveTo>
                      <a:lnTo>
                        <a:pt x="87" y="0"/>
                      </a:lnTo>
                      <a:lnTo>
                        <a:pt x="82" y="1"/>
                      </a:lnTo>
                      <a:lnTo>
                        <a:pt x="74" y="3"/>
                      </a:lnTo>
                      <a:lnTo>
                        <a:pt x="63" y="5"/>
                      </a:lnTo>
                      <a:lnTo>
                        <a:pt x="53" y="8"/>
                      </a:lnTo>
                      <a:lnTo>
                        <a:pt x="43" y="13"/>
                      </a:lnTo>
                      <a:lnTo>
                        <a:pt x="31" y="20"/>
                      </a:lnTo>
                      <a:lnTo>
                        <a:pt x="22" y="27"/>
                      </a:lnTo>
                      <a:lnTo>
                        <a:pt x="7" y="47"/>
                      </a:lnTo>
                      <a:lnTo>
                        <a:pt x="0" y="73"/>
                      </a:lnTo>
                      <a:lnTo>
                        <a:pt x="0" y="95"/>
                      </a:lnTo>
                      <a:lnTo>
                        <a:pt x="10" y="107"/>
                      </a:lnTo>
                      <a:lnTo>
                        <a:pt x="22" y="107"/>
                      </a:lnTo>
                      <a:lnTo>
                        <a:pt x="34" y="100"/>
                      </a:lnTo>
                      <a:lnTo>
                        <a:pt x="46" y="90"/>
                      </a:lnTo>
                      <a:lnTo>
                        <a:pt x="60" y="83"/>
                      </a:lnTo>
                      <a:lnTo>
                        <a:pt x="74" y="82"/>
                      </a:lnTo>
                      <a:lnTo>
                        <a:pt x="85" y="82"/>
                      </a:lnTo>
                      <a:lnTo>
                        <a:pt x="96" y="82"/>
                      </a:lnTo>
                      <a:lnTo>
                        <a:pt x="99" y="82"/>
                      </a:lnTo>
                      <a:lnTo>
                        <a:pt x="89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28575" cmpd="sng">
                  <a:solidFill>
                    <a:schemeClr val="accent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741" name="Freeform 80"/>
                <p:cNvSpPr>
                  <a:spLocks/>
                </p:cNvSpPr>
                <p:nvPr/>
              </p:nvSpPr>
              <p:spPr bwMode="auto">
                <a:xfrm>
                  <a:off x="2742" y="941"/>
                  <a:ext cx="283" cy="258"/>
                </a:xfrm>
                <a:custGeom>
                  <a:avLst/>
                  <a:gdLst>
                    <a:gd name="T0" fmla="*/ 153 w 283"/>
                    <a:gd name="T1" fmla="*/ 0 h 258"/>
                    <a:gd name="T2" fmla="*/ 136 w 283"/>
                    <a:gd name="T3" fmla="*/ 2 h 258"/>
                    <a:gd name="T4" fmla="*/ 121 w 283"/>
                    <a:gd name="T5" fmla="*/ 4 h 258"/>
                    <a:gd name="T6" fmla="*/ 105 w 283"/>
                    <a:gd name="T7" fmla="*/ 9 h 258"/>
                    <a:gd name="T8" fmla="*/ 90 w 283"/>
                    <a:gd name="T9" fmla="*/ 16 h 258"/>
                    <a:gd name="T10" fmla="*/ 76 w 283"/>
                    <a:gd name="T11" fmla="*/ 24 h 258"/>
                    <a:gd name="T12" fmla="*/ 65 w 283"/>
                    <a:gd name="T13" fmla="*/ 34 h 258"/>
                    <a:gd name="T14" fmla="*/ 54 w 283"/>
                    <a:gd name="T15" fmla="*/ 46 h 258"/>
                    <a:gd name="T16" fmla="*/ 44 w 283"/>
                    <a:gd name="T17" fmla="*/ 58 h 258"/>
                    <a:gd name="T18" fmla="*/ 44 w 283"/>
                    <a:gd name="T19" fmla="*/ 55 h 258"/>
                    <a:gd name="T20" fmla="*/ 0 w 283"/>
                    <a:gd name="T21" fmla="*/ 133 h 258"/>
                    <a:gd name="T22" fmla="*/ 24 w 283"/>
                    <a:gd name="T23" fmla="*/ 140 h 258"/>
                    <a:gd name="T24" fmla="*/ 27 w 283"/>
                    <a:gd name="T25" fmla="*/ 164 h 258"/>
                    <a:gd name="T26" fmla="*/ 37 w 283"/>
                    <a:gd name="T27" fmla="*/ 186 h 258"/>
                    <a:gd name="T28" fmla="*/ 49 w 283"/>
                    <a:gd name="T29" fmla="*/ 207 h 258"/>
                    <a:gd name="T30" fmla="*/ 65 w 283"/>
                    <a:gd name="T31" fmla="*/ 224 h 258"/>
                    <a:gd name="T32" fmla="*/ 83 w 283"/>
                    <a:gd name="T33" fmla="*/ 237 h 258"/>
                    <a:gd name="T34" fmla="*/ 105 w 283"/>
                    <a:gd name="T35" fmla="*/ 249 h 258"/>
                    <a:gd name="T36" fmla="*/ 128 w 283"/>
                    <a:gd name="T37" fmla="*/ 256 h 258"/>
                    <a:gd name="T38" fmla="*/ 153 w 283"/>
                    <a:gd name="T39" fmla="*/ 258 h 258"/>
                    <a:gd name="T40" fmla="*/ 179 w 283"/>
                    <a:gd name="T41" fmla="*/ 254 h 258"/>
                    <a:gd name="T42" fmla="*/ 204 w 283"/>
                    <a:gd name="T43" fmla="*/ 248 h 258"/>
                    <a:gd name="T44" fmla="*/ 227 w 283"/>
                    <a:gd name="T45" fmla="*/ 236 h 258"/>
                    <a:gd name="T46" fmla="*/ 245 w 283"/>
                    <a:gd name="T47" fmla="*/ 220 h 258"/>
                    <a:gd name="T48" fmla="*/ 261 w 283"/>
                    <a:gd name="T49" fmla="*/ 202 h 258"/>
                    <a:gd name="T50" fmla="*/ 273 w 283"/>
                    <a:gd name="T51" fmla="*/ 179 h 258"/>
                    <a:gd name="T52" fmla="*/ 279 w 283"/>
                    <a:gd name="T53" fmla="*/ 156 h 258"/>
                    <a:gd name="T54" fmla="*/ 283 w 283"/>
                    <a:gd name="T55" fmla="*/ 130 h 258"/>
                    <a:gd name="T56" fmla="*/ 279 w 283"/>
                    <a:gd name="T57" fmla="*/ 104 h 258"/>
                    <a:gd name="T58" fmla="*/ 273 w 283"/>
                    <a:gd name="T59" fmla="*/ 79 h 258"/>
                    <a:gd name="T60" fmla="*/ 261 w 283"/>
                    <a:gd name="T61" fmla="*/ 57 h 258"/>
                    <a:gd name="T62" fmla="*/ 245 w 283"/>
                    <a:gd name="T63" fmla="*/ 38 h 258"/>
                    <a:gd name="T64" fmla="*/ 227 w 283"/>
                    <a:gd name="T65" fmla="*/ 23 h 258"/>
                    <a:gd name="T66" fmla="*/ 204 w 283"/>
                    <a:gd name="T67" fmla="*/ 11 h 258"/>
                    <a:gd name="T68" fmla="*/ 179 w 283"/>
                    <a:gd name="T69" fmla="*/ 4 h 258"/>
                    <a:gd name="T70" fmla="*/ 153 w 283"/>
                    <a:gd name="T71" fmla="*/ 0 h 258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283"/>
                    <a:gd name="T109" fmla="*/ 0 h 258"/>
                    <a:gd name="T110" fmla="*/ 283 w 283"/>
                    <a:gd name="T111" fmla="*/ 258 h 258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283" h="258">
                      <a:moveTo>
                        <a:pt x="153" y="0"/>
                      </a:moveTo>
                      <a:lnTo>
                        <a:pt x="136" y="2"/>
                      </a:lnTo>
                      <a:lnTo>
                        <a:pt x="121" y="4"/>
                      </a:lnTo>
                      <a:lnTo>
                        <a:pt x="105" y="9"/>
                      </a:lnTo>
                      <a:lnTo>
                        <a:pt x="90" y="16"/>
                      </a:lnTo>
                      <a:lnTo>
                        <a:pt x="76" y="24"/>
                      </a:lnTo>
                      <a:lnTo>
                        <a:pt x="65" y="34"/>
                      </a:lnTo>
                      <a:lnTo>
                        <a:pt x="54" y="46"/>
                      </a:lnTo>
                      <a:lnTo>
                        <a:pt x="44" y="58"/>
                      </a:lnTo>
                      <a:lnTo>
                        <a:pt x="44" y="55"/>
                      </a:lnTo>
                      <a:lnTo>
                        <a:pt x="0" y="133"/>
                      </a:lnTo>
                      <a:lnTo>
                        <a:pt x="24" y="140"/>
                      </a:lnTo>
                      <a:lnTo>
                        <a:pt x="27" y="164"/>
                      </a:lnTo>
                      <a:lnTo>
                        <a:pt x="37" y="186"/>
                      </a:lnTo>
                      <a:lnTo>
                        <a:pt x="49" y="207"/>
                      </a:lnTo>
                      <a:lnTo>
                        <a:pt x="65" y="224"/>
                      </a:lnTo>
                      <a:lnTo>
                        <a:pt x="83" y="237"/>
                      </a:lnTo>
                      <a:lnTo>
                        <a:pt x="105" y="249"/>
                      </a:lnTo>
                      <a:lnTo>
                        <a:pt x="128" y="256"/>
                      </a:lnTo>
                      <a:lnTo>
                        <a:pt x="153" y="258"/>
                      </a:lnTo>
                      <a:lnTo>
                        <a:pt x="179" y="254"/>
                      </a:lnTo>
                      <a:lnTo>
                        <a:pt x="204" y="248"/>
                      </a:lnTo>
                      <a:lnTo>
                        <a:pt x="227" y="236"/>
                      </a:lnTo>
                      <a:lnTo>
                        <a:pt x="245" y="220"/>
                      </a:lnTo>
                      <a:lnTo>
                        <a:pt x="261" y="202"/>
                      </a:lnTo>
                      <a:lnTo>
                        <a:pt x="273" y="179"/>
                      </a:lnTo>
                      <a:lnTo>
                        <a:pt x="279" y="156"/>
                      </a:lnTo>
                      <a:lnTo>
                        <a:pt x="283" y="130"/>
                      </a:lnTo>
                      <a:lnTo>
                        <a:pt x="279" y="104"/>
                      </a:lnTo>
                      <a:lnTo>
                        <a:pt x="273" y="79"/>
                      </a:lnTo>
                      <a:lnTo>
                        <a:pt x="261" y="57"/>
                      </a:lnTo>
                      <a:lnTo>
                        <a:pt x="245" y="38"/>
                      </a:lnTo>
                      <a:lnTo>
                        <a:pt x="227" y="23"/>
                      </a:lnTo>
                      <a:lnTo>
                        <a:pt x="204" y="11"/>
                      </a:lnTo>
                      <a:lnTo>
                        <a:pt x="179" y="4"/>
                      </a:lnTo>
                      <a:lnTo>
                        <a:pt x="153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28575" cmpd="sng">
                  <a:solidFill>
                    <a:schemeClr val="accent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742" name="Freeform 81"/>
                <p:cNvSpPr>
                  <a:spLocks/>
                </p:cNvSpPr>
                <p:nvPr/>
              </p:nvSpPr>
              <p:spPr bwMode="auto">
                <a:xfrm>
                  <a:off x="3450" y="643"/>
                  <a:ext cx="281" cy="259"/>
                </a:xfrm>
                <a:custGeom>
                  <a:avLst/>
                  <a:gdLst>
                    <a:gd name="T0" fmla="*/ 152 w 281"/>
                    <a:gd name="T1" fmla="*/ 0 h 259"/>
                    <a:gd name="T2" fmla="*/ 135 w 281"/>
                    <a:gd name="T3" fmla="*/ 2 h 259"/>
                    <a:gd name="T4" fmla="*/ 119 w 281"/>
                    <a:gd name="T5" fmla="*/ 3 h 259"/>
                    <a:gd name="T6" fmla="*/ 104 w 281"/>
                    <a:gd name="T7" fmla="*/ 9 h 259"/>
                    <a:gd name="T8" fmla="*/ 90 w 281"/>
                    <a:gd name="T9" fmla="*/ 15 h 259"/>
                    <a:gd name="T10" fmla="*/ 77 w 281"/>
                    <a:gd name="T11" fmla="*/ 24 h 259"/>
                    <a:gd name="T12" fmla="*/ 65 w 281"/>
                    <a:gd name="T13" fmla="*/ 34 h 259"/>
                    <a:gd name="T14" fmla="*/ 54 w 281"/>
                    <a:gd name="T15" fmla="*/ 46 h 259"/>
                    <a:gd name="T16" fmla="*/ 44 w 281"/>
                    <a:gd name="T17" fmla="*/ 58 h 259"/>
                    <a:gd name="T18" fmla="*/ 44 w 281"/>
                    <a:gd name="T19" fmla="*/ 56 h 259"/>
                    <a:gd name="T20" fmla="*/ 0 w 281"/>
                    <a:gd name="T21" fmla="*/ 135 h 259"/>
                    <a:gd name="T22" fmla="*/ 24 w 281"/>
                    <a:gd name="T23" fmla="*/ 142 h 259"/>
                    <a:gd name="T24" fmla="*/ 27 w 281"/>
                    <a:gd name="T25" fmla="*/ 165 h 259"/>
                    <a:gd name="T26" fmla="*/ 37 w 281"/>
                    <a:gd name="T27" fmla="*/ 188 h 259"/>
                    <a:gd name="T28" fmla="*/ 49 w 281"/>
                    <a:gd name="T29" fmla="*/ 208 h 259"/>
                    <a:gd name="T30" fmla="*/ 65 w 281"/>
                    <a:gd name="T31" fmla="*/ 225 h 259"/>
                    <a:gd name="T32" fmla="*/ 83 w 281"/>
                    <a:gd name="T33" fmla="*/ 239 h 259"/>
                    <a:gd name="T34" fmla="*/ 104 w 281"/>
                    <a:gd name="T35" fmla="*/ 251 h 259"/>
                    <a:gd name="T36" fmla="*/ 128 w 281"/>
                    <a:gd name="T37" fmla="*/ 257 h 259"/>
                    <a:gd name="T38" fmla="*/ 152 w 281"/>
                    <a:gd name="T39" fmla="*/ 259 h 259"/>
                    <a:gd name="T40" fmla="*/ 177 w 281"/>
                    <a:gd name="T41" fmla="*/ 256 h 259"/>
                    <a:gd name="T42" fmla="*/ 203 w 281"/>
                    <a:gd name="T43" fmla="*/ 249 h 259"/>
                    <a:gd name="T44" fmla="*/ 225 w 281"/>
                    <a:gd name="T45" fmla="*/ 237 h 259"/>
                    <a:gd name="T46" fmla="*/ 244 w 281"/>
                    <a:gd name="T47" fmla="*/ 222 h 259"/>
                    <a:gd name="T48" fmla="*/ 259 w 281"/>
                    <a:gd name="T49" fmla="*/ 203 h 259"/>
                    <a:gd name="T50" fmla="*/ 271 w 281"/>
                    <a:gd name="T51" fmla="*/ 181 h 259"/>
                    <a:gd name="T52" fmla="*/ 278 w 281"/>
                    <a:gd name="T53" fmla="*/ 155 h 259"/>
                    <a:gd name="T54" fmla="*/ 281 w 281"/>
                    <a:gd name="T55" fmla="*/ 130 h 259"/>
                    <a:gd name="T56" fmla="*/ 278 w 281"/>
                    <a:gd name="T57" fmla="*/ 104 h 259"/>
                    <a:gd name="T58" fmla="*/ 271 w 281"/>
                    <a:gd name="T59" fmla="*/ 78 h 259"/>
                    <a:gd name="T60" fmla="*/ 259 w 281"/>
                    <a:gd name="T61" fmla="*/ 56 h 259"/>
                    <a:gd name="T62" fmla="*/ 244 w 281"/>
                    <a:gd name="T63" fmla="*/ 38 h 259"/>
                    <a:gd name="T64" fmla="*/ 225 w 281"/>
                    <a:gd name="T65" fmla="*/ 22 h 259"/>
                    <a:gd name="T66" fmla="*/ 203 w 281"/>
                    <a:gd name="T67" fmla="*/ 10 h 259"/>
                    <a:gd name="T68" fmla="*/ 177 w 281"/>
                    <a:gd name="T69" fmla="*/ 3 h 259"/>
                    <a:gd name="T70" fmla="*/ 152 w 281"/>
                    <a:gd name="T71" fmla="*/ 0 h 259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281"/>
                    <a:gd name="T109" fmla="*/ 0 h 259"/>
                    <a:gd name="T110" fmla="*/ 281 w 281"/>
                    <a:gd name="T111" fmla="*/ 259 h 259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281" h="259">
                      <a:moveTo>
                        <a:pt x="152" y="0"/>
                      </a:moveTo>
                      <a:lnTo>
                        <a:pt x="135" y="2"/>
                      </a:lnTo>
                      <a:lnTo>
                        <a:pt x="119" y="3"/>
                      </a:lnTo>
                      <a:lnTo>
                        <a:pt x="104" y="9"/>
                      </a:lnTo>
                      <a:lnTo>
                        <a:pt x="90" y="15"/>
                      </a:lnTo>
                      <a:lnTo>
                        <a:pt x="77" y="24"/>
                      </a:lnTo>
                      <a:lnTo>
                        <a:pt x="65" y="34"/>
                      </a:lnTo>
                      <a:lnTo>
                        <a:pt x="54" y="46"/>
                      </a:lnTo>
                      <a:lnTo>
                        <a:pt x="44" y="58"/>
                      </a:lnTo>
                      <a:lnTo>
                        <a:pt x="44" y="56"/>
                      </a:lnTo>
                      <a:lnTo>
                        <a:pt x="0" y="135"/>
                      </a:lnTo>
                      <a:lnTo>
                        <a:pt x="24" y="142"/>
                      </a:lnTo>
                      <a:lnTo>
                        <a:pt x="27" y="165"/>
                      </a:lnTo>
                      <a:lnTo>
                        <a:pt x="37" y="188"/>
                      </a:lnTo>
                      <a:lnTo>
                        <a:pt x="49" y="208"/>
                      </a:lnTo>
                      <a:lnTo>
                        <a:pt x="65" y="225"/>
                      </a:lnTo>
                      <a:lnTo>
                        <a:pt x="83" y="239"/>
                      </a:lnTo>
                      <a:lnTo>
                        <a:pt x="104" y="251"/>
                      </a:lnTo>
                      <a:lnTo>
                        <a:pt x="128" y="257"/>
                      </a:lnTo>
                      <a:lnTo>
                        <a:pt x="152" y="259"/>
                      </a:lnTo>
                      <a:lnTo>
                        <a:pt x="177" y="256"/>
                      </a:lnTo>
                      <a:lnTo>
                        <a:pt x="203" y="249"/>
                      </a:lnTo>
                      <a:lnTo>
                        <a:pt x="225" y="237"/>
                      </a:lnTo>
                      <a:lnTo>
                        <a:pt x="244" y="222"/>
                      </a:lnTo>
                      <a:lnTo>
                        <a:pt x="259" y="203"/>
                      </a:lnTo>
                      <a:lnTo>
                        <a:pt x="271" y="181"/>
                      </a:lnTo>
                      <a:lnTo>
                        <a:pt x="278" y="155"/>
                      </a:lnTo>
                      <a:lnTo>
                        <a:pt x="281" y="130"/>
                      </a:lnTo>
                      <a:lnTo>
                        <a:pt x="278" y="104"/>
                      </a:lnTo>
                      <a:lnTo>
                        <a:pt x="271" y="78"/>
                      </a:lnTo>
                      <a:lnTo>
                        <a:pt x="259" y="56"/>
                      </a:lnTo>
                      <a:lnTo>
                        <a:pt x="244" y="38"/>
                      </a:lnTo>
                      <a:lnTo>
                        <a:pt x="225" y="22"/>
                      </a:lnTo>
                      <a:lnTo>
                        <a:pt x="203" y="10"/>
                      </a:lnTo>
                      <a:lnTo>
                        <a:pt x="177" y="3"/>
                      </a:lnTo>
                      <a:lnTo>
                        <a:pt x="152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28575" cmpd="sng">
                  <a:solidFill>
                    <a:schemeClr val="accent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743" name="Freeform 82"/>
                <p:cNvSpPr>
                  <a:spLocks/>
                </p:cNvSpPr>
                <p:nvPr/>
              </p:nvSpPr>
              <p:spPr bwMode="auto">
                <a:xfrm>
                  <a:off x="3446" y="964"/>
                  <a:ext cx="401" cy="419"/>
                </a:xfrm>
                <a:custGeom>
                  <a:avLst/>
                  <a:gdLst>
                    <a:gd name="T0" fmla="*/ 65 w 401"/>
                    <a:gd name="T1" fmla="*/ 378 h 419"/>
                    <a:gd name="T2" fmla="*/ 94 w 401"/>
                    <a:gd name="T3" fmla="*/ 371 h 419"/>
                    <a:gd name="T4" fmla="*/ 147 w 401"/>
                    <a:gd name="T5" fmla="*/ 352 h 419"/>
                    <a:gd name="T6" fmla="*/ 215 w 401"/>
                    <a:gd name="T7" fmla="*/ 323 h 419"/>
                    <a:gd name="T8" fmla="*/ 289 w 401"/>
                    <a:gd name="T9" fmla="*/ 286 h 419"/>
                    <a:gd name="T10" fmla="*/ 340 w 401"/>
                    <a:gd name="T11" fmla="*/ 250 h 419"/>
                    <a:gd name="T12" fmla="*/ 371 w 401"/>
                    <a:gd name="T13" fmla="*/ 223 h 419"/>
                    <a:gd name="T14" fmla="*/ 386 w 401"/>
                    <a:gd name="T15" fmla="*/ 208 h 419"/>
                    <a:gd name="T16" fmla="*/ 401 w 401"/>
                    <a:gd name="T17" fmla="*/ 230 h 419"/>
                    <a:gd name="T18" fmla="*/ 394 w 401"/>
                    <a:gd name="T19" fmla="*/ 238 h 419"/>
                    <a:gd name="T20" fmla="*/ 371 w 401"/>
                    <a:gd name="T21" fmla="*/ 264 h 419"/>
                    <a:gd name="T22" fmla="*/ 328 w 401"/>
                    <a:gd name="T23" fmla="*/ 298 h 419"/>
                    <a:gd name="T24" fmla="*/ 261 w 401"/>
                    <a:gd name="T25" fmla="*/ 335 h 419"/>
                    <a:gd name="T26" fmla="*/ 179 w 401"/>
                    <a:gd name="T27" fmla="*/ 373 h 419"/>
                    <a:gd name="T28" fmla="*/ 110 w 401"/>
                    <a:gd name="T29" fmla="*/ 399 h 419"/>
                    <a:gd name="T30" fmla="*/ 60 w 401"/>
                    <a:gd name="T31" fmla="*/ 414 h 419"/>
                    <a:gd name="T32" fmla="*/ 41 w 401"/>
                    <a:gd name="T33" fmla="*/ 419 h 419"/>
                    <a:gd name="T34" fmla="*/ 4 w 401"/>
                    <a:gd name="T35" fmla="*/ 267 h 419"/>
                    <a:gd name="T36" fmla="*/ 29 w 401"/>
                    <a:gd name="T37" fmla="*/ 254 h 419"/>
                    <a:gd name="T38" fmla="*/ 72 w 401"/>
                    <a:gd name="T39" fmla="*/ 228 h 419"/>
                    <a:gd name="T40" fmla="*/ 121 w 401"/>
                    <a:gd name="T41" fmla="*/ 196 h 419"/>
                    <a:gd name="T42" fmla="*/ 176 w 401"/>
                    <a:gd name="T43" fmla="*/ 144 h 419"/>
                    <a:gd name="T44" fmla="*/ 222 w 401"/>
                    <a:gd name="T45" fmla="*/ 85 h 419"/>
                    <a:gd name="T46" fmla="*/ 251 w 401"/>
                    <a:gd name="T47" fmla="*/ 34 h 419"/>
                    <a:gd name="T48" fmla="*/ 265 w 401"/>
                    <a:gd name="T49" fmla="*/ 5 h 419"/>
                    <a:gd name="T50" fmla="*/ 277 w 401"/>
                    <a:gd name="T51" fmla="*/ 37 h 419"/>
                    <a:gd name="T52" fmla="*/ 270 w 401"/>
                    <a:gd name="T53" fmla="*/ 52 h 419"/>
                    <a:gd name="T54" fmla="*/ 251 w 401"/>
                    <a:gd name="T55" fmla="*/ 90 h 419"/>
                    <a:gd name="T56" fmla="*/ 217 w 401"/>
                    <a:gd name="T57" fmla="*/ 143 h 419"/>
                    <a:gd name="T58" fmla="*/ 168 w 401"/>
                    <a:gd name="T59" fmla="*/ 197 h 419"/>
                    <a:gd name="T60" fmla="*/ 123 w 401"/>
                    <a:gd name="T61" fmla="*/ 231 h 419"/>
                    <a:gd name="T62" fmla="*/ 81 w 401"/>
                    <a:gd name="T63" fmla="*/ 259 h 419"/>
                    <a:gd name="T64" fmla="*/ 48 w 401"/>
                    <a:gd name="T65" fmla="*/ 276 h 419"/>
                    <a:gd name="T66" fmla="*/ 34 w 401"/>
                    <a:gd name="T67" fmla="*/ 283 h 419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401"/>
                    <a:gd name="T103" fmla="*/ 0 h 419"/>
                    <a:gd name="T104" fmla="*/ 401 w 401"/>
                    <a:gd name="T105" fmla="*/ 419 h 419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401" h="419">
                      <a:moveTo>
                        <a:pt x="62" y="380"/>
                      </a:moveTo>
                      <a:lnTo>
                        <a:pt x="65" y="378"/>
                      </a:lnTo>
                      <a:lnTo>
                        <a:pt x="77" y="376"/>
                      </a:lnTo>
                      <a:lnTo>
                        <a:pt x="94" y="371"/>
                      </a:lnTo>
                      <a:lnTo>
                        <a:pt x="118" y="363"/>
                      </a:lnTo>
                      <a:lnTo>
                        <a:pt x="147" y="352"/>
                      </a:lnTo>
                      <a:lnTo>
                        <a:pt x="179" y="341"/>
                      </a:lnTo>
                      <a:lnTo>
                        <a:pt x="215" y="323"/>
                      </a:lnTo>
                      <a:lnTo>
                        <a:pt x="255" y="305"/>
                      </a:lnTo>
                      <a:lnTo>
                        <a:pt x="289" y="286"/>
                      </a:lnTo>
                      <a:lnTo>
                        <a:pt x="316" y="267"/>
                      </a:lnTo>
                      <a:lnTo>
                        <a:pt x="340" y="250"/>
                      </a:lnTo>
                      <a:lnTo>
                        <a:pt x="357" y="237"/>
                      </a:lnTo>
                      <a:lnTo>
                        <a:pt x="371" y="223"/>
                      </a:lnTo>
                      <a:lnTo>
                        <a:pt x="381" y="214"/>
                      </a:lnTo>
                      <a:lnTo>
                        <a:pt x="386" y="208"/>
                      </a:lnTo>
                      <a:lnTo>
                        <a:pt x="388" y="206"/>
                      </a:lnTo>
                      <a:lnTo>
                        <a:pt x="401" y="230"/>
                      </a:lnTo>
                      <a:lnTo>
                        <a:pt x="400" y="231"/>
                      </a:lnTo>
                      <a:lnTo>
                        <a:pt x="394" y="238"/>
                      </a:lnTo>
                      <a:lnTo>
                        <a:pt x="384" y="250"/>
                      </a:lnTo>
                      <a:lnTo>
                        <a:pt x="371" y="264"/>
                      </a:lnTo>
                      <a:lnTo>
                        <a:pt x="352" y="279"/>
                      </a:lnTo>
                      <a:lnTo>
                        <a:pt x="328" y="298"/>
                      </a:lnTo>
                      <a:lnTo>
                        <a:pt x="297" y="317"/>
                      </a:lnTo>
                      <a:lnTo>
                        <a:pt x="261" y="335"/>
                      </a:lnTo>
                      <a:lnTo>
                        <a:pt x="220" y="356"/>
                      </a:lnTo>
                      <a:lnTo>
                        <a:pt x="179" y="373"/>
                      </a:lnTo>
                      <a:lnTo>
                        <a:pt x="142" y="387"/>
                      </a:lnTo>
                      <a:lnTo>
                        <a:pt x="110" y="399"/>
                      </a:lnTo>
                      <a:lnTo>
                        <a:pt x="81" y="407"/>
                      </a:lnTo>
                      <a:lnTo>
                        <a:pt x="60" y="414"/>
                      </a:lnTo>
                      <a:lnTo>
                        <a:pt x="46" y="417"/>
                      </a:lnTo>
                      <a:lnTo>
                        <a:pt x="41" y="419"/>
                      </a:lnTo>
                      <a:lnTo>
                        <a:pt x="0" y="269"/>
                      </a:lnTo>
                      <a:lnTo>
                        <a:pt x="4" y="267"/>
                      </a:lnTo>
                      <a:lnTo>
                        <a:pt x="14" y="262"/>
                      </a:lnTo>
                      <a:lnTo>
                        <a:pt x="29" y="254"/>
                      </a:lnTo>
                      <a:lnTo>
                        <a:pt x="50" y="242"/>
                      </a:lnTo>
                      <a:lnTo>
                        <a:pt x="72" y="228"/>
                      </a:lnTo>
                      <a:lnTo>
                        <a:pt x="98" y="213"/>
                      </a:lnTo>
                      <a:lnTo>
                        <a:pt x="121" y="196"/>
                      </a:lnTo>
                      <a:lnTo>
                        <a:pt x="145" y="175"/>
                      </a:lnTo>
                      <a:lnTo>
                        <a:pt x="176" y="144"/>
                      </a:lnTo>
                      <a:lnTo>
                        <a:pt x="202" y="114"/>
                      </a:lnTo>
                      <a:lnTo>
                        <a:pt x="222" y="85"/>
                      </a:lnTo>
                      <a:lnTo>
                        <a:pt x="239" y="58"/>
                      </a:lnTo>
                      <a:lnTo>
                        <a:pt x="251" y="34"/>
                      </a:lnTo>
                      <a:lnTo>
                        <a:pt x="260" y="17"/>
                      </a:lnTo>
                      <a:lnTo>
                        <a:pt x="265" y="5"/>
                      </a:lnTo>
                      <a:lnTo>
                        <a:pt x="266" y="0"/>
                      </a:lnTo>
                      <a:lnTo>
                        <a:pt x="277" y="37"/>
                      </a:lnTo>
                      <a:lnTo>
                        <a:pt x="275" y="40"/>
                      </a:lnTo>
                      <a:lnTo>
                        <a:pt x="270" y="52"/>
                      </a:lnTo>
                      <a:lnTo>
                        <a:pt x="263" y="69"/>
                      </a:lnTo>
                      <a:lnTo>
                        <a:pt x="251" y="90"/>
                      </a:lnTo>
                      <a:lnTo>
                        <a:pt x="236" y="115"/>
                      </a:lnTo>
                      <a:lnTo>
                        <a:pt x="217" y="143"/>
                      </a:lnTo>
                      <a:lnTo>
                        <a:pt x="195" y="170"/>
                      </a:lnTo>
                      <a:lnTo>
                        <a:pt x="168" y="197"/>
                      </a:lnTo>
                      <a:lnTo>
                        <a:pt x="145" y="214"/>
                      </a:lnTo>
                      <a:lnTo>
                        <a:pt x="123" y="231"/>
                      </a:lnTo>
                      <a:lnTo>
                        <a:pt x="101" y="247"/>
                      </a:lnTo>
                      <a:lnTo>
                        <a:pt x="81" y="259"/>
                      </a:lnTo>
                      <a:lnTo>
                        <a:pt x="62" y="269"/>
                      </a:lnTo>
                      <a:lnTo>
                        <a:pt x="48" y="276"/>
                      </a:lnTo>
                      <a:lnTo>
                        <a:pt x="38" y="281"/>
                      </a:lnTo>
                      <a:lnTo>
                        <a:pt x="34" y="283"/>
                      </a:lnTo>
                      <a:lnTo>
                        <a:pt x="62" y="38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28575" cmpd="sng">
                  <a:solidFill>
                    <a:schemeClr val="accent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744" name="Freeform 83"/>
                <p:cNvSpPr>
                  <a:spLocks/>
                </p:cNvSpPr>
                <p:nvPr/>
              </p:nvSpPr>
              <p:spPr bwMode="auto">
                <a:xfrm>
                  <a:off x="3337" y="962"/>
                  <a:ext cx="277" cy="283"/>
                </a:xfrm>
                <a:custGeom>
                  <a:avLst/>
                  <a:gdLst>
                    <a:gd name="T0" fmla="*/ 0 w 277"/>
                    <a:gd name="T1" fmla="*/ 269 h 283"/>
                    <a:gd name="T2" fmla="*/ 4 w 277"/>
                    <a:gd name="T3" fmla="*/ 268 h 283"/>
                    <a:gd name="T4" fmla="*/ 14 w 277"/>
                    <a:gd name="T5" fmla="*/ 262 h 283"/>
                    <a:gd name="T6" fmla="*/ 29 w 277"/>
                    <a:gd name="T7" fmla="*/ 254 h 283"/>
                    <a:gd name="T8" fmla="*/ 50 w 277"/>
                    <a:gd name="T9" fmla="*/ 242 h 283"/>
                    <a:gd name="T10" fmla="*/ 72 w 277"/>
                    <a:gd name="T11" fmla="*/ 228 h 283"/>
                    <a:gd name="T12" fmla="*/ 97 w 277"/>
                    <a:gd name="T13" fmla="*/ 213 h 283"/>
                    <a:gd name="T14" fmla="*/ 121 w 277"/>
                    <a:gd name="T15" fmla="*/ 196 h 283"/>
                    <a:gd name="T16" fmla="*/ 145 w 277"/>
                    <a:gd name="T17" fmla="*/ 175 h 283"/>
                    <a:gd name="T18" fmla="*/ 174 w 277"/>
                    <a:gd name="T19" fmla="*/ 145 h 283"/>
                    <a:gd name="T20" fmla="*/ 200 w 277"/>
                    <a:gd name="T21" fmla="*/ 114 h 283"/>
                    <a:gd name="T22" fmla="*/ 220 w 277"/>
                    <a:gd name="T23" fmla="*/ 85 h 283"/>
                    <a:gd name="T24" fmla="*/ 237 w 277"/>
                    <a:gd name="T25" fmla="*/ 58 h 283"/>
                    <a:gd name="T26" fmla="*/ 251 w 277"/>
                    <a:gd name="T27" fmla="*/ 34 h 283"/>
                    <a:gd name="T28" fmla="*/ 259 w 277"/>
                    <a:gd name="T29" fmla="*/ 17 h 283"/>
                    <a:gd name="T30" fmla="*/ 265 w 277"/>
                    <a:gd name="T31" fmla="*/ 5 h 283"/>
                    <a:gd name="T32" fmla="*/ 266 w 277"/>
                    <a:gd name="T33" fmla="*/ 0 h 283"/>
                    <a:gd name="T34" fmla="*/ 277 w 277"/>
                    <a:gd name="T35" fmla="*/ 37 h 283"/>
                    <a:gd name="T36" fmla="*/ 275 w 277"/>
                    <a:gd name="T37" fmla="*/ 41 h 283"/>
                    <a:gd name="T38" fmla="*/ 270 w 277"/>
                    <a:gd name="T39" fmla="*/ 53 h 283"/>
                    <a:gd name="T40" fmla="*/ 263 w 277"/>
                    <a:gd name="T41" fmla="*/ 70 h 283"/>
                    <a:gd name="T42" fmla="*/ 251 w 277"/>
                    <a:gd name="T43" fmla="*/ 90 h 283"/>
                    <a:gd name="T44" fmla="*/ 236 w 277"/>
                    <a:gd name="T45" fmla="*/ 116 h 283"/>
                    <a:gd name="T46" fmla="*/ 217 w 277"/>
                    <a:gd name="T47" fmla="*/ 143 h 283"/>
                    <a:gd name="T48" fmla="*/ 195 w 277"/>
                    <a:gd name="T49" fmla="*/ 170 h 283"/>
                    <a:gd name="T50" fmla="*/ 167 w 277"/>
                    <a:gd name="T51" fmla="*/ 198 h 283"/>
                    <a:gd name="T52" fmla="*/ 145 w 277"/>
                    <a:gd name="T53" fmla="*/ 215 h 283"/>
                    <a:gd name="T54" fmla="*/ 123 w 277"/>
                    <a:gd name="T55" fmla="*/ 232 h 283"/>
                    <a:gd name="T56" fmla="*/ 101 w 277"/>
                    <a:gd name="T57" fmla="*/ 247 h 283"/>
                    <a:gd name="T58" fmla="*/ 80 w 277"/>
                    <a:gd name="T59" fmla="*/ 259 h 283"/>
                    <a:gd name="T60" fmla="*/ 62 w 277"/>
                    <a:gd name="T61" fmla="*/ 269 h 283"/>
                    <a:gd name="T62" fmla="*/ 48 w 277"/>
                    <a:gd name="T63" fmla="*/ 276 h 283"/>
                    <a:gd name="T64" fmla="*/ 38 w 277"/>
                    <a:gd name="T65" fmla="*/ 281 h 283"/>
                    <a:gd name="T66" fmla="*/ 34 w 277"/>
                    <a:gd name="T67" fmla="*/ 283 h 283"/>
                    <a:gd name="T68" fmla="*/ 0 w 277"/>
                    <a:gd name="T69" fmla="*/ 269 h 283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w 277"/>
                    <a:gd name="T106" fmla="*/ 0 h 283"/>
                    <a:gd name="T107" fmla="*/ 277 w 277"/>
                    <a:gd name="T108" fmla="*/ 283 h 283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T105" t="T106" r="T107" b="T108"/>
                  <a:pathLst>
                    <a:path w="277" h="283">
                      <a:moveTo>
                        <a:pt x="0" y="269"/>
                      </a:moveTo>
                      <a:lnTo>
                        <a:pt x="4" y="268"/>
                      </a:lnTo>
                      <a:lnTo>
                        <a:pt x="14" y="262"/>
                      </a:lnTo>
                      <a:lnTo>
                        <a:pt x="29" y="254"/>
                      </a:lnTo>
                      <a:lnTo>
                        <a:pt x="50" y="242"/>
                      </a:lnTo>
                      <a:lnTo>
                        <a:pt x="72" y="228"/>
                      </a:lnTo>
                      <a:lnTo>
                        <a:pt x="97" y="213"/>
                      </a:lnTo>
                      <a:lnTo>
                        <a:pt x="121" y="196"/>
                      </a:lnTo>
                      <a:lnTo>
                        <a:pt x="145" y="175"/>
                      </a:lnTo>
                      <a:lnTo>
                        <a:pt x="174" y="145"/>
                      </a:lnTo>
                      <a:lnTo>
                        <a:pt x="200" y="114"/>
                      </a:lnTo>
                      <a:lnTo>
                        <a:pt x="220" y="85"/>
                      </a:lnTo>
                      <a:lnTo>
                        <a:pt x="237" y="58"/>
                      </a:lnTo>
                      <a:lnTo>
                        <a:pt x="251" y="34"/>
                      </a:lnTo>
                      <a:lnTo>
                        <a:pt x="259" y="17"/>
                      </a:lnTo>
                      <a:lnTo>
                        <a:pt x="265" y="5"/>
                      </a:lnTo>
                      <a:lnTo>
                        <a:pt x="266" y="0"/>
                      </a:lnTo>
                      <a:lnTo>
                        <a:pt x="277" y="37"/>
                      </a:lnTo>
                      <a:lnTo>
                        <a:pt x="275" y="41"/>
                      </a:lnTo>
                      <a:lnTo>
                        <a:pt x="270" y="53"/>
                      </a:lnTo>
                      <a:lnTo>
                        <a:pt x="263" y="70"/>
                      </a:lnTo>
                      <a:lnTo>
                        <a:pt x="251" y="90"/>
                      </a:lnTo>
                      <a:lnTo>
                        <a:pt x="236" y="116"/>
                      </a:lnTo>
                      <a:lnTo>
                        <a:pt x="217" y="143"/>
                      </a:lnTo>
                      <a:lnTo>
                        <a:pt x="195" y="170"/>
                      </a:lnTo>
                      <a:lnTo>
                        <a:pt x="167" y="198"/>
                      </a:lnTo>
                      <a:lnTo>
                        <a:pt x="145" y="215"/>
                      </a:lnTo>
                      <a:lnTo>
                        <a:pt x="123" y="232"/>
                      </a:lnTo>
                      <a:lnTo>
                        <a:pt x="101" y="247"/>
                      </a:lnTo>
                      <a:lnTo>
                        <a:pt x="80" y="259"/>
                      </a:lnTo>
                      <a:lnTo>
                        <a:pt x="62" y="269"/>
                      </a:lnTo>
                      <a:lnTo>
                        <a:pt x="48" y="276"/>
                      </a:lnTo>
                      <a:lnTo>
                        <a:pt x="38" y="281"/>
                      </a:lnTo>
                      <a:lnTo>
                        <a:pt x="34" y="283"/>
                      </a:lnTo>
                      <a:lnTo>
                        <a:pt x="0" y="269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28575" cmpd="sng">
                  <a:solidFill>
                    <a:schemeClr val="accent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745" name="Freeform 84"/>
                <p:cNvSpPr>
                  <a:spLocks/>
                </p:cNvSpPr>
                <p:nvPr/>
              </p:nvSpPr>
              <p:spPr bwMode="auto">
                <a:xfrm>
                  <a:off x="3602" y="825"/>
                  <a:ext cx="522" cy="933"/>
                </a:xfrm>
                <a:custGeom>
                  <a:avLst/>
                  <a:gdLst>
                    <a:gd name="T0" fmla="*/ 436 w 522"/>
                    <a:gd name="T1" fmla="*/ 277 h 933"/>
                    <a:gd name="T2" fmla="*/ 406 w 522"/>
                    <a:gd name="T3" fmla="*/ 215 h 933"/>
                    <a:gd name="T4" fmla="*/ 368 w 522"/>
                    <a:gd name="T5" fmla="*/ 164 h 933"/>
                    <a:gd name="T6" fmla="*/ 329 w 522"/>
                    <a:gd name="T7" fmla="*/ 118 h 933"/>
                    <a:gd name="T8" fmla="*/ 286 w 522"/>
                    <a:gd name="T9" fmla="*/ 81 h 933"/>
                    <a:gd name="T10" fmla="*/ 244 w 522"/>
                    <a:gd name="T11" fmla="*/ 50 h 933"/>
                    <a:gd name="T12" fmla="*/ 204 w 522"/>
                    <a:gd name="T13" fmla="*/ 26 h 933"/>
                    <a:gd name="T14" fmla="*/ 168 w 522"/>
                    <a:gd name="T15" fmla="*/ 7 h 933"/>
                    <a:gd name="T16" fmla="*/ 150 w 522"/>
                    <a:gd name="T17" fmla="*/ 7 h 933"/>
                    <a:gd name="T18" fmla="*/ 143 w 522"/>
                    <a:gd name="T19" fmla="*/ 21 h 933"/>
                    <a:gd name="T20" fmla="*/ 155 w 522"/>
                    <a:gd name="T21" fmla="*/ 35 h 933"/>
                    <a:gd name="T22" fmla="*/ 189 w 522"/>
                    <a:gd name="T23" fmla="*/ 52 h 933"/>
                    <a:gd name="T24" fmla="*/ 226 w 522"/>
                    <a:gd name="T25" fmla="*/ 74 h 933"/>
                    <a:gd name="T26" fmla="*/ 267 w 522"/>
                    <a:gd name="T27" fmla="*/ 104 h 933"/>
                    <a:gd name="T28" fmla="*/ 308 w 522"/>
                    <a:gd name="T29" fmla="*/ 140 h 933"/>
                    <a:gd name="T30" fmla="*/ 349 w 522"/>
                    <a:gd name="T31" fmla="*/ 183 h 933"/>
                    <a:gd name="T32" fmla="*/ 385 w 522"/>
                    <a:gd name="T33" fmla="*/ 234 h 933"/>
                    <a:gd name="T34" fmla="*/ 414 w 522"/>
                    <a:gd name="T35" fmla="*/ 292 h 933"/>
                    <a:gd name="T36" fmla="*/ 450 w 522"/>
                    <a:gd name="T37" fmla="*/ 415 h 933"/>
                    <a:gd name="T38" fmla="*/ 481 w 522"/>
                    <a:gd name="T39" fmla="*/ 599 h 933"/>
                    <a:gd name="T40" fmla="*/ 491 w 522"/>
                    <a:gd name="T41" fmla="*/ 756 h 933"/>
                    <a:gd name="T42" fmla="*/ 493 w 522"/>
                    <a:gd name="T43" fmla="*/ 851 h 933"/>
                    <a:gd name="T44" fmla="*/ 486 w 522"/>
                    <a:gd name="T45" fmla="*/ 867 h 933"/>
                    <a:gd name="T46" fmla="*/ 443 w 522"/>
                    <a:gd name="T47" fmla="*/ 877 h 933"/>
                    <a:gd name="T48" fmla="*/ 372 w 522"/>
                    <a:gd name="T49" fmla="*/ 890 h 933"/>
                    <a:gd name="T50" fmla="*/ 284 w 522"/>
                    <a:gd name="T51" fmla="*/ 901 h 933"/>
                    <a:gd name="T52" fmla="*/ 189 w 522"/>
                    <a:gd name="T53" fmla="*/ 902 h 933"/>
                    <a:gd name="T54" fmla="*/ 116 w 522"/>
                    <a:gd name="T55" fmla="*/ 897 h 933"/>
                    <a:gd name="T56" fmla="*/ 73 w 522"/>
                    <a:gd name="T57" fmla="*/ 892 h 933"/>
                    <a:gd name="T58" fmla="*/ 54 w 522"/>
                    <a:gd name="T59" fmla="*/ 887 h 933"/>
                    <a:gd name="T60" fmla="*/ 51 w 522"/>
                    <a:gd name="T61" fmla="*/ 850 h 933"/>
                    <a:gd name="T62" fmla="*/ 44 w 522"/>
                    <a:gd name="T63" fmla="*/ 662 h 933"/>
                    <a:gd name="T64" fmla="*/ 34 w 522"/>
                    <a:gd name="T65" fmla="*/ 548 h 933"/>
                    <a:gd name="T66" fmla="*/ 32 w 522"/>
                    <a:gd name="T67" fmla="*/ 502 h 933"/>
                    <a:gd name="T68" fmla="*/ 0 w 522"/>
                    <a:gd name="T69" fmla="*/ 515 h 933"/>
                    <a:gd name="T70" fmla="*/ 6 w 522"/>
                    <a:gd name="T71" fmla="*/ 587 h 933"/>
                    <a:gd name="T72" fmla="*/ 18 w 522"/>
                    <a:gd name="T73" fmla="*/ 761 h 933"/>
                    <a:gd name="T74" fmla="*/ 25 w 522"/>
                    <a:gd name="T75" fmla="*/ 889 h 933"/>
                    <a:gd name="T76" fmla="*/ 27 w 522"/>
                    <a:gd name="T77" fmla="*/ 914 h 933"/>
                    <a:gd name="T78" fmla="*/ 46 w 522"/>
                    <a:gd name="T79" fmla="*/ 918 h 933"/>
                    <a:gd name="T80" fmla="*/ 100 w 522"/>
                    <a:gd name="T81" fmla="*/ 926 h 933"/>
                    <a:gd name="T82" fmla="*/ 184 w 522"/>
                    <a:gd name="T83" fmla="*/ 933 h 933"/>
                    <a:gd name="T84" fmla="*/ 288 w 522"/>
                    <a:gd name="T85" fmla="*/ 930 h 933"/>
                    <a:gd name="T86" fmla="*/ 389 w 522"/>
                    <a:gd name="T87" fmla="*/ 918 h 933"/>
                    <a:gd name="T88" fmla="*/ 462 w 522"/>
                    <a:gd name="T89" fmla="*/ 904 h 933"/>
                    <a:gd name="T90" fmla="*/ 506 w 522"/>
                    <a:gd name="T91" fmla="*/ 892 h 933"/>
                    <a:gd name="T92" fmla="*/ 522 w 522"/>
                    <a:gd name="T93" fmla="*/ 887 h 933"/>
                    <a:gd name="T94" fmla="*/ 522 w 522"/>
                    <a:gd name="T95" fmla="*/ 831 h 933"/>
                    <a:gd name="T96" fmla="*/ 515 w 522"/>
                    <a:gd name="T97" fmla="*/ 689 h 933"/>
                    <a:gd name="T98" fmla="*/ 493 w 522"/>
                    <a:gd name="T99" fmla="*/ 502 h 933"/>
                    <a:gd name="T100" fmla="*/ 448 w 522"/>
                    <a:gd name="T101" fmla="*/ 309 h 933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w 522"/>
                    <a:gd name="T154" fmla="*/ 0 h 933"/>
                    <a:gd name="T155" fmla="*/ 522 w 522"/>
                    <a:gd name="T156" fmla="*/ 933 h 933"/>
                  </a:gdLst>
                  <a:ahLst/>
                  <a:cxnLst>
                    <a:cxn ang="T102">
                      <a:pos x="T0" y="T1"/>
                    </a:cxn>
                    <a:cxn ang="T103">
                      <a:pos x="T2" y="T3"/>
                    </a:cxn>
                    <a:cxn ang="T104">
                      <a:pos x="T4" y="T5"/>
                    </a:cxn>
                    <a:cxn ang="T105">
                      <a:pos x="T6" y="T7"/>
                    </a:cxn>
                    <a:cxn ang="T106">
                      <a:pos x="T8" y="T9"/>
                    </a:cxn>
                    <a:cxn ang="T107">
                      <a:pos x="T10" y="T11"/>
                    </a:cxn>
                    <a:cxn ang="T108">
                      <a:pos x="T12" y="T13"/>
                    </a:cxn>
                    <a:cxn ang="T109">
                      <a:pos x="T14" y="T15"/>
                    </a:cxn>
                    <a:cxn ang="T110">
                      <a:pos x="T16" y="T17"/>
                    </a:cxn>
                    <a:cxn ang="T111">
                      <a:pos x="T18" y="T19"/>
                    </a:cxn>
                    <a:cxn ang="T112">
                      <a:pos x="T20" y="T21"/>
                    </a:cxn>
                    <a:cxn ang="T113">
                      <a:pos x="T22" y="T23"/>
                    </a:cxn>
                    <a:cxn ang="T114">
                      <a:pos x="T24" y="T25"/>
                    </a:cxn>
                    <a:cxn ang="T115">
                      <a:pos x="T26" y="T27"/>
                    </a:cxn>
                    <a:cxn ang="T116">
                      <a:pos x="T28" y="T29"/>
                    </a:cxn>
                    <a:cxn ang="T117">
                      <a:pos x="T30" y="T31"/>
                    </a:cxn>
                    <a:cxn ang="T118">
                      <a:pos x="T32" y="T33"/>
                    </a:cxn>
                    <a:cxn ang="T119">
                      <a:pos x="T34" y="T35"/>
                    </a:cxn>
                    <a:cxn ang="T120">
                      <a:pos x="T36" y="T37"/>
                    </a:cxn>
                    <a:cxn ang="T121">
                      <a:pos x="T38" y="T39"/>
                    </a:cxn>
                    <a:cxn ang="T122">
                      <a:pos x="T40" y="T41"/>
                    </a:cxn>
                    <a:cxn ang="T123">
                      <a:pos x="T42" y="T43"/>
                    </a:cxn>
                    <a:cxn ang="T124">
                      <a:pos x="T44" y="T45"/>
                    </a:cxn>
                    <a:cxn ang="T125">
                      <a:pos x="T46" y="T47"/>
                    </a:cxn>
                    <a:cxn ang="T126">
                      <a:pos x="T48" y="T49"/>
                    </a:cxn>
                    <a:cxn ang="T127">
                      <a:pos x="T50" y="T51"/>
                    </a:cxn>
                    <a:cxn ang="T128">
                      <a:pos x="T52" y="T53"/>
                    </a:cxn>
                    <a:cxn ang="T129">
                      <a:pos x="T54" y="T55"/>
                    </a:cxn>
                    <a:cxn ang="T130">
                      <a:pos x="T56" y="T57"/>
                    </a:cxn>
                    <a:cxn ang="T131">
                      <a:pos x="T58" y="T59"/>
                    </a:cxn>
                    <a:cxn ang="T132">
                      <a:pos x="T60" y="T61"/>
                    </a:cxn>
                    <a:cxn ang="T133">
                      <a:pos x="T62" y="T63"/>
                    </a:cxn>
                    <a:cxn ang="T134">
                      <a:pos x="T64" y="T65"/>
                    </a:cxn>
                    <a:cxn ang="T135">
                      <a:pos x="T66" y="T67"/>
                    </a:cxn>
                    <a:cxn ang="T136">
                      <a:pos x="T68" y="T69"/>
                    </a:cxn>
                    <a:cxn ang="T137">
                      <a:pos x="T70" y="T71"/>
                    </a:cxn>
                    <a:cxn ang="T138">
                      <a:pos x="T72" y="T73"/>
                    </a:cxn>
                    <a:cxn ang="T139">
                      <a:pos x="T74" y="T75"/>
                    </a:cxn>
                    <a:cxn ang="T140">
                      <a:pos x="T76" y="T77"/>
                    </a:cxn>
                    <a:cxn ang="T141">
                      <a:pos x="T78" y="T79"/>
                    </a:cxn>
                    <a:cxn ang="T142">
                      <a:pos x="T80" y="T81"/>
                    </a:cxn>
                    <a:cxn ang="T143">
                      <a:pos x="T82" y="T83"/>
                    </a:cxn>
                    <a:cxn ang="T144">
                      <a:pos x="T84" y="T85"/>
                    </a:cxn>
                    <a:cxn ang="T145">
                      <a:pos x="T86" y="T87"/>
                    </a:cxn>
                    <a:cxn ang="T146">
                      <a:pos x="T88" y="T89"/>
                    </a:cxn>
                    <a:cxn ang="T147">
                      <a:pos x="T90" y="T91"/>
                    </a:cxn>
                    <a:cxn ang="T148">
                      <a:pos x="T92" y="T93"/>
                    </a:cxn>
                    <a:cxn ang="T149">
                      <a:pos x="T94" y="T95"/>
                    </a:cxn>
                    <a:cxn ang="T150">
                      <a:pos x="T96" y="T97"/>
                    </a:cxn>
                    <a:cxn ang="T151">
                      <a:pos x="T98" y="T99"/>
                    </a:cxn>
                    <a:cxn ang="T152">
                      <a:pos x="T100" y="T101"/>
                    </a:cxn>
                  </a:cxnLst>
                  <a:rect l="T153" t="T154" r="T155" b="T156"/>
                  <a:pathLst>
                    <a:path w="522" h="933">
                      <a:moveTo>
                        <a:pt x="448" y="309"/>
                      </a:moveTo>
                      <a:lnTo>
                        <a:pt x="436" y="277"/>
                      </a:lnTo>
                      <a:lnTo>
                        <a:pt x="421" y="244"/>
                      </a:lnTo>
                      <a:lnTo>
                        <a:pt x="406" y="215"/>
                      </a:lnTo>
                      <a:lnTo>
                        <a:pt x="389" y="188"/>
                      </a:lnTo>
                      <a:lnTo>
                        <a:pt x="368" y="164"/>
                      </a:lnTo>
                      <a:lnTo>
                        <a:pt x="349" y="140"/>
                      </a:lnTo>
                      <a:lnTo>
                        <a:pt x="329" y="118"/>
                      </a:lnTo>
                      <a:lnTo>
                        <a:pt x="307" y="99"/>
                      </a:lnTo>
                      <a:lnTo>
                        <a:pt x="286" y="81"/>
                      </a:lnTo>
                      <a:lnTo>
                        <a:pt x="264" y="65"/>
                      </a:lnTo>
                      <a:lnTo>
                        <a:pt x="244" y="50"/>
                      </a:lnTo>
                      <a:lnTo>
                        <a:pt x="223" y="38"/>
                      </a:lnTo>
                      <a:lnTo>
                        <a:pt x="204" y="26"/>
                      </a:lnTo>
                      <a:lnTo>
                        <a:pt x="186" y="16"/>
                      </a:lnTo>
                      <a:lnTo>
                        <a:pt x="168" y="7"/>
                      </a:lnTo>
                      <a:lnTo>
                        <a:pt x="153" y="0"/>
                      </a:lnTo>
                      <a:lnTo>
                        <a:pt x="150" y="7"/>
                      </a:lnTo>
                      <a:lnTo>
                        <a:pt x="146" y="14"/>
                      </a:lnTo>
                      <a:lnTo>
                        <a:pt x="143" y="21"/>
                      </a:lnTo>
                      <a:lnTo>
                        <a:pt x="139" y="28"/>
                      </a:lnTo>
                      <a:lnTo>
                        <a:pt x="155" y="35"/>
                      </a:lnTo>
                      <a:lnTo>
                        <a:pt x="170" y="41"/>
                      </a:lnTo>
                      <a:lnTo>
                        <a:pt x="189" y="52"/>
                      </a:lnTo>
                      <a:lnTo>
                        <a:pt x="208" y="62"/>
                      </a:lnTo>
                      <a:lnTo>
                        <a:pt x="226" y="74"/>
                      </a:lnTo>
                      <a:lnTo>
                        <a:pt x="247" y="89"/>
                      </a:lnTo>
                      <a:lnTo>
                        <a:pt x="267" y="104"/>
                      </a:lnTo>
                      <a:lnTo>
                        <a:pt x="288" y="121"/>
                      </a:lnTo>
                      <a:lnTo>
                        <a:pt x="308" y="140"/>
                      </a:lnTo>
                      <a:lnTo>
                        <a:pt x="329" y="161"/>
                      </a:lnTo>
                      <a:lnTo>
                        <a:pt x="349" y="183"/>
                      </a:lnTo>
                      <a:lnTo>
                        <a:pt x="366" y="207"/>
                      </a:lnTo>
                      <a:lnTo>
                        <a:pt x="385" y="234"/>
                      </a:lnTo>
                      <a:lnTo>
                        <a:pt x="401" y="261"/>
                      </a:lnTo>
                      <a:lnTo>
                        <a:pt x="414" y="292"/>
                      </a:lnTo>
                      <a:lnTo>
                        <a:pt x="426" y="324"/>
                      </a:lnTo>
                      <a:lnTo>
                        <a:pt x="450" y="415"/>
                      </a:lnTo>
                      <a:lnTo>
                        <a:pt x="469" y="507"/>
                      </a:lnTo>
                      <a:lnTo>
                        <a:pt x="481" y="599"/>
                      </a:lnTo>
                      <a:lnTo>
                        <a:pt x="488" y="682"/>
                      </a:lnTo>
                      <a:lnTo>
                        <a:pt x="491" y="756"/>
                      </a:lnTo>
                      <a:lnTo>
                        <a:pt x="493" y="814"/>
                      </a:lnTo>
                      <a:lnTo>
                        <a:pt x="493" y="851"/>
                      </a:lnTo>
                      <a:lnTo>
                        <a:pt x="493" y="865"/>
                      </a:lnTo>
                      <a:lnTo>
                        <a:pt x="486" y="867"/>
                      </a:lnTo>
                      <a:lnTo>
                        <a:pt x="470" y="870"/>
                      </a:lnTo>
                      <a:lnTo>
                        <a:pt x="443" y="877"/>
                      </a:lnTo>
                      <a:lnTo>
                        <a:pt x="411" y="884"/>
                      </a:lnTo>
                      <a:lnTo>
                        <a:pt x="372" y="890"/>
                      </a:lnTo>
                      <a:lnTo>
                        <a:pt x="329" y="897"/>
                      </a:lnTo>
                      <a:lnTo>
                        <a:pt x="284" y="901"/>
                      </a:lnTo>
                      <a:lnTo>
                        <a:pt x="238" y="902"/>
                      </a:lnTo>
                      <a:lnTo>
                        <a:pt x="189" y="902"/>
                      </a:lnTo>
                      <a:lnTo>
                        <a:pt x="148" y="901"/>
                      </a:lnTo>
                      <a:lnTo>
                        <a:pt x="116" y="897"/>
                      </a:lnTo>
                      <a:lnTo>
                        <a:pt x="92" y="894"/>
                      </a:lnTo>
                      <a:lnTo>
                        <a:pt x="73" y="892"/>
                      </a:lnTo>
                      <a:lnTo>
                        <a:pt x="61" y="889"/>
                      </a:lnTo>
                      <a:lnTo>
                        <a:pt x="54" y="887"/>
                      </a:lnTo>
                      <a:lnTo>
                        <a:pt x="52" y="887"/>
                      </a:lnTo>
                      <a:lnTo>
                        <a:pt x="51" y="850"/>
                      </a:lnTo>
                      <a:lnTo>
                        <a:pt x="47" y="761"/>
                      </a:lnTo>
                      <a:lnTo>
                        <a:pt x="44" y="662"/>
                      </a:lnTo>
                      <a:lnTo>
                        <a:pt x="37" y="589"/>
                      </a:lnTo>
                      <a:lnTo>
                        <a:pt x="34" y="548"/>
                      </a:lnTo>
                      <a:lnTo>
                        <a:pt x="32" y="519"/>
                      </a:lnTo>
                      <a:lnTo>
                        <a:pt x="32" y="502"/>
                      </a:lnTo>
                      <a:lnTo>
                        <a:pt x="32" y="497"/>
                      </a:lnTo>
                      <a:lnTo>
                        <a:pt x="0" y="515"/>
                      </a:lnTo>
                      <a:lnTo>
                        <a:pt x="1" y="534"/>
                      </a:lnTo>
                      <a:lnTo>
                        <a:pt x="6" y="587"/>
                      </a:lnTo>
                      <a:lnTo>
                        <a:pt x="13" y="665"/>
                      </a:lnTo>
                      <a:lnTo>
                        <a:pt x="18" y="761"/>
                      </a:lnTo>
                      <a:lnTo>
                        <a:pt x="22" y="843"/>
                      </a:lnTo>
                      <a:lnTo>
                        <a:pt x="25" y="889"/>
                      </a:lnTo>
                      <a:lnTo>
                        <a:pt x="27" y="909"/>
                      </a:lnTo>
                      <a:lnTo>
                        <a:pt x="27" y="914"/>
                      </a:lnTo>
                      <a:lnTo>
                        <a:pt x="32" y="916"/>
                      </a:lnTo>
                      <a:lnTo>
                        <a:pt x="46" y="918"/>
                      </a:lnTo>
                      <a:lnTo>
                        <a:pt x="70" y="923"/>
                      </a:lnTo>
                      <a:lnTo>
                        <a:pt x="100" y="926"/>
                      </a:lnTo>
                      <a:lnTo>
                        <a:pt x="138" y="930"/>
                      </a:lnTo>
                      <a:lnTo>
                        <a:pt x="184" y="933"/>
                      </a:lnTo>
                      <a:lnTo>
                        <a:pt x="233" y="933"/>
                      </a:lnTo>
                      <a:lnTo>
                        <a:pt x="288" y="930"/>
                      </a:lnTo>
                      <a:lnTo>
                        <a:pt x="341" y="925"/>
                      </a:lnTo>
                      <a:lnTo>
                        <a:pt x="389" y="918"/>
                      </a:lnTo>
                      <a:lnTo>
                        <a:pt x="428" y="911"/>
                      </a:lnTo>
                      <a:lnTo>
                        <a:pt x="462" y="904"/>
                      </a:lnTo>
                      <a:lnTo>
                        <a:pt x="488" y="897"/>
                      </a:lnTo>
                      <a:lnTo>
                        <a:pt x="506" y="892"/>
                      </a:lnTo>
                      <a:lnTo>
                        <a:pt x="518" y="889"/>
                      </a:lnTo>
                      <a:lnTo>
                        <a:pt x="522" y="887"/>
                      </a:lnTo>
                      <a:lnTo>
                        <a:pt x="522" y="872"/>
                      </a:lnTo>
                      <a:lnTo>
                        <a:pt x="522" y="831"/>
                      </a:lnTo>
                      <a:lnTo>
                        <a:pt x="520" y="768"/>
                      </a:lnTo>
                      <a:lnTo>
                        <a:pt x="515" y="689"/>
                      </a:lnTo>
                      <a:lnTo>
                        <a:pt x="506" y="599"/>
                      </a:lnTo>
                      <a:lnTo>
                        <a:pt x="493" y="502"/>
                      </a:lnTo>
                      <a:lnTo>
                        <a:pt x="474" y="405"/>
                      </a:lnTo>
                      <a:lnTo>
                        <a:pt x="448" y="309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28575" cmpd="sng">
                  <a:solidFill>
                    <a:schemeClr val="accent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746" name="Freeform 85"/>
                <p:cNvSpPr>
                  <a:spLocks/>
                </p:cNvSpPr>
                <p:nvPr/>
              </p:nvSpPr>
              <p:spPr bwMode="auto">
                <a:xfrm>
                  <a:off x="3240" y="1245"/>
                  <a:ext cx="97" cy="83"/>
                </a:xfrm>
                <a:custGeom>
                  <a:avLst/>
                  <a:gdLst>
                    <a:gd name="T0" fmla="*/ 65 w 97"/>
                    <a:gd name="T1" fmla="*/ 0 h 83"/>
                    <a:gd name="T2" fmla="*/ 63 w 97"/>
                    <a:gd name="T3" fmla="*/ 0 h 83"/>
                    <a:gd name="T4" fmla="*/ 58 w 97"/>
                    <a:gd name="T5" fmla="*/ 2 h 83"/>
                    <a:gd name="T6" fmla="*/ 53 w 97"/>
                    <a:gd name="T7" fmla="*/ 3 h 83"/>
                    <a:gd name="T8" fmla="*/ 44 w 97"/>
                    <a:gd name="T9" fmla="*/ 5 h 83"/>
                    <a:gd name="T10" fmla="*/ 36 w 97"/>
                    <a:gd name="T11" fmla="*/ 10 h 83"/>
                    <a:gd name="T12" fmla="*/ 27 w 97"/>
                    <a:gd name="T13" fmla="*/ 15 h 83"/>
                    <a:gd name="T14" fmla="*/ 19 w 97"/>
                    <a:gd name="T15" fmla="*/ 22 h 83"/>
                    <a:gd name="T16" fmla="*/ 12 w 97"/>
                    <a:gd name="T17" fmla="*/ 32 h 83"/>
                    <a:gd name="T18" fmla="*/ 3 w 97"/>
                    <a:gd name="T19" fmla="*/ 53 h 83"/>
                    <a:gd name="T20" fmla="*/ 0 w 97"/>
                    <a:gd name="T21" fmla="*/ 70 h 83"/>
                    <a:gd name="T22" fmla="*/ 0 w 97"/>
                    <a:gd name="T23" fmla="*/ 80 h 83"/>
                    <a:gd name="T24" fmla="*/ 0 w 97"/>
                    <a:gd name="T25" fmla="*/ 83 h 83"/>
                    <a:gd name="T26" fmla="*/ 3 w 97"/>
                    <a:gd name="T27" fmla="*/ 77 h 83"/>
                    <a:gd name="T28" fmla="*/ 12 w 97"/>
                    <a:gd name="T29" fmla="*/ 63 h 83"/>
                    <a:gd name="T30" fmla="*/ 24 w 97"/>
                    <a:gd name="T31" fmla="*/ 49 h 83"/>
                    <a:gd name="T32" fmla="*/ 39 w 97"/>
                    <a:gd name="T33" fmla="*/ 41 h 83"/>
                    <a:gd name="T34" fmla="*/ 48 w 97"/>
                    <a:gd name="T35" fmla="*/ 39 h 83"/>
                    <a:gd name="T36" fmla="*/ 56 w 97"/>
                    <a:gd name="T37" fmla="*/ 37 h 83"/>
                    <a:gd name="T38" fmla="*/ 66 w 97"/>
                    <a:gd name="T39" fmla="*/ 36 h 83"/>
                    <a:gd name="T40" fmla="*/ 77 w 97"/>
                    <a:gd name="T41" fmla="*/ 34 h 83"/>
                    <a:gd name="T42" fmla="*/ 83 w 97"/>
                    <a:gd name="T43" fmla="*/ 31 h 83"/>
                    <a:gd name="T44" fmla="*/ 90 w 97"/>
                    <a:gd name="T45" fmla="*/ 29 h 83"/>
                    <a:gd name="T46" fmla="*/ 95 w 97"/>
                    <a:gd name="T47" fmla="*/ 27 h 83"/>
                    <a:gd name="T48" fmla="*/ 97 w 97"/>
                    <a:gd name="T49" fmla="*/ 27 h 83"/>
                    <a:gd name="T50" fmla="*/ 65 w 97"/>
                    <a:gd name="T51" fmla="*/ 0 h 83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w 97"/>
                    <a:gd name="T79" fmla="*/ 0 h 83"/>
                    <a:gd name="T80" fmla="*/ 97 w 97"/>
                    <a:gd name="T81" fmla="*/ 83 h 83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T78" t="T79" r="T80" b="T81"/>
                  <a:pathLst>
                    <a:path w="97" h="83">
                      <a:moveTo>
                        <a:pt x="65" y="0"/>
                      </a:moveTo>
                      <a:lnTo>
                        <a:pt x="63" y="0"/>
                      </a:lnTo>
                      <a:lnTo>
                        <a:pt x="58" y="2"/>
                      </a:lnTo>
                      <a:lnTo>
                        <a:pt x="53" y="3"/>
                      </a:lnTo>
                      <a:lnTo>
                        <a:pt x="44" y="5"/>
                      </a:lnTo>
                      <a:lnTo>
                        <a:pt x="36" y="10"/>
                      </a:lnTo>
                      <a:lnTo>
                        <a:pt x="27" y="15"/>
                      </a:lnTo>
                      <a:lnTo>
                        <a:pt x="19" y="22"/>
                      </a:lnTo>
                      <a:lnTo>
                        <a:pt x="12" y="32"/>
                      </a:lnTo>
                      <a:lnTo>
                        <a:pt x="3" y="53"/>
                      </a:lnTo>
                      <a:lnTo>
                        <a:pt x="0" y="70"/>
                      </a:lnTo>
                      <a:lnTo>
                        <a:pt x="0" y="80"/>
                      </a:lnTo>
                      <a:lnTo>
                        <a:pt x="0" y="83"/>
                      </a:lnTo>
                      <a:lnTo>
                        <a:pt x="3" y="77"/>
                      </a:lnTo>
                      <a:lnTo>
                        <a:pt x="12" y="63"/>
                      </a:lnTo>
                      <a:lnTo>
                        <a:pt x="24" y="49"/>
                      </a:lnTo>
                      <a:lnTo>
                        <a:pt x="39" y="41"/>
                      </a:lnTo>
                      <a:lnTo>
                        <a:pt x="48" y="39"/>
                      </a:lnTo>
                      <a:lnTo>
                        <a:pt x="56" y="37"/>
                      </a:lnTo>
                      <a:lnTo>
                        <a:pt x="66" y="36"/>
                      </a:lnTo>
                      <a:lnTo>
                        <a:pt x="77" y="34"/>
                      </a:lnTo>
                      <a:lnTo>
                        <a:pt x="83" y="31"/>
                      </a:lnTo>
                      <a:lnTo>
                        <a:pt x="90" y="29"/>
                      </a:lnTo>
                      <a:lnTo>
                        <a:pt x="95" y="27"/>
                      </a:lnTo>
                      <a:lnTo>
                        <a:pt x="97" y="27"/>
                      </a:lnTo>
                      <a:lnTo>
                        <a:pt x="65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28575" cmpd="sng">
                  <a:solidFill>
                    <a:schemeClr val="accent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747" name="Freeform 86"/>
                <p:cNvSpPr>
                  <a:spLocks/>
                </p:cNvSpPr>
                <p:nvPr/>
              </p:nvSpPr>
              <p:spPr bwMode="auto">
                <a:xfrm>
                  <a:off x="3769" y="1438"/>
                  <a:ext cx="189" cy="105"/>
                </a:xfrm>
                <a:custGeom>
                  <a:avLst/>
                  <a:gdLst>
                    <a:gd name="T0" fmla="*/ 0 w 189"/>
                    <a:gd name="T1" fmla="*/ 27 h 105"/>
                    <a:gd name="T2" fmla="*/ 1 w 189"/>
                    <a:gd name="T3" fmla="*/ 29 h 105"/>
                    <a:gd name="T4" fmla="*/ 8 w 189"/>
                    <a:gd name="T5" fmla="*/ 32 h 105"/>
                    <a:gd name="T6" fmla="*/ 17 w 189"/>
                    <a:gd name="T7" fmla="*/ 35 h 105"/>
                    <a:gd name="T8" fmla="*/ 30 w 189"/>
                    <a:gd name="T9" fmla="*/ 42 h 105"/>
                    <a:gd name="T10" fmla="*/ 44 w 189"/>
                    <a:gd name="T11" fmla="*/ 49 h 105"/>
                    <a:gd name="T12" fmla="*/ 61 w 189"/>
                    <a:gd name="T13" fmla="*/ 57 h 105"/>
                    <a:gd name="T14" fmla="*/ 78 w 189"/>
                    <a:gd name="T15" fmla="*/ 64 h 105"/>
                    <a:gd name="T16" fmla="*/ 97 w 189"/>
                    <a:gd name="T17" fmla="*/ 73 h 105"/>
                    <a:gd name="T18" fmla="*/ 116 w 189"/>
                    <a:gd name="T19" fmla="*/ 80 h 105"/>
                    <a:gd name="T20" fmla="*/ 131 w 189"/>
                    <a:gd name="T21" fmla="*/ 86 h 105"/>
                    <a:gd name="T22" fmla="*/ 146 w 189"/>
                    <a:gd name="T23" fmla="*/ 92 h 105"/>
                    <a:gd name="T24" fmla="*/ 158 w 189"/>
                    <a:gd name="T25" fmla="*/ 97 h 105"/>
                    <a:gd name="T26" fmla="*/ 167 w 189"/>
                    <a:gd name="T27" fmla="*/ 100 h 105"/>
                    <a:gd name="T28" fmla="*/ 175 w 189"/>
                    <a:gd name="T29" fmla="*/ 104 h 105"/>
                    <a:gd name="T30" fmla="*/ 179 w 189"/>
                    <a:gd name="T31" fmla="*/ 105 h 105"/>
                    <a:gd name="T32" fmla="*/ 181 w 189"/>
                    <a:gd name="T33" fmla="*/ 105 h 105"/>
                    <a:gd name="T34" fmla="*/ 189 w 189"/>
                    <a:gd name="T35" fmla="*/ 80 h 105"/>
                    <a:gd name="T36" fmla="*/ 187 w 189"/>
                    <a:gd name="T37" fmla="*/ 80 h 105"/>
                    <a:gd name="T38" fmla="*/ 184 w 189"/>
                    <a:gd name="T39" fmla="*/ 78 h 105"/>
                    <a:gd name="T40" fmla="*/ 175 w 189"/>
                    <a:gd name="T41" fmla="*/ 75 h 105"/>
                    <a:gd name="T42" fmla="*/ 167 w 189"/>
                    <a:gd name="T43" fmla="*/ 71 h 105"/>
                    <a:gd name="T44" fmla="*/ 155 w 189"/>
                    <a:gd name="T45" fmla="*/ 66 h 105"/>
                    <a:gd name="T46" fmla="*/ 140 w 189"/>
                    <a:gd name="T47" fmla="*/ 61 h 105"/>
                    <a:gd name="T48" fmla="*/ 124 w 189"/>
                    <a:gd name="T49" fmla="*/ 54 h 105"/>
                    <a:gd name="T50" fmla="*/ 106 w 189"/>
                    <a:gd name="T51" fmla="*/ 47 h 105"/>
                    <a:gd name="T52" fmla="*/ 87 w 189"/>
                    <a:gd name="T53" fmla="*/ 39 h 105"/>
                    <a:gd name="T54" fmla="*/ 70 w 189"/>
                    <a:gd name="T55" fmla="*/ 32 h 105"/>
                    <a:gd name="T56" fmla="*/ 53 w 189"/>
                    <a:gd name="T57" fmla="*/ 23 h 105"/>
                    <a:gd name="T58" fmla="*/ 39 w 189"/>
                    <a:gd name="T59" fmla="*/ 15 h 105"/>
                    <a:gd name="T60" fmla="*/ 25 w 189"/>
                    <a:gd name="T61" fmla="*/ 10 h 105"/>
                    <a:gd name="T62" fmla="*/ 17 w 189"/>
                    <a:gd name="T63" fmla="*/ 5 h 105"/>
                    <a:gd name="T64" fmla="*/ 10 w 189"/>
                    <a:gd name="T65" fmla="*/ 1 h 105"/>
                    <a:gd name="T66" fmla="*/ 8 w 189"/>
                    <a:gd name="T67" fmla="*/ 0 h 105"/>
                    <a:gd name="T68" fmla="*/ 0 w 189"/>
                    <a:gd name="T69" fmla="*/ 27 h 105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w 189"/>
                    <a:gd name="T106" fmla="*/ 0 h 105"/>
                    <a:gd name="T107" fmla="*/ 189 w 189"/>
                    <a:gd name="T108" fmla="*/ 105 h 105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T105" t="T106" r="T107" b="T108"/>
                  <a:pathLst>
                    <a:path w="189" h="105">
                      <a:moveTo>
                        <a:pt x="0" y="27"/>
                      </a:moveTo>
                      <a:lnTo>
                        <a:pt x="1" y="29"/>
                      </a:lnTo>
                      <a:lnTo>
                        <a:pt x="8" y="32"/>
                      </a:lnTo>
                      <a:lnTo>
                        <a:pt x="17" y="35"/>
                      </a:lnTo>
                      <a:lnTo>
                        <a:pt x="30" y="42"/>
                      </a:lnTo>
                      <a:lnTo>
                        <a:pt x="44" y="49"/>
                      </a:lnTo>
                      <a:lnTo>
                        <a:pt x="61" y="57"/>
                      </a:lnTo>
                      <a:lnTo>
                        <a:pt x="78" y="64"/>
                      </a:lnTo>
                      <a:lnTo>
                        <a:pt x="97" y="73"/>
                      </a:lnTo>
                      <a:lnTo>
                        <a:pt x="116" y="80"/>
                      </a:lnTo>
                      <a:lnTo>
                        <a:pt x="131" y="86"/>
                      </a:lnTo>
                      <a:lnTo>
                        <a:pt x="146" y="92"/>
                      </a:lnTo>
                      <a:lnTo>
                        <a:pt x="158" y="97"/>
                      </a:lnTo>
                      <a:lnTo>
                        <a:pt x="167" y="100"/>
                      </a:lnTo>
                      <a:lnTo>
                        <a:pt x="175" y="104"/>
                      </a:lnTo>
                      <a:lnTo>
                        <a:pt x="179" y="105"/>
                      </a:lnTo>
                      <a:lnTo>
                        <a:pt x="181" y="105"/>
                      </a:lnTo>
                      <a:lnTo>
                        <a:pt x="189" y="80"/>
                      </a:lnTo>
                      <a:lnTo>
                        <a:pt x="187" y="80"/>
                      </a:lnTo>
                      <a:lnTo>
                        <a:pt x="184" y="78"/>
                      </a:lnTo>
                      <a:lnTo>
                        <a:pt x="175" y="75"/>
                      </a:lnTo>
                      <a:lnTo>
                        <a:pt x="167" y="71"/>
                      </a:lnTo>
                      <a:lnTo>
                        <a:pt x="155" y="66"/>
                      </a:lnTo>
                      <a:lnTo>
                        <a:pt x="140" y="61"/>
                      </a:lnTo>
                      <a:lnTo>
                        <a:pt x="124" y="54"/>
                      </a:lnTo>
                      <a:lnTo>
                        <a:pt x="106" y="47"/>
                      </a:lnTo>
                      <a:lnTo>
                        <a:pt x="87" y="39"/>
                      </a:lnTo>
                      <a:lnTo>
                        <a:pt x="70" y="32"/>
                      </a:lnTo>
                      <a:lnTo>
                        <a:pt x="53" y="23"/>
                      </a:lnTo>
                      <a:lnTo>
                        <a:pt x="39" y="15"/>
                      </a:lnTo>
                      <a:lnTo>
                        <a:pt x="25" y="10"/>
                      </a:lnTo>
                      <a:lnTo>
                        <a:pt x="17" y="5"/>
                      </a:lnTo>
                      <a:lnTo>
                        <a:pt x="10" y="1"/>
                      </a:lnTo>
                      <a:lnTo>
                        <a:pt x="8" y="0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28575" cmpd="sng">
                  <a:solidFill>
                    <a:schemeClr val="accent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748" name="Freeform 87"/>
                <p:cNvSpPr>
                  <a:spLocks/>
                </p:cNvSpPr>
                <p:nvPr/>
              </p:nvSpPr>
              <p:spPr bwMode="auto">
                <a:xfrm>
                  <a:off x="3547" y="1729"/>
                  <a:ext cx="334" cy="327"/>
                </a:xfrm>
                <a:custGeom>
                  <a:avLst/>
                  <a:gdLst>
                    <a:gd name="T0" fmla="*/ 97 w 334"/>
                    <a:gd name="T1" fmla="*/ 0 h 327"/>
                    <a:gd name="T2" fmla="*/ 96 w 334"/>
                    <a:gd name="T3" fmla="*/ 15 h 327"/>
                    <a:gd name="T4" fmla="*/ 92 w 334"/>
                    <a:gd name="T5" fmla="*/ 51 h 327"/>
                    <a:gd name="T6" fmla="*/ 85 w 334"/>
                    <a:gd name="T7" fmla="*/ 102 h 327"/>
                    <a:gd name="T8" fmla="*/ 80 w 334"/>
                    <a:gd name="T9" fmla="*/ 155 h 327"/>
                    <a:gd name="T10" fmla="*/ 77 w 334"/>
                    <a:gd name="T11" fmla="*/ 208 h 327"/>
                    <a:gd name="T12" fmla="*/ 73 w 334"/>
                    <a:gd name="T13" fmla="*/ 254 h 327"/>
                    <a:gd name="T14" fmla="*/ 72 w 334"/>
                    <a:gd name="T15" fmla="*/ 287 h 327"/>
                    <a:gd name="T16" fmla="*/ 72 w 334"/>
                    <a:gd name="T17" fmla="*/ 300 h 327"/>
                    <a:gd name="T18" fmla="*/ 0 w 334"/>
                    <a:gd name="T19" fmla="*/ 327 h 327"/>
                    <a:gd name="T20" fmla="*/ 334 w 334"/>
                    <a:gd name="T21" fmla="*/ 327 h 327"/>
                    <a:gd name="T22" fmla="*/ 331 w 334"/>
                    <a:gd name="T23" fmla="*/ 309 h 327"/>
                    <a:gd name="T24" fmla="*/ 326 w 334"/>
                    <a:gd name="T25" fmla="*/ 259 h 327"/>
                    <a:gd name="T26" fmla="*/ 321 w 334"/>
                    <a:gd name="T27" fmla="*/ 198 h 327"/>
                    <a:gd name="T28" fmla="*/ 321 w 334"/>
                    <a:gd name="T29" fmla="*/ 138 h 327"/>
                    <a:gd name="T30" fmla="*/ 324 w 334"/>
                    <a:gd name="T31" fmla="*/ 87 h 327"/>
                    <a:gd name="T32" fmla="*/ 329 w 334"/>
                    <a:gd name="T33" fmla="*/ 48 h 327"/>
                    <a:gd name="T34" fmla="*/ 331 w 334"/>
                    <a:gd name="T35" fmla="*/ 22 h 327"/>
                    <a:gd name="T36" fmla="*/ 333 w 334"/>
                    <a:gd name="T37" fmla="*/ 12 h 327"/>
                    <a:gd name="T38" fmla="*/ 97 w 334"/>
                    <a:gd name="T39" fmla="*/ 0 h 327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w 334"/>
                    <a:gd name="T61" fmla="*/ 0 h 327"/>
                    <a:gd name="T62" fmla="*/ 334 w 334"/>
                    <a:gd name="T63" fmla="*/ 327 h 327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T60" t="T61" r="T62" b="T63"/>
                  <a:pathLst>
                    <a:path w="334" h="327">
                      <a:moveTo>
                        <a:pt x="97" y="0"/>
                      </a:moveTo>
                      <a:lnTo>
                        <a:pt x="96" y="15"/>
                      </a:lnTo>
                      <a:lnTo>
                        <a:pt x="92" y="51"/>
                      </a:lnTo>
                      <a:lnTo>
                        <a:pt x="85" y="102"/>
                      </a:lnTo>
                      <a:lnTo>
                        <a:pt x="80" y="155"/>
                      </a:lnTo>
                      <a:lnTo>
                        <a:pt x="77" y="208"/>
                      </a:lnTo>
                      <a:lnTo>
                        <a:pt x="73" y="254"/>
                      </a:lnTo>
                      <a:lnTo>
                        <a:pt x="72" y="287"/>
                      </a:lnTo>
                      <a:lnTo>
                        <a:pt x="72" y="300"/>
                      </a:lnTo>
                      <a:lnTo>
                        <a:pt x="0" y="327"/>
                      </a:lnTo>
                      <a:lnTo>
                        <a:pt x="334" y="327"/>
                      </a:lnTo>
                      <a:lnTo>
                        <a:pt x="331" y="309"/>
                      </a:lnTo>
                      <a:lnTo>
                        <a:pt x="326" y="259"/>
                      </a:lnTo>
                      <a:lnTo>
                        <a:pt x="321" y="198"/>
                      </a:lnTo>
                      <a:lnTo>
                        <a:pt x="321" y="138"/>
                      </a:lnTo>
                      <a:lnTo>
                        <a:pt x="324" y="87"/>
                      </a:lnTo>
                      <a:lnTo>
                        <a:pt x="329" y="48"/>
                      </a:lnTo>
                      <a:lnTo>
                        <a:pt x="331" y="22"/>
                      </a:lnTo>
                      <a:lnTo>
                        <a:pt x="333" y="12"/>
                      </a:lnTo>
                      <a:lnTo>
                        <a:pt x="97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28575" cmpd="sng">
                  <a:solidFill>
                    <a:schemeClr val="accent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749" name="Freeform 88"/>
                <p:cNvSpPr>
                  <a:spLocks/>
                </p:cNvSpPr>
                <p:nvPr/>
              </p:nvSpPr>
              <p:spPr bwMode="auto">
                <a:xfrm>
                  <a:off x="3869" y="1703"/>
                  <a:ext cx="299" cy="357"/>
                </a:xfrm>
                <a:custGeom>
                  <a:avLst/>
                  <a:gdLst>
                    <a:gd name="T0" fmla="*/ 7 w 299"/>
                    <a:gd name="T1" fmla="*/ 33 h 357"/>
                    <a:gd name="T2" fmla="*/ 9 w 299"/>
                    <a:gd name="T3" fmla="*/ 48 h 357"/>
                    <a:gd name="T4" fmla="*/ 11 w 299"/>
                    <a:gd name="T5" fmla="*/ 84 h 357"/>
                    <a:gd name="T6" fmla="*/ 14 w 299"/>
                    <a:gd name="T7" fmla="*/ 135 h 357"/>
                    <a:gd name="T8" fmla="*/ 19 w 299"/>
                    <a:gd name="T9" fmla="*/ 188 h 357"/>
                    <a:gd name="T10" fmla="*/ 24 w 299"/>
                    <a:gd name="T11" fmla="*/ 239 h 357"/>
                    <a:gd name="T12" fmla="*/ 31 w 299"/>
                    <a:gd name="T13" fmla="*/ 285 h 357"/>
                    <a:gd name="T14" fmla="*/ 36 w 299"/>
                    <a:gd name="T15" fmla="*/ 319 h 357"/>
                    <a:gd name="T16" fmla="*/ 38 w 299"/>
                    <a:gd name="T17" fmla="*/ 331 h 357"/>
                    <a:gd name="T18" fmla="*/ 0 w 299"/>
                    <a:gd name="T19" fmla="*/ 357 h 357"/>
                    <a:gd name="T20" fmla="*/ 299 w 299"/>
                    <a:gd name="T21" fmla="*/ 311 h 357"/>
                    <a:gd name="T22" fmla="*/ 292 w 299"/>
                    <a:gd name="T23" fmla="*/ 292 h 357"/>
                    <a:gd name="T24" fmla="*/ 279 w 299"/>
                    <a:gd name="T25" fmla="*/ 246 h 357"/>
                    <a:gd name="T26" fmla="*/ 263 w 299"/>
                    <a:gd name="T27" fmla="*/ 186 h 357"/>
                    <a:gd name="T28" fmla="*/ 251 w 299"/>
                    <a:gd name="T29" fmla="*/ 127 h 357"/>
                    <a:gd name="T30" fmla="*/ 246 w 299"/>
                    <a:gd name="T31" fmla="*/ 77 h 357"/>
                    <a:gd name="T32" fmla="*/ 243 w 299"/>
                    <a:gd name="T33" fmla="*/ 36 h 357"/>
                    <a:gd name="T34" fmla="*/ 241 w 299"/>
                    <a:gd name="T35" fmla="*/ 11 h 357"/>
                    <a:gd name="T36" fmla="*/ 241 w 299"/>
                    <a:gd name="T37" fmla="*/ 0 h 357"/>
                    <a:gd name="T38" fmla="*/ 7 w 299"/>
                    <a:gd name="T39" fmla="*/ 33 h 357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w 299"/>
                    <a:gd name="T61" fmla="*/ 0 h 357"/>
                    <a:gd name="T62" fmla="*/ 299 w 299"/>
                    <a:gd name="T63" fmla="*/ 357 h 357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T60" t="T61" r="T62" b="T63"/>
                  <a:pathLst>
                    <a:path w="299" h="357">
                      <a:moveTo>
                        <a:pt x="7" y="33"/>
                      </a:moveTo>
                      <a:lnTo>
                        <a:pt x="9" y="48"/>
                      </a:lnTo>
                      <a:lnTo>
                        <a:pt x="11" y="84"/>
                      </a:lnTo>
                      <a:lnTo>
                        <a:pt x="14" y="135"/>
                      </a:lnTo>
                      <a:lnTo>
                        <a:pt x="19" y="188"/>
                      </a:lnTo>
                      <a:lnTo>
                        <a:pt x="24" y="239"/>
                      </a:lnTo>
                      <a:lnTo>
                        <a:pt x="31" y="285"/>
                      </a:lnTo>
                      <a:lnTo>
                        <a:pt x="36" y="319"/>
                      </a:lnTo>
                      <a:lnTo>
                        <a:pt x="38" y="331"/>
                      </a:lnTo>
                      <a:lnTo>
                        <a:pt x="0" y="357"/>
                      </a:lnTo>
                      <a:lnTo>
                        <a:pt x="299" y="311"/>
                      </a:lnTo>
                      <a:lnTo>
                        <a:pt x="292" y="292"/>
                      </a:lnTo>
                      <a:lnTo>
                        <a:pt x="279" y="246"/>
                      </a:lnTo>
                      <a:lnTo>
                        <a:pt x="263" y="186"/>
                      </a:lnTo>
                      <a:lnTo>
                        <a:pt x="251" y="127"/>
                      </a:lnTo>
                      <a:lnTo>
                        <a:pt x="246" y="77"/>
                      </a:lnTo>
                      <a:lnTo>
                        <a:pt x="243" y="36"/>
                      </a:lnTo>
                      <a:lnTo>
                        <a:pt x="241" y="11"/>
                      </a:lnTo>
                      <a:lnTo>
                        <a:pt x="241" y="0"/>
                      </a:lnTo>
                      <a:lnTo>
                        <a:pt x="7" y="33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28575" cmpd="sng">
                  <a:solidFill>
                    <a:schemeClr val="accent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30730" name="Rectangle 99"/>
            <p:cNvSpPr>
              <a:spLocks noChangeArrowheads="1"/>
            </p:cNvSpPr>
            <p:nvPr/>
          </p:nvSpPr>
          <p:spPr bwMode="auto">
            <a:xfrm>
              <a:off x="951" y="2318"/>
              <a:ext cx="201" cy="228"/>
            </a:xfrm>
            <a:prstGeom prst="rect">
              <a:avLst/>
            </a:prstGeom>
            <a:solidFill>
              <a:srgbClr val="FF33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4436" name="Rectangle 100"/>
          <p:cNvSpPr>
            <a:spLocks noChangeArrowheads="1"/>
          </p:cNvSpPr>
          <p:nvPr/>
        </p:nvSpPr>
        <p:spPr bwMode="auto">
          <a:xfrm>
            <a:off x="576263" y="3240088"/>
            <a:ext cx="68262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3200">
                <a:solidFill>
                  <a:schemeClr val="accent2"/>
                </a:solidFill>
                <a:latin typeface="Comic Sans MS" pitchFamily="66" charset="0"/>
              </a:rPr>
              <a:t>1m</a:t>
            </a:r>
            <a:endParaRPr lang="en-GB" sz="3200">
              <a:solidFill>
                <a:schemeClr val="accent2"/>
              </a:solidFill>
              <a:latin typeface="Comic Sans MS" pitchFamily="66" charset="0"/>
              <a:cs typeface="Times New Roman" charset="0"/>
            </a:endParaRPr>
          </a:p>
        </p:txBody>
      </p:sp>
      <p:sp>
        <p:nvSpPr>
          <p:cNvPr id="14437" name="Rectangle 101"/>
          <p:cNvSpPr>
            <a:spLocks noChangeArrowheads="1"/>
          </p:cNvSpPr>
          <p:nvPr/>
        </p:nvSpPr>
        <p:spPr bwMode="auto">
          <a:xfrm>
            <a:off x="4168775" y="4359275"/>
            <a:ext cx="74771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3200">
                <a:solidFill>
                  <a:schemeClr val="accent2"/>
                </a:solidFill>
                <a:latin typeface="Comic Sans MS" pitchFamily="66" charset="0"/>
              </a:rPr>
              <a:t>8m</a:t>
            </a:r>
            <a:endParaRPr lang="en-GB" sz="3200">
              <a:solidFill>
                <a:schemeClr val="accent2"/>
              </a:solidFill>
              <a:latin typeface="Comic Sans MS" pitchFamily="66" charset="0"/>
              <a:cs typeface="Times New Roman" charset="0"/>
            </a:endParaRPr>
          </a:p>
        </p:txBody>
      </p:sp>
      <p:sp>
        <p:nvSpPr>
          <p:cNvPr id="14438" name="Rectangle 102"/>
          <p:cNvSpPr>
            <a:spLocks noChangeArrowheads="1"/>
          </p:cNvSpPr>
          <p:nvPr/>
        </p:nvSpPr>
        <p:spPr bwMode="auto">
          <a:xfrm>
            <a:off x="0" y="533400"/>
            <a:ext cx="9144000" cy="79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algn="ctr" defTabSz="762000">
              <a:spcBef>
                <a:spcPct val="20000"/>
              </a:spcBef>
            </a:pPr>
            <a:r>
              <a:rPr lang="en-GB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  <a:ea typeface="PMingLiU" pitchFamily="18" charset="-120"/>
              </a:rPr>
              <a:t>Using Pythagoras’ Theorem</a:t>
            </a:r>
          </a:p>
          <a:p>
            <a:pPr defTabSz="762000">
              <a:spcBef>
                <a:spcPct val="20000"/>
              </a:spcBef>
            </a:pPr>
            <a:endParaRPr lang="en-GB" sz="2800" b="1" i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j-lt"/>
              <a:ea typeface="PMingLiU" pitchFamily="18" charset="-120"/>
            </a:endParaRPr>
          </a:p>
        </p:txBody>
      </p:sp>
      <p:sp>
        <p:nvSpPr>
          <p:cNvPr id="14441" name="Text Box 105"/>
          <p:cNvSpPr txBox="1">
            <a:spLocks noChangeArrowheads="1"/>
          </p:cNvSpPr>
          <p:nvPr/>
        </p:nvSpPr>
        <p:spPr bwMode="auto">
          <a:xfrm>
            <a:off x="1231900" y="5384800"/>
            <a:ext cx="637222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3200" dirty="0">
                <a:latin typeface="Comic Sans MS" pitchFamily="66" charset="0"/>
              </a:rPr>
              <a:t>What is the length of the slope?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4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4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4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4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4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4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28" grpId="0" animBg="1"/>
      <p:bldP spid="14434" grpId="0" animBg="1"/>
      <p:bldP spid="14436" grpId="0" autoUpdateAnimBg="0"/>
      <p:bldP spid="14437" grpId="0" autoUpdateAnimBg="0"/>
      <p:bldP spid="14438" grpId="0"/>
      <p:bldP spid="14441" grpId="0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9"/>
          <p:cNvGrpSpPr>
            <a:grpSpLocks/>
          </p:cNvGrpSpPr>
          <p:nvPr/>
        </p:nvGrpSpPr>
        <p:grpSpPr bwMode="auto">
          <a:xfrm>
            <a:off x="2165350" y="1574800"/>
            <a:ext cx="6169025" cy="1085850"/>
            <a:chOff x="1364" y="992"/>
            <a:chExt cx="3886" cy="684"/>
          </a:xfrm>
        </p:grpSpPr>
        <p:sp>
          <p:nvSpPr>
            <p:cNvPr id="31761" name="AutoShape 3"/>
            <p:cNvSpPr>
              <a:spLocks noChangeArrowheads="1"/>
            </p:cNvSpPr>
            <p:nvPr/>
          </p:nvSpPr>
          <p:spPr bwMode="auto">
            <a:xfrm>
              <a:off x="1364" y="992"/>
              <a:ext cx="3886" cy="683"/>
            </a:xfrm>
            <a:prstGeom prst="rtTriangl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762" name="Rectangle 25"/>
            <p:cNvSpPr>
              <a:spLocks noChangeArrowheads="1"/>
            </p:cNvSpPr>
            <p:nvPr/>
          </p:nvSpPr>
          <p:spPr bwMode="auto">
            <a:xfrm>
              <a:off x="1366" y="1448"/>
              <a:ext cx="201" cy="228"/>
            </a:xfrm>
            <a:prstGeom prst="rect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5386" name="Rectangle 26"/>
          <p:cNvSpPr>
            <a:spLocks noChangeArrowheads="1"/>
          </p:cNvSpPr>
          <p:nvPr/>
        </p:nvSpPr>
        <p:spPr bwMode="auto">
          <a:xfrm>
            <a:off x="1271588" y="1879600"/>
            <a:ext cx="68262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3200">
                <a:latin typeface="Comic Sans MS" pitchFamily="66" charset="0"/>
              </a:rPr>
              <a:t>1m</a:t>
            </a:r>
            <a:endParaRPr lang="en-GB" sz="3200">
              <a:latin typeface="Comic Sans MS" pitchFamily="66" charset="0"/>
              <a:cs typeface="Times New Roman" charset="0"/>
            </a:endParaRPr>
          </a:p>
        </p:txBody>
      </p:sp>
      <p:sp>
        <p:nvSpPr>
          <p:cNvPr id="15387" name="Rectangle 27"/>
          <p:cNvSpPr>
            <a:spLocks noChangeArrowheads="1"/>
          </p:cNvSpPr>
          <p:nvPr/>
        </p:nvSpPr>
        <p:spPr bwMode="auto">
          <a:xfrm>
            <a:off x="4678363" y="2755900"/>
            <a:ext cx="747712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3200">
                <a:latin typeface="Comic Sans MS" pitchFamily="66" charset="0"/>
              </a:rPr>
              <a:t>8m</a:t>
            </a:r>
            <a:endParaRPr lang="en-GB" sz="3200">
              <a:latin typeface="Comic Sans MS" pitchFamily="66" charset="0"/>
              <a:cs typeface="Times New Roman" charset="0"/>
            </a:endParaRPr>
          </a:p>
        </p:txBody>
      </p:sp>
      <p:sp>
        <p:nvSpPr>
          <p:cNvPr id="15388" name="Line 28"/>
          <p:cNvSpPr>
            <a:spLocks noChangeShapeType="1"/>
          </p:cNvSpPr>
          <p:nvPr/>
        </p:nvSpPr>
        <p:spPr bwMode="auto">
          <a:xfrm flipV="1">
            <a:off x="2489200" y="2089150"/>
            <a:ext cx="615950" cy="219075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5389" name="Text Box 29"/>
          <p:cNvSpPr txBox="1">
            <a:spLocks noChangeArrowheads="1"/>
          </p:cNvSpPr>
          <p:nvPr/>
        </p:nvSpPr>
        <p:spPr bwMode="auto">
          <a:xfrm>
            <a:off x="4459288" y="1173163"/>
            <a:ext cx="444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4000">
                <a:solidFill>
                  <a:srgbClr val="FF0000"/>
                </a:solidFill>
                <a:latin typeface="Comic Sans MS" pitchFamily="66" charset="0"/>
              </a:rPr>
              <a:t>c</a:t>
            </a:r>
          </a:p>
        </p:txBody>
      </p:sp>
      <p:sp>
        <p:nvSpPr>
          <p:cNvPr id="15390" name="Rectangle 30"/>
          <p:cNvSpPr>
            <a:spLocks noChangeArrowheads="1"/>
          </p:cNvSpPr>
          <p:nvPr/>
        </p:nvSpPr>
        <p:spPr bwMode="auto">
          <a:xfrm>
            <a:off x="4014788" y="2655888"/>
            <a:ext cx="74453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4000">
                <a:solidFill>
                  <a:srgbClr val="FF0000"/>
                </a:solidFill>
                <a:latin typeface="Comic Sans MS" pitchFamily="66" charset="0"/>
              </a:rPr>
              <a:t>b=</a:t>
            </a:r>
            <a:endParaRPr lang="en-GB" sz="4000">
              <a:solidFill>
                <a:srgbClr val="FF0000"/>
              </a:solidFill>
              <a:latin typeface="Comic Sans MS" pitchFamily="66" charset="0"/>
              <a:cs typeface="Times New Roman" charset="0"/>
            </a:endParaRPr>
          </a:p>
        </p:txBody>
      </p:sp>
      <p:sp>
        <p:nvSpPr>
          <p:cNvPr id="15391" name="Rectangle 31"/>
          <p:cNvSpPr>
            <a:spLocks noChangeArrowheads="1"/>
          </p:cNvSpPr>
          <p:nvPr/>
        </p:nvSpPr>
        <p:spPr bwMode="auto">
          <a:xfrm>
            <a:off x="658813" y="1784350"/>
            <a:ext cx="70326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4000">
                <a:solidFill>
                  <a:srgbClr val="FF0000"/>
                </a:solidFill>
                <a:latin typeface="Comic Sans MS" pitchFamily="66" charset="0"/>
              </a:rPr>
              <a:t>a=</a:t>
            </a:r>
            <a:endParaRPr lang="en-GB" sz="4000">
              <a:solidFill>
                <a:srgbClr val="FF0000"/>
              </a:solidFill>
              <a:latin typeface="Comic Sans MS" pitchFamily="66" charset="0"/>
              <a:cs typeface="Times New Roman" charset="0"/>
            </a:endParaRPr>
          </a:p>
        </p:txBody>
      </p:sp>
      <p:sp>
        <p:nvSpPr>
          <p:cNvPr id="15392" name="Rectangle 32"/>
          <p:cNvSpPr>
            <a:spLocks noChangeArrowheads="1"/>
          </p:cNvSpPr>
          <p:nvPr/>
        </p:nvSpPr>
        <p:spPr bwMode="auto">
          <a:xfrm>
            <a:off x="3298825" y="3413125"/>
            <a:ext cx="2163763" cy="579438"/>
          </a:xfrm>
          <a:prstGeom prst="rect">
            <a:avLst/>
          </a:prstGeom>
          <a:noFill/>
          <a:ln w="76200" cmpd="tri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3200">
                <a:latin typeface="Comic Sans MS" pitchFamily="66" charset="0"/>
              </a:rPr>
              <a:t>c</a:t>
            </a:r>
            <a:r>
              <a:rPr lang="en-GB" sz="3200">
                <a:latin typeface="Comic Sans MS" pitchFamily="66" charset="0"/>
                <a:cs typeface="Times New Roman" charset="0"/>
              </a:rPr>
              <a:t>²=a²+ b²</a:t>
            </a:r>
          </a:p>
        </p:txBody>
      </p:sp>
      <p:sp>
        <p:nvSpPr>
          <p:cNvPr id="15393" name="Rectangle 33"/>
          <p:cNvSpPr>
            <a:spLocks noChangeArrowheads="1"/>
          </p:cNvSpPr>
          <p:nvPr/>
        </p:nvSpPr>
        <p:spPr bwMode="auto">
          <a:xfrm>
            <a:off x="3300413" y="4298950"/>
            <a:ext cx="2144712" cy="579438"/>
          </a:xfrm>
          <a:prstGeom prst="rect">
            <a:avLst/>
          </a:prstGeom>
          <a:noFill/>
          <a:ln w="76200" cmpd="tri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3200">
                <a:latin typeface="Comic Sans MS" pitchFamily="66" charset="0"/>
              </a:rPr>
              <a:t>c</a:t>
            </a:r>
            <a:r>
              <a:rPr lang="en-GB" sz="3200">
                <a:latin typeface="Comic Sans MS" pitchFamily="66" charset="0"/>
                <a:cs typeface="Times New Roman" charset="0"/>
              </a:rPr>
              <a:t>²=1²+ 8²</a:t>
            </a:r>
          </a:p>
        </p:txBody>
      </p:sp>
      <p:sp>
        <p:nvSpPr>
          <p:cNvPr id="15394" name="Rectangle 34"/>
          <p:cNvSpPr>
            <a:spLocks noChangeArrowheads="1"/>
          </p:cNvSpPr>
          <p:nvPr/>
        </p:nvSpPr>
        <p:spPr bwMode="auto">
          <a:xfrm>
            <a:off x="3297238" y="5118100"/>
            <a:ext cx="1984375" cy="579438"/>
          </a:xfrm>
          <a:prstGeom prst="rect">
            <a:avLst/>
          </a:prstGeom>
          <a:noFill/>
          <a:ln w="76200" cmpd="tri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3200">
                <a:latin typeface="Comic Sans MS" pitchFamily="66" charset="0"/>
              </a:rPr>
              <a:t>c</a:t>
            </a:r>
            <a:r>
              <a:rPr lang="en-GB" sz="3200">
                <a:latin typeface="Comic Sans MS" pitchFamily="66" charset="0"/>
                <a:cs typeface="Times New Roman" charset="0"/>
              </a:rPr>
              <a:t>²=1 + 64</a:t>
            </a:r>
          </a:p>
        </p:txBody>
      </p:sp>
      <p:sp>
        <p:nvSpPr>
          <p:cNvPr id="15395" name="Rectangle 35"/>
          <p:cNvSpPr>
            <a:spLocks noChangeArrowheads="1"/>
          </p:cNvSpPr>
          <p:nvPr/>
        </p:nvSpPr>
        <p:spPr bwMode="auto">
          <a:xfrm>
            <a:off x="3300413" y="5832475"/>
            <a:ext cx="1362075" cy="579438"/>
          </a:xfrm>
          <a:prstGeom prst="rect">
            <a:avLst/>
          </a:prstGeom>
          <a:noFill/>
          <a:ln w="76200" cmpd="tri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3200">
                <a:latin typeface="Comic Sans MS" pitchFamily="66" charset="0"/>
              </a:rPr>
              <a:t>c</a:t>
            </a:r>
            <a:r>
              <a:rPr lang="en-GB" sz="3200">
                <a:latin typeface="Comic Sans MS" pitchFamily="66" charset="0"/>
                <a:cs typeface="Times New Roman" charset="0"/>
              </a:rPr>
              <a:t>²=65</a:t>
            </a:r>
          </a:p>
        </p:txBody>
      </p:sp>
      <p:sp>
        <p:nvSpPr>
          <p:cNvPr id="31759" name="Rectangle 38"/>
          <p:cNvSpPr>
            <a:spLocks noChangeArrowheads="1"/>
          </p:cNvSpPr>
          <p:nvPr/>
        </p:nvSpPr>
        <p:spPr bwMode="auto">
          <a:xfrm>
            <a:off x="4479925" y="3048000"/>
            <a:ext cx="1841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440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5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5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5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5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5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5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5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5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5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5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86" grpId="0" autoUpdateAnimBg="0"/>
      <p:bldP spid="15387" grpId="0" autoUpdateAnimBg="0"/>
      <p:bldP spid="15388" grpId="0" animBg="1"/>
      <p:bldP spid="15389" grpId="0" autoUpdateAnimBg="0"/>
      <p:bldP spid="15390" grpId="0" autoUpdateAnimBg="0"/>
      <p:bldP spid="15391" grpId="0" autoUpdateAnimBg="0"/>
      <p:bldP spid="15392" grpId="0" autoUpdateAnimBg="0"/>
      <p:bldP spid="15393" grpId="0" autoUpdateAnimBg="0"/>
      <p:bldP spid="15394" grpId="0" autoUpdateAnimBg="0"/>
      <p:bldP spid="15395" grpId="0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2298700" y="1970088"/>
            <a:ext cx="44196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3200">
                <a:solidFill>
                  <a:schemeClr val="accent2"/>
                </a:solidFill>
                <a:latin typeface="Comic Sans MS" pitchFamily="66" charset="0"/>
              </a:rPr>
              <a:t>How do we find c</a:t>
            </a:r>
            <a:r>
              <a:rPr lang="en-GB" sz="3200">
                <a:solidFill>
                  <a:schemeClr val="accent2"/>
                </a:solidFill>
                <a:latin typeface="Comic Sans MS" pitchFamily="66" charset="0"/>
                <a:cs typeface="Times New Roman" charset="0"/>
              </a:rPr>
              <a:t>?</a:t>
            </a:r>
          </a:p>
        </p:txBody>
      </p:sp>
      <p:grpSp>
        <p:nvGrpSpPr>
          <p:cNvPr id="2" name="Group 26"/>
          <p:cNvGrpSpPr>
            <a:grpSpLocks/>
          </p:cNvGrpSpPr>
          <p:nvPr/>
        </p:nvGrpSpPr>
        <p:grpSpPr bwMode="auto">
          <a:xfrm>
            <a:off x="1412875" y="1704975"/>
            <a:ext cx="7486650" cy="2530475"/>
            <a:chOff x="865" y="621"/>
            <a:chExt cx="4716" cy="1594"/>
          </a:xfrm>
        </p:grpSpPr>
        <p:pic>
          <p:nvPicPr>
            <p:cNvPr id="32787" name="Picture 7" descr="c:\Program Files\Microsoft Office\Clipart\homeanim\ag00021_.gif"/>
            <p:cNvPicPr>
              <a:picLocks noChangeAspect="1" noChangeArrowheads="1" noCrop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171" y="621"/>
              <a:ext cx="785" cy="10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2788" name="Text Box 8"/>
            <p:cNvSpPr txBox="1">
              <a:spLocks noChangeArrowheads="1"/>
            </p:cNvSpPr>
            <p:nvPr/>
          </p:nvSpPr>
          <p:spPr bwMode="auto">
            <a:xfrm>
              <a:off x="865" y="1389"/>
              <a:ext cx="4716" cy="8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sz="3200">
                  <a:solidFill>
                    <a:schemeClr val="accent2"/>
                  </a:solidFill>
                  <a:latin typeface="Comic Sans MS" pitchFamily="66" charset="0"/>
                </a:rPr>
                <a:t>We need to use the </a:t>
              </a:r>
            </a:p>
            <a:p>
              <a:pPr>
                <a:spcBef>
                  <a:spcPct val="50000"/>
                </a:spcBef>
              </a:pPr>
              <a:r>
                <a:rPr lang="en-GB" sz="3200">
                  <a:solidFill>
                    <a:srgbClr val="FF0000"/>
                  </a:solidFill>
                  <a:latin typeface="Comic Sans MS" pitchFamily="66" charset="0"/>
                </a:rPr>
                <a:t>square root</a:t>
              </a:r>
              <a:r>
                <a:rPr lang="en-GB" sz="3200">
                  <a:solidFill>
                    <a:schemeClr val="accent2"/>
                  </a:solidFill>
                  <a:latin typeface="Comic Sans MS" pitchFamily="66" charset="0"/>
                </a:rPr>
                <a:t> button on the calculator.</a:t>
              </a:r>
              <a:endParaRPr lang="en-GB" sz="3200">
                <a:solidFill>
                  <a:schemeClr val="accent2"/>
                </a:solidFill>
                <a:latin typeface="Comic Sans MS" pitchFamily="66" charset="0"/>
                <a:cs typeface="Times New Roman" charset="0"/>
              </a:endParaRPr>
            </a:p>
          </p:txBody>
        </p:sp>
      </p:grpSp>
      <p:sp>
        <p:nvSpPr>
          <p:cNvPr id="16394" name="Text Box 10"/>
          <p:cNvSpPr txBox="1">
            <a:spLocks noChangeArrowheads="1"/>
          </p:cNvSpPr>
          <p:nvPr/>
        </p:nvSpPr>
        <p:spPr bwMode="auto">
          <a:xfrm>
            <a:off x="1455738" y="4303713"/>
            <a:ext cx="60198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3200">
                <a:solidFill>
                  <a:schemeClr val="accent2"/>
                </a:solidFill>
                <a:latin typeface="Comic Sans MS" pitchFamily="66" charset="0"/>
              </a:rPr>
              <a:t>It looks like this</a:t>
            </a:r>
            <a:r>
              <a:rPr lang="en-GB" sz="3200">
                <a:latin typeface="Comic Sans MS" pitchFamily="66" charset="0"/>
              </a:rPr>
              <a:t> </a:t>
            </a:r>
            <a:endParaRPr lang="en-GB" sz="3200">
              <a:latin typeface="Comic Sans MS" pitchFamily="66" charset="0"/>
              <a:cs typeface="Times New Roman" charset="0"/>
            </a:endParaRPr>
          </a:p>
        </p:txBody>
      </p: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4921250" y="3911600"/>
            <a:ext cx="1066800" cy="957263"/>
            <a:chOff x="4080" y="2105"/>
            <a:chExt cx="672" cy="603"/>
          </a:xfrm>
        </p:grpSpPr>
        <p:sp>
          <p:nvSpPr>
            <p:cNvPr id="32785" name="AutoShape 12"/>
            <p:cNvSpPr>
              <a:spLocks noChangeArrowheads="1"/>
            </p:cNvSpPr>
            <p:nvPr/>
          </p:nvSpPr>
          <p:spPr bwMode="auto">
            <a:xfrm>
              <a:off x="4080" y="2372"/>
              <a:ext cx="672" cy="336"/>
            </a:xfrm>
            <a:prstGeom prst="roundRect">
              <a:avLst>
                <a:gd name="adj" fmla="val 42264"/>
              </a:avLst>
            </a:prstGeom>
            <a:solidFill>
              <a:schemeClr val="hlink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GB" b="1">
                  <a:latin typeface="Tahoma" pitchFamily="34" charset="0"/>
                  <a:cs typeface="Tahoma" pitchFamily="34" charset="0"/>
                </a:rPr>
                <a:t> </a:t>
              </a:r>
              <a:r>
                <a:rPr lang="en-GB" sz="3600" b="1">
                  <a:latin typeface="Tahoma" pitchFamily="34" charset="0"/>
                  <a:ea typeface="Arial Unicode MS" pitchFamily="34" charset="-128"/>
                  <a:cs typeface="Arial Unicode MS" pitchFamily="34" charset="-128"/>
                </a:rPr>
                <a:t>√</a:t>
              </a:r>
              <a:endParaRPr lang="en-GB" sz="3600" b="1">
                <a:latin typeface="Tahoma" pitchFamily="34" charset="0"/>
              </a:endParaRPr>
            </a:p>
          </p:txBody>
        </p:sp>
        <p:sp>
          <p:nvSpPr>
            <p:cNvPr id="32786" name="Text Box 13"/>
            <p:cNvSpPr txBox="1">
              <a:spLocks noChangeArrowheads="1"/>
            </p:cNvSpPr>
            <p:nvPr/>
          </p:nvSpPr>
          <p:spPr bwMode="auto">
            <a:xfrm>
              <a:off x="4118" y="2105"/>
              <a:ext cx="11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en-US">
                <a:solidFill>
                  <a:schemeClr val="accent2"/>
                </a:solidFill>
                <a:latin typeface="Tahoma" pitchFamily="34" charset="0"/>
                <a:cs typeface="Times New Roman" charset="0"/>
              </a:endParaRPr>
            </a:p>
          </p:txBody>
        </p:sp>
      </p:grpSp>
      <p:sp>
        <p:nvSpPr>
          <p:cNvPr id="16400" name="Text Box 16"/>
          <p:cNvSpPr txBox="1">
            <a:spLocks noChangeArrowheads="1"/>
          </p:cNvSpPr>
          <p:nvPr/>
        </p:nvSpPr>
        <p:spPr bwMode="auto">
          <a:xfrm>
            <a:off x="1543050" y="5110163"/>
            <a:ext cx="124777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3200">
                <a:solidFill>
                  <a:schemeClr val="accent2"/>
                </a:solidFill>
                <a:latin typeface="Comic Sans MS" pitchFamily="66" charset="0"/>
                <a:cs typeface="Times New Roman" charset="0"/>
              </a:rPr>
              <a:t>Press</a:t>
            </a:r>
          </a:p>
        </p:txBody>
      </p:sp>
      <p:sp>
        <p:nvSpPr>
          <p:cNvPr id="16403" name="Rectangle 19"/>
          <p:cNvSpPr>
            <a:spLocks noChangeArrowheads="1"/>
          </p:cNvSpPr>
          <p:nvPr/>
        </p:nvSpPr>
        <p:spPr bwMode="auto">
          <a:xfrm>
            <a:off x="3381375" y="1219200"/>
            <a:ext cx="1362075" cy="579438"/>
          </a:xfrm>
          <a:prstGeom prst="rect">
            <a:avLst/>
          </a:prstGeom>
          <a:noFill/>
          <a:ln w="76200" cmpd="tri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3200">
                <a:latin typeface="Comic Sans MS" pitchFamily="66" charset="0"/>
              </a:rPr>
              <a:t>c</a:t>
            </a:r>
            <a:r>
              <a:rPr lang="en-GB" sz="3200">
                <a:latin typeface="Comic Sans MS" pitchFamily="66" charset="0"/>
                <a:cs typeface="Times New Roman" charset="0"/>
              </a:rPr>
              <a:t>²=65</a:t>
            </a:r>
          </a:p>
        </p:txBody>
      </p:sp>
      <p:grpSp>
        <p:nvGrpSpPr>
          <p:cNvPr id="4" name="Group 20"/>
          <p:cNvGrpSpPr>
            <a:grpSpLocks/>
          </p:cNvGrpSpPr>
          <p:nvPr/>
        </p:nvGrpSpPr>
        <p:grpSpPr bwMode="auto">
          <a:xfrm>
            <a:off x="2863850" y="4667250"/>
            <a:ext cx="1066800" cy="957263"/>
            <a:chOff x="4080" y="2105"/>
            <a:chExt cx="672" cy="603"/>
          </a:xfrm>
        </p:grpSpPr>
        <p:sp>
          <p:nvSpPr>
            <p:cNvPr id="32783" name="AutoShape 21"/>
            <p:cNvSpPr>
              <a:spLocks noChangeArrowheads="1"/>
            </p:cNvSpPr>
            <p:nvPr/>
          </p:nvSpPr>
          <p:spPr bwMode="auto">
            <a:xfrm>
              <a:off x="4080" y="2372"/>
              <a:ext cx="672" cy="336"/>
            </a:xfrm>
            <a:prstGeom prst="roundRect">
              <a:avLst>
                <a:gd name="adj" fmla="val 42264"/>
              </a:avLst>
            </a:prstGeom>
            <a:solidFill>
              <a:schemeClr val="hlink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GB" b="1">
                  <a:latin typeface="Tahoma" pitchFamily="34" charset="0"/>
                  <a:cs typeface="Tahoma" pitchFamily="34" charset="0"/>
                </a:rPr>
                <a:t> </a:t>
              </a:r>
              <a:r>
                <a:rPr lang="en-GB" sz="3600" b="1">
                  <a:latin typeface="Tahoma" pitchFamily="34" charset="0"/>
                  <a:ea typeface="Arial Unicode MS" pitchFamily="34" charset="-128"/>
                  <a:cs typeface="Arial Unicode MS" pitchFamily="34" charset="-128"/>
                </a:rPr>
                <a:t>√</a:t>
              </a:r>
              <a:endParaRPr lang="en-GB" sz="3600" b="1">
                <a:latin typeface="Tahoma" pitchFamily="34" charset="0"/>
              </a:endParaRPr>
            </a:p>
          </p:txBody>
        </p:sp>
        <p:sp>
          <p:nvSpPr>
            <p:cNvPr id="32784" name="Text Box 22"/>
            <p:cNvSpPr txBox="1">
              <a:spLocks noChangeArrowheads="1"/>
            </p:cNvSpPr>
            <p:nvPr/>
          </p:nvSpPr>
          <p:spPr bwMode="auto">
            <a:xfrm>
              <a:off x="4118" y="2105"/>
              <a:ext cx="11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endParaRPr lang="en-US">
                <a:solidFill>
                  <a:schemeClr val="accent2"/>
                </a:solidFill>
                <a:latin typeface="Tahoma" pitchFamily="34" charset="0"/>
                <a:cs typeface="Times New Roman" charset="0"/>
              </a:endParaRPr>
            </a:p>
          </p:txBody>
        </p:sp>
      </p:grpSp>
      <p:sp>
        <p:nvSpPr>
          <p:cNvPr id="16407" name="Text Box 23"/>
          <p:cNvSpPr txBox="1">
            <a:spLocks noChangeArrowheads="1"/>
          </p:cNvSpPr>
          <p:nvPr/>
        </p:nvSpPr>
        <p:spPr bwMode="auto">
          <a:xfrm>
            <a:off x="4056063" y="5092700"/>
            <a:ext cx="2182812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3200">
                <a:solidFill>
                  <a:schemeClr val="accent2"/>
                </a:solidFill>
                <a:latin typeface="Comic Sans MS" pitchFamily="66" charset="0"/>
                <a:cs typeface="Times New Roman" charset="0"/>
              </a:rPr>
              <a:t>, Enter</a:t>
            </a:r>
            <a:r>
              <a:rPr lang="en-GB" sz="3200">
                <a:latin typeface="Comic Sans MS" pitchFamily="66" charset="0"/>
                <a:cs typeface="Times New Roman" charset="0"/>
              </a:rPr>
              <a:t> </a:t>
            </a:r>
            <a:r>
              <a:rPr lang="en-GB" sz="3200">
                <a:solidFill>
                  <a:srgbClr val="FF0000"/>
                </a:solidFill>
                <a:latin typeface="Comic Sans MS" pitchFamily="66" charset="0"/>
                <a:cs typeface="Times New Roman" charset="0"/>
              </a:rPr>
              <a:t>65</a:t>
            </a:r>
          </a:p>
        </p:txBody>
      </p:sp>
      <p:sp>
        <p:nvSpPr>
          <p:cNvPr id="16408" name="AutoShape 24"/>
          <p:cNvSpPr>
            <a:spLocks noChangeArrowheads="1"/>
          </p:cNvSpPr>
          <p:nvPr/>
        </p:nvSpPr>
        <p:spPr bwMode="auto">
          <a:xfrm>
            <a:off x="6278563" y="5091113"/>
            <a:ext cx="1066800" cy="533400"/>
          </a:xfrm>
          <a:prstGeom prst="roundRect">
            <a:avLst>
              <a:gd name="adj" fmla="val 42264"/>
            </a:avLst>
          </a:prstGeom>
          <a:solidFill>
            <a:schemeClr val="hlink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GB" sz="3200" b="1">
                <a:latin typeface="Tahoma" pitchFamily="34" charset="0"/>
              </a:rPr>
              <a:t>=</a:t>
            </a:r>
          </a:p>
        </p:txBody>
      </p:sp>
      <p:sp>
        <p:nvSpPr>
          <p:cNvPr id="16409" name="Rectangle 25"/>
          <p:cNvSpPr>
            <a:spLocks noChangeArrowheads="1"/>
          </p:cNvSpPr>
          <p:nvPr/>
        </p:nvSpPr>
        <p:spPr bwMode="auto">
          <a:xfrm>
            <a:off x="1938338" y="5964238"/>
            <a:ext cx="5276850" cy="641350"/>
          </a:xfrm>
          <a:prstGeom prst="rect">
            <a:avLst/>
          </a:prstGeom>
          <a:noFill/>
          <a:ln w="76200" cmpd="tri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3200">
                <a:latin typeface="Comic Sans MS" pitchFamily="66" charset="0"/>
              </a:rPr>
              <a:t>So   c</a:t>
            </a:r>
            <a:r>
              <a:rPr lang="en-GB" sz="3200">
                <a:latin typeface="Comic Sans MS" pitchFamily="66" charset="0"/>
                <a:cs typeface="Times New Roman" charset="0"/>
              </a:rPr>
              <a:t>= </a:t>
            </a:r>
            <a:r>
              <a:rPr lang="en-GB" sz="3600" b="1">
                <a:latin typeface="Tahoma" pitchFamily="34" charset="0"/>
                <a:ea typeface="Arial Unicode MS" pitchFamily="34" charset="-128"/>
                <a:cs typeface="Arial Unicode MS" pitchFamily="34" charset="-128"/>
              </a:rPr>
              <a:t>√</a:t>
            </a:r>
            <a:r>
              <a:rPr lang="en-GB" sz="3200">
                <a:latin typeface="Comic Sans MS" pitchFamily="66" charset="0"/>
                <a:cs typeface="Times New Roman" charset="0"/>
              </a:rPr>
              <a:t>65 = 8.1 m (1 d.p.)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6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6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6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4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4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6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9" grpId="0" autoUpdateAnimBg="0"/>
      <p:bldP spid="16394" grpId="0" autoUpdateAnimBg="0"/>
      <p:bldP spid="16400" grpId="0" autoUpdateAnimBg="0"/>
      <p:bldP spid="16403" grpId="0" autoUpdateAnimBg="0"/>
      <p:bldP spid="16407" grpId="0" autoUpdateAnimBg="0"/>
      <p:bldP spid="16408" grpId="0" animBg="1" autoUpdateAnimBg="0"/>
      <p:bldP spid="16409" grpId="0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29" name="Picture 21" descr="c:\Program Files\Microsoft Office\Clipart\smbusbas\bd17226_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7200" y="685800"/>
            <a:ext cx="4719637" cy="576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4" name="Line 6"/>
          <p:cNvSpPr>
            <a:spLocks noChangeShapeType="1"/>
          </p:cNvSpPr>
          <p:nvPr/>
        </p:nvSpPr>
        <p:spPr bwMode="auto">
          <a:xfrm rot="16200000" flipV="1">
            <a:off x="2653506" y="2442369"/>
            <a:ext cx="365125" cy="439738"/>
          </a:xfrm>
          <a:prstGeom prst="line">
            <a:avLst/>
          </a:prstGeom>
          <a:noFill/>
          <a:ln w="762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7415" name="Text Box 7"/>
          <p:cNvSpPr txBox="1">
            <a:spLocks noChangeArrowheads="1"/>
          </p:cNvSpPr>
          <p:nvPr/>
        </p:nvSpPr>
        <p:spPr bwMode="auto">
          <a:xfrm>
            <a:off x="1457325" y="1473200"/>
            <a:ext cx="444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4000">
                <a:solidFill>
                  <a:srgbClr val="FF0000"/>
                </a:solidFill>
                <a:latin typeface="Comic Sans MS" pitchFamily="66" charset="0"/>
              </a:rPr>
              <a:t>c</a:t>
            </a:r>
          </a:p>
        </p:txBody>
      </p:sp>
      <p:grpSp>
        <p:nvGrpSpPr>
          <p:cNvPr id="2" name="Group 22"/>
          <p:cNvGrpSpPr>
            <a:grpSpLocks/>
          </p:cNvGrpSpPr>
          <p:nvPr/>
        </p:nvGrpSpPr>
        <p:grpSpPr bwMode="auto">
          <a:xfrm>
            <a:off x="234950" y="1252538"/>
            <a:ext cx="4141788" cy="2644775"/>
            <a:chOff x="148" y="789"/>
            <a:chExt cx="2609" cy="1666"/>
          </a:xfrm>
        </p:grpSpPr>
        <p:grpSp>
          <p:nvGrpSpPr>
            <p:cNvPr id="3" name="Group 10"/>
            <p:cNvGrpSpPr>
              <a:grpSpLocks/>
            </p:cNvGrpSpPr>
            <p:nvPr/>
          </p:nvGrpSpPr>
          <p:grpSpPr bwMode="auto">
            <a:xfrm>
              <a:off x="148" y="789"/>
              <a:ext cx="1961" cy="1231"/>
              <a:chOff x="1871" y="213"/>
              <a:chExt cx="3113" cy="1633"/>
            </a:xfrm>
          </p:grpSpPr>
          <p:sp>
            <p:nvSpPr>
              <p:cNvPr id="33809" name="AutoShape 4"/>
              <p:cNvSpPr>
                <a:spLocks noChangeArrowheads="1"/>
              </p:cNvSpPr>
              <p:nvPr/>
            </p:nvSpPr>
            <p:spPr bwMode="auto">
              <a:xfrm rot="-5400000">
                <a:off x="2611" y="-527"/>
                <a:ext cx="1633" cy="3113"/>
              </a:xfrm>
              <a:prstGeom prst="rtTriangle">
                <a:avLst/>
              </a:prstGeom>
              <a:noFill/>
              <a:ln w="38100" cap="sq">
                <a:solidFill>
                  <a:schemeClr val="accent2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vert="eaVert"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33810" name="Rectangle 5"/>
              <p:cNvSpPr>
                <a:spLocks noChangeArrowheads="1"/>
              </p:cNvSpPr>
              <p:nvPr/>
            </p:nvSpPr>
            <p:spPr bwMode="auto">
              <a:xfrm rot="-5400000">
                <a:off x="4735" y="1599"/>
                <a:ext cx="249" cy="244"/>
              </a:xfrm>
              <a:prstGeom prst="rect">
                <a:avLst/>
              </a:prstGeom>
              <a:noFill/>
              <a:ln w="19050" cap="sq">
                <a:solidFill>
                  <a:schemeClr val="accent2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3807" name="Rectangle 9"/>
            <p:cNvSpPr>
              <a:spLocks noChangeArrowheads="1"/>
            </p:cNvSpPr>
            <p:nvPr/>
          </p:nvSpPr>
          <p:spPr bwMode="auto">
            <a:xfrm>
              <a:off x="892" y="2090"/>
              <a:ext cx="718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sz="3200">
                  <a:solidFill>
                    <a:schemeClr val="accent2"/>
                  </a:solidFill>
                  <a:latin typeface="Comic Sans MS" pitchFamily="66" charset="0"/>
                </a:rPr>
                <a:t>12cm</a:t>
              </a:r>
              <a:endParaRPr lang="en-GB" sz="3200">
                <a:solidFill>
                  <a:schemeClr val="accent2"/>
                </a:solidFill>
                <a:latin typeface="Comic Sans MS" pitchFamily="66" charset="0"/>
                <a:cs typeface="Times New Roman" charset="0"/>
              </a:endParaRPr>
            </a:p>
          </p:txBody>
        </p:sp>
        <p:sp>
          <p:nvSpPr>
            <p:cNvPr id="33808" name="Rectangle 11"/>
            <p:cNvSpPr>
              <a:spLocks noChangeArrowheads="1"/>
            </p:cNvSpPr>
            <p:nvPr/>
          </p:nvSpPr>
          <p:spPr bwMode="auto">
            <a:xfrm>
              <a:off x="2154" y="1275"/>
              <a:ext cx="603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sz="3200">
                  <a:solidFill>
                    <a:schemeClr val="accent2"/>
                  </a:solidFill>
                  <a:latin typeface="Comic Sans MS" pitchFamily="66" charset="0"/>
                </a:rPr>
                <a:t>9cm</a:t>
              </a:r>
              <a:endParaRPr lang="en-GB" sz="3200">
                <a:solidFill>
                  <a:schemeClr val="accent2"/>
                </a:solidFill>
                <a:latin typeface="Comic Sans MS" pitchFamily="66" charset="0"/>
                <a:cs typeface="Times New Roman" charset="0"/>
              </a:endParaRPr>
            </a:p>
          </p:txBody>
        </p:sp>
      </p:grpSp>
      <p:sp>
        <p:nvSpPr>
          <p:cNvPr id="17421" name="Text Box 13"/>
          <p:cNvSpPr txBox="1">
            <a:spLocks noChangeArrowheads="1"/>
          </p:cNvSpPr>
          <p:nvPr/>
        </p:nvSpPr>
        <p:spPr bwMode="auto">
          <a:xfrm>
            <a:off x="1695450" y="3665538"/>
            <a:ext cx="444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4000">
                <a:solidFill>
                  <a:srgbClr val="FF0000"/>
                </a:solidFill>
                <a:latin typeface="Comic Sans MS" pitchFamily="66" charset="0"/>
              </a:rPr>
              <a:t>a</a:t>
            </a:r>
          </a:p>
        </p:txBody>
      </p:sp>
      <p:sp>
        <p:nvSpPr>
          <p:cNvPr id="17422" name="Text Box 14"/>
          <p:cNvSpPr txBox="1">
            <a:spLocks noChangeArrowheads="1"/>
          </p:cNvSpPr>
          <p:nvPr/>
        </p:nvSpPr>
        <p:spPr bwMode="auto">
          <a:xfrm>
            <a:off x="3633788" y="2352675"/>
            <a:ext cx="4857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4000">
                <a:solidFill>
                  <a:srgbClr val="FF0000"/>
                </a:solidFill>
                <a:latin typeface="Comic Sans MS" pitchFamily="66" charset="0"/>
              </a:rPr>
              <a:t>b</a:t>
            </a:r>
          </a:p>
        </p:txBody>
      </p:sp>
      <p:sp>
        <p:nvSpPr>
          <p:cNvPr id="17423" name="Rectangle 15"/>
          <p:cNvSpPr>
            <a:spLocks noChangeArrowheads="1"/>
          </p:cNvSpPr>
          <p:nvPr/>
        </p:nvSpPr>
        <p:spPr bwMode="auto">
          <a:xfrm>
            <a:off x="5046662" y="1662113"/>
            <a:ext cx="2163763" cy="579437"/>
          </a:xfrm>
          <a:prstGeom prst="rect">
            <a:avLst/>
          </a:prstGeom>
          <a:noFill/>
          <a:ln w="76200" cmpd="tri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3200">
                <a:latin typeface="Comic Sans MS" pitchFamily="66" charset="0"/>
              </a:rPr>
              <a:t>c</a:t>
            </a:r>
            <a:r>
              <a:rPr lang="en-GB" sz="3200">
                <a:latin typeface="Comic Sans MS" pitchFamily="66" charset="0"/>
                <a:cs typeface="Times New Roman" charset="0"/>
              </a:rPr>
              <a:t>²=a²+ b²</a:t>
            </a:r>
          </a:p>
        </p:txBody>
      </p:sp>
      <p:sp>
        <p:nvSpPr>
          <p:cNvPr id="17424" name="Rectangle 16"/>
          <p:cNvSpPr>
            <a:spLocks noChangeArrowheads="1"/>
          </p:cNvSpPr>
          <p:nvPr/>
        </p:nvSpPr>
        <p:spPr bwMode="auto">
          <a:xfrm>
            <a:off x="5029200" y="2471738"/>
            <a:ext cx="2392362" cy="579437"/>
          </a:xfrm>
          <a:prstGeom prst="rect">
            <a:avLst/>
          </a:prstGeom>
          <a:noFill/>
          <a:ln w="76200" cmpd="tri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3200">
                <a:latin typeface="Comic Sans MS" pitchFamily="66" charset="0"/>
              </a:rPr>
              <a:t>c</a:t>
            </a:r>
            <a:r>
              <a:rPr lang="en-GB" sz="3200">
                <a:latin typeface="Comic Sans MS" pitchFamily="66" charset="0"/>
                <a:cs typeface="Times New Roman" charset="0"/>
              </a:rPr>
              <a:t>²=12²+ 9²</a:t>
            </a:r>
          </a:p>
        </p:txBody>
      </p:sp>
      <p:sp>
        <p:nvSpPr>
          <p:cNvPr id="17425" name="Rectangle 17"/>
          <p:cNvSpPr>
            <a:spLocks noChangeArrowheads="1"/>
          </p:cNvSpPr>
          <p:nvPr/>
        </p:nvSpPr>
        <p:spPr bwMode="auto">
          <a:xfrm>
            <a:off x="5006975" y="3389313"/>
            <a:ext cx="2414587" cy="579437"/>
          </a:xfrm>
          <a:prstGeom prst="rect">
            <a:avLst/>
          </a:prstGeom>
          <a:noFill/>
          <a:ln w="76200" cmpd="tri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3200">
                <a:latin typeface="Comic Sans MS" pitchFamily="66" charset="0"/>
              </a:rPr>
              <a:t>c</a:t>
            </a:r>
            <a:r>
              <a:rPr lang="en-GB" sz="3200">
                <a:latin typeface="Comic Sans MS" pitchFamily="66" charset="0"/>
                <a:cs typeface="Times New Roman" charset="0"/>
              </a:rPr>
              <a:t>²=144 + 81</a:t>
            </a:r>
          </a:p>
        </p:txBody>
      </p:sp>
      <p:sp>
        <p:nvSpPr>
          <p:cNvPr id="17426" name="Rectangle 18"/>
          <p:cNvSpPr>
            <a:spLocks noChangeArrowheads="1"/>
          </p:cNvSpPr>
          <p:nvPr/>
        </p:nvSpPr>
        <p:spPr bwMode="auto">
          <a:xfrm>
            <a:off x="4991100" y="4271963"/>
            <a:ext cx="1731962" cy="579437"/>
          </a:xfrm>
          <a:prstGeom prst="rect">
            <a:avLst/>
          </a:prstGeom>
          <a:noFill/>
          <a:ln w="76200" cmpd="tri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3200">
                <a:latin typeface="Comic Sans MS" pitchFamily="66" charset="0"/>
              </a:rPr>
              <a:t>c</a:t>
            </a:r>
            <a:r>
              <a:rPr lang="en-GB" sz="3200">
                <a:latin typeface="Comic Sans MS" pitchFamily="66" charset="0"/>
                <a:cs typeface="Times New Roman" charset="0"/>
              </a:rPr>
              <a:t>²= 225</a:t>
            </a:r>
          </a:p>
        </p:txBody>
      </p:sp>
      <p:sp>
        <p:nvSpPr>
          <p:cNvPr id="17427" name="Rectangle 19"/>
          <p:cNvSpPr>
            <a:spLocks noChangeArrowheads="1"/>
          </p:cNvSpPr>
          <p:nvPr/>
        </p:nvSpPr>
        <p:spPr bwMode="auto">
          <a:xfrm>
            <a:off x="4583112" y="4929188"/>
            <a:ext cx="4403725" cy="579437"/>
          </a:xfrm>
          <a:prstGeom prst="rect">
            <a:avLst/>
          </a:prstGeom>
          <a:noFill/>
          <a:ln w="76200" cmpd="tri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3200">
                <a:latin typeface="Comic Sans MS" pitchFamily="66" charset="0"/>
              </a:rPr>
              <a:t>   c </a:t>
            </a:r>
            <a:r>
              <a:rPr lang="en-GB" sz="3200">
                <a:latin typeface="Comic Sans MS" pitchFamily="66" charset="0"/>
                <a:cs typeface="Times New Roman" charset="0"/>
              </a:rPr>
              <a:t>= </a:t>
            </a:r>
            <a:r>
              <a:rPr lang="en-GB" sz="3200" b="1">
                <a:latin typeface="Tahoma" pitchFamily="34" charset="0"/>
                <a:ea typeface="Arial Unicode MS" pitchFamily="34" charset="-128"/>
                <a:cs typeface="Arial Unicode MS" pitchFamily="34" charset="-128"/>
              </a:rPr>
              <a:t>√</a:t>
            </a:r>
            <a:r>
              <a:rPr lang="en-GB" sz="3200">
                <a:latin typeface="Comic Sans MS" pitchFamily="66" charset="0"/>
                <a:ea typeface="Arial Unicode MS" pitchFamily="34" charset="-128"/>
                <a:cs typeface="Arial Unicode MS" pitchFamily="34" charset="-128"/>
              </a:rPr>
              <a:t>225= 15cm</a:t>
            </a:r>
            <a:endParaRPr lang="en-GB" sz="3200">
              <a:latin typeface="Comic Sans MS" pitchFamily="66" charset="0"/>
              <a:cs typeface="Times New Roman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7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7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4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74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7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7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17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17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17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4" grpId="0" animBg="1"/>
      <p:bldP spid="17415" grpId="0" autoUpdateAnimBg="0"/>
      <p:bldP spid="17421" grpId="0" autoUpdateAnimBg="0"/>
      <p:bldP spid="17422" grpId="0" autoUpdateAnimBg="0"/>
      <p:bldP spid="17423" grpId="0" autoUpdateAnimBg="0"/>
      <p:bldP spid="17424" grpId="0" autoUpdateAnimBg="0"/>
      <p:bldP spid="17425" grpId="0" autoUpdateAnimBg="0"/>
      <p:bldP spid="17426" grpId="0" autoUpdateAnimBg="0"/>
      <p:bldP spid="17427" grpId="0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52" name="Picture 20" descr="c:\Program Files\Microsoft Office\Clipart\smbusbas\bd17226_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4363" y="609600"/>
            <a:ext cx="4719637" cy="576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8" name="Line 6"/>
          <p:cNvSpPr>
            <a:spLocks noChangeShapeType="1"/>
          </p:cNvSpPr>
          <p:nvPr/>
        </p:nvSpPr>
        <p:spPr bwMode="auto">
          <a:xfrm rot="16200000" flipH="1">
            <a:off x="1639094" y="2189957"/>
            <a:ext cx="698500" cy="49212"/>
          </a:xfrm>
          <a:prstGeom prst="line">
            <a:avLst/>
          </a:prstGeom>
          <a:noFill/>
          <a:ln w="762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8439" name="Text Box 7"/>
          <p:cNvSpPr txBox="1">
            <a:spLocks noChangeArrowheads="1"/>
          </p:cNvSpPr>
          <p:nvPr/>
        </p:nvSpPr>
        <p:spPr bwMode="auto">
          <a:xfrm>
            <a:off x="1473200" y="3321050"/>
            <a:ext cx="444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4000">
                <a:solidFill>
                  <a:srgbClr val="FF0000"/>
                </a:solidFill>
                <a:latin typeface="Comic Sans MS" pitchFamily="66" charset="0"/>
              </a:rPr>
              <a:t>c</a:t>
            </a:r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668338" y="1514475"/>
            <a:ext cx="2763837" cy="3333750"/>
            <a:chOff x="421" y="954"/>
            <a:chExt cx="1741" cy="2100"/>
          </a:xfrm>
        </p:grpSpPr>
        <p:grpSp>
          <p:nvGrpSpPr>
            <p:cNvPr id="3" name="Group 3"/>
            <p:cNvGrpSpPr>
              <a:grpSpLocks/>
            </p:cNvGrpSpPr>
            <p:nvPr/>
          </p:nvGrpSpPr>
          <p:grpSpPr bwMode="auto">
            <a:xfrm rot="-7843607">
              <a:off x="465" y="1458"/>
              <a:ext cx="1961" cy="1231"/>
              <a:chOff x="1871" y="213"/>
              <a:chExt cx="3113" cy="1633"/>
            </a:xfrm>
          </p:grpSpPr>
          <p:sp>
            <p:nvSpPr>
              <p:cNvPr id="34835" name="AutoShape 4"/>
              <p:cNvSpPr>
                <a:spLocks noChangeArrowheads="1"/>
              </p:cNvSpPr>
              <p:nvPr/>
            </p:nvSpPr>
            <p:spPr bwMode="auto">
              <a:xfrm rot="-5400000">
                <a:off x="2611" y="-527"/>
                <a:ext cx="1633" cy="3113"/>
              </a:xfrm>
              <a:prstGeom prst="rtTriangle">
                <a:avLst/>
              </a:prstGeom>
              <a:noFill/>
              <a:ln w="38100" cap="sq">
                <a:solidFill>
                  <a:schemeClr val="accent2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rot="10800000"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34836" name="Rectangle 5"/>
              <p:cNvSpPr>
                <a:spLocks noChangeArrowheads="1"/>
              </p:cNvSpPr>
              <p:nvPr/>
            </p:nvSpPr>
            <p:spPr bwMode="auto">
              <a:xfrm rot="-5400000">
                <a:off x="4735" y="1599"/>
                <a:ext cx="249" cy="244"/>
              </a:xfrm>
              <a:prstGeom prst="rect">
                <a:avLst/>
              </a:prstGeom>
              <a:noFill/>
              <a:ln w="19050" cap="sq">
                <a:solidFill>
                  <a:schemeClr val="accent2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4832" name="Rectangle 8"/>
            <p:cNvSpPr>
              <a:spLocks noChangeArrowheads="1"/>
            </p:cNvSpPr>
            <p:nvPr/>
          </p:nvSpPr>
          <p:spPr bwMode="auto">
            <a:xfrm>
              <a:off x="1691" y="1205"/>
              <a:ext cx="471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sz="3200">
                  <a:solidFill>
                    <a:schemeClr val="accent2"/>
                  </a:solidFill>
                  <a:latin typeface="Comic Sans MS" pitchFamily="66" charset="0"/>
                </a:rPr>
                <a:t>6m</a:t>
              </a:r>
              <a:endParaRPr lang="en-GB" sz="3200">
                <a:solidFill>
                  <a:schemeClr val="accent2"/>
                </a:solidFill>
                <a:latin typeface="Comic Sans MS" pitchFamily="66" charset="0"/>
                <a:cs typeface="Times New Roman" charset="0"/>
              </a:endParaRPr>
            </a:p>
          </p:txBody>
        </p:sp>
        <p:sp>
          <p:nvSpPr>
            <p:cNvPr id="34833" name="Rectangle 9"/>
            <p:cNvSpPr>
              <a:spLocks noChangeArrowheads="1"/>
            </p:cNvSpPr>
            <p:nvPr/>
          </p:nvSpPr>
          <p:spPr bwMode="auto">
            <a:xfrm>
              <a:off x="421" y="954"/>
              <a:ext cx="471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sz="3200">
                  <a:solidFill>
                    <a:schemeClr val="accent2"/>
                  </a:solidFill>
                  <a:latin typeface="Comic Sans MS" pitchFamily="66" charset="0"/>
                </a:rPr>
                <a:t>4m</a:t>
              </a:r>
              <a:endParaRPr lang="en-GB" sz="3200">
                <a:solidFill>
                  <a:schemeClr val="accent2"/>
                </a:solidFill>
                <a:latin typeface="Comic Sans MS" pitchFamily="66" charset="0"/>
                <a:cs typeface="Times New Roman" charset="0"/>
              </a:endParaRPr>
            </a:p>
          </p:txBody>
        </p:sp>
        <p:sp>
          <p:nvSpPr>
            <p:cNvPr id="34834" name="Rectangle 10"/>
            <p:cNvSpPr>
              <a:spLocks noChangeArrowheads="1"/>
            </p:cNvSpPr>
            <p:nvPr/>
          </p:nvSpPr>
          <p:spPr bwMode="auto">
            <a:xfrm>
              <a:off x="1170" y="2039"/>
              <a:ext cx="241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sz="3200">
                  <a:solidFill>
                    <a:schemeClr val="accent2"/>
                  </a:solidFill>
                  <a:latin typeface="Comic Sans MS" pitchFamily="66" charset="0"/>
                </a:rPr>
                <a:t>s</a:t>
              </a:r>
              <a:endParaRPr lang="en-GB" sz="3200">
                <a:solidFill>
                  <a:schemeClr val="accent2"/>
                </a:solidFill>
                <a:latin typeface="Comic Sans MS" pitchFamily="66" charset="0"/>
                <a:cs typeface="Times New Roman" charset="0"/>
              </a:endParaRPr>
            </a:p>
          </p:txBody>
        </p:sp>
      </p:grpSp>
      <p:sp>
        <p:nvSpPr>
          <p:cNvPr id="18443" name="Text Box 11"/>
          <p:cNvSpPr txBox="1">
            <a:spLocks noChangeArrowheads="1"/>
          </p:cNvSpPr>
          <p:nvPr/>
        </p:nvSpPr>
        <p:spPr bwMode="auto">
          <a:xfrm>
            <a:off x="815975" y="1050925"/>
            <a:ext cx="444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4000">
                <a:solidFill>
                  <a:srgbClr val="FF0000"/>
                </a:solidFill>
                <a:latin typeface="Comic Sans MS" pitchFamily="66" charset="0"/>
              </a:rPr>
              <a:t>a</a:t>
            </a:r>
          </a:p>
        </p:txBody>
      </p:sp>
      <p:sp>
        <p:nvSpPr>
          <p:cNvPr id="18444" name="Text Box 12"/>
          <p:cNvSpPr txBox="1">
            <a:spLocks noChangeArrowheads="1"/>
          </p:cNvSpPr>
          <p:nvPr/>
        </p:nvSpPr>
        <p:spPr bwMode="auto">
          <a:xfrm>
            <a:off x="2668588" y="1395413"/>
            <a:ext cx="4857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4000">
                <a:solidFill>
                  <a:srgbClr val="FF0000"/>
                </a:solidFill>
                <a:latin typeface="Comic Sans MS" pitchFamily="66" charset="0"/>
              </a:rPr>
              <a:t>b</a:t>
            </a:r>
          </a:p>
        </p:txBody>
      </p:sp>
      <p:sp>
        <p:nvSpPr>
          <p:cNvPr id="18445" name="Rectangle 13"/>
          <p:cNvSpPr>
            <a:spLocks noChangeArrowheads="1"/>
          </p:cNvSpPr>
          <p:nvPr/>
        </p:nvSpPr>
        <p:spPr bwMode="auto">
          <a:xfrm>
            <a:off x="4894263" y="1549400"/>
            <a:ext cx="2163762" cy="579438"/>
          </a:xfrm>
          <a:prstGeom prst="rect">
            <a:avLst/>
          </a:prstGeom>
          <a:noFill/>
          <a:ln w="76200" cmpd="tri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3200">
                <a:latin typeface="Comic Sans MS" pitchFamily="66" charset="0"/>
              </a:rPr>
              <a:t>c</a:t>
            </a:r>
            <a:r>
              <a:rPr lang="en-GB" sz="3200">
                <a:latin typeface="Comic Sans MS" pitchFamily="66" charset="0"/>
                <a:cs typeface="Times New Roman" charset="0"/>
              </a:rPr>
              <a:t>²=a²+ b²</a:t>
            </a:r>
          </a:p>
        </p:txBody>
      </p:sp>
      <p:sp>
        <p:nvSpPr>
          <p:cNvPr id="18446" name="Rectangle 14"/>
          <p:cNvSpPr>
            <a:spLocks noChangeArrowheads="1"/>
          </p:cNvSpPr>
          <p:nvPr/>
        </p:nvSpPr>
        <p:spPr bwMode="auto">
          <a:xfrm>
            <a:off x="4876800" y="2359025"/>
            <a:ext cx="2198688" cy="579438"/>
          </a:xfrm>
          <a:prstGeom prst="rect">
            <a:avLst/>
          </a:prstGeom>
          <a:noFill/>
          <a:ln w="76200" cmpd="tri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3200">
                <a:latin typeface="Comic Sans MS" pitchFamily="66" charset="0"/>
              </a:rPr>
              <a:t>s</a:t>
            </a:r>
            <a:r>
              <a:rPr lang="en-GB" sz="3200">
                <a:latin typeface="Comic Sans MS" pitchFamily="66" charset="0"/>
                <a:cs typeface="Times New Roman" charset="0"/>
              </a:rPr>
              <a:t>²=4²+ 6²</a:t>
            </a:r>
          </a:p>
        </p:txBody>
      </p:sp>
      <p:sp>
        <p:nvSpPr>
          <p:cNvPr id="18447" name="Rectangle 15"/>
          <p:cNvSpPr>
            <a:spLocks noChangeArrowheads="1"/>
          </p:cNvSpPr>
          <p:nvPr/>
        </p:nvSpPr>
        <p:spPr bwMode="auto">
          <a:xfrm>
            <a:off x="4854575" y="3276600"/>
            <a:ext cx="2220913" cy="579438"/>
          </a:xfrm>
          <a:prstGeom prst="rect">
            <a:avLst/>
          </a:prstGeom>
          <a:noFill/>
          <a:ln w="76200" cmpd="tri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3200">
                <a:latin typeface="Comic Sans MS" pitchFamily="66" charset="0"/>
              </a:rPr>
              <a:t>s</a:t>
            </a:r>
            <a:r>
              <a:rPr lang="en-GB" sz="3200">
                <a:latin typeface="Comic Sans MS" pitchFamily="66" charset="0"/>
                <a:cs typeface="Times New Roman" charset="0"/>
              </a:rPr>
              <a:t>²=16 + 36</a:t>
            </a:r>
          </a:p>
        </p:txBody>
      </p:sp>
      <p:sp>
        <p:nvSpPr>
          <p:cNvPr id="18448" name="Rectangle 16"/>
          <p:cNvSpPr>
            <a:spLocks noChangeArrowheads="1"/>
          </p:cNvSpPr>
          <p:nvPr/>
        </p:nvSpPr>
        <p:spPr bwMode="auto">
          <a:xfrm>
            <a:off x="4838700" y="4159250"/>
            <a:ext cx="1473200" cy="579438"/>
          </a:xfrm>
          <a:prstGeom prst="rect">
            <a:avLst/>
          </a:prstGeom>
          <a:noFill/>
          <a:ln w="76200" cmpd="tri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3200">
                <a:latin typeface="Comic Sans MS" pitchFamily="66" charset="0"/>
              </a:rPr>
              <a:t>s</a:t>
            </a:r>
            <a:r>
              <a:rPr lang="en-GB" sz="3200">
                <a:latin typeface="Comic Sans MS" pitchFamily="66" charset="0"/>
                <a:cs typeface="Times New Roman" charset="0"/>
              </a:rPr>
              <a:t>²= 52</a:t>
            </a:r>
          </a:p>
        </p:txBody>
      </p:sp>
      <p:sp>
        <p:nvSpPr>
          <p:cNvPr id="18449" name="Rectangle 17"/>
          <p:cNvSpPr>
            <a:spLocks noChangeArrowheads="1"/>
          </p:cNvSpPr>
          <p:nvPr/>
        </p:nvSpPr>
        <p:spPr bwMode="auto">
          <a:xfrm>
            <a:off x="4749800" y="4795838"/>
            <a:ext cx="2382838" cy="579437"/>
          </a:xfrm>
          <a:prstGeom prst="rect">
            <a:avLst/>
          </a:prstGeom>
          <a:noFill/>
          <a:ln w="76200" cmpd="tri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3200">
                <a:latin typeface="Comic Sans MS" pitchFamily="66" charset="0"/>
              </a:rPr>
              <a:t>  s </a:t>
            </a:r>
            <a:r>
              <a:rPr lang="en-GB" sz="3200">
                <a:latin typeface="Comic Sans MS" pitchFamily="66" charset="0"/>
                <a:cs typeface="Times New Roman" charset="0"/>
              </a:rPr>
              <a:t>= </a:t>
            </a:r>
            <a:r>
              <a:rPr lang="en-GB" sz="3200" b="1">
                <a:latin typeface="Tahoma" pitchFamily="34" charset="0"/>
                <a:ea typeface="Arial Unicode MS" pitchFamily="34" charset="-128"/>
                <a:cs typeface="Arial Unicode MS" pitchFamily="34" charset="-128"/>
              </a:rPr>
              <a:t>√</a:t>
            </a:r>
            <a:r>
              <a:rPr lang="en-GB" sz="3200">
                <a:latin typeface="Comic Sans MS" pitchFamily="66" charset="0"/>
                <a:ea typeface="Arial Unicode MS" pitchFamily="34" charset="-128"/>
                <a:cs typeface="Arial Unicode MS" pitchFamily="34" charset="-128"/>
              </a:rPr>
              <a:t>52</a:t>
            </a:r>
            <a:endParaRPr lang="en-GB" sz="3200">
              <a:latin typeface="Comic Sans MS" pitchFamily="66" charset="0"/>
              <a:cs typeface="Times New Roman" charset="0"/>
            </a:endParaRPr>
          </a:p>
        </p:txBody>
      </p:sp>
      <p:sp>
        <p:nvSpPr>
          <p:cNvPr id="18450" name="Rectangle 18"/>
          <p:cNvSpPr>
            <a:spLocks noChangeArrowheads="1"/>
          </p:cNvSpPr>
          <p:nvPr/>
        </p:nvSpPr>
        <p:spPr bwMode="auto">
          <a:xfrm>
            <a:off x="5453063" y="5459413"/>
            <a:ext cx="3360737" cy="579437"/>
          </a:xfrm>
          <a:prstGeom prst="rect">
            <a:avLst/>
          </a:prstGeom>
          <a:noFill/>
          <a:ln w="76200" cmpd="tri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3200">
                <a:latin typeface="Comic Sans MS" pitchFamily="66" charset="0"/>
                <a:ea typeface="Arial Unicode MS" pitchFamily="34" charset="-128"/>
                <a:cs typeface="Arial Unicode MS" pitchFamily="34" charset="-128"/>
              </a:rPr>
              <a:t>=7.2m (1 d.p.)</a:t>
            </a:r>
            <a:endParaRPr lang="en-GB" sz="3200">
              <a:latin typeface="Comic Sans MS" pitchFamily="66" charset="0"/>
              <a:cs typeface="Times New Roman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8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8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4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4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8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8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18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18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18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18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8" grpId="0" animBg="1"/>
      <p:bldP spid="18439" grpId="0" autoUpdateAnimBg="0"/>
      <p:bldP spid="18443" grpId="0" autoUpdateAnimBg="0"/>
      <p:bldP spid="18444" grpId="0" autoUpdateAnimBg="0"/>
      <p:bldP spid="18445" grpId="0" autoUpdateAnimBg="0"/>
      <p:bldP spid="18446" grpId="0" autoUpdateAnimBg="0"/>
      <p:bldP spid="18447" grpId="0" autoUpdateAnimBg="0"/>
      <p:bldP spid="18448" grpId="0" autoUpdateAnimBg="0"/>
      <p:bldP spid="18449" grpId="0" autoUpdateAnimBg="0"/>
      <p:bldP spid="18450" grpId="0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1" name="Line 5"/>
          <p:cNvSpPr>
            <a:spLocks noChangeShapeType="1"/>
          </p:cNvSpPr>
          <p:nvPr/>
        </p:nvSpPr>
        <p:spPr bwMode="auto">
          <a:xfrm flipV="1">
            <a:off x="1427163" y="2832100"/>
            <a:ext cx="571500" cy="474662"/>
          </a:xfrm>
          <a:prstGeom prst="line">
            <a:avLst/>
          </a:prstGeom>
          <a:noFill/>
          <a:ln w="762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592138" y="1638300"/>
            <a:ext cx="2855912" cy="2716212"/>
            <a:chOff x="373" y="751"/>
            <a:chExt cx="1799" cy="1711"/>
          </a:xfrm>
        </p:grpSpPr>
        <p:grpSp>
          <p:nvGrpSpPr>
            <p:cNvPr id="3" name="Group 2"/>
            <p:cNvGrpSpPr>
              <a:grpSpLocks/>
            </p:cNvGrpSpPr>
            <p:nvPr/>
          </p:nvGrpSpPr>
          <p:grpSpPr bwMode="auto">
            <a:xfrm>
              <a:off x="740" y="751"/>
              <a:ext cx="1432" cy="1265"/>
              <a:chOff x="1785" y="965"/>
              <a:chExt cx="2544" cy="1680"/>
            </a:xfrm>
          </p:grpSpPr>
          <p:sp>
            <p:nvSpPr>
              <p:cNvPr id="36881" name="AutoShape 3"/>
              <p:cNvSpPr>
                <a:spLocks noChangeArrowheads="1"/>
              </p:cNvSpPr>
              <p:nvPr/>
            </p:nvSpPr>
            <p:spPr bwMode="auto">
              <a:xfrm>
                <a:off x="1785" y="965"/>
                <a:ext cx="2544" cy="1680"/>
              </a:xfrm>
              <a:prstGeom prst="rtTriangle">
                <a:avLst/>
              </a:prstGeom>
              <a:noFill/>
              <a:ln w="38100" cap="sq">
                <a:solidFill>
                  <a:schemeClr val="accent2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36882" name="Rectangle 4"/>
              <p:cNvSpPr>
                <a:spLocks noChangeArrowheads="1"/>
              </p:cNvSpPr>
              <p:nvPr/>
            </p:nvSpPr>
            <p:spPr bwMode="auto">
              <a:xfrm>
                <a:off x="1785" y="2405"/>
                <a:ext cx="240" cy="240"/>
              </a:xfrm>
              <a:prstGeom prst="rect">
                <a:avLst/>
              </a:prstGeom>
              <a:noFill/>
              <a:ln w="19050" cap="sq">
                <a:solidFill>
                  <a:schemeClr val="accent2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6878" name="Text Box 6"/>
            <p:cNvSpPr txBox="1">
              <a:spLocks noChangeArrowheads="1"/>
            </p:cNvSpPr>
            <p:nvPr/>
          </p:nvSpPr>
          <p:spPr bwMode="auto">
            <a:xfrm>
              <a:off x="1323" y="939"/>
              <a:ext cx="560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sz="4000">
                  <a:solidFill>
                    <a:schemeClr val="accent2"/>
                  </a:solidFill>
                  <a:latin typeface="Comic Sans MS" pitchFamily="66" charset="0"/>
                </a:rPr>
                <a:t>7m</a:t>
              </a:r>
            </a:p>
          </p:txBody>
        </p:sp>
        <p:sp>
          <p:nvSpPr>
            <p:cNvPr id="36879" name="Rectangle 7"/>
            <p:cNvSpPr>
              <a:spLocks noChangeArrowheads="1"/>
            </p:cNvSpPr>
            <p:nvPr/>
          </p:nvSpPr>
          <p:spPr bwMode="auto">
            <a:xfrm>
              <a:off x="1202" y="2020"/>
              <a:ext cx="560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sz="4000">
                  <a:solidFill>
                    <a:schemeClr val="accent2"/>
                  </a:solidFill>
                  <a:latin typeface="Comic Sans MS" pitchFamily="66" charset="0"/>
                </a:rPr>
                <a:t>5m</a:t>
              </a:r>
              <a:endParaRPr lang="en-GB" sz="4000">
                <a:solidFill>
                  <a:schemeClr val="accent2"/>
                </a:solidFill>
                <a:latin typeface="Comic Sans MS" pitchFamily="66" charset="0"/>
                <a:cs typeface="Times New Roman" charset="0"/>
              </a:endParaRPr>
            </a:p>
          </p:txBody>
        </p:sp>
        <p:sp>
          <p:nvSpPr>
            <p:cNvPr id="36880" name="Rectangle 8"/>
            <p:cNvSpPr>
              <a:spLocks noChangeArrowheads="1"/>
            </p:cNvSpPr>
            <p:nvPr/>
          </p:nvSpPr>
          <p:spPr bwMode="auto">
            <a:xfrm>
              <a:off x="373" y="1123"/>
              <a:ext cx="301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sz="4000">
                  <a:solidFill>
                    <a:schemeClr val="accent2"/>
                  </a:solidFill>
                  <a:latin typeface="Comic Sans MS" pitchFamily="66" charset="0"/>
                </a:rPr>
                <a:t>h</a:t>
              </a:r>
              <a:endParaRPr lang="en-GB" sz="4000">
                <a:solidFill>
                  <a:schemeClr val="accent2"/>
                </a:solidFill>
                <a:latin typeface="Comic Sans MS" pitchFamily="66" charset="0"/>
                <a:cs typeface="Times New Roman" charset="0"/>
              </a:endParaRPr>
            </a:p>
          </p:txBody>
        </p:sp>
      </p:grpSp>
      <p:sp>
        <p:nvSpPr>
          <p:cNvPr id="19466" name="Text Box 10"/>
          <p:cNvSpPr txBox="1">
            <a:spLocks noChangeArrowheads="1"/>
          </p:cNvSpPr>
          <p:nvPr/>
        </p:nvSpPr>
        <p:spPr bwMode="auto">
          <a:xfrm>
            <a:off x="2873375" y="1749425"/>
            <a:ext cx="444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4000">
                <a:solidFill>
                  <a:srgbClr val="FF0000"/>
                </a:solidFill>
                <a:latin typeface="Comic Sans MS" pitchFamily="66" charset="0"/>
              </a:rPr>
              <a:t>c</a:t>
            </a:r>
          </a:p>
        </p:txBody>
      </p:sp>
      <p:sp>
        <p:nvSpPr>
          <p:cNvPr id="19467" name="Text Box 11"/>
          <p:cNvSpPr txBox="1">
            <a:spLocks noChangeArrowheads="1"/>
          </p:cNvSpPr>
          <p:nvPr/>
        </p:nvSpPr>
        <p:spPr bwMode="auto">
          <a:xfrm>
            <a:off x="261938" y="2624137"/>
            <a:ext cx="444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4000">
                <a:solidFill>
                  <a:srgbClr val="FF0000"/>
                </a:solidFill>
                <a:latin typeface="Comic Sans MS" pitchFamily="66" charset="0"/>
              </a:rPr>
              <a:t>a</a:t>
            </a:r>
          </a:p>
        </p:txBody>
      </p:sp>
      <p:sp>
        <p:nvSpPr>
          <p:cNvPr id="19468" name="Text Box 12"/>
          <p:cNvSpPr txBox="1">
            <a:spLocks noChangeArrowheads="1"/>
          </p:cNvSpPr>
          <p:nvPr/>
        </p:nvSpPr>
        <p:spPr bwMode="auto">
          <a:xfrm>
            <a:off x="2095500" y="4117975"/>
            <a:ext cx="4857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4000">
                <a:solidFill>
                  <a:srgbClr val="FF0000"/>
                </a:solidFill>
                <a:latin typeface="Comic Sans MS" pitchFamily="66" charset="0"/>
              </a:rPr>
              <a:t>b</a:t>
            </a:r>
          </a:p>
        </p:txBody>
      </p:sp>
      <p:sp>
        <p:nvSpPr>
          <p:cNvPr id="19469" name="Rectangle 13"/>
          <p:cNvSpPr>
            <a:spLocks noChangeArrowheads="1"/>
          </p:cNvSpPr>
          <p:nvPr/>
        </p:nvSpPr>
        <p:spPr bwMode="auto">
          <a:xfrm>
            <a:off x="3843338" y="1812925"/>
            <a:ext cx="2652712" cy="701675"/>
          </a:xfrm>
          <a:prstGeom prst="rect">
            <a:avLst/>
          </a:prstGeom>
          <a:noFill/>
          <a:ln w="76200" cmpd="tri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4000">
                <a:latin typeface="Comic Sans MS" pitchFamily="66" charset="0"/>
              </a:rPr>
              <a:t>c</a:t>
            </a:r>
            <a:r>
              <a:rPr lang="en-GB" sz="4000">
                <a:latin typeface="Comic Sans MS" pitchFamily="66" charset="0"/>
                <a:cs typeface="Times New Roman" charset="0"/>
              </a:rPr>
              <a:t>²=a²+ b²</a:t>
            </a:r>
          </a:p>
        </p:txBody>
      </p:sp>
      <p:sp>
        <p:nvSpPr>
          <p:cNvPr id="19470" name="Rectangle 14"/>
          <p:cNvSpPr>
            <a:spLocks noChangeArrowheads="1"/>
          </p:cNvSpPr>
          <p:nvPr/>
        </p:nvSpPr>
        <p:spPr bwMode="auto">
          <a:xfrm>
            <a:off x="3825875" y="2622550"/>
            <a:ext cx="2709863" cy="701675"/>
          </a:xfrm>
          <a:prstGeom prst="rect">
            <a:avLst/>
          </a:prstGeom>
          <a:noFill/>
          <a:ln w="76200" cmpd="tri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4000">
                <a:latin typeface="Comic Sans MS" pitchFamily="66" charset="0"/>
              </a:rPr>
              <a:t>7</a:t>
            </a:r>
            <a:r>
              <a:rPr lang="en-GB" sz="4000">
                <a:latin typeface="Comic Sans MS" pitchFamily="66" charset="0"/>
                <a:cs typeface="Times New Roman" charset="0"/>
              </a:rPr>
              <a:t>²=a²+ 5²</a:t>
            </a:r>
          </a:p>
        </p:txBody>
      </p:sp>
      <p:sp>
        <p:nvSpPr>
          <p:cNvPr id="19471" name="Rectangle 15"/>
          <p:cNvSpPr>
            <a:spLocks noChangeArrowheads="1"/>
          </p:cNvSpPr>
          <p:nvPr/>
        </p:nvSpPr>
        <p:spPr bwMode="auto">
          <a:xfrm>
            <a:off x="3803650" y="3540125"/>
            <a:ext cx="2820988" cy="701675"/>
          </a:xfrm>
          <a:prstGeom prst="rect">
            <a:avLst/>
          </a:prstGeom>
          <a:noFill/>
          <a:ln w="76200" cmpd="tri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4000">
                <a:latin typeface="Comic Sans MS" pitchFamily="66" charset="0"/>
              </a:rPr>
              <a:t>49</a:t>
            </a:r>
            <a:r>
              <a:rPr lang="en-GB" sz="4000">
                <a:latin typeface="Comic Sans MS" pitchFamily="66" charset="0"/>
                <a:cs typeface="Times New Roman" charset="0"/>
              </a:rPr>
              <a:t>=a² + 25</a:t>
            </a:r>
          </a:p>
        </p:txBody>
      </p:sp>
      <p:sp>
        <p:nvSpPr>
          <p:cNvPr id="19476" name="Rectangle 20"/>
          <p:cNvSpPr>
            <a:spLocks noChangeArrowheads="1"/>
          </p:cNvSpPr>
          <p:nvPr/>
        </p:nvSpPr>
        <p:spPr bwMode="auto">
          <a:xfrm>
            <a:off x="0" y="692150"/>
            <a:ext cx="9144000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algn="ctr" defTabSz="762000">
              <a:spcBef>
                <a:spcPct val="20000"/>
              </a:spcBef>
            </a:pPr>
            <a:r>
              <a:rPr lang="en-GB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j-lt"/>
                <a:ea typeface="PMingLiU" pitchFamily="18" charset="-120"/>
              </a:rPr>
              <a:t>Finding the shorter side</a:t>
            </a:r>
          </a:p>
          <a:p>
            <a:pPr defTabSz="762000">
              <a:spcBef>
                <a:spcPct val="20000"/>
              </a:spcBef>
            </a:pPr>
            <a:endParaRPr lang="en-GB" sz="2400" b="1" i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j-lt"/>
              <a:ea typeface="PMingLiU" pitchFamily="18" charset="-12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9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9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9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9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9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19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1" grpId="0" animBg="1"/>
      <p:bldP spid="19466" grpId="0" autoUpdateAnimBg="0"/>
      <p:bldP spid="19467" grpId="0" autoUpdateAnimBg="0"/>
      <p:bldP spid="19468" grpId="0" autoUpdateAnimBg="0"/>
      <p:bldP spid="19469" grpId="0" autoUpdateAnimBg="0"/>
      <p:bldP spid="19470" grpId="0" autoUpdateAnimBg="0"/>
      <p:bldP spid="19471" grpId="0" autoUpdateAnimBg="0"/>
      <p:bldP spid="19476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2849563" y="1543050"/>
            <a:ext cx="3125787" cy="701675"/>
          </a:xfrm>
          <a:prstGeom prst="rect">
            <a:avLst/>
          </a:prstGeom>
          <a:noFill/>
          <a:ln w="76200" cmpd="tri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4000">
                <a:latin typeface="Comic Sans MS" pitchFamily="66" charset="0"/>
              </a:rPr>
              <a:t>49 </a:t>
            </a:r>
            <a:r>
              <a:rPr lang="en-GB" sz="4000">
                <a:latin typeface="Comic Sans MS" pitchFamily="66" charset="0"/>
                <a:cs typeface="Times New Roman" charset="0"/>
              </a:rPr>
              <a:t>= a² + 25</a:t>
            </a:r>
          </a:p>
        </p:txBody>
      </p:sp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1050925" y="2995613"/>
            <a:ext cx="7035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3200" dirty="0">
                <a:solidFill>
                  <a:schemeClr val="accent2"/>
                </a:solidFill>
                <a:latin typeface="Comic Sans MS" pitchFamily="66" charset="0"/>
              </a:rPr>
              <a:t>We need to get </a:t>
            </a:r>
            <a:r>
              <a:rPr lang="en-GB" sz="4000" dirty="0">
                <a:latin typeface="Comic Sans MS" pitchFamily="66" charset="0"/>
              </a:rPr>
              <a:t>a</a:t>
            </a:r>
            <a:r>
              <a:rPr lang="en-GB" sz="4000" dirty="0">
                <a:latin typeface="Comic Sans MS" pitchFamily="66" charset="0"/>
                <a:cs typeface="Times New Roman" charset="0"/>
              </a:rPr>
              <a:t>²</a:t>
            </a:r>
            <a:r>
              <a:rPr lang="en-GB" sz="3200" dirty="0">
                <a:solidFill>
                  <a:schemeClr val="accent2"/>
                </a:solidFill>
                <a:latin typeface="Comic Sans MS" pitchFamily="66" charset="0"/>
                <a:cs typeface="Times New Roman" charset="0"/>
              </a:rPr>
              <a:t> on its own.</a:t>
            </a:r>
          </a:p>
        </p:txBody>
      </p:sp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1074738" y="3636963"/>
            <a:ext cx="756602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3200" dirty="0">
                <a:solidFill>
                  <a:schemeClr val="accent2"/>
                </a:solidFill>
                <a:latin typeface="Comic Sans MS" pitchFamily="66" charset="0"/>
              </a:rPr>
              <a:t>Remember, </a:t>
            </a:r>
            <a:r>
              <a:rPr lang="en-GB" sz="3200" dirty="0">
                <a:solidFill>
                  <a:srgbClr val="FF0000"/>
                </a:solidFill>
                <a:latin typeface="Comic Sans MS" pitchFamily="66" charset="0"/>
              </a:rPr>
              <a:t>change side, change sign!</a:t>
            </a:r>
            <a:endParaRPr lang="en-GB" sz="3200" dirty="0">
              <a:solidFill>
                <a:srgbClr val="FF0000"/>
              </a:solidFill>
              <a:latin typeface="Comic Sans MS" pitchFamily="66" charset="0"/>
              <a:cs typeface="Times New Roman" charset="0"/>
            </a:endParaRPr>
          </a:p>
        </p:txBody>
      </p:sp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3009900" y="1541463"/>
            <a:ext cx="3006725" cy="1233487"/>
            <a:chOff x="1896" y="971"/>
            <a:chExt cx="1894" cy="777"/>
          </a:xfrm>
        </p:grpSpPr>
        <p:sp>
          <p:nvSpPr>
            <p:cNvPr id="37900" name="Rectangle 8"/>
            <p:cNvSpPr>
              <a:spLocks noChangeArrowheads="1"/>
            </p:cNvSpPr>
            <p:nvPr/>
          </p:nvSpPr>
          <p:spPr bwMode="auto">
            <a:xfrm>
              <a:off x="3034" y="971"/>
              <a:ext cx="756" cy="442"/>
            </a:xfrm>
            <a:prstGeom prst="rect">
              <a:avLst/>
            </a:prstGeom>
            <a:noFill/>
            <a:ln w="76200" cmpd="tri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sz="4000">
                  <a:solidFill>
                    <a:srgbClr val="FF3300"/>
                  </a:solidFill>
                  <a:latin typeface="Comic Sans MS" pitchFamily="66" charset="0"/>
                  <a:cs typeface="Times New Roman" charset="0"/>
                </a:rPr>
                <a:t>+ 25</a:t>
              </a:r>
            </a:p>
          </p:txBody>
        </p:sp>
        <p:sp>
          <p:nvSpPr>
            <p:cNvPr id="37901" name="AutoShape 9"/>
            <p:cNvSpPr>
              <a:spLocks noChangeArrowheads="1"/>
            </p:cNvSpPr>
            <p:nvPr/>
          </p:nvSpPr>
          <p:spPr bwMode="auto">
            <a:xfrm flipH="1" flipV="1">
              <a:off x="1896" y="1408"/>
              <a:ext cx="1699" cy="340"/>
            </a:xfrm>
            <a:prstGeom prst="curvedDownArrow">
              <a:avLst>
                <a:gd name="adj1" fmla="val 47056"/>
                <a:gd name="adj2" fmla="val 163654"/>
                <a:gd name="adj3" fmla="val 37662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9706" name="Rectangle 10"/>
          <p:cNvSpPr>
            <a:spLocks noChangeArrowheads="1"/>
          </p:cNvSpPr>
          <p:nvPr/>
        </p:nvSpPr>
        <p:spPr bwMode="auto">
          <a:xfrm>
            <a:off x="2976563" y="4291013"/>
            <a:ext cx="3092450" cy="701675"/>
          </a:xfrm>
          <a:prstGeom prst="rect">
            <a:avLst/>
          </a:prstGeom>
          <a:noFill/>
          <a:ln w="76200" cmpd="tri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4000">
                <a:latin typeface="Comic Sans MS" pitchFamily="66" charset="0"/>
              </a:rPr>
              <a:t>49 </a:t>
            </a:r>
            <a:r>
              <a:rPr lang="en-GB" sz="4000">
                <a:solidFill>
                  <a:srgbClr val="FF0000"/>
                </a:solidFill>
                <a:latin typeface="Comic Sans MS" pitchFamily="66" charset="0"/>
                <a:cs typeface="Times New Roman" charset="0"/>
              </a:rPr>
              <a:t>- 25</a:t>
            </a:r>
            <a:r>
              <a:rPr lang="en-GB" sz="4000">
                <a:latin typeface="Comic Sans MS" pitchFamily="66" charset="0"/>
              </a:rPr>
              <a:t> </a:t>
            </a:r>
            <a:r>
              <a:rPr lang="en-GB" sz="4000">
                <a:latin typeface="Comic Sans MS" pitchFamily="66" charset="0"/>
                <a:cs typeface="Times New Roman" charset="0"/>
              </a:rPr>
              <a:t>= a²</a:t>
            </a:r>
          </a:p>
        </p:txBody>
      </p:sp>
      <p:sp>
        <p:nvSpPr>
          <p:cNvPr id="29707" name="Rectangle 11"/>
          <p:cNvSpPr>
            <a:spLocks noChangeArrowheads="1"/>
          </p:cNvSpPr>
          <p:nvPr/>
        </p:nvSpPr>
        <p:spPr bwMode="auto">
          <a:xfrm>
            <a:off x="3216275" y="5100638"/>
            <a:ext cx="1804988" cy="701675"/>
          </a:xfrm>
          <a:prstGeom prst="rect">
            <a:avLst/>
          </a:prstGeom>
          <a:noFill/>
          <a:ln w="76200" cmpd="tri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4000">
                <a:latin typeface="Comic Sans MS" pitchFamily="66" charset="0"/>
                <a:cs typeface="Times New Roman" charset="0"/>
              </a:rPr>
              <a:t>a²= 24</a:t>
            </a:r>
          </a:p>
        </p:txBody>
      </p:sp>
      <p:sp>
        <p:nvSpPr>
          <p:cNvPr id="29708" name="Rectangle 12"/>
          <p:cNvSpPr>
            <a:spLocks noChangeArrowheads="1"/>
          </p:cNvSpPr>
          <p:nvPr/>
        </p:nvSpPr>
        <p:spPr bwMode="auto">
          <a:xfrm>
            <a:off x="3168650" y="5902325"/>
            <a:ext cx="5975350" cy="701675"/>
          </a:xfrm>
          <a:prstGeom prst="rect">
            <a:avLst/>
          </a:prstGeom>
          <a:noFill/>
          <a:ln w="76200" cmpd="tri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3200">
                <a:latin typeface="Comic Sans MS" pitchFamily="66" charset="0"/>
              </a:rPr>
              <a:t>  </a:t>
            </a:r>
            <a:r>
              <a:rPr lang="en-GB" sz="4000">
                <a:latin typeface="Comic Sans MS" pitchFamily="66" charset="0"/>
              </a:rPr>
              <a:t>a </a:t>
            </a:r>
            <a:r>
              <a:rPr lang="en-GB" sz="4000">
                <a:latin typeface="Comic Sans MS" pitchFamily="66" charset="0"/>
                <a:cs typeface="Times New Roman" charset="0"/>
              </a:rPr>
              <a:t>= </a:t>
            </a:r>
            <a:r>
              <a:rPr lang="en-GB" sz="4000" b="1">
                <a:latin typeface="Tahoma" pitchFamily="34" charset="0"/>
                <a:ea typeface="Arial Unicode MS" pitchFamily="34" charset="-128"/>
                <a:cs typeface="Arial Unicode MS" pitchFamily="34" charset="-128"/>
              </a:rPr>
              <a:t>√</a:t>
            </a:r>
            <a:r>
              <a:rPr lang="en-GB" sz="4000">
                <a:latin typeface="Comic Sans MS" pitchFamily="66" charset="0"/>
                <a:ea typeface="Arial Unicode MS" pitchFamily="34" charset="-128"/>
                <a:cs typeface="Arial Unicode MS" pitchFamily="34" charset="-128"/>
              </a:rPr>
              <a:t>24 = 4.9 m (1 d.p.)</a:t>
            </a:r>
            <a:endParaRPr lang="en-GB" sz="4000">
              <a:latin typeface="Comic Sans MS" pitchFamily="66" charset="0"/>
              <a:cs typeface="Times New Roman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9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9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9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9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 autoUpdateAnimBg="0"/>
      <p:bldP spid="29699" grpId="0" autoUpdateAnimBg="0"/>
      <p:bldP spid="29700" grpId="0" autoUpdateAnimBg="0"/>
      <p:bldP spid="29706" grpId="0" autoUpdateAnimBg="0"/>
      <p:bldP spid="29707" grpId="0" autoUpdateAnimBg="0"/>
      <p:bldP spid="29708" grpId="0" autoUpdateAnimBg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53" name="Picture 25" descr="c:\Program Files\Microsoft Office\Clipart\smbusbas\bd17226_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17950" y="0"/>
            <a:ext cx="52260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43" name="Rectangle 15"/>
          <p:cNvSpPr>
            <a:spLocks noChangeArrowheads="1"/>
          </p:cNvSpPr>
          <p:nvPr/>
        </p:nvSpPr>
        <p:spPr bwMode="auto">
          <a:xfrm>
            <a:off x="4205288" y="2773363"/>
            <a:ext cx="3494087" cy="579437"/>
          </a:xfrm>
          <a:prstGeom prst="rect">
            <a:avLst/>
          </a:prstGeom>
          <a:noFill/>
          <a:ln w="76200" cmpd="tri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3200">
                <a:latin typeface="Comic Sans MS" pitchFamily="66" charset="0"/>
              </a:rPr>
              <a:t>169 </a:t>
            </a:r>
            <a:r>
              <a:rPr lang="en-GB" sz="3200">
                <a:latin typeface="Comic Sans MS" pitchFamily="66" charset="0"/>
                <a:cs typeface="Times New Roman" charset="0"/>
              </a:rPr>
              <a:t>= w² + 36</a:t>
            </a:r>
          </a:p>
        </p:txBody>
      </p:sp>
      <p:sp>
        <p:nvSpPr>
          <p:cNvPr id="22534" name="Line 6"/>
          <p:cNvSpPr>
            <a:spLocks noChangeShapeType="1"/>
          </p:cNvSpPr>
          <p:nvPr/>
        </p:nvSpPr>
        <p:spPr bwMode="auto">
          <a:xfrm rot="16200000" flipV="1">
            <a:off x="2418556" y="2442369"/>
            <a:ext cx="365125" cy="439738"/>
          </a:xfrm>
          <a:prstGeom prst="line">
            <a:avLst/>
          </a:prstGeom>
          <a:noFill/>
          <a:ln w="762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2535" name="Text Box 7"/>
          <p:cNvSpPr txBox="1">
            <a:spLocks noChangeArrowheads="1"/>
          </p:cNvSpPr>
          <p:nvPr/>
        </p:nvSpPr>
        <p:spPr bwMode="auto">
          <a:xfrm>
            <a:off x="796925" y="1154113"/>
            <a:ext cx="444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4000">
                <a:solidFill>
                  <a:srgbClr val="FF0000"/>
                </a:solidFill>
                <a:latin typeface="Comic Sans MS" pitchFamily="66" charset="0"/>
              </a:rPr>
              <a:t>c</a:t>
            </a:r>
          </a:p>
        </p:txBody>
      </p:sp>
      <p:grpSp>
        <p:nvGrpSpPr>
          <p:cNvPr id="2" name="Group 28"/>
          <p:cNvGrpSpPr>
            <a:grpSpLocks/>
          </p:cNvGrpSpPr>
          <p:nvPr/>
        </p:nvGrpSpPr>
        <p:grpSpPr bwMode="auto">
          <a:xfrm>
            <a:off x="0" y="1252538"/>
            <a:ext cx="3932238" cy="2644775"/>
            <a:chOff x="0" y="789"/>
            <a:chExt cx="2477" cy="1666"/>
          </a:xfrm>
        </p:grpSpPr>
        <p:grpSp>
          <p:nvGrpSpPr>
            <p:cNvPr id="3" name="Group 3"/>
            <p:cNvGrpSpPr>
              <a:grpSpLocks/>
            </p:cNvGrpSpPr>
            <p:nvPr/>
          </p:nvGrpSpPr>
          <p:grpSpPr bwMode="auto">
            <a:xfrm>
              <a:off x="0" y="789"/>
              <a:ext cx="1961" cy="1231"/>
              <a:chOff x="1871" y="213"/>
              <a:chExt cx="3113" cy="1633"/>
            </a:xfrm>
          </p:grpSpPr>
          <p:sp>
            <p:nvSpPr>
              <p:cNvPr id="38936" name="AutoShape 4"/>
              <p:cNvSpPr>
                <a:spLocks noChangeArrowheads="1"/>
              </p:cNvSpPr>
              <p:nvPr/>
            </p:nvSpPr>
            <p:spPr bwMode="auto">
              <a:xfrm rot="-5400000">
                <a:off x="2611" y="-527"/>
                <a:ext cx="1633" cy="3113"/>
              </a:xfrm>
              <a:prstGeom prst="rtTriangle">
                <a:avLst/>
              </a:prstGeom>
              <a:noFill/>
              <a:ln w="38100" cap="sq">
                <a:solidFill>
                  <a:schemeClr val="accent2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vert="eaVert"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38937" name="Rectangle 5"/>
              <p:cNvSpPr>
                <a:spLocks noChangeArrowheads="1"/>
              </p:cNvSpPr>
              <p:nvPr/>
            </p:nvSpPr>
            <p:spPr bwMode="auto">
              <a:xfrm rot="-5400000">
                <a:off x="4735" y="1599"/>
                <a:ext cx="249" cy="244"/>
              </a:xfrm>
              <a:prstGeom prst="rect">
                <a:avLst/>
              </a:prstGeom>
              <a:noFill/>
              <a:ln w="19050" cap="sq">
                <a:solidFill>
                  <a:schemeClr val="accent2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8933" name="Rectangle 8"/>
            <p:cNvSpPr>
              <a:spLocks noChangeArrowheads="1"/>
            </p:cNvSpPr>
            <p:nvPr/>
          </p:nvSpPr>
          <p:spPr bwMode="auto">
            <a:xfrm>
              <a:off x="744" y="2090"/>
              <a:ext cx="291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sz="3200">
                  <a:solidFill>
                    <a:schemeClr val="accent2"/>
                  </a:solidFill>
                  <a:latin typeface="Comic Sans MS" pitchFamily="66" charset="0"/>
                </a:rPr>
                <a:t>w</a:t>
              </a:r>
              <a:endParaRPr lang="en-GB" sz="3200">
                <a:solidFill>
                  <a:schemeClr val="accent2"/>
                </a:solidFill>
                <a:latin typeface="Comic Sans MS" pitchFamily="66" charset="0"/>
                <a:cs typeface="Times New Roman" charset="0"/>
              </a:endParaRPr>
            </a:p>
          </p:txBody>
        </p:sp>
        <p:sp>
          <p:nvSpPr>
            <p:cNvPr id="38934" name="Rectangle 9"/>
            <p:cNvSpPr>
              <a:spLocks noChangeArrowheads="1"/>
            </p:cNvSpPr>
            <p:nvPr/>
          </p:nvSpPr>
          <p:spPr bwMode="auto">
            <a:xfrm>
              <a:off x="2006" y="1275"/>
              <a:ext cx="471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sz="3200">
                  <a:solidFill>
                    <a:schemeClr val="accent2"/>
                  </a:solidFill>
                  <a:latin typeface="Comic Sans MS" pitchFamily="66" charset="0"/>
                </a:rPr>
                <a:t>6m</a:t>
              </a:r>
              <a:endParaRPr lang="en-GB" sz="3200">
                <a:solidFill>
                  <a:schemeClr val="accent2"/>
                </a:solidFill>
                <a:latin typeface="Comic Sans MS" pitchFamily="66" charset="0"/>
                <a:cs typeface="Times New Roman" charset="0"/>
              </a:endParaRPr>
            </a:p>
          </p:txBody>
        </p:sp>
        <p:sp>
          <p:nvSpPr>
            <p:cNvPr id="38935" name="Rectangle 10"/>
            <p:cNvSpPr>
              <a:spLocks noChangeArrowheads="1"/>
            </p:cNvSpPr>
            <p:nvPr/>
          </p:nvSpPr>
          <p:spPr bwMode="auto">
            <a:xfrm>
              <a:off x="745" y="888"/>
              <a:ext cx="586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sz="3200">
                  <a:solidFill>
                    <a:schemeClr val="accent2"/>
                  </a:solidFill>
                  <a:latin typeface="Comic Sans MS" pitchFamily="66" charset="0"/>
                </a:rPr>
                <a:t>13m</a:t>
              </a:r>
              <a:endParaRPr lang="en-GB" sz="3200">
                <a:solidFill>
                  <a:schemeClr val="accent2"/>
                </a:solidFill>
                <a:latin typeface="Comic Sans MS" pitchFamily="66" charset="0"/>
                <a:cs typeface="Times New Roman" charset="0"/>
              </a:endParaRPr>
            </a:p>
          </p:txBody>
        </p:sp>
      </p:grpSp>
      <p:sp>
        <p:nvSpPr>
          <p:cNvPr id="22539" name="Text Box 11"/>
          <p:cNvSpPr txBox="1">
            <a:spLocks noChangeArrowheads="1"/>
          </p:cNvSpPr>
          <p:nvPr/>
        </p:nvSpPr>
        <p:spPr bwMode="auto">
          <a:xfrm>
            <a:off x="1460500" y="3665538"/>
            <a:ext cx="444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4000">
                <a:solidFill>
                  <a:srgbClr val="FF0000"/>
                </a:solidFill>
                <a:latin typeface="Comic Sans MS" pitchFamily="66" charset="0"/>
              </a:rPr>
              <a:t>a</a:t>
            </a:r>
          </a:p>
        </p:txBody>
      </p:sp>
      <p:sp>
        <p:nvSpPr>
          <p:cNvPr id="22540" name="Text Box 12"/>
          <p:cNvSpPr txBox="1">
            <a:spLocks noChangeArrowheads="1"/>
          </p:cNvSpPr>
          <p:nvPr/>
        </p:nvSpPr>
        <p:spPr bwMode="auto">
          <a:xfrm>
            <a:off x="3398838" y="2352675"/>
            <a:ext cx="4857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4000">
                <a:solidFill>
                  <a:srgbClr val="FF0000"/>
                </a:solidFill>
                <a:latin typeface="Comic Sans MS" pitchFamily="66" charset="0"/>
              </a:rPr>
              <a:t>b</a:t>
            </a:r>
          </a:p>
        </p:txBody>
      </p:sp>
      <p:sp>
        <p:nvSpPr>
          <p:cNvPr id="22541" name="Rectangle 13"/>
          <p:cNvSpPr>
            <a:spLocks noChangeArrowheads="1"/>
          </p:cNvSpPr>
          <p:nvPr/>
        </p:nvSpPr>
        <p:spPr bwMode="auto">
          <a:xfrm>
            <a:off x="4629150" y="1165225"/>
            <a:ext cx="2286000" cy="579438"/>
          </a:xfrm>
          <a:prstGeom prst="rect">
            <a:avLst/>
          </a:prstGeom>
          <a:noFill/>
          <a:ln w="76200" cmpd="tri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3200">
                <a:latin typeface="Comic Sans MS" pitchFamily="66" charset="0"/>
              </a:rPr>
              <a:t>c</a:t>
            </a:r>
            <a:r>
              <a:rPr lang="en-GB" sz="3200">
                <a:latin typeface="Comic Sans MS" pitchFamily="66" charset="0"/>
                <a:cs typeface="Times New Roman" charset="0"/>
              </a:rPr>
              <a:t>²= a²+ b²</a:t>
            </a:r>
          </a:p>
        </p:txBody>
      </p:sp>
      <p:sp>
        <p:nvSpPr>
          <p:cNvPr id="22542" name="Rectangle 14"/>
          <p:cNvSpPr>
            <a:spLocks noChangeArrowheads="1"/>
          </p:cNvSpPr>
          <p:nvPr/>
        </p:nvSpPr>
        <p:spPr bwMode="auto">
          <a:xfrm>
            <a:off x="4335463" y="1952625"/>
            <a:ext cx="2513012" cy="579438"/>
          </a:xfrm>
          <a:prstGeom prst="rect">
            <a:avLst/>
          </a:prstGeom>
          <a:noFill/>
          <a:ln w="76200" cmpd="tri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3200">
                <a:latin typeface="Comic Sans MS" pitchFamily="66" charset="0"/>
              </a:rPr>
              <a:t>13</a:t>
            </a:r>
            <a:r>
              <a:rPr lang="en-GB" sz="3200">
                <a:latin typeface="Comic Sans MS" pitchFamily="66" charset="0"/>
                <a:cs typeface="Times New Roman" charset="0"/>
              </a:rPr>
              <a:t>²= a²+ 6²</a:t>
            </a:r>
          </a:p>
        </p:txBody>
      </p:sp>
      <p:sp>
        <p:nvSpPr>
          <p:cNvPr id="22544" name="Rectangle 16"/>
          <p:cNvSpPr>
            <a:spLocks noChangeArrowheads="1"/>
          </p:cNvSpPr>
          <p:nvPr/>
        </p:nvSpPr>
        <p:spPr bwMode="auto">
          <a:xfrm>
            <a:off x="4292600" y="3676650"/>
            <a:ext cx="2706688" cy="579438"/>
          </a:xfrm>
          <a:prstGeom prst="rect">
            <a:avLst/>
          </a:prstGeom>
          <a:noFill/>
          <a:ln w="76200" cmpd="tri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3200">
                <a:latin typeface="Comic Sans MS" pitchFamily="66" charset="0"/>
              </a:rPr>
              <a:t>169 – 36 </a:t>
            </a:r>
            <a:r>
              <a:rPr lang="en-GB" sz="3200">
                <a:latin typeface="Comic Sans MS" pitchFamily="66" charset="0"/>
                <a:cs typeface="Times New Roman" charset="0"/>
              </a:rPr>
              <a:t>= a²</a:t>
            </a:r>
          </a:p>
        </p:txBody>
      </p:sp>
      <p:sp>
        <p:nvSpPr>
          <p:cNvPr id="22545" name="Rectangle 17"/>
          <p:cNvSpPr>
            <a:spLocks noChangeArrowheads="1"/>
          </p:cNvSpPr>
          <p:nvPr/>
        </p:nvSpPr>
        <p:spPr bwMode="auto">
          <a:xfrm>
            <a:off x="4168775" y="5027613"/>
            <a:ext cx="4722813" cy="1066800"/>
          </a:xfrm>
          <a:prstGeom prst="rect">
            <a:avLst/>
          </a:prstGeom>
          <a:noFill/>
          <a:ln w="76200" cmpd="tri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3200">
                <a:latin typeface="Comic Sans MS" pitchFamily="66" charset="0"/>
              </a:rPr>
              <a:t>   a </a:t>
            </a:r>
            <a:r>
              <a:rPr lang="en-GB" sz="3200">
                <a:latin typeface="Comic Sans MS" pitchFamily="66" charset="0"/>
                <a:cs typeface="Times New Roman" charset="0"/>
              </a:rPr>
              <a:t>= </a:t>
            </a:r>
            <a:r>
              <a:rPr lang="en-GB" sz="3200" b="1">
                <a:latin typeface="Tahoma" pitchFamily="34" charset="0"/>
                <a:ea typeface="Arial Unicode MS" pitchFamily="34" charset="-128"/>
                <a:cs typeface="Arial Unicode MS" pitchFamily="34" charset="-128"/>
              </a:rPr>
              <a:t>√</a:t>
            </a:r>
            <a:r>
              <a:rPr lang="en-GB" sz="3200">
                <a:latin typeface="Comic Sans MS" pitchFamily="66" charset="0"/>
                <a:ea typeface="Arial Unicode MS" pitchFamily="34" charset="-128"/>
                <a:cs typeface="Arial Unicode MS" pitchFamily="34" charset="-128"/>
              </a:rPr>
              <a:t>133 = 11.5m</a:t>
            </a:r>
          </a:p>
          <a:p>
            <a:r>
              <a:rPr lang="en-GB" sz="3200">
                <a:latin typeface="Comic Sans MS" pitchFamily="66" charset="0"/>
                <a:ea typeface="Arial Unicode MS" pitchFamily="34" charset="-128"/>
                <a:cs typeface="Arial Unicode MS" pitchFamily="34" charset="-128"/>
              </a:rPr>
              <a:t>                   (1 d.p.)</a:t>
            </a:r>
            <a:endParaRPr lang="en-GB" sz="3200">
              <a:latin typeface="Comic Sans MS" pitchFamily="66" charset="0"/>
              <a:cs typeface="Times New Roman" charset="0"/>
            </a:endParaRPr>
          </a:p>
        </p:txBody>
      </p:sp>
      <p:sp>
        <p:nvSpPr>
          <p:cNvPr id="22546" name="Rectangle 18"/>
          <p:cNvSpPr>
            <a:spLocks noChangeArrowheads="1"/>
          </p:cNvSpPr>
          <p:nvPr/>
        </p:nvSpPr>
        <p:spPr bwMode="auto">
          <a:xfrm>
            <a:off x="4443413" y="4303713"/>
            <a:ext cx="1665287" cy="579437"/>
          </a:xfrm>
          <a:prstGeom prst="rect">
            <a:avLst/>
          </a:prstGeom>
          <a:noFill/>
          <a:ln w="76200" cmpd="tri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3200">
                <a:latin typeface="Comic Sans MS" pitchFamily="66" charset="0"/>
                <a:cs typeface="Times New Roman" charset="0"/>
              </a:rPr>
              <a:t>a²= 133</a:t>
            </a:r>
          </a:p>
        </p:txBody>
      </p:sp>
      <p:grpSp>
        <p:nvGrpSpPr>
          <p:cNvPr id="4" name="Group 27"/>
          <p:cNvGrpSpPr>
            <a:grpSpLocks/>
          </p:cNvGrpSpPr>
          <p:nvPr/>
        </p:nvGrpSpPr>
        <p:grpSpPr bwMode="auto">
          <a:xfrm>
            <a:off x="4206875" y="2770188"/>
            <a:ext cx="4237038" cy="3213100"/>
            <a:chOff x="2650" y="1745"/>
            <a:chExt cx="2669" cy="2024"/>
          </a:xfrm>
        </p:grpSpPr>
        <p:sp>
          <p:nvSpPr>
            <p:cNvPr id="38928" name="AutoShape 19"/>
            <p:cNvSpPr>
              <a:spLocks noChangeArrowheads="1"/>
            </p:cNvSpPr>
            <p:nvPr/>
          </p:nvSpPr>
          <p:spPr bwMode="auto">
            <a:xfrm flipH="1" flipV="1">
              <a:off x="2936" y="2132"/>
              <a:ext cx="1355" cy="340"/>
            </a:xfrm>
            <a:prstGeom prst="curvedDownArrow">
              <a:avLst>
                <a:gd name="adj1" fmla="val 37528"/>
                <a:gd name="adj2" fmla="val 130518"/>
                <a:gd name="adj3" fmla="val 37662"/>
              </a:avLst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929" name="Rectangle 22"/>
            <p:cNvSpPr>
              <a:spLocks noChangeArrowheads="1"/>
            </p:cNvSpPr>
            <p:nvPr/>
          </p:nvSpPr>
          <p:spPr bwMode="auto">
            <a:xfrm>
              <a:off x="2650" y="1745"/>
              <a:ext cx="2027" cy="365"/>
            </a:xfrm>
            <a:prstGeom prst="rect">
              <a:avLst/>
            </a:prstGeom>
            <a:noFill/>
            <a:ln w="76200" cmpd="tri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GB" sz="3200">
                  <a:latin typeface="Comic Sans MS" pitchFamily="66" charset="0"/>
                </a:rPr>
                <a:t>169 </a:t>
              </a:r>
              <a:r>
                <a:rPr lang="en-GB" sz="3200">
                  <a:latin typeface="Comic Sans MS" pitchFamily="66" charset="0"/>
                  <a:cs typeface="Times New Roman" charset="0"/>
                </a:rPr>
                <a:t>= a² </a:t>
              </a:r>
              <a:r>
                <a:rPr lang="en-GB" sz="3200">
                  <a:solidFill>
                    <a:srgbClr val="FF0000"/>
                  </a:solidFill>
                  <a:latin typeface="Comic Sans MS" pitchFamily="66" charset="0"/>
                  <a:cs typeface="Times New Roman" charset="0"/>
                </a:rPr>
                <a:t>+ 36</a:t>
              </a:r>
            </a:p>
          </p:txBody>
        </p:sp>
        <p:sp>
          <p:nvSpPr>
            <p:cNvPr id="38930" name="AutoShape 26"/>
            <p:cNvSpPr>
              <a:spLocks noChangeArrowheads="1"/>
            </p:cNvSpPr>
            <p:nvPr/>
          </p:nvSpPr>
          <p:spPr bwMode="auto">
            <a:xfrm>
              <a:off x="3358" y="2378"/>
              <a:ext cx="1961" cy="1391"/>
            </a:xfrm>
            <a:prstGeom prst="irregularSeal1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931" name="Text Box 20"/>
            <p:cNvSpPr txBox="1">
              <a:spLocks noChangeArrowheads="1"/>
            </p:cNvSpPr>
            <p:nvPr/>
          </p:nvSpPr>
          <p:spPr bwMode="auto">
            <a:xfrm>
              <a:off x="3746" y="2760"/>
              <a:ext cx="1281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>
                  <a:solidFill>
                    <a:srgbClr val="FFFF00"/>
                  </a:solidFill>
                  <a:latin typeface="Comic Sans MS" pitchFamily="66" charset="0"/>
                </a:rPr>
                <a:t>Change side, </a:t>
              </a:r>
            </a:p>
            <a:p>
              <a:r>
                <a:rPr lang="en-GB">
                  <a:solidFill>
                    <a:srgbClr val="FFFF00"/>
                  </a:solidFill>
                  <a:latin typeface="Comic Sans MS" pitchFamily="66" charset="0"/>
                </a:rPr>
                <a:t>change sign!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2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2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5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5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2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2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22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22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22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22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43" grpId="0" autoUpdateAnimBg="0"/>
      <p:bldP spid="22534" grpId="0" animBg="1"/>
      <p:bldP spid="22535" grpId="0" autoUpdateAnimBg="0"/>
      <p:bldP spid="22539" grpId="0" autoUpdateAnimBg="0"/>
      <p:bldP spid="22540" grpId="0" autoUpdateAnimBg="0"/>
      <p:bldP spid="22541" grpId="0" autoUpdateAnimBg="0"/>
      <p:bldP spid="22542" grpId="0" autoUpdateAnimBg="0"/>
      <p:bldP spid="22544" grpId="0" autoUpdateAnimBg="0"/>
      <p:bldP spid="22545" grpId="0" autoUpdateAnimBg="0"/>
      <p:bldP spid="22546" grpId="0" autoUpdateAnimBg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81" name="Picture 29" descr="c:\Program Files\Microsoft Office\Clipart\smbusbas\bd17226_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17950" y="0"/>
            <a:ext cx="52260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8" name="Line 6"/>
          <p:cNvSpPr>
            <a:spLocks noChangeShapeType="1"/>
          </p:cNvSpPr>
          <p:nvPr/>
        </p:nvSpPr>
        <p:spPr bwMode="auto">
          <a:xfrm rot="5400000">
            <a:off x="1785144" y="2358231"/>
            <a:ext cx="571500" cy="395288"/>
          </a:xfrm>
          <a:prstGeom prst="line">
            <a:avLst/>
          </a:prstGeom>
          <a:noFill/>
          <a:ln w="762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3559" name="Text Box 7"/>
          <p:cNvSpPr txBox="1">
            <a:spLocks noChangeArrowheads="1"/>
          </p:cNvSpPr>
          <p:nvPr/>
        </p:nvSpPr>
        <p:spPr bwMode="auto">
          <a:xfrm>
            <a:off x="1136650" y="3281363"/>
            <a:ext cx="444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4000">
                <a:solidFill>
                  <a:srgbClr val="FF0000"/>
                </a:solidFill>
                <a:latin typeface="Comic Sans MS" pitchFamily="66" charset="0"/>
              </a:rPr>
              <a:t>c</a:t>
            </a:r>
          </a:p>
        </p:txBody>
      </p:sp>
      <p:sp>
        <p:nvSpPr>
          <p:cNvPr id="23564" name="Text Box 12"/>
          <p:cNvSpPr txBox="1">
            <a:spLocks noChangeArrowheads="1"/>
          </p:cNvSpPr>
          <p:nvPr/>
        </p:nvSpPr>
        <p:spPr bwMode="auto">
          <a:xfrm>
            <a:off x="1504950" y="1333500"/>
            <a:ext cx="4857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4000">
                <a:solidFill>
                  <a:srgbClr val="FF0000"/>
                </a:solidFill>
                <a:latin typeface="Comic Sans MS" pitchFamily="66" charset="0"/>
              </a:rPr>
              <a:t>b</a:t>
            </a:r>
          </a:p>
        </p:txBody>
      </p:sp>
      <p:sp>
        <p:nvSpPr>
          <p:cNvPr id="23565" name="Rectangle 13"/>
          <p:cNvSpPr>
            <a:spLocks noChangeArrowheads="1"/>
          </p:cNvSpPr>
          <p:nvPr/>
        </p:nvSpPr>
        <p:spPr bwMode="auto">
          <a:xfrm>
            <a:off x="4629150" y="1165225"/>
            <a:ext cx="2286000" cy="579438"/>
          </a:xfrm>
          <a:prstGeom prst="rect">
            <a:avLst/>
          </a:prstGeom>
          <a:noFill/>
          <a:ln w="76200" cmpd="tri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3200">
                <a:latin typeface="Comic Sans MS" pitchFamily="66" charset="0"/>
              </a:rPr>
              <a:t>c</a:t>
            </a:r>
            <a:r>
              <a:rPr lang="en-GB" sz="3200">
                <a:latin typeface="Comic Sans MS" pitchFamily="66" charset="0"/>
                <a:cs typeface="Times New Roman" charset="0"/>
              </a:rPr>
              <a:t>²= a²+ b²</a:t>
            </a:r>
          </a:p>
        </p:txBody>
      </p:sp>
      <p:sp>
        <p:nvSpPr>
          <p:cNvPr id="23566" name="Rectangle 14"/>
          <p:cNvSpPr>
            <a:spLocks noChangeArrowheads="1"/>
          </p:cNvSpPr>
          <p:nvPr/>
        </p:nvSpPr>
        <p:spPr bwMode="auto">
          <a:xfrm>
            <a:off x="4335463" y="1952625"/>
            <a:ext cx="2481262" cy="579438"/>
          </a:xfrm>
          <a:prstGeom prst="rect">
            <a:avLst/>
          </a:prstGeom>
          <a:noFill/>
          <a:ln w="76200" cmpd="tri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3200">
                <a:latin typeface="Comic Sans MS" pitchFamily="66" charset="0"/>
              </a:rPr>
              <a:t>11</a:t>
            </a:r>
            <a:r>
              <a:rPr lang="en-GB" sz="3200">
                <a:latin typeface="Comic Sans MS" pitchFamily="66" charset="0"/>
                <a:cs typeface="Times New Roman" charset="0"/>
              </a:rPr>
              <a:t>²= 9²+ b²</a:t>
            </a:r>
          </a:p>
        </p:txBody>
      </p:sp>
      <p:sp>
        <p:nvSpPr>
          <p:cNvPr id="23567" name="Rectangle 15"/>
          <p:cNvSpPr>
            <a:spLocks noChangeArrowheads="1"/>
          </p:cNvSpPr>
          <p:nvPr/>
        </p:nvSpPr>
        <p:spPr bwMode="auto">
          <a:xfrm>
            <a:off x="4205288" y="2773363"/>
            <a:ext cx="3727450" cy="579437"/>
          </a:xfrm>
          <a:prstGeom prst="rect">
            <a:avLst/>
          </a:prstGeom>
          <a:noFill/>
          <a:ln w="76200" cmpd="tri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3200">
                <a:latin typeface="Comic Sans MS" pitchFamily="66" charset="0"/>
              </a:rPr>
              <a:t>121 </a:t>
            </a:r>
            <a:r>
              <a:rPr lang="en-GB" sz="3200">
                <a:latin typeface="Comic Sans MS" pitchFamily="66" charset="0"/>
                <a:cs typeface="Times New Roman" charset="0"/>
              </a:rPr>
              <a:t>= 81 + b²</a:t>
            </a:r>
          </a:p>
        </p:txBody>
      </p:sp>
      <p:sp>
        <p:nvSpPr>
          <p:cNvPr id="23568" name="Rectangle 16"/>
          <p:cNvSpPr>
            <a:spLocks noChangeArrowheads="1"/>
          </p:cNvSpPr>
          <p:nvPr/>
        </p:nvSpPr>
        <p:spPr bwMode="auto">
          <a:xfrm>
            <a:off x="4246563" y="3752850"/>
            <a:ext cx="2609850" cy="579438"/>
          </a:xfrm>
          <a:prstGeom prst="rect">
            <a:avLst/>
          </a:prstGeom>
          <a:noFill/>
          <a:ln w="76200" cmpd="tri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3200">
                <a:latin typeface="Comic Sans MS" pitchFamily="66" charset="0"/>
              </a:rPr>
              <a:t>121 – 81 </a:t>
            </a:r>
            <a:r>
              <a:rPr lang="en-GB" sz="3200">
                <a:latin typeface="Comic Sans MS" pitchFamily="66" charset="0"/>
                <a:cs typeface="Times New Roman" charset="0"/>
              </a:rPr>
              <a:t>= b²</a:t>
            </a:r>
          </a:p>
        </p:txBody>
      </p:sp>
      <p:sp>
        <p:nvSpPr>
          <p:cNvPr id="23569" name="Rectangle 17"/>
          <p:cNvSpPr>
            <a:spLocks noChangeArrowheads="1"/>
          </p:cNvSpPr>
          <p:nvPr/>
        </p:nvSpPr>
        <p:spPr bwMode="auto">
          <a:xfrm>
            <a:off x="4286250" y="5224463"/>
            <a:ext cx="3827463" cy="1066800"/>
          </a:xfrm>
          <a:prstGeom prst="rect">
            <a:avLst/>
          </a:prstGeom>
          <a:noFill/>
          <a:ln w="76200" cmpd="tri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3200">
                <a:latin typeface="Comic Sans MS" pitchFamily="66" charset="0"/>
              </a:rPr>
              <a:t>  b </a:t>
            </a:r>
            <a:r>
              <a:rPr lang="en-GB" sz="3200">
                <a:latin typeface="Comic Sans MS" pitchFamily="66" charset="0"/>
                <a:cs typeface="Times New Roman" charset="0"/>
              </a:rPr>
              <a:t>= </a:t>
            </a:r>
            <a:r>
              <a:rPr lang="en-GB" sz="3200" b="1">
                <a:latin typeface="Tahoma" pitchFamily="34" charset="0"/>
                <a:ea typeface="Arial Unicode MS" pitchFamily="34" charset="-128"/>
                <a:cs typeface="Arial Unicode MS" pitchFamily="34" charset="-128"/>
              </a:rPr>
              <a:t>√</a:t>
            </a:r>
            <a:r>
              <a:rPr lang="en-GB" sz="3200">
                <a:latin typeface="Comic Sans MS" pitchFamily="66" charset="0"/>
                <a:ea typeface="Arial Unicode MS" pitchFamily="34" charset="-128"/>
                <a:cs typeface="Arial Unicode MS" pitchFamily="34" charset="-128"/>
              </a:rPr>
              <a:t>40 = 6.3cm</a:t>
            </a:r>
          </a:p>
          <a:p>
            <a:r>
              <a:rPr lang="en-GB" sz="3200">
                <a:latin typeface="Comic Sans MS" pitchFamily="66" charset="0"/>
                <a:ea typeface="Arial Unicode MS" pitchFamily="34" charset="-128"/>
                <a:cs typeface="Arial Unicode MS" pitchFamily="34" charset="-128"/>
              </a:rPr>
              <a:t>                   (1 d.p.)</a:t>
            </a:r>
            <a:endParaRPr lang="en-GB" sz="3200">
              <a:latin typeface="Comic Sans MS" pitchFamily="66" charset="0"/>
              <a:cs typeface="Times New Roman" charset="0"/>
            </a:endParaRPr>
          </a:p>
        </p:txBody>
      </p:sp>
      <p:sp>
        <p:nvSpPr>
          <p:cNvPr id="23570" name="Rectangle 18"/>
          <p:cNvSpPr>
            <a:spLocks noChangeArrowheads="1"/>
          </p:cNvSpPr>
          <p:nvPr/>
        </p:nvSpPr>
        <p:spPr bwMode="auto">
          <a:xfrm>
            <a:off x="4367213" y="4479925"/>
            <a:ext cx="1516062" cy="579438"/>
          </a:xfrm>
          <a:prstGeom prst="rect">
            <a:avLst/>
          </a:prstGeom>
          <a:noFill/>
          <a:ln w="76200" cmpd="tri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3200">
                <a:latin typeface="Comic Sans MS" pitchFamily="66" charset="0"/>
                <a:cs typeface="Times New Roman" charset="0"/>
              </a:rPr>
              <a:t>b²= 40</a:t>
            </a:r>
          </a:p>
        </p:txBody>
      </p:sp>
      <p:sp>
        <p:nvSpPr>
          <p:cNvPr id="23563" name="Text Box 11"/>
          <p:cNvSpPr txBox="1">
            <a:spLocks noChangeArrowheads="1"/>
          </p:cNvSpPr>
          <p:nvPr/>
        </p:nvSpPr>
        <p:spPr bwMode="auto">
          <a:xfrm>
            <a:off x="2887663" y="2262188"/>
            <a:ext cx="444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4000">
                <a:solidFill>
                  <a:srgbClr val="FF0000"/>
                </a:solidFill>
                <a:latin typeface="Comic Sans MS" pitchFamily="66" charset="0"/>
              </a:rPr>
              <a:t>a</a:t>
            </a:r>
          </a:p>
        </p:txBody>
      </p:sp>
      <p:grpSp>
        <p:nvGrpSpPr>
          <p:cNvPr id="2" name="Group 37"/>
          <p:cNvGrpSpPr>
            <a:grpSpLocks/>
          </p:cNvGrpSpPr>
          <p:nvPr/>
        </p:nvGrpSpPr>
        <p:grpSpPr bwMode="auto">
          <a:xfrm>
            <a:off x="311150" y="1581150"/>
            <a:ext cx="3298825" cy="3702050"/>
            <a:chOff x="196" y="996"/>
            <a:chExt cx="2078" cy="2332"/>
          </a:xfrm>
        </p:grpSpPr>
        <p:sp>
          <p:nvSpPr>
            <p:cNvPr id="39956" name="Rectangle 9"/>
            <p:cNvSpPr>
              <a:spLocks noChangeArrowheads="1"/>
            </p:cNvSpPr>
            <p:nvPr/>
          </p:nvSpPr>
          <p:spPr bwMode="auto">
            <a:xfrm>
              <a:off x="1671" y="1743"/>
              <a:ext cx="603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sz="3200">
                  <a:solidFill>
                    <a:schemeClr val="accent2"/>
                  </a:solidFill>
                  <a:latin typeface="Comic Sans MS" pitchFamily="66" charset="0"/>
                </a:rPr>
                <a:t>9cm</a:t>
              </a:r>
              <a:endParaRPr lang="en-GB" sz="3200">
                <a:solidFill>
                  <a:schemeClr val="accent2"/>
                </a:solidFill>
                <a:latin typeface="Comic Sans MS" pitchFamily="66" charset="0"/>
                <a:cs typeface="Times New Roman" charset="0"/>
              </a:endParaRPr>
            </a:p>
          </p:txBody>
        </p:sp>
        <p:grpSp>
          <p:nvGrpSpPr>
            <p:cNvPr id="3" name="Group 3"/>
            <p:cNvGrpSpPr>
              <a:grpSpLocks/>
            </p:cNvGrpSpPr>
            <p:nvPr/>
          </p:nvGrpSpPr>
          <p:grpSpPr bwMode="auto">
            <a:xfrm rot="-5400000">
              <a:off x="174" y="1485"/>
              <a:ext cx="1747" cy="1231"/>
              <a:chOff x="1871" y="213"/>
              <a:chExt cx="3113" cy="1633"/>
            </a:xfrm>
          </p:grpSpPr>
          <p:sp>
            <p:nvSpPr>
              <p:cNvPr id="39962" name="AutoShape 4"/>
              <p:cNvSpPr>
                <a:spLocks noChangeArrowheads="1"/>
              </p:cNvSpPr>
              <p:nvPr/>
            </p:nvSpPr>
            <p:spPr bwMode="auto">
              <a:xfrm rot="-5400000">
                <a:off x="2611" y="-527"/>
                <a:ext cx="1633" cy="3113"/>
              </a:xfrm>
              <a:prstGeom prst="rtTriangle">
                <a:avLst/>
              </a:prstGeom>
              <a:noFill/>
              <a:ln w="38100" cap="sq">
                <a:solidFill>
                  <a:schemeClr val="accent2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rot="10800000"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39963" name="Rectangle 5"/>
              <p:cNvSpPr>
                <a:spLocks noChangeArrowheads="1"/>
              </p:cNvSpPr>
              <p:nvPr/>
            </p:nvSpPr>
            <p:spPr bwMode="auto">
              <a:xfrm rot="-5400000">
                <a:off x="4735" y="1599"/>
                <a:ext cx="249" cy="244"/>
              </a:xfrm>
              <a:prstGeom prst="rect">
                <a:avLst/>
              </a:prstGeom>
              <a:noFill/>
              <a:ln w="19050" cap="sq">
                <a:solidFill>
                  <a:schemeClr val="accent2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9958" name="Rectangle 8"/>
            <p:cNvSpPr>
              <a:spLocks noChangeArrowheads="1"/>
            </p:cNvSpPr>
            <p:nvPr/>
          </p:nvSpPr>
          <p:spPr bwMode="auto">
            <a:xfrm>
              <a:off x="208" y="1005"/>
              <a:ext cx="249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sz="3200">
                  <a:solidFill>
                    <a:schemeClr val="accent2"/>
                  </a:solidFill>
                  <a:latin typeface="Comic Sans MS" pitchFamily="66" charset="0"/>
                </a:rPr>
                <a:t>P</a:t>
              </a:r>
              <a:endParaRPr lang="en-GB" sz="3200">
                <a:solidFill>
                  <a:schemeClr val="accent2"/>
                </a:solidFill>
                <a:latin typeface="Comic Sans MS" pitchFamily="66" charset="0"/>
                <a:cs typeface="Times New Roman" charset="0"/>
              </a:endParaRPr>
            </a:p>
          </p:txBody>
        </p:sp>
        <p:sp>
          <p:nvSpPr>
            <p:cNvPr id="39959" name="Rectangle 10"/>
            <p:cNvSpPr>
              <a:spLocks noChangeArrowheads="1"/>
            </p:cNvSpPr>
            <p:nvPr/>
          </p:nvSpPr>
          <p:spPr bwMode="auto">
            <a:xfrm>
              <a:off x="196" y="1798"/>
              <a:ext cx="677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sz="3200">
                  <a:solidFill>
                    <a:schemeClr val="accent2"/>
                  </a:solidFill>
                  <a:latin typeface="Comic Sans MS" pitchFamily="66" charset="0"/>
                </a:rPr>
                <a:t>11cm</a:t>
              </a:r>
              <a:endParaRPr lang="en-GB" sz="3200">
                <a:solidFill>
                  <a:schemeClr val="accent2"/>
                </a:solidFill>
                <a:latin typeface="Comic Sans MS" pitchFamily="66" charset="0"/>
                <a:cs typeface="Times New Roman" charset="0"/>
              </a:endParaRPr>
            </a:p>
          </p:txBody>
        </p:sp>
        <p:sp>
          <p:nvSpPr>
            <p:cNvPr id="39960" name="Rectangle 24"/>
            <p:cNvSpPr>
              <a:spLocks noChangeArrowheads="1"/>
            </p:cNvSpPr>
            <p:nvPr/>
          </p:nvSpPr>
          <p:spPr bwMode="auto">
            <a:xfrm>
              <a:off x="1536" y="2963"/>
              <a:ext cx="277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sz="3200">
                  <a:solidFill>
                    <a:schemeClr val="accent2"/>
                  </a:solidFill>
                  <a:latin typeface="Comic Sans MS" pitchFamily="66" charset="0"/>
                </a:rPr>
                <a:t>R</a:t>
              </a:r>
              <a:endParaRPr lang="en-GB" sz="3200">
                <a:solidFill>
                  <a:schemeClr val="accent2"/>
                </a:solidFill>
                <a:latin typeface="Comic Sans MS" pitchFamily="66" charset="0"/>
                <a:cs typeface="Times New Roman" charset="0"/>
              </a:endParaRPr>
            </a:p>
          </p:txBody>
        </p:sp>
        <p:sp>
          <p:nvSpPr>
            <p:cNvPr id="39961" name="Rectangle 25"/>
            <p:cNvSpPr>
              <a:spLocks noChangeArrowheads="1"/>
            </p:cNvSpPr>
            <p:nvPr/>
          </p:nvSpPr>
          <p:spPr bwMode="auto">
            <a:xfrm>
              <a:off x="1685" y="996"/>
              <a:ext cx="340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sz="3200">
                  <a:solidFill>
                    <a:schemeClr val="accent2"/>
                  </a:solidFill>
                  <a:latin typeface="Comic Sans MS" pitchFamily="66" charset="0"/>
                </a:rPr>
                <a:t>Q</a:t>
              </a:r>
              <a:endParaRPr lang="en-GB" sz="3200">
                <a:solidFill>
                  <a:schemeClr val="accent2"/>
                </a:solidFill>
                <a:latin typeface="Comic Sans MS" pitchFamily="66" charset="0"/>
                <a:cs typeface="Times New Roman" charset="0"/>
              </a:endParaRPr>
            </a:p>
          </p:txBody>
        </p:sp>
      </p:grpSp>
      <p:grpSp>
        <p:nvGrpSpPr>
          <p:cNvPr id="4" name="Group 35"/>
          <p:cNvGrpSpPr>
            <a:grpSpLocks/>
          </p:cNvGrpSpPr>
          <p:nvPr/>
        </p:nvGrpSpPr>
        <p:grpSpPr bwMode="auto">
          <a:xfrm>
            <a:off x="4168775" y="2770188"/>
            <a:ext cx="4275138" cy="3213100"/>
            <a:chOff x="2626" y="1745"/>
            <a:chExt cx="2693" cy="2024"/>
          </a:xfrm>
        </p:grpSpPr>
        <p:sp>
          <p:nvSpPr>
            <p:cNvPr id="39952" name="AutoShape 31"/>
            <p:cNvSpPr>
              <a:spLocks noChangeArrowheads="1"/>
            </p:cNvSpPr>
            <p:nvPr/>
          </p:nvSpPr>
          <p:spPr bwMode="auto">
            <a:xfrm flipH="1" flipV="1">
              <a:off x="2936" y="2132"/>
              <a:ext cx="608" cy="340"/>
            </a:xfrm>
            <a:prstGeom prst="curvedDownArrow">
              <a:avLst>
                <a:gd name="adj1" fmla="val 36808"/>
                <a:gd name="adj2" fmla="val 78533"/>
                <a:gd name="adj3" fmla="val 34120"/>
              </a:avLst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953" name="Rectangle 32"/>
            <p:cNvSpPr>
              <a:spLocks noChangeArrowheads="1"/>
            </p:cNvSpPr>
            <p:nvPr/>
          </p:nvSpPr>
          <p:spPr bwMode="auto">
            <a:xfrm>
              <a:off x="2626" y="1745"/>
              <a:ext cx="2027" cy="365"/>
            </a:xfrm>
            <a:prstGeom prst="rect">
              <a:avLst/>
            </a:prstGeom>
            <a:noFill/>
            <a:ln w="76200" cmpd="tri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GB" sz="3200">
                  <a:latin typeface="Comic Sans MS" pitchFamily="66" charset="0"/>
                </a:rPr>
                <a:t>         </a:t>
              </a:r>
              <a:r>
                <a:rPr lang="en-GB" sz="3200">
                  <a:solidFill>
                    <a:srgbClr val="FF0000"/>
                  </a:solidFill>
                  <a:latin typeface="Comic Sans MS" pitchFamily="66" charset="0"/>
                  <a:cs typeface="Times New Roman" charset="0"/>
                </a:rPr>
                <a:t>81</a:t>
              </a:r>
            </a:p>
          </p:txBody>
        </p:sp>
        <p:sp>
          <p:nvSpPr>
            <p:cNvPr id="39954" name="AutoShape 33"/>
            <p:cNvSpPr>
              <a:spLocks noChangeArrowheads="1"/>
            </p:cNvSpPr>
            <p:nvPr/>
          </p:nvSpPr>
          <p:spPr bwMode="auto">
            <a:xfrm>
              <a:off x="3358" y="2378"/>
              <a:ext cx="1961" cy="1391"/>
            </a:xfrm>
            <a:prstGeom prst="irregularSeal1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955" name="Text Box 34"/>
            <p:cNvSpPr txBox="1">
              <a:spLocks noChangeArrowheads="1"/>
            </p:cNvSpPr>
            <p:nvPr/>
          </p:nvSpPr>
          <p:spPr bwMode="auto">
            <a:xfrm>
              <a:off x="3746" y="2760"/>
              <a:ext cx="1281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>
                  <a:solidFill>
                    <a:srgbClr val="FFFF00"/>
                  </a:solidFill>
                  <a:latin typeface="Comic Sans MS" pitchFamily="66" charset="0"/>
                </a:rPr>
                <a:t>Change side, </a:t>
              </a:r>
            </a:p>
            <a:p>
              <a:r>
                <a:rPr lang="en-GB">
                  <a:solidFill>
                    <a:srgbClr val="FFFF00"/>
                  </a:solidFill>
                  <a:latin typeface="Comic Sans MS" pitchFamily="66" charset="0"/>
                </a:rPr>
                <a:t>change sign!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3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3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3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5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5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3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3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23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23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23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23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8" grpId="0" animBg="1"/>
      <p:bldP spid="23559" grpId="0" autoUpdateAnimBg="0"/>
      <p:bldP spid="23564" grpId="0" autoUpdateAnimBg="0"/>
      <p:bldP spid="23565" grpId="0" autoUpdateAnimBg="0"/>
      <p:bldP spid="23566" grpId="0" autoUpdateAnimBg="0"/>
      <p:bldP spid="23567" grpId="0" autoUpdateAnimBg="0"/>
      <p:bldP spid="23568" grpId="0" autoUpdateAnimBg="0"/>
      <p:bldP spid="23569" grpId="0" autoUpdateAnimBg="0"/>
      <p:bldP spid="23570" grpId="0" autoUpdateAnimBg="0"/>
      <p:bldP spid="23563" grpId="0" autoUpdateAnimBg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60" name="Picture 1060" descr="c:\Program Files\Microsoft Office\Clipart\smbusbas\bd17226_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17950" y="836613"/>
            <a:ext cx="5226050" cy="602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1" name="Text Box 1031"/>
          <p:cNvSpPr txBox="1">
            <a:spLocks noChangeArrowheads="1"/>
          </p:cNvSpPr>
          <p:nvPr/>
        </p:nvSpPr>
        <p:spPr bwMode="auto">
          <a:xfrm>
            <a:off x="728663" y="3838575"/>
            <a:ext cx="444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4000">
                <a:solidFill>
                  <a:srgbClr val="FF0000"/>
                </a:solidFill>
                <a:latin typeface="Comic Sans MS" pitchFamily="66" charset="0"/>
              </a:rPr>
              <a:t>c</a:t>
            </a:r>
          </a:p>
        </p:txBody>
      </p:sp>
      <p:sp>
        <p:nvSpPr>
          <p:cNvPr id="26635" name="Text Box 1035"/>
          <p:cNvSpPr txBox="1">
            <a:spLocks noChangeArrowheads="1"/>
          </p:cNvSpPr>
          <p:nvPr/>
        </p:nvSpPr>
        <p:spPr bwMode="auto">
          <a:xfrm>
            <a:off x="1157288" y="5961063"/>
            <a:ext cx="444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4000">
                <a:solidFill>
                  <a:srgbClr val="FF0000"/>
                </a:solidFill>
                <a:latin typeface="Comic Sans MS" pitchFamily="66" charset="0"/>
              </a:rPr>
              <a:t>a</a:t>
            </a:r>
          </a:p>
        </p:txBody>
      </p:sp>
      <p:sp>
        <p:nvSpPr>
          <p:cNvPr id="26636" name="Text Box 1036"/>
          <p:cNvSpPr txBox="1">
            <a:spLocks noChangeArrowheads="1"/>
          </p:cNvSpPr>
          <p:nvPr/>
        </p:nvSpPr>
        <p:spPr bwMode="auto">
          <a:xfrm>
            <a:off x="2689225" y="4676775"/>
            <a:ext cx="4857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4000">
                <a:solidFill>
                  <a:srgbClr val="FF0000"/>
                </a:solidFill>
                <a:latin typeface="Comic Sans MS" pitchFamily="66" charset="0"/>
              </a:rPr>
              <a:t>b</a:t>
            </a:r>
          </a:p>
        </p:txBody>
      </p:sp>
      <p:sp>
        <p:nvSpPr>
          <p:cNvPr id="26637" name="Rectangle 1037"/>
          <p:cNvSpPr>
            <a:spLocks noChangeArrowheads="1"/>
          </p:cNvSpPr>
          <p:nvPr/>
        </p:nvSpPr>
        <p:spPr bwMode="auto">
          <a:xfrm>
            <a:off x="4438650" y="1739900"/>
            <a:ext cx="2163763" cy="579438"/>
          </a:xfrm>
          <a:prstGeom prst="rect">
            <a:avLst/>
          </a:prstGeom>
          <a:noFill/>
          <a:ln w="76200" cmpd="tri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3200">
                <a:latin typeface="Comic Sans MS" pitchFamily="66" charset="0"/>
              </a:rPr>
              <a:t>c</a:t>
            </a:r>
            <a:r>
              <a:rPr lang="en-GB" sz="3200">
                <a:latin typeface="Comic Sans MS" pitchFamily="66" charset="0"/>
                <a:cs typeface="Times New Roman" charset="0"/>
              </a:rPr>
              <a:t>²=a²+ b²</a:t>
            </a:r>
          </a:p>
        </p:txBody>
      </p:sp>
      <p:sp>
        <p:nvSpPr>
          <p:cNvPr id="26638" name="Rectangle 1038"/>
          <p:cNvSpPr>
            <a:spLocks noChangeArrowheads="1"/>
          </p:cNvSpPr>
          <p:nvPr/>
        </p:nvSpPr>
        <p:spPr bwMode="auto">
          <a:xfrm>
            <a:off x="4421188" y="2549525"/>
            <a:ext cx="2209800" cy="579438"/>
          </a:xfrm>
          <a:prstGeom prst="rect">
            <a:avLst/>
          </a:prstGeom>
          <a:noFill/>
          <a:ln w="76200" cmpd="tri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3200">
                <a:latin typeface="Comic Sans MS" pitchFamily="66" charset="0"/>
              </a:rPr>
              <a:t>c</a:t>
            </a:r>
            <a:r>
              <a:rPr lang="en-GB" sz="3200">
                <a:latin typeface="Comic Sans MS" pitchFamily="66" charset="0"/>
                <a:cs typeface="Times New Roman" charset="0"/>
              </a:rPr>
              <a:t>²=5²+ 7²</a:t>
            </a:r>
          </a:p>
        </p:txBody>
      </p:sp>
      <p:sp>
        <p:nvSpPr>
          <p:cNvPr id="26639" name="Rectangle 1039"/>
          <p:cNvSpPr>
            <a:spLocks noChangeArrowheads="1"/>
          </p:cNvSpPr>
          <p:nvPr/>
        </p:nvSpPr>
        <p:spPr bwMode="auto">
          <a:xfrm>
            <a:off x="4398963" y="3467100"/>
            <a:ext cx="2297112" cy="579438"/>
          </a:xfrm>
          <a:prstGeom prst="rect">
            <a:avLst/>
          </a:prstGeom>
          <a:noFill/>
          <a:ln w="76200" cmpd="tri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3200">
                <a:latin typeface="Comic Sans MS" pitchFamily="66" charset="0"/>
              </a:rPr>
              <a:t>c</a:t>
            </a:r>
            <a:r>
              <a:rPr lang="en-GB" sz="3200">
                <a:latin typeface="Comic Sans MS" pitchFamily="66" charset="0"/>
                <a:cs typeface="Times New Roman" charset="0"/>
              </a:rPr>
              <a:t>²=25 + 49</a:t>
            </a:r>
          </a:p>
        </p:txBody>
      </p:sp>
      <p:sp>
        <p:nvSpPr>
          <p:cNvPr id="26640" name="Rectangle 1040"/>
          <p:cNvSpPr>
            <a:spLocks noChangeArrowheads="1"/>
          </p:cNvSpPr>
          <p:nvPr/>
        </p:nvSpPr>
        <p:spPr bwMode="auto">
          <a:xfrm>
            <a:off x="4383088" y="4233863"/>
            <a:ext cx="1484312" cy="579437"/>
          </a:xfrm>
          <a:prstGeom prst="rect">
            <a:avLst/>
          </a:prstGeom>
          <a:noFill/>
          <a:ln w="76200" cmpd="tri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3200">
                <a:latin typeface="Comic Sans MS" pitchFamily="66" charset="0"/>
              </a:rPr>
              <a:t>c</a:t>
            </a:r>
            <a:r>
              <a:rPr lang="en-GB" sz="3200">
                <a:latin typeface="Comic Sans MS" pitchFamily="66" charset="0"/>
                <a:cs typeface="Times New Roman" charset="0"/>
              </a:rPr>
              <a:t>²= 74</a:t>
            </a:r>
          </a:p>
        </p:txBody>
      </p:sp>
      <p:sp>
        <p:nvSpPr>
          <p:cNvPr id="26641" name="Rectangle 1041"/>
          <p:cNvSpPr>
            <a:spLocks noChangeArrowheads="1"/>
          </p:cNvSpPr>
          <p:nvPr/>
        </p:nvSpPr>
        <p:spPr bwMode="auto">
          <a:xfrm>
            <a:off x="4352925" y="4986338"/>
            <a:ext cx="2382838" cy="579437"/>
          </a:xfrm>
          <a:prstGeom prst="rect">
            <a:avLst/>
          </a:prstGeom>
          <a:noFill/>
          <a:ln w="76200" cmpd="tri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3200">
                <a:latin typeface="Comic Sans MS" pitchFamily="66" charset="0"/>
              </a:rPr>
              <a:t>  c </a:t>
            </a:r>
            <a:r>
              <a:rPr lang="en-GB" sz="3200">
                <a:latin typeface="Comic Sans MS" pitchFamily="66" charset="0"/>
                <a:cs typeface="Times New Roman" charset="0"/>
              </a:rPr>
              <a:t>= </a:t>
            </a:r>
            <a:r>
              <a:rPr lang="en-GB" sz="3200" b="1">
                <a:latin typeface="Tahoma" pitchFamily="34" charset="0"/>
                <a:ea typeface="Arial Unicode MS" pitchFamily="34" charset="-128"/>
                <a:cs typeface="Arial Unicode MS" pitchFamily="34" charset="-128"/>
              </a:rPr>
              <a:t>√</a:t>
            </a:r>
            <a:r>
              <a:rPr lang="en-GB" sz="3200">
                <a:latin typeface="Comic Sans MS" pitchFamily="66" charset="0"/>
                <a:ea typeface="Arial Unicode MS" pitchFamily="34" charset="-128"/>
                <a:cs typeface="Arial Unicode MS" pitchFamily="34" charset="-128"/>
              </a:rPr>
              <a:t>74</a:t>
            </a:r>
            <a:endParaRPr lang="en-GB" sz="3200">
              <a:latin typeface="Comic Sans MS" pitchFamily="66" charset="0"/>
              <a:cs typeface="Times New Roman" charset="0"/>
            </a:endParaRPr>
          </a:p>
        </p:txBody>
      </p:sp>
      <p:sp>
        <p:nvSpPr>
          <p:cNvPr id="26642" name="Rectangle 1042"/>
          <p:cNvSpPr>
            <a:spLocks noChangeArrowheads="1"/>
          </p:cNvSpPr>
          <p:nvPr/>
        </p:nvSpPr>
        <p:spPr bwMode="auto">
          <a:xfrm>
            <a:off x="4879975" y="5630863"/>
            <a:ext cx="3360738" cy="579437"/>
          </a:xfrm>
          <a:prstGeom prst="rect">
            <a:avLst/>
          </a:prstGeom>
          <a:noFill/>
          <a:ln w="76200" cmpd="tri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3200">
                <a:latin typeface="Comic Sans MS" pitchFamily="66" charset="0"/>
                <a:ea typeface="Arial Unicode MS" pitchFamily="34" charset="-128"/>
                <a:cs typeface="Arial Unicode MS" pitchFamily="34" charset="-128"/>
              </a:rPr>
              <a:t>=8.6m (1 d.p.)</a:t>
            </a:r>
            <a:endParaRPr lang="en-GB" sz="3200">
              <a:latin typeface="Comic Sans MS" pitchFamily="66" charset="0"/>
              <a:cs typeface="Times New Roman" charset="0"/>
            </a:endParaRPr>
          </a:p>
        </p:txBody>
      </p:sp>
      <p:sp>
        <p:nvSpPr>
          <p:cNvPr id="26647" name="AutoShape 1047"/>
          <p:cNvSpPr>
            <a:spLocks noChangeArrowheads="1"/>
          </p:cNvSpPr>
          <p:nvPr/>
        </p:nvSpPr>
        <p:spPr bwMode="auto">
          <a:xfrm flipH="1">
            <a:off x="341313" y="808038"/>
            <a:ext cx="1530350" cy="1871662"/>
          </a:xfrm>
          <a:prstGeom prst="rtTriangle">
            <a:avLst/>
          </a:prstGeom>
          <a:solidFill>
            <a:srgbClr val="FF5050">
              <a:alpha val="50195"/>
            </a:srgbClr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1067"/>
          <p:cNvGrpSpPr>
            <a:grpSpLocks/>
          </p:cNvGrpSpPr>
          <p:nvPr/>
        </p:nvGrpSpPr>
        <p:grpSpPr bwMode="auto">
          <a:xfrm>
            <a:off x="296863" y="808038"/>
            <a:ext cx="3143250" cy="2776537"/>
            <a:chOff x="187" y="509"/>
            <a:chExt cx="1980" cy="1749"/>
          </a:xfrm>
        </p:grpSpPr>
        <p:sp>
          <p:nvSpPr>
            <p:cNvPr id="42013" name="Rectangle 1032"/>
            <p:cNvSpPr>
              <a:spLocks noChangeArrowheads="1"/>
            </p:cNvSpPr>
            <p:nvPr/>
          </p:nvSpPr>
          <p:spPr bwMode="auto">
            <a:xfrm>
              <a:off x="928" y="1893"/>
              <a:ext cx="586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sz="3200">
                  <a:solidFill>
                    <a:schemeClr val="accent2"/>
                  </a:solidFill>
                  <a:latin typeface="Comic Sans MS" pitchFamily="66" charset="0"/>
                </a:rPr>
                <a:t>14m</a:t>
              </a:r>
              <a:endParaRPr lang="en-GB" sz="3200">
                <a:solidFill>
                  <a:schemeClr val="accent2"/>
                </a:solidFill>
                <a:latin typeface="Comic Sans MS" pitchFamily="66" charset="0"/>
                <a:cs typeface="Times New Roman" charset="0"/>
              </a:endParaRPr>
            </a:p>
          </p:txBody>
        </p:sp>
        <p:sp>
          <p:nvSpPr>
            <p:cNvPr id="42014" name="Rectangle 1033"/>
            <p:cNvSpPr>
              <a:spLocks noChangeArrowheads="1"/>
            </p:cNvSpPr>
            <p:nvPr/>
          </p:nvSpPr>
          <p:spPr bwMode="auto">
            <a:xfrm>
              <a:off x="1145" y="999"/>
              <a:ext cx="471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sz="3200">
                  <a:solidFill>
                    <a:schemeClr val="accent2"/>
                  </a:solidFill>
                  <a:latin typeface="Comic Sans MS" pitchFamily="66" charset="0"/>
                </a:rPr>
                <a:t>5m</a:t>
              </a:r>
              <a:endParaRPr lang="en-GB" sz="3200">
                <a:solidFill>
                  <a:schemeClr val="accent2"/>
                </a:solidFill>
                <a:latin typeface="Comic Sans MS" pitchFamily="66" charset="0"/>
                <a:cs typeface="Times New Roman" charset="0"/>
              </a:endParaRPr>
            </a:p>
          </p:txBody>
        </p:sp>
        <p:sp>
          <p:nvSpPr>
            <p:cNvPr id="42015" name="Rectangle 1034"/>
            <p:cNvSpPr>
              <a:spLocks noChangeArrowheads="1"/>
            </p:cNvSpPr>
            <p:nvPr/>
          </p:nvSpPr>
          <p:spPr bwMode="auto">
            <a:xfrm>
              <a:off x="393" y="717"/>
              <a:ext cx="239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sz="3200">
                  <a:solidFill>
                    <a:schemeClr val="accent2"/>
                  </a:solidFill>
                  <a:latin typeface="Comic Sans MS" pitchFamily="66" charset="0"/>
                </a:rPr>
                <a:t>r</a:t>
              </a:r>
              <a:endParaRPr lang="en-GB" sz="3200">
                <a:solidFill>
                  <a:schemeClr val="accent2"/>
                </a:solidFill>
                <a:latin typeface="Comic Sans MS" pitchFamily="66" charset="0"/>
                <a:cs typeface="Times New Roman" charset="0"/>
              </a:endParaRPr>
            </a:p>
          </p:txBody>
        </p:sp>
        <p:grpSp>
          <p:nvGrpSpPr>
            <p:cNvPr id="3" name="Group 1046"/>
            <p:cNvGrpSpPr>
              <a:grpSpLocks/>
            </p:cNvGrpSpPr>
            <p:nvPr/>
          </p:nvGrpSpPr>
          <p:grpSpPr bwMode="auto">
            <a:xfrm>
              <a:off x="201" y="509"/>
              <a:ext cx="1966" cy="1179"/>
              <a:chOff x="295" y="857"/>
              <a:chExt cx="1966" cy="1179"/>
            </a:xfrm>
          </p:grpSpPr>
          <p:sp>
            <p:nvSpPr>
              <p:cNvPr id="42018" name="AutoShape 1043"/>
              <p:cNvSpPr>
                <a:spLocks noChangeArrowheads="1"/>
              </p:cNvSpPr>
              <p:nvPr/>
            </p:nvSpPr>
            <p:spPr bwMode="auto">
              <a:xfrm>
                <a:off x="295" y="857"/>
                <a:ext cx="1966" cy="1179"/>
              </a:xfrm>
              <a:prstGeom prst="triangle">
                <a:avLst>
                  <a:gd name="adj" fmla="val 50000"/>
                </a:avLst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019" name="Line 1044"/>
              <p:cNvSpPr>
                <a:spLocks noChangeShapeType="1"/>
              </p:cNvSpPr>
              <p:nvPr/>
            </p:nvSpPr>
            <p:spPr bwMode="auto">
              <a:xfrm>
                <a:off x="1273" y="871"/>
                <a:ext cx="0" cy="1165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020" name="Rectangle 1045"/>
              <p:cNvSpPr>
                <a:spLocks noChangeArrowheads="1"/>
              </p:cNvSpPr>
              <p:nvPr/>
            </p:nvSpPr>
            <p:spPr bwMode="auto">
              <a:xfrm>
                <a:off x="1152" y="1889"/>
                <a:ext cx="241" cy="147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42017" name="Line 1048"/>
            <p:cNvSpPr>
              <a:spLocks noChangeShapeType="1"/>
            </p:cNvSpPr>
            <p:nvPr/>
          </p:nvSpPr>
          <p:spPr bwMode="auto">
            <a:xfrm>
              <a:off x="187" y="1849"/>
              <a:ext cx="1956" cy="1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1051"/>
          <p:cNvGrpSpPr>
            <a:grpSpLocks/>
          </p:cNvGrpSpPr>
          <p:nvPr/>
        </p:nvGrpSpPr>
        <p:grpSpPr bwMode="auto">
          <a:xfrm>
            <a:off x="428625" y="3875088"/>
            <a:ext cx="1530350" cy="1871662"/>
            <a:chOff x="270" y="2441"/>
            <a:chExt cx="964" cy="1179"/>
          </a:xfrm>
        </p:grpSpPr>
        <p:sp>
          <p:nvSpPr>
            <p:cNvPr id="42011" name="AutoShape 1049"/>
            <p:cNvSpPr>
              <a:spLocks noChangeArrowheads="1"/>
            </p:cNvSpPr>
            <p:nvPr/>
          </p:nvSpPr>
          <p:spPr bwMode="auto">
            <a:xfrm flipH="1">
              <a:off x="270" y="2441"/>
              <a:ext cx="964" cy="1179"/>
            </a:xfrm>
            <a:prstGeom prst="rtTriangle">
              <a:avLst/>
            </a:prstGeom>
            <a:solidFill>
              <a:srgbClr val="FF5050">
                <a:alpha val="50195"/>
              </a:srgbClr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012" name="Rectangle 1050"/>
            <p:cNvSpPr>
              <a:spLocks noChangeArrowheads="1"/>
            </p:cNvSpPr>
            <p:nvPr/>
          </p:nvSpPr>
          <p:spPr bwMode="auto">
            <a:xfrm>
              <a:off x="1085" y="3456"/>
              <a:ext cx="134" cy="161"/>
            </a:xfrm>
            <a:prstGeom prst="rect">
              <a:avLst/>
            </a:prstGeom>
            <a:solidFill>
              <a:srgbClr val="FF5050">
                <a:alpha val="50195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6630" name="Line 1030"/>
          <p:cNvSpPr>
            <a:spLocks noChangeShapeType="1"/>
          </p:cNvSpPr>
          <p:nvPr/>
        </p:nvSpPr>
        <p:spPr bwMode="auto">
          <a:xfrm rot="16200000" flipV="1">
            <a:off x="1273175" y="5030788"/>
            <a:ext cx="492125" cy="460375"/>
          </a:xfrm>
          <a:prstGeom prst="line">
            <a:avLst/>
          </a:prstGeom>
          <a:noFill/>
          <a:ln w="762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652" name="Rectangle 1052"/>
          <p:cNvSpPr>
            <a:spLocks noChangeArrowheads="1"/>
          </p:cNvSpPr>
          <p:nvPr/>
        </p:nvSpPr>
        <p:spPr bwMode="auto">
          <a:xfrm>
            <a:off x="776288" y="4244975"/>
            <a:ext cx="379412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3200">
                <a:solidFill>
                  <a:schemeClr val="accent2"/>
                </a:solidFill>
                <a:latin typeface="Comic Sans MS" pitchFamily="66" charset="0"/>
              </a:rPr>
              <a:t>r</a:t>
            </a:r>
            <a:endParaRPr lang="en-GB" sz="3200">
              <a:solidFill>
                <a:schemeClr val="accent2"/>
              </a:solidFill>
              <a:latin typeface="Comic Sans MS" pitchFamily="66" charset="0"/>
              <a:cs typeface="Times New Roman" charset="0"/>
            </a:endParaRPr>
          </a:p>
        </p:txBody>
      </p:sp>
      <p:sp>
        <p:nvSpPr>
          <p:cNvPr id="26653" name="Rectangle 1053"/>
          <p:cNvSpPr>
            <a:spLocks noChangeArrowheads="1"/>
          </p:cNvSpPr>
          <p:nvPr/>
        </p:nvSpPr>
        <p:spPr bwMode="auto">
          <a:xfrm>
            <a:off x="1949450" y="4587875"/>
            <a:ext cx="74771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3200">
                <a:solidFill>
                  <a:schemeClr val="accent2"/>
                </a:solidFill>
                <a:latin typeface="Comic Sans MS" pitchFamily="66" charset="0"/>
              </a:rPr>
              <a:t>5m</a:t>
            </a:r>
            <a:endParaRPr lang="en-GB" sz="3200">
              <a:solidFill>
                <a:schemeClr val="accent2"/>
              </a:solidFill>
              <a:latin typeface="Comic Sans MS" pitchFamily="66" charset="0"/>
              <a:cs typeface="Times New Roman" charset="0"/>
            </a:endParaRPr>
          </a:p>
        </p:txBody>
      </p:sp>
      <p:sp>
        <p:nvSpPr>
          <p:cNvPr id="26654" name="AutoShape 1054"/>
          <p:cNvSpPr>
            <a:spLocks noChangeArrowheads="1"/>
          </p:cNvSpPr>
          <p:nvPr/>
        </p:nvSpPr>
        <p:spPr bwMode="auto">
          <a:xfrm rot="-6412543" flipH="1" flipV="1">
            <a:off x="815181" y="2958307"/>
            <a:ext cx="2697163" cy="539750"/>
          </a:xfrm>
          <a:prstGeom prst="curvedDownArrow">
            <a:avLst>
              <a:gd name="adj1" fmla="val 47056"/>
              <a:gd name="adj2" fmla="val 163654"/>
              <a:gd name="adj3" fmla="val 37662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56" name="Rectangle 1056"/>
          <p:cNvSpPr>
            <a:spLocks noChangeArrowheads="1"/>
          </p:cNvSpPr>
          <p:nvPr/>
        </p:nvSpPr>
        <p:spPr bwMode="auto">
          <a:xfrm>
            <a:off x="911225" y="5740400"/>
            <a:ext cx="74771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3200">
                <a:solidFill>
                  <a:schemeClr val="accent2"/>
                </a:solidFill>
                <a:latin typeface="Comic Sans MS" pitchFamily="66" charset="0"/>
              </a:rPr>
              <a:t>7m</a:t>
            </a:r>
            <a:endParaRPr lang="en-GB" sz="3200">
              <a:solidFill>
                <a:schemeClr val="accent2"/>
              </a:solidFill>
              <a:latin typeface="Comic Sans MS" pitchFamily="66" charset="0"/>
              <a:cs typeface="Times New Roman" charset="0"/>
            </a:endParaRPr>
          </a:p>
        </p:txBody>
      </p:sp>
      <p:grpSp>
        <p:nvGrpSpPr>
          <p:cNvPr id="5" name="Group 1066"/>
          <p:cNvGrpSpPr>
            <a:grpSpLocks/>
          </p:cNvGrpSpPr>
          <p:nvPr/>
        </p:nvGrpSpPr>
        <p:grpSpPr bwMode="auto">
          <a:xfrm>
            <a:off x="2286000" y="3124200"/>
            <a:ext cx="2528888" cy="3260725"/>
            <a:chOff x="1373" y="2062"/>
            <a:chExt cx="1593" cy="2054"/>
          </a:xfrm>
        </p:grpSpPr>
        <p:sp>
          <p:nvSpPr>
            <p:cNvPr id="42007" name="AutoShape 1061"/>
            <p:cNvSpPr>
              <a:spLocks noChangeArrowheads="1"/>
            </p:cNvSpPr>
            <p:nvPr/>
          </p:nvSpPr>
          <p:spPr bwMode="auto">
            <a:xfrm rot="-4996421" flipH="1" flipV="1">
              <a:off x="747" y="2688"/>
              <a:ext cx="2054" cy="802"/>
            </a:xfrm>
            <a:prstGeom prst="curvedDownArrow">
              <a:avLst>
                <a:gd name="adj1" fmla="val 15438"/>
                <a:gd name="adj2" fmla="val 55277"/>
                <a:gd name="adj3" fmla="val 19208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6" name="Group 1064"/>
            <p:cNvGrpSpPr>
              <a:grpSpLocks/>
            </p:cNvGrpSpPr>
            <p:nvPr/>
          </p:nvGrpSpPr>
          <p:grpSpPr bwMode="auto">
            <a:xfrm>
              <a:off x="1397" y="2366"/>
              <a:ext cx="1569" cy="1140"/>
              <a:chOff x="1226" y="3002"/>
              <a:chExt cx="1569" cy="1140"/>
            </a:xfrm>
          </p:grpSpPr>
          <p:sp>
            <p:nvSpPr>
              <p:cNvPr id="42009" name="AutoShape 1062"/>
              <p:cNvSpPr>
                <a:spLocks noChangeArrowheads="1"/>
              </p:cNvSpPr>
              <p:nvPr/>
            </p:nvSpPr>
            <p:spPr bwMode="auto">
              <a:xfrm>
                <a:off x="1226" y="3002"/>
                <a:ext cx="1569" cy="1140"/>
              </a:xfrm>
              <a:prstGeom prst="irregularSeal1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010" name="Text Box 1063"/>
              <p:cNvSpPr txBox="1">
                <a:spLocks noChangeArrowheads="1"/>
              </p:cNvSpPr>
              <p:nvPr/>
            </p:nvSpPr>
            <p:spPr bwMode="auto">
              <a:xfrm>
                <a:off x="1486" y="3381"/>
                <a:ext cx="973" cy="3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GB" sz="3200">
                    <a:solidFill>
                      <a:schemeClr val="bg1"/>
                    </a:solidFill>
                    <a:latin typeface="Comic Sans MS" pitchFamily="66" charset="0"/>
                    <a:cs typeface="Times New Roman" charset="0"/>
                  </a:rPr>
                  <a:t>½ of 14</a:t>
                </a:r>
                <a:endParaRPr lang="en-GB" sz="3200">
                  <a:solidFill>
                    <a:schemeClr val="bg1"/>
                  </a:solidFill>
                  <a:latin typeface="Comic Sans MS" pitchFamily="66" charset="0"/>
                </a:endParaRPr>
              </a:p>
            </p:txBody>
          </p:sp>
        </p:grpSp>
      </p:grpSp>
      <p:sp>
        <p:nvSpPr>
          <p:cNvPr id="26668" name="Rectangle 1068"/>
          <p:cNvSpPr>
            <a:spLocks noChangeArrowheads="1"/>
          </p:cNvSpPr>
          <p:nvPr/>
        </p:nvSpPr>
        <p:spPr bwMode="auto">
          <a:xfrm>
            <a:off x="925513" y="5718175"/>
            <a:ext cx="47148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4000" b="1">
                <a:solidFill>
                  <a:srgbClr val="FF3300"/>
                </a:solidFill>
                <a:latin typeface="Comic Sans MS" pitchFamily="66" charset="0"/>
              </a:rPr>
              <a:t>?</a:t>
            </a:r>
            <a:endParaRPr lang="en-GB" sz="4000" b="1">
              <a:solidFill>
                <a:srgbClr val="FF3300"/>
              </a:solidFill>
              <a:latin typeface="Comic Sans MS" pitchFamily="66" charset="0"/>
              <a:cs typeface="Times New Roman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6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665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6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6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666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6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6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2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26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26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66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66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26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26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26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26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8" dur="500"/>
                                        <p:tgtEl>
                                          <p:spTgt spid="26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26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31" grpId="0" autoUpdateAnimBg="0"/>
      <p:bldP spid="26635" grpId="0" autoUpdateAnimBg="0"/>
      <p:bldP spid="26636" grpId="0" autoUpdateAnimBg="0"/>
      <p:bldP spid="26637" grpId="0" autoUpdateAnimBg="0"/>
      <p:bldP spid="26638" grpId="0" autoUpdateAnimBg="0"/>
      <p:bldP spid="26639" grpId="0" autoUpdateAnimBg="0"/>
      <p:bldP spid="26640" grpId="0" autoUpdateAnimBg="0"/>
      <p:bldP spid="26641" grpId="0" autoUpdateAnimBg="0"/>
      <p:bldP spid="26642" grpId="0" autoUpdateAnimBg="0"/>
      <p:bldP spid="26647" grpId="0" animBg="1"/>
      <p:bldP spid="26630" grpId="0" animBg="1"/>
      <p:bldP spid="26652" grpId="0" autoUpdateAnimBg="0"/>
      <p:bldP spid="26653" grpId="0" autoUpdateAnimBg="0"/>
      <p:bldP spid="26654" grpId="0" animBg="1"/>
      <p:bldP spid="26656" grpId="0" autoUpdateAnimBg="0"/>
      <p:bldP spid="26668" grpId="0" autoUpdateAnimBg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732" name="Picture 84" descr="c:\Program Files\Microsoft Office\Clipart\smbusbas\bd17226_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67087" y="685800"/>
            <a:ext cx="5226050" cy="6021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1666875" y="3454400"/>
            <a:ext cx="444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4000">
                <a:solidFill>
                  <a:srgbClr val="FF0000"/>
                </a:solidFill>
                <a:latin typeface="Comic Sans MS" pitchFamily="66" charset="0"/>
              </a:rPr>
              <a:t>c</a:t>
            </a:r>
          </a:p>
        </p:txBody>
      </p:sp>
      <p:sp>
        <p:nvSpPr>
          <p:cNvPr id="27655" name="Text Box 7"/>
          <p:cNvSpPr txBox="1">
            <a:spLocks noChangeArrowheads="1"/>
          </p:cNvSpPr>
          <p:nvPr/>
        </p:nvSpPr>
        <p:spPr bwMode="auto">
          <a:xfrm>
            <a:off x="488950" y="4305300"/>
            <a:ext cx="444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4000">
                <a:solidFill>
                  <a:srgbClr val="FF0000"/>
                </a:solidFill>
                <a:latin typeface="Comic Sans MS" pitchFamily="66" charset="0"/>
              </a:rPr>
              <a:t>a</a:t>
            </a:r>
          </a:p>
        </p:txBody>
      </p:sp>
      <p:sp>
        <p:nvSpPr>
          <p:cNvPr id="27656" name="Text Box 8"/>
          <p:cNvSpPr txBox="1">
            <a:spLocks noChangeArrowheads="1"/>
          </p:cNvSpPr>
          <p:nvPr/>
        </p:nvSpPr>
        <p:spPr bwMode="auto">
          <a:xfrm>
            <a:off x="1733550" y="5676900"/>
            <a:ext cx="4857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4000">
                <a:solidFill>
                  <a:srgbClr val="FF0000"/>
                </a:solidFill>
                <a:latin typeface="Comic Sans MS" pitchFamily="66" charset="0"/>
              </a:rPr>
              <a:t>b</a:t>
            </a:r>
          </a:p>
        </p:txBody>
      </p:sp>
      <p:sp>
        <p:nvSpPr>
          <p:cNvPr id="27667" name="AutoShape 19"/>
          <p:cNvSpPr>
            <a:spLocks noChangeArrowheads="1"/>
          </p:cNvSpPr>
          <p:nvPr/>
        </p:nvSpPr>
        <p:spPr bwMode="auto">
          <a:xfrm rot="5400000" flipH="1">
            <a:off x="1129507" y="45243"/>
            <a:ext cx="1530350" cy="1871663"/>
          </a:xfrm>
          <a:prstGeom prst="rtTriangle">
            <a:avLst/>
          </a:prstGeom>
          <a:solidFill>
            <a:srgbClr val="FF9933">
              <a:alpha val="50195"/>
            </a:srgbClr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83"/>
          <p:cNvGrpSpPr>
            <a:grpSpLocks/>
          </p:cNvGrpSpPr>
          <p:nvPr/>
        </p:nvGrpSpPr>
        <p:grpSpPr bwMode="auto">
          <a:xfrm>
            <a:off x="255588" y="184150"/>
            <a:ext cx="2597150" cy="3167063"/>
            <a:chOff x="161" y="116"/>
            <a:chExt cx="1636" cy="1995"/>
          </a:xfrm>
        </p:grpSpPr>
        <p:grpSp>
          <p:nvGrpSpPr>
            <p:cNvPr id="3" name="Group 82"/>
            <p:cNvGrpSpPr>
              <a:grpSpLocks/>
            </p:cNvGrpSpPr>
            <p:nvPr/>
          </p:nvGrpSpPr>
          <p:grpSpPr bwMode="auto">
            <a:xfrm>
              <a:off x="161" y="116"/>
              <a:ext cx="1636" cy="1966"/>
              <a:chOff x="161" y="116"/>
              <a:chExt cx="1636" cy="1966"/>
            </a:xfrm>
          </p:grpSpPr>
          <p:sp>
            <p:nvSpPr>
              <p:cNvPr id="43038" name="Rectangle 4"/>
              <p:cNvSpPr>
                <a:spLocks noChangeArrowheads="1"/>
              </p:cNvSpPr>
              <p:nvPr/>
            </p:nvSpPr>
            <p:spPr bwMode="auto">
              <a:xfrm>
                <a:off x="793" y="1062"/>
                <a:ext cx="759" cy="3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GB" sz="3200">
                    <a:solidFill>
                      <a:schemeClr val="accent2"/>
                    </a:solidFill>
                    <a:latin typeface="Comic Sans MS" pitchFamily="66" charset="0"/>
                  </a:rPr>
                  <a:t>23cm</a:t>
                </a:r>
                <a:endParaRPr lang="en-GB" sz="3200">
                  <a:solidFill>
                    <a:schemeClr val="accent2"/>
                  </a:solidFill>
                  <a:latin typeface="Comic Sans MS" pitchFamily="66" charset="0"/>
                  <a:cs typeface="Times New Roman" charset="0"/>
                </a:endParaRPr>
              </a:p>
            </p:txBody>
          </p:sp>
          <p:sp>
            <p:nvSpPr>
              <p:cNvPr id="43039" name="Rectangle 5"/>
              <p:cNvSpPr>
                <a:spLocks noChangeArrowheads="1"/>
              </p:cNvSpPr>
              <p:nvPr/>
            </p:nvSpPr>
            <p:spPr bwMode="auto">
              <a:xfrm>
                <a:off x="1038" y="303"/>
                <a:ext cx="759" cy="3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GB" sz="3200">
                    <a:solidFill>
                      <a:schemeClr val="accent2"/>
                    </a:solidFill>
                    <a:latin typeface="Comic Sans MS" pitchFamily="66" charset="0"/>
                  </a:rPr>
                  <a:t>38cm</a:t>
                </a:r>
                <a:endParaRPr lang="en-GB" sz="3200">
                  <a:solidFill>
                    <a:schemeClr val="accent2"/>
                  </a:solidFill>
                  <a:latin typeface="Comic Sans MS" pitchFamily="66" charset="0"/>
                  <a:cs typeface="Times New Roman" charset="0"/>
                </a:endParaRPr>
              </a:p>
            </p:txBody>
          </p:sp>
          <p:sp>
            <p:nvSpPr>
              <p:cNvPr id="43040" name="Rectangle 6"/>
              <p:cNvSpPr>
                <a:spLocks noChangeArrowheads="1"/>
              </p:cNvSpPr>
              <p:nvPr/>
            </p:nvSpPr>
            <p:spPr bwMode="auto">
              <a:xfrm>
                <a:off x="161" y="1012"/>
                <a:ext cx="253" cy="3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GB" sz="3200">
                    <a:solidFill>
                      <a:schemeClr val="accent2"/>
                    </a:solidFill>
                    <a:latin typeface="Comic Sans MS" pitchFamily="66" charset="0"/>
                  </a:rPr>
                  <a:t>p</a:t>
                </a:r>
                <a:endParaRPr lang="en-GB" sz="3200">
                  <a:solidFill>
                    <a:schemeClr val="accent2"/>
                  </a:solidFill>
                  <a:latin typeface="Comic Sans MS" pitchFamily="66" charset="0"/>
                  <a:cs typeface="Times New Roman" charset="0"/>
                </a:endParaRPr>
              </a:p>
            </p:txBody>
          </p:sp>
          <p:grpSp>
            <p:nvGrpSpPr>
              <p:cNvPr id="4" name="Group 15"/>
              <p:cNvGrpSpPr>
                <a:grpSpLocks/>
              </p:cNvGrpSpPr>
              <p:nvPr/>
            </p:nvGrpSpPr>
            <p:grpSpPr bwMode="auto">
              <a:xfrm rot="5400000">
                <a:off x="201" y="509"/>
                <a:ext cx="1966" cy="1179"/>
                <a:chOff x="295" y="857"/>
                <a:chExt cx="1966" cy="1179"/>
              </a:xfrm>
            </p:grpSpPr>
            <p:sp>
              <p:nvSpPr>
                <p:cNvPr id="43042" name="AutoShape 16"/>
                <p:cNvSpPr>
                  <a:spLocks noChangeArrowheads="1"/>
                </p:cNvSpPr>
                <p:nvPr/>
              </p:nvSpPr>
              <p:spPr bwMode="auto">
                <a:xfrm>
                  <a:off x="295" y="857"/>
                  <a:ext cx="1966" cy="1179"/>
                </a:xfrm>
                <a:prstGeom prst="triangle">
                  <a:avLst>
                    <a:gd name="adj" fmla="val 50000"/>
                  </a:avLst>
                </a:prstGeom>
                <a:noFill/>
                <a:ln w="381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3043" name="Line 17"/>
                <p:cNvSpPr>
                  <a:spLocks noChangeShapeType="1"/>
                </p:cNvSpPr>
                <p:nvPr/>
              </p:nvSpPr>
              <p:spPr bwMode="auto">
                <a:xfrm>
                  <a:off x="1273" y="871"/>
                  <a:ext cx="0" cy="1165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3044" name="Rectangle 18"/>
                <p:cNvSpPr>
                  <a:spLocks noChangeArrowheads="1"/>
                </p:cNvSpPr>
                <p:nvPr/>
              </p:nvSpPr>
              <p:spPr bwMode="auto">
                <a:xfrm>
                  <a:off x="1152" y="1889"/>
                  <a:ext cx="241" cy="147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43037" name="Line 20"/>
            <p:cNvSpPr>
              <a:spLocks noChangeShapeType="1"/>
            </p:cNvSpPr>
            <p:nvPr/>
          </p:nvSpPr>
          <p:spPr bwMode="auto">
            <a:xfrm rot="5400000">
              <a:off x="-603" y="1126"/>
              <a:ext cx="1956" cy="1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21"/>
          <p:cNvGrpSpPr>
            <a:grpSpLocks/>
          </p:cNvGrpSpPr>
          <p:nvPr/>
        </p:nvGrpSpPr>
        <p:grpSpPr bwMode="auto">
          <a:xfrm rot="5400000">
            <a:off x="1151732" y="3683793"/>
            <a:ext cx="1530350" cy="1871663"/>
            <a:chOff x="270" y="2441"/>
            <a:chExt cx="964" cy="1179"/>
          </a:xfrm>
        </p:grpSpPr>
        <p:sp>
          <p:nvSpPr>
            <p:cNvPr id="43034" name="AutoShape 22"/>
            <p:cNvSpPr>
              <a:spLocks noChangeArrowheads="1"/>
            </p:cNvSpPr>
            <p:nvPr/>
          </p:nvSpPr>
          <p:spPr bwMode="auto">
            <a:xfrm flipH="1">
              <a:off x="270" y="2441"/>
              <a:ext cx="964" cy="1179"/>
            </a:xfrm>
            <a:prstGeom prst="rtTriangle">
              <a:avLst/>
            </a:prstGeom>
            <a:solidFill>
              <a:srgbClr val="FF9933">
                <a:alpha val="50195"/>
              </a:srgbClr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35" name="Rectangle 23"/>
            <p:cNvSpPr>
              <a:spLocks noChangeArrowheads="1"/>
            </p:cNvSpPr>
            <p:nvPr/>
          </p:nvSpPr>
          <p:spPr bwMode="auto">
            <a:xfrm>
              <a:off x="1085" y="3456"/>
              <a:ext cx="134" cy="161"/>
            </a:xfrm>
            <a:prstGeom prst="rect">
              <a:avLst/>
            </a:prstGeom>
            <a:solidFill>
              <a:srgbClr val="FF9933">
                <a:alpha val="50195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7672" name="Line 24"/>
          <p:cNvSpPr>
            <a:spLocks noChangeShapeType="1"/>
          </p:cNvSpPr>
          <p:nvPr/>
        </p:nvSpPr>
        <p:spPr bwMode="auto">
          <a:xfrm rot="5400000" flipH="1" flipV="1">
            <a:off x="1177925" y="4757738"/>
            <a:ext cx="427037" cy="388938"/>
          </a:xfrm>
          <a:prstGeom prst="line">
            <a:avLst/>
          </a:prstGeom>
          <a:noFill/>
          <a:ln w="762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7674" name="Rectangle 26"/>
          <p:cNvSpPr>
            <a:spLocks noChangeArrowheads="1"/>
          </p:cNvSpPr>
          <p:nvPr/>
        </p:nvSpPr>
        <p:spPr bwMode="auto">
          <a:xfrm>
            <a:off x="1503363" y="3929063"/>
            <a:ext cx="1204912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3200">
                <a:solidFill>
                  <a:schemeClr val="accent2"/>
                </a:solidFill>
                <a:latin typeface="Comic Sans MS" pitchFamily="66" charset="0"/>
              </a:rPr>
              <a:t>38cm</a:t>
            </a:r>
            <a:endParaRPr lang="en-GB" sz="3200">
              <a:solidFill>
                <a:schemeClr val="accent2"/>
              </a:solidFill>
              <a:latin typeface="Comic Sans MS" pitchFamily="66" charset="0"/>
              <a:cs typeface="Times New Roman" charset="0"/>
            </a:endParaRPr>
          </a:p>
        </p:txBody>
      </p:sp>
      <p:sp>
        <p:nvSpPr>
          <p:cNvPr id="27675" name="AutoShape 27"/>
          <p:cNvSpPr>
            <a:spLocks noChangeArrowheads="1"/>
          </p:cNvSpPr>
          <p:nvPr/>
        </p:nvSpPr>
        <p:spPr bwMode="auto">
          <a:xfrm rot="-6011312" flipH="1" flipV="1">
            <a:off x="842169" y="2691607"/>
            <a:ext cx="3608387" cy="539750"/>
          </a:xfrm>
          <a:prstGeom prst="curvedDownArrow">
            <a:avLst>
              <a:gd name="adj1" fmla="val 62953"/>
              <a:gd name="adj2" fmla="val 218943"/>
              <a:gd name="adj3" fmla="val 37662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76" name="Rectangle 28"/>
          <p:cNvSpPr>
            <a:spLocks noChangeArrowheads="1"/>
          </p:cNvSpPr>
          <p:nvPr/>
        </p:nvSpPr>
        <p:spPr bwMode="auto">
          <a:xfrm>
            <a:off x="1336675" y="5399088"/>
            <a:ext cx="1204913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3200">
                <a:solidFill>
                  <a:schemeClr val="accent2"/>
                </a:solidFill>
                <a:latin typeface="Comic Sans MS" pitchFamily="66" charset="0"/>
              </a:rPr>
              <a:t>23cm</a:t>
            </a:r>
            <a:endParaRPr lang="en-GB" sz="3200">
              <a:solidFill>
                <a:schemeClr val="accent2"/>
              </a:solidFill>
              <a:latin typeface="Comic Sans MS" pitchFamily="66" charset="0"/>
              <a:cs typeface="Times New Roman" charset="0"/>
            </a:endParaRPr>
          </a:p>
        </p:txBody>
      </p:sp>
      <p:sp>
        <p:nvSpPr>
          <p:cNvPr id="27677" name="Rectangle 29"/>
          <p:cNvSpPr>
            <a:spLocks noChangeArrowheads="1"/>
          </p:cNvSpPr>
          <p:nvPr/>
        </p:nvSpPr>
        <p:spPr bwMode="auto">
          <a:xfrm>
            <a:off x="4911725" y="1290638"/>
            <a:ext cx="2286000" cy="579437"/>
          </a:xfrm>
          <a:prstGeom prst="rect">
            <a:avLst/>
          </a:prstGeom>
          <a:noFill/>
          <a:ln w="76200" cmpd="tri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3200">
                <a:latin typeface="Comic Sans MS" pitchFamily="66" charset="0"/>
              </a:rPr>
              <a:t>c</a:t>
            </a:r>
            <a:r>
              <a:rPr lang="en-GB" sz="3200">
                <a:latin typeface="Comic Sans MS" pitchFamily="66" charset="0"/>
                <a:cs typeface="Times New Roman" charset="0"/>
              </a:rPr>
              <a:t>²= a²+ b²</a:t>
            </a:r>
          </a:p>
        </p:txBody>
      </p:sp>
      <p:sp>
        <p:nvSpPr>
          <p:cNvPr id="27678" name="Rectangle 30"/>
          <p:cNvSpPr>
            <a:spLocks noChangeArrowheads="1"/>
          </p:cNvSpPr>
          <p:nvPr/>
        </p:nvSpPr>
        <p:spPr bwMode="auto">
          <a:xfrm>
            <a:off x="4638675" y="1884363"/>
            <a:ext cx="2825750" cy="579437"/>
          </a:xfrm>
          <a:prstGeom prst="rect">
            <a:avLst/>
          </a:prstGeom>
          <a:noFill/>
          <a:ln w="76200" cmpd="tri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3200">
                <a:latin typeface="Comic Sans MS" pitchFamily="66" charset="0"/>
              </a:rPr>
              <a:t>38</a:t>
            </a:r>
            <a:r>
              <a:rPr lang="en-GB" sz="3200">
                <a:latin typeface="Comic Sans MS" pitchFamily="66" charset="0"/>
                <a:cs typeface="Times New Roman" charset="0"/>
              </a:rPr>
              <a:t>²= a²+ 23²</a:t>
            </a:r>
          </a:p>
        </p:txBody>
      </p:sp>
      <p:sp>
        <p:nvSpPr>
          <p:cNvPr id="27679" name="Rectangle 31"/>
          <p:cNvSpPr>
            <a:spLocks noChangeArrowheads="1"/>
          </p:cNvSpPr>
          <p:nvPr/>
        </p:nvSpPr>
        <p:spPr bwMode="auto">
          <a:xfrm>
            <a:off x="4351337" y="2413000"/>
            <a:ext cx="3227388" cy="579438"/>
          </a:xfrm>
          <a:prstGeom prst="rect">
            <a:avLst/>
          </a:prstGeom>
          <a:noFill/>
          <a:ln w="76200" cmpd="tri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3200">
                <a:latin typeface="Comic Sans MS" pitchFamily="66" charset="0"/>
              </a:rPr>
              <a:t>1444 </a:t>
            </a:r>
            <a:r>
              <a:rPr lang="en-GB" sz="3200">
                <a:latin typeface="Comic Sans MS" pitchFamily="66" charset="0"/>
                <a:cs typeface="Times New Roman" charset="0"/>
              </a:rPr>
              <a:t>= a²+ 529</a:t>
            </a:r>
          </a:p>
        </p:txBody>
      </p:sp>
      <p:sp>
        <p:nvSpPr>
          <p:cNvPr id="27680" name="Rectangle 32"/>
          <p:cNvSpPr>
            <a:spLocks noChangeArrowheads="1"/>
          </p:cNvSpPr>
          <p:nvPr/>
        </p:nvSpPr>
        <p:spPr bwMode="auto">
          <a:xfrm>
            <a:off x="4383087" y="3062288"/>
            <a:ext cx="4303713" cy="579437"/>
          </a:xfrm>
          <a:prstGeom prst="rect">
            <a:avLst/>
          </a:prstGeom>
          <a:noFill/>
          <a:ln w="76200" cmpd="tri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3200">
                <a:latin typeface="Comic Sans MS" pitchFamily="66" charset="0"/>
              </a:rPr>
              <a:t>1444 – 529 </a:t>
            </a:r>
            <a:r>
              <a:rPr lang="en-GB" sz="3200">
                <a:latin typeface="Comic Sans MS" pitchFamily="66" charset="0"/>
                <a:cs typeface="Times New Roman" charset="0"/>
              </a:rPr>
              <a:t>= y²</a:t>
            </a:r>
          </a:p>
        </p:txBody>
      </p:sp>
      <p:sp>
        <p:nvSpPr>
          <p:cNvPr id="27681" name="Rectangle 33"/>
          <p:cNvSpPr>
            <a:spLocks noChangeArrowheads="1"/>
          </p:cNvSpPr>
          <p:nvPr/>
        </p:nvSpPr>
        <p:spPr bwMode="auto">
          <a:xfrm>
            <a:off x="4824412" y="4176713"/>
            <a:ext cx="2076450" cy="579437"/>
          </a:xfrm>
          <a:prstGeom prst="rect">
            <a:avLst/>
          </a:prstGeom>
          <a:noFill/>
          <a:ln w="76200" cmpd="tri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3200">
                <a:latin typeface="Comic Sans MS" pitchFamily="66" charset="0"/>
              </a:rPr>
              <a:t>  a </a:t>
            </a:r>
            <a:r>
              <a:rPr lang="en-GB" sz="3200">
                <a:latin typeface="Comic Sans MS" pitchFamily="66" charset="0"/>
                <a:cs typeface="Times New Roman" charset="0"/>
              </a:rPr>
              <a:t>= </a:t>
            </a:r>
            <a:r>
              <a:rPr lang="en-GB" sz="3200" b="1">
                <a:latin typeface="Tahoma" pitchFamily="34" charset="0"/>
                <a:ea typeface="Arial Unicode MS" pitchFamily="34" charset="-128"/>
                <a:cs typeface="Arial Unicode MS" pitchFamily="34" charset="-128"/>
              </a:rPr>
              <a:t>√</a:t>
            </a:r>
            <a:r>
              <a:rPr lang="en-GB" sz="3200">
                <a:latin typeface="Comic Sans MS" pitchFamily="66" charset="0"/>
                <a:ea typeface="Arial Unicode MS" pitchFamily="34" charset="-128"/>
                <a:cs typeface="Arial Unicode MS" pitchFamily="34" charset="-128"/>
              </a:rPr>
              <a:t>915 </a:t>
            </a:r>
            <a:endParaRPr lang="en-GB" sz="3200">
              <a:latin typeface="Comic Sans MS" pitchFamily="66" charset="0"/>
              <a:cs typeface="Times New Roman" charset="0"/>
            </a:endParaRPr>
          </a:p>
        </p:txBody>
      </p:sp>
      <p:sp>
        <p:nvSpPr>
          <p:cNvPr id="27682" name="Rectangle 34"/>
          <p:cNvSpPr>
            <a:spLocks noChangeArrowheads="1"/>
          </p:cNvSpPr>
          <p:nvPr/>
        </p:nvSpPr>
        <p:spPr bwMode="auto">
          <a:xfrm>
            <a:off x="4894262" y="3627438"/>
            <a:ext cx="1665288" cy="579437"/>
          </a:xfrm>
          <a:prstGeom prst="rect">
            <a:avLst/>
          </a:prstGeom>
          <a:noFill/>
          <a:ln w="76200" cmpd="tri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3200">
                <a:latin typeface="Comic Sans MS" pitchFamily="66" charset="0"/>
                <a:cs typeface="Times New Roman" charset="0"/>
              </a:rPr>
              <a:t>a²= 915</a:t>
            </a:r>
          </a:p>
        </p:txBody>
      </p:sp>
      <p:sp>
        <p:nvSpPr>
          <p:cNvPr id="27688" name="Rectangle 40"/>
          <p:cNvSpPr>
            <a:spLocks noChangeArrowheads="1"/>
          </p:cNvSpPr>
          <p:nvPr/>
        </p:nvSpPr>
        <p:spPr bwMode="auto">
          <a:xfrm>
            <a:off x="4433887" y="4846638"/>
            <a:ext cx="3724275" cy="1554162"/>
          </a:xfrm>
          <a:prstGeom prst="rect">
            <a:avLst/>
          </a:prstGeom>
          <a:noFill/>
          <a:ln w="76200" cmpd="tri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3200">
                <a:solidFill>
                  <a:srgbClr val="FF3300"/>
                </a:solidFill>
                <a:latin typeface="Comic Sans MS" pitchFamily="66" charset="0"/>
              </a:rPr>
              <a:t>So a </a:t>
            </a:r>
            <a:r>
              <a:rPr lang="en-GB" sz="3200">
                <a:solidFill>
                  <a:srgbClr val="FF3300"/>
                </a:solidFill>
                <a:latin typeface="Comic Sans MS" pitchFamily="66" charset="0"/>
                <a:cs typeface="Times New Roman" charset="0"/>
              </a:rPr>
              <a:t>=2 x </a:t>
            </a:r>
            <a:r>
              <a:rPr lang="en-GB" sz="3200" b="1">
                <a:solidFill>
                  <a:srgbClr val="FF3300"/>
                </a:solidFill>
                <a:latin typeface="Tahoma" pitchFamily="34" charset="0"/>
                <a:ea typeface="Arial Unicode MS" pitchFamily="34" charset="-128"/>
                <a:cs typeface="Arial Unicode MS" pitchFamily="34" charset="-128"/>
              </a:rPr>
              <a:t>√</a:t>
            </a:r>
            <a:r>
              <a:rPr lang="en-GB" sz="3200">
                <a:solidFill>
                  <a:srgbClr val="FF3300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rPr>
              <a:t>915 </a:t>
            </a:r>
          </a:p>
          <a:p>
            <a:r>
              <a:rPr lang="en-GB" sz="3200">
                <a:solidFill>
                  <a:srgbClr val="FF3300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rPr>
              <a:t>        = 60.5cm </a:t>
            </a:r>
          </a:p>
          <a:p>
            <a:r>
              <a:rPr lang="en-GB" sz="3200">
                <a:solidFill>
                  <a:srgbClr val="FF3300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rPr>
              <a:t>                   (1d.p.)</a:t>
            </a:r>
          </a:p>
        </p:txBody>
      </p:sp>
      <p:grpSp>
        <p:nvGrpSpPr>
          <p:cNvPr id="6" name="Group 85"/>
          <p:cNvGrpSpPr>
            <a:grpSpLocks/>
          </p:cNvGrpSpPr>
          <p:nvPr/>
        </p:nvGrpSpPr>
        <p:grpSpPr bwMode="auto">
          <a:xfrm>
            <a:off x="4357687" y="2438400"/>
            <a:ext cx="4237038" cy="3213100"/>
            <a:chOff x="2650" y="1745"/>
            <a:chExt cx="2669" cy="2024"/>
          </a:xfrm>
        </p:grpSpPr>
        <p:sp>
          <p:nvSpPr>
            <p:cNvPr id="43030" name="AutoShape 86"/>
            <p:cNvSpPr>
              <a:spLocks noChangeArrowheads="1"/>
            </p:cNvSpPr>
            <p:nvPr/>
          </p:nvSpPr>
          <p:spPr bwMode="auto">
            <a:xfrm flipH="1" flipV="1">
              <a:off x="2936" y="2132"/>
              <a:ext cx="1355" cy="340"/>
            </a:xfrm>
            <a:prstGeom prst="curvedDownArrow">
              <a:avLst>
                <a:gd name="adj1" fmla="val 37528"/>
                <a:gd name="adj2" fmla="val 130518"/>
                <a:gd name="adj3" fmla="val 37662"/>
              </a:avLst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31" name="Rectangle 87"/>
            <p:cNvSpPr>
              <a:spLocks noChangeArrowheads="1"/>
            </p:cNvSpPr>
            <p:nvPr/>
          </p:nvSpPr>
          <p:spPr bwMode="auto">
            <a:xfrm>
              <a:off x="2650" y="1745"/>
              <a:ext cx="2027" cy="365"/>
            </a:xfrm>
            <a:prstGeom prst="rect">
              <a:avLst/>
            </a:prstGeom>
            <a:noFill/>
            <a:ln w="76200" cmpd="tri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GB" sz="3200">
                  <a:latin typeface="Comic Sans MS" pitchFamily="66" charset="0"/>
                </a:rPr>
                <a:t>              </a:t>
              </a:r>
              <a:r>
                <a:rPr lang="en-GB" sz="3200">
                  <a:latin typeface="Comic Sans MS" pitchFamily="66" charset="0"/>
                  <a:cs typeface="Times New Roman" charset="0"/>
                </a:rPr>
                <a:t> </a:t>
              </a:r>
              <a:r>
                <a:rPr lang="en-GB" sz="3200">
                  <a:solidFill>
                    <a:srgbClr val="FF0000"/>
                  </a:solidFill>
                  <a:latin typeface="Comic Sans MS" pitchFamily="66" charset="0"/>
                  <a:cs typeface="Times New Roman" charset="0"/>
                </a:rPr>
                <a:t>+ 529</a:t>
              </a:r>
            </a:p>
          </p:txBody>
        </p:sp>
        <p:sp>
          <p:nvSpPr>
            <p:cNvPr id="43032" name="AutoShape 88"/>
            <p:cNvSpPr>
              <a:spLocks noChangeArrowheads="1"/>
            </p:cNvSpPr>
            <p:nvPr/>
          </p:nvSpPr>
          <p:spPr bwMode="auto">
            <a:xfrm>
              <a:off x="3358" y="2378"/>
              <a:ext cx="1961" cy="1391"/>
            </a:xfrm>
            <a:prstGeom prst="irregularSeal1">
              <a:avLst/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33" name="Text Box 89"/>
            <p:cNvSpPr txBox="1">
              <a:spLocks noChangeArrowheads="1"/>
            </p:cNvSpPr>
            <p:nvPr/>
          </p:nvSpPr>
          <p:spPr bwMode="auto">
            <a:xfrm>
              <a:off x="3746" y="2760"/>
              <a:ext cx="1281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>
                  <a:solidFill>
                    <a:srgbClr val="FFFF00"/>
                  </a:solidFill>
                  <a:latin typeface="Comic Sans MS" pitchFamily="66" charset="0"/>
                </a:rPr>
                <a:t>Change side, </a:t>
              </a:r>
            </a:p>
            <a:p>
              <a:r>
                <a:rPr lang="en-GB">
                  <a:solidFill>
                    <a:srgbClr val="FFFF00"/>
                  </a:solidFill>
                  <a:latin typeface="Comic Sans MS" pitchFamily="66" charset="0"/>
                </a:rPr>
                <a:t>change sign!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7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767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7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7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7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7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7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7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77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77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27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27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27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27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27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27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27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 autoUpdateAnimBg="0"/>
      <p:bldP spid="27655" grpId="0" autoUpdateAnimBg="0"/>
      <p:bldP spid="27656" grpId="0" autoUpdateAnimBg="0"/>
      <p:bldP spid="27667" grpId="0" animBg="1"/>
      <p:bldP spid="27672" grpId="0" animBg="1"/>
      <p:bldP spid="27674" grpId="0" autoUpdateAnimBg="0"/>
      <p:bldP spid="27675" grpId="0" animBg="1"/>
      <p:bldP spid="27676" grpId="0" autoUpdateAnimBg="0"/>
      <p:bldP spid="27677" grpId="0" autoUpdateAnimBg="0"/>
      <p:bldP spid="27678" grpId="0" autoUpdateAnimBg="0"/>
      <p:bldP spid="27679" grpId="0" autoUpdateAnimBg="0"/>
      <p:bldP spid="27680" grpId="0" autoUpdateAnimBg="0"/>
      <p:bldP spid="27681" grpId="0" autoUpdateAnimBg="0"/>
      <p:bldP spid="27682" grpId="0" autoUpdateAnimBg="0"/>
      <p:bldP spid="27688" grpId="0" autoUpdateAnimBg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882872" y="2743200"/>
            <a:ext cx="5965728" cy="3505200"/>
          </a:xfrm>
          <a:prstGeom prst="rect">
            <a:avLst/>
          </a:prstGeom>
        </p:spPr>
        <p:txBody>
          <a:bodyPr wrap="none">
            <a:prstTxWarp prst="textButtonPour">
              <a:avLst/>
            </a:prstTxWarp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Thank You</a:t>
            </a:r>
            <a:endParaRPr lang="en-US" sz="14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2429</TotalTime>
  <Words>873</Words>
  <Application>Microsoft Office PowerPoint</Application>
  <PresentationFormat>On-screen Show (4:3)</PresentationFormat>
  <Paragraphs>300</Paragraphs>
  <Slides>43</Slides>
  <Notes>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43</vt:i4>
      </vt:variant>
    </vt:vector>
  </HeadingPairs>
  <TitlesOfParts>
    <vt:vector size="46" baseType="lpstr">
      <vt:lpstr>Flow</vt:lpstr>
      <vt:lpstr>QuickTime Picture</vt:lpstr>
      <vt:lpstr>Equation</vt:lpstr>
      <vt:lpstr>Slide 1</vt:lpstr>
      <vt:lpstr>Today’s Objectives</vt:lpstr>
      <vt:lpstr>Knowledge Test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General Mathematics</dc:title>
  <dc:creator>dell</dc:creator>
  <cp:lastModifiedBy>NTS</cp:lastModifiedBy>
  <cp:revision>630</cp:revision>
  <dcterms:created xsi:type="dcterms:W3CDTF">2014-04-26T07:09:13Z</dcterms:created>
  <dcterms:modified xsi:type="dcterms:W3CDTF">2014-06-29T14:27:10Z</dcterms:modified>
</cp:coreProperties>
</file>