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bin" ContentType="application/vnd.openxmlformats-officedocument.oleObject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tags/tag5.xml" ContentType="application/vnd.openxmlformats-officedocument.presentationml.tag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tags/tag3.xml" ContentType="application/vnd.openxmlformats-officedocument.presentationml.tags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67"/>
  </p:notesMasterIdLst>
  <p:sldIdLst>
    <p:sldId id="256" r:id="rId2"/>
    <p:sldId id="311" r:id="rId3"/>
    <p:sldId id="400" r:id="rId4"/>
    <p:sldId id="478" r:id="rId5"/>
    <p:sldId id="403" r:id="rId6"/>
    <p:sldId id="404" r:id="rId7"/>
    <p:sldId id="405" r:id="rId8"/>
    <p:sldId id="406" r:id="rId9"/>
    <p:sldId id="407" r:id="rId10"/>
    <p:sldId id="408" r:id="rId11"/>
    <p:sldId id="479" r:id="rId12"/>
    <p:sldId id="409" r:id="rId13"/>
    <p:sldId id="410" r:id="rId14"/>
    <p:sldId id="411" r:id="rId15"/>
    <p:sldId id="412" r:id="rId16"/>
    <p:sldId id="413" r:id="rId17"/>
    <p:sldId id="414" r:id="rId18"/>
    <p:sldId id="415" r:id="rId19"/>
    <p:sldId id="418" r:id="rId20"/>
    <p:sldId id="419" r:id="rId21"/>
    <p:sldId id="420" r:id="rId22"/>
    <p:sldId id="421" r:id="rId23"/>
    <p:sldId id="422" r:id="rId24"/>
    <p:sldId id="423" r:id="rId25"/>
    <p:sldId id="424" r:id="rId26"/>
    <p:sldId id="425" r:id="rId27"/>
    <p:sldId id="426" r:id="rId28"/>
    <p:sldId id="427" r:id="rId29"/>
    <p:sldId id="428" r:id="rId30"/>
    <p:sldId id="429" r:id="rId31"/>
    <p:sldId id="430" r:id="rId32"/>
    <p:sldId id="431" r:id="rId33"/>
    <p:sldId id="435" r:id="rId34"/>
    <p:sldId id="436" r:id="rId35"/>
    <p:sldId id="437" r:id="rId36"/>
    <p:sldId id="438" r:id="rId37"/>
    <p:sldId id="439" r:id="rId38"/>
    <p:sldId id="440" r:id="rId39"/>
    <p:sldId id="441" r:id="rId40"/>
    <p:sldId id="442" r:id="rId41"/>
    <p:sldId id="444" r:id="rId42"/>
    <p:sldId id="445" r:id="rId43"/>
    <p:sldId id="446" r:id="rId44"/>
    <p:sldId id="447" r:id="rId45"/>
    <p:sldId id="448" r:id="rId46"/>
    <p:sldId id="449" r:id="rId47"/>
    <p:sldId id="452" r:id="rId48"/>
    <p:sldId id="453" r:id="rId49"/>
    <p:sldId id="480" r:id="rId50"/>
    <p:sldId id="460" r:id="rId51"/>
    <p:sldId id="461" r:id="rId52"/>
    <p:sldId id="464" r:id="rId53"/>
    <p:sldId id="481" r:id="rId54"/>
    <p:sldId id="469" r:id="rId55"/>
    <p:sldId id="470" r:id="rId56"/>
    <p:sldId id="462" r:id="rId57"/>
    <p:sldId id="471" r:id="rId58"/>
    <p:sldId id="472" r:id="rId59"/>
    <p:sldId id="473" r:id="rId60"/>
    <p:sldId id="474" r:id="rId61"/>
    <p:sldId id="475" r:id="rId62"/>
    <p:sldId id="465" r:id="rId63"/>
    <p:sldId id="476" r:id="rId64"/>
    <p:sldId id="477" r:id="rId65"/>
    <p:sldId id="482" r:id="rId6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C52211"/>
    <a:srgbClr val="FF6600"/>
    <a:srgbClr val="CC00CC"/>
    <a:srgbClr val="B17ED8"/>
    <a:srgbClr val="660066"/>
    <a:srgbClr val="CC9900"/>
  </p:clrMru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4" autoAdjust="0"/>
    <p:restoredTop sz="94803" autoAdjust="0"/>
  </p:normalViewPr>
  <p:slideViewPr>
    <p:cSldViewPr>
      <p:cViewPr>
        <p:scale>
          <a:sx n="50" d="100"/>
          <a:sy n="50" d="100"/>
        </p:scale>
        <p:origin x="-1872" y="-4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44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7BFF807-31BB-4164-ADDF-D7D156DEA52E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1E2C499F-276F-4965-8EF3-F224D0293B1A}">
      <dgm:prSet/>
      <dgm:spPr/>
      <dgm:t>
        <a:bodyPr/>
        <a:lstStyle/>
        <a:p>
          <a:pPr rtl="0"/>
          <a:r>
            <a:rPr lang="en-US" b="1" dirty="0" smtClean="0"/>
            <a:t>Students and Teachers will be able to</a:t>
          </a:r>
          <a:endParaRPr lang="en-US" b="1" dirty="0"/>
        </a:p>
      </dgm:t>
    </dgm:pt>
    <dgm:pt modelId="{B22FF75B-5D9C-45A7-A33F-F63F6E692C91}" type="parTrans" cxnId="{90684F76-AB76-40E2-AF30-BA977032FECD}">
      <dgm:prSet/>
      <dgm:spPr/>
      <dgm:t>
        <a:bodyPr/>
        <a:lstStyle/>
        <a:p>
          <a:endParaRPr lang="en-US"/>
        </a:p>
      </dgm:t>
    </dgm:pt>
    <dgm:pt modelId="{57ABDD0C-8CF3-4476-A33A-81A8547629C0}" type="sibTrans" cxnId="{90684F76-AB76-40E2-AF30-BA977032FECD}">
      <dgm:prSet/>
      <dgm:spPr/>
      <dgm:t>
        <a:bodyPr/>
        <a:lstStyle/>
        <a:p>
          <a:endParaRPr lang="en-US"/>
        </a:p>
      </dgm:t>
    </dgm:pt>
    <dgm:pt modelId="{00A0DCCC-8829-4951-A4A5-9EAE996C77A9}">
      <dgm:prSet/>
      <dgm:spPr/>
      <dgm:t>
        <a:bodyPr/>
        <a:lstStyle/>
        <a:p>
          <a:pPr rtl="0"/>
          <a:r>
            <a:rPr lang="en-US" dirty="0" smtClean="0"/>
            <a:t>Learn about the Surface Area And Circumference  of a Circle</a:t>
          </a:r>
          <a:endParaRPr lang="en-US" dirty="0"/>
        </a:p>
      </dgm:t>
    </dgm:pt>
    <dgm:pt modelId="{48F4FC22-758D-4C54-8191-4271584B3D33}" type="parTrans" cxnId="{234C8057-548C-4C1F-974B-129E0A35B0FC}">
      <dgm:prSet/>
      <dgm:spPr/>
      <dgm:t>
        <a:bodyPr/>
        <a:lstStyle/>
        <a:p>
          <a:endParaRPr lang="en-US"/>
        </a:p>
      </dgm:t>
    </dgm:pt>
    <dgm:pt modelId="{7B71747A-EF64-4AD5-A762-EEE7714A580C}" type="sibTrans" cxnId="{234C8057-548C-4C1F-974B-129E0A35B0FC}">
      <dgm:prSet/>
      <dgm:spPr/>
      <dgm:t>
        <a:bodyPr/>
        <a:lstStyle/>
        <a:p>
          <a:endParaRPr lang="en-US"/>
        </a:p>
      </dgm:t>
    </dgm:pt>
    <dgm:pt modelId="{E71BABA3-1782-4B5F-B842-522EF0B7ADA2}">
      <dgm:prSet/>
      <dgm:spPr/>
      <dgm:t>
        <a:bodyPr/>
        <a:lstStyle/>
        <a:p>
          <a:pPr rtl="0"/>
          <a:r>
            <a:rPr lang="en-US" dirty="0" smtClean="0"/>
            <a:t>Find the Surface Area and Volume  of the Cylinder</a:t>
          </a:r>
          <a:endParaRPr lang="en-US" dirty="0"/>
        </a:p>
      </dgm:t>
    </dgm:pt>
    <dgm:pt modelId="{AA8C3BCA-AE3B-4F53-913B-B13793B527C8}" type="parTrans" cxnId="{530FE16C-343D-4F4F-8C3F-1FA173FB17A2}">
      <dgm:prSet/>
      <dgm:spPr/>
      <dgm:t>
        <a:bodyPr/>
        <a:lstStyle/>
        <a:p>
          <a:endParaRPr lang="en-US"/>
        </a:p>
      </dgm:t>
    </dgm:pt>
    <dgm:pt modelId="{DF5C0D29-B92D-476A-9D4D-42C57AE2914F}" type="sibTrans" cxnId="{530FE16C-343D-4F4F-8C3F-1FA173FB17A2}">
      <dgm:prSet/>
      <dgm:spPr/>
      <dgm:t>
        <a:bodyPr/>
        <a:lstStyle/>
        <a:p>
          <a:endParaRPr lang="en-US"/>
        </a:p>
      </dgm:t>
    </dgm:pt>
    <dgm:pt modelId="{CE88F851-28CD-4A09-A2C4-C0B1ACBB73D1}" type="pres">
      <dgm:prSet presAssocID="{87BFF807-31BB-4164-ADDF-D7D156DEA52E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5A9ACCE-90C4-4D54-AF83-18C4A1D57ACF}" type="pres">
      <dgm:prSet presAssocID="{1E2C499F-276F-4965-8EF3-F224D0293B1A}" presName="linNode" presStyleCnt="0"/>
      <dgm:spPr/>
      <dgm:t>
        <a:bodyPr/>
        <a:lstStyle/>
        <a:p>
          <a:endParaRPr lang="en-US"/>
        </a:p>
      </dgm:t>
    </dgm:pt>
    <dgm:pt modelId="{93933E0D-15E0-4B8F-9ADE-6A02380DF805}" type="pres">
      <dgm:prSet presAssocID="{1E2C499F-276F-4965-8EF3-F224D0293B1A}" presName="parentText" presStyleLbl="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85EDCF-D356-4B6A-9D2E-B578239DCE61}" type="pres">
      <dgm:prSet presAssocID="{1E2C499F-276F-4965-8EF3-F224D0293B1A}" presName="descendantText" presStyleLbl="alignAccFollowNode1" presStyleIdx="0" presStyleCnt="1" custLinFactNeighborX="787" custLinFactNeighborY="56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89C6845-CAA0-4B07-A4D8-3EC0B1CB53DD}" type="presOf" srcId="{87BFF807-31BB-4164-ADDF-D7D156DEA52E}" destId="{CE88F851-28CD-4A09-A2C4-C0B1ACBB73D1}" srcOrd="0" destOrd="0" presId="urn:microsoft.com/office/officeart/2005/8/layout/vList5"/>
    <dgm:cxn modelId="{B2234D7D-1374-438A-BD72-F1E0C0B44AAE}" type="presOf" srcId="{1E2C499F-276F-4965-8EF3-F224D0293B1A}" destId="{93933E0D-15E0-4B8F-9ADE-6A02380DF805}" srcOrd="0" destOrd="0" presId="urn:microsoft.com/office/officeart/2005/8/layout/vList5"/>
    <dgm:cxn modelId="{90684F76-AB76-40E2-AF30-BA977032FECD}" srcId="{87BFF807-31BB-4164-ADDF-D7D156DEA52E}" destId="{1E2C499F-276F-4965-8EF3-F224D0293B1A}" srcOrd="0" destOrd="0" parTransId="{B22FF75B-5D9C-45A7-A33F-F63F6E692C91}" sibTransId="{57ABDD0C-8CF3-4476-A33A-81A8547629C0}"/>
    <dgm:cxn modelId="{484E7120-23CB-4C31-A07D-3B63D0B653F5}" type="presOf" srcId="{00A0DCCC-8829-4951-A4A5-9EAE996C77A9}" destId="{5385EDCF-D356-4B6A-9D2E-B578239DCE61}" srcOrd="0" destOrd="0" presId="urn:microsoft.com/office/officeart/2005/8/layout/vList5"/>
    <dgm:cxn modelId="{234C8057-548C-4C1F-974B-129E0A35B0FC}" srcId="{1E2C499F-276F-4965-8EF3-F224D0293B1A}" destId="{00A0DCCC-8829-4951-A4A5-9EAE996C77A9}" srcOrd="0" destOrd="0" parTransId="{48F4FC22-758D-4C54-8191-4271584B3D33}" sibTransId="{7B71747A-EF64-4AD5-A762-EEE7714A580C}"/>
    <dgm:cxn modelId="{530FE16C-343D-4F4F-8C3F-1FA173FB17A2}" srcId="{1E2C499F-276F-4965-8EF3-F224D0293B1A}" destId="{E71BABA3-1782-4B5F-B842-522EF0B7ADA2}" srcOrd="1" destOrd="0" parTransId="{AA8C3BCA-AE3B-4F53-913B-B13793B527C8}" sibTransId="{DF5C0D29-B92D-476A-9D4D-42C57AE2914F}"/>
    <dgm:cxn modelId="{8BE1FCD6-8AEE-4600-BDCB-552D7D998FC6}" type="presOf" srcId="{E71BABA3-1782-4B5F-B842-522EF0B7ADA2}" destId="{5385EDCF-D356-4B6A-9D2E-B578239DCE61}" srcOrd="0" destOrd="1" presId="urn:microsoft.com/office/officeart/2005/8/layout/vList5"/>
    <dgm:cxn modelId="{840F87A4-1BF2-4377-AAF4-D87BFEC27556}" type="presParOf" srcId="{CE88F851-28CD-4A09-A2C4-C0B1ACBB73D1}" destId="{D5A9ACCE-90C4-4D54-AF83-18C4A1D57ACF}" srcOrd="0" destOrd="0" presId="urn:microsoft.com/office/officeart/2005/8/layout/vList5"/>
    <dgm:cxn modelId="{F2355164-12DC-4236-B97A-FFC6C7254ACE}" type="presParOf" srcId="{D5A9ACCE-90C4-4D54-AF83-18C4A1D57ACF}" destId="{93933E0D-15E0-4B8F-9ADE-6A02380DF805}" srcOrd="0" destOrd="0" presId="urn:microsoft.com/office/officeart/2005/8/layout/vList5"/>
    <dgm:cxn modelId="{D0B20022-B112-4ABD-9F99-4723ACF5AA0A}" type="presParOf" srcId="{D5A9ACCE-90C4-4D54-AF83-18C4A1D57ACF}" destId="{5385EDCF-D356-4B6A-9D2E-B578239DCE61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385EDCF-D356-4B6A-9D2E-B578239DCE61}">
      <dsp:nvSpPr>
        <dsp:cNvPr id="0" name=""/>
        <dsp:cNvSpPr/>
      </dsp:nvSpPr>
      <dsp:spPr>
        <a:xfrm rot="5400000">
          <a:off x="3813048" y="-179819"/>
          <a:ext cx="4084320" cy="551078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350" tIns="66675" rIns="133350" bIns="66675" numCol="1" spcCol="1270" anchor="ctr" anchorCtr="0">
          <a:noAutofit/>
        </a:bodyPr>
        <a:lstStyle/>
        <a:p>
          <a:pPr marL="285750" lvl="1" indent="-285750" algn="l" defTabSz="1555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500" kern="1200" dirty="0" smtClean="0"/>
            <a:t>Learn about the Surface Area And Circumference  of a Circle</a:t>
          </a:r>
          <a:endParaRPr lang="en-US" sz="3500" kern="1200" dirty="0"/>
        </a:p>
        <a:p>
          <a:pPr marL="285750" lvl="1" indent="-285750" algn="l" defTabSz="15557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3500" kern="1200" dirty="0" smtClean="0"/>
            <a:t>Find the Surface Area and Volume  of the Cylinder</a:t>
          </a:r>
          <a:endParaRPr lang="en-US" sz="3500" kern="1200" dirty="0"/>
        </a:p>
      </dsp:txBody>
      <dsp:txXfrm rot="5400000">
        <a:off x="3813048" y="-179819"/>
        <a:ext cx="4084320" cy="5510784"/>
      </dsp:txXfrm>
    </dsp:sp>
    <dsp:sp modelId="{93933E0D-15E0-4B8F-9ADE-6A02380DF805}">
      <dsp:nvSpPr>
        <dsp:cNvPr id="0" name=""/>
        <dsp:cNvSpPr/>
      </dsp:nvSpPr>
      <dsp:spPr>
        <a:xfrm>
          <a:off x="0" y="0"/>
          <a:ext cx="3099816" cy="510540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5260" tIns="87630" rIns="175260" bIns="87630" numCol="1" spcCol="1270" anchor="ctr" anchorCtr="0">
          <a:noAutofit/>
        </a:bodyPr>
        <a:lstStyle/>
        <a:p>
          <a:pPr lvl="0" algn="ctr" defTabSz="20447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600" b="1" kern="1200" dirty="0" smtClean="0"/>
            <a:t>Students and Teachers will be able to</a:t>
          </a:r>
          <a:endParaRPr lang="en-US" sz="4600" b="1" kern="1200" dirty="0"/>
        </a:p>
      </dsp:txBody>
      <dsp:txXfrm>
        <a:off x="0" y="0"/>
        <a:ext cx="3099816" cy="51054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image" Target="../media/image3.wmf"/><Relationship Id="rId4" Type="http://schemas.openxmlformats.org/officeDocument/2006/relationships/image" Target="../media/image6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7" Type="http://schemas.openxmlformats.org/officeDocument/2006/relationships/image" Target="../media/image15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6" Type="http://schemas.openxmlformats.org/officeDocument/2006/relationships/image" Target="../media/image14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21.vml.rels><?xml version="1.0" encoding="UTF-8" standalone="yes"?>
<Relationships xmlns="http://schemas.openxmlformats.org/package/2006/relationships"><Relationship Id="rId8" Type="http://schemas.openxmlformats.org/officeDocument/2006/relationships/image" Target="../media/image24.wmf"/><Relationship Id="rId3" Type="http://schemas.openxmlformats.org/officeDocument/2006/relationships/image" Target="../media/image19.wmf"/><Relationship Id="rId7" Type="http://schemas.openxmlformats.org/officeDocument/2006/relationships/image" Target="../media/image23.wmf"/><Relationship Id="rId12" Type="http://schemas.openxmlformats.org/officeDocument/2006/relationships/image" Target="../media/image28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Relationship Id="rId6" Type="http://schemas.openxmlformats.org/officeDocument/2006/relationships/image" Target="../media/image22.wmf"/><Relationship Id="rId11" Type="http://schemas.openxmlformats.org/officeDocument/2006/relationships/image" Target="../media/image27.wmf"/><Relationship Id="rId5" Type="http://schemas.openxmlformats.org/officeDocument/2006/relationships/image" Target="../media/image21.wmf"/><Relationship Id="rId10" Type="http://schemas.openxmlformats.org/officeDocument/2006/relationships/image" Target="../media/image26.wmf"/><Relationship Id="rId4" Type="http://schemas.openxmlformats.org/officeDocument/2006/relationships/image" Target="../media/image20.wmf"/><Relationship Id="rId9" Type="http://schemas.openxmlformats.org/officeDocument/2006/relationships/image" Target="../media/image2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D34E14-B38B-4521-B076-266EC457C750}" type="datetimeFigureOut">
              <a:rPr lang="en-US" smtClean="0"/>
              <a:pPr/>
              <a:t>6/29/2014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1E494C-64FC-49A7-B215-F1A4ECAC5FA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1E494C-64FC-49A7-B215-F1A4ECAC5FAA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6/29/2014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6/29/2014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20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21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11C5EC-9C3C-440F-B8A3-C80D1B913A1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7C9B81F-C347-4BEF-BFDF-29C42F48304A}" type="datetimeFigureOut">
              <a:rPr lang="en-US" smtClean="0"/>
              <a:pPr/>
              <a:t>6/29/2014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2" r:id="rId12"/>
  </p:sldLayoutIdLst>
  <p:transition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8.v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2.v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2.xml"/><Relationship Id="rId1" Type="http://schemas.openxmlformats.org/officeDocument/2006/relationships/vmlDrawing" Target="../drawings/vmlDrawing16.v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oleObject" Target="../embeddings/oleObject4.bin"/><Relationship Id="rId2" Type="http://schemas.openxmlformats.org/officeDocument/2006/relationships/tags" Target="../tags/tag3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4" Type="http://schemas.openxmlformats.org/officeDocument/2006/relationships/oleObject" Target="../embeddings/oleObject1.bin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slideLayout" Target="../slideLayouts/slideLayout6.xml"/><Relationship Id="rId7" Type="http://schemas.openxmlformats.org/officeDocument/2006/relationships/oleObject" Target="../embeddings/oleObject8.bin"/><Relationship Id="rId2" Type="http://schemas.openxmlformats.org/officeDocument/2006/relationships/tags" Target="../tags/tag4.xml"/><Relationship Id="rId1" Type="http://schemas.openxmlformats.org/officeDocument/2006/relationships/vmlDrawing" Target="../drawings/vmlDrawing19.vml"/><Relationship Id="rId6" Type="http://schemas.openxmlformats.org/officeDocument/2006/relationships/oleObject" Target="../embeddings/oleObject7.bin"/><Relationship Id="rId5" Type="http://schemas.openxmlformats.org/officeDocument/2006/relationships/oleObject" Target="../embeddings/oleObject6.bin"/><Relationship Id="rId10" Type="http://schemas.openxmlformats.org/officeDocument/2006/relationships/oleObject" Target="../embeddings/oleObject11.bin"/><Relationship Id="rId4" Type="http://schemas.openxmlformats.org/officeDocument/2006/relationships/oleObject" Target="../embeddings/oleObject5.bin"/><Relationship Id="rId9" Type="http://schemas.openxmlformats.org/officeDocument/2006/relationships/oleObject" Target="../embeddings/oleObject10.bin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.bin"/><Relationship Id="rId13" Type="http://schemas.openxmlformats.org/officeDocument/2006/relationships/oleObject" Target="../embeddings/oleObject21.bin"/><Relationship Id="rId3" Type="http://schemas.openxmlformats.org/officeDocument/2006/relationships/slideLayout" Target="../slideLayouts/slideLayout2.xml"/><Relationship Id="rId7" Type="http://schemas.openxmlformats.org/officeDocument/2006/relationships/oleObject" Target="../embeddings/oleObject15.bin"/><Relationship Id="rId12" Type="http://schemas.openxmlformats.org/officeDocument/2006/relationships/oleObject" Target="../embeddings/oleObject20.bin"/><Relationship Id="rId2" Type="http://schemas.openxmlformats.org/officeDocument/2006/relationships/tags" Target="../tags/tag5.xml"/><Relationship Id="rId16" Type="http://schemas.openxmlformats.org/officeDocument/2006/relationships/oleObject" Target="../embeddings/oleObject24.bin"/><Relationship Id="rId1" Type="http://schemas.openxmlformats.org/officeDocument/2006/relationships/vmlDrawing" Target="../drawings/vmlDrawing21.vml"/><Relationship Id="rId6" Type="http://schemas.openxmlformats.org/officeDocument/2006/relationships/oleObject" Target="../embeddings/oleObject14.bin"/><Relationship Id="rId11" Type="http://schemas.openxmlformats.org/officeDocument/2006/relationships/oleObject" Target="../embeddings/oleObject19.bin"/><Relationship Id="rId5" Type="http://schemas.openxmlformats.org/officeDocument/2006/relationships/oleObject" Target="../embeddings/oleObject13.bin"/><Relationship Id="rId15" Type="http://schemas.openxmlformats.org/officeDocument/2006/relationships/oleObject" Target="../embeddings/oleObject23.bin"/><Relationship Id="rId10" Type="http://schemas.openxmlformats.org/officeDocument/2006/relationships/oleObject" Target="../embeddings/oleObject18.bin"/><Relationship Id="rId4" Type="http://schemas.openxmlformats.org/officeDocument/2006/relationships/oleObject" Target="../embeddings/oleObject12.bin"/><Relationship Id="rId9" Type="http://schemas.openxmlformats.org/officeDocument/2006/relationships/oleObject" Target="../embeddings/oleObject17.bin"/><Relationship Id="rId14" Type="http://schemas.openxmlformats.org/officeDocument/2006/relationships/oleObject" Target="../embeddings/oleObject22.bin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 t="-40000" b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 txBox="1">
            <a:spLocks/>
          </p:cNvSpPr>
          <p:nvPr/>
        </p:nvSpPr>
        <p:spPr>
          <a:xfrm>
            <a:off x="0" y="381000"/>
            <a:ext cx="9144000" cy="1496568"/>
          </a:xfrm>
          <a:prstGeom prst="rect">
            <a:avLst/>
          </a:prstGeom>
          <a:ln>
            <a:noFill/>
          </a:ln>
        </p:spPr>
        <p:txBody>
          <a:bodyPr vert="horz" lIns="0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>
                  <a:outerShdw blurRad="50800" dist="38100" dir="8100000" sx="101000" sy="101000" algn="tr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General Mathematics</a:t>
            </a:r>
            <a:endParaRPr kumimoji="0" lang="en-US" sz="60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50800" dist="38100" dir="8100000" sx="101000" sy="101000" algn="tr" rotWithShape="0">
                  <a:prstClr val="black">
                    <a:alpha val="40000"/>
                  </a:prst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Subtitle 2"/>
          <p:cNvSpPr txBox="1">
            <a:spLocks/>
          </p:cNvSpPr>
          <p:nvPr/>
        </p:nvSpPr>
        <p:spPr>
          <a:xfrm>
            <a:off x="457200" y="1752600"/>
            <a:ext cx="8686800" cy="4495800"/>
          </a:xfrm>
          <a:prstGeom prst="rect">
            <a:avLst/>
          </a:prstGeom>
        </p:spPr>
        <p:txBody>
          <a:bodyPr vert="horz" lIns="0" rIns="18288">
            <a:noAutofit/>
          </a:bodyPr>
          <a:lstStyle/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Aharoni" pitchFamily="2" charset="-79"/>
              </a:rPr>
              <a:t>ADE 101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Unit 3</a:t>
            </a:r>
            <a:endParaRPr kumimoji="0" lang="en-US" sz="4000" b="0" i="0" u="none" strike="noStrike" kern="1200" cap="none" spc="0" normalizeH="0" baseline="0" noProof="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uLnTx/>
              <a:uFillTx/>
              <a:latin typeface="Arial Black" pitchFamily="34" charset="0"/>
              <a:ea typeface="+mn-ea"/>
              <a:cs typeface="Aharoni" pitchFamily="2" charset="-79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uLnTx/>
                <a:uFillTx/>
                <a:latin typeface="Arial Black" pitchFamily="34" charset="0"/>
                <a:ea typeface="+mn-ea"/>
                <a:cs typeface="Aharoni" pitchFamily="2" charset="-79"/>
              </a:rPr>
              <a:t>LECTURE No. 26</a:t>
            </a:r>
            <a:endParaRPr kumimoji="0" lang="en-US" sz="3200" b="0" i="0" u="none" strike="noStrike" kern="10" cap="none" spc="0" normalizeH="0" noProof="0" dirty="0" smtClean="0">
              <a:ln w="12700">
                <a:solidFill>
                  <a:srgbClr val="EAEAEA"/>
                </a:solidFill>
                <a:round/>
                <a:headEnd/>
                <a:tailEnd/>
              </a:ln>
              <a:solidFill>
                <a:srgbClr val="002060"/>
              </a:solidFill>
              <a:effectLst>
                <a:outerShdw dist="35921" dir="2700000" sy="50000" kx="2115830" algn="bl" rotWithShape="0">
                  <a:srgbClr val="C0C0C0"/>
                </a:outerShdw>
              </a:effectLst>
              <a:uLnTx/>
              <a:uFillTx/>
              <a:latin typeface="Arial Black"/>
              <a:ea typeface="+mn-ea"/>
              <a:cs typeface="+mn-cs"/>
            </a:endParaRP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48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/>
              </a:rPr>
              <a:t>                         </a:t>
            </a:r>
            <a:r>
              <a:rPr kumimoji="0" lang="en-US" sz="4800" b="1" i="0" u="none" strike="noStrike" kern="10" cap="none" spc="0" normalizeH="0" noProof="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uLnTx/>
                <a:uFillTx/>
                <a:latin typeface="Arial Black"/>
                <a:ea typeface="+mn-ea"/>
                <a:cs typeface="+mn-cs"/>
              </a:rPr>
              <a:t> </a:t>
            </a:r>
          </a:p>
          <a:p>
            <a:pPr marL="0" marR="45720" lvl="0" indent="0" algn="ctr" defTabSz="914400" rtl="0" eaLnBrk="1" fontAlgn="auto" latinLnBrk="0" hangingPunct="1">
              <a:lnSpc>
                <a:spcPct val="100000"/>
              </a:lnSpc>
              <a:spcAft>
                <a:spcPts val="0"/>
              </a:spcAft>
              <a:buClr>
                <a:schemeClr val="accent3"/>
              </a:buClr>
              <a:buSzPct val="95000"/>
              <a:buFont typeface="Wingdings 2"/>
              <a:buNone/>
              <a:tabLst/>
              <a:defRPr/>
            </a:pPr>
            <a:r>
              <a:rPr lang="en-US" sz="4800" b="1" kern="10" dirty="0" smtClean="0">
                <a:ln w="12700">
                  <a:solidFill>
                    <a:srgbClr val="EAEAEA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sy="50000" kx="2115830" algn="bl" rotWithShape="0">
                    <a:srgbClr val="C0C0C0"/>
                  </a:outerShdw>
                </a:effectLst>
                <a:latin typeface="Arial Black"/>
              </a:rPr>
              <a:t>SURFACE AREA AND VOLUME OF CYLINDER</a:t>
            </a:r>
            <a:endParaRPr kumimoji="0" lang="en-US" sz="4800" b="1" i="0" u="none" strike="noStrike" kern="10" cap="none" spc="0" normalizeH="0" noProof="0" dirty="0" smtClean="0">
              <a:ln w="12700">
                <a:solidFill>
                  <a:srgbClr val="EAEAEA"/>
                </a:solidFill>
                <a:round/>
                <a:headEnd/>
                <a:tailEnd/>
              </a:ln>
              <a:solidFill>
                <a:srgbClr val="FF0000"/>
              </a:solidFill>
              <a:effectLst>
                <a:outerShdw dist="35921" dir="2700000" sy="50000" kx="2115830" algn="bl" rotWithShape="0">
                  <a:srgbClr val="C0C0C0"/>
                </a:outerShdw>
              </a:effectLst>
              <a:uLnTx/>
              <a:uFillTx/>
              <a:latin typeface="Arial Black"/>
              <a:ea typeface="+mn-ea"/>
              <a:cs typeface="+mn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Today’s Objectives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228600" y="1447800"/>
          <a:ext cx="861060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667512"/>
          </a:xfrm>
        </p:spPr>
        <p:txBody>
          <a:bodyPr>
            <a:noAutofit/>
          </a:bodyPr>
          <a:lstStyle/>
          <a:p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Knowledge Test</a:t>
            </a:r>
            <a:endParaRPr lang="en-US" sz="5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Oval 4"/>
          <p:cNvSpPr>
            <a:spLocks noChangeArrowheads="1"/>
          </p:cNvSpPr>
          <p:nvPr/>
        </p:nvSpPr>
        <p:spPr bwMode="auto">
          <a:xfrm>
            <a:off x="3048000" y="2590800"/>
            <a:ext cx="2895600" cy="274320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6600FF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" y="563940"/>
            <a:ext cx="88392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/>
                <a:ea typeface="+mj-ea"/>
                <a:cs typeface="+mj-cs"/>
              </a:rPr>
              <a:t>The </a:t>
            </a:r>
            <a:r>
              <a:rPr lang="en-US" sz="48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/>
                <a:ea typeface="+mj-ea"/>
                <a:cs typeface="+mj-cs"/>
              </a:rPr>
              <a:t>circumference</a:t>
            </a:r>
            <a:r>
              <a:rPr lang="en-US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/>
                <a:ea typeface="+mj-ea"/>
                <a:cs typeface="+mj-cs"/>
              </a:rPr>
              <a:t> of a circle is the perimeter of the circle.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229600" cy="1447800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alibri"/>
              </a:rPr>
              <a:t>Imagine that the circle is straightening itself out.</a:t>
            </a:r>
          </a:p>
        </p:txBody>
      </p:sp>
      <p:cxnSp>
        <p:nvCxnSpPr>
          <p:cNvPr id="9219" name="AutoShape 5"/>
          <p:cNvCxnSpPr>
            <a:cxnSpLocks noChangeShapeType="1"/>
          </p:cNvCxnSpPr>
          <p:nvPr/>
        </p:nvCxnSpPr>
        <p:spPr bwMode="auto">
          <a:xfrm rot="10800000" flipH="1" flipV="1">
            <a:off x="3019425" y="3733800"/>
            <a:ext cx="1476375" cy="1400175"/>
          </a:xfrm>
          <a:prstGeom prst="curvedConnector4">
            <a:avLst>
              <a:gd name="adj1" fmla="val 7417"/>
              <a:gd name="adj2" fmla="val 90134"/>
            </a:avLst>
          </a:prstGeom>
          <a:noFill/>
          <a:ln w="57150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9220" name="AutoShape 6"/>
          <p:cNvCxnSpPr>
            <a:cxnSpLocks noChangeShapeType="1"/>
          </p:cNvCxnSpPr>
          <p:nvPr/>
        </p:nvCxnSpPr>
        <p:spPr bwMode="auto">
          <a:xfrm rot="16200000" flipV="1">
            <a:off x="2784476" y="3422650"/>
            <a:ext cx="2398712" cy="1023937"/>
          </a:xfrm>
          <a:prstGeom prst="curvedConnector5">
            <a:avLst>
              <a:gd name="adj1" fmla="val 5625"/>
              <a:gd name="adj2" fmla="val -147597"/>
              <a:gd name="adj3" fmla="val 116875"/>
            </a:avLst>
          </a:prstGeom>
          <a:noFill/>
          <a:ln w="57150">
            <a:solidFill>
              <a:schemeClr val="accent2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242" name="AutoShape 6"/>
          <p:cNvCxnSpPr>
            <a:cxnSpLocks noChangeShapeType="1"/>
          </p:cNvCxnSpPr>
          <p:nvPr/>
        </p:nvCxnSpPr>
        <p:spPr bwMode="auto">
          <a:xfrm>
            <a:off x="2057400" y="2667000"/>
            <a:ext cx="3276600" cy="2286000"/>
          </a:xfrm>
          <a:prstGeom prst="curvedConnector3">
            <a:avLst>
              <a:gd name="adj1" fmla="val 4653"/>
            </a:avLst>
          </a:prstGeom>
          <a:noFill/>
          <a:ln w="57150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10243" name="AutoShape 7"/>
          <p:cNvCxnSpPr>
            <a:cxnSpLocks noChangeShapeType="1"/>
          </p:cNvCxnSpPr>
          <p:nvPr/>
        </p:nvCxnSpPr>
        <p:spPr bwMode="auto">
          <a:xfrm rot="5400000" flipH="1">
            <a:off x="3048000" y="2667000"/>
            <a:ext cx="3581400" cy="990600"/>
          </a:xfrm>
          <a:prstGeom prst="curvedConnector3">
            <a:avLst>
              <a:gd name="adj1" fmla="val 100838"/>
            </a:avLst>
          </a:prstGeom>
          <a:noFill/>
          <a:ln w="57150">
            <a:solidFill>
              <a:schemeClr val="accent2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266" name="AutoShape 6"/>
          <p:cNvCxnSpPr>
            <a:cxnSpLocks noChangeShapeType="1"/>
          </p:cNvCxnSpPr>
          <p:nvPr/>
        </p:nvCxnSpPr>
        <p:spPr bwMode="auto">
          <a:xfrm rot="-5400000">
            <a:off x="4724400" y="2057400"/>
            <a:ext cx="3505200" cy="2286000"/>
          </a:xfrm>
          <a:prstGeom prst="curvedConnector3">
            <a:avLst>
              <a:gd name="adj1" fmla="val 53981"/>
            </a:avLst>
          </a:prstGeom>
          <a:noFill/>
          <a:ln w="57150">
            <a:solidFill>
              <a:schemeClr val="accent2"/>
            </a:solidFill>
            <a:round/>
            <a:headEnd/>
            <a:tailEnd/>
          </a:ln>
        </p:spPr>
      </p:cxnSp>
      <p:cxnSp>
        <p:nvCxnSpPr>
          <p:cNvPr id="11267" name="AutoShape 7"/>
          <p:cNvCxnSpPr>
            <a:cxnSpLocks noChangeShapeType="1"/>
          </p:cNvCxnSpPr>
          <p:nvPr/>
        </p:nvCxnSpPr>
        <p:spPr bwMode="auto">
          <a:xfrm rot="10800000" flipV="1">
            <a:off x="1447800" y="4953000"/>
            <a:ext cx="3886200" cy="457200"/>
          </a:xfrm>
          <a:prstGeom prst="curvedConnector3">
            <a:avLst>
              <a:gd name="adj1" fmla="val 50000"/>
            </a:avLst>
          </a:prstGeom>
          <a:noFill/>
          <a:ln w="57150">
            <a:solidFill>
              <a:schemeClr val="accent2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290" name="AutoShape 6"/>
          <p:cNvCxnSpPr>
            <a:cxnSpLocks noChangeShapeType="1"/>
          </p:cNvCxnSpPr>
          <p:nvPr/>
        </p:nvCxnSpPr>
        <p:spPr bwMode="auto">
          <a:xfrm rot="10800000" flipV="1">
            <a:off x="457200" y="1524000"/>
            <a:ext cx="6477000" cy="4953000"/>
          </a:xfrm>
          <a:prstGeom prst="curvedConnector3">
            <a:avLst>
              <a:gd name="adj1" fmla="val 50000"/>
            </a:avLst>
          </a:prstGeom>
          <a:noFill/>
          <a:ln w="57150">
            <a:solidFill>
              <a:schemeClr val="accent2"/>
            </a:solidFill>
            <a:round/>
            <a:headEnd/>
            <a:tailEnd/>
          </a:ln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Line 5"/>
          <p:cNvSpPr>
            <a:spLocks noChangeShapeType="1"/>
          </p:cNvSpPr>
          <p:nvPr/>
        </p:nvSpPr>
        <p:spPr bwMode="auto">
          <a:xfrm flipV="1">
            <a:off x="1219200" y="304800"/>
            <a:ext cx="7467600" cy="5943600"/>
          </a:xfrm>
          <a:prstGeom prst="line">
            <a:avLst/>
          </a:prstGeom>
          <a:noFill/>
          <a:ln w="5715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5" name="Text Box 6"/>
          <p:cNvSpPr txBox="1">
            <a:spLocks noChangeArrowheads="1"/>
          </p:cNvSpPr>
          <p:nvPr/>
        </p:nvSpPr>
        <p:spPr bwMode="auto">
          <a:xfrm>
            <a:off x="304800" y="1103055"/>
            <a:ext cx="541020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dirty="0"/>
              <a:t>The length of this </a:t>
            </a:r>
            <a:r>
              <a:rPr lang="en-US" sz="4000" dirty="0" smtClean="0"/>
              <a:t>line segment </a:t>
            </a:r>
            <a:r>
              <a:rPr lang="en-US" sz="4000" dirty="0"/>
              <a:t>is the </a:t>
            </a:r>
            <a:r>
              <a:rPr lang="en-US" sz="4000" dirty="0" smtClean="0"/>
              <a:t>circumference</a:t>
            </a:r>
            <a:r>
              <a:rPr lang="en-US" sz="4000" dirty="0"/>
              <a:t> </a:t>
            </a:r>
            <a:r>
              <a:rPr lang="en-US" sz="4000" dirty="0" smtClean="0"/>
              <a:t>of the circle</a:t>
            </a:r>
            <a:r>
              <a:rPr lang="en-US" sz="4000" dirty="0"/>
              <a:t>.</a:t>
            </a:r>
          </a:p>
        </p:txBody>
      </p:sp>
      <p:sp>
        <p:nvSpPr>
          <p:cNvPr id="13316" name="AutoShape 7"/>
          <p:cNvSpPr>
            <a:spLocks/>
          </p:cNvSpPr>
          <p:nvPr/>
        </p:nvSpPr>
        <p:spPr bwMode="auto">
          <a:xfrm rot="3041992">
            <a:off x="4664556" y="-782297"/>
            <a:ext cx="1905000" cy="9587095"/>
          </a:xfrm>
          <a:prstGeom prst="rightBrace">
            <a:avLst>
              <a:gd name="adj1" fmla="val 46000"/>
              <a:gd name="adj2" fmla="val 50296"/>
            </a:avLst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7" name="Text Box 8"/>
          <p:cNvSpPr txBox="1">
            <a:spLocks noChangeArrowheads="1"/>
          </p:cNvSpPr>
          <p:nvPr/>
        </p:nvSpPr>
        <p:spPr bwMode="auto">
          <a:xfrm>
            <a:off x="5562600" y="5257800"/>
            <a:ext cx="2362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b="1" dirty="0"/>
              <a:t>314</a:t>
            </a:r>
            <a:r>
              <a:rPr lang="en-US" sz="4400" dirty="0"/>
              <a:t> cm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en-US" sz="3600" dirty="0" smtClean="0">
                <a:solidFill>
                  <a:schemeClr val="tx1"/>
                </a:solidFill>
              </a:rPr>
              <a:t>The circumference is the same length as 3 diameters plus .14 of another diameter.</a:t>
            </a:r>
            <a:endParaRPr lang="en-US" sz="4000" dirty="0" smtClean="0">
              <a:solidFill>
                <a:schemeClr val="tx1"/>
              </a:solidFill>
            </a:endParaRPr>
          </a:p>
        </p:txBody>
      </p:sp>
      <p:sp>
        <p:nvSpPr>
          <p:cNvPr id="14339" name="Oval 4"/>
          <p:cNvSpPr>
            <a:spLocks noChangeArrowheads="1"/>
          </p:cNvSpPr>
          <p:nvPr/>
        </p:nvSpPr>
        <p:spPr bwMode="auto">
          <a:xfrm>
            <a:off x="2743200" y="1828800"/>
            <a:ext cx="2895600" cy="274320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solidFill>
                <a:srgbClr val="6600FF"/>
              </a:solidFill>
            </a:endParaRPr>
          </a:p>
        </p:txBody>
      </p:sp>
      <p:sp>
        <p:nvSpPr>
          <p:cNvPr id="14340" name="Line 5"/>
          <p:cNvSpPr>
            <a:spLocks noChangeShapeType="1"/>
          </p:cNvSpPr>
          <p:nvPr/>
        </p:nvSpPr>
        <p:spPr bwMode="auto">
          <a:xfrm>
            <a:off x="2743200" y="3200400"/>
            <a:ext cx="28956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609600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>
                <a:solidFill>
                  <a:schemeClr val="tx1"/>
                </a:solidFill>
              </a:rPr>
              <a:t>So, circumference = diameter x 3.14</a:t>
            </a:r>
            <a:endParaRPr lang="en-US" sz="4800" dirty="0" smtClean="0">
              <a:solidFill>
                <a:schemeClr val="tx1"/>
              </a:solidFill>
            </a:endParaRPr>
          </a:p>
        </p:txBody>
      </p:sp>
      <p:sp>
        <p:nvSpPr>
          <p:cNvPr id="15363" name="Line 4"/>
          <p:cNvSpPr>
            <a:spLocks noChangeShapeType="1"/>
          </p:cNvSpPr>
          <p:nvPr/>
        </p:nvSpPr>
        <p:spPr bwMode="auto">
          <a:xfrm>
            <a:off x="3048000" y="3733800"/>
            <a:ext cx="28956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4" name="Line 5"/>
          <p:cNvSpPr>
            <a:spLocks noChangeShapeType="1"/>
          </p:cNvSpPr>
          <p:nvPr/>
        </p:nvSpPr>
        <p:spPr bwMode="auto">
          <a:xfrm>
            <a:off x="685800" y="5029200"/>
            <a:ext cx="28956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5" name="Line 6"/>
          <p:cNvSpPr>
            <a:spLocks noChangeShapeType="1"/>
          </p:cNvSpPr>
          <p:nvPr/>
        </p:nvSpPr>
        <p:spPr bwMode="auto">
          <a:xfrm>
            <a:off x="5715000" y="2590800"/>
            <a:ext cx="28956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6" name="Line 7"/>
          <p:cNvSpPr>
            <a:spLocks noChangeShapeType="1"/>
          </p:cNvSpPr>
          <p:nvPr/>
        </p:nvSpPr>
        <p:spPr bwMode="auto">
          <a:xfrm>
            <a:off x="0" y="6019800"/>
            <a:ext cx="762000" cy="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Line 4"/>
          <p:cNvSpPr>
            <a:spLocks noChangeShapeType="1"/>
          </p:cNvSpPr>
          <p:nvPr/>
        </p:nvSpPr>
        <p:spPr bwMode="auto">
          <a:xfrm rot="-1325585">
            <a:off x="3048000" y="3733800"/>
            <a:ext cx="2895600" cy="158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87" name="Line 5"/>
          <p:cNvSpPr>
            <a:spLocks noChangeShapeType="1"/>
          </p:cNvSpPr>
          <p:nvPr/>
        </p:nvSpPr>
        <p:spPr bwMode="auto">
          <a:xfrm rot="-982096">
            <a:off x="685800" y="5029200"/>
            <a:ext cx="2895600" cy="158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88" name="Line 6"/>
          <p:cNvSpPr>
            <a:spLocks noChangeShapeType="1"/>
          </p:cNvSpPr>
          <p:nvPr/>
        </p:nvSpPr>
        <p:spPr bwMode="auto">
          <a:xfrm rot="-660110">
            <a:off x="5715000" y="2590800"/>
            <a:ext cx="2895600" cy="158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6389" name="Line 7"/>
          <p:cNvSpPr>
            <a:spLocks noChangeShapeType="1"/>
          </p:cNvSpPr>
          <p:nvPr/>
        </p:nvSpPr>
        <p:spPr bwMode="auto">
          <a:xfrm rot="-1651513">
            <a:off x="0" y="6019800"/>
            <a:ext cx="762000" cy="158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Line 4"/>
          <p:cNvSpPr>
            <a:spLocks noChangeShapeType="1"/>
          </p:cNvSpPr>
          <p:nvPr/>
        </p:nvSpPr>
        <p:spPr bwMode="auto">
          <a:xfrm rot="-1608600">
            <a:off x="3124200" y="3200400"/>
            <a:ext cx="2895600" cy="158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1" name="Line 5"/>
          <p:cNvSpPr>
            <a:spLocks noChangeShapeType="1"/>
          </p:cNvSpPr>
          <p:nvPr/>
        </p:nvSpPr>
        <p:spPr bwMode="auto">
          <a:xfrm rot="-1881022">
            <a:off x="685800" y="4953000"/>
            <a:ext cx="2895600" cy="158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2" name="Line 6"/>
          <p:cNvSpPr>
            <a:spLocks noChangeShapeType="1"/>
          </p:cNvSpPr>
          <p:nvPr/>
        </p:nvSpPr>
        <p:spPr bwMode="auto">
          <a:xfrm rot="-810798">
            <a:off x="5715000" y="2057400"/>
            <a:ext cx="2895600" cy="158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7413" name="Line 7"/>
          <p:cNvSpPr>
            <a:spLocks noChangeShapeType="1"/>
          </p:cNvSpPr>
          <p:nvPr/>
        </p:nvSpPr>
        <p:spPr bwMode="auto">
          <a:xfrm rot="-1651513">
            <a:off x="0" y="6172200"/>
            <a:ext cx="762000" cy="158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Line 4"/>
          <p:cNvSpPr>
            <a:spLocks noChangeShapeType="1"/>
          </p:cNvSpPr>
          <p:nvPr/>
        </p:nvSpPr>
        <p:spPr bwMode="auto">
          <a:xfrm rot="-1608600">
            <a:off x="3124200" y="3505200"/>
            <a:ext cx="2895600" cy="158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5" name="Line 5"/>
          <p:cNvSpPr>
            <a:spLocks noChangeShapeType="1"/>
          </p:cNvSpPr>
          <p:nvPr/>
        </p:nvSpPr>
        <p:spPr bwMode="auto">
          <a:xfrm rot="-1881022">
            <a:off x="533400" y="5181600"/>
            <a:ext cx="2895600" cy="158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6" name="Line 6"/>
          <p:cNvSpPr>
            <a:spLocks noChangeShapeType="1"/>
          </p:cNvSpPr>
          <p:nvPr/>
        </p:nvSpPr>
        <p:spPr bwMode="auto">
          <a:xfrm rot="-1878962">
            <a:off x="5867400" y="1752600"/>
            <a:ext cx="2895600" cy="158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8437" name="Line 7"/>
          <p:cNvSpPr>
            <a:spLocks noChangeShapeType="1"/>
          </p:cNvSpPr>
          <p:nvPr/>
        </p:nvSpPr>
        <p:spPr bwMode="auto">
          <a:xfrm rot="-1651513">
            <a:off x="0" y="6172200"/>
            <a:ext cx="762000" cy="158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Line 4"/>
          <p:cNvSpPr>
            <a:spLocks noChangeShapeType="1"/>
          </p:cNvSpPr>
          <p:nvPr/>
        </p:nvSpPr>
        <p:spPr bwMode="auto">
          <a:xfrm rot="-1608600">
            <a:off x="3124200" y="3733800"/>
            <a:ext cx="2895600" cy="158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59" name="Line 5"/>
          <p:cNvSpPr>
            <a:spLocks noChangeShapeType="1"/>
          </p:cNvSpPr>
          <p:nvPr/>
        </p:nvSpPr>
        <p:spPr bwMode="auto">
          <a:xfrm rot="-1881022">
            <a:off x="533400" y="5181600"/>
            <a:ext cx="2895600" cy="158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0" name="Line 6"/>
          <p:cNvSpPr>
            <a:spLocks noChangeShapeType="1"/>
          </p:cNvSpPr>
          <p:nvPr/>
        </p:nvSpPr>
        <p:spPr bwMode="auto">
          <a:xfrm rot="-1878962">
            <a:off x="5715000" y="2209800"/>
            <a:ext cx="2895600" cy="158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9461" name="Line 7"/>
          <p:cNvSpPr>
            <a:spLocks noChangeShapeType="1"/>
          </p:cNvSpPr>
          <p:nvPr/>
        </p:nvSpPr>
        <p:spPr bwMode="auto">
          <a:xfrm rot="-1651513">
            <a:off x="0" y="6172200"/>
            <a:ext cx="762000" cy="1588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Does this look familiar?</a:t>
            </a:r>
          </a:p>
        </p:txBody>
      </p:sp>
      <p:sp>
        <p:nvSpPr>
          <p:cNvPr id="20483" name="Line 8"/>
          <p:cNvSpPr>
            <a:spLocks noChangeShapeType="1"/>
          </p:cNvSpPr>
          <p:nvPr/>
        </p:nvSpPr>
        <p:spPr bwMode="auto">
          <a:xfrm flipV="1">
            <a:off x="0" y="1447800"/>
            <a:ext cx="8458200" cy="48006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609600"/>
            <a:ext cx="8229600" cy="1524000"/>
          </a:xfrm>
        </p:spPr>
        <p:txBody>
          <a:bodyPr>
            <a:noAutofit/>
          </a:bodyPr>
          <a:lstStyle/>
          <a:p>
            <a:pPr algn="ctr"/>
            <a:r>
              <a:rPr lang="en-US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Remember, area is always measured in square units.</a:t>
            </a:r>
          </a:p>
        </p:txBody>
      </p:sp>
      <p:sp>
        <p:nvSpPr>
          <p:cNvPr id="22533" name="Oval 4" descr="Large grid"/>
          <p:cNvSpPr>
            <a:spLocks noChangeArrowheads="1"/>
          </p:cNvSpPr>
          <p:nvPr/>
        </p:nvSpPr>
        <p:spPr bwMode="auto">
          <a:xfrm>
            <a:off x="2895600" y="2819400"/>
            <a:ext cx="3048000" cy="2819400"/>
          </a:xfrm>
          <a:prstGeom prst="ellipse">
            <a:avLst/>
          </a:prstGeom>
          <a:pattFill prst="lgGrid">
            <a:fgClr>
              <a:schemeClr val="tx1"/>
            </a:fgClr>
            <a:bgClr>
              <a:schemeClr val="bg1"/>
            </a:bgClr>
          </a:patt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838200"/>
            <a:ext cx="8534400" cy="2209800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chemeClr val="tx1"/>
                </a:solidFill>
              </a:rPr>
              <a:t>Remember that the area of a rectangle is length x width because you’re calculating the total number of squares inside of the rectangle.</a:t>
            </a:r>
            <a:r>
              <a:rPr lang="en-US" sz="4000" dirty="0" smtClean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3555" name="Rectangle 4"/>
          <p:cNvSpPr>
            <a:spLocks noChangeArrowheads="1"/>
          </p:cNvSpPr>
          <p:nvPr/>
        </p:nvSpPr>
        <p:spPr bwMode="auto">
          <a:xfrm>
            <a:off x="1600200" y="3352800"/>
            <a:ext cx="5562600" cy="220980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6" name="Line 5"/>
          <p:cNvSpPr>
            <a:spLocks noChangeShapeType="1"/>
          </p:cNvSpPr>
          <p:nvPr/>
        </p:nvSpPr>
        <p:spPr bwMode="auto">
          <a:xfrm>
            <a:off x="1600200" y="4419600"/>
            <a:ext cx="55626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7" name="Line 6"/>
          <p:cNvSpPr>
            <a:spLocks noChangeShapeType="1"/>
          </p:cNvSpPr>
          <p:nvPr/>
        </p:nvSpPr>
        <p:spPr bwMode="auto">
          <a:xfrm>
            <a:off x="4267200" y="3352800"/>
            <a:ext cx="0" cy="2209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8" name="Line 7"/>
          <p:cNvSpPr>
            <a:spLocks noChangeShapeType="1"/>
          </p:cNvSpPr>
          <p:nvPr/>
        </p:nvSpPr>
        <p:spPr bwMode="auto">
          <a:xfrm>
            <a:off x="2895600" y="3352800"/>
            <a:ext cx="0" cy="2209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9" name="Line 8"/>
          <p:cNvSpPr>
            <a:spLocks noChangeShapeType="1"/>
          </p:cNvSpPr>
          <p:nvPr/>
        </p:nvSpPr>
        <p:spPr bwMode="auto">
          <a:xfrm>
            <a:off x="5715000" y="3352800"/>
            <a:ext cx="0" cy="22098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60" name="Text Box 9"/>
          <p:cNvSpPr txBox="1">
            <a:spLocks noChangeArrowheads="1"/>
          </p:cNvSpPr>
          <p:nvPr/>
        </p:nvSpPr>
        <p:spPr bwMode="auto">
          <a:xfrm>
            <a:off x="533400" y="3733800"/>
            <a:ext cx="1295400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7000"/>
              <a:t>2</a:t>
            </a:r>
          </a:p>
        </p:txBody>
      </p:sp>
      <p:sp>
        <p:nvSpPr>
          <p:cNvPr id="23561" name="Text Box 10"/>
          <p:cNvSpPr txBox="1">
            <a:spLocks noChangeArrowheads="1"/>
          </p:cNvSpPr>
          <p:nvPr/>
        </p:nvSpPr>
        <p:spPr bwMode="auto">
          <a:xfrm>
            <a:off x="3200400" y="5715000"/>
            <a:ext cx="2514600" cy="115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7000"/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609600"/>
            <a:ext cx="8458200" cy="2057400"/>
          </a:xfrm>
        </p:spPr>
        <p:txBody>
          <a:bodyPr>
            <a:normAutofit fontScale="90000"/>
          </a:bodyPr>
          <a:lstStyle/>
          <a:p>
            <a:r>
              <a:rPr lang="en-US" sz="4800" dirty="0" smtClean="0">
                <a:solidFill>
                  <a:schemeClr val="tx1"/>
                </a:solidFill>
              </a:rPr>
              <a:t>That’s fine and dandy, but a circle is not a polygon.  It does not have straight sides; it has curves.</a:t>
            </a: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24579" name="Oval 4" descr="Large grid"/>
          <p:cNvSpPr>
            <a:spLocks noChangeArrowheads="1"/>
          </p:cNvSpPr>
          <p:nvPr/>
        </p:nvSpPr>
        <p:spPr bwMode="auto">
          <a:xfrm>
            <a:off x="3048000" y="2895600"/>
            <a:ext cx="3200400" cy="3200400"/>
          </a:xfrm>
          <a:prstGeom prst="ellipse">
            <a:avLst/>
          </a:prstGeom>
          <a:pattFill prst="lgGrid">
            <a:fgClr>
              <a:schemeClr val="tx1"/>
            </a:fgClr>
            <a:bgClr>
              <a:srgbClr val="FFFFFF"/>
            </a:bgClr>
          </a:pattFill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1026"/>
          <p:cNvSpPr>
            <a:spLocks noGrp="1" noChangeArrowheads="1"/>
          </p:cNvSpPr>
          <p:nvPr>
            <p:ph type="title"/>
          </p:nvPr>
        </p:nvSpPr>
        <p:spPr>
          <a:xfrm>
            <a:off x="457200" y="914400"/>
            <a:ext cx="8305800" cy="1143000"/>
          </a:xfrm>
        </p:spPr>
        <p:txBody>
          <a:bodyPr>
            <a:normAutofit fontScale="90000"/>
          </a:bodyPr>
          <a:lstStyle/>
          <a:p>
            <a:r>
              <a:rPr lang="en-US" sz="5000" dirty="0" smtClean="0"/>
              <a:t>How are we going to get </a:t>
            </a:r>
            <a:r>
              <a:rPr lang="en-US" sz="5000" b="1" i="1" dirty="0" smtClean="0"/>
              <a:t>around</a:t>
            </a:r>
            <a:r>
              <a:rPr lang="en-US" sz="5000" dirty="0" smtClean="0"/>
              <a:t> these curves?</a:t>
            </a:r>
            <a:endParaRPr lang="en-US" dirty="0" smtClean="0"/>
          </a:p>
        </p:txBody>
      </p:sp>
      <p:sp>
        <p:nvSpPr>
          <p:cNvPr id="25603" name="Oval 1027" descr="Large grid"/>
          <p:cNvSpPr>
            <a:spLocks noChangeArrowheads="1"/>
          </p:cNvSpPr>
          <p:nvPr/>
        </p:nvSpPr>
        <p:spPr bwMode="auto">
          <a:xfrm>
            <a:off x="3124200" y="2286000"/>
            <a:ext cx="3200400" cy="3200400"/>
          </a:xfrm>
          <a:prstGeom prst="ellipse">
            <a:avLst/>
          </a:prstGeom>
          <a:pattFill prst="lgGrid">
            <a:fgClr>
              <a:schemeClr val="tx1"/>
            </a:fgClr>
            <a:bgClr>
              <a:srgbClr val="FFFFFF"/>
            </a:bgClr>
          </a:pattFill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Oval 5"/>
          <p:cNvSpPr>
            <a:spLocks noChangeArrowheads="1"/>
          </p:cNvSpPr>
          <p:nvPr/>
        </p:nvSpPr>
        <p:spPr bwMode="auto">
          <a:xfrm>
            <a:off x="3124200" y="2286000"/>
            <a:ext cx="3200400" cy="320040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990600"/>
            <a:ext cx="8686800" cy="1143000"/>
          </a:xfrm>
        </p:spPr>
        <p:txBody>
          <a:bodyPr>
            <a:noAutofit/>
          </a:bodyPr>
          <a:lstStyle/>
          <a:p>
            <a:r>
              <a:rPr lang="en-US" sz="3600" dirty="0" smtClean="0">
                <a:solidFill>
                  <a:schemeClr val="tx1"/>
                </a:solidFill>
              </a:rPr>
              <a:t>Imagine chopping up the circle as if it were a pizza.</a:t>
            </a:r>
            <a:endParaRPr lang="en-US" sz="4000" dirty="0" smtClean="0">
              <a:solidFill>
                <a:schemeClr val="tx1"/>
              </a:solidFill>
            </a:endParaRPr>
          </a:p>
        </p:txBody>
      </p:sp>
      <p:sp>
        <p:nvSpPr>
          <p:cNvPr id="26628" name="Line 4"/>
          <p:cNvSpPr>
            <a:spLocks noChangeShapeType="1"/>
          </p:cNvSpPr>
          <p:nvPr/>
        </p:nvSpPr>
        <p:spPr bwMode="auto">
          <a:xfrm rot="-5400000">
            <a:off x="4724400" y="2286000"/>
            <a:ext cx="0" cy="32004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29" name="Line 6"/>
          <p:cNvSpPr>
            <a:spLocks noChangeShapeType="1"/>
          </p:cNvSpPr>
          <p:nvPr/>
        </p:nvSpPr>
        <p:spPr bwMode="auto">
          <a:xfrm>
            <a:off x="4724400" y="2286000"/>
            <a:ext cx="0" cy="32004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0" name="Line 8"/>
          <p:cNvSpPr>
            <a:spLocks noChangeShapeType="1"/>
          </p:cNvSpPr>
          <p:nvPr/>
        </p:nvSpPr>
        <p:spPr bwMode="auto">
          <a:xfrm rot="2588988">
            <a:off x="4724400" y="2286000"/>
            <a:ext cx="1588" cy="32004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6631" name="Line 9"/>
          <p:cNvSpPr>
            <a:spLocks noChangeShapeType="1"/>
          </p:cNvSpPr>
          <p:nvPr/>
        </p:nvSpPr>
        <p:spPr bwMode="auto">
          <a:xfrm rot="-2707237">
            <a:off x="4725194" y="2285207"/>
            <a:ext cx="1587" cy="320040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838200"/>
            <a:ext cx="8229600" cy="1143000"/>
          </a:xfrm>
        </p:spPr>
        <p:txBody>
          <a:bodyPr>
            <a:noAutofit/>
          </a:bodyPr>
          <a:lstStyle/>
          <a:p>
            <a:r>
              <a:rPr lang="en-US" sz="4000" dirty="0" smtClean="0">
                <a:solidFill>
                  <a:schemeClr val="tx1"/>
                </a:solidFill>
              </a:rPr>
              <a:t>Now, let’s rearrange our “pizza” into another shape.</a:t>
            </a:r>
            <a:r>
              <a:rPr lang="en-US" sz="4400" dirty="0" smtClean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27651" name="Freeform 5"/>
          <p:cNvSpPr>
            <a:spLocks/>
          </p:cNvSpPr>
          <p:nvPr/>
        </p:nvSpPr>
        <p:spPr bwMode="auto">
          <a:xfrm>
            <a:off x="4724400" y="409602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2" name="Freeform 6"/>
          <p:cNvSpPr>
            <a:spLocks/>
          </p:cNvSpPr>
          <p:nvPr/>
        </p:nvSpPr>
        <p:spPr bwMode="auto">
          <a:xfrm rot="2669151">
            <a:off x="3810000" y="424842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3" name="Freeform 7"/>
          <p:cNvSpPr>
            <a:spLocks/>
          </p:cNvSpPr>
          <p:nvPr/>
        </p:nvSpPr>
        <p:spPr bwMode="auto">
          <a:xfrm rot="-2857776">
            <a:off x="5334000" y="341022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4" name="Freeform 8"/>
          <p:cNvSpPr>
            <a:spLocks/>
          </p:cNvSpPr>
          <p:nvPr/>
        </p:nvSpPr>
        <p:spPr bwMode="auto">
          <a:xfrm rot="5463177">
            <a:off x="2895600" y="379122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5" name="Freeform 9"/>
          <p:cNvSpPr>
            <a:spLocks/>
          </p:cNvSpPr>
          <p:nvPr/>
        </p:nvSpPr>
        <p:spPr bwMode="auto">
          <a:xfrm rot="-5566525">
            <a:off x="5105400" y="249582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6" name="Freeform 10"/>
          <p:cNvSpPr>
            <a:spLocks/>
          </p:cNvSpPr>
          <p:nvPr/>
        </p:nvSpPr>
        <p:spPr bwMode="auto">
          <a:xfrm rot="-8239550">
            <a:off x="4191000" y="196242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7" name="Freeform 11"/>
          <p:cNvSpPr>
            <a:spLocks/>
          </p:cNvSpPr>
          <p:nvPr/>
        </p:nvSpPr>
        <p:spPr bwMode="auto">
          <a:xfrm rot="10700112">
            <a:off x="3200400" y="219102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7658" name="Freeform 12"/>
          <p:cNvSpPr>
            <a:spLocks/>
          </p:cNvSpPr>
          <p:nvPr/>
        </p:nvSpPr>
        <p:spPr bwMode="auto">
          <a:xfrm rot="8177576">
            <a:off x="2590800" y="287682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Freeform 3"/>
          <p:cNvSpPr>
            <a:spLocks/>
          </p:cNvSpPr>
          <p:nvPr/>
        </p:nvSpPr>
        <p:spPr bwMode="auto">
          <a:xfrm>
            <a:off x="5105400" y="42672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75" name="Freeform 4"/>
          <p:cNvSpPr>
            <a:spLocks/>
          </p:cNvSpPr>
          <p:nvPr/>
        </p:nvSpPr>
        <p:spPr bwMode="auto">
          <a:xfrm rot="2669151">
            <a:off x="3429000" y="42672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76" name="Freeform 5"/>
          <p:cNvSpPr>
            <a:spLocks/>
          </p:cNvSpPr>
          <p:nvPr/>
        </p:nvSpPr>
        <p:spPr bwMode="auto">
          <a:xfrm rot="-2857776">
            <a:off x="6248400" y="35052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77" name="Freeform 6"/>
          <p:cNvSpPr>
            <a:spLocks/>
          </p:cNvSpPr>
          <p:nvPr/>
        </p:nvSpPr>
        <p:spPr bwMode="auto">
          <a:xfrm rot="5463177">
            <a:off x="2133600" y="38100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78" name="Freeform 7"/>
          <p:cNvSpPr>
            <a:spLocks/>
          </p:cNvSpPr>
          <p:nvPr/>
        </p:nvSpPr>
        <p:spPr bwMode="auto">
          <a:xfrm rot="-5566525">
            <a:off x="5791200" y="18288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79" name="Freeform 8"/>
          <p:cNvSpPr>
            <a:spLocks/>
          </p:cNvSpPr>
          <p:nvPr/>
        </p:nvSpPr>
        <p:spPr bwMode="auto">
          <a:xfrm rot="-8239550">
            <a:off x="4191000" y="17526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80" name="Freeform 9"/>
          <p:cNvSpPr>
            <a:spLocks/>
          </p:cNvSpPr>
          <p:nvPr/>
        </p:nvSpPr>
        <p:spPr bwMode="auto">
          <a:xfrm rot="10700112">
            <a:off x="2971800" y="17526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8681" name="Freeform 10"/>
          <p:cNvSpPr>
            <a:spLocks/>
          </p:cNvSpPr>
          <p:nvPr/>
        </p:nvSpPr>
        <p:spPr bwMode="auto">
          <a:xfrm rot="8177576">
            <a:off x="1905000" y="21336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Freeform 2"/>
          <p:cNvSpPr>
            <a:spLocks/>
          </p:cNvSpPr>
          <p:nvPr/>
        </p:nvSpPr>
        <p:spPr bwMode="auto">
          <a:xfrm>
            <a:off x="4876800" y="39624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699" name="Freeform 3"/>
          <p:cNvSpPr>
            <a:spLocks/>
          </p:cNvSpPr>
          <p:nvPr/>
        </p:nvSpPr>
        <p:spPr bwMode="auto">
          <a:xfrm rot="8500735">
            <a:off x="3200400" y="40386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0" name="Freeform 4"/>
          <p:cNvSpPr>
            <a:spLocks/>
          </p:cNvSpPr>
          <p:nvPr/>
        </p:nvSpPr>
        <p:spPr bwMode="auto">
          <a:xfrm rot="-8672081">
            <a:off x="6019800" y="35814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1" name="Freeform 5"/>
          <p:cNvSpPr>
            <a:spLocks/>
          </p:cNvSpPr>
          <p:nvPr/>
        </p:nvSpPr>
        <p:spPr bwMode="auto">
          <a:xfrm rot="3496313">
            <a:off x="2133600" y="38100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2" name="Freeform 6"/>
          <p:cNvSpPr>
            <a:spLocks/>
          </p:cNvSpPr>
          <p:nvPr/>
        </p:nvSpPr>
        <p:spPr bwMode="auto">
          <a:xfrm rot="-1976807">
            <a:off x="5791200" y="18288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3" name="Freeform 7"/>
          <p:cNvSpPr>
            <a:spLocks/>
          </p:cNvSpPr>
          <p:nvPr/>
        </p:nvSpPr>
        <p:spPr bwMode="auto">
          <a:xfrm rot="-8239550">
            <a:off x="4191000" y="19812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4" name="Freeform 8"/>
          <p:cNvSpPr>
            <a:spLocks/>
          </p:cNvSpPr>
          <p:nvPr/>
        </p:nvSpPr>
        <p:spPr bwMode="auto">
          <a:xfrm rot="6688469">
            <a:off x="2971800" y="17526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9705" name="Freeform 9"/>
          <p:cNvSpPr>
            <a:spLocks/>
          </p:cNvSpPr>
          <p:nvPr/>
        </p:nvSpPr>
        <p:spPr bwMode="auto">
          <a:xfrm rot="-10240302">
            <a:off x="1905000" y="21336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Freeform 2"/>
          <p:cNvSpPr>
            <a:spLocks/>
          </p:cNvSpPr>
          <p:nvPr/>
        </p:nvSpPr>
        <p:spPr bwMode="auto">
          <a:xfrm>
            <a:off x="4876800" y="39624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3" name="Freeform 3"/>
          <p:cNvSpPr>
            <a:spLocks/>
          </p:cNvSpPr>
          <p:nvPr/>
        </p:nvSpPr>
        <p:spPr bwMode="auto">
          <a:xfrm rot="4012642">
            <a:off x="3200400" y="40386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4" name="Freeform 4"/>
          <p:cNvSpPr>
            <a:spLocks/>
          </p:cNvSpPr>
          <p:nvPr/>
        </p:nvSpPr>
        <p:spPr bwMode="auto">
          <a:xfrm rot="8170569">
            <a:off x="6019800" y="35814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5" name="Freeform 5"/>
          <p:cNvSpPr>
            <a:spLocks/>
          </p:cNvSpPr>
          <p:nvPr/>
        </p:nvSpPr>
        <p:spPr bwMode="auto">
          <a:xfrm rot="1879601">
            <a:off x="2209800" y="30480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6" name="Freeform 6"/>
          <p:cNvSpPr>
            <a:spLocks/>
          </p:cNvSpPr>
          <p:nvPr/>
        </p:nvSpPr>
        <p:spPr bwMode="auto">
          <a:xfrm rot="-6340108">
            <a:off x="5791200" y="18288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7" name="Freeform 7"/>
          <p:cNvSpPr>
            <a:spLocks/>
          </p:cNvSpPr>
          <p:nvPr/>
        </p:nvSpPr>
        <p:spPr bwMode="auto">
          <a:xfrm rot="-8239550">
            <a:off x="4191000" y="19812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8" name="Freeform 8"/>
          <p:cNvSpPr>
            <a:spLocks/>
          </p:cNvSpPr>
          <p:nvPr/>
        </p:nvSpPr>
        <p:spPr bwMode="auto">
          <a:xfrm rot="9520028">
            <a:off x="2971800" y="17526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9" name="Freeform 9"/>
          <p:cNvSpPr>
            <a:spLocks/>
          </p:cNvSpPr>
          <p:nvPr/>
        </p:nvSpPr>
        <p:spPr bwMode="auto">
          <a:xfrm rot="-10240302">
            <a:off x="1143000" y="21336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Freeform 2"/>
          <p:cNvSpPr>
            <a:spLocks/>
          </p:cNvSpPr>
          <p:nvPr/>
        </p:nvSpPr>
        <p:spPr bwMode="auto">
          <a:xfrm rot="642376">
            <a:off x="4876800" y="39624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47" name="Freeform 3"/>
          <p:cNvSpPr>
            <a:spLocks/>
          </p:cNvSpPr>
          <p:nvPr/>
        </p:nvSpPr>
        <p:spPr bwMode="auto">
          <a:xfrm rot="2174959">
            <a:off x="3429000" y="35052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48" name="Freeform 4"/>
          <p:cNvSpPr>
            <a:spLocks/>
          </p:cNvSpPr>
          <p:nvPr/>
        </p:nvSpPr>
        <p:spPr bwMode="auto">
          <a:xfrm rot="5987836">
            <a:off x="6172200" y="41148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49" name="Freeform 5"/>
          <p:cNvSpPr>
            <a:spLocks/>
          </p:cNvSpPr>
          <p:nvPr/>
        </p:nvSpPr>
        <p:spPr bwMode="auto">
          <a:xfrm rot="1383408">
            <a:off x="1905000" y="29718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0" name="Freeform 6"/>
          <p:cNvSpPr>
            <a:spLocks/>
          </p:cNvSpPr>
          <p:nvPr/>
        </p:nvSpPr>
        <p:spPr bwMode="auto">
          <a:xfrm rot="-7708124">
            <a:off x="5334000" y="24384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1" name="Freeform 7"/>
          <p:cNvSpPr>
            <a:spLocks/>
          </p:cNvSpPr>
          <p:nvPr/>
        </p:nvSpPr>
        <p:spPr bwMode="auto">
          <a:xfrm rot="-8239550">
            <a:off x="3962400" y="25146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2" name="Freeform 8"/>
          <p:cNvSpPr>
            <a:spLocks/>
          </p:cNvSpPr>
          <p:nvPr/>
        </p:nvSpPr>
        <p:spPr bwMode="auto">
          <a:xfrm rot="-10225690">
            <a:off x="2667000" y="21336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1753" name="Freeform 9"/>
          <p:cNvSpPr>
            <a:spLocks/>
          </p:cNvSpPr>
          <p:nvPr/>
        </p:nvSpPr>
        <p:spPr bwMode="auto">
          <a:xfrm rot="-9333604">
            <a:off x="609600" y="24384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reeform 2"/>
          <p:cNvSpPr>
            <a:spLocks/>
          </p:cNvSpPr>
          <p:nvPr/>
        </p:nvSpPr>
        <p:spPr bwMode="auto">
          <a:xfrm rot="1178721">
            <a:off x="5029200" y="31242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71" name="Freeform 3"/>
          <p:cNvSpPr>
            <a:spLocks/>
          </p:cNvSpPr>
          <p:nvPr/>
        </p:nvSpPr>
        <p:spPr bwMode="auto">
          <a:xfrm rot="1787986">
            <a:off x="3429000" y="29718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72" name="Freeform 4"/>
          <p:cNvSpPr>
            <a:spLocks/>
          </p:cNvSpPr>
          <p:nvPr/>
        </p:nvSpPr>
        <p:spPr bwMode="auto">
          <a:xfrm rot="4624543">
            <a:off x="6705600" y="36576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73" name="Freeform 5"/>
          <p:cNvSpPr>
            <a:spLocks/>
          </p:cNvSpPr>
          <p:nvPr/>
        </p:nvSpPr>
        <p:spPr bwMode="auto">
          <a:xfrm rot="1383408">
            <a:off x="1752600" y="28194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74" name="Freeform 6"/>
          <p:cNvSpPr>
            <a:spLocks/>
          </p:cNvSpPr>
          <p:nvPr/>
        </p:nvSpPr>
        <p:spPr bwMode="auto">
          <a:xfrm rot="-10094641">
            <a:off x="5257800" y="25146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75" name="Freeform 7"/>
          <p:cNvSpPr>
            <a:spLocks/>
          </p:cNvSpPr>
          <p:nvPr/>
        </p:nvSpPr>
        <p:spPr bwMode="auto">
          <a:xfrm rot="-9240639">
            <a:off x="3810000" y="25908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76" name="Freeform 8"/>
          <p:cNvSpPr>
            <a:spLocks/>
          </p:cNvSpPr>
          <p:nvPr/>
        </p:nvSpPr>
        <p:spPr bwMode="auto">
          <a:xfrm rot="-9620275">
            <a:off x="2209800" y="23622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2777" name="Freeform 9"/>
          <p:cNvSpPr>
            <a:spLocks/>
          </p:cNvSpPr>
          <p:nvPr/>
        </p:nvSpPr>
        <p:spPr bwMode="auto">
          <a:xfrm rot="-9333604">
            <a:off x="609600" y="24384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Freeform 2"/>
          <p:cNvSpPr>
            <a:spLocks/>
          </p:cNvSpPr>
          <p:nvPr/>
        </p:nvSpPr>
        <p:spPr bwMode="auto">
          <a:xfrm rot="1178721">
            <a:off x="4495800" y="29718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5" name="Freeform 3"/>
          <p:cNvSpPr>
            <a:spLocks/>
          </p:cNvSpPr>
          <p:nvPr/>
        </p:nvSpPr>
        <p:spPr bwMode="auto">
          <a:xfrm rot="1336593">
            <a:off x="2971800" y="29718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6" name="Freeform 4"/>
          <p:cNvSpPr>
            <a:spLocks/>
          </p:cNvSpPr>
          <p:nvPr/>
        </p:nvSpPr>
        <p:spPr bwMode="auto">
          <a:xfrm rot="2294484">
            <a:off x="6477000" y="31242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7" name="Freeform 5"/>
          <p:cNvSpPr>
            <a:spLocks/>
          </p:cNvSpPr>
          <p:nvPr/>
        </p:nvSpPr>
        <p:spPr bwMode="auto">
          <a:xfrm rot="1383408">
            <a:off x="1676400" y="28194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8" name="Freeform 6"/>
          <p:cNvSpPr>
            <a:spLocks/>
          </p:cNvSpPr>
          <p:nvPr/>
        </p:nvSpPr>
        <p:spPr bwMode="auto">
          <a:xfrm rot="-10094641">
            <a:off x="4953000" y="25908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799" name="Freeform 7"/>
          <p:cNvSpPr>
            <a:spLocks/>
          </p:cNvSpPr>
          <p:nvPr/>
        </p:nvSpPr>
        <p:spPr bwMode="auto">
          <a:xfrm rot="-9482561">
            <a:off x="3200400" y="25908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0" name="Freeform 8"/>
          <p:cNvSpPr>
            <a:spLocks/>
          </p:cNvSpPr>
          <p:nvPr/>
        </p:nvSpPr>
        <p:spPr bwMode="auto">
          <a:xfrm rot="-9467817">
            <a:off x="1905000" y="25146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3801" name="Freeform 9"/>
          <p:cNvSpPr>
            <a:spLocks/>
          </p:cNvSpPr>
          <p:nvPr/>
        </p:nvSpPr>
        <p:spPr bwMode="auto">
          <a:xfrm rot="-9333604">
            <a:off x="609600" y="24384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Freeform 2"/>
          <p:cNvSpPr>
            <a:spLocks/>
          </p:cNvSpPr>
          <p:nvPr/>
        </p:nvSpPr>
        <p:spPr bwMode="auto">
          <a:xfrm rot="1178721">
            <a:off x="4267200" y="29718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19" name="Freeform 3"/>
          <p:cNvSpPr>
            <a:spLocks/>
          </p:cNvSpPr>
          <p:nvPr/>
        </p:nvSpPr>
        <p:spPr bwMode="auto">
          <a:xfrm rot="1336593">
            <a:off x="2971800" y="29718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20" name="Freeform 4"/>
          <p:cNvSpPr>
            <a:spLocks/>
          </p:cNvSpPr>
          <p:nvPr/>
        </p:nvSpPr>
        <p:spPr bwMode="auto">
          <a:xfrm rot="2294484">
            <a:off x="5867400" y="30480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21" name="Freeform 5"/>
          <p:cNvSpPr>
            <a:spLocks/>
          </p:cNvSpPr>
          <p:nvPr/>
        </p:nvSpPr>
        <p:spPr bwMode="auto">
          <a:xfrm rot="1383408">
            <a:off x="1676400" y="28194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22" name="Freeform 6"/>
          <p:cNvSpPr>
            <a:spLocks/>
          </p:cNvSpPr>
          <p:nvPr/>
        </p:nvSpPr>
        <p:spPr bwMode="auto">
          <a:xfrm rot="-9747762">
            <a:off x="4419600" y="25908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23" name="Freeform 7"/>
          <p:cNvSpPr>
            <a:spLocks/>
          </p:cNvSpPr>
          <p:nvPr/>
        </p:nvSpPr>
        <p:spPr bwMode="auto">
          <a:xfrm rot="-9482561">
            <a:off x="3200400" y="25908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24" name="Freeform 8"/>
          <p:cNvSpPr>
            <a:spLocks/>
          </p:cNvSpPr>
          <p:nvPr/>
        </p:nvSpPr>
        <p:spPr bwMode="auto">
          <a:xfrm rot="-9467817">
            <a:off x="1905000" y="25146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25" name="Freeform 9"/>
          <p:cNvSpPr>
            <a:spLocks/>
          </p:cNvSpPr>
          <p:nvPr/>
        </p:nvSpPr>
        <p:spPr bwMode="auto">
          <a:xfrm rot="-9333604">
            <a:off x="609600" y="24384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Freeform 2"/>
          <p:cNvSpPr>
            <a:spLocks/>
          </p:cNvSpPr>
          <p:nvPr/>
        </p:nvSpPr>
        <p:spPr bwMode="auto">
          <a:xfrm rot="1178721">
            <a:off x="4267200" y="29718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843" name="Freeform 3"/>
          <p:cNvSpPr>
            <a:spLocks/>
          </p:cNvSpPr>
          <p:nvPr/>
        </p:nvSpPr>
        <p:spPr bwMode="auto">
          <a:xfrm rot="1336593">
            <a:off x="2971800" y="29718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844" name="Freeform 4"/>
          <p:cNvSpPr>
            <a:spLocks/>
          </p:cNvSpPr>
          <p:nvPr/>
        </p:nvSpPr>
        <p:spPr bwMode="auto">
          <a:xfrm rot="963058">
            <a:off x="5486400" y="28956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845" name="Freeform 5"/>
          <p:cNvSpPr>
            <a:spLocks/>
          </p:cNvSpPr>
          <p:nvPr/>
        </p:nvSpPr>
        <p:spPr bwMode="auto">
          <a:xfrm rot="1383408">
            <a:off x="1676400" y="28194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846" name="Freeform 6"/>
          <p:cNvSpPr>
            <a:spLocks/>
          </p:cNvSpPr>
          <p:nvPr/>
        </p:nvSpPr>
        <p:spPr bwMode="auto">
          <a:xfrm rot="-9747762">
            <a:off x="4419600" y="25908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847" name="Freeform 7"/>
          <p:cNvSpPr>
            <a:spLocks/>
          </p:cNvSpPr>
          <p:nvPr/>
        </p:nvSpPr>
        <p:spPr bwMode="auto">
          <a:xfrm rot="-9482561">
            <a:off x="3200400" y="25908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848" name="Freeform 8"/>
          <p:cNvSpPr>
            <a:spLocks/>
          </p:cNvSpPr>
          <p:nvPr/>
        </p:nvSpPr>
        <p:spPr bwMode="auto">
          <a:xfrm rot="-9467817">
            <a:off x="1905000" y="25146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849" name="Freeform 9"/>
          <p:cNvSpPr>
            <a:spLocks/>
          </p:cNvSpPr>
          <p:nvPr/>
        </p:nvSpPr>
        <p:spPr bwMode="auto">
          <a:xfrm rot="-9333604">
            <a:off x="609600" y="243840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800" smtClean="0"/>
              <a:t>Area = Base x Height</a:t>
            </a:r>
            <a:endParaRPr lang="en-US" smtClean="0"/>
          </a:p>
        </p:txBody>
      </p:sp>
      <p:sp>
        <p:nvSpPr>
          <p:cNvPr id="36867" name="AutoShape 3"/>
          <p:cNvSpPr>
            <a:spLocks noChangeArrowheads="1"/>
          </p:cNvSpPr>
          <p:nvPr/>
        </p:nvSpPr>
        <p:spPr bwMode="auto">
          <a:xfrm flipH="1">
            <a:off x="1828800" y="2667000"/>
            <a:ext cx="6781800" cy="1371600"/>
          </a:xfrm>
          <a:prstGeom prst="parallelogram">
            <a:avLst>
              <a:gd name="adj" fmla="val 123611"/>
            </a:avLst>
          </a:prstGeom>
          <a:solidFill>
            <a:schemeClr val="bg1"/>
          </a:soli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68" name="AutoShape 4"/>
          <p:cNvSpPr>
            <a:spLocks/>
          </p:cNvSpPr>
          <p:nvPr/>
        </p:nvSpPr>
        <p:spPr bwMode="auto">
          <a:xfrm rot="-5368179">
            <a:off x="5630863" y="2063750"/>
            <a:ext cx="922337" cy="5021263"/>
          </a:xfrm>
          <a:prstGeom prst="leftBrace">
            <a:avLst>
              <a:gd name="adj1" fmla="val 45367"/>
              <a:gd name="adj2" fmla="val 52014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5334000" y="5029200"/>
            <a:ext cx="28194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/>
              <a:t>Base</a:t>
            </a:r>
            <a:endParaRPr lang="en-US"/>
          </a:p>
        </p:txBody>
      </p:sp>
      <p:sp>
        <p:nvSpPr>
          <p:cNvPr id="36870" name="AutoShape 6"/>
          <p:cNvSpPr>
            <a:spLocks/>
          </p:cNvSpPr>
          <p:nvPr/>
        </p:nvSpPr>
        <p:spPr bwMode="auto">
          <a:xfrm>
            <a:off x="5029200" y="2667000"/>
            <a:ext cx="304800" cy="1371600"/>
          </a:xfrm>
          <a:prstGeom prst="leftBrace">
            <a:avLst>
              <a:gd name="adj1" fmla="val 375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871" name="Text Box 7"/>
          <p:cNvSpPr txBox="1">
            <a:spLocks noChangeArrowheads="1"/>
          </p:cNvSpPr>
          <p:nvPr/>
        </p:nvSpPr>
        <p:spPr bwMode="auto">
          <a:xfrm>
            <a:off x="3276600" y="3048000"/>
            <a:ext cx="1828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/>
              <a:t>Height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85800"/>
            <a:ext cx="8458200" cy="21336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tx1"/>
                </a:solidFill>
              </a:rPr>
              <a:t>To find the area of the circle (which is now a parallelogram), we just need to multiply the Base by the Height.</a:t>
            </a:r>
            <a:endParaRPr lang="en-US" sz="4400" dirty="0" smtClean="0">
              <a:solidFill>
                <a:schemeClr val="tx1"/>
              </a:solidFill>
            </a:endParaRPr>
          </a:p>
        </p:txBody>
      </p:sp>
      <p:sp>
        <p:nvSpPr>
          <p:cNvPr id="37892" name="Freeform 3"/>
          <p:cNvSpPr>
            <a:spLocks/>
          </p:cNvSpPr>
          <p:nvPr/>
        </p:nvSpPr>
        <p:spPr bwMode="auto">
          <a:xfrm rot="1178721">
            <a:off x="4495800" y="3748088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893" name="Freeform 4"/>
          <p:cNvSpPr>
            <a:spLocks/>
          </p:cNvSpPr>
          <p:nvPr/>
        </p:nvSpPr>
        <p:spPr bwMode="auto">
          <a:xfrm rot="1336593">
            <a:off x="3200400" y="3748088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894" name="Freeform 5"/>
          <p:cNvSpPr>
            <a:spLocks/>
          </p:cNvSpPr>
          <p:nvPr/>
        </p:nvSpPr>
        <p:spPr bwMode="auto">
          <a:xfrm rot="963058">
            <a:off x="5715000" y="3671888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895" name="Freeform 6"/>
          <p:cNvSpPr>
            <a:spLocks/>
          </p:cNvSpPr>
          <p:nvPr/>
        </p:nvSpPr>
        <p:spPr bwMode="auto">
          <a:xfrm rot="1383408">
            <a:off x="1905000" y="3595688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896" name="Freeform 7"/>
          <p:cNvSpPr>
            <a:spLocks/>
          </p:cNvSpPr>
          <p:nvPr/>
        </p:nvSpPr>
        <p:spPr bwMode="auto">
          <a:xfrm rot="-9747762">
            <a:off x="4648200" y="3367088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897" name="Freeform 8"/>
          <p:cNvSpPr>
            <a:spLocks/>
          </p:cNvSpPr>
          <p:nvPr/>
        </p:nvSpPr>
        <p:spPr bwMode="auto">
          <a:xfrm rot="-9482561">
            <a:off x="3429000" y="3367088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898" name="Freeform 9"/>
          <p:cNvSpPr>
            <a:spLocks/>
          </p:cNvSpPr>
          <p:nvPr/>
        </p:nvSpPr>
        <p:spPr bwMode="auto">
          <a:xfrm rot="-9467817">
            <a:off x="2133600" y="3290888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899" name="Freeform 10"/>
          <p:cNvSpPr>
            <a:spLocks/>
          </p:cNvSpPr>
          <p:nvPr/>
        </p:nvSpPr>
        <p:spPr bwMode="auto">
          <a:xfrm rot="-9333604">
            <a:off x="838200" y="3214688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900" name="AutoShape 11"/>
          <p:cNvSpPr>
            <a:spLocks/>
          </p:cNvSpPr>
          <p:nvPr/>
        </p:nvSpPr>
        <p:spPr bwMode="auto">
          <a:xfrm rot="-5368179">
            <a:off x="3728244" y="2990057"/>
            <a:ext cx="922337" cy="5181600"/>
          </a:xfrm>
          <a:prstGeom prst="leftBrace">
            <a:avLst>
              <a:gd name="adj1" fmla="val 46816"/>
              <a:gd name="adj2" fmla="val 52014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901" name="Text Box 12"/>
          <p:cNvSpPr txBox="1">
            <a:spLocks noChangeArrowheads="1"/>
          </p:cNvSpPr>
          <p:nvPr/>
        </p:nvSpPr>
        <p:spPr bwMode="auto">
          <a:xfrm>
            <a:off x="3581400" y="6034088"/>
            <a:ext cx="2819400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/>
              <a:t>Base</a:t>
            </a:r>
            <a:endParaRPr lang="en-US"/>
          </a:p>
        </p:txBody>
      </p:sp>
      <p:sp>
        <p:nvSpPr>
          <p:cNvPr id="37902" name="AutoShape 13"/>
          <p:cNvSpPr>
            <a:spLocks/>
          </p:cNvSpPr>
          <p:nvPr/>
        </p:nvSpPr>
        <p:spPr bwMode="auto">
          <a:xfrm>
            <a:off x="5257800" y="3519488"/>
            <a:ext cx="304800" cy="1524000"/>
          </a:xfrm>
          <a:prstGeom prst="leftBrace">
            <a:avLst>
              <a:gd name="adj1" fmla="val 4166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903" name="Rectangle 14"/>
          <p:cNvSpPr>
            <a:spLocks noChangeArrowheads="1"/>
          </p:cNvSpPr>
          <p:nvPr/>
        </p:nvSpPr>
        <p:spPr bwMode="auto">
          <a:xfrm>
            <a:off x="3505200" y="3900488"/>
            <a:ext cx="16764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904" name="Text Box 15"/>
          <p:cNvSpPr txBox="1">
            <a:spLocks noChangeArrowheads="1"/>
          </p:cNvSpPr>
          <p:nvPr/>
        </p:nvSpPr>
        <p:spPr bwMode="auto">
          <a:xfrm>
            <a:off x="3505200" y="3824288"/>
            <a:ext cx="19812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dirty="0"/>
              <a:t>Height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Freeform 3"/>
          <p:cNvSpPr>
            <a:spLocks/>
          </p:cNvSpPr>
          <p:nvPr/>
        </p:nvSpPr>
        <p:spPr bwMode="auto">
          <a:xfrm rot="1178721">
            <a:off x="4677857" y="275556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16" name="Freeform 4"/>
          <p:cNvSpPr>
            <a:spLocks/>
          </p:cNvSpPr>
          <p:nvPr/>
        </p:nvSpPr>
        <p:spPr bwMode="auto">
          <a:xfrm rot="1336593">
            <a:off x="3382457" y="275556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17" name="Freeform 5"/>
          <p:cNvSpPr>
            <a:spLocks/>
          </p:cNvSpPr>
          <p:nvPr/>
        </p:nvSpPr>
        <p:spPr bwMode="auto">
          <a:xfrm rot="963058">
            <a:off x="5897057" y="267936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18" name="Freeform 6"/>
          <p:cNvSpPr>
            <a:spLocks/>
          </p:cNvSpPr>
          <p:nvPr/>
        </p:nvSpPr>
        <p:spPr bwMode="auto">
          <a:xfrm rot="1383408">
            <a:off x="2087057" y="260316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19" name="Freeform 7"/>
          <p:cNvSpPr>
            <a:spLocks/>
          </p:cNvSpPr>
          <p:nvPr/>
        </p:nvSpPr>
        <p:spPr bwMode="auto">
          <a:xfrm rot="-9747762">
            <a:off x="4830257" y="237456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20" name="Freeform 8"/>
          <p:cNvSpPr>
            <a:spLocks/>
          </p:cNvSpPr>
          <p:nvPr/>
        </p:nvSpPr>
        <p:spPr bwMode="auto">
          <a:xfrm rot="-9482561">
            <a:off x="3611057" y="237456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21" name="Freeform 9"/>
          <p:cNvSpPr>
            <a:spLocks/>
          </p:cNvSpPr>
          <p:nvPr/>
        </p:nvSpPr>
        <p:spPr bwMode="auto">
          <a:xfrm rot="-9467817">
            <a:off x="2315657" y="229836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22" name="Freeform 10"/>
          <p:cNvSpPr>
            <a:spLocks/>
          </p:cNvSpPr>
          <p:nvPr/>
        </p:nvSpPr>
        <p:spPr bwMode="auto">
          <a:xfrm rot="-9333604">
            <a:off x="1020257" y="222216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23" name="AutoShape 11"/>
          <p:cNvSpPr>
            <a:spLocks/>
          </p:cNvSpPr>
          <p:nvPr/>
        </p:nvSpPr>
        <p:spPr bwMode="auto">
          <a:xfrm rot="-5368179">
            <a:off x="3910301" y="1997529"/>
            <a:ext cx="922337" cy="5181600"/>
          </a:xfrm>
          <a:prstGeom prst="leftBrace">
            <a:avLst>
              <a:gd name="adj1" fmla="val 46816"/>
              <a:gd name="adj2" fmla="val 52014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24" name="Text Box 12"/>
          <p:cNvSpPr txBox="1">
            <a:spLocks noChangeArrowheads="1"/>
          </p:cNvSpPr>
          <p:nvPr/>
        </p:nvSpPr>
        <p:spPr bwMode="auto">
          <a:xfrm>
            <a:off x="3763457" y="5041560"/>
            <a:ext cx="2819400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/>
              <a:t>Base</a:t>
            </a:r>
            <a:endParaRPr lang="en-US"/>
          </a:p>
        </p:txBody>
      </p:sp>
      <p:sp>
        <p:nvSpPr>
          <p:cNvPr id="38925" name="AutoShape 13"/>
          <p:cNvSpPr>
            <a:spLocks/>
          </p:cNvSpPr>
          <p:nvPr/>
        </p:nvSpPr>
        <p:spPr bwMode="auto">
          <a:xfrm>
            <a:off x="5439857" y="2526960"/>
            <a:ext cx="304800" cy="1524000"/>
          </a:xfrm>
          <a:prstGeom prst="leftBrace">
            <a:avLst>
              <a:gd name="adj1" fmla="val 4166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26" name="Rectangle 14"/>
          <p:cNvSpPr>
            <a:spLocks noChangeArrowheads="1"/>
          </p:cNvSpPr>
          <p:nvPr/>
        </p:nvSpPr>
        <p:spPr bwMode="auto">
          <a:xfrm>
            <a:off x="3687257" y="2907960"/>
            <a:ext cx="16764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27" name="Text Box 15"/>
          <p:cNvSpPr txBox="1">
            <a:spLocks noChangeArrowheads="1"/>
          </p:cNvSpPr>
          <p:nvPr/>
        </p:nvSpPr>
        <p:spPr bwMode="auto">
          <a:xfrm>
            <a:off x="3687257" y="2831760"/>
            <a:ext cx="1828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/>
              <a:t>Radius</a:t>
            </a:r>
            <a:endParaRPr lang="en-US"/>
          </a:p>
        </p:txBody>
      </p:sp>
      <p:sp>
        <p:nvSpPr>
          <p:cNvPr id="38928" name="Rectangle 17"/>
          <p:cNvSpPr>
            <a:spLocks noGrp="1" noChangeArrowheads="1"/>
          </p:cNvSpPr>
          <p:nvPr>
            <p:ph type="title"/>
          </p:nvPr>
        </p:nvSpPr>
        <p:spPr>
          <a:xfrm>
            <a:off x="228600" y="838200"/>
            <a:ext cx="8686800" cy="1219200"/>
          </a:xfrm>
          <a:noFill/>
        </p:spPr>
        <p:txBody>
          <a:bodyPr>
            <a:normAutofit fontScale="90000"/>
          </a:bodyPr>
          <a:lstStyle/>
          <a:p>
            <a:r>
              <a:rPr lang="en-US" sz="4000" dirty="0" smtClean="0">
                <a:solidFill>
                  <a:schemeClr val="tx1"/>
                </a:solidFill>
              </a:rPr>
              <a:t>The height of this “parallelogram” is really the radius of the circle.</a:t>
            </a:r>
            <a:endParaRPr lang="en-US" sz="4400" dirty="0" smtClean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Freeform 3"/>
          <p:cNvSpPr>
            <a:spLocks/>
          </p:cNvSpPr>
          <p:nvPr/>
        </p:nvSpPr>
        <p:spPr bwMode="auto">
          <a:xfrm rot="1178721">
            <a:off x="4495800" y="214596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0" name="Freeform 4"/>
          <p:cNvSpPr>
            <a:spLocks/>
          </p:cNvSpPr>
          <p:nvPr/>
        </p:nvSpPr>
        <p:spPr bwMode="auto">
          <a:xfrm rot="1336593">
            <a:off x="3200400" y="214596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1" name="Freeform 5"/>
          <p:cNvSpPr>
            <a:spLocks/>
          </p:cNvSpPr>
          <p:nvPr/>
        </p:nvSpPr>
        <p:spPr bwMode="auto">
          <a:xfrm rot="963058">
            <a:off x="5715000" y="206976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2" name="Freeform 6"/>
          <p:cNvSpPr>
            <a:spLocks/>
          </p:cNvSpPr>
          <p:nvPr/>
        </p:nvSpPr>
        <p:spPr bwMode="auto">
          <a:xfrm rot="1383408">
            <a:off x="1905000" y="199356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3" name="Freeform 7"/>
          <p:cNvSpPr>
            <a:spLocks/>
          </p:cNvSpPr>
          <p:nvPr/>
        </p:nvSpPr>
        <p:spPr bwMode="auto">
          <a:xfrm rot="-9747762">
            <a:off x="4648200" y="176496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4" name="Freeform 8"/>
          <p:cNvSpPr>
            <a:spLocks/>
          </p:cNvSpPr>
          <p:nvPr/>
        </p:nvSpPr>
        <p:spPr bwMode="auto">
          <a:xfrm rot="-9482561">
            <a:off x="3429000" y="176496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5" name="Freeform 9"/>
          <p:cNvSpPr>
            <a:spLocks/>
          </p:cNvSpPr>
          <p:nvPr/>
        </p:nvSpPr>
        <p:spPr bwMode="auto">
          <a:xfrm rot="-9467817">
            <a:off x="2133600" y="168876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6" name="Freeform 10"/>
          <p:cNvSpPr>
            <a:spLocks/>
          </p:cNvSpPr>
          <p:nvPr/>
        </p:nvSpPr>
        <p:spPr bwMode="auto">
          <a:xfrm rot="-9333604">
            <a:off x="838200" y="161256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7" name="AutoShape 11"/>
          <p:cNvSpPr>
            <a:spLocks/>
          </p:cNvSpPr>
          <p:nvPr/>
        </p:nvSpPr>
        <p:spPr bwMode="auto">
          <a:xfrm rot="-5368179">
            <a:off x="3728244" y="1387929"/>
            <a:ext cx="922337" cy="5181600"/>
          </a:xfrm>
          <a:prstGeom prst="leftBrace">
            <a:avLst>
              <a:gd name="adj1" fmla="val 46816"/>
              <a:gd name="adj2" fmla="val 52014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48" name="Text Box 12"/>
          <p:cNvSpPr txBox="1">
            <a:spLocks noChangeArrowheads="1"/>
          </p:cNvSpPr>
          <p:nvPr/>
        </p:nvSpPr>
        <p:spPr bwMode="auto">
          <a:xfrm>
            <a:off x="2590800" y="4431960"/>
            <a:ext cx="5715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600" dirty="0"/>
              <a:t>1/2 of Circumference</a:t>
            </a:r>
            <a:endParaRPr lang="en-US" sz="1200" dirty="0"/>
          </a:p>
        </p:txBody>
      </p:sp>
      <p:sp>
        <p:nvSpPr>
          <p:cNvPr id="39949" name="AutoShape 13"/>
          <p:cNvSpPr>
            <a:spLocks/>
          </p:cNvSpPr>
          <p:nvPr/>
        </p:nvSpPr>
        <p:spPr bwMode="auto">
          <a:xfrm>
            <a:off x="5257800" y="1917360"/>
            <a:ext cx="304800" cy="1524000"/>
          </a:xfrm>
          <a:prstGeom prst="leftBrace">
            <a:avLst>
              <a:gd name="adj1" fmla="val 4166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50" name="Rectangle 14"/>
          <p:cNvSpPr>
            <a:spLocks noChangeArrowheads="1"/>
          </p:cNvSpPr>
          <p:nvPr/>
        </p:nvSpPr>
        <p:spPr bwMode="auto">
          <a:xfrm>
            <a:off x="3505200" y="2298360"/>
            <a:ext cx="16764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9951" name="Text Box 15"/>
          <p:cNvSpPr txBox="1">
            <a:spLocks noChangeArrowheads="1"/>
          </p:cNvSpPr>
          <p:nvPr/>
        </p:nvSpPr>
        <p:spPr bwMode="auto">
          <a:xfrm>
            <a:off x="3505200" y="2222160"/>
            <a:ext cx="1828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/>
              <a:t>Radius</a:t>
            </a:r>
            <a:endParaRPr lang="en-US"/>
          </a:p>
        </p:txBody>
      </p:sp>
      <p:sp>
        <p:nvSpPr>
          <p:cNvPr id="39952" name="Rectangle 16"/>
          <p:cNvSpPr>
            <a:spLocks noChangeArrowheads="1"/>
          </p:cNvSpPr>
          <p:nvPr/>
        </p:nvSpPr>
        <p:spPr bwMode="auto">
          <a:xfrm>
            <a:off x="0" y="76200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600" dirty="0" smtClean="0"/>
              <a:t>The </a:t>
            </a:r>
            <a:r>
              <a:rPr lang="en-US" sz="3600" dirty="0"/>
              <a:t>Base is really 1/2 of the circumference.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Freeform 3"/>
          <p:cNvSpPr>
            <a:spLocks/>
          </p:cNvSpPr>
          <p:nvPr/>
        </p:nvSpPr>
        <p:spPr bwMode="auto">
          <a:xfrm rot="1178721">
            <a:off x="4495800" y="214596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4" name="Freeform 4"/>
          <p:cNvSpPr>
            <a:spLocks/>
          </p:cNvSpPr>
          <p:nvPr/>
        </p:nvSpPr>
        <p:spPr bwMode="auto">
          <a:xfrm rot="1336593">
            <a:off x="3200400" y="214596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5" name="Freeform 5"/>
          <p:cNvSpPr>
            <a:spLocks/>
          </p:cNvSpPr>
          <p:nvPr/>
        </p:nvSpPr>
        <p:spPr bwMode="auto">
          <a:xfrm rot="963058">
            <a:off x="5715000" y="206976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6" name="Freeform 6"/>
          <p:cNvSpPr>
            <a:spLocks/>
          </p:cNvSpPr>
          <p:nvPr/>
        </p:nvSpPr>
        <p:spPr bwMode="auto">
          <a:xfrm rot="1383408">
            <a:off x="1905000" y="199356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7" name="Freeform 7"/>
          <p:cNvSpPr>
            <a:spLocks/>
          </p:cNvSpPr>
          <p:nvPr/>
        </p:nvSpPr>
        <p:spPr bwMode="auto">
          <a:xfrm rot="-9747762">
            <a:off x="4648200" y="176496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8" name="Freeform 8"/>
          <p:cNvSpPr>
            <a:spLocks/>
          </p:cNvSpPr>
          <p:nvPr/>
        </p:nvSpPr>
        <p:spPr bwMode="auto">
          <a:xfrm rot="-9482561">
            <a:off x="3429000" y="176496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69" name="Freeform 9"/>
          <p:cNvSpPr>
            <a:spLocks/>
          </p:cNvSpPr>
          <p:nvPr/>
        </p:nvSpPr>
        <p:spPr bwMode="auto">
          <a:xfrm rot="-9467817">
            <a:off x="2133600" y="168876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0" name="Freeform 10"/>
          <p:cNvSpPr>
            <a:spLocks/>
          </p:cNvSpPr>
          <p:nvPr/>
        </p:nvSpPr>
        <p:spPr bwMode="auto">
          <a:xfrm rot="-9333604">
            <a:off x="838200" y="161256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1" name="AutoShape 11"/>
          <p:cNvSpPr>
            <a:spLocks/>
          </p:cNvSpPr>
          <p:nvPr/>
        </p:nvSpPr>
        <p:spPr bwMode="auto">
          <a:xfrm rot="-5368179">
            <a:off x="3728244" y="1387929"/>
            <a:ext cx="922337" cy="5181600"/>
          </a:xfrm>
          <a:prstGeom prst="leftBrace">
            <a:avLst>
              <a:gd name="adj1" fmla="val 46816"/>
              <a:gd name="adj2" fmla="val 52014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2" name="Text Box 12"/>
          <p:cNvSpPr txBox="1">
            <a:spLocks noChangeArrowheads="1"/>
          </p:cNvSpPr>
          <p:nvPr/>
        </p:nvSpPr>
        <p:spPr bwMode="auto">
          <a:xfrm>
            <a:off x="2590800" y="4431960"/>
            <a:ext cx="50292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 dirty="0"/>
              <a:t>1/2 of </a:t>
            </a:r>
            <a:r>
              <a:rPr lang="en-US" sz="4400" dirty="0">
                <a:sym typeface="Symbol" pitchFamily="18" charset="2"/>
              </a:rPr>
              <a:t>Diameter x  </a:t>
            </a:r>
          </a:p>
        </p:txBody>
      </p:sp>
      <p:sp>
        <p:nvSpPr>
          <p:cNvPr id="40973" name="AutoShape 13"/>
          <p:cNvSpPr>
            <a:spLocks/>
          </p:cNvSpPr>
          <p:nvPr/>
        </p:nvSpPr>
        <p:spPr bwMode="auto">
          <a:xfrm>
            <a:off x="5257800" y="1917360"/>
            <a:ext cx="304800" cy="1524000"/>
          </a:xfrm>
          <a:prstGeom prst="leftBrace">
            <a:avLst>
              <a:gd name="adj1" fmla="val 4166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4" name="Rectangle 14"/>
          <p:cNvSpPr>
            <a:spLocks noChangeArrowheads="1"/>
          </p:cNvSpPr>
          <p:nvPr/>
        </p:nvSpPr>
        <p:spPr bwMode="auto">
          <a:xfrm>
            <a:off x="3505200" y="2298360"/>
            <a:ext cx="16764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0975" name="Text Box 15"/>
          <p:cNvSpPr txBox="1">
            <a:spLocks noChangeArrowheads="1"/>
          </p:cNvSpPr>
          <p:nvPr/>
        </p:nvSpPr>
        <p:spPr bwMode="auto">
          <a:xfrm>
            <a:off x="3505200" y="2222160"/>
            <a:ext cx="18288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000" dirty="0"/>
              <a:t>Radius</a:t>
            </a:r>
            <a:endParaRPr lang="en-US" dirty="0"/>
          </a:p>
        </p:txBody>
      </p:sp>
      <p:sp>
        <p:nvSpPr>
          <p:cNvPr id="40976" name="Rectangle 16"/>
          <p:cNvSpPr>
            <a:spLocks noChangeArrowheads="1"/>
          </p:cNvSpPr>
          <p:nvPr/>
        </p:nvSpPr>
        <p:spPr bwMode="auto">
          <a:xfrm>
            <a:off x="0" y="685800"/>
            <a:ext cx="91440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3600" dirty="0" smtClean="0"/>
              <a:t>The </a:t>
            </a:r>
            <a:r>
              <a:rPr lang="en-US" sz="3600" dirty="0"/>
              <a:t>circumference is really </a:t>
            </a:r>
            <a:r>
              <a:rPr lang="en-US" sz="3600" dirty="0" smtClean="0"/>
              <a:t> </a:t>
            </a:r>
            <a:r>
              <a:rPr lang="en-US" sz="3600" dirty="0"/>
              <a:t>Diameter x  </a:t>
            </a:r>
            <a:r>
              <a:rPr lang="en-US" sz="6000" dirty="0">
                <a:sym typeface="Symbol" pitchFamily="18" charset="2"/>
              </a:rPr>
              <a:t></a:t>
            </a:r>
            <a:endParaRPr lang="en-US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Freeform 3"/>
          <p:cNvSpPr>
            <a:spLocks/>
          </p:cNvSpPr>
          <p:nvPr/>
        </p:nvSpPr>
        <p:spPr bwMode="auto">
          <a:xfrm rot="1178721">
            <a:off x="4495800" y="191736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88" name="Freeform 4"/>
          <p:cNvSpPr>
            <a:spLocks/>
          </p:cNvSpPr>
          <p:nvPr/>
        </p:nvSpPr>
        <p:spPr bwMode="auto">
          <a:xfrm rot="1336593">
            <a:off x="3200400" y="191736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89" name="Freeform 5"/>
          <p:cNvSpPr>
            <a:spLocks/>
          </p:cNvSpPr>
          <p:nvPr/>
        </p:nvSpPr>
        <p:spPr bwMode="auto">
          <a:xfrm rot="963058">
            <a:off x="5715000" y="184116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0" name="Freeform 6"/>
          <p:cNvSpPr>
            <a:spLocks/>
          </p:cNvSpPr>
          <p:nvPr/>
        </p:nvSpPr>
        <p:spPr bwMode="auto">
          <a:xfrm rot="1383408">
            <a:off x="1905000" y="176496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1" name="Freeform 7"/>
          <p:cNvSpPr>
            <a:spLocks/>
          </p:cNvSpPr>
          <p:nvPr/>
        </p:nvSpPr>
        <p:spPr bwMode="auto">
          <a:xfrm rot="-9747762">
            <a:off x="4648200" y="153636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2" name="Freeform 8"/>
          <p:cNvSpPr>
            <a:spLocks/>
          </p:cNvSpPr>
          <p:nvPr/>
        </p:nvSpPr>
        <p:spPr bwMode="auto">
          <a:xfrm rot="-9482561">
            <a:off x="3429000" y="153636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3" name="Freeform 9"/>
          <p:cNvSpPr>
            <a:spLocks/>
          </p:cNvSpPr>
          <p:nvPr/>
        </p:nvSpPr>
        <p:spPr bwMode="auto">
          <a:xfrm rot="-9467817">
            <a:off x="2133600" y="146016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4" name="Freeform 10"/>
          <p:cNvSpPr>
            <a:spLocks/>
          </p:cNvSpPr>
          <p:nvPr/>
        </p:nvSpPr>
        <p:spPr bwMode="auto">
          <a:xfrm rot="-9333604">
            <a:off x="838200" y="138396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5" name="AutoShape 11"/>
          <p:cNvSpPr>
            <a:spLocks/>
          </p:cNvSpPr>
          <p:nvPr/>
        </p:nvSpPr>
        <p:spPr bwMode="auto">
          <a:xfrm rot="-5368179">
            <a:off x="3728244" y="1159329"/>
            <a:ext cx="922337" cy="5181600"/>
          </a:xfrm>
          <a:prstGeom prst="leftBrace">
            <a:avLst>
              <a:gd name="adj1" fmla="val 46816"/>
              <a:gd name="adj2" fmla="val 52014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6" name="Text Box 12"/>
          <p:cNvSpPr txBox="1">
            <a:spLocks noChangeArrowheads="1"/>
          </p:cNvSpPr>
          <p:nvPr/>
        </p:nvSpPr>
        <p:spPr bwMode="auto">
          <a:xfrm>
            <a:off x="2590800" y="4203360"/>
            <a:ext cx="4800600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>
                <a:sym typeface="Symbol" pitchFamily="18" charset="2"/>
              </a:rPr>
              <a:t>Radius</a:t>
            </a:r>
            <a:r>
              <a:rPr lang="en-US" sz="4800"/>
              <a:t> </a:t>
            </a:r>
            <a:r>
              <a:rPr lang="en-US" sz="4800">
                <a:sym typeface="Symbol" pitchFamily="18" charset="2"/>
              </a:rPr>
              <a:t>x  </a:t>
            </a:r>
          </a:p>
        </p:txBody>
      </p:sp>
      <p:sp>
        <p:nvSpPr>
          <p:cNvPr id="41997" name="AutoShape 13"/>
          <p:cNvSpPr>
            <a:spLocks/>
          </p:cNvSpPr>
          <p:nvPr/>
        </p:nvSpPr>
        <p:spPr bwMode="auto">
          <a:xfrm>
            <a:off x="5257800" y="1688760"/>
            <a:ext cx="304800" cy="1524000"/>
          </a:xfrm>
          <a:prstGeom prst="leftBrace">
            <a:avLst>
              <a:gd name="adj1" fmla="val 4166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8" name="Rectangle 14"/>
          <p:cNvSpPr>
            <a:spLocks noChangeArrowheads="1"/>
          </p:cNvSpPr>
          <p:nvPr/>
        </p:nvSpPr>
        <p:spPr bwMode="auto">
          <a:xfrm>
            <a:off x="3505200" y="2069760"/>
            <a:ext cx="16764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1999" name="Text Box 15"/>
          <p:cNvSpPr txBox="1">
            <a:spLocks noChangeArrowheads="1"/>
          </p:cNvSpPr>
          <p:nvPr/>
        </p:nvSpPr>
        <p:spPr bwMode="auto">
          <a:xfrm>
            <a:off x="3505200" y="1993560"/>
            <a:ext cx="1828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/>
              <a:t>Radius</a:t>
            </a:r>
            <a:endParaRPr lang="en-US"/>
          </a:p>
        </p:txBody>
      </p:sp>
      <p:sp>
        <p:nvSpPr>
          <p:cNvPr id="42000" name="Rectangle 16"/>
          <p:cNvSpPr>
            <a:spLocks noChangeArrowheads="1"/>
          </p:cNvSpPr>
          <p:nvPr/>
        </p:nvSpPr>
        <p:spPr bwMode="auto">
          <a:xfrm>
            <a:off x="0" y="685800"/>
            <a:ext cx="9144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400" dirty="0" smtClean="0"/>
              <a:t>1/2 </a:t>
            </a:r>
            <a:r>
              <a:rPr lang="en-US" sz="4400" dirty="0"/>
              <a:t>of a Diameter is really a Radius. </a:t>
            </a:r>
            <a:endParaRPr lang="en-US" sz="7200" dirty="0"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Freeform 3"/>
          <p:cNvSpPr>
            <a:spLocks/>
          </p:cNvSpPr>
          <p:nvPr/>
        </p:nvSpPr>
        <p:spPr bwMode="auto">
          <a:xfrm rot="1178721">
            <a:off x="4495800" y="206976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012" name="Freeform 4"/>
          <p:cNvSpPr>
            <a:spLocks/>
          </p:cNvSpPr>
          <p:nvPr/>
        </p:nvSpPr>
        <p:spPr bwMode="auto">
          <a:xfrm rot="1336593">
            <a:off x="3200400" y="206976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013" name="Freeform 5"/>
          <p:cNvSpPr>
            <a:spLocks/>
          </p:cNvSpPr>
          <p:nvPr/>
        </p:nvSpPr>
        <p:spPr bwMode="auto">
          <a:xfrm rot="963058">
            <a:off x="5715000" y="199356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014" name="Freeform 6"/>
          <p:cNvSpPr>
            <a:spLocks/>
          </p:cNvSpPr>
          <p:nvPr/>
        </p:nvSpPr>
        <p:spPr bwMode="auto">
          <a:xfrm rot="1383408">
            <a:off x="1905000" y="191736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015" name="Freeform 7"/>
          <p:cNvSpPr>
            <a:spLocks/>
          </p:cNvSpPr>
          <p:nvPr/>
        </p:nvSpPr>
        <p:spPr bwMode="auto">
          <a:xfrm rot="-9747762">
            <a:off x="4648200" y="168876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016" name="Freeform 8"/>
          <p:cNvSpPr>
            <a:spLocks/>
          </p:cNvSpPr>
          <p:nvPr/>
        </p:nvSpPr>
        <p:spPr bwMode="auto">
          <a:xfrm rot="-9482561">
            <a:off x="3429000" y="168876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017" name="Freeform 9"/>
          <p:cNvSpPr>
            <a:spLocks/>
          </p:cNvSpPr>
          <p:nvPr/>
        </p:nvSpPr>
        <p:spPr bwMode="auto">
          <a:xfrm rot="-9467817">
            <a:off x="2133600" y="161256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018" name="Freeform 10"/>
          <p:cNvSpPr>
            <a:spLocks/>
          </p:cNvSpPr>
          <p:nvPr/>
        </p:nvSpPr>
        <p:spPr bwMode="auto">
          <a:xfrm rot="-9333604">
            <a:off x="838200" y="153636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019" name="AutoShape 11"/>
          <p:cNvSpPr>
            <a:spLocks/>
          </p:cNvSpPr>
          <p:nvPr/>
        </p:nvSpPr>
        <p:spPr bwMode="auto">
          <a:xfrm rot="-5368179">
            <a:off x="3728244" y="1311729"/>
            <a:ext cx="922337" cy="5181600"/>
          </a:xfrm>
          <a:prstGeom prst="leftBrace">
            <a:avLst>
              <a:gd name="adj1" fmla="val 46816"/>
              <a:gd name="adj2" fmla="val 52014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020" name="Text Box 12"/>
          <p:cNvSpPr txBox="1">
            <a:spLocks noChangeArrowheads="1"/>
          </p:cNvSpPr>
          <p:nvPr/>
        </p:nvSpPr>
        <p:spPr bwMode="auto">
          <a:xfrm>
            <a:off x="3581400" y="4355760"/>
            <a:ext cx="2819400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/>
              <a:t>Base</a:t>
            </a:r>
            <a:endParaRPr lang="en-US"/>
          </a:p>
        </p:txBody>
      </p:sp>
      <p:sp>
        <p:nvSpPr>
          <p:cNvPr id="43021" name="AutoShape 13"/>
          <p:cNvSpPr>
            <a:spLocks/>
          </p:cNvSpPr>
          <p:nvPr/>
        </p:nvSpPr>
        <p:spPr bwMode="auto">
          <a:xfrm>
            <a:off x="5257800" y="1841160"/>
            <a:ext cx="304800" cy="1524000"/>
          </a:xfrm>
          <a:prstGeom prst="leftBrace">
            <a:avLst>
              <a:gd name="adj1" fmla="val 4166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022" name="Rectangle 14"/>
          <p:cNvSpPr>
            <a:spLocks noChangeArrowheads="1"/>
          </p:cNvSpPr>
          <p:nvPr/>
        </p:nvSpPr>
        <p:spPr bwMode="auto">
          <a:xfrm>
            <a:off x="3505200" y="2222160"/>
            <a:ext cx="16764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3023" name="Text Box 15"/>
          <p:cNvSpPr txBox="1">
            <a:spLocks noChangeArrowheads="1"/>
          </p:cNvSpPr>
          <p:nvPr/>
        </p:nvSpPr>
        <p:spPr bwMode="auto">
          <a:xfrm>
            <a:off x="3505200" y="2145960"/>
            <a:ext cx="1828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/>
              <a:t>Height</a:t>
            </a:r>
            <a:endParaRPr lang="en-US"/>
          </a:p>
        </p:txBody>
      </p:sp>
      <p:sp>
        <p:nvSpPr>
          <p:cNvPr id="43024" name="Rectangle 16"/>
          <p:cNvSpPr>
            <a:spLocks noChangeArrowheads="1"/>
          </p:cNvSpPr>
          <p:nvPr/>
        </p:nvSpPr>
        <p:spPr bwMode="auto">
          <a:xfrm>
            <a:off x="0" y="76200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400" dirty="0"/>
              <a:t>So if we multiply the Base x Height</a:t>
            </a:r>
            <a:endParaRPr lang="en-US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6" name="Freeform 17"/>
          <p:cNvSpPr>
            <a:spLocks/>
          </p:cNvSpPr>
          <p:nvPr/>
        </p:nvSpPr>
        <p:spPr bwMode="auto">
          <a:xfrm rot="1178721">
            <a:off x="4495800" y="237456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37" name="Freeform 18"/>
          <p:cNvSpPr>
            <a:spLocks/>
          </p:cNvSpPr>
          <p:nvPr/>
        </p:nvSpPr>
        <p:spPr bwMode="auto">
          <a:xfrm rot="1336593">
            <a:off x="3200400" y="237456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38" name="Freeform 19"/>
          <p:cNvSpPr>
            <a:spLocks/>
          </p:cNvSpPr>
          <p:nvPr/>
        </p:nvSpPr>
        <p:spPr bwMode="auto">
          <a:xfrm rot="963058">
            <a:off x="5715000" y="229836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39" name="Freeform 20"/>
          <p:cNvSpPr>
            <a:spLocks/>
          </p:cNvSpPr>
          <p:nvPr/>
        </p:nvSpPr>
        <p:spPr bwMode="auto">
          <a:xfrm rot="1383408">
            <a:off x="1905000" y="222216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40" name="Freeform 21"/>
          <p:cNvSpPr>
            <a:spLocks/>
          </p:cNvSpPr>
          <p:nvPr/>
        </p:nvSpPr>
        <p:spPr bwMode="auto">
          <a:xfrm rot="-9747762">
            <a:off x="4648200" y="199356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41" name="Freeform 22"/>
          <p:cNvSpPr>
            <a:spLocks/>
          </p:cNvSpPr>
          <p:nvPr/>
        </p:nvSpPr>
        <p:spPr bwMode="auto">
          <a:xfrm rot="-9482561">
            <a:off x="3429000" y="199356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42" name="Freeform 23"/>
          <p:cNvSpPr>
            <a:spLocks/>
          </p:cNvSpPr>
          <p:nvPr/>
        </p:nvSpPr>
        <p:spPr bwMode="auto">
          <a:xfrm rot="-9467817">
            <a:off x="2133600" y="191736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43" name="Freeform 24"/>
          <p:cNvSpPr>
            <a:spLocks/>
          </p:cNvSpPr>
          <p:nvPr/>
        </p:nvSpPr>
        <p:spPr bwMode="auto">
          <a:xfrm rot="-9333604">
            <a:off x="838200" y="1841160"/>
            <a:ext cx="1143000" cy="1600200"/>
          </a:xfrm>
          <a:custGeom>
            <a:avLst/>
            <a:gdLst>
              <a:gd name="T0" fmla="*/ 0 w 720"/>
              <a:gd name="T1" fmla="*/ 1600200 h 1008"/>
              <a:gd name="T2" fmla="*/ 0 w 720"/>
              <a:gd name="T3" fmla="*/ 0 h 1008"/>
              <a:gd name="T4" fmla="*/ 1143000 w 720"/>
              <a:gd name="T5" fmla="*/ 1143000 h 1008"/>
              <a:gd name="T6" fmla="*/ 914400 w 720"/>
              <a:gd name="T7" fmla="*/ 1371600 h 1008"/>
              <a:gd name="T8" fmla="*/ 533400 w 720"/>
              <a:gd name="T9" fmla="*/ 1524000 h 1008"/>
              <a:gd name="T10" fmla="*/ 228600 w 720"/>
              <a:gd name="T11" fmla="*/ 1600200 h 1008"/>
              <a:gd name="T12" fmla="*/ 0 w 720"/>
              <a:gd name="T13" fmla="*/ 1600200 h 1008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720"/>
              <a:gd name="T22" fmla="*/ 0 h 1008"/>
              <a:gd name="T23" fmla="*/ 720 w 720"/>
              <a:gd name="T24" fmla="*/ 1008 h 1008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720" h="1008">
                <a:moveTo>
                  <a:pt x="0" y="1008"/>
                </a:moveTo>
                <a:lnTo>
                  <a:pt x="0" y="0"/>
                </a:lnTo>
                <a:lnTo>
                  <a:pt x="720" y="720"/>
                </a:lnTo>
                <a:lnTo>
                  <a:pt x="576" y="864"/>
                </a:lnTo>
                <a:lnTo>
                  <a:pt x="336" y="960"/>
                </a:lnTo>
                <a:lnTo>
                  <a:pt x="144" y="1008"/>
                </a:lnTo>
                <a:lnTo>
                  <a:pt x="0" y="1008"/>
                </a:lnTo>
                <a:close/>
              </a:path>
            </a:pathLst>
          </a:custGeom>
          <a:solidFill>
            <a:schemeClr val="bg1"/>
          </a:solidFill>
          <a:ln w="57150" cmpd="sng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44" name="AutoShape 25"/>
          <p:cNvSpPr>
            <a:spLocks/>
          </p:cNvSpPr>
          <p:nvPr/>
        </p:nvSpPr>
        <p:spPr bwMode="auto">
          <a:xfrm rot="-5368179">
            <a:off x="3728244" y="1616529"/>
            <a:ext cx="922337" cy="5181600"/>
          </a:xfrm>
          <a:prstGeom prst="leftBrace">
            <a:avLst>
              <a:gd name="adj1" fmla="val 46816"/>
              <a:gd name="adj2" fmla="val 52014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45" name="Text Box 26"/>
          <p:cNvSpPr txBox="1">
            <a:spLocks noChangeArrowheads="1"/>
          </p:cNvSpPr>
          <p:nvPr/>
        </p:nvSpPr>
        <p:spPr bwMode="auto">
          <a:xfrm>
            <a:off x="2590800" y="4660560"/>
            <a:ext cx="4800600" cy="823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>
                <a:sym typeface="Symbol" pitchFamily="18" charset="2"/>
              </a:rPr>
              <a:t>Radius</a:t>
            </a:r>
            <a:r>
              <a:rPr lang="en-US" sz="4800"/>
              <a:t> </a:t>
            </a:r>
            <a:r>
              <a:rPr lang="en-US" sz="4800">
                <a:sym typeface="Symbol" pitchFamily="18" charset="2"/>
              </a:rPr>
              <a:t>x  </a:t>
            </a:r>
          </a:p>
        </p:txBody>
      </p:sp>
      <p:sp>
        <p:nvSpPr>
          <p:cNvPr id="44046" name="AutoShape 27"/>
          <p:cNvSpPr>
            <a:spLocks/>
          </p:cNvSpPr>
          <p:nvPr/>
        </p:nvSpPr>
        <p:spPr bwMode="auto">
          <a:xfrm>
            <a:off x="5257800" y="2145960"/>
            <a:ext cx="304800" cy="1524000"/>
          </a:xfrm>
          <a:prstGeom prst="leftBrace">
            <a:avLst>
              <a:gd name="adj1" fmla="val 41667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47" name="Rectangle 28"/>
          <p:cNvSpPr>
            <a:spLocks noChangeArrowheads="1"/>
          </p:cNvSpPr>
          <p:nvPr/>
        </p:nvSpPr>
        <p:spPr bwMode="auto">
          <a:xfrm>
            <a:off x="3505200" y="2526960"/>
            <a:ext cx="1676400" cy="76200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48" name="Text Box 29"/>
          <p:cNvSpPr txBox="1">
            <a:spLocks noChangeArrowheads="1"/>
          </p:cNvSpPr>
          <p:nvPr/>
        </p:nvSpPr>
        <p:spPr bwMode="auto">
          <a:xfrm>
            <a:off x="3505200" y="2450760"/>
            <a:ext cx="1828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400"/>
              <a:t>Radius</a:t>
            </a:r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533400" y="457200"/>
            <a:ext cx="7620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3600" dirty="0" smtClean="0"/>
              <a:t>We are really multiplying</a:t>
            </a:r>
            <a:br>
              <a:rPr lang="en-US" sz="3600" dirty="0" smtClean="0"/>
            </a:br>
            <a:r>
              <a:rPr lang="en-US" sz="3600" dirty="0" smtClean="0"/>
              <a:t>Radius x Radius x </a:t>
            </a:r>
            <a:r>
              <a:rPr lang="en-US" sz="6000" dirty="0" smtClean="0">
                <a:sym typeface="Symbol" pitchFamily="18" charset="2"/>
              </a:rPr>
              <a:t></a:t>
            </a:r>
            <a:endParaRPr lang="en-US" sz="6000" dirty="0"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4000" dirty="0" smtClean="0">
                <a:solidFill>
                  <a:schemeClr val="tx1"/>
                </a:solidFill>
              </a:rPr>
              <a:t>1) Now let’s try this formula.  Find the area of this circle.</a:t>
            </a:r>
            <a:endParaRPr lang="en-US" sz="4400" dirty="0" smtClean="0">
              <a:solidFill>
                <a:schemeClr val="tx1"/>
              </a:solidFill>
            </a:endParaRPr>
          </a:p>
        </p:txBody>
      </p:sp>
      <p:sp>
        <p:nvSpPr>
          <p:cNvPr id="46083" name="Oval 3"/>
          <p:cNvSpPr>
            <a:spLocks noChangeArrowheads="1"/>
          </p:cNvSpPr>
          <p:nvPr/>
        </p:nvSpPr>
        <p:spPr bwMode="auto">
          <a:xfrm>
            <a:off x="3429000" y="2057400"/>
            <a:ext cx="3581400" cy="335280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84" name="Line 4"/>
          <p:cNvSpPr>
            <a:spLocks noChangeShapeType="1"/>
          </p:cNvSpPr>
          <p:nvPr/>
        </p:nvSpPr>
        <p:spPr bwMode="auto">
          <a:xfrm>
            <a:off x="5181600" y="3733800"/>
            <a:ext cx="18288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6085" name="Text Box 5"/>
          <p:cNvSpPr txBox="1">
            <a:spLocks noChangeArrowheads="1"/>
          </p:cNvSpPr>
          <p:nvPr/>
        </p:nvSpPr>
        <p:spPr bwMode="auto">
          <a:xfrm>
            <a:off x="5486400" y="2971800"/>
            <a:ext cx="16764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/>
              <a:t>5 cm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33400"/>
            <a:ext cx="9144000" cy="914400"/>
          </a:xfrm>
        </p:spPr>
        <p:txBody>
          <a:bodyPr/>
          <a:lstStyle/>
          <a:p>
            <a:pPr algn="ctr"/>
            <a:r>
              <a:rPr lang="en-US" sz="4800" dirty="0" smtClean="0">
                <a:solidFill>
                  <a:schemeClr val="tx1"/>
                </a:solidFill>
              </a:rPr>
              <a:t>5 x 5 x 3.14 = 78.5 square cm</a:t>
            </a: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47107" name="Oval 3"/>
          <p:cNvSpPr>
            <a:spLocks noChangeArrowheads="1"/>
          </p:cNvSpPr>
          <p:nvPr/>
        </p:nvSpPr>
        <p:spPr bwMode="auto">
          <a:xfrm>
            <a:off x="2895600" y="1524000"/>
            <a:ext cx="3581400" cy="335280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7108" name="Line 4"/>
          <p:cNvSpPr>
            <a:spLocks noChangeShapeType="1"/>
          </p:cNvSpPr>
          <p:nvPr/>
        </p:nvSpPr>
        <p:spPr bwMode="auto">
          <a:xfrm>
            <a:off x="4648200" y="3200400"/>
            <a:ext cx="18288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7109" name="Text Box 5"/>
          <p:cNvSpPr txBox="1">
            <a:spLocks noChangeArrowheads="1"/>
          </p:cNvSpPr>
          <p:nvPr/>
        </p:nvSpPr>
        <p:spPr bwMode="auto">
          <a:xfrm>
            <a:off x="4953000" y="2438400"/>
            <a:ext cx="16764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 dirty="0"/>
              <a:t>5 cm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305800" cy="667512"/>
          </a:xfrm>
        </p:spPr>
        <p:txBody>
          <a:bodyPr>
            <a:normAutofit fontScale="90000"/>
          </a:bodyPr>
          <a:lstStyle/>
          <a:p>
            <a:r>
              <a:rPr lang="en-US" sz="4800" dirty="0" smtClean="0">
                <a:solidFill>
                  <a:schemeClr val="tx1"/>
                </a:solidFill>
              </a:rPr>
              <a:t>2) Find the area of this circle.</a:t>
            </a: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48131" name="Oval 3"/>
          <p:cNvSpPr>
            <a:spLocks noChangeArrowheads="1"/>
          </p:cNvSpPr>
          <p:nvPr/>
        </p:nvSpPr>
        <p:spPr bwMode="auto">
          <a:xfrm>
            <a:off x="2362200" y="1371600"/>
            <a:ext cx="3581400" cy="335280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132" name="Line 4"/>
          <p:cNvSpPr>
            <a:spLocks noChangeShapeType="1"/>
          </p:cNvSpPr>
          <p:nvPr/>
        </p:nvSpPr>
        <p:spPr bwMode="auto">
          <a:xfrm>
            <a:off x="4114800" y="3048000"/>
            <a:ext cx="18288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8133" name="Text Box 5"/>
          <p:cNvSpPr txBox="1">
            <a:spLocks noChangeArrowheads="1"/>
          </p:cNvSpPr>
          <p:nvPr/>
        </p:nvSpPr>
        <p:spPr bwMode="auto">
          <a:xfrm>
            <a:off x="4267200" y="2286000"/>
            <a:ext cx="18288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/>
              <a:t>6 cm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534400" cy="9144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solidFill>
                  <a:schemeClr val="tx1"/>
                </a:solidFill>
              </a:rPr>
              <a:t>6 x 6 x 3.14 = 113.04 square cm</a:t>
            </a:r>
            <a:endParaRPr lang="en-US" sz="4400" dirty="0" smtClean="0">
              <a:solidFill>
                <a:schemeClr val="tx1"/>
              </a:solidFill>
            </a:endParaRPr>
          </a:p>
        </p:txBody>
      </p:sp>
      <p:sp>
        <p:nvSpPr>
          <p:cNvPr id="49155" name="Oval 3"/>
          <p:cNvSpPr>
            <a:spLocks noChangeArrowheads="1"/>
          </p:cNvSpPr>
          <p:nvPr/>
        </p:nvSpPr>
        <p:spPr bwMode="auto">
          <a:xfrm>
            <a:off x="2438400" y="1600200"/>
            <a:ext cx="3581400" cy="335280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56" name="Line 4"/>
          <p:cNvSpPr>
            <a:spLocks noChangeShapeType="1"/>
          </p:cNvSpPr>
          <p:nvPr/>
        </p:nvSpPr>
        <p:spPr bwMode="auto">
          <a:xfrm>
            <a:off x="4191000" y="3276600"/>
            <a:ext cx="18288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57" name="Text Box 5"/>
          <p:cNvSpPr txBox="1">
            <a:spLocks noChangeArrowheads="1"/>
          </p:cNvSpPr>
          <p:nvPr/>
        </p:nvSpPr>
        <p:spPr bwMode="auto">
          <a:xfrm>
            <a:off x="4343400" y="2514600"/>
            <a:ext cx="18288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/>
              <a:t>6 cm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305800" cy="667512"/>
          </a:xfrm>
        </p:spPr>
        <p:txBody>
          <a:bodyPr>
            <a:normAutofit fontScale="90000"/>
          </a:bodyPr>
          <a:lstStyle/>
          <a:p>
            <a:r>
              <a:rPr lang="en-US" sz="4800" dirty="0" smtClean="0">
                <a:solidFill>
                  <a:schemeClr val="tx1"/>
                </a:solidFill>
              </a:rPr>
              <a:t>3) Find the area of this circle.</a:t>
            </a:r>
            <a:endParaRPr lang="en-US" dirty="0" smtClean="0">
              <a:solidFill>
                <a:schemeClr val="tx1"/>
              </a:solidFill>
            </a:endParaRPr>
          </a:p>
        </p:txBody>
      </p:sp>
      <p:sp>
        <p:nvSpPr>
          <p:cNvPr id="50179" name="Oval 3"/>
          <p:cNvSpPr>
            <a:spLocks noChangeArrowheads="1"/>
          </p:cNvSpPr>
          <p:nvPr/>
        </p:nvSpPr>
        <p:spPr bwMode="auto">
          <a:xfrm>
            <a:off x="2438400" y="1524000"/>
            <a:ext cx="3581400" cy="335280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80" name="Line 4"/>
          <p:cNvSpPr>
            <a:spLocks noChangeShapeType="1"/>
          </p:cNvSpPr>
          <p:nvPr/>
        </p:nvSpPr>
        <p:spPr bwMode="auto">
          <a:xfrm>
            <a:off x="4191000" y="3200400"/>
            <a:ext cx="18288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0181" name="Text Box 5"/>
          <p:cNvSpPr txBox="1">
            <a:spLocks noChangeArrowheads="1"/>
          </p:cNvSpPr>
          <p:nvPr/>
        </p:nvSpPr>
        <p:spPr bwMode="auto">
          <a:xfrm>
            <a:off x="4343400" y="2438400"/>
            <a:ext cx="18288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/>
              <a:t>9 cm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609600"/>
            <a:ext cx="8534400" cy="838200"/>
          </a:xfrm>
        </p:spPr>
        <p:txBody>
          <a:bodyPr>
            <a:normAutofit/>
          </a:bodyPr>
          <a:lstStyle/>
          <a:p>
            <a:pPr algn="ctr"/>
            <a:r>
              <a:rPr lang="en-US" sz="4400" dirty="0" smtClean="0">
                <a:solidFill>
                  <a:schemeClr val="tx1"/>
                </a:solidFill>
              </a:rPr>
              <a:t>9 x 9 x 3.14 = 254.34 square cm</a:t>
            </a:r>
            <a:endParaRPr lang="en-US" sz="4800" dirty="0" smtClean="0">
              <a:solidFill>
                <a:schemeClr val="tx1"/>
              </a:solidFill>
            </a:endParaRPr>
          </a:p>
        </p:txBody>
      </p:sp>
      <p:sp>
        <p:nvSpPr>
          <p:cNvPr id="51203" name="Oval 3"/>
          <p:cNvSpPr>
            <a:spLocks noChangeArrowheads="1"/>
          </p:cNvSpPr>
          <p:nvPr/>
        </p:nvSpPr>
        <p:spPr bwMode="auto">
          <a:xfrm>
            <a:off x="2819400" y="1600200"/>
            <a:ext cx="3581400" cy="335280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04" name="Line 4"/>
          <p:cNvSpPr>
            <a:spLocks noChangeShapeType="1"/>
          </p:cNvSpPr>
          <p:nvPr/>
        </p:nvSpPr>
        <p:spPr bwMode="auto">
          <a:xfrm>
            <a:off x="4572000" y="3276600"/>
            <a:ext cx="18288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1205" name="Text Box 5"/>
          <p:cNvSpPr txBox="1">
            <a:spLocks noChangeArrowheads="1"/>
          </p:cNvSpPr>
          <p:nvPr/>
        </p:nvSpPr>
        <p:spPr bwMode="auto">
          <a:xfrm>
            <a:off x="4724400" y="2514600"/>
            <a:ext cx="18288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/>
              <a:t>9 cm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4"/>
          <p:cNvSpPr>
            <a:spLocks noChangeArrowheads="1"/>
          </p:cNvSpPr>
          <p:nvPr/>
        </p:nvSpPr>
        <p:spPr bwMode="auto">
          <a:xfrm>
            <a:off x="457200" y="685800"/>
            <a:ext cx="8686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5) Find the area of this circle.</a:t>
            </a:r>
            <a:endParaRPr lang="en-US" sz="44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54275" name="Oval 5"/>
          <p:cNvSpPr>
            <a:spLocks noChangeArrowheads="1"/>
          </p:cNvSpPr>
          <p:nvPr/>
        </p:nvSpPr>
        <p:spPr bwMode="auto">
          <a:xfrm>
            <a:off x="3124200" y="2057400"/>
            <a:ext cx="3581400" cy="335280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76" name="Line 6"/>
          <p:cNvSpPr>
            <a:spLocks noChangeShapeType="1"/>
          </p:cNvSpPr>
          <p:nvPr/>
        </p:nvSpPr>
        <p:spPr bwMode="auto">
          <a:xfrm>
            <a:off x="3124200" y="3733800"/>
            <a:ext cx="35814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4277" name="Text Box 7"/>
          <p:cNvSpPr txBox="1">
            <a:spLocks noChangeArrowheads="1"/>
          </p:cNvSpPr>
          <p:nvPr/>
        </p:nvSpPr>
        <p:spPr bwMode="auto">
          <a:xfrm>
            <a:off x="4191000" y="2971800"/>
            <a:ext cx="18288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/>
              <a:t>14 cm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ChangeArrowheads="1"/>
          </p:cNvSpPr>
          <p:nvPr/>
        </p:nvSpPr>
        <p:spPr bwMode="auto">
          <a:xfrm>
            <a:off x="685800" y="533400"/>
            <a:ext cx="77724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4800" dirty="0">
                <a:solidFill>
                  <a:schemeClr val="tx2"/>
                </a:solidFill>
              </a:rPr>
              <a:t>7 x 7 x 3.14 = 153.86 cm</a:t>
            </a:r>
            <a:r>
              <a:rPr lang="en-US" sz="4800" baseline="30000" dirty="0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55299" name="Oval 3"/>
          <p:cNvSpPr>
            <a:spLocks noChangeArrowheads="1"/>
          </p:cNvSpPr>
          <p:nvPr/>
        </p:nvSpPr>
        <p:spPr bwMode="auto">
          <a:xfrm>
            <a:off x="3429000" y="2667000"/>
            <a:ext cx="3581400" cy="335280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00" name="Line 4"/>
          <p:cNvSpPr>
            <a:spLocks noChangeShapeType="1"/>
          </p:cNvSpPr>
          <p:nvPr/>
        </p:nvSpPr>
        <p:spPr bwMode="auto">
          <a:xfrm>
            <a:off x="3429000" y="4343400"/>
            <a:ext cx="3581400" cy="0"/>
          </a:xfrm>
          <a:prstGeom prst="line">
            <a:avLst/>
          </a:prstGeom>
          <a:noFill/>
          <a:ln w="571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01" name="Text Box 5"/>
          <p:cNvSpPr txBox="1">
            <a:spLocks noChangeArrowheads="1"/>
          </p:cNvSpPr>
          <p:nvPr/>
        </p:nvSpPr>
        <p:spPr bwMode="auto">
          <a:xfrm>
            <a:off x="4495800" y="3581400"/>
            <a:ext cx="18288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4800"/>
              <a:t>14 cm</a:t>
            </a:r>
          </a:p>
        </p:txBody>
      </p:sp>
      <p:sp>
        <p:nvSpPr>
          <p:cNvPr id="55302" name="AutoShape 6"/>
          <p:cNvSpPr>
            <a:spLocks/>
          </p:cNvSpPr>
          <p:nvPr/>
        </p:nvSpPr>
        <p:spPr bwMode="auto">
          <a:xfrm rot="-5400000">
            <a:off x="1371600" y="1295400"/>
            <a:ext cx="228600" cy="533400"/>
          </a:xfrm>
          <a:prstGeom prst="leftBrace">
            <a:avLst>
              <a:gd name="adj1" fmla="val 19444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303" name="Text Box 7"/>
          <p:cNvSpPr txBox="1">
            <a:spLocks noChangeArrowheads="1"/>
          </p:cNvSpPr>
          <p:nvPr/>
        </p:nvSpPr>
        <p:spPr bwMode="auto">
          <a:xfrm>
            <a:off x="533400" y="1676400"/>
            <a:ext cx="2057400" cy="1552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solidFill>
                  <a:srgbClr val="6600FF"/>
                </a:solidFill>
              </a:rPr>
              <a:t>Make sure that you use the radius of the circle.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7200" y="228600"/>
            <a:ext cx="7162800" cy="144780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urveDown">
              <a:avLst/>
            </a:prstTxWarp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Cylinder</a:t>
            </a:r>
            <a:endParaRPr lang="en-US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Volume of a Cylinder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81063" y="1676400"/>
            <a:ext cx="7500937" cy="41148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800" dirty="0" smtClean="0"/>
              <a:t>Label the BASE and HEIGHT of the cylinder below:</a:t>
            </a:r>
          </a:p>
        </p:txBody>
      </p:sp>
      <p:sp>
        <p:nvSpPr>
          <p:cNvPr id="10244" name="Oval 4"/>
          <p:cNvSpPr>
            <a:spLocks noChangeAspect="1" noChangeArrowheads="1"/>
          </p:cNvSpPr>
          <p:nvPr/>
        </p:nvSpPr>
        <p:spPr bwMode="auto">
          <a:xfrm>
            <a:off x="2136775" y="4335463"/>
            <a:ext cx="1828800" cy="1828800"/>
          </a:xfrm>
          <a:prstGeom prst="ellipse">
            <a:avLst/>
          </a:prstGeom>
          <a:solidFill>
            <a:srgbClr val="C0C0C0"/>
          </a:solidFill>
          <a:ln w="9525">
            <a:round/>
            <a:headEnd/>
            <a:tailEnd/>
          </a:ln>
          <a:scene3d>
            <a:camera prst="legacyObliqueTopRight">
              <a:rot lat="1200000" lon="2100000" rev="0"/>
            </a:camera>
            <a:lightRig rig="legacyFlat3" dir="b"/>
          </a:scene3d>
          <a:sp3d extrusionH="3630600" prstMaterial="legacyMetal">
            <a:bevelT w="13500" h="13500" prst="angle"/>
            <a:bevelB w="13500" h="13500" prst="angle"/>
            <a:extrusionClr>
              <a:srgbClr val="FFFFFF"/>
            </a:extrusionClr>
          </a:sp3d>
        </p:spPr>
        <p:txBody>
          <a:bodyPr>
            <a:flatTx/>
          </a:bodyPr>
          <a:lstStyle/>
          <a:p>
            <a:endParaRPr lang="en-US"/>
          </a:p>
        </p:txBody>
      </p:sp>
      <p:sp>
        <p:nvSpPr>
          <p:cNvPr id="13318" name="Oval 6"/>
          <p:cNvSpPr>
            <a:spLocks noChangeAspect="1" noChangeArrowheads="1"/>
          </p:cNvSpPr>
          <p:nvPr/>
        </p:nvSpPr>
        <p:spPr bwMode="auto">
          <a:xfrm>
            <a:off x="2139950" y="4338638"/>
            <a:ext cx="1828800" cy="1828800"/>
          </a:xfrm>
          <a:prstGeom prst="ellipse">
            <a:avLst/>
          </a:prstGeom>
          <a:solidFill>
            <a:srgbClr val="00FF00"/>
          </a:solidFill>
          <a:ln w="9525">
            <a:round/>
            <a:headEnd/>
            <a:tailEnd/>
          </a:ln>
          <a:scene3d>
            <a:camera prst="legacyObliqueTopRight">
              <a:rot lat="1200000" lon="2100000" rev="0"/>
            </a:camera>
            <a:lightRig rig="legacyFlat3" dir="b"/>
          </a:scene3d>
          <a:sp3d prstMaterial="legacyMetal">
            <a:bevelT w="13500" h="13500" prst="angle"/>
            <a:bevelB w="13500" h="13500" prst="angle"/>
            <a:extrusionClr>
              <a:srgbClr val="FFFFFF"/>
            </a:extrusionClr>
          </a:sp3d>
        </p:spPr>
        <p:txBody>
          <a:bodyPr>
            <a:flatTx/>
          </a:bodyPr>
          <a:lstStyle/>
          <a:p>
            <a:endParaRPr lang="en-US"/>
          </a:p>
        </p:txBody>
      </p:sp>
      <p:sp>
        <p:nvSpPr>
          <p:cNvPr id="13319" name="Line 7"/>
          <p:cNvSpPr>
            <a:spLocks noChangeShapeType="1"/>
          </p:cNvSpPr>
          <p:nvPr/>
        </p:nvSpPr>
        <p:spPr bwMode="auto">
          <a:xfrm flipV="1">
            <a:off x="3522663" y="3228975"/>
            <a:ext cx="3082925" cy="2020888"/>
          </a:xfrm>
          <a:prstGeom prst="line">
            <a:avLst/>
          </a:prstGeom>
          <a:noFill/>
          <a:ln w="57150">
            <a:solidFill>
              <a:srgbClr val="00FF00"/>
            </a:solidFill>
            <a:round/>
            <a:headEnd type="arrow" w="med" len="med"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320" name="Text Box 8"/>
          <p:cNvSpPr txBox="1">
            <a:spLocks noChangeArrowheads="1"/>
          </p:cNvSpPr>
          <p:nvPr/>
        </p:nvSpPr>
        <p:spPr bwMode="auto">
          <a:xfrm>
            <a:off x="590550" y="5014913"/>
            <a:ext cx="20796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Base of the Cylinder!</a:t>
            </a:r>
          </a:p>
        </p:txBody>
      </p:sp>
      <p:sp>
        <p:nvSpPr>
          <p:cNvPr id="13321" name="Text Box 9"/>
          <p:cNvSpPr txBox="1">
            <a:spLocks noChangeArrowheads="1"/>
          </p:cNvSpPr>
          <p:nvPr/>
        </p:nvSpPr>
        <p:spPr bwMode="auto">
          <a:xfrm>
            <a:off x="5197475" y="4724400"/>
            <a:ext cx="2079625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Height of the Cylinder!</a:t>
            </a:r>
          </a:p>
        </p:txBody>
      </p:sp>
      <p:sp>
        <p:nvSpPr>
          <p:cNvPr id="13322" name="Line 10"/>
          <p:cNvSpPr>
            <a:spLocks noChangeShapeType="1"/>
          </p:cNvSpPr>
          <p:nvPr/>
        </p:nvSpPr>
        <p:spPr bwMode="auto">
          <a:xfrm flipH="1" flipV="1">
            <a:off x="5324475" y="4232275"/>
            <a:ext cx="766763" cy="546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3323" name="Line 11"/>
          <p:cNvSpPr>
            <a:spLocks noChangeShapeType="1"/>
          </p:cNvSpPr>
          <p:nvPr/>
        </p:nvSpPr>
        <p:spPr bwMode="auto">
          <a:xfrm flipV="1">
            <a:off x="2211388" y="5102225"/>
            <a:ext cx="635000" cy="2508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</p:spTree>
    <p:custDataLst>
      <p:tags r:id="rId1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3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3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3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33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133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33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8" grpId="0" animBg="1"/>
      <p:bldP spid="13319" grpId="0" animBg="1"/>
      <p:bldP spid="13320" grpId="0"/>
      <p:bldP spid="13321" grpId="0"/>
      <p:bldP spid="13322" grpId="0" animBg="1"/>
      <p:bldP spid="13323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ctr" eaLnBrk="1" hangingPunct="1">
              <a:spcBef>
                <a:spcPct val="75000"/>
              </a:spcBef>
            </a:pPr>
            <a:r>
              <a:rPr lang="en-US" sz="2400" smtClean="0"/>
              <a:t>For the Volume of a Cylinder we can write:</a:t>
            </a:r>
          </a:p>
          <a:p>
            <a:pPr lvl="1" algn="ctr" eaLnBrk="1" hangingPunct="1">
              <a:spcBef>
                <a:spcPct val="75000"/>
              </a:spcBef>
              <a:buFont typeface="Wingdings" pitchFamily="2" charset="2"/>
              <a:buNone/>
            </a:pPr>
            <a:r>
              <a:rPr lang="en-US" sz="2400" smtClean="0">
                <a:solidFill>
                  <a:srgbClr val="FF0000"/>
                </a:solidFill>
              </a:rPr>
              <a:t>V = B(h)</a:t>
            </a:r>
          </a:p>
          <a:p>
            <a:pPr lvl="1" algn="ctr" eaLnBrk="1" hangingPunct="1">
              <a:spcBef>
                <a:spcPct val="75000"/>
              </a:spcBef>
              <a:buFont typeface="Wingdings" pitchFamily="2" charset="2"/>
              <a:buNone/>
            </a:pPr>
            <a:r>
              <a:rPr lang="en-US" sz="2400" smtClean="0"/>
              <a:t>OR</a:t>
            </a:r>
          </a:p>
          <a:p>
            <a:pPr lvl="1" algn="ctr" eaLnBrk="1" hangingPunct="1">
              <a:spcBef>
                <a:spcPct val="75000"/>
              </a:spcBef>
              <a:buFont typeface="Wingdings" pitchFamily="2" charset="2"/>
              <a:buNone/>
            </a:pPr>
            <a:r>
              <a:rPr lang="en-US" sz="2400" smtClean="0">
                <a:solidFill>
                  <a:srgbClr val="FF0000"/>
                </a:solidFill>
              </a:rPr>
              <a:t>V = </a:t>
            </a:r>
            <a:r>
              <a:rPr lang="en-US" sz="2400" smtClean="0">
                <a:solidFill>
                  <a:srgbClr val="FF0000"/>
                </a:solidFill>
                <a:latin typeface="Times New Roman" charset="0"/>
                <a:cs typeface="Times New Roman" charset="0"/>
              </a:rPr>
              <a:t>π</a:t>
            </a:r>
            <a:r>
              <a:rPr lang="en-US" sz="2400" i="1" smtClean="0">
                <a:solidFill>
                  <a:srgbClr val="FF0000"/>
                </a:solidFill>
                <a:cs typeface="Times New Roman" charset="0"/>
              </a:rPr>
              <a:t>r</a:t>
            </a:r>
            <a:r>
              <a:rPr lang="en-US" sz="2400" i="1" baseline="30000" smtClean="0">
                <a:solidFill>
                  <a:srgbClr val="FF0000"/>
                </a:solidFill>
                <a:cs typeface="Times New Roman" charset="0"/>
              </a:rPr>
              <a:t>2</a:t>
            </a:r>
            <a:r>
              <a:rPr lang="en-US" sz="2400" smtClean="0">
                <a:solidFill>
                  <a:srgbClr val="FF0000"/>
                </a:solidFill>
                <a:cs typeface="Times New Roman" charset="0"/>
              </a:rPr>
              <a:t>(h)</a:t>
            </a:r>
            <a:endParaRPr lang="en-US" sz="2400" i="1" smtClean="0">
              <a:solidFill>
                <a:srgbClr val="FF0000"/>
              </a:solidFill>
              <a:cs typeface="Times New Roman" charset="0"/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381000" y="762000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  <a:uLnTx/>
                <a:uFillTx/>
                <a:latin typeface="+mj-lt"/>
                <a:ea typeface="+mj-ea"/>
                <a:cs typeface="+mj-cs"/>
              </a:rPr>
              <a:t>Volume of a Cylinder</a:t>
            </a:r>
          </a:p>
        </p:txBody>
      </p:sp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800" decel="100000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800" decel="1000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229600" cy="896112"/>
          </a:xfrm>
        </p:spPr>
        <p:txBody>
          <a:bodyPr>
            <a:normAutofit/>
          </a:bodyPr>
          <a:lstStyle/>
          <a:p>
            <a:pPr eaLnBrk="1" hangingPunct="1"/>
            <a:r>
              <a:rPr lang="en-US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Volume of Cylinders </a:t>
            </a: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495300" y="1725613"/>
            <a:ext cx="8039100" cy="480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104" name="Oval 14"/>
          <p:cNvSpPr>
            <a:spLocks noChangeAspect="1" noChangeArrowheads="1"/>
          </p:cNvSpPr>
          <p:nvPr/>
        </p:nvSpPr>
        <p:spPr bwMode="auto">
          <a:xfrm>
            <a:off x="561975" y="3924300"/>
            <a:ext cx="1828800" cy="1828800"/>
          </a:xfrm>
          <a:prstGeom prst="ellipse">
            <a:avLst/>
          </a:prstGeom>
          <a:solidFill>
            <a:srgbClr val="C0C0C0"/>
          </a:solidFill>
          <a:ln w="9525">
            <a:round/>
            <a:headEnd/>
            <a:tailEnd/>
          </a:ln>
          <a:scene3d>
            <a:camera prst="legacyObliqueTopRight">
              <a:rot lat="1200000" lon="2100000" rev="0"/>
            </a:camera>
            <a:lightRig rig="legacyFlat3" dir="b"/>
          </a:scene3d>
          <a:sp3d extrusionH="3630600" prstMaterial="legacyMetal">
            <a:bevelT w="13500" h="13500" prst="angle"/>
            <a:bevelB w="13500" h="13500" prst="angle"/>
            <a:extrusionClr>
              <a:srgbClr val="FFFFFF"/>
            </a:extrusionClr>
          </a:sp3d>
        </p:spPr>
        <p:txBody>
          <a:bodyPr>
            <a:flatTx/>
          </a:bodyPr>
          <a:lstStyle/>
          <a:p>
            <a:endParaRPr lang="en-US"/>
          </a:p>
        </p:txBody>
      </p:sp>
      <p:sp>
        <p:nvSpPr>
          <p:cNvPr id="4105" name="Text Box 15"/>
          <p:cNvSpPr txBox="1">
            <a:spLocks noChangeArrowheads="1"/>
          </p:cNvSpPr>
          <p:nvPr/>
        </p:nvSpPr>
        <p:spPr bwMode="auto">
          <a:xfrm>
            <a:off x="395287" y="5013325"/>
            <a:ext cx="9731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5 cm</a:t>
            </a:r>
          </a:p>
        </p:txBody>
      </p:sp>
      <p:sp>
        <p:nvSpPr>
          <p:cNvPr id="15379" name="Oval 19"/>
          <p:cNvSpPr>
            <a:spLocks noChangeAspect="1" noChangeArrowheads="1"/>
          </p:cNvSpPr>
          <p:nvPr/>
        </p:nvSpPr>
        <p:spPr bwMode="auto">
          <a:xfrm>
            <a:off x="581025" y="3914775"/>
            <a:ext cx="1828800" cy="1828800"/>
          </a:xfrm>
          <a:prstGeom prst="ellipse">
            <a:avLst/>
          </a:prstGeom>
          <a:solidFill>
            <a:srgbClr val="FF6600"/>
          </a:solidFill>
          <a:ln w="9525">
            <a:round/>
            <a:headEnd/>
            <a:tailEnd/>
          </a:ln>
          <a:scene3d>
            <a:camera prst="legacyObliqueTopRight">
              <a:rot lat="1200000" lon="2100000" rev="0"/>
            </a:camera>
            <a:lightRig rig="legacyFlat3" dir="b"/>
          </a:scene3d>
          <a:sp3d prstMaterial="legacyMetal">
            <a:bevelT w="13500" h="13500" prst="angle"/>
            <a:bevelB w="13500" h="13500" prst="angle"/>
            <a:extrusionClr>
              <a:srgbClr val="FFFFFF"/>
            </a:extrusionClr>
          </a:sp3d>
        </p:spPr>
        <p:txBody>
          <a:bodyPr>
            <a:flatTx/>
          </a:bodyPr>
          <a:lstStyle/>
          <a:p>
            <a:endParaRPr lang="en-US"/>
          </a:p>
        </p:txBody>
      </p:sp>
      <p:sp>
        <p:nvSpPr>
          <p:cNvPr id="4107" name="Line 16"/>
          <p:cNvSpPr>
            <a:spLocks noChangeShapeType="1"/>
          </p:cNvSpPr>
          <p:nvPr/>
        </p:nvSpPr>
        <p:spPr bwMode="auto">
          <a:xfrm>
            <a:off x="984250" y="4070350"/>
            <a:ext cx="457200" cy="782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08" name="Line 17"/>
          <p:cNvSpPr>
            <a:spLocks noChangeShapeType="1"/>
          </p:cNvSpPr>
          <p:nvPr/>
        </p:nvSpPr>
        <p:spPr bwMode="auto">
          <a:xfrm flipV="1">
            <a:off x="687387" y="4541838"/>
            <a:ext cx="457200" cy="428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09" name="Line 20"/>
          <p:cNvSpPr>
            <a:spLocks noChangeShapeType="1"/>
          </p:cNvSpPr>
          <p:nvPr/>
        </p:nvSpPr>
        <p:spPr bwMode="auto">
          <a:xfrm flipV="1">
            <a:off x="1985962" y="2860675"/>
            <a:ext cx="3067050" cy="2005013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 type="arrow" w="med" len="med"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4110" name="Text Box 21"/>
          <p:cNvSpPr txBox="1">
            <a:spLocks noChangeArrowheads="1"/>
          </p:cNvSpPr>
          <p:nvPr/>
        </p:nvSpPr>
        <p:spPr bwMode="auto">
          <a:xfrm>
            <a:off x="3541712" y="4545013"/>
            <a:ext cx="9731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18 cm</a:t>
            </a:r>
          </a:p>
        </p:txBody>
      </p:sp>
      <p:sp>
        <p:nvSpPr>
          <p:cNvPr id="4111" name="Line 22"/>
          <p:cNvSpPr>
            <a:spLocks noChangeShapeType="1"/>
          </p:cNvSpPr>
          <p:nvPr/>
        </p:nvSpPr>
        <p:spPr bwMode="auto">
          <a:xfrm flipH="1" flipV="1">
            <a:off x="3494087" y="3970338"/>
            <a:ext cx="355600" cy="590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15385" name="Object 25"/>
          <p:cNvGraphicFramePr>
            <a:graphicFrameLocks noChangeAspect="1"/>
          </p:cNvGraphicFramePr>
          <p:nvPr/>
        </p:nvGraphicFramePr>
        <p:xfrm>
          <a:off x="6310312" y="2420938"/>
          <a:ext cx="1674813" cy="538162"/>
        </p:xfrm>
        <a:graphic>
          <a:graphicData uri="http://schemas.openxmlformats.org/presentationml/2006/ole">
            <p:oleObj spid="_x0000_s74754" name="Equation" r:id="rId4" imgW="711000" imgH="228600" progId="">
              <p:embed/>
            </p:oleObj>
          </a:graphicData>
        </a:graphic>
      </p:graphicFrame>
      <p:graphicFrame>
        <p:nvGraphicFramePr>
          <p:cNvPr id="15386" name="Object 26"/>
          <p:cNvGraphicFramePr>
            <a:graphicFrameLocks noChangeAspect="1"/>
          </p:cNvGraphicFramePr>
          <p:nvPr/>
        </p:nvGraphicFramePr>
        <p:xfrm>
          <a:off x="5572125" y="3195638"/>
          <a:ext cx="2870200" cy="655637"/>
        </p:xfrm>
        <a:graphic>
          <a:graphicData uri="http://schemas.openxmlformats.org/presentationml/2006/ole">
            <p:oleObj spid="_x0000_s74755" name="Equation" r:id="rId5" imgW="1218960" imgH="279360" progId="">
              <p:embed/>
            </p:oleObj>
          </a:graphicData>
        </a:graphic>
      </p:graphicFrame>
      <p:graphicFrame>
        <p:nvGraphicFramePr>
          <p:cNvPr id="15387" name="Object 27"/>
          <p:cNvGraphicFramePr>
            <a:graphicFrameLocks noChangeAspect="1"/>
          </p:cNvGraphicFramePr>
          <p:nvPr/>
        </p:nvGraphicFramePr>
        <p:xfrm>
          <a:off x="5514975" y="4098925"/>
          <a:ext cx="2900362" cy="596900"/>
        </p:xfrm>
        <a:graphic>
          <a:graphicData uri="http://schemas.openxmlformats.org/presentationml/2006/ole">
            <p:oleObj spid="_x0000_s74756" name="Equation" r:id="rId6" imgW="1231560" imgH="253800" progId="">
              <p:embed/>
            </p:oleObj>
          </a:graphicData>
        </a:graphic>
      </p:graphicFrame>
      <p:graphicFrame>
        <p:nvGraphicFramePr>
          <p:cNvPr id="15388" name="Object 28"/>
          <p:cNvGraphicFramePr>
            <a:graphicFrameLocks noChangeAspect="1"/>
          </p:cNvGraphicFramePr>
          <p:nvPr/>
        </p:nvGraphicFramePr>
        <p:xfrm>
          <a:off x="5491162" y="4959350"/>
          <a:ext cx="2900363" cy="477838"/>
        </p:xfrm>
        <a:graphic>
          <a:graphicData uri="http://schemas.openxmlformats.org/presentationml/2006/ole">
            <p:oleObj spid="_x0000_s74757" name="Equation" r:id="rId7" imgW="1231560" imgH="203040" progId="">
              <p:embed/>
            </p:oleObj>
          </a:graphicData>
        </a:graphic>
      </p:graphicFrame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5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53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5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9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704088"/>
            <a:ext cx="8305800" cy="896112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Parts of a cylinder</a:t>
            </a:r>
          </a:p>
        </p:txBody>
      </p:sp>
      <p:sp>
        <p:nvSpPr>
          <p:cNvPr id="18435" name="Text Box 5"/>
          <p:cNvSpPr txBox="1">
            <a:spLocks noChangeArrowheads="1"/>
          </p:cNvSpPr>
          <p:nvPr/>
        </p:nvSpPr>
        <p:spPr bwMode="auto">
          <a:xfrm>
            <a:off x="228600" y="1676400"/>
            <a:ext cx="480060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i="1" dirty="0"/>
              <a:t>A cylinder has 2 main parts.</a:t>
            </a:r>
          </a:p>
          <a:p>
            <a:pPr>
              <a:spcBef>
                <a:spcPct val="50000"/>
              </a:spcBef>
            </a:pPr>
            <a:r>
              <a:rPr lang="en-US" sz="3200" i="1" dirty="0"/>
              <a:t>A </a:t>
            </a:r>
            <a:r>
              <a:rPr lang="en-US" sz="3200" b="1" i="1" dirty="0"/>
              <a:t>rectangle</a:t>
            </a:r>
            <a:r>
              <a:rPr lang="en-US" sz="3200" i="1" dirty="0"/>
              <a:t> </a:t>
            </a:r>
          </a:p>
          <a:p>
            <a:pPr>
              <a:spcBef>
                <a:spcPct val="50000"/>
              </a:spcBef>
            </a:pPr>
            <a:r>
              <a:rPr lang="en-US" sz="3200" i="1" dirty="0"/>
              <a:t>and</a:t>
            </a:r>
          </a:p>
          <a:p>
            <a:pPr>
              <a:spcBef>
                <a:spcPct val="50000"/>
              </a:spcBef>
            </a:pPr>
            <a:r>
              <a:rPr lang="en-US" sz="3200" i="1" dirty="0"/>
              <a:t>A </a:t>
            </a:r>
            <a:r>
              <a:rPr lang="en-US" sz="3200" b="1" i="1" dirty="0"/>
              <a:t>circle</a:t>
            </a:r>
            <a:r>
              <a:rPr lang="en-US" sz="3200" i="1" dirty="0"/>
              <a:t> – well, 2 circles really</a:t>
            </a:r>
            <a:r>
              <a:rPr lang="en-US" sz="3200" i="1" dirty="0" smtClean="0"/>
              <a:t>.</a:t>
            </a:r>
            <a:endParaRPr lang="en-US" sz="3200" i="1" dirty="0"/>
          </a:p>
          <a:p>
            <a:pPr>
              <a:spcBef>
                <a:spcPct val="50000"/>
              </a:spcBef>
            </a:pPr>
            <a:r>
              <a:rPr lang="en-US" sz="3200" i="1" dirty="0"/>
              <a:t>Put together they make a cylinder.</a:t>
            </a:r>
          </a:p>
        </p:txBody>
      </p:sp>
      <p:pic>
        <p:nvPicPr>
          <p:cNvPr id="18436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1524000"/>
            <a:ext cx="3900488" cy="3216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823" name="Rectangle 7"/>
          <p:cNvSpPr>
            <a:spLocks noChangeArrowheads="1"/>
          </p:cNvSpPr>
          <p:nvPr/>
        </p:nvSpPr>
        <p:spPr bwMode="auto">
          <a:xfrm>
            <a:off x="5029200" y="2286000"/>
            <a:ext cx="2133600" cy="16764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24" name="Oval 8"/>
          <p:cNvSpPr>
            <a:spLocks noChangeArrowheads="1"/>
          </p:cNvSpPr>
          <p:nvPr/>
        </p:nvSpPr>
        <p:spPr bwMode="auto">
          <a:xfrm>
            <a:off x="5791200" y="3962400"/>
            <a:ext cx="685800" cy="685800"/>
          </a:xfrm>
          <a:prstGeom prst="ellipse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25" name="Oval 9"/>
          <p:cNvSpPr>
            <a:spLocks noChangeArrowheads="1"/>
          </p:cNvSpPr>
          <p:nvPr/>
        </p:nvSpPr>
        <p:spPr bwMode="auto">
          <a:xfrm>
            <a:off x="5791200" y="1600200"/>
            <a:ext cx="685800" cy="685800"/>
          </a:xfrm>
          <a:prstGeom prst="ellipse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26" name="Line 10"/>
          <p:cNvSpPr>
            <a:spLocks noChangeShapeType="1"/>
          </p:cNvSpPr>
          <p:nvPr/>
        </p:nvSpPr>
        <p:spPr bwMode="auto">
          <a:xfrm flipV="1">
            <a:off x="4267200" y="4191000"/>
            <a:ext cx="3581400" cy="2057400"/>
          </a:xfrm>
          <a:prstGeom prst="line">
            <a:avLst/>
          </a:prstGeom>
          <a:noFill/>
          <a:ln w="76200">
            <a:solidFill>
              <a:srgbClr val="FF0000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348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34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4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34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3" grpId="0" animBg="1"/>
      <p:bldP spid="34824" grpId="0" animBg="1"/>
      <p:bldP spid="34825" grpId="0" animBg="1"/>
      <p:bldP spid="34826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60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The Soup Can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828800"/>
            <a:ext cx="6324600" cy="4191000"/>
          </a:xfrm>
        </p:spPr>
        <p:txBody>
          <a:bodyPr>
            <a:noAutofit/>
          </a:bodyPr>
          <a:lstStyle/>
          <a:p>
            <a:pPr eaLnBrk="1" hangingPunct="1">
              <a:buFontTx/>
              <a:buNone/>
              <a:defRPr/>
            </a:pPr>
            <a:r>
              <a:rPr lang="en-US" sz="2800" dirty="0" smtClean="0"/>
              <a:t>Think of the Cylinder as a soup can. </a:t>
            </a:r>
          </a:p>
          <a:p>
            <a:pPr eaLnBrk="1" hangingPunct="1">
              <a:buFontTx/>
              <a:buNone/>
              <a:defRPr/>
            </a:pPr>
            <a:r>
              <a:rPr lang="en-US" sz="2800" dirty="0" smtClean="0"/>
              <a:t>You have the top and bottom lid (</a:t>
            </a:r>
            <a:r>
              <a:rPr lang="en-US" sz="2800" b="1" dirty="0" smtClean="0"/>
              <a:t>circles</a:t>
            </a:r>
            <a:r>
              <a:rPr lang="en-US" sz="2800" dirty="0" smtClean="0"/>
              <a:t>) and you have the label (a </a:t>
            </a:r>
            <a:r>
              <a:rPr lang="en-US" sz="2800" b="1" dirty="0" smtClean="0"/>
              <a:t>rectangle</a:t>
            </a:r>
            <a:r>
              <a:rPr lang="en-US" sz="2800" dirty="0" smtClean="0"/>
              <a:t> – wrapped around the can).</a:t>
            </a:r>
          </a:p>
          <a:p>
            <a:pPr eaLnBrk="1" hangingPunct="1">
              <a:buFontTx/>
              <a:buNone/>
              <a:defRPr/>
            </a:pPr>
            <a:endParaRPr lang="en-US" sz="2800" dirty="0" smtClean="0"/>
          </a:p>
          <a:p>
            <a:pPr eaLnBrk="1" hangingPunct="1">
              <a:buFontTx/>
              <a:buNone/>
              <a:defRPr/>
            </a:pPr>
            <a:r>
              <a:rPr lang="en-US" sz="2800" dirty="0" smtClean="0"/>
              <a:t>The lids and the label are related.</a:t>
            </a:r>
          </a:p>
          <a:p>
            <a:pPr eaLnBrk="1" hangingPunct="1">
              <a:buFontTx/>
              <a:buNone/>
              <a:defRPr/>
            </a:pPr>
            <a:r>
              <a:rPr lang="en-US" sz="2800" dirty="0" smtClean="0"/>
              <a:t>The circumference of the lid is the same as the length of the label. </a:t>
            </a:r>
          </a:p>
        </p:txBody>
      </p:sp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9400" y="2514600"/>
            <a:ext cx="2255838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7" name="Title 1"/>
          <p:cNvSpPr>
            <a:spLocks noGrp="1"/>
          </p:cNvSpPr>
          <p:nvPr>
            <p:ph type="title"/>
          </p:nvPr>
        </p:nvSpPr>
        <p:spPr>
          <a:xfrm>
            <a:off x="304800" y="457200"/>
            <a:ext cx="8305800" cy="1143000"/>
          </a:xfrm>
        </p:spPr>
        <p:txBody>
          <a:bodyPr/>
          <a:lstStyle/>
          <a:p>
            <a:pPr eaLnBrk="1" hangingPunct="1"/>
            <a:r>
              <a:rPr lang="en-US" sz="3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Surface Area of a Cylinder</a:t>
            </a:r>
            <a:r>
              <a:rPr lang="en-US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/>
            </a:r>
            <a:br>
              <a:rPr lang="en-US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en-US" sz="1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Draw the shapes that make up the surface area of a cylinder.</a:t>
            </a:r>
            <a:endParaRPr lang="en-US" sz="20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1746" name="Oval 2"/>
          <p:cNvSpPr>
            <a:spLocks noChangeArrowheads="1"/>
          </p:cNvSpPr>
          <p:nvPr/>
        </p:nvSpPr>
        <p:spPr bwMode="auto">
          <a:xfrm>
            <a:off x="0" y="3627438"/>
            <a:ext cx="1371600" cy="1371600"/>
          </a:xfrm>
          <a:prstGeom prst="ellipse">
            <a:avLst/>
          </a:prstGeom>
          <a:solidFill>
            <a:srgbClr val="C0C0C0"/>
          </a:solidFill>
          <a:ln w="9525">
            <a:round/>
            <a:headEnd/>
            <a:tailEnd/>
          </a:ln>
          <a:scene3d>
            <a:camera prst="legacyObliqueTopRight">
              <a:rot lat="1200000" lon="2100000" rev="0"/>
            </a:camera>
            <a:lightRig rig="legacyFlat3" dir="b"/>
          </a:scene3d>
          <a:sp3d extrusionH="1801800" prstMaterial="legacyMetal">
            <a:bevelT w="13500" h="13500" prst="angle"/>
            <a:bevelB w="13500" h="13500" prst="angle"/>
            <a:extrusionClr>
              <a:srgbClr val="FFFFFF"/>
            </a:extrusionClr>
          </a:sp3d>
        </p:spPr>
        <p:txBody>
          <a:bodyPr>
            <a:flatTx/>
          </a:bodyPr>
          <a:lstStyle/>
          <a:p>
            <a:endParaRPr lang="en-US"/>
          </a:p>
        </p:txBody>
      </p:sp>
      <p:sp>
        <p:nvSpPr>
          <p:cNvPr id="5" name="Oval 4"/>
          <p:cNvSpPr>
            <a:spLocks noChangeArrowheads="1"/>
          </p:cNvSpPr>
          <p:nvPr/>
        </p:nvSpPr>
        <p:spPr bwMode="auto">
          <a:xfrm>
            <a:off x="5692775" y="1519238"/>
            <a:ext cx="1371600" cy="1371600"/>
          </a:xfrm>
          <a:prstGeom prst="ellipse">
            <a:avLst/>
          </a:prstGeom>
          <a:solidFill>
            <a:srgbClr val="00B0F0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6" name="Oval 5"/>
          <p:cNvSpPr>
            <a:spLocks noChangeArrowheads="1"/>
          </p:cNvSpPr>
          <p:nvPr/>
        </p:nvSpPr>
        <p:spPr bwMode="auto">
          <a:xfrm>
            <a:off x="5786438" y="5294313"/>
            <a:ext cx="1371600" cy="1371600"/>
          </a:xfrm>
          <a:prstGeom prst="ellipse">
            <a:avLst/>
          </a:prstGeom>
          <a:solidFill>
            <a:srgbClr val="00B0F0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4497388" y="3303588"/>
            <a:ext cx="4306887" cy="1592262"/>
          </a:xfrm>
          <a:prstGeom prst="rect">
            <a:avLst/>
          </a:prstGeom>
          <a:solidFill>
            <a:srgbClr val="00B0F0"/>
          </a:solidFill>
          <a:ln w="254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8" name="Right Arrow 7"/>
          <p:cNvSpPr>
            <a:spLocks noChangeArrowheads="1"/>
          </p:cNvSpPr>
          <p:nvPr/>
        </p:nvSpPr>
        <p:spPr bwMode="auto">
          <a:xfrm>
            <a:off x="2408238" y="2016125"/>
            <a:ext cx="1490662" cy="673100"/>
          </a:xfrm>
          <a:prstGeom prst="rightArrow">
            <a:avLst>
              <a:gd name="adj1" fmla="val 50000"/>
              <a:gd name="adj2" fmla="val 50065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/>
              <a:t>Circle</a:t>
            </a:r>
          </a:p>
        </p:txBody>
      </p:sp>
      <p:sp>
        <p:nvSpPr>
          <p:cNvPr id="10" name="Right Arrow 9"/>
          <p:cNvSpPr>
            <a:spLocks noChangeArrowheads="1"/>
          </p:cNvSpPr>
          <p:nvPr/>
        </p:nvSpPr>
        <p:spPr bwMode="auto">
          <a:xfrm>
            <a:off x="2428875" y="5589588"/>
            <a:ext cx="1489075" cy="673100"/>
          </a:xfrm>
          <a:prstGeom prst="rightArrow">
            <a:avLst>
              <a:gd name="adj1" fmla="val 50000"/>
              <a:gd name="adj2" fmla="val 50012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/>
              <a:t>Circle</a:t>
            </a:r>
          </a:p>
        </p:txBody>
      </p:sp>
      <p:sp>
        <p:nvSpPr>
          <p:cNvPr id="11" name="Right Arrow 10"/>
          <p:cNvSpPr>
            <a:spLocks noChangeArrowheads="1"/>
          </p:cNvSpPr>
          <p:nvPr/>
        </p:nvSpPr>
        <p:spPr bwMode="auto">
          <a:xfrm>
            <a:off x="2419350" y="3868738"/>
            <a:ext cx="1489075" cy="673100"/>
          </a:xfrm>
          <a:prstGeom prst="rightArrow">
            <a:avLst>
              <a:gd name="adj1" fmla="val 50000"/>
              <a:gd name="adj2" fmla="val 50012"/>
            </a:avLst>
          </a:prstGeom>
          <a:solidFill>
            <a:srgbClr val="FFFF00"/>
          </a:soli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/>
            <a:r>
              <a:rPr lang="en-US"/>
              <a:t>Rectangle</a:t>
            </a:r>
          </a:p>
        </p:txBody>
      </p:sp>
      <p:graphicFrame>
        <p:nvGraphicFramePr>
          <p:cNvPr id="13" name="Object 3"/>
          <p:cNvGraphicFramePr>
            <a:graphicFrameLocks noChangeAspect="1"/>
          </p:cNvGraphicFramePr>
          <p:nvPr/>
        </p:nvGraphicFramePr>
        <p:xfrm>
          <a:off x="5768975" y="1931988"/>
          <a:ext cx="1235075" cy="482600"/>
        </p:xfrm>
        <a:graphic>
          <a:graphicData uri="http://schemas.openxmlformats.org/presentationml/2006/ole">
            <p:oleObj spid="_x0000_s72706" name="Equation" r:id="rId4" imgW="520560" imgH="203040" progId="">
              <p:embed/>
            </p:oleObj>
          </a:graphicData>
        </a:graphic>
      </p:graphicFrame>
      <p:graphicFrame>
        <p:nvGraphicFramePr>
          <p:cNvPr id="31748" name="Object 4"/>
          <p:cNvGraphicFramePr>
            <a:graphicFrameLocks noChangeAspect="1"/>
          </p:cNvGraphicFramePr>
          <p:nvPr/>
        </p:nvGraphicFramePr>
        <p:xfrm>
          <a:off x="5862638" y="5741988"/>
          <a:ext cx="1235075" cy="482600"/>
        </p:xfrm>
        <a:graphic>
          <a:graphicData uri="http://schemas.openxmlformats.org/presentationml/2006/ole">
            <p:oleObj spid="_x0000_s72707" name="Equation" r:id="rId5" imgW="520560" imgH="203040" progId="">
              <p:embed/>
            </p:oleObj>
          </a:graphicData>
        </a:graphic>
      </p:graphicFrame>
      <p:graphicFrame>
        <p:nvGraphicFramePr>
          <p:cNvPr id="31749" name="Object 5"/>
          <p:cNvGraphicFramePr>
            <a:graphicFrameLocks noChangeAspect="1"/>
          </p:cNvGraphicFramePr>
          <p:nvPr/>
        </p:nvGraphicFramePr>
        <p:xfrm>
          <a:off x="3797300" y="3760788"/>
          <a:ext cx="720725" cy="339725"/>
        </p:xfrm>
        <a:graphic>
          <a:graphicData uri="http://schemas.openxmlformats.org/presentationml/2006/ole">
            <p:oleObj spid="_x0000_s72708" name="Equation" r:id="rId6" imgW="431640" imgH="203040" progId="">
              <p:embed/>
            </p:oleObj>
          </a:graphicData>
        </a:graphic>
      </p:graphicFrame>
      <p:graphicFrame>
        <p:nvGraphicFramePr>
          <p:cNvPr id="31750" name="Object 6"/>
          <p:cNvGraphicFramePr>
            <a:graphicFrameLocks noChangeAspect="1"/>
          </p:cNvGraphicFramePr>
          <p:nvPr/>
        </p:nvGraphicFramePr>
        <p:xfrm>
          <a:off x="5770563" y="2978150"/>
          <a:ext cx="1587500" cy="339725"/>
        </p:xfrm>
        <a:graphic>
          <a:graphicData uri="http://schemas.openxmlformats.org/presentationml/2006/ole">
            <p:oleObj spid="_x0000_s72709" name="Equation" r:id="rId7" imgW="952200" imgH="203040" progId="">
              <p:embed/>
            </p:oleObj>
          </a:graphicData>
        </a:graphic>
      </p:graphicFrame>
      <p:graphicFrame>
        <p:nvGraphicFramePr>
          <p:cNvPr id="31751" name="Object 7"/>
          <p:cNvGraphicFramePr>
            <a:graphicFrameLocks noChangeAspect="1"/>
          </p:cNvGraphicFramePr>
          <p:nvPr/>
        </p:nvGraphicFramePr>
        <p:xfrm>
          <a:off x="5876925" y="3441700"/>
          <a:ext cx="966788" cy="385763"/>
        </p:xfrm>
        <a:graphic>
          <a:graphicData uri="http://schemas.openxmlformats.org/presentationml/2006/ole">
            <p:oleObj spid="_x0000_s72710" name="Equation" r:id="rId8" imgW="444240" imgH="177480" progId="">
              <p:embed/>
            </p:oleObj>
          </a:graphicData>
        </a:graphic>
      </p:graphicFrame>
      <p:graphicFrame>
        <p:nvGraphicFramePr>
          <p:cNvPr id="31753" name="Object 9"/>
          <p:cNvGraphicFramePr>
            <a:graphicFrameLocks noChangeAspect="1"/>
          </p:cNvGraphicFramePr>
          <p:nvPr/>
        </p:nvGraphicFramePr>
        <p:xfrm>
          <a:off x="4711700" y="3803650"/>
          <a:ext cx="3841750" cy="441325"/>
        </p:xfrm>
        <a:graphic>
          <a:graphicData uri="http://schemas.openxmlformats.org/presentationml/2006/ole">
            <p:oleObj spid="_x0000_s72711" name="Equation" r:id="rId9" imgW="1765080" imgH="203040" progId="">
              <p:embed/>
            </p:oleObj>
          </a:graphicData>
        </a:graphic>
      </p:graphicFrame>
      <p:graphicFrame>
        <p:nvGraphicFramePr>
          <p:cNvPr id="31754" name="Object 10"/>
          <p:cNvGraphicFramePr>
            <a:graphicFrameLocks noChangeAspect="1"/>
          </p:cNvGraphicFramePr>
          <p:nvPr/>
        </p:nvGraphicFramePr>
        <p:xfrm>
          <a:off x="5780088" y="4294188"/>
          <a:ext cx="1685925" cy="441325"/>
        </p:xfrm>
        <a:graphic>
          <a:graphicData uri="http://schemas.openxmlformats.org/presentationml/2006/ole">
            <p:oleObj spid="_x0000_s72712" name="Equation" r:id="rId10" imgW="774360" imgH="203040" progId="">
              <p:embed/>
            </p:oleObj>
          </a:graphicData>
        </a:graphic>
      </p:graphicFrame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17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317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317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317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317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317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 animBg="1"/>
      <p:bldP spid="5" grpId="0" animBg="1"/>
      <p:bldP spid="6" grpId="0" animBg="1"/>
      <p:bldP spid="7" grpId="0" animBg="1"/>
      <p:bldP spid="8" grpId="0" animBg="1"/>
      <p:bldP spid="10" grpId="0" animBg="1"/>
      <p:bldP spid="11" grpId="0" animBg="1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Area of the Circles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133600"/>
            <a:ext cx="4953000" cy="44958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sz="2800" dirty="0" smtClean="0"/>
              <a:t>Formula for Area of Circle</a:t>
            </a:r>
          </a:p>
          <a:p>
            <a:pPr eaLnBrk="1" hangingPunct="1">
              <a:buFontTx/>
              <a:buNone/>
              <a:defRPr/>
            </a:pPr>
            <a:r>
              <a:rPr lang="en-US" sz="2800" dirty="0" smtClean="0"/>
              <a:t>A= </a:t>
            </a:r>
            <a:r>
              <a:rPr lang="en-US" sz="2800" i="1" dirty="0" smtClean="0">
                <a:effectLst/>
                <a:sym typeface="Symbol" pitchFamily="18" charset="2"/>
              </a:rPr>
              <a:t></a:t>
            </a:r>
            <a:r>
              <a:rPr lang="en-US" sz="2800" dirty="0" smtClean="0"/>
              <a:t> r</a:t>
            </a:r>
            <a:r>
              <a:rPr lang="en-US" sz="2800" baseline="30000" dirty="0" smtClean="0"/>
              <a:t>2 </a:t>
            </a:r>
          </a:p>
          <a:p>
            <a:pPr eaLnBrk="1" hangingPunct="1">
              <a:buFontTx/>
              <a:buNone/>
              <a:defRPr/>
            </a:pPr>
            <a:r>
              <a:rPr lang="en-US" sz="2800" baseline="30000" dirty="0" smtClean="0"/>
              <a:t>     </a:t>
            </a:r>
            <a:r>
              <a:rPr lang="en-US" sz="2800" dirty="0" smtClean="0"/>
              <a:t>= 3.14 x 3</a:t>
            </a:r>
            <a:r>
              <a:rPr lang="en-US" sz="2800" baseline="30000" dirty="0" smtClean="0"/>
              <a:t>2</a:t>
            </a:r>
          </a:p>
          <a:p>
            <a:pPr eaLnBrk="1" hangingPunct="1">
              <a:buFontTx/>
              <a:buNone/>
              <a:defRPr/>
            </a:pPr>
            <a:r>
              <a:rPr lang="en-US" sz="2800" baseline="30000" dirty="0" smtClean="0"/>
              <a:t>	</a:t>
            </a:r>
            <a:r>
              <a:rPr lang="en-US" sz="2800" dirty="0" smtClean="0"/>
              <a:t>= 3.14 x 9</a:t>
            </a:r>
          </a:p>
          <a:p>
            <a:pPr eaLnBrk="1" hangingPunct="1">
              <a:buFontTx/>
              <a:buNone/>
              <a:defRPr/>
            </a:pPr>
            <a:r>
              <a:rPr lang="en-US" sz="2800" dirty="0" smtClean="0"/>
              <a:t>	= 28.26</a:t>
            </a:r>
          </a:p>
          <a:p>
            <a:pPr eaLnBrk="1" hangingPunct="1">
              <a:buFontTx/>
              <a:buNone/>
              <a:defRPr/>
            </a:pPr>
            <a:endParaRPr lang="en-US" sz="2800" dirty="0" smtClean="0"/>
          </a:p>
          <a:p>
            <a:pPr eaLnBrk="1" hangingPunct="1">
              <a:buFontTx/>
              <a:buNone/>
              <a:defRPr/>
            </a:pPr>
            <a:r>
              <a:rPr lang="en-US" sz="2800" dirty="0" smtClean="0"/>
              <a:t>But there are 2 of them so</a:t>
            </a:r>
          </a:p>
          <a:p>
            <a:pPr eaLnBrk="1" hangingPunct="1">
              <a:buFontTx/>
              <a:buNone/>
              <a:defRPr/>
            </a:pPr>
            <a:r>
              <a:rPr lang="en-US" sz="2800" dirty="0" smtClean="0"/>
              <a:t>28.26 x 2 = 56.52 units squared</a:t>
            </a:r>
          </a:p>
        </p:txBody>
      </p:sp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2200" y="1828800"/>
            <a:ext cx="2533650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The Rectangle</a:t>
            </a:r>
          </a:p>
        </p:txBody>
      </p:sp>
      <p:pic>
        <p:nvPicPr>
          <p:cNvPr id="21507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324600" y="1676400"/>
            <a:ext cx="2533650" cy="2343150"/>
          </a:xfrm>
          <a:noFill/>
        </p:spPr>
      </p:pic>
      <p:sp>
        <p:nvSpPr>
          <p:cNvPr id="21508" name="Text Box 5"/>
          <p:cNvSpPr txBox="1">
            <a:spLocks noChangeArrowheads="1"/>
          </p:cNvSpPr>
          <p:nvPr/>
        </p:nvSpPr>
        <p:spPr bwMode="auto">
          <a:xfrm>
            <a:off x="609600" y="1999595"/>
            <a:ext cx="5257800" cy="39703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/>
              <a:t>This has 2 steps.  To find the area we need base and height.  Height is given (6) but the base is not as easy.  </a:t>
            </a:r>
          </a:p>
          <a:p>
            <a:pPr>
              <a:spcBef>
                <a:spcPct val="50000"/>
              </a:spcBef>
            </a:pPr>
            <a:endParaRPr lang="en-US" sz="2800" dirty="0"/>
          </a:p>
          <a:p>
            <a:pPr>
              <a:spcBef>
                <a:spcPct val="50000"/>
              </a:spcBef>
            </a:pPr>
            <a:r>
              <a:rPr lang="en-US" sz="2800" dirty="0"/>
              <a:t>Notice that the base is the same as the distance around the circle (or the Circumference).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Find Circumference</a:t>
            </a:r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5562600" cy="4495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dirty="0" smtClean="0"/>
              <a:t>Formula is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dirty="0" smtClean="0"/>
              <a:t>C = </a:t>
            </a:r>
            <a:r>
              <a:rPr lang="en-US" sz="2800" i="1" dirty="0" smtClean="0">
                <a:effectLst/>
                <a:sym typeface="Symbol" pitchFamily="18" charset="2"/>
              </a:rPr>
              <a:t></a:t>
            </a:r>
            <a:r>
              <a:rPr lang="en-US" dirty="0" smtClean="0"/>
              <a:t> x d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dirty="0" smtClean="0"/>
              <a:t>	= 3.14 x 6 (radius doubled)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dirty="0" smtClean="0"/>
              <a:t>	= 18.84 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dirty="0" smtClean="0"/>
              <a:t>Now use that as your base.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dirty="0" smtClean="0"/>
              <a:t>A = b x h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dirty="0" smtClean="0"/>
              <a:t>	= 18.84 x 6 (the height given)</a:t>
            </a:r>
          </a:p>
          <a:p>
            <a:pPr eaLnBrk="1" hangingPunct="1">
              <a:lnSpc>
                <a:spcPct val="90000"/>
              </a:lnSpc>
              <a:buFontTx/>
              <a:buNone/>
              <a:defRPr/>
            </a:pPr>
            <a:r>
              <a:rPr lang="en-US" dirty="0" smtClean="0"/>
              <a:t>	= 113.04 units squared</a:t>
            </a:r>
          </a:p>
        </p:txBody>
      </p:sp>
      <p:pic>
        <p:nvPicPr>
          <p:cNvPr id="22532" name="Picture 7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400800" y="1828800"/>
            <a:ext cx="2533650" cy="23431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Rectangle 4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Add them together</a:t>
            </a:r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5791200" cy="4495800"/>
          </a:xfrm>
        </p:spPr>
        <p:txBody>
          <a:bodyPr/>
          <a:lstStyle/>
          <a:p>
            <a:pPr eaLnBrk="1" hangingPunct="1">
              <a:buFontTx/>
              <a:buNone/>
              <a:defRPr/>
            </a:pPr>
            <a:r>
              <a:rPr lang="en-US" smtClean="0"/>
              <a:t>Now add the area of the circles and the area of the rectangle together.</a:t>
            </a:r>
          </a:p>
          <a:p>
            <a:pPr eaLnBrk="1" hangingPunct="1">
              <a:buFontTx/>
              <a:buNone/>
              <a:defRPr/>
            </a:pPr>
            <a:endParaRPr lang="en-US" smtClean="0"/>
          </a:p>
          <a:p>
            <a:pPr eaLnBrk="1" hangingPunct="1">
              <a:buFontTx/>
              <a:buNone/>
              <a:defRPr/>
            </a:pPr>
            <a:r>
              <a:rPr lang="en-US" smtClean="0"/>
              <a:t>56.52 + 113.04 = 169.56 units squared </a:t>
            </a:r>
          </a:p>
          <a:p>
            <a:pPr eaLnBrk="1" hangingPunct="1">
              <a:buFontTx/>
              <a:buNone/>
              <a:defRPr/>
            </a:pPr>
            <a:endParaRPr lang="en-US" smtClean="0"/>
          </a:p>
          <a:p>
            <a:pPr eaLnBrk="1" hangingPunct="1">
              <a:buFontTx/>
              <a:buNone/>
              <a:defRPr/>
            </a:pPr>
            <a:r>
              <a:rPr lang="en-US" smtClean="0"/>
              <a:t>The total Surface Area!</a:t>
            </a:r>
          </a:p>
        </p:txBody>
      </p:sp>
      <p:pic>
        <p:nvPicPr>
          <p:cNvPr id="23556" name="Picture 7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324600" y="1981200"/>
            <a:ext cx="2533650" cy="23431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8" name="Rectangle 4"/>
          <p:cNvSpPr>
            <a:spLocks noGrp="1" noChangeArrowheads="1"/>
          </p:cNvSpPr>
          <p:nvPr>
            <p:ph type="title"/>
          </p:nvPr>
        </p:nvSpPr>
        <p:spPr>
          <a:xfrm>
            <a:off x="304800" y="457200"/>
            <a:ext cx="8229600" cy="1143000"/>
          </a:xfrm>
        </p:spPr>
        <p:txBody>
          <a:bodyPr/>
          <a:lstStyle/>
          <a:p>
            <a:pPr eaLnBrk="1" hangingPunct="1">
              <a:defRPr/>
            </a:pPr>
            <a:r>
              <a:rPr lang="en-US" b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Formula</a:t>
            </a:r>
          </a:p>
        </p:txBody>
      </p:sp>
      <p:sp>
        <p:nvSpPr>
          <p:cNvPr id="4710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077200" cy="4495800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en-US" sz="4800" smtClean="0"/>
              <a:t>SA = (</a:t>
            </a:r>
            <a:r>
              <a:rPr lang="en-US" sz="4800" b="1" i="1" smtClean="0">
                <a:effectLst/>
                <a:sym typeface="Symbol" pitchFamily="18" charset="2"/>
              </a:rPr>
              <a:t></a:t>
            </a:r>
            <a:r>
              <a:rPr lang="en-US" sz="4800" smtClean="0"/>
              <a:t> d x h) + 2 (</a:t>
            </a:r>
            <a:r>
              <a:rPr lang="en-US" sz="4800" b="1" i="1" smtClean="0">
                <a:effectLst/>
                <a:sym typeface="Symbol" pitchFamily="18" charset="2"/>
              </a:rPr>
              <a:t></a:t>
            </a:r>
            <a:r>
              <a:rPr lang="en-US" sz="4800" smtClean="0"/>
              <a:t> r</a:t>
            </a:r>
            <a:r>
              <a:rPr lang="en-US" sz="4800" baseline="30000" smtClean="0"/>
              <a:t>2</a:t>
            </a:r>
            <a:r>
              <a:rPr lang="en-US" sz="4800" smtClean="0"/>
              <a:t>)</a:t>
            </a:r>
          </a:p>
          <a:p>
            <a:pPr algn="ctr" eaLnBrk="1" hangingPunct="1">
              <a:buFontTx/>
              <a:buNone/>
              <a:defRPr/>
            </a:pPr>
            <a:r>
              <a:rPr lang="en-US" sz="4800" smtClean="0"/>
              <a:t>            Label	       Lids (2)</a:t>
            </a:r>
          </a:p>
          <a:p>
            <a:pPr algn="ctr" eaLnBrk="1" hangingPunct="1">
              <a:buFontTx/>
              <a:buNone/>
              <a:defRPr/>
            </a:pPr>
            <a:r>
              <a:rPr lang="en-US" sz="4000" smtClean="0"/>
              <a:t>    Area of Rectangle       Area of Circles</a:t>
            </a:r>
          </a:p>
        </p:txBody>
      </p:sp>
      <p:sp>
        <p:nvSpPr>
          <p:cNvPr id="24580" name="Line 7"/>
          <p:cNvSpPr>
            <a:spLocks noChangeShapeType="1"/>
          </p:cNvSpPr>
          <p:nvPr/>
        </p:nvSpPr>
        <p:spPr bwMode="auto">
          <a:xfrm flipV="1">
            <a:off x="3962400" y="2362200"/>
            <a:ext cx="0" cy="304800"/>
          </a:xfrm>
          <a:prstGeom prst="line">
            <a:avLst/>
          </a:prstGeom>
          <a:noFill/>
          <a:ln w="38100">
            <a:solidFill>
              <a:srgbClr val="FF0000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4581" name="Line 8"/>
          <p:cNvSpPr>
            <a:spLocks noChangeShapeType="1"/>
          </p:cNvSpPr>
          <p:nvPr/>
        </p:nvSpPr>
        <p:spPr bwMode="auto">
          <a:xfrm flipV="1">
            <a:off x="6781800" y="2362200"/>
            <a:ext cx="0" cy="304800"/>
          </a:xfrm>
          <a:prstGeom prst="line">
            <a:avLst/>
          </a:prstGeom>
          <a:noFill/>
          <a:ln w="38100">
            <a:solidFill>
              <a:srgbClr val="FF0000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4582" name="Line 9"/>
          <p:cNvSpPr>
            <a:spLocks noChangeShapeType="1"/>
          </p:cNvSpPr>
          <p:nvPr/>
        </p:nvSpPr>
        <p:spPr bwMode="auto">
          <a:xfrm flipV="1">
            <a:off x="6781800" y="3200400"/>
            <a:ext cx="0" cy="304800"/>
          </a:xfrm>
          <a:prstGeom prst="line">
            <a:avLst/>
          </a:prstGeom>
          <a:noFill/>
          <a:ln w="38100">
            <a:solidFill>
              <a:srgbClr val="FF0000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  <p:sp>
        <p:nvSpPr>
          <p:cNvPr id="24583" name="Line 10"/>
          <p:cNvSpPr>
            <a:spLocks noChangeShapeType="1"/>
          </p:cNvSpPr>
          <p:nvPr/>
        </p:nvSpPr>
        <p:spPr bwMode="auto">
          <a:xfrm flipV="1">
            <a:off x="3886200" y="3200400"/>
            <a:ext cx="0" cy="304800"/>
          </a:xfrm>
          <a:prstGeom prst="line">
            <a:avLst/>
          </a:prstGeom>
          <a:noFill/>
          <a:ln w="38100">
            <a:solidFill>
              <a:srgbClr val="FF0000"/>
            </a:solidFill>
            <a:miter lim="800000"/>
            <a:headEnd/>
            <a:tailEnd type="triangle" w="med" len="med"/>
          </a:ln>
        </p:spPr>
        <p:txBody>
          <a:bodyPr wrap="none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5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1625"/>
            <a:ext cx="8150225" cy="1143000"/>
          </a:xfrm>
        </p:spPr>
        <p:txBody>
          <a:bodyPr>
            <a:normAutofit/>
          </a:bodyPr>
          <a:lstStyle/>
          <a:p>
            <a:pPr algn="ctr" eaLnBrk="1" hangingPunct="1"/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Surface Area of Cylinders</a:t>
            </a:r>
          </a:p>
        </p:txBody>
      </p:sp>
      <p:sp>
        <p:nvSpPr>
          <p:cNvPr id="15364" name="Rectangle 4"/>
          <p:cNvSpPr>
            <a:spLocks noChangeArrowheads="1"/>
          </p:cNvSpPr>
          <p:nvPr/>
        </p:nvSpPr>
        <p:spPr bwMode="auto">
          <a:xfrm>
            <a:off x="220663" y="1725613"/>
            <a:ext cx="8747125" cy="480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07763" dir="18900000" algn="ctr" rotWithShape="0">
              <a:schemeClr val="bg2">
                <a:alpha val="50000"/>
              </a:schemeClr>
            </a:outerShdw>
          </a:effec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5137" name="Oval 14"/>
          <p:cNvSpPr>
            <a:spLocks noChangeAspect="1" noChangeArrowheads="1"/>
          </p:cNvSpPr>
          <p:nvPr/>
        </p:nvSpPr>
        <p:spPr bwMode="auto">
          <a:xfrm>
            <a:off x="166688" y="3717925"/>
            <a:ext cx="1828800" cy="1828800"/>
          </a:xfrm>
          <a:prstGeom prst="ellipse">
            <a:avLst/>
          </a:prstGeom>
          <a:solidFill>
            <a:srgbClr val="C0C0C0"/>
          </a:solidFill>
          <a:ln w="9525">
            <a:round/>
            <a:headEnd/>
            <a:tailEnd/>
          </a:ln>
          <a:scene3d>
            <a:camera prst="legacyObliqueTopRight">
              <a:rot lat="1200000" lon="2100000" rev="0"/>
            </a:camera>
            <a:lightRig rig="legacyFlat3" dir="b"/>
          </a:scene3d>
          <a:sp3d extrusionH="3630600" prstMaterial="legacyMetal">
            <a:bevelT w="13500" h="13500" prst="angle"/>
            <a:bevelB w="13500" h="13500" prst="angle"/>
            <a:extrusionClr>
              <a:srgbClr val="FFFFFF"/>
            </a:extrusionClr>
          </a:sp3d>
        </p:spPr>
        <p:txBody>
          <a:bodyPr>
            <a:flatTx/>
          </a:bodyPr>
          <a:lstStyle/>
          <a:p>
            <a:endParaRPr lang="en-US"/>
          </a:p>
        </p:txBody>
      </p:sp>
      <p:sp>
        <p:nvSpPr>
          <p:cNvPr id="5138" name="Text Box 15"/>
          <p:cNvSpPr txBox="1">
            <a:spLocks noChangeArrowheads="1"/>
          </p:cNvSpPr>
          <p:nvPr/>
        </p:nvSpPr>
        <p:spPr bwMode="auto">
          <a:xfrm>
            <a:off x="0" y="4806950"/>
            <a:ext cx="973138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5 cm</a:t>
            </a:r>
          </a:p>
        </p:txBody>
      </p:sp>
      <p:sp>
        <p:nvSpPr>
          <p:cNvPr id="15379" name="Oval 19"/>
          <p:cNvSpPr>
            <a:spLocks noChangeAspect="1" noChangeArrowheads="1"/>
          </p:cNvSpPr>
          <p:nvPr/>
        </p:nvSpPr>
        <p:spPr bwMode="auto">
          <a:xfrm>
            <a:off x="185738" y="3708400"/>
            <a:ext cx="1828800" cy="1828800"/>
          </a:xfrm>
          <a:prstGeom prst="ellipse">
            <a:avLst/>
          </a:prstGeom>
          <a:solidFill>
            <a:srgbClr val="FF6600"/>
          </a:solidFill>
          <a:ln w="9525">
            <a:round/>
            <a:headEnd/>
            <a:tailEnd/>
          </a:ln>
          <a:scene3d>
            <a:camera prst="legacyObliqueTopRight">
              <a:rot lat="1200000" lon="2100000" rev="0"/>
            </a:camera>
            <a:lightRig rig="legacyFlat3" dir="b"/>
          </a:scene3d>
          <a:sp3d prstMaterial="legacyMetal">
            <a:bevelT w="13500" h="13500" prst="angle"/>
            <a:bevelB w="13500" h="13500" prst="angle"/>
            <a:extrusionClr>
              <a:srgbClr val="FFFFFF"/>
            </a:extrusionClr>
          </a:sp3d>
        </p:spPr>
        <p:txBody>
          <a:bodyPr>
            <a:flatTx/>
          </a:bodyPr>
          <a:lstStyle/>
          <a:p>
            <a:endParaRPr lang="en-US"/>
          </a:p>
        </p:txBody>
      </p:sp>
      <p:sp>
        <p:nvSpPr>
          <p:cNvPr id="5140" name="Line 16"/>
          <p:cNvSpPr>
            <a:spLocks noChangeShapeType="1"/>
          </p:cNvSpPr>
          <p:nvPr/>
        </p:nvSpPr>
        <p:spPr bwMode="auto">
          <a:xfrm>
            <a:off x="588963" y="3863975"/>
            <a:ext cx="457200" cy="78263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oval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41" name="Line 17"/>
          <p:cNvSpPr>
            <a:spLocks noChangeShapeType="1"/>
          </p:cNvSpPr>
          <p:nvPr/>
        </p:nvSpPr>
        <p:spPr bwMode="auto">
          <a:xfrm flipV="1">
            <a:off x="292100" y="4335463"/>
            <a:ext cx="457200" cy="4286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5142" name="Text Box 21"/>
          <p:cNvSpPr txBox="1">
            <a:spLocks noChangeArrowheads="1"/>
          </p:cNvSpPr>
          <p:nvPr/>
        </p:nvSpPr>
        <p:spPr bwMode="auto">
          <a:xfrm>
            <a:off x="3146425" y="4338638"/>
            <a:ext cx="973138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18 cm</a:t>
            </a:r>
          </a:p>
        </p:txBody>
      </p:sp>
      <p:sp>
        <p:nvSpPr>
          <p:cNvPr id="5143" name="Line 22"/>
          <p:cNvSpPr>
            <a:spLocks noChangeShapeType="1"/>
          </p:cNvSpPr>
          <p:nvPr/>
        </p:nvSpPr>
        <p:spPr bwMode="auto">
          <a:xfrm flipH="1" flipV="1">
            <a:off x="3098800" y="3763963"/>
            <a:ext cx="355600" cy="590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/>
          </a:p>
        </p:txBody>
      </p:sp>
      <p:graphicFrame>
        <p:nvGraphicFramePr>
          <p:cNvPr id="15385" name="Object 2"/>
          <p:cNvGraphicFramePr>
            <a:graphicFrameLocks noChangeAspect="1"/>
          </p:cNvGraphicFramePr>
          <p:nvPr/>
        </p:nvGraphicFramePr>
        <p:xfrm>
          <a:off x="5014913" y="2155825"/>
          <a:ext cx="714375" cy="544513"/>
        </p:xfrm>
        <a:graphic>
          <a:graphicData uri="http://schemas.openxmlformats.org/presentationml/2006/ole">
            <p:oleObj spid="_x0000_s75778" name="Equation" r:id="rId4" imgW="266400" imgH="203040" progId="">
              <p:embed/>
            </p:oleObj>
          </a:graphicData>
        </a:graphic>
      </p:graphicFrame>
      <p:graphicFrame>
        <p:nvGraphicFramePr>
          <p:cNvPr id="15386" name="Object 3"/>
          <p:cNvGraphicFramePr>
            <a:graphicFrameLocks noChangeAspect="1"/>
          </p:cNvGraphicFramePr>
          <p:nvPr/>
        </p:nvGraphicFramePr>
        <p:xfrm>
          <a:off x="5740400" y="2149475"/>
          <a:ext cx="2001838" cy="685800"/>
        </p:xfrm>
        <a:graphic>
          <a:graphicData uri="http://schemas.openxmlformats.org/presentationml/2006/ole">
            <p:oleObj spid="_x0000_s75779" name="Equation" r:id="rId5" imgW="812520" imgH="279360" progId="">
              <p:embed/>
            </p:oleObj>
          </a:graphicData>
        </a:graphic>
      </p:graphicFrame>
      <p:sp>
        <p:nvSpPr>
          <p:cNvPr id="16" name="Oval 19"/>
          <p:cNvSpPr>
            <a:spLocks noChangeAspect="1" noChangeArrowheads="1"/>
          </p:cNvSpPr>
          <p:nvPr/>
        </p:nvSpPr>
        <p:spPr bwMode="auto">
          <a:xfrm>
            <a:off x="3257550" y="1693863"/>
            <a:ext cx="1828800" cy="1828800"/>
          </a:xfrm>
          <a:prstGeom prst="ellipse">
            <a:avLst/>
          </a:prstGeom>
          <a:solidFill>
            <a:srgbClr val="FF6600"/>
          </a:solidFill>
          <a:ln w="9525">
            <a:round/>
            <a:headEnd/>
            <a:tailEnd/>
          </a:ln>
          <a:scene3d>
            <a:camera prst="legacyObliqueTopRight">
              <a:rot lat="1200000" lon="2100000" rev="0"/>
            </a:camera>
            <a:lightRig rig="legacyFlat3" dir="b"/>
          </a:scene3d>
          <a:sp3d prstMaterial="legacyMetal">
            <a:bevelT w="13500" h="13500" prst="angle"/>
            <a:bevelB w="13500" h="13500" prst="angle"/>
            <a:extrusionClr>
              <a:srgbClr val="FFFFFF"/>
            </a:extrusionClr>
          </a:sp3d>
        </p:spPr>
        <p:txBody>
          <a:bodyPr>
            <a:flatTx/>
          </a:bodyPr>
          <a:lstStyle/>
          <a:p>
            <a:endParaRPr lang="en-US"/>
          </a:p>
        </p:txBody>
      </p:sp>
      <p:sp>
        <p:nvSpPr>
          <p:cNvPr id="15380" name="Line 20"/>
          <p:cNvSpPr>
            <a:spLocks noChangeShapeType="1"/>
          </p:cNvSpPr>
          <p:nvPr/>
        </p:nvSpPr>
        <p:spPr bwMode="auto">
          <a:xfrm flipV="1">
            <a:off x="1590675" y="2654300"/>
            <a:ext cx="3067050" cy="2005013"/>
          </a:xfrm>
          <a:prstGeom prst="line">
            <a:avLst/>
          </a:prstGeom>
          <a:noFill/>
          <a:ln w="28575">
            <a:solidFill>
              <a:srgbClr val="FF6600"/>
            </a:solidFill>
            <a:round/>
            <a:headEnd type="arrow" w="med" len="med"/>
            <a:tailEnd type="arrow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5265738" y="1784350"/>
            <a:ext cx="34512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>
                <a:solidFill>
                  <a:srgbClr val="FF0000"/>
                </a:solidFill>
              </a:rPr>
              <a:t>Face #1 = Circle</a:t>
            </a:r>
          </a:p>
        </p:txBody>
      </p:sp>
      <p:graphicFrame>
        <p:nvGraphicFramePr>
          <p:cNvPr id="33798" name="Object 6"/>
          <p:cNvGraphicFramePr>
            <a:graphicFrameLocks noChangeAspect="1"/>
          </p:cNvGraphicFramePr>
          <p:nvPr/>
        </p:nvGraphicFramePr>
        <p:xfrm>
          <a:off x="7869238" y="2220913"/>
          <a:ext cx="1065212" cy="436562"/>
        </p:xfrm>
        <a:graphic>
          <a:graphicData uri="http://schemas.openxmlformats.org/presentationml/2006/ole">
            <p:oleObj spid="_x0000_s75780" name="Equation" r:id="rId6" imgW="431640" imgH="177480" progId="">
              <p:embed/>
            </p:oleObj>
          </a:graphicData>
        </a:graphic>
      </p:graphicFrame>
      <p:graphicFrame>
        <p:nvGraphicFramePr>
          <p:cNvPr id="24" name="Object 10"/>
          <p:cNvGraphicFramePr>
            <a:graphicFrameLocks noChangeAspect="1"/>
          </p:cNvGraphicFramePr>
          <p:nvPr/>
        </p:nvGraphicFramePr>
        <p:xfrm>
          <a:off x="4973638" y="3340100"/>
          <a:ext cx="714375" cy="546100"/>
        </p:xfrm>
        <a:graphic>
          <a:graphicData uri="http://schemas.openxmlformats.org/presentationml/2006/ole">
            <p:oleObj spid="_x0000_s75781" name="Equation" r:id="rId7" imgW="266400" imgH="203040" progId="">
              <p:embed/>
            </p:oleObj>
          </a:graphicData>
        </a:graphic>
      </p:graphicFrame>
      <p:graphicFrame>
        <p:nvGraphicFramePr>
          <p:cNvPr id="25" name="Object 11"/>
          <p:cNvGraphicFramePr>
            <a:graphicFrameLocks noChangeAspect="1"/>
          </p:cNvGraphicFramePr>
          <p:nvPr/>
        </p:nvGraphicFramePr>
        <p:xfrm>
          <a:off x="5699125" y="3333750"/>
          <a:ext cx="2001838" cy="687388"/>
        </p:xfrm>
        <a:graphic>
          <a:graphicData uri="http://schemas.openxmlformats.org/presentationml/2006/ole">
            <p:oleObj spid="_x0000_s75782" name="Equation" r:id="rId8" imgW="812520" imgH="279360" progId="">
              <p:embed/>
            </p:oleObj>
          </a:graphicData>
        </a:graphic>
      </p:graphicFrame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5224463" y="2968625"/>
            <a:ext cx="34512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>
                <a:solidFill>
                  <a:srgbClr val="FF0000"/>
                </a:solidFill>
              </a:rPr>
              <a:t>Face #2 = Circle</a:t>
            </a:r>
          </a:p>
        </p:txBody>
      </p:sp>
      <p:graphicFrame>
        <p:nvGraphicFramePr>
          <p:cNvPr id="27" name="Object 12"/>
          <p:cNvGraphicFramePr>
            <a:graphicFrameLocks noChangeAspect="1"/>
          </p:cNvGraphicFramePr>
          <p:nvPr/>
        </p:nvGraphicFramePr>
        <p:xfrm>
          <a:off x="7827963" y="3405188"/>
          <a:ext cx="1065212" cy="436562"/>
        </p:xfrm>
        <a:graphic>
          <a:graphicData uri="http://schemas.openxmlformats.org/presentationml/2006/ole">
            <p:oleObj spid="_x0000_s75783" name="Equation" r:id="rId9" imgW="431640" imgH="177480" progId="">
              <p:embed/>
            </p:oleObj>
          </a:graphicData>
        </a:graphic>
      </p:graphicFrame>
      <p:graphicFrame>
        <p:nvGraphicFramePr>
          <p:cNvPr id="28" name="Object 13"/>
          <p:cNvGraphicFramePr>
            <a:graphicFrameLocks noChangeAspect="1"/>
          </p:cNvGraphicFramePr>
          <p:nvPr/>
        </p:nvGraphicFramePr>
        <p:xfrm>
          <a:off x="4545013" y="4483100"/>
          <a:ext cx="1192212" cy="679450"/>
        </p:xfrm>
        <a:graphic>
          <a:graphicData uri="http://schemas.openxmlformats.org/presentationml/2006/ole">
            <p:oleObj spid="_x0000_s75784" name="Equation" r:id="rId10" imgW="444240" imgH="253800" progId="">
              <p:embed/>
            </p:oleObj>
          </a:graphicData>
        </a:graphic>
      </p:graphicFrame>
      <p:graphicFrame>
        <p:nvGraphicFramePr>
          <p:cNvPr id="29" name="Object 14"/>
          <p:cNvGraphicFramePr>
            <a:graphicFrameLocks noChangeAspect="1"/>
          </p:cNvGraphicFramePr>
          <p:nvPr/>
        </p:nvGraphicFramePr>
        <p:xfrm>
          <a:off x="5686425" y="4529138"/>
          <a:ext cx="1971675" cy="625475"/>
        </p:xfrm>
        <a:graphic>
          <a:graphicData uri="http://schemas.openxmlformats.org/presentationml/2006/ole">
            <p:oleObj spid="_x0000_s75785" name="Equation" r:id="rId11" imgW="799920" imgH="253800" progId="">
              <p:embed/>
            </p:oleObj>
          </a:graphicData>
        </a:graphic>
      </p:graphicFrame>
      <p:sp>
        <p:nvSpPr>
          <p:cNvPr id="30" name="TextBox 29"/>
          <p:cNvSpPr txBox="1">
            <a:spLocks noChangeArrowheads="1"/>
          </p:cNvSpPr>
          <p:nvPr/>
        </p:nvSpPr>
        <p:spPr bwMode="auto">
          <a:xfrm>
            <a:off x="5195888" y="4133850"/>
            <a:ext cx="3451225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>
                <a:solidFill>
                  <a:srgbClr val="FF0000"/>
                </a:solidFill>
              </a:rPr>
              <a:t>Face #3 = Rectangle</a:t>
            </a:r>
          </a:p>
        </p:txBody>
      </p:sp>
      <p:graphicFrame>
        <p:nvGraphicFramePr>
          <p:cNvPr id="31" name="Object 15"/>
          <p:cNvGraphicFramePr>
            <a:graphicFrameLocks noChangeAspect="1"/>
          </p:cNvGraphicFramePr>
          <p:nvPr/>
        </p:nvGraphicFramePr>
        <p:xfrm>
          <a:off x="7707313" y="4570413"/>
          <a:ext cx="1254125" cy="436562"/>
        </p:xfrm>
        <a:graphic>
          <a:graphicData uri="http://schemas.openxmlformats.org/presentationml/2006/ole">
            <p:oleObj spid="_x0000_s75786" name="Equation" r:id="rId12" imgW="507960" imgH="177480" progId="">
              <p:embed/>
            </p:oleObj>
          </a:graphicData>
        </a:graphic>
      </p:graphicFrame>
      <p:graphicFrame>
        <p:nvGraphicFramePr>
          <p:cNvPr id="33808" name="Object 16"/>
          <p:cNvGraphicFramePr>
            <a:graphicFrameLocks noChangeAspect="1"/>
          </p:cNvGraphicFramePr>
          <p:nvPr/>
        </p:nvGraphicFramePr>
        <p:xfrm>
          <a:off x="2328863" y="5780088"/>
          <a:ext cx="1065212" cy="436562"/>
        </p:xfrm>
        <a:graphic>
          <a:graphicData uri="http://schemas.openxmlformats.org/presentationml/2006/ole">
            <p:oleObj spid="_x0000_s75787" name="Equation" r:id="rId13" imgW="431640" imgH="177480" progId="">
              <p:embed/>
            </p:oleObj>
          </a:graphicData>
        </a:graphic>
      </p:graphicFrame>
      <p:graphicFrame>
        <p:nvGraphicFramePr>
          <p:cNvPr id="33809" name="Object 17"/>
          <p:cNvGraphicFramePr>
            <a:graphicFrameLocks noChangeAspect="1"/>
          </p:cNvGraphicFramePr>
          <p:nvPr/>
        </p:nvGraphicFramePr>
        <p:xfrm>
          <a:off x="3332163" y="5784850"/>
          <a:ext cx="1096962" cy="436563"/>
        </p:xfrm>
        <a:graphic>
          <a:graphicData uri="http://schemas.openxmlformats.org/presentationml/2006/ole">
            <p:oleObj spid="_x0000_s75788" name="Equation" r:id="rId14" imgW="444240" imgH="177480" progId="">
              <p:embed/>
            </p:oleObj>
          </a:graphicData>
        </a:graphic>
      </p:graphicFrame>
      <p:graphicFrame>
        <p:nvGraphicFramePr>
          <p:cNvPr id="33810" name="Object 18"/>
          <p:cNvGraphicFramePr>
            <a:graphicFrameLocks noChangeAspect="1"/>
          </p:cNvGraphicFramePr>
          <p:nvPr/>
        </p:nvGraphicFramePr>
        <p:xfrm>
          <a:off x="4452938" y="5770563"/>
          <a:ext cx="1285875" cy="436562"/>
        </p:xfrm>
        <a:graphic>
          <a:graphicData uri="http://schemas.openxmlformats.org/presentationml/2006/ole">
            <p:oleObj spid="_x0000_s75789" name="Equation" r:id="rId15" imgW="520560" imgH="177480" progId="">
              <p:embed/>
            </p:oleObj>
          </a:graphicData>
        </a:graphic>
      </p:graphicFrame>
      <p:sp>
        <p:nvSpPr>
          <p:cNvPr id="5149" name="TextBox 34"/>
          <p:cNvSpPr txBox="1">
            <a:spLocks noChangeArrowheads="1"/>
          </p:cNvSpPr>
          <p:nvPr/>
        </p:nvSpPr>
        <p:spPr bwMode="auto">
          <a:xfrm>
            <a:off x="0" y="5781675"/>
            <a:ext cx="26098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400">
                <a:solidFill>
                  <a:srgbClr val="FF0000"/>
                </a:solidFill>
              </a:rPr>
              <a:t>Surface Area </a:t>
            </a:r>
          </a:p>
        </p:txBody>
      </p:sp>
      <p:graphicFrame>
        <p:nvGraphicFramePr>
          <p:cNvPr id="33811" name="Object 19"/>
          <p:cNvGraphicFramePr>
            <a:graphicFrameLocks noChangeAspect="1"/>
          </p:cNvGraphicFramePr>
          <p:nvPr/>
        </p:nvGraphicFramePr>
        <p:xfrm>
          <a:off x="5734050" y="5784850"/>
          <a:ext cx="2884488" cy="498475"/>
        </p:xfrm>
        <a:graphic>
          <a:graphicData uri="http://schemas.openxmlformats.org/presentationml/2006/ole">
            <p:oleObj spid="_x0000_s75790" name="Equation" r:id="rId16" imgW="1168200" imgH="203040" progId="">
              <p:embed/>
            </p:oleObj>
          </a:graphicData>
        </a:graphic>
      </p:graphicFrame>
    </p:spTree>
    <p:custDataLst>
      <p:tags r:id="rId2"/>
    </p:custData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3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3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5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53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53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153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8" dur="500"/>
                                        <p:tgtEl>
                                          <p:spTgt spid="33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3" dur="500"/>
                                        <p:tgtEl>
                                          <p:spTgt spid="338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8" dur="500"/>
                                        <p:tgtEl>
                                          <p:spTgt spid="338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33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9" grpId="0" animBg="1"/>
      <p:bldP spid="16" grpId="0" animBg="1"/>
      <p:bldP spid="15380" grpId="0" animBg="1"/>
      <p:bldP spid="17" grpId="0"/>
      <p:bldP spid="26" grpId="0"/>
      <p:bldP spid="30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4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1219200"/>
            <a:ext cx="8229600" cy="1143000"/>
          </a:xfrm>
        </p:spPr>
        <p:txBody>
          <a:bodyPr>
            <a:noAutofit/>
          </a:bodyPr>
          <a:lstStyle/>
          <a:p>
            <a:pPr eaLnBrk="1" hangingPunct="1">
              <a:defRPr/>
            </a:pPr>
            <a:r>
              <a:rPr lang="en-US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Practice</a:t>
            </a:r>
            <a:br>
              <a:rPr lang="en-US" sz="4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</a:br>
            <a:r>
              <a:rPr lang="en-US" sz="28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Be sure you know the difference between a radius and a diameter!</a:t>
            </a:r>
          </a:p>
        </p:txBody>
      </p:sp>
      <p:sp>
        <p:nvSpPr>
          <p:cNvPr id="51205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2286000"/>
            <a:ext cx="7391400" cy="4343400"/>
          </a:xfrm>
        </p:spPr>
        <p:txBody>
          <a:bodyPr/>
          <a:lstStyle/>
          <a:p>
            <a:pPr algn="ctr" eaLnBrk="1" hangingPunct="1">
              <a:buFontTx/>
              <a:buNone/>
              <a:defRPr/>
            </a:pPr>
            <a:r>
              <a:rPr lang="en-US" sz="3600" b="1" dirty="0" smtClean="0"/>
              <a:t>SA = (</a:t>
            </a:r>
            <a:r>
              <a:rPr lang="en-US" sz="3600" b="1" i="1" dirty="0" smtClean="0">
                <a:effectLst/>
                <a:sym typeface="Symbol" pitchFamily="18" charset="2"/>
              </a:rPr>
              <a:t></a:t>
            </a:r>
            <a:r>
              <a:rPr lang="en-US" sz="3600" b="1" dirty="0" smtClean="0"/>
              <a:t> d x h) + 2 (</a:t>
            </a:r>
            <a:r>
              <a:rPr lang="en-US" sz="3600" b="1" i="1" dirty="0" smtClean="0">
                <a:effectLst/>
                <a:sym typeface="Symbol" pitchFamily="18" charset="2"/>
              </a:rPr>
              <a:t></a:t>
            </a:r>
            <a:r>
              <a:rPr lang="en-US" sz="3600" b="1" dirty="0" smtClean="0"/>
              <a:t> r</a:t>
            </a:r>
            <a:r>
              <a:rPr lang="en-US" sz="3600" b="1" baseline="30000" dirty="0" smtClean="0"/>
              <a:t>2</a:t>
            </a:r>
            <a:r>
              <a:rPr lang="en-US" sz="3600" b="1" dirty="0" smtClean="0"/>
              <a:t>)</a:t>
            </a:r>
          </a:p>
          <a:p>
            <a:pPr eaLnBrk="1" hangingPunct="1">
              <a:buFontTx/>
              <a:buNone/>
              <a:defRPr/>
            </a:pPr>
            <a:r>
              <a:rPr lang="en-US" sz="3600" dirty="0" smtClean="0"/>
              <a:t>		= (3.14 x 22 x 14) + 2 (3.14 x 11</a:t>
            </a:r>
            <a:r>
              <a:rPr lang="en-US" sz="3600" baseline="30000" dirty="0" smtClean="0"/>
              <a:t>2</a:t>
            </a:r>
            <a:r>
              <a:rPr lang="en-US" sz="3600" dirty="0" smtClean="0"/>
              <a:t>)</a:t>
            </a:r>
          </a:p>
          <a:p>
            <a:pPr eaLnBrk="1" hangingPunct="1">
              <a:buFontTx/>
              <a:buNone/>
              <a:defRPr/>
            </a:pPr>
            <a:r>
              <a:rPr lang="en-US" sz="3600" dirty="0" smtClean="0"/>
              <a:t>		= (367.12) + 2 (3.14 x 121)	</a:t>
            </a:r>
          </a:p>
          <a:p>
            <a:pPr eaLnBrk="1" hangingPunct="1">
              <a:buFontTx/>
              <a:buNone/>
              <a:defRPr/>
            </a:pPr>
            <a:r>
              <a:rPr lang="en-US" sz="3600" dirty="0" smtClean="0"/>
              <a:t>		= (367.12) + 2 (379.94)</a:t>
            </a:r>
          </a:p>
          <a:p>
            <a:pPr eaLnBrk="1" hangingPunct="1">
              <a:buFontTx/>
              <a:buNone/>
              <a:defRPr/>
            </a:pPr>
            <a:r>
              <a:rPr lang="en-US" sz="3600" dirty="0" smtClean="0"/>
              <a:t>		= (367.12) + (759.88)</a:t>
            </a:r>
          </a:p>
          <a:p>
            <a:pPr eaLnBrk="1" hangingPunct="1">
              <a:buFontTx/>
              <a:buNone/>
              <a:defRPr/>
            </a:pPr>
            <a:r>
              <a:rPr lang="en-US" sz="3600" dirty="0" smtClean="0"/>
              <a:t>		</a:t>
            </a:r>
            <a:r>
              <a:rPr lang="en-US" sz="3600" u="sng" dirty="0" smtClean="0"/>
              <a:t>= 1127 cm</a:t>
            </a:r>
            <a:r>
              <a:rPr lang="en-US" sz="3600" u="sng" baseline="30000" dirty="0" smtClean="0"/>
              <a:t>2</a:t>
            </a:r>
          </a:p>
          <a:p>
            <a:pPr eaLnBrk="1" hangingPunct="1">
              <a:buFontTx/>
              <a:buNone/>
              <a:defRPr/>
            </a:pPr>
            <a:r>
              <a:rPr lang="en-US" sz="1800" dirty="0" smtClean="0"/>
              <a:t>		</a:t>
            </a:r>
          </a:p>
        </p:txBody>
      </p:sp>
      <p:pic>
        <p:nvPicPr>
          <p:cNvPr id="25604" name="Picture 7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943600" y="4419600"/>
            <a:ext cx="3200400" cy="229711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0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0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12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120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12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120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12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5120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rmAutofit/>
          </a:bodyPr>
          <a:lstStyle/>
          <a:p>
            <a:pPr eaLnBrk="1" hangingPunct="1">
              <a:defRPr/>
            </a:pPr>
            <a:r>
              <a:rPr lang="en-US" sz="54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More Practice!</a:t>
            </a:r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76400"/>
            <a:ext cx="7239000" cy="4495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3600" b="1" dirty="0" smtClean="0"/>
              <a:t>SA 	= (</a:t>
            </a:r>
            <a:r>
              <a:rPr lang="en-US" sz="3600" b="1" i="1" dirty="0" smtClean="0">
                <a:effectLst/>
                <a:sym typeface="Symbol" pitchFamily="18" charset="2"/>
              </a:rPr>
              <a:t></a:t>
            </a:r>
            <a:r>
              <a:rPr lang="en-US" sz="3600" b="1" dirty="0" smtClean="0"/>
              <a:t> d x h) + 2 (</a:t>
            </a:r>
            <a:r>
              <a:rPr lang="en-US" sz="3600" b="1" i="1" dirty="0" smtClean="0">
                <a:effectLst/>
                <a:sym typeface="Symbol" pitchFamily="18" charset="2"/>
              </a:rPr>
              <a:t></a:t>
            </a:r>
            <a:r>
              <a:rPr lang="en-US" sz="3600" b="1" dirty="0" smtClean="0"/>
              <a:t> r</a:t>
            </a:r>
            <a:r>
              <a:rPr lang="en-US" sz="3600" b="1" baseline="30000" dirty="0" smtClean="0"/>
              <a:t>2</a:t>
            </a:r>
            <a:r>
              <a:rPr lang="en-US" sz="3600" b="1" dirty="0" smtClean="0"/>
              <a:t>)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3600" b="1" dirty="0" smtClean="0"/>
              <a:t>		= (3.14 x 11 x 7) + 2 ( 3.14 x 5.5</a:t>
            </a:r>
            <a:r>
              <a:rPr lang="en-US" sz="3600" b="1" baseline="30000" dirty="0" smtClean="0"/>
              <a:t>2</a:t>
            </a:r>
            <a:r>
              <a:rPr lang="en-US" sz="3600" b="1" dirty="0" smtClean="0"/>
              <a:t>)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3600" b="1" dirty="0" smtClean="0"/>
              <a:t>		= (241.78) + 2 (3.14 x 30.25)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3600" b="1" dirty="0" smtClean="0"/>
              <a:t>		= (241.78) + 2 (3.14 x 94.99)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3600" b="1" dirty="0" smtClean="0"/>
              <a:t>		= (241.78) + 2 (298.27)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3600" b="1" dirty="0" smtClean="0"/>
              <a:t>		= (241.78) + (596.54)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sz="3600" b="1" dirty="0" smtClean="0"/>
              <a:t>		= </a:t>
            </a:r>
            <a:r>
              <a:rPr lang="en-US" sz="3600" b="1" u="sng" dirty="0" smtClean="0"/>
              <a:t>838.32 cm</a:t>
            </a:r>
            <a:r>
              <a:rPr lang="en-US" sz="3600" b="1" u="sng" baseline="30000" dirty="0" smtClean="0"/>
              <a:t>2</a:t>
            </a:r>
          </a:p>
          <a:p>
            <a:pPr eaLnBrk="1" hangingPunct="1">
              <a:lnSpc>
                <a:spcPct val="80000"/>
              </a:lnSpc>
              <a:buFontTx/>
              <a:buNone/>
              <a:defRPr/>
            </a:pPr>
            <a:r>
              <a:rPr lang="en-US" b="1" dirty="0" smtClean="0"/>
              <a:t>		</a:t>
            </a:r>
          </a:p>
        </p:txBody>
      </p:sp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6248400" y="4191000"/>
            <a:ext cx="2895600" cy="2174875"/>
            <a:chOff x="3552" y="912"/>
            <a:chExt cx="1824" cy="1370"/>
          </a:xfrm>
        </p:grpSpPr>
        <p:pic>
          <p:nvPicPr>
            <p:cNvPr id="26629" name="Picture 8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3552" y="1008"/>
              <a:ext cx="1776" cy="12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630" name="Text Box 9"/>
            <p:cNvSpPr txBox="1">
              <a:spLocks noChangeArrowheads="1"/>
            </p:cNvSpPr>
            <p:nvPr/>
          </p:nvSpPr>
          <p:spPr bwMode="auto">
            <a:xfrm>
              <a:off x="4176" y="912"/>
              <a:ext cx="624" cy="25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2000">
                  <a:latin typeface="Verdana" pitchFamily="34" charset="0"/>
                </a:rPr>
                <a:t>11 cm</a:t>
              </a:r>
            </a:p>
          </p:txBody>
        </p:sp>
        <p:sp>
          <p:nvSpPr>
            <p:cNvPr id="26631" name="Text Box 10"/>
            <p:cNvSpPr txBox="1">
              <a:spLocks noChangeArrowheads="1"/>
            </p:cNvSpPr>
            <p:nvPr/>
          </p:nvSpPr>
          <p:spPr bwMode="auto">
            <a:xfrm>
              <a:off x="4752" y="1632"/>
              <a:ext cx="624" cy="25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000">
                  <a:latin typeface="Verdana" pitchFamily="34" charset="0"/>
                </a:rPr>
                <a:t>7 cm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522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5222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5222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5222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5222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5222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5222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5222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882872" y="2743200"/>
            <a:ext cx="5965728" cy="3505200"/>
          </a:xfrm>
          <a:prstGeom prst="rect">
            <a:avLst/>
          </a:prstGeom>
        </p:spPr>
        <p:txBody>
          <a:bodyPr wrap="none">
            <a:prstTxWarp prst="textButtonPour">
              <a:avLst/>
            </a:prstTxWarp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b="1" i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itchFamily="34" charset="0"/>
                <a:cs typeface="Arial" pitchFamily="34" charset="0"/>
              </a:rPr>
              <a:t>Thank You</a:t>
            </a:r>
            <a:endParaRPr lang="en-US" sz="1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LIMITERS" val="3.1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2422</TotalTime>
  <Words>743</Words>
  <Application>Microsoft Office PowerPoint</Application>
  <PresentationFormat>On-screen Show (4:3)</PresentationFormat>
  <Paragraphs>156</Paragraphs>
  <Slides>65</Slides>
  <Notes>1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65</vt:i4>
      </vt:variant>
    </vt:vector>
  </HeadingPairs>
  <TitlesOfParts>
    <vt:vector size="67" baseType="lpstr">
      <vt:lpstr>Flow</vt:lpstr>
      <vt:lpstr>Equation</vt:lpstr>
      <vt:lpstr>Slide 1</vt:lpstr>
      <vt:lpstr>Today’s Objectives</vt:lpstr>
      <vt:lpstr>Knowledge Test</vt:lpstr>
      <vt:lpstr>Slide 4</vt:lpstr>
      <vt:lpstr>Slide 5</vt:lpstr>
      <vt:lpstr>Imagine that the circle is straightening itself out.</vt:lpstr>
      <vt:lpstr>Slide 7</vt:lpstr>
      <vt:lpstr>Slide 8</vt:lpstr>
      <vt:lpstr>Slide 9</vt:lpstr>
      <vt:lpstr>Slide 10</vt:lpstr>
      <vt:lpstr>Slide 11</vt:lpstr>
      <vt:lpstr>The circumference is the same length as 3 diameters plus .14 of another diameter.</vt:lpstr>
      <vt:lpstr>So, circumference = diameter x 3.14</vt:lpstr>
      <vt:lpstr>Slide 14</vt:lpstr>
      <vt:lpstr>Slide 15</vt:lpstr>
      <vt:lpstr>Slide 16</vt:lpstr>
      <vt:lpstr>Slide 17</vt:lpstr>
      <vt:lpstr>Does this look familiar?</vt:lpstr>
      <vt:lpstr>Remember, area is always measured in square units.</vt:lpstr>
      <vt:lpstr>Remember that the area of a rectangle is length x width because you’re calculating the total number of squares inside of the rectangle. </vt:lpstr>
      <vt:lpstr>That’s fine and dandy, but a circle is not a polygon.  It does not have straight sides; it has curves.</vt:lpstr>
      <vt:lpstr>How are we going to get around these curves?</vt:lpstr>
      <vt:lpstr>Imagine chopping up the circle as if it were a pizza.</vt:lpstr>
      <vt:lpstr>Now, let’s rearrange our “pizza” into another shape. 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Area = Base x Height</vt:lpstr>
      <vt:lpstr>To find the area of the circle (which is now a parallelogram), we just need to multiply the Base by the Height.</vt:lpstr>
      <vt:lpstr>The height of this “parallelogram” is really the radius of the circle.</vt:lpstr>
      <vt:lpstr>Slide 36</vt:lpstr>
      <vt:lpstr>Slide 37</vt:lpstr>
      <vt:lpstr>Slide 38</vt:lpstr>
      <vt:lpstr>Slide 39</vt:lpstr>
      <vt:lpstr>Slide 40</vt:lpstr>
      <vt:lpstr>1) Now let’s try this formula.  Find the area of this circle.</vt:lpstr>
      <vt:lpstr>5 x 5 x 3.14 = 78.5 square cm</vt:lpstr>
      <vt:lpstr>2) Find the area of this circle.</vt:lpstr>
      <vt:lpstr>6 x 6 x 3.14 = 113.04 square cm</vt:lpstr>
      <vt:lpstr>3) Find the area of this circle.</vt:lpstr>
      <vt:lpstr>9 x 9 x 3.14 = 254.34 square cm</vt:lpstr>
      <vt:lpstr>Slide 47</vt:lpstr>
      <vt:lpstr>Slide 48</vt:lpstr>
      <vt:lpstr>Slide 49</vt:lpstr>
      <vt:lpstr>Volume of a Cylinder</vt:lpstr>
      <vt:lpstr>Slide 51</vt:lpstr>
      <vt:lpstr>Volume of Cylinders </vt:lpstr>
      <vt:lpstr>Slide 53</vt:lpstr>
      <vt:lpstr>Parts of a cylinder</vt:lpstr>
      <vt:lpstr>The Soup Can</vt:lpstr>
      <vt:lpstr>Surface Area of a Cylinder Draw the shapes that make up the surface area of a cylinder.</vt:lpstr>
      <vt:lpstr>Area of the Circles</vt:lpstr>
      <vt:lpstr>The Rectangle</vt:lpstr>
      <vt:lpstr>Find Circumference</vt:lpstr>
      <vt:lpstr>Add them together</vt:lpstr>
      <vt:lpstr>Formula</vt:lpstr>
      <vt:lpstr>Surface Area of Cylinders</vt:lpstr>
      <vt:lpstr>Practice Be sure you know the difference between a radius and a diameter!</vt:lpstr>
      <vt:lpstr>More Practice!</vt:lpstr>
      <vt:lpstr>Slide 65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 Mathematics</dc:title>
  <dc:creator>dell</dc:creator>
  <cp:lastModifiedBy>NTS</cp:lastModifiedBy>
  <cp:revision>626</cp:revision>
  <dcterms:created xsi:type="dcterms:W3CDTF">2014-04-26T07:09:13Z</dcterms:created>
  <dcterms:modified xsi:type="dcterms:W3CDTF">2014-06-29T13:18:22Z</dcterms:modified>
</cp:coreProperties>
</file>