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43"/>
  </p:notesMasterIdLst>
  <p:sldIdLst>
    <p:sldId id="256" r:id="rId2"/>
    <p:sldId id="311" r:id="rId3"/>
    <p:sldId id="400" r:id="rId4"/>
    <p:sldId id="451" r:id="rId5"/>
    <p:sldId id="442" r:id="rId6"/>
    <p:sldId id="431" r:id="rId7"/>
    <p:sldId id="432" r:id="rId8"/>
    <p:sldId id="433" r:id="rId9"/>
    <p:sldId id="434" r:id="rId10"/>
    <p:sldId id="409" r:id="rId11"/>
    <p:sldId id="401" r:id="rId12"/>
    <p:sldId id="402" r:id="rId13"/>
    <p:sldId id="403" r:id="rId14"/>
    <p:sldId id="404" r:id="rId15"/>
    <p:sldId id="405" r:id="rId16"/>
    <p:sldId id="406" r:id="rId17"/>
    <p:sldId id="440" r:id="rId18"/>
    <p:sldId id="408" r:id="rId19"/>
    <p:sldId id="438" r:id="rId20"/>
    <p:sldId id="439" r:id="rId21"/>
    <p:sldId id="407" r:id="rId22"/>
    <p:sldId id="413" r:id="rId23"/>
    <p:sldId id="426" r:id="rId24"/>
    <p:sldId id="410" r:id="rId25"/>
    <p:sldId id="436" r:id="rId26"/>
    <p:sldId id="427" r:id="rId27"/>
    <p:sldId id="447" r:id="rId28"/>
    <p:sldId id="437" r:id="rId29"/>
    <p:sldId id="411" r:id="rId30"/>
    <p:sldId id="412" r:id="rId31"/>
    <p:sldId id="415" r:id="rId32"/>
    <p:sldId id="448" r:id="rId33"/>
    <p:sldId id="424" r:id="rId34"/>
    <p:sldId id="425" r:id="rId35"/>
    <p:sldId id="428" r:id="rId36"/>
    <p:sldId id="429" r:id="rId37"/>
    <p:sldId id="430" r:id="rId38"/>
    <p:sldId id="441" r:id="rId39"/>
    <p:sldId id="445" r:id="rId40"/>
    <p:sldId id="449" r:id="rId41"/>
    <p:sldId id="450"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C52211"/>
    <a:srgbClr val="FF6600"/>
    <a:srgbClr val="CC00CC"/>
    <a:srgbClr val="B17ED8"/>
    <a:srgbClr val="660066"/>
    <a:srgbClr val="CC9900"/>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4" autoAdjust="0"/>
    <p:restoredTop sz="94803" autoAdjust="0"/>
  </p:normalViewPr>
  <p:slideViewPr>
    <p:cSldViewPr>
      <p:cViewPr>
        <p:scale>
          <a:sx n="50" d="100"/>
          <a:sy n="50" d="100"/>
        </p:scale>
        <p:origin x="-1872" y="-384"/>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FF807-31BB-4164-ADDF-D7D156DEA52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E2C499F-276F-4965-8EF3-F224D0293B1A}">
      <dgm:prSet/>
      <dgm:spPr/>
      <dgm:t>
        <a:bodyPr/>
        <a:lstStyle/>
        <a:p>
          <a:pPr rtl="0"/>
          <a:r>
            <a:rPr lang="en-US" b="1" dirty="0" smtClean="0"/>
            <a:t>Students and Teachers will be able to</a:t>
          </a:r>
          <a:endParaRPr lang="en-US" b="1" dirty="0"/>
        </a:p>
      </dgm:t>
    </dgm:pt>
    <dgm:pt modelId="{B22FF75B-5D9C-45A7-A33F-F63F6E692C91}" type="parTrans" cxnId="{90684F76-AB76-40E2-AF30-BA977032FECD}">
      <dgm:prSet/>
      <dgm:spPr/>
      <dgm:t>
        <a:bodyPr/>
        <a:lstStyle/>
        <a:p>
          <a:endParaRPr lang="en-US"/>
        </a:p>
      </dgm:t>
    </dgm:pt>
    <dgm:pt modelId="{57ABDD0C-8CF3-4476-A33A-81A8547629C0}" type="sibTrans" cxnId="{90684F76-AB76-40E2-AF30-BA977032FECD}">
      <dgm:prSet/>
      <dgm:spPr/>
      <dgm:t>
        <a:bodyPr/>
        <a:lstStyle/>
        <a:p>
          <a:endParaRPr lang="en-US"/>
        </a:p>
      </dgm:t>
    </dgm:pt>
    <dgm:pt modelId="{00A0DCCC-8829-4951-A4A5-9EAE996C77A9}">
      <dgm:prSet/>
      <dgm:spPr/>
      <dgm:t>
        <a:bodyPr/>
        <a:lstStyle/>
        <a:p>
          <a:pPr rtl="0"/>
          <a:r>
            <a:rPr lang="en-US" dirty="0" smtClean="0"/>
            <a:t>Learn about the surface Area and volume</a:t>
          </a:r>
          <a:endParaRPr lang="en-US" dirty="0"/>
        </a:p>
      </dgm:t>
    </dgm:pt>
    <dgm:pt modelId="{48F4FC22-758D-4C54-8191-4271584B3D33}" type="parTrans" cxnId="{234C8057-548C-4C1F-974B-129E0A35B0FC}">
      <dgm:prSet/>
      <dgm:spPr/>
      <dgm:t>
        <a:bodyPr/>
        <a:lstStyle/>
        <a:p>
          <a:endParaRPr lang="en-US"/>
        </a:p>
      </dgm:t>
    </dgm:pt>
    <dgm:pt modelId="{7B71747A-EF64-4AD5-A762-EEE7714A580C}" type="sibTrans" cxnId="{234C8057-548C-4C1F-974B-129E0A35B0FC}">
      <dgm:prSet/>
      <dgm:spPr/>
      <dgm:t>
        <a:bodyPr/>
        <a:lstStyle/>
        <a:p>
          <a:endParaRPr lang="en-US"/>
        </a:p>
      </dgm:t>
    </dgm:pt>
    <dgm:pt modelId="{E71BABA3-1782-4B5F-B842-522EF0B7ADA2}">
      <dgm:prSet/>
      <dgm:spPr/>
      <dgm:t>
        <a:bodyPr/>
        <a:lstStyle/>
        <a:p>
          <a:pPr rtl="0"/>
          <a:r>
            <a:rPr lang="en-US" dirty="0" smtClean="0"/>
            <a:t>Find the surface Area and volume of cube and </a:t>
          </a:r>
          <a:r>
            <a:rPr lang="en-US" dirty="0" err="1" smtClean="0"/>
            <a:t>cuboid</a:t>
          </a:r>
          <a:endParaRPr lang="en-US" dirty="0"/>
        </a:p>
      </dgm:t>
    </dgm:pt>
    <dgm:pt modelId="{AA8C3BCA-AE3B-4F53-913B-B13793B527C8}" type="parTrans" cxnId="{530FE16C-343D-4F4F-8C3F-1FA173FB17A2}">
      <dgm:prSet/>
      <dgm:spPr/>
      <dgm:t>
        <a:bodyPr/>
        <a:lstStyle/>
        <a:p>
          <a:endParaRPr lang="en-US"/>
        </a:p>
      </dgm:t>
    </dgm:pt>
    <dgm:pt modelId="{DF5C0D29-B92D-476A-9D4D-42C57AE2914F}" type="sibTrans" cxnId="{530FE16C-343D-4F4F-8C3F-1FA173FB17A2}">
      <dgm:prSet/>
      <dgm:spPr/>
      <dgm:t>
        <a:bodyPr/>
        <a:lstStyle/>
        <a:p>
          <a:endParaRPr lang="en-US"/>
        </a:p>
      </dgm:t>
    </dgm:pt>
    <dgm:pt modelId="{CE88F851-28CD-4A09-A2C4-C0B1ACBB73D1}" type="pres">
      <dgm:prSet presAssocID="{87BFF807-31BB-4164-ADDF-D7D156DEA52E}" presName="Name0" presStyleCnt="0">
        <dgm:presLayoutVars>
          <dgm:dir/>
          <dgm:animLvl val="lvl"/>
          <dgm:resizeHandles val="exact"/>
        </dgm:presLayoutVars>
      </dgm:prSet>
      <dgm:spPr/>
      <dgm:t>
        <a:bodyPr/>
        <a:lstStyle/>
        <a:p>
          <a:endParaRPr lang="en-US"/>
        </a:p>
      </dgm:t>
    </dgm:pt>
    <dgm:pt modelId="{D5A9ACCE-90C4-4D54-AF83-18C4A1D57ACF}" type="pres">
      <dgm:prSet presAssocID="{1E2C499F-276F-4965-8EF3-F224D0293B1A}" presName="linNode" presStyleCnt="0"/>
      <dgm:spPr/>
      <dgm:t>
        <a:bodyPr/>
        <a:lstStyle/>
        <a:p>
          <a:endParaRPr lang="en-US"/>
        </a:p>
      </dgm:t>
    </dgm:pt>
    <dgm:pt modelId="{93933E0D-15E0-4B8F-9ADE-6A02380DF805}" type="pres">
      <dgm:prSet presAssocID="{1E2C499F-276F-4965-8EF3-F224D0293B1A}" presName="parentText" presStyleLbl="node1" presStyleIdx="0" presStyleCnt="1">
        <dgm:presLayoutVars>
          <dgm:chMax val="1"/>
          <dgm:bulletEnabled val="1"/>
        </dgm:presLayoutVars>
      </dgm:prSet>
      <dgm:spPr/>
      <dgm:t>
        <a:bodyPr/>
        <a:lstStyle/>
        <a:p>
          <a:endParaRPr lang="en-US"/>
        </a:p>
      </dgm:t>
    </dgm:pt>
    <dgm:pt modelId="{5385EDCF-D356-4B6A-9D2E-B578239DCE61}" type="pres">
      <dgm:prSet presAssocID="{1E2C499F-276F-4965-8EF3-F224D0293B1A}" presName="descendantText" presStyleLbl="alignAccFollowNode1" presStyleIdx="0" presStyleCnt="1" custLinFactNeighborX="787" custLinFactNeighborY="560">
        <dgm:presLayoutVars>
          <dgm:bulletEnabled val="1"/>
        </dgm:presLayoutVars>
      </dgm:prSet>
      <dgm:spPr/>
      <dgm:t>
        <a:bodyPr/>
        <a:lstStyle/>
        <a:p>
          <a:endParaRPr lang="en-US"/>
        </a:p>
      </dgm:t>
    </dgm:pt>
  </dgm:ptLst>
  <dgm:cxnLst>
    <dgm:cxn modelId="{989C6845-CAA0-4B07-A4D8-3EC0B1CB53DD}" type="presOf" srcId="{87BFF807-31BB-4164-ADDF-D7D156DEA52E}" destId="{CE88F851-28CD-4A09-A2C4-C0B1ACBB73D1}" srcOrd="0" destOrd="0" presId="urn:microsoft.com/office/officeart/2005/8/layout/vList5"/>
    <dgm:cxn modelId="{B2234D7D-1374-438A-BD72-F1E0C0B44AAE}" type="presOf" srcId="{1E2C499F-276F-4965-8EF3-F224D0293B1A}" destId="{93933E0D-15E0-4B8F-9ADE-6A02380DF805}" srcOrd="0" destOrd="0" presId="urn:microsoft.com/office/officeart/2005/8/layout/vList5"/>
    <dgm:cxn modelId="{90684F76-AB76-40E2-AF30-BA977032FECD}" srcId="{87BFF807-31BB-4164-ADDF-D7D156DEA52E}" destId="{1E2C499F-276F-4965-8EF3-F224D0293B1A}" srcOrd="0" destOrd="0" parTransId="{B22FF75B-5D9C-45A7-A33F-F63F6E692C91}" sibTransId="{57ABDD0C-8CF3-4476-A33A-81A8547629C0}"/>
    <dgm:cxn modelId="{484E7120-23CB-4C31-A07D-3B63D0B653F5}" type="presOf" srcId="{00A0DCCC-8829-4951-A4A5-9EAE996C77A9}" destId="{5385EDCF-D356-4B6A-9D2E-B578239DCE61}" srcOrd="0" destOrd="0" presId="urn:microsoft.com/office/officeart/2005/8/layout/vList5"/>
    <dgm:cxn modelId="{234C8057-548C-4C1F-974B-129E0A35B0FC}" srcId="{1E2C499F-276F-4965-8EF3-F224D0293B1A}" destId="{00A0DCCC-8829-4951-A4A5-9EAE996C77A9}" srcOrd="0" destOrd="0" parTransId="{48F4FC22-758D-4C54-8191-4271584B3D33}" sibTransId="{7B71747A-EF64-4AD5-A762-EEE7714A580C}"/>
    <dgm:cxn modelId="{530FE16C-343D-4F4F-8C3F-1FA173FB17A2}" srcId="{1E2C499F-276F-4965-8EF3-F224D0293B1A}" destId="{E71BABA3-1782-4B5F-B842-522EF0B7ADA2}" srcOrd="1" destOrd="0" parTransId="{AA8C3BCA-AE3B-4F53-913B-B13793B527C8}" sibTransId="{DF5C0D29-B92D-476A-9D4D-42C57AE2914F}"/>
    <dgm:cxn modelId="{8BE1FCD6-8AEE-4600-BDCB-552D7D998FC6}" type="presOf" srcId="{E71BABA3-1782-4B5F-B842-522EF0B7ADA2}" destId="{5385EDCF-D356-4B6A-9D2E-B578239DCE61}" srcOrd="0" destOrd="1" presId="urn:microsoft.com/office/officeart/2005/8/layout/vList5"/>
    <dgm:cxn modelId="{840F87A4-1BF2-4377-AAF4-D87BFEC27556}" type="presParOf" srcId="{CE88F851-28CD-4A09-A2C4-C0B1ACBB73D1}" destId="{D5A9ACCE-90C4-4D54-AF83-18C4A1D57ACF}" srcOrd="0" destOrd="0" presId="urn:microsoft.com/office/officeart/2005/8/layout/vList5"/>
    <dgm:cxn modelId="{F2355164-12DC-4236-B97A-FFC6C7254ACE}" type="presParOf" srcId="{D5A9ACCE-90C4-4D54-AF83-18C4A1D57ACF}" destId="{93933E0D-15E0-4B8F-9ADE-6A02380DF805}" srcOrd="0" destOrd="0" presId="urn:microsoft.com/office/officeart/2005/8/layout/vList5"/>
    <dgm:cxn modelId="{D0B20022-B112-4ABD-9F99-4723ACF5AA0A}" type="presParOf" srcId="{D5A9ACCE-90C4-4D54-AF83-18C4A1D57ACF}" destId="{5385EDCF-D356-4B6A-9D2E-B578239DCE61}"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85EDCF-D356-4B6A-9D2E-B578239DCE61}">
      <dsp:nvSpPr>
        <dsp:cNvPr id="0" name=""/>
        <dsp:cNvSpPr/>
      </dsp:nvSpPr>
      <dsp:spPr>
        <a:xfrm rot="5400000">
          <a:off x="3813048" y="-179819"/>
          <a:ext cx="4084320"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78105" rIns="156210" bIns="78105" numCol="1" spcCol="1270" anchor="ctr" anchorCtr="0">
          <a:noAutofit/>
        </a:bodyPr>
        <a:lstStyle/>
        <a:p>
          <a:pPr marL="285750" lvl="1" indent="-285750" algn="l" defTabSz="1822450" rtl="0">
            <a:lnSpc>
              <a:spcPct val="90000"/>
            </a:lnSpc>
            <a:spcBef>
              <a:spcPct val="0"/>
            </a:spcBef>
            <a:spcAft>
              <a:spcPct val="15000"/>
            </a:spcAft>
            <a:buChar char="••"/>
          </a:pPr>
          <a:r>
            <a:rPr lang="en-US" sz="4100" kern="1200" dirty="0" smtClean="0"/>
            <a:t>Learn about the surface Area and volume</a:t>
          </a:r>
          <a:endParaRPr lang="en-US" sz="4100" kern="1200" dirty="0"/>
        </a:p>
        <a:p>
          <a:pPr marL="285750" lvl="1" indent="-285750" algn="l" defTabSz="1822450" rtl="0">
            <a:lnSpc>
              <a:spcPct val="90000"/>
            </a:lnSpc>
            <a:spcBef>
              <a:spcPct val="0"/>
            </a:spcBef>
            <a:spcAft>
              <a:spcPct val="15000"/>
            </a:spcAft>
            <a:buChar char="••"/>
          </a:pPr>
          <a:r>
            <a:rPr lang="en-US" sz="4100" kern="1200" dirty="0" smtClean="0"/>
            <a:t>Find the surface Area and volume of cube and </a:t>
          </a:r>
          <a:r>
            <a:rPr lang="en-US" sz="4100" kern="1200" dirty="0" err="1" smtClean="0"/>
            <a:t>cuboid</a:t>
          </a:r>
          <a:endParaRPr lang="en-US" sz="4100" kern="1200" dirty="0"/>
        </a:p>
      </dsp:txBody>
      <dsp:txXfrm rot="5400000">
        <a:off x="3813048" y="-179819"/>
        <a:ext cx="4084320" cy="5510784"/>
      </dsp:txXfrm>
    </dsp:sp>
    <dsp:sp modelId="{93933E0D-15E0-4B8F-9ADE-6A02380DF805}">
      <dsp:nvSpPr>
        <dsp:cNvPr id="0" name=""/>
        <dsp:cNvSpPr/>
      </dsp:nvSpPr>
      <dsp:spPr>
        <a:xfrm>
          <a:off x="0" y="0"/>
          <a:ext cx="3099816" cy="5105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a:lnSpc>
              <a:spcPct val="90000"/>
            </a:lnSpc>
            <a:spcBef>
              <a:spcPct val="0"/>
            </a:spcBef>
            <a:spcAft>
              <a:spcPct val="35000"/>
            </a:spcAft>
          </a:pPr>
          <a:r>
            <a:rPr lang="en-US" sz="4600" b="1" kern="1200" dirty="0" smtClean="0"/>
            <a:t>Students and Teachers will be able to</a:t>
          </a:r>
          <a:endParaRPr lang="en-US" sz="4600" b="1" kern="1200" dirty="0"/>
        </a:p>
      </dsp:txBody>
      <dsp:txXfrm>
        <a:off x="0" y="0"/>
        <a:ext cx="3099816" cy="51054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20.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27/06/2014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1E494C-64FC-49A7-B215-F1A4ECAC5FA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3DC1C54F-7F2B-43CF-92D3-43F21E109379}" type="slidenum">
              <a:rPr lang="en-US"/>
              <a:pPr/>
              <a:t>10</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1EF89CC3-1708-42C1-A7CD-815CADA60C5F}" type="slidenum">
              <a:rPr lang="en-US"/>
              <a:pPr/>
              <a:t>11</a:t>
            </a:fld>
            <a:endParaRPr lang="en-US"/>
          </a:p>
        </p:txBody>
      </p:sp>
      <p:sp>
        <p:nvSpPr>
          <p:cNvPr id="9113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12642FD-42B8-4E0B-B893-993C5331EC67}" type="slidenum">
              <a:rPr lang="en-GB" sz="1200">
                <a:latin typeface="Arial" charset="0"/>
              </a:rPr>
              <a:pPr algn="r"/>
              <a:t>11</a:t>
            </a:fld>
            <a:endParaRPr lang="en-GB" sz="1200">
              <a:latin typeface="Arial" charset="0"/>
            </a:endParaRPr>
          </a:p>
        </p:txBody>
      </p:sp>
      <p:sp>
        <p:nvSpPr>
          <p:cNvPr id="91140" name="Rectangle 2"/>
          <p:cNvSpPr>
            <a:spLocks noGrp="1" noRot="1" noChangeAspect="1" noChangeArrowheads="1" noTextEdit="1"/>
          </p:cNvSpPr>
          <p:nvPr>
            <p:ph type="sldImg"/>
          </p:nvPr>
        </p:nvSpPr>
        <p:spPr>
          <a:ln/>
        </p:spPr>
      </p:sp>
      <p:sp>
        <p:nvSpPr>
          <p:cNvPr id="91141" name="Rectangle 3"/>
          <p:cNvSpPr>
            <a:spLocks noGrp="1" noChangeArrowheads="1"/>
          </p:cNvSpPr>
          <p:nvPr>
            <p:ph type="body" idx="1"/>
          </p:nvPr>
        </p:nvSpPr>
        <p:spPr>
          <a:xfrm>
            <a:off x="914400" y="4343400"/>
            <a:ext cx="5029200" cy="4114800"/>
          </a:xfrm>
          <a:noFill/>
          <a:ln/>
        </p:spPr>
        <p:txBody>
          <a:bodyPr/>
          <a:lstStyle/>
          <a:p>
            <a:pPr eaLnBrk="1" hangingPunct="1"/>
            <a:r>
              <a:rPr lang="en-US" smtClean="0"/>
              <a:t>Discuss the meaning of surface area. The important thing to remember is that although surface area is found for three-dimensional shapes, surface area only has two dimensions. It is therefore measured in square units.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E560A2A6-87DF-41D2-8A02-236AECFAAD21}" type="slidenum">
              <a:rPr lang="en-US"/>
              <a:pPr/>
              <a:t>12</a:t>
            </a:fld>
            <a:endParaRPr lang="en-US"/>
          </a:p>
        </p:txBody>
      </p:sp>
      <p:sp>
        <p:nvSpPr>
          <p:cNvPr id="9216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8936BCF-F84C-40CD-A58F-54F6376E54FD}" type="slidenum">
              <a:rPr lang="en-GB" sz="1200">
                <a:latin typeface="Arial" charset="0"/>
              </a:rPr>
              <a:pPr algn="r"/>
              <a:t>12</a:t>
            </a:fld>
            <a:endParaRPr lang="en-GB" sz="1200">
              <a:latin typeface="Arial" charset="0"/>
            </a:endParaRPr>
          </a:p>
        </p:txBody>
      </p:sp>
      <p:sp>
        <p:nvSpPr>
          <p:cNvPr id="92164" name="Rectangle 2"/>
          <p:cNvSpPr>
            <a:spLocks noGrp="1" noRot="1" noChangeAspect="1" noChangeArrowheads="1" noTextEdit="1"/>
          </p:cNvSpPr>
          <p:nvPr>
            <p:ph type="sldImg"/>
          </p:nvPr>
        </p:nvSpPr>
        <p:spPr>
          <a:ln/>
        </p:spPr>
      </p:sp>
      <p:sp>
        <p:nvSpPr>
          <p:cNvPr id="92165"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9D56A704-1F2F-4795-A5D8-42AEA9E36357}" type="slidenum">
              <a:rPr lang="en-US"/>
              <a:pPr/>
              <a:t>13</a:t>
            </a:fld>
            <a:endParaRPr lang="en-US"/>
          </a:p>
        </p:txBody>
      </p:sp>
      <p:sp>
        <p:nvSpPr>
          <p:cNvPr id="9318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9119D8B5-166A-4DD7-98C5-6740DAD3C18B}" type="slidenum">
              <a:rPr lang="en-GB" sz="1200">
                <a:latin typeface="Arial" charset="0"/>
              </a:rPr>
              <a:pPr algn="r"/>
              <a:t>13</a:t>
            </a:fld>
            <a:endParaRPr lang="en-GB" sz="1200">
              <a:latin typeface="Arial" charset="0"/>
            </a:endParaRPr>
          </a:p>
        </p:txBody>
      </p:sp>
      <p:sp>
        <p:nvSpPr>
          <p:cNvPr id="93188" name="Rectangle 2"/>
          <p:cNvSpPr>
            <a:spLocks noGrp="1" noRot="1" noChangeAspect="1" noChangeArrowheads="1" noTextEdit="1"/>
          </p:cNvSpPr>
          <p:nvPr>
            <p:ph type="sldImg"/>
          </p:nvPr>
        </p:nvSpPr>
        <p:spPr>
          <a:ln/>
        </p:spPr>
      </p:sp>
      <p:sp>
        <p:nvSpPr>
          <p:cNvPr id="93189"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E06A122F-1348-44E4-9D12-41593FFD8078}" type="slidenum">
              <a:rPr lang="en-US"/>
              <a:pPr/>
              <a:t>14</a:t>
            </a:fld>
            <a:endParaRPr lang="en-US"/>
          </a:p>
        </p:txBody>
      </p:sp>
      <p:sp>
        <p:nvSpPr>
          <p:cNvPr id="94211"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87D13585-FC89-41B0-968A-30F7D6A9EACF}" type="slidenum">
              <a:rPr lang="en-GB" sz="1200">
                <a:latin typeface="Arial" charset="0"/>
              </a:rPr>
              <a:pPr algn="r"/>
              <a:t>14</a:t>
            </a:fld>
            <a:endParaRPr lang="en-GB" sz="1200">
              <a:latin typeface="Arial" charset="0"/>
            </a:endParaRPr>
          </a:p>
        </p:txBody>
      </p:sp>
      <p:sp>
        <p:nvSpPr>
          <p:cNvPr id="94212" name="Rectangle 2"/>
          <p:cNvSpPr>
            <a:spLocks noGrp="1" noRot="1" noChangeAspect="1" noChangeArrowheads="1" noTextEdit="1"/>
          </p:cNvSpPr>
          <p:nvPr>
            <p:ph type="sldImg"/>
          </p:nvPr>
        </p:nvSpPr>
        <p:spPr>
          <a:ln/>
        </p:spPr>
      </p:sp>
      <p:sp>
        <p:nvSpPr>
          <p:cNvPr id="94213"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5F50A372-D35B-479F-93A8-04D838BAB319}" type="slidenum">
              <a:rPr lang="en-US"/>
              <a:pPr/>
              <a:t>15</a:t>
            </a:fld>
            <a:endParaRPr lang="en-US"/>
          </a:p>
        </p:txBody>
      </p:sp>
      <p:sp>
        <p:nvSpPr>
          <p:cNvPr id="95235"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F77B3F1C-558A-483F-BD3A-2D824F0C0D0A}" type="slidenum">
              <a:rPr lang="en-GB" sz="1200">
                <a:latin typeface="Arial" charset="0"/>
              </a:rPr>
              <a:pPr algn="r"/>
              <a:t>15</a:t>
            </a:fld>
            <a:endParaRPr lang="en-GB" sz="1200">
              <a:latin typeface="Arial" charset="0"/>
            </a:endParaRPr>
          </a:p>
        </p:txBody>
      </p:sp>
      <p:sp>
        <p:nvSpPr>
          <p:cNvPr id="95236" name="Rectangle 2"/>
          <p:cNvSpPr>
            <a:spLocks noGrp="1" noRot="1" noChangeAspect="1" noChangeArrowheads="1" noTextEdit="1"/>
          </p:cNvSpPr>
          <p:nvPr>
            <p:ph type="sldImg"/>
          </p:nvPr>
        </p:nvSpPr>
        <p:spPr>
          <a:ln/>
        </p:spPr>
      </p:sp>
      <p:sp>
        <p:nvSpPr>
          <p:cNvPr id="95237" name="Rectangle 3"/>
          <p:cNvSpPr>
            <a:spLocks noGrp="1" noChangeArrowheads="1"/>
          </p:cNvSpPr>
          <p:nvPr>
            <p:ph type="body" idx="1"/>
          </p:nvPr>
        </p:nvSpPr>
        <p:spPr>
          <a:xfrm>
            <a:off x="914400" y="4343400"/>
            <a:ext cx="5029200" cy="4114800"/>
          </a:xfrm>
          <a:noFill/>
          <a:ln/>
        </p:spPr>
        <p:txBody>
          <a:bodyPr/>
          <a:lstStyle/>
          <a:p>
            <a:pPr eaLnBrk="1" hangingPunct="1"/>
            <a:r>
              <a:rPr lang="en-US" smtClean="0"/>
              <a:t>Stress the importance to work systematically when finding the surface area to ensure that no faces have been left out.</a:t>
            </a:r>
          </a:p>
          <a:p>
            <a:pPr eaLnBrk="1" hangingPunct="1"/>
            <a:r>
              <a:rPr lang="en-US" smtClean="0"/>
              <a:t>We can also work out the surface area of a cuboid by drawing its net (</a:t>
            </a:r>
            <a:r>
              <a:rPr lang="en-US" i="1" smtClean="0"/>
              <a:t>see slide 51</a:t>
            </a:r>
            <a:r>
              <a:rPr lang="en-US" smtClean="0"/>
              <a:t>). This may be easier for some pupils because they would be able to see every face rather than visualizing 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36152F17-4EB8-40CD-9B64-4C966EFE63AE}" type="slidenum">
              <a:rPr lang="en-US"/>
              <a:pPr/>
              <a:t>16</a:t>
            </a:fld>
            <a:endParaRPr lang="en-US"/>
          </a:p>
        </p:txBody>
      </p:sp>
      <p:sp>
        <p:nvSpPr>
          <p:cNvPr id="96259"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4DC0EAC6-8F21-481A-80A5-EEA369B604AC}" type="slidenum">
              <a:rPr lang="en-GB" sz="1200">
                <a:latin typeface="Arial" charset="0"/>
              </a:rPr>
              <a:pPr algn="r"/>
              <a:t>16</a:t>
            </a:fld>
            <a:endParaRPr lang="en-GB" sz="1200">
              <a:latin typeface="Arial" charset="0"/>
            </a:endParaRPr>
          </a:p>
        </p:txBody>
      </p:sp>
      <p:sp>
        <p:nvSpPr>
          <p:cNvPr id="96260" name="Rectangle 2"/>
          <p:cNvSpPr>
            <a:spLocks noGrp="1" noRot="1" noChangeAspect="1" noChangeArrowheads="1" noTextEdit="1"/>
          </p:cNvSpPr>
          <p:nvPr>
            <p:ph type="sldImg"/>
          </p:nvPr>
        </p:nvSpPr>
        <p:spPr>
          <a:ln/>
        </p:spPr>
      </p:sp>
      <p:sp>
        <p:nvSpPr>
          <p:cNvPr id="96261" name="Rectangle 3"/>
          <p:cNvSpPr>
            <a:spLocks noGrp="1" noChangeArrowheads="1"/>
          </p:cNvSpPr>
          <p:nvPr>
            <p:ph type="body" idx="1"/>
          </p:nvPr>
        </p:nvSpPr>
        <p:spPr>
          <a:xfrm>
            <a:off x="914400" y="4343400"/>
            <a:ext cx="5029200" cy="4114800"/>
          </a:xfrm>
          <a:noFill/>
          <a:ln/>
        </p:spPr>
        <p:txBody>
          <a:bodyPr/>
          <a:lstStyle/>
          <a:p>
            <a:pPr eaLnBrk="1" hangingPunct="1"/>
            <a:r>
              <a:rPr lang="en-US" smtClean="0"/>
              <a:t>Pupils should write this formula down.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04CD7E45-0D95-410D-B5FC-5E33FEDA1734}" type="slidenum">
              <a:rPr lang="en-US"/>
              <a:pPr/>
              <a:t>18</a:t>
            </a:fld>
            <a:endParaRPr lang="en-US"/>
          </a:p>
        </p:txBody>
      </p:sp>
      <p:sp>
        <p:nvSpPr>
          <p:cNvPr id="98307"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1FA1BC5F-9DCA-424B-AF74-5E2FDF377762}" type="slidenum">
              <a:rPr lang="en-GB" sz="1200">
                <a:latin typeface="Arial" charset="0"/>
              </a:rPr>
              <a:pPr algn="r"/>
              <a:t>18</a:t>
            </a:fld>
            <a:endParaRPr lang="en-GB" sz="1200">
              <a:latin typeface="Arial" charset="0"/>
            </a:endParaRPr>
          </a:p>
        </p:txBody>
      </p:sp>
      <p:sp>
        <p:nvSpPr>
          <p:cNvPr id="98308" name="Rectangle 2"/>
          <p:cNvSpPr>
            <a:spLocks noGrp="1" noRot="1" noChangeAspect="1" noChangeArrowheads="1" noTextEdit="1"/>
          </p:cNvSpPr>
          <p:nvPr>
            <p:ph type="sldImg"/>
          </p:nvPr>
        </p:nvSpPr>
        <p:spPr>
          <a:ln/>
        </p:spPr>
      </p:sp>
      <p:sp>
        <p:nvSpPr>
          <p:cNvPr id="98309" name="Rectangle 3"/>
          <p:cNvSpPr>
            <a:spLocks noGrp="1" noChangeArrowheads="1"/>
          </p:cNvSpPr>
          <p:nvPr>
            <p:ph type="body" idx="1"/>
          </p:nvPr>
        </p:nvSpPr>
        <p:spPr>
          <a:xfrm>
            <a:off x="914400" y="4343400"/>
            <a:ext cx="5029200" cy="4114800"/>
          </a:xfrm>
          <a:noFill/>
          <a:ln/>
        </p:spPr>
        <p:txBody>
          <a:bodyPr/>
          <a:lstStyle/>
          <a:p>
            <a:pPr eaLnBrk="1" hangingPunct="1"/>
            <a:r>
              <a:rPr lang="en-US" smtClean="0"/>
              <a:t>Discuss how to work out the surface area that is green. </a:t>
            </a:r>
          </a:p>
          <a:p>
            <a:pPr eaLnBrk="1" hangingPunct="1"/>
            <a:r>
              <a:rPr lang="en-US" smtClean="0"/>
              <a:t>Ask pupils how we could write the proportion of the surface area that is green as a fraction, as a decimal and as a percentage.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1FCED997-4FB1-4AA0-A667-C210147C2AD8}" type="slidenum">
              <a:rPr lang="en-US"/>
              <a:pPr/>
              <a:t>21</a:t>
            </a:fld>
            <a:endParaRPr lang="en-US"/>
          </a:p>
        </p:txBody>
      </p:sp>
      <p:sp>
        <p:nvSpPr>
          <p:cNvPr id="97283"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D19775CA-A122-4922-AF8C-6069BA8149FA}" type="slidenum">
              <a:rPr lang="en-GB" sz="1200">
                <a:latin typeface="Arial" charset="0"/>
              </a:rPr>
              <a:pPr algn="r"/>
              <a:t>21</a:t>
            </a:fld>
            <a:endParaRPr lang="en-GB" sz="1200">
              <a:latin typeface="Arial" charset="0"/>
            </a:endParaRPr>
          </a:p>
        </p:txBody>
      </p:sp>
      <p:sp>
        <p:nvSpPr>
          <p:cNvPr id="97284" name="Rectangle 2"/>
          <p:cNvSpPr>
            <a:spLocks noGrp="1" noRot="1" noChangeAspect="1" noChangeArrowheads="1" noTextEdit="1"/>
          </p:cNvSpPr>
          <p:nvPr>
            <p:ph type="sldImg"/>
          </p:nvPr>
        </p:nvSpPr>
        <p:spPr>
          <a:ln/>
        </p:spPr>
      </p:sp>
      <p:sp>
        <p:nvSpPr>
          <p:cNvPr id="97285" name="Rectangle 3"/>
          <p:cNvSpPr>
            <a:spLocks noGrp="1" noChangeArrowheads="1"/>
          </p:cNvSpPr>
          <p:nvPr>
            <p:ph type="body" idx="1"/>
          </p:nvPr>
        </p:nvSpPr>
        <p:spPr>
          <a:xfrm>
            <a:off x="914400" y="4343400"/>
            <a:ext cx="5029200" cy="4114800"/>
          </a:xfrm>
          <a:noFill/>
          <a:ln/>
        </p:spPr>
        <p:txBody>
          <a:bodyPr/>
          <a:lstStyle/>
          <a:p>
            <a:pPr eaLnBrk="1" hangingPunct="1"/>
            <a:r>
              <a:rPr lang="en-US" smtClean="0"/>
              <a:t>As pupils to use this formula to find the surface area of a cube of side length 5 cm.</a:t>
            </a:r>
          </a:p>
          <a:p>
            <a:pPr eaLnBrk="1" hangingPunct="1"/>
            <a:r>
              <a:rPr lang="en-US" smtClean="0"/>
              <a:t>6 × 5</a:t>
            </a:r>
            <a:r>
              <a:rPr lang="en-US" baseline="30000" smtClean="0"/>
              <a:t>2</a:t>
            </a:r>
            <a:r>
              <a:rPr lang="en-US" smtClean="0"/>
              <a:t> = 6 × 25 = 150 cm</a:t>
            </a:r>
            <a:r>
              <a:rPr lang="en-US" baseline="30000" smtClean="0"/>
              <a:t>2</a:t>
            </a:r>
            <a:r>
              <a:rPr lang="en-US" smtClean="0"/>
              <a:t>.</a:t>
            </a:r>
          </a:p>
          <a:p>
            <a:pPr eaLnBrk="1" hangingPunct="1"/>
            <a:r>
              <a:rPr lang="en-US" smtClean="0"/>
              <a:t>Repeat for other numbers.</a:t>
            </a:r>
          </a:p>
          <a:p>
            <a:pPr eaLnBrk="1" hangingPunct="1"/>
            <a:r>
              <a:rPr lang="en-US" smtClean="0"/>
              <a:t>As a more challenging question tell pupils that a cube has a surface area of 96 cm</a:t>
            </a:r>
            <a:r>
              <a:rPr lang="en-US" baseline="30000" smtClean="0"/>
              <a:t>2</a:t>
            </a:r>
            <a:r>
              <a:rPr lang="en-US" smtClean="0"/>
              <a:t>. Ask them how we could work out its side length using inverse operations.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9A376872-E0A4-4E76-B6D3-881434ABAE6B}" type="slidenum">
              <a:rPr lang="en-US"/>
              <a:pPr/>
              <a:t>22</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ED963EE-7EC4-4168-9250-F4E7652B66D2}" type="slidenum">
              <a:rPr lang="en-GB" smtClean="0">
                <a:cs typeface="Arial" charset="0"/>
              </a:rPr>
              <a:pPr/>
              <a:t>23</a:t>
            </a:fld>
            <a:endParaRPr lang="en-GB" smtClean="0">
              <a:cs typeface="Arial"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i="1" smtClean="0"/>
              <a:t>Link:</a:t>
            </a:r>
          </a:p>
          <a:p>
            <a:pPr eaLnBrk="1" hangingPunct="1"/>
            <a:r>
              <a:rPr lang="en-US" i="1" smtClean="0"/>
              <a:t>S7 Measures – units of volume and capacity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E24574A2-DFA6-46FD-AB5D-42F07A4B2B92}" type="slidenum">
              <a:rPr lang="en-US"/>
              <a:pPr/>
              <a:t>24</a:t>
            </a:fld>
            <a:endParaRPr 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6216665-DFB8-42D6-815B-F94FD8FE39EC}" type="slidenum">
              <a:rPr lang="en-GB" smtClean="0">
                <a:cs typeface="Arial" charset="0"/>
              </a:rPr>
              <a:pPr/>
              <a:t>26</a:t>
            </a:fld>
            <a:endParaRPr lang="en-GB" smtClean="0">
              <a:cs typeface="Arial"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1615C328-BE65-42EF-9728-8E9ADCE1EC90}" type="slidenum">
              <a:rPr lang="en-US"/>
              <a:pPr/>
              <a:t>29</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690BCE7C-CBAD-42B8-8171-2286D8C6FF86}" type="slidenum">
              <a:rPr lang="en-US"/>
              <a:pPr/>
              <a:t>30</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81DAB11D-42DC-4CE4-8B04-7D1F21FE0FA5}" type="slidenum">
              <a:rPr lang="en-US"/>
              <a:pPr/>
              <a:t>31</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90986E1-8B47-45C7-B97F-DB4CCF736F58}" type="slidenum">
              <a:rPr lang="en-GB" smtClean="0">
                <a:cs typeface="Arial" charset="0"/>
              </a:rPr>
              <a:pPr/>
              <a:t>33</a:t>
            </a:fld>
            <a:endParaRPr lang="en-GB" smtClean="0">
              <a:cs typeface="Arial"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EC123C9-4F7A-454E-B776-096759D7DBA2}" type="slidenum">
              <a:rPr lang="en-GB" smtClean="0">
                <a:cs typeface="Arial" charset="0"/>
              </a:rPr>
              <a:pPr/>
              <a:t>34</a:t>
            </a:fld>
            <a:endParaRPr lang="en-GB" smtClean="0">
              <a:cs typeface="Arial"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2F103B15-ED6C-484A-8F37-051C75D26C96}" type="slidenum">
              <a:rPr lang="en-GB" smtClean="0">
                <a:cs typeface="Arial" charset="0"/>
              </a:rPr>
              <a:pPr/>
              <a:t>35</a:t>
            </a:fld>
            <a:endParaRPr lang="en-GB" smtClean="0">
              <a:cs typeface="Arial"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27/06/2014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38F6F4-C689-4313-A3D7-AA56D5B04BDD}"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27/06/2014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vmlDrawing" Target="../drawings/vmlDrawing16.v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mlDrawing" Target="../drawings/vmlDrawing18.v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mlDrawing" Target="../drawings/vmlDrawing20.vml"/><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slideLayout" Target="../slideLayouts/slideLayout6.xml"/><Relationship Id="rId1" Type="http://schemas.openxmlformats.org/officeDocument/2006/relationships/vmlDrawing" Target="../drawings/vmlDrawing22.vml"/><Relationship Id="rId5" Type="http://schemas.openxmlformats.org/officeDocument/2006/relationships/image" Target="../media/image14.wmf"/><Relationship Id="rId4" Type="http://schemas.openxmlformats.org/officeDocument/2006/relationships/image" Target="../media/image13.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4.xml"/><Relationship Id="rId1" Type="http://schemas.openxmlformats.org/officeDocument/2006/relationships/vmlDrawing" Target="../drawings/vmlDrawing24.v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40000" b="-40000"/>
          </a:stretch>
        </a:blipFill>
        <a:effectLst/>
      </p:bgPr>
    </p:bg>
    <p:spTree>
      <p:nvGrpSpPr>
        <p:cNvPr id="1" name=""/>
        <p:cNvGrpSpPr/>
        <p:nvPr/>
      </p:nvGrpSpPr>
      <p:grpSpPr>
        <a:xfrm>
          <a:off x="0" y="0"/>
          <a:ext cx="0" cy="0"/>
          <a:chOff x="0" y="0"/>
          <a:chExt cx="0" cy="0"/>
        </a:xfrm>
      </p:grpSpPr>
      <p:sp>
        <p:nvSpPr>
          <p:cNvPr id="9" name="Title 1"/>
          <p:cNvSpPr txBox="1">
            <a:spLocks/>
          </p:cNvSpPr>
          <p:nvPr/>
        </p:nvSpPr>
        <p:spPr>
          <a:xfrm>
            <a:off x="0" y="381000"/>
            <a:ext cx="9144000" cy="149656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rPr>
              <a:t>General Mathematics</a:t>
            </a:r>
            <a:endParaRPr kumimoji="0" lang="en-US" sz="6000" b="1" i="1" u="none" strike="noStrike" kern="1200" cap="none" spc="0" normalizeH="0" baseline="0" noProof="0" dirty="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endParaRPr>
          </a:p>
        </p:txBody>
      </p:sp>
      <p:sp>
        <p:nvSpPr>
          <p:cNvPr id="10" name="Subtitle 2"/>
          <p:cNvSpPr txBox="1">
            <a:spLocks/>
          </p:cNvSpPr>
          <p:nvPr/>
        </p:nvSpPr>
        <p:spPr>
          <a:xfrm>
            <a:off x="457200" y="1752600"/>
            <a:ext cx="8686800" cy="44958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rPr>
              <a:t>ADE 101</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4000" dirty="0"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Arial Black" pitchFamily="34" charset="0"/>
                <a:cs typeface="Aharoni" pitchFamily="2" charset="-79"/>
              </a:rPr>
              <a:t>Unit 3</a:t>
            </a:r>
            <a:endPar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rPr>
              <a:t>LECTURE No. 25</a:t>
            </a:r>
            <a:endParaRPr kumimoji="0" lang="en-US" sz="3200" b="0" i="0" u="none" strike="noStrike" kern="10" cap="none" spc="0" normalizeH="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endParaRP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                         </a:t>
            </a:r>
            <a:r>
              <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rPr>
              <a:t> </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Surface Area And Volume Of Cube And </a:t>
            </a:r>
            <a:r>
              <a:rPr lang="en-US" sz="4800" b="1" kern="10" dirty="0" err="1"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Cuboid</a:t>
            </a:r>
            <a:endPar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Today’s Objectives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6" name="Content Placeholder 5"/>
          <p:cNvGraphicFramePr>
            <a:graphicFrameLocks noGrp="1"/>
          </p:cNvGraphicFramePr>
          <p:nvPr>
            <p:ph idx="1"/>
          </p:nvPr>
        </p:nvGraphicFramePr>
        <p:xfrm>
          <a:off x="228600" y="1447800"/>
          <a:ext cx="8610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Autofit/>
          </a:bodyPr>
          <a:lstStyle/>
          <a:p>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Knowledge Test</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noChangeArrowheads="1"/>
          </p:cNvSpPr>
          <p:nvPr>
            <p:ph type="title"/>
          </p:nvPr>
        </p:nvSpPr>
        <p:spPr>
          <a:xfrm>
            <a:off x="457200" y="533400"/>
            <a:ext cx="8001000" cy="2438400"/>
          </a:xfrm>
          <a:noFill/>
          <a:ln>
            <a:solidFill>
              <a:srgbClr val="0000FF"/>
            </a:solidFill>
          </a:ln>
        </p:spPr>
        <p:txBody>
          <a:bodyPr/>
          <a:lstStyle/>
          <a:p>
            <a:pPr algn="ctr"/>
            <a:r>
              <a:rPr lang="en-US" sz="2400" dirty="0" smtClean="0"/>
              <a:t>Three-dimensional figures have </a:t>
            </a:r>
            <a:r>
              <a:rPr lang="en-US" sz="2400" b="1" i="1" u="sng" dirty="0" smtClean="0"/>
              <a:t>faces</a:t>
            </a:r>
            <a:r>
              <a:rPr lang="en-US" sz="2400" dirty="0" smtClean="0"/>
              <a:t>, </a:t>
            </a:r>
            <a:r>
              <a:rPr lang="en-US" sz="2400" b="1" i="1" u="sng" dirty="0" smtClean="0"/>
              <a:t>edges</a:t>
            </a:r>
            <a:r>
              <a:rPr lang="en-US" sz="2400" dirty="0" smtClean="0"/>
              <a:t>, and </a:t>
            </a:r>
            <a:r>
              <a:rPr lang="en-US" sz="2400" b="1" i="1" u="sng" dirty="0" smtClean="0"/>
              <a:t>vertices</a:t>
            </a:r>
            <a:r>
              <a:rPr lang="en-US" sz="2400" dirty="0" smtClean="0"/>
              <a:t>.  A </a:t>
            </a:r>
            <a:r>
              <a:rPr lang="en-US" sz="2400" b="1" i="1" u="sng" dirty="0" smtClean="0"/>
              <a:t>face</a:t>
            </a:r>
            <a:r>
              <a:rPr lang="en-US" sz="2400" dirty="0" smtClean="0"/>
              <a:t> - is a flat surface, and </a:t>
            </a:r>
            <a:r>
              <a:rPr lang="en-US" sz="2400" b="1" i="1" u="sng" dirty="0" smtClean="0"/>
              <a:t>edge</a:t>
            </a:r>
            <a:r>
              <a:rPr lang="en-US" sz="2400" dirty="0" smtClean="0"/>
              <a:t> - is where two faces meet, and a </a:t>
            </a:r>
            <a:r>
              <a:rPr lang="en-US" sz="2400" b="1" i="1" u="sng" dirty="0" smtClean="0"/>
              <a:t>vertex</a:t>
            </a:r>
            <a:r>
              <a:rPr lang="en-US" sz="2400" dirty="0" smtClean="0"/>
              <a:t>  - is where three or more edges meet. </a:t>
            </a:r>
            <a:br>
              <a:rPr lang="en-US" sz="2400" dirty="0" smtClean="0"/>
            </a:br>
            <a:endParaRPr lang="en-US" sz="2400" dirty="0" smtClean="0">
              <a:solidFill>
                <a:srgbClr val="6600CC"/>
              </a:solidFill>
            </a:endParaRPr>
          </a:p>
        </p:txBody>
      </p:sp>
      <p:pic>
        <p:nvPicPr>
          <p:cNvPr id="5123" name="Picture 6" descr="3_06_05_07"/>
          <p:cNvPicPr>
            <a:picLocks noGrp="1" noChangeAspect="1" noChangeArrowheads="1"/>
          </p:cNvPicPr>
          <p:nvPr>
            <p:ph sz="half" idx="1"/>
          </p:nvPr>
        </p:nvPicPr>
        <p:blipFill>
          <a:blip r:embed="rId3" cstate="print"/>
          <a:srcRect/>
          <a:stretch>
            <a:fillRect/>
          </a:stretch>
        </p:blipFill>
        <p:spPr>
          <a:xfrm>
            <a:off x="381000" y="3124200"/>
            <a:ext cx="2247900" cy="2286000"/>
          </a:xfrm>
        </p:spPr>
      </p:pic>
      <p:pic>
        <p:nvPicPr>
          <p:cNvPr id="5124" name="Picture 8" descr="graphics1"/>
          <p:cNvPicPr>
            <a:picLocks noGrp="1" noChangeAspect="1" noChangeArrowheads="1"/>
          </p:cNvPicPr>
          <p:nvPr>
            <p:ph sz="half" idx="2"/>
          </p:nvPr>
        </p:nvPicPr>
        <p:blipFill>
          <a:blip r:embed="rId4" cstate="print"/>
          <a:srcRect/>
          <a:stretch>
            <a:fillRect/>
          </a:stretch>
        </p:blipFill>
        <p:spPr>
          <a:xfrm>
            <a:off x="2971800" y="3505200"/>
            <a:ext cx="5638800" cy="1274763"/>
          </a:xfrm>
        </p:spPr>
      </p:pic>
      <p:sp>
        <p:nvSpPr>
          <p:cNvPr id="5125" name="AutoShape 9"/>
          <p:cNvSpPr>
            <a:spLocks noChangeArrowheads="1"/>
          </p:cNvSpPr>
          <p:nvPr/>
        </p:nvSpPr>
        <p:spPr bwMode="auto">
          <a:xfrm>
            <a:off x="4343400" y="5867400"/>
            <a:ext cx="2743200" cy="609600"/>
          </a:xfrm>
          <a:prstGeom prst="wedgeRoundRectCallout">
            <a:avLst>
              <a:gd name="adj1" fmla="val 76796"/>
              <a:gd name="adj2" fmla="val -220051"/>
              <a:gd name="adj3" fmla="val 16667"/>
            </a:avLst>
          </a:prstGeom>
          <a:solidFill>
            <a:srgbClr val="FFFF00"/>
          </a:solidFill>
          <a:ln w="9525">
            <a:solidFill>
              <a:schemeClr val="tx1"/>
            </a:solidFill>
            <a:miter lim="800000"/>
            <a:headEnd/>
            <a:tailEnd/>
          </a:ln>
        </p:spPr>
        <p:txBody>
          <a:bodyPr/>
          <a:lstStyle/>
          <a:p>
            <a:pPr algn="ctr"/>
            <a:r>
              <a:rPr lang="en-US" sz="1200">
                <a:solidFill>
                  <a:srgbClr val="FF3300"/>
                </a:solidFill>
              </a:rPr>
              <a:t>How many faces do most three-dimensional figures have?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447800" y="2057400"/>
            <a:ext cx="1524000" cy="12954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grpSp>
        <p:nvGrpSpPr>
          <p:cNvPr id="2" name="Group 3"/>
          <p:cNvGrpSpPr>
            <a:grpSpLocks/>
          </p:cNvGrpSpPr>
          <p:nvPr/>
        </p:nvGrpSpPr>
        <p:grpSpPr bwMode="auto">
          <a:xfrm>
            <a:off x="5562600" y="1828800"/>
            <a:ext cx="1676400" cy="1447800"/>
            <a:chOff x="2544" y="1152"/>
            <a:chExt cx="1056" cy="912"/>
          </a:xfrm>
        </p:grpSpPr>
        <p:sp>
          <p:nvSpPr>
            <p:cNvPr id="5139" name="Rectangle 4"/>
            <p:cNvSpPr>
              <a:spLocks noChangeArrowheads="1"/>
            </p:cNvSpPr>
            <p:nvPr/>
          </p:nvSpPr>
          <p:spPr bwMode="auto">
            <a:xfrm>
              <a:off x="2544" y="1248"/>
              <a:ext cx="960" cy="816"/>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5140" name="Oval 5"/>
            <p:cNvSpPr>
              <a:spLocks noChangeArrowheads="1"/>
            </p:cNvSpPr>
            <p:nvPr/>
          </p:nvSpPr>
          <p:spPr bwMode="auto">
            <a:xfrm>
              <a:off x="2544" y="2016"/>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1" name="Oval 6"/>
            <p:cNvSpPr>
              <a:spLocks noChangeArrowheads="1"/>
            </p:cNvSpPr>
            <p:nvPr/>
          </p:nvSpPr>
          <p:spPr bwMode="auto">
            <a:xfrm>
              <a:off x="3456" y="2016"/>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2" name="Oval 7"/>
            <p:cNvSpPr>
              <a:spLocks noChangeArrowheads="1"/>
            </p:cNvSpPr>
            <p:nvPr/>
          </p:nvSpPr>
          <p:spPr bwMode="auto">
            <a:xfrm>
              <a:off x="3552" y="1920"/>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3" name="Oval 8"/>
            <p:cNvSpPr>
              <a:spLocks noChangeArrowheads="1"/>
            </p:cNvSpPr>
            <p:nvPr/>
          </p:nvSpPr>
          <p:spPr bwMode="auto">
            <a:xfrm>
              <a:off x="3552" y="1152"/>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4" name="Oval 9"/>
            <p:cNvSpPr>
              <a:spLocks noChangeArrowheads="1"/>
            </p:cNvSpPr>
            <p:nvPr/>
          </p:nvSpPr>
          <p:spPr bwMode="auto">
            <a:xfrm>
              <a:off x="3456" y="1248"/>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5" name="Oval 10"/>
            <p:cNvSpPr>
              <a:spLocks noChangeArrowheads="1"/>
            </p:cNvSpPr>
            <p:nvPr/>
          </p:nvSpPr>
          <p:spPr bwMode="auto">
            <a:xfrm>
              <a:off x="2544" y="1248"/>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6" name="Oval 11"/>
            <p:cNvSpPr>
              <a:spLocks noChangeArrowheads="1"/>
            </p:cNvSpPr>
            <p:nvPr/>
          </p:nvSpPr>
          <p:spPr bwMode="auto">
            <a:xfrm>
              <a:off x="2640" y="1152"/>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sp>
          <p:nvSpPr>
            <p:cNvPr id="5147" name="Oval 12"/>
            <p:cNvSpPr>
              <a:spLocks noChangeArrowheads="1"/>
            </p:cNvSpPr>
            <p:nvPr/>
          </p:nvSpPr>
          <p:spPr bwMode="auto">
            <a:xfrm>
              <a:off x="2640" y="1920"/>
              <a:ext cx="48" cy="48"/>
            </a:xfrm>
            <a:prstGeom prst="ellipse">
              <a:avLst/>
            </a:prstGeom>
            <a:solidFill>
              <a:schemeClr val="accent2"/>
            </a:solidFill>
            <a:ln w="9525">
              <a:solidFill>
                <a:schemeClr val="tx1"/>
              </a:solidFill>
              <a:miter lim="800000"/>
              <a:headEnd/>
              <a:tailEnd/>
            </a:ln>
          </p:spPr>
          <p:txBody>
            <a:bodyPr wrap="none" anchor="ctr"/>
            <a:lstStyle/>
            <a:p>
              <a:endParaRPr lang="en-US"/>
            </a:p>
          </p:txBody>
        </p:sp>
      </p:grpSp>
      <p:grpSp>
        <p:nvGrpSpPr>
          <p:cNvPr id="3" name="Group 13"/>
          <p:cNvGrpSpPr>
            <a:grpSpLocks/>
          </p:cNvGrpSpPr>
          <p:nvPr/>
        </p:nvGrpSpPr>
        <p:grpSpPr bwMode="auto">
          <a:xfrm>
            <a:off x="1600200" y="1905000"/>
            <a:ext cx="1524000" cy="1295400"/>
            <a:chOff x="1008" y="1200"/>
            <a:chExt cx="960" cy="816"/>
          </a:xfrm>
        </p:grpSpPr>
        <p:sp>
          <p:nvSpPr>
            <p:cNvPr id="5135" name="Line 14"/>
            <p:cNvSpPr>
              <a:spLocks noChangeShapeType="1"/>
            </p:cNvSpPr>
            <p:nvPr/>
          </p:nvSpPr>
          <p:spPr bwMode="auto">
            <a:xfrm>
              <a:off x="1008" y="2016"/>
              <a:ext cx="960" cy="0"/>
            </a:xfrm>
            <a:prstGeom prst="line">
              <a:avLst/>
            </a:prstGeom>
            <a:noFill/>
            <a:ln w="38100">
              <a:solidFill>
                <a:srgbClr val="CC0066"/>
              </a:solidFill>
              <a:miter lim="800000"/>
              <a:headEnd/>
              <a:tailEnd/>
            </a:ln>
          </p:spPr>
          <p:txBody>
            <a:bodyPr wrap="none"/>
            <a:lstStyle/>
            <a:p>
              <a:endParaRPr lang="en-US"/>
            </a:p>
          </p:txBody>
        </p:sp>
        <p:sp>
          <p:nvSpPr>
            <p:cNvPr id="5136" name="Line 15"/>
            <p:cNvSpPr>
              <a:spLocks noChangeShapeType="1"/>
            </p:cNvSpPr>
            <p:nvPr/>
          </p:nvSpPr>
          <p:spPr bwMode="auto">
            <a:xfrm>
              <a:off x="1008" y="1200"/>
              <a:ext cx="960" cy="0"/>
            </a:xfrm>
            <a:prstGeom prst="line">
              <a:avLst/>
            </a:prstGeom>
            <a:noFill/>
            <a:ln w="38100">
              <a:solidFill>
                <a:srgbClr val="CC0066"/>
              </a:solidFill>
              <a:miter lim="800000"/>
              <a:headEnd/>
              <a:tailEnd/>
            </a:ln>
          </p:spPr>
          <p:txBody>
            <a:bodyPr wrap="none"/>
            <a:lstStyle/>
            <a:p>
              <a:endParaRPr lang="en-US"/>
            </a:p>
          </p:txBody>
        </p:sp>
        <p:sp>
          <p:nvSpPr>
            <p:cNvPr id="5137" name="Line 16"/>
            <p:cNvSpPr>
              <a:spLocks noChangeShapeType="1"/>
            </p:cNvSpPr>
            <p:nvPr/>
          </p:nvSpPr>
          <p:spPr bwMode="auto">
            <a:xfrm>
              <a:off x="1968" y="1200"/>
              <a:ext cx="0" cy="816"/>
            </a:xfrm>
            <a:prstGeom prst="line">
              <a:avLst/>
            </a:prstGeom>
            <a:noFill/>
            <a:ln w="38100">
              <a:solidFill>
                <a:srgbClr val="CC0066"/>
              </a:solidFill>
              <a:miter lim="800000"/>
              <a:headEnd/>
              <a:tailEnd/>
            </a:ln>
          </p:spPr>
          <p:txBody>
            <a:bodyPr wrap="none"/>
            <a:lstStyle/>
            <a:p>
              <a:endParaRPr lang="en-US"/>
            </a:p>
          </p:txBody>
        </p:sp>
        <p:sp>
          <p:nvSpPr>
            <p:cNvPr id="5138" name="Line 17"/>
            <p:cNvSpPr>
              <a:spLocks noChangeShapeType="1"/>
            </p:cNvSpPr>
            <p:nvPr/>
          </p:nvSpPr>
          <p:spPr bwMode="auto">
            <a:xfrm>
              <a:off x="1008" y="1200"/>
              <a:ext cx="0" cy="816"/>
            </a:xfrm>
            <a:prstGeom prst="line">
              <a:avLst/>
            </a:prstGeom>
            <a:noFill/>
            <a:ln w="38100">
              <a:solidFill>
                <a:srgbClr val="CC0066"/>
              </a:solidFill>
              <a:miter lim="800000"/>
              <a:headEnd/>
              <a:tailEnd/>
            </a:ln>
          </p:spPr>
          <p:txBody>
            <a:bodyPr wrap="none"/>
            <a:lstStyle/>
            <a:p>
              <a:endParaRPr lang="en-US"/>
            </a:p>
          </p:txBody>
        </p:sp>
      </p:grpSp>
      <p:grpSp>
        <p:nvGrpSpPr>
          <p:cNvPr id="4" name="Group 18"/>
          <p:cNvGrpSpPr>
            <a:grpSpLocks/>
          </p:cNvGrpSpPr>
          <p:nvPr/>
        </p:nvGrpSpPr>
        <p:grpSpPr bwMode="auto">
          <a:xfrm>
            <a:off x="1447800" y="2057400"/>
            <a:ext cx="1524000" cy="1295400"/>
            <a:chOff x="912" y="1296"/>
            <a:chExt cx="960" cy="816"/>
          </a:xfrm>
        </p:grpSpPr>
        <p:sp>
          <p:nvSpPr>
            <p:cNvPr id="5131" name="Line 19"/>
            <p:cNvSpPr>
              <a:spLocks noChangeShapeType="1"/>
            </p:cNvSpPr>
            <p:nvPr/>
          </p:nvSpPr>
          <p:spPr bwMode="auto">
            <a:xfrm>
              <a:off x="912" y="2112"/>
              <a:ext cx="960" cy="0"/>
            </a:xfrm>
            <a:prstGeom prst="line">
              <a:avLst/>
            </a:prstGeom>
            <a:noFill/>
            <a:ln w="38100">
              <a:solidFill>
                <a:srgbClr val="CC0066"/>
              </a:solidFill>
              <a:miter lim="800000"/>
              <a:headEnd/>
              <a:tailEnd/>
            </a:ln>
          </p:spPr>
          <p:txBody>
            <a:bodyPr wrap="none"/>
            <a:lstStyle/>
            <a:p>
              <a:endParaRPr lang="en-US"/>
            </a:p>
          </p:txBody>
        </p:sp>
        <p:sp>
          <p:nvSpPr>
            <p:cNvPr id="5132" name="Line 20"/>
            <p:cNvSpPr>
              <a:spLocks noChangeShapeType="1"/>
            </p:cNvSpPr>
            <p:nvPr/>
          </p:nvSpPr>
          <p:spPr bwMode="auto">
            <a:xfrm>
              <a:off x="912" y="1296"/>
              <a:ext cx="960" cy="0"/>
            </a:xfrm>
            <a:prstGeom prst="line">
              <a:avLst/>
            </a:prstGeom>
            <a:noFill/>
            <a:ln w="38100">
              <a:solidFill>
                <a:srgbClr val="CC0066"/>
              </a:solidFill>
              <a:miter lim="800000"/>
              <a:headEnd/>
              <a:tailEnd/>
            </a:ln>
          </p:spPr>
          <p:txBody>
            <a:bodyPr wrap="none"/>
            <a:lstStyle/>
            <a:p>
              <a:endParaRPr lang="en-US"/>
            </a:p>
          </p:txBody>
        </p:sp>
        <p:sp>
          <p:nvSpPr>
            <p:cNvPr id="5133" name="Line 21"/>
            <p:cNvSpPr>
              <a:spLocks noChangeShapeType="1"/>
            </p:cNvSpPr>
            <p:nvPr/>
          </p:nvSpPr>
          <p:spPr bwMode="auto">
            <a:xfrm>
              <a:off x="1872" y="1296"/>
              <a:ext cx="0" cy="816"/>
            </a:xfrm>
            <a:prstGeom prst="line">
              <a:avLst/>
            </a:prstGeom>
            <a:noFill/>
            <a:ln w="38100">
              <a:solidFill>
                <a:srgbClr val="CC0066"/>
              </a:solidFill>
              <a:miter lim="800000"/>
              <a:headEnd/>
              <a:tailEnd/>
            </a:ln>
          </p:spPr>
          <p:txBody>
            <a:bodyPr wrap="none"/>
            <a:lstStyle/>
            <a:p>
              <a:endParaRPr lang="en-US"/>
            </a:p>
          </p:txBody>
        </p:sp>
        <p:sp>
          <p:nvSpPr>
            <p:cNvPr id="5134" name="Line 22"/>
            <p:cNvSpPr>
              <a:spLocks noChangeShapeType="1"/>
            </p:cNvSpPr>
            <p:nvPr/>
          </p:nvSpPr>
          <p:spPr bwMode="auto">
            <a:xfrm>
              <a:off x="912" y="1296"/>
              <a:ext cx="0" cy="816"/>
            </a:xfrm>
            <a:prstGeom prst="line">
              <a:avLst/>
            </a:prstGeom>
            <a:noFill/>
            <a:ln w="38100">
              <a:solidFill>
                <a:srgbClr val="CC0066"/>
              </a:solidFill>
              <a:miter lim="800000"/>
              <a:headEnd/>
              <a:tailEnd/>
            </a:ln>
          </p:spPr>
          <p:txBody>
            <a:bodyPr wrap="none"/>
            <a:lstStyle/>
            <a:p>
              <a:endParaRPr lang="en-US"/>
            </a:p>
          </p:txBody>
        </p:sp>
      </p:grpSp>
      <p:sp>
        <p:nvSpPr>
          <p:cNvPr id="5126" name="Rectangle 23"/>
          <p:cNvSpPr>
            <a:spLocks noChangeArrowheads="1"/>
          </p:cNvSpPr>
          <p:nvPr/>
        </p:nvSpPr>
        <p:spPr bwMode="auto">
          <a:xfrm>
            <a:off x="5562600" y="1981200"/>
            <a:ext cx="1524000" cy="12954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5127" name="Text Box 24"/>
          <p:cNvSpPr txBox="1">
            <a:spLocks noChangeArrowheads="1"/>
          </p:cNvSpPr>
          <p:nvPr/>
        </p:nvSpPr>
        <p:spPr bwMode="auto">
          <a:xfrm>
            <a:off x="381000" y="704671"/>
            <a:ext cx="8153400" cy="1200329"/>
          </a:xfrm>
          <a:prstGeom prst="rect">
            <a:avLst/>
          </a:prstGeom>
          <a:noFill/>
          <a:ln w="9525">
            <a:noFill/>
            <a:miter lim="800000"/>
            <a:headEnd/>
            <a:tailEnd/>
          </a:ln>
        </p:spPr>
        <p:txBody>
          <a:bodyPr>
            <a:spAutoFit/>
          </a:bodyPr>
          <a:lstStyle/>
          <a:p>
            <a:pPr>
              <a:spcBef>
                <a:spcPct val="50000"/>
              </a:spcBef>
            </a:pPr>
            <a:r>
              <a:rPr lang="en-US" sz="4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DESCRIPTION:</a:t>
            </a:r>
          </a:p>
          <a:p>
            <a:pPr>
              <a:spcBef>
                <a:spcPct val="50000"/>
              </a:spcBef>
            </a:pPr>
            <a:r>
              <a:rPr lang="en-US" dirty="0"/>
              <a:t>Take your pencil box out. Keep it in front of you and do as directed. </a:t>
            </a:r>
          </a:p>
        </p:txBody>
      </p:sp>
      <p:sp>
        <p:nvSpPr>
          <p:cNvPr id="44057" name="Text Box 25"/>
          <p:cNvSpPr txBox="1">
            <a:spLocks noChangeArrowheads="1"/>
          </p:cNvSpPr>
          <p:nvPr/>
        </p:nvSpPr>
        <p:spPr bwMode="auto">
          <a:xfrm>
            <a:off x="304800" y="3810000"/>
            <a:ext cx="8305800" cy="1554163"/>
          </a:xfrm>
          <a:prstGeom prst="rect">
            <a:avLst/>
          </a:prstGeom>
          <a:noFill/>
          <a:ln w="9525">
            <a:noFill/>
            <a:miter lim="800000"/>
            <a:headEnd/>
            <a:tailEnd/>
          </a:ln>
        </p:spPr>
        <p:txBody>
          <a:bodyPr>
            <a:spAutoFit/>
          </a:bodyPr>
          <a:lstStyle/>
          <a:p>
            <a:pPr>
              <a:spcBef>
                <a:spcPct val="50000"/>
              </a:spcBef>
            </a:pPr>
            <a:r>
              <a:rPr lang="en-US" dirty="0"/>
              <a:t>Move your finger along the edges as shown by the red path on the slide.</a:t>
            </a:r>
          </a:p>
          <a:p>
            <a:pPr>
              <a:spcBef>
                <a:spcPct val="50000"/>
              </a:spcBef>
            </a:pPr>
            <a:r>
              <a:rPr lang="en-US" sz="3200" b="1" dirty="0">
                <a:solidFill>
                  <a:srgbClr val="CC0066"/>
                </a:solidFill>
              </a:rPr>
              <a:t>How many edges are there in your box?</a:t>
            </a:r>
          </a:p>
        </p:txBody>
      </p:sp>
      <p:sp>
        <p:nvSpPr>
          <p:cNvPr id="44058" name="Text Box 26"/>
          <p:cNvSpPr txBox="1">
            <a:spLocks noChangeArrowheads="1"/>
          </p:cNvSpPr>
          <p:nvPr/>
        </p:nvSpPr>
        <p:spPr bwMode="auto">
          <a:xfrm>
            <a:off x="304800" y="5410200"/>
            <a:ext cx="8458200" cy="457200"/>
          </a:xfrm>
          <a:prstGeom prst="rect">
            <a:avLst/>
          </a:prstGeom>
          <a:noFill/>
          <a:ln w="9525">
            <a:noFill/>
            <a:miter lim="800000"/>
            <a:headEnd/>
            <a:tailEnd/>
          </a:ln>
        </p:spPr>
        <p:txBody>
          <a:bodyPr>
            <a:spAutoFit/>
          </a:bodyPr>
          <a:lstStyle/>
          <a:p>
            <a:pPr>
              <a:spcBef>
                <a:spcPct val="50000"/>
              </a:spcBef>
            </a:pPr>
            <a:r>
              <a:rPr lang="en-US"/>
              <a:t>Put a dot, using your pen at the corners of your box.</a:t>
            </a:r>
            <a:endParaRPr lang="en-US" sz="3200" b="1">
              <a:solidFill>
                <a:srgbClr val="CC0066"/>
              </a:solidFill>
            </a:endParaRPr>
          </a:p>
        </p:txBody>
      </p:sp>
      <p:sp>
        <p:nvSpPr>
          <p:cNvPr id="44059" name="Text Box 27"/>
          <p:cNvSpPr txBox="1">
            <a:spLocks noChangeArrowheads="1"/>
          </p:cNvSpPr>
          <p:nvPr/>
        </p:nvSpPr>
        <p:spPr bwMode="auto">
          <a:xfrm>
            <a:off x="304800" y="6096000"/>
            <a:ext cx="8610600" cy="579438"/>
          </a:xfrm>
          <a:prstGeom prst="rect">
            <a:avLst/>
          </a:prstGeom>
          <a:noFill/>
          <a:ln w="9525">
            <a:noFill/>
            <a:miter lim="800000"/>
            <a:headEnd/>
            <a:tailEnd/>
          </a:ln>
        </p:spPr>
        <p:txBody>
          <a:bodyPr>
            <a:spAutoFit/>
          </a:bodyPr>
          <a:lstStyle/>
          <a:p>
            <a:pPr>
              <a:spcBef>
                <a:spcPct val="50000"/>
              </a:spcBef>
            </a:pPr>
            <a:r>
              <a:rPr lang="en-US" sz="3200" b="1">
                <a:solidFill>
                  <a:srgbClr val="CC0066"/>
                </a:solidFill>
              </a:rPr>
              <a:t>How many ink dots did you put?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4057"/>
                                        </p:tgtEl>
                                        <p:attrNameLst>
                                          <p:attrName>style.visibility</p:attrName>
                                        </p:attrNameLst>
                                      </p:cBhvr>
                                      <p:to>
                                        <p:strVal val="visible"/>
                                      </p:to>
                                    </p:set>
                                  </p:childTnLst>
                                  <p:subTnLst>
                                    <p:animClr>
                                      <p:cBhvr override="childStyle">
                                        <p:cTn dur="1" fill="hold" display="0" masterRel="nextClick" afterEffect="1"/>
                                        <p:tgtEl>
                                          <p:spTgt spid="44057"/>
                                        </p:tgtEl>
                                        <p:attrNameLst>
                                          <p:attrName>ppt_c</p:attrName>
                                        </p:attrNameLst>
                                      </p:cBhvr>
                                      <p:to>
                                        <a:schemeClr val="accent2"/>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405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checkerboard(across)">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44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57" grpId="0" autoUpdateAnimBg="0"/>
      <p:bldP spid="44058" grpId="0" autoUpdateAnimBg="0"/>
      <p:bldP spid="44059"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6477000" y="4572000"/>
            <a:ext cx="2362200" cy="1447800"/>
          </a:xfrm>
          <a:prstGeom prst="rect">
            <a:avLst/>
          </a:prstGeom>
          <a:solidFill>
            <a:schemeClr val="hlink"/>
          </a:solidFill>
          <a:ln w="9525">
            <a:solidFill>
              <a:schemeClr val="tx1"/>
            </a:solidFill>
            <a:miter lim="800000"/>
            <a:headEnd/>
            <a:tailEnd/>
          </a:ln>
        </p:spPr>
        <p:txBody>
          <a:bodyPr wrap="none" anchor="ctr"/>
          <a:lstStyle/>
          <a:p>
            <a:pPr algn="ctr"/>
            <a:r>
              <a:rPr lang="en-US" b="1"/>
              <a:t>BACK</a:t>
            </a:r>
          </a:p>
        </p:txBody>
      </p:sp>
      <p:sp>
        <p:nvSpPr>
          <p:cNvPr id="45059" name="AutoShape 3"/>
          <p:cNvSpPr>
            <a:spLocks noChangeArrowheads="1"/>
          </p:cNvSpPr>
          <p:nvPr/>
        </p:nvSpPr>
        <p:spPr bwMode="auto">
          <a:xfrm>
            <a:off x="304800" y="6096000"/>
            <a:ext cx="2514600" cy="152400"/>
          </a:xfrm>
          <a:prstGeom prst="parallelogram">
            <a:avLst>
              <a:gd name="adj" fmla="val 99993"/>
            </a:avLst>
          </a:prstGeom>
          <a:solidFill>
            <a:srgbClr val="FFCC99"/>
          </a:solidFill>
          <a:ln w="9525">
            <a:solidFill>
              <a:schemeClr val="tx1"/>
            </a:solidFill>
            <a:miter lim="800000"/>
            <a:headEnd/>
            <a:tailEnd/>
          </a:ln>
        </p:spPr>
        <p:txBody>
          <a:bodyPr wrap="none" anchor="ctr"/>
          <a:lstStyle/>
          <a:p>
            <a:endParaRPr lang="en-US"/>
          </a:p>
        </p:txBody>
      </p:sp>
      <p:sp>
        <p:nvSpPr>
          <p:cNvPr id="6148" name="Rectangle 4"/>
          <p:cNvSpPr>
            <a:spLocks noChangeArrowheads="1"/>
          </p:cNvSpPr>
          <p:nvPr/>
        </p:nvSpPr>
        <p:spPr bwMode="auto">
          <a:xfrm>
            <a:off x="304800" y="4800600"/>
            <a:ext cx="2362200" cy="14478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6149" name="Rectangle 5"/>
          <p:cNvSpPr>
            <a:spLocks noChangeArrowheads="1"/>
          </p:cNvSpPr>
          <p:nvPr/>
        </p:nvSpPr>
        <p:spPr bwMode="auto">
          <a:xfrm>
            <a:off x="3276600" y="4724400"/>
            <a:ext cx="2362200" cy="14478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6150" name="Rectangle 6"/>
          <p:cNvSpPr>
            <a:spLocks noChangeArrowheads="1"/>
          </p:cNvSpPr>
          <p:nvPr/>
        </p:nvSpPr>
        <p:spPr bwMode="auto">
          <a:xfrm>
            <a:off x="6324600" y="4724400"/>
            <a:ext cx="2362200" cy="14478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45063" name="AutoShape 7"/>
          <p:cNvSpPr>
            <a:spLocks noChangeArrowheads="1"/>
          </p:cNvSpPr>
          <p:nvPr/>
        </p:nvSpPr>
        <p:spPr bwMode="auto">
          <a:xfrm rot="16200000" flipH="1">
            <a:off x="1943100" y="5372100"/>
            <a:ext cx="1600200" cy="152400"/>
          </a:xfrm>
          <a:prstGeom prst="parallelogram">
            <a:avLst>
              <a:gd name="adj" fmla="val 96833"/>
            </a:avLst>
          </a:prstGeom>
          <a:solidFill>
            <a:schemeClr val="accent1"/>
          </a:solidFill>
          <a:ln w="28575">
            <a:solidFill>
              <a:schemeClr val="tx1"/>
            </a:solidFill>
            <a:miter lim="800000"/>
            <a:headEnd/>
            <a:tailEnd/>
          </a:ln>
        </p:spPr>
        <p:txBody>
          <a:bodyPr wrap="none" anchor="ctr"/>
          <a:lstStyle/>
          <a:p>
            <a:endParaRPr lang="en-US"/>
          </a:p>
        </p:txBody>
      </p:sp>
      <p:sp>
        <p:nvSpPr>
          <p:cNvPr id="45064" name="AutoShape 8"/>
          <p:cNvSpPr>
            <a:spLocks noChangeArrowheads="1"/>
          </p:cNvSpPr>
          <p:nvPr/>
        </p:nvSpPr>
        <p:spPr bwMode="auto">
          <a:xfrm rot="16200000" flipH="1">
            <a:off x="-381000" y="5334000"/>
            <a:ext cx="1600200" cy="228600"/>
          </a:xfrm>
          <a:prstGeom prst="parallelogram">
            <a:avLst>
              <a:gd name="adj" fmla="val 64556"/>
            </a:avLst>
          </a:prstGeom>
          <a:solidFill>
            <a:schemeClr val="accent1"/>
          </a:solidFill>
          <a:ln w="28575">
            <a:solidFill>
              <a:schemeClr val="tx1"/>
            </a:solidFill>
            <a:miter lim="800000"/>
            <a:headEnd/>
            <a:tailEnd/>
          </a:ln>
        </p:spPr>
        <p:txBody>
          <a:bodyPr wrap="none" anchor="ctr"/>
          <a:lstStyle/>
          <a:p>
            <a:endParaRPr lang="en-US"/>
          </a:p>
        </p:txBody>
      </p:sp>
      <p:sp>
        <p:nvSpPr>
          <p:cNvPr id="45065" name="AutoShape 9"/>
          <p:cNvSpPr>
            <a:spLocks noChangeArrowheads="1"/>
          </p:cNvSpPr>
          <p:nvPr/>
        </p:nvSpPr>
        <p:spPr bwMode="auto">
          <a:xfrm>
            <a:off x="304800" y="4648200"/>
            <a:ext cx="2514600" cy="152400"/>
          </a:xfrm>
          <a:prstGeom prst="parallelogram">
            <a:avLst>
              <a:gd name="adj" fmla="val 99993"/>
            </a:avLst>
          </a:prstGeom>
          <a:solidFill>
            <a:srgbClr val="FFCC99"/>
          </a:solidFill>
          <a:ln w="9525">
            <a:solidFill>
              <a:schemeClr val="tx1"/>
            </a:solidFill>
            <a:miter lim="800000"/>
            <a:headEnd/>
            <a:tailEnd/>
          </a:ln>
        </p:spPr>
        <p:txBody>
          <a:bodyPr wrap="none" anchor="ctr"/>
          <a:lstStyle/>
          <a:p>
            <a:endParaRPr lang="en-US"/>
          </a:p>
        </p:txBody>
      </p:sp>
      <p:sp>
        <p:nvSpPr>
          <p:cNvPr id="45066" name="Rectangle 10"/>
          <p:cNvSpPr>
            <a:spLocks noChangeArrowheads="1"/>
          </p:cNvSpPr>
          <p:nvPr/>
        </p:nvSpPr>
        <p:spPr bwMode="auto">
          <a:xfrm>
            <a:off x="3276600" y="4724400"/>
            <a:ext cx="2362200" cy="1447800"/>
          </a:xfrm>
          <a:prstGeom prst="rect">
            <a:avLst/>
          </a:prstGeom>
          <a:solidFill>
            <a:schemeClr val="hlink"/>
          </a:solidFill>
          <a:ln w="9525">
            <a:solidFill>
              <a:schemeClr val="tx1"/>
            </a:solidFill>
            <a:miter lim="800000"/>
            <a:headEnd/>
            <a:tailEnd/>
          </a:ln>
        </p:spPr>
        <p:txBody>
          <a:bodyPr wrap="none" anchor="ctr"/>
          <a:lstStyle/>
          <a:p>
            <a:pPr algn="ctr"/>
            <a:r>
              <a:rPr lang="en-US" b="1"/>
              <a:t>FRONT</a:t>
            </a:r>
          </a:p>
        </p:txBody>
      </p:sp>
      <p:sp>
        <p:nvSpPr>
          <p:cNvPr id="6155" name="Text Box 11"/>
          <p:cNvSpPr txBox="1">
            <a:spLocks noChangeArrowheads="1"/>
          </p:cNvSpPr>
          <p:nvPr/>
        </p:nvSpPr>
        <p:spPr bwMode="auto">
          <a:xfrm>
            <a:off x="457200" y="930275"/>
            <a:ext cx="8305800" cy="457200"/>
          </a:xfrm>
          <a:prstGeom prst="rect">
            <a:avLst/>
          </a:prstGeom>
          <a:solidFill>
            <a:srgbClr val="333300"/>
          </a:solidFill>
          <a:ln w="9525">
            <a:noFill/>
            <a:miter lim="800000"/>
            <a:headEnd/>
            <a:tailEnd/>
          </a:ln>
        </p:spPr>
        <p:txBody>
          <a:bodyPr>
            <a:spAutoFit/>
          </a:bodyPr>
          <a:lstStyle/>
          <a:p>
            <a:pPr algn="ctr">
              <a:spcBef>
                <a:spcPct val="50000"/>
              </a:spcBef>
            </a:pPr>
            <a:r>
              <a:rPr lang="en-US" b="1">
                <a:solidFill>
                  <a:srgbClr val="FFCC66"/>
                </a:solidFill>
              </a:rPr>
              <a:t>Place your hands on the top and bottom surface of your box.</a:t>
            </a:r>
          </a:p>
        </p:txBody>
      </p:sp>
      <p:sp>
        <p:nvSpPr>
          <p:cNvPr id="45068" name="Text Box 12"/>
          <p:cNvSpPr txBox="1">
            <a:spLocks noChangeArrowheads="1"/>
          </p:cNvSpPr>
          <p:nvPr/>
        </p:nvSpPr>
        <p:spPr bwMode="auto">
          <a:xfrm>
            <a:off x="457200" y="1844675"/>
            <a:ext cx="8305800" cy="822325"/>
          </a:xfrm>
          <a:prstGeom prst="rect">
            <a:avLst/>
          </a:prstGeom>
          <a:solidFill>
            <a:srgbClr val="333300"/>
          </a:solidFill>
          <a:ln w="9525">
            <a:noFill/>
            <a:miter lim="800000"/>
            <a:headEnd/>
            <a:tailEnd/>
          </a:ln>
        </p:spPr>
        <p:txBody>
          <a:bodyPr>
            <a:spAutoFit/>
          </a:bodyPr>
          <a:lstStyle/>
          <a:p>
            <a:pPr algn="ctr">
              <a:spcBef>
                <a:spcPct val="50000"/>
              </a:spcBef>
            </a:pPr>
            <a:r>
              <a:rPr lang="en-US" b="1">
                <a:solidFill>
                  <a:schemeClr val="accent1"/>
                </a:solidFill>
              </a:rPr>
              <a:t>Now, place your hands on the right and left, vertical surfaces, of your box.</a:t>
            </a:r>
          </a:p>
        </p:txBody>
      </p:sp>
      <p:sp>
        <p:nvSpPr>
          <p:cNvPr id="45069" name="Text Box 13"/>
          <p:cNvSpPr txBox="1">
            <a:spLocks noChangeArrowheads="1"/>
          </p:cNvSpPr>
          <p:nvPr/>
        </p:nvSpPr>
        <p:spPr bwMode="auto">
          <a:xfrm>
            <a:off x="457200" y="3368675"/>
            <a:ext cx="8229600" cy="822325"/>
          </a:xfrm>
          <a:prstGeom prst="rect">
            <a:avLst/>
          </a:prstGeom>
          <a:solidFill>
            <a:srgbClr val="333300"/>
          </a:solidFill>
          <a:ln w="9525">
            <a:noFill/>
            <a:miter lim="800000"/>
            <a:headEnd/>
            <a:tailEnd/>
          </a:ln>
        </p:spPr>
        <p:txBody>
          <a:bodyPr>
            <a:spAutoFit/>
          </a:bodyPr>
          <a:lstStyle/>
          <a:p>
            <a:pPr algn="ctr">
              <a:spcBef>
                <a:spcPct val="50000"/>
              </a:spcBef>
            </a:pPr>
            <a:r>
              <a:rPr lang="en-US" b="1">
                <a:solidFill>
                  <a:schemeClr val="hlink"/>
                </a:solidFill>
              </a:rPr>
              <a:t>Now, place your hands on the front and back side vertical surfaces of your box.</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50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50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506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50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50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50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506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50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nimBg="1" autoUpdateAnimBg="0"/>
      <p:bldP spid="45059" grpId="0" animBg="1"/>
      <p:bldP spid="45063" grpId="0" animBg="1"/>
      <p:bldP spid="45064" grpId="0" animBg="1"/>
      <p:bldP spid="45065" grpId="0" animBg="1"/>
      <p:bldP spid="45066" grpId="0" animBg="1" autoUpdateAnimBg="0"/>
      <p:bldP spid="45068" grpId="0" animBg="1" autoUpdateAnimBg="0"/>
      <p:bldP spid="45069"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5791200" y="1293812"/>
            <a:ext cx="1981200" cy="1657350"/>
          </a:xfrm>
          <a:prstGeom prst="rect">
            <a:avLst/>
          </a:prstGeom>
          <a:solidFill>
            <a:schemeClr val="accent1"/>
          </a:solidFill>
          <a:ln w="9525">
            <a:miter lim="800000"/>
            <a:headEnd/>
            <a:tailEnd/>
          </a:ln>
          <a:scene3d>
            <a:camera prst="legacyObliqueTopRight"/>
            <a:lightRig rig="legacyHarsh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grpSp>
        <p:nvGrpSpPr>
          <p:cNvPr id="2" name="Group 3"/>
          <p:cNvGrpSpPr>
            <a:grpSpLocks/>
          </p:cNvGrpSpPr>
          <p:nvPr/>
        </p:nvGrpSpPr>
        <p:grpSpPr bwMode="auto">
          <a:xfrm>
            <a:off x="5791200" y="1293812"/>
            <a:ext cx="2514600" cy="2133600"/>
            <a:chOff x="3648" y="576"/>
            <a:chExt cx="1584" cy="1344"/>
          </a:xfrm>
        </p:grpSpPr>
        <p:grpSp>
          <p:nvGrpSpPr>
            <p:cNvPr id="3" name="Group 4"/>
            <p:cNvGrpSpPr>
              <a:grpSpLocks/>
            </p:cNvGrpSpPr>
            <p:nvPr/>
          </p:nvGrpSpPr>
          <p:grpSpPr bwMode="auto">
            <a:xfrm>
              <a:off x="3648" y="1632"/>
              <a:ext cx="1248" cy="288"/>
              <a:chOff x="3648" y="1632"/>
              <a:chExt cx="1248" cy="288"/>
            </a:xfrm>
          </p:grpSpPr>
          <p:sp>
            <p:nvSpPr>
              <p:cNvPr id="7210" name="Text Box 5"/>
              <p:cNvSpPr txBox="1">
                <a:spLocks noChangeArrowheads="1"/>
              </p:cNvSpPr>
              <p:nvPr/>
            </p:nvSpPr>
            <p:spPr bwMode="auto">
              <a:xfrm>
                <a:off x="4080" y="1632"/>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7211" name="Line 6"/>
              <p:cNvSpPr>
                <a:spLocks noChangeShapeType="1"/>
              </p:cNvSpPr>
              <p:nvPr/>
            </p:nvSpPr>
            <p:spPr bwMode="auto">
              <a:xfrm>
                <a:off x="3648" y="1632"/>
                <a:ext cx="1248" cy="0"/>
              </a:xfrm>
              <a:prstGeom prst="line">
                <a:avLst/>
              </a:prstGeom>
              <a:noFill/>
              <a:ln w="38100">
                <a:solidFill>
                  <a:srgbClr val="333300"/>
                </a:solidFill>
                <a:miter lim="800000"/>
                <a:headEnd/>
                <a:tailEnd/>
              </a:ln>
            </p:spPr>
            <p:txBody>
              <a:bodyPr wrap="none"/>
              <a:lstStyle/>
              <a:p>
                <a:endParaRPr lang="en-US"/>
              </a:p>
            </p:txBody>
          </p:sp>
        </p:grpSp>
        <p:grpSp>
          <p:nvGrpSpPr>
            <p:cNvPr id="4" name="Group 7"/>
            <p:cNvGrpSpPr>
              <a:grpSpLocks/>
            </p:cNvGrpSpPr>
            <p:nvPr/>
          </p:nvGrpSpPr>
          <p:grpSpPr bwMode="auto">
            <a:xfrm>
              <a:off x="4896" y="1440"/>
              <a:ext cx="336" cy="288"/>
              <a:chOff x="4896" y="1440"/>
              <a:chExt cx="336" cy="288"/>
            </a:xfrm>
          </p:grpSpPr>
          <p:sp>
            <p:nvSpPr>
              <p:cNvPr id="7208" name="Text Box 8"/>
              <p:cNvSpPr txBox="1">
                <a:spLocks noChangeArrowheads="1"/>
              </p:cNvSpPr>
              <p:nvPr/>
            </p:nvSpPr>
            <p:spPr bwMode="auto">
              <a:xfrm>
                <a:off x="4992" y="1440"/>
                <a:ext cx="240" cy="288"/>
              </a:xfrm>
              <a:prstGeom prst="rect">
                <a:avLst/>
              </a:prstGeom>
              <a:noFill/>
              <a:ln w="9525">
                <a:noFill/>
                <a:miter lim="800000"/>
                <a:headEnd/>
                <a:tailEnd/>
              </a:ln>
            </p:spPr>
            <p:txBody>
              <a:bodyPr>
                <a:spAutoFit/>
              </a:bodyPr>
              <a:lstStyle/>
              <a:p>
                <a:pPr>
                  <a:spcBef>
                    <a:spcPct val="50000"/>
                  </a:spcBef>
                </a:pPr>
                <a:r>
                  <a:rPr lang="en-US" b="1">
                    <a:solidFill>
                      <a:srgbClr val="FF0066"/>
                    </a:solidFill>
                  </a:rPr>
                  <a:t>b</a:t>
                </a:r>
              </a:p>
            </p:txBody>
          </p:sp>
          <p:sp>
            <p:nvSpPr>
              <p:cNvPr id="7209" name="Line 9"/>
              <p:cNvSpPr>
                <a:spLocks noChangeShapeType="1"/>
              </p:cNvSpPr>
              <p:nvPr/>
            </p:nvSpPr>
            <p:spPr bwMode="auto">
              <a:xfrm flipH="1">
                <a:off x="4896" y="1536"/>
                <a:ext cx="96" cy="96"/>
              </a:xfrm>
              <a:prstGeom prst="line">
                <a:avLst/>
              </a:prstGeom>
              <a:noFill/>
              <a:ln w="38100">
                <a:solidFill>
                  <a:srgbClr val="CC0066"/>
                </a:solidFill>
                <a:miter lim="800000"/>
                <a:headEnd/>
                <a:tailEnd/>
              </a:ln>
            </p:spPr>
            <p:txBody>
              <a:bodyPr wrap="none"/>
              <a:lstStyle/>
              <a:p>
                <a:endParaRPr lang="en-US"/>
              </a:p>
            </p:txBody>
          </p:sp>
        </p:grpSp>
        <p:grpSp>
          <p:nvGrpSpPr>
            <p:cNvPr id="5" name="Group 10"/>
            <p:cNvGrpSpPr>
              <a:grpSpLocks/>
            </p:cNvGrpSpPr>
            <p:nvPr/>
          </p:nvGrpSpPr>
          <p:grpSpPr bwMode="auto">
            <a:xfrm>
              <a:off x="4704" y="576"/>
              <a:ext cx="240" cy="1056"/>
              <a:chOff x="4704" y="576"/>
              <a:chExt cx="240" cy="1056"/>
            </a:xfrm>
          </p:grpSpPr>
          <p:sp>
            <p:nvSpPr>
              <p:cNvPr id="7206" name="Text Box 11"/>
              <p:cNvSpPr txBox="1">
                <a:spLocks noChangeArrowheads="1"/>
              </p:cNvSpPr>
              <p:nvPr/>
            </p:nvSpPr>
            <p:spPr bwMode="auto">
              <a:xfrm>
                <a:off x="4704" y="1008"/>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7207" name="Line 12"/>
              <p:cNvSpPr>
                <a:spLocks noChangeShapeType="1"/>
              </p:cNvSpPr>
              <p:nvPr/>
            </p:nvSpPr>
            <p:spPr bwMode="auto">
              <a:xfrm>
                <a:off x="4896" y="576"/>
                <a:ext cx="0" cy="1056"/>
              </a:xfrm>
              <a:prstGeom prst="line">
                <a:avLst/>
              </a:prstGeom>
              <a:noFill/>
              <a:ln w="38100">
                <a:solidFill>
                  <a:schemeClr val="accent2"/>
                </a:solidFill>
                <a:miter lim="800000"/>
                <a:headEnd/>
                <a:tailEnd/>
              </a:ln>
            </p:spPr>
            <p:txBody>
              <a:bodyPr wrap="none"/>
              <a:lstStyle/>
              <a:p>
                <a:endParaRPr lang="en-US"/>
              </a:p>
            </p:txBody>
          </p:sp>
        </p:grpSp>
      </p:grpSp>
      <p:grpSp>
        <p:nvGrpSpPr>
          <p:cNvPr id="6" name="Group 13"/>
          <p:cNvGrpSpPr>
            <a:grpSpLocks/>
          </p:cNvGrpSpPr>
          <p:nvPr/>
        </p:nvGrpSpPr>
        <p:grpSpPr bwMode="auto">
          <a:xfrm>
            <a:off x="5486400" y="836612"/>
            <a:ext cx="2286000" cy="2133600"/>
            <a:chOff x="3456" y="288"/>
            <a:chExt cx="1440" cy="1344"/>
          </a:xfrm>
        </p:grpSpPr>
        <p:grpSp>
          <p:nvGrpSpPr>
            <p:cNvPr id="7" name="Group 14"/>
            <p:cNvGrpSpPr>
              <a:grpSpLocks/>
            </p:cNvGrpSpPr>
            <p:nvPr/>
          </p:nvGrpSpPr>
          <p:grpSpPr bwMode="auto">
            <a:xfrm>
              <a:off x="3648" y="576"/>
              <a:ext cx="1248" cy="288"/>
              <a:chOff x="3648" y="1632"/>
              <a:chExt cx="1248" cy="288"/>
            </a:xfrm>
          </p:grpSpPr>
          <p:sp>
            <p:nvSpPr>
              <p:cNvPr id="7201" name="Text Box 15"/>
              <p:cNvSpPr txBox="1">
                <a:spLocks noChangeArrowheads="1"/>
              </p:cNvSpPr>
              <p:nvPr/>
            </p:nvSpPr>
            <p:spPr bwMode="auto">
              <a:xfrm>
                <a:off x="4080" y="1632"/>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7202" name="Line 16"/>
              <p:cNvSpPr>
                <a:spLocks noChangeShapeType="1"/>
              </p:cNvSpPr>
              <p:nvPr/>
            </p:nvSpPr>
            <p:spPr bwMode="auto">
              <a:xfrm>
                <a:off x="3648" y="1632"/>
                <a:ext cx="1248" cy="0"/>
              </a:xfrm>
              <a:prstGeom prst="line">
                <a:avLst/>
              </a:prstGeom>
              <a:noFill/>
              <a:ln w="38100">
                <a:solidFill>
                  <a:srgbClr val="333300"/>
                </a:solidFill>
                <a:miter lim="800000"/>
                <a:headEnd/>
                <a:tailEnd/>
              </a:ln>
            </p:spPr>
            <p:txBody>
              <a:bodyPr wrap="none"/>
              <a:lstStyle/>
              <a:p>
                <a:endParaRPr lang="en-US"/>
              </a:p>
            </p:txBody>
          </p:sp>
        </p:grpSp>
        <p:grpSp>
          <p:nvGrpSpPr>
            <p:cNvPr id="8" name="Group 17"/>
            <p:cNvGrpSpPr>
              <a:grpSpLocks/>
            </p:cNvGrpSpPr>
            <p:nvPr/>
          </p:nvGrpSpPr>
          <p:grpSpPr bwMode="auto">
            <a:xfrm>
              <a:off x="3552" y="288"/>
              <a:ext cx="240" cy="288"/>
              <a:chOff x="3552" y="288"/>
              <a:chExt cx="240" cy="288"/>
            </a:xfrm>
          </p:grpSpPr>
          <p:sp>
            <p:nvSpPr>
              <p:cNvPr id="7199" name="Text Box 18"/>
              <p:cNvSpPr txBox="1">
                <a:spLocks noChangeArrowheads="1"/>
              </p:cNvSpPr>
              <p:nvPr/>
            </p:nvSpPr>
            <p:spPr bwMode="auto">
              <a:xfrm>
                <a:off x="3552" y="288"/>
                <a:ext cx="240" cy="288"/>
              </a:xfrm>
              <a:prstGeom prst="rect">
                <a:avLst/>
              </a:prstGeom>
              <a:noFill/>
              <a:ln w="9525">
                <a:noFill/>
                <a:miter lim="800000"/>
                <a:headEnd/>
                <a:tailEnd/>
              </a:ln>
            </p:spPr>
            <p:txBody>
              <a:bodyPr>
                <a:spAutoFit/>
              </a:bodyPr>
              <a:lstStyle/>
              <a:p>
                <a:pPr>
                  <a:spcBef>
                    <a:spcPct val="50000"/>
                  </a:spcBef>
                </a:pPr>
                <a:r>
                  <a:rPr lang="en-US" b="1">
                    <a:solidFill>
                      <a:srgbClr val="FF0066"/>
                    </a:solidFill>
                  </a:rPr>
                  <a:t>b</a:t>
                </a:r>
              </a:p>
            </p:txBody>
          </p:sp>
          <p:sp>
            <p:nvSpPr>
              <p:cNvPr id="7200" name="Line 19"/>
              <p:cNvSpPr>
                <a:spLocks noChangeShapeType="1"/>
              </p:cNvSpPr>
              <p:nvPr/>
            </p:nvSpPr>
            <p:spPr bwMode="auto">
              <a:xfrm flipH="1">
                <a:off x="3648" y="480"/>
                <a:ext cx="96" cy="96"/>
              </a:xfrm>
              <a:prstGeom prst="line">
                <a:avLst/>
              </a:prstGeom>
              <a:noFill/>
              <a:ln w="38100">
                <a:solidFill>
                  <a:srgbClr val="CC0066"/>
                </a:solidFill>
                <a:miter lim="800000"/>
                <a:headEnd/>
                <a:tailEnd/>
              </a:ln>
            </p:spPr>
            <p:txBody>
              <a:bodyPr wrap="none"/>
              <a:lstStyle/>
              <a:p>
                <a:endParaRPr lang="en-US"/>
              </a:p>
            </p:txBody>
          </p:sp>
        </p:grpSp>
        <p:grpSp>
          <p:nvGrpSpPr>
            <p:cNvPr id="9" name="Group 20"/>
            <p:cNvGrpSpPr>
              <a:grpSpLocks/>
            </p:cNvGrpSpPr>
            <p:nvPr/>
          </p:nvGrpSpPr>
          <p:grpSpPr bwMode="auto">
            <a:xfrm>
              <a:off x="3456" y="576"/>
              <a:ext cx="240" cy="1056"/>
              <a:chOff x="4704" y="576"/>
              <a:chExt cx="240" cy="1056"/>
            </a:xfrm>
          </p:grpSpPr>
          <p:sp>
            <p:nvSpPr>
              <p:cNvPr id="7197" name="Text Box 21"/>
              <p:cNvSpPr txBox="1">
                <a:spLocks noChangeArrowheads="1"/>
              </p:cNvSpPr>
              <p:nvPr/>
            </p:nvSpPr>
            <p:spPr bwMode="auto">
              <a:xfrm>
                <a:off x="4704" y="1008"/>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7198" name="Line 22"/>
              <p:cNvSpPr>
                <a:spLocks noChangeShapeType="1"/>
              </p:cNvSpPr>
              <p:nvPr/>
            </p:nvSpPr>
            <p:spPr bwMode="auto">
              <a:xfrm>
                <a:off x="4896" y="576"/>
                <a:ext cx="0" cy="1056"/>
              </a:xfrm>
              <a:prstGeom prst="line">
                <a:avLst/>
              </a:prstGeom>
              <a:noFill/>
              <a:ln w="38100">
                <a:solidFill>
                  <a:schemeClr val="accent2"/>
                </a:solidFill>
                <a:miter lim="800000"/>
                <a:headEnd/>
                <a:tailEnd/>
              </a:ln>
            </p:spPr>
            <p:txBody>
              <a:bodyPr wrap="none"/>
              <a:lstStyle/>
              <a:p>
                <a:endParaRPr lang="en-US"/>
              </a:p>
            </p:txBody>
          </p:sp>
        </p:grpSp>
      </p:grpSp>
      <p:grpSp>
        <p:nvGrpSpPr>
          <p:cNvPr id="10" name="Group 23"/>
          <p:cNvGrpSpPr>
            <a:grpSpLocks/>
          </p:cNvGrpSpPr>
          <p:nvPr/>
        </p:nvGrpSpPr>
        <p:grpSpPr bwMode="auto">
          <a:xfrm>
            <a:off x="5943600" y="760412"/>
            <a:ext cx="2362200" cy="2057400"/>
            <a:chOff x="3744" y="240"/>
            <a:chExt cx="1488" cy="1296"/>
          </a:xfrm>
        </p:grpSpPr>
        <p:grpSp>
          <p:nvGrpSpPr>
            <p:cNvPr id="11" name="Group 24"/>
            <p:cNvGrpSpPr>
              <a:grpSpLocks/>
            </p:cNvGrpSpPr>
            <p:nvPr/>
          </p:nvGrpSpPr>
          <p:grpSpPr bwMode="auto">
            <a:xfrm>
              <a:off x="4896" y="384"/>
              <a:ext cx="336" cy="288"/>
              <a:chOff x="4896" y="1440"/>
              <a:chExt cx="336" cy="288"/>
            </a:xfrm>
          </p:grpSpPr>
          <p:sp>
            <p:nvSpPr>
              <p:cNvPr id="7192" name="Text Box 25"/>
              <p:cNvSpPr txBox="1">
                <a:spLocks noChangeArrowheads="1"/>
              </p:cNvSpPr>
              <p:nvPr/>
            </p:nvSpPr>
            <p:spPr bwMode="auto">
              <a:xfrm>
                <a:off x="4992" y="1440"/>
                <a:ext cx="240" cy="288"/>
              </a:xfrm>
              <a:prstGeom prst="rect">
                <a:avLst/>
              </a:prstGeom>
              <a:noFill/>
              <a:ln w="9525">
                <a:noFill/>
                <a:miter lim="800000"/>
                <a:headEnd/>
                <a:tailEnd/>
              </a:ln>
            </p:spPr>
            <p:txBody>
              <a:bodyPr>
                <a:spAutoFit/>
              </a:bodyPr>
              <a:lstStyle/>
              <a:p>
                <a:pPr>
                  <a:spcBef>
                    <a:spcPct val="50000"/>
                  </a:spcBef>
                </a:pPr>
                <a:r>
                  <a:rPr lang="en-US" b="1">
                    <a:solidFill>
                      <a:srgbClr val="FF0066"/>
                    </a:solidFill>
                  </a:rPr>
                  <a:t>b</a:t>
                </a:r>
              </a:p>
            </p:txBody>
          </p:sp>
          <p:sp>
            <p:nvSpPr>
              <p:cNvPr id="7193" name="Line 26"/>
              <p:cNvSpPr>
                <a:spLocks noChangeShapeType="1"/>
              </p:cNvSpPr>
              <p:nvPr/>
            </p:nvSpPr>
            <p:spPr bwMode="auto">
              <a:xfrm flipH="1">
                <a:off x="4896" y="1536"/>
                <a:ext cx="96" cy="96"/>
              </a:xfrm>
              <a:prstGeom prst="line">
                <a:avLst/>
              </a:prstGeom>
              <a:noFill/>
              <a:ln w="38100">
                <a:solidFill>
                  <a:srgbClr val="CC0066"/>
                </a:solidFill>
                <a:miter lim="800000"/>
                <a:headEnd/>
                <a:tailEnd/>
              </a:ln>
            </p:spPr>
            <p:txBody>
              <a:bodyPr wrap="none"/>
              <a:lstStyle/>
              <a:p>
                <a:endParaRPr lang="en-US"/>
              </a:p>
            </p:txBody>
          </p:sp>
        </p:grpSp>
        <p:sp>
          <p:nvSpPr>
            <p:cNvPr id="7187" name="Text Box 27"/>
            <p:cNvSpPr txBox="1">
              <a:spLocks noChangeArrowheads="1"/>
            </p:cNvSpPr>
            <p:nvPr/>
          </p:nvSpPr>
          <p:spPr bwMode="auto">
            <a:xfrm>
              <a:off x="4752" y="240"/>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7188" name="Line 28"/>
            <p:cNvSpPr>
              <a:spLocks noChangeShapeType="1"/>
            </p:cNvSpPr>
            <p:nvPr/>
          </p:nvSpPr>
          <p:spPr bwMode="auto">
            <a:xfrm>
              <a:off x="3744" y="480"/>
              <a:ext cx="1248" cy="0"/>
            </a:xfrm>
            <a:prstGeom prst="line">
              <a:avLst/>
            </a:prstGeom>
            <a:noFill/>
            <a:ln w="38100">
              <a:solidFill>
                <a:srgbClr val="333300"/>
              </a:solidFill>
              <a:miter lim="800000"/>
              <a:headEnd/>
              <a:tailEnd/>
            </a:ln>
          </p:spPr>
          <p:txBody>
            <a:bodyPr wrap="none"/>
            <a:lstStyle/>
            <a:p>
              <a:endParaRPr lang="en-US"/>
            </a:p>
          </p:txBody>
        </p:sp>
        <p:grpSp>
          <p:nvGrpSpPr>
            <p:cNvPr id="12" name="Group 29"/>
            <p:cNvGrpSpPr>
              <a:grpSpLocks/>
            </p:cNvGrpSpPr>
            <p:nvPr/>
          </p:nvGrpSpPr>
          <p:grpSpPr bwMode="auto">
            <a:xfrm>
              <a:off x="4944" y="480"/>
              <a:ext cx="240" cy="1056"/>
              <a:chOff x="4944" y="480"/>
              <a:chExt cx="240" cy="1056"/>
            </a:xfrm>
          </p:grpSpPr>
          <p:sp>
            <p:nvSpPr>
              <p:cNvPr id="7190" name="Text Box 30"/>
              <p:cNvSpPr txBox="1">
                <a:spLocks noChangeArrowheads="1"/>
              </p:cNvSpPr>
              <p:nvPr/>
            </p:nvSpPr>
            <p:spPr bwMode="auto">
              <a:xfrm>
                <a:off x="4944" y="912"/>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7191" name="Line 31"/>
              <p:cNvSpPr>
                <a:spLocks noChangeShapeType="1"/>
              </p:cNvSpPr>
              <p:nvPr/>
            </p:nvSpPr>
            <p:spPr bwMode="auto">
              <a:xfrm>
                <a:off x="4992" y="480"/>
                <a:ext cx="0" cy="1056"/>
              </a:xfrm>
              <a:prstGeom prst="line">
                <a:avLst/>
              </a:prstGeom>
              <a:noFill/>
              <a:ln w="38100">
                <a:solidFill>
                  <a:schemeClr val="accent2"/>
                </a:solidFill>
                <a:miter lim="800000"/>
                <a:headEnd/>
                <a:tailEnd/>
              </a:ln>
            </p:spPr>
            <p:txBody>
              <a:bodyPr wrap="none"/>
              <a:lstStyle/>
              <a:p>
                <a:endParaRPr lang="en-US"/>
              </a:p>
            </p:txBody>
          </p:sp>
        </p:grpSp>
      </p:grpSp>
      <p:grpSp>
        <p:nvGrpSpPr>
          <p:cNvPr id="13" name="Group 32"/>
          <p:cNvGrpSpPr>
            <a:grpSpLocks/>
          </p:cNvGrpSpPr>
          <p:nvPr/>
        </p:nvGrpSpPr>
        <p:grpSpPr bwMode="auto">
          <a:xfrm>
            <a:off x="5715000" y="1141412"/>
            <a:ext cx="2209800" cy="1828800"/>
            <a:chOff x="3600" y="480"/>
            <a:chExt cx="1392" cy="1152"/>
          </a:xfrm>
        </p:grpSpPr>
        <p:grpSp>
          <p:nvGrpSpPr>
            <p:cNvPr id="14" name="Group 33"/>
            <p:cNvGrpSpPr>
              <a:grpSpLocks/>
            </p:cNvGrpSpPr>
            <p:nvPr/>
          </p:nvGrpSpPr>
          <p:grpSpPr bwMode="auto">
            <a:xfrm>
              <a:off x="3744" y="1296"/>
              <a:ext cx="1248" cy="288"/>
              <a:chOff x="3744" y="1296"/>
              <a:chExt cx="1248" cy="288"/>
            </a:xfrm>
          </p:grpSpPr>
          <p:sp>
            <p:nvSpPr>
              <p:cNvPr id="7184" name="Text Box 34"/>
              <p:cNvSpPr txBox="1">
                <a:spLocks noChangeArrowheads="1"/>
              </p:cNvSpPr>
              <p:nvPr/>
            </p:nvSpPr>
            <p:spPr bwMode="auto">
              <a:xfrm>
                <a:off x="4176" y="1296"/>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7185" name="Line 35"/>
              <p:cNvSpPr>
                <a:spLocks noChangeShapeType="1"/>
              </p:cNvSpPr>
              <p:nvPr/>
            </p:nvSpPr>
            <p:spPr bwMode="auto">
              <a:xfrm>
                <a:off x="3744" y="1536"/>
                <a:ext cx="1248" cy="0"/>
              </a:xfrm>
              <a:prstGeom prst="line">
                <a:avLst/>
              </a:prstGeom>
              <a:noFill/>
              <a:ln w="38100">
                <a:solidFill>
                  <a:srgbClr val="333300"/>
                </a:solidFill>
                <a:miter lim="800000"/>
                <a:headEnd/>
                <a:tailEnd/>
              </a:ln>
            </p:spPr>
            <p:txBody>
              <a:bodyPr wrap="none"/>
              <a:lstStyle/>
              <a:p>
                <a:endParaRPr lang="en-US"/>
              </a:p>
            </p:txBody>
          </p:sp>
        </p:grpSp>
        <p:sp>
          <p:nvSpPr>
            <p:cNvPr id="7179" name="Text Box 36"/>
            <p:cNvSpPr txBox="1">
              <a:spLocks noChangeArrowheads="1"/>
            </p:cNvSpPr>
            <p:nvPr/>
          </p:nvSpPr>
          <p:spPr bwMode="auto">
            <a:xfrm>
              <a:off x="3696" y="912"/>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7180" name="Line 37"/>
            <p:cNvSpPr>
              <a:spLocks noChangeShapeType="1"/>
            </p:cNvSpPr>
            <p:nvPr/>
          </p:nvSpPr>
          <p:spPr bwMode="auto">
            <a:xfrm>
              <a:off x="3744" y="480"/>
              <a:ext cx="1" cy="1056"/>
            </a:xfrm>
            <a:prstGeom prst="line">
              <a:avLst/>
            </a:prstGeom>
            <a:noFill/>
            <a:ln w="38100">
              <a:solidFill>
                <a:schemeClr val="accent2"/>
              </a:solidFill>
              <a:miter lim="800000"/>
              <a:headEnd/>
              <a:tailEnd/>
            </a:ln>
          </p:spPr>
          <p:txBody>
            <a:bodyPr wrap="none"/>
            <a:lstStyle/>
            <a:p>
              <a:endParaRPr lang="en-US"/>
            </a:p>
          </p:txBody>
        </p:sp>
        <p:grpSp>
          <p:nvGrpSpPr>
            <p:cNvPr id="15" name="Group 38"/>
            <p:cNvGrpSpPr>
              <a:grpSpLocks/>
            </p:cNvGrpSpPr>
            <p:nvPr/>
          </p:nvGrpSpPr>
          <p:grpSpPr bwMode="auto">
            <a:xfrm>
              <a:off x="3600" y="1420"/>
              <a:ext cx="240" cy="212"/>
              <a:chOff x="3600" y="1420"/>
              <a:chExt cx="240" cy="212"/>
            </a:xfrm>
          </p:grpSpPr>
          <p:sp>
            <p:nvSpPr>
              <p:cNvPr id="7182" name="Text Box 39"/>
              <p:cNvSpPr txBox="1">
                <a:spLocks noChangeArrowheads="1"/>
              </p:cNvSpPr>
              <p:nvPr/>
            </p:nvSpPr>
            <p:spPr bwMode="auto">
              <a:xfrm>
                <a:off x="3600" y="1420"/>
                <a:ext cx="240" cy="212"/>
              </a:xfrm>
              <a:prstGeom prst="rect">
                <a:avLst/>
              </a:prstGeom>
              <a:noFill/>
              <a:ln w="9525">
                <a:noFill/>
                <a:miter lim="800000"/>
                <a:headEnd/>
                <a:tailEnd/>
              </a:ln>
            </p:spPr>
            <p:txBody>
              <a:bodyPr>
                <a:spAutoFit/>
              </a:bodyPr>
              <a:lstStyle/>
              <a:p>
                <a:pPr>
                  <a:spcBef>
                    <a:spcPct val="50000"/>
                  </a:spcBef>
                </a:pPr>
                <a:r>
                  <a:rPr lang="en-US" sz="1600" b="1">
                    <a:solidFill>
                      <a:srgbClr val="FF0066"/>
                    </a:solidFill>
                  </a:rPr>
                  <a:t>b</a:t>
                </a:r>
              </a:p>
            </p:txBody>
          </p:sp>
          <p:sp>
            <p:nvSpPr>
              <p:cNvPr id="7183" name="Line 40"/>
              <p:cNvSpPr>
                <a:spLocks noChangeShapeType="1"/>
              </p:cNvSpPr>
              <p:nvPr/>
            </p:nvSpPr>
            <p:spPr bwMode="auto">
              <a:xfrm flipH="1">
                <a:off x="3648" y="1536"/>
                <a:ext cx="96" cy="96"/>
              </a:xfrm>
              <a:prstGeom prst="line">
                <a:avLst/>
              </a:prstGeom>
              <a:noFill/>
              <a:ln w="38100">
                <a:solidFill>
                  <a:srgbClr val="CC0066"/>
                </a:solidFill>
                <a:miter lim="800000"/>
                <a:headEnd/>
                <a:tailEnd/>
              </a:ln>
            </p:spPr>
            <p:txBody>
              <a:bodyPr wrap="none"/>
              <a:lstStyle/>
              <a:p>
                <a:endParaRPr lang="en-US"/>
              </a:p>
            </p:txBody>
          </p:sp>
        </p:grpSp>
      </p:grpSp>
      <p:sp>
        <p:nvSpPr>
          <p:cNvPr id="48169" name="Text Box 41"/>
          <p:cNvSpPr txBox="1">
            <a:spLocks noChangeArrowheads="1"/>
          </p:cNvSpPr>
          <p:nvPr/>
        </p:nvSpPr>
        <p:spPr bwMode="auto">
          <a:xfrm>
            <a:off x="0" y="3579812"/>
            <a:ext cx="9144000" cy="1343025"/>
          </a:xfrm>
          <a:prstGeom prst="rect">
            <a:avLst/>
          </a:prstGeom>
          <a:solidFill>
            <a:srgbClr val="FFFFCC"/>
          </a:solidFill>
          <a:ln w="9525">
            <a:noFill/>
            <a:miter lim="800000"/>
            <a:headEnd/>
            <a:tailEnd/>
          </a:ln>
          <a:effectLst/>
        </p:spPr>
        <p:txBody>
          <a:bodyPr>
            <a:spAutoFit/>
          </a:bodyPr>
          <a:lstStyle/>
          <a:p>
            <a:pPr algn="ctr">
              <a:spcBef>
                <a:spcPct val="50000"/>
              </a:spcBef>
              <a:defRPr/>
            </a:pPr>
            <a:r>
              <a:rPr lang="en-US" b="1">
                <a:solidFill>
                  <a:srgbClr val="003300"/>
                </a:solidFill>
              </a:rPr>
              <a:t>LENGTH</a:t>
            </a:r>
            <a:r>
              <a:rPr lang="en-US" b="1">
                <a:solidFill>
                  <a:schemeClr val="accent2"/>
                </a:solidFill>
              </a:rPr>
              <a:t> , </a:t>
            </a:r>
            <a:r>
              <a:rPr lang="en-US" b="1">
                <a:solidFill>
                  <a:srgbClr val="CC0066"/>
                </a:solidFill>
              </a:rPr>
              <a:t>BREADTH</a:t>
            </a:r>
            <a:r>
              <a:rPr lang="en-US" b="1">
                <a:solidFill>
                  <a:schemeClr val="accent2"/>
                </a:solidFill>
              </a:rPr>
              <a:t> </a:t>
            </a:r>
            <a:r>
              <a:rPr lang="en-US" b="1">
                <a:solidFill>
                  <a:schemeClr val="tx2"/>
                </a:solidFill>
              </a:rPr>
              <a:t>AND</a:t>
            </a:r>
            <a:r>
              <a:rPr lang="en-US" b="1">
                <a:solidFill>
                  <a:schemeClr val="accent2"/>
                </a:solidFill>
              </a:rPr>
              <a:t> HEIGHT</a:t>
            </a:r>
            <a:r>
              <a:rPr lang="en-US"/>
              <a:t>  </a:t>
            </a:r>
            <a:r>
              <a:rPr lang="en-US" sz="2800"/>
              <a:t>are called the </a:t>
            </a:r>
            <a:endParaRPr lang="en-US"/>
          </a:p>
          <a:p>
            <a:pPr algn="ctr">
              <a:spcBef>
                <a:spcPct val="50000"/>
              </a:spcBef>
              <a:defRPr/>
            </a:pPr>
            <a:r>
              <a:rPr lang="en-US" sz="3600" b="1" i="1" u="sng">
                <a:solidFill>
                  <a:srgbClr val="663300"/>
                </a:solidFill>
                <a:effectLst>
                  <a:outerShdw blurRad="38100" dist="38100" dir="2700000" algn="tl">
                    <a:srgbClr val="000000"/>
                  </a:outerShdw>
                </a:effectLst>
              </a:rPr>
              <a:t>“three dimensions” </a:t>
            </a:r>
            <a:r>
              <a:rPr lang="en-US"/>
              <a:t>  </a:t>
            </a:r>
            <a:r>
              <a:rPr lang="en-US" sz="2800"/>
              <a:t>of the cuboids.</a:t>
            </a:r>
          </a:p>
        </p:txBody>
      </p:sp>
      <p:sp>
        <p:nvSpPr>
          <p:cNvPr id="48170" name="Text Box 42"/>
          <p:cNvSpPr txBox="1">
            <a:spLocks noChangeArrowheads="1"/>
          </p:cNvSpPr>
          <p:nvPr/>
        </p:nvSpPr>
        <p:spPr bwMode="auto">
          <a:xfrm>
            <a:off x="0" y="5484812"/>
            <a:ext cx="9144000" cy="1068388"/>
          </a:xfrm>
          <a:prstGeom prst="rect">
            <a:avLst/>
          </a:prstGeom>
          <a:solidFill>
            <a:srgbClr val="FFFFCC"/>
          </a:solidFill>
          <a:ln w="9525">
            <a:noFill/>
            <a:miter lim="800000"/>
            <a:headEnd/>
            <a:tailEnd/>
          </a:ln>
          <a:effectLst/>
        </p:spPr>
        <p:txBody>
          <a:bodyPr>
            <a:spAutoFit/>
          </a:bodyPr>
          <a:lstStyle/>
          <a:p>
            <a:pPr algn="ctr">
              <a:spcBef>
                <a:spcPct val="50000"/>
              </a:spcBef>
              <a:defRPr/>
            </a:pPr>
            <a:r>
              <a:rPr lang="en-US" b="1">
                <a:solidFill>
                  <a:srgbClr val="003300"/>
                </a:solidFill>
              </a:rPr>
              <a:t>LENGTH</a:t>
            </a:r>
            <a:r>
              <a:rPr lang="en-US" b="1">
                <a:solidFill>
                  <a:schemeClr val="accent2"/>
                </a:solidFill>
              </a:rPr>
              <a:t> , </a:t>
            </a:r>
            <a:r>
              <a:rPr lang="en-US" b="1">
                <a:solidFill>
                  <a:srgbClr val="CC0066"/>
                </a:solidFill>
              </a:rPr>
              <a:t>BREADTH</a:t>
            </a:r>
            <a:r>
              <a:rPr lang="en-US" b="1">
                <a:solidFill>
                  <a:schemeClr val="accent2"/>
                </a:solidFill>
              </a:rPr>
              <a:t> </a:t>
            </a:r>
            <a:r>
              <a:rPr lang="en-US" b="1">
                <a:solidFill>
                  <a:schemeClr val="tx2"/>
                </a:solidFill>
              </a:rPr>
              <a:t>AND</a:t>
            </a:r>
            <a:r>
              <a:rPr lang="en-US" b="1">
                <a:solidFill>
                  <a:schemeClr val="accent2"/>
                </a:solidFill>
              </a:rPr>
              <a:t> HEIGHT</a:t>
            </a:r>
            <a:r>
              <a:rPr lang="en-US"/>
              <a:t> [</a:t>
            </a:r>
            <a:r>
              <a:rPr lang="en-US" sz="3600" b="1" i="1" u="sng">
                <a:solidFill>
                  <a:srgbClr val="663300"/>
                </a:solidFill>
                <a:effectLst>
                  <a:outerShdw blurRad="38100" dist="38100" dir="2700000" algn="tl">
                    <a:srgbClr val="000000"/>
                  </a:outerShdw>
                </a:effectLst>
              </a:rPr>
              <a:t>3 dimensions</a:t>
            </a:r>
            <a:r>
              <a:rPr lang="en-US"/>
              <a:t> ] </a:t>
            </a:r>
            <a:r>
              <a:rPr lang="en-US" sz="2800"/>
              <a:t>gives the complete description of the cuboids.</a:t>
            </a:r>
          </a:p>
        </p:txBody>
      </p:sp>
      <p:sp>
        <p:nvSpPr>
          <p:cNvPr id="48171" name="WordArt 43"/>
          <p:cNvSpPr>
            <a:spLocks noChangeArrowheads="1" noChangeShapeType="1" noTextEdit="1"/>
          </p:cNvSpPr>
          <p:nvPr/>
        </p:nvSpPr>
        <p:spPr bwMode="auto">
          <a:xfrm rot="20697591">
            <a:off x="280875" y="1470869"/>
            <a:ext cx="5029200" cy="1066800"/>
          </a:xfrm>
          <a:prstGeom prst="rect">
            <a:avLst/>
          </a:prstGeom>
        </p:spPr>
        <p:txBody>
          <a:bodyPr wrap="none" fromWordArt="1">
            <a:prstTxWarp prst="textPlain">
              <a:avLst>
                <a:gd name="adj" fmla="val 47292"/>
              </a:avLst>
            </a:prstTxWarp>
            <a:scene3d>
              <a:camera prst="legacyPerspectiveTop"/>
              <a:lightRig rig="legacyFlat3" dir="b"/>
            </a:scene3d>
            <a:sp3d extrusionH="887400" prstMaterial="legacyMatte">
              <a:extrusionClr>
                <a:srgbClr val="9400ED"/>
              </a:extrusionClr>
            </a:sp3d>
          </a:bodyPr>
          <a:lstStyle/>
          <a:p>
            <a:pPr algn="ctr"/>
            <a:r>
              <a:rPr lang="en-US" sz="4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DIMENSIONS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499"/>
                                          </p:stCondLst>
                                        </p:cTn>
                                        <p:tgtEl>
                                          <p:spTgt spid="2"/>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nodeType="afterEffect">
                                  <p:stCondLst>
                                    <p:cond delay="1000"/>
                                  </p:stCondLst>
                                  <p:childTnLst>
                                    <p:set>
                                      <p:cBhvr>
                                        <p:cTn id="9" dur="1" fill="hold">
                                          <p:stCondLst>
                                            <p:cond delay="499"/>
                                          </p:stCondLst>
                                        </p:cTn>
                                        <p:tgtEl>
                                          <p:spTgt spid="6"/>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nodeType="afterEffect">
                                  <p:stCondLst>
                                    <p:cond delay="1000"/>
                                  </p:stCondLst>
                                  <p:childTnLst>
                                    <p:set>
                                      <p:cBhvr>
                                        <p:cTn id="12" dur="1" fill="hold">
                                          <p:stCondLst>
                                            <p:cond delay="499"/>
                                          </p:stCondLst>
                                        </p:cTn>
                                        <p:tgtEl>
                                          <p:spTgt spid="10"/>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nodeType="afterEffect">
                                  <p:stCondLst>
                                    <p:cond delay="1000"/>
                                  </p:stCondLst>
                                  <p:childTnLst>
                                    <p:set>
                                      <p:cBhvr>
                                        <p:cTn id="15" dur="1" fill="hold">
                                          <p:stCondLst>
                                            <p:cond delay="499"/>
                                          </p:stCondLst>
                                        </p:cTn>
                                        <p:tgtEl>
                                          <p:spTgt spid="13"/>
                                        </p:tgtEl>
                                        <p:attrNameLst>
                                          <p:attrName>style.visibility</p:attrName>
                                        </p:attrNameLst>
                                      </p:cBhvr>
                                      <p:to>
                                        <p:strVal val="visible"/>
                                      </p:to>
                                    </p:set>
                                  </p:childTnLst>
                                </p:cTn>
                              </p:par>
                            </p:childTnLst>
                          </p:cTn>
                        </p:par>
                        <p:par>
                          <p:cTn id="16" fill="hold">
                            <p:stCondLst>
                              <p:cond delay="6000"/>
                            </p:stCondLst>
                            <p:childTnLst>
                              <p:par>
                                <p:cTn id="17" presetID="19" presetClass="entr" presetSubtype="10" fill="hold" grpId="0" nodeType="afterEffect">
                                  <p:stCondLst>
                                    <p:cond delay="0"/>
                                  </p:stCondLst>
                                  <p:childTnLst>
                                    <p:set>
                                      <p:cBhvr>
                                        <p:cTn id="18" dur="1" fill="hold">
                                          <p:stCondLst>
                                            <p:cond delay="0"/>
                                          </p:stCondLst>
                                        </p:cTn>
                                        <p:tgtEl>
                                          <p:spTgt spid="48171"/>
                                        </p:tgtEl>
                                        <p:attrNameLst>
                                          <p:attrName>style.visibility</p:attrName>
                                        </p:attrNameLst>
                                      </p:cBhvr>
                                      <p:to>
                                        <p:strVal val="visible"/>
                                      </p:to>
                                    </p:set>
                                    <p:anim calcmode="lin" valueType="num">
                                      <p:cBhvr>
                                        <p:cTn id="19" dur="5000" fill="hold"/>
                                        <p:tgtEl>
                                          <p:spTgt spid="48171"/>
                                        </p:tgtEl>
                                        <p:attrNameLst>
                                          <p:attrName>ppt_w</p:attrName>
                                        </p:attrNameLst>
                                      </p:cBhvr>
                                      <p:tavLst>
                                        <p:tav tm="0" fmla="#ppt_w*sin(2.5*pi*$)">
                                          <p:val>
                                            <p:fltVal val="0"/>
                                          </p:val>
                                        </p:tav>
                                        <p:tav tm="100000">
                                          <p:val>
                                            <p:fltVal val="1"/>
                                          </p:val>
                                        </p:tav>
                                      </p:tavLst>
                                    </p:anim>
                                    <p:anim calcmode="lin" valueType="num">
                                      <p:cBhvr>
                                        <p:cTn id="20" dur="5000" fill="hold"/>
                                        <p:tgtEl>
                                          <p:spTgt spid="4817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14350" y="381000"/>
            <a:ext cx="4038600" cy="2133600"/>
          </a:xfrm>
          <a:prstGeom prst="rect">
            <a:avLst/>
          </a:prstGeom>
          <a:solidFill>
            <a:srgbClr val="FFCC66"/>
          </a:solidFill>
          <a:ln w="9525">
            <a:noFill/>
            <a:miter lim="800000"/>
            <a:headEnd/>
            <a:tailEnd/>
          </a:ln>
        </p:spPr>
        <p:txBody>
          <a:bodyPr wrap="none" anchor="ctr"/>
          <a:lstStyle/>
          <a:p>
            <a:pPr algn="ctr"/>
            <a:r>
              <a:rPr lang="en-US">
                <a:solidFill>
                  <a:schemeClr val="accent2"/>
                </a:solidFill>
              </a:rPr>
              <a:t>Take 18x16 sheet.</a:t>
            </a:r>
          </a:p>
          <a:p>
            <a:pPr algn="ctr"/>
            <a:r>
              <a:rPr lang="en-US">
                <a:solidFill>
                  <a:schemeClr val="accent2"/>
                </a:solidFill>
              </a:rPr>
              <a:t>Mark 4x4 squares at 4 corners.</a:t>
            </a:r>
          </a:p>
        </p:txBody>
      </p:sp>
      <p:sp>
        <p:nvSpPr>
          <p:cNvPr id="8195" name="Rectangle 3"/>
          <p:cNvSpPr>
            <a:spLocks noGrp="1" noChangeArrowheads="1"/>
          </p:cNvSpPr>
          <p:nvPr>
            <p:ph type="title"/>
          </p:nvPr>
        </p:nvSpPr>
        <p:spPr>
          <a:xfrm>
            <a:off x="438150" y="856488"/>
            <a:ext cx="8305800" cy="1143000"/>
          </a:xfrm>
        </p:spPr>
        <p:txBody>
          <a:bodyPr/>
          <a:lstStyle/>
          <a:p>
            <a:pPr eaLnBrk="1" hangingPunct="1"/>
            <a:r>
              <a:rPr lang="en-US" b="1" dirty="0" smtClean="0"/>
              <a:t>  </a:t>
            </a:r>
          </a:p>
        </p:txBody>
      </p:sp>
      <p:sp>
        <p:nvSpPr>
          <p:cNvPr id="8196" name="Rectangle 4"/>
          <p:cNvSpPr>
            <a:spLocks noChangeArrowheads="1"/>
          </p:cNvSpPr>
          <p:nvPr/>
        </p:nvSpPr>
        <p:spPr bwMode="auto">
          <a:xfrm>
            <a:off x="4610100" y="609600"/>
            <a:ext cx="4381500" cy="2057400"/>
          </a:xfrm>
          <a:prstGeom prst="rect">
            <a:avLst/>
          </a:prstGeom>
          <a:noFill/>
          <a:ln w="9525">
            <a:noFill/>
            <a:miter lim="800000"/>
            <a:headEnd/>
            <a:tailEnd/>
          </a:ln>
        </p:spPr>
        <p:txBody>
          <a:bodyPr anchor="ctr"/>
          <a:lstStyle/>
          <a:p>
            <a:r>
              <a:rPr lang="en-US" sz="3200" b="1" dirty="0">
                <a:solidFill>
                  <a:schemeClr val="tx2"/>
                </a:solidFill>
              </a:rPr>
              <a:t>How do I  make a OPEN </a:t>
            </a:r>
            <a:r>
              <a:rPr lang="en-US" sz="3200" b="1" dirty="0" err="1">
                <a:solidFill>
                  <a:schemeClr val="tx2"/>
                </a:solidFill>
              </a:rPr>
              <a:t>cuboid</a:t>
            </a:r>
            <a:r>
              <a:rPr lang="en-US" sz="3200" b="1" dirty="0">
                <a:solidFill>
                  <a:schemeClr val="tx2"/>
                </a:solidFill>
              </a:rPr>
              <a:t> of </a:t>
            </a:r>
            <a:r>
              <a:rPr lang="en-US" sz="3200" b="1" dirty="0">
                <a:solidFill>
                  <a:srgbClr val="FF0066"/>
                </a:solidFill>
              </a:rPr>
              <a:t>l=10cm, b=8 cm and h=4cm</a:t>
            </a:r>
            <a:r>
              <a:rPr lang="en-US" sz="3200" b="1" dirty="0">
                <a:solidFill>
                  <a:schemeClr val="tx2"/>
                </a:solidFill>
              </a:rPr>
              <a:t>?</a:t>
            </a:r>
            <a:r>
              <a:rPr lang="en-US" sz="3600" b="1" dirty="0">
                <a:solidFill>
                  <a:schemeClr val="tx2"/>
                </a:solidFill>
              </a:rPr>
              <a:t> </a:t>
            </a:r>
          </a:p>
        </p:txBody>
      </p:sp>
      <p:sp>
        <p:nvSpPr>
          <p:cNvPr id="8197" name="AutoShape 5"/>
          <p:cNvSpPr>
            <a:spLocks noChangeArrowheads="1"/>
          </p:cNvSpPr>
          <p:nvPr/>
        </p:nvSpPr>
        <p:spPr bwMode="auto">
          <a:xfrm>
            <a:off x="514350" y="2667000"/>
            <a:ext cx="4038600" cy="2133600"/>
          </a:xfrm>
          <a:prstGeom prst="plus">
            <a:avLst>
              <a:gd name="adj" fmla="val 25000"/>
            </a:avLst>
          </a:prstGeom>
          <a:solidFill>
            <a:srgbClr val="FFCC66"/>
          </a:solidFill>
          <a:ln w="9525">
            <a:solidFill>
              <a:schemeClr val="tx1"/>
            </a:solidFill>
            <a:miter lim="800000"/>
            <a:headEnd/>
            <a:tailEnd/>
          </a:ln>
        </p:spPr>
        <p:txBody>
          <a:bodyPr wrap="none" anchor="ctr"/>
          <a:lstStyle/>
          <a:p>
            <a:pPr algn="ctr"/>
            <a:r>
              <a:rPr lang="en-US" b="1" dirty="0">
                <a:solidFill>
                  <a:schemeClr val="accent2"/>
                </a:solidFill>
              </a:rPr>
              <a:t>Cut those squares</a:t>
            </a:r>
          </a:p>
          <a:p>
            <a:pPr algn="ctr"/>
            <a:r>
              <a:rPr lang="en-US" b="1" dirty="0">
                <a:solidFill>
                  <a:schemeClr val="accent2"/>
                </a:solidFill>
              </a:rPr>
              <a:t>from the 4 corners.</a:t>
            </a:r>
          </a:p>
        </p:txBody>
      </p:sp>
      <p:sp>
        <p:nvSpPr>
          <p:cNvPr id="8198" name="Rectangle 6"/>
          <p:cNvSpPr>
            <a:spLocks noChangeArrowheads="1"/>
          </p:cNvSpPr>
          <p:nvPr/>
        </p:nvSpPr>
        <p:spPr bwMode="auto">
          <a:xfrm>
            <a:off x="514350" y="381000"/>
            <a:ext cx="533400" cy="533400"/>
          </a:xfrm>
          <a:prstGeom prst="rect">
            <a:avLst/>
          </a:prstGeom>
          <a:solidFill>
            <a:srgbClr val="FFCC66"/>
          </a:solidFill>
          <a:ln w="9525">
            <a:solidFill>
              <a:schemeClr val="tx1"/>
            </a:solidFill>
            <a:prstDash val="sysDot"/>
            <a:miter lim="800000"/>
            <a:headEnd/>
            <a:tailEnd/>
          </a:ln>
        </p:spPr>
        <p:txBody>
          <a:bodyPr wrap="none" anchor="ctr"/>
          <a:lstStyle/>
          <a:p>
            <a:endParaRPr lang="en-US"/>
          </a:p>
        </p:txBody>
      </p:sp>
      <p:sp>
        <p:nvSpPr>
          <p:cNvPr id="8199" name="Rectangle 7"/>
          <p:cNvSpPr>
            <a:spLocks noChangeArrowheads="1"/>
          </p:cNvSpPr>
          <p:nvPr/>
        </p:nvSpPr>
        <p:spPr bwMode="auto">
          <a:xfrm>
            <a:off x="4019550" y="1981200"/>
            <a:ext cx="533400" cy="533400"/>
          </a:xfrm>
          <a:prstGeom prst="rect">
            <a:avLst/>
          </a:prstGeom>
          <a:solidFill>
            <a:srgbClr val="FFCC66"/>
          </a:solidFill>
          <a:ln w="9525">
            <a:solidFill>
              <a:schemeClr val="tx1"/>
            </a:solidFill>
            <a:prstDash val="sysDot"/>
            <a:miter lim="800000"/>
            <a:headEnd/>
            <a:tailEnd/>
          </a:ln>
        </p:spPr>
        <p:txBody>
          <a:bodyPr wrap="none" anchor="ctr"/>
          <a:lstStyle/>
          <a:p>
            <a:endParaRPr lang="en-US"/>
          </a:p>
        </p:txBody>
      </p:sp>
      <p:sp>
        <p:nvSpPr>
          <p:cNvPr id="8200" name="Rectangle 8"/>
          <p:cNvSpPr>
            <a:spLocks noChangeArrowheads="1"/>
          </p:cNvSpPr>
          <p:nvPr/>
        </p:nvSpPr>
        <p:spPr bwMode="auto">
          <a:xfrm>
            <a:off x="4019550" y="381000"/>
            <a:ext cx="533400" cy="533400"/>
          </a:xfrm>
          <a:prstGeom prst="rect">
            <a:avLst/>
          </a:prstGeom>
          <a:solidFill>
            <a:srgbClr val="FFCC66"/>
          </a:solidFill>
          <a:ln w="9525">
            <a:solidFill>
              <a:schemeClr val="tx1"/>
            </a:solidFill>
            <a:prstDash val="sysDot"/>
            <a:miter lim="800000"/>
            <a:headEnd/>
            <a:tailEnd/>
          </a:ln>
        </p:spPr>
        <p:txBody>
          <a:bodyPr wrap="none" anchor="ctr"/>
          <a:lstStyle/>
          <a:p>
            <a:endParaRPr lang="en-US"/>
          </a:p>
        </p:txBody>
      </p:sp>
      <p:sp>
        <p:nvSpPr>
          <p:cNvPr id="8201" name="Rectangle 9"/>
          <p:cNvSpPr>
            <a:spLocks noChangeArrowheads="1"/>
          </p:cNvSpPr>
          <p:nvPr/>
        </p:nvSpPr>
        <p:spPr bwMode="auto">
          <a:xfrm>
            <a:off x="514350" y="1981200"/>
            <a:ext cx="533400" cy="533400"/>
          </a:xfrm>
          <a:prstGeom prst="rect">
            <a:avLst/>
          </a:prstGeom>
          <a:solidFill>
            <a:srgbClr val="FFCC66"/>
          </a:solidFill>
          <a:ln w="9525">
            <a:solidFill>
              <a:schemeClr val="tx1"/>
            </a:solidFill>
            <a:prstDash val="sysDot"/>
            <a:miter lim="800000"/>
            <a:headEnd/>
            <a:tailEnd/>
          </a:ln>
        </p:spPr>
        <p:txBody>
          <a:bodyPr wrap="none" anchor="ctr"/>
          <a:lstStyle/>
          <a:p>
            <a:endParaRPr lang="en-US"/>
          </a:p>
        </p:txBody>
      </p:sp>
      <p:sp>
        <p:nvSpPr>
          <p:cNvPr id="49162" name="Rectangle 10"/>
          <p:cNvSpPr>
            <a:spLocks noChangeArrowheads="1"/>
          </p:cNvSpPr>
          <p:nvPr/>
        </p:nvSpPr>
        <p:spPr bwMode="auto">
          <a:xfrm>
            <a:off x="5619750" y="3048000"/>
            <a:ext cx="2971800" cy="2133600"/>
          </a:xfrm>
          <a:prstGeom prst="rect">
            <a:avLst/>
          </a:prstGeom>
          <a:solidFill>
            <a:srgbClr val="FFCC66">
              <a:alpha val="50195"/>
            </a:srgbClr>
          </a:solidFill>
          <a:ln w="9525">
            <a:miter lim="800000"/>
            <a:headEnd/>
            <a:tailEnd/>
          </a:ln>
          <a:scene3d>
            <a:camera prst="legacyObliqueFront">
              <a:rot lat="1500000" lon="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3" name="Rectangle 11"/>
          <p:cNvSpPr>
            <a:spLocks noChangeArrowheads="1"/>
          </p:cNvSpPr>
          <p:nvPr/>
        </p:nvSpPr>
        <p:spPr bwMode="auto">
          <a:xfrm>
            <a:off x="5695950" y="3048000"/>
            <a:ext cx="2971800" cy="2133600"/>
          </a:xfrm>
          <a:prstGeom prst="rect">
            <a:avLst/>
          </a:prstGeom>
          <a:solidFill>
            <a:srgbClr val="FFCC66">
              <a:alpha val="50195"/>
            </a:srgbClr>
          </a:solidFill>
          <a:ln w="9525">
            <a:miter lim="800000"/>
            <a:headEnd/>
            <a:tailEnd/>
          </a:ln>
          <a:scene3d>
            <a:camera prst="legacyObliqueFront">
              <a:rot lat="1500000" lon="21299997"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4" name="Rectangle 12"/>
          <p:cNvSpPr>
            <a:spLocks noChangeArrowheads="1"/>
          </p:cNvSpPr>
          <p:nvPr/>
        </p:nvSpPr>
        <p:spPr bwMode="auto">
          <a:xfrm>
            <a:off x="5619750" y="3048000"/>
            <a:ext cx="2971800" cy="2133600"/>
          </a:xfrm>
          <a:prstGeom prst="rect">
            <a:avLst/>
          </a:prstGeom>
          <a:solidFill>
            <a:srgbClr val="FFCC66">
              <a:alpha val="50195"/>
            </a:srgbClr>
          </a:solidFill>
          <a:ln w="9525">
            <a:miter lim="800000"/>
            <a:headEnd/>
            <a:tailEnd/>
          </a:ln>
          <a:scene3d>
            <a:camera prst="legacyObliqueFront">
              <a:rot lat="1500000" lon="20999997"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5" name="Rectangle 13"/>
          <p:cNvSpPr>
            <a:spLocks noChangeArrowheads="1"/>
          </p:cNvSpPr>
          <p:nvPr/>
        </p:nvSpPr>
        <p:spPr bwMode="auto">
          <a:xfrm>
            <a:off x="5695950" y="3048000"/>
            <a:ext cx="2971800" cy="2133600"/>
          </a:xfrm>
          <a:prstGeom prst="rect">
            <a:avLst/>
          </a:prstGeom>
          <a:solidFill>
            <a:srgbClr val="FFCC66">
              <a:alpha val="50195"/>
            </a:srgbClr>
          </a:solidFill>
          <a:ln w="9525">
            <a:miter lim="800000"/>
            <a:headEnd/>
            <a:tailEnd/>
          </a:ln>
          <a:scene3d>
            <a:camera prst="legacyObliqueFront">
              <a:rot lat="1500000" lon="20699998"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6" name="Rectangle 14"/>
          <p:cNvSpPr>
            <a:spLocks noChangeArrowheads="1"/>
          </p:cNvSpPr>
          <p:nvPr/>
        </p:nvSpPr>
        <p:spPr bwMode="auto">
          <a:xfrm>
            <a:off x="5619750" y="3048000"/>
            <a:ext cx="2971800" cy="2133600"/>
          </a:xfrm>
          <a:prstGeom prst="rect">
            <a:avLst/>
          </a:prstGeom>
          <a:solidFill>
            <a:srgbClr val="FFCC66">
              <a:alpha val="50195"/>
            </a:srgbClr>
          </a:solidFill>
          <a:ln w="9525">
            <a:miter lim="800000"/>
            <a:headEnd/>
            <a:tailEnd/>
          </a:ln>
          <a:scene3d>
            <a:camera prst="legacyObliqueFront">
              <a:rot lat="1500000" lon="20399998"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7" name="Rectangle 15"/>
          <p:cNvSpPr>
            <a:spLocks noChangeArrowheads="1"/>
          </p:cNvSpPr>
          <p:nvPr/>
        </p:nvSpPr>
        <p:spPr bwMode="auto">
          <a:xfrm>
            <a:off x="5695950" y="3048000"/>
            <a:ext cx="2971800" cy="2133600"/>
          </a:xfrm>
          <a:prstGeom prst="rect">
            <a:avLst/>
          </a:prstGeom>
          <a:solidFill>
            <a:srgbClr val="FFCC66">
              <a:alpha val="50195"/>
            </a:srgbClr>
          </a:solidFill>
          <a:ln w="9525">
            <a:miter lim="800000"/>
            <a:headEnd/>
            <a:tailEnd/>
          </a:ln>
          <a:scene3d>
            <a:camera prst="legacyObliqueFront">
              <a:rot lat="1500000" lon="20099998"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8" name="Rectangle 16"/>
          <p:cNvSpPr>
            <a:spLocks noChangeArrowheads="1"/>
          </p:cNvSpPr>
          <p:nvPr/>
        </p:nvSpPr>
        <p:spPr bwMode="auto">
          <a:xfrm>
            <a:off x="5695950" y="3048000"/>
            <a:ext cx="2971800" cy="2133600"/>
          </a:xfrm>
          <a:prstGeom prst="rect">
            <a:avLst/>
          </a:prstGeom>
          <a:solidFill>
            <a:srgbClr val="FFCC66">
              <a:alpha val="50195"/>
            </a:srgbClr>
          </a:solidFill>
          <a:ln w="9525">
            <a:miter lim="800000"/>
            <a:headEnd/>
            <a:tailEnd/>
          </a:ln>
          <a:scene3d>
            <a:camera prst="legacyObliqueFront">
              <a:rot lat="1500000" lon="19799998"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69" name="Rectangle 17"/>
          <p:cNvSpPr>
            <a:spLocks noChangeArrowheads="1"/>
          </p:cNvSpPr>
          <p:nvPr/>
        </p:nvSpPr>
        <p:spPr bwMode="auto">
          <a:xfrm>
            <a:off x="5619750" y="3048000"/>
            <a:ext cx="2971800" cy="2133600"/>
          </a:xfrm>
          <a:prstGeom prst="rect">
            <a:avLst/>
          </a:prstGeom>
          <a:solidFill>
            <a:srgbClr val="FFCC66">
              <a:alpha val="50195"/>
            </a:srgbClr>
          </a:solidFill>
          <a:ln w="9525">
            <a:miter lim="800000"/>
            <a:headEnd/>
            <a:tailEnd/>
          </a:ln>
          <a:scene3d>
            <a:camera prst="legacyObliqueFront">
              <a:rot lat="1500000" lon="19499998"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0" name="Rectangle 18"/>
          <p:cNvSpPr>
            <a:spLocks noChangeArrowheads="1"/>
          </p:cNvSpPr>
          <p:nvPr/>
        </p:nvSpPr>
        <p:spPr bwMode="auto">
          <a:xfrm>
            <a:off x="5619750" y="3048000"/>
            <a:ext cx="2971800" cy="2133600"/>
          </a:xfrm>
          <a:prstGeom prst="rect">
            <a:avLst/>
          </a:prstGeom>
          <a:solidFill>
            <a:srgbClr val="FFCC66">
              <a:alpha val="50195"/>
            </a:srgbClr>
          </a:solidFill>
          <a:ln w="9525">
            <a:miter lim="800000"/>
            <a:headEnd/>
            <a:tailEnd/>
          </a:ln>
          <a:scene3d>
            <a:camera prst="legacyObliqueFront">
              <a:rot lat="1500000" lon="19199998"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1" name="Rectangle 19"/>
          <p:cNvSpPr>
            <a:spLocks noChangeArrowheads="1"/>
          </p:cNvSpPr>
          <p:nvPr/>
        </p:nvSpPr>
        <p:spPr bwMode="auto">
          <a:xfrm>
            <a:off x="5543550" y="3048000"/>
            <a:ext cx="2971800" cy="2133600"/>
          </a:xfrm>
          <a:prstGeom prst="rect">
            <a:avLst/>
          </a:prstGeom>
          <a:solidFill>
            <a:srgbClr val="FFCC66">
              <a:alpha val="50195"/>
            </a:srgbClr>
          </a:solidFill>
          <a:ln w="9525">
            <a:miter lim="800000"/>
            <a:headEnd/>
            <a:tailEnd/>
          </a:ln>
          <a:scene3d>
            <a:camera prst="legacyObliqueFront">
              <a:rot lat="1500000" lon="189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2" name="Rectangle 20"/>
          <p:cNvSpPr>
            <a:spLocks noChangeArrowheads="1"/>
          </p:cNvSpPr>
          <p:nvPr/>
        </p:nvSpPr>
        <p:spPr bwMode="auto">
          <a:xfrm>
            <a:off x="5543550" y="3048000"/>
            <a:ext cx="2971800" cy="2133600"/>
          </a:xfrm>
          <a:prstGeom prst="rect">
            <a:avLst/>
          </a:prstGeom>
          <a:solidFill>
            <a:srgbClr val="FFCC66">
              <a:alpha val="50195"/>
            </a:srgbClr>
          </a:solidFill>
          <a:ln w="9525">
            <a:miter lim="800000"/>
            <a:headEnd/>
            <a:tailEnd/>
          </a:ln>
          <a:scene3d>
            <a:camera prst="legacyObliqueFront">
              <a:rot lat="1500000" lon="189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3" name="Rectangle 21"/>
          <p:cNvSpPr>
            <a:spLocks noChangeArrowheads="1"/>
          </p:cNvSpPr>
          <p:nvPr/>
        </p:nvSpPr>
        <p:spPr bwMode="auto">
          <a:xfrm>
            <a:off x="5543550" y="3048000"/>
            <a:ext cx="2971800" cy="2133600"/>
          </a:xfrm>
          <a:prstGeom prst="rect">
            <a:avLst/>
          </a:prstGeom>
          <a:solidFill>
            <a:srgbClr val="FFCC66">
              <a:alpha val="50195"/>
            </a:srgbClr>
          </a:solidFill>
          <a:ln w="9525">
            <a:miter lim="800000"/>
            <a:headEnd/>
            <a:tailEnd/>
          </a:ln>
          <a:scene3d>
            <a:camera prst="legacyObliqueFront">
              <a:rot lat="1500000" lon="186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4" name="Rectangle 22"/>
          <p:cNvSpPr>
            <a:spLocks noChangeArrowheads="1"/>
          </p:cNvSpPr>
          <p:nvPr/>
        </p:nvSpPr>
        <p:spPr bwMode="auto">
          <a:xfrm>
            <a:off x="5467350" y="3048000"/>
            <a:ext cx="2971800" cy="2133600"/>
          </a:xfrm>
          <a:prstGeom prst="rect">
            <a:avLst/>
          </a:prstGeom>
          <a:solidFill>
            <a:srgbClr val="FFCC66">
              <a:alpha val="50195"/>
            </a:srgbClr>
          </a:solidFill>
          <a:ln w="9525">
            <a:miter lim="800000"/>
            <a:headEnd/>
            <a:tailEnd/>
          </a:ln>
          <a:scene3d>
            <a:camera prst="legacyObliqueFront">
              <a:rot lat="1500000" lon="183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5" name="Rectangle 23"/>
          <p:cNvSpPr>
            <a:spLocks noChangeArrowheads="1"/>
          </p:cNvSpPr>
          <p:nvPr/>
        </p:nvSpPr>
        <p:spPr bwMode="auto">
          <a:xfrm>
            <a:off x="5391150" y="3048000"/>
            <a:ext cx="2971800" cy="2133600"/>
          </a:xfrm>
          <a:prstGeom prst="rect">
            <a:avLst/>
          </a:prstGeom>
          <a:solidFill>
            <a:srgbClr val="FFCC66">
              <a:alpha val="50195"/>
            </a:srgbClr>
          </a:solidFill>
          <a:ln w="9525">
            <a:miter lim="800000"/>
            <a:headEnd/>
            <a:tailEnd/>
          </a:ln>
          <a:scene3d>
            <a:camera prst="legacyObliqueFront">
              <a:rot lat="1500000" lon="180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6" name="Rectangle 24"/>
          <p:cNvSpPr>
            <a:spLocks noChangeArrowheads="1"/>
          </p:cNvSpPr>
          <p:nvPr/>
        </p:nvSpPr>
        <p:spPr bwMode="auto">
          <a:xfrm>
            <a:off x="5391150" y="2971800"/>
            <a:ext cx="2971800" cy="2133600"/>
          </a:xfrm>
          <a:prstGeom prst="rect">
            <a:avLst/>
          </a:prstGeom>
          <a:solidFill>
            <a:srgbClr val="FFCC66">
              <a:alpha val="50195"/>
            </a:srgbClr>
          </a:solidFill>
          <a:ln w="9525">
            <a:miter lim="800000"/>
            <a:headEnd/>
            <a:tailEnd/>
          </a:ln>
          <a:scene3d>
            <a:camera prst="legacyObliqueFront">
              <a:rot lat="1500000" lon="17699996"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7" name="Rectangle 25"/>
          <p:cNvSpPr>
            <a:spLocks noChangeArrowheads="1"/>
          </p:cNvSpPr>
          <p:nvPr/>
        </p:nvSpPr>
        <p:spPr bwMode="auto">
          <a:xfrm>
            <a:off x="5391150" y="2819400"/>
            <a:ext cx="2971800" cy="2133600"/>
          </a:xfrm>
          <a:prstGeom prst="rect">
            <a:avLst/>
          </a:prstGeom>
          <a:solidFill>
            <a:srgbClr val="FFCC66">
              <a:alpha val="50195"/>
            </a:srgbClr>
          </a:solidFill>
          <a:ln w="9525">
            <a:miter lim="800000"/>
            <a:headEnd/>
            <a:tailEnd/>
          </a:ln>
          <a:scene3d>
            <a:camera prst="legacyObliqueFront">
              <a:rot lat="1500000" lon="174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8" name="Rectangle 26"/>
          <p:cNvSpPr>
            <a:spLocks noChangeArrowheads="1"/>
          </p:cNvSpPr>
          <p:nvPr/>
        </p:nvSpPr>
        <p:spPr bwMode="auto">
          <a:xfrm>
            <a:off x="5314950" y="2743200"/>
            <a:ext cx="2971800" cy="2133600"/>
          </a:xfrm>
          <a:prstGeom prst="rect">
            <a:avLst/>
          </a:prstGeom>
          <a:solidFill>
            <a:srgbClr val="FFCC66">
              <a:alpha val="50195"/>
            </a:srgbClr>
          </a:solidFill>
          <a:ln w="9525">
            <a:miter lim="800000"/>
            <a:headEnd/>
            <a:tailEnd/>
          </a:ln>
          <a:scene3d>
            <a:camera prst="legacyObliqueFront">
              <a:rot lat="1500000" lon="17099997"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79" name="Rectangle 27"/>
          <p:cNvSpPr>
            <a:spLocks noChangeArrowheads="1"/>
          </p:cNvSpPr>
          <p:nvPr/>
        </p:nvSpPr>
        <p:spPr bwMode="auto">
          <a:xfrm>
            <a:off x="5238750" y="2743200"/>
            <a:ext cx="2971800" cy="2133600"/>
          </a:xfrm>
          <a:prstGeom prst="rect">
            <a:avLst/>
          </a:prstGeom>
          <a:solidFill>
            <a:srgbClr val="FFCC66">
              <a:alpha val="50195"/>
            </a:srgbClr>
          </a:solidFill>
          <a:ln w="9525">
            <a:miter lim="800000"/>
            <a:headEnd/>
            <a:tailEnd/>
          </a:ln>
          <a:scene3d>
            <a:camera prst="legacyObliqueFront">
              <a:rot lat="1500000" lon="16800000"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80" name="Rectangle 28"/>
          <p:cNvSpPr>
            <a:spLocks noChangeArrowheads="1"/>
          </p:cNvSpPr>
          <p:nvPr/>
        </p:nvSpPr>
        <p:spPr bwMode="auto">
          <a:xfrm>
            <a:off x="5162550" y="2743200"/>
            <a:ext cx="2971800" cy="2133600"/>
          </a:xfrm>
          <a:prstGeom prst="rect">
            <a:avLst/>
          </a:prstGeom>
          <a:solidFill>
            <a:srgbClr val="FFCC66">
              <a:alpha val="50195"/>
            </a:srgbClr>
          </a:solidFill>
          <a:ln w="9525">
            <a:miter lim="800000"/>
            <a:headEnd/>
            <a:tailEnd/>
          </a:ln>
          <a:scene3d>
            <a:camera prst="legacyObliqueFront">
              <a:rot lat="1500000" lon="16499997"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81" name="Rectangle 29"/>
          <p:cNvSpPr>
            <a:spLocks noChangeArrowheads="1"/>
          </p:cNvSpPr>
          <p:nvPr/>
        </p:nvSpPr>
        <p:spPr bwMode="auto">
          <a:xfrm>
            <a:off x="5162550" y="2743200"/>
            <a:ext cx="2971800" cy="2133600"/>
          </a:xfrm>
          <a:prstGeom prst="rect">
            <a:avLst/>
          </a:prstGeom>
          <a:solidFill>
            <a:srgbClr val="FFCC66">
              <a:alpha val="50195"/>
            </a:srgbClr>
          </a:solidFill>
          <a:ln w="9525">
            <a:miter lim="800000"/>
            <a:headEnd/>
            <a:tailEnd/>
          </a:ln>
          <a:scene3d>
            <a:camera prst="legacyObliqueFront">
              <a:rot lat="1500000" lon="16199997"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endParaRPr lang="en-US"/>
          </a:p>
        </p:txBody>
      </p:sp>
      <p:sp>
        <p:nvSpPr>
          <p:cNvPr id="49182" name="Rectangle 30"/>
          <p:cNvSpPr>
            <a:spLocks noChangeArrowheads="1"/>
          </p:cNvSpPr>
          <p:nvPr/>
        </p:nvSpPr>
        <p:spPr bwMode="auto">
          <a:xfrm>
            <a:off x="990600" y="4953000"/>
            <a:ext cx="3200400" cy="1752600"/>
          </a:xfrm>
          <a:prstGeom prst="rect">
            <a:avLst/>
          </a:prstGeom>
          <a:solidFill>
            <a:srgbClr val="FFCC66">
              <a:alpha val="50195"/>
            </a:srgbClr>
          </a:solidFill>
          <a:ln w="9525">
            <a:miter lim="800000"/>
            <a:headEnd/>
            <a:tailEnd/>
          </a:ln>
          <a:scene3d>
            <a:camera prst="legacyObliqueFront">
              <a:rot lat="20699998" lon="21299997" rev="0"/>
            </a:camera>
            <a:lightRig rig="legacyNormal3" dir="l"/>
          </a:scene3d>
          <a:sp3d extrusionH="430200" prstMaterial="legacyMetal">
            <a:bevelT w="13500" h="13500" prst="angle"/>
            <a:bevelB w="13500" h="13500" prst="angle"/>
            <a:extrusionClr>
              <a:srgbClr val="FFCC66"/>
            </a:extrusionClr>
          </a:sp3d>
        </p:spPr>
        <p:txBody>
          <a:bodyPr wrap="none" anchor="ctr">
            <a:flatTx/>
          </a:bodyPr>
          <a:lstStyle/>
          <a:p>
            <a:pPr algn="ctr"/>
            <a:r>
              <a:rPr lang="en-US" dirty="0">
                <a:solidFill>
                  <a:schemeClr val="accent2"/>
                </a:solidFill>
              </a:rPr>
              <a:t>Join the adjacent</a:t>
            </a:r>
          </a:p>
          <a:p>
            <a:pPr algn="ctr"/>
            <a:r>
              <a:rPr lang="en-US" dirty="0">
                <a:solidFill>
                  <a:schemeClr val="accent2"/>
                </a:solidFill>
              </a:rPr>
              <a:t> sides of the squares, </a:t>
            </a:r>
          </a:p>
          <a:p>
            <a:pPr algn="ctr"/>
            <a:r>
              <a:rPr lang="en-US" dirty="0">
                <a:solidFill>
                  <a:schemeClr val="accent2"/>
                </a:solidFill>
              </a:rPr>
              <a:t>vertically up, to get the</a:t>
            </a:r>
          </a:p>
          <a:p>
            <a:pPr algn="ctr"/>
            <a:r>
              <a:rPr lang="en-US" dirty="0">
                <a:solidFill>
                  <a:schemeClr val="accent2"/>
                </a:solidFill>
              </a:rPr>
              <a:t>open box  10x8x4</a:t>
            </a:r>
          </a:p>
        </p:txBody>
      </p:sp>
      <p:sp>
        <p:nvSpPr>
          <p:cNvPr id="8223" name="Text Box 31"/>
          <p:cNvSpPr txBox="1">
            <a:spLocks noChangeArrowheads="1"/>
          </p:cNvSpPr>
          <p:nvPr/>
        </p:nvSpPr>
        <p:spPr bwMode="auto">
          <a:xfrm>
            <a:off x="1885950" y="2651125"/>
            <a:ext cx="1143000" cy="396875"/>
          </a:xfrm>
          <a:prstGeom prst="rect">
            <a:avLst/>
          </a:prstGeom>
          <a:noFill/>
          <a:ln w="9525">
            <a:noFill/>
            <a:miter lim="800000"/>
            <a:headEnd/>
            <a:tailEnd/>
          </a:ln>
        </p:spPr>
        <p:txBody>
          <a:bodyPr>
            <a:spAutoFit/>
          </a:bodyPr>
          <a:lstStyle/>
          <a:p>
            <a:pPr>
              <a:spcBef>
                <a:spcPct val="50000"/>
              </a:spcBef>
            </a:pPr>
            <a:r>
              <a:rPr lang="en-US" sz="2000" b="1"/>
              <a:t>10 cm</a:t>
            </a:r>
          </a:p>
        </p:txBody>
      </p:sp>
      <p:sp>
        <p:nvSpPr>
          <p:cNvPr id="8224" name="Text Box 32"/>
          <p:cNvSpPr txBox="1">
            <a:spLocks noChangeArrowheads="1"/>
          </p:cNvSpPr>
          <p:nvPr/>
        </p:nvSpPr>
        <p:spPr bwMode="auto">
          <a:xfrm>
            <a:off x="514350" y="3244850"/>
            <a:ext cx="838200" cy="336550"/>
          </a:xfrm>
          <a:prstGeom prst="rect">
            <a:avLst/>
          </a:prstGeom>
          <a:noFill/>
          <a:ln w="9525">
            <a:noFill/>
            <a:miter lim="800000"/>
            <a:headEnd/>
            <a:tailEnd/>
          </a:ln>
        </p:spPr>
        <p:txBody>
          <a:bodyPr>
            <a:spAutoFit/>
          </a:bodyPr>
          <a:lstStyle/>
          <a:p>
            <a:pPr>
              <a:spcBef>
                <a:spcPct val="50000"/>
              </a:spcBef>
            </a:pPr>
            <a:r>
              <a:rPr lang="en-US" sz="1600" b="1"/>
              <a:t>4 cm</a:t>
            </a:r>
          </a:p>
        </p:txBody>
      </p:sp>
      <p:sp>
        <p:nvSpPr>
          <p:cNvPr id="8225" name="Text Box 33"/>
          <p:cNvSpPr txBox="1">
            <a:spLocks noChangeArrowheads="1"/>
          </p:cNvSpPr>
          <p:nvPr/>
        </p:nvSpPr>
        <p:spPr bwMode="auto">
          <a:xfrm rot="-5575973">
            <a:off x="3745707" y="3474243"/>
            <a:ext cx="1066800" cy="366713"/>
          </a:xfrm>
          <a:prstGeom prst="rect">
            <a:avLst/>
          </a:prstGeom>
          <a:noFill/>
          <a:ln w="9525">
            <a:noFill/>
            <a:miter lim="800000"/>
            <a:headEnd/>
            <a:tailEnd/>
          </a:ln>
        </p:spPr>
        <p:txBody>
          <a:bodyPr>
            <a:spAutoFit/>
          </a:bodyPr>
          <a:lstStyle/>
          <a:p>
            <a:pPr>
              <a:spcBef>
                <a:spcPct val="50000"/>
              </a:spcBef>
            </a:pPr>
            <a:r>
              <a:rPr lang="en-US" sz="1800" b="1"/>
              <a:t>8 cm</a:t>
            </a:r>
          </a:p>
        </p:txBody>
      </p:sp>
      <p:sp>
        <p:nvSpPr>
          <p:cNvPr id="8226" name="Line 34"/>
          <p:cNvSpPr>
            <a:spLocks noChangeShapeType="1"/>
          </p:cNvSpPr>
          <p:nvPr/>
        </p:nvSpPr>
        <p:spPr bwMode="auto">
          <a:xfrm>
            <a:off x="514350" y="3276600"/>
            <a:ext cx="533400" cy="0"/>
          </a:xfrm>
          <a:prstGeom prst="line">
            <a:avLst/>
          </a:prstGeom>
          <a:noFill/>
          <a:ln w="9525">
            <a:solidFill>
              <a:schemeClr val="tx1"/>
            </a:solidFill>
            <a:miter lim="800000"/>
            <a:headEnd type="triangle" w="med" len="med"/>
            <a:tailEnd type="triangle" w="med" len="med"/>
          </a:ln>
        </p:spPr>
        <p:txBody>
          <a:bodyPr wrap="none"/>
          <a:lstStyle/>
          <a:p>
            <a:endParaRPr lang="en-US"/>
          </a:p>
        </p:txBody>
      </p:sp>
      <p:sp>
        <p:nvSpPr>
          <p:cNvPr id="8227" name="Line 35"/>
          <p:cNvSpPr>
            <a:spLocks noChangeShapeType="1"/>
          </p:cNvSpPr>
          <p:nvPr/>
        </p:nvSpPr>
        <p:spPr bwMode="auto">
          <a:xfrm>
            <a:off x="4476750" y="3200400"/>
            <a:ext cx="0" cy="1066800"/>
          </a:xfrm>
          <a:prstGeom prst="line">
            <a:avLst/>
          </a:prstGeom>
          <a:noFill/>
          <a:ln w="9525">
            <a:solidFill>
              <a:schemeClr val="tx1"/>
            </a:solidFill>
            <a:miter lim="800000"/>
            <a:headEnd type="triangle" w="med" len="med"/>
            <a:tailEnd type="triangle" w="med" len="med"/>
          </a:ln>
        </p:spPr>
        <p:txBody>
          <a:bodyPr wrap="none"/>
          <a:lstStyle/>
          <a:p>
            <a:endParaRPr lang="en-US"/>
          </a:p>
        </p:txBody>
      </p:sp>
      <p:sp>
        <p:nvSpPr>
          <p:cNvPr id="8228" name="Line 36"/>
          <p:cNvSpPr>
            <a:spLocks noChangeShapeType="1"/>
          </p:cNvSpPr>
          <p:nvPr/>
        </p:nvSpPr>
        <p:spPr bwMode="auto">
          <a:xfrm>
            <a:off x="1047750" y="2743200"/>
            <a:ext cx="2971800" cy="0"/>
          </a:xfrm>
          <a:prstGeom prst="line">
            <a:avLst/>
          </a:prstGeom>
          <a:noFill/>
          <a:ln w="9525">
            <a:solidFill>
              <a:schemeClr val="tx1"/>
            </a:solidFill>
            <a:miter lim="800000"/>
            <a:headEnd type="triangle" w="med" len="med"/>
            <a:tailEnd type="triangle" w="med" len="med"/>
          </a:ln>
        </p:spPr>
        <p:txBody>
          <a:bodyPr wrap="none"/>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91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9162"/>
                                        </p:tgtEl>
                                        <p:attrNameLst>
                                          <p:attrName>style.visibility</p:attrName>
                                        </p:attrNameLst>
                                      </p:cBhvr>
                                      <p:to>
                                        <p:strVal val="visible"/>
                                      </p:to>
                                    </p:set>
                                  </p:childTnLst>
                                  <p:subTnLst>
                                    <p:set>
                                      <p:cBhvr override="childStyle">
                                        <p:cTn dur="1" fill="hold" display="0" masterRel="sameClick" afterEffect="1">
                                          <p:stCondLst>
                                            <p:cond evt="end" delay="0">
                                              <p:tn val="9"/>
                                            </p:cond>
                                          </p:stCondLst>
                                        </p:cTn>
                                        <p:tgtEl>
                                          <p:spTgt spid="49162"/>
                                        </p:tgtEl>
                                        <p:attrNameLst>
                                          <p:attrName>style.visibility</p:attrName>
                                        </p:attrNameLst>
                                      </p:cBhvr>
                                      <p:to>
                                        <p:strVal val="hidden"/>
                                      </p:to>
                                    </p:set>
                                  </p:sub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499"/>
                                          </p:stCondLst>
                                        </p:cTn>
                                        <p:tgtEl>
                                          <p:spTgt spid="49163"/>
                                        </p:tgtEl>
                                        <p:attrNameLst>
                                          <p:attrName>style.visibility</p:attrName>
                                        </p:attrNameLst>
                                      </p:cBhvr>
                                      <p:to>
                                        <p:strVal val="visible"/>
                                      </p:to>
                                    </p:set>
                                  </p:childTnLst>
                                  <p:subTnLst>
                                    <p:set>
                                      <p:cBhvr override="childStyle">
                                        <p:cTn dur="1" fill="hold" display="0" masterRel="sameClick" afterEffect="1">
                                          <p:stCondLst>
                                            <p:cond evt="end" delay="0">
                                              <p:tn val="12"/>
                                            </p:cond>
                                          </p:stCondLst>
                                        </p:cTn>
                                        <p:tgtEl>
                                          <p:spTgt spid="49163"/>
                                        </p:tgtEl>
                                        <p:attrNameLst>
                                          <p:attrName>style.visibility</p:attrName>
                                        </p:attrNameLst>
                                      </p:cBhvr>
                                      <p:to>
                                        <p:strVal val="hidden"/>
                                      </p:to>
                                    </p:set>
                                  </p:sub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499"/>
                                          </p:stCondLst>
                                        </p:cTn>
                                        <p:tgtEl>
                                          <p:spTgt spid="49164"/>
                                        </p:tgtEl>
                                        <p:attrNameLst>
                                          <p:attrName>style.visibility</p:attrName>
                                        </p:attrNameLst>
                                      </p:cBhvr>
                                      <p:to>
                                        <p:strVal val="visible"/>
                                      </p:to>
                                    </p:set>
                                  </p:childTnLst>
                                  <p:subTnLst>
                                    <p:set>
                                      <p:cBhvr override="childStyle">
                                        <p:cTn dur="1" fill="hold" display="0" masterRel="sameClick" afterEffect="1">
                                          <p:stCondLst>
                                            <p:cond evt="end" delay="0">
                                              <p:tn val="15"/>
                                            </p:cond>
                                          </p:stCondLst>
                                        </p:cTn>
                                        <p:tgtEl>
                                          <p:spTgt spid="49164"/>
                                        </p:tgtEl>
                                        <p:attrNameLst>
                                          <p:attrName>style.visibility</p:attrName>
                                        </p:attrNameLst>
                                      </p:cBhvr>
                                      <p:to>
                                        <p:strVal val="hidden"/>
                                      </p:to>
                                    </p:set>
                                  </p:subTnLst>
                                </p:cTn>
                              </p:par>
                            </p:childTnLst>
                          </p:cTn>
                        </p:par>
                        <p:par>
                          <p:cTn id="17" fill="hold">
                            <p:stCondLst>
                              <p:cond delay="1500"/>
                            </p:stCondLst>
                            <p:childTnLst>
                              <p:par>
                                <p:cTn id="18" presetID="1" presetClass="entr" presetSubtype="0" fill="hold" grpId="0" nodeType="afterEffect">
                                  <p:stCondLst>
                                    <p:cond delay="0"/>
                                  </p:stCondLst>
                                  <p:childTnLst>
                                    <p:set>
                                      <p:cBhvr>
                                        <p:cTn id="19" dur="1" fill="hold">
                                          <p:stCondLst>
                                            <p:cond delay="499"/>
                                          </p:stCondLst>
                                        </p:cTn>
                                        <p:tgtEl>
                                          <p:spTgt spid="49165"/>
                                        </p:tgtEl>
                                        <p:attrNameLst>
                                          <p:attrName>style.visibility</p:attrName>
                                        </p:attrNameLst>
                                      </p:cBhvr>
                                      <p:to>
                                        <p:strVal val="visible"/>
                                      </p:to>
                                    </p:set>
                                  </p:childTnLst>
                                  <p:subTnLst>
                                    <p:set>
                                      <p:cBhvr override="childStyle">
                                        <p:cTn dur="1" fill="hold" display="0" masterRel="sameClick" afterEffect="1">
                                          <p:stCondLst>
                                            <p:cond evt="end" delay="0">
                                              <p:tn val="18"/>
                                            </p:cond>
                                          </p:stCondLst>
                                        </p:cTn>
                                        <p:tgtEl>
                                          <p:spTgt spid="49165"/>
                                        </p:tgtEl>
                                        <p:attrNameLst>
                                          <p:attrName>style.visibility</p:attrName>
                                        </p:attrNameLst>
                                      </p:cBhvr>
                                      <p:to>
                                        <p:strVal val="hidden"/>
                                      </p:to>
                                    </p:set>
                                  </p:sub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499"/>
                                          </p:stCondLst>
                                        </p:cTn>
                                        <p:tgtEl>
                                          <p:spTgt spid="49166"/>
                                        </p:tgtEl>
                                        <p:attrNameLst>
                                          <p:attrName>style.visibility</p:attrName>
                                        </p:attrNameLst>
                                      </p:cBhvr>
                                      <p:to>
                                        <p:strVal val="visible"/>
                                      </p:to>
                                    </p:set>
                                  </p:childTnLst>
                                  <p:subTnLst>
                                    <p:set>
                                      <p:cBhvr override="childStyle">
                                        <p:cTn dur="1" fill="hold" display="0" masterRel="sameClick" afterEffect="1">
                                          <p:stCondLst>
                                            <p:cond evt="end" delay="0">
                                              <p:tn val="21"/>
                                            </p:cond>
                                          </p:stCondLst>
                                        </p:cTn>
                                        <p:tgtEl>
                                          <p:spTgt spid="49166"/>
                                        </p:tgtEl>
                                        <p:attrNameLst>
                                          <p:attrName>style.visibility</p:attrName>
                                        </p:attrNameLst>
                                      </p:cBhvr>
                                      <p:to>
                                        <p:strVal val="hidden"/>
                                      </p:to>
                                    </p:set>
                                  </p:subTnLst>
                                </p:cTn>
                              </p:par>
                            </p:childTnLst>
                          </p:cTn>
                        </p:par>
                        <p:par>
                          <p:cTn id="23" fill="hold">
                            <p:stCondLst>
                              <p:cond delay="2500"/>
                            </p:stCondLst>
                            <p:childTnLst>
                              <p:par>
                                <p:cTn id="24" presetID="1" presetClass="entr" presetSubtype="0" fill="hold" grpId="0" nodeType="afterEffect">
                                  <p:stCondLst>
                                    <p:cond delay="0"/>
                                  </p:stCondLst>
                                  <p:childTnLst>
                                    <p:set>
                                      <p:cBhvr>
                                        <p:cTn id="25" dur="1" fill="hold">
                                          <p:stCondLst>
                                            <p:cond delay="499"/>
                                          </p:stCondLst>
                                        </p:cTn>
                                        <p:tgtEl>
                                          <p:spTgt spid="49167"/>
                                        </p:tgtEl>
                                        <p:attrNameLst>
                                          <p:attrName>style.visibility</p:attrName>
                                        </p:attrNameLst>
                                      </p:cBhvr>
                                      <p:to>
                                        <p:strVal val="visible"/>
                                      </p:to>
                                    </p:set>
                                  </p:childTnLst>
                                  <p:subTnLst>
                                    <p:set>
                                      <p:cBhvr override="childStyle">
                                        <p:cTn dur="1" fill="hold" display="0" masterRel="sameClick" afterEffect="1">
                                          <p:stCondLst>
                                            <p:cond evt="end" delay="0">
                                              <p:tn val="24"/>
                                            </p:cond>
                                          </p:stCondLst>
                                        </p:cTn>
                                        <p:tgtEl>
                                          <p:spTgt spid="49167"/>
                                        </p:tgtEl>
                                        <p:attrNameLst>
                                          <p:attrName>style.visibility</p:attrName>
                                        </p:attrNameLst>
                                      </p:cBhvr>
                                      <p:to>
                                        <p:strVal val="hidden"/>
                                      </p:to>
                                    </p:set>
                                  </p:subTnLst>
                                </p:cTn>
                              </p:par>
                            </p:childTnLst>
                          </p:cTn>
                        </p:par>
                        <p:par>
                          <p:cTn id="26" fill="hold">
                            <p:stCondLst>
                              <p:cond delay="3000"/>
                            </p:stCondLst>
                            <p:childTnLst>
                              <p:par>
                                <p:cTn id="27" presetID="1" presetClass="entr" presetSubtype="0" fill="hold" grpId="0" nodeType="afterEffect">
                                  <p:stCondLst>
                                    <p:cond delay="0"/>
                                  </p:stCondLst>
                                  <p:childTnLst>
                                    <p:set>
                                      <p:cBhvr>
                                        <p:cTn id="28" dur="1" fill="hold">
                                          <p:stCondLst>
                                            <p:cond delay="499"/>
                                          </p:stCondLst>
                                        </p:cTn>
                                        <p:tgtEl>
                                          <p:spTgt spid="49168"/>
                                        </p:tgtEl>
                                        <p:attrNameLst>
                                          <p:attrName>style.visibility</p:attrName>
                                        </p:attrNameLst>
                                      </p:cBhvr>
                                      <p:to>
                                        <p:strVal val="visible"/>
                                      </p:to>
                                    </p:set>
                                  </p:childTnLst>
                                  <p:subTnLst>
                                    <p:set>
                                      <p:cBhvr override="childStyle">
                                        <p:cTn dur="1" fill="hold" display="0" masterRel="sameClick" afterEffect="1">
                                          <p:stCondLst>
                                            <p:cond evt="end" delay="0">
                                              <p:tn val="27"/>
                                            </p:cond>
                                          </p:stCondLst>
                                        </p:cTn>
                                        <p:tgtEl>
                                          <p:spTgt spid="49168"/>
                                        </p:tgtEl>
                                        <p:attrNameLst>
                                          <p:attrName>style.visibility</p:attrName>
                                        </p:attrNameLst>
                                      </p:cBhvr>
                                      <p:to>
                                        <p:strVal val="hidden"/>
                                      </p:to>
                                    </p:set>
                                  </p:subTnLst>
                                </p:cTn>
                              </p:par>
                            </p:childTnLst>
                          </p:cTn>
                        </p:par>
                        <p:par>
                          <p:cTn id="29" fill="hold">
                            <p:stCondLst>
                              <p:cond delay="3500"/>
                            </p:stCondLst>
                            <p:childTnLst>
                              <p:par>
                                <p:cTn id="30" presetID="1" presetClass="entr" presetSubtype="0" fill="hold" grpId="0" nodeType="afterEffect">
                                  <p:stCondLst>
                                    <p:cond delay="0"/>
                                  </p:stCondLst>
                                  <p:childTnLst>
                                    <p:set>
                                      <p:cBhvr>
                                        <p:cTn id="31" dur="1" fill="hold">
                                          <p:stCondLst>
                                            <p:cond delay="499"/>
                                          </p:stCondLst>
                                        </p:cTn>
                                        <p:tgtEl>
                                          <p:spTgt spid="49169"/>
                                        </p:tgtEl>
                                        <p:attrNameLst>
                                          <p:attrName>style.visibility</p:attrName>
                                        </p:attrNameLst>
                                      </p:cBhvr>
                                      <p:to>
                                        <p:strVal val="visible"/>
                                      </p:to>
                                    </p:set>
                                  </p:childTnLst>
                                  <p:subTnLst>
                                    <p:set>
                                      <p:cBhvr override="childStyle">
                                        <p:cTn dur="1" fill="hold" display="0" masterRel="sameClick" afterEffect="1">
                                          <p:stCondLst>
                                            <p:cond evt="end" delay="0">
                                              <p:tn val="30"/>
                                            </p:cond>
                                          </p:stCondLst>
                                        </p:cTn>
                                        <p:tgtEl>
                                          <p:spTgt spid="49169"/>
                                        </p:tgtEl>
                                        <p:attrNameLst>
                                          <p:attrName>style.visibility</p:attrName>
                                        </p:attrNameLst>
                                      </p:cBhvr>
                                      <p:to>
                                        <p:strVal val="hidden"/>
                                      </p:to>
                                    </p:set>
                                  </p:subTnLst>
                                </p:cTn>
                              </p:par>
                            </p:childTnLst>
                          </p:cTn>
                        </p:par>
                        <p:par>
                          <p:cTn id="32" fill="hold">
                            <p:stCondLst>
                              <p:cond delay="4000"/>
                            </p:stCondLst>
                            <p:childTnLst>
                              <p:par>
                                <p:cTn id="33" presetID="1" presetClass="entr" presetSubtype="0" fill="hold" grpId="0" nodeType="afterEffect">
                                  <p:stCondLst>
                                    <p:cond delay="0"/>
                                  </p:stCondLst>
                                  <p:childTnLst>
                                    <p:set>
                                      <p:cBhvr>
                                        <p:cTn id="34" dur="1" fill="hold">
                                          <p:stCondLst>
                                            <p:cond delay="499"/>
                                          </p:stCondLst>
                                        </p:cTn>
                                        <p:tgtEl>
                                          <p:spTgt spid="49170"/>
                                        </p:tgtEl>
                                        <p:attrNameLst>
                                          <p:attrName>style.visibility</p:attrName>
                                        </p:attrNameLst>
                                      </p:cBhvr>
                                      <p:to>
                                        <p:strVal val="visible"/>
                                      </p:to>
                                    </p:set>
                                  </p:childTnLst>
                                  <p:subTnLst>
                                    <p:set>
                                      <p:cBhvr override="childStyle">
                                        <p:cTn dur="1" fill="hold" display="0" masterRel="sameClick" afterEffect="1">
                                          <p:stCondLst>
                                            <p:cond evt="end" delay="0">
                                              <p:tn val="33"/>
                                            </p:cond>
                                          </p:stCondLst>
                                        </p:cTn>
                                        <p:tgtEl>
                                          <p:spTgt spid="49170"/>
                                        </p:tgtEl>
                                        <p:attrNameLst>
                                          <p:attrName>style.visibility</p:attrName>
                                        </p:attrNameLst>
                                      </p:cBhvr>
                                      <p:to>
                                        <p:strVal val="hidden"/>
                                      </p:to>
                                    </p:set>
                                  </p:subTnLst>
                                </p:cTn>
                              </p:par>
                            </p:childTnLst>
                          </p:cTn>
                        </p:par>
                        <p:par>
                          <p:cTn id="35" fill="hold">
                            <p:stCondLst>
                              <p:cond delay="4500"/>
                            </p:stCondLst>
                            <p:childTnLst>
                              <p:par>
                                <p:cTn id="36" presetID="1" presetClass="entr" presetSubtype="0" fill="hold" grpId="0" nodeType="afterEffect">
                                  <p:stCondLst>
                                    <p:cond delay="0"/>
                                  </p:stCondLst>
                                  <p:childTnLst>
                                    <p:set>
                                      <p:cBhvr>
                                        <p:cTn id="37" dur="1" fill="hold">
                                          <p:stCondLst>
                                            <p:cond delay="499"/>
                                          </p:stCondLst>
                                        </p:cTn>
                                        <p:tgtEl>
                                          <p:spTgt spid="49171"/>
                                        </p:tgtEl>
                                        <p:attrNameLst>
                                          <p:attrName>style.visibility</p:attrName>
                                        </p:attrNameLst>
                                      </p:cBhvr>
                                      <p:to>
                                        <p:strVal val="visible"/>
                                      </p:to>
                                    </p:set>
                                  </p:childTnLst>
                                  <p:subTnLst>
                                    <p:set>
                                      <p:cBhvr override="childStyle">
                                        <p:cTn dur="1" fill="hold" display="0" masterRel="sameClick" afterEffect="1">
                                          <p:stCondLst>
                                            <p:cond evt="end" delay="0">
                                              <p:tn val="36"/>
                                            </p:cond>
                                          </p:stCondLst>
                                        </p:cTn>
                                        <p:tgtEl>
                                          <p:spTgt spid="49171"/>
                                        </p:tgtEl>
                                        <p:attrNameLst>
                                          <p:attrName>style.visibility</p:attrName>
                                        </p:attrNameLst>
                                      </p:cBhvr>
                                      <p:to>
                                        <p:strVal val="hidden"/>
                                      </p:to>
                                    </p:set>
                                  </p:subTnLst>
                                </p:cTn>
                              </p:par>
                            </p:childTnLst>
                          </p:cTn>
                        </p:par>
                        <p:par>
                          <p:cTn id="38" fill="hold">
                            <p:stCondLst>
                              <p:cond delay="5000"/>
                            </p:stCondLst>
                            <p:childTnLst>
                              <p:par>
                                <p:cTn id="39" presetID="1" presetClass="entr" presetSubtype="0" fill="hold" grpId="0" nodeType="afterEffect">
                                  <p:stCondLst>
                                    <p:cond delay="0"/>
                                  </p:stCondLst>
                                  <p:childTnLst>
                                    <p:set>
                                      <p:cBhvr>
                                        <p:cTn id="40" dur="1" fill="hold">
                                          <p:stCondLst>
                                            <p:cond delay="499"/>
                                          </p:stCondLst>
                                        </p:cTn>
                                        <p:tgtEl>
                                          <p:spTgt spid="49172"/>
                                        </p:tgtEl>
                                        <p:attrNameLst>
                                          <p:attrName>style.visibility</p:attrName>
                                        </p:attrNameLst>
                                      </p:cBhvr>
                                      <p:to>
                                        <p:strVal val="visible"/>
                                      </p:to>
                                    </p:set>
                                  </p:childTnLst>
                                  <p:subTnLst>
                                    <p:set>
                                      <p:cBhvr override="childStyle">
                                        <p:cTn dur="1" fill="hold" display="0" masterRel="sameClick" afterEffect="1">
                                          <p:stCondLst>
                                            <p:cond evt="end" delay="0">
                                              <p:tn val="39"/>
                                            </p:cond>
                                          </p:stCondLst>
                                        </p:cTn>
                                        <p:tgtEl>
                                          <p:spTgt spid="49172"/>
                                        </p:tgtEl>
                                        <p:attrNameLst>
                                          <p:attrName>style.visibility</p:attrName>
                                        </p:attrNameLst>
                                      </p:cBhvr>
                                      <p:to>
                                        <p:strVal val="hidden"/>
                                      </p:to>
                                    </p:set>
                                  </p:subTnLst>
                                </p:cTn>
                              </p:par>
                            </p:childTnLst>
                          </p:cTn>
                        </p:par>
                        <p:par>
                          <p:cTn id="41" fill="hold">
                            <p:stCondLst>
                              <p:cond delay="5500"/>
                            </p:stCondLst>
                            <p:childTnLst>
                              <p:par>
                                <p:cTn id="42" presetID="1" presetClass="entr" presetSubtype="0" fill="hold" grpId="0" nodeType="afterEffect">
                                  <p:stCondLst>
                                    <p:cond delay="0"/>
                                  </p:stCondLst>
                                  <p:childTnLst>
                                    <p:set>
                                      <p:cBhvr>
                                        <p:cTn id="43" dur="1" fill="hold">
                                          <p:stCondLst>
                                            <p:cond delay="499"/>
                                          </p:stCondLst>
                                        </p:cTn>
                                        <p:tgtEl>
                                          <p:spTgt spid="49173"/>
                                        </p:tgtEl>
                                        <p:attrNameLst>
                                          <p:attrName>style.visibility</p:attrName>
                                        </p:attrNameLst>
                                      </p:cBhvr>
                                      <p:to>
                                        <p:strVal val="visible"/>
                                      </p:to>
                                    </p:set>
                                  </p:childTnLst>
                                  <p:subTnLst>
                                    <p:set>
                                      <p:cBhvr override="childStyle">
                                        <p:cTn dur="1" fill="hold" display="0" masterRel="sameClick" afterEffect="1">
                                          <p:stCondLst>
                                            <p:cond evt="end" delay="0">
                                              <p:tn val="42"/>
                                            </p:cond>
                                          </p:stCondLst>
                                        </p:cTn>
                                        <p:tgtEl>
                                          <p:spTgt spid="49173"/>
                                        </p:tgtEl>
                                        <p:attrNameLst>
                                          <p:attrName>style.visibility</p:attrName>
                                        </p:attrNameLst>
                                      </p:cBhvr>
                                      <p:to>
                                        <p:strVal val="hidden"/>
                                      </p:to>
                                    </p:set>
                                  </p:subTnLst>
                                </p:cTn>
                              </p:par>
                            </p:childTnLst>
                          </p:cTn>
                        </p:par>
                        <p:par>
                          <p:cTn id="44" fill="hold">
                            <p:stCondLst>
                              <p:cond delay="6000"/>
                            </p:stCondLst>
                            <p:childTnLst>
                              <p:par>
                                <p:cTn id="45" presetID="1" presetClass="entr" presetSubtype="0" fill="hold" grpId="0" nodeType="afterEffect">
                                  <p:stCondLst>
                                    <p:cond delay="0"/>
                                  </p:stCondLst>
                                  <p:childTnLst>
                                    <p:set>
                                      <p:cBhvr>
                                        <p:cTn id="46" dur="1" fill="hold">
                                          <p:stCondLst>
                                            <p:cond delay="499"/>
                                          </p:stCondLst>
                                        </p:cTn>
                                        <p:tgtEl>
                                          <p:spTgt spid="49174"/>
                                        </p:tgtEl>
                                        <p:attrNameLst>
                                          <p:attrName>style.visibility</p:attrName>
                                        </p:attrNameLst>
                                      </p:cBhvr>
                                      <p:to>
                                        <p:strVal val="visible"/>
                                      </p:to>
                                    </p:set>
                                  </p:childTnLst>
                                  <p:subTnLst>
                                    <p:set>
                                      <p:cBhvr override="childStyle">
                                        <p:cTn dur="1" fill="hold" display="0" masterRel="sameClick" afterEffect="1">
                                          <p:stCondLst>
                                            <p:cond evt="end" delay="0">
                                              <p:tn val="45"/>
                                            </p:cond>
                                          </p:stCondLst>
                                        </p:cTn>
                                        <p:tgtEl>
                                          <p:spTgt spid="49174"/>
                                        </p:tgtEl>
                                        <p:attrNameLst>
                                          <p:attrName>style.visibility</p:attrName>
                                        </p:attrNameLst>
                                      </p:cBhvr>
                                      <p:to>
                                        <p:strVal val="hidden"/>
                                      </p:to>
                                    </p:set>
                                  </p:subTnLst>
                                </p:cTn>
                              </p:par>
                            </p:childTnLst>
                          </p:cTn>
                        </p:par>
                        <p:par>
                          <p:cTn id="47" fill="hold">
                            <p:stCondLst>
                              <p:cond delay="6500"/>
                            </p:stCondLst>
                            <p:childTnLst>
                              <p:par>
                                <p:cTn id="48" presetID="1" presetClass="entr" presetSubtype="0" fill="hold" grpId="0" nodeType="afterEffect">
                                  <p:stCondLst>
                                    <p:cond delay="0"/>
                                  </p:stCondLst>
                                  <p:childTnLst>
                                    <p:set>
                                      <p:cBhvr>
                                        <p:cTn id="49" dur="1" fill="hold">
                                          <p:stCondLst>
                                            <p:cond delay="499"/>
                                          </p:stCondLst>
                                        </p:cTn>
                                        <p:tgtEl>
                                          <p:spTgt spid="49175"/>
                                        </p:tgtEl>
                                        <p:attrNameLst>
                                          <p:attrName>style.visibility</p:attrName>
                                        </p:attrNameLst>
                                      </p:cBhvr>
                                      <p:to>
                                        <p:strVal val="visible"/>
                                      </p:to>
                                    </p:set>
                                  </p:childTnLst>
                                  <p:subTnLst>
                                    <p:set>
                                      <p:cBhvr override="childStyle">
                                        <p:cTn dur="1" fill="hold" display="0" masterRel="sameClick" afterEffect="1">
                                          <p:stCondLst>
                                            <p:cond evt="end" delay="0">
                                              <p:tn val="48"/>
                                            </p:cond>
                                          </p:stCondLst>
                                        </p:cTn>
                                        <p:tgtEl>
                                          <p:spTgt spid="49175"/>
                                        </p:tgtEl>
                                        <p:attrNameLst>
                                          <p:attrName>style.visibility</p:attrName>
                                        </p:attrNameLst>
                                      </p:cBhvr>
                                      <p:to>
                                        <p:strVal val="hidden"/>
                                      </p:to>
                                    </p:set>
                                  </p:subTnLst>
                                </p:cTn>
                              </p:par>
                            </p:childTnLst>
                          </p:cTn>
                        </p:par>
                        <p:par>
                          <p:cTn id="50" fill="hold">
                            <p:stCondLst>
                              <p:cond delay="7000"/>
                            </p:stCondLst>
                            <p:childTnLst>
                              <p:par>
                                <p:cTn id="51" presetID="1" presetClass="entr" presetSubtype="0" fill="hold" grpId="0" nodeType="afterEffect">
                                  <p:stCondLst>
                                    <p:cond delay="0"/>
                                  </p:stCondLst>
                                  <p:childTnLst>
                                    <p:set>
                                      <p:cBhvr>
                                        <p:cTn id="52" dur="1" fill="hold">
                                          <p:stCondLst>
                                            <p:cond delay="499"/>
                                          </p:stCondLst>
                                        </p:cTn>
                                        <p:tgtEl>
                                          <p:spTgt spid="49176"/>
                                        </p:tgtEl>
                                        <p:attrNameLst>
                                          <p:attrName>style.visibility</p:attrName>
                                        </p:attrNameLst>
                                      </p:cBhvr>
                                      <p:to>
                                        <p:strVal val="visible"/>
                                      </p:to>
                                    </p:set>
                                  </p:childTnLst>
                                  <p:subTnLst>
                                    <p:set>
                                      <p:cBhvr override="childStyle">
                                        <p:cTn dur="1" fill="hold" display="0" masterRel="sameClick" afterEffect="1">
                                          <p:stCondLst>
                                            <p:cond evt="end" delay="0">
                                              <p:tn val="51"/>
                                            </p:cond>
                                          </p:stCondLst>
                                        </p:cTn>
                                        <p:tgtEl>
                                          <p:spTgt spid="49176"/>
                                        </p:tgtEl>
                                        <p:attrNameLst>
                                          <p:attrName>style.visibility</p:attrName>
                                        </p:attrNameLst>
                                      </p:cBhvr>
                                      <p:to>
                                        <p:strVal val="hidden"/>
                                      </p:to>
                                    </p:set>
                                  </p:subTnLst>
                                </p:cTn>
                              </p:par>
                            </p:childTnLst>
                          </p:cTn>
                        </p:par>
                        <p:par>
                          <p:cTn id="53" fill="hold">
                            <p:stCondLst>
                              <p:cond delay="7500"/>
                            </p:stCondLst>
                            <p:childTnLst>
                              <p:par>
                                <p:cTn id="54" presetID="1" presetClass="entr" presetSubtype="0" fill="hold" grpId="0" nodeType="afterEffect">
                                  <p:stCondLst>
                                    <p:cond delay="0"/>
                                  </p:stCondLst>
                                  <p:childTnLst>
                                    <p:set>
                                      <p:cBhvr>
                                        <p:cTn id="55" dur="1" fill="hold">
                                          <p:stCondLst>
                                            <p:cond delay="499"/>
                                          </p:stCondLst>
                                        </p:cTn>
                                        <p:tgtEl>
                                          <p:spTgt spid="49177"/>
                                        </p:tgtEl>
                                        <p:attrNameLst>
                                          <p:attrName>style.visibility</p:attrName>
                                        </p:attrNameLst>
                                      </p:cBhvr>
                                      <p:to>
                                        <p:strVal val="visible"/>
                                      </p:to>
                                    </p:set>
                                  </p:childTnLst>
                                  <p:subTnLst>
                                    <p:set>
                                      <p:cBhvr override="childStyle">
                                        <p:cTn dur="1" fill="hold" display="0" masterRel="sameClick" afterEffect="1">
                                          <p:stCondLst>
                                            <p:cond evt="end" delay="0">
                                              <p:tn val="54"/>
                                            </p:cond>
                                          </p:stCondLst>
                                        </p:cTn>
                                        <p:tgtEl>
                                          <p:spTgt spid="49177"/>
                                        </p:tgtEl>
                                        <p:attrNameLst>
                                          <p:attrName>style.visibility</p:attrName>
                                        </p:attrNameLst>
                                      </p:cBhvr>
                                      <p:to>
                                        <p:strVal val="hidden"/>
                                      </p:to>
                                    </p:set>
                                  </p:subTnLst>
                                </p:cTn>
                              </p:par>
                            </p:childTnLst>
                          </p:cTn>
                        </p:par>
                        <p:par>
                          <p:cTn id="56" fill="hold">
                            <p:stCondLst>
                              <p:cond delay="8000"/>
                            </p:stCondLst>
                            <p:childTnLst>
                              <p:par>
                                <p:cTn id="57" presetID="1" presetClass="entr" presetSubtype="0" fill="hold" grpId="0" nodeType="afterEffect">
                                  <p:stCondLst>
                                    <p:cond delay="0"/>
                                  </p:stCondLst>
                                  <p:childTnLst>
                                    <p:set>
                                      <p:cBhvr>
                                        <p:cTn id="58" dur="1" fill="hold">
                                          <p:stCondLst>
                                            <p:cond delay="499"/>
                                          </p:stCondLst>
                                        </p:cTn>
                                        <p:tgtEl>
                                          <p:spTgt spid="49178"/>
                                        </p:tgtEl>
                                        <p:attrNameLst>
                                          <p:attrName>style.visibility</p:attrName>
                                        </p:attrNameLst>
                                      </p:cBhvr>
                                      <p:to>
                                        <p:strVal val="visible"/>
                                      </p:to>
                                    </p:set>
                                  </p:childTnLst>
                                  <p:subTnLst>
                                    <p:set>
                                      <p:cBhvr override="childStyle">
                                        <p:cTn dur="1" fill="hold" display="0" masterRel="sameClick" afterEffect="1">
                                          <p:stCondLst>
                                            <p:cond evt="end" delay="0">
                                              <p:tn val="57"/>
                                            </p:cond>
                                          </p:stCondLst>
                                        </p:cTn>
                                        <p:tgtEl>
                                          <p:spTgt spid="49178"/>
                                        </p:tgtEl>
                                        <p:attrNameLst>
                                          <p:attrName>style.visibility</p:attrName>
                                        </p:attrNameLst>
                                      </p:cBhvr>
                                      <p:to>
                                        <p:strVal val="hidden"/>
                                      </p:to>
                                    </p:set>
                                  </p:subTnLst>
                                </p:cTn>
                              </p:par>
                            </p:childTnLst>
                          </p:cTn>
                        </p:par>
                        <p:par>
                          <p:cTn id="59" fill="hold">
                            <p:stCondLst>
                              <p:cond delay="8500"/>
                            </p:stCondLst>
                            <p:childTnLst>
                              <p:par>
                                <p:cTn id="60" presetID="1" presetClass="entr" presetSubtype="0" fill="hold" grpId="0" nodeType="afterEffect">
                                  <p:stCondLst>
                                    <p:cond delay="0"/>
                                  </p:stCondLst>
                                  <p:childTnLst>
                                    <p:set>
                                      <p:cBhvr>
                                        <p:cTn id="61" dur="1" fill="hold">
                                          <p:stCondLst>
                                            <p:cond delay="499"/>
                                          </p:stCondLst>
                                        </p:cTn>
                                        <p:tgtEl>
                                          <p:spTgt spid="49179"/>
                                        </p:tgtEl>
                                        <p:attrNameLst>
                                          <p:attrName>style.visibility</p:attrName>
                                        </p:attrNameLst>
                                      </p:cBhvr>
                                      <p:to>
                                        <p:strVal val="visible"/>
                                      </p:to>
                                    </p:set>
                                  </p:childTnLst>
                                  <p:subTnLst>
                                    <p:set>
                                      <p:cBhvr override="childStyle">
                                        <p:cTn dur="1" fill="hold" display="0" masterRel="sameClick" afterEffect="1">
                                          <p:stCondLst>
                                            <p:cond evt="end" delay="0">
                                              <p:tn val="60"/>
                                            </p:cond>
                                          </p:stCondLst>
                                        </p:cTn>
                                        <p:tgtEl>
                                          <p:spTgt spid="49179"/>
                                        </p:tgtEl>
                                        <p:attrNameLst>
                                          <p:attrName>style.visibility</p:attrName>
                                        </p:attrNameLst>
                                      </p:cBhvr>
                                      <p:to>
                                        <p:strVal val="hidden"/>
                                      </p:to>
                                    </p:set>
                                  </p:subTnLst>
                                </p:cTn>
                              </p:par>
                            </p:childTnLst>
                          </p:cTn>
                        </p:par>
                        <p:par>
                          <p:cTn id="62" fill="hold">
                            <p:stCondLst>
                              <p:cond delay="9000"/>
                            </p:stCondLst>
                            <p:childTnLst>
                              <p:par>
                                <p:cTn id="63" presetID="1" presetClass="entr" presetSubtype="0" fill="hold" grpId="0" nodeType="afterEffect">
                                  <p:stCondLst>
                                    <p:cond delay="0"/>
                                  </p:stCondLst>
                                  <p:childTnLst>
                                    <p:set>
                                      <p:cBhvr>
                                        <p:cTn id="64" dur="1" fill="hold">
                                          <p:stCondLst>
                                            <p:cond delay="499"/>
                                          </p:stCondLst>
                                        </p:cTn>
                                        <p:tgtEl>
                                          <p:spTgt spid="49180"/>
                                        </p:tgtEl>
                                        <p:attrNameLst>
                                          <p:attrName>style.visibility</p:attrName>
                                        </p:attrNameLst>
                                      </p:cBhvr>
                                      <p:to>
                                        <p:strVal val="visible"/>
                                      </p:to>
                                    </p:set>
                                  </p:childTnLst>
                                  <p:subTnLst>
                                    <p:set>
                                      <p:cBhvr override="childStyle">
                                        <p:cTn dur="1" fill="hold" display="0" masterRel="sameClick" afterEffect="1">
                                          <p:stCondLst>
                                            <p:cond evt="end" delay="0">
                                              <p:tn val="63"/>
                                            </p:cond>
                                          </p:stCondLst>
                                        </p:cTn>
                                        <p:tgtEl>
                                          <p:spTgt spid="49180"/>
                                        </p:tgtEl>
                                        <p:attrNameLst>
                                          <p:attrName>style.visibility</p:attrName>
                                        </p:attrNameLst>
                                      </p:cBhvr>
                                      <p:to>
                                        <p:strVal val="hidden"/>
                                      </p:to>
                                    </p:set>
                                  </p:subTnLst>
                                </p:cTn>
                              </p:par>
                            </p:childTnLst>
                          </p:cTn>
                        </p:par>
                        <p:par>
                          <p:cTn id="65" fill="hold">
                            <p:stCondLst>
                              <p:cond delay="9500"/>
                            </p:stCondLst>
                            <p:childTnLst>
                              <p:par>
                                <p:cTn id="66" presetID="1" presetClass="entr" presetSubtype="0" fill="hold" grpId="0" nodeType="afterEffect">
                                  <p:stCondLst>
                                    <p:cond delay="0"/>
                                  </p:stCondLst>
                                  <p:childTnLst>
                                    <p:set>
                                      <p:cBhvr>
                                        <p:cTn id="67" dur="1" fill="hold">
                                          <p:stCondLst>
                                            <p:cond delay="499"/>
                                          </p:stCondLst>
                                        </p:cTn>
                                        <p:tgtEl>
                                          <p:spTgt spid="49181"/>
                                        </p:tgtEl>
                                        <p:attrNameLst>
                                          <p:attrName>style.visibility</p:attrName>
                                        </p:attrNameLst>
                                      </p:cBhvr>
                                      <p:to>
                                        <p:strVal val="visible"/>
                                      </p:to>
                                    </p:set>
                                  </p:childTnLst>
                                  <p:subTnLst>
                                    <p:set>
                                      <p:cBhvr override="childStyle">
                                        <p:cTn dur="1" fill="hold" display="0" masterRel="sameClick" afterEffect="1">
                                          <p:stCondLst>
                                            <p:cond evt="end" delay="0">
                                              <p:tn val="66"/>
                                            </p:cond>
                                          </p:stCondLst>
                                        </p:cTn>
                                        <p:tgtEl>
                                          <p:spTgt spid="49181"/>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2" grpId="0" animBg="1"/>
      <p:bldP spid="49163" grpId="0" animBg="1"/>
      <p:bldP spid="49164" grpId="0" animBg="1"/>
      <p:bldP spid="49165" grpId="0" animBg="1"/>
      <p:bldP spid="49166" grpId="0" animBg="1"/>
      <p:bldP spid="49167" grpId="0" animBg="1"/>
      <p:bldP spid="49168" grpId="0" animBg="1"/>
      <p:bldP spid="49169" grpId="0" animBg="1"/>
      <p:bldP spid="49170" grpId="0" animBg="1"/>
      <p:bldP spid="49171" grpId="0" animBg="1"/>
      <p:bldP spid="49172" grpId="0" animBg="1"/>
      <p:bldP spid="49173" grpId="0" animBg="1"/>
      <p:bldP spid="49174" grpId="0" animBg="1"/>
      <p:bldP spid="49175" grpId="0" animBg="1"/>
      <p:bldP spid="49176" grpId="0" animBg="1"/>
      <p:bldP spid="49177" grpId="0" animBg="1"/>
      <p:bldP spid="49178" grpId="0" animBg="1"/>
      <p:bldP spid="49179" grpId="0" animBg="1"/>
      <p:bldP spid="49180" grpId="0" animBg="1"/>
      <p:bldP spid="49181" grpId="0" animBg="1"/>
      <p:bldP spid="4918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533400" y="684213"/>
            <a:ext cx="5638800" cy="915987"/>
          </a:xfrm>
          <a:prstGeom prst="rect">
            <a:avLst/>
          </a:prstGeom>
          <a:noFill/>
          <a:ln w="9525">
            <a:noFill/>
            <a:miter lim="800000"/>
            <a:headEnd/>
            <a:tailEnd/>
          </a:ln>
          <a:effectLst/>
        </p:spPr>
        <p:txBody>
          <a:bodyPr anchor="ctr"/>
          <a:lstStyle/>
          <a:p>
            <a:pPr>
              <a:defRPr/>
            </a:pPr>
            <a:r>
              <a:rPr lang="en-GB"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Cuboids </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endParaRPr>
          </a:p>
        </p:txBody>
      </p:sp>
      <p:sp>
        <p:nvSpPr>
          <p:cNvPr id="83971" name="AutoShape 3"/>
          <p:cNvSpPr>
            <a:spLocks noChangeArrowheads="1"/>
          </p:cNvSpPr>
          <p:nvPr/>
        </p:nvSpPr>
        <p:spPr bwMode="auto">
          <a:xfrm>
            <a:off x="668338" y="2074863"/>
            <a:ext cx="4208462" cy="1466850"/>
          </a:xfrm>
          <a:prstGeom prst="cube">
            <a:avLst>
              <a:gd name="adj" fmla="val 25000"/>
            </a:avLst>
          </a:prstGeom>
          <a:solidFill>
            <a:srgbClr val="FFCCFF"/>
          </a:solidFill>
          <a:ln w="9525">
            <a:solidFill>
              <a:schemeClr val="tx1"/>
            </a:solidFill>
            <a:miter lim="800000"/>
            <a:headEnd/>
            <a:tailEnd/>
          </a:ln>
        </p:spPr>
        <p:txBody>
          <a:bodyPr wrap="none" anchor="ctr"/>
          <a:lstStyle/>
          <a:p>
            <a:endParaRPr lang="en-US"/>
          </a:p>
        </p:txBody>
      </p:sp>
      <p:sp>
        <p:nvSpPr>
          <p:cNvPr id="83972" name="AutoShape 4"/>
          <p:cNvSpPr>
            <a:spLocks noChangeArrowheads="1"/>
          </p:cNvSpPr>
          <p:nvPr/>
        </p:nvSpPr>
        <p:spPr bwMode="auto">
          <a:xfrm>
            <a:off x="434975" y="5153025"/>
            <a:ext cx="4340225" cy="550863"/>
          </a:xfrm>
          <a:prstGeom prst="cube">
            <a:avLst>
              <a:gd name="adj" fmla="val 25000"/>
            </a:avLst>
          </a:prstGeom>
          <a:solidFill>
            <a:schemeClr val="folHlink"/>
          </a:solidFill>
          <a:ln w="9525">
            <a:solidFill>
              <a:schemeClr val="tx1"/>
            </a:solidFill>
            <a:miter lim="800000"/>
            <a:headEnd/>
            <a:tailEnd/>
          </a:ln>
        </p:spPr>
        <p:txBody>
          <a:bodyPr wrap="none" anchor="ctr"/>
          <a:lstStyle/>
          <a:p>
            <a:endParaRPr lang="en-US"/>
          </a:p>
        </p:txBody>
      </p:sp>
      <p:sp>
        <p:nvSpPr>
          <p:cNvPr id="83973" name="AutoShape 5"/>
          <p:cNvSpPr>
            <a:spLocks noChangeArrowheads="1"/>
          </p:cNvSpPr>
          <p:nvPr/>
        </p:nvSpPr>
        <p:spPr bwMode="auto">
          <a:xfrm>
            <a:off x="6154738" y="976312"/>
            <a:ext cx="928687" cy="3671888"/>
          </a:xfrm>
          <a:prstGeom prst="cube">
            <a:avLst>
              <a:gd name="adj" fmla="val 25000"/>
            </a:avLst>
          </a:prstGeom>
          <a:solidFill>
            <a:srgbClr val="FD2501"/>
          </a:solidFill>
          <a:ln w="9525">
            <a:solidFill>
              <a:schemeClr val="tx1"/>
            </a:solidFill>
            <a:miter lim="800000"/>
            <a:headEnd/>
            <a:tailEnd/>
          </a:ln>
        </p:spPr>
        <p:txBody>
          <a:bodyPr wrap="none" anchor="ctr"/>
          <a:lstStyle/>
          <a:p>
            <a:endParaRPr lang="en-US"/>
          </a:p>
        </p:txBody>
      </p:sp>
      <p:sp>
        <p:nvSpPr>
          <p:cNvPr id="83974" name="AutoShape 6"/>
          <p:cNvSpPr>
            <a:spLocks noChangeArrowheads="1"/>
          </p:cNvSpPr>
          <p:nvPr/>
        </p:nvSpPr>
        <p:spPr bwMode="auto">
          <a:xfrm>
            <a:off x="6067425" y="5202238"/>
            <a:ext cx="1087438" cy="1046162"/>
          </a:xfrm>
          <a:prstGeom prst="cube">
            <a:avLst>
              <a:gd name="adj" fmla="val 25000"/>
            </a:avLst>
          </a:prstGeom>
          <a:solidFill>
            <a:schemeClr val="accent2"/>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9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97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39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9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39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p:bldP spid="83971" grpId="0" animBg="1"/>
      <p:bldP spid="83972" grpId="0" animBg="1"/>
      <p:bldP spid="83973" grpId="0" animBg="1"/>
      <p:bldP spid="8397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reeform 2"/>
          <p:cNvSpPr>
            <a:spLocks/>
          </p:cNvSpPr>
          <p:nvPr/>
        </p:nvSpPr>
        <p:spPr bwMode="auto">
          <a:xfrm>
            <a:off x="1044575" y="414972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39B4DB"/>
              </a:gs>
              <a:gs pos="100000">
                <a:srgbClr val="80D0E8"/>
              </a:gs>
            </a:gsLst>
            <a:lin ang="18900000" scaled="1"/>
          </a:gradFill>
          <a:ln w="9525">
            <a:solidFill>
              <a:schemeClr val="tx1"/>
            </a:solidFill>
            <a:round/>
            <a:headEnd/>
            <a:tailEnd/>
          </a:ln>
        </p:spPr>
        <p:txBody>
          <a:bodyPr/>
          <a:lstStyle/>
          <a:p>
            <a:endParaRPr lang="en-US"/>
          </a:p>
        </p:txBody>
      </p:sp>
      <p:sp>
        <p:nvSpPr>
          <p:cNvPr id="25603" name="Line 3"/>
          <p:cNvSpPr>
            <a:spLocks noChangeShapeType="1"/>
          </p:cNvSpPr>
          <p:nvPr/>
        </p:nvSpPr>
        <p:spPr bwMode="auto">
          <a:xfrm flipV="1">
            <a:off x="2124075" y="4797425"/>
            <a:ext cx="1439863" cy="863600"/>
          </a:xfrm>
          <a:prstGeom prst="line">
            <a:avLst/>
          </a:prstGeom>
          <a:noFill/>
          <a:ln w="28575">
            <a:solidFill>
              <a:schemeClr val="tx1"/>
            </a:solidFill>
            <a:round/>
            <a:headEnd/>
            <a:tailEnd/>
          </a:ln>
        </p:spPr>
        <p:txBody>
          <a:bodyPr/>
          <a:lstStyle/>
          <a:p>
            <a:endParaRPr lang="en-US"/>
          </a:p>
        </p:txBody>
      </p:sp>
      <p:sp>
        <p:nvSpPr>
          <p:cNvPr id="25604" name="Line 4"/>
          <p:cNvSpPr>
            <a:spLocks noChangeShapeType="1"/>
          </p:cNvSpPr>
          <p:nvPr/>
        </p:nvSpPr>
        <p:spPr bwMode="auto">
          <a:xfrm>
            <a:off x="1044575" y="5013325"/>
            <a:ext cx="1079500" cy="647700"/>
          </a:xfrm>
          <a:prstGeom prst="line">
            <a:avLst/>
          </a:prstGeom>
          <a:noFill/>
          <a:ln w="28575">
            <a:solidFill>
              <a:schemeClr val="tx1"/>
            </a:solidFill>
            <a:round/>
            <a:headEnd/>
            <a:tailEnd/>
          </a:ln>
        </p:spPr>
        <p:txBody>
          <a:bodyPr/>
          <a:lstStyle/>
          <a:p>
            <a:endParaRPr lang="en-US"/>
          </a:p>
        </p:txBody>
      </p:sp>
      <p:sp>
        <p:nvSpPr>
          <p:cNvPr id="25605" name="Line 5"/>
          <p:cNvSpPr>
            <a:spLocks noChangeShapeType="1"/>
          </p:cNvSpPr>
          <p:nvPr/>
        </p:nvSpPr>
        <p:spPr bwMode="auto">
          <a:xfrm>
            <a:off x="2124075" y="4005263"/>
            <a:ext cx="0" cy="1655762"/>
          </a:xfrm>
          <a:prstGeom prst="line">
            <a:avLst/>
          </a:prstGeom>
          <a:noFill/>
          <a:ln w="28575">
            <a:solidFill>
              <a:schemeClr val="tx1"/>
            </a:solidFill>
            <a:round/>
            <a:headEnd/>
            <a:tailEnd/>
          </a:ln>
        </p:spPr>
        <p:txBody>
          <a:bodyPr/>
          <a:lstStyle/>
          <a:p>
            <a:endParaRPr lang="en-US"/>
          </a:p>
        </p:txBody>
      </p:sp>
      <p:sp>
        <p:nvSpPr>
          <p:cNvPr id="25606" name="Line 6"/>
          <p:cNvSpPr>
            <a:spLocks noChangeShapeType="1"/>
          </p:cNvSpPr>
          <p:nvPr/>
        </p:nvSpPr>
        <p:spPr bwMode="auto">
          <a:xfrm>
            <a:off x="1044575" y="3357563"/>
            <a:ext cx="0" cy="1655762"/>
          </a:xfrm>
          <a:prstGeom prst="line">
            <a:avLst/>
          </a:prstGeom>
          <a:noFill/>
          <a:ln w="28575">
            <a:solidFill>
              <a:schemeClr val="tx1"/>
            </a:solidFill>
            <a:round/>
            <a:headEnd/>
            <a:tailEnd/>
          </a:ln>
        </p:spPr>
        <p:txBody>
          <a:bodyPr/>
          <a:lstStyle/>
          <a:p>
            <a:endParaRPr lang="en-US"/>
          </a:p>
        </p:txBody>
      </p:sp>
      <p:sp>
        <p:nvSpPr>
          <p:cNvPr id="25607" name="Freeform 7"/>
          <p:cNvSpPr>
            <a:spLocks/>
          </p:cNvSpPr>
          <p:nvPr/>
        </p:nvSpPr>
        <p:spPr bwMode="auto">
          <a:xfrm>
            <a:off x="1044575" y="249237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28575">
            <a:solidFill>
              <a:schemeClr val="tx1"/>
            </a:solidFill>
            <a:round/>
            <a:headEnd/>
            <a:tailEnd/>
          </a:ln>
        </p:spPr>
        <p:txBody>
          <a:bodyPr/>
          <a:lstStyle/>
          <a:p>
            <a:endParaRPr lang="en-US"/>
          </a:p>
        </p:txBody>
      </p:sp>
      <p:sp>
        <p:nvSpPr>
          <p:cNvPr id="25608" name="Line 8"/>
          <p:cNvSpPr>
            <a:spLocks noChangeShapeType="1"/>
          </p:cNvSpPr>
          <p:nvPr/>
        </p:nvSpPr>
        <p:spPr bwMode="auto">
          <a:xfrm>
            <a:off x="2484438" y="4149725"/>
            <a:ext cx="1079500" cy="647700"/>
          </a:xfrm>
          <a:prstGeom prst="line">
            <a:avLst/>
          </a:prstGeom>
          <a:noFill/>
          <a:ln w="28575">
            <a:solidFill>
              <a:schemeClr val="tx1"/>
            </a:solidFill>
            <a:prstDash val="sysDot"/>
            <a:round/>
            <a:headEnd/>
            <a:tailEnd/>
          </a:ln>
        </p:spPr>
        <p:txBody>
          <a:bodyPr/>
          <a:lstStyle/>
          <a:p>
            <a:endParaRPr lang="en-US"/>
          </a:p>
        </p:txBody>
      </p:sp>
      <p:sp>
        <p:nvSpPr>
          <p:cNvPr id="25609" name="Line 9"/>
          <p:cNvSpPr>
            <a:spLocks noChangeShapeType="1"/>
          </p:cNvSpPr>
          <p:nvPr/>
        </p:nvSpPr>
        <p:spPr bwMode="auto">
          <a:xfrm flipV="1">
            <a:off x="1044575" y="4149725"/>
            <a:ext cx="1439863" cy="863600"/>
          </a:xfrm>
          <a:prstGeom prst="line">
            <a:avLst/>
          </a:prstGeom>
          <a:noFill/>
          <a:ln w="28575">
            <a:solidFill>
              <a:schemeClr val="tx1"/>
            </a:solidFill>
            <a:prstDash val="sysDot"/>
            <a:round/>
            <a:headEnd/>
            <a:tailEnd/>
          </a:ln>
        </p:spPr>
        <p:txBody>
          <a:bodyPr/>
          <a:lstStyle/>
          <a:p>
            <a:endParaRPr lang="en-US"/>
          </a:p>
        </p:txBody>
      </p:sp>
      <p:sp>
        <p:nvSpPr>
          <p:cNvPr id="25610" name="Line 10"/>
          <p:cNvSpPr>
            <a:spLocks noChangeShapeType="1"/>
          </p:cNvSpPr>
          <p:nvPr/>
        </p:nvSpPr>
        <p:spPr bwMode="auto">
          <a:xfrm>
            <a:off x="3563938" y="3141663"/>
            <a:ext cx="0" cy="1657350"/>
          </a:xfrm>
          <a:prstGeom prst="line">
            <a:avLst/>
          </a:prstGeom>
          <a:noFill/>
          <a:ln w="28575">
            <a:solidFill>
              <a:schemeClr val="tx1"/>
            </a:solidFill>
            <a:round/>
            <a:headEnd/>
            <a:tailEnd/>
          </a:ln>
        </p:spPr>
        <p:txBody>
          <a:bodyPr/>
          <a:lstStyle/>
          <a:p>
            <a:endParaRPr lang="en-US"/>
          </a:p>
        </p:txBody>
      </p:sp>
      <p:sp>
        <p:nvSpPr>
          <p:cNvPr id="25611" name="Line 11"/>
          <p:cNvSpPr>
            <a:spLocks noChangeShapeType="1"/>
          </p:cNvSpPr>
          <p:nvPr/>
        </p:nvSpPr>
        <p:spPr bwMode="auto">
          <a:xfrm>
            <a:off x="2484438" y="2492375"/>
            <a:ext cx="0" cy="1657350"/>
          </a:xfrm>
          <a:prstGeom prst="line">
            <a:avLst/>
          </a:prstGeom>
          <a:noFill/>
          <a:ln w="28575">
            <a:solidFill>
              <a:schemeClr val="tx1"/>
            </a:solidFill>
            <a:prstDash val="sysDot"/>
            <a:round/>
            <a:headEnd/>
            <a:tailEnd/>
          </a:ln>
        </p:spPr>
        <p:txBody>
          <a:bodyPr/>
          <a:lstStyle/>
          <a:p>
            <a:endParaRPr lang="en-US"/>
          </a:p>
        </p:txBody>
      </p:sp>
      <p:sp>
        <p:nvSpPr>
          <p:cNvPr id="25613" name="Text Box 13"/>
          <p:cNvSpPr txBox="1">
            <a:spLocks noChangeArrowheads="1"/>
          </p:cNvSpPr>
          <p:nvPr/>
        </p:nvSpPr>
        <p:spPr bwMode="auto">
          <a:xfrm>
            <a:off x="319088" y="1425714"/>
            <a:ext cx="7883525" cy="707886"/>
          </a:xfrm>
          <a:prstGeom prst="rect">
            <a:avLst/>
          </a:prstGeom>
          <a:noFill/>
          <a:ln w="9525">
            <a:noFill/>
            <a:miter lim="800000"/>
            <a:headEnd/>
            <a:tailEnd/>
          </a:ln>
        </p:spPr>
        <p:txBody>
          <a:bodyPr>
            <a:spAutoFit/>
          </a:bodyPr>
          <a:lstStyle/>
          <a:p>
            <a:pPr eaLnBrk="0" hangingPunct="0"/>
            <a:r>
              <a:rPr lang="en-GB" sz="2000" dirty="0">
                <a:solidFill>
                  <a:srgbClr val="000066"/>
                </a:solidFill>
                <a:latin typeface="Arial" charset="0"/>
              </a:rPr>
              <a:t>To find the </a:t>
            </a:r>
            <a:r>
              <a:rPr lang="en-GB" sz="2000" b="1" dirty="0">
                <a:solidFill>
                  <a:srgbClr val="FF6600"/>
                </a:solidFill>
                <a:latin typeface="Arial" charset="0"/>
              </a:rPr>
              <a:t>surface</a:t>
            </a:r>
            <a:r>
              <a:rPr lang="en-GB" sz="2000" b="1" dirty="0">
                <a:solidFill>
                  <a:srgbClr val="000066"/>
                </a:solidFill>
                <a:latin typeface="Arial" charset="0"/>
              </a:rPr>
              <a:t> </a:t>
            </a:r>
            <a:r>
              <a:rPr lang="en-GB" sz="2000" b="1" dirty="0">
                <a:solidFill>
                  <a:srgbClr val="FF6600"/>
                </a:solidFill>
                <a:latin typeface="Arial" charset="0"/>
              </a:rPr>
              <a:t>area</a:t>
            </a:r>
            <a:r>
              <a:rPr lang="en-GB" sz="2000" dirty="0">
                <a:solidFill>
                  <a:srgbClr val="000066"/>
                </a:solidFill>
                <a:latin typeface="Arial" charset="0"/>
              </a:rPr>
              <a:t> of a shape, we calculate the total area of all of the faces.</a:t>
            </a:r>
          </a:p>
        </p:txBody>
      </p:sp>
      <p:sp>
        <p:nvSpPr>
          <p:cNvPr id="4111" name="Text Box 15"/>
          <p:cNvSpPr txBox="1">
            <a:spLocks noChangeArrowheads="1"/>
          </p:cNvSpPr>
          <p:nvPr/>
        </p:nvSpPr>
        <p:spPr bwMode="auto">
          <a:xfrm>
            <a:off x="4186238" y="2997200"/>
            <a:ext cx="3836987"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A cuboid has 6 faces.</a:t>
            </a:r>
          </a:p>
        </p:txBody>
      </p:sp>
      <p:sp>
        <p:nvSpPr>
          <p:cNvPr id="4112" name="Text Box 16"/>
          <p:cNvSpPr txBox="1">
            <a:spLocks noChangeArrowheads="1"/>
          </p:cNvSpPr>
          <p:nvPr/>
        </p:nvSpPr>
        <p:spPr bwMode="auto">
          <a:xfrm>
            <a:off x="4186238" y="4076700"/>
            <a:ext cx="4706937" cy="822325"/>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The top and the bottom of the cuboid have the same area.</a:t>
            </a:r>
          </a:p>
        </p:txBody>
      </p:sp>
      <p:sp>
        <p:nvSpPr>
          <p:cNvPr id="25617" name="Rectangle 17"/>
          <p:cNvSpPr>
            <a:spLocks noGrp="1" noChangeArrowheads="1"/>
          </p:cNvSpPr>
          <p:nvPr>
            <p:ph type="title" idx="4294967295"/>
          </p:nvPr>
        </p:nvSpPr>
        <p:spPr>
          <a:xfrm>
            <a:off x="217488" y="738327"/>
            <a:ext cx="5573712" cy="633412"/>
          </a:xfrm>
          <a:noFill/>
        </p:spPr>
        <p:txBody>
          <a:bodyPr lIns="91440" tIns="45720" rIns="91440" bIns="45720">
            <a:normAutofit fontScale="90000"/>
          </a:bodyPr>
          <a:lstStyle/>
          <a:p>
            <a:pPr algn="l" eaLnBrk="1" hangingPunct="1"/>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SURFACE</a:t>
            </a:r>
            <a:r>
              <a:rPr lang="en-US"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AREA OF A CUBOID</a:t>
            </a:r>
            <a:endParaRPr lang="en-GB" sz="2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114" name="Freeform 18"/>
          <p:cNvSpPr>
            <a:spLocks/>
          </p:cNvSpPr>
          <p:nvPr/>
        </p:nvSpPr>
        <p:spPr bwMode="auto">
          <a:xfrm>
            <a:off x="1044575" y="249237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39B4DB"/>
              </a:gs>
              <a:gs pos="100000">
                <a:srgbClr val="80D0E8"/>
              </a:gs>
            </a:gsLst>
            <a:lin ang="18900000" scaled="1"/>
          </a:gradFill>
          <a:ln w="2857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114"/>
                                        </p:tgtEl>
                                        <p:attrNameLst>
                                          <p:attrName>style.visibility</p:attrName>
                                        </p:attrNameLst>
                                      </p:cBhvr>
                                      <p:to>
                                        <p:strVal val="visible"/>
                                      </p:to>
                                    </p:set>
                                    <p:animEffect transition="in" filter="dissolve">
                                      <p:cBhvr>
                                        <p:cTn id="15" dur="500"/>
                                        <p:tgtEl>
                                          <p:spTgt spid="411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098"/>
                                        </p:tgtEl>
                                        <p:attrNameLst>
                                          <p:attrName>style.visibility</p:attrName>
                                        </p:attrNameLst>
                                      </p:cBhvr>
                                      <p:to>
                                        <p:strVal val="visible"/>
                                      </p:to>
                                    </p:set>
                                    <p:animEffect transition="in" filter="dissolve">
                                      <p:cBhvr>
                                        <p:cTn id="18"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111" grpId="0" autoUpdateAnimBg="0"/>
      <p:bldP spid="4112" grpId="0" autoUpdateAnimBg="0"/>
      <p:bldP spid="41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reeform 2"/>
          <p:cNvSpPr>
            <a:spLocks/>
          </p:cNvSpPr>
          <p:nvPr/>
        </p:nvSpPr>
        <p:spPr bwMode="auto">
          <a:xfrm>
            <a:off x="2484438" y="2492375"/>
            <a:ext cx="1079500" cy="2303463"/>
          </a:xfrm>
          <a:custGeom>
            <a:avLst/>
            <a:gdLst>
              <a:gd name="T0" fmla="*/ 0 w 680"/>
              <a:gd name="T1" fmla="*/ 0 h 1451"/>
              <a:gd name="T2" fmla="*/ 0 w 680"/>
              <a:gd name="T3" fmla="*/ 2147483647 h 1451"/>
              <a:gd name="T4" fmla="*/ 1713706428 w 680"/>
              <a:gd name="T5" fmla="*/ 2147483647 h 1451"/>
              <a:gd name="T6" fmla="*/ 1713706428 w 680"/>
              <a:gd name="T7" fmla="*/ 1028224024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A679C5"/>
              </a:gs>
              <a:gs pos="100000">
                <a:srgbClr val="D0B8E0"/>
              </a:gs>
            </a:gsLst>
            <a:lin ang="18900000" scaled="1"/>
          </a:gradFill>
          <a:ln w="9525">
            <a:solidFill>
              <a:schemeClr val="tx1"/>
            </a:solidFill>
            <a:round/>
            <a:headEnd/>
            <a:tailEnd/>
          </a:ln>
        </p:spPr>
        <p:txBody>
          <a:bodyPr/>
          <a:lstStyle/>
          <a:p>
            <a:endParaRPr lang="en-US"/>
          </a:p>
        </p:txBody>
      </p:sp>
      <p:sp>
        <p:nvSpPr>
          <p:cNvPr id="26627" name="Line 3"/>
          <p:cNvSpPr>
            <a:spLocks noChangeShapeType="1"/>
          </p:cNvSpPr>
          <p:nvPr/>
        </p:nvSpPr>
        <p:spPr bwMode="auto">
          <a:xfrm flipV="1">
            <a:off x="2124075" y="4797425"/>
            <a:ext cx="1439863" cy="863600"/>
          </a:xfrm>
          <a:prstGeom prst="line">
            <a:avLst/>
          </a:prstGeom>
          <a:noFill/>
          <a:ln w="28575">
            <a:solidFill>
              <a:schemeClr val="tx1"/>
            </a:solidFill>
            <a:round/>
            <a:headEnd/>
            <a:tailEnd/>
          </a:ln>
        </p:spPr>
        <p:txBody>
          <a:bodyPr/>
          <a:lstStyle/>
          <a:p>
            <a:endParaRPr lang="en-US"/>
          </a:p>
        </p:txBody>
      </p:sp>
      <p:sp>
        <p:nvSpPr>
          <p:cNvPr id="26628" name="Line 4"/>
          <p:cNvSpPr>
            <a:spLocks noChangeShapeType="1"/>
          </p:cNvSpPr>
          <p:nvPr/>
        </p:nvSpPr>
        <p:spPr bwMode="auto">
          <a:xfrm>
            <a:off x="1044575" y="5013325"/>
            <a:ext cx="1079500" cy="647700"/>
          </a:xfrm>
          <a:prstGeom prst="line">
            <a:avLst/>
          </a:prstGeom>
          <a:noFill/>
          <a:ln w="28575">
            <a:solidFill>
              <a:schemeClr val="tx1"/>
            </a:solidFill>
            <a:round/>
            <a:headEnd/>
            <a:tailEnd/>
          </a:ln>
        </p:spPr>
        <p:txBody>
          <a:bodyPr/>
          <a:lstStyle/>
          <a:p>
            <a:endParaRPr lang="en-US"/>
          </a:p>
        </p:txBody>
      </p:sp>
      <p:sp>
        <p:nvSpPr>
          <p:cNvPr id="26629" name="Line 5"/>
          <p:cNvSpPr>
            <a:spLocks noChangeShapeType="1"/>
          </p:cNvSpPr>
          <p:nvPr/>
        </p:nvSpPr>
        <p:spPr bwMode="auto">
          <a:xfrm>
            <a:off x="2124075" y="4005263"/>
            <a:ext cx="0" cy="1655762"/>
          </a:xfrm>
          <a:prstGeom prst="line">
            <a:avLst/>
          </a:prstGeom>
          <a:noFill/>
          <a:ln w="28575">
            <a:solidFill>
              <a:schemeClr val="tx1"/>
            </a:solidFill>
            <a:round/>
            <a:headEnd/>
            <a:tailEnd/>
          </a:ln>
        </p:spPr>
        <p:txBody>
          <a:bodyPr/>
          <a:lstStyle/>
          <a:p>
            <a:endParaRPr lang="en-US"/>
          </a:p>
        </p:txBody>
      </p:sp>
      <p:sp>
        <p:nvSpPr>
          <p:cNvPr id="26630" name="Line 6"/>
          <p:cNvSpPr>
            <a:spLocks noChangeShapeType="1"/>
          </p:cNvSpPr>
          <p:nvPr/>
        </p:nvSpPr>
        <p:spPr bwMode="auto">
          <a:xfrm>
            <a:off x="1044575" y="3357563"/>
            <a:ext cx="0" cy="1655762"/>
          </a:xfrm>
          <a:prstGeom prst="line">
            <a:avLst/>
          </a:prstGeom>
          <a:noFill/>
          <a:ln w="28575">
            <a:solidFill>
              <a:schemeClr val="tx1"/>
            </a:solidFill>
            <a:round/>
            <a:headEnd/>
            <a:tailEnd/>
          </a:ln>
        </p:spPr>
        <p:txBody>
          <a:bodyPr/>
          <a:lstStyle/>
          <a:p>
            <a:endParaRPr lang="en-US"/>
          </a:p>
        </p:txBody>
      </p:sp>
      <p:sp>
        <p:nvSpPr>
          <p:cNvPr id="26631" name="Freeform 7"/>
          <p:cNvSpPr>
            <a:spLocks/>
          </p:cNvSpPr>
          <p:nvPr/>
        </p:nvSpPr>
        <p:spPr bwMode="auto">
          <a:xfrm>
            <a:off x="1044575" y="249237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28575">
            <a:solidFill>
              <a:schemeClr val="tx1"/>
            </a:solidFill>
            <a:round/>
            <a:headEnd/>
            <a:tailEnd/>
          </a:ln>
        </p:spPr>
        <p:txBody>
          <a:bodyPr/>
          <a:lstStyle/>
          <a:p>
            <a:endParaRPr lang="en-US"/>
          </a:p>
        </p:txBody>
      </p:sp>
      <p:sp>
        <p:nvSpPr>
          <p:cNvPr id="26632" name="Line 8"/>
          <p:cNvSpPr>
            <a:spLocks noChangeShapeType="1"/>
          </p:cNvSpPr>
          <p:nvPr/>
        </p:nvSpPr>
        <p:spPr bwMode="auto">
          <a:xfrm>
            <a:off x="2484438" y="4149725"/>
            <a:ext cx="1079500" cy="647700"/>
          </a:xfrm>
          <a:prstGeom prst="line">
            <a:avLst/>
          </a:prstGeom>
          <a:noFill/>
          <a:ln w="28575">
            <a:solidFill>
              <a:schemeClr val="tx1"/>
            </a:solidFill>
            <a:prstDash val="sysDot"/>
            <a:round/>
            <a:headEnd/>
            <a:tailEnd/>
          </a:ln>
        </p:spPr>
        <p:txBody>
          <a:bodyPr/>
          <a:lstStyle/>
          <a:p>
            <a:endParaRPr lang="en-US"/>
          </a:p>
        </p:txBody>
      </p:sp>
      <p:sp>
        <p:nvSpPr>
          <p:cNvPr id="26633" name="Line 9"/>
          <p:cNvSpPr>
            <a:spLocks noChangeShapeType="1"/>
          </p:cNvSpPr>
          <p:nvPr/>
        </p:nvSpPr>
        <p:spPr bwMode="auto">
          <a:xfrm flipV="1">
            <a:off x="1044575" y="4149725"/>
            <a:ext cx="1439863" cy="863600"/>
          </a:xfrm>
          <a:prstGeom prst="line">
            <a:avLst/>
          </a:prstGeom>
          <a:noFill/>
          <a:ln w="28575">
            <a:solidFill>
              <a:schemeClr val="tx1"/>
            </a:solidFill>
            <a:prstDash val="sysDot"/>
            <a:round/>
            <a:headEnd/>
            <a:tailEnd/>
          </a:ln>
        </p:spPr>
        <p:txBody>
          <a:bodyPr/>
          <a:lstStyle/>
          <a:p>
            <a:endParaRPr lang="en-US"/>
          </a:p>
        </p:txBody>
      </p:sp>
      <p:sp>
        <p:nvSpPr>
          <p:cNvPr id="26634" name="Line 10"/>
          <p:cNvSpPr>
            <a:spLocks noChangeShapeType="1"/>
          </p:cNvSpPr>
          <p:nvPr/>
        </p:nvSpPr>
        <p:spPr bwMode="auto">
          <a:xfrm>
            <a:off x="3563938" y="3141663"/>
            <a:ext cx="0" cy="1657350"/>
          </a:xfrm>
          <a:prstGeom prst="line">
            <a:avLst/>
          </a:prstGeom>
          <a:noFill/>
          <a:ln w="28575">
            <a:solidFill>
              <a:schemeClr val="tx1"/>
            </a:solidFill>
            <a:round/>
            <a:headEnd/>
            <a:tailEnd/>
          </a:ln>
        </p:spPr>
        <p:txBody>
          <a:bodyPr/>
          <a:lstStyle/>
          <a:p>
            <a:endParaRPr lang="en-US"/>
          </a:p>
        </p:txBody>
      </p:sp>
      <p:sp>
        <p:nvSpPr>
          <p:cNvPr id="26635" name="Line 11"/>
          <p:cNvSpPr>
            <a:spLocks noChangeShapeType="1"/>
          </p:cNvSpPr>
          <p:nvPr/>
        </p:nvSpPr>
        <p:spPr bwMode="auto">
          <a:xfrm>
            <a:off x="2484438" y="2492375"/>
            <a:ext cx="0" cy="1657350"/>
          </a:xfrm>
          <a:prstGeom prst="line">
            <a:avLst/>
          </a:prstGeom>
          <a:noFill/>
          <a:ln w="28575">
            <a:solidFill>
              <a:schemeClr val="tx1"/>
            </a:solidFill>
            <a:prstDash val="sysDot"/>
            <a:round/>
            <a:headEnd/>
            <a:tailEnd/>
          </a:ln>
        </p:spPr>
        <p:txBody>
          <a:bodyPr/>
          <a:lstStyle/>
          <a:p>
            <a:endParaRPr lang="en-US"/>
          </a:p>
        </p:txBody>
      </p:sp>
      <p:sp>
        <p:nvSpPr>
          <p:cNvPr id="26637" name="Text Box 13"/>
          <p:cNvSpPr txBox="1">
            <a:spLocks noChangeArrowheads="1"/>
          </p:cNvSpPr>
          <p:nvPr/>
        </p:nvSpPr>
        <p:spPr bwMode="auto">
          <a:xfrm>
            <a:off x="319088" y="1539875"/>
            <a:ext cx="7883525" cy="822325"/>
          </a:xfrm>
          <a:prstGeom prst="rect">
            <a:avLst/>
          </a:prstGeom>
          <a:noFill/>
          <a:ln w="9525">
            <a:noFill/>
            <a:miter lim="800000"/>
            <a:headEnd/>
            <a:tailEnd/>
          </a:ln>
        </p:spPr>
        <p:txBody>
          <a:bodyPr>
            <a:spAutoFit/>
          </a:bodyPr>
          <a:lstStyle/>
          <a:p>
            <a:pPr eaLnBrk="0" hangingPunct="0"/>
            <a:r>
              <a:rPr lang="en-GB">
                <a:solidFill>
                  <a:srgbClr val="000066"/>
                </a:solidFill>
                <a:latin typeface="Arial" charset="0"/>
              </a:rPr>
              <a:t>To find the </a:t>
            </a:r>
            <a:r>
              <a:rPr lang="en-GB" b="1">
                <a:solidFill>
                  <a:srgbClr val="FF6600"/>
                </a:solidFill>
                <a:latin typeface="Arial" charset="0"/>
              </a:rPr>
              <a:t>surface</a:t>
            </a:r>
            <a:r>
              <a:rPr lang="en-GB" b="1">
                <a:solidFill>
                  <a:srgbClr val="000066"/>
                </a:solidFill>
                <a:latin typeface="Arial" charset="0"/>
              </a:rPr>
              <a:t> </a:t>
            </a:r>
            <a:r>
              <a:rPr lang="en-GB" b="1">
                <a:solidFill>
                  <a:srgbClr val="FF6600"/>
                </a:solidFill>
                <a:latin typeface="Arial" charset="0"/>
              </a:rPr>
              <a:t>area</a:t>
            </a:r>
            <a:r>
              <a:rPr lang="en-GB">
                <a:solidFill>
                  <a:srgbClr val="000066"/>
                </a:solidFill>
                <a:latin typeface="Arial" charset="0"/>
              </a:rPr>
              <a:t> of a shape, we calculate the total area of all of the faces.</a:t>
            </a:r>
          </a:p>
        </p:txBody>
      </p:sp>
      <p:sp>
        <p:nvSpPr>
          <p:cNvPr id="26639" name="Text Box 15"/>
          <p:cNvSpPr txBox="1">
            <a:spLocks noChangeArrowheads="1"/>
          </p:cNvSpPr>
          <p:nvPr/>
        </p:nvSpPr>
        <p:spPr bwMode="auto">
          <a:xfrm>
            <a:off x="4186238" y="2997200"/>
            <a:ext cx="4129087"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A cuboid has 6 faces.</a:t>
            </a:r>
          </a:p>
        </p:txBody>
      </p:sp>
      <p:sp>
        <p:nvSpPr>
          <p:cNvPr id="7184" name="Text Box 16"/>
          <p:cNvSpPr txBox="1">
            <a:spLocks noChangeArrowheads="1"/>
          </p:cNvSpPr>
          <p:nvPr/>
        </p:nvSpPr>
        <p:spPr bwMode="auto">
          <a:xfrm>
            <a:off x="4186238" y="4076700"/>
            <a:ext cx="4489450" cy="822325"/>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The front and the back of the cuboid have the same area.</a:t>
            </a:r>
          </a:p>
        </p:txBody>
      </p:sp>
      <p:sp>
        <p:nvSpPr>
          <p:cNvPr id="26641" name="Rectangle 17"/>
          <p:cNvSpPr>
            <a:spLocks noGrp="1" noChangeArrowheads="1"/>
          </p:cNvSpPr>
          <p:nvPr>
            <p:ph type="title" idx="4294967295"/>
          </p:nvPr>
        </p:nvSpPr>
        <p:spPr>
          <a:xfrm>
            <a:off x="319088" y="800100"/>
            <a:ext cx="7543800" cy="633412"/>
          </a:xfrm>
          <a:noFill/>
        </p:spPr>
        <p:txBody>
          <a:bodyPr lIns="91440" tIns="45720" rIns="91440" bIns="45720">
            <a:noAutofit/>
          </a:bodyPr>
          <a:lstStyle/>
          <a:p>
            <a:pPr algn="just" eaLnBrk="1" hangingPunct="1"/>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SURFACE AREA OF A CUBOID</a:t>
            </a:r>
            <a:endParaRPr lang="en-GB"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186" name="Freeform 18"/>
          <p:cNvSpPr>
            <a:spLocks/>
          </p:cNvSpPr>
          <p:nvPr/>
        </p:nvSpPr>
        <p:spPr bwMode="auto">
          <a:xfrm>
            <a:off x="1044575" y="3357563"/>
            <a:ext cx="1079500" cy="2303462"/>
          </a:xfrm>
          <a:custGeom>
            <a:avLst/>
            <a:gdLst>
              <a:gd name="T0" fmla="*/ 0 w 680"/>
              <a:gd name="T1" fmla="*/ 0 h 1451"/>
              <a:gd name="T2" fmla="*/ 0 w 680"/>
              <a:gd name="T3" fmla="*/ 2147483647 h 1451"/>
              <a:gd name="T4" fmla="*/ 1713706428 w 680"/>
              <a:gd name="T5" fmla="*/ 2147483647 h 1451"/>
              <a:gd name="T6" fmla="*/ 1713706428 w 680"/>
              <a:gd name="T7" fmla="*/ 1028223578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A679C5"/>
              </a:gs>
              <a:gs pos="100000">
                <a:srgbClr val="D0B8E0"/>
              </a:gs>
            </a:gsLst>
            <a:lin ang="18900000" scaled="1"/>
          </a:gradFill>
          <a:ln w="2857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dissolve">
                                      <p:cBhvr>
                                        <p:cTn id="7" dur="500"/>
                                        <p:tgtEl>
                                          <p:spTgt spid="717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86"/>
                                        </p:tgtEl>
                                        <p:attrNameLst>
                                          <p:attrName>style.visibility</p:attrName>
                                        </p:attrNameLst>
                                      </p:cBhvr>
                                      <p:to>
                                        <p:strVal val="visible"/>
                                      </p:to>
                                    </p:set>
                                    <p:animEffect transition="in" filter="dissolve">
                                      <p:cBhvr>
                                        <p:cTn id="10" dur="500"/>
                                        <p:tgtEl>
                                          <p:spTgt spid="718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84" grpId="0" autoUpdateAnimBg="0"/>
      <p:bldP spid="718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reeform 2"/>
          <p:cNvSpPr>
            <a:spLocks/>
          </p:cNvSpPr>
          <p:nvPr/>
        </p:nvSpPr>
        <p:spPr bwMode="auto">
          <a:xfrm>
            <a:off x="1044575" y="2492375"/>
            <a:ext cx="1439863" cy="2520950"/>
          </a:xfrm>
          <a:custGeom>
            <a:avLst/>
            <a:gdLst>
              <a:gd name="T0" fmla="*/ 2147483647 w 907"/>
              <a:gd name="T1" fmla="*/ 0 h 1588"/>
              <a:gd name="T2" fmla="*/ 0 w 907"/>
              <a:gd name="T3" fmla="*/ 1373485925 h 1588"/>
              <a:gd name="T4" fmla="*/ 0 w 907"/>
              <a:gd name="T5" fmla="*/ 2147483647 h 1588"/>
              <a:gd name="T6" fmla="*/ 2147483647 w 907"/>
              <a:gd name="T7" fmla="*/ 2147483647 h 1588"/>
              <a:gd name="T8" fmla="*/ 214748364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8FD63A"/>
              </a:gs>
              <a:gs pos="100000">
                <a:srgbClr val="C0E890"/>
              </a:gs>
            </a:gsLst>
            <a:lin ang="18900000" scaled="1"/>
          </a:gradFill>
          <a:ln w="9525">
            <a:solidFill>
              <a:schemeClr val="tx1"/>
            </a:solidFill>
            <a:round/>
            <a:headEnd/>
            <a:tailEnd/>
          </a:ln>
        </p:spPr>
        <p:txBody>
          <a:bodyPr/>
          <a:lstStyle/>
          <a:p>
            <a:endParaRPr lang="en-US"/>
          </a:p>
        </p:txBody>
      </p:sp>
      <p:sp>
        <p:nvSpPr>
          <p:cNvPr id="27651" name="Line 3"/>
          <p:cNvSpPr>
            <a:spLocks noChangeShapeType="1"/>
          </p:cNvSpPr>
          <p:nvPr/>
        </p:nvSpPr>
        <p:spPr bwMode="auto">
          <a:xfrm flipV="1">
            <a:off x="2124075" y="4797425"/>
            <a:ext cx="1439863" cy="863600"/>
          </a:xfrm>
          <a:prstGeom prst="line">
            <a:avLst/>
          </a:prstGeom>
          <a:noFill/>
          <a:ln w="28575">
            <a:solidFill>
              <a:schemeClr val="tx1"/>
            </a:solidFill>
            <a:round/>
            <a:headEnd/>
            <a:tailEnd/>
          </a:ln>
        </p:spPr>
        <p:txBody>
          <a:bodyPr/>
          <a:lstStyle/>
          <a:p>
            <a:endParaRPr lang="en-US"/>
          </a:p>
        </p:txBody>
      </p:sp>
      <p:sp>
        <p:nvSpPr>
          <p:cNvPr id="27652" name="Line 4"/>
          <p:cNvSpPr>
            <a:spLocks noChangeShapeType="1"/>
          </p:cNvSpPr>
          <p:nvPr/>
        </p:nvSpPr>
        <p:spPr bwMode="auto">
          <a:xfrm>
            <a:off x="1044575" y="5013325"/>
            <a:ext cx="1079500" cy="647700"/>
          </a:xfrm>
          <a:prstGeom prst="line">
            <a:avLst/>
          </a:prstGeom>
          <a:noFill/>
          <a:ln w="28575">
            <a:solidFill>
              <a:schemeClr val="tx1"/>
            </a:solidFill>
            <a:round/>
            <a:headEnd/>
            <a:tailEnd/>
          </a:ln>
        </p:spPr>
        <p:txBody>
          <a:bodyPr/>
          <a:lstStyle/>
          <a:p>
            <a:endParaRPr lang="en-US"/>
          </a:p>
        </p:txBody>
      </p:sp>
      <p:sp>
        <p:nvSpPr>
          <p:cNvPr id="27653" name="Line 5"/>
          <p:cNvSpPr>
            <a:spLocks noChangeShapeType="1"/>
          </p:cNvSpPr>
          <p:nvPr/>
        </p:nvSpPr>
        <p:spPr bwMode="auto">
          <a:xfrm>
            <a:off x="2124075" y="4005263"/>
            <a:ext cx="0" cy="1655762"/>
          </a:xfrm>
          <a:prstGeom prst="line">
            <a:avLst/>
          </a:prstGeom>
          <a:noFill/>
          <a:ln w="28575">
            <a:solidFill>
              <a:schemeClr val="tx1"/>
            </a:solidFill>
            <a:round/>
            <a:headEnd/>
            <a:tailEnd/>
          </a:ln>
        </p:spPr>
        <p:txBody>
          <a:bodyPr/>
          <a:lstStyle/>
          <a:p>
            <a:endParaRPr lang="en-US"/>
          </a:p>
        </p:txBody>
      </p:sp>
      <p:sp>
        <p:nvSpPr>
          <p:cNvPr id="27654" name="Line 6"/>
          <p:cNvSpPr>
            <a:spLocks noChangeShapeType="1"/>
          </p:cNvSpPr>
          <p:nvPr/>
        </p:nvSpPr>
        <p:spPr bwMode="auto">
          <a:xfrm>
            <a:off x="1044575" y="3357563"/>
            <a:ext cx="0" cy="1655762"/>
          </a:xfrm>
          <a:prstGeom prst="line">
            <a:avLst/>
          </a:prstGeom>
          <a:noFill/>
          <a:ln w="28575">
            <a:solidFill>
              <a:schemeClr val="tx1"/>
            </a:solidFill>
            <a:round/>
            <a:headEnd/>
            <a:tailEnd/>
          </a:ln>
        </p:spPr>
        <p:txBody>
          <a:bodyPr/>
          <a:lstStyle/>
          <a:p>
            <a:endParaRPr lang="en-US"/>
          </a:p>
        </p:txBody>
      </p:sp>
      <p:sp>
        <p:nvSpPr>
          <p:cNvPr id="27655" name="Freeform 7"/>
          <p:cNvSpPr>
            <a:spLocks/>
          </p:cNvSpPr>
          <p:nvPr/>
        </p:nvSpPr>
        <p:spPr bwMode="auto">
          <a:xfrm>
            <a:off x="1044575" y="249237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28575">
            <a:solidFill>
              <a:schemeClr val="tx1"/>
            </a:solidFill>
            <a:round/>
            <a:headEnd/>
            <a:tailEnd/>
          </a:ln>
        </p:spPr>
        <p:txBody>
          <a:bodyPr/>
          <a:lstStyle/>
          <a:p>
            <a:endParaRPr lang="en-US"/>
          </a:p>
        </p:txBody>
      </p:sp>
      <p:sp>
        <p:nvSpPr>
          <p:cNvPr id="27656" name="Line 8"/>
          <p:cNvSpPr>
            <a:spLocks noChangeShapeType="1"/>
          </p:cNvSpPr>
          <p:nvPr/>
        </p:nvSpPr>
        <p:spPr bwMode="auto">
          <a:xfrm>
            <a:off x="2484438" y="4149725"/>
            <a:ext cx="1079500" cy="647700"/>
          </a:xfrm>
          <a:prstGeom prst="line">
            <a:avLst/>
          </a:prstGeom>
          <a:noFill/>
          <a:ln w="28575">
            <a:solidFill>
              <a:schemeClr val="tx1"/>
            </a:solidFill>
            <a:prstDash val="sysDot"/>
            <a:round/>
            <a:headEnd/>
            <a:tailEnd/>
          </a:ln>
        </p:spPr>
        <p:txBody>
          <a:bodyPr/>
          <a:lstStyle/>
          <a:p>
            <a:endParaRPr lang="en-US"/>
          </a:p>
        </p:txBody>
      </p:sp>
      <p:sp>
        <p:nvSpPr>
          <p:cNvPr id="27657" name="Line 9"/>
          <p:cNvSpPr>
            <a:spLocks noChangeShapeType="1"/>
          </p:cNvSpPr>
          <p:nvPr/>
        </p:nvSpPr>
        <p:spPr bwMode="auto">
          <a:xfrm flipV="1">
            <a:off x="1044575" y="4149725"/>
            <a:ext cx="1439863" cy="863600"/>
          </a:xfrm>
          <a:prstGeom prst="line">
            <a:avLst/>
          </a:prstGeom>
          <a:noFill/>
          <a:ln w="28575">
            <a:solidFill>
              <a:schemeClr val="tx1"/>
            </a:solidFill>
            <a:prstDash val="sysDot"/>
            <a:round/>
            <a:headEnd/>
            <a:tailEnd/>
          </a:ln>
        </p:spPr>
        <p:txBody>
          <a:bodyPr/>
          <a:lstStyle/>
          <a:p>
            <a:endParaRPr lang="en-US"/>
          </a:p>
        </p:txBody>
      </p:sp>
      <p:sp>
        <p:nvSpPr>
          <p:cNvPr id="27658" name="Line 10"/>
          <p:cNvSpPr>
            <a:spLocks noChangeShapeType="1"/>
          </p:cNvSpPr>
          <p:nvPr/>
        </p:nvSpPr>
        <p:spPr bwMode="auto">
          <a:xfrm>
            <a:off x="3563938" y="3141663"/>
            <a:ext cx="0" cy="1657350"/>
          </a:xfrm>
          <a:prstGeom prst="line">
            <a:avLst/>
          </a:prstGeom>
          <a:noFill/>
          <a:ln w="28575">
            <a:solidFill>
              <a:schemeClr val="tx1"/>
            </a:solidFill>
            <a:round/>
            <a:headEnd/>
            <a:tailEnd/>
          </a:ln>
        </p:spPr>
        <p:txBody>
          <a:bodyPr/>
          <a:lstStyle/>
          <a:p>
            <a:endParaRPr lang="en-US"/>
          </a:p>
        </p:txBody>
      </p:sp>
      <p:sp>
        <p:nvSpPr>
          <p:cNvPr id="27659" name="Line 11"/>
          <p:cNvSpPr>
            <a:spLocks noChangeShapeType="1"/>
          </p:cNvSpPr>
          <p:nvPr/>
        </p:nvSpPr>
        <p:spPr bwMode="auto">
          <a:xfrm>
            <a:off x="2484438" y="2492375"/>
            <a:ext cx="0" cy="1657350"/>
          </a:xfrm>
          <a:prstGeom prst="line">
            <a:avLst/>
          </a:prstGeom>
          <a:noFill/>
          <a:ln w="28575">
            <a:solidFill>
              <a:schemeClr val="tx1"/>
            </a:solidFill>
            <a:prstDash val="sysDot"/>
            <a:round/>
            <a:headEnd/>
            <a:tailEnd/>
          </a:ln>
        </p:spPr>
        <p:txBody>
          <a:bodyPr/>
          <a:lstStyle/>
          <a:p>
            <a:endParaRPr lang="en-US"/>
          </a:p>
        </p:txBody>
      </p:sp>
      <p:sp>
        <p:nvSpPr>
          <p:cNvPr id="27661" name="Text Box 13"/>
          <p:cNvSpPr txBox="1">
            <a:spLocks noChangeArrowheads="1"/>
          </p:cNvSpPr>
          <p:nvPr/>
        </p:nvSpPr>
        <p:spPr bwMode="auto">
          <a:xfrm>
            <a:off x="228600" y="1524000"/>
            <a:ext cx="7883525" cy="822325"/>
          </a:xfrm>
          <a:prstGeom prst="rect">
            <a:avLst/>
          </a:prstGeom>
          <a:noFill/>
          <a:ln w="9525">
            <a:noFill/>
            <a:miter lim="800000"/>
            <a:headEnd/>
            <a:tailEnd/>
          </a:ln>
        </p:spPr>
        <p:txBody>
          <a:bodyPr>
            <a:spAutoFit/>
          </a:bodyPr>
          <a:lstStyle/>
          <a:p>
            <a:pPr eaLnBrk="0" hangingPunct="0"/>
            <a:r>
              <a:rPr lang="en-GB" dirty="0">
                <a:solidFill>
                  <a:srgbClr val="000066"/>
                </a:solidFill>
                <a:latin typeface="Arial" charset="0"/>
              </a:rPr>
              <a:t>To find the </a:t>
            </a:r>
            <a:r>
              <a:rPr lang="en-GB" b="1" dirty="0">
                <a:solidFill>
                  <a:srgbClr val="FF6600"/>
                </a:solidFill>
                <a:latin typeface="Arial" charset="0"/>
              </a:rPr>
              <a:t>surface</a:t>
            </a:r>
            <a:r>
              <a:rPr lang="en-GB" b="1" dirty="0">
                <a:solidFill>
                  <a:srgbClr val="000066"/>
                </a:solidFill>
                <a:latin typeface="Arial" charset="0"/>
              </a:rPr>
              <a:t> </a:t>
            </a:r>
            <a:r>
              <a:rPr lang="en-GB" b="1" dirty="0">
                <a:solidFill>
                  <a:srgbClr val="FF6600"/>
                </a:solidFill>
                <a:latin typeface="Arial" charset="0"/>
              </a:rPr>
              <a:t>area</a:t>
            </a:r>
            <a:r>
              <a:rPr lang="en-GB" dirty="0">
                <a:solidFill>
                  <a:srgbClr val="000066"/>
                </a:solidFill>
                <a:latin typeface="Arial" charset="0"/>
              </a:rPr>
              <a:t> of a shape, we calculate the total area of all of the faces.</a:t>
            </a:r>
          </a:p>
        </p:txBody>
      </p:sp>
      <p:sp>
        <p:nvSpPr>
          <p:cNvPr id="27663" name="Text Box 15"/>
          <p:cNvSpPr txBox="1">
            <a:spLocks noChangeArrowheads="1"/>
          </p:cNvSpPr>
          <p:nvPr/>
        </p:nvSpPr>
        <p:spPr bwMode="auto">
          <a:xfrm>
            <a:off x="4186238" y="2997200"/>
            <a:ext cx="4129087"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A cuboid has 6 faces.</a:t>
            </a:r>
          </a:p>
        </p:txBody>
      </p:sp>
      <p:sp>
        <p:nvSpPr>
          <p:cNvPr id="9232" name="Text Box 16"/>
          <p:cNvSpPr txBox="1">
            <a:spLocks noChangeArrowheads="1"/>
          </p:cNvSpPr>
          <p:nvPr/>
        </p:nvSpPr>
        <p:spPr bwMode="auto">
          <a:xfrm>
            <a:off x="4186238" y="4076700"/>
            <a:ext cx="4489450" cy="118745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The left hand side and the right hand side of the cuboid have the same area.</a:t>
            </a:r>
          </a:p>
        </p:txBody>
      </p:sp>
      <p:sp>
        <p:nvSpPr>
          <p:cNvPr id="27665" name="Rectangle 17"/>
          <p:cNvSpPr>
            <a:spLocks noGrp="1" noChangeArrowheads="1"/>
          </p:cNvSpPr>
          <p:nvPr>
            <p:ph type="title" idx="4294967295"/>
          </p:nvPr>
        </p:nvSpPr>
        <p:spPr>
          <a:xfrm>
            <a:off x="150812" y="874713"/>
            <a:ext cx="6783387" cy="633412"/>
          </a:xfrm>
          <a:noFill/>
        </p:spPr>
        <p:txBody>
          <a:bodyPr lIns="91440" tIns="45720" rIns="91440" bIns="45720">
            <a:noAutofit/>
          </a:bodyPr>
          <a:lstStyle/>
          <a:p>
            <a:pPr algn="just"/>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SURFACE AREA OF A CUBOID</a:t>
            </a:r>
            <a:endParaRPr lang="en-GB"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9234" name="Freeform 18"/>
          <p:cNvSpPr>
            <a:spLocks/>
          </p:cNvSpPr>
          <p:nvPr/>
        </p:nvSpPr>
        <p:spPr bwMode="auto">
          <a:xfrm>
            <a:off x="2124075" y="3141663"/>
            <a:ext cx="1439863" cy="2520950"/>
          </a:xfrm>
          <a:custGeom>
            <a:avLst/>
            <a:gdLst>
              <a:gd name="T0" fmla="*/ 2147483647 w 907"/>
              <a:gd name="T1" fmla="*/ 0 h 1588"/>
              <a:gd name="T2" fmla="*/ 0 w 907"/>
              <a:gd name="T3" fmla="*/ 1373485925 h 1588"/>
              <a:gd name="T4" fmla="*/ 0 w 907"/>
              <a:gd name="T5" fmla="*/ 2147483647 h 1588"/>
              <a:gd name="T6" fmla="*/ 2147483647 w 907"/>
              <a:gd name="T7" fmla="*/ 2147483647 h 1588"/>
              <a:gd name="T8" fmla="*/ 214748364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8FD63A"/>
              </a:gs>
              <a:gs pos="100000">
                <a:srgbClr val="C0E890"/>
              </a:gs>
            </a:gsLst>
            <a:lin ang="18900000" scaled="1"/>
          </a:gradFill>
          <a:ln w="2857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34"/>
                                        </p:tgtEl>
                                        <p:attrNameLst>
                                          <p:attrName>style.visibility</p:attrName>
                                        </p:attrNameLst>
                                      </p:cBhvr>
                                      <p:to>
                                        <p:strVal val="visible"/>
                                      </p:to>
                                    </p:set>
                                    <p:animEffect transition="in" filter="dissolve">
                                      <p:cBhvr>
                                        <p:cTn id="7" dur="500"/>
                                        <p:tgtEl>
                                          <p:spTgt spid="923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218"/>
                                        </p:tgtEl>
                                        <p:attrNameLst>
                                          <p:attrName>style.visibility</p:attrName>
                                        </p:attrNameLst>
                                      </p:cBhvr>
                                      <p:to>
                                        <p:strVal val="visible"/>
                                      </p:to>
                                    </p:set>
                                    <p:animEffect transition="in" filter="dissolve">
                                      <p:cBhvr>
                                        <p:cTn id="10" dur="500"/>
                                        <p:tgtEl>
                                          <p:spTgt spid="921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32" grpId="0" autoUpdateAnimBg="0"/>
      <p:bldP spid="92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Line 2"/>
          <p:cNvSpPr>
            <a:spLocks noChangeShapeType="1"/>
          </p:cNvSpPr>
          <p:nvPr/>
        </p:nvSpPr>
        <p:spPr bwMode="auto">
          <a:xfrm flipV="1">
            <a:off x="2124075" y="5106987"/>
            <a:ext cx="1439863" cy="863600"/>
          </a:xfrm>
          <a:prstGeom prst="line">
            <a:avLst/>
          </a:prstGeom>
          <a:noFill/>
          <a:ln w="28575">
            <a:solidFill>
              <a:schemeClr val="tx1"/>
            </a:solidFill>
            <a:round/>
            <a:headEnd/>
            <a:tailEnd/>
          </a:ln>
        </p:spPr>
        <p:txBody>
          <a:bodyPr/>
          <a:lstStyle/>
          <a:p>
            <a:endParaRPr lang="en-US"/>
          </a:p>
        </p:txBody>
      </p:sp>
      <p:sp>
        <p:nvSpPr>
          <p:cNvPr id="28675" name="Line 3"/>
          <p:cNvSpPr>
            <a:spLocks noChangeShapeType="1"/>
          </p:cNvSpPr>
          <p:nvPr/>
        </p:nvSpPr>
        <p:spPr bwMode="auto">
          <a:xfrm>
            <a:off x="1044575" y="5322887"/>
            <a:ext cx="1079500" cy="647700"/>
          </a:xfrm>
          <a:prstGeom prst="line">
            <a:avLst/>
          </a:prstGeom>
          <a:noFill/>
          <a:ln w="28575">
            <a:solidFill>
              <a:schemeClr val="tx1"/>
            </a:solidFill>
            <a:round/>
            <a:headEnd/>
            <a:tailEnd/>
          </a:ln>
        </p:spPr>
        <p:txBody>
          <a:bodyPr/>
          <a:lstStyle/>
          <a:p>
            <a:endParaRPr lang="en-US"/>
          </a:p>
        </p:txBody>
      </p:sp>
      <p:sp>
        <p:nvSpPr>
          <p:cNvPr id="28676" name="Line 4"/>
          <p:cNvSpPr>
            <a:spLocks noChangeShapeType="1"/>
          </p:cNvSpPr>
          <p:nvPr/>
        </p:nvSpPr>
        <p:spPr bwMode="auto">
          <a:xfrm>
            <a:off x="2124075" y="4314825"/>
            <a:ext cx="0" cy="1655762"/>
          </a:xfrm>
          <a:prstGeom prst="line">
            <a:avLst/>
          </a:prstGeom>
          <a:noFill/>
          <a:ln w="28575">
            <a:solidFill>
              <a:schemeClr val="tx1"/>
            </a:solidFill>
            <a:round/>
            <a:headEnd/>
            <a:tailEnd/>
          </a:ln>
        </p:spPr>
        <p:txBody>
          <a:bodyPr/>
          <a:lstStyle/>
          <a:p>
            <a:endParaRPr lang="en-US"/>
          </a:p>
        </p:txBody>
      </p:sp>
      <p:sp>
        <p:nvSpPr>
          <p:cNvPr id="28677" name="Line 5"/>
          <p:cNvSpPr>
            <a:spLocks noChangeShapeType="1"/>
          </p:cNvSpPr>
          <p:nvPr/>
        </p:nvSpPr>
        <p:spPr bwMode="auto">
          <a:xfrm>
            <a:off x="1044575" y="3667125"/>
            <a:ext cx="0" cy="1655762"/>
          </a:xfrm>
          <a:prstGeom prst="line">
            <a:avLst/>
          </a:prstGeom>
          <a:noFill/>
          <a:ln w="28575">
            <a:solidFill>
              <a:schemeClr val="tx1"/>
            </a:solidFill>
            <a:round/>
            <a:headEnd/>
            <a:tailEnd/>
          </a:ln>
        </p:spPr>
        <p:txBody>
          <a:bodyPr/>
          <a:lstStyle/>
          <a:p>
            <a:endParaRPr lang="en-US"/>
          </a:p>
        </p:txBody>
      </p:sp>
      <p:sp>
        <p:nvSpPr>
          <p:cNvPr id="28678" name="Freeform 6"/>
          <p:cNvSpPr>
            <a:spLocks/>
          </p:cNvSpPr>
          <p:nvPr/>
        </p:nvSpPr>
        <p:spPr bwMode="auto">
          <a:xfrm>
            <a:off x="1044575" y="2801937"/>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28575">
            <a:solidFill>
              <a:schemeClr val="tx1"/>
            </a:solidFill>
            <a:round/>
            <a:headEnd/>
            <a:tailEnd/>
          </a:ln>
        </p:spPr>
        <p:txBody>
          <a:bodyPr/>
          <a:lstStyle/>
          <a:p>
            <a:endParaRPr lang="en-US"/>
          </a:p>
        </p:txBody>
      </p:sp>
      <p:sp>
        <p:nvSpPr>
          <p:cNvPr id="28679" name="Line 7"/>
          <p:cNvSpPr>
            <a:spLocks noChangeShapeType="1"/>
          </p:cNvSpPr>
          <p:nvPr/>
        </p:nvSpPr>
        <p:spPr bwMode="auto">
          <a:xfrm>
            <a:off x="2484438" y="4459287"/>
            <a:ext cx="1079500" cy="647700"/>
          </a:xfrm>
          <a:prstGeom prst="line">
            <a:avLst/>
          </a:prstGeom>
          <a:noFill/>
          <a:ln w="28575">
            <a:solidFill>
              <a:schemeClr val="tx1"/>
            </a:solidFill>
            <a:prstDash val="sysDot"/>
            <a:round/>
            <a:headEnd/>
            <a:tailEnd/>
          </a:ln>
        </p:spPr>
        <p:txBody>
          <a:bodyPr/>
          <a:lstStyle/>
          <a:p>
            <a:endParaRPr lang="en-US"/>
          </a:p>
        </p:txBody>
      </p:sp>
      <p:sp>
        <p:nvSpPr>
          <p:cNvPr id="28680" name="Line 8"/>
          <p:cNvSpPr>
            <a:spLocks noChangeShapeType="1"/>
          </p:cNvSpPr>
          <p:nvPr/>
        </p:nvSpPr>
        <p:spPr bwMode="auto">
          <a:xfrm flipV="1">
            <a:off x="1044575" y="4459287"/>
            <a:ext cx="1439863" cy="863600"/>
          </a:xfrm>
          <a:prstGeom prst="line">
            <a:avLst/>
          </a:prstGeom>
          <a:noFill/>
          <a:ln w="28575">
            <a:solidFill>
              <a:schemeClr val="tx1"/>
            </a:solidFill>
            <a:prstDash val="sysDot"/>
            <a:round/>
            <a:headEnd/>
            <a:tailEnd/>
          </a:ln>
        </p:spPr>
        <p:txBody>
          <a:bodyPr/>
          <a:lstStyle/>
          <a:p>
            <a:endParaRPr lang="en-US"/>
          </a:p>
        </p:txBody>
      </p:sp>
      <p:sp>
        <p:nvSpPr>
          <p:cNvPr id="28681" name="Line 9"/>
          <p:cNvSpPr>
            <a:spLocks noChangeShapeType="1"/>
          </p:cNvSpPr>
          <p:nvPr/>
        </p:nvSpPr>
        <p:spPr bwMode="auto">
          <a:xfrm>
            <a:off x="3563938" y="3451225"/>
            <a:ext cx="0" cy="1657350"/>
          </a:xfrm>
          <a:prstGeom prst="line">
            <a:avLst/>
          </a:prstGeom>
          <a:noFill/>
          <a:ln w="28575">
            <a:solidFill>
              <a:schemeClr val="tx1"/>
            </a:solidFill>
            <a:round/>
            <a:headEnd/>
            <a:tailEnd/>
          </a:ln>
        </p:spPr>
        <p:txBody>
          <a:bodyPr/>
          <a:lstStyle/>
          <a:p>
            <a:endParaRPr lang="en-US"/>
          </a:p>
        </p:txBody>
      </p:sp>
      <p:sp>
        <p:nvSpPr>
          <p:cNvPr id="28682" name="Line 10"/>
          <p:cNvSpPr>
            <a:spLocks noChangeShapeType="1"/>
          </p:cNvSpPr>
          <p:nvPr/>
        </p:nvSpPr>
        <p:spPr bwMode="auto">
          <a:xfrm>
            <a:off x="2484438" y="2801937"/>
            <a:ext cx="0" cy="1657350"/>
          </a:xfrm>
          <a:prstGeom prst="line">
            <a:avLst/>
          </a:prstGeom>
          <a:noFill/>
          <a:ln w="28575">
            <a:solidFill>
              <a:schemeClr val="tx1"/>
            </a:solidFill>
            <a:prstDash val="sysDot"/>
            <a:round/>
            <a:headEnd/>
            <a:tailEnd/>
          </a:ln>
        </p:spPr>
        <p:txBody>
          <a:bodyPr/>
          <a:lstStyle/>
          <a:p>
            <a:endParaRPr lang="en-US"/>
          </a:p>
        </p:txBody>
      </p:sp>
      <p:sp>
        <p:nvSpPr>
          <p:cNvPr id="28684" name="Text Box 12"/>
          <p:cNvSpPr txBox="1">
            <a:spLocks noChangeArrowheads="1"/>
          </p:cNvSpPr>
          <p:nvPr/>
        </p:nvSpPr>
        <p:spPr bwMode="auto">
          <a:xfrm>
            <a:off x="150813" y="1506537"/>
            <a:ext cx="8612187" cy="369332"/>
          </a:xfrm>
          <a:prstGeom prst="rect">
            <a:avLst/>
          </a:prstGeom>
          <a:noFill/>
          <a:ln w="9525">
            <a:noFill/>
            <a:miter lim="800000"/>
            <a:headEnd/>
            <a:tailEnd/>
          </a:ln>
        </p:spPr>
        <p:txBody>
          <a:bodyPr wrap="square">
            <a:spAutoFit/>
          </a:bodyPr>
          <a:lstStyle/>
          <a:p>
            <a:pPr eaLnBrk="0" hangingPunct="0"/>
            <a:r>
              <a:rPr lang="en-GB" dirty="0">
                <a:solidFill>
                  <a:srgbClr val="000066"/>
                </a:solidFill>
                <a:latin typeface="Arial" charset="0"/>
              </a:rPr>
              <a:t>To find the </a:t>
            </a:r>
            <a:r>
              <a:rPr lang="en-GB" b="1" dirty="0">
                <a:solidFill>
                  <a:srgbClr val="FF6600"/>
                </a:solidFill>
                <a:latin typeface="Arial" charset="0"/>
              </a:rPr>
              <a:t>surface</a:t>
            </a:r>
            <a:r>
              <a:rPr lang="en-GB" b="1" dirty="0">
                <a:solidFill>
                  <a:srgbClr val="000066"/>
                </a:solidFill>
                <a:latin typeface="Arial" charset="0"/>
              </a:rPr>
              <a:t> </a:t>
            </a:r>
            <a:r>
              <a:rPr lang="en-GB" b="1" dirty="0">
                <a:solidFill>
                  <a:srgbClr val="FF6600"/>
                </a:solidFill>
                <a:latin typeface="Arial" charset="0"/>
              </a:rPr>
              <a:t>area</a:t>
            </a:r>
            <a:r>
              <a:rPr lang="en-GB" dirty="0">
                <a:solidFill>
                  <a:srgbClr val="000066"/>
                </a:solidFill>
                <a:latin typeface="Arial" charset="0"/>
              </a:rPr>
              <a:t> of a shape, we calculate the total area of all of the faces.</a:t>
            </a:r>
          </a:p>
        </p:txBody>
      </p:sp>
      <p:sp>
        <p:nvSpPr>
          <p:cNvPr id="11278" name="Text Box 14"/>
          <p:cNvSpPr txBox="1">
            <a:spLocks noChangeArrowheads="1"/>
          </p:cNvSpPr>
          <p:nvPr/>
        </p:nvSpPr>
        <p:spPr bwMode="auto">
          <a:xfrm>
            <a:off x="4403725" y="2298700"/>
            <a:ext cx="4129088" cy="850900"/>
          </a:xfrm>
          <a:prstGeom prst="rect">
            <a:avLst/>
          </a:prstGeom>
          <a:solidFill>
            <a:srgbClr val="FFFFCC"/>
          </a:solidFill>
          <a:ln w="28575">
            <a:solidFill>
              <a:schemeClr val="tx1"/>
            </a:solidFill>
            <a:miter lim="800000"/>
            <a:headEnd/>
            <a:tailEnd/>
          </a:ln>
        </p:spPr>
        <p:txBody>
          <a:bodyPr>
            <a:spAutoFit/>
          </a:bodyPr>
          <a:lstStyle/>
          <a:p>
            <a:pPr algn="ctr" eaLnBrk="0" hangingPunct="0">
              <a:spcBef>
                <a:spcPct val="50000"/>
              </a:spcBef>
            </a:pPr>
            <a:r>
              <a:rPr lang="en-GB">
                <a:solidFill>
                  <a:srgbClr val="000066"/>
                </a:solidFill>
                <a:latin typeface="Arial" charset="0"/>
              </a:rPr>
              <a:t>Can you work out the surface area of this cubiod?</a:t>
            </a:r>
          </a:p>
        </p:txBody>
      </p:sp>
      <p:sp>
        <p:nvSpPr>
          <p:cNvPr id="28687" name="Rectangle 15"/>
          <p:cNvSpPr>
            <a:spLocks noGrp="1" noChangeArrowheads="1"/>
          </p:cNvSpPr>
          <p:nvPr>
            <p:ph type="title" idx="4294967295"/>
          </p:nvPr>
        </p:nvSpPr>
        <p:spPr>
          <a:xfrm>
            <a:off x="150813" y="895350"/>
            <a:ext cx="5645150" cy="633412"/>
          </a:xfrm>
          <a:noFill/>
        </p:spPr>
        <p:txBody>
          <a:bodyPr lIns="91440" tIns="45720" rIns="91440" bIns="45720">
            <a:noAutofit/>
          </a:bodyPr>
          <a:lstStyle/>
          <a:p>
            <a:pPr algn="just"/>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SURFACE AREA OF A CUBOID</a:t>
            </a:r>
            <a:endParaRPr lang="en-GB"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1280" name="Freeform 16"/>
          <p:cNvSpPr>
            <a:spLocks/>
          </p:cNvSpPr>
          <p:nvPr/>
        </p:nvSpPr>
        <p:spPr bwMode="auto">
          <a:xfrm>
            <a:off x="2124075" y="3451225"/>
            <a:ext cx="1439863" cy="2520950"/>
          </a:xfrm>
          <a:custGeom>
            <a:avLst/>
            <a:gdLst>
              <a:gd name="T0" fmla="*/ 2147483647 w 907"/>
              <a:gd name="T1" fmla="*/ 0 h 1588"/>
              <a:gd name="T2" fmla="*/ 0 w 907"/>
              <a:gd name="T3" fmla="*/ 1373485925 h 1588"/>
              <a:gd name="T4" fmla="*/ 0 w 907"/>
              <a:gd name="T5" fmla="*/ 2147483647 h 1588"/>
              <a:gd name="T6" fmla="*/ 2147483647 w 907"/>
              <a:gd name="T7" fmla="*/ 2147483647 h 1588"/>
              <a:gd name="T8" fmla="*/ 214748364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8FD63A"/>
              </a:gs>
              <a:gs pos="100000">
                <a:srgbClr val="C0E890"/>
              </a:gs>
            </a:gsLst>
            <a:lin ang="18900000" scaled="1"/>
          </a:gradFill>
          <a:ln w="28575">
            <a:solidFill>
              <a:schemeClr val="tx1"/>
            </a:solidFill>
            <a:round/>
            <a:headEnd/>
            <a:tailEnd/>
          </a:ln>
        </p:spPr>
        <p:txBody>
          <a:bodyPr/>
          <a:lstStyle/>
          <a:p>
            <a:endParaRPr lang="en-US"/>
          </a:p>
        </p:txBody>
      </p:sp>
      <p:sp>
        <p:nvSpPr>
          <p:cNvPr id="11281" name="Freeform 17"/>
          <p:cNvSpPr>
            <a:spLocks/>
          </p:cNvSpPr>
          <p:nvPr/>
        </p:nvSpPr>
        <p:spPr bwMode="auto">
          <a:xfrm>
            <a:off x="1044575" y="2801937"/>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39B4DB"/>
              </a:gs>
              <a:gs pos="100000">
                <a:srgbClr val="80D0E8"/>
              </a:gs>
            </a:gsLst>
            <a:lin ang="18900000" scaled="1"/>
          </a:gradFill>
          <a:ln w="28575">
            <a:solidFill>
              <a:schemeClr val="tx1"/>
            </a:solidFill>
            <a:round/>
            <a:headEnd/>
            <a:tailEnd/>
          </a:ln>
        </p:spPr>
        <p:txBody>
          <a:bodyPr/>
          <a:lstStyle/>
          <a:p>
            <a:endParaRPr lang="en-US"/>
          </a:p>
        </p:txBody>
      </p:sp>
      <p:sp>
        <p:nvSpPr>
          <p:cNvPr id="11282" name="Freeform 18"/>
          <p:cNvSpPr>
            <a:spLocks/>
          </p:cNvSpPr>
          <p:nvPr/>
        </p:nvSpPr>
        <p:spPr bwMode="auto">
          <a:xfrm>
            <a:off x="1044575" y="3667125"/>
            <a:ext cx="1079500" cy="2303462"/>
          </a:xfrm>
          <a:custGeom>
            <a:avLst/>
            <a:gdLst>
              <a:gd name="T0" fmla="*/ 0 w 680"/>
              <a:gd name="T1" fmla="*/ 0 h 1451"/>
              <a:gd name="T2" fmla="*/ 0 w 680"/>
              <a:gd name="T3" fmla="*/ 2147483647 h 1451"/>
              <a:gd name="T4" fmla="*/ 1713706428 w 680"/>
              <a:gd name="T5" fmla="*/ 2147483647 h 1451"/>
              <a:gd name="T6" fmla="*/ 1713706428 w 680"/>
              <a:gd name="T7" fmla="*/ 1028223578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A679C5"/>
              </a:gs>
              <a:gs pos="100000">
                <a:srgbClr val="D0B8E0"/>
              </a:gs>
            </a:gsLst>
            <a:lin ang="18900000" scaled="1"/>
          </a:gradFill>
          <a:ln w="28575">
            <a:solidFill>
              <a:schemeClr val="tx1"/>
            </a:solidFill>
            <a:round/>
            <a:headEnd/>
            <a:tailEnd/>
          </a:ln>
        </p:spPr>
        <p:txBody>
          <a:bodyPr/>
          <a:lstStyle/>
          <a:p>
            <a:endParaRPr lang="en-US"/>
          </a:p>
        </p:txBody>
      </p:sp>
      <p:sp>
        <p:nvSpPr>
          <p:cNvPr id="28691" name="Line 19"/>
          <p:cNvSpPr>
            <a:spLocks noChangeShapeType="1"/>
          </p:cNvSpPr>
          <p:nvPr/>
        </p:nvSpPr>
        <p:spPr bwMode="auto">
          <a:xfrm>
            <a:off x="2627313" y="2659062"/>
            <a:ext cx="1079500" cy="647700"/>
          </a:xfrm>
          <a:prstGeom prst="line">
            <a:avLst/>
          </a:prstGeom>
          <a:noFill/>
          <a:ln w="19050">
            <a:solidFill>
              <a:schemeClr val="tx1"/>
            </a:solidFill>
            <a:round/>
            <a:headEnd type="arrow" w="med" len="med"/>
            <a:tailEnd type="arrow" w="med" len="med"/>
          </a:ln>
        </p:spPr>
        <p:txBody>
          <a:bodyPr/>
          <a:lstStyle/>
          <a:p>
            <a:endParaRPr lang="en-US"/>
          </a:p>
        </p:txBody>
      </p:sp>
      <p:sp>
        <p:nvSpPr>
          <p:cNvPr id="28692" name="Line 20"/>
          <p:cNvSpPr>
            <a:spLocks noChangeShapeType="1"/>
          </p:cNvSpPr>
          <p:nvPr/>
        </p:nvSpPr>
        <p:spPr bwMode="auto">
          <a:xfrm flipV="1">
            <a:off x="1042988" y="2659062"/>
            <a:ext cx="1439862" cy="863600"/>
          </a:xfrm>
          <a:prstGeom prst="line">
            <a:avLst/>
          </a:prstGeom>
          <a:noFill/>
          <a:ln w="19050">
            <a:solidFill>
              <a:schemeClr val="tx1"/>
            </a:solidFill>
            <a:round/>
            <a:headEnd type="arrow" w="med" len="med"/>
            <a:tailEnd type="arrow" w="med" len="med"/>
          </a:ln>
        </p:spPr>
        <p:txBody>
          <a:bodyPr/>
          <a:lstStyle/>
          <a:p>
            <a:endParaRPr lang="en-US"/>
          </a:p>
        </p:txBody>
      </p:sp>
      <p:sp>
        <p:nvSpPr>
          <p:cNvPr id="28693" name="Line 21"/>
          <p:cNvSpPr>
            <a:spLocks noChangeShapeType="1"/>
          </p:cNvSpPr>
          <p:nvPr/>
        </p:nvSpPr>
        <p:spPr bwMode="auto">
          <a:xfrm>
            <a:off x="900113" y="3667125"/>
            <a:ext cx="0" cy="1657350"/>
          </a:xfrm>
          <a:prstGeom prst="line">
            <a:avLst/>
          </a:prstGeom>
          <a:noFill/>
          <a:ln w="19050">
            <a:solidFill>
              <a:schemeClr val="tx1"/>
            </a:solidFill>
            <a:round/>
            <a:headEnd type="arrow" w="med" len="med"/>
            <a:tailEnd type="arrow" w="med" len="med"/>
          </a:ln>
        </p:spPr>
        <p:txBody>
          <a:bodyPr/>
          <a:lstStyle/>
          <a:p>
            <a:endParaRPr lang="en-US"/>
          </a:p>
        </p:txBody>
      </p:sp>
      <p:sp>
        <p:nvSpPr>
          <p:cNvPr id="28694" name="Text Box 22"/>
          <p:cNvSpPr txBox="1">
            <a:spLocks noChangeArrowheads="1"/>
          </p:cNvSpPr>
          <p:nvPr/>
        </p:nvSpPr>
        <p:spPr bwMode="auto">
          <a:xfrm>
            <a:off x="179388" y="4217987"/>
            <a:ext cx="733425" cy="396875"/>
          </a:xfrm>
          <a:prstGeom prst="rect">
            <a:avLst/>
          </a:prstGeom>
          <a:noFill/>
          <a:ln w="9525">
            <a:noFill/>
            <a:miter lim="800000"/>
            <a:headEnd/>
            <a:tailEnd/>
          </a:ln>
        </p:spPr>
        <p:txBody>
          <a:bodyPr wrap="none">
            <a:spAutoFit/>
          </a:bodyPr>
          <a:lstStyle/>
          <a:p>
            <a:pPr eaLnBrk="0" hangingPunct="0"/>
            <a:r>
              <a:rPr lang="en-US" sz="2000">
                <a:solidFill>
                  <a:srgbClr val="010066"/>
                </a:solidFill>
                <a:latin typeface="Arial" charset="0"/>
              </a:rPr>
              <a:t>7 cm</a:t>
            </a:r>
            <a:endParaRPr lang="en-GB" sz="2000">
              <a:solidFill>
                <a:srgbClr val="010066"/>
              </a:solidFill>
              <a:latin typeface="Arial" charset="0"/>
            </a:endParaRPr>
          </a:p>
        </p:txBody>
      </p:sp>
      <p:sp>
        <p:nvSpPr>
          <p:cNvPr id="28695" name="Text Box 23"/>
          <p:cNvSpPr txBox="1">
            <a:spLocks noChangeArrowheads="1"/>
          </p:cNvSpPr>
          <p:nvPr/>
        </p:nvSpPr>
        <p:spPr bwMode="auto">
          <a:xfrm>
            <a:off x="1042988" y="2730500"/>
            <a:ext cx="733425" cy="396875"/>
          </a:xfrm>
          <a:prstGeom prst="rect">
            <a:avLst/>
          </a:prstGeom>
          <a:noFill/>
          <a:ln w="9525">
            <a:noFill/>
            <a:miter lim="800000"/>
            <a:headEnd/>
            <a:tailEnd/>
          </a:ln>
        </p:spPr>
        <p:txBody>
          <a:bodyPr wrap="none">
            <a:spAutoFit/>
          </a:bodyPr>
          <a:lstStyle/>
          <a:p>
            <a:pPr eaLnBrk="0" hangingPunct="0"/>
            <a:r>
              <a:rPr lang="en-US" sz="2000">
                <a:solidFill>
                  <a:srgbClr val="010066"/>
                </a:solidFill>
                <a:latin typeface="Arial" charset="0"/>
              </a:rPr>
              <a:t>8 cm</a:t>
            </a:r>
            <a:endParaRPr lang="en-GB" sz="2000">
              <a:solidFill>
                <a:srgbClr val="010066"/>
              </a:solidFill>
              <a:latin typeface="Arial" charset="0"/>
            </a:endParaRPr>
          </a:p>
        </p:txBody>
      </p:sp>
      <p:sp>
        <p:nvSpPr>
          <p:cNvPr id="28696" name="Text Box 24"/>
          <p:cNvSpPr txBox="1">
            <a:spLocks noChangeArrowheads="1"/>
          </p:cNvSpPr>
          <p:nvPr/>
        </p:nvSpPr>
        <p:spPr bwMode="auto">
          <a:xfrm>
            <a:off x="2987675" y="2586037"/>
            <a:ext cx="733425" cy="396875"/>
          </a:xfrm>
          <a:prstGeom prst="rect">
            <a:avLst/>
          </a:prstGeom>
          <a:noFill/>
          <a:ln w="9525">
            <a:noFill/>
            <a:miter lim="800000"/>
            <a:headEnd/>
            <a:tailEnd/>
          </a:ln>
        </p:spPr>
        <p:txBody>
          <a:bodyPr wrap="none">
            <a:spAutoFit/>
          </a:bodyPr>
          <a:lstStyle/>
          <a:p>
            <a:pPr eaLnBrk="0" hangingPunct="0"/>
            <a:r>
              <a:rPr lang="en-US" sz="2000">
                <a:solidFill>
                  <a:srgbClr val="010066"/>
                </a:solidFill>
                <a:latin typeface="Arial" charset="0"/>
              </a:rPr>
              <a:t>5 cm</a:t>
            </a:r>
            <a:endParaRPr lang="en-GB" sz="2000">
              <a:solidFill>
                <a:srgbClr val="010066"/>
              </a:solidFill>
              <a:latin typeface="Arial" charset="0"/>
            </a:endParaRPr>
          </a:p>
        </p:txBody>
      </p:sp>
      <p:sp>
        <p:nvSpPr>
          <p:cNvPr id="11289" name="Rectangle 25"/>
          <p:cNvSpPr>
            <a:spLocks noChangeArrowheads="1"/>
          </p:cNvSpPr>
          <p:nvPr/>
        </p:nvSpPr>
        <p:spPr bwMode="auto">
          <a:xfrm>
            <a:off x="4140200" y="3327400"/>
            <a:ext cx="4754563" cy="865187"/>
          </a:xfrm>
          <a:prstGeom prst="rect">
            <a:avLst/>
          </a:prstGeom>
          <a:solidFill>
            <a:srgbClr val="80D0E8"/>
          </a:solidFill>
          <a:ln w="28575">
            <a:solidFill>
              <a:schemeClr val="tx1"/>
            </a:solidFill>
            <a:miter lim="800000"/>
            <a:headEnd/>
            <a:tailEnd/>
          </a:ln>
        </p:spPr>
        <p:txBody>
          <a:bodyPr wrap="none" anchor="ctr"/>
          <a:lstStyle/>
          <a:p>
            <a:endParaRPr lang="en-CA" sz="1800">
              <a:latin typeface="Arial" charset="0"/>
            </a:endParaRPr>
          </a:p>
        </p:txBody>
      </p:sp>
      <p:sp>
        <p:nvSpPr>
          <p:cNvPr id="11290" name="Text Box 26"/>
          <p:cNvSpPr txBox="1">
            <a:spLocks noChangeArrowheads="1"/>
          </p:cNvSpPr>
          <p:nvPr/>
        </p:nvSpPr>
        <p:spPr bwMode="auto">
          <a:xfrm>
            <a:off x="4271963" y="3306762"/>
            <a:ext cx="4057650"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The area of the top = 8 </a:t>
            </a:r>
            <a:r>
              <a:rPr lang="en-US">
                <a:solidFill>
                  <a:srgbClr val="000066"/>
                </a:solidFill>
                <a:latin typeface="Arial" charset="0"/>
                <a:cs typeface="Arial" charset="0"/>
              </a:rPr>
              <a:t>× 5    </a:t>
            </a:r>
          </a:p>
        </p:txBody>
      </p:sp>
      <p:sp>
        <p:nvSpPr>
          <p:cNvPr id="11291" name="Text Box 27"/>
          <p:cNvSpPr txBox="1">
            <a:spLocks noChangeArrowheads="1"/>
          </p:cNvSpPr>
          <p:nvPr/>
        </p:nvSpPr>
        <p:spPr bwMode="auto">
          <a:xfrm>
            <a:off x="6942138" y="3757612"/>
            <a:ext cx="1389062"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40 cm</a:t>
            </a:r>
            <a:r>
              <a:rPr lang="en-US" baseline="30000">
                <a:solidFill>
                  <a:srgbClr val="010066"/>
                </a:solidFill>
                <a:latin typeface="Arial" charset="0"/>
              </a:rPr>
              <a:t>2</a:t>
            </a:r>
            <a:endParaRPr lang="en-GB" baseline="30000">
              <a:solidFill>
                <a:srgbClr val="010066"/>
              </a:solidFill>
              <a:latin typeface="Arial" charset="0"/>
            </a:endParaRPr>
          </a:p>
        </p:txBody>
      </p:sp>
      <p:sp>
        <p:nvSpPr>
          <p:cNvPr id="11292" name="Rectangle 28"/>
          <p:cNvSpPr>
            <a:spLocks noChangeArrowheads="1"/>
          </p:cNvSpPr>
          <p:nvPr/>
        </p:nvSpPr>
        <p:spPr bwMode="auto">
          <a:xfrm>
            <a:off x="4140200" y="4306887"/>
            <a:ext cx="4754563" cy="865188"/>
          </a:xfrm>
          <a:prstGeom prst="rect">
            <a:avLst/>
          </a:prstGeom>
          <a:solidFill>
            <a:srgbClr val="D0B8E0"/>
          </a:solidFill>
          <a:ln w="28575">
            <a:solidFill>
              <a:schemeClr val="tx1"/>
            </a:solidFill>
            <a:miter lim="800000"/>
            <a:headEnd/>
            <a:tailEnd/>
          </a:ln>
        </p:spPr>
        <p:txBody>
          <a:bodyPr wrap="none" anchor="ctr"/>
          <a:lstStyle/>
          <a:p>
            <a:endParaRPr lang="en-CA" sz="1800">
              <a:latin typeface="Arial" charset="0"/>
            </a:endParaRPr>
          </a:p>
        </p:txBody>
      </p:sp>
      <p:sp>
        <p:nvSpPr>
          <p:cNvPr id="11293" name="Text Box 29"/>
          <p:cNvSpPr txBox="1">
            <a:spLocks noChangeArrowheads="1"/>
          </p:cNvSpPr>
          <p:nvPr/>
        </p:nvSpPr>
        <p:spPr bwMode="auto">
          <a:xfrm>
            <a:off x="4271963" y="4284662"/>
            <a:ext cx="4491037"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The area of the front = 7 </a:t>
            </a:r>
            <a:r>
              <a:rPr lang="en-US">
                <a:solidFill>
                  <a:srgbClr val="000066"/>
                </a:solidFill>
                <a:latin typeface="Arial" charset="0"/>
                <a:cs typeface="Arial" charset="0"/>
              </a:rPr>
              <a:t>× 5</a:t>
            </a:r>
          </a:p>
        </p:txBody>
      </p:sp>
      <p:sp>
        <p:nvSpPr>
          <p:cNvPr id="11294" name="Text Box 30"/>
          <p:cNvSpPr txBox="1">
            <a:spLocks noChangeArrowheads="1"/>
          </p:cNvSpPr>
          <p:nvPr/>
        </p:nvSpPr>
        <p:spPr bwMode="auto">
          <a:xfrm>
            <a:off x="7107238" y="4735512"/>
            <a:ext cx="1389062"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35 cm</a:t>
            </a:r>
            <a:r>
              <a:rPr lang="en-US" baseline="30000">
                <a:solidFill>
                  <a:srgbClr val="010066"/>
                </a:solidFill>
                <a:latin typeface="Arial" charset="0"/>
              </a:rPr>
              <a:t>2</a:t>
            </a:r>
            <a:endParaRPr lang="en-GB" baseline="30000">
              <a:solidFill>
                <a:srgbClr val="010066"/>
              </a:solidFill>
              <a:latin typeface="Arial" charset="0"/>
            </a:endParaRPr>
          </a:p>
        </p:txBody>
      </p:sp>
      <p:sp>
        <p:nvSpPr>
          <p:cNvPr id="11295" name="Rectangle 31"/>
          <p:cNvSpPr>
            <a:spLocks noChangeArrowheads="1"/>
          </p:cNvSpPr>
          <p:nvPr/>
        </p:nvSpPr>
        <p:spPr bwMode="auto">
          <a:xfrm>
            <a:off x="4140200" y="5286375"/>
            <a:ext cx="4754563" cy="865187"/>
          </a:xfrm>
          <a:prstGeom prst="rect">
            <a:avLst/>
          </a:prstGeom>
          <a:solidFill>
            <a:srgbClr val="C0E890"/>
          </a:solidFill>
          <a:ln w="28575">
            <a:solidFill>
              <a:schemeClr val="tx1"/>
            </a:solidFill>
            <a:miter lim="800000"/>
            <a:headEnd/>
            <a:tailEnd/>
          </a:ln>
        </p:spPr>
        <p:txBody>
          <a:bodyPr wrap="none" anchor="ctr"/>
          <a:lstStyle/>
          <a:p>
            <a:endParaRPr lang="en-CA" sz="1800">
              <a:latin typeface="Arial" charset="0"/>
            </a:endParaRPr>
          </a:p>
        </p:txBody>
      </p:sp>
      <p:sp>
        <p:nvSpPr>
          <p:cNvPr id="11296" name="Text Box 32"/>
          <p:cNvSpPr txBox="1">
            <a:spLocks noChangeArrowheads="1"/>
          </p:cNvSpPr>
          <p:nvPr/>
        </p:nvSpPr>
        <p:spPr bwMode="auto">
          <a:xfrm>
            <a:off x="4271963" y="5264150"/>
            <a:ext cx="4491037"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The area of the side = 7 </a:t>
            </a:r>
            <a:r>
              <a:rPr lang="en-US">
                <a:solidFill>
                  <a:srgbClr val="000066"/>
                </a:solidFill>
                <a:latin typeface="Arial" charset="0"/>
                <a:cs typeface="Arial" charset="0"/>
              </a:rPr>
              <a:t>× 8</a:t>
            </a:r>
          </a:p>
        </p:txBody>
      </p:sp>
      <p:sp>
        <p:nvSpPr>
          <p:cNvPr id="11297" name="Text Box 33"/>
          <p:cNvSpPr txBox="1">
            <a:spLocks noChangeArrowheads="1"/>
          </p:cNvSpPr>
          <p:nvPr/>
        </p:nvSpPr>
        <p:spPr bwMode="auto">
          <a:xfrm>
            <a:off x="7086600" y="5715000"/>
            <a:ext cx="1389063"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56 cm</a:t>
            </a:r>
            <a:r>
              <a:rPr lang="en-US" baseline="30000">
                <a:solidFill>
                  <a:srgbClr val="010066"/>
                </a:solidFill>
                <a:latin typeface="Arial" charset="0"/>
              </a:rPr>
              <a:t>2</a:t>
            </a:r>
            <a:endParaRPr lang="en-GB" baseline="30000">
              <a:solidFill>
                <a:srgbClr val="010066"/>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2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8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9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8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9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9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29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29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8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2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8" grpId="0" animBg="1" autoUpdateAnimBg="0"/>
      <p:bldP spid="11280" grpId="0" animBg="1"/>
      <p:bldP spid="11281" grpId="0" animBg="1"/>
      <p:bldP spid="11282" grpId="0" animBg="1"/>
      <p:bldP spid="11289" grpId="0" animBg="1"/>
      <p:bldP spid="11290" grpId="0"/>
      <p:bldP spid="11291" grpId="0"/>
      <p:bldP spid="11292" grpId="0" animBg="1"/>
      <p:bldP spid="11293" grpId="0"/>
      <p:bldP spid="11294" grpId="0"/>
      <p:bldP spid="11295" grpId="0" animBg="1"/>
      <p:bldP spid="11296" grpId="0"/>
      <p:bldP spid="112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4140200" y="2781300"/>
            <a:ext cx="4754563" cy="865188"/>
          </a:xfrm>
          <a:prstGeom prst="rect">
            <a:avLst/>
          </a:prstGeom>
          <a:solidFill>
            <a:srgbClr val="80D0E8"/>
          </a:solidFill>
          <a:ln w="28575">
            <a:solidFill>
              <a:schemeClr val="tx1"/>
            </a:solidFill>
            <a:miter lim="800000"/>
            <a:headEnd/>
            <a:tailEnd/>
          </a:ln>
        </p:spPr>
        <p:txBody>
          <a:bodyPr wrap="none" anchor="ctr"/>
          <a:lstStyle/>
          <a:p>
            <a:endParaRPr lang="en-CA" sz="1800">
              <a:latin typeface="Arial" charset="0"/>
            </a:endParaRPr>
          </a:p>
        </p:txBody>
      </p:sp>
      <p:sp>
        <p:nvSpPr>
          <p:cNvPr id="13315" name="Rectangle 3"/>
          <p:cNvSpPr>
            <a:spLocks noChangeArrowheads="1"/>
          </p:cNvSpPr>
          <p:nvPr/>
        </p:nvSpPr>
        <p:spPr bwMode="auto">
          <a:xfrm>
            <a:off x="4140200" y="3760788"/>
            <a:ext cx="4754563" cy="865187"/>
          </a:xfrm>
          <a:prstGeom prst="rect">
            <a:avLst/>
          </a:prstGeom>
          <a:solidFill>
            <a:srgbClr val="D0B8E0"/>
          </a:solidFill>
          <a:ln w="28575">
            <a:solidFill>
              <a:schemeClr val="tx1"/>
            </a:solidFill>
            <a:miter lim="800000"/>
            <a:headEnd/>
            <a:tailEnd/>
          </a:ln>
        </p:spPr>
        <p:txBody>
          <a:bodyPr wrap="none" anchor="ctr"/>
          <a:lstStyle/>
          <a:p>
            <a:endParaRPr lang="en-CA" sz="1800">
              <a:latin typeface="Arial" charset="0"/>
            </a:endParaRPr>
          </a:p>
        </p:txBody>
      </p:sp>
      <p:sp>
        <p:nvSpPr>
          <p:cNvPr id="13316" name="Rectangle 4"/>
          <p:cNvSpPr>
            <a:spLocks noChangeArrowheads="1"/>
          </p:cNvSpPr>
          <p:nvPr/>
        </p:nvSpPr>
        <p:spPr bwMode="auto">
          <a:xfrm>
            <a:off x="4140200" y="4740275"/>
            <a:ext cx="4754563" cy="865188"/>
          </a:xfrm>
          <a:prstGeom prst="rect">
            <a:avLst/>
          </a:prstGeom>
          <a:solidFill>
            <a:srgbClr val="C0E890"/>
          </a:solidFill>
          <a:ln w="28575">
            <a:solidFill>
              <a:schemeClr val="tx1"/>
            </a:solidFill>
            <a:miter lim="800000"/>
            <a:headEnd/>
            <a:tailEnd/>
          </a:ln>
        </p:spPr>
        <p:txBody>
          <a:bodyPr wrap="none" anchor="ctr"/>
          <a:lstStyle/>
          <a:p>
            <a:endParaRPr lang="en-CA" sz="1800">
              <a:latin typeface="Arial" charset="0"/>
            </a:endParaRPr>
          </a:p>
        </p:txBody>
      </p:sp>
      <p:sp>
        <p:nvSpPr>
          <p:cNvPr id="29701" name="Line 5"/>
          <p:cNvSpPr>
            <a:spLocks noChangeShapeType="1"/>
          </p:cNvSpPr>
          <p:nvPr/>
        </p:nvSpPr>
        <p:spPr bwMode="auto">
          <a:xfrm flipV="1">
            <a:off x="2124075" y="4797425"/>
            <a:ext cx="1439863" cy="863600"/>
          </a:xfrm>
          <a:prstGeom prst="line">
            <a:avLst/>
          </a:prstGeom>
          <a:noFill/>
          <a:ln w="28575">
            <a:solidFill>
              <a:schemeClr val="tx1"/>
            </a:solidFill>
            <a:round/>
            <a:headEnd/>
            <a:tailEnd/>
          </a:ln>
        </p:spPr>
        <p:txBody>
          <a:bodyPr/>
          <a:lstStyle/>
          <a:p>
            <a:endParaRPr lang="en-US"/>
          </a:p>
        </p:txBody>
      </p:sp>
      <p:sp>
        <p:nvSpPr>
          <p:cNvPr id="29702" name="Line 6"/>
          <p:cNvSpPr>
            <a:spLocks noChangeShapeType="1"/>
          </p:cNvSpPr>
          <p:nvPr/>
        </p:nvSpPr>
        <p:spPr bwMode="auto">
          <a:xfrm>
            <a:off x="1044575" y="5013325"/>
            <a:ext cx="1079500" cy="647700"/>
          </a:xfrm>
          <a:prstGeom prst="line">
            <a:avLst/>
          </a:prstGeom>
          <a:noFill/>
          <a:ln w="28575">
            <a:solidFill>
              <a:schemeClr val="tx1"/>
            </a:solidFill>
            <a:round/>
            <a:headEnd/>
            <a:tailEnd/>
          </a:ln>
        </p:spPr>
        <p:txBody>
          <a:bodyPr/>
          <a:lstStyle/>
          <a:p>
            <a:endParaRPr lang="en-US"/>
          </a:p>
        </p:txBody>
      </p:sp>
      <p:sp>
        <p:nvSpPr>
          <p:cNvPr id="29703" name="Line 7"/>
          <p:cNvSpPr>
            <a:spLocks noChangeShapeType="1"/>
          </p:cNvSpPr>
          <p:nvPr/>
        </p:nvSpPr>
        <p:spPr bwMode="auto">
          <a:xfrm>
            <a:off x="2124075" y="4005263"/>
            <a:ext cx="0" cy="1655762"/>
          </a:xfrm>
          <a:prstGeom prst="line">
            <a:avLst/>
          </a:prstGeom>
          <a:noFill/>
          <a:ln w="28575">
            <a:solidFill>
              <a:schemeClr val="tx1"/>
            </a:solidFill>
            <a:round/>
            <a:headEnd/>
            <a:tailEnd/>
          </a:ln>
        </p:spPr>
        <p:txBody>
          <a:bodyPr/>
          <a:lstStyle/>
          <a:p>
            <a:endParaRPr lang="en-US"/>
          </a:p>
        </p:txBody>
      </p:sp>
      <p:sp>
        <p:nvSpPr>
          <p:cNvPr id="29704" name="Line 8"/>
          <p:cNvSpPr>
            <a:spLocks noChangeShapeType="1"/>
          </p:cNvSpPr>
          <p:nvPr/>
        </p:nvSpPr>
        <p:spPr bwMode="auto">
          <a:xfrm>
            <a:off x="1044575" y="3357563"/>
            <a:ext cx="0" cy="1655762"/>
          </a:xfrm>
          <a:prstGeom prst="line">
            <a:avLst/>
          </a:prstGeom>
          <a:noFill/>
          <a:ln w="28575">
            <a:solidFill>
              <a:schemeClr val="tx1"/>
            </a:solidFill>
            <a:round/>
            <a:headEnd/>
            <a:tailEnd/>
          </a:ln>
        </p:spPr>
        <p:txBody>
          <a:bodyPr/>
          <a:lstStyle/>
          <a:p>
            <a:endParaRPr lang="en-US"/>
          </a:p>
        </p:txBody>
      </p:sp>
      <p:sp>
        <p:nvSpPr>
          <p:cNvPr id="29705" name="Freeform 9"/>
          <p:cNvSpPr>
            <a:spLocks/>
          </p:cNvSpPr>
          <p:nvPr/>
        </p:nvSpPr>
        <p:spPr bwMode="auto">
          <a:xfrm>
            <a:off x="1044575" y="249237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28575">
            <a:solidFill>
              <a:schemeClr val="tx1"/>
            </a:solidFill>
            <a:round/>
            <a:headEnd/>
            <a:tailEnd/>
          </a:ln>
        </p:spPr>
        <p:txBody>
          <a:bodyPr/>
          <a:lstStyle/>
          <a:p>
            <a:endParaRPr lang="en-US"/>
          </a:p>
        </p:txBody>
      </p:sp>
      <p:sp>
        <p:nvSpPr>
          <p:cNvPr id="29706" name="Line 10"/>
          <p:cNvSpPr>
            <a:spLocks noChangeShapeType="1"/>
          </p:cNvSpPr>
          <p:nvPr/>
        </p:nvSpPr>
        <p:spPr bwMode="auto">
          <a:xfrm>
            <a:off x="2484438" y="4149725"/>
            <a:ext cx="1079500" cy="647700"/>
          </a:xfrm>
          <a:prstGeom prst="line">
            <a:avLst/>
          </a:prstGeom>
          <a:noFill/>
          <a:ln w="28575">
            <a:solidFill>
              <a:schemeClr val="tx1"/>
            </a:solidFill>
            <a:prstDash val="sysDot"/>
            <a:round/>
            <a:headEnd/>
            <a:tailEnd/>
          </a:ln>
        </p:spPr>
        <p:txBody>
          <a:bodyPr/>
          <a:lstStyle/>
          <a:p>
            <a:endParaRPr lang="en-US"/>
          </a:p>
        </p:txBody>
      </p:sp>
      <p:sp>
        <p:nvSpPr>
          <p:cNvPr id="29707" name="Line 11"/>
          <p:cNvSpPr>
            <a:spLocks noChangeShapeType="1"/>
          </p:cNvSpPr>
          <p:nvPr/>
        </p:nvSpPr>
        <p:spPr bwMode="auto">
          <a:xfrm flipV="1">
            <a:off x="1044575" y="4149725"/>
            <a:ext cx="1439863" cy="863600"/>
          </a:xfrm>
          <a:prstGeom prst="line">
            <a:avLst/>
          </a:prstGeom>
          <a:noFill/>
          <a:ln w="28575">
            <a:solidFill>
              <a:schemeClr val="tx1"/>
            </a:solidFill>
            <a:prstDash val="sysDot"/>
            <a:round/>
            <a:headEnd/>
            <a:tailEnd/>
          </a:ln>
        </p:spPr>
        <p:txBody>
          <a:bodyPr/>
          <a:lstStyle/>
          <a:p>
            <a:endParaRPr lang="en-US"/>
          </a:p>
        </p:txBody>
      </p:sp>
      <p:sp>
        <p:nvSpPr>
          <p:cNvPr id="29708" name="Line 12"/>
          <p:cNvSpPr>
            <a:spLocks noChangeShapeType="1"/>
          </p:cNvSpPr>
          <p:nvPr/>
        </p:nvSpPr>
        <p:spPr bwMode="auto">
          <a:xfrm>
            <a:off x="3563938" y="3141663"/>
            <a:ext cx="0" cy="1657350"/>
          </a:xfrm>
          <a:prstGeom prst="line">
            <a:avLst/>
          </a:prstGeom>
          <a:noFill/>
          <a:ln w="28575">
            <a:solidFill>
              <a:schemeClr val="tx1"/>
            </a:solidFill>
            <a:round/>
            <a:headEnd/>
            <a:tailEnd/>
          </a:ln>
        </p:spPr>
        <p:txBody>
          <a:bodyPr/>
          <a:lstStyle/>
          <a:p>
            <a:endParaRPr lang="en-US"/>
          </a:p>
        </p:txBody>
      </p:sp>
      <p:sp>
        <p:nvSpPr>
          <p:cNvPr id="29709" name="Line 13"/>
          <p:cNvSpPr>
            <a:spLocks noChangeShapeType="1"/>
          </p:cNvSpPr>
          <p:nvPr/>
        </p:nvSpPr>
        <p:spPr bwMode="auto">
          <a:xfrm>
            <a:off x="2484438" y="2492375"/>
            <a:ext cx="0" cy="1657350"/>
          </a:xfrm>
          <a:prstGeom prst="line">
            <a:avLst/>
          </a:prstGeom>
          <a:noFill/>
          <a:ln w="28575">
            <a:solidFill>
              <a:schemeClr val="tx1"/>
            </a:solidFill>
            <a:prstDash val="sysDot"/>
            <a:round/>
            <a:headEnd/>
            <a:tailEnd/>
          </a:ln>
        </p:spPr>
        <p:txBody>
          <a:bodyPr/>
          <a:lstStyle/>
          <a:p>
            <a:endParaRPr lang="en-US"/>
          </a:p>
        </p:txBody>
      </p:sp>
      <p:sp>
        <p:nvSpPr>
          <p:cNvPr id="29711" name="Text Box 15"/>
          <p:cNvSpPr txBox="1">
            <a:spLocks noChangeArrowheads="1"/>
          </p:cNvSpPr>
          <p:nvPr/>
        </p:nvSpPr>
        <p:spPr bwMode="auto">
          <a:xfrm>
            <a:off x="152400" y="1295400"/>
            <a:ext cx="7883525" cy="822325"/>
          </a:xfrm>
          <a:prstGeom prst="rect">
            <a:avLst/>
          </a:prstGeom>
          <a:noFill/>
          <a:ln w="9525">
            <a:noFill/>
            <a:miter lim="800000"/>
            <a:headEnd/>
            <a:tailEnd/>
          </a:ln>
        </p:spPr>
        <p:txBody>
          <a:bodyPr>
            <a:spAutoFit/>
          </a:bodyPr>
          <a:lstStyle/>
          <a:p>
            <a:pPr eaLnBrk="0" hangingPunct="0"/>
            <a:r>
              <a:rPr lang="en-GB" dirty="0">
                <a:solidFill>
                  <a:srgbClr val="000066"/>
                </a:solidFill>
                <a:latin typeface="Arial" charset="0"/>
              </a:rPr>
              <a:t>To find the </a:t>
            </a:r>
            <a:r>
              <a:rPr lang="en-GB" b="1" dirty="0">
                <a:solidFill>
                  <a:srgbClr val="FF6600"/>
                </a:solidFill>
                <a:latin typeface="Arial" charset="0"/>
              </a:rPr>
              <a:t>surface</a:t>
            </a:r>
            <a:r>
              <a:rPr lang="en-GB" b="1" dirty="0">
                <a:solidFill>
                  <a:srgbClr val="000066"/>
                </a:solidFill>
                <a:latin typeface="Arial" charset="0"/>
              </a:rPr>
              <a:t> </a:t>
            </a:r>
            <a:r>
              <a:rPr lang="en-GB" b="1" dirty="0">
                <a:solidFill>
                  <a:srgbClr val="FF6600"/>
                </a:solidFill>
                <a:latin typeface="Arial" charset="0"/>
              </a:rPr>
              <a:t>area</a:t>
            </a:r>
            <a:r>
              <a:rPr lang="en-GB" dirty="0">
                <a:solidFill>
                  <a:srgbClr val="000066"/>
                </a:solidFill>
                <a:latin typeface="Arial" charset="0"/>
              </a:rPr>
              <a:t> of a shape, we calculate the total area of all of the faces.</a:t>
            </a:r>
          </a:p>
        </p:txBody>
      </p:sp>
      <p:sp>
        <p:nvSpPr>
          <p:cNvPr id="29713" name="Text Box 17"/>
          <p:cNvSpPr txBox="1">
            <a:spLocks noChangeArrowheads="1"/>
          </p:cNvSpPr>
          <p:nvPr/>
        </p:nvSpPr>
        <p:spPr bwMode="auto">
          <a:xfrm>
            <a:off x="4186238" y="2205038"/>
            <a:ext cx="4129087" cy="457200"/>
          </a:xfrm>
          <a:prstGeom prst="rect">
            <a:avLst/>
          </a:prstGeom>
          <a:noFill/>
          <a:ln w="9525">
            <a:noFill/>
            <a:miter lim="800000"/>
            <a:headEnd/>
            <a:tailEnd/>
          </a:ln>
        </p:spPr>
        <p:txBody>
          <a:bodyPr>
            <a:spAutoFit/>
          </a:bodyPr>
          <a:lstStyle/>
          <a:p>
            <a:pPr eaLnBrk="0" hangingPunct="0">
              <a:spcBef>
                <a:spcPct val="50000"/>
              </a:spcBef>
            </a:pPr>
            <a:r>
              <a:rPr lang="en-GB">
                <a:solidFill>
                  <a:srgbClr val="000066"/>
                </a:solidFill>
                <a:latin typeface="Arial" charset="0"/>
              </a:rPr>
              <a:t>So the total surface area =</a:t>
            </a:r>
          </a:p>
        </p:txBody>
      </p:sp>
      <p:sp>
        <p:nvSpPr>
          <p:cNvPr id="29714" name="Rectangle 18"/>
          <p:cNvSpPr>
            <a:spLocks noGrp="1" noChangeArrowheads="1"/>
          </p:cNvSpPr>
          <p:nvPr>
            <p:ph type="title" idx="4294967295"/>
          </p:nvPr>
        </p:nvSpPr>
        <p:spPr>
          <a:xfrm>
            <a:off x="150813" y="685800"/>
            <a:ext cx="6005512" cy="633412"/>
          </a:xfrm>
          <a:noFill/>
        </p:spPr>
        <p:txBody>
          <a:bodyPr lIns="91440" tIns="45720" rIns="91440" bIns="45720">
            <a:noAutofit/>
          </a:bodyPr>
          <a:lstStyle/>
          <a:p>
            <a:pPr algn="l" eaLnBrk="1" hangingPunct="1"/>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SURFACE AREA OF A CUBOID</a:t>
            </a:r>
            <a:endParaRPr lang="en-GB"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9715" name="Freeform 19"/>
          <p:cNvSpPr>
            <a:spLocks/>
          </p:cNvSpPr>
          <p:nvPr/>
        </p:nvSpPr>
        <p:spPr bwMode="auto">
          <a:xfrm>
            <a:off x="2124075" y="3141663"/>
            <a:ext cx="1439863" cy="2520950"/>
          </a:xfrm>
          <a:custGeom>
            <a:avLst/>
            <a:gdLst>
              <a:gd name="T0" fmla="*/ 2147483647 w 907"/>
              <a:gd name="T1" fmla="*/ 0 h 1588"/>
              <a:gd name="T2" fmla="*/ 0 w 907"/>
              <a:gd name="T3" fmla="*/ 1373485925 h 1588"/>
              <a:gd name="T4" fmla="*/ 0 w 907"/>
              <a:gd name="T5" fmla="*/ 2147483647 h 1588"/>
              <a:gd name="T6" fmla="*/ 2147483647 w 907"/>
              <a:gd name="T7" fmla="*/ 2147483647 h 1588"/>
              <a:gd name="T8" fmla="*/ 214748364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8FD63A"/>
              </a:gs>
              <a:gs pos="100000">
                <a:srgbClr val="C0E890"/>
              </a:gs>
            </a:gsLst>
            <a:lin ang="18900000" scaled="1"/>
          </a:gradFill>
          <a:ln w="28575">
            <a:solidFill>
              <a:schemeClr val="tx1"/>
            </a:solidFill>
            <a:round/>
            <a:headEnd/>
            <a:tailEnd/>
          </a:ln>
        </p:spPr>
        <p:txBody>
          <a:bodyPr/>
          <a:lstStyle/>
          <a:p>
            <a:endParaRPr lang="en-US"/>
          </a:p>
        </p:txBody>
      </p:sp>
      <p:sp>
        <p:nvSpPr>
          <p:cNvPr id="29716" name="Freeform 20"/>
          <p:cNvSpPr>
            <a:spLocks/>
          </p:cNvSpPr>
          <p:nvPr/>
        </p:nvSpPr>
        <p:spPr bwMode="auto">
          <a:xfrm>
            <a:off x="1044575" y="2492375"/>
            <a:ext cx="2519363" cy="1512888"/>
          </a:xfrm>
          <a:custGeom>
            <a:avLst/>
            <a:gdLst>
              <a:gd name="T0" fmla="*/ 2147483647 w 1587"/>
              <a:gd name="T1" fmla="*/ 0 h 953"/>
              <a:gd name="T2" fmla="*/ 0 w 1587"/>
              <a:gd name="T3" fmla="*/ 1373486449 h 953"/>
              <a:gd name="T4" fmla="*/ 1713706857 w 1587"/>
              <a:gd name="T5" fmla="*/ 2147483647 h 953"/>
              <a:gd name="T6" fmla="*/ 2147483647 w 1587"/>
              <a:gd name="T7" fmla="*/ 1030745173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39B4DB"/>
              </a:gs>
              <a:gs pos="100000">
                <a:srgbClr val="80D0E8"/>
              </a:gs>
            </a:gsLst>
            <a:lin ang="18900000" scaled="1"/>
          </a:gradFill>
          <a:ln w="28575">
            <a:solidFill>
              <a:schemeClr val="tx1"/>
            </a:solidFill>
            <a:round/>
            <a:headEnd/>
            <a:tailEnd/>
          </a:ln>
        </p:spPr>
        <p:txBody>
          <a:bodyPr/>
          <a:lstStyle/>
          <a:p>
            <a:endParaRPr lang="en-US"/>
          </a:p>
        </p:txBody>
      </p:sp>
      <p:sp>
        <p:nvSpPr>
          <p:cNvPr id="29717" name="Freeform 21"/>
          <p:cNvSpPr>
            <a:spLocks/>
          </p:cNvSpPr>
          <p:nvPr/>
        </p:nvSpPr>
        <p:spPr bwMode="auto">
          <a:xfrm>
            <a:off x="1044575" y="3357563"/>
            <a:ext cx="1079500" cy="2303462"/>
          </a:xfrm>
          <a:custGeom>
            <a:avLst/>
            <a:gdLst>
              <a:gd name="T0" fmla="*/ 0 w 680"/>
              <a:gd name="T1" fmla="*/ 0 h 1451"/>
              <a:gd name="T2" fmla="*/ 0 w 680"/>
              <a:gd name="T3" fmla="*/ 2147483647 h 1451"/>
              <a:gd name="T4" fmla="*/ 1713706428 w 680"/>
              <a:gd name="T5" fmla="*/ 2147483647 h 1451"/>
              <a:gd name="T6" fmla="*/ 1713706428 w 680"/>
              <a:gd name="T7" fmla="*/ 1028223578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A679C5"/>
              </a:gs>
              <a:gs pos="100000">
                <a:srgbClr val="D0B8E0"/>
              </a:gs>
            </a:gsLst>
            <a:lin ang="18900000" scaled="1"/>
          </a:gradFill>
          <a:ln w="28575">
            <a:solidFill>
              <a:schemeClr val="tx1"/>
            </a:solidFill>
            <a:round/>
            <a:headEnd/>
            <a:tailEnd/>
          </a:ln>
        </p:spPr>
        <p:txBody>
          <a:bodyPr/>
          <a:lstStyle/>
          <a:p>
            <a:endParaRPr lang="en-US"/>
          </a:p>
        </p:txBody>
      </p:sp>
      <p:sp>
        <p:nvSpPr>
          <p:cNvPr id="29718" name="Line 22"/>
          <p:cNvSpPr>
            <a:spLocks noChangeShapeType="1"/>
          </p:cNvSpPr>
          <p:nvPr/>
        </p:nvSpPr>
        <p:spPr bwMode="auto">
          <a:xfrm>
            <a:off x="2627313" y="2349500"/>
            <a:ext cx="1079500" cy="647700"/>
          </a:xfrm>
          <a:prstGeom prst="line">
            <a:avLst/>
          </a:prstGeom>
          <a:noFill/>
          <a:ln w="19050">
            <a:solidFill>
              <a:schemeClr val="tx1"/>
            </a:solidFill>
            <a:round/>
            <a:headEnd type="arrow" w="med" len="med"/>
            <a:tailEnd type="arrow" w="med" len="med"/>
          </a:ln>
        </p:spPr>
        <p:txBody>
          <a:bodyPr/>
          <a:lstStyle/>
          <a:p>
            <a:endParaRPr lang="en-US"/>
          </a:p>
        </p:txBody>
      </p:sp>
      <p:sp>
        <p:nvSpPr>
          <p:cNvPr id="29719" name="Line 23"/>
          <p:cNvSpPr>
            <a:spLocks noChangeShapeType="1"/>
          </p:cNvSpPr>
          <p:nvPr/>
        </p:nvSpPr>
        <p:spPr bwMode="auto">
          <a:xfrm flipV="1">
            <a:off x="1042988" y="2349500"/>
            <a:ext cx="1439862" cy="863600"/>
          </a:xfrm>
          <a:prstGeom prst="line">
            <a:avLst/>
          </a:prstGeom>
          <a:noFill/>
          <a:ln w="19050">
            <a:solidFill>
              <a:schemeClr val="tx1"/>
            </a:solidFill>
            <a:round/>
            <a:headEnd type="arrow" w="med" len="med"/>
            <a:tailEnd type="arrow" w="med" len="med"/>
          </a:ln>
        </p:spPr>
        <p:txBody>
          <a:bodyPr/>
          <a:lstStyle/>
          <a:p>
            <a:endParaRPr lang="en-US"/>
          </a:p>
        </p:txBody>
      </p:sp>
      <p:sp>
        <p:nvSpPr>
          <p:cNvPr id="29720" name="Line 24"/>
          <p:cNvSpPr>
            <a:spLocks noChangeShapeType="1"/>
          </p:cNvSpPr>
          <p:nvPr/>
        </p:nvSpPr>
        <p:spPr bwMode="auto">
          <a:xfrm>
            <a:off x="900113" y="3357563"/>
            <a:ext cx="0" cy="1657350"/>
          </a:xfrm>
          <a:prstGeom prst="line">
            <a:avLst/>
          </a:prstGeom>
          <a:noFill/>
          <a:ln w="19050">
            <a:solidFill>
              <a:schemeClr val="tx1"/>
            </a:solidFill>
            <a:round/>
            <a:headEnd type="arrow" w="med" len="med"/>
            <a:tailEnd type="arrow" w="med" len="med"/>
          </a:ln>
        </p:spPr>
        <p:txBody>
          <a:bodyPr/>
          <a:lstStyle/>
          <a:p>
            <a:endParaRPr lang="en-US"/>
          </a:p>
        </p:txBody>
      </p:sp>
      <p:sp>
        <p:nvSpPr>
          <p:cNvPr id="29721" name="Text Box 25"/>
          <p:cNvSpPr txBox="1">
            <a:spLocks noChangeArrowheads="1"/>
          </p:cNvSpPr>
          <p:nvPr/>
        </p:nvSpPr>
        <p:spPr bwMode="auto">
          <a:xfrm>
            <a:off x="179388" y="3908425"/>
            <a:ext cx="733425" cy="396875"/>
          </a:xfrm>
          <a:prstGeom prst="rect">
            <a:avLst/>
          </a:prstGeom>
          <a:noFill/>
          <a:ln w="9525">
            <a:noFill/>
            <a:miter lim="800000"/>
            <a:headEnd/>
            <a:tailEnd/>
          </a:ln>
        </p:spPr>
        <p:txBody>
          <a:bodyPr wrap="none">
            <a:spAutoFit/>
          </a:bodyPr>
          <a:lstStyle/>
          <a:p>
            <a:pPr eaLnBrk="0" hangingPunct="0"/>
            <a:r>
              <a:rPr lang="en-US" sz="2000">
                <a:solidFill>
                  <a:srgbClr val="010066"/>
                </a:solidFill>
                <a:latin typeface="Arial" charset="0"/>
              </a:rPr>
              <a:t>7 cm</a:t>
            </a:r>
            <a:endParaRPr lang="en-GB" sz="2000">
              <a:solidFill>
                <a:srgbClr val="010066"/>
              </a:solidFill>
              <a:latin typeface="Arial" charset="0"/>
            </a:endParaRPr>
          </a:p>
        </p:txBody>
      </p:sp>
      <p:sp>
        <p:nvSpPr>
          <p:cNvPr id="29722" name="Text Box 26"/>
          <p:cNvSpPr txBox="1">
            <a:spLocks noChangeArrowheads="1"/>
          </p:cNvSpPr>
          <p:nvPr/>
        </p:nvSpPr>
        <p:spPr bwMode="auto">
          <a:xfrm>
            <a:off x="1042988" y="2420938"/>
            <a:ext cx="733425" cy="396875"/>
          </a:xfrm>
          <a:prstGeom prst="rect">
            <a:avLst/>
          </a:prstGeom>
          <a:noFill/>
          <a:ln w="9525">
            <a:noFill/>
            <a:miter lim="800000"/>
            <a:headEnd/>
            <a:tailEnd/>
          </a:ln>
        </p:spPr>
        <p:txBody>
          <a:bodyPr wrap="none">
            <a:spAutoFit/>
          </a:bodyPr>
          <a:lstStyle/>
          <a:p>
            <a:pPr eaLnBrk="0" hangingPunct="0"/>
            <a:r>
              <a:rPr lang="en-US" sz="2000">
                <a:solidFill>
                  <a:srgbClr val="010066"/>
                </a:solidFill>
                <a:latin typeface="Arial" charset="0"/>
              </a:rPr>
              <a:t>8 cm</a:t>
            </a:r>
            <a:endParaRPr lang="en-GB" sz="2000">
              <a:solidFill>
                <a:srgbClr val="010066"/>
              </a:solidFill>
              <a:latin typeface="Arial" charset="0"/>
            </a:endParaRPr>
          </a:p>
        </p:txBody>
      </p:sp>
      <p:sp>
        <p:nvSpPr>
          <p:cNvPr id="29723" name="Text Box 27"/>
          <p:cNvSpPr txBox="1">
            <a:spLocks noChangeArrowheads="1"/>
          </p:cNvSpPr>
          <p:nvPr/>
        </p:nvSpPr>
        <p:spPr bwMode="auto">
          <a:xfrm>
            <a:off x="2987675" y="2276475"/>
            <a:ext cx="733425" cy="396875"/>
          </a:xfrm>
          <a:prstGeom prst="rect">
            <a:avLst/>
          </a:prstGeom>
          <a:noFill/>
          <a:ln w="9525">
            <a:noFill/>
            <a:miter lim="800000"/>
            <a:headEnd/>
            <a:tailEnd/>
          </a:ln>
        </p:spPr>
        <p:txBody>
          <a:bodyPr wrap="none">
            <a:spAutoFit/>
          </a:bodyPr>
          <a:lstStyle/>
          <a:p>
            <a:pPr eaLnBrk="0" hangingPunct="0"/>
            <a:r>
              <a:rPr lang="en-US" sz="2000">
                <a:solidFill>
                  <a:srgbClr val="010066"/>
                </a:solidFill>
                <a:latin typeface="Arial" charset="0"/>
              </a:rPr>
              <a:t>5 cm</a:t>
            </a:r>
            <a:endParaRPr lang="en-GB" sz="2000">
              <a:solidFill>
                <a:srgbClr val="010066"/>
              </a:solidFill>
              <a:latin typeface="Arial" charset="0"/>
            </a:endParaRPr>
          </a:p>
        </p:txBody>
      </p:sp>
      <p:sp>
        <p:nvSpPr>
          <p:cNvPr id="13340" name="Text Box 28"/>
          <p:cNvSpPr txBox="1">
            <a:spLocks noChangeArrowheads="1"/>
          </p:cNvSpPr>
          <p:nvPr/>
        </p:nvSpPr>
        <p:spPr bwMode="auto">
          <a:xfrm>
            <a:off x="4284663" y="2986088"/>
            <a:ext cx="1643062"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2 × 40 cm</a:t>
            </a:r>
            <a:r>
              <a:rPr lang="en-US" baseline="30000">
                <a:solidFill>
                  <a:srgbClr val="010066"/>
                </a:solidFill>
                <a:latin typeface="Arial" charset="0"/>
              </a:rPr>
              <a:t>2</a:t>
            </a:r>
            <a:endParaRPr lang="en-GB" baseline="30000">
              <a:solidFill>
                <a:srgbClr val="010066"/>
              </a:solidFill>
              <a:latin typeface="Arial" charset="0"/>
            </a:endParaRPr>
          </a:p>
        </p:txBody>
      </p:sp>
      <p:sp>
        <p:nvSpPr>
          <p:cNvPr id="13341" name="Text Box 29"/>
          <p:cNvSpPr txBox="1">
            <a:spLocks noChangeArrowheads="1"/>
          </p:cNvSpPr>
          <p:nvPr/>
        </p:nvSpPr>
        <p:spPr bwMode="auto">
          <a:xfrm>
            <a:off x="4211638" y="3965575"/>
            <a:ext cx="1905000"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+ 2 × 35 cm</a:t>
            </a:r>
            <a:r>
              <a:rPr lang="en-US" baseline="30000">
                <a:solidFill>
                  <a:srgbClr val="010066"/>
                </a:solidFill>
                <a:latin typeface="Arial" charset="0"/>
              </a:rPr>
              <a:t>2</a:t>
            </a:r>
            <a:endParaRPr lang="en-GB" baseline="30000">
              <a:solidFill>
                <a:srgbClr val="010066"/>
              </a:solidFill>
              <a:latin typeface="Arial" charset="0"/>
            </a:endParaRPr>
          </a:p>
        </p:txBody>
      </p:sp>
      <p:sp>
        <p:nvSpPr>
          <p:cNvPr id="13342" name="Text Box 30"/>
          <p:cNvSpPr txBox="1">
            <a:spLocks noChangeArrowheads="1"/>
          </p:cNvSpPr>
          <p:nvPr/>
        </p:nvSpPr>
        <p:spPr bwMode="auto">
          <a:xfrm>
            <a:off x="4211638" y="4945063"/>
            <a:ext cx="1905000"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+ 2 × 56 cm</a:t>
            </a:r>
            <a:r>
              <a:rPr lang="en-US" baseline="30000">
                <a:solidFill>
                  <a:srgbClr val="010066"/>
                </a:solidFill>
                <a:latin typeface="Arial" charset="0"/>
              </a:rPr>
              <a:t>2</a:t>
            </a:r>
            <a:endParaRPr lang="en-GB" baseline="30000">
              <a:solidFill>
                <a:srgbClr val="010066"/>
              </a:solidFill>
              <a:latin typeface="Arial" charset="0"/>
            </a:endParaRPr>
          </a:p>
        </p:txBody>
      </p:sp>
      <p:sp>
        <p:nvSpPr>
          <p:cNvPr id="13343" name="Text Box 31"/>
          <p:cNvSpPr txBox="1">
            <a:spLocks noChangeArrowheads="1"/>
          </p:cNvSpPr>
          <p:nvPr/>
        </p:nvSpPr>
        <p:spPr bwMode="auto">
          <a:xfrm>
            <a:off x="6227763" y="2986088"/>
            <a:ext cx="2319337"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Top and bottom</a:t>
            </a:r>
            <a:endParaRPr lang="en-GB">
              <a:solidFill>
                <a:srgbClr val="010066"/>
              </a:solidFill>
              <a:latin typeface="Arial" charset="0"/>
            </a:endParaRPr>
          </a:p>
        </p:txBody>
      </p:sp>
      <p:sp>
        <p:nvSpPr>
          <p:cNvPr id="13344" name="Text Box 32"/>
          <p:cNvSpPr txBox="1">
            <a:spLocks noChangeArrowheads="1"/>
          </p:cNvSpPr>
          <p:nvPr/>
        </p:nvSpPr>
        <p:spPr bwMode="auto">
          <a:xfrm>
            <a:off x="6227763" y="3965575"/>
            <a:ext cx="2217737"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Front and back</a:t>
            </a:r>
            <a:endParaRPr lang="en-GB">
              <a:solidFill>
                <a:srgbClr val="010066"/>
              </a:solidFill>
              <a:latin typeface="Arial" charset="0"/>
            </a:endParaRPr>
          </a:p>
        </p:txBody>
      </p:sp>
      <p:sp>
        <p:nvSpPr>
          <p:cNvPr id="13345" name="Text Box 33"/>
          <p:cNvSpPr txBox="1">
            <a:spLocks noChangeArrowheads="1"/>
          </p:cNvSpPr>
          <p:nvPr/>
        </p:nvSpPr>
        <p:spPr bwMode="auto">
          <a:xfrm>
            <a:off x="6227763" y="4945063"/>
            <a:ext cx="2608262"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Left and right side</a:t>
            </a:r>
            <a:endParaRPr lang="en-GB">
              <a:solidFill>
                <a:srgbClr val="010066"/>
              </a:solidFill>
              <a:latin typeface="Arial" charset="0"/>
            </a:endParaRPr>
          </a:p>
        </p:txBody>
      </p:sp>
      <p:sp>
        <p:nvSpPr>
          <p:cNvPr id="13346" name="Text Box 34"/>
          <p:cNvSpPr txBox="1">
            <a:spLocks noChangeArrowheads="1"/>
          </p:cNvSpPr>
          <p:nvPr/>
        </p:nvSpPr>
        <p:spPr bwMode="auto">
          <a:xfrm>
            <a:off x="4192588" y="5848350"/>
            <a:ext cx="3821112"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80 + 70 + 112 = </a:t>
            </a:r>
            <a:r>
              <a:rPr lang="en-US" b="1">
                <a:solidFill>
                  <a:srgbClr val="FF6600"/>
                </a:solidFill>
                <a:latin typeface="Arial" charset="0"/>
              </a:rPr>
              <a:t>262 cm</a:t>
            </a:r>
            <a:r>
              <a:rPr lang="en-US" b="1" baseline="30000">
                <a:solidFill>
                  <a:srgbClr val="FF6600"/>
                </a:solidFill>
                <a:latin typeface="Arial" charset="0"/>
              </a:rPr>
              <a:t>2</a:t>
            </a:r>
            <a:endParaRPr lang="en-GB" b="1" baseline="30000">
              <a:solidFill>
                <a:srgbClr val="FF6600"/>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34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3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4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3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3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34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33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nimBg="1"/>
      <p:bldP spid="13316" grpId="0" animBg="1"/>
      <p:bldP spid="13340" grpId="0"/>
      <p:bldP spid="13341" grpId="0"/>
      <p:bldP spid="13342" grpId="0"/>
      <p:bldP spid="13343" grpId="0"/>
      <p:bldP spid="13344" grpId="0"/>
      <p:bldP spid="13345" grpId="0"/>
      <p:bldP spid="133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150812" y="1387475"/>
            <a:ext cx="7883525" cy="822325"/>
          </a:xfrm>
          <a:prstGeom prst="rect">
            <a:avLst/>
          </a:prstGeom>
          <a:noFill/>
          <a:ln w="9525">
            <a:noFill/>
            <a:miter lim="800000"/>
            <a:headEnd/>
            <a:tailEnd/>
          </a:ln>
        </p:spPr>
        <p:txBody>
          <a:bodyPr>
            <a:spAutoFit/>
          </a:bodyPr>
          <a:lstStyle/>
          <a:p>
            <a:pPr eaLnBrk="0" hangingPunct="0"/>
            <a:r>
              <a:rPr lang="en-GB" dirty="0">
                <a:solidFill>
                  <a:srgbClr val="000066"/>
                </a:solidFill>
                <a:latin typeface="Arial" charset="0"/>
              </a:rPr>
              <a:t>We can find the formula for the surface area of a </a:t>
            </a:r>
            <a:r>
              <a:rPr lang="en-GB" dirty="0" err="1">
                <a:solidFill>
                  <a:srgbClr val="000066"/>
                </a:solidFill>
                <a:latin typeface="Arial" charset="0"/>
              </a:rPr>
              <a:t>cuboid</a:t>
            </a:r>
            <a:r>
              <a:rPr lang="en-GB" dirty="0">
                <a:solidFill>
                  <a:srgbClr val="000066"/>
                </a:solidFill>
                <a:latin typeface="Arial" charset="0"/>
              </a:rPr>
              <a:t> as follows.</a:t>
            </a:r>
          </a:p>
        </p:txBody>
      </p:sp>
      <p:sp>
        <p:nvSpPr>
          <p:cNvPr id="15365" name="Text Box 5"/>
          <p:cNvSpPr txBox="1">
            <a:spLocks noChangeArrowheads="1"/>
          </p:cNvSpPr>
          <p:nvPr/>
        </p:nvSpPr>
        <p:spPr bwMode="auto">
          <a:xfrm>
            <a:off x="4186238" y="1992313"/>
            <a:ext cx="4129087" cy="457200"/>
          </a:xfrm>
          <a:prstGeom prst="rect">
            <a:avLst/>
          </a:prstGeom>
          <a:noFill/>
          <a:ln w="9525">
            <a:noFill/>
            <a:miter lim="800000"/>
            <a:headEnd/>
            <a:tailEnd/>
          </a:ln>
        </p:spPr>
        <p:txBody>
          <a:bodyPr>
            <a:spAutoFit/>
          </a:bodyPr>
          <a:lstStyle/>
          <a:p>
            <a:pPr eaLnBrk="0" hangingPunct="0">
              <a:spcBef>
                <a:spcPct val="50000"/>
              </a:spcBef>
            </a:pPr>
            <a:r>
              <a:rPr lang="en-GB" b="1">
                <a:solidFill>
                  <a:srgbClr val="FF6600"/>
                </a:solidFill>
                <a:latin typeface="Arial" charset="0"/>
              </a:rPr>
              <a:t>Surface area of a cuboid =</a:t>
            </a:r>
          </a:p>
        </p:txBody>
      </p:sp>
      <p:sp>
        <p:nvSpPr>
          <p:cNvPr id="30726" name="Rectangle 6"/>
          <p:cNvSpPr>
            <a:spLocks noGrp="1" noChangeArrowheads="1"/>
          </p:cNvSpPr>
          <p:nvPr>
            <p:ph type="title" idx="4294967295"/>
          </p:nvPr>
        </p:nvSpPr>
        <p:spPr>
          <a:xfrm>
            <a:off x="150812" y="609600"/>
            <a:ext cx="8764588" cy="685800"/>
          </a:xfrm>
          <a:noFill/>
        </p:spPr>
        <p:txBody>
          <a:bodyPr lIns="91440" tIns="45720" rIns="91440" bIns="45720">
            <a:noAutofit/>
          </a:bodyPr>
          <a:lstStyle/>
          <a:p>
            <a:pPr algn="l" eaLnBrk="1" hangingPunct="1"/>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FORMULA FOR THE SURFACE AREA OF A CUBOID</a:t>
            </a:r>
            <a:endParaRPr lang="en-GB"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pSp>
        <p:nvGrpSpPr>
          <p:cNvPr id="2" name="Group 7"/>
          <p:cNvGrpSpPr>
            <a:grpSpLocks/>
          </p:cNvGrpSpPr>
          <p:nvPr/>
        </p:nvGrpSpPr>
        <p:grpSpPr bwMode="auto">
          <a:xfrm>
            <a:off x="430213" y="2279650"/>
            <a:ext cx="3276600" cy="3382963"/>
            <a:chOff x="271" y="1436"/>
            <a:chExt cx="2064" cy="2131"/>
          </a:xfrm>
        </p:grpSpPr>
        <p:sp>
          <p:nvSpPr>
            <p:cNvPr id="30741" name="Line 8"/>
            <p:cNvSpPr>
              <a:spLocks noChangeShapeType="1"/>
            </p:cNvSpPr>
            <p:nvPr/>
          </p:nvSpPr>
          <p:spPr bwMode="auto">
            <a:xfrm flipV="1">
              <a:off x="1338" y="3022"/>
              <a:ext cx="907" cy="544"/>
            </a:xfrm>
            <a:prstGeom prst="line">
              <a:avLst/>
            </a:prstGeom>
            <a:noFill/>
            <a:ln w="28575">
              <a:solidFill>
                <a:schemeClr val="tx1"/>
              </a:solidFill>
              <a:round/>
              <a:headEnd/>
              <a:tailEnd/>
            </a:ln>
          </p:spPr>
          <p:txBody>
            <a:bodyPr/>
            <a:lstStyle/>
            <a:p>
              <a:endParaRPr lang="en-US"/>
            </a:p>
          </p:txBody>
        </p:sp>
        <p:sp>
          <p:nvSpPr>
            <p:cNvPr id="30742" name="Line 9"/>
            <p:cNvSpPr>
              <a:spLocks noChangeShapeType="1"/>
            </p:cNvSpPr>
            <p:nvPr/>
          </p:nvSpPr>
          <p:spPr bwMode="auto">
            <a:xfrm>
              <a:off x="658" y="3158"/>
              <a:ext cx="680" cy="408"/>
            </a:xfrm>
            <a:prstGeom prst="line">
              <a:avLst/>
            </a:prstGeom>
            <a:noFill/>
            <a:ln w="28575">
              <a:solidFill>
                <a:schemeClr val="tx1"/>
              </a:solidFill>
              <a:round/>
              <a:headEnd/>
              <a:tailEnd/>
            </a:ln>
          </p:spPr>
          <p:txBody>
            <a:bodyPr/>
            <a:lstStyle/>
            <a:p>
              <a:endParaRPr lang="en-US"/>
            </a:p>
          </p:txBody>
        </p:sp>
        <p:sp>
          <p:nvSpPr>
            <p:cNvPr id="30743" name="Line 10"/>
            <p:cNvSpPr>
              <a:spLocks noChangeShapeType="1"/>
            </p:cNvSpPr>
            <p:nvPr/>
          </p:nvSpPr>
          <p:spPr bwMode="auto">
            <a:xfrm>
              <a:off x="1338" y="2523"/>
              <a:ext cx="0" cy="1043"/>
            </a:xfrm>
            <a:prstGeom prst="line">
              <a:avLst/>
            </a:prstGeom>
            <a:noFill/>
            <a:ln w="28575">
              <a:solidFill>
                <a:schemeClr val="tx1"/>
              </a:solidFill>
              <a:round/>
              <a:headEnd/>
              <a:tailEnd/>
            </a:ln>
          </p:spPr>
          <p:txBody>
            <a:bodyPr/>
            <a:lstStyle/>
            <a:p>
              <a:endParaRPr lang="en-US"/>
            </a:p>
          </p:txBody>
        </p:sp>
        <p:sp>
          <p:nvSpPr>
            <p:cNvPr id="30744" name="Line 11"/>
            <p:cNvSpPr>
              <a:spLocks noChangeShapeType="1"/>
            </p:cNvSpPr>
            <p:nvPr/>
          </p:nvSpPr>
          <p:spPr bwMode="auto">
            <a:xfrm>
              <a:off x="658" y="2115"/>
              <a:ext cx="0" cy="1043"/>
            </a:xfrm>
            <a:prstGeom prst="line">
              <a:avLst/>
            </a:prstGeom>
            <a:noFill/>
            <a:ln w="28575">
              <a:solidFill>
                <a:schemeClr val="tx1"/>
              </a:solidFill>
              <a:round/>
              <a:headEnd/>
              <a:tailEnd/>
            </a:ln>
          </p:spPr>
          <p:txBody>
            <a:bodyPr/>
            <a:lstStyle/>
            <a:p>
              <a:endParaRPr lang="en-US"/>
            </a:p>
          </p:txBody>
        </p:sp>
        <p:sp>
          <p:nvSpPr>
            <p:cNvPr id="30745" name="Freeform 12"/>
            <p:cNvSpPr>
              <a:spLocks/>
            </p:cNvSpPr>
            <p:nvPr/>
          </p:nvSpPr>
          <p:spPr bwMode="auto">
            <a:xfrm>
              <a:off x="658" y="1570"/>
              <a:ext cx="1587" cy="953"/>
            </a:xfrm>
            <a:custGeom>
              <a:avLst/>
              <a:gdLst>
                <a:gd name="T0" fmla="*/ 907 w 1587"/>
                <a:gd name="T1" fmla="*/ 0 h 953"/>
                <a:gd name="T2" fmla="*/ 0 w 1587"/>
                <a:gd name="T3" fmla="*/ 545 h 953"/>
                <a:gd name="T4" fmla="*/ 680 w 1587"/>
                <a:gd name="T5" fmla="*/ 953 h 953"/>
                <a:gd name="T6" fmla="*/ 1587 w 1587"/>
                <a:gd name="T7" fmla="*/ 409 h 953"/>
                <a:gd name="T8" fmla="*/ 90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28575">
              <a:solidFill>
                <a:schemeClr val="tx1"/>
              </a:solidFill>
              <a:round/>
              <a:headEnd/>
              <a:tailEnd/>
            </a:ln>
          </p:spPr>
          <p:txBody>
            <a:bodyPr/>
            <a:lstStyle/>
            <a:p>
              <a:endParaRPr lang="en-US"/>
            </a:p>
          </p:txBody>
        </p:sp>
        <p:sp>
          <p:nvSpPr>
            <p:cNvPr id="30746" name="Line 13"/>
            <p:cNvSpPr>
              <a:spLocks noChangeShapeType="1"/>
            </p:cNvSpPr>
            <p:nvPr/>
          </p:nvSpPr>
          <p:spPr bwMode="auto">
            <a:xfrm>
              <a:off x="1565" y="2614"/>
              <a:ext cx="680" cy="408"/>
            </a:xfrm>
            <a:prstGeom prst="line">
              <a:avLst/>
            </a:prstGeom>
            <a:noFill/>
            <a:ln w="28575">
              <a:solidFill>
                <a:schemeClr val="tx1"/>
              </a:solidFill>
              <a:prstDash val="sysDot"/>
              <a:round/>
              <a:headEnd/>
              <a:tailEnd/>
            </a:ln>
          </p:spPr>
          <p:txBody>
            <a:bodyPr/>
            <a:lstStyle/>
            <a:p>
              <a:endParaRPr lang="en-US"/>
            </a:p>
          </p:txBody>
        </p:sp>
        <p:sp>
          <p:nvSpPr>
            <p:cNvPr id="30747" name="Line 14"/>
            <p:cNvSpPr>
              <a:spLocks noChangeShapeType="1"/>
            </p:cNvSpPr>
            <p:nvPr/>
          </p:nvSpPr>
          <p:spPr bwMode="auto">
            <a:xfrm flipV="1">
              <a:off x="658" y="2614"/>
              <a:ext cx="907" cy="544"/>
            </a:xfrm>
            <a:prstGeom prst="line">
              <a:avLst/>
            </a:prstGeom>
            <a:noFill/>
            <a:ln w="28575">
              <a:solidFill>
                <a:schemeClr val="tx1"/>
              </a:solidFill>
              <a:prstDash val="sysDot"/>
              <a:round/>
              <a:headEnd/>
              <a:tailEnd/>
            </a:ln>
          </p:spPr>
          <p:txBody>
            <a:bodyPr/>
            <a:lstStyle/>
            <a:p>
              <a:endParaRPr lang="en-US"/>
            </a:p>
          </p:txBody>
        </p:sp>
        <p:sp>
          <p:nvSpPr>
            <p:cNvPr id="30748" name="Line 15"/>
            <p:cNvSpPr>
              <a:spLocks noChangeShapeType="1"/>
            </p:cNvSpPr>
            <p:nvPr/>
          </p:nvSpPr>
          <p:spPr bwMode="auto">
            <a:xfrm>
              <a:off x="2245" y="1979"/>
              <a:ext cx="0" cy="1044"/>
            </a:xfrm>
            <a:prstGeom prst="line">
              <a:avLst/>
            </a:prstGeom>
            <a:noFill/>
            <a:ln w="28575">
              <a:solidFill>
                <a:schemeClr val="tx1"/>
              </a:solidFill>
              <a:round/>
              <a:headEnd/>
              <a:tailEnd/>
            </a:ln>
          </p:spPr>
          <p:txBody>
            <a:bodyPr/>
            <a:lstStyle/>
            <a:p>
              <a:endParaRPr lang="en-US"/>
            </a:p>
          </p:txBody>
        </p:sp>
        <p:sp>
          <p:nvSpPr>
            <p:cNvPr id="30749" name="Line 16"/>
            <p:cNvSpPr>
              <a:spLocks noChangeShapeType="1"/>
            </p:cNvSpPr>
            <p:nvPr/>
          </p:nvSpPr>
          <p:spPr bwMode="auto">
            <a:xfrm>
              <a:off x="1565" y="1570"/>
              <a:ext cx="0" cy="1044"/>
            </a:xfrm>
            <a:prstGeom prst="line">
              <a:avLst/>
            </a:prstGeom>
            <a:noFill/>
            <a:ln w="28575">
              <a:solidFill>
                <a:schemeClr val="tx1"/>
              </a:solidFill>
              <a:prstDash val="sysDot"/>
              <a:round/>
              <a:headEnd/>
              <a:tailEnd/>
            </a:ln>
          </p:spPr>
          <p:txBody>
            <a:bodyPr/>
            <a:lstStyle/>
            <a:p>
              <a:endParaRPr lang="en-US"/>
            </a:p>
          </p:txBody>
        </p:sp>
        <p:sp>
          <p:nvSpPr>
            <p:cNvPr id="30750" name="Freeform 17"/>
            <p:cNvSpPr>
              <a:spLocks/>
            </p:cNvSpPr>
            <p:nvPr/>
          </p:nvSpPr>
          <p:spPr bwMode="auto">
            <a:xfrm>
              <a:off x="1338" y="1979"/>
              <a:ext cx="907" cy="1588"/>
            </a:xfrm>
            <a:custGeom>
              <a:avLst/>
              <a:gdLst>
                <a:gd name="T0" fmla="*/ 907 w 907"/>
                <a:gd name="T1" fmla="*/ 0 h 1588"/>
                <a:gd name="T2" fmla="*/ 0 w 907"/>
                <a:gd name="T3" fmla="*/ 545 h 1588"/>
                <a:gd name="T4" fmla="*/ 0 w 907"/>
                <a:gd name="T5" fmla="*/ 1588 h 1588"/>
                <a:gd name="T6" fmla="*/ 907 w 907"/>
                <a:gd name="T7" fmla="*/ 1044 h 1588"/>
                <a:gd name="T8" fmla="*/ 90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8FD63A"/>
                </a:gs>
                <a:gs pos="100000">
                  <a:srgbClr val="C0E890"/>
                </a:gs>
              </a:gsLst>
              <a:lin ang="18900000" scaled="1"/>
            </a:gradFill>
            <a:ln w="28575">
              <a:solidFill>
                <a:schemeClr val="tx1"/>
              </a:solidFill>
              <a:round/>
              <a:headEnd/>
              <a:tailEnd/>
            </a:ln>
          </p:spPr>
          <p:txBody>
            <a:bodyPr/>
            <a:lstStyle/>
            <a:p>
              <a:endParaRPr lang="en-US"/>
            </a:p>
          </p:txBody>
        </p:sp>
        <p:sp>
          <p:nvSpPr>
            <p:cNvPr id="30751" name="Freeform 18"/>
            <p:cNvSpPr>
              <a:spLocks/>
            </p:cNvSpPr>
            <p:nvPr/>
          </p:nvSpPr>
          <p:spPr bwMode="auto">
            <a:xfrm>
              <a:off x="658" y="1570"/>
              <a:ext cx="1587" cy="953"/>
            </a:xfrm>
            <a:custGeom>
              <a:avLst/>
              <a:gdLst>
                <a:gd name="T0" fmla="*/ 907 w 1587"/>
                <a:gd name="T1" fmla="*/ 0 h 953"/>
                <a:gd name="T2" fmla="*/ 0 w 1587"/>
                <a:gd name="T3" fmla="*/ 545 h 953"/>
                <a:gd name="T4" fmla="*/ 680 w 1587"/>
                <a:gd name="T5" fmla="*/ 953 h 953"/>
                <a:gd name="T6" fmla="*/ 1587 w 1587"/>
                <a:gd name="T7" fmla="*/ 409 h 953"/>
                <a:gd name="T8" fmla="*/ 90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39B4DB"/>
                </a:gs>
                <a:gs pos="100000">
                  <a:srgbClr val="80D0E8"/>
                </a:gs>
              </a:gsLst>
              <a:lin ang="18900000" scaled="1"/>
            </a:gradFill>
            <a:ln w="28575">
              <a:solidFill>
                <a:schemeClr val="tx1"/>
              </a:solidFill>
              <a:round/>
              <a:headEnd/>
              <a:tailEnd/>
            </a:ln>
          </p:spPr>
          <p:txBody>
            <a:bodyPr/>
            <a:lstStyle/>
            <a:p>
              <a:endParaRPr lang="en-US"/>
            </a:p>
          </p:txBody>
        </p:sp>
        <p:sp>
          <p:nvSpPr>
            <p:cNvPr id="30752" name="Freeform 19"/>
            <p:cNvSpPr>
              <a:spLocks/>
            </p:cNvSpPr>
            <p:nvPr/>
          </p:nvSpPr>
          <p:spPr bwMode="auto">
            <a:xfrm>
              <a:off x="658" y="2115"/>
              <a:ext cx="680" cy="1451"/>
            </a:xfrm>
            <a:custGeom>
              <a:avLst/>
              <a:gdLst>
                <a:gd name="T0" fmla="*/ 0 w 680"/>
                <a:gd name="T1" fmla="*/ 0 h 1451"/>
                <a:gd name="T2" fmla="*/ 0 w 680"/>
                <a:gd name="T3" fmla="*/ 1043 h 1451"/>
                <a:gd name="T4" fmla="*/ 680 w 680"/>
                <a:gd name="T5" fmla="*/ 1451 h 1451"/>
                <a:gd name="T6" fmla="*/ 680 w 680"/>
                <a:gd name="T7" fmla="*/ 408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A679C5"/>
                </a:gs>
                <a:gs pos="100000">
                  <a:srgbClr val="D0B8E0"/>
                </a:gs>
              </a:gsLst>
              <a:lin ang="18900000" scaled="1"/>
            </a:gradFill>
            <a:ln w="28575">
              <a:solidFill>
                <a:schemeClr val="tx1"/>
              </a:solidFill>
              <a:round/>
              <a:headEnd/>
              <a:tailEnd/>
            </a:ln>
          </p:spPr>
          <p:txBody>
            <a:bodyPr/>
            <a:lstStyle/>
            <a:p>
              <a:endParaRPr lang="en-US"/>
            </a:p>
          </p:txBody>
        </p:sp>
        <p:sp>
          <p:nvSpPr>
            <p:cNvPr id="30753" name="Line 20"/>
            <p:cNvSpPr>
              <a:spLocks noChangeShapeType="1"/>
            </p:cNvSpPr>
            <p:nvPr/>
          </p:nvSpPr>
          <p:spPr bwMode="auto">
            <a:xfrm>
              <a:off x="1655" y="1480"/>
              <a:ext cx="680" cy="408"/>
            </a:xfrm>
            <a:prstGeom prst="line">
              <a:avLst/>
            </a:prstGeom>
            <a:noFill/>
            <a:ln w="19050">
              <a:solidFill>
                <a:schemeClr val="tx1"/>
              </a:solidFill>
              <a:round/>
              <a:headEnd type="arrow" w="med" len="med"/>
              <a:tailEnd type="arrow" w="med" len="med"/>
            </a:ln>
          </p:spPr>
          <p:txBody>
            <a:bodyPr/>
            <a:lstStyle/>
            <a:p>
              <a:endParaRPr lang="en-US"/>
            </a:p>
          </p:txBody>
        </p:sp>
        <p:sp>
          <p:nvSpPr>
            <p:cNvPr id="30754" name="Line 21"/>
            <p:cNvSpPr>
              <a:spLocks noChangeShapeType="1"/>
            </p:cNvSpPr>
            <p:nvPr/>
          </p:nvSpPr>
          <p:spPr bwMode="auto">
            <a:xfrm flipV="1">
              <a:off x="657" y="1480"/>
              <a:ext cx="907" cy="544"/>
            </a:xfrm>
            <a:prstGeom prst="line">
              <a:avLst/>
            </a:prstGeom>
            <a:noFill/>
            <a:ln w="19050">
              <a:solidFill>
                <a:schemeClr val="tx1"/>
              </a:solidFill>
              <a:round/>
              <a:headEnd type="arrow" w="med" len="med"/>
              <a:tailEnd type="arrow" w="med" len="med"/>
            </a:ln>
          </p:spPr>
          <p:txBody>
            <a:bodyPr/>
            <a:lstStyle/>
            <a:p>
              <a:endParaRPr lang="en-US"/>
            </a:p>
          </p:txBody>
        </p:sp>
        <p:sp>
          <p:nvSpPr>
            <p:cNvPr id="30755" name="Line 22"/>
            <p:cNvSpPr>
              <a:spLocks noChangeShapeType="1"/>
            </p:cNvSpPr>
            <p:nvPr/>
          </p:nvSpPr>
          <p:spPr bwMode="auto">
            <a:xfrm>
              <a:off x="567" y="2115"/>
              <a:ext cx="0" cy="1044"/>
            </a:xfrm>
            <a:prstGeom prst="line">
              <a:avLst/>
            </a:prstGeom>
            <a:noFill/>
            <a:ln w="19050">
              <a:solidFill>
                <a:schemeClr val="tx1"/>
              </a:solidFill>
              <a:round/>
              <a:headEnd type="arrow" w="med" len="med"/>
              <a:tailEnd type="arrow" w="med" len="med"/>
            </a:ln>
          </p:spPr>
          <p:txBody>
            <a:bodyPr/>
            <a:lstStyle/>
            <a:p>
              <a:endParaRPr lang="en-US"/>
            </a:p>
          </p:txBody>
        </p:sp>
        <p:sp>
          <p:nvSpPr>
            <p:cNvPr id="30756" name="Text Box 23"/>
            <p:cNvSpPr txBox="1">
              <a:spLocks noChangeArrowheads="1"/>
            </p:cNvSpPr>
            <p:nvPr/>
          </p:nvSpPr>
          <p:spPr bwMode="auto">
            <a:xfrm>
              <a:off x="271" y="2464"/>
              <a:ext cx="196" cy="250"/>
            </a:xfrm>
            <a:prstGeom prst="rect">
              <a:avLst/>
            </a:prstGeom>
            <a:noFill/>
            <a:ln w="9525">
              <a:noFill/>
              <a:miter lim="800000"/>
              <a:headEnd/>
              <a:tailEnd/>
            </a:ln>
          </p:spPr>
          <p:txBody>
            <a:bodyPr wrap="none">
              <a:spAutoFit/>
            </a:bodyPr>
            <a:lstStyle/>
            <a:p>
              <a:pPr eaLnBrk="0" hangingPunct="0"/>
              <a:r>
                <a:rPr lang="en-US" sz="2000" i="1">
                  <a:solidFill>
                    <a:srgbClr val="010066"/>
                  </a:solidFill>
                </a:rPr>
                <a:t>h</a:t>
              </a:r>
              <a:endParaRPr lang="en-GB" sz="2000" i="1">
                <a:solidFill>
                  <a:srgbClr val="010066"/>
                </a:solidFill>
              </a:endParaRPr>
            </a:p>
          </p:txBody>
        </p:sp>
        <p:sp>
          <p:nvSpPr>
            <p:cNvPr id="30757" name="Text Box 24"/>
            <p:cNvSpPr txBox="1">
              <a:spLocks noChangeArrowheads="1"/>
            </p:cNvSpPr>
            <p:nvPr/>
          </p:nvSpPr>
          <p:spPr bwMode="auto">
            <a:xfrm>
              <a:off x="860" y="1527"/>
              <a:ext cx="160" cy="250"/>
            </a:xfrm>
            <a:prstGeom prst="rect">
              <a:avLst/>
            </a:prstGeom>
            <a:noFill/>
            <a:ln w="9525">
              <a:noFill/>
              <a:miter lim="800000"/>
              <a:headEnd/>
              <a:tailEnd/>
            </a:ln>
          </p:spPr>
          <p:txBody>
            <a:bodyPr wrap="none">
              <a:spAutoFit/>
            </a:bodyPr>
            <a:lstStyle/>
            <a:p>
              <a:pPr eaLnBrk="0" hangingPunct="0"/>
              <a:r>
                <a:rPr lang="en-US" sz="2000" i="1">
                  <a:solidFill>
                    <a:srgbClr val="010066"/>
                  </a:solidFill>
                </a:rPr>
                <a:t>l</a:t>
              </a:r>
              <a:endParaRPr lang="en-GB" sz="2000" i="1">
                <a:solidFill>
                  <a:srgbClr val="010066"/>
                </a:solidFill>
              </a:endParaRPr>
            </a:p>
          </p:txBody>
        </p:sp>
        <p:sp>
          <p:nvSpPr>
            <p:cNvPr id="30758" name="Text Box 25"/>
            <p:cNvSpPr txBox="1">
              <a:spLocks noChangeArrowheads="1"/>
            </p:cNvSpPr>
            <p:nvPr/>
          </p:nvSpPr>
          <p:spPr bwMode="auto">
            <a:xfrm>
              <a:off x="1882" y="1436"/>
              <a:ext cx="223" cy="250"/>
            </a:xfrm>
            <a:prstGeom prst="rect">
              <a:avLst/>
            </a:prstGeom>
            <a:noFill/>
            <a:ln w="9525">
              <a:noFill/>
              <a:miter lim="800000"/>
              <a:headEnd/>
              <a:tailEnd/>
            </a:ln>
          </p:spPr>
          <p:txBody>
            <a:bodyPr wrap="none">
              <a:spAutoFit/>
            </a:bodyPr>
            <a:lstStyle/>
            <a:p>
              <a:pPr eaLnBrk="0" hangingPunct="0"/>
              <a:r>
                <a:rPr lang="en-US" sz="2000" i="1">
                  <a:solidFill>
                    <a:srgbClr val="010066"/>
                  </a:solidFill>
                </a:rPr>
                <a:t>w</a:t>
              </a:r>
              <a:endParaRPr lang="en-GB" sz="2000" i="1">
                <a:solidFill>
                  <a:srgbClr val="010066"/>
                </a:solidFill>
              </a:endParaRPr>
            </a:p>
          </p:txBody>
        </p:sp>
      </p:grpSp>
      <p:grpSp>
        <p:nvGrpSpPr>
          <p:cNvPr id="3" name="Group 26"/>
          <p:cNvGrpSpPr>
            <a:grpSpLocks/>
          </p:cNvGrpSpPr>
          <p:nvPr/>
        </p:nvGrpSpPr>
        <p:grpSpPr bwMode="auto">
          <a:xfrm>
            <a:off x="4140200" y="2565400"/>
            <a:ext cx="4754563" cy="865188"/>
            <a:chOff x="2608" y="1616"/>
            <a:chExt cx="2995" cy="545"/>
          </a:xfrm>
        </p:grpSpPr>
        <p:sp>
          <p:nvSpPr>
            <p:cNvPr id="30738" name="Rectangle 27"/>
            <p:cNvSpPr>
              <a:spLocks noChangeArrowheads="1"/>
            </p:cNvSpPr>
            <p:nvPr/>
          </p:nvSpPr>
          <p:spPr bwMode="auto">
            <a:xfrm>
              <a:off x="2608" y="1616"/>
              <a:ext cx="2995" cy="545"/>
            </a:xfrm>
            <a:prstGeom prst="rect">
              <a:avLst/>
            </a:prstGeom>
            <a:solidFill>
              <a:srgbClr val="80D0E8"/>
            </a:solidFill>
            <a:ln w="28575">
              <a:solidFill>
                <a:schemeClr val="tx1"/>
              </a:solidFill>
              <a:miter lim="800000"/>
              <a:headEnd/>
              <a:tailEnd/>
            </a:ln>
          </p:spPr>
          <p:txBody>
            <a:bodyPr wrap="none" anchor="ctr"/>
            <a:lstStyle/>
            <a:p>
              <a:endParaRPr lang="en-CA" sz="1800">
                <a:latin typeface="Arial" charset="0"/>
              </a:endParaRPr>
            </a:p>
          </p:txBody>
        </p:sp>
        <p:sp>
          <p:nvSpPr>
            <p:cNvPr id="30739" name="Text Box 28"/>
            <p:cNvSpPr txBox="1">
              <a:spLocks noChangeArrowheads="1"/>
            </p:cNvSpPr>
            <p:nvPr/>
          </p:nvSpPr>
          <p:spPr bwMode="auto">
            <a:xfrm>
              <a:off x="2699" y="1745"/>
              <a:ext cx="622"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2 × </a:t>
              </a:r>
              <a:r>
                <a:rPr lang="en-US" i="1">
                  <a:solidFill>
                    <a:srgbClr val="010066"/>
                  </a:solidFill>
                </a:rPr>
                <a:t>lw</a:t>
              </a:r>
              <a:endParaRPr lang="en-GB" baseline="30000">
                <a:solidFill>
                  <a:srgbClr val="010066"/>
                </a:solidFill>
                <a:latin typeface="Arial" charset="0"/>
              </a:endParaRPr>
            </a:p>
          </p:txBody>
        </p:sp>
        <p:sp>
          <p:nvSpPr>
            <p:cNvPr id="30740" name="Text Box 29"/>
            <p:cNvSpPr txBox="1">
              <a:spLocks noChangeArrowheads="1"/>
            </p:cNvSpPr>
            <p:nvPr/>
          </p:nvSpPr>
          <p:spPr bwMode="auto">
            <a:xfrm>
              <a:off x="3923" y="1745"/>
              <a:ext cx="1461"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Top and bottom</a:t>
              </a:r>
              <a:endParaRPr lang="en-GB">
                <a:solidFill>
                  <a:srgbClr val="010066"/>
                </a:solidFill>
                <a:latin typeface="Arial" charset="0"/>
              </a:endParaRPr>
            </a:p>
          </p:txBody>
        </p:sp>
      </p:grpSp>
      <p:grpSp>
        <p:nvGrpSpPr>
          <p:cNvPr id="4" name="Group 30"/>
          <p:cNvGrpSpPr>
            <a:grpSpLocks/>
          </p:cNvGrpSpPr>
          <p:nvPr/>
        </p:nvGrpSpPr>
        <p:grpSpPr bwMode="auto">
          <a:xfrm>
            <a:off x="4140200" y="3544888"/>
            <a:ext cx="4754563" cy="865187"/>
            <a:chOff x="2608" y="2233"/>
            <a:chExt cx="2995" cy="545"/>
          </a:xfrm>
        </p:grpSpPr>
        <p:sp>
          <p:nvSpPr>
            <p:cNvPr id="30735" name="Rectangle 31"/>
            <p:cNvSpPr>
              <a:spLocks noChangeArrowheads="1"/>
            </p:cNvSpPr>
            <p:nvPr/>
          </p:nvSpPr>
          <p:spPr bwMode="auto">
            <a:xfrm>
              <a:off x="2608" y="2233"/>
              <a:ext cx="2995" cy="545"/>
            </a:xfrm>
            <a:prstGeom prst="rect">
              <a:avLst/>
            </a:prstGeom>
            <a:solidFill>
              <a:srgbClr val="D0B8E0"/>
            </a:solidFill>
            <a:ln w="28575">
              <a:solidFill>
                <a:schemeClr val="tx1"/>
              </a:solidFill>
              <a:miter lim="800000"/>
              <a:headEnd/>
              <a:tailEnd/>
            </a:ln>
          </p:spPr>
          <p:txBody>
            <a:bodyPr wrap="none" anchor="ctr"/>
            <a:lstStyle/>
            <a:p>
              <a:endParaRPr lang="en-CA" sz="1800">
                <a:latin typeface="Arial" charset="0"/>
              </a:endParaRPr>
            </a:p>
          </p:txBody>
        </p:sp>
        <p:sp>
          <p:nvSpPr>
            <p:cNvPr id="30736" name="Text Box 32"/>
            <p:cNvSpPr txBox="1">
              <a:spLocks noChangeArrowheads="1"/>
            </p:cNvSpPr>
            <p:nvPr/>
          </p:nvSpPr>
          <p:spPr bwMode="auto">
            <a:xfrm>
              <a:off x="2653" y="2363"/>
              <a:ext cx="830"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+ 2 × </a:t>
              </a:r>
              <a:r>
                <a:rPr lang="en-US" i="1">
                  <a:solidFill>
                    <a:srgbClr val="010066"/>
                  </a:solidFill>
                </a:rPr>
                <a:t>hw</a:t>
              </a:r>
              <a:endParaRPr lang="en-GB" baseline="30000">
                <a:solidFill>
                  <a:srgbClr val="010066"/>
                </a:solidFill>
                <a:latin typeface="Arial" charset="0"/>
              </a:endParaRPr>
            </a:p>
          </p:txBody>
        </p:sp>
        <p:sp>
          <p:nvSpPr>
            <p:cNvPr id="30737" name="Text Box 33"/>
            <p:cNvSpPr txBox="1">
              <a:spLocks noChangeArrowheads="1"/>
            </p:cNvSpPr>
            <p:nvPr/>
          </p:nvSpPr>
          <p:spPr bwMode="auto">
            <a:xfrm>
              <a:off x="3923" y="2362"/>
              <a:ext cx="1397"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Front and back</a:t>
              </a:r>
              <a:endParaRPr lang="en-GB">
                <a:solidFill>
                  <a:srgbClr val="010066"/>
                </a:solidFill>
                <a:latin typeface="Arial" charset="0"/>
              </a:endParaRPr>
            </a:p>
          </p:txBody>
        </p:sp>
      </p:grpSp>
      <p:grpSp>
        <p:nvGrpSpPr>
          <p:cNvPr id="5" name="Group 34"/>
          <p:cNvGrpSpPr>
            <a:grpSpLocks/>
          </p:cNvGrpSpPr>
          <p:nvPr/>
        </p:nvGrpSpPr>
        <p:grpSpPr bwMode="auto">
          <a:xfrm>
            <a:off x="4140200" y="4524375"/>
            <a:ext cx="4754563" cy="865188"/>
            <a:chOff x="2608" y="2850"/>
            <a:chExt cx="2995" cy="545"/>
          </a:xfrm>
        </p:grpSpPr>
        <p:sp>
          <p:nvSpPr>
            <p:cNvPr id="30732" name="Rectangle 35"/>
            <p:cNvSpPr>
              <a:spLocks noChangeArrowheads="1"/>
            </p:cNvSpPr>
            <p:nvPr/>
          </p:nvSpPr>
          <p:spPr bwMode="auto">
            <a:xfrm>
              <a:off x="2608" y="2850"/>
              <a:ext cx="2995" cy="545"/>
            </a:xfrm>
            <a:prstGeom prst="rect">
              <a:avLst/>
            </a:prstGeom>
            <a:solidFill>
              <a:srgbClr val="C0E890"/>
            </a:solidFill>
            <a:ln w="28575">
              <a:solidFill>
                <a:schemeClr val="tx1"/>
              </a:solidFill>
              <a:miter lim="800000"/>
              <a:headEnd/>
              <a:tailEnd/>
            </a:ln>
          </p:spPr>
          <p:txBody>
            <a:bodyPr wrap="none" anchor="ctr"/>
            <a:lstStyle/>
            <a:p>
              <a:endParaRPr lang="en-CA" sz="1800">
                <a:latin typeface="Arial" charset="0"/>
              </a:endParaRPr>
            </a:p>
          </p:txBody>
        </p:sp>
        <p:sp>
          <p:nvSpPr>
            <p:cNvPr id="30733" name="Text Box 36"/>
            <p:cNvSpPr txBox="1">
              <a:spLocks noChangeArrowheads="1"/>
            </p:cNvSpPr>
            <p:nvPr/>
          </p:nvSpPr>
          <p:spPr bwMode="auto">
            <a:xfrm>
              <a:off x="2653" y="2979"/>
              <a:ext cx="755"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+ 2 × </a:t>
              </a:r>
              <a:r>
                <a:rPr lang="en-US" i="1">
                  <a:solidFill>
                    <a:srgbClr val="010066"/>
                  </a:solidFill>
                </a:rPr>
                <a:t>lh</a:t>
              </a:r>
              <a:endParaRPr lang="en-GB" baseline="30000">
                <a:solidFill>
                  <a:srgbClr val="010066"/>
                </a:solidFill>
                <a:latin typeface="Arial" charset="0"/>
              </a:endParaRPr>
            </a:p>
          </p:txBody>
        </p:sp>
        <p:sp>
          <p:nvSpPr>
            <p:cNvPr id="30734" name="Text Box 37"/>
            <p:cNvSpPr txBox="1">
              <a:spLocks noChangeArrowheads="1"/>
            </p:cNvSpPr>
            <p:nvPr/>
          </p:nvSpPr>
          <p:spPr bwMode="auto">
            <a:xfrm>
              <a:off x="3923" y="2979"/>
              <a:ext cx="1643"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Left and right side</a:t>
              </a:r>
              <a:endParaRPr lang="en-GB">
                <a:solidFill>
                  <a:srgbClr val="010066"/>
                </a:solidFill>
                <a:latin typeface="Arial" charset="0"/>
              </a:endParaRPr>
            </a:p>
          </p:txBody>
        </p:sp>
      </p:grpSp>
      <p:sp>
        <p:nvSpPr>
          <p:cNvPr id="15398" name="Text Box 38"/>
          <p:cNvSpPr txBox="1">
            <a:spLocks noChangeArrowheads="1"/>
          </p:cNvSpPr>
          <p:nvPr/>
        </p:nvSpPr>
        <p:spPr bwMode="auto">
          <a:xfrm>
            <a:off x="4192588" y="5637213"/>
            <a:ext cx="2562225" cy="457200"/>
          </a:xfrm>
          <a:prstGeom prst="rect">
            <a:avLst/>
          </a:prstGeom>
          <a:noFill/>
          <a:ln w="9525">
            <a:noFill/>
            <a:miter lim="800000"/>
            <a:headEnd/>
            <a:tailEnd/>
          </a:ln>
        </p:spPr>
        <p:txBody>
          <a:bodyPr wrap="none">
            <a:spAutoFit/>
          </a:bodyPr>
          <a:lstStyle/>
          <a:p>
            <a:pPr eaLnBrk="0" hangingPunct="0"/>
            <a:r>
              <a:rPr lang="en-US" b="1">
                <a:solidFill>
                  <a:srgbClr val="FF6600"/>
                </a:solidFill>
                <a:latin typeface="Arial" charset="0"/>
              </a:rPr>
              <a:t>= 2</a:t>
            </a:r>
            <a:r>
              <a:rPr lang="en-US" b="1" i="1">
                <a:solidFill>
                  <a:srgbClr val="FF6600"/>
                </a:solidFill>
              </a:rPr>
              <a:t>lw</a:t>
            </a:r>
            <a:r>
              <a:rPr lang="en-US" b="1">
                <a:solidFill>
                  <a:srgbClr val="FF6600"/>
                </a:solidFill>
                <a:latin typeface="Arial" charset="0"/>
              </a:rPr>
              <a:t> + 2</a:t>
            </a:r>
            <a:r>
              <a:rPr lang="en-US" b="1" i="1">
                <a:solidFill>
                  <a:srgbClr val="FF6600"/>
                </a:solidFill>
              </a:rPr>
              <a:t>hw</a:t>
            </a:r>
            <a:r>
              <a:rPr lang="en-US" b="1">
                <a:solidFill>
                  <a:srgbClr val="FF6600"/>
                </a:solidFill>
                <a:latin typeface="Arial" charset="0"/>
              </a:rPr>
              <a:t> + 2</a:t>
            </a:r>
            <a:r>
              <a:rPr lang="en-US" b="1" i="1">
                <a:solidFill>
                  <a:srgbClr val="FF6600"/>
                </a:solidFill>
              </a:rPr>
              <a:t>lh</a:t>
            </a:r>
            <a:endParaRPr lang="en-GB" b="1" i="1" baseline="30000">
              <a:solidFill>
                <a:srgbClr val="FF66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3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1539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7086600" y="1676400"/>
            <a:ext cx="184150" cy="457200"/>
          </a:xfrm>
          <a:prstGeom prst="rect">
            <a:avLst/>
          </a:prstGeom>
          <a:noFill/>
          <a:ln w="9525">
            <a:noFill/>
            <a:miter lim="800000"/>
            <a:headEnd/>
            <a:tailEnd/>
          </a:ln>
        </p:spPr>
        <p:txBody>
          <a:bodyPr wrap="none">
            <a:spAutoFit/>
          </a:bodyPr>
          <a:lstStyle/>
          <a:p>
            <a:endParaRPr lang="en-US"/>
          </a:p>
        </p:txBody>
      </p:sp>
      <p:sp>
        <p:nvSpPr>
          <p:cNvPr id="14339" name="Rectangle 3"/>
          <p:cNvSpPr>
            <a:spLocks noChangeArrowheads="1"/>
          </p:cNvSpPr>
          <p:nvPr/>
        </p:nvSpPr>
        <p:spPr bwMode="auto">
          <a:xfrm>
            <a:off x="6477000" y="838200"/>
            <a:ext cx="2362200" cy="1447800"/>
          </a:xfrm>
          <a:prstGeom prst="rect">
            <a:avLst/>
          </a:prstGeom>
          <a:solidFill>
            <a:schemeClr val="hlink"/>
          </a:solidFill>
          <a:ln w="9525">
            <a:solidFill>
              <a:schemeClr val="tx1"/>
            </a:solidFill>
            <a:miter lim="800000"/>
            <a:headEnd/>
            <a:tailEnd/>
          </a:ln>
        </p:spPr>
        <p:txBody>
          <a:bodyPr wrap="none" anchor="ctr"/>
          <a:lstStyle/>
          <a:p>
            <a:pPr algn="ctr"/>
            <a:r>
              <a:rPr lang="en-US" b="1"/>
              <a:t>BACK</a:t>
            </a:r>
          </a:p>
        </p:txBody>
      </p:sp>
      <p:sp>
        <p:nvSpPr>
          <p:cNvPr id="14340" name="AutoShape 4"/>
          <p:cNvSpPr>
            <a:spLocks noChangeArrowheads="1"/>
          </p:cNvSpPr>
          <p:nvPr/>
        </p:nvSpPr>
        <p:spPr bwMode="auto">
          <a:xfrm>
            <a:off x="304800" y="2362200"/>
            <a:ext cx="2514600" cy="152400"/>
          </a:xfrm>
          <a:prstGeom prst="parallelogram">
            <a:avLst>
              <a:gd name="adj" fmla="val 99993"/>
            </a:avLst>
          </a:prstGeom>
          <a:solidFill>
            <a:srgbClr val="FFCC99"/>
          </a:solidFill>
          <a:ln w="9525">
            <a:solidFill>
              <a:schemeClr val="tx1"/>
            </a:solidFill>
            <a:miter lim="800000"/>
            <a:headEnd/>
            <a:tailEnd/>
          </a:ln>
        </p:spPr>
        <p:txBody>
          <a:bodyPr wrap="none" anchor="ctr"/>
          <a:lstStyle/>
          <a:p>
            <a:endParaRPr lang="en-US"/>
          </a:p>
        </p:txBody>
      </p:sp>
      <p:sp>
        <p:nvSpPr>
          <p:cNvPr id="14341" name="Rectangle 5"/>
          <p:cNvSpPr>
            <a:spLocks noChangeArrowheads="1"/>
          </p:cNvSpPr>
          <p:nvPr/>
        </p:nvSpPr>
        <p:spPr bwMode="auto">
          <a:xfrm>
            <a:off x="304800" y="1066800"/>
            <a:ext cx="2362200" cy="14478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14342" name="Rectangle 6"/>
          <p:cNvSpPr>
            <a:spLocks noChangeArrowheads="1"/>
          </p:cNvSpPr>
          <p:nvPr/>
        </p:nvSpPr>
        <p:spPr bwMode="auto">
          <a:xfrm>
            <a:off x="3276600" y="990600"/>
            <a:ext cx="2362200" cy="14478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14343" name="Rectangle 7"/>
          <p:cNvSpPr>
            <a:spLocks noChangeArrowheads="1"/>
          </p:cNvSpPr>
          <p:nvPr/>
        </p:nvSpPr>
        <p:spPr bwMode="auto">
          <a:xfrm>
            <a:off x="6324600" y="990600"/>
            <a:ext cx="2362200" cy="1447800"/>
          </a:xfrm>
          <a:prstGeom prst="rect">
            <a:avLst/>
          </a:prstGeom>
          <a:solidFill>
            <a:schemeClr val="accent1"/>
          </a:solidFill>
          <a:ln w="9525">
            <a:miter lim="800000"/>
            <a:headEnd/>
            <a:tailEnd/>
          </a:ln>
          <a:scene3d>
            <a:camera prst="legacyObliqueTopRight"/>
            <a:lightRig rig="legacyFlat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sp>
        <p:nvSpPr>
          <p:cNvPr id="14344" name="AutoShape 8"/>
          <p:cNvSpPr>
            <a:spLocks noChangeArrowheads="1"/>
          </p:cNvSpPr>
          <p:nvPr/>
        </p:nvSpPr>
        <p:spPr bwMode="auto">
          <a:xfrm rot="16200000" flipH="1">
            <a:off x="1943100" y="1638300"/>
            <a:ext cx="1600200" cy="152400"/>
          </a:xfrm>
          <a:prstGeom prst="parallelogram">
            <a:avLst>
              <a:gd name="adj" fmla="val 96833"/>
            </a:avLst>
          </a:prstGeom>
          <a:solidFill>
            <a:schemeClr val="accent1"/>
          </a:solidFill>
          <a:ln w="28575">
            <a:solidFill>
              <a:schemeClr val="tx1"/>
            </a:solidFill>
            <a:miter lim="800000"/>
            <a:headEnd/>
            <a:tailEnd/>
          </a:ln>
        </p:spPr>
        <p:txBody>
          <a:bodyPr wrap="none" anchor="ctr"/>
          <a:lstStyle/>
          <a:p>
            <a:endParaRPr lang="en-US"/>
          </a:p>
        </p:txBody>
      </p:sp>
      <p:sp>
        <p:nvSpPr>
          <p:cNvPr id="14345" name="AutoShape 9"/>
          <p:cNvSpPr>
            <a:spLocks noChangeArrowheads="1"/>
          </p:cNvSpPr>
          <p:nvPr/>
        </p:nvSpPr>
        <p:spPr bwMode="auto">
          <a:xfrm rot="16200000" flipH="1">
            <a:off x="-381000" y="1600200"/>
            <a:ext cx="1600200" cy="228600"/>
          </a:xfrm>
          <a:prstGeom prst="parallelogram">
            <a:avLst>
              <a:gd name="adj" fmla="val 64556"/>
            </a:avLst>
          </a:prstGeom>
          <a:solidFill>
            <a:schemeClr val="accent1"/>
          </a:solidFill>
          <a:ln w="28575">
            <a:solidFill>
              <a:schemeClr val="tx1"/>
            </a:solidFill>
            <a:miter lim="800000"/>
            <a:headEnd/>
            <a:tailEnd/>
          </a:ln>
        </p:spPr>
        <p:txBody>
          <a:bodyPr wrap="none" anchor="ctr"/>
          <a:lstStyle/>
          <a:p>
            <a:endParaRPr lang="en-US"/>
          </a:p>
        </p:txBody>
      </p:sp>
      <p:sp>
        <p:nvSpPr>
          <p:cNvPr id="14346" name="AutoShape 10"/>
          <p:cNvSpPr>
            <a:spLocks noChangeArrowheads="1"/>
          </p:cNvSpPr>
          <p:nvPr/>
        </p:nvSpPr>
        <p:spPr bwMode="auto">
          <a:xfrm>
            <a:off x="304800" y="914400"/>
            <a:ext cx="2514600" cy="152400"/>
          </a:xfrm>
          <a:prstGeom prst="parallelogram">
            <a:avLst>
              <a:gd name="adj" fmla="val 99993"/>
            </a:avLst>
          </a:prstGeom>
          <a:solidFill>
            <a:srgbClr val="FFCC99"/>
          </a:solidFill>
          <a:ln w="9525">
            <a:solidFill>
              <a:schemeClr val="tx1"/>
            </a:solidFill>
            <a:miter lim="800000"/>
            <a:headEnd/>
            <a:tailEnd/>
          </a:ln>
        </p:spPr>
        <p:txBody>
          <a:bodyPr wrap="none" anchor="ctr"/>
          <a:lstStyle/>
          <a:p>
            <a:endParaRPr lang="en-US"/>
          </a:p>
        </p:txBody>
      </p:sp>
      <p:sp>
        <p:nvSpPr>
          <p:cNvPr id="14347" name="Rectangle 11"/>
          <p:cNvSpPr>
            <a:spLocks noChangeArrowheads="1"/>
          </p:cNvSpPr>
          <p:nvPr/>
        </p:nvSpPr>
        <p:spPr bwMode="auto">
          <a:xfrm>
            <a:off x="3276600" y="990600"/>
            <a:ext cx="2362200" cy="1447800"/>
          </a:xfrm>
          <a:prstGeom prst="rect">
            <a:avLst/>
          </a:prstGeom>
          <a:solidFill>
            <a:schemeClr val="hlink"/>
          </a:solidFill>
          <a:ln w="9525">
            <a:solidFill>
              <a:schemeClr val="tx1"/>
            </a:solidFill>
            <a:miter lim="800000"/>
            <a:headEnd/>
            <a:tailEnd/>
          </a:ln>
        </p:spPr>
        <p:txBody>
          <a:bodyPr wrap="none" anchor="ctr"/>
          <a:lstStyle/>
          <a:p>
            <a:pPr algn="ctr"/>
            <a:r>
              <a:rPr lang="en-US" b="1"/>
              <a:t>FRONT</a:t>
            </a:r>
          </a:p>
        </p:txBody>
      </p:sp>
      <p:sp>
        <p:nvSpPr>
          <p:cNvPr id="53260" name="Text Box 12"/>
          <p:cNvSpPr txBox="1">
            <a:spLocks noChangeArrowheads="1"/>
          </p:cNvSpPr>
          <p:nvPr/>
        </p:nvSpPr>
        <p:spPr bwMode="auto">
          <a:xfrm>
            <a:off x="1219200" y="304800"/>
            <a:ext cx="7162800" cy="646331"/>
          </a:xfrm>
          <a:prstGeom prst="rect">
            <a:avLst/>
          </a:prstGeom>
          <a:noFill/>
          <a:ln w="9525">
            <a:noFill/>
            <a:miter lim="800000"/>
            <a:headEnd/>
            <a:tailEnd/>
          </a:ln>
          <a:effectLst/>
        </p:spPr>
        <p:txBody>
          <a:bodyPr wrap="square">
            <a:spAutoFit/>
          </a:bodyPr>
          <a:lstStyle/>
          <a:p>
            <a:pPr>
              <a:spcBef>
                <a:spcPct val="50000"/>
              </a:spcBef>
              <a:defRPr/>
            </a:pPr>
            <a:r>
              <a:rPr lang="en-US" sz="3600" b="1" dirty="0">
                <a:ln w="10541" cmpd="sng">
                  <a:solidFill>
                    <a:schemeClr val="accent1">
                      <a:shade val="88000"/>
                      <a:satMod val="110000"/>
                    </a:schemeClr>
                  </a:solidFill>
                  <a:prstDash val="solid"/>
                </a:ln>
                <a:solidFill>
                  <a:srgbClr val="C52211"/>
                </a:solidFill>
                <a:latin typeface="+mj-lt"/>
                <a:ea typeface="+mj-ea"/>
                <a:cs typeface="+mj-cs"/>
              </a:rPr>
              <a:t>TOTAL SURFACE AREA OF CUBOIDS </a:t>
            </a:r>
          </a:p>
        </p:txBody>
      </p:sp>
      <p:sp>
        <p:nvSpPr>
          <p:cNvPr id="14349" name="Rectangle 13"/>
          <p:cNvSpPr>
            <a:spLocks noChangeArrowheads="1"/>
          </p:cNvSpPr>
          <p:nvPr/>
        </p:nvSpPr>
        <p:spPr bwMode="auto">
          <a:xfrm>
            <a:off x="6477000" y="4800600"/>
            <a:ext cx="1981200" cy="1657350"/>
          </a:xfrm>
          <a:prstGeom prst="rect">
            <a:avLst/>
          </a:prstGeom>
          <a:solidFill>
            <a:schemeClr val="accent1"/>
          </a:solidFill>
          <a:ln w="9525">
            <a:miter lim="800000"/>
            <a:headEnd/>
            <a:tailEnd/>
          </a:ln>
          <a:scene3d>
            <a:camera prst="legacyObliqueTopRight"/>
            <a:lightRig rig="legacyHarsh3" dir="b"/>
          </a:scene3d>
          <a:sp3d extrusionH="430200" prstMaterial="legacyWireframe">
            <a:bevelT w="13500" h="13500" prst="angle"/>
            <a:bevelB w="13500" h="13500" prst="angle"/>
            <a:extrusionClr>
              <a:schemeClr val="accent1"/>
            </a:extrusionClr>
          </a:sp3d>
        </p:spPr>
        <p:txBody>
          <a:bodyPr wrap="none" anchor="ctr">
            <a:flatTx/>
          </a:bodyPr>
          <a:lstStyle/>
          <a:p>
            <a:endParaRPr lang="en-US"/>
          </a:p>
        </p:txBody>
      </p:sp>
      <p:grpSp>
        <p:nvGrpSpPr>
          <p:cNvPr id="2" name="Group 14"/>
          <p:cNvGrpSpPr>
            <a:grpSpLocks/>
          </p:cNvGrpSpPr>
          <p:nvPr/>
        </p:nvGrpSpPr>
        <p:grpSpPr bwMode="auto">
          <a:xfrm>
            <a:off x="6477000" y="4800600"/>
            <a:ext cx="2514600" cy="2133600"/>
            <a:chOff x="3648" y="576"/>
            <a:chExt cx="1584" cy="1344"/>
          </a:xfrm>
        </p:grpSpPr>
        <p:grpSp>
          <p:nvGrpSpPr>
            <p:cNvPr id="3" name="Group 15"/>
            <p:cNvGrpSpPr>
              <a:grpSpLocks/>
            </p:cNvGrpSpPr>
            <p:nvPr/>
          </p:nvGrpSpPr>
          <p:grpSpPr bwMode="auto">
            <a:xfrm>
              <a:off x="3648" y="1632"/>
              <a:ext cx="1248" cy="288"/>
              <a:chOff x="3648" y="1632"/>
              <a:chExt cx="1248" cy="288"/>
            </a:xfrm>
          </p:grpSpPr>
          <p:sp>
            <p:nvSpPr>
              <p:cNvPr id="14390" name="Text Box 16"/>
              <p:cNvSpPr txBox="1">
                <a:spLocks noChangeArrowheads="1"/>
              </p:cNvSpPr>
              <p:nvPr/>
            </p:nvSpPr>
            <p:spPr bwMode="auto">
              <a:xfrm>
                <a:off x="4080" y="1632"/>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14391" name="Line 17"/>
              <p:cNvSpPr>
                <a:spLocks noChangeShapeType="1"/>
              </p:cNvSpPr>
              <p:nvPr/>
            </p:nvSpPr>
            <p:spPr bwMode="auto">
              <a:xfrm>
                <a:off x="3648" y="1632"/>
                <a:ext cx="1248" cy="0"/>
              </a:xfrm>
              <a:prstGeom prst="line">
                <a:avLst/>
              </a:prstGeom>
              <a:noFill/>
              <a:ln w="38100">
                <a:solidFill>
                  <a:srgbClr val="333300"/>
                </a:solidFill>
                <a:miter lim="800000"/>
                <a:headEnd/>
                <a:tailEnd/>
              </a:ln>
            </p:spPr>
            <p:txBody>
              <a:bodyPr wrap="none"/>
              <a:lstStyle/>
              <a:p>
                <a:endParaRPr lang="en-US"/>
              </a:p>
            </p:txBody>
          </p:sp>
        </p:grpSp>
        <p:grpSp>
          <p:nvGrpSpPr>
            <p:cNvPr id="4" name="Group 18"/>
            <p:cNvGrpSpPr>
              <a:grpSpLocks/>
            </p:cNvGrpSpPr>
            <p:nvPr/>
          </p:nvGrpSpPr>
          <p:grpSpPr bwMode="auto">
            <a:xfrm>
              <a:off x="4896" y="1440"/>
              <a:ext cx="336" cy="288"/>
              <a:chOff x="4896" y="1440"/>
              <a:chExt cx="336" cy="288"/>
            </a:xfrm>
          </p:grpSpPr>
          <p:sp>
            <p:nvSpPr>
              <p:cNvPr id="14388" name="Text Box 19"/>
              <p:cNvSpPr txBox="1">
                <a:spLocks noChangeArrowheads="1"/>
              </p:cNvSpPr>
              <p:nvPr/>
            </p:nvSpPr>
            <p:spPr bwMode="auto">
              <a:xfrm>
                <a:off x="4992" y="1440"/>
                <a:ext cx="240" cy="288"/>
              </a:xfrm>
              <a:prstGeom prst="rect">
                <a:avLst/>
              </a:prstGeom>
              <a:noFill/>
              <a:ln w="9525">
                <a:noFill/>
                <a:miter lim="800000"/>
                <a:headEnd/>
                <a:tailEnd/>
              </a:ln>
            </p:spPr>
            <p:txBody>
              <a:bodyPr>
                <a:spAutoFit/>
              </a:bodyPr>
              <a:lstStyle/>
              <a:p>
                <a:pPr>
                  <a:spcBef>
                    <a:spcPct val="50000"/>
                  </a:spcBef>
                </a:pPr>
                <a:r>
                  <a:rPr lang="en-US" b="1">
                    <a:solidFill>
                      <a:srgbClr val="FF0066"/>
                    </a:solidFill>
                  </a:rPr>
                  <a:t>b</a:t>
                </a:r>
              </a:p>
            </p:txBody>
          </p:sp>
          <p:sp>
            <p:nvSpPr>
              <p:cNvPr id="14389" name="Line 20"/>
              <p:cNvSpPr>
                <a:spLocks noChangeShapeType="1"/>
              </p:cNvSpPr>
              <p:nvPr/>
            </p:nvSpPr>
            <p:spPr bwMode="auto">
              <a:xfrm flipH="1">
                <a:off x="4896" y="1536"/>
                <a:ext cx="96" cy="96"/>
              </a:xfrm>
              <a:prstGeom prst="line">
                <a:avLst/>
              </a:prstGeom>
              <a:noFill/>
              <a:ln w="38100">
                <a:solidFill>
                  <a:srgbClr val="CC0066"/>
                </a:solidFill>
                <a:miter lim="800000"/>
                <a:headEnd/>
                <a:tailEnd/>
              </a:ln>
            </p:spPr>
            <p:txBody>
              <a:bodyPr wrap="none"/>
              <a:lstStyle/>
              <a:p>
                <a:endParaRPr lang="en-US"/>
              </a:p>
            </p:txBody>
          </p:sp>
        </p:grpSp>
        <p:grpSp>
          <p:nvGrpSpPr>
            <p:cNvPr id="5" name="Group 21"/>
            <p:cNvGrpSpPr>
              <a:grpSpLocks/>
            </p:cNvGrpSpPr>
            <p:nvPr/>
          </p:nvGrpSpPr>
          <p:grpSpPr bwMode="auto">
            <a:xfrm>
              <a:off x="4704" y="576"/>
              <a:ext cx="240" cy="1056"/>
              <a:chOff x="4704" y="576"/>
              <a:chExt cx="240" cy="1056"/>
            </a:xfrm>
          </p:grpSpPr>
          <p:sp>
            <p:nvSpPr>
              <p:cNvPr id="14386" name="Text Box 22"/>
              <p:cNvSpPr txBox="1">
                <a:spLocks noChangeArrowheads="1"/>
              </p:cNvSpPr>
              <p:nvPr/>
            </p:nvSpPr>
            <p:spPr bwMode="auto">
              <a:xfrm>
                <a:off x="4704" y="1008"/>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14387" name="Line 23"/>
              <p:cNvSpPr>
                <a:spLocks noChangeShapeType="1"/>
              </p:cNvSpPr>
              <p:nvPr/>
            </p:nvSpPr>
            <p:spPr bwMode="auto">
              <a:xfrm>
                <a:off x="4896" y="576"/>
                <a:ext cx="0" cy="1056"/>
              </a:xfrm>
              <a:prstGeom prst="line">
                <a:avLst/>
              </a:prstGeom>
              <a:noFill/>
              <a:ln w="38100">
                <a:solidFill>
                  <a:schemeClr val="accent2"/>
                </a:solidFill>
                <a:miter lim="800000"/>
                <a:headEnd/>
                <a:tailEnd/>
              </a:ln>
            </p:spPr>
            <p:txBody>
              <a:bodyPr wrap="none"/>
              <a:lstStyle/>
              <a:p>
                <a:endParaRPr lang="en-US"/>
              </a:p>
            </p:txBody>
          </p:sp>
        </p:grpSp>
      </p:grpSp>
      <p:grpSp>
        <p:nvGrpSpPr>
          <p:cNvPr id="6" name="Group 24"/>
          <p:cNvGrpSpPr>
            <a:grpSpLocks/>
          </p:cNvGrpSpPr>
          <p:nvPr/>
        </p:nvGrpSpPr>
        <p:grpSpPr bwMode="auto">
          <a:xfrm>
            <a:off x="6172200" y="4343400"/>
            <a:ext cx="2286000" cy="2133600"/>
            <a:chOff x="3456" y="288"/>
            <a:chExt cx="1440" cy="1344"/>
          </a:xfrm>
        </p:grpSpPr>
        <p:grpSp>
          <p:nvGrpSpPr>
            <p:cNvPr id="7" name="Group 25"/>
            <p:cNvGrpSpPr>
              <a:grpSpLocks/>
            </p:cNvGrpSpPr>
            <p:nvPr/>
          </p:nvGrpSpPr>
          <p:grpSpPr bwMode="auto">
            <a:xfrm>
              <a:off x="3648" y="576"/>
              <a:ext cx="1248" cy="288"/>
              <a:chOff x="3648" y="1632"/>
              <a:chExt cx="1248" cy="288"/>
            </a:xfrm>
          </p:grpSpPr>
          <p:sp>
            <p:nvSpPr>
              <p:cNvPr id="14381" name="Text Box 26"/>
              <p:cNvSpPr txBox="1">
                <a:spLocks noChangeArrowheads="1"/>
              </p:cNvSpPr>
              <p:nvPr/>
            </p:nvSpPr>
            <p:spPr bwMode="auto">
              <a:xfrm>
                <a:off x="4080" y="1632"/>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14382" name="Line 27"/>
              <p:cNvSpPr>
                <a:spLocks noChangeShapeType="1"/>
              </p:cNvSpPr>
              <p:nvPr/>
            </p:nvSpPr>
            <p:spPr bwMode="auto">
              <a:xfrm>
                <a:off x="3648" y="1632"/>
                <a:ext cx="1248" cy="0"/>
              </a:xfrm>
              <a:prstGeom prst="line">
                <a:avLst/>
              </a:prstGeom>
              <a:noFill/>
              <a:ln w="38100">
                <a:solidFill>
                  <a:srgbClr val="333300"/>
                </a:solidFill>
                <a:miter lim="800000"/>
                <a:headEnd/>
                <a:tailEnd/>
              </a:ln>
            </p:spPr>
            <p:txBody>
              <a:bodyPr wrap="none"/>
              <a:lstStyle/>
              <a:p>
                <a:endParaRPr lang="en-US"/>
              </a:p>
            </p:txBody>
          </p:sp>
        </p:grpSp>
        <p:grpSp>
          <p:nvGrpSpPr>
            <p:cNvPr id="8" name="Group 28"/>
            <p:cNvGrpSpPr>
              <a:grpSpLocks/>
            </p:cNvGrpSpPr>
            <p:nvPr/>
          </p:nvGrpSpPr>
          <p:grpSpPr bwMode="auto">
            <a:xfrm>
              <a:off x="3552" y="288"/>
              <a:ext cx="240" cy="288"/>
              <a:chOff x="3552" y="288"/>
              <a:chExt cx="240" cy="288"/>
            </a:xfrm>
          </p:grpSpPr>
          <p:sp>
            <p:nvSpPr>
              <p:cNvPr id="14379" name="Text Box 29"/>
              <p:cNvSpPr txBox="1">
                <a:spLocks noChangeArrowheads="1"/>
              </p:cNvSpPr>
              <p:nvPr/>
            </p:nvSpPr>
            <p:spPr bwMode="auto">
              <a:xfrm>
                <a:off x="3552" y="288"/>
                <a:ext cx="240" cy="288"/>
              </a:xfrm>
              <a:prstGeom prst="rect">
                <a:avLst/>
              </a:prstGeom>
              <a:noFill/>
              <a:ln w="9525">
                <a:noFill/>
                <a:miter lim="800000"/>
                <a:headEnd/>
                <a:tailEnd/>
              </a:ln>
            </p:spPr>
            <p:txBody>
              <a:bodyPr>
                <a:spAutoFit/>
              </a:bodyPr>
              <a:lstStyle/>
              <a:p>
                <a:pPr>
                  <a:spcBef>
                    <a:spcPct val="50000"/>
                  </a:spcBef>
                </a:pPr>
                <a:r>
                  <a:rPr lang="en-US" b="1">
                    <a:solidFill>
                      <a:srgbClr val="FF0066"/>
                    </a:solidFill>
                  </a:rPr>
                  <a:t>b</a:t>
                </a:r>
              </a:p>
            </p:txBody>
          </p:sp>
          <p:sp>
            <p:nvSpPr>
              <p:cNvPr id="14380" name="Line 30"/>
              <p:cNvSpPr>
                <a:spLocks noChangeShapeType="1"/>
              </p:cNvSpPr>
              <p:nvPr/>
            </p:nvSpPr>
            <p:spPr bwMode="auto">
              <a:xfrm flipH="1">
                <a:off x="3648" y="480"/>
                <a:ext cx="96" cy="96"/>
              </a:xfrm>
              <a:prstGeom prst="line">
                <a:avLst/>
              </a:prstGeom>
              <a:noFill/>
              <a:ln w="38100">
                <a:solidFill>
                  <a:srgbClr val="CC0066"/>
                </a:solidFill>
                <a:miter lim="800000"/>
                <a:headEnd/>
                <a:tailEnd/>
              </a:ln>
            </p:spPr>
            <p:txBody>
              <a:bodyPr wrap="none"/>
              <a:lstStyle/>
              <a:p>
                <a:endParaRPr lang="en-US"/>
              </a:p>
            </p:txBody>
          </p:sp>
        </p:grpSp>
        <p:grpSp>
          <p:nvGrpSpPr>
            <p:cNvPr id="9" name="Group 31"/>
            <p:cNvGrpSpPr>
              <a:grpSpLocks/>
            </p:cNvGrpSpPr>
            <p:nvPr/>
          </p:nvGrpSpPr>
          <p:grpSpPr bwMode="auto">
            <a:xfrm>
              <a:off x="3456" y="576"/>
              <a:ext cx="240" cy="1056"/>
              <a:chOff x="4704" y="576"/>
              <a:chExt cx="240" cy="1056"/>
            </a:xfrm>
          </p:grpSpPr>
          <p:sp>
            <p:nvSpPr>
              <p:cNvPr id="14377" name="Text Box 32"/>
              <p:cNvSpPr txBox="1">
                <a:spLocks noChangeArrowheads="1"/>
              </p:cNvSpPr>
              <p:nvPr/>
            </p:nvSpPr>
            <p:spPr bwMode="auto">
              <a:xfrm>
                <a:off x="4704" y="1008"/>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14378" name="Line 33"/>
              <p:cNvSpPr>
                <a:spLocks noChangeShapeType="1"/>
              </p:cNvSpPr>
              <p:nvPr/>
            </p:nvSpPr>
            <p:spPr bwMode="auto">
              <a:xfrm>
                <a:off x="4896" y="576"/>
                <a:ext cx="0" cy="1056"/>
              </a:xfrm>
              <a:prstGeom prst="line">
                <a:avLst/>
              </a:prstGeom>
              <a:noFill/>
              <a:ln w="38100">
                <a:solidFill>
                  <a:schemeClr val="accent2"/>
                </a:solidFill>
                <a:miter lim="800000"/>
                <a:headEnd/>
                <a:tailEnd/>
              </a:ln>
            </p:spPr>
            <p:txBody>
              <a:bodyPr wrap="none"/>
              <a:lstStyle/>
              <a:p>
                <a:endParaRPr lang="en-US"/>
              </a:p>
            </p:txBody>
          </p:sp>
        </p:grpSp>
      </p:grpSp>
      <p:grpSp>
        <p:nvGrpSpPr>
          <p:cNvPr id="10" name="Group 34"/>
          <p:cNvGrpSpPr>
            <a:grpSpLocks/>
          </p:cNvGrpSpPr>
          <p:nvPr/>
        </p:nvGrpSpPr>
        <p:grpSpPr bwMode="auto">
          <a:xfrm>
            <a:off x="6629400" y="4267200"/>
            <a:ext cx="2362200" cy="2057400"/>
            <a:chOff x="3744" y="240"/>
            <a:chExt cx="1488" cy="1296"/>
          </a:xfrm>
        </p:grpSpPr>
        <p:grpSp>
          <p:nvGrpSpPr>
            <p:cNvPr id="11" name="Group 35"/>
            <p:cNvGrpSpPr>
              <a:grpSpLocks/>
            </p:cNvGrpSpPr>
            <p:nvPr/>
          </p:nvGrpSpPr>
          <p:grpSpPr bwMode="auto">
            <a:xfrm>
              <a:off x="4896" y="384"/>
              <a:ext cx="336" cy="288"/>
              <a:chOff x="4896" y="1440"/>
              <a:chExt cx="336" cy="288"/>
            </a:xfrm>
          </p:grpSpPr>
          <p:sp>
            <p:nvSpPr>
              <p:cNvPr id="14372" name="Text Box 36"/>
              <p:cNvSpPr txBox="1">
                <a:spLocks noChangeArrowheads="1"/>
              </p:cNvSpPr>
              <p:nvPr/>
            </p:nvSpPr>
            <p:spPr bwMode="auto">
              <a:xfrm>
                <a:off x="4992" y="1440"/>
                <a:ext cx="240" cy="288"/>
              </a:xfrm>
              <a:prstGeom prst="rect">
                <a:avLst/>
              </a:prstGeom>
              <a:noFill/>
              <a:ln w="9525">
                <a:noFill/>
                <a:miter lim="800000"/>
                <a:headEnd/>
                <a:tailEnd/>
              </a:ln>
            </p:spPr>
            <p:txBody>
              <a:bodyPr>
                <a:spAutoFit/>
              </a:bodyPr>
              <a:lstStyle/>
              <a:p>
                <a:pPr>
                  <a:spcBef>
                    <a:spcPct val="50000"/>
                  </a:spcBef>
                </a:pPr>
                <a:r>
                  <a:rPr lang="en-US" b="1">
                    <a:solidFill>
                      <a:srgbClr val="FF0066"/>
                    </a:solidFill>
                  </a:rPr>
                  <a:t>b</a:t>
                </a:r>
              </a:p>
            </p:txBody>
          </p:sp>
          <p:sp>
            <p:nvSpPr>
              <p:cNvPr id="14373" name="Line 37"/>
              <p:cNvSpPr>
                <a:spLocks noChangeShapeType="1"/>
              </p:cNvSpPr>
              <p:nvPr/>
            </p:nvSpPr>
            <p:spPr bwMode="auto">
              <a:xfrm flipH="1">
                <a:off x="4896" y="1536"/>
                <a:ext cx="96" cy="96"/>
              </a:xfrm>
              <a:prstGeom prst="line">
                <a:avLst/>
              </a:prstGeom>
              <a:noFill/>
              <a:ln w="38100">
                <a:solidFill>
                  <a:srgbClr val="CC0066"/>
                </a:solidFill>
                <a:miter lim="800000"/>
                <a:headEnd/>
                <a:tailEnd/>
              </a:ln>
            </p:spPr>
            <p:txBody>
              <a:bodyPr wrap="none"/>
              <a:lstStyle/>
              <a:p>
                <a:endParaRPr lang="en-US"/>
              </a:p>
            </p:txBody>
          </p:sp>
        </p:grpSp>
        <p:sp>
          <p:nvSpPr>
            <p:cNvPr id="14367" name="Text Box 38"/>
            <p:cNvSpPr txBox="1">
              <a:spLocks noChangeArrowheads="1"/>
            </p:cNvSpPr>
            <p:nvPr/>
          </p:nvSpPr>
          <p:spPr bwMode="auto">
            <a:xfrm>
              <a:off x="4752" y="240"/>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14368" name="Line 39"/>
            <p:cNvSpPr>
              <a:spLocks noChangeShapeType="1"/>
            </p:cNvSpPr>
            <p:nvPr/>
          </p:nvSpPr>
          <p:spPr bwMode="auto">
            <a:xfrm>
              <a:off x="3744" y="480"/>
              <a:ext cx="1248" cy="0"/>
            </a:xfrm>
            <a:prstGeom prst="line">
              <a:avLst/>
            </a:prstGeom>
            <a:noFill/>
            <a:ln w="38100">
              <a:solidFill>
                <a:srgbClr val="333300"/>
              </a:solidFill>
              <a:miter lim="800000"/>
              <a:headEnd/>
              <a:tailEnd/>
            </a:ln>
          </p:spPr>
          <p:txBody>
            <a:bodyPr wrap="none"/>
            <a:lstStyle/>
            <a:p>
              <a:endParaRPr lang="en-US"/>
            </a:p>
          </p:txBody>
        </p:sp>
        <p:grpSp>
          <p:nvGrpSpPr>
            <p:cNvPr id="12" name="Group 40"/>
            <p:cNvGrpSpPr>
              <a:grpSpLocks/>
            </p:cNvGrpSpPr>
            <p:nvPr/>
          </p:nvGrpSpPr>
          <p:grpSpPr bwMode="auto">
            <a:xfrm>
              <a:off x="4944" y="480"/>
              <a:ext cx="240" cy="1056"/>
              <a:chOff x="4944" y="480"/>
              <a:chExt cx="240" cy="1056"/>
            </a:xfrm>
          </p:grpSpPr>
          <p:sp>
            <p:nvSpPr>
              <p:cNvPr id="14370" name="Text Box 41"/>
              <p:cNvSpPr txBox="1">
                <a:spLocks noChangeArrowheads="1"/>
              </p:cNvSpPr>
              <p:nvPr/>
            </p:nvSpPr>
            <p:spPr bwMode="auto">
              <a:xfrm>
                <a:off x="4944" y="912"/>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14371" name="Line 42"/>
              <p:cNvSpPr>
                <a:spLocks noChangeShapeType="1"/>
              </p:cNvSpPr>
              <p:nvPr/>
            </p:nvSpPr>
            <p:spPr bwMode="auto">
              <a:xfrm>
                <a:off x="4992" y="480"/>
                <a:ext cx="0" cy="1056"/>
              </a:xfrm>
              <a:prstGeom prst="line">
                <a:avLst/>
              </a:prstGeom>
              <a:noFill/>
              <a:ln w="38100">
                <a:solidFill>
                  <a:schemeClr val="accent2"/>
                </a:solidFill>
                <a:miter lim="800000"/>
                <a:headEnd/>
                <a:tailEnd/>
              </a:ln>
            </p:spPr>
            <p:txBody>
              <a:bodyPr wrap="none"/>
              <a:lstStyle/>
              <a:p>
                <a:endParaRPr lang="en-US"/>
              </a:p>
            </p:txBody>
          </p:sp>
        </p:grpSp>
      </p:grpSp>
      <p:grpSp>
        <p:nvGrpSpPr>
          <p:cNvPr id="13" name="Group 43"/>
          <p:cNvGrpSpPr>
            <a:grpSpLocks/>
          </p:cNvGrpSpPr>
          <p:nvPr/>
        </p:nvGrpSpPr>
        <p:grpSpPr bwMode="auto">
          <a:xfrm>
            <a:off x="6400800" y="4648200"/>
            <a:ext cx="2209800" cy="1828800"/>
            <a:chOff x="3600" y="480"/>
            <a:chExt cx="1392" cy="1152"/>
          </a:xfrm>
        </p:grpSpPr>
        <p:grpSp>
          <p:nvGrpSpPr>
            <p:cNvPr id="14" name="Group 44"/>
            <p:cNvGrpSpPr>
              <a:grpSpLocks/>
            </p:cNvGrpSpPr>
            <p:nvPr/>
          </p:nvGrpSpPr>
          <p:grpSpPr bwMode="auto">
            <a:xfrm>
              <a:off x="3744" y="1296"/>
              <a:ext cx="1248" cy="288"/>
              <a:chOff x="3744" y="1296"/>
              <a:chExt cx="1248" cy="288"/>
            </a:xfrm>
          </p:grpSpPr>
          <p:sp>
            <p:nvSpPr>
              <p:cNvPr id="14364" name="Text Box 45"/>
              <p:cNvSpPr txBox="1">
                <a:spLocks noChangeArrowheads="1"/>
              </p:cNvSpPr>
              <p:nvPr/>
            </p:nvSpPr>
            <p:spPr bwMode="auto">
              <a:xfrm>
                <a:off x="4176" y="1296"/>
                <a:ext cx="240" cy="288"/>
              </a:xfrm>
              <a:prstGeom prst="rect">
                <a:avLst/>
              </a:prstGeom>
              <a:noFill/>
              <a:ln w="9525">
                <a:noFill/>
                <a:miter lim="800000"/>
                <a:headEnd/>
                <a:tailEnd/>
              </a:ln>
            </p:spPr>
            <p:txBody>
              <a:bodyPr>
                <a:spAutoFit/>
              </a:bodyPr>
              <a:lstStyle/>
              <a:p>
                <a:pPr>
                  <a:spcBef>
                    <a:spcPct val="50000"/>
                  </a:spcBef>
                </a:pPr>
                <a:r>
                  <a:rPr lang="en-US" b="1" i="1">
                    <a:solidFill>
                      <a:srgbClr val="003300"/>
                    </a:solidFill>
                  </a:rPr>
                  <a:t>l</a:t>
                </a:r>
              </a:p>
            </p:txBody>
          </p:sp>
          <p:sp>
            <p:nvSpPr>
              <p:cNvPr id="14365" name="Line 46"/>
              <p:cNvSpPr>
                <a:spLocks noChangeShapeType="1"/>
              </p:cNvSpPr>
              <p:nvPr/>
            </p:nvSpPr>
            <p:spPr bwMode="auto">
              <a:xfrm>
                <a:off x="3744" y="1536"/>
                <a:ext cx="1248" cy="0"/>
              </a:xfrm>
              <a:prstGeom prst="line">
                <a:avLst/>
              </a:prstGeom>
              <a:noFill/>
              <a:ln w="38100">
                <a:solidFill>
                  <a:srgbClr val="333300"/>
                </a:solidFill>
                <a:miter lim="800000"/>
                <a:headEnd/>
                <a:tailEnd/>
              </a:ln>
            </p:spPr>
            <p:txBody>
              <a:bodyPr wrap="none"/>
              <a:lstStyle/>
              <a:p>
                <a:endParaRPr lang="en-US"/>
              </a:p>
            </p:txBody>
          </p:sp>
        </p:grpSp>
        <p:sp>
          <p:nvSpPr>
            <p:cNvPr id="14359" name="Text Box 47"/>
            <p:cNvSpPr txBox="1">
              <a:spLocks noChangeArrowheads="1"/>
            </p:cNvSpPr>
            <p:nvPr/>
          </p:nvSpPr>
          <p:spPr bwMode="auto">
            <a:xfrm>
              <a:off x="3696" y="912"/>
              <a:ext cx="240" cy="288"/>
            </a:xfrm>
            <a:prstGeom prst="rect">
              <a:avLst/>
            </a:prstGeom>
            <a:noFill/>
            <a:ln w="9525">
              <a:noFill/>
              <a:miter lim="800000"/>
              <a:headEnd/>
              <a:tailEnd/>
            </a:ln>
          </p:spPr>
          <p:txBody>
            <a:bodyPr>
              <a:spAutoFit/>
            </a:bodyPr>
            <a:lstStyle/>
            <a:p>
              <a:pPr>
                <a:spcBef>
                  <a:spcPct val="50000"/>
                </a:spcBef>
              </a:pPr>
              <a:r>
                <a:rPr lang="en-US" b="1">
                  <a:solidFill>
                    <a:schemeClr val="accent2"/>
                  </a:solidFill>
                </a:rPr>
                <a:t>h</a:t>
              </a:r>
            </a:p>
          </p:txBody>
        </p:sp>
        <p:sp>
          <p:nvSpPr>
            <p:cNvPr id="14360" name="Line 48"/>
            <p:cNvSpPr>
              <a:spLocks noChangeShapeType="1"/>
            </p:cNvSpPr>
            <p:nvPr/>
          </p:nvSpPr>
          <p:spPr bwMode="auto">
            <a:xfrm>
              <a:off x="3744" y="480"/>
              <a:ext cx="1" cy="1056"/>
            </a:xfrm>
            <a:prstGeom prst="line">
              <a:avLst/>
            </a:prstGeom>
            <a:noFill/>
            <a:ln w="38100">
              <a:solidFill>
                <a:schemeClr val="accent2"/>
              </a:solidFill>
              <a:miter lim="800000"/>
              <a:headEnd/>
              <a:tailEnd/>
            </a:ln>
          </p:spPr>
          <p:txBody>
            <a:bodyPr wrap="none"/>
            <a:lstStyle/>
            <a:p>
              <a:endParaRPr lang="en-US"/>
            </a:p>
          </p:txBody>
        </p:sp>
        <p:grpSp>
          <p:nvGrpSpPr>
            <p:cNvPr id="15" name="Group 49"/>
            <p:cNvGrpSpPr>
              <a:grpSpLocks/>
            </p:cNvGrpSpPr>
            <p:nvPr/>
          </p:nvGrpSpPr>
          <p:grpSpPr bwMode="auto">
            <a:xfrm>
              <a:off x="3600" y="1420"/>
              <a:ext cx="240" cy="212"/>
              <a:chOff x="3600" y="1420"/>
              <a:chExt cx="240" cy="212"/>
            </a:xfrm>
          </p:grpSpPr>
          <p:sp>
            <p:nvSpPr>
              <p:cNvPr id="14362" name="Text Box 50"/>
              <p:cNvSpPr txBox="1">
                <a:spLocks noChangeArrowheads="1"/>
              </p:cNvSpPr>
              <p:nvPr/>
            </p:nvSpPr>
            <p:spPr bwMode="auto">
              <a:xfrm>
                <a:off x="3600" y="1420"/>
                <a:ext cx="240" cy="212"/>
              </a:xfrm>
              <a:prstGeom prst="rect">
                <a:avLst/>
              </a:prstGeom>
              <a:noFill/>
              <a:ln w="9525">
                <a:noFill/>
                <a:miter lim="800000"/>
                <a:headEnd/>
                <a:tailEnd/>
              </a:ln>
            </p:spPr>
            <p:txBody>
              <a:bodyPr>
                <a:spAutoFit/>
              </a:bodyPr>
              <a:lstStyle/>
              <a:p>
                <a:pPr>
                  <a:spcBef>
                    <a:spcPct val="50000"/>
                  </a:spcBef>
                </a:pPr>
                <a:r>
                  <a:rPr lang="en-US" sz="1600" b="1">
                    <a:solidFill>
                      <a:srgbClr val="FF0066"/>
                    </a:solidFill>
                  </a:rPr>
                  <a:t>b</a:t>
                </a:r>
              </a:p>
            </p:txBody>
          </p:sp>
          <p:sp>
            <p:nvSpPr>
              <p:cNvPr id="14363" name="Line 51"/>
              <p:cNvSpPr>
                <a:spLocks noChangeShapeType="1"/>
              </p:cNvSpPr>
              <p:nvPr/>
            </p:nvSpPr>
            <p:spPr bwMode="auto">
              <a:xfrm flipH="1">
                <a:off x="3648" y="1536"/>
                <a:ext cx="96" cy="96"/>
              </a:xfrm>
              <a:prstGeom prst="line">
                <a:avLst/>
              </a:prstGeom>
              <a:noFill/>
              <a:ln w="38100">
                <a:solidFill>
                  <a:srgbClr val="CC0066"/>
                </a:solidFill>
                <a:miter lim="800000"/>
                <a:headEnd/>
                <a:tailEnd/>
              </a:ln>
            </p:spPr>
            <p:txBody>
              <a:bodyPr wrap="none"/>
              <a:lstStyle/>
              <a:p>
                <a:endParaRPr lang="en-US"/>
              </a:p>
            </p:txBody>
          </p:sp>
        </p:grpSp>
      </p:grpSp>
      <p:sp>
        <p:nvSpPr>
          <p:cNvPr id="14354" name="Text Box 52"/>
          <p:cNvSpPr txBox="1">
            <a:spLocks noChangeArrowheads="1"/>
          </p:cNvSpPr>
          <p:nvPr/>
        </p:nvSpPr>
        <p:spPr bwMode="auto">
          <a:xfrm>
            <a:off x="228600" y="2667000"/>
            <a:ext cx="6858000" cy="519113"/>
          </a:xfrm>
          <a:prstGeom prst="rect">
            <a:avLst/>
          </a:prstGeom>
          <a:solidFill>
            <a:srgbClr val="333300"/>
          </a:solidFill>
          <a:ln w="9525">
            <a:noFill/>
            <a:miter lim="800000"/>
            <a:headEnd/>
            <a:tailEnd/>
          </a:ln>
        </p:spPr>
        <p:txBody>
          <a:bodyPr>
            <a:spAutoFit/>
          </a:bodyPr>
          <a:lstStyle/>
          <a:p>
            <a:pPr algn="ctr">
              <a:spcBef>
                <a:spcPct val="50000"/>
              </a:spcBef>
            </a:pPr>
            <a:r>
              <a:rPr lang="en-US" sz="2800" b="1">
                <a:solidFill>
                  <a:srgbClr val="FFCC66"/>
                </a:solidFill>
              </a:rPr>
              <a:t>Areas of the top and bottom surfaces = 2.l.b</a:t>
            </a:r>
          </a:p>
        </p:txBody>
      </p:sp>
      <p:sp>
        <p:nvSpPr>
          <p:cNvPr id="53301" name="Text Box 53"/>
          <p:cNvSpPr txBox="1">
            <a:spLocks noChangeArrowheads="1"/>
          </p:cNvSpPr>
          <p:nvPr/>
        </p:nvSpPr>
        <p:spPr bwMode="auto">
          <a:xfrm>
            <a:off x="228600" y="3200400"/>
            <a:ext cx="8153400" cy="519113"/>
          </a:xfrm>
          <a:prstGeom prst="rect">
            <a:avLst/>
          </a:prstGeom>
          <a:solidFill>
            <a:srgbClr val="333300"/>
          </a:solidFill>
          <a:ln w="9525">
            <a:noFill/>
            <a:miter lim="800000"/>
            <a:headEnd/>
            <a:tailEnd/>
          </a:ln>
        </p:spPr>
        <p:txBody>
          <a:bodyPr>
            <a:spAutoFit/>
          </a:bodyPr>
          <a:lstStyle/>
          <a:p>
            <a:pPr algn="ctr">
              <a:spcBef>
                <a:spcPct val="50000"/>
              </a:spcBef>
            </a:pPr>
            <a:r>
              <a:rPr lang="en-US" sz="2800" b="1">
                <a:solidFill>
                  <a:schemeClr val="accent1"/>
                </a:solidFill>
              </a:rPr>
              <a:t>Areas of the right and left, vertical surfaces = 2.b.h</a:t>
            </a:r>
          </a:p>
        </p:txBody>
      </p:sp>
      <p:sp>
        <p:nvSpPr>
          <p:cNvPr id="53302" name="Text Box 54"/>
          <p:cNvSpPr txBox="1">
            <a:spLocks noChangeArrowheads="1"/>
          </p:cNvSpPr>
          <p:nvPr/>
        </p:nvSpPr>
        <p:spPr bwMode="auto">
          <a:xfrm>
            <a:off x="228600" y="3733800"/>
            <a:ext cx="8915400" cy="519113"/>
          </a:xfrm>
          <a:prstGeom prst="rect">
            <a:avLst/>
          </a:prstGeom>
          <a:solidFill>
            <a:srgbClr val="333300"/>
          </a:solidFill>
          <a:ln w="9525">
            <a:noFill/>
            <a:miter lim="800000"/>
            <a:headEnd/>
            <a:tailEnd/>
          </a:ln>
        </p:spPr>
        <p:txBody>
          <a:bodyPr>
            <a:spAutoFit/>
          </a:bodyPr>
          <a:lstStyle/>
          <a:p>
            <a:pPr algn="ctr">
              <a:spcBef>
                <a:spcPct val="50000"/>
              </a:spcBef>
            </a:pPr>
            <a:r>
              <a:rPr lang="en-US" sz="2800" b="1">
                <a:solidFill>
                  <a:schemeClr val="hlink"/>
                </a:solidFill>
              </a:rPr>
              <a:t>Areas of the front and back side vertical surfaces = 2.h. l</a:t>
            </a:r>
          </a:p>
        </p:txBody>
      </p:sp>
      <p:sp>
        <p:nvSpPr>
          <p:cNvPr id="53303" name="Text Box 55"/>
          <p:cNvSpPr txBox="1">
            <a:spLocks noChangeArrowheads="1"/>
          </p:cNvSpPr>
          <p:nvPr/>
        </p:nvSpPr>
        <p:spPr bwMode="auto">
          <a:xfrm>
            <a:off x="381000" y="4495800"/>
            <a:ext cx="5257800" cy="1862138"/>
          </a:xfrm>
          <a:prstGeom prst="rect">
            <a:avLst/>
          </a:prstGeom>
          <a:solidFill>
            <a:srgbClr val="663300"/>
          </a:solidFill>
          <a:ln w="9525">
            <a:noFill/>
            <a:miter lim="800000"/>
            <a:headEnd/>
            <a:tailEnd/>
          </a:ln>
        </p:spPr>
        <p:txBody>
          <a:bodyPr>
            <a:spAutoFit/>
          </a:bodyPr>
          <a:lstStyle/>
          <a:p>
            <a:pPr>
              <a:spcBef>
                <a:spcPct val="50000"/>
              </a:spcBef>
            </a:pPr>
            <a:r>
              <a:rPr lang="en-US" sz="3200" b="1">
                <a:solidFill>
                  <a:srgbClr val="99CC00"/>
                </a:solidFill>
              </a:rPr>
              <a:t>Total surface area of cuboids</a:t>
            </a:r>
            <a:r>
              <a:rPr lang="en-US" b="1"/>
              <a:t> </a:t>
            </a:r>
          </a:p>
          <a:p>
            <a:pPr>
              <a:spcBef>
                <a:spcPct val="50000"/>
              </a:spcBef>
            </a:pPr>
            <a:r>
              <a:rPr lang="en-US" sz="2800" b="1">
                <a:solidFill>
                  <a:srgbClr val="FFCC66"/>
                </a:solidFill>
              </a:rPr>
              <a:t>= 2.l.b + </a:t>
            </a:r>
            <a:r>
              <a:rPr lang="en-US" sz="2800" b="1">
                <a:solidFill>
                  <a:schemeClr val="accent1"/>
                </a:solidFill>
              </a:rPr>
              <a:t>2.b.h + </a:t>
            </a:r>
            <a:r>
              <a:rPr lang="en-US" sz="2800" b="1">
                <a:solidFill>
                  <a:schemeClr val="hlink"/>
                </a:solidFill>
              </a:rPr>
              <a:t>2.h. l</a:t>
            </a:r>
          </a:p>
          <a:p>
            <a:pPr>
              <a:spcBef>
                <a:spcPct val="50000"/>
              </a:spcBef>
            </a:pPr>
            <a:r>
              <a:rPr lang="en-US" sz="2800" b="1">
                <a:solidFill>
                  <a:srgbClr val="99CC00"/>
                </a:solidFill>
              </a:rPr>
              <a:t>=</a:t>
            </a:r>
            <a:r>
              <a:rPr lang="en-US" sz="2800" b="1"/>
              <a:t> </a:t>
            </a:r>
            <a:r>
              <a:rPr lang="en-US" sz="2800" b="1">
                <a:solidFill>
                  <a:srgbClr val="99CC00"/>
                </a:solidFill>
              </a:rPr>
              <a:t>2</a:t>
            </a:r>
            <a:r>
              <a:rPr lang="en-US" sz="2800" b="1">
                <a:solidFill>
                  <a:srgbClr val="FFCC66"/>
                </a:solidFill>
              </a:rPr>
              <a:t>[ l.b + </a:t>
            </a:r>
            <a:r>
              <a:rPr lang="en-US" sz="2800" b="1">
                <a:solidFill>
                  <a:schemeClr val="accent1"/>
                </a:solidFill>
              </a:rPr>
              <a:t>b.h + </a:t>
            </a:r>
            <a:r>
              <a:rPr lang="en-US" sz="2800" b="1">
                <a:solidFill>
                  <a:schemeClr val="hlink"/>
                </a:solidFill>
              </a:rPr>
              <a:t>h. l ]</a:t>
            </a:r>
            <a:endParaRPr lang="en-US" b="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3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33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3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301" grpId="0" animBg="1" autoUpdateAnimBg="0"/>
      <p:bldP spid="53302" grpId="0" animBg="1" autoUpdateAnimBg="0"/>
      <p:bldP spid="53303"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Text Box 3"/>
          <p:cNvSpPr txBox="1">
            <a:spLocks noChangeArrowheads="1"/>
          </p:cNvSpPr>
          <p:nvPr/>
        </p:nvSpPr>
        <p:spPr bwMode="auto">
          <a:xfrm>
            <a:off x="150813" y="1383268"/>
            <a:ext cx="7883525" cy="369332"/>
          </a:xfrm>
          <a:prstGeom prst="rect">
            <a:avLst/>
          </a:prstGeom>
          <a:noFill/>
          <a:ln w="9525">
            <a:noFill/>
            <a:miter lim="800000"/>
            <a:headEnd/>
            <a:tailEnd/>
          </a:ln>
        </p:spPr>
        <p:txBody>
          <a:bodyPr wrap="square">
            <a:spAutoFit/>
          </a:bodyPr>
          <a:lstStyle/>
          <a:p>
            <a:pPr eaLnBrk="0" hangingPunct="0"/>
            <a:r>
              <a:rPr lang="en-GB" dirty="0">
                <a:solidFill>
                  <a:srgbClr val="000066"/>
                </a:solidFill>
                <a:latin typeface="Arial" charset="0"/>
              </a:rPr>
              <a:t>This </a:t>
            </a:r>
            <a:r>
              <a:rPr lang="en-GB" dirty="0" err="1">
                <a:solidFill>
                  <a:srgbClr val="000066"/>
                </a:solidFill>
                <a:latin typeface="Arial" charset="0"/>
              </a:rPr>
              <a:t>cuboid</a:t>
            </a:r>
            <a:r>
              <a:rPr lang="en-GB" dirty="0">
                <a:solidFill>
                  <a:srgbClr val="000066"/>
                </a:solidFill>
                <a:latin typeface="Arial" charset="0"/>
              </a:rPr>
              <a:t> is made from alternate purple and green centimetre cubes. </a:t>
            </a:r>
          </a:p>
        </p:txBody>
      </p:sp>
      <p:sp>
        <p:nvSpPr>
          <p:cNvPr id="32773" name="Rectangle 5"/>
          <p:cNvSpPr>
            <a:spLocks noGrp="1" noChangeArrowheads="1"/>
          </p:cNvSpPr>
          <p:nvPr>
            <p:ph type="title" idx="4294967295"/>
          </p:nvPr>
        </p:nvSpPr>
        <p:spPr>
          <a:xfrm>
            <a:off x="150813" y="738188"/>
            <a:ext cx="6581775" cy="633412"/>
          </a:xfrm>
          <a:noFill/>
        </p:spPr>
        <p:txBody>
          <a:bodyPr lIns="91440" tIns="45720" rIns="91440" bIns="45720">
            <a:noAutofit/>
          </a:bodyPr>
          <a:lstStyle/>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CUBOID PROBLEM</a:t>
            </a:r>
            <a:endParaRPr lang="en-GB"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9462" name="Rectangle 6"/>
          <p:cNvSpPr>
            <a:spLocks noChangeArrowheads="1"/>
          </p:cNvSpPr>
          <p:nvPr/>
        </p:nvSpPr>
        <p:spPr bwMode="auto">
          <a:xfrm>
            <a:off x="4256088" y="1981200"/>
            <a:ext cx="3567112" cy="485775"/>
          </a:xfrm>
          <a:prstGeom prst="rect">
            <a:avLst/>
          </a:prstGeom>
          <a:solidFill>
            <a:srgbClr val="FFFFCC"/>
          </a:solidFill>
          <a:ln w="28575">
            <a:solidFill>
              <a:schemeClr val="tx1"/>
            </a:solidFill>
            <a:miter lim="800000"/>
            <a:headEnd/>
            <a:tailEnd/>
          </a:ln>
        </p:spPr>
        <p:txBody>
          <a:bodyPr wrap="none">
            <a:spAutoFit/>
          </a:bodyPr>
          <a:lstStyle/>
          <a:p>
            <a:pPr eaLnBrk="0" hangingPunct="0"/>
            <a:r>
              <a:rPr lang="en-GB">
                <a:solidFill>
                  <a:srgbClr val="000066"/>
                </a:solidFill>
                <a:latin typeface="Arial" charset="0"/>
              </a:rPr>
              <a:t>What is its surface area?</a:t>
            </a:r>
          </a:p>
        </p:txBody>
      </p:sp>
      <p:sp>
        <p:nvSpPr>
          <p:cNvPr id="19463" name="Text Box 7"/>
          <p:cNvSpPr txBox="1">
            <a:spLocks noChangeArrowheads="1"/>
          </p:cNvSpPr>
          <p:nvPr/>
        </p:nvSpPr>
        <p:spPr bwMode="auto">
          <a:xfrm>
            <a:off x="3925888" y="2643188"/>
            <a:ext cx="1930400"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Surface area</a:t>
            </a:r>
            <a:endParaRPr lang="en-GB">
              <a:solidFill>
                <a:srgbClr val="010066"/>
              </a:solidFill>
              <a:latin typeface="Arial" charset="0"/>
            </a:endParaRPr>
          </a:p>
        </p:txBody>
      </p:sp>
      <p:sp>
        <p:nvSpPr>
          <p:cNvPr id="19464" name="Rectangle 8"/>
          <p:cNvSpPr>
            <a:spLocks noChangeArrowheads="1"/>
          </p:cNvSpPr>
          <p:nvPr/>
        </p:nvSpPr>
        <p:spPr bwMode="auto">
          <a:xfrm>
            <a:off x="3925888" y="3184525"/>
            <a:ext cx="4743450"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2 × 3 × 4 + 2 × 3 × 5 + 2 × 4 × 5</a:t>
            </a:r>
            <a:endParaRPr lang="en-GB">
              <a:solidFill>
                <a:srgbClr val="010066"/>
              </a:solidFill>
              <a:latin typeface="Arial" charset="0"/>
            </a:endParaRPr>
          </a:p>
        </p:txBody>
      </p:sp>
      <p:sp>
        <p:nvSpPr>
          <p:cNvPr id="19465" name="Text Box 9"/>
          <p:cNvSpPr txBox="1">
            <a:spLocks noChangeArrowheads="1"/>
          </p:cNvSpPr>
          <p:nvPr/>
        </p:nvSpPr>
        <p:spPr bwMode="auto">
          <a:xfrm>
            <a:off x="3925888" y="3725863"/>
            <a:ext cx="2157412"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24 + 30 + 40</a:t>
            </a:r>
            <a:endParaRPr lang="en-GB">
              <a:solidFill>
                <a:srgbClr val="010066"/>
              </a:solidFill>
              <a:latin typeface="Arial" charset="0"/>
            </a:endParaRPr>
          </a:p>
        </p:txBody>
      </p:sp>
      <p:sp>
        <p:nvSpPr>
          <p:cNvPr id="19466" name="Text Box 10"/>
          <p:cNvSpPr txBox="1">
            <a:spLocks noChangeArrowheads="1"/>
          </p:cNvSpPr>
          <p:nvPr/>
        </p:nvSpPr>
        <p:spPr bwMode="auto">
          <a:xfrm>
            <a:off x="3925888" y="4267200"/>
            <a:ext cx="1423987"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 </a:t>
            </a:r>
            <a:r>
              <a:rPr lang="en-US" b="1">
                <a:solidFill>
                  <a:srgbClr val="FF6600"/>
                </a:solidFill>
                <a:latin typeface="Arial" charset="0"/>
              </a:rPr>
              <a:t>94 cm</a:t>
            </a:r>
            <a:r>
              <a:rPr lang="en-US" b="1" baseline="30000">
                <a:solidFill>
                  <a:srgbClr val="FF6600"/>
                </a:solidFill>
                <a:latin typeface="Arial" charset="0"/>
              </a:rPr>
              <a:t>2</a:t>
            </a:r>
            <a:endParaRPr lang="en-GB" b="1" baseline="30000">
              <a:solidFill>
                <a:srgbClr val="FF6600"/>
              </a:solidFill>
              <a:latin typeface="Arial" charset="0"/>
            </a:endParaRPr>
          </a:p>
        </p:txBody>
      </p:sp>
      <p:sp>
        <p:nvSpPr>
          <p:cNvPr id="19467" name="Text Box 11"/>
          <p:cNvSpPr txBox="1">
            <a:spLocks noChangeArrowheads="1"/>
          </p:cNvSpPr>
          <p:nvPr/>
        </p:nvSpPr>
        <p:spPr bwMode="auto">
          <a:xfrm>
            <a:off x="4383088" y="4876800"/>
            <a:ext cx="3314700" cy="850900"/>
          </a:xfrm>
          <a:prstGeom prst="rect">
            <a:avLst/>
          </a:prstGeom>
          <a:solidFill>
            <a:srgbClr val="FFFFCC"/>
          </a:solidFill>
          <a:ln w="28575">
            <a:solidFill>
              <a:schemeClr val="tx1"/>
            </a:solidFill>
            <a:miter lim="800000"/>
            <a:headEnd/>
            <a:tailEnd/>
          </a:ln>
        </p:spPr>
        <p:txBody>
          <a:bodyPr>
            <a:spAutoFit/>
          </a:bodyPr>
          <a:lstStyle/>
          <a:p>
            <a:pPr algn="ctr" eaLnBrk="0" hangingPunct="0"/>
            <a:r>
              <a:rPr lang="en-US">
                <a:solidFill>
                  <a:srgbClr val="010066"/>
                </a:solidFill>
                <a:latin typeface="Arial" charset="0"/>
              </a:rPr>
              <a:t>How much of the surface area is green?</a:t>
            </a:r>
            <a:endParaRPr lang="en-GB">
              <a:solidFill>
                <a:srgbClr val="010066"/>
              </a:solidFill>
              <a:latin typeface="Arial" charset="0"/>
            </a:endParaRPr>
          </a:p>
        </p:txBody>
      </p:sp>
      <p:grpSp>
        <p:nvGrpSpPr>
          <p:cNvPr id="2" name="Group 12"/>
          <p:cNvGrpSpPr>
            <a:grpSpLocks/>
          </p:cNvGrpSpPr>
          <p:nvPr/>
        </p:nvGrpSpPr>
        <p:grpSpPr bwMode="auto">
          <a:xfrm>
            <a:off x="749300" y="2400300"/>
            <a:ext cx="2527300" cy="3549650"/>
            <a:chOff x="472" y="1512"/>
            <a:chExt cx="1592" cy="2236"/>
          </a:xfrm>
        </p:grpSpPr>
        <p:sp>
          <p:nvSpPr>
            <p:cNvPr id="32782" name="Freeform 13"/>
            <p:cNvSpPr>
              <a:spLocks/>
            </p:cNvSpPr>
            <p:nvPr/>
          </p:nvSpPr>
          <p:spPr bwMode="auto">
            <a:xfrm>
              <a:off x="699" y="2036"/>
              <a:ext cx="227" cy="383"/>
            </a:xfrm>
            <a:custGeom>
              <a:avLst/>
              <a:gdLst>
                <a:gd name="T0" fmla="*/ 2 w 280"/>
                <a:gd name="T1" fmla="*/ 195 h 472"/>
                <a:gd name="T2" fmla="*/ 0 w 280"/>
                <a:gd name="T3" fmla="*/ 0 h 472"/>
                <a:gd name="T4" fmla="*/ 182 w 280"/>
                <a:gd name="T5" fmla="*/ 108 h 472"/>
                <a:gd name="T6" fmla="*/ 184 w 280"/>
                <a:gd name="T7" fmla="*/ 311 h 472"/>
                <a:gd name="T8" fmla="*/ 2 w 280"/>
                <a:gd name="T9" fmla="*/ 195 h 472"/>
                <a:gd name="T10" fmla="*/ 0 60000 65536"/>
                <a:gd name="T11" fmla="*/ 0 60000 65536"/>
                <a:gd name="T12" fmla="*/ 0 60000 65536"/>
                <a:gd name="T13" fmla="*/ 0 60000 65536"/>
                <a:gd name="T14" fmla="*/ 0 60000 65536"/>
                <a:gd name="T15" fmla="*/ 0 w 280"/>
                <a:gd name="T16" fmla="*/ 0 h 472"/>
                <a:gd name="T17" fmla="*/ 280 w 280"/>
                <a:gd name="T18" fmla="*/ 472 h 472"/>
              </a:gdLst>
              <a:ahLst/>
              <a:cxnLst>
                <a:cxn ang="T10">
                  <a:pos x="T0" y="T1"/>
                </a:cxn>
                <a:cxn ang="T11">
                  <a:pos x="T2" y="T3"/>
                </a:cxn>
                <a:cxn ang="T12">
                  <a:pos x="T4" y="T5"/>
                </a:cxn>
                <a:cxn ang="T13">
                  <a:pos x="T6" y="T7"/>
                </a:cxn>
                <a:cxn ang="T14">
                  <a:pos x="T8" y="T9"/>
                </a:cxn>
              </a:cxnLst>
              <a:rect l="T15" t="T16" r="T17" b="T18"/>
              <a:pathLst>
                <a:path w="280" h="472">
                  <a:moveTo>
                    <a:pt x="4" y="296"/>
                  </a:moveTo>
                  <a:lnTo>
                    <a:pt x="0" y="0"/>
                  </a:lnTo>
                  <a:lnTo>
                    <a:pt x="278" y="164"/>
                  </a:lnTo>
                  <a:lnTo>
                    <a:pt x="280" y="472"/>
                  </a:lnTo>
                  <a:lnTo>
                    <a:pt x="4" y="296"/>
                  </a:lnTo>
                  <a:close/>
                </a:path>
              </a:pathLst>
            </a:custGeom>
            <a:solidFill>
              <a:srgbClr val="D0B8E0"/>
            </a:solidFill>
            <a:ln w="9525">
              <a:noFill/>
              <a:round/>
              <a:headEnd/>
              <a:tailEnd/>
            </a:ln>
          </p:spPr>
          <p:txBody>
            <a:bodyPr/>
            <a:lstStyle/>
            <a:p>
              <a:endParaRPr lang="en-US"/>
            </a:p>
          </p:txBody>
        </p:sp>
        <p:sp>
          <p:nvSpPr>
            <p:cNvPr id="32783" name="Freeform 14"/>
            <p:cNvSpPr>
              <a:spLocks/>
            </p:cNvSpPr>
            <p:nvPr/>
          </p:nvSpPr>
          <p:spPr bwMode="auto">
            <a:xfrm>
              <a:off x="693" y="2283"/>
              <a:ext cx="235" cy="394"/>
            </a:xfrm>
            <a:custGeom>
              <a:avLst/>
              <a:gdLst>
                <a:gd name="T0" fmla="*/ 0 w 290"/>
                <a:gd name="T1" fmla="*/ 203 h 486"/>
                <a:gd name="T2" fmla="*/ 2 w 290"/>
                <a:gd name="T3" fmla="*/ 0 h 486"/>
                <a:gd name="T4" fmla="*/ 190 w 290"/>
                <a:gd name="T5" fmla="*/ 114 h 486"/>
                <a:gd name="T6" fmla="*/ 186 w 290"/>
                <a:gd name="T7" fmla="*/ 319 h 486"/>
                <a:gd name="T8" fmla="*/ 0 w 290"/>
                <a:gd name="T9" fmla="*/ 203 h 486"/>
                <a:gd name="T10" fmla="*/ 0 60000 65536"/>
                <a:gd name="T11" fmla="*/ 0 60000 65536"/>
                <a:gd name="T12" fmla="*/ 0 60000 65536"/>
                <a:gd name="T13" fmla="*/ 0 60000 65536"/>
                <a:gd name="T14" fmla="*/ 0 60000 65536"/>
                <a:gd name="T15" fmla="*/ 0 w 290"/>
                <a:gd name="T16" fmla="*/ 0 h 486"/>
                <a:gd name="T17" fmla="*/ 290 w 290"/>
                <a:gd name="T18" fmla="*/ 486 h 486"/>
              </a:gdLst>
              <a:ahLst/>
              <a:cxnLst>
                <a:cxn ang="T10">
                  <a:pos x="T0" y="T1"/>
                </a:cxn>
                <a:cxn ang="T11">
                  <a:pos x="T2" y="T3"/>
                </a:cxn>
                <a:cxn ang="T12">
                  <a:pos x="T4" y="T5"/>
                </a:cxn>
                <a:cxn ang="T13">
                  <a:pos x="T6" y="T7"/>
                </a:cxn>
                <a:cxn ang="T14">
                  <a:pos x="T8" y="T9"/>
                </a:cxn>
              </a:cxnLst>
              <a:rect l="T15" t="T16" r="T17" b="T18"/>
              <a:pathLst>
                <a:path w="290" h="486">
                  <a:moveTo>
                    <a:pt x="0" y="310"/>
                  </a:moveTo>
                  <a:lnTo>
                    <a:pt x="4" y="0"/>
                  </a:lnTo>
                  <a:lnTo>
                    <a:pt x="290" y="174"/>
                  </a:lnTo>
                  <a:lnTo>
                    <a:pt x="284" y="486"/>
                  </a:lnTo>
                  <a:lnTo>
                    <a:pt x="0" y="310"/>
                  </a:lnTo>
                  <a:close/>
                </a:path>
              </a:pathLst>
            </a:custGeom>
            <a:solidFill>
              <a:schemeClr val="hlink"/>
            </a:solidFill>
            <a:ln w="9525">
              <a:noFill/>
              <a:round/>
              <a:headEnd/>
              <a:tailEnd/>
            </a:ln>
          </p:spPr>
          <p:txBody>
            <a:bodyPr/>
            <a:lstStyle/>
            <a:p>
              <a:endParaRPr lang="en-US"/>
            </a:p>
          </p:txBody>
        </p:sp>
        <p:sp>
          <p:nvSpPr>
            <p:cNvPr id="32784" name="Freeform 15"/>
            <p:cNvSpPr>
              <a:spLocks/>
            </p:cNvSpPr>
            <p:nvPr/>
          </p:nvSpPr>
          <p:spPr bwMode="auto">
            <a:xfrm>
              <a:off x="1382" y="2313"/>
              <a:ext cx="224" cy="377"/>
            </a:xfrm>
            <a:custGeom>
              <a:avLst/>
              <a:gdLst>
                <a:gd name="T0" fmla="*/ 178 w 275"/>
                <a:gd name="T1" fmla="*/ 203 h 465"/>
                <a:gd name="T2" fmla="*/ 182 w 275"/>
                <a:gd name="T3" fmla="*/ 0 h 465"/>
                <a:gd name="T4" fmla="*/ 0 w 275"/>
                <a:gd name="T5" fmla="*/ 99 h 465"/>
                <a:gd name="T6" fmla="*/ 5 w 275"/>
                <a:gd name="T7" fmla="*/ 306 h 465"/>
                <a:gd name="T8" fmla="*/ 178 w 275"/>
                <a:gd name="T9" fmla="*/ 203 h 465"/>
                <a:gd name="T10" fmla="*/ 0 60000 65536"/>
                <a:gd name="T11" fmla="*/ 0 60000 65536"/>
                <a:gd name="T12" fmla="*/ 0 60000 65536"/>
                <a:gd name="T13" fmla="*/ 0 60000 65536"/>
                <a:gd name="T14" fmla="*/ 0 60000 65536"/>
                <a:gd name="T15" fmla="*/ 0 w 275"/>
                <a:gd name="T16" fmla="*/ 0 h 465"/>
                <a:gd name="T17" fmla="*/ 275 w 275"/>
                <a:gd name="T18" fmla="*/ 465 h 465"/>
              </a:gdLst>
              <a:ahLst/>
              <a:cxnLst>
                <a:cxn ang="T10">
                  <a:pos x="T0" y="T1"/>
                </a:cxn>
                <a:cxn ang="T11">
                  <a:pos x="T2" y="T3"/>
                </a:cxn>
                <a:cxn ang="T12">
                  <a:pos x="T4" y="T5"/>
                </a:cxn>
                <a:cxn ang="T13">
                  <a:pos x="T6" y="T7"/>
                </a:cxn>
                <a:cxn ang="T14">
                  <a:pos x="T8" y="T9"/>
                </a:cxn>
              </a:cxnLst>
              <a:rect l="T15" t="T16" r="T17" b="T18"/>
              <a:pathLst>
                <a:path w="275" h="465">
                  <a:moveTo>
                    <a:pt x="269" y="308"/>
                  </a:moveTo>
                  <a:lnTo>
                    <a:pt x="275" y="0"/>
                  </a:lnTo>
                  <a:lnTo>
                    <a:pt x="0" y="151"/>
                  </a:lnTo>
                  <a:lnTo>
                    <a:pt x="7" y="465"/>
                  </a:lnTo>
                  <a:lnTo>
                    <a:pt x="269" y="308"/>
                  </a:lnTo>
                  <a:close/>
                </a:path>
              </a:pathLst>
            </a:custGeom>
            <a:solidFill>
              <a:srgbClr val="DBF2C0"/>
            </a:solidFill>
            <a:ln w="9525">
              <a:noFill/>
              <a:round/>
              <a:headEnd/>
              <a:tailEnd/>
            </a:ln>
          </p:spPr>
          <p:txBody>
            <a:bodyPr/>
            <a:lstStyle/>
            <a:p>
              <a:endParaRPr lang="en-US"/>
            </a:p>
          </p:txBody>
        </p:sp>
        <p:sp>
          <p:nvSpPr>
            <p:cNvPr id="32785" name="Freeform 16"/>
            <p:cNvSpPr>
              <a:spLocks/>
            </p:cNvSpPr>
            <p:nvPr/>
          </p:nvSpPr>
          <p:spPr bwMode="auto">
            <a:xfrm>
              <a:off x="1610" y="2174"/>
              <a:ext cx="224" cy="385"/>
            </a:xfrm>
            <a:custGeom>
              <a:avLst/>
              <a:gdLst>
                <a:gd name="T0" fmla="*/ 182 w 276"/>
                <a:gd name="T1" fmla="*/ 216 h 474"/>
                <a:gd name="T2" fmla="*/ 182 w 276"/>
                <a:gd name="T3" fmla="*/ 0 h 474"/>
                <a:gd name="T4" fmla="*/ 1 w 276"/>
                <a:gd name="T5" fmla="*/ 109 h 474"/>
                <a:gd name="T6" fmla="*/ 0 w 276"/>
                <a:gd name="T7" fmla="*/ 313 h 474"/>
                <a:gd name="T8" fmla="*/ 182 w 276"/>
                <a:gd name="T9" fmla="*/ 216 h 474"/>
                <a:gd name="T10" fmla="*/ 0 60000 65536"/>
                <a:gd name="T11" fmla="*/ 0 60000 65536"/>
                <a:gd name="T12" fmla="*/ 0 60000 65536"/>
                <a:gd name="T13" fmla="*/ 0 60000 65536"/>
                <a:gd name="T14" fmla="*/ 0 60000 65536"/>
                <a:gd name="T15" fmla="*/ 0 w 276"/>
                <a:gd name="T16" fmla="*/ 0 h 474"/>
                <a:gd name="T17" fmla="*/ 276 w 276"/>
                <a:gd name="T18" fmla="*/ 474 h 474"/>
              </a:gdLst>
              <a:ahLst/>
              <a:cxnLst>
                <a:cxn ang="T10">
                  <a:pos x="T0" y="T1"/>
                </a:cxn>
                <a:cxn ang="T11">
                  <a:pos x="T2" y="T3"/>
                </a:cxn>
                <a:cxn ang="T12">
                  <a:pos x="T4" y="T5"/>
                </a:cxn>
                <a:cxn ang="T13">
                  <a:pos x="T6" y="T7"/>
                </a:cxn>
                <a:cxn ang="T14">
                  <a:pos x="T8" y="T9"/>
                </a:cxn>
              </a:cxnLst>
              <a:rect l="T15" t="T16" r="T17" b="T18"/>
              <a:pathLst>
                <a:path w="276" h="474">
                  <a:moveTo>
                    <a:pt x="276" y="328"/>
                  </a:moveTo>
                  <a:lnTo>
                    <a:pt x="276" y="0"/>
                  </a:lnTo>
                  <a:lnTo>
                    <a:pt x="1" y="165"/>
                  </a:lnTo>
                  <a:lnTo>
                    <a:pt x="0" y="474"/>
                  </a:lnTo>
                  <a:lnTo>
                    <a:pt x="276" y="328"/>
                  </a:lnTo>
                  <a:close/>
                </a:path>
              </a:pathLst>
            </a:custGeom>
            <a:solidFill>
              <a:srgbClr val="D7C5E5"/>
            </a:solidFill>
            <a:ln w="9525">
              <a:noFill/>
              <a:round/>
              <a:headEnd/>
              <a:tailEnd/>
            </a:ln>
          </p:spPr>
          <p:txBody>
            <a:bodyPr/>
            <a:lstStyle/>
            <a:p>
              <a:endParaRPr lang="en-US"/>
            </a:p>
          </p:txBody>
        </p:sp>
        <p:sp>
          <p:nvSpPr>
            <p:cNvPr id="32786" name="Freeform 17"/>
            <p:cNvSpPr>
              <a:spLocks/>
            </p:cNvSpPr>
            <p:nvPr/>
          </p:nvSpPr>
          <p:spPr bwMode="auto">
            <a:xfrm>
              <a:off x="1838" y="2044"/>
              <a:ext cx="223" cy="390"/>
            </a:xfrm>
            <a:custGeom>
              <a:avLst/>
              <a:gdLst>
                <a:gd name="T0" fmla="*/ 179 w 274"/>
                <a:gd name="T1" fmla="*/ 213 h 480"/>
                <a:gd name="T2" fmla="*/ 181 w 274"/>
                <a:gd name="T3" fmla="*/ 0 h 480"/>
                <a:gd name="T4" fmla="*/ 1 w 274"/>
                <a:gd name="T5" fmla="*/ 110 h 480"/>
                <a:gd name="T6" fmla="*/ 0 w 274"/>
                <a:gd name="T7" fmla="*/ 317 h 480"/>
                <a:gd name="T8" fmla="*/ 179 w 274"/>
                <a:gd name="T9" fmla="*/ 213 h 480"/>
                <a:gd name="T10" fmla="*/ 0 60000 65536"/>
                <a:gd name="T11" fmla="*/ 0 60000 65536"/>
                <a:gd name="T12" fmla="*/ 0 60000 65536"/>
                <a:gd name="T13" fmla="*/ 0 60000 65536"/>
                <a:gd name="T14" fmla="*/ 0 60000 65536"/>
                <a:gd name="T15" fmla="*/ 0 w 274"/>
                <a:gd name="T16" fmla="*/ 0 h 480"/>
                <a:gd name="T17" fmla="*/ 274 w 274"/>
                <a:gd name="T18" fmla="*/ 480 h 480"/>
              </a:gdLst>
              <a:ahLst/>
              <a:cxnLst>
                <a:cxn ang="T10">
                  <a:pos x="T0" y="T1"/>
                </a:cxn>
                <a:cxn ang="T11">
                  <a:pos x="T2" y="T3"/>
                </a:cxn>
                <a:cxn ang="T12">
                  <a:pos x="T4" y="T5"/>
                </a:cxn>
                <a:cxn ang="T13">
                  <a:pos x="T6" y="T7"/>
                </a:cxn>
                <a:cxn ang="T14">
                  <a:pos x="T8" y="T9"/>
                </a:cxn>
              </a:cxnLst>
              <a:rect l="T15" t="T16" r="T17" b="T18"/>
              <a:pathLst>
                <a:path w="274" h="480">
                  <a:moveTo>
                    <a:pt x="270" y="323"/>
                  </a:moveTo>
                  <a:lnTo>
                    <a:pt x="274" y="0"/>
                  </a:lnTo>
                  <a:lnTo>
                    <a:pt x="1" y="166"/>
                  </a:lnTo>
                  <a:lnTo>
                    <a:pt x="0" y="480"/>
                  </a:lnTo>
                  <a:lnTo>
                    <a:pt x="270" y="323"/>
                  </a:lnTo>
                  <a:close/>
                </a:path>
              </a:pathLst>
            </a:custGeom>
            <a:solidFill>
              <a:srgbClr val="DBF2C0"/>
            </a:solidFill>
            <a:ln w="9525">
              <a:noFill/>
              <a:round/>
              <a:headEnd/>
              <a:tailEnd/>
            </a:ln>
          </p:spPr>
          <p:txBody>
            <a:bodyPr/>
            <a:lstStyle/>
            <a:p>
              <a:endParaRPr lang="en-US"/>
            </a:p>
          </p:txBody>
        </p:sp>
        <p:sp>
          <p:nvSpPr>
            <p:cNvPr id="32787" name="Freeform 18"/>
            <p:cNvSpPr>
              <a:spLocks/>
            </p:cNvSpPr>
            <p:nvPr/>
          </p:nvSpPr>
          <p:spPr bwMode="auto">
            <a:xfrm>
              <a:off x="1606" y="2441"/>
              <a:ext cx="231" cy="378"/>
            </a:xfrm>
            <a:custGeom>
              <a:avLst/>
              <a:gdLst>
                <a:gd name="T0" fmla="*/ 187 w 285"/>
                <a:gd name="T1" fmla="*/ 206 h 465"/>
                <a:gd name="T2" fmla="*/ 181 w 285"/>
                <a:gd name="T3" fmla="*/ 0 h 465"/>
                <a:gd name="T4" fmla="*/ 0 w 285"/>
                <a:gd name="T5" fmla="*/ 100 h 465"/>
                <a:gd name="T6" fmla="*/ 5 w 285"/>
                <a:gd name="T7" fmla="*/ 307 h 465"/>
                <a:gd name="T8" fmla="*/ 187 w 285"/>
                <a:gd name="T9" fmla="*/ 206 h 465"/>
                <a:gd name="T10" fmla="*/ 0 60000 65536"/>
                <a:gd name="T11" fmla="*/ 0 60000 65536"/>
                <a:gd name="T12" fmla="*/ 0 60000 65536"/>
                <a:gd name="T13" fmla="*/ 0 60000 65536"/>
                <a:gd name="T14" fmla="*/ 0 60000 65536"/>
                <a:gd name="T15" fmla="*/ 0 w 285"/>
                <a:gd name="T16" fmla="*/ 0 h 465"/>
                <a:gd name="T17" fmla="*/ 285 w 285"/>
                <a:gd name="T18" fmla="*/ 465 h 465"/>
              </a:gdLst>
              <a:ahLst/>
              <a:cxnLst>
                <a:cxn ang="T10">
                  <a:pos x="T0" y="T1"/>
                </a:cxn>
                <a:cxn ang="T11">
                  <a:pos x="T2" y="T3"/>
                </a:cxn>
                <a:cxn ang="T12">
                  <a:pos x="T4" y="T5"/>
                </a:cxn>
                <a:cxn ang="T13">
                  <a:pos x="T6" y="T7"/>
                </a:cxn>
                <a:cxn ang="T14">
                  <a:pos x="T8" y="T9"/>
                </a:cxn>
              </a:cxnLst>
              <a:rect l="T15" t="T16" r="T17" b="T18"/>
              <a:pathLst>
                <a:path w="285" h="465">
                  <a:moveTo>
                    <a:pt x="285" y="313"/>
                  </a:moveTo>
                  <a:lnTo>
                    <a:pt x="275" y="0"/>
                  </a:lnTo>
                  <a:lnTo>
                    <a:pt x="0" y="151"/>
                  </a:lnTo>
                  <a:lnTo>
                    <a:pt x="7" y="465"/>
                  </a:lnTo>
                  <a:lnTo>
                    <a:pt x="285" y="313"/>
                  </a:lnTo>
                  <a:close/>
                </a:path>
              </a:pathLst>
            </a:custGeom>
            <a:solidFill>
              <a:srgbClr val="DBF2C0"/>
            </a:solidFill>
            <a:ln w="9525">
              <a:noFill/>
              <a:round/>
              <a:headEnd/>
              <a:tailEnd/>
            </a:ln>
          </p:spPr>
          <p:txBody>
            <a:bodyPr/>
            <a:lstStyle/>
            <a:p>
              <a:endParaRPr lang="en-US"/>
            </a:p>
          </p:txBody>
        </p:sp>
        <p:sp>
          <p:nvSpPr>
            <p:cNvPr id="32788" name="Freeform 19"/>
            <p:cNvSpPr>
              <a:spLocks/>
            </p:cNvSpPr>
            <p:nvPr/>
          </p:nvSpPr>
          <p:spPr bwMode="auto">
            <a:xfrm>
              <a:off x="1382" y="2837"/>
              <a:ext cx="224" cy="377"/>
            </a:xfrm>
            <a:custGeom>
              <a:avLst/>
              <a:gdLst>
                <a:gd name="T0" fmla="*/ 178 w 275"/>
                <a:gd name="T1" fmla="*/ 203 h 465"/>
                <a:gd name="T2" fmla="*/ 182 w 275"/>
                <a:gd name="T3" fmla="*/ 0 h 465"/>
                <a:gd name="T4" fmla="*/ 0 w 275"/>
                <a:gd name="T5" fmla="*/ 99 h 465"/>
                <a:gd name="T6" fmla="*/ 5 w 275"/>
                <a:gd name="T7" fmla="*/ 306 h 465"/>
                <a:gd name="T8" fmla="*/ 178 w 275"/>
                <a:gd name="T9" fmla="*/ 203 h 465"/>
                <a:gd name="T10" fmla="*/ 0 60000 65536"/>
                <a:gd name="T11" fmla="*/ 0 60000 65536"/>
                <a:gd name="T12" fmla="*/ 0 60000 65536"/>
                <a:gd name="T13" fmla="*/ 0 60000 65536"/>
                <a:gd name="T14" fmla="*/ 0 60000 65536"/>
                <a:gd name="T15" fmla="*/ 0 w 275"/>
                <a:gd name="T16" fmla="*/ 0 h 465"/>
                <a:gd name="T17" fmla="*/ 275 w 275"/>
                <a:gd name="T18" fmla="*/ 465 h 465"/>
              </a:gdLst>
              <a:ahLst/>
              <a:cxnLst>
                <a:cxn ang="T10">
                  <a:pos x="T0" y="T1"/>
                </a:cxn>
                <a:cxn ang="T11">
                  <a:pos x="T2" y="T3"/>
                </a:cxn>
                <a:cxn ang="T12">
                  <a:pos x="T4" y="T5"/>
                </a:cxn>
                <a:cxn ang="T13">
                  <a:pos x="T6" y="T7"/>
                </a:cxn>
                <a:cxn ang="T14">
                  <a:pos x="T8" y="T9"/>
                </a:cxn>
              </a:cxnLst>
              <a:rect l="T15" t="T16" r="T17" b="T18"/>
              <a:pathLst>
                <a:path w="275" h="465">
                  <a:moveTo>
                    <a:pt x="269" y="308"/>
                  </a:moveTo>
                  <a:lnTo>
                    <a:pt x="275" y="0"/>
                  </a:lnTo>
                  <a:lnTo>
                    <a:pt x="0" y="151"/>
                  </a:lnTo>
                  <a:lnTo>
                    <a:pt x="7" y="465"/>
                  </a:lnTo>
                  <a:lnTo>
                    <a:pt x="269" y="308"/>
                  </a:lnTo>
                  <a:close/>
                </a:path>
              </a:pathLst>
            </a:custGeom>
            <a:solidFill>
              <a:srgbClr val="DBF2C0"/>
            </a:solidFill>
            <a:ln w="9525">
              <a:noFill/>
              <a:round/>
              <a:headEnd/>
              <a:tailEnd/>
            </a:ln>
          </p:spPr>
          <p:txBody>
            <a:bodyPr/>
            <a:lstStyle/>
            <a:p>
              <a:endParaRPr lang="en-US"/>
            </a:p>
          </p:txBody>
        </p:sp>
        <p:sp>
          <p:nvSpPr>
            <p:cNvPr id="32789" name="Freeform 20"/>
            <p:cNvSpPr>
              <a:spLocks/>
            </p:cNvSpPr>
            <p:nvPr/>
          </p:nvSpPr>
          <p:spPr bwMode="auto">
            <a:xfrm>
              <a:off x="1835" y="2567"/>
              <a:ext cx="227" cy="391"/>
            </a:xfrm>
            <a:custGeom>
              <a:avLst/>
              <a:gdLst>
                <a:gd name="T0" fmla="*/ 180 w 280"/>
                <a:gd name="T1" fmla="*/ 213 h 482"/>
                <a:gd name="T2" fmla="*/ 184 w 280"/>
                <a:gd name="T3" fmla="*/ 0 h 482"/>
                <a:gd name="T4" fmla="*/ 3 w 280"/>
                <a:gd name="T5" fmla="*/ 110 h 482"/>
                <a:gd name="T6" fmla="*/ 0 w 280"/>
                <a:gd name="T7" fmla="*/ 317 h 482"/>
                <a:gd name="T8" fmla="*/ 180 w 280"/>
                <a:gd name="T9" fmla="*/ 213 h 482"/>
                <a:gd name="T10" fmla="*/ 0 60000 65536"/>
                <a:gd name="T11" fmla="*/ 0 60000 65536"/>
                <a:gd name="T12" fmla="*/ 0 60000 65536"/>
                <a:gd name="T13" fmla="*/ 0 60000 65536"/>
                <a:gd name="T14" fmla="*/ 0 60000 65536"/>
                <a:gd name="T15" fmla="*/ 0 w 280"/>
                <a:gd name="T16" fmla="*/ 0 h 482"/>
                <a:gd name="T17" fmla="*/ 280 w 280"/>
                <a:gd name="T18" fmla="*/ 482 h 482"/>
              </a:gdLst>
              <a:ahLst/>
              <a:cxnLst>
                <a:cxn ang="T10">
                  <a:pos x="T0" y="T1"/>
                </a:cxn>
                <a:cxn ang="T11">
                  <a:pos x="T2" y="T3"/>
                </a:cxn>
                <a:cxn ang="T12">
                  <a:pos x="T4" y="T5"/>
                </a:cxn>
                <a:cxn ang="T13">
                  <a:pos x="T6" y="T7"/>
                </a:cxn>
                <a:cxn ang="T14">
                  <a:pos x="T8" y="T9"/>
                </a:cxn>
              </a:cxnLst>
              <a:rect l="T15" t="T16" r="T17" b="T18"/>
              <a:pathLst>
                <a:path w="280" h="482">
                  <a:moveTo>
                    <a:pt x="274" y="324"/>
                  </a:moveTo>
                  <a:lnTo>
                    <a:pt x="280" y="0"/>
                  </a:lnTo>
                  <a:lnTo>
                    <a:pt x="5" y="167"/>
                  </a:lnTo>
                  <a:lnTo>
                    <a:pt x="0" y="482"/>
                  </a:lnTo>
                  <a:lnTo>
                    <a:pt x="274" y="324"/>
                  </a:lnTo>
                  <a:close/>
                </a:path>
              </a:pathLst>
            </a:custGeom>
            <a:solidFill>
              <a:srgbClr val="DBF2C0"/>
            </a:solidFill>
            <a:ln w="9525">
              <a:noFill/>
              <a:round/>
              <a:headEnd/>
              <a:tailEnd/>
            </a:ln>
          </p:spPr>
          <p:txBody>
            <a:bodyPr/>
            <a:lstStyle/>
            <a:p>
              <a:endParaRPr lang="en-US"/>
            </a:p>
          </p:txBody>
        </p:sp>
        <p:sp>
          <p:nvSpPr>
            <p:cNvPr id="32790" name="Freeform 21"/>
            <p:cNvSpPr>
              <a:spLocks/>
            </p:cNvSpPr>
            <p:nvPr/>
          </p:nvSpPr>
          <p:spPr bwMode="auto">
            <a:xfrm>
              <a:off x="1606" y="2965"/>
              <a:ext cx="229" cy="377"/>
            </a:xfrm>
            <a:custGeom>
              <a:avLst/>
              <a:gdLst>
                <a:gd name="T0" fmla="*/ 185 w 283"/>
                <a:gd name="T1" fmla="*/ 209 h 465"/>
                <a:gd name="T2" fmla="*/ 180 w 283"/>
                <a:gd name="T3" fmla="*/ 0 h 465"/>
                <a:gd name="T4" fmla="*/ 0 w 283"/>
                <a:gd name="T5" fmla="*/ 99 h 465"/>
                <a:gd name="T6" fmla="*/ 5 w 283"/>
                <a:gd name="T7" fmla="*/ 306 h 465"/>
                <a:gd name="T8" fmla="*/ 185 w 283"/>
                <a:gd name="T9" fmla="*/ 209 h 465"/>
                <a:gd name="T10" fmla="*/ 0 60000 65536"/>
                <a:gd name="T11" fmla="*/ 0 60000 65536"/>
                <a:gd name="T12" fmla="*/ 0 60000 65536"/>
                <a:gd name="T13" fmla="*/ 0 60000 65536"/>
                <a:gd name="T14" fmla="*/ 0 60000 65536"/>
                <a:gd name="T15" fmla="*/ 0 w 283"/>
                <a:gd name="T16" fmla="*/ 0 h 465"/>
                <a:gd name="T17" fmla="*/ 283 w 283"/>
                <a:gd name="T18" fmla="*/ 465 h 465"/>
              </a:gdLst>
              <a:ahLst/>
              <a:cxnLst>
                <a:cxn ang="T10">
                  <a:pos x="T0" y="T1"/>
                </a:cxn>
                <a:cxn ang="T11">
                  <a:pos x="T2" y="T3"/>
                </a:cxn>
                <a:cxn ang="T12">
                  <a:pos x="T4" y="T5"/>
                </a:cxn>
                <a:cxn ang="T13">
                  <a:pos x="T6" y="T7"/>
                </a:cxn>
                <a:cxn ang="T14">
                  <a:pos x="T8" y="T9"/>
                </a:cxn>
              </a:cxnLst>
              <a:rect l="T15" t="T16" r="T17" b="T18"/>
              <a:pathLst>
                <a:path w="283" h="465">
                  <a:moveTo>
                    <a:pt x="283" y="318"/>
                  </a:moveTo>
                  <a:lnTo>
                    <a:pt x="275" y="0"/>
                  </a:lnTo>
                  <a:lnTo>
                    <a:pt x="0" y="151"/>
                  </a:lnTo>
                  <a:lnTo>
                    <a:pt x="7" y="465"/>
                  </a:lnTo>
                  <a:lnTo>
                    <a:pt x="283" y="318"/>
                  </a:lnTo>
                  <a:close/>
                </a:path>
              </a:pathLst>
            </a:custGeom>
            <a:solidFill>
              <a:srgbClr val="DBF2C0"/>
            </a:solidFill>
            <a:ln w="9525">
              <a:noFill/>
              <a:round/>
              <a:headEnd/>
              <a:tailEnd/>
            </a:ln>
          </p:spPr>
          <p:txBody>
            <a:bodyPr/>
            <a:lstStyle/>
            <a:p>
              <a:endParaRPr lang="en-US"/>
            </a:p>
          </p:txBody>
        </p:sp>
        <p:sp>
          <p:nvSpPr>
            <p:cNvPr id="32791" name="Freeform 22"/>
            <p:cNvSpPr>
              <a:spLocks/>
            </p:cNvSpPr>
            <p:nvPr/>
          </p:nvSpPr>
          <p:spPr bwMode="auto">
            <a:xfrm>
              <a:off x="1379" y="3351"/>
              <a:ext cx="229" cy="395"/>
            </a:xfrm>
            <a:custGeom>
              <a:avLst/>
              <a:gdLst>
                <a:gd name="T0" fmla="*/ 182 w 282"/>
                <a:gd name="T1" fmla="*/ 215 h 486"/>
                <a:gd name="T2" fmla="*/ 186 w 282"/>
                <a:gd name="T3" fmla="*/ 0 h 486"/>
                <a:gd name="T4" fmla="*/ 4 w 282"/>
                <a:gd name="T5" fmla="*/ 103 h 486"/>
                <a:gd name="T6" fmla="*/ 0 w 282"/>
                <a:gd name="T7" fmla="*/ 321 h 486"/>
                <a:gd name="T8" fmla="*/ 182 w 282"/>
                <a:gd name="T9" fmla="*/ 215 h 486"/>
                <a:gd name="T10" fmla="*/ 0 60000 65536"/>
                <a:gd name="T11" fmla="*/ 0 60000 65536"/>
                <a:gd name="T12" fmla="*/ 0 60000 65536"/>
                <a:gd name="T13" fmla="*/ 0 60000 65536"/>
                <a:gd name="T14" fmla="*/ 0 60000 65536"/>
                <a:gd name="T15" fmla="*/ 0 w 282"/>
                <a:gd name="T16" fmla="*/ 0 h 486"/>
                <a:gd name="T17" fmla="*/ 282 w 282"/>
                <a:gd name="T18" fmla="*/ 486 h 486"/>
              </a:gdLst>
              <a:ahLst/>
              <a:cxnLst>
                <a:cxn ang="T10">
                  <a:pos x="T0" y="T1"/>
                </a:cxn>
                <a:cxn ang="T11">
                  <a:pos x="T2" y="T3"/>
                </a:cxn>
                <a:cxn ang="T12">
                  <a:pos x="T4" y="T5"/>
                </a:cxn>
                <a:cxn ang="T13">
                  <a:pos x="T6" y="T7"/>
                </a:cxn>
                <a:cxn ang="T14">
                  <a:pos x="T8" y="T9"/>
                </a:cxn>
              </a:cxnLst>
              <a:rect l="T15" t="T16" r="T17" b="T18"/>
              <a:pathLst>
                <a:path w="282" h="486">
                  <a:moveTo>
                    <a:pt x="276" y="326"/>
                  </a:moveTo>
                  <a:lnTo>
                    <a:pt x="282" y="0"/>
                  </a:lnTo>
                  <a:lnTo>
                    <a:pt x="6" y="156"/>
                  </a:lnTo>
                  <a:lnTo>
                    <a:pt x="0" y="486"/>
                  </a:lnTo>
                  <a:lnTo>
                    <a:pt x="276" y="326"/>
                  </a:lnTo>
                  <a:close/>
                </a:path>
              </a:pathLst>
            </a:custGeom>
            <a:solidFill>
              <a:srgbClr val="DBF2C0"/>
            </a:solidFill>
            <a:ln w="9525">
              <a:noFill/>
              <a:round/>
              <a:headEnd/>
              <a:tailEnd/>
            </a:ln>
          </p:spPr>
          <p:txBody>
            <a:bodyPr/>
            <a:lstStyle/>
            <a:p>
              <a:endParaRPr lang="en-US"/>
            </a:p>
          </p:txBody>
        </p:sp>
        <p:sp>
          <p:nvSpPr>
            <p:cNvPr id="32792" name="Freeform 23"/>
            <p:cNvSpPr>
              <a:spLocks/>
            </p:cNvSpPr>
            <p:nvPr/>
          </p:nvSpPr>
          <p:spPr bwMode="auto">
            <a:xfrm>
              <a:off x="1834" y="3096"/>
              <a:ext cx="225" cy="390"/>
            </a:xfrm>
            <a:custGeom>
              <a:avLst/>
              <a:gdLst>
                <a:gd name="T0" fmla="*/ 182 w 278"/>
                <a:gd name="T1" fmla="*/ 210 h 480"/>
                <a:gd name="T2" fmla="*/ 180 w 278"/>
                <a:gd name="T3" fmla="*/ 0 h 480"/>
                <a:gd name="T4" fmla="*/ 2 w 278"/>
                <a:gd name="T5" fmla="*/ 98 h 480"/>
                <a:gd name="T6" fmla="*/ 0 w 278"/>
                <a:gd name="T7" fmla="*/ 317 h 480"/>
                <a:gd name="T8" fmla="*/ 182 w 278"/>
                <a:gd name="T9" fmla="*/ 210 h 480"/>
                <a:gd name="T10" fmla="*/ 0 60000 65536"/>
                <a:gd name="T11" fmla="*/ 0 60000 65536"/>
                <a:gd name="T12" fmla="*/ 0 60000 65536"/>
                <a:gd name="T13" fmla="*/ 0 60000 65536"/>
                <a:gd name="T14" fmla="*/ 0 60000 65536"/>
                <a:gd name="T15" fmla="*/ 0 w 278"/>
                <a:gd name="T16" fmla="*/ 0 h 480"/>
                <a:gd name="T17" fmla="*/ 278 w 278"/>
                <a:gd name="T18" fmla="*/ 480 h 480"/>
              </a:gdLst>
              <a:ahLst/>
              <a:cxnLst>
                <a:cxn ang="T10">
                  <a:pos x="T0" y="T1"/>
                </a:cxn>
                <a:cxn ang="T11">
                  <a:pos x="T2" y="T3"/>
                </a:cxn>
                <a:cxn ang="T12">
                  <a:pos x="T4" y="T5"/>
                </a:cxn>
                <a:cxn ang="T13">
                  <a:pos x="T6" y="T7"/>
                </a:cxn>
                <a:cxn ang="T14">
                  <a:pos x="T8" y="T9"/>
                </a:cxn>
              </a:cxnLst>
              <a:rect l="T15" t="T16" r="T17" b="T18"/>
              <a:pathLst>
                <a:path w="278" h="480">
                  <a:moveTo>
                    <a:pt x="278" y="318"/>
                  </a:moveTo>
                  <a:lnTo>
                    <a:pt x="276" y="0"/>
                  </a:lnTo>
                  <a:lnTo>
                    <a:pt x="4" y="148"/>
                  </a:lnTo>
                  <a:lnTo>
                    <a:pt x="0" y="480"/>
                  </a:lnTo>
                  <a:lnTo>
                    <a:pt x="278" y="318"/>
                  </a:lnTo>
                  <a:close/>
                </a:path>
              </a:pathLst>
            </a:custGeom>
            <a:solidFill>
              <a:srgbClr val="DBF2C0"/>
            </a:solidFill>
            <a:ln w="9525">
              <a:noFill/>
              <a:round/>
              <a:headEnd/>
              <a:tailEnd/>
            </a:ln>
          </p:spPr>
          <p:txBody>
            <a:bodyPr/>
            <a:lstStyle/>
            <a:p>
              <a:endParaRPr lang="en-US"/>
            </a:p>
          </p:txBody>
        </p:sp>
        <p:sp>
          <p:nvSpPr>
            <p:cNvPr id="32793" name="Freeform 24"/>
            <p:cNvSpPr>
              <a:spLocks/>
            </p:cNvSpPr>
            <p:nvPr/>
          </p:nvSpPr>
          <p:spPr bwMode="auto">
            <a:xfrm>
              <a:off x="1136" y="2554"/>
              <a:ext cx="242" cy="404"/>
            </a:xfrm>
            <a:custGeom>
              <a:avLst/>
              <a:gdLst>
                <a:gd name="T0" fmla="*/ 0 w 298"/>
                <a:gd name="T1" fmla="*/ 197 h 498"/>
                <a:gd name="T2" fmla="*/ 11 w 298"/>
                <a:gd name="T3" fmla="*/ 0 h 498"/>
                <a:gd name="T4" fmla="*/ 195 w 298"/>
                <a:gd name="T5" fmla="*/ 110 h 498"/>
                <a:gd name="T6" fmla="*/ 197 w 298"/>
                <a:gd name="T7" fmla="*/ 328 h 498"/>
                <a:gd name="T8" fmla="*/ 0 w 298"/>
                <a:gd name="T9" fmla="*/ 197 h 498"/>
                <a:gd name="T10" fmla="*/ 0 60000 65536"/>
                <a:gd name="T11" fmla="*/ 0 60000 65536"/>
                <a:gd name="T12" fmla="*/ 0 60000 65536"/>
                <a:gd name="T13" fmla="*/ 0 60000 65536"/>
                <a:gd name="T14" fmla="*/ 0 60000 65536"/>
                <a:gd name="T15" fmla="*/ 0 w 298"/>
                <a:gd name="T16" fmla="*/ 0 h 498"/>
                <a:gd name="T17" fmla="*/ 298 w 298"/>
                <a:gd name="T18" fmla="*/ 498 h 498"/>
              </a:gdLst>
              <a:ahLst/>
              <a:cxnLst>
                <a:cxn ang="T10">
                  <a:pos x="T0" y="T1"/>
                </a:cxn>
                <a:cxn ang="T11">
                  <a:pos x="T2" y="T3"/>
                </a:cxn>
                <a:cxn ang="T12">
                  <a:pos x="T4" y="T5"/>
                </a:cxn>
                <a:cxn ang="T13">
                  <a:pos x="T6" y="T7"/>
                </a:cxn>
                <a:cxn ang="T14">
                  <a:pos x="T8" y="T9"/>
                </a:cxn>
              </a:cxnLst>
              <a:rect l="T15" t="T16" r="T17" b="T18"/>
              <a:pathLst>
                <a:path w="298" h="498">
                  <a:moveTo>
                    <a:pt x="0" y="300"/>
                  </a:moveTo>
                  <a:lnTo>
                    <a:pt x="16" y="0"/>
                  </a:lnTo>
                  <a:lnTo>
                    <a:pt x="296" y="166"/>
                  </a:lnTo>
                  <a:lnTo>
                    <a:pt x="298" y="498"/>
                  </a:lnTo>
                  <a:lnTo>
                    <a:pt x="0" y="300"/>
                  </a:lnTo>
                  <a:close/>
                </a:path>
              </a:pathLst>
            </a:custGeom>
            <a:solidFill>
              <a:schemeClr val="hlink"/>
            </a:solidFill>
            <a:ln w="9525">
              <a:noFill/>
              <a:round/>
              <a:headEnd/>
              <a:tailEnd/>
            </a:ln>
          </p:spPr>
          <p:txBody>
            <a:bodyPr/>
            <a:lstStyle/>
            <a:p>
              <a:endParaRPr lang="en-US"/>
            </a:p>
          </p:txBody>
        </p:sp>
        <p:sp>
          <p:nvSpPr>
            <p:cNvPr id="32794" name="Freeform 25"/>
            <p:cNvSpPr>
              <a:spLocks/>
            </p:cNvSpPr>
            <p:nvPr/>
          </p:nvSpPr>
          <p:spPr bwMode="auto">
            <a:xfrm>
              <a:off x="477" y="1905"/>
              <a:ext cx="222" cy="375"/>
            </a:xfrm>
            <a:custGeom>
              <a:avLst/>
              <a:gdLst>
                <a:gd name="T0" fmla="*/ 0 w 274"/>
                <a:gd name="T1" fmla="*/ 194 h 462"/>
                <a:gd name="T2" fmla="*/ 0 w 274"/>
                <a:gd name="T3" fmla="*/ 0 h 462"/>
                <a:gd name="T4" fmla="*/ 175 w 274"/>
                <a:gd name="T5" fmla="*/ 100 h 462"/>
                <a:gd name="T6" fmla="*/ 180 w 274"/>
                <a:gd name="T7" fmla="*/ 304 h 462"/>
                <a:gd name="T8" fmla="*/ 0 w 274"/>
                <a:gd name="T9" fmla="*/ 194 h 462"/>
                <a:gd name="T10" fmla="*/ 0 60000 65536"/>
                <a:gd name="T11" fmla="*/ 0 60000 65536"/>
                <a:gd name="T12" fmla="*/ 0 60000 65536"/>
                <a:gd name="T13" fmla="*/ 0 60000 65536"/>
                <a:gd name="T14" fmla="*/ 0 60000 65536"/>
                <a:gd name="T15" fmla="*/ 0 w 274"/>
                <a:gd name="T16" fmla="*/ 0 h 462"/>
                <a:gd name="T17" fmla="*/ 274 w 274"/>
                <a:gd name="T18" fmla="*/ 462 h 462"/>
              </a:gdLst>
              <a:ahLst/>
              <a:cxnLst>
                <a:cxn ang="T10">
                  <a:pos x="T0" y="T1"/>
                </a:cxn>
                <a:cxn ang="T11">
                  <a:pos x="T2" y="T3"/>
                </a:cxn>
                <a:cxn ang="T12">
                  <a:pos x="T4" y="T5"/>
                </a:cxn>
                <a:cxn ang="T13">
                  <a:pos x="T6" y="T7"/>
                </a:cxn>
                <a:cxn ang="T14">
                  <a:pos x="T8" y="T9"/>
                </a:cxn>
              </a:cxnLst>
              <a:rect l="T15" t="T16" r="T17" b="T18"/>
              <a:pathLst>
                <a:path w="274" h="462">
                  <a:moveTo>
                    <a:pt x="0" y="294"/>
                  </a:moveTo>
                  <a:lnTo>
                    <a:pt x="0" y="0"/>
                  </a:lnTo>
                  <a:lnTo>
                    <a:pt x="266" y="152"/>
                  </a:lnTo>
                  <a:lnTo>
                    <a:pt x="274" y="462"/>
                  </a:lnTo>
                  <a:lnTo>
                    <a:pt x="0" y="294"/>
                  </a:lnTo>
                  <a:close/>
                </a:path>
              </a:pathLst>
            </a:custGeom>
            <a:solidFill>
              <a:schemeClr val="hlink"/>
            </a:solidFill>
            <a:ln w="9525">
              <a:noFill/>
              <a:round/>
              <a:headEnd/>
              <a:tailEnd/>
            </a:ln>
          </p:spPr>
          <p:txBody>
            <a:bodyPr/>
            <a:lstStyle/>
            <a:p>
              <a:endParaRPr lang="en-US"/>
            </a:p>
          </p:txBody>
        </p:sp>
        <p:sp>
          <p:nvSpPr>
            <p:cNvPr id="32795" name="Freeform 26"/>
            <p:cNvSpPr>
              <a:spLocks/>
            </p:cNvSpPr>
            <p:nvPr/>
          </p:nvSpPr>
          <p:spPr bwMode="auto">
            <a:xfrm>
              <a:off x="921" y="2178"/>
              <a:ext cx="224" cy="371"/>
            </a:xfrm>
            <a:custGeom>
              <a:avLst/>
              <a:gdLst>
                <a:gd name="T0" fmla="*/ 0 w 277"/>
                <a:gd name="T1" fmla="*/ 186 h 458"/>
                <a:gd name="T2" fmla="*/ 2 w 277"/>
                <a:gd name="T3" fmla="*/ 0 h 458"/>
                <a:gd name="T4" fmla="*/ 180 w 277"/>
                <a:gd name="T5" fmla="*/ 92 h 458"/>
                <a:gd name="T6" fmla="*/ 181 w 277"/>
                <a:gd name="T7" fmla="*/ 301 h 458"/>
                <a:gd name="T8" fmla="*/ 0 w 277"/>
                <a:gd name="T9" fmla="*/ 186 h 458"/>
                <a:gd name="T10" fmla="*/ 0 60000 65536"/>
                <a:gd name="T11" fmla="*/ 0 60000 65536"/>
                <a:gd name="T12" fmla="*/ 0 60000 65536"/>
                <a:gd name="T13" fmla="*/ 0 60000 65536"/>
                <a:gd name="T14" fmla="*/ 0 60000 65536"/>
                <a:gd name="T15" fmla="*/ 0 w 277"/>
                <a:gd name="T16" fmla="*/ 0 h 458"/>
                <a:gd name="T17" fmla="*/ 277 w 277"/>
                <a:gd name="T18" fmla="*/ 458 h 458"/>
              </a:gdLst>
              <a:ahLst/>
              <a:cxnLst>
                <a:cxn ang="T10">
                  <a:pos x="T0" y="T1"/>
                </a:cxn>
                <a:cxn ang="T11">
                  <a:pos x="T2" y="T3"/>
                </a:cxn>
                <a:cxn ang="T12">
                  <a:pos x="T4" y="T5"/>
                </a:cxn>
                <a:cxn ang="T13">
                  <a:pos x="T6" y="T7"/>
                </a:cxn>
                <a:cxn ang="T14">
                  <a:pos x="T8" y="T9"/>
                </a:cxn>
              </a:cxnLst>
              <a:rect l="T15" t="T16" r="T17" b="T18"/>
              <a:pathLst>
                <a:path w="277" h="458">
                  <a:moveTo>
                    <a:pt x="0" y="283"/>
                  </a:moveTo>
                  <a:lnTo>
                    <a:pt x="3" y="0"/>
                  </a:lnTo>
                  <a:lnTo>
                    <a:pt x="275" y="139"/>
                  </a:lnTo>
                  <a:lnTo>
                    <a:pt x="277" y="458"/>
                  </a:lnTo>
                  <a:lnTo>
                    <a:pt x="0" y="283"/>
                  </a:lnTo>
                  <a:close/>
                </a:path>
              </a:pathLst>
            </a:custGeom>
            <a:solidFill>
              <a:schemeClr val="hlink"/>
            </a:solidFill>
            <a:ln w="9525">
              <a:noFill/>
              <a:round/>
              <a:headEnd/>
              <a:tailEnd/>
            </a:ln>
          </p:spPr>
          <p:txBody>
            <a:bodyPr/>
            <a:lstStyle/>
            <a:p>
              <a:endParaRPr lang="en-US"/>
            </a:p>
          </p:txBody>
        </p:sp>
        <p:sp>
          <p:nvSpPr>
            <p:cNvPr id="32796" name="Freeform 27"/>
            <p:cNvSpPr>
              <a:spLocks/>
            </p:cNvSpPr>
            <p:nvPr/>
          </p:nvSpPr>
          <p:spPr bwMode="auto">
            <a:xfrm>
              <a:off x="475" y="2406"/>
              <a:ext cx="218" cy="393"/>
            </a:xfrm>
            <a:custGeom>
              <a:avLst/>
              <a:gdLst>
                <a:gd name="T0" fmla="*/ 0 w 268"/>
                <a:gd name="T1" fmla="*/ 211 h 484"/>
                <a:gd name="T2" fmla="*/ 4 w 268"/>
                <a:gd name="T3" fmla="*/ 0 h 484"/>
                <a:gd name="T4" fmla="*/ 175 w 268"/>
                <a:gd name="T5" fmla="*/ 110 h 484"/>
                <a:gd name="T6" fmla="*/ 177 w 268"/>
                <a:gd name="T7" fmla="*/ 319 h 484"/>
                <a:gd name="T8" fmla="*/ 0 w 268"/>
                <a:gd name="T9" fmla="*/ 211 h 484"/>
                <a:gd name="T10" fmla="*/ 0 60000 65536"/>
                <a:gd name="T11" fmla="*/ 0 60000 65536"/>
                <a:gd name="T12" fmla="*/ 0 60000 65536"/>
                <a:gd name="T13" fmla="*/ 0 60000 65536"/>
                <a:gd name="T14" fmla="*/ 0 60000 65536"/>
                <a:gd name="T15" fmla="*/ 0 w 268"/>
                <a:gd name="T16" fmla="*/ 0 h 484"/>
                <a:gd name="T17" fmla="*/ 268 w 268"/>
                <a:gd name="T18" fmla="*/ 484 h 484"/>
              </a:gdLst>
              <a:ahLst/>
              <a:cxnLst>
                <a:cxn ang="T10">
                  <a:pos x="T0" y="T1"/>
                </a:cxn>
                <a:cxn ang="T11">
                  <a:pos x="T2" y="T3"/>
                </a:cxn>
                <a:cxn ang="T12">
                  <a:pos x="T4" y="T5"/>
                </a:cxn>
                <a:cxn ang="T13">
                  <a:pos x="T6" y="T7"/>
                </a:cxn>
                <a:cxn ang="T14">
                  <a:pos x="T8" y="T9"/>
                </a:cxn>
              </a:cxnLst>
              <a:rect l="T15" t="T16" r="T17" b="T18"/>
              <a:pathLst>
                <a:path w="268" h="484">
                  <a:moveTo>
                    <a:pt x="0" y="320"/>
                  </a:moveTo>
                  <a:lnTo>
                    <a:pt x="6" y="0"/>
                  </a:lnTo>
                  <a:lnTo>
                    <a:pt x="264" y="166"/>
                  </a:lnTo>
                  <a:lnTo>
                    <a:pt x="268" y="484"/>
                  </a:lnTo>
                  <a:lnTo>
                    <a:pt x="0" y="320"/>
                  </a:lnTo>
                  <a:close/>
                </a:path>
              </a:pathLst>
            </a:custGeom>
            <a:solidFill>
              <a:schemeClr val="hlink"/>
            </a:solidFill>
            <a:ln w="9525">
              <a:noFill/>
              <a:round/>
              <a:headEnd/>
              <a:tailEnd/>
            </a:ln>
          </p:spPr>
          <p:txBody>
            <a:bodyPr/>
            <a:lstStyle/>
            <a:p>
              <a:endParaRPr lang="en-US"/>
            </a:p>
          </p:txBody>
        </p:sp>
        <p:sp>
          <p:nvSpPr>
            <p:cNvPr id="32797" name="Freeform 28"/>
            <p:cNvSpPr>
              <a:spLocks/>
            </p:cNvSpPr>
            <p:nvPr/>
          </p:nvSpPr>
          <p:spPr bwMode="auto">
            <a:xfrm>
              <a:off x="925" y="2682"/>
              <a:ext cx="220" cy="392"/>
            </a:xfrm>
            <a:custGeom>
              <a:avLst/>
              <a:gdLst>
                <a:gd name="T0" fmla="*/ 2 w 272"/>
                <a:gd name="T1" fmla="*/ 211 h 482"/>
                <a:gd name="T2" fmla="*/ 0 w 272"/>
                <a:gd name="T3" fmla="*/ 0 h 482"/>
                <a:gd name="T4" fmla="*/ 176 w 272"/>
                <a:gd name="T5" fmla="*/ 107 h 482"/>
                <a:gd name="T6" fmla="*/ 178 w 272"/>
                <a:gd name="T7" fmla="*/ 319 h 482"/>
                <a:gd name="T8" fmla="*/ 2 w 272"/>
                <a:gd name="T9" fmla="*/ 211 h 482"/>
                <a:gd name="T10" fmla="*/ 0 60000 65536"/>
                <a:gd name="T11" fmla="*/ 0 60000 65536"/>
                <a:gd name="T12" fmla="*/ 0 60000 65536"/>
                <a:gd name="T13" fmla="*/ 0 60000 65536"/>
                <a:gd name="T14" fmla="*/ 0 60000 65536"/>
                <a:gd name="T15" fmla="*/ 0 w 272"/>
                <a:gd name="T16" fmla="*/ 0 h 482"/>
                <a:gd name="T17" fmla="*/ 272 w 272"/>
                <a:gd name="T18" fmla="*/ 482 h 482"/>
              </a:gdLst>
              <a:ahLst/>
              <a:cxnLst>
                <a:cxn ang="T10">
                  <a:pos x="T0" y="T1"/>
                </a:cxn>
                <a:cxn ang="T11">
                  <a:pos x="T2" y="T3"/>
                </a:cxn>
                <a:cxn ang="T12">
                  <a:pos x="T4" y="T5"/>
                </a:cxn>
                <a:cxn ang="T13">
                  <a:pos x="T6" y="T7"/>
                </a:cxn>
                <a:cxn ang="T14">
                  <a:pos x="T8" y="T9"/>
                </a:cxn>
              </a:cxnLst>
              <a:rect l="T15" t="T16" r="T17" b="T18"/>
              <a:pathLst>
                <a:path w="272" h="482">
                  <a:moveTo>
                    <a:pt x="2" y="318"/>
                  </a:moveTo>
                  <a:lnTo>
                    <a:pt x="0" y="0"/>
                  </a:lnTo>
                  <a:lnTo>
                    <a:pt x="270" y="162"/>
                  </a:lnTo>
                  <a:lnTo>
                    <a:pt x="272" y="482"/>
                  </a:lnTo>
                  <a:lnTo>
                    <a:pt x="2" y="318"/>
                  </a:lnTo>
                  <a:close/>
                </a:path>
              </a:pathLst>
            </a:custGeom>
            <a:solidFill>
              <a:schemeClr val="hlink"/>
            </a:solidFill>
            <a:ln w="9525">
              <a:noFill/>
              <a:round/>
              <a:headEnd/>
              <a:tailEnd/>
            </a:ln>
          </p:spPr>
          <p:txBody>
            <a:bodyPr/>
            <a:lstStyle/>
            <a:p>
              <a:endParaRPr lang="en-US"/>
            </a:p>
          </p:txBody>
        </p:sp>
        <p:sp>
          <p:nvSpPr>
            <p:cNvPr id="32798" name="Freeform 29"/>
            <p:cNvSpPr>
              <a:spLocks/>
            </p:cNvSpPr>
            <p:nvPr/>
          </p:nvSpPr>
          <p:spPr bwMode="auto">
            <a:xfrm>
              <a:off x="698" y="2804"/>
              <a:ext cx="232" cy="396"/>
            </a:xfrm>
            <a:custGeom>
              <a:avLst/>
              <a:gdLst>
                <a:gd name="T0" fmla="*/ 0 w 286"/>
                <a:gd name="T1" fmla="*/ 208 h 488"/>
                <a:gd name="T2" fmla="*/ 0 w 286"/>
                <a:gd name="T3" fmla="*/ 0 h 488"/>
                <a:gd name="T4" fmla="*/ 188 w 286"/>
                <a:gd name="T5" fmla="*/ 110 h 488"/>
                <a:gd name="T6" fmla="*/ 188 w 286"/>
                <a:gd name="T7" fmla="*/ 116 h 488"/>
                <a:gd name="T8" fmla="*/ 186 w 286"/>
                <a:gd name="T9" fmla="*/ 321 h 488"/>
                <a:gd name="T10" fmla="*/ 0 w 286"/>
                <a:gd name="T11" fmla="*/ 208 h 488"/>
                <a:gd name="T12" fmla="*/ 0 60000 65536"/>
                <a:gd name="T13" fmla="*/ 0 60000 65536"/>
                <a:gd name="T14" fmla="*/ 0 60000 65536"/>
                <a:gd name="T15" fmla="*/ 0 60000 65536"/>
                <a:gd name="T16" fmla="*/ 0 60000 65536"/>
                <a:gd name="T17" fmla="*/ 0 60000 65536"/>
                <a:gd name="T18" fmla="*/ 0 w 286"/>
                <a:gd name="T19" fmla="*/ 0 h 488"/>
                <a:gd name="T20" fmla="*/ 286 w 286"/>
                <a:gd name="T21" fmla="*/ 488 h 488"/>
              </a:gdLst>
              <a:ahLst/>
              <a:cxnLst>
                <a:cxn ang="T12">
                  <a:pos x="T0" y="T1"/>
                </a:cxn>
                <a:cxn ang="T13">
                  <a:pos x="T2" y="T3"/>
                </a:cxn>
                <a:cxn ang="T14">
                  <a:pos x="T4" y="T5"/>
                </a:cxn>
                <a:cxn ang="T15">
                  <a:pos x="T6" y="T7"/>
                </a:cxn>
                <a:cxn ang="T16">
                  <a:pos x="T8" y="T9"/>
                </a:cxn>
                <a:cxn ang="T17">
                  <a:pos x="T10" y="T11"/>
                </a:cxn>
              </a:cxnLst>
              <a:rect l="T18" t="T19" r="T20" b="T21"/>
              <a:pathLst>
                <a:path w="286" h="488">
                  <a:moveTo>
                    <a:pt x="0" y="316"/>
                  </a:moveTo>
                  <a:lnTo>
                    <a:pt x="0" y="0"/>
                  </a:lnTo>
                  <a:lnTo>
                    <a:pt x="286" y="166"/>
                  </a:lnTo>
                  <a:lnTo>
                    <a:pt x="286" y="176"/>
                  </a:lnTo>
                  <a:lnTo>
                    <a:pt x="282" y="488"/>
                  </a:lnTo>
                  <a:lnTo>
                    <a:pt x="0" y="316"/>
                  </a:lnTo>
                  <a:close/>
                </a:path>
              </a:pathLst>
            </a:custGeom>
            <a:solidFill>
              <a:schemeClr val="hlink"/>
            </a:solidFill>
            <a:ln w="9525">
              <a:noFill/>
              <a:round/>
              <a:headEnd/>
              <a:tailEnd/>
            </a:ln>
          </p:spPr>
          <p:txBody>
            <a:bodyPr/>
            <a:lstStyle/>
            <a:p>
              <a:endParaRPr lang="en-US"/>
            </a:p>
          </p:txBody>
        </p:sp>
        <p:sp>
          <p:nvSpPr>
            <p:cNvPr id="32799" name="Freeform 30"/>
            <p:cNvSpPr>
              <a:spLocks/>
            </p:cNvSpPr>
            <p:nvPr/>
          </p:nvSpPr>
          <p:spPr bwMode="auto">
            <a:xfrm>
              <a:off x="1136" y="3074"/>
              <a:ext cx="242" cy="397"/>
            </a:xfrm>
            <a:custGeom>
              <a:avLst/>
              <a:gdLst>
                <a:gd name="T0" fmla="*/ 0 w 298"/>
                <a:gd name="T1" fmla="*/ 201 h 490"/>
                <a:gd name="T2" fmla="*/ 9 w 298"/>
                <a:gd name="T3" fmla="*/ 0 h 490"/>
                <a:gd name="T4" fmla="*/ 197 w 298"/>
                <a:gd name="T5" fmla="*/ 112 h 490"/>
                <a:gd name="T6" fmla="*/ 192 w 298"/>
                <a:gd name="T7" fmla="*/ 322 h 490"/>
                <a:gd name="T8" fmla="*/ 0 w 298"/>
                <a:gd name="T9" fmla="*/ 201 h 490"/>
                <a:gd name="T10" fmla="*/ 0 60000 65536"/>
                <a:gd name="T11" fmla="*/ 0 60000 65536"/>
                <a:gd name="T12" fmla="*/ 0 60000 65536"/>
                <a:gd name="T13" fmla="*/ 0 60000 65536"/>
                <a:gd name="T14" fmla="*/ 0 60000 65536"/>
                <a:gd name="T15" fmla="*/ 0 w 298"/>
                <a:gd name="T16" fmla="*/ 0 h 490"/>
                <a:gd name="T17" fmla="*/ 298 w 298"/>
                <a:gd name="T18" fmla="*/ 490 h 490"/>
              </a:gdLst>
              <a:ahLst/>
              <a:cxnLst>
                <a:cxn ang="T10">
                  <a:pos x="T0" y="T1"/>
                </a:cxn>
                <a:cxn ang="T11">
                  <a:pos x="T2" y="T3"/>
                </a:cxn>
                <a:cxn ang="T12">
                  <a:pos x="T4" y="T5"/>
                </a:cxn>
                <a:cxn ang="T13">
                  <a:pos x="T6" y="T7"/>
                </a:cxn>
                <a:cxn ang="T14">
                  <a:pos x="T8" y="T9"/>
                </a:cxn>
              </a:cxnLst>
              <a:rect l="T15" t="T16" r="T17" b="T18"/>
              <a:pathLst>
                <a:path w="298" h="490">
                  <a:moveTo>
                    <a:pt x="0" y="306"/>
                  </a:moveTo>
                  <a:lnTo>
                    <a:pt x="14" y="0"/>
                  </a:lnTo>
                  <a:lnTo>
                    <a:pt x="298" y="170"/>
                  </a:lnTo>
                  <a:lnTo>
                    <a:pt x="290" y="490"/>
                  </a:lnTo>
                  <a:lnTo>
                    <a:pt x="0" y="306"/>
                  </a:lnTo>
                  <a:close/>
                </a:path>
              </a:pathLst>
            </a:custGeom>
            <a:solidFill>
              <a:schemeClr val="hlink"/>
            </a:solidFill>
            <a:ln w="9525">
              <a:noFill/>
              <a:round/>
              <a:headEnd/>
              <a:tailEnd/>
            </a:ln>
          </p:spPr>
          <p:txBody>
            <a:bodyPr/>
            <a:lstStyle/>
            <a:p>
              <a:endParaRPr lang="en-US"/>
            </a:p>
          </p:txBody>
        </p:sp>
        <p:sp>
          <p:nvSpPr>
            <p:cNvPr id="32800" name="Freeform 31"/>
            <p:cNvSpPr>
              <a:spLocks/>
            </p:cNvSpPr>
            <p:nvPr/>
          </p:nvSpPr>
          <p:spPr bwMode="auto">
            <a:xfrm>
              <a:off x="474" y="2931"/>
              <a:ext cx="219" cy="396"/>
            </a:xfrm>
            <a:custGeom>
              <a:avLst/>
              <a:gdLst>
                <a:gd name="T0" fmla="*/ 0 w 270"/>
                <a:gd name="T1" fmla="*/ 217 h 488"/>
                <a:gd name="T2" fmla="*/ 5 w 270"/>
                <a:gd name="T3" fmla="*/ 0 h 488"/>
                <a:gd name="T4" fmla="*/ 178 w 270"/>
                <a:gd name="T5" fmla="*/ 106 h 488"/>
                <a:gd name="T6" fmla="*/ 176 w 270"/>
                <a:gd name="T7" fmla="*/ 321 h 488"/>
                <a:gd name="T8" fmla="*/ 0 w 270"/>
                <a:gd name="T9" fmla="*/ 217 h 488"/>
                <a:gd name="T10" fmla="*/ 0 60000 65536"/>
                <a:gd name="T11" fmla="*/ 0 60000 65536"/>
                <a:gd name="T12" fmla="*/ 0 60000 65536"/>
                <a:gd name="T13" fmla="*/ 0 60000 65536"/>
                <a:gd name="T14" fmla="*/ 0 60000 65536"/>
                <a:gd name="T15" fmla="*/ 0 w 270"/>
                <a:gd name="T16" fmla="*/ 0 h 488"/>
                <a:gd name="T17" fmla="*/ 270 w 270"/>
                <a:gd name="T18" fmla="*/ 488 h 488"/>
              </a:gdLst>
              <a:ahLst/>
              <a:cxnLst>
                <a:cxn ang="T10">
                  <a:pos x="T0" y="T1"/>
                </a:cxn>
                <a:cxn ang="T11">
                  <a:pos x="T2" y="T3"/>
                </a:cxn>
                <a:cxn ang="T12">
                  <a:pos x="T4" y="T5"/>
                </a:cxn>
                <a:cxn ang="T13">
                  <a:pos x="T6" y="T7"/>
                </a:cxn>
                <a:cxn ang="T14">
                  <a:pos x="T8" y="T9"/>
                </a:cxn>
              </a:cxnLst>
              <a:rect l="T15" t="T16" r="T17" b="T18"/>
              <a:pathLst>
                <a:path w="270" h="488">
                  <a:moveTo>
                    <a:pt x="0" y="330"/>
                  </a:moveTo>
                  <a:lnTo>
                    <a:pt x="8" y="0"/>
                  </a:lnTo>
                  <a:lnTo>
                    <a:pt x="270" y="162"/>
                  </a:lnTo>
                  <a:lnTo>
                    <a:pt x="268" y="488"/>
                  </a:lnTo>
                  <a:lnTo>
                    <a:pt x="0" y="330"/>
                  </a:lnTo>
                  <a:close/>
                </a:path>
              </a:pathLst>
            </a:custGeom>
            <a:solidFill>
              <a:schemeClr val="hlink"/>
            </a:solidFill>
            <a:ln w="9525">
              <a:noFill/>
              <a:round/>
              <a:headEnd/>
              <a:tailEnd/>
            </a:ln>
          </p:spPr>
          <p:txBody>
            <a:bodyPr/>
            <a:lstStyle/>
            <a:p>
              <a:endParaRPr lang="en-US"/>
            </a:p>
          </p:txBody>
        </p:sp>
        <p:sp>
          <p:nvSpPr>
            <p:cNvPr id="32801" name="Freeform 32"/>
            <p:cNvSpPr>
              <a:spLocks/>
            </p:cNvSpPr>
            <p:nvPr/>
          </p:nvSpPr>
          <p:spPr bwMode="auto">
            <a:xfrm>
              <a:off x="928" y="3205"/>
              <a:ext cx="217" cy="398"/>
            </a:xfrm>
            <a:custGeom>
              <a:avLst/>
              <a:gdLst>
                <a:gd name="T0" fmla="*/ 2 w 268"/>
                <a:gd name="T1" fmla="*/ 216 h 490"/>
                <a:gd name="T2" fmla="*/ 0 w 268"/>
                <a:gd name="T3" fmla="*/ 0 h 490"/>
                <a:gd name="T4" fmla="*/ 176 w 268"/>
                <a:gd name="T5" fmla="*/ 108 h 490"/>
                <a:gd name="T6" fmla="*/ 174 w 268"/>
                <a:gd name="T7" fmla="*/ 323 h 490"/>
                <a:gd name="T8" fmla="*/ 2 w 268"/>
                <a:gd name="T9" fmla="*/ 216 h 490"/>
                <a:gd name="T10" fmla="*/ 0 60000 65536"/>
                <a:gd name="T11" fmla="*/ 0 60000 65536"/>
                <a:gd name="T12" fmla="*/ 0 60000 65536"/>
                <a:gd name="T13" fmla="*/ 0 60000 65536"/>
                <a:gd name="T14" fmla="*/ 0 60000 65536"/>
                <a:gd name="T15" fmla="*/ 0 w 268"/>
                <a:gd name="T16" fmla="*/ 0 h 490"/>
                <a:gd name="T17" fmla="*/ 268 w 268"/>
                <a:gd name="T18" fmla="*/ 490 h 490"/>
              </a:gdLst>
              <a:ahLst/>
              <a:cxnLst>
                <a:cxn ang="T10">
                  <a:pos x="T0" y="T1"/>
                </a:cxn>
                <a:cxn ang="T11">
                  <a:pos x="T2" y="T3"/>
                </a:cxn>
                <a:cxn ang="T12">
                  <a:pos x="T4" y="T5"/>
                </a:cxn>
                <a:cxn ang="T13">
                  <a:pos x="T6" y="T7"/>
                </a:cxn>
                <a:cxn ang="T14">
                  <a:pos x="T8" y="T9"/>
                </a:cxn>
              </a:cxnLst>
              <a:rect l="T15" t="T16" r="T17" b="T18"/>
              <a:pathLst>
                <a:path w="268" h="490">
                  <a:moveTo>
                    <a:pt x="2" y="328"/>
                  </a:moveTo>
                  <a:lnTo>
                    <a:pt x="0" y="0"/>
                  </a:lnTo>
                  <a:lnTo>
                    <a:pt x="268" y="164"/>
                  </a:lnTo>
                  <a:lnTo>
                    <a:pt x="266" y="490"/>
                  </a:lnTo>
                  <a:lnTo>
                    <a:pt x="2" y="328"/>
                  </a:lnTo>
                  <a:close/>
                </a:path>
              </a:pathLst>
            </a:custGeom>
            <a:solidFill>
              <a:schemeClr val="hlink"/>
            </a:solidFill>
            <a:ln w="9525">
              <a:noFill/>
              <a:round/>
              <a:headEnd/>
              <a:tailEnd/>
            </a:ln>
          </p:spPr>
          <p:txBody>
            <a:bodyPr/>
            <a:lstStyle/>
            <a:p>
              <a:endParaRPr lang="en-US"/>
            </a:p>
          </p:txBody>
        </p:sp>
        <p:sp>
          <p:nvSpPr>
            <p:cNvPr id="32802" name="Freeform 33"/>
            <p:cNvSpPr>
              <a:spLocks/>
            </p:cNvSpPr>
            <p:nvPr/>
          </p:nvSpPr>
          <p:spPr bwMode="auto">
            <a:xfrm>
              <a:off x="1379" y="2564"/>
              <a:ext cx="226" cy="393"/>
            </a:xfrm>
            <a:custGeom>
              <a:avLst/>
              <a:gdLst>
                <a:gd name="T0" fmla="*/ 184 w 278"/>
                <a:gd name="T1" fmla="*/ 219 h 484"/>
                <a:gd name="T2" fmla="*/ 182 w 278"/>
                <a:gd name="T3" fmla="*/ 0 h 484"/>
                <a:gd name="T4" fmla="*/ 2 w 278"/>
                <a:gd name="T5" fmla="*/ 103 h 484"/>
                <a:gd name="T6" fmla="*/ 0 w 278"/>
                <a:gd name="T7" fmla="*/ 319 h 484"/>
                <a:gd name="T8" fmla="*/ 184 w 278"/>
                <a:gd name="T9" fmla="*/ 219 h 484"/>
                <a:gd name="T10" fmla="*/ 0 60000 65536"/>
                <a:gd name="T11" fmla="*/ 0 60000 65536"/>
                <a:gd name="T12" fmla="*/ 0 60000 65536"/>
                <a:gd name="T13" fmla="*/ 0 60000 65536"/>
                <a:gd name="T14" fmla="*/ 0 60000 65536"/>
                <a:gd name="T15" fmla="*/ 0 w 278"/>
                <a:gd name="T16" fmla="*/ 0 h 484"/>
                <a:gd name="T17" fmla="*/ 278 w 278"/>
                <a:gd name="T18" fmla="*/ 484 h 484"/>
              </a:gdLst>
              <a:ahLst/>
              <a:cxnLst>
                <a:cxn ang="T10">
                  <a:pos x="T0" y="T1"/>
                </a:cxn>
                <a:cxn ang="T11">
                  <a:pos x="T2" y="T3"/>
                </a:cxn>
                <a:cxn ang="T12">
                  <a:pos x="T4" y="T5"/>
                </a:cxn>
                <a:cxn ang="T13">
                  <a:pos x="T6" y="T7"/>
                </a:cxn>
                <a:cxn ang="T14">
                  <a:pos x="T8" y="T9"/>
                </a:cxn>
              </a:cxnLst>
              <a:rect l="T15" t="T16" r="T17" b="T18"/>
              <a:pathLst>
                <a:path w="278" h="484">
                  <a:moveTo>
                    <a:pt x="278" y="332"/>
                  </a:moveTo>
                  <a:lnTo>
                    <a:pt x="276" y="0"/>
                  </a:lnTo>
                  <a:lnTo>
                    <a:pt x="4" y="156"/>
                  </a:lnTo>
                  <a:lnTo>
                    <a:pt x="0" y="484"/>
                  </a:lnTo>
                  <a:lnTo>
                    <a:pt x="278" y="332"/>
                  </a:lnTo>
                  <a:close/>
                </a:path>
              </a:pathLst>
            </a:custGeom>
            <a:solidFill>
              <a:srgbClr val="D7C5E5"/>
            </a:solidFill>
            <a:ln w="9525">
              <a:noFill/>
              <a:round/>
              <a:headEnd/>
              <a:tailEnd/>
            </a:ln>
          </p:spPr>
          <p:txBody>
            <a:bodyPr/>
            <a:lstStyle/>
            <a:p>
              <a:endParaRPr lang="en-US"/>
            </a:p>
          </p:txBody>
        </p:sp>
        <p:sp>
          <p:nvSpPr>
            <p:cNvPr id="32803" name="Freeform 34"/>
            <p:cNvSpPr>
              <a:spLocks/>
            </p:cNvSpPr>
            <p:nvPr/>
          </p:nvSpPr>
          <p:spPr bwMode="auto">
            <a:xfrm>
              <a:off x="1834" y="2309"/>
              <a:ext cx="230" cy="383"/>
            </a:xfrm>
            <a:custGeom>
              <a:avLst/>
              <a:gdLst>
                <a:gd name="T0" fmla="*/ 181 w 284"/>
                <a:gd name="T1" fmla="*/ 215 h 472"/>
                <a:gd name="T2" fmla="*/ 186 w 284"/>
                <a:gd name="T3" fmla="*/ 0 h 472"/>
                <a:gd name="T4" fmla="*/ 4 w 284"/>
                <a:gd name="T5" fmla="*/ 101 h 472"/>
                <a:gd name="T6" fmla="*/ 0 w 284"/>
                <a:gd name="T7" fmla="*/ 311 h 472"/>
                <a:gd name="T8" fmla="*/ 181 w 284"/>
                <a:gd name="T9" fmla="*/ 215 h 472"/>
                <a:gd name="T10" fmla="*/ 0 60000 65536"/>
                <a:gd name="T11" fmla="*/ 0 60000 65536"/>
                <a:gd name="T12" fmla="*/ 0 60000 65536"/>
                <a:gd name="T13" fmla="*/ 0 60000 65536"/>
                <a:gd name="T14" fmla="*/ 0 60000 65536"/>
                <a:gd name="T15" fmla="*/ 0 w 284"/>
                <a:gd name="T16" fmla="*/ 0 h 472"/>
                <a:gd name="T17" fmla="*/ 284 w 284"/>
                <a:gd name="T18" fmla="*/ 472 h 472"/>
              </a:gdLst>
              <a:ahLst/>
              <a:cxnLst>
                <a:cxn ang="T10">
                  <a:pos x="T0" y="T1"/>
                </a:cxn>
                <a:cxn ang="T11">
                  <a:pos x="T2" y="T3"/>
                </a:cxn>
                <a:cxn ang="T12">
                  <a:pos x="T4" y="T5"/>
                </a:cxn>
                <a:cxn ang="T13">
                  <a:pos x="T6" y="T7"/>
                </a:cxn>
                <a:cxn ang="T14">
                  <a:pos x="T8" y="T9"/>
                </a:cxn>
              </a:cxnLst>
              <a:rect l="T15" t="T16" r="T17" b="T18"/>
              <a:pathLst>
                <a:path w="284" h="472">
                  <a:moveTo>
                    <a:pt x="276" y="326"/>
                  </a:moveTo>
                  <a:lnTo>
                    <a:pt x="284" y="0"/>
                  </a:lnTo>
                  <a:lnTo>
                    <a:pt x="6" y="154"/>
                  </a:lnTo>
                  <a:lnTo>
                    <a:pt x="0" y="472"/>
                  </a:lnTo>
                  <a:lnTo>
                    <a:pt x="276" y="326"/>
                  </a:lnTo>
                  <a:close/>
                </a:path>
              </a:pathLst>
            </a:custGeom>
            <a:solidFill>
              <a:srgbClr val="D7C5E5"/>
            </a:solidFill>
            <a:ln w="9525">
              <a:noFill/>
              <a:round/>
              <a:headEnd/>
              <a:tailEnd/>
            </a:ln>
          </p:spPr>
          <p:txBody>
            <a:bodyPr/>
            <a:lstStyle/>
            <a:p>
              <a:endParaRPr lang="en-US"/>
            </a:p>
          </p:txBody>
        </p:sp>
        <p:sp>
          <p:nvSpPr>
            <p:cNvPr id="32804" name="Freeform 35"/>
            <p:cNvSpPr>
              <a:spLocks/>
            </p:cNvSpPr>
            <p:nvPr/>
          </p:nvSpPr>
          <p:spPr bwMode="auto">
            <a:xfrm>
              <a:off x="1606" y="2699"/>
              <a:ext cx="231" cy="389"/>
            </a:xfrm>
            <a:custGeom>
              <a:avLst/>
              <a:gdLst>
                <a:gd name="T0" fmla="*/ 186 w 285"/>
                <a:gd name="T1" fmla="*/ 210 h 480"/>
                <a:gd name="T2" fmla="*/ 187 w 285"/>
                <a:gd name="T3" fmla="*/ 0 h 480"/>
                <a:gd name="T4" fmla="*/ 0 w 285"/>
                <a:gd name="T5" fmla="*/ 100 h 480"/>
                <a:gd name="T6" fmla="*/ 3 w 285"/>
                <a:gd name="T7" fmla="*/ 315 h 480"/>
                <a:gd name="T8" fmla="*/ 186 w 285"/>
                <a:gd name="T9" fmla="*/ 210 h 480"/>
                <a:gd name="T10" fmla="*/ 0 60000 65536"/>
                <a:gd name="T11" fmla="*/ 0 60000 65536"/>
                <a:gd name="T12" fmla="*/ 0 60000 65536"/>
                <a:gd name="T13" fmla="*/ 0 60000 65536"/>
                <a:gd name="T14" fmla="*/ 0 60000 65536"/>
                <a:gd name="T15" fmla="*/ 0 w 285"/>
                <a:gd name="T16" fmla="*/ 0 h 480"/>
                <a:gd name="T17" fmla="*/ 285 w 285"/>
                <a:gd name="T18" fmla="*/ 480 h 480"/>
              </a:gdLst>
              <a:ahLst/>
              <a:cxnLst>
                <a:cxn ang="T10">
                  <a:pos x="T0" y="T1"/>
                </a:cxn>
                <a:cxn ang="T11">
                  <a:pos x="T2" y="T3"/>
                </a:cxn>
                <a:cxn ang="T12">
                  <a:pos x="T4" y="T5"/>
                </a:cxn>
                <a:cxn ang="T13">
                  <a:pos x="T6" y="T7"/>
                </a:cxn>
                <a:cxn ang="T14">
                  <a:pos x="T8" y="T9"/>
                </a:cxn>
              </a:cxnLst>
              <a:rect l="T15" t="T16" r="T17" b="T18"/>
              <a:pathLst>
                <a:path w="285" h="480">
                  <a:moveTo>
                    <a:pt x="283" y="320"/>
                  </a:moveTo>
                  <a:lnTo>
                    <a:pt x="285" y="0"/>
                  </a:lnTo>
                  <a:lnTo>
                    <a:pt x="0" y="153"/>
                  </a:lnTo>
                  <a:lnTo>
                    <a:pt x="5" y="480"/>
                  </a:lnTo>
                  <a:lnTo>
                    <a:pt x="283" y="320"/>
                  </a:lnTo>
                  <a:close/>
                </a:path>
              </a:pathLst>
            </a:custGeom>
            <a:solidFill>
              <a:srgbClr val="D7C5E5"/>
            </a:solidFill>
            <a:ln w="9525">
              <a:noFill/>
              <a:round/>
              <a:headEnd/>
              <a:tailEnd/>
            </a:ln>
          </p:spPr>
          <p:txBody>
            <a:bodyPr/>
            <a:lstStyle/>
            <a:p>
              <a:endParaRPr lang="en-US"/>
            </a:p>
          </p:txBody>
        </p:sp>
        <p:sp>
          <p:nvSpPr>
            <p:cNvPr id="32805" name="Freeform 36"/>
            <p:cNvSpPr>
              <a:spLocks/>
            </p:cNvSpPr>
            <p:nvPr/>
          </p:nvSpPr>
          <p:spPr bwMode="auto">
            <a:xfrm>
              <a:off x="1382" y="3085"/>
              <a:ext cx="224" cy="391"/>
            </a:xfrm>
            <a:custGeom>
              <a:avLst/>
              <a:gdLst>
                <a:gd name="T0" fmla="*/ 180 w 276"/>
                <a:gd name="T1" fmla="*/ 218 h 482"/>
                <a:gd name="T2" fmla="*/ 182 w 276"/>
                <a:gd name="T3" fmla="*/ 0 h 482"/>
                <a:gd name="T4" fmla="*/ 0 w 276"/>
                <a:gd name="T5" fmla="*/ 105 h 482"/>
                <a:gd name="T6" fmla="*/ 0 w 276"/>
                <a:gd name="T7" fmla="*/ 317 h 482"/>
                <a:gd name="T8" fmla="*/ 180 w 276"/>
                <a:gd name="T9" fmla="*/ 218 h 482"/>
                <a:gd name="T10" fmla="*/ 0 60000 65536"/>
                <a:gd name="T11" fmla="*/ 0 60000 65536"/>
                <a:gd name="T12" fmla="*/ 0 60000 65536"/>
                <a:gd name="T13" fmla="*/ 0 60000 65536"/>
                <a:gd name="T14" fmla="*/ 0 60000 65536"/>
                <a:gd name="T15" fmla="*/ 0 w 276"/>
                <a:gd name="T16" fmla="*/ 0 h 482"/>
                <a:gd name="T17" fmla="*/ 276 w 276"/>
                <a:gd name="T18" fmla="*/ 482 h 482"/>
              </a:gdLst>
              <a:ahLst/>
              <a:cxnLst>
                <a:cxn ang="T10">
                  <a:pos x="T0" y="T1"/>
                </a:cxn>
                <a:cxn ang="T11">
                  <a:pos x="T2" y="T3"/>
                </a:cxn>
                <a:cxn ang="T12">
                  <a:pos x="T4" y="T5"/>
                </a:cxn>
                <a:cxn ang="T13">
                  <a:pos x="T6" y="T7"/>
                </a:cxn>
                <a:cxn ang="T14">
                  <a:pos x="T8" y="T9"/>
                </a:cxn>
              </a:cxnLst>
              <a:rect l="T15" t="T16" r="T17" b="T18"/>
              <a:pathLst>
                <a:path w="276" h="482">
                  <a:moveTo>
                    <a:pt x="274" y="332"/>
                  </a:moveTo>
                  <a:lnTo>
                    <a:pt x="276" y="0"/>
                  </a:lnTo>
                  <a:lnTo>
                    <a:pt x="0" y="160"/>
                  </a:lnTo>
                  <a:lnTo>
                    <a:pt x="0" y="482"/>
                  </a:lnTo>
                  <a:lnTo>
                    <a:pt x="274" y="332"/>
                  </a:lnTo>
                  <a:close/>
                </a:path>
              </a:pathLst>
            </a:custGeom>
            <a:solidFill>
              <a:srgbClr val="D7C5E5"/>
            </a:solidFill>
            <a:ln w="9525">
              <a:noFill/>
              <a:round/>
              <a:headEnd/>
              <a:tailEnd/>
            </a:ln>
          </p:spPr>
          <p:txBody>
            <a:bodyPr/>
            <a:lstStyle/>
            <a:p>
              <a:endParaRPr lang="en-US"/>
            </a:p>
          </p:txBody>
        </p:sp>
        <p:sp>
          <p:nvSpPr>
            <p:cNvPr id="32806" name="Freeform 37"/>
            <p:cNvSpPr>
              <a:spLocks/>
            </p:cNvSpPr>
            <p:nvPr/>
          </p:nvSpPr>
          <p:spPr bwMode="auto">
            <a:xfrm>
              <a:off x="1837" y="2832"/>
              <a:ext cx="222" cy="385"/>
            </a:xfrm>
            <a:custGeom>
              <a:avLst/>
              <a:gdLst>
                <a:gd name="T0" fmla="*/ 180 w 274"/>
                <a:gd name="T1" fmla="*/ 212 h 475"/>
                <a:gd name="T2" fmla="*/ 180 w 274"/>
                <a:gd name="T3" fmla="*/ 0 h 475"/>
                <a:gd name="T4" fmla="*/ 0 w 274"/>
                <a:gd name="T5" fmla="*/ 104 h 475"/>
                <a:gd name="T6" fmla="*/ 2 w 274"/>
                <a:gd name="T7" fmla="*/ 312 h 475"/>
                <a:gd name="T8" fmla="*/ 180 w 274"/>
                <a:gd name="T9" fmla="*/ 212 h 475"/>
                <a:gd name="T10" fmla="*/ 0 60000 65536"/>
                <a:gd name="T11" fmla="*/ 0 60000 65536"/>
                <a:gd name="T12" fmla="*/ 0 60000 65536"/>
                <a:gd name="T13" fmla="*/ 0 60000 65536"/>
                <a:gd name="T14" fmla="*/ 0 60000 65536"/>
                <a:gd name="T15" fmla="*/ 0 w 274"/>
                <a:gd name="T16" fmla="*/ 0 h 475"/>
                <a:gd name="T17" fmla="*/ 274 w 274"/>
                <a:gd name="T18" fmla="*/ 475 h 475"/>
              </a:gdLst>
              <a:ahLst/>
              <a:cxnLst>
                <a:cxn ang="T10">
                  <a:pos x="T0" y="T1"/>
                </a:cxn>
                <a:cxn ang="T11">
                  <a:pos x="T2" y="T3"/>
                </a:cxn>
                <a:cxn ang="T12">
                  <a:pos x="T4" y="T5"/>
                </a:cxn>
                <a:cxn ang="T13">
                  <a:pos x="T6" y="T7"/>
                </a:cxn>
                <a:cxn ang="T14">
                  <a:pos x="T8" y="T9"/>
                </a:cxn>
              </a:cxnLst>
              <a:rect l="T15" t="T16" r="T17" b="T18"/>
              <a:pathLst>
                <a:path w="274" h="475">
                  <a:moveTo>
                    <a:pt x="274" y="322"/>
                  </a:moveTo>
                  <a:lnTo>
                    <a:pt x="274" y="0"/>
                  </a:lnTo>
                  <a:lnTo>
                    <a:pt x="0" y="158"/>
                  </a:lnTo>
                  <a:lnTo>
                    <a:pt x="4" y="475"/>
                  </a:lnTo>
                  <a:lnTo>
                    <a:pt x="274" y="322"/>
                  </a:lnTo>
                  <a:close/>
                </a:path>
              </a:pathLst>
            </a:custGeom>
            <a:solidFill>
              <a:srgbClr val="D7C5E5"/>
            </a:solidFill>
            <a:ln w="9525">
              <a:noFill/>
              <a:round/>
              <a:headEnd/>
              <a:tailEnd/>
            </a:ln>
          </p:spPr>
          <p:txBody>
            <a:bodyPr/>
            <a:lstStyle/>
            <a:p>
              <a:endParaRPr lang="en-US"/>
            </a:p>
          </p:txBody>
        </p:sp>
        <p:sp>
          <p:nvSpPr>
            <p:cNvPr id="32807" name="Freeform 38"/>
            <p:cNvSpPr>
              <a:spLocks/>
            </p:cNvSpPr>
            <p:nvPr/>
          </p:nvSpPr>
          <p:spPr bwMode="auto">
            <a:xfrm>
              <a:off x="1608" y="3225"/>
              <a:ext cx="224" cy="391"/>
            </a:xfrm>
            <a:custGeom>
              <a:avLst/>
              <a:gdLst>
                <a:gd name="T0" fmla="*/ 182 w 276"/>
                <a:gd name="T1" fmla="*/ 211 h 482"/>
                <a:gd name="T2" fmla="*/ 182 w 276"/>
                <a:gd name="T3" fmla="*/ 0 h 482"/>
                <a:gd name="T4" fmla="*/ 0 w 276"/>
                <a:gd name="T5" fmla="*/ 100 h 482"/>
                <a:gd name="T6" fmla="*/ 0 w 276"/>
                <a:gd name="T7" fmla="*/ 317 h 482"/>
                <a:gd name="T8" fmla="*/ 182 w 276"/>
                <a:gd name="T9" fmla="*/ 211 h 482"/>
                <a:gd name="T10" fmla="*/ 0 60000 65536"/>
                <a:gd name="T11" fmla="*/ 0 60000 65536"/>
                <a:gd name="T12" fmla="*/ 0 60000 65536"/>
                <a:gd name="T13" fmla="*/ 0 60000 65536"/>
                <a:gd name="T14" fmla="*/ 0 60000 65536"/>
                <a:gd name="T15" fmla="*/ 0 w 276"/>
                <a:gd name="T16" fmla="*/ 0 h 482"/>
                <a:gd name="T17" fmla="*/ 276 w 276"/>
                <a:gd name="T18" fmla="*/ 482 h 482"/>
              </a:gdLst>
              <a:ahLst/>
              <a:cxnLst>
                <a:cxn ang="T10">
                  <a:pos x="T0" y="T1"/>
                </a:cxn>
                <a:cxn ang="T11">
                  <a:pos x="T2" y="T3"/>
                </a:cxn>
                <a:cxn ang="T12">
                  <a:pos x="T4" y="T5"/>
                </a:cxn>
                <a:cxn ang="T13">
                  <a:pos x="T6" y="T7"/>
                </a:cxn>
                <a:cxn ang="T14">
                  <a:pos x="T8" y="T9"/>
                </a:cxn>
              </a:cxnLst>
              <a:rect l="T15" t="T16" r="T17" b="T18"/>
              <a:pathLst>
                <a:path w="276" h="482">
                  <a:moveTo>
                    <a:pt x="276" y="321"/>
                  </a:moveTo>
                  <a:lnTo>
                    <a:pt x="276" y="0"/>
                  </a:lnTo>
                  <a:lnTo>
                    <a:pt x="0" y="152"/>
                  </a:lnTo>
                  <a:lnTo>
                    <a:pt x="0" y="482"/>
                  </a:lnTo>
                  <a:lnTo>
                    <a:pt x="276" y="321"/>
                  </a:lnTo>
                  <a:close/>
                </a:path>
              </a:pathLst>
            </a:custGeom>
            <a:solidFill>
              <a:srgbClr val="D7C5E5"/>
            </a:solidFill>
            <a:ln w="9525">
              <a:noFill/>
              <a:round/>
              <a:headEnd/>
              <a:tailEnd/>
            </a:ln>
          </p:spPr>
          <p:txBody>
            <a:bodyPr/>
            <a:lstStyle/>
            <a:p>
              <a:endParaRPr lang="en-US"/>
            </a:p>
          </p:txBody>
        </p:sp>
        <p:sp>
          <p:nvSpPr>
            <p:cNvPr id="32808" name="Freeform 39"/>
            <p:cNvSpPr>
              <a:spLocks/>
            </p:cNvSpPr>
            <p:nvPr/>
          </p:nvSpPr>
          <p:spPr bwMode="auto">
            <a:xfrm>
              <a:off x="1144" y="2299"/>
              <a:ext cx="232" cy="393"/>
            </a:xfrm>
            <a:custGeom>
              <a:avLst/>
              <a:gdLst>
                <a:gd name="T0" fmla="*/ 9 w 286"/>
                <a:gd name="T1" fmla="*/ 202 h 484"/>
                <a:gd name="T2" fmla="*/ 0 w 286"/>
                <a:gd name="T3" fmla="*/ 0 h 484"/>
                <a:gd name="T4" fmla="*/ 188 w 286"/>
                <a:gd name="T5" fmla="*/ 112 h 484"/>
                <a:gd name="T6" fmla="*/ 188 w 286"/>
                <a:gd name="T7" fmla="*/ 319 h 484"/>
                <a:gd name="T8" fmla="*/ 9 w 286"/>
                <a:gd name="T9" fmla="*/ 202 h 484"/>
                <a:gd name="T10" fmla="*/ 0 60000 65536"/>
                <a:gd name="T11" fmla="*/ 0 60000 65536"/>
                <a:gd name="T12" fmla="*/ 0 60000 65536"/>
                <a:gd name="T13" fmla="*/ 0 60000 65536"/>
                <a:gd name="T14" fmla="*/ 0 60000 65536"/>
                <a:gd name="T15" fmla="*/ 0 w 286"/>
                <a:gd name="T16" fmla="*/ 0 h 484"/>
                <a:gd name="T17" fmla="*/ 286 w 286"/>
                <a:gd name="T18" fmla="*/ 484 h 484"/>
              </a:gdLst>
              <a:ahLst/>
              <a:cxnLst>
                <a:cxn ang="T10">
                  <a:pos x="T0" y="T1"/>
                </a:cxn>
                <a:cxn ang="T11">
                  <a:pos x="T2" y="T3"/>
                </a:cxn>
                <a:cxn ang="T12">
                  <a:pos x="T4" y="T5"/>
                </a:cxn>
                <a:cxn ang="T13">
                  <a:pos x="T6" y="T7"/>
                </a:cxn>
                <a:cxn ang="T14">
                  <a:pos x="T8" y="T9"/>
                </a:cxn>
              </a:cxnLst>
              <a:rect l="T15" t="T16" r="T17" b="T18"/>
              <a:pathLst>
                <a:path w="286" h="484">
                  <a:moveTo>
                    <a:pt x="14" y="307"/>
                  </a:moveTo>
                  <a:lnTo>
                    <a:pt x="0" y="0"/>
                  </a:lnTo>
                  <a:lnTo>
                    <a:pt x="286" y="170"/>
                  </a:lnTo>
                  <a:lnTo>
                    <a:pt x="286" y="484"/>
                  </a:lnTo>
                  <a:lnTo>
                    <a:pt x="14" y="307"/>
                  </a:lnTo>
                  <a:close/>
                </a:path>
              </a:pathLst>
            </a:custGeom>
            <a:solidFill>
              <a:srgbClr val="D0B8E0"/>
            </a:solidFill>
            <a:ln w="9525">
              <a:noFill/>
              <a:round/>
              <a:headEnd/>
              <a:tailEnd/>
            </a:ln>
          </p:spPr>
          <p:txBody>
            <a:bodyPr/>
            <a:lstStyle/>
            <a:p>
              <a:endParaRPr lang="en-US"/>
            </a:p>
          </p:txBody>
        </p:sp>
        <p:sp>
          <p:nvSpPr>
            <p:cNvPr id="32809" name="Freeform 40"/>
            <p:cNvSpPr>
              <a:spLocks/>
            </p:cNvSpPr>
            <p:nvPr/>
          </p:nvSpPr>
          <p:spPr bwMode="auto">
            <a:xfrm>
              <a:off x="472" y="2147"/>
              <a:ext cx="222" cy="394"/>
            </a:xfrm>
            <a:custGeom>
              <a:avLst/>
              <a:gdLst>
                <a:gd name="T0" fmla="*/ 0 w 274"/>
                <a:gd name="T1" fmla="*/ 207 h 486"/>
                <a:gd name="T2" fmla="*/ 4 w 274"/>
                <a:gd name="T3" fmla="*/ 0 h 486"/>
                <a:gd name="T4" fmla="*/ 180 w 274"/>
                <a:gd name="T5" fmla="*/ 104 h 486"/>
                <a:gd name="T6" fmla="*/ 180 w 274"/>
                <a:gd name="T7" fmla="*/ 319 h 486"/>
                <a:gd name="T8" fmla="*/ 0 w 274"/>
                <a:gd name="T9" fmla="*/ 207 h 486"/>
                <a:gd name="T10" fmla="*/ 0 60000 65536"/>
                <a:gd name="T11" fmla="*/ 0 60000 65536"/>
                <a:gd name="T12" fmla="*/ 0 60000 65536"/>
                <a:gd name="T13" fmla="*/ 0 60000 65536"/>
                <a:gd name="T14" fmla="*/ 0 60000 65536"/>
                <a:gd name="T15" fmla="*/ 0 w 274"/>
                <a:gd name="T16" fmla="*/ 0 h 486"/>
                <a:gd name="T17" fmla="*/ 274 w 274"/>
                <a:gd name="T18" fmla="*/ 486 h 486"/>
              </a:gdLst>
              <a:ahLst/>
              <a:cxnLst>
                <a:cxn ang="T10">
                  <a:pos x="T0" y="T1"/>
                </a:cxn>
                <a:cxn ang="T11">
                  <a:pos x="T2" y="T3"/>
                </a:cxn>
                <a:cxn ang="T12">
                  <a:pos x="T4" y="T5"/>
                </a:cxn>
                <a:cxn ang="T13">
                  <a:pos x="T6" y="T7"/>
                </a:cxn>
                <a:cxn ang="T14">
                  <a:pos x="T8" y="T9"/>
                </a:cxn>
              </a:cxnLst>
              <a:rect l="T15" t="T16" r="T17" b="T18"/>
              <a:pathLst>
                <a:path w="274" h="486">
                  <a:moveTo>
                    <a:pt x="0" y="314"/>
                  </a:moveTo>
                  <a:lnTo>
                    <a:pt x="6" y="0"/>
                  </a:lnTo>
                  <a:lnTo>
                    <a:pt x="274" y="158"/>
                  </a:lnTo>
                  <a:lnTo>
                    <a:pt x="274" y="486"/>
                  </a:lnTo>
                  <a:lnTo>
                    <a:pt x="0" y="314"/>
                  </a:lnTo>
                  <a:close/>
                </a:path>
              </a:pathLst>
            </a:custGeom>
            <a:solidFill>
              <a:srgbClr val="D0B8E0"/>
            </a:solidFill>
            <a:ln w="9525">
              <a:noFill/>
              <a:round/>
              <a:headEnd/>
              <a:tailEnd/>
            </a:ln>
          </p:spPr>
          <p:txBody>
            <a:bodyPr/>
            <a:lstStyle/>
            <a:p>
              <a:endParaRPr lang="en-US"/>
            </a:p>
          </p:txBody>
        </p:sp>
        <p:sp>
          <p:nvSpPr>
            <p:cNvPr id="32810" name="Freeform 41"/>
            <p:cNvSpPr>
              <a:spLocks/>
            </p:cNvSpPr>
            <p:nvPr/>
          </p:nvSpPr>
          <p:spPr bwMode="auto">
            <a:xfrm>
              <a:off x="926" y="2423"/>
              <a:ext cx="216" cy="391"/>
            </a:xfrm>
            <a:custGeom>
              <a:avLst/>
              <a:gdLst>
                <a:gd name="T0" fmla="*/ 2 w 266"/>
                <a:gd name="T1" fmla="*/ 208 h 482"/>
                <a:gd name="T2" fmla="*/ 0 w 266"/>
                <a:gd name="T3" fmla="*/ 0 h 482"/>
                <a:gd name="T4" fmla="*/ 173 w 266"/>
                <a:gd name="T5" fmla="*/ 110 h 482"/>
                <a:gd name="T6" fmla="*/ 175 w 266"/>
                <a:gd name="T7" fmla="*/ 317 h 482"/>
                <a:gd name="T8" fmla="*/ 2 w 266"/>
                <a:gd name="T9" fmla="*/ 208 h 482"/>
                <a:gd name="T10" fmla="*/ 0 60000 65536"/>
                <a:gd name="T11" fmla="*/ 0 60000 65536"/>
                <a:gd name="T12" fmla="*/ 0 60000 65536"/>
                <a:gd name="T13" fmla="*/ 0 60000 65536"/>
                <a:gd name="T14" fmla="*/ 0 60000 65536"/>
                <a:gd name="T15" fmla="*/ 0 w 266"/>
                <a:gd name="T16" fmla="*/ 0 h 482"/>
                <a:gd name="T17" fmla="*/ 266 w 266"/>
                <a:gd name="T18" fmla="*/ 482 h 482"/>
              </a:gdLst>
              <a:ahLst/>
              <a:cxnLst>
                <a:cxn ang="T10">
                  <a:pos x="T0" y="T1"/>
                </a:cxn>
                <a:cxn ang="T11">
                  <a:pos x="T2" y="T3"/>
                </a:cxn>
                <a:cxn ang="T12">
                  <a:pos x="T4" y="T5"/>
                </a:cxn>
                <a:cxn ang="T13">
                  <a:pos x="T6" y="T7"/>
                </a:cxn>
                <a:cxn ang="T14">
                  <a:pos x="T8" y="T9"/>
                </a:cxn>
              </a:cxnLst>
              <a:rect l="T15" t="T16" r="T17" b="T18"/>
              <a:pathLst>
                <a:path w="266" h="482">
                  <a:moveTo>
                    <a:pt x="2" y="316"/>
                  </a:moveTo>
                  <a:lnTo>
                    <a:pt x="0" y="0"/>
                  </a:lnTo>
                  <a:lnTo>
                    <a:pt x="262" y="167"/>
                  </a:lnTo>
                  <a:lnTo>
                    <a:pt x="266" y="482"/>
                  </a:lnTo>
                  <a:lnTo>
                    <a:pt x="2" y="316"/>
                  </a:lnTo>
                  <a:close/>
                </a:path>
              </a:pathLst>
            </a:custGeom>
            <a:solidFill>
              <a:srgbClr val="D0B8E0"/>
            </a:solidFill>
            <a:ln w="9525">
              <a:noFill/>
              <a:round/>
              <a:headEnd/>
              <a:tailEnd/>
            </a:ln>
          </p:spPr>
          <p:txBody>
            <a:bodyPr/>
            <a:lstStyle/>
            <a:p>
              <a:endParaRPr lang="en-US"/>
            </a:p>
          </p:txBody>
        </p:sp>
        <p:sp>
          <p:nvSpPr>
            <p:cNvPr id="32811" name="Freeform 42"/>
            <p:cNvSpPr>
              <a:spLocks/>
            </p:cNvSpPr>
            <p:nvPr/>
          </p:nvSpPr>
          <p:spPr bwMode="auto">
            <a:xfrm>
              <a:off x="689" y="2546"/>
              <a:ext cx="237" cy="393"/>
            </a:xfrm>
            <a:custGeom>
              <a:avLst/>
              <a:gdLst>
                <a:gd name="T0" fmla="*/ 0 w 292"/>
                <a:gd name="T1" fmla="*/ 205 h 484"/>
                <a:gd name="T2" fmla="*/ 5 w 292"/>
                <a:gd name="T3" fmla="*/ 0 h 484"/>
                <a:gd name="T4" fmla="*/ 192 w 292"/>
                <a:gd name="T5" fmla="*/ 110 h 484"/>
                <a:gd name="T6" fmla="*/ 192 w 292"/>
                <a:gd name="T7" fmla="*/ 110 h 484"/>
                <a:gd name="T8" fmla="*/ 192 w 292"/>
                <a:gd name="T9" fmla="*/ 319 h 484"/>
                <a:gd name="T10" fmla="*/ 0 w 292"/>
                <a:gd name="T11" fmla="*/ 205 h 484"/>
                <a:gd name="T12" fmla="*/ 0 60000 65536"/>
                <a:gd name="T13" fmla="*/ 0 60000 65536"/>
                <a:gd name="T14" fmla="*/ 0 60000 65536"/>
                <a:gd name="T15" fmla="*/ 0 60000 65536"/>
                <a:gd name="T16" fmla="*/ 0 60000 65536"/>
                <a:gd name="T17" fmla="*/ 0 60000 65536"/>
                <a:gd name="T18" fmla="*/ 0 w 292"/>
                <a:gd name="T19" fmla="*/ 0 h 484"/>
                <a:gd name="T20" fmla="*/ 292 w 292"/>
                <a:gd name="T21" fmla="*/ 484 h 484"/>
              </a:gdLst>
              <a:ahLst/>
              <a:cxnLst>
                <a:cxn ang="T12">
                  <a:pos x="T0" y="T1"/>
                </a:cxn>
                <a:cxn ang="T13">
                  <a:pos x="T2" y="T3"/>
                </a:cxn>
                <a:cxn ang="T14">
                  <a:pos x="T4" y="T5"/>
                </a:cxn>
                <a:cxn ang="T15">
                  <a:pos x="T6" y="T7"/>
                </a:cxn>
                <a:cxn ang="T16">
                  <a:pos x="T8" y="T9"/>
                </a:cxn>
                <a:cxn ang="T17">
                  <a:pos x="T10" y="T11"/>
                </a:cxn>
              </a:cxnLst>
              <a:rect l="T18" t="T19" r="T20" b="T21"/>
              <a:pathLst>
                <a:path w="292" h="484">
                  <a:moveTo>
                    <a:pt x="0" y="310"/>
                  </a:moveTo>
                  <a:lnTo>
                    <a:pt x="8" y="0"/>
                  </a:lnTo>
                  <a:lnTo>
                    <a:pt x="292" y="166"/>
                  </a:lnTo>
                  <a:lnTo>
                    <a:pt x="292" y="168"/>
                  </a:lnTo>
                  <a:lnTo>
                    <a:pt x="292" y="484"/>
                  </a:lnTo>
                  <a:lnTo>
                    <a:pt x="0" y="310"/>
                  </a:lnTo>
                  <a:close/>
                </a:path>
              </a:pathLst>
            </a:custGeom>
            <a:solidFill>
              <a:srgbClr val="D0B8E0"/>
            </a:solidFill>
            <a:ln w="9525">
              <a:noFill/>
              <a:round/>
              <a:headEnd/>
              <a:tailEnd/>
            </a:ln>
          </p:spPr>
          <p:txBody>
            <a:bodyPr/>
            <a:lstStyle/>
            <a:p>
              <a:endParaRPr lang="en-US"/>
            </a:p>
          </p:txBody>
        </p:sp>
        <p:sp>
          <p:nvSpPr>
            <p:cNvPr id="32812" name="Freeform 43"/>
            <p:cNvSpPr>
              <a:spLocks/>
            </p:cNvSpPr>
            <p:nvPr/>
          </p:nvSpPr>
          <p:spPr bwMode="auto">
            <a:xfrm>
              <a:off x="1136" y="2812"/>
              <a:ext cx="238" cy="396"/>
            </a:xfrm>
            <a:custGeom>
              <a:avLst/>
              <a:gdLst>
                <a:gd name="T0" fmla="*/ 8 w 294"/>
                <a:gd name="T1" fmla="*/ 209 h 488"/>
                <a:gd name="T2" fmla="*/ 0 w 294"/>
                <a:gd name="T3" fmla="*/ 0 h 488"/>
                <a:gd name="T4" fmla="*/ 193 w 294"/>
                <a:gd name="T5" fmla="*/ 114 h 488"/>
                <a:gd name="T6" fmla="*/ 193 w 294"/>
                <a:gd name="T7" fmla="*/ 321 h 488"/>
                <a:gd name="T8" fmla="*/ 8 w 294"/>
                <a:gd name="T9" fmla="*/ 209 h 488"/>
                <a:gd name="T10" fmla="*/ 0 60000 65536"/>
                <a:gd name="T11" fmla="*/ 0 60000 65536"/>
                <a:gd name="T12" fmla="*/ 0 60000 65536"/>
                <a:gd name="T13" fmla="*/ 0 60000 65536"/>
                <a:gd name="T14" fmla="*/ 0 60000 65536"/>
                <a:gd name="T15" fmla="*/ 0 w 294"/>
                <a:gd name="T16" fmla="*/ 0 h 488"/>
                <a:gd name="T17" fmla="*/ 294 w 294"/>
                <a:gd name="T18" fmla="*/ 488 h 488"/>
              </a:gdLst>
              <a:ahLst/>
              <a:cxnLst>
                <a:cxn ang="T10">
                  <a:pos x="T0" y="T1"/>
                </a:cxn>
                <a:cxn ang="T11">
                  <a:pos x="T2" y="T3"/>
                </a:cxn>
                <a:cxn ang="T12">
                  <a:pos x="T4" y="T5"/>
                </a:cxn>
                <a:cxn ang="T13">
                  <a:pos x="T6" y="T7"/>
                </a:cxn>
                <a:cxn ang="T14">
                  <a:pos x="T8" y="T9"/>
                </a:cxn>
              </a:cxnLst>
              <a:rect l="T15" t="T16" r="T17" b="T18"/>
              <a:pathLst>
                <a:path w="294" h="488">
                  <a:moveTo>
                    <a:pt x="12" y="318"/>
                  </a:moveTo>
                  <a:lnTo>
                    <a:pt x="0" y="0"/>
                  </a:lnTo>
                  <a:lnTo>
                    <a:pt x="294" y="172"/>
                  </a:lnTo>
                  <a:lnTo>
                    <a:pt x="294" y="488"/>
                  </a:lnTo>
                  <a:lnTo>
                    <a:pt x="12" y="318"/>
                  </a:lnTo>
                  <a:close/>
                </a:path>
              </a:pathLst>
            </a:custGeom>
            <a:solidFill>
              <a:srgbClr val="D0B8E0"/>
            </a:solidFill>
            <a:ln w="9525">
              <a:noFill/>
              <a:round/>
              <a:headEnd/>
              <a:tailEnd/>
            </a:ln>
          </p:spPr>
          <p:txBody>
            <a:bodyPr/>
            <a:lstStyle/>
            <a:p>
              <a:endParaRPr lang="en-US"/>
            </a:p>
          </p:txBody>
        </p:sp>
        <p:sp>
          <p:nvSpPr>
            <p:cNvPr id="32813" name="Freeform 44"/>
            <p:cNvSpPr>
              <a:spLocks/>
            </p:cNvSpPr>
            <p:nvPr/>
          </p:nvSpPr>
          <p:spPr bwMode="auto">
            <a:xfrm>
              <a:off x="472" y="2666"/>
              <a:ext cx="224" cy="383"/>
            </a:xfrm>
            <a:custGeom>
              <a:avLst/>
              <a:gdLst>
                <a:gd name="T0" fmla="*/ 0 w 276"/>
                <a:gd name="T1" fmla="*/ 207 h 472"/>
                <a:gd name="T2" fmla="*/ 2 w 276"/>
                <a:gd name="T3" fmla="*/ 0 h 472"/>
                <a:gd name="T4" fmla="*/ 182 w 276"/>
                <a:gd name="T5" fmla="*/ 104 h 472"/>
                <a:gd name="T6" fmla="*/ 179 w 276"/>
                <a:gd name="T7" fmla="*/ 311 h 472"/>
                <a:gd name="T8" fmla="*/ 0 w 276"/>
                <a:gd name="T9" fmla="*/ 207 h 472"/>
                <a:gd name="T10" fmla="*/ 0 60000 65536"/>
                <a:gd name="T11" fmla="*/ 0 60000 65536"/>
                <a:gd name="T12" fmla="*/ 0 60000 65536"/>
                <a:gd name="T13" fmla="*/ 0 60000 65536"/>
                <a:gd name="T14" fmla="*/ 0 60000 65536"/>
                <a:gd name="T15" fmla="*/ 0 w 276"/>
                <a:gd name="T16" fmla="*/ 0 h 472"/>
                <a:gd name="T17" fmla="*/ 276 w 276"/>
                <a:gd name="T18" fmla="*/ 472 h 472"/>
              </a:gdLst>
              <a:ahLst/>
              <a:cxnLst>
                <a:cxn ang="T10">
                  <a:pos x="T0" y="T1"/>
                </a:cxn>
                <a:cxn ang="T11">
                  <a:pos x="T2" y="T3"/>
                </a:cxn>
                <a:cxn ang="T12">
                  <a:pos x="T4" y="T5"/>
                </a:cxn>
                <a:cxn ang="T13">
                  <a:pos x="T6" y="T7"/>
                </a:cxn>
                <a:cxn ang="T14">
                  <a:pos x="T8" y="T9"/>
                </a:cxn>
              </a:cxnLst>
              <a:rect l="T15" t="T16" r="T17" b="T18"/>
              <a:pathLst>
                <a:path w="276" h="472">
                  <a:moveTo>
                    <a:pt x="0" y="314"/>
                  </a:moveTo>
                  <a:lnTo>
                    <a:pt x="4" y="0"/>
                  </a:lnTo>
                  <a:lnTo>
                    <a:pt x="276" y="158"/>
                  </a:lnTo>
                  <a:lnTo>
                    <a:pt x="272" y="472"/>
                  </a:lnTo>
                  <a:lnTo>
                    <a:pt x="0" y="314"/>
                  </a:lnTo>
                  <a:close/>
                </a:path>
              </a:pathLst>
            </a:custGeom>
            <a:solidFill>
              <a:srgbClr val="D0B8E0"/>
            </a:solidFill>
            <a:ln w="9525">
              <a:noFill/>
              <a:round/>
              <a:headEnd/>
              <a:tailEnd/>
            </a:ln>
          </p:spPr>
          <p:txBody>
            <a:bodyPr/>
            <a:lstStyle/>
            <a:p>
              <a:endParaRPr lang="en-US"/>
            </a:p>
          </p:txBody>
        </p:sp>
        <p:sp>
          <p:nvSpPr>
            <p:cNvPr id="32814" name="Freeform 45"/>
            <p:cNvSpPr>
              <a:spLocks/>
            </p:cNvSpPr>
            <p:nvPr/>
          </p:nvSpPr>
          <p:spPr bwMode="auto">
            <a:xfrm>
              <a:off x="921" y="2938"/>
              <a:ext cx="220" cy="390"/>
            </a:xfrm>
            <a:custGeom>
              <a:avLst/>
              <a:gdLst>
                <a:gd name="T0" fmla="*/ 1 w 271"/>
                <a:gd name="T1" fmla="*/ 215 h 481"/>
                <a:gd name="T2" fmla="*/ 0 w 271"/>
                <a:gd name="T3" fmla="*/ 0 h 481"/>
                <a:gd name="T4" fmla="*/ 177 w 271"/>
                <a:gd name="T5" fmla="*/ 106 h 481"/>
                <a:gd name="T6" fmla="*/ 179 w 271"/>
                <a:gd name="T7" fmla="*/ 316 h 481"/>
                <a:gd name="T8" fmla="*/ 1 w 271"/>
                <a:gd name="T9" fmla="*/ 215 h 481"/>
                <a:gd name="T10" fmla="*/ 0 60000 65536"/>
                <a:gd name="T11" fmla="*/ 0 60000 65536"/>
                <a:gd name="T12" fmla="*/ 0 60000 65536"/>
                <a:gd name="T13" fmla="*/ 0 60000 65536"/>
                <a:gd name="T14" fmla="*/ 0 60000 65536"/>
                <a:gd name="T15" fmla="*/ 0 w 271"/>
                <a:gd name="T16" fmla="*/ 0 h 481"/>
                <a:gd name="T17" fmla="*/ 271 w 271"/>
                <a:gd name="T18" fmla="*/ 481 h 481"/>
              </a:gdLst>
              <a:ahLst/>
              <a:cxnLst>
                <a:cxn ang="T10">
                  <a:pos x="T0" y="T1"/>
                </a:cxn>
                <a:cxn ang="T11">
                  <a:pos x="T2" y="T3"/>
                </a:cxn>
                <a:cxn ang="T12">
                  <a:pos x="T4" y="T5"/>
                </a:cxn>
                <a:cxn ang="T13">
                  <a:pos x="T6" y="T7"/>
                </a:cxn>
                <a:cxn ang="T14">
                  <a:pos x="T8" y="T9"/>
                </a:cxn>
              </a:cxnLst>
              <a:rect l="T15" t="T16" r="T17" b="T18"/>
              <a:pathLst>
                <a:path w="271" h="481">
                  <a:moveTo>
                    <a:pt x="1" y="327"/>
                  </a:moveTo>
                  <a:lnTo>
                    <a:pt x="0" y="0"/>
                  </a:lnTo>
                  <a:lnTo>
                    <a:pt x="269" y="162"/>
                  </a:lnTo>
                  <a:lnTo>
                    <a:pt x="271" y="481"/>
                  </a:lnTo>
                  <a:lnTo>
                    <a:pt x="1" y="327"/>
                  </a:lnTo>
                  <a:close/>
                </a:path>
              </a:pathLst>
            </a:custGeom>
            <a:solidFill>
              <a:srgbClr val="D0B8E0"/>
            </a:solidFill>
            <a:ln w="9525">
              <a:noFill/>
              <a:round/>
              <a:headEnd/>
              <a:tailEnd/>
            </a:ln>
          </p:spPr>
          <p:txBody>
            <a:bodyPr/>
            <a:lstStyle/>
            <a:p>
              <a:endParaRPr lang="en-US"/>
            </a:p>
          </p:txBody>
        </p:sp>
        <p:sp>
          <p:nvSpPr>
            <p:cNvPr id="32815" name="Freeform 46"/>
            <p:cNvSpPr>
              <a:spLocks/>
            </p:cNvSpPr>
            <p:nvPr/>
          </p:nvSpPr>
          <p:spPr bwMode="auto">
            <a:xfrm>
              <a:off x="686" y="3065"/>
              <a:ext cx="242" cy="403"/>
            </a:xfrm>
            <a:custGeom>
              <a:avLst/>
              <a:gdLst>
                <a:gd name="T0" fmla="*/ 6 w 298"/>
                <a:gd name="T1" fmla="*/ 211 h 496"/>
                <a:gd name="T2" fmla="*/ 0 w 298"/>
                <a:gd name="T3" fmla="*/ 0 h 496"/>
                <a:gd name="T4" fmla="*/ 197 w 298"/>
                <a:gd name="T5" fmla="*/ 112 h 496"/>
                <a:gd name="T6" fmla="*/ 194 w 298"/>
                <a:gd name="T7" fmla="*/ 327 h 496"/>
                <a:gd name="T8" fmla="*/ 6 w 298"/>
                <a:gd name="T9" fmla="*/ 211 h 496"/>
                <a:gd name="T10" fmla="*/ 0 60000 65536"/>
                <a:gd name="T11" fmla="*/ 0 60000 65536"/>
                <a:gd name="T12" fmla="*/ 0 60000 65536"/>
                <a:gd name="T13" fmla="*/ 0 60000 65536"/>
                <a:gd name="T14" fmla="*/ 0 60000 65536"/>
                <a:gd name="T15" fmla="*/ 0 w 298"/>
                <a:gd name="T16" fmla="*/ 0 h 496"/>
                <a:gd name="T17" fmla="*/ 298 w 298"/>
                <a:gd name="T18" fmla="*/ 496 h 496"/>
              </a:gdLst>
              <a:ahLst/>
              <a:cxnLst>
                <a:cxn ang="T10">
                  <a:pos x="T0" y="T1"/>
                </a:cxn>
                <a:cxn ang="T11">
                  <a:pos x="T2" y="T3"/>
                </a:cxn>
                <a:cxn ang="T12">
                  <a:pos x="T4" y="T5"/>
                </a:cxn>
                <a:cxn ang="T13">
                  <a:pos x="T6" y="T7"/>
                </a:cxn>
                <a:cxn ang="T14">
                  <a:pos x="T8" y="T9"/>
                </a:cxn>
              </a:cxnLst>
              <a:rect l="T15" t="T16" r="T17" b="T18"/>
              <a:pathLst>
                <a:path w="298" h="496">
                  <a:moveTo>
                    <a:pt x="10" y="320"/>
                  </a:moveTo>
                  <a:lnTo>
                    <a:pt x="0" y="0"/>
                  </a:lnTo>
                  <a:lnTo>
                    <a:pt x="298" y="170"/>
                  </a:lnTo>
                  <a:lnTo>
                    <a:pt x="294" y="496"/>
                  </a:lnTo>
                  <a:lnTo>
                    <a:pt x="10" y="320"/>
                  </a:lnTo>
                  <a:close/>
                </a:path>
              </a:pathLst>
            </a:custGeom>
            <a:solidFill>
              <a:srgbClr val="D0B8E0"/>
            </a:solidFill>
            <a:ln w="9525">
              <a:noFill/>
              <a:round/>
              <a:headEnd/>
              <a:tailEnd/>
            </a:ln>
          </p:spPr>
          <p:txBody>
            <a:bodyPr/>
            <a:lstStyle/>
            <a:p>
              <a:endParaRPr lang="en-US"/>
            </a:p>
          </p:txBody>
        </p:sp>
        <p:sp>
          <p:nvSpPr>
            <p:cNvPr id="32816" name="Freeform 47"/>
            <p:cNvSpPr>
              <a:spLocks/>
            </p:cNvSpPr>
            <p:nvPr/>
          </p:nvSpPr>
          <p:spPr bwMode="auto">
            <a:xfrm>
              <a:off x="1139" y="3337"/>
              <a:ext cx="237" cy="407"/>
            </a:xfrm>
            <a:custGeom>
              <a:avLst/>
              <a:gdLst>
                <a:gd name="T0" fmla="*/ 2 w 292"/>
                <a:gd name="T1" fmla="*/ 219 h 501"/>
                <a:gd name="T2" fmla="*/ 0 w 292"/>
                <a:gd name="T3" fmla="*/ 0 h 501"/>
                <a:gd name="T4" fmla="*/ 192 w 292"/>
                <a:gd name="T5" fmla="*/ 115 h 501"/>
                <a:gd name="T6" fmla="*/ 191 w 292"/>
                <a:gd name="T7" fmla="*/ 331 h 501"/>
                <a:gd name="T8" fmla="*/ 2 w 292"/>
                <a:gd name="T9" fmla="*/ 219 h 501"/>
                <a:gd name="T10" fmla="*/ 0 60000 65536"/>
                <a:gd name="T11" fmla="*/ 0 60000 65536"/>
                <a:gd name="T12" fmla="*/ 0 60000 65536"/>
                <a:gd name="T13" fmla="*/ 0 60000 65536"/>
                <a:gd name="T14" fmla="*/ 0 60000 65536"/>
                <a:gd name="T15" fmla="*/ 0 w 292"/>
                <a:gd name="T16" fmla="*/ 0 h 501"/>
                <a:gd name="T17" fmla="*/ 292 w 292"/>
                <a:gd name="T18" fmla="*/ 501 h 501"/>
              </a:gdLst>
              <a:ahLst/>
              <a:cxnLst>
                <a:cxn ang="T10">
                  <a:pos x="T0" y="T1"/>
                </a:cxn>
                <a:cxn ang="T11">
                  <a:pos x="T2" y="T3"/>
                </a:cxn>
                <a:cxn ang="T12">
                  <a:pos x="T4" y="T5"/>
                </a:cxn>
                <a:cxn ang="T13">
                  <a:pos x="T6" y="T7"/>
                </a:cxn>
                <a:cxn ang="T14">
                  <a:pos x="T8" y="T9"/>
                </a:cxn>
              </a:cxnLst>
              <a:rect l="T15" t="T16" r="T17" b="T18"/>
              <a:pathLst>
                <a:path w="292" h="501">
                  <a:moveTo>
                    <a:pt x="4" y="331"/>
                  </a:moveTo>
                  <a:lnTo>
                    <a:pt x="0" y="0"/>
                  </a:lnTo>
                  <a:lnTo>
                    <a:pt x="292" y="173"/>
                  </a:lnTo>
                  <a:lnTo>
                    <a:pt x="290" y="501"/>
                  </a:lnTo>
                  <a:lnTo>
                    <a:pt x="4" y="331"/>
                  </a:lnTo>
                  <a:close/>
                </a:path>
              </a:pathLst>
            </a:custGeom>
            <a:solidFill>
              <a:srgbClr val="D0B8E0"/>
            </a:solidFill>
            <a:ln w="9525">
              <a:noFill/>
              <a:round/>
              <a:headEnd/>
              <a:tailEnd/>
            </a:ln>
          </p:spPr>
          <p:txBody>
            <a:bodyPr/>
            <a:lstStyle/>
            <a:p>
              <a:endParaRPr lang="en-US"/>
            </a:p>
          </p:txBody>
        </p:sp>
        <p:sp>
          <p:nvSpPr>
            <p:cNvPr id="32817" name="Freeform 48"/>
            <p:cNvSpPr>
              <a:spLocks/>
            </p:cNvSpPr>
            <p:nvPr/>
          </p:nvSpPr>
          <p:spPr bwMode="auto">
            <a:xfrm>
              <a:off x="938" y="1764"/>
              <a:ext cx="451" cy="267"/>
            </a:xfrm>
            <a:custGeom>
              <a:avLst/>
              <a:gdLst>
                <a:gd name="T0" fmla="*/ 186 w 556"/>
                <a:gd name="T1" fmla="*/ 0 h 330"/>
                <a:gd name="T2" fmla="*/ 0 w 556"/>
                <a:gd name="T3" fmla="*/ 104 h 330"/>
                <a:gd name="T4" fmla="*/ 187 w 556"/>
                <a:gd name="T5" fmla="*/ 216 h 330"/>
                <a:gd name="T6" fmla="*/ 366 w 556"/>
                <a:gd name="T7" fmla="*/ 110 h 330"/>
                <a:gd name="T8" fmla="*/ 186 w 556"/>
                <a:gd name="T9" fmla="*/ 0 h 330"/>
                <a:gd name="T10" fmla="*/ 0 60000 65536"/>
                <a:gd name="T11" fmla="*/ 0 60000 65536"/>
                <a:gd name="T12" fmla="*/ 0 60000 65536"/>
                <a:gd name="T13" fmla="*/ 0 60000 65536"/>
                <a:gd name="T14" fmla="*/ 0 60000 65536"/>
                <a:gd name="T15" fmla="*/ 0 w 556"/>
                <a:gd name="T16" fmla="*/ 0 h 330"/>
                <a:gd name="T17" fmla="*/ 556 w 556"/>
                <a:gd name="T18" fmla="*/ 330 h 330"/>
              </a:gdLst>
              <a:ahLst/>
              <a:cxnLst>
                <a:cxn ang="T10">
                  <a:pos x="T0" y="T1"/>
                </a:cxn>
                <a:cxn ang="T11">
                  <a:pos x="T2" y="T3"/>
                </a:cxn>
                <a:cxn ang="T12">
                  <a:pos x="T4" y="T5"/>
                </a:cxn>
                <a:cxn ang="T13">
                  <a:pos x="T6" y="T7"/>
                </a:cxn>
                <a:cxn ang="T14">
                  <a:pos x="T8" y="T9"/>
                </a:cxn>
              </a:cxnLst>
              <a:rect l="T15" t="T16" r="T17" b="T18"/>
              <a:pathLst>
                <a:path w="556" h="330">
                  <a:moveTo>
                    <a:pt x="282" y="0"/>
                  </a:moveTo>
                  <a:lnTo>
                    <a:pt x="0" y="160"/>
                  </a:lnTo>
                  <a:lnTo>
                    <a:pt x="284" y="330"/>
                  </a:lnTo>
                  <a:lnTo>
                    <a:pt x="556" y="168"/>
                  </a:lnTo>
                  <a:lnTo>
                    <a:pt x="282" y="0"/>
                  </a:lnTo>
                  <a:close/>
                </a:path>
              </a:pathLst>
            </a:custGeom>
            <a:solidFill>
              <a:srgbClr val="C5A7D9"/>
            </a:solidFill>
            <a:ln w="9525">
              <a:noFill/>
              <a:round/>
              <a:headEnd/>
              <a:tailEnd/>
            </a:ln>
          </p:spPr>
          <p:txBody>
            <a:bodyPr/>
            <a:lstStyle/>
            <a:p>
              <a:endParaRPr lang="en-US"/>
            </a:p>
          </p:txBody>
        </p:sp>
        <p:sp>
          <p:nvSpPr>
            <p:cNvPr id="32818" name="Freeform 49"/>
            <p:cNvSpPr>
              <a:spLocks/>
            </p:cNvSpPr>
            <p:nvPr/>
          </p:nvSpPr>
          <p:spPr bwMode="auto">
            <a:xfrm>
              <a:off x="928" y="2035"/>
              <a:ext cx="453" cy="259"/>
            </a:xfrm>
            <a:custGeom>
              <a:avLst/>
              <a:gdLst>
                <a:gd name="T0" fmla="*/ 190 w 558"/>
                <a:gd name="T1" fmla="*/ 0 h 319"/>
                <a:gd name="T2" fmla="*/ 0 w 558"/>
                <a:gd name="T3" fmla="*/ 105 h 319"/>
                <a:gd name="T4" fmla="*/ 177 w 558"/>
                <a:gd name="T5" fmla="*/ 210 h 319"/>
                <a:gd name="T6" fmla="*/ 368 w 558"/>
                <a:gd name="T7" fmla="*/ 108 h 319"/>
                <a:gd name="T8" fmla="*/ 190 w 558"/>
                <a:gd name="T9" fmla="*/ 0 h 319"/>
                <a:gd name="T10" fmla="*/ 0 60000 65536"/>
                <a:gd name="T11" fmla="*/ 0 60000 65536"/>
                <a:gd name="T12" fmla="*/ 0 60000 65536"/>
                <a:gd name="T13" fmla="*/ 0 60000 65536"/>
                <a:gd name="T14" fmla="*/ 0 60000 65536"/>
                <a:gd name="T15" fmla="*/ 0 w 558"/>
                <a:gd name="T16" fmla="*/ 0 h 319"/>
                <a:gd name="T17" fmla="*/ 558 w 558"/>
                <a:gd name="T18" fmla="*/ 319 h 319"/>
              </a:gdLst>
              <a:ahLst/>
              <a:cxnLst>
                <a:cxn ang="T10">
                  <a:pos x="T0" y="T1"/>
                </a:cxn>
                <a:cxn ang="T11">
                  <a:pos x="T2" y="T3"/>
                </a:cxn>
                <a:cxn ang="T12">
                  <a:pos x="T4" y="T5"/>
                </a:cxn>
                <a:cxn ang="T13">
                  <a:pos x="T6" y="T7"/>
                </a:cxn>
                <a:cxn ang="T14">
                  <a:pos x="T8" y="T9"/>
                </a:cxn>
              </a:cxnLst>
              <a:rect l="T15" t="T16" r="T17" b="T18"/>
              <a:pathLst>
                <a:path w="558" h="319">
                  <a:moveTo>
                    <a:pt x="288" y="0"/>
                  </a:moveTo>
                  <a:lnTo>
                    <a:pt x="0" y="159"/>
                  </a:lnTo>
                  <a:lnTo>
                    <a:pt x="269" y="319"/>
                  </a:lnTo>
                  <a:lnTo>
                    <a:pt x="558" y="164"/>
                  </a:lnTo>
                  <a:lnTo>
                    <a:pt x="288" y="0"/>
                  </a:lnTo>
                  <a:close/>
                </a:path>
              </a:pathLst>
            </a:custGeom>
            <a:solidFill>
              <a:srgbClr val="C5A7D9"/>
            </a:solidFill>
            <a:ln w="9525">
              <a:noFill/>
              <a:round/>
              <a:headEnd/>
              <a:tailEnd/>
            </a:ln>
          </p:spPr>
          <p:txBody>
            <a:bodyPr/>
            <a:lstStyle/>
            <a:p>
              <a:endParaRPr lang="en-US"/>
            </a:p>
          </p:txBody>
        </p:sp>
        <p:sp>
          <p:nvSpPr>
            <p:cNvPr id="32819" name="Freeform 50"/>
            <p:cNvSpPr>
              <a:spLocks/>
            </p:cNvSpPr>
            <p:nvPr/>
          </p:nvSpPr>
          <p:spPr bwMode="auto">
            <a:xfrm>
              <a:off x="718" y="1634"/>
              <a:ext cx="447" cy="261"/>
            </a:xfrm>
            <a:custGeom>
              <a:avLst/>
              <a:gdLst>
                <a:gd name="T0" fmla="*/ 190 w 551"/>
                <a:gd name="T1" fmla="*/ 0 h 322"/>
                <a:gd name="T2" fmla="*/ 0 w 551"/>
                <a:gd name="T3" fmla="*/ 104 h 322"/>
                <a:gd name="T4" fmla="*/ 177 w 551"/>
                <a:gd name="T5" fmla="*/ 212 h 322"/>
                <a:gd name="T6" fmla="*/ 363 w 551"/>
                <a:gd name="T7" fmla="*/ 103 h 322"/>
                <a:gd name="T8" fmla="*/ 190 w 551"/>
                <a:gd name="T9" fmla="*/ 0 h 322"/>
                <a:gd name="T10" fmla="*/ 0 60000 65536"/>
                <a:gd name="T11" fmla="*/ 0 60000 65536"/>
                <a:gd name="T12" fmla="*/ 0 60000 65536"/>
                <a:gd name="T13" fmla="*/ 0 60000 65536"/>
                <a:gd name="T14" fmla="*/ 0 60000 65536"/>
                <a:gd name="T15" fmla="*/ 0 w 551"/>
                <a:gd name="T16" fmla="*/ 0 h 322"/>
                <a:gd name="T17" fmla="*/ 551 w 551"/>
                <a:gd name="T18" fmla="*/ 322 h 322"/>
              </a:gdLst>
              <a:ahLst/>
              <a:cxnLst>
                <a:cxn ang="T10">
                  <a:pos x="T0" y="T1"/>
                </a:cxn>
                <a:cxn ang="T11">
                  <a:pos x="T2" y="T3"/>
                </a:cxn>
                <a:cxn ang="T12">
                  <a:pos x="T4" y="T5"/>
                </a:cxn>
                <a:cxn ang="T13">
                  <a:pos x="T6" y="T7"/>
                </a:cxn>
                <a:cxn ang="T14">
                  <a:pos x="T8" y="T9"/>
                </a:cxn>
              </a:cxnLst>
              <a:rect l="T15" t="T16" r="T17" b="T18"/>
              <a:pathLst>
                <a:path w="551" h="322">
                  <a:moveTo>
                    <a:pt x="289" y="0"/>
                  </a:moveTo>
                  <a:lnTo>
                    <a:pt x="0" y="158"/>
                  </a:lnTo>
                  <a:lnTo>
                    <a:pt x="269" y="322"/>
                  </a:lnTo>
                  <a:lnTo>
                    <a:pt x="551" y="157"/>
                  </a:lnTo>
                  <a:lnTo>
                    <a:pt x="289" y="0"/>
                  </a:lnTo>
                  <a:close/>
                </a:path>
              </a:pathLst>
            </a:custGeom>
            <a:solidFill>
              <a:srgbClr val="A7DF63"/>
            </a:solidFill>
            <a:ln w="9525">
              <a:noFill/>
              <a:round/>
              <a:headEnd/>
              <a:tailEnd/>
            </a:ln>
          </p:spPr>
          <p:txBody>
            <a:bodyPr/>
            <a:lstStyle/>
            <a:p>
              <a:endParaRPr lang="en-US"/>
            </a:p>
          </p:txBody>
        </p:sp>
        <p:sp>
          <p:nvSpPr>
            <p:cNvPr id="32820" name="Freeform 51"/>
            <p:cNvSpPr>
              <a:spLocks/>
            </p:cNvSpPr>
            <p:nvPr/>
          </p:nvSpPr>
          <p:spPr bwMode="auto">
            <a:xfrm>
              <a:off x="699" y="1903"/>
              <a:ext cx="456" cy="265"/>
            </a:xfrm>
            <a:custGeom>
              <a:avLst/>
              <a:gdLst>
                <a:gd name="T0" fmla="*/ 190 w 562"/>
                <a:gd name="T1" fmla="*/ 0 h 326"/>
                <a:gd name="T2" fmla="*/ 0 w 562"/>
                <a:gd name="T3" fmla="*/ 104 h 326"/>
                <a:gd name="T4" fmla="*/ 190 w 562"/>
                <a:gd name="T5" fmla="*/ 215 h 326"/>
                <a:gd name="T6" fmla="*/ 370 w 562"/>
                <a:gd name="T7" fmla="*/ 103 h 326"/>
                <a:gd name="T8" fmla="*/ 190 w 562"/>
                <a:gd name="T9" fmla="*/ 0 h 326"/>
                <a:gd name="T10" fmla="*/ 0 60000 65536"/>
                <a:gd name="T11" fmla="*/ 0 60000 65536"/>
                <a:gd name="T12" fmla="*/ 0 60000 65536"/>
                <a:gd name="T13" fmla="*/ 0 60000 65536"/>
                <a:gd name="T14" fmla="*/ 0 60000 65536"/>
                <a:gd name="T15" fmla="*/ 0 w 562"/>
                <a:gd name="T16" fmla="*/ 0 h 326"/>
                <a:gd name="T17" fmla="*/ 562 w 562"/>
                <a:gd name="T18" fmla="*/ 326 h 326"/>
              </a:gdLst>
              <a:ahLst/>
              <a:cxnLst>
                <a:cxn ang="T10">
                  <a:pos x="T0" y="T1"/>
                </a:cxn>
                <a:cxn ang="T11">
                  <a:pos x="T2" y="T3"/>
                </a:cxn>
                <a:cxn ang="T12">
                  <a:pos x="T4" y="T5"/>
                </a:cxn>
                <a:cxn ang="T13">
                  <a:pos x="T6" y="T7"/>
                </a:cxn>
                <a:cxn ang="T14">
                  <a:pos x="T8" y="T9"/>
                </a:cxn>
              </a:cxnLst>
              <a:rect l="T15" t="T16" r="T17" b="T18"/>
              <a:pathLst>
                <a:path w="562" h="326">
                  <a:moveTo>
                    <a:pt x="289" y="0"/>
                  </a:moveTo>
                  <a:lnTo>
                    <a:pt x="0" y="158"/>
                  </a:lnTo>
                  <a:lnTo>
                    <a:pt x="288" y="326"/>
                  </a:lnTo>
                  <a:lnTo>
                    <a:pt x="562" y="156"/>
                  </a:lnTo>
                  <a:lnTo>
                    <a:pt x="289" y="0"/>
                  </a:lnTo>
                  <a:close/>
                </a:path>
              </a:pathLst>
            </a:custGeom>
            <a:solidFill>
              <a:srgbClr val="A7DF63"/>
            </a:solidFill>
            <a:ln w="9525">
              <a:noFill/>
              <a:round/>
              <a:headEnd/>
              <a:tailEnd/>
            </a:ln>
          </p:spPr>
          <p:txBody>
            <a:bodyPr/>
            <a:lstStyle/>
            <a:p>
              <a:endParaRPr lang="en-US"/>
            </a:p>
          </p:txBody>
        </p:sp>
        <p:sp>
          <p:nvSpPr>
            <p:cNvPr id="32821" name="Freeform 52"/>
            <p:cNvSpPr>
              <a:spLocks/>
            </p:cNvSpPr>
            <p:nvPr/>
          </p:nvSpPr>
          <p:spPr bwMode="auto">
            <a:xfrm>
              <a:off x="1170" y="1640"/>
              <a:ext cx="436" cy="260"/>
            </a:xfrm>
            <a:custGeom>
              <a:avLst/>
              <a:gdLst>
                <a:gd name="T0" fmla="*/ 168 w 538"/>
                <a:gd name="T1" fmla="*/ 0 h 320"/>
                <a:gd name="T2" fmla="*/ 0 w 538"/>
                <a:gd name="T3" fmla="*/ 97 h 320"/>
                <a:gd name="T4" fmla="*/ 186 w 538"/>
                <a:gd name="T5" fmla="*/ 211 h 320"/>
                <a:gd name="T6" fmla="*/ 353 w 538"/>
                <a:gd name="T7" fmla="*/ 115 h 320"/>
                <a:gd name="T8" fmla="*/ 168 w 538"/>
                <a:gd name="T9" fmla="*/ 0 h 320"/>
                <a:gd name="T10" fmla="*/ 0 60000 65536"/>
                <a:gd name="T11" fmla="*/ 0 60000 65536"/>
                <a:gd name="T12" fmla="*/ 0 60000 65536"/>
                <a:gd name="T13" fmla="*/ 0 60000 65536"/>
                <a:gd name="T14" fmla="*/ 0 60000 65536"/>
                <a:gd name="T15" fmla="*/ 0 w 538"/>
                <a:gd name="T16" fmla="*/ 0 h 320"/>
                <a:gd name="T17" fmla="*/ 538 w 538"/>
                <a:gd name="T18" fmla="*/ 320 h 320"/>
              </a:gdLst>
              <a:ahLst/>
              <a:cxnLst>
                <a:cxn ang="T10">
                  <a:pos x="T0" y="T1"/>
                </a:cxn>
                <a:cxn ang="T11">
                  <a:pos x="T2" y="T3"/>
                </a:cxn>
                <a:cxn ang="T12">
                  <a:pos x="T4" y="T5"/>
                </a:cxn>
                <a:cxn ang="T13">
                  <a:pos x="T6" y="T7"/>
                </a:cxn>
                <a:cxn ang="T14">
                  <a:pos x="T8" y="T9"/>
                </a:cxn>
              </a:cxnLst>
              <a:rect l="T15" t="T16" r="T17" b="T18"/>
              <a:pathLst>
                <a:path w="538" h="320">
                  <a:moveTo>
                    <a:pt x="256" y="0"/>
                  </a:moveTo>
                  <a:lnTo>
                    <a:pt x="0" y="148"/>
                  </a:lnTo>
                  <a:lnTo>
                    <a:pt x="282" y="320"/>
                  </a:lnTo>
                  <a:lnTo>
                    <a:pt x="538" y="174"/>
                  </a:lnTo>
                  <a:lnTo>
                    <a:pt x="256" y="0"/>
                  </a:lnTo>
                  <a:close/>
                </a:path>
              </a:pathLst>
            </a:custGeom>
            <a:solidFill>
              <a:srgbClr val="A7DF63"/>
            </a:solidFill>
            <a:ln w="9525">
              <a:noFill/>
              <a:round/>
              <a:headEnd/>
              <a:tailEnd/>
            </a:ln>
          </p:spPr>
          <p:txBody>
            <a:bodyPr/>
            <a:lstStyle/>
            <a:p>
              <a:endParaRPr lang="en-US"/>
            </a:p>
          </p:txBody>
        </p:sp>
        <p:sp>
          <p:nvSpPr>
            <p:cNvPr id="32822" name="Freeform 53"/>
            <p:cNvSpPr>
              <a:spLocks/>
            </p:cNvSpPr>
            <p:nvPr/>
          </p:nvSpPr>
          <p:spPr bwMode="auto">
            <a:xfrm>
              <a:off x="1145" y="2165"/>
              <a:ext cx="447" cy="267"/>
            </a:xfrm>
            <a:custGeom>
              <a:avLst/>
              <a:gdLst>
                <a:gd name="T0" fmla="*/ 190 w 551"/>
                <a:gd name="T1" fmla="*/ 0 h 330"/>
                <a:gd name="T2" fmla="*/ 0 w 551"/>
                <a:gd name="T3" fmla="*/ 114 h 330"/>
                <a:gd name="T4" fmla="*/ 190 w 551"/>
                <a:gd name="T5" fmla="*/ 216 h 330"/>
                <a:gd name="T6" fmla="*/ 363 w 551"/>
                <a:gd name="T7" fmla="*/ 113 h 330"/>
                <a:gd name="T8" fmla="*/ 190 w 551"/>
                <a:gd name="T9" fmla="*/ 0 h 330"/>
                <a:gd name="T10" fmla="*/ 0 60000 65536"/>
                <a:gd name="T11" fmla="*/ 0 60000 65536"/>
                <a:gd name="T12" fmla="*/ 0 60000 65536"/>
                <a:gd name="T13" fmla="*/ 0 60000 65536"/>
                <a:gd name="T14" fmla="*/ 0 60000 65536"/>
                <a:gd name="T15" fmla="*/ 0 w 551"/>
                <a:gd name="T16" fmla="*/ 0 h 330"/>
                <a:gd name="T17" fmla="*/ 551 w 551"/>
                <a:gd name="T18" fmla="*/ 330 h 330"/>
              </a:gdLst>
              <a:ahLst/>
              <a:cxnLst>
                <a:cxn ang="T10">
                  <a:pos x="T0" y="T1"/>
                </a:cxn>
                <a:cxn ang="T11">
                  <a:pos x="T2" y="T3"/>
                </a:cxn>
                <a:cxn ang="T12">
                  <a:pos x="T4" y="T5"/>
                </a:cxn>
                <a:cxn ang="T13">
                  <a:pos x="T6" y="T7"/>
                </a:cxn>
                <a:cxn ang="T14">
                  <a:pos x="T8" y="T9"/>
                </a:cxn>
              </a:cxnLst>
              <a:rect l="T15" t="T16" r="T17" b="T18"/>
              <a:pathLst>
                <a:path w="551" h="330">
                  <a:moveTo>
                    <a:pt x="289" y="0"/>
                  </a:moveTo>
                  <a:lnTo>
                    <a:pt x="0" y="174"/>
                  </a:lnTo>
                  <a:lnTo>
                    <a:pt x="289" y="330"/>
                  </a:lnTo>
                  <a:lnTo>
                    <a:pt x="551" y="173"/>
                  </a:lnTo>
                  <a:lnTo>
                    <a:pt x="289" y="0"/>
                  </a:lnTo>
                  <a:close/>
                </a:path>
              </a:pathLst>
            </a:custGeom>
            <a:solidFill>
              <a:srgbClr val="A7DF63"/>
            </a:solidFill>
            <a:ln w="9525">
              <a:noFill/>
              <a:round/>
              <a:headEnd/>
              <a:tailEnd/>
            </a:ln>
          </p:spPr>
          <p:txBody>
            <a:bodyPr/>
            <a:lstStyle/>
            <a:p>
              <a:endParaRPr lang="en-US"/>
            </a:p>
          </p:txBody>
        </p:sp>
        <p:sp>
          <p:nvSpPr>
            <p:cNvPr id="32823" name="Freeform 54"/>
            <p:cNvSpPr>
              <a:spLocks/>
            </p:cNvSpPr>
            <p:nvPr/>
          </p:nvSpPr>
          <p:spPr bwMode="auto">
            <a:xfrm>
              <a:off x="1152" y="1902"/>
              <a:ext cx="458" cy="261"/>
            </a:xfrm>
            <a:custGeom>
              <a:avLst/>
              <a:gdLst>
                <a:gd name="T0" fmla="*/ 191 w 564"/>
                <a:gd name="T1" fmla="*/ 0 h 321"/>
                <a:gd name="T2" fmla="*/ 0 w 564"/>
                <a:gd name="T3" fmla="*/ 104 h 321"/>
                <a:gd name="T4" fmla="*/ 190 w 564"/>
                <a:gd name="T5" fmla="*/ 212 h 321"/>
                <a:gd name="T6" fmla="*/ 372 w 564"/>
                <a:gd name="T7" fmla="*/ 105 h 321"/>
                <a:gd name="T8" fmla="*/ 191 w 564"/>
                <a:gd name="T9" fmla="*/ 0 h 321"/>
                <a:gd name="T10" fmla="*/ 0 60000 65536"/>
                <a:gd name="T11" fmla="*/ 0 60000 65536"/>
                <a:gd name="T12" fmla="*/ 0 60000 65536"/>
                <a:gd name="T13" fmla="*/ 0 60000 65536"/>
                <a:gd name="T14" fmla="*/ 0 60000 65536"/>
                <a:gd name="T15" fmla="*/ 0 w 564"/>
                <a:gd name="T16" fmla="*/ 0 h 321"/>
                <a:gd name="T17" fmla="*/ 564 w 564"/>
                <a:gd name="T18" fmla="*/ 321 h 321"/>
              </a:gdLst>
              <a:ahLst/>
              <a:cxnLst>
                <a:cxn ang="T10">
                  <a:pos x="T0" y="T1"/>
                </a:cxn>
                <a:cxn ang="T11">
                  <a:pos x="T2" y="T3"/>
                </a:cxn>
                <a:cxn ang="T12">
                  <a:pos x="T4" y="T5"/>
                </a:cxn>
                <a:cxn ang="T13">
                  <a:pos x="T6" y="T7"/>
                </a:cxn>
                <a:cxn ang="T14">
                  <a:pos x="T8" y="T9"/>
                </a:cxn>
              </a:cxnLst>
              <a:rect l="T15" t="T16" r="T17" b="T18"/>
              <a:pathLst>
                <a:path w="564" h="321">
                  <a:moveTo>
                    <a:pt x="289" y="0"/>
                  </a:moveTo>
                  <a:lnTo>
                    <a:pt x="0" y="158"/>
                  </a:lnTo>
                  <a:lnTo>
                    <a:pt x="288" y="321"/>
                  </a:lnTo>
                  <a:lnTo>
                    <a:pt x="564" y="159"/>
                  </a:lnTo>
                  <a:lnTo>
                    <a:pt x="289" y="0"/>
                  </a:lnTo>
                  <a:close/>
                </a:path>
              </a:pathLst>
            </a:custGeom>
            <a:solidFill>
              <a:srgbClr val="A7DF63"/>
            </a:solidFill>
            <a:ln w="9525">
              <a:noFill/>
              <a:round/>
              <a:headEnd/>
              <a:tailEnd/>
            </a:ln>
          </p:spPr>
          <p:txBody>
            <a:bodyPr/>
            <a:lstStyle/>
            <a:p>
              <a:endParaRPr lang="en-US"/>
            </a:p>
          </p:txBody>
        </p:sp>
        <p:sp>
          <p:nvSpPr>
            <p:cNvPr id="32824" name="Freeform 55"/>
            <p:cNvSpPr>
              <a:spLocks/>
            </p:cNvSpPr>
            <p:nvPr/>
          </p:nvSpPr>
          <p:spPr bwMode="auto">
            <a:xfrm>
              <a:off x="1613" y="1906"/>
              <a:ext cx="438" cy="262"/>
            </a:xfrm>
            <a:custGeom>
              <a:avLst/>
              <a:gdLst>
                <a:gd name="T0" fmla="*/ 176 w 540"/>
                <a:gd name="T1" fmla="*/ 0 h 322"/>
                <a:gd name="T2" fmla="*/ 0 w 540"/>
                <a:gd name="T3" fmla="*/ 103 h 322"/>
                <a:gd name="T4" fmla="*/ 186 w 540"/>
                <a:gd name="T5" fmla="*/ 213 h 322"/>
                <a:gd name="T6" fmla="*/ 355 w 540"/>
                <a:gd name="T7" fmla="*/ 110 h 322"/>
                <a:gd name="T8" fmla="*/ 176 w 540"/>
                <a:gd name="T9" fmla="*/ 0 h 322"/>
                <a:gd name="T10" fmla="*/ 0 60000 65536"/>
                <a:gd name="T11" fmla="*/ 0 60000 65536"/>
                <a:gd name="T12" fmla="*/ 0 60000 65536"/>
                <a:gd name="T13" fmla="*/ 0 60000 65536"/>
                <a:gd name="T14" fmla="*/ 0 60000 65536"/>
                <a:gd name="T15" fmla="*/ 0 w 540"/>
                <a:gd name="T16" fmla="*/ 0 h 322"/>
                <a:gd name="T17" fmla="*/ 540 w 540"/>
                <a:gd name="T18" fmla="*/ 322 h 322"/>
              </a:gdLst>
              <a:ahLst/>
              <a:cxnLst>
                <a:cxn ang="T10">
                  <a:pos x="T0" y="T1"/>
                </a:cxn>
                <a:cxn ang="T11">
                  <a:pos x="T2" y="T3"/>
                </a:cxn>
                <a:cxn ang="T12">
                  <a:pos x="T4" y="T5"/>
                </a:cxn>
                <a:cxn ang="T13">
                  <a:pos x="T6" y="T7"/>
                </a:cxn>
                <a:cxn ang="T14">
                  <a:pos x="T8" y="T9"/>
                </a:cxn>
              </a:cxnLst>
              <a:rect l="T15" t="T16" r="T17" b="T18"/>
              <a:pathLst>
                <a:path w="540" h="322">
                  <a:moveTo>
                    <a:pt x="268" y="0"/>
                  </a:moveTo>
                  <a:lnTo>
                    <a:pt x="0" y="156"/>
                  </a:lnTo>
                  <a:lnTo>
                    <a:pt x="282" y="322"/>
                  </a:lnTo>
                  <a:lnTo>
                    <a:pt x="540" y="166"/>
                  </a:lnTo>
                  <a:lnTo>
                    <a:pt x="268" y="0"/>
                  </a:lnTo>
                  <a:close/>
                </a:path>
              </a:pathLst>
            </a:custGeom>
            <a:solidFill>
              <a:srgbClr val="A7DF63"/>
            </a:solidFill>
            <a:ln w="9525">
              <a:noFill/>
              <a:round/>
              <a:headEnd/>
              <a:tailEnd/>
            </a:ln>
          </p:spPr>
          <p:txBody>
            <a:bodyPr/>
            <a:lstStyle/>
            <a:p>
              <a:endParaRPr lang="en-US"/>
            </a:p>
          </p:txBody>
        </p:sp>
        <p:sp>
          <p:nvSpPr>
            <p:cNvPr id="32825" name="Freeform 56"/>
            <p:cNvSpPr>
              <a:spLocks/>
            </p:cNvSpPr>
            <p:nvPr/>
          </p:nvSpPr>
          <p:spPr bwMode="auto">
            <a:xfrm>
              <a:off x="476" y="1764"/>
              <a:ext cx="450" cy="263"/>
            </a:xfrm>
            <a:custGeom>
              <a:avLst/>
              <a:gdLst>
                <a:gd name="T0" fmla="*/ 196 w 555"/>
                <a:gd name="T1" fmla="*/ 0 h 324"/>
                <a:gd name="T2" fmla="*/ 0 w 555"/>
                <a:gd name="T3" fmla="*/ 108 h 324"/>
                <a:gd name="T4" fmla="*/ 177 w 555"/>
                <a:gd name="T5" fmla="*/ 213 h 324"/>
                <a:gd name="T6" fmla="*/ 365 w 555"/>
                <a:gd name="T7" fmla="*/ 104 h 324"/>
                <a:gd name="T8" fmla="*/ 196 w 555"/>
                <a:gd name="T9" fmla="*/ 0 h 324"/>
                <a:gd name="T10" fmla="*/ 0 60000 65536"/>
                <a:gd name="T11" fmla="*/ 0 60000 65536"/>
                <a:gd name="T12" fmla="*/ 0 60000 65536"/>
                <a:gd name="T13" fmla="*/ 0 60000 65536"/>
                <a:gd name="T14" fmla="*/ 0 60000 65536"/>
                <a:gd name="T15" fmla="*/ 0 w 555"/>
                <a:gd name="T16" fmla="*/ 0 h 324"/>
                <a:gd name="T17" fmla="*/ 555 w 555"/>
                <a:gd name="T18" fmla="*/ 324 h 324"/>
              </a:gdLst>
              <a:ahLst/>
              <a:cxnLst>
                <a:cxn ang="T10">
                  <a:pos x="T0" y="T1"/>
                </a:cxn>
                <a:cxn ang="T11">
                  <a:pos x="T2" y="T3"/>
                </a:cxn>
                <a:cxn ang="T12">
                  <a:pos x="T4" y="T5"/>
                </a:cxn>
                <a:cxn ang="T13">
                  <a:pos x="T6" y="T7"/>
                </a:cxn>
                <a:cxn ang="T14">
                  <a:pos x="T8" y="T9"/>
                </a:cxn>
              </a:cxnLst>
              <a:rect l="T15" t="T16" r="T17" b="T18"/>
              <a:pathLst>
                <a:path w="555" h="324">
                  <a:moveTo>
                    <a:pt x="299" y="0"/>
                  </a:moveTo>
                  <a:lnTo>
                    <a:pt x="0" y="164"/>
                  </a:lnTo>
                  <a:lnTo>
                    <a:pt x="269" y="324"/>
                  </a:lnTo>
                  <a:lnTo>
                    <a:pt x="555" y="158"/>
                  </a:lnTo>
                  <a:lnTo>
                    <a:pt x="299" y="0"/>
                  </a:lnTo>
                  <a:close/>
                </a:path>
              </a:pathLst>
            </a:custGeom>
            <a:solidFill>
              <a:srgbClr val="C5A7D9"/>
            </a:solidFill>
            <a:ln w="9525">
              <a:noFill/>
              <a:round/>
              <a:headEnd/>
              <a:tailEnd/>
            </a:ln>
          </p:spPr>
          <p:txBody>
            <a:bodyPr/>
            <a:lstStyle/>
            <a:p>
              <a:endParaRPr lang="en-US"/>
            </a:p>
          </p:txBody>
        </p:sp>
        <p:sp>
          <p:nvSpPr>
            <p:cNvPr id="32826" name="Freeform 57"/>
            <p:cNvSpPr>
              <a:spLocks/>
            </p:cNvSpPr>
            <p:nvPr/>
          </p:nvSpPr>
          <p:spPr bwMode="auto">
            <a:xfrm>
              <a:off x="947" y="1512"/>
              <a:ext cx="431" cy="249"/>
            </a:xfrm>
            <a:custGeom>
              <a:avLst/>
              <a:gdLst>
                <a:gd name="T0" fmla="*/ 170 w 531"/>
                <a:gd name="T1" fmla="*/ 0 h 307"/>
                <a:gd name="T2" fmla="*/ 0 w 531"/>
                <a:gd name="T3" fmla="*/ 97 h 307"/>
                <a:gd name="T4" fmla="*/ 177 w 531"/>
                <a:gd name="T5" fmla="*/ 202 h 307"/>
                <a:gd name="T6" fmla="*/ 350 w 531"/>
                <a:gd name="T7" fmla="*/ 103 h 307"/>
                <a:gd name="T8" fmla="*/ 170 w 531"/>
                <a:gd name="T9" fmla="*/ 0 h 307"/>
                <a:gd name="T10" fmla="*/ 0 60000 65536"/>
                <a:gd name="T11" fmla="*/ 0 60000 65536"/>
                <a:gd name="T12" fmla="*/ 0 60000 65536"/>
                <a:gd name="T13" fmla="*/ 0 60000 65536"/>
                <a:gd name="T14" fmla="*/ 0 60000 65536"/>
                <a:gd name="T15" fmla="*/ 0 w 531"/>
                <a:gd name="T16" fmla="*/ 0 h 307"/>
                <a:gd name="T17" fmla="*/ 531 w 531"/>
                <a:gd name="T18" fmla="*/ 307 h 307"/>
              </a:gdLst>
              <a:ahLst/>
              <a:cxnLst>
                <a:cxn ang="T10">
                  <a:pos x="T0" y="T1"/>
                </a:cxn>
                <a:cxn ang="T11">
                  <a:pos x="T2" y="T3"/>
                </a:cxn>
                <a:cxn ang="T12">
                  <a:pos x="T4" y="T5"/>
                </a:cxn>
                <a:cxn ang="T13">
                  <a:pos x="T6" y="T7"/>
                </a:cxn>
                <a:cxn ang="T14">
                  <a:pos x="T8" y="T9"/>
                </a:cxn>
              </a:cxnLst>
              <a:rect l="T15" t="T16" r="T17" b="T18"/>
              <a:pathLst>
                <a:path w="531" h="307">
                  <a:moveTo>
                    <a:pt x="259" y="0"/>
                  </a:moveTo>
                  <a:lnTo>
                    <a:pt x="0" y="147"/>
                  </a:lnTo>
                  <a:lnTo>
                    <a:pt x="269" y="307"/>
                  </a:lnTo>
                  <a:lnTo>
                    <a:pt x="531" y="156"/>
                  </a:lnTo>
                  <a:lnTo>
                    <a:pt x="259" y="0"/>
                  </a:lnTo>
                  <a:close/>
                </a:path>
              </a:pathLst>
            </a:custGeom>
            <a:solidFill>
              <a:srgbClr val="C5A7D9"/>
            </a:solidFill>
            <a:ln w="9525">
              <a:noFill/>
              <a:round/>
              <a:headEnd/>
              <a:tailEnd/>
            </a:ln>
          </p:spPr>
          <p:txBody>
            <a:bodyPr/>
            <a:lstStyle/>
            <a:p>
              <a:endParaRPr lang="en-US"/>
            </a:p>
          </p:txBody>
        </p:sp>
        <p:sp>
          <p:nvSpPr>
            <p:cNvPr id="32827" name="Freeform 58"/>
            <p:cNvSpPr>
              <a:spLocks/>
            </p:cNvSpPr>
            <p:nvPr/>
          </p:nvSpPr>
          <p:spPr bwMode="auto">
            <a:xfrm>
              <a:off x="1399" y="1780"/>
              <a:ext cx="433" cy="250"/>
            </a:xfrm>
            <a:custGeom>
              <a:avLst/>
              <a:gdLst>
                <a:gd name="T0" fmla="*/ 169 w 534"/>
                <a:gd name="T1" fmla="*/ 0 h 308"/>
                <a:gd name="T2" fmla="*/ 0 w 534"/>
                <a:gd name="T3" fmla="*/ 97 h 308"/>
                <a:gd name="T4" fmla="*/ 172 w 534"/>
                <a:gd name="T5" fmla="*/ 203 h 308"/>
                <a:gd name="T6" fmla="*/ 351 w 534"/>
                <a:gd name="T7" fmla="*/ 104 h 308"/>
                <a:gd name="T8" fmla="*/ 169 w 534"/>
                <a:gd name="T9" fmla="*/ 0 h 308"/>
                <a:gd name="T10" fmla="*/ 0 60000 65536"/>
                <a:gd name="T11" fmla="*/ 0 60000 65536"/>
                <a:gd name="T12" fmla="*/ 0 60000 65536"/>
                <a:gd name="T13" fmla="*/ 0 60000 65536"/>
                <a:gd name="T14" fmla="*/ 0 60000 65536"/>
                <a:gd name="T15" fmla="*/ 0 w 534"/>
                <a:gd name="T16" fmla="*/ 0 h 308"/>
                <a:gd name="T17" fmla="*/ 534 w 534"/>
                <a:gd name="T18" fmla="*/ 308 h 308"/>
              </a:gdLst>
              <a:ahLst/>
              <a:cxnLst>
                <a:cxn ang="T10">
                  <a:pos x="T0" y="T1"/>
                </a:cxn>
                <a:cxn ang="T11">
                  <a:pos x="T2" y="T3"/>
                </a:cxn>
                <a:cxn ang="T12">
                  <a:pos x="T4" y="T5"/>
                </a:cxn>
                <a:cxn ang="T13">
                  <a:pos x="T6" y="T7"/>
                </a:cxn>
                <a:cxn ang="T14">
                  <a:pos x="T8" y="T9"/>
                </a:cxn>
              </a:cxnLst>
              <a:rect l="T15" t="T16" r="T17" b="T18"/>
              <a:pathLst>
                <a:path w="534" h="308">
                  <a:moveTo>
                    <a:pt x="258" y="0"/>
                  </a:moveTo>
                  <a:lnTo>
                    <a:pt x="0" y="148"/>
                  </a:lnTo>
                  <a:lnTo>
                    <a:pt x="262" y="308"/>
                  </a:lnTo>
                  <a:lnTo>
                    <a:pt x="534" y="158"/>
                  </a:lnTo>
                  <a:lnTo>
                    <a:pt x="258" y="0"/>
                  </a:lnTo>
                  <a:close/>
                </a:path>
              </a:pathLst>
            </a:custGeom>
            <a:solidFill>
              <a:srgbClr val="C5A7D9"/>
            </a:solidFill>
            <a:ln w="9525">
              <a:noFill/>
              <a:round/>
              <a:headEnd/>
              <a:tailEnd/>
            </a:ln>
          </p:spPr>
          <p:txBody>
            <a:bodyPr/>
            <a:lstStyle/>
            <a:p>
              <a:endParaRPr lang="en-US"/>
            </a:p>
          </p:txBody>
        </p:sp>
        <p:sp>
          <p:nvSpPr>
            <p:cNvPr id="32828" name="Freeform 59"/>
            <p:cNvSpPr>
              <a:spLocks/>
            </p:cNvSpPr>
            <p:nvPr/>
          </p:nvSpPr>
          <p:spPr bwMode="auto">
            <a:xfrm>
              <a:off x="1384" y="2030"/>
              <a:ext cx="445" cy="273"/>
            </a:xfrm>
            <a:custGeom>
              <a:avLst/>
              <a:gdLst>
                <a:gd name="T0" fmla="*/ 184 w 548"/>
                <a:gd name="T1" fmla="*/ 0 h 336"/>
                <a:gd name="T2" fmla="*/ 0 w 548"/>
                <a:gd name="T3" fmla="*/ 110 h 336"/>
                <a:gd name="T4" fmla="*/ 182 w 548"/>
                <a:gd name="T5" fmla="*/ 222 h 336"/>
                <a:gd name="T6" fmla="*/ 361 w 548"/>
                <a:gd name="T7" fmla="*/ 114 h 336"/>
                <a:gd name="T8" fmla="*/ 184 w 548"/>
                <a:gd name="T9" fmla="*/ 0 h 336"/>
                <a:gd name="T10" fmla="*/ 0 60000 65536"/>
                <a:gd name="T11" fmla="*/ 0 60000 65536"/>
                <a:gd name="T12" fmla="*/ 0 60000 65536"/>
                <a:gd name="T13" fmla="*/ 0 60000 65536"/>
                <a:gd name="T14" fmla="*/ 0 60000 65536"/>
                <a:gd name="T15" fmla="*/ 0 w 548"/>
                <a:gd name="T16" fmla="*/ 0 h 336"/>
                <a:gd name="T17" fmla="*/ 548 w 548"/>
                <a:gd name="T18" fmla="*/ 336 h 336"/>
              </a:gdLst>
              <a:ahLst/>
              <a:cxnLst>
                <a:cxn ang="T10">
                  <a:pos x="T0" y="T1"/>
                </a:cxn>
                <a:cxn ang="T11">
                  <a:pos x="T2" y="T3"/>
                </a:cxn>
                <a:cxn ang="T12">
                  <a:pos x="T4" y="T5"/>
                </a:cxn>
                <a:cxn ang="T13">
                  <a:pos x="T6" y="T7"/>
                </a:cxn>
                <a:cxn ang="T14">
                  <a:pos x="T8" y="T9"/>
                </a:cxn>
              </a:cxnLst>
              <a:rect l="T15" t="T16" r="T17" b="T18"/>
              <a:pathLst>
                <a:path w="548" h="336">
                  <a:moveTo>
                    <a:pt x="280" y="0"/>
                  </a:moveTo>
                  <a:lnTo>
                    <a:pt x="0" y="166"/>
                  </a:lnTo>
                  <a:lnTo>
                    <a:pt x="276" y="336"/>
                  </a:lnTo>
                  <a:lnTo>
                    <a:pt x="548" y="172"/>
                  </a:lnTo>
                  <a:lnTo>
                    <a:pt x="280" y="0"/>
                  </a:lnTo>
                  <a:close/>
                </a:path>
              </a:pathLst>
            </a:custGeom>
            <a:solidFill>
              <a:srgbClr val="C5A7D9"/>
            </a:solidFill>
            <a:ln w="9525">
              <a:noFill/>
              <a:round/>
              <a:headEnd/>
              <a:tailEnd/>
            </a:ln>
          </p:spPr>
          <p:txBody>
            <a:bodyPr/>
            <a:lstStyle/>
            <a:p>
              <a:endParaRPr lang="en-US"/>
            </a:p>
          </p:txBody>
        </p:sp>
        <p:grpSp>
          <p:nvGrpSpPr>
            <p:cNvPr id="3" name="Group 60"/>
            <p:cNvGrpSpPr>
              <a:grpSpLocks/>
            </p:cNvGrpSpPr>
            <p:nvPr/>
          </p:nvGrpSpPr>
          <p:grpSpPr bwMode="auto">
            <a:xfrm>
              <a:off x="473" y="1512"/>
              <a:ext cx="1589" cy="2236"/>
              <a:chOff x="2028" y="977"/>
              <a:chExt cx="1959" cy="2755"/>
            </a:xfrm>
          </p:grpSpPr>
          <p:sp>
            <p:nvSpPr>
              <p:cNvPr id="32830" name="Line 61"/>
              <p:cNvSpPr>
                <a:spLocks noChangeShapeType="1"/>
              </p:cNvSpPr>
              <p:nvPr/>
            </p:nvSpPr>
            <p:spPr bwMode="auto">
              <a:xfrm flipV="1">
                <a:off x="3143" y="3247"/>
                <a:ext cx="844" cy="485"/>
              </a:xfrm>
              <a:prstGeom prst="line">
                <a:avLst/>
              </a:prstGeom>
              <a:noFill/>
              <a:ln w="28575">
                <a:solidFill>
                  <a:schemeClr val="tx1"/>
                </a:solidFill>
                <a:round/>
                <a:headEnd/>
                <a:tailEnd/>
              </a:ln>
            </p:spPr>
            <p:txBody>
              <a:bodyPr/>
              <a:lstStyle/>
              <a:p>
                <a:endParaRPr lang="en-US"/>
              </a:p>
            </p:txBody>
          </p:sp>
          <p:sp>
            <p:nvSpPr>
              <p:cNvPr id="32831" name="Line 62"/>
              <p:cNvSpPr>
                <a:spLocks noChangeShapeType="1"/>
              </p:cNvSpPr>
              <p:nvPr/>
            </p:nvSpPr>
            <p:spPr bwMode="auto">
              <a:xfrm flipV="1">
                <a:off x="3987" y="1637"/>
                <a:ext cx="0" cy="1610"/>
              </a:xfrm>
              <a:prstGeom prst="line">
                <a:avLst/>
              </a:prstGeom>
              <a:noFill/>
              <a:ln w="28575">
                <a:solidFill>
                  <a:schemeClr val="tx1"/>
                </a:solidFill>
                <a:round/>
                <a:headEnd/>
                <a:tailEnd/>
              </a:ln>
            </p:spPr>
            <p:txBody>
              <a:bodyPr/>
              <a:lstStyle/>
              <a:p>
                <a:endParaRPr lang="en-US"/>
              </a:p>
            </p:txBody>
          </p:sp>
          <p:sp>
            <p:nvSpPr>
              <p:cNvPr id="32832" name="Line 63"/>
              <p:cNvSpPr>
                <a:spLocks noChangeShapeType="1"/>
              </p:cNvSpPr>
              <p:nvPr/>
            </p:nvSpPr>
            <p:spPr bwMode="auto">
              <a:xfrm flipH="1">
                <a:off x="3143" y="1632"/>
                <a:ext cx="844" cy="480"/>
              </a:xfrm>
              <a:prstGeom prst="line">
                <a:avLst/>
              </a:prstGeom>
              <a:noFill/>
              <a:ln w="28575">
                <a:solidFill>
                  <a:schemeClr val="tx1"/>
                </a:solidFill>
                <a:round/>
                <a:headEnd/>
                <a:tailEnd/>
              </a:ln>
            </p:spPr>
            <p:txBody>
              <a:bodyPr/>
              <a:lstStyle/>
              <a:p>
                <a:endParaRPr lang="en-US"/>
              </a:p>
            </p:txBody>
          </p:sp>
          <p:sp>
            <p:nvSpPr>
              <p:cNvPr id="32833" name="Line 64"/>
              <p:cNvSpPr>
                <a:spLocks noChangeShapeType="1"/>
              </p:cNvSpPr>
              <p:nvPr/>
            </p:nvSpPr>
            <p:spPr bwMode="auto">
              <a:xfrm>
                <a:off x="3144" y="2113"/>
                <a:ext cx="0" cy="1616"/>
              </a:xfrm>
              <a:prstGeom prst="line">
                <a:avLst/>
              </a:prstGeom>
              <a:noFill/>
              <a:ln w="28575">
                <a:solidFill>
                  <a:schemeClr val="tx1"/>
                </a:solidFill>
                <a:round/>
                <a:headEnd/>
                <a:tailEnd/>
              </a:ln>
            </p:spPr>
            <p:txBody>
              <a:bodyPr/>
              <a:lstStyle/>
              <a:p>
                <a:endParaRPr lang="en-US"/>
              </a:p>
            </p:txBody>
          </p:sp>
          <p:sp>
            <p:nvSpPr>
              <p:cNvPr id="32834" name="Line 65"/>
              <p:cNvSpPr>
                <a:spLocks noChangeShapeType="1"/>
              </p:cNvSpPr>
              <p:nvPr/>
            </p:nvSpPr>
            <p:spPr bwMode="auto">
              <a:xfrm flipH="1" flipV="1">
                <a:off x="2030" y="3055"/>
                <a:ext cx="1113" cy="677"/>
              </a:xfrm>
              <a:prstGeom prst="line">
                <a:avLst/>
              </a:prstGeom>
              <a:noFill/>
              <a:ln w="28575">
                <a:solidFill>
                  <a:schemeClr val="tx1"/>
                </a:solidFill>
                <a:round/>
                <a:headEnd/>
                <a:tailEnd/>
              </a:ln>
            </p:spPr>
            <p:txBody>
              <a:bodyPr/>
              <a:lstStyle/>
              <a:p>
                <a:endParaRPr lang="en-US"/>
              </a:p>
            </p:txBody>
          </p:sp>
          <p:sp>
            <p:nvSpPr>
              <p:cNvPr id="32835" name="Line 66"/>
              <p:cNvSpPr>
                <a:spLocks noChangeShapeType="1"/>
              </p:cNvSpPr>
              <p:nvPr/>
            </p:nvSpPr>
            <p:spPr bwMode="auto">
              <a:xfrm flipV="1">
                <a:off x="2032" y="1454"/>
                <a:ext cx="0" cy="1600"/>
              </a:xfrm>
              <a:prstGeom prst="line">
                <a:avLst/>
              </a:prstGeom>
              <a:noFill/>
              <a:ln w="28575">
                <a:solidFill>
                  <a:schemeClr val="tx1"/>
                </a:solidFill>
                <a:round/>
                <a:headEnd/>
                <a:tailEnd/>
              </a:ln>
            </p:spPr>
            <p:txBody>
              <a:bodyPr/>
              <a:lstStyle/>
              <a:p>
                <a:endParaRPr lang="en-US"/>
              </a:p>
            </p:txBody>
          </p:sp>
          <p:sp>
            <p:nvSpPr>
              <p:cNvPr id="32836" name="Line 67"/>
              <p:cNvSpPr>
                <a:spLocks noChangeShapeType="1"/>
              </p:cNvSpPr>
              <p:nvPr/>
            </p:nvSpPr>
            <p:spPr bwMode="auto">
              <a:xfrm>
                <a:off x="2032" y="1454"/>
                <a:ext cx="1111" cy="659"/>
              </a:xfrm>
              <a:prstGeom prst="line">
                <a:avLst/>
              </a:prstGeom>
              <a:noFill/>
              <a:ln w="28575">
                <a:solidFill>
                  <a:schemeClr val="tx1"/>
                </a:solidFill>
                <a:round/>
                <a:headEnd/>
                <a:tailEnd/>
              </a:ln>
            </p:spPr>
            <p:txBody>
              <a:bodyPr/>
              <a:lstStyle/>
              <a:p>
                <a:endParaRPr lang="en-US"/>
              </a:p>
            </p:txBody>
          </p:sp>
          <p:sp>
            <p:nvSpPr>
              <p:cNvPr id="32837" name="Line 68"/>
              <p:cNvSpPr>
                <a:spLocks noChangeShapeType="1"/>
              </p:cNvSpPr>
              <p:nvPr/>
            </p:nvSpPr>
            <p:spPr bwMode="auto">
              <a:xfrm>
                <a:off x="2868" y="977"/>
                <a:ext cx="1117" cy="653"/>
              </a:xfrm>
              <a:prstGeom prst="line">
                <a:avLst/>
              </a:prstGeom>
              <a:noFill/>
              <a:ln w="28575">
                <a:solidFill>
                  <a:schemeClr val="tx1"/>
                </a:solidFill>
                <a:round/>
                <a:headEnd/>
                <a:tailEnd/>
              </a:ln>
            </p:spPr>
            <p:txBody>
              <a:bodyPr/>
              <a:lstStyle/>
              <a:p>
                <a:endParaRPr lang="en-US"/>
              </a:p>
            </p:txBody>
          </p:sp>
          <p:sp>
            <p:nvSpPr>
              <p:cNvPr id="32838" name="Line 69"/>
              <p:cNvSpPr>
                <a:spLocks noChangeShapeType="1"/>
              </p:cNvSpPr>
              <p:nvPr/>
            </p:nvSpPr>
            <p:spPr bwMode="auto">
              <a:xfrm flipH="1">
                <a:off x="2032" y="978"/>
                <a:ext cx="838" cy="474"/>
              </a:xfrm>
              <a:prstGeom prst="line">
                <a:avLst/>
              </a:prstGeom>
              <a:noFill/>
              <a:ln w="28575">
                <a:solidFill>
                  <a:schemeClr val="tx1"/>
                </a:solidFill>
                <a:round/>
                <a:headEnd/>
                <a:tailEnd/>
              </a:ln>
            </p:spPr>
            <p:txBody>
              <a:bodyPr/>
              <a:lstStyle/>
              <a:p>
                <a:endParaRPr lang="en-US"/>
              </a:p>
            </p:txBody>
          </p:sp>
          <p:sp>
            <p:nvSpPr>
              <p:cNvPr id="32839" name="Line 70"/>
              <p:cNvSpPr>
                <a:spLocks noChangeShapeType="1"/>
              </p:cNvSpPr>
              <p:nvPr/>
            </p:nvSpPr>
            <p:spPr bwMode="auto">
              <a:xfrm flipH="1">
                <a:off x="2858" y="1463"/>
                <a:ext cx="844" cy="480"/>
              </a:xfrm>
              <a:prstGeom prst="line">
                <a:avLst/>
              </a:prstGeom>
              <a:noFill/>
              <a:ln w="28575">
                <a:solidFill>
                  <a:schemeClr val="tx1"/>
                </a:solidFill>
                <a:round/>
                <a:headEnd/>
                <a:tailEnd/>
              </a:ln>
            </p:spPr>
            <p:txBody>
              <a:bodyPr/>
              <a:lstStyle/>
              <a:p>
                <a:endParaRPr lang="en-US"/>
              </a:p>
            </p:txBody>
          </p:sp>
          <p:sp>
            <p:nvSpPr>
              <p:cNvPr id="32840" name="Line 71"/>
              <p:cNvSpPr>
                <a:spLocks noChangeShapeType="1"/>
              </p:cNvSpPr>
              <p:nvPr/>
            </p:nvSpPr>
            <p:spPr bwMode="auto">
              <a:xfrm flipH="1">
                <a:off x="2587" y="1306"/>
                <a:ext cx="844" cy="480"/>
              </a:xfrm>
              <a:prstGeom prst="line">
                <a:avLst/>
              </a:prstGeom>
              <a:noFill/>
              <a:ln w="28575">
                <a:solidFill>
                  <a:schemeClr val="tx1"/>
                </a:solidFill>
                <a:round/>
                <a:headEnd/>
                <a:tailEnd/>
              </a:ln>
            </p:spPr>
            <p:txBody>
              <a:bodyPr/>
              <a:lstStyle/>
              <a:p>
                <a:endParaRPr lang="en-US"/>
              </a:p>
            </p:txBody>
          </p:sp>
          <p:sp>
            <p:nvSpPr>
              <p:cNvPr id="32841" name="Line 72"/>
              <p:cNvSpPr>
                <a:spLocks noChangeShapeType="1"/>
              </p:cNvSpPr>
              <p:nvPr/>
            </p:nvSpPr>
            <p:spPr bwMode="auto">
              <a:xfrm flipH="1">
                <a:off x="2300" y="1136"/>
                <a:ext cx="844" cy="480"/>
              </a:xfrm>
              <a:prstGeom prst="line">
                <a:avLst/>
              </a:prstGeom>
              <a:noFill/>
              <a:ln w="28575">
                <a:solidFill>
                  <a:schemeClr val="tx1"/>
                </a:solidFill>
                <a:round/>
                <a:headEnd/>
                <a:tailEnd/>
              </a:ln>
            </p:spPr>
            <p:txBody>
              <a:bodyPr/>
              <a:lstStyle/>
              <a:p>
                <a:endParaRPr lang="en-US"/>
              </a:p>
            </p:txBody>
          </p:sp>
          <p:sp>
            <p:nvSpPr>
              <p:cNvPr id="32842" name="Line 73"/>
              <p:cNvSpPr>
                <a:spLocks noChangeShapeType="1"/>
              </p:cNvSpPr>
              <p:nvPr/>
            </p:nvSpPr>
            <p:spPr bwMode="auto">
              <a:xfrm flipH="1">
                <a:off x="3143" y="1955"/>
                <a:ext cx="844" cy="480"/>
              </a:xfrm>
              <a:prstGeom prst="line">
                <a:avLst/>
              </a:prstGeom>
              <a:noFill/>
              <a:ln w="28575">
                <a:solidFill>
                  <a:schemeClr val="tx1"/>
                </a:solidFill>
                <a:round/>
                <a:headEnd/>
                <a:tailEnd/>
              </a:ln>
            </p:spPr>
            <p:txBody>
              <a:bodyPr/>
              <a:lstStyle/>
              <a:p>
                <a:endParaRPr lang="en-US"/>
              </a:p>
            </p:txBody>
          </p:sp>
          <p:sp>
            <p:nvSpPr>
              <p:cNvPr id="32843" name="Line 74"/>
              <p:cNvSpPr>
                <a:spLocks noChangeShapeType="1"/>
              </p:cNvSpPr>
              <p:nvPr/>
            </p:nvSpPr>
            <p:spPr bwMode="auto">
              <a:xfrm flipH="1">
                <a:off x="3143" y="2278"/>
                <a:ext cx="844" cy="480"/>
              </a:xfrm>
              <a:prstGeom prst="line">
                <a:avLst/>
              </a:prstGeom>
              <a:noFill/>
              <a:ln w="28575">
                <a:solidFill>
                  <a:schemeClr val="tx1"/>
                </a:solidFill>
                <a:round/>
                <a:headEnd/>
                <a:tailEnd/>
              </a:ln>
            </p:spPr>
            <p:txBody>
              <a:bodyPr/>
              <a:lstStyle/>
              <a:p>
                <a:endParaRPr lang="en-US"/>
              </a:p>
            </p:txBody>
          </p:sp>
          <p:sp>
            <p:nvSpPr>
              <p:cNvPr id="32844" name="Line 75"/>
              <p:cNvSpPr>
                <a:spLocks noChangeShapeType="1"/>
              </p:cNvSpPr>
              <p:nvPr/>
            </p:nvSpPr>
            <p:spPr bwMode="auto">
              <a:xfrm flipH="1">
                <a:off x="3143" y="2601"/>
                <a:ext cx="844" cy="480"/>
              </a:xfrm>
              <a:prstGeom prst="line">
                <a:avLst/>
              </a:prstGeom>
              <a:noFill/>
              <a:ln w="28575">
                <a:solidFill>
                  <a:schemeClr val="tx1"/>
                </a:solidFill>
                <a:round/>
                <a:headEnd/>
                <a:tailEnd/>
              </a:ln>
            </p:spPr>
            <p:txBody>
              <a:bodyPr/>
              <a:lstStyle/>
              <a:p>
                <a:endParaRPr lang="en-US"/>
              </a:p>
            </p:txBody>
          </p:sp>
          <p:sp>
            <p:nvSpPr>
              <p:cNvPr id="32845" name="Line 76"/>
              <p:cNvSpPr>
                <a:spLocks noChangeShapeType="1"/>
              </p:cNvSpPr>
              <p:nvPr/>
            </p:nvSpPr>
            <p:spPr bwMode="auto">
              <a:xfrm flipH="1">
                <a:off x="3143" y="2924"/>
                <a:ext cx="844" cy="480"/>
              </a:xfrm>
              <a:prstGeom prst="line">
                <a:avLst/>
              </a:prstGeom>
              <a:noFill/>
              <a:ln w="28575">
                <a:solidFill>
                  <a:schemeClr val="tx1"/>
                </a:solidFill>
                <a:round/>
                <a:headEnd/>
                <a:tailEnd/>
              </a:ln>
            </p:spPr>
            <p:txBody>
              <a:bodyPr/>
              <a:lstStyle/>
              <a:p>
                <a:endParaRPr lang="en-US"/>
              </a:p>
            </p:txBody>
          </p:sp>
          <p:sp>
            <p:nvSpPr>
              <p:cNvPr id="32846" name="Line 77"/>
              <p:cNvSpPr>
                <a:spLocks noChangeShapeType="1"/>
              </p:cNvSpPr>
              <p:nvPr/>
            </p:nvSpPr>
            <p:spPr bwMode="auto">
              <a:xfrm flipH="1" flipV="1">
                <a:off x="2035" y="2723"/>
                <a:ext cx="1109" cy="677"/>
              </a:xfrm>
              <a:prstGeom prst="line">
                <a:avLst/>
              </a:prstGeom>
              <a:noFill/>
              <a:ln w="28575">
                <a:solidFill>
                  <a:schemeClr val="tx1"/>
                </a:solidFill>
                <a:round/>
                <a:headEnd/>
                <a:tailEnd/>
              </a:ln>
            </p:spPr>
            <p:txBody>
              <a:bodyPr/>
              <a:lstStyle/>
              <a:p>
                <a:endParaRPr lang="en-US"/>
              </a:p>
            </p:txBody>
          </p:sp>
          <p:sp>
            <p:nvSpPr>
              <p:cNvPr id="32847" name="Line 78"/>
              <p:cNvSpPr>
                <a:spLocks noChangeShapeType="1"/>
              </p:cNvSpPr>
              <p:nvPr/>
            </p:nvSpPr>
            <p:spPr bwMode="auto">
              <a:xfrm flipH="1" flipV="1">
                <a:off x="2036" y="2083"/>
                <a:ext cx="1105" cy="673"/>
              </a:xfrm>
              <a:prstGeom prst="line">
                <a:avLst/>
              </a:prstGeom>
              <a:noFill/>
              <a:ln w="28575">
                <a:solidFill>
                  <a:schemeClr val="tx1"/>
                </a:solidFill>
                <a:round/>
                <a:headEnd/>
                <a:tailEnd/>
              </a:ln>
            </p:spPr>
            <p:txBody>
              <a:bodyPr/>
              <a:lstStyle/>
              <a:p>
                <a:endParaRPr lang="en-US"/>
              </a:p>
            </p:txBody>
          </p:sp>
          <p:sp>
            <p:nvSpPr>
              <p:cNvPr id="32848" name="Line 79"/>
              <p:cNvSpPr>
                <a:spLocks noChangeShapeType="1"/>
              </p:cNvSpPr>
              <p:nvPr/>
            </p:nvSpPr>
            <p:spPr bwMode="auto">
              <a:xfrm flipH="1" flipV="1">
                <a:off x="2030" y="2399"/>
                <a:ext cx="1119" cy="679"/>
              </a:xfrm>
              <a:prstGeom prst="line">
                <a:avLst/>
              </a:prstGeom>
              <a:noFill/>
              <a:ln w="28575">
                <a:solidFill>
                  <a:schemeClr val="tx1"/>
                </a:solidFill>
                <a:round/>
                <a:headEnd/>
                <a:tailEnd/>
              </a:ln>
            </p:spPr>
            <p:txBody>
              <a:bodyPr/>
              <a:lstStyle/>
              <a:p>
                <a:endParaRPr lang="en-US"/>
              </a:p>
            </p:txBody>
          </p:sp>
          <p:sp>
            <p:nvSpPr>
              <p:cNvPr id="32849" name="Line 80"/>
              <p:cNvSpPr>
                <a:spLocks noChangeShapeType="1"/>
              </p:cNvSpPr>
              <p:nvPr/>
            </p:nvSpPr>
            <p:spPr bwMode="auto">
              <a:xfrm flipH="1" flipV="1">
                <a:off x="2028" y="1755"/>
                <a:ext cx="1119" cy="679"/>
              </a:xfrm>
              <a:prstGeom prst="line">
                <a:avLst/>
              </a:prstGeom>
              <a:noFill/>
              <a:ln w="28575">
                <a:solidFill>
                  <a:schemeClr val="tx1"/>
                </a:solidFill>
                <a:round/>
                <a:headEnd/>
                <a:tailEnd/>
              </a:ln>
            </p:spPr>
            <p:txBody>
              <a:bodyPr/>
              <a:lstStyle/>
              <a:p>
                <a:endParaRPr lang="en-US"/>
              </a:p>
            </p:txBody>
          </p:sp>
          <p:sp>
            <p:nvSpPr>
              <p:cNvPr id="32850" name="Line 81"/>
              <p:cNvSpPr>
                <a:spLocks noChangeShapeType="1"/>
              </p:cNvSpPr>
              <p:nvPr/>
            </p:nvSpPr>
            <p:spPr bwMode="auto">
              <a:xfrm flipH="1" flipV="1">
                <a:off x="2612" y="1122"/>
                <a:ext cx="1091" cy="663"/>
              </a:xfrm>
              <a:prstGeom prst="line">
                <a:avLst/>
              </a:prstGeom>
              <a:noFill/>
              <a:ln w="28575">
                <a:solidFill>
                  <a:schemeClr val="tx1"/>
                </a:solidFill>
                <a:round/>
                <a:headEnd/>
                <a:tailEnd/>
              </a:ln>
            </p:spPr>
            <p:txBody>
              <a:bodyPr/>
              <a:lstStyle/>
              <a:p>
                <a:endParaRPr lang="en-US"/>
              </a:p>
            </p:txBody>
          </p:sp>
          <p:sp>
            <p:nvSpPr>
              <p:cNvPr id="32851" name="Line 82"/>
              <p:cNvSpPr>
                <a:spLocks noChangeShapeType="1"/>
              </p:cNvSpPr>
              <p:nvPr/>
            </p:nvSpPr>
            <p:spPr bwMode="auto">
              <a:xfrm flipH="1" flipV="1">
                <a:off x="2330" y="1286"/>
                <a:ext cx="1091" cy="663"/>
              </a:xfrm>
              <a:prstGeom prst="line">
                <a:avLst/>
              </a:prstGeom>
              <a:noFill/>
              <a:ln w="28575">
                <a:solidFill>
                  <a:schemeClr val="tx1"/>
                </a:solidFill>
                <a:round/>
                <a:headEnd/>
                <a:tailEnd/>
              </a:ln>
            </p:spPr>
            <p:txBody>
              <a:bodyPr/>
              <a:lstStyle/>
              <a:p>
                <a:endParaRPr lang="en-US"/>
              </a:p>
            </p:txBody>
          </p:sp>
          <p:sp>
            <p:nvSpPr>
              <p:cNvPr id="32852" name="Line 83"/>
              <p:cNvSpPr>
                <a:spLocks noChangeShapeType="1"/>
              </p:cNvSpPr>
              <p:nvPr/>
            </p:nvSpPr>
            <p:spPr bwMode="auto">
              <a:xfrm flipV="1">
                <a:off x="2302" y="1612"/>
                <a:ext cx="0" cy="1608"/>
              </a:xfrm>
              <a:prstGeom prst="line">
                <a:avLst/>
              </a:prstGeom>
              <a:noFill/>
              <a:ln w="28575">
                <a:solidFill>
                  <a:schemeClr val="tx1"/>
                </a:solidFill>
                <a:round/>
                <a:headEnd/>
                <a:tailEnd/>
              </a:ln>
            </p:spPr>
            <p:txBody>
              <a:bodyPr/>
              <a:lstStyle/>
              <a:p>
                <a:endParaRPr lang="en-US"/>
              </a:p>
            </p:txBody>
          </p:sp>
          <p:sp>
            <p:nvSpPr>
              <p:cNvPr id="32853" name="Line 84"/>
              <p:cNvSpPr>
                <a:spLocks noChangeShapeType="1"/>
              </p:cNvSpPr>
              <p:nvPr/>
            </p:nvSpPr>
            <p:spPr bwMode="auto">
              <a:xfrm flipV="1">
                <a:off x="2587" y="1785"/>
                <a:ext cx="2" cy="1610"/>
              </a:xfrm>
              <a:prstGeom prst="line">
                <a:avLst/>
              </a:prstGeom>
              <a:noFill/>
              <a:ln w="28575">
                <a:solidFill>
                  <a:schemeClr val="tx1"/>
                </a:solidFill>
                <a:round/>
                <a:headEnd/>
                <a:tailEnd/>
              </a:ln>
            </p:spPr>
            <p:txBody>
              <a:bodyPr/>
              <a:lstStyle/>
              <a:p>
                <a:endParaRPr lang="en-US"/>
              </a:p>
            </p:txBody>
          </p:sp>
          <p:sp>
            <p:nvSpPr>
              <p:cNvPr id="32854" name="Line 85"/>
              <p:cNvSpPr>
                <a:spLocks noChangeShapeType="1"/>
              </p:cNvSpPr>
              <p:nvPr/>
            </p:nvSpPr>
            <p:spPr bwMode="auto">
              <a:xfrm flipV="1">
                <a:off x="2856" y="1945"/>
                <a:ext cx="2" cy="1612"/>
              </a:xfrm>
              <a:prstGeom prst="line">
                <a:avLst/>
              </a:prstGeom>
              <a:noFill/>
              <a:ln w="28575">
                <a:solidFill>
                  <a:schemeClr val="tx1"/>
                </a:solidFill>
                <a:round/>
                <a:headEnd/>
                <a:tailEnd/>
              </a:ln>
            </p:spPr>
            <p:txBody>
              <a:bodyPr/>
              <a:lstStyle/>
              <a:p>
                <a:endParaRPr lang="en-US"/>
              </a:p>
            </p:txBody>
          </p:sp>
          <p:grpSp>
            <p:nvGrpSpPr>
              <p:cNvPr id="4" name="Group 86"/>
              <p:cNvGrpSpPr>
                <a:grpSpLocks/>
              </p:cNvGrpSpPr>
              <p:nvPr/>
            </p:nvGrpSpPr>
            <p:grpSpPr bwMode="auto">
              <a:xfrm>
                <a:off x="3425" y="1790"/>
                <a:ext cx="281" cy="1782"/>
                <a:chOff x="3425" y="1785"/>
                <a:chExt cx="281" cy="1782"/>
              </a:xfrm>
            </p:grpSpPr>
            <p:sp>
              <p:nvSpPr>
                <p:cNvPr id="32856" name="Line 87"/>
                <p:cNvSpPr>
                  <a:spLocks noChangeShapeType="1"/>
                </p:cNvSpPr>
                <p:nvPr/>
              </p:nvSpPr>
              <p:spPr bwMode="auto">
                <a:xfrm flipV="1">
                  <a:off x="3425" y="1945"/>
                  <a:ext cx="0" cy="1622"/>
                </a:xfrm>
                <a:prstGeom prst="line">
                  <a:avLst/>
                </a:prstGeom>
                <a:noFill/>
                <a:ln w="28575">
                  <a:solidFill>
                    <a:schemeClr val="tx1"/>
                  </a:solidFill>
                  <a:round/>
                  <a:headEnd/>
                  <a:tailEnd/>
                </a:ln>
              </p:spPr>
              <p:txBody>
                <a:bodyPr/>
                <a:lstStyle/>
                <a:p>
                  <a:endParaRPr lang="en-US"/>
                </a:p>
              </p:txBody>
            </p:sp>
            <p:sp>
              <p:nvSpPr>
                <p:cNvPr id="32857" name="Line 88"/>
                <p:cNvSpPr>
                  <a:spLocks noChangeShapeType="1"/>
                </p:cNvSpPr>
                <p:nvPr/>
              </p:nvSpPr>
              <p:spPr bwMode="auto">
                <a:xfrm flipV="1">
                  <a:off x="3706" y="1785"/>
                  <a:ext cx="0" cy="1622"/>
                </a:xfrm>
                <a:prstGeom prst="line">
                  <a:avLst/>
                </a:prstGeom>
                <a:noFill/>
                <a:ln w="28575">
                  <a:solidFill>
                    <a:schemeClr val="tx1"/>
                  </a:solidFill>
                  <a:round/>
                  <a:headEnd/>
                  <a:tailEnd/>
                </a:ln>
              </p:spPr>
              <p:txBody>
                <a:bodyPr/>
                <a:lstStyle/>
                <a:p>
                  <a:endParaRPr lang="en-US"/>
                </a:p>
              </p:txBody>
            </p:sp>
          </p:grpSp>
        </p:grpSp>
      </p:grpSp>
      <p:sp>
        <p:nvSpPr>
          <p:cNvPr id="19545" name="Text Box 89"/>
          <p:cNvSpPr txBox="1">
            <a:spLocks noChangeArrowheads="1"/>
          </p:cNvSpPr>
          <p:nvPr/>
        </p:nvSpPr>
        <p:spPr bwMode="auto">
          <a:xfrm>
            <a:off x="5391150" y="5791200"/>
            <a:ext cx="1162050" cy="457200"/>
          </a:xfrm>
          <a:prstGeom prst="rect">
            <a:avLst/>
          </a:prstGeom>
          <a:noFill/>
          <a:ln w="9525">
            <a:noFill/>
            <a:miter lim="800000"/>
            <a:headEnd/>
            <a:tailEnd/>
          </a:ln>
        </p:spPr>
        <p:txBody>
          <a:bodyPr wrap="none">
            <a:spAutoFit/>
          </a:bodyPr>
          <a:lstStyle/>
          <a:p>
            <a:pPr eaLnBrk="0" hangingPunct="0"/>
            <a:r>
              <a:rPr lang="en-US" b="1">
                <a:solidFill>
                  <a:srgbClr val="FF6600"/>
                </a:solidFill>
                <a:latin typeface="Arial" charset="0"/>
              </a:rPr>
              <a:t>48 cm</a:t>
            </a:r>
            <a:r>
              <a:rPr lang="en-US" b="1" baseline="30000">
                <a:solidFill>
                  <a:srgbClr val="FF6600"/>
                </a:solidFill>
                <a:latin typeface="Arial" charset="0"/>
              </a:rPr>
              <a:t>2</a:t>
            </a:r>
            <a:endParaRPr lang="en-GB" b="1" baseline="30000">
              <a:solidFill>
                <a:srgbClr val="FF6600"/>
              </a:solidFill>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6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946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946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466"/>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946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95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animBg="1"/>
      <p:bldP spid="19463" grpId="0"/>
      <p:bldP spid="19464" grpId="0"/>
      <p:bldP spid="19465" grpId="0"/>
      <p:bldP spid="19466" grpId="0"/>
      <p:bldP spid="19467" grpId="0" animBg="1"/>
      <p:bldP spid="195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4800600" y="1447800"/>
            <a:ext cx="3048000" cy="1524000"/>
          </a:xfrm>
          <a:prstGeom prst="rect">
            <a:avLst/>
          </a:prstGeom>
          <a:solidFill>
            <a:srgbClr val="FFFFCC"/>
          </a:solidFill>
          <a:ln w="38100">
            <a:solidFill>
              <a:srgbClr val="FF0000"/>
            </a:solidFill>
            <a:miter lim="800000"/>
            <a:headEnd/>
            <a:tailEnd/>
          </a:ln>
        </p:spPr>
        <p:txBody>
          <a:bodyPr wrap="none" anchor="ctr"/>
          <a:lstStyle/>
          <a:p>
            <a:pPr algn="ctr"/>
            <a:r>
              <a:rPr lang="en-US"/>
              <a:t>Area = 8 square units</a:t>
            </a:r>
          </a:p>
        </p:txBody>
      </p:sp>
      <p:grpSp>
        <p:nvGrpSpPr>
          <p:cNvPr id="2" name="Group 3"/>
          <p:cNvGrpSpPr>
            <a:grpSpLocks/>
          </p:cNvGrpSpPr>
          <p:nvPr/>
        </p:nvGrpSpPr>
        <p:grpSpPr bwMode="auto">
          <a:xfrm>
            <a:off x="4800600" y="2209800"/>
            <a:ext cx="762000" cy="762000"/>
            <a:chOff x="2304" y="1968"/>
            <a:chExt cx="480" cy="480"/>
          </a:xfrm>
        </p:grpSpPr>
        <p:sp>
          <p:nvSpPr>
            <p:cNvPr id="12992" name="Line 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993" name="Line 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994" name="Line 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995" name="Line 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996" name="Line 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997" name="Line 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998" name="Line 1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999" name="Line 1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000" name="Line 1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001" name="Line 1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002" name="Line 1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003" name="Line 1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004" name="Line 1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005" name="Line 1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006" name="Line 1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007" name="Line 1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008" name="Line 2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009" name="Line 2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010" name="Line 2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011" name="Line 2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012" name="Line 2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013" name="Line 2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014" name="Line 2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 name="Group 27"/>
          <p:cNvGrpSpPr>
            <a:grpSpLocks/>
          </p:cNvGrpSpPr>
          <p:nvPr/>
        </p:nvGrpSpPr>
        <p:grpSpPr bwMode="auto">
          <a:xfrm>
            <a:off x="5562600" y="2209800"/>
            <a:ext cx="762000" cy="762000"/>
            <a:chOff x="2304" y="1968"/>
            <a:chExt cx="480" cy="480"/>
          </a:xfrm>
        </p:grpSpPr>
        <p:sp>
          <p:nvSpPr>
            <p:cNvPr id="12969" name="Line 2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970" name="Line 2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971" name="Line 3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972" name="Line 3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973" name="Line 3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974" name="Line 3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975" name="Line 3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976" name="Line 3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977" name="Line 3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978" name="Line 3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979" name="Line 3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980" name="Line 3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981" name="Line 4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982" name="Line 4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983" name="Line 4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984" name="Line 4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985" name="Line 4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986" name="Line 4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987" name="Line 4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988" name="Line 4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989" name="Line 4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990" name="Line 4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991" name="Line 5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4" name="Group 51"/>
          <p:cNvGrpSpPr>
            <a:grpSpLocks/>
          </p:cNvGrpSpPr>
          <p:nvPr/>
        </p:nvGrpSpPr>
        <p:grpSpPr bwMode="auto">
          <a:xfrm>
            <a:off x="6324600" y="2209800"/>
            <a:ext cx="762000" cy="762000"/>
            <a:chOff x="2304" y="1968"/>
            <a:chExt cx="480" cy="480"/>
          </a:xfrm>
        </p:grpSpPr>
        <p:sp>
          <p:nvSpPr>
            <p:cNvPr id="12946" name="Line 5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947" name="Line 5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948" name="Line 5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949" name="Line 5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950" name="Line 5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951" name="Line 5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952" name="Line 5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953" name="Line 5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954" name="Line 6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955" name="Line 6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956" name="Line 6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957" name="Line 6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958" name="Line 6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959" name="Line 6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960" name="Line 6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961" name="Line 6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962" name="Line 6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963" name="Line 6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964" name="Line 7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965" name="Line 7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966" name="Line 7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967" name="Line 7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968" name="Line 7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5" name="Group 75"/>
          <p:cNvGrpSpPr>
            <a:grpSpLocks/>
          </p:cNvGrpSpPr>
          <p:nvPr/>
        </p:nvGrpSpPr>
        <p:grpSpPr bwMode="auto">
          <a:xfrm>
            <a:off x="7086600" y="2209800"/>
            <a:ext cx="762000" cy="762000"/>
            <a:chOff x="2304" y="1968"/>
            <a:chExt cx="480" cy="480"/>
          </a:xfrm>
        </p:grpSpPr>
        <p:sp>
          <p:nvSpPr>
            <p:cNvPr id="12923" name="Line 7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924" name="Line 7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925" name="Line 7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926" name="Line 7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927" name="Line 8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928" name="Line 8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929" name="Line 8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930" name="Line 8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931" name="Line 8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932" name="Line 8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933" name="Line 8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934" name="Line 8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935" name="Line 8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936" name="Line 8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937" name="Line 9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938" name="Line 9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939" name="Line 9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940" name="Line 9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941" name="Line 9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942" name="Line 9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943" name="Line 9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944" name="Line 9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945" name="Line 9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6" name="Group 99"/>
          <p:cNvGrpSpPr>
            <a:grpSpLocks/>
          </p:cNvGrpSpPr>
          <p:nvPr/>
        </p:nvGrpSpPr>
        <p:grpSpPr bwMode="auto">
          <a:xfrm>
            <a:off x="4800600" y="1447800"/>
            <a:ext cx="762000" cy="762000"/>
            <a:chOff x="2304" y="1968"/>
            <a:chExt cx="480" cy="480"/>
          </a:xfrm>
        </p:grpSpPr>
        <p:sp>
          <p:nvSpPr>
            <p:cNvPr id="12900" name="Line 10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901" name="Line 10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902" name="Line 10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903" name="Line 10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904" name="Line 10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905" name="Line 10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906" name="Line 10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907" name="Line 10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908" name="Line 10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909" name="Line 10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910" name="Line 11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911" name="Line 11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912" name="Line 11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913" name="Line 11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914" name="Line 11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915" name="Line 11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916" name="Line 11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917" name="Line 11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918" name="Line 11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919" name="Line 11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920" name="Line 12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921" name="Line 12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922" name="Line 12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7" name="Group 123"/>
          <p:cNvGrpSpPr>
            <a:grpSpLocks/>
          </p:cNvGrpSpPr>
          <p:nvPr/>
        </p:nvGrpSpPr>
        <p:grpSpPr bwMode="auto">
          <a:xfrm>
            <a:off x="5562600" y="1447800"/>
            <a:ext cx="762000" cy="762000"/>
            <a:chOff x="2304" y="1968"/>
            <a:chExt cx="480" cy="480"/>
          </a:xfrm>
        </p:grpSpPr>
        <p:sp>
          <p:nvSpPr>
            <p:cNvPr id="12877" name="Line 12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878" name="Line 12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879" name="Line 12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880" name="Line 12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881" name="Line 12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882" name="Line 12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883" name="Line 13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884" name="Line 13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885" name="Line 13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886" name="Line 13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887" name="Line 13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888" name="Line 13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889" name="Line 13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890" name="Line 13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891" name="Line 13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892" name="Line 13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893" name="Line 14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894" name="Line 14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895" name="Line 14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896" name="Line 14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897" name="Line 14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898" name="Line 14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899" name="Line 14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8" name="Group 147"/>
          <p:cNvGrpSpPr>
            <a:grpSpLocks/>
          </p:cNvGrpSpPr>
          <p:nvPr/>
        </p:nvGrpSpPr>
        <p:grpSpPr bwMode="auto">
          <a:xfrm>
            <a:off x="6324600" y="1447800"/>
            <a:ext cx="762000" cy="762000"/>
            <a:chOff x="2304" y="1968"/>
            <a:chExt cx="480" cy="480"/>
          </a:xfrm>
        </p:grpSpPr>
        <p:sp>
          <p:nvSpPr>
            <p:cNvPr id="12854" name="Line 14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855" name="Line 14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856" name="Line 15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857" name="Line 15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858" name="Line 15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859" name="Line 15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860" name="Line 15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861" name="Line 15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862" name="Line 15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863" name="Line 15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864" name="Line 15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865" name="Line 15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866" name="Line 16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867" name="Line 16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868" name="Line 16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869" name="Line 16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870" name="Line 16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871" name="Line 16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872" name="Line 16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873" name="Line 16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874" name="Line 16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875" name="Line 16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876" name="Line 17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9" name="Group 171"/>
          <p:cNvGrpSpPr>
            <a:grpSpLocks/>
          </p:cNvGrpSpPr>
          <p:nvPr/>
        </p:nvGrpSpPr>
        <p:grpSpPr bwMode="auto">
          <a:xfrm>
            <a:off x="7086600" y="1447800"/>
            <a:ext cx="762000" cy="762000"/>
            <a:chOff x="2304" y="1968"/>
            <a:chExt cx="480" cy="480"/>
          </a:xfrm>
        </p:grpSpPr>
        <p:sp>
          <p:nvSpPr>
            <p:cNvPr id="12831" name="Line 17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832" name="Line 17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833" name="Line 17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834" name="Line 17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835" name="Line 17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836" name="Line 17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837" name="Line 17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838" name="Line 17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839" name="Line 18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840" name="Line 18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841" name="Line 18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842" name="Line 18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843" name="Line 18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844" name="Line 18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845" name="Line 18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846" name="Line 18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847" name="Line 18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848" name="Line 18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849" name="Line 19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850" name="Line 19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851" name="Line 19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852" name="Line 19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853" name="Line 19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299" name="Rectangle 195"/>
          <p:cNvSpPr>
            <a:spLocks noChangeArrowheads="1"/>
          </p:cNvSpPr>
          <p:nvPr/>
        </p:nvSpPr>
        <p:spPr bwMode="auto">
          <a:xfrm>
            <a:off x="1219200" y="1447800"/>
            <a:ext cx="3048000" cy="1524000"/>
          </a:xfrm>
          <a:prstGeom prst="rect">
            <a:avLst/>
          </a:prstGeom>
          <a:solidFill>
            <a:srgbClr val="FFFFCC"/>
          </a:solidFill>
          <a:ln w="38100">
            <a:solidFill>
              <a:srgbClr val="FF0000"/>
            </a:solidFill>
            <a:miter lim="800000"/>
            <a:headEnd/>
            <a:tailEnd/>
          </a:ln>
        </p:spPr>
        <p:txBody>
          <a:bodyPr wrap="none" anchor="ctr"/>
          <a:lstStyle/>
          <a:p>
            <a:pPr algn="ctr"/>
            <a:r>
              <a:rPr lang="en-US"/>
              <a:t>Perimeter = 12 units</a:t>
            </a:r>
          </a:p>
        </p:txBody>
      </p:sp>
      <p:sp>
        <p:nvSpPr>
          <p:cNvPr id="35012" name="Line 196"/>
          <p:cNvSpPr>
            <a:spLocks noChangeShapeType="1"/>
          </p:cNvSpPr>
          <p:nvPr/>
        </p:nvSpPr>
        <p:spPr bwMode="auto">
          <a:xfrm>
            <a:off x="1219200" y="1447800"/>
            <a:ext cx="0" cy="1524000"/>
          </a:xfrm>
          <a:prstGeom prst="line">
            <a:avLst/>
          </a:prstGeom>
          <a:noFill/>
          <a:ln w="76200">
            <a:solidFill>
              <a:schemeClr val="tx1"/>
            </a:solidFill>
            <a:round/>
            <a:headEnd/>
            <a:tailEnd/>
          </a:ln>
        </p:spPr>
        <p:txBody>
          <a:bodyPr/>
          <a:lstStyle/>
          <a:p>
            <a:endParaRPr lang="en-US"/>
          </a:p>
        </p:txBody>
      </p:sp>
      <p:sp>
        <p:nvSpPr>
          <p:cNvPr id="35013" name="Line 197"/>
          <p:cNvSpPr>
            <a:spLocks noChangeShapeType="1"/>
          </p:cNvSpPr>
          <p:nvPr/>
        </p:nvSpPr>
        <p:spPr bwMode="auto">
          <a:xfrm>
            <a:off x="4267200" y="1447800"/>
            <a:ext cx="0" cy="1524000"/>
          </a:xfrm>
          <a:prstGeom prst="line">
            <a:avLst/>
          </a:prstGeom>
          <a:noFill/>
          <a:ln w="76200">
            <a:solidFill>
              <a:schemeClr val="tx1"/>
            </a:solidFill>
            <a:round/>
            <a:headEnd/>
            <a:tailEnd/>
          </a:ln>
        </p:spPr>
        <p:txBody>
          <a:bodyPr/>
          <a:lstStyle/>
          <a:p>
            <a:endParaRPr lang="en-US"/>
          </a:p>
        </p:txBody>
      </p:sp>
      <p:sp>
        <p:nvSpPr>
          <p:cNvPr id="35014" name="Line 198"/>
          <p:cNvSpPr>
            <a:spLocks noChangeShapeType="1"/>
          </p:cNvSpPr>
          <p:nvPr/>
        </p:nvSpPr>
        <p:spPr bwMode="auto">
          <a:xfrm>
            <a:off x="1219200" y="2971800"/>
            <a:ext cx="3048000" cy="0"/>
          </a:xfrm>
          <a:prstGeom prst="line">
            <a:avLst/>
          </a:prstGeom>
          <a:noFill/>
          <a:ln w="76200">
            <a:solidFill>
              <a:schemeClr val="tx1"/>
            </a:solidFill>
            <a:round/>
            <a:headEnd/>
            <a:tailEnd/>
          </a:ln>
        </p:spPr>
        <p:txBody>
          <a:bodyPr/>
          <a:lstStyle/>
          <a:p>
            <a:endParaRPr lang="en-US"/>
          </a:p>
        </p:txBody>
      </p:sp>
      <p:sp>
        <p:nvSpPr>
          <p:cNvPr id="35015" name="Line 199"/>
          <p:cNvSpPr>
            <a:spLocks noChangeShapeType="1"/>
          </p:cNvSpPr>
          <p:nvPr/>
        </p:nvSpPr>
        <p:spPr bwMode="auto">
          <a:xfrm>
            <a:off x="1219200" y="1447800"/>
            <a:ext cx="3048000" cy="0"/>
          </a:xfrm>
          <a:prstGeom prst="line">
            <a:avLst/>
          </a:prstGeom>
          <a:noFill/>
          <a:ln w="76200">
            <a:solidFill>
              <a:schemeClr val="tx1"/>
            </a:solidFill>
            <a:round/>
            <a:headEnd/>
            <a:tailEnd/>
          </a:ln>
        </p:spPr>
        <p:txBody>
          <a:bodyPr/>
          <a:lstStyle/>
          <a:p>
            <a:endParaRPr lang="en-US"/>
          </a:p>
        </p:txBody>
      </p:sp>
      <p:sp>
        <p:nvSpPr>
          <p:cNvPr id="12304" name="Text Box 200"/>
          <p:cNvSpPr txBox="1">
            <a:spLocks noChangeArrowheads="1"/>
          </p:cNvSpPr>
          <p:nvPr/>
        </p:nvSpPr>
        <p:spPr bwMode="auto">
          <a:xfrm>
            <a:off x="0" y="5072063"/>
            <a:ext cx="6248400" cy="1169551"/>
          </a:xfrm>
          <a:prstGeom prst="rect">
            <a:avLst/>
          </a:prstGeom>
          <a:noFill/>
          <a:ln w="9525">
            <a:noFill/>
            <a:miter lim="800000"/>
            <a:headEnd/>
            <a:tailEnd/>
          </a:ln>
        </p:spPr>
        <p:txBody>
          <a:bodyPr>
            <a:spAutoFit/>
          </a:bodyPr>
          <a:lstStyle/>
          <a:p>
            <a:pPr algn="ctr">
              <a:spcBef>
                <a:spcPct val="50000"/>
              </a:spcBef>
            </a:pPr>
            <a:r>
              <a:rPr lang="en-US" sz="2800" b="1" dirty="0"/>
              <a:t>For a geometrical object we measure </a:t>
            </a:r>
          </a:p>
          <a:p>
            <a:pPr algn="ctr">
              <a:spcBef>
                <a:spcPct val="50000"/>
              </a:spcBef>
            </a:pPr>
            <a:r>
              <a:rPr lang="en-US" sz="2800" b="1" dirty="0">
                <a:solidFill>
                  <a:srgbClr val="FF0000"/>
                </a:solidFill>
              </a:rPr>
              <a:t>total surface area</a:t>
            </a:r>
            <a:r>
              <a:rPr lang="en-US" sz="2800" b="1" dirty="0"/>
              <a:t> and </a:t>
            </a:r>
            <a:r>
              <a:rPr lang="en-US" sz="2800" b="1" dirty="0">
                <a:solidFill>
                  <a:schemeClr val="accent2"/>
                </a:solidFill>
              </a:rPr>
              <a:t>volume</a:t>
            </a:r>
            <a:r>
              <a:rPr lang="en-US" sz="2800" b="1" dirty="0"/>
              <a:t>.</a:t>
            </a:r>
          </a:p>
        </p:txBody>
      </p:sp>
      <p:sp>
        <p:nvSpPr>
          <p:cNvPr id="12305" name="AutoShape 201"/>
          <p:cNvSpPr>
            <a:spLocks noChangeArrowheads="1"/>
          </p:cNvSpPr>
          <p:nvPr/>
        </p:nvSpPr>
        <p:spPr bwMode="auto">
          <a:xfrm>
            <a:off x="6553200" y="3352800"/>
            <a:ext cx="2133600" cy="2971800"/>
          </a:xfrm>
          <a:prstGeom prst="cube">
            <a:avLst>
              <a:gd name="adj" fmla="val 34227"/>
            </a:avLst>
          </a:prstGeom>
          <a:solidFill>
            <a:schemeClr val="bg1"/>
          </a:solidFill>
          <a:ln w="9525">
            <a:solidFill>
              <a:schemeClr val="tx1"/>
            </a:solidFill>
            <a:miter lim="800000"/>
            <a:headEnd/>
            <a:tailEnd/>
          </a:ln>
        </p:spPr>
        <p:txBody>
          <a:bodyPr wrap="none" anchor="ctr"/>
          <a:lstStyle/>
          <a:p>
            <a:endParaRPr lang="en-US"/>
          </a:p>
        </p:txBody>
      </p:sp>
      <p:grpSp>
        <p:nvGrpSpPr>
          <p:cNvPr id="10" name="Group 202"/>
          <p:cNvGrpSpPr>
            <a:grpSpLocks/>
          </p:cNvGrpSpPr>
          <p:nvPr/>
        </p:nvGrpSpPr>
        <p:grpSpPr bwMode="auto">
          <a:xfrm>
            <a:off x="7010400" y="4876800"/>
            <a:ext cx="990600" cy="990600"/>
            <a:chOff x="3792" y="960"/>
            <a:chExt cx="624" cy="624"/>
          </a:xfrm>
        </p:grpSpPr>
        <p:sp>
          <p:nvSpPr>
            <p:cNvPr id="12803" name="AutoShape 203"/>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1" name="Group 204"/>
            <p:cNvGrpSpPr>
              <a:grpSpLocks/>
            </p:cNvGrpSpPr>
            <p:nvPr/>
          </p:nvGrpSpPr>
          <p:grpSpPr bwMode="auto">
            <a:xfrm>
              <a:off x="3792" y="1104"/>
              <a:ext cx="480" cy="480"/>
              <a:chOff x="2304" y="1968"/>
              <a:chExt cx="480" cy="480"/>
            </a:xfrm>
          </p:grpSpPr>
          <p:sp>
            <p:nvSpPr>
              <p:cNvPr id="12808" name="Line 20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809" name="Line 20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810" name="Line 20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811" name="Line 20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812" name="Line 20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813" name="Line 21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814" name="Line 21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815" name="Line 21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816" name="Line 21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817" name="Line 21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818" name="Line 21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819" name="Line 21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820" name="Line 21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821" name="Line 21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822" name="Line 21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823" name="Line 22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824" name="Line 22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825" name="Line 22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826" name="Line 22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827" name="Line 22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828" name="Line 22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829" name="Line 22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830" name="Line 22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805" name="AutoShape 228"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806" name="AutoShape 229"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807" name="Text Box 230"/>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2" name="Group 231"/>
          <p:cNvGrpSpPr>
            <a:grpSpLocks/>
          </p:cNvGrpSpPr>
          <p:nvPr/>
        </p:nvGrpSpPr>
        <p:grpSpPr bwMode="auto">
          <a:xfrm>
            <a:off x="6781800" y="5105400"/>
            <a:ext cx="990600" cy="990600"/>
            <a:chOff x="3792" y="960"/>
            <a:chExt cx="624" cy="624"/>
          </a:xfrm>
        </p:grpSpPr>
        <p:sp>
          <p:nvSpPr>
            <p:cNvPr id="12775" name="AutoShape 232"/>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3" name="Group 233"/>
            <p:cNvGrpSpPr>
              <a:grpSpLocks/>
            </p:cNvGrpSpPr>
            <p:nvPr/>
          </p:nvGrpSpPr>
          <p:grpSpPr bwMode="auto">
            <a:xfrm>
              <a:off x="3792" y="1104"/>
              <a:ext cx="480" cy="480"/>
              <a:chOff x="2304" y="1968"/>
              <a:chExt cx="480" cy="480"/>
            </a:xfrm>
          </p:grpSpPr>
          <p:sp>
            <p:nvSpPr>
              <p:cNvPr id="12780" name="Line 23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781" name="Line 23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782" name="Line 23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783" name="Line 23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784" name="Line 23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785" name="Line 23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786" name="Line 24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787" name="Line 24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788" name="Line 24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789" name="Line 24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790" name="Line 24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791" name="Line 24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792" name="Line 24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793" name="Line 24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794" name="Line 24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795" name="Line 24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796" name="Line 25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797" name="Line 25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798" name="Line 25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799" name="Line 25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800" name="Line 25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801" name="Line 25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802" name="Line 25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777" name="AutoShape 257"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778" name="AutoShape 258"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779" name="Text Box 259"/>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4" name="Group 260"/>
          <p:cNvGrpSpPr>
            <a:grpSpLocks/>
          </p:cNvGrpSpPr>
          <p:nvPr/>
        </p:nvGrpSpPr>
        <p:grpSpPr bwMode="auto">
          <a:xfrm>
            <a:off x="6553200" y="5334000"/>
            <a:ext cx="990600" cy="990600"/>
            <a:chOff x="3792" y="960"/>
            <a:chExt cx="624" cy="624"/>
          </a:xfrm>
        </p:grpSpPr>
        <p:sp>
          <p:nvSpPr>
            <p:cNvPr id="12747" name="AutoShape 261"/>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5" name="Group 262"/>
            <p:cNvGrpSpPr>
              <a:grpSpLocks/>
            </p:cNvGrpSpPr>
            <p:nvPr/>
          </p:nvGrpSpPr>
          <p:grpSpPr bwMode="auto">
            <a:xfrm>
              <a:off x="3792" y="1104"/>
              <a:ext cx="480" cy="480"/>
              <a:chOff x="2304" y="1968"/>
              <a:chExt cx="480" cy="480"/>
            </a:xfrm>
          </p:grpSpPr>
          <p:sp>
            <p:nvSpPr>
              <p:cNvPr id="12752" name="Line 26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753" name="Line 26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754" name="Line 26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755" name="Line 26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756" name="Line 26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757" name="Line 26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758" name="Line 26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759" name="Line 27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760" name="Line 27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761" name="Line 27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762" name="Line 27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763" name="Line 27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764" name="Line 27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765" name="Line 27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766" name="Line 27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767" name="Line 27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768" name="Line 27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769" name="Line 28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770" name="Line 28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771" name="Line 28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772" name="Line 28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773" name="Line 28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774" name="Line 28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749" name="AutoShape 286"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750" name="AutoShape 287"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751" name="Text Box 288"/>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6" name="Group 289"/>
          <p:cNvGrpSpPr>
            <a:grpSpLocks/>
          </p:cNvGrpSpPr>
          <p:nvPr/>
        </p:nvGrpSpPr>
        <p:grpSpPr bwMode="auto">
          <a:xfrm>
            <a:off x="7696200" y="4876800"/>
            <a:ext cx="990600" cy="990600"/>
            <a:chOff x="3792" y="960"/>
            <a:chExt cx="624" cy="624"/>
          </a:xfrm>
        </p:grpSpPr>
        <p:sp>
          <p:nvSpPr>
            <p:cNvPr id="12719" name="AutoShape 290"/>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7" name="Group 291"/>
            <p:cNvGrpSpPr>
              <a:grpSpLocks/>
            </p:cNvGrpSpPr>
            <p:nvPr/>
          </p:nvGrpSpPr>
          <p:grpSpPr bwMode="auto">
            <a:xfrm>
              <a:off x="3792" y="1104"/>
              <a:ext cx="480" cy="480"/>
              <a:chOff x="2304" y="1968"/>
              <a:chExt cx="480" cy="480"/>
            </a:xfrm>
          </p:grpSpPr>
          <p:sp>
            <p:nvSpPr>
              <p:cNvPr id="12724" name="Line 29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725" name="Line 29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726" name="Line 29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727" name="Line 29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728" name="Line 29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729" name="Line 29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730" name="Line 29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731" name="Line 29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732" name="Line 30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733" name="Line 30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734" name="Line 30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735" name="Line 30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736" name="Line 30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737" name="Line 30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738" name="Line 30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739" name="Line 30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740" name="Line 30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741" name="Line 30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742" name="Line 31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743" name="Line 31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744" name="Line 31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745" name="Line 31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746" name="Line 31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721" name="AutoShape 315"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722" name="AutoShape 316"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723" name="Text Box 317"/>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8" name="Group 318"/>
          <p:cNvGrpSpPr>
            <a:grpSpLocks/>
          </p:cNvGrpSpPr>
          <p:nvPr/>
        </p:nvGrpSpPr>
        <p:grpSpPr bwMode="auto">
          <a:xfrm>
            <a:off x="7467600" y="5105400"/>
            <a:ext cx="990600" cy="990600"/>
            <a:chOff x="3792" y="960"/>
            <a:chExt cx="624" cy="624"/>
          </a:xfrm>
        </p:grpSpPr>
        <p:sp>
          <p:nvSpPr>
            <p:cNvPr id="12691" name="AutoShape 319"/>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9" name="Group 320"/>
            <p:cNvGrpSpPr>
              <a:grpSpLocks/>
            </p:cNvGrpSpPr>
            <p:nvPr/>
          </p:nvGrpSpPr>
          <p:grpSpPr bwMode="auto">
            <a:xfrm>
              <a:off x="3792" y="1104"/>
              <a:ext cx="480" cy="480"/>
              <a:chOff x="2304" y="1968"/>
              <a:chExt cx="480" cy="480"/>
            </a:xfrm>
          </p:grpSpPr>
          <p:sp>
            <p:nvSpPr>
              <p:cNvPr id="12696" name="Line 32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697" name="Line 32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698" name="Line 32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699" name="Line 32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700" name="Line 32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701" name="Line 32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702" name="Line 32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703" name="Line 32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704" name="Line 32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705" name="Line 33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706" name="Line 33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707" name="Line 33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708" name="Line 33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709" name="Line 33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710" name="Line 33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711" name="Line 33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712" name="Line 33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713" name="Line 33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714" name="Line 33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715" name="Line 34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716" name="Line 34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717" name="Line 34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718" name="Line 34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693" name="AutoShape 344"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94" name="AutoShape 345"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95" name="Text Box 346"/>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0" name="Group 347"/>
          <p:cNvGrpSpPr>
            <a:grpSpLocks/>
          </p:cNvGrpSpPr>
          <p:nvPr/>
        </p:nvGrpSpPr>
        <p:grpSpPr bwMode="auto">
          <a:xfrm>
            <a:off x="7239000" y="5334000"/>
            <a:ext cx="990600" cy="990600"/>
            <a:chOff x="3792" y="960"/>
            <a:chExt cx="624" cy="624"/>
          </a:xfrm>
        </p:grpSpPr>
        <p:sp>
          <p:nvSpPr>
            <p:cNvPr id="12663" name="AutoShape 348"/>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1" name="Group 349"/>
            <p:cNvGrpSpPr>
              <a:grpSpLocks/>
            </p:cNvGrpSpPr>
            <p:nvPr/>
          </p:nvGrpSpPr>
          <p:grpSpPr bwMode="auto">
            <a:xfrm>
              <a:off x="3792" y="1104"/>
              <a:ext cx="480" cy="480"/>
              <a:chOff x="2304" y="1968"/>
              <a:chExt cx="480" cy="480"/>
            </a:xfrm>
          </p:grpSpPr>
          <p:sp>
            <p:nvSpPr>
              <p:cNvPr id="12668" name="Line 35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669" name="Line 35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670" name="Line 35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671" name="Line 35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672" name="Line 35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673" name="Line 35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674" name="Line 35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675" name="Line 35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676" name="Line 35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677" name="Line 35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678" name="Line 36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679" name="Line 36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680" name="Line 36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681" name="Line 36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682" name="Line 36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683" name="Line 36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684" name="Line 36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685" name="Line 36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686" name="Line 36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687" name="Line 36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688" name="Line 37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689" name="Line 37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690" name="Line 37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665" name="AutoShape 373"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66" name="AutoShape 374"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67" name="Text Box 375"/>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2" name="Group 376"/>
          <p:cNvGrpSpPr>
            <a:grpSpLocks/>
          </p:cNvGrpSpPr>
          <p:nvPr/>
        </p:nvGrpSpPr>
        <p:grpSpPr bwMode="auto">
          <a:xfrm>
            <a:off x="7010400" y="4114800"/>
            <a:ext cx="990600" cy="990600"/>
            <a:chOff x="3792" y="960"/>
            <a:chExt cx="624" cy="624"/>
          </a:xfrm>
        </p:grpSpPr>
        <p:sp>
          <p:nvSpPr>
            <p:cNvPr id="12635" name="AutoShape 377"/>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3" name="Group 378"/>
            <p:cNvGrpSpPr>
              <a:grpSpLocks/>
            </p:cNvGrpSpPr>
            <p:nvPr/>
          </p:nvGrpSpPr>
          <p:grpSpPr bwMode="auto">
            <a:xfrm>
              <a:off x="3792" y="1104"/>
              <a:ext cx="480" cy="480"/>
              <a:chOff x="2304" y="1968"/>
              <a:chExt cx="480" cy="480"/>
            </a:xfrm>
          </p:grpSpPr>
          <p:sp>
            <p:nvSpPr>
              <p:cNvPr id="12640" name="Line 37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641" name="Line 38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642" name="Line 38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643" name="Line 38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644" name="Line 38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645" name="Line 38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646" name="Line 38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647" name="Line 38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648" name="Line 38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649" name="Line 38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650" name="Line 38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651" name="Line 39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652" name="Line 39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653" name="Line 39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654" name="Line 39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655" name="Line 39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656" name="Line 39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657" name="Line 39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658" name="Line 39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659" name="Line 39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660" name="Line 39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661" name="Line 40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662" name="Line 40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637" name="AutoShape 402"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38" name="AutoShape 403"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39" name="Text Box 404"/>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4" name="Group 405"/>
          <p:cNvGrpSpPr>
            <a:grpSpLocks/>
          </p:cNvGrpSpPr>
          <p:nvPr/>
        </p:nvGrpSpPr>
        <p:grpSpPr bwMode="auto">
          <a:xfrm>
            <a:off x="6781800" y="4343400"/>
            <a:ext cx="990600" cy="990600"/>
            <a:chOff x="3792" y="960"/>
            <a:chExt cx="624" cy="624"/>
          </a:xfrm>
        </p:grpSpPr>
        <p:sp>
          <p:nvSpPr>
            <p:cNvPr id="12607" name="AutoShape 406"/>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5" name="Group 407"/>
            <p:cNvGrpSpPr>
              <a:grpSpLocks/>
            </p:cNvGrpSpPr>
            <p:nvPr/>
          </p:nvGrpSpPr>
          <p:grpSpPr bwMode="auto">
            <a:xfrm>
              <a:off x="3792" y="1104"/>
              <a:ext cx="480" cy="480"/>
              <a:chOff x="2304" y="1968"/>
              <a:chExt cx="480" cy="480"/>
            </a:xfrm>
          </p:grpSpPr>
          <p:sp>
            <p:nvSpPr>
              <p:cNvPr id="12612" name="Line 40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613" name="Line 40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614" name="Line 41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615" name="Line 41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616" name="Line 41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617" name="Line 41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618" name="Line 41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619" name="Line 41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620" name="Line 41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621" name="Line 41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622" name="Line 41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623" name="Line 41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624" name="Line 42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625" name="Line 42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626" name="Line 42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627" name="Line 42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628" name="Line 42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629" name="Line 42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630" name="Line 42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631" name="Line 42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632" name="Line 42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633" name="Line 42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634" name="Line 43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609" name="AutoShape 431"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10" name="AutoShape 432"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611" name="Text Box 433"/>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6" name="Group 434"/>
          <p:cNvGrpSpPr>
            <a:grpSpLocks/>
          </p:cNvGrpSpPr>
          <p:nvPr/>
        </p:nvGrpSpPr>
        <p:grpSpPr bwMode="auto">
          <a:xfrm>
            <a:off x="6553200" y="4572000"/>
            <a:ext cx="990600" cy="990600"/>
            <a:chOff x="3792" y="960"/>
            <a:chExt cx="624" cy="624"/>
          </a:xfrm>
        </p:grpSpPr>
        <p:sp>
          <p:nvSpPr>
            <p:cNvPr id="12579" name="AutoShape 435"/>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7" name="Group 436"/>
            <p:cNvGrpSpPr>
              <a:grpSpLocks/>
            </p:cNvGrpSpPr>
            <p:nvPr/>
          </p:nvGrpSpPr>
          <p:grpSpPr bwMode="auto">
            <a:xfrm>
              <a:off x="3792" y="1104"/>
              <a:ext cx="480" cy="480"/>
              <a:chOff x="2304" y="1968"/>
              <a:chExt cx="480" cy="480"/>
            </a:xfrm>
          </p:grpSpPr>
          <p:sp>
            <p:nvSpPr>
              <p:cNvPr id="12584" name="Line 43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585" name="Line 43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586" name="Line 43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587" name="Line 44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588" name="Line 44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589" name="Line 44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590" name="Line 44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591" name="Line 44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592" name="Line 44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593" name="Line 44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594" name="Line 44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595" name="Line 44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596" name="Line 44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597" name="Line 45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598" name="Line 45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599" name="Line 45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600" name="Line 45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601" name="Line 45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602" name="Line 45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603" name="Line 45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604" name="Line 45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605" name="Line 45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606" name="Line 45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581" name="AutoShape 460"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582" name="AutoShape 461"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583" name="Text Box 462"/>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8" name="Group 463"/>
          <p:cNvGrpSpPr>
            <a:grpSpLocks/>
          </p:cNvGrpSpPr>
          <p:nvPr/>
        </p:nvGrpSpPr>
        <p:grpSpPr bwMode="auto">
          <a:xfrm>
            <a:off x="7696200" y="4114800"/>
            <a:ext cx="990600" cy="990600"/>
            <a:chOff x="3792" y="960"/>
            <a:chExt cx="624" cy="624"/>
          </a:xfrm>
        </p:grpSpPr>
        <p:sp>
          <p:nvSpPr>
            <p:cNvPr id="12551" name="AutoShape 464"/>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9" name="Group 465"/>
            <p:cNvGrpSpPr>
              <a:grpSpLocks/>
            </p:cNvGrpSpPr>
            <p:nvPr/>
          </p:nvGrpSpPr>
          <p:grpSpPr bwMode="auto">
            <a:xfrm>
              <a:off x="3792" y="1104"/>
              <a:ext cx="480" cy="480"/>
              <a:chOff x="2304" y="1968"/>
              <a:chExt cx="480" cy="480"/>
            </a:xfrm>
          </p:grpSpPr>
          <p:sp>
            <p:nvSpPr>
              <p:cNvPr id="12556" name="Line 46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557" name="Line 46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558" name="Line 46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559" name="Line 46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560" name="Line 47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561" name="Line 47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562" name="Line 47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563" name="Line 47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564" name="Line 47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565" name="Line 47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566" name="Line 47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567" name="Line 47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568" name="Line 47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569" name="Line 47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570" name="Line 48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571" name="Line 48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572" name="Line 48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573" name="Line 48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574" name="Line 48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575" name="Line 48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576" name="Line 48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577" name="Line 48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578" name="Line 48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553" name="AutoShape 489"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554" name="AutoShape 490"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555" name="Text Box 491"/>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30" name="Group 492"/>
          <p:cNvGrpSpPr>
            <a:grpSpLocks/>
          </p:cNvGrpSpPr>
          <p:nvPr/>
        </p:nvGrpSpPr>
        <p:grpSpPr bwMode="auto">
          <a:xfrm>
            <a:off x="7467600" y="4343400"/>
            <a:ext cx="990600" cy="990600"/>
            <a:chOff x="3792" y="960"/>
            <a:chExt cx="624" cy="624"/>
          </a:xfrm>
        </p:grpSpPr>
        <p:sp>
          <p:nvSpPr>
            <p:cNvPr id="12523" name="AutoShape 493"/>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31" name="Group 494"/>
            <p:cNvGrpSpPr>
              <a:grpSpLocks/>
            </p:cNvGrpSpPr>
            <p:nvPr/>
          </p:nvGrpSpPr>
          <p:grpSpPr bwMode="auto">
            <a:xfrm>
              <a:off x="3792" y="1104"/>
              <a:ext cx="480" cy="480"/>
              <a:chOff x="2304" y="1968"/>
              <a:chExt cx="480" cy="480"/>
            </a:xfrm>
          </p:grpSpPr>
          <p:sp>
            <p:nvSpPr>
              <p:cNvPr id="12528" name="Line 49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529" name="Line 49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530" name="Line 49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531" name="Line 49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532" name="Line 49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533" name="Line 50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534" name="Line 50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535" name="Line 50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536" name="Line 50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537" name="Line 50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538" name="Line 50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539" name="Line 50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540" name="Line 50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541" name="Line 50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542" name="Line 50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543" name="Line 51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544" name="Line 51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545" name="Line 51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546" name="Line 51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547" name="Line 51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548" name="Line 51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549" name="Line 51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550" name="Line 51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525" name="AutoShape 518"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526" name="AutoShape 519"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527" name="Text Box 520"/>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2524" name="Group 521"/>
          <p:cNvGrpSpPr>
            <a:grpSpLocks/>
          </p:cNvGrpSpPr>
          <p:nvPr/>
        </p:nvGrpSpPr>
        <p:grpSpPr bwMode="auto">
          <a:xfrm>
            <a:off x="7239000" y="4572000"/>
            <a:ext cx="990600" cy="990600"/>
            <a:chOff x="3792" y="960"/>
            <a:chExt cx="624" cy="624"/>
          </a:xfrm>
        </p:grpSpPr>
        <p:sp>
          <p:nvSpPr>
            <p:cNvPr id="12495" name="AutoShape 522"/>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2552" name="Group 523"/>
            <p:cNvGrpSpPr>
              <a:grpSpLocks/>
            </p:cNvGrpSpPr>
            <p:nvPr/>
          </p:nvGrpSpPr>
          <p:grpSpPr bwMode="auto">
            <a:xfrm>
              <a:off x="3792" y="1104"/>
              <a:ext cx="480" cy="480"/>
              <a:chOff x="2304" y="1968"/>
              <a:chExt cx="480" cy="480"/>
            </a:xfrm>
          </p:grpSpPr>
          <p:sp>
            <p:nvSpPr>
              <p:cNvPr id="12500" name="Line 52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501" name="Line 52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502" name="Line 52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503" name="Line 52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504" name="Line 52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505" name="Line 52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506" name="Line 53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507" name="Line 53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508" name="Line 53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509" name="Line 53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510" name="Line 53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511" name="Line 53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512" name="Line 53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513" name="Line 53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514" name="Line 53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515" name="Line 53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516" name="Line 54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517" name="Line 54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518" name="Line 54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519" name="Line 54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520" name="Line 54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521" name="Line 54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522" name="Line 54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497" name="AutoShape 547"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98" name="AutoShape 548"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99" name="Text Box 549"/>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2580" name="Group 550"/>
          <p:cNvGrpSpPr>
            <a:grpSpLocks/>
          </p:cNvGrpSpPr>
          <p:nvPr/>
        </p:nvGrpSpPr>
        <p:grpSpPr bwMode="auto">
          <a:xfrm>
            <a:off x="7010400" y="3352800"/>
            <a:ext cx="990600" cy="990600"/>
            <a:chOff x="3792" y="960"/>
            <a:chExt cx="624" cy="624"/>
          </a:xfrm>
        </p:grpSpPr>
        <p:sp>
          <p:nvSpPr>
            <p:cNvPr id="12467" name="AutoShape 551"/>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2608" name="Group 552"/>
            <p:cNvGrpSpPr>
              <a:grpSpLocks/>
            </p:cNvGrpSpPr>
            <p:nvPr/>
          </p:nvGrpSpPr>
          <p:grpSpPr bwMode="auto">
            <a:xfrm>
              <a:off x="3792" y="1104"/>
              <a:ext cx="480" cy="480"/>
              <a:chOff x="2304" y="1968"/>
              <a:chExt cx="480" cy="480"/>
            </a:xfrm>
          </p:grpSpPr>
          <p:sp>
            <p:nvSpPr>
              <p:cNvPr id="12472" name="Line 55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473" name="Line 55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474" name="Line 55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475" name="Line 55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476" name="Line 55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477" name="Line 55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478" name="Line 55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479" name="Line 56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480" name="Line 56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481" name="Line 56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482" name="Line 56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483" name="Line 56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484" name="Line 56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485" name="Line 56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486" name="Line 56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487" name="Line 56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488" name="Line 56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489" name="Line 57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490" name="Line 57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491" name="Line 57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492" name="Line 57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493" name="Line 57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494" name="Line 57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469" name="AutoShape 576"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70" name="AutoShape 577"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71" name="Text Box 578"/>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2636" name="Group 579"/>
          <p:cNvGrpSpPr>
            <a:grpSpLocks/>
          </p:cNvGrpSpPr>
          <p:nvPr/>
        </p:nvGrpSpPr>
        <p:grpSpPr bwMode="auto">
          <a:xfrm>
            <a:off x="6781800" y="3581400"/>
            <a:ext cx="990600" cy="990600"/>
            <a:chOff x="3792" y="960"/>
            <a:chExt cx="624" cy="624"/>
          </a:xfrm>
        </p:grpSpPr>
        <p:sp>
          <p:nvSpPr>
            <p:cNvPr id="12439" name="AutoShape 580"/>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2664" name="Group 581"/>
            <p:cNvGrpSpPr>
              <a:grpSpLocks/>
            </p:cNvGrpSpPr>
            <p:nvPr/>
          </p:nvGrpSpPr>
          <p:grpSpPr bwMode="auto">
            <a:xfrm>
              <a:off x="3792" y="1104"/>
              <a:ext cx="480" cy="480"/>
              <a:chOff x="2304" y="1968"/>
              <a:chExt cx="480" cy="480"/>
            </a:xfrm>
          </p:grpSpPr>
          <p:sp>
            <p:nvSpPr>
              <p:cNvPr id="12444" name="Line 58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445" name="Line 58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446" name="Line 58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447" name="Line 58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448" name="Line 58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449" name="Line 58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450" name="Line 58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451" name="Line 58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452" name="Line 59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453" name="Line 59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454" name="Line 59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455" name="Line 59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456" name="Line 59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457" name="Line 59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458" name="Line 59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459" name="Line 59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460" name="Line 59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461" name="Line 59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462" name="Line 60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463" name="Line 60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464" name="Line 60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465" name="Line 60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466" name="Line 60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441" name="AutoShape 605"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42" name="AutoShape 606"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43" name="Text Box 607"/>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2692" name="Group 608"/>
          <p:cNvGrpSpPr>
            <a:grpSpLocks/>
          </p:cNvGrpSpPr>
          <p:nvPr/>
        </p:nvGrpSpPr>
        <p:grpSpPr bwMode="auto">
          <a:xfrm>
            <a:off x="6553200" y="3810000"/>
            <a:ext cx="990600" cy="990600"/>
            <a:chOff x="3792" y="960"/>
            <a:chExt cx="624" cy="624"/>
          </a:xfrm>
        </p:grpSpPr>
        <p:sp>
          <p:nvSpPr>
            <p:cNvPr id="12411" name="AutoShape 609"/>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35520" name="Group 610"/>
            <p:cNvGrpSpPr>
              <a:grpSpLocks/>
            </p:cNvGrpSpPr>
            <p:nvPr/>
          </p:nvGrpSpPr>
          <p:grpSpPr bwMode="auto">
            <a:xfrm>
              <a:off x="3792" y="1104"/>
              <a:ext cx="480" cy="480"/>
              <a:chOff x="2304" y="1968"/>
              <a:chExt cx="480" cy="480"/>
            </a:xfrm>
          </p:grpSpPr>
          <p:sp>
            <p:nvSpPr>
              <p:cNvPr id="12416" name="Line 61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417" name="Line 61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418" name="Line 61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419" name="Line 61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420" name="Line 61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421" name="Line 61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422" name="Line 61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423" name="Line 61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424" name="Line 61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425" name="Line 62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426" name="Line 62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427" name="Line 62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428" name="Line 62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429" name="Line 62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430" name="Line 62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431" name="Line 62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432" name="Line 62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433" name="Line 62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434" name="Line 62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435" name="Line 63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436" name="Line 63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437" name="Line 63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438" name="Line 63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413" name="AutoShape 634"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14" name="AutoShape 635"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415" name="Text Box 636"/>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35521" name="Group 637"/>
          <p:cNvGrpSpPr>
            <a:grpSpLocks/>
          </p:cNvGrpSpPr>
          <p:nvPr/>
        </p:nvGrpSpPr>
        <p:grpSpPr bwMode="auto">
          <a:xfrm>
            <a:off x="7696200" y="3352800"/>
            <a:ext cx="990600" cy="990600"/>
            <a:chOff x="3792" y="960"/>
            <a:chExt cx="624" cy="624"/>
          </a:xfrm>
        </p:grpSpPr>
        <p:sp>
          <p:nvSpPr>
            <p:cNvPr id="12383" name="AutoShape 638"/>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35522" name="Group 639"/>
            <p:cNvGrpSpPr>
              <a:grpSpLocks/>
            </p:cNvGrpSpPr>
            <p:nvPr/>
          </p:nvGrpSpPr>
          <p:grpSpPr bwMode="auto">
            <a:xfrm>
              <a:off x="3792" y="1104"/>
              <a:ext cx="480" cy="480"/>
              <a:chOff x="2304" y="1968"/>
              <a:chExt cx="480" cy="480"/>
            </a:xfrm>
          </p:grpSpPr>
          <p:sp>
            <p:nvSpPr>
              <p:cNvPr id="12388" name="Line 64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389" name="Line 64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390" name="Line 64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391" name="Line 64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392" name="Line 64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393" name="Line 64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394" name="Line 64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395" name="Line 64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396" name="Line 64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397" name="Line 64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398" name="Line 65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399" name="Line 65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400" name="Line 65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401" name="Line 65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402" name="Line 65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403" name="Line 65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404" name="Line 65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405" name="Line 65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406" name="Line 65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407" name="Line 65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408" name="Line 66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409" name="Line 66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410" name="Line 66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385" name="AutoShape 663"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386" name="AutoShape 664"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387" name="Text Box 665"/>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35523" name="Group 666"/>
          <p:cNvGrpSpPr>
            <a:grpSpLocks/>
          </p:cNvGrpSpPr>
          <p:nvPr/>
        </p:nvGrpSpPr>
        <p:grpSpPr bwMode="auto">
          <a:xfrm>
            <a:off x="7467600" y="3581400"/>
            <a:ext cx="990600" cy="990600"/>
            <a:chOff x="3792" y="960"/>
            <a:chExt cx="624" cy="624"/>
          </a:xfrm>
        </p:grpSpPr>
        <p:sp>
          <p:nvSpPr>
            <p:cNvPr id="12355" name="AutoShape 667"/>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35524" name="Group 668"/>
            <p:cNvGrpSpPr>
              <a:grpSpLocks/>
            </p:cNvGrpSpPr>
            <p:nvPr/>
          </p:nvGrpSpPr>
          <p:grpSpPr bwMode="auto">
            <a:xfrm>
              <a:off x="3792" y="1104"/>
              <a:ext cx="480" cy="480"/>
              <a:chOff x="2304" y="1968"/>
              <a:chExt cx="480" cy="480"/>
            </a:xfrm>
          </p:grpSpPr>
          <p:sp>
            <p:nvSpPr>
              <p:cNvPr id="12360" name="Line 66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361" name="Line 67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362" name="Line 67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363" name="Line 67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364" name="Line 67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365" name="Line 67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366" name="Line 67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367" name="Line 67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368" name="Line 67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369" name="Line 67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370" name="Line 67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371" name="Line 68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372" name="Line 68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373" name="Line 68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374" name="Line 68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375" name="Line 68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376" name="Line 68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377" name="Line 68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378" name="Line 68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379" name="Line 68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380" name="Line 68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381" name="Line 69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382" name="Line 69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357" name="AutoShape 692"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358" name="AutoShape 693"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359" name="Text Box 694"/>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35525" name="Group 695"/>
          <p:cNvGrpSpPr>
            <a:grpSpLocks/>
          </p:cNvGrpSpPr>
          <p:nvPr/>
        </p:nvGrpSpPr>
        <p:grpSpPr bwMode="auto">
          <a:xfrm>
            <a:off x="7239000" y="3810000"/>
            <a:ext cx="990600" cy="990600"/>
            <a:chOff x="3792" y="960"/>
            <a:chExt cx="624" cy="624"/>
          </a:xfrm>
        </p:grpSpPr>
        <p:sp>
          <p:nvSpPr>
            <p:cNvPr id="12327" name="AutoShape 696"/>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35526" name="Group 697"/>
            <p:cNvGrpSpPr>
              <a:grpSpLocks/>
            </p:cNvGrpSpPr>
            <p:nvPr/>
          </p:nvGrpSpPr>
          <p:grpSpPr bwMode="auto">
            <a:xfrm>
              <a:off x="3792" y="1104"/>
              <a:ext cx="480" cy="480"/>
              <a:chOff x="2304" y="1968"/>
              <a:chExt cx="480" cy="480"/>
            </a:xfrm>
          </p:grpSpPr>
          <p:sp>
            <p:nvSpPr>
              <p:cNvPr id="12332" name="Line 69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2333" name="Line 69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2334" name="Line 70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2335" name="Line 70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2336" name="Line 70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2337" name="Line 70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2338" name="Line 70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2339" name="Line 70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2340" name="Line 70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2341" name="Line 70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2342" name="Line 70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2343" name="Line 70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2344" name="Line 71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2345" name="Line 71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2346" name="Line 71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2347" name="Line 71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2348" name="Line 71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2349" name="Line 71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2350" name="Line 71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2351" name="Line 71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2352" name="Line 71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2353" name="Line 71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2354" name="Line 72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2329" name="AutoShape 721"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330" name="AutoShape 722"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2331" name="Text Box 723"/>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sp>
        <p:nvSpPr>
          <p:cNvPr id="12324" name="AutoShape 724"/>
          <p:cNvSpPr>
            <a:spLocks noChangeArrowheads="1"/>
          </p:cNvSpPr>
          <p:nvPr/>
        </p:nvSpPr>
        <p:spPr bwMode="auto">
          <a:xfrm>
            <a:off x="6553200" y="3352800"/>
            <a:ext cx="2133600" cy="2971800"/>
          </a:xfrm>
          <a:prstGeom prst="cube">
            <a:avLst>
              <a:gd name="adj" fmla="val 34227"/>
            </a:avLst>
          </a:prstGeom>
          <a:noFill/>
          <a:ln w="9525">
            <a:solidFill>
              <a:schemeClr val="tx1"/>
            </a:solidFill>
            <a:miter lim="800000"/>
            <a:headEnd/>
            <a:tailEnd/>
          </a:ln>
        </p:spPr>
        <p:txBody>
          <a:bodyPr wrap="none" anchor="ctr"/>
          <a:lstStyle/>
          <a:p>
            <a:endParaRPr lang="en-US"/>
          </a:p>
        </p:txBody>
      </p:sp>
      <p:sp>
        <p:nvSpPr>
          <p:cNvPr id="35541" name="Text Box 725"/>
          <p:cNvSpPr txBox="1">
            <a:spLocks noChangeArrowheads="1"/>
          </p:cNvSpPr>
          <p:nvPr/>
        </p:nvSpPr>
        <p:spPr bwMode="auto">
          <a:xfrm>
            <a:off x="304800" y="3124200"/>
            <a:ext cx="6172200" cy="1754326"/>
          </a:xfrm>
          <a:prstGeom prst="rect">
            <a:avLst/>
          </a:prstGeom>
          <a:solidFill>
            <a:srgbClr val="FFFF99"/>
          </a:solidFill>
          <a:ln w="9525">
            <a:noFill/>
            <a:miter lim="800000"/>
            <a:headEnd/>
            <a:tailEnd/>
          </a:ln>
        </p:spPr>
        <p:txBody>
          <a:bodyPr>
            <a:spAutoFit/>
          </a:bodyPr>
          <a:lstStyle/>
          <a:p>
            <a:pPr algn="ctr">
              <a:spcBef>
                <a:spcPct val="50000"/>
              </a:spcBef>
            </a:pPr>
            <a:r>
              <a:rPr lang="en-US" sz="3600" b="1" dirty="0"/>
              <a:t>Let us cut – open this box and measure the total surface area of this box.</a:t>
            </a:r>
          </a:p>
        </p:txBody>
      </p:sp>
      <p:sp>
        <p:nvSpPr>
          <p:cNvPr id="12326" name="Text Box 726"/>
          <p:cNvSpPr txBox="1">
            <a:spLocks noChangeArrowheads="1"/>
          </p:cNvSpPr>
          <p:nvPr/>
        </p:nvSpPr>
        <p:spPr bwMode="auto">
          <a:xfrm>
            <a:off x="152400" y="786825"/>
            <a:ext cx="9372600" cy="584775"/>
          </a:xfrm>
          <a:prstGeom prst="rect">
            <a:avLst/>
          </a:prstGeom>
          <a:noFill/>
          <a:ln w="9525">
            <a:noFill/>
            <a:miter lim="800000"/>
            <a:headEnd/>
            <a:tailEnd/>
          </a:ln>
        </p:spPr>
        <p:txBody>
          <a:bodyPr>
            <a:spAutoFit/>
          </a:bodyPr>
          <a:lstStyle/>
          <a:p>
            <a:pPr>
              <a:spcBef>
                <a:spcPct val="50000"/>
              </a:spcBef>
            </a:pPr>
            <a:r>
              <a:rPr lang="en-US" sz="3200" dirty="0">
                <a:solidFill>
                  <a:srgbClr val="C52211"/>
                </a:solidFill>
              </a:rPr>
              <a:t>For a plane figure we measure perimeter and area.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5015"/>
                                        </p:tgtEl>
                                        <p:attrNameLst>
                                          <p:attrName>style.visibility</p:attrName>
                                        </p:attrNameLst>
                                      </p:cBhvr>
                                      <p:to>
                                        <p:strVal val="visible"/>
                                      </p:to>
                                    </p:set>
                                    <p:animEffect transition="in" filter="slide(fromLeft)">
                                      <p:cBhvr>
                                        <p:cTn id="7" dur="500"/>
                                        <p:tgtEl>
                                          <p:spTgt spid="35015"/>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35013"/>
                                        </p:tgtEl>
                                        <p:attrNameLst>
                                          <p:attrName>style.visibility</p:attrName>
                                        </p:attrNameLst>
                                      </p:cBhvr>
                                      <p:to>
                                        <p:strVal val="visible"/>
                                      </p:to>
                                    </p:set>
                                    <p:animEffect transition="in" filter="slide(fromTop)">
                                      <p:cBhvr>
                                        <p:cTn id="11" dur="500"/>
                                        <p:tgtEl>
                                          <p:spTgt spid="35013"/>
                                        </p:tgtEl>
                                      </p:cBhvr>
                                    </p:animEffect>
                                  </p:childTnLst>
                                </p:cTn>
                              </p:par>
                            </p:childTnLst>
                          </p:cTn>
                        </p:par>
                        <p:par>
                          <p:cTn id="12" fill="hold">
                            <p:stCondLst>
                              <p:cond delay="1000"/>
                            </p:stCondLst>
                            <p:childTnLst>
                              <p:par>
                                <p:cTn id="13" presetID="12" presetClass="entr" presetSubtype="2" fill="hold" grpId="0" nodeType="afterEffect">
                                  <p:stCondLst>
                                    <p:cond delay="0"/>
                                  </p:stCondLst>
                                  <p:childTnLst>
                                    <p:set>
                                      <p:cBhvr>
                                        <p:cTn id="14" dur="1" fill="hold">
                                          <p:stCondLst>
                                            <p:cond delay="0"/>
                                          </p:stCondLst>
                                        </p:cTn>
                                        <p:tgtEl>
                                          <p:spTgt spid="35014"/>
                                        </p:tgtEl>
                                        <p:attrNameLst>
                                          <p:attrName>style.visibility</p:attrName>
                                        </p:attrNameLst>
                                      </p:cBhvr>
                                      <p:to>
                                        <p:strVal val="visible"/>
                                      </p:to>
                                    </p:set>
                                    <p:animEffect transition="in" filter="slide(fromRight)">
                                      <p:cBhvr>
                                        <p:cTn id="15" dur="500"/>
                                        <p:tgtEl>
                                          <p:spTgt spid="350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35012"/>
                                        </p:tgtEl>
                                        <p:attrNameLst>
                                          <p:attrName>style.visibility</p:attrName>
                                        </p:attrNameLst>
                                      </p:cBhvr>
                                      <p:to>
                                        <p:strVal val="visible"/>
                                      </p:to>
                                    </p:set>
                                    <p:animEffect transition="in" filter="slide(fromBottom)">
                                      <p:cBhvr>
                                        <p:cTn id="19" dur="500"/>
                                        <p:tgtEl>
                                          <p:spTgt spid="35012"/>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slide(fromRight)">
                                      <p:cBhvr>
                                        <p:cTn id="23" dur="500"/>
                                        <p:tgtEl>
                                          <p:spTgt spid="2"/>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lide(fromRight)">
                                      <p:cBhvr>
                                        <p:cTn id="27" dur="500"/>
                                        <p:tgtEl>
                                          <p:spTgt spid="3"/>
                                        </p:tgtEl>
                                      </p:cBhvr>
                                    </p:animEffect>
                                  </p:childTnLst>
                                </p:cTn>
                              </p:par>
                            </p:childTnLst>
                          </p:cTn>
                        </p:par>
                        <p:par>
                          <p:cTn id="28" fill="hold">
                            <p:stCondLst>
                              <p:cond delay="3000"/>
                            </p:stCondLst>
                            <p:childTnLst>
                              <p:par>
                                <p:cTn id="29" presetID="12" presetClass="entr" presetSubtype="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slide(fromRight)">
                                      <p:cBhvr>
                                        <p:cTn id="31" dur="500"/>
                                        <p:tgtEl>
                                          <p:spTgt spid="4"/>
                                        </p:tgtEl>
                                      </p:cBhvr>
                                    </p:animEffect>
                                  </p:childTnLst>
                                </p:cTn>
                              </p:par>
                            </p:childTnLst>
                          </p:cTn>
                        </p:par>
                        <p:par>
                          <p:cTn id="32" fill="hold">
                            <p:stCondLst>
                              <p:cond delay="3500"/>
                            </p:stCondLst>
                            <p:childTnLst>
                              <p:par>
                                <p:cTn id="33" presetID="1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slide(fromRight)">
                                      <p:cBhvr>
                                        <p:cTn id="35" dur="500"/>
                                        <p:tgtEl>
                                          <p:spTgt spid="5"/>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lide(fromRight)">
                                      <p:cBhvr>
                                        <p:cTn id="39" dur="500"/>
                                        <p:tgtEl>
                                          <p:spTgt spid="6"/>
                                        </p:tgtEl>
                                      </p:cBhvr>
                                    </p:animEffect>
                                  </p:childTnLst>
                                </p:cTn>
                              </p:par>
                            </p:childTnLst>
                          </p:cTn>
                        </p:par>
                        <p:par>
                          <p:cTn id="40" fill="hold">
                            <p:stCondLst>
                              <p:cond delay="4500"/>
                            </p:stCondLst>
                            <p:childTnLst>
                              <p:par>
                                <p:cTn id="41" presetID="12" presetClass="entr" presetSubtype="2"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Right)">
                                      <p:cBhvr>
                                        <p:cTn id="43" dur="500"/>
                                        <p:tgtEl>
                                          <p:spTgt spid="7"/>
                                        </p:tgtEl>
                                      </p:cBhvr>
                                    </p:animEffect>
                                  </p:childTnLst>
                                </p:cTn>
                              </p:par>
                            </p:childTnLst>
                          </p:cTn>
                        </p:par>
                        <p:par>
                          <p:cTn id="44" fill="hold">
                            <p:stCondLst>
                              <p:cond delay="5000"/>
                            </p:stCondLst>
                            <p:childTnLst>
                              <p:par>
                                <p:cTn id="45" presetID="12" presetClass="entr" presetSubtype="2"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lide(fromRight)">
                                      <p:cBhvr>
                                        <p:cTn id="47" dur="500"/>
                                        <p:tgtEl>
                                          <p:spTgt spid="8"/>
                                        </p:tgtEl>
                                      </p:cBhvr>
                                    </p:animEffect>
                                  </p:childTnLst>
                                </p:cTn>
                              </p:par>
                            </p:childTnLst>
                          </p:cTn>
                        </p:par>
                        <p:par>
                          <p:cTn id="48" fill="hold">
                            <p:stCondLst>
                              <p:cond delay="5500"/>
                            </p:stCondLst>
                            <p:childTnLst>
                              <p:par>
                                <p:cTn id="49" presetID="12" presetClass="entr" presetSubtype="2" fill="hold"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lide(fromRigh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9"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0-#ppt_w/2"/>
                                          </p:val>
                                        </p:tav>
                                        <p:tav tm="100000">
                                          <p:val>
                                            <p:strVal val="#ppt_x"/>
                                          </p:val>
                                        </p:tav>
                                      </p:tavLst>
                                    </p:anim>
                                    <p:anim calcmode="lin" valueType="num">
                                      <p:cBhvr additive="base">
                                        <p:cTn id="57" dur="500" fill="hold"/>
                                        <p:tgtEl>
                                          <p:spTgt spid="10"/>
                                        </p:tgtEl>
                                        <p:attrNameLst>
                                          <p:attrName>ppt_y</p:attrName>
                                        </p:attrNameLst>
                                      </p:cBhvr>
                                      <p:tavLst>
                                        <p:tav tm="0">
                                          <p:val>
                                            <p:strVal val="0-#ppt_h/2"/>
                                          </p:val>
                                        </p:tav>
                                        <p:tav tm="100000">
                                          <p:val>
                                            <p:strVal val="#ppt_y"/>
                                          </p:val>
                                        </p:tav>
                                      </p:tavLst>
                                    </p:anim>
                                  </p:childTnLst>
                                </p:cTn>
                              </p:par>
                            </p:childTnLst>
                          </p:cTn>
                        </p:par>
                        <p:par>
                          <p:cTn id="58" fill="hold">
                            <p:stCondLst>
                              <p:cond delay="500"/>
                            </p:stCondLst>
                            <p:childTnLst>
                              <p:par>
                                <p:cTn id="59" presetID="2" presetClass="entr" presetSubtype="9"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1000"/>
                            </p:stCondLst>
                            <p:childTnLst>
                              <p:par>
                                <p:cTn id="64" presetID="2" presetClass="entr" presetSubtype="9"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0-#ppt_w/2"/>
                                          </p:val>
                                        </p:tav>
                                        <p:tav tm="100000">
                                          <p:val>
                                            <p:strVal val="#ppt_x"/>
                                          </p:val>
                                        </p:tav>
                                      </p:tavLst>
                                    </p:anim>
                                    <p:anim calcmode="lin" valueType="num">
                                      <p:cBhvr additive="base">
                                        <p:cTn id="67" dur="500" fill="hold"/>
                                        <p:tgtEl>
                                          <p:spTgt spid="14"/>
                                        </p:tgtEl>
                                        <p:attrNameLst>
                                          <p:attrName>ppt_y</p:attrName>
                                        </p:attrNameLst>
                                      </p:cBhvr>
                                      <p:tavLst>
                                        <p:tav tm="0">
                                          <p:val>
                                            <p:strVal val="0-#ppt_h/2"/>
                                          </p:val>
                                        </p:tav>
                                        <p:tav tm="100000">
                                          <p:val>
                                            <p:strVal val="#ppt_y"/>
                                          </p:val>
                                        </p:tav>
                                      </p:tavLst>
                                    </p:anim>
                                  </p:childTnLst>
                                </p:cTn>
                              </p:par>
                            </p:childTnLst>
                          </p:cTn>
                        </p:par>
                        <p:par>
                          <p:cTn id="68" fill="hold">
                            <p:stCondLst>
                              <p:cond delay="1500"/>
                            </p:stCondLst>
                            <p:childTnLst>
                              <p:par>
                                <p:cTn id="69" presetID="2" presetClass="entr" presetSubtype="9"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0-#ppt_w/2"/>
                                          </p:val>
                                        </p:tav>
                                        <p:tav tm="100000">
                                          <p:val>
                                            <p:strVal val="#ppt_x"/>
                                          </p:val>
                                        </p:tav>
                                      </p:tavLst>
                                    </p:anim>
                                    <p:anim calcmode="lin" valueType="num">
                                      <p:cBhvr additive="base">
                                        <p:cTn id="72" dur="500" fill="hold"/>
                                        <p:tgtEl>
                                          <p:spTgt spid="16"/>
                                        </p:tgtEl>
                                        <p:attrNameLst>
                                          <p:attrName>ppt_y</p:attrName>
                                        </p:attrNameLst>
                                      </p:cBhvr>
                                      <p:tavLst>
                                        <p:tav tm="0">
                                          <p:val>
                                            <p:strVal val="0-#ppt_h/2"/>
                                          </p:val>
                                        </p:tav>
                                        <p:tav tm="100000">
                                          <p:val>
                                            <p:strVal val="#ppt_y"/>
                                          </p:val>
                                        </p:tav>
                                      </p:tavLst>
                                    </p:anim>
                                  </p:childTnLst>
                                </p:cTn>
                              </p:par>
                            </p:childTnLst>
                          </p:cTn>
                        </p:par>
                        <p:par>
                          <p:cTn id="73" fill="hold">
                            <p:stCondLst>
                              <p:cond delay="2000"/>
                            </p:stCondLst>
                            <p:childTnLst>
                              <p:par>
                                <p:cTn id="74" presetID="2" presetClass="entr" presetSubtype="9"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additive="base">
                                        <p:cTn id="76" dur="500" fill="hold"/>
                                        <p:tgtEl>
                                          <p:spTgt spid="18"/>
                                        </p:tgtEl>
                                        <p:attrNameLst>
                                          <p:attrName>ppt_x</p:attrName>
                                        </p:attrNameLst>
                                      </p:cBhvr>
                                      <p:tavLst>
                                        <p:tav tm="0">
                                          <p:val>
                                            <p:strVal val="0-#ppt_w/2"/>
                                          </p:val>
                                        </p:tav>
                                        <p:tav tm="100000">
                                          <p:val>
                                            <p:strVal val="#ppt_x"/>
                                          </p:val>
                                        </p:tav>
                                      </p:tavLst>
                                    </p:anim>
                                    <p:anim calcmode="lin" valueType="num">
                                      <p:cBhvr additive="base">
                                        <p:cTn id="77" dur="500" fill="hold"/>
                                        <p:tgtEl>
                                          <p:spTgt spid="18"/>
                                        </p:tgtEl>
                                        <p:attrNameLst>
                                          <p:attrName>ppt_y</p:attrName>
                                        </p:attrNameLst>
                                      </p:cBhvr>
                                      <p:tavLst>
                                        <p:tav tm="0">
                                          <p:val>
                                            <p:strVal val="0-#ppt_h/2"/>
                                          </p:val>
                                        </p:tav>
                                        <p:tav tm="100000">
                                          <p:val>
                                            <p:strVal val="#ppt_y"/>
                                          </p:val>
                                        </p:tav>
                                      </p:tavLst>
                                    </p:anim>
                                  </p:childTnLst>
                                </p:cTn>
                              </p:par>
                            </p:childTnLst>
                          </p:cTn>
                        </p:par>
                        <p:par>
                          <p:cTn id="78" fill="hold">
                            <p:stCondLst>
                              <p:cond delay="2500"/>
                            </p:stCondLst>
                            <p:childTnLst>
                              <p:par>
                                <p:cTn id="79" presetID="2" presetClass="entr" presetSubtype="9" fill="hold" nodeType="after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0-#ppt_w/2"/>
                                          </p:val>
                                        </p:tav>
                                        <p:tav tm="100000">
                                          <p:val>
                                            <p:strVal val="#ppt_x"/>
                                          </p:val>
                                        </p:tav>
                                      </p:tavLst>
                                    </p:anim>
                                    <p:anim calcmode="lin" valueType="num">
                                      <p:cBhvr additive="base">
                                        <p:cTn id="82" dur="500" fill="hold"/>
                                        <p:tgtEl>
                                          <p:spTgt spid="20"/>
                                        </p:tgtEl>
                                        <p:attrNameLst>
                                          <p:attrName>ppt_y</p:attrName>
                                        </p:attrNameLst>
                                      </p:cBhvr>
                                      <p:tavLst>
                                        <p:tav tm="0">
                                          <p:val>
                                            <p:strVal val="0-#ppt_h/2"/>
                                          </p:val>
                                        </p:tav>
                                        <p:tav tm="100000">
                                          <p:val>
                                            <p:strVal val="#ppt_y"/>
                                          </p:val>
                                        </p:tav>
                                      </p:tavLst>
                                    </p:anim>
                                  </p:childTnLst>
                                </p:cTn>
                              </p:par>
                            </p:childTnLst>
                          </p:cTn>
                        </p:par>
                        <p:par>
                          <p:cTn id="83" fill="hold">
                            <p:stCondLst>
                              <p:cond delay="3000"/>
                            </p:stCondLst>
                            <p:childTnLst>
                              <p:par>
                                <p:cTn id="84" presetID="2" presetClass="entr" presetSubtype="9"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fill="hold"/>
                                        <p:tgtEl>
                                          <p:spTgt spid="22"/>
                                        </p:tgtEl>
                                        <p:attrNameLst>
                                          <p:attrName>ppt_x</p:attrName>
                                        </p:attrNameLst>
                                      </p:cBhvr>
                                      <p:tavLst>
                                        <p:tav tm="0">
                                          <p:val>
                                            <p:strVal val="0-#ppt_w/2"/>
                                          </p:val>
                                        </p:tav>
                                        <p:tav tm="100000">
                                          <p:val>
                                            <p:strVal val="#ppt_x"/>
                                          </p:val>
                                        </p:tav>
                                      </p:tavLst>
                                    </p:anim>
                                    <p:anim calcmode="lin" valueType="num">
                                      <p:cBhvr additive="base">
                                        <p:cTn id="87" dur="500" fill="hold"/>
                                        <p:tgtEl>
                                          <p:spTgt spid="22"/>
                                        </p:tgtEl>
                                        <p:attrNameLst>
                                          <p:attrName>ppt_y</p:attrName>
                                        </p:attrNameLst>
                                      </p:cBhvr>
                                      <p:tavLst>
                                        <p:tav tm="0">
                                          <p:val>
                                            <p:strVal val="0-#ppt_h/2"/>
                                          </p:val>
                                        </p:tav>
                                        <p:tav tm="100000">
                                          <p:val>
                                            <p:strVal val="#ppt_y"/>
                                          </p:val>
                                        </p:tav>
                                      </p:tavLst>
                                    </p:anim>
                                  </p:childTnLst>
                                </p:cTn>
                              </p:par>
                            </p:childTnLst>
                          </p:cTn>
                        </p:par>
                        <p:par>
                          <p:cTn id="88" fill="hold">
                            <p:stCondLst>
                              <p:cond delay="3500"/>
                            </p:stCondLst>
                            <p:childTnLst>
                              <p:par>
                                <p:cTn id="89" presetID="2" presetClass="entr" presetSubtype="9"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0-#ppt_w/2"/>
                                          </p:val>
                                        </p:tav>
                                        <p:tav tm="100000">
                                          <p:val>
                                            <p:strVal val="#ppt_x"/>
                                          </p:val>
                                        </p:tav>
                                      </p:tavLst>
                                    </p:anim>
                                    <p:anim calcmode="lin" valueType="num">
                                      <p:cBhvr additive="base">
                                        <p:cTn id="92" dur="500" fill="hold"/>
                                        <p:tgtEl>
                                          <p:spTgt spid="24"/>
                                        </p:tgtEl>
                                        <p:attrNameLst>
                                          <p:attrName>ppt_y</p:attrName>
                                        </p:attrNameLst>
                                      </p:cBhvr>
                                      <p:tavLst>
                                        <p:tav tm="0">
                                          <p:val>
                                            <p:strVal val="0-#ppt_h/2"/>
                                          </p:val>
                                        </p:tav>
                                        <p:tav tm="100000">
                                          <p:val>
                                            <p:strVal val="#ppt_y"/>
                                          </p:val>
                                        </p:tav>
                                      </p:tavLst>
                                    </p:anim>
                                  </p:childTnLst>
                                </p:cTn>
                              </p:par>
                            </p:childTnLst>
                          </p:cTn>
                        </p:par>
                        <p:par>
                          <p:cTn id="93" fill="hold">
                            <p:stCondLst>
                              <p:cond delay="4000"/>
                            </p:stCondLst>
                            <p:childTnLst>
                              <p:par>
                                <p:cTn id="94" presetID="2" presetClass="entr" presetSubtype="9" fill="hold"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fill="hold"/>
                                        <p:tgtEl>
                                          <p:spTgt spid="26"/>
                                        </p:tgtEl>
                                        <p:attrNameLst>
                                          <p:attrName>ppt_x</p:attrName>
                                        </p:attrNameLst>
                                      </p:cBhvr>
                                      <p:tavLst>
                                        <p:tav tm="0">
                                          <p:val>
                                            <p:strVal val="0-#ppt_w/2"/>
                                          </p:val>
                                        </p:tav>
                                        <p:tav tm="100000">
                                          <p:val>
                                            <p:strVal val="#ppt_x"/>
                                          </p:val>
                                        </p:tav>
                                      </p:tavLst>
                                    </p:anim>
                                    <p:anim calcmode="lin" valueType="num">
                                      <p:cBhvr additive="base">
                                        <p:cTn id="97" dur="500" fill="hold"/>
                                        <p:tgtEl>
                                          <p:spTgt spid="26"/>
                                        </p:tgtEl>
                                        <p:attrNameLst>
                                          <p:attrName>ppt_y</p:attrName>
                                        </p:attrNameLst>
                                      </p:cBhvr>
                                      <p:tavLst>
                                        <p:tav tm="0">
                                          <p:val>
                                            <p:strVal val="0-#ppt_h/2"/>
                                          </p:val>
                                        </p:tav>
                                        <p:tav tm="100000">
                                          <p:val>
                                            <p:strVal val="#ppt_y"/>
                                          </p:val>
                                        </p:tav>
                                      </p:tavLst>
                                    </p:anim>
                                  </p:childTnLst>
                                </p:cTn>
                              </p:par>
                            </p:childTnLst>
                          </p:cTn>
                        </p:par>
                        <p:par>
                          <p:cTn id="98" fill="hold">
                            <p:stCondLst>
                              <p:cond delay="4500"/>
                            </p:stCondLst>
                            <p:childTnLst>
                              <p:par>
                                <p:cTn id="99" presetID="2" presetClass="entr" presetSubtype="9" fill="hold" nodeType="after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500" fill="hold"/>
                                        <p:tgtEl>
                                          <p:spTgt spid="28"/>
                                        </p:tgtEl>
                                        <p:attrNameLst>
                                          <p:attrName>ppt_x</p:attrName>
                                        </p:attrNameLst>
                                      </p:cBhvr>
                                      <p:tavLst>
                                        <p:tav tm="0">
                                          <p:val>
                                            <p:strVal val="0-#ppt_w/2"/>
                                          </p:val>
                                        </p:tav>
                                        <p:tav tm="100000">
                                          <p:val>
                                            <p:strVal val="#ppt_x"/>
                                          </p:val>
                                        </p:tav>
                                      </p:tavLst>
                                    </p:anim>
                                    <p:anim calcmode="lin" valueType="num">
                                      <p:cBhvr additive="base">
                                        <p:cTn id="102" dur="500" fill="hold"/>
                                        <p:tgtEl>
                                          <p:spTgt spid="28"/>
                                        </p:tgtEl>
                                        <p:attrNameLst>
                                          <p:attrName>ppt_y</p:attrName>
                                        </p:attrNameLst>
                                      </p:cBhvr>
                                      <p:tavLst>
                                        <p:tav tm="0">
                                          <p:val>
                                            <p:strVal val="0-#ppt_h/2"/>
                                          </p:val>
                                        </p:tav>
                                        <p:tav tm="100000">
                                          <p:val>
                                            <p:strVal val="#ppt_y"/>
                                          </p:val>
                                        </p:tav>
                                      </p:tavLst>
                                    </p:anim>
                                  </p:childTnLst>
                                </p:cTn>
                              </p:par>
                            </p:childTnLst>
                          </p:cTn>
                        </p:par>
                        <p:par>
                          <p:cTn id="103" fill="hold">
                            <p:stCondLst>
                              <p:cond delay="5000"/>
                            </p:stCondLst>
                            <p:childTnLst>
                              <p:par>
                                <p:cTn id="104" presetID="2" presetClass="entr" presetSubtype="9" fill="hold" nodeType="afterEffect">
                                  <p:stCondLst>
                                    <p:cond delay="0"/>
                                  </p:stCondLst>
                                  <p:childTnLst>
                                    <p:set>
                                      <p:cBhvr>
                                        <p:cTn id="105" dur="1" fill="hold">
                                          <p:stCondLst>
                                            <p:cond delay="0"/>
                                          </p:stCondLst>
                                        </p:cTn>
                                        <p:tgtEl>
                                          <p:spTgt spid="30"/>
                                        </p:tgtEl>
                                        <p:attrNameLst>
                                          <p:attrName>style.visibility</p:attrName>
                                        </p:attrNameLst>
                                      </p:cBhvr>
                                      <p:to>
                                        <p:strVal val="visible"/>
                                      </p:to>
                                    </p:set>
                                    <p:anim calcmode="lin" valueType="num">
                                      <p:cBhvr additive="base">
                                        <p:cTn id="106" dur="500" fill="hold"/>
                                        <p:tgtEl>
                                          <p:spTgt spid="30"/>
                                        </p:tgtEl>
                                        <p:attrNameLst>
                                          <p:attrName>ppt_x</p:attrName>
                                        </p:attrNameLst>
                                      </p:cBhvr>
                                      <p:tavLst>
                                        <p:tav tm="0">
                                          <p:val>
                                            <p:strVal val="0-#ppt_w/2"/>
                                          </p:val>
                                        </p:tav>
                                        <p:tav tm="100000">
                                          <p:val>
                                            <p:strVal val="#ppt_x"/>
                                          </p:val>
                                        </p:tav>
                                      </p:tavLst>
                                    </p:anim>
                                    <p:anim calcmode="lin" valueType="num">
                                      <p:cBhvr additive="base">
                                        <p:cTn id="107" dur="500" fill="hold"/>
                                        <p:tgtEl>
                                          <p:spTgt spid="30"/>
                                        </p:tgtEl>
                                        <p:attrNameLst>
                                          <p:attrName>ppt_y</p:attrName>
                                        </p:attrNameLst>
                                      </p:cBhvr>
                                      <p:tavLst>
                                        <p:tav tm="0">
                                          <p:val>
                                            <p:strVal val="0-#ppt_h/2"/>
                                          </p:val>
                                        </p:tav>
                                        <p:tav tm="100000">
                                          <p:val>
                                            <p:strVal val="#ppt_y"/>
                                          </p:val>
                                        </p:tav>
                                      </p:tavLst>
                                    </p:anim>
                                  </p:childTnLst>
                                </p:cTn>
                              </p:par>
                            </p:childTnLst>
                          </p:cTn>
                        </p:par>
                        <p:par>
                          <p:cTn id="108" fill="hold">
                            <p:stCondLst>
                              <p:cond delay="5500"/>
                            </p:stCondLst>
                            <p:childTnLst>
                              <p:par>
                                <p:cTn id="109" presetID="2" presetClass="entr" presetSubtype="9" fill="hold" nodeType="afterEffect">
                                  <p:stCondLst>
                                    <p:cond delay="0"/>
                                  </p:stCondLst>
                                  <p:childTnLst>
                                    <p:set>
                                      <p:cBhvr>
                                        <p:cTn id="110" dur="1" fill="hold">
                                          <p:stCondLst>
                                            <p:cond delay="0"/>
                                          </p:stCondLst>
                                        </p:cTn>
                                        <p:tgtEl>
                                          <p:spTgt spid="12524"/>
                                        </p:tgtEl>
                                        <p:attrNameLst>
                                          <p:attrName>style.visibility</p:attrName>
                                        </p:attrNameLst>
                                      </p:cBhvr>
                                      <p:to>
                                        <p:strVal val="visible"/>
                                      </p:to>
                                    </p:set>
                                    <p:anim calcmode="lin" valueType="num">
                                      <p:cBhvr additive="base">
                                        <p:cTn id="111" dur="500" fill="hold"/>
                                        <p:tgtEl>
                                          <p:spTgt spid="12524"/>
                                        </p:tgtEl>
                                        <p:attrNameLst>
                                          <p:attrName>ppt_x</p:attrName>
                                        </p:attrNameLst>
                                      </p:cBhvr>
                                      <p:tavLst>
                                        <p:tav tm="0">
                                          <p:val>
                                            <p:strVal val="0-#ppt_w/2"/>
                                          </p:val>
                                        </p:tav>
                                        <p:tav tm="100000">
                                          <p:val>
                                            <p:strVal val="#ppt_x"/>
                                          </p:val>
                                        </p:tav>
                                      </p:tavLst>
                                    </p:anim>
                                    <p:anim calcmode="lin" valueType="num">
                                      <p:cBhvr additive="base">
                                        <p:cTn id="112" dur="500" fill="hold"/>
                                        <p:tgtEl>
                                          <p:spTgt spid="12524"/>
                                        </p:tgtEl>
                                        <p:attrNameLst>
                                          <p:attrName>ppt_y</p:attrName>
                                        </p:attrNameLst>
                                      </p:cBhvr>
                                      <p:tavLst>
                                        <p:tav tm="0">
                                          <p:val>
                                            <p:strVal val="0-#ppt_h/2"/>
                                          </p:val>
                                        </p:tav>
                                        <p:tav tm="100000">
                                          <p:val>
                                            <p:strVal val="#ppt_y"/>
                                          </p:val>
                                        </p:tav>
                                      </p:tavLst>
                                    </p:anim>
                                  </p:childTnLst>
                                </p:cTn>
                              </p:par>
                            </p:childTnLst>
                          </p:cTn>
                        </p:par>
                        <p:par>
                          <p:cTn id="113" fill="hold">
                            <p:stCondLst>
                              <p:cond delay="6000"/>
                            </p:stCondLst>
                            <p:childTnLst>
                              <p:par>
                                <p:cTn id="114" presetID="2" presetClass="entr" presetSubtype="9" fill="hold" nodeType="afterEffect">
                                  <p:stCondLst>
                                    <p:cond delay="0"/>
                                  </p:stCondLst>
                                  <p:childTnLst>
                                    <p:set>
                                      <p:cBhvr>
                                        <p:cTn id="115" dur="1" fill="hold">
                                          <p:stCondLst>
                                            <p:cond delay="0"/>
                                          </p:stCondLst>
                                        </p:cTn>
                                        <p:tgtEl>
                                          <p:spTgt spid="12580"/>
                                        </p:tgtEl>
                                        <p:attrNameLst>
                                          <p:attrName>style.visibility</p:attrName>
                                        </p:attrNameLst>
                                      </p:cBhvr>
                                      <p:to>
                                        <p:strVal val="visible"/>
                                      </p:to>
                                    </p:set>
                                    <p:anim calcmode="lin" valueType="num">
                                      <p:cBhvr additive="base">
                                        <p:cTn id="116" dur="500" fill="hold"/>
                                        <p:tgtEl>
                                          <p:spTgt spid="12580"/>
                                        </p:tgtEl>
                                        <p:attrNameLst>
                                          <p:attrName>ppt_x</p:attrName>
                                        </p:attrNameLst>
                                      </p:cBhvr>
                                      <p:tavLst>
                                        <p:tav tm="0">
                                          <p:val>
                                            <p:strVal val="0-#ppt_w/2"/>
                                          </p:val>
                                        </p:tav>
                                        <p:tav tm="100000">
                                          <p:val>
                                            <p:strVal val="#ppt_x"/>
                                          </p:val>
                                        </p:tav>
                                      </p:tavLst>
                                    </p:anim>
                                    <p:anim calcmode="lin" valueType="num">
                                      <p:cBhvr additive="base">
                                        <p:cTn id="117" dur="500" fill="hold"/>
                                        <p:tgtEl>
                                          <p:spTgt spid="12580"/>
                                        </p:tgtEl>
                                        <p:attrNameLst>
                                          <p:attrName>ppt_y</p:attrName>
                                        </p:attrNameLst>
                                      </p:cBhvr>
                                      <p:tavLst>
                                        <p:tav tm="0">
                                          <p:val>
                                            <p:strVal val="0-#ppt_h/2"/>
                                          </p:val>
                                        </p:tav>
                                        <p:tav tm="100000">
                                          <p:val>
                                            <p:strVal val="#ppt_y"/>
                                          </p:val>
                                        </p:tav>
                                      </p:tavLst>
                                    </p:anim>
                                  </p:childTnLst>
                                </p:cTn>
                              </p:par>
                            </p:childTnLst>
                          </p:cTn>
                        </p:par>
                        <p:par>
                          <p:cTn id="118" fill="hold">
                            <p:stCondLst>
                              <p:cond delay="6500"/>
                            </p:stCondLst>
                            <p:childTnLst>
                              <p:par>
                                <p:cTn id="119" presetID="2" presetClass="entr" presetSubtype="9" fill="hold" nodeType="afterEffect">
                                  <p:stCondLst>
                                    <p:cond delay="0"/>
                                  </p:stCondLst>
                                  <p:childTnLst>
                                    <p:set>
                                      <p:cBhvr>
                                        <p:cTn id="120" dur="1" fill="hold">
                                          <p:stCondLst>
                                            <p:cond delay="0"/>
                                          </p:stCondLst>
                                        </p:cTn>
                                        <p:tgtEl>
                                          <p:spTgt spid="12636"/>
                                        </p:tgtEl>
                                        <p:attrNameLst>
                                          <p:attrName>style.visibility</p:attrName>
                                        </p:attrNameLst>
                                      </p:cBhvr>
                                      <p:to>
                                        <p:strVal val="visible"/>
                                      </p:to>
                                    </p:set>
                                    <p:anim calcmode="lin" valueType="num">
                                      <p:cBhvr additive="base">
                                        <p:cTn id="121" dur="500" fill="hold"/>
                                        <p:tgtEl>
                                          <p:spTgt spid="12636"/>
                                        </p:tgtEl>
                                        <p:attrNameLst>
                                          <p:attrName>ppt_x</p:attrName>
                                        </p:attrNameLst>
                                      </p:cBhvr>
                                      <p:tavLst>
                                        <p:tav tm="0">
                                          <p:val>
                                            <p:strVal val="0-#ppt_w/2"/>
                                          </p:val>
                                        </p:tav>
                                        <p:tav tm="100000">
                                          <p:val>
                                            <p:strVal val="#ppt_x"/>
                                          </p:val>
                                        </p:tav>
                                      </p:tavLst>
                                    </p:anim>
                                    <p:anim calcmode="lin" valueType="num">
                                      <p:cBhvr additive="base">
                                        <p:cTn id="122" dur="500" fill="hold"/>
                                        <p:tgtEl>
                                          <p:spTgt spid="12636"/>
                                        </p:tgtEl>
                                        <p:attrNameLst>
                                          <p:attrName>ppt_y</p:attrName>
                                        </p:attrNameLst>
                                      </p:cBhvr>
                                      <p:tavLst>
                                        <p:tav tm="0">
                                          <p:val>
                                            <p:strVal val="0-#ppt_h/2"/>
                                          </p:val>
                                        </p:tav>
                                        <p:tav tm="100000">
                                          <p:val>
                                            <p:strVal val="#ppt_y"/>
                                          </p:val>
                                        </p:tav>
                                      </p:tavLst>
                                    </p:anim>
                                  </p:childTnLst>
                                </p:cTn>
                              </p:par>
                            </p:childTnLst>
                          </p:cTn>
                        </p:par>
                        <p:par>
                          <p:cTn id="123" fill="hold">
                            <p:stCondLst>
                              <p:cond delay="7000"/>
                            </p:stCondLst>
                            <p:childTnLst>
                              <p:par>
                                <p:cTn id="124" presetID="2" presetClass="entr" presetSubtype="9" fill="hold" nodeType="afterEffect">
                                  <p:stCondLst>
                                    <p:cond delay="0"/>
                                  </p:stCondLst>
                                  <p:childTnLst>
                                    <p:set>
                                      <p:cBhvr>
                                        <p:cTn id="125" dur="1" fill="hold">
                                          <p:stCondLst>
                                            <p:cond delay="0"/>
                                          </p:stCondLst>
                                        </p:cTn>
                                        <p:tgtEl>
                                          <p:spTgt spid="12692"/>
                                        </p:tgtEl>
                                        <p:attrNameLst>
                                          <p:attrName>style.visibility</p:attrName>
                                        </p:attrNameLst>
                                      </p:cBhvr>
                                      <p:to>
                                        <p:strVal val="visible"/>
                                      </p:to>
                                    </p:set>
                                    <p:anim calcmode="lin" valueType="num">
                                      <p:cBhvr additive="base">
                                        <p:cTn id="126" dur="500" fill="hold"/>
                                        <p:tgtEl>
                                          <p:spTgt spid="12692"/>
                                        </p:tgtEl>
                                        <p:attrNameLst>
                                          <p:attrName>ppt_x</p:attrName>
                                        </p:attrNameLst>
                                      </p:cBhvr>
                                      <p:tavLst>
                                        <p:tav tm="0">
                                          <p:val>
                                            <p:strVal val="0-#ppt_w/2"/>
                                          </p:val>
                                        </p:tav>
                                        <p:tav tm="100000">
                                          <p:val>
                                            <p:strVal val="#ppt_x"/>
                                          </p:val>
                                        </p:tav>
                                      </p:tavLst>
                                    </p:anim>
                                    <p:anim calcmode="lin" valueType="num">
                                      <p:cBhvr additive="base">
                                        <p:cTn id="127" dur="500" fill="hold"/>
                                        <p:tgtEl>
                                          <p:spTgt spid="12692"/>
                                        </p:tgtEl>
                                        <p:attrNameLst>
                                          <p:attrName>ppt_y</p:attrName>
                                        </p:attrNameLst>
                                      </p:cBhvr>
                                      <p:tavLst>
                                        <p:tav tm="0">
                                          <p:val>
                                            <p:strVal val="0-#ppt_h/2"/>
                                          </p:val>
                                        </p:tav>
                                        <p:tav tm="100000">
                                          <p:val>
                                            <p:strVal val="#ppt_y"/>
                                          </p:val>
                                        </p:tav>
                                      </p:tavLst>
                                    </p:anim>
                                  </p:childTnLst>
                                </p:cTn>
                              </p:par>
                            </p:childTnLst>
                          </p:cTn>
                        </p:par>
                        <p:par>
                          <p:cTn id="128" fill="hold">
                            <p:stCondLst>
                              <p:cond delay="7500"/>
                            </p:stCondLst>
                            <p:childTnLst>
                              <p:par>
                                <p:cTn id="129" presetID="2" presetClass="entr" presetSubtype="9" fill="hold" nodeType="afterEffect">
                                  <p:stCondLst>
                                    <p:cond delay="0"/>
                                  </p:stCondLst>
                                  <p:childTnLst>
                                    <p:set>
                                      <p:cBhvr>
                                        <p:cTn id="130" dur="1" fill="hold">
                                          <p:stCondLst>
                                            <p:cond delay="0"/>
                                          </p:stCondLst>
                                        </p:cTn>
                                        <p:tgtEl>
                                          <p:spTgt spid="35521"/>
                                        </p:tgtEl>
                                        <p:attrNameLst>
                                          <p:attrName>style.visibility</p:attrName>
                                        </p:attrNameLst>
                                      </p:cBhvr>
                                      <p:to>
                                        <p:strVal val="visible"/>
                                      </p:to>
                                    </p:set>
                                    <p:anim calcmode="lin" valueType="num">
                                      <p:cBhvr additive="base">
                                        <p:cTn id="131" dur="500" fill="hold"/>
                                        <p:tgtEl>
                                          <p:spTgt spid="35521"/>
                                        </p:tgtEl>
                                        <p:attrNameLst>
                                          <p:attrName>ppt_x</p:attrName>
                                        </p:attrNameLst>
                                      </p:cBhvr>
                                      <p:tavLst>
                                        <p:tav tm="0">
                                          <p:val>
                                            <p:strVal val="0-#ppt_w/2"/>
                                          </p:val>
                                        </p:tav>
                                        <p:tav tm="100000">
                                          <p:val>
                                            <p:strVal val="#ppt_x"/>
                                          </p:val>
                                        </p:tav>
                                      </p:tavLst>
                                    </p:anim>
                                    <p:anim calcmode="lin" valueType="num">
                                      <p:cBhvr additive="base">
                                        <p:cTn id="132" dur="500" fill="hold"/>
                                        <p:tgtEl>
                                          <p:spTgt spid="35521"/>
                                        </p:tgtEl>
                                        <p:attrNameLst>
                                          <p:attrName>ppt_y</p:attrName>
                                        </p:attrNameLst>
                                      </p:cBhvr>
                                      <p:tavLst>
                                        <p:tav tm="0">
                                          <p:val>
                                            <p:strVal val="0-#ppt_h/2"/>
                                          </p:val>
                                        </p:tav>
                                        <p:tav tm="100000">
                                          <p:val>
                                            <p:strVal val="#ppt_y"/>
                                          </p:val>
                                        </p:tav>
                                      </p:tavLst>
                                    </p:anim>
                                  </p:childTnLst>
                                </p:cTn>
                              </p:par>
                            </p:childTnLst>
                          </p:cTn>
                        </p:par>
                        <p:par>
                          <p:cTn id="133" fill="hold">
                            <p:stCondLst>
                              <p:cond delay="8000"/>
                            </p:stCondLst>
                            <p:childTnLst>
                              <p:par>
                                <p:cTn id="134" presetID="2" presetClass="entr" presetSubtype="9" fill="hold" nodeType="afterEffect">
                                  <p:stCondLst>
                                    <p:cond delay="0"/>
                                  </p:stCondLst>
                                  <p:childTnLst>
                                    <p:set>
                                      <p:cBhvr>
                                        <p:cTn id="135" dur="1" fill="hold">
                                          <p:stCondLst>
                                            <p:cond delay="0"/>
                                          </p:stCondLst>
                                        </p:cTn>
                                        <p:tgtEl>
                                          <p:spTgt spid="35523"/>
                                        </p:tgtEl>
                                        <p:attrNameLst>
                                          <p:attrName>style.visibility</p:attrName>
                                        </p:attrNameLst>
                                      </p:cBhvr>
                                      <p:to>
                                        <p:strVal val="visible"/>
                                      </p:to>
                                    </p:set>
                                    <p:anim calcmode="lin" valueType="num">
                                      <p:cBhvr additive="base">
                                        <p:cTn id="136" dur="500" fill="hold"/>
                                        <p:tgtEl>
                                          <p:spTgt spid="35523"/>
                                        </p:tgtEl>
                                        <p:attrNameLst>
                                          <p:attrName>ppt_x</p:attrName>
                                        </p:attrNameLst>
                                      </p:cBhvr>
                                      <p:tavLst>
                                        <p:tav tm="0">
                                          <p:val>
                                            <p:strVal val="0-#ppt_w/2"/>
                                          </p:val>
                                        </p:tav>
                                        <p:tav tm="100000">
                                          <p:val>
                                            <p:strVal val="#ppt_x"/>
                                          </p:val>
                                        </p:tav>
                                      </p:tavLst>
                                    </p:anim>
                                    <p:anim calcmode="lin" valueType="num">
                                      <p:cBhvr additive="base">
                                        <p:cTn id="137" dur="500" fill="hold"/>
                                        <p:tgtEl>
                                          <p:spTgt spid="35523"/>
                                        </p:tgtEl>
                                        <p:attrNameLst>
                                          <p:attrName>ppt_y</p:attrName>
                                        </p:attrNameLst>
                                      </p:cBhvr>
                                      <p:tavLst>
                                        <p:tav tm="0">
                                          <p:val>
                                            <p:strVal val="0-#ppt_h/2"/>
                                          </p:val>
                                        </p:tav>
                                        <p:tav tm="100000">
                                          <p:val>
                                            <p:strVal val="#ppt_y"/>
                                          </p:val>
                                        </p:tav>
                                      </p:tavLst>
                                    </p:anim>
                                  </p:childTnLst>
                                </p:cTn>
                              </p:par>
                            </p:childTnLst>
                          </p:cTn>
                        </p:par>
                        <p:par>
                          <p:cTn id="138" fill="hold">
                            <p:stCondLst>
                              <p:cond delay="8500"/>
                            </p:stCondLst>
                            <p:childTnLst>
                              <p:par>
                                <p:cTn id="139" presetID="2" presetClass="entr" presetSubtype="9" fill="hold" nodeType="afterEffect">
                                  <p:stCondLst>
                                    <p:cond delay="0"/>
                                  </p:stCondLst>
                                  <p:childTnLst>
                                    <p:set>
                                      <p:cBhvr>
                                        <p:cTn id="140" dur="1" fill="hold">
                                          <p:stCondLst>
                                            <p:cond delay="0"/>
                                          </p:stCondLst>
                                        </p:cTn>
                                        <p:tgtEl>
                                          <p:spTgt spid="35525"/>
                                        </p:tgtEl>
                                        <p:attrNameLst>
                                          <p:attrName>style.visibility</p:attrName>
                                        </p:attrNameLst>
                                      </p:cBhvr>
                                      <p:to>
                                        <p:strVal val="visible"/>
                                      </p:to>
                                    </p:set>
                                    <p:anim calcmode="lin" valueType="num">
                                      <p:cBhvr additive="base">
                                        <p:cTn id="141" dur="500" fill="hold"/>
                                        <p:tgtEl>
                                          <p:spTgt spid="35525"/>
                                        </p:tgtEl>
                                        <p:attrNameLst>
                                          <p:attrName>ppt_x</p:attrName>
                                        </p:attrNameLst>
                                      </p:cBhvr>
                                      <p:tavLst>
                                        <p:tav tm="0">
                                          <p:val>
                                            <p:strVal val="0-#ppt_w/2"/>
                                          </p:val>
                                        </p:tav>
                                        <p:tav tm="100000">
                                          <p:val>
                                            <p:strVal val="#ppt_x"/>
                                          </p:val>
                                        </p:tav>
                                      </p:tavLst>
                                    </p:anim>
                                    <p:anim calcmode="lin" valueType="num">
                                      <p:cBhvr additive="base">
                                        <p:cTn id="142" dur="500" fill="hold"/>
                                        <p:tgtEl>
                                          <p:spTgt spid="35525"/>
                                        </p:tgtEl>
                                        <p:attrNameLst>
                                          <p:attrName>ppt_y</p:attrName>
                                        </p:attrNameLst>
                                      </p:cBhvr>
                                      <p:tavLst>
                                        <p:tav tm="0">
                                          <p:val>
                                            <p:strVal val="0-#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2" presetClass="entr" presetSubtype="1" fill="hold" grpId="0" nodeType="clickEffect">
                                  <p:stCondLst>
                                    <p:cond delay="0"/>
                                  </p:stCondLst>
                                  <p:childTnLst>
                                    <p:set>
                                      <p:cBhvr>
                                        <p:cTn id="146" dur="1" fill="hold">
                                          <p:stCondLst>
                                            <p:cond delay="0"/>
                                          </p:stCondLst>
                                        </p:cTn>
                                        <p:tgtEl>
                                          <p:spTgt spid="35541"/>
                                        </p:tgtEl>
                                        <p:attrNameLst>
                                          <p:attrName>style.visibility</p:attrName>
                                        </p:attrNameLst>
                                      </p:cBhvr>
                                      <p:to>
                                        <p:strVal val="visible"/>
                                      </p:to>
                                    </p:set>
                                    <p:animEffect transition="in" filter="wipe(up)">
                                      <p:cBhvr>
                                        <p:cTn id="147" dur="500"/>
                                        <p:tgtEl>
                                          <p:spTgt spid="3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12" grpId="0" animBg="1"/>
      <p:bldP spid="35013" grpId="0" animBg="1"/>
      <p:bldP spid="35014" grpId="0" animBg="1"/>
      <p:bldP spid="35015" grpId="0" animBg="1"/>
      <p:bldP spid="35541"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648200" y="1295400"/>
            <a:ext cx="2286000" cy="1524000"/>
            <a:chOff x="2928" y="576"/>
            <a:chExt cx="1440" cy="960"/>
          </a:xfrm>
        </p:grpSpPr>
        <p:grpSp>
          <p:nvGrpSpPr>
            <p:cNvPr id="3" name="Group 3"/>
            <p:cNvGrpSpPr>
              <a:grpSpLocks/>
            </p:cNvGrpSpPr>
            <p:nvPr/>
          </p:nvGrpSpPr>
          <p:grpSpPr bwMode="auto">
            <a:xfrm>
              <a:off x="2928" y="1056"/>
              <a:ext cx="480" cy="480"/>
              <a:chOff x="2304" y="1968"/>
              <a:chExt cx="480" cy="480"/>
            </a:xfrm>
          </p:grpSpPr>
          <p:sp>
            <p:nvSpPr>
              <p:cNvPr id="14313" name="Line 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314" name="Line 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315" name="Line 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316" name="Line 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317" name="Line 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318" name="Line 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319" name="Line 1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320" name="Line 1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321" name="Line 1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322" name="Line 1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323" name="Line 1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324" name="Line 1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325" name="Line 1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326" name="Line 1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327" name="Line 1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328" name="Line 1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329" name="Line 2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330" name="Line 2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331" name="Line 2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332" name="Line 2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333" name="Line 2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334" name="Line 2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335" name="Line 2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4" name="Group 27"/>
            <p:cNvGrpSpPr>
              <a:grpSpLocks/>
            </p:cNvGrpSpPr>
            <p:nvPr/>
          </p:nvGrpSpPr>
          <p:grpSpPr bwMode="auto">
            <a:xfrm>
              <a:off x="3408" y="1056"/>
              <a:ext cx="480" cy="480"/>
              <a:chOff x="2304" y="1968"/>
              <a:chExt cx="480" cy="480"/>
            </a:xfrm>
          </p:grpSpPr>
          <p:sp>
            <p:nvSpPr>
              <p:cNvPr id="14290" name="Line 2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291" name="Line 2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292" name="Line 3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293" name="Line 3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294" name="Line 3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295" name="Line 3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296" name="Line 3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297" name="Line 3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298" name="Line 3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299" name="Line 3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300" name="Line 3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301" name="Line 3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302" name="Line 4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303" name="Line 4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304" name="Line 4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305" name="Line 4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306" name="Line 4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307" name="Line 4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308" name="Line 4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309" name="Line 4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310" name="Line 4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311" name="Line 4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312" name="Line 5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5" name="Group 51"/>
            <p:cNvGrpSpPr>
              <a:grpSpLocks/>
            </p:cNvGrpSpPr>
            <p:nvPr/>
          </p:nvGrpSpPr>
          <p:grpSpPr bwMode="auto">
            <a:xfrm>
              <a:off x="3888" y="1056"/>
              <a:ext cx="480" cy="480"/>
              <a:chOff x="2304" y="1968"/>
              <a:chExt cx="480" cy="480"/>
            </a:xfrm>
          </p:grpSpPr>
          <p:sp>
            <p:nvSpPr>
              <p:cNvPr id="14267" name="Line 5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268" name="Line 5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269" name="Line 5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270" name="Line 5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271" name="Line 5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272" name="Line 5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273" name="Line 5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274" name="Line 5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275" name="Line 6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276" name="Line 6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277" name="Line 6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278" name="Line 6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279" name="Line 6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280" name="Line 6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281" name="Line 6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282" name="Line 6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283" name="Line 6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284" name="Line 6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285" name="Line 7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286" name="Line 7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287" name="Line 7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288" name="Line 7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289" name="Line 7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6" name="Group 75"/>
            <p:cNvGrpSpPr>
              <a:grpSpLocks/>
            </p:cNvGrpSpPr>
            <p:nvPr/>
          </p:nvGrpSpPr>
          <p:grpSpPr bwMode="auto">
            <a:xfrm>
              <a:off x="2928" y="576"/>
              <a:ext cx="480" cy="480"/>
              <a:chOff x="2304" y="1968"/>
              <a:chExt cx="480" cy="480"/>
            </a:xfrm>
          </p:grpSpPr>
          <p:sp>
            <p:nvSpPr>
              <p:cNvPr id="14244" name="Line 7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245" name="Line 7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246" name="Line 7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247" name="Line 7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248" name="Line 8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249" name="Line 8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250" name="Line 8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251" name="Line 8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252" name="Line 8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253" name="Line 8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254" name="Line 8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255" name="Line 8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256" name="Line 8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257" name="Line 8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258" name="Line 9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259" name="Line 9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260" name="Line 9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261" name="Line 9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262" name="Line 9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263" name="Line 9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264" name="Line 9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265" name="Line 9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266" name="Line 9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7" name="Group 99"/>
            <p:cNvGrpSpPr>
              <a:grpSpLocks/>
            </p:cNvGrpSpPr>
            <p:nvPr/>
          </p:nvGrpSpPr>
          <p:grpSpPr bwMode="auto">
            <a:xfrm>
              <a:off x="3408" y="576"/>
              <a:ext cx="480" cy="480"/>
              <a:chOff x="2304" y="1968"/>
              <a:chExt cx="480" cy="480"/>
            </a:xfrm>
          </p:grpSpPr>
          <p:sp>
            <p:nvSpPr>
              <p:cNvPr id="14221" name="Line 10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222" name="Line 10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223" name="Line 10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224" name="Line 10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225" name="Line 10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226" name="Line 10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227" name="Line 10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228" name="Line 10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229" name="Line 10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230" name="Line 10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231" name="Line 11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232" name="Line 11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233" name="Line 11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234" name="Line 11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235" name="Line 11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236" name="Line 11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237" name="Line 11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238" name="Line 11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239" name="Line 11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240" name="Line 11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241" name="Line 12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242" name="Line 12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243" name="Line 12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8" name="Group 123"/>
            <p:cNvGrpSpPr>
              <a:grpSpLocks/>
            </p:cNvGrpSpPr>
            <p:nvPr/>
          </p:nvGrpSpPr>
          <p:grpSpPr bwMode="auto">
            <a:xfrm>
              <a:off x="3888" y="576"/>
              <a:ext cx="480" cy="480"/>
              <a:chOff x="2304" y="1968"/>
              <a:chExt cx="480" cy="480"/>
            </a:xfrm>
          </p:grpSpPr>
          <p:sp>
            <p:nvSpPr>
              <p:cNvPr id="14198" name="Line 12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199" name="Line 12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200" name="Line 12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201" name="Line 12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202" name="Line 12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203" name="Line 12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204" name="Line 13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205" name="Line 13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206" name="Line 13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207" name="Line 13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208" name="Line 13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209" name="Line 13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210" name="Line 13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211" name="Line 13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212" name="Line 13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213" name="Line 13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214" name="Line 14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215" name="Line 14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216" name="Line 14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217" name="Line 14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218" name="Line 14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219" name="Line 14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220" name="Line 14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grpSp>
        <p:nvGrpSpPr>
          <p:cNvPr id="9" name="Group 147"/>
          <p:cNvGrpSpPr>
            <a:grpSpLocks/>
          </p:cNvGrpSpPr>
          <p:nvPr/>
        </p:nvGrpSpPr>
        <p:grpSpPr bwMode="auto">
          <a:xfrm>
            <a:off x="381000" y="2819400"/>
            <a:ext cx="2286000" cy="2286000"/>
            <a:chOff x="240" y="1200"/>
            <a:chExt cx="1440" cy="1440"/>
          </a:xfrm>
        </p:grpSpPr>
        <p:grpSp>
          <p:nvGrpSpPr>
            <p:cNvPr id="10" name="Group 148"/>
            <p:cNvGrpSpPr>
              <a:grpSpLocks/>
            </p:cNvGrpSpPr>
            <p:nvPr/>
          </p:nvGrpSpPr>
          <p:grpSpPr bwMode="auto">
            <a:xfrm>
              <a:off x="240" y="1200"/>
              <a:ext cx="480" cy="480"/>
              <a:chOff x="2304" y="1968"/>
              <a:chExt cx="480" cy="480"/>
            </a:xfrm>
          </p:grpSpPr>
          <p:sp>
            <p:nvSpPr>
              <p:cNvPr id="14169" name="Line 14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170" name="Line 15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171" name="Line 15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172" name="Line 15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173" name="Line 15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174" name="Line 15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175" name="Line 15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176" name="Line 15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177" name="Line 15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178" name="Line 15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179" name="Line 15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180" name="Line 16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181" name="Line 16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182" name="Line 16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183" name="Line 16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184" name="Line 16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185" name="Line 16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186" name="Line 16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187" name="Line 16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188" name="Line 16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189" name="Line 16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190" name="Line 17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191" name="Line 17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1" name="Group 172"/>
            <p:cNvGrpSpPr>
              <a:grpSpLocks/>
            </p:cNvGrpSpPr>
            <p:nvPr/>
          </p:nvGrpSpPr>
          <p:grpSpPr bwMode="auto">
            <a:xfrm>
              <a:off x="720" y="1200"/>
              <a:ext cx="480" cy="480"/>
              <a:chOff x="2304" y="1968"/>
              <a:chExt cx="480" cy="480"/>
            </a:xfrm>
          </p:grpSpPr>
          <p:sp>
            <p:nvSpPr>
              <p:cNvPr id="14146" name="Line 17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147" name="Line 17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148" name="Line 17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149" name="Line 17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150" name="Line 17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151" name="Line 17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152" name="Line 17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153" name="Line 18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154" name="Line 18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155" name="Line 18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156" name="Line 18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157" name="Line 18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158" name="Line 18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159" name="Line 18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160" name="Line 18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161" name="Line 18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162" name="Line 18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163" name="Line 19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164" name="Line 19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165" name="Line 19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166" name="Line 19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167" name="Line 19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168" name="Line 19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2" name="Group 196"/>
            <p:cNvGrpSpPr>
              <a:grpSpLocks/>
            </p:cNvGrpSpPr>
            <p:nvPr/>
          </p:nvGrpSpPr>
          <p:grpSpPr bwMode="auto">
            <a:xfrm>
              <a:off x="1200" y="1200"/>
              <a:ext cx="480" cy="480"/>
              <a:chOff x="2304" y="1968"/>
              <a:chExt cx="480" cy="480"/>
            </a:xfrm>
          </p:grpSpPr>
          <p:sp>
            <p:nvSpPr>
              <p:cNvPr id="14123" name="Line 19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124" name="Line 19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125" name="Line 19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126" name="Line 20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127" name="Line 20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128" name="Line 20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129" name="Line 20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130" name="Line 20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131" name="Line 20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132" name="Line 20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133" name="Line 20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134" name="Line 20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135" name="Line 20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136" name="Line 21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137" name="Line 21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138" name="Line 21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139" name="Line 21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140" name="Line 21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141" name="Line 21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142" name="Line 21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143" name="Line 21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144" name="Line 21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145" name="Line 21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3" name="Group 220"/>
            <p:cNvGrpSpPr>
              <a:grpSpLocks/>
            </p:cNvGrpSpPr>
            <p:nvPr/>
          </p:nvGrpSpPr>
          <p:grpSpPr bwMode="auto">
            <a:xfrm>
              <a:off x="240" y="1680"/>
              <a:ext cx="480" cy="480"/>
              <a:chOff x="2304" y="1968"/>
              <a:chExt cx="480" cy="480"/>
            </a:xfrm>
          </p:grpSpPr>
          <p:sp>
            <p:nvSpPr>
              <p:cNvPr id="14100" name="Line 22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101" name="Line 22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102" name="Line 22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103" name="Line 22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104" name="Line 22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105" name="Line 22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106" name="Line 22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107" name="Line 22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108" name="Line 22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109" name="Line 23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110" name="Line 23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111" name="Line 23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112" name="Line 23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113" name="Line 23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114" name="Line 23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115" name="Line 23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116" name="Line 23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117" name="Line 23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118" name="Line 23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119" name="Line 24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120" name="Line 24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121" name="Line 24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122" name="Line 24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4" name="Group 244"/>
            <p:cNvGrpSpPr>
              <a:grpSpLocks/>
            </p:cNvGrpSpPr>
            <p:nvPr/>
          </p:nvGrpSpPr>
          <p:grpSpPr bwMode="auto">
            <a:xfrm>
              <a:off x="720" y="1680"/>
              <a:ext cx="480" cy="480"/>
              <a:chOff x="2304" y="1968"/>
              <a:chExt cx="480" cy="480"/>
            </a:xfrm>
          </p:grpSpPr>
          <p:sp>
            <p:nvSpPr>
              <p:cNvPr id="14077" name="Line 24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078" name="Line 24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079" name="Line 24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080" name="Line 24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081" name="Line 24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082" name="Line 25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083" name="Line 25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084" name="Line 25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085" name="Line 25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086" name="Line 25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087" name="Line 25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088" name="Line 25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089" name="Line 25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090" name="Line 25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091" name="Line 25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092" name="Line 26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093" name="Line 26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094" name="Line 26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095" name="Line 26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096" name="Line 26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097" name="Line 26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098" name="Line 26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099" name="Line 26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5" name="Group 268"/>
            <p:cNvGrpSpPr>
              <a:grpSpLocks/>
            </p:cNvGrpSpPr>
            <p:nvPr/>
          </p:nvGrpSpPr>
          <p:grpSpPr bwMode="auto">
            <a:xfrm>
              <a:off x="1200" y="1680"/>
              <a:ext cx="480" cy="480"/>
              <a:chOff x="2304" y="1968"/>
              <a:chExt cx="480" cy="480"/>
            </a:xfrm>
          </p:grpSpPr>
          <p:sp>
            <p:nvSpPr>
              <p:cNvPr id="14054" name="Line 26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055" name="Line 27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056" name="Line 27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057" name="Line 27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058" name="Line 27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059" name="Line 27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060" name="Line 27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061" name="Line 27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062" name="Line 27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063" name="Line 27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064" name="Line 27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065" name="Line 28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066" name="Line 28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067" name="Line 28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068" name="Line 28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069" name="Line 28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070" name="Line 28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071" name="Line 28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072" name="Line 28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073" name="Line 28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074" name="Line 28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075" name="Line 29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076" name="Line 29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6" name="Group 292"/>
            <p:cNvGrpSpPr>
              <a:grpSpLocks/>
            </p:cNvGrpSpPr>
            <p:nvPr/>
          </p:nvGrpSpPr>
          <p:grpSpPr bwMode="auto">
            <a:xfrm>
              <a:off x="240" y="2160"/>
              <a:ext cx="480" cy="480"/>
              <a:chOff x="2304" y="1968"/>
              <a:chExt cx="480" cy="480"/>
            </a:xfrm>
          </p:grpSpPr>
          <p:sp>
            <p:nvSpPr>
              <p:cNvPr id="14031" name="Line 29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032" name="Line 29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033" name="Line 29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034" name="Line 29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035" name="Line 29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036" name="Line 29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037" name="Line 29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038" name="Line 30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039" name="Line 30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040" name="Line 30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041" name="Line 30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042" name="Line 30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043" name="Line 30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044" name="Line 30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045" name="Line 30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046" name="Line 30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047" name="Line 30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048" name="Line 31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049" name="Line 31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050" name="Line 31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051" name="Line 31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052" name="Line 31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053" name="Line 31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7" name="Group 316"/>
            <p:cNvGrpSpPr>
              <a:grpSpLocks/>
            </p:cNvGrpSpPr>
            <p:nvPr/>
          </p:nvGrpSpPr>
          <p:grpSpPr bwMode="auto">
            <a:xfrm>
              <a:off x="720" y="2160"/>
              <a:ext cx="480" cy="480"/>
              <a:chOff x="2304" y="1968"/>
              <a:chExt cx="480" cy="480"/>
            </a:xfrm>
          </p:grpSpPr>
          <p:sp>
            <p:nvSpPr>
              <p:cNvPr id="14008" name="Line 31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4009" name="Line 31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4010" name="Line 31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4011" name="Line 32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4012" name="Line 32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4013" name="Line 32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4014" name="Line 32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4015" name="Line 32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4016" name="Line 32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4017" name="Line 32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4018" name="Line 32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4019" name="Line 32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4020" name="Line 32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4021" name="Line 33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4022" name="Line 33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023" name="Line 33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024" name="Line 33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025" name="Line 33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026" name="Line 33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027" name="Line 33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028" name="Line 33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029" name="Line 33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030" name="Line 33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8" name="Group 340"/>
            <p:cNvGrpSpPr>
              <a:grpSpLocks/>
            </p:cNvGrpSpPr>
            <p:nvPr/>
          </p:nvGrpSpPr>
          <p:grpSpPr bwMode="auto">
            <a:xfrm>
              <a:off x="1200" y="2160"/>
              <a:ext cx="480" cy="480"/>
              <a:chOff x="2304" y="1968"/>
              <a:chExt cx="480" cy="480"/>
            </a:xfrm>
          </p:grpSpPr>
          <p:sp>
            <p:nvSpPr>
              <p:cNvPr id="13985" name="Line 34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986" name="Line 34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987" name="Line 34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988" name="Line 34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989" name="Line 34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990" name="Line 34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991" name="Line 34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992" name="Line 34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993" name="Line 34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994" name="Line 35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995" name="Line 35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996" name="Line 35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997" name="Line 35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998" name="Line 35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999" name="Line 35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4000" name="Line 35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4001" name="Line 35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4002" name="Line 35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4003" name="Line 35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4004" name="Line 36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4005" name="Line 36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4006" name="Line 36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4007" name="Line 36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grpSp>
        <p:nvGrpSpPr>
          <p:cNvPr id="19" name="Group 364"/>
          <p:cNvGrpSpPr>
            <a:grpSpLocks/>
          </p:cNvGrpSpPr>
          <p:nvPr/>
        </p:nvGrpSpPr>
        <p:grpSpPr bwMode="auto">
          <a:xfrm>
            <a:off x="4648200" y="2819400"/>
            <a:ext cx="2286000" cy="2286000"/>
            <a:chOff x="2928" y="1536"/>
            <a:chExt cx="1440" cy="1440"/>
          </a:xfrm>
        </p:grpSpPr>
        <p:grpSp>
          <p:nvGrpSpPr>
            <p:cNvPr id="20" name="Group 365"/>
            <p:cNvGrpSpPr>
              <a:grpSpLocks/>
            </p:cNvGrpSpPr>
            <p:nvPr/>
          </p:nvGrpSpPr>
          <p:grpSpPr bwMode="auto">
            <a:xfrm>
              <a:off x="3408" y="2016"/>
              <a:ext cx="480" cy="480"/>
              <a:chOff x="2304" y="1968"/>
              <a:chExt cx="480" cy="480"/>
            </a:xfrm>
          </p:grpSpPr>
          <p:sp>
            <p:nvSpPr>
              <p:cNvPr id="13953" name="Line 36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954" name="Line 36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955" name="Line 36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956" name="Line 36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957" name="Line 37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958" name="Line 37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959" name="Line 37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960" name="Line 37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961" name="Line 37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962" name="Line 37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963" name="Line 37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964" name="Line 37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965" name="Line 37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966" name="Line 37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967" name="Line 38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968" name="Line 38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969" name="Line 38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970" name="Line 38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971" name="Line 38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972" name="Line 38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973" name="Line 38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974" name="Line 38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975" name="Line 38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1" name="Group 389"/>
            <p:cNvGrpSpPr>
              <a:grpSpLocks/>
            </p:cNvGrpSpPr>
            <p:nvPr/>
          </p:nvGrpSpPr>
          <p:grpSpPr bwMode="auto">
            <a:xfrm>
              <a:off x="2928" y="1536"/>
              <a:ext cx="1440" cy="1440"/>
              <a:chOff x="2928" y="1536"/>
              <a:chExt cx="1440" cy="1440"/>
            </a:xfrm>
          </p:grpSpPr>
          <p:grpSp>
            <p:nvGrpSpPr>
              <p:cNvPr id="22" name="Group 390"/>
              <p:cNvGrpSpPr>
                <a:grpSpLocks/>
              </p:cNvGrpSpPr>
              <p:nvPr/>
            </p:nvGrpSpPr>
            <p:grpSpPr bwMode="auto">
              <a:xfrm>
                <a:off x="2928" y="1536"/>
                <a:ext cx="480" cy="480"/>
                <a:chOff x="2304" y="1968"/>
                <a:chExt cx="480" cy="480"/>
              </a:xfrm>
            </p:grpSpPr>
            <p:sp>
              <p:nvSpPr>
                <p:cNvPr id="13930" name="Line 39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931" name="Line 39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932" name="Line 39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933" name="Line 39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934" name="Line 39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935" name="Line 39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936" name="Line 39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937" name="Line 39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938" name="Line 39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939" name="Line 40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940" name="Line 40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941" name="Line 40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942" name="Line 40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943" name="Line 40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944" name="Line 40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945" name="Line 40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946" name="Line 40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947" name="Line 40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948" name="Line 40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949" name="Line 41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950" name="Line 41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951" name="Line 41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952" name="Line 41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3" name="Group 414"/>
              <p:cNvGrpSpPr>
                <a:grpSpLocks/>
              </p:cNvGrpSpPr>
              <p:nvPr/>
            </p:nvGrpSpPr>
            <p:grpSpPr bwMode="auto">
              <a:xfrm>
                <a:off x="3408" y="1536"/>
                <a:ext cx="480" cy="480"/>
                <a:chOff x="2304" y="1968"/>
                <a:chExt cx="480" cy="480"/>
              </a:xfrm>
            </p:grpSpPr>
            <p:sp>
              <p:nvSpPr>
                <p:cNvPr id="13907" name="Line 41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908" name="Line 41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909" name="Line 41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910" name="Line 41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911" name="Line 41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912" name="Line 42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913" name="Line 42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914" name="Line 42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915" name="Line 42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916" name="Line 42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917" name="Line 42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918" name="Line 42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919" name="Line 42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920" name="Line 42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921" name="Line 42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922" name="Line 43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923" name="Line 43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924" name="Line 43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925" name="Line 43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926" name="Line 43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927" name="Line 43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928" name="Line 43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929" name="Line 43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4" name="Group 438"/>
              <p:cNvGrpSpPr>
                <a:grpSpLocks/>
              </p:cNvGrpSpPr>
              <p:nvPr/>
            </p:nvGrpSpPr>
            <p:grpSpPr bwMode="auto">
              <a:xfrm>
                <a:off x="3888" y="1536"/>
                <a:ext cx="480" cy="480"/>
                <a:chOff x="2304" y="1968"/>
                <a:chExt cx="480" cy="480"/>
              </a:xfrm>
            </p:grpSpPr>
            <p:sp>
              <p:nvSpPr>
                <p:cNvPr id="13884" name="Line 43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885" name="Line 44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886" name="Line 44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887" name="Line 44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888" name="Line 44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889" name="Line 44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890" name="Line 44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891" name="Line 44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892" name="Line 44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893" name="Line 44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894" name="Line 44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895" name="Line 45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896" name="Line 45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897" name="Line 45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898" name="Line 45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899" name="Line 45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900" name="Line 45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901" name="Line 45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902" name="Line 45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903" name="Line 45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904" name="Line 45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905" name="Line 46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906" name="Line 46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5" name="Group 462"/>
              <p:cNvGrpSpPr>
                <a:grpSpLocks/>
              </p:cNvGrpSpPr>
              <p:nvPr/>
            </p:nvGrpSpPr>
            <p:grpSpPr bwMode="auto">
              <a:xfrm>
                <a:off x="2928" y="2016"/>
                <a:ext cx="480" cy="480"/>
                <a:chOff x="2304" y="1968"/>
                <a:chExt cx="480" cy="480"/>
              </a:xfrm>
            </p:grpSpPr>
            <p:sp>
              <p:nvSpPr>
                <p:cNvPr id="13861" name="Line 46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862" name="Line 46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863" name="Line 46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864" name="Line 46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865" name="Line 46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866" name="Line 46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867" name="Line 46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868" name="Line 47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869" name="Line 47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870" name="Line 47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871" name="Line 47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872" name="Line 47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873" name="Line 47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874" name="Line 47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875" name="Line 47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876" name="Line 47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877" name="Line 47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878" name="Line 48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879" name="Line 48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880" name="Line 48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881" name="Line 48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882" name="Line 48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883" name="Line 48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6" name="Group 486"/>
              <p:cNvGrpSpPr>
                <a:grpSpLocks/>
              </p:cNvGrpSpPr>
              <p:nvPr/>
            </p:nvGrpSpPr>
            <p:grpSpPr bwMode="auto">
              <a:xfrm>
                <a:off x="3888" y="2016"/>
                <a:ext cx="480" cy="480"/>
                <a:chOff x="2304" y="1968"/>
                <a:chExt cx="480" cy="480"/>
              </a:xfrm>
            </p:grpSpPr>
            <p:sp>
              <p:nvSpPr>
                <p:cNvPr id="13838" name="Line 48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839" name="Line 48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840" name="Line 48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841" name="Line 49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842" name="Line 49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843" name="Line 49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844" name="Line 49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845" name="Line 49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846" name="Line 49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847" name="Line 49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848" name="Line 49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849" name="Line 49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850" name="Line 49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851" name="Line 50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852" name="Line 50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853" name="Line 50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854" name="Line 50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855" name="Line 50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856" name="Line 50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857" name="Line 50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858" name="Line 50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859" name="Line 50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860" name="Line 50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7" name="Group 510"/>
              <p:cNvGrpSpPr>
                <a:grpSpLocks/>
              </p:cNvGrpSpPr>
              <p:nvPr/>
            </p:nvGrpSpPr>
            <p:grpSpPr bwMode="auto">
              <a:xfrm>
                <a:off x="2928" y="2496"/>
                <a:ext cx="480" cy="480"/>
                <a:chOff x="2304" y="1968"/>
                <a:chExt cx="480" cy="480"/>
              </a:xfrm>
            </p:grpSpPr>
            <p:sp>
              <p:nvSpPr>
                <p:cNvPr id="13815" name="Line 51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816" name="Line 51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817" name="Line 51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818" name="Line 51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819" name="Line 51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820" name="Line 51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821" name="Line 51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822" name="Line 51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823" name="Line 51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824" name="Line 52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825" name="Line 52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826" name="Line 52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827" name="Line 52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828" name="Line 52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829" name="Line 52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830" name="Line 52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831" name="Line 52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832" name="Line 52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833" name="Line 52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834" name="Line 53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835" name="Line 53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836" name="Line 53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837" name="Line 53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8" name="Group 534"/>
              <p:cNvGrpSpPr>
                <a:grpSpLocks/>
              </p:cNvGrpSpPr>
              <p:nvPr/>
            </p:nvGrpSpPr>
            <p:grpSpPr bwMode="auto">
              <a:xfrm>
                <a:off x="3408" y="2496"/>
                <a:ext cx="480" cy="480"/>
                <a:chOff x="2304" y="1968"/>
                <a:chExt cx="480" cy="480"/>
              </a:xfrm>
            </p:grpSpPr>
            <p:sp>
              <p:nvSpPr>
                <p:cNvPr id="13792" name="Line 53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793" name="Line 53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794" name="Line 53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795" name="Line 53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796" name="Line 53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797" name="Line 54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798" name="Line 54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799" name="Line 54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800" name="Line 54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801" name="Line 54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802" name="Line 54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803" name="Line 54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804" name="Line 54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805" name="Line 54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806" name="Line 54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807" name="Line 55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808" name="Line 55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809" name="Line 55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810" name="Line 55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811" name="Line 55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812" name="Line 55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813" name="Line 55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814" name="Line 55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29" name="Group 558"/>
              <p:cNvGrpSpPr>
                <a:grpSpLocks/>
              </p:cNvGrpSpPr>
              <p:nvPr/>
            </p:nvGrpSpPr>
            <p:grpSpPr bwMode="auto">
              <a:xfrm>
                <a:off x="3888" y="2496"/>
                <a:ext cx="480" cy="480"/>
                <a:chOff x="2304" y="1968"/>
                <a:chExt cx="480" cy="480"/>
              </a:xfrm>
            </p:grpSpPr>
            <p:sp>
              <p:nvSpPr>
                <p:cNvPr id="13769" name="Line 55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770" name="Line 56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771" name="Line 56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772" name="Line 56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773" name="Line 56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774" name="Line 56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775" name="Line 56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776" name="Line 56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777" name="Line 56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778" name="Line 56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779" name="Line 56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780" name="Line 57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781" name="Line 57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782" name="Line 57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783" name="Line 57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784" name="Line 57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785" name="Line 57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786" name="Line 57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787" name="Line 57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788" name="Line 57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789" name="Line 57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790" name="Line 58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791" name="Line 58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grpSp>
      <p:grpSp>
        <p:nvGrpSpPr>
          <p:cNvPr id="30" name="Group 582"/>
          <p:cNvGrpSpPr>
            <a:grpSpLocks/>
          </p:cNvGrpSpPr>
          <p:nvPr/>
        </p:nvGrpSpPr>
        <p:grpSpPr bwMode="auto">
          <a:xfrm>
            <a:off x="3124200" y="2819400"/>
            <a:ext cx="1524000" cy="2286000"/>
            <a:chOff x="1968" y="1536"/>
            <a:chExt cx="960" cy="1440"/>
          </a:xfrm>
        </p:grpSpPr>
        <p:grpSp>
          <p:nvGrpSpPr>
            <p:cNvPr id="31" name="Group 583"/>
            <p:cNvGrpSpPr>
              <a:grpSpLocks/>
            </p:cNvGrpSpPr>
            <p:nvPr/>
          </p:nvGrpSpPr>
          <p:grpSpPr bwMode="auto">
            <a:xfrm>
              <a:off x="2448" y="1536"/>
              <a:ext cx="480" cy="480"/>
              <a:chOff x="2304" y="1968"/>
              <a:chExt cx="480" cy="480"/>
            </a:xfrm>
          </p:grpSpPr>
          <p:sp>
            <p:nvSpPr>
              <p:cNvPr id="13736" name="Line 58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737" name="Line 58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738" name="Line 58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739" name="Line 58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740" name="Line 58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741" name="Line 58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742" name="Line 59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743" name="Line 59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744" name="Line 59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745" name="Line 59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746" name="Line 59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747" name="Line 59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748" name="Line 59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749" name="Line 59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750" name="Line 59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751" name="Line 59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752" name="Line 60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753" name="Line 60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754" name="Line 60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755" name="Line 60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756" name="Line 60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757" name="Line 60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758" name="Line 60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32" name="Group 607"/>
            <p:cNvGrpSpPr>
              <a:grpSpLocks/>
            </p:cNvGrpSpPr>
            <p:nvPr/>
          </p:nvGrpSpPr>
          <p:grpSpPr bwMode="auto">
            <a:xfrm>
              <a:off x="2448" y="2016"/>
              <a:ext cx="480" cy="480"/>
              <a:chOff x="2304" y="1968"/>
              <a:chExt cx="480" cy="480"/>
            </a:xfrm>
          </p:grpSpPr>
          <p:sp>
            <p:nvSpPr>
              <p:cNvPr id="13713" name="Line 60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714" name="Line 60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715" name="Line 61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716" name="Line 61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717" name="Line 61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718" name="Line 61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719" name="Line 61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720" name="Line 61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721" name="Line 61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722" name="Line 61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723" name="Line 61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724" name="Line 61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725" name="Line 62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726" name="Line 62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727" name="Line 62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728" name="Line 62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729" name="Line 62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730" name="Line 62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731" name="Line 62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732" name="Line 62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733" name="Line 62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734" name="Line 62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735" name="Line 63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33" name="Group 631"/>
            <p:cNvGrpSpPr>
              <a:grpSpLocks/>
            </p:cNvGrpSpPr>
            <p:nvPr/>
          </p:nvGrpSpPr>
          <p:grpSpPr bwMode="auto">
            <a:xfrm>
              <a:off x="2448" y="2496"/>
              <a:ext cx="480" cy="480"/>
              <a:chOff x="2304" y="1968"/>
              <a:chExt cx="480" cy="480"/>
            </a:xfrm>
          </p:grpSpPr>
          <p:sp>
            <p:nvSpPr>
              <p:cNvPr id="13690" name="Line 63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691" name="Line 63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692" name="Line 63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693" name="Line 63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694" name="Line 63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695" name="Line 63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696" name="Line 63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697" name="Line 63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698" name="Line 64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699" name="Line 64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700" name="Line 64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701" name="Line 64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702" name="Line 64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703" name="Line 64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704" name="Line 64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705" name="Line 64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706" name="Line 64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707" name="Line 64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708" name="Line 65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709" name="Line 65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710" name="Line 65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711" name="Line 65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712" name="Line 65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34" name="Group 655"/>
            <p:cNvGrpSpPr>
              <a:grpSpLocks/>
            </p:cNvGrpSpPr>
            <p:nvPr/>
          </p:nvGrpSpPr>
          <p:grpSpPr bwMode="auto">
            <a:xfrm>
              <a:off x="1968" y="1536"/>
              <a:ext cx="480" cy="480"/>
              <a:chOff x="2304" y="1968"/>
              <a:chExt cx="480" cy="480"/>
            </a:xfrm>
          </p:grpSpPr>
          <p:sp>
            <p:nvSpPr>
              <p:cNvPr id="13667" name="Line 65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668" name="Line 65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669" name="Line 65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670" name="Line 65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671" name="Line 66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672" name="Line 66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673" name="Line 66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674" name="Line 66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675" name="Line 66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676" name="Line 66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677" name="Line 66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678" name="Line 66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679" name="Line 66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680" name="Line 66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681" name="Line 67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682" name="Line 67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683" name="Line 67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684" name="Line 67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685" name="Line 67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686" name="Line 67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687" name="Line 67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688" name="Line 67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689" name="Line 67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35" name="Group 679"/>
            <p:cNvGrpSpPr>
              <a:grpSpLocks/>
            </p:cNvGrpSpPr>
            <p:nvPr/>
          </p:nvGrpSpPr>
          <p:grpSpPr bwMode="auto">
            <a:xfrm>
              <a:off x="1968" y="2016"/>
              <a:ext cx="480" cy="480"/>
              <a:chOff x="2304" y="1968"/>
              <a:chExt cx="480" cy="480"/>
            </a:xfrm>
          </p:grpSpPr>
          <p:sp>
            <p:nvSpPr>
              <p:cNvPr id="13644" name="Line 68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645" name="Line 68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646" name="Line 68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647" name="Line 68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648" name="Line 68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649" name="Line 68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650" name="Line 68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651" name="Line 68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652" name="Line 68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653" name="Line 68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654" name="Line 69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655" name="Line 69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656" name="Line 69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657" name="Line 69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658" name="Line 69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659" name="Line 69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660" name="Line 69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661" name="Line 69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662" name="Line 69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663" name="Line 69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664" name="Line 70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665" name="Line 70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666" name="Line 70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36" name="Group 703"/>
            <p:cNvGrpSpPr>
              <a:grpSpLocks/>
            </p:cNvGrpSpPr>
            <p:nvPr/>
          </p:nvGrpSpPr>
          <p:grpSpPr bwMode="auto">
            <a:xfrm>
              <a:off x="1968" y="2496"/>
              <a:ext cx="480" cy="480"/>
              <a:chOff x="2304" y="1968"/>
              <a:chExt cx="480" cy="480"/>
            </a:xfrm>
          </p:grpSpPr>
          <p:sp>
            <p:nvSpPr>
              <p:cNvPr id="13621" name="Line 70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622" name="Line 70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623" name="Line 70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624" name="Line 70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625" name="Line 70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626" name="Line 70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627" name="Line 71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628" name="Line 71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629" name="Line 71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630" name="Line 71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631" name="Line 71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632" name="Line 71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633" name="Line 71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634" name="Line 71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635" name="Line 71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636" name="Line 71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637" name="Line 72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638" name="Line 72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639" name="Line 72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640" name="Line 72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641" name="Line 72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642" name="Line 72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643" name="Line 72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grpSp>
        <p:nvGrpSpPr>
          <p:cNvPr id="36837" name="Group 727"/>
          <p:cNvGrpSpPr>
            <a:grpSpLocks/>
          </p:cNvGrpSpPr>
          <p:nvPr/>
        </p:nvGrpSpPr>
        <p:grpSpPr bwMode="auto">
          <a:xfrm>
            <a:off x="6934200" y="2819400"/>
            <a:ext cx="1524000" cy="2286000"/>
            <a:chOff x="4368" y="1536"/>
            <a:chExt cx="960" cy="1440"/>
          </a:xfrm>
        </p:grpSpPr>
        <p:grpSp>
          <p:nvGrpSpPr>
            <p:cNvPr id="36838" name="Group 728"/>
            <p:cNvGrpSpPr>
              <a:grpSpLocks/>
            </p:cNvGrpSpPr>
            <p:nvPr/>
          </p:nvGrpSpPr>
          <p:grpSpPr bwMode="auto">
            <a:xfrm>
              <a:off x="4368" y="1536"/>
              <a:ext cx="480" cy="480"/>
              <a:chOff x="2304" y="1968"/>
              <a:chExt cx="480" cy="480"/>
            </a:xfrm>
          </p:grpSpPr>
          <p:sp>
            <p:nvSpPr>
              <p:cNvPr id="13592" name="Line 72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593" name="Line 73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594" name="Line 73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595" name="Line 73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596" name="Line 73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597" name="Line 73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598" name="Line 73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599" name="Line 73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600" name="Line 73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601" name="Line 73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602" name="Line 73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603" name="Line 74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604" name="Line 74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605" name="Line 74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606" name="Line 74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607" name="Line 74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608" name="Line 74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609" name="Line 74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610" name="Line 74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611" name="Line 74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612" name="Line 74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613" name="Line 75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614" name="Line 75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39" name="Group 752"/>
            <p:cNvGrpSpPr>
              <a:grpSpLocks/>
            </p:cNvGrpSpPr>
            <p:nvPr/>
          </p:nvGrpSpPr>
          <p:grpSpPr bwMode="auto">
            <a:xfrm>
              <a:off x="4368" y="2016"/>
              <a:ext cx="480" cy="480"/>
              <a:chOff x="2304" y="1968"/>
              <a:chExt cx="480" cy="480"/>
            </a:xfrm>
          </p:grpSpPr>
          <p:sp>
            <p:nvSpPr>
              <p:cNvPr id="13569" name="Line 75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570" name="Line 75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571" name="Line 75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572" name="Line 75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573" name="Line 75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574" name="Line 75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575" name="Line 75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576" name="Line 76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577" name="Line 76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578" name="Line 76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579" name="Line 76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580" name="Line 76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581" name="Line 76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582" name="Line 76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583" name="Line 76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584" name="Line 76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585" name="Line 76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586" name="Line 77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587" name="Line 77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588" name="Line 77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589" name="Line 77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590" name="Line 77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591" name="Line 77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0" name="Group 776"/>
            <p:cNvGrpSpPr>
              <a:grpSpLocks/>
            </p:cNvGrpSpPr>
            <p:nvPr/>
          </p:nvGrpSpPr>
          <p:grpSpPr bwMode="auto">
            <a:xfrm>
              <a:off x="4368" y="2496"/>
              <a:ext cx="480" cy="480"/>
              <a:chOff x="2304" y="1968"/>
              <a:chExt cx="480" cy="480"/>
            </a:xfrm>
          </p:grpSpPr>
          <p:sp>
            <p:nvSpPr>
              <p:cNvPr id="13546" name="Line 77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547" name="Line 77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548" name="Line 77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549" name="Line 78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550" name="Line 78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551" name="Line 78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552" name="Line 78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553" name="Line 78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554" name="Line 78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555" name="Line 78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556" name="Line 78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557" name="Line 78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558" name="Line 78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559" name="Line 79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560" name="Line 79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561" name="Line 79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562" name="Line 79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563" name="Line 79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564" name="Line 79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565" name="Line 79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566" name="Line 79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567" name="Line 79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568" name="Line 79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1" name="Group 800"/>
            <p:cNvGrpSpPr>
              <a:grpSpLocks/>
            </p:cNvGrpSpPr>
            <p:nvPr/>
          </p:nvGrpSpPr>
          <p:grpSpPr bwMode="auto">
            <a:xfrm>
              <a:off x="4848" y="1536"/>
              <a:ext cx="480" cy="480"/>
              <a:chOff x="2304" y="1968"/>
              <a:chExt cx="480" cy="480"/>
            </a:xfrm>
          </p:grpSpPr>
          <p:sp>
            <p:nvSpPr>
              <p:cNvPr id="13523" name="Line 80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524" name="Line 80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525" name="Line 80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526" name="Line 80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527" name="Line 80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528" name="Line 80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529" name="Line 80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530" name="Line 80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531" name="Line 80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532" name="Line 81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533" name="Line 81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534" name="Line 81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535" name="Line 81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536" name="Line 81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537" name="Line 81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538" name="Line 81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539" name="Line 81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540" name="Line 81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541" name="Line 81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542" name="Line 82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543" name="Line 82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544" name="Line 82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545" name="Line 82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2" name="Group 824"/>
            <p:cNvGrpSpPr>
              <a:grpSpLocks/>
            </p:cNvGrpSpPr>
            <p:nvPr/>
          </p:nvGrpSpPr>
          <p:grpSpPr bwMode="auto">
            <a:xfrm>
              <a:off x="4848" y="2016"/>
              <a:ext cx="480" cy="480"/>
              <a:chOff x="2304" y="1968"/>
              <a:chExt cx="480" cy="480"/>
            </a:xfrm>
          </p:grpSpPr>
          <p:sp>
            <p:nvSpPr>
              <p:cNvPr id="13500" name="Line 82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501" name="Line 82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502" name="Line 82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503" name="Line 82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504" name="Line 82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505" name="Line 83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506" name="Line 83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507" name="Line 83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508" name="Line 83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509" name="Line 83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510" name="Line 83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511" name="Line 83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512" name="Line 83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513" name="Line 83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514" name="Line 83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515" name="Line 84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516" name="Line 84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517" name="Line 84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518" name="Line 84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519" name="Line 84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520" name="Line 84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521" name="Line 84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522" name="Line 84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3" name="Group 848"/>
            <p:cNvGrpSpPr>
              <a:grpSpLocks/>
            </p:cNvGrpSpPr>
            <p:nvPr/>
          </p:nvGrpSpPr>
          <p:grpSpPr bwMode="auto">
            <a:xfrm>
              <a:off x="4848" y="2496"/>
              <a:ext cx="480" cy="480"/>
              <a:chOff x="2304" y="1968"/>
              <a:chExt cx="480" cy="480"/>
            </a:xfrm>
          </p:grpSpPr>
          <p:sp>
            <p:nvSpPr>
              <p:cNvPr id="13477" name="Line 84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478" name="Line 85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479" name="Line 85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480" name="Line 85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481" name="Line 85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482" name="Line 85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483" name="Line 85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484" name="Line 85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485" name="Line 85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486" name="Line 85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487" name="Line 85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488" name="Line 86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489" name="Line 86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490" name="Line 86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491" name="Line 86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492" name="Line 86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493" name="Line 86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494" name="Line 86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495" name="Line 86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496" name="Line 86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497" name="Line 86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498" name="Line 87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499" name="Line 87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grpSp>
        <p:nvGrpSpPr>
          <p:cNvPr id="36844" name="Group 872"/>
          <p:cNvGrpSpPr>
            <a:grpSpLocks/>
          </p:cNvGrpSpPr>
          <p:nvPr/>
        </p:nvGrpSpPr>
        <p:grpSpPr bwMode="auto">
          <a:xfrm>
            <a:off x="4648200" y="5105400"/>
            <a:ext cx="2286000" cy="1524000"/>
            <a:chOff x="2928" y="2976"/>
            <a:chExt cx="1440" cy="960"/>
          </a:xfrm>
        </p:grpSpPr>
        <p:grpSp>
          <p:nvGrpSpPr>
            <p:cNvPr id="36845" name="Group 873"/>
            <p:cNvGrpSpPr>
              <a:grpSpLocks/>
            </p:cNvGrpSpPr>
            <p:nvPr/>
          </p:nvGrpSpPr>
          <p:grpSpPr bwMode="auto">
            <a:xfrm>
              <a:off x="2928" y="2976"/>
              <a:ext cx="480" cy="480"/>
              <a:chOff x="2304" y="1968"/>
              <a:chExt cx="480" cy="480"/>
            </a:xfrm>
          </p:grpSpPr>
          <p:sp>
            <p:nvSpPr>
              <p:cNvPr id="13448" name="Line 87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449" name="Line 87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450" name="Line 87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451" name="Line 87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452" name="Line 87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453" name="Line 87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454" name="Line 88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455" name="Line 88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456" name="Line 88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457" name="Line 88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458" name="Line 88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459" name="Line 88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460" name="Line 88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461" name="Line 88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462" name="Line 88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463" name="Line 88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464" name="Line 89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465" name="Line 89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466" name="Line 89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467" name="Line 89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468" name="Line 89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469" name="Line 89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470" name="Line 89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6" name="Group 897"/>
            <p:cNvGrpSpPr>
              <a:grpSpLocks/>
            </p:cNvGrpSpPr>
            <p:nvPr/>
          </p:nvGrpSpPr>
          <p:grpSpPr bwMode="auto">
            <a:xfrm>
              <a:off x="3408" y="2976"/>
              <a:ext cx="480" cy="480"/>
              <a:chOff x="2304" y="1968"/>
              <a:chExt cx="480" cy="480"/>
            </a:xfrm>
          </p:grpSpPr>
          <p:sp>
            <p:nvSpPr>
              <p:cNvPr id="13425" name="Line 89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426" name="Line 89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427" name="Line 90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428" name="Line 90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429" name="Line 90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430" name="Line 90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431" name="Line 90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432" name="Line 90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433" name="Line 90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434" name="Line 90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435" name="Line 90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436" name="Line 90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437" name="Line 91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438" name="Line 91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439" name="Line 91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440" name="Line 91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441" name="Line 91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442" name="Line 91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443" name="Line 91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444" name="Line 91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445" name="Line 91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446" name="Line 91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447" name="Line 92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7" name="Group 921"/>
            <p:cNvGrpSpPr>
              <a:grpSpLocks/>
            </p:cNvGrpSpPr>
            <p:nvPr/>
          </p:nvGrpSpPr>
          <p:grpSpPr bwMode="auto">
            <a:xfrm>
              <a:off x="3888" y="2976"/>
              <a:ext cx="480" cy="480"/>
              <a:chOff x="2304" y="1968"/>
              <a:chExt cx="480" cy="480"/>
            </a:xfrm>
          </p:grpSpPr>
          <p:sp>
            <p:nvSpPr>
              <p:cNvPr id="13402" name="Line 92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403" name="Line 92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404" name="Line 92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405" name="Line 92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406" name="Line 92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407" name="Line 92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408" name="Line 92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409" name="Line 92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410" name="Line 93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411" name="Line 93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412" name="Line 93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413" name="Line 93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414" name="Line 93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415" name="Line 93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416" name="Line 93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417" name="Line 93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418" name="Line 93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419" name="Line 93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420" name="Line 94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421" name="Line 94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422" name="Line 94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423" name="Line 94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424" name="Line 94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8" name="Group 945"/>
            <p:cNvGrpSpPr>
              <a:grpSpLocks/>
            </p:cNvGrpSpPr>
            <p:nvPr/>
          </p:nvGrpSpPr>
          <p:grpSpPr bwMode="auto">
            <a:xfrm>
              <a:off x="2928" y="3456"/>
              <a:ext cx="480" cy="480"/>
              <a:chOff x="2304" y="1968"/>
              <a:chExt cx="480" cy="480"/>
            </a:xfrm>
          </p:grpSpPr>
          <p:sp>
            <p:nvSpPr>
              <p:cNvPr id="13379" name="Line 94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380" name="Line 94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381" name="Line 94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382" name="Line 94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383" name="Line 95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384" name="Line 95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385" name="Line 95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386" name="Line 95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387" name="Line 95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388" name="Line 95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389" name="Line 95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390" name="Line 95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391" name="Line 95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392" name="Line 95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393" name="Line 96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394" name="Line 96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395" name="Line 96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396" name="Line 96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397" name="Line 96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398" name="Line 96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399" name="Line 96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400" name="Line 96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401" name="Line 96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49" name="Group 969"/>
            <p:cNvGrpSpPr>
              <a:grpSpLocks/>
            </p:cNvGrpSpPr>
            <p:nvPr/>
          </p:nvGrpSpPr>
          <p:grpSpPr bwMode="auto">
            <a:xfrm>
              <a:off x="3408" y="3456"/>
              <a:ext cx="480" cy="480"/>
              <a:chOff x="2304" y="1968"/>
              <a:chExt cx="480" cy="480"/>
            </a:xfrm>
          </p:grpSpPr>
          <p:sp>
            <p:nvSpPr>
              <p:cNvPr id="13356" name="Line 97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357" name="Line 97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358" name="Line 97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359" name="Line 97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360" name="Line 97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361" name="Line 97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362" name="Line 97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363" name="Line 97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364" name="Line 97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365" name="Line 97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366" name="Line 98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367" name="Line 98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368" name="Line 98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369" name="Line 98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370" name="Line 98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371" name="Line 98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372" name="Line 98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373" name="Line 98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374" name="Line 98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375" name="Line 98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376" name="Line 99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377" name="Line 99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378" name="Line 99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6850" name="Group 993"/>
            <p:cNvGrpSpPr>
              <a:grpSpLocks/>
            </p:cNvGrpSpPr>
            <p:nvPr/>
          </p:nvGrpSpPr>
          <p:grpSpPr bwMode="auto">
            <a:xfrm>
              <a:off x="3888" y="3456"/>
              <a:ext cx="480" cy="480"/>
              <a:chOff x="2304" y="1968"/>
              <a:chExt cx="480" cy="480"/>
            </a:xfrm>
          </p:grpSpPr>
          <p:sp>
            <p:nvSpPr>
              <p:cNvPr id="13333" name="Line 99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3334" name="Line 99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3335" name="Line 99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3336" name="Line 99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3337" name="Line 99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3338" name="Line 99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3339" name="Line 100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3340" name="Line 100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3341" name="Line 100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3342" name="Line 100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3343" name="Line 100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3344" name="Line 100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3345" name="Line 100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3346" name="Line 100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3347" name="Line 100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3348" name="Line 100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3349" name="Line 101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3350" name="Line 101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3351" name="Line 101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3352" name="Line 101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3353" name="Line 101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3354" name="Line 101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3355" name="Line 101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sp>
        <p:nvSpPr>
          <p:cNvPr id="13320" name="Text Box 1017"/>
          <p:cNvSpPr txBox="1">
            <a:spLocks noChangeArrowheads="1"/>
          </p:cNvSpPr>
          <p:nvPr/>
        </p:nvSpPr>
        <p:spPr bwMode="auto">
          <a:xfrm>
            <a:off x="304800" y="914400"/>
            <a:ext cx="4267200" cy="1384995"/>
          </a:xfrm>
          <a:prstGeom prst="rect">
            <a:avLst/>
          </a:prstGeom>
          <a:noFill/>
          <a:ln w="9525">
            <a:noFill/>
            <a:miter lim="800000"/>
            <a:headEnd/>
            <a:tailEnd/>
          </a:ln>
        </p:spPr>
        <p:txBody>
          <a:bodyPr>
            <a:spAutoFit/>
          </a:bodyPr>
          <a:lstStyle/>
          <a:p>
            <a:pPr algn="ctr">
              <a:spcBef>
                <a:spcPct val="50000"/>
              </a:spcBef>
            </a:pPr>
            <a:r>
              <a:rPr lang="en-US" sz="2800" dirty="0"/>
              <a:t>The total surface area of a cuboids is the area of its 6 rectangular faces.</a:t>
            </a:r>
          </a:p>
        </p:txBody>
      </p:sp>
      <p:sp>
        <p:nvSpPr>
          <p:cNvPr id="36858" name="Rectangle 1018"/>
          <p:cNvSpPr>
            <a:spLocks noChangeArrowheads="1"/>
          </p:cNvSpPr>
          <p:nvPr/>
        </p:nvSpPr>
        <p:spPr bwMode="auto">
          <a:xfrm>
            <a:off x="381000" y="2819400"/>
            <a:ext cx="2286000" cy="2286000"/>
          </a:xfrm>
          <a:prstGeom prst="rect">
            <a:avLst/>
          </a:prstGeom>
          <a:noFill/>
          <a:ln w="38100">
            <a:solidFill>
              <a:srgbClr val="FF0000"/>
            </a:solidFill>
            <a:miter lim="800000"/>
            <a:headEnd/>
            <a:tailEnd/>
          </a:ln>
        </p:spPr>
        <p:txBody>
          <a:bodyPr wrap="none" anchor="ctr"/>
          <a:lstStyle/>
          <a:p>
            <a:pPr algn="ctr"/>
            <a:r>
              <a:rPr lang="en-US"/>
              <a:t>6x6 square units</a:t>
            </a:r>
          </a:p>
        </p:txBody>
      </p:sp>
      <p:sp>
        <p:nvSpPr>
          <p:cNvPr id="36859" name="Rectangle 1019"/>
          <p:cNvSpPr>
            <a:spLocks noChangeArrowheads="1"/>
          </p:cNvSpPr>
          <p:nvPr/>
        </p:nvSpPr>
        <p:spPr bwMode="auto">
          <a:xfrm>
            <a:off x="4648200" y="2819400"/>
            <a:ext cx="2286000" cy="2286000"/>
          </a:xfrm>
          <a:prstGeom prst="rect">
            <a:avLst/>
          </a:prstGeom>
          <a:noFill/>
          <a:ln w="38100">
            <a:solidFill>
              <a:srgbClr val="FF0000"/>
            </a:solidFill>
            <a:miter lim="800000"/>
            <a:headEnd/>
            <a:tailEnd/>
          </a:ln>
        </p:spPr>
        <p:txBody>
          <a:bodyPr wrap="none" anchor="ctr"/>
          <a:lstStyle/>
          <a:p>
            <a:pPr algn="ctr"/>
            <a:r>
              <a:rPr lang="en-US"/>
              <a:t>6x6 square units</a:t>
            </a:r>
          </a:p>
        </p:txBody>
      </p:sp>
      <p:sp>
        <p:nvSpPr>
          <p:cNvPr id="36860" name="Rectangle 1020"/>
          <p:cNvSpPr>
            <a:spLocks noChangeArrowheads="1"/>
          </p:cNvSpPr>
          <p:nvPr/>
        </p:nvSpPr>
        <p:spPr bwMode="auto">
          <a:xfrm>
            <a:off x="4648200" y="1295400"/>
            <a:ext cx="2286000" cy="1524000"/>
          </a:xfrm>
          <a:prstGeom prst="rect">
            <a:avLst/>
          </a:prstGeom>
          <a:noFill/>
          <a:ln w="38100">
            <a:solidFill>
              <a:srgbClr val="FF0000"/>
            </a:solidFill>
            <a:miter lim="800000"/>
            <a:headEnd/>
            <a:tailEnd/>
          </a:ln>
        </p:spPr>
        <p:txBody>
          <a:bodyPr wrap="none" anchor="ctr"/>
          <a:lstStyle/>
          <a:p>
            <a:pPr algn="ctr"/>
            <a:r>
              <a:rPr lang="en-US"/>
              <a:t>6x4 square units</a:t>
            </a:r>
          </a:p>
        </p:txBody>
      </p:sp>
      <p:sp>
        <p:nvSpPr>
          <p:cNvPr id="36861" name="Rectangle 1021"/>
          <p:cNvSpPr>
            <a:spLocks noChangeArrowheads="1"/>
          </p:cNvSpPr>
          <p:nvPr/>
        </p:nvSpPr>
        <p:spPr bwMode="auto">
          <a:xfrm>
            <a:off x="4648200" y="5105400"/>
            <a:ext cx="2286000" cy="1524000"/>
          </a:xfrm>
          <a:prstGeom prst="rect">
            <a:avLst/>
          </a:prstGeom>
          <a:noFill/>
          <a:ln w="38100">
            <a:solidFill>
              <a:srgbClr val="FF0000"/>
            </a:solidFill>
            <a:miter lim="800000"/>
            <a:headEnd/>
            <a:tailEnd/>
          </a:ln>
        </p:spPr>
        <p:txBody>
          <a:bodyPr wrap="none" anchor="ctr"/>
          <a:lstStyle/>
          <a:p>
            <a:pPr algn="ctr"/>
            <a:r>
              <a:rPr lang="en-US"/>
              <a:t>6x4 square units</a:t>
            </a:r>
          </a:p>
        </p:txBody>
      </p:sp>
      <p:sp>
        <p:nvSpPr>
          <p:cNvPr id="36862" name="Rectangle 1022"/>
          <p:cNvSpPr>
            <a:spLocks noChangeArrowheads="1"/>
          </p:cNvSpPr>
          <p:nvPr/>
        </p:nvSpPr>
        <p:spPr bwMode="auto">
          <a:xfrm>
            <a:off x="6934200" y="2819400"/>
            <a:ext cx="1524000" cy="2286000"/>
          </a:xfrm>
          <a:prstGeom prst="rect">
            <a:avLst/>
          </a:prstGeom>
          <a:noFill/>
          <a:ln w="38100">
            <a:solidFill>
              <a:srgbClr val="FF0000"/>
            </a:solidFill>
            <a:miter lim="800000"/>
            <a:headEnd/>
            <a:tailEnd/>
          </a:ln>
        </p:spPr>
        <p:txBody>
          <a:bodyPr wrap="none" anchor="ctr"/>
          <a:lstStyle/>
          <a:p>
            <a:pPr algn="ctr"/>
            <a:r>
              <a:rPr lang="en-US" sz="1800" b="1"/>
              <a:t>6x4 square</a:t>
            </a:r>
          </a:p>
          <a:p>
            <a:pPr algn="ctr"/>
            <a:r>
              <a:rPr lang="en-US" sz="1800" b="1"/>
              <a:t> units</a:t>
            </a:r>
          </a:p>
        </p:txBody>
      </p:sp>
      <p:sp>
        <p:nvSpPr>
          <p:cNvPr id="36863" name="Rectangle 1023"/>
          <p:cNvSpPr>
            <a:spLocks noChangeArrowheads="1"/>
          </p:cNvSpPr>
          <p:nvPr/>
        </p:nvSpPr>
        <p:spPr bwMode="auto">
          <a:xfrm>
            <a:off x="3124200" y="2819400"/>
            <a:ext cx="1524000" cy="2286000"/>
          </a:xfrm>
          <a:prstGeom prst="rect">
            <a:avLst/>
          </a:prstGeom>
          <a:noFill/>
          <a:ln w="38100">
            <a:solidFill>
              <a:srgbClr val="FF0000"/>
            </a:solidFill>
            <a:miter lim="800000"/>
            <a:headEnd/>
            <a:tailEnd/>
          </a:ln>
        </p:spPr>
        <p:txBody>
          <a:bodyPr wrap="none" anchor="ctr"/>
          <a:lstStyle/>
          <a:p>
            <a:pPr algn="ctr"/>
            <a:r>
              <a:rPr lang="en-US" sz="1800" b="1"/>
              <a:t>6x4 square</a:t>
            </a:r>
          </a:p>
          <a:p>
            <a:pPr algn="ctr"/>
            <a:r>
              <a:rPr lang="en-US" sz="1800" b="1"/>
              <a:t>units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ppt_w/2"/>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ppt_w</p:attrName>
                                        </p:attrNameLst>
                                      </p:cBhvr>
                                      <p:tavLst>
                                        <p:tav tm="0">
                                          <p:val>
                                            <p:fltVal val="0"/>
                                          </p:val>
                                        </p:tav>
                                        <p:tav tm="100000">
                                          <p:val>
                                            <p:strVal val="#ppt_w"/>
                                          </p:val>
                                        </p:tav>
                                      </p:tavLst>
                                    </p:anim>
                                    <p:anim calcmode="lin" valueType="num">
                                      <p:cBhvr>
                                        <p:cTn id="10" dur="500" fill="hold"/>
                                        <p:tgtEl>
                                          <p:spTgt spid="30"/>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36837"/>
                                        </p:tgtEl>
                                        <p:attrNameLst>
                                          <p:attrName>style.visibility</p:attrName>
                                        </p:attrNameLst>
                                      </p:cBhvr>
                                      <p:to>
                                        <p:strVal val="visible"/>
                                      </p:to>
                                    </p:set>
                                    <p:anim calcmode="lin" valueType="num">
                                      <p:cBhvr>
                                        <p:cTn id="15" dur="500" fill="hold"/>
                                        <p:tgtEl>
                                          <p:spTgt spid="36837"/>
                                        </p:tgtEl>
                                        <p:attrNameLst>
                                          <p:attrName>ppt_x</p:attrName>
                                        </p:attrNameLst>
                                      </p:cBhvr>
                                      <p:tavLst>
                                        <p:tav tm="0">
                                          <p:val>
                                            <p:strVal val="#ppt_x-#ppt_w/2"/>
                                          </p:val>
                                        </p:tav>
                                        <p:tav tm="100000">
                                          <p:val>
                                            <p:strVal val="#ppt_x"/>
                                          </p:val>
                                        </p:tav>
                                      </p:tavLst>
                                    </p:anim>
                                    <p:anim calcmode="lin" valueType="num">
                                      <p:cBhvr>
                                        <p:cTn id="16" dur="500" fill="hold"/>
                                        <p:tgtEl>
                                          <p:spTgt spid="36837"/>
                                        </p:tgtEl>
                                        <p:attrNameLst>
                                          <p:attrName>ppt_y</p:attrName>
                                        </p:attrNameLst>
                                      </p:cBhvr>
                                      <p:tavLst>
                                        <p:tav tm="0">
                                          <p:val>
                                            <p:strVal val="#ppt_y"/>
                                          </p:val>
                                        </p:tav>
                                        <p:tav tm="100000">
                                          <p:val>
                                            <p:strVal val="#ppt_y"/>
                                          </p:val>
                                        </p:tav>
                                      </p:tavLst>
                                    </p:anim>
                                    <p:anim calcmode="lin" valueType="num">
                                      <p:cBhvr>
                                        <p:cTn id="17" dur="500" fill="hold"/>
                                        <p:tgtEl>
                                          <p:spTgt spid="36837"/>
                                        </p:tgtEl>
                                        <p:attrNameLst>
                                          <p:attrName>ppt_w</p:attrName>
                                        </p:attrNameLst>
                                      </p:cBhvr>
                                      <p:tavLst>
                                        <p:tav tm="0">
                                          <p:val>
                                            <p:fltVal val="0"/>
                                          </p:val>
                                        </p:tav>
                                        <p:tav tm="100000">
                                          <p:val>
                                            <p:strVal val="#ppt_w"/>
                                          </p:val>
                                        </p:tav>
                                      </p:tavLst>
                                    </p:anim>
                                    <p:anim calcmode="lin" valueType="num">
                                      <p:cBhvr>
                                        <p:cTn id="18" dur="500" fill="hold"/>
                                        <p:tgtEl>
                                          <p:spTgt spid="36837"/>
                                        </p:tgtEl>
                                        <p:attrNameLst>
                                          <p:attrName>ppt_h</p:attrName>
                                        </p:attrNameLst>
                                      </p:cBhvr>
                                      <p:tavLst>
                                        <p:tav tm="0">
                                          <p:val>
                                            <p:strVal val="#ppt_h"/>
                                          </p:val>
                                        </p:tav>
                                        <p:tav tm="100000">
                                          <p:val>
                                            <p:strVal val="#ppt_h"/>
                                          </p:val>
                                        </p:tav>
                                      </p:tavLst>
                                    </p:anim>
                                  </p:childTnLst>
                                </p:cTn>
                              </p:par>
                            </p:childTnLst>
                          </p:cTn>
                        </p:par>
                        <p:par>
                          <p:cTn id="19" fill="hold">
                            <p:stCondLst>
                              <p:cond delay="500"/>
                            </p:stCondLst>
                            <p:childTnLst>
                              <p:par>
                                <p:cTn id="20" presetID="17"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ppt_x</p:attrName>
                                        </p:attrNameLst>
                                      </p:cBhvr>
                                      <p:tavLst>
                                        <p:tav tm="0">
                                          <p:val>
                                            <p:strVal val="#ppt_x"/>
                                          </p:val>
                                        </p:tav>
                                        <p:tav tm="100000">
                                          <p:val>
                                            <p:strVal val="#ppt_x"/>
                                          </p:val>
                                        </p:tav>
                                      </p:tavLst>
                                    </p:anim>
                                    <p:anim calcmode="lin" valueType="num">
                                      <p:cBhvr>
                                        <p:cTn id="23" dur="500" fill="hold"/>
                                        <p:tgtEl>
                                          <p:spTgt spid="2"/>
                                        </p:tgtEl>
                                        <p:attrNameLst>
                                          <p:attrName>ppt_y</p:attrName>
                                        </p:attrNameLst>
                                      </p:cBhvr>
                                      <p:tavLst>
                                        <p:tav tm="0">
                                          <p:val>
                                            <p:strVal val="#ppt_y+#ppt_h/2"/>
                                          </p:val>
                                        </p:tav>
                                        <p:tav tm="100000">
                                          <p:val>
                                            <p:strVal val="#ppt_y"/>
                                          </p:val>
                                        </p:tav>
                                      </p:tavLst>
                                    </p:anim>
                                    <p:anim calcmode="lin" valueType="num">
                                      <p:cBhvr>
                                        <p:cTn id="24" dur="500" fill="hold"/>
                                        <p:tgtEl>
                                          <p:spTgt spid="2"/>
                                        </p:tgtEl>
                                        <p:attrNameLst>
                                          <p:attrName>ppt_w</p:attrName>
                                        </p:attrNameLst>
                                      </p:cBhvr>
                                      <p:tavLst>
                                        <p:tav tm="0">
                                          <p:val>
                                            <p:strVal val="#ppt_w"/>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17" presetClass="entr" presetSubtype="1" fill="hold" nodeType="clickEffect">
                                  <p:stCondLst>
                                    <p:cond delay="0"/>
                                  </p:stCondLst>
                                  <p:childTnLst>
                                    <p:set>
                                      <p:cBhvr>
                                        <p:cTn id="29" dur="1" fill="hold">
                                          <p:stCondLst>
                                            <p:cond delay="0"/>
                                          </p:stCondLst>
                                        </p:cTn>
                                        <p:tgtEl>
                                          <p:spTgt spid="36844"/>
                                        </p:tgtEl>
                                        <p:attrNameLst>
                                          <p:attrName>style.visibility</p:attrName>
                                        </p:attrNameLst>
                                      </p:cBhvr>
                                      <p:to>
                                        <p:strVal val="visible"/>
                                      </p:to>
                                    </p:set>
                                    <p:anim calcmode="lin" valueType="num">
                                      <p:cBhvr>
                                        <p:cTn id="30" dur="500" fill="hold"/>
                                        <p:tgtEl>
                                          <p:spTgt spid="36844"/>
                                        </p:tgtEl>
                                        <p:attrNameLst>
                                          <p:attrName>ppt_x</p:attrName>
                                        </p:attrNameLst>
                                      </p:cBhvr>
                                      <p:tavLst>
                                        <p:tav tm="0">
                                          <p:val>
                                            <p:strVal val="#ppt_x"/>
                                          </p:val>
                                        </p:tav>
                                        <p:tav tm="100000">
                                          <p:val>
                                            <p:strVal val="#ppt_x"/>
                                          </p:val>
                                        </p:tav>
                                      </p:tavLst>
                                    </p:anim>
                                    <p:anim calcmode="lin" valueType="num">
                                      <p:cBhvr>
                                        <p:cTn id="31" dur="500" fill="hold"/>
                                        <p:tgtEl>
                                          <p:spTgt spid="36844"/>
                                        </p:tgtEl>
                                        <p:attrNameLst>
                                          <p:attrName>ppt_y</p:attrName>
                                        </p:attrNameLst>
                                      </p:cBhvr>
                                      <p:tavLst>
                                        <p:tav tm="0">
                                          <p:val>
                                            <p:strVal val="#ppt_y-#ppt_h/2"/>
                                          </p:val>
                                        </p:tav>
                                        <p:tav tm="100000">
                                          <p:val>
                                            <p:strVal val="#ppt_y"/>
                                          </p:val>
                                        </p:tav>
                                      </p:tavLst>
                                    </p:anim>
                                    <p:anim calcmode="lin" valueType="num">
                                      <p:cBhvr>
                                        <p:cTn id="32" dur="500" fill="hold"/>
                                        <p:tgtEl>
                                          <p:spTgt spid="36844"/>
                                        </p:tgtEl>
                                        <p:attrNameLst>
                                          <p:attrName>ppt_w</p:attrName>
                                        </p:attrNameLst>
                                      </p:cBhvr>
                                      <p:tavLst>
                                        <p:tav tm="0">
                                          <p:val>
                                            <p:strVal val="#ppt_w"/>
                                          </p:val>
                                        </p:tav>
                                        <p:tav tm="100000">
                                          <p:val>
                                            <p:strVal val="#ppt_w"/>
                                          </p:val>
                                        </p:tav>
                                      </p:tavLst>
                                    </p:anim>
                                    <p:anim calcmode="lin" valueType="num">
                                      <p:cBhvr>
                                        <p:cTn id="33" dur="500" fill="hold"/>
                                        <p:tgtEl>
                                          <p:spTgt spid="36844"/>
                                        </p:tgtEl>
                                        <p:attrNameLst>
                                          <p:attrName>ppt_h</p:attrName>
                                        </p:attrNameLst>
                                      </p:cBhvr>
                                      <p:tavLst>
                                        <p:tav tm="0">
                                          <p:val>
                                            <p:fltVal val="0"/>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3" presetClass="entr" presetSubtype="16" fill="hold" grpId="0" nodeType="afterEffect">
                                  <p:stCondLst>
                                    <p:cond delay="0"/>
                                  </p:stCondLst>
                                  <p:childTnLst>
                                    <p:set>
                                      <p:cBhvr>
                                        <p:cTn id="42" dur="1" fill="hold">
                                          <p:stCondLst>
                                            <p:cond delay="0"/>
                                          </p:stCondLst>
                                        </p:cTn>
                                        <p:tgtEl>
                                          <p:spTgt spid="36858"/>
                                        </p:tgtEl>
                                        <p:attrNameLst>
                                          <p:attrName>style.visibility</p:attrName>
                                        </p:attrNameLst>
                                      </p:cBhvr>
                                      <p:to>
                                        <p:strVal val="visible"/>
                                      </p:to>
                                    </p:set>
                                    <p:anim calcmode="lin" valueType="num">
                                      <p:cBhvr>
                                        <p:cTn id="43" dur="500" fill="hold"/>
                                        <p:tgtEl>
                                          <p:spTgt spid="36858"/>
                                        </p:tgtEl>
                                        <p:attrNameLst>
                                          <p:attrName>ppt_w</p:attrName>
                                        </p:attrNameLst>
                                      </p:cBhvr>
                                      <p:tavLst>
                                        <p:tav tm="0">
                                          <p:val>
                                            <p:fltVal val="0"/>
                                          </p:val>
                                        </p:tav>
                                        <p:tav tm="100000">
                                          <p:val>
                                            <p:strVal val="#ppt_w"/>
                                          </p:val>
                                        </p:tav>
                                      </p:tavLst>
                                    </p:anim>
                                    <p:anim calcmode="lin" valueType="num">
                                      <p:cBhvr>
                                        <p:cTn id="44" dur="500" fill="hold"/>
                                        <p:tgtEl>
                                          <p:spTgt spid="36858"/>
                                        </p:tgtEl>
                                        <p:attrNameLst>
                                          <p:attrName>ppt_h</p:attrName>
                                        </p:attrNameLst>
                                      </p:cBhvr>
                                      <p:tavLst>
                                        <p:tav tm="0">
                                          <p:val>
                                            <p:fltVal val="0"/>
                                          </p:val>
                                        </p:tav>
                                        <p:tav tm="100000">
                                          <p:val>
                                            <p:strVal val="#ppt_h"/>
                                          </p:val>
                                        </p:tav>
                                      </p:tavLst>
                                    </p:anim>
                                  </p:childTnLst>
                                </p:cTn>
                              </p:par>
                            </p:childTnLst>
                          </p:cTn>
                        </p:par>
                        <p:par>
                          <p:cTn id="45" fill="hold">
                            <p:stCondLst>
                              <p:cond delay="1000"/>
                            </p:stCondLst>
                            <p:childTnLst>
                              <p:par>
                                <p:cTn id="46" presetID="23" presetClass="entr" presetSubtype="16" fill="hold" grpId="0" nodeType="afterEffect">
                                  <p:stCondLst>
                                    <p:cond delay="0"/>
                                  </p:stCondLst>
                                  <p:childTnLst>
                                    <p:set>
                                      <p:cBhvr>
                                        <p:cTn id="47" dur="1" fill="hold">
                                          <p:stCondLst>
                                            <p:cond delay="0"/>
                                          </p:stCondLst>
                                        </p:cTn>
                                        <p:tgtEl>
                                          <p:spTgt spid="36863"/>
                                        </p:tgtEl>
                                        <p:attrNameLst>
                                          <p:attrName>style.visibility</p:attrName>
                                        </p:attrNameLst>
                                      </p:cBhvr>
                                      <p:to>
                                        <p:strVal val="visible"/>
                                      </p:to>
                                    </p:set>
                                    <p:anim calcmode="lin" valueType="num">
                                      <p:cBhvr>
                                        <p:cTn id="48" dur="500" fill="hold"/>
                                        <p:tgtEl>
                                          <p:spTgt spid="36863"/>
                                        </p:tgtEl>
                                        <p:attrNameLst>
                                          <p:attrName>ppt_w</p:attrName>
                                        </p:attrNameLst>
                                      </p:cBhvr>
                                      <p:tavLst>
                                        <p:tav tm="0">
                                          <p:val>
                                            <p:fltVal val="0"/>
                                          </p:val>
                                        </p:tav>
                                        <p:tav tm="100000">
                                          <p:val>
                                            <p:strVal val="#ppt_w"/>
                                          </p:val>
                                        </p:tav>
                                      </p:tavLst>
                                    </p:anim>
                                    <p:anim calcmode="lin" valueType="num">
                                      <p:cBhvr>
                                        <p:cTn id="49" dur="500" fill="hold"/>
                                        <p:tgtEl>
                                          <p:spTgt spid="36863"/>
                                        </p:tgtEl>
                                        <p:attrNameLst>
                                          <p:attrName>ppt_h</p:attrName>
                                        </p:attrNameLst>
                                      </p:cBhvr>
                                      <p:tavLst>
                                        <p:tav tm="0">
                                          <p:val>
                                            <p:fltVal val="0"/>
                                          </p:val>
                                        </p:tav>
                                        <p:tav tm="100000">
                                          <p:val>
                                            <p:strVal val="#ppt_h"/>
                                          </p:val>
                                        </p:tav>
                                      </p:tavLst>
                                    </p:anim>
                                  </p:childTnLst>
                                </p:cTn>
                              </p:par>
                            </p:childTnLst>
                          </p:cTn>
                        </p:par>
                        <p:par>
                          <p:cTn id="50" fill="hold">
                            <p:stCondLst>
                              <p:cond delay="1500"/>
                            </p:stCondLst>
                            <p:childTnLst>
                              <p:par>
                                <p:cTn id="51" presetID="23" presetClass="entr" presetSubtype="16" fill="hold" grpId="0" nodeType="afterEffect">
                                  <p:stCondLst>
                                    <p:cond delay="0"/>
                                  </p:stCondLst>
                                  <p:childTnLst>
                                    <p:set>
                                      <p:cBhvr>
                                        <p:cTn id="52" dur="1" fill="hold">
                                          <p:stCondLst>
                                            <p:cond delay="0"/>
                                          </p:stCondLst>
                                        </p:cTn>
                                        <p:tgtEl>
                                          <p:spTgt spid="36861"/>
                                        </p:tgtEl>
                                        <p:attrNameLst>
                                          <p:attrName>style.visibility</p:attrName>
                                        </p:attrNameLst>
                                      </p:cBhvr>
                                      <p:to>
                                        <p:strVal val="visible"/>
                                      </p:to>
                                    </p:set>
                                    <p:anim calcmode="lin" valueType="num">
                                      <p:cBhvr>
                                        <p:cTn id="53" dur="500" fill="hold"/>
                                        <p:tgtEl>
                                          <p:spTgt spid="36861"/>
                                        </p:tgtEl>
                                        <p:attrNameLst>
                                          <p:attrName>ppt_w</p:attrName>
                                        </p:attrNameLst>
                                      </p:cBhvr>
                                      <p:tavLst>
                                        <p:tav tm="0">
                                          <p:val>
                                            <p:fltVal val="0"/>
                                          </p:val>
                                        </p:tav>
                                        <p:tav tm="100000">
                                          <p:val>
                                            <p:strVal val="#ppt_w"/>
                                          </p:val>
                                        </p:tav>
                                      </p:tavLst>
                                    </p:anim>
                                    <p:anim calcmode="lin" valueType="num">
                                      <p:cBhvr>
                                        <p:cTn id="54" dur="500" fill="hold"/>
                                        <p:tgtEl>
                                          <p:spTgt spid="36861"/>
                                        </p:tgtEl>
                                        <p:attrNameLst>
                                          <p:attrName>ppt_h</p:attrName>
                                        </p:attrNameLst>
                                      </p:cBhvr>
                                      <p:tavLst>
                                        <p:tav tm="0">
                                          <p:val>
                                            <p:fltVal val="0"/>
                                          </p:val>
                                        </p:tav>
                                        <p:tav tm="100000">
                                          <p:val>
                                            <p:strVal val="#ppt_h"/>
                                          </p:val>
                                        </p:tav>
                                      </p:tavLst>
                                    </p:anim>
                                  </p:childTnLst>
                                </p:cTn>
                              </p:par>
                            </p:childTnLst>
                          </p:cTn>
                        </p:par>
                        <p:par>
                          <p:cTn id="55" fill="hold">
                            <p:stCondLst>
                              <p:cond delay="2000"/>
                            </p:stCondLst>
                            <p:childTnLst>
                              <p:par>
                                <p:cTn id="56" presetID="23" presetClass="entr" presetSubtype="16" fill="hold" grpId="0" nodeType="afterEffect">
                                  <p:stCondLst>
                                    <p:cond delay="0"/>
                                  </p:stCondLst>
                                  <p:childTnLst>
                                    <p:set>
                                      <p:cBhvr>
                                        <p:cTn id="57" dur="1" fill="hold">
                                          <p:stCondLst>
                                            <p:cond delay="0"/>
                                          </p:stCondLst>
                                        </p:cTn>
                                        <p:tgtEl>
                                          <p:spTgt spid="36862"/>
                                        </p:tgtEl>
                                        <p:attrNameLst>
                                          <p:attrName>style.visibility</p:attrName>
                                        </p:attrNameLst>
                                      </p:cBhvr>
                                      <p:to>
                                        <p:strVal val="visible"/>
                                      </p:to>
                                    </p:set>
                                    <p:anim calcmode="lin" valueType="num">
                                      <p:cBhvr>
                                        <p:cTn id="58" dur="500" fill="hold"/>
                                        <p:tgtEl>
                                          <p:spTgt spid="36862"/>
                                        </p:tgtEl>
                                        <p:attrNameLst>
                                          <p:attrName>ppt_w</p:attrName>
                                        </p:attrNameLst>
                                      </p:cBhvr>
                                      <p:tavLst>
                                        <p:tav tm="0">
                                          <p:val>
                                            <p:fltVal val="0"/>
                                          </p:val>
                                        </p:tav>
                                        <p:tav tm="100000">
                                          <p:val>
                                            <p:strVal val="#ppt_w"/>
                                          </p:val>
                                        </p:tav>
                                      </p:tavLst>
                                    </p:anim>
                                    <p:anim calcmode="lin" valueType="num">
                                      <p:cBhvr>
                                        <p:cTn id="59" dur="500" fill="hold"/>
                                        <p:tgtEl>
                                          <p:spTgt spid="36862"/>
                                        </p:tgtEl>
                                        <p:attrNameLst>
                                          <p:attrName>ppt_h</p:attrName>
                                        </p:attrNameLst>
                                      </p:cBhvr>
                                      <p:tavLst>
                                        <p:tav tm="0">
                                          <p:val>
                                            <p:fltVal val="0"/>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23" presetClass="entr" presetSubtype="16" fill="hold" grpId="0" nodeType="clickEffect">
                                  <p:stCondLst>
                                    <p:cond delay="0"/>
                                  </p:stCondLst>
                                  <p:childTnLst>
                                    <p:set>
                                      <p:cBhvr>
                                        <p:cTn id="63" dur="1" fill="hold">
                                          <p:stCondLst>
                                            <p:cond delay="0"/>
                                          </p:stCondLst>
                                        </p:cTn>
                                        <p:tgtEl>
                                          <p:spTgt spid="36860"/>
                                        </p:tgtEl>
                                        <p:attrNameLst>
                                          <p:attrName>style.visibility</p:attrName>
                                        </p:attrNameLst>
                                      </p:cBhvr>
                                      <p:to>
                                        <p:strVal val="visible"/>
                                      </p:to>
                                    </p:set>
                                    <p:anim calcmode="lin" valueType="num">
                                      <p:cBhvr>
                                        <p:cTn id="64" dur="500" fill="hold"/>
                                        <p:tgtEl>
                                          <p:spTgt spid="36860"/>
                                        </p:tgtEl>
                                        <p:attrNameLst>
                                          <p:attrName>ppt_w</p:attrName>
                                        </p:attrNameLst>
                                      </p:cBhvr>
                                      <p:tavLst>
                                        <p:tav tm="0">
                                          <p:val>
                                            <p:fltVal val="0"/>
                                          </p:val>
                                        </p:tav>
                                        <p:tav tm="100000">
                                          <p:val>
                                            <p:strVal val="#ppt_w"/>
                                          </p:val>
                                        </p:tav>
                                      </p:tavLst>
                                    </p:anim>
                                    <p:anim calcmode="lin" valueType="num">
                                      <p:cBhvr>
                                        <p:cTn id="65" dur="500" fill="hold"/>
                                        <p:tgtEl>
                                          <p:spTgt spid="36860"/>
                                        </p:tgtEl>
                                        <p:attrNameLst>
                                          <p:attrName>ppt_h</p:attrName>
                                        </p:attrNameLst>
                                      </p:cBhvr>
                                      <p:tavLst>
                                        <p:tav tm="0">
                                          <p:val>
                                            <p:fltVal val="0"/>
                                          </p:val>
                                        </p:tav>
                                        <p:tav tm="100000">
                                          <p:val>
                                            <p:strVal val="#ppt_h"/>
                                          </p:val>
                                        </p:tav>
                                      </p:tavLst>
                                    </p:anim>
                                  </p:childTnLst>
                                </p:cTn>
                              </p:par>
                            </p:childTnLst>
                          </p:cTn>
                        </p:par>
                      </p:childTnLst>
                    </p:cTn>
                  </p:par>
                  <p:par>
                    <p:cTn id="66" fill="hold">
                      <p:stCondLst>
                        <p:cond delay="indefinite"/>
                      </p:stCondLst>
                      <p:childTnLst>
                        <p:par>
                          <p:cTn id="67" fill="hold">
                            <p:stCondLst>
                              <p:cond delay="0"/>
                            </p:stCondLst>
                            <p:childTnLst>
                              <p:par>
                                <p:cTn id="68" presetID="23" presetClass="entr" presetSubtype="16" fill="hold" grpId="0" nodeType="clickEffect">
                                  <p:stCondLst>
                                    <p:cond delay="0"/>
                                  </p:stCondLst>
                                  <p:childTnLst>
                                    <p:set>
                                      <p:cBhvr>
                                        <p:cTn id="69" dur="1" fill="hold">
                                          <p:stCondLst>
                                            <p:cond delay="0"/>
                                          </p:stCondLst>
                                        </p:cTn>
                                        <p:tgtEl>
                                          <p:spTgt spid="36859"/>
                                        </p:tgtEl>
                                        <p:attrNameLst>
                                          <p:attrName>style.visibility</p:attrName>
                                        </p:attrNameLst>
                                      </p:cBhvr>
                                      <p:to>
                                        <p:strVal val="visible"/>
                                      </p:to>
                                    </p:set>
                                    <p:anim calcmode="lin" valueType="num">
                                      <p:cBhvr>
                                        <p:cTn id="70" dur="500" fill="hold"/>
                                        <p:tgtEl>
                                          <p:spTgt spid="36859"/>
                                        </p:tgtEl>
                                        <p:attrNameLst>
                                          <p:attrName>ppt_w</p:attrName>
                                        </p:attrNameLst>
                                      </p:cBhvr>
                                      <p:tavLst>
                                        <p:tav tm="0">
                                          <p:val>
                                            <p:fltVal val="0"/>
                                          </p:val>
                                        </p:tav>
                                        <p:tav tm="100000">
                                          <p:val>
                                            <p:strVal val="#ppt_w"/>
                                          </p:val>
                                        </p:tav>
                                      </p:tavLst>
                                    </p:anim>
                                    <p:anim calcmode="lin" valueType="num">
                                      <p:cBhvr>
                                        <p:cTn id="71" dur="500" fill="hold"/>
                                        <p:tgtEl>
                                          <p:spTgt spid="3685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58" grpId="0" animBg="1" autoUpdateAnimBg="0"/>
      <p:bldP spid="36859" grpId="0" animBg="1" autoUpdateAnimBg="0"/>
      <p:bldP spid="36860" grpId="0" animBg="1" autoUpdateAnimBg="0"/>
      <p:bldP spid="36861" grpId="0" animBg="1" autoUpdateAnimBg="0"/>
      <p:bldP spid="36862" grpId="0" animBg="1" autoUpdateAnimBg="0"/>
      <p:bldP spid="36863"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3"/>
          <p:cNvSpPr txBox="1">
            <a:spLocks noChangeArrowheads="1"/>
          </p:cNvSpPr>
          <p:nvPr/>
        </p:nvSpPr>
        <p:spPr bwMode="auto">
          <a:xfrm>
            <a:off x="630238" y="1571625"/>
            <a:ext cx="7883525" cy="485775"/>
          </a:xfrm>
          <a:prstGeom prst="rect">
            <a:avLst/>
          </a:prstGeom>
          <a:solidFill>
            <a:srgbClr val="FFFFCC"/>
          </a:solidFill>
          <a:ln w="28575">
            <a:solidFill>
              <a:schemeClr val="tx1"/>
            </a:solidFill>
            <a:miter lim="800000"/>
            <a:headEnd/>
            <a:tailEnd/>
          </a:ln>
        </p:spPr>
        <p:txBody>
          <a:bodyPr>
            <a:spAutoFit/>
          </a:bodyPr>
          <a:lstStyle/>
          <a:p>
            <a:pPr algn="ctr" eaLnBrk="0" hangingPunct="0"/>
            <a:r>
              <a:rPr lang="en-GB">
                <a:solidFill>
                  <a:srgbClr val="000066"/>
                </a:solidFill>
                <a:latin typeface="Arial" charset="0"/>
              </a:rPr>
              <a:t>How can we find the surface area of a cube of length </a:t>
            </a:r>
            <a:r>
              <a:rPr lang="en-GB" i="1">
                <a:solidFill>
                  <a:srgbClr val="000066"/>
                </a:solidFill>
              </a:rPr>
              <a:t>x</a:t>
            </a:r>
            <a:r>
              <a:rPr lang="en-GB">
                <a:solidFill>
                  <a:srgbClr val="000066"/>
                </a:solidFill>
                <a:latin typeface="Arial" charset="0"/>
              </a:rPr>
              <a:t>?</a:t>
            </a:r>
          </a:p>
        </p:txBody>
      </p:sp>
      <p:sp>
        <p:nvSpPr>
          <p:cNvPr id="31749" name="Rectangle 5"/>
          <p:cNvSpPr>
            <a:spLocks noGrp="1" noChangeArrowheads="1"/>
          </p:cNvSpPr>
          <p:nvPr>
            <p:ph type="title" idx="4294967295"/>
          </p:nvPr>
        </p:nvSpPr>
        <p:spPr>
          <a:xfrm>
            <a:off x="200025" y="890588"/>
            <a:ext cx="6581775" cy="633412"/>
          </a:xfrm>
          <a:noFill/>
        </p:spPr>
        <p:txBody>
          <a:bodyPr lIns="91440" tIns="45720" rIns="91440" bIns="45720">
            <a:noAutofit/>
          </a:bodyPr>
          <a:lstStyle/>
          <a:p>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SURFACE AREA OF A CUBE</a:t>
            </a:r>
            <a:endParaRPr lang="en-GB"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pSp>
        <p:nvGrpSpPr>
          <p:cNvPr id="2" name="Group 6"/>
          <p:cNvGrpSpPr>
            <a:grpSpLocks/>
          </p:cNvGrpSpPr>
          <p:nvPr/>
        </p:nvGrpSpPr>
        <p:grpSpPr bwMode="auto">
          <a:xfrm>
            <a:off x="900113" y="2330450"/>
            <a:ext cx="2436812" cy="2924175"/>
            <a:chOff x="567" y="1468"/>
            <a:chExt cx="1535" cy="1842"/>
          </a:xfrm>
        </p:grpSpPr>
        <p:sp>
          <p:nvSpPr>
            <p:cNvPr id="31757" name="Freeform 7"/>
            <p:cNvSpPr>
              <a:spLocks/>
            </p:cNvSpPr>
            <p:nvPr/>
          </p:nvSpPr>
          <p:spPr bwMode="auto">
            <a:xfrm>
              <a:off x="576" y="1480"/>
              <a:ext cx="1475" cy="842"/>
            </a:xfrm>
            <a:custGeom>
              <a:avLst/>
              <a:gdLst>
                <a:gd name="T0" fmla="*/ 1709 w 636"/>
                <a:gd name="T1" fmla="*/ 0 h 363"/>
                <a:gd name="T2" fmla="*/ 0 w 636"/>
                <a:gd name="T3" fmla="*/ 974 h 363"/>
                <a:gd name="T4" fmla="*/ 1709 w 636"/>
                <a:gd name="T5" fmla="*/ 1953 h 363"/>
                <a:gd name="T6" fmla="*/ 3421 w 636"/>
                <a:gd name="T7" fmla="*/ 974 h 363"/>
                <a:gd name="T8" fmla="*/ 1709 w 636"/>
                <a:gd name="T9" fmla="*/ 0 h 363"/>
                <a:gd name="T10" fmla="*/ 0 60000 65536"/>
                <a:gd name="T11" fmla="*/ 0 60000 65536"/>
                <a:gd name="T12" fmla="*/ 0 60000 65536"/>
                <a:gd name="T13" fmla="*/ 0 60000 65536"/>
                <a:gd name="T14" fmla="*/ 0 60000 65536"/>
                <a:gd name="T15" fmla="*/ 0 w 636"/>
                <a:gd name="T16" fmla="*/ 0 h 363"/>
                <a:gd name="T17" fmla="*/ 636 w 636"/>
                <a:gd name="T18" fmla="*/ 363 h 363"/>
              </a:gdLst>
              <a:ahLst/>
              <a:cxnLst>
                <a:cxn ang="T10">
                  <a:pos x="T0" y="T1"/>
                </a:cxn>
                <a:cxn ang="T11">
                  <a:pos x="T2" y="T3"/>
                </a:cxn>
                <a:cxn ang="T12">
                  <a:pos x="T4" y="T5"/>
                </a:cxn>
                <a:cxn ang="T13">
                  <a:pos x="T6" y="T7"/>
                </a:cxn>
                <a:cxn ang="T14">
                  <a:pos x="T8" y="T9"/>
                </a:cxn>
              </a:cxnLst>
              <a:rect l="T15" t="T16" r="T17" b="T18"/>
              <a:pathLst>
                <a:path w="636" h="363">
                  <a:moveTo>
                    <a:pt x="318" y="0"/>
                  </a:moveTo>
                  <a:lnTo>
                    <a:pt x="0" y="181"/>
                  </a:lnTo>
                  <a:lnTo>
                    <a:pt x="318" y="363"/>
                  </a:lnTo>
                  <a:lnTo>
                    <a:pt x="636" y="181"/>
                  </a:lnTo>
                  <a:lnTo>
                    <a:pt x="318" y="0"/>
                  </a:lnTo>
                  <a:close/>
                </a:path>
              </a:pathLst>
            </a:custGeom>
            <a:solidFill>
              <a:srgbClr val="FFCC00"/>
            </a:solidFill>
            <a:ln w="28575">
              <a:noFill/>
              <a:round/>
              <a:headEnd/>
              <a:tailEnd/>
            </a:ln>
          </p:spPr>
          <p:txBody>
            <a:bodyPr/>
            <a:lstStyle/>
            <a:p>
              <a:endParaRPr lang="en-US"/>
            </a:p>
          </p:txBody>
        </p:sp>
        <p:sp>
          <p:nvSpPr>
            <p:cNvPr id="31758" name="Freeform 8"/>
            <p:cNvSpPr>
              <a:spLocks/>
            </p:cNvSpPr>
            <p:nvPr/>
          </p:nvSpPr>
          <p:spPr bwMode="auto">
            <a:xfrm>
              <a:off x="576" y="1899"/>
              <a:ext cx="738" cy="1263"/>
            </a:xfrm>
            <a:custGeom>
              <a:avLst/>
              <a:gdLst>
                <a:gd name="T0" fmla="*/ 0 w 318"/>
                <a:gd name="T1" fmla="*/ 0 h 544"/>
                <a:gd name="T2" fmla="*/ 0 w 318"/>
                <a:gd name="T3" fmla="*/ 1957 h 544"/>
                <a:gd name="T4" fmla="*/ 1713 w 318"/>
                <a:gd name="T5" fmla="*/ 2932 h 544"/>
                <a:gd name="T6" fmla="*/ 1713 w 318"/>
                <a:gd name="T7" fmla="*/ 982 h 544"/>
                <a:gd name="T8" fmla="*/ 0 w 318"/>
                <a:gd name="T9" fmla="*/ 0 h 544"/>
                <a:gd name="T10" fmla="*/ 0 60000 65536"/>
                <a:gd name="T11" fmla="*/ 0 60000 65536"/>
                <a:gd name="T12" fmla="*/ 0 60000 65536"/>
                <a:gd name="T13" fmla="*/ 0 60000 65536"/>
                <a:gd name="T14" fmla="*/ 0 60000 65536"/>
                <a:gd name="T15" fmla="*/ 0 w 318"/>
                <a:gd name="T16" fmla="*/ 0 h 544"/>
                <a:gd name="T17" fmla="*/ 318 w 318"/>
                <a:gd name="T18" fmla="*/ 544 h 544"/>
              </a:gdLst>
              <a:ahLst/>
              <a:cxnLst>
                <a:cxn ang="T10">
                  <a:pos x="T0" y="T1"/>
                </a:cxn>
                <a:cxn ang="T11">
                  <a:pos x="T2" y="T3"/>
                </a:cxn>
                <a:cxn ang="T12">
                  <a:pos x="T4" y="T5"/>
                </a:cxn>
                <a:cxn ang="T13">
                  <a:pos x="T6" y="T7"/>
                </a:cxn>
                <a:cxn ang="T14">
                  <a:pos x="T8" y="T9"/>
                </a:cxn>
              </a:cxnLst>
              <a:rect l="T15" t="T16" r="T17" b="T18"/>
              <a:pathLst>
                <a:path w="318" h="544">
                  <a:moveTo>
                    <a:pt x="0" y="0"/>
                  </a:moveTo>
                  <a:lnTo>
                    <a:pt x="0" y="363"/>
                  </a:lnTo>
                  <a:lnTo>
                    <a:pt x="318" y="544"/>
                  </a:lnTo>
                  <a:lnTo>
                    <a:pt x="318" y="182"/>
                  </a:lnTo>
                  <a:lnTo>
                    <a:pt x="0" y="0"/>
                  </a:lnTo>
                  <a:close/>
                </a:path>
              </a:pathLst>
            </a:custGeom>
            <a:solidFill>
              <a:srgbClr val="FFDD4B"/>
            </a:solidFill>
            <a:ln w="28575">
              <a:noFill/>
              <a:round/>
              <a:headEnd/>
              <a:tailEnd/>
            </a:ln>
          </p:spPr>
          <p:txBody>
            <a:bodyPr/>
            <a:lstStyle/>
            <a:p>
              <a:endParaRPr lang="en-US"/>
            </a:p>
          </p:txBody>
        </p:sp>
        <p:sp>
          <p:nvSpPr>
            <p:cNvPr id="31759" name="Freeform 9"/>
            <p:cNvSpPr>
              <a:spLocks/>
            </p:cNvSpPr>
            <p:nvPr/>
          </p:nvSpPr>
          <p:spPr bwMode="auto">
            <a:xfrm flipH="1">
              <a:off x="1314" y="1899"/>
              <a:ext cx="737" cy="1263"/>
            </a:xfrm>
            <a:custGeom>
              <a:avLst/>
              <a:gdLst>
                <a:gd name="T0" fmla="*/ 0 w 318"/>
                <a:gd name="T1" fmla="*/ 0 h 544"/>
                <a:gd name="T2" fmla="*/ 0 w 318"/>
                <a:gd name="T3" fmla="*/ 1957 h 544"/>
                <a:gd name="T4" fmla="*/ 1708 w 318"/>
                <a:gd name="T5" fmla="*/ 2932 h 544"/>
                <a:gd name="T6" fmla="*/ 1708 w 318"/>
                <a:gd name="T7" fmla="*/ 982 h 544"/>
                <a:gd name="T8" fmla="*/ 0 w 318"/>
                <a:gd name="T9" fmla="*/ 0 h 544"/>
                <a:gd name="T10" fmla="*/ 0 60000 65536"/>
                <a:gd name="T11" fmla="*/ 0 60000 65536"/>
                <a:gd name="T12" fmla="*/ 0 60000 65536"/>
                <a:gd name="T13" fmla="*/ 0 60000 65536"/>
                <a:gd name="T14" fmla="*/ 0 60000 65536"/>
                <a:gd name="T15" fmla="*/ 0 w 318"/>
                <a:gd name="T16" fmla="*/ 0 h 544"/>
                <a:gd name="T17" fmla="*/ 318 w 318"/>
                <a:gd name="T18" fmla="*/ 544 h 544"/>
              </a:gdLst>
              <a:ahLst/>
              <a:cxnLst>
                <a:cxn ang="T10">
                  <a:pos x="T0" y="T1"/>
                </a:cxn>
                <a:cxn ang="T11">
                  <a:pos x="T2" y="T3"/>
                </a:cxn>
                <a:cxn ang="T12">
                  <a:pos x="T4" y="T5"/>
                </a:cxn>
                <a:cxn ang="T13">
                  <a:pos x="T6" y="T7"/>
                </a:cxn>
                <a:cxn ang="T14">
                  <a:pos x="T8" y="T9"/>
                </a:cxn>
              </a:cxnLst>
              <a:rect l="T15" t="T16" r="T17" b="T18"/>
              <a:pathLst>
                <a:path w="318" h="544">
                  <a:moveTo>
                    <a:pt x="0" y="0"/>
                  </a:moveTo>
                  <a:lnTo>
                    <a:pt x="0" y="363"/>
                  </a:lnTo>
                  <a:lnTo>
                    <a:pt x="318" y="544"/>
                  </a:lnTo>
                  <a:lnTo>
                    <a:pt x="318" y="182"/>
                  </a:lnTo>
                  <a:lnTo>
                    <a:pt x="0" y="0"/>
                  </a:lnTo>
                  <a:close/>
                </a:path>
              </a:pathLst>
            </a:custGeom>
            <a:solidFill>
              <a:srgbClr val="FFEC9B"/>
            </a:solidFill>
            <a:ln w="28575">
              <a:noFill/>
              <a:round/>
              <a:headEnd/>
              <a:tailEnd/>
            </a:ln>
          </p:spPr>
          <p:txBody>
            <a:bodyPr/>
            <a:lstStyle/>
            <a:p>
              <a:endParaRPr lang="en-US"/>
            </a:p>
          </p:txBody>
        </p:sp>
        <p:sp>
          <p:nvSpPr>
            <p:cNvPr id="31760" name="Line 10"/>
            <p:cNvSpPr>
              <a:spLocks noChangeShapeType="1"/>
            </p:cNvSpPr>
            <p:nvPr/>
          </p:nvSpPr>
          <p:spPr bwMode="auto">
            <a:xfrm>
              <a:off x="576" y="1899"/>
              <a:ext cx="0" cy="842"/>
            </a:xfrm>
            <a:prstGeom prst="line">
              <a:avLst/>
            </a:prstGeom>
            <a:noFill/>
            <a:ln w="28575">
              <a:solidFill>
                <a:schemeClr val="tx1"/>
              </a:solidFill>
              <a:round/>
              <a:headEnd/>
              <a:tailEnd/>
            </a:ln>
          </p:spPr>
          <p:txBody>
            <a:bodyPr/>
            <a:lstStyle/>
            <a:p>
              <a:endParaRPr lang="en-US"/>
            </a:p>
          </p:txBody>
        </p:sp>
        <p:sp>
          <p:nvSpPr>
            <p:cNvPr id="31761" name="Freeform 11"/>
            <p:cNvSpPr>
              <a:spLocks/>
            </p:cNvSpPr>
            <p:nvPr/>
          </p:nvSpPr>
          <p:spPr bwMode="auto">
            <a:xfrm>
              <a:off x="572" y="1468"/>
              <a:ext cx="744" cy="430"/>
            </a:xfrm>
            <a:custGeom>
              <a:avLst/>
              <a:gdLst>
                <a:gd name="T0" fmla="*/ 0 w 744"/>
                <a:gd name="T1" fmla="*/ 430 h 430"/>
                <a:gd name="T2" fmla="*/ 744 w 744"/>
                <a:gd name="T3" fmla="*/ 0 h 430"/>
                <a:gd name="T4" fmla="*/ 0 60000 65536"/>
                <a:gd name="T5" fmla="*/ 0 60000 65536"/>
                <a:gd name="T6" fmla="*/ 0 w 744"/>
                <a:gd name="T7" fmla="*/ 0 h 430"/>
                <a:gd name="T8" fmla="*/ 744 w 744"/>
                <a:gd name="T9" fmla="*/ 430 h 430"/>
              </a:gdLst>
              <a:ahLst/>
              <a:cxnLst>
                <a:cxn ang="T4">
                  <a:pos x="T0" y="T1"/>
                </a:cxn>
                <a:cxn ang="T5">
                  <a:pos x="T2" y="T3"/>
                </a:cxn>
              </a:cxnLst>
              <a:rect l="T6" t="T7" r="T8" b="T9"/>
              <a:pathLst>
                <a:path w="744" h="430">
                  <a:moveTo>
                    <a:pt x="0" y="430"/>
                  </a:moveTo>
                  <a:lnTo>
                    <a:pt x="744" y="0"/>
                  </a:lnTo>
                </a:path>
              </a:pathLst>
            </a:custGeom>
            <a:noFill/>
            <a:ln w="28575">
              <a:solidFill>
                <a:schemeClr val="tx1"/>
              </a:solidFill>
              <a:round/>
              <a:headEnd/>
              <a:tailEnd/>
            </a:ln>
          </p:spPr>
          <p:txBody>
            <a:bodyPr/>
            <a:lstStyle/>
            <a:p>
              <a:endParaRPr lang="en-US"/>
            </a:p>
          </p:txBody>
        </p:sp>
        <p:sp>
          <p:nvSpPr>
            <p:cNvPr id="31762" name="Line 12"/>
            <p:cNvSpPr>
              <a:spLocks noChangeShapeType="1"/>
            </p:cNvSpPr>
            <p:nvPr/>
          </p:nvSpPr>
          <p:spPr bwMode="auto">
            <a:xfrm>
              <a:off x="1317" y="2321"/>
              <a:ext cx="0" cy="842"/>
            </a:xfrm>
            <a:prstGeom prst="line">
              <a:avLst/>
            </a:prstGeom>
            <a:noFill/>
            <a:ln w="28575">
              <a:solidFill>
                <a:schemeClr val="tx1"/>
              </a:solidFill>
              <a:round/>
              <a:headEnd/>
              <a:tailEnd/>
            </a:ln>
          </p:spPr>
          <p:txBody>
            <a:bodyPr/>
            <a:lstStyle/>
            <a:p>
              <a:endParaRPr lang="en-US"/>
            </a:p>
          </p:txBody>
        </p:sp>
        <p:sp>
          <p:nvSpPr>
            <p:cNvPr id="31763" name="Line 13"/>
            <p:cNvSpPr>
              <a:spLocks noChangeShapeType="1"/>
            </p:cNvSpPr>
            <p:nvPr/>
          </p:nvSpPr>
          <p:spPr bwMode="auto">
            <a:xfrm>
              <a:off x="2044" y="1899"/>
              <a:ext cx="0" cy="842"/>
            </a:xfrm>
            <a:prstGeom prst="line">
              <a:avLst/>
            </a:prstGeom>
            <a:noFill/>
            <a:ln w="28575">
              <a:solidFill>
                <a:schemeClr val="tx1"/>
              </a:solidFill>
              <a:round/>
              <a:headEnd/>
              <a:tailEnd/>
            </a:ln>
          </p:spPr>
          <p:txBody>
            <a:bodyPr/>
            <a:lstStyle/>
            <a:p>
              <a:endParaRPr lang="en-US"/>
            </a:p>
          </p:txBody>
        </p:sp>
        <p:sp>
          <p:nvSpPr>
            <p:cNvPr id="31764" name="Freeform 14"/>
            <p:cNvSpPr>
              <a:spLocks/>
            </p:cNvSpPr>
            <p:nvPr/>
          </p:nvSpPr>
          <p:spPr bwMode="auto">
            <a:xfrm>
              <a:off x="1314" y="2742"/>
              <a:ext cx="731" cy="420"/>
            </a:xfrm>
            <a:custGeom>
              <a:avLst/>
              <a:gdLst>
                <a:gd name="T0" fmla="*/ 0 w 731"/>
                <a:gd name="T1" fmla="*/ 420 h 420"/>
                <a:gd name="T2" fmla="*/ 731 w 731"/>
                <a:gd name="T3" fmla="*/ 0 h 420"/>
                <a:gd name="T4" fmla="*/ 0 60000 65536"/>
                <a:gd name="T5" fmla="*/ 0 60000 65536"/>
                <a:gd name="T6" fmla="*/ 0 w 731"/>
                <a:gd name="T7" fmla="*/ 0 h 420"/>
                <a:gd name="T8" fmla="*/ 731 w 731"/>
                <a:gd name="T9" fmla="*/ 420 h 420"/>
              </a:gdLst>
              <a:ahLst/>
              <a:cxnLst>
                <a:cxn ang="T4">
                  <a:pos x="T0" y="T1"/>
                </a:cxn>
                <a:cxn ang="T5">
                  <a:pos x="T2" y="T3"/>
                </a:cxn>
              </a:cxnLst>
              <a:rect l="T6" t="T7" r="T8" b="T9"/>
              <a:pathLst>
                <a:path w="731" h="420">
                  <a:moveTo>
                    <a:pt x="0" y="420"/>
                  </a:moveTo>
                  <a:lnTo>
                    <a:pt x="731" y="0"/>
                  </a:lnTo>
                </a:path>
              </a:pathLst>
            </a:custGeom>
            <a:noFill/>
            <a:ln w="28575">
              <a:solidFill>
                <a:schemeClr val="tx1"/>
              </a:solidFill>
              <a:round/>
              <a:headEnd/>
              <a:tailEnd/>
            </a:ln>
          </p:spPr>
          <p:txBody>
            <a:bodyPr/>
            <a:lstStyle/>
            <a:p>
              <a:endParaRPr lang="en-US"/>
            </a:p>
          </p:txBody>
        </p:sp>
        <p:sp>
          <p:nvSpPr>
            <p:cNvPr id="31765" name="Line 15"/>
            <p:cNvSpPr>
              <a:spLocks noChangeShapeType="1"/>
            </p:cNvSpPr>
            <p:nvPr/>
          </p:nvSpPr>
          <p:spPr bwMode="auto">
            <a:xfrm rot="-7200000">
              <a:off x="1682" y="1689"/>
              <a:ext cx="0" cy="841"/>
            </a:xfrm>
            <a:prstGeom prst="line">
              <a:avLst/>
            </a:prstGeom>
            <a:noFill/>
            <a:ln w="28575">
              <a:solidFill>
                <a:schemeClr val="tx1"/>
              </a:solidFill>
              <a:round/>
              <a:headEnd/>
              <a:tailEnd/>
            </a:ln>
          </p:spPr>
          <p:txBody>
            <a:bodyPr/>
            <a:lstStyle/>
            <a:p>
              <a:endParaRPr lang="en-US"/>
            </a:p>
          </p:txBody>
        </p:sp>
        <p:sp>
          <p:nvSpPr>
            <p:cNvPr id="31766" name="Freeform 16"/>
            <p:cNvSpPr>
              <a:spLocks/>
            </p:cNvSpPr>
            <p:nvPr/>
          </p:nvSpPr>
          <p:spPr bwMode="auto">
            <a:xfrm>
              <a:off x="1310" y="1470"/>
              <a:ext cx="736" cy="430"/>
            </a:xfrm>
            <a:custGeom>
              <a:avLst/>
              <a:gdLst>
                <a:gd name="T0" fmla="*/ 736 w 736"/>
                <a:gd name="T1" fmla="*/ 430 h 430"/>
                <a:gd name="T2" fmla="*/ 0 w 736"/>
                <a:gd name="T3" fmla="*/ 0 h 430"/>
                <a:gd name="T4" fmla="*/ 0 60000 65536"/>
                <a:gd name="T5" fmla="*/ 0 60000 65536"/>
                <a:gd name="T6" fmla="*/ 0 w 736"/>
                <a:gd name="T7" fmla="*/ 0 h 430"/>
                <a:gd name="T8" fmla="*/ 736 w 736"/>
                <a:gd name="T9" fmla="*/ 430 h 430"/>
              </a:gdLst>
              <a:ahLst/>
              <a:cxnLst>
                <a:cxn ang="T4">
                  <a:pos x="T0" y="T1"/>
                </a:cxn>
                <a:cxn ang="T5">
                  <a:pos x="T2" y="T3"/>
                </a:cxn>
              </a:cxnLst>
              <a:rect l="T6" t="T7" r="T8" b="T9"/>
              <a:pathLst>
                <a:path w="736" h="430">
                  <a:moveTo>
                    <a:pt x="736" y="430"/>
                  </a:moveTo>
                  <a:lnTo>
                    <a:pt x="0" y="0"/>
                  </a:lnTo>
                </a:path>
              </a:pathLst>
            </a:custGeom>
            <a:noFill/>
            <a:ln w="28575">
              <a:solidFill>
                <a:schemeClr val="tx1"/>
              </a:solidFill>
              <a:round/>
              <a:headEnd/>
              <a:tailEnd/>
            </a:ln>
          </p:spPr>
          <p:txBody>
            <a:bodyPr/>
            <a:lstStyle/>
            <a:p>
              <a:endParaRPr lang="en-US"/>
            </a:p>
          </p:txBody>
        </p:sp>
        <p:sp>
          <p:nvSpPr>
            <p:cNvPr id="31767" name="Freeform 17"/>
            <p:cNvSpPr>
              <a:spLocks/>
            </p:cNvSpPr>
            <p:nvPr/>
          </p:nvSpPr>
          <p:spPr bwMode="auto">
            <a:xfrm>
              <a:off x="578" y="1900"/>
              <a:ext cx="738" cy="422"/>
            </a:xfrm>
            <a:custGeom>
              <a:avLst/>
              <a:gdLst>
                <a:gd name="T0" fmla="*/ 738 w 738"/>
                <a:gd name="T1" fmla="*/ 422 h 422"/>
                <a:gd name="T2" fmla="*/ 0 w 738"/>
                <a:gd name="T3" fmla="*/ 0 h 422"/>
                <a:gd name="T4" fmla="*/ 0 60000 65536"/>
                <a:gd name="T5" fmla="*/ 0 60000 65536"/>
                <a:gd name="T6" fmla="*/ 0 w 738"/>
                <a:gd name="T7" fmla="*/ 0 h 422"/>
                <a:gd name="T8" fmla="*/ 738 w 738"/>
                <a:gd name="T9" fmla="*/ 422 h 422"/>
              </a:gdLst>
              <a:ahLst/>
              <a:cxnLst>
                <a:cxn ang="T4">
                  <a:pos x="T0" y="T1"/>
                </a:cxn>
                <a:cxn ang="T5">
                  <a:pos x="T2" y="T3"/>
                </a:cxn>
              </a:cxnLst>
              <a:rect l="T6" t="T7" r="T8" b="T9"/>
              <a:pathLst>
                <a:path w="738" h="422">
                  <a:moveTo>
                    <a:pt x="738" y="422"/>
                  </a:moveTo>
                  <a:lnTo>
                    <a:pt x="0" y="0"/>
                  </a:lnTo>
                </a:path>
              </a:pathLst>
            </a:custGeom>
            <a:noFill/>
            <a:ln w="28575">
              <a:solidFill>
                <a:schemeClr val="tx1"/>
              </a:solidFill>
              <a:round/>
              <a:headEnd/>
              <a:tailEnd/>
            </a:ln>
          </p:spPr>
          <p:txBody>
            <a:bodyPr/>
            <a:lstStyle/>
            <a:p>
              <a:endParaRPr lang="en-US"/>
            </a:p>
          </p:txBody>
        </p:sp>
        <p:sp>
          <p:nvSpPr>
            <p:cNvPr id="31768" name="Freeform 18"/>
            <p:cNvSpPr>
              <a:spLocks/>
            </p:cNvSpPr>
            <p:nvPr/>
          </p:nvSpPr>
          <p:spPr bwMode="auto">
            <a:xfrm>
              <a:off x="578" y="2743"/>
              <a:ext cx="738" cy="423"/>
            </a:xfrm>
            <a:custGeom>
              <a:avLst/>
              <a:gdLst>
                <a:gd name="T0" fmla="*/ 738 w 738"/>
                <a:gd name="T1" fmla="*/ 423 h 423"/>
                <a:gd name="T2" fmla="*/ 0 w 738"/>
                <a:gd name="T3" fmla="*/ 0 h 423"/>
                <a:gd name="T4" fmla="*/ 0 60000 65536"/>
                <a:gd name="T5" fmla="*/ 0 60000 65536"/>
                <a:gd name="T6" fmla="*/ 0 w 738"/>
                <a:gd name="T7" fmla="*/ 0 h 423"/>
                <a:gd name="T8" fmla="*/ 738 w 738"/>
                <a:gd name="T9" fmla="*/ 423 h 423"/>
              </a:gdLst>
              <a:ahLst/>
              <a:cxnLst>
                <a:cxn ang="T4">
                  <a:pos x="T0" y="T1"/>
                </a:cxn>
                <a:cxn ang="T5">
                  <a:pos x="T2" y="T3"/>
                </a:cxn>
              </a:cxnLst>
              <a:rect l="T6" t="T7" r="T8" b="T9"/>
              <a:pathLst>
                <a:path w="738" h="423">
                  <a:moveTo>
                    <a:pt x="738" y="423"/>
                  </a:moveTo>
                  <a:lnTo>
                    <a:pt x="0" y="0"/>
                  </a:lnTo>
                </a:path>
              </a:pathLst>
            </a:custGeom>
            <a:noFill/>
            <a:ln w="28575">
              <a:solidFill>
                <a:schemeClr val="tx1"/>
              </a:solidFill>
              <a:round/>
              <a:headEnd/>
              <a:tailEnd/>
            </a:ln>
          </p:spPr>
          <p:txBody>
            <a:bodyPr/>
            <a:lstStyle/>
            <a:p>
              <a:endParaRPr lang="en-US"/>
            </a:p>
          </p:txBody>
        </p:sp>
        <p:sp>
          <p:nvSpPr>
            <p:cNvPr id="31769" name="Line 19"/>
            <p:cNvSpPr>
              <a:spLocks noChangeShapeType="1"/>
            </p:cNvSpPr>
            <p:nvPr/>
          </p:nvSpPr>
          <p:spPr bwMode="auto">
            <a:xfrm>
              <a:off x="567" y="2841"/>
              <a:ext cx="725" cy="408"/>
            </a:xfrm>
            <a:prstGeom prst="line">
              <a:avLst/>
            </a:prstGeom>
            <a:noFill/>
            <a:ln w="19050">
              <a:solidFill>
                <a:schemeClr val="tx1"/>
              </a:solidFill>
              <a:round/>
              <a:headEnd type="arrow" w="med" len="med"/>
              <a:tailEnd type="arrow" w="med" len="med"/>
            </a:ln>
          </p:spPr>
          <p:txBody>
            <a:bodyPr/>
            <a:lstStyle/>
            <a:p>
              <a:endParaRPr lang="en-US"/>
            </a:p>
          </p:txBody>
        </p:sp>
        <p:sp>
          <p:nvSpPr>
            <p:cNvPr id="31770" name="Text Box 20"/>
            <p:cNvSpPr txBox="1">
              <a:spLocks noChangeArrowheads="1"/>
            </p:cNvSpPr>
            <p:nvPr/>
          </p:nvSpPr>
          <p:spPr bwMode="auto">
            <a:xfrm>
              <a:off x="748" y="3022"/>
              <a:ext cx="201" cy="288"/>
            </a:xfrm>
            <a:prstGeom prst="rect">
              <a:avLst/>
            </a:prstGeom>
            <a:noFill/>
            <a:ln w="9525">
              <a:noFill/>
              <a:miter lim="800000"/>
              <a:headEnd/>
              <a:tailEnd/>
            </a:ln>
          </p:spPr>
          <p:txBody>
            <a:bodyPr wrap="none">
              <a:spAutoFit/>
            </a:bodyPr>
            <a:lstStyle/>
            <a:p>
              <a:pPr eaLnBrk="0" hangingPunct="0"/>
              <a:r>
                <a:rPr lang="en-US" i="1">
                  <a:solidFill>
                    <a:srgbClr val="010066"/>
                  </a:solidFill>
                </a:rPr>
                <a:t>x</a:t>
              </a:r>
              <a:endParaRPr lang="en-GB" i="1">
                <a:solidFill>
                  <a:srgbClr val="010066"/>
                </a:solidFill>
              </a:endParaRPr>
            </a:p>
          </p:txBody>
        </p:sp>
      </p:grpSp>
      <p:sp>
        <p:nvSpPr>
          <p:cNvPr id="17429" name="Text Box 21"/>
          <p:cNvSpPr txBox="1">
            <a:spLocks noChangeArrowheads="1"/>
          </p:cNvSpPr>
          <p:nvPr/>
        </p:nvSpPr>
        <p:spPr bwMode="auto">
          <a:xfrm>
            <a:off x="3975100" y="2268538"/>
            <a:ext cx="4773613" cy="822325"/>
          </a:xfrm>
          <a:prstGeom prst="rect">
            <a:avLst/>
          </a:prstGeom>
          <a:noFill/>
          <a:ln w="9525">
            <a:noFill/>
            <a:miter lim="800000"/>
            <a:headEnd/>
            <a:tailEnd/>
          </a:ln>
        </p:spPr>
        <p:txBody>
          <a:bodyPr>
            <a:spAutoFit/>
          </a:bodyPr>
          <a:lstStyle/>
          <a:p>
            <a:pPr eaLnBrk="0" hangingPunct="0"/>
            <a:r>
              <a:rPr lang="en-US">
                <a:solidFill>
                  <a:srgbClr val="010066"/>
                </a:solidFill>
                <a:latin typeface="Arial" charset="0"/>
              </a:rPr>
              <a:t>All six faces of a cube have the same area.</a:t>
            </a:r>
            <a:endParaRPr lang="en-GB">
              <a:solidFill>
                <a:srgbClr val="010066"/>
              </a:solidFill>
              <a:latin typeface="Arial" charset="0"/>
            </a:endParaRPr>
          </a:p>
        </p:txBody>
      </p:sp>
      <p:sp>
        <p:nvSpPr>
          <p:cNvPr id="17430" name="Text Box 22"/>
          <p:cNvSpPr txBox="1">
            <a:spLocks noChangeArrowheads="1"/>
          </p:cNvSpPr>
          <p:nvPr/>
        </p:nvSpPr>
        <p:spPr bwMode="auto">
          <a:xfrm>
            <a:off x="3975100" y="3417888"/>
            <a:ext cx="4748213"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The area of each face is </a:t>
            </a:r>
            <a:r>
              <a:rPr lang="en-US" i="1">
                <a:solidFill>
                  <a:srgbClr val="010066"/>
                </a:solidFill>
              </a:rPr>
              <a:t>x</a:t>
            </a:r>
            <a:r>
              <a:rPr lang="en-US">
                <a:solidFill>
                  <a:srgbClr val="010066"/>
                </a:solidFill>
                <a:latin typeface="Arial" charset="0"/>
              </a:rPr>
              <a:t> × </a:t>
            </a:r>
            <a:r>
              <a:rPr lang="en-US" i="1">
                <a:solidFill>
                  <a:srgbClr val="010066"/>
                </a:solidFill>
              </a:rPr>
              <a:t>x</a:t>
            </a:r>
            <a:r>
              <a:rPr lang="en-US">
                <a:solidFill>
                  <a:srgbClr val="010066"/>
                </a:solidFill>
                <a:latin typeface="Arial" charset="0"/>
              </a:rPr>
              <a:t> = </a:t>
            </a:r>
            <a:r>
              <a:rPr lang="en-US" i="1">
                <a:solidFill>
                  <a:srgbClr val="010066"/>
                </a:solidFill>
              </a:rPr>
              <a:t>x</a:t>
            </a:r>
            <a:r>
              <a:rPr lang="en-US" baseline="30000">
                <a:solidFill>
                  <a:srgbClr val="010066"/>
                </a:solidFill>
                <a:latin typeface="Arial" charset="0"/>
              </a:rPr>
              <a:t>2</a:t>
            </a:r>
            <a:endParaRPr lang="en-GB" baseline="30000">
              <a:solidFill>
                <a:srgbClr val="010066"/>
              </a:solidFill>
              <a:latin typeface="Arial" charset="0"/>
            </a:endParaRPr>
          </a:p>
        </p:txBody>
      </p:sp>
      <p:sp>
        <p:nvSpPr>
          <p:cNvPr id="17431" name="Text Box 23"/>
          <p:cNvSpPr txBox="1">
            <a:spLocks noChangeArrowheads="1"/>
          </p:cNvSpPr>
          <p:nvPr/>
        </p:nvSpPr>
        <p:spPr bwMode="auto">
          <a:xfrm>
            <a:off x="3975100" y="4051300"/>
            <a:ext cx="1590675" cy="457200"/>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Therefore,</a:t>
            </a:r>
            <a:endParaRPr lang="en-GB">
              <a:solidFill>
                <a:srgbClr val="010066"/>
              </a:solidFill>
              <a:latin typeface="Arial" charset="0"/>
            </a:endParaRPr>
          </a:p>
        </p:txBody>
      </p:sp>
      <p:grpSp>
        <p:nvGrpSpPr>
          <p:cNvPr id="3" name="Group 24"/>
          <p:cNvGrpSpPr>
            <a:grpSpLocks/>
          </p:cNvGrpSpPr>
          <p:nvPr/>
        </p:nvGrpSpPr>
        <p:grpSpPr bwMode="auto">
          <a:xfrm>
            <a:off x="4232275" y="4797425"/>
            <a:ext cx="4227513" cy="765175"/>
            <a:chOff x="2666" y="3022"/>
            <a:chExt cx="2663" cy="482"/>
          </a:xfrm>
        </p:grpSpPr>
        <p:sp>
          <p:nvSpPr>
            <p:cNvPr id="31755" name="Text Box 25"/>
            <p:cNvSpPr txBox="1">
              <a:spLocks noChangeArrowheads="1"/>
            </p:cNvSpPr>
            <p:nvPr/>
          </p:nvSpPr>
          <p:spPr bwMode="auto">
            <a:xfrm>
              <a:off x="2722" y="3142"/>
              <a:ext cx="2540" cy="288"/>
            </a:xfrm>
            <a:prstGeom prst="rect">
              <a:avLst/>
            </a:prstGeom>
            <a:noFill/>
            <a:ln w="9525">
              <a:noFill/>
              <a:miter lim="800000"/>
              <a:headEnd/>
              <a:tailEnd/>
            </a:ln>
          </p:spPr>
          <p:txBody>
            <a:bodyPr wrap="none">
              <a:spAutoFit/>
            </a:bodyPr>
            <a:lstStyle/>
            <a:p>
              <a:pPr eaLnBrk="0" hangingPunct="0"/>
              <a:r>
                <a:rPr lang="en-US">
                  <a:solidFill>
                    <a:srgbClr val="010066"/>
                  </a:solidFill>
                  <a:latin typeface="Arial" charset="0"/>
                </a:rPr>
                <a:t>Surface area of a cube = 6</a:t>
              </a:r>
              <a:r>
                <a:rPr lang="en-US" i="1">
                  <a:solidFill>
                    <a:srgbClr val="010066"/>
                  </a:solidFill>
                </a:rPr>
                <a:t>x</a:t>
              </a:r>
              <a:r>
                <a:rPr lang="en-US" baseline="30000">
                  <a:solidFill>
                    <a:srgbClr val="010066"/>
                  </a:solidFill>
                  <a:latin typeface="Arial" charset="0"/>
                </a:rPr>
                <a:t>2</a:t>
              </a:r>
              <a:endParaRPr lang="en-GB" baseline="30000">
                <a:solidFill>
                  <a:srgbClr val="010066"/>
                </a:solidFill>
                <a:latin typeface="Arial" charset="0"/>
              </a:endParaRPr>
            </a:p>
          </p:txBody>
        </p:sp>
        <p:sp>
          <p:nvSpPr>
            <p:cNvPr id="31756" name="Rectangle 26"/>
            <p:cNvSpPr>
              <a:spLocks noChangeArrowheads="1"/>
            </p:cNvSpPr>
            <p:nvPr/>
          </p:nvSpPr>
          <p:spPr bwMode="auto">
            <a:xfrm>
              <a:off x="2666" y="3022"/>
              <a:ext cx="2663" cy="482"/>
            </a:xfrm>
            <a:prstGeom prst="rect">
              <a:avLst/>
            </a:prstGeom>
            <a:noFill/>
            <a:ln w="28575">
              <a:solidFill>
                <a:schemeClr val="tx1"/>
              </a:solidFill>
              <a:miter lim="800000"/>
              <a:headEnd/>
              <a:tailEnd/>
            </a:ln>
          </p:spPr>
          <p:txBody>
            <a:bodyPr wrap="none" anchor="ctr"/>
            <a:lstStyle/>
            <a:p>
              <a:endParaRPr lang="en-CA" sz="1800">
                <a:latin typeface="Arial"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31"/>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9" grpId="0"/>
      <p:bldP spid="17430" grpId="0"/>
      <p:bldP spid="174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idx="4294967295"/>
          </p:nvPr>
        </p:nvSpPr>
        <p:spPr>
          <a:xfrm>
            <a:off x="457200" y="609600"/>
            <a:ext cx="8229600" cy="1143000"/>
          </a:xfrm>
        </p:spPr>
        <p:txBody>
          <a:bodyPr lIns="91440" tIns="45720" rIns="91440" bIns="45720"/>
          <a:lstStyle/>
          <a:p>
            <a:pPr eaLnBrk="1" hangingPunct="1"/>
            <a:r>
              <a:rPr lang="en-A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Volume?</a:t>
            </a:r>
            <a:endPar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075" name="Content Placeholder 2"/>
          <p:cNvSpPr>
            <a:spLocks noGrp="1"/>
          </p:cNvSpPr>
          <p:nvPr>
            <p:ph idx="4294967295"/>
          </p:nvPr>
        </p:nvSpPr>
        <p:spPr/>
        <p:txBody>
          <a:bodyPr/>
          <a:lstStyle/>
          <a:p>
            <a:pPr marL="457200" indent="-457200" eaLnBrk="1" hangingPunct="1">
              <a:buClr>
                <a:srgbClr val="C00000"/>
              </a:buClr>
              <a:buFont typeface="Wingdings" pitchFamily="2" charset="2"/>
              <a:buChar char="v"/>
            </a:pPr>
            <a:r>
              <a:rPr lang="en-US" dirty="0" smtClean="0"/>
              <a:t>The volume of a three-dimensional figure is the amount of space within it. </a:t>
            </a:r>
          </a:p>
          <a:p>
            <a:pPr marL="457200" indent="-457200" eaLnBrk="1" hangingPunct="1">
              <a:buClr>
                <a:srgbClr val="C00000"/>
              </a:buClr>
              <a:buFont typeface="Wingdings" pitchFamily="2" charset="2"/>
              <a:buChar char="v"/>
            </a:pPr>
            <a:endParaRPr lang="en-US" dirty="0" smtClean="0"/>
          </a:p>
          <a:p>
            <a:pPr marL="457200" indent="-457200" eaLnBrk="1" hangingPunct="1">
              <a:buClr>
                <a:srgbClr val="C00000"/>
              </a:buClr>
              <a:buFont typeface="Wingdings" pitchFamily="2" charset="2"/>
              <a:buChar char="v"/>
            </a:pPr>
            <a:r>
              <a:rPr lang="en-AU" dirty="0" smtClean="0"/>
              <a:t>Measured in Units Cubed (e.g. cm3)</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xEl>
                                              <p:pRg st="2" end="2"/>
                                            </p:txEl>
                                          </p:spTgt>
                                        </p:tgtEl>
                                        <p:attrNameLst>
                                          <p:attrName>style.visibility</p:attrName>
                                        </p:attrNameLst>
                                      </p:cBhvr>
                                      <p:to>
                                        <p:strVal val="visible"/>
                                      </p:to>
                                    </p:set>
                                    <p:anim calcmode="lin" valueType="num">
                                      <p:cBhvr additive="base">
                                        <p:cTn id="13"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4"/>
          <p:cNvSpPr txBox="1">
            <a:spLocks noChangeArrowheads="1"/>
          </p:cNvSpPr>
          <p:nvPr/>
        </p:nvSpPr>
        <p:spPr bwMode="auto">
          <a:xfrm>
            <a:off x="150813" y="1947862"/>
            <a:ext cx="8501062" cy="822325"/>
          </a:xfrm>
          <a:prstGeom prst="rect">
            <a:avLst/>
          </a:prstGeom>
          <a:noFill/>
          <a:ln w="9525">
            <a:noFill/>
            <a:miter lim="800000"/>
            <a:headEnd/>
            <a:tailEnd/>
          </a:ln>
        </p:spPr>
        <p:txBody>
          <a:bodyPr>
            <a:spAutoFit/>
          </a:bodyPr>
          <a:lstStyle/>
          <a:p>
            <a:r>
              <a:rPr lang="en-GB">
                <a:solidFill>
                  <a:srgbClr val="000066"/>
                </a:solidFill>
              </a:rPr>
              <a:t>The amount of space that a three-dimensional object takes up is called its </a:t>
            </a:r>
            <a:r>
              <a:rPr lang="en-GB" b="1">
                <a:solidFill>
                  <a:srgbClr val="FF6600"/>
                </a:solidFill>
              </a:rPr>
              <a:t>volume</a:t>
            </a:r>
            <a:r>
              <a:rPr lang="en-GB">
                <a:solidFill>
                  <a:srgbClr val="000066"/>
                </a:solidFill>
              </a:rPr>
              <a:t>.</a:t>
            </a:r>
          </a:p>
        </p:txBody>
      </p:sp>
      <p:sp>
        <p:nvSpPr>
          <p:cNvPr id="16389" name="Rectangle 6"/>
          <p:cNvSpPr>
            <a:spLocks noGrp="1" noChangeArrowheads="1"/>
          </p:cNvSpPr>
          <p:nvPr>
            <p:ph type="title" idx="4294967295"/>
          </p:nvPr>
        </p:nvSpPr>
        <p:spPr bwMode="auto">
          <a:xfrm>
            <a:off x="150813" y="901700"/>
            <a:ext cx="6581775" cy="633412"/>
          </a:xfrm>
          <a:prstGeom prst="rect">
            <a:avLst/>
          </a:prstGeom>
          <a:noFill/>
          <a:ln>
            <a:miter lim="800000"/>
            <a:headEnd/>
            <a:tailEnd/>
          </a:ln>
        </p:spPr>
        <p:txBody>
          <a:bodyPr>
            <a:noAutofit/>
          </a:bodyPr>
          <a:lstStyle/>
          <a:p>
            <a:pPr algn="l" eaLnBrk="1" hangingPunct="1"/>
            <a:r>
              <a:rPr lang="en-US"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VOLUME</a:t>
            </a:r>
            <a:endParaRPr lang="en-GB"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46123" name="Text Box 11"/>
          <p:cNvSpPr txBox="1">
            <a:spLocks noChangeArrowheads="1"/>
          </p:cNvSpPr>
          <p:nvPr/>
        </p:nvSpPr>
        <p:spPr bwMode="auto">
          <a:xfrm>
            <a:off x="150813" y="3914775"/>
            <a:ext cx="6561137" cy="457200"/>
          </a:xfrm>
          <a:prstGeom prst="rect">
            <a:avLst/>
          </a:prstGeom>
          <a:noFill/>
          <a:ln w="9525">
            <a:noFill/>
            <a:miter lim="800000"/>
            <a:headEnd/>
            <a:tailEnd/>
          </a:ln>
        </p:spPr>
        <p:txBody>
          <a:bodyPr wrap="none">
            <a:spAutoFit/>
          </a:bodyPr>
          <a:lstStyle/>
          <a:p>
            <a:r>
              <a:rPr lang="en-US"/>
              <a:t>For example, we can use mm</a:t>
            </a:r>
            <a:r>
              <a:rPr lang="en-US" baseline="30000"/>
              <a:t>3</a:t>
            </a:r>
            <a:r>
              <a:rPr lang="en-US"/>
              <a:t>, cm</a:t>
            </a:r>
            <a:r>
              <a:rPr lang="en-US" baseline="30000"/>
              <a:t>3</a:t>
            </a:r>
            <a:r>
              <a:rPr lang="en-US"/>
              <a:t>, m</a:t>
            </a:r>
            <a:r>
              <a:rPr lang="en-US" baseline="30000"/>
              <a:t>3</a:t>
            </a:r>
            <a:r>
              <a:rPr lang="en-US"/>
              <a:t> or km</a:t>
            </a:r>
            <a:r>
              <a:rPr lang="en-US" baseline="30000"/>
              <a:t>3</a:t>
            </a:r>
            <a:r>
              <a:rPr lang="en-US"/>
              <a:t>.</a:t>
            </a:r>
            <a:endParaRPr lang="en-GB"/>
          </a:p>
        </p:txBody>
      </p:sp>
      <p:sp>
        <p:nvSpPr>
          <p:cNvPr id="346124" name="Text Box 12"/>
          <p:cNvSpPr txBox="1">
            <a:spLocks noChangeArrowheads="1"/>
          </p:cNvSpPr>
          <p:nvPr/>
        </p:nvSpPr>
        <p:spPr bwMode="auto">
          <a:xfrm>
            <a:off x="150813" y="4716462"/>
            <a:ext cx="8139112" cy="822325"/>
          </a:xfrm>
          <a:prstGeom prst="rect">
            <a:avLst/>
          </a:prstGeom>
          <a:noFill/>
          <a:ln w="9525">
            <a:noFill/>
            <a:miter lim="800000"/>
            <a:headEnd/>
            <a:tailEnd/>
          </a:ln>
        </p:spPr>
        <p:txBody>
          <a:bodyPr>
            <a:spAutoFit/>
          </a:bodyPr>
          <a:lstStyle/>
          <a:p>
            <a:r>
              <a:rPr lang="en-US"/>
              <a:t>The </a:t>
            </a:r>
            <a:r>
              <a:rPr lang="en-US" baseline="30000"/>
              <a:t>3</a:t>
            </a:r>
            <a:r>
              <a:rPr lang="en-US"/>
              <a:t> tells us that there are three dimensions, length, width and height.</a:t>
            </a:r>
            <a:endParaRPr lang="en-GB"/>
          </a:p>
        </p:txBody>
      </p:sp>
      <p:sp>
        <p:nvSpPr>
          <p:cNvPr id="346137" name="Text Box 25"/>
          <p:cNvSpPr txBox="1">
            <a:spLocks noChangeArrowheads="1"/>
          </p:cNvSpPr>
          <p:nvPr/>
        </p:nvSpPr>
        <p:spPr bwMode="auto">
          <a:xfrm>
            <a:off x="150813" y="3113087"/>
            <a:ext cx="4897437" cy="457200"/>
          </a:xfrm>
          <a:prstGeom prst="rect">
            <a:avLst/>
          </a:prstGeom>
          <a:noFill/>
          <a:ln w="9525">
            <a:noFill/>
            <a:miter lim="800000"/>
            <a:headEnd/>
            <a:tailEnd/>
          </a:ln>
        </p:spPr>
        <p:txBody>
          <a:bodyPr wrap="none">
            <a:spAutoFit/>
          </a:bodyPr>
          <a:lstStyle/>
          <a:p>
            <a:r>
              <a:rPr lang="en-US"/>
              <a:t>Volume is measured in cubic units.</a:t>
            </a:r>
            <a:endParaRPr lang="en-GB"/>
          </a:p>
        </p:txBody>
      </p:sp>
      <p:sp>
        <p:nvSpPr>
          <p:cNvPr id="346138" name="Text Box 26"/>
          <p:cNvSpPr txBox="1">
            <a:spLocks noChangeArrowheads="1"/>
          </p:cNvSpPr>
          <p:nvPr/>
        </p:nvSpPr>
        <p:spPr bwMode="auto">
          <a:xfrm>
            <a:off x="150813" y="5883275"/>
            <a:ext cx="8285162" cy="822325"/>
          </a:xfrm>
          <a:prstGeom prst="rect">
            <a:avLst/>
          </a:prstGeom>
          <a:noFill/>
          <a:ln w="9525">
            <a:noFill/>
            <a:miter lim="800000"/>
            <a:headEnd/>
            <a:tailEnd/>
          </a:ln>
        </p:spPr>
        <p:txBody>
          <a:bodyPr>
            <a:spAutoFit/>
          </a:bodyPr>
          <a:lstStyle/>
          <a:p>
            <a:r>
              <a:rPr lang="en-US"/>
              <a:t>Liquid volume or </a:t>
            </a:r>
            <a:r>
              <a:rPr lang="en-US" b="1">
                <a:solidFill>
                  <a:srgbClr val="FF6600"/>
                </a:solidFill>
              </a:rPr>
              <a:t>capacity</a:t>
            </a:r>
            <a:r>
              <a:rPr lang="en-US"/>
              <a:t> is measured in m</a:t>
            </a:r>
            <a:r>
              <a:rPr lang="en-US" i="1">
                <a:latin typeface="Times New Roman" pitchFamily="18" charset="0"/>
              </a:rPr>
              <a:t>l</a:t>
            </a:r>
            <a:r>
              <a:rPr lang="en-US"/>
              <a:t>, </a:t>
            </a:r>
            <a:r>
              <a:rPr lang="en-US" i="1">
                <a:latin typeface="Times New Roman" pitchFamily="18" charset="0"/>
              </a:rPr>
              <a:t>l</a:t>
            </a:r>
            <a:r>
              <a:rPr lang="en-US"/>
              <a:t>, pints or gallons.</a:t>
            </a: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61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61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61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6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6123" grpId="0"/>
      <p:bldP spid="346124" grpId="0"/>
      <p:bldP spid="346137" grpId="0"/>
      <p:bldP spid="3461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492500" y="1363662"/>
            <a:ext cx="5348288" cy="3270250"/>
            <a:chOff x="2200" y="571"/>
            <a:chExt cx="3369" cy="2060"/>
          </a:xfrm>
        </p:grpSpPr>
        <p:grpSp>
          <p:nvGrpSpPr>
            <p:cNvPr id="3" name="Group 3"/>
            <p:cNvGrpSpPr>
              <a:grpSpLocks/>
            </p:cNvGrpSpPr>
            <p:nvPr/>
          </p:nvGrpSpPr>
          <p:grpSpPr bwMode="auto">
            <a:xfrm>
              <a:off x="2200" y="571"/>
              <a:ext cx="2954" cy="1815"/>
              <a:chOff x="2200" y="572"/>
              <a:chExt cx="2954" cy="1815"/>
            </a:xfrm>
          </p:grpSpPr>
          <p:grpSp>
            <p:nvGrpSpPr>
              <p:cNvPr id="4" name="Group 4"/>
              <p:cNvGrpSpPr>
                <a:grpSpLocks/>
              </p:cNvGrpSpPr>
              <p:nvPr/>
            </p:nvGrpSpPr>
            <p:grpSpPr bwMode="auto">
              <a:xfrm>
                <a:off x="2206" y="572"/>
                <a:ext cx="2948" cy="1815"/>
                <a:chOff x="612" y="1026"/>
                <a:chExt cx="2948" cy="1815"/>
              </a:xfrm>
            </p:grpSpPr>
            <p:sp>
              <p:nvSpPr>
                <p:cNvPr id="53308" name="Rectangle 5"/>
                <p:cNvSpPr>
                  <a:spLocks noChangeArrowheads="1"/>
                </p:cNvSpPr>
                <p:nvPr/>
              </p:nvSpPr>
              <p:spPr bwMode="auto">
                <a:xfrm>
                  <a:off x="612" y="1480"/>
                  <a:ext cx="2268" cy="1360"/>
                </a:xfrm>
                <a:prstGeom prst="rect">
                  <a:avLst/>
                </a:prstGeom>
                <a:solidFill>
                  <a:schemeClr val="folHlink"/>
                </a:solidFill>
                <a:ln w="9525">
                  <a:solidFill>
                    <a:schemeClr val="tx1"/>
                  </a:solidFill>
                  <a:miter lim="800000"/>
                  <a:headEnd/>
                  <a:tailEnd/>
                </a:ln>
              </p:spPr>
              <p:txBody>
                <a:bodyPr wrap="none" anchor="ctr"/>
                <a:lstStyle/>
                <a:p>
                  <a:endParaRPr lang="en-US"/>
                </a:p>
              </p:txBody>
            </p:sp>
            <p:sp>
              <p:nvSpPr>
                <p:cNvPr id="53309" name="Line 6"/>
                <p:cNvSpPr>
                  <a:spLocks noChangeShapeType="1"/>
                </p:cNvSpPr>
                <p:nvPr/>
              </p:nvSpPr>
              <p:spPr bwMode="auto">
                <a:xfrm flipV="1">
                  <a:off x="2880" y="1026"/>
                  <a:ext cx="680" cy="454"/>
                </a:xfrm>
                <a:prstGeom prst="line">
                  <a:avLst/>
                </a:prstGeom>
                <a:noFill/>
                <a:ln w="9525">
                  <a:solidFill>
                    <a:schemeClr val="tx1"/>
                  </a:solidFill>
                  <a:round/>
                  <a:headEnd/>
                  <a:tailEnd/>
                </a:ln>
              </p:spPr>
              <p:txBody>
                <a:bodyPr/>
                <a:lstStyle/>
                <a:p>
                  <a:endParaRPr lang="en-US"/>
                </a:p>
              </p:txBody>
            </p:sp>
            <p:sp>
              <p:nvSpPr>
                <p:cNvPr id="53310" name="Line 7"/>
                <p:cNvSpPr>
                  <a:spLocks noChangeShapeType="1"/>
                </p:cNvSpPr>
                <p:nvPr/>
              </p:nvSpPr>
              <p:spPr bwMode="auto">
                <a:xfrm flipV="1">
                  <a:off x="2880" y="2387"/>
                  <a:ext cx="680" cy="454"/>
                </a:xfrm>
                <a:prstGeom prst="line">
                  <a:avLst/>
                </a:prstGeom>
                <a:noFill/>
                <a:ln w="9525">
                  <a:solidFill>
                    <a:schemeClr val="tx1"/>
                  </a:solidFill>
                  <a:round/>
                  <a:headEnd/>
                  <a:tailEnd/>
                </a:ln>
              </p:spPr>
              <p:txBody>
                <a:bodyPr/>
                <a:lstStyle/>
                <a:p>
                  <a:endParaRPr lang="en-US"/>
                </a:p>
              </p:txBody>
            </p:sp>
            <p:sp>
              <p:nvSpPr>
                <p:cNvPr id="53311" name="Line 8"/>
                <p:cNvSpPr>
                  <a:spLocks noChangeShapeType="1"/>
                </p:cNvSpPr>
                <p:nvPr/>
              </p:nvSpPr>
              <p:spPr bwMode="auto">
                <a:xfrm flipV="1">
                  <a:off x="612" y="1026"/>
                  <a:ext cx="680" cy="454"/>
                </a:xfrm>
                <a:prstGeom prst="line">
                  <a:avLst/>
                </a:prstGeom>
                <a:noFill/>
                <a:ln w="9525">
                  <a:solidFill>
                    <a:schemeClr val="tx1"/>
                  </a:solidFill>
                  <a:round/>
                  <a:headEnd/>
                  <a:tailEnd/>
                </a:ln>
              </p:spPr>
              <p:txBody>
                <a:bodyPr/>
                <a:lstStyle/>
                <a:p>
                  <a:endParaRPr lang="en-US"/>
                </a:p>
              </p:txBody>
            </p:sp>
            <p:sp>
              <p:nvSpPr>
                <p:cNvPr id="53312" name="Line 9"/>
                <p:cNvSpPr>
                  <a:spLocks noChangeShapeType="1"/>
                </p:cNvSpPr>
                <p:nvPr/>
              </p:nvSpPr>
              <p:spPr bwMode="auto">
                <a:xfrm>
                  <a:off x="1292" y="1026"/>
                  <a:ext cx="2268" cy="0"/>
                </a:xfrm>
                <a:prstGeom prst="line">
                  <a:avLst/>
                </a:prstGeom>
                <a:noFill/>
                <a:ln w="9525">
                  <a:solidFill>
                    <a:schemeClr val="tx1"/>
                  </a:solidFill>
                  <a:round/>
                  <a:headEnd/>
                  <a:tailEnd/>
                </a:ln>
              </p:spPr>
              <p:txBody>
                <a:bodyPr/>
                <a:lstStyle/>
                <a:p>
                  <a:endParaRPr lang="en-US"/>
                </a:p>
              </p:txBody>
            </p:sp>
            <p:sp>
              <p:nvSpPr>
                <p:cNvPr id="53313" name="Line 10"/>
                <p:cNvSpPr>
                  <a:spLocks noChangeShapeType="1"/>
                </p:cNvSpPr>
                <p:nvPr/>
              </p:nvSpPr>
              <p:spPr bwMode="auto">
                <a:xfrm>
                  <a:off x="3560" y="1026"/>
                  <a:ext cx="0" cy="1361"/>
                </a:xfrm>
                <a:prstGeom prst="line">
                  <a:avLst/>
                </a:prstGeom>
                <a:noFill/>
                <a:ln w="9525">
                  <a:solidFill>
                    <a:schemeClr val="tx1"/>
                  </a:solidFill>
                  <a:round/>
                  <a:headEnd/>
                  <a:tailEnd/>
                </a:ln>
              </p:spPr>
              <p:txBody>
                <a:bodyPr/>
                <a:lstStyle/>
                <a:p>
                  <a:endParaRPr lang="en-US"/>
                </a:p>
              </p:txBody>
            </p:sp>
          </p:grpSp>
          <p:sp>
            <p:nvSpPr>
              <p:cNvPr id="53306" name="Freeform 11"/>
              <p:cNvSpPr>
                <a:spLocks/>
              </p:cNvSpPr>
              <p:nvPr/>
            </p:nvSpPr>
            <p:spPr bwMode="auto">
              <a:xfrm>
                <a:off x="4468" y="573"/>
                <a:ext cx="680" cy="1814"/>
              </a:xfrm>
              <a:custGeom>
                <a:avLst/>
                <a:gdLst>
                  <a:gd name="T0" fmla="*/ 0 w 680"/>
                  <a:gd name="T1" fmla="*/ 453 h 1814"/>
                  <a:gd name="T2" fmla="*/ 680 w 680"/>
                  <a:gd name="T3" fmla="*/ 0 h 1814"/>
                  <a:gd name="T4" fmla="*/ 680 w 680"/>
                  <a:gd name="T5" fmla="*/ 1360 h 1814"/>
                  <a:gd name="T6" fmla="*/ 0 w 680"/>
                  <a:gd name="T7" fmla="*/ 1814 h 1814"/>
                  <a:gd name="T8" fmla="*/ 0 w 680"/>
                  <a:gd name="T9" fmla="*/ 453 h 1814"/>
                  <a:gd name="T10" fmla="*/ 0 60000 65536"/>
                  <a:gd name="T11" fmla="*/ 0 60000 65536"/>
                  <a:gd name="T12" fmla="*/ 0 60000 65536"/>
                  <a:gd name="T13" fmla="*/ 0 60000 65536"/>
                  <a:gd name="T14" fmla="*/ 0 60000 65536"/>
                  <a:gd name="T15" fmla="*/ 0 w 680"/>
                  <a:gd name="T16" fmla="*/ 0 h 1814"/>
                  <a:gd name="T17" fmla="*/ 680 w 680"/>
                  <a:gd name="T18" fmla="*/ 1814 h 1814"/>
                </a:gdLst>
                <a:ahLst/>
                <a:cxnLst>
                  <a:cxn ang="T10">
                    <a:pos x="T0" y="T1"/>
                  </a:cxn>
                  <a:cxn ang="T11">
                    <a:pos x="T2" y="T3"/>
                  </a:cxn>
                  <a:cxn ang="T12">
                    <a:pos x="T4" y="T5"/>
                  </a:cxn>
                  <a:cxn ang="T13">
                    <a:pos x="T6" y="T7"/>
                  </a:cxn>
                  <a:cxn ang="T14">
                    <a:pos x="T8" y="T9"/>
                  </a:cxn>
                </a:cxnLst>
                <a:rect l="T15" t="T16" r="T17" b="T18"/>
                <a:pathLst>
                  <a:path w="680" h="1814">
                    <a:moveTo>
                      <a:pt x="0" y="453"/>
                    </a:moveTo>
                    <a:lnTo>
                      <a:pt x="680" y="0"/>
                    </a:lnTo>
                    <a:lnTo>
                      <a:pt x="680" y="1360"/>
                    </a:lnTo>
                    <a:lnTo>
                      <a:pt x="0" y="1814"/>
                    </a:lnTo>
                    <a:lnTo>
                      <a:pt x="0" y="453"/>
                    </a:lnTo>
                    <a:close/>
                  </a:path>
                </a:pathLst>
              </a:custGeom>
              <a:solidFill>
                <a:schemeClr val="folHlink"/>
              </a:solidFill>
              <a:ln w="9525">
                <a:solidFill>
                  <a:schemeClr val="tx1"/>
                </a:solidFill>
                <a:round/>
                <a:headEnd/>
                <a:tailEnd/>
              </a:ln>
            </p:spPr>
            <p:txBody>
              <a:bodyPr/>
              <a:lstStyle/>
              <a:p>
                <a:endParaRPr lang="en-US"/>
              </a:p>
            </p:txBody>
          </p:sp>
          <p:sp>
            <p:nvSpPr>
              <p:cNvPr id="53307" name="Freeform 12"/>
              <p:cNvSpPr>
                <a:spLocks/>
              </p:cNvSpPr>
              <p:nvPr/>
            </p:nvSpPr>
            <p:spPr bwMode="auto">
              <a:xfrm>
                <a:off x="2200" y="573"/>
                <a:ext cx="2948" cy="453"/>
              </a:xfrm>
              <a:custGeom>
                <a:avLst/>
                <a:gdLst>
                  <a:gd name="T0" fmla="*/ 0 w 2948"/>
                  <a:gd name="T1" fmla="*/ 453 h 453"/>
                  <a:gd name="T2" fmla="*/ 680 w 2948"/>
                  <a:gd name="T3" fmla="*/ 0 h 453"/>
                  <a:gd name="T4" fmla="*/ 2948 w 2948"/>
                  <a:gd name="T5" fmla="*/ 0 h 453"/>
                  <a:gd name="T6" fmla="*/ 2268 w 2948"/>
                  <a:gd name="T7" fmla="*/ 453 h 453"/>
                  <a:gd name="T8" fmla="*/ 0 w 2948"/>
                  <a:gd name="T9" fmla="*/ 453 h 453"/>
                  <a:gd name="T10" fmla="*/ 0 60000 65536"/>
                  <a:gd name="T11" fmla="*/ 0 60000 65536"/>
                  <a:gd name="T12" fmla="*/ 0 60000 65536"/>
                  <a:gd name="T13" fmla="*/ 0 60000 65536"/>
                  <a:gd name="T14" fmla="*/ 0 60000 65536"/>
                  <a:gd name="T15" fmla="*/ 0 w 2948"/>
                  <a:gd name="T16" fmla="*/ 0 h 453"/>
                  <a:gd name="T17" fmla="*/ 2948 w 2948"/>
                  <a:gd name="T18" fmla="*/ 453 h 453"/>
                </a:gdLst>
                <a:ahLst/>
                <a:cxnLst>
                  <a:cxn ang="T10">
                    <a:pos x="T0" y="T1"/>
                  </a:cxn>
                  <a:cxn ang="T11">
                    <a:pos x="T2" y="T3"/>
                  </a:cxn>
                  <a:cxn ang="T12">
                    <a:pos x="T4" y="T5"/>
                  </a:cxn>
                  <a:cxn ang="T13">
                    <a:pos x="T6" y="T7"/>
                  </a:cxn>
                  <a:cxn ang="T14">
                    <a:pos x="T8" y="T9"/>
                  </a:cxn>
                </a:cxnLst>
                <a:rect l="T15" t="T16" r="T17" b="T18"/>
                <a:pathLst>
                  <a:path w="2948" h="453">
                    <a:moveTo>
                      <a:pt x="0" y="453"/>
                    </a:moveTo>
                    <a:lnTo>
                      <a:pt x="680" y="0"/>
                    </a:lnTo>
                    <a:lnTo>
                      <a:pt x="2948" y="0"/>
                    </a:lnTo>
                    <a:lnTo>
                      <a:pt x="2268" y="453"/>
                    </a:lnTo>
                    <a:lnTo>
                      <a:pt x="0" y="453"/>
                    </a:lnTo>
                    <a:close/>
                  </a:path>
                </a:pathLst>
              </a:custGeom>
              <a:solidFill>
                <a:schemeClr val="folHlink"/>
              </a:solidFill>
              <a:ln w="9525">
                <a:solidFill>
                  <a:schemeClr val="tx1"/>
                </a:solidFill>
                <a:round/>
                <a:headEnd/>
                <a:tailEnd/>
              </a:ln>
            </p:spPr>
            <p:txBody>
              <a:bodyPr/>
              <a:lstStyle/>
              <a:p>
                <a:endParaRPr lang="en-US"/>
              </a:p>
            </p:txBody>
          </p:sp>
        </p:grpSp>
        <p:sp>
          <p:nvSpPr>
            <p:cNvPr id="53302" name="Text Box 13"/>
            <p:cNvSpPr txBox="1">
              <a:spLocks noChangeArrowheads="1"/>
            </p:cNvSpPr>
            <p:nvPr/>
          </p:nvSpPr>
          <p:spPr bwMode="auto">
            <a:xfrm>
              <a:off x="2960" y="2400"/>
              <a:ext cx="498" cy="231"/>
            </a:xfrm>
            <a:prstGeom prst="rect">
              <a:avLst/>
            </a:prstGeom>
            <a:noFill/>
            <a:ln w="9525">
              <a:noFill/>
              <a:miter lim="800000"/>
              <a:headEnd/>
              <a:tailEnd/>
            </a:ln>
          </p:spPr>
          <p:txBody>
            <a:bodyPr wrap="none">
              <a:spAutoFit/>
            </a:bodyPr>
            <a:lstStyle/>
            <a:p>
              <a:pPr eaLnBrk="0" hangingPunct="0"/>
              <a:r>
                <a:rPr lang="en-GB" sz="1800" dirty="0">
                  <a:latin typeface="Comic Sans MS" pitchFamily="66" charset="0"/>
                </a:rPr>
                <a:t>10 cm</a:t>
              </a:r>
              <a:endParaRPr lang="en-US" sz="1800" dirty="0">
                <a:latin typeface="Comic Sans MS" pitchFamily="66" charset="0"/>
              </a:endParaRPr>
            </a:p>
          </p:txBody>
        </p:sp>
        <p:sp>
          <p:nvSpPr>
            <p:cNvPr id="53303" name="Text Box 14"/>
            <p:cNvSpPr txBox="1">
              <a:spLocks noChangeArrowheads="1"/>
            </p:cNvSpPr>
            <p:nvPr/>
          </p:nvSpPr>
          <p:spPr bwMode="auto">
            <a:xfrm>
              <a:off x="4814" y="2112"/>
              <a:ext cx="433" cy="231"/>
            </a:xfrm>
            <a:prstGeom prst="rect">
              <a:avLst/>
            </a:prstGeom>
            <a:noFill/>
            <a:ln w="9525">
              <a:noFill/>
              <a:miter lim="800000"/>
              <a:headEnd/>
              <a:tailEnd/>
            </a:ln>
          </p:spPr>
          <p:txBody>
            <a:bodyPr wrap="none">
              <a:spAutoFit/>
            </a:bodyPr>
            <a:lstStyle/>
            <a:p>
              <a:pPr eaLnBrk="0" hangingPunct="0"/>
              <a:r>
                <a:rPr lang="en-GB" sz="1800" dirty="0">
                  <a:latin typeface="Comic Sans MS" pitchFamily="66" charset="0"/>
                </a:rPr>
                <a:t>4 cm</a:t>
              </a:r>
              <a:endParaRPr lang="en-US" sz="1800" dirty="0">
                <a:latin typeface="Comic Sans MS" pitchFamily="66" charset="0"/>
              </a:endParaRPr>
            </a:p>
          </p:txBody>
        </p:sp>
        <p:sp>
          <p:nvSpPr>
            <p:cNvPr id="53304" name="Text Box 15"/>
            <p:cNvSpPr txBox="1">
              <a:spLocks noChangeArrowheads="1"/>
            </p:cNvSpPr>
            <p:nvPr/>
          </p:nvSpPr>
          <p:spPr bwMode="auto">
            <a:xfrm>
              <a:off x="5136" y="1293"/>
              <a:ext cx="433" cy="231"/>
            </a:xfrm>
            <a:prstGeom prst="rect">
              <a:avLst/>
            </a:prstGeom>
            <a:noFill/>
            <a:ln w="9525">
              <a:noFill/>
              <a:miter lim="800000"/>
              <a:headEnd/>
              <a:tailEnd/>
            </a:ln>
          </p:spPr>
          <p:txBody>
            <a:bodyPr wrap="none">
              <a:spAutoFit/>
            </a:bodyPr>
            <a:lstStyle/>
            <a:p>
              <a:pPr eaLnBrk="0" hangingPunct="0"/>
              <a:r>
                <a:rPr lang="en-GB" sz="1800" dirty="0">
                  <a:latin typeface="Comic Sans MS" pitchFamily="66" charset="0"/>
                </a:rPr>
                <a:t>6 cm</a:t>
              </a:r>
              <a:endParaRPr lang="en-US" sz="1800" dirty="0">
                <a:latin typeface="Comic Sans MS" pitchFamily="66" charset="0"/>
              </a:endParaRPr>
            </a:p>
          </p:txBody>
        </p:sp>
      </p:grpSp>
      <p:sp>
        <p:nvSpPr>
          <p:cNvPr id="86032" name="Text Box 16"/>
          <p:cNvSpPr txBox="1">
            <a:spLocks noChangeArrowheads="1"/>
          </p:cNvSpPr>
          <p:nvPr/>
        </p:nvSpPr>
        <p:spPr bwMode="auto">
          <a:xfrm>
            <a:off x="381000" y="524470"/>
            <a:ext cx="6628738" cy="923330"/>
          </a:xfrm>
          <a:prstGeom prst="rect">
            <a:avLst/>
          </a:prstGeom>
          <a:noFill/>
          <a:ln w="9525">
            <a:noFill/>
            <a:miter lim="800000"/>
            <a:headEnd/>
            <a:tailEnd/>
          </a:ln>
        </p:spPr>
        <p:txBody>
          <a:bodyPr wrap="none">
            <a:spAutoFit/>
          </a:bodyPr>
          <a:lstStyle/>
          <a:p>
            <a:pPr eaLnBrk="0" hangingPunct="0"/>
            <a:r>
              <a:rPr lang="en-GB"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Look at this </a:t>
            </a:r>
            <a:r>
              <a:rPr lang="en-GB" sz="5400"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cuboid</a:t>
            </a:r>
            <a:endPar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endParaRPr>
          </a:p>
        </p:txBody>
      </p:sp>
      <p:grpSp>
        <p:nvGrpSpPr>
          <p:cNvPr id="5" name="Group 17"/>
          <p:cNvGrpSpPr>
            <a:grpSpLocks/>
          </p:cNvGrpSpPr>
          <p:nvPr/>
        </p:nvGrpSpPr>
        <p:grpSpPr bwMode="auto">
          <a:xfrm>
            <a:off x="3492500" y="1365249"/>
            <a:ext cx="4679950" cy="2879725"/>
            <a:chOff x="612" y="1114"/>
            <a:chExt cx="2948" cy="1814"/>
          </a:xfrm>
        </p:grpSpPr>
        <p:sp>
          <p:nvSpPr>
            <p:cNvPr id="53265" name="Line 18"/>
            <p:cNvSpPr>
              <a:spLocks noChangeShapeType="1"/>
            </p:cNvSpPr>
            <p:nvPr/>
          </p:nvSpPr>
          <p:spPr bwMode="auto">
            <a:xfrm flipV="1">
              <a:off x="839" y="1568"/>
              <a:ext cx="0" cy="1360"/>
            </a:xfrm>
            <a:prstGeom prst="line">
              <a:avLst/>
            </a:prstGeom>
            <a:noFill/>
            <a:ln w="9525">
              <a:solidFill>
                <a:schemeClr val="tx1"/>
              </a:solidFill>
              <a:round/>
              <a:headEnd/>
              <a:tailEnd/>
            </a:ln>
          </p:spPr>
          <p:txBody>
            <a:bodyPr/>
            <a:lstStyle/>
            <a:p>
              <a:endParaRPr lang="en-US"/>
            </a:p>
          </p:txBody>
        </p:sp>
        <p:sp>
          <p:nvSpPr>
            <p:cNvPr id="53266" name="Line 19"/>
            <p:cNvSpPr>
              <a:spLocks noChangeShapeType="1"/>
            </p:cNvSpPr>
            <p:nvPr/>
          </p:nvSpPr>
          <p:spPr bwMode="auto">
            <a:xfrm flipV="1">
              <a:off x="1066" y="1568"/>
              <a:ext cx="0" cy="1360"/>
            </a:xfrm>
            <a:prstGeom prst="line">
              <a:avLst/>
            </a:prstGeom>
            <a:noFill/>
            <a:ln w="9525">
              <a:solidFill>
                <a:schemeClr val="tx1"/>
              </a:solidFill>
              <a:round/>
              <a:headEnd/>
              <a:tailEnd/>
            </a:ln>
          </p:spPr>
          <p:txBody>
            <a:bodyPr/>
            <a:lstStyle/>
            <a:p>
              <a:endParaRPr lang="en-US"/>
            </a:p>
          </p:txBody>
        </p:sp>
        <p:sp>
          <p:nvSpPr>
            <p:cNvPr id="53267" name="Line 20"/>
            <p:cNvSpPr>
              <a:spLocks noChangeShapeType="1"/>
            </p:cNvSpPr>
            <p:nvPr/>
          </p:nvSpPr>
          <p:spPr bwMode="auto">
            <a:xfrm flipV="1">
              <a:off x="1292" y="1568"/>
              <a:ext cx="0" cy="1360"/>
            </a:xfrm>
            <a:prstGeom prst="line">
              <a:avLst/>
            </a:prstGeom>
            <a:noFill/>
            <a:ln w="9525">
              <a:solidFill>
                <a:schemeClr val="tx1"/>
              </a:solidFill>
              <a:round/>
              <a:headEnd/>
              <a:tailEnd/>
            </a:ln>
          </p:spPr>
          <p:txBody>
            <a:bodyPr/>
            <a:lstStyle/>
            <a:p>
              <a:endParaRPr lang="en-US"/>
            </a:p>
          </p:txBody>
        </p:sp>
        <p:sp>
          <p:nvSpPr>
            <p:cNvPr id="53268" name="Line 21"/>
            <p:cNvSpPr>
              <a:spLocks noChangeShapeType="1"/>
            </p:cNvSpPr>
            <p:nvPr/>
          </p:nvSpPr>
          <p:spPr bwMode="auto">
            <a:xfrm flipV="1">
              <a:off x="1519" y="1568"/>
              <a:ext cx="0" cy="1360"/>
            </a:xfrm>
            <a:prstGeom prst="line">
              <a:avLst/>
            </a:prstGeom>
            <a:noFill/>
            <a:ln w="9525">
              <a:solidFill>
                <a:schemeClr val="tx1"/>
              </a:solidFill>
              <a:round/>
              <a:headEnd/>
              <a:tailEnd/>
            </a:ln>
          </p:spPr>
          <p:txBody>
            <a:bodyPr/>
            <a:lstStyle/>
            <a:p>
              <a:endParaRPr lang="en-US"/>
            </a:p>
          </p:txBody>
        </p:sp>
        <p:sp>
          <p:nvSpPr>
            <p:cNvPr id="53269" name="Line 22"/>
            <p:cNvSpPr>
              <a:spLocks noChangeShapeType="1"/>
            </p:cNvSpPr>
            <p:nvPr/>
          </p:nvSpPr>
          <p:spPr bwMode="auto">
            <a:xfrm flipV="1">
              <a:off x="1746" y="1568"/>
              <a:ext cx="0" cy="1360"/>
            </a:xfrm>
            <a:prstGeom prst="line">
              <a:avLst/>
            </a:prstGeom>
            <a:noFill/>
            <a:ln w="9525">
              <a:solidFill>
                <a:schemeClr val="tx1"/>
              </a:solidFill>
              <a:round/>
              <a:headEnd/>
              <a:tailEnd/>
            </a:ln>
          </p:spPr>
          <p:txBody>
            <a:bodyPr/>
            <a:lstStyle/>
            <a:p>
              <a:endParaRPr lang="en-US"/>
            </a:p>
          </p:txBody>
        </p:sp>
        <p:sp>
          <p:nvSpPr>
            <p:cNvPr id="53270" name="Line 23"/>
            <p:cNvSpPr>
              <a:spLocks noChangeShapeType="1"/>
            </p:cNvSpPr>
            <p:nvPr/>
          </p:nvSpPr>
          <p:spPr bwMode="auto">
            <a:xfrm flipV="1">
              <a:off x="1973" y="1568"/>
              <a:ext cx="0" cy="1360"/>
            </a:xfrm>
            <a:prstGeom prst="line">
              <a:avLst/>
            </a:prstGeom>
            <a:noFill/>
            <a:ln w="9525">
              <a:solidFill>
                <a:schemeClr val="tx1"/>
              </a:solidFill>
              <a:round/>
              <a:headEnd/>
              <a:tailEnd/>
            </a:ln>
          </p:spPr>
          <p:txBody>
            <a:bodyPr/>
            <a:lstStyle/>
            <a:p>
              <a:endParaRPr lang="en-US"/>
            </a:p>
          </p:txBody>
        </p:sp>
        <p:sp>
          <p:nvSpPr>
            <p:cNvPr id="53271" name="Line 24"/>
            <p:cNvSpPr>
              <a:spLocks noChangeShapeType="1"/>
            </p:cNvSpPr>
            <p:nvPr/>
          </p:nvSpPr>
          <p:spPr bwMode="auto">
            <a:xfrm flipV="1">
              <a:off x="2200" y="1568"/>
              <a:ext cx="0" cy="1360"/>
            </a:xfrm>
            <a:prstGeom prst="line">
              <a:avLst/>
            </a:prstGeom>
            <a:noFill/>
            <a:ln w="9525">
              <a:solidFill>
                <a:schemeClr val="tx1"/>
              </a:solidFill>
              <a:round/>
              <a:headEnd/>
              <a:tailEnd/>
            </a:ln>
          </p:spPr>
          <p:txBody>
            <a:bodyPr/>
            <a:lstStyle/>
            <a:p>
              <a:endParaRPr lang="en-US"/>
            </a:p>
          </p:txBody>
        </p:sp>
        <p:sp>
          <p:nvSpPr>
            <p:cNvPr id="53272" name="Line 25"/>
            <p:cNvSpPr>
              <a:spLocks noChangeShapeType="1"/>
            </p:cNvSpPr>
            <p:nvPr/>
          </p:nvSpPr>
          <p:spPr bwMode="auto">
            <a:xfrm flipV="1">
              <a:off x="2426" y="1568"/>
              <a:ext cx="0" cy="1360"/>
            </a:xfrm>
            <a:prstGeom prst="line">
              <a:avLst/>
            </a:prstGeom>
            <a:noFill/>
            <a:ln w="9525">
              <a:solidFill>
                <a:schemeClr val="tx1"/>
              </a:solidFill>
              <a:round/>
              <a:headEnd/>
              <a:tailEnd/>
            </a:ln>
          </p:spPr>
          <p:txBody>
            <a:bodyPr/>
            <a:lstStyle/>
            <a:p>
              <a:endParaRPr lang="en-US"/>
            </a:p>
          </p:txBody>
        </p:sp>
        <p:sp>
          <p:nvSpPr>
            <p:cNvPr id="53273" name="Line 26"/>
            <p:cNvSpPr>
              <a:spLocks noChangeShapeType="1"/>
            </p:cNvSpPr>
            <p:nvPr/>
          </p:nvSpPr>
          <p:spPr bwMode="auto">
            <a:xfrm flipV="1">
              <a:off x="2653" y="1568"/>
              <a:ext cx="0" cy="1360"/>
            </a:xfrm>
            <a:prstGeom prst="line">
              <a:avLst/>
            </a:prstGeom>
            <a:noFill/>
            <a:ln w="9525">
              <a:solidFill>
                <a:schemeClr val="tx1"/>
              </a:solidFill>
              <a:round/>
              <a:headEnd/>
              <a:tailEnd/>
            </a:ln>
          </p:spPr>
          <p:txBody>
            <a:bodyPr/>
            <a:lstStyle/>
            <a:p>
              <a:endParaRPr lang="en-US"/>
            </a:p>
          </p:txBody>
        </p:sp>
        <p:sp>
          <p:nvSpPr>
            <p:cNvPr id="53274" name="Line 27"/>
            <p:cNvSpPr>
              <a:spLocks noChangeShapeType="1"/>
            </p:cNvSpPr>
            <p:nvPr/>
          </p:nvSpPr>
          <p:spPr bwMode="auto">
            <a:xfrm flipV="1">
              <a:off x="2880" y="2248"/>
              <a:ext cx="680" cy="454"/>
            </a:xfrm>
            <a:prstGeom prst="line">
              <a:avLst/>
            </a:prstGeom>
            <a:noFill/>
            <a:ln w="9525">
              <a:solidFill>
                <a:schemeClr val="tx1"/>
              </a:solidFill>
              <a:round/>
              <a:headEnd/>
              <a:tailEnd/>
            </a:ln>
          </p:spPr>
          <p:txBody>
            <a:bodyPr/>
            <a:lstStyle/>
            <a:p>
              <a:endParaRPr lang="en-US"/>
            </a:p>
          </p:txBody>
        </p:sp>
        <p:sp>
          <p:nvSpPr>
            <p:cNvPr id="53275" name="Line 28"/>
            <p:cNvSpPr>
              <a:spLocks noChangeShapeType="1"/>
            </p:cNvSpPr>
            <p:nvPr/>
          </p:nvSpPr>
          <p:spPr bwMode="auto">
            <a:xfrm flipV="1">
              <a:off x="2880" y="2021"/>
              <a:ext cx="680" cy="454"/>
            </a:xfrm>
            <a:prstGeom prst="line">
              <a:avLst/>
            </a:prstGeom>
            <a:noFill/>
            <a:ln w="9525">
              <a:solidFill>
                <a:schemeClr val="tx1"/>
              </a:solidFill>
              <a:round/>
              <a:headEnd/>
              <a:tailEnd/>
            </a:ln>
          </p:spPr>
          <p:txBody>
            <a:bodyPr/>
            <a:lstStyle/>
            <a:p>
              <a:endParaRPr lang="en-US"/>
            </a:p>
          </p:txBody>
        </p:sp>
        <p:sp>
          <p:nvSpPr>
            <p:cNvPr id="53276" name="Line 29"/>
            <p:cNvSpPr>
              <a:spLocks noChangeShapeType="1"/>
            </p:cNvSpPr>
            <p:nvPr/>
          </p:nvSpPr>
          <p:spPr bwMode="auto">
            <a:xfrm flipV="1">
              <a:off x="2880" y="1794"/>
              <a:ext cx="680" cy="454"/>
            </a:xfrm>
            <a:prstGeom prst="line">
              <a:avLst/>
            </a:prstGeom>
            <a:noFill/>
            <a:ln w="9525">
              <a:solidFill>
                <a:schemeClr val="tx1"/>
              </a:solidFill>
              <a:round/>
              <a:headEnd/>
              <a:tailEnd/>
            </a:ln>
          </p:spPr>
          <p:txBody>
            <a:bodyPr/>
            <a:lstStyle/>
            <a:p>
              <a:endParaRPr lang="en-US"/>
            </a:p>
          </p:txBody>
        </p:sp>
        <p:sp>
          <p:nvSpPr>
            <p:cNvPr id="53277" name="Line 30"/>
            <p:cNvSpPr>
              <a:spLocks noChangeShapeType="1"/>
            </p:cNvSpPr>
            <p:nvPr/>
          </p:nvSpPr>
          <p:spPr bwMode="auto">
            <a:xfrm flipV="1">
              <a:off x="2880" y="1568"/>
              <a:ext cx="680" cy="454"/>
            </a:xfrm>
            <a:prstGeom prst="line">
              <a:avLst/>
            </a:prstGeom>
            <a:noFill/>
            <a:ln w="9525">
              <a:solidFill>
                <a:schemeClr val="tx1"/>
              </a:solidFill>
              <a:round/>
              <a:headEnd/>
              <a:tailEnd/>
            </a:ln>
          </p:spPr>
          <p:txBody>
            <a:bodyPr/>
            <a:lstStyle/>
            <a:p>
              <a:endParaRPr lang="en-US"/>
            </a:p>
          </p:txBody>
        </p:sp>
        <p:sp>
          <p:nvSpPr>
            <p:cNvPr id="53278" name="Line 31"/>
            <p:cNvSpPr>
              <a:spLocks noChangeShapeType="1"/>
            </p:cNvSpPr>
            <p:nvPr/>
          </p:nvSpPr>
          <p:spPr bwMode="auto">
            <a:xfrm flipV="1">
              <a:off x="2880" y="1341"/>
              <a:ext cx="680" cy="454"/>
            </a:xfrm>
            <a:prstGeom prst="line">
              <a:avLst/>
            </a:prstGeom>
            <a:noFill/>
            <a:ln w="9525">
              <a:solidFill>
                <a:schemeClr val="tx1"/>
              </a:solidFill>
              <a:round/>
              <a:headEnd/>
              <a:tailEnd/>
            </a:ln>
          </p:spPr>
          <p:txBody>
            <a:bodyPr/>
            <a:lstStyle/>
            <a:p>
              <a:endParaRPr lang="en-US"/>
            </a:p>
          </p:txBody>
        </p:sp>
        <p:sp>
          <p:nvSpPr>
            <p:cNvPr id="53279" name="Line 32"/>
            <p:cNvSpPr>
              <a:spLocks noChangeShapeType="1"/>
            </p:cNvSpPr>
            <p:nvPr/>
          </p:nvSpPr>
          <p:spPr bwMode="auto">
            <a:xfrm>
              <a:off x="612" y="2702"/>
              <a:ext cx="2268" cy="0"/>
            </a:xfrm>
            <a:prstGeom prst="line">
              <a:avLst/>
            </a:prstGeom>
            <a:noFill/>
            <a:ln w="9525">
              <a:solidFill>
                <a:schemeClr val="tx1"/>
              </a:solidFill>
              <a:round/>
              <a:headEnd/>
              <a:tailEnd/>
            </a:ln>
          </p:spPr>
          <p:txBody>
            <a:bodyPr/>
            <a:lstStyle/>
            <a:p>
              <a:endParaRPr lang="en-US"/>
            </a:p>
          </p:txBody>
        </p:sp>
        <p:sp>
          <p:nvSpPr>
            <p:cNvPr id="53280" name="Line 33"/>
            <p:cNvSpPr>
              <a:spLocks noChangeShapeType="1"/>
            </p:cNvSpPr>
            <p:nvPr/>
          </p:nvSpPr>
          <p:spPr bwMode="auto">
            <a:xfrm>
              <a:off x="612" y="2475"/>
              <a:ext cx="2268" cy="0"/>
            </a:xfrm>
            <a:prstGeom prst="line">
              <a:avLst/>
            </a:prstGeom>
            <a:noFill/>
            <a:ln w="9525">
              <a:solidFill>
                <a:schemeClr val="tx1"/>
              </a:solidFill>
              <a:round/>
              <a:headEnd/>
              <a:tailEnd/>
            </a:ln>
          </p:spPr>
          <p:txBody>
            <a:bodyPr/>
            <a:lstStyle/>
            <a:p>
              <a:endParaRPr lang="en-US"/>
            </a:p>
          </p:txBody>
        </p:sp>
        <p:sp>
          <p:nvSpPr>
            <p:cNvPr id="53281" name="Line 34"/>
            <p:cNvSpPr>
              <a:spLocks noChangeShapeType="1"/>
            </p:cNvSpPr>
            <p:nvPr/>
          </p:nvSpPr>
          <p:spPr bwMode="auto">
            <a:xfrm>
              <a:off x="612" y="2248"/>
              <a:ext cx="2268" cy="0"/>
            </a:xfrm>
            <a:prstGeom prst="line">
              <a:avLst/>
            </a:prstGeom>
            <a:noFill/>
            <a:ln w="9525">
              <a:solidFill>
                <a:schemeClr val="tx1"/>
              </a:solidFill>
              <a:round/>
              <a:headEnd/>
              <a:tailEnd/>
            </a:ln>
          </p:spPr>
          <p:txBody>
            <a:bodyPr/>
            <a:lstStyle/>
            <a:p>
              <a:endParaRPr lang="en-US"/>
            </a:p>
          </p:txBody>
        </p:sp>
        <p:sp>
          <p:nvSpPr>
            <p:cNvPr id="53282" name="Line 35"/>
            <p:cNvSpPr>
              <a:spLocks noChangeShapeType="1"/>
            </p:cNvSpPr>
            <p:nvPr/>
          </p:nvSpPr>
          <p:spPr bwMode="auto">
            <a:xfrm>
              <a:off x="612" y="2021"/>
              <a:ext cx="2268" cy="0"/>
            </a:xfrm>
            <a:prstGeom prst="line">
              <a:avLst/>
            </a:prstGeom>
            <a:noFill/>
            <a:ln w="9525">
              <a:solidFill>
                <a:schemeClr val="tx1"/>
              </a:solidFill>
              <a:round/>
              <a:headEnd/>
              <a:tailEnd/>
            </a:ln>
          </p:spPr>
          <p:txBody>
            <a:bodyPr/>
            <a:lstStyle/>
            <a:p>
              <a:endParaRPr lang="en-US"/>
            </a:p>
          </p:txBody>
        </p:sp>
        <p:sp>
          <p:nvSpPr>
            <p:cNvPr id="53283" name="Line 36"/>
            <p:cNvSpPr>
              <a:spLocks noChangeShapeType="1"/>
            </p:cNvSpPr>
            <p:nvPr/>
          </p:nvSpPr>
          <p:spPr bwMode="auto">
            <a:xfrm>
              <a:off x="612" y="1794"/>
              <a:ext cx="2268" cy="0"/>
            </a:xfrm>
            <a:prstGeom prst="line">
              <a:avLst/>
            </a:prstGeom>
            <a:noFill/>
            <a:ln w="9525">
              <a:solidFill>
                <a:schemeClr val="tx1"/>
              </a:solidFill>
              <a:round/>
              <a:headEnd/>
              <a:tailEnd/>
            </a:ln>
          </p:spPr>
          <p:txBody>
            <a:bodyPr/>
            <a:lstStyle/>
            <a:p>
              <a:endParaRPr lang="en-US"/>
            </a:p>
          </p:txBody>
        </p:sp>
        <p:sp>
          <p:nvSpPr>
            <p:cNvPr id="53284" name="Line 37"/>
            <p:cNvSpPr>
              <a:spLocks noChangeShapeType="1"/>
            </p:cNvSpPr>
            <p:nvPr/>
          </p:nvSpPr>
          <p:spPr bwMode="auto">
            <a:xfrm flipV="1">
              <a:off x="839" y="1114"/>
              <a:ext cx="680" cy="454"/>
            </a:xfrm>
            <a:prstGeom prst="line">
              <a:avLst/>
            </a:prstGeom>
            <a:noFill/>
            <a:ln w="9525">
              <a:solidFill>
                <a:schemeClr val="tx1"/>
              </a:solidFill>
              <a:round/>
              <a:headEnd/>
              <a:tailEnd/>
            </a:ln>
          </p:spPr>
          <p:txBody>
            <a:bodyPr/>
            <a:lstStyle/>
            <a:p>
              <a:endParaRPr lang="en-US"/>
            </a:p>
          </p:txBody>
        </p:sp>
        <p:sp>
          <p:nvSpPr>
            <p:cNvPr id="53285" name="Line 38"/>
            <p:cNvSpPr>
              <a:spLocks noChangeShapeType="1"/>
            </p:cNvSpPr>
            <p:nvPr/>
          </p:nvSpPr>
          <p:spPr bwMode="auto">
            <a:xfrm flipV="1">
              <a:off x="1066" y="1114"/>
              <a:ext cx="680" cy="454"/>
            </a:xfrm>
            <a:prstGeom prst="line">
              <a:avLst/>
            </a:prstGeom>
            <a:noFill/>
            <a:ln w="9525">
              <a:solidFill>
                <a:schemeClr val="tx1"/>
              </a:solidFill>
              <a:round/>
              <a:headEnd/>
              <a:tailEnd/>
            </a:ln>
          </p:spPr>
          <p:txBody>
            <a:bodyPr/>
            <a:lstStyle/>
            <a:p>
              <a:endParaRPr lang="en-US"/>
            </a:p>
          </p:txBody>
        </p:sp>
        <p:sp>
          <p:nvSpPr>
            <p:cNvPr id="53286" name="Line 39"/>
            <p:cNvSpPr>
              <a:spLocks noChangeShapeType="1"/>
            </p:cNvSpPr>
            <p:nvPr/>
          </p:nvSpPr>
          <p:spPr bwMode="auto">
            <a:xfrm flipV="1">
              <a:off x="1293" y="1114"/>
              <a:ext cx="680" cy="454"/>
            </a:xfrm>
            <a:prstGeom prst="line">
              <a:avLst/>
            </a:prstGeom>
            <a:noFill/>
            <a:ln w="9525">
              <a:solidFill>
                <a:schemeClr val="tx1"/>
              </a:solidFill>
              <a:round/>
              <a:headEnd/>
              <a:tailEnd/>
            </a:ln>
          </p:spPr>
          <p:txBody>
            <a:bodyPr/>
            <a:lstStyle/>
            <a:p>
              <a:endParaRPr lang="en-US"/>
            </a:p>
          </p:txBody>
        </p:sp>
        <p:sp>
          <p:nvSpPr>
            <p:cNvPr id="53287" name="Line 40"/>
            <p:cNvSpPr>
              <a:spLocks noChangeShapeType="1"/>
            </p:cNvSpPr>
            <p:nvPr/>
          </p:nvSpPr>
          <p:spPr bwMode="auto">
            <a:xfrm flipV="1">
              <a:off x="1520" y="1114"/>
              <a:ext cx="680" cy="454"/>
            </a:xfrm>
            <a:prstGeom prst="line">
              <a:avLst/>
            </a:prstGeom>
            <a:noFill/>
            <a:ln w="9525">
              <a:solidFill>
                <a:schemeClr val="tx1"/>
              </a:solidFill>
              <a:round/>
              <a:headEnd/>
              <a:tailEnd/>
            </a:ln>
          </p:spPr>
          <p:txBody>
            <a:bodyPr/>
            <a:lstStyle/>
            <a:p>
              <a:endParaRPr lang="en-US"/>
            </a:p>
          </p:txBody>
        </p:sp>
        <p:sp>
          <p:nvSpPr>
            <p:cNvPr id="53288" name="Line 41"/>
            <p:cNvSpPr>
              <a:spLocks noChangeShapeType="1"/>
            </p:cNvSpPr>
            <p:nvPr/>
          </p:nvSpPr>
          <p:spPr bwMode="auto">
            <a:xfrm flipV="1">
              <a:off x="1746" y="1114"/>
              <a:ext cx="680" cy="454"/>
            </a:xfrm>
            <a:prstGeom prst="line">
              <a:avLst/>
            </a:prstGeom>
            <a:noFill/>
            <a:ln w="9525">
              <a:solidFill>
                <a:schemeClr val="tx1"/>
              </a:solidFill>
              <a:round/>
              <a:headEnd/>
              <a:tailEnd/>
            </a:ln>
          </p:spPr>
          <p:txBody>
            <a:bodyPr/>
            <a:lstStyle/>
            <a:p>
              <a:endParaRPr lang="en-US"/>
            </a:p>
          </p:txBody>
        </p:sp>
        <p:sp>
          <p:nvSpPr>
            <p:cNvPr id="53289" name="Line 42"/>
            <p:cNvSpPr>
              <a:spLocks noChangeShapeType="1"/>
            </p:cNvSpPr>
            <p:nvPr/>
          </p:nvSpPr>
          <p:spPr bwMode="auto">
            <a:xfrm flipV="1">
              <a:off x="1973" y="1114"/>
              <a:ext cx="680" cy="454"/>
            </a:xfrm>
            <a:prstGeom prst="line">
              <a:avLst/>
            </a:prstGeom>
            <a:noFill/>
            <a:ln w="9525">
              <a:solidFill>
                <a:schemeClr val="tx1"/>
              </a:solidFill>
              <a:round/>
              <a:headEnd/>
              <a:tailEnd/>
            </a:ln>
          </p:spPr>
          <p:txBody>
            <a:bodyPr/>
            <a:lstStyle/>
            <a:p>
              <a:endParaRPr lang="en-US"/>
            </a:p>
          </p:txBody>
        </p:sp>
        <p:sp>
          <p:nvSpPr>
            <p:cNvPr id="53290" name="Line 43"/>
            <p:cNvSpPr>
              <a:spLocks noChangeShapeType="1"/>
            </p:cNvSpPr>
            <p:nvPr/>
          </p:nvSpPr>
          <p:spPr bwMode="auto">
            <a:xfrm flipV="1">
              <a:off x="2200" y="1114"/>
              <a:ext cx="680" cy="454"/>
            </a:xfrm>
            <a:prstGeom prst="line">
              <a:avLst/>
            </a:prstGeom>
            <a:noFill/>
            <a:ln w="9525">
              <a:solidFill>
                <a:schemeClr val="tx1"/>
              </a:solidFill>
              <a:round/>
              <a:headEnd/>
              <a:tailEnd/>
            </a:ln>
          </p:spPr>
          <p:txBody>
            <a:bodyPr/>
            <a:lstStyle/>
            <a:p>
              <a:endParaRPr lang="en-US"/>
            </a:p>
          </p:txBody>
        </p:sp>
        <p:sp>
          <p:nvSpPr>
            <p:cNvPr id="53291" name="Line 44"/>
            <p:cNvSpPr>
              <a:spLocks noChangeShapeType="1"/>
            </p:cNvSpPr>
            <p:nvPr/>
          </p:nvSpPr>
          <p:spPr bwMode="auto">
            <a:xfrm flipV="1">
              <a:off x="2427" y="1114"/>
              <a:ext cx="680" cy="454"/>
            </a:xfrm>
            <a:prstGeom prst="line">
              <a:avLst/>
            </a:prstGeom>
            <a:noFill/>
            <a:ln w="9525">
              <a:solidFill>
                <a:schemeClr val="tx1"/>
              </a:solidFill>
              <a:round/>
              <a:headEnd/>
              <a:tailEnd/>
            </a:ln>
          </p:spPr>
          <p:txBody>
            <a:bodyPr/>
            <a:lstStyle/>
            <a:p>
              <a:endParaRPr lang="en-US"/>
            </a:p>
          </p:txBody>
        </p:sp>
        <p:sp>
          <p:nvSpPr>
            <p:cNvPr id="53292" name="Line 45"/>
            <p:cNvSpPr>
              <a:spLocks noChangeShapeType="1"/>
            </p:cNvSpPr>
            <p:nvPr/>
          </p:nvSpPr>
          <p:spPr bwMode="auto">
            <a:xfrm flipV="1">
              <a:off x="2654" y="1114"/>
              <a:ext cx="680" cy="454"/>
            </a:xfrm>
            <a:prstGeom prst="line">
              <a:avLst/>
            </a:prstGeom>
            <a:noFill/>
            <a:ln w="9525">
              <a:solidFill>
                <a:schemeClr val="tx1"/>
              </a:solidFill>
              <a:round/>
              <a:headEnd/>
              <a:tailEnd/>
            </a:ln>
          </p:spPr>
          <p:txBody>
            <a:bodyPr/>
            <a:lstStyle/>
            <a:p>
              <a:endParaRPr lang="en-US"/>
            </a:p>
          </p:txBody>
        </p:sp>
        <p:sp>
          <p:nvSpPr>
            <p:cNvPr id="53293" name="Line 46"/>
            <p:cNvSpPr>
              <a:spLocks noChangeShapeType="1"/>
            </p:cNvSpPr>
            <p:nvPr/>
          </p:nvSpPr>
          <p:spPr bwMode="auto">
            <a:xfrm>
              <a:off x="951" y="1341"/>
              <a:ext cx="2268" cy="0"/>
            </a:xfrm>
            <a:prstGeom prst="line">
              <a:avLst/>
            </a:prstGeom>
            <a:noFill/>
            <a:ln w="9525">
              <a:solidFill>
                <a:schemeClr val="tx1"/>
              </a:solidFill>
              <a:round/>
              <a:headEnd/>
              <a:tailEnd/>
            </a:ln>
          </p:spPr>
          <p:txBody>
            <a:bodyPr/>
            <a:lstStyle/>
            <a:p>
              <a:endParaRPr lang="en-US"/>
            </a:p>
          </p:txBody>
        </p:sp>
        <p:sp>
          <p:nvSpPr>
            <p:cNvPr id="53294" name="Line 47"/>
            <p:cNvSpPr>
              <a:spLocks noChangeShapeType="1"/>
            </p:cNvSpPr>
            <p:nvPr/>
          </p:nvSpPr>
          <p:spPr bwMode="auto">
            <a:xfrm>
              <a:off x="3222" y="1341"/>
              <a:ext cx="0" cy="1361"/>
            </a:xfrm>
            <a:prstGeom prst="line">
              <a:avLst/>
            </a:prstGeom>
            <a:noFill/>
            <a:ln w="9525">
              <a:solidFill>
                <a:schemeClr val="tx1"/>
              </a:solidFill>
              <a:round/>
              <a:headEnd/>
              <a:tailEnd/>
            </a:ln>
          </p:spPr>
          <p:txBody>
            <a:bodyPr/>
            <a:lstStyle/>
            <a:p>
              <a:endParaRPr lang="en-US"/>
            </a:p>
          </p:txBody>
        </p:sp>
        <p:sp>
          <p:nvSpPr>
            <p:cNvPr id="53295" name="Line 48"/>
            <p:cNvSpPr>
              <a:spLocks noChangeShapeType="1"/>
            </p:cNvSpPr>
            <p:nvPr/>
          </p:nvSpPr>
          <p:spPr bwMode="auto">
            <a:xfrm>
              <a:off x="951" y="1341"/>
              <a:ext cx="2268" cy="0"/>
            </a:xfrm>
            <a:prstGeom prst="line">
              <a:avLst/>
            </a:prstGeom>
            <a:noFill/>
            <a:ln w="9525">
              <a:solidFill>
                <a:schemeClr val="tx1"/>
              </a:solidFill>
              <a:round/>
              <a:headEnd/>
              <a:tailEnd/>
            </a:ln>
          </p:spPr>
          <p:txBody>
            <a:bodyPr/>
            <a:lstStyle/>
            <a:p>
              <a:endParaRPr lang="en-US"/>
            </a:p>
          </p:txBody>
        </p:sp>
        <p:sp>
          <p:nvSpPr>
            <p:cNvPr id="53296" name="Line 49"/>
            <p:cNvSpPr>
              <a:spLocks noChangeShapeType="1"/>
            </p:cNvSpPr>
            <p:nvPr/>
          </p:nvSpPr>
          <p:spPr bwMode="auto">
            <a:xfrm>
              <a:off x="3222" y="1341"/>
              <a:ext cx="0" cy="1361"/>
            </a:xfrm>
            <a:prstGeom prst="line">
              <a:avLst/>
            </a:prstGeom>
            <a:noFill/>
            <a:ln w="9525">
              <a:solidFill>
                <a:schemeClr val="tx1"/>
              </a:solidFill>
              <a:round/>
              <a:headEnd/>
              <a:tailEnd/>
            </a:ln>
          </p:spPr>
          <p:txBody>
            <a:bodyPr/>
            <a:lstStyle/>
            <a:p>
              <a:endParaRPr lang="en-US"/>
            </a:p>
          </p:txBody>
        </p:sp>
        <p:sp>
          <p:nvSpPr>
            <p:cNvPr id="53297" name="Line 50"/>
            <p:cNvSpPr>
              <a:spLocks noChangeShapeType="1"/>
            </p:cNvSpPr>
            <p:nvPr/>
          </p:nvSpPr>
          <p:spPr bwMode="auto">
            <a:xfrm>
              <a:off x="790" y="1452"/>
              <a:ext cx="2268" cy="0"/>
            </a:xfrm>
            <a:prstGeom prst="line">
              <a:avLst/>
            </a:prstGeom>
            <a:noFill/>
            <a:ln w="9525">
              <a:solidFill>
                <a:schemeClr val="tx1"/>
              </a:solidFill>
              <a:round/>
              <a:headEnd/>
              <a:tailEnd/>
            </a:ln>
          </p:spPr>
          <p:txBody>
            <a:bodyPr/>
            <a:lstStyle/>
            <a:p>
              <a:endParaRPr lang="en-US"/>
            </a:p>
          </p:txBody>
        </p:sp>
        <p:sp>
          <p:nvSpPr>
            <p:cNvPr id="53298" name="Line 51"/>
            <p:cNvSpPr>
              <a:spLocks noChangeShapeType="1"/>
            </p:cNvSpPr>
            <p:nvPr/>
          </p:nvSpPr>
          <p:spPr bwMode="auto">
            <a:xfrm>
              <a:off x="3057" y="1452"/>
              <a:ext cx="0" cy="1361"/>
            </a:xfrm>
            <a:prstGeom prst="line">
              <a:avLst/>
            </a:prstGeom>
            <a:noFill/>
            <a:ln w="9525">
              <a:solidFill>
                <a:schemeClr val="tx1"/>
              </a:solidFill>
              <a:round/>
              <a:headEnd/>
              <a:tailEnd/>
            </a:ln>
          </p:spPr>
          <p:txBody>
            <a:bodyPr/>
            <a:lstStyle/>
            <a:p>
              <a:endParaRPr lang="en-US"/>
            </a:p>
          </p:txBody>
        </p:sp>
        <p:sp>
          <p:nvSpPr>
            <p:cNvPr id="53299" name="Line 52"/>
            <p:cNvSpPr>
              <a:spLocks noChangeShapeType="1"/>
            </p:cNvSpPr>
            <p:nvPr/>
          </p:nvSpPr>
          <p:spPr bwMode="auto">
            <a:xfrm>
              <a:off x="1118" y="1228"/>
              <a:ext cx="2268" cy="0"/>
            </a:xfrm>
            <a:prstGeom prst="line">
              <a:avLst/>
            </a:prstGeom>
            <a:noFill/>
            <a:ln w="9525">
              <a:solidFill>
                <a:schemeClr val="tx1"/>
              </a:solidFill>
              <a:round/>
              <a:headEnd/>
              <a:tailEnd/>
            </a:ln>
          </p:spPr>
          <p:txBody>
            <a:bodyPr/>
            <a:lstStyle/>
            <a:p>
              <a:endParaRPr lang="en-US"/>
            </a:p>
          </p:txBody>
        </p:sp>
        <p:sp>
          <p:nvSpPr>
            <p:cNvPr id="53300" name="Line 53"/>
            <p:cNvSpPr>
              <a:spLocks noChangeShapeType="1"/>
            </p:cNvSpPr>
            <p:nvPr/>
          </p:nvSpPr>
          <p:spPr bwMode="auto">
            <a:xfrm>
              <a:off x="3389" y="1228"/>
              <a:ext cx="0" cy="1361"/>
            </a:xfrm>
            <a:prstGeom prst="line">
              <a:avLst/>
            </a:prstGeom>
            <a:noFill/>
            <a:ln w="9525">
              <a:solidFill>
                <a:schemeClr val="tx1"/>
              </a:solidFill>
              <a:round/>
              <a:headEnd/>
              <a:tailEnd/>
            </a:ln>
          </p:spPr>
          <p:txBody>
            <a:bodyPr/>
            <a:lstStyle/>
            <a:p>
              <a:endParaRPr lang="en-US"/>
            </a:p>
          </p:txBody>
        </p:sp>
      </p:grpSp>
      <p:sp>
        <p:nvSpPr>
          <p:cNvPr id="86070" name="Text Box 54"/>
          <p:cNvSpPr txBox="1">
            <a:spLocks noChangeArrowheads="1"/>
          </p:cNvSpPr>
          <p:nvPr/>
        </p:nvSpPr>
        <p:spPr bwMode="auto">
          <a:xfrm>
            <a:off x="519113" y="1778000"/>
            <a:ext cx="2778125" cy="701675"/>
          </a:xfrm>
          <a:prstGeom prst="rect">
            <a:avLst/>
          </a:prstGeom>
          <a:noFill/>
          <a:ln w="9525">
            <a:noFill/>
            <a:miter lim="800000"/>
            <a:headEnd/>
            <a:tailEnd/>
          </a:ln>
        </p:spPr>
        <p:txBody>
          <a:bodyPr>
            <a:spAutoFit/>
          </a:bodyPr>
          <a:lstStyle/>
          <a:p>
            <a:pPr eaLnBrk="0" hangingPunct="0"/>
            <a:r>
              <a:rPr lang="en-GB" sz="2000" dirty="0">
                <a:solidFill>
                  <a:srgbClr val="FD2501"/>
                </a:solidFill>
                <a:latin typeface="Comic Sans MS" pitchFamily="66" charset="0"/>
              </a:rPr>
              <a:t>Now imagine it is full of cubic centimetres</a:t>
            </a:r>
            <a:endParaRPr lang="en-US" sz="2000" dirty="0">
              <a:solidFill>
                <a:srgbClr val="FD2501"/>
              </a:solidFill>
              <a:latin typeface="Comic Sans MS" pitchFamily="66" charset="0"/>
            </a:endParaRPr>
          </a:p>
        </p:txBody>
      </p:sp>
      <p:sp>
        <p:nvSpPr>
          <p:cNvPr id="86071" name="Text Box 55"/>
          <p:cNvSpPr txBox="1">
            <a:spLocks noChangeArrowheads="1"/>
          </p:cNvSpPr>
          <p:nvPr/>
        </p:nvSpPr>
        <p:spPr bwMode="auto">
          <a:xfrm>
            <a:off x="455613" y="4937125"/>
            <a:ext cx="8216900" cy="701675"/>
          </a:xfrm>
          <a:prstGeom prst="rect">
            <a:avLst/>
          </a:prstGeom>
          <a:noFill/>
          <a:ln w="9525">
            <a:noFill/>
            <a:miter lim="800000"/>
            <a:headEnd/>
            <a:tailEnd/>
          </a:ln>
        </p:spPr>
        <p:txBody>
          <a:bodyPr>
            <a:spAutoFit/>
          </a:bodyPr>
          <a:lstStyle/>
          <a:p>
            <a:pPr eaLnBrk="0" hangingPunct="0"/>
            <a:r>
              <a:rPr lang="en-GB" sz="2000">
                <a:solidFill>
                  <a:srgbClr val="FD2501"/>
                </a:solidFill>
                <a:latin typeface="Comic Sans MS" pitchFamily="66" charset="0"/>
              </a:rPr>
              <a:t>Can you see that there are 10 </a:t>
            </a:r>
            <a:r>
              <a:rPr lang="en-GB" sz="2000">
                <a:solidFill>
                  <a:srgbClr val="FD2501"/>
                </a:solidFill>
                <a:latin typeface="Comic Sans MS" pitchFamily="66" charset="0"/>
                <a:sym typeface="Symbol" pitchFamily="18" charset="2"/>
              </a:rPr>
              <a:t> 4 = 40 cubic centimetres on the bottom layer?</a:t>
            </a:r>
          </a:p>
        </p:txBody>
      </p:sp>
      <p:sp>
        <p:nvSpPr>
          <p:cNvPr id="86072" name="Text Box 56"/>
          <p:cNvSpPr txBox="1">
            <a:spLocks noChangeArrowheads="1"/>
          </p:cNvSpPr>
          <p:nvPr/>
        </p:nvSpPr>
        <p:spPr bwMode="auto">
          <a:xfrm>
            <a:off x="455613" y="5721350"/>
            <a:ext cx="8013700" cy="396875"/>
          </a:xfrm>
          <a:prstGeom prst="rect">
            <a:avLst/>
          </a:prstGeom>
          <a:noFill/>
          <a:ln w="9525">
            <a:noFill/>
            <a:miter lim="800000"/>
            <a:headEnd/>
            <a:tailEnd/>
          </a:ln>
        </p:spPr>
        <p:txBody>
          <a:bodyPr>
            <a:spAutoFit/>
          </a:bodyPr>
          <a:lstStyle/>
          <a:p>
            <a:pPr eaLnBrk="0" hangingPunct="0"/>
            <a:r>
              <a:rPr lang="en-GB" sz="2000" dirty="0">
                <a:solidFill>
                  <a:schemeClr val="tx1">
                    <a:lumMod val="95000"/>
                    <a:lumOff val="5000"/>
                  </a:schemeClr>
                </a:solidFill>
                <a:latin typeface="Comic Sans MS" pitchFamily="66" charset="0"/>
              </a:rPr>
              <a:t>There are 6 layers of 40 cubes making 40 </a:t>
            </a:r>
            <a:r>
              <a:rPr lang="en-GB" sz="2000" dirty="0">
                <a:solidFill>
                  <a:schemeClr val="tx1">
                    <a:lumMod val="95000"/>
                    <a:lumOff val="5000"/>
                  </a:schemeClr>
                </a:solidFill>
                <a:latin typeface="Comic Sans MS" pitchFamily="66" charset="0"/>
                <a:sym typeface="Symbol" pitchFamily="18" charset="2"/>
              </a:rPr>
              <a:t> 6 = 240 cm</a:t>
            </a:r>
            <a:r>
              <a:rPr lang="en-GB" sz="2000" baseline="30000" dirty="0">
                <a:solidFill>
                  <a:schemeClr val="tx1">
                    <a:lumMod val="95000"/>
                    <a:lumOff val="5000"/>
                  </a:schemeClr>
                </a:solidFill>
                <a:latin typeface="Comic Sans MS" pitchFamily="66" charset="0"/>
                <a:sym typeface="Symbol" pitchFamily="18" charset="2"/>
              </a:rPr>
              <a:t>3</a:t>
            </a:r>
            <a:endParaRPr lang="en-GB" sz="2000" dirty="0">
              <a:solidFill>
                <a:schemeClr val="tx1">
                  <a:lumMod val="95000"/>
                  <a:lumOff val="5000"/>
                </a:schemeClr>
              </a:solidFill>
              <a:latin typeface="Comic Sans MS" pitchFamily="66" charset="0"/>
              <a:sym typeface="Symbol" pitchFamily="18" charset="2"/>
            </a:endParaRPr>
          </a:p>
        </p:txBody>
      </p:sp>
      <p:grpSp>
        <p:nvGrpSpPr>
          <p:cNvPr id="6" name="Group 57"/>
          <p:cNvGrpSpPr>
            <a:grpSpLocks/>
          </p:cNvGrpSpPr>
          <p:nvPr/>
        </p:nvGrpSpPr>
        <p:grpSpPr bwMode="auto">
          <a:xfrm>
            <a:off x="1123950" y="2795588"/>
            <a:ext cx="1079500" cy="862012"/>
            <a:chOff x="708" y="1501"/>
            <a:chExt cx="680" cy="543"/>
          </a:xfrm>
        </p:grpSpPr>
        <p:sp>
          <p:nvSpPr>
            <p:cNvPr id="53257" name="Text Box 58"/>
            <p:cNvSpPr txBox="1">
              <a:spLocks noChangeArrowheads="1"/>
            </p:cNvSpPr>
            <p:nvPr/>
          </p:nvSpPr>
          <p:spPr bwMode="auto">
            <a:xfrm>
              <a:off x="708" y="1813"/>
              <a:ext cx="680" cy="231"/>
            </a:xfrm>
            <a:prstGeom prst="rect">
              <a:avLst/>
            </a:prstGeom>
            <a:noFill/>
            <a:ln w="9525">
              <a:noFill/>
              <a:miter lim="800000"/>
              <a:headEnd/>
              <a:tailEnd/>
            </a:ln>
          </p:spPr>
          <p:txBody>
            <a:bodyPr>
              <a:spAutoFit/>
            </a:bodyPr>
            <a:lstStyle/>
            <a:p>
              <a:pPr eaLnBrk="0" hangingPunct="0">
                <a:spcBef>
                  <a:spcPct val="50000"/>
                </a:spcBef>
              </a:pPr>
              <a:r>
                <a:rPr lang="en-GB" sz="1800">
                  <a:latin typeface="Comic Sans MS" pitchFamily="66" charset="0"/>
                </a:rPr>
                <a:t>1 cm</a:t>
              </a:r>
              <a:r>
                <a:rPr lang="en-GB" sz="1800" baseline="30000">
                  <a:latin typeface="Comic Sans MS" pitchFamily="66" charset="0"/>
                </a:rPr>
                <a:t>3</a:t>
              </a:r>
              <a:endParaRPr lang="en-US" sz="1800">
                <a:latin typeface="Comic Sans MS" pitchFamily="66" charset="0"/>
              </a:endParaRPr>
            </a:p>
          </p:txBody>
        </p:sp>
        <p:grpSp>
          <p:nvGrpSpPr>
            <p:cNvPr id="7" name="Group 59"/>
            <p:cNvGrpSpPr>
              <a:grpSpLocks/>
            </p:cNvGrpSpPr>
            <p:nvPr/>
          </p:nvGrpSpPr>
          <p:grpSpPr bwMode="auto">
            <a:xfrm>
              <a:off x="837" y="1501"/>
              <a:ext cx="371" cy="322"/>
              <a:chOff x="837" y="1501"/>
              <a:chExt cx="371" cy="322"/>
            </a:xfrm>
          </p:grpSpPr>
          <p:sp>
            <p:nvSpPr>
              <p:cNvPr id="53259" name="Rectangle 60"/>
              <p:cNvSpPr>
                <a:spLocks noChangeArrowheads="1"/>
              </p:cNvSpPr>
              <p:nvPr/>
            </p:nvSpPr>
            <p:spPr bwMode="auto">
              <a:xfrm>
                <a:off x="839" y="1596"/>
                <a:ext cx="227" cy="227"/>
              </a:xfrm>
              <a:prstGeom prst="rect">
                <a:avLst/>
              </a:prstGeom>
              <a:noFill/>
              <a:ln w="9525">
                <a:solidFill>
                  <a:schemeClr val="tx1"/>
                </a:solidFill>
                <a:miter lim="800000"/>
                <a:headEnd/>
                <a:tailEnd/>
              </a:ln>
            </p:spPr>
            <p:txBody>
              <a:bodyPr wrap="none" anchor="ctr"/>
              <a:lstStyle/>
              <a:p>
                <a:endParaRPr lang="en-US"/>
              </a:p>
            </p:txBody>
          </p:sp>
          <p:sp>
            <p:nvSpPr>
              <p:cNvPr id="53260" name="Line 61"/>
              <p:cNvSpPr>
                <a:spLocks noChangeShapeType="1"/>
              </p:cNvSpPr>
              <p:nvPr/>
            </p:nvSpPr>
            <p:spPr bwMode="auto">
              <a:xfrm flipV="1">
                <a:off x="1066" y="1732"/>
                <a:ext cx="139" cy="91"/>
              </a:xfrm>
              <a:prstGeom prst="line">
                <a:avLst/>
              </a:prstGeom>
              <a:noFill/>
              <a:ln w="9525">
                <a:solidFill>
                  <a:schemeClr val="tx1"/>
                </a:solidFill>
                <a:round/>
                <a:headEnd/>
                <a:tailEnd/>
              </a:ln>
            </p:spPr>
            <p:txBody>
              <a:bodyPr/>
              <a:lstStyle/>
              <a:p>
                <a:endParaRPr lang="en-US"/>
              </a:p>
            </p:txBody>
          </p:sp>
          <p:sp>
            <p:nvSpPr>
              <p:cNvPr id="53261" name="Line 62"/>
              <p:cNvSpPr>
                <a:spLocks noChangeShapeType="1"/>
              </p:cNvSpPr>
              <p:nvPr/>
            </p:nvSpPr>
            <p:spPr bwMode="auto">
              <a:xfrm>
                <a:off x="978" y="1504"/>
                <a:ext cx="230" cy="0"/>
              </a:xfrm>
              <a:prstGeom prst="line">
                <a:avLst/>
              </a:prstGeom>
              <a:noFill/>
              <a:ln w="9525">
                <a:solidFill>
                  <a:schemeClr val="tx1"/>
                </a:solidFill>
                <a:round/>
                <a:headEnd/>
                <a:tailEnd/>
              </a:ln>
            </p:spPr>
            <p:txBody>
              <a:bodyPr/>
              <a:lstStyle/>
              <a:p>
                <a:endParaRPr lang="en-US"/>
              </a:p>
            </p:txBody>
          </p:sp>
          <p:sp>
            <p:nvSpPr>
              <p:cNvPr id="53262" name="Line 63"/>
              <p:cNvSpPr>
                <a:spLocks noChangeShapeType="1"/>
              </p:cNvSpPr>
              <p:nvPr/>
            </p:nvSpPr>
            <p:spPr bwMode="auto">
              <a:xfrm>
                <a:off x="1208" y="1501"/>
                <a:ext cx="0" cy="227"/>
              </a:xfrm>
              <a:prstGeom prst="line">
                <a:avLst/>
              </a:prstGeom>
              <a:noFill/>
              <a:ln w="9525">
                <a:solidFill>
                  <a:schemeClr val="tx1"/>
                </a:solidFill>
                <a:round/>
                <a:headEnd/>
                <a:tailEnd/>
              </a:ln>
            </p:spPr>
            <p:txBody>
              <a:bodyPr/>
              <a:lstStyle/>
              <a:p>
                <a:endParaRPr lang="en-US"/>
              </a:p>
            </p:txBody>
          </p:sp>
          <p:sp>
            <p:nvSpPr>
              <p:cNvPr id="53263" name="Line 64"/>
              <p:cNvSpPr>
                <a:spLocks noChangeShapeType="1"/>
              </p:cNvSpPr>
              <p:nvPr/>
            </p:nvSpPr>
            <p:spPr bwMode="auto">
              <a:xfrm flipV="1">
                <a:off x="837" y="1506"/>
                <a:ext cx="139" cy="91"/>
              </a:xfrm>
              <a:prstGeom prst="line">
                <a:avLst/>
              </a:prstGeom>
              <a:noFill/>
              <a:ln w="9525">
                <a:solidFill>
                  <a:schemeClr val="tx1"/>
                </a:solidFill>
                <a:round/>
                <a:headEnd/>
                <a:tailEnd/>
              </a:ln>
            </p:spPr>
            <p:txBody>
              <a:bodyPr/>
              <a:lstStyle/>
              <a:p>
                <a:endParaRPr lang="en-US"/>
              </a:p>
            </p:txBody>
          </p:sp>
          <p:sp>
            <p:nvSpPr>
              <p:cNvPr id="53264" name="Line 65"/>
              <p:cNvSpPr>
                <a:spLocks noChangeShapeType="1"/>
              </p:cNvSpPr>
              <p:nvPr/>
            </p:nvSpPr>
            <p:spPr bwMode="auto">
              <a:xfrm flipV="1">
                <a:off x="1067" y="1505"/>
                <a:ext cx="139" cy="91"/>
              </a:xfrm>
              <a:prstGeom prst="line">
                <a:avLst/>
              </a:prstGeom>
              <a:noFill/>
              <a:ln w="9525">
                <a:solidFill>
                  <a:schemeClr val="tx1"/>
                </a:solidFill>
                <a:round/>
                <a:headEnd/>
                <a:tailEnd/>
              </a:ln>
            </p:spPr>
            <p:txBody>
              <a:bodyPr/>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0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1" nodeType="clickEffect">
                                  <p:stCondLst>
                                    <p:cond delay="0"/>
                                  </p:stCondLst>
                                  <p:childTnLst>
                                    <p:animEffect transition="out" filter="dissolve">
                                      <p:cBhvr>
                                        <p:cTn id="14" dur="500"/>
                                        <p:tgtEl>
                                          <p:spTgt spid="86032"/>
                                        </p:tgtEl>
                                      </p:cBhvr>
                                    </p:animEffect>
                                    <p:set>
                                      <p:cBhvr>
                                        <p:cTn id="15" dur="1" fill="hold">
                                          <p:stCondLst>
                                            <p:cond delay="499"/>
                                          </p:stCondLst>
                                        </p:cTn>
                                        <p:tgtEl>
                                          <p:spTgt spid="86032"/>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607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ssolve">
                                      <p:cBhvr>
                                        <p:cTn id="28" dur="20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xit" presetSubtype="0" fill="hold" grpId="1" nodeType="clickEffect">
                                  <p:stCondLst>
                                    <p:cond delay="0"/>
                                  </p:stCondLst>
                                  <p:childTnLst>
                                    <p:animEffect transition="out" filter="dissolve">
                                      <p:cBhvr>
                                        <p:cTn id="32" dur="500"/>
                                        <p:tgtEl>
                                          <p:spTgt spid="86070"/>
                                        </p:tgtEl>
                                      </p:cBhvr>
                                    </p:animEffect>
                                    <p:set>
                                      <p:cBhvr>
                                        <p:cTn id="33" dur="1" fill="hold">
                                          <p:stCondLst>
                                            <p:cond delay="499"/>
                                          </p:stCondLst>
                                        </p:cTn>
                                        <p:tgtEl>
                                          <p:spTgt spid="8607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8607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860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32" grpId="0"/>
      <p:bldP spid="86032" grpId="1"/>
      <p:bldP spid="86070" grpId="0"/>
      <p:bldP spid="86070" grpId="1"/>
      <p:bldP spid="86071" grpId="0"/>
      <p:bldP spid="860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6553200" y="3581400"/>
            <a:ext cx="2133600" cy="2971800"/>
          </a:xfrm>
          <a:prstGeom prst="cube">
            <a:avLst>
              <a:gd name="adj" fmla="val 34227"/>
            </a:avLst>
          </a:prstGeom>
          <a:solidFill>
            <a:schemeClr val="bg1"/>
          </a:solidFill>
          <a:ln w="9525">
            <a:solidFill>
              <a:schemeClr val="tx1"/>
            </a:solidFill>
            <a:miter lim="800000"/>
            <a:headEnd/>
            <a:tailEnd/>
          </a:ln>
        </p:spPr>
        <p:txBody>
          <a:bodyPr wrap="none" anchor="ctr"/>
          <a:lstStyle/>
          <a:p>
            <a:endParaRPr lang="en-US"/>
          </a:p>
        </p:txBody>
      </p:sp>
      <p:sp>
        <p:nvSpPr>
          <p:cNvPr id="10243" name="Text Box 3"/>
          <p:cNvSpPr txBox="1">
            <a:spLocks noChangeArrowheads="1"/>
          </p:cNvSpPr>
          <p:nvPr/>
        </p:nvSpPr>
        <p:spPr bwMode="auto">
          <a:xfrm>
            <a:off x="914400" y="1462088"/>
            <a:ext cx="685800" cy="366712"/>
          </a:xfrm>
          <a:prstGeom prst="rect">
            <a:avLst/>
          </a:prstGeom>
          <a:noFill/>
          <a:ln w="9525">
            <a:noFill/>
            <a:miter lim="800000"/>
            <a:headEnd/>
            <a:tailEnd/>
          </a:ln>
        </p:spPr>
        <p:txBody>
          <a:bodyPr>
            <a:spAutoFit/>
          </a:bodyPr>
          <a:lstStyle/>
          <a:p>
            <a:pPr>
              <a:spcBef>
                <a:spcPct val="50000"/>
              </a:spcBef>
            </a:pPr>
            <a:r>
              <a:rPr lang="en-US" sz="1800" b="1"/>
              <a:t>1 cm</a:t>
            </a:r>
          </a:p>
        </p:txBody>
      </p:sp>
      <p:sp>
        <p:nvSpPr>
          <p:cNvPr id="10244" name="Text Box 4"/>
          <p:cNvSpPr txBox="1">
            <a:spLocks noChangeArrowheads="1"/>
          </p:cNvSpPr>
          <p:nvPr/>
        </p:nvSpPr>
        <p:spPr bwMode="auto">
          <a:xfrm rot="-5398497">
            <a:off x="145257" y="3588543"/>
            <a:ext cx="685800" cy="366713"/>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sp>
        <p:nvSpPr>
          <p:cNvPr id="10245" name="Text Box 5"/>
          <p:cNvSpPr txBox="1">
            <a:spLocks noChangeArrowheads="1"/>
          </p:cNvSpPr>
          <p:nvPr/>
        </p:nvSpPr>
        <p:spPr bwMode="auto">
          <a:xfrm>
            <a:off x="671513" y="4038600"/>
            <a:ext cx="685800" cy="366713"/>
          </a:xfrm>
          <a:prstGeom prst="rect">
            <a:avLst/>
          </a:prstGeom>
          <a:noFill/>
          <a:ln w="9525">
            <a:noFill/>
            <a:miter lim="800000"/>
            <a:headEnd/>
            <a:tailEnd/>
          </a:ln>
        </p:spPr>
        <p:txBody>
          <a:bodyPr>
            <a:spAutoFit/>
          </a:bodyPr>
          <a:lstStyle/>
          <a:p>
            <a:pPr>
              <a:spcBef>
                <a:spcPct val="50000"/>
              </a:spcBef>
            </a:pPr>
            <a:r>
              <a:rPr lang="en-US" sz="1400" b="1"/>
              <a:t>1</a:t>
            </a:r>
            <a:r>
              <a:rPr lang="en-US" sz="1800" b="1"/>
              <a:t> cm</a:t>
            </a:r>
          </a:p>
        </p:txBody>
      </p:sp>
      <p:sp>
        <p:nvSpPr>
          <p:cNvPr id="10246" name="Text Box 6"/>
          <p:cNvSpPr txBox="1">
            <a:spLocks noChangeArrowheads="1"/>
          </p:cNvSpPr>
          <p:nvPr/>
        </p:nvSpPr>
        <p:spPr bwMode="auto">
          <a:xfrm rot="-3019144">
            <a:off x="8084344" y="1615282"/>
            <a:ext cx="685800" cy="366712"/>
          </a:xfrm>
          <a:prstGeom prst="rect">
            <a:avLst/>
          </a:prstGeom>
          <a:noFill/>
          <a:ln w="9525">
            <a:noFill/>
            <a:miter lim="800000"/>
            <a:headEnd/>
            <a:tailEnd/>
          </a:ln>
        </p:spPr>
        <p:txBody>
          <a:bodyPr>
            <a:spAutoFit/>
          </a:bodyPr>
          <a:lstStyle/>
          <a:p>
            <a:pPr>
              <a:spcBef>
                <a:spcPct val="50000"/>
              </a:spcBef>
            </a:pPr>
            <a:r>
              <a:rPr lang="en-US" sz="1400" b="1"/>
              <a:t>1</a:t>
            </a:r>
            <a:r>
              <a:rPr lang="en-US" sz="1800" b="1"/>
              <a:t> cm</a:t>
            </a:r>
          </a:p>
        </p:txBody>
      </p:sp>
      <p:sp>
        <p:nvSpPr>
          <p:cNvPr id="10247" name="Text Box 7"/>
          <p:cNvSpPr txBox="1">
            <a:spLocks noChangeArrowheads="1"/>
          </p:cNvSpPr>
          <p:nvPr/>
        </p:nvSpPr>
        <p:spPr bwMode="auto">
          <a:xfrm>
            <a:off x="7475538" y="1752600"/>
            <a:ext cx="685800" cy="366713"/>
          </a:xfrm>
          <a:prstGeom prst="rect">
            <a:avLst/>
          </a:prstGeom>
          <a:noFill/>
          <a:ln w="9525">
            <a:noFill/>
            <a:miter lim="800000"/>
            <a:headEnd/>
            <a:tailEnd/>
          </a:ln>
        </p:spPr>
        <p:txBody>
          <a:bodyPr>
            <a:spAutoFit/>
          </a:bodyPr>
          <a:lstStyle/>
          <a:p>
            <a:pPr>
              <a:spcBef>
                <a:spcPct val="50000"/>
              </a:spcBef>
            </a:pPr>
            <a:r>
              <a:rPr lang="en-US" sz="1400" b="1"/>
              <a:t>1</a:t>
            </a:r>
            <a:r>
              <a:rPr lang="en-US" sz="1800" b="1"/>
              <a:t> cm</a:t>
            </a:r>
          </a:p>
        </p:txBody>
      </p:sp>
      <p:grpSp>
        <p:nvGrpSpPr>
          <p:cNvPr id="2" name="Group 8"/>
          <p:cNvGrpSpPr>
            <a:grpSpLocks/>
          </p:cNvGrpSpPr>
          <p:nvPr/>
        </p:nvGrpSpPr>
        <p:grpSpPr bwMode="auto">
          <a:xfrm>
            <a:off x="671513" y="3352800"/>
            <a:ext cx="762000" cy="762000"/>
            <a:chOff x="2304" y="1968"/>
            <a:chExt cx="480" cy="480"/>
          </a:xfrm>
        </p:grpSpPr>
        <p:sp>
          <p:nvSpPr>
            <p:cNvPr id="11008" name="Line 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1009" name="Line 1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1010" name="Line 1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1011" name="Line 1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1012" name="Line 1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1013" name="Line 1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1014" name="Line 1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1015" name="Line 1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1016" name="Line 1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1017" name="Line 1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1018" name="Line 1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1019" name="Line 2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1020" name="Line 2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1021" name="Line 2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1022" name="Line 2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1023" name="Line 2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1024" name="Line 2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1025" name="Line 2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1026" name="Line 2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1027" name="Line 2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1028" name="Line 2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1029" name="Line 3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1030" name="Line 3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3" name="Group 32"/>
          <p:cNvGrpSpPr>
            <a:grpSpLocks/>
          </p:cNvGrpSpPr>
          <p:nvPr/>
        </p:nvGrpSpPr>
        <p:grpSpPr bwMode="auto">
          <a:xfrm>
            <a:off x="7399338" y="838200"/>
            <a:ext cx="990600" cy="990600"/>
            <a:chOff x="3792" y="960"/>
            <a:chExt cx="624" cy="624"/>
          </a:xfrm>
        </p:grpSpPr>
        <p:sp>
          <p:nvSpPr>
            <p:cNvPr id="10980" name="AutoShape 33"/>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4" name="Group 34"/>
            <p:cNvGrpSpPr>
              <a:grpSpLocks/>
            </p:cNvGrpSpPr>
            <p:nvPr/>
          </p:nvGrpSpPr>
          <p:grpSpPr bwMode="auto">
            <a:xfrm>
              <a:off x="3792" y="1104"/>
              <a:ext cx="480" cy="480"/>
              <a:chOff x="2304" y="1968"/>
              <a:chExt cx="480" cy="480"/>
            </a:xfrm>
          </p:grpSpPr>
          <p:sp>
            <p:nvSpPr>
              <p:cNvPr id="10985" name="Line 3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986" name="Line 3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987" name="Line 3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988" name="Line 3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989" name="Line 3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990" name="Line 4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991" name="Line 4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992" name="Line 4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993" name="Line 4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994" name="Line 4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995" name="Line 4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996" name="Line 4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997" name="Line 4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998" name="Line 4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999" name="Line 4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1000" name="Line 5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1001" name="Line 5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1002" name="Line 5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1003" name="Line 5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1004" name="Line 5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1005" name="Line 5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1006" name="Line 5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1007" name="Line 5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982" name="AutoShape 58"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983" name="AutoShape 59"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984" name="Text Box 60"/>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sp>
        <p:nvSpPr>
          <p:cNvPr id="10250" name="Text Box 61"/>
          <p:cNvSpPr txBox="1">
            <a:spLocks noChangeArrowheads="1"/>
          </p:cNvSpPr>
          <p:nvPr/>
        </p:nvSpPr>
        <p:spPr bwMode="auto">
          <a:xfrm>
            <a:off x="533400" y="1905000"/>
            <a:ext cx="1524000" cy="304800"/>
          </a:xfrm>
          <a:prstGeom prst="rect">
            <a:avLst/>
          </a:prstGeom>
          <a:solidFill>
            <a:schemeClr val="tx1"/>
          </a:solidFill>
          <a:ln w="9525">
            <a:noFill/>
            <a:miter lim="800000"/>
            <a:headEnd/>
            <a:tailEnd/>
          </a:ln>
        </p:spPr>
        <p:txBody>
          <a:bodyPr>
            <a:spAutoFit/>
          </a:bodyPr>
          <a:lstStyle/>
          <a:p>
            <a:pPr algn="ctr">
              <a:spcBef>
                <a:spcPct val="50000"/>
              </a:spcBef>
            </a:pPr>
            <a:r>
              <a:rPr lang="en-US" sz="1400" b="1">
                <a:solidFill>
                  <a:srgbClr val="99CCFF"/>
                </a:solidFill>
              </a:rPr>
              <a:t>LINEAR UNITS</a:t>
            </a:r>
          </a:p>
        </p:txBody>
      </p:sp>
      <p:sp>
        <p:nvSpPr>
          <p:cNvPr id="10251" name="Text Box 62"/>
          <p:cNvSpPr txBox="1">
            <a:spLocks noChangeArrowheads="1"/>
          </p:cNvSpPr>
          <p:nvPr/>
        </p:nvSpPr>
        <p:spPr bwMode="auto">
          <a:xfrm>
            <a:off x="366713" y="4343400"/>
            <a:ext cx="1676400" cy="304800"/>
          </a:xfrm>
          <a:prstGeom prst="rect">
            <a:avLst/>
          </a:prstGeom>
          <a:solidFill>
            <a:schemeClr val="tx1"/>
          </a:solidFill>
          <a:ln w="9525">
            <a:noFill/>
            <a:miter lim="800000"/>
            <a:headEnd/>
            <a:tailEnd/>
          </a:ln>
        </p:spPr>
        <p:txBody>
          <a:bodyPr>
            <a:spAutoFit/>
          </a:bodyPr>
          <a:lstStyle/>
          <a:p>
            <a:pPr algn="ctr">
              <a:spcBef>
                <a:spcPct val="50000"/>
              </a:spcBef>
            </a:pPr>
            <a:r>
              <a:rPr lang="en-US" sz="1400" b="1">
                <a:solidFill>
                  <a:srgbClr val="99CCFF"/>
                </a:solidFill>
              </a:rPr>
              <a:t>SQUARE UNITS</a:t>
            </a:r>
          </a:p>
        </p:txBody>
      </p:sp>
      <p:sp>
        <p:nvSpPr>
          <p:cNvPr id="10252" name="Text Box 63"/>
          <p:cNvSpPr txBox="1">
            <a:spLocks noChangeArrowheads="1"/>
          </p:cNvSpPr>
          <p:nvPr/>
        </p:nvSpPr>
        <p:spPr bwMode="auto">
          <a:xfrm>
            <a:off x="6942138" y="2133600"/>
            <a:ext cx="1600200" cy="304800"/>
          </a:xfrm>
          <a:prstGeom prst="rect">
            <a:avLst/>
          </a:prstGeom>
          <a:solidFill>
            <a:schemeClr val="tx1"/>
          </a:solidFill>
          <a:ln w="9525">
            <a:noFill/>
            <a:miter lim="800000"/>
            <a:headEnd/>
            <a:tailEnd/>
          </a:ln>
        </p:spPr>
        <p:txBody>
          <a:bodyPr>
            <a:spAutoFit/>
          </a:bodyPr>
          <a:lstStyle/>
          <a:p>
            <a:pPr algn="ctr">
              <a:spcBef>
                <a:spcPct val="50000"/>
              </a:spcBef>
            </a:pPr>
            <a:r>
              <a:rPr lang="en-US" sz="1400" b="1">
                <a:solidFill>
                  <a:srgbClr val="99CCFF"/>
                </a:solidFill>
              </a:rPr>
              <a:t>CUBIC UNITS</a:t>
            </a:r>
          </a:p>
        </p:txBody>
      </p:sp>
      <p:sp>
        <p:nvSpPr>
          <p:cNvPr id="52288" name="Line 64"/>
          <p:cNvSpPr>
            <a:spLocks noChangeShapeType="1"/>
          </p:cNvSpPr>
          <p:nvPr/>
        </p:nvSpPr>
        <p:spPr bwMode="auto">
          <a:xfrm>
            <a:off x="1295400" y="2895600"/>
            <a:ext cx="838200" cy="0"/>
          </a:xfrm>
          <a:prstGeom prst="line">
            <a:avLst/>
          </a:prstGeom>
          <a:noFill/>
          <a:ln w="9525">
            <a:solidFill>
              <a:srgbClr val="FF7C80"/>
            </a:solidFill>
            <a:round/>
            <a:headEnd type="oval" w="med" len="med"/>
            <a:tailEnd type="oval" w="med" len="med"/>
          </a:ln>
        </p:spPr>
        <p:txBody>
          <a:bodyPr/>
          <a:lstStyle/>
          <a:p>
            <a:endParaRPr lang="en-US"/>
          </a:p>
        </p:txBody>
      </p:sp>
      <p:sp>
        <p:nvSpPr>
          <p:cNvPr id="52289" name="Line 65"/>
          <p:cNvSpPr>
            <a:spLocks noChangeShapeType="1"/>
          </p:cNvSpPr>
          <p:nvPr/>
        </p:nvSpPr>
        <p:spPr bwMode="auto">
          <a:xfrm>
            <a:off x="457200" y="2895600"/>
            <a:ext cx="838200" cy="0"/>
          </a:xfrm>
          <a:prstGeom prst="line">
            <a:avLst/>
          </a:prstGeom>
          <a:noFill/>
          <a:ln w="9525">
            <a:solidFill>
              <a:srgbClr val="FF7C80"/>
            </a:solidFill>
            <a:round/>
            <a:headEnd type="oval" w="med" len="med"/>
            <a:tailEnd type="oval" w="med" len="med"/>
          </a:ln>
        </p:spPr>
        <p:txBody>
          <a:bodyPr/>
          <a:lstStyle/>
          <a:p>
            <a:endParaRPr lang="en-US"/>
          </a:p>
        </p:txBody>
      </p:sp>
      <p:sp>
        <p:nvSpPr>
          <p:cNvPr id="52290" name="Line 66"/>
          <p:cNvSpPr>
            <a:spLocks noChangeShapeType="1"/>
          </p:cNvSpPr>
          <p:nvPr/>
        </p:nvSpPr>
        <p:spPr bwMode="auto">
          <a:xfrm>
            <a:off x="2133600" y="2895600"/>
            <a:ext cx="838200" cy="0"/>
          </a:xfrm>
          <a:prstGeom prst="line">
            <a:avLst/>
          </a:prstGeom>
          <a:noFill/>
          <a:ln w="9525">
            <a:solidFill>
              <a:srgbClr val="FF7C80"/>
            </a:solidFill>
            <a:round/>
            <a:headEnd type="oval" w="med" len="med"/>
            <a:tailEnd type="oval" w="med" len="med"/>
          </a:ln>
        </p:spPr>
        <p:txBody>
          <a:bodyPr/>
          <a:lstStyle/>
          <a:p>
            <a:endParaRPr lang="en-US"/>
          </a:p>
        </p:txBody>
      </p:sp>
      <p:sp>
        <p:nvSpPr>
          <p:cNvPr id="52291" name="Line 67"/>
          <p:cNvSpPr>
            <a:spLocks noChangeShapeType="1"/>
          </p:cNvSpPr>
          <p:nvPr/>
        </p:nvSpPr>
        <p:spPr bwMode="auto">
          <a:xfrm>
            <a:off x="2971800" y="2895600"/>
            <a:ext cx="838200" cy="0"/>
          </a:xfrm>
          <a:prstGeom prst="line">
            <a:avLst/>
          </a:prstGeom>
          <a:noFill/>
          <a:ln w="9525">
            <a:solidFill>
              <a:srgbClr val="FF7C80"/>
            </a:solidFill>
            <a:round/>
            <a:headEnd type="oval" w="med" len="med"/>
            <a:tailEnd type="oval" w="med" len="med"/>
          </a:ln>
        </p:spPr>
        <p:txBody>
          <a:bodyPr/>
          <a:lstStyle/>
          <a:p>
            <a:endParaRPr lang="en-US"/>
          </a:p>
        </p:txBody>
      </p:sp>
      <p:sp>
        <p:nvSpPr>
          <p:cNvPr id="52292" name="Line 68"/>
          <p:cNvSpPr>
            <a:spLocks noChangeShapeType="1"/>
          </p:cNvSpPr>
          <p:nvPr/>
        </p:nvSpPr>
        <p:spPr bwMode="auto">
          <a:xfrm>
            <a:off x="3810000" y="2895600"/>
            <a:ext cx="838200" cy="0"/>
          </a:xfrm>
          <a:prstGeom prst="line">
            <a:avLst/>
          </a:prstGeom>
          <a:noFill/>
          <a:ln w="9525">
            <a:solidFill>
              <a:srgbClr val="FF7C80"/>
            </a:solidFill>
            <a:round/>
            <a:headEnd type="oval" w="med" len="med"/>
            <a:tailEnd type="oval" w="med" len="med"/>
          </a:ln>
        </p:spPr>
        <p:txBody>
          <a:bodyPr/>
          <a:lstStyle/>
          <a:p>
            <a:endParaRPr lang="en-US"/>
          </a:p>
        </p:txBody>
      </p:sp>
      <p:sp>
        <p:nvSpPr>
          <p:cNvPr id="10258" name="Line 69"/>
          <p:cNvSpPr>
            <a:spLocks noChangeShapeType="1"/>
          </p:cNvSpPr>
          <p:nvPr/>
        </p:nvSpPr>
        <p:spPr bwMode="auto">
          <a:xfrm>
            <a:off x="457200" y="2819400"/>
            <a:ext cx="4191000" cy="0"/>
          </a:xfrm>
          <a:prstGeom prst="line">
            <a:avLst/>
          </a:prstGeom>
          <a:noFill/>
          <a:ln w="9525">
            <a:solidFill>
              <a:schemeClr val="tx1"/>
            </a:solidFill>
            <a:round/>
            <a:headEnd/>
            <a:tailEnd/>
          </a:ln>
        </p:spPr>
        <p:txBody>
          <a:bodyPr/>
          <a:lstStyle/>
          <a:p>
            <a:endParaRPr lang="en-US"/>
          </a:p>
        </p:txBody>
      </p:sp>
      <p:sp>
        <p:nvSpPr>
          <p:cNvPr id="10259" name="Line 70"/>
          <p:cNvSpPr>
            <a:spLocks noChangeShapeType="1"/>
          </p:cNvSpPr>
          <p:nvPr/>
        </p:nvSpPr>
        <p:spPr bwMode="auto">
          <a:xfrm>
            <a:off x="762000" y="1752600"/>
            <a:ext cx="838200" cy="0"/>
          </a:xfrm>
          <a:prstGeom prst="line">
            <a:avLst/>
          </a:prstGeom>
          <a:noFill/>
          <a:ln w="9525">
            <a:solidFill>
              <a:srgbClr val="FF7C80"/>
            </a:solidFill>
            <a:round/>
            <a:headEnd type="oval" w="med" len="med"/>
            <a:tailEnd type="oval" w="med" len="med"/>
          </a:ln>
        </p:spPr>
        <p:txBody>
          <a:bodyPr/>
          <a:lstStyle/>
          <a:p>
            <a:endParaRPr lang="en-US"/>
          </a:p>
        </p:txBody>
      </p:sp>
      <p:sp>
        <p:nvSpPr>
          <p:cNvPr id="10260" name="Rectangle 71"/>
          <p:cNvSpPr>
            <a:spLocks noChangeArrowheads="1"/>
          </p:cNvSpPr>
          <p:nvPr/>
        </p:nvSpPr>
        <p:spPr bwMode="auto">
          <a:xfrm>
            <a:off x="381000" y="5029200"/>
            <a:ext cx="3048000" cy="1524000"/>
          </a:xfrm>
          <a:prstGeom prst="rect">
            <a:avLst/>
          </a:prstGeom>
          <a:solidFill>
            <a:srgbClr val="FFFFCC"/>
          </a:solidFill>
          <a:ln w="38100">
            <a:solidFill>
              <a:srgbClr val="FF0000"/>
            </a:solidFill>
            <a:miter lim="800000"/>
            <a:headEnd/>
            <a:tailEnd/>
          </a:ln>
        </p:spPr>
        <p:txBody>
          <a:bodyPr wrap="none" anchor="ctr"/>
          <a:lstStyle/>
          <a:p>
            <a:endParaRPr lang="en-US"/>
          </a:p>
        </p:txBody>
      </p:sp>
      <p:grpSp>
        <p:nvGrpSpPr>
          <p:cNvPr id="5" name="Group 72"/>
          <p:cNvGrpSpPr>
            <a:grpSpLocks/>
          </p:cNvGrpSpPr>
          <p:nvPr/>
        </p:nvGrpSpPr>
        <p:grpSpPr bwMode="auto">
          <a:xfrm>
            <a:off x="381000" y="5791200"/>
            <a:ext cx="762000" cy="762000"/>
            <a:chOff x="2304" y="1968"/>
            <a:chExt cx="480" cy="480"/>
          </a:xfrm>
        </p:grpSpPr>
        <p:sp>
          <p:nvSpPr>
            <p:cNvPr id="10957" name="Line 7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958" name="Line 7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959" name="Line 7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960" name="Line 7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961" name="Line 7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962" name="Line 7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963" name="Line 7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964" name="Line 8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965" name="Line 8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966" name="Line 8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967" name="Line 8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968" name="Line 8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969" name="Line 8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970" name="Line 8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971" name="Line 8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972" name="Line 8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973" name="Line 8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974" name="Line 9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975" name="Line 9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976" name="Line 9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977" name="Line 9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978" name="Line 9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979" name="Line 9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6" name="Group 96"/>
          <p:cNvGrpSpPr>
            <a:grpSpLocks/>
          </p:cNvGrpSpPr>
          <p:nvPr/>
        </p:nvGrpSpPr>
        <p:grpSpPr bwMode="auto">
          <a:xfrm>
            <a:off x="1143000" y="5791200"/>
            <a:ext cx="762000" cy="762000"/>
            <a:chOff x="2304" y="1968"/>
            <a:chExt cx="480" cy="480"/>
          </a:xfrm>
        </p:grpSpPr>
        <p:sp>
          <p:nvSpPr>
            <p:cNvPr id="10934" name="Line 9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935" name="Line 9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936" name="Line 9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937" name="Line 10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938" name="Line 10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939" name="Line 10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940" name="Line 10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941" name="Line 10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942" name="Line 10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943" name="Line 10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944" name="Line 10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945" name="Line 10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946" name="Line 10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947" name="Line 11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948" name="Line 11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949" name="Line 11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950" name="Line 11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951" name="Line 11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952" name="Line 11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953" name="Line 11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954" name="Line 11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955" name="Line 11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956" name="Line 11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7" name="Group 120"/>
          <p:cNvGrpSpPr>
            <a:grpSpLocks/>
          </p:cNvGrpSpPr>
          <p:nvPr/>
        </p:nvGrpSpPr>
        <p:grpSpPr bwMode="auto">
          <a:xfrm>
            <a:off x="1905000" y="5791200"/>
            <a:ext cx="762000" cy="762000"/>
            <a:chOff x="2304" y="1968"/>
            <a:chExt cx="480" cy="480"/>
          </a:xfrm>
        </p:grpSpPr>
        <p:sp>
          <p:nvSpPr>
            <p:cNvPr id="10911" name="Line 12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912" name="Line 12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913" name="Line 12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914" name="Line 12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915" name="Line 12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916" name="Line 12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917" name="Line 12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918" name="Line 12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919" name="Line 12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920" name="Line 13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921" name="Line 13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922" name="Line 13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923" name="Line 13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924" name="Line 13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925" name="Line 13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926" name="Line 13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927" name="Line 13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928" name="Line 13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929" name="Line 13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930" name="Line 14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931" name="Line 14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932" name="Line 14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933" name="Line 14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8" name="Group 144"/>
          <p:cNvGrpSpPr>
            <a:grpSpLocks/>
          </p:cNvGrpSpPr>
          <p:nvPr/>
        </p:nvGrpSpPr>
        <p:grpSpPr bwMode="auto">
          <a:xfrm>
            <a:off x="2667000" y="5791200"/>
            <a:ext cx="762000" cy="762000"/>
            <a:chOff x="2304" y="1968"/>
            <a:chExt cx="480" cy="480"/>
          </a:xfrm>
        </p:grpSpPr>
        <p:sp>
          <p:nvSpPr>
            <p:cNvPr id="10888" name="Line 14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889" name="Line 14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890" name="Line 14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891" name="Line 14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892" name="Line 14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893" name="Line 15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894" name="Line 15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895" name="Line 15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896" name="Line 15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897" name="Line 15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898" name="Line 15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899" name="Line 15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900" name="Line 15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901" name="Line 15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902" name="Line 15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903" name="Line 16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904" name="Line 16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905" name="Line 16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906" name="Line 16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907" name="Line 16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908" name="Line 16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909" name="Line 16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910" name="Line 16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9" name="Group 168"/>
          <p:cNvGrpSpPr>
            <a:grpSpLocks/>
          </p:cNvGrpSpPr>
          <p:nvPr/>
        </p:nvGrpSpPr>
        <p:grpSpPr bwMode="auto">
          <a:xfrm>
            <a:off x="381000" y="5029200"/>
            <a:ext cx="762000" cy="762000"/>
            <a:chOff x="2304" y="1968"/>
            <a:chExt cx="480" cy="480"/>
          </a:xfrm>
        </p:grpSpPr>
        <p:sp>
          <p:nvSpPr>
            <p:cNvPr id="10865" name="Line 16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866" name="Line 17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867" name="Line 17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868" name="Line 17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869" name="Line 17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870" name="Line 17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871" name="Line 17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872" name="Line 17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873" name="Line 17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874" name="Line 17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875" name="Line 17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876" name="Line 18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877" name="Line 18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878" name="Line 18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879" name="Line 18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880" name="Line 18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881" name="Line 18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882" name="Line 18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883" name="Line 18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884" name="Line 18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885" name="Line 18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886" name="Line 19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887" name="Line 19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0" name="Group 192"/>
          <p:cNvGrpSpPr>
            <a:grpSpLocks/>
          </p:cNvGrpSpPr>
          <p:nvPr/>
        </p:nvGrpSpPr>
        <p:grpSpPr bwMode="auto">
          <a:xfrm>
            <a:off x="1143000" y="5029200"/>
            <a:ext cx="762000" cy="762000"/>
            <a:chOff x="2304" y="1968"/>
            <a:chExt cx="480" cy="480"/>
          </a:xfrm>
        </p:grpSpPr>
        <p:sp>
          <p:nvSpPr>
            <p:cNvPr id="10842" name="Line 19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843" name="Line 19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844" name="Line 19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845" name="Line 19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846" name="Line 19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847" name="Line 19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848" name="Line 19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849" name="Line 20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850" name="Line 20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851" name="Line 20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852" name="Line 20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853" name="Line 20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854" name="Line 20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855" name="Line 20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856" name="Line 20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857" name="Line 20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858" name="Line 20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859" name="Line 21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860" name="Line 21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861" name="Line 21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862" name="Line 21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863" name="Line 21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864" name="Line 21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1" name="Group 216"/>
          <p:cNvGrpSpPr>
            <a:grpSpLocks/>
          </p:cNvGrpSpPr>
          <p:nvPr/>
        </p:nvGrpSpPr>
        <p:grpSpPr bwMode="auto">
          <a:xfrm>
            <a:off x="1905000" y="5029200"/>
            <a:ext cx="762000" cy="762000"/>
            <a:chOff x="2304" y="1968"/>
            <a:chExt cx="480" cy="480"/>
          </a:xfrm>
        </p:grpSpPr>
        <p:sp>
          <p:nvSpPr>
            <p:cNvPr id="10819" name="Line 21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820" name="Line 21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821" name="Line 21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822" name="Line 22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823" name="Line 22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824" name="Line 22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825" name="Line 22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826" name="Line 22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827" name="Line 22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828" name="Line 22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829" name="Line 22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830" name="Line 22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831" name="Line 22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832" name="Line 23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833" name="Line 23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834" name="Line 23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835" name="Line 23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836" name="Line 23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837" name="Line 23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838" name="Line 23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839" name="Line 23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840" name="Line 23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841" name="Line 23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2" name="Group 240"/>
          <p:cNvGrpSpPr>
            <a:grpSpLocks/>
          </p:cNvGrpSpPr>
          <p:nvPr/>
        </p:nvGrpSpPr>
        <p:grpSpPr bwMode="auto">
          <a:xfrm>
            <a:off x="2667000" y="5029200"/>
            <a:ext cx="762000" cy="762000"/>
            <a:chOff x="2304" y="1968"/>
            <a:chExt cx="480" cy="480"/>
          </a:xfrm>
        </p:grpSpPr>
        <p:sp>
          <p:nvSpPr>
            <p:cNvPr id="10796" name="Line 24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797" name="Line 24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798" name="Line 24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799" name="Line 24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800" name="Line 24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801" name="Line 24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802" name="Line 24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803" name="Line 24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804" name="Line 24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805" name="Line 25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806" name="Line 25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807" name="Line 25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808" name="Line 25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809" name="Line 25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810" name="Line 25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811" name="Line 25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812" name="Line 25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813" name="Line 25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814" name="Line 25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815" name="Line 26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816" name="Line 26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817" name="Line 26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818" name="Line 26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grpSp>
        <p:nvGrpSpPr>
          <p:cNvPr id="13" name="Group 264"/>
          <p:cNvGrpSpPr>
            <a:grpSpLocks/>
          </p:cNvGrpSpPr>
          <p:nvPr/>
        </p:nvGrpSpPr>
        <p:grpSpPr bwMode="auto">
          <a:xfrm>
            <a:off x="7010400" y="5105400"/>
            <a:ext cx="990600" cy="990600"/>
            <a:chOff x="3792" y="960"/>
            <a:chExt cx="624" cy="624"/>
          </a:xfrm>
        </p:grpSpPr>
        <p:sp>
          <p:nvSpPr>
            <p:cNvPr id="10768" name="AutoShape 265"/>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4" name="Group 266"/>
            <p:cNvGrpSpPr>
              <a:grpSpLocks/>
            </p:cNvGrpSpPr>
            <p:nvPr/>
          </p:nvGrpSpPr>
          <p:grpSpPr bwMode="auto">
            <a:xfrm>
              <a:off x="3792" y="1104"/>
              <a:ext cx="480" cy="480"/>
              <a:chOff x="2304" y="1968"/>
              <a:chExt cx="480" cy="480"/>
            </a:xfrm>
          </p:grpSpPr>
          <p:sp>
            <p:nvSpPr>
              <p:cNvPr id="10773" name="Line 26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774" name="Line 26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775" name="Line 26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776" name="Line 27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777" name="Line 27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778" name="Line 27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779" name="Line 27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780" name="Line 27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781" name="Line 27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782" name="Line 27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783" name="Line 27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784" name="Line 27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785" name="Line 27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786" name="Line 28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787" name="Line 28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788" name="Line 28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789" name="Line 28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790" name="Line 28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791" name="Line 28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792" name="Line 28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793" name="Line 28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794" name="Line 28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795" name="Line 28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770" name="AutoShape 290"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771" name="AutoShape 291"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772" name="Text Box 292"/>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5" name="Group 293"/>
          <p:cNvGrpSpPr>
            <a:grpSpLocks/>
          </p:cNvGrpSpPr>
          <p:nvPr/>
        </p:nvGrpSpPr>
        <p:grpSpPr bwMode="auto">
          <a:xfrm>
            <a:off x="6781800" y="5334000"/>
            <a:ext cx="990600" cy="990600"/>
            <a:chOff x="3792" y="960"/>
            <a:chExt cx="624" cy="624"/>
          </a:xfrm>
        </p:grpSpPr>
        <p:sp>
          <p:nvSpPr>
            <p:cNvPr id="10740" name="AutoShape 294"/>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6" name="Group 295"/>
            <p:cNvGrpSpPr>
              <a:grpSpLocks/>
            </p:cNvGrpSpPr>
            <p:nvPr/>
          </p:nvGrpSpPr>
          <p:grpSpPr bwMode="auto">
            <a:xfrm>
              <a:off x="3792" y="1104"/>
              <a:ext cx="480" cy="480"/>
              <a:chOff x="2304" y="1968"/>
              <a:chExt cx="480" cy="480"/>
            </a:xfrm>
          </p:grpSpPr>
          <p:sp>
            <p:nvSpPr>
              <p:cNvPr id="10745" name="Line 29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746" name="Line 29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747" name="Line 29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748" name="Line 29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749" name="Line 30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750" name="Line 30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751" name="Line 30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752" name="Line 30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753" name="Line 30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754" name="Line 30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755" name="Line 30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756" name="Line 30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757" name="Line 30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758" name="Line 30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759" name="Line 31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760" name="Line 31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761" name="Line 31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762" name="Line 31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763" name="Line 31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764" name="Line 31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765" name="Line 31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766" name="Line 31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767" name="Line 31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742" name="AutoShape 319"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743" name="AutoShape 320"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744" name="Text Box 321"/>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7" name="Group 322"/>
          <p:cNvGrpSpPr>
            <a:grpSpLocks/>
          </p:cNvGrpSpPr>
          <p:nvPr/>
        </p:nvGrpSpPr>
        <p:grpSpPr bwMode="auto">
          <a:xfrm>
            <a:off x="6553200" y="5562600"/>
            <a:ext cx="990600" cy="990600"/>
            <a:chOff x="3792" y="960"/>
            <a:chExt cx="624" cy="624"/>
          </a:xfrm>
        </p:grpSpPr>
        <p:sp>
          <p:nvSpPr>
            <p:cNvPr id="10712" name="AutoShape 323"/>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8" name="Group 324"/>
            <p:cNvGrpSpPr>
              <a:grpSpLocks/>
            </p:cNvGrpSpPr>
            <p:nvPr/>
          </p:nvGrpSpPr>
          <p:grpSpPr bwMode="auto">
            <a:xfrm>
              <a:off x="3792" y="1104"/>
              <a:ext cx="480" cy="480"/>
              <a:chOff x="2304" y="1968"/>
              <a:chExt cx="480" cy="480"/>
            </a:xfrm>
          </p:grpSpPr>
          <p:sp>
            <p:nvSpPr>
              <p:cNvPr id="10717" name="Line 32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718" name="Line 32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719" name="Line 32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720" name="Line 32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721" name="Line 32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722" name="Line 33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723" name="Line 33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724" name="Line 33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725" name="Line 33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726" name="Line 33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727" name="Line 33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728" name="Line 33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729" name="Line 33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730" name="Line 33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731" name="Line 33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732" name="Line 34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733" name="Line 34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734" name="Line 34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735" name="Line 34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736" name="Line 34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737" name="Line 34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738" name="Line 34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739" name="Line 34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714" name="AutoShape 348"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715" name="AutoShape 349"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716" name="Text Box 350"/>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9" name="Group 351"/>
          <p:cNvGrpSpPr>
            <a:grpSpLocks/>
          </p:cNvGrpSpPr>
          <p:nvPr/>
        </p:nvGrpSpPr>
        <p:grpSpPr bwMode="auto">
          <a:xfrm>
            <a:off x="7696200" y="5105400"/>
            <a:ext cx="990600" cy="990600"/>
            <a:chOff x="3792" y="960"/>
            <a:chExt cx="624" cy="624"/>
          </a:xfrm>
        </p:grpSpPr>
        <p:sp>
          <p:nvSpPr>
            <p:cNvPr id="10684" name="AutoShape 352"/>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0" name="Group 353"/>
            <p:cNvGrpSpPr>
              <a:grpSpLocks/>
            </p:cNvGrpSpPr>
            <p:nvPr/>
          </p:nvGrpSpPr>
          <p:grpSpPr bwMode="auto">
            <a:xfrm>
              <a:off x="3792" y="1104"/>
              <a:ext cx="480" cy="480"/>
              <a:chOff x="2304" y="1968"/>
              <a:chExt cx="480" cy="480"/>
            </a:xfrm>
          </p:grpSpPr>
          <p:sp>
            <p:nvSpPr>
              <p:cNvPr id="10689" name="Line 35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690" name="Line 35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691" name="Line 35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692" name="Line 35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693" name="Line 35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694" name="Line 35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695" name="Line 36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696" name="Line 36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697" name="Line 36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698" name="Line 36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699" name="Line 36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700" name="Line 36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701" name="Line 36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702" name="Line 36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703" name="Line 36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704" name="Line 36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705" name="Line 37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706" name="Line 37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707" name="Line 37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708" name="Line 37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709" name="Line 37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710" name="Line 37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711" name="Line 37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686" name="AutoShape 377"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87" name="AutoShape 378"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88" name="Text Box 379"/>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1" name="Group 380"/>
          <p:cNvGrpSpPr>
            <a:grpSpLocks/>
          </p:cNvGrpSpPr>
          <p:nvPr/>
        </p:nvGrpSpPr>
        <p:grpSpPr bwMode="auto">
          <a:xfrm>
            <a:off x="7467600" y="5334000"/>
            <a:ext cx="990600" cy="990600"/>
            <a:chOff x="3792" y="960"/>
            <a:chExt cx="624" cy="624"/>
          </a:xfrm>
        </p:grpSpPr>
        <p:sp>
          <p:nvSpPr>
            <p:cNvPr id="10656" name="AutoShape 381"/>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2" name="Group 382"/>
            <p:cNvGrpSpPr>
              <a:grpSpLocks/>
            </p:cNvGrpSpPr>
            <p:nvPr/>
          </p:nvGrpSpPr>
          <p:grpSpPr bwMode="auto">
            <a:xfrm>
              <a:off x="3792" y="1104"/>
              <a:ext cx="480" cy="480"/>
              <a:chOff x="2304" y="1968"/>
              <a:chExt cx="480" cy="480"/>
            </a:xfrm>
          </p:grpSpPr>
          <p:sp>
            <p:nvSpPr>
              <p:cNvPr id="10661" name="Line 38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662" name="Line 38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663" name="Line 38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664" name="Line 38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665" name="Line 38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666" name="Line 38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667" name="Line 38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668" name="Line 39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669" name="Line 39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670" name="Line 39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671" name="Line 39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672" name="Line 39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673" name="Line 39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674" name="Line 39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675" name="Line 39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676" name="Line 39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677" name="Line 39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678" name="Line 40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679" name="Line 40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680" name="Line 40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681" name="Line 40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682" name="Line 40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683" name="Line 40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658" name="AutoShape 406"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59" name="AutoShape 407"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60" name="Text Box 408"/>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3" name="Group 409"/>
          <p:cNvGrpSpPr>
            <a:grpSpLocks/>
          </p:cNvGrpSpPr>
          <p:nvPr/>
        </p:nvGrpSpPr>
        <p:grpSpPr bwMode="auto">
          <a:xfrm>
            <a:off x="7239000" y="5562600"/>
            <a:ext cx="990600" cy="990600"/>
            <a:chOff x="3792" y="960"/>
            <a:chExt cx="624" cy="624"/>
          </a:xfrm>
        </p:grpSpPr>
        <p:sp>
          <p:nvSpPr>
            <p:cNvPr id="10628" name="AutoShape 410"/>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4" name="Group 411"/>
            <p:cNvGrpSpPr>
              <a:grpSpLocks/>
            </p:cNvGrpSpPr>
            <p:nvPr/>
          </p:nvGrpSpPr>
          <p:grpSpPr bwMode="auto">
            <a:xfrm>
              <a:off x="3792" y="1104"/>
              <a:ext cx="480" cy="480"/>
              <a:chOff x="2304" y="1968"/>
              <a:chExt cx="480" cy="480"/>
            </a:xfrm>
          </p:grpSpPr>
          <p:sp>
            <p:nvSpPr>
              <p:cNvPr id="10633" name="Line 41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634" name="Line 41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635" name="Line 41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636" name="Line 41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637" name="Line 41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638" name="Line 41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639" name="Line 41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640" name="Line 41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641" name="Line 42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642" name="Line 42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643" name="Line 42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644" name="Line 42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645" name="Line 42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646" name="Line 42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647" name="Line 42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648" name="Line 42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649" name="Line 42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650" name="Line 42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651" name="Line 43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652" name="Line 43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653" name="Line 43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654" name="Line 43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655" name="Line 43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630" name="AutoShape 435"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31" name="AutoShape 436"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32" name="Text Box 437"/>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5" name="Group 438"/>
          <p:cNvGrpSpPr>
            <a:grpSpLocks/>
          </p:cNvGrpSpPr>
          <p:nvPr/>
        </p:nvGrpSpPr>
        <p:grpSpPr bwMode="auto">
          <a:xfrm>
            <a:off x="7010400" y="4343400"/>
            <a:ext cx="990600" cy="990600"/>
            <a:chOff x="3792" y="960"/>
            <a:chExt cx="624" cy="624"/>
          </a:xfrm>
        </p:grpSpPr>
        <p:sp>
          <p:nvSpPr>
            <p:cNvPr id="10600" name="AutoShape 439"/>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6" name="Group 440"/>
            <p:cNvGrpSpPr>
              <a:grpSpLocks/>
            </p:cNvGrpSpPr>
            <p:nvPr/>
          </p:nvGrpSpPr>
          <p:grpSpPr bwMode="auto">
            <a:xfrm>
              <a:off x="3792" y="1104"/>
              <a:ext cx="480" cy="480"/>
              <a:chOff x="2304" y="1968"/>
              <a:chExt cx="480" cy="480"/>
            </a:xfrm>
          </p:grpSpPr>
          <p:sp>
            <p:nvSpPr>
              <p:cNvPr id="10605" name="Line 44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606" name="Line 44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607" name="Line 44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608" name="Line 44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609" name="Line 44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610" name="Line 44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611" name="Line 44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612" name="Line 44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613" name="Line 44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614" name="Line 45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615" name="Line 45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616" name="Line 45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617" name="Line 45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618" name="Line 45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619" name="Line 45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620" name="Line 45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621" name="Line 45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622" name="Line 45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623" name="Line 45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624" name="Line 46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625" name="Line 46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626" name="Line 46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627" name="Line 46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602" name="AutoShape 464"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03" name="AutoShape 465"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604" name="Text Box 466"/>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7" name="Group 467"/>
          <p:cNvGrpSpPr>
            <a:grpSpLocks/>
          </p:cNvGrpSpPr>
          <p:nvPr/>
        </p:nvGrpSpPr>
        <p:grpSpPr bwMode="auto">
          <a:xfrm>
            <a:off x="6781800" y="4572000"/>
            <a:ext cx="990600" cy="990600"/>
            <a:chOff x="3792" y="960"/>
            <a:chExt cx="624" cy="624"/>
          </a:xfrm>
        </p:grpSpPr>
        <p:sp>
          <p:nvSpPr>
            <p:cNvPr id="10572" name="AutoShape 468"/>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28" name="Group 469"/>
            <p:cNvGrpSpPr>
              <a:grpSpLocks/>
            </p:cNvGrpSpPr>
            <p:nvPr/>
          </p:nvGrpSpPr>
          <p:grpSpPr bwMode="auto">
            <a:xfrm>
              <a:off x="3792" y="1104"/>
              <a:ext cx="480" cy="480"/>
              <a:chOff x="2304" y="1968"/>
              <a:chExt cx="480" cy="480"/>
            </a:xfrm>
          </p:grpSpPr>
          <p:sp>
            <p:nvSpPr>
              <p:cNvPr id="10577" name="Line 47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578" name="Line 47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579" name="Line 47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580" name="Line 47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581" name="Line 47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582" name="Line 47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583" name="Line 47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584" name="Line 47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585" name="Line 47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586" name="Line 47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587" name="Line 48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588" name="Line 48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589" name="Line 48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590" name="Line 48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591" name="Line 48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592" name="Line 48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593" name="Line 48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594" name="Line 48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595" name="Line 48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596" name="Line 48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597" name="Line 49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598" name="Line 49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599" name="Line 49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574" name="AutoShape 493"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575" name="AutoShape 494"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576" name="Text Box 495"/>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29" name="Group 496"/>
          <p:cNvGrpSpPr>
            <a:grpSpLocks/>
          </p:cNvGrpSpPr>
          <p:nvPr/>
        </p:nvGrpSpPr>
        <p:grpSpPr bwMode="auto">
          <a:xfrm>
            <a:off x="6553200" y="4800600"/>
            <a:ext cx="990600" cy="990600"/>
            <a:chOff x="3792" y="960"/>
            <a:chExt cx="624" cy="624"/>
          </a:xfrm>
        </p:grpSpPr>
        <p:sp>
          <p:nvSpPr>
            <p:cNvPr id="10544" name="AutoShape 497"/>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30" name="Group 498"/>
            <p:cNvGrpSpPr>
              <a:grpSpLocks/>
            </p:cNvGrpSpPr>
            <p:nvPr/>
          </p:nvGrpSpPr>
          <p:grpSpPr bwMode="auto">
            <a:xfrm>
              <a:off x="3792" y="1104"/>
              <a:ext cx="480" cy="480"/>
              <a:chOff x="2304" y="1968"/>
              <a:chExt cx="480" cy="480"/>
            </a:xfrm>
          </p:grpSpPr>
          <p:sp>
            <p:nvSpPr>
              <p:cNvPr id="10549" name="Line 499"/>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550" name="Line 500"/>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551" name="Line 501"/>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552" name="Line 502"/>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553" name="Line 503"/>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554" name="Line 504"/>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555" name="Line 505"/>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556" name="Line 506"/>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557" name="Line 507"/>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558" name="Line 508"/>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559" name="Line 509"/>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560" name="Line 510"/>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561" name="Line 511"/>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562" name="Line 512"/>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563" name="Line 513"/>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564" name="Line 514"/>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565" name="Line 515"/>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566" name="Line 516"/>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567" name="Line 517"/>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568" name="Line 518"/>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569" name="Line 519"/>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570" name="Line 520"/>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571" name="Line 521"/>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546" name="AutoShape 522"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547" name="AutoShape 523"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548" name="Text Box 524"/>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31" name="Group 525"/>
          <p:cNvGrpSpPr>
            <a:grpSpLocks/>
          </p:cNvGrpSpPr>
          <p:nvPr/>
        </p:nvGrpSpPr>
        <p:grpSpPr bwMode="auto">
          <a:xfrm>
            <a:off x="7696200" y="4343400"/>
            <a:ext cx="990600" cy="990600"/>
            <a:chOff x="3792" y="960"/>
            <a:chExt cx="624" cy="624"/>
          </a:xfrm>
        </p:grpSpPr>
        <p:sp>
          <p:nvSpPr>
            <p:cNvPr id="10516" name="AutoShape 526"/>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10321" name="Group 527"/>
            <p:cNvGrpSpPr>
              <a:grpSpLocks/>
            </p:cNvGrpSpPr>
            <p:nvPr/>
          </p:nvGrpSpPr>
          <p:grpSpPr bwMode="auto">
            <a:xfrm>
              <a:off x="3792" y="1104"/>
              <a:ext cx="480" cy="480"/>
              <a:chOff x="2304" y="1968"/>
              <a:chExt cx="480" cy="480"/>
            </a:xfrm>
          </p:grpSpPr>
          <p:sp>
            <p:nvSpPr>
              <p:cNvPr id="10521" name="Line 528"/>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522" name="Line 529"/>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523" name="Line 530"/>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524" name="Line 531"/>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525" name="Line 532"/>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526" name="Line 533"/>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527" name="Line 534"/>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528" name="Line 535"/>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529" name="Line 536"/>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530" name="Line 537"/>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531" name="Line 538"/>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532" name="Line 539"/>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533" name="Line 540"/>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534" name="Line 541"/>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535" name="Line 542"/>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536" name="Line 543"/>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537" name="Line 544"/>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538" name="Line 545"/>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539" name="Line 546"/>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540" name="Line 547"/>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541" name="Line 548"/>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542" name="Line 549"/>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543" name="Line 550"/>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518" name="AutoShape 551"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519" name="AutoShape 552"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520" name="Text Box 553"/>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10349" name="Group 554"/>
          <p:cNvGrpSpPr>
            <a:grpSpLocks/>
          </p:cNvGrpSpPr>
          <p:nvPr/>
        </p:nvGrpSpPr>
        <p:grpSpPr bwMode="auto">
          <a:xfrm>
            <a:off x="7467600" y="4572000"/>
            <a:ext cx="990600" cy="990600"/>
            <a:chOff x="3792" y="960"/>
            <a:chExt cx="624" cy="624"/>
          </a:xfrm>
        </p:grpSpPr>
        <p:sp>
          <p:nvSpPr>
            <p:cNvPr id="10488" name="AutoShape 555"/>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293" name="Group 556"/>
            <p:cNvGrpSpPr>
              <a:grpSpLocks/>
            </p:cNvGrpSpPr>
            <p:nvPr/>
          </p:nvGrpSpPr>
          <p:grpSpPr bwMode="auto">
            <a:xfrm>
              <a:off x="3792" y="1104"/>
              <a:ext cx="480" cy="480"/>
              <a:chOff x="2304" y="1968"/>
              <a:chExt cx="480" cy="480"/>
            </a:xfrm>
          </p:grpSpPr>
          <p:sp>
            <p:nvSpPr>
              <p:cNvPr id="10493" name="Line 557"/>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494" name="Line 558"/>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495" name="Line 559"/>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496" name="Line 560"/>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497" name="Line 561"/>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498" name="Line 562"/>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499" name="Line 563"/>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500" name="Line 564"/>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501" name="Line 565"/>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502" name="Line 566"/>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503" name="Line 567"/>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504" name="Line 568"/>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505" name="Line 569"/>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506" name="Line 570"/>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507" name="Line 571"/>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508" name="Line 572"/>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509" name="Line 573"/>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510" name="Line 574"/>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511" name="Line 575"/>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512" name="Line 576"/>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513" name="Line 577"/>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514" name="Line 578"/>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515" name="Line 579"/>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490" name="AutoShape 580"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91" name="AutoShape 581"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92" name="Text Box 582"/>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294" name="Group 583"/>
          <p:cNvGrpSpPr>
            <a:grpSpLocks/>
          </p:cNvGrpSpPr>
          <p:nvPr/>
        </p:nvGrpSpPr>
        <p:grpSpPr bwMode="auto">
          <a:xfrm>
            <a:off x="7239000" y="4800600"/>
            <a:ext cx="990600" cy="990600"/>
            <a:chOff x="3792" y="960"/>
            <a:chExt cx="624" cy="624"/>
          </a:xfrm>
        </p:grpSpPr>
        <p:sp>
          <p:nvSpPr>
            <p:cNvPr id="10460" name="AutoShape 584"/>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295" name="Group 585"/>
            <p:cNvGrpSpPr>
              <a:grpSpLocks/>
            </p:cNvGrpSpPr>
            <p:nvPr/>
          </p:nvGrpSpPr>
          <p:grpSpPr bwMode="auto">
            <a:xfrm>
              <a:off x="3792" y="1104"/>
              <a:ext cx="480" cy="480"/>
              <a:chOff x="2304" y="1968"/>
              <a:chExt cx="480" cy="480"/>
            </a:xfrm>
          </p:grpSpPr>
          <p:sp>
            <p:nvSpPr>
              <p:cNvPr id="10465" name="Line 586"/>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466" name="Line 587"/>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467" name="Line 588"/>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468" name="Line 589"/>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469" name="Line 590"/>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470" name="Line 591"/>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471" name="Line 592"/>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472" name="Line 593"/>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473" name="Line 594"/>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474" name="Line 595"/>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475" name="Line 596"/>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476" name="Line 597"/>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477" name="Line 598"/>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478" name="Line 599"/>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479" name="Line 600"/>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480" name="Line 601"/>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481" name="Line 602"/>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482" name="Line 603"/>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483" name="Line 604"/>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484" name="Line 605"/>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485" name="Line 606"/>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486" name="Line 607"/>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487" name="Line 608"/>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462" name="AutoShape 609"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63" name="AutoShape 610"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64" name="Text Box 611"/>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296" name="Group 612"/>
          <p:cNvGrpSpPr>
            <a:grpSpLocks/>
          </p:cNvGrpSpPr>
          <p:nvPr/>
        </p:nvGrpSpPr>
        <p:grpSpPr bwMode="auto">
          <a:xfrm>
            <a:off x="7010400" y="3581400"/>
            <a:ext cx="990600" cy="990600"/>
            <a:chOff x="3792" y="960"/>
            <a:chExt cx="624" cy="624"/>
          </a:xfrm>
        </p:grpSpPr>
        <p:sp>
          <p:nvSpPr>
            <p:cNvPr id="10432" name="AutoShape 613"/>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297" name="Group 614"/>
            <p:cNvGrpSpPr>
              <a:grpSpLocks/>
            </p:cNvGrpSpPr>
            <p:nvPr/>
          </p:nvGrpSpPr>
          <p:grpSpPr bwMode="auto">
            <a:xfrm>
              <a:off x="3792" y="1104"/>
              <a:ext cx="480" cy="480"/>
              <a:chOff x="2304" y="1968"/>
              <a:chExt cx="480" cy="480"/>
            </a:xfrm>
          </p:grpSpPr>
          <p:sp>
            <p:nvSpPr>
              <p:cNvPr id="10437" name="Line 615"/>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438" name="Line 616"/>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439" name="Line 617"/>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440" name="Line 618"/>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441" name="Line 619"/>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442" name="Line 620"/>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443" name="Line 621"/>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444" name="Line 622"/>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445" name="Line 623"/>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446" name="Line 624"/>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447" name="Line 625"/>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448" name="Line 626"/>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449" name="Line 627"/>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450" name="Line 628"/>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451" name="Line 629"/>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452" name="Line 630"/>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453" name="Line 631"/>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454" name="Line 632"/>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455" name="Line 633"/>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456" name="Line 634"/>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457" name="Line 635"/>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458" name="Line 636"/>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459" name="Line 637"/>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434" name="AutoShape 638"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35" name="AutoShape 639"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36" name="Text Box 640"/>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298" name="Group 641"/>
          <p:cNvGrpSpPr>
            <a:grpSpLocks/>
          </p:cNvGrpSpPr>
          <p:nvPr/>
        </p:nvGrpSpPr>
        <p:grpSpPr bwMode="auto">
          <a:xfrm>
            <a:off x="6781800" y="3810000"/>
            <a:ext cx="990600" cy="990600"/>
            <a:chOff x="3792" y="960"/>
            <a:chExt cx="624" cy="624"/>
          </a:xfrm>
        </p:grpSpPr>
        <p:sp>
          <p:nvSpPr>
            <p:cNvPr id="10404" name="AutoShape 642"/>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299" name="Group 643"/>
            <p:cNvGrpSpPr>
              <a:grpSpLocks/>
            </p:cNvGrpSpPr>
            <p:nvPr/>
          </p:nvGrpSpPr>
          <p:grpSpPr bwMode="auto">
            <a:xfrm>
              <a:off x="3792" y="1104"/>
              <a:ext cx="480" cy="480"/>
              <a:chOff x="2304" y="1968"/>
              <a:chExt cx="480" cy="480"/>
            </a:xfrm>
          </p:grpSpPr>
          <p:sp>
            <p:nvSpPr>
              <p:cNvPr id="10409" name="Line 644"/>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410" name="Line 645"/>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411" name="Line 646"/>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412" name="Line 647"/>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413" name="Line 648"/>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414" name="Line 649"/>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415" name="Line 650"/>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416" name="Line 651"/>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417" name="Line 652"/>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418" name="Line 653"/>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419" name="Line 654"/>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420" name="Line 655"/>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421" name="Line 656"/>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422" name="Line 657"/>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423" name="Line 658"/>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424" name="Line 659"/>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425" name="Line 660"/>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426" name="Line 661"/>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427" name="Line 662"/>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428" name="Line 663"/>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429" name="Line 664"/>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430" name="Line 665"/>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431" name="Line 666"/>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406" name="AutoShape 667"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07" name="AutoShape 668"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408" name="Text Box 669"/>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300" name="Group 670"/>
          <p:cNvGrpSpPr>
            <a:grpSpLocks/>
          </p:cNvGrpSpPr>
          <p:nvPr/>
        </p:nvGrpSpPr>
        <p:grpSpPr bwMode="auto">
          <a:xfrm>
            <a:off x="6553200" y="4038600"/>
            <a:ext cx="990600" cy="990600"/>
            <a:chOff x="3792" y="960"/>
            <a:chExt cx="624" cy="624"/>
          </a:xfrm>
        </p:grpSpPr>
        <p:sp>
          <p:nvSpPr>
            <p:cNvPr id="10376" name="AutoShape 671"/>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301" name="Group 672"/>
            <p:cNvGrpSpPr>
              <a:grpSpLocks/>
            </p:cNvGrpSpPr>
            <p:nvPr/>
          </p:nvGrpSpPr>
          <p:grpSpPr bwMode="auto">
            <a:xfrm>
              <a:off x="3792" y="1104"/>
              <a:ext cx="480" cy="480"/>
              <a:chOff x="2304" y="1968"/>
              <a:chExt cx="480" cy="480"/>
            </a:xfrm>
          </p:grpSpPr>
          <p:sp>
            <p:nvSpPr>
              <p:cNvPr id="10381" name="Line 673"/>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382" name="Line 674"/>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383" name="Line 675"/>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384" name="Line 676"/>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385" name="Line 677"/>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386" name="Line 678"/>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387" name="Line 679"/>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388" name="Line 680"/>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389" name="Line 681"/>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390" name="Line 682"/>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391" name="Line 683"/>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392" name="Line 684"/>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393" name="Line 685"/>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394" name="Line 686"/>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395" name="Line 687"/>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396" name="Line 688"/>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397" name="Line 689"/>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398" name="Line 690"/>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399" name="Line 691"/>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400" name="Line 692"/>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401" name="Line 693"/>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402" name="Line 694"/>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403" name="Line 695"/>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378" name="AutoShape 696"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379" name="AutoShape 697"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380" name="Text Box 698"/>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302" name="Group 699"/>
          <p:cNvGrpSpPr>
            <a:grpSpLocks/>
          </p:cNvGrpSpPr>
          <p:nvPr/>
        </p:nvGrpSpPr>
        <p:grpSpPr bwMode="auto">
          <a:xfrm>
            <a:off x="7696200" y="3581400"/>
            <a:ext cx="990600" cy="990600"/>
            <a:chOff x="3792" y="960"/>
            <a:chExt cx="624" cy="624"/>
          </a:xfrm>
        </p:grpSpPr>
        <p:sp>
          <p:nvSpPr>
            <p:cNvPr id="10348" name="AutoShape 700"/>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303" name="Group 701"/>
            <p:cNvGrpSpPr>
              <a:grpSpLocks/>
            </p:cNvGrpSpPr>
            <p:nvPr/>
          </p:nvGrpSpPr>
          <p:grpSpPr bwMode="auto">
            <a:xfrm>
              <a:off x="3792" y="1104"/>
              <a:ext cx="480" cy="480"/>
              <a:chOff x="2304" y="1968"/>
              <a:chExt cx="480" cy="480"/>
            </a:xfrm>
          </p:grpSpPr>
          <p:sp>
            <p:nvSpPr>
              <p:cNvPr id="10353" name="Line 702"/>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354" name="Line 703"/>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355" name="Line 704"/>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356" name="Line 705"/>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357" name="Line 706"/>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358" name="Line 707"/>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359" name="Line 708"/>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360" name="Line 709"/>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361" name="Line 710"/>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362" name="Line 711"/>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363" name="Line 712"/>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364" name="Line 713"/>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365" name="Line 714"/>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366" name="Line 715"/>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367" name="Line 716"/>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368" name="Line 717"/>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369" name="Line 718"/>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370" name="Line 719"/>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371" name="Line 720"/>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372" name="Line 721"/>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373" name="Line 722"/>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374" name="Line 723"/>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375" name="Line 724"/>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350" name="AutoShape 725"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351" name="AutoShape 726"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352" name="Text Box 727"/>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304" name="Group 728"/>
          <p:cNvGrpSpPr>
            <a:grpSpLocks/>
          </p:cNvGrpSpPr>
          <p:nvPr/>
        </p:nvGrpSpPr>
        <p:grpSpPr bwMode="auto">
          <a:xfrm>
            <a:off x="7467600" y="3810000"/>
            <a:ext cx="990600" cy="990600"/>
            <a:chOff x="3792" y="960"/>
            <a:chExt cx="624" cy="624"/>
          </a:xfrm>
        </p:grpSpPr>
        <p:sp>
          <p:nvSpPr>
            <p:cNvPr id="10320" name="AutoShape 729"/>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305" name="Group 730"/>
            <p:cNvGrpSpPr>
              <a:grpSpLocks/>
            </p:cNvGrpSpPr>
            <p:nvPr/>
          </p:nvGrpSpPr>
          <p:grpSpPr bwMode="auto">
            <a:xfrm>
              <a:off x="3792" y="1104"/>
              <a:ext cx="480" cy="480"/>
              <a:chOff x="2304" y="1968"/>
              <a:chExt cx="480" cy="480"/>
            </a:xfrm>
          </p:grpSpPr>
          <p:sp>
            <p:nvSpPr>
              <p:cNvPr id="10325" name="Line 731"/>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326" name="Line 732"/>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327" name="Line 733"/>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328" name="Line 734"/>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329" name="Line 735"/>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330" name="Line 736"/>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331" name="Line 737"/>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332" name="Line 738"/>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333" name="Line 739"/>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334" name="Line 740"/>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335" name="Line 741"/>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336" name="Line 742"/>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337" name="Line 743"/>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338" name="Line 744"/>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339" name="Line 745"/>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340" name="Line 746"/>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341" name="Line 747"/>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342" name="Line 748"/>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343" name="Line 749"/>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344" name="Line 750"/>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345" name="Line 751"/>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346" name="Line 752"/>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347" name="Line 753"/>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322" name="AutoShape 754"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323" name="AutoShape 755"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324" name="Text Box 756"/>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grpSp>
        <p:nvGrpSpPr>
          <p:cNvPr id="52306" name="Group 757"/>
          <p:cNvGrpSpPr>
            <a:grpSpLocks/>
          </p:cNvGrpSpPr>
          <p:nvPr/>
        </p:nvGrpSpPr>
        <p:grpSpPr bwMode="auto">
          <a:xfrm>
            <a:off x="7239000" y="4038600"/>
            <a:ext cx="990600" cy="990600"/>
            <a:chOff x="3792" y="960"/>
            <a:chExt cx="624" cy="624"/>
          </a:xfrm>
        </p:grpSpPr>
        <p:sp>
          <p:nvSpPr>
            <p:cNvPr id="10292" name="AutoShape 758"/>
            <p:cNvSpPr>
              <a:spLocks noChangeArrowheads="1"/>
            </p:cNvSpPr>
            <p:nvPr/>
          </p:nvSpPr>
          <p:spPr bwMode="auto">
            <a:xfrm>
              <a:off x="3792" y="960"/>
              <a:ext cx="624" cy="624"/>
            </a:xfrm>
            <a:prstGeom prst="cube">
              <a:avLst>
                <a:gd name="adj" fmla="val 25000"/>
              </a:avLst>
            </a:prstGeom>
            <a:solidFill>
              <a:schemeClr val="bg1"/>
            </a:solidFill>
            <a:ln w="9525">
              <a:solidFill>
                <a:srgbClr val="FF0000"/>
              </a:solidFill>
              <a:miter lim="800000"/>
              <a:headEnd/>
              <a:tailEnd/>
            </a:ln>
          </p:spPr>
          <p:txBody>
            <a:bodyPr wrap="none" anchor="ctr"/>
            <a:lstStyle/>
            <a:p>
              <a:endParaRPr lang="en-US"/>
            </a:p>
          </p:txBody>
        </p:sp>
        <p:grpSp>
          <p:nvGrpSpPr>
            <p:cNvPr id="52307" name="Group 759"/>
            <p:cNvGrpSpPr>
              <a:grpSpLocks/>
            </p:cNvGrpSpPr>
            <p:nvPr/>
          </p:nvGrpSpPr>
          <p:grpSpPr bwMode="auto">
            <a:xfrm>
              <a:off x="3792" y="1104"/>
              <a:ext cx="480" cy="480"/>
              <a:chOff x="2304" y="1968"/>
              <a:chExt cx="480" cy="480"/>
            </a:xfrm>
          </p:grpSpPr>
          <p:sp>
            <p:nvSpPr>
              <p:cNvPr id="10297" name="Line 760"/>
              <p:cNvSpPr>
                <a:spLocks noChangeShapeType="1"/>
              </p:cNvSpPr>
              <p:nvPr/>
            </p:nvSpPr>
            <p:spPr bwMode="auto">
              <a:xfrm>
                <a:off x="2304" y="2448"/>
                <a:ext cx="480" cy="0"/>
              </a:xfrm>
              <a:prstGeom prst="line">
                <a:avLst/>
              </a:prstGeom>
              <a:noFill/>
              <a:ln w="9525">
                <a:solidFill>
                  <a:srgbClr val="FF0000"/>
                </a:solidFill>
                <a:round/>
                <a:headEnd/>
                <a:tailEnd/>
              </a:ln>
            </p:spPr>
            <p:txBody>
              <a:bodyPr/>
              <a:lstStyle/>
              <a:p>
                <a:endParaRPr lang="en-US"/>
              </a:p>
            </p:txBody>
          </p:sp>
          <p:sp>
            <p:nvSpPr>
              <p:cNvPr id="10298" name="Line 761"/>
              <p:cNvSpPr>
                <a:spLocks noChangeShapeType="1"/>
              </p:cNvSpPr>
              <p:nvPr/>
            </p:nvSpPr>
            <p:spPr bwMode="auto">
              <a:xfrm>
                <a:off x="2304" y="2400"/>
                <a:ext cx="480" cy="0"/>
              </a:xfrm>
              <a:prstGeom prst="line">
                <a:avLst/>
              </a:prstGeom>
              <a:noFill/>
              <a:ln w="9525">
                <a:solidFill>
                  <a:srgbClr val="FF7C80"/>
                </a:solidFill>
                <a:round/>
                <a:headEnd/>
                <a:tailEnd/>
              </a:ln>
            </p:spPr>
            <p:txBody>
              <a:bodyPr/>
              <a:lstStyle/>
              <a:p>
                <a:endParaRPr lang="en-US"/>
              </a:p>
            </p:txBody>
          </p:sp>
          <p:sp>
            <p:nvSpPr>
              <p:cNvPr id="10299" name="Line 762"/>
              <p:cNvSpPr>
                <a:spLocks noChangeShapeType="1"/>
              </p:cNvSpPr>
              <p:nvPr/>
            </p:nvSpPr>
            <p:spPr bwMode="auto">
              <a:xfrm>
                <a:off x="2304" y="2352"/>
                <a:ext cx="480" cy="0"/>
              </a:xfrm>
              <a:prstGeom prst="line">
                <a:avLst/>
              </a:prstGeom>
              <a:noFill/>
              <a:ln w="9525">
                <a:solidFill>
                  <a:srgbClr val="FF7C80"/>
                </a:solidFill>
                <a:round/>
                <a:headEnd/>
                <a:tailEnd/>
              </a:ln>
            </p:spPr>
            <p:txBody>
              <a:bodyPr/>
              <a:lstStyle/>
              <a:p>
                <a:endParaRPr lang="en-US"/>
              </a:p>
            </p:txBody>
          </p:sp>
          <p:sp>
            <p:nvSpPr>
              <p:cNvPr id="10300" name="Line 763"/>
              <p:cNvSpPr>
                <a:spLocks noChangeShapeType="1"/>
              </p:cNvSpPr>
              <p:nvPr/>
            </p:nvSpPr>
            <p:spPr bwMode="auto">
              <a:xfrm>
                <a:off x="2304" y="2304"/>
                <a:ext cx="480" cy="0"/>
              </a:xfrm>
              <a:prstGeom prst="line">
                <a:avLst/>
              </a:prstGeom>
              <a:noFill/>
              <a:ln w="9525">
                <a:solidFill>
                  <a:srgbClr val="FF7C80"/>
                </a:solidFill>
                <a:round/>
                <a:headEnd/>
                <a:tailEnd/>
              </a:ln>
            </p:spPr>
            <p:txBody>
              <a:bodyPr/>
              <a:lstStyle/>
              <a:p>
                <a:endParaRPr lang="en-US"/>
              </a:p>
            </p:txBody>
          </p:sp>
          <p:sp>
            <p:nvSpPr>
              <p:cNvPr id="10301" name="Line 764"/>
              <p:cNvSpPr>
                <a:spLocks noChangeShapeType="1"/>
              </p:cNvSpPr>
              <p:nvPr/>
            </p:nvSpPr>
            <p:spPr bwMode="auto">
              <a:xfrm>
                <a:off x="2304" y="2256"/>
                <a:ext cx="480" cy="0"/>
              </a:xfrm>
              <a:prstGeom prst="line">
                <a:avLst/>
              </a:prstGeom>
              <a:noFill/>
              <a:ln w="9525">
                <a:solidFill>
                  <a:srgbClr val="FF7C80"/>
                </a:solidFill>
                <a:round/>
                <a:headEnd/>
                <a:tailEnd/>
              </a:ln>
            </p:spPr>
            <p:txBody>
              <a:bodyPr/>
              <a:lstStyle/>
              <a:p>
                <a:endParaRPr lang="en-US"/>
              </a:p>
            </p:txBody>
          </p:sp>
          <p:sp>
            <p:nvSpPr>
              <p:cNvPr id="10302" name="Line 765"/>
              <p:cNvSpPr>
                <a:spLocks noChangeShapeType="1"/>
              </p:cNvSpPr>
              <p:nvPr/>
            </p:nvSpPr>
            <p:spPr bwMode="auto">
              <a:xfrm>
                <a:off x="2304" y="2208"/>
                <a:ext cx="480" cy="0"/>
              </a:xfrm>
              <a:prstGeom prst="line">
                <a:avLst/>
              </a:prstGeom>
              <a:noFill/>
              <a:ln w="9525">
                <a:solidFill>
                  <a:srgbClr val="FF7C80"/>
                </a:solidFill>
                <a:round/>
                <a:headEnd/>
                <a:tailEnd/>
              </a:ln>
            </p:spPr>
            <p:txBody>
              <a:bodyPr/>
              <a:lstStyle/>
              <a:p>
                <a:endParaRPr lang="en-US"/>
              </a:p>
            </p:txBody>
          </p:sp>
          <p:sp>
            <p:nvSpPr>
              <p:cNvPr id="10303" name="Line 766"/>
              <p:cNvSpPr>
                <a:spLocks noChangeShapeType="1"/>
              </p:cNvSpPr>
              <p:nvPr/>
            </p:nvSpPr>
            <p:spPr bwMode="auto">
              <a:xfrm>
                <a:off x="2304" y="2160"/>
                <a:ext cx="480" cy="0"/>
              </a:xfrm>
              <a:prstGeom prst="line">
                <a:avLst/>
              </a:prstGeom>
              <a:noFill/>
              <a:ln w="9525">
                <a:solidFill>
                  <a:srgbClr val="FF7C80"/>
                </a:solidFill>
                <a:round/>
                <a:headEnd/>
                <a:tailEnd/>
              </a:ln>
            </p:spPr>
            <p:txBody>
              <a:bodyPr/>
              <a:lstStyle/>
              <a:p>
                <a:endParaRPr lang="en-US"/>
              </a:p>
            </p:txBody>
          </p:sp>
          <p:sp>
            <p:nvSpPr>
              <p:cNvPr id="10304" name="Line 767"/>
              <p:cNvSpPr>
                <a:spLocks noChangeShapeType="1"/>
              </p:cNvSpPr>
              <p:nvPr/>
            </p:nvSpPr>
            <p:spPr bwMode="auto">
              <a:xfrm>
                <a:off x="2304" y="2112"/>
                <a:ext cx="480" cy="0"/>
              </a:xfrm>
              <a:prstGeom prst="line">
                <a:avLst/>
              </a:prstGeom>
              <a:noFill/>
              <a:ln w="9525">
                <a:solidFill>
                  <a:srgbClr val="FF7C80"/>
                </a:solidFill>
                <a:round/>
                <a:headEnd/>
                <a:tailEnd/>
              </a:ln>
            </p:spPr>
            <p:txBody>
              <a:bodyPr/>
              <a:lstStyle/>
              <a:p>
                <a:endParaRPr lang="en-US"/>
              </a:p>
            </p:txBody>
          </p:sp>
          <p:sp>
            <p:nvSpPr>
              <p:cNvPr id="10305" name="Line 768"/>
              <p:cNvSpPr>
                <a:spLocks noChangeShapeType="1"/>
              </p:cNvSpPr>
              <p:nvPr/>
            </p:nvSpPr>
            <p:spPr bwMode="auto">
              <a:xfrm>
                <a:off x="2304" y="2064"/>
                <a:ext cx="480" cy="0"/>
              </a:xfrm>
              <a:prstGeom prst="line">
                <a:avLst/>
              </a:prstGeom>
              <a:noFill/>
              <a:ln w="9525">
                <a:solidFill>
                  <a:srgbClr val="FF7C80"/>
                </a:solidFill>
                <a:round/>
                <a:headEnd/>
                <a:tailEnd/>
              </a:ln>
            </p:spPr>
            <p:txBody>
              <a:bodyPr/>
              <a:lstStyle/>
              <a:p>
                <a:endParaRPr lang="en-US"/>
              </a:p>
            </p:txBody>
          </p:sp>
          <p:sp>
            <p:nvSpPr>
              <p:cNvPr id="10306" name="Line 769"/>
              <p:cNvSpPr>
                <a:spLocks noChangeShapeType="1"/>
              </p:cNvSpPr>
              <p:nvPr/>
            </p:nvSpPr>
            <p:spPr bwMode="auto">
              <a:xfrm>
                <a:off x="2304" y="2016"/>
                <a:ext cx="480" cy="0"/>
              </a:xfrm>
              <a:prstGeom prst="line">
                <a:avLst/>
              </a:prstGeom>
              <a:noFill/>
              <a:ln w="9525">
                <a:solidFill>
                  <a:srgbClr val="FF7C80"/>
                </a:solidFill>
                <a:round/>
                <a:headEnd/>
                <a:tailEnd/>
              </a:ln>
            </p:spPr>
            <p:txBody>
              <a:bodyPr/>
              <a:lstStyle/>
              <a:p>
                <a:endParaRPr lang="en-US"/>
              </a:p>
            </p:txBody>
          </p:sp>
          <p:sp>
            <p:nvSpPr>
              <p:cNvPr id="10307" name="Line 770"/>
              <p:cNvSpPr>
                <a:spLocks noChangeShapeType="1"/>
              </p:cNvSpPr>
              <p:nvPr/>
            </p:nvSpPr>
            <p:spPr bwMode="auto">
              <a:xfrm rot="-5400000">
                <a:off x="2064" y="2208"/>
                <a:ext cx="480" cy="0"/>
              </a:xfrm>
              <a:prstGeom prst="line">
                <a:avLst/>
              </a:prstGeom>
              <a:noFill/>
              <a:ln w="9525">
                <a:solidFill>
                  <a:srgbClr val="FF0000"/>
                </a:solidFill>
                <a:round/>
                <a:headEnd/>
                <a:tailEnd/>
              </a:ln>
            </p:spPr>
            <p:txBody>
              <a:bodyPr/>
              <a:lstStyle/>
              <a:p>
                <a:endParaRPr lang="en-US"/>
              </a:p>
            </p:txBody>
          </p:sp>
          <p:sp>
            <p:nvSpPr>
              <p:cNvPr id="10308" name="Line 771"/>
              <p:cNvSpPr>
                <a:spLocks noChangeShapeType="1"/>
              </p:cNvSpPr>
              <p:nvPr/>
            </p:nvSpPr>
            <p:spPr bwMode="auto">
              <a:xfrm rot="-5400000">
                <a:off x="2112" y="2208"/>
                <a:ext cx="480" cy="0"/>
              </a:xfrm>
              <a:prstGeom prst="line">
                <a:avLst/>
              </a:prstGeom>
              <a:noFill/>
              <a:ln w="9525">
                <a:solidFill>
                  <a:srgbClr val="FF7C80"/>
                </a:solidFill>
                <a:round/>
                <a:headEnd/>
                <a:tailEnd/>
              </a:ln>
            </p:spPr>
            <p:txBody>
              <a:bodyPr/>
              <a:lstStyle/>
              <a:p>
                <a:endParaRPr lang="en-US"/>
              </a:p>
            </p:txBody>
          </p:sp>
          <p:sp>
            <p:nvSpPr>
              <p:cNvPr id="10309" name="Line 772"/>
              <p:cNvSpPr>
                <a:spLocks noChangeShapeType="1"/>
              </p:cNvSpPr>
              <p:nvPr/>
            </p:nvSpPr>
            <p:spPr bwMode="auto">
              <a:xfrm rot="-5400000">
                <a:off x="2160" y="2208"/>
                <a:ext cx="480" cy="0"/>
              </a:xfrm>
              <a:prstGeom prst="line">
                <a:avLst/>
              </a:prstGeom>
              <a:noFill/>
              <a:ln w="9525">
                <a:solidFill>
                  <a:srgbClr val="FF7C80"/>
                </a:solidFill>
                <a:round/>
                <a:headEnd/>
                <a:tailEnd/>
              </a:ln>
            </p:spPr>
            <p:txBody>
              <a:bodyPr/>
              <a:lstStyle/>
              <a:p>
                <a:endParaRPr lang="en-US"/>
              </a:p>
            </p:txBody>
          </p:sp>
          <p:sp>
            <p:nvSpPr>
              <p:cNvPr id="10310" name="Line 773"/>
              <p:cNvSpPr>
                <a:spLocks noChangeShapeType="1"/>
              </p:cNvSpPr>
              <p:nvPr/>
            </p:nvSpPr>
            <p:spPr bwMode="auto">
              <a:xfrm rot="-5400000">
                <a:off x="2208" y="2208"/>
                <a:ext cx="480" cy="0"/>
              </a:xfrm>
              <a:prstGeom prst="line">
                <a:avLst/>
              </a:prstGeom>
              <a:noFill/>
              <a:ln w="9525">
                <a:solidFill>
                  <a:srgbClr val="FF7C80"/>
                </a:solidFill>
                <a:round/>
                <a:headEnd/>
                <a:tailEnd/>
              </a:ln>
            </p:spPr>
            <p:txBody>
              <a:bodyPr/>
              <a:lstStyle/>
              <a:p>
                <a:endParaRPr lang="en-US"/>
              </a:p>
            </p:txBody>
          </p:sp>
          <p:sp>
            <p:nvSpPr>
              <p:cNvPr id="10311" name="Line 774"/>
              <p:cNvSpPr>
                <a:spLocks noChangeShapeType="1"/>
              </p:cNvSpPr>
              <p:nvPr/>
            </p:nvSpPr>
            <p:spPr bwMode="auto">
              <a:xfrm rot="-5400000">
                <a:off x="2256" y="2208"/>
                <a:ext cx="480" cy="0"/>
              </a:xfrm>
              <a:prstGeom prst="line">
                <a:avLst/>
              </a:prstGeom>
              <a:noFill/>
              <a:ln w="9525">
                <a:solidFill>
                  <a:srgbClr val="FF7C80"/>
                </a:solidFill>
                <a:round/>
                <a:headEnd/>
                <a:tailEnd/>
              </a:ln>
            </p:spPr>
            <p:txBody>
              <a:bodyPr/>
              <a:lstStyle/>
              <a:p>
                <a:endParaRPr lang="en-US"/>
              </a:p>
            </p:txBody>
          </p:sp>
          <p:sp>
            <p:nvSpPr>
              <p:cNvPr id="10312" name="Line 775"/>
              <p:cNvSpPr>
                <a:spLocks noChangeShapeType="1"/>
              </p:cNvSpPr>
              <p:nvPr/>
            </p:nvSpPr>
            <p:spPr bwMode="auto">
              <a:xfrm rot="-5400000">
                <a:off x="2304" y="2208"/>
                <a:ext cx="480" cy="0"/>
              </a:xfrm>
              <a:prstGeom prst="line">
                <a:avLst/>
              </a:prstGeom>
              <a:noFill/>
              <a:ln w="9525">
                <a:solidFill>
                  <a:srgbClr val="FF0000"/>
                </a:solidFill>
                <a:round/>
                <a:headEnd/>
                <a:tailEnd/>
              </a:ln>
            </p:spPr>
            <p:txBody>
              <a:bodyPr/>
              <a:lstStyle/>
              <a:p>
                <a:endParaRPr lang="en-US"/>
              </a:p>
            </p:txBody>
          </p:sp>
          <p:sp>
            <p:nvSpPr>
              <p:cNvPr id="10313" name="Line 776"/>
              <p:cNvSpPr>
                <a:spLocks noChangeShapeType="1"/>
              </p:cNvSpPr>
              <p:nvPr/>
            </p:nvSpPr>
            <p:spPr bwMode="auto">
              <a:xfrm rot="-5400000">
                <a:off x="2352" y="2208"/>
                <a:ext cx="480" cy="0"/>
              </a:xfrm>
              <a:prstGeom prst="line">
                <a:avLst/>
              </a:prstGeom>
              <a:noFill/>
              <a:ln w="9525">
                <a:solidFill>
                  <a:srgbClr val="FF7C80"/>
                </a:solidFill>
                <a:round/>
                <a:headEnd/>
                <a:tailEnd/>
              </a:ln>
            </p:spPr>
            <p:txBody>
              <a:bodyPr/>
              <a:lstStyle/>
              <a:p>
                <a:endParaRPr lang="en-US"/>
              </a:p>
            </p:txBody>
          </p:sp>
          <p:sp>
            <p:nvSpPr>
              <p:cNvPr id="10314" name="Line 777"/>
              <p:cNvSpPr>
                <a:spLocks noChangeShapeType="1"/>
              </p:cNvSpPr>
              <p:nvPr/>
            </p:nvSpPr>
            <p:spPr bwMode="auto">
              <a:xfrm rot="-5400000">
                <a:off x="2400" y="2208"/>
                <a:ext cx="480" cy="0"/>
              </a:xfrm>
              <a:prstGeom prst="line">
                <a:avLst/>
              </a:prstGeom>
              <a:noFill/>
              <a:ln w="9525">
                <a:solidFill>
                  <a:srgbClr val="FF7C80"/>
                </a:solidFill>
                <a:round/>
                <a:headEnd/>
                <a:tailEnd/>
              </a:ln>
            </p:spPr>
            <p:txBody>
              <a:bodyPr/>
              <a:lstStyle/>
              <a:p>
                <a:endParaRPr lang="en-US"/>
              </a:p>
            </p:txBody>
          </p:sp>
          <p:sp>
            <p:nvSpPr>
              <p:cNvPr id="10315" name="Line 778"/>
              <p:cNvSpPr>
                <a:spLocks noChangeShapeType="1"/>
              </p:cNvSpPr>
              <p:nvPr/>
            </p:nvSpPr>
            <p:spPr bwMode="auto">
              <a:xfrm rot="-5400000">
                <a:off x="2448" y="2208"/>
                <a:ext cx="480" cy="0"/>
              </a:xfrm>
              <a:prstGeom prst="line">
                <a:avLst/>
              </a:prstGeom>
              <a:noFill/>
              <a:ln w="9525">
                <a:solidFill>
                  <a:srgbClr val="FF7C80"/>
                </a:solidFill>
                <a:round/>
                <a:headEnd/>
                <a:tailEnd/>
              </a:ln>
            </p:spPr>
            <p:txBody>
              <a:bodyPr/>
              <a:lstStyle/>
              <a:p>
                <a:endParaRPr lang="en-US"/>
              </a:p>
            </p:txBody>
          </p:sp>
          <p:sp>
            <p:nvSpPr>
              <p:cNvPr id="10316" name="Line 779"/>
              <p:cNvSpPr>
                <a:spLocks noChangeShapeType="1"/>
              </p:cNvSpPr>
              <p:nvPr/>
            </p:nvSpPr>
            <p:spPr bwMode="auto">
              <a:xfrm rot="-5400000">
                <a:off x="2496" y="2208"/>
                <a:ext cx="480" cy="0"/>
              </a:xfrm>
              <a:prstGeom prst="line">
                <a:avLst/>
              </a:prstGeom>
              <a:noFill/>
              <a:ln w="9525">
                <a:solidFill>
                  <a:srgbClr val="FF7C80"/>
                </a:solidFill>
                <a:round/>
                <a:headEnd/>
                <a:tailEnd/>
              </a:ln>
            </p:spPr>
            <p:txBody>
              <a:bodyPr/>
              <a:lstStyle/>
              <a:p>
                <a:endParaRPr lang="en-US"/>
              </a:p>
            </p:txBody>
          </p:sp>
          <p:sp>
            <p:nvSpPr>
              <p:cNvPr id="10317" name="Line 780"/>
              <p:cNvSpPr>
                <a:spLocks noChangeShapeType="1"/>
              </p:cNvSpPr>
              <p:nvPr/>
            </p:nvSpPr>
            <p:spPr bwMode="auto">
              <a:xfrm rot="-5400000">
                <a:off x="2544" y="2208"/>
                <a:ext cx="480" cy="0"/>
              </a:xfrm>
              <a:prstGeom prst="line">
                <a:avLst/>
              </a:prstGeom>
              <a:noFill/>
              <a:ln w="9525">
                <a:solidFill>
                  <a:srgbClr val="FF0000"/>
                </a:solidFill>
                <a:round/>
                <a:headEnd/>
                <a:tailEnd/>
              </a:ln>
            </p:spPr>
            <p:txBody>
              <a:bodyPr/>
              <a:lstStyle/>
              <a:p>
                <a:endParaRPr lang="en-US"/>
              </a:p>
            </p:txBody>
          </p:sp>
          <p:sp>
            <p:nvSpPr>
              <p:cNvPr id="10318" name="Line 781"/>
              <p:cNvSpPr>
                <a:spLocks noChangeShapeType="1"/>
              </p:cNvSpPr>
              <p:nvPr/>
            </p:nvSpPr>
            <p:spPr bwMode="auto">
              <a:xfrm>
                <a:off x="2304" y="1968"/>
                <a:ext cx="480" cy="0"/>
              </a:xfrm>
              <a:prstGeom prst="line">
                <a:avLst/>
              </a:prstGeom>
              <a:noFill/>
              <a:ln w="9525">
                <a:solidFill>
                  <a:srgbClr val="FF0000"/>
                </a:solidFill>
                <a:round/>
                <a:headEnd/>
                <a:tailEnd/>
              </a:ln>
            </p:spPr>
            <p:txBody>
              <a:bodyPr/>
              <a:lstStyle/>
              <a:p>
                <a:endParaRPr lang="en-US"/>
              </a:p>
            </p:txBody>
          </p:sp>
          <p:sp>
            <p:nvSpPr>
              <p:cNvPr id="10319" name="Line 782"/>
              <p:cNvSpPr>
                <a:spLocks noChangeShapeType="1"/>
              </p:cNvSpPr>
              <p:nvPr/>
            </p:nvSpPr>
            <p:spPr bwMode="auto">
              <a:xfrm>
                <a:off x="2304" y="2208"/>
                <a:ext cx="480" cy="0"/>
              </a:xfrm>
              <a:prstGeom prst="line">
                <a:avLst/>
              </a:prstGeom>
              <a:noFill/>
              <a:ln w="9525">
                <a:solidFill>
                  <a:srgbClr val="FF0000"/>
                </a:solidFill>
                <a:round/>
                <a:headEnd/>
                <a:tailEnd/>
              </a:ln>
            </p:spPr>
            <p:txBody>
              <a:bodyPr/>
              <a:lstStyle/>
              <a:p>
                <a:endParaRPr lang="en-US"/>
              </a:p>
            </p:txBody>
          </p:sp>
        </p:grpSp>
        <p:sp>
          <p:nvSpPr>
            <p:cNvPr id="10294" name="AutoShape 783" descr="Small grid"/>
            <p:cNvSpPr>
              <a:spLocks noChangeArrowheads="1"/>
            </p:cNvSpPr>
            <p:nvPr/>
          </p:nvSpPr>
          <p:spPr bwMode="auto">
            <a:xfrm>
              <a:off x="3792" y="960"/>
              <a:ext cx="624" cy="144"/>
            </a:xfrm>
            <a:prstGeom prst="parallelogram">
              <a:avLst>
                <a:gd name="adj" fmla="val 117361"/>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295" name="AutoShape 784" descr="Small grid"/>
            <p:cNvSpPr>
              <a:spLocks noChangeArrowheads="1"/>
            </p:cNvSpPr>
            <p:nvPr/>
          </p:nvSpPr>
          <p:spPr bwMode="auto">
            <a:xfrm rot="16200000" flipH="1">
              <a:off x="4032" y="1200"/>
              <a:ext cx="624" cy="144"/>
            </a:xfrm>
            <a:prstGeom prst="parallelogram">
              <a:avLst>
                <a:gd name="adj" fmla="val 109076"/>
              </a:avLst>
            </a:prstGeom>
            <a:pattFill prst="smGrid">
              <a:fgClr>
                <a:srgbClr val="FF7C80"/>
              </a:fgClr>
              <a:bgClr>
                <a:schemeClr val="bg1"/>
              </a:bgClr>
            </a:pattFill>
            <a:ln w="9525">
              <a:solidFill>
                <a:schemeClr val="tx1"/>
              </a:solidFill>
              <a:miter lim="800000"/>
              <a:headEnd/>
              <a:tailEnd/>
            </a:ln>
          </p:spPr>
          <p:txBody>
            <a:bodyPr wrap="none" anchor="ctr"/>
            <a:lstStyle/>
            <a:p>
              <a:endParaRPr lang="en-US"/>
            </a:p>
          </p:txBody>
        </p:sp>
        <p:sp>
          <p:nvSpPr>
            <p:cNvPr id="10296" name="Text Box 785"/>
            <p:cNvSpPr txBox="1">
              <a:spLocks noChangeArrowheads="1"/>
            </p:cNvSpPr>
            <p:nvPr/>
          </p:nvSpPr>
          <p:spPr bwMode="auto">
            <a:xfrm rot="-5398497">
              <a:off x="3989" y="1252"/>
              <a:ext cx="432" cy="231"/>
            </a:xfrm>
            <a:prstGeom prst="rect">
              <a:avLst/>
            </a:prstGeom>
            <a:noFill/>
            <a:ln w="9525">
              <a:noFill/>
              <a:miter lim="800000"/>
              <a:headEnd/>
              <a:tailEnd/>
            </a:ln>
          </p:spPr>
          <p:txBody>
            <a:bodyPr>
              <a:spAutoFit/>
            </a:bodyPr>
            <a:lstStyle/>
            <a:p>
              <a:pPr>
                <a:spcBef>
                  <a:spcPct val="50000"/>
                </a:spcBef>
              </a:pPr>
              <a:r>
                <a:rPr lang="en-US" sz="1000" b="1"/>
                <a:t>1</a:t>
              </a:r>
              <a:r>
                <a:rPr lang="en-US" sz="1800" b="1"/>
                <a:t> cm</a:t>
              </a:r>
            </a:p>
          </p:txBody>
        </p:sp>
      </p:grpSp>
      <p:sp>
        <p:nvSpPr>
          <p:cNvPr id="10287" name="AutoShape 786"/>
          <p:cNvSpPr>
            <a:spLocks noChangeArrowheads="1"/>
          </p:cNvSpPr>
          <p:nvPr/>
        </p:nvSpPr>
        <p:spPr bwMode="auto">
          <a:xfrm>
            <a:off x="6553200" y="3581400"/>
            <a:ext cx="2133600" cy="2971800"/>
          </a:xfrm>
          <a:prstGeom prst="cube">
            <a:avLst>
              <a:gd name="adj" fmla="val 34227"/>
            </a:avLst>
          </a:prstGeom>
          <a:noFill/>
          <a:ln w="9525">
            <a:solidFill>
              <a:schemeClr val="tx1"/>
            </a:solidFill>
            <a:miter lim="800000"/>
            <a:headEnd/>
            <a:tailEnd/>
          </a:ln>
        </p:spPr>
        <p:txBody>
          <a:bodyPr wrap="none" anchor="ctr"/>
          <a:lstStyle/>
          <a:p>
            <a:endParaRPr lang="en-US"/>
          </a:p>
        </p:txBody>
      </p:sp>
      <p:sp>
        <p:nvSpPr>
          <p:cNvPr id="10288" name="Text Box 787"/>
          <p:cNvSpPr txBox="1">
            <a:spLocks noChangeArrowheads="1"/>
          </p:cNvSpPr>
          <p:nvPr/>
        </p:nvSpPr>
        <p:spPr bwMode="auto">
          <a:xfrm>
            <a:off x="2362200" y="1752600"/>
            <a:ext cx="3200400" cy="822325"/>
          </a:xfrm>
          <a:prstGeom prst="rect">
            <a:avLst/>
          </a:prstGeom>
          <a:noFill/>
          <a:ln w="9525">
            <a:noFill/>
            <a:miter lim="800000"/>
            <a:headEnd/>
            <a:tailEnd/>
          </a:ln>
        </p:spPr>
        <p:txBody>
          <a:bodyPr>
            <a:spAutoFit/>
          </a:bodyPr>
          <a:lstStyle/>
          <a:p>
            <a:pPr algn="ctr">
              <a:spcBef>
                <a:spcPct val="50000"/>
              </a:spcBef>
            </a:pPr>
            <a:r>
              <a:rPr lang="en-US" b="1"/>
              <a:t>The length of the line segment is  5 units.</a:t>
            </a:r>
          </a:p>
        </p:txBody>
      </p:sp>
      <p:sp>
        <p:nvSpPr>
          <p:cNvPr id="10289" name="Text Box 788"/>
          <p:cNvSpPr txBox="1">
            <a:spLocks noChangeArrowheads="1"/>
          </p:cNvSpPr>
          <p:nvPr/>
        </p:nvSpPr>
        <p:spPr bwMode="auto">
          <a:xfrm>
            <a:off x="2286000" y="3657600"/>
            <a:ext cx="2438400" cy="1187450"/>
          </a:xfrm>
          <a:prstGeom prst="rect">
            <a:avLst/>
          </a:prstGeom>
          <a:noFill/>
          <a:ln w="9525">
            <a:noFill/>
            <a:miter lim="800000"/>
            <a:headEnd/>
            <a:tailEnd/>
          </a:ln>
        </p:spPr>
        <p:txBody>
          <a:bodyPr>
            <a:spAutoFit/>
          </a:bodyPr>
          <a:lstStyle/>
          <a:p>
            <a:pPr algn="ctr">
              <a:spcBef>
                <a:spcPct val="50000"/>
              </a:spcBef>
            </a:pPr>
            <a:r>
              <a:rPr lang="en-US" b="1"/>
              <a:t>The area of the rectangle is 8 square units</a:t>
            </a:r>
            <a:r>
              <a:rPr lang="en-US"/>
              <a:t>.</a:t>
            </a:r>
          </a:p>
        </p:txBody>
      </p:sp>
      <p:sp>
        <p:nvSpPr>
          <p:cNvPr id="10290" name="Text Box 789"/>
          <p:cNvSpPr txBox="1">
            <a:spLocks noChangeArrowheads="1"/>
          </p:cNvSpPr>
          <p:nvPr/>
        </p:nvSpPr>
        <p:spPr bwMode="auto">
          <a:xfrm>
            <a:off x="5715000" y="2667000"/>
            <a:ext cx="3429000" cy="822325"/>
          </a:xfrm>
          <a:prstGeom prst="rect">
            <a:avLst/>
          </a:prstGeom>
          <a:noFill/>
          <a:ln w="9525">
            <a:noFill/>
            <a:miter lim="800000"/>
            <a:headEnd/>
            <a:tailEnd/>
          </a:ln>
        </p:spPr>
        <p:txBody>
          <a:bodyPr>
            <a:spAutoFit/>
          </a:bodyPr>
          <a:lstStyle/>
          <a:p>
            <a:pPr algn="ctr">
              <a:spcBef>
                <a:spcPct val="50000"/>
              </a:spcBef>
            </a:pPr>
            <a:r>
              <a:rPr lang="en-US" b="1"/>
              <a:t>The volume of the cuboid is 18 cubic units.</a:t>
            </a:r>
          </a:p>
        </p:txBody>
      </p:sp>
      <p:sp>
        <p:nvSpPr>
          <p:cNvPr id="10291" name="Text Box 790"/>
          <p:cNvSpPr txBox="1">
            <a:spLocks noChangeArrowheads="1"/>
          </p:cNvSpPr>
          <p:nvPr/>
        </p:nvSpPr>
        <p:spPr bwMode="auto">
          <a:xfrm>
            <a:off x="304800" y="838200"/>
            <a:ext cx="8534400" cy="646331"/>
          </a:xfrm>
          <a:prstGeom prst="rect">
            <a:avLst/>
          </a:prstGeom>
          <a:noFill/>
          <a:ln w="9525">
            <a:noFill/>
            <a:miter lim="800000"/>
            <a:headEnd/>
            <a:tailEnd/>
          </a:ln>
        </p:spPr>
        <p:txBody>
          <a:bodyPr wrap="square">
            <a:spAutoFit/>
          </a:bodyPr>
          <a:lstStyle/>
          <a:p>
            <a:pPr>
              <a:spcBef>
                <a:spcPct val="50000"/>
              </a:spcBef>
            </a:pP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UNITS   IN  </a:t>
            </a:r>
            <a:r>
              <a:rPr lang="en-US" sz="3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DIFFERENT DIMENSIONS</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2289"/>
                                        </p:tgtEl>
                                        <p:attrNameLst>
                                          <p:attrName>style.visibility</p:attrName>
                                        </p:attrNameLst>
                                      </p:cBhvr>
                                      <p:to>
                                        <p:strVal val="visible"/>
                                      </p:to>
                                    </p:set>
                                    <p:animEffect transition="in" filter="slide(fromLeft)">
                                      <p:cBhvr>
                                        <p:cTn id="7" dur="500"/>
                                        <p:tgtEl>
                                          <p:spTgt spid="5228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2288"/>
                                        </p:tgtEl>
                                        <p:attrNameLst>
                                          <p:attrName>style.visibility</p:attrName>
                                        </p:attrNameLst>
                                      </p:cBhvr>
                                      <p:to>
                                        <p:strVal val="visible"/>
                                      </p:to>
                                    </p:set>
                                    <p:animEffect transition="in" filter="slide(fromLeft)">
                                      <p:cBhvr>
                                        <p:cTn id="11" dur="500"/>
                                        <p:tgtEl>
                                          <p:spTgt spid="52288"/>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52290"/>
                                        </p:tgtEl>
                                        <p:attrNameLst>
                                          <p:attrName>style.visibility</p:attrName>
                                        </p:attrNameLst>
                                      </p:cBhvr>
                                      <p:to>
                                        <p:strVal val="visible"/>
                                      </p:to>
                                    </p:set>
                                    <p:animEffect transition="in" filter="slide(fromLeft)">
                                      <p:cBhvr>
                                        <p:cTn id="15" dur="500"/>
                                        <p:tgtEl>
                                          <p:spTgt spid="52290"/>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52291"/>
                                        </p:tgtEl>
                                        <p:attrNameLst>
                                          <p:attrName>style.visibility</p:attrName>
                                        </p:attrNameLst>
                                      </p:cBhvr>
                                      <p:to>
                                        <p:strVal val="visible"/>
                                      </p:to>
                                    </p:set>
                                    <p:animEffect transition="in" filter="slide(fromLeft)">
                                      <p:cBhvr>
                                        <p:cTn id="19" dur="500"/>
                                        <p:tgtEl>
                                          <p:spTgt spid="52291"/>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52292"/>
                                        </p:tgtEl>
                                        <p:attrNameLst>
                                          <p:attrName>style.visibility</p:attrName>
                                        </p:attrNameLst>
                                      </p:cBhvr>
                                      <p:to>
                                        <p:strVal val="visible"/>
                                      </p:to>
                                    </p:set>
                                    <p:animEffect transition="in" filter="slide(fromLeft)">
                                      <p:cBhvr>
                                        <p:cTn id="23" dur="500"/>
                                        <p:tgtEl>
                                          <p:spTgt spid="52292"/>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Right)">
                                      <p:cBhvr>
                                        <p:cTn id="27" dur="500"/>
                                        <p:tgtEl>
                                          <p:spTgt spid="5"/>
                                        </p:tgtEl>
                                      </p:cBhvr>
                                    </p:animEffect>
                                  </p:childTnLst>
                                </p:cTn>
                              </p:par>
                            </p:childTnLst>
                          </p:cTn>
                        </p:par>
                        <p:par>
                          <p:cTn id="28" fill="hold">
                            <p:stCondLst>
                              <p:cond delay="3000"/>
                            </p:stCondLst>
                            <p:childTnLst>
                              <p:par>
                                <p:cTn id="29" presetID="12" presetClass="entr" presetSubtype="2"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slide(fromRight)">
                                      <p:cBhvr>
                                        <p:cTn id="31" dur="500"/>
                                        <p:tgtEl>
                                          <p:spTgt spid="6"/>
                                        </p:tgtEl>
                                      </p:cBhvr>
                                    </p:animEffect>
                                  </p:childTnLst>
                                </p:cTn>
                              </p:par>
                            </p:childTnLst>
                          </p:cTn>
                        </p:par>
                        <p:par>
                          <p:cTn id="32" fill="hold">
                            <p:stCondLst>
                              <p:cond delay="3500"/>
                            </p:stCondLst>
                            <p:childTnLst>
                              <p:par>
                                <p:cTn id="33" presetID="12" presetClass="entr" presetSubtype="2"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slide(fromRight)">
                                      <p:cBhvr>
                                        <p:cTn id="35" dur="500"/>
                                        <p:tgtEl>
                                          <p:spTgt spid="7"/>
                                        </p:tgtEl>
                                      </p:cBhvr>
                                    </p:animEffect>
                                  </p:childTnLst>
                                </p:cTn>
                              </p:par>
                            </p:childTnLst>
                          </p:cTn>
                        </p:par>
                        <p:par>
                          <p:cTn id="36" fill="hold">
                            <p:stCondLst>
                              <p:cond delay="4000"/>
                            </p:stCondLst>
                            <p:childTnLst>
                              <p:par>
                                <p:cTn id="37" presetID="12" presetClass="entr" presetSubtype="2"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Right)">
                                      <p:cBhvr>
                                        <p:cTn id="39" dur="500"/>
                                        <p:tgtEl>
                                          <p:spTgt spid="8"/>
                                        </p:tgtEl>
                                      </p:cBhvr>
                                    </p:animEffect>
                                  </p:childTnLst>
                                </p:cTn>
                              </p:par>
                            </p:childTnLst>
                          </p:cTn>
                        </p:par>
                        <p:par>
                          <p:cTn id="40" fill="hold">
                            <p:stCondLst>
                              <p:cond delay="4500"/>
                            </p:stCondLst>
                            <p:childTnLst>
                              <p:par>
                                <p:cTn id="41" presetID="12" presetClass="entr" presetSubtype="2"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slide(fromRight)">
                                      <p:cBhvr>
                                        <p:cTn id="43" dur="500"/>
                                        <p:tgtEl>
                                          <p:spTgt spid="9"/>
                                        </p:tgtEl>
                                      </p:cBhvr>
                                    </p:animEffect>
                                  </p:childTnLst>
                                </p:cTn>
                              </p:par>
                            </p:childTnLst>
                          </p:cTn>
                        </p:par>
                        <p:par>
                          <p:cTn id="44" fill="hold">
                            <p:stCondLst>
                              <p:cond delay="5000"/>
                            </p:stCondLst>
                            <p:childTnLst>
                              <p:par>
                                <p:cTn id="45" presetID="12" presetClass="entr" presetSubtype="2"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slide(fromRight)">
                                      <p:cBhvr>
                                        <p:cTn id="47" dur="500"/>
                                        <p:tgtEl>
                                          <p:spTgt spid="10"/>
                                        </p:tgtEl>
                                      </p:cBhvr>
                                    </p:animEffect>
                                  </p:childTnLst>
                                </p:cTn>
                              </p:par>
                            </p:childTnLst>
                          </p:cTn>
                        </p:par>
                        <p:par>
                          <p:cTn id="48" fill="hold">
                            <p:stCondLst>
                              <p:cond delay="5500"/>
                            </p:stCondLst>
                            <p:childTnLst>
                              <p:par>
                                <p:cTn id="49" presetID="12" presetClass="entr" presetSubtype="2"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slide(fromRight)">
                                      <p:cBhvr>
                                        <p:cTn id="51" dur="500"/>
                                        <p:tgtEl>
                                          <p:spTgt spid="11"/>
                                        </p:tgtEl>
                                      </p:cBhvr>
                                    </p:animEffect>
                                  </p:childTnLst>
                                </p:cTn>
                              </p:par>
                            </p:childTnLst>
                          </p:cTn>
                        </p:par>
                        <p:par>
                          <p:cTn id="52" fill="hold">
                            <p:stCondLst>
                              <p:cond delay="6000"/>
                            </p:stCondLst>
                            <p:childTnLst>
                              <p:par>
                                <p:cTn id="53" presetID="12" presetClass="entr" presetSubtype="2"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slide(fromRight)">
                                      <p:cBhvr>
                                        <p:cTn id="55" dur="500"/>
                                        <p:tgtEl>
                                          <p:spTgt spid="12"/>
                                        </p:tgtEl>
                                      </p:cBhvr>
                                    </p:animEffect>
                                  </p:childTnLst>
                                </p:cTn>
                              </p:par>
                            </p:childTnLst>
                          </p:cTn>
                        </p:par>
                        <p:par>
                          <p:cTn id="56" fill="hold">
                            <p:stCondLst>
                              <p:cond delay="6500"/>
                            </p:stCondLst>
                            <p:childTnLst>
                              <p:par>
                                <p:cTn id="57" presetID="2" presetClass="entr" presetSubtype="9"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0-#ppt_w/2"/>
                                          </p:val>
                                        </p:tav>
                                        <p:tav tm="100000">
                                          <p:val>
                                            <p:strVal val="#ppt_x"/>
                                          </p:val>
                                        </p:tav>
                                      </p:tavLst>
                                    </p:anim>
                                    <p:anim calcmode="lin" valueType="num">
                                      <p:cBhvr additive="base">
                                        <p:cTn id="60" dur="500" fill="hold"/>
                                        <p:tgtEl>
                                          <p:spTgt spid="13"/>
                                        </p:tgtEl>
                                        <p:attrNameLst>
                                          <p:attrName>ppt_y</p:attrName>
                                        </p:attrNameLst>
                                      </p:cBhvr>
                                      <p:tavLst>
                                        <p:tav tm="0">
                                          <p:val>
                                            <p:strVal val="0-#ppt_h/2"/>
                                          </p:val>
                                        </p:tav>
                                        <p:tav tm="100000">
                                          <p:val>
                                            <p:strVal val="#ppt_y"/>
                                          </p:val>
                                        </p:tav>
                                      </p:tavLst>
                                    </p:anim>
                                  </p:childTnLst>
                                </p:cTn>
                              </p:par>
                            </p:childTnLst>
                          </p:cTn>
                        </p:par>
                        <p:par>
                          <p:cTn id="61" fill="hold">
                            <p:stCondLst>
                              <p:cond delay="7000"/>
                            </p:stCondLst>
                            <p:childTnLst>
                              <p:par>
                                <p:cTn id="62" presetID="2" presetClass="entr" presetSubtype="9"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fill="hold"/>
                                        <p:tgtEl>
                                          <p:spTgt spid="15"/>
                                        </p:tgtEl>
                                        <p:attrNameLst>
                                          <p:attrName>ppt_x</p:attrName>
                                        </p:attrNameLst>
                                      </p:cBhvr>
                                      <p:tavLst>
                                        <p:tav tm="0">
                                          <p:val>
                                            <p:strVal val="0-#ppt_w/2"/>
                                          </p:val>
                                        </p:tav>
                                        <p:tav tm="100000">
                                          <p:val>
                                            <p:strVal val="#ppt_x"/>
                                          </p:val>
                                        </p:tav>
                                      </p:tavLst>
                                    </p:anim>
                                    <p:anim calcmode="lin" valueType="num">
                                      <p:cBhvr additive="base">
                                        <p:cTn id="65" dur="500" fill="hold"/>
                                        <p:tgtEl>
                                          <p:spTgt spid="15"/>
                                        </p:tgtEl>
                                        <p:attrNameLst>
                                          <p:attrName>ppt_y</p:attrName>
                                        </p:attrNameLst>
                                      </p:cBhvr>
                                      <p:tavLst>
                                        <p:tav tm="0">
                                          <p:val>
                                            <p:strVal val="0-#ppt_h/2"/>
                                          </p:val>
                                        </p:tav>
                                        <p:tav tm="100000">
                                          <p:val>
                                            <p:strVal val="#ppt_y"/>
                                          </p:val>
                                        </p:tav>
                                      </p:tavLst>
                                    </p:anim>
                                  </p:childTnLst>
                                </p:cTn>
                              </p:par>
                            </p:childTnLst>
                          </p:cTn>
                        </p:par>
                        <p:par>
                          <p:cTn id="66" fill="hold">
                            <p:stCondLst>
                              <p:cond delay="7500"/>
                            </p:stCondLst>
                            <p:childTnLst>
                              <p:par>
                                <p:cTn id="67" presetID="2" presetClass="entr" presetSubtype="9"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0-#ppt_w/2"/>
                                          </p:val>
                                        </p:tav>
                                        <p:tav tm="100000">
                                          <p:val>
                                            <p:strVal val="#ppt_x"/>
                                          </p:val>
                                        </p:tav>
                                      </p:tavLst>
                                    </p:anim>
                                    <p:anim calcmode="lin" valueType="num">
                                      <p:cBhvr additive="base">
                                        <p:cTn id="70" dur="500" fill="hold"/>
                                        <p:tgtEl>
                                          <p:spTgt spid="17"/>
                                        </p:tgtEl>
                                        <p:attrNameLst>
                                          <p:attrName>ppt_y</p:attrName>
                                        </p:attrNameLst>
                                      </p:cBhvr>
                                      <p:tavLst>
                                        <p:tav tm="0">
                                          <p:val>
                                            <p:strVal val="0-#ppt_h/2"/>
                                          </p:val>
                                        </p:tav>
                                        <p:tav tm="100000">
                                          <p:val>
                                            <p:strVal val="#ppt_y"/>
                                          </p:val>
                                        </p:tav>
                                      </p:tavLst>
                                    </p:anim>
                                  </p:childTnLst>
                                </p:cTn>
                              </p:par>
                            </p:childTnLst>
                          </p:cTn>
                        </p:par>
                        <p:par>
                          <p:cTn id="71" fill="hold">
                            <p:stCondLst>
                              <p:cond delay="8000"/>
                            </p:stCondLst>
                            <p:childTnLst>
                              <p:par>
                                <p:cTn id="72" presetID="2" presetClass="entr" presetSubtype="9"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0-#ppt_w/2"/>
                                          </p:val>
                                        </p:tav>
                                        <p:tav tm="100000">
                                          <p:val>
                                            <p:strVal val="#ppt_x"/>
                                          </p:val>
                                        </p:tav>
                                      </p:tavLst>
                                    </p:anim>
                                    <p:anim calcmode="lin" valueType="num">
                                      <p:cBhvr additive="base">
                                        <p:cTn id="75" dur="500" fill="hold"/>
                                        <p:tgtEl>
                                          <p:spTgt spid="19"/>
                                        </p:tgtEl>
                                        <p:attrNameLst>
                                          <p:attrName>ppt_y</p:attrName>
                                        </p:attrNameLst>
                                      </p:cBhvr>
                                      <p:tavLst>
                                        <p:tav tm="0">
                                          <p:val>
                                            <p:strVal val="0-#ppt_h/2"/>
                                          </p:val>
                                        </p:tav>
                                        <p:tav tm="100000">
                                          <p:val>
                                            <p:strVal val="#ppt_y"/>
                                          </p:val>
                                        </p:tav>
                                      </p:tavLst>
                                    </p:anim>
                                  </p:childTnLst>
                                </p:cTn>
                              </p:par>
                            </p:childTnLst>
                          </p:cTn>
                        </p:par>
                        <p:par>
                          <p:cTn id="76" fill="hold">
                            <p:stCondLst>
                              <p:cond delay="8500"/>
                            </p:stCondLst>
                            <p:childTnLst>
                              <p:par>
                                <p:cTn id="77" presetID="2" presetClass="entr" presetSubtype="9"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0-#ppt_w/2"/>
                                          </p:val>
                                        </p:tav>
                                        <p:tav tm="100000">
                                          <p:val>
                                            <p:strVal val="#ppt_x"/>
                                          </p:val>
                                        </p:tav>
                                      </p:tavLst>
                                    </p:anim>
                                    <p:anim calcmode="lin" valueType="num">
                                      <p:cBhvr additive="base">
                                        <p:cTn id="80" dur="500" fill="hold"/>
                                        <p:tgtEl>
                                          <p:spTgt spid="21"/>
                                        </p:tgtEl>
                                        <p:attrNameLst>
                                          <p:attrName>ppt_y</p:attrName>
                                        </p:attrNameLst>
                                      </p:cBhvr>
                                      <p:tavLst>
                                        <p:tav tm="0">
                                          <p:val>
                                            <p:strVal val="0-#ppt_h/2"/>
                                          </p:val>
                                        </p:tav>
                                        <p:tav tm="100000">
                                          <p:val>
                                            <p:strVal val="#ppt_y"/>
                                          </p:val>
                                        </p:tav>
                                      </p:tavLst>
                                    </p:anim>
                                  </p:childTnLst>
                                </p:cTn>
                              </p:par>
                            </p:childTnLst>
                          </p:cTn>
                        </p:par>
                        <p:par>
                          <p:cTn id="81" fill="hold">
                            <p:stCondLst>
                              <p:cond delay="9000"/>
                            </p:stCondLst>
                            <p:childTnLst>
                              <p:par>
                                <p:cTn id="82" presetID="2" presetClass="entr" presetSubtype="9" fill="hold"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fill="hold"/>
                                        <p:tgtEl>
                                          <p:spTgt spid="23"/>
                                        </p:tgtEl>
                                        <p:attrNameLst>
                                          <p:attrName>ppt_x</p:attrName>
                                        </p:attrNameLst>
                                      </p:cBhvr>
                                      <p:tavLst>
                                        <p:tav tm="0">
                                          <p:val>
                                            <p:strVal val="0-#ppt_w/2"/>
                                          </p:val>
                                        </p:tav>
                                        <p:tav tm="100000">
                                          <p:val>
                                            <p:strVal val="#ppt_x"/>
                                          </p:val>
                                        </p:tav>
                                      </p:tavLst>
                                    </p:anim>
                                    <p:anim calcmode="lin" valueType="num">
                                      <p:cBhvr additive="base">
                                        <p:cTn id="85" dur="500" fill="hold"/>
                                        <p:tgtEl>
                                          <p:spTgt spid="23"/>
                                        </p:tgtEl>
                                        <p:attrNameLst>
                                          <p:attrName>ppt_y</p:attrName>
                                        </p:attrNameLst>
                                      </p:cBhvr>
                                      <p:tavLst>
                                        <p:tav tm="0">
                                          <p:val>
                                            <p:strVal val="0-#ppt_h/2"/>
                                          </p:val>
                                        </p:tav>
                                        <p:tav tm="100000">
                                          <p:val>
                                            <p:strVal val="#ppt_y"/>
                                          </p:val>
                                        </p:tav>
                                      </p:tavLst>
                                    </p:anim>
                                  </p:childTnLst>
                                </p:cTn>
                              </p:par>
                            </p:childTnLst>
                          </p:cTn>
                        </p:par>
                        <p:par>
                          <p:cTn id="86" fill="hold">
                            <p:stCondLst>
                              <p:cond delay="9500"/>
                            </p:stCondLst>
                            <p:childTnLst>
                              <p:par>
                                <p:cTn id="87" presetID="2" presetClass="entr" presetSubtype="9" fill="hold" nodeType="after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additive="base">
                                        <p:cTn id="89" dur="500" fill="hold"/>
                                        <p:tgtEl>
                                          <p:spTgt spid="25"/>
                                        </p:tgtEl>
                                        <p:attrNameLst>
                                          <p:attrName>ppt_x</p:attrName>
                                        </p:attrNameLst>
                                      </p:cBhvr>
                                      <p:tavLst>
                                        <p:tav tm="0">
                                          <p:val>
                                            <p:strVal val="0-#ppt_w/2"/>
                                          </p:val>
                                        </p:tav>
                                        <p:tav tm="100000">
                                          <p:val>
                                            <p:strVal val="#ppt_x"/>
                                          </p:val>
                                        </p:tav>
                                      </p:tavLst>
                                    </p:anim>
                                    <p:anim calcmode="lin" valueType="num">
                                      <p:cBhvr additive="base">
                                        <p:cTn id="90" dur="500" fill="hold"/>
                                        <p:tgtEl>
                                          <p:spTgt spid="25"/>
                                        </p:tgtEl>
                                        <p:attrNameLst>
                                          <p:attrName>ppt_y</p:attrName>
                                        </p:attrNameLst>
                                      </p:cBhvr>
                                      <p:tavLst>
                                        <p:tav tm="0">
                                          <p:val>
                                            <p:strVal val="0-#ppt_h/2"/>
                                          </p:val>
                                        </p:tav>
                                        <p:tav tm="100000">
                                          <p:val>
                                            <p:strVal val="#ppt_y"/>
                                          </p:val>
                                        </p:tav>
                                      </p:tavLst>
                                    </p:anim>
                                  </p:childTnLst>
                                </p:cTn>
                              </p:par>
                            </p:childTnLst>
                          </p:cTn>
                        </p:par>
                        <p:par>
                          <p:cTn id="91" fill="hold">
                            <p:stCondLst>
                              <p:cond delay="10000"/>
                            </p:stCondLst>
                            <p:childTnLst>
                              <p:par>
                                <p:cTn id="92" presetID="2" presetClass="entr" presetSubtype="9" fill="hold" nodeType="afterEffect">
                                  <p:stCondLst>
                                    <p:cond delay="0"/>
                                  </p:stCondLst>
                                  <p:childTnLst>
                                    <p:set>
                                      <p:cBhvr>
                                        <p:cTn id="93" dur="1" fill="hold">
                                          <p:stCondLst>
                                            <p:cond delay="0"/>
                                          </p:stCondLst>
                                        </p:cTn>
                                        <p:tgtEl>
                                          <p:spTgt spid="27"/>
                                        </p:tgtEl>
                                        <p:attrNameLst>
                                          <p:attrName>style.visibility</p:attrName>
                                        </p:attrNameLst>
                                      </p:cBhvr>
                                      <p:to>
                                        <p:strVal val="visible"/>
                                      </p:to>
                                    </p:set>
                                    <p:anim calcmode="lin" valueType="num">
                                      <p:cBhvr additive="base">
                                        <p:cTn id="94" dur="500" fill="hold"/>
                                        <p:tgtEl>
                                          <p:spTgt spid="27"/>
                                        </p:tgtEl>
                                        <p:attrNameLst>
                                          <p:attrName>ppt_x</p:attrName>
                                        </p:attrNameLst>
                                      </p:cBhvr>
                                      <p:tavLst>
                                        <p:tav tm="0">
                                          <p:val>
                                            <p:strVal val="0-#ppt_w/2"/>
                                          </p:val>
                                        </p:tav>
                                        <p:tav tm="100000">
                                          <p:val>
                                            <p:strVal val="#ppt_x"/>
                                          </p:val>
                                        </p:tav>
                                      </p:tavLst>
                                    </p:anim>
                                    <p:anim calcmode="lin" valueType="num">
                                      <p:cBhvr additive="base">
                                        <p:cTn id="95" dur="500" fill="hold"/>
                                        <p:tgtEl>
                                          <p:spTgt spid="27"/>
                                        </p:tgtEl>
                                        <p:attrNameLst>
                                          <p:attrName>ppt_y</p:attrName>
                                        </p:attrNameLst>
                                      </p:cBhvr>
                                      <p:tavLst>
                                        <p:tav tm="0">
                                          <p:val>
                                            <p:strVal val="0-#ppt_h/2"/>
                                          </p:val>
                                        </p:tav>
                                        <p:tav tm="100000">
                                          <p:val>
                                            <p:strVal val="#ppt_y"/>
                                          </p:val>
                                        </p:tav>
                                      </p:tavLst>
                                    </p:anim>
                                  </p:childTnLst>
                                </p:cTn>
                              </p:par>
                            </p:childTnLst>
                          </p:cTn>
                        </p:par>
                        <p:par>
                          <p:cTn id="96" fill="hold">
                            <p:stCondLst>
                              <p:cond delay="10500"/>
                            </p:stCondLst>
                            <p:childTnLst>
                              <p:par>
                                <p:cTn id="97" presetID="2" presetClass="entr" presetSubtype="9" fill="hold" nodeType="afterEffect">
                                  <p:stCondLst>
                                    <p:cond delay="0"/>
                                  </p:stCondLst>
                                  <p:childTnLst>
                                    <p:set>
                                      <p:cBhvr>
                                        <p:cTn id="98" dur="1" fill="hold">
                                          <p:stCondLst>
                                            <p:cond delay="0"/>
                                          </p:stCondLst>
                                        </p:cTn>
                                        <p:tgtEl>
                                          <p:spTgt spid="29"/>
                                        </p:tgtEl>
                                        <p:attrNameLst>
                                          <p:attrName>style.visibility</p:attrName>
                                        </p:attrNameLst>
                                      </p:cBhvr>
                                      <p:to>
                                        <p:strVal val="visible"/>
                                      </p:to>
                                    </p:set>
                                    <p:anim calcmode="lin" valueType="num">
                                      <p:cBhvr additive="base">
                                        <p:cTn id="99" dur="500" fill="hold"/>
                                        <p:tgtEl>
                                          <p:spTgt spid="29"/>
                                        </p:tgtEl>
                                        <p:attrNameLst>
                                          <p:attrName>ppt_x</p:attrName>
                                        </p:attrNameLst>
                                      </p:cBhvr>
                                      <p:tavLst>
                                        <p:tav tm="0">
                                          <p:val>
                                            <p:strVal val="0-#ppt_w/2"/>
                                          </p:val>
                                        </p:tav>
                                        <p:tav tm="100000">
                                          <p:val>
                                            <p:strVal val="#ppt_x"/>
                                          </p:val>
                                        </p:tav>
                                      </p:tavLst>
                                    </p:anim>
                                    <p:anim calcmode="lin" valueType="num">
                                      <p:cBhvr additive="base">
                                        <p:cTn id="100" dur="500" fill="hold"/>
                                        <p:tgtEl>
                                          <p:spTgt spid="29"/>
                                        </p:tgtEl>
                                        <p:attrNameLst>
                                          <p:attrName>ppt_y</p:attrName>
                                        </p:attrNameLst>
                                      </p:cBhvr>
                                      <p:tavLst>
                                        <p:tav tm="0">
                                          <p:val>
                                            <p:strVal val="0-#ppt_h/2"/>
                                          </p:val>
                                        </p:tav>
                                        <p:tav tm="100000">
                                          <p:val>
                                            <p:strVal val="#ppt_y"/>
                                          </p:val>
                                        </p:tav>
                                      </p:tavLst>
                                    </p:anim>
                                  </p:childTnLst>
                                </p:cTn>
                              </p:par>
                            </p:childTnLst>
                          </p:cTn>
                        </p:par>
                        <p:par>
                          <p:cTn id="101" fill="hold">
                            <p:stCondLst>
                              <p:cond delay="11000"/>
                            </p:stCondLst>
                            <p:childTnLst>
                              <p:par>
                                <p:cTn id="102" presetID="2" presetClass="entr" presetSubtype="9" fill="hold" nodeType="afterEffect">
                                  <p:stCondLst>
                                    <p:cond delay="0"/>
                                  </p:stCondLst>
                                  <p:childTnLst>
                                    <p:set>
                                      <p:cBhvr>
                                        <p:cTn id="103" dur="1" fill="hold">
                                          <p:stCondLst>
                                            <p:cond delay="0"/>
                                          </p:stCondLst>
                                        </p:cTn>
                                        <p:tgtEl>
                                          <p:spTgt spid="31"/>
                                        </p:tgtEl>
                                        <p:attrNameLst>
                                          <p:attrName>style.visibility</p:attrName>
                                        </p:attrNameLst>
                                      </p:cBhvr>
                                      <p:to>
                                        <p:strVal val="visible"/>
                                      </p:to>
                                    </p:set>
                                    <p:anim calcmode="lin" valueType="num">
                                      <p:cBhvr additive="base">
                                        <p:cTn id="104" dur="500" fill="hold"/>
                                        <p:tgtEl>
                                          <p:spTgt spid="31"/>
                                        </p:tgtEl>
                                        <p:attrNameLst>
                                          <p:attrName>ppt_x</p:attrName>
                                        </p:attrNameLst>
                                      </p:cBhvr>
                                      <p:tavLst>
                                        <p:tav tm="0">
                                          <p:val>
                                            <p:strVal val="0-#ppt_w/2"/>
                                          </p:val>
                                        </p:tav>
                                        <p:tav tm="100000">
                                          <p:val>
                                            <p:strVal val="#ppt_x"/>
                                          </p:val>
                                        </p:tav>
                                      </p:tavLst>
                                    </p:anim>
                                    <p:anim calcmode="lin" valueType="num">
                                      <p:cBhvr additive="base">
                                        <p:cTn id="105" dur="500" fill="hold"/>
                                        <p:tgtEl>
                                          <p:spTgt spid="31"/>
                                        </p:tgtEl>
                                        <p:attrNameLst>
                                          <p:attrName>ppt_y</p:attrName>
                                        </p:attrNameLst>
                                      </p:cBhvr>
                                      <p:tavLst>
                                        <p:tav tm="0">
                                          <p:val>
                                            <p:strVal val="0-#ppt_h/2"/>
                                          </p:val>
                                        </p:tav>
                                        <p:tav tm="100000">
                                          <p:val>
                                            <p:strVal val="#ppt_y"/>
                                          </p:val>
                                        </p:tav>
                                      </p:tavLst>
                                    </p:anim>
                                  </p:childTnLst>
                                </p:cTn>
                              </p:par>
                            </p:childTnLst>
                          </p:cTn>
                        </p:par>
                        <p:par>
                          <p:cTn id="106" fill="hold">
                            <p:stCondLst>
                              <p:cond delay="11500"/>
                            </p:stCondLst>
                            <p:childTnLst>
                              <p:par>
                                <p:cTn id="107" presetID="2" presetClass="entr" presetSubtype="9" fill="hold" nodeType="afterEffect">
                                  <p:stCondLst>
                                    <p:cond delay="0"/>
                                  </p:stCondLst>
                                  <p:childTnLst>
                                    <p:set>
                                      <p:cBhvr>
                                        <p:cTn id="108" dur="1" fill="hold">
                                          <p:stCondLst>
                                            <p:cond delay="0"/>
                                          </p:stCondLst>
                                        </p:cTn>
                                        <p:tgtEl>
                                          <p:spTgt spid="10349"/>
                                        </p:tgtEl>
                                        <p:attrNameLst>
                                          <p:attrName>style.visibility</p:attrName>
                                        </p:attrNameLst>
                                      </p:cBhvr>
                                      <p:to>
                                        <p:strVal val="visible"/>
                                      </p:to>
                                    </p:set>
                                    <p:anim calcmode="lin" valueType="num">
                                      <p:cBhvr additive="base">
                                        <p:cTn id="109" dur="500" fill="hold"/>
                                        <p:tgtEl>
                                          <p:spTgt spid="10349"/>
                                        </p:tgtEl>
                                        <p:attrNameLst>
                                          <p:attrName>ppt_x</p:attrName>
                                        </p:attrNameLst>
                                      </p:cBhvr>
                                      <p:tavLst>
                                        <p:tav tm="0">
                                          <p:val>
                                            <p:strVal val="0-#ppt_w/2"/>
                                          </p:val>
                                        </p:tav>
                                        <p:tav tm="100000">
                                          <p:val>
                                            <p:strVal val="#ppt_x"/>
                                          </p:val>
                                        </p:tav>
                                      </p:tavLst>
                                    </p:anim>
                                    <p:anim calcmode="lin" valueType="num">
                                      <p:cBhvr additive="base">
                                        <p:cTn id="110" dur="500" fill="hold"/>
                                        <p:tgtEl>
                                          <p:spTgt spid="10349"/>
                                        </p:tgtEl>
                                        <p:attrNameLst>
                                          <p:attrName>ppt_y</p:attrName>
                                        </p:attrNameLst>
                                      </p:cBhvr>
                                      <p:tavLst>
                                        <p:tav tm="0">
                                          <p:val>
                                            <p:strVal val="0-#ppt_h/2"/>
                                          </p:val>
                                        </p:tav>
                                        <p:tav tm="100000">
                                          <p:val>
                                            <p:strVal val="#ppt_y"/>
                                          </p:val>
                                        </p:tav>
                                      </p:tavLst>
                                    </p:anim>
                                  </p:childTnLst>
                                </p:cTn>
                              </p:par>
                            </p:childTnLst>
                          </p:cTn>
                        </p:par>
                        <p:par>
                          <p:cTn id="111" fill="hold">
                            <p:stCondLst>
                              <p:cond delay="12000"/>
                            </p:stCondLst>
                            <p:childTnLst>
                              <p:par>
                                <p:cTn id="112" presetID="2" presetClass="entr" presetSubtype="9" fill="hold" nodeType="afterEffect">
                                  <p:stCondLst>
                                    <p:cond delay="0"/>
                                  </p:stCondLst>
                                  <p:childTnLst>
                                    <p:set>
                                      <p:cBhvr>
                                        <p:cTn id="113" dur="1" fill="hold">
                                          <p:stCondLst>
                                            <p:cond delay="0"/>
                                          </p:stCondLst>
                                        </p:cTn>
                                        <p:tgtEl>
                                          <p:spTgt spid="52294"/>
                                        </p:tgtEl>
                                        <p:attrNameLst>
                                          <p:attrName>style.visibility</p:attrName>
                                        </p:attrNameLst>
                                      </p:cBhvr>
                                      <p:to>
                                        <p:strVal val="visible"/>
                                      </p:to>
                                    </p:set>
                                    <p:anim calcmode="lin" valueType="num">
                                      <p:cBhvr additive="base">
                                        <p:cTn id="114" dur="500" fill="hold"/>
                                        <p:tgtEl>
                                          <p:spTgt spid="52294"/>
                                        </p:tgtEl>
                                        <p:attrNameLst>
                                          <p:attrName>ppt_x</p:attrName>
                                        </p:attrNameLst>
                                      </p:cBhvr>
                                      <p:tavLst>
                                        <p:tav tm="0">
                                          <p:val>
                                            <p:strVal val="0-#ppt_w/2"/>
                                          </p:val>
                                        </p:tav>
                                        <p:tav tm="100000">
                                          <p:val>
                                            <p:strVal val="#ppt_x"/>
                                          </p:val>
                                        </p:tav>
                                      </p:tavLst>
                                    </p:anim>
                                    <p:anim calcmode="lin" valueType="num">
                                      <p:cBhvr additive="base">
                                        <p:cTn id="115" dur="500" fill="hold"/>
                                        <p:tgtEl>
                                          <p:spTgt spid="52294"/>
                                        </p:tgtEl>
                                        <p:attrNameLst>
                                          <p:attrName>ppt_y</p:attrName>
                                        </p:attrNameLst>
                                      </p:cBhvr>
                                      <p:tavLst>
                                        <p:tav tm="0">
                                          <p:val>
                                            <p:strVal val="0-#ppt_h/2"/>
                                          </p:val>
                                        </p:tav>
                                        <p:tav tm="100000">
                                          <p:val>
                                            <p:strVal val="#ppt_y"/>
                                          </p:val>
                                        </p:tav>
                                      </p:tavLst>
                                    </p:anim>
                                  </p:childTnLst>
                                </p:cTn>
                              </p:par>
                            </p:childTnLst>
                          </p:cTn>
                        </p:par>
                        <p:par>
                          <p:cTn id="116" fill="hold">
                            <p:stCondLst>
                              <p:cond delay="12500"/>
                            </p:stCondLst>
                            <p:childTnLst>
                              <p:par>
                                <p:cTn id="117" presetID="2" presetClass="entr" presetSubtype="9" fill="hold" nodeType="afterEffect">
                                  <p:stCondLst>
                                    <p:cond delay="0"/>
                                  </p:stCondLst>
                                  <p:childTnLst>
                                    <p:set>
                                      <p:cBhvr>
                                        <p:cTn id="118" dur="1" fill="hold">
                                          <p:stCondLst>
                                            <p:cond delay="0"/>
                                          </p:stCondLst>
                                        </p:cTn>
                                        <p:tgtEl>
                                          <p:spTgt spid="52296"/>
                                        </p:tgtEl>
                                        <p:attrNameLst>
                                          <p:attrName>style.visibility</p:attrName>
                                        </p:attrNameLst>
                                      </p:cBhvr>
                                      <p:to>
                                        <p:strVal val="visible"/>
                                      </p:to>
                                    </p:set>
                                    <p:anim calcmode="lin" valueType="num">
                                      <p:cBhvr additive="base">
                                        <p:cTn id="119" dur="500" fill="hold"/>
                                        <p:tgtEl>
                                          <p:spTgt spid="52296"/>
                                        </p:tgtEl>
                                        <p:attrNameLst>
                                          <p:attrName>ppt_x</p:attrName>
                                        </p:attrNameLst>
                                      </p:cBhvr>
                                      <p:tavLst>
                                        <p:tav tm="0">
                                          <p:val>
                                            <p:strVal val="0-#ppt_w/2"/>
                                          </p:val>
                                        </p:tav>
                                        <p:tav tm="100000">
                                          <p:val>
                                            <p:strVal val="#ppt_x"/>
                                          </p:val>
                                        </p:tav>
                                      </p:tavLst>
                                    </p:anim>
                                    <p:anim calcmode="lin" valueType="num">
                                      <p:cBhvr additive="base">
                                        <p:cTn id="120" dur="500" fill="hold"/>
                                        <p:tgtEl>
                                          <p:spTgt spid="52296"/>
                                        </p:tgtEl>
                                        <p:attrNameLst>
                                          <p:attrName>ppt_y</p:attrName>
                                        </p:attrNameLst>
                                      </p:cBhvr>
                                      <p:tavLst>
                                        <p:tav tm="0">
                                          <p:val>
                                            <p:strVal val="0-#ppt_h/2"/>
                                          </p:val>
                                        </p:tav>
                                        <p:tav tm="100000">
                                          <p:val>
                                            <p:strVal val="#ppt_y"/>
                                          </p:val>
                                        </p:tav>
                                      </p:tavLst>
                                    </p:anim>
                                  </p:childTnLst>
                                </p:cTn>
                              </p:par>
                            </p:childTnLst>
                          </p:cTn>
                        </p:par>
                        <p:par>
                          <p:cTn id="121" fill="hold">
                            <p:stCondLst>
                              <p:cond delay="13000"/>
                            </p:stCondLst>
                            <p:childTnLst>
                              <p:par>
                                <p:cTn id="122" presetID="2" presetClass="entr" presetSubtype="9" fill="hold" nodeType="afterEffect">
                                  <p:stCondLst>
                                    <p:cond delay="0"/>
                                  </p:stCondLst>
                                  <p:childTnLst>
                                    <p:set>
                                      <p:cBhvr>
                                        <p:cTn id="123" dur="1" fill="hold">
                                          <p:stCondLst>
                                            <p:cond delay="0"/>
                                          </p:stCondLst>
                                        </p:cTn>
                                        <p:tgtEl>
                                          <p:spTgt spid="52298"/>
                                        </p:tgtEl>
                                        <p:attrNameLst>
                                          <p:attrName>style.visibility</p:attrName>
                                        </p:attrNameLst>
                                      </p:cBhvr>
                                      <p:to>
                                        <p:strVal val="visible"/>
                                      </p:to>
                                    </p:set>
                                    <p:anim calcmode="lin" valueType="num">
                                      <p:cBhvr additive="base">
                                        <p:cTn id="124" dur="500" fill="hold"/>
                                        <p:tgtEl>
                                          <p:spTgt spid="52298"/>
                                        </p:tgtEl>
                                        <p:attrNameLst>
                                          <p:attrName>ppt_x</p:attrName>
                                        </p:attrNameLst>
                                      </p:cBhvr>
                                      <p:tavLst>
                                        <p:tav tm="0">
                                          <p:val>
                                            <p:strVal val="0-#ppt_w/2"/>
                                          </p:val>
                                        </p:tav>
                                        <p:tav tm="100000">
                                          <p:val>
                                            <p:strVal val="#ppt_x"/>
                                          </p:val>
                                        </p:tav>
                                      </p:tavLst>
                                    </p:anim>
                                    <p:anim calcmode="lin" valueType="num">
                                      <p:cBhvr additive="base">
                                        <p:cTn id="125" dur="500" fill="hold"/>
                                        <p:tgtEl>
                                          <p:spTgt spid="52298"/>
                                        </p:tgtEl>
                                        <p:attrNameLst>
                                          <p:attrName>ppt_y</p:attrName>
                                        </p:attrNameLst>
                                      </p:cBhvr>
                                      <p:tavLst>
                                        <p:tav tm="0">
                                          <p:val>
                                            <p:strVal val="0-#ppt_h/2"/>
                                          </p:val>
                                        </p:tav>
                                        <p:tav tm="100000">
                                          <p:val>
                                            <p:strVal val="#ppt_y"/>
                                          </p:val>
                                        </p:tav>
                                      </p:tavLst>
                                    </p:anim>
                                  </p:childTnLst>
                                </p:cTn>
                              </p:par>
                            </p:childTnLst>
                          </p:cTn>
                        </p:par>
                        <p:par>
                          <p:cTn id="126" fill="hold">
                            <p:stCondLst>
                              <p:cond delay="13500"/>
                            </p:stCondLst>
                            <p:childTnLst>
                              <p:par>
                                <p:cTn id="127" presetID="2" presetClass="entr" presetSubtype="9" fill="hold" nodeType="afterEffect">
                                  <p:stCondLst>
                                    <p:cond delay="0"/>
                                  </p:stCondLst>
                                  <p:childTnLst>
                                    <p:set>
                                      <p:cBhvr>
                                        <p:cTn id="128" dur="1" fill="hold">
                                          <p:stCondLst>
                                            <p:cond delay="0"/>
                                          </p:stCondLst>
                                        </p:cTn>
                                        <p:tgtEl>
                                          <p:spTgt spid="52300"/>
                                        </p:tgtEl>
                                        <p:attrNameLst>
                                          <p:attrName>style.visibility</p:attrName>
                                        </p:attrNameLst>
                                      </p:cBhvr>
                                      <p:to>
                                        <p:strVal val="visible"/>
                                      </p:to>
                                    </p:set>
                                    <p:anim calcmode="lin" valueType="num">
                                      <p:cBhvr additive="base">
                                        <p:cTn id="129" dur="500" fill="hold"/>
                                        <p:tgtEl>
                                          <p:spTgt spid="52300"/>
                                        </p:tgtEl>
                                        <p:attrNameLst>
                                          <p:attrName>ppt_x</p:attrName>
                                        </p:attrNameLst>
                                      </p:cBhvr>
                                      <p:tavLst>
                                        <p:tav tm="0">
                                          <p:val>
                                            <p:strVal val="0-#ppt_w/2"/>
                                          </p:val>
                                        </p:tav>
                                        <p:tav tm="100000">
                                          <p:val>
                                            <p:strVal val="#ppt_x"/>
                                          </p:val>
                                        </p:tav>
                                      </p:tavLst>
                                    </p:anim>
                                    <p:anim calcmode="lin" valueType="num">
                                      <p:cBhvr additive="base">
                                        <p:cTn id="130" dur="500" fill="hold"/>
                                        <p:tgtEl>
                                          <p:spTgt spid="52300"/>
                                        </p:tgtEl>
                                        <p:attrNameLst>
                                          <p:attrName>ppt_y</p:attrName>
                                        </p:attrNameLst>
                                      </p:cBhvr>
                                      <p:tavLst>
                                        <p:tav tm="0">
                                          <p:val>
                                            <p:strVal val="0-#ppt_h/2"/>
                                          </p:val>
                                        </p:tav>
                                        <p:tav tm="100000">
                                          <p:val>
                                            <p:strVal val="#ppt_y"/>
                                          </p:val>
                                        </p:tav>
                                      </p:tavLst>
                                    </p:anim>
                                  </p:childTnLst>
                                </p:cTn>
                              </p:par>
                            </p:childTnLst>
                          </p:cTn>
                        </p:par>
                        <p:par>
                          <p:cTn id="131" fill="hold">
                            <p:stCondLst>
                              <p:cond delay="14000"/>
                            </p:stCondLst>
                            <p:childTnLst>
                              <p:par>
                                <p:cTn id="132" presetID="2" presetClass="entr" presetSubtype="9" fill="hold" nodeType="afterEffect">
                                  <p:stCondLst>
                                    <p:cond delay="0"/>
                                  </p:stCondLst>
                                  <p:childTnLst>
                                    <p:set>
                                      <p:cBhvr>
                                        <p:cTn id="133" dur="1" fill="hold">
                                          <p:stCondLst>
                                            <p:cond delay="0"/>
                                          </p:stCondLst>
                                        </p:cTn>
                                        <p:tgtEl>
                                          <p:spTgt spid="52302"/>
                                        </p:tgtEl>
                                        <p:attrNameLst>
                                          <p:attrName>style.visibility</p:attrName>
                                        </p:attrNameLst>
                                      </p:cBhvr>
                                      <p:to>
                                        <p:strVal val="visible"/>
                                      </p:to>
                                    </p:set>
                                    <p:anim calcmode="lin" valueType="num">
                                      <p:cBhvr additive="base">
                                        <p:cTn id="134" dur="500" fill="hold"/>
                                        <p:tgtEl>
                                          <p:spTgt spid="52302"/>
                                        </p:tgtEl>
                                        <p:attrNameLst>
                                          <p:attrName>ppt_x</p:attrName>
                                        </p:attrNameLst>
                                      </p:cBhvr>
                                      <p:tavLst>
                                        <p:tav tm="0">
                                          <p:val>
                                            <p:strVal val="0-#ppt_w/2"/>
                                          </p:val>
                                        </p:tav>
                                        <p:tav tm="100000">
                                          <p:val>
                                            <p:strVal val="#ppt_x"/>
                                          </p:val>
                                        </p:tav>
                                      </p:tavLst>
                                    </p:anim>
                                    <p:anim calcmode="lin" valueType="num">
                                      <p:cBhvr additive="base">
                                        <p:cTn id="135" dur="500" fill="hold"/>
                                        <p:tgtEl>
                                          <p:spTgt spid="52302"/>
                                        </p:tgtEl>
                                        <p:attrNameLst>
                                          <p:attrName>ppt_y</p:attrName>
                                        </p:attrNameLst>
                                      </p:cBhvr>
                                      <p:tavLst>
                                        <p:tav tm="0">
                                          <p:val>
                                            <p:strVal val="0-#ppt_h/2"/>
                                          </p:val>
                                        </p:tav>
                                        <p:tav tm="100000">
                                          <p:val>
                                            <p:strVal val="#ppt_y"/>
                                          </p:val>
                                        </p:tav>
                                      </p:tavLst>
                                    </p:anim>
                                  </p:childTnLst>
                                </p:cTn>
                              </p:par>
                            </p:childTnLst>
                          </p:cTn>
                        </p:par>
                        <p:par>
                          <p:cTn id="136" fill="hold">
                            <p:stCondLst>
                              <p:cond delay="14500"/>
                            </p:stCondLst>
                            <p:childTnLst>
                              <p:par>
                                <p:cTn id="137" presetID="2" presetClass="entr" presetSubtype="9" fill="hold" nodeType="afterEffect">
                                  <p:stCondLst>
                                    <p:cond delay="0"/>
                                  </p:stCondLst>
                                  <p:childTnLst>
                                    <p:set>
                                      <p:cBhvr>
                                        <p:cTn id="138" dur="1" fill="hold">
                                          <p:stCondLst>
                                            <p:cond delay="0"/>
                                          </p:stCondLst>
                                        </p:cTn>
                                        <p:tgtEl>
                                          <p:spTgt spid="52304"/>
                                        </p:tgtEl>
                                        <p:attrNameLst>
                                          <p:attrName>style.visibility</p:attrName>
                                        </p:attrNameLst>
                                      </p:cBhvr>
                                      <p:to>
                                        <p:strVal val="visible"/>
                                      </p:to>
                                    </p:set>
                                    <p:anim calcmode="lin" valueType="num">
                                      <p:cBhvr additive="base">
                                        <p:cTn id="139" dur="500" fill="hold"/>
                                        <p:tgtEl>
                                          <p:spTgt spid="52304"/>
                                        </p:tgtEl>
                                        <p:attrNameLst>
                                          <p:attrName>ppt_x</p:attrName>
                                        </p:attrNameLst>
                                      </p:cBhvr>
                                      <p:tavLst>
                                        <p:tav tm="0">
                                          <p:val>
                                            <p:strVal val="0-#ppt_w/2"/>
                                          </p:val>
                                        </p:tav>
                                        <p:tav tm="100000">
                                          <p:val>
                                            <p:strVal val="#ppt_x"/>
                                          </p:val>
                                        </p:tav>
                                      </p:tavLst>
                                    </p:anim>
                                    <p:anim calcmode="lin" valueType="num">
                                      <p:cBhvr additive="base">
                                        <p:cTn id="140" dur="500" fill="hold"/>
                                        <p:tgtEl>
                                          <p:spTgt spid="52304"/>
                                        </p:tgtEl>
                                        <p:attrNameLst>
                                          <p:attrName>ppt_y</p:attrName>
                                        </p:attrNameLst>
                                      </p:cBhvr>
                                      <p:tavLst>
                                        <p:tav tm="0">
                                          <p:val>
                                            <p:strVal val="0-#ppt_h/2"/>
                                          </p:val>
                                        </p:tav>
                                        <p:tav tm="100000">
                                          <p:val>
                                            <p:strVal val="#ppt_y"/>
                                          </p:val>
                                        </p:tav>
                                      </p:tavLst>
                                    </p:anim>
                                  </p:childTnLst>
                                </p:cTn>
                              </p:par>
                            </p:childTnLst>
                          </p:cTn>
                        </p:par>
                        <p:par>
                          <p:cTn id="141" fill="hold">
                            <p:stCondLst>
                              <p:cond delay="15000"/>
                            </p:stCondLst>
                            <p:childTnLst>
                              <p:par>
                                <p:cTn id="142" presetID="2" presetClass="entr" presetSubtype="9" fill="hold" nodeType="afterEffect">
                                  <p:stCondLst>
                                    <p:cond delay="0"/>
                                  </p:stCondLst>
                                  <p:childTnLst>
                                    <p:set>
                                      <p:cBhvr>
                                        <p:cTn id="143" dur="1" fill="hold">
                                          <p:stCondLst>
                                            <p:cond delay="0"/>
                                          </p:stCondLst>
                                        </p:cTn>
                                        <p:tgtEl>
                                          <p:spTgt spid="52306"/>
                                        </p:tgtEl>
                                        <p:attrNameLst>
                                          <p:attrName>style.visibility</p:attrName>
                                        </p:attrNameLst>
                                      </p:cBhvr>
                                      <p:to>
                                        <p:strVal val="visible"/>
                                      </p:to>
                                    </p:set>
                                    <p:anim calcmode="lin" valueType="num">
                                      <p:cBhvr additive="base">
                                        <p:cTn id="144" dur="500" fill="hold"/>
                                        <p:tgtEl>
                                          <p:spTgt spid="52306"/>
                                        </p:tgtEl>
                                        <p:attrNameLst>
                                          <p:attrName>ppt_x</p:attrName>
                                        </p:attrNameLst>
                                      </p:cBhvr>
                                      <p:tavLst>
                                        <p:tav tm="0">
                                          <p:val>
                                            <p:strVal val="0-#ppt_w/2"/>
                                          </p:val>
                                        </p:tav>
                                        <p:tav tm="100000">
                                          <p:val>
                                            <p:strVal val="#ppt_x"/>
                                          </p:val>
                                        </p:tav>
                                      </p:tavLst>
                                    </p:anim>
                                    <p:anim calcmode="lin" valueType="num">
                                      <p:cBhvr additive="base">
                                        <p:cTn id="145" dur="500" fill="hold"/>
                                        <p:tgtEl>
                                          <p:spTgt spid="5230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88" grpId="0" animBg="1"/>
      <p:bldP spid="52289" grpId="0" animBg="1"/>
      <p:bldP spid="52290" grpId="0" animBg="1"/>
      <p:bldP spid="52291" grpId="0" animBg="1"/>
      <p:bldP spid="5229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6"/>
          <p:cNvSpPr>
            <a:spLocks noGrp="1" noChangeArrowheads="1"/>
          </p:cNvSpPr>
          <p:nvPr>
            <p:ph type="title" idx="4294967295"/>
          </p:nvPr>
        </p:nvSpPr>
        <p:spPr bwMode="auto">
          <a:xfrm>
            <a:off x="150813" y="827088"/>
            <a:ext cx="6581775" cy="633412"/>
          </a:xfrm>
          <a:prstGeom prst="rect">
            <a:avLst/>
          </a:prstGeom>
          <a:noFill/>
          <a:ln>
            <a:miter lim="800000"/>
            <a:headEnd/>
            <a:tailEnd/>
          </a:ln>
        </p:spPr>
        <p:txBody>
          <a:bodyPr>
            <a:noAutofit/>
          </a:bodyPr>
          <a:lstStyle/>
          <a:p>
            <a:r>
              <a:rPr lang="en-US"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Volume of a </a:t>
            </a:r>
            <a:r>
              <a:rPr lang="en-US" sz="45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cuboid</a:t>
            </a:r>
            <a:endParaRPr lang="en-GB"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7413" name="Text Box 9"/>
          <p:cNvSpPr txBox="1">
            <a:spLocks noChangeArrowheads="1"/>
          </p:cNvSpPr>
          <p:nvPr/>
        </p:nvSpPr>
        <p:spPr bwMode="auto">
          <a:xfrm>
            <a:off x="376238" y="1914525"/>
            <a:ext cx="8443912" cy="822325"/>
          </a:xfrm>
          <a:prstGeom prst="rect">
            <a:avLst/>
          </a:prstGeom>
          <a:noFill/>
          <a:ln w="9525">
            <a:noFill/>
            <a:miter lim="800000"/>
            <a:headEnd/>
            <a:tailEnd/>
          </a:ln>
        </p:spPr>
        <p:txBody>
          <a:bodyPr>
            <a:spAutoFit/>
          </a:bodyPr>
          <a:lstStyle/>
          <a:p>
            <a:r>
              <a:rPr lang="en-US"/>
              <a:t>We can find the volume of a cuboid by multiplying the area of the base by the height.</a:t>
            </a:r>
            <a:endParaRPr lang="en-GB"/>
          </a:p>
        </p:txBody>
      </p:sp>
      <p:grpSp>
        <p:nvGrpSpPr>
          <p:cNvPr id="2" name="Group 43"/>
          <p:cNvGrpSpPr>
            <a:grpSpLocks/>
          </p:cNvGrpSpPr>
          <p:nvPr/>
        </p:nvGrpSpPr>
        <p:grpSpPr bwMode="auto">
          <a:xfrm>
            <a:off x="4932363" y="4679950"/>
            <a:ext cx="3600450" cy="1441450"/>
            <a:chOff x="3107" y="2522"/>
            <a:chExt cx="2268" cy="908"/>
          </a:xfrm>
        </p:grpSpPr>
        <p:grpSp>
          <p:nvGrpSpPr>
            <p:cNvPr id="3" name="Group 16"/>
            <p:cNvGrpSpPr>
              <a:grpSpLocks/>
            </p:cNvGrpSpPr>
            <p:nvPr/>
          </p:nvGrpSpPr>
          <p:grpSpPr bwMode="auto">
            <a:xfrm>
              <a:off x="3142" y="2531"/>
              <a:ext cx="2214" cy="890"/>
              <a:chOff x="3470" y="2840"/>
              <a:chExt cx="2214" cy="890"/>
            </a:xfrm>
          </p:grpSpPr>
          <p:sp>
            <p:nvSpPr>
              <p:cNvPr id="17438" name="Text Box 17"/>
              <p:cNvSpPr txBox="1">
                <a:spLocks noChangeArrowheads="1"/>
              </p:cNvSpPr>
              <p:nvPr/>
            </p:nvSpPr>
            <p:spPr bwMode="auto">
              <a:xfrm>
                <a:off x="3470" y="2840"/>
                <a:ext cx="1761" cy="288"/>
              </a:xfrm>
              <a:prstGeom prst="rect">
                <a:avLst/>
              </a:prstGeom>
              <a:noFill/>
              <a:ln w="9525">
                <a:noFill/>
                <a:miter lim="800000"/>
                <a:headEnd/>
                <a:tailEnd/>
              </a:ln>
            </p:spPr>
            <p:txBody>
              <a:bodyPr wrap="none">
                <a:spAutoFit/>
              </a:bodyPr>
              <a:lstStyle/>
              <a:p>
                <a:r>
                  <a:rPr lang="en-US"/>
                  <a:t>Volume of a cuboid</a:t>
                </a:r>
                <a:endParaRPr lang="en-GB"/>
              </a:p>
            </p:txBody>
          </p:sp>
          <p:sp>
            <p:nvSpPr>
              <p:cNvPr id="17439" name="Text Box 18"/>
              <p:cNvSpPr txBox="1">
                <a:spLocks noChangeArrowheads="1"/>
              </p:cNvSpPr>
              <p:nvPr/>
            </p:nvSpPr>
            <p:spPr bwMode="auto">
              <a:xfrm>
                <a:off x="3470" y="3141"/>
                <a:ext cx="2214" cy="288"/>
              </a:xfrm>
              <a:prstGeom prst="rect">
                <a:avLst/>
              </a:prstGeom>
              <a:noFill/>
              <a:ln w="9525">
                <a:noFill/>
                <a:miter lim="800000"/>
                <a:headEnd/>
                <a:tailEnd/>
              </a:ln>
            </p:spPr>
            <p:txBody>
              <a:bodyPr wrap="none">
                <a:spAutoFit/>
              </a:bodyPr>
              <a:lstStyle/>
              <a:p>
                <a:r>
                  <a:rPr lang="en-US"/>
                  <a:t>= length × width × height</a:t>
                </a:r>
                <a:endParaRPr lang="en-GB"/>
              </a:p>
            </p:txBody>
          </p:sp>
          <p:sp>
            <p:nvSpPr>
              <p:cNvPr id="17440" name="Text Box 19"/>
              <p:cNvSpPr txBox="1">
                <a:spLocks noChangeArrowheads="1"/>
              </p:cNvSpPr>
              <p:nvPr/>
            </p:nvSpPr>
            <p:spPr bwMode="auto">
              <a:xfrm>
                <a:off x="3470" y="3442"/>
                <a:ext cx="558" cy="288"/>
              </a:xfrm>
              <a:prstGeom prst="rect">
                <a:avLst/>
              </a:prstGeom>
              <a:noFill/>
              <a:ln w="9525">
                <a:noFill/>
                <a:miter lim="800000"/>
                <a:headEnd/>
                <a:tailEnd/>
              </a:ln>
            </p:spPr>
            <p:txBody>
              <a:bodyPr wrap="none">
                <a:spAutoFit/>
              </a:bodyPr>
              <a:lstStyle/>
              <a:p>
                <a:r>
                  <a:rPr lang="en-US"/>
                  <a:t>= </a:t>
                </a:r>
                <a:r>
                  <a:rPr lang="en-US" i="1">
                    <a:latin typeface="Times New Roman" pitchFamily="18" charset="0"/>
                  </a:rPr>
                  <a:t>lwh</a:t>
                </a:r>
                <a:endParaRPr lang="en-GB" i="1">
                  <a:latin typeface="Times New Roman" pitchFamily="18" charset="0"/>
                </a:endParaRPr>
              </a:p>
            </p:txBody>
          </p:sp>
        </p:grpSp>
        <p:sp>
          <p:nvSpPr>
            <p:cNvPr id="17437" name="Rectangle 20"/>
            <p:cNvSpPr>
              <a:spLocks noChangeArrowheads="1"/>
            </p:cNvSpPr>
            <p:nvPr/>
          </p:nvSpPr>
          <p:spPr bwMode="auto">
            <a:xfrm>
              <a:off x="3107" y="2522"/>
              <a:ext cx="2268" cy="908"/>
            </a:xfrm>
            <a:prstGeom prst="rect">
              <a:avLst/>
            </a:prstGeom>
            <a:noFill/>
            <a:ln w="28575">
              <a:solidFill>
                <a:srgbClr val="FF6600"/>
              </a:solidFill>
              <a:miter lim="800000"/>
              <a:headEnd/>
              <a:tailEnd/>
            </a:ln>
          </p:spPr>
          <p:txBody>
            <a:bodyPr wrap="none" anchor="ctr"/>
            <a:lstStyle/>
            <a:p>
              <a:endParaRPr lang="en-CA"/>
            </a:p>
          </p:txBody>
        </p:sp>
      </p:grpSp>
      <p:sp>
        <p:nvSpPr>
          <p:cNvPr id="17415" name="Line 21"/>
          <p:cNvSpPr>
            <a:spLocks noChangeShapeType="1"/>
          </p:cNvSpPr>
          <p:nvPr/>
        </p:nvSpPr>
        <p:spPr bwMode="auto">
          <a:xfrm flipV="1">
            <a:off x="2562225" y="5291138"/>
            <a:ext cx="1439863" cy="863600"/>
          </a:xfrm>
          <a:prstGeom prst="line">
            <a:avLst/>
          </a:prstGeom>
          <a:noFill/>
          <a:ln w="19050">
            <a:solidFill>
              <a:schemeClr val="tx1"/>
            </a:solidFill>
            <a:round/>
            <a:headEnd/>
            <a:tailEnd/>
          </a:ln>
        </p:spPr>
        <p:txBody>
          <a:bodyPr/>
          <a:lstStyle/>
          <a:p>
            <a:endParaRPr lang="en-US"/>
          </a:p>
        </p:txBody>
      </p:sp>
      <p:sp>
        <p:nvSpPr>
          <p:cNvPr id="17416" name="Line 22"/>
          <p:cNvSpPr>
            <a:spLocks noChangeShapeType="1"/>
          </p:cNvSpPr>
          <p:nvPr/>
        </p:nvSpPr>
        <p:spPr bwMode="auto">
          <a:xfrm>
            <a:off x="1482725" y="5507038"/>
            <a:ext cx="1079500" cy="647700"/>
          </a:xfrm>
          <a:prstGeom prst="line">
            <a:avLst/>
          </a:prstGeom>
          <a:noFill/>
          <a:ln w="19050">
            <a:solidFill>
              <a:schemeClr val="tx1"/>
            </a:solidFill>
            <a:round/>
            <a:headEnd/>
            <a:tailEnd/>
          </a:ln>
        </p:spPr>
        <p:txBody>
          <a:bodyPr/>
          <a:lstStyle/>
          <a:p>
            <a:endParaRPr lang="en-US"/>
          </a:p>
        </p:txBody>
      </p:sp>
      <p:sp>
        <p:nvSpPr>
          <p:cNvPr id="17417" name="Line 23"/>
          <p:cNvSpPr>
            <a:spLocks noChangeShapeType="1"/>
          </p:cNvSpPr>
          <p:nvPr/>
        </p:nvSpPr>
        <p:spPr bwMode="auto">
          <a:xfrm>
            <a:off x="2562225" y="4498975"/>
            <a:ext cx="0" cy="1655763"/>
          </a:xfrm>
          <a:prstGeom prst="line">
            <a:avLst/>
          </a:prstGeom>
          <a:noFill/>
          <a:ln w="19050">
            <a:solidFill>
              <a:schemeClr val="tx1"/>
            </a:solidFill>
            <a:round/>
            <a:headEnd/>
            <a:tailEnd/>
          </a:ln>
        </p:spPr>
        <p:txBody>
          <a:bodyPr/>
          <a:lstStyle/>
          <a:p>
            <a:endParaRPr lang="en-US"/>
          </a:p>
        </p:txBody>
      </p:sp>
      <p:sp>
        <p:nvSpPr>
          <p:cNvPr id="17418" name="Line 24"/>
          <p:cNvSpPr>
            <a:spLocks noChangeShapeType="1"/>
          </p:cNvSpPr>
          <p:nvPr/>
        </p:nvSpPr>
        <p:spPr bwMode="auto">
          <a:xfrm>
            <a:off x="1482725" y="3851275"/>
            <a:ext cx="0" cy="1655763"/>
          </a:xfrm>
          <a:prstGeom prst="line">
            <a:avLst/>
          </a:prstGeom>
          <a:noFill/>
          <a:ln w="19050">
            <a:solidFill>
              <a:schemeClr val="tx1"/>
            </a:solidFill>
            <a:round/>
            <a:headEnd/>
            <a:tailEnd/>
          </a:ln>
        </p:spPr>
        <p:txBody>
          <a:bodyPr/>
          <a:lstStyle/>
          <a:p>
            <a:endParaRPr lang="en-US"/>
          </a:p>
        </p:txBody>
      </p:sp>
      <p:sp>
        <p:nvSpPr>
          <p:cNvPr id="17419" name="Freeform 25"/>
          <p:cNvSpPr>
            <a:spLocks/>
          </p:cNvSpPr>
          <p:nvPr/>
        </p:nvSpPr>
        <p:spPr bwMode="auto">
          <a:xfrm>
            <a:off x="1482725" y="2986088"/>
            <a:ext cx="2519363" cy="1512887"/>
          </a:xfrm>
          <a:custGeom>
            <a:avLst/>
            <a:gdLst>
              <a:gd name="T0" fmla="*/ 2147483647 w 1587"/>
              <a:gd name="T1" fmla="*/ 0 h 953"/>
              <a:gd name="T2" fmla="*/ 0 w 1587"/>
              <a:gd name="T3" fmla="*/ 1373483954 h 953"/>
              <a:gd name="T4" fmla="*/ 1713706857 w 1587"/>
              <a:gd name="T5" fmla="*/ 2147483647 h 953"/>
              <a:gd name="T6" fmla="*/ 2147483647 w 1587"/>
              <a:gd name="T7" fmla="*/ 1030742905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noFill/>
          <a:ln w="19050" cap="flat" cmpd="sng">
            <a:solidFill>
              <a:schemeClr val="tx1"/>
            </a:solidFill>
            <a:prstDash val="solid"/>
            <a:round/>
            <a:headEnd/>
            <a:tailEnd/>
          </a:ln>
        </p:spPr>
        <p:txBody>
          <a:bodyPr/>
          <a:lstStyle/>
          <a:p>
            <a:endParaRPr lang="en-US"/>
          </a:p>
        </p:txBody>
      </p:sp>
      <p:sp>
        <p:nvSpPr>
          <p:cNvPr id="17420" name="Line 26"/>
          <p:cNvSpPr>
            <a:spLocks noChangeShapeType="1"/>
          </p:cNvSpPr>
          <p:nvPr/>
        </p:nvSpPr>
        <p:spPr bwMode="auto">
          <a:xfrm>
            <a:off x="2922588" y="4643438"/>
            <a:ext cx="1079500" cy="647700"/>
          </a:xfrm>
          <a:prstGeom prst="line">
            <a:avLst/>
          </a:prstGeom>
          <a:noFill/>
          <a:ln w="19050">
            <a:solidFill>
              <a:schemeClr val="tx1"/>
            </a:solidFill>
            <a:prstDash val="sysDot"/>
            <a:round/>
            <a:headEnd/>
            <a:tailEnd/>
          </a:ln>
        </p:spPr>
        <p:txBody>
          <a:bodyPr/>
          <a:lstStyle/>
          <a:p>
            <a:endParaRPr lang="en-US"/>
          </a:p>
        </p:txBody>
      </p:sp>
      <p:sp>
        <p:nvSpPr>
          <p:cNvPr id="17421" name="Line 27"/>
          <p:cNvSpPr>
            <a:spLocks noChangeShapeType="1"/>
          </p:cNvSpPr>
          <p:nvPr/>
        </p:nvSpPr>
        <p:spPr bwMode="auto">
          <a:xfrm flipV="1">
            <a:off x="1482725" y="4643438"/>
            <a:ext cx="1439863" cy="863600"/>
          </a:xfrm>
          <a:prstGeom prst="line">
            <a:avLst/>
          </a:prstGeom>
          <a:noFill/>
          <a:ln w="19050">
            <a:solidFill>
              <a:schemeClr val="tx1"/>
            </a:solidFill>
            <a:prstDash val="sysDot"/>
            <a:round/>
            <a:headEnd/>
            <a:tailEnd/>
          </a:ln>
        </p:spPr>
        <p:txBody>
          <a:bodyPr/>
          <a:lstStyle/>
          <a:p>
            <a:endParaRPr lang="en-US"/>
          </a:p>
        </p:txBody>
      </p:sp>
      <p:sp>
        <p:nvSpPr>
          <p:cNvPr id="17422" name="Line 28"/>
          <p:cNvSpPr>
            <a:spLocks noChangeShapeType="1"/>
          </p:cNvSpPr>
          <p:nvPr/>
        </p:nvSpPr>
        <p:spPr bwMode="auto">
          <a:xfrm>
            <a:off x="4002088" y="3635375"/>
            <a:ext cx="0" cy="1657350"/>
          </a:xfrm>
          <a:prstGeom prst="line">
            <a:avLst/>
          </a:prstGeom>
          <a:noFill/>
          <a:ln w="19050">
            <a:solidFill>
              <a:schemeClr val="tx1"/>
            </a:solidFill>
            <a:round/>
            <a:headEnd/>
            <a:tailEnd/>
          </a:ln>
        </p:spPr>
        <p:txBody>
          <a:bodyPr/>
          <a:lstStyle/>
          <a:p>
            <a:endParaRPr lang="en-US"/>
          </a:p>
        </p:txBody>
      </p:sp>
      <p:sp>
        <p:nvSpPr>
          <p:cNvPr id="17423" name="Line 29"/>
          <p:cNvSpPr>
            <a:spLocks noChangeShapeType="1"/>
          </p:cNvSpPr>
          <p:nvPr/>
        </p:nvSpPr>
        <p:spPr bwMode="auto">
          <a:xfrm>
            <a:off x="2922588" y="2986088"/>
            <a:ext cx="0" cy="1657350"/>
          </a:xfrm>
          <a:prstGeom prst="line">
            <a:avLst/>
          </a:prstGeom>
          <a:noFill/>
          <a:ln w="19050">
            <a:solidFill>
              <a:schemeClr val="tx1"/>
            </a:solidFill>
            <a:prstDash val="sysDot"/>
            <a:round/>
            <a:headEnd/>
            <a:tailEnd/>
          </a:ln>
        </p:spPr>
        <p:txBody>
          <a:bodyPr/>
          <a:lstStyle/>
          <a:p>
            <a:endParaRPr lang="en-US"/>
          </a:p>
        </p:txBody>
      </p:sp>
      <p:sp>
        <p:nvSpPr>
          <p:cNvPr id="17424" name="Freeform 30"/>
          <p:cNvSpPr>
            <a:spLocks/>
          </p:cNvSpPr>
          <p:nvPr/>
        </p:nvSpPr>
        <p:spPr bwMode="auto">
          <a:xfrm>
            <a:off x="2562225" y="3635375"/>
            <a:ext cx="1439863" cy="2520950"/>
          </a:xfrm>
          <a:custGeom>
            <a:avLst/>
            <a:gdLst>
              <a:gd name="T0" fmla="*/ 2147483647 w 907"/>
              <a:gd name="T1" fmla="*/ 0 h 1588"/>
              <a:gd name="T2" fmla="*/ 0 w 907"/>
              <a:gd name="T3" fmla="*/ 1373485925 h 1588"/>
              <a:gd name="T4" fmla="*/ 0 w 907"/>
              <a:gd name="T5" fmla="*/ 2147483647 h 1588"/>
              <a:gd name="T6" fmla="*/ 2147483647 w 907"/>
              <a:gd name="T7" fmla="*/ 2147483647 h 1588"/>
              <a:gd name="T8" fmla="*/ 214748364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39B4DB"/>
              </a:gs>
              <a:gs pos="100000">
                <a:srgbClr val="80D0E8"/>
              </a:gs>
            </a:gsLst>
            <a:lin ang="18900000" scaled="1"/>
          </a:gradFill>
          <a:ln w="28575" cmpd="sng">
            <a:solidFill>
              <a:schemeClr val="tx1"/>
            </a:solidFill>
            <a:round/>
            <a:headEnd/>
            <a:tailEnd/>
          </a:ln>
        </p:spPr>
        <p:txBody>
          <a:bodyPr/>
          <a:lstStyle/>
          <a:p>
            <a:endParaRPr lang="en-US"/>
          </a:p>
        </p:txBody>
      </p:sp>
      <p:sp>
        <p:nvSpPr>
          <p:cNvPr id="17425" name="Freeform 31"/>
          <p:cNvSpPr>
            <a:spLocks/>
          </p:cNvSpPr>
          <p:nvPr/>
        </p:nvSpPr>
        <p:spPr bwMode="auto">
          <a:xfrm>
            <a:off x="1482725" y="2986088"/>
            <a:ext cx="2519363" cy="1512887"/>
          </a:xfrm>
          <a:custGeom>
            <a:avLst/>
            <a:gdLst>
              <a:gd name="T0" fmla="*/ 2147483647 w 1587"/>
              <a:gd name="T1" fmla="*/ 0 h 953"/>
              <a:gd name="T2" fmla="*/ 0 w 1587"/>
              <a:gd name="T3" fmla="*/ 1373483954 h 953"/>
              <a:gd name="T4" fmla="*/ 1713706857 w 1587"/>
              <a:gd name="T5" fmla="*/ 2147483647 h 953"/>
              <a:gd name="T6" fmla="*/ 2147483647 w 1587"/>
              <a:gd name="T7" fmla="*/ 1030742905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39B4DB"/>
              </a:gs>
              <a:gs pos="100000">
                <a:srgbClr val="80D0E8"/>
              </a:gs>
            </a:gsLst>
            <a:lin ang="18900000" scaled="1"/>
          </a:gradFill>
          <a:ln w="28575" cmpd="sng">
            <a:solidFill>
              <a:schemeClr val="tx1"/>
            </a:solidFill>
            <a:round/>
            <a:headEnd/>
            <a:tailEnd/>
          </a:ln>
        </p:spPr>
        <p:txBody>
          <a:bodyPr/>
          <a:lstStyle/>
          <a:p>
            <a:endParaRPr lang="en-US"/>
          </a:p>
        </p:txBody>
      </p:sp>
      <p:sp>
        <p:nvSpPr>
          <p:cNvPr id="17426" name="Freeform 32"/>
          <p:cNvSpPr>
            <a:spLocks/>
          </p:cNvSpPr>
          <p:nvPr/>
        </p:nvSpPr>
        <p:spPr bwMode="auto">
          <a:xfrm>
            <a:off x="1482725" y="3851275"/>
            <a:ext cx="1079500" cy="2303463"/>
          </a:xfrm>
          <a:custGeom>
            <a:avLst/>
            <a:gdLst>
              <a:gd name="T0" fmla="*/ 0 w 680"/>
              <a:gd name="T1" fmla="*/ 0 h 1451"/>
              <a:gd name="T2" fmla="*/ 0 w 680"/>
              <a:gd name="T3" fmla="*/ 2147483647 h 1451"/>
              <a:gd name="T4" fmla="*/ 1713706428 w 680"/>
              <a:gd name="T5" fmla="*/ 2147483647 h 1451"/>
              <a:gd name="T6" fmla="*/ 1713706428 w 680"/>
              <a:gd name="T7" fmla="*/ 1028224024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80D0E8"/>
              </a:gs>
              <a:gs pos="100000">
                <a:srgbClr val="39B4DB"/>
              </a:gs>
            </a:gsLst>
            <a:lin ang="18900000" scaled="1"/>
          </a:gradFill>
          <a:ln w="28575" cmpd="sng">
            <a:solidFill>
              <a:schemeClr val="tx1"/>
            </a:solidFill>
            <a:round/>
            <a:headEnd/>
            <a:tailEnd/>
          </a:ln>
        </p:spPr>
        <p:txBody>
          <a:bodyPr/>
          <a:lstStyle/>
          <a:p>
            <a:endParaRPr lang="en-US"/>
          </a:p>
        </p:txBody>
      </p:sp>
      <p:sp>
        <p:nvSpPr>
          <p:cNvPr id="17427" name="Line 33"/>
          <p:cNvSpPr>
            <a:spLocks noChangeShapeType="1"/>
          </p:cNvSpPr>
          <p:nvPr/>
        </p:nvSpPr>
        <p:spPr bwMode="auto">
          <a:xfrm>
            <a:off x="1481138" y="5710238"/>
            <a:ext cx="1079500" cy="647700"/>
          </a:xfrm>
          <a:prstGeom prst="line">
            <a:avLst/>
          </a:prstGeom>
          <a:noFill/>
          <a:ln w="19050">
            <a:solidFill>
              <a:schemeClr val="tx1"/>
            </a:solidFill>
            <a:round/>
            <a:headEnd type="arrow" w="med" len="med"/>
            <a:tailEnd type="arrow" w="med" len="med"/>
          </a:ln>
        </p:spPr>
        <p:txBody>
          <a:bodyPr/>
          <a:lstStyle/>
          <a:p>
            <a:endParaRPr lang="en-US"/>
          </a:p>
        </p:txBody>
      </p:sp>
      <p:sp>
        <p:nvSpPr>
          <p:cNvPr id="17428" name="Line 34"/>
          <p:cNvSpPr>
            <a:spLocks noChangeShapeType="1"/>
          </p:cNvSpPr>
          <p:nvPr/>
        </p:nvSpPr>
        <p:spPr bwMode="auto">
          <a:xfrm flipV="1">
            <a:off x="2562225" y="5435600"/>
            <a:ext cx="1439863" cy="863600"/>
          </a:xfrm>
          <a:prstGeom prst="line">
            <a:avLst/>
          </a:prstGeom>
          <a:noFill/>
          <a:ln w="19050">
            <a:solidFill>
              <a:schemeClr val="tx1"/>
            </a:solidFill>
            <a:round/>
            <a:headEnd type="arrow" w="med" len="med"/>
            <a:tailEnd type="arrow" w="med" len="med"/>
          </a:ln>
        </p:spPr>
        <p:txBody>
          <a:bodyPr/>
          <a:lstStyle/>
          <a:p>
            <a:endParaRPr lang="en-US"/>
          </a:p>
        </p:txBody>
      </p:sp>
      <p:sp>
        <p:nvSpPr>
          <p:cNvPr id="17429" name="Line 35"/>
          <p:cNvSpPr>
            <a:spLocks noChangeShapeType="1"/>
          </p:cNvSpPr>
          <p:nvPr/>
        </p:nvSpPr>
        <p:spPr bwMode="auto">
          <a:xfrm>
            <a:off x="1338263" y="3851275"/>
            <a:ext cx="0" cy="1657350"/>
          </a:xfrm>
          <a:prstGeom prst="line">
            <a:avLst/>
          </a:prstGeom>
          <a:noFill/>
          <a:ln w="19050">
            <a:solidFill>
              <a:schemeClr val="tx1"/>
            </a:solidFill>
            <a:round/>
            <a:headEnd type="arrow" w="med" len="med"/>
            <a:tailEnd type="arrow" w="med" len="med"/>
          </a:ln>
        </p:spPr>
        <p:txBody>
          <a:bodyPr/>
          <a:lstStyle/>
          <a:p>
            <a:endParaRPr lang="en-US"/>
          </a:p>
        </p:txBody>
      </p:sp>
      <p:sp>
        <p:nvSpPr>
          <p:cNvPr id="17430" name="Text Box 36"/>
          <p:cNvSpPr txBox="1">
            <a:spLocks noChangeArrowheads="1"/>
          </p:cNvSpPr>
          <p:nvPr/>
        </p:nvSpPr>
        <p:spPr bwMode="auto">
          <a:xfrm>
            <a:off x="128588" y="4403725"/>
            <a:ext cx="1130300" cy="396875"/>
          </a:xfrm>
          <a:prstGeom prst="rect">
            <a:avLst/>
          </a:prstGeom>
          <a:noFill/>
          <a:ln w="9525">
            <a:noFill/>
            <a:miter lim="800000"/>
            <a:headEnd/>
            <a:tailEnd/>
          </a:ln>
        </p:spPr>
        <p:txBody>
          <a:bodyPr wrap="none">
            <a:spAutoFit/>
          </a:bodyPr>
          <a:lstStyle/>
          <a:p>
            <a:r>
              <a:rPr lang="en-US" sz="2000"/>
              <a:t>height</a:t>
            </a:r>
            <a:r>
              <a:rPr lang="en-US" sz="2000" i="1">
                <a:latin typeface="Times New Roman" pitchFamily="18" charset="0"/>
              </a:rPr>
              <a:t>, h</a:t>
            </a:r>
            <a:endParaRPr lang="en-GB" sz="2000" i="1">
              <a:latin typeface="Times New Roman" pitchFamily="18" charset="0"/>
            </a:endParaRPr>
          </a:p>
        </p:txBody>
      </p:sp>
      <p:sp>
        <p:nvSpPr>
          <p:cNvPr id="17431" name="Text Box 37"/>
          <p:cNvSpPr txBox="1">
            <a:spLocks noChangeArrowheads="1"/>
          </p:cNvSpPr>
          <p:nvPr/>
        </p:nvSpPr>
        <p:spPr bwMode="auto">
          <a:xfrm>
            <a:off x="3203575" y="5975350"/>
            <a:ext cx="1073150" cy="396875"/>
          </a:xfrm>
          <a:prstGeom prst="rect">
            <a:avLst/>
          </a:prstGeom>
          <a:noFill/>
          <a:ln w="9525">
            <a:noFill/>
            <a:miter lim="800000"/>
            <a:headEnd/>
            <a:tailEnd/>
          </a:ln>
        </p:spPr>
        <p:txBody>
          <a:bodyPr wrap="none">
            <a:spAutoFit/>
          </a:bodyPr>
          <a:lstStyle/>
          <a:p>
            <a:r>
              <a:rPr lang="en-US" sz="2000"/>
              <a:t>length</a:t>
            </a:r>
            <a:r>
              <a:rPr lang="en-US" sz="2000" i="1">
                <a:latin typeface="Times New Roman" pitchFamily="18" charset="0"/>
              </a:rPr>
              <a:t>, l</a:t>
            </a:r>
            <a:endParaRPr lang="en-GB" sz="2000" i="1">
              <a:latin typeface="Times New Roman" pitchFamily="18" charset="0"/>
            </a:endParaRPr>
          </a:p>
        </p:txBody>
      </p:sp>
      <p:sp>
        <p:nvSpPr>
          <p:cNvPr id="17432" name="Text Box 38"/>
          <p:cNvSpPr txBox="1">
            <a:spLocks noChangeArrowheads="1"/>
          </p:cNvSpPr>
          <p:nvPr/>
        </p:nvSpPr>
        <p:spPr bwMode="auto">
          <a:xfrm>
            <a:off x="1116013" y="6156325"/>
            <a:ext cx="1074737" cy="396875"/>
          </a:xfrm>
          <a:prstGeom prst="rect">
            <a:avLst/>
          </a:prstGeom>
          <a:noFill/>
          <a:ln w="9525">
            <a:noFill/>
            <a:miter lim="800000"/>
            <a:headEnd/>
            <a:tailEnd/>
          </a:ln>
        </p:spPr>
        <p:txBody>
          <a:bodyPr wrap="none">
            <a:spAutoFit/>
          </a:bodyPr>
          <a:lstStyle/>
          <a:p>
            <a:r>
              <a:rPr lang="en-US" sz="2000"/>
              <a:t>width</a:t>
            </a:r>
            <a:r>
              <a:rPr lang="en-US" sz="2000" i="1">
                <a:latin typeface="Times New Roman" pitchFamily="18" charset="0"/>
              </a:rPr>
              <a:t>, w</a:t>
            </a:r>
            <a:endParaRPr lang="en-GB" sz="2000" i="1">
              <a:latin typeface="Times New Roman" pitchFamily="18" charset="0"/>
            </a:endParaRPr>
          </a:p>
        </p:txBody>
      </p:sp>
      <p:sp>
        <p:nvSpPr>
          <p:cNvPr id="348200" name="Text Box 40"/>
          <p:cNvSpPr txBox="1">
            <a:spLocks noChangeArrowheads="1"/>
          </p:cNvSpPr>
          <p:nvPr/>
        </p:nvSpPr>
        <p:spPr bwMode="auto">
          <a:xfrm>
            <a:off x="4987925" y="2744788"/>
            <a:ext cx="3081338" cy="457200"/>
          </a:xfrm>
          <a:prstGeom prst="rect">
            <a:avLst/>
          </a:prstGeom>
          <a:noFill/>
          <a:ln w="9525">
            <a:noFill/>
            <a:miter lim="800000"/>
            <a:headEnd/>
            <a:tailEnd/>
          </a:ln>
        </p:spPr>
        <p:txBody>
          <a:bodyPr wrap="none">
            <a:spAutoFit/>
          </a:bodyPr>
          <a:lstStyle/>
          <a:p>
            <a:r>
              <a:rPr lang="en-US"/>
              <a:t>The area of the base </a:t>
            </a:r>
            <a:endParaRPr lang="en-GB"/>
          </a:p>
        </p:txBody>
      </p:sp>
      <p:sp>
        <p:nvSpPr>
          <p:cNvPr id="348201" name="Text Box 41"/>
          <p:cNvSpPr txBox="1">
            <a:spLocks noChangeArrowheads="1"/>
          </p:cNvSpPr>
          <p:nvPr/>
        </p:nvSpPr>
        <p:spPr bwMode="auto">
          <a:xfrm>
            <a:off x="4987925" y="3216275"/>
            <a:ext cx="2336800" cy="457200"/>
          </a:xfrm>
          <a:prstGeom prst="rect">
            <a:avLst/>
          </a:prstGeom>
          <a:noFill/>
          <a:ln w="9525">
            <a:noFill/>
            <a:miter lim="800000"/>
            <a:headEnd/>
            <a:tailEnd/>
          </a:ln>
        </p:spPr>
        <p:txBody>
          <a:bodyPr wrap="none">
            <a:spAutoFit/>
          </a:bodyPr>
          <a:lstStyle/>
          <a:p>
            <a:r>
              <a:rPr lang="en-US"/>
              <a:t>= length × width</a:t>
            </a:r>
            <a:endParaRPr lang="en-GB"/>
          </a:p>
        </p:txBody>
      </p:sp>
      <p:sp>
        <p:nvSpPr>
          <p:cNvPr id="348202" name="Text Box 42"/>
          <p:cNvSpPr txBox="1">
            <a:spLocks noChangeArrowheads="1"/>
          </p:cNvSpPr>
          <p:nvPr/>
        </p:nvSpPr>
        <p:spPr bwMode="auto">
          <a:xfrm>
            <a:off x="4987925" y="3863975"/>
            <a:ext cx="641350" cy="457200"/>
          </a:xfrm>
          <a:prstGeom prst="rect">
            <a:avLst/>
          </a:prstGeom>
          <a:noFill/>
          <a:ln w="9525">
            <a:noFill/>
            <a:miter lim="800000"/>
            <a:headEnd/>
            <a:tailEnd/>
          </a:ln>
        </p:spPr>
        <p:txBody>
          <a:bodyPr wrap="none">
            <a:spAutoFit/>
          </a:bodyPr>
          <a:lstStyle/>
          <a:p>
            <a:r>
              <a:rPr lang="en-US"/>
              <a:t>So,</a:t>
            </a: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2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20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0" grpId="0"/>
      <p:bldP spid="348201" grpId="0"/>
      <p:bldP spid="34820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685800" y="762000"/>
            <a:ext cx="6870700" cy="2819400"/>
          </a:xfrm>
          <a:ln/>
        </p:spPr>
        <p:style>
          <a:lnRef idx="2">
            <a:schemeClr val="dk1"/>
          </a:lnRef>
          <a:fillRef idx="1">
            <a:schemeClr val="lt1"/>
          </a:fillRef>
          <a:effectRef idx="0">
            <a:schemeClr val="dk1"/>
          </a:effectRef>
          <a:fontRef idx="minor">
            <a:schemeClr val="dk1"/>
          </a:fontRef>
        </p:style>
        <p:txBody>
          <a:bodyPr/>
          <a:lstStyle/>
          <a:p>
            <a:pPr eaLnBrk="1" hangingPunct="1"/>
            <a:r>
              <a:rPr lang="en-US" sz="3600" b="1" dirty="0" smtClean="0"/>
              <a:t>CUBE</a:t>
            </a:r>
            <a:r>
              <a:rPr lang="en-US" sz="2400" dirty="0" smtClean="0"/>
              <a:t/>
            </a:r>
            <a:br>
              <a:rPr lang="en-US" sz="2400" dirty="0" smtClean="0"/>
            </a:br>
            <a:r>
              <a:rPr lang="en-US" sz="2400" dirty="0" smtClean="0"/>
              <a:t>Here is a 3-dimensional view of a cube.  The view on the </a:t>
            </a:r>
            <a:r>
              <a:rPr lang="en-US" sz="2400" dirty="0" smtClean="0">
                <a:solidFill>
                  <a:srgbClr val="FF3300"/>
                </a:solidFill>
              </a:rPr>
              <a:t>left</a:t>
            </a:r>
            <a:r>
              <a:rPr lang="en-US" sz="2400" dirty="0" smtClean="0"/>
              <a:t> is the cube.  The view on the </a:t>
            </a:r>
            <a:r>
              <a:rPr lang="en-US" sz="2400" dirty="0" smtClean="0">
                <a:solidFill>
                  <a:srgbClr val="FF3300"/>
                </a:solidFill>
              </a:rPr>
              <a:t>right</a:t>
            </a:r>
            <a:r>
              <a:rPr lang="en-US" sz="2400" dirty="0" smtClean="0"/>
              <a:t> shows the base of the cube.  The formula for the volume of a cube:</a:t>
            </a:r>
            <a:br>
              <a:rPr lang="en-US" sz="2400" dirty="0" smtClean="0"/>
            </a:br>
            <a:r>
              <a:rPr lang="en-US" sz="2400" b="1" dirty="0" smtClean="0"/>
              <a:t>V = </a:t>
            </a:r>
            <a:r>
              <a:rPr lang="en-US" sz="2400" b="1" dirty="0" err="1" smtClean="0"/>
              <a:t>Bh</a:t>
            </a:r>
            <a:r>
              <a:rPr lang="en-US" sz="2400" dirty="0" smtClean="0"/>
              <a:t/>
            </a:r>
            <a:br>
              <a:rPr lang="en-US" sz="2400" dirty="0" smtClean="0"/>
            </a:br>
            <a:r>
              <a:rPr lang="en-US" sz="2400" dirty="0" smtClean="0"/>
              <a:t>V = </a:t>
            </a:r>
            <a:r>
              <a:rPr lang="en-US" sz="2400" dirty="0" err="1" smtClean="0"/>
              <a:t>lwh</a:t>
            </a:r>
            <a:endParaRPr lang="en-US" sz="2400" dirty="0" smtClean="0"/>
          </a:p>
        </p:txBody>
      </p:sp>
      <p:pic>
        <p:nvPicPr>
          <p:cNvPr id="17411" name="Picture 7" descr="cube"/>
          <p:cNvPicPr>
            <a:picLocks noGrp="1" noChangeAspect="1" noChangeArrowheads="1"/>
          </p:cNvPicPr>
          <p:nvPr>
            <p:ph sz="half" idx="1"/>
          </p:nvPr>
        </p:nvPicPr>
        <p:blipFill>
          <a:blip r:embed="rId3" cstate="print"/>
          <a:srcRect/>
          <a:stretch>
            <a:fillRect/>
          </a:stretch>
        </p:blipFill>
        <p:spPr>
          <a:xfrm>
            <a:off x="2362200" y="4114800"/>
            <a:ext cx="2347913" cy="2514600"/>
          </a:xfrm>
        </p:spPr>
      </p:pic>
      <p:pic>
        <p:nvPicPr>
          <p:cNvPr id="17412" name="Picture 8" descr="cube base"/>
          <p:cNvPicPr>
            <a:picLocks noGrp="1" noChangeAspect="1" noChangeArrowheads="1"/>
          </p:cNvPicPr>
          <p:nvPr>
            <p:ph sz="half" idx="2"/>
          </p:nvPr>
        </p:nvPicPr>
        <p:blipFill>
          <a:blip r:embed="rId4" cstate="print"/>
          <a:srcRect/>
          <a:stretch>
            <a:fillRect/>
          </a:stretch>
        </p:blipFill>
        <p:spPr>
          <a:xfrm>
            <a:off x="5638800" y="4114800"/>
            <a:ext cx="2057400" cy="2057400"/>
          </a:xfrm>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944562"/>
            <a:ext cx="5334000" cy="1143000"/>
          </a:xfrm>
        </p:spPr>
        <p:txBody>
          <a:bodyPr>
            <a:normAutofit fontScale="90000"/>
          </a:bodyPr>
          <a:lstStyle/>
          <a:p>
            <a:pPr algn="l" eaLnBrk="1" hangingPunct="1"/>
            <a:r>
              <a:rPr lang="en-US" sz="3200" smtClean="0">
                <a:solidFill>
                  <a:srgbClr val="FF0000"/>
                </a:solidFill>
              </a:rPr>
              <a:t>What is the volume of a cube of side 2 cm ?</a:t>
            </a:r>
            <a:r>
              <a:rPr lang="en-US" smtClean="0"/>
              <a:t/>
            </a:r>
            <a:br>
              <a:rPr lang="en-US" smtClean="0"/>
            </a:br>
            <a:r>
              <a:rPr lang="en-US" sz="2800" smtClean="0">
                <a:solidFill>
                  <a:schemeClr val="tx1"/>
                </a:solidFill>
              </a:rPr>
              <a:t>Volume of a cube = </a:t>
            </a:r>
            <a:r>
              <a:rPr lang="en-US" sz="2800" b="1" i="1" smtClean="0">
                <a:solidFill>
                  <a:schemeClr val="tx1"/>
                </a:solidFill>
              </a:rPr>
              <a:t>l </a:t>
            </a:r>
            <a:r>
              <a:rPr lang="en-US" sz="2800" baseline="30000" smtClean="0">
                <a:solidFill>
                  <a:schemeClr val="tx1"/>
                </a:solidFill>
              </a:rPr>
              <a:t>3 </a:t>
            </a:r>
            <a:r>
              <a:rPr lang="en-US" sz="2800" smtClean="0">
                <a:solidFill>
                  <a:schemeClr val="tx1"/>
                </a:solidFill>
              </a:rPr>
              <a:t>= 2 </a:t>
            </a:r>
            <a:r>
              <a:rPr lang="en-US" sz="2800" baseline="30000" smtClean="0">
                <a:solidFill>
                  <a:schemeClr val="tx1"/>
                </a:solidFill>
              </a:rPr>
              <a:t>3 </a:t>
            </a:r>
            <a:r>
              <a:rPr lang="en-US" sz="2800" smtClean="0">
                <a:solidFill>
                  <a:schemeClr val="tx1"/>
                </a:solidFill>
              </a:rPr>
              <a:t>= 8cm </a:t>
            </a:r>
            <a:r>
              <a:rPr lang="en-US" sz="2800" baseline="30000" smtClean="0">
                <a:solidFill>
                  <a:schemeClr val="tx1"/>
                </a:solidFill>
              </a:rPr>
              <a:t>3</a:t>
            </a:r>
            <a:r>
              <a:rPr lang="en-US" sz="2400" smtClean="0">
                <a:solidFill>
                  <a:schemeClr val="tx1"/>
                </a:solidFill>
              </a:rPr>
              <a:t> </a:t>
            </a:r>
          </a:p>
        </p:txBody>
      </p:sp>
      <p:sp>
        <p:nvSpPr>
          <p:cNvPr id="11267" name="Text Box 4"/>
          <p:cNvSpPr txBox="1">
            <a:spLocks noChangeArrowheads="1"/>
          </p:cNvSpPr>
          <p:nvPr/>
        </p:nvSpPr>
        <p:spPr bwMode="auto">
          <a:xfrm>
            <a:off x="6096000" y="792163"/>
            <a:ext cx="3048000" cy="646331"/>
          </a:xfrm>
          <a:prstGeom prst="rect">
            <a:avLst/>
          </a:prstGeom>
          <a:noFill/>
          <a:ln w="9525">
            <a:noFill/>
            <a:miter lim="800000"/>
            <a:headEnd/>
            <a:tailEnd/>
          </a:ln>
        </p:spPr>
        <p:txBody>
          <a:bodyPr wrap="square">
            <a:spAutoFit/>
          </a:bodyPr>
          <a:lstStyle/>
          <a:p>
            <a:pPr>
              <a:spcBef>
                <a:spcPct val="50000"/>
              </a:spcBef>
            </a:pPr>
            <a:r>
              <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j-lt"/>
                <a:ea typeface="+mj-ea"/>
                <a:cs typeface="+mj-cs"/>
              </a:rPr>
              <a:t>Visualization:-</a:t>
            </a:r>
          </a:p>
        </p:txBody>
      </p:sp>
      <p:sp>
        <p:nvSpPr>
          <p:cNvPr id="26629" name="AutoShape 5"/>
          <p:cNvSpPr>
            <a:spLocks noChangeArrowheads="1"/>
          </p:cNvSpPr>
          <p:nvPr/>
        </p:nvSpPr>
        <p:spPr bwMode="auto">
          <a:xfrm>
            <a:off x="6248400" y="23161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0" name="AutoShape 6"/>
          <p:cNvSpPr>
            <a:spLocks noChangeArrowheads="1"/>
          </p:cNvSpPr>
          <p:nvPr/>
        </p:nvSpPr>
        <p:spPr bwMode="auto">
          <a:xfrm>
            <a:off x="6019800" y="25447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1" name="AutoShape 7"/>
          <p:cNvSpPr>
            <a:spLocks noChangeArrowheads="1"/>
          </p:cNvSpPr>
          <p:nvPr/>
        </p:nvSpPr>
        <p:spPr bwMode="auto">
          <a:xfrm>
            <a:off x="7010400" y="23161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2" name="AutoShape 8"/>
          <p:cNvSpPr>
            <a:spLocks noChangeArrowheads="1"/>
          </p:cNvSpPr>
          <p:nvPr/>
        </p:nvSpPr>
        <p:spPr bwMode="auto">
          <a:xfrm>
            <a:off x="6781800" y="25447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3" name="AutoShape 9"/>
          <p:cNvSpPr>
            <a:spLocks noChangeArrowheads="1"/>
          </p:cNvSpPr>
          <p:nvPr/>
        </p:nvSpPr>
        <p:spPr bwMode="auto">
          <a:xfrm>
            <a:off x="6248400" y="15541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4" name="AutoShape 10"/>
          <p:cNvSpPr>
            <a:spLocks noChangeArrowheads="1"/>
          </p:cNvSpPr>
          <p:nvPr/>
        </p:nvSpPr>
        <p:spPr bwMode="auto">
          <a:xfrm>
            <a:off x="7010400" y="15541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5" name="AutoShape 11"/>
          <p:cNvSpPr>
            <a:spLocks noChangeArrowheads="1"/>
          </p:cNvSpPr>
          <p:nvPr/>
        </p:nvSpPr>
        <p:spPr bwMode="auto">
          <a:xfrm>
            <a:off x="6019800" y="17827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26636" name="AutoShape 12"/>
          <p:cNvSpPr>
            <a:spLocks noChangeArrowheads="1"/>
          </p:cNvSpPr>
          <p:nvPr/>
        </p:nvSpPr>
        <p:spPr bwMode="auto">
          <a:xfrm>
            <a:off x="6781800" y="1782762"/>
            <a:ext cx="990600" cy="990600"/>
          </a:xfrm>
          <a:prstGeom prst="cube">
            <a:avLst>
              <a:gd name="adj" fmla="val 25000"/>
            </a:avLst>
          </a:prstGeom>
          <a:solidFill>
            <a:srgbClr val="009999"/>
          </a:solidFill>
          <a:ln w="9525">
            <a:solidFill>
              <a:schemeClr val="tx1"/>
            </a:solidFill>
            <a:miter lim="800000"/>
            <a:headEnd/>
            <a:tailEnd/>
          </a:ln>
        </p:spPr>
        <p:txBody>
          <a:bodyPr wrap="none" anchor="ctr"/>
          <a:lstStyle/>
          <a:p>
            <a:endParaRPr lang="en-US"/>
          </a:p>
        </p:txBody>
      </p:sp>
      <p:sp>
        <p:nvSpPr>
          <p:cNvPr id="11276" name="AutoShape 13"/>
          <p:cNvSpPr>
            <a:spLocks noChangeArrowheads="1"/>
          </p:cNvSpPr>
          <p:nvPr/>
        </p:nvSpPr>
        <p:spPr bwMode="auto">
          <a:xfrm>
            <a:off x="6019800" y="1554162"/>
            <a:ext cx="1981200" cy="1981200"/>
          </a:xfrm>
          <a:prstGeom prst="cube">
            <a:avLst>
              <a:gd name="adj" fmla="val 25000"/>
            </a:avLst>
          </a:prstGeom>
          <a:noFill/>
          <a:ln w="9525">
            <a:solidFill>
              <a:schemeClr val="tx1"/>
            </a:solidFill>
            <a:miter lim="800000"/>
            <a:headEnd/>
            <a:tailEnd/>
          </a:ln>
        </p:spPr>
        <p:txBody>
          <a:bodyPr wrap="none" anchor="ctr"/>
          <a:lstStyle/>
          <a:p>
            <a:endParaRPr lang="en-US"/>
          </a:p>
        </p:txBody>
      </p:sp>
      <p:sp>
        <p:nvSpPr>
          <p:cNvPr id="11277" name="Line 14"/>
          <p:cNvSpPr>
            <a:spLocks noChangeShapeType="1"/>
          </p:cNvSpPr>
          <p:nvPr/>
        </p:nvSpPr>
        <p:spPr bwMode="auto">
          <a:xfrm>
            <a:off x="5943600" y="3611562"/>
            <a:ext cx="1600200" cy="0"/>
          </a:xfrm>
          <a:prstGeom prst="line">
            <a:avLst/>
          </a:prstGeom>
          <a:noFill/>
          <a:ln w="9525">
            <a:solidFill>
              <a:srgbClr val="FF0000"/>
            </a:solidFill>
            <a:round/>
            <a:headEnd type="triangle" w="med" len="med"/>
            <a:tailEnd type="triangle" w="med" len="med"/>
          </a:ln>
        </p:spPr>
        <p:txBody>
          <a:bodyPr/>
          <a:lstStyle/>
          <a:p>
            <a:endParaRPr lang="en-US"/>
          </a:p>
        </p:txBody>
      </p:sp>
      <p:sp>
        <p:nvSpPr>
          <p:cNvPr id="11278" name="Text Box 15"/>
          <p:cNvSpPr txBox="1">
            <a:spLocks noChangeArrowheads="1"/>
          </p:cNvSpPr>
          <p:nvPr/>
        </p:nvSpPr>
        <p:spPr bwMode="auto">
          <a:xfrm>
            <a:off x="6553200" y="3611562"/>
            <a:ext cx="990600" cy="244475"/>
          </a:xfrm>
          <a:prstGeom prst="rect">
            <a:avLst/>
          </a:prstGeom>
          <a:noFill/>
          <a:ln w="9525">
            <a:noFill/>
            <a:miter lim="800000"/>
            <a:headEnd/>
            <a:tailEnd/>
          </a:ln>
        </p:spPr>
        <p:txBody>
          <a:bodyPr>
            <a:spAutoFit/>
          </a:bodyPr>
          <a:lstStyle/>
          <a:p>
            <a:pPr>
              <a:spcBef>
                <a:spcPct val="50000"/>
              </a:spcBef>
            </a:pPr>
            <a:r>
              <a:rPr lang="en-US" sz="1000" b="1"/>
              <a:t>2 cm</a:t>
            </a:r>
          </a:p>
        </p:txBody>
      </p:sp>
      <p:sp>
        <p:nvSpPr>
          <p:cNvPr id="11279" name="Line 16"/>
          <p:cNvSpPr>
            <a:spLocks noChangeShapeType="1"/>
          </p:cNvSpPr>
          <p:nvPr/>
        </p:nvSpPr>
        <p:spPr bwMode="auto">
          <a:xfrm flipH="1">
            <a:off x="7543800" y="3078162"/>
            <a:ext cx="533400" cy="533400"/>
          </a:xfrm>
          <a:prstGeom prst="line">
            <a:avLst/>
          </a:prstGeom>
          <a:noFill/>
          <a:ln w="9525">
            <a:solidFill>
              <a:srgbClr val="FF0000"/>
            </a:solidFill>
            <a:round/>
            <a:headEnd type="triangle" w="med" len="med"/>
            <a:tailEnd type="triangle" w="med" len="med"/>
          </a:ln>
        </p:spPr>
        <p:txBody>
          <a:bodyPr/>
          <a:lstStyle/>
          <a:p>
            <a:endParaRPr lang="en-US"/>
          </a:p>
        </p:txBody>
      </p:sp>
      <p:sp>
        <p:nvSpPr>
          <p:cNvPr id="11280" name="Text Box 17"/>
          <p:cNvSpPr txBox="1">
            <a:spLocks noChangeArrowheads="1"/>
          </p:cNvSpPr>
          <p:nvPr/>
        </p:nvSpPr>
        <p:spPr bwMode="auto">
          <a:xfrm>
            <a:off x="7696200" y="3382962"/>
            <a:ext cx="533400" cy="244475"/>
          </a:xfrm>
          <a:prstGeom prst="rect">
            <a:avLst/>
          </a:prstGeom>
          <a:noFill/>
          <a:ln w="9525">
            <a:noFill/>
            <a:miter lim="800000"/>
            <a:headEnd/>
            <a:tailEnd/>
          </a:ln>
        </p:spPr>
        <p:txBody>
          <a:bodyPr>
            <a:spAutoFit/>
          </a:bodyPr>
          <a:lstStyle/>
          <a:p>
            <a:pPr>
              <a:spcBef>
                <a:spcPct val="50000"/>
              </a:spcBef>
            </a:pPr>
            <a:r>
              <a:rPr lang="en-US" sz="1000" b="1"/>
              <a:t>2 cm</a:t>
            </a:r>
          </a:p>
        </p:txBody>
      </p:sp>
      <p:sp>
        <p:nvSpPr>
          <p:cNvPr id="11281" name="Text Box 18"/>
          <p:cNvSpPr txBox="1">
            <a:spLocks noChangeArrowheads="1"/>
          </p:cNvSpPr>
          <p:nvPr/>
        </p:nvSpPr>
        <p:spPr bwMode="auto">
          <a:xfrm>
            <a:off x="8077200" y="2163762"/>
            <a:ext cx="457200" cy="228600"/>
          </a:xfrm>
          <a:prstGeom prst="rect">
            <a:avLst/>
          </a:prstGeom>
          <a:noFill/>
          <a:ln w="9525">
            <a:noFill/>
            <a:miter lim="800000"/>
            <a:headEnd/>
            <a:tailEnd/>
          </a:ln>
        </p:spPr>
        <p:txBody>
          <a:bodyPr>
            <a:spAutoFit/>
          </a:bodyPr>
          <a:lstStyle/>
          <a:p>
            <a:pPr>
              <a:spcBef>
                <a:spcPct val="50000"/>
              </a:spcBef>
            </a:pPr>
            <a:r>
              <a:rPr lang="en-US" sz="900" b="1"/>
              <a:t>2 cm</a:t>
            </a:r>
          </a:p>
        </p:txBody>
      </p:sp>
      <p:sp>
        <p:nvSpPr>
          <p:cNvPr id="11282" name="Line 19"/>
          <p:cNvSpPr>
            <a:spLocks noChangeShapeType="1"/>
          </p:cNvSpPr>
          <p:nvPr/>
        </p:nvSpPr>
        <p:spPr bwMode="auto">
          <a:xfrm>
            <a:off x="8077200" y="1554162"/>
            <a:ext cx="0" cy="1524000"/>
          </a:xfrm>
          <a:prstGeom prst="line">
            <a:avLst/>
          </a:prstGeom>
          <a:noFill/>
          <a:ln w="9525">
            <a:solidFill>
              <a:srgbClr val="FF0000"/>
            </a:solidFill>
            <a:round/>
            <a:headEnd type="triangle" w="med" len="med"/>
            <a:tailEnd type="triangle" w="med" len="med"/>
          </a:ln>
        </p:spPr>
        <p:txBody>
          <a:bodyPr/>
          <a:lstStyle/>
          <a:p>
            <a:endParaRPr lang="en-US"/>
          </a:p>
        </p:txBody>
      </p:sp>
      <p:sp>
        <p:nvSpPr>
          <p:cNvPr id="26677" name="AutoShape 53"/>
          <p:cNvSpPr>
            <a:spLocks noChangeArrowheads="1"/>
          </p:cNvSpPr>
          <p:nvPr/>
        </p:nvSpPr>
        <p:spPr bwMode="auto">
          <a:xfrm>
            <a:off x="990600" y="49530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78" name="AutoShape 54"/>
          <p:cNvSpPr>
            <a:spLocks noChangeArrowheads="1"/>
          </p:cNvSpPr>
          <p:nvPr/>
        </p:nvSpPr>
        <p:spPr bwMode="auto">
          <a:xfrm>
            <a:off x="762000" y="51816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79" name="AutoShape 55"/>
          <p:cNvSpPr>
            <a:spLocks noChangeArrowheads="1"/>
          </p:cNvSpPr>
          <p:nvPr/>
        </p:nvSpPr>
        <p:spPr bwMode="auto">
          <a:xfrm>
            <a:off x="533400" y="54102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0" name="AutoShape 56"/>
          <p:cNvSpPr>
            <a:spLocks noChangeArrowheads="1"/>
          </p:cNvSpPr>
          <p:nvPr/>
        </p:nvSpPr>
        <p:spPr bwMode="auto">
          <a:xfrm>
            <a:off x="1600200" y="49530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1" name="AutoShape 57"/>
          <p:cNvSpPr>
            <a:spLocks noChangeArrowheads="1"/>
          </p:cNvSpPr>
          <p:nvPr/>
        </p:nvSpPr>
        <p:spPr bwMode="auto">
          <a:xfrm>
            <a:off x="1371600" y="51816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2" name="AutoShape 58"/>
          <p:cNvSpPr>
            <a:spLocks noChangeArrowheads="1"/>
          </p:cNvSpPr>
          <p:nvPr/>
        </p:nvSpPr>
        <p:spPr bwMode="auto">
          <a:xfrm>
            <a:off x="1143000" y="54102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3" name="AutoShape 59"/>
          <p:cNvSpPr>
            <a:spLocks noChangeArrowheads="1"/>
          </p:cNvSpPr>
          <p:nvPr/>
        </p:nvSpPr>
        <p:spPr bwMode="auto">
          <a:xfrm>
            <a:off x="990600" y="43434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4" name="AutoShape 60"/>
          <p:cNvSpPr>
            <a:spLocks noChangeArrowheads="1"/>
          </p:cNvSpPr>
          <p:nvPr/>
        </p:nvSpPr>
        <p:spPr bwMode="auto">
          <a:xfrm>
            <a:off x="762000" y="45720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5" name="AutoShape 61"/>
          <p:cNvSpPr>
            <a:spLocks noChangeArrowheads="1"/>
          </p:cNvSpPr>
          <p:nvPr/>
        </p:nvSpPr>
        <p:spPr bwMode="auto">
          <a:xfrm>
            <a:off x="533400" y="48006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6" name="AutoShape 62"/>
          <p:cNvSpPr>
            <a:spLocks noChangeArrowheads="1"/>
          </p:cNvSpPr>
          <p:nvPr/>
        </p:nvSpPr>
        <p:spPr bwMode="auto">
          <a:xfrm>
            <a:off x="1600200" y="43434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7" name="AutoShape 63"/>
          <p:cNvSpPr>
            <a:spLocks noChangeArrowheads="1"/>
          </p:cNvSpPr>
          <p:nvPr/>
        </p:nvSpPr>
        <p:spPr bwMode="auto">
          <a:xfrm>
            <a:off x="1371600" y="45720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8" name="AutoShape 64"/>
          <p:cNvSpPr>
            <a:spLocks noChangeArrowheads="1"/>
          </p:cNvSpPr>
          <p:nvPr/>
        </p:nvSpPr>
        <p:spPr bwMode="auto">
          <a:xfrm>
            <a:off x="1143000" y="48006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89" name="AutoShape 65"/>
          <p:cNvSpPr>
            <a:spLocks noChangeArrowheads="1"/>
          </p:cNvSpPr>
          <p:nvPr/>
        </p:nvSpPr>
        <p:spPr bwMode="auto">
          <a:xfrm>
            <a:off x="990600" y="37338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0" name="AutoShape 66"/>
          <p:cNvSpPr>
            <a:spLocks noChangeArrowheads="1"/>
          </p:cNvSpPr>
          <p:nvPr/>
        </p:nvSpPr>
        <p:spPr bwMode="auto">
          <a:xfrm>
            <a:off x="762000" y="39624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1" name="AutoShape 67"/>
          <p:cNvSpPr>
            <a:spLocks noChangeArrowheads="1"/>
          </p:cNvSpPr>
          <p:nvPr/>
        </p:nvSpPr>
        <p:spPr bwMode="auto">
          <a:xfrm>
            <a:off x="533400" y="41910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2" name="AutoShape 68"/>
          <p:cNvSpPr>
            <a:spLocks noChangeArrowheads="1"/>
          </p:cNvSpPr>
          <p:nvPr/>
        </p:nvSpPr>
        <p:spPr bwMode="auto">
          <a:xfrm>
            <a:off x="1600200" y="37338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3" name="AutoShape 69"/>
          <p:cNvSpPr>
            <a:spLocks noChangeArrowheads="1"/>
          </p:cNvSpPr>
          <p:nvPr/>
        </p:nvSpPr>
        <p:spPr bwMode="auto">
          <a:xfrm>
            <a:off x="1371600" y="39624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4" name="AutoShape 70"/>
          <p:cNvSpPr>
            <a:spLocks noChangeArrowheads="1"/>
          </p:cNvSpPr>
          <p:nvPr/>
        </p:nvSpPr>
        <p:spPr bwMode="auto">
          <a:xfrm>
            <a:off x="1143000" y="41910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5" name="AutoShape 71"/>
          <p:cNvSpPr>
            <a:spLocks noChangeArrowheads="1"/>
          </p:cNvSpPr>
          <p:nvPr/>
        </p:nvSpPr>
        <p:spPr bwMode="auto">
          <a:xfrm>
            <a:off x="990600" y="31242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6" name="AutoShape 72"/>
          <p:cNvSpPr>
            <a:spLocks noChangeArrowheads="1"/>
          </p:cNvSpPr>
          <p:nvPr/>
        </p:nvSpPr>
        <p:spPr bwMode="auto">
          <a:xfrm>
            <a:off x="762000" y="33528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7" name="AutoShape 73"/>
          <p:cNvSpPr>
            <a:spLocks noChangeArrowheads="1"/>
          </p:cNvSpPr>
          <p:nvPr/>
        </p:nvSpPr>
        <p:spPr bwMode="auto">
          <a:xfrm>
            <a:off x="533400" y="35814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8" name="AutoShape 74"/>
          <p:cNvSpPr>
            <a:spLocks noChangeArrowheads="1"/>
          </p:cNvSpPr>
          <p:nvPr/>
        </p:nvSpPr>
        <p:spPr bwMode="auto">
          <a:xfrm>
            <a:off x="1600200" y="31242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699" name="AutoShape 75"/>
          <p:cNvSpPr>
            <a:spLocks noChangeArrowheads="1"/>
          </p:cNvSpPr>
          <p:nvPr/>
        </p:nvSpPr>
        <p:spPr bwMode="auto">
          <a:xfrm>
            <a:off x="1371600" y="33528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26700" name="AutoShape 76"/>
          <p:cNvSpPr>
            <a:spLocks noChangeArrowheads="1"/>
          </p:cNvSpPr>
          <p:nvPr/>
        </p:nvSpPr>
        <p:spPr bwMode="auto">
          <a:xfrm>
            <a:off x="1143000" y="3581400"/>
            <a:ext cx="838200" cy="838200"/>
          </a:xfrm>
          <a:prstGeom prst="cube">
            <a:avLst>
              <a:gd name="adj" fmla="val 25000"/>
            </a:avLst>
          </a:prstGeom>
          <a:solidFill>
            <a:srgbClr val="666699"/>
          </a:solidFill>
          <a:ln w="9525">
            <a:solidFill>
              <a:schemeClr val="tx1"/>
            </a:solidFill>
            <a:miter lim="800000"/>
            <a:headEnd/>
            <a:tailEnd/>
          </a:ln>
        </p:spPr>
        <p:txBody>
          <a:bodyPr wrap="none" anchor="ctr"/>
          <a:lstStyle/>
          <a:p>
            <a:endParaRPr lang="en-US"/>
          </a:p>
        </p:txBody>
      </p:sp>
      <p:sp>
        <p:nvSpPr>
          <p:cNvPr id="11307" name="AutoShape 77"/>
          <p:cNvSpPr>
            <a:spLocks noChangeArrowheads="1"/>
          </p:cNvSpPr>
          <p:nvPr/>
        </p:nvSpPr>
        <p:spPr bwMode="auto">
          <a:xfrm>
            <a:off x="533400" y="3124200"/>
            <a:ext cx="1905000" cy="3124200"/>
          </a:xfrm>
          <a:prstGeom prst="cube">
            <a:avLst>
              <a:gd name="adj" fmla="val 35417"/>
            </a:avLst>
          </a:prstGeom>
          <a:noFill/>
          <a:ln w="9525">
            <a:solidFill>
              <a:schemeClr val="tx1"/>
            </a:solidFill>
            <a:miter lim="800000"/>
            <a:headEnd/>
            <a:tailEnd/>
          </a:ln>
        </p:spPr>
        <p:txBody>
          <a:bodyPr wrap="none" anchor="ctr"/>
          <a:lstStyle/>
          <a:p>
            <a:endParaRPr lang="en-US"/>
          </a:p>
        </p:txBody>
      </p:sp>
      <p:sp>
        <p:nvSpPr>
          <p:cNvPr id="11308" name="Line 78"/>
          <p:cNvSpPr>
            <a:spLocks noChangeShapeType="1"/>
          </p:cNvSpPr>
          <p:nvPr/>
        </p:nvSpPr>
        <p:spPr bwMode="auto">
          <a:xfrm>
            <a:off x="533400" y="6324600"/>
            <a:ext cx="1219200" cy="0"/>
          </a:xfrm>
          <a:prstGeom prst="line">
            <a:avLst/>
          </a:prstGeom>
          <a:noFill/>
          <a:ln w="9525">
            <a:solidFill>
              <a:srgbClr val="FF0000"/>
            </a:solidFill>
            <a:round/>
            <a:headEnd type="triangle" w="med" len="med"/>
            <a:tailEnd type="triangle" w="med" len="med"/>
          </a:ln>
        </p:spPr>
        <p:txBody>
          <a:bodyPr/>
          <a:lstStyle/>
          <a:p>
            <a:endParaRPr lang="en-US"/>
          </a:p>
        </p:txBody>
      </p:sp>
      <p:sp>
        <p:nvSpPr>
          <p:cNvPr id="11309" name="Text Box 79"/>
          <p:cNvSpPr txBox="1">
            <a:spLocks noChangeArrowheads="1"/>
          </p:cNvSpPr>
          <p:nvPr/>
        </p:nvSpPr>
        <p:spPr bwMode="auto">
          <a:xfrm>
            <a:off x="762000" y="6400800"/>
            <a:ext cx="914400" cy="274638"/>
          </a:xfrm>
          <a:prstGeom prst="rect">
            <a:avLst/>
          </a:prstGeom>
          <a:noFill/>
          <a:ln w="9525">
            <a:noFill/>
            <a:miter lim="800000"/>
            <a:headEnd/>
            <a:tailEnd/>
          </a:ln>
        </p:spPr>
        <p:txBody>
          <a:bodyPr>
            <a:spAutoFit/>
          </a:bodyPr>
          <a:lstStyle/>
          <a:p>
            <a:pPr>
              <a:spcBef>
                <a:spcPct val="50000"/>
              </a:spcBef>
            </a:pPr>
            <a:r>
              <a:rPr lang="en-US" sz="1200" b="1"/>
              <a:t>2 cm</a:t>
            </a:r>
          </a:p>
        </p:txBody>
      </p:sp>
      <p:sp>
        <p:nvSpPr>
          <p:cNvPr id="11310" name="Line 80"/>
          <p:cNvSpPr>
            <a:spLocks noChangeShapeType="1"/>
          </p:cNvSpPr>
          <p:nvPr/>
        </p:nvSpPr>
        <p:spPr bwMode="auto">
          <a:xfrm flipH="1">
            <a:off x="1905000" y="5638800"/>
            <a:ext cx="609600" cy="609600"/>
          </a:xfrm>
          <a:prstGeom prst="line">
            <a:avLst/>
          </a:prstGeom>
          <a:noFill/>
          <a:ln w="9525">
            <a:solidFill>
              <a:srgbClr val="FF0000"/>
            </a:solidFill>
            <a:round/>
            <a:headEnd type="triangle" w="med" len="med"/>
            <a:tailEnd type="triangle" w="med" len="med"/>
          </a:ln>
        </p:spPr>
        <p:txBody>
          <a:bodyPr/>
          <a:lstStyle/>
          <a:p>
            <a:endParaRPr lang="en-US"/>
          </a:p>
        </p:txBody>
      </p:sp>
      <p:sp>
        <p:nvSpPr>
          <p:cNvPr id="11311" name="Text Box 81"/>
          <p:cNvSpPr txBox="1">
            <a:spLocks noChangeArrowheads="1"/>
          </p:cNvSpPr>
          <p:nvPr/>
        </p:nvSpPr>
        <p:spPr bwMode="auto">
          <a:xfrm>
            <a:off x="2133600" y="5943600"/>
            <a:ext cx="990600" cy="244475"/>
          </a:xfrm>
          <a:prstGeom prst="rect">
            <a:avLst/>
          </a:prstGeom>
          <a:noFill/>
          <a:ln w="9525">
            <a:noFill/>
            <a:miter lim="800000"/>
            <a:headEnd/>
            <a:tailEnd/>
          </a:ln>
        </p:spPr>
        <p:txBody>
          <a:bodyPr>
            <a:spAutoFit/>
          </a:bodyPr>
          <a:lstStyle/>
          <a:p>
            <a:pPr>
              <a:spcBef>
                <a:spcPct val="50000"/>
              </a:spcBef>
            </a:pPr>
            <a:r>
              <a:rPr lang="en-US" sz="1000"/>
              <a:t>3 cm</a:t>
            </a:r>
          </a:p>
        </p:txBody>
      </p:sp>
      <p:sp>
        <p:nvSpPr>
          <p:cNvPr id="11312" name="Line 82"/>
          <p:cNvSpPr>
            <a:spLocks noChangeShapeType="1"/>
          </p:cNvSpPr>
          <p:nvPr/>
        </p:nvSpPr>
        <p:spPr bwMode="auto">
          <a:xfrm>
            <a:off x="2514600" y="3124200"/>
            <a:ext cx="0" cy="2514600"/>
          </a:xfrm>
          <a:prstGeom prst="line">
            <a:avLst/>
          </a:prstGeom>
          <a:noFill/>
          <a:ln w="9525">
            <a:solidFill>
              <a:srgbClr val="FF0000"/>
            </a:solidFill>
            <a:round/>
            <a:headEnd type="triangle" w="med" len="med"/>
            <a:tailEnd type="triangle" w="med" len="med"/>
          </a:ln>
        </p:spPr>
        <p:txBody>
          <a:bodyPr/>
          <a:lstStyle/>
          <a:p>
            <a:endParaRPr lang="en-US"/>
          </a:p>
        </p:txBody>
      </p:sp>
      <p:sp>
        <p:nvSpPr>
          <p:cNvPr id="11313" name="Text Box 83"/>
          <p:cNvSpPr txBox="1">
            <a:spLocks noChangeArrowheads="1"/>
          </p:cNvSpPr>
          <p:nvPr/>
        </p:nvSpPr>
        <p:spPr bwMode="auto">
          <a:xfrm>
            <a:off x="1447800" y="2895600"/>
            <a:ext cx="1143000" cy="244475"/>
          </a:xfrm>
          <a:prstGeom prst="rect">
            <a:avLst/>
          </a:prstGeom>
          <a:noFill/>
          <a:ln w="9525">
            <a:noFill/>
            <a:miter lim="800000"/>
            <a:headEnd/>
            <a:tailEnd/>
          </a:ln>
        </p:spPr>
        <p:txBody>
          <a:bodyPr>
            <a:spAutoFit/>
          </a:bodyPr>
          <a:lstStyle/>
          <a:p>
            <a:pPr>
              <a:spcBef>
                <a:spcPct val="50000"/>
              </a:spcBef>
            </a:pPr>
            <a:r>
              <a:rPr lang="en-US" sz="1000" b="1"/>
              <a:t>4 cm</a:t>
            </a:r>
          </a:p>
        </p:txBody>
      </p:sp>
      <p:sp>
        <p:nvSpPr>
          <p:cNvPr id="11314" name="Rectangle 84"/>
          <p:cNvSpPr>
            <a:spLocks noChangeArrowheads="1"/>
          </p:cNvSpPr>
          <p:nvPr/>
        </p:nvSpPr>
        <p:spPr bwMode="auto">
          <a:xfrm>
            <a:off x="3048000" y="4830762"/>
            <a:ext cx="5867400" cy="1143000"/>
          </a:xfrm>
          <a:prstGeom prst="rect">
            <a:avLst/>
          </a:prstGeom>
          <a:noFill/>
          <a:ln w="9525">
            <a:noFill/>
            <a:miter lim="800000"/>
            <a:headEnd/>
            <a:tailEnd/>
          </a:ln>
        </p:spPr>
        <p:txBody>
          <a:bodyPr anchor="ctr"/>
          <a:lstStyle/>
          <a:p>
            <a:r>
              <a:rPr lang="en-US" sz="3200">
                <a:solidFill>
                  <a:srgbClr val="FF0000"/>
                </a:solidFill>
              </a:rPr>
              <a:t>What is the volume of cuboid </a:t>
            </a:r>
          </a:p>
          <a:p>
            <a:r>
              <a:rPr lang="en-US" sz="3200">
                <a:solidFill>
                  <a:srgbClr val="FF0000"/>
                </a:solidFill>
              </a:rPr>
              <a:t>2cm x 3cm x 4cm ?</a:t>
            </a:r>
            <a:r>
              <a:rPr lang="en-US" sz="3200">
                <a:solidFill>
                  <a:schemeClr val="tx2"/>
                </a:solidFill>
              </a:rPr>
              <a:t/>
            </a:r>
            <a:br>
              <a:rPr lang="en-US" sz="3200">
                <a:solidFill>
                  <a:schemeClr val="tx2"/>
                </a:solidFill>
              </a:rPr>
            </a:br>
            <a:r>
              <a:rPr lang="en-US" sz="3200">
                <a:solidFill>
                  <a:schemeClr val="tx2"/>
                </a:solidFill>
              </a:rPr>
              <a:t> </a:t>
            </a:r>
            <a:r>
              <a:rPr lang="en-US" sz="2800"/>
              <a:t>Volume of a cuboid </a:t>
            </a:r>
            <a:r>
              <a:rPr lang="en-US" sz="2800" b="1" i="1"/>
              <a:t>= l b h </a:t>
            </a:r>
            <a:r>
              <a:rPr lang="en-US" sz="2800"/>
              <a:t> </a:t>
            </a:r>
          </a:p>
          <a:p>
            <a:r>
              <a:rPr lang="en-US" sz="2800"/>
              <a:t>                                  = 2 x 3 x 4 </a:t>
            </a:r>
          </a:p>
          <a:p>
            <a:r>
              <a:rPr lang="en-US" sz="2800"/>
              <a:t>			   = 24 cm </a:t>
            </a:r>
            <a:r>
              <a:rPr lang="en-US" sz="2800" baseline="30000"/>
              <a:t>3</a:t>
            </a:r>
          </a:p>
        </p:txBody>
      </p:sp>
      <p:sp>
        <p:nvSpPr>
          <p:cNvPr id="11315" name="Text Box 85"/>
          <p:cNvSpPr txBox="1">
            <a:spLocks noChangeArrowheads="1"/>
          </p:cNvSpPr>
          <p:nvPr/>
        </p:nvSpPr>
        <p:spPr bwMode="auto">
          <a:xfrm>
            <a:off x="381000" y="2362200"/>
            <a:ext cx="2133600" cy="457200"/>
          </a:xfrm>
          <a:prstGeom prst="rect">
            <a:avLst/>
          </a:prstGeom>
          <a:solidFill>
            <a:schemeClr val="accent2"/>
          </a:solidFill>
          <a:ln w="9525">
            <a:noFill/>
            <a:miter lim="800000"/>
            <a:headEnd/>
            <a:tailEnd/>
          </a:ln>
        </p:spPr>
        <p:txBody>
          <a:bodyPr>
            <a:spAutoFit/>
          </a:bodyPr>
          <a:lstStyle/>
          <a:p>
            <a:pPr>
              <a:spcBef>
                <a:spcPct val="50000"/>
              </a:spcBef>
            </a:pPr>
            <a:r>
              <a:rPr lang="en-US" b="1">
                <a:solidFill>
                  <a:srgbClr val="FFFF99"/>
                </a:solidFill>
              </a:rPr>
              <a:t>Visualization:-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26629"/>
                                        </p:tgtEl>
                                        <p:attrNameLst>
                                          <p:attrName>style.visibility</p:attrName>
                                        </p:attrNameLst>
                                      </p:cBhvr>
                                      <p:to>
                                        <p:strVal val="visible"/>
                                      </p:to>
                                    </p:set>
                                    <p:anim calcmode="lin" valueType="num">
                                      <p:cBhvr additive="base">
                                        <p:cTn id="7" dur="500" fill="hold"/>
                                        <p:tgtEl>
                                          <p:spTgt spid="26629"/>
                                        </p:tgtEl>
                                        <p:attrNameLst>
                                          <p:attrName>ppt_x</p:attrName>
                                        </p:attrNameLst>
                                      </p:cBhvr>
                                      <p:tavLst>
                                        <p:tav tm="0">
                                          <p:val>
                                            <p:strVal val="1+#ppt_w/2"/>
                                          </p:val>
                                        </p:tav>
                                        <p:tav tm="100000">
                                          <p:val>
                                            <p:strVal val="#ppt_x"/>
                                          </p:val>
                                        </p:tav>
                                      </p:tavLst>
                                    </p:anim>
                                    <p:anim calcmode="lin" valueType="num">
                                      <p:cBhvr additive="base">
                                        <p:cTn id="8" dur="500" fill="hold"/>
                                        <p:tgtEl>
                                          <p:spTgt spid="2662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26630"/>
                                        </p:tgtEl>
                                        <p:attrNameLst>
                                          <p:attrName>style.visibility</p:attrName>
                                        </p:attrNameLst>
                                      </p:cBhvr>
                                      <p:to>
                                        <p:strVal val="visible"/>
                                      </p:to>
                                    </p:set>
                                    <p:anim calcmode="lin" valueType="num">
                                      <p:cBhvr additive="base">
                                        <p:cTn id="12" dur="500" fill="hold"/>
                                        <p:tgtEl>
                                          <p:spTgt spid="26630"/>
                                        </p:tgtEl>
                                        <p:attrNameLst>
                                          <p:attrName>ppt_x</p:attrName>
                                        </p:attrNameLst>
                                      </p:cBhvr>
                                      <p:tavLst>
                                        <p:tav tm="0">
                                          <p:val>
                                            <p:strVal val="1+#ppt_w/2"/>
                                          </p:val>
                                        </p:tav>
                                        <p:tav tm="100000">
                                          <p:val>
                                            <p:strVal val="#ppt_x"/>
                                          </p:val>
                                        </p:tav>
                                      </p:tavLst>
                                    </p:anim>
                                    <p:anim calcmode="lin" valueType="num">
                                      <p:cBhvr additive="base">
                                        <p:cTn id="13" dur="500" fill="hold"/>
                                        <p:tgtEl>
                                          <p:spTgt spid="2663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grpId="0" nodeType="afterEffect">
                                  <p:stCondLst>
                                    <p:cond delay="0"/>
                                  </p:stCondLst>
                                  <p:childTnLst>
                                    <p:set>
                                      <p:cBhvr>
                                        <p:cTn id="16" dur="1" fill="hold">
                                          <p:stCondLst>
                                            <p:cond delay="0"/>
                                          </p:stCondLst>
                                        </p:cTn>
                                        <p:tgtEl>
                                          <p:spTgt spid="26631"/>
                                        </p:tgtEl>
                                        <p:attrNameLst>
                                          <p:attrName>style.visibility</p:attrName>
                                        </p:attrNameLst>
                                      </p:cBhvr>
                                      <p:to>
                                        <p:strVal val="visible"/>
                                      </p:to>
                                    </p:set>
                                    <p:anim calcmode="lin" valueType="num">
                                      <p:cBhvr additive="base">
                                        <p:cTn id="17" dur="500" fill="hold"/>
                                        <p:tgtEl>
                                          <p:spTgt spid="26631"/>
                                        </p:tgtEl>
                                        <p:attrNameLst>
                                          <p:attrName>ppt_x</p:attrName>
                                        </p:attrNameLst>
                                      </p:cBhvr>
                                      <p:tavLst>
                                        <p:tav tm="0">
                                          <p:val>
                                            <p:strVal val="1+#ppt_w/2"/>
                                          </p:val>
                                        </p:tav>
                                        <p:tav tm="100000">
                                          <p:val>
                                            <p:strVal val="#ppt_x"/>
                                          </p:val>
                                        </p:tav>
                                      </p:tavLst>
                                    </p:anim>
                                    <p:anim calcmode="lin" valueType="num">
                                      <p:cBhvr additive="base">
                                        <p:cTn id="18" dur="500" fill="hold"/>
                                        <p:tgtEl>
                                          <p:spTgt spid="2663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grpId="0" nodeType="afterEffect">
                                  <p:stCondLst>
                                    <p:cond delay="0"/>
                                  </p:stCondLst>
                                  <p:childTnLst>
                                    <p:set>
                                      <p:cBhvr>
                                        <p:cTn id="21" dur="1" fill="hold">
                                          <p:stCondLst>
                                            <p:cond delay="0"/>
                                          </p:stCondLst>
                                        </p:cTn>
                                        <p:tgtEl>
                                          <p:spTgt spid="26632"/>
                                        </p:tgtEl>
                                        <p:attrNameLst>
                                          <p:attrName>style.visibility</p:attrName>
                                        </p:attrNameLst>
                                      </p:cBhvr>
                                      <p:to>
                                        <p:strVal val="visible"/>
                                      </p:to>
                                    </p:set>
                                    <p:anim calcmode="lin" valueType="num">
                                      <p:cBhvr additive="base">
                                        <p:cTn id="22" dur="500" fill="hold"/>
                                        <p:tgtEl>
                                          <p:spTgt spid="26632"/>
                                        </p:tgtEl>
                                        <p:attrNameLst>
                                          <p:attrName>ppt_x</p:attrName>
                                        </p:attrNameLst>
                                      </p:cBhvr>
                                      <p:tavLst>
                                        <p:tav tm="0">
                                          <p:val>
                                            <p:strVal val="1+#ppt_w/2"/>
                                          </p:val>
                                        </p:tav>
                                        <p:tav tm="100000">
                                          <p:val>
                                            <p:strVal val="#ppt_x"/>
                                          </p:val>
                                        </p:tav>
                                      </p:tavLst>
                                    </p:anim>
                                    <p:anim calcmode="lin" valueType="num">
                                      <p:cBhvr additive="base">
                                        <p:cTn id="23" dur="500" fill="hold"/>
                                        <p:tgtEl>
                                          <p:spTgt spid="2663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grpId="0" nodeType="afterEffect">
                                  <p:stCondLst>
                                    <p:cond delay="0"/>
                                  </p:stCondLst>
                                  <p:childTnLst>
                                    <p:set>
                                      <p:cBhvr>
                                        <p:cTn id="26" dur="1" fill="hold">
                                          <p:stCondLst>
                                            <p:cond delay="0"/>
                                          </p:stCondLst>
                                        </p:cTn>
                                        <p:tgtEl>
                                          <p:spTgt spid="26633"/>
                                        </p:tgtEl>
                                        <p:attrNameLst>
                                          <p:attrName>style.visibility</p:attrName>
                                        </p:attrNameLst>
                                      </p:cBhvr>
                                      <p:to>
                                        <p:strVal val="visible"/>
                                      </p:to>
                                    </p:set>
                                    <p:anim calcmode="lin" valueType="num">
                                      <p:cBhvr additive="base">
                                        <p:cTn id="27" dur="500" fill="hold"/>
                                        <p:tgtEl>
                                          <p:spTgt spid="26633"/>
                                        </p:tgtEl>
                                        <p:attrNameLst>
                                          <p:attrName>ppt_x</p:attrName>
                                        </p:attrNameLst>
                                      </p:cBhvr>
                                      <p:tavLst>
                                        <p:tav tm="0">
                                          <p:val>
                                            <p:strVal val="1+#ppt_w/2"/>
                                          </p:val>
                                        </p:tav>
                                        <p:tav tm="100000">
                                          <p:val>
                                            <p:strVal val="#ppt_x"/>
                                          </p:val>
                                        </p:tav>
                                      </p:tavLst>
                                    </p:anim>
                                    <p:anim calcmode="lin" valueType="num">
                                      <p:cBhvr additive="base">
                                        <p:cTn id="28" dur="500" fill="hold"/>
                                        <p:tgtEl>
                                          <p:spTgt spid="2663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3" fill="hold" grpId="0" nodeType="afterEffect">
                                  <p:stCondLst>
                                    <p:cond delay="0"/>
                                  </p:stCondLst>
                                  <p:childTnLst>
                                    <p:set>
                                      <p:cBhvr>
                                        <p:cTn id="31" dur="1" fill="hold">
                                          <p:stCondLst>
                                            <p:cond delay="0"/>
                                          </p:stCondLst>
                                        </p:cTn>
                                        <p:tgtEl>
                                          <p:spTgt spid="26634"/>
                                        </p:tgtEl>
                                        <p:attrNameLst>
                                          <p:attrName>style.visibility</p:attrName>
                                        </p:attrNameLst>
                                      </p:cBhvr>
                                      <p:to>
                                        <p:strVal val="visible"/>
                                      </p:to>
                                    </p:set>
                                    <p:anim calcmode="lin" valueType="num">
                                      <p:cBhvr additive="base">
                                        <p:cTn id="32" dur="500" fill="hold"/>
                                        <p:tgtEl>
                                          <p:spTgt spid="26634"/>
                                        </p:tgtEl>
                                        <p:attrNameLst>
                                          <p:attrName>ppt_x</p:attrName>
                                        </p:attrNameLst>
                                      </p:cBhvr>
                                      <p:tavLst>
                                        <p:tav tm="0">
                                          <p:val>
                                            <p:strVal val="1+#ppt_w/2"/>
                                          </p:val>
                                        </p:tav>
                                        <p:tav tm="100000">
                                          <p:val>
                                            <p:strVal val="#ppt_x"/>
                                          </p:val>
                                        </p:tav>
                                      </p:tavLst>
                                    </p:anim>
                                    <p:anim calcmode="lin" valueType="num">
                                      <p:cBhvr additive="base">
                                        <p:cTn id="33" dur="500" fill="hold"/>
                                        <p:tgtEl>
                                          <p:spTgt spid="26634"/>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3" fill="hold" grpId="0" nodeType="afterEffect">
                                  <p:stCondLst>
                                    <p:cond delay="0"/>
                                  </p:stCondLst>
                                  <p:childTnLst>
                                    <p:set>
                                      <p:cBhvr>
                                        <p:cTn id="36" dur="1" fill="hold">
                                          <p:stCondLst>
                                            <p:cond delay="0"/>
                                          </p:stCondLst>
                                        </p:cTn>
                                        <p:tgtEl>
                                          <p:spTgt spid="26635"/>
                                        </p:tgtEl>
                                        <p:attrNameLst>
                                          <p:attrName>style.visibility</p:attrName>
                                        </p:attrNameLst>
                                      </p:cBhvr>
                                      <p:to>
                                        <p:strVal val="visible"/>
                                      </p:to>
                                    </p:set>
                                    <p:anim calcmode="lin" valueType="num">
                                      <p:cBhvr additive="base">
                                        <p:cTn id="37" dur="500" fill="hold"/>
                                        <p:tgtEl>
                                          <p:spTgt spid="26635"/>
                                        </p:tgtEl>
                                        <p:attrNameLst>
                                          <p:attrName>ppt_x</p:attrName>
                                        </p:attrNameLst>
                                      </p:cBhvr>
                                      <p:tavLst>
                                        <p:tav tm="0">
                                          <p:val>
                                            <p:strVal val="1+#ppt_w/2"/>
                                          </p:val>
                                        </p:tav>
                                        <p:tav tm="100000">
                                          <p:val>
                                            <p:strVal val="#ppt_x"/>
                                          </p:val>
                                        </p:tav>
                                      </p:tavLst>
                                    </p:anim>
                                    <p:anim calcmode="lin" valueType="num">
                                      <p:cBhvr additive="base">
                                        <p:cTn id="38" dur="500" fill="hold"/>
                                        <p:tgtEl>
                                          <p:spTgt spid="26635"/>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3" fill="hold" grpId="0" nodeType="afterEffect">
                                  <p:stCondLst>
                                    <p:cond delay="0"/>
                                  </p:stCondLst>
                                  <p:childTnLst>
                                    <p:set>
                                      <p:cBhvr>
                                        <p:cTn id="41" dur="1" fill="hold">
                                          <p:stCondLst>
                                            <p:cond delay="0"/>
                                          </p:stCondLst>
                                        </p:cTn>
                                        <p:tgtEl>
                                          <p:spTgt spid="26636"/>
                                        </p:tgtEl>
                                        <p:attrNameLst>
                                          <p:attrName>style.visibility</p:attrName>
                                        </p:attrNameLst>
                                      </p:cBhvr>
                                      <p:to>
                                        <p:strVal val="visible"/>
                                      </p:to>
                                    </p:set>
                                    <p:anim calcmode="lin" valueType="num">
                                      <p:cBhvr additive="base">
                                        <p:cTn id="42" dur="500" fill="hold"/>
                                        <p:tgtEl>
                                          <p:spTgt spid="26636"/>
                                        </p:tgtEl>
                                        <p:attrNameLst>
                                          <p:attrName>ppt_x</p:attrName>
                                        </p:attrNameLst>
                                      </p:cBhvr>
                                      <p:tavLst>
                                        <p:tav tm="0">
                                          <p:val>
                                            <p:strVal val="1+#ppt_w/2"/>
                                          </p:val>
                                        </p:tav>
                                        <p:tav tm="100000">
                                          <p:val>
                                            <p:strVal val="#ppt_x"/>
                                          </p:val>
                                        </p:tav>
                                      </p:tavLst>
                                    </p:anim>
                                    <p:anim calcmode="lin" valueType="num">
                                      <p:cBhvr additive="base">
                                        <p:cTn id="43" dur="500" fill="hold"/>
                                        <p:tgtEl>
                                          <p:spTgt spid="26636"/>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3" fill="hold" grpId="0" nodeType="clickEffect">
                                  <p:stCondLst>
                                    <p:cond delay="0"/>
                                  </p:stCondLst>
                                  <p:childTnLst>
                                    <p:set>
                                      <p:cBhvr>
                                        <p:cTn id="47" dur="1" fill="hold">
                                          <p:stCondLst>
                                            <p:cond delay="0"/>
                                          </p:stCondLst>
                                        </p:cTn>
                                        <p:tgtEl>
                                          <p:spTgt spid="26677"/>
                                        </p:tgtEl>
                                        <p:attrNameLst>
                                          <p:attrName>style.visibility</p:attrName>
                                        </p:attrNameLst>
                                      </p:cBhvr>
                                      <p:to>
                                        <p:strVal val="visible"/>
                                      </p:to>
                                    </p:set>
                                    <p:anim calcmode="lin" valueType="num">
                                      <p:cBhvr additive="base">
                                        <p:cTn id="48" dur="500" fill="hold"/>
                                        <p:tgtEl>
                                          <p:spTgt spid="26677"/>
                                        </p:tgtEl>
                                        <p:attrNameLst>
                                          <p:attrName>ppt_x</p:attrName>
                                        </p:attrNameLst>
                                      </p:cBhvr>
                                      <p:tavLst>
                                        <p:tav tm="0">
                                          <p:val>
                                            <p:strVal val="1+#ppt_w/2"/>
                                          </p:val>
                                        </p:tav>
                                        <p:tav tm="100000">
                                          <p:val>
                                            <p:strVal val="#ppt_x"/>
                                          </p:val>
                                        </p:tav>
                                      </p:tavLst>
                                    </p:anim>
                                    <p:anim calcmode="lin" valueType="num">
                                      <p:cBhvr additive="base">
                                        <p:cTn id="49" dur="500" fill="hold"/>
                                        <p:tgtEl>
                                          <p:spTgt spid="26677"/>
                                        </p:tgtEl>
                                        <p:attrNameLst>
                                          <p:attrName>ppt_y</p:attrName>
                                        </p:attrNameLst>
                                      </p:cBhvr>
                                      <p:tavLst>
                                        <p:tav tm="0">
                                          <p:val>
                                            <p:strVal val="0-#ppt_h/2"/>
                                          </p:val>
                                        </p:tav>
                                        <p:tav tm="100000">
                                          <p:val>
                                            <p:strVal val="#ppt_y"/>
                                          </p:val>
                                        </p:tav>
                                      </p:tavLst>
                                    </p:anim>
                                  </p:childTnLst>
                                </p:cTn>
                              </p:par>
                            </p:childTnLst>
                          </p:cTn>
                        </p:par>
                        <p:par>
                          <p:cTn id="50" fill="hold">
                            <p:stCondLst>
                              <p:cond delay="500"/>
                            </p:stCondLst>
                            <p:childTnLst>
                              <p:par>
                                <p:cTn id="51" presetID="2" presetClass="entr" presetSubtype="3" fill="hold" grpId="0" nodeType="afterEffect">
                                  <p:stCondLst>
                                    <p:cond delay="0"/>
                                  </p:stCondLst>
                                  <p:childTnLst>
                                    <p:set>
                                      <p:cBhvr>
                                        <p:cTn id="52" dur="1" fill="hold">
                                          <p:stCondLst>
                                            <p:cond delay="0"/>
                                          </p:stCondLst>
                                        </p:cTn>
                                        <p:tgtEl>
                                          <p:spTgt spid="26678"/>
                                        </p:tgtEl>
                                        <p:attrNameLst>
                                          <p:attrName>style.visibility</p:attrName>
                                        </p:attrNameLst>
                                      </p:cBhvr>
                                      <p:to>
                                        <p:strVal val="visible"/>
                                      </p:to>
                                    </p:set>
                                    <p:anim calcmode="lin" valueType="num">
                                      <p:cBhvr additive="base">
                                        <p:cTn id="53" dur="500" fill="hold"/>
                                        <p:tgtEl>
                                          <p:spTgt spid="26678"/>
                                        </p:tgtEl>
                                        <p:attrNameLst>
                                          <p:attrName>ppt_x</p:attrName>
                                        </p:attrNameLst>
                                      </p:cBhvr>
                                      <p:tavLst>
                                        <p:tav tm="0">
                                          <p:val>
                                            <p:strVal val="1+#ppt_w/2"/>
                                          </p:val>
                                        </p:tav>
                                        <p:tav tm="100000">
                                          <p:val>
                                            <p:strVal val="#ppt_x"/>
                                          </p:val>
                                        </p:tav>
                                      </p:tavLst>
                                    </p:anim>
                                    <p:anim calcmode="lin" valueType="num">
                                      <p:cBhvr additive="base">
                                        <p:cTn id="54" dur="500" fill="hold"/>
                                        <p:tgtEl>
                                          <p:spTgt spid="26678"/>
                                        </p:tgtEl>
                                        <p:attrNameLst>
                                          <p:attrName>ppt_y</p:attrName>
                                        </p:attrNameLst>
                                      </p:cBhvr>
                                      <p:tavLst>
                                        <p:tav tm="0">
                                          <p:val>
                                            <p:strVal val="0-#ppt_h/2"/>
                                          </p:val>
                                        </p:tav>
                                        <p:tav tm="100000">
                                          <p:val>
                                            <p:strVal val="#ppt_y"/>
                                          </p:val>
                                        </p:tav>
                                      </p:tavLst>
                                    </p:anim>
                                  </p:childTnLst>
                                </p:cTn>
                              </p:par>
                            </p:childTnLst>
                          </p:cTn>
                        </p:par>
                        <p:par>
                          <p:cTn id="55" fill="hold">
                            <p:stCondLst>
                              <p:cond delay="1000"/>
                            </p:stCondLst>
                            <p:childTnLst>
                              <p:par>
                                <p:cTn id="56" presetID="2" presetClass="entr" presetSubtype="3" fill="hold" grpId="0" nodeType="afterEffect">
                                  <p:stCondLst>
                                    <p:cond delay="0"/>
                                  </p:stCondLst>
                                  <p:childTnLst>
                                    <p:set>
                                      <p:cBhvr>
                                        <p:cTn id="57" dur="1" fill="hold">
                                          <p:stCondLst>
                                            <p:cond delay="0"/>
                                          </p:stCondLst>
                                        </p:cTn>
                                        <p:tgtEl>
                                          <p:spTgt spid="26679"/>
                                        </p:tgtEl>
                                        <p:attrNameLst>
                                          <p:attrName>style.visibility</p:attrName>
                                        </p:attrNameLst>
                                      </p:cBhvr>
                                      <p:to>
                                        <p:strVal val="visible"/>
                                      </p:to>
                                    </p:set>
                                    <p:anim calcmode="lin" valueType="num">
                                      <p:cBhvr additive="base">
                                        <p:cTn id="58" dur="500" fill="hold"/>
                                        <p:tgtEl>
                                          <p:spTgt spid="26679"/>
                                        </p:tgtEl>
                                        <p:attrNameLst>
                                          <p:attrName>ppt_x</p:attrName>
                                        </p:attrNameLst>
                                      </p:cBhvr>
                                      <p:tavLst>
                                        <p:tav tm="0">
                                          <p:val>
                                            <p:strVal val="1+#ppt_w/2"/>
                                          </p:val>
                                        </p:tav>
                                        <p:tav tm="100000">
                                          <p:val>
                                            <p:strVal val="#ppt_x"/>
                                          </p:val>
                                        </p:tav>
                                      </p:tavLst>
                                    </p:anim>
                                    <p:anim calcmode="lin" valueType="num">
                                      <p:cBhvr additive="base">
                                        <p:cTn id="59" dur="500" fill="hold"/>
                                        <p:tgtEl>
                                          <p:spTgt spid="26679"/>
                                        </p:tgtEl>
                                        <p:attrNameLst>
                                          <p:attrName>ppt_y</p:attrName>
                                        </p:attrNameLst>
                                      </p:cBhvr>
                                      <p:tavLst>
                                        <p:tav tm="0">
                                          <p:val>
                                            <p:strVal val="0-#ppt_h/2"/>
                                          </p:val>
                                        </p:tav>
                                        <p:tav tm="100000">
                                          <p:val>
                                            <p:strVal val="#ppt_y"/>
                                          </p:val>
                                        </p:tav>
                                      </p:tavLst>
                                    </p:anim>
                                  </p:childTnLst>
                                </p:cTn>
                              </p:par>
                            </p:childTnLst>
                          </p:cTn>
                        </p:par>
                        <p:par>
                          <p:cTn id="60" fill="hold">
                            <p:stCondLst>
                              <p:cond delay="1500"/>
                            </p:stCondLst>
                            <p:childTnLst>
                              <p:par>
                                <p:cTn id="61" presetID="2" presetClass="entr" presetSubtype="3" fill="hold" grpId="0" nodeType="afterEffect">
                                  <p:stCondLst>
                                    <p:cond delay="0"/>
                                  </p:stCondLst>
                                  <p:childTnLst>
                                    <p:set>
                                      <p:cBhvr>
                                        <p:cTn id="62" dur="1" fill="hold">
                                          <p:stCondLst>
                                            <p:cond delay="0"/>
                                          </p:stCondLst>
                                        </p:cTn>
                                        <p:tgtEl>
                                          <p:spTgt spid="26680"/>
                                        </p:tgtEl>
                                        <p:attrNameLst>
                                          <p:attrName>style.visibility</p:attrName>
                                        </p:attrNameLst>
                                      </p:cBhvr>
                                      <p:to>
                                        <p:strVal val="visible"/>
                                      </p:to>
                                    </p:set>
                                    <p:anim calcmode="lin" valueType="num">
                                      <p:cBhvr additive="base">
                                        <p:cTn id="63" dur="500" fill="hold"/>
                                        <p:tgtEl>
                                          <p:spTgt spid="26680"/>
                                        </p:tgtEl>
                                        <p:attrNameLst>
                                          <p:attrName>ppt_x</p:attrName>
                                        </p:attrNameLst>
                                      </p:cBhvr>
                                      <p:tavLst>
                                        <p:tav tm="0">
                                          <p:val>
                                            <p:strVal val="1+#ppt_w/2"/>
                                          </p:val>
                                        </p:tav>
                                        <p:tav tm="100000">
                                          <p:val>
                                            <p:strVal val="#ppt_x"/>
                                          </p:val>
                                        </p:tav>
                                      </p:tavLst>
                                    </p:anim>
                                    <p:anim calcmode="lin" valueType="num">
                                      <p:cBhvr additive="base">
                                        <p:cTn id="64" dur="500" fill="hold"/>
                                        <p:tgtEl>
                                          <p:spTgt spid="26680"/>
                                        </p:tgtEl>
                                        <p:attrNameLst>
                                          <p:attrName>ppt_y</p:attrName>
                                        </p:attrNameLst>
                                      </p:cBhvr>
                                      <p:tavLst>
                                        <p:tav tm="0">
                                          <p:val>
                                            <p:strVal val="0-#ppt_h/2"/>
                                          </p:val>
                                        </p:tav>
                                        <p:tav tm="100000">
                                          <p:val>
                                            <p:strVal val="#ppt_y"/>
                                          </p:val>
                                        </p:tav>
                                      </p:tavLst>
                                    </p:anim>
                                  </p:childTnLst>
                                </p:cTn>
                              </p:par>
                            </p:childTnLst>
                          </p:cTn>
                        </p:par>
                        <p:par>
                          <p:cTn id="65" fill="hold">
                            <p:stCondLst>
                              <p:cond delay="2000"/>
                            </p:stCondLst>
                            <p:childTnLst>
                              <p:par>
                                <p:cTn id="66" presetID="2" presetClass="entr" presetSubtype="3" fill="hold" grpId="0" nodeType="afterEffect">
                                  <p:stCondLst>
                                    <p:cond delay="0"/>
                                  </p:stCondLst>
                                  <p:childTnLst>
                                    <p:set>
                                      <p:cBhvr>
                                        <p:cTn id="67" dur="1" fill="hold">
                                          <p:stCondLst>
                                            <p:cond delay="0"/>
                                          </p:stCondLst>
                                        </p:cTn>
                                        <p:tgtEl>
                                          <p:spTgt spid="26681"/>
                                        </p:tgtEl>
                                        <p:attrNameLst>
                                          <p:attrName>style.visibility</p:attrName>
                                        </p:attrNameLst>
                                      </p:cBhvr>
                                      <p:to>
                                        <p:strVal val="visible"/>
                                      </p:to>
                                    </p:set>
                                    <p:anim calcmode="lin" valueType="num">
                                      <p:cBhvr additive="base">
                                        <p:cTn id="68" dur="500" fill="hold"/>
                                        <p:tgtEl>
                                          <p:spTgt spid="26681"/>
                                        </p:tgtEl>
                                        <p:attrNameLst>
                                          <p:attrName>ppt_x</p:attrName>
                                        </p:attrNameLst>
                                      </p:cBhvr>
                                      <p:tavLst>
                                        <p:tav tm="0">
                                          <p:val>
                                            <p:strVal val="1+#ppt_w/2"/>
                                          </p:val>
                                        </p:tav>
                                        <p:tav tm="100000">
                                          <p:val>
                                            <p:strVal val="#ppt_x"/>
                                          </p:val>
                                        </p:tav>
                                      </p:tavLst>
                                    </p:anim>
                                    <p:anim calcmode="lin" valueType="num">
                                      <p:cBhvr additive="base">
                                        <p:cTn id="69" dur="500" fill="hold"/>
                                        <p:tgtEl>
                                          <p:spTgt spid="26681"/>
                                        </p:tgtEl>
                                        <p:attrNameLst>
                                          <p:attrName>ppt_y</p:attrName>
                                        </p:attrNameLst>
                                      </p:cBhvr>
                                      <p:tavLst>
                                        <p:tav tm="0">
                                          <p:val>
                                            <p:strVal val="0-#ppt_h/2"/>
                                          </p:val>
                                        </p:tav>
                                        <p:tav tm="100000">
                                          <p:val>
                                            <p:strVal val="#ppt_y"/>
                                          </p:val>
                                        </p:tav>
                                      </p:tavLst>
                                    </p:anim>
                                  </p:childTnLst>
                                </p:cTn>
                              </p:par>
                            </p:childTnLst>
                          </p:cTn>
                        </p:par>
                        <p:par>
                          <p:cTn id="70" fill="hold">
                            <p:stCondLst>
                              <p:cond delay="2500"/>
                            </p:stCondLst>
                            <p:childTnLst>
                              <p:par>
                                <p:cTn id="71" presetID="2" presetClass="entr" presetSubtype="3" fill="hold" grpId="0" nodeType="afterEffect">
                                  <p:stCondLst>
                                    <p:cond delay="0"/>
                                  </p:stCondLst>
                                  <p:childTnLst>
                                    <p:set>
                                      <p:cBhvr>
                                        <p:cTn id="72" dur="1" fill="hold">
                                          <p:stCondLst>
                                            <p:cond delay="0"/>
                                          </p:stCondLst>
                                        </p:cTn>
                                        <p:tgtEl>
                                          <p:spTgt spid="26682"/>
                                        </p:tgtEl>
                                        <p:attrNameLst>
                                          <p:attrName>style.visibility</p:attrName>
                                        </p:attrNameLst>
                                      </p:cBhvr>
                                      <p:to>
                                        <p:strVal val="visible"/>
                                      </p:to>
                                    </p:set>
                                    <p:anim calcmode="lin" valueType="num">
                                      <p:cBhvr additive="base">
                                        <p:cTn id="73" dur="500" fill="hold"/>
                                        <p:tgtEl>
                                          <p:spTgt spid="26682"/>
                                        </p:tgtEl>
                                        <p:attrNameLst>
                                          <p:attrName>ppt_x</p:attrName>
                                        </p:attrNameLst>
                                      </p:cBhvr>
                                      <p:tavLst>
                                        <p:tav tm="0">
                                          <p:val>
                                            <p:strVal val="1+#ppt_w/2"/>
                                          </p:val>
                                        </p:tav>
                                        <p:tav tm="100000">
                                          <p:val>
                                            <p:strVal val="#ppt_x"/>
                                          </p:val>
                                        </p:tav>
                                      </p:tavLst>
                                    </p:anim>
                                    <p:anim calcmode="lin" valueType="num">
                                      <p:cBhvr additive="base">
                                        <p:cTn id="74" dur="500" fill="hold"/>
                                        <p:tgtEl>
                                          <p:spTgt spid="26682"/>
                                        </p:tgtEl>
                                        <p:attrNameLst>
                                          <p:attrName>ppt_y</p:attrName>
                                        </p:attrNameLst>
                                      </p:cBhvr>
                                      <p:tavLst>
                                        <p:tav tm="0">
                                          <p:val>
                                            <p:strVal val="0-#ppt_h/2"/>
                                          </p:val>
                                        </p:tav>
                                        <p:tav tm="100000">
                                          <p:val>
                                            <p:strVal val="#ppt_y"/>
                                          </p:val>
                                        </p:tav>
                                      </p:tavLst>
                                    </p:anim>
                                  </p:childTnLst>
                                </p:cTn>
                              </p:par>
                            </p:childTnLst>
                          </p:cTn>
                        </p:par>
                        <p:par>
                          <p:cTn id="75" fill="hold">
                            <p:stCondLst>
                              <p:cond delay="3000"/>
                            </p:stCondLst>
                            <p:childTnLst>
                              <p:par>
                                <p:cTn id="76" presetID="2" presetClass="entr" presetSubtype="3" fill="hold" grpId="0" nodeType="afterEffect">
                                  <p:stCondLst>
                                    <p:cond delay="0"/>
                                  </p:stCondLst>
                                  <p:childTnLst>
                                    <p:set>
                                      <p:cBhvr>
                                        <p:cTn id="77" dur="1" fill="hold">
                                          <p:stCondLst>
                                            <p:cond delay="0"/>
                                          </p:stCondLst>
                                        </p:cTn>
                                        <p:tgtEl>
                                          <p:spTgt spid="26683"/>
                                        </p:tgtEl>
                                        <p:attrNameLst>
                                          <p:attrName>style.visibility</p:attrName>
                                        </p:attrNameLst>
                                      </p:cBhvr>
                                      <p:to>
                                        <p:strVal val="visible"/>
                                      </p:to>
                                    </p:set>
                                    <p:anim calcmode="lin" valueType="num">
                                      <p:cBhvr additive="base">
                                        <p:cTn id="78" dur="500" fill="hold"/>
                                        <p:tgtEl>
                                          <p:spTgt spid="26683"/>
                                        </p:tgtEl>
                                        <p:attrNameLst>
                                          <p:attrName>ppt_x</p:attrName>
                                        </p:attrNameLst>
                                      </p:cBhvr>
                                      <p:tavLst>
                                        <p:tav tm="0">
                                          <p:val>
                                            <p:strVal val="1+#ppt_w/2"/>
                                          </p:val>
                                        </p:tav>
                                        <p:tav tm="100000">
                                          <p:val>
                                            <p:strVal val="#ppt_x"/>
                                          </p:val>
                                        </p:tav>
                                      </p:tavLst>
                                    </p:anim>
                                    <p:anim calcmode="lin" valueType="num">
                                      <p:cBhvr additive="base">
                                        <p:cTn id="79" dur="500" fill="hold"/>
                                        <p:tgtEl>
                                          <p:spTgt spid="26683"/>
                                        </p:tgtEl>
                                        <p:attrNameLst>
                                          <p:attrName>ppt_y</p:attrName>
                                        </p:attrNameLst>
                                      </p:cBhvr>
                                      <p:tavLst>
                                        <p:tav tm="0">
                                          <p:val>
                                            <p:strVal val="0-#ppt_h/2"/>
                                          </p:val>
                                        </p:tav>
                                        <p:tav tm="100000">
                                          <p:val>
                                            <p:strVal val="#ppt_y"/>
                                          </p:val>
                                        </p:tav>
                                      </p:tavLst>
                                    </p:anim>
                                  </p:childTnLst>
                                </p:cTn>
                              </p:par>
                            </p:childTnLst>
                          </p:cTn>
                        </p:par>
                        <p:par>
                          <p:cTn id="80" fill="hold">
                            <p:stCondLst>
                              <p:cond delay="3500"/>
                            </p:stCondLst>
                            <p:childTnLst>
                              <p:par>
                                <p:cTn id="81" presetID="2" presetClass="entr" presetSubtype="3" fill="hold" grpId="0" nodeType="afterEffect">
                                  <p:stCondLst>
                                    <p:cond delay="0"/>
                                  </p:stCondLst>
                                  <p:childTnLst>
                                    <p:set>
                                      <p:cBhvr>
                                        <p:cTn id="82" dur="1" fill="hold">
                                          <p:stCondLst>
                                            <p:cond delay="0"/>
                                          </p:stCondLst>
                                        </p:cTn>
                                        <p:tgtEl>
                                          <p:spTgt spid="26684"/>
                                        </p:tgtEl>
                                        <p:attrNameLst>
                                          <p:attrName>style.visibility</p:attrName>
                                        </p:attrNameLst>
                                      </p:cBhvr>
                                      <p:to>
                                        <p:strVal val="visible"/>
                                      </p:to>
                                    </p:set>
                                    <p:anim calcmode="lin" valueType="num">
                                      <p:cBhvr additive="base">
                                        <p:cTn id="83" dur="500" fill="hold"/>
                                        <p:tgtEl>
                                          <p:spTgt spid="26684"/>
                                        </p:tgtEl>
                                        <p:attrNameLst>
                                          <p:attrName>ppt_x</p:attrName>
                                        </p:attrNameLst>
                                      </p:cBhvr>
                                      <p:tavLst>
                                        <p:tav tm="0">
                                          <p:val>
                                            <p:strVal val="1+#ppt_w/2"/>
                                          </p:val>
                                        </p:tav>
                                        <p:tav tm="100000">
                                          <p:val>
                                            <p:strVal val="#ppt_x"/>
                                          </p:val>
                                        </p:tav>
                                      </p:tavLst>
                                    </p:anim>
                                    <p:anim calcmode="lin" valueType="num">
                                      <p:cBhvr additive="base">
                                        <p:cTn id="84" dur="500" fill="hold"/>
                                        <p:tgtEl>
                                          <p:spTgt spid="26684"/>
                                        </p:tgtEl>
                                        <p:attrNameLst>
                                          <p:attrName>ppt_y</p:attrName>
                                        </p:attrNameLst>
                                      </p:cBhvr>
                                      <p:tavLst>
                                        <p:tav tm="0">
                                          <p:val>
                                            <p:strVal val="0-#ppt_h/2"/>
                                          </p:val>
                                        </p:tav>
                                        <p:tav tm="100000">
                                          <p:val>
                                            <p:strVal val="#ppt_y"/>
                                          </p:val>
                                        </p:tav>
                                      </p:tavLst>
                                    </p:anim>
                                  </p:childTnLst>
                                </p:cTn>
                              </p:par>
                            </p:childTnLst>
                          </p:cTn>
                        </p:par>
                        <p:par>
                          <p:cTn id="85" fill="hold">
                            <p:stCondLst>
                              <p:cond delay="4000"/>
                            </p:stCondLst>
                            <p:childTnLst>
                              <p:par>
                                <p:cTn id="86" presetID="2" presetClass="entr" presetSubtype="3" fill="hold" grpId="0" nodeType="afterEffect">
                                  <p:stCondLst>
                                    <p:cond delay="0"/>
                                  </p:stCondLst>
                                  <p:childTnLst>
                                    <p:set>
                                      <p:cBhvr>
                                        <p:cTn id="87" dur="1" fill="hold">
                                          <p:stCondLst>
                                            <p:cond delay="0"/>
                                          </p:stCondLst>
                                        </p:cTn>
                                        <p:tgtEl>
                                          <p:spTgt spid="26685"/>
                                        </p:tgtEl>
                                        <p:attrNameLst>
                                          <p:attrName>style.visibility</p:attrName>
                                        </p:attrNameLst>
                                      </p:cBhvr>
                                      <p:to>
                                        <p:strVal val="visible"/>
                                      </p:to>
                                    </p:set>
                                    <p:anim calcmode="lin" valueType="num">
                                      <p:cBhvr additive="base">
                                        <p:cTn id="88" dur="500" fill="hold"/>
                                        <p:tgtEl>
                                          <p:spTgt spid="26685"/>
                                        </p:tgtEl>
                                        <p:attrNameLst>
                                          <p:attrName>ppt_x</p:attrName>
                                        </p:attrNameLst>
                                      </p:cBhvr>
                                      <p:tavLst>
                                        <p:tav tm="0">
                                          <p:val>
                                            <p:strVal val="1+#ppt_w/2"/>
                                          </p:val>
                                        </p:tav>
                                        <p:tav tm="100000">
                                          <p:val>
                                            <p:strVal val="#ppt_x"/>
                                          </p:val>
                                        </p:tav>
                                      </p:tavLst>
                                    </p:anim>
                                    <p:anim calcmode="lin" valueType="num">
                                      <p:cBhvr additive="base">
                                        <p:cTn id="89" dur="500" fill="hold"/>
                                        <p:tgtEl>
                                          <p:spTgt spid="26685"/>
                                        </p:tgtEl>
                                        <p:attrNameLst>
                                          <p:attrName>ppt_y</p:attrName>
                                        </p:attrNameLst>
                                      </p:cBhvr>
                                      <p:tavLst>
                                        <p:tav tm="0">
                                          <p:val>
                                            <p:strVal val="0-#ppt_h/2"/>
                                          </p:val>
                                        </p:tav>
                                        <p:tav tm="100000">
                                          <p:val>
                                            <p:strVal val="#ppt_y"/>
                                          </p:val>
                                        </p:tav>
                                      </p:tavLst>
                                    </p:anim>
                                  </p:childTnLst>
                                </p:cTn>
                              </p:par>
                            </p:childTnLst>
                          </p:cTn>
                        </p:par>
                        <p:par>
                          <p:cTn id="90" fill="hold">
                            <p:stCondLst>
                              <p:cond delay="4500"/>
                            </p:stCondLst>
                            <p:childTnLst>
                              <p:par>
                                <p:cTn id="91" presetID="2" presetClass="entr" presetSubtype="3" fill="hold" grpId="0" nodeType="afterEffect">
                                  <p:stCondLst>
                                    <p:cond delay="0"/>
                                  </p:stCondLst>
                                  <p:childTnLst>
                                    <p:set>
                                      <p:cBhvr>
                                        <p:cTn id="92" dur="1" fill="hold">
                                          <p:stCondLst>
                                            <p:cond delay="0"/>
                                          </p:stCondLst>
                                        </p:cTn>
                                        <p:tgtEl>
                                          <p:spTgt spid="26686"/>
                                        </p:tgtEl>
                                        <p:attrNameLst>
                                          <p:attrName>style.visibility</p:attrName>
                                        </p:attrNameLst>
                                      </p:cBhvr>
                                      <p:to>
                                        <p:strVal val="visible"/>
                                      </p:to>
                                    </p:set>
                                    <p:anim calcmode="lin" valueType="num">
                                      <p:cBhvr additive="base">
                                        <p:cTn id="93" dur="500" fill="hold"/>
                                        <p:tgtEl>
                                          <p:spTgt spid="26686"/>
                                        </p:tgtEl>
                                        <p:attrNameLst>
                                          <p:attrName>ppt_x</p:attrName>
                                        </p:attrNameLst>
                                      </p:cBhvr>
                                      <p:tavLst>
                                        <p:tav tm="0">
                                          <p:val>
                                            <p:strVal val="1+#ppt_w/2"/>
                                          </p:val>
                                        </p:tav>
                                        <p:tav tm="100000">
                                          <p:val>
                                            <p:strVal val="#ppt_x"/>
                                          </p:val>
                                        </p:tav>
                                      </p:tavLst>
                                    </p:anim>
                                    <p:anim calcmode="lin" valueType="num">
                                      <p:cBhvr additive="base">
                                        <p:cTn id="94" dur="500" fill="hold"/>
                                        <p:tgtEl>
                                          <p:spTgt spid="26686"/>
                                        </p:tgtEl>
                                        <p:attrNameLst>
                                          <p:attrName>ppt_y</p:attrName>
                                        </p:attrNameLst>
                                      </p:cBhvr>
                                      <p:tavLst>
                                        <p:tav tm="0">
                                          <p:val>
                                            <p:strVal val="0-#ppt_h/2"/>
                                          </p:val>
                                        </p:tav>
                                        <p:tav tm="100000">
                                          <p:val>
                                            <p:strVal val="#ppt_y"/>
                                          </p:val>
                                        </p:tav>
                                      </p:tavLst>
                                    </p:anim>
                                  </p:childTnLst>
                                </p:cTn>
                              </p:par>
                            </p:childTnLst>
                          </p:cTn>
                        </p:par>
                        <p:par>
                          <p:cTn id="95" fill="hold">
                            <p:stCondLst>
                              <p:cond delay="5000"/>
                            </p:stCondLst>
                            <p:childTnLst>
                              <p:par>
                                <p:cTn id="96" presetID="2" presetClass="entr" presetSubtype="3" fill="hold" grpId="0" nodeType="afterEffect">
                                  <p:stCondLst>
                                    <p:cond delay="0"/>
                                  </p:stCondLst>
                                  <p:childTnLst>
                                    <p:set>
                                      <p:cBhvr>
                                        <p:cTn id="97" dur="1" fill="hold">
                                          <p:stCondLst>
                                            <p:cond delay="0"/>
                                          </p:stCondLst>
                                        </p:cTn>
                                        <p:tgtEl>
                                          <p:spTgt spid="26687"/>
                                        </p:tgtEl>
                                        <p:attrNameLst>
                                          <p:attrName>style.visibility</p:attrName>
                                        </p:attrNameLst>
                                      </p:cBhvr>
                                      <p:to>
                                        <p:strVal val="visible"/>
                                      </p:to>
                                    </p:set>
                                    <p:anim calcmode="lin" valueType="num">
                                      <p:cBhvr additive="base">
                                        <p:cTn id="98" dur="500" fill="hold"/>
                                        <p:tgtEl>
                                          <p:spTgt spid="26687"/>
                                        </p:tgtEl>
                                        <p:attrNameLst>
                                          <p:attrName>ppt_x</p:attrName>
                                        </p:attrNameLst>
                                      </p:cBhvr>
                                      <p:tavLst>
                                        <p:tav tm="0">
                                          <p:val>
                                            <p:strVal val="1+#ppt_w/2"/>
                                          </p:val>
                                        </p:tav>
                                        <p:tav tm="100000">
                                          <p:val>
                                            <p:strVal val="#ppt_x"/>
                                          </p:val>
                                        </p:tav>
                                      </p:tavLst>
                                    </p:anim>
                                    <p:anim calcmode="lin" valueType="num">
                                      <p:cBhvr additive="base">
                                        <p:cTn id="99" dur="500" fill="hold"/>
                                        <p:tgtEl>
                                          <p:spTgt spid="26687"/>
                                        </p:tgtEl>
                                        <p:attrNameLst>
                                          <p:attrName>ppt_y</p:attrName>
                                        </p:attrNameLst>
                                      </p:cBhvr>
                                      <p:tavLst>
                                        <p:tav tm="0">
                                          <p:val>
                                            <p:strVal val="0-#ppt_h/2"/>
                                          </p:val>
                                        </p:tav>
                                        <p:tav tm="100000">
                                          <p:val>
                                            <p:strVal val="#ppt_y"/>
                                          </p:val>
                                        </p:tav>
                                      </p:tavLst>
                                    </p:anim>
                                  </p:childTnLst>
                                </p:cTn>
                              </p:par>
                            </p:childTnLst>
                          </p:cTn>
                        </p:par>
                        <p:par>
                          <p:cTn id="100" fill="hold">
                            <p:stCondLst>
                              <p:cond delay="5500"/>
                            </p:stCondLst>
                            <p:childTnLst>
                              <p:par>
                                <p:cTn id="101" presetID="2" presetClass="entr" presetSubtype="3" fill="hold" grpId="0" nodeType="afterEffect">
                                  <p:stCondLst>
                                    <p:cond delay="0"/>
                                  </p:stCondLst>
                                  <p:childTnLst>
                                    <p:set>
                                      <p:cBhvr>
                                        <p:cTn id="102" dur="1" fill="hold">
                                          <p:stCondLst>
                                            <p:cond delay="0"/>
                                          </p:stCondLst>
                                        </p:cTn>
                                        <p:tgtEl>
                                          <p:spTgt spid="26688"/>
                                        </p:tgtEl>
                                        <p:attrNameLst>
                                          <p:attrName>style.visibility</p:attrName>
                                        </p:attrNameLst>
                                      </p:cBhvr>
                                      <p:to>
                                        <p:strVal val="visible"/>
                                      </p:to>
                                    </p:set>
                                    <p:anim calcmode="lin" valueType="num">
                                      <p:cBhvr additive="base">
                                        <p:cTn id="103" dur="500" fill="hold"/>
                                        <p:tgtEl>
                                          <p:spTgt spid="26688"/>
                                        </p:tgtEl>
                                        <p:attrNameLst>
                                          <p:attrName>ppt_x</p:attrName>
                                        </p:attrNameLst>
                                      </p:cBhvr>
                                      <p:tavLst>
                                        <p:tav tm="0">
                                          <p:val>
                                            <p:strVal val="1+#ppt_w/2"/>
                                          </p:val>
                                        </p:tav>
                                        <p:tav tm="100000">
                                          <p:val>
                                            <p:strVal val="#ppt_x"/>
                                          </p:val>
                                        </p:tav>
                                      </p:tavLst>
                                    </p:anim>
                                    <p:anim calcmode="lin" valueType="num">
                                      <p:cBhvr additive="base">
                                        <p:cTn id="104" dur="500" fill="hold"/>
                                        <p:tgtEl>
                                          <p:spTgt spid="26688"/>
                                        </p:tgtEl>
                                        <p:attrNameLst>
                                          <p:attrName>ppt_y</p:attrName>
                                        </p:attrNameLst>
                                      </p:cBhvr>
                                      <p:tavLst>
                                        <p:tav tm="0">
                                          <p:val>
                                            <p:strVal val="0-#ppt_h/2"/>
                                          </p:val>
                                        </p:tav>
                                        <p:tav tm="100000">
                                          <p:val>
                                            <p:strVal val="#ppt_y"/>
                                          </p:val>
                                        </p:tav>
                                      </p:tavLst>
                                    </p:anim>
                                  </p:childTnLst>
                                </p:cTn>
                              </p:par>
                            </p:childTnLst>
                          </p:cTn>
                        </p:par>
                        <p:par>
                          <p:cTn id="105" fill="hold">
                            <p:stCondLst>
                              <p:cond delay="6000"/>
                            </p:stCondLst>
                            <p:childTnLst>
                              <p:par>
                                <p:cTn id="106" presetID="2" presetClass="entr" presetSubtype="3" fill="hold" grpId="0" nodeType="afterEffect">
                                  <p:stCondLst>
                                    <p:cond delay="0"/>
                                  </p:stCondLst>
                                  <p:childTnLst>
                                    <p:set>
                                      <p:cBhvr>
                                        <p:cTn id="107" dur="1" fill="hold">
                                          <p:stCondLst>
                                            <p:cond delay="0"/>
                                          </p:stCondLst>
                                        </p:cTn>
                                        <p:tgtEl>
                                          <p:spTgt spid="26689"/>
                                        </p:tgtEl>
                                        <p:attrNameLst>
                                          <p:attrName>style.visibility</p:attrName>
                                        </p:attrNameLst>
                                      </p:cBhvr>
                                      <p:to>
                                        <p:strVal val="visible"/>
                                      </p:to>
                                    </p:set>
                                    <p:anim calcmode="lin" valueType="num">
                                      <p:cBhvr additive="base">
                                        <p:cTn id="108" dur="500" fill="hold"/>
                                        <p:tgtEl>
                                          <p:spTgt spid="26689"/>
                                        </p:tgtEl>
                                        <p:attrNameLst>
                                          <p:attrName>ppt_x</p:attrName>
                                        </p:attrNameLst>
                                      </p:cBhvr>
                                      <p:tavLst>
                                        <p:tav tm="0">
                                          <p:val>
                                            <p:strVal val="1+#ppt_w/2"/>
                                          </p:val>
                                        </p:tav>
                                        <p:tav tm="100000">
                                          <p:val>
                                            <p:strVal val="#ppt_x"/>
                                          </p:val>
                                        </p:tav>
                                      </p:tavLst>
                                    </p:anim>
                                    <p:anim calcmode="lin" valueType="num">
                                      <p:cBhvr additive="base">
                                        <p:cTn id="109" dur="500" fill="hold"/>
                                        <p:tgtEl>
                                          <p:spTgt spid="26689"/>
                                        </p:tgtEl>
                                        <p:attrNameLst>
                                          <p:attrName>ppt_y</p:attrName>
                                        </p:attrNameLst>
                                      </p:cBhvr>
                                      <p:tavLst>
                                        <p:tav tm="0">
                                          <p:val>
                                            <p:strVal val="0-#ppt_h/2"/>
                                          </p:val>
                                        </p:tav>
                                        <p:tav tm="100000">
                                          <p:val>
                                            <p:strVal val="#ppt_y"/>
                                          </p:val>
                                        </p:tav>
                                      </p:tavLst>
                                    </p:anim>
                                  </p:childTnLst>
                                </p:cTn>
                              </p:par>
                            </p:childTnLst>
                          </p:cTn>
                        </p:par>
                        <p:par>
                          <p:cTn id="110" fill="hold">
                            <p:stCondLst>
                              <p:cond delay="6500"/>
                            </p:stCondLst>
                            <p:childTnLst>
                              <p:par>
                                <p:cTn id="111" presetID="2" presetClass="entr" presetSubtype="3" fill="hold" grpId="0" nodeType="afterEffect">
                                  <p:stCondLst>
                                    <p:cond delay="0"/>
                                  </p:stCondLst>
                                  <p:childTnLst>
                                    <p:set>
                                      <p:cBhvr>
                                        <p:cTn id="112" dur="1" fill="hold">
                                          <p:stCondLst>
                                            <p:cond delay="0"/>
                                          </p:stCondLst>
                                        </p:cTn>
                                        <p:tgtEl>
                                          <p:spTgt spid="26695"/>
                                        </p:tgtEl>
                                        <p:attrNameLst>
                                          <p:attrName>style.visibility</p:attrName>
                                        </p:attrNameLst>
                                      </p:cBhvr>
                                      <p:to>
                                        <p:strVal val="visible"/>
                                      </p:to>
                                    </p:set>
                                    <p:anim calcmode="lin" valueType="num">
                                      <p:cBhvr additive="base">
                                        <p:cTn id="113" dur="500" fill="hold"/>
                                        <p:tgtEl>
                                          <p:spTgt spid="26695"/>
                                        </p:tgtEl>
                                        <p:attrNameLst>
                                          <p:attrName>ppt_x</p:attrName>
                                        </p:attrNameLst>
                                      </p:cBhvr>
                                      <p:tavLst>
                                        <p:tav tm="0">
                                          <p:val>
                                            <p:strVal val="1+#ppt_w/2"/>
                                          </p:val>
                                        </p:tav>
                                        <p:tav tm="100000">
                                          <p:val>
                                            <p:strVal val="#ppt_x"/>
                                          </p:val>
                                        </p:tav>
                                      </p:tavLst>
                                    </p:anim>
                                    <p:anim calcmode="lin" valueType="num">
                                      <p:cBhvr additive="base">
                                        <p:cTn id="114" dur="500" fill="hold"/>
                                        <p:tgtEl>
                                          <p:spTgt spid="26695"/>
                                        </p:tgtEl>
                                        <p:attrNameLst>
                                          <p:attrName>ppt_y</p:attrName>
                                        </p:attrNameLst>
                                      </p:cBhvr>
                                      <p:tavLst>
                                        <p:tav tm="0">
                                          <p:val>
                                            <p:strVal val="0-#ppt_h/2"/>
                                          </p:val>
                                        </p:tav>
                                        <p:tav tm="100000">
                                          <p:val>
                                            <p:strVal val="#ppt_y"/>
                                          </p:val>
                                        </p:tav>
                                      </p:tavLst>
                                    </p:anim>
                                  </p:childTnLst>
                                </p:cTn>
                              </p:par>
                            </p:childTnLst>
                          </p:cTn>
                        </p:par>
                        <p:par>
                          <p:cTn id="115" fill="hold">
                            <p:stCondLst>
                              <p:cond delay="7000"/>
                            </p:stCondLst>
                            <p:childTnLst>
                              <p:par>
                                <p:cTn id="116" presetID="2" presetClass="entr" presetSubtype="3" fill="hold" grpId="0" nodeType="afterEffect">
                                  <p:stCondLst>
                                    <p:cond delay="0"/>
                                  </p:stCondLst>
                                  <p:childTnLst>
                                    <p:set>
                                      <p:cBhvr>
                                        <p:cTn id="117" dur="1" fill="hold">
                                          <p:stCondLst>
                                            <p:cond delay="0"/>
                                          </p:stCondLst>
                                        </p:cTn>
                                        <p:tgtEl>
                                          <p:spTgt spid="26690"/>
                                        </p:tgtEl>
                                        <p:attrNameLst>
                                          <p:attrName>style.visibility</p:attrName>
                                        </p:attrNameLst>
                                      </p:cBhvr>
                                      <p:to>
                                        <p:strVal val="visible"/>
                                      </p:to>
                                    </p:set>
                                    <p:anim calcmode="lin" valueType="num">
                                      <p:cBhvr additive="base">
                                        <p:cTn id="118" dur="500" fill="hold"/>
                                        <p:tgtEl>
                                          <p:spTgt spid="26690"/>
                                        </p:tgtEl>
                                        <p:attrNameLst>
                                          <p:attrName>ppt_x</p:attrName>
                                        </p:attrNameLst>
                                      </p:cBhvr>
                                      <p:tavLst>
                                        <p:tav tm="0">
                                          <p:val>
                                            <p:strVal val="1+#ppt_w/2"/>
                                          </p:val>
                                        </p:tav>
                                        <p:tav tm="100000">
                                          <p:val>
                                            <p:strVal val="#ppt_x"/>
                                          </p:val>
                                        </p:tav>
                                      </p:tavLst>
                                    </p:anim>
                                    <p:anim calcmode="lin" valueType="num">
                                      <p:cBhvr additive="base">
                                        <p:cTn id="119" dur="500" fill="hold"/>
                                        <p:tgtEl>
                                          <p:spTgt spid="26690"/>
                                        </p:tgtEl>
                                        <p:attrNameLst>
                                          <p:attrName>ppt_y</p:attrName>
                                        </p:attrNameLst>
                                      </p:cBhvr>
                                      <p:tavLst>
                                        <p:tav tm="0">
                                          <p:val>
                                            <p:strVal val="0-#ppt_h/2"/>
                                          </p:val>
                                        </p:tav>
                                        <p:tav tm="100000">
                                          <p:val>
                                            <p:strVal val="#ppt_y"/>
                                          </p:val>
                                        </p:tav>
                                      </p:tavLst>
                                    </p:anim>
                                  </p:childTnLst>
                                </p:cTn>
                              </p:par>
                            </p:childTnLst>
                          </p:cTn>
                        </p:par>
                        <p:par>
                          <p:cTn id="120" fill="hold">
                            <p:stCondLst>
                              <p:cond delay="7500"/>
                            </p:stCondLst>
                            <p:childTnLst>
                              <p:par>
                                <p:cTn id="121" presetID="2" presetClass="entr" presetSubtype="3" fill="hold" grpId="0" nodeType="afterEffect">
                                  <p:stCondLst>
                                    <p:cond delay="0"/>
                                  </p:stCondLst>
                                  <p:childTnLst>
                                    <p:set>
                                      <p:cBhvr>
                                        <p:cTn id="122" dur="1" fill="hold">
                                          <p:stCondLst>
                                            <p:cond delay="0"/>
                                          </p:stCondLst>
                                        </p:cTn>
                                        <p:tgtEl>
                                          <p:spTgt spid="26696"/>
                                        </p:tgtEl>
                                        <p:attrNameLst>
                                          <p:attrName>style.visibility</p:attrName>
                                        </p:attrNameLst>
                                      </p:cBhvr>
                                      <p:to>
                                        <p:strVal val="visible"/>
                                      </p:to>
                                    </p:set>
                                    <p:anim calcmode="lin" valueType="num">
                                      <p:cBhvr additive="base">
                                        <p:cTn id="123" dur="500" fill="hold"/>
                                        <p:tgtEl>
                                          <p:spTgt spid="26696"/>
                                        </p:tgtEl>
                                        <p:attrNameLst>
                                          <p:attrName>ppt_x</p:attrName>
                                        </p:attrNameLst>
                                      </p:cBhvr>
                                      <p:tavLst>
                                        <p:tav tm="0">
                                          <p:val>
                                            <p:strVal val="1+#ppt_w/2"/>
                                          </p:val>
                                        </p:tav>
                                        <p:tav tm="100000">
                                          <p:val>
                                            <p:strVal val="#ppt_x"/>
                                          </p:val>
                                        </p:tav>
                                      </p:tavLst>
                                    </p:anim>
                                    <p:anim calcmode="lin" valueType="num">
                                      <p:cBhvr additive="base">
                                        <p:cTn id="124" dur="500" fill="hold"/>
                                        <p:tgtEl>
                                          <p:spTgt spid="26696"/>
                                        </p:tgtEl>
                                        <p:attrNameLst>
                                          <p:attrName>ppt_y</p:attrName>
                                        </p:attrNameLst>
                                      </p:cBhvr>
                                      <p:tavLst>
                                        <p:tav tm="0">
                                          <p:val>
                                            <p:strVal val="0-#ppt_h/2"/>
                                          </p:val>
                                        </p:tav>
                                        <p:tav tm="100000">
                                          <p:val>
                                            <p:strVal val="#ppt_y"/>
                                          </p:val>
                                        </p:tav>
                                      </p:tavLst>
                                    </p:anim>
                                  </p:childTnLst>
                                </p:cTn>
                              </p:par>
                            </p:childTnLst>
                          </p:cTn>
                        </p:par>
                        <p:par>
                          <p:cTn id="125" fill="hold">
                            <p:stCondLst>
                              <p:cond delay="8000"/>
                            </p:stCondLst>
                            <p:childTnLst>
                              <p:par>
                                <p:cTn id="126" presetID="2" presetClass="entr" presetSubtype="3" fill="hold" grpId="0" nodeType="afterEffect">
                                  <p:stCondLst>
                                    <p:cond delay="0"/>
                                  </p:stCondLst>
                                  <p:childTnLst>
                                    <p:set>
                                      <p:cBhvr>
                                        <p:cTn id="127" dur="1" fill="hold">
                                          <p:stCondLst>
                                            <p:cond delay="0"/>
                                          </p:stCondLst>
                                        </p:cTn>
                                        <p:tgtEl>
                                          <p:spTgt spid="26691"/>
                                        </p:tgtEl>
                                        <p:attrNameLst>
                                          <p:attrName>style.visibility</p:attrName>
                                        </p:attrNameLst>
                                      </p:cBhvr>
                                      <p:to>
                                        <p:strVal val="visible"/>
                                      </p:to>
                                    </p:set>
                                    <p:anim calcmode="lin" valueType="num">
                                      <p:cBhvr additive="base">
                                        <p:cTn id="128" dur="500" fill="hold"/>
                                        <p:tgtEl>
                                          <p:spTgt spid="26691"/>
                                        </p:tgtEl>
                                        <p:attrNameLst>
                                          <p:attrName>ppt_x</p:attrName>
                                        </p:attrNameLst>
                                      </p:cBhvr>
                                      <p:tavLst>
                                        <p:tav tm="0">
                                          <p:val>
                                            <p:strVal val="1+#ppt_w/2"/>
                                          </p:val>
                                        </p:tav>
                                        <p:tav tm="100000">
                                          <p:val>
                                            <p:strVal val="#ppt_x"/>
                                          </p:val>
                                        </p:tav>
                                      </p:tavLst>
                                    </p:anim>
                                    <p:anim calcmode="lin" valueType="num">
                                      <p:cBhvr additive="base">
                                        <p:cTn id="129" dur="500" fill="hold"/>
                                        <p:tgtEl>
                                          <p:spTgt spid="26691"/>
                                        </p:tgtEl>
                                        <p:attrNameLst>
                                          <p:attrName>ppt_y</p:attrName>
                                        </p:attrNameLst>
                                      </p:cBhvr>
                                      <p:tavLst>
                                        <p:tav tm="0">
                                          <p:val>
                                            <p:strVal val="0-#ppt_h/2"/>
                                          </p:val>
                                        </p:tav>
                                        <p:tav tm="100000">
                                          <p:val>
                                            <p:strVal val="#ppt_y"/>
                                          </p:val>
                                        </p:tav>
                                      </p:tavLst>
                                    </p:anim>
                                  </p:childTnLst>
                                </p:cTn>
                              </p:par>
                            </p:childTnLst>
                          </p:cTn>
                        </p:par>
                        <p:par>
                          <p:cTn id="130" fill="hold">
                            <p:stCondLst>
                              <p:cond delay="8500"/>
                            </p:stCondLst>
                            <p:childTnLst>
                              <p:par>
                                <p:cTn id="131" presetID="2" presetClass="entr" presetSubtype="3" fill="hold" grpId="0" nodeType="afterEffect">
                                  <p:stCondLst>
                                    <p:cond delay="0"/>
                                  </p:stCondLst>
                                  <p:childTnLst>
                                    <p:set>
                                      <p:cBhvr>
                                        <p:cTn id="132" dur="1" fill="hold">
                                          <p:stCondLst>
                                            <p:cond delay="0"/>
                                          </p:stCondLst>
                                        </p:cTn>
                                        <p:tgtEl>
                                          <p:spTgt spid="26697"/>
                                        </p:tgtEl>
                                        <p:attrNameLst>
                                          <p:attrName>style.visibility</p:attrName>
                                        </p:attrNameLst>
                                      </p:cBhvr>
                                      <p:to>
                                        <p:strVal val="visible"/>
                                      </p:to>
                                    </p:set>
                                    <p:anim calcmode="lin" valueType="num">
                                      <p:cBhvr additive="base">
                                        <p:cTn id="133" dur="500" fill="hold"/>
                                        <p:tgtEl>
                                          <p:spTgt spid="26697"/>
                                        </p:tgtEl>
                                        <p:attrNameLst>
                                          <p:attrName>ppt_x</p:attrName>
                                        </p:attrNameLst>
                                      </p:cBhvr>
                                      <p:tavLst>
                                        <p:tav tm="0">
                                          <p:val>
                                            <p:strVal val="1+#ppt_w/2"/>
                                          </p:val>
                                        </p:tav>
                                        <p:tav tm="100000">
                                          <p:val>
                                            <p:strVal val="#ppt_x"/>
                                          </p:val>
                                        </p:tav>
                                      </p:tavLst>
                                    </p:anim>
                                    <p:anim calcmode="lin" valueType="num">
                                      <p:cBhvr additive="base">
                                        <p:cTn id="134" dur="500" fill="hold"/>
                                        <p:tgtEl>
                                          <p:spTgt spid="26697"/>
                                        </p:tgtEl>
                                        <p:attrNameLst>
                                          <p:attrName>ppt_y</p:attrName>
                                        </p:attrNameLst>
                                      </p:cBhvr>
                                      <p:tavLst>
                                        <p:tav tm="0">
                                          <p:val>
                                            <p:strVal val="0-#ppt_h/2"/>
                                          </p:val>
                                        </p:tav>
                                        <p:tav tm="100000">
                                          <p:val>
                                            <p:strVal val="#ppt_y"/>
                                          </p:val>
                                        </p:tav>
                                      </p:tavLst>
                                    </p:anim>
                                  </p:childTnLst>
                                </p:cTn>
                              </p:par>
                            </p:childTnLst>
                          </p:cTn>
                        </p:par>
                        <p:par>
                          <p:cTn id="135" fill="hold">
                            <p:stCondLst>
                              <p:cond delay="9000"/>
                            </p:stCondLst>
                            <p:childTnLst>
                              <p:par>
                                <p:cTn id="136" presetID="2" presetClass="entr" presetSubtype="3" fill="hold" grpId="0" nodeType="afterEffect">
                                  <p:stCondLst>
                                    <p:cond delay="0"/>
                                  </p:stCondLst>
                                  <p:childTnLst>
                                    <p:set>
                                      <p:cBhvr>
                                        <p:cTn id="137" dur="1" fill="hold">
                                          <p:stCondLst>
                                            <p:cond delay="0"/>
                                          </p:stCondLst>
                                        </p:cTn>
                                        <p:tgtEl>
                                          <p:spTgt spid="26692"/>
                                        </p:tgtEl>
                                        <p:attrNameLst>
                                          <p:attrName>style.visibility</p:attrName>
                                        </p:attrNameLst>
                                      </p:cBhvr>
                                      <p:to>
                                        <p:strVal val="visible"/>
                                      </p:to>
                                    </p:set>
                                    <p:anim calcmode="lin" valueType="num">
                                      <p:cBhvr additive="base">
                                        <p:cTn id="138" dur="500" fill="hold"/>
                                        <p:tgtEl>
                                          <p:spTgt spid="26692"/>
                                        </p:tgtEl>
                                        <p:attrNameLst>
                                          <p:attrName>ppt_x</p:attrName>
                                        </p:attrNameLst>
                                      </p:cBhvr>
                                      <p:tavLst>
                                        <p:tav tm="0">
                                          <p:val>
                                            <p:strVal val="1+#ppt_w/2"/>
                                          </p:val>
                                        </p:tav>
                                        <p:tav tm="100000">
                                          <p:val>
                                            <p:strVal val="#ppt_x"/>
                                          </p:val>
                                        </p:tav>
                                      </p:tavLst>
                                    </p:anim>
                                    <p:anim calcmode="lin" valueType="num">
                                      <p:cBhvr additive="base">
                                        <p:cTn id="139" dur="500" fill="hold"/>
                                        <p:tgtEl>
                                          <p:spTgt spid="26692"/>
                                        </p:tgtEl>
                                        <p:attrNameLst>
                                          <p:attrName>ppt_y</p:attrName>
                                        </p:attrNameLst>
                                      </p:cBhvr>
                                      <p:tavLst>
                                        <p:tav tm="0">
                                          <p:val>
                                            <p:strVal val="0-#ppt_h/2"/>
                                          </p:val>
                                        </p:tav>
                                        <p:tav tm="100000">
                                          <p:val>
                                            <p:strVal val="#ppt_y"/>
                                          </p:val>
                                        </p:tav>
                                      </p:tavLst>
                                    </p:anim>
                                  </p:childTnLst>
                                </p:cTn>
                              </p:par>
                            </p:childTnLst>
                          </p:cTn>
                        </p:par>
                        <p:par>
                          <p:cTn id="140" fill="hold">
                            <p:stCondLst>
                              <p:cond delay="9500"/>
                            </p:stCondLst>
                            <p:childTnLst>
                              <p:par>
                                <p:cTn id="141" presetID="2" presetClass="entr" presetSubtype="3" fill="hold" grpId="0" nodeType="afterEffect">
                                  <p:stCondLst>
                                    <p:cond delay="0"/>
                                  </p:stCondLst>
                                  <p:childTnLst>
                                    <p:set>
                                      <p:cBhvr>
                                        <p:cTn id="142" dur="1" fill="hold">
                                          <p:stCondLst>
                                            <p:cond delay="0"/>
                                          </p:stCondLst>
                                        </p:cTn>
                                        <p:tgtEl>
                                          <p:spTgt spid="26698"/>
                                        </p:tgtEl>
                                        <p:attrNameLst>
                                          <p:attrName>style.visibility</p:attrName>
                                        </p:attrNameLst>
                                      </p:cBhvr>
                                      <p:to>
                                        <p:strVal val="visible"/>
                                      </p:to>
                                    </p:set>
                                    <p:anim calcmode="lin" valueType="num">
                                      <p:cBhvr additive="base">
                                        <p:cTn id="143" dur="500" fill="hold"/>
                                        <p:tgtEl>
                                          <p:spTgt spid="26698"/>
                                        </p:tgtEl>
                                        <p:attrNameLst>
                                          <p:attrName>ppt_x</p:attrName>
                                        </p:attrNameLst>
                                      </p:cBhvr>
                                      <p:tavLst>
                                        <p:tav tm="0">
                                          <p:val>
                                            <p:strVal val="1+#ppt_w/2"/>
                                          </p:val>
                                        </p:tav>
                                        <p:tav tm="100000">
                                          <p:val>
                                            <p:strVal val="#ppt_x"/>
                                          </p:val>
                                        </p:tav>
                                      </p:tavLst>
                                    </p:anim>
                                    <p:anim calcmode="lin" valueType="num">
                                      <p:cBhvr additive="base">
                                        <p:cTn id="144" dur="500" fill="hold"/>
                                        <p:tgtEl>
                                          <p:spTgt spid="26698"/>
                                        </p:tgtEl>
                                        <p:attrNameLst>
                                          <p:attrName>ppt_y</p:attrName>
                                        </p:attrNameLst>
                                      </p:cBhvr>
                                      <p:tavLst>
                                        <p:tav tm="0">
                                          <p:val>
                                            <p:strVal val="0-#ppt_h/2"/>
                                          </p:val>
                                        </p:tav>
                                        <p:tav tm="100000">
                                          <p:val>
                                            <p:strVal val="#ppt_y"/>
                                          </p:val>
                                        </p:tav>
                                      </p:tavLst>
                                    </p:anim>
                                  </p:childTnLst>
                                </p:cTn>
                              </p:par>
                            </p:childTnLst>
                          </p:cTn>
                        </p:par>
                        <p:par>
                          <p:cTn id="145" fill="hold">
                            <p:stCondLst>
                              <p:cond delay="10000"/>
                            </p:stCondLst>
                            <p:childTnLst>
                              <p:par>
                                <p:cTn id="146" presetID="2" presetClass="entr" presetSubtype="3" fill="hold" grpId="0" nodeType="afterEffect">
                                  <p:stCondLst>
                                    <p:cond delay="0"/>
                                  </p:stCondLst>
                                  <p:childTnLst>
                                    <p:set>
                                      <p:cBhvr>
                                        <p:cTn id="147" dur="1" fill="hold">
                                          <p:stCondLst>
                                            <p:cond delay="0"/>
                                          </p:stCondLst>
                                        </p:cTn>
                                        <p:tgtEl>
                                          <p:spTgt spid="26693"/>
                                        </p:tgtEl>
                                        <p:attrNameLst>
                                          <p:attrName>style.visibility</p:attrName>
                                        </p:attrNameLst>
                                      </p:cBhvr>
                                      <p:to>
                                        <p:strVal val="visible"/>
                                      </p:to>
                                    </p:set>
                                    <p:anim calcmode="lin" valueType="num">
                                      <p:cBhvr additive="base">
                                        <p:cTn id="148" dur="500" fill="hold"/>
                                        <p:tgtEl>
                                          <p:spTgt spid="26693"/>
                                        </p:tgtEl>
                                        <p:attrNameLst>
                                          <p:attrName>ppt_x</p:attrName>
                                        </p:attrNameLst>
                                      </p:cBhvr>
                                      <p:tavLst>
                                        <p:tav tm="0">
                                          <p:val>
                                            <p:strVal val="1+#ppt_w/2"/>
                                          </p:val>
                                        </p:tav>
                                        <p:tav tm="100000">
                                          <p:val>
                                            <p:strVal val="#ppt_x"/>
                                          </p:val>
                                        </p:tav>
                                      </p:tavLst>
                                    </p:anim>
                                    <p:anim calcmode="lin" valueType="num">
                                      <p:cBhvr additive="base">
                                        <p:cTn id="149" dur="500" fill="hold"/>
                                        <p:tgtEl>
                                          <p:spTgt spid="26693"/>
                                        </p:tgtEl>
                                        <p:attrNameLst>
                                          <p:attrName>ppt_y</p:attrName>
                                        </p:attrNameLst>
                                      </p:cBhvr>
                                      <p:tavLst>
                                        <p:tav tm="0">
                                          <p:val>
                                            <p:strVal val="0-#ppt_h/2"/>
                                          </p:val>
                                        </p:tav>
                                        <p:tav tm="100000">
                                          <p:val>
                                            <p:strVal val="#ppt_y"/>
                                          </p:val>
                                        </p:tav>
                                      </p:tavLst>
                                    </p:anim>
                                  </p:childTnLst>
                                </p:cTn>
                              </p:par>
                            </p:childTnLst>
                          </p:cTn>
                        </p:par>
                        <p:par>
                          <p:cTn id="150" fill="hold">
                            <p:stCondLst>
                              <p:cond delay="10500"/>
                            </p:stCondLst>
                            <p:childTnLst>
                              <p:par>
                                <p:cTn id="151" presetID="2" presetClass="entr" presetSubtype="3" fill="hold" grpId="0" nodeType="afterEffect">
                                  <p:stCondLst>
                                    <p:cond delay="0"/>
                                  </p:stCondLst>
                                  <p:childTnLst>
                                    <p:set>
                                      <p:cBhvr>
                                        <p:cTn id="152" dur="1" fill="hold">
                                          <p:stCondLst>
                                            <p:cond delay="0"/>
                                          </p:stCondLst>
                                        </p:cTn>
                                        <p:tgtEl>
                                          <p:spTgt spid="26699"/>
                                        </p:tgtEl>
                                        <p:attrNameLst>
                                          <p:attrName>style.visibility</p:attrName>
                                        </p:attrNameLst>
                                      </p:cBhvr>
                                      <p:to>
                                        <p:strVal val="visible"/>
                                      </p:to>
                                    </p:set>
                                    <p:anim calcmode="lin" valueType="num">
                                      <p:cBhvr additive="base">
                                        <p:cTn id="153" dur="500" fill="hold"/>
                                        <p:tgtEl>
                                          <p:spTgt spid="26699"/>
                                        </p:tgtEl>
                                        <p:attrNameLst>
                                          <p:attrName>ppt_x</p:attrName>
                                        </p:attrNameLst>
                                      </p:cBhvr>
                                      <p:tavLst>
                                        <p:tav tm="0">
                                          <p:val>
                                            <p:strVal val="1+#ppt_w/2"/>
                                          </p:val>
                                        </p:tav>
                                        <p:tav tm="100000">
                                          <p:val>
                                            <p:strVal val="#ppt_x"/>
                                          </p:val>
                                        </p:tav>
                                      </p:tavLst>
                                    </p:anim>
                                    <p:anim calcmode="lin" valueType="num">
                                      <p:cBhvr additive="base">
                                        <p:cTn id="154" dur="500" fill="hold"/>
                                        <p:tgtEl>
                                          <p:spTgt spid="26699"/>
                                        </p:tgtEl>
                                        <p:attrNameLst>
                                          <p:attrName>ppt_y</p:attrName>
                                        </p:attrNameLst>
                                      </p:cBhvr>
                                      <p:tavLst>
                                        <p:tav tm="0">
                                          <p:val>
                                            <p:strVal val="0-#ppt_h/2"/>
                                          </p:val>
                                        </p:tav>
                                        <p:tav tm="100000">
                                          <p:val>
                                            <p:strVal val="#ppt_y"/>
                                          </p:val>
                                        </p:tav>
                                      </p:tavLst>
                                    </p:anim>
                                  </p:childTnLst>
                                </p:cTn>
                              </p:par>
                            </p:childTnLst>
                          </p:cTn>
                        </p:par>
                        <p:par>
                          <p:cTn id="155" fill="hold">
                            <p:stCondLst>
                              <p:cond delay="11000"/>
                            </p:stCondLst>
                            <p:childTnLst>
                              <p:par>
                                <p:cTn id="156" presetID="2" presetClass="entr" presetSubtype="3" fill="hold" grpId="0" nodeType="afterEffect">
                                  <p:stCondLst>
                                    <p:cond delay="0"/>
                                  </p:stCondLst>
                                  <p:childTnLst>
                                    <p:set>
                                      <p:cBhvr>
                                        <p:cTn id="157" dur="1" fill="hold">
                                          <p:stCondLst>
                                            <p:cond delay="0"/>
                                          </p:stCondLst>
                                        </p:cTn>
                                        <p:tgtEl>
                                          <p:spTgt spid="26694"/>
                                        </p:tgtEl>
                                        <p:attrNameLst>
                                          <p:attrName>style.visibility</p:attrName>
                                        </p:attrNameLst>
                                      </p:cBhvr>
                                      <p:to>
                                        <p:strVal val="visible"/>
                                      </p:to>
                                    </p:set>
                                    <p:anim calcmode="lin" valueType="num">
                                      <p:cBhvr additive="base">
                                        <p:cTn id="158" dur="500" fill="hold"/>
                                        <p:tgtEl>
                                          <p:spTgt spid="26694"/>
                                        </p:tgtEl>
                                        <p:attrNameLst>
                                          <p:attrName>ppt_x</p:attrName>
                                        </p:attrNameLst>
                                      </p:cBhvr>
                                      <p:tavLst>
                                        <p:tav tm="0">
                                          <p:val>
                                            <p:strVal val="1+#ppt_w/2"/>
                                          </p:val>
                                        </p:tav>
                                        <p:tav tm="100000">
                                          <p:val>
                                            <p:strVal val="#ppt_x"/>
                                          </p:val>
                                        </p:tav>
                                      </p:tavLst>
                                    </p:anim>
                                    <p:anim calcmode="lin" valueType="num">
                                      <p:cBhvr additive="base">
                                        <p:cTn id="159" dur="500" fill="hold"/>
                                        <p:tgtEl>
                                          <p:spTgt spid="26694"/>
                                        </p:tgtEl>
                                        <p:attrNameLst>
                                          <p:attrName>ppt_y</p:attrName>
                                        </p:attrNameLst>
                                      </p:cBhvr>
                                      <p:tavLst>
                                        <p:tav tm="0">
                                          <p:val>
                                            <p:strVal val="0-#ppt_h/2"/>
                                          </p:val>
                                        </p:tav>
                                        <p:tav tm="100000">
                                          <p:val>
                                            <p:strVal val="#ppt_y"/>
                                          </p:val>
                                        </p:tav>
                                      </p:tavLst>
                                    </p:anim>
                                  </p:childTnLst>
                                </p:cTn>
                              </p:par>
                            </p:childTnLst>
                          </p:cTn>
                        </p:par>
                        <p:par>
                          <p:cTn id="160" fill="hold">
                            <p:stCondLst>
                              <p:cond delay="11500"/>
                            </p:stCondLst>
                            <p:childTnLst>
                              <p:par>
                                <p:cTn id="161" presetID="2" presetClass="entr" presetSubtype="3" fill="hold" grpId="0" nodeType="afterEffect">
                                  <p:stCondLst>
                                    <p:cond delay="0"/>
                                  </p:stCondLst>
                                  <p:childTnLst>
                                    <p:set>
                                      <p:cBhvr>
                                        <p:cTn id="162" dur="1" fill="hold">
                                          <p:stCondLst>
                                            <p:cond delay="0"/>
                                          </p:stCondLst>
                                        </p:cTn>
                                        <p:tgtEl>
                                          <p:spTgt spid="26700"/>
                                        </p:tgtEl>
                                        <p:attrNameLst>
                                          <p:attrName>style.visibility</p:attrName>
                                        </p:attrNameLst>
                                      </p:cBhvr>
                                      <p:to>
                                        <p:strVal val="visible"/>
                                      </p:to>
                                    </p:set>
                                    <p:anim calcmode="lin" valueType="num">
                                      <p:cBhvr additive="base">
                                        <p:cTn id="163" dur="500" fill="hold"/>
                                        <p:tgtEl>
                                          <p:spTgt spid="26700"/>
                                        </p:tgtEl>
                                        <p:attrNameLst>
                                          <p:attrName>ppt_x</p:attrName>
                                        </p:attrNameLst>
                                      </p:cBhvr>
                                      <p:tavLst>
                                        <p:tav tm="0">
                                          <p:val>
                                            <p:strVal val="1+#ppt_w/2"/>
                                          </p:val>
                                        </p:tav>
                                        <p:tav tm="100000">
                                          <p:val>
                                            <p:strVal val="#ppt_x"/>
                                          </p:val>
                                        </p:tav>
                                      </p:tavLst>
                                    </p:anim>
                                    <p:anim calcmode="lin" valueType="num">
                                      <p:cBhvr additive="base">
                                        <p:cTn id="164" dur="500" fill="hold"/>
                                        <p:tgtEl>
                                          <p:spTgt spid="267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animBg="1"/>
      <p:bldP spid="26630" grpId="0" animBg="1"/>
      <p:bldP spid="26631" grpId="0" animBg="1"/>
      <p:bldP spid="26632" grpId="0" animBg="1"/>
      <p:bldP spid="26633" grpId="0" animBg="1"/>
      <p:bldP spid="26634" grpId="0" animBg="1"/>
      <p:bldP spid="26635" grpId="0" animBg="1"/>
      <p:bldP spid="26636" grpId="0" animBg="1"/>
      <p:bldP spid="26677" grpId="0" animBg="1"/>
      <p:bldP spid="26678" grpId="0" animBg="1"/>
      <p:bldP spid="26679" grpId="0" animBg="1"/>
      <p:bldP spid="26680" grpId="0" animBg="1"/>
      <p:bldP spid="26681" grpId="0" animBg="1"/>
      <p:bldP spid="26682" grpId="0" animBg="1"/>
      <p:bldP spid="26683" grpId="0" animBg="1"/>
      <p:bldP spid="26684" grpId="0" animBg="1"/>
      <p:bldP spid="26685" grpId="0" animBg="1"/>
      <p:bldP spid="26686" grpId="0" animBg="1"/>
      <p:bldP spid="26687" grpId="0" animBg="1"/>
      <p:bldP spid="26688" grpId="0" animBg="1"/>
      <p:bldP spid="26689" grpId="0" animBg="1"/>
      <p:bldP spid="26690" grpId="0" animBg="1"/>
      <p:bldP spid="26691" grpId="0" animBg="1"/>
      <p:bldP spid="26692" grpId="0" animBg="1"/>
      <p:bldP spid="26693" grpId="0" animBg="1"/>
      <p:bldP spid="26694" grpId="0" animBg="1"/>
      <p:bldP spid="26695" grpId="0" animBg="1"/>
      <p:bldP spid="26696" grpId="0" animBg="1"/>
      <p:bldP spid="26697" grpId="0" animBg="1"/>
      <p:bldP spid="26698" grpId="0" animBg="1"/>
      <p:bldP spid="26699" grpId="0" animBg="1"/>
      <p:bldP spid="2670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386012" y="1295400"/>
            <a:ext cx="5418138" cy="3292475"/>
            <a:chOff x="2200" y="571"/>
            <a:chExt cx="3413" cy="2074"/>
          </a:xfrm>
        </p:grpSpPr>
        <p:grpSp>
          <p:nvGrpSpPr>
            <p:cNvPr id="3" name="Group 3"/>
            <p:cNvGrpSpPr>
              <a:grpSpLocks/>
            </p:cNvGrpSpPr>
            <p:nvPr/>
          </p:nvGrpSpPr>
          <p:grpSpPr bwMode="auto">
            <a:xfrm>
              <a:off x="2200" y="571"/>
              <a:ext cx="2954" cy="1815"/>
              <a:chOff x="2200" y="572"/>
              <a:chExt cx="2954" cy="1815"/>
            </a:xfrm>
          </p:grpSpPr>
          <p:grpSp>
            <p:nvGrpSpPr>
              <p:cNvPr id="4" name="Group 4"/>
              <p:cNvGrpSpPr>
                <a:grpSpLocks/>
              </p:cNvGrpSpPr>
              <p:nvPr/>
            </p:nvGrpSpPr>
            <p:grpSpPr bwMode="auto">
              <a:xfrm>
                <a:off x="2206" y="572"/>
                <a:ext cx="2948" cy="1815"/>
                <a:chOff x="612" y="1026"/>
                <a:chExt cx="2948" cy="1815"/>
              </a:xfrm>
            </p:grpSpPr>
            <p:sp>
              <p:nvSpPr>
                <p:cNvPr id="54290" name="Rectangle 5"/>
                <p:cNvSpPr>
                  <a:spLocks noChangeArrowheads="1"/>
                </p:cNvSpPr>
                <p:nvPr/>
              </p:nvSpPr>
              <p:spPr bwMode="auto">
                <a:xfrm>
                  <a:off x="612" y="1480"/>
                  <a:ext cx="2268" cy="1360"/>
                </a:xfrm>
                <a:prstGeom prst="rect">
                  <a:avLst/>
                </a:prstGeom>
                <a:solidFill>
                  <a:schemeClr val="folHlink"/>
                </a:solidFill>
                <a:ln w="9525">
                  <a:solidFill>
                    <a:schemeClr val="tx1"/>
                  </a:solidFill>
                  <a:miter lim="800000"/>
                  <a:headEnd/>
                  <a:tailEnd/>
                </a:ln>
              </p:spPr>
              <p:txBody>
                <a:bodyPr wrap="none" anchor="ctr"/>
                <a:lstStyle/>
                <a:p>
                  <a:endParaRPr lang="en-US"/>
                </a:p>
              </p:txBody>
            </p:sp>
            <p:sp>
              <p:nvSpPr>
                <p:cNvPr id="54291" name="Line 6"/>
                <p:cNvSpPr>
                  <a:spLocks noChangeShapeType="1"/>
                </p:cNvSpPr>
                <p:nvPr/>
              </p:nvSpPr>
              <p:spPr bwMode="auto">
                <a:xfrm flipV="1">
                  <a:off x="2880" y="1026"/>
                  <a:ext cx="680" cy="454"/>
                </a:xfrm>
                <a:prstGeom prst="line">
                  <a:avLst/>
                </a:prstGeom>
                <a:noFill/>
                <a:ln w="9525">
                  <a:solidFill>
                    <a:schemeClr val="tx1"/>
                  </a:solidFill>
                  <a:round/>
                  <a:headEnd/>
                  <a:tailEnd/>
                </a:ln>
              </p:spPr>
              <p:txBody>
                <a:bodyPr/>
                <a:lstStyle/>
                <a:p>
                  <a:endParaRPr lang="en-US"/>
                </a:p>
              </p:txBody>
            </p:sp>
            <p:sp>
              <p:nvSpPr>
                <p:cNvPr id="54292" name="Line 7"/>
                <p:cNvSpPr>
                  <a:spLocks noChangeShapeType="1"/>
                </p:cNvSpPr>
                <p:nvPr/>
              </p:nvSpPr>
              <p:spPr bwMode="auto">
                <a:xfrm flipV="1">
                  <a:off x="2880" y="2387"/>
                  <a:ext cx="680" cy="454"/>
                </a:xfrm>
                <a:prstGeom prst="line">
                  <a:avLst/>
                </a:prstGeom>
                <a:noFill/>
                <a:ln w="9525">
                  <a:solidFill>
                    <a:schemeClr val="tx1"/>
                  </a:solidFill>
                  <a:round/>
                  <a:headEnd/>
                  <a:tailEnd/>
                </a:ln>
              </p:spPr>
              <p:txBody>
                <a:bodyPr/>
                <a:lstStyle/>
                <a:p>
                  <a:endParaRPr lang="en-US"/>
                </a:p>
              </p:txBody>
            </p:sp>
            <p:sp>
              <p:nvSpPr>
                <p:cNvPr id="54293" name="Line 8"/>
                <p:cNvSpPr>
                  <a:spLocks noChangeShapeType="1"/>
                </p:cNvSpPr>
                <p:nvPr/>
              </p:nvSpPr>
              <p:spPr bwMode="auto">
                <a:xfrm flipV="1">
                  <a:off x="612" y="1026"/>
                  <a:ext cx="680" cy="454"/>
                </a:xfrm>
                <a:prstGeom prst="line">
                  <a:avLst/>
                </a:prstGeom>
                <a:noFill/>
                <a:ln w="9525">
                  <a:solidFill>
                    <a:schemeClr val="tx1"/>
                  </a:solidFill>
                  <a:round/>
                  <a:headEnd/>
                  <a:tailEnd/>
                </a:ln>
              </p:spPr>
              <p:txBody>
                <a:bodyPr/>
                <a:lstStyle/>
                <a:p>
                  <a:endParaRPr lang="en-US"/>
                </a:p>
              </p:txBody>
            </p:sp>
            <p:sp>
              <p:nvSpPr>
                <p:cNvPr id="54294" name="Line 9"/>
                <p:cNvSpPr>
                  <a:spLocks noChangeShapeType="1"/>
                </p:cNvSpPr>
                <p:nvPr/>
              </p:nvSpPr>
              <p:spPr bwMode="auto">
                <a:xfrm>
                  <a:off x="1292" y="1026"/>
                  <a:ext cx="2268" cy="0"/>
                </a:xfrm>
                <a:prstGeom prst="line">
                  <a:avLst/>
                </a:prstGeom>
                <a:noFill/>
                <a:ln w="9525">
                  <a:solidFill>
                    <a:schemeClr val="tx1"/>
                  </a:solidFill>
                  <a:round/>
                  <a:headEnd/>
                  <a:tailEnd/>
                </a:ln>
              </p:spPr>
              <p:txBody>
                <a:bodyPr/>
                <a:lstStyle/>
                <a:p>
                  <a:endParaRPr lang="en-US"/>
                </a:p>
              </p:txBody>
            </p:sp>
            <p:sp>
              <p:nvSpPr>
                <p:cNvPr id="54295" name="Line 10"/>
                <p:cNvSpPr>
                  <a:spLocks noChangeShapeType="1"/>
                </p:cNvSpPr>
                <p:nvPr/>
              </p:nvSpPr>
              <p:spPr bwMode="auto">
                <a:xfrm>
                  <a:off x="3560" y="1026"/>
                  <a:ext cx="0" cy="1361"/>
                </a:xfrm>
                <a:prstGeom prst="line">
                  <a:avLst/>
                </a:prstGeom>
                <a:noFill/>
                <a:ln w="9525">
                  <a:solidFill>
                    <a:schemeClr val="tx1"/>
                  </a:solidFill>
                  <a:round/>
                  <a:headEnd/>
                  <a:tailEnd/>
                </a:ln>
              </p:spPr>
              <p:txBody>
                <a:bodyPr/>
                <a:lstStyle/>
                <a:p>
                  <a:endParaRPr lang="en-US"/>
                </a:p>
              </p:txBody>
            </p:sp>
          </p:grpSp>
          <p:sp>
            <p:nvSpPr>
              <p:cNvPr id="54288" name="Freeform 11"/>
              <p:cNvSpPr>
                <a:spLocks/>
              </p:cNvSpPr>
              <p:nvPr/>
            </p:nvSpPr>
            <p:spPr bwMode="auto">
              <a:xfrm>
                <a:off x="4468" y="573"/>
                <a:ext cx="680" cy="1814"/>
              </a:xfrm>
              <a:custGeom>
                <a:avLst/>
                <a:gdLst>
                  <a:gd name="T0" fmla="*/ 0 w 680"/>
                  <a:gd name="T1" fmla="*/ 453 h 1814"/>
                  <a:gd name="T2" fmla="*/ 680 w 680"/>
                  <a:gd name="T3" fmla="*/ 0 h 1814"/>
                  <a:gd name="T4" fmla="*/ 680 w 680"/>
                  <a:gd name="T5" fmla="*/ 1360 h 1814"/>
                  <a:gd name="T6" fmla="*/ 0 w 680"/>
                  <a:gd name="T7" fmla="*/ 1814 h 1814"/>
                  <a:gd name="T8" fmla="*/ 0 w 680"/>
                  <a:gd name="T9" fmla="*/ 453 h 1814"/>
                  <a:gd name="T10" fmla="*/ 0 60000 65536"/>
                  <a:gd name="T11" fmla="*/ 0 60000 65536"/>
                  <a:gd name="T12" fmla="*/ 0 60000 65536"/>
                  <a:gd name="T13" fmla="*/ 0 60000 65536"/>
                  <a:gd name="T14" fmla="*/ 0 60000 65536"/>
                  <a:gd name="T15" fmla="*/ 0 w 680"/>
                  <a:gd name="T16" fmla="*/ 0 h 1814"/>
                  <a:gd name="T17" fmla="*/ 680 w 680"/>
                  <a:gd name="T18" fmla="*/ 1814 h 1814"/>
                </a:gdLst>
                <a:ahLst/>
                <a:cxnLst>
                  <a:cxn ang="T10">
                    <a:pos x="T0" y="T1"/>
                  </a:cxn>
                  <a:cxn ang="T11">
                    <a:pos x="T2" y="T3"/>
                  </a:cxn>
                  <a:cxn ang="T12">
                    <a:pos x="T4" y="T5"/>
                  </a:cxn>
                  <a:cxn ang="T13">
                    <a:pos x="T6" y="T7"/>
                  </a:cxn>
                  <a:cxn ang="T14">
                    <a:pos x="T8" y="T9"/>
                  </a:cxn>
                </a:cxnLst>
                <a:rect l="T15" t="T16" r="T17" b="T18"/>
                <a:pathLst>
                  <a:path w="680" h="1814">
                    <a:moveTo>
                      <a:pt x="0" y="453"/>
                    </a:moveTo>
                    <a:lnTo>
                      <a:pt x="680" y="0"/>
                    </a:lnTo>
                    <a:lnTo>
                      <a:pt x="680" y="1360"/>
                    </a:lnTo>
                    <a:lnTo>
                      <a:pt x="0" y="1814"/>
                    </a:lnTo>
                    <a:lnTo>
                      <a:pt x="0" y="453"/>
                    </a:lnTo>
                    <a:close/>
                  </a:path>
                </a:pathLst>
              </a:custGeom>
              <a:solidFill>
                <a:schemeClr val="folHlink"/>
              </a:solidFill>
              <a:ln w="9525">
                <a:solidFill>
                  <a:schemeClr val="tx1"/>
                </a:solidFill>
                <a:round/>
                <a:headEnd/>
                <a:tailEnd/>
              </a:ln>
            </p:spPr>
            <p:txBody>
              <a:bodyPr/>
              <a:lstStyle/>
              <a:p>
                <a:endParaRPr lang="en-US"/>
              </a:p>
            </p:txBody>
          </p:sp>
          <p:sp>
            <p:nvSpPr>
              <p:cNvPr id="54289" name="Freeform 12"/>
              <p:cNvSpPr>
                <a:spLocks/>
              </p:cNvSpPr>
              <p:nvPr/>
            </p:nvSpPr>
            <p:spPr bwMode="auto">
              <a:xfrm>
                <a:off x="2200" y="573"/>
                <a:ext cx="2948" cy="453"/>
              </a:xfrm>
              <a:custGeom>
                <a:avLst/>
                <a:gdLst>
                  <a:gd name="T0" fmla="*/ 0 w 2948"/>
                  <a:gd name="T1" fmla="*/ 453 h 453"/>
                  <a:gd name="T2" fmla="*/ 680 w 2948"/>
                  <a:gd name="T3" fmla="*/ 0 h 453"/>
                  <a:gd name="T4" fmla="*/ 2948 w 2948"/>
                  <a:gd name="T5" fmla="*/ 0 h 453"/>
                  <a:gd name="T6" fmla="*/ 2268 w 2948"/>
                  <a:gd name="T7" fmla="*/ 453 h 453"/>
                  <a:gd name="T8" fmla="*/ 0 w 2948"/>
                  <a:gd name="T9" fmla="*/ 453 h 453"/>
                  <a:gd name="T10" fmla="*/ 0 60000 65536"/>
                  <a:gd name="T11" fmla="*/ 0 60000 65536"/>
                  <a:gd name="T12" fmla="*/ 0 60000 65536"/>
                  <a:gd name="T13" fmla="*/ 0 60000 65536"/>
                  <a:gd name="T14" fmla="*/ 0 60000 65536"/>
                  <a:gd name="T15" fmla="*/ 0 w 2948"/>
                  <a:gd name="T16" fmla="*/ 0 h 453"/>
                  <a:gd name="T17" fmla="*/ 2948 w 2948"/>
                  <a:gd name="T18" fmla="*/ 453 h 453"/>
                </a:gdLst>
                <a:ahLst/>
                <a:cxnLst>
                  <a:cxn ang="T10">
                    <a:pos x="T0" y="T1"/>
                  </a:cxn>
                  <a:cxn ang="T11">
                    <a:pos x="T2" y="T3"/>
                  </a:cxn>
                  <a:cxn ang="T12">
                    <a:pos x="T4" y="T5"/>
                  </a:cxn>
                  <a:cxn ang="T13">
                    <a:pos x="T6" y="T7"/>
                  </a:cxn>
                  <a:cxn ang="T14">
                    <a:pos x="T8" y="T9"/>
                  </a:cxn>
                </a:cxnLst>
                <a:rect l="T15" t="T16" r="T17" b="T18"/>
                <a:pathLst>
                  <a:path w="2948" h="453">
                    <a:moveTo>
                      <a:pt x="0" y="453"/>
                    </a:moveTo>
                    <a:lnTo>
                      <a:pt x="680" y="0"/>
                    </a:lnTo>
                    <a:lnTo>
                      <a:pt x="2948" y="0"/>
                    </a:lnTo>
                    <a:lnTo>
                      <a:pt x="2268" y="453"/>
                    </a:lnTo>
                    <a:lnTo>
                      <a:pt x="0" y="453"/>
                    </a:lnTo>
                    <a:close/>
                  </a:path>
                </a:pathLst>
              </a:custGeom>
              <a:solidFill>
                <a:schemeClr val="folHlink"/>
              </a:solidFill>
              <a:ln w="9525">
                <a:solidFill>
                  <a:schemeClr val="tx1"/>
                </a:solidFill>
                <a:round/>
                <a:headEnd/>
                <a:tailEnd/>
              </a:ln>
            </p:spPr>
            <p:txBody>
              <a:bodyPr/>
              <a:lstStyle/>
              <a:p>
                <a:endParaRPr lang="en-US"/>
              </a:p>
            </p:txBody>
          </p:sp>
        </p:grpSp>
        <p:sp>
          <p:nvSpPr>
            <p:cNvPr id="54284" name="Text Box 13"/>
            <p:cNvSpPr txBox="1">
              <a:spLocks noChangeArrowheads="1"/>
            </p:cNvSpPr>
            <p:nvPr/>
          </p:nvSpPr>
          <p:spPr bwMode="auto">
            <a:xfrm>
              <a:off x="2960" y="2414"/>
              <a:ext cx="498" cy="231"/>
            </a:xfrm>
            <a:prstGeom prst="rect">
              <a:avLst/>
            </a:prstGeom>
            <a:noFill/>
            <a:ln w="9525">
              <a:noFill/>
              <a:miter lim="800000"/>
              <a:headEnd/>
              <a:tailEnd/>
            </a:ln>
          </p:spPr>
          <p:txBody>
            <a:bodyPr wrap="none">
              <a:spAutoFit/>
            </a:bodyPr>
            <a:lstStyle/>
            <a:p>
              <a:pPr eaLnBrk="0" hangingPunct="0"/>
              <a:r>
                <a:rPr lang="en-GB" sz="1800">
                  <a:latin typeface="Comic Sans MS" pitchFamily="66" charset="0"/>
                </a:rPr>
                <a:t>10 cm</a:t>
              </a:r>
              <a:endParaRPr lang="en-US" sz="1800">
                <a:latin typeface="Comic Sans MS" pitchFamily="66" charset="0"/>
              </a:endParaRPr>
            </a:p>
          </p:txBody>
        </p:sp>
        <p:sp>
          <p:nvSpPr>
            <p:cNvPr id="54285" name="Text Box 14"/>
            <p:cNvSpPr txBox="1">
              <a:spLocks noChangeArrowheads="1"/>
            </p:cNvSpPr>
            <p:nvPr/>
          </p:nvSpPr>
          <p:spPr bwMode="auto">
            <a:xfrm>
              <a:off x="4814" y="2126"/>
              <a:ext cx="433" cy="231"/>
            </a:xfrm>
            <a:prstGeom prst="rect">
              <a:avLst/>
            </a:prstGeom>
            <a:noFill/>
            <a:ln w="9525">
              <a:noFill/>
              <a:miter lim="800000"/>
              <a:headEnd/>
              <a:tailEnd/>
            </a:ln>
          </p:spPr>
          <p:txBody>
            <a:bodyPr wrap="none">
              <a:spAutoFit/>
            </a:bodyPr>
            <a:lstStyle/>
            <a:p>
              <a:pPr eaLnBrk="0" hangingPunct="0"/>
              <a:r>
                <a:rPr lang="en-GB" sz="1800">
                  <a:latin typeface="Comic Sans MS" pitchFamily="66" charset="0"/>
                </a:rPr>
                <a:t>4 cm</a:t>
              </a:r>
              <a:endParaRPr lang="en-US" sz="1800">
                <a:latin typeface="Comic Sans MS" pitchFamily="66" charset="0"/>
              </a:endParaRPr>
            </a:p>
          </p:txBody>
        </p:sp>
        <p:sp>
          <p:nvSpPr>
            <p:cNvPr id="54286" name="Text Box 15"/>
            <p:cNvSpPr txBox="1">
              <a:spLocks noChangeArrowheads="1"/>
            </p:cNvSpPr>
            <p:nvPr/>
          </p:nvSpPr>
          <p:spPr bwMode="auto">
            <a:xfrm>
              <a:off x="5180" y="1202"/>
              <a:ext cx="433" cy="231"/>
            </a:xfrm>
            <a:prstGeom prst="rect">
              <a:avLst/>
            </a:prstGeom>
            <a:noFill/>
            <a:ln w="9525">
              <a:noFill/>
              <a:miter lim="800000"/>
              <a:headEnd/>
              <a:tailEnd/>
            </a:ln>
          </p:spPr>
          <p:txBody>
            <a:bodyPr wrap="none">
              <a:spAutoFit/>
            </a:bodyPr>
            <a:lstStyle/>
            <a:p>
              <a:pPr eaLnBrk="0" hangingPunct="0"/>
              <a:r>
                <a:rPr lang="en-GB" sz="1800" dirty="0">
                  <a:latin typeface="Comic Sans MS" pitchFamily="66" charset="0"/>
                </a:rPr>
                <a:t>6 cm</a:t>
              </a:r>
              <a:endParaRPr lang="en-US" sz="1800" dirty="0">
                <a:latin typeface="Comic Sans MS" pitchFamily="66" charset="0"/>
              </a:endParaRPr>
            </a:p>
          </p:txBody>
        </p:sp>
      </p:grpSp>
      <p:sp>
        <p:nvSpPr>
          <p:cNvPr id="54275" name="Text Box 16"/>
          <p:cNvSpPr txBox="1">
            <a:spLocks noChangeArrowheads="1"/>
          </p:cNvSpPr>
          <p:nvPr/>
        </p:nvSpPr>
        <p:spPr bwMode="auto">
          <a:xfrm>
            <a:off x="50800" y="609600"/>
            <a:ext cx="8712200" cy="1200329"/>
          </a:xfrm>
          <a:prstGeom prst="rect">
            <a:avLst/>
          </a:prstGeom>
          <a:noFill/>
          <a:ln w="9525">
            <a:noFill/>
            <a:miter lim="800000"/>
            <a:headEnd/>
            <a:tailEnd/>
          </a:ln>
        </p:spPr>
        <p:txBody>
          <a:bodyPr wrap="square">
            <a:spAutoFit/>
          </a:bodyPr>
          <a:lstStyle/>
          <a:p>
            <a:pPr eaLnBrk="0" hangingPunct="0"/>
            <a:r>
              <a:rPr lang="en-GB"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rPr>
              <a:t>Let us go back and look at what we did here</a:t>
            </a:r>
            <a:endParaRPr lang="en-US" sz="3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Comic Sans MS" pitchFamily="66" charset="0"/>
            </a:endParaRPr>
          </a:p>
        </p:txBody>
      </p:sp>
      <p:sp>
        <p:nvSpPr>
          <p:cNvPr id="88081" name="Text Box 17"/>
          <p:cNvSpPr txBox="1">
            <a:spLocks noChangeArrowheads="1"/>
          </p:cNvSpPr>
          <p:nvPr/>
        </p:nvSpPr>
        <p:spPr bwMode="auto">
          <a:xfrm>
            <a:off x="3554412" y="4572000"/>
            <a:ext cx="852488" cy="366713"/>
          </a:xfrm>
          <a:prstGeom prst="rect">
            <a:avLst/>
          </a:prstGeom>
          <a:noFill/>
          <a:ln w="9525">
            <a:noFill/>
            <a:miter lim="800000"/>
            <a:headEnd/>
            <a:tailEnd/>
          </a:ln>
        </p:spPr>
        <p:txBody>
          <a:bodyPr wrap="none">
            <a:spAutoFit/>
          </a:bodyPr>
          <a:lstStyle/>
          <a:p>
            <a:pPr eaLnBrk="0" hangingPunct="0"/>
            <a:r>
              <a:rPr lang="en-GB" sz="1800" dirty="0">
                <a:solidFill>
                  <a:srgbClr val="FD2501"/>
                </a:solidFill>
                <a:latin typeface="Comic Sans MS" pitchFamily="66" charset="0"/>
              </a:rPr>
              <a:t>length</a:t>
            </a:r>
            <a:endParaRPr lang="en-US" sz="1800" dirty="0">
              <a:solidFill>
                <a:srgbClr val="FD2501"/>
              </a:solidFill>
              <a:latin typeface="Comic Sans MS" pitchFamily="66" charset="0"/>
            </a:endParaRPr>
          </a:p>
        </p:txBody>
      </p:sp>
      <p:sp>
        <p:nvSpPr>
          <p:cNvPr id="88082" name="Text Box 18"/>
          <p:cNvSpPr txBox="1">
            <a:spLocks noChangeArrowheads="1"/>
          </p:cNvSpPr>
          <p:nvPr/>
        </p:nvSpPr>
        <p:spPr bwMode="auto">
          <a:xfrm>
            <a:off x="6400800" y="4057650"/>
            <a:ext cx="1046162" cy="366712"/>
          </a:xfrm>
          <a:prstGeom prst="rect">
            <a:avLst/>
          </a:prstGeom>
          <a:noFill/>
          <a:ln w="9525">
            <a:noFill/>
            <a:miter lim="800000"/>
            <a:headEnd/>
            <a:tailEnd/>
          </a:ln>
        </p:spPr>
        <p:txBody>
          <a:bodyPr wrap="none">
            <a:spAutoFit/>
          </a:bodyPr>
          <a:lstStyle/>
          <a:p>
            <a:pPr eaLnBrk="0" hangingPunct="0"/>
            <a:r>
              <a:rPr lang="en-GB" sz="1800">
                <a:solidFill>
                  <a:srgbClr val="FD2501"/>
                </a:solidFill>
                <a:latin typeface="Comic Sans MS" pitchFamily="66" charset="0"/>
              </a:rPr>
              <a:t>breadth</a:t>
            </a:r>
            <a:endParaRPr lang="en-US" sz="1800">
              <a:solidFill>
                <a:srgbClr val="FD2501"/>
              </a:solidFill>
              <a:latin typeface="Comic Sans MS" pitchFamily="66" charset="0"/>
            </a:endParaRPr>
          </a:p>
        </p:txBody>
      </p:sp>
      <p:sp>
        <p:nvSpPr>
          <p:cNvPr id="88083" name="Text Box 19"/>
          <p:cNvSpPr txBox="1">
            <a:spLocks noChangeArrowheads="1"/>
          </p:cNvSpPr>
          <p:nvPr/>
        </p:nvSpPr>
        <p:spPr bwMode="auto">
          <a:xfrm>
            <a:off x="7134225" y="2590800"/>
            <a:ext cx="866775" cy="366712"/>
          </a:xfrm>
          <a:prstGeom prst="rect">
            <a:avLst/>
          </a:prstGeom>
          <a:noFill/>
          <a:ln w="9525">
            <a:noFill/>
            <a:miter lim="800000"/>
            <a:headEnd/>
            <a:tailEnd/>
          </a:ln>
        </p:spPr>
        <p:txBody>
          <a:bodyPr wrap="none">
            <a:spAutoFit/>
          </a:bodyPr>
          <a:lstStyle/>
          <a:p>
            <a:pPr eaLnBrk="0" hangingPunct="0"/>
            <a:r>
              <a:rPr lang="en-GB" sz="1800">
                <a:solidFill>
                  <a:srgbClr val="FD2501"/>
                </a:solidFill>
                <a:latin typeface="Comic Sans MS" pitchFamily="66" charset="0"/>
              </a:rPr>
              <a:t>height</a:t>
            </a:r>
            <a:endParaRPr lang="en-US" sz="1800">
              <a:solidFill>
                <a:srgbClr val="FD2501"/>
              </a:solidFill>
              <a:latin typeface="Comic Sans MS" pitchFamily="66" charset="0"/>
            </a:endParaRPr>
          </a:p>
        </p:txBody>
      </p:sp>
      <p:sp>
        <p:nvSpPr>
          <p:cNvPr id="88084" name="Text Box 20"/>
          <p:cNvSpPr txBox="1">
            <a:spLocks noChangeArrowheads="1"/>
          </p:cNvSpPr>
          <p:nvPr/>
        </p:nvSpPr>
        <p:spPr bwMode="auto">
          <a:xfrm>
            <a:off x="431800" y="5080000"/>
            <a:ext cx="8459788" cy="701675"/>
          </a:xfrm>
          <a:prstGeom prst="rect">
            <a:avLst/>
          </a:prstGeom>
          <a:noFill/>
          <a:ln w="9525">
            <a:noFill/>
            <a:miter lim="800000"/>
            <a:headEnd/>
            <a:tailEnd/>
          </a:ln>
        </p:spPr>
        <p:txBody>
          <a:bodyPr>
            <a:spAutoFit/>
          </a:bodyPr>
          <a:lstStyle/>
          <a:p>
            <a:pPr eaLnBrk="0" hangingPunct="0"/>
            <a:r>
              <a:rPr lang="en-GB" sz="2000" dirty="0">
                <a:solidFill>
                  <a:schemeClr val="tx1">
                    <a:lumMod val="95000"/>
                    <a:lumOff val="5000"/>
                  </a:schemeClr>
                </a:solidFill>
                <a:latin typeface="Comic Sans MS" pitchFamily="66" charset="0"/>
              </a:rPr>
              <a:t>When we worked out the volume we multiplied the length by the breadth and then by the height</a:t>
            </a:r>
            <a:endParaRPr lang="en-US" sz="2000" dirty="0">
              <a:solidFill>
                <a:schemeClr val="tx1">
                  <a:lumMod val="95000"/>
                  <a:lumOff val="5000"/>
                </a:schemeClr>
              </a:solidFill>
              <a:latin typeface="Comic Sans MS" pitchFamily="66" charset="0"/>
            </a:endParaRPr>
          </a:p>
        </p:txBody>
      </p:sp>
      <p:sp>
        <p:nvSpPr>
          <p:cNvPr id="88085" name="Text Box 21"/>
          <p:cNvSpPr txBox="1">
            <a:spLocks noChangeArrowheads="1"/>
          </p:cNvSpPr>
          <p:nvPr/>
        </p:nvSpPr>
        <p:spPr bwMode="auto">
          <a:xfrm>
            <a:off x="431800" y="5715000"/>
            <a:ext cx="7469188" cy="369332"/>
          </a:xfrm>
          <a:prstGeom prst="rect">
            <a:avLst/>
          </a:prstGeom>
          <a:noFill/>
          <a:ln w="9525">
            <a:noFill/>
            <a:miter lim="800000"/>
            <a:headEnd/>
            <a:tailEnd/>
          </a:ln>
        </p:spPr>
        <p:txBody>
          <a:bodyPr>
            <a:spAutoFit/>
          </a:bodyPr>
          <a:lstStyle/>
          <a:p>
            <a:pPr eaLnBrk="0" hangingPunct="0"/>
            <a:r>
              <a:rPr lang="en-GB" dirty="0">
                <a:solidFill>
                  <a:schemeClr val="tx1">
                    <a:lumMod val="95000"/>
                    <a:lumOff val="5000"/>
                  </a:schemeClr>
                </a:solidFill>
                <a:latin typeface="Comic Sans MS" pitchFamily="66" charset="0"/>
              </a:rPr>
              <a:t>Volume of a </a:t>
            </a:r>
            <a:r>
              <a:rPr lang="en-GB" dirty="0" err="1">
                <a:solidFill>
                  <a:schemeClr val="tx1">
                    <a:lumMod val="95000"/>
                    <a:lumOff val="5000"/>
                  </a:schemeClr>
                </a:solidFill>
                <a:latin typeface="Comic Sans MS" pitchFamily="66" charset="0"/>
              </a:rPr>
              <a:t>cuboid</a:t>
            </a:r>
            <a:r>
              <a:rPr lang="en-GB" dirty="0">
                <a:solidFill>
                  <a:schemeClr val="tx1">
                    <a:lumMod val="95000"/>
                    <a:lumOff val="5000"/>
                  </a:schemeClr>
                </a:solidFill>
                <a:latin typeface="Comic Sans MS" pitchFamily="66" charset="0"/>
              </a:rPr>
              <a:t> = length </a:t>
            </a:r>
            <a:r>
              <a:rPr lang="en-GB" dirty="0">
                <a:solidFill>
                  <a:schemeClr val="tx1">
                    <a:lumMod val="95000"/>
                    <a:lumOff val="5000"/>
                  </a:schemeClr>
                </a:solidFill>
                <a:latin typeface="Comic Sans MS" pitchFamily="66" charset="0"/>
                <a:sym typeface="Symbol" pitchFamily="18" charset="2"/>
              </a:rPr>
              <a:t> breadth  height</a:t>
            </a:r>
          </a:p>
        </p:txBody>
      </p:sp>
      <p:sp>
        <p:nvSpPr>
          <p:cNvPr id="88086" name="Text Box 22"/>
          <p:cNvSpPr txBox="1">
            <a:spLocks noChangeArrowheads="1"/>
          </p:cNvSpPr>
          <p:nvPr/>
        </p:nvSpPr>
        <p:spPr bwMode="auto">
          <a:xfrm>
            <a:off x="3308350" y="5972175"/>
            <a:ext cx="414338" cy="366713"/>
          </a:xfrm>
          <a:prstGeom prst="rect">
            <a:avLst/>
          </a:prstGeom>
          <a:noFill/>
          <a:ln w="9525">
            <a:noFill/>
            <a:miter lim="800000"/>
            <a:headEnd/>
            <a:tailEnd/>
          </a:ln>
        </p:spPr>
        <p:txBody>
          <a:bodyPr wrap="none">
            <a:spAutoFit/>
          </a:bodyPr>
          <a:lstStyle/>
          <a:p>
            <a:pPr eaLnBrk="0" hangingPunct="0"/>
            <a:r>
              <a:rPr lang="en-GB" sz="1800" dirty="0">
                <a:solidFill>
                  <a:srgbClr val="DE14D0"/>
                </a:solidFill>
                <a:latin typeface="Comic Sans MS" pitchFamily="66" charset="0"/>
              </a:rPr>
              <a:t>or</a:t>
            </a:r>
            <a:endParaRPr lang="en-US" sz="1800" dirty="0">
              <a:solidFill>
                <a:srgbClr val="DE14D0"/>
              </a:solidFill>
              <a:latin typeface="Comic Sans MS" pitchFamily="66" charset="0"/>
            </a:endParaRPr>
          </a:p>
        </p:txBody>
      </p:sp>
      <p:sp>
        <p:nvSpPr>
          <p:cNvPr id="88087" name="Text Box 23"/>
          <p:cNvSpPr txBox="1">
            <a:spLocks noChangeArrowheads="1"/>
          </p:cNvSpPr>
          <p:nvPr/>
        </p:nvSpPr>
        <p:spPr bwMode="auto">
          <a:xfrm>
            <a:off x="2917825" y="6400800"/>
            <a:ext cx="1630363" cy="400110"/>
          </a:xfrm>
          <a:prstGeom prst="rect">
            <a:avLst/>
          </a:prstGeom>
          <a:noFill/>
          <a:ln w="9525">
            <a:noFill/>
            <a:miter lim="800000"/>
            <a:headEnd/>
            <a:tailEnd/>
          </a:ln>
        </p:spPr>
        <p:txBody>
          <a:bodyPr>
            <a:spAutoFit/>
          </a:bodyPr>
          <a:lstStyle/>
          <a:p>
            <a:pPr eaLnBrk="0" hangingPunct="0"/>
            <a:r>
              <a:rPr lang="en-GB" sz="2000" b="1" dirty="0">
                <a:solidFill>
                  <a:schemeClr val="tx1">
                    <a:lumMod val="95000"/>
                    <a:lumOff val="5000"/>
                  </a:schemeClr>
                </a:solidFill>
                <a:latin typeface="Comic Sans MS" pitchFamily="66" charset="0"/>
              </a:rPr>
              <a:t>V = l b h</a:t>
            </a:r>
            <a:endParaRPr lang="en-US" sz="2000" b="1" dirty="0">
              <a:solidFill>
                <a:schemeClr val="tx1">
                  <a:lumMod val="95000"/>
                  <a:lumOff val="5000"/>
                </a:schemeClr>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8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8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80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7" presetClass="entr" presetSubtype="0" fill="hold" grpId="0" nodeType="clickEffect">
                                  <p:stCondLst>
                                    <p:cond delay="0"/>
                                  </p:stCondLst>
                                  <p:iterate type="lt">
                                    <p:tmPct val="50000"/>
                                  </p:iterate>
                                  <p:childTnLst>
                                    <p:set>
                                      <p:cBhvr>
                                        <p:cTn id="22" dur="1" fill="hold">
                                          <p:stCondLst>
                                            <p:cond delay="0"/>
                                          </p:stCondLst>
                                        </p:cTn>
                                        <p:tgtEl>
                                          <p:spTgt spid="88084"/>
                                        </p:tgtEl>
                                        <p:attrNameLst>
                                          <p:attrName>style.visibility</p:attrName>
                                        </p:attrNameLst>
                                      </p:cBhvr>
                                      <p:to>
                                        <p:strVal val="visible"/>
                                      </p:to>
                                    </p:set>
                                    <p:anim calcmode="discrete" valueType="clr">
                                      <p:cBhvr override="childStyle">
                                        <p:cTn id="23" dur="80"/>
                                        <p:tgtEl>
                                          <p:spTgt spid="88084"/>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88084"/>
                                        </p:tgtEl>
                                        <p:attrNameLst>
                                          <p:attrName>fillcolor</p:attrName>
                                        </p:attrNameLst>
                                      </p:cBhvr>
                                      <p:tavLst>
                                        <p:tav tm="0">
                                          <p:val>
                                            <p:clrVal>
                                              <a:schemeClr val="accent2"/>
                                            </p:clrVal>
                                          </p:val>
                                        </p:tav>
                                        <p:tav tm="50000">
                                          <p:val>
                                            <p:clrVal>
                                              <a:schemeClr val="hlink"/>
                                            </p:clrVal>
                                          </p:val>
                                        </p:tav>
                                      </p:tavLst>
                                    </p:anim>
                                    <p:set>
                                      <p:cBhvr>
                                        <p:cTn id="25" dur="80"/>
                                        <p:tgtEl>
                                          <p:spTgt spid="88084"/>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9" presetClass="exit" presetSubtype="0" fill="hold" grpId="1" nodeType="clickEffect">
                                  <p:stCondLst>
                                    <p:cond delay="0"/>
                                  </p:stCondLst>
                                  <p:iterate type="lt">
                                    <p:tmPct val="0"/>
                                  </p:iterate>
                                  <p:childTnLst>
                                    <p:animEffect transition="out" filter="dissolve">
                                      <p:cBhvr>
                                        <p:cTn id="29" dur="500"/>
                                        <p:tgtEl>
                                          <p:spTgt spid="88084"/>
                                        </p:tgtEl>
                                      </p:cBhvr>
                                    </p:animEffect>
                                    <p:set>
                                      <p:cBhvr>
                                        <p:cTn id="30" dur="1" fill="hold">
                                          <p:stCondLst>
                                            <p:cond delay="499"/>
                                          </p:stCondLst>
                                        </p:cTn>
                                        <p:tgtEl>
                                          <p:spTgt spid="8808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88085"/>
                                        </p:tgtEl>
                                        <p:attrNameLst>
                                          <p:attrName>style.visibility</p:attrName>
                                        </p:attrNameLst>
                                      </p:cBhvr>
                                      <p:to>
                                        <p:strVal val="visible"/>
                                      </p:to>
                                    </p:set>
                                    <p:anim calcmode="discrete" valueType="clr">
                                      <p:cBhvr override="childStyle">
                                        <p:cTn id="35" dur="80"/>
                                        <p:tgtEl>
                                          <p:spTgt spid="88085"/>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88085"/>
                                        </p:tgtEl>
                                        <p:attrNameLst>
                                          <p:attrName>fillcolor</p:attrName>
                                        </p:attrNameLst>
                                      </p:cBhvr>
                                      <p:tavLst>
                                        <p:tav tm="0">
                                          <p:val>
                                            <p:clrVal>
                                              <a:schemeClr val="accent2"/>
                                            </p:clrVal>
                                          </p:val>
                                        </p:tav>
                                        <p:tav tm="50000">
                                          <p:val>
                                            <p:clrVal>
                                              <a:schemeClr val="hlink"/>
                                            </p:clrVal>
                                          </p:val>
                                        </p:tav>
                                      </p:tavLst>
                                    </p:anim>
                                    <p:set>
                                      <p:cBhvr>
                                        <p:cTn id="37" dur="80"/>
                                        <p:tgtEl>
                                          <p:spTgt spid="88085"/>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88086"/>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7" presetClass="entr" presetSubtype="0" fill="hold" grpId="0" nodeType="clickEffect">
                                  <p:stCondLst>
                                    <p:cond delay="0"/>
                                  </p:stCondLst>
                                  <p:iterate type="lt">
                                    <p:tmPct val="50000"/>
                                  </p:iterate>
                                  <p:childTnLst>
                                    <p:set>
                                      <p:cBhvr>
                                        <p:cTn id="45" dur="1" fill="hold">
                                          <p:stCondLst>
                                            <p:cond delay="0"/>
                                          </p:stCondLst>
                                        </p:cTn>
                                        <p:tgtEl>
                                          <p:spTgt spid="88087"/>
                                        </p:tgtEl>
                                        <p:attrNameLst>
                                          <p:attrName>style.visibility</p:attrName>
                                        </p:attrNameLst>
                                      </p:cBhvr>
                                      <p:to>
                                        <p:strVal val="visible"/>
                                      </p:to>
                                    </p:set>
                                    <p:anim calcmode="discrete" valueType="clr">
                                      <p:cBhvr override="childStyle">
                                        <p:cTn id="46" dur="80"/>
                                        <p:tgtEl>
                                          <p:spTgt spid="88087"/>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88087"/>
                                        </p:tgtEl>
                                        <p:attrNameLst>
                                          <p:attrName>fillcolor</p:attrName>
                                        </p:attrNameLst>
                                      </p:cBhvr>
                                      <p:tavLst>
                                        <p:tav tm="0">
                                          <p:val>
                                            <p:clrVal>
                                              <a:schemeClr val="accent2"/>
                                            </p:clrVal>
                                          </p:val>
                                        </p:tav>
                                        <p:tav tm="50000">
                                          <p:val>
                                            <p:clrVal>
                                              <a:schemeClr val="hlink"/>
                                            </p:clrVal>
                                          </p:val>
                                        </p:tav>
                                      </p:tavLst>
                                    </p:anim>
                                    <p:set>
                                      <p:cBhvr>
                                        <p:cTn id="48" dur="80"/>
                                        <p:tgtEl>
                                          <p:spTgt spid="8808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81" grpId="0"/>
      <p:bldP spid="88082" grpId="0"/>
      <p:bldP spid="88083" grpId="0"/>
      <p:bldP spid="88084" grpId="0"/>
      <p:bldP spid="88084" grpId="1"/>
      <p:bldP spid="88085" grpId="0"/>
      <p:bldP spid="88086" grpId="0"/>
      <p:bldP spid="8808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00400" y="914400"/>
            <a:ext cx="5418138" cy="3292475"/>
            <a:chOff x="2200" y="571"/>
            <a:chExt cx="3413" cy="2074"/>
          </a:xfrm>
        </p:grpSpPr>
        <p:grpSp>
          <p:nvGrpSpPr>
            <p:cNvPr id="3" name="Group 3"/>
            <p:cNvGrpSpPr>
              <a:grpSpLocks/>
            </p:cNvGrpSpPr>
            <p:nvPr/>
          </p:nvGrpSpPr>
          <p:grpSpPr bwMode="auto">
            <a:xfrm>
              <a:off x="2200" y="571"/>
              <a:ext cx="2954" cy="1815"/>
              <a:chOff x="2200" y="572"/>
              <a:chExt cx="2954" cy="1815"/>
            </a:xfrm>
          </p:grpSpPr>
          <p:grpSp>
            <p:nvGrpSpPr>
              <p:cNvPr id="4" name="Group 4"/>
              <p:cNvGrpSpPr>
                <a:grpSpLocks/>
              </p:cNvGrpSpPr>
              <p:nvPr/>
            </p:nvGrpSpPr>
            <p:grpSpPr bwMode="auto">
              <a:xfrm>
                <a:off x="2206" y="572"/>
                <a:ext cx="2948" cy="1815"/>
                <a:chOff x="612" y="1026"/>
                <a:chExt cx="2948" cy="1815"/>
              </a:xfrm>
            </p:grpSpPr>
            <p:sp>
              <p:nvSpPr>
                <p:cNvPr id="55311" name="Rectangle 5"/>
                <p:cNvSpPr>
                  <a:spLocks noChangeArrowheads="1"/>
                </p:cNvSpPr>
                <p:nvPr/>
              </p:nvSpPr>
              <p:spPr bwMode="auto">
                <a:xfrm>
                  <a:off x="612" y="1480"/>
                  <a:ext cx="2268" cy="1360"/>
                </a:xfrm>
                <a:prstGeom prst="rect">
                  <a:avLst/>
                </a:prstGeom>
                <a:solidFill>
                  <a:schemeClr val="folHlink"/>
                </a:solidFill>
                <a:ln w="9525">
                  <a:solidFill>
                    <a:schemeClr val="tx1"/>
                  </a:solidFill>
                  <a:miter lim="800000"/>
                  <a:headEnd/>
                  <a:tailEnd/>
                </a:ln>
              </p:spPr>
              <p:txBody>
                <a:bodyPr wrap="none" anchor="ctr"/>
                <a:lstStyle/>
                <a:p>
                  <a:endParaRPr lang="en-US"/>
                </a:p>
              </p:txBody>
            </p:sp>
            <p:sp>
              <p:nvSpPr>
                <p:cNvPr id="55312" name="Line 6"/>
                <p:cNvSpPr>
                  <a:spLocks noChangeShapeType="1"/>
                </p:cNvSpPr>
                <p:nvPr/>
              </p:nvSpPr>
              <p:spPr bwMode="auto">
                <a:xfrm flipV="1">
                  <a:off x="2880" y="1026"/>
                  <a:ext cx="680" cy="454"/>
                </a:xfrm>
                <a:prstGeom prst="line">
                  <a:avLst/>
                </a:prstGeom>
                <a:noFill/>
                <a:ln w="9525">
                  <a:solidFill>
                    <a:schemeClr val="tx1"/>
                  </a:solidFill>
                  <a:round/>
                  <a:headEnd/>
                  <a:tailEnd/>
                </a:ln>
              </p:spPr>
              <p:txBody>
                <a:bodyPr/>
                <a:lstStyle/>
                <a:p>
                  <a:endParaRPr lang="en-US"/>
                </a:p>
              </p:txBody>
            </p:sp>
            <p:sp>
              <p:nvSpPr>
                <p:cNvPr id="55313" name="Line 7"/>
                <p:cNvSpPr>
                  <a:spLocks noChangeShapeType="1"/>
                </p:cNvSpPr>
                <p:nvPr/>
              </p:nvSpPr>
              <p:spPr bwMode="auto">
                <a:xfrm flipV="1">
                  <a:off x="2880" y="2387"/>
                  <a:ext cx="680" cy="454"/>
                </a:xfrm>
                <a:prstGeom prst="line">
                  <a:avLst/>
                </a:prstGeom>
                <a:noFill/>
                <a:ln w="9525">
                  <a:solidFill>
                    <a:schemeClr val="tx1"/>
                  </a:solidFill>
                  <a:round/>
                  <a:headEnd/>
                  <a:tailEnd/>
                </a:ln>
              </p:spPr>
              <p:txBody>
                <a:bodyPr/>
                <a:lstStyle/>
                <a:p>
                  <a:endParaRPr lang="en-US"/>
                </a:p>
              </p:txBody>
            </p:sp>
            <p:sp>
              <p:nvSpPr>
                <p:cNvPr id="55314" name="Line 8"/>
                <p:cNvSpPr>
                  <a:spLocks noChangeShapeType="1"/>
                </p:cNvSpPr>
                <p:nvPr/>
              </p:nvSpPr>
              <p:spPr bwMode="auto">
                <a:xfrm flipV="1">
                  <a:off x="612" y="1026"/>
                  <a:ext cx="680" cy="454"/>
                </a:xfrm>
                <a:prstGeom prst="line">
                  <a:avLst/>
                </a:prstGeom>
                <a:noFill/>
                <a:ln w="9525">
                  <a:solidFill>
                    <a:schemeClr val="tx1"/>
                  </a:solidFill>
                  <a:round/>
                  <a:headEnd/>
                  <a:tailEnd/>
                </a:ln>
              </p:spPr>
              <p:txBody>
                <a:bodyPr/>
                <a:lstStyle/>
                <a:p>
                  <a:endParaRPr lang="en-US"/>
                </a:p>
              </p:txBody>
            </p:sp>
            <p:sp>
              <p:nvSpPr>
                <p:cNvPr id="55315" name="Line 9"/>
                <p:cNvSpPr>
                  <a:spLocks noChangeShapeType="1"/>
                </p:cNvSpPr>
                <p:nvPr/>
              </p:nvSpPr>
              <p:spPr bwMode="auto">
                <a:xfrm>
                  <a:off x="1292" y="1026"/>
                  <a:ext cx="2268" cy="0"/>
                </a:xfrm>
                <a:prstGeom prst="line">
                  <a:avLst/>
                </a:prstGeom>
                <a:noFill/>
                <a:ln w="9525">
                  <a:solidFill>
                    <a:schemeClr val="tx1"/>
                  </a:solidFill>
                  <a:round/>
                  <a:headEnd/>
                  <a:tailEnd/>
                </a:ln>
              </p:spPr>
              <p:txBody>
                <a:bodyPr/>
                <a:lstStyle/>
                <a:p>
                  <a:endParaRPr lang="en-US"/>
                </a:p>
              </p:txBody>
            </p:sp>
            <p:sp>
              <p:nvSpPr>
                <p:cNvPr id="55316" name="Line 10"/>
                <p:cNvSpPr>
                  <a:spLocks noChangeShapeType="1"/>
                </p:cNvSpPr>
                <p:nvPr/>
              </p:nvSpPr>
              <p:spPr bwMode="auto">
                <a:xfrm>
                  <a:off x="3560" y="1026"/>
                  <a:ext cx="0" cy="1361"/>
                </a:xfrm>
                <a:prstGeom prst="line">
                  <a:avLst/>
                </a:prstGeom>
                <a:noFill/>
                <a:ln w="9525">
                  <a:solidFill>
                    <a:schemeClr val="tx1"/>
                  </a:solidFill>
                  <a:round/>
                  <a:headEnd/>
                  <a:tailEnd/>
                </a:ln>
              </p:spPr>
              <p:txBody>
                <a:bodyPr/>
                <a:lstStyle/>
                <a:p>
                  <a:endParaRPr lang="en-US"/>
                </a:p>
              </p:txBody>
            </p:sp>
          </p:grpSp>
          <p:sp>
            <p:nvSpPr>
              <p:cNvPr id="55309" name="Freeform 11"/>
              <p:cNvSpPr>
                <a:spLocks/>
              </p:cNvSpPr>
              <p:nvPr/>
            </p:nvSpPr>
            <p:spPr bwMode="auto">
              <a:xfrm>
                <a:off x="4468" y="573"/>
                <a:ext cx="680" cy="1814"/>
              </a:xfrm>
              <a:custGeom>
                <a:avLst/>
                <a:gdLst>
                  <a:gd name="T0" fmla="*/ 0 w 680"/>
                  <a:gd name="T1" fmla="*/ 453 h 1814"/>
                  <a:gd name="T2" fmla="*/ 680 w 680"/>
                  <a:gd name="T3" fmla="*/ 0 h 1814"/>
                  <a:gd name="T4" fmla="*/ 680 w 680"/>
                  <a:gd name="T5" fmla="*/ 1360 h 1814"/>
                  <a:gd name="T6" fmla="*/ 0 w 680"/>
                  <a:gd name="T7" fmla="*/ 1814 h 1814"/>
                  <a:gd name="T8" fmla="*/ 0 w 680"/>
                  <a:gd name="T9" fmla="*/ 453 h 1814"/>
                  <a:gd name="T10" fmla="*/ 0 60000 65536"/>
                  <a:gd name="T11" fmla="*/ 0 60000 65536"/>
                  <a:gd name="T12" fmla="*/ 0 60000 65536"/>
                  <a:gd name="T13" fmla="*/ 0 60000 65536"/>
                  <a:gd name="T14" fmla="*/ 0 60000 65536"/>
                  <a:gd name="T15" fmla="*/ 0 w 680"/>
                  <a:gd name="T16" fmla="*/ 0 h 1814"/>
                  <a:gd name="T17" fmla="*/ 680 w 680"/>
                  <a:gd name="T18" fmla="*/ 1814 h 1814"/>
                </a:gdLst>
                <a:ahLst/>
                <a:cxnLst>
                  <a:cxn ang="T10">
                    <a:pos x="T0" y="T1"/>
                  </a:cxn>
                  <a:cxn ang="T11">
                    <a:pos x="T2" y="T3"/>
                  </a:cxn>
                  <a:cxn ang="T12">
                    <a:pos x="T4" y="T5"/>
                  </a:cxn>
                  <a:cxn ang="T13">
                    <a:pos x="T6" y="T7"/>
                  </a:cxn>
                  <a:cxn ang="T14">
                    <a:pos x="T8" y="T9"/>
                  </a:cxn>
                </a:cxnLst>
                <a:rect l="T15" t="T16" r="T17" b="T18"/>
                <a:pathLst>
                  <a:path w="680" h="1814">
                    <a:moveTo>
                      <a:pt x="0" y="453"/>
                    </a:moveTo>
                    <a:lnTo>
                      <a:pt x="680" y="0"/>
                    </a:lnTo>
                    <a:lnTo>
                      <a:pt x="680" y="1360"/>
                    </a:lnTo>
                    <a:lnTo>
                      <a:pt x="0" y="1814"/>
                    </a:lnTo>
                    <a:lnTo>
                      <a:pt x="0" y="453"/>
                    </a:lnTo>
                    <a:close/>
                  </a:path>
                </a:pathLst>
              </a:custGeom>
              <a:solidFill>
                <a:schemeClr val="folHlink"/>
              </a:solidFill>
              <a:ln w="9525">
                <a:solidFill>
                  <a:schemeClr val="tx1"/>
                </a:solidFill>
                <a:round/>
                <a:headEnd/>
                <a:tailEnd/>
              </a:ln>
            </p:spPr>
            <p:txBody>
              <a:bodyPr/>
              <a:lstStyle/>
              <a:p>
                <a:endParaRPr lang="en-US"/>
              </a:p>
            </p:txBody>
          </p:sp>
          <p:sp>
            <p:nvSpPr>
              <p:cNvPr id="55310" name="Freeform 12"/>
              <p:cNvSpPr>
                <a:spLocks/>
              </p:cNvSpPr>
              <p:nvPr/>
            </p:nvSpPr>
            <p:spPr bwMode="auto">
              <a:xfrm>
                <a:off x="2200" y="573"/>
                <a:ext cx="2948" cy="453"/>
              </a:xfrm>
              <a:custGeom>
                <a:avLst/>
                <a:gdLst>
                  <a:gd name="T0" fmla="*/ 0 w 2948"/>
                  <a:gd name="T1" fmla="*/ 453 h 453"/>
                  <a:gd name="T2" fmla="*/ 680 w 2948"/>
                  <a:gd name="T3" fmla="*/ 0 h 453"/>
                  <a:gd name="T4" fmla="*/ 2948 w 2948"/>
                  <a:gd name="T5" fmla="*/ 0 h 453"/>
                  <a:gd name="T6" fmla="*/ 2268 w 2948"/>
                  <a:gd name="T7" fmla="*/ 453 h 453"/>
                  <a:gd name="T8" fmla="*/ 0 w 2948"/>
                  <a:gd name="T9" fmla="*/ 453 h 453"/>
                  <a:gd name="T10" fmla="*/ 0 60000 65536"/>
                  <a:gd name="T11" fmla="*/ 0 60000 65536"/>
                  <a:gd name="T12" fmla="*/ 0 60000 65536"/>
                  <a:gd name="T13" fmla="*/ 0 60000 65536"/>
                  <a:gd name="T14" fmla="*/ 0 60000 65536"/>
                  <a:gd name="T15" fmla="*/ 0 w 2948"/>
                  <a:gd name="T16" fmla="*/ 0 h 453"/>
                  <a:gd name="T17" fmla="*/ 2948 w 2948"/>
                  <a:gd name="T18" fmla="*/ 453 h 453"/>
                </a:gdLst>
                <a:ahLst/>
                <a:cxnLst>
                  <a:cxn ang="T10">
                    <a:pos x="T0" y="T1"/>
                  </a:cxn>
                  <a:cxn ang="T11">
                    <a:pos x="T2" y="T3"/>
                  </a:cxn>
                  <a:cxn ang="T12">
                    <a:pos x="T4" y="T5"/>
                  </a:cxn>
                  <a:cxn ang="T13">
                    <a:pos x="T6" y="T7"/>
                  </a:cxn>
                  <a:cxn ang="T14">
                    <a:pos x="T8" y="T9"/>
                  </a:cxn>
                </a:cxnLst>
                <a:rect l="T15" t="T16" r="T17" b="T18"/>
                <a:pathLst>
                  <a:path w="2948" h="453">
                    <a:moveTo>
                      <a:pt x="0" y="453"/>
                    </a:moveTo>
                    <a:lnTo>
                      <a:pt x="680" y="0"/>
                    </a:lnTo>
                    <a:lnTo>
                      <a:pt x="2948" y="0"/>
                    </a:lnTo>
                    <a:lnTo>
                      <a:pt x="2268" y="453"/>
                    </a:lnTo>
                    <a:lnTo>
                      <a:pt x="0" y="453"/>
                    </a:lnTo>
                    <a:close/>
                  </a:path>
                </a:pathLst>
              </a:custGeom>
              <a:solidFill>
                <a:schemeClr val="folHlink"/>
              </a:solidFill>
              <a:ln w="9525">
                <a:solidFill>
                  <a:schemeClr val="tx1"/>
                </a:solidFill>
                <a:round/>
                <a:headEnd/>
                <a:tailEnd/>
              </a:ln>
            </p:spPr>
            <p:txBody>
              <a:bodyPr/>
              <a:lstStyle/>
              <a:p>
                <a:endParaRPr lang="en-US"/>
              </a:p>
            </p:txBody>
          </p:sp>
        </p:grpSp>
        <p:sp>
          <p:nvSpPr>
            <p:cNvPr id="55305" name="Text Box 13"/>
            <p:cNvSpPr txBox="1">
              <a:spLocks noChangeArrowheads="1"/>
            </p:cNvSpPr>
            <p:nvPr/>
          </p:nvSpPr>
          <p:spPr bwMode="auto">
            <a:xfrm>
              <a:off x="2960" y="2414"/>
              <a:ext cx="498" cy="231"/>
            </a:xfrm>
            <a:prstGeom prst="rect">
              <a:avLst/>
            </a:prstGeom>
            <a:noFill/>
            <a:ln w="9525">
              <a:noFill/>
              <a:miter lim="800000"/>
              <a:headEnd/>
              <a:tailEnd/>
            </a:ln>
          </p:spPr>
          <p:txBody>
            <a:bodyPr wrap="none">
              <a:spAutoFit/>
            </a:bodyPr>
            <a:lstStyle/>
            <a:p>
              <a:pPr eaLnBrk="0" hangingPunct="0"/>
              <a:r>
                <a:rPr lang="en-GB" sz="1800">
                  <a:latin typeface="Comic Sans MS" pitchFamily="66" charset="0"/>
                </a:rPr>
                <a:t>10 cm</a:t>
              </a:r>
              <a:endParaRPr lang="en-US" sz="1800">
                <a:latin typeface="Comic Sans MS" pitchFamily="66" charset="0"/>
              </a:endParaRPr>
            </a:p>
          </p:txBody>
        </p:sp>
        <p:sp>
          <p:nvSpPr>
            <p:cNvPr id="55306" name="Text Box 14"/>
            <p:cNvSpPr txBox="1">
              <a:spLocks noChangeArrowheads="1"/>
            </p:cNvSpPr>
            <p:nvPr/>
          </p:nvSpPr>
          <p:spPr bwMode="auto">
            <a:xfrm>
              <a:off x="4814" y="2126"/>
              <a:ext cx="433" cy="231"/>
            </a:xfrm>
            <a:prstGeom prst="rect">
              <a:avLst/>
            </a:prstGeom>
            <a:noFill/>
            <a:ln w="9525">
              <a:noFill/>
              <a:miter lim="800000"/>
              <a:headEnd/>
              <a:tailEnd/>
            </a:ln>
          </p:spPr>
          <p:txBody>
            <a:bodyPr wrap="none">
              <a:spAutoFit/>
            </a:bodyPr>
            <a:lstStyle/>
            <a:p>
              <a:pPr eaLnBrk="0" hangingPunct="0"/>
              <a:r>
                <a:rPr lang="en-GB" sz="1800">
                  <a:latin typeface="Comic Sans MS" pitchFamily="66" charset="0"/>
                </a:rPr>
                <a:t>4 cm</a:t>
              </a:r>
              <a:endParaRPr lang="en-US" sz="1800">
                <a:latin typeface="Comic Sans MS" pitchFamily="66" charset="0"/>
              </a:endParaRPr>
            </a:p>
          </p:txBody>
        </p:sp>
        <p:sp>
          <p:nvSpPr>
            <p:cNvPr id="55307" name="Text Box 15"/>
            <p:cNvSpPr txBox="1">
              <a:spLocks noChangeArrowheads="1"/>
            </p:cNvSpPr>
            <p:nvPr/>
          </p:nvSpPr>
          <p:spPr bwMode="auto">
            <a:xfrm>
              <a:off x="5180" y="1202"/>
              <a:ext cx="433" cy="231"/>
            </a:xfrm>
            <a:prstGeom prst="rect">
              <a:avLst/>
            </a:prstGeom>
            <a:noFill/>
            <a:ln w="9525">
              <a:noFill/>
              <a:miter lim="800000"/>
              <a:headEnd/>
              <a:tailEnd/>
            </a:ln>
          </p:spPr>
          <p:txBody>
            <a:bodyPr wrap="none">
              <a:spAutoFit/>
            </a:bodyPr>
            <a:lstStyle/>
            <a:p>
              <a:pPr eaLnBrk="0" hangingPunct="0"/>
              <a:r>
                <a:rPr lang="en-GB" sz="1800">
                  <a:latin typeface="Comic Sans MS" pitchFamily="66" charset="0"/>
                </a:rPr>
                <a:t>6 cm</a:t>
              </a:r>
              <a:endParaRPr lang="en-US" sz="1800">
                <a:latin typeface="Comic Sans MS" pitchFamily="66" charset="0"/>
              </a:endParaRPr>
            </a:p>
          </p:txBody>
        </p:sp>
      </p:grpSp>
      <p:sp>
        <p:nvSpPr>
          <p:cNvPr id="90128" name="Text Box 16"/>
          <p:cNvSpPr txBox="1">
            <a:spLocks noChangeArrowheads="1"/>
          </p:cNvSpPr>
          <p:nvPr/>
        </p:nvSpPr>
        <p:spPr bwMode="auto">
          <a:xfrm>
            <a:off x="3355975" y="4321175"/>
            <a:ext cx="1582738" cy="369332"/>
          </a:xfrm>
          <a:prstGeom prst="rect">
            <a:avLst/>
          </a:prstGeom>
          <a:noFill/>
          <a:ln w="9525">
            <a:noFill/>
            <a:miter lim="800000"/>
            <a:headEnd/>
            <a:tailEnd/>
          </a:ln>
        </p:spPr>
        <p:txBody>
          <a:bodyPr>
            <a:spAutoFit/>
          </a:bodyPr>
          <a:lstStyle/>
          <a:p>
            <a:pPr eaLnBrk="0" hangingPunct="0"/>
            <a:r>
              <a:rPr lang="en-GB" dirty="0">
                <a:solidFill>
                  <a:schemeClr val="tx1">
                    <a:lumMod val="95000"/>
                    <a:lumOff val="5000"/>
                  </a:schemeClr>
                </a:solidFill>
                <a:latin typeface="Comic Sans MS" pitchFamily="66" charset="0"/>
              </a:rPr>
              <a:t>V = l b h</a:t>
            </a:r>
            <a:endParaRPr lang="en-US" dirty="0">
              <a:solidFill>
                <a:schemeClr val="tx1">
                  <a:lumMod val="95000"/>
                  <a:lumOff val="5000"/>
                </a:schemeClr>
              </a:solidFill>
              <a:latin typeface="Comic Sans MS" pitchFamily="66" charset="0"/>
            </a:endParaRPr>
          </a:p>
        </p:txBody>
      </p:sp>
      <p:sp>
        <p:nvSpPr>
          <p:cNvPr id="90129" name="Text Box 17"/>
          <p:cNvSpPr txBox="1">
            <a:spLocks noChangeArrowheads="1"/>
          </p:cNvSpPr>
          <p:nvPr/>
        </p:nvSpPr>
        <p:spPr bwMode="auto">
          <a:xfrm>
            <a:off x="3632200" y="4943475"/>
            <a:ext cx="2754313" cy="369332"/>
          </a:xfrm>
          <a:prstGeom prst="rect">
            <a:avLst/>
          </a:prstGeom>
          <a:noFill/>
          <a:ln w="9525">
            <a:noFill/>
            <a:miter lim="800000"/>
            <a:headEnd/>
            <a:tailEnd/>
          </a:ln>
        </p:spPr>
        <p:txBody>
          <a:bodyPr>
            <a:spAutoFit/>
          </a:bodyPr>
          <a:lstStyle/>
          <a:p>
            <a:pPr eaLnBrk="0" hangingPunct="0"/>
            <a:r>
              <a:rPr lang="en-GB">
                <a:solidFill>
                  <a:schemeClr val="tx1">
                    <a:lumMod val="95000"/>
                    <a:lumOff val="5000"/>
                  </a:schemeClr>
                </a:solidFill>
                <a:latin typeface="Comic Sans MS" pitchFamily="66" charset="0"/>
              </a:rPr>
              <a:t>= 10 </a:t>
            </a:r>
            <a:r>
              <a:rPr lang="en-GB">
                <a:solidFill>
                  <a:schemeClr val="tx1">
                    <a:lumMod val="95000"/>
                    <a:lumOff val="5000"/>
                  </a:schemeClr>
                </a:solidFill>
                <a:latin typeface="Comic Sans MS" pitchFamily="66" charset="0"/>
                <a:sym typeface="Symbol" pitchFamily="18" charset="2"/>
              </a:rPr>
              <a:t> 4  6 cm</a:t>
            </a:r>
            <a:r>
              <a:rPr lang="en-GB" baseline="30000">
                <a:solidFill>
                  <a:schemeClr val="tx1">
                    <a:lumMod val="95000"/>
                    <a:lumOff val="5000"/>
                  </a:schemeClr>
                </a:solidFill>
                <a:latin typeface="Comic Sans MS" pitchFamily="66" charset="0"/>
                <a:sym typeface="Symbol" pitchFamily="18" charset="2"/>
              </a:rPr>
              <a:t>3</a:t>
            </a:r>
            <a:endParaRPr lang="en-GB">
              <a:solidFill>
                <a:schemeClr val="tx1">
                  <a:lumMod val="95000"/>
                  <a:lumOff val="5000"/>
                </a:schemeClr>
              </a:solidFill>
              <a:latin typeface="Comic Sans MS" pitchFamily="66" charset="0"/>
              <a:sym typeface="Symbol" pitchFamily="18" charset="2"/>
            </a:endParaRPr>
          </a:p>
        </p:txBody>
      </p:sp>
      <p:sp>
        <p:nvSpPr>
          <p:cNvPr id="90130" name="Text Box 18"/>
          <p:cNvSpPr txBox="1">
            <a:spLocks noChangeArrowheads="1"/>
          </p:cNvSpPr>
          <p:nvPr/>
        </p:nvSpPr>
        <p:spPr bwMode="auto">
          <a:xfrm>
            <a:off x="3640138" y="5567363"/>
            <a:ext cx="2754312" cy="369332"/>
          </a:xfrm>
          <a:prstGeom prst="rect">
            <a:avLst/>
          </a:prstGeom>
          <a:noFill/>
          <a:ln w="9525">
            <a:noFill/>
            <a:miter lim="800000"/>
            <a:headEnd/>
            <a:tailEnd/>
          </a:ln>
        </p:spPr>
        <p:txBody>
          <a:bodyPr>
            <a:spAutoFit/>
          </a:bodyPr>
          <a:lstStyle/>
          <a:p>
            <a:pPr eaLnBrk="0" hangingPunct="0"/>
            <a:r>
              <a:rPr lang="en-GB">
                <a:solidFill>
                  <a:schemeClr val="tx1">
                    <a:lumMod val="95000"/>
                    <a:lumOff val="5000"/>
                  </a:schemeClr>
                </a:solidFill>
                <a:latin typeface="Comic Sans MS" pitchFamily="66" charset="0"/>
              </a:rPr>
              <a:t>= 240</a:t>
            </a:r>
            <a:r>
              <a:rPr lang="en-GB">
                <a:solidFill>
                  <a:schemeClr val="tx1">
                    <a:lumMod val="95000"/>
                    <a:lumOff val="5000"/>
                  </a:schemeClr>
                </a:solidFill>
                <a:latin typeface="Comic Sans MS" pitchFamily="66" charset="0"/>
                <a:sym typeface="Symbol" pitchFamily="18" charset="2"/>
              </a:rPr>
              <a:t> cm</a:t>
            </a:r>
            <a:r>
              <a:rPr lang="en-GB" baseline="30000">
                <a:solidFill>
                  <a:schemeClr val="tx1">
                    <a:lumMod val="95000"/>
                    <a:lumOff val="5000"/>
                  </a:schemeClr>
                </a:solidFill>
                <a:latin typeface="Comic Sans MS" pitchFamily="66" charset="0"/>
                <a:sym typeface="Symbol" pitchFamily="18" charset="2"/>
              </a:rPr>
              <a:t>3</a:t>
            </a:r>
            <a:endParaRPr lang="en-GB">
              <a:solidFill>
                <a:schemeClr val="tx1">
                  <a:lumMod val="95000"/>
                  <a:lumOff val="5000"/>
                </a:schemeClr>
              </a:solidFill>
              <a:latin typeface="Comic Sans MS" pitchFamily="66" charset="0"/>
              <a:sym typeface="Symbol" pitchFamily="18" charset="2"/>
            </a:endParaRPr>
          </a:p>
        </p:txBody>
      </p:sp>
      <p:sp>
        <p:nvSpPr>
          <p:cNvPr id="90131" name="Text Box 19"/>
          <p:cNvSpPr txBox="1">
            <a:spLocks noChangeArrowheads="1"/>
          </p:cNvSpPr>
          <p:nvPr/>
        </p:nvSpPr>
        <p:spPr bwMode="auto">
          <a:xfrm>
            <a:off x="479425" y="727075"/>
            <a:ext cx="2705100" cy="1323439"/>
          </a:xfrm>
          <a:prstGeom prst="rect">
            <a:avLst/>
          </a:prstGeom>
          <a:noFill/>
          <a:ln w="9525">
            <a:noFill/>
            <a:miter lim="800000"/>
            <a:headEnd/>
            <a:tailEnd/>
          </a:ln>
        </p:spPr>
        <p:txBody>
          <a:bodyPr>
            <a:spAutoFit/>
          </a:bodyPr>
          <a:lstStyle/>
          <a:p>
            <a:pPr eaLnBrk="0" hangingPunct="0"/>
            <a:r>
              <a:rPr lang="en-GB" sz="2000" b="1" dirty="0">
                <a:solidFill>
                  <a:schemeClr val="tx1">
                    <a:lumMod val="95000"/>
                    <a:lumOff val="5000"/>
                  </a:schemeClr>
                </a:solidFill>
                <a:latin typeface="Comic Sans MS" pitchFamily="66" charset="0"/>
              </a:rPr>
              <a:t>Lets us look again at the same </a:t>
            </a:r>
            <a:r>
              <a:rPr lang="en-GB" sz="2000" b="1" dirty="0" err="1">
                <a:solidFill>
                  <a:schemeClr val="tx1">
                    <a:lumMod val="95000"/>
                    <a:lumOff val="5000"/>
                  </a:schemeClr>
                </a:solidFill>
                <a:latin typeface="Comic Sans MS" pitchFamily="66" charset="0"/>
              </a:rPr>
              <a:t>cuboid</a:t>
            </a:r>
            <a:r>
              <a:rPr lang="en-GB" sz="2000" b="1" dirty="0">
                <a:solidFill>
                  <a:schemeClr val="tx1">
                    <a:lumMod val="95000"/>
                    <a:lumOff val="5000"/>
                  </a:schemeClr>
                </a:solidFill>
                <a:latin typeface="Comic Sans MS" pitchFamily="66" charset="0"/>
              </a:rPr>
              <a:t> and this time try the formula</a:t>
            </a:r>
            <a:endParaRPr lang="en-US" sz="2000" b="1" dirty="0">
              <a:solidFill>
                <a:schemeClr val="tx1">
                  <a:lumMod val="95000"/>
                  <a:lumOff val="5000"/>
                </a:schemeClr>
              </a:solidFill>
              <a:latin typeface="Comic Sans MS" pitchFamily="66" charset="0"/>
            </a:endParaRPr>
          </a:p>
        </p:txBody>
      </p:sp>
      <p:sp>
        <p:nvSpPr>
          <p:cNvPr id="90132" name="Text Box 20"/>
          <p:cNvSpPr txBox="1">
            <a:spLocks noChangeArrowheads="1"/>
          </p:cNvSpPr>
          <p:nvPr/>
        </p:nvSpPr>
        <p:spPr bwMode="auto">
          <a:xfrm>
            <a:off x="422275" y="6132513"/>
            <a:ext cx="8335963" cy="396875"/>
          </a:xfrm>
          <a:prstGeom prst="rect">
            <a:avLst/>
          </a:prstGeom>
          <a:noFill/>
          <a:ln w="9525">
            <a:noFill/>
            <a:miter lim="800000"/>
            <a:headEnd/>
            <a:tailEnd/>
          </a:ln>
        </p:spPr>
        <p:txBody>
          <a:bodyPr>
            <a:spAutoFit/>
          </a:bodyPr>
          <a:lstStyle/>
          <a:p>
            <a:pPr eaLnBrk="0" hangingPunct="0"/>
            <a:r>
              <a:rPr lang="en-GB" sz="2000" dirty="0">
                <a:solidFill>
                  <a:srgbClr val="008000"/>
                </a:solidFill>
                <a:latin typeface="Comic Sans MS" pitchFamily="66" charset="0"/>
              </a:rPr>
              <a:t>You will see that this is the same answer as we got before</a:t>
            </a:r>
            <a:endParaRPr lang="en-US" sz="2000" dirty="0">
              <a:solidFill>
                <a:srgbClr val="008000"/>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0131"/>
                                        </p:tgtEl>
                                        <p:attrNameLst>
                                          <p:attrName>style.visibility</p:attrName>
                                        </p:attrNameLst>
                                      </p:cBhvr>
                                      <p:to>
                                        <p:strVal val="visible"/>
                                      </p:to>
                                    </p:set>
                                    <p:animEffect transition="in" filter="dissolve">
                                      <p:cBhvr>
                                        <p:cTn id="7" dur="500"/>
                                        <p:tgtEl>
                                          <p:spTgt spid="9013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9" presetClass="exit" presetSubtype="0" fill="hold" grpId="1" nodeType="clickEffect">
                                  <p:stCondLst>
                                    <p:cond delay="0"/>
                                  </p:stCondLst>
                                  <p:childTnLst>
                                    <p:animEffect transition="out" filter="dissolve">
                                      <p:cBhvr>
                                        <p:cTn id="15" dur="500"/>
                                        <p:tgtEl>
                                          <p:spTgt spid="90131"/>
                                        </p:tgtEl>
                                      </p:cBhvr>
                                    </p:animEffect>
                                    <p:set>
                                      <p:cBhvr>
                                        <p:cTn id="16" dur="1" fill="hold">
                                          <p:stCondLst>
                                            <p:cond delay="499"/>
                                          </p:stCondLst>
                                        </p:cTn>
                                        <p:tgtEl>
                                          <p:spTgt spid="90131"/>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90128"/>
                                        </p:tgtEl>
                                        <p:attrNameLst>
                                          <p:attrName>style.visibility</p:attrName>
                                        </p:attrNameLst>
                                      </p:cBhvr>
                                      <p:to>
                                        <p:strVal val="visible"/>
                                      </p:to>
                                    </p:set>
                                    <p:anim calcmode="discrete" valueType="clr">
                                      <p:cBhvr override="childStyle">
                                        <p:cTn id="21" dur="80"/>
                                        <p:tgtEl>
                                          <p:spTgt spid="90128"/>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90128"/>
                                        </p:tgtEl>
                                        <p:attrNameLst>
                                          <p:attrName>fillcolor</p:attrName>
                                        </p:attrNameLst>
                                      </p:cBhvr>
                                      <p:tavLst>
                                        <p:tav tm="0">
                                          <p:val>
                                            <p:clrVal>
                                              <a:schemeClr val="accent2"/>
                                            </p:clrVal>
                                          </p:val>
                                        </p:tav>
                                        <p:tav tm="50000">
                                          <p:val>
                                            <p:clrVal>
                                              <a:schemeClr val="hlink"/>
                                            </p:clrVal>
                                          </p:val>
                                        </p:tav>
                                      </p:tavLst>
                                    </p:anim>
                                    <p:set>
                                      <p:cBhvr>
                                        <p:cTn id="23" dur="80"/>
                                        <p:tgtEl>
                                          <p:spTgt spid="9012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90129"/>
                                        </p:tgtEl>
                                        <p:attrNameLst>
                                          <p:attrName>style.visibility</p:attrName>
                                        </p:attrNameLst>
                                      </p:cBhvr>
                                      <p:to>
                                        <p:strVal val="visible"/>
                                      </p:to>
                                    </p:set>
                                    <p:anim calcmode="discrete" valueType="clr">
                                      <p:cBhvr override="childStyle">
                                        <p:cTn id="28" dur="80"/>
                                        <p:tgtEl>
                                          <p:spTgt spid="90129"/>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90129"/>
                                        </p:tgtEl>
                                        <p:attrNameLst>
                                          <p:attrName>fillcolor</p:attrName>
                                        </p:attrNameLst>
                                      </p:cBhvr>
                                      <p:tavLst>
                                        <p:tav tm="0">
                                          <p:val>
                                            <p:clrVal>
                                              <a:schemeClr val="accent2"/>
                                            </p:clrVal>
                                          </p:val>
                                        </p:tav>
                                        <p:tav tm="50000">
                                          <p:val>
                                            <p:clrVal>
                                              <a:schemeClr val="hlink"/>
                                            </p:clrVal>
                                          </p:val>
                                        </p:tav>
                                      </p:tavLst>
                                    </p:anim>
                                    <p:set>
                                      <p:cBhvr>
                                        <p:cTn id="30" dur="80"/>
                                        <p:tgtEl>
                                          <p:spTgt spid="90129"/>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90130"/>
                                        </p:tgtEl>
                                        <p:attrNameLst>
                                          <p:attrName>style.visibility</p:attrName>
                                        </p:attrNameLst>
                                      </p:cBhvr>
                                      <p:to>
                                        <p:strVal val="visible"/>
                                      </p:to>
                                    </p:set>
                                    <p:anim calcmode="discrete" valueType="clr">
                                      <p:cBhvr override="childStyle">
                                        <p:cTn id="35" dur="80"/>
                                        <p:tgtEl>
                                          <p:spTgt spid="90130"/>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90130"/>
                                        </p:tgtEl>
                                        <p:attrNameLst>
                                          <p:attrName>fillcolor</p:attrName>
                                        </p:attrNameLst>
                                      </p:cBhvr>
                                      <p:tavLst>
                                        <p:tav tm="0">
                                          <p:val>
                                            <p:clrVal>
                                              <a:schemeClr val="accent2"/>
                                            </p:clrVal>
                                          </p:val>
                                        </p:tav>
                                        <p:tav tm="50000">
                                          <p:val>
                                            <p:clrVal>
                                              <a:schemeClr val="hlink"/>
                                            </p:clrVal>
                                          </p:val>
                                        </p:tav>
                                      </p:tavLst>
                                    </p:anim>
                                    <p:set>
                                      <p:cBhvr>
                                        <p:cTn id="37" dur="80"/>
                                        <p:tgtEl>
                                          <p:spTgt spid="90130"/>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90132"/>
                                        </p:tgtEl>
                                        <p:attrNameLst>
                                          <p:attrName>style.visibility</p:attrName>
                                        </p:attrNameLst>
                                      </p:cBhvr>
                                      <p:to>
                                        <p:strVal val="visible"/>
                                      </p:to>
                                    </p:set>
                                    <p:anim calcmode="discrete" valueType="clr">
                                      <p:cBhvr override="childStyle">
                                        <p:cTn id="42" dur="500"/>
                                        <p:tgtEl>
                                          <p:spTgt spid="90132"/>
                                        </p:tgtEl>
                                        <p:attrNameLst>
                                          <p:attrName>style.color</p:attrName>
                                        </p:attrNameLst>
                                      </p:cBhvr>
                                      <p:tavLst>
                                        <p:tav tm="0">
                                          <p:val>
                                            <p:clrVal>
                                              <a:schemeClr val="accent2"/>
                                            </p:clrVal>
                                          </p:val>
                                        </p:tav>
                                        <p:tav tm="50000">
                                          <p:val>
                                            <p:clrVal>
                                              <a:schemeClr val="hlink"/>
                                            </p:clrVal>
                                          </p:val>
                                        </p:tav>
                                      </p:tavLst>
                                    </p:anim>
                                    <p:anim calcmode="discrete" valueType="clr">
                                      <p:cBhvr>
                                        <p:cTn id="43" dur="500"/>
                                        <p:tgtEl>
                                          <p:spTgt spid="90132"/>
                                        </p:tgtEl>
                                        <p:attrNameLst>
                                          <p:attrName>fillcolor</p:attrName>
                                        </p:attrNameLst>
                                      </p:cBhvr>
                                      <p:tavLst>
                                        <p:tav tm="0">
                                          <p:val>
                                            <p:clrVal>
                                              <a:schemeClr val="accent2"/>
                                            </p:clrVal>
                                          </p:val>
                                        </p:tav>
                                        <p:tav tm="50000">
                                          <p:val>
                                            <p:clrVal>
                                              <a:schemeClr val="hlink"/>
                                            </p:clrVal>
                                          </p:val>
                                        </p:tav>
                                      </p:tavLst>
                                    </p:anim>
                                    <p:set>
                                      <p:cBhvr>
                                        <p:cTn id="44" dur="500"/>
                                        <p:tgtEl>
                                          <p:spTgt spid="90132"/>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iterate type="lt">
                                    <p:tmPct val="0"/>
                                  </p:iterate>
                                  <p:childTnLst>
                                    <p:animEffect transition="out" filter="dissolve">
                                      <p:cBhvr>
                                        <p:cTn id="48" dur="500"/>
                                        <p:tgtEl>
                                          <p:spTgt spid="90132"/>
                                        </p:tgtEl>
                                      </p:cBhvr>
                                    </p:animEffect>
                                    <p:set>
                                      <p:cBhvr>
                                        <p:cTn id="49" dur="1" fill="hold">
                                          <p:stCondLst>
                                            <p:cond delay="499"/>
                                          </p:stCondLst>
                                        </p:cTn>
                                        <p:tgtEl>
                                          <p:spTgt spid="901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8" grpId="0"/>
      <p:bldP spid="90129" grpId="0"/>
      <p:bldP spid="90130" grpId="0"/>
      <p:bldP spid="90131" grpId="0"/>
      <p:bldP spid="90131" grpId="1"/>
      <p:bldP spid="90132" grpId="0"/>
      <p:bldP spid="90132"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p:cNvSpPr>
          <p:nvPr>
            <p:ph type="title" idx="4294967295"/>
          </p:nvPr>
        </p:nvSpPr>
        <p:spPr>
          <a:xfrm>
            <a:off x="457200" y="704088"/>
            <a:ext cx="8229600" cy="819912"/>
          </a:xfrm>
        </p:spPr>
        <p:txBody>
          <a:bodyPr lIns="91440" tIns="45720" rIns="91440" bIns="45720">
            <a:normAutofit fontScale="90000"/>
          </a:bodyPr>
          <a:lstStyle/>
          <a:p>
            <a:pPr eaLnBrk="1" hangingPunct="1"/>
            <a:r>
              <a:rPr lang="en-A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Capacity</a:t>
            </a:r>
          </a:p>
        </p:txBody>
      </p:sp>
      <p:sp>
        <p:nvSpPr>
          <p:cNvPr id="37891" name="Rectangle 3"/>
          <p:cNvSpPr>
            <a:spLocks noGrp="1"/>
          </p:cNvSpPr>
          <p:nvPr>
            <p:ph type="body" idx="4294967295"/>
          </p:nvPr>
        </p:nvSpPr>
        <p:spPr/>
        <p:txBody>
          <a:bodyPr/>
          <a:lstStyle/>
          <a:p>
            <a:pPr eaLnBrk="1" hangingPunct="1">
              <a:lnSpc>
                <a:spcPct val="90000"/>
              </a:lnSpc>
            </a:pPr>
            <a:r>
              <a:rPr lang="en-AU" smtClean="0"/>
              <a:t>Find the Capacity of this cube</a:t>
            </a:r>
          </a:p>
          <a:p>
            <a:pPr eaLnBrk="1" hangingPunct="1">
              <a:lnSpc>
                <a:spcPct val="90000"/>
              </a:lnSpc>
            </a:pPr>
            <a:r>
              <a:rPr lang="en-AU" smtClean="0"/>
              <a:t>Length = 5.53cm</a:t>
            </a:r>
          </a:p>
          <a:p>
            <a:pPr eaLnBrk="1" hangingPunct="1">
              <a:lnSpc>
                <a:spcPct val="90000"/>
              </a:lnSpc>
            </a:pPr>
            <a:endParaRPr lang="en-AU" smtClean="0"/>
          </a:p>
          <a:p>
            <a:pPr eaLnBrk="1" hangingPunct="1">
              <a:lnSpc>
                <a:spcPct val="90000"/>
              </a:lnSpc>
            </a:pPr>
            <a:r>
              <a:rPr lang="en-AU" smtClean="0"/>
              <a:t>V = Ah</a:t>
            </a:r>
          </a:p>
          <a:p>
            <a:pPr eaLnBrk="1" hangingPunct="1">
              <a:lnSpc>
                <a:spcPct val="90000"/>
              </a:lnSpc>
            </a:pPr>
            <a:r>
              <a:rPr lang="en-AU" smtClean="0"/>
              <a:t>= (5.53 x 5.53) x 5.53</a:t>
            </a:r>
          </a:p>
          <a:p>
            <a:pPr eaLnBrk="1" hangingPunct="1">
              <a:lnSpc>
                <a:spcPct val="90000"/>
              </a:lnSpc>
            </a:pPr>
            <a:r>
              <a:rPr lang="en-AU" smtClean="0"/>
              <a:t>= 169.11cm3 				(1cm3 = 1ml)</a:t>
            </a:r>
          </a:p>
          <a:p>
            <a:pPr eaLnBrk="1" hangingPunct="1">
              <a:lnSpc>
                <a:spcPct val="90000"/>
              </a:lnSpc>
            </a:pPr>
            <a:endParaRPr lang="en-AU" smtClean="0"/>
          </a:p>
          <a:p>
            <a:pPr eaLnBrk="1" hangingPunct="1">
              <a:lnSpc>
                <a:spcPct val="90000"/>
              </a:lnSpc>
            </a:pPr>
            <a:r>
              <a:rPr lang="en-AU" smtClean="0"/>
              <a:t>Capacity = 169.11ml</a:t>
            </a:r>
          </a:p>
        </p:txBody>
      </p:sp>
      <p:pic>
        <p:nvPicPr>
          <p:cNvPr id="75780" name="Picture 5"/>
          <p:cNvPicPr>
            <a:picLocks noChangeAspect="1" noChangeArrowheads="1"/>
          </p:cNvPicPr>
          <p:nvPr/>
        </p:nvPicPr>
        <p:blipFill>
          <a:blip r:embed="rId4" cstate="print"/>
          <a:srcRect/>
          <a:stretch>
            <a:fillRect/>
          </a:stretch>
        </p:blipFill>
        <p:spPr bwMode="auto">
          <a:xfrm>
            <a:off x="6113463" y="1662112"/>
            <a:ext cx="1887537" cy="1400175"/>
          </a:xfrm>
          <a:prstGeom prst="rect">
            <a:avLst/>
          </a:prstGeom>
          <a:noFill/>
          <a:ln w="9525">
            <a:noFill/>
            <a:miter lim="800000"/>
            <a:headEnd/>
            <a:tailEnd/>
          </a:ln>
        </p:spPr>
      </p:pic>
      <p:sp>
        <p:nvSpPr>
          <p:cNvPr id="75781" name="Text Box 6"/>
          <p:cNvSpPr txBox="1">
            <a:spLocks noChangeArrowheads="1"/>
          </p:cNvSpPr>
          <p:nvPr/>
        </p:nvSpPr>
        <p:spPr bwMode="auto">
          <a:xfrm>
            <a:off x="5897563" y="1295400"/>
            <a:ext cx="2016125" cy="366712"/>
          </a:xfrm>
          <a:prstGeom prst="rect">
            <a:avLst/>
          </a:prstGeom>
          <a:noFill/>
          <a:ln w="9525">
            <a:noFill/>
            <a:miter lim="800000"/>
            <a:headEnd/>
            <a:tailEnd/>
          </a:ln>
        </p:spPr>
        <p:txBody>
          <a:bodyPr>
            <a:spAutoFit/>
          </a:bodyPr>
          <a:lstStyle/>
          <a:p>
            <a:pPr>
              <a:spcBef>
                <a:spcPct val="50000"/>
              </a:spcBef>
            </a:pPr>
            <a:r>
              <a:rPr lang="en-AU" sz="1800">
                <a:latin typeface="Arial" charset="0"/>
              </a:rPr>
              <a:t>Length = 5.53cm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891">
                                            <p:txEl>
                                              <p:pRg st="3" end="3"/>
                                            </p:txEl>
                                          </p:spTgt>
                                        </p:tgtEl>
                                        <p:attrNameLst>
                                          <p:attrName>style.visibility</p:attrName>
                                        </p:attrNameLst>
                                      </p:cBhvr>
                                      <p:to>
                                        <p:strVal val="visible"/>
                                      </p:to>
                                    </p:set>
                                    <p:anim calcmode="lin" valueType="num">
                                      <p:cBhvr additive="base">
                                        <p:cTn id="7" dur="500" fill="hold"/>
                                        <p:tgtEl>
                                          <p:spTgt spid="37891">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789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891">
                                            <p:txEl>
                                              <p:pRg st="4" end="4"/>
                                            </p:txEl>
                                          </p:spTgt>
                                        </p:tgtEl>
                                        <p:attrNameLst>
                                          <p:attrName>style.visibility</p:attrName>
                                        </p:attrNameLst>
                                      </p:cBhvr>
                                      <p:to>
                                        <p:strVal val="visible"/>
                                      </p:to>
                                    </p:set>
                                    <p:anim calcmode="lin" valueType="num">
                                      <p:cBhvr additive="base">
                                        <p:cTn id="13" dur="500" fill="hold"/>
                                        <p:tgtEl>
                                          <p:spTgt spid="37891">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89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891">
                                            <p:txEl>
                                              <p:pRg st="5" end="5"/>
                                            </p:txEl>
                                          </p:spTgt>
                                        </p:tgtEl>
                                        <p:attrNameLst>
                                          <p:attrName>style.visibility</p:attrName>
                                        </p:attrNameLst>
                                      </p:cBhvr>
                                      <p:to>
                                        <p:strVal val="visible"/>
                                      </p:to>
                                    </p:set>
                                    <p:anim calcmode="lin" valueType="num">
                                      <p:cBhvr additive="base">
                                        <p:cTn id="19" dur="500" fill="hold"/>
                                        <p:tgtEl>
                                          <p:spTgt spid="3789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789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7891">
                                            <p:txEl>
                                              <p:pRg st="7" end="7"/>
                                            </p:txEl>
                                          </p:spTgt>
                                        </p:tgtEl>
                                        <p:attrNameLst>
                                          <p:attrName>style.visibility</p:attrName>
                                        </p:attrNameLst>
                                      </p:cBhvr>
                                      <p:to>
                                        <p:strVal val="visible"/>
                                      </p:to>
                                    </p:set>
                                    <p:anim calcmode="lin" valueType="num">
                                      <p:cBhvr additive="base">
                                        <p:cTn id="25" dur="500" fill="hold"/>
                                        <p:tgtEl>
                                          <p:spTgt spid="37891">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789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304800" y="990600"/>
            <a:ext cx="6096000" cy="533400"/>
          </a:xfrm>
        </p:spPr>
        <p:txBody>
          <a:bodyPr>
            <a:noAutofit/>
          </a:bodyPr>
          <a:lstStyle/>
          <a:p>
            <a:pPr eaLnBrk="1" hangingPunct="1"/>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FIND THE VOLUME OF THE CUBE</a:t>
            </a:r>
          </a:p>
        </p:txBody>
      </p:sp>
      <p:sp>
        <p:nvSpPr>
          <p:cNvPr id="18435" name="Rectangle 5"/>
          <p:cNvSpPr>
            <a:spLocks noGrp="1" noChangeArrowheads="1"/>
          </p:cNvSpPr>
          <p:nvPr>
            <p:ph type="body" sz="half" idx="1"/>
          </p:nvPr>
        </p:nvSpPr>
        <p:spPr>
          <a:xfrm>
            <a:off x="685800" y="1981200"/>
            <a:ext cx="3771900" cy="3657600"/>
          </a:xfrm>
          <a:noFill/>
          <a:ln>
            <a:solidFill>
              <a:schemeClr val="tx2"/>
            </a:solidFill>
          </a:ln>
        </p:spPr>
        <p:txBody>
          <a:bodyPr/>
          <a:lstStyle/>
          <a:p>
            <a:pPr eaLnBrk="1" hangingPunct="1">
              <a:buFontTx/>
              <a:buNone/>
            </a:pPr>
            <a:r>
              <a:rPr lang="en-US" sz="2400" dirty="0" smtClean="0"/>
              <a:t>V = </a:t>
            </a:r>
            <a:r>
              <a:rPr lang="en-US" sz="2400" dirty="0" err="1" smtClean="0"/>
              <a:t>Bh</a:t>
            </a:r>
            <a:r>
              <a:rPr lang="en-US" sz="2400" dirty="0" smtClean="0"/>
              <a:t> or V =</a:t>
            </a:r>
            <a:r>
              <a:rPr lang="en-US" sz="2400" dirty="0" err="1" smtClean="0"/>
              <a:t>lwh</a:t>
            </a:r>
            <a:endParaRPr lang="en-US" sz="2400" dirty="0" smtClean="0"/>
          </a:p>
          <a:p>
            <a:pPr eaLnBrk="1" hangingPunct="1">
              <a:buFontTx/>
              <a:buNone/>
            </a:pPr>
            <a:r>
              <a:rPr lang="en-US" sz="2400" dirty="0" smtClean="0"/>
              <a:t>V = 5 · 5 · 5 or 5</a:t>
            </a:r>
            <a:r>
              <a:rPr lang="en-US" sz="2400" baseline="30000" dirty="0" smtClean="0"/>
              <a:t>3</a:t>
            </a:r>
          </a:p>
          <a:p>
            <a:pPr eaLnBrk="1" hangingPunct="1">
              <a:buFontTx/>
              <a:buNone/>
            </a:pPr>
            <a:r>
              <a:rPr lang="en-US" sz="2400" dirty="0" smtClean="0"/>
              <a:t>V = 125 units</a:t>
            </a:r>
            <a:r>
              <a:rPr lang="en-US" sz="2400" baseline="30000" dirty="0" smtClean="0"/>
              <a:t>3</a:t>
            </a:r>
          </a:p>
          <a:p>
            <a:pPr eaLnBrk="1" hangingPunct="1">
              <a:buFontTx/>
              <a:buNone/>
            </a:pPr>
            <a:endParaRPr lang="en-US" sz="2400" dirty="0" smtClean="0"/>
          </a:p>
          <a:p>
            <a:pPr eaLnBrk="1" hangingPunct="1">
              <a:buFontTx/>
              <a:buNone/>
            </a:pPr>
            <a:r>
              <a:rPr lang="en-US" sz="2400" dirty="0" smtClean="0"/>
              <a:t>The volume of the cube is 125 units</a:t>
            </a:r>
            <a:r>
              <a:rPr lang="en-US" sz="2400" baseline="30000" dirty="0" smtClean="0"/>
              <a:t>3</a:t>
            </a:r>
            <a:r>
              <a:rPr lang="en-US" sz="2400" dirty="0" smtClean="0"/>
              <a:t>.  </a:t>
            </a:r>
            <a:r>
              <a:rPr lang="en-US" sz="2400" dirty="0" smtClean="0">
                <a:solidFill>
                  <a:srgbClr val="FF3300"/>
                </a:solidFill>
              </a:rPr>
              <a:t>Volume is measured in cubic units.</a:t>
            </a:r>
          </a:p>
        </p:txBody>
      </p:sp>
      <p:pic>
        <p:nvPicPr>
          <p:cNvPr id="18436" name="Picture 7" descr="dictionary-cube"/>
          <p:cNvPicPr>
            <a:picLocks noGrp="1" noChangeAspect="1" noChangeArrowheads="1"/>
          </p:cNvPicPr>
          <p:nvPr>
            <p:ph sz="half" idx="2"/>
          </p:nvPr>
        </p:nvPicPr>
        <p:blipFill>
          <a:blip r:embed="rId3" cstate="print"/>
          <a:srcRect/>
          <a:stretch>
            <a:fillRect/>
          </a:stretch>
        </p:blipFill>
        <p:spPr>
          <a:xfrm>
            <a:off x="5105400" y="2266950"/>
            <a:ext cx="2895600" cy="2895600"/>
          </a:xfrm>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228600" y="1676400"/>
            <a:ext cx="7883525" cy="457200"/>
          </a:xfrm>
          <a:prstGeom prst="rect">
            <a:avLst/>
          </a:prstGeom>
          <a:noFill/>
          <a:ln w="9525">
            <a:noFill/>
            <a:miter lim="800000"/>
            <a:headEnd/>
            <a:tailEnd/>
          </a:ln>
        </p:spPr>
        <p:txBody>
          <a:bodyPr>
            <a:spAutoFit/>
          </a:bodyPr>
          <a:lstStyle/>
          <a:p>
            <a:r>
              <a:rPr lang="en-GB">
                <a:solidFill>
                  <a:srgbClr val="000066"/>
                </a:solidFill>
              </a:rPr>
              <a:t>The following cuboid is made out of interlocking cubes.</a:t>
            </a:r>
          </a:p>
        </p:txBody>
      </p:sp>
      <p:sp>
        <p:nvSpPr>
          <p:cNvPr id="2054" name="Rectangle 6"/>
          <p:cNvSpPr>
            <a:spLocks noGrp="1" noChangeArrowheads="1"/>
          </p:cNvSpPr>
          <p:nvPr>
            <p:ph type="title" idx="4294967295"/>
          </p:nvPr>
        </p:nvSpPr>
        <p:spPr bwMode="auto">
          <a:xfrm>
            <a:off x="228600" y="935038"/>
            <a:ext cx="6581775" cy="633412"/>
          </a:xfrm>
          <a:prstGeom prst="rect">
            <a:avLst/>
          </a:prstGeom>
          <a:noFill/>
          <a:ln>
            <a:miter lim="800000"/>
            <a:headEnd/>
            <a:tailEnd/>
          </a:ln>
        </p:spPr>
        <p:txBody>
          <a:bodyPr>
            <a:noAutofit/>
          </a:bodyPr>
          <a:lstStyle/>
          <a:p>
            <a:pPr algn="l" eaLnBrk="1" hangingPunct="1"/>
            <a:r>
              <a:rPr lang="en-US"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Making cuboids</a:t>
            </a:r>
            <a:endParaRPr lang="en-GB"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2050" name="Object 7"/>
          <p:cNvGraphicFramePr>
            <a:graphicFrameLocks noChangeAspect="1"/>
          </p:cNvGraphicFramePr>
          <p:nvPr/>
        </p:nvGraphicFramePr>
        <p:xfrm>
          <a:off x="3059113" y="1941513"/>
          <a:ext cx="2917825" cy="2927350"/>
        </p:xfrm>
        <a:graphic>
          <a:graphicData uri="http://schemas.openxmlformats.org/presentationml/2006/ole">
            <p:oleObj spid="_x0000_s1026" name="Image" r:id="rId4" imgW="4114286" imgH="4126984" progId="">
              <p:embed/>
            </p:oleObj>
          </a:graphicData>
        </a:graphic>
      </p:graphicFrame>
      <p:sp>
        <p:nvSpPr>
          <p:cNvPr id="342024" name="Text Box 8"/>
          <p:cNvSpPr txBox="1">
            <a:spLocks noChangeArrowheads="1"/>
          </p:cNvSpPr>
          <p:nvPr/>
        </p:nvSpPr>
        <p:spPr bwMode="auto">
          <a:xfrm>
            <a:off x="2184400" y="5059363"/>
            <a:ext cx="4773613" cy="485775"/>
          </a:xfrm>
          <a:prstGeom prst="rect">
            <a:avLst/>
          </a:prstGeom>
          <a:solidFill>
            <a:srgbClr val="FFFFCC"/>
          </a:solidFill>
          <a:ln w="28575">
            <a:solidFill>
              <a:schemeClr val="tx1"/>
            </a:solidFill>
            <a:miter lim="800000"/>
            <a:headEnd/>
            <a:tailEnd/>
          </a:ln>
        </p:spPr>
        <p:txBody>
          <a:bodyPr wrap="none">
            <a:spAutoFit/>
          </a:bodyPr>
          <a:lstStyle/>
          <a:p>
            <a:r>
              <a:rPr lang="en-US"/>
              <a:t>How many cubes does it contain?</a:t>
            </a: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20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2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 Box 4"/>
          <p:cNvSpPr txBox="1">
            <a:spLocks noChangeArrowheads="1"/>
          </p:cNvSpPr>
          <p:nvPr/>
        </p:nvSpPr>
        <p:spPr bwMode="auto">
          <a:xfrm>
            <a:off x="319088" y="1196975"/>
            <a:ext cx="7883525" cy="457200"/>
          </a:xfrm>
          <a:prstGeom prst="rect">
            <a:avLst/>
          </a:prstGeom>
          <a:noFill/>
          <a:ln w="9525">
            <a:noFill/>
            <a:miter lim="800000"/>
            <a:headEnd/>
            <a:tailEnd/>
          </a:ln>
        </p:spPr>
        <p:txBody>
          <a:bodyPr>
            <a:spAutoFit/>
          </a:bodyPr>
          <a:lstStyle/>
          <a:p>
            <a:r>
              <a:rPr lang="en-GB">
                <a:solidFill>
                  <a:srgbClr val="000066"/>
                </a:solidFill>
              </a:rPr>
              <a:t>We can work this out by dividing the cuboid into layers.</a:t>
            </a:r>
          </a:p>
        </p:txBody>
      </p:sp>
      <p:sp>
        <p:nvSpPr>
          <p:cNvPr id="15365" name="Rectangle 6"/>
          <p:cNvSpPr>
            <a:spLocks noGrp="1" noChangeArrowheads="1"/>
          </p:cNvSpPr>
          <p:nvPr>
            <p:ph type="title" idx="4294967295"/>
          </p:nvPr>
        </p:nvSpPr>
        <p:spPr bwMode="auto">
          <a:xfrm>
            <a:off x="150813" y="150813"/>
            <a:ext cx="6581775" cy="633412"/>
          </a:xfrm>
          <a:prstGeom prst="rect">
            <a:avLst/>
          </a:prstGeom>
          <a:noFill/>
          <a:ln>
            <a:miter lim="800000"/>
            <a:headEnd/>
            <a:tailEnd/>
          </a:ln>
        </p:spPr>
        <p:txBody>
          <a:bodyPr/>
          <a:lstStyle/>
          <a:p>
            <a:pPr algn="l" eaLnBrk="1" hangingPunct="1"/>
            <a:r>
              <a:rPr lang="en-US" sz="2800" b="1" smtClean="0"/>
              <a:t>Making cuboids</a:t>
            </a:r>
            <a:endParaRPr lang="en-GB" sz="2800" b="1" smtClean="0"/>
          </a:p>
        </p:txBody>
      </p:sp>
      <p:sp>
        <p:nvSpPr>
          <p:cNvPr id="344072" name="Text Box 8"/>
          <p:cNvSpPr txBox="1">
            <a:spLocks noChangeArrowheads="1"/>
          </p:cNvSpPr>
          <p:nvPr/>
        </p:nvSpPr>
        <p:spPr bwMode="auto">
          <a:xfrm>
            <a:off x="3924300" y="1819275"/>
            <a:ext cx="5037138" cy="1917700"/>
          </a:xfrm>
          <a:prstGeom prst="rect">
            <a:avLst/>
          </a:prstGeom>
          <a:noFill/>
          <a:ln w="9525">
            <a:noFill/>
            <a:miter lim="800000"/>
            <a:headEnd/>
            <a:tailEnd/>
          </a:ln>
        </p:spPr>
        <p:txBody>
          <a:bodyPr>
            <a:spAutoFit/>
          </a:bodyPr>
          <a:lstStyle/>
          <a:p>
            <a:r>
              <a:rPr lang="en-US"/>
              <a:t>The number of cubes in each layer can be found by multiplying the number of cubes along the length by the number of cubes along the width.</a:t>
            </a:r>
            <a:endParaRPr lang="en-GB"/>
          </a:p>
        </p:txBody>
      </p:sp>
      <p:pic>
        <p:nvPicPr>
          <p:cNvPr id="344084" name="Picture 20" descr="cubes"/>
          <p:cNvPicPr>
            <a:picLocks noChangeAspect="1" noChangeArrowheads="1"/>
          </p:cNvPicPr>
          <p:nvPr/>
        </p:nvPicPr>
        <p:blipFill>
          <a:blip r:embed="rId4" cstate="print"/>
          <a:srcRect/>
          <a:stretch>
            <a:fillRect/>
          </a:stretch>
        </p:blipFill>
        <p:spPr bwMode="auto">
          <a:xfrm>
            <a:off x="684213" y="1917700"/>
            <a:ext cx="2768600" cy="3527425"/>
          </a:xfrm>
          <a:prstGeom prst="rect">
            <a:avLst/>
          </a:prstGeom>
          <a:noFill/>
          <a:ln w="9525">
            <a:noFill/>
            <a:miter lim="800000"/>
            <a:headEnd/>
            <a:tailEnd/>
          </a:ln>
        </p:spPr>
      </p:pic>
      <p:sp>
        <p:nvSpPr>
          <p:cNvPr id="344085" name="Text Box 21"/>
          <p:cNvSpPr txBox="1">
            <a:spLocks noChangeArrowheads="1"/>
          </p:cNvSpPr>
          <p:nvPr/>
        </p:nvSpPr>
        <p:spPr bwMode="auto">
          <a:xfrm>
            <a:off x="3924300" y="3903663"/>
            <a:ext cx="4268788" cy="457200"/>
          </a:xfrm>
          <a:prstGeom prst="rect">
            <a:avLst/>
          </a:prstGeom>
          <a:noFill/>
          <a:ln w="9525">
            <a:noFill/>
            <a:miter lim="800000"/>
            <a:headEnd/>
            <a:tailEnd/>
          </a:ln>
        </p:spPr>
        <p:txBody>
          <a:bodyPr wrap="none">
            <a:spAutoFit/>
          </a:bodyPr>
          <a:lstStyle/>
          <a:p>
            <a:r>
              <a:rPr lang="en-US"/>
              <a:t>3 × 4 = 12 cubes in each layer</a:t>
            </a:r>
            <a:endParaRPr lang="en-GB"/>
          </a:p>
        </p:txBody>
      </p:sp>
      <p:sp>
        <p:nvSpPr>
          <p:cNvPr id="344086" name="Text Box 22"/>
          <p:cNvSpPr txBox="1">
            <a:spLocks noChangeArrowheads="1"/>
          </p:cNvSpPr>
          <p:nvPr/>
        </p:nvSpPr>
        <p:spPr bwMode="auto">
          <a:xfrm>
            <a:off x="3924300" y="4527550"/>
            <a:ext cx="4864100" cy="1187450"/>
          </a:xfrm>
          <a:prstGeom prst="rect">
            <a:avLst/>
          </a:prstGeom>
          <a:noFill/>
          <a:ln w="9525">
            <a:noFill/>
            <a:miter lim="800000"/>
            <a:headEnd/>
            <a:tailEnd/>
          </a:ln>
        </p:spPr>
        <p:txBody>
          <a:bodyPr>
            <a:spAutoFit/>
          </a:bodyPr>
          <a:lstStyle/>
          <a:p>
            <a:r>
              <a:rPr lang="en-US"/>
              <a:t>There are three layers altogether so the total number of cubes in the cuboid = 3 × 12 = </a:t>
            </a:r>
            <a:r>
              <a:rPr lang="en-US" b="1">
                <a:solidFill>
                  <a:srgbClr val="FF6600"/>
                </a:solidFill>
              </a:rPr>
              <a:t>36 cubes</a:t>
            </a:r>
            <a:endParaRPr lang="en-GB" b="1">
              <a:solidFill>
                <a:srgbClr val="FF66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40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407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40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40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4072" grpId="0"/>
      <p:bldP spid="344085" grpId="0"/>
      <p:bldP spid="34408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5"/>
          <p:cNvSpPr>
            <a:spLocks noGrp="1" noChangeArrowheads="1"/>
          </p:cNvSpPr>
          <p:nvPr>
            <p:ph type="title" idx="4294967295"/>
          </p:nvPr>
        </p:nvSpPr>
        <p:spPr bwMode="auto">
          <a:xfrm>
            <a:off x="150813" y="1014413"/>
            <a:ext cx="6581775" cy="633412"/>
          </a:xfrm>
          <a:prstGeom prst="rect">
            <a:avLst/>
          </a:prstGeom>
          <a:noFill/>
          <a:ln>
            <a:miter lim="800000"/>
            <a:headEnd/>
            <a:tailEnd/>
          </a:ln>
        </p:spPr>
        <p:txBody>
          <a:bodyPr>
            <a:noAutofit/>
          </a:bodyPr>
          <a:lstStyle/>
          <a:p>
            <a:pPr algn="l" eaLnBrk="1" hangingPunct="1"/>
            <a:r>
              <a:rPr lang="en-US"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Volume of a </a:t>
            </a:r>
            <a:r>
              <a:rPr lang="en-US" sz="45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cuboid</a:t>
            </a:r>
            <a:endParaRPr lang="en-GB" sz="45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8437" name="Text Box 6"/>
          <p:cNvSpPr txBox="1">
            <a:spLocks noChangeArrowheads="1"/>
          </p:cNvSpPr>
          <p:nvPr/>
        </p:nvSpPr>
        <p:spPr bwMode="auto">
          <a:xfrm>
            <a:off x="2054225" y="2338387"/>
            <a:ext cx="5033963" cy="485775"/>
          </a:xfrm>
          <a:prstGeom prst="rect">
            <a:avLst/>
          </a:prstGeom>
          <a:solidFill>
            <a:srgbClr val="FFFFCC"/>
          </a:solidFill>
          <a:ln w="28575">
            <a:solidFill>
              <a:schemeClr val="tx1"/>
            </a:solidFill>
            <a:miter lim="800000"/>
            <a:headEnd/>
            <a:tailEnd/>
          </a:ln>
        </p:spPr>
        <p:txBody>
          <a:bodyPr>
            <a:spAutoFit/>
          </a:bodyPr>
          <a:lstStyle/>
          <a:p>
            <a:r>
              <a:rPr lang="en-US"/>
              <a:t>What is the volume of this cuboid?</a:t>
            </a:r>
            <a:endParaRPr lang="en-GB"/>
          </a:p>
        </p:txBody>
      </p:sp>
      <p:sp>
        <p:nvSpPr>
          <p:cNvPr id="350217" name="Text Box 9"/>
          <p:cNvSpPr txBox="1">
            <a:spLocks noChangeArrowheads="1"/>
          </p:cNvSpPr>
          <p:nvPr/>
        </p:nvSpPr>
        <p:spPr bwMode="auto">
          <a:xfrm>
            <a:off x="5148263" y="2959100"/>
            <a:ext cx="2541587" cy="457200"/>
          </a:xfrm>
          <a:prstGeom prst="rect">
            <a:avLst/>
          </a:prstGeom>
          <a:noFill/>
          <a:ln w="9525">
            <a:noFill/>
            <a:miter lim="800000"/>
            <a:headEnd/>
            <a:tailEnd/>
          </a:ln>
        </p:spPr>
        <p:txBody>
          <a:bodyPr wrap="none">
            <a:spAutoFit/>
          </a:bodyPr>
          <a:lstStyle/>
          <a:p>
            <a:r>
              <a:rPr lang="en-US"/>
              <a:t>Volume of cuboid</a:t>
            </a:r>
            <a:endParaRPr lang="en-GB"/>
          </a:p>
        </p:txBody>
      </p:sp>
      <p:sp>
        <p:nvSpPr>
          <p:cNvPr id="350218" name="Text Box 10"/>
          <p:cNvSpPr txBox="1">
            <a:spLocks noChangeArrowheads="1"/>
          </p:cNvSpPr>
          <p:nvPr/>
        </p:nvSpPr>
        <p:spPr bwMode="auto">
          <a:xfrm>
            <a:off x="5148263" y="3597275"/>
            <a:ext cx="3514725" cy="457200"/>
          </a:xfrm>
          <a:prstGeom prst="rect">
            <a:avLst/>
          </a:prstGeom>
          <a:noFill/>
          <a:ln w="9525">
            <a:noFill/>
            <a:miter lim="800000"/>
            <a:headEnd/>
            <a:tailEnd/>
          </a:ln>
        </p:spPr>
        <p:txBody>
          <a:bodyPr wrap="none">
            <a:spAutoFit/>
          </a:bodyPr>
          <a:lstStyle/>
          <a:p>
            <a:r>
              <a:rPr lang="en-US"/>
              <a:t>= length × width × height</a:t>
            </a:r>
            <a:endParaRPr lang="en-GB"/>
          </a:p>
        </p:txBody>
      </p:sp>
      <p:sp>
        <p:nvSpPr>
          <p:cNvPr id="350219" name="Text Box 11"/>
          <p:cNvSpPr txBox="1">
            <a:spLocks noChangeArrowheads="1"/>
          </p:cNvSpPr>
          <p:nvPr/>
        </p:nvSpPr>
        <p:spPr bwMode="auto">
          <a:xfrm>
            <a:off x="5148263" y="4237037"/>
            <a:ext cx="1817687" cy="457200"/>
          </a:xfrm>
          <a:prstGeom prst="rect">
            <a:avLst/>
          </a:prstGeom>
          <a:noFill/>
          <a:ln w="9525">
            <a:noFill/>
            <a:miter lim="800000"/>
            <a:headEnd/>
            <a:tailEnd/>
          </a:ln>
        </p:spPr>
        <p:txBody>
          <a:bodyPr wrap="none">
            <a:spAutoFit/>
          </a:bodyPr>
          <a:lstStyle/>
          <a:p>
            <a:r>
              <a:rPr lang="en-US"/>
              <a:t>= 5 × 8 × 13</a:t>
            </a:r>
            <a:endParaRPr lang="en-GB"/>
          </a:p>
        </p:txBody>
      </p:sp>
      <p:sp>
        <p:nvSpPr>
          <p:cNvPr id="18441" name="Freeform 23"/>
          <p:cNvSpPr>
            <a:spLocks/>
          </p:cNvSpPr>
          <p:nvPr/>
        </p:nvSpPr>
        <p:spPr bwMode="auto">
          <a:xfrm>
            <a:off x="1322388" y="3290887"/>
            <a:ext cx="3200400" cy="754063"/>
          </a:xfrm>
          <a:custGeom>
            <a:avLst/>
            <a:gdLst>
              <a:gd name="T0" fmla="*/ 2147483647 w 1587"/>
              <a:gd name="T1" fmla="*/ 0 h 953"/>
              <a:gd name="T2" fmla="*/ 0 w 1587"/>
              <a:gd name="T3" fmla="*/ 341213123 h 953"/>
              <a:gd name="T4" fmla="*/ 2147483647 w 1587"/>
              <a:gd name="T5" fmla="*/ 596653778 h 953"/>
              <a:gd name="T6" fmla="*/ 2147483647 w 1587"/>
              <a:gd name="T7" fmla="*/ 256066535 h 953"/>
              <a:gd name="T8" fmla="*/ 2147483647 w 1587"/>
              <a:gd name="T9" fmla="*/ 0 h 953"/>
              <a:gd name="T10" fmla="*/ 0 60000 65536"/>
              <a:gd name="T11" fmla="*/ 0 60000 65536"/>
              <a:gd name="T12" fmla="*/ 0 60000 65536"/>
              <a:gd name="T13" fmla="*/ 0 60000 65536"/>
              <a:gd name="T14" fmla="*/ 0 60000 65536"/>
              <a:gd name="T15" fmla="*/ 0 w 1587"/>
              <a:gd name="T16" fmla="*/ 0 h 953"/>
              <a:gd name="T17" fmla="*/ 1587 w 1587"/>
              <a:gd name="T18" fmla="*/ 953 h 953"/>
            </a:gdLst>
            <a:ahLst/>
            <a:cxnLst>
              <a:cxn ang="T10">
                <a:pos x="T0" y="T1"/>
              </a:cxn>
              <a:cxn ang="T11">
                <a:pos x="T2" y="T3"/>
              </a:cxn>
              <a:cxn ang="T12">
                <a:pos x="T4" y="T5"/>
              </a:cxn>
              <a:cxn ang="T13">
                <a:pos x="T6" y="T7"/>
              </a:cxn>
              <a:cxn ang="T14">
                <a:pos x="T8" y="T9"/>
              </a:cxn>
            </a:cxnLst>
            <a:rect l="T15" t="T16" r="T17" b="T18"/>
            <a:pathLst>
              <a:path w="1587" h="953">
                <a:moveTo>
                  <a:pt x="907" y="0"/>
                </a:moveTo>
                <a:lnTo>
                  <a:pt x="0" y="545"/>
                </a:lnTo>
                <a:lnTo>
                  <a:pt x="680" y="953"/>
                </a:lnTo>
                <a:lnTo>
                  <a:pt x="1587" y="409"/>
                </a:lnTo>
                <a:lnTo>
                  <a:pt x="907" y="0"/>
                </a:lnTo>
                <a:close/>
              </a:path>
            </a:pathLst>
          </a:custGeom>
          <a:gradFill rotWithShape="1">
            <a:gsLst>
              <a:gs pos="0">
                <a:srgbClr val="8FD63A"/>
              </a:gs>
              <a:gs pos="100000">
                <a:srgbClr val="C0E890"/>
              </a:gs>
            </a:gsLst>
            <a:lin ang="18900000" scaled="1"/>
          </a:gradFill>
          <a:ln w="28575" cmpd="sng">
            <a:solidFill>
              <a:schemeClr val="tx1"/>
            </a:solidFill>
            <a:round/>
            <a:headEnd/>
            <a:tailEnd/>
          </a:ln>
        </p:spPr>
        <p:txBody>
          <a:bodyPr/>
          <a:lstStyle/>
          <a:p>
            <a:endParaRPr lang="en-US"/>
          </a:p>
        </p:txBody>
      </p:sp>
      <p:sp>
        <p:nvSpPr>
          <p:cNvPr id="18442" name="Line 13"/>
          <p:cNvSpPr>
            <a:spLocks noChangeShapeType="1"/>
          </p:cNvSpPr>
          <p:nvPr/>
        </p:nvSpPr>
        <p:spPr bwMode="auto">
          <a:xfrm flipV="1">
            <a:off x="2693988" y="4440237"/>
            <a:ext cx="1828800" cy="430213"/>
          </a:xfrm>
          <a:prstGeom prst="line">
            <a:avLst/>
          </a:prstGeom>
          <a:noFill/>
          <a:ln w="19050">
            <a:solidFill>
              <a:schemeClr val="tx1"/>
            </a:solidFill>
            <a:round/>
            <a:headEnd/>
            <a:tailEnd/>
          </a:ln>
        </p:spPr>
        <p:txBody>
          <a:bodyPr/>
          <a:lstStyle/>
          <a:p>
            <a:endParaRPr lang="en-US"/>
          </a:p>
        </p:txBody>
      </p:sp>
      <p:sp>
        <p:nvSpPr>
          <p:cNvPr id="18443" name="Line 14"/>
          <p:cNvSpPr>
            <a:spLocks noChangeShapeType="1"/>
          </p:cNvSpPr>
          <p:nvPr/>
        </p:nvSpPr>
        <p:spPr bwMode="auto">
          <a:xfrm>
            <a:off x="1322388" y="4548187"/>
            <a:ext cx="1371600" cy="322263"/>
          </a:xfrm>
          <a:prstGeom prst="line">
            <a:avLst/>
          </a:prstGeom>
          <a:noFill/>
          <a:ln w="19050">
            <a:solidFill>
              <a:schemeClr val="tx1"/>
            </a:solidFill>
            <a:round/>
            <a:headEnd/>
            <a:tailEnd/>
          </a:ln>
        </p:spPr>
        <p:txBody>
          <a:bodyPr/>
          <a:lstStyle/>
          <a:p>
            <a:endParaRPr lang="en-US"/>
          </a:p>
        </p:txBody>
      </p:sp>
      <p:sp>
        <p:nvSpPr>
          <p:cNvPr id="18444" name="Line 15"/>
          <p:cNvSpPr>
            <a:spLocks noChangeShapeType="1"/>
          </p:cNvSpPr>
          <p:nvPr/>
        </p:nvSpPr>
        <p:spPr bwMode="auto">
          <a:xfrm>
            <a:off x="2693988" y="4044950"/>
            <a:ext cx="0" cy="825500"/>
          </a:xfrm>
          <a:prstGeom prst="line">
            <a:avLst/>
          </a:prstGeom>
          <a:noFill/>
          <a:ln w="19050">
            <a:solidFill>
              <a:schemeClr val="tx1"/>
            </a:solidFill>
            <a:round/>
            <a:headEnd/>
            <a:tailEnd/>
          </a:ln>
        </p:spPr>
        <p:txBody>
          <a:bodyPr/>
          <a:lstStyle/>
          <a:p>
            <a:endParaRPr lang="en-US"/>
          </a:p>
        </p:txBody>
      </p:sp>
      <p:sp>
        <p:nvSpPr>
          <p:cNvPr id="18445" name="Line 16"/>
          <p:cNvSpPr>
            <a:spLocks noChangeShapeType="1"/>
          </p:cNvSpPr>
          <p:nvPr/>
        </p:nvSpPr>
        <p:spPr bwMode="auto">
          <a:xfrm>
            <a:off x="1322388" y="3722687"/>
            <a:ext cx="0" cy="825500"/>
          </a:xfrm>
          <a:prstGeom prst="line">
            <a:avLst/>
          </a:prstGeom>
          <a:noFill/>
          <a:ln w="19050">
            <a:solidFill>
              <a:schemeClr val="tx1"/>
            </a:solidFill>
            <a:round/>
            <a:headEnd/>
            <a:tailEnd/>
          </a:ln>
        </p:spPr>
        <p:txBody>
          <a:bodyPr/>
          <a:lstStyle/>
          <a:p>
            <a:endParaRPr lang="en-US"/>
          </a:p>
        </p:txBody>
      </p:sp>
      <p:sp>
        <p:nvSpPr>
          <p:cNvPr id="18446" name="Line 18"/>
          <p:cNvSpPr>
            <a:spLocks noChangeShapeType="1"/>
          </p:cNvSpPr>
          <p:nvPr/>
        </p:nvSpPr>
        <p:spPr bwMode="auto">
          <a:xfrm>
            <a:off x="3151188" y="4117975"/>
            <a:ext cx="1371600" cy="322262"/>
          </a:xfrm>
          <a:prstGeom prst="line">
            <a:avLst/>
          </a:prstGeom>
          <a:noFill/>
          <a:ln w="19050">
            <a:solidFill>
              <a:schemeClr val="tx1"/>
            </a:solidFill>
            <a:prstDash val="sysDot"/>
            <a:round/>
            <a:headEnd/>
            <a:tailEnd/>
          </a:ln>
        </p:spPr>
        <p:txBody>
          <a:bodyPr/>
          <a:lstStyle/>
          <a:p>
            <a:endParaRPr lang="en-US"/>
          </a:p>
        </p:txBody>
      </p:sp>
      <p:sp>
        <p:nvSpPr>
          <p:cNvPr id="18447" name="Line 19"/>
          <p:cNvSpPr>
            <a:spLocks noChangeShapeType="1"/>
          </p:cNvSpPr>
          <p:nvPr/>
        </p:nvSpPr>
        <p:spPr bwMode="auto">
          <a:xfrm flipV="1">
            <a:off x="1322388" y="4117975"/>
            <a:ext cx="1828800" cy="430212"/>
          </a:xfrm>
          <a:prstGeom prst="line">
            <a:avLst/>
          </a:prstGeom>
          <a:noFill/>
          <a:ln w="19050">
            <a:solidFill>
              <a:schemeClr val="tx1"/>
            </a:solidFill>
            <a:prstDash val="sysDot"/>
            <a:round/>
            <a:headEnd/>
            <a:tailEnd/>
          </a:ln>
        </p:spPr>
        <p:txBody>
          <a:bodyPr/>
          <a:lstStyle/>
          <a:p>
            <a:endParaRPr lang="en-US"/>
          </a:p>
        </p:txBody>
      </p:sp>
      <p:sp>
        <p:nvSpPr>
          <p:cNvPr id="18448" name="Line 20"/>
          <p:cNvSpPr>
            <a:spLocks noChangeShapeType="1"/>
          </p:cNvSpPr>
          <p:nvPr/>
        </p:nvSpPr>
        <p:spPr bwMode="auto">
          <a:xfrm>
            <a:off x="4522788" y="3614737"/>
            <a:ext cx="0" cy="825500"/>
          </a:xfrm>
          <a:prstGeom prst="line">
            <a:avLst/>
          </a:prstGeom>
          <a:noFill/>
          <a:ln w="19050">
            <a:solidFill>
              <a:schemeClr val="tx1"/>
            </a:solidFill>
            <a:round/>
            <a:headEnd/>
            <a:tailEnd/>
          </a:ln>
        </p:spPr>
        <p:txBody>
          <a:bodyPr/>
          <a:lstStyle/>
          <a:p>
            <a:endParaRPr lang="en-US"/>
          </a:p>
        </p:txBody>
      </p:sp>
      <p:sp>
        <p:nvSpPr>
          <p:cNvPr id="18449" name="Freeform 22"/>
          <p:cNvSpPr>
            <a:spLocks/>
          </p:cNvSpPr>
          <p:nvPr/>
        </p:nvSpPr>
        <p:spPr bwMode="auto">
          <a:xfrm>
            <a:off x="2693988" y="3614737"/>
            <a:ext cx="1828800" cy="1257300"/>
          </a:xfrm>
          <a:custGeom>
            <a:avLst/>
            <a:gdLst>
              <a:gd name="T0" fmla="*/ 2147483647 w 907"/>
              <a:gd name="T1" fmla="*/ 0 h 1588"/>
              <a:gd name="T2" fmla="*/ 0 w 907"/>
              <a:gd name="T3" fmla="*/ 341643558 h 1588"/>
              <a:gd name="T4" fmla="*/ 0 w 907"/>
              <a:gd name="T5" fmla="*/ 995468157 h 1588"/>
              <a:gd name="T6" fmla="*/ 2147483647 w 907"/>
              <a:gd name="T7" fmla="*/ 654451566 h 1588"/>
              <a:gd name="T8" fmla="*/ 2147483647 w 907"/>
              <a:gd name="T9" fmla="*/ 0 h 1588"/>
              <a:gd name="T10" fmla="*/ 0 60000 65536"/>
              <a:gd name="T11" fmla="*/ 0 60000 65536"/>
              <a:gd name="T12" fmla="*/ 0 60000 65536"/>
              <a:gd name="T13" fmla="*/ 0 60000 65536"/>
              <a:gd name="T14" fmla="*/ 0 60000 65536"/>
              <a:gd name="T15" fmla="*/ 0 w 907"/>
              <a:gd name="T16" fmla="*/ 0 h 1588"/>
              <a:gd name="T17" fmla="*/ 907 w 907"/>
              <a:gd name="T18" fmla="*/ 1588 h 1588"/>
            </a:gdLst>
            <a:ahLst/>
            <a:cxnLst>
              <a:cxn ang="T10">
                <a:pos x="T0" y="T1"/>
              </a:cxn>
              <a:cxn ang="T11">
                <a:pos x="T2" y="T3"/>
              </a:cxn>
              <a:cxn ang="T12">
                <a:pos x="T4" y="T5"/>
              </a:cxn>
              <a:cxn ang="T13">
                <a:pos x="T6" y="T7"/>
              </a:cxn>
              <a:cxn ang="T14">
                <a:pos x="T8" y="T9"/>
              </a:cxn>
            </a:cxnLst>
            <a:rect l="T15" t="T16" r="T17" b="T18"/>
            <a:pathLst>
              <a:path w="907" h="1588">
                <a:moveTo>
                  <a:pt x="907" y="0"/>
                </a:moveTo>
                <a:lnTo>
                  <a:pt x="0" y="545"/>
                </a:lnTo>
                <a:lnTo>
                  <a:pt x="0" y="1588"/>
                </a:lnTo>
                <a:lnTo>
                  <a:pt x="907" y="1044"/>
                </a:lnTo>
                <a:lnTo>
                  <a:pt x="907" y="0"/>
                </a:lnTo>
                <a:close/>
              </a:path>
            </a:pathLst>
          </a:custGeom>
          <a:gradFill rotWithShape="1">
            <a:gsLst>
              <a:gs pos="0">
                <a:srgbClr val="8FD63A"/>
              </a:gs>
              <a:gs pos="100000">
                <a:srgbClr val="C0E890"/>
              </a:gs>
            </a:gsLst>
            <a:lin ang="18900000" scaled="1"/>
          </a:gradFill>
          <a:ln w="28575" cmpd="sng">
            <a:solidFill>
              <a:schemeClr val="tx1"/>
            </a:solidFill>
            <a:round/>
            <a:headEnd/>
            <a:tailEnd/>
          </a:ln>
        </p:spPr>
        <p:txBody>
          <a:bodyPr/>
          <a:lstStyle/>
          <a:p>
            <a:endParaRPr lang="en-US"/>
          </a:p>
        </p:txBody>
      </p:sp>
      <p:sp>
        <p:nvSpPr>
          <p:cNvPr id="18450" name="Freeform 24"/>
          <p:cNvSpPr>
            <a:spLocks/>
          </p:cNvSpPr>
          <p:nvPr/>
        </p:nvSpPr>
        <p:spPr bwMode="auto">
          <a:xfrm>
            <a:off x="1322388" y="3722687"/>
            <a:ext cx="1371600" cy="1147763"/>
          </a:xfrm>
          <a:custGeom>
            <a:avLst/>
            <a:gdLst>
              <a:gd name="T0" fmla="*/ 0 w 680"/>
              <a:gd name="T1" fmla="*/ 0 h 1451"/>
              <a:gd name="T2" fmla="*/ 0 w 680"/>
              <a:gd name="T3" fmla="*/ 652610426 h 1451"/>
              <a:gd name="T4" fmla="*/ 2147483647 w 680"/>
              <a:gd name="T5" fmla="*/ 907898025 h 1451"/>
              <a:gd name="T6" fmla="*/ 2147483647 w 680"/>
              <a:gd name="T7" fmla="*/ 255287500 h 1451"/>
              <a:gd name="T8" fmla="*/ 0 w 680"/>
              <a:gd name="T9" fmla="*/ 0 h 1451"/>
              <a:gd name="T10" fmla="*/ 0 60000 65536"/>
              <a:gd name="T11" fmla="*/ 0 60000 65536"/>
              <a:gd name="T12" fmla="*/ 0 60000 65536"/>
              <a:gd name="T13" fmla="*/ 0 60000 65536"/>
              <a:gd name="T14" fmla="*/ 0 60000 65536"/>
              <a:gd name="T15" fmla="*/ 0 w 680"/>
              <a:gd name="T16" fmla="*/ 0 h 1451"/>
              <a:gd name="T17" fmla="*/ 680 w 680"/>
              <a:gd name="T18" fmla="*/ 1451 h 1451"/>
            </a:gdLst>
            <a:ahLst/>
            <a:cxnLst>
              <a:cxn ang="T10">
                <a:pos x="T0" y="T1"/>
              </a:cxn>
              <a:cxn ang="T11">
                <a:pos x="T2" y="T3"/>
              </a:cxn>
              <a:cxn ang="T12">
                <a:pos x="T4" y="T5"/>
              </a:cxn>
              <a:cxn ang="T13">
                <a:pos x="T6" y="T7"/>
              </a:cxn>
              <a:cxn ang="T14">
                <a:pos x="T8" y="T9"/>
              </a:cxn>
            </a:cxnLst>
            <a:rect l="T15" t="T16" r="T17" b="T18"/>
            <a:pathLst>
              <a:path w="680" h="1451">
                <a:moveTo>
                  <a:pt x="0" y="0"/>
                </a:moveTo>
                <a:lnTo>
                  <a:pt x="0" y="1043"/>
                </a:lnTo>
                <a:lnTo>
                  <a:pt x="680" y="1451"/>
                </a:lnTo>
                <a:lnTo>
                  <a:pt x="680" y="408"/>
                </a:lnTo>
                <a:lnTo>
                  <a:pt x="0" y="0"/>
                </a:lnTo>
                <a:close/>
              </a:path>
            </a:pathLst>
          </a:custGeom>
          <a:gradFill rotWithShape="1">
            <a:gsLst>
              <a:gs pos="0">
                <a:srgbClr val="8FD63A"/>
              </a:gs>
              <a:gs pos="100000">
                <a:srgbClr val="C0E890"/>
              </a:gs>
            </a:gsLst>
            <a:lin ang="18900000" scaled="1"/>
          </a:gradFill>
          <a:ln w="28575" cmpd="sng">
            <a:solidFill>
              <a:schemeClr val="tx1"/>
            </a:solidFill>
            <a:round/>
            <a:headEnd/>
            <a:tailEnd/>
          </a:ln>
        </p:spPr>
        <p:txBody>
          <a:bodyPr/>
          <a:lstStyle/>
          <a:p>
            <a:endParaRPr lang="en-US"/>
          </a:p>
        </p:txBody>
      </p:sp>
      <p:sp>
        <p:nvSpPr>
          <p:cNvPr id="18451" name="Line 25"/>
          <p:cNvSpPr>
            <a:spLocks noChangeShapeType="1"/>
          </p:cNvSpPr>
          <p:nvPr/>
        </p:nvSpPr>
        <p:spPr bwMode="auto">
          <a:xfrm>
            <a:off x="1319213" y="4649787"/>
            <a:ext cx="1371600" cy="322263"/>
          </a:xfrm>
          <a:prstGeom prst="line">
            <a:avLst/>
          </a:prstGeom>
          <a:noFill/>
          <a:ln w="19050">
            <a:solidFill>
              <a:schemeClr val="tx1"/>
            </a:solidFill>
            <a:round/>
            <a:headEnd type="arrow" w="med" len="med"/>
            <a:tailEnd type="arrow" w="med" len="med"/>
          </a:ln>
        </p:spPr>
        <p:txBody>
          <a:bodyPr/>
          <a:lstStyle/>
          <a:p>
            <a:endParaRPr lang="en-US"/>
          </a:p>
        </p:txBody>
      </p:sp>
      <p:sp>
        <p:nvSpPr>
          <p:cNvPr id="18452" name="Line 26"/>
          <p:cNvSpPr>
            <a:spLocks noChangeShapeType="1"/>
          </p:cNvSpPr>
          <p:nvPr/>
        </p:nvSpPr>
        <p:spPr bwMode="auto">
          <a:xfrm flipV="1">
            <a:off x="2693988" y="4535487"/>
            <a:ext cx="1828800" cy="431800"/>
          </a:xfrm>
          <a:prstGeom prst="line">
            <a:avLst/>
          </a:prstGeom>
          <a:noFill/>
          <a:ln w="19050">
            <a:solidFill>
              <a:schemeClr val="tx1"/>
            </a:solidFill>
            <a:round/>
            <a:headEnd type="arrow" w="med" len="med"/>
            <a:tailEnd type="arrow" w="med" len="med"/>
          </a:ln>
        </p:spPr>
        <p:txBody>
          <a:bodyPr/>
          <a:lstStyle/>
          <a:p>
            <a:endParaRPr lang="en-US"/>
          </a:p>
        </p:txBody>
      </p:sp>
      <p:sp>
        <p:nvSpPr>
          <p:cNvPr id="18453" name="Line 27"/>
          <p:cNvSpPr>
            <a:spLocks noChangeShapeType="1"/>
          </p:cNvSpPr>
          <p:nvPr/>
        </p:nvSpPr>
        <p:spPr bwMode="auto">
          <a:xfrm>
            <a:off x="1241425" y="3722687"/>
            <a:ext cx="0" cy="825500"/>
          </a:xfrm>
          <a:prstGeom prst="line">
            <a:avLst/>
          </a:prstGeom>
          <a:noFill/>
          <a:ln w="19050">
            <a:solidFill>
              <a:schemeClr val="tx1"/>
            </a:solidFill>
            <a:round/>
            <a:headEnd type="arrow" w="med" len="med"/>
            <a:tailEnd type="arrow" w="med" len="med"/>
          </a:ln>
        </p:spPr>
        <p:txBody>
          <a:bodyPr/>
          <a:lstStyle/>
          <a:p>
            <a:endParaRPr lang="en-US"/>
          </a:p>
        </p:txBody>
      </p:sp>
      <p:sp>
        <p:nvSpPr>
          <p:cNvPr id="350242" name="Text Box 34"/>
          <p:cNvSpPr txBox="1">
            <a:spLocks noChangeArrowheads="1"/>
          </p:cNvSpPr>
          <p:nvPr/>
        </p:nvSpPr>
        <p:spPr bwMode="auto">
          <a:xfrm>
            <a:off x="5148263" y="4876800"/>
            <a:ext cx="1593850" cy="457200"/>
          </a:xfrm>
          <a:prstGeom prst="rect">
            <a:avLst/>
          </a:prstGeom>
          <a:noFill/>
          <a:ln w="9525">
            <a:noFill/>
            <a:miter lim="800000"/>
            <a:headEnd/>
            <a:tailEnd/>
          </a:ln>
        </p:spPr>
        <p:txBody>
          <a:bodyPr wrap="none">
            <a:spAutoFit/>
          </a:bodyPr>
          <a:lstStyle/>
          <a:p>
            <a:r>
              <a:rPr lang="en-US"/>
              <a:t>= </a:t>
            </a:r>
            <a:r>
              <a:rPr lang="en-US" b="1">
                <a:solidFill>
                  <a:srgbClr val="FF6600"/>
                </a:solidFill>
              </a:rPr>
              <a:t>520 cm</a:t>
            </a:r>
            <a:r>
              <a:rPr lang="en-US" b="1" baseline="30000">
                <a:solidFill>
                  <a:srgbClr val="FF6600"/>
                </a:solidFill>
              </a:rPr>
              <a:t>3</a:t>
            </a:r>
            <a:endParaRPr lang="en-GB" b="1" baseline="30000">
              <a:solidFill>
                <a:srgbClr val="FF6600"/>
              </a:solidFill>
            </a:endParaRPr>
          </a:p>
        </p:txBody>
      </p:sp>
      <p:sp>
        <p:nvSpPr>
          <p:cNvPr id="18455" name="Text Box 35"/>
          <p:cNvSpPr txBox="1">
            <a:spLocks noChangeArrowheads="1"/>
          </p:cNvSpPr>
          <p:nvPr/>
        </p:nvSpPr>
        <p:spPr bwMode="auto">
          <a:xfrm>
            <a:off x="395288" y="3886200"/>
            <a:ext cx="844550" cy="457200"/>
          </a:xfrm>
          <a:prstGeom prst="rect">
            <a:avLst/>
          </a:prstGeom>
          <a:noFill/>
          <a:ln w="9525">
            <a:noFill/>
            <a:miter lim="800000"/>
            <a:headEnd/>
            <a:tailEnd/>
          </a:ln>
        </p:spPr>
        <p:txBody>
          <a:bodyPr wrap="none">
            <a:spAutoFit/>
          </a:bodyPr>
          <a:lstStyle/>
          <a:p>
            <a:r>
              <a:rPr lang="en-US"/>
              <a:t>5 cm</a:t>
            </a:r>
            <a:endParaRPr lang="en-GB"/>
          </a:p>
        </p:txBody>
      </p:sp>
      <p:sp>
        <p:nvSpPr>
          <p:cNvPr id="18456" name="Text Box 36"/>
          <p:cNvSpPr txBox="1">
            <a:spLocks noChangeArrowheads="1"/>
          </p:cNvSpPr>
          <p:nvPr/>
        </p:nvSpPr>
        <p:spPr bwMode="auto">
          <a:xfrm>
            <a:off x="1438275" y="4805362"/>
            <a:ext cx="844550" cy="457200"/>
          </a:xfrm>
          <a:prstGeom prst="rect">
            <a:avLst/>
          </a:prstGeom>
          <a:noFill/>
          <a:ln w="9525">
            <a:noFill/>
            <a:miter lim="800000"/>
            <a:headEnd/>
            <a:tailEnd/>
          </a:ln>
        </p:spPr>
        <p:txBody>
          <a:bodyPr wrap="none">
            <a:spAutoFit/>
          </a:bodyPr>
          <a:lstStyle/>
          <a:p>
            <a:r>
              <a:rPr lang="en-US"/>
              <a:t>8 cm</a:t>
            </a:r>
            <a:endParaRPr lang="en-GB"/>
          </a:p>
        </p:txBody>
      </p:sp>
      <p:sp>
        <p:nvSpPr>
          <p:cNvPr id="18457" name="Text Box 37"/>
          <p:cNvSpPr txBox="1">
            <a:spLocks noChangeArrowheads="1"/>
          </p:cNvSpPr>
          <p:nvPr/>
        </p:nvSpPr>
        <p:spPr bwMode="auto">
          <a:xfrm>
            <a:off x="3381375" y="4779962"/>
            <a:ext cx="1014413" cy="457200"/>
          </a:xfrm>
          <a:prstGeom prst="rect">
            <a:avLst/>
          </a:prstGeom>
          <a:noFill/>
          <a:ln w="9525">
            <a:noFill/>
            <a:miter lim="800000"/>
            <a:headEnd/>
            <a:tailEnd/>
          </a:ln>
        </p:spPr>
        <p:txBody>
          <a:bodyPr wrap="none">
            <a:spAutoFit/>
          </a:bodyPr>
          <a:lstStyle/>
          <a:p>
            <a:r>
              <a:rPr lang="en-US"/>
              <a:t>13 cm</a:t>
            </a:r>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02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5021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5021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5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7" grpId="0"/>
      <p:bldP spid="350218" grpId="0"/>
      <p:bldP spid="350219" grpId="0"/>
      <p:bldP spid="3502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endParaRPr lang="en-US" smtClean="0"/>
          </a:p>
        </p:txBody>
      </p:sp>
      <p:pic>
        <p:nvPicPr>
          <p:cNvPr id="3075" name="Picture 4" descr="E:\all old\classes\class 7\My first 3D adventure\image12.jpg"/>
          <p:cNvPicPr>
            <a:picLocks noChangeAspect="1" noChangeArrowheads="1"/>
          </p:cNvPicPr>
          <p:nvPr/>
        </p:nvPicPr>
        <p:blipFill>
          <a:blip r:embed="rId2" cstate="print"/>
          <a:srcRect/>
          <a:stretch>
            <a:fillRect/>
          </a:stretch>
        </p:blipFill>
        <p:spPr bwMode="auto">
          <a:xfrm>
            <a:off x="0" y="0"/>
            <a:ext cx="5095875" cy="6705600"/>
          </a:xfrm>
          <a:prstGeom prst="rect">
            <a:avLst/>
          </a:prstGeom>
          <a:noFill/>
          <a:ln w="9525">
            <a:noFill/>
            <a:miter lim="800000"/>
            <a:headEnd/>
            <a:tailEnd/>
          </a:ln>
        </p:spPr>
      </p:pic>
      <p:sp>
        <p:nvSpPr>
          <p:cNvPr id="3076" name="Rectangle 5"/>
          <p:cNvSpPr>
            <a:spLocks noChangeArrowheads="1"/>
          </p:cNvSpPr>
          <p:nvPr/>
        </p:nvSpPr>
        <p:spPr bwMode="auto">
          <a:xfrm>
            <a:off x="5105400" y="1981200"/>
            <a:ext cx="4038600" cy="4093428"/>
          </a:xfrm>
          <a:prstGeom prst="rect">
            <a:avLst/>
          </a:prstGeom>
          <a:noFill/>
          <a:ln w="9525">
            <a:noFill/>
            <a:miter lim="800000"/>
            <a:headEnd/>
            <a:tailEnd/>
          </a:ln>
        </p:spPr>
        <p:txBody>
          <a:bodyPr>
            <a:spAutoFit/>
          </a:bodyPr>
          <a:lstStyle/>
          <a:p>
            <a:pPr algn="ctr"/>
            <a:r>
              <a:rPr lang="en-US" sz="3600" b="1" dirty="0">
                <a:solidFill>
                  <a:srgbClr val="C52211"/>
                </a:solidFill>
              </a:rPr>
              <a:t>Why the formers </a:t>
            </a:r>
          </a:p>
          <a:p>
            <a:pPr algn="ctr"/>
            <a:r>
              <a:rPr lang="en-US" sz="3600" b="1" dirty="0">
                <a:solidFill>
                  <a:srgbClr val="C52211"/>
                </a:solidFill>
              </a:rPr>
              <a:t>of Japan grew</a:t>
            </a:r>
          </a:p>
          <a:p>
            <a:pPr algn="ctr"/>
            <a:r>
              <a:rPr lang="en-US" sz="3600" b="1" dirty="0">
                <a:solidFill>
                  <a:srgbClr val="C52211"/>
                </a:solidFill>
              </a:rPr>
              <a:t>watermelons in the </a:t>
            </a:r>
          </a:p>
          <a:p>
            <a:pPr algn="ctr"/>
            <a:r>
              <a:rPr lang="en-US" sz="3600" b="1" dirty="0">
                <a:solidFill>
                  <a:srgbClr val="C52211"/>
                </a:solidFill>
              </a:rPr>
              <a:t>shape of cuboids ?</a:t>
            </a:r>
            <a:r>
              <a:rPr lang="en-US" sz="4400" dirty="0">
                <a:solidFill>
                  <a:schemeClr val="tx2"/>
                </a:solidFill>
              </a:rPr>
              <a:t/>
            </a:r>
            <a:br>
              <a:rPr lang="en-US" sz="4400" dirty="0">
                <a:solidFill>
                  <a:schemeClr val="tx2"/>
                </a:solidFill>
              </a:rPr>
            </a:br>
            <a:endParaRPr lang="en-US" sz="4400" dirty="0">
              <a:solidFill>
                <a:schemeClr val="tx2"/>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PFiles\MSOffice\Clipart\standard\stddir2\BD08913_.WMF"/>
          <p:cNvPicPr>
            <a:picLocks noChangeAspect="1" noChangeArrowheads="1"/>
          </p:cNvPicPr>
          <p:nvPr/>
        </p:nvPicPr>
        <p:blipFill>
          <a:blip r:embed="rId3" cstate="print"/>
          <a:srcRect/>
          <a:stretch>
            <a:fillRect/>
          </a:stretch>
        </p:blipFill>
        <p:spPr bwMode="auto">
          <a:xfrm>
            <a:off x="304800" y="5029200"/>
            <a:ext cx="3733800" cy="1828800"/>
          </a:xfrm>
          <a:prstGeom prst="rect">
            <a:avLst/>
          </a:prstGeom>
          <a:noFill/>
          <a:ln w="9525">
            <a:noFill/>
            <a:miter lim="800000"/>
            <a:headEnd/>
            <a:tailEnd/>
          </a:ln>
        </p:spPr>
      </p:pic>
      <p:sp>
        <p:nvSpPr>
          <p:cNvPr id="4099" name="Rectangle 3"/>
          <p:cNvSpPr>
            <a:spLocks noChangeArrowheads="1"/>
          </p:cNvSpPr>
          <p:nvPr/>
        </p:nvSpPr>
        <p:spPr bwMode="auto">
          <a:xfrm>
            <a:off x="7848600" y="457200"/>
            <a:ext cx="152400" cy="457200"/>
          </a:xfrm>
          <a:prstGeom prst="rect">
            <a:avLst/>
          </a:prstGeom>
          <a:solidFill>
            <a:schemeClr val="accent1"/>
          </a:solidFill>
          <a:ln w="9525">
            <a:solidFill>
              <a:schemeClr val="tx1"/>
            </a:solidFill>
            <a:miter lim="800000"/>
            <a:headEnd/>
            <a:tailEnd/>
          </a:ln>
        </p:spPr>
        <p:txBody>
          <a:bodyPr wrap="none" anchor="ctr"/>
          <a:lstStyle/>
          <a:p>
            <a:pPr algn="ctr"/>
            <a:endParaRPr lang="en-US"/>
          </a:p>
          <a:p>
            <a:pPr algn="ctr"/>
            <a:endParaRPr lang="en-US"/>
          </a:p>
        </p:txBody>
      </p:sp>
      <p:sp>
        <p:nvSpPr>
          <p:cNvPr id="4100" name="Rectangle 4"/>
          <p:cNvSpPr>
            <a:spLocks noGrp="1" noChangeArrowheads="1"/>
          </p:cNvSpPr>
          <p:nvPr>
            <p:ph type="title"/>
          </p:nvPr>
        </p:nvSpPr>
        <p:spPr>
          <a:xfrm>
            <a:off x="304800" y="1066800"/>
            <a:ext cx="6705600" cy="3810000"/>
          </a:xfrm>
        </p:spPr>
        <p:txBody>
          <a:bodyPr>
            <a:normAutofit fontScale="90000"/>
          </a:bodyPr>
          <a:lstStyle/>
          <a:p>
            <a:pPr algn="ctr" eaLnBrk="1" hangingPunct="1"/>
            <a:r>
              <a:rPr lang="en-US" sz="3600" b="1" dirty="0" smtClean="0">
                <a:solidFill>
                  <a:schemeClr val="accent2"/>
                </a:solidFill>
              </a:rPr>
              <a:t>Why the formers of Japan grew watermelons in the shape of cuboids ?</a:t>
            </a:r>
            <a:r>
              <a:rPr lang="en-US" dirty="0" smtClean="0"/>
              <a:t/>
            </a:r>
            <a:br>
              <a:rPr lang="en-US" dirty="0" smtClean="0"/>
            </a:br>
            <a:r>
              <a:rPr lang="en-US" sz="3200" b="1" dirty="0" smtClean="0">
                <a:solidFill>
                  <a:srgbClr val="FF0066"/>
                </a:solidFill>
              </a:rPr>
              <a:t>Huge Watermelons in cuboids shape facilitates efficient storage and refrigeration!!</a:t>
            </a:r>
            <a:r>
              <a:rPr lang="en-US" sz="3200" dirty="0" smtClean="0"/>
              <a:t/>
            </a:r>
            <a:br>
              <a:rPr lang="en-US" sz="3200" dirty="0" smtClean="0"/>
            </a:br>
            <a:r>
              <a:rPr lang="en-US" sz="3200" dirty="0" smtClean="0">
                <a:solidFill>
                  <a:srgbClr val="003300"/>
                </a:solidFill>
              </a:rPr>
              <a:t>Good enough! For  the same  reason our “tea pack” and “match box” come in this shape.</a:t>
            </a:r>
            <a:endParaRPr lang="en-US" sz="3200" dirty="0" smtClean="0">
              <a:solidFill>
                <a:srgbClr val="CC0066"/>
              </a:solidFill>
            </a:endParaRPr>
          </a:p>
        </p:txBody>
      </p:sp>
      <p:sp>
        <p:nvSpPr>
          <p:cNvPr id="4101" name="AutoShape 5" descr="Large confetti"/>
          <p:cNvSpPr>
            <a:spLocks noChangeArrowheads="1"/>
          </p:cNvSpPr>
          <p:nvPr/>
        </p:nvSpPr>
        <p:spPr bwMode="auto">
          <a:xfrm>
            <a:off x="7162800" y="838200"/>
            <a:ext cx="1524000" cy="1447800"/>
          </a:xfrm>
          <a:prstGeom prst="roundRect">
            <a:avLst>
              <a:gd name="adj" fmla="val 16667"/>
            </a:avLst>
          </a:prstGeom>
          <a:pattFill prst="lgConfetti">
            <a:fgClr>
              <a:srgbClr val="00CC00"/>
            </a:fgClr>
            <a:bgClr>
              <a:schemeClr val="bg1"/>
            </a:bgClr>
          </a:pattFill>
          <a:ln w="9525">
            <a:solidFill>
              <a:schemeClr val="tx1"/>
            </a:solidFill>
            <a:round/>
            <a:headEnd/>
            <a:tailEnd/>
          </a:ln>
        </p:spPr>
        <p:txBody>
          <a:bodyPr wrap="none" anchor="ctr"/>
          <a:lstStyle/>
          <a:p>
            <a:pPr algn="ctr"/>
            <a:endParaRPr lang="en-US"/>
          </a:p>
          <a:p>
            <a:pPr algn="ctr"/>
            <a:endParaRPr lang="en-US"/>
          </a:p>
          <a:p>
            <a:pPr algn="ctr"/>
            <a:endParaRPr lang="en-US"/>
          </a:p>
          <a:p>
            <a:pPr algn="ctr"/>
            <a:endParaRPr lang="en-US"/>
          </a:p>
          <a:p>
            <a:pPr algn="ctr"/>
            <a:endParaRPr lang="en-US"/>
          </a:p>
        </p:txBody>
      </p:sp>
      <p:sp>
        <p:nvSpPr>
          <p:cNvPr id="4102" name="Text Box 6"/>
          <p:cNvSpPr txBox="1">
            <a:spLocks noChangeArrowheads="1"/>
          </p:cNvSpPr>
          <p:nvPr/>
        </p:nvSpPr>
        <p:spPr bwMode="auto">
          <a:xfrm>
            <a:off x="7467600" y="2133600"/>
            <a:ext cx="1295400" cy="1384300"/>
          </a:xfrm>
          <a:prstGeom prst="rect">
            <a:avLst/>
          </a:prstGeom>
          <a:noFill/>
          <a:ln w="9525">
            <a:noFill/>
            <a:miter lim="800000"/>
            <a:headEnd/>
            <a:tailEnd/>
          </a:ln>
        </p:spPr>
        <p:txBody>
          <a:bodyPr>
            <a:spAutoFit/>
          </a:bodyPr>
          <a:lstStyle/>
          <a:p>
            <a:pPr algn="ctr">
              <a:lnSpc>
                <a:spcPts val="2000"/>
              </a:lnSpc>
              <a:spcBef>
                <a:spcPct val="50000"/>
              </a:spcBef>
            </a:pPr>
            <a:r>
              <a:rPr lang="en-US" sz="1800" b="1">
                <a:solidFill>
                  <a:srgbClr val="333300"/>
                </a:solidFill>
              </a:rPr>
              <a:t/>
            </a:r>
            <a:br>
              <a:rPr lang="en-US" sz="1800" b="1">
                <a:solidFill>
                  <a:srgbClr val="333300"/>
                </a:solidFill>
              </a:rPr>
            </a:br>
            <a:r>
              <a:rPr lang="en-US" sz="1800" b="1">
                <a:solidFill>
                  <a:srgbClr val="333300"/>
                </a:solidFill>
              </a:rPr>
              <a:t> “Storage</a:t>
            </a:r>
          </a:p>
          <a:p>
            <a:pPr algn="ctr">
              <a:lnSpc>
                <a:spcPts val="2000"/>
              </a:lnSpc>
              <a:spcBef>
                <a:spcPct val="50000"/>
              </a:spcBef>
            </a:pPr>
            <a:r>
              <a:rPr lang="en-US" sz="1800" b="1">
                <a:solidFill>
                  <a:srgbClr val="333300"/>
                </a:solidFill>
              </a:rPr>
              <a:t>Friendly</a:t>
            </a:r>
          </a:p>
          <a:p>
            <a:pPr algn="ctr">
              <a:lnSpc>
                <a:spcPts val="2000"/>
              </a:lnSpc>
              <a:spcBef>
                <a:spcPct val="50000"/>
              </a:spcBef>
            </a:pPr>
            <a:r>
              <a:rPr lang="en-US" sz="1800" b="1">
                <a:solidFill>
                  <a:srgbClr val="333300"/>
                </a:solidFill>
              </a:rPr>
              <a:t> shapes !!”</a:t>
            </a:r>
          </a:p>
        </p:txBody>
      </p:sp>
      <p:pic>
        <p:nvPicPr>
          <p:cNvPr id="4103" name="Picture 7" descr="F:\PFiles\MSOffice\Clipart\standard\stddir2\BD08887_.WMF"/>
          <p:cNvPicPr>
            <a:picLocks noChangeAspect="1" noChangeArrowheads="1"/>
          </p:cNvPicPr>
          <p:nvPr/>
        </p:nvPicPr>
        <p:blipFill>
          <a:blip r:embed="rId4" cstate="print"/>
          <a:srcRect/>
          <a:stretch>
            <a:fillRect/>
          </a:stretch>
        </p:blipFill>
        <p:spPr bwMode="auto">
          <a:xfrm>
            <a:off x="5181600" y="4914900"/>
            <a:ext cx="2667000" cy="1943100"/>
          </a:xfrm>
          <a:prstGeom prst="rect">
            <a:avLst/>
          </a:prstGeom>
          <a:noFill/>
          <a:ln w="9525">
            <a:noFill/>
            <a:miter lim="800000"/>
            <a:headEnd/>
            <a:tailEnd/>
          </a:ln>
        </p:spPr>
      </p:pic>
      <p:sp>
        <p:nvSpPr>
          <p:cNvPr id="4104" name="Text Box 8"/>
          <p:cNvSpPr txBox="1">
            <a:spLocks noChangeArrowheads="1"/>
          </p:cNvSpPr>
          <p:nvPr/>
        </p:nvSpPr>
        <p:spPr bwMode="auto">
          <a:xfrm>
            <a:off x="3581400" y="5943600"/>
            <a:ext cx="2057400" cy="914400"/>
          </a:xfrm>
          <a:prstGeom prst="rect">
            <a:avLst/>
          </a:prstGeom>
          <a:noFill/>
          <a:ln w="9525">
            <a:noFill/>
            <a:miter lim="800000"/>
            <a:headEnd/>
            <a:tailEnd/>
          </a:ln>
        </p:spPr>
        <p:txBody>
          <a:bodyPr>
            <a:spAutoFit/>
          </a:bodyPr>
          <a:lstStyle/>
          <a:p>
            <a:pPr>
              <a:spcBef>
                <a:spcPct val="50000"/>
              </a:spcBef>
            </a:pPr>
            <a:r>
              <a:rPr lang="en-US" sz="1800" b="1">
                <a:solidFill>
                  <a:srgbClr val="333300"/>
                </a:solidFill>
              </a:rPr>
              <a:t>“godly shapes !!”</a:t>
            </a:r>
          </a:p>
          <a:p>
            <a:pPr>
              <a:spcBef>
                <a:spcPct val="50000"/>
              </a:spcBef>
            </a:pPr>
            <a:endParaRPr lang="en-US"/>
          </a:p>
        </p:txBody>
      </p:sp>
      <p:pic>
        <p:nvPicPr>
          <p:cNvPr id="4105" name="Picture 9" descr="F:\PFiles\MSOffice\Clipart\smbusbas\BD20040_.WMF"/>
          <p:cNvPicPr>
            <a:picLocks noChangeAspect="1" noChangeArrowheads="1"/>
          </p:cNvPicPr>
          <p:nvPr/>
        </p:nvPicPr>
        <p:blipFill>
          <a:blip r:embed="rId5" cstate="print"/>
          <a:srcRect/>
          <a:stretch>
            <a:fillRect/>
          </a:stretch>
        </p:blipFill>
        <p:spPr bwMode="auto">
          <a:xfrm>
            <a:off x="7315200" y="3657600"/>
            <a:ext cx="1828800" cy="16906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0" y="609600"/>
            <a:ext cx="8648700" cy="1143000"/>
          </a:xfrm>
        </p:spPr>
        <p:txBody>
          <a:bodyPr/>
          <a:lstStyle/>
          <a:p>
            <a:pPr algn="l" eaLnBrk="1" hangingPunct="1"/>
            <a:r>
              <a:rPr lang="en-US" sz="3600" smtClean="0"/>
              <a:t>I want to make a cuboid of </a:t>
            </a:r>
            <a:r>
              <a:rPr lang="en-US" sz="3600" smtClean="0">
                <a:solidFill>
                  <a:srgbClr val="FF0066"/>
                </a:solidFill>
              </a:rPr>
              <a:t>l=10cm, b=8 cm and h=4cm</a:t>
            </a:r>
            <a:r>
              <a:rPr lang="en-US" sz="3600" smtClean="0"/>
              <a:t>? How much paper do I need?</a:t>
            </a:r>
          </a:p>
        </p:txBody>
      </p:sp>
      <p:sp>
        <p:nvSpPr>
          <p:cNvPr id="15363" name="AutoShape 3"/>
          <p:cNvSpPr>
            <a:spLocks noChangeArrowheads="1"/>
          </p:cNvSpPr>
          <p:nvPr/>
        </p:nvSpPr>
        <p:spPr bwMode="auto">
          <a:xfrm>
            <a:off x="4114800" y="1905000"/>
            <a:ext cx="5029200" cy="2362200"/>
          </a:xfrm>
          <a:prstGeom prst="cloudCallout">
            <a:avLst>
              <a:gd name="adj1" fmla="val -117426"/>
              <a:gd name="adj2" fmla="val 49060"/>
            </a:avLst>
          </a:prstGeom>
          <a:solidFill>
            <a:srgbClr val="FFCC99"/>
          </a:solidFill>
          <a:ln w="9525">
            <a:solidFill>
              <a:schemeClr val="tx1"/>
            </a:solidFill>
            <a:round/>
            <a:headEnd/>
            <a:tailEnd/>
          </a:ln>
        </p:spPr>
        <p:txBody>
          <a:bodyPr/>
          <a:lstStyle/>
          <a:p>
            <a:pPr algn="ctr"/>
            <a:endParaRPr lang="en-US"/>
          </a:p>
        </p:txBody>
      </p:sp>
      <p:sp>
        <p:nvSpPr>
          <p:cNvPr id="15364" name="Text Box 4"/>
          <p:cNvSpPr txBox="1">
            <a:spLocks noChangeArrowheads="1"/>
          </p:cNvSpPr>
          <p:nvPr/>
        </p:nvSpPr>
        <p:spPr bwMode="auto">
          <a:xfrm>
            <a:off x="4572000" y="2438400"/>
            <a:ext cx="4267200" cy="1281113"/>
          </a:xfrm>
          <a:prstGeom prst="rect">
            <a:avLst/>
          </a:prstGeom>
          <a:solidFill>
            <a:srgbClr val="FFCC99"/>
          </a:solidFill>
          <a:ln w="9525">
            <a:noFill/>
            <a:miter lim="800000"/>
            <a:headEnd/>
            <a:tailEnd/>
          </a:ln>
        </p:spPr>
        <p:txBody>
          <a:bodyPr>
            <a:spAutoFit/>
          </a:bodyPr>
          <a:lstStyle/>
          <a:p>
            <a:pPr>
              <a:lnSpc>
                <a:spcPct val="75000"/>
              </a:lnSpc>
              <a:spcBef>
                <a:spcPct val="50000"/>
              </a:spcBef>
            </a:pPr>
            <a:r>
              <a:rPr lang="en-US"/>
              <a:t>Total surface area of a cuboids is</a:t>
            </a:r>
          </a:p>
          <a:p>
            <a:pPr>
              <a:lnSpc>
                <a:spcPct val="75000"/>
              </a:lnSpc>
              <a:spcBef>
                <a:spcPct val="50000"/>
              </a:spcBef>
            </a:pPr>
            <a:r>
              <a:rPr lang="en-US"/>
              <a:t>  = 2 lb + 2 bh + 2 hl</a:t>
            </a:r>
          </a:p>
          <a:p>
            <a:pPr>
              <a:lnSpc>
                <a:spcPct val="75000"/>
              </a:lnSpc>
              <a:spcBef>
                <a:spcPct val="50000"/>
              </a:spcBef>
            </a:pPr>
            <a:r>
              <a:rPr lang="en-US"/>
              <a:t>  = 2 ( lb + bh + hl )</a:t>
            </a:r>
          </a:p>
        </p:txBody>
      </p:sp>
      <p:sp>
        <p:nvSpPr>
          <p:cNvPr id="15365" name="Text Box 5"/>
          <p:cNvSpPr txBox="1">
            <a:spLocks noChangeArrowheads="1"/>
          </p:cNvSpPr>
          <p:nvPr/>
        </p:nvSpPr>
        <p:spPr bwMode="auto">
          <a:xfrm>
            <a:off x="838200" y="4419600"/>
            <a:ext cx="5715000" cy="2100263"/>
          </a:xfrm>
          <a:prstGeom prst="rect">
            <a:avLst/>
          </a:prstGeom>
          <a:noFill/>
          <a:ln w="9525">
            <a:noFill/>
            <a:miter lim="800000"/>
            <a:headEnd/>
            <a:tailEnd/>
          </a:ln>
        </p:spPr>
        <p:txBody>
          <a:bodyPr>
            <a:spAutoFit/>
          </a:bodyPr>
          <a:lstStyle/>
          <a:p>
            <a:pPr>
              <a:spcBef>
                <a:spcPct val="50000"/>
              </a:spcBef>
            </a:pPr>
            <a:r>
              <a:rPr lang="en-US"/>
              <a:t>Total surface Area = 2 ( 10</a:t>
            </a:r>
            <a:r>
              <a:rPr lang="en-US" i="1"/>
              <a:t>x</a:t>
            </a:r>
            <a:r>
              <a:rPr lang="en-US"/>
              <a:t>8  +  8</a:t>
            </a:r>
            <a:r>
              <a:rPr lang="en-US" i="1"/>
              <a:t>x</a:t>
            </a:r>
            <a:r>
              <a:rPr lang="en-US"/>
              <a:t>5 + 10</a:t>
            </a:r>
            <a:r>
              <a:rPr lang="en-US" i="1"/>
              <a:t>x</a:t>
            </a:r>
            <a:r>
              <a:rPr lang="en-US"/>
              <a:t>5)</a:t>
            </a:r>
          </a:p>
          <a:p>
            <a:pPr>
              <a:spcBef>
                <a:spcPct val="50000"/>
              </a:spcBef>
            </a:pPr>
            <a:r>
              <a:rPr lang="en-US"/>
              <a:t>=2 ( 80 + 40 + 50 )</a:t>
            </a:r>
          </a:p>
          <a:p>
            <a:pPr>
              <a:spcBef>
                <a:spcPct val="50000"/>
              </a:spcBef>
            </a:pPr>
            <a:r>
              <a:rPr lang="en-US"/>
              <a:t>= 2 (170 )</a:t>
            </a:r>
          </a:p>
          <a:p>
            <a:pPr>
              <a:spcBef>
                <a:spcPct val="50000"/>
              </a:spcBef>
            </a:pPr>
            <a:r>
              <a:rPr lang="en-US"/>
              <a:t>=  340 sq cm</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4267200" y="1371600"/>
            <a:ext cx="4203700" cy="2362200"/>
          </a:xfrm>
          <a:ln/>
        </p:spPr>
        <p:style>
          <a:lnRef idx="2">
            <a:schemeClr val="accent2"/>
          </a:lnRef>
          <a:fillRef idx="1">
            <a:schemeClr val="lt1"/>
          </a:fillRef>
          <a:effectRef idx="0">
            <a:schemeClr val="accent2"/>
          </a:effectRef>
          <a:fontRef idx="minor">
            <a:schemeClr val="dk1"/>
          </a:fontRef>
        </p:style>
        <p:txBody>
          <a:bodyPr/>
          <a:lstStyle/>
          <a:p>
            <a:pPr algn="ctr" eaLnBrk="1" hangingPunct="1"/>
            <a:r>
              <a:rPr lang="en-US" sz="2400" dirty="0" smtClean="0"/>
              <a:t>Next, we are going to </a:t>
            </a:r>
            <a:r>
              <a:rPr lang="en-US" sz="2400" i="1" dirty="0" smtClean="0">
                <a:solidFill>
                  <a:srgbClr val="6600CC"/>
                </a:solidFill>
              </a:rPr>
              <a:t>make</a:t>
            </a:r>
            <a:r>
              <a:rPr lang="en-US" sz="2400" dirty="0" smtClean="0"/>
              <a:t> </a:t>
            </a:r>
            <a:r>
              <a:rPr lang="en-US" sz="2400" i="1" dirty="0" smtClean="0">
                <a:solidFill>
                  <a:srgbClr val="6600CC"/>
                </a:solidFill>
              </a:rPr>
              <a:t>a three-dimensional figure</a:t>
            </a:r>
            <a:r>
              <a:rPr lang="en-US" sz="2400" dirty="0" smtClean="0"/>
              <a:t> using lock blocks and then </a:t>
            </a:r>
            <a:r>
              <a:rPr lang="en-US" sz="2400" i="1" dirty="0" smtClean="0">
                <a:solidFill>
                  <a:srgbClr val="6600CC"/>
                </a:solidFill>
              </a:rPr>
              <a:t>draw</a:t>
            </a:r>
            <a:r>
              <a:rPr lang="en-US" sz="2400" dirty="0" smtClean="0"/>
              <a:t> our figure and determine how many blocks are used to make the figure.</a:t>
            </a:r>
          </a:p>
        </p:txBody>
      </p:sp>
      <p:pic>
        <p:nvPicPr>
          <p:cNvPr id="8195" name="Picture 8" descr="untitled"/>
          <p:cNvPicPr>
            <a:picLocks noGrp="1" noChangeAspect="1" noChangeArrowheads="1"/>
          </p:cNvPicPr>
          <p:nvPr>
            <p:ph idx="1"/>
          </p:nvPr>
        </p:nvPicPr>
        <p:blipFill>
          <a:blip r:embed="rId2" cstate="print"/>
          <a:srcRect/>
          <a:stretch>
            <a:fillRect/>
          </a:stretch>
        </p:blipFill>
        <p:spPr>
          <a:xfrm>
            <a:off x="457200" y="990600"/>
            <a:ext cx="3162300" cy="3352800"/>
          </a:xfrm>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381000" y="1066800"/>
            <a:ext cx="8305800" cy="3505200"/>
          </a:xfrm>
          <a:ln/>
        </p:spPr>
        <p:style>
          <a:lnRef idx="2">
            <a:schemeClr val="dk1"/>
          </a:lnRef>
          <a:fillRef idx="1">
            <a:schemeClr val="lt1"/>
          </a:fillRef>
          <a:effectRef idx="0">
            <a:schemeClr val="dk1"/>
          </a:effectRef>
          <a:fontRef idx="minor">
            <a:schemeClr val="dk1"/>
          </a:fontRef>
        </p:style>
        <p:txBody>
          <a:bodyPr/>
          <a:lstStyle/>
          <a:p>
            <a:pPr eaLnBrk="1" hangingPunct="1"/>
            <a:r>
              <a:rPr lang="en-US" sz="2000" dirty="0" smtClean="0"/>
              <a:t>A die is a cube molded from hard plastic.  The edge of a typical die measure 0.62 inches.  Dice are usually produced in a mold which holds 100 die at a time.  To the nearest cubic inch, how much plastic is needed to fill this large mold?</a:t>
            </a:r>
            <a:br>
              <a:rPr lang="en-US" sz="2000" dirty="0" smtClean="0"/>
            </a:br>
            <a:r>
              <a:rPr lang="en-US" sz="2000" dirty="0" smtClean="0"/>
              <a:t/>
            </a:r>
            <a:br>
              <a:rPr lang="en-US" sz="2000" dirty="0" smtClean="0"/>
            </a:br>
            <a:r>
              <a:rPr lang="en-US" sz="2000" dirty="0" smtClean="0"/>
              <a:t>When working with word problems, be sure to </a:t>
            </a:r>
            <a:r>
              <a:rPr lang="en-US" sz="2000" dirty="0" smtClean="0">
                <a:solidFill>
                  <a:srgbClr val="FF3300"/>
                </a:solidFill>
              </a:rPr>
              <a:t>read</a:t>
            </a:r>
            <a:r>
              <a:rPr lang="en-US" sz="2000" dirty="0" smtClean="0"/>
              <a:t> </a:t>
            </a:r>
            <a:r>
              <a:rPr lang="en-US" sz="2000" dirty="0" smtClean="0">
                <a:solidFill>
                  <a:srgbClr val="FF3300"/>
                </a:solidFill>
              </a:rPr>
              <a:t>carefully to determine what the question wants you to</a:t>
            </a:r>
            <a:r>
              <a:rPr lang="en-US" sz="2000" dirty="0" smtClean="0"/>
              <a:t> </a:t>
            </a:r>
            <a:r>
              <a:rPr lang="en-US" sz="2000" dirty="0" smtClean="0">
                <a:solidFill>
                  <a:srgbClr val="FF3300"/>
                </a:solidFill>
              </a:rPr>
              <a:t>find</a:t>
            </a:r>
            <a:r>
              <a:rPr lang="en-US" sz="2000" dirty="0" smtClean="0"/>
              <a:t>.  This question clearly indicates that you are to compute the volume by stating “to the nearest cubic inch.”</a:t>
            </a:r>
            <a:br>
              <a:rPr lang="en-US" sz="2000" dirty="0" smtClean="0"/>
            </a:br>
            <a:r>
              <a:rPr lang="en-US" sz="2000" dirty="0" smtClean="0"/>
              <a:t/>
            </a:r>
            <a:br>
              <a:rPr lang="en-US" sz="2000" dirty="0" smtClean="0"/>
            </a:br>
            <a:r>
              <a:rPr lang="en-US" sz="2000" dirty="0" smtClean="0">
                <a:solidFill>
                  <a:srgbClr val="FF3300"/>
                </a:solidFill>
              </a:rPr>
              <a:t>Volume of one die = </a:t>
            </a:r>
            <a:r>
              <a:rPr lang="en-US" sz="2000" dirty="0" err="1" smtClean="0">
                <a:solidFill>
                  <a:srgbClr val="FF3300"/>
                </a:solidFill>
              </a:rPr>
              <a:t>lwh</a:t>
            </a:r>
            <a:r>
              <a:rPr lang="en-US" sz="2000" dirty="0" smtClean="0">
                <a:solidFill>
                  <a:srgbClr val="FF3300"/>
                </a:solidFill>
              </a:rPr>
              <a:t> = (.62)(.62)(.62) = 0.238 cubic</a:t>
            </a:r>
            <a:r>
              <a:rPr lang="en-US" sz="2000" dirty="0" smtClean="0"/>
              <a:t> </a:t>
            </a:r>
            <a:r>
              <a:rPr lang="en-US" sz="2000" dirty="0" smtClean="0">
                <a:solidFill>
                  <a:srgbClr val="FF3300"/>
                </a:solidFill>
              </a:rPr>
              <a:t>inches</a:t>
            </a:r>
            <a:r>
              <a:rPr lang="en-US" sz="2000" dirty="0" smtClean="0"/>
              <a:t/>
            </a:r>
            <a:br>
              <a:rPr lang="en-US" sz="2000" dirty="0" smtClean="0"/>
            </a:br>
            <a:r>
              <a:rPr lang="en-US" sz="2000" dirty="0" smtClean="0">
                <a:solidFill>
                  <a:srgbClr val="FF3300"/>
                </a:solidFill>
              </a:rPr>
              <a:t>For 100 dice = 23.8 = 24 cubic inches</a:t>
            </a:r>
          </a:p>
        </p:txBody>
      </p:sp>
      <p:pic>
        <p:nvPicPr>
          <p:cNvPr id="19459" name="Picture 6" descr="dice"/>
          <p:cNvPicPr>
            <a:picLocks noGrp="1" noChangeAspect="1" noChangeArrowheads="1"/>
          </p:cNvPicPr>
          <p:nvPr>
            <p:ph idx="1"/>
          </p:nvPr>
        </p:nvPicPr>
        <p:blipFill>
          <a:blip r:embed="rId3" cstate="print"/>
          <a:srcRect/>
          <a:stretch>
            <a:fillRect/>
          </a:stretch>
        </p:blipFill>
        <p:spPr>
          <a:xfrm>
            <a:off x="6781800" y="4659312"/>
            <a:ext cx="2133600" cy="2122488"/>
          </a:xfrm>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a:spLocks noGrp="1" noChangeArrowheads="1"/>
          </p:cNvSpPr>
          <p:nvPr>
            <p:ph type="title"/>
          </p:nvPr>
        </p:nvSpPr>
        <p:spPr>
          <a:xfrm>
            <a:off x="457200" y="1219200"/>
            <a:ext cx="8229600" cy="1143000"/>
          </a:xfrm>
          <a:noFill/>
          <a:ln>
            <a:solidFill>
              <a:srgbClr val="0000FF"/>
            </a:solidFill>
          </a:ln>
        </p:spPr>
        <p:txBody>
          <a:bodyPr/>
          <a:lstStyle/>
          <a:p>
            <a:pPr eaLnBrk="1" hangingPunct="1"/>
            <a:r>
              <a:rPr lang="en-US" sz="2400" dirty="0" smtClean="0"/>
              <a:t>When you flatten-out a three-dimensional object the diagram is called a </a:t>
            </a:r>
            <a:r>
              <a:rPr lang="en-US" sz="2400" b="1" i="1" dirty="0" smtClean="0">
                <a:solidFill>
                  <a:srgbClr val="FF3300"/>
                </a:solidFill>
              </a:rPr>
              <a:t>net</a:t>
            </a:r>
            <a:r>
              <a:rPr lang="en-US" sz="2400" dirty="0" smtClean="0"/>
              <a:t>.  Which of the following answers is the correct net for the cube.  Choose a, b, c, or d.</a:t>
            </a:r>
          </a:p>
        </p:txBody>
      </p:sp>
      <p:pic>
        <p:nvPicPr>
          <p:cNvPr id="37891" name="Picture 9" descr="9b_sub"/>
          <p:cNvPicPr>
            <a:picLocks noGrp="1" noChangeAspect="1" noChangeArrowheads="1"/>
          </p:cNvPicPr>
          <p:nvPr>
            <p:ph sz="half" idx="1"/>
          </p:nvPr>
        </p:nvPicPr>
        <p:blipFill>
          <a:blip r:embed="rId3" cstate="print"/>
          <a:srcRect/>
          <a:stretch>
            <a:fillRect/>
          </a:stretch>
        </p:blipFill>
        <p:spPr>
          <a:xfrm>
            <a:off x="914400" y="2819400"/>
            <a:ext cx="2028825" cy="1933575"/>
          </a:xfrm>
        </p:spPr>
      </p:pic>
      <p:pic>
        <p:nvPicPr>
          <p:cNvPr id="37892" name="Picture 10" descr="9b1"/>
          <p:cNvPicPr>
            <a:picLocks noGrp="1" noChangeAspect="1" noChangeArrowheads="1"/>
          </p:cNvPicPr>
          <p:nvPr>
            <p:ph sz="half" idx="2"/>
          </p:nvPr>
        </p:nvPicPr>
        <p:blipFill>
          <a:blip r:embed="rId4" cstate="print"/>
          <a:srcRect/>
          <a:stretch>
            <a:fillRect/>
          </a:stretch>
        </p:blipFill>
        <p:spPr>
          <a:xfrm>
            <a:off x="3505200" y="2895600"/>
            <a:ext cx="4800600" cy="2743200"/>
          </a:xfrm>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2365</TotalTime>
  <Words>2072</Words>
  <Application>Microsoft Office PowerPoint</Application>
  <PresentationFormat>On-screen Show (4:3)</PresentationFormat>
  <Paragraphs>363</Paragraphs>
  <Slides>41</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Flow</vt:lpstr>
      <vt:lpstr>Image</vt:lpstr>
      <vt:lpstr>Slide 1</vt:lpstr>
      <vt:lpstr>Today’s Objectives</vt:lpstr>
      <vt:lpstr>Knowledge Test</vt:lpstr>
      <vt:lpstr>Slide 4</vt:lpstr>
      <vt:lpstr>Three-dimensional figures have faces, edges, and vertices.  A face - is a flat surface, and edge - is where two faces meet, and a vertex  - is where three or more edges meet.  </vt:lpstr>
      <vt:lpstr>Slide 6</vt:lpstr>
      <vt:lpstr>Slide 7</vt:lpstr>
      <vt:lpstr>Slide 8</vt:lpstr>
      <vt:lpstr>  </vt:lpstr>
      <vt:lpstr>Slide 10</vt:lpstr>
      <vt:lpstr>SURFACE AREA OF A CUBOID</vt:lpstr>
      <vt:lpstr>SURFACE AREA OF A CUBOID</vt:lpstr>
      <vt:lpstr>SURFACE AREA OF A CUBOID</vt:lpstr>
      <vt:lpstr>SURFACE AREA OF A CUBOID</vt:lpstr>
      <vt:lpstr>SURFACE AREA OF A CUBOID</vt:lpstr>
      <vt:lpstr>FORMULA FOR THE SURFACE AREA OF A CUBOID</vt:lpstr>
      <vt:lpstr>Slide 17</vt:lpstr>
      <vt:lpstr>CUBOID PROBLEM</vt:lpstr>
      <vt:lpstr>Slide 19</vt:lpstr>
      <vt:lpstr>Slide 20</vt:lpstr>
      <vt:lpstr>SURFACE AREA OF A CUBE</vt:lpstr>
      <vt:lpstr>What is Volume?</vt:lpstr>
      <vt:lpstr>VOLUME</vt:lpstr>
      <vt:lpstr>Slide 24</vt:lpstr>
      <vt:lpstr>Slide 25</vt:lpstr>
      <vt:lpstr>Volume of a cuboid</vt:lpstr>
      <vt:lpstr>CUBE Here is a 3-dimensional view of a cube.  The view on the left is the cube.  The view on the right shows the base of the cube.  The formula for the volume of a cube: V = Bh V = lwh</vt:lpstr>
      <vt:lpstr>What is the volume of a cube of side 2 cm ? Volume of a cube = l 3 = 2 3 = 8cm 3 </vt:lpstr>
      <vt:lpstr>Slide 29</vt:lpstr>
      <vt:lpstr>Slide 30</vt:lpstr>
      <vt:lpstr>Capacity</vt:lpstr>
      <vt:lpstr>FIND THE VOLUME OF THE CUBE</vt:lpstr>
      <vt:lpstr>Making cuboids</vt:lpstr>
      <vt:lpstr>Making cuboids</vt:lpstr>
      <vt:lpstr>Volume of a cuboid</vt:lpstr>
      <vt:lpstr>Slide 36</vt:lpstr>
      <vt:lpstr>Why the formers of Japan grew watermelons in the shape of cuboids ? Huge Watermelons in cuboids shape facilitates efficient storage and refrigeration!! Good enough! For  the same  reason our “tea pack” and “match box” come in this shape.</vt:lpstr>
      <vt:lpstr>I want to make a cuboid of l=10cm, b=8 cm and h=4cm? How much paper do I need?</vt:lpstr>
      <vt:lpstr>Next, we are going to make a three-dimensional figure using lock blocks and then draw our figure and determine how many blocks are used to make the figure.</vt:lpstr>
      <vt:lpstr>A die is a cube molded from hard plastic.  The edge of a typical die measure 0.62 inches.  Dice are usually produced in a mold which holds 100 die at a time.  To the nearest cubic inch, how much plastic is needed to fill this large mold?  When working with word problems, be sure to read carefully to determine what the question wants you to find.  This question clearly indicates that you are to compute the volume by stating “to the nearest cubic inch.”  Volume of one die = lwh = (.62)(.62)(.62) = 0.238 cubic inches For 100 dice = 23.8 = 24 cubic inches</vt:lpstr>
      <vt:lpstr>When you flatten-out a three-dimensional object the diagram is called a net.  Which of the following answers is the correct net for the cube.  Choose a, b, c, or 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NTS</cp:lastModifiedBy>
  <cp:revision>607</cp:revision>
  <dcterms:created xsi:type="dcterms:W3CDTF">2014-04-26T07:09:13Z</dcterms:created>
  <dcterms:modified xsi:type="dcterms:W3CDTF">2014-06-27T09:32:44Z</dcterms:modified>
</cp:coreProperties>
</file>