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37"/>
  </p:notesMasterIdLst>
  <p:sldIdLst>
    <p:sldId id="256" r:id="rId2"/>
    <p:sldId id="311" r:id="rId3"/>
    <p:sldId id="400" r:id="rId4"/>
    <p:sldId id="449" r:id="rId5"/>
    <p:sldId id="459" r:id="rId6"/>
    <p:sldId id="458" r:id="rId7"/>
    <p:sldId id="444" r:id="rId8"/>
    <p:sldId id="437" r:id="rId9"/>
    <p:sldId id="438" r:id="rId10"/>
    <p:sldId id="410" r:id="rId11"/>
    <p:sldId id="436" r:id="rId12"/>
    <p:sldId id="411" r:id="rId13"/>
    <p:sldId id="412" r:id="rId14"/>
    <p:sldId id="434" r:id="rId15"/>
    <p:sldId id="435" r:id="rId16"/>
    <p:sldId id="413" r:id="rId17"/>
    <p:sldId id="405" r:id="rId18"/>
    <p:sldId id="461" r:id="rId19"/>
    <p:sldId id="440" r:id="rId20"/>
    <p:sldId id="460" r:id="rId21"/>
    <p:sldId id="439" r:id="rId22"/>
    <p:sldId id="446" r:id="rId23"/>
    <p:sldId id="447" r:id="rId24"/>
    <p:sldId id="448" r:id="rId25"/>
    <p:sldId id="441" r:id="rId26"/>
    <p:sldId id="414" r:id="rId27"/>
    <p:sldId id="415" r:id="rId28"/>
    <p:sldId id="416" r:id="rId29"/>
    <p:sldId id="406" r:id="rId30"/>
    <p:sldId id="417" r:id="rId31"/>
    <p:sldId id="418" r:id="rId32"/>
    <p:sldId id="419" r:id="rId33"/>
    <p:sldId id="421" r:id="rId34"/>
    <p:sldId id="422" r:id="rId35"/>
    <p:sldId id="424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FF6600"/>
    <a:srgbClr val="C52211"/>
    <a:srgbClr val="CC00CC"/>
    <a:srgbClr val="B17ED8"/>
    <a:srgbClr val="660066"/>
    <a:srgbClr val="CC9900"/>
  </p:clrMru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4" autoAdjust="0"/>
    <p:restoredTop sz="94803" autoAdjust="0"/>
  </p:normalViewPr>
  <p:slideViewPr>
    <p:cSldViewPr>
      <p:cViewPr>
        <p:scale>
          <a:sx n="66" d="100"/>
          <a:sy n="66" d="100"/>
        </p:scale>
        <p:origin x="-142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44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772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BFF807-31BB-4164-ADDF-D7D156DEA52E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E2C499F-276F-4965-8EF3-F224D0293B1A}">
      <dgm:prSet/>
      <dgm:spPr/>
      <dgm:t>
        <a:bodyPr/>
        <a:lstStyle/>
        <a:p>
          <a:pPr rtl="0"/>
          <a:r>
            <a:rPr lang="en-US" b="1" dirty="0" smtClean="0"/>
            <a:t>Students and Teachers will be able to</a:t>
          </a:r>
          <a:endParaRPr lang="en-US" b="1" dirty="0"/>
        </a:p>
      </dgm:t>
    </dgm:pt>
    <dgm:pt modelId="{B22FF75B-5D9C-45A7-A33F-F63F6E692C91}" type="parTrans" cxnId="{90684F76-AB76-40E2-AF30-BA977032FECD}">
      <dgm:prSet/>
      <dgm:spPr/>
      <dgm:t>
        <a:bodyPr/>
        <a:lstStyle/>
        <a:p>
          <a:endParaRPr lang="en-US"/>
        </a:p>
      </dgm:t>
    </dgm:pt>
    <dgm:pt modelId="{57ABDD0C-8CF3-4476-A33A-81A8547629C0}" type="sibTrans" cxnId="{90684F76-AB76-40E2-AF30-BA977032FECD}">
      <dgm:prSet/>
      <dgm:spPr/>
      <dgm:t>
        <a:bodyPr/>
        <a:lstStyle/>
        <a:p>
          <a:endParaRPr lang="en-US"/>
        </a:p>
      </dgm:t>
    </dgm:pt>
    <dgm:pt modelId="{00A0DCCC-8829-4951-A4A5-9EAE996C77A9}">
      <dgm:prSet/>
      <dgm:spPr/>
      <dgm:t>
        <a:bodyPr/>
        <a:lstStyle/>
        <a:p>
          <a:pPr rtl="0"/>
          <a:r>
            <a:rPr lang="en-US" dirty="0" smtClean="0"/>
            <a:t>Learn about the Area</a:t>
          </a:r>
          <a:endParaRPr lang="en-US" dirty="0"/>
        </a:p>
      </dgm:t>
    </dgm:pt>
    <dgm:pt modelId="{48F4FC22-758D-4C54-8191-4271584B3D33}" type="parTrans" cxnId="{234C8057-548C-4C1F-974B-129E0A35B0FC}">
      <dgm:prSet/>
      <dgm:spPr/>
      <dgm:t>
        <a:bodyPr/>
        <a:lstStyle/>
        <a:p>
          <a:endParaRPr lang="en-US"/>
        </a:p>
      </dgm:t>
    </dgm:pt>
    <dgm:pt modelId="{7B71747A-EF64-4AD5-A762-EEE7714A580C}" type="sibTrans" cxnId="{234C8057-548C-4C1F-974B-129E0A35B0FC}">
      <dgm:prSet/>
      <dgm:spPr/>
      <dgm:t>
        <a:bodyPr/>
        <a:lstStyle/>
        <a:p>
          <a:endParaRPr lang="en-US"/>
        </a:p>
      </dgm:t>
    </dgm:pt>
    <dgm:pt modelId="{E71BABA3-1782-4B5F-B842-522EF0B7ADA2}">
      <dgm:prSet/>
      <dgm:spPr/>
      <dgm:t>
        <a:bodyPr/>
        <a:lstStyle/>
        <a:p>
          <a:pPr rtl="0"/>
          <a:r>
            <a:rPr lang="en-US" dirty="0" smtClean="0"/>
            <a:t>Find the Area of Square, Rectangle and Triangle</a:t>
          </a:r>
          <a:endParaRPr lang="en-US" dirty="0"/>
        </a:p>
      </dgm:t>
    </dgm:pt>
    <dgm:pt modelId="{AA8C3BCA-AE3B-4F53-913B-B13793B527C8}" type="parTrans" cxnId="{530FE16C-343D-4F4F-8C3F-1FA173FB17A2}">
      <dgm:prSet/>
      <dgm:spPr/>
      <dgm:t>
        <a:bodyPr/>
        <a:lstStyle/>
        <a:p>
          <a:endParaRPr lang="en-US"/>
        </a:p>
      </dgm:t>
    </dgm:pt>
    <dgm:pt modelId="{DF5C0D29-B92D-476A-9D4D-42C57AE2914F}" type="sibTrans" cxnId="{530FE16C-343D-4F4F-8C3F-1FA173FB17A2}">
      <dgm:prSet/>
      <dgm:spPr/>
      <dgm:t>
        <a:bodyPr/>
        <a:lstStyle/>
        <a:p>
          <a:endParaRPr lang="en-US"/>
        </a:p>
      </dgm:t>
    </dgm:pt>
    <dgm:pt modelId="{CE88F851-28CD-4A09-A2C4-C0B1ACBB73D1}" type="pres">
      <dgm:prSet presAssocID="{87BFF807-31BB-4164-ADDF-D7D156DEA52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5A9ACCE-90C4-4D54-AF83-18C4A1D57ACF}" type="pres">
      <dgm:prSet presAssocID="{1E2C499F-276F-4965-8EF3-F224D0293B1A}" presName="linNode" presStyleCnt="0"/>
      <dgm:spPr/>
      <dgm:t>
        <a:bodyPr/>
        <a:lstStyle/>
        <a:p>
          <a:endParaRPr lang="en-US"/>
        </a:p>
      </dgm:t>
    </dgm:pt>
    <dgm:pt modelId="{93933E0D-15E0-4B8F-9ADE-6A02380DF805}" type="pres">
      <dgm:prSet presAssocID="{1E2C499F-276F-4965-8EF3-F224D0293B1A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85EDCF-D356-4B6A-9D2E-B578239DCE61}" type="pres">
      <dgm:prSet presAssocID="{1E2C499F-276F-4965-8EF3-F224D0293B1A}" presName="descendantText" presStyleLbl="alignAccFollowNode1" presStyleIdx="0" presStyleCnt="1" custLinFactNeighborX="787" custLinFactNeighborY="5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89C6845-CAA0-4B07-A4D8-3EC0B1CB53DD}" type="presOf" srcId="{87BFF807-31BB-4164-ADDF-D7D156DEA52E}" destId="{CE88F851-28CD-4A09-A2C4-C0B1ACBB73D1}" srcOrd="0" destOrd="0" presId="urn:microsoft.com/office/officeart/2005/8/layout/vList5"/>
    <dgm:cxn modelId="{B2234D7D-1374-438A-BD72-F1E0C0B44AAE}" type="presOf" srcId="{1E2C499F-276F-4965-8EF3-F224D0293B1A}" destId="{93933E0D-15E0-4B8F-9ADE-6A02380DF805}" srcOrd="0" destOrd="0" presId="urn:microsoft.com/office/officeart/2005/8/layout/vList5"/>
    <dgm:cxn modelId="{90684F76-AB76-40E2-AF30-BA977032FECD}" srcId="{87BFF807-31BB-4164-ADDF-D7D156DEA52E}" destId="{1E2C499F-276F-4965-8EF3-F224D0293B1A}" srcOrd="0" destOrd="0" parTransId="{B22FF75B-5D9C-45A7-A33F-F63F6E692C91}" sibTransId="{57ABDD0C-8CF3-4476-A33A-81A8547629C0}"/>
    <dgm:cxn modelId="{484E7120-23CB-4C31-A07D-3B63D0B653F5}" type="presOf" srcId="{00A0DCCC-8829-4951-A4A5-9EAE996C77A9}" destId="{5385EDCF-D356-4B6A-9D2E-B578239DCE61}" srcOrd="0" destOrd="0" presId="urn:microsoft.com/office/officeart/2005/8/layout/vList5"/>
    <dgm:cxn modelId="{234C8057-548C-4C1F-974B-129E0A35B0FC}" srcId="{1E2C499F-276F-4965-8EF3-F224D0293B1A}" destId="{00A0DCCC-8829-4951-A4A5-9EAE996C77A9}" srcOrd="0" destOrd="0" parTransId="{48F4FC22-758D-4C54-8191-4271584B3D33}" sibTransId="{7B71747A-EF64-4AD5-A762-EEE7714A580C}"/>
    <dgm:cxn modelId="{530FE16C-343D-4F4F-8C3F-1FA173FB17A2}" srcId="{1E2C499F-276F-4965-8EF3-F224D0293B1A}" destId="{E71BABA3-1782-4B5F-B842-522EF0B7ADA2}" srcOrd="1" destOrd="0" parTransId="{AA8C3BCA-AE3B-4F53-913B-B13793B527C8}" sibTransId="{DF5C0D29-B92D-476A-9D4D-42C57AE2914F}"/>
    <dgm:cxn modelId="{8BE1FCD6-8AEE-4600-BDCB-552D7D998FC6}" type="presOf" srcId="{E71BABA3-1782-4B5F-B842-522EF0B7ADA2}" destId="{5385EDCF-D356-4B6A-9D2E-B578239DCE61}" srcOrd="0" destOrd="1" presId="urn:microsoft.com/office/officeart/2005/8/layout/vList5"/>
    <dgm:cxn modelId="{840F87A4-1BF2-4377-AAF4-D87BFEC27556}" type="presParOf" srcId="{CE88F851-28CD-4A09-A2C4-C0B1ACBB73D1}" destId="{D5A9ACCE-90C4-4D54-AF83-18C4A1D57ACF}" srcOrd="0" destOrd="0" presId="urn:microsoft.com/office/officeart/2005/8/layout/vList5"/>
    <dgm:cxn modelId="{F2355164-12DC-4236-B97A-FFC6C7254ACE}" type="presParOf" srcId="{D5A9ACCE-90C4-4D54-AF83-18C4A1D57ACF}" destId="{93933E0D-15E0-4B8F-9ADE-6A02380DF805}" srcOrd="0" destOrd="0" presId="urn:microsoft.com/office/officeart/2005/8/layout/vList5"/>
    <dgm:cxn modelId="{D0B20022-B112-4ABD-9F99-4723ACF5AA0A}" type="presParOf" srcId="{D5A9ACCE-90C4-4D54-AF83-18C4A1D57ACF}" destId="{5385EDCF-D356-4B6A-9D2E-B578239DCE6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385EDCF-D356-4B6A-9D2E-B578239DCE61}">
      <dsp:nvSpPr>
        <dsp:cNvPr id="0" name=""/>
        <dsp:cNvSpPr/>
      </dsp:nvSpPr>
      <dsp:spPr>
        <a:xfrm rot="5400000">
          <a:off x="3813048" y="-179819"/>
          <a:ext cx="4084320" cy="55107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9070" tIns="89535" rIns="179070" bIns="89535" numCol="1" spcCol="1270" anchor="ctr" anchorCtr="0">
          <a:noAutofit/>
        </a:bodyPr>
        <a:lstStyle/>
        <a:p>
          <a:pPr marL="285750" lvl="1" indent="-285750" algn="l" defTabSz="20891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4700" kern="1200" dirty="0" smtClean="0"/>
            <a:t>Learn about the Area</a:t>
          </a:r>
          <a:endParaRPr lang="en-US" sz="4700" kern="1200" dirty="0"/>
        </a:p>
        <a:p>
          <a:pPr marL="285750" lvl="1" indent="-285750" algn="l" defTabSz="20891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4700" kern="1200" dirty="0" smtClean="0"/>
            <a:t>Find the Area of Square, Rectangle and Triangle</a:t>
          </a:r>
          <a:endParaRPr lang="en-US" sz="4700" kern="1200" dirty="0"/>
        </a:p>
      </dsp:txBody>
      <dsp:txXfrm rot="5400000">
        <a:off x="3813048" y="-179819"/>
        <a:ext cx="4084320" cy="5510784"/>
      </dsp:txXfrm>
    </dsp:sp>
    <dsp:sp modelId="{93933E0D-15E0-4B8F-9ADE-6A02380DF805}">
      <dsp:nvSpPr>
        <dsp:cNvPr id="0" name=""/>
        <dsp:cNvSpPr/>
      </dsp:nvSpPr>
      <dsp:spPr>
        <a:xfrm>
          <a:off x="0" y="0"/>
          <a:ext cx="3099816" cy="5105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87630" rIns="175260" bIns="87630" numCol="1" spcCol="1270" anchor="ctr" anchorCtr="0">
          <a:noAutofit/>
        </a:bodyPr>
        <a:lstStyle/>
        <a:p>
          <a:pPr lvl="0" algn="ctr" defTabSz="2044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b="1" kern="1200" dirty="0" smtClean="0"/>
            <a:t>Students and Teachers will be able to</a:t>
          </a:r>
          <a:endParaRPr lang="en-US" sz="4600" b="1" kern="1200" dirty="0"/>
        </a:p>
      </dsp:txBody>
      <dsp:txXfrm>
        <a:off x="0" y="0"/>
        <a:ext cx="3099816" cy="51054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D34E14-B38B-4521-B076-266EC457C750}" type="datetimeFigureOut">
              <a:rPr lang="en-US" smtClean="0"/>
              <a:pPr/>
              <a:t>6/25/2014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1E494C-64FC-49A7-B215-F1A4ECAC5FA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70EFA47-0F03-4209-AD50-9AC7F5405C40}" type="slidenum">
              <a:rPr lang="en-US"/>
              <a:pPr/>
              <a:t>4</a:t>
            </a:fld>
            <a:endParaRPr lang="en-US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D1353F-CE0E-4F48-A7C2-C0C4271CB9F8}" type="slidenum">
              <a:rPr lang="en-US"/>
              <a:pPr/>
              <a:t>22</a:t>
            </a:fld>
            <a:endParaRPr lang="en-US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6/25/2014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5A0739-B4EF-4A7B-A8CA-BE106F0565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7C9B81F-C347-4BEF-BFDF-29C42F48304A}" type="datetimeFigureOut">
              <a:rPr lang="en-US" smtClean="0"/>
              <a:pPr/>
              <a:t>6/25/2014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</p:sldLayoutIdLst>
  <p:transition spd="slow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5.w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5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2.xml"/><Relationship Id="rId1" Type="http://schemas.openxmlformats.org/officeDocument/2006/relationships/audio" Target="../media/audio1.wav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40000" b="-4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0" y="1219200"/>
            <a:ext cx="9144000" cy="1115568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8100000" sx="101000" sy="101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General Mathematics</a:t>
            </a:r>
            <a:endParaRPr kumimoji="0" lang="en-US" sz="60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50800" dist="38100" dir="8100000" sx="101000" sy="101000" algn="tr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304800" y="2286000"/>
            <a:ext cx="8686800" cy="4343400"/>
          </a:xfrm>
          <a:prstGeom prst="rect">
            <a:avLst/>
          </a:prstGeom>
        </p:spPr>
        <p:txBody>
          <a:bodyPr vert="horz" lIns="0" rIns="18288">
            <a:noAutofit/>
          </a:bodyPr>
          <a:lstStyle/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Arial Black" pitchFamily="34" charset="0"/>
                <a:ea typeface="+mn-ea"/>
                <a:cs typeface="Aharoni" pitchFamily="2" charset="-79"/>
              </a:rPr>
              <a:t>ADE 101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Unit 3</a:t>
            </a:r>
            <a:endParaRPr kumimoji="0" lang="en-US" sz="4000" b="0" i="0" u="none" strike="noStrike" kern="1200" cap="none" spc="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Arial Black" pitchFamily="34" charset="0"/>
              <a:ea typeface="+mn-ea"/>
              <a:cs typeface="Aharoni" pitchFamily="2" charset="-79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Arial Black" pitchFamily="34" charset="0"/>
                <a:ea typeface="+mn-ea"/>
                <a:cs typeface="Aharoni" pitchFamily="2" charset="-79"/>
              </a:rPr>
              <a:t>LECTURE No. 24</a:t>
            </a:r>
            <a:endParaRPr kumimoji="0" lang="en-US" sz="3200" b="0" i="0" u="none" strike="noStrike" kern="10" cap="none" spc="0" normalizeH="0" noProof="0" dirty="0" smtClean="0">
              <a:ln w="12700">
                <a:solidFill>
                  <a:srgbClr val="EAEAEA"/>
                </a:solidFill>
                <a:round/>
                <a:headEnd/>
                <a:tailEnd/>
              </a:ln>
              <a:solidFill>
                <a:srgbClr val="002060"/>
              </a:solidFill>
              <a:effectLst>
                <a:outerShdw dist="35921" dir="2700000" sy="50000" kx="2115830" algn="bl" rotWithShape="0">
                  <a:srgbClr val="C0C0C0"/>
                </a:outerShdw>
              </a:effectLst>
              <a:uLnTx/>
              <a:uFillTx/>
              <a:latin typeface="Arial Black"/>
              <a:ea typeface="+mn-ea"/>
              <a:cs typeface="+mn-cs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US" sz="48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Arial Black"/>
              </a:rPr>
              <a:t> </a:t>
            </a:r>
            <a:r>
              <a:rPr kumimoji="0" lang="en-US" sz="4800" b="1" i="0" u="none" strike="noStrike" kern="10" cap="none" spc="0" normalizeH="0" noProof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/>
                  </a:outerShdw>
                </a:effectLst>
                <a:uLnTx/>
                <a:uFillTx/>
                <a:latin typeface="Arial Black"/>
                <a:ea typeface="+mn-ea"/>
                <a:cs typeface="+mn-cs"/>
              </a:rPr>
              <a:t> 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US" sz="48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Arial Black"/>
              </a:rPr>
              <a:t>AREA</a:t>
            </a:r>
            <a:endParaRPr kumimoji="0" lang="en-US" sz="4800" b="1" i="0" u="none" strike="noStrike" kern="10" cap="none" spc="0" normalizeH="0" noProof="0" dirty="0" smtClean="0">
              <a:ln w="12700">
                <a:solidFill>
                  <a:srgbClr val="EAEAEA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sy="50000" kx="2115830" algn="bl" rotWithShape="0">
                  <a:srgbClr val="C0C0C0"/>
                </a:outerShdw>
              </a:effectLst>
              <a:uLnTx/>
              <a:uFillTx/>
              <a:latin typeface="Arial Black"/>
              <a:ea typeface="+mn-ea"/>
              <a:cs typeface="+mn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Today’s Objectives</a:t>
            </a:r>
            <a:endParaRPr lang="en-U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228600" y="1447800"/>
          <a:ext cx="8610600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67512"/>
          </a:xfrm>
        </p:spPr>
        <p:txBody>
          <a:bodyPr>
            <a:noAutofit/>
          </a:bodyPr>
          <a:lstStyle/>
          <a:p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Knowledge Test</a:t>
            </a:r>
            <a:endParaRPr lang="en-US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8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Length</a:t>
            </a:r>
          </a:p>
        </p:txBody>
      </p:sp>
      <p:sp>
        <p:nvSpPr>
          <p:cNvPr id="8195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85800" y="2057400"/>
            <a:ext cx="5181600" cy="4114800"/>
          </a:xfrm>
        </p:spPr>
        <p:txBody>
          <a:bodyPr/>
          <a:lstStyle/>
          <a:p>
            <a:pPr eaLnBrk="1" hangingPunct="1">
              <a:buNone/>
            </a:pPr>
            <a:r>
              <a:rPr lang="en-US" sz="4400" b="1" dirty="0" smtClean="0"/>
              <a:t>Definition:</a:t>
            </a:r>
          </a:p>
          <a:p>
            <a:pPr eaLnBrk="1" hangingPunct="1"/>
            <a:r>
              <a:rPr lang="en-US" sz="4000" dirty="0" smtClean="0"/>
              <a:t>The measure of the distance across an figure.</a:t>
            </a:r>
          </a:p>
        </p:txBody>
      </p:sp>
      <p:pic>
        <p:nvPicPr>
          <p:cNvPr id="8196" name="Picture 7" descr="C:\Documents and Settings\stonej2\Application Data\Microsoft\Media Catalog\Downloaded Clips\cl0\ED00127_.wmf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 rot="20901537">
            <a:off x="5105400" y="3048000"/>
            <a:ext cx="3810000" cy="2651125"/>
          </a:xfrm>
        </p:spPr>
      </p:pic>
      <p:sp>
        <p:nvSpPr>
          <p:cNvPr id="8197" name="Rectangle 8"/>
          <p:cNvSpPr>
            <a:spLocks noChangeArrowheads="1"/>
          </p:cNvSpPr>
          <p:nvPr/>
        </p:nvSpPr>
        <p:spPr bwMode="auto">
          <a:xfrm>
            <a:off x="117475" y="25828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/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838200" y="1905000"/>
            <a:ext cx="731520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b="1">
                <a:latin typeface="Comic Sans MS" pitchFamily="1" charset="0"/>
              </a:rPr>
              <a:t>Area is the amount of surface space that a flat object has.</a:t>
            </a: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1905000" y="4048542"/>
            <a:ext cx="617220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b="1" dirty="0">
                <a:latin typeface="Comic Sans MS" pitchFamily="1" charset="0"/>
              </a:rPr>
              <a:t>Area is reported in the amount of square units.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704088"/>
            <a:ext cx="8229600" cy="135331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Area</a:t>
            </a:r>
            <a:endParaRPr kumimoji="0" lang="en-US" sz="8800" b="1" i="0" u="none" strike="noStrike" kern="1200" cap="none" spc="0" normalizeH="0" baseline="0" noProof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/>
      <p:bldP spid="717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304800" y="1981200"/>
            <a:ext cx="49530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None/>
            </a:pPr>
            <a:r>
              <a:rPr lang="en-US" sz="4400" b="1" dirty="0" smtClean="0"/>
              <a:t>Definition</a:t>
            </a:r>
            <a:r>
              <a:rPr lang="en-US" sz="2800" dirty="0" smtClean="0"/>
              <a:t>:</a:t>
            </a:r>
          </a:p>
          <a:p>
            <a:pPr eaLnBrk="1" hangingPunct="1">
              <a:lnSpc>
                <a:spcPct val="90000"/>
              </a:lnSpc>
            </a:pPr>
            <a:r>
              <a:rPr lang="en-US" sz="3600" dirty="0" smtClean="0"/>
              <a:t>The number of square units needed to cover a surface. (</a:t>
            </a:r>
            <a:r>
              <a:rPr lang="en-US" sz="3600" b="1" dirty="0" smtClean="0">
                <a:solidFill>
                  <a:srgbClr val="FF0000"/>
                </a:solidFill>
              </a:rPr>
              <a:t>INSIDE</a:t>
            </a:r>
            <a:r>
              <a:rPr lang="en-US" sz="3600" dirty="0" smtClean="0"/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en-US" sz="3600" dirty="0" smtClean="0"/>
              <a:t>Length </a:t>
            </a:r>
            <a:r>
              <a:rPr lang="en-US" sz="3600" b="1" dirty="0" smtClean="0">
                <a:solidFill>
                  <a:srgbClr val="FF0000"/>
                </a:solidFill>
              </a:rPr>
              <a:t>x</a:t>
            </a:r>
            <a:r>
              <a:rPr lang="en-US" sz="3600" dirty="0" smtClean="0"/>
              <a:t> width</a:t>
            </a:r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5383605" y="1981200"/>
            <a:ext cx="3531795" cy="3529437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304800" y="704088"/>
            <a:ext cx="8229600" cy="135331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Area</a:t>
            </a:r>
            <a:endParaRPr kumimoji="0" lang="en-US" sz="8800" b="1" i="0" u="none" strike="noStrike" kern="1200" cap="none" spc="0" normalizeH="0" baseline="0" noProof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32688"/>
            <a:ext cx="8229600" cy="743712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Area of a Square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3124200" cy="3429000"/>
          </a:xfrm>
        </p:spPr>
        <p:txBody>
          <a:bodyPr>
            <a:normAutofit/>
          </a:bodyPr>
          <a:lstStyle/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en-US" sz="3200" dirty="0" smtClean="0"/>
              <a:t>You find the area of a square by multiplying the side by itself.</a:t>
            </a:r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4648200" y="2133600"/>
            <a:ext cx="2819400" cy="2743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3962400" y="3200400"/>
            <a:ext cx="593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/>
              <a:t>3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762000"/>
            <a:ext cx="8686800" cy="762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Find the area of these squares</a:t>
            </a:r>
            <a:r>
              <a:rPr lang="en-US" dirty="0" smtClean="0"/>
              <a:t>. </a:t>
            </a:r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990600" y="2438400"/>
            <a:ext cx="838200" cy="8382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1524000" y="4648200"/>
            <a:ext cx="1981200" cy="19050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3276600" y="1981200"/>
            <a:ext cx="2362200" cy="22860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5029200" y="5105400"/>
            <a:ext cx="1066800" cy="10668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14343" name="Rectangle 7"/>
          <p:cNvSpPr>
            <a:spLocks noChangeArrowheads="1"/>
          </p:cNvSpPr>
          <p:nvPr/>
        </p:nvSpPr>
        <p:spPr bwMode="auto">
          <a:xfrm>
            <a:off x="6705600" y="2895600"/>
            <a:ext cx="2057400" cy="20574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14344" name="Text Box 8"/>
          <p:cNvSpPr txBox="1">
            <a:spLocks noChangeArrowheads="1"/>
          </p:cNvSpPr>
          <p:nvPr/>
        </p:nvSpPr>
        <p:spPr bwMode="auto">
          <a:xfrm>
            <a:off x="1219200" y="2057400"/>
            <a:ext cx="4365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5</a:t>
            </a:r>
          </a:p>
        </p:txBody>
      </p:sp>
      <p:sp>
        <p:nvSpPr>
          <p:cNvPr id="14345" name="Text Box 9"/>
          <p:cNvSpPr txBox="1">
            <a:spLocks noChangeArrowheads="1"/>
          </p:cNvSpPr>
          <p:nvPr/>
        </p:nvSpPr>
        <p:spPr bwMode="auto">
          <a:xfrm>
            <a:off x="7467600" y="2514600"/>
            <a:ext cx="5635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12</a:t>
            </a:r>
          </a:p>
        </p:txBody>
      </p:sp>
      <p:sp>
        <p:nvSpPr>
          <p:cNvPr id="14346" name="Text Box 10"/>
          <p:cNvSpPr txBox="1">
            <a:spLocks noChangeArrowheads="1"/>
          </p:cNvSpPr>
          <p:nvPr/>
        </p:nvSpPr>
        <p:spPr bwMode="auto">
          <a:xfrm>
            <a:off x="4038600" y="1600200"/>
            <a:ext cx="6651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25</a:t>
            </a:r>
          </a:p>
        </p:txBody>
      </p:sp>
      <p:sp>
        <p:nvSpPr>
          <p:cNvPr id="14347" name="Text Box 11"/>
          <p:cNvSpPr txBox="1">
            <a:spLocks noChangeArrowheads="1"/>
          </p:cNvSpPr>
          <p:nvPr/>
        </p:nvSpPr>
        <p:spPr bwMode="auto">
          <a:xfrm>
            <a:off x="6096000" y="5486400"/>
            <a:ext cx="4429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8</a:t>
            </a:r>
          </a:p>
        </p:txBody>
      </p:sp>
      <p:sp>
        <p:nvSpPr>
          <p:cNvPr id="14348" name="Text Box 12"/>
          <p:cNvSpPr txBox="1">
            <a:spLocks noChangeArrowheads="1"/>
          </p:cNvSpPr>
          <p:nvPr/>
        </p:nvSpPr>
        <p:spPr bwMode="auto">
          <a:xfrm>
            <a:off x="990600" y="5334000"/>
            <a:ext cx="590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16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82563" y="222250"/>
            <a:ext cx="7269162" cy="6446838"/>
            <a:chOff x="591" y="130"/>
            <a:chExt cx="4579" cy="4061"/>
          </a:xfrm>
        </p:grpSpPr>
        <p:pic>
          <p:nvPicPr>
            <p:cNvPr id="11328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91" y="130"/>
              <a:ext cx="4579" cy="4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329" name="Rectangle 4"/>
            <p:cNvSpPr>
              <a:spLocks noChangeArrowheads="1"/>
            </p:cNvSpPr>
            <p:nvPr/>
          </p:nvSpPr>
          <p:spPr bwMode="auto">
            <a:xfrm>
              <a:off x="622" y="146"/>
              <a:ext cx="4507" cy="4014"/>
            </a:xfrm>
            <a:prstGeom prst="rect">
              <a:avLst/>
            </a:prstGeom>
            <a:noFill/>
            <a:ln w="31750">
              <a:solidFill>
                <a:srgbClr val="FF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1327" name="AutoShape 7"/>
          <p:cNvSpPr>
            <a:spLocks noChangeArrowheads="1"/>
          </p:cNvSpPr>
          <p:nvPr/>
        </p:nvSpPr>
        <p:spPr bwMode="auto">
          <a:xfrm>
            <a:off x="5006975" y="2190750"/>
            <a:ext cx="4137025" cy="2438400"/>
          </a:xfrm>
          <a:prstGeom prst="cloudCallout">
            <a:avLst>
              <a:gd name="adj1" fmla="val 17995"/>
              <a:gd name="adj2" fmla="val 6347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GB" sz="2200"/>
              <a:t>Counting each square can take a long time. Does anyone know a quicker way?</a:t>
            </a:r>
          </a:p>
        </p:txBody>
      </p:sp>
      <p:sp>
        <p:nvSpPr>
          <p:cNvPr id="11268" name="Rectangle 8"/>
          <p:cNvSpPr>
            <a:spLocks noChangeArrowheads="1"/>
          </p:cNvSpPr>
          <p:nvPr/>
        </p:nvSpPr>
        <p:spPr bwMode="auto">
          <a:xfrm>
            <a:off x="973138" y="2481263"/>
            <a:ext cx="3017837" cy="1916112"/>
          </a:xfrm>
          <a:prstGeom prst="rect">
            <a:avLst/>
          </a:prstGeom>
          <a:solidFill>
            <a:srgbClr val="33CC33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41" name="Text Box 9"/>
          <p:cNvSpPr txBox="1">
            <a:spLocks noChangeArrowheads="1"/>
          </p:cNvSpPr>
          <p:nvPr/>
        </p:nvSpPr>
        <p:spPr bwMode="auto">
          <a:xfrm>
            <a:off x="1098550" y="5086350"/>
            <a:ext cx="4574522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 b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The area of the shape is 48cm</a:t>
            </a:r>
            <a:r>
              <a:rPr lang="en-GB" sz="2400" b="1" baseline="5000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2</a:t>
            </a:r>
            <a:r>
              <a:rPr lang="en-GB" sz="2400" b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.</a:t>
            </a:r>
          </a:p>
        </p:txBody>
      </p:sp>
      <p:grpSp>
        <p:nvGrpSpPr>
          <p:cNvPr id="4" name="Group 59"/>
          <p:cNvGrpSpPr>
            <a:grpSpLocks/>
          </p:cNvGrpSpPr>
          <p:nvPr/>
        </p:nvGrpSpPr>
        <p:grpSpPr bwMode="auto">
          <a:xfrm>
            <a:off x="971550" y="2476500"/>
            <a:ext cx="3027363" cy="319088"/>
            <a:chOff x="612" y="1560"/>
            <a:chExt cx="1907" cy="201"/>
          </a:xfrm>
        </p:grpSpPr>
        <p:sp>
          <p:nvSpPr>
            <p:cNvPr id="11318" name="Rectangle 11"/>
            <p:cNvSpPr>
              <a:spLocks noChangeArrowheads="1"/>
            </p:cNvSpPr>
            <p:nvPr/>
          </p:nvSpPr>
          <p:spPr bwMode="auto">
            <a:xfrm>
              <a:off x="612" y="1560"/>
              <a:ext cx="238" cy="201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19" name="Rectangle 12"/>
            <p:cNvSpPr>
              <a:spLocks noChangeArrowheads="1"/>
            </p:cNvSpPr>
            <p:nvPr/>
          </p:nvSpPr>
          <p:spPr bwMode="auto">
            <a:xfrm>
              <a:off x="857" y="1560"/>
              <a:ext cx="238" cy="201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20" name="Rectangle 13"/>
            <p:cNvSpPr>
              <a:spLocks noChangeArrowheads="1"/>
            </p:cNvSpPr>
            <p:nvPr/>
          </p:nvSpPr>
          <p:spPr bwMode="auto">
            <a:xfrm>
              <a:off x="1093" y="1560"/>
              <a:ext cx="238" cy="201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21" name="Rectangle 14"/>
            <p:cNvSpPr>
              <a:spLocks noChangeArrowheads="1"/>
            </p:cNvSpPr>
            <p:nvPr/>
          </p:nvSpPr>
          <p:spPr bwMode="auto">
            <a:xfrm>
              <a:off x="1323" y="1560"/>
              <a:ext cx="238" cy="201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22" name="Rectangle 15"/>
            <p:cNvSpPr>
              <a:spLocks noChangeArrowheads="1"/>
            </p:cNvSpPr>
            <p:nvPr/>
          </p:nvSpPr>
          <p:spPr bwMode="auto">
            <a:xfrm>
              <a:off x="1562" y="1560"/>
              <a:ext cx="238" cy="201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23" name="Rectangle 16"/>
            <p:cNvSpPr>
              <a:spLocks noChangeArrowheads="1"/>
            </p:cNvSpPr>
            <p:nvPr/>
          </p:nvSpPr>
          <p:spPr bwMode="auto">
            <a:xfrm>
              <a:off x="1799" y="1560"/>
              <a:ext cx="238" cy="201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24" name="Rectangle 17"/>
            <p:cNvSpPr>
              <a:spLocks noChangeArrowheads="1"/>
            </p:cNvSpPr>
            <p:nvPr/>
          </p:nvSpPr>
          <p:spPr bwMode="auto">
            <a:xfrm>
              <a:off x="2044" y="1560"/>
              <a:ext cx="238" cy="201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25" name="Rectangle 18"/>
            <p:cNvSpPr>
              <a:spLocks noChangeArrowheads="1"/>
            </p:cNvSpPr>
            <p:nvPr/>
          </p:nvSpPr>
          <p:spPr bwMode="auto">
            <a:xfrm>
              <a:off x="2281" y="1560"/>
              <a:ext cx="238" cy="201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" name="Group 60"/>
          <p:cNvGrpSpPr>
            <a:grpSpLocks/>
          </p:cNvGrpSpPr>
          <p:nvPr/>
        </p:nvGrpSpPr>
        <p:grpSpPr bwMode="auto">
          <a:xfrm>
            <a:off x="971550" y="2795588"/>
            <a:ext cx="3027363" cy="319087"/>
            <a:chOff x="612" y="1761"/>
            <a:chExt cx="1907" cy="201"/>
          </a:xfrm>
        </p:grpSpPr>
        <p:sp>
          <p:nvSpPr>
            <p:cNvPr id="11310" name="Rectangle 19"/>
            <p:cNvSpPr>
              <a:spLocks noChangeArrowheads="1"/>
            </p:cNvSpPr>
            <p:nvPr/>
          </p:nvSpPr>
          <p:spPr bwMode="auto">
            <a:xfrm>
              <a:off x="612" y="1761"/>
              <a:ext cx="238" cy="201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11" name="Rectangle 20"/>
            <p:cNvSpPr>
              <a:spLocks noChangeArrowheads="1"/>
            </p:cNvSpPr>
            <p:nvPr/>
          </p:nvSpPr>
          <p:spPr bwMode="auto">
            <a:xfrm>
              <a:off x="855" y="1761"/>
              <a:ext cx="238" cy="201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12" name="Rectangle 21"/>
            <p:cNvSpPr>
              <a:spLocks noChangeArrowheads="1"/>
            </p:cNvSpPr>
            <p:nvPr/>
          </p:nvSpPr>
          <p:spPr bwMode="auto">
            <a:xfrm>
              <a:off x="1091" y="1761"/>
              <a:ext cx="238" cy="201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13" name="Rectangle 22"/>
            <p:cNvSpPr>
              <a:spLocks noChangeArrowheads="1"/>
            </p:cNvSpPr>
            <p:nvPr/>
          </p:nvSpPr>
          <p:spPr bwMode="auto">
            <a:xfrm>
              <a:off x="1321" y="1761"/>
              <a:ext cx="238" cy="201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14" name="Rectangle 23"/>
            <p:cNvSpPr>
              <a:spLocks noChangeArrowheads="1"/>
            </p:cNvSpPr>
            <p:nvPr/>
          </p:nvSpPr>
          <p:spPr bwMode="auto">
            <a:xfrm>
              <a:off x="1560" y="1761"/>
              <a:ext cx="238" cy="201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15" name="Rectangle 24"/>
            <p:cNvSpPr>
              <a:spLocks noChangeArrowheads="1"/>
            </p:cNvSpPr>
            <p:nvPr/>
          </p:nvSpPr>
          <p:spPr bwMode="auto">
            <a:xfrm>
              <a:off x="1799" y="1761"/>
              <a:ext cx="238" cy="201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16" name="Rectangle 25"/>
            <p:cNvSpPr>
              <a:spLocks noChangeArrowheads="1"/>
            </p:cNvSpPr>
            <p:nvPr/>
          </p:nvSpPr>
          <p:spPr bwMode="auto">
            <a:xfrm>
              <a:off x="2042" y="1761"/>
              <a:ext cx="238" cy="201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17" name="Rectangle 26"/>
            <p:cNvSpPr>
              <a:spLocks noChangeArrowheads="1"/>
            </p:cNvSpPr>
            <p:nvPr/>
          </p:nvSpPr>
          <p:spPr bwMode="auto">
            <a:xfrm>
              <a:off x="2281" y="1761"/>
              <a:ext cx="238" cy="201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" name="Group 61"/>
          <p:cNvGrpSpPr>
            <a:grpSpLocks/>
          </p:cNvGrpSpPr>
          <p:nvPr/>
        </p:nvGrpSpPr>
        <p:grpSpPr bwMode="auto">
          <a:xfrm>
            <a:off x="971550" y="3117850"/>
            <a:ext cx="3027363" cy="319088"/>
            <a:chOff x="612" y="1964"/>
            <a:chExt cx="1907" cy="201"/>
          </a:xfrm>
        </p:grpSpPr>
        <p:sp>
          <p:nvSpPr>
            <p:cNvPr id="11302" name="Rectangle 27"/>
            <p:cNvSpPr>
              <a:spLocks noChangeArrowheads="1"/>
            </p:cNvSpPr>
            <p:nvPr/>
          </p:nvSpPr>
          <p:spPr bwMode="auto">
            <a:xfrm>
              <a:off x="612" y="1964"/>
              <a:ext cx="238" cy="201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03" name="Rectangle 28"/>
            <p:cNvSpPr>
              <a:spLocks noChangeArrowheads="1"/>
            </p:cNvSpPr>
            <p:nvPr/>
          </p:nvSpPr>
          <p:spPr bwMode="auto">
            <a:xfrm>
              <a:off x="855" y="1964"/>
              <a:ext cx="238" cy="201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04" name="Rectangle 29"/>
            <p:cNvSpPr>
              <a:spLocks noChangeArrowheads="1"/>
            </p:cNvSpPr>
            <p:nvPr/>
          </p:nvSpPr>
          <p:spPr bwMode="auto">
            <a:xfrm>
              <a:off x="1091" y="1964"/>
              <a:ext cx="238" cy="201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05" name="Rectangle 30"/>
            <p:cNvSpPr>
              <a:spLocks noChangeArrowheads="1"/>
            </p:cNvSpPr>
            <p:nvPr/>
          </p:nvSpPr>
          <p:spPr bwMode="auto">
            <a:xfrm>
              <a:off x="1321" y="1964"/>
              <a:ext cx="238" cy="201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06" name="Rectangle 31"/>
            <p:cNvSpPr>
              <a:spLocks noChangeArrowheads="1"/>
            </p:cNvSpPr>
            <p:nvPr/>
          </p:nvSpPr>
          <p:spPr bwMode="auto">
            <a:xfrm>
              <a:off x="1560" y="1964"/>
              <a:ext cx="238" cy="201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07" name="Rectangle 32"/>
            <p:cNvSpPr>
              <a:spLocks noChangeArrowheads="1"/>
            </p:cNvSpPr>
            <p:nvPr/>
          </p:nvSpPr>
          <p:spPr bwMode="auto">
            <a:xfrm>
              <a:off x="1799" y="1964"/>
              <a:ext cx="238" cy="201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08" name="Rectangle 33"/>
            <p:cNvSpPr>
              <a:spLocks noChangeArrowheads="1"/>
            </p:cNvSpPr>
            <p:nvPr/>
          </p:nvSpPr>
          <p:spPr bwMode="auto">
            <a:xfrm>
              <a:off x="2042" y="1964"/>
              <a:ext cx="238" cy="201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09" name="Rectangle 34"/>
            <p:cNvSpPr>
              <a:spLocks noChangeArrowheads="1"/>
            </p:cNvSpPr>
            <p:nvPr/>
          </p:nvSpPr>
          <p:spPr bwMode="auto">
            <a:xfrm>
              <a:off x="2281" y="1964"/>
              <a:ext cx="238" cy="201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" name="Group 62"/>
          <p:cNvGrpSpPr>
            <a:grpSpLocks/>
          </p:cNvGrpSpPr>
          <p:nvPr/>
        </p:nvGrpSpPr>
        <p:grpSpPr bwMode="auto">
          <a:xfrm>
            <a:off x="971550" y="3438525"/>
            <a:ext cx="3027363" cy="319088"/>
            <a:chOff x="612" y="2166"/>
            <a:chExt cx="1907" cy="201"/>
          </a:xfrm>
        </p:grpSpPr>
        <p:sp>
          <p:nvSpPr>
            <p:cNvPr id="11294" name="Rectangle 35"/>
            <p:cNvSpPr>
              <a:spLocks noChangeArrowheads="1"/>
            </p:cNvSpPr>
            <p:nvPr/>
          </p:nvSpPr>
          <p:spPr bwMode="auto">
            <a:xfrm>
              <a:off x="612" y="2166"/>
              <a:ext cx="238" cy="201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95" name="Rectangle 36"/>
            <p:cNvSpPr>
              <a:spLocks noChangeArrowheads="1"/>
            </p:cNvSpPr>
            <p:nvPr/>
          </p:nvSpPr>
          <p:spPr bwMode="auto">
            <a:xfrm>
              <a:off x="855" y="2166"/>
              <a:ext cx="238" cy="201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96" name="Rectangle 37"/>
            <p:cNvSpPr>
              <a:spLocks noChangeArrowheads="1"/>
            </p:cNvSpPr>
            <p:nvPr/>
          </p:nvSpPr>
          <p:spPr bwMode="auto">
            <a:xfrm>
              <a:off x="1091" y="2166"/>
              <a:ext cx="238" cy="201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97" name="Rectangle 38"/>
            <p:cNvSpPr>
              <a:spLocks noChangeArrowheads="1"/>
            </p:cNvSpPr>
            <p:nvPr/>
          </p:nvSpPr>
          <p:spPr bwMode="auto">
            <a:xfrm>
              <a:off x="1321" y="2166"/>
              <a:ext cx="238" cy="201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98" name="Rectangle 39"/>
            <p:cNvSpPr>
              <a:spLocks noChangeArrowheads="1"/>
            </p:cNvSpPr>
            <p:nvPr/>
          </p:nvSpPr>
          <p:spPr bwMode="auto">
            <a:xfrm>
              <a:off x="1560" y="2166"/>
              <a:ext cx="238" cy="201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99" name="Rectangle 40"/>
            <p:cNvSpPr>
              <a:spLocks noChangeArrowheads="1"/>
            </p:cNvSpPr>
            <p:nvPr/>
          </p:nvSpPr>
          <p:spPr bwMode="auto">
            <a:xfrm>
              <a:off x="1799" y="2166"/>
              <a:ext cx="238" cy="201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00" name="Rectangle 41"/>
            <p:cNvSpPr>
              <a:spLocks noChangeArrowheads="1"/>
            </p:cNvSpPr>
            <p:nvPr/>
          </p:nvSpPr>
          <p:spPr bwMode="auto">
            <a:xfrm>
              <a:off x="2042" y="2166"/>
              <a:ext cx="238" cy="201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01" name="Rectangle 42"/>
            <p:cNvSpPr>
              <a:spLocks noChangeArrowheads="1"/>
            </p:cNvSpPr>
            <p:nvPr/>
          </p:nvSpPr>
          <p:spPr bwMode="auto">
            <a:xfrm>
              <a:off x="2281" y="2166"/>
              <a:ext cx="238" cy="201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" name="Group 63"/>
          <p:cNvGrpSpPr>
            <a:grpSpLocks/>
          </p:cNvGrpSpPr>
          <p:nvPr/>
        </p:nvGrpSpPr>
        <p:grpSpPr bwMode="auto">
          <a:xfrm>
            <a:off x="971550" y="3760788"/>
            <a:ext cx="3027363" cy="319087"/>
            <a:chOff x="612" y="2369"/>
            <a:chExt cx="1907" cy="201"/>
          </a:xfrm>
        </p:grpSpPr>
        <p:sp>
          <p:nvSpPr>
            <p:cNvPr id="11286" name="Rectangle 43"/>
            <p:cNvSpPr>
              <a:spLocks noChangeArrowheads="1"/>
            </p:cNvSpPr>
            <p:nvPr/>
          </p:nvSpPr>
          <p:spPr bwMode="auto">
            <a:xfrm>
              <a:off x="612" y="2369"/>
              <a:ext cx="238" cy="201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87" name="Rectangle 44"/>
            <p:cNvSpPr>
              <a:spLocks noChangeArrowheads="1"/>
            </p:cNvSpPr>
            <p:nvPr/>
          </p:nvSpPr>
          <p:spPr bwMode="auto">
            <a:xfrm>
              <a:off x="855" y="2369"/>
              <a:ext cx="238" cy="201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88" name="Rectangle 45"/>
            <p:cNvSpPr>
              <a:spLocks noChangeArrowheads="1"/>
            </p:cNvSpPr>
            <p:nvPr/>
          </p:nvSpPr>
          <p:spPr bwMode="auto">
            <a:xfrm>
              <a:off x="1091" y="2369"/>
              <a:ext cx="238" cy="201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89" name="Rectangle 46"/>
            <p:cNvSpPr>
              <a:spLocks noChangeArrowheads="1"/>
            </p:cNvSpPr>
            <p:nvPr/>
          </p:nvSpPr>
          <p:spPr bwMode="auto">
            <a:xfrm>
              <a:off x="1321" y="2369"/>
              <a:ext cx="238" cy="201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90" name="Rectangle 47"/>
            <p:cNvSpPr>
              <a:spLocks noChangeArrowheads="1"/>
            </p:cNvSpPr>
            <p:nvPr/>
          </p:nvSpPr>
          <p:spPr bwMode="auto">
            <a:xfrm>
              <a:off x="1560" y="2369"/>
              <a:ext cx="238" cy="201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91" name="Rectangle 48"/>
            <p:cNvSpPr>
              <a:spLocks noChangeArrowheads="1"/>
            </p:cNvSpPr>
            <p:nvPr/>
          </p:nvSpPr>
          <p:spPr bwMode="auto">
            <a:xfrm>
              <a:off x="1799" y="2369"/>
              <a:ext cx="238" cy="201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92" name="Rectangle 49"/>
            <p:cNvSpPr>
              <a:spLocks noChangeArrowheads="1"/>
            </p:cNvSpPr>
            <p:nvPr/>
          </p:nvSpPr>
          <p:spPr bwMode="auto">
            <a:xfrm>
              <a:off x="2042" y="2369"/>
              <a:ext cx="238" cy="201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93" name="Rectangle 50"/>
            <p:cNvSpPr>
              <a:spLocks noChangeArrowheads="1"/>
            </p:cNvSpPr>
            <p:nvPr/>
          </p:nvSpPr>
          <p:spPr bwMode="auto">
            <a:xfrm>
              <a:off x="2281" y="2369"/>
              <a:ext cx="238" cy="201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" name="Group 64"/>
          <p:cNvGrpSpPr>
            <a:grpSpLocks/>
          </p:cNvGrpSpPr>
          <p:nvPr/>
        </p:nvGrpSpPr>
        <p:grpSpPr bwMode="auto">
          <a:xfrm>
            <a:off x="971550" y="4083050"/>
            <a:ext cx="3027363" cy="319088"/>
            <a:chOff x="612" y="2572"/>
            <a:chExt cx="1907" cy="201"/>
          </a:xfrm>
        </p:grpSpPr>
        <p:sp>
          <p:nvSpPr>
            <p:cNvPr id="11278" name="Rectangle 51"/>
            <p:cNvSpPr>
              <a:spLocks noChangeArrowheads="1"/>
            </p:cNvSpPr>
            <p:nvPr/>
          </p:nvSpPr>
          <p:spPr bwMode="auto">
            <a:xfrm>
              <a:off x="612" y="2572"/>
              <a:ext cx="238" cy="201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79" name="Rectangle 52"/>
            <p:cNvSpPr>
              <a:spLocks noChangeArrowheads="1"/>
            </p:cNvSpPr>
            <p:nvPr/>
          </p:nvSpPr>
          <p:spPr bwMode="auto">
            <a:xfrm>
              <a:off x="855" y="2572"/>
              <a:ext cx="238" cy="201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80" name="Rectangle 53"/>
            <p:cNvSpPr>
              <a:spLocks noChangeArrowheads="1"/>
            </p:cNvSpPr>
            <p:nvPr/>
          </p:nvSpPr>
          <p:spPr bwMode="auto">
            <a:xfrm>
              <a:off x="1091" y="2572"/>
              <a:ext cx="238" cy="201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81" name="Rectangle 54"/>
            <p:cNvSpPr>
              <a:spLocks noChangeArrowheads="1"/>
            </p:cNvSpPr>
            <p:nvPr/>
          </p:nvSpPr>
          <p:spPr bwMode="auto">
            <a:xfrm>
              <a:off x="1321" y="2572"/>
              <a:ext cx="238" cy="201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82" name="Rectangle 55"/>
            <p:cNvSpPr>
              <a:spLocks noChangeArrowheads="1"/>
            </p:cNvSpPr>
            <p:nvPr/>
          </p:nvSpPr>
          <p:spPr bwMode="auto">
            <a:xfrm>
              <a:off x="1560" y="2572"/>
              <a:ext cx="238" cy="201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83" name="Rectangle 56"/>
            <p:cNvSpPr>
              <a:spLocks noChangeArrowheads="1"/>
            </p:cNvSpPr>
            <p:nvPr/>
          </p:nvSpPr>
          <p:spPr bwMode="auto">
            <a:xfrm>
              <a:off x="1799" y="2572"/>
              <a:ext cx="238" cy="201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84" name="Rectangle 57"/>
            <p:cNvSpPr>
              <a:spLocks noChangeArrowheads="1"/>
            </p:cNvSpPr>
            <p:nvPr/>
          </p:nvSpPr>
          <p:spPr bwMode="auto">
            <a:xfrm>
              <a:off x="2042" y="2572"/>
              <a:ext cx="238" cy="201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85" name="Rectangle 58"/>
            <p:cNvSpPr>
              <a:spLocks noChangeArrowheads="1"/>
            </p:cNvSpPr>
            <p:nvPr/>
          </p:nvSpPr>
          <p:spPr bwMode="auto">
            <a:xfrm>
              <a:off x="2281" y="2572"/>
              <a:ext cx="238" cy="201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8497" name="Text Box 65"/>
          <p:cNvSpPr txBox="1">
            <a:spLocks noChangeArrowheads="1"/>
          </p:cNvSpPr>
          <p:nvPr/>
        </p:nvSpPr>
        <p:spPr bwMode="auto">
          <a:xfrm>
            <a:off x="617538" y="584200"/>
            <a:ext cx="6565323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The rectangle is made of 6 rows of 8 squares.</a:t>
            </a:r>
          </a:p>
        </p:txBody>
      </p:sp>
      <p:sp>
        <p:nvSpPr>
          <p:cNvPr id="18498" name="Text Box 66"/>
          <p:cNvSpPr txBox="1">
            <a:spLocks noChangeArrowheads="1"/>
          </p:cNvSpPr>
          <p:nvPr/>
        </p:nvSpPr>
        <p:spPr bwMode="auto">
          <a:xfrm>
            <a:off x="1231900" y="1352550"/>
            <a:ext cx="4911725" cy="8223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2400"/>
              <a:t>To work out the number of squares</a:t>
            </a:r>
          </a:p>
          <a:p>
            <a:pPr algn="ctr"/>
            <a:r>
              <a:rPr lang="en-GB" sz="2400"/>
              <a:t>we times 6 by 8.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8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8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41" grpId="0" animBg="1"/>
      <p:bldP spid="18497" grpId="0" animBg="1"/>
      <p:bldP spid="1849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229600" cy="743712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Find the area of these rectangles.</a:t>
            </a:r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762000" y="2362200"/>
            <a:ext cx="609600" cy="17526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2667000" y="3124200"/>
            <a:ext cx="1219200" cy="28956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5105400" y="2514600"/>
            <a:ext cx="3657600" cy="11430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5867400" y="4724400"/>
            <a:ext cx="2133600" cy="14478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914400" y="1828800"/>
            <a:ext cx="3349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1</a:t>
            </a:r>
          </a:p>
        </p:txBody>
      </p:sp>
      <p:sp>
        <p:nvSpPr>
          <p:cNvPr id="12296" name="Text Box 8"/>
          <p:cNvSpPr txBox="1">
            <a:spLocks noChangeArrowheads="1"/>
          </p:cNvSpPr>
          <p:nvPr/>
        </p:nvSpPr>
        <p:spPr bwMode="auto">
          <a:xfrm>
            <a:off x="4724400" y="2743200"/>
            <a:ext cx="412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2</a:t>
            </a:r>
          </a:p>
        </p:txBody>
      </p:sp>
      <p:sp>
        <p:nvSpPr>
          <p:cNvPr id="12297" name="Text Box 9"/>
          <p:cNvSpPr txBox="1">
            <a:spLocks noChangeArrowheads="1"/>
          </p:cNvSpPr>
          <p:nvPr/>
        </p:nvSpPr>
        <p:spPr bwMode="auto">
          <a:xfrm>
            <a:off x="3048000" y="2667000"/>
            <a:ext cx="412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2</a:t>
            </a:r>
          </a:p>
        </p:txBody>
      </p:sp>
      <p:sp>
        <p:nvSpPr>
          <p:cNvPr id="12298" name="Text Box 10"/>
          <p:cNvSpPr txBox="1">
            <a:spLocks noChangeArrowheads="1"/>
          </p:cNvSpPr>
          <p:nvPr/>
        </p:nvSpPr>
        <p:spPr bwMode="auto">
          <a:xfrm>
            <a:off x="5486400" y="5257800"/>
            <a:ext cx="430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3</a:t>
            </a:r>
          </a:p>
        </p:txBody>
      </p:sp>
      <p:sp>
        <p:nvSpPr>
          <p:cNvPr id="12299" name="Text Box 11"/>
          <p:cNvSpPr txBox="1">
            <a:spLocks noChangeArrowheads="1"/>
          </p:cNvSpPr>
          <p:nvPr/>
        </p:nvSpPr>
        <p:spPr bwMode="auto">
          <a:xfrm>
            <a:off x="381000" y="2895600"/>
            <a:ext cx="430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3</a:t>
            </a:r>
          </a:p>
        </p:txBody>
      </p:sp>
      <p:sp>
        <p:nvSpPr>
          <p:cNvPr id="12300" name="Text Box 12"/>
          <p:cNvSpPr txBox="1">
            <a:spLocks noChangeArrowheads="1"/>
          </p:cNvSpPr>
          <p:nvPr/>
        </p:nvSpPr>
        <p:spPr bwMode="auto">
          <a:xfrm>
            <a:off x="6705600" y="4343400"/>
            <a:ext cx="447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4</a:t>
            </a:r>
          </a:p>
        </p:txBody>
      </p:sp>
      <p:sp>
        <p:nvSpPr>
          <p:cNvPr id="12301" name="Text Box 13"/>
          <p:cNvSpPr txBox="1">
            <a:spLocks noChangeArrowheads="1"/>
          </p:cNvSpPr>
          <p:nvPr/>
        </p:nvSpPr>
        <p:spPr bwMode="auto">
          <a:xfrm>
            <a:off x="2286000" y="4343400"/>
            <a:ext cx="4365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5</a:t>
            </a:r>
          </a:p>
        </p:txBody>
      </p:sp>
      <p:sp>
        <p:nvSpPr>
          <p:cNvPr id="12302" name="Text Box 14"/>
          <p:cNvSpPr txBox="1">
            <a:spLocks noChangeArrowheads="1"/>
          </p:cNvSpPr>
          <p:nvPr/>
        </p:nvSpPr>
        <p:spPr bwMode="auto">
          <a:xfrm>
            <a:off x="6705600" y="2057400"/>
            <a:ext cx="4397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6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82563" y="222250"/>
            <a:ext cx="7269162" cy="6446838"/>
            <a:chOff x="591" y="130"/>
            <a:chExt cx="4579" cy="4061"/>
          </a:xfrm>
        </p:grpSpPr>
        <p:pic>
          <p:nvPicPr>
            <p:cNvPr id="12303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91" y="130"/>
              <a:ext cx="4579" cy="4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304" name="Rectangle 4"/>
            <p:cNvSpPr>
              <a:spLocks noChangeArrowheads="1"/>
            </p:cNvSpPr>
            <p:nvPr/>
          </p:nvSpPr>
          <p:spPr bwMode="auto">
            <a:xfrm>
              <a:off x="622" y="146"/>
              <a:ext cx="4507" cy="4014"/>
            </a:xfrm>
            <a:prstGeom prst="rect">
              <a:avLst/>
            </a:prstGeom>
            <a:noFill/>
            <a:ln w="31750">
              <a:solidFill>
                <a:srgbClr val="FF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2292" name="AutoShape 6"/>
          <p:cNvSpPr>
            <a:spLocks noChangeArrowheads="1"/>
          </p:cNvSpPr>
          <p:nvPr/>
        </p:nvSpPr>
        <p:spPr bwMode="auto">
          <a:xfrm>
            <a:off x="4572000" y="2190750"/>
            <a:ext cx="4137025" cy="2438400"/>
          </a:xfrm>
          <a:prstGeom prst="cloudCallout">
            <a:avLst>
              <a:gd name="adj1" fmla="val 28509"/>
              <a:gd name="adj2" fmla="val 6347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GB"/>
              <a:t>What is the area  of each of these shapes? Your teacher will give you copy of the worksheet.</a:t>
            </a:r>
          </a:p>
        </p:txBody>
      </p:sp>
      <p:sp>
        <p:nvSpPr>
          <p:cNvPr id="12293" name="Rectangle 7"/>
          <p:cNvSpPr>
            <a:spLocks noChangeArrowheads="1"/>
          </p:cNvSpPr>
          <p:nvPr/>
        </p:nvSpPr>
        <p:spPr bwMode="auto">
          <a:xfrm>
            <a:off x="581025" y="581025"/>
            <a:ext cx="1885950" cy="126206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12294" name="Rectangle 8"/>
          <p:cNvSpPr>
            <a:spLocks noChangeArrowheads="1"/>
          </p:cNvSpPr>
          <p:nvPr/>
        </p:nvSpPr>
        <p:spPr bwMode="auto">
          <a:xfrm>
            <a:off x="581025" y="2466975"/>
            <a:ext cx="768350" cy="224948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12295" name="Rectangle 9"/>
          <p:cNvSpPr>
            <a:spLocks noChangeArrowheads="1"/>
          </p:cNvSpPr>
          <p:nvPr/>
        </p:nvSpPr>
        <p:spPr bwMode="auto">
          <a:xfrm>
            <a:off x="3990975" y="579438"/>
            <a:ext cx="2247900" cy="94297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12296" name="Rectangle 10"/>
          <p:cNvSpPr>
            <a:spLocks noChangeArrowheads="1"/>
          </p:cNvSpPr>
          <p:nvPr/>
        </p:nvSpPr>
        <p:spPr bwMode="auto">
          <a:xfrm>
            <a:off x="2103438" y="2481263"/>
            <a:ext cx="2249487" cy="159543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12297" name="Rectangle 11"/>
          <p:cNvSpPr>
            <a:spLocks noChangeArrowheads="1"/>
          </p:cNvSpPr>
          <p:nvPr/>
        </p:nvSpPr>
        <p:spPr bwMode="auto">
          <a:xfrm>
            <a:off x="2089150" y="5049838"/>
            <a:ext cx="4165600" cy="6238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15372" name="Text Box 12"/>
          <p:cNvSpPr txBox="1">
            <a:spLocks noChangeArrowheads="1"/>
          </p:cNvSpPr>
          <p:nvPr/>
        </p:nvSpPr>
        <p:spPr bwMode="auto">
          <a:xfrm>
            <a:off x="1106488" y="1030288"/>
            <a:ext cx="10429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b="1">
                <a:solidFill>
                  <a:srgbClr val="000066"/>
                </a:solidFill>
              </a:rPr>
              <a:t>20cm</a:t>
            </a:r>
            <a:r>
              <a:rPr lang="en-GB" sz="1800" b="1" baseline="50000">
                <a:solidFill>
                  <a:srgbClr val="000066"/>
                </a:solidFill>
              </a:rPr>
              <a:t>2</a:t>
            </a:r>
          </a:p>
        </p:txBody>
      </p:sp>
      <p:sp>
        <p:nvSpPr>
          <p:cNvPr id="15373" name="Text Box 13"/>
          <p:cNvSpPr txBox="1">
            <a:spLocks noChangeArrowheads="1"/>
          </p:cNvSpPr>
          <p:nvPr/>
        </p:nvSpPr>
        <p:spPr bwMode="auto">
          <a:xfrm>
            <a:off x="4748213" y="871538"/>
            <a:ext cx="10429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b="1">
                <a:solidFill>
                  <a:srgbClr val="FF3300"/>
                </a:solidFill>
              </a:rPr>
              <a:t>18cm</a:t>
            </a:r>
            <a:r>
              <a:rPr lang="en-GB" sz="1800" b="1" baseline="50000">
                <a:solidFill>
                  <a:srgbClr val="FF3300"/>
                </a:solidFill>
              </a:rPr>
              <a:t>2</a:t>
            </a:r>
          </a:p>
        </p:txBody>
      </p:sp>
      <p:sp>
        <p:nvSpPr>
          <p:cNvPr id="15374" name="Text Box 14"/>
          <p:cNvSpPr txBox="1">
            <a:spLocks noChangeArrowheads="1"/>
          </p:cNvSpPr>
          <p:nvPr/>
        </p:nvSpPr>
        <p:spPr bwMode="auto">
          <a:xfrm>
            <a:off x="522288" y="3413125"/>
            <a:ext cx="10429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b="1">
                <a:solidFill>
                  <a:srgbClr val="000066"/>
                </a:solidFill>
              </a:rPr>
              <a:t>14cm</a:t>
            </a:r>
            <a:r>
              <a:rPr lang="en-GB" sz="1800" b="1" baseline="50000">
                <a:solidFill>
                  <a:srgbClr val="000066"/>
                </a:solidFill>
              </a:rPr>
              <a:t>2</a:t>
            </a:r>
          </a:p>
        </p:txBody>
      </p:sp>
      <p:sp>
        <p:nvSpPr>
          <p:cNvPr id="15375" name="Text Box 15"/>
          <p:cNvSpPr txBox="1">
            <a:spLocks noChangeArrowheads="1"/>
          </p:cNvSpPr>
          <p:nvPr/>
        </p:nvSpPr>
        <p:spPr bwMode="auto">
          <a:xfrm>
            <a:off x="2884488" y="3090863"/>
            <a:ext cx="10429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b="1">
                <a:solidFill>
                  <a:srgbClr val="FF3300"/>
                </a:solidFill>
              </a:rPr>
              <a:t>30cm</a:t>
            </a:r>
            <a:r>
              <a:rPr lang="en-GB" sz="1800" b="1" baseline="50000">
                <a:solidFill>
                  <a:srgbClr val="FF3300"/>
                </a:solidFill>
              </a:rPr>
              <a:t>2</a:t>
            </a:r>
          </a:p>
        </p:txBody>
      </p:sp>
      <p:sp>
        <p:nvSpPr>
          <p:cNvPr id="15376" name="Text Box 16"/>
          <p:cNvSpPr txBox="1">
            <a:spLocks noChangeArrowheads="1"/>
          </p:cNvSpPr>
          <p:nvPr/>
        </p:nvSpPr>
        <p:spPr bwMode="auto">
          <a:xfrm>
            <a:off x="3798888" y="5202238"/>
            <a:ext cx="10429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b="1">
                <a:solidFill>
                  <a:srgbClr val="000066"/>
                </a:solidFill>
              </a:rPr>
              <a:t>22cm</a:t>
            </a:r>
            <a:r>
              <a:rPr lang="en-GB" sz="1800" b="1" baseline="50000">
                <a:solidFill>
                  <a:srgbClr val="000066"/>
                </a:solidFill>
              </a:rPr>
              <a:t>2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5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5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5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15373" grpId="0"/>
      <p:bldP spid="15374" grpId="0"/>
      <p:bldP spid="15375" grpId="0"/>
      <p:bldP spid="1537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981075" y="193675"/>
            <a:ext cx="7269163" cy="6446838"/>
            <a:chOff x="591" y="130"/>
            <a:chExt cx="4579" cy="4061"/>
          </a:xfrm>
        </p:grpSpPr>
        <p:pic>
          <p:nvPicPr>
            <p:cNvPr id="3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1" y="130"/>
              <a:ext cx="4579" cy="4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" name="Rectangle 4"/>
            <p:cNvSpPr>
              <a:spLocks noChangeArrowheads="1"/>
            </p:cNvSpPr>
            <p:nvPr/>
          </p:nvSpPr>
          <p:spPr bwMode="auto">
            <a:xfrm>
              <a:off x="622" y="146"/>
              <a:ext cx="4507" cy="4014"/>
            </a:xfrm>
            <a:prstGeom prst="rect">
              <a:avLst/>
            </a:prstGeom>
            <a:noFill/>
            <a:ln w="31750">
              <a:solidFill>
                <a:srgbClr val="FF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3315" name="Rectangle 5"/>
          <p:cNvSpPr>
            <a:spLocks noChangeArrowheads="1"/>
          </p:cNvSpPr>
          <p:nvPr/>
        </p:nvSpPr>
        <p:spPr bwMode="auto">
          <a:xfrm>
            <a:off x="2525713" y="2438400"/>
            <a:ext cx="3773487" cy="22352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1710483" y="601663"/>
            <a:ext cx="5788123" cy="83099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We can work out the area of a rectangle</a:t>
            </a:r>
          </a:p>
          <a:p>
            <a:pPr algn="ctr"/>
            <a:r>
              <a:rPr lang="en-GB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without the grid.</a:t>
            </a:r>
          </a:p>
        </p:txBody>
      </p:sp>
      <p:sp>
        <p:nvSpPr>
          <p:cNvPr id="13319" name="Line 7"/>
          <p:cNvSpPr>
            <a:spLocks noChangeShapeType="1"/>
          </p:cNvSpPr>
          <p:nvPr/>
        </p:nvSpPr>
        <p:spPr bwMode="auto">
          <a:xfrm>
            <a:off x="2525713" y="2278063"/>
            <a:ext cx="3773487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4006850" y="1838325"/>
            <a:ext cx="876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/>
              <a:t>length</a:t>
            </a:r>
          </a:p>
        </p:txBody>
      </p:sp>
      <p:sp>
        <p:nvSpPr>
          <p:cNvPr id="13321" name="Line 9"/>
          <p:cNvSpPr>
            <a:spLocks noChangeShapeType="1"/>
          </p:cNvSpPr>
          <p:nvPr/>
        </p:nvSpPr>
        <p:spPr bwMode="auto">
          <a:xfrm>
            <a:off x="6484938" y="2463800"/>
            <a:ext cx="0" cy="2206625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13322" name="Text Box 10"/>
          <p:cNvSpPr txBox="1">
            <a:spLocks noChangeArrowheads="1"/>
          </p:cNvSpPr>
          <p:nvPr/>
        </p:nvSpPr>
        <p:spPr bwMode="auto">
          <a:xfrm rot="5400000">
            <a:off x="6319838" y="3273425"/>
            <a:ext cx="777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/>
              <a:t>width</a:t>
            </a:r>
          </a:p>
        </p:txBody>
      </p:sp>
      <p:sp>
        <p:nvSpPr>
          <p:cNvPr id="13323" name="Text Box 11"/>
          <p:cNvSpPr txBox="1">
            <a:spLocks noChangeArrowheads="1"/>
          </p:cNvSpPr>
          <p:nvPr/>
        </p:nvSpPr>
        <p:spPr bwMode="auto">
          <a:xfrm>
            <a:off x="2906713" y="3313113"/>
            <a:ext cx="3040062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2400"/>
              <a:t>Area = length x width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3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3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8" grpId="0" animBg="1"/>
      <p:bldP spid="13319" grpId="0" animBg="1"/>
      <p:bldP spid="13320" grpId="0"/>
      <p:bldP spid="13321" grpId="0" animBg="1"/>
      <p:bldP spid="13322" grpId="0"/>
      <p:bldP spid="1332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229600" cy="743712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Area of a Rectangle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572000"/>
            <a:ext cx="8382000" cy="21336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en-US" smtClean="0"/>
              <a:t>The area of a rectangle is determined by multiplying length x width.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en-US" smtClean="0"/>
              <a:t>2 x 4 = ______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endParaRPr lang="en-US" smtClean="0"/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2438400" y="1752600"/>
            <a:ext cx="4114800" cy="1981200"/>
          </a:xfrm>
          <a:prstGeom prst="rect">
            <a:avLst/>
          </a:prstGeom>
          <a:solidFill>
            <a:srgbClr val="00DFD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1524000" y="2362200"/>
            <a:ext cx="7016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/>
              <a:t>2</a:t>
            </a:r>
          </a:p>
        </p:txBody>
      </p:sp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4114800" y="3886200"/>
            <a:ext cx="6238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/>
              <a:t>4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229600" cy="743712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Area of a Square or Rectangle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5029200"/>
            <a:ext cx="5638800" cy="15240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en-US" sz="6000" smtClean="0"/>
              <a:t>2 x 4 = </a:t>
            </a:r>
            <a:r>
              <a:rPr lang="en-US" sz="6000" u="sng" smtClean="0"/>
              <a:t>8</a:t>
            </a:r>
            <a:endParaRPr lang="en-US" sz="6000" smtClean="0"/>
          </a:p>
          <a:p>
            <a:pPr algn="ctr" eaLnBrk="1" hangingPunct="1">
              <a:buFont typeface="Wingdings" pitchFamily="2" charset="2"/>
              <a:buNone/>
              <a:defRPr/>
            </a:pPr>
            <a:endParaRPr lang="en-US" u="sng" smtClean="0"/>
          </a:p>
          <a:p>
            <a:pPr algn="ctr" eaLnBrk="1" hangingPunct="1">
              <a:buFont typeface="Wingdings" pitchFamily="2" charset="2"/>
              <a:buNone/>
              <a:defRPr/>
            </a:pPr>
            <a:endParaRPr lang="en-US" u="sng" smtClean="0"/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2438400" y="1752600"/>
            <a:ext cx="4114800" cy="1981200"/>
          </a:xfrm>
          <a:prstGeom prst="rect">
            <a:avLst/>
          </a:prstGeom>
          <a:solidFill>
            <a:srgbClr val="00DFD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1524000" y="2362200"/>
            <a:ext cx="7016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/>
              <a:t>2</a:t>
            </a:r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4114800" y="3886200"/>
            <a:ext cx="6238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/>
              <a:t>4</a:t>
            </a:r>
          </a:p>
        </p:txBody>
      </p:sp>
      <p:sp>
        <p:nvSpPr>
          <p:cNvPr id="11271" name="Line 7"/>
          <p:cNvSpPr>
            <a:spLocks noChangeShapeType="1"/>
          </p:cNvSpPr>
          <p:nvPr/>
        </p:nvSpPr>
        <p:spPr bwMode="auto">
          <a:xfrm>
            <a:off x="2438400" y="2743200"/>
            <a:ext cx="41148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72" name="Line 8"/>
          <p:cNvSpPr>
            <a:spLocks noChangeShapeType="1"/>
          </p:cNvSpPr>
          <p:nvPr/>
        </p:nvSpPr>
        <p:spPr bwMode="auto">
          <a:xfrm>
            <a:off x="4419600" y="1752600"/>
            <a:ext cx="0" cy="19812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73" name="Line 9"/>
          <p:cNvSpPr>
            <a:spLocks noChangeShapeType="1"/>
          </p:cNvSpPr>
          <p:nvPr/>
        </p:nvSpPr>
        <p:spPr bwMode="auto">
          <a:xfrm>
            <a:off x="5486400" y="1752600"/>
            <a:ext cx="0" cy="19812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74" name="Line 10"/>
          <p:cNvSpPr>
            <a:spLocks noChangeShapeType="1"/>
          </p:cNvSpPr>
          <p:nvPr/>
        </p:nvSpPr>
        <p:spPr bwMode="auto">
          <a:xfrm>
            <a:off x="3429000" y="1752600"/>
            <a:ext cx="0" cy="19812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AutoShape 6"/>
          <p:cNvSpPr>
            <a:spLocks noChangeArrowheads="1"/>
          </p:cNvSpPr>
          <p:nvPr/>
        </p:nvSpPr>
        <p:spPr bwMode="auto">
          <a:xfrm>
            <a:off x="4094163" y="174625"/>
            <a:ext cx="4137025" cy="2438400"/>
          </a:xfrm>
          <a:prstGeom prst="cloudCallout">
            <a:avLst>
              <a:gd name="adj1" fmla="val -101343"/>
              <a:gd name="adj2" fmla="val -15755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GB" sz="2300"/>
              <a:t>Now work out the area of these rectangles.</a:t>
            </a:r>
          </a:p>
          <a:p>
            <a:pPr algn="ctr"/>
            <a:r>
              <a:rPr lang="en-GB" sz="2300"/>
              <a:t>They are not drawn to scale</a:t>
            </a:r>
            <a:r>
              <a:rPr lang="en-GB" sz="2400"/>
              <a:t>.</a:t>
            </a:r>
          </a:p>
        </p:txBody>
      </p:sp>
      <p:sp>
        <p:nvSpPr>
          <p:cNvPr id="14340" name="Rectangle 7"/>
          <p:cNvSpPr>
            <a:spLocks noChangeArrowheads="1"/>
          </p:cNvSpPr>
          <p:nvPr/>
        </p:nvSpPr>
        <p:spPr bwMode="auto">
          <a:xfrm>
            <a:off x="6350000" y="3041650"/>
            <a:ext cx="1885950" cy="126206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14341" name="Rectangle 8"/>
          <p:cNvSpPr>
            <a:spLocks noChangeArrowheads="1"/>
          </p:cNvSpPr>
          <p:nvPr/>
        </p:nvSpPr>
        <p:spPr bwMode="auto">
          <a:xfrm>
            <a:off x="657225" y="2652713"/>
            <a:ext cx="1146175" cy="264001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14342" name="Rectangle 10"/>
          <p:cNvSpPr>
            <a:spLocks noChangeArrowheads="1"/>
          </p:cNvSpPr>
          <p:nvPr/>
        </p:nvSpPr>
        <p:spPr bwMode="auto">
          <a:xfrm>
            <a:off x="2781300" y="2879725"/>
            <a:ext cx="2249488" cy="159543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14343" name="Rectangle 11"/>
          <p:cNvSpPr>
            <a:spLocks noChangeArrowheads="1"/>
          </p:cNvSpPr>
          <p:nvPr/>
        </p:nvSpPr>
        <p:spPr bwMode="auto">
          <a:xfrm>
            <a:off x="3889375" y="5492750"/>
            <a:ext cx="4165600" cy="62388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29708" name="Text Box 12"/>
          <p:cNvSpPr txBox="1">
            <a:spLocks noChangeArrowheads="1"/>
          </p:cNvSpPr>
          <p:nvPr/>
        </p:nvSpPr>
        <p:spPr bwMode="auto">
          <a:xfrm>
            <a:off x="800100" y="3681413"/>
            <a:ext cx="10429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b="1">
                <a:solidFill>
                  <a:srgbClr val="000066"/>
                </a:solidFill>
              </a:rPr>
              <a:t>36cm</a:t>
            </a:r>
            <a:r>
              <a:rPr lang="en-GB" sz="1800" b="1" baseline="50000">
                <a:solidFill>
                  <a:srgbClr val="000066"/>
                </a:solidFill>
              </a:rPr>
              <a:t>2</a:t>
            </a:r>
          </a:p>
        </p:txBody>
      </p:sp>
      <p:sp>
        <p:nvSpPr>
          <p:cNvPr id="29709" name="Text Box 13"/>
          <p:cNvSpPr txBox="1">
            <a:spLocks noChangeArrowheads="1"/>
          </p:cNvSpPr>
          <p:nvPr/>
        </p:nvSpPr>
        <p:spPr bwMode="auto">
          <a:xfrm>
            <a:off x="3490913" y="3413125"/>
            <a:ext cx="10429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b="1">
                <a:solidFill>
                  <a:srgbClr val="000066"/>
                </a:solidFill>
              </a:rPr>
              <a:t>35cm</a:t>
            </a:r>
            <a:r>
              <a:rPr lang="en-GB" sz="1800" b="1" baseline="50000">
                <a:solidFill>
                  <a:srgbClr val="000066"/>
                </a:solidFill>
              </a:rPr>
              <a:t>2</a:t>
            </a:r>
          </a:p>
        </p:txBody>
      </p:sp>
      <p:sp>
        <p:nvSpPr>
          <p:cNvPr id="29710" name="Text Box 14"/>
          <p:cNvSpPr txBox="1">
            <a:spLocks noChangeArrowheads="1"/>
          </p:cNvSpPr>
          <p:nvPr/>
        </p:nvSpPr>
        <p:spPr bwMode="auto">
          <a:xfrm>
            <a:off x="6815138" y="3479800"/>
            <a:ext cx="10429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b="1">
                <a:solidFill>
                  <a:srgbClr val="000066"/>
                </a:solidFill>
              </a:rPr>
              <a:t>20cm</a:t>
            </a:r>
            <a:r>
              <a:rPr lang="en-GB" sz="1800" b="1" baseline="50000">
                <a:solidFill>
                  <a:srgbClr val="000066"/>
                </a:solidFill>
              </a:rPr>
              <a:t>2</a:t>
            </a:r>
          </a:p>
        </p:txBody>
      </p:sp>
      <p:sp>
        <p:nvSpPr>
          <p:cNvPr id="29711" name="Text Box 15"/>
          <p:cNvSpPr txBox="1">
            <a:spLocks noChangeArrowheads="1"/>
          </p:cNvSpPr>
          <p:nvPr/>
        </p:nvSpPr>
        <p:spPr bwMode="auto">
          <a:xfrm>
            <a:off x="5481638" y="5599113"/>
            <a:ext cx="10429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b="1">
                <a:solidFill>
                  <a:srgbClr val="000066"/>
                </a:solidFill>
              </a:rPr>
              <a:t>25cm</a:t>
            </a:r>
            <a:r>
              <a:rPr lang="en-GB" sz="1800" b="1" baseline="50000">
                <a:solidFill>
                  <a:srgbClr val="000066"/>
                </a:solidFill>
              </a:rPr>
              <a:t>2</a:t>
            </a:r>
          </a:p>
        </p:txBody>
      </p:sp>
      <p:sp>
        <p:nvSpPr>
          <p:cNvPr id="14348" name="Text Box 17"/>
          <p:cNvSpPr txBox="1">
            <a:spLocks noChangeArrowheads="1"/>
          </p:cNvSpPr>
          <p:nvPr/>
        </p:nvSpPr>
        <p:spPr bwMode="auto">
          <a:xfrm>
            <a:off x="866775" y="5326063"/>
            <a:ext cx="6635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4cm</a:t>
            </a:r>
          </a:p>
        </p:txBody>
      </p:sp>
      <p:sp>
        <p:nvSpPr>
          <p:cNvPr id="14349" name="Text Box 19"/>
          <p:cNvSpPr txBox="1">
            <a:spLocks noChangeArrowheads="1"/>
          </p:cNvSpPr>
          <p:nvPr/>
        </p:nvSpPr>
        <p:spPr bwMode="auto">
          <a:xfrm>
            <a:off x="0" y="3609975"/>
            <a:ext cx="6635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9cm</a:t>
            </a:r>
          </a:p>
        </p:txBody>
      </p:sp>
      <p:sp>
        <p:nvSpPr>
          <p:cNvPr id="14350" name="Text Box 20"/>
          <p:cNvSpPr txBox="1">
            <a:spLocks noChangeArrowheads="1"/>
          </p:cNvSpPr>
          <p:nvPr/>
        </p:nvSpPr>
        <p:spPr bwMode="auto">
          <a:xfrm>
            <a:off x="3530600" y="2489200"/>
            <a:ext cx="6635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7cm</a:t>
            </a:r>
          </a:p>
        </p:txBody>
      </p:sp>
      <p:sp>
        <p:nvSpPr>
          <p:cNvPr id="14351" name="Text Box 21"/>
          <p:cNvSpPr txBox="1">
            <a:spLocks noChangeArrowheads="1"/>
          </p:cNvSpPr>
          <p:nvPr/>
        </p:nvSpPr>
        <p:spPr bwMode="auto">
          <a:xfrm>
            <a:off x="5003800" y="3448050"/>
            <a:ext cx="6635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5cm</a:t>
            </a:r>
          </a:p>
        </p:txBody>
      </p:sp>
      <p:sp>
        <p:nvSpPr>
          <p:cNvPr id="14352" name="Text Box 22"/>
          <p:cNvSpPr txBox="1">
            <a:spLocks noChangeArrowheads="1"/>
          </p:cNvSpPr>
          <p:nvPr/>
        </p:nvSpPr>
        <p:spPr bwMode="auto">
          <a:xfrm>
            <a:off x="6996113" y="2651125"/>
            <a:ext cx="6635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5cm</a:t>
            </a:r>
          </a:p>
        </p:txBody>
      </p:sp>
      <p:sp>
        <p:nvSpPr>
          <p:cNvPr id="14353" name="Text Box 23"/>
          <p:cNvSpPr txBox="1">
            <a:spLocks noChangeArrowheads="1"/>
          </p:cNvSpPr>
          <p:nvPr/>
        </p:nvSpPr>
        <p:spPr bwMode="auto">
          <a:xfrm>
            <a:off x="8221663" y="3433763"/>
            <a:ext cx="6635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4cm</a:t>
            </a:r>
          </a:p>
        </p:txBody>
      </p:sp>
      <p:sp>
        <p:nvSpPr>
          <p:cNvPr id="14354" name="Text Box 24"/>
          <p:cNvSpPr txBox="1">
            <a:spLocks noChangeArrowheads="1"/>
          </p:cNvSpPr>
          <p:nvPr/>
        </p:nvSpPr>
        <p:spPr bwMode="auto">
          <a:xfrm>
            <a:off x="3205163" y="5616575"/>
            <a:ext cx="6635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2cm</a:t>
            </a:r>
          </a:p>
        </p:txBody>
      </p:sp>
      <p:sp>
        <p:nvSpPr>
          <p:cNvPr id="14355" name="Text Box 25"/>
          <p:cNvSpPr txBox="1">
            <a:spLocks noChangeArrowheads="1"/>
          </p:cNvSpPr>
          <p:nvPr/>
        </p:nvSpPr>
        <p:spPr bwMode="auto">
          <a:xfrm>
            <a:off x="5491163" y="5099050"/>
            <a:ext cx="1016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12.5cm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9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9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9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8" grpId="0"/>
      <p:bldP spid="29709" grpId="0"/>
      <p:bldP spid="29710" grpId="0"/>
      <p:bldP spid="297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95263" y="209550"/>
            <a:ext cx="7269162" cy="6446838"/>
            <a:chOff x="591" y="130"/>
            <a:chExt cx="4579" cy="4061"/>
          </a:xfrm>
        </p:grpSpPr>
        <p:pic>
          <p:nvPicPr>
            <p:cNvPr id="6180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91" y="130"/>
              <a:ext cx="4579" cy="4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181" name="Rectangle 4"/>
            <p:cNvSpPr>
              <a:spLocks noChangeArrowheads="1"/>
            </p:cNvSpPr>
            <p:nvPr/>
          </p:nvSpPr>
          <p:spPr bwMode="auto">
            <a:xfrm>
              <a:off x="622" y="146"/>
              <a:ext cx="4507" cy="4014"/>
            </a:xfrm>
            <a:prstGeom prst="rect">
              <a:avLst/>
            </a:prstGeom>
            <a:noFill/>
            <a:ln w="31750">
              <a:solidFill>
                <a:srgbClr val="FF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5006975" y="2190750"/>
            <a:ext cx="4137025" cy="4667250"/>
            <a:chOff x="3154" y="1380"/>
            <a:chExt cx="2606" cy="2940"/>
          </a:xfrm>
        </p:grpSpPr>
        <p:pic>
          <p:nvPicPr>
            <p:cNvPr id="6178" name="Picture 6" descr="j0183290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674" y="3155"/>
              <a:ext cx="1086" cy="1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179" name="AutoShape 7"/>
            <p:cNvSpPr>
              <a:spLocks noChangeArrowheads="1"/>
            </p:cNvSpPr>
            <p:nvPr/>
          </p:nvSpPr>
          <p:spPr bwMode="auto">
            <a:xfrm>
              <a:off x="3154" y="1380"/>
              <a:ext cx="2606" cy="1536"/>
            </a:xfrm>
            <a:prstGeom prst="cloudCallout">
              <a:avLst>
                <a:gd name="adj1" fmla="val 17995"/>
                <a:gd name="adj2" fmla="val 63477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GB" sz="2400"/>
                <a:t>The area of a shape is the amount of space inside it.</a:t>
              </a:r>
            </a:p>
          </p:txBody>
        </p:sp>
      </p:grpSp>
      <p:sp>
        <p:nvSpPr>
          <p:cNvPr id="17425" name="Text Box 17"/>
          <p:cNvSpPr txBox="1">
            <a:spLocks noChangeArrowheads="1"/>
          </p:cNvSpPr>
          <p:nvPr/>
        </p:nvSpPr>
        <p:spPr bwMode="auto">
          <a:xfrm>
            <a:off x="1098550" y="5086350"/>
            <a:ext cx="4498975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/>
              <a:t>The area of the shape is 18cm</a:t>
            </a:r>
            <a:r>
              <a:rPr lang="en-GB" sz="2400" baseline="50000"/>
              <a:t>2</a:t>
            </a:r>
            <a:r>
              <a:rPr lang="en-GB" sz="2400"/>
              <a:t>.</a:t>
            </a:r>
          </a:p>
        </p:txBody>
      </p:sp>
      <p:sp>
        <p:nvSpPr>
          <p:cNvPr id="17426" name="Text Box 18"/>
          <p:cNvSpPr txBox="1">
            <a:spLocks noChangeArrowheads="1"/>
          </p:cNvSpPr>
          <p:nvPr/>
        </p:nvSpPr>
        <p:spPr bwMode="auto">
          <a:xfrm>
            <a:off x="704850" y="568325"/>
            <a:ext cx="6253163" cy="8223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2400"/>
              <a:t>To find out how much shape is inside we can</a:t>
            </a:r>
          </a:p>
          <a:p>
            <a:pPr algn="ctr"/>
            <a:r>
              <a:rPr lang="en-GB" sz="2400"/>
              <a:t>count the squares.</a:t>
            </a:r>
          </a:p>
        </p:txBody>
      </p:sp>
      <p:grpSp>
        <p:nvGrpSpPr>
          <p:cNvPr id="4" name="Group 115"/>
          <p:cNvGrpSpPr>
            <a:grpSpLocks/>
          </p:cNvGrpSpPr>
          <p:nvPr/>
        </p:nvGrpSpPr>
        <p:grpSpPr bwMode="auto">
          <a:xfrm>
            <a:off x="1738313" y="2138363"/>
            <a:ext cx="1892300" cy="1931987"/>
            <a:chOff x="1095" y="1347"/>
            <a:chExt cx="1192" cy="1217"/>
          </a:xfrm>
        </p:grpSpPr>
        <p:grpSp>
          <p:nvGrpSpPr>
            <p:cNvPr id="5" name="Group 87"/>
            <p:cNvGrpSpPr>
              <a:grpSpLocks/>
            </p:cNvGrpSpPr>
            <p:nvPr/>
          </p:nvGrpSpPr>
          <p:grpSpPr bwMode="auto">
            <a:xfrm>
              <a:off x="1095" y="1347"/>
              <a:ext cx="1192" cy="1217"/>
              <a:chOff x="852" y="1347"/>
              <a:chExt cx="1192" cy="1217"/>
            </a:xfrm>
          </p:grpSpPr>
          <p:sp>
            <p:nvSpPr>
              <p:cNvPr id="6172" name="Line 80"/>
              <p:cNvSpPr>
                <a:spLocks noChangeShapeType="1"/>
              </p:cNvSpPr>
              <p:nvPr/>
            </p:nvSpPr>
            <p:spPr bwMode="auto">
              <a:xfrm>
                <a:off x="860" y="1347"/>
                <a:ext cx="1184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73" name="Line 81"/>
              <p:cNvSpPr>
                <a:spLocks noChangeShapeType="1"/>
              </p:cNvSpPr>
              <p:nvPr/>
            </p:nvSpPr>
            <p:spPr bwMode="auto">
              <a:xfrm>
                <a:off x="2044" y="1347"/>
                <a:ext cx="0" cy="1217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74" name="Line 82"/>
              <p:cNvSpPr>
                <a:spLocks noChangeShapeType="1"/>
              </p:cNvSpPr>
              <p:nvPr/>
            </p:nvSpPr>
            <p:spPr bwMode="auto">
              <a:xfrm flipH="1">
                <a:off x="1566" y="2564"/>
                <a:ext cx="470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75" name="Line 83"/>
              <p:cNvSpPr>
                <a:spLocks noChangeShapeType="1"/>
              </p:cNvSpPr>
              <p:nvPr/>
            </p:nvSpPr>
            <p:spPr bwMode="auto">
              <a:xfrm flipH="1" flipV="1">
                <a:off x="1558" y="1752"/>
                <a:ext cx="8" cy="812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76" name="Line 85"/>
              <p:cNvSpPr>
                <a:spLocks noChangeShapeType="1"/>
              </p:cNvSpPr>
              <p:nvPr/>
            </p:nvSpPr>
            <p:spPr bwMode="auto">
              <a:xfrm flipH="1">
                <a:off x="852" y="1760"/>
                <a:ext cx="706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77" name="Line 86"/>
              <p:cNvSpPr>
                <a:spLocks noChangeShapeType="1"/>
              </p:cNvSpPr>
              <p:nvPr/>
            </p:nvSpPr>
            <p:spPr bwMode="auto">
              <a:xfrm flipV="1">
                <a:off x="860" y="1347"/>
                <a:ext cx="0" cy="413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170" name="Rectangle 95"/>
            <p:cNvSpPr>
              <a:spLocks noChangeArrowheads="1"/>
            </p:cNvSpPr>
            <p:nvPr/>
          </p:nvSpPr>
          <p:spPr bwMode="auto">
            <a:xfrm>
              <a:off x="1111" y="1355"/>
              <a:ext cx="1161" cy="389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en-US"/>
            </a:p>
          </p:txBody>
        </p:sp>
        <p:sp>
          <p:nvSpPr>
            <p:cNvPr id="6171" name="Rectangle 96"/>
            <p:cNvSpPr>
              <a:spLocks noChangeArrowheads="1"/>
            </p:cNvSpPr>
            <p:nvPr/>
          </p:nvSpPr>
          <p:spPr bwMode="auto">
            <a:xfrm>
              <a:off x="1817" y="1744"/>
              <a:ext cx="455" cy="811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7505" name="Rectangle 97"/>
          <p:cNvSpPr>
            <a:spLocks noChangeArrowheads="1"/>
          </p:cNvSpPr>
          <p:nvPr/>
        </p:nvSpPr>
        <p:spPr bwMode="auto">
          <a:xfrm>
            <a:off x="1747838" y="2139950"/>
            <a:ext cx="377825" cy="319088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17506" name="Rectangle 98"/>
          <p:cNvSpPr>
            <a:spLocks noChangeArrowheads="1"/>
          </p:cNvSpPr>
          <p:nvPr/>
        </p:nvSpPr>
        <p:spPr bwMode="auto">
          <a:xfrm>
            <a:off x="2136775" y="2139950"/>
            <a:ext cx="377825" cy="319088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17507" name="Rectangle 99"/>
          <p:cNvSpPr>
            <a:spLocks noChangeArrowheads="1"/>
          </p:cNvSpPr>
          <p:nvPr/>
        </p:nvSpPr>
        <p:spPr bwMode="auto">
          <a:xfrm>
            <a:off x="2511425" y="2139950"/>
            <a:ext cx="377825" cy="319088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17508" name="Rectangle 100"/>
          <p:cNvSpPr>
            <a:spLocks noChangeArrowheads="1"/>
          </p:cNvSpPr>
          <p:nvPr/>
        </p:nvSpPr>
        <p:spPr bwMode="auto">
          <a:xfrm>
            <a:off x="2876550" y="2139950"/>
            <a:ext cx="377825" cy="319088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17509" name="Rectangle 101"/>
          <p:cNvSpPr>
            <a:spLocks noChangeArrowheads="1"/>
          </p:cNvSpPr>
          <p:nvPr/>
        </p:nvSpPr>
        <p:spPr bwMode="auto">
          <a:xfrm>
            <a:off x="3255963" y="2139950"/>
            <a:ext cx="377825" cy="319088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17510" name="Rectangle 102"/>
          <p:cNvSpPr>
            <a:spLocks noChangeArrowheads="1"/>
          </p:cNvSpPr>
          <p:nvPr/>
        </p:nvSpPr>
        <p:spPr bwMode="auto">
          <a:xfrm>
            <a:off x="1747838" y="2459038"/>
            <a:ext cx="377825" cy="319087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17511" name="Rectangle 103"/>
          <p:cNvSpPr>
            <a:spLocks noChangeArrowheads="1"/>
          </p:cNvSpPr>
          <p:nvPr/>
        </p:nvSpPr>
        <p:spPr bwMode="auto">
          <a:xfrm>
            <a:off x="2133600" y="2459038"/>
            <a:ext cx="377825" cy="319087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17512" name="Rectangle 104"/>
          <p:cNvSpPr>
            <a:spLocks noChangeArrowheads="1"/>
          </p:cNvSpPr>
          <p:nvPr/>
        </p:nvSpPr>
        <p:spPr bwMode="auto">
          <a:xfrm>
            <a:off x="2508250" y="2459038"/>
            <a:ext cx="377825" cy="319087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17513" name="Rectangle 105"/>
          <p:cNvSpPr>
            <a:spLocks noChangeArrowheads="1"/>
          </p:cNvSpPr>
          <p:nvPr/>
        </p:nvSpPr>
        <p:spPr bwMode="auto">
          <a:xfrm>
            <a:off x="2873375" y="2459038"/>
            <a:ext cx="377825" cy="319087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17514" name="Rectangle 106"/>
          <p:cNvSpPr>
            <a:spLocks noChangeArrowheads="1"/>
          </p:cNvSpPr>
          <p:nvPr/>
        </p:nvSpPr>
        <p:spPr bwMode="auto">
          <a:xfrm>
            <a:off x="3252788" y="2459038"/>
            <a:ext cx="377825" cy="319087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17515" name="Rectangle 107"/>
          <p:cNvSpPr>
            <a:spLocks noChangeArrowheads="1"/>
          </p:cNvSpPr>
          <p:nvPr/>
        </p:nvSpPr>
        <p:spPr bwMode="auto">
          <a:xfrm>
            <a:off x="2873375" y="2781300"/>
            <a:ext cx="377825" cy="319088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17516" name="Rectangle 108"/>
          <p:cNvSpPr>
            <a:spLocks noChangeArrowheads="1"/>
          </p:cNvSpPr>
          <p:nvPr/>
        </p:nvSpPr>
        <p:spPr bwMode="auto">
          <a:xfrm>
            <a:off x="3252788" y="2781300"/>
            <a:ext cx="377825" cy="319088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17517" name="Rectangle 109"/>
          <p:cNvSpPr>
            <a:spLocks noChangeArrowheads="1"/>
          </p:cNvSpPr>
          <p:nvPr/>
        </p:nvSpPr>
        <p:spPr bwMode="auto">
          <a:xfrm>
            <a:off x="2873375" y="3101975"/>
            <a:ext cx="377825" cy="319088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17518" name="Rectangle 110"/>
          <p:cNvSpPr>
            <a:spLocks noChangeArrowheads="1"/>
          </p:cNvSpPr>
          <p:nvPr/>
        </p:nvSpPr>
        <p:spPr bwMode="auto">
          <a:xfrm>
            <a:off x="3252788" y="3101975"/>
            <a:ext cx="377825" cy="319088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17519" name="Rectangle 111"/>
          <p:cNvSpPr>
            <a:spLocks noChangeArrowheads="1"/>
          </p:cNvSpPr>
          <p:nvPr/>
        </p:nvSpPr>
        <p:spPr bwMode="auto">
          <a:xfrm>
            <a:off x="2873375" y="3424238"/>
            <a:ext cx="377825" cy="319087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17520" name="Rectangle 112"/>
          <p:cNvSpPr>
            <a:spLocks noChangeArrowheads="1"/>
          </p:cNvSpPr>
          <p:nvPr/>
        </p:nvSpPr>
        <p:spPr bwMode="auto">
          <a:xfrm>
            <a:off x="3252788" y="3424238"/>
            <a:ext cx="377825" cy="319087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17521" name="Rectangle 113"/>
          <p:cNvSpPr>
            <a:spLocks noChangeArrowheads="1"/>
          </p:cNvSpPr>
          <p:nvPr/>
        </p:nvSpPr>
        <p:spPr bwMode="auto">
          <a:xfrm>
            <a:off x="2873375" y="3746500"/>
            <a:ext cx="377825" cy="319088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17522" name="Rectangle 114"/>
          <p:cNvSpPr>
            <a:spLocks noChangeArrowheads="1"/>
          </p:cNvSpPr>
          <p:nvPr/>
        </p:nvSpPr>
        <p:spPr bwMode="auto">
          <a:xfrm>
            <a:off x="3252788" y="3746500"/>
            <a:ext cx="377825" cy="319088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7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7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7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7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7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7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7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7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7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7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17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17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17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17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17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17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500"/>
                                        <p:tgtEl>
                                          <p:spTgt spid="17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17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17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25" grpId="0" animBg="1"/>
      <p:bldP spid="17426" grpId="0" animBg="1"/>
      <p:bldP spid="17505" grpId="0" animBg="1"/>
      <p:bldP spid="17506" grpId="0" animBg="1"/>
      <p:bldP spid="17507" grpId="0" animBg="1"/>
      <p:bldP spid="17508" grpId="0" animBg="1"/>
      <p:bldP spid="17509" grpId="0" animBg="1"/>
      <p:bldP spid="17510" grpId="0" animBg="1"/>
      <p:bldP spid="17511" grpId="0" animBg="1"/>
      <p:bldP spid="17512" grpId="0" animBg="1"/>
      <p:bldP spid="17513" grpId="0" animBg="1"/>
      <p:bldP spid="17514" grpId="0" animBg="1"/>
      <p:bldP spid="17515" grpId="0" animBg="1"/>
      <p:bldP spid="17516" grpId="0" animBg="1"/>
      <p:bldP spid="17517" grpId="0" animBg="1"/>
      <p:bldP spid="17518" grpId="0" animBg="1"/>
      <p:bldP spid="17519" grpId="0" animBg="1"/>
      <p:bldP spid="17520" grpId="0" animBg="1"/>
      <p:bldP spid="17521" grpId="0" animBg="1"/>
      <p:bldP spid="1752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229600" cy="9144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Area of a Triangle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066800"/>
            <a:ext cx="9144000" cy="10668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en-US" sz="2400" smtClean="0"/>
              <a:t>Sometimes it makes it easier to remember</a:t>
            </a:r>
            <a:br>
              <a:rPr lang="en-US" sz="2400" smtClean="0"/>
            </a:br>
            <a:r>
              <a:rPr lang="en-US" sz="2400" smtClean="0"/>
              <a:t> if you can imagine it like this:</a:t>
            </a:r>
          </a:p>
        </p:txBody>
      </p:sp>
      <p:sp>
        <p:nvSpPr>
          <p:cNvPr id="16388" name="AutoShape 4"/>
          <p:cNvSpPr>
            <a:spLocks noChangeArrowheads="1"/>
          </p:cNvSpPr>
          <p:nvPr/>
        </p:nvSpPr>
        <p:spPr bwMode="auto">
          <a:xfrm>
            <a:off x="1295400" y="2590800"/>
            <a:ext cx="4267200" cy="2819400"/>
          </a:xfrm>
          <a:prstGeom prst="rtTriangle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609600" y="3657600"/>
            <a:ext cx="7016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/>
              <a:t>3</a:t>
            </a:r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3124200" y="5486400"/>
            <a:ext cx="6238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/>
              <a:t>4</a:t>
            </a:r>
          </a:p>
        </p:txBody>
      </p:sp>
      <p:sp>
        <p:nvSpPr>
          <p:cNvPr id="16391" name="Line 7"/>
          <p:cNvSpPr>
            <a:spLocks noChangeShapeType="1"/>
          </p:cNvSpPr>
          <p:nvPr/>
        </p:nvSpPr>
        <p:spPr bwMode="auto">
          <a:xfrm>
            <a:off x="1295400" y="2590800"/>
            <a:ext cx="42672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2" name="Line 8"/>
          <p:cNvSpPr>
            <a:spLocks noChangeShapeType="1"/>
          </p:cNvSpPr>
          <p:nvPr/>
        </p:nvSpPr>
        <p:spPr bwMode="auto">
          <a:xfrm flipV="1">
            <a:off x="5562600" y="2590800"/>
            <a:ext cx="0" cy="2819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3" name="Text Box 9"/>
          <p:cNvSpPr txBox="1">
            <a:spLocks noChangeArrowheads="1"/>
          </p:cNvSpPr>
          <p:nvPr/>
        </p:nvSpPr>
        <p:spPr bwMode="auto">
          <a:xfrm>
            <a:off x="5867400" y="2971800"/>
            <a:ext cx="3048000" cy="304698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ahoma" pitchFamily="34" charset="0"/>
              </a:rPr>
              <a:t>A triangle is half of a rectangle or square.  This is because the base (4) x the height (3) would be the same as the length x the width of a rectangle.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533400"/>
            <a:ext cx="8229600" cy="9144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Area of a Triangle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5029200"/>
            <a:ext cx="8382000" cy="18288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800" dirty="0" smtClean="0"/>
              <a:t>Finding the area of a triangle is different.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800" dirty="0" smtClean="0"/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800" dirty="0" smtClean="0"/>
              <a:t>Area of a triangle = ½ (base x height)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1400" dirty="0" smtClean="0"/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000" i="1" dirty="0" smtClean="0">
                <a:latin typeface="Harrington" pitchFamily="82" charset="0"/>
              </a:rPr>
              <a:t>***(Base x height) is the same as (length x width).***</a:t>
            </a:r>
          </a:p>
        </p:txBody>
      </p:sp>
      <p:sp>
        <p:nvSpPr>
          <p:cNvPr id="15364" name="AutoShape 4"/>
          <p:cNvSpPr>
            <a:spLocks noChangeArrowheads="1"/>
          </p:cNvSpPr>
          <p:nvPr/>
        </p:nvSpPr>
        <p:spPr bwMode="auto">
          <a:xfrm>
            <a:off x="2514600" y="1508125"/>
            <a:ext cx="4267200" cy="2819400"/>
          </a:xfrm>
          <a:prstGeom prst="rtTriangle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1828800" y="2651125"/>
            <a:ext cx="7016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/>
              <a:t>3</a:t>
            </a:r>
          </a:p>
        </p:txBody>
      </p:sp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4114800" y="4403725"/>
            <a:ext cx="6238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/>
              <a:t>4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6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Base</a:t>
            </a:r>
          </a:p>
        </p:txBody>
      </p:sp>
      <p:sp>
        <p:nvSpPr>
          <p:cNvPr id="5123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838200" y="1828800"/>
            <a:ext cx="4648200" cy="4114800"/>
          </a:xfrm>
        </p:spPr>
        <p:txBody>
          <a:bodyPr/>
          <a:lstStyle/>
          <a:p>
            <a:pPr eaLnBrk="1" hangingPunct="1">
              <a:buNone/>
            </a:pPr>
            <a:r>
              <a:rPr lang="en-US" sz="4400" b="1" dirty="0" smtClean="0"/>
              <a:t>Definition:</a:t>
            </a:r>
            <a:endParaRPr lang="en-US" sz="4000" dirty="0" smtClean="0"/>
          </a:p>
          <a:p>
            <a:pPr eaLnBrk="1" hangingPunct="1"/>
            <a:r>
              <a:rPr lang="en-US" sz="4000" dirty="0" smtClean="0"/>
              <a:t>A side or face of a figure on which the figure stands.</a:t>
            </a:r>
            <a:endParaRPr lang="en-US" sz="4400" b="1" dirty="0" smtClean="0"/>
          </a:p>
        </p:txBody>
      </p:sp>
      <p:sp>
        <p:nvSpPr>
          <p:cNvPr id="2051" name="AutoShape 3"/>
          <p:cNvSpPr>
            <a:spLocks noChangeAspect="1" noChangeArrowheads="1" noTextEdit="1"/>
          </p:cNvSpPr>
          <p:nvPr/>
        </p:nvSpPr>
        <p:spPr bwMode="auto">
          <a:xfrm>
            <a:off x="8458200" y="1752600"/>
            <a:ext cx="3810000" cy="261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Freeform 6"/>
          <p:cNvSpPr>
            <a:spLocks/>
          </p:cNvSpPr>
          <p:nvPr/>
        </p:nvSpPr>
        <p:spPr bwMode="auto">
          <a:xfrm>
            <a:off x="5791200" y="2057400"/>
            <a:ext cx="2743200" cy="2379663"/>
          </a:xfrm>
          <a:custGeom>
            <a:avLst/>
            <a:gdLst/>
            <a:ahLst/>
            <a:cxnLst>
              <a:cxn ang="0">
                <a:pos x="862" y="0"/>
              </a:cxn>
              <a:cxn ang="0">
                <a:pos x="1728" y="1499"/>
              </a:cxn>
              <a:cxn ang="0">
                <a:pos x="0" y="1499"/>
              </a:cxn>
              <a:cxn ang="0">
                <a:pos x="862" y="0"/>
              </a:cxn>
            </a:cxnLst>
            <a:rect l="0" t="0" r="r" b="b"/>
            <a:pathLst>
              <a:path w="1728" h="1499">
                <a:moveTo>
                  <a:pt x="862" y="0"/>
                </a:moveTo>
                <a:lnTo>
                  <a:pt x="1728" y="1499"/>
                </a:lnTo>
                <a:lnTo>
                  <a:pt x="0" y="1499"/>
                </a:lnTo>
                <a:lnTo>
                  <a:pt x="862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6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Height</a:t>
            </a:r>
          </a:p>
        </p:txBody>
      </p:sp>
      <p:sp>
        <p:nvSpPr>
          <p:cNvPr id="6147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buNone/>
            </a:pPr>
            <a:r>
              <a:rPr 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Definition:</a:t>
            </a:r>
          </a:p>
          <a:p>
            <a:pPr eaLnBrk="1" hangingPunct="1"/>
            <a:r>
              <a:rPr lang="en-US" sz="3600" dirty="0" smtClean="0"/>
              <a:t>The distance from the bottom to the top of a figure.</a:t>
            </a:r>
          </a:p>
        </p:txBody>
      </p:sp>
      <p:sp>
        <p:nvSpPr>
          <p:cNvPr id="3086" name="Freeform 14"/>
          <p:cNvSpPr>
            <a:spLocks/>
          </p:cNvSpPr>
          <p:nvPr/>
        </p:nvSpPr>
        <p:spPr bwMode="auto">
          <a:xfrm>
            <a:off x="762000" y="2438399"/>
            <a:ext cx="3657600" cy="3168933"/>
          </a:xfrm>
          <a:custGeom>
            <a:avLst/>
            <a:gdLst/>
            <a:ahLst/>
            <a:cxnLst>
              <a:cxn ang="0">
                <a:pos x="1482" y="0"/>
              </a:cxn>
              <a:cxn ang="0">
                <a:pos x="494" y="0"/>
              </a:cxn>
              <a:cxn ang="0">
                <a:pos x="0" y="855"/>
              </a:cxn>
              <a:cxn ang="0">
                <a:pos x="494" y="1712"/>
              </a:cxn>
              <a:cxn ang="0">
                <a:pos x="1482" y="1712"/>
              </a:cxn>
              <a:cxn ang="0">
                <a:pos x="1976" y="855"/>
              </a:cxn>
              <a:cxn ang="0">
                <a:pos x="1482" y="0"/>
              </a:cxn>
            </a:cxnLst>
            <a:rect l="0" t="0" r="r" b="b"/>
            <a:pathLst>
              <a:path w="1976" h="1712">
                <a:moveTo>
                  <a:pt x="1482" y="0"/>
                </a:moveTo>
                <a:lnTo>
                  <a:pt x="494" y="0"/>
                </a:lnTo>
                <a:lnTo>
                  <a:pt x="0" y="855"/>
                </a:lnTo>
                <a:lnTo>
                  <a:pt x="494" y="1712"/>
                </a:lnTo>
                <a:lnTo>
                  <a:pt x="1482" y="1712"/>
                </a:lnTo>
                <a:lnTo>
                  <a:pt x="1976" y="855"/>
                </a:lnTo>
                <a:lnTo>
                  <a:pt x="1482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6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Width</a:t>
            </a:r>
          </a:p>
        </p:txBody>
      </p:sp>
      <p:sp>
        <p:nvSpPr>
          <p:cNvPr id="7171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09600" y="1828800"/>
            <a:ext cx="6400800" cy="2209800"/>
          </a:xfrm>
        </p:spPr>
        <p:txBody>
          <a:bodyPr/>
          <a:lstStyle/>
          <a:p>
            <a:pPr eaLnBrk="1" hangingPunct="1">
              <a:buNone/>
            </a:pPr>
            <a:r>
              <a:rPr lang="en-US" sz="4400" b="1" dirty="0" smtClean="0"/>
              <a:t>Definition:</a:t>
            </a:r>
            <a:endParaRPr lang="en-US" sz="4000" dirty="0" smtClean="0"/>
          </a:p>
          <a:p>
            <a:pPr eaLnBrk="1" hangingPunct="1"/>
            <a:r>
              <a:rPr lang="en-US" sz="4000" dirty="0" smtClean="0"/>
              <a:t>How wide a figure is from side to side.</a:t>
            </a:r>
            <a:endParaRPr lang="en-US" sz="4400" b="1" dirty="0" smtClean="0"/>
          </a:p>
        </p:txBody>
      </p:sp>
      <p:pic>
        <p:nvPicPr>
          <p:cNvPr id="9222" name="Picture 6">
            <a:hlinkClick r:id="" action="ppaction://media"/>
          </p:cNvPr>
          <p:cNvPicPr>
            <a:picLocks noRot="1" noChangeAspect="1" noChangeArrowheads="1"/>
          </p:cNvPicPr>
          <p:nvPr>
            <a:wavAudioFile r:embed="rId1" name="~PP662.WAV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26488" y="644048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1905000" y="3962400"/>
            <a:ext cx="4583716" cy="253047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2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222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819912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Find the area of these triangles</a:t>
            </a:r>
          </a:p>
        </p:txBody>
      </p:sp>
      <p:sp>
        <p:nvSpPr>
          <p:cNvPr id="17411" name="AutoShape 4"/>
          <p:cNvSpPr>
            <a:spLocks noChangeArrowheads="1"/>
          </p:cNvSpPr>
          <p:nvPr/>
        </p:nvSpPr>
        <p:spPr bwMode="auto">
          <a:xfrm>
            <a:off x="228600" y="1676400"/>
            <a:ext cx="2590800" cy="2667000"/>
          </a:xfrm>
          <a:prstGeom prst="triangle">
            <a:avLst>
              <a:gd name="adj" fmla="val 50000"/>
            </a:avLst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17412" name="AutoShape 5"/>
          <p:cNvSpPr>
            <a:spLocks noChangeArrowheads="1"/>
          </p:cNvSpPr>
          <p:nvPr/>
        </p:nvSpPr>
        <p:spPr bwMode="auto">
          <a:xfrm>
            <a:off x="5943600" y="3810000"/>
            <a:ext cx="2590800" cy="990600"/>
          </a:xfrm>
          <a:prstGeom prst="triangle">
            <a:avLst>
              <a:gd name="adj" fmla="val 50000"/>
            </a:avLst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17413" name="AutoShape 6"/>
          <p:cNvSpPr>
            <a:spLocks noChangeArrowheads="1"/>
          </p:cNvSpPr>
          <p:nvPr/>
        </p:nvSpPr>
        <p:spPr bwMode="auto">
          <a:xfrm>
            <a:off x="4724400" y="1447800"/>
            <a:ext cx="4114800" cy="1295400"/>
          </a:xfrm>
          <a:prstGeom prst="rtTriangle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17414" name="AutoShape 7"/>
          <p:cNvSpPr>
            <a:spLocks noChangeArrowheads="1"/>
          </p:cNvSpPr>
          <p:nvPr/>
        </p:nvSpPr>
        <p:spPr bwMode="auto">
          <a:xfrm>
            <a:off x="3429000" y="2057400"/>
            <a:ext cx="2286000" cy="3810000"/>
          </a:xfrm>
          <a:prstGeom prst="rtTriangle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17415" name="Text Box 9"/>
          <p:cNvSpPr txBox="1">
            <a:spLocks noChangeArrowheads="1"/>
          </p:cNvSpPr>
          <p:nvPr/>
        </p:nvSpPr>
        <p:spPr bwMode="auto">
          <a:xfrm>
            <a:off x="1295400" y="4267200"/>
            <a:ext cx="4365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5</a:t>
            </a:r>
          </a:p>
        </p:txBody>
      </p:sp>
      <p:sp>
        <p:nvSpPr>
          <p:cNvPr id="17416" name="Text Box 10"/>
          <p:cNvSpPr txBox="1">
            <a:spLocks noChangeArrowheads="1"/>
          </p:cNvSpPr>
          <p:nvPr/>
        </p:nvSpPr>
        <p:spPr bwMode="auto">
          <a:xfrm>
            <a:off x="1447800" y="3048000"/>
            <a:ext cx="4206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7</a:t>
            </a:r>
          </a:p>
        </p:txBody>
      </p:sp>
      <p:sp>
        <p:nvSpPr>
          <p:cNvPr id="17417" name="Text Box 11"/>
          <p:cNvSpPr txBox="1">
            <a:spLocks noChangeArrowheads="1"/>
          </p:cNvSpPr>
          <p:nvPr/>
        </p:nvSpPr>
        <p:spPr bwMode="auto">
          <a:xfrm>
            <a:off x="4343400" y="1905000"/>
            <a:ext cx="430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3</a:t>
            </a:r>
          </a:p>
        </p:txBody>
      </p:sp>
      <p:sp>
        <p:nvSpPr>
          <p:cNvPr id="17418" name="Text Box 12"/>
          <p:cNvSpPr txBox="1">
            <a:spLocks noChangeArrowheads="1"/>
          </p:cNvSpPr>
          <p:nvPr/>
        </p:nvSpPr>
        <p:spPr bwMode="auto">
          <a:xfrm>
            <a:off x="6019800" y="2667000"/>
            <a:ext cx="447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4</a:t>
            </a:r>
          </a:p>
        </p:txBody>
      </p:sp>
      <p:sp>
        <p:nvSpPr>
          <p:cNvPr id="17419" name="Text Box 14"/>
          <p:cNvSpPr txBox="1">
            <a:spLocks noChangeArrowheads="1"/>
          </p:cNvSpPr>
          <p:nvPr/>
        </p:nvSpPr>
        <p:spPr bwMode="auto">
          <a:xfrm>
            <a:off x="7162800" y="4191000"/>
            <a:ext cx="412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2</a:t>
            </a:r>
          </a:p>
        </p:txBody>
      </p:sp>
      <p:sp>
        <p:nvSpPr>
          <p:cNvPr id="17420" name="Text Box 16"/>
          <p:cNvSpPr txBox="1">
            <a:spLocks noChangeArrowheads="1"/>
          </p:cNvSpPr>
          <p:nvPr/>
        </p:nvSpPr>
        <p:spPr bwMode="auto">
          <a:xfrm>
            <a:off x="7010400" y="4724400"/>
            <a:ext cx="430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3</a:t>
            </a:r>
          </a:p>
        </p:txBody>
      </p:sp>
      <p:sp>
        <p:nvSpPr>
          <p:cNvPr id="17421" name="Text Box 17"/>
          <p:cNvSpPr txBox="1">
            <a:spLocks noChangeArrowheads="1"/>
          </p:cNvSpPr>
          <p:nvPr/>
        </p:nvSpPr>
        <p:spPr bwMode="auto">
          <a:xfrm>
            <a:off x="4343400" y="5791200"/>
            <a:ext cx="4397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6</a:t>
            </a:r>
          </a:p>
        </p:txBody>
      </p:sp>
      <p:sp>
        <p:nvSpPr>
          <p:cNvPr id="17422" name="Text Box 18"/>
          <p:cNvSpPr txBox="1">
            <a:spLocks noChangeArrowheads="1"/>
          </p:cNvSpPr>
          <p:nvPr/>
        </p:nvSpPr>
        <p:spPr bwMode="auto">
          <a:xfrm>
            <a:off x="3048000" y="4191000"/>
            <a:ext cx="4429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8</a:t>
            </a:r>
          </a:p>
        </p:txBody>
      </p:sp>
      <p:sp>
        <p:nvSpPr>
          <p:cNvPr id="17423" name="Line 20"/>
          <p:cNvSpPr>
            <a:spLocks noChangeShapeType="1"/>
          </p:cNvSpPr>
          <p:nvPr/>
        </p:nvSpPr>
        <p:spPr bwMode="auto">
          <a:xfrm>
            <a:off x="1524000" y="1676400"/>
            <a:ext cx="0" cy="2667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4" name="Line 21"/>
          <p:cNvSpPr>
            <a:spLocks noChangeShapeType="1"/>
          </p:cNvSpPr>
          <p:nvPr/>
        </p:nvSpPr>
        <p:spPr bwMode="auto">
          <a:xfrm>
            <a:off x="7239000" y="38100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AutoShape 5"/>
          <p:cNvSpPr>
            <a:spLocks noChangeArrowheads="1"/>
          </p:cNvSpPr>
          <p:nvPr/>
        </p:nvSpPr>
        <p:spPr bwMode="auto">
          <a:xfrm>
            <a:off x="884238" y="4243388"/>
            <a:ext cx="4137025" cy="2438400"/>
          </a:xfrm>
          <a:prstGeom prst="cloudCallout">
            <a:avLst>
              <a:gd name="adj1" fmla="val 103417"/>
              <a:gd name="adj2" fmla="val 36134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GB" sz="2400"/>
              <a:t>A shape that is made from other shapes is known as a composite shape.</a:t>
            </a:r>
          </a:p>
        </p:txBody>
      </p:sp>
      <p:sp>
        <p:nvSpPr>
          <p:cNvPr id="28687" name="Freeform 15"/>
          <p:cNvSpPr>
            <a:spLocks/>
          </p:cNvSpPr>
          <p:nvPr/>
        </p:nvSpPr>
        <p:spPr bwMode="auto">
          <a:xfrm>
            <a:off x="1150938" y="884238"/>
            <a:ext cx="2816225" cy="2874962"/>
          </a:xfrm>
          <a:custGeom>
            <a:avLst/>
            <a:gdLst>
              <a:gd name="T0" fmla="*/ 0 w 1430"/>
              <a:gd name="T1" fmla="*/ 0 h 1811"/>
              <a:gd name="T2" fmla="*/ 17724 w 1430"/>
              <a:gd name="T3" fmla="*/ 2874962 h 1811"/>
              <a:gd name="T4" fmla="*/ 2816225 w 1430"/>
              <a:gd name="T5" fmla="*/ 2874962 h 1811"/>
              <a:gd name="T6" fmla="*/ 2816225 w 1430"/>
              <a:gd name="T7" fmla="*/ 633412 h 1811"/>
              <a:gd name="T8" fmla="*/ 1408113 w 1430"/>
              <a:gd name="T9" fmla="*/ 633412 h 1811"/>
              <a:gd name="T10" fmla="*/ 1408113 w 1430"/>
              <a:gd name="T11" fmla="*/ 0 h 1811"/>
              <a:gd name="T12" fmla="*/ 0 w 1430"/>
              <a:gd name="T13" fmla="*/ 0 h 181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430"/>
              <a:gd name="T22" fmla="*/ 0 h 1811"/>
              <a:gd name="T23" fmla="*/ 1430 w 1430"/>
              <a:gd name="T24" fmla="*/ 1811 h 181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430" h="1811">
                <a:moveTo>
                  <a:pt x="0" y="0"/>
                </a:moveTo>
                <a:lnTo>
                  <a:pt x="9" y="1811"/>
                </a:lnTo>
                <a:lnTo>
                  <a:pt x="1430" y="1811"/>
                </a:lnTo>
                <a:lnTo>
                  <a:pt x="1430" y="399"/>
                </a:lnTo>
                <a:lnTo>
                  <a:pt x="715" y="399"/>
                </a:lnTo>
                <a:lnTo>
                  <a:pt x="715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8688" name="AutoShape 16"/>
          <p:cNvSpPr>
            <a:spLocks noChangeArrowheads="1"/>
          </p:cNvSpPr>
          <p:nvPr/>
        </p:nvSpPr>
        <p:spPr bwMode="auto">
          <a:xfrm>
            <a:off x="4818063" y="1185863"/>
            <a:ext cx="4137025" cy="2438400"/>
          </a:xfrm>
          <a:prstGeom prst="cloudCallout">
            <a:avLst>
              <a:gd name="adj1" fmla="val 13546"/>
              <a:gd name="adj2" fmla="val 17038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GB" sz="2400"/>
              <a:t>To find the area of this shape we have to split it up into two rectangles.</a:t>
            </a:r>
          </a:p>
        </p:txBody>
      </p:sp>
      <p:sp>
        <p:nvSpPr>
          <p:cNvPr id="28690" name="Line 18"/>
          <p:cNvSpPr>
            <a:spLocks noChangeShapeType="1"/>
          </p:cNvSpPr>
          <p:nvPr/>
        </p:nvSpPr>
        <p:spPr bwMode="auto">
          <a:xfrm>
            <a:off x="2563813" y="1519238"/>
            <a:ext cx="0" cy="2255837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91" name="Text Box 19"/>
          <p:cNvSpPr txBox="1">
            <a:spLocks noChangeArrowheads="1"/>
          </p:cNvSpPr>
          <p:nvPr/>
        </p:nvSpPr>
        <p:spPr bwMode="auto">
          <a:xfrm>
            <a:off x="365125" y="2109788"/>
            <a:ext cx="804863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10cm</a:t>
            </a:r>
          </a:p>
        </p:txBody>
      </p:sp>
      <p:sp>
        <p:nvSpPr>
          <p:cNvPr id="28692" name="Text Box 20"/>
          <p:cNvSpPr txBox="1">
            <a:spLocks noChangeArrowheads="1"/>
          </p:cNvSpPr>
          <p:nvPr/>
        </p:nvSpPr>
        <p:spPr bwMode="auto">
          <a:xfrm>
            <a:off x="2219325" y="3770313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8cm</a:t>
            </a:r>
          </a:p>
        </p:txBody>
      </p:sp>
      <p:sp>
        <p:nvSpPr>
          <p:cNvPr id="28693" name="Text Box 21"/>
          <p:cNvSpPr txBox="1">
            <a:spLocks noChangeArrowheads="1"/>
          </p:cNvSpPr>
          <p:nvPr/>
        </p:nvSpPr>
        <p:spPr bwMode="auto">
          <a:xfrm>
            <a:off x="3987800" y="2384425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8cm</a:t>
            </a:r>
          </a:p>
        </p:txBody>
      </p:sp>
      <p:sp>
        <p:nvSpPr>
          <p:cNvPr id="28694" name="Text Box 22"/>
          <p:cNvSpPr txBox="1">
            <a:spLocks noChangeArrowheads="1"/>
          </p:cNvSpPr>
          <p:nvPr/>
        </p:nvSpPr>
        <p:spPr bwMode="auto">
          <a:xfrm>
            <a:off x="2571750" y="998538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2cm</a:t>
            </a:r>
          </a:p>
        </p:txBody>
      </p:sp>
      <p:sp>
        <p:nvSpPr>
          <p:cNvPr id="28695" name="Text Box 23"/>
          <p:cNvSpPr txBox="1">
            <a:spLocks noChangeArrowheads="1"/>
          </p:cNvSpPr>
          <p:nvPr/>
        </p:nvSpPr>
        <p:spPr bwMode="auto">
          <a:xfrm>
            <a:off x="1466850" y="452438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4cm</a:t>
            </a:r>
          </a:p>
        </p:txBody>
      </p:sp>
      <p:sp>
        <p:nvSpPr>
          <p:cNvPr id="28696" name="Text Box 24"/>
          <p:cNvSpPr txBox="1">
            <a:spLocks noChangeArrowheads="1"/>
          </p:cNvSpPr>
          <p:nvPr/>
        </p:nvSpPr>
        <p:spPr bwMode="auto">
          <a:xfrm>
            <a:off x="2897188" y="1530350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4cm</a:t>
            </a:r>
          </a:p>
        </p:txBody>
      </p:sp>
      <p:sp>
        <p:nvSpPr>
          <p:cNvPr id="28697" name="Text Box 25"/>
          <p:cNvSpPr txBox="1">
            <a:spLocks noChangeArrowheads="1"/>
          </p:cNvSpPr>
          <p:nvPr/>
        </p:nvSpPr>
        <p:spPr bwMode="auto">
          <a:xfrm>
            <a:off x="1397000" y="1697038"/>
            <a:ext cx="938213" cy="7016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Area =</a:t>
            </a:r>
          </a:p>
          <a:p>
            <a:r>
              <a:rPr lang="en-GB"/>
              <a:t>4 x 10</a:t>
            </a:r>
          </a:p>
        </p:txBody>
      </p:sp>
      <p:sp>
        <p:nvSpPr>
          <p:cNvPr id="28698" name="Text Box 26"/>
          <p:cNvSpPr txBox="1">
            <a:spLocks noChangeArrowheads="1"/>
          </p:cNvSpPr>
          <p:nvPr/>
        </p:nvSpPr>
        <p:spPr bwMode="auto">
          <a:xfrm>
            <a:off x="1406525" y="2620963"/>
            <a:ext cx="896938" cy="396875"/>
          </a:xfrm>
          <a:prstGeom prst="rect">
            <a:avLst/>
          </a:prstGeom>
          <a:solidFill>
            <a:schemeClr val="bg1"/>
          </a:solidFill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40cm</a:t>
            </a:r>
            <a:r>
              <a:rPr lang="en-GB" baseline="50000"/>
              <a:t>2</a:t>
            </a:r>
          </a:p>
        </p:txBody>
      </p:sp>
      <p:sp>
        <p:nvSpPr>
          <p:cNvPr id="28699" name="Text Box 27"/>
          <p:cNvSpPr txBox="1">
            <a:spLocks noChangeArrowheads="1"/>
          </p:cNvSpPr>
          <p:nvPr/>
        </p:nvSpPr>
        <p:spPr bwMode="auto">
          <a:xfrm>
            <a:off x="2836863" y="2178050"/>
            <a:ext cx="938212" cy="7016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Area =</a:t>
            </a:r>
          </a:p>
          <a:p>
            <a:r>
              <a:rPr lang="en-GB"/>
              <a:t>4 x 8</a:t>
            </a:r>
          </a:p>
        </p:txBody>
      </p:sp>
      <p:sp>
        <p:nvSpPr>
          <p:cNvPr id="28700" name="Text Box 28"/>
          <p:cNvSpPr txBox="1">
            <a:spLocks noChangeArrowheads="1"/>
          </p:cNvSpPr>
          <p:nvPr/>
        </p:nvSpPr>
        <p:spPr bwMode="auto">
          <a:xfrm>
            <a:off x="2832100" y="3071813"/>
            <a:ext cx="896938" cy="396875"/>
          </a:xfrm>
          <a:prstGeom prst="rect">
            <a:avLst/>
          </a:prstGeom>
          <a:solidFill>
            <a:schemeClr val="bg1"/>
          </a:solidFill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32cm</a:t>
            </a:r>
            <a:r>
              <a:rPr lang="en-GB" baseline="50000"/>
              <a:t>2</a:t>
            </a:r>
          </a:p>
        </p:txBody>
      </p:sp>
      <p:sp>
        <p:nvSpPr>
          <p:cNvPr id="28701" name="Text Box 29"/>
          <p:cNvSpPr txBox="1">
            <a:spLocks noChangeArrowheads="1"/>
          </p:cNvSpPr>
          <p:nvPr/>
        </p:nvSpPr>
        <p:spPr bwMode="auto">
          <a:xfrm>
            <a:off x="3495675" y="746125"/>
            <a:ext cx="3098284" cy="36933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GB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Total area = 40 + 32 = 72 cm</a:t>
            </a:r>
            <a:r>
              <a:rPr lang="en-GB" b="1" baseline="50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2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8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8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8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8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8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8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8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8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8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8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28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8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28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87" grpId="0" animBg="1"/>
      <p:bldP spid="28688" grpId="0" animBg="1"/>
      <p:bldP spid="28690" grpId="0" animBg="1"/>
      <p:bldP spid="28691" grpId="0"/>
      <p:bldP spid="28692" grpId="0"/>
      <p:bldP spid="28693" grpId="0"/>
      <p:bldP spid="28694" grpId="0"/>
      <p:bldP spid="28695" grpId="0"/>
      <p:bldP spid="28696" grpId="0"/>
      <p:bldP spid="28697" grpId="0"/>
      <p:bldP spid="28698" grpId="0" animBg="1"/>
      <p:bldP spid="28699" grpId="0"/>
      <p:bldP spid="28700" grpId="0" animBg="1"/>
      <p:bldP spid="2870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AutoShape 5"/>
          <p:cNvSpPr>
            <a:spLocks noChangeArrowheads="1"/>
          </p:cNvSpPr>
          <p:nvPr/>
        </p:nvSpPr>
        <p:spPr bwMode="auto">
          <a:xfrm>
            <a:off x="5014913" y="0"/>
            <a:ext cx="4137025" cy="2438400"/>
          </a:xfrm>
          <a:prstGeom prst="cloudCallout">
            <a:avLst>
              <a:gd name="adj1" fmla="val 17806"/>
              <a:gd name="adj2" fmla="val 152343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GB"/>
              <a:t>Find the area and perimeter of each of these shapes? Your teacher will give you copy of the worksheet.</a:t>
            </a:r>
          </a:p>
        </p:txBody>
      </p:sp>
      <p:sp>
        <p:nvSpPr>
          <p:cNvPr id="16388" name="Freeform 10"/>
          <p:cNvSpPr>
            <a:spLocks/>
          </p:cNvSpPr>
          <p:nvPr/>
        </p:nvSpPr>
        <p:spPr bwMode="auto">
          <a:xfrm>
            <a:off x="1165225" y="622300"/>
            <a:ext cx="2876550" cy="3024187"/>
          </a:xfrm>
          <a:custGeom>
            <a:avLst/>
            <a:gdLst>
              <a:gd name="T0" fmla="*/ 0 w 1812"/>
              <a:gd name="T1" fmla="*/ 0 h 1905"/>
              <a:gd name="T2" fmla="*/ 0 w 1812"/>
              <a:gd name="T3" fmla="*/ 3024187 h 1905"/>
              <a:gd name="T4" fmla="*/ 1622425 w 1812"/>
              <a:gd name="T5" fmla="*/ 3024187 h 1905"/>
              <a:gd name="T6" fmla="*/ 1622425 w 1812"/>
              <a:gd name="T7" fmla="*/ 2271712 h 1905"/>
              <a:gd name="T8" fmla="*/ 2876550 w 1812"/>
              <a:gd name="T9" fmla="*/ 2271712 h 1905"/>
              <a:gd name="T10" fmla="*/ 2876550 w 1812"/>
              <a:gd name="T11" fmla="*/ 752475 h 1905"/>
              <a:gd name="T12" fmla="*/ 1622425 w 1812"/>
              <a:gd name="T13" fmla="*/ 739775 h 1905"/>
              <a:gd name="T14" fmla="*/ 1622425 w 1812"/>
              <a:gd name="T15" fmla="*/ 3175 h 1905"/>
              <a:gd name="T16" fmla="*/ 0 w 1812"/>
              <a:gd name="T17" fmla="*/ 0 h 190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812"/>
              <a:gd name="T28" fmla="*/ 0 h 1905"/>
              <a:gd name="T29" fmla="*/ 1812 w 1812"/>
              <a:gd name="T30" fmla="*/ 1905 h 1905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812" h="1905">
                <a:moveTo>
                  <a:pt x="0" y="0"/>
                </a:moveTo>
                <a:lnTo>
                  <a:pt x="0" y="1905"/>
                </a:lnTo>
                <a:lnTo>
                  <a:pt x="1022" y="1905"/>
                </a:lnTo>
                <a:lnTo>
                  <a:pt x="1022" y="1431"/>
                </a:lnTo>
                <a:lnTo>
                  <a:pt x="1812" y="1431"/>
                </a:lnTo>
                <a:lnTo>
                  <a:pt x="1812" y="474"/>
                </a:lnTo>
                <a:lnTo>
                  <a:pt x="1022" y="466"/>
                </a:lnTo>
                <a:lnTo>
                  <a:pt x="1022" y="2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389" name="Text Box 12"/>
          <p:cNvSpPr txBox="1">
            <a:spLocks noChangeArrowheads="1"/>
          </p:cNvSpPr>
          <p:nvPr/>
        </p:nvSpPr>
        <p:spPr bwMode="auto">
          <a:xfrm>
            <a:off x="452438" y="1863725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9cm</a:t>
            </a:r>
          </a:p>
        </p:txBody>
      </p:sp>
      <p:sp>
        <p:nvSpPr>
          <p:cNvPr id="16390" name="Text Box 13"/>
          <p:cNvSpPr txBox="1">
            <a:spLocks noChangeArrowheads="1"/>
          </p:cNvSpPr>
          <p:nvPr/>
        </p:nvSpPr>
        <p:spPr bwMode="auto">
          <a:xfrm>
            <a:off x="1657350" y="220662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5cm</a:t>
            </a:r>
          </a:p>
        </p:txBody>
      </p:sp>
      <p:sp>
        <p:nvSpPr>
          <p:cNvPr id="16391" name="Text Box 14"/>
          <p:cNvSpPr txBox="1">
            <a:spLocks noChangeArrowheads="1"/>
          </p:cNvSpPr>
          <p:nvPr/>
        </p:nvSpPr>
        <p:spPr bwMode="auto">
          <a:xfrm>
            <a:off x="1627188" y="3643312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5cm</a:t>
            </a:r>
          </a:p>
        </p:txBody>
      </p:sp>
      <p:sp>
        <p:nvSpPr>
          <p:cNvPr id="16392" name="Text Box 15"/>
          <p:cNvSpPr txBox="1">
            <a:spLocks noChangeArrowheads="1"/>
          </p:cNvSpPr>
          <p:nvPr/>
        </p:nvSpPr>
        <p:spPr bwMode="auto">
          <a:xfrm>
            <a:off x="2792413" y="3052762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2cm</a:t>
            </a:r>
          </a:p>
        </p:txBody>
      </p:sp>
      <p:sp>
        <p:nvSpPr>
          <p:cNvPr id="16393" name="Text Box 16"/>
          <p:cNvSpPr txBox="1">
            <a:spLocks noChangeArrowheads="1"/>
          </p:cNvSpPr>
          <p:nvPr/>
        </p:nvSpPr>
        <p:spPr bwMode="auto">
          <a:xfrm>
            <a:off x="3130550" y="2478087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4cm</a:t>
            </a:r>
          </a:p>
        </p:txBody>
      </p:sp>
      <p:sp>
        <p:nvSpPr>
          <p:cNvPr id="16394" name="Text Box 17"/>
          <p:cNvSpPr txBox="1">
            <a:spLocks noChangeArrowheads="1"/>
          </p:cNvSpPr>
          <p:nvPr/>
        </p:nvSpPr>
        <p:spPr bwMode="auto">
          <a:xfrm>
            <a:off x="4046538" y="1931987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5cm</a:t>
            </a:r>
          </a:p>
        </p:txBody>
      </p:sp>
      <p:sp>
        <p:nvSpPr>
          <p:cNvPr id="16395" name="Text Box 18"/>
          <p:cNvSpPr txBox="1">
            <a:spLocks noChangeArrowheads="1"/>
          </p:cNvSpPr>
          <p:nvPr/>
        </p:nvSpPr>
        <p:spPr bwMode="auto">
          <a:xfrm>
            <a:off x="3130550" y="1371600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4cm</a:t>
            </a:r>
          </a:p>
        </p:txBody>
      </p:sp>
      <p:sp>
        <p:nvSpPr>
          <p:cNvPr id="16396" name="Text Box 19"/>
          <p:cNvSpPr txBox="1">
            <a:spLocks noChangeArrowheads="1"/>
          </p:cNvSpPr>
          <p:nvPr/>
        </p:nvSpPr>
        <p:spPr bwMode="auto">
          <a:xfrm>
            <a:off x="2776538" y="811212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2cm</a:t>
            </a:r>
          </a:p>
        </p:txBody>
      </p:sp>
      <p:sp>
        <p:nvSpPr>
          <p:cNvPr id="16397" name="Freeform 11"/>
          <p:cNvSpPr>
            <a:spLocks/>
          </p:cNvSpPr>
          <p:nvPr/>
        </p:nvSpPr>
        <p:spPr bwMode="auto">
          <a:xfrm>
            <a:off x="325438" y="4341812"/>
            <a:ext cx="4159250" cy="2227263"/>
          </a:xfrm>
          <a:custGeom>
            <a:avLst/>
            <a:gdLst>
              <a:gd name="T0" fmla="*/ 0 w 2620"/>
              <a:gd name="T1" fmla="*/ 0 h 1403"/>
              <a:gd name="T2" fmla="*/ 0 w 2620"/>
              <a:gd name="T3" fmla="*/ 2227263 h 1403"/>
              <a:gd name="T4" fmla="*/ 4159250 w 2620"/>
              <a:gd name="T5" fmla="*/ 2212976 h 1403"/>
              <a:gd name="T6" fmla="*/ 4159250 w 2620"/>
              <a:gd name="T7" fmla="*/ 0 h 1403"/>
              <a:gd name="T8" fmla="*/ 3008312 w 2620"/>
              <a:gd name="T9" fmla="*/ 0 h 1403"/>
              <a:gd name="T10" fmla="*/ 3008312 w 2620"/>
              <a:gd name="T11" fmla="*/ 958850 h 1403"/>
              <a:gd name="T12" fmla="*/ 1504950 w 2620"/>
              <a:gd name="T13" fmla="*/ 958850 h 1403"/>
              <a:gd name="T14" fmla="*/ 1504950 w 2620"/>
              <a:gd name="T15" fmla="*/ 0 h 1403"/>
              <a:gd name="T16" fmla="*/ 0 w 2620"/>
              <a:gd name="T17" fmla="*/ 0 h 140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620"/>
              <a:gd name="T28" fmla="*/ 0 h 1403"/>
              <a:gd name="T29" fmla="*/ 2620 w 2620"/>
              <a:gd name="T30" fmla="*/ 1403 h 140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620" h="1403">
                <a:moveTo>
                  <a:pt x="0" y="0"/>
                </a:moveTo>
                <a:lnTo>
                  <a:pt x="0" y="1403"/>
                </a:lnTo>
                <a:lnTo>
                  <a:pt x="2620" y="1394"/>
                </a:lnTo>
                <a:lnTo>
                  <a:pt x="2620" y="0"/>
                </a:lnTo>
                <a:lnTo>
                  <a:pt x="1895" y="0"/>
                </a:lnTo>
                <a:lnTo>
                  <a:pt x="1895" y="604"/>
                </a:lnTo>
                <a:lnTo>
                  <a:pt x="948" y="604"/>
                </a:lnTo>
                <a:lnTo>
                  <a:pt x="948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398" name="Text Box 20"/>
          <p:cNvSpPr txBox="1">
            <a:spLocks noChangeArrowheads="1"/>
          </p:cNvSpPr>
          <p:nvPr/>
        </p:nvSpPr>
        <p:spPr bwMode="auto">
          <a:xfrm>
            <a:off x="2054225" y="6503987"/>
            <a:ext cx="804863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11cm</a:t>
            </a:r>
          </a:p>
        </p:txBody>
      </p:sp>
      <p:sp>
        <p:nvSpPr>
          <p:cNvPr id="16399" name="Text Box 21"/>
          <p:cNvSpPr txBox="1">
            <a:spLocks noChangeArrowheads="1"/>
          </p:cNvSpPr>
          <p:nvPr/>
        </p:nvSpPr>
        <p:spPr bwMode="auto">
          <a:xfrm>
            <a:off x="330200" y="5235575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7cm</a:t>
            </a:r>
          </a:p>
        </p:txBody>
      </p:sp>
      <p:sp>
        <p:nvSpPr>
          <p:cNvPr id="16400" name="Text Box 22"/>
          <p:cNvSpPr txBox="1">
            <a:spLocks noChangeArrowheads="1"/>
          </p:cNvSpPr>
          <p:nvPr/>
        </p:nvSpPr>
        <p:spPr bwMode="auto">
          <a:xfrm>
            <a:off x="815975" y="3922712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4cm</a:t>
            </a:r>
          </a:p>
        </p:txBody>
      </p:sp>
      <p:sp>
        <p:nvSpPr>
          <p:cNvPr id="16401" name="Text Box 23"/>
          <p:cNvSpPr txBox="1">
            <a:spLocks noChangeArrowheads="1"/>
          </p:cNvSpPr>
          <p:nvPr/>
        </p:nvSpPr>
        <p:spPr bwMode="auto">
          <a:xfrm>
            <a:off x="1833563" y="4410075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3cm</a:t>
            </a:r>
          </a:p>
        </p:txBody>
      </p:sp>
      <p:sp>
        <p:nvSpPr>
          <p:cNvPr id="16402" name="Text Box 24"/>
          <p:cNvSpPr txBox="1">
            <a:spLocks noChangeArrowheads="1"/>
          </p:cNvSpPr>
          <p:nvPr/>
        </p:nvSpPr>
        <p:spPr bwMode="auto">
          <a:xfrm>
            <a:off x="2674938" y="4440237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3cm</a:t>
            </a:r>
          </a:p>
        </p:txBody>
      </p:sp>
      <p:sp>
        <p:nvSpPr>
          <p:cNvPr id="16403" name="Text Box 26"/>
          <p:cNvSpPr txBox="1">
            <a:spLocks noChangeArrowheads="1"/>
          </p:cNvSpPr>
          <p:nvPr/>
        </p:nvSpPr>
        <p:spPr bwMode="auto">
          <a:xfrm>
            <a:off x="3632200" y="3922712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3cm</a:t>
            </a:r>
          </a:p>
        </p:txBody>
      </p:sp>
      <p:sp>
        <p:nvSpPr>
          <p:cNvPr id="16404" name="Text Box 27"/>
          <p:cNvSpPr txBox="1">
            <a:spLocks noChangeArrowheads="1"/>
          </p:cNvSpPr>
          <p:nvPr/>
        </p:nvSpPr>
        <p:spPr bwMode="auto">
          <a:xfrm>
            <a:off x="3840163" y="5280025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7cm</a:t>
            </a:r>
          </a:p>
        </p:txBody>
      </p:sp>
      <p:grpSp>
        <p:nvGrpSpPr>
          <p:cNvPr id="2" name="Group 36"/>
          <p:cNvGrpSpPr>
            <a:grpSpLocks/>
          </p:cNvGrpSpPr>
          <p:nvPr/>
        </p:nvGrpSpPr>
        <p:grpSpPr bwMode="auto">
          <a:xfrm>
            <a:off x="4368800" y="2286000"/>
            <a:ext cx="3392488" cy="3951287"/>
            <a:chOff x="2752" y="1455"/>
            <a:chExt cx="2137" cy="2489"/>
          </a:xfrm>
        </p:grpSpPr>
        <p:sp>
          <p:nvSpPr>
            <p:cNvPr id="16407" name="Freeform 9"/>
            <p:cNvSpPr>
              <a:spLocks/>
            </p:cNvSpPr>
            <p:nvPr/>
          </p:nvSpPr>
          <p:spPr bwMode="auto">
            <a:xfrm>
              <a:off x="3280" y="1700"/>
              <a:ext cx="1189" cy="2007"/>
            </a:xfrm>
            <a:custGeom>
              <a:avLst/>
              <a:gdLst>
                <a:gd name="T0" fmla="*/ 0 w 1189"/>
                <a:gd name="T1" fmla="*/ 0 h 2007"/>
                <a:gd name="T2" fmla="*/ 0 w 1189"/>
                <a:gd name="T3" fmla="*/ 2007 h 2007"/>
                <a:gd name="T4" fmla="*/ 1189 w 1189"/>
                <a:gd name="T5" fmla="*/ 2007 h 2007"/>
                <a:gd name="T6" fmla="*/ 1180 w 1189"/>
                <a:gd name="T7" fmla="*/ 994 h 2007"/>
                <a:gd name="T8" fmla="*/ 474 w 1189"/>
                <a:gd name="T9" fmla="*/ 994 h 2007"/>
                <a:gd name="T10" fmla="*/ 474 w 1189"/>
                <a:gd name="T11" fmla="*/ 0 h 2007"/>
                <a:gd name="T12" fmla="*/ 0 w 1189"/>
                <a:gd name="T13" fmla="*/ 0 h 200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189"/>
                <a:gd name="T22" fmla="*/ 0 h 2007"/>
                <a:gd name="T23" fmla="*/ 1189 w 1189"/>
                <a:gd name="T24" fmla="*/ 2007 h 200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189" h="2007">
                  <a:moveTo>
                    <a:pt x="0" y="0"/>
                  </a:moveTo>
                  <a:lnTo>
                    <a:pt x="0" y="2007"/>
                  </a:lnTo>
                  <a:lnTo>
                    <a:pt x="1189" y="2007"/>
                  </a:lnTo>
                  <a:lnTo>
                    <a:pt x="1180" y="994"/>
                  </a:lnTo>
                  <a:lnTo>
                    <a:pt x="474" y="994"/>
                  </a:lnTo>
                  <a:lnTo>
                    <a:pt x="474" y="0"/>
                  </a:lnTo>
                  <a:lnTo>
                    <a:pt x="0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408" name="Text Box 28"/>
            <p:cNvSpPr txBox="1">
              <a:spLocks noChangeArrowheads="1"/>
            </p:cNvSpPr>
            <p:nvPr/>
          </p:nvSpPr>
          <p:spPr bwMode="auto">
            <a:xfrm>
              <a:off x="3691" y="3694"/>
              <a:ext cx="418" cy="250"/>
            </a:xfrm>
            <a:prstGeom prst="rect">
              <a:avLst/>
            </a:prstGeom>
            <a:noFill/>
            <a:ln w="317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/>
                <a:t>6cm</a:t>
              </a:r>
            </a:p>
          </p:txBody>
        </p:sp>
        <p:sp>
          <p:nvSpPr>
            <p:cNvPr id="16409" name="Text Box 29"/>
            <p:cNvSpPr txBox="1">
              <a:spLocks noChangeArrowheads="1"/>
            </p:cNvSpPr>
            <p:nvPr/>
          </p:nvSpPr>
          <p:spPr bwMode="auto">
            <a:xfrm>
              <a:off x="4471" y="3053"/>
              <a:ext cx="418" cy="250"/>
            </a:xfrm>
            <a:prstGeom prst="rect">
              <a:avLst/>
            </a:prstGeom>
            <a:noFill/>
            <a:ln w="317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/>
                <a:t>6cm</a:t>
              </a:r>
            </a:p>
          </p:txBody>
        </p:sp>
        <p:sp>
          <p:nvSpPr>
            <p:cNvPr id="16410" name="Text Box 30"/>
            <p:cNvSpPr txBox="1">
              <a:spLocks noChangeArrowheads="1"/>
            </p:cNvSpPr>
            <p:nvPr/>
          </p:nvSpPr>
          <p:spPr bwMode="auto">
            <a:xfrm>
              <a:off x="2752" y="2087"/>
              <a:ext cx="507" cy="250"/>
            </a:xfrm>
            <a:prstGeom prst="rect">
              <a:avLst/>
            </a:prstGeom>
            <a:noFill/>
            <a:ln w="317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/>
                <a:t>11cm</a:t>
              </a:r>
            </a:p>
          </p:txBody>
        </p:sp>
        <p:sp>
          <p:nvSpPr>
            <p:cNvPr id="16411" name="Text Box 31"/>
            <p:cNvSpPr txBox="1">
              <a:spLocks noChangeArrowheads="1"/>
            </p:cNvSpPr>
            <p:nvPr/>
          </p:nvSpPr>
          <p:spPr bwMode="auto">
            <a:xfrm>
              <a:off x="3310" y="1455"/>
              <a:ext cx="418" cy="250"/>
            </a:xfrm>
            <a:prstGeom prst="rect">
              <a:avLst/>
            </a:prstGeom>
            <a:noFill/>
            <a:ln w="317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/>
                <a:t>2cm</a:t>
              </a:r>
            </a:p>
          </p:txBody>
        </p:sp>
        <p:sp>
          <p:nvSpPr>
            <p:cNvPr id="16412" name="Text Box 32"/>
            <p:cNvSpPr txBox="1">
              <a:spLocks noChangeArrowheads="1"/>
            </p:cNvSpPr>
            <p:nvPr/>
          </p:nvSpPr>
          <p:spPr bwMode="auto">
            <a:xfrm>
              <a:off x="3914" y="2431"/>
              <a:ext cx="418" cy="250"/>
            </a:xfrm>
            <a:prstGeom prst="rect">
              <a:avLst/>
            </a:prstGeom>
            <a:noFill/>
            <a:ln w="317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/>
                <a:t>4cm</a:t>
              </a:r>
            </a:p>
          </p:txBody>
        </p:sp>
        <p:sp>
          <p:nvSpPr>
            <p:cNvPr id="16413" name="Text Box 33"/>
            <p:cNvSpPr txBox="1">
              <a:spLocks noChangeArrowheads="1"/>
            </p:cNvSpPr>
            <p:nvPr/>
          </p:nvSpPr>
          <p:spPr bwMode="auto">
            <a:xfrm>
              <a:off x="3756" y="2059"/>
              <a:ext cx="418" cy="250"/>
            </a:xfrm>
            <a:prstGeom prst="rect">
              <a:avLst/>
            </a:prstGeom>
            <a:noFill/>
            <a:ln w="317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/>
                <a:t>5cm</a:t>
              </a:r>
            </a:p>
          </p:txBody>
        </p:sp>
      </p:grpSp>
      <p:sp>
        <p:nvSpPr>
          <p:cNvPr id="16406" name="Text Box 55"/>
          <p:cNvSpPr txBox="1">
            <a:spLocks noChangeArrowheads="1"/>
          </p:cNvSpPr>
          <p:nvPr/>
        </p:nvSpPr>
        <p:spPr bwMode="auto">
          <a:xfrm>
            <a:off x="2241550" y="4892675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4cm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Freeform 4"/>
          <p:cNvSpPr>
            <a:spLocks/>
          </p:cNvSpPr>
          <p:nvPr/>
        </p:nvSpPr>
        <p:spPr bwMode="auto">
          <a:xfrm>
            <a:off x="1165225" y="1461513"/>
            <a:ext cx="2876550" cy="3024187"/>
          </a:xfrm>
          <a:custGeom>
            <a:avLst/>
            <a:gdLst>
              <a:gd name="T0" fmla="*/ 0 w 1812"/>
              <a:gd name="T1" fmla="*/ 0 h 1905"/>
              <a:gd name="T2" fmla="*/ 0 w 1812"/>
              <a:gd name="T3" fmla="*/ 3024187 h 1905"/>
              <a:gd name="T4" fmla="*/ 1622425 w 1812"/>
              <a:gd name="T5" fmla="*/ 3024187 h 1905"/>
              <a:gd name="T6" fmla="*/ 1622425 w 1812"/>
              <a:gd name="T7" fmla="*/ 2271712 h 1905"/>
              <a:gd name="T8" fmla="*/ 2876550 w 1812"/>
              <a:gd name="T9" fmla="*/ 2271712 h 1905"/>
              <a:gd name="T10" fmla="*/ 2876550 w 1812"/>
              <a:gd name="T11" fmla="*/ 752475 h 1905"/>
              <a:gd name="T12" fmla="*/ 1622425 w 1812"/>
              <a:gd name="T13" fmla="*/ 739775 h 1905"/>
              <a:gd name="T14" fmla="*/ 1622425 w 1812"/>
              <a:gd name="T15" fmla="*/ 3175 h 1905"/>
              <a:gd name="T16" fmla="*/ 0 w 1812"/>
              <a:gd name="T17" fmla="*/ 0 h 190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812"/>
              <a:gd name="T28" fmla="*/ 0 h 1905"/>
              <a:gd name="T29" fmla="*/ 1812 w 1812"/>
              <a:gd name="T30" fmla="*/ 1905 h 1905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812" h="1905">
                <a:moveTo>
                  <a:pt x="0" y="0"/>
                </a:moveTo>
                <a:lnTo>
                  <a:pt x="0" y="1905"/>
                </a:lnTo>
                <a:lnTo>
                  <a:pt x="1022" y="1905"/>
                </a:lnTo>
                <a:lnTo>
                  <a:pt x="1022" y="1431"/>
                </a:lnTo>
                <a:lnTo>
                  <a:pt x="1812" y="1431"/>
                </a:lnTo>
                <a:lnTo>
                  <a:pt x="1812" y="474"/>
                </a:lnTo>
                <a:lnTo>
                  <a:pt x="1022" y="466"/>
                </a:lnTo>
                <a:lnTo>
                  <a:pt x="1022" y="2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7411" name="Text Box 5"/>
          <p:cNvSpPr txBox="1">
            <a:spLocks noChangeArrowheads="1"/>
          </p:cNvSpPr>
          <p:nvPr/>
        </p:nvSpPr>
        <p:spPr bwMode="auto">
          <a:xfrm>
            <a:off x="452438" y="2702938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9cm</a:t>
            </a:r>
          </a:p>
        </p:txBody>
      </p:sp>
      <p:sp>
        <p:nvSpPr>
          <p:cNvPr id="17412" name="Text Box 6"/>
          <p:cNvSpPr txBox="1">
            <a:spLocks noChangeArrowheads="1"/>
          </p:cNvSpPr>
          <p:nvPr/>
        </p:nvSpPr>
        <p:spPr bwMode="auto">
          <a:xfrm>
            <a:off x="1657350" y="1059875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5cm</a:t>
            </a:r>
          </a:p>
        </p:txBody>
      </p:sp>
      <p:sp>
        <p:nvSpPr>
          <p:cNvPr id="17413" name="Text Box 7"/>
          <p:cNvSpPr txBox="1">
            <a:spLocks noChangeArrowheads="1"/>
          </p:cNvSpPr>
          <p:nvPr/>
        </p:nvSpPr>
        <p:spPr bwMode="auto">
          <a:xfrm>
            <a:off x="1627188" y="4482525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5cm</a:t>
            </a:r>
          </a:p>
        </p:txBody>
      </p:sp>
      <p:sp>
        <p:nvSpPr>
          <p:cNvPr id="17414" name="Text Box 8"/>
          <p:cNvSpPr txBox="1">
            <a:spLocks noChangeArrowheads="1"/>
          </p:cNvSpPr>
          <p:nvPr/>
        </p:nvSpPr>
        <p:spPr bwMode="auto">
          <a:xfrm>
            <a:off x="2792413" y="3891975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2cm</a:t>
            </a:r>
          </a:p>
        </p:txBody>
      </p:sp>
      <p:sp>
        <p:nvSpPr>
          <p:cNvPr id="17415" name="Text Box 9"/>
          <p:cNvSpPr txBox="1">
            <a:spLocks noChangeArrowheads="1"/>
          </p:cNvSpPr>
          <p:nvPr/>
        </p:nvSpPr>
        <p:spPr bwMode="auto">
          <a:xfrm>
            <a:off x="3100388" y="3331588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4cm</a:t>
            </a:r>
          </a:p>
        </p:txBody>
      </p:sp>
      <p:sp>
        <p:nvSpPr>
          <p:cNvPr id="17416" name="Text Box 10"/>
          <p:cNvSpPr txBox="1">
            <a:spLocks noChangeArrowheads="1"/>
          </p:cNvSpPr>
          <p:nvPr/>
        </p:nvSpPr>
        <p:spPr bwMode="auto">
          <a:xfrm>
            <a:off x="4046538" y="2771200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5cm</a:t>
            </a:r>
          </a:p>
        </p:txBody>
      </p:sp>
      <p:sp>
        <p:nvSpPr>
          <p:cNvPr id="17417" name="Text Box 11"/>
          <p:cNvSpPr txBox="1">
            <a:spLocks noChangeArrowheads="1"/>
          </p:cNvSpPr>
          <p:nvPr/>
        </p:nvSpPr>
        <p:spPr bwMode="auto">
          <a:xfrm>
            <a:off x="3087688" y="2225100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4cm</a:t>
            </a:r>
          </a:p>
        </p:txBody>
      </p:sp>
      <p:sp>
        <p:nvSpPr>
          <p:cNvPr id="17418" name="Text Box 12"/>
          <p:cNvSpPr txBox="1">
            <a:spLocks noChangeArrowheads="1"/>
          </p:cNvSpPr>
          <p:nvPr/>
        </p:nvSpPr>
        <p:spPr bwMode="auto">
          <a:xfrm>
            <a:off x="2776538" y="1650425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2cm</a:t>
            </a:r>
          </a:p>
        </p:txBody>
      </p:sp>
      <p:sp>
        <p:nvSpPr>
          <p:cNvPr id="36893" name="Line 29"/>
          <p:cNvSpPr>
            <a:spLocks noChangeShapeType="1"/>
          </p:cNvSpPr>
          <p:nvPr/>
        </p:nvSpPr>
        <p:spPr bwMode="auto">
          <a:xfrm>
            <a:off x="2789238" y="2217163"/>
            <a:ext cx="1587" cy="1503362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97" name="Text Box 33"/>
          <p:cNvSpPr txBox="1">
            <a:spLocks noChangeArrowheads="1"/>
          </p:cNvSpPr>
          <p:nvPr/>
        </p:nvSpPr>
        <p:spPr bwMode="auto">
          <a:xfrm>
            <a:off x="1500188" y="2066350"/>
            <a:ext cx="1090612" cy="82232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/>
              <a:t>Area =</a:t>
            </a:r>
          </a:p>
          <a:p>
            <a:r>
              <a:rPr lang="en-GB" sz="2400"/>
              <a:t>5 x 9</a:t>
            </a:r>
          </a:p>
        </p:txBody>
      </p:sp>
      <p:sp>
        <p:nvSpPr>
          <p:cNvPr id="36898" name="Text Box 34"/>
          <p:cNvSpPr txBox="1">
            <a:spLocks noChangeArrowheads="1"/>
          </p:cNvSpPr>
          <p:nvPr/>
        </p:nvSpPr>
        <p:spPr bwMode="auto">
          <a:xfrm>
            <a:off x="1509713" y="2990275"/>
            <a:ext cx="1042987" cy="457200"/>
          </a:xfrm>
          <a:prstGeom prst="rect">
            <a:avLst/>
          </a:prstGeom>
          <a:solidFill>
            <a:srgbClr val="FFFF00"/>
          </a:solidFill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/>
              <a:t>45cm</a:t>
            </a:r>
            <a:r>
              <a:rPr lang="en-GB" sz="2400" baseline="50000"/>
              <a:t>2</a:t>
            </a:r>
          </a:p>
        </p:txBody>
      </p:sp>
      <p:sp>
        <p:nvSpPr>
          <p:cNvPr id="36899" name="Text Box 35"/>
          <p:cNvSpPr txBox="1">
            <a:spLocks noChangeArrowheads="1"/>
          </p:cNvSpPr>
          <p:nvPr/>
        </p:nvSpPr>
        <p:spPr bwMode="auto">
          <a:xfrm>
            <a:off x="5461000" y="2018725"/>
            <a:ext cx="1090613" cy="82232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/>
              <a:t>Area =</a:t>
            </a:r>
          </a:p>
          <a:p>
            <a:r>
              <a:rPr lang="en-GB" sz="2400"/>
              <a:t>4 x 5</a:t>
            </a:r>
          </a:p>
        </p:txBody>
      </p:sp>
      <p:sp>
        <p:nvSpPr>
          <p:cNvPr id="36900" name="Text Box 36"/>
          <p:cNvSpPr txBox="1">
            <a:spLocks noChangeArrowheads="1"/>
          </p:cNvSpPr>
          <p:nvPr/>
        </p:nvSpPr>
        <p:spPr bwMode="auto">
          <a:xfrm>
            <a:off x="5529263" y="2896613"/>
            <a:ext cx="1042987" cy="457200"/>
          </a:xfrm>
          <a:prstGeom prst="rect">
            <a:avLst/>
          </a:prstGeom>
          <a:solidFill>
            <a:srgbClr val="FFFF00"/>
          </a:solidFill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/>
              <a:t>20cm</a:t>
            </a:r>
            <a:r>
              <a:rPr lang="en-GB" sz="2400" baseline="50000"/>
              <a:t>2</a:t>
            </a:r>
          </a:p>
        </p:txBody>
      </p:sp>
      <p:sp>
        <p:nvSpPr>
          <p:cNvPr id="36901" name="Text Box 37"/>
          <p:cNvSpPr txBox="1">
            <a:spLocks noChangeArrowheads="1"/>
          </p:cNvSpPr>
          <p:nvPr/>
        </p:nvSpPr>
        <p:spPr bwMode="auto">
          <a:xfrm>
            <a:off x="2043113" y="5358825"/>
            <a:ext cx="5207708" cy="584775"/>
          </a:xfrm>
          <a:prstGeom prst="rect">
            <a:avLst/>
          </a:prstGeom>
          <a:solidFill>
            <a:srgbClr val="FF3300"/>
          </a:solidFill>
          <a:ln w="3175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200" dirty="0"/>
              <a:t>Total area = 45 + 20 = 65 </a:t>
            </a:r>
            <a:r>
              <a:rPr lang="en-GB" sz="3200" dirty="0" smtClean="0"/>
              <a:t>cm</a:t>
            </a:r>
            <a:r>
              <a:rPr lang="en-GB" sz="3200" baseline="50000" dirty="0" smtClean="0"/>
              <a:t>2</a:t>
            </a:r>
            <a:endParaRPr lang="en-GB" sz="3200" dirty="0"/>
          </a:p>
        </p:txBody>
      </p:sp>
      <p:sp>
        <p:nvSpPr>
          <p:cNvPr id="36914" name="Line 50"/>
          <p:cNvSpPr>
            <a:spLocks noChangeShapeType="1"/>
          </p:cNvSpPr>
          <p:nvPr/>
        </p:nvSpPr>
        <p:spPr bwMode="auto">
          <a:xfrm flipV="1">
            <a:off x="3805238" y="2452113"/>
            <a:ext cx="1504950" cy="236537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6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6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6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6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6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6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6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93" grpId="0" animBg="1"/>
      <p:bldP spid="36897" grpId="0"/>
      <p:bldP spid="36898" grpId="0" animBg="1"/>
      <p:bldP spid="36899" grpId="0"/>
      <p:bldP spid="36900" grpId="0" animBg="1"/>
      <p:bldP spid="36901" grpId="0" animBg="1"/>
      <p:bldP spid="3691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82563" y="222250"/>
            <a:ext cx="7269162" cy="6446838"/>
            <a:chOff x="591" y="130"/>
            <a:chExt cx="4579" cy="4061"/>
          </a:xfrm>
        </p:grpSpPr>
        <p:pic>
          <p:nvPicPr>
            <p:cNvPr id="7179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91" y="130"/>
              <a:ext cx="4579" cy="4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180" name="Rectangle 4"/>
            <p:cNvSpPr>
              <a:spLocks noChangeArrowheads="1"/>
            </p:cNvSpPr>
            <p:nvPr/>
          </p:nvSpPr>
          <p:spPr bwMode="auto">
            <a:xfrm>
              <a:off x="622" y="146"/>
              <a:ext cx="4507" cy="4014"/>
            </a:xfrm>
            <a:prstGeom prst="rect">
              <a:avLst/>
            </a:prstGeom>
            <a:noFill/>
            <a:ln w="31750">
              <a:solidFill>
                <a:srgbClr val="FF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172" name="AutoShape 6"/>
          <p:cNvSpPr>
            <a:spLocks noChangeArrowheads="1"/>
          </p:cNvSpPr>
          <p:nvPr/>
        </p:nvSpPr>
        <p:spPr bwMode="auto">
          <a:xfrm>
            <a:off x="4959350" y="2178050"/>
            <a:ext cx="4137025" cy="2438400"/>
          </a:xfrm>
          <a:prstGeom prst="cloudCallout">
            <a:avLst>
              <a:gd name="adj1" fmla="val 19148"/>
              <a:gd name="adj2" fmla="val 63995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GB"/>
              <a:t>What is the area  of each of these shapes? Your teacher will give you copy of the worksheet.</a:t>
            </a:r>
          </a:p>
        </p:txBody>
      </p:sp>
      <p:sp>
        <p:nvSpPr>
          <p:cNvPr id="7173" name="Freeform 14"/>
          <p:cNvSpPr>
            <a:spLocks/>
          </p:cNvSpPr>
          <p:nvPr/>
        </p:nvSpPr>
        <p:spPr bwMode="auto">
          <a:xfrm>
            <a:off x="3233738" y="579438"/>
            <a:ext cx="1519237" cy="1274762"/>
          </a:xfrm>
          <a:custGeom>
            <a:avLst/>
            <a:gdLst>
              <a:gd name="T0" fmla="*/ 0 w 957"/>
              <a:gd name="T1" fmla="*/ 0 h 803"/>
              <a:gd name="T2" fmla="*/ 0 w 957"/>
              <a:gd name="T3" fmla="*/ 1274762 h 803"/>
              <a:gd name="T4" fmla="*/ 1519237 w 957"/>
              <a:gd name="T5" fmla="*/ 1274762 h 803"/>
              <a:gd name="T6" fmla="*/ 1519237 w 957"/>
              <a:gd name="T7" fmla="*/ 644525 h 803"/>
              <a:gd name="T8" fmla="*/ 760412 w 957"/>
              <a:gd name="T9" fmla="*/ 644525 h 803"/>
              <a:gd name="T10" fmla="*/ 760412 w 957"/>
              <a:gd name="T11" fmla="*/ 0 h 803"/>
              <a:gd name="T12" fmla="*/ 0 w 957"/>
              <a:gd name="T13" fmla="*/ 0 h 80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957"/>
              <a:gd name="T22" fmla="*/ 0 h 803"/>
              <a:gd name="T23" fmla="*/ 957 w 957"/>
              <a:gd name="T24" fmla="*/ 803 h 803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957" h="803">
                <a:moveTo>
                  <a:pt x="0" y="0"/>
                </a:moveTo>
                <a:lnTo>
                  <a:pt x="0" y="803"/>
                </a:lnTo>
                <a:lnTo>
                  <a:pt x="957" y="803"/>
                </a:lnTo>
                <a:lnTo>
                  <a:pt x="957" y="406"/>
                </a:lnTo>
                <a:lnTo>
                  <a:pt x="479" y="406"/>
                </a:lnTo>
                <a:lnTo>
                  <a:pt x="479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174" name="Freeform 15"/>
          <p:cNvSpPr>
            <a:spLocks/>
          </p:cNvSpPr>
          <p:nvPr/>
        </p:nvSpPr>
        <p:spPr bwMode="auto">
          <a:xfrm>
            <a:off x="592138" y="1854200"/>
            <a:ext cx="1881187" cy="1919288"/>
          </a:xfrm>
          <a:custGeom>
            <a:avLst/>
            <a:gdLst>
              <a:gd name="T0" fmla="*/ 0 w 1185"/>
              <a:gd name="T1" fmla="*/ 0 h 1209"/>
              <a:gd name="T2" fmla="*/ 0 w 1185"/>
              <a:gd name="T3" fmla="*/ 1919288 h 1209"/>
              <a:gd name="T4" fmla="*/ 1881187 w 1185"/>
              <a:gd name="T5" fmla="*/ 1919288 h 1209"/>
              <a:gd name="T6" fmla="*/ 1881187 w 1185"/>
              <a:gd name="T7" fmla="*/ 644525 h 1209"/>
              <a:gd name="T8" fmla="*/ 760412 w 1185"/>
              <a:gd name="T9" fmla="*/ 644525 h 1209"/>
              <a:gd name="T10" fmla="*/ 0 w 1185"/>
              <a:gd name="T11" fmla="*/ 0 h 120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185"/>
              <a:gd name="T19" fmla="*/ 0 h 1209"/>
              <a:gd name="T20" fmla="*/ 1185 w 1185"/>
              <a:gd name="T21" fmla="*/ 1209 h 120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185" h="1209">
                <a:moveTo>
                  <a:pt x="0" y="0"/>
                </a:moveTo>
                <a:lnTo>
                  <a:pt x="0" y="1209"/>
                </a:lnTo>
                <a:lnTo>
                  <a:pt x="1185" y="1209"/>
                </a:lnTo>
                <a:lnTo>
                  <a:pt x="1185" y="406"/>
                </a:lnTo>
                <a:lnTo>
                  <a:pt x="479" y="406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175" name="Freeform 16"/>
          <p:cNvSpPr>
            <a:spLocks/>
          </p:cNvSpPr>
          <p:nvPr/>
        </p:nvSpPr>
        <p:spPr bwMode="auto">
          <a:xfrm>
            <a:off x="2859088" y="3773488"/>
            <a:ext cx="2266950" cy="2536825"/>
          </a:xfrm>
          <a:custGeom>
            <a:avLst/>
            <a:gdLst>
              <a:gd name="T0" fmla="*/ 0 w 1428"/>
              <a:gd name="T1" fmla="*/ 630238 h 1598"/>
              <a:gd name="T2" fmla="*/ 760412 w 1428"/>
              <a:gd name="T3" fmla="*/ 0 h 1598"/>
              <a:gd name="T4" fmla="*/ 1506537 w 1428"/>
              <a:gd name="T5" fmla="*/ 630238 h 1598"/>
              <a:gd name="T6" fmla="*/ 1506537 w 1428"/>
              <a:gd name="T7" fmla="*/ 1274762 h 1598"/>
              <a:gd name="T8" fmla="*/ 2266950 w 1428"/>
              <a:gd name="T9" fmla="*/ 1905000 h 1598"/>
              <a:gd name="T10" fmla="*/ 1519237 w 1428"/>
              <a:gd name="T11" fmla="*/ 2536825 h 1598"/>
              <a:gd name="T12" fmla="*/ 760412 w 1428"/>
              <a:gd name="T13" fmla="*/ 1905000 h 1598"/>
              <a:gd name="T14" fmla="*/ 0 w 1428"/>
              <a:gd name="T15" fmla="*/ 1905000 h 1598"/>
              <a:gd name="T16" fmla="*/ 0 w 1428"/>
              <a:gd name="T17" fmla="*/ 630238 h 159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428"/>
              <a:gd name="T28" fmla="*/ 0 h 1598"/>
              <a:gd name="T29" fmla="*/ 1428 w 1428"/>
              <a:gd name="T30" fmla="*/ 1598 h 159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428" h="1598">
                <a:moveTo>
                  <a:pt x="0" y="397"/>
                </a:moveTo>
                <a:lnTo>
                  <a:pt x="479" y="0"/>
                </a:lnTo>
                <a:lnTo>
                  <a:pt x="949" y="397"/>
                </a:lnTo>
                <a:lnTo>
                  <a:pt x="949" y="803"/>
                </a:lnTo>
                <a:lnTo>
                  <a:pt x="1428" y="1200"/>
                </a:lnTo>
                <a:lnTo>
                  <a:pt x="957" y="1598"/>
                </a:lnTo>
                <a:lnTo>
                  <a:pt x="479" y="1200"/>
                </a:lnTo>
                <a:lnTo>
                  <a:pt x="0" y="1200"/>
                </a:lnTo>
                <a:lnTo>
                  <a:pt x="0" y="397"/>
                </a:lnTo>
                <a:close/>
              </a:path>
            </a:pathLst>
          </a:cu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9473" name="Text Box 17"/>
          <p:cNvSpPr txBox="1">
            <a:spLocks noChangeArrowheads="1"/>
          </p:cNvSpPr>
          <p:nvPr/>
        </p:nvSpPr>
        <p:spPr bwMode="auto">
          <a:xfrm>
            <a:off x="3429000" y="1335088"/>
            <a:ext cx="10429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b="1">
                <a:solidFill>
                  <a:srgbClr val="000066"/>
                </a:solidFill>
              </a:rPr>
              <a:t>12cm</a:t>
            </a:r>
            <a:r>
              <a:rPr lang="en-GB" sz="1800" b="1" baseline="50000">
                <a:solidFill>
                  <a:srgbClr val="000066"/>
                </a:solidFill>
              </a:rPr>
              <a:t>2</a:t>
            </a:r>
          </a:p>
        </p:txBody>
      </p:sp>
      <p:sp>
        <p:nvSpPr>
          <p:cNvPr id="19474" name="Text Box 18"/>
          <p:cNvSpPr txBox="1">
            <a:spLocks noChangeArrowheads="1"/>
          </p:cNvSpPr>
          <p:nvPr/>
        </p:nvSpPr>
        <p:spPr bwMode="auto">
          <a:xfrm>
            <a:off x="1090613" y="2928938"/>
            <a:ext cx="10429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b="1">
                <a:solidFill>
                  <a:schemeClr val="bg1"/>
                </a:solidFill>
              </a:rPr>
              <a:t>26cm</a:t>
            </a:r>
            <a:r>
              <a:rPr lang="en-GB" sz="1800" b="1" baseline="5000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9475" name="Text Box 19"/>
          <p:cNvSpPr txBox="1">
            <a:spLocks noChangeArrowheads="1"/>
          </p:cNvSpPr>
          <p:nvPr/>
        </p:nvSpPr>
        <p:spPr bwMode="auto">
          <a:xfrm>
            <a:off x="3224213" y="4670425"/>
            <a:ext cx="10429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800" b="1">
                <a:solidFill>
                  <a:srgbClr val="000066"/>
                </a:solidFill>
              </a:rPr>
              <a:t>26cm</a:t>
            </a:r>
            <a:r>
              <a:rPr lang="en-GB" sz="1800" b="1" baseline="50000">
                <a:solidFill>
                  <a:srgbClr val="000066"/>
                </a:solidFill>
              </a:rPr>
              <a:t>2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9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73" grpId="0"/>
      <p:bldP spid="19474" grpId="0"/>
      <p:bldP spid="1947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1668462" y="2309813"/>
            <a:ext cx="3392488" cy="3951287"/>
            <a:chOff x="2752" y="1455"/>
            <a:chExt cx="2137" cy="2489"/>
          </a:xfrm>
        </p:grpSpPr>
        <p:sp>
          <p:nvSpPr>
            <p:cNvPr id="18442" name="Freeform 22"/>
            <p:cNvSpPr>
              <a:spLocks/>
            </p:cNvSpPr>
            <p:nvPr/>
          </p:nvSpPr>
          <p:spPr bwMode="auto">
            <a:xfrm>
              <a:off x="3280" y="1700"/>
              <a:ext cx="1189" cy="2007"/>
            </a:xfrm>
            <a:custGeom>
              <a:avLst/>
              <a:gdLst>
                <a:gd name="T0" fmla="*/ 0 w 1189"/>
                <a:gd name="T1" fmla="*/ 0 h 2007"/>
                <a:gd name="T2" fmla="*/ 0 w 1189"/>
                <a:gd name="T3" fmla="*/ 2007 h 2007"/>
                <a:gd name="T4" fmla="*/ 1189 w 1189"/>
                <a:gd name="T5" fmla="*/ 2007 h 2007"/>
                <a:gd name="T6" fmla="*/ 1180 w 1189"/>
                <a:gd name="T7" fmla="*/ 994 h 2007"/>
                <a:gd name="T8" fmla="*/ 474 w 1189"/>
                <a:gd name="T9" fmla="*/ 994 h 2007"/>
                <a:gd name="T10" fmla="*/ 474 w 1189"/>
                <a:gd name="T11" fmla="*/ 0 h 2007"/>
                <a:gd name="T12" fmla="*/ 0 w 1189"/>
                <a:gd name="T13" fmla="*/ 0 h 200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189"/>
                <a:gd name="T22" fmla="*/ 0 h 2007"/>
                <a:gd name="T23" fmla="*/ 1189 w 1189"/>
                <a:gd name="T24" fmla="*/ 2007 h 200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189" h="2007">
                  <a:moveTo>
                    <a:pt x="0" y="0"/>
                  </a:moveTo>
                  <a:lnTo>
                    <a:pt x="0" y="2007"/>
                  </a:lnTo>
                  <a:lnTo>
                    <a:pt x="1189" y="2007"/>
                  </a:lnTo>
                  <a:lnTo>
                    <a:pt x="1180" y="994"/>
                  </a:lnTo>
                  <a:lnTo>
                    <a:pt x="474" y="994"/>
                  </a:lnTo>
                  <a:lnTo>
                    <a:pt x="474" y="0"/>
                  </a:lnTo>
                  <a:lnTo>
                    <a:pt x="0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8443" name="Text Box 23"/>
            <p:cNvSpPr txBox="1">
              <a:spLocks noChangeArrowheads="1"/>
            </p:cNvSpPr>
            <p:nvPr/>
          </p:nvSpPr>
          <p:spPr bwMode="auto">
            <a:xfrm>
              <a:off x="3691" y="3694"/>
              <a:ext cx="418" cy="250"/>
            </a:xfrm>
            <a:prstGeom prst="rect">
              <a:avLst/>
            </a:prstGeom>
            <a:noFill/>
            <a:ln w="317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/>
                <a:t>6cm</a:t>
              </a:r>
            </a:p>
          </p:txBody>
        </p:sp>
        <p:sp>
          <p:nvSpPr>
            <p:cNvPr id="18444" name="Text Box 24"/>
            <p:cNvSpPr txBox="1">
              <a:spLocks noChangeArrowheads="1"/>
            </p:cNvSpPr>
            <p:nvPr/>
          </p:nvSpPr>
          <p:spPr bwMode="auto">
            <a:xfrm>
              <a:off x="4471" y="3053"/>
              <a:ext cx="418" cy="250"/>
            </a:xfrm>
            <a:prstGeom prst="rect">
              <a:avLst/>
            </a:prstGeom>
            <a:noFill/>
            <a:ln w="317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/>
                <a:t>6cm</a:t>
              </a:r>
            </a:p>
          </p:txBody>
        </p:sp>
        <p:sp>
          <p:nvSpPr>
            <p:cNvPr id="18445" name="Text Box 25"/>
            <p:cNvSpPr txBox="1">
              <a:spLocks noChangeArrowheads="1"/>
            </p:cNvSpPr>
            <p:nvPr/>
          </p:nvSpPr>
          <p:spPr bwMode="auto">
            <a:xfrm>
              <a:off x="2752" y="2087"/>
              <a:ext cx="507" cy="250"/>
            </a:xfrm>
            <a:prstGeom prst="rect">
              <a:avLst/>
            </a:prstGeom>
            <a:noFill/>
            <a:ln w="317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/>
                <a:t>11cm</a:t>
              </a:r>
            </a:p>
          </p:txBody>
        </p:sp>
        <p:sp>
          <p:nvSpPr>
            <p:cNvPr id="18446" name="Text Box 26"/>
            <p:cNvSpPr txBox="1">
              <a:spLocks noChangeArrowheads="1"/>
            </p:cNvSpPr>
            <p:nvPr/>
          </p:nvSpPr>
          <p:spPr bwMode="auto">
            <a:xfrm>
              <a:off x="3310" y="1455"/>
              <a:ext cx="418" cy="250"/>
            </a:xfrm>
            <a:prstGeom prst="rect">
              <a:avLst/>
            </a:prstGeom>
            <a:noFill/>
            <a:ln w="317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/>
                <a:t>2cm</a:t>
              </a:r>
            </a:p>
          </p:txBody>
        </p:sp>
        <p:sp>
          <p:nvSpPr>
            <p:cNvPr id="18447" name="Text Box 27"/>
            <p:cNvSpPr txBox="1">
              <a:spLocks noChangeArrowheads="1"/>
            </p:cNvSpPr>
            <p:nvPr/>
          </p:nvSpPr>
          <p:spPr bwMode="auto">
            <a:xfrm>
              <a:off x="3914" y="2431"/>
              <a:ext cx="418" cy="250"/>
            </a:xfrm>
            <a:prstGeom prst="rect">
              <a:avLst/>
            </a:prstGeom>
            <a:noFill/>
            <a:ln w="317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/>
                <a:t>4cm</a:t>
              </a:r>
            </a:p>
          </p:txBody>
        </p:sp>
        <p:sp>
          <p:nvSpPr>
            <p:cNvPr id="18448" name="Text Box 28"/>
            <p:cNvSpPr txBox="1">
              <a:spLocks noChangeArrowheads="1"/>
            </p:cNvSpPr>
            <p:nvPr/>
          </p:nvSpPr>
          <p:spPr bwMode="auto">
            <a:xfrm>
              <a:off x="3756" y="2059"/>
              <a:ext cx="418" cy="250"/>
            </a:xfrm>
            <a:prstGeom prst="rect">
              <a:avLst/>
            </a:prstGeom>
            <a:noFill/>
            <a:ln w="3175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/>
                <a:t>5cm</a:t>
              </a:r>
            </a:p>
          </p:txBody>
        </p:sp>
      </p:grpSp>
      <p:sp>
        <p:nvSpPr>
          <p:cNvPr id="37918" name="Line 30"/>
          <p:cNvSpPr>
            <a:spLocks noChangeShapeType="1"/>
          </p:cNvSpPr>
          <p:nvPr/>
        </p:nvSpPr>
        <p:spPr bwMode="auto">
          <a:xfrm flipH="1">
            <a:off x="2505075" y="4276725"/>
            <a:ext cx="752475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7926" name="Text Box 38"/>
          <p:cNvSpPr txBox="1">
            <a:spLocks noChangeArrowheads="1"/>
          </p:cNvSpPr>
          <p:nvPr/>
        </p:nvSpPr>
        <p:spPr bwMode="auto">
          <a:xfrm>
            <a:off x="152400" y="3475038"/>
            <a:ext cx="1090612" cy="82232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/>
              <a:t>Area =</a:t>
            </a:r>
          </a:p>
          <a:p>
            <a:r>
              <a:rPr lang="en-GB" sz="2400"/>
              <a:t>2 x 5</a:t>
            </a:r>
          </a:p>
        </p:txBody>
      </p:sp>
      <p:sp>
        <p:nvSpPr>
          <p:cNvPr id="37927" name="Text Box 39"/>
          <p:cNvSpPr txBox="1">
            <a:spLocks noChangeArrowheads="1"/>
          </p:cNvSpPr>
          <p:nvPr/>
        </p:nvSpPr>
        <p:spPr bwMode="auto">
          <a:xfrm>
            <a:off x="188912" y="4368800"/>
            <a:ext cx="1042988" cy="457200"/>
          </a:xfrm>
          <a:prstGeom prst="rect">
            <a:avLst/>
          </a:prstGeom>
          <a:solidFill>
            <a:srgbClr val="FFFF00"/>
          </a:solidFill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/>
              <a:t>10cm</a:t>
            </a:r>
            <a:r>
              <a:rPr lang="en-GB" sz="2400" baseline="50000"/>
              <a:t>2</a:t>
            </a:r>
          </a:p>
        </p:txBody>
      </p:sp>
      <p:sp>
        <p:nvSpPr>
          <p:cNvPr id="37928" name="Text Box 40"/>
          <p:cNvSpPr txBox="1">
            <a:spLocks noChangeArrowheads="1"/>
          </p:cNvSpPr>
          <p:nvPr/>
        </p:nvSpPr>
        <p:spPr bwMode="auto">
          <a:xfrm>
            <a:off x="2968625" y="4357688"/>
            <a:ext cx="1090612" cy="82232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/>
              <a:t>Area =</a:t>
            </a:r>
          </a:p>
          <a:p>
            <a:r>
              <a:rPr lang="en-GB" sz="2400"/>
              <a:t>6 x 6</a:t>
            </a:r>
          </a:p>
        </p:txBody>
      </p:sp>
      <p:sp>
        <p:nvSpPr>
          <p:cNvPr id="37929" name="Text Box 41"/>
          <p:cNvSpPr txBox="1">
            <a:spLocks noChangeArrowheads="1"/>
          </p:cNvSpPr>
          <p:nvPr/>
        </p:nvSpPr>
        <p:spPr bwMode="auto">
          <a:xfrm>
            <a:off x="2978150" y="5281613"/>
            <a:ext cx="1042987" cy="457200"/>
          </a:xfrm>
          <a:prstGeom prst="rect">
            <a:avLst/>
          </a:prstGeom>
          <a:solidFill>
            <a:srgbClr val="FFFF00"/>
          </a:solidFill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/>
              <a:t>36cm</a:t>
            </a:r>
            <a:r>
              <a:rPr lang="en-GB" sz="2400" baseline="50000"/>
              <a:t>2</a:t>
            </a:r>
          </a:p>
        </p:txBody>
      </p:sp>
      <p:sp>
        <p:nvSpPr>
          <p:cNvPr id="37930" name="Text Box 42"/>
          <p:cNvSpPr txBox="1">
            <a:spLocks noChangeArrowheads="1"/>
          </p:cNvSpPr>
          <p:nvPr/>
        </p:nvSpPr>
        <p:spPr bwMode="auto">
          <a:xfrm>
            <a:off x="544513" y="1167825"/>
            <a:ext cx="6756400" cy="584775"/>
          </a:xfrm>
          <a:prstGeom prst="rect">
            <a:avLst/>
          </a:prstGeom>
          <a:solidFill>
            <a:srgbClr val="FF3300"/>
          </a:solidFill>
          <a:ln w="317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3200" dirty="0"/>
              <a:t>Total area = 10 + 36 = 46 </a:t>
            </a:r>
            <a:r>
              <a:rPr lang="en-GB" sz="3200" dirty="0" smtClean="0"/>
              <a:t>cm</a:t>
            </a:r>
            <a:r>
              <a:rPr lang="en-GB" sz="3200" baseline="50000" dirty="0" smtClean="0"/>
              <a:t>2</a:t>
            </a:r>
            <a:endParaRPr lang="en-GB" sz="3200" dirty="0"/>
          </a:p>
        </p:txBody>
      </p:sp>
      <p:sp>
        <p:nvSpPr>
          <p:cNvPr id="37938" name="Line 50"/>
          <p:cNvSpPr>
            <a:spLocks noChangeShapeType="1"/>
          </p:cNvSpPr>
          <p:nvPr/>
        </p:nvSpPr>
        <p:spPr bwMode="auto">
          <a:xfrm flipV="1">
            <a:off x="1311275" y="3509963"/>
            <a:ext cx="1533525" cy="487362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7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7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7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7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79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7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918" grpId="0" animBg="1"/>
      <p:bldP spid="37926" grpId="0"/>
      <p:bldP spid="37927" grpId="0" animBg="1"/>
      <p:bldP spid="37928" grpId="0"/>
      <p:bldP spid="37929" grpId="0" animBg="1"/>
      <p:bldP spid="37930" grpId="0" animBg="1"/>
      <p:bldP spid="3793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Freeform 13"/>
          <p:cNvSpPr>
            <a:spLocks/>
          </p:cNvSpPr>
          <p:nvPr/>
        </p:nvSpPr>
        <p:spPr bwMode="auto">
          <a:xfrm>
            <a:off x="325438" y="4365625"/>
            <a:ext cx="4159250" cy="2227263"/>
          </a:xfrm>
          <a:custGeom>
            <a:avLst/>
            <a:gdLst>
              <a:gd name="T0" fmla="*/ 0 w 2620"/>
              <a:gd name="T1" fmla="*/ 0 h 1403"/>
              <a:gd name="T2" fmla="*/ 0 w 2620"/>
              <a:gd name="T3" fmla="*/ 2227263 h 1403"/>
              <a:gd name="T4" fmla="*/ 4159250 w 2620"/>
              <a:gd name="T5" fmla="*/ 2212976 h 1403"/>
              <a:gd name="T6" fmla="*/ 4159250 w 2620"/>
              <a:gd name="T7" fmla="*/ 0 h 1403"/>
              <a:gd name="T8" fmla="*/ 3008312 w 2620"/>
              <a:gd name="T9" fmla="*/ 0 h 1403"/>
              <a:gd name="T10" fmla="*/ 3008312 w 2620"/>
              <a:gd name="T11" fmla="*/ 958850 h 1403"/>
              <a:gd name="T12" fmla="*/ 1504950 w 2620"/>
              <a:gd name="T13" fmla="*/ 958850 h 1403"/>
              <a:gd name="T14" fmla="*/ 1504950 w 2620"/>
              <a:gd name="T15" fmla="*/ 0 h 1403"/>
              <a:gd name="T16" fmla="*/ 0 w 2620"/>
              <a:gd name="T17" fmla="*/ 0 h 140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620"/>
              <a:gd name="T28" fmla="*/ 0 h 1403"/>
              <a:gd name="T29" fmla="*/ 2620 w 2620"/>
              <a:gd name="T30" fmla="*/ 1403 h 140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620" h="1403">
                <a:moveTo>
                  <a:pt x="0" y="0"/>
                </a:moveTo>
                <a:lnTo>
                  <a:pt x="0" y="1403"/>
                </a:lnTo>
                <a:lnTo>
                  <a:pt x="2620" y="1394"/>
                </a:lnTo>
                <a:lnTo>
                  <a:pt x="2620" y="0"/>
                </a:lnTo>
                <a:lnTo>
                  <a:pt x="1895" y="0"/>
                </a:lnTo>
                <a:lnTo>
                  <a:pt x="1895" y="604"/>
                </a:lnTo>
                <a:lnTo>
                  <a:pt x="948" y="604"/>
                </a:lnTo>
                <a:lnTo>
                  <a:pt x="948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9459" name="Text Box 14"/>
          <p:cNvSpPr txBox="1">
            <a:spLocks noChangeArrowheads="1"/>
          </p:cNvSpPr>
          <p:nvPr/>
        </p:nvSpPr>
        <p:spPr bwMode="auto">
          <a:xfrm>
            <a:off x="2054225" y="6527800"/>
            <a:ext cx="804863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11cm</a:t>
            </a:r>
          </a:p>
        </p:txBody>
      </p:sp>
      <p:sp>
        <p:nvSpPr>
          <p:cNvPr id="19460" name="Text Box 15"/>
          <p:cNvSpPr txBox="1">
            <a:spLocks noChangeArrowheads="1"/>
          </p:cNvSpPr>
          <p:nvPr/>
        </p:nvSpPr>
        <p:spPr bwMode="auto">
          <a:xfrm>
            <a:off x="330200" y="5259388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7cm</a:t>
            </a:r>
          </a:p>
        </p:txBody>
      </p:sp>
      <p:sp>
        <p:nvSpPr>
          <p:cNvPr id="19461" name="Text Box 16"/>
          <p:cNvSpPr txBox="1">
            <a:spLocks noChangeArrowheads="1"/>
          </p:cNvSpPr>
          <p:nvPr/>
        </p:nvSpPr>
        <p:spPr bwMode="auto">
          <a:xfrm>
            <a:off x="815975" y="3946525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4cm</a:t>
            </a:r>
          </a:p>
        </p:txBody>
      </p:sp>
      <p:sp>
        <p:nvSpPr>
          <p:cNvPr id="19462" name="Text Box 17"/>
          <p:cNvSpPr txBox="1">
            <a:spLocks noChangeArrowheads="1"/>
          </p:cNvSpPr>
          <p:nvPr/>
        </p:nvSpPr>
        <p:spPr bwMode="auto">
          <a:xfrm>
            <a:off x="1833563" y="4433888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3cm</a:t>
            </a:r>
          </a:p>
        </p:txBody>
      </p:sp>
      <p:sp>
        <p:nvSpPr>
          <p:cNvPr id="19463" name="Text Box 18"/>
          <p:cNvSpPr txBox="1">
            <a:spLocks noChangeArrowheads="1"/>
          </p:cNvSpPr>
          <p:nvPr/>
        </p:nvSpPr>
        <p:spPr bwMode="auto">
          <a:xfrm>
            <a:off x="2674938" y="4464050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3cm</a:t>
            </a:r>
          </a:p>
        </p:txBody>
      </p:sp>
      <p:sp>
        <p:nvSpPr>
          <p:cNvPr id="19464" name="Text Box 19"/>
          <p:cNvSpPr txBox="1">
            <a:spLocks noChangeArrowheads="1"/>
          </p:cNvSpPr>
          <p:nvPr/>
        </p:nvSpPr>
        <p:spPr bwMode="auto">
          <a:xfrm>
            <a:off x="3632200" y="3946525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3cm</a:t>
            </a:r>
          </a:p>
        </p:txBody>
      </p:sp>
      <p:sp>
        <p:nvSpPr>
          <p:cNvPr id="19465" name="Text Box 20"/>
          <p:cNvSpPr txBox="1">
            <a:spLocks noChangeArrowheads="1"/>
          </p:cNvSpPr>
          <p:nvPr/>
        </p:nvSpPr>
        <p:spPr bwMode="auto">
          <a:xfrm>
            <a:off x="3840163" y="5303838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7cm</a:t>
            </a:r>
          </a:p>
        </p:txBody>
      </p:sp>
      <p:sp>
        <p:nvSpPr>
          <p:cNvPr id="38943" name="Line 31"/>
          <p:cNvSpPr>
            <a:spLocks noChangeShapeType="1"/>
          </p:cNvSpPr>
          <p:nvPr/>
        </p:nvSpPr>
        <p:spPr bwMode="auto">
          <a:xfrm>
            <a:off x="1828800" y="5310188"/>
            <a:ext cx="0" cy="12827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8944" name="Line 32"/>
          <p:cNvSpPr>
            <a:spLocks noChangeShapeType="1"/>
          </p:cNvSpPr>
          <p:nvPr/>
        </p:nvSpPr>
        <p:spPr bwMode="auto">
          <a:xfrm>
            <a:off x="3332163" y="5324475"/>
            <a:ext cx="0" cy="125253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8954" name="Text Box 42"/>
          <p:cNvSpPr txBox="1">
            <a:spLocks noChangeArrowheads="1"/>
          </p:cNvSpPr>
          <p:nvPr/>
        </p:nvSpPr>
        <p:spPr bwMode="auto">
          <a:xfrm>
            <a:off x="955675" y="1066799"/>
            <a:ext cx="6977063" cy="584775"/>
          </a:xfrm>
          <a:prstGeom prst="rect">
            <a:avLst/>
          </a:prstGeom>
          <a:solidFill>
            <a:srgbClr val="FF3300"/>
          </a:solidFill>
          <a:ln w="317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3200" dirty="0"/>
              <a:t>Total area = 28 + 16 + 21 = 65 </a:t>
            </a:r>
            <a:r>
              <a:rPr lang="en-GB" sz="3200" dirty="0" smtClean="0"/>
              <a:t>cm</a:t>
            </a:r>
            <a:r>
              <a:rPr lang="en-GB" sz="3200" baseline="50000" dirty="0" smtClean="0"/>
              <a:t>2</a:t>
            </a:r>
            <a:endParaRPr lang="en-GB" sz="3200" dirty="0"/>
          </a:p>
        </p:txBody>
      </p:sp>
      <p:sp>
        <p:nvSpPr>
          <p:cNvPr id="38955" name="Text Box 43"/>
          <p:cNvSpPr txBox="1">
            <a:spLocks noChangeArrowheads="1"/>
          </p:cNvSpPr>
          <p:nvPr/>
        </p:nvSpPr>
        <p:spPr bwMode="auto">
          <a:xfrm>
            <a:off x="684213" y="2381250"/>
            <a:ext cx="1090612" cy="82232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/>
              <a:t>Area =</a:t>
            </a:r>
          </a:p>
          <a:p>
            <a:r>
              <a:rPr lang="en-GB" sz="2400"/>
              <a:t>4 x 7</a:t>
            </a:r>
          </a:p>
        </p:txBody>
      </p:sp>
      <p:sp>
        <p:nvSpPr>
          <p:cNvPr id="38957" name="Text Box 45"/>
          <p:cNvSpPr txBox="1">
            <a:spLocks noChangeArrowheads="1"/>
          </p:cNvSpPr>
          <p:nvPr/>
        </p:nvSpPr>
        <p:spPr bwMode="auto">
          <a:xfrm>
            <a:off x="3087688" y="2409825"/>
            <a:ext cx="1090612" cy="82232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/>
              <a:t>Area =</a:t>
            </a:r>
          </a:p>
          <a:p>
            <a:r>
              <a:rPr lang="en-GB" sz="2400"/>
              <a:t>4 x 4</a:t>
            </a:r>
          </a:p>
        </p:txBody>
      </p:sp>
      <p:sp>
        <p:nvSpPr>
          <p:cNvPr id="19471" name="Text Box 47"/>
          <p:cNvSpPr txBox="1">
            <a:spLocks noChangeArrowheads="1"/>
          </p:cNvSpPr>
          <p:nvPr/>
        </p:nvSpPr>
        <p:spPr bwMode="auto">
          <a:xfrm>
            <a:off x="2241550" y="4916488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4cm</a:t>
            </a:r>
          </a:p>
        </p:txBody>
      </p:sp>
      <p:sp>
        <p:nvSpPr>
          <p:cNvPr id="38960" name="Text Box 48"/>
          <p:cNvSpPr txBox="1">
            <a:spLocks noChangeArrowheads="1"/>
          </p:cNvSpPr>
          <p:nvPr/>
        </p:nvSpPr>
        <p:spPr bwMode="auto">
          <a:xfrm>
            <a:off x="5603875" y="4513263"/>
            <a:ext cx="1090613" cy="82232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/>
              <a:t>Area =</a:t>
            </a:r>
          </a:p>
          <a:p>
            <a:r>
              <a:rPr lang="en-GB" sz="2400"/>
              <a:t>3 x 7</a:t>
            </a:r>
          </a:p>
        </p:txBody>
      </p:sp>
      <p:sp>
        <p:nvSpPr>
          <p:cNvPr id="38961" name="Text Box 49"/>
          <p:cNvSpPr txBox="1">
            <a:spLocks noChangeArrowheads="1"/>
          </p:cNvSpPr>
          <p:nvPr/>
        </p:nvSpPr>
        <p:spPr bwMode="auto">
          <a:xfrm>
            <a:off x="6381750" y="5260975"/>
            <a:ext cx="1042988" cy="457200"/>
          </a:xfrm>
          <a:prstGeom prst="rect">
            <a:avLst/>
          </a:prstGeom>
          <a:solidFill>
            <a:srgbClr val="FFFF00"/>
          </a:solidFill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/>
              <a:t>21cm</a:t>
            </a:r>
            <a:r>
              <a:rPr lang="en-GB" sz="2400" baseline="50000"/>
              <a:t>2</a:t>
            </a:r>
          </a:p>
        </p:txBody>
      </p:sp>
      <p:sp>
        <p:nvSpPr>
          <p:cNvPr id="38962" name="Line 50"/>
          <p:cNvSpPr>
            <a:spLocks noChangeShapeType="1"/>
          </p:cNvSpPr>
          <p:nvPr/>
        </p:nvSpPr>
        <p:spPr bwMode="auto">
          <a:xfrm flipV="1">
            <a:off x="487363" y="3200400"/>
            <a:ext cx="647700" cy="1636713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8956" name="Text Box 44"/>
          <p:cNvSpPr txBox="1">
            <a:spLocks noChangeArrowheads="1"/>
          </p:cNvSpPr>
          <p:nvPr/>
        </p:nvSpPr>
        <p:spPr bwMode="auto">
          <a:xfrm>
            <a:off x="1401763" y="3159125"/>
            <a:ext cx="1042987" cy="457200"/>
          </a:xfrm>
          <a:prstGeom prst="rect">
            <a:avLst/>
          </a:prstGeom>
          <a:solidFill>
            <a:srgbClr val="FFFF00"/>
          </a:solidFill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/>
              <a:t>28cm</a:t>
            </a:r>
            <a:r>
              <a:rPr lang="en-GB" sz="2400" baseline="50000"/>
              <a:t>2</a:t>
            </a:r>
          </a:p>
        </p:txBody>
      </p:sp>
      <p:sp>
        <p:nvSpPr>
          <p:cNvPr id="38963" name="Line 51"/>
          <p:cNvSpPr>
            <a:spLocks noChangeShapeType="1"/>
          </p:cNvSpPr>
          <p:nvPr/>
        </p:nvSpPr>
        <p:spPr bwMode="auto">
          <a:xfrm flipV="1">
            <a:off x="2265363" y="3195638"/>
            <a:ext cx="1193800" cy="2447925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8958" name="Text Box 46"/>
          <p:cNvSpPr txBox="1">
            <a:spLocks noChangeArrowheads="1"/>
          </p:cNvSpPr>
          <p:nvPr/>
        </p:nvSpPr>
        <p:spPr bwMode="auto">
          <a:xfrm>
            <a:off x="3836988" y="3171825"/>
            <a:ext cx="1042987" cy="457200"/>
          </a:xfrm>
          <a:prstGeom prst="rect">
            <a:avLst/>
          </a:prstGeom>
          <a:solidFill>
            <a:srgbClr val="FFFF00"/>
          </a:solidFill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/>
              <a:t>16cm</a:t>
            </a:r>
            <a:r>
              <a:rPr lang="en-GB" sz="2400" baseline="50000"/>
              <a:t>2</a:t>
            </a:r>
          </a:p>
        </p:txBody>
      </p:sp>
      <p:sp>
        <p:nvSpPr>
          <p:cNvPr id="38964" name="Line 52"/>
          <p:cNvSpPr>
            <a:spLocks noChangeShapeType="1"/>
          </p:cNvSpPr>
          <p:nvPr/>
        </p:nvSpPr>
        <p:spPr bwMode="auto">
          <a:xfrm flipV="1">
            <a:off x="4232275" y="4926013"/>
            <a:ext cx="1327150" cy="295275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8966" name="AutoShape 54"/>
          <p:cNvSpPr>
            <a:spLocks noChangeArrowheads="1"/>
          </p:cNvSpPr>
          <p:nvPr/>
        </p:nvSpPr>
        <p:spPr bwMode="auto">
          <a:xfrm>
            <a:off x="5006975" y="2103438"/>
            <a:ext cx="4137025" cy="2438400"/>
          </a:xfrm>
          <a:prstGeom prst="cloudCallout">
            <a:avLst>
              <a:gd name="adj1" fmla="val 17995"/>
              <a:gd name="adj2" fmla="val 67056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GB" sz="2800"/>
              <a:t>There is another way of doing this question.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8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8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8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8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8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8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8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8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8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8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389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38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38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43" grpId="0" animBg="1"/>
      <p:bldP spid="38944" grpId="0" animBg="1"/>
      <p:bldP spid="38954" grpId="0" animBg="1"/>
      <p:bldP spid="38955" grpId="0"/>
      <p:bldP spid="38957" grpId="0"/>
      <p:bldP spid="38960" grpId="0"/>
      <p:bldP spid="38961" grpId="0" animBg="1"/>
      <p:bldP spid="38962" grpId="0" animBg="1"/>
      <p:bldP spid="38956" grpId="0" animBg="1"/>
      <p:bldP spid="38963" grpId="0" animBg="1"/>
      <p:bldP spid="38958" grpId="0" animBg="1"/>
      <p:bldP spid="38964" grpId="0" animBg="1"/>
      <p:bldP spid="3896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Freeform 2"/>
          <p:cNvSpPr>
            <a:spLocks/>
          </p:cNvSpPr>
          <p:nvPr/>
        </p:nvSpPr>
        <p:spPr bwMode="auto">
          <a:xfrm>
            <a:off x="230188" y="3551237"/>
            <a:ext cx="4159250" cy="2227263"/>
          </a:xfrm>
          <a:custGeom>
            <a:avLst/>
            <a:gdLst>
              <a:gd name="T0" fmla="*/ 0 w 2620"/>
              <a:gd name="T1" fmla="*/ 0 h 1403"/>
              <a:gd name="T2" fmla="*/ 0 w 2620"/>
              <a:gd name="T3" fmla="*/ 2227263 h 1403"/>
              <a:gd name="T4" fmla="*/ 4159250 w 2620"/>
              <a:gd name="T5" fmla="*/ 2212976 h 1403"/>
              <a:gd name="T6" fmla="*/ 4159250 w 2620"/>
              <a:gd name="T7" fmla="*/ 0 h 1403"/>
              <a:gd name="T8" fmla="*/ 3008312 w 2620"/>
              <a:gd name="T9" fmla="*/ 0 h 1403"/>
              <a:gd name="T10" fmla="*/ 3008312 w 2620"/>
              <a:gd name="T11" fmla="*/ 958850 h 1403"/>
              <a:gd name="T12" fmla="*/ 1504950 w 2620"/>
              <a:gd name="T13" fmla="*/ 958850 h 1403"/>
              <a:gd name="T14" fmla="*/ 1504950 w 2620"/>
              <a:gd name="T15" fmla="*/ 0 h 1403"/>
              <a:gd name="T16" fmla="*/ 0 w 2620"/>
              <a:gd name="T17" fmla="*/ 0 h 140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620"/>
              <a:gd name="T28" fmla="*/ 0 h 1403"/>
              <a:gd name="T29" fmla="*/ 2620 w 2620"/>
              <a:gd name="T30" fmla="*/ 1403 h 140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620" h="1403">
                <a:moveTo>
                  <a:pt x="0" y="0"/>
                </a:moveTo>
                <a:lnTo>
                  <a:pt x="0" y="1403"/>
                </a:lnTo>
                <a:lnTo>
                  <a:pt x="2620" y="1394"/>
                </a:lnTo>
                <a:lnTo>
                  <a:pt x="2620" y="0"/>
                </a:lnTo>
                <a:lnTo>
                  <a:pt x="1895" y="0"/>
                </a:lnTo>
                <a:lnTo>
                  <a:pt x="1895" y="604"/>
                </a:lnTo>
                <a:lnTo>
                  <a:pt x="948" y="604"/>
                </a:lnTo>
                <a:lnTo>
                  <a:pt x="948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1958975" y="5713412"/>
            <a:ext cx="804863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11cm</a:t>
            </a:r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234950" y="4445000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7cm</a:t>
            </a:r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720725" y="3132137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4cm</a:t>
            </a:r>
          </a:p>
        </p:txBody>
      </p:sp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1738313" y="3619500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3cm</a:t>
            </a:r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2579688" y="3649662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3cm</a:t>
            </a:r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3536950" y="3132137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3cm</a:t>
            </a:r>
          </a:p>
        </p:txBody>
      </p:sp>
      <p:sp>
        <p:nvSpPr>
          <p:cNvPr id="20489" name="Text Box 9"/>
          <p:cNvSpPr txBox="1">
            <a:spLocks noChangeArrowheads="1"/>
          </p:cNvSpPr>
          <p:nvPr/>
        </p:nvSpPr>
        <p:spPr bwMode="auto">
          <a:xfrm>
            <a:off x="3744913" y="4489450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7cm</a:t>
            </a:r>
          </a:p>
        </p:txBody>
      </p:sp>
      <p:sp>
        <p:nvSpPr>
          <p:cNvPr id="39946" name="Line 10"/>
          <p:cNvSpPr>
            <a:spLocks noChangeShapeType="1"/>
          </p:cNvSpPr>
          <p:nvPr/>
        </p:nvSpPr>
        <p:spPr bwMode="auto">
          <a:xfrm flipH="1">
            <a:off x="1719263" y="3551237"/>
            <a:ext cx="150495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9948" name="Text Box 12"/>
          <p:cNvSpPr txBox="1">
            <a:spLocks noChangeArrowheads="1"/>
          </p:cNvSpPr>
          <p:nvPr/>
        </p:nvSpPr>
        <p:spPr bwMode="auto">
          <a:xfrm>
            <a:off x="109537" y="1015425"/>
            <a:ext cx="6977063" cy="58477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en-GB" sz="3200" dirty="0"/>
              <a:t>Total area = 77 – 12 = 65 </a:t>
            </a:r>
            <a:r>
              <a:rPr lang="en-GB" sz="3200" dirty="0" smtClean="0"/>
              <a:t>cm</a:t>
            </a:r>
            <a:r>
              <a:rPr lang="en-GB" sz="3200" baseline="50000" dirty="0" smtClean="0"/>
              <a:t>2</a:t>
            </a:r>
            <a:endParaRPr lang="en-GB" sz="3200" dirty="0"/>
          </a:p>
        </p:txBody>
      </p:sp>
      <p:sp>
        <p:nvSpPr>
          <p:cNvPr id="39949" name="Text Box 13"/>
          <p:cNvSpPr txBox="1">
            <a:spLocks noChangeArrowheads="1"/>
          </p:cNvSpPr>
          <p:nvPr/>
        </p:nvSpPr>
        <p:spPr bwMode="auto">
          <a:xfrm>
            <a:off x="912813" y="4722812"/>
            <a:ext cx="1090612" cy="82232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/>
              <a:t>Area =</a:t>
            </a:r>
          </a:p>
          <a:p>
            <a:r>
              <a:rPr lang="en-GB" sz="2400"/>
              <a:t>7 x 11</a:t>
            </a:r>
          </a:p>
        </p:txBody>
      </p:sp>
      <p:sp>
        <p:nvSpPr>
          <p:cNvPr id="39950" name="Text Box 14"/>
          <p:cNvSpPr txBox="1">
            <a:spLocks noChangeArrowheads="1"/>
          </p:cNvSpPr>
          <p:nvPr/>
        </p:nvSpPr>
        <p:spPr bwMode="auto">
          <a:xfrm>
            <a:off x="3390900" y="1905000"/>
            <a:ext cx="1090613" cy="82232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/>
              <a:t>Area =</a:t>
            </a:r>
          </a:p>
          <a:p>
            <a:r>
              <a:rPr lang="en-GB" sz="2400"/>
              <a:t>3 x 4</a:t>
            </a:r>
          </a:p>
        </p:txBody>
      </p:sp>
      <p:sp>
        <p:nvSpPr>
          <p:cNvPr id="20494" name="Text Box 15"/>
          <p:cNvSpPr txBox="1">
            <a:spLocks noChangeArrowheads="1"/>
          </p:cNvSpPr>
          <p:nvPr/>
        </p:nvSpPr>
        <p:spPr bwMode="auto">
          <a:xfrm>
            <a:off x="2146300" y="4102100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4cm</a:t>
            </a:r>
          </a:p>
        </p:txBody>
      </p:sp>
      <p:sp>
        <p:nvSpPr>
          <p:cNvPr id="39955" name="Text Box 19"/>
          <p:cNvSpPr txBox="1">
            <a:spLocks noChangeArrowheads="1"/>
          </p:cNvSpPr>
          <p:nvPr/>
        </p:nvSpPr>
        <p:spPr bwMode="auto">
          <a:xfrm>
            <a:off x="2484438" y="4926012"/>
            <a:ext cx="1042987" cy="457200"/>
          </a:xfrm>
          <a:prstGeom prst="rect">
            <a:avLst/>
          </a:prstGeom>
          <a:solidFill>
            <a:srgbClr val="FFFF00"/>
          </a:solidFill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/>
              <a:t>77cm</a:t>
            </a:r>
            <a:r>
              <a:rPr lang="en-GB" sz="2400" baseline="50000"/>
              <a:t>2</a:t>
            </a:r>
          </a:p>
        </p:txBody>
      </p:sp>
      <p:sp>
        <p:nvSpPr>
          <p:cNvPr id="39957" name="Text Box 21"/>
          <p:cNvSpPr txBox="1">
            <a:spLocks noChangeArrowheads="1"/>
          </p:cNvSpPr>
          <p:nvPr/>
        </p:nvSpPr>
        <p:spPr bwMode="auto">
          <a:xfrm>
            <a:off x="4491038" y="2327275"/>
            <a:ext cx="1042987" cy="457200"/>
          </a:xfrm>
          <a:prstGeom prst="rect">
            <a:avLst/>
          </a:prstGeom>
          <a:solidFill>
            <a:srgbClr val="FFFF00"/>
          </a:solidFill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2400"/>
              <a:t>12cm</a:t>
            </a:r>
            <a:r>
              <a:rPr lang="en-GB" sz="2400" baseline="50000"/>
              <a:t>2</a:t>
            </a:r>
          </a:p>
        </p:txBody>
      </p:sp>
      <p:sp>
        <p:nvSpPr>
          <p:cNvPr id="39961" name="Rectangle 25"/>
          <p:cNvSpPr>
            <a:spLocks noChangeArrowheads="1"/>
          </p:cNvSpPr>
          <p:nvPr/>
        </p:nvSpPr>
        <p:spPr bwMode="auto">
          <a:xfrm>
            <a:off x="228600" y="3536950"/>
            <a:ext cx="4159250" cy="2225675"/>
          </a:xfrm>
          <a:prstGeom prst="rect">
            <a:avLst/>
          </a:prstGeom>
          <a:noFill/>
          <a:ln w="50800">
            <a:solidFill>
              <a:srgbClr val="99336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62" name="Rectangle 26"/>
          <p:cNvSpPr>
            <a:spLocks noChangeArrowheads="1"/>
          </p:cNvSpPr>
          <p:nvPr/>
        </p:nvSpPr>
        <p:spPr bwMode="auto">
          <a:xfrm>
            <a:off x="1727200" y="3560762"/>
            <a:ext cx="1504950" cy="958850"/>
          </a:xfrm>
          <a:prstGeom prst="rect">
            <a:avLst/>
          </a:prstGeom>
          <a:noFill/>
          <a:ln w="50800">
            <a:solidFill>
              <a:srgbClr val="99336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56" name="Line 20"/>
          <p:cNvSpPr>
            <a:spLocks noChangeShapeType="1"/>
          </p:cNvSpPr>
          <p:nvPr/>
        </p:nvSpPr>
        <p:spPr bwMode="auto">
          <a:xfrm flipV="1">
            <a:off x="2481263" y="2381250"/>
            <a:ext cx="882650" cy="14605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99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5" presetClass="emph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" dur="1000" fill="hold"/>
                                        <p:tgtEl>
                                          <p:spTgt spid="39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5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1000" fill="hold"/>
                                        <p:tgtEl>
                                          <p:spTgt spid="39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9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9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399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9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35" presetClass="emph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1" dur="1000" fill="hold"/>
                                        <p:tgtEl>
                                          <p:spTgt spid="39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35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4" dur="1000" fill="hold"/>
                                        <p:tgtEl>
                                          <p:spTgt spid="39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39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39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39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3" dur="500"/>
                                        <p:tgtEl>
                                          <p:spTgt spid="399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39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6" grpId="0" animBg="1"/>
      <p:bldP spid="39948" grpId="0" animBg="1"/>
      <p:bldP spid="39949" grpId="0"/>
      <p:bldP spid="39950" grpId="0"/>
      <p:bldP spid="39955" grpId="0" animBg="1"/>
      <p:bldP spid="39957" grpId="0" animBg="1"/>
      <p:bldP spid="39961" grpId="0" animBg="1"/>
      <p:bldP spid="39961" grpId="1" animBg="1"/>
      <p:bldP spid="39961" grpId="2" animBg="1"/>
      <p:bldP spid="39961" grpId="3" animBg="1"/>
      <p:bldP spid="39962" grpId="0" animBg="1"/>
      <p:bldP spid="39962" grpId="1" animBg="1"/>
      <p:bldP spid="39962" grpId="2" animBg="1"/>
      <p:bldP spid="39962" grpId="3" animBg="1"/>
      <p:bldP spid="3995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182563" y="222250"/>
            <a:ext cx="7269162" cy="6446838"/>
            <a:chOff x="115" y="140"/>
            <a:chExt cx="4579" cy="4061"/>
          </a:xfrm>
        </p:grpSpPr>
        <p:pic>
          <p:nvPicPr>
            <p:cNvPr id="22537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15" y="140"/>
              <a:ext cx="4579" cy="4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538" name="Rectangle 4"/>
            <p:cNvSpPr>
              <a:spLocks noChangeArrowheads="1"/>
            </p:cNvSpPr>
            <p:nvPr/>
          </p:nvSpPr>
          <p:spPr bwMode="auto">
            <a:xfrm>
              <a:off x="146" y="156"/>
              <a:ext cx="4507" cy="4014"/>
            </a:xfrm>
            <a:prstGeom prst="rect">
              <a:avLst/>
            </a:prstGeom>
            <a:noFill/>
            <a:ln w="317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2531" name="Rectangle 7"/>
          <p:cNvSpPr>
            <a:spLocks noChangeArrowheads="1"/>
          </p:cNvSpPr>
          <p:nvPr/>
        </p:nvSpPr>
        <p:spPr bwMode="auto">
          <a:xfrm>
            <a:off x="581025" y="581025"/>
            <a:ext cx="1885950" cy="1262063"/>
          </a:xfrm>
          <a:prstGeom prst="rect">
            <a:avLst/>
          </a:prstGeom>
          <a:solidFill>
            <a:schemeClr val="bg2">
              <a:alpha val="30196"/>
            </a:schemeClr>
          </a:solidFill>
          <a:ln w="317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2" name="Rectangle 8"/>
          <p:cNvSpPr>
            <a:spLocks noChangeArrowheads="1"/>
          </p:cNvSpPr>
          <p:nvPr/>
        </p:nvSpPr>
        <p:spPr bwMode="auto">
          <a:xfrm>
            <a:off x="581025" y="2466975"/>
            <a:ext cx="768350" cy="2249488"/>
          </a:xfrm>
          <a:prstGeom prst="rect">
            <a:avLst/>
          </a:prstGeom>
          <a:solidFill>
            <a:schemeClr val="bg2">
              <a:alpha val="30196"/>
            </a:schemeClr>
          </a:solidFill>
          <a:ln w="317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3" name="Rectangle 9"/>
          <p:cNvSpPr>
            <a:spLocks noChangeArrowheads="1"/>
          </p:cNvSpPr>
          <p:nvPr/>
        </p:nvSpPr>
        <p:spPr bwMode="auto">
          <a:xfrm>
            <a:off x="3990975" y="579438"/>
            <a:ext cx="2247900" cy="942975"/>
          </a:xfrm>
          <a:prstGeom prst="rect">
            <a:avLst/>
          </a:prstGeom>
          <a:solidFill>
            <a:schemeClr val="bg2">
              <a:alpha val="30196"/>
            </a:schemeClr>
          </a:solidFill>
          <a:ln w="317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4" name="Rectangle 10"/>
          <p:cNvSpPr>
            <a:spLocks noChangeArrowheads="1"/>
          </p:cNvSpPr>
          <p:nvPr/>
        </p:nvSpPr>
        <p:spPr bwMode="auto">
          <a:xfrm>
            <a:off x="2103438" y="2481263"/>
            <a:ext cx="2249487" cy="1595437"/>
          </a:xfrm>
          <a:prstGeom prst="rect">
            <a:avLst/>
          </a:prstGeom>
          <a:solidFill>
            <a:schemeClr val="bg2">
              <a:alpha val="30196"/>
            </a:schemeClr>
          </a:solidFill>
          <a:ln w="317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5" name="Rectangle 11"/>
          <p:cNvSpPr>
            <a:spLocks noChangeArrowheads="1"/>
          </p:cNvSpPr>
          <p:nvPr/>
        </p:nvSpPr>
        <p:spPr bwMode="auto">
          <a:xfrm>
            <a:off x="2089150" y="5049838"/>
            <a:ext cx="4165600" cy="623887"/>
          </a:xfrm>
          <a:prstGeom prst="rect">
            <a:avLst/>
          </a:prstGeom>
          <a:solidFill>
            <a:schemeClr val="bg2">
              <a:alpha val="30196"/>
            </a:schemeClr>
          </a:solidFill>
          <a:ln w="317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6" name="Text Box 12"/>
          <p:cNvSpPr txBox="1">
            <a:spLocks noChangeArrowheads="1"/>
          </p:cNvSpPr>
          <p:nvPr/>
        </p:nvSpPr>
        <p:spPr bwMode="auto">
          <a:xfrm>
            <a:off x="7620000" y="2362200"/>
            <a:ext cx="12954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GB" sz="2800" dirty="0" smtClean="0"/>
              <a:t>Find out the area of given shapes</a:t>
            </a:r>
            <a:endParaRPr lang="en-GB" sz="2800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82563" y="222250"/>
            <a:ext cx="7269162" cy="6446838"/>
            <a:chOff x="591" y="130"/>
            <a:chExt cx="4579" cy="4061"/>
          </a:xfrm>
        </p:grpSpPr>
        <p:pic>
          <p:nvPicPr>
            <p:cNvPr id="23559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1" y="130"/>
              <a:ext cx="4579" cy="4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560" name="Rectangle 4"/>
            <p:cNvSpPr>
              <a:spLocks noChangeArrowheads="1"/>
            </p:cNvSpPr>
            <p:nvPr/>
          </p:nvSpPr>
          <p:spPr bwMode="auto">
            <a:xfrm>
              <a:off x="622" y="146"/>
              <a:ext cx="4507" cy="4014"/>
            </a:xfrm>
            <a:prstGeom prst="rect">
              <a:avLst/>
            </a:prstGeom>
            <a:noFill/>
            <a:ln w="317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3555" name="Freeform 7"/>
          <p:cNvSpPr>
            <a:spLocks/>
          </p:cNvSpPr>
          <p:nvPr/>
        </p:nvSpPr>
        <p:spPr bwMode="auto">
          <a:xfrm>
            <a:off x="3233738" y="579438"/>
            <a:ext cx="1519237" cy="1274762"/>
          </a:xfrm>
          <a:custGeom>
            <a:avLst/>
            <a:gdLst>
              <a:gd name="T0" fmla="*/ 0 w 957"/>
              <a:gd name="T1" fmla="*/ 0 h 803"/>
              <a:gd name="T2" fmla="*/ 0 w 957"/>
              <a:gd name="T3" fmla="*/ 1274762 h 803"/>
              <a:gd name="T4" fmla="*/ 1519237 w 957"/>
              <a:gd name="T5" fmla="*/ 1274762 h 803"/>
              <a:gd name="T6" fmla="*/ 1519237 w 957"/>
              <a:gd name="T7" fmla="*/ 644525 h 803"/>
              <a:gd name="T8" fmla="*/ 760412 w 957"/>
              <a:gd name="T9" fmla="*/ 644525 h 803"/>
              <a:gd name="T10" fmla="*/ 760412 w 957"/>
              <a:gd name="T11" fmla="*/ 0 h 803"/>
              <a:gd name="T12" fmla="*/ 0 w 957"/>
              <a:gd name="T13" fmla="*/ 0 h 80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957"/>
              <a:gd name="T22" fmla="*/ 0 h 803"/>
              <a:gd name="T23" fmla="*/ 957 w 957"/>
              <a:gd name="T24" fmla="*/ 803 h 803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957" h="803">
                <a:moveTo>
                  <a:pt x="0" y="0"/>
                </a:moveTo>
                <a:lnTo>
                  <a:pt x="0" y="803"/>
                </a:lnTo>
                <a:lnTo>
                  <a:pt x="957" y="803"/>
                </a:lnTo>
                <a:lnTo>
                  <a:pt x="957" y="406"/>
                </a:lnTo>
                <a:lnTo>
                  <a:pt x="479" y="406"/>
                </a:lnTo>
                <a:lnTo>
                  <a:pt x="479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3556" name="Freeform 8"/>
          <p:cNvSpPr>
            <a:spLocks/>
          </p:cNvSpPr>
          <p:nvPr/>
        </p:nvSpPr>
        <p:spPr bwMode="auto">
          <a:xfrm>
            <a:off x="592138" y="1854200"/>
            <a:ext cx="1881187" cy="1919288"/>
          </a:xfrm>
          <a:custGeom>
            <a:avLst/>
            <a:gdLst>
              <a:gd name="T0" fmla="*/ 0 w 1185"/>
              <a:gd name="T1" fmla="*/ 0 h 1209"/>
              <a:gd name="T2" fmla="*/ 0 w 1185"/>
              <a:gd name="T3" fmla="*/ 1919288 h 1209"/>
              <a:gd name="T4" fmla="*/ 1881187 w 1185"/>
              <a:gd name="T5" fmla="*/ 1919288 h 1209"/>
              <a:gd name="T6" fmla="*/ 1881187 w 1185"/>
              <a:gd name="T7" fmla="*/ 644525 h 1209"/>
              <a:gd name="T8" fmla="*/ 760412 w 1185"/>
              <a:gd name="T9" fmla="*/ 644525 h 1209"/>
              <a:gd name="T10" fmla="*/ 0 w 1185"/>
              <a:gd name="T11" fmla="*/ 0 h 120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185"/>
              <a:gd name="T19" fmla="*/ 0 h 1209"/>
              <a:gd name="T20" fmla="*/ 1185 w 1185"/>
              <a:gd name="T21" fmla="*/ 1209 h 120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185" h="1209">
                <a:moveTo>
                  <a:pt x="0" y="0"/>
                </a:moveTo>
                <a:lnTo>
                  <a:pt x="0" y="1209"/>
                </a:lnTo>
                <a:lnTo>
                  <a:pt x="1185" y="1209"/>
                </a:lnTo>
                <a:lnTo>
                  <a:pt x="1185" y="406"/>
                </a:lnTo>
                <a:lnTo>
                  <a:pt x="479" y="406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3557" name="Freeform 9"/>
          <p:cNvSpPr>
            <a:spLocks/>
          </p:cNvSpPr>
          <p:nvPr/>
        </p:nvSpPr>
        <p:spPr bwMode="auto">
          <a:xfrm>
            <a:off x="2859088" y="3773488"/>
            <a:ext cx="2266950" cy="2536825"/>
          </a:xfrm>
          <a:custGeom>
            <a:avLst/>
            <a:gdLst>
              <a:gd name="T0" fmla="*/ 0 w 1428"/>
              <a:gd name="T1" fmla="*/ 630238 h 1598"/>
              <a:gd name="T2" fmla="*/ 760412 w 1428"/>
              <a:gd name="T3" fmla="*/ 0 h 1598"/>
              <a:gd name="T4" fmla="*/ 1506537 w 1428"/>
              <a:gd name="T5" fmla="*/ 630238 h 1598"/>
              <a:gd name="T6" fmla="*/ 1506537 w 1428"/>
              <a:gd name="T7" fmla="*/ 1274762 h 1598"/>
              <a:gd name="T8" fmla="*/ 2266950 w 1428"/>
              <a:gd name="T9" fmla="*/ 1905000 h 1598"/>
              <a:gd name="T10" fmla="*/ 1519237 w 1428"/>
              <a:gd name="T11" fmla="*/ 2536825 h 1598"/>
              <a:gd name="T12" fmla="*/ 760412 w 1428"/>
              <a:gd name="T13" fmla="*/ 1905000 h 1598"/>
              <a:gd name="T14" fmla="*/ 0 w 1428"/>
              <a:gd name="T15" fmla="*/ 1905000 h 1598"/>
              <a:gd name="T16" fmla="*/ 0 w 1428"/>
              <a:gd name="T17" fmla="*/ 630238 h 159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428"/>
              <a:gd name="T28" fmla="*/ 0 h 1598"/>
              <a:gd name="T29" fmla="*/ 1428 w 1428"/>
              <a:gd name="T30" fmla="*/ 1598 h 159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428" h="1598">
                <a:moveTo>
                  <a:pt x="0" y="397"/>
                </a:moveTo>
                <a:lnTo>
                  <a:pt x="479" y="0"/>
                </a:lnTo>
                <a:lnTo>
                  <a:pt x="949" y="397"/>
                </a:lnTo>
                <a:lnTo>
                  <a:pt x="949" y="803"/>
                </a:lnTo>
                <a:lnTo>
                  <a:pt x="1428" y="1200"/>
                </a:lnTo>
                <a:lnTo>
                  <a:pt x="957" y="1598"/>
                </a:lnTo>
                <a:lnTo>
                  <a:pt x="479" y="1200"/>
                </a:lnTo>
                <a:lnTo>
                  <a:pt x="0" y="1200"/>
                </a:lnTo>
                <a:lnTo>
                  <a:pt x="0" y="397"/>
                </a:lnTo>
                <a:close/>
              </a:path>
            </a:pathLst>
          </a:cu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Text Box 12"/>
          <p:cNvSpPr txBox="1">
            <a:spLocks noChangeArrowheads="1"/>
          </p:cNvSpPr>
          <p:nvPr/>
        </p:nvSpPr>
        <p:spPr bwMode="auto">
          <a:xfrm>
            <a:off x="7620000" y="2362200"/>
            <a:ext cx="12954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GB" sz="2800" dirty="0" smtClean="0"/>
              <a:t>Find out the area of given shapes</a:t>
            </a:r>
            <a:endParaRPr lang="en-GB" sz="2800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Freeform 5"/>
          <p:cNvSpPr>
            <a:spLocks/>
          </p:cNvSpPr>
          <p:nvPr/>
        </p:nvSpPr>
        <p:spPr bwMode="auto">
          <a:xfrm rot="5400000">
            <a:off x="824706" y="469107"/>
            <a:ext cx="3024187" cy="2876550"/>
          </a:xfrm>
          <a:custGeom>
            <a:avLst/>
            <a:gdLst>
              <a:gd name="T0" fmla="*/ 0 w 1905"/>
              <a:gd name="T1" fmla="*/ 2876550 h 1812"/>
              <a:gd name="T2" fmla="*/ 3024187 w 1905"/>
              <a:gd name="T3" fmla="*/ 2876550 h 1812"/>
              <a:gd name="T4" fmla="*/ 3024187 w 1905"/>
              <a:gd name="T5" fmla="*/ 1254125 h 1812"/>
              <a:gd name="T6" fmla="*/ 2271712 w 1905"/>
              <a:gd name="T7" fmla="*/ 1254125 h 1812"/>
              <a:gd name="T8" fmla="*/ 2271712 w 1905"/>
              <a:gd name="T9" fmla="*/ 0 h 1812"/>
              <a:gd name="T10" fmla="*/ 752475 w 1905"/>
              <a:gd name="T11" fmla="*/ 0 h 1812"/>
              <a:gd name="T12" fmla="*/ 752475 w 1905"/>
              <a:gd name="T13" fmla="*/ 1268413 h 1812"/>
              <a:gd name="T14" fmla="*/ 0 w 1905"/>
              <a:gd name="T15" fmla="*/ 1268413 h 1812"/>
              <a:gd name="T16" fmla="*/ 0 w 1905"/>
              <a:gd name="T17" fmla="*/ 2876550 h 181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05"/>
              <a:gd name="T28" fmla="*/ 0 h 1812"/>
              <a:gd name="T29" fmla="*/ 1905 w 1905"/>
              <a:gd name="T30" fmla="*/ 1812 h 181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05" h="1812">
                <a:moveTo>
                  <a:pt x="0" y="1812"/>
                </a:moveTo>
                <a:lnTo>
                  <a:pt x="1905" y="1812"/>
                </a:lnTo>
                <a:lnTo>
                  <a:pt x="1905" y="790"/>
                </a:lnTo>
                <a:lnTo>
                  <a:pt x="1431" y="790"/>
                </a:lnTo>
                <a:lnTo>
                  <a:pt x="1431" y="0"/>
                </a:lnTo>
                <a:lnTo>
                  <a:pt x="474" y="0"/>
                </a:lnTo>
                <a:lnTo>
                  <a:pt x="474" y="799"/>
                </a:lnTo>
                <a:lnTo>
                  <a:pt x="0" y="799"/>
                </a:lnTo>
                <a:lnTo>
                  <a:pt x="0" y="1812"/>
                </a:lnTo>
                <a:close/>
              </a:path>
            </a:pathLst>
          </a:custGeom>
          <a:noFill/>
          <a:ln w="317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03" name="Text Box 6"/>
          <p:cNvSpPr txBox="1">
            <a:spLocks noChangeArrowheads="1"/>
          </p:cNvSpPr>
          <p:nvPr/>
        </p:nvSpPr>
        <p:spPr bwMode="auto">
          <a:xfrm>
            <a:off x="200025" y="1636713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9cm</a:t>
            </a:r>
          </a:p>
        </p:txBody>
      </p:sp>
      <p:sp>
        <p:nvSpPr>
          <p:cNvPr id="25604" name="Text Box 7"/>
          <p:cNvSpPr txBox="1">
            <a:spLocks noChangeArrowheads="1"/>
          </p:cNvSpPr>
          <p:nvPr/>
        </p:nvSpPr>
        <p:spPr bwMode="auto">
          <a:xfrm>
            <a:off x="1404938" y="-6350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5cm</a:t>
            </a:r>
          </a:p>
        </p:txBody>
      </p:sp>
      <p:sp>
        <p:nvSpPr>
          <p:cNvPr id="25605" name="Text Box 8"/>
          <p:cNvSpPr txBox="1">
            <a:spLocks noChangeArrowheads="1"/>
          </p:cNvSpPr>
          <p:nvPr/>
        </p:nvSpPr>
        <p:spPr bwMode="auto">
          <a:xfrm>
            <a:off x="1374775" y="3416300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5cm</a:t>
            </a:r>
          </a:p>
        </p:txBody>
      </p:sp>
      <p:sp>
        <p:nvSpPr>
          <p:cNvPr id="25606" name="Text Box 9"/>
          <p:cNvSpPr txBox="1">
            <a:spLocks noChangeArrowheads="1"/>
          </p:cNvSpPr>
          <p:nvPr/>
        </p:nvSpPr>
        <p:spPr bwMode="auto">
          <a:xfrm>
            <a:off x="2540000" y="2825750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2cm</a:t>
            </a:r>
          </a:p>
        </p:txBody>
      </p:sp>
      <p:sp>
        <p:nvSpPr>
          <p:cNvPr id="25607" name="Text Box 10"/>
          <p:cNvSpPr txBox="1">
            <a:spLocks noChangeArrowheads="1"/>
          </p:cNvSpPr>
          <p:nvPr/>
        </p:nvSpPr>
        <p:spPr bwMode="auto">
          <a:xfrm>
            <a:off x="2878138" y="2251075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4cm</a:t>
            </a:r>
          </a:p>
        </p:txBody>
      </p:sp>
      <p:sp>
        <p:nvSpPr>
          <p:cNvPr id="25608" name="Text Box 11"/>
          <p:cNvSpPr txBox="1">
            <a:spLocks noChangeArrowheads="1"/>
          </p:cNvSpPr>
          <p:nvPr/>
        </p:nvSpPr>
        <p:spPr bwMode="auto">
          <a:xfrm>
            <a:off x="3794125" y="1704975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5cm</a:t>
            </a:r>
          </a:p>
        </p:txBody>
      </p:sp>
      <p:sp>
        <p:nvSpPr>
          <p:cNvPr id="25609" name="Text Box 12"/>
          <p:cNvSpPr txBox="1">
            <a:spLocks noChangeArrowheads="1"/>
          </p:cNvSpPr>
          <p:nvPr/>
        </p:nvSpPr>
        <p:spPr bwMode="auto">
          <a:xfrm>
            <a:off x="2878138" y="1144588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4cm</a:t>
            </a:r>
          </a:p>
        </p:txBody>
      </p:sp>
      <p:sp>
        <p:nvSpPr>
          <p:cNvPr id="25610" name="Text Box 13"/>
          <p:cNvSpPr txBox="1">
            <a:spLocks noChangeArrowheads="1"/>
          </p:cNvSpPr>
          <p:nvPr/>
        </p:nvSpPr>
        <p:spPr bwMode="auto">
          <a:xfrm>
            <a:off x="2524125" y="584200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2cm</a:t>
            </a:r>
          </a:p>
        </p:txBody>
      </p:sp>
      <p:sp>
        <p:nvSpPr>
          <p:cNvPr id="25611" name="Freeform 15"/>
          <p:cNvSpPr>
            <a:spLocks/>
          </p:cNvSpPr>
          <p:nvPr/>
        </p:nvSpPr>
        <p:spPr bwMode="auto">
          <a:xfrm>
            <a:off x="900113" y="4321175"/>
            <a:ext cx="4159250" cy="2227263"/>
          </a:xfrm>
          <a:custGeom>
            <a:avLst/>
            <a:gdLst>
              <a:gd name="T0" fmla="*/ 0 w 2620"/>
              <a:gd name="T1" fmla="*/ 0 h 1403"/>
              <a:gd name="T2" fmla="*/ 0 w 2620"/>
              <a:gd name="T3" fmla="*/ 2227263 h 1403"/>
              <a:gd name="T4" fmla="*/ 4159250 w 2620"/>
              <a:gd name="T5" fmla="*/ 2212976 h 1403"/>
              <a:gd name="T6" fmla="*/ 4159250 w 2620"/>
              <a:gd name="T7" fmla="*/ 0 h 1403"/>
              <a:gd name="T8" fmla="*/ 3008312 w 2620"/>
              <a:gd name="T9" fmla="*/ 0 h 1403"/>
              <a:gd name="T10" fmla="*/ 3008312 w 2620"/>
              <a:gd name="T11" fmla="*/ 958850 h 1403"/>
              <a:gd name="T12" fmla="*/ 1504950 w 2620"/>
              <a:gd name="T13" fmla="*/ 958850 h 1403"/>
              <a:gd name="T14" fmla="*/ 1504950 w 2620"/>
              <a:gd name="T15" fmla="*/ 0 h 1403"/>
              <a:gd name="T16" fmla="*/ 0 w 2620"/>
              <a:gd name="T17" fmla="*/ 0 h 140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620"/>
              <a:gd name="T28" fmla="*/ 0 h 1403"/>
              <a:gd name="T29" fmla="*/ 2620 w 2620"/>
              <a:gd name="T30" fmla="*/ 1403 h 140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620" h="1403">
                <a:moveTo>
                  <a:pt x="0" y="0"/>
                </a:moveTo>
                <a:lnTo>
                  <a:pt x="0" y="1403"/>
                </a:lnTo>
                <a:lnTo>
                  <a:pt x="2620" y="1394"/>
                </a:lnTo>
                <a:lnTo>
                  <a:pt x="2620" y="0"/>
                </a:lnTo>
                <a:lnTo>
                  <a:pt x="1895" y="0"/>
                </a:lnTo>
                <a:lnTo>
                  <a:pt x="1895" y="604"/>
                </a:lnTo>
                <a:lnTo>
                  <a:pt x="948" y="604"/>
                </a:lnTo>
                <a:lnTo>
                  <a:pt x="948" y="0"/>
                </a:lnTo>
                <a:lnTo>
                  <a:pt x="0" y="0"/>
                </a:lnTo>
                <a:close/>
              </a:path>
            </a:pathLst>
          </a:custGeom>
          <a:noFill/>
          <a:ln w="317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12" name="Text Box 16"/>
          <p:cNvSpPr txBox="1">
            <a:spLocks noChangeArrowheads="1"/>
          </p:cNvSpPr>
          <p:nvPr/>
        </p:nvSpPr>
        <p:spPr bwMode="auto">
          <a:xfrm>
            <a:off x="2628900" y="6483350"/>
            <a:ext cx="804863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11cm</a:t>
            </a:r>
          </a:p>
        </p:txBody>
      </p:sp>
      <p:sp>
        <p:nvSpPr>
          <p:cNvPr id="25613" name="Text Box 17"/>
          <p:cNvSpPr txBox="1">
            <a:spLocks noChangeArrowheads="1"/>
          </p:cNvSpPr>
          <p:nvPr/>
        </p:nvSpPr>
        <p:spPr bwMode="auto">
          <a:xfrm>
            <a:off x="241300" y="5214938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7cm</a:t>
            </a:r>
          </a:p>
        </p:txBody>
      </p:sp>
      <p:sp>
        <p:nvSpPr>
          <p:cNvPr id="25614" name="Text Box 18"/>
          <p:cNvSpPr txBox="1">
            <a:spLocks noChangeArrowheads="1"/>
          </p:cNvSpPr>
          <p:nvPr/>
        </p:nvSpPr>
        <p:spPr bwMode="auto">
          <a:xfrm>
            <a:off x="1390650" y="3902075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4cm</a:t>
            </a:r>
          </a:p>
        </p:txBody>
      </p:sp>
      <p:sp>
        <p:nvSpPr>
          <p:cNvPr id="25615" name="Text Box 19"/>
          <p:cNvSpPr txBox="1">
            <a:spLocks noChangeArrowheads="1"/>
          </p:cNvSpPr>
          <p:nvPr/>
        </p:nvSpPr>
        <p:spPr bwMode="auto">
          <a:xfrm>
            <a:off x="2408238" y="4581525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3cm</a:t>
            </a:r>
          </a:p>
        </p:txBody>
      </p:sp>
      <p:sp>
        <p:nvSpPr>
          <p:cNvPr id="25616" name="Text Box 20"/>
          <p:cNvSpPr txBox="1">
            <a:spLocks noChangeArrowheads="1"/>
          </p:cNvSpPr>
          <p:nvPr/>
        </p:nvSpPr>
        <p:spPr bwMode="auto">
          <a:xfrm>
            <a:off x="3249613" y="4581525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3cm</a:t>
            </a:r>
          </a:p>
        </p:txBody>
      </p:sp>
      <p:sp>
        <p:nvSpPr>
          <p:cNvPr id="25617" name="Text Box 21"/>
          <p:cNvSpPr txBox="1">
            <a:spLocks noChangeArrowheads="1"/>
          </p:cNvSpPr>
          <p:nvPr/>
        </p:nvSpPr>
        <p:spPr bwMode="auto">
          <a:xfrm>
            <a:off x="2806700" y="5289550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4cm</a:t>
            </a:r>
          </a:p>
        </p:txBody>
      </p:sp>
      <p:sp>
        <p:nvSpPr>
          <p:cNvPr id="25618" name="Text Box 22"/>
          <p:cNvSpPr txBox="1">
            <a:spLocks noChangeArrowheads="1"/>
          </p:cNvSpPr>
          <p:nvPr/>
        </p:nvSpPr>
        <p:spPr bwMode="auto">
          <a:xfrm>
            <a:off x="4206875" y="3902075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3cm</a:t>
            </a:r>
          </a:p>
        </p:txBody>
      </p:sp>
      <p:sp>
        <p:nvSpPr>
          <p:cNvPr id="25619" name="Text Box 23"/>
          <p:cNvSpPr txBox="1">
            <a:spLocks noChangeArrowheads="1"/>
          </p:cNvSpPr>
          <p:nvPr/>
        </p:nvSpPr>
        <p:spPr bwMode="auto">
          <a:xfrm>
            <a:off x="5062538" y="5273675"/>
            <a:ext cx="663575" cy="396875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7cm</a:t>
            </a:r>
          </a:p>
        </p:txBody>
      </p:sp>
      <p:grpSp>
        <p:nvGrpSpPr>
          <p:cNvPr id="2" name="Group 33"/>
          <p:cNvGrpSpPr>
            <a:grpSpLocks/>
          </p:cNvGrpSpPr>
          <p:nvPr/>
        </p:nvGrpSpPr>
        <p:grpSpPr bwMode="auto">
          <a:xfrm>
            <a:off x="4811713" y="923925"/>
            <a:ext cx="3392487" cy="3951288"/>
            <a:chOff x="3495" y="861"/>
            <a:chExt cx="2137" cy="2489"/>
          </a:xfrm>
        </p:grpSpPr>
        <p:sp>
          <p:nvSpPr>
            <p:cNvPr id="25622" name="Freeform 25"/>
            <p:cNvSpPr>
              <a:spLocks/>
            </p:cNvSpPr>
            <p:nvPr/>
          </p:nvSpPr>
          <p:spPr bwMode="auto">
            <a:xfrm>
              <a:off x="4023" y="1106"/>
              <a:ext cx="1189" cy="2007"/>
            </a:xfrm>
            <a:custGeom>
              <a:avLst/>
              <a:gdLst>
                <a:gd name="T0" fmla="*/ 0 w 1189"/>
                <a:gd name="T1" fmla="*/ 0 h 2007"/>
                <a:gd name="T2" fmla="*/ 0 w 1189"/>
                <a:gd name="T3" fmla="*/ 2007 h 2007"/>
                <a:gd name="T4" fmla="*/ 1189 w 1189"/>
                <a:gd name="T5" fmla="*/ 2007 h 2007"/>
                <a:gd name="T6" fmla="*/ 1180 w 1189"/>
                <a:gd name="T7" fmla="*/ 994 h 2007"/>
                <a:gd name="T8" fmla="*/ 474 w 1189"/>
                <a:gd name="T9" fmla="*/ 994 h 2007"/>
                <a:gd name="T10" fmla="*/ 474 w 1189"/>
                <a:gd name="T11" fmla="*/ 0 h 2007"/>
                <a:gd name="T12" fmla="*/ 0 w 1189"/>
                <a:gd name="T13" fmla="*/ 0 h 200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189"/>
                <a:gd name="T22" fmla="*/ 0 h 2007"/>
                <a:gd name="T23" fmla="*/ 1189 w 1189"/>
                <a:gd name="T24" fmla="*/ 2007 h 200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189" h="2007">
                  <a:moveTo>
                    <a:pt x="0" y="0"/>
                  </a:moveTo>
                  <a:lnTo>
                    <a:pt x="0" y="2007"/>
                  </a:lnTo>
                  <a:lnTo>
                    <a:pt x="1189" y="2007"/>
                  </a:lnTo>
                  <a:lnTo>
                    <a:pt x="1180" y="994"/>
                  </a:lnTo>
                  <a:lnTo>
                    <a:pt x="474" y="994"/>
                  </a:lnTo>
                  <a:lnTo>
                    <a:pt x="474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17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" name="Group 32"/>
            <p:cNvGrpSpPr>
              <a:grpSpLocks/>
            </p:cNvGrpSpPr>
            <p:nvPr/>
          </p:nvGrpSpPr>
          <p:grpSpPr bwMode="auto">
            <a:xfrm>
              <a:off x="3495" y="861"/>
              <a:ext cx="2137" cy="2489"/>
              <a:chOff x="3495" y="861"/>
              <a:chExt cx="2137" cy="2489"/>
            </a:xfrm>
          </p:grpSpPr>
          <p:sp>
            <p:nvSpPr>
              <p:cNvPr id="25624" name="Text Box 26"/>
              <p:cNvSpPr txBox="1">
                <a:spLocks noChangeArrowheads="1"/>
              </p:cNvSpPr>
              <p:nvPr/>
            </p:nvSpPr>
            <p:spPr bwMode="auto">
              <a:xfrm>
                <a:off x="4434" y="3100"/>
                <a:ext cx="418" cy="250"/>
              </a:xfrm>
              <a:prstGeom prst="rect">
                <a:avLst/>
              </a:prstGeom>
              <a:noFill/>
              <a:ln w="31750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GB"/>
                  <a:t>6cm</a:t>
                </a:r>
              </a:p>
            </p:txBody>
          </p:sp>
          <p:sp>
            <p:nvSpPr>
              <p:cNvPr id="25625" name="Text Box 27"/>
              <p:cNvSpPr txBox="1">
                <a:spLocks noChangeArrowheads="1"/>
              </p:cNvSpPr>
              <p:nvPr/>
            </p:nvSpPr>
            <p:spPr bwMode="auto">
              <a:xfrm>
                <a:off x="5214" y="2459"/>
                <a:ext cx="418" cy="250"/>
              </a:xfrm>
              <a:prstGeom prst="rect">
                <a:avLst/>
              </a:prstGeom>
              <a:noFill/>
              <a:ln w="31750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GB"/>
                  <a:t>6cm</a:t>
                </a:r>
              </a:p>
            </p:txBody>
          </p:sp>
          <p:sp>
            <p:nvSpPr>
              <p:cNvPr id="25626" name="Text Box 28"/>
              <p:cNvSpPr txBox="1">
                <a:spLocks noChangeArrowheads="1"/>
              </p:cNvSpPr>
              <p:nvPr/>
            </p:nvSpPr>
            <p:spPr bwMode="auto">
              <a:xfrm>
                <a:off x="3495" y="1921"/>
                <a:ext cx="507" cy="250"/>
              </a:xfrm>
              <a:prstGeom prst="rect">
                <a:avLst/>
              </a:prstGeom>
              <a:noFill/>
              <a:ln w="31750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GB"/>
                  <a:t>11cm</a:t>
                </a:r>
              </a:p>
            </p:txBody>
          </p:sp>
          <p:sp>
            <p:nvSpPr>
              <p:cNvPr id="25627" name="Text Box 29"/>
              <p:cNvSpPr txBox="1">
                <a:spLocks noChangeArrowheads="1"/>
              </p:cNvSpPr>
              <p:nvPr/>
            </p:nvSpPr>
            <p:spPr bwMode="auto">
              <a:xfrm>
                <a:off x="4053" y="861"/>
                <a:ext cx="418" cy="250"/>
              </a:xfrm>
              <a:prstGeom prst="rect">
                <a:avLst/>
              </a:prstGeom>
              <a:noFill/>
              <a:ln w="31750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GB"/>
                  <a:t>2cm</a:t>
                </a:r>
              </a:p>
            </p:txBody>
          </p:sp>
          <p:sp>
            <p:nvSpPr>
              <p:cNvPr id="25628" name="Text Box 30"/>
              <p:cNvSpPr txBox="1">
                <a:spLocks noChangeArrowheads="1"/>
              </p:cNvSpPr>
              <p:nvPr/>
            </p:nvSpPr>
            <p:spPr bwMode="auto">
              <a:xfrm>
                <a:off x="4657" y="1837"/>
                <a:ext cx="418" cy="250"/>
              </a:xfrm>
              <a:prstGeom prst="rect">
                <a:avLst/>
              </a:prstGeom>
              <a:noFill/>
              <a:ln w="31750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GB"/>
                  <a:t>4cm</a:t>
                </a:r>
              </a:p>
            </p:txBody>
          </p:sp>
          <p:sp>
            <p:nvSpPr>
              <p:cNvPr id="25629" name="Text Box 31"/>
              <p:cNvSpPr txBox="1">
                <a:spLocks noChangeArrowheads="1"/>
              </p:cNvSpPr>
              <p:nvPr/>
            </p:nvSpPr>
            <p:spPr bwMode="auto">
              <a:xfrm>
                <a:off x="4499" y="1465"/>
                <a:ext cx="418" cy="250"/>
              </a:xfrm>
              <a:prstGeom prst="rect">
                <a:avLst/>
              </a:prstGeom>
              <a:noFill/>
              <a:ln w="31750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GB"/>
                  <a:t>5cm</a:t>
                </a:r>
              </a:p>
            </p:txBody>
          </p:sp>
        </p:grpSp>
      </p:grpSp>
      <p:sp>
        <p:nvSpPr>
          <p:cNvPr id="30" name="Text Box 12"/>
          <p:cNvSpPr txBox="1">
            <a:spLocks noChangeArrowheads="1"/>
          </p:cNvSpPr>
          <p:nvPr/>
        </p:nvSpPr>
        <p:spPr bwMode="auto">
          <a:xfrm>
            <a:off x="7620000" y="457200"/>
            <a:ext cx="1295400" cy="224676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GB" sz="2800" dirty="0" smtClean="0">
                <a:solidFill>
                  <a:srgbClr val="FF0000"/>
                </a:solidFill>
              </a:rPr>
              <a:t>Find out the area of given shapes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276600" y="381000"/>
            <a:ext cx="28632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ASSIGNMENT</a:t>
            </a:r>
            <a:endParaRPr lang="en-US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2012</TotalTime>
  <Words>782</Words>
  <Application>Microsoft Office PowerPoint</Application>
  <PresentationFormat>On-screen Show (4:3)</PresentationFormat>
  <Paragraphs>245</Paragraphs>
  <Slides>35</Slides>
  <Notes>3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Flow</vt:lpstr>
      <vt:lpstr>Slide 1</vt:lpstr>
      <vt:lpstr>Today’s Objectives</vt:lpstr>
      <vt:lpstr>Knowledge Test</vt:lpstr>
      <vt:lpstr>Length</vt:lpstr>
      <vt:lpstr>Slide 5</vt:lpstr>
      <vt:lpstr>Slide 6</vt:lpstr>
      <vt:lpstr>Slide 7</vt:lpstr>
      <vt:lpstr>Area of a Square</vt:lpstr>
      <vt:lpstr>Find the area of these squares. </vt:lpstr>
      <vt:lpstr>Slide 10</vt:lpstr>
      <vt:lpstr>Find the area of these rectangles.</vt:lpstr>
      <vt:lpstr>Slide 12</vt:lpstr>
      <vt:lpstr>Slide 13</vt:lpstr>
      <vt:lpstr>Area of a Rectangle</vt:lpstr>
      <vt:lpstr>Area of a Square or Rectangle</vt:lpstr>
      <vt:lpstr>Slide 16</vt:lpstr>
      <vt:lpstr>Slide 17</vt:lpstr>
      <vt:lpstr>Slide 18</vt:lpstr>
      <vt:lpstr>Area of a Triangle</vt:lpstr>
      <vt:lpstr>Slide 20</vt:lpstr>
      <vt:lpstr>Area of a Triangle</vt:lpstr>
      <vt:lpstr>Base</vt:lpstr>
      <vt:lpstr>Height</vt:lpstr>
      <vt:lpstr>Width</vt:lpstr>
      <vt:lpstr>Find the area of these triangles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General Mathematics</dc:title>
  <dc:creator>dell</dc:creator>
  <cp:lastModifiedBy>NTS</cp:lastModifiedBy>
  <cp:revision>574</cp:revision>
  <dcterms:created xsi:type="dcterms:W3CDTF">2014-04-26T07:09:13Z</dcterms:created>
  <dcterms:modified xsi:type="dcterms:W3CDTF">2014-06-25T07:50:22Z</dcterms:modified>
</cp:coreProperties>
</file>