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8"/>
  </p:notesMasterIdLst>
  <p:sldIdLst>
    <p:sldId id="256" r:id="rId2"/>
    <p:sldId id="311" r:id="rId3"/>
    <p:sldId id="400" r:id="rId4"/>
    <p:sldId id="449" r:id="rId5"/>
    <p:sldId id="486" r:id="rId6"/>
    <p:sldId id="470" r:id="rId7"/>
    <p:sldId id="487" r:id="rId8"/>
    <p:sldId id="445" r:id="rId9"/>
    <p:sldId id="468" r:id="rId10"/>
    <p:sldId id="402" r:id="rId11"/>
    <p:sldId id="474" r:id="rId12"/>
    <p:sldId id="428" r:id="rId13"/>
    <p:sldId id="427" r:id="rId14"/>
    <p:sldId id="429" r:id="rId15"/>
    <p:sldId id="430" r:id="rId16"/>
    <p:sldId id="403" r:id="rId17"/>
    <p:sldId id="472" r:id="rId18"/>
    <p:sldId id="431" r:id="rId19"/>
    <p:sldId id="432" r:id="rId20"/>
    <p:sldId id="404" r:id="rId21"/>
    <p:sldId id="415" r:id="rId22"/>
    <p:sldId id="416" r:id="rId23"/>
    <p:sldId id="417" r:id="rId24"/>
    <p:sldId id="418" r:id="rId25"/>
    <p:sldId id="419" r:id="rId26"/>
    <p:sldId id="433" r:id="rId27"/>
    <p:sldId id="475" r:id="rId28"/>
    <p:sldId id="476" r:id="rId29"/>
    <p:sldId id="477" r:id="rId30"/>
    <p:sldId id="478" r:id="rId31"/>
    <p:sldId id="481" r:id="rId32"/>
    <p:sldId id="482" r:id="rId33"/>
    <p:sldId id="483" r:id="rId34"/>
    <p:sldId id="484" r:id="rId35"/>
    <p:sldId id="485" r:id="rId36"/>
    <p:sldId id="424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  <a:srgbClr val="FF6600"/>
    <a:srgbClr val="C52211"/>
    <a:srgbClr val="CC00CC"/>
    <a:srgbClr val="B17ED8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803" autoAdjust="0"/>
  </p:normalViewPr>
  <p:slideViewPr>
    <p:cSldViewPr>
      <p:cViewPr>
        <p:scale>
          <a:sx n="66" d="100"/>
          <a:sy n="66" d="100"/>
        </p:scale>
        <p:origin x="-142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/>
            <a:t>Learn about the Perimeter 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E71BABA3-1782-4B5F-B842-522EF0B7ADA2}">
      <dgm:prSet/>
      <dgm:spPr/>
      <dgm:t>
        <a:bodyPr/>
        <a:lstStyle/>
        <a:p>
          <a:pPr rtl="0"/>
          <a:r>
            <a:rPr lang="en-US" dirty="0" smtClean="0"/>
            <a:t>Find the Perimeter of Simple Polygons</a:t>
          </a:r>
          <a:endParaRPr lang="en-US" dirty="0"/>
        </a:p>
      </dgm:t>
    </dgm:pt>
    <dgm:pt modelId="{AA8C3BCA-AE3B-4F53-913B-B13793B527C8}" type="parTrans" cxnId="{530FE16C-343D-4F4F-8C3F-1FA173FB17A2}">
      <dgm:prSet/>
      <dgm:spPr/>
      <dgm:t>
        <a:bodyPr/>
        <a:lstStyle/>
        <a:p>
          <a:endParaRPr lang="en-US"/>
        </a:p>
      </dgm:t>
    </dgm:pt>
    <dgm:pt modelId="{DF5C0D29-B92D-476A-9D4D-42C57AE2914F}" type="sibTrans" cxnId="{530FE16C-343D-4F4F-8C3F-1FA173FB17A2}">
      <dgm:prSet/>
      <dgm:spPr/>
      <dgm:t>
        <a:bodyPr/>
        <a:lstStyle/>
        <a:p>
          <a:endParaRPr lang="en-US"/>
        </a:p>
      </dgm:t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 custLinFactNeighborX="787" custLinFactNeighborY="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530FE16C-343D-4F4F-8C3F-1FA173FB17A2}" srcId="{1E2C499F-276F-4965-8EF3-F224D0293B1A}" destId="{E71BABA3-1782-4B5F-B842-522EF0B7ADA2}" srcOrd="1" destOrd="0" parTransId="{AA8C3BCA-AE3B-4F53-913B-B13793B527C8}" sibTransId="{DF5C0D29-B92D-476A-9D4D-42C57AE2914F}"/>
    <dgm:cxn modelId="{8BE1FCD6-8AEE-4600-BDCB-552D7D998FC6}" type="presOf" srcId="{E71BABA3-1782-4B5F-B842-522EF0B7ADA2}" destId="{5385EDCF-D356-4B6A-9D2E-B578239DCE61}" srcOrd="0" destOrd="1" presId="urn:microsoft.com/office/officeart/2005/8/layout/vList5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179819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285750" lvl="1" indent="-285750" algn="l" defTabSz="2133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800" kern="1200" dirty="0" smtClean="0"/>
            <a:t>Learn about the Perimeter </a:t>
          </a:r>
          <a:endParaRPr lang="en-US" sz="4800" kern="1200" dirty="0"/>
        </a:p>
        <a:p>
          <a:pPr marL="285750" lvl="1" indent="-285750" algn="l" defTabSz="2133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800" kern="1200" dirty="0" smtClean="0"/>
            <a:t>Find the Perimeter of Simple Polygons</a:t>
          </a:r>
          <a:endParaRPr lang="en-US" sz="4800" kern="1200" dirty="0"/>
        </a:p>
      </dsp:txBody>
      <dsp:txXfrm rot="5400000">
        <a:off x="3813048" y="-179819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0EFA47-0F03-4209-AD50-9AC7F5405C40}" type="slidenum">
              <a:rPr lang="en-US"/>
              <a:pPr/>
              <a:t>4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5683A3-15D2-4B98-85CD-5EF2681BA263}" type="slidenum">
              <a:rPr lang="en-US"/>
              <a:pPr/>
              <a:t>6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694CEB-A4C1-4D4C-815A-CE63D9DA935A}" type="slidenum">
              <a:rPr lang="en-US"/>
              <a:pPr/>
              <a:t>11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61DCF9-0C31-465A-B15B-9BC80750D33F}" type="slidenum">
              <a:rPr lang="en-US"/>
              <a:pPr/>
              <a:t>17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570F8F-4634-45E9-9D1B-6A84D0F13484}" type="slidenum">
              <a:rPr lang="en-US"/>
              <a:pPr/>
              <a:t>27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7B7309-3DCE-4D79-91D4-A297D3A70D3D}" type="slidenum">
              <a:rPr lang="en-US"/>
              <a:pPr/>
              <a:t>28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BC5FD6-0534-4684-86CA-B4BE0B5BD585}" type="slidenum">
              <a:rPr lang="en-US"/>
              <a:pPr/>
              <a:t>29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C38D21-854C-44F4-807F-9F7E3E6DA10E}" type="slidenum">
              <a:rPr lang="en-US"/>
              <a:pPr/>
              <a:t>30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A0739-B4EF-4A7B-A8CA-BE106F0565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6/25/2014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1219200"/>
            <a:ext cx="9144000" cy="1115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sx="101000" sy="101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8100000" sx="101000" sy="101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04800" y="2286000"/>
            <a:ext cx="8686800" cy="43434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3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23</a:t>
            </a:r>
            <a:endParaRPr kumimoji="0" lang="en-US" sz="3200" b="0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 </a:t>
            </a: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PERIMETER</a:t>
            </a:r>
            <a:endParaRPr kumimoji="0" lang="en-US" sz="4800" b="1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Knowledge Test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Length</a:t>
            </a:r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2438400"/>
            <a:ext cx="6019800" cy="4114800"/>
          </a:xfrm>
        </p:spPr>
        <p:txBody>
          <a:bodyPr/>
          <a:lstStyle/>
          <a:p>
            <a:pPr eaLnBrk="1" hangingPunct="1">
              <a:buNone/>
            </a:pPr>
            <a:r>
              <a:rPr lang="en-US" sz="44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Definition:</a:t>
            </a:r>
          </a:p>
          <a:p>
            <a:pPr marL="0" indent="0" eaLnBrk="1" hangingPunct="1">
              <a:buNone/>
            </a:pPr>
            <a:r>
              <a:rPr lang="en-US" sz="4400" dirty="0" smtClean="0"/>
              <a:t>The measure of the distance across an figure.</a:t>
            </a:r>
          </a:p>
        </p:txBody>
      </p:sp>
      <p:pic>
        <p:nvPicPr>
          <p:cNvPr id="8196" name="Picture 7" descr="C:\Documents and Settings\stonej2\Application Data\Microsoft\Media Catalog\Downloaded Clips\cl0\ED00127_.wmf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 rot="20366224">
            <a:off x="5373412" y="1727649"/>
            <a:ext cx="3810000" cy="2651125"/>
          </a:xfrm>
        </p:spPr>
      </p:pic>
      <p:sp>
        <p:nvSpPr>
          <p:cNvPr id="8197" name="Rectangle 8"/>
          <p:cNvSpPr>
            <a:spLocks noChangeArrowheads="1"/>
          </p:cNvSpPr>
          <p:nvPr/>
        </p:nvSpPr>
        <p:spPr bwMode="auto">
          <a:xfrm>
            <a:off x="117475" y="2582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3400" y="838200"/>
            <a:ext cx="3429000" cy="609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Perimeter</a:t>
            </a:r>
            <a:endParaRPr lang="en-US" sz="7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609600" y="17526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800" dirty="0">
                <a:solidFill>
                  <a:schemeClr val="tx2"/>
                </a:solidFill>
              </a:rPr>
              <a:t>The distance around the outside of a rectangle.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286000" y="2971800"/>
            <a:ext cx="4876800" cy="2819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GB"/>
          </a:p>
        </p:txBody>
      </p:sp>
      <p:sp>
        <p:nvSpPr>
          <p:cNvPr id="9237" name="Oval 21"/>
          <p:cNvSpPr>
            <a:spLocks noChangeArrowheads="1"/>
          </p:cNvSpPr>
          <p:nvPr/>
        </p:nvSpPr>
        <p:spPr bwMode="auto">
          <a:xfrm>
            <a:off x="2133600" y="2438400"/>
            <a:ext cx="381000" cy="3810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239" name="Oval 23"/>
          <p:cNvSpPr>
            <a:spLocks noChangeArrowheads="1"/>
          </p:cNvSpPr>
          <p:nvPr/>
        </p:nvSpPr>
        <p:spPr bwMode="auto">
          <a:xfrm>
            <a:off x="3733800" y="2438400"/>
            <a:ext cx="381000" cy="3810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240" name="Oval 24"/>
          <p:cNvSpPr>
            <a:spLocks noChangeArrowheads="1"/>
          </p:cNvSpPr>
          <p:nvPr/>
        </p:nvSpPr>
        <p:spPr bwMode="auto">
          <a:xfrm>
            <a:off x="5257800" y="2438400"/>
            <a:ext cx="381000" cy="3810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241" name="Oval 25"/>
          <p:cNvSpPr>
            <a:spLocks noChangeArrowheads="1"/>
          </p:cNvSpPr>
          <p:nvPr/>
        </p:nvSpPr>
        <p:spPr bwMode="auto">
          <a:xfrm>
            <a:off x="6858000" y="2438400"/>
            <a:ext cx="381000" cy="3810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242" name="Oval 26"/>
          <p:cNvSpPr>
            <a:spLocks noChangeArrowheads="1"/>
          </p:cNvSpPr>
          <p:nvPr/>
        </p:nvSpPr>
        <p:spPr bwMode="auto">
          <a:xfrm>
            <a:off x="7467600" y="3581400"/>
            <a:ext cx="381000" cy="3810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243" name="Oval 27"/>
          <p:cNvSpPr>
            <a:spLocks noChangeArrowheads="1"/>
          </p:cNvSpPr>
          <p:nvPr/>
        </p:nvSpPr>
        <p:spPr bwMode="auto">
          <a:xfrm>
            <a:off x="7467600" y="4724400"/>
            <a:ext cx="381000" cy="3810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244" name="Oval 28"/>
          <p:cNvSpPr>
            <a:spLocks noChangeArrowheads="1"/>
          </p:cNvSpPr>
          <p:nvPr/>
        </p:nvSpPr>
        <p:spPr bwMode="auto">
          <a:xfrm>
            <a:off x="7010400" y="6019800"/>
            <a:ext cx="381000" cy="3810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245" name="Oval 29"/>
          <p:cNvSpPr>
            <a:spLocks noChangeArrowheads="1"/>
          </p:cNvSpPr>
          <p:nvPr/>
        </p:nvSpPr>
        <p:spPr bwMode="auto">
          <a:xfrm>
            <a:off x="5334000" y="6019800"/>
            <a:ext cx="381000" cy="3810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246" name="Oval 30"/>
          <p:cNvSpPr>
            <a:spLocks noChangeArrowheads="1"/>
          </p:cNvSpPr>
          <p:nvPr/>
        </p:nvSpPr>
        <p:spPr bwMode="auto">
          <a:xfrm>
            <a:off x="3733800" y="6019800"/>
            <a:ext cx="381000" cy="3810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247" name="Oval 31"/>
          <p:cNvSpPr>
            <a:spLocks noChangeArrowheads="1"/>
          </p:cNvSpPr>
          <p:nvPr/>
        </p:nvSpPr>
        <p:spPr bwMode="auto">
          <a:xfrm>
            <a:off x="2133600" y="6019800"/>
            <a:ext cx="381000" cy="3810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248" name="Oval 32"/>
          <p:cNvSpPr>
            <a:spLocks noChangeArrowheads="1"/>
          </p:cNvSpPr>
          <p:nvPr/>
        </p:nvSpPr>
        <p:spPr bwMode="auto">
          <a:xfrm>
            <a:off x="1676400" y="4800600"/>
            <a:ext cx="381000" cy="3810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249" name="Oval 33"/>
          <p:cNvSpPr>
            <a:spLocks noChangeArrowheads="1"/>
          </p:cNvSpPr>
          <p:nvPr/>
        </p:nvSpPr>
        <p:spPr bwMode="auto">
          <a:xfrm>
            <a:off x="1676400" y="3581400"/>
            <a:ext cx="381000" cy="3810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1905000" y="2628900"/>
            <a:ext cx="5626100" cy="3467100"/>
            <a:chOff x="1200" y="1656"/>
            <a:chExt cx="3544" cy="2184"/>
          </a:xfrm>
        </p:grpSpPr>
        <p:sp>
          <p:nvSpPr>
            <p:cNvPr id="3090" name="Freeform 36"/>
            <p:cNvSpPr>
              <a:spLocks/>
            </p:cNvSpPr>
            <p:nvPr/>
          </p:nvSpPr>
          <p:spPr bwMode="auto">
            <a:xfrm>
              <a:off x="1232" y="1656"/>
              <a:ext cx="3512" cy="2160"/>
            </a:xfrm>
            <a:custGeom>
              <a:avLst/>
              <a:gdLst>
                <a:gd name="T0" fmla="*/ 208 w 3512"/>
                <a:gd name="T1" fmla="*/ 168 h 2160"/>
                <a:gd name="T2" fmla="*/ 1264 w 3512"/>
                <a:gd name="T3" fmla="*/ 120 h 2160"/>
                <a:gd name="T4" fmla="*/ 2272 w 3512"/>
                <a:gd name="T5" fmla="*/ 120 h 2160"/>
                <a:gd name="T6" fmla="*/ 3328 w 3512"/>
                <a:gd name="T7" fmla="*/ 168 h 2160"/>
                <a:gd name="T8" fmla="*/ 3376 w 3512"/>
                <a:gd name="T9" fmla="*/ 1128 h 2160"/>
                <a:gd name="T10" fmla="*/ 3376 w 3512"/>
                <a:gd name="T11" fmla="*/ 1896 h 2160"/>
                <a:gd name="T12" fmla="*/ 3328 w 3512"/>
                <a:gd name="T13" fmla="*/ 2088 h 2160"/>
                <a:gd name="T14" fmla="*/ 2704 w 3512"/>
                <a:gd name="T15" fmla="*/ 2136 h 2160"/>
                <a:gd name="T16" fmla="*/ 1936 w 3512"/>
                <a:gd name="T17" fmla="*/ 2088 h 2160"/>
                <a:gd name="T18" fmla="*/ 880 w 3512"/>
                <a:gd name="T19" fmla="*/ 2088 h 2160"/>
                <a:gd name="T20" fmla="*/ 160 w 3512"/>
                <a:gd name="T21" fmla="*/ 2088 h 2160"/>
                <a:gd name="T22" fmla="*/ 16 w 3512"/>
                <a:gd name="T23" fmla="*/ 1656 h 2160"/>
                <a:gd name="T24" fmla="*/ 64 w 3512"/>
                <a:gd name="T25" fmla="*/ 936 h 2160"/>
                <a:gd name="T26" fmla="*/ 160 w 3512"/>
                <a:gd name="T27" fmla="*/ 216 h 2160"/>
                <a:gd name="T28" fmla="*/ 256 w 3512"/>
                <a:gd name="T29" fmla="*/ 168 h 216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512"/>
                <a:gd name="T46" fmla="*/ 0 h 2160"/>
                <a:gd name="T47" fmla="*/ 3512 w 3512"/>
                <a:gd name="T48" fmla="*/ 2160 h 216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512" h="2160">
                  <a:moveTo>
                    <a:pt x="208" y="168"/>
                  </a:moveTo>
                  <a:cubicBezTo>
                    <a:pt x="564" y="148"/>
                    <a:pt x="920" y="128"/>
                    <a:pt x="1264" y="120"/>
                  </a:cubicBezTo>
                  <a:cubicBezTo>
                    <a:pt x="1608" y="112"/>
                    <a:pt x="1928" y="112"/>
                    <a:pt x="2272" y="120"/>
                  </a:cubicBezTo>
                  <a:cubicBezTo>
                    <a:pt x="2616" y="128"/>
                    <a:pt x="3144" y="0"/>
                    <a:pt x="3328" y="168"/>
                  </a:cubicBezTo>
                  <a:cubicBezTo>
                    <a:pt x="3512" y="336"/>
                    <a:pt x="3368" y="840"/>
                    <a:pt x="3376" y="1128"/>
                  </a:cubicBezTo>
                  <a:cubicBezTo>
                    <a:pt x="3384" y="1416"/>
                    <a:pt x="3384" y="1736"/>
                    <a:pt x="3376" y="1896"/>
                  </a:cubicBezTo>
                  <a:cubicBezTo>
                    <a:pt x="3368" y="2056"/>
                    <a:pt x="3440" y="2048"/>
                    <a:pt x="3328" y="2088"/>
                  </a:cubicBezTo>
                  <a:cubicBezTo>
                    <a:pt x="3216" y="2128"/>
                    <a:pt x="2936" y="2136"/>
                    <a:pt x="2704" y="2136"/>
                  </a:cubicBezTo>
                  <a:cubicBezTo>
                    <a:pt x="2472" y="2136"/>
                    <a:pt x="2240" y="2096"/>
                    <a:pt x="1936" y="2088"/>
                  </a:cubicBezTo>
                  <a:cubicBezTo>
                    <a:pt x="1632" y="2080"/>
                    <a:pt x="1176" y="2088"/>
                    <a:pt x="880" y="2088"/>
                  </a:cubicBezTo>
                  <a:cubicBezTo>
                    <a:pt x="584" y="2088"/>
                    <a:pt x="304" y="2160"/>
                    <a:pt x="160" y="2088"/>
                  </a:cubicBezTo>
                  <a:cubicBezTo>
                    <a:pt x="16" y="2016"/>
                    <a:pt x="32" y="1848"/>
                    <a:pt x="16" y="1656"/>
                  </a:cubicBezTo>
                  <a:cubicBezTo>
                    <a:pt x="0" y="1464"/>
                    <a:pt x="40" y="1176"/>
                    <a:pt x="64" y="936"/>
                  </a:cubicBezTo>
                  <a:cubicBezTo>
                    <a:pt x="88" y="696"/>
                    <a:pt x="128" y="344"/>
                    <a:pt x="160" y="216"/>
                  </a:cubicBezTo>
                  <a:cubicBezTo>
                    <a:pt x="192" y="88"/>
                    <a:pt x="240" y="176"/>
                    <a:pt x="256" y="16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1" name="Freeform 37"/>
            <p:cNvSpPr>
              <a:spLocks/>
            </p:cNvSpPr>
            <p:nvPr/>
          </p:nvSpPr>
          <p:spPr bwMode="auto">
            <a:xfrm>
              <a:off x="2160" y="1728"/>
              <a:ext cx="144" cy="144"/>
            </a:xfrm>
            <a:custGeom>
              <a:avLst/>
              <a:gdLst>
                <a:gd name="T0" fmla="*/ 0 w 144"/>
                <a:gd name="T1" fmla="*/ 0 h 144"/>
                <a:gd name="T2" fmla="*/ 144 w 144"/>
                <a:gd name="T3" fmla="*/ 48 h 144"/>
                <a:gd name="T4" fmla="*/ 0 w 144"/>
                <a:gd name="T5" fmla="*/ 144 h 144"/>
                <a:gd name="T6" fmla="*/ 0 60000 65536"/>
                <a:gd name="T7" fmla="*/ 0 60000 65536"/>
                <a:gd name="T8" fmla="*/ 0 60000 65536"/>
                <a:gd name="T9" fmla="*/ 0 w 144"/>
                <a:gd name="T10" fmla="*/ 0 h 144"/>
                <a:gd name="T11" fmla="*/ 144 w 144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44">
                  <a:moveTo>
                    <a:pt x="0" y="0"/>
                  </a:moveTo>
                  <a:cubicBezTo>
                    <a:pt x="72" y="12"/>
                    <a:pt x="144" y="24"/>
                    <a:pt x="144" y="48"/>
                  </a:cubicBezTo>
                  <a:cubicBezTo>
                    <a:pt x="144" y="72"/>
                    <a:pt x="24" y="128"/>
                    <a:pt x="0" y="14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2" name="Freeform 38"/>
            <p:cNvSpPr>
              <a:spLocks/>
            </p:cNvSpPr>
            <p:nvPr/>
          </p:nvSpPr>
          <p:spPr bwMode="auto">
            <a:xfrm>
              <a:off x="3072" y="1728"/>
              <a:ext cx="144" cy="144"/>
            </a:xfrm>
            <a:custGeom>
              <a:avLst/>
              <a:gdLst>
                <a:gd name="T0" fmla="*/ 0 w 144"/>
                <a:gd name="T1" fmla="*/ 0 h 144"/>
                <a:gd name="T2" fmla="*/ 144 w 144"/>
                <a:gd name="T3" fmla="*/ 48 h 144"/>
                <a:gd name="T4" fmla="*/ 0 w 144"/>
                <a:gd name="T5" fmla="*/ 144 h 144"/>
                <a:gd name="T6" fmla="*/ 0 60000 65536"/>
                <a:gd name="T7" fmla="*/ 0 60000 65536"/>
                <a:gd name="T8" fmla="*/ 0 60000 65536"/>
                <a:gd name="T9" fmla="*/ 0 w 144"/>
                <a:gd name="T10" fmla="*/ 0 h 144"/>
                <a:gd name="T11" fmla="*/ 144 w 144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44">
                  <a:moveTo>
                    <a:pt x="0" y="0"/>
                  </a:moveTo>
                  <a:cubicBezTo>
                    <a:pt x="72" y="12"/>
                    <a:pt x="144" y="24"/>
                    <a:pt x="144" y="48"/>
                  </a:cubicBezTo>
                  <a:cubicBezTo>
                    <a:pt x="144" y="72"/>
                    <a:pt x="24" y="128"/>
                    <a:pt x="0" y="14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3" name="Freeform 39"/>
            <p:cNvSpPr>
              <a:spLocks/>
            </p:cNvSpPr>
            <p:nvPr/>
          </p:nvSpPr>
          <p:spPr bwMode="auto">
            <a:xfrm>
              <a:off x="3984" y="1680"/>
              <a:ext cx="144" cy="144"/>
            </a:xfrm>
            <a:custGeom>
              <a:avLst/>
              <a:gdLst>
                <a:gd name="T0" fmla="*/ 0 w 144"/>
                <a:gd name="T1" fmla="*/ 0 h 144"/>
                <a:gd name="T2" fmla="*/ 144 w 144"/>
                <a:gd name="T3" fmla="*/ 48 h 144"/>
                <a:gd name="T4" fmla="*/ 0 w 144"/>
                <a:gd name="T5" fmla="*/ 144 h 144"/>
                <a:gd name="T6" fmla="*/ 0 60000 65536"/>
                <a:gd name="T7" fmla="*/ 0 60000 65536"/>
                <a:gd name="T8" fmla="*/ 0 60000 65536"/>
                <a:gd name="T9" fmla="*/ 0 w 144"/>
                <a:gd name="T10" fmla="*/ 0 h 144"/>
                <a:gd name="T11" fmla="*/ 144 w 144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44">
                  <a:moveTo>
                    <a:pt x="0" y="0"/>
                  </a:moveTo>
                  <a:cubicBezTo>
                    <a:pt x="72" y="12"/>
                    <a:pt x="144" y="24"/>
                    <a:pt x="144" y="48"/>
                  </a:cubicBezTo>
                  <a:cubicBezTo>
                    <a:pt x="144" y="72"/>
                    <a:pt x="24" y="128"/>
                    <a:pt x="0" y="14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4" name="Freeform 40"/>
            <p:cNvSpPr>
              <a:spLocks/>
            </p:cNvSpPr>
            <p:nvPr/>
          </p:nvSpPr>
          <p:spPr bwMode="auto">
            <a:xfrm rot="5590789">
              <a:off x="4560" y="2016"/>
              <a:ext cx="144" cy="144"/>
            </a:xfrm>
            <a:custGeom>
              <a:avLst/>
              <a:gdLst>
                <a:gd name="T0" fmla="*/ 0 w 144"/>
                <a:gd name="T1" fmla="*/ 0 h 144"/>
                <a:gd name="T2" fmla="*/ 144 w 144"/>
                <a:gd name="T3" fmla="*/ 48 h 144"/>
                <a:gd name="T4" fmla="*/ 0 w 144"/>
                <a:gd name="T5" fmla="*/ 144 h 144"/>
                <a:gd name="T6" fmla="*/ 0 60000 65536"/>
                <a:gd name="T7" fmla="*/ 0 60000 65536"/>
                <a:gd name="T8" fmla="*/ 0 60000 65536"/>
                <a:gd name="T9" fmla="*/ 0 w 144"/>
                <a:gd name="T10" fmla="*/ 0 h 144"/>
                <a:gd name="T11" fmla="*/ 144 w 144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44">
                  <a:moveTo>
                    <a:pt x="0" y="0"/>
                  </a:moveTo>
                  <a:cubicBezTo>
                    <a:pt x="72" y="12"/>
                    <a:pt x="144" y="24"/>
                    <a:pt x="144" y="48"/>
                  </a:cubicBezTo>
                  <a:cubicBezTo>
                    <a:pt x="144" y="72"/>
                    <a:pt x="24" y="128"/>
                    <a:pt x="0" y="14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5" name="Freeform 41"/>
            <p:cNvSpPr>
              <a:spLocks/>
            </p:cNvSpPr>
            <p:nvPr/>
          </p:nvSpPr>
          <p:spPr bwMode="auto">
            <a:xfrm rot="5590789">
              <a:off x="4512" y="3024"/>
              <a:ext cx="144" cy="144"/>
            </a:xfrm>
            <a:custGeom>
              <a:avLst/>
              <a:gdLst>
                <a:gd name="T0" fmla="*/ 0 w 144"/>
                <a:gd name="T1" fmla="*/ 0 h 144"/>
                <a:gd name="T2" fmla="*/ 144 w 144"/>
                <a:gd name="T3" fmla="*/ 48 h 144"/>
                <a:gd name="T4" fmla="*/ 0 w 144"/>
                <a:gd name="T5" fmla="*/ 144 h 144"/>
                <a:gd name="T6" fmla="*/ 0 60000 65536"/>
                <a:gd name="T7" fmla="*/ 0 60000 65536"/>
                <a:gd name="T8" fmla="*/ 0 60000 65536"/>
                <a:gd name="T9" fmla="*/ 0 w 144"/>
                <a:gd name="T10" fmla="*/ 0 h 144"/>
                <a:gd name="T11" fmla="*/ 144 w 144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44">
                  <a:moveTo>
                    <a:pt x="0" y="0"/>
                  </a:moveTo>
                  <a:cubicBezTo>
                    <a:pt x="72" y="12"/>
                    <a:pt x="144" y="24"/>
                    <a:pt x="144" y="48"/>
                  </a:cubicBezTo>
                  <a:cubicBezTo>
                    <a:pt x="144" y="72"/>
                    <a:pt x="24" y="128"/>
                    <a:pt x="0" y="14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6" name="Freeform 42"/>
            <p:cNvSpPr>
              <a:spLocks/>
            </p:cNvSpPr>
            <p:nvPr/>
          </p:nvSpPr>
          <p:spPr bwMode="auto">
            <a:xfrm rot="9763053">
              <a:off x="4464" y="3648"/>
              <a:ext cx="144" cy="144"/>
            </a:xfrm>
            <a:custGeom>
              <a:avLst/>
              <a:gdLst>
                <a:gd name="T0" fmla="*/ 0 w 144"/>
                <a:gd name="T1" fmla="*/ 0 h 144"/>
                <a:gd name="T2" fmla="*/ 144 w 144"/>
                <a:gd name="T3" fmla="*/ 48 h 144"/>
                <a:gd name="T4" fmla="*/ 0 w 144"/>
                <a:gd name="T5" fmla="*/ 144 h 144"/>
                <a:gd name="T6" fmla="*/ 0 60000 65536"/>
                <a:gd name="T7" fmla="*/ 0 60000 65536"/>
                <a:gd name="T8" fmla="*/ 0 60000 65536"/>
                <a:gd name="T9" fmla="*/ 0 w 144"/>
                <a:gd name="T10" fmla="*/ 0 h 144"/>
                <a:gd name="T11" fmla="*/ 144 w 144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44">
                  <a:moveTo>
                    <a:pt x="0" y="0"/>
                  </a:moveTo>
                  <a:cubicBezTo>
                    <a:pt x="72" y="12"/>
                    <a:pt x="144" y="24"/>
                    <a:pt x="144" y="48"/>
                  </a:cubicBezTo>
                  <a:cubicBezTo>
                    <a:pt x="144" y="72"/>
                    <a:pt x="24" y="128"/>
                    <a:pt x="0" y="14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7" name="Freeform 43"/>
            <p:cNvSpPr>
              <a:spLocks/>
            </p:cNvSpPr>
            <p:nvPr/>
          </p:nvSpPr>
          <p:spPr bwMode="auto">
            <a:xfrm rot="10517399">
              <a:off x="3648" y="3696"/>
              <a:ext cx="144" cy="144"/>
            </a:xfrm>
            <a:custGeom>
              <a:avLst/>
              <a:gdLst>
                <a:gd name="T0" fmla="*/ 0 w 144"/>
                <a:gd name="T1" fmla="*/ 0 h 144"/>
                <a:gd name="T2" fmla="*/ 144 w 144"/>
                <a:gd name="T3" fmla="*/ 48 h 144"/>
                <a:gd name="T4" fmla="*/ 0 w 144"/>
                <a:gd name="T5" fmla="*/ 144 h 144"/>
                <a:gd name="T6" fmla="*/ 0 60000 65536"/>
                <a:gd name="T7" fmla="*/ 0 60000 65536"/>
                <a:gd name="T8" fmla="*/ 0 60000 65536"/>
                <a:gd name="T9" fmla="*/ 0 w 144"/>
                <a:gd name="T10" fmla="*/ 0 h 144"/>
                <a:gd name="T11" fmla="*/ 144 w 144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44">
                  <a:moveTo>
                    <a:pt x="0" y="0"/>
                  </a:moveTo>
                  <a:cubicBezTo>
                    <a:pt x="72" y="12"/>
                    <a:pt x="144" y="24"/>
                    <a:pt x="144" y="48"/>
                  </a:cubicBezTo>
                  <a:cubicBezTo>
                    <a:pt x="144" y="72"/>
                    <a:pt x="24" y="128"/>
                    <a:pt x="0" y="14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8" name="Freeform 44"/>
            <p:cNvSpPr>
              <a:spLocks/>
            </p:cNvSpPr>
            <p:nvPr/>
          </p:nvSpPr>
          <p:spPr bwMode="auto">
            <a:xfrm rot="10517399">
              <a:off x="2832" y="3648"/>
              <a:ext cx="144" cy="144"/>
            </a:xfrm>
            <a:custGeom>
              <a:avLst/>
              <a:gdLst>
                <a:gd name="T0" fmla="*/ 0 w 144"/>
                <a:gd name="T1" fmla="*/ 0 h 144"/>
                <a:gd name="T2" fmla="*/ 144 w 144"/>
                <a:gd name="T3" fmla="*/ 48 h 144"/>
                <a:gd name="T4" fmla="*/ 0 w 144"/>
                <a:gd name="T5" fmla="*/ 144 h 144"/>
                <a:gd name="T6" fmla="*/ 0 60000 65536"/>
                <a:gd name="T7" fmla="*/ 0 60000 65536"/>
                <a:gd name="T8" fmla="*/ 0 60000 65536"/>
                <a:gd name="T9" fmla="*/ 0 w 144"/>
                <a:gd name="T10" fmla="*/ 0 h 144"/>
                <a:gd name="T11" fmla="*/ 144 w 144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44">
                  <a:moveTo>
                    <a:pt x="0" y="0"/>
                  </a:moveTo>
                  <a:cubicBezTo>
                    <a:pt x="72" y="12"/>
                    <a:pt x="144" y="24"/>
                    <a:pt x="144" y="48"/>
                  </a:cubicBezTo>
                  <a:cubicBezTo>
                    <a:pt x="144" y="72"/>
                    <a:pt x="24" y="128"/>
                    <a:pt x="0" y="14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9" name="Freeform 45"/>
            <p:cNvSpPr>
              <a:spLocks/>
            </p:cNvSpPr>
            <p:nvPr/>
          </p:nvSpPr>
          <p:spPr bwMode="auto">
            <a:xfrm rot="10517399">
              <a:off x="2016" y="3648"/>
              <a:ext cx="144" cy="144"/>
            </a:xfrm>
            <a:custGeom>
              <a:avLst/>
              <a:gdLst>
                <a:gd name="T0" fmla="*/ 0 w 144"/>
                <a:gd name="T1" fmla="*/ 0 h 144"/>
                <a:gd name="T2" fmla="*/ 144 w 144"/>
                <a:gd name="T3" fmla="*/ 48 h 144"/>
                <a:gd name="T4" fmla="*/ 0 w 144"/>
                <a:gd name="T5" fmla="*/ 144 h 144"/>
                <a:gd name="T6" fmla="*/ 0 60000 65536"/>
                <a:gd name="T7" fmla="*/ 0 60000 65536"/>
                <a:gd name="T8" fmla="*/ 0 60000 65536"/>
                <a:gd name="T9" fmla="*/ 0 w 144"/>
                <a:gd name="T10" fmla="*/ 0 h 144"/>
                <a:gd name="T11" fmla="*/ 144 w 144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44">
                  <a:moveTo>
                    <a:pt x="0" y="0"/>
                  </a:moveTo>
                  <a:cubicBezTo>
                    <a:pt x="72" y="12"/>
                    <a:pt x="144" y="24"/>
                    <a:pt x="144" y="48"/>
                  </a:cubicBezTo>
                  <a:cubicBezTo>
                    <a:pt x="144" y="72"/>
                    <a:pt x="24" y="128"/>
                    <a:pt x="0" y="14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0" name="Freeform 46"/>
            <p:cNvSpPr>
              <a:spLocks/>
            </p:cNvSpPr>
            <p:nvPr/>
          </p:nvSpPr>
          <p:spPr bwMode="auto">
            <a:xfrm rot="-5753157">
              <a:off x="1200" y="3456"/>
              <a:ext cx="144" cy="144"/>
            </a:xfrm>
            <a:custGeom>
              <a:avLst/>
              <a:gdLst>
                <a:gd name="T0" fmla="*/ 0 w 144"/>
                <a:gd name="T1" fmla="*/ 0 h 144"/>
                <a:gd name="T2" fmla="*/ 144 w 144"/>
                <a:gd name="T3" fmla="*/ 48 h 144"/>
                <a:gd name="T4" fmla="*/ 0 w 144"/>
                <a:gd name="T5" fmla="*/ 144 h 144"/>
                <a:gd name="T6" fmla="*/ 0 60000 65536"/>
                <a:gd name="T7" fmla="*/ 0 60000 65536"/>
                <a:gd name="T8" fmla="*/ 0 60000 65536"/>
                <a:gd name="T9" fmla="*/ 0 w 144"/>
                <a:gd name="T10" fmla="*/ 0 h 144"/>
                <a:gd name="T11" fmla="*/ 144 w 144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44">
                  <a:moveTo>
                    <a:pt x="0" y="0"/>
                  </a:moveTo>
                  <a:cubicBezTo>
                    <a:pt x="72" y="12"/>
                    <a:pt x="144" y="24"/>
                    <a:pt x="144" y="48"/>
                  </a:cubicBezTo>
                  <a:cubicBezTo>
                    <a:pt x="144" y="72"/>
                    <a:pt x="24" y="128"/>
                    <a:pt x="0" y="14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1" name="Freeform 47"/>
            <p:cNvSpPr>
              <a:spLocks/>
            </p:cNvSpPr>
            <p:nvPr/>
          </p:nvSpPr>
          <p:spPr bwMode="auto">
            <a:xfrm rot="-3944674">
              <a:off x="1200" y="2832"/>
              <a:ext cx="144" cy="144"/>
            </a:xfrm>
            <a:custGeom>
              <a:avLst/>
              <a:gdLst>
                <a:gd name="T0" fmla="*/ 0 w 144"/>
                <a:gd name="T1" fmla="*/ 0 h 144"/>
                <a:gd name="T2" fmla="*/ 144 w 144"/>
                <a:gd name="T3" fmla="*/ 48 h 144"/>
                <a:gd name="T4" fmla="*/ 0 w 144"/>
                <a:gd name="T5" fmla="*/ 144 h 144"/>
                <a:gd name="T6" fmla="*/ 0 60000 65536"/>
                <a:gd name="T7" fmla="*/ 0 60000 65536"/>
                <a:gd name="T8" fmla="*/ 0 60000 65536"/>
                <a:gd name="T9" fmla="*/ 0 w 144"/>
                <a:gd name="T10" fmla="*/ 0 h 144"/>
                <a:gd name="T11" fmla="*/ 144 w 144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44">
                  <a:moveTo>
                    <a:pt x="0" y="0"/>
                  </a:moveTo>
                  <a:cubicBezTo>
                    <a:pt x="72" y="12"/>
                    <a:pt x="144" y="24"/>
                    <a:pt x="144" y="48"/>
                  </a:cubicBezTo>
                  <a:cubicBezTo>
                    <a:pt x="144" y="72"/>
                    <a:pt x="24" y="128"/>
                    <a:pt x="0" y="14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2" name="Freeform 48"/>
            <p:cNvSpPr>
              <a:spLocks/>
            </p:cNvSpPr>
            <p:nvPr/>
          </p:nvSpPr>
          <p:spPr bwMode="auto">
            <a:xfrm rot="-3944674">
              <a:off x="1248" y="2208"/>
              <a:ext cx="144" cy="144"/>
            </a:xfrm>
            <a:custGeom>
              <a:avLst/>
              <a:gdLst>
                <a:gd name="T0" fmla="*/ 0 w 144"/>
                <a:gd name="T1" fmla="*/ 0 h 144"/>
                <a:gd name="T2" fmla="*/ 144 w 144"/>
                <a:gd name="T3" fmla="*/ 48 h 144"/>
                <a:gd name="T4" fmla="*/ 0 w 144"/>
                <a:gd name="T5" fmla="*/ 144 h 144"/>
                <a:gd name="T6" fmla="*/ 0 60000 65536"/>
                <a:gd name="T7" fmla="*/ 0 60000 65536"/>
                <a:gd name="T8" fmla="*/ 0 60000 65536"/>
                <a:gd name="T9" fmla="*/ 0 w 144"/>
                <a:gd name="T10" fmla="*/ 0 h 144"/>
                <a:gd name="T11" fmla="*/ 144 w 144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44">
                  <a:moveTo>
                    <a:pt x="0" y="0"/>
                  </a:moveTo>
                  <a:cubicBezTo>
                    <a:pt x="72" y="12"/>
                    <a:pt x="144" y="24"/>
                    <a:pt x="144" y="48"/>
                  </a:cubicBezTo>
                  <a:cubicBezTo>
                    <a:pt x="144" y="72"/>
                    <a:pt x="24" y="128"/>
                    <a:pt x="0" y="14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3" name="Freeform 49"/>
            <p:cNvSpPr>
              <a:spLocks/>
            </p:cNvSpPr>
            <p:nvPr/>
          </p:nvSpPr>
          <p:spPr bwMode="auto">
            <a:xfrm rot="-3944674">
              <a:off x="1344" y="1824"/>
              <a:ext cx="144" cy="144"/>
            </a:xfrm>
            <a:custGeom>
              <a:avLst/>
              <a:gdLst>
                <a:gd name="T0" fmla="*/ 0 w 144"/>
                <a:gd name="T1" fmla="*/ 0 h 144"/>
                <a:gd name="T2" fmla="*/ 144 w 144"/>
                <a:gd name="T3" fmla="*/ 48 h 144"/>
                <a:gd name="T4" fmla="*/ 0 w 144"/>
                <a:gd name="T5" fmla="*/ 144 h 144"/>
                <a:gd name="T6" fmla="*/ 0 60000 65536"/>
                <a:gd name="T7" fmla="*/ 0 60000 65536"/>
                <a:gd name="T8" fmla="*/ 0 60000 65536"/>
                <a:gd name="T9" fmla="*/ 0 w 144"/>
                <a:gd name="T10" fmla="*/ 0 h 144"/>
                <a:gd name="T11" fmla="*/ 144 w 144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44">
                  <a:moveTo>
                    <a:pt x="0" y="0"/>
                  </a:moveTo>
                  <a:cubicBezTo>
                    <a:pt x="72" y="12"/>
                    <a:pt x="144" y="24"/>
                    <a:pt x="144" y="48"/>
                  </a:cubicBezTo>
                  <a:cubicBezTo>
                    <a:pt x="144" y="72"/>
                    <a:pt x="24" y="128"/>
                    <a:pt x="0" y="14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Perimeter</a:t>
            </a:r>
          </a:p>
        </p:txBody>
      </p:sp>
      <p:sp>
        <p:nvSpPr>
          <p:cNvPr id="409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914400" y="2057400"/>
            <a:ext cx="4114800" cy="4114800"/>
          </a:xfrm>
        </p:spPr>
        <p:txBody>
          <a:bodyPr/>
          <a:lstStyle/>
          <a:p>
            <a:pPr eaLnBrk="1" hangingPunct="1">
              <a:buNone/>
            </a:pPr>
            <a:r>
              <a:rPr lang="en-US" sz="4400" b="1" dirty="0" smtClean="0">
                <a:solidFill>
                  <a:srgbClr val="660066"/>
                </a:solidFill>
              </a:rPr>
              <a:t>Definition:</a:t>
            </a:r>
          </a:p>
          <a:p>
            <a:pPr marL="0" indent="0" eaLnBrk="1" hangingPunct="1">
              <a:buFontTx/>
              <a:buNone/>
            </a:pPr>
            <a:r>
              <a:rPr lang="en-US" sz="4000" dirty="0" smtClean="0"/>
              <a:t>The sum of the length of all the sides of a polygon.</a:t>
            </a:r>
          </a:p>
          <a:p>
            <a:pPr eaLnBrk="1" hangingPunct="1">
              <a:buFontTx/>
              <a:buNone/>
            </a:pPr>
            <a:endParaRPr lang="en-US" sz="4000" dirty="0" smtClean="0"/>
          </a:p>
        </p:txBody>
      </p:sp>
      <p:pic>
        <p:nvPicPr>
          <p:cNvPr id="4100" name="Picture 5" descr="C:\Documents and Settings\stonej2\Application Data\Microsoft\Media Catalog\Downloaded Clips\cl0\DD00156_.wmf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00600" y="1905000"/>
            <a:ext cx="3810000" cy="25019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2"/>
          <p:cNvSpPr>
            <a:spLocks noChangeArrowheads="1" noChangeShapeType="1" noTextEdit="1"/>
          </p:cNvSpPr>
          <p:nvPr/>
        </p:nvSpPr>
        <p:spPr bwMode="auto">
          <a:xfrm>
            <a:off x="838200" y="1371600"/>
            <a:ext cx="6553200" cy="9906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  <a:scene3d>
              <a:camera prst="perspectiveFront"/>
              <a:lightRig rig="threePt" dir="t"/>
            </a:scene3d>
          </a:bodyPr>
          <a:lstStyle/>
          <a:p>
            <a:pPr algn="ctr"/>
            <a:endParaRPr lang="en-US" sz="4400" b="1" kern="1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Impact"/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762000" y="1752600"/>
            <a:ext cx="7086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latin typeface="Comic Sans MS" pitchFamily="1" charset="0"/>
              </a:rPr>
              <a:t>Perimeter is the distance around the outside edge of a flat object.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62000" y="3886200"/>
            <a:ext cx="61722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latin typeface="Comic Sans MS" pitchFamily="1" charset="0"/>
              </a:rPr>
              <a:t>Perimeter is reported as a total number of linear units.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62000" y="609600"/>
            <a:ext cx="7772400" cy="114300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>
              <a:spcBef>
                <a:spcPct val="0"/>
              </a:spcBef>
            </a:pPr>
            <a:r>
              <a:rPr lang="en-US" sz="6600" b="1" kern="1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Perimeter</a:t>
            </a:r>
            <a:endParaRPr kumimoji="0" lang="en-US" sz="6600" b="1" i="0" u="none" strike="noStrike" kern="1200" cap="none" spc="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82563" y="222250"/>
            <a:ext cx="7269162" cy="6446838"/>
            <a:chOff x="591" y="130"/>
            <a:chExt cx="4579" cy="4061"/>
          </a:xfrm>
        </p:grpSpPr>
        <p:pic>
          <p:nvPicPr>
            <p:cNvPr id="3089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1" y="130"/>
              <a:ext cx="4579" cy="4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90" name="Rectangle 6"/>
            <p:cNvSpPr>
              <a:spLocks noChangeArrowheads="1"/>
            </p:cNvSpPr>
            <p:nvPr/>
          </p:nvSpPr>
          <p:spPr bwMode="auto">
            <a:xfrm>
              <a:off x="622" y="146"/>
              <a:ext cx="4507" cy="4014"/>
            </a:xfrm>
            <a:prstGeom prst="rect">
              <a:avLst/>
            </a:prstGeom>
            <a:noFill/>
            <a:ln w="3175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88" name="AutoShape 9"/>
          <p:cNvSpPr>
            <a:spLocks noChangeArrowheads="1"/>
          </p:cNvSpPr>
          <p:nvPr/>
        </p:nvSpPr>
        <p:spPr bwMode="auto">
          <a:xfrm>
            <a:off x="5006975" y="2819400"/>
            <a:ext cx="4137025" cy="2438400"/>
          </a:xfrm>
          <a:prstGeom prst="cloudCallout">
            <a:avLst>
              <a:gd name="adj1" fmla="val 17995"/>
              <a:gd name="adj2" fmla="val 6347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sz="2400" dirty="0"/>
              <a:t>The distance around the outside of a shape is called the perimeter.</a:t>
            </a:r>
          </a:p>
        </p:txBody>
      </p:sp>
      <p:sp>
        <p:nvSpPr>
          <p:cNvPr id="3076" name="Rectangle 10"/>
          <p:cNvSpPr>
            <a:spLocks noChangeArrowheads="1"/>
          </p:cNvSpPr>
          <p:nvPr/>
        </p:nvSpPr>
        <p:spPr bwMode="auto">
          <a:xfrm>
            <a:off x="973138" y="2481263"/>
            <a:ext cx="3017837" cy="191611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 flipV="1">
            <a:off x="957263" y="2365375"/>
            <a:ext cx="3019425" cy="142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4089400" y="2493963"/>
            <a:ext cx="0" cy="19018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 flipH="1" flipV="1">
            <a:off x="955675" y="4510088"/>
            <a:ext cx="3033713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865188" y="2486025"/>
            <a:ext cx="0" cy="19018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triangle" w="lg" len="lg"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2008188" y="1778000"/>
            <a:ext cx="874712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/>
              <a:t>8 cm</a:t>
            </a: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4113213" y="3197225"/>
            <a:ext cx="874712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/>
              <a:t>6 cm</a:t>
            </a: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2008188" y="4621213"/>
            <a:ext cx="874712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/>
              <a:t>8 cm</a:t>
            </a: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0" y="3197225"/>
            <a:ext cx="846138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/>
              <a:t>6 cm</a:t>
            </a: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271463" y="5681663"/>
            <a:ext cx="6924675" cy="4429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300"/>
              <a:t>The perimeter of the shape is 8 + 6 + 8 + 6 = 28cm.</a:t>
            </a: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560388" y="568325"/>
            <a:ext cx="6488112" cy="822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First we need to find he length of each side by </a:t>
            </a:r>
          </a:p>
          <a:p>
            <a:pPr algn="ctr"/>
            <a:r>
              <a:rPr lang="en-GB" sz="2400" dirty="0"/>
              <a:t>counting the squares.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5" grpId="0" animBg="1"/>
      <p:bldP spid="11276" grpId="0" animBg="1"/>
      <p:bldP spid="11277" grpId="0" animBg="1"/>
      <p:bldP spid="11278" grpId="0" animBg="1"/>
      <p:bldP spid="11279" grpId="0" animBg="1"/>
      <p:bldP spid="11280" grpId="0" animBg="1"/>
      <p:bldP spid="11281" grpId="0" animBg="1"/>
      <p:bldP spid="11282" grpId="0" animBg="1"/>
      <p:bldP spid="11283" grpId="0" animBg="1"/>
      <p:bldP spid="1128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685800" y="13716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distance around the outside of a rectangle.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286000" y="2895600"/>
            <a:ext cx="4876800" cy="2819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GB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86000" y="2133600"/>
            <a:ext cx="4876800" cy="609600"/>
            <a:chOff x="1440" y="1392"/>
            <a:chExt cx="3072" cy="384"/>
          </a:xfrm>
        </p:grpSpPr>
        <p:sp>
          <p:nvSpPr>
            <p:cNvPr id="7192" name="Line 6"/>
            <p:cNvSpPr>
              <a:spLocks noChangeShapeType="1"/>
            </p:cNvSpPr>
            <p:nvPr/>
          </p:nvSpPr>
          <p:spPr bwMode="auto">
            <a:xfrm>
              <a:off x="1440" y="139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3" name="Line 7"/>
            <p:cNvSpPr>
              <a:spLocks noChangeShapeType="1"/>
            </p:cNvSpPr>
            <p:nvPr/>
          </p:nvSpPr>
          <p:spPr bwMode="auto">
            <a:xfrm>
              <a:off x="4512" y="139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7315200" y="2895600"/>
            <a:ext cx="609600" cy="2819400"/>
            <a:chOff x="4608" y="1872"/>
            <a:chExt cx="384" cy="1776"/>
          </a:xfrm>
        </p:grpSpPr>
        <p:sp>
          <p:nvSpPr>
            <p:cNvPr id="7190" name="Line 9"/>
            <p:cNvSpPr>
              <a:spLocks noChangeShapeType="1"/>
            </p:cNvSpPr>
            <p:nvPr/>
          </p:nvSpPr>
          <p:spPr bwMode="auto">
            <a:xfrm>
              <a:off x="4608" y="187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1" name="Line 10"/>
            <p:cNvSpPr>
              <a:spLocks noChangeShapeType="1"/>
            </p:cNvSpPr>
            <p:nvPr/>
          </p:nvSpPr>
          <p:spPr bwMode="auto">
            <a:xfrm>
              <a:off x="4608" y="3648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286000" y="5849256"/>
            <a:ext cx="4876800" cy="609600"/>
            <a:chOff x="1440" y="3792"/>
            <a:chExt cx="3072" cy="384"/>
          </a:xfrm>
        </p:grpSpPr>
        <p:sp>
          <p:nvSpPr>
            <p:cNvPr id="7188" name="Line 12"/>
            <p:cNvSpPr>
              <a:spLocks noChangeShapeType="1"/>
            </p:cNvSpPr>
            <p:nvPr/>
          </p:nvSpPr>
          <p:spPr bwMode="auto">
            <a:xfrm>
              <a:off x="1440" y="379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9" name="Line 13"/>
            <p:cNvSpPr>
              <a:spLocks noChangeShapeType="1"/>
            </p:cNvSpPr>
            <p:nvPr/>
          </p:nvSpPr>
          <p:spPr bwMode="auto">
            <a:xfrm>
              <a:off x="4512" y="379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1447800" y="2895600"/>
            <a:ext cx="609600" cy="2819400"/>
            <a:chOff x="912" y="1872"/>
            <a:chExt cx="384" cy="1776"/>
          </a:xfrm>
        </p:grpSpPr>
        <p:sp>
          <p:nvSpPr>
            <p:cNvPr id="7186" name="Line 15"/>
            <p:cNvSpPr>
              <a:spLocks noChangeShapeType="1"/>
            </p:cNvSpPr>
            <p:nvPr/>
          </p:nvSpPr>
          <p:spPr bwMode="auto">
            <a:xfrm>
              <a:off x="912" y="187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7" name="Line 16"/>
            <p:cNvSpPr>
              <a:spLocks noChangeShapeType="1"/>
            </p:cNvSpPr>
            <p:nvPr/>
          </p:nvSpPr>
          <p:spPr bwMode="auto">
            <a:xfrm>
              <a:off x="912" y="3648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401" name="Line 17"/>
          <p:cNvSpPr>
            <a:spLocks noChangeShapeType="1"/>
          </p:cNvSpPr>
          <p:nvPr/>
        </p:nvSpPr>
        <p:spPr bwMode="auto">
          <a:xfrm>
            <a:off x="2286000" y="2438400"/>
            <a:ext cx="487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>
            <a:off x="7620000" y="2895600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 flipH="1">
            <a:off x="2286000" y="6154056"/>
            <a:ext cx="487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4" name="Line 20"/>
          <p:cNvSpPr>
            <a:spLocks noChangeShapeType="1"/>
          </p:cNvSpPr>
          <p:nvPr/>
        </p:nvSpPr>
        <p:spPr bwMode="auto">
          <a:xfrm>
            <a:off x="1752600" y="2895600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3657600" y="2362200"/>
            <a:ext cx="2057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800" dirty="0">
                <a:solidFill>
                  <a:schemeClr val="tx2"/>
                </a:solidFill>
              </a:rPr>
              <a:t>length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3810000" y="5638800"/>
            <a:ext cx="175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400" b="1" dirty="0">
                <a:solidFill>
                  <a:schemeClr val="tx2"/>
                </a:solidFill>
              </a:rPr>
              <a:t>length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16407" name="Rectangle 23"/>
          <p:cNvSpPr>
            <a:spLocks noChangeArrowheads="1"/>
          </p:cNvSpPr>
          <p:nvPr/>
        </p:nvSpPr>
        <p:spPr bwMode="auto">
          <a:xfrm>
            <a:off x="152400" y="3810000"/>
            <a:ext cx="175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800">
                <a:solidFill>
                  <a:schemeClr val="tx2"/>
                </a:solidFill>
              </a:rPr>
              <a:t>width</a:t>
            </a:r>
            <a:endParaRPr lang="en-US" sz="4400">
              <a:solidFill>
                <a:schemeClr val="tx2"/>
              </a:solidFill>
            </a:endParaRPr>
          </a:p>
        </p:txBody>
      </p:sp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7543800" y="3810000"/>
            <a:ext cx="1219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800" dirty="0">
                <a:solidFill>
                  <a:schemeClr val="tx2"/>
                </a:solidFill>
              </a:rPr>
              <a:t>width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16409" name="Rectangle 25"/>
          <p:cNvSpPr>
            <a:spLocks noChangeArrowheads="1"/>
          </p:cNvSpPr>
          <p:nvPr/>
        </p:nvSpPr>
        <p:spPr bwMode="auto">
          <a:xfrm>
            <a:off x="2895600" y="6248400"/>
            <a:ext cx="381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000" b="1" dirty="0">
                <a:solidFill>
                  <a:schemeClr val="tx2"/>
                </a:solidFill>
              </a:rPr>
              <a:t>Perimeter = (2 x L)  + (2 x W)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>
          <a:xfrm>
            <a:off x="685800" y="838200"/>
            <a:ext cx="3429000" cy="6096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Perimeter</a:t>
            </a:r>
            <a:endParaRPr kumimoji="0" lang="en-US" sz="7200" b="1" i="0" u="none" strike="noStrike" kern="1200" cap="none" spc="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16388" grpId="0" animBg="1"/>
      <p:bldP spid="16401" grpId="0" animBg="1"/>
      <p:bldP spid="16402" grpId="0" animBg="1"/>
      <p:bldP spid="16403" grpId="0" animBg="1"/>
      <p:bldP spid="16404" grpId="0" animBg="1"/>
      <p:bldP spid="16405" grpId="0"/>
      <p:bldP spid="16406" grpId="0"/>
      <p:bldP spid="16407" grpId="0"/>
      <p:bldP spid="16408" grpId="0"/>
      <p:bldP spid="1640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Try to find the perimeter </a:t>
            </a:r>
            <a:b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of these rectangles.</a:t>
            </a: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762000" y="2362200"/>
            <a:ext cx="609600" cy="17526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2667000" y="3124200"/>
            <a:ext cx="1219200" cy="28956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5105400" y="2514600"/>
            <a:ext cx="3657600" cy="1143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5867400" y="4724400"/>
            <a:ext cx="2133600" cy="1447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4103" name="Text Box 8"/>
          <p:cNvSpPr txBox="1">
            <a:spLocks noChangeArrowheads="1"/>
          </p:cNvSpPr>
          <p:nvPr/>
        </p:nvSpPr>
        <p:spPr bwMode="auto">
          <a:xfrm>
            <a:off x="914400" y="1828800"/>
            <a:ext cx="334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4104" name="Text Box 9"/>
          <p:cNvSpPr txBox="1">
            <a:spLocks noChangeArrowheads="1"/>
          </p:cNvSpPr>
          <p:nvPr/>
        </p:nvSpPr>
        <p:spPr bwMode="auto">
          <a:xfrm>
            <a:off x="4724400" y="2743200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4105" name="Text Box 10"/>
          <p:cNvSpPr txBox="1">
            <a:spLocks noChangeArrowheads="1"/>
          </p:cNvSpPr>
          <p:nvPr/>
        </p:nvSpPr>
        <p:spPr bwMode="auto">
          <a:xfrm>
            <a:off x="3048000" y="2667000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4106" name="Text Box 11"/>
          <p:cNvSpPr txBox="1">
            <a:spLocks noChangeArrowheads="1"/>
          </p:cNvSpPr>
          <p:nvPr/>
        </p:nvSpPr>
        <p:spPr bwMode="auto">
          <a:xfrm>
            <a:off x="5486400" y="5257800"/>
            <a:ext cx="43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4107" name="Text Box 12"/>
          <p:cNvSpPr txBox="1">
            <a:spLocks noChangeArrowheads="1"/>
          </p:cNvSpPr>
          <p:nvPr/>
        </p:nvSpPr>
        <p:spPr bwMode="auto">
          <a:xfrm>
            <a:off x="381000" y="2895600"/>
            <a:ext cx="43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4108" name="Text Box 13"/>
          <p:cNvSpPr txBox="1">
            <a:spLocks noChangeArrowheads="1"/>
          </p:cNvSpPr>
          <p:nvPr/>
        </p:nvSpPr>
        <p:spPr bwMode="auto">
          <a:xfrm>
            <a:off x="6705600" y="4343400"/>
            <a:ext cx="44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4109" name="Text Box 14"/>
          <p:cNvSpPr txBox="1">
            <a:spLocks noChangeArrowheads="1"/>
          </p:cNvSpPr>
          <p:nvPr/>
        </p:nvSpPr>
        <p:spPr bwMode="auto">
          <a:xfrm>
            <a:off x="2286000" y="4343400"/>
            <a:ext cx="436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4110" name="Text Box 15"/>
          <p:cNvSpPr txBox="1">
            <a:spLocks noChangeArrowheads="1"/>
          </p:cNvSpPr>
          <p:nvPr/>
        </p:nvSpPr>
        <p:spPr bwMode="auto">
          <a:xfrm>
            <a:off x="6705600" y="2057400"/>
            <a:ext cx="439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229600" cy="6096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Perimeter of  a Rectangle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572000"/>
            <a:ext cx="9144000" cy="21336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smtClean="0"/>
              <a:t>To calculate the perimeter of an object or space, you will need to add the length and width, then multiply by 2.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smtClean="0"/>
              <a:t>( 2 + 4 ) x 2 = ______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800" smtClean="0"/>
              <a:t>It means the same as:  (2 + 4) + (2 + 4) = ________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438400" y="1752600"/>
            <a:ext cx="4114800" cy="1981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524000" y="2362200"/>
            <a:ext cx="701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/>
              <a:t>2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4114800" y="3886200"/>
            <a:ext cx="623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4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Perimeter of  a Square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3124200" cy="43434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3200" dirty="0" smtClean="0"/>
              <a:t>To find the perimeter of a square, multiply the side by 4.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3200" dirty="0" smtClean="0"/>
              <a:t>3 x 4 = ___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4648200" y="2133600"/>
            <a:ext cx="2819400" cy="2743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962400" y="3200400"/>
            <a:ext cx="4187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 dirty="0"/>
              <a:t>3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990600"/>
            <a:ext cx="8686800" cy="6096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Find the perimeter of these squares. </a:t>
            </a: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990600" y="2438400"/>
            <a:ext cx="838200" cy="838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1524000" y="4648200"/>
            <a:ext cx="1981200" cy="1905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6149" name="Rectangle 6"/>
          <p:cNvSpPr>
            <a:spLocks noChangeArrowheads="1"/>
          </p:cNvSpPr>
          <p:nvPr/>
        </p:nvSpPr>
        <p:spPr bwMode="auto">
          <a:xfrm>
            <a:off x="3276600" y="1981200"/>
            <a:ext cx="2362200" cy="2286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5029200" y="5105400"/>
            <a:ext cx="1066800" cy="1066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6151" name="Rectangle 8"/>
          <p:cNvSpPr>
            <a:spLocks noChangeArrowheads="1"/>
          </p:cNvSpPr>
          <p:nvPr/>
        </p:nvSpPr>
        <p:spPr bwMode="auto">
          <a:xfrm>
            <a:off x="6705600" y="2895600"/>
            <a:ext cx="2057400" cy="2057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6152" name="Text Box 9"/>
          <p:cNvSpPr txBox="1">
            <a:spLocks noChangeArrowheads="1"/>
          </p:cNvSpPr>
          <p:nvPr/>
        </p:nvSpPr>
        <p:spPr bwMode="auto">
          <a:xfrm>
            <a:off x="1219200" y="2057400"/>
            <a:ext cx="436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6153" name="Text Box 10"/>
          <p:cNvSpPr txBox="1">
            <a:spLocks noChangeArrowheads="1"/>
          </p:cNvSpPr>
          <p:nvPr/>
        </p:nvSpPr>
        <p:spPr bwMode="auto">
          <a:xfrm>
            <a:off x="7467600" y="2514600"/>
            <a:ext cx="563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12</a:t>
            </a:r>
          </a:p>
        </p:txBody>
      </p:sp>
      <p:sp>
        <p:nvSpPr>
          <p:cNvPr id="6154" name="Text Box 11"/>
          <p:cNvSpPr txBox="1">
            <a:spLocks noChangeArrowheads="1"/>
          </p:cNvSpPr>
          <p:nvPr/>
        </p:nvSpPr>
        <p:spPr bwMode="auto">
          <a:xfrm>
            <a:off x="4038600" y="1600200"/>
            <a:ext cx="665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25</a:t>
            </a:r>
          </a:p>
        </p:txBody>
      </p:sp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6096000" y="5486400"/>
            <a:ext cx="442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6156" name="Text Box 13"/>
          <p:cNvSpPr txBox="1">
            <a:spLocks noChangeArrowheads="1"/>
          </p:cNvSpPr>
          <p:nvPr/>
        </p:nvSpPr>
        <p:spPr bwMode="auto">
          <a:xfrm>
            <a:off x="990600" y="53340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16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2563" y="222250"/>
            <a:ext cx="7269162" cy="6446838"/>
            <a:chOff x="591" y="130"/>
            <a:chExt cx="4579" cy="4061"/>
          </a:xfrm>
        </p:grpSpPr>
        <p:pic>
          <p:nvPicPr>
            <p:cNvPr id="411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1" y="130"/>
              <a:ext cx="4579" cy="4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12" name="Rectangle 4"/>
            <p:cNvSpPr>
              <a:spLocks noChangeArrowheads="1"/>
            </p:cNvSpPr>
            <p:nvPr/>
          </p:nvSpPr>
          <p:spPr bwMode="auto">
            <a:xfrm>
              <a:off x="622" y="146"/>
              <a:ext cx="4507" cy="4014"/>
            </a:xfrm>
            <a:prstGeom prst="rect">
              <a:avLst/>
            </a:prstGeom>
            <a:noFill/>
            <a:ln w="3175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0" name="AutoShape 6"/>
          <p:cNvSpPr>
            <a:spLocks noChangeArrowheads="1"/>
          </p:cNvSpPr>
          <p:nvPr/>
        </p:nvSpPr>
        <p:spPr bwMode="auto">
          <a:xfrm>
            <a:off x="4572000" y="2190750"/>
            <a:ext cx="4137025" cy="2438400"/>
          </a:xfrm>
          <a:prstGeom prst="cloudCallout">
            <a:avLst>
              <a:gd name="adj1" fmla="val 28509"/>
              <a:gd name="adj2" fmla="val 6347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dirty="0"/>
              <a:t>What is the perimeter  of each of these shapes? </a:t>
            </a:r>
          </a:p>
        </p:txBody>
      </p:sp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581025" y="581025"/>
            <a:ext cx="1885950" cy="12620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4102" name="Rectangle 8"/>
          <p:cNvSpPr>
            <a:spLocks noChangeArrowheads="1"/>
          </p:cNvSpPr>
          <p:nvPr/>
        </p:nvSpPr>
        <p:spPr bwMode="auto">
          <a:xfrm>
            <a:off x="581025" y="2466975"/>
            <a:ext cx="768350" cy="22494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4103" name="Rectangle 9"/>
          <p:cNvSpPr>
            <a:spLocks noChangeArrowheads="1"/>
          </p:cNvSpPr>
          <p:nvPr/>
        </p:nvSpPr>
        <p:spPr bwMode="auto">
          <a:xfrm>
            <a:off x="3990975" y="579438"/>
            <a:ext cx="2247900" cy="9429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4104" name="Rectangle 10"/>
          <p:cNvSpPr>
            <a:spLocks noChangeArrowheads="1"/>
          </p:cNvSpPr>
          <p:nvPr/>
        </p:nvSpPr>
        <p:spPr bwMode="auto">
          <a:xfrm>
            <a:off x="2103438" y="2481263"/>
            <a:ext cx="2249487" cy="15954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4105" name="Rectangle 11"/>
          <p:cNvSpPr>
            <a:spLocks noChangeArrowheads="1"/>
          </p:cNvSpPr>
          <p:nvPr/>
        </p:nvSpPr>
        <p:spPr bwMode="auto">
          <a:xfrm>
            <a:off x="2089150" y="5049838"/>
            <a:ext cx="4165600" cy="6238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1106488" y="1030288"/>
            <a:ext cx="10429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FF3300"/>
                </a:solidFill>
              </a:rPr>
              <a:t>18cm</a:t>
            </a:r>
            <a:endParaRPr lang="en-GB" sz="1800" b="1" baseline="50000">
              <a:solidFill>
                <a:srgbClr val="FF3300"/>
              </a:solidFill>
            </a:endParaRP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4748213" y="871538"/>
            <a:ext cx="10429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000066"/>
                </a:solidFill>
              </a:rPr>
              <a:t>18cm</a:t>
            </a:r>
            <a:endParaRPr lang="en-GB" sz="1800" b="1" baseline="50000">
              <a:solidFill>
                <a:srgbClr val="000066"/>
              </a:solidFill>
            </a:endParaRPr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566738" y="3413125"/>
            <a:ext cx="1042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000066"/>
                </a:solidFill>
              </a:rPr>
              <a:t>18cm</a:t>
            </a:r>
            <a:endParaRPr lang="en-GB" sz="1800" b="1" baseline="50000">
              <a:solidFill>
                <a:srgbClr val="000066"/>
              </a:solidFill>
            </a:endParaRPr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2884488" y="3090863"/>
            <a:ext cx="10429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FF3300"/>
                </a:solidFill>
              </a:rPr>
              <a:t>22cm</a:t>
            </a:r>
            <a:endParaRPr lang="en-GB" sz="1800" b="1" baseline="50000">
              <a:solidFill>
                <a:srgbClr val="FF3300"/>
              </a:solidFill>
            </a:endParaRPr>
          </a:p>
        </p:txBody>
      </p: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3798888" y="5202238"/>
            <a:ext cx="10429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chemeClr val="bg1"/>
                </a:solidFill>
              </a:rPr>
              <a:t>26cm</a:t>
            </a:r>
            <a:endParaRPr lang="en-GB" sz="1800" b="1" baseline="50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2" grpId="0"/>
      <p:bldP spid="25613" grpId="0"/>
      <p:bldP spid="25614" grpId="0"/>
      <p:bldP spid="25615" grpId="0"/>
      <p:bldP spid="256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838200"/>
            <a:ext cx="3429000" cy="609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Perimeter</a:t>
            </a:r>
            <a:endParaRPr lang="en-US" sz="7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609600" y="1295400"/>
            <a:ext cx="7772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Measure each side of the triangle then add them together.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285" name="AutoShape 21"/>
          <p:cNvSpPr>
            <a:spLocks noChangeArrowheads="1"/>
          </p:cNvSpPr>
          <p:nvPr/>
        </p:nvSpPr>
        <p:spPr bwMode="auto">
          <a:xfrm>
            <a:off x="3048000" y="2438400"/>
            <a:ext cx="4419600" cy="3733800"/>
          </a:xfrm>
          <a:prstGeom prst="rtTriangl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GB"/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2438400" y="2438400"/>
            <a:ext cx="457200" cy="3733800"/>
            <a:chOff x="1536" y="1344"/>
            <a:chExt cx="288" cy="2352"/>
          </a:xfrm>
        </p:grpSpPr>
        <p:sp>
          <p:nvSpPr>
            <p:cNvPr id="5135" name="Line 22"/>
            <p:cNvSpPr>
              <a:spLocks noChangeShapeType="1"/>
            </p:cNvSpPr>
            <p:nvPr/>
          </p:nvSpPr>
          <p:spPr bwMode="auto">
            <a:xfrm flipH="1">
              <a:off x="1536" y="134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6" name="Line 23"/>
            <p:cNvSpPr>
              <a:spLocks noChangeShapeType="1"/>
            </p:cNvSpPr>
            <p:nvPr/>
          </p:nvSpPr>
          <p:spPr bwMode="auto">
            <a:xfrm flipH="1">
              <a:off x="1536" y="369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3124200" y="1981200"/>
            <a:ext cx="4800600" cy="4038600"/>
            <a:chOff x="1968" y="1056"/>
            <a:chExt cx="3024" cy="2544"/>
          </a:xfrm>
        </p:grpSpPr>
        <p:sp>
          <p:nvSpPr>
            <p:cNvPr id="5133" name="Line 25"/>
            <p:cNvSpPr>
              <a:spLocks noChangeShapeType="1"/>
            </p:cNvSpPr>
            <p:nvPr/>
          </p:nvSpPr>
          <p:spPr bwMode="auto">
            <a:xfrm flipV="1">
              <a:off x="1968" y="1056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" name="Line 26"/>
            <p:cNvSpPr>
              <a:spLocks noChangeShapeType="1"/>
            </p:cNvSpPr>
            <p:nvPr/>
          </p:nvSpPr>
          <p:spPr bwMode="auto">
            <a:xfrm flipV="1">
              <a:off x="4800" y="3360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3048000" y="6324600"/>
            <a:ext cx="4419600" cy="381000"/>
            <a:chOff x="1920" y="3792"/>
            <a:chExt cx="2784" cy="240"/>
          </a:xfrm>
        </p:grpSpPr>
        <p:sp>
          <p:nvSpPr>
            <p:cNvPr id="5131" name="Line 28"/>
            <p:cNvSpPr>
              <a:spLocks noChangeShapeType="1"/>
            </p:cNvSpPr>
            <p:nvPr/>
          </p:nvSpPr>
          <p:spPr bwMode="auto">
            <a:xfrm>
              <a:off x="1920" y="379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" name="Line 29"/>
            <p:cNvSpPr>
              <a:spLocks noChangeShapeType="1"/>
            </p:cNvSpPr>
            <p:nvPr/>
          </p:nvSpPr>
          <p:spPr bwMode="auto">
            <a:xfrm>
              <a:off x="4704" y="379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296" name="Line 32"/>
          <p:cNvSpPr>
            <a:spLocks noChangeShapeType="1"/>
          </p:cNvSpPr>
          <p:nvPr/>
        </p:nvSpPr>
        <p:spPr bwMode="auto">
          <a:xfrm>
            <a:off x="2667000" y="2438400"/>
            <a:ext cx="0" cy="3733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97" name="Line 33"/>
          <p:cNvSpPr>
            <a:spLocks noChangeShapeType="1"/>
          </p:cNvSpPr>
          <p:nvPr/>
        </p:nvSpPr>
        <p:spPr bwMode="auto">
          <a:xfrm>
            <a:off x="3352800" y="2133600"/>
            <a:ext cx="4419600" cy="365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98" name="Line 34"/>
          <p:cNvSpPr>
            <a:spLocks noChangeShapeType="1"/>
          </p:cNvSpPr>
          <p:nvPr/>
        </p:nvSpPr>
        <p:spPr bwMode="auto">
          <a:xfrm>
            <a:off x="3048000" y="6553200"/>
            <a:ext cx="441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85" grpId="0" animBg="1"/>
      <p:bldP spid="11296" grpId="0" animBg="1"/>
      <p:bldP spid="11297" grpId="0" animBg="1"/>
      <p:bldP spid="1129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Perimeter of a Triangle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257800"/>
            <a:ext cx="9144000" cy="13716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To calculate the perimeter of a triangle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you will need to add the sides.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3 + 4 + 5 = ______</a:t>
            </a: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2895600" y="1600200"/>
            <a:ext cx="4267200" cy="2819400"/>
          </a:xfrm>
          <a:prstGeom prst="rtTriangl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286000" y="2514600"/>
            <a:ext cx="701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/>
              <a:t>3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4572000" y="4343400"/>
            <a:ext cx="623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4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5105400" y="2438400"/>
            <a:ext cx="6048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5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Find the perimeter of these triangles.</a:t>
            </a:r>
          </a:p>
        </p:txBody>
      </p:sp>
      <p:sp>
        <p:nvSpPr>
          <p:cNvPr id="8195" name="AutoShape 4"/>
          <p:cNvSpPr>
            <a:spLocks noChangeArrowheads="1"/>
          </p:cNvSpPr>
          <p:nvPr/>
        </p:nvSpPr>
        <p:spPr bwMode="auto">
          <a:xfrm>
            <a:off x="228600" y="1676400"/>
            <a:ext cx="2590800" cy="2667000"/>
          </a:xfrm>
          <a:prstGeom prst="triangle">
            <a:avLst>
              <a:gd name="adj" fmla="val 50000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8196" name="AutoShape 5"/>
          <p:cNvSpPr>
            <a:spLocks noChangeArrowheads="1"/>
          </p:cNvSpPr>
          <p:nvPr/>
        </p:nvSpPr>
        <p:spPr bwMode="auto">
          <a:xfrm>
            <a:off x="5943600" y="3810000"/>
            <a:ext cx="2590800" cy="990600"/>
          </a:xfrm>
          <a:prstGeom prst="triangle">
            <a:avLst>
              <a:gd name="adj" fmla="val 50000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8197" name="AutoShape 6"/>
          <p:cNvSpPr>
            <a:spLocks noChangeArrowheads="1"/>
          </p:cNvSpPr>
          <p:nvPr/>
        </p:nvSpPr>
        <p:spPr bwMode="auto">
          <a:xfrm>
            <a:off x="4724400" y="1447800"/>
            <a:ext cx="4114800" cy="1295400"/>
          </a:xfrm>
          <a:prstGeom prst="rtTriangl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8198" name="AutoShape 7"/>
          <p:cNvSpPr>
            <a:spLocks noChangeArrowheads="1"/>
          </p:cNvSpPr>
          <p:nvPr/>
        </p:nvSpPr>
        <p:spPr bwMode="auto">
          <a:xfrm>
            <a:off x="3429000" y="2057400"/>
            <a:ext cx="2286000" cy="3810000"/>
          </a:xfrm>
          <a:prstGeom prst="rtTriangl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8199" name="Text Box 8"/>
          <p:cNvSpPr txBox="1">
            <a:spLocks noChangeArrowheads="1"/>
          </p:cNvSpPr>
          <p:nvPr/>
        </p:nvSpPr>
        <p:spPr bwMode="auto">
          <a:xfrm>
            <a:off x="533400" y="2590800"/>
            <a:ext cx="436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8200" name="Text Box 9"/>
          <p:cNvSpPr txBox="1">
            <a:spLocks noChangeArrowheads="1"/>
          </p:cNvSpPr>
          <p:nvPr/>
        </p:nvSpPr>
        <p:spPr bwMode="auto">
          <a:xfrm>
            <a:off x="1295400" y="4267200"/>
            <a:ext cx="436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8201" name="Text Box 10"/>
          <p:cNvSpPr txBox="1">
            <a:spLocks noChangeArrowheads="1"/>
          </p:cNvSpPr>
          <p:nvPr/>
        </p:nvSpPr>
        <p:spPr bwMode="auto">
          <a:xfrm>
            <a:off x="2057400" y="2590800"/>
            <a:ext cx="436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8202" name="Text Box 11"/>
          <p:cNvSpPr txBox="1">
            <a:spLocks noChangeArrowheads="1"/>
          </p:cNvSpPr>
          <p:nvPr/>
        </p:nvSpPr>
        <p:spPr bwMode="auto">
          <a:xfrm>
            <a:off x="4343400" y="1905000"/>
            <a:ext cx="43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8203" name="Text Box 12"/>
          <p:cNvSpPr txBox="1">
            <a:spLocks noChangeArrowheads="1"/>
          </p:cNvSpPr>
          <p:nvPr/>
        </p:nvSpPr>
        <p:spPr bwMode="auto">
          <a:xfrm>
            <a:off x="6019800" y="2667000"/>
            <a:ext cx="44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8204" name="Text Box 13"/>
          <p:cNvSpPr txBox="1">
            <a:spLocks noChangeArrowheads="1"/>
          </p:cNvSpPr>
          <p:nvPr/>
        </p:nvSpPr>
        <p:spPr bwMode="auto">
          <a:xfrm>
            <a:off x="6324600" y="1600200"/>
            <a:ext cx="436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8205" name="Text Box 14"/>
          <p:cNvSpPr txBox="1">
            <a:spLocks noChangeArrowheads="1"/>
          </p:cNvSpPr>
          <p:nvPr/>
        </p:nvSpPr>
        <p:spPr bwMode="auto">
          <a:xfrm>
            <a:off x="6248400" y="3886200"/>
            <a:ext cx="43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8206" name="Text Box 15"/>
          <p:cNvSpPr txBox="1">
            <a:spLocks noChangeArrowheads="1"/>
          </p:cNvSpPr>
          <p:nvPr/>
        </p:nvSpPr>
        <p:spPr bwMode="auto">
          <a:xfrm>
            <a:off x="7848600" y="3962400"/>
            <a:ext cx="43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8207" name="Text Box 16"/>
          <p:cNvSpPr txBox="1">
            <a:spLocks noChangeArrowheads="1"/>
          </p:cNvSpPr>
          <p:nvPr/>
        </p:nvSpPr>
        <p:spPr bwMode="auto">
          <a:xfrm>
            <a:off x="7010400" y="4724400"/>
            <a:ext cx="43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8208" name="Text Box 17"/>
          <p:cNvSpPr txBox="1">
            <a:spLocks noChangeArrowheads="1"/>
          </p:cNvSpPr>
          <p:nvPr/>
        </p:nvSpPr>
        <p:spPr bwMode="auto">
          <a:xfrm>
            <a:off x="4343400" y="5791200"/>
            <a:ext cx="439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8209" name="Text Box 18"/>
          <p:cNvSpPr txBox="1">
            <a:spLocks noChangeArrowheads="1"/>
          </p:cNvSpPr>
          <p:nvPr/>
        </p:nvSpPr>
        <p:spPr bwMode="auto">
          <a:xfrm>
            <a:off x="3048000" y="4191000"/>
            <a:ext cx="442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8210" name="Text Box 19"/>
          <p:cNvSpPr txBox="1">
            <a:spLocks noChangeArrowheads="1"/>
          </p:cNvSpPr>
          <p:nvPr/>
        </p:nvSpPr>
        <p:spPr bwMode="auto">
          <a:xfrm>
            <a:off x="4724400" y="3962400"/>
            <a:ext cx="592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10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AutoShape 6"/>
          <p:cNvSpPr>
            <a:spLocks noChangeArrowheads="1"/>
          </p:cNvSpPr>
          <p:nvPr/>
        </p:nvSpPr>
        <p:spPr bwMode="auto">
          <a:xfrm>
            <a:off x="3352800" y="609600"/>
            <a:ext cx="4137025" cy="2438400"/>
          </a:xfrm>
          <a:prstGeom prst="cloudCallout">
            <a:avLst>
              <a:gd name="adj1" fmla="val -92519"/>
              <a:gd name="adj2" fmla="val 865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sz="2400" dirty="0"/>
              <a:t>Now find the perimeter of these shapes. They are not drawn to scale.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0" y="3449638"/>
            <a:ext cx="2768600" cy="2500312"/>
            <a:chOff x="205" y="2173"/>
            <a:chExt cx="1744" cy="1575"/>
          </a:xfrm>
        </p:grpSpPr>
        <p:sp>
          <p:nvSpPr>
            <p:cNvPr id="5144" name="AutoShape 7"/>
            <p:cNvSpPr>
              <a:spLocks noChangeArrowheads="1"/>
            </p:cNvSpPr>
            <p:nvPr/>
          </p:nvSpPr>
          <p:spPr bwMode="auto">
            <a:xfrm>
              <a:off x="420" y="2405"/>
              <a:ext cx="1326" cy="1124"/>
            </a:xfrm>
            <a:prstGeom prst="hexagon">
              <a:avLst>
                <a:gd name="adj" fmla="val 29493"/>
                <a:gd name="vf" fmla="val 11547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5" name="Text Box 8"/>
            <p:cNvSpPr txBox="1">
              <a:spLocks noChangeArrowheads="1"/>
            </p:cNvSpPr>
            <p:nvPr/>
          </p:nvSpPr>
          <p:spPr bwMode="auto">
            <a:xfrm>
              <a:off x="874" y="2173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3cm</a:t>
              </a:r>
            </a:p>
          </p:txBody>
        </p:sp>
        <p:sp>
          <p:nvSpPr>
            <p:cNvPr id="5146" name="Text Box 9"/>
            <p:cNvSpPr txBox="1">
              <a:spLocks noChangeArrowheads="1"/>
            </p:cNvSpPr>
            <p:nvPr/>
          </p:nvSpPr>
          <p:spPr bwMode="auto">
            <a:xfrm>
              <a:off x="1531" y="2483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3cm</a:t>
              </a:r>
            </a:p>
          </p:txBody>
        </p:sp>
        <p:sp>
          <p:nvSpPr>
            <p:cNvPr id="5147" name="Text Box 10"/>
            <p:cNvSpPr txBox="1">
              <a:spLocks noChangeArrowheads="1"/>
            </p:cNvSpPr>
            <p:nvPr/>
          </p:nvSpPr>
          <p:spPr bwMode="auto">
            <a:xfrm>
              <a:off x="1531" y="3159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3cm</a:t>
              </a:r>
            </a:p>
          </p:txBody>
        </p:sp>
        <p:sp>
          <p:nvSpPr>
            <p:cNvPr id="5148" name="Text Box 11"/>
            <p:cNvSpPr txBox="1">
              <a:spLocks noChangeArrowheads="1"/>
            </p:cNvSpPr>
            <p:nvPr/>
          </p:nvSpPr>
          <p:spPr bwMode="auto">
            <a:xfrm>
              <a:off x="874" y="3498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3cm</a:t>
              </a:r>
            </a:p>
          </p:txBody>
        </p:sp>
        <p:sp>
          <p:nvSpPr>
            <p:cNvPr id="5149" name="Text Box 12"/>
            <p:cNvSpPr txBox="1">
              <a:spLocks noChangeArrowheads="1"/>
            </p:cNvSpPr>
            <p:nvPr/>
          </p:nvSpPr>
          <p:spPr bwMode="auto">
            <a:xfrm>
              <a:off x="224" y="2483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3cm</a:t>
              </a:r>
            </a:p>
          </p:txBody>
        </p:sp>
        <p:sp>
          <p:nvSpPr>
            <p:cNvPr id="5150" name="Text Box 13"/>
            <p:cNvSpPr txBox="1">
              <a:spLocks noChangeArrowheads="1"/>
            </p:cNvSpPr>
            <p:nvPr/>
          </p:nvSpPr>
          <p:spPr bwMode="auto">
            <a:xfrm>
              <a:off x="205" y="3159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3cm</a:t>
              </a:r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3038475" y="3403600"/>
            <a:ext cx="2813050" cy="2632075"/>
            <a:chOff x="2206" y="2144"/>
            <a:chExt cx="1772" cy="1658"/>
          </a:xfrm>
        </p:grpSpPr>
        <p:sp>
          <p:nvSpPr>
            <p:cNvPr id="5139" name="AutoShape 14"/>
            <p:cNvSpPr>
              <a:spLocks noChangeArrowheads="1"/>
            </p:cNvSpPr>
            <p:nvPr/>
          </p:nvSpPr>
          <p:spPr bwMode="auto">
            <a:xfrm>
              <a:off x="2432" y="2377"/>
              <a:ext cx="1317" cy="1198"/>
            </a:xfrm>
            <a:custGeom>
              <a:avLst/>
              <a:gdLst>
                <a:gd name="T0" fmla="*/ 70 w 21600"/>
                <a:gd name="T1" fmla="*/ 33 h 21600"/>
                <a:gd name="T2" fmla="*/ 40 w 21600"/>
                <a:gd name="T3" fmla="*/ 66 h 21600"/>
                <a:gd name="T4" fmla="*/ 10 w 21600"/>
                <a:gd name="T5" fmla="*/ 33 h 21600"/>
                <a:gd name="T6" fmla="*/ 4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4 w 21600"/>
                <a:gd name="T13" fmla="*/ 4508 h 21600"/>
                <a:gd name="T14" fmla="*/ 17106 w 21600"/>
                <a:gd name="T15" fmla="*/ 170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0" name="Text Box 15"/>
            <p:cNvSpPr txBox="1">
              <a:spLocks noChangeArrowheads="1"/>
            </p:cNvSpPr>
            <p:nvPr/>
          </p:nvSpPr>
          <p:spPr bwMode="auto">
            <a:xfrm>
              <a:off x="2866" y="2144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5cm</a:t>
              </a:r>
            </a:p>
          </p:txBody>
        </p:sp>
        <p:sp>
          <p:nvSpPr>
            <p:cNvPr id="5141" name="Text Box 16"/>
            <p:cNvSpPr txBox="1">
              <a:spLocks noChangeArrowheads="1"/>
            </p:cNvSpPr>
            <p:nvPr/>
          </p:nvSpPr>
          <p:spPr bwMode="auto">
            <a:xfrm>
              <a:off x="3560" y="2838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7cm</a:t>
              </a:r>
            </a:p>
          </p:txBody>
        </p:sp>
        <p:sp>
          <p:nvSpPr>
            <p:cNvPr id="5142" name="Text Box 17"/>
            <p:cNvSpPr txBox="1">
              <a:spLocks noChangeArrowheads="1"/>
            </p:cNvSpPr>
            <p:nvPr/>
          </p:nvSpPr>
          <p:spPr bwMode="auto">
            <a:xfrm>
              <a:off x="2206" y="2838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7cm</a:t>
              </a:r>
            </a:p>
          </p:txBody>
        </p:sp>
        <p:sp>
          <p:nvSpPr>
            <p:cNvPr id="5143" name="Text Box 18"/>
            <p:cNvSpPr txBox="1">
              <a:spLocks noChangeArrowheads="1"/>
            </p:cNvSpPr>
            <p:nvPr/>
          </p:nvSpPr>
          <p:spPr bwMode="auto">
            <a:xfrm>
              <a:off x="2892" y="3552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3cm</a:t>
              </a:r>
            </a:p>
          </p:txBody>
        </p:sp>
      </p:grp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6370638" y="2798763"/>
            <a:ext cx="2001837" cy="3251200"/>
            <a:chOff x="4124" y="1755"/>
            <a:chExt cx="1261" cy="2048"/>
          </a:xfrm>
        </p:grpSpPr>
        <p:sp>
          <p:nvSpPr>
            <p:cNvPr id="5130" name="AutoShape 21"/>
            <p:cNvSpPr>
              <a:spLocks noChangeArrowheads="1"/>
            </p:cNvSpPr>
            <p:nvPr/>
          </p:nvSpPr>
          <p:spPr bwMode="auto">
            <a:xfrm>
              <a:off x="4124" y="1755"/>
              <a:ext cx="1261" cy="2048"/>
            </a:xfrm>
            <a:prstGeom prst="star4">
              <a:avLst>
                <a:gd name="adj" fmla="val 125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" name="Text Box 28"/>
            <p:cNvSpPr txBox="1">
              <a:spLocks noChangeArrowheads="1"/>
            </p:cNvSpPr>
            <p:nvPr/>
          </p:nvSpPr>
          <p:spPr bwMode="auto">
            <a:xfrm>
              <a:off x="4285" y="2008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4cm</a:t>
              </a:r>
            </a:p>
          </p:txBody>
        </p:sp>
        <p:sp>
          <p:nvSpPr>
            <p:cNvPr id="5132" name="Text Box 29"/>
            <p:cNvSpPr txBox="1">
              <a:spLocks noChangeArrowheads="1"/>
            </p:cNvSpPr>
            <p:nvPr/>
          </p:nvSpPr>
          <p:spPr bwMode="auto">
            <a:xfrm>
              <a:off x="4795" y="2008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4cm</a:t>
              </a:r>
            </a:p>
          </p:txBody>
        </p:sp>
        <p:sp>
          <p:nvSpPr>
            <p:cNvPr id="5133" name="Text Box 32"/>
            <p:cNvSpPr txBox="1">
              <a:spLocks noChangeArrowheads="1"/>
            </p:cNvSpPr>
            <p:nvPr/>
          </p:nvSpPr>
          <p:spPr bwMode="auto">
            <a:xfrm>
              <a:off x="4293" y="3259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4cm</a:t>
              </a:r>
            </a:p>
          </p:txBody>
        </p:sp>
        <p:sp>
          <p:nvSpPr>
            <p:cNvPr id="5134" name="Text Box 33"/>
            <p:cNvSpPr txBox="1">
              <a:spLocks noChangeArrowheads="1"/>
            </p:cNvSpPr>
            <p:nvPr/>
          </p:nvSpPr>
          <p:spPr bwMode="auto">
            <a:xfrm>
              <a:off x="4803" y="3259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4cm</a:t>
              </a:r>
            </a:p>
          </p:txBody>
        </p:sp>
        <p:sp>
          <p:nvSpPr>
            <p:cNvPr id="5135" name="Text Box 34"/>
            <p:cNvSpPr txBox="1">
              <a:spLocks noChangeArrowheads="1"/>
            </p:cNvSpPr>
            <p:nvPr/>
          </p:nvSpPr>
          <p:spPr bwMode="auto">
            <a:xfrm>
              <a:off x="4146" y="2453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3cm</a:t>
              </a:r>
            </a:p>
          </p:txBody>
        </p:sp>
        <p:sp>
          <p:nvSpPr>
            <p:cNvPr id="5136" name="Text Box 35"/>
            <p:cNvSpPr txBox="1">
              <a:spLocks noChangeArrowheads="1"/>
            </p:cNvSpPr>
            <p:nvPr/>
          </p:nvSpPr>
          <p:spPr bwMode="auto">
            <a:xfrm>
              <a:off x="4950" y="2452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3cm</a:t>
              </a:r>
            </a:p>
          </p:txBody>
        </p:sp>
        <p:sp>
          <p:nvSpPr>
            <p:cNvPr id="5137" name="Text Box 36"/>
            <p:cNvSpPr txBox="1">
              <a:spLocks noChangeArrowheads="1"/>
            </p:cNvSpPr>
            <p:nvPr/>
          </p:nvSpPr>
          <p:spPr bwMode="auto">
            <a:xfrm>
              <a:off x="4950" y="2854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3cm</a:t>
              </a:r>
            </a:p>
          </p:txBody>
        </p:sp>
        <p:sp>
          <p:nvSpPr>
            <p:cNvPr id="5138" name="Text Box 37"/>
            <p:cNvSpPr txBox="1">
              <a:spLocks noChangeArrowheads="1"/>
            </p:cNvSpPr>
            <p:nvPr/>
          </p:nvSpPr>
          <p:spPr bwMode="auto">
            <a:xfrm>
              <a:off x="4146" y="2845"/>
              <a:ext cx="4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3cm</a:t>
              </a:r>
            </a:p>
          </p:txBody>
        </p:sp>
      </p:grpSp>
      <p:sp>
        <p:nvSpPr>
          <p:cNvPr id="26663" name="Text Box 39"/>
          <p:cNvSpPr txBox="1">
            <a:spLocks noChangeArrowheads="1"/>
          </p:cNvSpPr>
          <p:nvPr/>
        </p:nvSpPr>
        <p:spPr bwMode="auto">
          <a:xfrm>
            <a:off x="271463" y="6221413"/>
            <a:ext cx="22907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FF3300"/>
                </a:solidFill>
              </a:rPr>
              <a:t>Perimeter = 18cm</a:t>
            </a:r>
          </a:p>
        </p:txBody>
      </p:sp>
      <p:sp>
        <p:nvSpPr>
          <p:cNvPr id="26664" name="Text Box 40"/>
          <p:cNvSpPr txBox="1">
            <a:spLocks noChangeArrowheads="1"/>
          </p:cNvSpPr>
          <p:nvPr/>
        </p:nvSpPr>
        <p:spPr bwMode="auto">
          <a:xfrm>
            <a:off x="3128963" y="6221413"/>
            <a:ext cx="22907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FF3300"/>
                </a:solidFill>
              </a:rPr>
              <a:t>Perimeter = 22cm</a:t>
            </a:r>
          </a:p>
        </p:txBody>
      </p:sp>
      <p:sp>
        <p:nvSpPr>
          <p:cNvPr id="26665" name="Text Box 41"/>
          <p:cNvSpPr txBox="1">
            <a:spLocks noChangeArrowheads="1"/>
          </p:cNvSpPr>
          <p:nvPr/>
        </p:nvSpPr>
        <p:spPr bwMode="auto">
          <a:xfrm>
            <a:off x="6161088" y="6221413"/>
            <a:ext cx="22907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FF3300"/>
                </a:solidFill>
              </a:rPr>
              <a:t>Perimeter = 28cm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63" grpId="0"/>
      <p:bldP spid="26664" grpId="0"/>
      <p:bldP spid="2666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AutoShape 5"/>
          <p:cNvSpPr>
            <a:spLocks noChangeArrowheads="1"/>
          </p:cNvSpPr>
          <p:nvPr/>
        </p:nvSpPr>
        <p:spPr bwMode="auto">
          <a:xfrm>
            <a:off x="5014913" y="23813"/>
            <a:ext cx="4137025" cy="2438400"/>
          </a:xfrm>
          <a:prstGeom prst="cloudCallout">
            <a:avLst>
              <a:gd name="adj1" fmla="val 17806"/>
              <a:gd name="adj2" fmla="val 152343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sz="2800" dirty="0"/>
              <a:t>Find the </a:t>
            </a:r>
            <a:r>
              <a:rPr lang="en-GB" sz="2800" dirty="0" smtClean="0"/>
              <a:t>perimeter </a:t>
            </a:r>
            <a:r>
              <a:rPr lang="en-GB" sz="2800" dirty="0"/>
              <a:t>of each of these shapes? </a:t>
            </a:r>
          </a:p>
        </p:txBody>
      </p:sp>
      <p:sp>
        <p:nvSpPr>
          <p:cNvPr id="16388" name="Freeform 10"/>
          <p:cNvSpPr>
            <a:spLocks/>
          </p:cNvSpPr>
          <p:nvPr/>
        </p:nvSpPr>
        <p:spPr bwMode="auto">
          <a:xfrm>
            <a:off x="1165225" y="646113"/>
            <a:ext cx="2876550" cy="3024187"/>
          </a:xfrm>
          <a:custGeom>
            <a:avLst/>
            <a:gdLst>
              <a:gd name="T0" fmla="*/ 0 w 1812"/>
              <a:gd name="T1" fmla="*/ 0 h 1905"/>
              <a:gd name="T2" fmla="*/ 0 w 1812"/>
              <a:gd name="T3" fmla="*/ 3024187 h 1905"/>
              <a:gd name="T4" fmla="*/ 1622425 w 1812"/>
              <a:gd name="T5" fmla="*/ 3024187 h 1905"/>
              <a:gd name="T6" fmla="*/ 1622425 w 1812"/>
              <a:gd name="T7" fmla="*/ 2271712 h 1905"/>
              <a:gd name="T8" fmla="*/ 2876550 w 1812"/>
              <a:gd name="T9" fmla="*/ 2271712 h 1905"/>
              <a:gd name="T10" fmla="*/ 2876550 w 1812"/>
              <a:gd name="T11" fmla="*/ 752475 h 1905"/>
              <a:gd name="T12" fmla="*/ 1622425 w 1812"/>
              <a:gd name="T13" fmla="*/ 739775 h 1905"/>
              <a:gd name="T14" fmla="*/ 1622425 w 1812"/>
              <a:gd name="T15" fmla="*/ 3175 h 1905"/>
              <a:gd name="T16" fmla="*/ 0 w 1812"/>
              <a:gd name="T17" fmla="*/ 0 h 19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812"/>
              <a:gd name="T28" fmla="*/ 0 h 1905"/>
              <a:gd name="T29" fmla="*/ 1812 w 1812"/>
              <a:gd name="T30" fmla="*/ 1905 h 190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812" h="1905">
                <a:moveTo>
                  <a:pt x="0" y="0"/>
                </a:moveTo>
                <a:lnTo>
                  <a:pt x="0" y="1905"/>
                </a:lnTo>
                <a:lnTo>
                  <a:pt x="1022" y="1905"/>
                </a:lnTo>
                <a:lnTo>
                  <a:pt x="1022" y="1431"/>
                </a:lnTo>
                <a:lnTo>
                  <a:pt x="1812" y="1431"/>
                </a:lnTo>
                <a:lnTo>
                  <a:pt x="1812" y="474"/>
                </a:lnTo>
                <a:lnTo>
                  <a:pt x="1022" y="466"/>
                </a:lnTo>
                <a:lnTo>
                  <a:pt x="1022" y="2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89" name="Text Box 12"/>
          <p:cNvSpPr txBox="1">
            <a:spLocks noChangeArrowheads="1"/>
          </p:cNvSpPr>
          <p:nvPr/>
        </p:nvSpPr>
        <p:spPr bwMode="auto">
          <a:xfrm>
            <a:off x="452438" y="188753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9cm</a:t>
            </a:r>
          </a:p>
        </p:txBody>
      </p:sp>
      <p:sp>
        <p:nvSpPr>
          <p:cNvPr id="16390" name="Text Box 13"/>
          <p:cNvSpPr txBox="1">
            <a:spLocks noChangeArrowheads="1"/>
          </p:cNvSpPr>
          <p:nvPr/>
        </p:nvSpPr>
        <p:spPr bwMode="auto">
          <a:xfrm>
            <a:off x="1657350" y="2444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16391" name="Text Box 14"/>
          <p:cNvSpPr txBox="1">
            <a:spLocks noChangeArrowheads="1"/>
          </p:cNvSpPr>
          <p:nvPr/>
        </p:nvSpPr>
        <p:spPr bwMode="auto">
          <a:xfrm>
            <a:off x="1627188" y="36671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16392" name="Text Box 15"/>
          <p:cNvSpPr txBox="1">
            <a:spLocks noChangeArrowheads="1"/>
          </p:cNvSpPr>
          <p:nvPr/>
        </p:nvSpPr>
        <p:spPr bwMode="auto">
          <a:xfrm>
            <a:off x="2792413" y="30765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2cm</a:t>
            </a:r>
          </a:p>
        </p:txBody>
      </p:sp>
      <p:sp>
        <p:nvSpPr>
          <p:cNvPr id="16393" name="Text Box 16"/>
          <p:cNvSpPr txBox="1">
            <a:spLocks noChangeArrowheads="1"/>
          </p:cNvSpPr>
          <p:nvPr/>
        </p:nvSpPr>
        <p:spPr bwMode="auto">
          <a:xfrm>
            <a:off x="3130550" y="250190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16394" name="Text Box 17"/>
          <p:cNvSpPr txBox="1">
            <a:spLocks noChangeArrowheads="1"/>
          </p:cNvSpPr>
          <p:nvPr/>
        </p:nvSpPr>
        <p:spPr bwMode="auto">
          <a:xfrm>
            <a:off x="4046538" y="195580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16395" name="Text Box 18"/>
          <p:cNvSpPr txBox="1">
            <a:spLocks noChangeArrowheads="1"/>
          </p:cNvSpPr>
          <p:nvPr/>
        </p:nvSpPr>
        <p:spPr bwMode="auto">
          <a:xfrm>
            <a:off x="3130550" y="1395413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16396" name="Text Box 19"/>
          <p:cNvSpPr txBox="1">
            <a:spLocks noChangeArrowheads="1"/>
          </p:cNvSpPr>
          <p:nvPr/>
        </p:nvSpPr>
        <p:spPr bwMode="auto">
          <a:xfrm>
            <a:off x="2776538" y="8350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2cm</a:t>
            </a:r>
          </a:p>
        </p:txBody>
      </p:sp>
      <p:sp>
        <p:nvSpPr>
          <p:cNvPr id="16397" name="Freeform 11"/>
          <p:cNvSpPr>
            <a:spLocks/>
          </p:cNvSpPr>
          <p:nvPr/>
        </p:nvSpPr>
        <p:spPr bwMode="auto">
          <a:xfrm>
            <a:off x="325438" y="4365625"/>
            <a:ext cx="4159250" cy="2227263"/>
          </a:xfrm>
          <a:custGeom>
            <a:avLst/>
            <a:gdLst>
              <a:gd name="T0" fmla="*/ 0 w 2620"/>
              <a:gd name="T1" fmla="*/ 0 h 1403"/>
              <a:gd name="T2" fmla="*/ 0 w 2620"/>
              <a:gd name="T3" fmla="*/ 2227263 h 1403"/>
              <a:gd name="T4" fmla="*/ 4159250 w 2620"/>
              <a:gd name="T5" fmla="*/ 2212976 h 1403"/>
              <a:gd name="T6" fmla="*/ 4159250 w 2620"/>
              <a:gd name="T7" fmla="*/ 0 h 1403"/>
              <a:gd name="T8" fmla="*/ 3008312 w 2620"/>
              <a:gd name="T9" fmla="*/ 0 h 1403"/>
              <a:gd name="T10" fmla="*/ 3008312 w 2620"/>
              <a:gd name="T11" fmla="*/ 958850 h 1403"/>
              <a:gd name="T12" fmla="*/ 1504950 w 2620"/>
              <a:gd name="T13" fmla="*/ 958850 h 1403"/>
              <a:gd name="T14" fmla="*/ 1504950 w 2620"/>
              <a:gd name="T15" fmla="*/ 0 h 1403"/>
              <a:gd name="T16" fmla="*/ 0 w 2620"/>
              <a:gd name="T17" fmla="*/ 0 h 14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20"/>
              <a:gd name="T28" fmla="*/ 0 h 1403"/>
              <a:gd name="T29" fmla="*/ 2620 w 2620"/>
              <a:gd name="T30" fmla="*/ 1403 h 14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20" h="1403">
                <a:moveTo>
                  <a:pt x="0" y="0"/>
                </a:moveTo>
                <a:lnTo>
                  <a:pt x="0" y="1403"/>
                </a:lnTo>
                <a:lnTo>
                  <a:pt x="2620" y="1394"/>
                </a:lnTo>
                <a:lnTo>
                  <a:pt x="2620" y="0"/>
                </a:lnTo>
                <a:lnTo>
                  <a:pt x="1895" y="0"/>
                </a:lnTo>
                <a:lnTo>
                  <a:pt x="1895" y="604"/>
                </a:lnTo>
                <a:lnTo>
                  <a:pt x="948" y="604"/>
                </a:lnTo>
                <a:lnTo>
                  <a:pt x="948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98" name="Text Box 20"/>
          <p:cNvSpPr txBox="1">
            <a:spLocks noChangeArrowheads="1"/>
          </p:cNvSpPr>
          <p:nvPr/>
        </p:nvSpPr>
        <p:spPr bwMode="auto">
          <a:xfrm>
            <a:off x="2054225" y="6527800"/>
            <a:ext cx="804863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11cm</a:t>
            </a:r>
          </a:p>
        </p:txBody>
      </p:sp>
      <p:sp>
        <p:nvSpPr>
          <p:cNvPr id="16399" name="Text Box 21"/>
          <p:cNvSpPr txBox="1">
            <a:spLocks noChangeArrowheads="1"/>
          </p:cNvSpPr>
          <p:nvPr/>
        </p:nvSpPr>
        <p:spPr bwMode="auto">
          <a:xfrm>
            <a:off x="330200" y="525938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7cm</a:t>
            </a:r>
          </a:p>
        </p:txBody>
      </p:sp>
      <p:sp>
        <p:nvSpPr>
          <p:cNvPr id="16400" name="Text Box 22"/>
          <p:cNvSpPr txBox="1">
            <a:spLocks noChangeArrowheads="1"/>
          </p:cNvSpPr>
          <p:nvPr/>
        </p:nvSpPr>
        <p:spPr bwMode="auto">
          <a:xfrm>
            <a:off x="815975" y="39465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16401" name="Text Box 23"/>
          <p:cNvSpPr txBox="1">
            <a:spLocks noChangeArrowheads="1"/>
          </p:cNvSpPr>
          <p:nvPr/>
        </p:nvSpPr>
        <p:spPr bwMode="auto">
          <a:xfrm>
            <a:off x="1833563" y="443388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16402" name="Text Box 24"/>
          <p:cNvSpPr txBox="1">
            <a:spLocks noChangeArrowheads="1"/>
          </p:cNvSpPr>
          <p:nvPr/>
        </p:nvSpPr>
        <p:spPr bwMode="auto">
          <a:xfrm>
            <a:off x="2674938" y="446405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16403" name="Text Box 26"/>
          <p:cNvSpPr txBox="1">
            <a:spLocks noChangeArrowheads="1"/>
          </p:cNvSpPr>
          <p:nvPr/>
        </p:nvSpPr>
        <p:spPr bwMode="auto">
          <a:xfrm>
            <a:off x="3632200" y="39465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16404" name="Text Box 27"/>
          <p:cNvSpPr txBox="1">
            <a:spLocks noChangeArrowheads="1"/>
          </p:cNvSpPr>
          <p:nvPr/>
        </p:nvSpPr>
        <p:spPr bwMode="auto">
          <a:xfrm>
            <a:off x="3840163" y="530383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7cm</a:t>
            </a: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4368800" y="2309813"/>
            <a:ext cx="3392488" cy="3951287"/>
            <a:chOff x="2752" y="1455"/>
            <a:chExt cx="2137" cy="2489"/>
          </a:xfrm>
        </p:grpSpPr>
        <p:sp>
          <p:nvSpPr>
            <p:cNvPr id="16407" name="Freeform 9"/>
            <p:cNvSpPr>
              <a:spLocks/>
            </p:cNvSpPr>
            <p:nvPr/>
          </p:nvSpPr>
          <p:spPr bwMode="auto">
            <a:xfrm>
              <a:off x="3280" y="1700"/>
              <a:ext cx="1189" cy="2007"/>
            </a:xfrm>
            <a:custGeom>
              <a:avLst/>
              <a:gdLst>
                <a:gd name="T0" fmla="*/ 0 w 1189"/>
                <a:gd name="T1" fmla="*/ 0 h 2007"/>
                <a:gd name="T2" fmla="*/ 0 w 1189"/>
                <a:gd name="T3" fmla="*/ 2007 h 2007"/>
                <a:gd name="T4" fmla="*/ 1189 w 1189"/>
                <a:gd name="T5" fmla="*/ 2007 h 2007"/>
                <a:gd name="T6" fmla="*/ 1180 w 1189"/>
                <a:gd name="T7" fmla="*/ 994 h 2007"/>
                <a:gd name="T8" fmla="*/ 474 w 1189"/>
                <a:gd name="T9" fmla="*/ 994 h 2007"/>
                <a:gd name="T10" fmla="*/ 474 w 1189"/>
                <a:gd name="T11" fmla="*/ 0 h 2007"/>
                <a:gd name="T12" fmla="*/ 0 w 1189"/>
                <a:gd name="T13" fmla="*/ 0 h 20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89"/>
                <a:gd name="T22" fmla="*/ 0 h 2007"/>
                <a:gd name="T23" fmla="*/ 1189 w 1189"/>
                <a:gd name="T24" fmla="*/ 2007 h 200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89" h="2007">
                  <a:moveTo>
                    <a:pt x="0" y="0"/>
                  </a:moveTo>
                  <a:lnTo>
                    <a:pt x="0" y="2007"/>
                  </a:lnTo>
                  <a:lnTo>
                    <a:pt x="1189" y="2007"/>
                  </a:lnTo>
                  <a:lnTo>
                    <a:pt x="1180" y="994"/>
                  </a:lnTo>
                  <a:lnTo>
                    <a:pt x="474" y="994"/>
                  </a:lnTo>
                  <a:lnTo>
                    <a:pt x="474" y="0"/>
                  </a:lnTo>
                  <a:lnTo>
                    <a:pt x="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408" name="Text Box 28"/>
            <p:cNvSpPr txBox="1">
              <a:spLocks noChangeArrowheads="1"/>
            </p:cNvSpPr>
            <p:nvPr/>
          </p:nvSpPr>
          <p:spPr bwMode="auto">
            <a:xfrm>
              <a:off x="3691" y="3694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6cm</a:t>
              </a:r>
            </a:p>
          </p:txBody>
        </p:sp>
        <p:sp>
          <p:nvSpPr>
            <p:cNvPr id="16409" name="Text Box 29"/>
            <p:cNvSpPr txBox="1">
              <a:spLocks noChangeArrowheads="1"/>
            </p:cNvSpPr>
            <p:nvPr/>
          </p:nvSpPr>
          <p:spPr bwMode="auto">
            <a:xfrm>
              <a:off x="4471" y="3053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6cm</a:t>
              </a:r>
            </a:p>
          </p:txBody>
        </p:sp>
        <p:sp>
          <p:nvSpPr>
            <p:cNvPr id="16410" name="Text Box 30"/>
            <p:cNvSpPr txBox="1">
              <a:spLocks noChangeArrowheads="1"/>
            </p:cNvSpPr>
            <p:nvPr/>
          </p:nvSpPr>
          <p:spPr bwMode="auto">
            <a:xfrm>
              <a:off x="2752" y="2087"/>
              <a:ext cx="507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11cm</a:t>
              </a:r>
            </a:p>
          </p:txBody>
        </p:sp>
        <p:sp>
          <p:nvSpPr>
            <p:cNvPr id="16411" name="Text Box 31"/>
            <p:cNvSpPr txBox="1">
              <a:spLocks noChangeArrowheads="1"/>
            </p:cNvSpPr>
            <p:nvPr/>
          </p:nvSpPr>
          <p:spPr bwMode="auto">
            <a:xfrm>
              <a:off x="3310" y="1455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2cm</a:t>
              </a:r>
            </a:p>
          </p:txBody>
        </p:sp>
        <p:sp>
          <p:nvSpPr>
            <p:cNvPr id="16412" name="Text Box 32"/>
            <p:cNvSpPr txBox="1">
              <a:spLocks noChangeArrowheads="1"/>
            </p:cNvSpPr>
            <p:nvPr/>
          </p:nvSpPr>
          <p:spPr bwMode="auto">
            <a:xfrm>
              <a:off x="3914" y="2431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4cm</a:t>
              </a:r>
            </a:p>
          </p:txBody>
        </p:sp>
        <p:sp>
          <p:nvSpPr>
            <p:cNvPr id="16413" name="Text Box 33"/>
            <p:cNvSpPr txBox="1">
              <a:spLocks noChangeArrowheads="1"/>
            </p:cNvSpPr>
            <p:nvPr/>
          </p:nvSpPr>
          <p:spPr bwMode="auto">
            <a:xfrm>
              <a:off x="3756" y="2059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/>
                <a:t>5cm</a:t>
              </a:r>
            </a:p>
          </p:txBody>
        </p:sp>
      </p:grpSp>
      <p:sp>
        <p:nvSpPr>
          <p:cNvPr id="16406" name="Text Box 55"/>
          <p:cNvSpPr txBox="1">
            <a:spLocks noChangeArrowheads="1"/>
          </p:cNvSpPr>
          <p:nvPr/>
        </p:nvSpPr>
        <p:spPr bwMode="auto">
          <a:xfrm>
            <a:off x="2241550" y="491648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reeform 4"/>
          <p:cNvSpPr>
            <a:spLocks/>
          </p:cNvSpPr>
          <p:nvPr/>
        </p:nvSpPr>
        <p:spPr bwMode="auto">
          <a:xfrm>
            <a:off x="1165225" y="1763713"/>
            <a:ext cx="2876550" cy="3024187"/>
          </a:xfrm>
          <a:custGeom>
            <a:avLst/>
            <a:gdLst>
              <a:gd name="T0" fmla="*/ 0 w 1812"/>
              <a:gd name="T1" fmla="*/ 0 h 1905"/>
              <a:gd name="T2" fmla="*/ 0 w 1812"/>
              <a:gd name="T3" fmla="*/ 3024187 h 1905"/>
              <a:gd name="T4" fmla="*/ 1622425 w 1812"/>
              <a:gd name="T5" fmla="*/ 3024187 h 1905"/>
              <a:gd name="T6" fmla="*/ 1622425 w 1812"/>
              <a:gd name="T7" fmla="*/ 2271712 h 1905"/>
              <a:gd name="T8" fmla="*/ 2876550 w 1812"/>
              <a:gd name="T9" fmla="*/ 2271712 h 1905"/>
              <a:gd name="T10" fmla="*/ 2876550 w 1812"/>
              <a:gd name="T11" fmla="*/ 752475 h 1905"/>
              <a:gd name="T12" fmla="*/ 1622425 w 1812"/>
              <a:gd name="T13" fmla="*/ 739775 h 1905"/>
              <a:gd name="T14" fmla="*/ 1622425 w 1812"/>
              <a:gd name="T15" fmla="*/ 3175 h 1905"/>
              <a:gd name="T16" fmla="*/ 0 w 1812"/>
              <a:gd name="T17" fmla="*/ 0 h 19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812"/>
              <a:gd name="T28" fmla="*/ 0 h 1905"/>
              <a:gd name="T29" fmla="*/ 1812 w 1812"/>
              <a:gd name="T30" fmla="*/ 1905 h 190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812" h="1905">
                <a:moveTo>
                  <a:pt x="0" y="0"/>
                </a:moveTo>
                <a:lnTo>
                  <a:pt x="0" y="1905"/>
                </a:lnTo>
                <a:lnTo>
                  <a:pt x="1022" y="1905"/>
                </a:lnTo>
                <a:lnTo>
                  <a:pt x="1022" y="1431"/>
                </a:lnTo>
                <a:lnTo>
                  <a:pt x="1812" y="1431"/>
                </a:lnTo>
                <a:lnTo>
                  <a:pt x="1812" y="474"/>
                </a:lnTo>
                <a:lnTo>
                  <a:pt x="1022" y="466"/>
                </a:lnTo>
                <a:lnTo>
                  <a:pt x="1022" y="2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452438" y="300513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9cm</a:t>
            </a: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1657350" y="13620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1627188" y="47847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2792413" y="41941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2cm</a:t>
            </a:r>
          </a:p>
        </p:txBody>
      </p:sp>
      <p:sp>
        <p:nvSpPr>
          <p:cNvPr id="17415" name="Text Box 9"/>
          <p:cNvSpPr txBox="1">
            <a:spLocks noChangeArrowheads="1"/>
          </p:cNvSpPr>
          <p:nvPr/>
        </p:nvSpPr>
        <p:spPr bwMode="auto">
          <a:xfrm>
            <a:off x="3100388" y="363378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17416" name="Text Box 10"/>
          <p:cNvSpPr txBox="1">
            <a:spLocks noChangeArrowheads="1"/>
          </p:cNvSpPr>
          <p:nvPr/>
        </p:nvSpPr>
        <p:spPr bwMode="auto">
          <a:xfrm>
            <a:off x="4046538" y="307340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17417" name="Text Box 11"/>
          <p:cNvSpPr txBox="1">
            <a:spLocks noChangeArrowheads="1"/>
          </p:cNvSpPr>
          <p:nvPr/>
        </p:nvSpPr>
        <p:spPr bwMode="auto">
          <a:xfrm>
            <a:off x="3087688" y="252730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17418" name="Text Box 12"/>
          <p:cNvSpPr txBox="1">
            <a:spLocks noChangeArrowheads="1"/>
          </p:cNvSpPr>
          <p:nvPr/>
        </p:nvSpPr>
        <p:spPr bwMode="auto">
          <a:xfrm>
            <a:off x="2776538" y="19526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2cm</a:t>
            </a: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2789238" y="2519363"/>
            <a:ext cx="1587" cy="150336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901" name="Text Box 37"/>
          <p:cNvSpPr txBox="1">
            <a:spLocks noChangeArrowheads="1"/>
          </p:cNvSpPr>
          <p:nvPr/>
        </p:nvSpPr>
        <p:spPr bwMode="auto">
          <a:xfrm>
            <a:off x="4724400" y="3556000"/>
            <a:ext cx="3393429" cy="10772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endParaRPr lang="en-GB" sz="3200" dirty="0"/>
          </a:p>
          <a:p>
            <a:r>
              <a:rPr lang="en-GB" sz="3200" dirty="0"/>
              <a:t>Perimeter = 36 cm</a:t>
            </a:r>
            <a:endParaRPr lang="en-GB" sz="3200" baseline="500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93" grpId="0" animBg="1"/>
      <p:bldP spid="3690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12712" y="2068513"/>
            <a:ext cx="3392488" cy="3951287"/>
            <a:chOff x="2752" y="1455"/>
            <a:chExt cx="2137" cy="2489"/>
          </a:xfrm>
        </p:grpSpPr>
        <p:sp>
          <p:nvSpPr>
            <p:cNvPr id="18442" name="Freeform 22"/>
            <p:cNvSpPr>
              <a:spLocks/>
            </p:cNvSpPr>
            <p:nvPr/>
          </p:nvSpPr>
          <p:spPr bwMode="auto">
            <a:xfrm>
              <a:off x="3280" y="1700"/>
              <a:ext cx="1189" cy="2007"/>
            </a:xfrm>
            <a:custGeom>
              <a:avLst/>
              <a:gdLst>
                <a:gd name="T0" fmla="*/ 0 w 1189"/>
                <a:gd name="T1" fmla="*/ 0 h 2007"/>
                <a:gd name="T2" fmla="*/ 0 w 1189"/>
                <a:gd name="T3" fmla="*/ 2007 h 2007"/>
                <a:gd name="T4" fmla="*/ 1189 w 1189"/>
                <a:gd name="T5" fmla="*/ 2007 h 2007"/>
                <a:gd name="T6" fmla="*/ 1180 w 1189"/>
                <a:gd name="T7" fmla="*/ 994 h 2007"/>
                <a:gd name="T8" fmla="*/ 474 w 1189"/>
                <a:gd name="T9" fmla="*/ 994 h 2007"/>
                <a:gd name="T10" fmla="*/ 474 w 1189"/>
                <a:gd name="T11" fmla="*/ 0 h 2007"/>
                <a:gd name="T12" fmla="*/ 0 w 1189"/>
                <a:gd name="T13" fmla="*/ 0 h 20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89"/>
                <a:gd name="T22" fmla="*/ 0 h 2007"/>
                <a:gd name="T23" fmla="*/ 1189 w 1189"/>
                <a:gd name="T24" fmla="*/ 2007 h 200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89" h="2007">
                  <a:moveTo>
                    <a:pt x="0" y="0"/>
                  </a:moveTo>
                  <a:lnTo>
                    <a:pt x="0" y="2007"/>
                  </a:lnTo>
                  <a:lnTo>
                    <a:pt x="1189" y="2007"/>
                  </a:lnTo>
                  <a:lnTo>
                    <a:pt x="1180" y="994"/>
                  </a:lnTo>
                  <a:lnTo>
                    <a:pt x="474" y="994"/>
                  </a:lnTo>
                  <a:lnTo>
                    <a:pt x="474" y="0"/>
                  </a:lnTo>
                  <a:lnTo>
                    <a:pt x="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443" name="Text Box 23"/>
            <p:cNvSpPr txBox="1">
              <a:spLocks noChangeArrowheads="1"/>
            </p:cNvSpPr>
            <p:nvPr/>
          </p:nvSpPr>
          <p:spPr bwMode="auto">
            <a:xfrm>
              <a:off x="3691" y="3694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6cm</a:t>
              </a:r>
            </a:p>
          </p:txBody>
        </p:sp>
        <p:sp>
          <p:nvSpPr>
            <p:cNvPr id="18444" name="Text Box 24"/>
            <p:cNvSpPr txBox="1">
              <a:spLocks noChangeArrowheads="1"/>
            </p:cNvSpPr>
            <p:nvPr/>
          </p:nvSpPr>
          <p:spPr bwMode="auto">
            <a:xfrm>
              <a:off x="4471" y="3053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6cm</a:t>
              </a:r>
            </a:p>
          </p:txBody>
        </p:sp>
        <p:sp>
          <p:nvSpPr>
            <p:cNvPr id="18445" name="Text Box 25"/>
            <p:cNvSpPr txBox="1">
              <a:spLocks noChangeArrowheads="1"/>
            </p:cNvSpPr>
            <p:nvPr/>
          </p:nvSpPr>
          <p:spPr bwMode="auto">
            <a:xfrm>
              <a:off x="2752" y="2087"/>
              <a:ext cx="507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11cm</a:t>
              </a:r>
            </a:p>
          </p:txBody>
        </p:sp>
        <p:sp>
          <p:nvSpPr>
            <p:cNvPr id="18446" name="Text Box 26"/>
            <p:cNvSpPr txBox="1">
              <a:spLocks noChangeArrowheads="1"/>
            </p:cNvSpPr>
            <p:nvPr/>
          </p:nvSpPr>
          <p:spPr bwMode="auto">
            <a:xfrm>
              <a:off x="3310" y="1455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2cm</a:t>
              </a:r>
            </a:p>
          </p:txBody>
        </p:sp>
        <p:sp>
          <p:nvSpPr>
            <p:cNvPr id="18447" name="Text Box 27"/>
            <p:cNvSpPr txBox="1">
              <a:spLocks noChangeArrowheads="1"/>
            </p:cNvSpPr>
            <p:nvPr/>
          </p:nvSpPr>
          <p:spPr bwMode="auto">
            <a:xfrm>
              <a:off x="3914" y="2431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4cm</a:t>
              </a:r>
            </a:p>
          </p:txBody>
        </p:sp>
        <p:sp>
          <p:nvSpPr>
            <p:cNvPr id="18448" name="Text Box 28"/>
            <p:cNvSpPr txBox="1">
              <a:spLocks noChangeArrowheads="1"/>
            </p:cNvSpPr>
            <p:nvPr/>
          </p:nvSpPr>
          <p:spPr bwMode="auto">
            <a:xfrm>
              <a:off x="3756" y="2059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5cm</a:t>
              </a:r>
            </a:p>
          </p:txBody>
        </p:sp>
      </p:grpSp>
      <p:sp>
        <p:nvSpPr>
          <p:cNvPr id="37918" name="Line 30"/>
          <p:cNvSpPr>
            <a:spLocks noChangeShapeType="1"/>
          </p:cNvSpPr>
          <p:nvPr/>
        </p:nvSpPr>
        <p:spPr bwMode="auto">
          <a:xfrm flipH="1">
            <a:off x="949325" y="4035425"/>
            <a:ext cx="75247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30" name="Text Box 42"/>
          <p:cNvSpPr txBox="1">
            <a:spLocks noChangeArrowheads="1"/>
          </p:cNvSpPr>
          <p:nvPr/>
        </p:nvSpPr>
        <p:spPr bwMode="auto">
          <a:xfrm>
            <a:off x="544513" y="849313"/>
            <a:ext cx="6756400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sz="3200" dirty="0" smtClean="0"/>
              <a:t>Perimeter </a:t>
            </a:r>
            <a:r>
              <a:rPr lang="en-GB" sz="3200" dirty="0"/>
              <a:t>= 34 cm</a:t>
            </a:r>
            <a:endParaRPr lang="en-GB" sz="3200" baseline="500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18" grpId="0" animBg="1"/>
      <p:bldP spid="3793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reeform 13"/>
          <p:cNvSpPr>
            <a:spLocks/>
          </p:cNvSpPr>
          <p:nvPr/>
        </p:nvSpPr>
        <p:spPr bwMode="auto">
          <a:xfrm>
            <a:off x="469900" y="2095500"/>
            <a:ext cx="4159250" cy="2227263"/>
          </a:xfrm>
          <a:custGeom>
            <a:avLst/>
            <a:gdLst>
              <a:gd name="T0" fmla="*/ 0 w 2620"/>
              <a:gd name="T1" fmla="*/ 0 h 1403"/>
              <a:gd name="T2" fmla="*/ 0 w 2620"/>
              <a:gd name="T3" fmla="*/ 2227263 h 1403"/>
              <a:gd name="T4" fmla="*/ 4159250 w 2620"/>
              <a:gd name="T5" fmla="*/ 2212976 h 1403"/>
              <a:gd name="T6" fmla="*/ 4159250 w 2620"/>
              <a:gd name="T7" fmla="*/ 0 h 1403"/>
              <a:gd name="T8" fmla="*/ 3008312 w 2620"/>
              <a:gd name="T9" fmla="*/ 0 h 1403"/>
              <a:gd name="T10" fmla="*/ 3008312 w 2620"/>
              <a:gd name="T11" fmla="*/ 958850 h 1403"/>
              <a:gd name="T12" fmla="*/ 1504950 w 2620"/>
              <a:gd name="T13" fmla="*/ 958850 h 1403"/>
              <a:gd name="T14" fmla="*/ 1504950 w 2620"/>
              <a:gd name="T15" fmla="*/ 0 h 1403"/>
              <a:gd name="T16" fmla="*/ 0 w 2620"/>
              <a:gd name="T17" fmla="*/ 0 h 14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20"/>
              <a:gd name="T28" fmla="*/ 0 h 1403"/>
              <a:gd name="T29" fmla="*/ 2620 w 2620"/>
              <a:gd name="T30" fmla="*/ 1403 h 14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20" h="1403">
                <a:moveTo>
                  <a:pt x="0" y="0"/>
                </a:moveTo>
                <a:lnTo>
                  <a:pt x="0" y="1403"/>
                </a:lnTo>
                <a:lnTo>
                  <a:pt x="2620" y="1394"/>
                </a:lnTo>
                <a:lnTo>
                  <a:pt x="2620" y="0"/>
                </a:lnTo>
                <a:lnTo>
                  <a:pt x="1895" y="0"/>
                </a:lnTo>
                <a:lnTo>
                  <a:pt x="1895" y="604"/>
                </a:lnTo>
                <a:lnTo>
                  <a:pt x="948" y="604"/>
                </a:lnTo>
                <a:lnTo>
                  <a:pt x="948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459" name="Text Box 14"/>
          <p:cNvSpPr txBox="1">
            <a:spLocks noChangeArrowheads="1"/>
          </p:cNvSpPr>
          <p:nvPr/>
        </p:nvSpPr>
        <p:spPr bwMode="auto">
          <a:xfrm>
            <a:off x="2198687" y="4257675"/>
            <a:ext cx="804863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11cm</a:t>
            </a:r>
          </a:p>
        </p:txBody>
      </p:sp>
      <p:sp>
        <p:nvSpPr>
          <p:cNvPr id="19460" name="Text Box 15"/>
          <p:cNvSpPr txBox="1">
            <a:spLocks noChangeArrowheads="1"/>
          </p:cNvSpPr>
          <p:nvPr/>
        </p:nvSpPr>
        <p:spPr bwMode="auto">
          <a:xfrm>
            <a:off x="474662" y="2989263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7cm</a:t>
            </a:r>
          </a:p>
        </p:txBody>
      </p:sp>
      <p:sp>
        <p:nvSpPr>
          <p:cNvPr id="19461" name="Text Box 16"/>
          <p:cNvSpPr txBox="1">
            <a:spLocks noChangeArrowheads="1"/>
          </p:cNvSpPr>
          <p:nvPr/>
        </p:nvSpPr>
        <p:spPr bwMode="auto">
          <a:xfrm>
            <a:off x="960437" y="167640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19462" name="Text Box 17"/>
          <p:cNvSpPr txBox="1">
            <a:spLocks noChangeArrowheads="1"/>
          </p:cNvSpPr>
          <p:nvPr/>
        </p:nvSpPr>
        <p:spPr bwMode="auto">
          <a:xfrm>
            <a:off x="1978025" y="2163763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19463" name="Text Box 18"/>
          <p:cNvSpPr txBox="1">
            <a:spLocks noChangeArrowheads="1"/>
          </p:cNvSpPr>
          <p:nvPr/>
        </p:nvSpPr>
        <p:spPr bwMode="auto">
          <a:xfrm>
            <a:off x="2819400" y="21939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19464" name="Text Box 19"/>
          <p:cNvSpPr txBox="1">
            <a:spLocks noChangeArrowheads="1"/>
          </p:cNvSpPr>
          <p:nvPr/>
        </p:nvSpPr>
        <p:spPr bwMode="auto">
          <a:xfrm>
            <a:off x="3776662" y="167640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19465" name="Text Box 20"/>
          <p:cNvSpPr txBox="1">
            <a:spLocks noChangeArrowheads="1"/>
          </p:cNvSpPr>
          <p:nvPr/>
        </p:nvSpPr>
        <p:spPr bwMode="auto">
          <a:xfrm>
            <a:off x="3984625" y="3033713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7cm</a:t>
            </a:r>
          </a:p>
        </p:txBody>
      </p:sp>
      <p:sp>
        <p:nvSpPr>
          <p:cNvPr id="38943" name="Line 31"/>
          <p:cNvSpPr>
            <a:spLocks noChangeShapeType="1"/>
          </p:cNvSpPr>
          <p:nvPr/>
        </p:nvSpPr>
        <p:spPr bwMode="auto">
          <a:xfrm>
            <a:off x="1973262" y="3040063"/>
            <a:ext cx="0" cy="12827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44" name="Line 32"/>
          <p:cNvSpPr>
            <a:spLocks noChangeShapeType="1"/>
          </p:cNvSpPr>
          <p:nvPr/>
        </p:nvSpPr>
        <p:spPr bwMode="auto">
          <a:xfrm>
            <a:off x="3476625" y="3054350"/>
            <a:ext cx="0" cy="12525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54" name="Text Box 42"/>
          <p:cNvSpPr txBox="1">
            <a:spLocks noChangeArrowheads="1"/>
          </p:cNvSpPr>
          <p:nvPr/>
        </p:nvSpPr>
        <p:spPr bwMode="auto">
          <a:xfrm>
            <a:off x="457200" y="1066800"/>
            <a:ext cx="6977063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GB" sz="3200" dirty="0" smtClean="0"/>
              <a:t>Perimeter </a:t>
            </a:r>
            <a:r>
              <a:rPr lang="en-GB" sz="3200" dirty="0"/>
              <a:t>= 42 cm</a:t>
            </a:r>
            <a:endParaRPr lang="en-GB" sz="3200" baseline="50000" dirty="0"/>
          </a:p>
        </p:txBody>
      </p:sp>
      <p:sp>
        <p:nvSpPr>
          <p:cNvPr id="19471" name="Text Box 47"/>
          <p:cNvSpPr txBox="1">
            <a:spLocks noChangeArrowheads="1"/>
          </p:cNvSpPr>
          <p:nvPr/>
        </p:nvSpPr>
        <p:spPr bwMode="auto">
          <a:xfrm>
            <a:off x="2386012" y="2646363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43" grpId="0" animBg="1"/>
      <p:bldP spid="38944" grpId="0" animBg="1"/>
      <p:bldP spid="3895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reeform 2"/>
          <p:cNvSpPr>
            <a:spLocks/>
          </p:cNvSpPr>
          <p:nvPr/>
        </p:nvSpPr>
        <p:spPr bwMode="auto">
          <a:xfrm>
            <a:off x="306388" y="1790700"/>
            <a:ext cx="4159250" cy="2227263"/>
          </a:xfrm>
          <a:custGeom>
            <a:avLst/>
            <a:gdLst>
              <a:gd name="T0" fmla="*/ 0 w 2620"/>
              <a:gd name="T1" fmla="*/ 0 h 1403"/>
              <a:gd name="T2" fmla="*/ 0 w 2620"/>
              <a:gd name="T3" fmla="*/ 2227263 h 1403"/>
              <a:gd name="T4" fmla="*/ 4159250 w 2620"/>
              <a:gd name="T5" fmla="*/ 2212976 h 1403"/>
              <a:gd name="T6" fmla="*/ 4159250 w 2620"/>
              <a:gd name="T7" fmla="*/ 0 h 1403"/>
              <a:gd name="T8" fmla="*/ 3008312 w 2620"/>
              <a:gd name="T9" fmla="*/ 0 h 1403"/>
              <a:gd name="T10" fmla="*/ 3008312 w 2620"/>
              <a:gd name="T11" fmla="*/ 958850 h 1403"/>
              <a:gd name="T12" fmla="*/ 1504950 w 2620"/>
              <a:gd name="T13" fmla="*/ 958850 h 1403"/>
              <a:gd name="T14" fmla="*/ 1504950 w 2620"/>
              <a:gd name="T15" fmla="*/ 0 h 1403"/>
              <a:gd name="T16" fmla="*/ 0 w 2620"/>
              <a:gd name="T17" fmla="*/ 0 h 14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20"/>
              <a:gd name="T28" fmla="*/ 0 h 1403"/>
              <a:gd name="T29" fmla="*/ 2620 w 2620"/>
              <a:gd name="T30" fmla="*/ 1403 h 14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20" h="1403">
                <a:moveTo>
                  <a:pt x="0" y="0"/>
                </a:moveTo>
                <a:lnTo>
                  <a:pt x="0" y="1403"/>
                </a:lnTo>
                <a:lnTo>
                  <a:pt x="2620" y="1394"/>
                </a:lnTo>
                <a:lnTo>
                  <a:pt x="2620" y="0"/>
                </a:lnTo>
                <a:lnTo>
                  <a:pt x="1895" y="0"/>
                </a:lnTo>
                <a:lnTo>
                  <a:pt x="1895" y="604"/>
                </a:lnTo>
                <a:lnTo>
                  <a:pt x="948" y="604"/>
                </a:lnTo>
                <a:lnTo>
                  <a:pt x="948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b="1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035175" y="3952875"/>
            <a:ext cx="683200" cy="36933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/>
              <a:t>11cm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11150" y="2684463"/>
            <a:ext cx="622286" cy="36933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/>
              <a:t>7cm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796925" y="1371600"/>
            <a:ext cx="633507" cy="36933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/>
              <a:t>4cm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1814513" y="1858963"/>
            <a:ext cx="619080" cy="36933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/>
              <a:t>3cm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2655888" y="1889125"/>
            <a:ext cx="619080" cy="36933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/>
              <a:t>3cm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613150" y="1371600"/>
            <a:ext cx="619080" cy="36933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/>
              <a:t>3cm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3821113" y="2728913"/>
            <a:ext cx="622286" cy="36933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/>
              <a:t>7cm</a:t>
            </a:r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 flipH="1">
            <a:off x="1795463" y="1790700"/>
            <a:ext cx="150495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b="1"/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228600" y="838200"/>
            <a:ext cx="6977063" cy="584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GB" sz="3200" dirty="0" smtClean="0"/>
              <a:t>Perimeter </a:t>
            </a:r>
            <a:r>
              <a:rPr lang="en-GB" sz="3200" dirty="0"/>
              <a:t>= 42 cm</a:t>
            </a:r>
            <a:endParaRPr lang="en-GB" sz="3200" baseline="50000" dirty="0"/>
          </a:p>
        </p:txBody>
      </p:sp>
      <p:sp>
        <p:nvSpPr>
          <p:cNvPr id="20494" name="Text Box 15"/>
          <p:cNvSpPr txBox="1">
            <a:spLocks noChangeArrowheads="1"/>
          </p:cNvSpPr>
          <p:nvPr/>
        </p:nvSpPr>
        <p:spPr bwMode="auto">
          <a:xfrm>
            <a:off x="2222500" y="2341563"/>
            <a:ext cx="633507" cy="36933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/>
              <a:t>4cm</a:t>
            </a:r>
          </a:p>
        </p:txBody>
      </p:sp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304800" y="1776413"/>
            <a:ext cx="4159250" cy="2225675"/>
          </a:xfrm>
          <a:prstGeom prst="rect">
            <a:avLst/>
          </a:prstGeom>
          <a:noFill/>
          <a:ln w="508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1"/>
          </a:p>
        </p:txBody>
      </p:sp>
      <p:sp>
        <p:nvSpPr>
          <p:cNvPr id="39962" name="Rectangle 26"/>
          <p:cNvSpPr>
            <a:spLocks noChangeArrowheads="1"/>
          </p:cNvSpPr>
          <p:nvPr/>
        </p:nvSpPr>
        <p:spPr bwMode="auto">
          <a:xfrm>
            <a:off x="1803400" y="1800225"/>
            <a:ext cx="1504950" cy="958850"/>
          </a:xfrm>
          <a:prstGeom prst="rect">
            <a:avLst/>
          </a:prstGeom>
          <a:noFill/>
          <a:ln w="508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1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5" presetClass="emph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1000" fill="hold"/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399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9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5" presetClass="emph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1000" fill="hold"/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399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6" grpId="0" animBg="1"/>
      <p:bldP spid="39948" grpId="0" animBg="1"/>
      <p:bldP spid="39961" grpId="0" animBg="1"/>
      <p:bldP spid="39961" grpId="1" animBg="1"/>
      <p:bldP spid="39961" grpId="2" animBg="1"/>
      <p:bldP spid="39961" grpId="3" animBg="1"/>
      <p:bldP spid="39962" grpId="0" animBg="1"/>
      <p:bldP spid="39962" grpId="1" animBg="1"/>
      <p:bldP spid="39962" grpId="2" animBg="1"/>
      <p:bldP spid="39962" grpId="3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Tricky Perimeters</a:t>
            </a:r>
            <a:b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(Look carefully.)</a:t>
            </a:r>
            <a:endParaRPr lang="en-US" sz="4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514600"/>
            <a:ext cx="3124200" cy="32766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231775" indent="0"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You will need to remember which sides to add and the values for each side.</a:t>
            </a:r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4876800" y="2362200"/>
            <a:ext cx="2819400" cy="1295400"/>
          </a:xfrm>
          <a:custGeom>
            <a:avLst/>
            <a:gdLst>
              <a:gd name="T0" fmla="*/ 2466975 w 21600"/>
              <a:gd name="T1" fmla="*/ 647700 h 21600"/>
              <a:gd name="T2" fmla="*/ 1409700 w 21600"/>
              <a:gd name="T3" fmla="*/ 1295400 h 21600"/>
              <a:gd name="T4" fmla="*/ 352425 w 21600"/>
              <a:gd name="T5" fmla="*/ 647700 h 21600"/>
              <a:gd name="T6" fmla="*/ 140970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4876800" y="3657600"/>
            <a:ext cx="2819400" cy="2209800"/>
          </a:xfrm>
          <a:prstGeom prst="hexagon">
            <a:avLst>
              <a:gd name="adj" fmla="val 31897"/>
              <a:gd name="vf" fmla="val 115470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7391400" y="2819400"/>
            <a:ext cx="701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2</a:t>
            </a:r>
          </a:p>
        </p:txBody>
      </p:sp>
      <p:sp>
        <p:nvSpPr>
          <p:cNvPr id="9223" name="Text Box 9"/>
          <p:cNvSpPr txBox="1">
            <a:spLocks noChangeArrowheads="1"/>
          </p:cNvSpPr>
          <p:nvPr/>
        </p:nvSpPr>
        <p:spPr bwMode="auto">
          <a:xfrm>
            <a:off x="7391400" y="3886200"/>
            <a:ext cx="701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2</a:t>
            </a:r>
          </a:p>
        </p:txBody>
      </p:sp>
      <p:sp>
        <p:nvSpPr>
          <p:cNvPr id="9224" name="Text Box 10"/>
          <p:cNvSpPr txBox="1">
            <a:spLocks noChangeArrowheads="1"/>
          </p:cNvSpPr>
          <p:nvPr/>
        </p:nvSpPr>
        <p:spPr bwMode="auto">
          <a:xfrm>
            <a:off x="4800600" y="3810000"/>
            <a:ext cx="701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2</a:t>
            </a:r>
          </a:p>
        </p:txBody>
      </p:sp>
      <p:sp>
        <p:nvSpPr>
          <p:cNvPr id="9225" name="Text Box 11"/>
          <p:cNvSpPr txBox="1">
            <a:spLocks noChangeArrowheads="1"/>
          </p:cNvSpPr>
          <p:nvPr/>
        </p:nvSpPr>
        <p:spPr bwMode="auto">
          <a:xfrm>
            <a:off x="6096000" y="5867400"/>
            <a:ext cx="701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2</a:t>
            </a:r>
          </a:p>
        </p:txBody>
      </p:sp>
      <p:sp>
        <p:nvSpPr>
          <p:cNvPr id="9226" name="Text Box 12"/>
          <p:cNvSpPr txBox="1">
            <a:spLocks noChangeArrowheads="1"/>
          </p:cNvSpPr>
          <p:nvPr/>
        </p:nvSpPr>
        <p:spPr bwMode="auto">
          <a:xfrm>
            <a:off x="6096000" y="1828800"/>
            <a:ext cx="701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3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609600" y="13716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Do you have to measure every side to find the perimeter of these shapes?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122" name="Freeform 26"/>
          <p:cNvSpPr>
            <a:spLocks/>
          </p:cNvSpPr>
          <p:nvPr/>
        </p:nvSpPr>
        <p:spPr bwMode="auto">
          <a:xfrm>
            <a:off x="304800" y="2895600"/>
            <a:ext cx="2743200" cy="2133600"/>
          </a:xfrm>
          <a:custGeom>
            <a:avLst/>
            <a:gdLst>
              <a:gd name="T0" fmla="*/ 0 w 1728"/>
              <a:gd name="T1" fmla="*/ 0 h 1344"/>
              <a:gd name="T2" fmla="*/ 0 w 1728"/>
              <a:gd name="T3" fmla="*/ 1344 h 1344"/>
              <a:gd name="T4" fmla="*/ 1728 w 1728"/>
              <a:gd name="T5" fmla="*/ 1344 h 1344"/>
              <a:gd name="T6" fmla="*/ 952 w 1728"/>
              <a:gd name="T7" fmla="*/ 0 h 1344"/>
              <a:gd name="T8" fmla="*/ 0 w 1728"/>
              <a:gd name="T9" fmla="*/ 0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8"/>
              <a:gd name="T16" fmla="*/ 0 h 1344"/>
              <a:gd name="T17" fmla="*/ 1728 w 1728"/>
              <a:gd name="T18" fmla="*/ 1344 h 13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8" h="1344">
                <a:moveTo>
                  <a:pt x="0" y="0"/>
                </a:moveTo>
                <a:lnTo>
                  <a:pt x="0" y="1344"/>
                </a:lnTo>
                <a:lnTo>
                  <a:pt x="1728" y="1344"/>
                </a:lnTo>
                <a:lnTo>
                  <a:pt x="952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GB"/>
          </a:p>
        </p:txBody>
      </p:sp>
      <p:sp>
        <p:nvSpPr>
          <p:cNvPr id="4123" name="AutoShape 27"/>
          <p:cNvSpPr>
            <a:spLocks noChangeArrowheads="1"/>
          </p:cNvSpPr>
          <p:nvPr/>
        </p:nvSpPr>
        <p:spPr bwMode="auto">
          <a:xfrm>
            <a:off x="5715000" y="2743200"/>
            <a:ext cx="2895600" cy="2895600"/>
          </a:xfrm>
          <a:prstGeom prst="octagon">
            <a:avLst>
              <a:gd name="adj" fmla="val 29287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GB"/>
          </a:p>
        </p:txBody>
      </p:sp>
      <p:sp>
        <p:nvSpPr>
          <p:cNvPr id="4124" name="Freeform 28"/>
          <p:cNvSpPr>
            <a:spLocks/>
          </p:cNvSpPr>
          <p:nvPr/>
        </p:nvSpPr>
        <p:spPr bwMode="auto">
          <a:xfrm>
            <a:off x="2819400" y="2514600"/>
            <a:ext cx="2971800" cy="4114800"/>
          </a:xfrm>
          <a:custGeom>
            <a:avLst/>
            <a:gdLst>
              <a:gd name="T0" fmla="*/ 1008 w 1872"/>
              <a:gd name="T1" fmla="*/ 0 h 1536"/>
              <a:gd name="T2" fmla="*/ 0 w 1872"/>
              <a:gd name="T3" fmla="*/ 1536 h 1536"/>
              <a:gd name="T4" fmla="*/ 1872 w 1872"/>
              <a:gd name="T5" fmla="*/ 1536 h 1536"/>
              <a:gd name="T6" fmla="*/ 1008 w 1872"/>
              <a:gd name="T7" fmla="*/ 0 h 1536"/>
              <a:gd name="T8" fmla="*/ 0 60000 65536"/>
              <a:gd name="T9" fmla="*/ 0 60000 65536"/>
              <a:gd name="T10" fmla="*/ 0 60000 65536"/>
              <a:gd name="T11" fmla="*/ 0 60000 65536"/>
              <a:gd name="T12" fmla="*/ 0 w 1872"/>
              <a:gd name="T13" fmla="*/ 0 h 1536"/>
              <a:gd name="T14" fmla="*/ 1872 w 1872"/>
              <a:gd name="T15" fmla="*/ 1536 h 1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72" h="1536">
                <a:moveTo>
                  <a:pt x="1008" y="0"/>
                </a:moveTo>
                <a:lnTo>
                  <a:pt x="0" y="1536"/>
                </a:lnTo>
                <a:lnTo>
                  <a:pt x="1872" y="1536"/>
                </a:lnTo>
                <a:lnTo>
                  <a:pt x="1008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GB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85800" y="838200"/>
            <a:ext cx="3429000" cy="6096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Perimeter</a:t>
            </a:r>
            <a:endParaRPr kumimoji="0" lang="en-US" sz="7200" b="1" i="0" u="none" strike="noStrike" kern="1200" cap="none" spc="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22" grpId="0" animBg="1"/>
      <p:bldP spid="4123" grpId="0" animBg="1"/>
      <p:bldP spid="41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838200"/>
            <a:ext cx="77724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Perimeter Word Problems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838200"/>
            <a:ext cx="8305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0" indent="-914400">
              <a:spcBef>
                <a:spcPct val="0"/>
              </a:spcBef>
              <a:buFont typeface="+mj-lt"/>
              <a:buAutoNum type="arabicPeriod"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+mj-ea"/>
                <a:cs typeface="+mj-cs"/>
              </a:rPr>
              <a:t>A regular pentagon has one side 25cm long.</a:t>
            </a:r>
            <a:b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+mj-ea"/>
                <a:cs typeface="+mj-cs"/>
              </a:rPr>
            </a:b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+mj-ea"/>
                <a:cs typeface="+mj-cs"/>
              </a:rPr>
              <a:t>How long is the perimeter of this shape?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3400" y="1066800"/>
            <a:ext cx="7772400" cy="1143000"/>
          </a:xfrm>
        </p:spPr>
        <p:txBody>
          <a:bodyPr>
            <a:noAutofit/>
          </a:bodyPr>
          <a:lstStyle/>
          <a:p>
            <a:pPr marL="914400" indent="-914400" algn="l" eaLnBrk="1" hangingPunct="1">
              <a:buFont typeface="+mj-lt"/>
              <a:buAutoNum type="arabicPeriod" startAt="2"/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A regular hexagon has a perimeter of 300cm.</a:t>
            </a:r>
            <a:b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</a:b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How long is the length of one side?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81000" y="838200"/>
            <a:ext cx="7315200" cy="1143000"/>
          </a:xfrm>
        </p:spPr>
        <p:txBody>
          <a:bodyPr/>
          <a:lstStyle/>
          <a:p>
            <a:pPr marL="742950" indent="-742950" eaLnBrk="1" hangingPunct="1">
              <a:buFont typeface="+mj-lt"/>
              <a:buAutoNum type="arabicPeriod" startAt="4"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perimeter of a square of side 20cm?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81000" y="990600"/>
            <a:ext cx="7772400" cy="1828800"/>
          </a:xfrm>
        </p:spPr>
        <p:txBody>
          <a:bodyPr>
            <a:normAutofit/>
          </a:bodyPr>
          <a:lstStyle/>
          <a:p>
            <a:pPr marL="742950" indent="-742950" eaLnBrk="1" hangingPunct="1">
              <a:buFont typeface="+mj-lt"/>
              <a:buAutoNum type="arabicPeriod" startAt="5"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If the perimeter of square is</a:t>
            </a:r>
            <a:b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200cm. What is the length of one of the sides?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1066800"/>
            <a:ext cx="7772400" cy="1143000"/>
          </a:xfrm>
        </p:spPr>
        <p:txBody>
          <a:bodyPr/>
          <a:lstStyle/>
          <a:p>
            <a:pPr marL="742950" indent="-742950" eaLnBrk="1" hangingPunct="1">
              <a:buFont typeface="+mj-lt"/>
              <a:buAutoNum type="arabicPeriod" startAt="6"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What is the perimeter of an equilateral triangle of side 5cm?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81000" y="1295400"/>
            <a:ext cx="7772400" cy="1143000"/>
          </a:xfrm>
        </p:spPr>
        <p:txBody>
          <a:bodyPr/>
          <a:lstStyle/>
          <a:p>
            <a:pPr marL="742950" indent="-742950" eaLnBrk="1" hangingPunct="1">
              <a:buFont typeface="+mj-lt"/>
              <a:buAutoNum type="arabicPeriod" startAt="7"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regular heptagon has a side length of 26cm. What is it’s perimeter?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57200" y="1143000"/>
            <a:ext cx="7772400" cy="1600200"/>
          </a:xfrm>
        </p:spPr>
        <p:txBody>
          <a:bodyPr>
            <a:normAutofit fontScale="90000"/>
          </a:bodyPr>
          <a:lstStyle/>
          <a:p>
            <a:pPr marL="742950" indent="-742950" eaLnBrk="1" hangingPunct="1">
              <a:buFont typeface="+mj-lt"/>
              <a:buAutoNum type="arabicPeriod" startAt="8"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rectangle has a perimeter of 68cm.</a:t>
            </a:r>
            <a:b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It’s short side is 10cm. What is the length of the long side?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reeform 5"/>
          <p:cNvSpPr>
            <a:spLocks/>
          </p:cNvSpPr>
          <p:nvPr/>
        </p:nvSpPr>
        <p:spPr bwMode="auto">
          <a:xfrm rot="5400000">
            <a:off x="824706" y="694532"/>
            <a:ext cx="3024187" cy="2876550"/>
          </a:xfrm>
          <a:custGeom>
            <a:avLst/>
            <a:gdLst>
              <a:gd name="T0" fmla="*/ 0 w 1905"/>
              <a:gd name="T1" fmla="*/ 2876550 h 1812"/>
              <a:gd name="T2" fmla="*/ 3024187 w 1905"/>
              <a:gd name="T3" fmla="*/ 2876550 h 1812"/>
              <a:gd name="T4" fmla="*/ 3024187 w 1905"/>
              <a:gd name="T5" fmla="*/ 1254125 h 1812"/>
              <a:gd name="T6" fmla="*/ 2271712 w 1905"/>
              <a:gd name="T7" fmla="*/ 1254125 h 1812"/>
              <a:gd name="T8" fmla="*/ 2271712 w 1905"/>
              <a:gd name="T9" fmla="*/ 0 h 1812"/>
              <a:gd name="T10" fmla="*/ 752475 w 1905"/>
              <a:gd name="T11" fmla="*/ 0 h 1812"/>
              <a:gd name="T12" fmla="*/ 752475 w 1905"/>
              <a:gd name="T13" fmla="*/ 1268413 h 1812"/>
              <a:gd name="T14" fmla="*/ 0 w 1905"/>
              <a:gd name="T15" fmla="*/ 1268413 h 1812"/>
              <a:gd name="T16" fmla="*/ 0 w 1905"/>
              <a:gd name="T17" fmla="*/ 2876550 h 181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05"/>
              <a:gd name="T28" fmla="*/ 0 h 1812"/>
              <a:gd name="T29" fmla="*/ 1905 w 1905"/>
              <a:gd name="T30" fmla="*/ 1812 h 181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05" h="1812">
                <a:moveTo>
                  <a:pt x="0" y="1812"/>
                </a:moveTo>
                <a:lnTo>
                  <a:pt x="1905" y="1812"/>
                </a:lnTo>
                <a:lnTo>
                  <a:pt x="1905" y="790"/>
                </a:lnTo>
                <a:lnTo>
                  <a:pt x="1431" y="790"/>
                </a:lnTo>
                <a:lnTo>
                  <a:pt x="1431" y="0"/>
                </a:lnTo>
                <a:lnTo>
                  <a:pt x="474" y="0"/>
                </a:lnTo>
                <a:lnTo>
                  <a:pt x="474" y="799"/>
                </a:lnTo>
                <a:lnTo>
                  <a:pt x="0" y="799"/>
                </a:lnTo>
                <a:lnTo>
                  <a:pt x="0" y="1812"/>
                </a:lnTo>
                <a:close/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3" name="Text Box 6"/>
          <p:cNvSpPr txBox="1">
            <a:spLocks noChangeArrowheads="1"/>
          </p:cNvSpPr>
          <p:nvPr/>
        </p:nvSpPr>
        <p:spPr bwMode="auto">
          <a:xfrm>
            <a:off x="200025" y="186213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9cm</a:t>
            </a:r>
          </a:p>
        </p:txBody>
      </p:sp>
      <p:sp>
        <p:nvSpPr>
          <p:cNvPr id="25604" name="Text Box 7"/>
          <p:cNvSpPr txBox="1">
            <a:spLocks noChangeArrowheads="1"/>
          </p:cNvSpPr>
          <p:nvPr/>
        </p:nvSpPr>
        <p:spPr bwMode="auto">
          <a:xfrm>
            <a:off x="1404938" y="2190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25605" name="Text Box 8"/>
          <p:cNvSpPr txBox="1">
            <a:spLocks noChangeArrowheads="1"/>
          </p:cNvSpPr>
          <p:nvPr/>
        </p:nvSpPr>
        <p:spPr bwMode="auto">
          <a:xfrm>
            <a:off x="1374775" y="36417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25606" name="Text Box 9"/>
          <p:cNvSpPr txBox="1">
            <a:spLocks noChangeArrowheads="1"/>
          </p:cNvSpPr>
          <p:nvPr/>
        </p:nvSpPr>
        <p:spPr bwMode="auto">
          <a:xfrm>
            <a:off x="2540000" y="30511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2cm</a:t>
            </a:r>
          </a:p>
        </p:txBody>
      </p:sp>
      <p:sp>
        <p:nvSpPr>
          <p:cNvPr id="25607" name="Text Box 10"/>
          <p:cNvSpPr txBox="1">
            <a:spLocks noChangeArrowheads="1"/>
          </p:cNvSpPr>
          <p:nvPr/>
        </p:nvSpPr>
        <p:spPr bwMode="auto">
          <a:xfrm>
            <a:off x="2878138" y="247650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25608" name="Text Box 11"/>
          <p:cNvSpPr txBox="1">
            <a:spLocks noChangeArrowheads="1"/>
          </p:cNvSpPr>
          <p:nvPr/>
        </p:nvSpPr>
        <p:spPr bwMode="auto">
          <a:xfrm>
            <a:off x="3794125" y="193040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25609" name="Text Box 12"/>
          <p:cNvSpPr txBox="1">
            <a:spLocks noChangeArrowheads="1"/>
          </p:cNvSpPr>
          <p:nvPr/>
        </p:nvSpPr>
        <p:spPr bwMode="auto">
          <a:xfrm>
            <a:off x="2878138" y="1370013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25610" name="Text Box 13"/>
          <p:cNvSpPr txBox="1">
            <a:spLocks noChangeArrowheads="1"/>
          </p:cNvSpPr>
          <p:nvPr/>
        </p:nvSpPr>
        <p:spPr bwMode="auto">
          <a:xfrm>
            <a:off x="2524125" y="8096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2cm</a:t>
            </a:r>
          </a:p>
        </p:txBody>
      </p:sp>
      <p:sp>
        <p:nvSpPr>
          <p:cNvPr id="25611" name="Freeform 15"/>
          <p:cNvSpPr>
            <a:spLocks/>
          </p:cNvSpPr>
          <p:nvPr/>
        </p:nvSpPr>
        <p:spPr bwMode="auto">
          <a:xfrm>
            <a:off x="900113" y="4321175"/>
            <a:ext cx="4159250" cy="2227263"/>
          </a:xfrm>
          <a:custGeom>
            <a:avLst/>
            <a:gdLst>
              <a:gd name="T0" fmla="*/ 0 w 2620"/>
              <a:gd name="T1" fmla="*/ 0 h 1403"/>
              <a:gd name="T2" fmla="*/ 0 w 2620"/>
              <a:gd name="T3" fmla="*/ 2227263 h 1403"/>
              <a:gd name="T4" fmla="*/ 4159250 w 2620"/>
              <a:gd name="T5" fmla="*/ 2212976 h 1403"/>
              <a:gd name="T6" fmla="*/ 4159250 w 2620"/>
              <a:gd name="T7" fmla="*/ 0 h 1403"/>
              <a:gd name="T8" fmla="*/ 3008312 w 2620"/>
              <a:gd name="T9" fmla="*/ 0 h 1403"/>
              <a:gd name="T10" fmla="*/ 3008312 w 2620"/>
              <a:gd name="T11" fmla="*/ 958850 h 1403"/>
              <a:gd name="T12" fmla="*/ 1504950 w 2620"/>
              <a:gd name="T13" fmla="*/ 958850 h 1403"/>
              <a:gd name="T14" fmla="*/ 1504950 w 2620"/>
              <a:gd name="T15" fmla="*/ 0 h 1403"/>
              <a:gd name="T16" fmla="*/ 0 w 2620"/>
              <a:gd name="T17" fmla="*/ 0 h 14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20"/>
              <a:gd name="T28" fmla="*/ 0 h 1403"/>
              <a:gd name="T29" fmla="*/ 2620 w 2620"/>
              <a:gd name="T30" fmla="*/ 1403 h 14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20" h="1403">
                <a:moveTo>
                  <a:pt x="0" y="0"/>
                </a:moveTo>
                <a:lnTo>
                  <a:pt x="0" y="1403"/>
                </a:lnTo>
                <a:lnTo>
                  <a:pt x="2620" y="1394"/>
                </a:lnTo>
                <a:lnTo>
                  <a:pt x="2620" y="0"/>
                </a:lnTo>
                <a:lnTo>
                  <a:pt x="1895" y="0"/>
                </a:lnTo>
                <a:lnTo>
                  <a:pt x="1895" y="604"/>
                </a:lnTo>
                <a:lnTo>
                  <a:pt x="948" y="604"/>
                </a:lnTo>
                <a:lnTo>
                  <a:pt x="948" y="0"/>
                </a:lnTo>
                <a:lnTo>
                  <a:pt x="0" y="0"/>
                </a:lnTo>
                <a:close/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2" name="Text Box 16"/>
          <p:cNvSpPr txBox="1">
            <a:spLocks noChangeArrowheads="1"/>
          </p:cNvSpPr>
          <p:nvPr/>
        </p:nvSpPr>
        <p:spPr bwMode="auto">
          <a:xfrm>
            <a:off x="2628900" y="6483350"/>
            <a:ext cx="804863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11cm</a:t>
            </a:r>
          </a:p>
        </p:txBody>
      </p:sp>
      <p:sp>
        <p:nvSpPr>
          <p:cNvPr id="25613" name="Text Box 17"/>
          <p:cNvSpPr txBox="1">
            <a:spLocks noChangeArrowheads="1"/>
          </p:cNvSpPr>
          <p:nvPr/>
        </p:nvSpPr>
        <p:spPr bwMode="auto">
          <a:xfrm>
            <a:off x="241300" y="521493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7cm</a:t>
            </a:r>
          </a:p>
        </p:txBody>
      </p:sp>
      <p:sp>
        <p:nvSpPr>
          <p:cNvPr id="25614" name="Text Box 18"/>
          <p:cNvSpPr txBox="1">
            <a:spLocks noChangeArrowheads="1"/>
          </p:cNvSpPr>
          <p:nvPr/>
        </p:nvSpPr>
        <p:spPr bwMode="auto">
          <a:xfrm>
            <a:off x="1390650" y="39020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25615" name="Text Box 19"/>
          <p:cNvSpPr txBox="1">
            <a:spLocks noChangeArrowheads="1"/>
          </p:cNvSpPr>
          <p:nvPr/>
        </p:nvSpPr>
        <p:spPr bwMode="auto">
          <a:xfrm>
            <a:off x="2408238" y="45815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25616" name="Text Box 20"/>
          <p:cNvSpPr txBox="1">
            <a:spLocks noChangeArrowheads="1"/>
          </p:cNvSpPr>
          <p:nvPr/>
        </p:nvSpPr>
        <p:spPr bwMode="auto">
          <a:xfrm>
            <a:off x="3249613" y="45815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25617" name="Text Box 21"/>
          <p:cNvSpPr txBox="1">
            <a:spLocks noChangeArrowheads="1"/>
          </p:cNvSpPr>
          <p:nvPr/>
        </p:nvSpPr>
        <p:spPr bwMode="auto">
          <a:xfrm>
            <a:off x="2806700" y="528955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25618" name="Text Box 22"/>
          <p:cNvSpPr txBox="1">
            <a:spLocks noChangeArrowheads="1"/>
          </p:cNvSpPr>
          <p:nvPr/>
        </p:nvSpPr>
        <p:spPr bwMode="auto">
          <a:xfrm>
            <a:off x="4206875" y="39020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25619" name="Text Box 23"/>
          <p:cNvSpPr txBox="1">
            <a:spLocks noChangeArrowheads="1"/>
          </p:cNvSpPr>
          <p:nvPr/>
        </p:nvSpPr>
        <p:spPr bwMode="auto">
          <a:xfrm>
            <a:off x="5062538" y="52736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7cm</a:t>
            </a: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4811713" y="923925"/>
            <a:ext cx="3392487" cy="3951288"/>
            <a:chOff x="3495" y="861"/>
            <a:chExt cx="2137" cy="2489"/>
          </a:xfrm>
        </p:grpSpPr>
        <p:sp>
          <p:nvSpPr>
            <p:cNvPr id="25622" name="Freeform 25"/>
            <p:cNvSpPr>
              <a:spLocks/>
            </p:cNvSpPr>
            <p:nvPr/>
          </p:nvSpPr>
          <p:spPr bwMode="auto">
            <a:xfrm>
              <a:off x="4023" y="1106"/>
              <a:ext cx="1189" cy="2007"/>
            </a:xfrm>
            <a:custGeom>
              <a:avLst/>
              <a:gdLst>
                <a:gd name="T0" fmla="*/ 0 w 1189"/>
                <a:gd name="T1" fmla="*/ 0 h 2007"/>
                <a:gd name="T2" fmla="*/ 0 w 1189"/>
                <a:gd name="T3" fmla="*/ 2007 h 2007"/>
                <a:gd name="T4" fmla="*/ 1189 w 1189"/>
                <a:gd name="T5" fmla="*/ 2007 h 2007"/>
                <a:gd name="T6" fmla="*/ 1180 w 1189"/>
                <a:gd name="T7" fmla="*/ 994 h 2007"/>
                <a:gd name="T8" fmla="*/ 474 w 1189"/>
                <a:gd name="T9" fmla="*/ 994 h 2007"/>
                <a:gd name="T10" fmla="*/ 474 w 1189"/>
                <a:gd name="T11" fmla="*/ 0 h 2007"/>
                <a:gd name="T12" fmla="*/ 0 w 1189"/>
                <a:gd name="T13" fmla="*/ 0 h 20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89"/>
                <a:gd name="T22" fmla="*/ 0 h 2007"/>
                <a:gd name="T23" fmla="*/ 1189 w 1189"/>
                <a:gd name="T24" fmla="*/ 2007 h 200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89" h="2007">
                  <a:moveTo>
                    <a:pt x="0" y="0"/>
                  </a:moveTo>
                  <a:lnTo>
                    <a:pt x="0" y="2007"/>
                  </a:lnTo>
                  <a:lnTo>
                    <a:pt x="1189" y="2007"/>
                  </a:lnTo>
                  <a:lnTo>
                    <a:pt x="1180" y="994"/>
                  </a:lnTo>
                  <a:lnTo>
                    <a:pt x="474" y="994"/>
                  </a:lnTo>
                  <a:lnTo>
                    <a:pt x="47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32"/>
            <p:cNvGrpSpPr>
              <a:grpSpLocks/>
            </p:cNvGrpSpPr>
            <p:nvPr/>
          </p:nvGrpSpPr>
          <p:grpSpPr bwMode="auto">
            <a:xfrm>
              <a:off x="3495" y="861"/>
              <a:ext cx="2137" cy="2489"/>
              <a:chOff x="3495" y="861"/>
              <a:chExt cx="2137" cy="2489"/>
            </a:xfrm>
          </p:grpSpPr>
          <p:sp>
            <p:nvSpPr>
              <p:cNvPr id="25624" name="Text Box 26"/>
              <p:cNvSpPr txBox="1">
                <a:spLocks noChangeArrowheads="1"/>
              </p:cNvSpPr>
              <p:nvPr/>
            </p:nvSpPr>
            <p:spPr bwMode="auto">
              <a:xfrm>
                <a:off x="4434" y="3100"/>
                <a:ext cx="418" cy="250"/>
              </a:xfrm>
              <a:prstGeom prst="rect">
                <a:avLst/>
              </a:prstGeom>
              <a:noFill/>
              <a:ln w="317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/>
                  <a:t>6cm</a:t>
                </a:r>
              </a:p>
            </p:txBody>
          </p:sp>
          <p:sp>
            <p:nvSpPr>
              <p:cNvPr id="25625" name="Text Box 27"/>
              <p:cNvSpPr txBox="1">
                <a:spLocks noChangeArrowheads="1"/>
              </p:cNvSpPr>
              <p:nvPr/>
            </p:nvSpPr>
            <p:spPr bwMode="auto">
              <a:xfrm>
                <a:off x="5214" y="2459"/>
                <a:ext cx="418" cy="250"/>
              </a:xfrm>
              <a:prstGeom prst="rect">
                <a:avLst/>
              </a:prstGeom>
              <a:noFill/>
              <a:ln w="317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/>
                  <a:t>6cm</a:t>
                </a:r>
              </a:p>
            </p:txBody>
          </p:sp>
          <p:sp>
            <p:nvSpPr>
              <p:cNvPr id="25626" name="Text Box 28"/>
              <p:cNvSpPr txBox="1">
                <a:spLocks noChangeArrowheads="1"/>
              </p:cNvSpPr>
              <p:nvPr/>
            </p:nvSpPr>
            <p:spPr bwMode="auto">
              <a:xfrm>
                <a:off x="3495" y="1921"/>
                <a:ext cx="507" cy="250"/>
              </a:xfrm>
              <a:prstGeom prst="rect">
                <a:avLst/>
              </a:prstGeom>
              <a:noFill/>
              <a:ln w="317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/>
                  <a:t>11cm</a:t>
                </a:r>
              </a:p>
            </p:txBody>
          </p:sp>
          <p:sp>
            <p:nvSpPr>
              <p:cNvPr id="25627" name="Text Box 29"/>
              <p:cNvSpPr txBox="1">
                <a:spLocks noChangeArrowheads="1"/>
              </p:cNvSpPr>
              <p:nvPr/>
            </p:nvSpPr>
            <p:spPr bwMode="auto">
              <a:xfrm>
                <a:off x="4053" y="861"/>
                <a:ext cx="418" cy="250"/>
              </a:xfrm>
              <a:prstGeom prst="rect">
                <a:avLst/>
              </a:prstGeom>
              <a:noFill/>
              <a:ln w="317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/>
                  <a:t>2cm</a:t>
                </a:r>
              </a:p>
            </p:txBody>
          </p:sp>
          <p:sp>
            <p:nvSpPr>
              <p:cNvPr id="25628" name="Text Box 30"/>
              <p:cNvSpPr txBox="1">
                <a:spLocks noChangeArrowheads="1"/>
              </p:cNvSpPr>
              <p:nvPr/>
            </p:nvSpPr>
            <p:spPr bwMode="auto">
              <a:xfrm>
                <a:off x="4657" y="1837"/>
                <a:ext cx="418" cy="250"/>
              </a:xfrm>
              <a:prstGeom prst="rect">
                <a:avLst/>
              </a:prstGeom>
              <a:noFill/>
              <a:ln w="317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/>
                  <a:t>4cm</a:t>
                </a:r>
              </a:p>
            </p:txBody>
          </p:sp>
          <p:sp>
            <p:nvSpPr>
              <p:cNvPr id="25629" name="Text Box 31"/>
              <p:cNvSpPr txBox="1">
                <a:spLocks noChangeArrowheads="1"/>
              </p:cNvSpPr>
              <p:nvPr/>
            </p:nvSpPr>
            <p:spPr bwMode="auto">
              <a:xfrm>
                <a:off x="4499" y="1465"/>
                <a:ext cx="418" cy="250"/>
              </a:xfrm>
              <a:prstGeom prst="rect">
                <a:avLst/>
              </a:prstGeom>
              <a:noFill/>
              <a:ln w="317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/>
                  <a:t>5cm</a:t>
                </a:r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3276600" y="4572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ASSIGNMENT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2058</TotalTime>
  <Words>620</Words>
  <Application>Microsoft Office PowerPoint</Application>
  <PresentationFormat>On-screen Show (4:3)</PresentationFormat>
  <Paragraphs>219</Paragraphs>
  <Slides>36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Flow</vt:lpstr>
      <vt:lpstr>Slide 1</vt:lpstr>
      <vt:lpstr>Today’s Objectives</vt:lpstr>
      <vt:lpstr>Knowledge Test</vt:lpstr>
      <vt:lpstr>Length</vt:lpstr>
      <vt:lpstr>Slide 5</vt:lpstr>
      <vt:lpstr>Perimeter</vt:lpstr>
      <vt:lpstr>Slide 7</vt:lpstr>
      <vt:lpstr>Perimeter</vt:lpstr>
      <vt:lpstr>Slide 9</vt:lpstr>
      <vt:lpstr>Slide 10</vt:lpstr>
      <vt:lpstr>Slide 11</vt:lpstr>
      <vt:lpstr>Try to find the perimeter  of these rectangles.</vt:lpstr>
      <vt:lpstr>Perimeter of  a Rectangle</vt:lpstr>
      <vt:lpstr>Perimeter of  a Square</vt:lpstr>
      <vt:lpstr>Find the perimeter of these squares. </vt:lpstr>
      <vt:lpstr>Slide 16</vt:lpstr>
      <vt:lpstr>Perimeter</vt:lpstr>
      <vt:lpstr>Perimeter of a Triangle</vt:lpstr>
      <vt:lpstr>Find the perimeter of these triangles.</vt:lpstr>
      <vt:lpstr>Slide 20</vt:lpstr>
      <vt:lpstr>Slide 21</vt:lpstr>
      <vt:lpstr>Slide 22</vt:lpstr>
      <vt:lpstr>Slide 23</vt:lpstr>
      <vt:lpstr>Slide 24</vt:lpstr>
      <vt:lpstr>Slide 25</vt:lpstr>
      <vt:lpstr>Tricky Perimeters (Look carefully.)</vt:lpstr>
      <vt:lpstr>Slide 27</vt:lpstr>
      <vt:lpstr>Perimeter Word Problems</vt:lpstr>
      <vt:lpstr>Slide 29</vt:lpstr>
      <vt:lpstr>A regular hexagon has a perimeter of 300cm. How long is the length of one side?</vt:lpstr>
      <vt:lpstr>What is the perimeter of a square of side 20cm?</vt:lpstr>
      <vt:lpstr>If the perimeter of square is 200cm. What is the length of one of the sides?</vt:lpstr>
      <vt:lpstr>What is the perimeter of an equilateral triangle of side 5cm?</vt:lpstr>
      <vt:lpstr>A regular heptagon has a side length of 26cm. What is it’s perimeter?</vt:lpstr>
      <vt:lpstr>A rectangle has a perimeter of 68cm. It’s short side is 10cm. What is the length of the long side?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582</cp:revision>
  <dcterms:created xsi:type="dcterms:W3CDTF">2014-04-26T07:09:13Z</dcterms:created>
  <dcterms:modified xsi:type="dcterms:W3CDTF">2014-06-25T06:31:46Z</dcterms:modified>
</cp:coreProperties>
</file>