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0"/>
  </p:notesMasterIdLst>
  <p:sldIdLst>
    <p:sldId id="256" r:id="rId2"/>
    <p:sldId id="311" r:id="rId3"/>
    <p:sldId id="400" r:id="rId4"/>
    <p:sldId id="499" r:id="rId5"/>
    <p:sldId id="539" r:id="rId6"/>
    <p:sldId id="511" r:id="rId7"/>
    <p:sldId id="489" r:id="rId8"/>
    <p:sldId id="540" r:id="rId9"/>
    <p:sldId id="519" r:id="rId10"/>
    <p:sldId id="488" r:id="rId11"/>
    <p:sldId id="543" r:id="rId12"/>
    <p:sldId id="507" r:id="rId13"/>
    <p:sldId id="491" r:id="rId14"/>
    <p:sldId id="494" r:id="rId15"/>
    <p:sldId id="541" r:id="rId16"/>
    <p:sldId id="522" r:id="rId17"/>
    <p:sldId id="490" r:id="rId18"/>
    <p:sldId id="514" r:id="rId19"/>
    <p:sldId id="542" r:id="rId20"/>
    <p:sldId id="520" r:id="rId21"/>
    <p:sldId id="505" r:id="rId22"/>
    <p:sldId id="523" r:id="rId23"/>
    <p:sldId id="501" r:id="rId24"/>
    <p:sldId id="515" r:id="rId25"/>
    <p:sldId id="516" r:id="rId26"/>
    <p:sldId id="524" r:id="rId27"/>
    <p:sldId id="525" r:id="rId28"/>
    <p:sldId id="527" r:id="rId29"/>
    <p:sldId id="528" r:id="rId30"/>
    <p:sldId id="529" r:id="rId31"/>
    <p:sldId id="530" r:id="rId32"/>
    <p:sldId id="531" r:id="rId33"/>
    <p:sldId id="532" r:id="rId34"/>
    <p:sldId id="533" r:id="rId35"/>
    <p:sldId id="534" r:id="rId36"/>
    <p:sldId id="535" r:id="rId37"/>
    <p:sldId id="536" r:id="rId38"/>
    <p:sldId id="537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6600"/>
    <a:srgbClr val="C52211"/>
    <a:srgbClr val="CC00CC"/>
    <a:srgbClr val="B17ED8"/>
    <a:srgbClr val="660066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803" autoAdjust="0"/>
  </p:normalViewPr>
  <p:slideViewPr>
    <p:cSldViewPr>
      <p:cViewPr>
        <p:scale>
          <a:sx n="66" d="100"/>
          <a:sy n="66" d="100"/>
        </p:scale>
        <p:origin x="-142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Learn about the quadrilaterals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71BABA3-1782-4B5F-B842-522EF0B7ADA2}">
      <dgm:prSet/>
      <dgm:spPr/>
      <dgm:t>
        <a:bodyPr/>
        <a:lstStyle/>
        <a:p>
          <a:pPr rtl="0"/>
          <a:r>
            <a:rPr lang="en-US" dirty="0" smtClean="0"/>
            <a:t>Understand the different types of quadrilaterals</a:t>
          </a:r>
          <a:endParaRPr lang="en-US" dirty="0"/>
        </a:p>
      </dgm:t>
    </dgm:pt>
    <dgm:pt modelId="{AA8C3BCA-AE3B-4F53-913B-B13793B527C8}" type="parTrans" cxnId="{530FE16C-343D-4F4F-8C3F-1FA173FB17A2}">
      <dgm:prSet/>
      <dgm:spPr/>
      <dgm:t>
        <a:bodyPr/>
        <a:lstStyle/>
        <a:p>
          <a:endParaRPr lang="en-US"/>
        </a:p>
      </dgm:t>
    </dgm:pt>
    <dgm:pt modelId="{DF5C0D29-B92D-476A-9D4D-42C57AE2914F}" type="sibTrans" cxnId="{530FE16C-343D-4F4F-8C3F-1FA173FB17A2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530FE16C-343D-4F4F-8C3F-1FA173FB17A2}" srcId="{1E2C499F-276F-4965-8EF3-F224D0293B1A}" destId="{E71BABA3-1782-4B5F-B842-522EF0B7ADA2}" srcOrd="1" destOrd="0" parTransId="{AA8C3BCA-AE3B-4F53-913B-B13793B527C8}" sibTransId="{DF5C0D29-B92D-476A-9D4D-42C57AE2914F}"/>
    <dgm:cxn modelId="{8BE1FCD6-8AEE-4600-BDCB-552D7D998FC6}" type="presOf" srcId="{E71BABA3-1782-4B5F-B842-522EF0B7ADA2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285750" lvl="1" indent="-285750" algn="l" defTabSz="2133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Learn about the quadrilaterals</a:t>
          </a:r>
          <a:endParaRPr lang="en-US" sz="4800" kern="1200" dirty="0"/>
        </a:p>
        <a:p>
          <a:pPr marL="285750" lvl="1" indent="-285750" algn="l" defTabSz="2133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Understand the different types of quadrilaterals</a:t>
          </a:r>
          <a:endParaRPr lang="en-US" sz="48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14B412-E2E1-4818-BA07-5DC82E475004}" type="slidenum">
              <a:rPr lang="en-US"/>
              <a:pPr/>
              <a:t>9</a:t>
            </a:fld>
            <a:endParaRPr lang="en-US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14BD8C-F838-454D-9662-9D55EF636BD7}" type="slidenum">
              <a:rPr lang="en-US"/>
              <a:pPr/>
              <a:t>16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9BA3F0-992B-4E37-A12E-D6469B03BA3D}" type="slidenum">
              <a:rPr lang="en-US"/>
              <a:pPr/>
              <a:t>20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2793A9-96B1-496E-A80B-3CCC5414DA85}" type="slidenum">
              <a:rPr lang="en-US"/>
              <a:pPr/>
              <a:t>22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90A703-3A38-4378-8FC0-1BF045C28CB9}" type="slidenum">
              <a:rPr lang="en-US"/>
              <a:pPr/>
              <a:t>26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E73B27-0F9F-496B-A33F-829FA469C688}" type="slidenum">
              <a:rPr lang="en-US"/>
              <a:pPr/>
              <a:t>27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6/25/2014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2286000"/>
            <a:ext cx="8686800" cy="43434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3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22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QUADRILATERALS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Autofit/>
          </a:bodyPr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Quadrilateral</a:t>
            </a: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5029200" y="2895600"/>
            <a:ext cx="2667000" cy="990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Freeform 5"/>
          <p:cNvSpPr>
            <a:spLocks/>
          </p:cNvSpPr>
          <p:nvPr/>
        </p:nvSpPr>
        <p:spPr bwMode="auto">
          <a:xfrm>
            <a:off x="1219200" y="2514600"/>
            <a:ext cx="1981200" cy="1828800"/>
          </a:xfrm>
          <a:custGeom>
            <a:avLst/>
            <a:gdLst>
              <a:gd name="T0" fmla="*/ 240 w 1248"/>
              <a:gd name="T1" fmla="*/ 0 h 1152"/>
              <a:gd name="T2" fmla="*/ 0 w 1248"/>
              <a:gd name="T3" fmla="*/ 816 h 1152"/>
              <a:gd name="T4" fmla="*/ 816 w 1248"/>
              <a:gd name="T5" fmla="*/ 1152 h 1152"/>
              <a:gd name="T6" fmla="*/ 1248 w 1248"/>
              <a:gd name="T7" fmla="*/ 912 h 1152"/>
              <a:gd name="T8" fmla="*/ 240 w 1248"/>
              <a:gd name="T9" fmla="*/ 0 h 115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48"/>
              <a:gd name="T16" fmla="*/ 0 h 1152"/>
              <a:gd name="T17" fmla="*/ 1248 w 1248"/>
              <a:gd name="T18" fmla="*/ 1152 h 115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48" h="1152">
                <a:moveTo>
                  <a:pt x="240" y="0"/>
                </a:moveTo>
                <a:lnTo>
                  <a:pt x="0" y="816"/>
                </a:lnTo>
                <a:lnTo>
                  <a:pt x="816" y="1152"/>
                </a:lnTo>
                <a:lnTo>
                  <a:pt x="1248" y="912"/>
                </a:lnTo>
                <a:lnTo>
                  <a:pt x="24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400800" y="4419600"/>
            <a:ext cx="1828800" cy="1828800"/>
          </a:xfrm>
          <a:prstGeom prst="rect">
            <a:avLst/>
          </a:prstGeom>
          <a:solidFill>
            <a:srgbClr val="EDC4B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AutoShape 7"/>
          <p:cNvSpPr>
            <a:spLocks noChangeArrowheads="1"/>
          </p:cNvSpPr>
          <p:nvPr/>
        </p:nvSpPr>
        <p:spPr bwMode="auto">
          <a:xfrm rot="10800000">
            <a:off x="3124200" y="4419600"/>
            <a:ext cx="1905000" cy="1524000"/>
          </a:xfrm>
          <a:custGeom>
            <a:avLst/>
            <a:gdLst>
              <a:gd name="T0" fmla="*/ 1666875 w 21600"/>
              <a:gd name="T1" fmla="*/ 762000 h 21600"/>
              <a:gd name="T2" fmla="*/ 952500 w 21600"/>
              <a:gd name="T3" fmla="*/ 1524000 h 21600"/>
              <a:gd name="T4" fmla="*/ 238125 w 21600"/>
              <a:gd name="T5" fmla="*/ 762000 h 21600"/>
              <a:gd name="T6" fmla="*/ 9525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4FAA4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1600200"/>
            <a:ext cx="6934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2800" dirty="0" smtClean="0">
                <a:solidFill>
                  <a:prstClr val="black"/>
                </a:solidFill>
              </a:rPr>
              <a:t>A quadrilateral is a polygon with 4 sides.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10485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Square</a:t>
            </a:r>
            <a:endParaRPr lang="en-US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66738" indent="-5667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 smtClean="0"/>
              <a:t>Still has two pairs of parallel sides.  </a:t>
            </a:r>
          </a:p>
          <a:p>
            <a:pPr marL="566738" indent="-5667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 smtClean="0"/>
              <a:t>Has four congruent sides</a:t>
            </a:r>
          </a:p>
          <a:p>
            <a:pPr marL="566738" indent="-5667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 smtClean="0"/>
              <a:t>Has four right angles</a:t>
            </a:r>
          </a:p>
        </p:txBody>
      </p:sp>
      <p:sp>
        <p:nvSpPr>
          <p:cNvPr id="16388" name="Rectangle 9"/>
          <p:cNvSpPr>
            <a:spLocks noChangeArrowheads="1"/>
          </p:cNvSpPr>
          <p:nvPr/>
        </p:nvSpPr>
        <p:spPr bwMode="auto">
          <a:xfrm>
            <a:off x="5202238" y="2924175"/>
            <a:ext cx="2952750" cy="2981325"/>
          </a:xfrm>
          <a:prstGeom prst="rect">
            <a:avLst/>
          </a:prstGeom>
          <a:solidFill>
            <a:srgbClr val="3343D9">
              <a:alpha val="5999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620000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Property of Quadrilaterals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3600" b="1" dirty="0" smtClean="0"/>
              <a:t>The sum of all the angles equals 360º degrees</a:t>
            </a:r>
            <a:r>
              <a:rPr lang="en-US" sz="3600" dirty="0" smtClean="0"/>
              <a:t>.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2133600" y="3352800"/>
            <a:ext cx="2667000" cy="2514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Arc 5"/>
          <p:cNvSpPr>
            <a:spLocks/>
          </p:cNvSpPr>
          <p:nvPr/>
        </p:nvSpPr>
        <p:spPr bwMode="auto">
          <a:xfrm>
            <a:off x="2133600" y="5257800"/>
            <a:ext cx="741363" cy="609600"/>
          </a:xfrm>
          <a:custGeom>
            <a:avLst/>
            <a:gdLst>
              <a:gd name="T0" fmla="*/ 0 w 23344"/>
              <a:gd name="T1" fmla="*/ 2004 h 21600"/>
              <a:gd name="T2" fmla="*/ 741363 w 23344"/>
              <a:gd name="T3" fmla="*/ 609600 h 21600"/>
              <a:gd name="T4" fmla="*/ 55386 w 23344"/>
              <a:gd name="T5" fmla="*/ 609600 h 21600"/>
              <a:gd name="T6" fmla="*/ 0 60000 65536"/>
              <a:gd name="T7" fmla="*/ 0 60000 65536"/>
              <a:gd name="T8" fmla="*/ 0 60000 65536"/>
              <a:gd name="T9" fmla="*/ 0 w 23344"/>
              <a:gd name="T10" fmla="*/ 0 h 21600"/>
              <a:gd name="T11" fmla="*/ 23344 w 2334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344" h="21600" fill="none" extrusionOk="0">
                <a:moveTo>
                  <a:pt x="-1" y="70"/>
                </a:moveTo>
                <a:cubicBezTo>
                  <a:pt x="580" y="23"/>
                  <a:pt x="1161" y="-1"/>
                  <a:pt x="1744" y="0"/>
                </a:cubicBezTo>
                <a:cubicBezTo>
                  <a:pt x="13673" y="0"/>
                  <a:pt x="23344" y="9670"/>
                  <a:pt x="23344" y="21600"/>
                </a:cubicBezTo>
              </a:path>
              <a:path w="23344" h="21600" stroke="0" extrusionOk="0">
                <a:moveTo>
                  <a:pt x="-1" y="70"/>
                </a:moveTo>
                <a:cubicBezTo>
                  <a:pt x="580" y="23"/>
                  <a:pt x="1161" y="-1"/>
                  <a:pt x="1744" y="0"/>
                </a:cubicBezTo>
                <a:cubicBezTo>
                  <a:pt x="13673" y="0"/>
                  <a:pt x="23344" y="9670"/>
                  <a:pt x="23344" y="21600"/>
                </a:cubicBezTo>
                <a:lnTo>
                  <a:pt x="1744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Arc 6"/>
          <p:cNvSpPr>
            <a:spLocks/>
          </p:cNvSpPr>
          <p:nvPr/>
        </p:nvSpPr>
        <p:spPr bwMode="auto">
          <a:xfrm rot="10800000" flipH="1">
            <a:off x="2133600" y="3352800"/>
            <a:ext cx="727075" cy="700088"/>
          </a:xfrm>
          <a:custGeom>
            <a:avLst/>
            <a:gdLst>
              <a:gd name="T0" fmla="*/ 0 w 27099"/>
              <a:gd name="T1" fmla="*/ 20056 h 24854"/>
              <a:gd name="T2" fmla="*/ 720475 w 27099"/>
              <a:gd name="T3" fmla="*/ 700088 h 24854"/>
              <a:gd name="T4" fmla="*/ 147540 w 27099"/>
              <a:gd name="T5" fmla="*/ 608429 h 24854"/>
              <a:gd name="T6" fmla="*/ 0 60000 65536"/>
              <a:gd name="T7" fmla="*/ 0 60000 65536"/>
              <a:gd name="T8" fmla="*/ 0 60000 65536"/>
              <a:gd name="T9" fmla="*/ 0 w 27099"/>
              <a:gd name="T10" fmla="*/ 0 h 24854"/>
              <a:gd name="T11" fmla="*/ 27099 w 27099"/>
              <a:gd name="T12" fmla="*/ 24854 h 248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099" h="24854" fill="none" extrusionOk="0">
                <a:moveTo>
                  <a:pt x="-1" y="711"/>
                </a:moveTo>
                <a:cubicBezTo>
                  <a:pt x="1794" y="239"/>
                  <a:pt x="3643" y="-1"/>
                  <a:pt x="5499" y="0"/>
                </a:cubicBezTo>
                <a:cubicBezTo>
                  <a:pt x="17428" y="0"/>
                  <a:pt x="27099" y="9670"/>
                  <a:pt x="27099" y="21600"/>
                </a:cubicBezTo>
                <a:cubicBezTo>
                  <a:pt x="27099" y="22689"/>
                  <a:pt x="27016" y="23777"/>
                  <a:pt x="26852" y="24853"/>
                </a:cubicBezTo>
              </a:path>
              <a:path w="27099" h="24854" stroke="0" extrusionOk="0">
                <a:moveTo>
                  <a:pt x="-1" y="711"/>
                </a:moveTo>
                <a:cubicBezTo>
                  <a:pt x="1794" y="239"/>
                  <a:pt x="3643" y="-1"/>
                  <a:pt x="5499" y="0"/>
                </a:cubicBezTo>
                <a:cubicBezTo>
                  <a:pt x="17428" y="0"/>
                  <a:pt x="27099" y="9670"/>
                  <a:pt x="27099" y="21600"/>
                </a:cubicBezTo>
                <a:cubicBezTo>
                  <a:pt x="27099" y="22689"/>
                  <a:pt x="27016" y="23777"/>
                  <a:pt x="26852" y="24853"/>
                </a:cubicBezTo>
                <a:lnTo>
                  <a:pt x="5499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Arc 7"/>
          <p:cNvSpPr>
            <a:spLocks/>
          </p:cNvSpPr>
          <p:nvPr/>
        </p:nvSpPr>
        <p:spPr bwMode="auto">
          <a:xfrm rot="16200000" flipH="1">
            <a:off x="4101306" y="3366294"/>
            <a:ext cx="727075" cy="700088"/>
          </a:xfrm>
          <a:custGeom>
            <a:avLst/>
            <a:gdLst>
              <a:gd name="T0" fmla="*/ 0 w 27099"/>
              <a:gd name="T1" fmla="*/ 20056 h 24854"/>
              <a:gd name="T2" fmla="*/ 720475 w 27099"/>
              <a:gd name="T3" fmla="*/ 700088 h 24854"/>
              <a:gd name="T4" fmla="*/ 147540 w 27099"/>
              <a:gd name="T5" fmla="*/ 608429 h 24854"/>
              <a:gd name="T6" fmla="*/ 0 60000 65536"/>
              <a:gd name="T7" fmla="*/ 0 60000 65536"/>
              <a:gd name="T8" fmla="*/ 0 60000 65536"/>
              <a:gd name="T9" fmla="*/ 0 w 27099"/>
              <a:gd name="T10" fmla="*/ 0 h 24854"/>
              <a:gd name="T11" fmla="*/ 27099 w 27099"/>
              <a:gd name="T12" fmla="*/ 24854 h 248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099" h="24854" fill="none" extrusionOk="0">
                <a:moveTo>
                  <a:pt x="-1" y="711"/>
                </a:moveTo>
                <a:cubicBezTo>
                  <a:pt x="1794" y="239"/>
                  <a:pt x="3643" y="-1"/>
                  <a:pt x="5499" y="0"/>
                </a:cubicBezTo>
                <a:cubicBezTo>
                  <a:pt x="17428" y="0"/>
                  <a:pt x="27099" y="9670"/>
                  <a:pt x="27099" y="21600"/>
                </a:cubicBezTo>
                <a:cubicBezTo>
                  <a:pt x="27099" y="22689"/>
                  <a:pt x="27016" y="23777"/>
                  <a:pt x="26852" y="24853"/>
                </a:cubicBezTo>
              </a:path>
              <a:path w="27099" h="24854" stroke="0" extrusionOk="0">
                <a:moveTo>
                  <a:pt x="-1" y="711"/>
                </a:moveTo>
                <a:cubicBezTo>
                  <a:pt x="1794" y="239"/>
                  <a:pt x="3643" y="-1"/>
                  <a:pt x="5499" y="0"/>
                </a:cubicBezTo>
                <a:cubicBezTo>
                  <a:pt x="17428" y="0"/>
                  <a:pt x="27099" y="9670"/>
                  <a:pt x="27099" y="21600"/>
                </a:cubicBezTo>
                <a:cubicBezTo>
                  <a:pt x="27099" y="22689"/>
                  <a:pt x="27016" y="23777"/>
                  <a:pt x="26852" y="24853"/>
                </a:cubicBezTo>
                <a:lnTo>
                  <a:pt x="5499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Arc 8"/>
          <p:cNvSpPr>
            <a:spLocks/>
          </p:cNvSpPr>
          <p:nvPr/>
        </p:nvSpPr>
        <p:spPr bwMode="auto">
          <a:xfrm rot="-5400000">
            <a:off x="4125118" y="5171282"/>
            <a:ext cx="741363" cy="609600"/>
          </a:xfrm>
          <a:custGeom>
            <a:avLst/>
            <a:gdLst>
              <a:gd name="T0" fmla="*/ 0 w 23344"/>
              <a:gd name="T1" fmla="*/ 2004 h 21600"/>
              <a:gd name="T2" fmla="*/ 741363 w 23344"/>
              <a:gd name="T3" fmla="*/ 609600 h 21600"/>
              <a:gd name="T4" fmla="*/ 55386 w 23344"/>
              <a:gd name="T5" fmla="*/ 609600 h 21600"/>
              <a:gd name="T6" fmla="*/ 0 60000 65536"/>
              <a:gd name="T7" fmla="*/ 0 60000 65536"/>
              <a:gd name="T8" fmla="*/ 0 60000 65536"/>
              <a:gd name="T9" fmla="*/ 0 w 23344"/>
              <a:gd name="T10" fmla="*/ 0 h 21600"/>
              <a:gd name="T11" fmla="*/ 23344 w 2334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344" h="21600" fill="none" extrusionOk="0">
                <a:moveTo>
                  <a:pt x="-1" y="70"/>
                </a:moveTo>
                <a:cubicBezTo>
                  <a:pt x="580" y="23"/>
                  <a:pt x="1161" y="-1"/>
                  <a:pt x="1744" y="0"/>
                </a:cubicBezTo>
                <a:cubicBezTo>
                  <a:pt x="13673" y="0"/>
                  <a:pt x="23344" y="9670"/>
                  <a:pt x="23344" y="21600"/>
                </a:cubicBezTo>
              </a:path>
              <a:path w="23344" h="21600" stroke="0" extrusionOk="0">
                <a:moveTo>
                  <a:pt x="-1" y="70"/>
                </a:moveTo>
                <a:cubicBezTo>
                  <a:pt x="580" y="23"/>
                  <a:pt x="1161" y="-1"/>
                  <a:pt x="1744" y="0"/>
                </a:cubicBezTo>
                <a:cubicBezTo>
                  <a:pt x="13673" y="0"/>
                  <a:pt x="23344" y="9670"/>
                  <a:pt x="23344" y="21600"/>
                </a:cubicBezTo>
                <a:lnTo>
                  <a:pt x="1744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>
            <a:off x="2514600" y="38100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 sz="4400"/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2438400" y="47244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 sz="4400"/>
          </a:p>
        </p:txBody>
      </p:sp>
      <p:sp>
        <p:nvSpPr>
          <p:cNvPr id="11276" name="Text Box 11"/>
          <p:cNvSpPr txBox="1">
            <a:spLocks noChangeArrowheads="1"/>
          </p:cNvSpPr>
          <p:nvPr/>
        </p:nvSpPr>
        <p:spPr bwMode="auto">
          <a:xfrm>
            <a:off x="3505200" y="38100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 sz="4400"/>
          </a:p>
        </p:txBody>
      </p:sp>
      <p:sp>
        <p:nvSpPr>
          <p:cNvPr id="11277" name="Text Box 12"/>
          <p:cNvSpPr txBox="1">
            <a:spLocks noChangeArrowheads="1"/>
          </p:cNvSpPr>
          <p:nvPr/>
        </p:nvSpPr>
        <p:spPr bwMode="auto">
          <a:xfrm>
            <a:off x="3581400" y="47244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 sz="4400"/>
          </a:p>
        </p:txBody>
      </p:sp>
      <p:sp>
        <p:nvSpPr>
          <p:cNvPr id="64525" name="Text Box 13"/>
          <p:cNvSpPr txBox="1">
            <a:spLocks noChangeArrowheads="1"/>
          </p:cNvSpPr>
          <p:nvPr/>
        </p:nvSpPr>
        <p:spPr bwMode="auto">
          <a:xfrm>
            <a:off x="6400800" y="28956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>
            <a:off x="6400800" y="34290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/>
              <a:t>90</a:t>
            </a:r>
            <a:r>
              <a:rPr lang="en-US" sz="4400" dirty="0">
                <a:cs typeface="Times New Roman" pitchFamily="18" charset="0"/>
              </a:rPr>
              <a:t>º</a:t>
            </a:r>
            <a:endParaRPr lang="en-US" dirty="0"/>
          </a:p>
        </p:txBody>
      </p:sp>
      <p:sp>
        <p:nvSpPr>
          <p:cNvPr id="64527" name="Text Box 15"/>
          <p:cNvSpPr txBox="1">
            <a:spLocks noChangeArrowheads="1"/>
          </p:cNvSpPr>
          <p:nvPr/>
        </p:nvSpPr>
        <p:spPr bwMode="auto">
          <a:xfrm>
            <a:off x="6400800" y="39624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4528" name="Text Box 16"/>
          <p:cNvSpPr txBox="1">
            <a:spLocks noChangeArrowheads="1"/>
          </p:cNvSpPr>
          <p:nvPr/>
        </p:nvSpPr>
        <p:spPr bwMode="auto">
          <a:xfrm>
            <a:off x="6400800" y="44958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4529" name="Line 17"/>
          <p:cNvSpPr>
            <a:spLocks noChangeShapeType="1"/>
          </p:cNvSpPr>
          <p:nvPr/>
        </p:nvSpPr>
        <p:spPr bwMode="auto">
          <a:xfrm>
            <a:off x="6019800" y="51816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4530" name="Text Box 18"/>
          <p:cNvSpPr txBox="1">
            <a:spLocks noChangeArrowheads="1"/>
          </p:cNvSpPr>
          <p:nvPr/>
        </p:nvSpPr>
        <p:spPr bwMode="auto">
          <a:xfrm>
            <a:off x="5943600" y="4495800"/>
            <a:ext cx="469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</a:p>
        </p:txBody>
      </p:sp>
      <p:sp>
        <p:nvSpPr>
          <p:cNvPr id="64531" name="Text Box 19"/>
          <p:cNvSpPr txBox="1">
            <a:spLocks noChangeArrowheads="1"/>
          </p:cNvSpPr>
          <p:nvPr/>
        </p:nvSpPr>
        <p:spPr bwMode="auto">
          <a:xfrm>
            <a:off x="6172200" y="5105400"/>
            <a:ext cx="11953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360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5" grpId="0" autoUpdateAnimBg="0"/>
      <p:bldP spid="64526" grpId="0" autoUpdateAnimBg="0"/>
      <p:bldP spid="64527" grpId="0" autoUpdateAnimBg="0"/>
      <p:bldP spid="64528" grpId="0" autoUpdateAnimBg="0"/>
      <p:bldP spid="64529" grpId="0" animBg="1"/>
      <p:bldP spid="64530" grpId="0" autoUpdateAnimBg="0"/>
      <p:bldP spid="6453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Types of Quadrilaterals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Rectangle:  </a:t>
            </a:r>
            <a:r>
              <a:rPr lang="en-US" dirty="0" smtClean="0"/>
              <a:t>Quadrilateral with two pairs of equal sides and four right angles (90 degrees)</a:t>
            </a:r>
          </a:p>
          <a:p>
            <a:pPr eaLnBrk="1" hangingPunct="1">
              <a:buFont typeface="Wingdings" pitchFamily="1" charset="2"/>
              <a:buNone/>
            </a:pPr>
            <a:endParaRPr lang="en-US" dirty="0" smtClean="0"/>
          </a:p>
        </p:txBody>
      </p:sp>
      <p:sp>
        <p:nvSpPr>
          <p:cNvPr id="5124" name="Text Box 9"/>
          <p:cNvSpPr txBox="1">
            <a:spLocks noChangeArrowheads="1"/>
          </p:cNvSpPr>
          <p:nvPr/>
        </p:nvSpPr>
        <p:spPr bwMode="auto">
          <a:xfrm>
            <a:off x="5867400" y="3733800"/>
            <a:ext cx="2819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7030A0"/>
                </a:solidFill>
              </a:rPr>
              <a:t>Indicates equal sides</a:t>
            </a:r>
          </a:p>
        </p:txBody>
      </p:sp>
      <p:sp>
        <p:nvSpPr>
          <p:cNvPr id="5125" name="Line 10"/>
          <p:cNvSpPr>
            <a:spLocks noChangeShapeType="1"/>
          </p:cNvSpPr>
          <p:nvPr/>
        </p:nvSpPr>
        <p:spPr bwMode="auto">
          <a:xfrm flipH="1">
            <a:off x="5181600" y="41148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26" name="Text Box 15"/>
          <p:cNvSpPr txBox="1">
            <a:spLocks noChangeArrowheads="1"/>
          </p:cNvSpPr>
          <p:nvPr/>
        </p:nvSpPr>
        <p:spPr bwMode="auto">
          <a:xfrm>
            <a:off x="5562600" y="5638800"/>
            <a:ext cx="3200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solidFill>
                  <a:srgbClr val="7030A0"/>
                </a:solidFill>
              </a:rPr>
              <a:t>Box indicates 90</a:t>
            </a:r>
            <a:r>
              <a:rPr lang="en-US" b="1" baseline="30000" dirty="0">
                <a:solidFill>
                  <a:srgbClr val="7030A0"/>
                </a:solidFill>
              </a:rPr>
              <a:t>0</a:t>
            </a:r>
            <a:r>
              <a:rPr lang="en-US" b="1" dirty="0">
                <a:solidFill>
                  <a:srgbClr val="7030A0"/>
                </a:solidFill>
              </a:rPr>
              <a:t> angle</a:t>
            </a:r>
          </a:p>
        </p:txBody>
      </p:sp>
      <p:sp>
        <p:nvSpPr>
          <p:cNvPr id="5127" name="Line 16"/>
          <p:cNvSpPr>
            <a:spLocks noChangeShapeType="1"/>
          </p:cNvSpPr>
          <p:nvPr/>
        </p:nvSpPr>
        <p:spPr bwMode="auto">
          <a:xfrm flipH="1" flipV="1">
            <a:off x="5105400" y="54102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524000" y="3200400"/>
            <a:ext cx="3657600" cy="2438400"/>
            <a:chOff x="960" y="2016"/>
            <a:chExt cx="2304" cy="1536"/>
          </a:xfrm>
        </p:grpSpPr>
        <p:sp>
          <p:nvSpPr>
            <p:cNvPr id="5129" name="Rectangle 4"/>
            <p:cNvSpPr>
              <a:spLocks noChangeArrowheads="1"/>
            </p:cNvSpPr>
            <p:nvPr/>
          </p:nvSpPr>
          <p:spPr bwMode="auto">
            <a:xfrm>
              <a:off x="1104" y="2112"/>
              <a:ext cx="2064" cy="13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0" name="Line 5"/>
            <p:cNvSpPr>
              <a:spLocks noChangeShapeType="1"/>
            </p:cNvSpPr>
            <p:nvPr/>
          </p:nvSpPr>
          <p:spPr bwMode="auto">
            <a:xfrm>
              <a:off x="2160" y="20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1" name="Line 6"/>
            <p:cNvSpPr>
              <a:spLocks noChangeShapeType="1"/>
            </p:cNvSpPr>
            <p:nvPr/>
          </p:nvSpPr>
          <p:spPr bwMode="auto">
            <a:xfrm>
              <a:off x="2208" y="33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2" name="Rectangle 11"/>
            <p:cNvSpPr>
              <a:spLocks noChangeArrowheads="1"/>
            </p:cNvSpPr>
            <p:nvPr/>
          </p:nvSpPr>
          <p:spPr bwMode="auto">
            <a:xfrm>
              <a:off x="1104" y="3264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" name="Rectangle 12"/>
            <p:cNvSpPr>
              <a:spLocks noChangeArrowheads="1"/>
            </p:cNvSpPr>
            <p:nvPr/>
          </p:nvSpPr>
          <p:spPr bwMode="auto">
            <a:xfrm>
              <a:off x="1104" y="2112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" name="Rectangle 13"/>
            <p:cNvSpPr>
              <a:spLocks noChangeArrowheads="1"/>
            </p:cNvSpPr>
            <p:nvPr/>
          </p:nvSpPr>
          <p:spPr bwMode="auto">
            <a:xfrm>
              <a:off x="3024" y="3264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" name="Rectangle 14"/>
            <p:cNvSpPr>
              <a:spLocks noChangeArrowheads="1"/>
            </p:cNvSpPr>
            <p:nvPr/>
          </p:nvSpPr>
          <p:spPr bwMode="auto">
            <a:xfrm>
              <a:off x="3024" y="2112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" name="Group 18"/>
            <p:cNvGrpSpPr>
              <a:grpSpLocks/>
            </p:cNvGrpSpPr>
            <p:nvPr/>
          </p:nvGrpSpPr>
          <p:grpSpPr bwMode="auto">
            <a:xfrm>
              <a:off x="960" y="2736"/>
              <a:ext cx="240" cy="96"/>
              <a:chOff x="960" y="2736"/>
              <a:chExt cx="240" cy="96"/>
            </a:xfrm>
          </p:grpSpPr>
          <p:sp>
            <p:nvSpPr>
              <p:cNvPr id="5140" name="Line 8"/>
              <p:cNvSpPr>
                <a:spLocks noChangeShapeType="1"/>
              </p:cNvSpPr>
              <p:nvPr/>
            </p:nvSpPr>
            <p:spPr bwMode="auto">
              <a:xfrm>
                <a:off x="960" y="2736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41" name="Line 17"/>
              <p:cNvSpPr>
                <a:spLocks noChangeShapeType="1"/>
              </p:cNvSpPr>
              <p:nvPr/>
            </p:nvSpPr>
            <p:spPr bwMode="auto">
              <a:xfrm>
                <a:off x="960" y="2832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3024" y="2736"/>
              <a:ext cx="240" cy="96"/>
              <a:chOff x="960" y="2736"/>
              <a:chExt cx="240" cy="96"/>
            </a:xfrm>
          </p:grpSpPr>
          <p:sp>
            <p:nvSpPr>
              <p:cNvPr id="5138" name="Line 20"/>
              <p:cNvSpPr>
                <a:spLocks noChangeShapeType="1"/>
              </p:cNvSpPr>
              <p:nvPr/>
            </p:nvSpPr>
            <p:spPr bwMode="auto">
              <a:xfrm>
                <a:off x="960" y="2736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39" name="Line 21"/>
              <p:cNvSpPr>
                <a:spLocks noChangeShapeType="1"/>
              </p:cNvSpPr>
              <p:nvPr/>
            </p:nvSpPr>
            <p:spPr bwMode="auto">
              <a:xfrm>
                <a:off x="960" y="2832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76200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Property of Quadrilaterals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3434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2800" b="1" dirty="0" smtClean="0"/>
              <a:t>The sum of all the angles equals 360º degrees</a:t>
            </a:r>
            <a:r>
              <a:rPr lang="en-US" sz="2800" dirty="0" smtClean="0"/>
              <a:t>.</a:t>
            </a:r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1143000" y="3352800"/>
            <a:ext cx="4876800" cy="2514600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Arc 5"/>
          <p:cNvSpPr>
            <a:spLocks/>
          </p:cNvSpPr>
          <p:nvPr/>
        </p:nvSpPr>
        <p:spPr bwMode="auto">
          <a:xfrm>
            <a:off x="1143000" y="5257800"/>
            <a:ext cx="741363" cy="609600"/>
          </a:xfrm>
          <a:custGeom>
            <a:avLst/>
            <a:gdLst>
              <a:gd name="T0" fmla="*/ 0 w 23344"/>
              <a:gd name="T1" fmla="*/ 2004 h 21600"/>
              <a:gd name="T2" fmla="*/ 741363 w 23344"/>
              <a:gd name="T3" fmla="*/ 609600 h 21600"/>
              <a:gd name="T4" fmla="*/ 55386 w 23344"/>
              <a:gd name="T5" fmla="*/ 609600 h 21600"/>
              <a:gd name="T6" fmla="*/ 0 60000 65536"/>
              <a:gd name="T7" fmla="*/ 0 60000 65536"/>
              <a:gd name="T8" fmla="*/ 0 60000 65536"/>
              <a:gd name="T9" fmla="*/ 0 w 23344"/>
              <a:gd name="T10" fmla="*/ 0 h 21600"/>
              <a:gd name="T11" fmla="*/ 23344 w 2334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344" h="21600" fill="none" extrusionOk="0">
                <a:moveTo>
                  <a:pt x="-1" y="70"/>
                </a:moveTo>
                <a:cubicBezTo>
                  <a:pt x="580" y="23"/>
                  <a:pt x="1161" y="-1"/>
                  <a:pt x="1744" y="0"/>
                </a:cubicBezTo>
                <a:cubicBezTo>
                  <a:pt x="13673" y="0"/>
                  <a:pt x="23344" y="9670"/>
                  <a:pt x="23344" y="21600"/>
                </a:cubicBezTo>
              </a:path>
              <a:path w="23344" h="21600" stroke="0" extrusionOk="0">
                <a:moveTo>
                  <a:pt x="-1" y="70"/>
                </a:moveTo>
                <a:cubicBezTo>
                  <a:pt x="580" y="23"/>
                  <a:pt x="1161" y="-1"/>
                  <a:pt x="1744" y="0"/>
                </a:cubicBezTo>
                <a:cubicBezTo>
                  <a:pt x="13673" y="0"/>
                  <a:pt x="23344" y="9670"/>
                  <a:pt x="23344" y="21600"/>
                </a:cubicBezTo>
                <a:lnTo>
                  <a:pt x="1744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Arc 6"/>
          <p:cNvSpPr>
            <a:spLocks/>
          </p:cNvSpPr>
          <p:nvPr/>
        </p:nvSpPr>
        <p:spPr bwMode="auto">
          <a:xfrm rot="10800000" flipH="1">
            <a:off x="1143000" y="3352800"/>
            <a:ext cx="727075" cy="700088"/>
          </a:xfrm>
          <a:custGeom>
            <a:avLst/>
            <a:gdLst>
              <a:gd name="T0" fmla="*/ 0 w 27099"/>
              <a:gd name="T1" fmla="*/ 20056 h 24854"/>
              <a:gd name="T2" fmla="*/ 720475 w 27099"/>
              <a:gd name="T3" fmla="*/ 700088 h 24854"/>
              <a:gd name="T4" fmla="*/ 147540 w 27099"/>
              <a:gd name="T5" fmla="*/ 608429 h 24854"/>
              <a:gd name="T6" fmla="*/ 0 60000 65536"/>
              <a:gd name="T7" fmla="*/ 0 60000 65536"/>
              <a:gd name="T8" fmla="*/ 0 60000 65536"/>
              <a:gd name="T9" fmla="*/ 0 w 27099"/>
              <a:gd name="T10" fmla="*/ 0 h 24854"/>
              <a:gd name="T11" fmla="*/ 27099 w 27099"/>
              <a:gd name="T12" fmla="*/ 24854 h 248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099" h="24854" fill="none" extrusionOk="0">
                <a:moveTo>
                  <a:pt x="-1" y="711"/>
                </a:moveTo>
                <a:cubicBezTo>
                  <a:pt x="1794" y="239"/>
                  <a:pt x="3643" y="-1"/>
                  <a:pt x="5499" y="0"/>
                </a:cubicBezTo>
                <a:cubicBezTo>
                  <a:pt x="17428" y="0"/>
                  <a:pt x="27099" y="9670"/>
                  <a:pt x="27099" y="21600"/>
                </a:cubicBezTo>
                <a:cubicBezTo>
                  <a:pt x="27099" y="22689"/>
                  <a:pt x="27016" y="23777"/>
                  <a:pt x="26852" y="24853"/>
                </a:cubicBezTo>
              </a:path>
              <a:path w="27099" h="24854" stroke="0" extrusionOk="0">
                <a:moveTo>
                  <a:pt x="-1" y="711"/>
                </a:moveTo>
                <a:cubicBezTo>
                  <a:pt x="1794" y="239"/>
                  <a:pt x="3643" y="-1"/>
                  <a:pt x="5499" y="0"/>
                </a:cubicBezTo>
                <a:cubicBezTo>
                  <a:pt x="17428" y="0"/>
                  <a:pt x="27099" y="9670"/>
                  <a:pt x="27099" y="21600"/>
                </a:cubicBezTo>
                <a:cubicBezTo>
                  <a:pt x="27099" y="22689"/>
                  <a:pt x="27016" y="23777"/>
                  <a:pt x="26852" y="24853"/>
                </a:cubicBezTo>
                <a:lnTo>
                  <a:pt x="5499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Arc 7"/>
          <p:cNvSpPr>
            <a:spLocks/>
          </p:cNvSpPr>
          <p:nvPr/>
        </p:nvSpPr>
        <p:spPr bwMode="auto">
          <a:xfrm rot="16200000" flipH="1">
            <a:off x="5320506" y="3366294"/>
            <a:ext cx="727075" cy="700088"/>
          </a:xfrm>
          <a:custGeom>
            <a:avLst/>
            <a:gdLst>
              <a:gd name="T0" fmla="*/ 0 w 27099"/>
              <a:gd name="T1" fmla="*/ 20056 h 24854"/>
              <a:gd name="T2" fmla="*/ 720475 w 27099"/>
              <a:gd name="T3" fmla="*/ 700088 h 24854"/>
              <a:gd name="T4" fmla="*/ 147540 w 27099"/>
              <a:gd name="T5" fmla="*/ 608429 h 24854"/>
              <a:gd name="T6" fmla="*/ 0 60000 65536"/>
              <a:gd name="T7" fmla="*/ 0 60000 65536"/>
              <a:gd name="T8" fmla="*/ 0 60000 65536"/>
              <a:gd name="T9" fmla="*/ 0 w 27099"/>
              <a:gd name="T10" fmla="*/ 0 h 24854"/>
              <a:gd name="T11" fmla="*/ 27099 w 27099"/>
              <a:gd name="T12" fmla="*/ 24854 h 248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099" h="24854" fill="none" extrusionOk="0">
                <a:moveTo>
                  <a:pt x="-1" y="711"/>
                </a:moveTo>
                <a:cubicBezTo>
                  <a:pt x="1794" y="239"/>
                  <a:pt x="3643" y="-1"/>
                  <a:pt x="5499" y="0"/>
                </a:cubicBezTo>
                <a:cubicBezTo>
                  <a:pt x="17428" y="0"/>
                  <a:pt x="27099" y="9670"/>
                  <a:pt x="27099" y="21600"/>
                </a:cubicBezTo>
                <a:cubicBezTo>
                  <a:pt x="27099" y="22689"/>
                  <a:pt x="27016" y="23777"/>
                  <a:pt x="26852" y="24853"/>
                </a:cubicBezTo>
              </a:path>
              <a:path w="27099" h="24854" stroke="0" extrusionOk="0">
                <a:moveTo>
                  <a:pt x="-1" y="711"/>
                </a:moveTo>
                <a:cubicBezTo>
                  <a:pt x="1794" y="239"/>
                  <a:pt x="3643" y="-1"/>
                  <a:pt x="5499" y="0"/>
                </a:cubicBezTo>
                <a:cubicBezTo>
                  <a:pt x="17428" y="0"/>
                  <a:pt x="27099" y="9670"/>
                  <a:pt x="27099" y="21600"/>
                </a:cubicBezTo>
                <a:cubicBezTo>
                  <a:pt x="27099" y="22689"/>
                  <a:pt x="27016" y="23777"/>
                  <a:pt x="26852" y="24853"/>
                </a:cubicBezTo>
                <a:lnTo>
                  <a:pt x="5499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Arc 8"/>
          <p:cNvSpPr>
            <a:spLocks/>
          </p:cNvSpPr>
          <p:nvPr/>
        </p:nvSpPr>
        <p:spPr bwMode="auto">
          <a:xfrm rot="-5400000">
            <a:off x="5344318" y="5171282"/>
            <a:ext cx="741363" cy="609600"/>
          </a:xfrm>
          <a:custGeom>
            <a:avLst/>
            <a:gdLst>
              <a:gd name="T0" fmla="*/ 0 w 23344"/>
              <a:gd name="T1" fmla="*/ 2004 h 21600"/>
              <a:gd name="T2" fmla="*/ 741363 w 23344"/>
              <a:gd name="T3" fmla="*/ 609600 h 21600"/>
              <a:gd name="T4" fmla="*/ 55386 w 23344"/>
              <a:gd name="T5" fmla="*/ 609600 h 21600"/>
              <a:gd name="T6" fmla="*/ 0 60000 65536"/>
              <a:gd name="T7" fmla="*/ 0 60000 65536"/>
              <a:gd name="T8" fmla="*/ 0 60000 65536"/>
              <a:gd name="T9" fmla="*/ 0 w 23344"/>
              <a:gd name="T10" fmla="*/ 0 h 21600"/>
              <a:gd name="T11" fmla="*/ 23344 w 23344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344" h="21600" fill="none" extrusionOk="0">
                <a:moveTo>
                  <a:pt x="-1" y="70"/>
                </a:moveTo>
                <a:cubicBezTo>
                  <a:pt x="580" y="23"/>
                  <a:pt x="1161" y="-1"/>
                  <a:pt x="1744" y="0"/>
                </a:cubicBezTo>
                <a:cubicBezTo>
                  <a:pt x="13673" y="0"/>
                  <a:pt x="23344" y="9670"/>
                  <a:pt x="23344" y="21600"/>
                </a:cubicBezTo>
              </a:path>
              <a:path w="23344" h="21600" stroke="0" extrusionOk="0">
                <a:moveTo>
                  <a:pt x="-1" y="70"/>
                </a:moveTo>
                <a:cubicBezTo>
                  <a:pt x="580" y="23"/>
                  <a:pt x="1161" y="-1"/>
                  <a:pt x="1744" y="0"/>
                </a:cubicBezTo>
                <a:cubicBezTo>
                  <a:pt x="13673" y="0"/>
                  <a:pt x="23344" y="9670"/>
                  <a:pt x="23344" y="21600"/>
                </a:cubicBezTo>
                <a:lnTo>
                  <a:pt x="1744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Text Box 9"/>
          <p:cNvSpPr txBox="1">
            <a:spLocks noChangeArrowheads="1"/>
          </p:cNvSpPr>
          <p:nvPr/>
        </p:nvSpPr>
        <p:spPr bwMode="auto">
          <a:xfrm>
            <a:off x="1676400" y="36576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 sz="4400"/>
          </a:p>
        </p:txBody>
      </p:sp>
      <p:sp>
        <p:nvSpPr>
          <p:cNvPr id="10251" name="Text Box 10"/>
          <p:cNvSpPr txBox="1">
            <a:spLocks noChangeArrowheads="1"/>
          </p:cNvSpPr>
          <p:nvPr/>
        </p:nvSpPr>
        <p:spPr bwMode="auto">
          <a:xfrm>
            <a:off x="1752600" y="48006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 sz="4400"/>
          </a:p>
        </p:txBody>
      </p:sp>
      <p:sp>
        <p:nvSpPr>
          <p:cNvPr id="10252" name="Text Box 11"/>
          <p:cNvSpPr txBox="1">
            <a:spLocks noChangeArrowheads="1"/>
          </p:cNvSpPr>
          <p:nvPr/>
        </p:nvSpPr>
        <p:spPr bwMode="auto">
          <a:xfrm>
            <a:off x="4572000" y="36576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 sz="4400"/>
          </a:p>
        </p:txBody>
      </p:sp>
      <p:sp>
        <p:nvSpPr>
          <p:cNvPr id="10253" name="Text Box 12"/>
          <p:cNvSpPr txBox="1">
            <a:spLocks noChangeArrowheads="1"/>
          </p:cNvSpPr>
          <p:nvPr/>
        </p:nvSpPr>
        <p:spPr bwMode="auto">
          <a:xfrm>
            <a:off x="4572000" y="48768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 sz="4400"/>
          </a:p>
        </p:txBody>
      </p:sp>
      <p:sp>
        <p:nvSpPr>
          <p:cNvPr id="63502" name="Text Box 14"/>
          <p:cNvSpPr txBox="1">
            <a:spLocks noChangeArrowheads="1"/>
          </p:cNvSpPr>
          <p:nvPr/>
        </p:nvSpPr>
        <p:spPr bwMode="auto">
          <a:xfrm>
            <a:off x="7315200" y="28956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3503" name="Text Box 15"/>
          <p:cNvSpPr txBox="1">
            <a:spLocks noChangeArrowheads="1"/>
          </p:cNvSpPr>
          <p:nvPr/>
        </p:nvSpPr>
        <p:spPr bwMode="auto">
          <a:xfrm>
            <a:off x="7315200" y="34290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3504" name="Text Box 16"/>
          <p:cNvSpPr txBox="1">
            <a:spLocks noChangeArrowheads="1"/>
          </p:cNvSpPr>
          <p:nvPr/>
        </p:nvSpPr>
        <p:spPr bwMode="auto">
          <a:xfrm>
            <a:off x="7315200" y="39624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3505" name="Text Box 17"/>
          <p:cNvSpPr txBox="1">
            <a:spLocks noChangeArrowheads="1"/>
          </p:cNvSpPr>
          <p:nvPr/>
        </p:nvSpPr>
        <p:spPr bwMode="auto">
          <a:xfrm>
            <a:off x="7315200" y="44958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90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3506" name="Line 18"/>
          <p:cNvSpPr>
            <a:spLocks noChangeShapeType="1"/>
          </p:cNvSpPr>
          <p:nvPr/>
        </p:nvSpPr>
        <p:spPr bwMode="auto">
          <a:xfrm>
            <a:off x="6934200" y="5181600"/>
            <a:ext cx="1295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3507" name="Text Box 19"/>
          <p:cNvSpPr txBox="1">
            <a:spLocks noChangeArrowheads="1"/>
          </p:cNvSpPr>
          <p:nvPr/>
        </p:nvSpPr>
        <p:spPr bwMode="auto">
          <a:xfrm>
            <a:off x="6858000" y="4495800"/>
            <a:ext cx="469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</a:p>
        </p:txBody>
      </p:sp>
      <p:sp>
        <p:nvSpPr>
          <p:cNvPr id="63508" name="Text Box 20"/>
          <p:cNvSpPr txBox="1">
            <a:spLocks noChangeArrowheads="1"/>
          </p:cNvSpPr>
          <p:nvPr/>
        </p:nvSpPr>
        <p:spPr bwMode="auto">
          <a:xfrm>
            <a:off x="7086600" y="5105400"/>
            <a:ext cx="11953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360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3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3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3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3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3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3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02" grpId="0" autoUpdateAnimBg="0"/>
      <p:bldP spid="63503" grpId="0" autoUpdateAnimBg="0"/>
      <p:bldP spid="63504" grpId="0" autoUpdateAnimBg="0"/>
      <p:bldP spid="63505" grpId="0" autoUpdateAnimBg="0"/>
      <p:bldP spid="63506" grpId="0" animBg="1"/>
      <p:bldP spid="63507" grpId="0" autoUpdateAnimBg="0"/>
      <p:bldP spid="63508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Rhombus </a:t>
            </a:r>
          </a:p>
        </p:txBody>
      </p:sp>
      <p:sp>
        <p:nvSpPr>
          <p:cNvPr id="12291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mtClean="0"/>
              <a:t>Still has two pairs of parallel sides; with opposite sides congruent.  </a:t>
            </a:r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>
            <a:off x="4473575" y="3265488"/>
            <a:ext cx="3438525" cy="2560637"/>
          </a:xfrm>
          <a:prstGeom prst="parallelogram">
            <a:avLst>
              <a:gd name="adj" fmla="val 3357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3970338" y="4303713"/>
            <a:ext cx="95091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4 in.</a:t>
            </a:r>
          </a:p>
        </p:txBody>
      </p:sp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5470525" y="5829300"/>
            <a:ext cx="95091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4 in.</a:t>
            </a:r>
          </a:p>
        </p:txBody>
      </p:sp>
      <p:sp>
        <p:nvSpPr>
          <p:cNvPr id="12295" name="Text Box 8"/>
          <p:cNvSpPr txBox="1">
            <a:spLocks noChangeArrowheads="1"/>
          </p:cNvSpPr>
          <p:nvPr/>
        </p:nvSpPr>
        <p:spPr bwMode="auto">
          <a:xfrm>
            <a:off x="7473950" y="4259263"/>
            <a:ext cx="950913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4 in.</a:t>
            </a:r>
          </a:p>
        </p:txBody>
      </p:sp>
      <p:sp>
        <p:nvSpPr>
          <p:cNvPr id="12296" name="Text Box 9"/>
          <p:cNvSpPr txBox="1">
            <a:spLocks noChangeArrowheads="1"/>
          </p:cNvSpPr>
          <p:nvPr/>
        </p:nvSpPr>
        <p:spPr bwMode="auto">
          <a:xfrm>
            <a:off x="6180138" y="2774950"/>
            <a:ext cx="95091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/>
              <a:t>4 in.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AutoShape 20"/>
          <p:cNvSpPr>
            <a:spLocks noChangeArrowheads="1"/>
          </p:cNvSpPr>
          <p:nvPr/>
        </p:nvSpPr>
        <p:spPr bwMode="auto">
          <a:xfrm>
            <a:off x="1828800" y="3352800"/>
            <a:ext cx="3581400" cy="2286000"/>
          </a:xfrm>
          <a:prstGeom prst="parallelogram">
            <a:avLst>
              <a:gd name="adj" fmla="val 39167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838200" y="685800"/>
            <a:ext cx="7620000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Property of Quadrilaterals</a:t>
            </a:r>
          </a:p>
        </p:txBody>
      </p:sp>
      <p:sp>
        <p:nvSpPr>
          <p:cNvPr id="1331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b="1" dirty="0" smtClean="0"/>
              <a:t>The sum of all the angles equals 360º degrees</a:t>
            </a:r>
            <a:r>
              <a:rPr lang="en-US" sz="2800" dirty="0" smtClean="0"/>
              <a:t>.</a:t>
            </a:r>
          </a:p>
        </p:txBody>
      </p:sp>
      <p:sp>
        <p:nvSpPr>
          <p:cNvPr id="13318" name="Arc 7"/>
          <p:cNvSpPr>
            <a:spLocks/>
          </p:cNvSpPr>
          <p:nvPr/>
        </p:nvSpPr>
        <p:spPr bwMode="auto">
          <a:xfrm rot="17486777" flipH="1">
            <a:off x="4673600" y="3409950"/>
            <a:ext cx="579438" cy="623888"/>
          </a:xfrm>
          <a:custGeom>
            <a:avLst/>
            <a:gdLst>
              <a:gd name="T0" fmla="*/ 11481 w 21600"/>
              <a:gd name="T1" fmla="*/ 0 h 24850"/>
              <a:gd name="T2" fmla="*/ 572839 w 21600"/>
              <a:gd name="T3" fmla="*/ 623888 h 24850"/>
              <a:gd name="T4" fmla="*/ 0 w 21600"/>
              <a:gd name="T5" fmla="*/ 542193 h 24850"/>
              <a:gd name="T6" fmla="*/ 0 60000 65536"/>
              <a:gd name="T7" fmla="*/ 0 60000 65536"/>
              <a:gd name="T8" fmla="*/ 0 60000 65536"/>
              <a:gd name="T9" fmla="*/ 0 w 21600"/>
              <a:gd name="T10" fmla="*/ 0 h 24850"/>
              <a:gd name="T11" fmla="*/ 21600 w 21600"/>
              <a:gd name="T12" fmla="*/ 24850 h 248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4850" fill="none" extrusionOk="0">
                <a:moveTo>
                  <a:pt x="427" y="0"/>
                </a:moveTo>
                <a:cubicBezTo>
                  <a:pt x="12188" y="233"/>
                  <a:pt x="21600" y="9833"/>
                  <a:pt x="21600" y="21596"/>
                </a:cubicBezTo>
                <a:cubicBezTo>
                  <a:pt x="21600" y="22685"/>
                  <a:pt x="21517" y="23773"/>
                  <a:pt x="21353" y="24849"/>
                </a:cubicBezTo>
              </a:path>
              <a:path w="21600" h="24850" stroke="0" extrusionOk="0">
                <a:moveTo>
                  <a:pt x="427" y="0"/>
                </a:moveTo>
                <a:cubicBezTo>
                  <a:pt x="12188" y="233"/>
                  <a:pt x="21600" y="9833"/>
                  <a:pt x="21600" y="21596"/>
                </a:cubicBezTo>
                <a:cubicBezTo>
                  <a:pt x="21600" y="22685"/>
                  <a:pt x="21517" y="23773"/>
                  <a:pt x="21353" y="24849"/>
                </a:cubicBezTo>
                <a:lnTo>
                  <a:pt x="0" y="21596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Arc 8"/>
          <p:cNvSpPr>
            <a:spLocks/>
          </p:cNvSpPr>
          <p:nvPr/>
        </p:nvSpPr>
        <p:spPr bwMode="auto">
          <a:xfrm rot="-4419657">
            <a:off x="4002088" y="5065712"/>
            <a:ext cx="685800" cy="612775"/>
          </a:xfrm>
          <a:custGeom>
            <a:avLst/>
            <a:gdLst>
              <a:gd name="T0" fmla="*/ 7461 w 21600"/>
              <a:gd name="T1" fmla="*/ 0 h 21653"/>
              <a:gd name="T2" fmla="*/ 685800 w 21600"/>
              <a:gd name="T3" fmla="*/ 612775 h 21653"/>
              <a:gd name="T4" fmla="*/ 0 w 21600"/>
              <a:gd name="T5" fmla="*/ 611247 h 21653"/>
              <a:gd name="T6" fmla="*/ 0 60000 65536"/>
              <a:gd name="T7" fmla="*/ 0 60000 65536"/>
              <a:gd name="T8" fmla="*/ 0 60000 65536"/>
              <a:gd name="T9" fmla="*/ 0 w 21600"/>
              <a:gd name="T10" fmla="*/ 0 h 21653"/>
              <a:gd name="T11" fmla="*/ 21600 w 21600"/>
              <a:gd name="T12" fmla="*/ 21653 h 216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53" fill="none" extrusionOk="0">
                <a:moveTo>
                  <a:pt x="234" y="0"/>
                </a:moveTo>
                <a:cubicBezTo>
                  <a:pt x="12071" y="129"/>
                  <a:pt x="21600" y="9761"/>
                  <a:pt x="21600" y="21599"/>
                </a:cubicBezTo>
                <a:cubicBezTo>
                  <a:pt x="21600" y="21616"/>
                  <a:pt x="21599" y="21634"/>
                  <a:pt x="21599" y="21652"/>
                </a:cubicBezTo>
              </a:path>
              <a:path w="21600" h="21653" stroke="0" extrusionOk="0">
                <a:moveTo>
                  <a:pt x="234" y="0"/>
                </a:moveTo>
                <a:cubicBezTo>
                  <a:pt x="12071" y="129"/>
                  <a:pt x="21600" y="9761"/>
                  <a:pt x="21600" y="21599"/>
                </a:cubicBezTo>
                <a:cubicBezTo>
                  <a:pt x="21600" y="21616"/>
                  <a:pt x="21599" y="21634"/>
                  <a:pt x="21599" y="21652"/>
                </a:cubicBezTo>
                <a:lnTo>
                  <a:pt x="0" y="21599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Text Box 9"/>
          <p:cNvSpPr txBox="1">
            <a:spLocks noChangeArrowheads="1"/>
          </p:cNvSpPr>
          <p:nvPr/>
        </p:nvSpPr>
        <p:spPr bwMode="auto">
          <a:xfrm>
            <a:off x="4038600" y="3657600"/>
            <a:ext cx="849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65</a:t>
            </a:r>
            <a:r>
              <a:rPr lang="en-US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13321" name="Text Box 10"/>
          <p:cNvSpPr txBox="1">
            <a:spLocks noChangeArrowheads="1"/>
          </p:cNvSpPr>
          <p:nvPr/>
        </p:nvSpPr>
        <p:spPr bwMode="auto">
          <a:xfrm>
            <a:off x="3352800" y="4648200"/>
            <a:ext cx="1103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115</a:t>
            </a:r>
            <a:r>
              <a:rPr lang="en-US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13322" name="Text Box 11"/>
          <p:cNvSpPr txBox="1">
            <a:spLocks noChangeArrowheads="1"/>
          </p:cNvSpPr>
          <p:nvPr/>
        </p:nvSpPr>
        <p:spPr bwMode="auto">
          <a:xfrm>
            <a:off x="2438400" y="4648200"/>
            <a:ext cx="849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65</a:t>
            </a:r>
            <a:r>
              <a:rPr lang="en-US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13323" name="Text Box 12"/>
          <p:cNvSpPr txBox="1">
            <a:spLocks noChangeArrowheads="1"/>
          </p:cNvSpPr>
          <p:nvPr/>
        </p:nvSpPr>
        <p:spPr bwMode="auto">
          <a:xfrm>
            <a:off x="2895600" y="3657600"/>
            <a:ext cx="1103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115</a:t>
            </a:r>
            <a:r>
              <a:rPr lang="en-US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6573" name="Text Box 13"/>
          <p:cNvSpPr txBox="1">
            <a:spLocks noChangeArrowheads="1"/>
          </p:cNvSpPr>
          <p:nvPr/>
        </p:nvSpPr>
        <p:spPr bwMode="auto">
          <a:xfrm>
            <a:off x="6400800" y="28956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65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6574" name="Text Box 14"/>
          <p:cNvSpPr txBox="1">
            <a:spLocks noChangeArrowheads="1"/>
          </p:cNvSpPr>
          <p:nvPr/>
        </p:nvSpPr>
        <p:spPr bwMode="auto">
          <a:xfrm>
            <a:off x="6400800" y="342900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400" dirty="0"/>
              <a:t>65</a:t>
            </a:r>
            <a:r>
              <a:rPr lang="en-US" sz="4400" dirty="0">
                <a:cs typeface="Times New Roman" pitchFamily="18" charset="0"/>
              </a:rPr>
              <a:t>º</a:t>
            </a:r>
            <a:endParaRPr lang="en-US" dirty="0"/>
          </a:p>
        </p:txBody>
      </p:sp>
      <p:sp>
        <p:nvSpPr>
          <p:cNvPr id="66575" name="Text Box 15"/>
          <p:cNvSpPr txBox="1">
            <a:spLocks noChangeArrowheads="1"/>
          </p:cNvSpPr>
          <p:nvPr/>
        </p:nvSpPr>
        <p:spPr bwMode="auto">
          <a:xfrm>
            <a:off x="6348412" y="3962400"/>
            <a:ext cx="11953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/>
              <a:t>115</a:t>
            </a:r>
            <a:r>
              <a:rPr lang="en-US" sz="4400" dirty="0">
                <a:cs typeface="Times New Roman" pitchFamily="18" charset="0"/>
              </a:rPr>
              <a:t>º</a:t>
            </a:r>
            <a:endParaRPr lang="en-US" dirty="0"/>
          </a:p>
        </p:txBody>
      </p:sp>
      <p:sp>
        <p:nvSpPr>
          <p:cNvPr id="66576" name="Text Box 16"/>
          <p:cNvSpPr txBox="1">
            <a:spLocks noChangeArrowheads="1"/>
          </p:cNvSpPr>
          <p:nvPr/>
        </p:nvSpPr>
        <p:spPr bwMode="auto">
          <a:xfrm>
            <a:off x="6348412" y="4495800"/>
            <a:ext cx="11953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/>
              <a:t>115</a:t>
            </a:r>
            <a:r>
              <a:rPr lang="en-US" sz="4400" dirty="0">
                <a:cs typeface="Times New Roman" pitchFamily="18" charset="0"/>
              </a:rPr>
              <a:t>º</a:t>
            </a:r>
            <a:endParaRPr lang="en-US" dirty="0"/>
          </a:p>
        </p:txBody>
      </p:sp>
      <p:sp>
        <p:nvSpPr>
          <p:cNvPr id="66577" name="Line 17"/>
          <p:cNvSpPr>
            <a:spLocks noChangeShapeType="1"/>
          </p:cNvSpPr>
          <p:nvPr/>
        </p:nvSpPr>
        <p:spPr bwMode="auto">
          <a:xfrm>
            <a:off x="5791200" y="5181600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6578" name="Text Box 18"/>
          <p:cNvSpPr txBox="1">
            <a:spLocks noChangeArrowheads="1"/>
          </p:cNvSpPr>
          <p:nvPr/>
        </p:nvSpPr>
        <p:spPr bwMode="auto">
          <a:xfrm>
            <a:off x="5715000" y="4572000"/>
            <a:ext cx="3545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/>
              <a:t>+</a:t>
            </a:r>
            <a:endParaRPr lang="en-US" b="1" dirty="0"/>
          </a:p>
        </p:txBody>
      </p:sp>
      <p:sp>
        <p:nvSpPr>
          <p:cNvPr id="66579" name="Text Box 19"/>
          <p:cNvSpPr txBox="1">
            <a:spLocks noChangeArrowheads="1"/>
          </p:cNvSpPr>
          <p:nvPr/>
        </p:nvSpPr>
        <p:spPr bwMode="auto">
          <a:xfrm>
            <a:off x="6096000" y="5105400"/>
            <a:ext cx="11953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360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13331" name="Arc 21"/>
          <p:cNvSpPr>
            <a:spLocks/>
          </p:cNvSpPr>
          <p:nvPr/>
        </p:nvSpPr>
        <p:spPr bwMode="auto">
          <a:xfrm rot="6686777" flipH="1">
            <a:off x="2003425" y="4930775"/>
            <a:ext cx="579438" cy="623888"/>
          </a:xfrm>
          <a:custGeom>
            <a:avLst/>
            <a:gdLst>
              <a:gd name="T0" fmla="*/ 11481 w 21600"/>
              <a:gd name="T1" fmla="*/ 0 h 24850"/>
              <a:gd name="T2" fmla="*/ 572839 w 21600"/>
              <a:gd name="T3" fmla="*/ 623888 h 24850"/>
              <a:gd name="T4" fmla="*/ 0 w 21600"/>
              <a:gd name="T5" fmla="*/ 542193 h 24850"/>
              <a:gd name="T6" fmla="*/ 0 60000 65536"/>
              <a:gd name="T7" fmla="*/ 0 60000 65536"/>
              <a:gd name="T8" fmla="*/ 0 60000 65536"/>
              <a:gd name="T9" fmla="*/ 0 w 21600"/>
              <a:gd name="T10" fmla="*/ 0 h 24850"/>
              <a:gd name="T11" fmla="*/ 21600 w 21600"/>
              <a:gd name="T12" fmla="*/ 24850 h 248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4850" fill="none" extrusionOk="0">
                <a:moveTo>
                  <a:pt x="427" y="0"/>
                </a:moveTo>
                <a:cubicBezTo>
                  <a:pt x="12188" y="233"/>
                  <a:pt x="21600" y="9833"/>
                  <a:pt x="21600" y="21596"/>
                </a:cubicBezTo>
                <a:cubicBezTo>
                  <a:pt x="21600" y="22685"/>
                  <a:pt x="21517" y="23773"/>
                  <a:pt x="21353" y="24849"/>
                </a:cubicBezTo>
              </a:path>
              <a:path w="21600" h="24850" stroke="0" extrusionOk="0">
                <a:moveTo>
                  <a:pt x="427" y="0"/>
                </a:moveTo>
                <a:cubicBezTo>
                  <a:pt x="12188" y="233"/>
                  <a:pt x="21600" y="9833"/>
                  <a:pt x="21600" y="21596"/>
                </a:cubicBezTo>
                <a:cubicBezTo>
                  <a:pt x="21600" y="22685"/>
                  <a:pt x="21517" y="23773"/>
                  <a:pt x="21353" y="24849"/>
                </a:cubicBezTo>
                <a:lnTo>
                  <a:pt x="0" y="21596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2" name="Arc 22"/>
          <p:cNvSpPr>
            <a:spLocks/>
          </p:cNvSpPr>
          <p:nvPr/>
        </p:nvSpPr>
        <p:spPr bwMode="auto">
          <a:xfrm rot="6380343">
            <a:off x="2513807" y="3339306"/>
            <a:ext cx="769938" cy="612775"/>
          </a:xfrm>
          <a:custGeom>
            <a:avLst/>
            <a:gdLst>
              <a:gd name="T0" fmla="*/ 0 w 24216"/>
              <a:gd name="T1" fmla="*/ 4499 h 21654"/>
              <a:gd name="T2" fmla="*/ 769938 w 24216"/>
              <a:gd name="T3" fmla="*/ 612775 h 21654"/>
              <a:gd name="T4" fmla="*/ 83175 w 24216"/>
              <a:gd name="T5" fmla="*/ 611247 h 21654"/>
              <a:gd name="T6" fmla="*/ 0 60000 65536"/>
              <a:gd name="T7" fmla="*/ 0 60000 65536"/>
              <a:gd name="T8" fmla="*/ 0 60000 65536"/>
              <a:gd name="T9" fmla="*/ 0 w 24216"/>
              <a:gd name="T10" fmla="*/ 0 h 21654"/>
              <a:gd name="T11" fmla="*/ 24216 w 24216"/>
              <a:gd name="T12" fmla="*/ 21654 h 216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216" h="21654" fill="none" extrusionOk="0">
                <a:moveTo>
                  <a:pt x="-1" y="158"/>
                </a:moveTo>
                <a:cubicBezTo>
                  <a:pt x="867" y="53"/>
                  <a:pt x="1741" y="-1"/>
                  <a:pt x="2616" y="0"/>
                </a:cubicBezTo>
                <a:cubicBezTo>
                  <a:pt x="14545" y="0"/>
                  <a:pt x="24216" y="9670"/>
                  <a:pt x="24216" y="21600"/>
                </a:cubicBezTo>
                <a:cubicBezTo>
                  <a:pt x="24216" y="21617"/>
                  <a:pt x="24215" y="21635"/>
                  <a:pt x="24215" y="21653"/>
                </a:cubicBezTo>
              </a:path>
              <a:path w="24216" h="21654" stroke="0" extrusionOk="0">
                <a:moveTo>
                  <a:pt x="-1" y="158"/>
                </a:moveTo>
                <a:cubicBezTo>
                  <a:pt x="867" y="53"/>
                  <a:pt x="1741" y="-1"/>
                  <a:pt x="2616" y="0"/>
                </a:cubicBezTo>
                <a:cubicBezTo>
                  <a:pt x="14545" y="0"/>
                  <a:pt x="24216" y="9670"/>
                  <a:pt x="24216" y="21600"/>
                </a:cubicBezTo>
                <a:cubicBezTo>
                  <a:pt x="24216" y="21617"/>
                  <a:pt x="24215" y="21635"/>
                  <a:pt x="24215" y="21653"/>
                </a:cubicBezTo>
                <a:lnTo>
                  <a:pt x="2616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6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6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6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65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65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6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6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3" grpId="0" autoUpdateAnimBg="0"/>
      <p:bldP spid="66574" grpId="0" autoUpdateAnimBg="0"/>
      <p:bldP spid="66575" grpId="0" autoUpdateAnimBg="0"/>
      <p:bldP spid="66576" grpId="0" autoUpdateAnimBg="0"/>
      <p:bldP spid="66577" grpId="0" animBg="1"/>
      <p:bldP spid="66578" grpId="0" autoUpdateAnimBg="0"/>
      <p:bldP spid="66579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AutoShape 2"/>
          <p:cNvSpPr>
            <a:spLocks noChangeArrowheads="1"/>
          </p:cNvSpPr>
          <p:nvPr/>
        </p:nvSpPr>
        <p:spPr bwMode="auto">
          <a:xfrm>
            <a:off x="1905000" y="2819400"/>
            <a:ext cx="3581400" cy="2286000"/>
          </a:xfrm>
          <a:prstGeom prst="parallelogram">
            <a:avLst>
              <a:gd name="adj" fmla="val 39167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990600"/>
            <a:ext cx="7620000" cy="6858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What is the missing angle?</a:t>
            </a:r>
          </a:p>
        </p:txBody>
      </p:sp>
      <p:sp>
        <p:nvSpPr>
          <p:cNvPr id="16389" name="Arc 5"/>
          <p:cNvSpPr>
            <a:spLocks/>
          </p:cNvSpPr>
          <p:nvPr/>
        </p:nvSpPr>
        <p:spPr bwMode="auto">
          <a:xfrm rot="17486777" flipH="1">
            <a:off x="4749800" y="2876550"/>
            <a:ext cx="579438" cy="623888"/>
          </a:xfrm>
          <a:custGeom>
            <a:avLst/>
            <a:gdLst>
              <a:gd name="T0" fmla="*/ 11481 w 21600"/>
              <a:gd name="T1" fmla="*/ 0 h 24850"/>
              <a:gd name="T2" fmla="*/ 572839 w 21600"/>
              <a:gd name="T3" fmla="*/ 623888 h 24850"/>
              <a:gd name="T4" fmla="*/ 0 w 21600"/>
              <a:gd name="T5" fmla="*/ 542193 h 24850"/>
              <a:gd name="T6" fmla="*/ 0 60000 65536"/>
              <a:gd name="T7" fmla="*/ 0 60000 65536"/>
              <a:gd name="T8" fmla="*/ 0 60000 65536"/>
              <a:gd name="T9" fmla="*/ 0 w 21600"/>
              <a:gd name="T10" fmla="*/ 0 h 24850"/>
              <a:gd name="T11" fmla="*/ 21600 w 21600"/>
              <a:gd name="T12" fmla="*/ 24850 h 248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4850" fill="none" extrusionOk="0">
                <a:moveTo>
                  <a:pt x="427" y="0"/>
                </a:moveTo>
                <a:cubicBezTo>
                  <a:pt x="12188" y="233"/>
                  <a:pt x="21600" y="9833"/>
                  <a:pt x="21600" y="21596"/>
                </a:cubicBezTo>
                <a:cubicBezTo>
                  <a:pt x="21600" y="22685"/>
                  <a:pt x="21517" y="23773"/>
                  <a:pt x="21353" y="24849"/>
                </a:cubicBezTo>
              </a:path>
              <a:path w="21600" h="24850" stroke="0" extrusionOk="0">
                <a:moveTo>
                  <a:pt x="427" y="0"/>
                </a:moveTo>
                <a:cubicBezTo>
                  <a:pt x="12188" y="233"/>
                  <a:pt x="21600" y="9833"/>
                  <a:pt x="21600" y="21596"/>
                </a:cubicBezTo>
                <a:cubicBezTo>
                  <a:pt x="21600" y="22685"/>
                  <a:pt x="21517" y="23773"/>
                  <a:pt x="21353" y="24849"/>
                </a:cubicBezTo>
                <a:lnTo>
                  <a:pt x="0" y="21596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Arc 6"/>
          <p:cNvSpPr>
            <a:spLocks/>
          </p:cNvSpPr>
          <p:nvPr/>
        </p:nvSpPr>
        <p:spPr bwMode="auto">
          <a:xfrm rot="-4419657">
            <a:off x="4078288" y="4532312"/>
            <a:ext cx="685800" cy="612775"/>
          </a:xfrm>
          <a:custGeom>
            <a:avLst/>
            <a:gdLst>
              <a:gd name="T0" fmla="*/ 7461 w 21600"/>
              <a:gd name="T1" fmla="*/ 0 h 21653"/>
              <a:gd name="T2" fmla="*/ 685800 w 21600"/>
              <a:gd name="T3" fmla="*/ 612775 h 21653"/>
              <a:gd name="T4" fmla="*/ 0 w 21600"/>
              <a:gd name="T5" fmla="*/ 611247 h 21653"/>
              <a:gd name="T6" fmla="*/ 0 60000 65536"/>
              <a:gd name="T7" fmla="*/ 0 60000 65536"/>
              <a:gd name="T8" fmla="*/ 0 60000 65536"/>
              <a:gd name="T9" fmla="*/ 0 w 21600"/>
              <a:gd name="T10" fmla="*/ 0 h 21653"/>
              <a:gd name="T11" fmla="*/ 21600 w 21600"/>
              <a:gd name="T12" fmla="*/ 21653 h 216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53" fill="none" extrusionOk="0">
                <a:moveTo>
                  <a:pt x="234" y="0"/>
                </a:moveTo>
                <a:cubicBezTo>
                  <a:pt x="12071" y="129"/>
                  <a:pt x="21600" y="9761"/>
                  <a:pt x="21600" y="21599"/>
                </a:cubicBezTo>
                <a:cubicBezTo>
                  <a:pt x="21600" y="21616"/>
                  <a:pt x="21599" y="21634"/>
                  <a:pt x="21599" y="21652"/>
                </a:cubicBezTo>
              </a:path>
              <a:path w="21600" h="21653" stroke="0" extrusionOk="0">
                <a:moveTo>
                  <a:pt x="234" y="0"/>
                </a:moveTo>
                <a:cubicBezTo>
                  <a:pt x="12071" y="129"/>
                  <a:pt x="21600" y="9761"/>
                  <a:pt x="21600" y="21599"/>
                </a:cubicBezTo>
                <a:cubicBezTo>
                  <a:pt x="21600" y="21616"/>
                  <a:pt x="21599" y="21634"/>
                  <a:pt x="21599" y="21652"/>
                </a:cubicBezTo>
                <a:lnTo>
                  <a:pt x="0" y="21599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4114800" y="3124200"/>
            <a:ext cx="5073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65</a:t>
            </a:r>
            <a:r>
              <a:rPr lang="en-US" b="1" dirty="0">
                <a:solidFill>
                  <a:schemeClr val="bg1"/>
                </a:solidFill>
                <a:cs typeface="Times New Roman" pitchFamily="18" charset="0"/>
              </a:rPr>
              <a:t>º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3429000" y="4114800"/>
            <a:ext cx="5482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115</a:t>
            </a:r>
            <a:r>
              <a:rPr lang="en-US" b="1" dirty="0">
                <a:solidFill>
                  <a:schemeClr val="bg1"/>
                </a:solidFill>
                <a:cs typeface="Times New Roman" pitchFamily="18" charset="0"/>
              </a:rPr>
              <a:t>º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2514600" y="4114800"/>
            <a:ext cx="5073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65</a:t>
            </a:r>
            <a:r>
              <a:rPr lang="en-US" b="1" dirty="0">
                <a:solidFill>
                  <a:schemeClr val="bg1"/>
                </a:solidFill>
                <a:cs typeface="Times New Roman" pitchFamily="18" charset="0"/>
              </a:rPr>
              <a:t>º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3048000" y="3124200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69643" name="Text Box 11"/>
          <p:cNvSpPr txBox="1">
            <a:spLocks noChangeArrowheads="1"/>
          </p:cNvSpPr>
          <p:nvPr/>
        </p:nvSpPr>
        <p:spPr bwMode="auto">
          <a:xfrm>
            <a:off x="6400800" y="25908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65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9644" name="Text Box 12"/>
          <p:cNvSpPr txBox="1">
            <a:spLocks noChangeArrowheads="1"/>
          </p:cNvSpPr>
          <p:nvPr/>
        </p:nvSpPr>
        <p:spPr bwMode="auto">
          <a:xfrm>
            <a:off x="6400800" y="3124200"/>
            <a:ext cx="1295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400" dirty="0"/>
              <a:t>65</a:t>
            </a:r>
            <a:r>
              <a:rPr lang="en-US" sz="4400" dirty="0">
                <a:cs typeface="Times New Roman" pitchFamily="18" charset="0"/>
              </a:rPr>
              <a:t>º</a:t>
            </a:r>
            <a:endParaRPr lang="en-US" dirty="0"/>
          </a:p>
        </p:txBody>
      </p:sp>
      <p:sp>
        <p:nvSpPr>
          <p:cNvPr id="69645" name="Text Box 13"/>
          <p:cNvSpPr txBox="1">
            <a:spLocks noChangeArrowheads="1"/>
          </p:cNvSpPr>
          <p:nvPr/>
        </p:nvSpPr>
        <p:spPr bwMode="auto">
          <a:xfrm>
            <a:off x="6096000" y="3657600"/>
            <a:ext cx="1600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400" dirty="0"/>
              <a:t>115</a:t>
            </a:r>
            <a:r>
              <a:rPr lang="en-US" sz="4400" dirty="0">
                <a:cs typeface="Times New Roman" pitchFamily="18" charset="0"/>
              </a:rPr>
              <a:t>º</a:t>
            </a:r>
            <a:endParaRPr lang="en-US" dirty="0"/>
          </a:p>
        </p:txBody>
      </p:sp>
      <p:sp>
        <p:nvSpPr>
          <p:cNvPr id="69646" name="Text Box 14"/>
          <p:cNvSpPr txBox="1">
            <a:spLocks noChangeArrowheads="1"/>
          </p:cNvSpPr>
          <p:nvPr/>
        </p:nvSpPr>
        <p:spPr bwMode="auto">
          <a:xfrm>
            <a:off x="6705600" y="4191000"/>
            <a:ext cx="431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?</a:t>
            </a:r>
            <a:endParaRPr lang="en-US"/>
          </a:p>
        </p:txBody>
      </p:sp>
      <p:sp>
        <p:nvSpPr>
          <p:cNvPr id="69647" name="Line 15"/>
          <p:cNvSpPr>
            <a:spLocks noChangeShapeType="1"/>
          </p:cNvSpPr>
          <p:nvPr/>
        </p:nvSpPr>
        <p:spPr bwMode="auto">
          <a:xfrm>
            <a:off x="5943600" y="4876800"/>
            <a:ext cx="1371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9648" name="Text Box 16"/>
          <p:cNvSpPr txBox="1">
            <a:spLocks noChangeArrowheads="1"/>
          </p:cNvSpPr>
          <p:nvPr/>
        </p:nvSpPr>
        <p:spPr bwMode="auto">
          <a:xfrm>
            <a:off x="5867400" y="4191000"/>
            <a:ext cx="469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</a:p>
        </p:txBody>
      </p:sp>
      <p:sp>
        <p:nvSpPr>
          <p:cNvPr id="69649" name="Text Box 17"/>
          <p:cNvSpPr txBox="1">
            <a:spLocks noChangeArrowheads="1"/>
          </p:cNvSpPr>
          <p:nvPr/>
        </p:nvSpPr>
        <p:spPr bwMode="auto">
          <a:xfrm>
            <a:off x="6096000" y="4800600"/>
            <a:ext cx="11953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360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16402" name="Arc 18"/>
          <p:cNvSpPr>
            <a:spLocks/>
          </p:cNvSpPr>
          <p:nvPr/>
        </p:nvSpPr>
        <p:spPr bwMode="auto">
          <a:xfrm rot="6686777" flipH="1">
            <a:off x="2079625" y="4397375"/>
            <a:ext cx="579438" cy="623888"/>
          </a:xfrm>
          <a:custGeom>
            <a:avLst/>
            <a:gdLst>
              <a:gd name="T0" fmla="*/ 11481 w 21600"/>
              <a:gd name="T1" fmla="*/ 0 h 24850"/>
              <a:gd name="T2" fmla="*/ 572839 w 21600"/>
              <a:gd name="T3" fmla="*/ 623888 h 24850"/>
              <a:gd name="T4" fmla="*/ 0 w 21600"/>
              <a:gd name="T5" fmla="*/ 542193 h 24850"/>
              <a:gd name="T6" fmla="*/ 0 60000 65536"/>
              <a:gd name="T7" fmla="*/ 0 60000 65536"/>
              <a:gd name="T8" fmla="*/ 0 60000 65536"/>
              <a:gd name="T9" fmla="*/ 0 w 21600"/>
              <a:gd name="T10" fmla="*/ 0 h 24850"/>
              <a:gd name="T11" fmla="*/ 21600 w 21600"/>
              <a:gd name="T12" fmla="*/ 24850 h 2485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4850" fill="none" extrusionOk="0">
                <a:moveTo>
                  <a:pt x="427" y="0"/>
                </a:moveTo>
                <a:cubicBezTo>
                  <a:pt x="12188" y="233"/>
                  <a:pt x="21600" y="9833"/>
                  <a:pt x="21600" y="21596"/>
                </a:cubicBezTo>
                <a:cubicBezTo>
                  <a:pt x="21600" y="22685"/>
                  <a:pt x="21517" y="23773"/>
                  <a:pt x="21353" y="24849"/>
                </a:cubicBezTo>
              </a:path>
              <a:path w="21600" h="24850" stroke="0" extrusionOk="0">
                <a:moveTo>
                  <a:pt x="427" y="0"/>
                </a:moveTo>
                <a:cubicBezTo>
                  <a:pt x="12188" y="233"/>
                  <a:pt x="21600" y="9833"/>
                  <a:pt x="21600" y="21596"/>
                </a:cubicBezTo>
                <a:cubicBezTo>
                  <a:pt x="21600" y="22685"/>
                  <a:pt x="21517" y="23773"/>
                  <a:pt x="21353" y="24849"/>
                </a:cubicBezTo>
                <a:lnTo>
                  <a:pt x="0" y="21596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03" name="Arc 19"/>
          <p:cNvSpPr>
            <a:spLocks/>
          </p:cNvSpPr>
          <p:nvPr/>
        </p:nvSpPr>
        <p:spPr bwMode="auto">
          <a:xfrm rot="6380343">
            <a:off x="2590007" y="2805906"/>
            <a:ext cx="769938" cy="612775"/>
          </a:xfrm>
          <a:custGeom>
            <a:avLst/>
            <a:gdLst>
              <a:gd name="T0" fmla="*/ 0 w 24216"/>
              <a:gd name="T1" fmla="*/ 4499 h 21654"/>
              <a:gd name="T2" fmla="*/ 769938 w 24216"/>
              <a:gd name="T3" fmla="*/ 612775 h 21654"/>
              <a:gd name="T4" fmla="*/ 83175 w 24216"/>
              <a:gd name="T5" fmla="*/ 611247 h 21654"/>
              <a:gd name="T6" fmla="*/ 0 60000 65536"/>
              <a:gd name="T7" fmla="*/ 0 60000 65536"/>
              <a:gd name="T8" fmla="*/ 0 60000 65536"/>
              <a:gd name="T9" fmla="*/ 0 w 24216"/>
              <a:gd name="T10" fmla="*/ 0 h 21654"/>
              <a:gd name="T11" fmla="*/ 24216 w 24216"/>
              <a:gd name="T12" fmla="*/ 21654 h 216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216" h="21654" fill="none" extrusionOk="0">
                <a:moveTo>
                  <a:pt x="-1" y="158"/>
                </a:moveTo>
                <a:cubicBezTo>
                  <a:pt x="867" y="53"/>
                  <a:pt x="1741" y="-1"/>
                  <a:pt x="2616" y="0"/>
                </a:cubicBezTo>
                <a:cubicBezTo>
                  <a:pt x="14545" y="0"/>
                  <a:pt x="24216" y="9670"/>
                  <a:pt x="24216" y="21600"/>
                </a:cubicBezTo>
                <a:cubicBezTo>
                  <a:pt x="24216" y="21617"/>
                  <a:pt x="24215" y="21635"/>
                  <a:pt x="24215" y="21653"/>
                </a:cubicBezTo>
              </a:path>
              <a:path w="24216" h="21654" stroke="0" extrusionOk="0">
                <a:moveTo>
                  <a:pt x="-1" y="158"/>
                </a:moveTo>
                <a:cubicBezTo>
                  <a:pt x="867" y="53"/>
                  <a:pt x="1741" y="-1"/>
                  <a:pt x="2616" y="0"/>
                </a:cubicBezTo>
                <a:cubicBezTo>
                  <a:pt x="14545" y="0"/>
                  <a:pt x="24216" y="9670"/>
                  <a:pt x="24216" y="21600"/>
                </a:cubicBezTo>
                <a:cubicBezTo>
                  <a:pt x="24216" y="21617"/>
                  <a:pt x="24215" y="21635"/>
                  <a:pt x="24215" y="21653"/>
                </a:cubicBezTo>
                <a:lnTo>
                  <a:pt x="2616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9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9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6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9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9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9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9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9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96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96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9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9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3" grpId="0" autoUpdateAnimBg="0"/>
      <p:bldP spid="69644" grpId="0" autoUpdateAnimBg="0"/>
      <p:bldP spid="69645" grpId="0" autoUpdateAnimBg="0"/>
      <p:bldP spid="69646" grpId="0" autoUpdateAnimBg="0"/>
      <p:bldP spid="69647" grpId="0" animBg="1"/>
      <p:bldP spid="69648" grpId="0" autoUpdateAnimBg="0"/>
      <p:bldP spid="6964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Types of Quadrilaterals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b="1" dirty="0" smtClean="0">
                <a:solidFill>
                  <a:srgbClr val="7030A0"/>
                </a:solidFill>
              </a:rPr>
              <a:t>Trapezoid:  </a:t>
            </a:r>
            <a:r>
              <a:rPr lang="en-US" dirty="0" smtClean="0"/>
              <a:t>Quadrilateral with one pair of parallel sides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828800" y="3505200"/>
            <a:ext cx="3048000" cy="1371600"/>
            <a:chOff x="1152" y="2208"/>
            <a:chExt cx="1920" cy="864"/>
          </a:xfrm>
        </p:grpSpPr>
        <p:sp>
          <p:nvSpPr>
            <p:cNvPr id="8200" name="Line 4"/>
            <p:cNvSpPr>
              <a:spLocks noChangeShapeType="1"/>
            </p:cNvSpPr>
            <p:nvPr/>
          </p:nvSpPr>
          <p:spPr bwMode="auto">
            <a:xfrm>
              <a:off x="1152" y="3072"/>
              <a:ext cx="19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1" name="Line 5"/>
            <p:cNvSpPr>
              <a:spLocks noChangeShapeType="1"/>
            </p:cNvSpPr>
            <p:nvPr/>
          </p:nvSpPr>
          <p:spPr bwMode="auto">
            <a:xfrm>
              <a:off x="1248" y="2208"/>
              <a:ext cx="13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2" name="Line 6"/>
            <p:cNvSpPr>
              <a:spLocks noChangeShapeType="1"/>
            </p:cNvSpPr>
            <p:nvPr/>
          </p:nvSpPr>
          <p:spPr bwMode="auto">
            <a:xfrm flipH="1">
              <a:off x="1152" y="2208"/>
              <a:ext cx="96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3" name="Line 7"/>
            <p:cNvSpPr>
              <a:spLocks noChangeShapeType="1"/>
            </p:cNvSpPr>
            <p:nvPr/>
          </p:nvSpPr>
          <p:spPr bwMode="auto">
            <a:xfrm>
              <a:off x="2640" y="2208"/>
              <a:ext cx="432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197" name="Text Box 9"/>
          <p:cNvSpPr txBox="1">
            <a:spLocks noChangeArrowheads="1"/>
          </p:cNvSpPr>
          <p:nvPr/>
        </p:nvSpPr>
        <p:spPr bwMode="auto">
          <a:xfrm>
            <a:off x="5562600" y="3810000"/>
            <a:ext cx="2819400" cy="3385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solidFill>
                  <a:srgbClr val="7030A0"/>
                </a:solidFill>
              </a:rPr>
              <a:t>Parallel sides never meet.</a:t>
            </a:r>
          </a:p>
        </p:txBody>
      </p:sp>
      <p:sp>
        <p:nvSpPr>
          <p:cNvPr id="8198" name="Line 10"/>
          <p:cNvSpPr>
            <a:spLocks noChangeShapeType="1"/>
          </p:cNvSpPr>
          <p:nvPr/>
        </p:nvSpPr>
        <p:spPr bwMode="auto">
          <a:xfrm flipH="1">
            <a:off x="4419600" y="4495800"/>
            <a:ext cx="1066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99" name="Line 11"/>
          <p:cNvSpPr>
            <a:spLocks noChangeShapeType="1"/>
          </p:cNvSpPr>
          <p:nvPr/>
        </p:nvSpPr>
        <p:spPr bwMode="auto">
          <a:xfrm flipH="1" flipV="1">
            <a:off x="3733800" y="3505200"/>
            <a:ext cx="1752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AutoShape 20"/>
          <p:cNvSpPr>
            <a:spLocks noChangeArrowheads="1"/>
          </p:cNvSpPr>
          <p:nvPr/>
        </p:nvSpPr>
        <p:spPr bwMode="auto">
          <a:xfrm>
            <a:off x="1981200" y="3352800"/>
            <a:ext cx="3276600" cy="2514600"/>
          </a:xfrm>
          <a:custGeom>
            <a:avLst/>
            <a:gdLst>
              <a:gd name="T0" fmla="*/ 2867025 w 21600"/>
              <a:gd name="T1" fmla="*/ 1257300 h 21600"/>
              <a:gd name="T2" fmla="*/ 1638300 w 21600"/>
              <a:gd name="T3" fmla="*/ 2514600 h 21600"/>
              <a:gd name="T4" fmla="*/ 409575 w 21600"/>
              <a:gd name="T5" fmla="*/ 1257300 h 21600"/>
              <a:gd name="T6" fmla="*/ 1638300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620000" cy="6858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Property of Quadrilaterals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343400"/>
          </a:xfrm>
        </p:spPr>
        <p:txBody>
          <a:bodyPr>
            <a:normAutofit/>
          </a:bodyPr>
          <a:lstStyle/>
          <a:p>
            <a:pPr eaLnBrk="1" hangingPunct="1">
              <a:buNone/>
            </a:pPr>
            <a:r>
              <a:rPr lang="en-US" sz="2800" b="1" dirty="0" smtClean="0"/>
              <a:t>The sum of all the angles equals 360º degrees</a:t>
            </a:r>
            <a:r>
              <a:rPr lang="en-US" sz="2800" dirty="0" smtClean="0"/>
              <a:t>.</a:t>
            </a:r>
          </a:p>
        </p:txBody>
      </p:sp>
      <p:sp>
        <p:nvSpPr>
          <p:cNvPr id="12294" name="Arc 5"/>
          <p:cNvSpPr>
            <a:spLocks/>
          </p:cNvSpPr>
          <p:nvPr/>
        </p:nvSpPr>
        <p:spPr bwMode="auto">
          <a:xfrm>
            <a:off x="2438400" y="5257800"/>
            <a:ext cx="846138" cy="601663"/>
          </a:xfrm>
          <a:custGeom>
            <a:avLst/>
            <a:gdLst>
              <a:gd name="T0" fmla="*/ 142087 w 21599"/>
              <a:gd name="T1" fmla="*/ 0 h 21293"/>
              <a:gd name="T2" fmla="*/ 846138 w 21599"/>
              <a:gd name="T3" fmla="*/ 597481 h 21293"/>
              <a:gd name="T4" fmla="*/ 0 w 21599"/>
              <a:gd name="T5" fmla="*/ 601663 h 21293"/>
              <a:gd name="T6" fmla="*/ 0 60000 65536"/>
              <a:gd name="T7" fmla="*/ 0 60000 65536"/>
              <a:gd name="T8" fmla="*/ 0 60000 65536"/>
              <a:gd name="T9" fmla="*/ 0 w 21599"/>
              <a:gd name="T10" fmla="*/ 0 h 21293"/>
              <a:gd name="T11" fmla="*/ 21599 w 21599"/>
              <a:gd name="T12" fmla="*/ 21293 h 2129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99" h="21293" fill="none" extrusionOk="0">
                <a:moveTo>
                  <a:pt x="3627" y="-1"/>
                </a:moveTo>
                <a:cubicBezTo>
                  <a:pt x="13952" y="1758"/>
                  <a:pt x="21527" y="10671"/>
                  <a:pt x="21599" y="21144"/>
                </a:cubicBezTo>
              </a:path>
              <a:path w="21599" h="21293" stroke="0" extrusionOk="0">
                <a:moveTo>
                  <a:pt x="3627" y="-1"/>
                </a:moveTo>
                <a:cubicBezTo>
                  <a:pt x="13952" y="1758"/>
                  <a:pt x="21527" y="10671"/>
                  <a:pt x="21599" y="21144"/>
                </a:cubicBezTo>
                <a:lnTo>
                  <a:pt x="0" y="21293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Arc 6"/>
          <p:cNvSpPr>
            <a:spLocks/>
          </p:cNvSpPr>
          <p:nvPr/>
        </p:nvSpPr>
        <p:spPr bwMode="auto">
          <a:xfrm rot="10800000" flipH="1">
            <a:off x="2222500" y="3352800"/>
            <a:ext cx="636588" cy="700088"/>
          </a:xfrm>
          <a:custGeom>
            <a:avLst/>
            <a:gdLst>
              <a:gd name="T0" fmla="*/ 0 w 23733"/>
              <a:gd name="T1" fmla="*/ 2986 h 24854"/>
              <a:gd name="T2" fmla="*/ 629990 w 23733"/>
              <a:gd name="T3" fmla="*/ 700088 h 24854"/>
              <a:gd name="T4" fmla="*/ 57213 w 23733"/>
              <a:gd name="T5" fmla="*/ 608429 h 24854"/>
              <a:gd name="T6" fmla="*/ 0 60000 65536"/>
              <a:gd name="T7" fmla="*/ 0 60000 65536"/>
              <a:gd name="T8" fmla="*/ 0 60000 65536"/>
              <a:gd name="T9" fmla="*/ 0 w 23733"/>
              <a:gd name="T10" fmla="*/ 0 h 24854"/>
              <a:gd name="T11" fmla="*/ 23733 w 23733"/>
              <a:gd name="T12" fmla="*/ 24854 h 248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3733" h="24854" fill="none" extrusionOk="0">
                <a:moveTo>
                  <a:pt x="-1" y="105"/>
                </a:moveTo>
                <a:cubicBezTo>
                  <a:pt x="708" y="35"/>
                  <a:pt x="1420" y="-1"/>
                  <a:pt x="2133" y="0"/>
                </a:cubicBezTo>
                <a:cubicBezTo>
                  <a:pt x="14062" y="0"/>
                  <a:pt x="23733" y="9670"/>
                  <a:pt x="23733" y="21600"/>
                </a:cubicBezTo>
                <a:cubicBezTo>
                  <a:pt x="23733" y="22689"/>
                  <a:pt x="23650" y="23777"/>
                  <a:pt x="23486" y="24853"/>
                </a:cubicBezTo>
              </a:path>
              <a:path w="23733" h="24854" stroke="0" extrusionOk="0">
                <a:moveTo>
                  <a:pt x="-1" y="105"/>
                </a:moveTo>
                <a:cubicBezTo>
                  <a:pt x="708" y="35"/>
                  <a:pt x="1420" y="-1"/>
                  <a:pt x="2133" y="0"/>
                </a:cubicBezTo>
                <a:cubicBezTo>
                  <a:pt x="14062" y="0"/>
                  <a:pt x="23733" y="9670"/>
                  <a:pt x="23733" y="21600"/>
                </a:cubicBezTo>
                <a:cubicBezTo>
                  <a:pt x="23733" y="22689"/>
                  <a:pt x="23650" y="23777"/>
                  <a:pt x="23486" y="24853"/>
                </a:cubicBezTo>
                <a:lnTo>
                  <a:pt x="2133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Arc 7"/>
          <p:cNvSpPr>
            <a:spLocks/>
          </p:cNvSpPr>
          <p:nvPr/>
        </p:nvSpPr>
        <p:spPr bwMode="auto">
          <a:xfrm rot="16200000" flipH="1">
            <a:off x="4368006" y="3404394"/>
            <a:ext cx="727075" cy="623888"/>
          </a:xfrm>
          <a:custGeom>
            <a:avLst/>
            <a:gdLst>
              <a:gd name="T0" fmla="*/ 0 w 27099"/>
              <a:gd name="T1" fmla="*/ 17873 h 24854"/>
              <a:gd name="T2" fmla="*/ 720475 w 27099"/>
              <a:gd name="T3" fmla="*/ 623888 h 24854"/>
              <a:gd name="T4" fmla="*/ 147540 w 27099"/>
              <a:gd name="T5" fmla="*/ 542206 h 24854"/>
              <a:gd name="T6" fmla="*/ 0 60000 65536"/>
              <a:gd name="T7" fmla="*/ 0 60000 65536"/>
              <a:gd name="T8" fmla="*/ 0 60000 65536"/>
              <a:gd name="T9" fmla="*/ 0 w 27099"/>
              <a:gd name="T10" fmla="*/ 0 h 24854"/>
              <a:gd name="T11" fmla="*/ 27099 w 27099"/>
              <a:gd name="T12" fmla="*/ 24854 h 248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099" h="24854" fill="none" extrusionOk="0">
                <a:moveTo>
                  <a:pt x="-1" y="711"/>
                </a:moveTo>
                <a:cubicBezTo>
                  <a:pt x="1794" y="239"/>
                  <a:pt x="3643" y="-1"/>
                  <a:pt x="5499" y="0"/>
                </a:cubicBezTo>
                <a:cubicBezTo>
                  <a:pt x="17428" y="0"/>
                  <a:pt x="27099" y="9670"/>
                  <a:pt x="27099" y="21600"/>
                </a:cubicBezTo>
                <a:cubicBezTo>
                  <a:pt x="27099" y="22689"/>
                  <a:pt x="27016" y="23777"/>
                  <a:pt x="26852" y="24853"/>
                </a:cubicBezTo>
              </a:path>
              <a:path w="27099" h="24854" stroke="0" extrusionOk="0">
                <a:moveTo>
                  <a:pt x="-1" y="711"/>
                </a:moveTo>
                <a:cubicBezTo>
                  <a:pt x="1794" y="239"/>
                  <a:pt x="3643" y="-1"/>
                  <a:pt x="5499" y="0"/>
                </a:cubicBezTo>
                <a:cubicBezTo>
                  <a:pt x="17428" y="0"/>
                  <a:pt x="27099" y="9670"/>
                  <a:pt x="27099" y="21600"/>
                </a:cubicBezTo>
                <a:cubicBezTo>
                  <a:pt x="27099" y="22689"/>
                  <a:pt x="27016" y="23777"/>
                  <a:pt x="26852" y="24853"/>
                </a:cubicBezTo>
                <a:lnTo>
                  <a:pt x="5499" y="21600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Arc 8"/>
          <p:cNvSpPr>
            <a:spLocks/>
          </p:cNvSpPr>
          <p:nvPr/>
        </p:nvSpPr>
        <p:spPr bwMode="auto">
          <a:xfrm rot="-5400000">
            <a:off x="4002088" y="5218112"/>
            <a:ext cx="685800" cy="612775"/>
          </a:xfrm>
          <a:custGeom>
            <a:avLst/>
            <a:gdLst>
              <a:gd name="T0" fmla="*/ 7461 w 21600"/>
              <a:gd name="T1" fmla="*/ 0 h 21653"/>
              <a:gd name="T2" fmla="*/ 685800 w 21600"/>
              <a:gd name="T3" fmla="*/ 612775 h 21653"/>
              <a:gd name="T4" fmla="*/ 0 w 21600"/>
              <a:gd name="T5" fmla="*/ 611247 h 21653"/>
              <a:gd name="T6" fmla="*/ 0 60000 65536"/>
              <a:gd name="T7" fmla="*/ 0 60000 65536"/>
              <a:gd name="T8" fmla="*/ 0 60000 65536"/>
              <a:gd name="T9" fmla="*/ 0 w 21600"/>
              <a:gd name="T10" fmla="*/ 0 h 21653"/>
              <a:gd name="T11" fmla="*/ 21600 w 21600"/>
              <a:gd name="T12" fmla="*/ 21653 h 2165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53" fill="none" extrusionOk="0">
                <a:moveTo>
                  <a:pt x="234" y="0"/>
                </a:moveTo>
                <a:cubicBezTo>
                  <a:pt x="12071" y="129"/>
                  <a:pt x="21600" y="9761"/>
                  <a:pt x="21600" y="21599"/>
                </a:cubicBezTo>
                <a:cubicBezTo>
                  <a:pt x="21600" y="21616"/>
                  <a:pt x="21599" y="21634"/>
                  <a:pt x="21599" y="21652"/>
                </a:cubicBezTo>
              </a:path>
              <a:path w="21600" h="21653" stroke="0" extrusionOk="0">
                <a:moveTo>
                  <a:pt x="234" y="0"/>
                </a:moveTo>
                <a:cubicBezTo>
                  <a:pt x="12071" y="129"/>
                  <a:pt x="21600" y="9761"/>
                  <a:pt x="21600" y="21599"/>
                </a:cubicBezTo>
                <a:cubicBezTo>
                  <a:pt x="21600" y="21616"/>
                  <a:pt x="21599" y="21634"/>
                  <a:pt x="21599" y="21652"/>
                </a:cubicBezTo>
                <a:lnTo>
                  <a:pt x="0" y="21599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Text Box 9"/>
          <p:cNvSpPr txBox="1">
            <a:spLocks noChangeArrowheads="1"/>
          </p:cNvSpPr>
          <p:nvPr/>
        </p:nvSpPr>
        <p:spPr bwMode="auto">
          <a:xfrm>
            <a:off x="2514600" y="3859213"/>
            <a:ext cx="849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70</a:t>
            </a:r>
            <a:r>
              <a:rPr lang="en-US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12299" name="Text Box 10"/>
          <p:cNvSpPr txBox="1">
            <a:spLocks noChangeArrowheads="1"/>
          </p:cNvSpPr>
          <p:nvPr/>
        </p:nvSpPr>
        <p:spPr bwMode="auto">
          <a:xfrm>
            <a:off x="2514600" y="4648200"/>
            <a:ext cx="1103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110</a:t>
            </a:r>
            <a:r>
              <a:rPr lang="en-US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12300" name="Text Box 11"/>
          <p:cNvSpPr txBox="1">
            <a:spLocks noChangeArrowheads="1"/>
          </p:cNvSpPr>
          <p:nvPr/>
        </p:nvSpPr>
        <p:spPr bwMode="auto">
          <a:xfrm>
            <a:off x="3810000" y="3859213"/>
            <a:ext cx="849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70</a:t>
            </a:r>
            <a:r>
              <a:rPr lang="en-US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12301" name="Text Box 12"/>
          <p:cNvSpPr txBox="1">
            <a:spLocks noChangeArrowheads="1"/>
          </p:cNvSpPr>
          <p:nvPr/>
        </p:nvSpPr>
        <p:spPr bwMode="auto">
          <a:xfrm>
            <a:off x="3581400" y="4648200"/>
            <a:ext cx="11033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110</a:t>
            </a:r>
            <a:r>
              <a:rPr lang="en-US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5549" name="Text Box 13"/>
          <p:cNvSpPr txBox="1">
            <a:spLocks noChangeArrowheads="1"/>
          </p:cNvSpPr>
          <p:nvPr/>
        </p:nvSpPr>
        <p:spPr bwMode="auto">
          <a:xfrm>
            <a:off x="6400800" y="28956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70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5550" name="Text Box 14"/>
          <p:cNvSpPr txBox="1">
            <a:spLocks noChangeArrowheads="1"/>
          </p:cNvSpPr>
          <p:nvPr/>
        </p:nvSpPr>
        <p:spPr bwMode="auto">
          <a:xfrm>
            <a:off x="6400800" y="3429000"/>
            <a:ext cx="9159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70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5551" name="Text Box 15"/>
          <p:cNvSpPr txBox="1">
            <a:spLocks noChangeArrowheads="1"/>
          </p:cNvSpPr>
          <p:nvPr/>
        </p:nvSpPr>
        <p:spPr bwMode="auto">
          <a:xfrm>
            <a:off x="6096000" y="3962400"/>
            <a:ext cx="11953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110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5552" name="Text Box 16"/>
          <p:cNvSpPr txBox="1">
            <a:spLocks noChangeArrowheads="1"/>
          </p:cNvSpPr>
          <p:nvPr/>
        </p:nvSpPr>
        <p:spPr bwMode="auto">
          <a:xfrm>
            <a:off x="6096000" y="4495800"/>
            <a:ext cx="119538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/>
              <a:t>110</a:t>
            </a:r>
            <a:r>
              <a:rPr lang="en-US" sz="4400">
                <a:cs typeface="Times New Roman" pitchFamily="18" charset="0"/>
              </a:rPr>
              <a:t>º</a:t>
            </a:r>
            <a:endParaRPr lang="en-US"/>
          </a:p>
        </p:txBody>
      </p:sp>
      <p:sp>
        <p:nvSpPr>
          <p:cNvPr id="65553" name="Line 17"/>
          <p:cNvSpPr>
            <a:spLocks noChangeShapeType="1"/>
          </p:cNvSpPr>
          <p:nvPr/>
        </p:nvSpPr>
        <p:spPr bwMode="auto">
          <a:xfrm>
            <a:off x="5791200" y="5181600"/>
            <a:ext cx="152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5554" name="Text Box 18"/>
          <p:cNvSpPr txBox="1">
            <a:spLocks noChangeArrowheads="1"/>
          </p:cNvSpPr>
          <p:nvPr/>
        </p:nvSpPr>
        <p:spPr bwMode="auto">
          <a:xfrm>
            <a:off x="5715000" y="4572000"/>
            <a:ext cx="4699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</a:p>
        </p:txBody>
      </p:sp>
      <p:sp>
        <p:nvSpPr>
          <p:cNvPr id="65555" name="Text Box 19"/>
          <p:cNvSpPr txBox="1">
            <a:spLocks noChangeArrowheads="1"/>
          </p:cNvSpPr>
          <p:nvPr/>
        </p:nvSpPr>
        <p:spPr bwMode="auto">
          <a:xfrm>
            <a:off x="6096000" y="5105400"/>
            <a:ext cx="1371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4400" dirty="0" smtClean="0"/>
              <a:t>360</a:t>
            </a:r>
            <a:r>
              <a:rPr lang="en-US" sz="4400" dirty="0" smtClean="0">
                <a:cs typeface="Times New Roman" pitchFamily="18" charset="0"/>
              </a:rPr>
              <a:t>º</a:t>
            </a:r>
            <a:endParaRPr lang="en-US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55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55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55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5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9" grpId="0" autoUpdateAnimBg="0"/>
      <p:bldP spid="65550" grpId="0" autoUpdateAnimBg="0"/>
      <p:bldP spid="65551" grpId="0" autoUpdateAnimBg="0"/>
      <p:bldP spid="65552" grpId="0" autoUpdateAnimBg="0"/>
      <p:bldP spid="65553" grpId="0" animBg="1"/>
      <p:bldP spid="65554" grpId="0" autoUpdateAnimBg="0"/>
      <p:bldP spid="65555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Trapezoid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dirty="0" smtClean="0"/>
              <a:t>has one pair of parallel sides.  </a:t>
            </a:r>
          </a:p>
        </p:txBody>
      </p:sp>
      <p:sp>
        <p:nvSpPr>
          <p:cNvPr id="19460" name="AutoShape 5"/>
          <p:cNvSpPr>
            <a:spLocks noChangeArrowheads="1"/>
          </p:cNvSpPr>
          <p:nvPr/>
        </p:nvSpPr>
        <p:spPr bwMode="auto">
          <a:xfrm rot="10800000">
            <a:off x="5441950" y="3132138"/>
            <a:ext cx="2773363" cy="1514475"/>
          </a:xfrm>
          <a:custGeom>
            <a:avLst/>
            <a:gdLst>
              <a:gd name="T0" fmla="*/ 2426693 w 21600"/>
              <a:gd name="T1" fmla="*/ 757238 h 21600"/>
              <a:gd name="T2" fmla="*/ 1386682 w 21600"/>
              <a:gd name="T3" fmla="*/ 1514475 h 21600"/>
              <a:gd name="T4" fmla="*/ 346670 w 21600"/>
              <a:gd name="T5" fmla="*/ 757238 h 21600"/>
              <a:gd name="T6" fmla="*/ 1386682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Text Box 6"/>
          <p:cNvSpPr txBox="1">
            <a:spLocks noChangeArrowheads="1"/>
          </p:cNvSpPr>
          <p:nvPr/>
        </p:nvSpPr>
        <p:spPr bwMode="auto">
          <a:xfrm>
            <a:off x="5738813" y="4772025"/>
            <a:ext cx="24860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/>
              <a:t>Isosceles trapezoid</a:t>
            </a:r>
          </a:p>
        </p:txBody>
      </p:sp>
      <p:sp>
        <p:nvSpPr>
          <p:cNvPr id="19462" name="Text Box 7"/>
          <p:cNvSpPr txBox="1">
            <a:spLocks noChangeArrowheads="1"/>
          </p:cNvSpPr>
          <p:nvPr/>
        </p:nvSpPr>
        <p:spPr bwMode="auto">
          <a:xfrm>
            <a:off x="1093788" y="4803775"/>
            <a:ext cx="14657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/>
              <a:t>trapezoids</a:t>
            </a:r>
          </a:p>
        </p:txBody>
      </p:sp>
      <p:sp>
        <p:nvSpPr>
          <p:cNvPr id="19463" name="Freeform 11"/>
          <p:cNvSpPr>
            <a:spLocks/>
          </p:cNvSpPr>
          <p:nvPr/>
        </p:nvSpPr>
        <p:spPr bwMode="auto">
          <a:xfrm>
            <a:off x="958850" y="3343275"/>
            <a:ext cx="2293938" cy="1319213"/>
          </a:xfrm>
          <a:custGeom>
            <a:avLst/>
            <a:gdLst>
              <a:gd name="T0" fmla="*/ 0 w 1445"/>
              <a:gd name="T1" fmla="*/ 0 h 831"/>
              <a:gd name="T2" fmla="*/ 0 w 1445"/>
              <a:gd name="T3" fmla="*/ 831 h 831"/>
              <a:gd name="T4" fmla="*/ 1445 w 1445"/>
              <a:gd name="T5" fmla="*/ 831 h 831"/>
              <a:gd name="T6" fmla="*/ 756 w 1445"/>
              <a:gd name="T7" fmla="*/ 19 h 831"/>
              <a:gd name="T8" fmla="*/ 0 w 1445"/>
              <a:gd name="T9" fmla="*/ 0 h 83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45"/>
              <a:gd name="T16" fmla="*/ 0 h 831"/>
              <a:gd name="T17" fmla="*/ 1445 w 1445"/>
              <a:gd name="T18" fmla="*/ 831 h 83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45" h="831">
                <a:moveTo>
                  <a:pt x="0" y="0"/>
                </a:moveTo>
                <a:lnTo>
                  <a:pt x="0" y="831"/>
                </a:lnTo>
                <a:lnTo>
                  <a:pt x="1445" y="831"/>
                </a:lnTo>
                <a:lnTo>
                  <a:pt x="756" y="1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4" name="Freeform 12"/>
          <p:cNvSpPr>
            <a:spLocks/>
          </p:cNvSpPr>
          <p:nvPr/>
        </p:nvSpPr>
        <p:spPr bwMode="auto">
          <a:xfrm>
            <a:off x="1528763" y="2968625"/>
            <a:ext cx="3057525" cy="763588"/>
          </a:xfrm>
          <a:custGeom>
            <a:avLst/>
            <a:gdLst>
              <a:gd name="T0" fmla="*/ 916 w 1926"/>
              <a:gd name="T1" fmla="*/ 0 h 481"/>
              <a:gd name="T2" fmla="*/ 1700 w 1926"/>
              <a:gd name="T3" fmla="*/ 0 h 481"/>
              <a:gd name="T4" fmla="*/ 1926 w 1926"/>
              <a:gd name="T5" fmla="*/ 481 h 481"/>
              <a:gd name="T6" fmla="*/ 0 w 1926"/>
              <a:gd name="T7" fmla="*/ 481 h 481"/>
              <a:gd name="T8" fmla="*/ 916 w 1926"/>
              <a:gd name="T9" fmla="*/ 0 h 48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6"/>
              <a:gd name="T16" fmla="*/ 0 h 481"/>
              <a:gd name="T17" fmla="*/ 1926 w 1926"/>
              <a:gd name="T18" fmla="*/ 481 h 48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26" h="481">
                <a:moveTo>
                  <a:pt x="916" y="0"/>
                </a:moveTo>
                <a:lnTo>
                  <a:pt x="1700" y="0"/>
                </a:lnTo>
                <a:lnTo>
                  <a:pt x="1926" y="481"/>
                </a:lnTo>
                <a:lnTo>
                  <a:pt x="0" y="481"/>
                </a:lnTo>
                <a:lnTo>
                  <a:pt x="916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5" name="Text Box 13"/>
          <p:cNvSpPr txBox="1">
            <a:spLocks noChangeArrowheads="1"/>
          </p:cNvSpPr>
          <p:nvPr/>
        </p:nvSpPr>
        <p:spPr bwMode="auto">
          <a:xfrm>
            <a:off x="609600" y="5638800"/>
            <a:ext cx="813947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1" dirty="0"/>
              <a:t>(Each of these examples shown has top and bottom sides parallel.)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Types of Quadrilaterals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b="1" dirty="0" smtClean="0">
                <a:solidFill>
                  <a:srgbClr val="C00000"/>
                </a:solidFill>
              </a:rPr>
              <a:t>Parallelogram:  </a:t>
            </a:r>
            <a:r>
              <a:rPr lang="en-US" dirty="0" smtClean="0"/>
              <a:t>Quadrilateral with opposite sides that are parallel and of equal length and opposite angles are equal </a:t>
            </a:r>
          </a:p>
          <a:p>
            <a:pPr eaLnBrk="1" hangingPunct="1">
              <a:buFont typeface="Wingdings" pitchFamily="1" charset="2"/>
              <a:buNone/>
            </a:pPr>
            <a:endParaRPr lang="en-US" dirty="0" smtClean="0"/>
          </a:p>
        </p:txBody>
      </p:sp>
      <p:sp>
        <p:nvSpPr>
          <p:cNvPr id="6148" name="Text Box 7"/>
          <p:cNvSpPr txBox="1">
            <a:spLocks noChangeArrowheads="1"/>
          </p:cNvSpPr>
          <p:nvPr/>
        </p:nvSpPr>
        <p:spPr bwMode="auto">
          <a:xfrm>
            <a:off x="5867400" y="4038600"/>
            <a:ext cx="2819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Indicates equal sides</a:t>
            </a:r>
          </a:p>
        </p:txBody>
      </p:sp>
      <p:sp>
        <p:nvSpPr>
          <p:cNvPr id="6149" name="Line 8"/>
          <p:cNvSpPr>
            <a:spLocks noChangeShapeType="1"/>
          </p:cNvSpPr>
          <p:nvPr/>
        </p:nvSpPr>
        <p:spPr bwMode="auto">
          <a:xfrm flipH="1">
            <a:off x="5105400" y="4419600"/>
            <a:ext cx="6858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33"/>
          <p:cNvGrpSpPr>
            <a:grpSpLocks/>
          </p:cNvGrpSpPr>
          <p:nvPr/>
        </p:nvGrpSpPr>
        <p:grpSpPr bwMode="auto">
          <a:xfrm>
            <a:off x="2133600" y="3733800"/>
            <a:ext cx="3200400" cy="1828800"/>
            <a:chOff x="864" y="2496"/>
            <a:chExt cx="2016" cy="1152"/>
          </a:xfrm>
        </p:grpSpPr>
        <p:sp>
          <p:nvSpPr>
            <p:cNvPr id="6151" name="Line 21"/>
            <p:cNvSpPr>
              <a:spLocks noChangeShapeType="1"/>
            </p:cNvSpPr>
            <p:nvPr/>
          </p:nvSpPr>
          <p:spPr bwMode="auto">
            <a:xfrm>
              <a:off x="1344" y="2640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2" name="Line 22"/>
            <p:cNvSpPr>
              <a:spLocks noChangeShapeType="1"/>
            </p:cNvSpPr>
            <p:nvPr/>
          </p:nvSpPr>
          <p:spPr bwMode="auto">
            <a:xfrm>
              <a:off x="864" y="3456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3" name="Line 23"/>
            <p:cNvSpPr>
              <a:spLocks noChangeShapeType="1"/>
            </p:cNvSpPr>
            <p:nvPr/>
          </p:nvSpPr>
          <p:spPr bwMode="auto">
            <a:xfrm flipH="1">
              <a:off x="2400" y="2640"/>
              <a:ext cx="48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4" name="Line 24"/>
            <p:cNvSpPr>
              <a:spLocks noChangeShapeType="1"/>
            </p:cNvSpPr>
            <p:nvPr/>
          </p:nvSpPr>
          <p:spPr bwMode="auto">
            <a:xfrm flipH="1">
              <a:off x="864" y="2640"/>
              <a:ext cx="48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5" name="Line 25"/>
            <p:cNvSpPr>
              <a:spLocks noChangeShapeType="1"/>
            </p:cNvSpPr>
            <p:nvPr/>
          </p:nvSpPr>
          <p:spPr bwMode="auto">
            <a:xfrm>
              <a:off x="16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56" name="Line 26"/>
            <p:cNvSpPr>
              <a:spLocks noChangeShapeType="1"/>
            </p:cNvSpPr>
            <p:nvPr/>
          </p:nvSpPr>
          <p:spPr bwMode="auto">
            <a:xfrm>
              <a:off x="2064" y="249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29"/>
            <p:cNvGrpSpPr>
              <a:grpSpLocks/>
            </p:cNvGrpSpPr>
            <p:nvPr/>
          </p:nvGrpSpPr>
          <p:grpSpPr bwMode="auto">
            <a:xfrm>
              <a:off x="1008" y="3024"/>
              <a:ext cx="240" cy="96"/>
              <a:chOff x="1008" y="3024"/>
              <a:chExt cx="240" cy="96"/>
            </a:xfrm>
          </p:grpSpPr>
          <p:sp>
            <p:nvSpPr>
              <p:cNvPr id="6161" name="Line 27"/>
              <p:cNvSpPr>
                <a:spLocks noChangeShapeType="1"/>
              </p:cNvSpPr>
              <p:nvPr/>
            </p:nvSpPr>
            <p:spPr bwMode="auto">
              <a:xfrm>
                <a:off x="1008" y="3024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2" name="Line 28"/>
              <p:cNvSpPr>
                <a:spLocks noChangeShapeType="1"/>
              </p:cNvSpPr>
              <p:nvPr/>
            </p:nvSpPr>
            <p:spPr bwMode="auto">
              <a:xfrm>
                <a:off x="1008" y="3120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" name="Group 30"/>
            <p:cNvGrpSpPr>
              <a:grpSpLocks/>
            </p:cNvGrpSpPr>
            <p:nvPr/>
          </p:nvGrpSpPr>
          <p:grpSpPr bwMode="auto">
            <a:xfrm>
              <a:off x="2496" y="3024"/>
              <a:ext cx="240" cy="96"/>
              <a:chOff x="1008" y="3024"/>
              <a:chExt cx="240" cy="96"/>
            </a:xfrm>
          </p:grpSpPr>
          <p:sp>
            <p:nvSpPr>
              <p:cNvPr id="6159" name="Line 31"/>
              <p:cNvSpPr>
                <a:spLocks noChangeShapeType="1"/>
              </p:cNvSpPr>
              <p:nvPr/>
            </p:nvSpPr>
            <p:spPr bwMode="auto">
              <a:xfrm>
                <a:off x="1008" y="3024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0" name="Line 32"/>
              <p:cNvSpPr>
                <a:spLocks noChangeShapeType="1"/>
              </p:cNvSpPr>
              <p:nvPr/>
            </p:nvSpPr>
            <p:spPr bwMode="auto">
              <a:xfrm>
                <a:off x="1008" y="3120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>
            <a:noAutofit/>
          </a:bodyPr>
          <a:lstStyle/>
          <a:p>
            <a:pPr eaLnBrk="1" hangingPunct="1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Parallelogram</a:t>
            </a:r>
          </a:p>
        </p:txBody>
      </p:sp>
      <p:sp>
        <p:nvSpPr>
          <p:cNvPr id="10243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8229600" cy="1264920"/>
          </a:xfrm>
        </p:spPr>
        <p:txBody>
          <a:bodyPr/>
          <a:lstStyle/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/>
              <a:t>Two pairs of parallel sides</a:t>
            </a:r>
          </a:p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200" dirty="0" smtClean="0"/>
              <a:t>opposite sides are actually congruent. </a:t>
            </a:r>
          </a:p>
          <a:p>
            <a:pPr eaLnBrk="1" hangingPunct="1"/>
            <a:endParaRPr lang="en-US" dirty="0" smtClean="0"/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>
            <a:off x="239713" y="2940050"/>
            <a:ext cx="3522662" cy="2908300"/>
          </a:xfrm>
          <a:prstGeom prst="parallelogram">
            <a:avLst>
              <a:gd name="adj" fmla="val 302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AutoShape 6"/>
          <p:cNvSpPr>
            <a:spLocks noChangeArrowheads="1"/>
          </p:cNvSpPr>
          <p:nvPr/>
        </p:nvSpPr>
        <p:spPr bwMode="auto">
          <a:xfrm>
            <a:off x="4471988" y="2968625"/>
            <a:ext cx="2306637" cy="1905000"/>
          </a:xfrm>
          <a:prstGeom prst="parallelogram">
            <a:avLst>
              <a:gd name="adj" fmla="val 30271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AutoShape 7"/>
          <p:cNvSpPr>
            <a:spLocks noChangeArrowheads="1"/>
          </p:cNvSpPr>
          <p:nvPr/>
        </p:nvSpPr>
        <p:spPr bwMode="auto">
          <a:xfrm rot="-7200020">
            <a:off x="3724275" y="4441825"/>
            <a:ext cx="2952750" cy="2889250"/>
          </a:xfrm>
          <a:prstGeom prst="parallelogram">
            <a:avLst>
              <a:gd name="adj" fmla="val 62918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AutoShape 8"/>
          <p:cNvSpPr>
            <a:spLocks noChangeArrowheads="1"/>
          </p:cNvSpPr>
          <p:nvPr/>
        </p:nvSpPr>
        <p:spPr bwMode="auto">
          <a:xfrm>
            <a:off x="6932613" y="1973263"/>
            <a:ext cx="1738312" cy="3687762"/>
          </a:xfrm>
          <a:prstGeom prst="parallelogram">
            <a:avLst>
              <a:gd name="adj" fmla="val 60111"/>
            </a:avLst>
          </a:prstGeom>
          <a:solidFill>
            <a:srgbClr val="F0B4A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Types of Quadrilaterals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35480"/>
            <a:ext cx="8229600" cy="1112520"/>
          </a:xfrm>
        </p:spPr>
        <p:txBody>
          <a:bodyPr>
            <a:noAutofit/>
          </a:bodyPr>
          <a:lstStyle/>
          <a:p>
            <a:pPr eaLnBrk="1" hangingPunct="1">
              <a:buNone/>
            </a:pPr>
            <a:r>
              <a:rPr lang="en-US" sz="3600" b="1" dirty="0" smtClean="0">
                <a:solidFill>
                  <a:srgbClr val="C52211"/>
                </a:solidFill>
              </a:rPr>
              <a:t>Irregular shapes:  </a:t>
            </a:r>
            <a:r>
              <a:rPr lang="en-US" sz="3600" dirty="0" smtClean="0"/>
              <a:t>Quadrilateral with no equal sides and no equal angles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819400" y="3962400"/>
            <a:ext cx="2743200" cy="1371600"/>
            <a:chOff x="1440" y="2304"/>
            <a:chExt cx="1728" cy="864"/>
          </a:xfrm>
        </p:grpSpPr>
        <p:sp>
          <p:nvSpPr>
            <p:cNvPr id="9221" name="Line 6"/>
            <p:cNvSpPr>
              <a:spLocks noChangeShapeType="1"/>
            </p:cNvSpPr>
            <p:nvPr/>
          </p:nvSpPr>
          <p:spPr bwMode="auto">
            <a:xfrm flipH="1">
              <a:off x="1728" y="2304"/>
              <a:ext cx="1296" cy="144"/>
            </a:xfrm>
            <a:prstGeom prst="line">
              <a:avLst/>
            </a:prstGeom>
            <a:ln>
              <a:headEnd/>
              <a:tailEnd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endParaRPr lang="en-US"/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1440" y="2304"/>
              <a:ext cx="1728" cy="864"/>
              <a:chOff x="1440" y="2304"/>
              <a:chExt cx="1728" cy="864"/>
            </a:xfrm>
          </p:grpSpPr>
          <p:sp>
            <p:nvSpPr>
              <p:cNvPr id="9223" name="Line 4"/>
              <p:cNvSpPr>
                <a:spLocks noChangeShapeType="1"/>
              </p:cNvSpPr>
              <p:nvPr/>
            </p:nvSpPr>
            <p:spPr bwMode="auto">
              <a:xfrm>
                <a:off x="1440" y="3168"/>
                <a:ext cx="1728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9224" name="Line 5"/>
              <p:cNvSpPr>
                <a:spLocks noChangeShapeType="1"/>
              </p:cNvSpPr>
              <p:nvPr/>
            </p:nvSpPr>
            <p:spPr bwMode="auto">
              <a:xfrm flipH="1" flipV="1">
                <a:off x="3024" y="2304"/>
                <a:ext cx="144" cy="864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9225" name="Line 7"/>
              <p:cNvSpPr>
                <a:spLocks noChangeShapeType="1"/>
              </p:cNvSpPr>
              <p:nvPr/>
            </p:nvSpPr>
            <p:spPr bwMode="auto">
              <a:xfrm flipH="1">
                <a:off x="1440" y="2448"/>
                <a:ext cx="288" cy="72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813941"/>
            <a:ext cx="8077200" cy="5967859"/>
          </a:xfr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28600" y="228600"/>
            <a:ext cx="8686800" cy="6418263"/>
          </a:xfrm>
          <a:noFill/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80975" y="2936875"/>
            <a:ext cx="2232025" cy="1916113"/>
          </a:xfrm>
          <a:prstGeom prst="rect">
            <a:avLst/>
          </a:prstGeom>
          <a:noFill/>
          <a:ln w="38100">
            <a:solidFill>
              <a:srgbClr val="FF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60338" y="4903788"/>
            <a:ext cx="3302000" cy="1220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3300"/>
                </a:solidFill>
              </a:rPr>
              <a:t>An </a:t>
            </a:r>
            <a:r>
              <a:rPr lang="en-US" sz="2000" b="1">
                <a:solidFill>
                  <a:schemeClr val="accent2"/>
                </a:solidFill>
              </a:rPr>
              <a:t>kite</a:t>
            </a:r>
            <a:r>
              <a:rPr lang="en-US" b="1">
                <a:solidFill>
                  <a:srgbClr val="FF3300"/>
                </a:solidFill>
              </a:rPr>
              <a:t> is a quadrilateral with NO parallel sides but 2 pairs of adjacent congruent sides.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7437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Example of a Kite</a:t>
            </a:r>
          </a:p>
        </p:txBody>
      </p:sp>
      <p:sp>
        <p:nvSpPr>
          <p:cNvPr id="21507" name="Freeform 6"/>
          <p:cNvSpPr>
            <a:spLocks/>
          </p:cNvSpPr>
          <p:nvPr/>
        </p:nvSpPr>
        <p:spPr bwMode="auto">
          <a:xfrm>
            <a:off x="2038350" y="1781175"/>
            <a:ext cx="6310313" cy="3389313"/>
          </a:xfrm>
          <a:custGeom>
            <a:avLst/>
            <a:gdLst>
              <a:gd name="T0" fmla="*/ 0 w 2644"/>
              <a:gd name="T1" fmla="*/ 699 h 1445"/>
              <a:gd name="T2" fmla="*/ 1681 w 2644"/>
              <a:gd name="T3" fmla="*/ 0 h 1445"/>
              <a:gd name="T4" fmla="*/ 2644 w 2644"/>
              <a:gd name="T5" fmla="*/ 699 h 1445"/>
              <a:gd name="T6" fmla="*/ 1681 w 2644"/>
              <a:gd name="T7" fmla="*/ 1445 h 1445"/>
              <a:gd name="T8" fmla="*/ 0 w 2644"/>
              <a:gd name="T9" fmla="*/ 699 h 144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644"/>
              <a:gd name="T16" fmla="*/ 0 h 1445"/>
              <a:gd name="T17" fmla="*/ 2644 w 2644"/>
              <a:gd name="T18" fmla="*/ 1445 h 144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644" h="1445">
                <a:moveTo>
                  <a:pt x="0" y="699"/>
                </a:moveTo>
                <a:lnTo>
                  <a:pt x="1681" y="0"/>
                </a:lnTo>
                <a:lnTo>
                  <a:pt x="2644" y="699"/>
                </a:lnTo>
                <a:lnTo>
                  <a:pt x="1681" y="1445"/>
                </a:lnTo>
                <a:lnTo>
                  <a:pt x="0" y="699"/>
                </a:lnTo>
                <a:close/>
              </a:path>
            </a:pathLst>
          </a:custGeom>
          <a:solidFill>
            <a:srgbClr val="45BB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08" name="Text Box 7"/>
          <p:cNvSpPr txBox="1">
            <a:spLocks noChangeArrowheads="1"/>
          </p:cNvSpPr>
          <p:nvPr/>
        </p:nvSpPr>
        <p:spPr bwMode="auto">
          <a:xfrm>
            <a:off x="6999288" y="2163763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2 in.</a:t>
            </a:r>
          </a:p>
        </p:txBody>
      </p:sp>
      <p:sp>
        <p:nvSpPr>
          <p:cNvPr id="21509" name="Text Box 8"/>
          <p:cNvSpPr txBox="1">
            <a:spLocks noChangeArrowheads="1"/>
          </p:cNvSpPr>
          <p:nvPr/>
        </p:nvSpPr>
        <p:spPr bwMode="auto">
          <a:xfrm>
            <a:off x="3762375" y="4295775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4 in.</a:t>
            </a:r>
          </a:p>
        </p:txBody>
      </p:sp>
      <p:sp>
        <p:nvSpPr>
          <p:cNvPr id="21510" name="Text Box 9"/>
          <p:cNvSpPr txBox="1">
            <a:spLocks noChangeArrowheads="1"/>
          </p:cNvSpPr>
          <p:nvPr/>
        </p:nvSpPr>
        <p:spPr bwMode="auto">
          <a:xfrm>
            <a:off x="3825875" y="2154238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4 in.</a:t>
            </a:r>
          </a:p>
        </p:txBody>
      </p:sp>
      <p:sp>
        <p:nvSpPr>
          <p:cNvPr id="21511" name="Text Box 10"/>
          <p:cNvSpPr txBox="1">
            <a:spLocks noChangeArrowheads="1"/>
          </p:cNvSpPr>
          <p:nvPr/>
        </p:nvSpPr>
        <p:spPr bwMode="auto">
          <a:xfrm>
            <a:off x="7096125" y="4210050"/>
            <a:ext cx="663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2 in.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Name the Quadrilaterals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629400" y="4419600"/>
            <a:ext cx="1524000" cy="1447800"/>
            <a:chOff x="1536" y="2016"/>
            <a:chExt cx="1728" cy="1536"/>
          </a:xfrm>
        </p:grpSpPr>
        <p:sp>
          <p:nvSpPr>
            <p:cNvPr id="10306" name="Rectangle 5"/>
            <p:cNvSpPr>
              <a:spLocks noChangeArrowheads="1"/>
            </p:cNvSpPr>
            <p:nvPr/>
          </p:nvSpPr>
          <p:spPr bwMode="auto">
            <a:xfrm>
              <a:off x="1632" y="2112"/>
              <a:ext cx="1536" cy="13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07" name="Line 6"/>
            <p:cNvSpPr>
              <a:spLocks noChangeShapeType="1"/>
            </p:cNvSpPr>
            <p:nvPr/>
          </p:nvSpPr>
          <p:spPr bwMode="auto">
            <a:xfrm>
              <a:off x="2352" y="20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08" name="Line 7"/>
            <p:cNvSpPr>
              <a:spLocks noChangeShapeType="1"/>
            </p:cNvSpPr>
            <p:nvPr/>
          </p:nvSpPr>
          <p:spPr bwMode="auto">
            <a:xfrm>
              <a:off x="2400" y="33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09" name="Line 8"/>
            <p:cNvSpPr>
              <a:spLocks noChangeShapeType="1"/>
            </p:cNvSpPr>
            <p:nvPr/>
          </p:nvSpPr>
          <p:spPr bwMode="auto">
            <a:xfrm>
              <a:off x="3024" y="273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10" name="Line 9"/>
            <p:cNvSpPr>
              <a:spLocks noChangeShapeType="1"/>
            </p:cNvSpPr>
            <p:nvPr/>
          </p:nvSpPr>
          <p:spPr bwMode="auto">
            <a:xfrm>
              <a:off x="1536" y="273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11" name="Rectangle 10"/>
            <p:cNvSpPr>
              <a:spLocks noChangeArrowheads="1"/>
            </p:cNvSpPr>
            <p:nvPr/>
          </p:nvSpPr>
          <p:spPr bwMode="auto">
            <a:xfrm>
              <a:off x="1632" y="3264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12" name="Rectangle 11"/>
            <p:cNvSpPr>
              <a:spLocks noChangeArrowheads="1"/>
            </p:cNvSpPr>
            <p:nvPr/>
          </p:nvSpPr>
          <p:spPr bwMode="auto">
            <a:xfrm>
              <a:off x="1632" y="2112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13" name="Rectangle 12"/>
            <p:cNvSpPr>
              <a:spLocks noChangeArrowheads="1"/>
            </p:cNvSpPr>
            <p:nvPr/>
          </p:nvSpPr>
          <p:spPr bwMode="auto">
            <a:xfrm>
              <a:off x="3024" y="3264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14" name="Rectangle 13"/>
            <p:cNvSpPr>
              <a:spLocks noChangeArrowheads="1"/>
            </p:cNvSpPr>
            <p:nvPr/>
          </p:nvSpPr>
          <p:spPr bwMode="auto">
            <a:xfrm>
              <a:off x="3024" y="2112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609600" y="2057400"/>
            <a:ext cx="2133600" cy="1447800"/>
            <a:chOff x="960" y="2016"/>
            <a:chExt cx="2304" cy="1536"/>
          </a:xfrm>
        </p:grpSpPr>
        <p:sp>
          <p:nvSpPr>
            <p:cNvPr id="10293" name="Rectangle 15"/>
            <p:cNvSpPr>
              <a:spLocks noChangeArrowheads="1"/>
            </p:cNvSpPr>
            <p:nvPr/>
          </p:nvSpPr>
          <p:spPr bwMode="auto">
            <a:xfrm>
              <a:off x="1104" y="2112"/>
              <a:ext cx="2064" cy="134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4" name="Line 16"/>
            <p:cNvSpPr>
              <a:spLocks noChangeShapeType="1"/>
            </p:cNvSpPr>
            <p:nvPr/>
          </p:nvSpPr>
          <p:spPr bwMode="auto">
            <a:xfrm>
              <a:off x="2160" y="201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5" name="Line 17"/>
            <p:cNvSpPr>
              <a:spLocks noChangeShapeType="1"/>
            </p:cNvSpPr>
            <p:nvPr/>
          </p:nvSpPr>
          <p:spPr bwMode="auto">
            <a:xfrm>
              <a:off x="2208" y="3360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96" name="Rectangle 18"/>
            <p:cNvSpPr>
              <a:spLocks noChangeArrowheads="1"/>
            </p:cNvSpPr>
            <p:nvPr/>
          </p:nvSpPr>
          <p:spPr bwMode="auto">
            <a:xfrm>
              <a:off x="1104" y="3264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7" name="Rectangle 19"/>
            <p:cNvSpPr>
              <a:spLocks noChangeArrowheads="1"/>
            </p:cNvSpPr>
            <p:nvPr/>
          </p:nvSpPr>
          <p:spPr bwMode="auto">
            <a:xfrm>
              <a:off x="1104" y="2112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8" name="Rectangle 20"/>
            <p:cNvSpPr>
              <a:spLocks noChangeArrowheads="1"/>
            </p:cNvSpPr>
            <p:nvPr/>
          </p:nvSpPr>
          <p:spPr bwMode="auto">
            <a:xfrm>
              <a:off x="3024" y="3264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99" name="Rectangle 21"/>
            <p:cNvSpPr>
              <a:spLocks noChangeArrowheads="1"/>
            </p:cNvSpPr>
            <p:nvPr/>
          </p:nvSpPr>
          <p:spPr bwMode="auto">
            <a:xfrm>
              <a:off x="3024" y="2112"/>
              <a:ext cx="144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4" name="Group 22"/>
            <p:cNvGrpSpPr>
              <a:grpSpLocks/>
            </p:cNvGrpSpPr>
            <p:nvPr/>
          </p:nvGrpSpPr>
          <p:grpSpPr bwMode="auto">
            <a:xfrm>
              <a:off x="960" y="2736"/>
              <a:ext cx="240" cy="96"/>
              <a:chOff x="960" y="2736"/>
              <a:chExt cx="240" cy="96"/>
            </a:xfrm>
          </p:grpSpPr>
          <p:sp>
            <p:nvSpPr>
              <p:cNvPr id="10304" name="Line 23"/>
              <p:cNvSpPr>
                <a:spLocks noChangeShapeType="1"/>
              </p:cNvSpPr>
              <p:nvPr/>
            </p:nvSpPr>
            <p:spPr bwMode="auto">
              <a:xfrm>
                <a:off x="960" y="2736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5" name="Line 24"/>
              <p:cNvSpPr>
                <a:spLocks noChangeShapeType="1"/>
              </p:cNvSpPr>
              <p:nvPr/>
            </p:nvSpPr>
            <p:spPr bwMode="auto">
              <a:xfrm>
                <a:off x="960" y="2832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3024" y="2736"/>
              <a:ext cx="240" cy="96"/>
              <a:chOff x="960" y="2736"/>
              <a:chExt cx="240" cy="96"/>
            </a:xfrm>
          </p:grpSpPr>
          <p:sp>
            <p:nvSpPr>
              <p:cNvPr id="10302" name="Line 26"/>
              <p:cNvSpPr>
                <a:spLocks noChangeShapeType="1"/>
              </p:cNvSpPr>
              <p:nvPr/>
            </p:nvSpPr>
            <p:spPr bwMode="auto">
              <a:xfrm>
                <a:off x="960" y="2736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03" name="Line 27"/>
              <p:cNvSpPr>
                <a:spLocks noChangeShapeType="1"/>
              </p:cNvSpPr>
              <p:nvPr/>
            </p:nvSpPr>
            <p:spPr bwMode="auto">
              <a:xfrm>
                <a:off x="960" y="2832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6" name="Group 28"/>
          <p:cNvGrpSpPr>
            <a:grpSpLocks/>
          </p:cNvGrpSpPr>
          <p:nvPr/>
        </p:nvGrpSpPr>
        <p:grpSpPr bwMode="auto">
          <a:xfrm>
            <a:off x="533400" y="4572000"/>
            <a:ext cx="2743200" cy="1447800"/>
            <a:chOff x="864" y="2496"/>
            <a:chExt cx="2016" cy="1152"/>
          </a:xfrm>
        </p:grpSpPr>
        <p:sp>
          <p:nvSpPr>
            <p:cNvPr id="10281" name="Line 29"/>
            <p:cNvSpPr>
              <a:spLocks noChangeShapeType="1"/>
            </p:cNvSpPr>
            <p:nvPr/>
          </p:nvSpPr>
          <p:spPr bwMode="auto">
            <a:xfrm>
              <a:off x="1344" y="2640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2" name="Line 30"/>
            <p:cNvSpPr>
              <a:spLocks noChangeShapeType="1"/>
            </p:cNvSpPr>
            <p:nvPr/>
          </p:nvSpPr>
          <p:spPr bwMode="auto">
            <a:xfrm>
              <a:off x="864" y="3456"/>
              <a:ext cx="15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3" name="Line 31"/>
            <p:cNvSpPr>
              <a:spLocks noChangeShapeType="1"/>
            </p:cNvSpPr>
            <p:nvPr/>
          </p:nvSpPr>
          <p:spPr bwMode="auto">
            <a:xfrm flipH="1">
              <a:off x="2400" y="2640"/>
              <a:ext cx="48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4" name="Line 32"/>
            <p:cNvSpPr>
              <a:spLocks noChangeShapeType="1"/>
            </p:cNvSpPr>
            <p:nvPr/>
          </p:nvSpPr>
          <p:spPr bwMode="auto">
            <a:xfrm flipH="1">
              <a:off x="864" y="2640"/>
              <a:ext cx="48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5" name="Line 33"/>
            <p:cNvSpPr>
              <a:spLocks noChangeShapeType="1"/>
            </p:cNvSpPr>
            <p:nvPr/>
          </p:nvSpPr>
          <p:spPr bwMode="auto">
            <a:xfrm>
              <a:off x="1632" y="331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6" name="Line 34"/>
            <p:cNvSpPr>
              <a:spLocks noChangeShapeType="1"/>
            </p:cNvSpPr>
            <p:nvPr/>
          </p:nvSpPr>
          <p:spPr bwMode="auto">
            <a:xfrm>
              <a:off x="2064" y="2496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" name="Group 35"/>
            <p:cNvGrpSpPr>
              <a:grpSpLocks/>
            </p:cNvGrpSpPr>
            <p:nvPr/>
          </p:nvGrpSpPr>
          <p:grpSpPr bwMode="auto">
            <a:xfrm>
              <a:off x="1008" y="3024"/>
              <a:ext cx="240" cy="96"/>
              <a:chOff x="1008" y="3024"/>
              <a:chExt cx="240" cy="96"/>
            </a:xfrm>
          </p:grpSpPr>
          <p:sp>
            <p:nvSpPr>
              <p:cNvPr id="10291" name="Line 36"/>
              <p:cNvSpPr>
                <a:spLocks noChangeShapeType="1"/>
              </p:cNvSpPr>
              <p:nvPr/>
            </p:nvSpPr>
            <p:spPr bwMode="auto">
              <a:xfrm>
                <a:off x="1008" y="3024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2" name="Line 37"/>
              <p:cNvSpPr>
                <a:spLocks noChangeShapeType="1"/>
              </p:cNvSpPr>
              <p:nvPr/>
            </p:nvSpPr>
            <p:spPr bwMode="auto">
              <a:xfrm>
                <a:off x="1008" y="3120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" name="Group 38"/>
            <p:cNvGrpSpPr>
              <a:grpSpLocks/>
            </p:cNvGrpSpPr>
            <p:nvPr/>
          </p:nvGrpSpPr>
          <p:grpSpPr bwMode="auto">
            <a:xfrm>
              <a:off x="2496" y="3024"/>
              <a:ext cx="240" cy="96"/>
              <a:chOff x="1008" y="3024"/>
              <a:chExt cx="240" cy="96"/>
            </a:xfrm>
          </p:grpSpPr>
          <p:sp>
            <p:nvSpPr>
              <p:cNvPr id="10289" name="Line 39"/>
              <p:cNvSpPr>
                <a:spLocks noChangeShapeType="1"/>
              </p:cNvSpPr>
              <p:nvPr/>
            </p:nvSpPr>
            <p:spPr bwMode="auto">
              <a:xfrm>
                <a:off x="1008" y="3024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90" name="Line 40"/>
              <p:cNvSpPr>
                <a:spLocks noChangeShapeType="1"/>
              </p:cNvSpPr>
              <p:nvPr/>
            </p:nvSpPr>
            <p:spPr bwMode="auto">
              <a:xfrm>
                <a:off x="1008" y="3120"/>
                <a:ext cx="24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9" name="Group 41"/>
          <p:cNvGrpSpPr>
            <a:grpSpLocks/>
          </p:cNvGrpSpPr>
          <p:nvPr/>
        </p:nvGrpSpPr>
        <p:grpSpPr bwMode="auto">
          <a:xfrm>
            <a:off x="6477000" y="2209800"/>
            <a:ext cx="1752600" cy="1295400"/>
            <a:chOff x="1296" y="2352"/>
            <a:chExt cx="1392" cy="1152"/>
          </a:xfrm>
        </p:grpSpPr>
        <p:sp>
          <p:nvSpPr>
            <p:cNvPr id="10271" name="Line 42"/>
            <p:cNvSpPr>
              <a:spLocks noChangeShapeType="1"/>
            </p:cNvSpPr>
            <p:nvPr/>
          </p:nvSpPr>
          <p:spPr bwMode="auto">
            <a:xfrm flipH="1">
              <a:off x="2331" y="2496"/>
              <a:ext cx="309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43"/>
            <p:cNvGrpSpPr>
              <a:grpSpLocks/>
            </p:cNvGrpSpPr>
            <p:nvPr/>
          </p:nvGrpSpPr>
          <p:grpSpPr bwMode="auto">
            <a:xfrm>
              <a:off x="1296" y="2352"/>
              <a:ext cx="1392" cy="1152"/>
              <a:chOff x="1296" y="2352"/>
              <a:chExt cx="1392" cy="1152"/>
            </a:xfrm>
          </p:grpSpPr>
          <p:sp>
            <p:nvSpPr>
              <p:cNvPr id="10273" name="Line 44"/>
              <p:cNvSpPr>
                <a:spLocks noChangeShapeType="1"/>
              </p:cNvSpPr>
              <p:nvPr/>
            </p:nvSpPr>
            <p:spPr bwMode="auto">
              <a:xfrm>
                <a:off x="1653" y="2496"/>
                <a:ext cx="98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1" name="Group 45"/>
              <p:cNvGrpSpPr>
                <a:grpSpLocks/>
              </p:cNvGrpSpPr>
              <p:nvPr/>
            </p:nvGrpSpPr>
            <p:grpSpPr bwMode="auto">
              <a:xfrm>
                <a:off x="1296" y="2352"/>
                <a:ext cx="1392" cy="1152"/>
                <a:chOff x="1296" y="2352"/>
                <a:chExt cx="1392" cy="1152"/>
              </a:xfrm>
            </p:grpSpPr>
            <p:sp>
              <p:nvSpPr>
                <p:cNvPr id="10275" name="Line 46"/>
                <p:cNvSpPr>
                  <a:spLocks noChangeShapeType="1"/>
                </p:cNvSpPr>
                <p:nvPr/>
              </p:nvSpPr>
              <p:spPr bwMode="auto">
                <a:xfrm>
                  <a:off x="1344" y="3312"/>
                  <a:ext cx="987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6" name="Line 47"/>
                <p:cNvSpPr>
                  <a:spLocks noChangeShapeType="1"/>
                </p:cNvSpPr>
                <p:nvPr/>
              </p:nvSpPr>
              <p:spPr bwMode="auto">
                <a:xfrm flipH="1">
                  <a:off x="1344" y="2496"/>
                  <a:ext cx="309" cy="81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7" name="Line 48"/>
                <p:cNvSpPr>
                  <a:spLocks noChangeShapeType="1"/>
                </p:cNvSpPr>
                <p:nvPr/>
              </p:nvSpPr>
              <p:spPr bwMode="auto">
                <a:xfrm>
                  <a:off x="1872" y="3168"/>
                  <a:ext cx="0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8" name="Line 49"/>
                <p:cNvSpPr>
                  <a:spLocks noChangeShapeType="1"/>
                </p:cNvSpPr>
                <p:nvPr/>
              </p:nvSpPr>
              <p:spPr bwMode="auto">
                <a:xfrm>
                  <a:off x="2115" y="2352"/>
                  <a:ext cx="0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79" name="Line 50"/>
                <p:cNvSpPr>
                  <a:spLocks noChangeShapeType="1"/>
                </p:cNvSpPr>
                <p:nvPr/>
              </p:nvSpPr>
              <p:spPr bwMode="auto">
                <a:xfrm>
                  <a:off x="2304" y="2928"/>
                  <a:ext cx="38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80" name="Line 51"/>
                <p:cNvSpPr>
                  <a:spLocks noChangeShapeType="1"/>
                </p:cNvSpPr>
                <p:nvPr/>
              </p:nvSpPr>
              <p:spPr bwMode="auto">
                <a:xfrm>
                  <a:off x="1296" y="2928"/>
                  <a:ext cx="384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2" name="Group 52"/>
          <p:cNvGrpSpPr>
            <a:grpSpLocks/>
          </p:cNvGrpSpPr>
          <p:nvPr/>
        </p:nvGrpSpPr>
        <p:grpSpPr bwMode="auto">
          <a:xfrm>
            <a:off x="3886200" y="4800600"/>
            <a:ext cx="2209800" cy="990600"/>
            <a:chOff x="1152" y="2208"/>
            <a:chExt cx="1920" cy="864"/>
          </a:xfrm>
        </p:grpSpPr>
        <p:sp>
          <p:nvSpPr>
            <p:cNvPr id="10267" name="Line 53"/>
            <p:cNvSpPr>
              <a:spLocks noChangeShapeType="1"/>
            </p:cNvSpPr>
            <p:nvPr/>
          </p:nvSpPr>
          <p:spPr bwMode="auto">
            <a:xfrm>
              <a:off x="1152" y="3072"/>
              <a:ext cx="19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8" name="Line 54"/>
            <p:cNvSpPr>
              <a:spLocks noChangeShapeType="1"/>
            </p:cNvSpPr>
            <p:nvPr/>
          </p:nvSpPr>
          <p:spPr bwMode="auto">
            <a:xfrm>
              <a:off x="1248" y="2208"/>
              <a:ext cx="13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9" name="Line 55"/>
            <p:cNvSpPr>
              <a:spLocks noChangeShapeType="1"/>
            </p:cNvSpPr>
            <p:nvPr/>
          </p:nvSpPr>
          <p:spPr bwMode="auto">
            <a:xfrm flipH="1">
              <a:off x="1152" y="2208"/>
              <a:ext cx="96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0" name="Line 56"/>
            <p:cNvSpPr>
              <a:spLocks noChangeShapeType="1"/>
            </p:cNvSpPr>
            <p:nvPr/>
          </p:nvSpPr>
          <p:spPr bwMode="auto">
            <a:xfrm>
              <a:off x="2640" y="2208"/>
              <a:ext cx="432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57"/>
          <p:cNvGrpSpPr>
            <a:grpSpLocks/>
          </p:cNvGrpSpPr>
          <p:nvPr/>
        </p:nvGrpSpPr>
        <p:grpSpPr bwMode="auto">
          <a:xfrm>
            <a:off x="3581400" y="2286000"/>
            <a:ext cx="2286000" cy="1066800"/>
            <a:chOff x="1440" y="2304"/>
            <a:chExt cx="1728" cy="864"/>
          </a:xfrm>
        </p:grpSpPr>
        <p:sp>
          <p:nvSpPr>
            <p:cNvPr id="10262" name="Line 58"/>
            <p:cNvSpPr>
              <a:spLocks noChangeShapeType="1"/>
            </p:cNvSpPr>
            <p:nvPr/>
          </p:nvSpPr>
          <p:spPr bwMode="auto">
            <a:xfrm flipH="1">
              <a:off x="1728" y="2304"/>
              <a:ext cx="1296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" name="Group 59"/>
            <p:cNvGrpSpPr>
              <a:grpSpLocks/>
            </p:cNvGrpSpPr>
            <p:nvPr/>
          </p:nvGrpSpPr>
          <p:grpSpPr bwMode="auto">
            <a:xfrm>
              <a:off x="1440" y="2304"/>
              <a:ext cx="1728" cy="864"/>
              <a:chOff x="1440" y="2304"/>
              <a:chExt cx="1728" cy="864"/>
            </a:xfrm>
          </p:grpSpPr>
          <p:sp>
            <p:nvSpPr>
              <p:cNvPr id="10264" name="Line 60"/>
              <p:cNvSpPr>
                <a:spLocks noChangeShapeType="1"/>
              </p:cNvSpPr>
              <p:nvPr/>
            </p:nvSpPr>
            <p:spPr bwMode="auto">
              <a:xfrm>
                <a:off x="1440" y="3168"/>
                <a:ext cx="172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65" name="Line 61"/>
              <p:cNvSpPr>
                <a:spLocks noChangeShapeType="1"/>
              </p:cNvSpPr>
              <p:nvPr/>
            </p:nvSpPr>
            <p:spPr bwMode="auto">
              <a:xfrm flipH="1" flipV="1">
                <a:off x="3024" y="2304"/>
                <a:ext cx="144" cy="8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66" name="Line 62"/>
              <p:cNvSpPr>
                <a:spLocks noChangeShapeType="1"/>
              </p:cNvSpPr>
              <p:nvPr/>
            </p:nvSpPr>
            <p:spPr bwMode="auto">
              <a:xfrm flipH="1">
                <a:off x="1440" y="2448"/>
                <a:ext cx="288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0250" name="Text Box 63"/>
          <p:cNvSpPr txBox="1">
            <a:spLocks noChangeArrowheads="1"/>
          </p:cNvSpPr>
          <p:nvPr/>
        </p:nvSpPr>
        <p:spPr bwMode="auto">
          <a:xfrm>
            <a:off x="1447800" y="25908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10251" name="Text Box 65"/>
          <p:cNvSpPr txBox="1">
            <a:spLocks noChangeArrowheads="1"/>
          </p:cNvSpPr>
          <p:nvPr/>
        </p:nvSpPr>
        <p:spPr bwMode="auto">
          <a:xfrm>
            <a:off x="4572000" y="27432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10252" name="Text Box 66"/>
          <p:cNvSpPr txBox="1">
            <a:spLocks noChangeArrowheads="1"/>
          </p:cNvSpPr>
          <p:nvPr/>
        </p:nvSpPr>
        <p:spPr bwMode="auto">
          <a:xfrm>
            <a:off x="7086600" y="26670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10253" name="Text Box 67"/>
          <p:cNvSpPr txBox="1">
            <a:spLocks noChangeArrowheads="1"/>
          </p:cNvSpPr>
          <p:nvPr/>
        </p:nvSpPr>
        <p:spPr bwMode="auto">
          <a:xfrm>
            <a:off x="1600200" y="51054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10254" name="Text Box 68"/>
          <p:cNvSpPr txBox="1">
            <a:spLocks noChangeArrowheads="1"/>
          </p:cNvSpPr>
          <p:nvPr/>
        </p:nvSpPr>
        <p:spPr bwMode="auto">
          <a:xfrm>
            <a:off x="4572000" y="50292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10255" name="Text Box 69"/>
          <p:cNvSpPr txBox="1">
            <a:spLocks noChangeArrowheads="1"/>
          </p:cNvSpPr>
          <p:nvPr/>
        </p:nvSpPr>
        <p:spPr bwMode="auto">
          <a:xfrm>
            <a:off x="7239000" y="5029200"/>
            <a:ext cx="38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23622" name="Text Box 70"/>
          <p:cNvSpPr txBox="1">
            <a:spLocks noChangeArrowheads="1"/>
          </p:cNvSpPr>
          <p:nvPr/>
        </p:nvSpPr>
        <p:spPr bwMode="auto">
          <a:xfrm>
            <a:off x="1066800" y="3581400"/>
            <a:ext cx="1295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rectangle</a:t>
            </a:r>
          </a:p>
        </p:txBody>
      </p:sp>
      <p:sp>
        <p:nvSpPr>
          <p:cNvPr id="23624" name="Text Box 72"/>
          <p:cNvSpPr txBox="1">
            <a:spLocks noChangeArrowheads="1"/>
          </p:cNvSpPr>
          <p:nvPr/>
        </p:nvSpPr>
        <p:spPr bwMode="auto">
          <a:xfrm>
            <a:off x="4038600" y="3505200"/>
            <a:ext cx="1295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irregular</a:t>
            </a:r>
          </a:p>
        </p:txBody>
      </p:sp>
      <p:sp>
        <p:nvSpPr>
          <p:cNvPr id="23625" name="Text Box 73"/>
          <p:cNvSpPr txBox="1">
            <a:spLocks noChangeArrowheads="1"/>
          </p:cNvSpPr>
          <p:nvPr/>
        </p:nvSpPr>
        <p:spPr bwMode="auto">
          <a:xfrm>
            <a:off x="6553200" y="3505200"/>
            <a:ext cx="1295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rhombus</a:t>
            </a:r>
          </a:p>
        </p:txBody>
      </p:sp>
      <p:sp>
        <p:nvSpPr>
          <p:cNvPr id="23626" name="Text Box 74"/>
          <p:cNvSpPr txBox="1">
            <a:spLocks noChangeArrowheads="1"/>
          </p:cNvSpPr>
          <p:nvPr/>
        </p:nvSpPr>
        <p:spPr bwMode="auto">
          <a:xfrm>
            <a:off x="838200" y="5943600"/>
            <a:ext cx="19050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parallelogram</a:t>
            </a:r>
          </a:p>
        </p:txBody>
      </p:sp>
      <p:sp>
        <p:nvSpPr>
          <p:cNvPr id="23627" name="Text Box 75"/>
          <p:cNvSpPr txBox="1">
            <a:spLocks noChangeArrowheads="1"/>
          </p:cNvSpPr>
          <p:nvPr/>
        </p:nvSpPr>
        <p:spPr bwMode="auto">
          <a:xfrm>
            <a:off x="4419600" y="5943600"/>
            <a:ext cx="12954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trapezoid</a:t>
            </a:r>
          </a:p>
        </p:txBody>
      </p:sp>
      <p:sp>
        <p:nvSpPr>
          <p:cNvPr id="23628" name="Text Box 76"/>
          <p:cNvSpPr txBox="1">
            <a:spLocks noChangeArrowheads="1"/>
          </p:cNvSpPr>
          <p:nvPr/>
        </p:nvSpPr>
        <p:spPr bwMode="auto">
          <a:xfrm>
            <a:off x="7010400" y="5943600"/>
            <a:ext cx="99060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square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22" grpId="0" animBg="1"/>
      <p:bldP spid="23624" grpId="0" animBg="1"/>
      <p:bldP spid="23625" grpId="0" animBg="1"/>
      <p:bldP spid="23626" grpId="0" animBg="1"/>
      <p:bldP spid="23627" grpId="0" animBg="1"/>
      <p:bldP spid="236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90600"/>
            <a:ext cx="8229600" cy="819912"/>
          </a:xfrm>
        </p:spPr>
        <p:txBody>
          <a:bodyPr>
            <a:noAutofit/>
          </a:bodyPr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Interior Angles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35480"/>
            <a:ext cx="8458200" cy="4389120"/>
          </a:xfrm>
        </p:spPr>
        <p:txBody>
          <a:bodyPr>
            <a:normAutofit/>
          </a:bodyPr>
          <a:lstStyle/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C52211"/>
                </a:solidFill>
              </a:rPr>
              <a:t>Interior angles:</a:t>
            </a:r>
            <a:r>
              <a:rPr lang="en-US" sz="3600" dirty="0" smtClean="0">
                <a:solidFill>
                  <a:srgbClr val="C52211"/>
                </a:solidFill>
              </a:rPr>
              <a:t> </a:t>
            </a:r>
            <a:r>
              <a:rPr lang="en-US" sz="3600" dirty="0" smtClean="0"/>
              <a:t>An </a:t>
            </a:r>
            <a:r>
              <a:rPr lang="en-US" sz="3600" b="1" dirty="0" smtClean="0">
                <a:solidFill>
                  <a:srgbClr val="0070C0"/>
                </a:solidFill>
              </a:rPr>
              <a:t>interior angle</a:t>
            </a:r>
            <a:r>
              <a:rPr lang="en-US" sz="3600" dirty="0" smtClean="0">
                <a:solidFill>
                  <a:srgbClr val="0070C0"/>
                </a:solidFill>
              </a:rPr>
              <a:t> </a:t>
            </a:r>
            <a:r>
              <a:rPr lang="en-US" sz="3600" dirty="0" smtClean="0"/>
              <a:t>(or </a:t>
            </a:r>
            <a:r>
              <a:rPr lang="en-US" sz="3600" b="1" dirty="0" smtClean="0">
                <a:solidFill>
                  <a:srgbClr val="0070C0"/>
                </a:solidFill>
              </a:rPr>
              <a:t>internal angle</a:t>
            </a:r>
            <a:r>
              <a:rPr lang="en-US" sz="3600" dirty="0" smtClean="0"/>
              <a:t>) is an angle formed by two sides of a simple polygon that share an endpoint </a:t>
            </a:r>
          </a:p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endParaRPr lang="en-US" sz="2000" dirty="0" smtClean="0"/>
          </a:p>
          <a:p>
            <a:pPr marL="465138" indent="-465138" eaLnBrk="1" hangingPunct="1">
              <a:buClr>
                <a:srgbClr val="C00000"/>
              </a:buClr>
              <a:buFont typeface="Wingdings" pitchFamily="2" charset="2"/>
              <a:buChar char="v"/>
            </a:pPr>
            <a:r>
              <a:rPr lang="en-US" sz="3600" dirty="0" smtClean="0"/>
              <a:t>Interior angles of a quadrilateral </a:t>
            </a:r>
            <a:r>
              <a:rPr lang="en-US" sz="3600" b="1" dirty="0" smtClean="0">
                <a:solidFill>
                  <a:srgbClr val="C52211"/>
                </a:solidFill>
              </a:rPr>
              <a:t>always</a:t>
            </a:r>
            <a:r>
              <a:rPr lang="en-US" sz="3600" dirty="0" smtClean="0"/>
              <a:t> equal 360 degrees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14400"/>
            <a:ext cx="38862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Foldable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228600" y="1752600"/>
            <a:ext cx="34290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dirty="0">
                <a:solidFill>
                  <a:srgbClr val="002060"/>
                </a:solidFill>
                <a:latin typeface="Comic Sans MS" pitchFamily="66" charset="0"/>
              </a:rPr>
              <a:t>1. Take out a piece of notebook paper and make a hot dog fold over from the right side over to the pink line.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14800" y="990600"/>
            <a:ext cx="4572000" cy="5638800"/>
            <a:chOff x="2592" y="624"/>
            <a:chExt cx="2880" cy="3552"/>
          </a:xfrm>
        </p:grpSpPr>
        <p:sp>
          <p:nvSpPr>
            <p:cNvPr id="4102" name="Rectangle 5"/>
            <p:cNvSpPr>
              <a:spLocks noChangeArrowheads="1"/>
            </p:cNvSpPr>
            <p:nvPr/>
          </p:nvSpPr>
          <p:spPr bwMode="auto">
            <a:xfrm>
              <a:off x="2592" y="624"/>
              <a:ext cx="2880" cy="355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3" name="Oval 6"/>
            <p:cNvSpPr>
              <a:spLocks noChangeArrowheads="1"/>
            </p:cNvSpPr>
            <p:nvPr/>
          </p:nvSpPr>
          <p:spPr bwMode="auto">
            <a:xfrm>
              <a:off x="2736" y="912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4" name="Line 7"/>
            <p:cNvSpPr>
              <a:spLocks noChangeShapeType="1"/>
            </p:cNvSpPr>
            <p:nvPr/>
          </p:nvSpPr>
          <p:spPr bwMode="auto">
            <a:xfrm>
              <a:off x="3072" y="624"/>
              <a:ext cx="0" cy="3552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5" name="Line 8"/>
            <p:cNvSpPr>
              <a:spLocks noChangeShapeType="1"/>
            </p:cNvSpPr>
            <p:nvPr/>
          </p:nvSpPr>
          <p:spPr bwMode="auto">
            <a:xfrm>
              <a:off x="2640" y="110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6" name="Line 9"/>
            <p:cNvSpPr>
              <a:spLocks noChangeShapeType="1"/>
            </p:cNvSpPr>
            <p:nvPr/>
          </p:nvSpPr>
          <p:spPr bwMode="auto">
            <a:xfrm>
              <a:off x="2640" y="124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7" name="Line 10"/>
            <p:cNvSpPr>
              <a:spLocks noChangeShapeType="1"/>
            </p:cNvSpPr>
            <p:nvPr/>
          </p:nvSpPr>
          <p:spPr bwMode="auto">
            <a:xfrm>
              <a:off x="2640" y="139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8" name="Line 11"/>
            <p:cNvSpPr>
              <a:spLocks noChangeShapeType="1"/>
            </p:cNvSpPr>
            <p:nvPr/>
          </p:nvSpPr>
          <p:spPr bwMode="auto">
            <a:xfrm>
              <a:off x="2640" y="153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09" name="Line 12"/>
            <p:cNvSpPr>
              <a:spLocks noChangeShapeType="1"/>
            </p:cNvSpPr>
            <p:nvPr/>
          </p:nvSpPr>
          <p:spPr bwMode="auto">
            <a:xfrm>
              <a:off x="2640" y="168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0" name="Line 13"/>
            <p:cNvSpPr>
              <a:spLocks noChangeShapeType="1"/>
            </p:cNvSpPr>
            <p:nvPr/>
          </p:nvSpPr>
          <p:spPr bwMode="auto">
            <a:xfrm>
              <a:off x="2640" y="182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1" name="Line 14"/>
            <p:cNvSpPr>
              <a:spLocks noChangeShapeType="1"/>
            </p:cNvSpPr>
            <p:nvPr/>
          </p:nvSpPr>
          <p:spPr bwMode="auto">
            <a:xfrm>
              <a:off x="2640" y="196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Line 15"/>
            <p:cNvSpPr>
              <a:spLocks noChangeShapeType="1"/>
            </p:cNvSpPr>
            <p:nvPr/>
          </p:nvSpPr>
          <p:spPr bwMode="auto">
            <a:xfrm>
              <a:off x="2640" y="211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Line 16"/>
            <p:cNvSpPr>
              <a:spLocks noChangeShapeType="1"/>
            </p:cNvSpPr>
            <p:nvPr/>
          </p:nvSpPr>
          <p:spPr bwMode="auto">
            <a:xfrm>
              <a:off x="2640" y="225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Line 17"/>
            <p:cNvSpPr>
              <a:spLocks noChangeShapeType="1"/>
            </p:cNvSpPr>
            <p:nvPr/>
          </p:nvSpPr>
          <p:spPr bwMode="auto">
            <a:xfrm>
              <a:off x="2640" y="240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Line 18"/>
            <p:cNvSpPr>
              <a:spLocks noChangeShapeType="1"/>
            </p:cNvSpPr>
            <p:nvPr/>
          </p:nvSpPr>
          <p:spPr bwMode="auto">
            <a:xfrm>
              <a:off x="2640" y="254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6" name="Line 19"/>
            <p:cNvSpPr>
              <a:spLocks noChangeShapeType="1"/>
            </p:cNvSpPr>
            <p:nvPr/>
          </p:nvSpPr>
          <p:spPr bwMode="auto">
            <a:xfrm>
              <a:off x="2640" y="268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7" name="Line 20"/>
            <p:cNvSpPr>
              <a:spLocks noChangeShapeType="1"/>
            </p:cNvSpPr>
            <p:nvPr/>
          </p:nvSpPr>
          <p:spPr bwMode="auto">
            <a:xfrm>
              <a:off x="2640" y="283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8" name="Line 21"/>
            <p:cNvSpPr>
              <a:spLocks noChangeShapeType="1"/>
            </p:cNvSpPr>
            <p:nvPr/>
          </p:nvSpPr>
          <p:spPr bwMode="auto">
            <a:xfrm>
              <a:off x="2640" y="297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19" name="Line 22"/>
            <p:cNvSpPr>
              <a:spLocks noChangeShapeType="1"/>
            </p:cNvSpPr>
            <p:nvPr/>
          </p:nvSpPr>
          <p:spPr bwMode="auto">
            <a:xfrm>
              <a:off x="2640" y="312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0" name="Line 23"/>
            <p:cNvSpPr>
              <a:spLocks noChangeShapeType="1"/>
            </p:cNvSpPr>
            <p:nvPr/>
          </p:nvSpPr>
          <p:spPr bwMode="auto">
            <a:xfrm>
              <a:off x="2640" y="326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1" name="Oval 24"/>
            <p:cNvSpPr>
              <a:spLocks noChangeArrowheads="1"/>
            </p:cNvSpPr>
            <p:nvPr/>
          </p:nvSpPr>
          <p:spPr bwMode="auto">
            <a:xfrm>
              <a:off x="2736" y="2304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2" name="Line 25"/>
            <p:cNvSpPr>
              <a:spLocks noChangeShapeType="1"/>
            </p:cNvSpPr>
            <p:nvPr/>
          </p:nvSpPr>
          <p:spPr bwMode="auto">
            <a:xfrm>
              <a:off x="2640" y="340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3" name="Line 26"/>
            <p:cNvSpPr>
              <a:spLocks noChangeShapeType="1"/>
            </p:cNvSpPr>
            <p:nvPr/>
          </p:nvSpPr>
          <p:spPr bwMode="auto">
            <a:xfrm>
              <a:off x="2640" y="355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4" name="Line 27"/>
            <p:cNvSpPr>
              <a:spLocks noChangeShapeType="1"/>
            </p:cNvSpPr>
            <p:nvPr/>
          </p:nvSpPr>
          <p:spPr bwMode="auto">
            <a:xfrm>
              <a:off x="2640" y="369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5" name="Line 28"/>
            <p:cNvSpPr>
              <a:spLocks noChangeShapeType="1"/>
            </p:cNvSpPr>
            <p:nvPr/>
          </p:nvSpPr>
          <p:spPr bwMode="auto">
            <a:xfrm>
              <a:off x="2640" y="384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6" name="Line 29"/>
            <p:cNvSpPr>
              <a:spLocks noChangeShapeType="1"/>
            </p:cNvSpPr>
            <p:nvPr/>
          </p:nvSpPr>
          <p:spPr bwMode="auto">
            <a:xfrm>
              <a:off x="2640" y="398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7" name="Line 30"/>
            <p:cNvSpPr>
              <a:spLocks noChangeShapeType="1"/>
            </p:cNvSpPr>
            <p:nvPr/>
          </p:nvSpPr>
          <p:spPr bwMode="auto">
            <a:xfrm>
              <a:off x="2640" y="412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28" name="Oval 31"/>
            <p:cNvSpPr>
              <a:spLocks noChangeArrowheads="1"/>
            </p:cNvSpPr>
            <p:nvPr/>
          </p:nvSpPr>
          <p:spPr bwMode="auto">
            <a:xfrm>
              <a:off x="2736" y="3648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704" name="AutoShape 32"/>
          <p:cNvSpPr>
            <a:spLocks noChangeArrowheads="1"/>
          </p:cNvSpPr>
          <p:nvPr/>
        </p:nvSpPr>
        <p:spPr bwMode="auto">
          <a:xfrm flipH="1" flipV="1">
            <a:off x="3886200" y="1600200"/>
            <a:ext cx="4953000" cy="990600"/>
          </a:xfrm>
          <a:prstGeom prst="curvedUpArrow">
            <a:avLst>
              <a:gd name="adj1" fmla="val 96481"/>
              <a:gd name="adj2" fmla="val 19648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8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0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914400"/>
            <a:ext cx="3733800" cy="6858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Foldable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228600" y="1794808"/>
            <a:ext cx="3581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002060"/>
                </a:solidFill>
                <a:latin typeface="Bookman Old Style" pitchFamily="18" charset="0"/>
              </a:rPr>
              <a:t>2. Now, divide the right hand section into 5 sections by drawing 4 evenly spaced lines.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14800" y="990600"/>
            <a:ext cx="4572000" cy="5638800"/>
            <a:chOff x="2592" y="624"/>
            <a:chExt cx="2880" cy="3552"/>
          </a:xfrm>
        </p:grpSpPr>
        <p:sp>
          <p:nvSpPr>
            <p:cNvPr id="5138" name="Rectangle 5"/>
            <p:cNvSpPr>
              <a:spLocks noChangeArrowheads="1"/>
            </p:cNvSpPr>
            <p:nvPr/>
          </p:nvSpPr>
          <p:spPr bwMode="auto">
            <a:xfrm>
              <a:off x="2592" y="624"/>
              <a:ext cx="2880" cy="355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9" name="Oval 6"/>
            <p:cNvSpPr>
              <a:spLocks noChangeArrowheads="1"/>
            </p:cNvSpPr>
            <p:nvPr/>
          </p:nvSpPr>
          <p:spPr bwMode="auto">
            <a:xfrm>
              <a:off x="2736" y="912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40" name="Line 7"/>
            <p:cNvSpPr>
              <a:spLocks noChangeShapeType="1"/>
            </p:cNvSpPr>
            <p:nvPr/>
          </p:nvSpPr>
          <p:spPr bwMode="auto">
            <a:xfrm>
              <a:off x="3072" y="624"/>
              <a:ext cx="0" cy="3552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1" name="Line 8"/>
            <p:cNvSpPr>
              <a:spLocks noChangeShapeType="1"/>
            </p:cNvSpPr>
            <p:nvPr/>
          </p:nvSpPr>
          <p:spPr bwMode="auto">
            <a:xfrm>
              <a:off x="2640" y="110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2" name="Line 9"/>
            <p:cNvSpPr>
              <a:spLocks noChangeShapeType="1"/>
            </p:cNvSpPr>
            <p:nvPr/>
          </p:nvSpPr>
          <p:spPr bwMode="auto">
            <a:xfrm>
              <a:off x="2640" y="124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3" name="Line 10"/>
            <p:cNvSpPr>
              <a:spLocks noChangeShapeType="1"/>
            </p:cNvSpPr>
            <p:nvPr/>
          </p:nvSpPr>
          <p:spPr bwMode="auto">
            <a:xfrm>
              <a:off x="2640" y="139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4" name="Line 11"/>
            <p:cNvSpPr>
              <a:spLocks noChangeShapeType="1"/>
            </p:cNvSpPr>
            <p:nvPr/>
          </p:nvSpPr>
          <p:spPr bwMode="auto">
            <a:xfrm>
              <a:off x="2640" y="153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5" name="Line 12"/>
            <p:cNvSpPr>
              <a:spLocks noChangeShapeType="1"/>
            </p:cNvSpPr>
            <p:nvPr/>
          </p:nvSpPr>
          <p:spPr bwMode="auto">
            <a:xfrm>
              <a:off x="2640" y="168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6" name="Line 13"/>
            <p:cNvSpPr>
              <a:spLocks noChangeShapeType="1"/>
            </p:cNvSpPr>
            <p:nvPr/>
          </p:nvSpPr>
          <p:spPr bwMode="auto">
            <a:xfrm>
              <a:off x="2640" y="182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7" name="Line 14"/>
            <p:cNvSpPr>
              <a:spLocks noChangeShapeType="1"/>
            </p:cNvSpPr>
            <p:nvPr/>
          </p:nvSpPr>
          <p:spPr bwMode="auto">
            <a:xfrm>
              <a:off x="2640" y="196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8" name="Line 15"/>
            <p:cNvSpPr>
              <a:spLocks noChangeShapeType="1"/>
            </p:cNvSpPr>
            <p:nvPr/>
          </p:nvSpPr>
          <p:spPr bwMode="auto">
            <a:xfrm>
              <a:off x="2640" y="211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49" name="Line 16"/>
            <p:cNvSpPr>
              <a:spLocks noChangeShapeType="1"/>
            </p:cNvSpPr>
            <p:nvPr/>
          </p:nvSpPr>
          <p:spPr bwMode="auto">
            <a:xfrm>
              <a:off x="2640" y="225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0" name="Line 17"/>
            <p:cNvSpPr>
              <a:spLocks noChangeShapeType="1"/>
            </p:cNvSpPr>
            <p:nvPr/>
          </p:nvSpPr>
          <p:spPr bwMode="auto">
            <a:xfrm>
              <a:off x="2640" y="240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1" name="Line 18"/>
            <p:cNvSpPr>
              <a:spLocks noChangeShapeType="1"/>
            </p:cNvSpPr>
            <p:nvPr/>
          </p:nvSpPr>
          <p:spPr bwMode="auto">
            <a:xfrm>
              <a:off x="2640" y="254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2" name="Line 19"/>
            <p:cNvSpPr>
              <a:spLocks noChangeShapeType="1"/>
            </p:cNvSpPr>
            <p:nvPr/>
          </p:nvSpPr>
          <p:spPr bwMode="auto">
            <a:xfrm>
              <a:off x="2640" y="268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Line 20"/>
            <p:cNvSpPr>
              <a:spLocks noChangeShapeType="1"/>
            </p:cNvSpPr>
            <p:nvPr/>
          </p:nvSpPr>
          <p:spPr bwMode="auto">
            <a:xfrm>
              <a:off x="2640" y="283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4" name="Line 21"/>
            <p:cNvSpPr>
              <a:spLocks noChangeShapeType="1"/>
            </p:cNvSpPr>
            <p:nvPr/>
          </p:nvSpPr>
          <p:spPr bwMode="auto">
            <a:xfrm>
              <a:off x="2640" y="297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Line 22"/>
            <p:cNvSpPr>
              <a:spLocks noChangeShapeType="1"/>
            </p:cNvSpPr>
            <p:nvPr/>
          </p:nvSpPr>
          <p:spPr bwMode="auto">
            <a:xfrm>
              <a:off x="2640" y="312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6" name="Line 23"/>
            <p:cNvSpPr>
              <a:spLocks noChangeShapeType="1"/>
            </p:cNvSpPr>
            <p:nvPr/>
          </p:nvSpPr>
          <p:spPr bwMode="auto">
            <a:xfrm>
              <a:off x="2640" y="326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7" name="Oval 24"/>
            <p:cNvSpPr>
              <a:spLocks noChangeArrowheads="1"/>
            </p:cNvSpPr>
            <p:nvPr/>
          </p:nvSpPr>
          <p:spPr bwMode="auto">
            <a:xfrm>
              <a:off x="2736" y="2304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58" name="Line 25"/>
            <p:cNvSpPr>
              <a:spLocks noChangeShapeType="1"/>
            </p:cNvSpPr>
            <p:nvPr/>
          </p:nvSpPr>
          <p:spPr bwMode="auto">
            <a:xfrm>
              <a:off x="2640" y="340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9" name="Line 26"/>
            <p:cNvSpPr>
              <a:spLocks noChangeShapeType="1"/>
            </p:cNvSpPr>
            <p:nvPr/>
          </p:nvSpPr>
          <p:spPr bwMode="auto">
            <a:xfrm>
              <a:off x="2640" y="355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0" name="Line 27"/>
            <p:cNvSpPr>
              <a:spLocks noChangeShapeType="1"/>
            </p:cNvSpPr>
            <p:nvPr/>
          </p:nvSpPr>
          <p:spPr bwMode="auto">
            <a:xfrm>
              <a:off x="2640" y="369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1" name="Line 28"/>
            <p:cNvSpPr>
              <a:spLocks noChangeShapeType="1"/>
            </p:cNvSpPr>
            <p:nvPr/>
          </p:nvSpPr>
          <p:spPr bwMode="auto">
            <a:xfrm>
              <a:off x="2640" y="384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2" name="Line 29"/>
            <p:cNvSpPr>
              <a:spLocks noChangeShapeType="1"/>
            </p:cNvSpPr>
            <p:nvPr/>
          </p:nvSpPr>
          <p:spPr bwMode="auto">
            <a:xfrm>
              <a:off x="2640" y="398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3" name="Line 30"/>
            <p:cNvSpPr>
              <a:spLocks noChangeShapeType="1"/>
            </p:cNvSpPr>
            <p:nvPr/>
          </p:nvSpPr>
          <p:spPr bwMode="auto">
            <a:xfrm>
              <a:off x="2640" y="412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4" name="Oval 31"/>
            <p:cNvSpPr>
              <a:spLocks noChangeArrowheads="1"/>
            </p:cNvSpPr>
            <p:nvPr/>
          </p:nvSpPr>
          <p:spPr bwMode="auto">
            <a:xfrm>
              <a:off x="2736" y="3648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25" name="Line 32"/>
          <p:cNvSpPr>
            <a:spLocks noChangeShapeType="1"/>
          </p:cNvSpPr>
          <p:nvPr/>
        </p:nvSpPr>
        <p:spPr bwMode="auto">
          <a:xfrm>
            <a:off x="6705600" y="990600"/>
            <a:ext cx="0" cy="5562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6" name="Text Box 33"/>
          <p:cNvSpPr txBox="1">
            <a:spLocks noChangeArrowheads="1"/>
          </p:cNvSpPr>
          <p:nvPr/>
        </p:nvSpPr>
        <p:spPr bwMode="auto">
          <a:xfrm>
            <a:off x="6781800" y="228600"/>
            <a:ext cx="2438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rgbClr val="002060"/>
                </a:solidFill>
                <a:latin typeface="Times New Roman" pitchFamily="18" charset="0"/>
              </a:rPr>
              <a:t>The fold crease</a:t>
            </a:r>
          </a:p>
        </p:txBody>
      </p:sp>
      <p:sp>
        <p:nvSpPr>
          <p:cNvPr id="5127" name="Freeform 34"/>
          <p:cNvSpPr>
            <a:spLocks/>
          </p:cNvSpPr>
          <p:nvPr/>
        </p:nvSpPr>
        <p:spPr bwMode="auto">
          <a:xfrm>
            <a:off x="6477000" y="520700"/>
            <a:ext cx="381000" cy="393700"/>
          </a:xfrm>
          <a:custGeom>
            <a:avLst/>
            <a:gdLst>
              <a:gd name="T0" fmla="*/ 240 w 240"/>
              <a:gd name="T1" fmla="*/ 8 h 200"/>
              <a:gd name="T2" fmla="*/ 144 w 240"/>
              <a:gd name="T3" fmla="*/ 8 h 200"/>
              <a:gd name="T4" fmla="*/ 0 w 240"/>
              <a:gd name="T5" fmla="*/ 56 h 200"/>
              <a:gd name="T6" fmla="*/ 144 w 240"/>
              <a:gd name="T7" fmla="*/ 200 h 200"/>
              <a:gd name="T8" fmla="*/ 0 60000 65536"/>
              <a:gd name="T9" fmla="*/ 0 60000 65536"/>
              <a:gd name="T10" fmla="*/ 0 60000 65536"/>
              <a:gd name="T11" fmla="*/ 0 60000 65536"/>
              <a:gd name="T12" fmla="*/ 0 w 240"/>
              <a:gd name="T13" fmla="*/ 0 h 200"/>
              <a:gd name="T14" fmla="*/ 240 w 240"/>
              <a:gd name="T15" fmla="*/ 200 h 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0" h="200">
                <a:moveTo>
                  <a:pt x="240" y="8"/>
                </a:moveTo>
                <a:cubicBezTo>
                  <a:pt x="212" y="4"/>
                  <a:pt x="184" y="0"/>
                  <a:pt x="144" y="8"/>
                </a:cubicBezTo>
                <a:cubicBezTo>
                  <a:pt x="104" y="16"/>
                  <a:pt x="0" y="24"/>
                  <a:pt x="0" y="56"/>
                </a:cubicBezTo>
                <a:cubicBezTo>
                  <a:pt x="0" y="88"/>
                  <a:pt x="120" y="176"/>
                  <a:pt x="144" y="200"/>
                </a:cubicBezTo>
              </a:path>
            </a:pathLst>
          </a:cu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29731" name="Line 35"/>
          <p:cNvSpPr>
            <a:spLocks noChangeShapeType="1"/>
          </p:cNvSpPr>
          <p:nvPr/>
        </p:nvSpPr>
        <p:spPr bwMode="auto">
          <a:xfrm flipH="1">
            <a:off x="6705600" y="22098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2" name="Line 36"/>
          <p:cNvSpPr>
            <a:spLocks noChangeShapeType="1"/>
          </p:cNvSpPr>
          <p:nvPr/>
        </p:nvSpPr>
        <p:spPr bwMode="auto">
          <a:xfrm flipH="1">
            <a:off x="6705600" y="32766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3" name="Line 37"/>
          <p:cNvSpPr>
            <a:spLocks noChangeShapeType="1"/>
          </p:cNvSpPr>
          <p:nvPr/>
        </p:nvSpPr>
        <p:spPr bwMode="auto">
          <a:xfrm flipH="1">
            <a:off x="6705600" y="44196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4" name="Line 38"/>
          <p:cNvSpPr>
            <a:spLocks noChangeShapeType="1"/>
          </p:cNvSpPr>
          <p:nvPr/>
        </p:nvSpPr>
        <p:spPr bwMode="auto">
          <a:xfrm flipH="1">
            <a:off x="6705600" y="55626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35" name="Text Box 39"/>
          <p:cNvSpPr txBox="1">
            <a:spLocks noChangeArrowheads="1"/>
          </p:cNvSpPr>
          <p:nvPr/>
        </p:nvSpPr>
        <p:spPr bwMode="auto">
          <a:xfrm>
            <a:off x="228600" y="3840540"/>
            <a:ext cx="35052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002060"/>
                </a:solidFill>
                <a:latin typeface="Bookman Old Style" pitchFamily="18" charset="0"/>
              </a:rPr>
              <a:t>3. Use scissors to cut along your drawn line, but ONLY to the crease!</a:t>
            </a:r>
          </a:p>
        </p:txBody>
      </p:sp>
      <p:grpSp>
        <p:nvGrpSpPr>
          <p:cNvPr id="3" name="Group 40"/>
          <p:cNvGrpSpPr>
            <a:grpSpLocks/>
          </p:cNvGrpSpPr>
          <p:nvPr/>
        </p:nvGrpSpPr>
        <p:grpSpPr bwMode="auto">
          <a:xfrm flipH="1">
            <a:off x="8153400" y="1828800"/>
            <a:ext cx="990600" cy="790575"/>
            <a:chOff x="2295" y="1614"/>
            <a:chExt cx="1169" cy="1092"/>
          </a:xfrm>
        </p:grpSpPr>
        <p:sp>
          <p:nvSpPr>
            <p:cNvPr id="5134" name="Freeform 41"/>
            <p:cNvSpPr>
              <a:spLocks/>
            </p:cNvSpPr>
            <p:nvPr/>
          </p:nvSpPr>
          <p:spPr bwMode="auto">
            <a:xfrm>
              <a:off x="2913" y="1976"/>
              <a:ext cx="551" cy="200"/>
            </a:xfrm>
            <a:custGeom>
              <a:avLst/>
              <a:gdLst>
                <a:gd name="T0" fmla="*/ 217 w 1102"/>
                <a:gd name="T1" fmla="*/ 313 h 401"/>
                <a:gd name="T2" fmla="*/ 0 w 1102"/>
                <a:gd name="T3" fmla="*/ 384 h 401"/>
                <a:gd name="T4" fmla="*/ 217 w 1102"/>
                <a:gd name="T5" fmla="*/ 401 h 401"/>
                <a:gd name="T6" fmla="*/ 296 w 1102"/>
                <a:gd name="T7" fmla="*/ 386 h 401"/>
                <a:gd name="T8" fmla="*/ 375 w 1102"/>
                <a:gd name="T9" fmla="*/ 369 h 401"/>
                <a:gd name="T10" fmla="*/ 456 w 1102"/>
                <a:gd name="T11" fmla="*/ 351 h 401"/>
                <a:gd name="T12" fmla="*/ 496 w 1102"/>
                <a:gd name="T13" fmla="*/ 341 h 401"/>
                <a:gd name="T14" fmla="*/ 537 w 1102"/>
                <a:gd name="T15" fmla="*/ 330 h 401"/>
                <a:gd name="T16" fmla="*/ 577 w 1102"/>
                <a:gd name="T17" fmla="*/ 319 h 401"/>
                <a:gd name="T18" fmla="*/ 615 w 1102"/>
                <a:gd name="T19" fmla="*/ 309 h 401"/>
                <a:gd name="T20" fmla="*/ 655 w 1102"/>
                <a:gd name="T21" fmla="*/ 298 h 401"/>
                <a:gd name="T22" fmla="*/ 692 w 1102"/>
                <a:gd name="T23" fmla="*/ 286 h 401"/>
                <a:gd name="T24" fmla="*/ 729 w 1102"/>
                <a:gd name="T25" fmla="*/ 275 h 401"/>
                <a:gd name="T26" fmla="*/ 765 w 1102"/>
                <a:gd name="T27" fmla="*/ 262 h 401"/>
                <a:gd name="T28" fmla="*/ 799 w 1102"/>
                <a:gd name="T29" fmla="*/ 250 h 401"/>
                <a:gd name="T30" fmla="*/ 832 w 1102"/>
                <a:gd name="T31" fmla="*/ 237 h 401"/>
                <a:gd name="T32" fmla="*/ 866 w 1102"/>
                <a:gd name="T33" fmla="*/ 225 h 401"/>
                <a:gd name="T34" fmla="*/ 896 w 1102"/>
                <a:gd name="T35" fmla="*/ 211 h 401"/>
                <a:gd name="T36" fmla="*/ 925 w 1102"/>
                <a:gd name="T37" fmla="*/ 197 h 401"/>
                <a:gd name="T38" fmla="*/ 952 w 1102"/>
                <a:gd name="T39" fmla="*/ 184 h 401"/>
                <a:gd name="T40" fmla="*/ 978 w 1102"/>
                <a:gd name="T41" fmla="*/ 170 h 401"/>
                <a:gd name="T42" fmla="*/ 1002 w 1102"/>
                <a:gd name="T43" fmla="*/ 155 h 401"/>
                <a:gd name="T44" fmla="*/ 1023 w 1102"/>
                <a:gd name="T45" fmla="*/ 141 h 401"/>
                <a:gd name="T46" fmla="*/ 1042 w 1102"/>
                <a:gd name="T47" fmla="*/ 125 h 401"/>
                <a:gd name="T48" fmla="*/ 1072 w 1102"/>
                <a:gd name="T49" fmla="*/ 95 h 401"/>
                <a:gd name="T50" fmla="*/ 1093 w 1102"/>
                <a:gd name="T51" fmla="*/ 65 h 401"/>
                <a:gd name="T52" fmla="*/ 1102 w 1102"/>
                <a:gd name="T53" fmla="*/ 33 h 401"/>
                <a:gd name="T54" fmla="*/ 1099 w 1102"/>
                <a:gd name="T55" fmla="*/ 0 h 401"/>
                <a:gd name="T56" fmla="*/ 928 w 1102"/>
                <a:gd name="T57" fmla="*/ 2 h 401"/>
                <a:gd name="T58" fmla="*/ 672 w 1102"/>
                <a:gd name="T59" fmla="*/ 22 h 401"/>
                <a:gd name="T60" fmla="*/ 538 w 1102"/>
                <a:gd name="T61" fmla="*/ 36 h 401"/>
                <a:gd name="T62" fmla="*/ 410 w 1102"/>
                <a:gd name="T63" fmla="*/ 52 h 401"/>
                <a:gd name="T64" fmla="*/ 300 w 1102"/>
                <a:gd name="T65" fmla="*/ 66 h 401"/>
                <a:gd name="T66" fmla="*/ 217 w 1102"/>
                <a:gd name="T67" fmla="*/ 79 h 401"/>
                <a:gd name="T68" fmla="*/ 44 w 1102"/>
                <a:gd name="T69" fmla="*/ 165 h 401"/>
                <a:gd name="T70" fmla="*/ 217 w 1102"/>
                <a:gd name="T71" fmla="*/ 193 h 401"/>
                <a:gd name="T72" fmla="*/ 255 w 1102"/>
                <a:gd name="T73" fmla="*/ 184 h 401"/>
                <a:gd name="T74" fmla="*/ 296 w 1102"/>
                <a:gd name="T75" fmla="*/ 174 h 401"/>
                <a:gd name="T76" fmla="*/ 382 w 1102"/>
                <a:gd name="T77" fmla="*/ 159 h 401"/>
                <a:gd name="T78" fmla="*/ 472 w 1102"/>
                <a:gd name="T79" fmla="*/ 148 h 401"/>
                <a:gd name="T80" fmla="*/ 562 w 1102"/>
                <a:gd name="T81" fmla="*/ 139 h 401"/>
                <a:gd name="T82" fmla="*/ 834 w 1102"/>
                <a:gd name="T83" fmla="*/ 95 h 401"/>
                <a:gd name="T84" fmla="*/ 874 w 1102"/>
                <a:gd name="T85" fmla="*/ 110 h 401"/>
                <a:gd name="T86" fmla="*/ 874 w 1102"/>
                <a:gd name="T87" fmla="*/ 120 h 401"/>
                <a:gd name="T88" fmla="*/ 861 w 1102"/>
                <a:gd name="T89" fmla="*/ 133 h 401"/>
                <a:gd name="T90" fmla="*/ 838 w 1102"/>
                <a:gd name="T91" fmla="*/ 147 h 401"/>
                <a:gd name="T92" fmla="*/ 805 w 1102"/>
                <a:gd name="T93" fmla="*/ 161 h 401"/>
                <a:gd name="T94" fmla="*/ 763 w 1102"/>
                <a:gd name="T95" fmla="*/ 178 h 401"/>
                <a:gd name="T96" fmla="*/ 716 w 1102"/>
                <a:gd name="T97" fmla="*/ 194 h 401"/>
                <a:gd name="T98" fmla="*/ 661 w 1102"/>
                <a:gd name="T99" fmla="*/ 210 h 401"/>
                <a:gd name="T100" fmla="*/ 602 w 1102"/>
                <a:gd name="T101" fmla="*/ 226 h 401"/>
                <a:gd name="T102" fmla="*/ 540 w 1102"/>
                <a:gd name="T103" fmla="*/ 243 h 401"/>
                <a:gd name="T104" fmla="*/ 474 w 1102"/>
                <a:gd name="T105" fmla="*/ 260 h 401"/>
                <a:gd name="T106" fmla="*/ 410 w 1102"/>
                <a:gd name="T107" fmla="*/ 275 h 401"/>
                <a:gd name="T108" fmla="*/ 343 w 1102"/>
                <a:gd name="T109" fmla="*/ 290 h 401"/>
                <a:gd name="T110" fmla="*/ 279 w 1102"/>
                <a:gd name="T111" fmla="*/ 301 h 401"/>
                <a:gd name="T112" fmla="*/ 217 w 1102"/>
                <a:gd name="T113" fmla="*/ 313 h 401"/>
                <a:gd name="T114" fmla="*/ 217 w 1102"/>
                <a:gd name="T115" fmla="*/ 313 h 401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02"/>
                <a:gd name="T175" fmla="*/ 0 h 401"/>
                <a:gd name="T176" fmla="*/ 1102 w 1102"/>
                <a:gd name="T177" fmla="*/ 401 h 401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02" h="401">
                  <a:moveTo>
                    <a:pt x="217" y="313"/>
                  </a:moveTo>
                  <a:lnTo>
                    <a:pt x="0" y="384"/>
                  </a:lnTo>
                  <a:lnTo>
                    <a:pt x="217" y="401"/>
                  </a:lnTo>
                  <a:lnTo>
                    <a:pt x="296" y="386"/>
                  </a:lnTo>
                  <a:lnTo>
                    <a:pt x="375" y="369"/>
                  </a:lnTo>
                  <a:lnTo>
                    <a:pt x="456" y="351"/>
                  </a:lnTo>
                  <a:lnTo>
                    <a:pt x="496" y="341"/>
                  </a:lnTo>
                  <a:lnTo>
                    <a:pt x="537" y="330"/>
                  </a:lnTo>
                  <a:lnTo>
                    <a:pt x="577" y="319"/>
                  </a:lnTo>
                  <a:lnTo>
                    <a:pt x="615" y="309"/>
                  </a:lnTo>
                  <a:lnTo>
                    <a:pt x="655" y="298"/>
                  </a:lnTo>
                  <a:lnTo>
                    <a:pt x="692" y="286"/>
                  </a:lnTo>
                  <a:lnTo>
                    <a:pt x="729" y="275"/>
                  </a:lnTo>
                  <a:lnTo>
                    <a:pt x="765" y="262"/>
                  </a:lnTo>
                  <a:lnTo>
                    <a:pt x="799" y="250"/>
                  </a:lnTo>
                  <a:lnTo>
                    <a:pt x="832" y="237"/>
                  </a:lnTo>
                  <a:lnTo>
                    <a:pt x="866" y="225"/>
                  </a:lnTo>
                  <a:lnTo>
                    <a:pt x="896" y="211"/>
                  </a:lnTo>
                  <a:lnTo>
                    <a:pt x="925" y="197"/>
                  </a:lnTo>
                  <a:lnTo>
                    <a:pt x="952" y="184"/>
                  </a:lnTo>
                  <a:lnTo>
                    <a:pt x="978" y="170"/>
                  </a:lnTo>
                  <a:lnTo>
                    <a:pt x="1002" y="155"/>
                  </a:lnTo>
                  <a:lnTo>
                    <a:pt x="1023" y="141"/>
                  </a:lnTo>
                  <a:lnTo>
                    <a:pt x="1042" y="125"/>
                  </a:lnTo>
                  <a:lnTo>
                    <a:pt x="1072" y="95"/>
                  </a:lnTo>
                  <a:lnTo>
                    <a:pt x="1093" y="65"/>
                  </a:lnTo>
                  <a:lnTo>
                    <a:pt x="1102" y="33"/>
                  </a:lnTo>
                  <a:lnTo>
                    <a:pt x="1099" y="0"/>
                  </a:lnTo>
                  <a:lnTo>
                    <a:pt x="928" y="2"/>
                  </a:lnTo>
                  <a:lnTo>
                    <a:pt x="672" y="22"/>
                  </a:lnTo>
                  <a:lnTo>
                    <a:pt x="538" y="36"/>
                  </a:lnTo>
                  <a:lnTo>
                    <a:pt x="410" y="52"/>
                  </a:lnTo>
                  <a:lnTo>
                    <a:pt x="300" y="66"/>
                  </a:lnTo>
                  <a:lnTo>
                    <a:pt x="217" y="79"/>
                  </a:lnTo>
                  <a:lnTo>
                    <a:pt x="44" y="165"/>
                  </a:lnTo>
                  <a:lnTo>
                    <a:pt x="217" y="193"/>
                  </a:lnTo>
                  <a:lnTo>
                    <a:pt x="255" y="184"/>
                  </a:lnTo>
                  <a:lnTo>
                    <a:pt x="296" y="174"/>
                  </a:lnTo>
                  <a:lnTo>
                    <a:pt x="382" y="159"/>
                  </a:lnTo>
                  <a:lnTo>
                    <a:pt x="472" y="148"/>
                  </a:lnTo>
                  <a:lnTo>
                    <a:pt x="562" y="139"/>
                  </a:lnTo>
                  <a:lnTo>
                    <a:pt x="834" y="95"/>
                  </a:lnTo>
                  <a:lnTo>
                    <a:pt x="874" y="110"/>
                  </a:lnTo>
                  <a:lnTo>
                    <a:pt x="874" y="120"/>
                  </a:lnTo>
                  <a:lnTo>
                    <a:pt x="861" y="133"/>
                  </a:lnTo>
                  <a:lnTo>
                    <a:pt x="838" y="147"/>
                  </a:lnTo>
                  <a:lnTo>
                    <a:pt x="805" y="161"/>
                  </a:lnTo>
                  <a:lnTo>
                    <a:pt x="763" y="178"/>
                  </a:lnTo>
                  <a:lnTo>
                    <a:pt x="716" y="194"/>
                  </a:lnTo>
                  <a:lnTo>
                    <a:pt x="661" y="210"/>
                  </a:lnTo>
                  <a:lnTo>
                    <a:pt x="602" y="226"/>
                  </a:lnTo>
                  <a:lnTo>
                    <a:pt x="540" y="243"/>
                  </a:lnTo>
                  <a:lnTo>
                    <a:pt x="474" y="260"/>
                  </a:lnTo>
                  <a:lnTo>
                    <a:pt x="410" y="275"/>
                  </a:lnTo>
                  <a:lnTo>
                    <a:pt x="343" y="290"/>
                  </a:lnTo>
                  <a:lnTo>
                    <a:pt x="279" y="301"/>
                  </a:lnTo>
                  <a:lnTo>
                    <a:pt x="217" y="313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5" name="Freeform 42"/>
            <p:cNvSpPr>
              <a:spLocks/>
            </p:cNvSpPr>
            <p:nvPr/>
          </p:nvSpPr>
          <p:spPr bwMode="auto">
            <a:xfrm>
              <a:off x="2956" y="1614"/>
              <a:ext cx="329" cy="409"/>
            </a:xfrm>
            <a:custGeom>
              <a:avLst/>
              <a:gdLst>
                <a:gd name="T0" fmla="*/ 132 w 660"/>
                <a:gd name="T1" fmla="*/ 571 h 818"/>
                <a:gd name="T2" fmla="*/ 6 w 660"/>
                <a:gd name="T3" fmla="*/ 818 h 818"/>
                <a:gd name="T4" fmla="*/ 132 w 660"/>
                <a:gd name="T5" fmla="*/ 750 h 818"/>
                <a:gd name="T6" fmla="*/ 660 w 660"/>
                <a:gd name="T7" fmla="*/ 66 h 818"/>
                <a:gd name="T8" fmla="*/ 640 w 660"/>
                <a:gd name="T9" fmla="*/ 40 h 818"/>
                <a:gd name="T10" fmla="*/ 619 w 660"/>
                <a:gd name="T11" fmla="*/ 21 h 818"/>
                <a:gd name="T12" fmla="*/ 593 w 660"/>
                <a:gd name="T13" fmla="*/ 7 h 818"/>
                <a:gd name="T14" fmla="*/ 567 w 660"/>
                <a:gd name="T15" fmla="*/ 0 h 818"/>
                <a:gd name="T16" fmla="*/ 507 w 660"/>
                <a:gd name="T17" fmla="*/ 1 h 818"/>
                <a:gd name="T18" fmla="*/ 441 w 660"/>
                <a:gd name="T19" fmla="*/ 23 h 818"/>
                <a:gd name="T20" fmla="*/ 405 w 660"/>
                <a:gd name="T21" fmla="*/ 40 h 818"/>
                <a:gd name="T22" fmla="*/ 387 w 660"/>
                <a:gd name="T23" fmla="*/ 51 h 818"/>
                <a:gd name="T24" fmla="*/ 370 w 660"/>
                <a:gd name="T25" fmla="*/ 62 h 818"/>
                <a:gd name="T26" fmla="*/ 350 w 660"/>
                <a:gd name="T27" fmla="*/ 75 h 818"/>
                <a:gd name="T28" fmla="*/ 332 w 660"/>
                <a:gd name="T29" fmla="*/ 88 h 818"/>
                <a:gd name="T30" fmla="*/ 313 w 660"/>
                <a:gd name="T31" fmla="*/ 101 h 818"/>
                <a:gd name="T32" fmla="*/ 293 w 660"/>
                <a:gd name="T33" fmla="*/ 116 h 818"/>
                <a:gd name="T34" fmla="*/ 253 w 660"/>
                <a:gd name="T35" fmla="*/ 149 h 818"/>
                <a:gd name="T36" fmla="*/ 234 w 660"/>
                <a:gd name="T37" fmla="*/ 166 h 818"/>
                <a:gd name="T38" fmla="*/ 214 w 660"/>
                <a:gd name="T39" fmla="*/ 183 h 818"/>
                <a:gd name="T40" fmla="*/ 194 w 660"/>
                <a:gd name="T41" fmla="*/ 203 h 818"/>
                <a:gd name="T42" fmla="*/ 173 w 660"/>
                <a:gd name="T43" fmla="*/ 222 h 818"/>
                <a:gd name="T44" fmla="*/ 153 w 660"/>
                <a:gd name="T45" fmla="*/ 242 h 818"/>
                <a:gd name="T46" fmla="*/ 132 w 660"/>
                <a:gd name="T47" fmla="*/ 263 h 818"/>
                <a:gd name="T48" fmla="*/ 0 w 660"/>
                <a:gd name="T49" fmla="*/ 430 h 818"/>
                <a:gd name="T50" fmla="*/ 132 w 660"/>
                <a:gd name="T51" fmla="*/ 358 h 818"/>
                <a:gd name="T52" fmla="*/ 151 w 660"/>
                <a:gd name="T53" fmla="*/ 341 h 818"/>
                <a:gd name="T54" fmla="*/ 170 w 660"/>
                <a:gd name="T55" fmla="*/ 324 h 818"/>
                <a:gd name="T56" fmla="*/ 188 w 660"/>
                <a:gd name="T57" fmla="*/ 306 h 818"/>
                <a:gd name="T58" fmla="*/ 206 w 660"/>
                <a:gd name="T59" fmla="*/ 289 h 818"/>
                <a:gd name="T60" fmla="*/ 243 w 660"/>
                <a:gd name="T61" fmla="*/ 259 h 818"/>
                <a:gd name="T62" fmla="*/ 278 w 660"/>
                <a:gd name="T63" fmla="*/ 233 h 818"/>
                <a:gd name="T64" fmla="*/ 294 w 660"/>
                <a:gd name="T65" fmla="*/ 220 h 818"/>
                <a:gd name="T66" fmla="*/ 310 w 660"/>
                <a:gd name="T67" fmla="*/ 208 h 818"/>
                <a:gd name="T68" fmla="*/ 325 w 660"/>
                <a:gd name="T69" fmla="*/ 198 h 818"/>
                <a:gd name="T70" fmla="*/ 340 w 660"/>
                <a:gd name="T71" fmla="*/ 189 h 818"/>
                <a:gd name="T72" fmla="*/ 367 w 660"/>
                <a:gd name="T73" fmla="*/ 173 h 818"/>
                <a:gd name="T74" fmla="*/ 392 w 660"/>
                <a:gd name="T75" fmla="*/ 160 h 818"/>
                <a:gd name="T76" fmla="*/ 427 w 660"/>
                <a:gd name="T77" fmla="*/ 151 h 818"/>
                <a:gd name="T78" fmla="*/ 445 w 660"/>
                <a:gd name="T79" fmla="*/ 161 h 818"/>
                <a:gd name="T80" fmla="*/ 440 w 660"/>
                <a:gd name="T81" fmla="*/ 195 h 818"/>
                <a:gd name="T82" fmla="*/ 428 w 660"/>
                <a:gd name="T83" fmla="*/ 222 h 818"/>
                <a:gd name="T84" fmla="*/ 410 w 660"/>
                <a:gd name="T85" fmla="*/ 255 h 818"/>
                <a:gd name="T86" fmla="*/ 392 w 660"/>
                <a:gd name="T87" fmla="*/ 272 h 818"/>
                <a:gd name="T88" fmla="*/ 372 w 660"/>
                <a:gd name="T89" fmla="*/ 290 h 818"/>
                <a:gd name="T90" fmla="*/ 354 w 660"/>
                <a:gd name="T91" fmla="*/ 309 h 818"/>
                <a:gd name="T92" fmla="*/ 335 w 660"/>
                <a:gd name="T93" fmla="*/ 328 h 818"/>
                <a:gd name="T94" fmla="*/ 317 w 660"/>
                <a:gd name="T95" fmla="*/ 348 h 818"/>
                <a:gd name="T96" fmla="*/ 298 w 660"/>
                <a:gd name="T97" fmla="*/ 366 h 818"/>
                <a:gd name="T98" fmla="*/ 280 w 660"/>
                <a:gd name="T99" fmla="*/ 387 h 818"/>
                <a:gd name="T100" fmla="*/ 263 w 660"/>
                <a:gd name="T101" fmla="*/ 407 h 818"/>
                <a:gd name="T102" fmla="*/ 245 w 660"/>
                <a:gd name="T103" fmla="*/ 427 h 818"/>
                <a:gd name="T104" fmla="*/ 228 w 660"/>
                <a:gd name="T105" fmla="*/ 448 h 818"/>
                <a:gd name="T106" fmla="*/ 211 w 660"/>
                <a:gd name="T107" fmla="*/ 468 h 818"/>
                <a:gd name="T108" fmla="*/ 195 w 660"/>
                <a:gd name="T109" fmla="*/ 488 h 818"/>
                <a:gd name="T110" fmla="*/ 179 w 660"/>
                <a:gd name="T111" fmla="*/ 509 h 818"/>
                <a:gd name="T112" fmla="*/ 162 w 660"/>
                <a:gd name="T113" fmla="*/ 530 h 818"/>
                <a:gd name="T114" fmla="*/ 147 w 660"/>
                <a:gd name="T115" fmla="*/ 551 h 818"/>
                <a:gd name="T116" fmla="*/ 132 w 660"/>
                <a:gd name="T117" fmla="*/ 571 h 818"/>
                <a:gd name="T118" fmla="*/ 132 w 660"/>
                <a:gd name="T119" fmla="*/ 571 h 81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60"/>
                <a:gd name="T181" fmla="*/ 0 h 818"/>
                <a:gd name="T182" fmla="*/ 660 w 660"/>
                <a:gd name="T183" fmla="*/ 818 h 81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60" h="818">
                  <a:moveTo>
                    <a:pt x="132" y="571"/>
                  </a:moveTo>
                  <a:lnTo>
                    <a:pt x="6" y="818"/>
                  </a:lnTo>
                  <a:lnTo>
                    <a:pt x="132" y="750"/>
                  </a:lnTo>
                  <a:lnTo>
                    <a:pt x="660" y="66"/>
                  </a:lnTo>
                  <a:lnTo>
                    <a:pt x="640" y="40"/>
                  </a:lnTo>
                  <a:lnTo>
                    <a:pt x="619" y="21"/>
                  </a:lnTo>
                  <a:lnTo>
                    <a:pt x="593" y="7"/>
                  </a:lnTo>
                  <a:lnTo>
                    <a:pt x="567" y="0"/>
                  </a:lnTo>
                  <a:lnTo>
                    <a:pt x="507" y="1"/>
                  </a:lnTo>
                  <a:lnTo>
                    <a:pt x="441" y="23"/>
                  </a:lnTo>
                  <a:lnTo>
                    <a:pt x="405" y="40"/>
                  </a:lnTo>
                  <a:lnTo>
                    <a:pt x="387" y="51"/>
                  </a:lnTo>
                  <a:lnTo>
                    <a:pt x="370" y="62"/>
                  </a:lnTo>
                  <a:lnTo>
                    <a:pt x="350" y="75"/>
                  </a:lnTo>
                  <a:lnTo>
                    <a:pt x="332" y="88"/>
                  </a:lnTo>
                  <a:lnTo>
                    <a:pt x="313" y="101"/>
                  </a:lnTo>
                  <a:lnTo>
                    <a:pt x="293" y="116"/>
                  </a:lnTo>
                  <a:lnTo>
                    <a:pt x="253" y="149"/>
                  </a:lnTo>
                  <a:lnTo>
                    <a:pt x="234" y="166"/>
                  </a:lnTo>
                  <a:lnTo>
                    <a:pt x="214" y="183"/>
                  </a:lnTo>
                  <a:lnTo>
                    <a:pt x="194" y="203"/>
                  </a:lnTo>
                  <a:lnTo>
                    <a:pt x="173" y="222"/>
                  </a:lnTo>
                  <a:lnTo>
                    <a:pt x="153" y="242"/>
                  </a:lnTo>
                  <a:lnTo>
                    <a:pt x="132" y="263"/>
                  </a:lnTo>
                  <a:lnTo>
                    <a:pt x="0" y="430"/>
                  </a:lnTo>
                  <a:lnTo>
                    <a:pt x="132" y="358"/>
                  </a:lnTo>
                  <a:lnTo>
                    <a:pt x="151" y="341"/>
                  </a:lnTo>
                  <a:lnTo>
                    <a:pt x="170" y="324"/>
                  </a:lnTo>
                  <a:lnTo>
                    <a:pt x="188" y="306"/>
                  </a:lnTo>
                  <a:lnTo>
                    <a:pt x="206" y="289"/>
                  </a:lnTo>
                  <a:lnTo>
                    <a:pt x="243" y="259"/>
                  </a:lnTo>
                  <a:lnTo>
                    <a:pt x="278" y="233"/>
                  </a:lnTo>
                  <a:lnTo>
                    <a:pt x="294" y="220"/>
                  </a:lnTo>
                  <a:lnTo>
                    <a:pt x="310" y="208"/>
                  </a:lnTo>
                  <a:lnTo>
                    <a:pt x="325" y="198"/>
                  </a:lnTo>
                  <a:lnTo>
                    <a:pt x="340" y="189"/>
                  </a:lnTo>
                  <a:lnTo>
                    <a:pt x="367" y="173"/>
                  </a:lnTo>
                  <a:lnTo>
                    <a:pt x="392" y="160"/>
                  </a:lnTo>
                  <a:lnTo>
                    <a:pt x="427" y="151"/>
                  </a:lnTo>
                  <a:lnTo>
                    <a:pt x="445" y="161"/>
                  </a:lnTo>
                  <a:lnTo>
                    <a:pt x="440" y="195"/>
                  </a:lnTo>
                  <a:lnTo>
                    <a:pt x="428" y="222"/>
                  </a:lnTo>
                  <a:lnTo>
                    <a:pt x="410" y="255"/>
                  </a:lnTo>
                  <a:lnTo>
                    <a:pt x="392" y="272"/>
                  </a:lnTo>
                  <a:lnTo>
                    <a:pt x="372" y="290"/>
                  </a:lnTo>
                  <a:lnTo>
                    <a:pt x="354" y="309"/>
                  </a:lnTo>
                  <a:lnTo>
                    <a:pt x="335" y="328"/>
                  </a:lnTo>
                  <a:lnTo>
                    <a:pt x="317" y="348"/>
                  </a:lnTo>
                  <a:lnTo>
                    <a:pt x="298" y="366"/>
                  </a:lnTo>
                  <a:lnTo>
                    <a:pt x="280" y="387"/>
                  </a:lnTo>
                  <a:lnTo>
                    <a:pt x="263" y="407"/>
                  </a:lnTo>
                  <a:lnTo>
                    <a:pt x="245" y="427"/>
                  </a:lnTo>
                  <a:lnTo>
                    <a:pt x="228" y="448"/>
                  </a:lnTo>
                  <a:lnTo>
                    <a:pt x="211" y="468"/>
                  </a:lnTo>
                  <a:lnTo>
                    <a:pt x="195" y="488"/>
                  </a:lnTo>
                  <a:lnTo>
                    <a:pt x="179" y="509"/>
                  </a:lnTo>
                  <a:lnTo>
                    <a:pt x="162" y="530"/>
                  </a:lnTo>
                  <a:lnTo>
                    <a:pt x="147" y="551"/>
                  </a:lnTo>
                  <a:lnTo>
                    <a:pt x="132" y="571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6" name="Freeform 43"/>
            <p:cNvSpPr>
              <a:spLocks/>
            </p:cNvSpPr>
            <p:nvPr/>
          </p:nvSpPr>
          <p:spPr bwMode="auto">
            <a:xfrm>
              <a:off x="2759" y="1702"/>
              <a:ext cx="376" cy="548"/>
            </a:xfrm>
            <a:custGeom>
              <a:avLst/>
              <a:gdLst>
                <a:gd name="T0" fmla="*/ 667 w 752"/>
                <a:gd name="T1" fmla="*/ 0 h 1098"/>
                <a:gd name="T2" fmla="*/ 500 w 752"/>
                <a:gd name="T3" fmla="*/ 114 h 1098"/>
                <a:gd name="T4" fmla="*/ 448 w 752"/>
                <a:gd name="T5" fmla="*/ 171 h 1098"/>
                <a:gd name="T6" fmla="*/ 396 w 752"/>
                <a:gd name="T7" fmla="*/ 229 h 1098"/>
                <a:gd name="T8" fmla="*/ 345 w 752"/>
                <a:gd name="T9" fmla="*/ 290 h 1098"/>
                <a:gd name="T10" fmla="*/ 295 w 752"/>
                <a:gd name="T11" fmla="*/ 353 h 1098"/>
                <a:gd name="T12" fmla="*/ 244 w 752"/>
                <a:gd name="T13" fmla="*/ 416 h 1098"/>
                <a:gd name="T14" fmla="*/ 221 w 752"/>
                <a:gd name="T15" fmla="*/ 448 h 1098"/>
                <a:gd name="T16" fmla="*/ 197 w 752"/>
                <a:gd name="T17" fmla="*/ 479 h 1098"/>
                <a:gd name="T18" fmla="*/ 174 w 752"/>
                <a:gd name="T19" fmla="*/ 512 h 1098"/>
                <a:gd name="T20" fmla="*/ 151 w 752"/>
                <a:gd name="T21" fmla="*/ 544 h 1098"/>
                <a:gd name="T22" fmla="*/ 49 w 752"/>
                <a:gd name="T23" fmla="*/ 730 h 1098"/>
                <a:gd name="T24" fmla="*/ 178 w 752"/>
                <a:gd name="T25" fmla="*/ 757 h 1098"/>
                <a:gd name="T26" fmla="*/ 208 w 752"/>
                <a:gd name="T27" fmla="*/ 779 h 1098"/>
                <a:gd name="T28" fmla="*/ 129 w 752"/>
                <a:gd name="T29" fmla="*/ 796 h 1098"/>
                <a:gd name="T30" fmla="*/ 129 w 752"/>
                <a:gd name="T31" fmla="*/ 843 h 1098"/>
                <a:gd name="T32" fmla="*/ 210 w 752"/>
                <a:gd name="T33" fmla="*/ 847 h 1098"/>
                <a:gd name="T34" fmla="*/ 186 w 752"/>
                <a:gd name="T35" fmla="*/ 885 h 1098"/>
                <a:gd name="T36" fmla="*/ 151 w 752"/>
                <a:gd name="T37" fmla="*/ 907 h 1098"/>
                <a:gd name="T38" fmla="*/ 21 w 752"/>
                <a:gd name="T39" fmla="*/ 985 h 1098"/>
                <a:gd name="T40" fmla="*/ 177 w 752"/>
                <a:gd name="T41" fmla="*/ 1001 h 1098"/>
                <a:gd name="T42" fmla="*/ 426 w 752"/>
                <a:gd name="T43" fmla="*/ 967 h 1098"/>
                <a:gd name="T44" fmla="*/ 752 w 752"/>
                <a:gd name="T45" fmla="*/ 857 h 1098"/>
                <a:gd name="T46" fmla="*/ 437 w 752"/>
                <a:gd name="T47" fmla="*/ 873 h 1098"/>
                <a:gd name="T48" fmla="*/ 364 w 752"/>
                <a:gd name="T49" fmla="*/ 856 h 1098"/>
                <a:gd name="T50" fmla="*/ 385 w 752"/>
                <a:gd name="T51" fmla="*/ 813 h 1098"/>
                <a:gd name="T52" fmla="*/ 428 w 752"/>
                <a:gd name="T53" fmla="*/ 779 h 1098"/>
                <a:gd name="T54" fmla="*/ 490 w 752"/>
                <a:gd name="T55" fmla="*/ 752 h 1098"/>
                <a:gd name="T56" fmla="*/ 737 w 752"/>
                <a:gd name="T57" fmla="*/ 654 h 1098"/>
                <a:gd name="T58" fmla="*/ 478 w 752"/>
                <a:gd name="T59" fmla="*/ 637 h 1098"/>
                <a:gd name="T60" fmla="*/ 660 w 752"/>
                <a:gd name="T61" fmla="*/ 351 h 1098"/>
                <a:gd name="T62" fmla="*/ 513 w 752"/>
                <a:gd name="T63" fmla="*/ 414 h 1098"/>
                <a:gd name="T64" fmla="*/ 486 w 752"/>
                <a:gd name="T65" fmla="*/ 450 h 1098"/>
                <a:gd name="T66" fmla="*/ 462 w 752"/>
                <a:gd name="T67" fmla="*/ 485 h 1098"/>
                <a:gd name="T68" fmla="*/ 439 w 752"/>
                <a:gd name="T69" fmla="*/ 520 h 1098"/>
                <a:gd name="T70" fmla="*/ 408 w 752"/>
                <a:gd name="T71" fmla="*/ 567 h 1098"/>
                <a:gd name="T72" fmla="*/ 371 w 752"/>
                <a:gd name="T73" fmla="*/ 623 h 1098"/>
                <a:gd name="T74" fmla="*/ 340 w 752"/>
                <a:gd name="T75" fmla="*/ 667 h 1098"/>
                <a:gd name="T76" fmla="*/ 307 w 752"/>
                <a:gd name="T77" fmla="*/ 694 h 1098"/>
                <a:gd name="T78" fmla="*/ 256 w 752"/>
                <a:gd name="T79" fmla="*/ 699 h 1098"/>
                <a:gd name="T80" fmla="*/ 213 w 752"/>
                <a:gd name="T81" fmla="*/ 653 h 1098"/>
                <a:gd name="T82" fmla="*/ 218 w 752"/>
                <a:gd name="T83" fmla="*/ 584 h 1098"/>
                <a:gd name="T84" fmla="*/ 247 w 752"/>
                <a:gd name="T85" fmla="*/ 525 h 1098"/>
                <a:gd name="T86" fmla="*/ 271 w 752"/>
                <a:gd name="T87" fmla="*/ 492 h 1098"/>
                <a:gd name="T88" fmla="*/ 296 w 752"/>
                <a:gd name="T89" fmla="*/ 452 h 1098"/>
                <a:gd name="T90" fmla="*/ 325 w 752"/>
                <a:gd name="T91" fmla="*/ 411 h 1098"/>
                <a:gd name="T92" fmla="*/ 355 w 752"/>
                <a:gd name="T93" fmla="*/ 371 h 1098"/>
                <a:gd name="T94" fmla="*/ 387 w 752"/>
                <a:gd name="T95" fmla="*/ 332 h 1098"/>
                <a:gd name="T96" fmla="*/ 421 w 752"/>
                <a:gd name="T97" fmla="*/ 293 h 1098"/>
                <a:gd name="T98" fmla="*/ 455 w 752"/>
                <a:gd name="T99" fmla="*/ 255 h 1098"/>
                <a:gd name="T100" fmla="*/ 490 w 752"/>
                <a:gd name="T101" fmla="*/ 218 h 1098"/>
                <a:gd name="T102" fmla="*/ 525 w 752"/>
                <a:gd name="T103" fmla="*/ 183 h 109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752"/>
                <a:gd name="T157" fmla="*/ 0 h 1098"/>
                <a:gd name="T158" fmla="*/ 752 w 752"/>
                <a:gd name="T159" fmla="*/ 1098 h 109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752" h="1098">
                  <a:moveTo>
                    <a:pt x="525" y="183"/>
                  </a:moveTo>
                  <a:lnTo>
                    <a:pt x="667" y="0"/>
                  </a:lnTo>
                  <a:lnTo>
                    <a:pt x="525" y="88"/>
                  </a:lnTo>
                  <a:lnTo>
                    <a:pt x="500" y="114"/>
                  </a:lnTo>
                  <a:lnTo>
                    <a:pt x="474" y="143"/>
                  </a:lnTo>
                  <a:lnTo>
                    <a:pt x="448" y="171"/>
                  </a:lnTo>
                  <a:lnTo>
                    <a:pt x="422" y="199"/>
                  </a:lnTo>
                  <a:lnTo>
                    <a:pt x="396" y="229"/>
                  </a:lnTo>
                  <a:lnTo>
                    <a:pt x="370" y="259"/>
                  </a:lnTo>
                  <a:lnTo>
                    <a:pt x="345" y="290"/>
                  </a:lnTo>
                  <a:lnTo>
                    <a:pt x="319" y="320"/>
                  </a:lnTo>
                  <a:lnTo>
                    <a:pt x="295" y="353"/>
                  </a:lnTo>
                  <a:lnTo>
                    <a:pt x="270" y="385"/>
                  </a:lnTo>
                  <a:lnTo>
                    <a:pt x="244" y="416"/>
                  </a:lnTo>
                  <a:lnTo>
                    <a:pt x="234" y="432"/>
                  </a:lnTo>
                  <a:lnTo>
                    <a:pt x="221" y="448"/>
                  </a:lnTo>
                  <a:lnTo>
                    <a:pt x="210" y="463"/>
                  </a:lnTo>
                  <a:lnTo>
                    <a:pt x="197" y="479"/>
                  </a:lnTo>
                  <a:lnTo>
                    <a:pt x="186" y="497"/>
                  </a:lnTo>
                  <a:lnTo>
                    <a:pt x="174" y="512"/>
                  </a:lnTo>
                  <a:lnTo>
                    <a:pt x="163" y="528"/>
                  </a:lnTo>
                  <a:lnTo>
                    <a:pt x="151" y="544"/>
                  </a:lnTo>
                  <a:lnTo>
                    <a:pt x="129" y="575"/>
                  </a:lnTo>
                  <a:lnTo>
                    <a:pt x="49" y="730"/>
                  </a:lnTo>
                  <a:lnTo>
                    <a:pt x="129" y="753"/>
                  </a:lnTo>
                  <a:lnTo>
                    <a:pt x="178" y="757"/>
                  </a:lnTo>
                  <a:lnTo>
                    <a:pt x="197" y="766"/>
                  </a:lnTo>
                  <a:lnTo>
                    <a:pt x="208" y="779"/>
                  </a:lnTo>
                  <a:lnTo>
                    <a:pt x="213" y="794"/>
                  </a:lnTo>
                  <a:lnTo>
                    <a:pt x="129" y="796"/>
                  </a:lnTo>
                  <a:lnTo>
                    <a:pt x="0" y="838"/>
                  </a:lnTo>
                  <a:lnTo>
                    <a:pt x="129" y="843"/>
                  </a:lnTo>
                  <a:lnTo>
                    <a:pt x="216" y="828"/>
                  </a:lnTo>
                  <a:lnTo>
                    <a:pt x="210" y="847"/>
                  </a:lnTo>
                  <a:lnTo>
                    <a:pt x="200" y="866"/>
                  </a:lnTo>
                  <a:lnTo>
                    <a:pt x="186" y="885"/>
                  </a:lnTo>
                  <a:lnTo>
                    <a:pt x="170" y="897"/>
                  </a:lnTo>
                  <a:lnTo>
                    <a:pt x="151" y="907"/>
                  </a:lnTo>
                  <a:lnTo>
                    <a:pt x="129" y="911"/>
                  </a:lnTo>
                  <a:lnTo>
                    <a:pt x="21" y="985"/>
                  </a:lnTo>
                  <a:lnTo>
                    <a:pt x="129" y="1098"/>
                  </a:lnTo>
                  <a:lnTo>
                    <a:pt x="177" y="1001"/>
                  </a:lnTo>
                  <a:lnTo>
                    <a:pt x="332" y="982"/>
                  </a:lnTo>
                  <a:lnTo>
                    <a:pt x="426" y="967"/>
                  </a:lnTo>
                  <a:lnTo>
                    <a:pt x="525" y="949"/>
                  </a:lnTo>
                  <a:lnTo>
                    <a:pt x="752" y="857"/>
                  </a:lnTo>
                  <a:lnTo>
                    <a:pt x="525" y="861"/>
                  </a:lnTo>
                  <a:lnTo>
                    <a:pt x="437" y="873"/>
                  </a:lnTo>
                  <a:lnTo>
                    <a:pt x="363" y="881"/>
                  </a:lnTo>
                  <a:lnTo>
                    <a:pt x="364" y="856"/>
                  </a:lnTo>
                  <a:lnTo>
                    <a:pt x="371" y="834"/>
                  </a:lnTo>
                  <a:lnTo>
                    <a:pt x="385" y="813"/>
                  </a:lnTo>
                  <a:lnTo>
                    <a:pt x="405" y="796"/>
                  </a:lnTo>
                  <a:lnTo>
                    <a:pt x="428" y="779"/>
                  </a:lnTo>
                  <a:lnTo>
                    <a:pt x="456" y="765"/>
                  </a:lnTo>
                  <a:lnTo>
                    <a:pt x="490" y="752"/>
                  </a:lnTo>
                  <a:lnTo>
                    <a:pt x="525" y="741"/>
                  </a:lnTo>
                  <a:lnTo>
                    <a:pt x="737" y="654"/>
                  </a:lnTo>
                  <a:lnTo>
                    <a:pt x="525" y="627"/>
                  </a:lnTo>
                  <a:lnTo>
                    <a:pt x="478" y="637"/>
                  </a:lnTo>
                  <a:lnTo>
                    <a:pt x="525" y="575"/>
                  </a:lnTo>
                  <a:lnTo>
                    <a:pt x="660" y="351"/>
                  </a:lnTo>
                  <a:lnTo>
                    <a:pt x="525" y="396"/>
                  </a:lnTo>
                  <a:lnTo>
                    <a:pt x="513" y="414"/>
                  </a:lnTo>
                  <a:lnTo>
                    <a:pt x="499" y="432"/>
                  </a:lnTo>
                  <a:lnTo>
                    <a:pt x="486" y="450"/>
                  </a:lnTo>
                  <a:lnTo>
                    <a:pt x="474" y="468"/>
                  </a:lnTo>
                  <a:lnTo>
                    <a:pt x="462" y="485"/>
                  </a:lnTo>
                  <a:lnTo>
                    <a:pt x="451" y="502"/>
                  </a:lnTo>
                  <a:lnTo>
                    <a:pt x="439" y="520"/>
                  </a:lnTo>
                  <a:lnTo>
                    <a:pt x="429" y="536"/>
                  </a:lnTo>
                  <a:lnTo>
                    <a:pt x="408" y="567"/>
                  </a:lnTo>
                  <a:lnTo>
                    <a:pt x="388" y="596"/>
                  </a:lnTo>
                  <a:lnTo>
                    <a:pt x="371" y="623"/>
                  </a:lnTo>
                  <a:lnTo>
                    <a:pt x="355" y="647"/>
                  </a:lnTo>
                  <a:lnTo>
                    <a:pt x="340" y="667"/>
                  </a:lnTo>
                  <a:lnTo>
                    <a:pt x="324" y="683"/>
                  </a:lnTo>
                  <a:lnTo>
                    <a:pt x="307" y="694"/>
                  </a:lnTo>
                  <a:lnTo>
                    <a:pt x="289" y="699"/>
                  </a:lnTo>
                  <a:lnTo>
                    <a:pt x="256" y="699"/>
                  </a:lnTo>
                  <a:lnTo>
                    <a:pt x="229" y="683"/>
                  </a:lnTo>
                  <a:lnTo>
                    <a:pt x="213" y="653"/>
                  </a:lnTo>
                  <a:lnTo>
                    <a:pt x="212" y="611"/>
                  </a:lnTo>
                  <a:lnTo>
                    <a:pt x="218" y="584"/>
                  </a:lnTo>
                  <a:lnTo>
                    <a:pt x="229" y="556"/>
                  </a:lnTo>
                  <a:lnTo>
                    <a:pt x="247" y="525"/>
                  </a:lnTo>
                  <a:lnTo>
                    <a:pt x="258" y="509"/>
                  </a:lnTo>
                  <a:lnTo>
                    <a:pt x="271" y="492"/>
                  </a:lnTo>
                  <a:lnTo>
                    <a:pt x="284" y="472"/>
                  </a:lnTo>
                  <a:lnTo>
                    <a:pt x="296" y="452"/>
                  </a:lnTo>
                  <a:lnTo>
                    <a:pt x="311" y="432"/>
                  </a:lnTo>
                  <a:lnTo>
                    <a:pt x="325" y="411"/>
                  </a:lnTo>
                  <a:lnTo>
                    <a:pt x="340" y="391"/>
                  </a:lnTo>
                  <a:lnTo>
                    <a:pt x="355" y="371"/>
                  </a:lnTo>
                  <a:lnTo>
                    <a:pt x="371" y="350"/>
                  </a:lnTo>
                  <a:lnTo>
                    <a:pt x="387" y="332"/>
                  </a:lnTo>
                  <a:lnTo>
                    <a:pt x="405" y="312"/>
                  </a:lnTo>
                  <a:lnTo>
                    <a:pt x="421" y="293"/>
                  </a:lnTo>
                  <a:lnTo>
                    <a:pt x="438" y="273"/>
                  </a:lnTo>
                  <a:lnTo>
                    <a:pt x="455" y="255"/>
                  </a:lnTo>
                  <a:lnTo>
                    <a:pt x="472" y="236"/>
                  </a:lnTo>
                  <a:lnTo>
                    <a:pt x="490" y="218"/>
                  </a:lnTo>
                  <a:lnTo>
                    <a:pt x="507" y="201"/>
                  </a:lnTo>
                  <a:lnTo>
                    <a:pt x="525" y="183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37" name="Freeform 44"/>
            <p:cNvSpPr>
              <a:spLocks/>
            </p:cNvSpPr>
            <p:nvPr/>
          </p:nvSpPr>
          <p:spPr bwMode="auto">
            <a:xfrm>
              <a:off x="2295" y="1923"/>
              <a:ext cx="609" cy="783"/>
            </a:xfrm>
            <a:custGeom>
              <a:avLst/>
              <a:gdLst>
                <a:gd name="T0" fmla="*/ 1034 w 1217"/>
                <a:gd name="T1" fmla="*/ 956 h 1567"/>
                <a:gd name="T2" fmla="*/ 938 w 1217"/>
                <a:gd name="T3" fmla="*/ 935 h 1567"/>
                <a:gd name="T4" fmla="*/ 789 w 1217"/>
                <a:gd name="T5" fmla="*/ 884 h 1567"/>
                <a:gd name="T6" fmla="*/ 817 w 1217"/>
                <a:gd name="T7" fmla="*/ 725 h 1567"/>
                <a:gd name="T8" fmla="*/ 871 w 1217"/>
                <a:gd name="T9" fmla="*/ 582 h 1567"/>
                <a:gd name="T10" fmla="*/ 440 w 1217"/>
                <a:gd name="T11" fmla="*/ 548 h 1567"/>
                <a:gd name="T12" fmla="*/ 198 w 1217"/>
                <a:gd name="T13" fmla="*/ 490 h 1567"/>
                <a:gd name="T14" fmla="*/ 56 w 1217"/>
                <a:gd name="T15" fmla="*/ 400 h 1567"/>
                <a:gd name="T16" fmla="*/ 0 w 1217"/>
                <a:gd name="T17" fmla="*/ 270 h 1567"/>
                <a:gd name="T18" fmla="*/ 38 w 1217"/>
                <a:gd name="T19" fmla="*/ 142 h 1567"/>
                <a:gd name="T20" fmla="*/ 106 w 1217"/>
                <a:gd name="T21" fmla="*/ 72 h 1567"/>
                <a:gd name="T22" fmla="*/ 212 w 1217"/>
                <a:gd name="T23" fmla="*/ 19 h 1567"/>
                <a:gd name="T24" fmla="*/ 506 w 1217"/>
                <a:gd name="T25" fmla="*/ 23 h 1567"/>
                <a:gd name="T26" fmla="*/ 640 w 1217"/>
                <a:gd name="T27" fmla="*/ 99 h 1567"/>
                <a:gd name="T28" fmla="*/ 682 w 1217"/>
                <a:gd name="T29" fmla="*/ 257 h 1567"/>
                <a:gd name="T30" fmla="*/ 615 w 1217"/>
                <a:gd name="T31" fmla="*/ 352 h 1567"/>
                <a:gd name="T32" fmla="*/ 511 w 1217"/>
                <a:gd name="T33" fmla="*/ 209 h 1567"/>
                <a:gd name="T34" fmla="*/ 470 w 1217"/>
                <a:gd name="T35" fmla="*/ 149 h 1567"/>
                <a:gd name="T36" fmla="*/ 333 w 1217"/>
                <a:gd name="T37" fmla="*/ 146 h 1567"/>
                <a:gd name="T38" fmla="*/ 259 w 1217"/>
                <a:gd name="T39" fmla="*/ 319 h 1567"/>
                <a:gd name="T40" fmla="*/ 306 w 1217"/>
                <a:gd name="T41" fmla="*/ 384 h 1567"/>
                <a:gd name="T42" fmla="*/ 438 w 1217"/>
                <a:gd name="T43" fmla="*/ 419 h 1567"/>
                <a:gd name="T44" fmla="*/ 779 w 1217"/>
                <a:gd name="T45" fmla="*/ 360 h 1567"/>
                <a:gd name="T46" fmla="*/ 946 w 1217"/>
                <a:gd name="T47" fmla="*/ 302 h 1567"/>
                <a:gd name="T48" fmla="*/ 1000 w 1217"/>
                <a:gd name="T49" fmla="*/ 219 h 1567"/>
                <a:gd name="T50" fmla="*/ 1057 w 1217"/>
                <a:gd name="T51" fmla="*/ 133 h 1567"/>
                <a:gd name="T52" fmla="*/ 1014 w 1217"/>
                <a:gd name="T53" fmla="*/ 321 h 1567"/>
                <a:gd name="T54" fmla="*/ 995 w 1217"/>
                <a:gd name="T55" fmla="*/ 362 h 1567"/>
                <a:gd name="T56" fmla="*/ 993 w 1217"/>
                <a:gd name="T57" fmla="*/ 410 h 1567"/>
                <a:gd name="T58" fmla="*/ 1025 w 1217"/>
                <a:gd name="T59" fmla="*/ 468 h 1567"/>
                <a:gd name="T60" fmla="*/ 982 w 1217"/>
                <a:gd name="T61" fmla="*/ 809 h 1567"/>
                <a:gd name="T62" fmla="*/ 1163 w 1217"/>
                <a:gd name="T63" fmla="*/ 878 h 1567"/>
                <a:gd name="T64" fmla="*/ 1212 w 1217"/>
                <a:gd name="T65" fmla="*/ 1117 h 1567"/>
                <a:gd name="T66" fmla="*/ 1157 w 1217"/>
                <a:gd name="T67" fmla="*/ 1282 h 1567"/>
                <a:gd name="T68" fmla="*/ 1105 w 1217"/>
                <a:gd name="T69" fmla="*/ 1372 h 1567"/>
                <a:gd name="T70" fmla="*/ 1039 w 1217"/>
                <a:gd name="T71" fmla="*/ 1451 h 1567"/>
                <a:gd name="T72" fmla="*/ 955 w 1217"/>
                <a:gd name="T73" fmla="*/ 1517 h 1567"/>
                <a:gd name="T74" fmla="*/ 837 w 1217"/>
                <a:gd name="T75" fmla="*/ 1562 h 1567"/>
                <a:gd name="T76" fmla="*/ 652 w 1217"/>
                <a:gd name="T77" fmla="*/ 1530 h 1567"/>
                <a:gd name="T78" fmla="*/ 563 w 1217"/>
                <a:gd name="T79" fmla="*/ 1406 h 1567"/>
                <a:gd name="T80" fmla="*/ 572 w 1217"/>
                <a:gd name="T81" fmla="*/ 1204 h 1567"/>
                <a:gd name="T82" fmla="*/ 630 w 1217"/>
                <a:gd name="T83" fmla="*/ 1077 h 1567"/>
                <a:gd name="T84" fmla="*/ 715 w 1217"/>
                <a:gd name="T85" fmla="*/ 997 h 1567"/>
                <a:gd name="T86" fmla="*/ 802 w 1217"/>
                <a:gd name="T87" fmla="*/ 962 h 1567"/>
                <a:gd name="T88" fmla="*/ 806 w 1217"/>
                <a:gd name="T89" fmla="*/ 1057 h 1567"/>
                <a:gd name="T90" fmla="*/ 746 w 1217"/>
                <a:gd name="T91" fmla="*/ 1216 h 1567"/>
                <a:gd name="T92" fmla="*/ 788 w 1217"/>
                <a:gd name="T93" fmla="*/ 1353 h 1567"/>
                <a:gd name="T94" fmla="*/ 905 w 1217"/>
                <a:gd name="T95" fmla="*/ 1309 h 1567"/>
                <a:gd name="T96" fmla="*/ 1002 w 1217"/>
                <a:gd name="T97" fmla="*/ 1197 h 1567"/>
                <a:gd name="T98" fmla="*/ 1057 w 1217"/>
                <a:gd name="T99" fmla="*/ 1014 h 156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217"/>
                <a:gd name="T151" fmla="*/ 0 h 1567"/>
                <a:gd name="T152" fmla="*/ 1217 w 1217"/>
                <a:gd name="T153" fmla="*/ 1567 h 156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217" h="1567">
                  <a:moveTo>
                    <a:pt x="1057" y="1014"/>
                  </a:moveTo>
                  <a:lnTo>
                    <a:pt x="1053" y="991"/>
                  </a:lnTo>
                  <a:lnTo>
                    <a:pt x="1046" y="974"/>
                  </a:lnTo>
                  <a:lnTo>
                    <a:pt x="1034" y="956"/>
                  </a:lnTo>
                  <a:lnTo>
                    <a:pt x="1019" y="945"/>
                  </a:lnTo>
                  <a:lnTo>
                    <a:pt x="1002" y="937"/>
                  </a:lnTo>
                  <a:lnTo>
                    <a:pt x="982" y="932"/>
                  </a:lnTo>
                  <a:lnTo>
                    <a:pt x="938" y="935"/>
                  </a:lnTo>
                  <a:lnTo>
                    <a:pt x="893" y="943"/>
                  </a:lnTo>
                  <a:lnTo>
                    <a:pt x="857" y="943"/>
                  </a:lnTo>
                  <a:lnTo>
                    <a:pt x="810" y="924"/>
                  </a:lnTo>
                  <a:lnTo>
                    <a:pt x="789" y="884"/>
                  </a:lnTo>
                  <a:lnTo>
                    <a:pt x="787" y="859"/>
                  </a:lnTo>
                  <a:lnTo>
                    <a:pt x="789" y="829"/>
                  </a:lnTo>
                  <a:lnTo>
                    <a:pt x="805" y="761"/>
                  </a:lnTo>
                  <a:lnTo>
                    <a:pt x="817" y="725"/>
                  </a:lnTo>
                  <a:lnTo>
                    <a:pt x="829" y="689"/>
                  </a:lnTo>
                  <a:lnTo>
                    <a:pt x="843" y="652"/>
                  </a:lnTo>
                  <a:lnTo>
                    <a:pt x="857" y="617"/>
                  </a:lnTo>
                  <a:lnTo>
                    <a:pt x="871" y="582"/>
                  </a:lnTo>
                  <a:lnTo>
                    <a:pt x="883" y="549"/>
                  </a:lnTo>
                  <a:lnTo>
                    <a:pt x="715" y="558"/>
                  </a:lnTo>
                  <a:lnTo>
                    <a:pt x="568" y="557"/>
                  </a:lnTo>
                  <a:lnTo>
                    <a:pt x="440" y="548"/>
                  </a:lnTo>
                  <a:lnTo>
                    <a:pt x="331" y="529"/>
                  </a:lnTo>
                  <a:lnTo>
                    <a:pt x="282" y="518"/>
                  </a:lnTo>
                  <a:lnTo>
                    <a:pt x="237" y="505"/>
                  </a:lnTo>
                  <a:lnTo>
                    <a:pt x="198" y="490"/>
                  </a:lnTo>
                  <a:lnTo>
                    <a:pt x="162" y="474"/>
                  </a:lnTo>
                  <a:lnTo>
                    <a:pt x="130" y="457"/>
                  </a:lnTo>
                  <a:lnTo>
                    <a:pt x="103" y="438"/>
                  </a:lnTo>
                  <a:lnTo>
                    <a:pt x="56" y="400"/>
                  </a:lnTo>
                  <a:lnTo>
                    <a:pt x="39" y="378"/>
                  </a:lnTo>
                  <a:lnTo>
                    <a:pt x="25" y="358"/>
                  </a:lnTo>
                  <a:lnTo>
                    <a:pt x="6" y="314"/>
                  </a:lnTo>
                  <a:lnTo>
                    <a:pt x="0" y="270"/>
                  </a:lnTo>
                  <a:lnTo>
                    <a:pt x="2" y="225"/>
                  </a:lnTo>
                  <a:lnTo>
                    <a:pt x="16" y="182"/>
                  </a:lnTo>
                  <a:lnTo>
                    <a:pt x="25" y="162"/>
                  </a:lnTo>
                  <a:lnTo>
                    <a:pt x="38" y="142"/>
                  </a:lnTo>
                  <a:lnTo>
                    <a:pt x="53" y="123"/>
                  </a:lnTo>
                  <a:lnTo>
                    <a:pt x="69" y="104"/>
                  </a:lnTo>
                  <a:lnTo>
                    <a:pt x="88" y="88"/>
                  </a:lnTo>
                  <a:lnTo>
                    <a:pt x="106" y="72"/>
                  </a:lnTo>
                  <a:lnTo>
                    <a:pt x="130" y="55"/>
                  </a:lnTo>
                  <a:lnTo>
                    <a:pt x="157" y="42"/>
                  </a:lnTo>
                  <a:lnTo>
                    <a:pt x="183" y="29"/>
                  </a:lnTo>
                  <a:lnTo>
                    <a:pt x="212" y="19"/>
                  </a:lnTo>
                  <a:lnTo>
                    <a:pt x="270" y="6"/>
                  </a:lnTo>
                  <a:lnTo>
                    <a:pt x="329" y="0"/>
                  </a:lnTo>
                  <a:lnTo>
                    <a:pt x="449" y="10"/>
                  </a:lnTo>
                  <a:lnTo>
                    <a:pt x="506" y="23"/>
                  </a:lnTo>
                  <a:lnTo>
                    <a:pt x="557" y="43"/>
                  </a:lnTo>
                  <a:lnTo>
                    <a:pt x="580" y="56"/>
                  </a:lnTo>
                  <a:lnTo>
                    <a:pt x="602" y="70"/>
                  </a:lnTo>
                  <a:lnTo>
                    <a:pt x="640" y="99"/>
                  </a:lnTo>
                  <a:lnTo>
                    <a:pt x="669" y="133"/>
                  </a:lnTo>
                  <a:lnTo>
                    <a:pt x="686" y="172"/>
                  </a:lnTo>
                  <a:lnTo>
                    <a:pt x="691" y="212"/>
                  </a:lnTo>
                  <a:lnTo>
                    <a:pt x="682" y="257"/>
                  </a:lnTo>
                  <a:lnTo>
                    <a:pt x="671" y="279"/>
                  </a:lnTo>
                  <a:lnTo>
                    <a:pt x="658" y="303"/>
                  </a:lnTo>
                  <a:lnTo>
                    <a:pt x="638" y="326"/>
                  </a:lnTo>
                  <a:lnTo>
                    <a:pt x="615" y="352"/>
                  </a:lnTo>
                  <a:lnTo>
                    <a:pt x="544" y="348"/>
                  </a:lnTo>
                  <a:lnTo>
                    <a:pt x="514" y="318"/>
                  </a:lnTo>
                  <a:lnTo>
                    <a:pt x="509" y="271"/>
                  </a:lnTo>
                  <a:lnTo>
                    <a:pt x="511" y="209"/>
                  </a:lnTo>
                  <a:lnTo>
                    <a:pt x="509" y="190"/>
                  </a:lnTo>
                  <a:lnTo>
                    <a:pt x="500" y="174"/>
                  </a:lnTo>
                  <a:lnTo>
                    <a:pt x="487" y="161"/>
                  </a:lnTo>
                  <a:lnTo>
                    <a:pt x="470" y="149"/>
                  </a:lnTo>
                  <a:lnTo>
                    <a:pt x="450" y="142"/>
                  </a:lnTo>
                  <a:lnTo>
                    <a:pt x="428" y="136"/>
                  </a:lnTo>
                  <a:lnTo>
                    <a:pt x="380" y="134"/>
                  </a:lnTo>
                  <a:lnTo>
                    <a:pt x="333" y="146"/>
                  </a:lnTo>
                  <a:lnTo>
                    <a:pt x="290" y="172"/>
                  </a:lnTo>
                  <a:lnTo>
                    <a:pt x="263" y="214"/>
                  </a:lnTo>
                  <a:lnTo>
                    <a:pt x="252" y="273"/>
                  </a:lnTo>
                  <a:lnTo>
                    <a:pt x="259" y="319"/>
                  </a:lnTo>
                  <a:lnTo>
                    <a:pt x="267" y="339"/>
                  </a:lnTo>
                  <a:lnTo>
                    <a:pt x="279" y="356"/>
                  </a:lnTo>
                  <a:lnTo>
                    <a:pt x="291" y="371"/>
                  </a:lnTo>
                  <a:lnTo>
                    <a:pt x="306" y="384"/>
                  </a:lnTo>
                  <a:lnTo>
                    <a:pt x="325" y="393"/>
                  </a:lnTo>
                  <a:lnTo>
                    <a:pt x="344" y="401"/>
                  </a:lnTo>
                  <a:lnTo>
                    <a:pt x="388" y="413"/>
                  </a:lnTo>
                  <a:lnTo>
                    <a:pt x="438" y="419"/>
                  </a:lnTo>
                  <a:lnTo>
                    <a:pt x="549" y="413"/>
                  </a:lnTo>
                  <a:lnTo>
                    <a:pt x="666" y="390"/>
                  </a:lnTo>
                  <a:lnTo>
                    <a:pt x="724" y="376"/>
                  </a:lnTo>
                  <a:lnTo>
                    <a:pt x="779" y="360"/>
                  </a:lnTo>
                  <a:lnTo>
                    <a:pt x="829" y="344"/>
                  </a:lnTo>
                  <a:lnTo>
                    <a:pt x="875" y="329"/>
                  </a:lnTo>
                  <a:lnTo>
                    <a:pt x="914" y="314"/>
                  </a:lnTo>
                  <a:lnTo>
                    <a:pt x="946" y="302"/>
                  </a:lnTo>
                  <a:lnTo>
                    <a:pt x="958" y="283"/>
                  </a:lnTo>
                  <a:lnTo>
                    <a:pt x="971" y="261"/>
                  </a:lnTo>
                  <a:lnTo>
                    <a:pt x="985" y="241"/>
                  </a:lnTo>
                  <a:lnTo>
                    <a:pt x="1000" y="219"/>
                  </a:lnTo>
                  <a:lnTo>
                    <a:pt x="1014" y="199"/>
                  </a:lnTo>
                  <a:lnTo>
                    <a:pt x="1028" y="177"/>
                  </a:lnTo>
                  <a:lnTo>
                    <a:pt x="1042" y="155"/>
                  </a:lnTo>
                  <a:lnTo>
                    <a:pt x="1057" y="133"/>
                  </a:lnTo>
                  <a:lnTo>
                    <a:pt x="1137" y="68"/>
                  </a:lnTo>
                  <a:lnTo>
                    <a:pt x="1115" y="295"/>
                  </a:lnTo>
                  <a:lnTo>
                    <a:pt x="1057" y="311"/>
                  </a:lnTo>
                  <a:lnTo>
                    <a:pt x="1014" y="321"/>
                  </a:lnTo>
                  <a:lnTo>
                    <a:pt x="990" y="331"/>
                  </a:lnTo>
                  <a:lnTo>
                    <a:pt x="969" y="374"/>
                  </a:lnTo>
                  <a:lnTo>
                    <a:pt x="976" y="368"/>
                  </a:lnTo>
                  <a:lnTo>
                    <a:pt x="995" y="362"/>
                  </a:lnTo>
                  <a:lnTo>
                    <a:pt x="1057" y="354"/>
                  </a:lnTo>
                  <a:lnTo>
                    <a:pt x="1191" y="362"/>
                  </a:lnTo>
                  <a:lnTo>
                    <a:pt x="1057" y="401"/>
                  </a:lnTo>
                  <a:lnTo>
                    <a:pt x="993" y="410"/>
                  </a:lnTo>
                  <a:lnTo>
                    <a:pt x="963" y="416"/>
                  </a:lnTo>
                  <a:lnTo>
                    <a:pt x="972" y="442"/>
                  </a:lnTo>
                  <a:lnTo>
                    <a:pt x="995" y="459"/>
                  </a:lnTo>
                  <a:lnTo>
                    <a:pt x="1025" y="468"/>
                  </a:lnTo>
                  <a:lnTo>
                    <a:pt x="1057" y="469"/>
                  </a:lnTo>
                  <a:lnTo>
                    <a:pt x="1110" y="501"/>
                  </a:lnTo>
                  <a:lnTo>
                    <a:pt x="1057" y="656"/>
                  </a:lnTo>
                  <a:lnTo>
                    <a:pt x="982" y="809"/>
                  </a:lnTo>
                  <a:lnTo>
                    <a:pt x="1057" y="818"/>
                  </a:lnTo>
                  <a:lnTo>
                    <a:pt x="1099" y="831"/>
                  </a:lnTo>
                  <a:lnTo>
                    <a:pt x="1134" y="853"/>
                  </a:lnTo>
                  <a:lnTo>
                    <a:pt x="1163" y="878"/>
                  </a:lnTo>
                  <a:lnTo>
                    <a:pt x="1185" y="910"/>
                  </a:lnTo>
                  <a:lnTo>
                    <a:pt x="1213" y="984"/>
                  </a:lnTo>
                  <a:lnTo>
                    <a:pt x="1217" y="1071"/>
                  </a:lnTo>
                  <a:lnTo>
                    <a:pt x="1212" y="1117"/>
                  </a:lnTo>
                  <a:lnTo>
                    <a:pt x="1201" y="1165"/>
                  </a:lnTo>
                  <a:lnTo>
                    <a:pt x="1187" y="1212"/>
                  </a:lnTo>
                  <a:lnTo>
                    <a:pt x="1168" y="1259"/>
                  </a:lnTo>
                  <a:lnTo>
                    <a:pt x="1157" y="1282"/>
                  </a:lnTo>
                  <a:lnTo>
                    <a:pt x="1146" y="1306"/>
                  </a:lnTo>
                  <a:lnTo>
                    <a:pt x="1133" y="1327"/>
                  </a:lnTo>
                  <a:lnTo>
                    <a:pt x="1119" y="1350"/>
                  </a:lnTo>
                  <a:lnTo>
                    <a:pt x="1105" y="1372"/>
                  </a:lnTo>
                  <a:lnTo>
                    <a:pt x="1091" y="1392"/>
                  </a:lnTo>
                  <a:lnTo>
                    <a:pt x="1073" y="1413"/>
                  </a:lnTo>
                  <a:lnTo>
                    <a:pt x="1057" y="1432"/>
                  </a:lnTo>
                  <a:lnTo>
                    <a:pt x="1039" y="1451"/>
                  </a:lnTo>
                  <a:lnTo>
                    <a:pt x="1018" y="1469"/>
                  </a:lnTo>
                  <a:lnTo>
                    <a:pt x="999" y="1486"/>
                  </a:lnTo>
                  <a:lnTo>
                    <a:pt x="977" y="1504"/>
                  </a:lnTo>
                  <a:lnTo>
                    <a:pt x="955" y="1517"/>
                  </a:lnTo>
                  <a:lnTo>
                    <a:pt x="933" y="1530"/>
                  </a:lnTo>
                  <a:lnTo>
                    <a:pt x="910" y="1541"/>
                  </a:lnTo>
                  <a:lnTo>
                    <a:pt x="886" y="1550"/>
                  </a:lnTo>
                  <a:lnTo>
                    <a:pt x="837" y="1562"/>
                  </a:lnTo>
                  <a:lnTo>
                    <a:pt x="787" y="1567"/>
                  </a:lnTo>
                  <a:lnTo>
                    <a:pt x="735" y="1561"/>
                  </a:lnTo>
                  <a:lnTo>
                    <a:pt x="682" y="1545"/>
                  </a:lnTo>
                  <a:lnTo>
                    <a:pt x="652" y="1530"/>
                  </a:lnTo>
                  <a:lnTo>
                    <a:pt x="627" y="1511"/>
                  </a:lnTo>
                  <a:lnTo>
                    <a:pt x="605" y="1489"/>
                  </a:lnTo>
                  <a:lnTo>
                    <a:pt x="586" y="1463"/>
                  </a:lnTo>
                  <a:lnTo>
                    <a:pt x="563" y="1406"/>
                  </a:lnTo>
                  <a:lnTo>
                    <a:pt x="554" y="1341"/>
                  </a:lnTo>
                  <a:lnTo>
                    <a:pt x="556" y="1273"/>
                  </a:lnTo>
                  <a:lnTo>
                    <a:pt x="563" y="1239"/>
                  </a:lnTo>
                  <a:lnTo>
                    <a:pt x="572" y="1204"/>
                  </a:lnTo>
                  <a:lnTo>
                    <a:pt x="584" y="1171"/>
                  </a:lnTo>
                  <a:lnTo>
                    <a:pt x="597" y="1138"/>
                  </a:lnTo>
                  <a:lnTo>
                    <a:pt x="613" y="1106"/>
                  </a:lnTo>
                  <a:lnTo>
                    <a:pt x="630" y="1077"/>
                  </a:lnTo>
                  <a:lnTo>
                    <a:pt x="643" y="1062"/>
                  </a:lnTo>
                  <a:lnTo>
                    <a:pt x="667" y="1038"/>
                  </a:lnTo>
                  <a:lnTo>
                    <a:pt x="698" y="1009"/>
                  </a:lnTo>
                  <a:lnTo>
                    <a:pt x="715" y="997"/>
                  </a:lnTo>
                  <a:lnTo>
                    <a:pt x="734" y="985"/>
                  </a:lnTo>
                  <a:lnTo>
                    <a:pt x="752" y="974"/>
                  </a:lnTo>
                  <a:lnTo>
                    <a:pt x="769" y="967"/>
                  </a:lnTo>
                  <a:lnTo>
                    <a:pt x="802" y="962"/>
                  </a:lnTo>
                  <a:lnTo>
                    <a:pt x="827" y="976"/>
                  </a:lnTo>
                  <a:lnTo>
                    <a:pt x="841" y="1015"/>
                  </a:lnTo>
                  <a:lnTo>
                    <a:pt x="822" y="1037"/>
                  </a:lnTo>
                  <a:lnTo>
                    <a:pt x="806" y="1057"/>
                  </a:lnTo>
                  <a:lnTo>
                    <a:pt x="790" y="1079"/>
                  </a:lnTo>
                  <a:lnTo>
                    <a:pt x="777" y="1100"/>
                  </a:lnTo>
                  <a:lnTo>
                    <a:pt x="758" y="1150"/>
                  </a:lnTo>
                  <a:lnTo>
                    <a:pt x="746" y="1216"/>
                  </a:lnTo>
                  <a:lnTo>
                    <a:pt x="749" y="1297"/>
                  </a:lnTo>
                  <a:lnTo>
                    <a:pt x="757" y="1324"/>
                  </a:lnTo>
                  <a:lnTo>
                    <a:pt x="771" y="1342"/>
                  </a:lnTo>
                  <a:lnTo>
                    <a:pt x="788" y="1353"/>
                  </a:lnTo>
                  <a:lnTo>
                    <a:pt x="806" y="1356"/>
                  </a:lnTo>
                  <a:lnTo>
                    <a:pt x="853" y="1344"/>
                  </a:lnTo>
                  <a:lnTo>
                    <a:pt x="879" y="1329"/>
                  </a:lnTo>
                  <a:lnTo>
                    <a:pt x="905" y="1309"/>
                  </a:lnTo>
                  <a:lnTo>
                    <a:pt x="932" y="1286"/>
                  </a:lnTo>
                  <a:lnTo>
                    <a:pt x="956" y="1259"/>
                  </a:lnTo>
                  <a:lnTo>
                    <a:pt x="980" y="1229"/>
                  </a:lnTo>
                  <a:lnTo>
                    <a:pt x="1002" y="1197"/>
                  </a:lnTo>
                  <a:lnTo>
                    <a:pt x="1022" y="1164"/>
                  </a:lnTo>
                  <a:lnTo>
                    <a:pt x="1038" y="1128"/>
                  </a:lnTo>
                  <a:lnTo>
                    <a:pt x="1057" y="1014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9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9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31" grpId="0" animBg="1"/>
      <p:bldP spid="29732" grpId="0" animBg="1"/>
      <p:bldP spid="29733" grpId="0" animBg="1"/>
      <p:bldP spid="29734" grpId="0" animBg="1"/>
      <p:bldP spid="29735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28600" y="1981200"/>
            <a:ext cx="3429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b="1" dirty="0">
                <a:solidFill>
                  <a:srgbClr val="002060"/>
                </a:solidFill>
                <a:latin typeface="Times New Roman" pitchFamily="18" charset="0"/>
              </a:rPr>
              <a:t>4. Write QUADRILATERALS down the left hand side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114800" y="990600"/>
            <a:ext cx="4572000" cy="56388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9" name="Oval 5"/>
          <p:cNvSpPr>
            <a:spLocks noChangeArrowheads="1"/>
          </p:cNvSpPr>
          <p:nvPr/>
        </p:nvSpPr>
        <p:spPr bwMode="auto">
          <a:xfrm>
            <a:off x="4343400" y="14478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50" name="Line 6"/>
          <p:cNvSpPr>
            <a:spLocks noChangeShapeType="1"/>
          </p:cNvSpPr>
          <p:nvPr/>
        </p:nvSpPr>
        <p:spPr bwMode="auto">
          <a:xfrm>
            <a:off x="4876800" y="990600"/>
            <a:ext cx="0" cy="5638800"/>
          </a:xfrm>
          <a:prstGeom prst="line">
            <a:avLst/>
          </a:prstGeom>
          <a:noFill/>
          <a:ln w="19050">
            <a:solidFill>
              <a:srgbClr val="FF99CC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1" name="Line 7"/>
          <p:cNvSpPr>
            <a:spLocks noChangeShapeType="1"/>
          </p:cNvSpPr>
          <p:nvPr/>
        </p:nvSpPr>
        <p:spPr bwMode="auto">
          <a:xfrm>
            <a:off x="4191000" y="17526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2" name="Line 8"/>
          <p:cNvSpPr>
            <a:spLocks noChangeShapeType="1"/>
          </p:cNvSpPr>
          <p:nvPr/>
        </p:nvSpPr>
        <p:spPr bwMode="auto">
          <a:xfrm>
            <a:off x="4191000" y="19812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" name="Line 9"/>
          <p:cNvSpPr>
            <a:spLocks noChangeShapeType="1"/>
          </p:cNvSpPr>
          <p:nvPr/>
        </p:nvSpPr>
        <p:spPr bwMode="auto">
          <a:xfrm>
            <a:off x="4191000" y="22098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4" name="Line 10"/>
          <p:cNvSpPr>
            <a:spLocks noChangeShapeType="1"/>
          </p:cNvSpPr>
          <p:nvPr/>
        </p:nvSpPr>
        <p:spPr bwMode="auto">
          <a:xfrm>
            <a:off x="4191000" y="24384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5" name="Line 11"/>
          <p:cNvSpPr>
            <a:spLocks noChangeShapeType="1"/>
          </p:cNvSpPr>
          <p:nvPr/>
        </p:nvSpPr>
        <p:spPr bwMode="auto">
          <a:xfrm>
            <a:off x="4191000" y="26670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6" name="Line 12"/>
          <p:cNvSpPr>
            <a:spLocks noChangeShapeType="1"/>
          </p:cNvSpPr>
          <p:nvPr/>
        </p:nvSpPr>
        <p:spPr bwMode="auto">
          <a:xfrm>
            <a:off x="4191000" y="28956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7" name="Line 13"/>
          <p:cNvSpPr>
            <a:spLocks noChangeShapeType="1"/>
          </p:cNvSpPr>
          <p:nvPr/>
        </p:nvSpPr>
        <p:spPr bwMode="auto">
          <a:xfrm>
            <a:off x="4191000" y="31242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8" name="Line 14"/>
          <p:cNvSpPr>
            <a:spLocks noChangeShapeType="1"/>
          </p:cNvSpPr>
          <p:nvPr/>
        </p:nvSpPr>
        <p:spPr bwMode="auto">
          <a:xfrm>
            <a:off x="4191000" y="33528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9" name="Line 15"/>
          <p:cNvSpPr>
            <a:spLocks noChangeShapeType="1"/>
          </p:cNvSpPr>
          <p:nvPr/>
        </p:nvSpPr>
        <p:spPr bwMode="auto">
          <a:xfrm>
            <a:off x="4191000" y="35814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0" name="Line 16"/>
          <p:cNvSpPr>
            <a:spLocks noChangeShapeType="1"/>
          </p:cNvSpPr>
          <p:nvPr/>
        </p:nvSpPr>
        <p:spPr bwMode="auto">
          <a:xfrm>
            <a:off x="4191000" y="38100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1" name="Line 17"/>
          <p:cNvSpPr>
            <a:spLocks noChangeShapeType="1"/>
          </p:cNvSpPr>
          <p:nvPr/>
        </p:nvSpPr>
        <p:spPr bwMode="auto">
          <a:xfrm>
            <a:off x="4191000" y="40386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2" name="Line 18"/>
          <p:cNvSpPr>
            <a:spLocks noChangeShapeType="1"/>
          </p:cNvSpPr>
          <p:nvPr/>
        </p:nvSpPr>
        <p:spPr bwMode="auto">
          <a:xfrm>
            <a:off x="4191000" y="42672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3" name="Line 19"/>
          <p:cNvSpPr>
            <a:spLocks noChangeShapeType="1"/>
          </p:cNvSpPr>
          <p:nvPr/>
        </p:nvSpPr>
        <p:spPr bwMode="auto">
          <a:xfrm>
            <a:off x="4191000" y="44958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4" name="Line 20"/>
          <p:cNvSpPr>
            <a:spLocks noChangeShapeType="1"/>
          </p:cNvSpPr>
          <p:nvPr/>
        </p:nvSpPr>
        <p:spPr bwMode="auto">
          <a:xfrm>
            <a:off x="4191000" y="47244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5" name="Line 21"/>
          <p:cNvSpPr>
            <a:spLocks noChangeShapeType="1"/>
          </p:cNvSpPr>
          <p:nvPr/>
        </p:nvSpPr>
        <p:spPr bwMode="auto">
          <a:xfrm>
            <a:off x="4191000" y="49530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6" name="Line 22"/>
          <p:cNvSpPr>
            <a:spLocks noChangeShapeType="1"/>
          </p:cNvSpPr>
          <p:nvPr/>
        </p:nvSpPr>
        <p:spPr bwMode="auto">
          <a:xfrm>
            <a:off x="4191000" y="51816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7" name="Oval 23"/>
          <p:cNvSpPr>
            <a:spLocks noChangeArrowheads="1"/>
          </p:cNvSpPr>
          <p:nvPr/>
        </p:nvSpPr>
        <p:spPr bwMode="auto">
          <a:xfrm>
            <a:off x="4343400" y="36576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68" name="Line 24"/>
          <p:cNvSpPr>
            <a:spLocks noChangeShapeType="1"/>
          </p:cNvSpPr>
          <p:nvPr/>
        </p:nvSpPr>
        <p:spPr bwMode="auto">
          <a:xfrm>
            <a:off x="4191000" y="54102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9" name="Line 25"/>
          <p:cNvSpPr>
            <a:spLocks noChangeShapeType="1"/>
          </p:cNvSpPr>
          <p:nvPr/>
        </p:nvSpPr>
        <p:spPr bwMode="auto">
          <a:xfrm>
            <a:off x="4191000" y="56388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0" name="Line 26"/>
          <p:cNvSpPr>
            <a:spLocks noChangeShapeType="1"/>
          </p:cNvSpPr>
          <p:nvPr/>
        </p:nvSpPr>
        <p:spPr bwMode="auto">
          <a:xfrm>
            <a:off x="4191000" y="58674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1" name="Line 27"/>
          <p:cNvSpPr>
            <a:spLocks noChangeShapeType="1"/>
          </p:cNvSpPr>
          <p:nvPr/>
        </p:nvSpPr>
        <p:spPr bwMode="auto">
          <a:xfrm>
            <a:off x="4191000" y="60960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2" name="Line 28"/>
          <p:cNvSpPr>
            <a:spLocks noChangeShapeType="1"/>
          </p:cNvSpPr>
          <p:nvPr/>
        </p:nvSpPr>
        <p:spPr bwMode="auto">
          <a:xfrm>
            <a:off x="4191000" y="63246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3" name="Line 29"/>
          <p:cNvSpPr>
            <a:spLocks noChangeShapeType="1"/>
          </p:cNvSpPr>
          <p:nvPr/>
        </p:nvSpPr>
        <p:spPr bwMode="auto">
          <a:xfrm>
            <a:off x="4191000" y="6553200"/>
            <a:ext cx="4495800" cy="0"/>
          </a:xfrm>
          <a:prstGeom prst="line">
            <a:avLst/>
          </a:prstGeom>
          <a:noFill/>
          <a:ln w="1905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4" name="Oval 30"/>
          <p:cNvSpPr>
            <a:spLocks noChangeArrowheads="1"/>
          </p:cNvSpPr>
          <p:nvPr/>
        </p:nvSpPr>
        <p:spPr bwMode="auto">
          <a:xfrm>
            <a:off x="4343400" y="5791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75" name="Line 31"/>
          <p:cNvSpPr>
            <a:spLocks noChangeShapeType="1"/>
          </p:cNvSpPr>
          <p:nvPr/>
        </p:nvSpPr>
        <p:spPr bwMode="auto">
          <a:xfrm>
            <a:off x="6705600" y="990600"/>
            <a:ext cx="0" cy="55626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6" name="Text Box 32"/>
          <p:cNvSpPr txBox="1">
            <a:spLocks noChangeArrowheads="1"/>
          </p:cNvSpPr>
          <p:nvPr/>
        </p:nvSpPr>
        <p:spPr bwMode="auto">
          <a:xfrm>
            <a:off x="6781800" y="228600"/>
            <a:ext cx="289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b="1">
                <a:solidFill>
                  <a:srgbClr val="002060"/>
                </a:solidFill>
                <a:latin typeface="Times New Roman" pitchFamily="18" charset="0"/>
              </a:rPr>
              <a:t>The fold crease</a:t>
            </a:r>
          </a:p>
        </p:txBody>
      </p:sp>
      <p:sp>
        <p:nvSpPr>
          <p:cNvPr id="6177" name="Freeform 33"/>
          <p:cNvSpPr>
            <a:spLocks/>
          </p:cNvSpPr>
          <p:nvPr/>
        </p:nvSpPr>
        <p:spPr bwMode="auto">
          <a:xfrm>
            <a:off x="6477000" y="520700"/>
            <a:ext cx="452438" cy="393700"/>
          </a:xfrm>
          <a:custGeom>
            <a:avLst/>
            <a:gdLst>
              <a:gd name="T0" fmla="*/ 240 w 240"/>
              <a:gd name="T1" fmla="*/ 8 h 200"/>
              <a:gd name="T2" fmla="*/ 144 w 240"/>
              <a:gd name="T3" fmla="*/ 8 h 200"/>
              <a:gd name="T4" fmla="*/ 0 w 240"/>
              <a:gd name="T5" fmla="*/ 56 h 200"/>
              <a:gd name="T6" fmla="*/ 144 w 240"/>
              <a:gd name="T7" fmla="*/ 200 h 200"/>
              <a:gd name="T8" fmla="*/ 0 60000 65536"/>
              <a:gd name="T9" fmla="*/ 0 60000 65536"/>
              <a:gd name="T10" fmla="*/ 0 60000 65536"/>
              <a:gd name="T11" fmla="*/ 0 60000 65536"/>
              <a:gd name="T12" fmla="*/ 0 w 240"/>
              <a:gd name="T13" fmla="*/ 0 h 200"/>
              <a:gd name="T14" fmla="*/ 240 w 240"/>
              <a:gd name="T15" fmla="*/ 200 h 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0" h="200">
                <a:moveTo>
                  <a:pt x="240" y="8"/>
                </a:moveTo>
                <a:cubicBezTo>
                  <a:pt x="212" y="4"/>
                  <a:pt x="184" y="0"/>
                  <a:pt x="144" y="8"/>
                </a:cubicBezTo>
                <a:cubicBezTo>
                  <a:pt x="104" y="16"/>
                  <a:pt x="0" y="24"/>
                  <a:pt x="0" y="56"/>
                </a:cubicBezTo>
                <a:cubicBezTo>
                  <a:pt x="0" y="88"/>
                  <a:pt x="120" y="176"/>
                  <a:pt x="144" y="200"/>
                </a:cubicBezTo>
              </a:path>
            </a:pathLst>
          </a:cu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 b="1">
              <a:solidFill>
                <a:srgbClr val="002060"/>
              </a:solidFill>
            </a:endParaRPr>
          </a:p>
        </p:txBody>
      </p:sp>
      <p:sp>
        <p:nvSpPr>
          <p:cNvPr id="6178" name="Line 34"/>
          <p:cNvSpPr>
            <a:spLocks noChangeShapeType="1"/>
          </p:cNvSpPr>
          <p:nvPr/>
        </p:nvSpPr>
        <p:spPr bwMode="auto">
          <a:xfrm flipH="1">
            <a:off x="6705600" y="22098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79" name="Line 35"/>
          <p:cNvSpPr>
            <a:spLocks noChangeShapeType="1"/>
          </p:cNvSpPr>
          <p:nvPr/>
        </p:nvSpPr>
        <p:spPr bwMode="auto">
          <a:xfrm flipH="1">
            <a:off x="6705600" y="32766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0" name="Line 36"/>
          <p:cNvSpPr>
            <a:spLocks noChangeShapeType="1"/>
          </p:cNvSpPr>
          <p:nvPr/>
        </p:nvSpPr>
        <p:spPr bwMode="auto">
          <a:xfrm flipH="1">
            <a:off x="6705600" y="44196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81" name="Line 37"/>
          <p:cNvSpPr>
            <a:spLocks noChangeShapeType="1"/>
          </p:cNvSpPr>
          <p:nvPr/>
        </p:nvSpPr>
        <p:spPr bwMode="auto">
          <a:xfrm flipH="1">
            <a:off x="6705600" y="5562600"/>
            <a:ext cx="1981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758" name="WordArt 38"/>
          <p:cNvSpPr>
            <a:spLocks noChangeArrowheads="1" noChangeShapeType="1" noTextEdit="1"/>
          </p:cNvSpPr>
          <p:nvPr/>
        </p:nvSpPr>
        <p:spPr bwMode="auto">
          <a:xfrm rot="5400000">
            <a:off x="1866900" y="3390900"/>
            <a:ext cx="5334000" cy="838200"/>
          </a:xfrm>
          <a:prstGeom prst="rect">
            <a:avLst/>
          </a:prstGeom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66FF"/>
                </a:solidFill>
                <a:latin typeface="Arial Black"/>
              </a:rPr>
              <a:t>QUADRILATERALS</a:t>
            </a:r>
          </a:p>
        </p:txBody>
      </p:sp>
      <p:sp>
        <p:nvSpPr>
          <p:cNvPr id="4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14400"/>
            <a:ext cx="38862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Foldable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228600" y="2057400"/>
            <a:ext cx="3810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 dirty="0">
                <a:solidFill>
                  <a:srgbClr val="002060"/>
                </a:solidFill>
                <a:latin typeface="Bookman Old Style" pitchFamily="18" charset="0"/>
              </a:rPr>
              <a:t>5. Fold over the top cut section and write PARALLELOGRAM on the outside.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6781800" y="228600"/>
            <a:ext cx="2438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rgbClr val="002060"/>
                </a:solidFill>
                <a:latin typeface="Times New Roman" pitchFamily="18" charset="0"/>
              </a:rPr>
              <a:t>The fold crease</a:t>
            </a:r>
          </a:p>
        </p:txBody>
      </p:sp>
      <p:sp>
        <p:nvSpPr>
          <p:cNvPr id="7173" name="Freeform 5"/>
          <p:cNvSpPr>
            <a:spLocks/>
          </p:cNvSpPr>
          <p:nvPr/>
        </p:nvSpPr>
        <p:spPr bwMode="auto">
          <a:xfrm>
            <a:off x="6477000" y="520700"/>
            <a:ext cx="381000" cy="393700"/>
          </a:xfrm>
          <a:custGeom>
            <a:avLst/>
            <a:gdLst>
              <a:gd name="T0" fmla="*/ 240 w 240"/>
              <a:gd name="T1" fmla="*/ 8 h 200"/>
              <a:gd name="T2" fmla="*/ 144 w 240"/>
              <a:gd name="T3" fmla="*/ 8 h 200"/>
              <a:gd name="T4" fmla="*/ 0 w 240"/>
              <a:gd name="T5" fmla="*/ 56 h 200"/>
              <a:gd name="T6" fmla="*/ 144 w 240"/>
              <a:gd name="T7" fmla="*/ 200 h 200"/>
              <a:gd name="T8" fmla="*/ 0 60000 65536"/>
              <a:gd name="T9" fmla="*/ 0 60000 65536"/>
              <a:gd name="T10" fmla="*/ 0 60000 65536"/>
              <a:gd name="T11" fmla="*/ 0 60000 65536"/>
              <a:gd name="T12" fmla="*/ 0 w 240"/>
              <a:gd name="T13" fmla="*/ 0 h 200"/>
              <a:gd name="T14" fmla="*/ 240 w 240"/>
              <a:gd name="T15" fmla="*/ 200 h 2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0" h="200">
                <a:moveTo>
                  <a:pt x="240" y="8"/>
                </a:moveTo>
                <a:cubicBezTo>
                  <a:pt x="212" y="4"/>
                  <a:pt x="184" y="0"/>
                  <a:pt x="144" y="8"/>
                </a:cubicBezTo>
                <a:cubicBezTo>
                  <a:pt x="104" y="16"/>
                  <a:pt x="0" y="24"/>
                  <a:pt x="0" y="56"/>
                </a:cubicBezTo>
                <a:cubicBezTo>
                  <a:pt x="0" y="88"/>
                  <a:pt x="120" y="176"/>
                  <a:pt x="144" y="200"/>
                </a:cubicBezTo>
              </a:path>
            </a:pathLst>
          </a:custGeom>
          <a:ln>
            <a:headEnd/>
            <a:tailEnd type="triangle" w="med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4114800" y="990600"/>
            <a:ext cx="4572000" cy="5638800"/>
            <a:chOff x="2592" y="624"/>
            <a:chExt cx="2880" cy="3552"/>
          </a:xfrm>
        </p:grpSpPr>
        <p:sp>
          <p:nvSpPr>
            <p:cNvPr id="7184" name="Rectangle 7"/>
            <p:cNvSpPr>
              <a:spLocks noChangeArrowheads="1"/>
            </p:cNvSpPr>
            <p:nvPr/>
          </p:nvSpPr>
          <p:spPr bwMode="auto">
            <a:xfrm>
              <a:off x="2592" y="624"/>
              <a:ext cx="2880" cy="355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5" name="Oval 8"/>
            <p:cNvSpPr>
              <a:spLocks noChangeArrowheads="1"/>
            </p:cNvSpPr>
            <p:nvPr/>
          </p:nvSpPr>
          <p:spPr bwMode="auto">
            <a:xfrm>
              <a:off x="2736" y="912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6" name="Line 9"/>
            <p:cNvSpPr>
              <a:spLocks noChangeShapeType="1"/>
            </p:cNvSpPr>
            <p:nvPr/>
          </p:nvSpPr>
          <p:spPr bwMode="auto">
            <a:xfrm>
              <a:off x="3072" y="624"/>
              <a:ext cx="0" cy="3552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0"/>
            <p:cNvSpPr>
              <a:spLocks noChangeShapeType="1"/>
            </p:cNvSpPr>
            <p:nvPr/>
          </p:nvSpPr>
          <p:spPr bwMode="auto">
            <a:xfrm>
              <a:off x="2640" y="110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1"/>
            <p:cNvSpPr>
              <a:spLocks noChangeShapeType="1"/>
            </p:cNvSpPr>
            <p:nvPr/>
          </p:nvSpPr>
          <p:spPr bwMode="auto">
            <a:xfrm>
              <a:off x="2640" y="124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2"/>
            <p:cNvSpPr>
              <a:spLocks noChangeShapeType="1"/>
            </p:cNvSpPr>
            <p:nvPr/>
          </p:nvSpPr>
          <p:spPr bwMode="auto">
            <a:xfrm>
              <a:off x="2640" y="139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3"/>
            <p:cNvSpPr>
              <a:spLocks noChangeShapeType="1"/>
            </p:cNvSpPr>
            <p:nvPr/>
          </p:nvSpPr>
          <p:spPr bwMode="auto">
            <a:xfrm>
              <a:off x="2640" y="153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4"/>
            <p:cNvSpPr>
              <a:spLocks noChangeShapeType="1"/>
            </p:cNvSpPr>
            <p:nvPr/>
          </p:nvSpPr>
          <p:spPr bwMode="auto">
            <a:xfrm>
              <a:off x="2640" y="168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5"/>
            <p:cNvSpPr>
              <a:spLocks noChangeShapeType="1"/>
            </p:cNvSpPr>
            <p:nvPr/>
          </p:nvSpPr>
          <p:spPr bwMode="auto">
            <a:xfrm>
              <a:off x="2640" y="182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16"/>
            <p:cNvSpPr>
              <a:spLocks noChangeShapeType="1"/>
            </p:cNvSpPr>
            <p:nvPr/>
          </p:nvSpPr>
          <p:spPr bwMode="auto">
            <a:xfrm>
              <a:off x="2640" y="196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17"/>
            <p:cNvSpPr>
              <a:spLocks noChangeShapeType="1"/>
            </p:cNvSpPr>
            <p:nvPr/>
          </p:nvSpPr>
          <p:spPr bwMode="auto">
            <a:xfrm>
              <a:off x="2640" y="211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18"/>
            <p:cNvSpPr>
              <a:spLocks noChangeShapeType="1"/>
            </p:cNvSpPr>
            <p:nvPr/>
          </p:nvSpPr>
          <p:spPr bwMode="auto">
            <a:xfrm>
              <a:off x="2640" y="225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19"/>
            <p:cNvSpPr>
              <a:spLocks noChangeShapeType="1"/>
            </p:cNvSpPr>
            <p:nvPr/>
          </p:nvSpPr>
          <p:spPr bwMode="auto">
            <a:xfrm>
              <a:off x="2640" y="240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0"/>
            <p:cNvSpPr>
              <a:spLocks noChangeShapeType="1"/>
            </p:cNvSpPr>
            <p:nvPr/>
          </p:nvSpPr>
          <p:spPr bwMode="auto">
            <a:xfrm>
              <a:off x="2640" y="254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8" name="Line 21"/>
            <p:cNvSpPr>
              <a:spLocks noChangeShapeType="1"/>
            </p:cNvSpPr>
            <p:nvPr/>
          </p:nvSpPr>
          <p:spPr bwMode="auto">
            <a:xfrm>
              <a:off x="2640" y="268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9" name="Line 22"/>
            <p:cNvSpPr>
              <a:spLocks noChangeShapeType="1"/>
            </p:cNvSpPr>
            <p:nvPr/>
          </p:nvSpPr>
          <p:spPr bwMode="auto">
            <a:xfrm>
              <a:off x="2640" y="283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0" name="Line 23"/>
            <p:cNvSpPr>
              <a:spLocks noChangeShapeType="1"/>
            </p:cNvSpPr>
            <p:nvPr/>
          </p:nvSpPr>
          <p:spPr bwMode="auto">
            <a:xfrm>
              <a:off x="2640" y="297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1" name="Line 24"/>
            <p:cNvSpPr>
              <a:spLocks noChangeShapeType="1"/>
            </p:cNvSpPr>
            <p:nvPr/>
          </p:nvSpPr>
          <p:spPr bwMode="auto">
            <a:xfrm>
              <a:off x="2640" y="312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2" name="Line 25"/>
            <p:cNvSpPr>
              <a:spLocks noChangeShapeType="1"/>
            </p:cNvSpPr>
            <p:nvPr/>
          </p:nvSpPr>
          <p:spPr bwMode="auto">
            <a:xfrm>
              <a:off x="2640" y="326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3" name="Oval 26"/>
            <p:cNvSpPr>
              <a:spLocks noChangeArrowheads="1"/>
            </p:cNvSpPr>
            <p:nvPr/>
          </p:nvSpPr>
          <p:spPr bwMode="auto">
            <a:xfrm>
              <a:off x="2736" y="2304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04" name="Line 27"/>
            <p:cNvSpPr>
              <a:spLocks noChangeShapeType="1"/>
            </p:cNvSpPr>
            <p:nvPr/>
          </p:nvSpPr>
          <p:spPr bwMode="auto">
            <a:xfrm>
              <a:off x="2640" y="340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5" name="Line 28"/>
            <p:cNvSpPr>
              <a:spLocks noChangeShapeType="1"/>
            </p:cNvSpPr>
            <p:nvPr/>
          </p:nvSpPr>
          <p:spPr bwMode="auto">
            <a:xfrm>
              <a:off x="2640" y="355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6" name="Line 29"/>
            <p:cNvSpPr>
              <a:spLocks noChangeShapeType="1"/>
            </p:cNvSpPr>
            <p:nvPr/>
          </p:nvSpPr>
          <p:spPr bwMode="auto">
            <a:xfrm>
              <a:off x="2640" y="369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7" name="Line 30"/>
            <p:cNvSpPr>
              <a:spLocks noChangeShapeType="1"/>
            </p:cNvSpPr>
            <p:nvPr/>
          </p:nvSpPr>
          <p:spPr bwMode="auto">
            <a:xfrm>
              <a:off x="2640" y="384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8" name="Line 31"/>
            <p:cNvSpPr>
              <a:spLocks noChangeShapeType="1"/>
            </p:cNvSpPr>
            <p:nvPr/>
          </p:nvSpPr>
          <p:spPr bwMode="auto">
            <a:xfrm>
              <a:off x="2640" y="398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9" name="Line 32"/>
            <p:cNvSpPr>
              <a:spLocks noChangeShapeType="1"/>
            </p:cNvSpPr>
            <p:nvPr/>
          </p:nvSpPr>
          <p:spPr bwMode="auto">
            <a:xfrm>
              <a:off x="2640" y="412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0" name="Oval 33"/>
            <p:cNvSpPr>
              <a:spLocks noChangeArrowheads="1"/>
            </p:cNvSpPr>
            <p:nvPr/>
          </p:nvSpPr>
          <p:spPr bwMode="auto">
            <a:xfrm>
              <a:off x="2736" y="3648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11" name="Line 34"/>
            <p:cNvSpPr>
              <a:spLocks noChangeShapeType="1"/>
            </p:cNvSpPr>
            <p:nvPr/>
          </p:nvSpPr>
          <p:spPr bwMode="auto">
            <a:xfrm>
              <a:off x="4224" y="624"/>
              <a:ext cx="0" cy="35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2" name="Line 35"/>
            <p:cNvSpPr>
              <a:spLocks noChangeShapeType="1"/>
            </p:cNvSpPr>
            <p:nvPr/>
          </p:nvSpPr>
          <p:spPr bwMode="auto">
            <a:xfrm flipH="1">
              <a:off x="4224" y="1392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3" name="Line 36"/>
            <p:cNvSpPr>
              <a:spLocks noChangeShapeType="1"/>
            </p:cNvSpPr>
            <p:nvPr/>
          </p:nvSpPr>
          <p:spPr bwMode="auto">
            <a:xfrm flipH="1">
              <a:off x="4224" y="206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4" name="Line 37"/>
            <p:cNvSpPr>
              <a:spLocks noChangeShapeType="1"/>
            </p:cNvSpPr>
            <p:nvPr/>
          </p:nvSpPr>
          <p:spPr bwMode="auto">
            <a:xfrm flipH="1">
              <a:off x="4224" y="278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5" name="Line 38"/>
            <p:cNvSpPr>
              <a:spLocks noChangeShapeType="1"/>
            </p:cNvSpPr>
            <p:nvPr/>
          </p:nvSpPr>
          <p:spPr bwMode="auto">
            <a:xfrm flipH="1">
              <a:off x="4224" y="350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6" name="WordArt 39"/>
            <p:cNvSpPr>
              <a:spLocks noChangeArrowheads="1" noChangeShapeType="1" noTextEdit="1"/>
            </p:cNvSpPr>
            <p:nvPr/>
          </p:nvSpPr>
          <p:spPr bwMode="auto">
            <a:xfrm rot="5400000">
              <a:off x="1176" y="2136"/>
              <a:ext cx="3360" cy="528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auto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66FF"/>
                  </a:solidFill>
                  <a:latin typeface="Arial Black"/>
                </a:rPr>
                <a:t>QUADRILATERALS</a:t>
              </a:r>
            </a:p>
          </p:txBody>
        </p:sp>
      </p:grp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6705600" y="990600"/>
            <a:ext cx="2057400" cy="1219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41"/>
          <p:cNvGrpSpPr>
            <a:grpSpLocks/>
          </p:cNvGrpSpPr>
          <p:nvPr/>
        </p:nvGrpSpPr>
        <p:grpSpPr bwMode="auto">
          <a:xfrm>
            <a:off x="5029200" y="990600"/>
            <a:ext cx="1676400" cy="1295400"/>
            <a:chOff x="3168" y="624"/>
            <a:chExt cx="1056" cy="816"/>
          </a:xfrm>
        </p:grpSpPr>
        <p:sp>
          <p:nvSpPr>
            <p:cNvPr id="7179" name="AutoShape 42"/>
            <p:cNvSpPr>
              <a:spLocks noChangeArrowheads="1"/>
            </p:cNvSpPr>
            <p:nvPr/>
          </p:nvSpPr>
          <p:spPr bwMode="auto">
            <a:xfrm rot="16200000" flipV="1">
              <a:off x="3288" y="504"/>
              <a:ext cx="816" cy="1056"/>
            </a:xfrm>
            <a:prstGeom prst="parallelogram">
              <a:avLst>
                <a:gd name="adj" fmla="val 8769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 eaLnBrk="1" hangingPunct="1"/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7180" name="Line 43"/>
            <p:cNvSpPr>
              <a:spLocks noChangeShapeType="1"/>
            </p:cNvSpPr>
            <p:nvPr/>
          </p:nvSpPr>
          <p:spPr bwMode="auto">
            <a:xfrm>
              <a:off x="3408" y="672"/>
              <a:ext cx="0" cy="768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44"/>
            <p:cNvSpPr>
              <a:spLocks noChangeShapeType="1"/>
            </p:cNvSpPr>
            <p:nvPr/>
          </p:nvSpPr>
          <p:spPr bwMode="auto">
            <a:xfrm flipV="1">
              <a:off x="3168" y="960"/>
              <a:ext cx="1056" cy="9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45"/>
            <p:cNvSpPr>
              <a:spLocks noChangeShapeType="1"/>
            </p:cNvSpPr>
            <p:nvPr/>
          </p:nvSpPr>
          <p:spPr bwMode="auto">
            <a:xfrm flipV="1">
              <a:off x="3168" y="1104"/>
              <a:ext cx="1056" cy="9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46"/>
            <p:cNvSpPr>
              <a:spLocks noChangeShapeType="1"/>
            </p:cNvSpPr>
            <p:nvPr/>
          </p:nvSpPr>
          <p:spPr bwMode="auto">
            <a:xfrm flipV="1">
              <a:off x="3168" y="1248"/>
              <a:ext cx="1056" cy="9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815" name="WordArt 47"/>
          <p:cNvSpPr>
            <a:spLocks noChangeArrowheads="1" noChangeShapeType="1" noTextEdit="1"/>
          </p:cNvSpPr>
          <p:nvPr/>
        </p:nvSpPr>
        <p:spPr bwMode="auto">
          <a:xfrm rot="-288930">
            <a:off x="5105400" y="1524000"/>
            <a:ext cx="1524000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rgbClr val="002060"/>
                </a:solidFill>
                <a:latin typeface="Arial Black"/>
              </a:rPr>
              <a:t>Parallelogram</a:t>
            </a:r>
          </a:p>
        </p:txBody>
      </p:sp>
      <p:sp>
        <p:nvSpPr>
          <p:cNvPr id="32816" name="Text Box 48"/>
          <p:cNvSpPr txBox="1">
            <a:spLocks noChangeArrowheads="1"/>
          </p:cNvSpPr>
          <p:nvPr/>
        </p:nvSpPr>
        <p:spPr bwMode="auto">
          <a:xfrm>
            <a:off x="228600" y="4267200"/>
            <a:ext cx="3810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002060"/>
                </a:solidFill>
                <a:latin typeface="Bookman Old Style" pitchFamily="18" charset="0"/>
              </a:rPr>
              <a:t>6. Reopen the fold.</a:t>
            </a:r>
          </a:p>
        </p:txBody>
      </p:sp>
      <p:sp>
        <p:nvSpPr>
          <p:cNvPr id="50" name="Rectangle 2"/>
          <p:cNvSpPr txBox="1">
            <a:spLocks noChangeArrowheads="1"/>
          </p:cNvSpPr>
          <p:nvPr/>
        </p:nvSpPr>
        <p:spPr>
          <a:xfrm>
            <a:off x="152400" y="914400"/>
            <a:ext cx="3886200" cy="685800"/>
          </a:xfrm>
          <a:prstGeom prst="rect">
            <a:avLst/>
          </a:prstGeom>
        </p:spPr>
        <p:txBody>
          <a:bodyPr vert="horz" lIns="0" tIns="45720" rIns="0" bIns="0" anchor="b">
            <a:normAutofit fontScale="90000" lnSpcReduction="100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Foldable</a:t>
            </a:r>
            <a:endParaRPr kumimoji="0" lang="en-US" sz="5000" b="1" i="0" u="none" strike="noStrike" kern="1200" cap="none" spc="0" normalizeH="0" baseline="0" noProof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2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8" grpId="0" animBg="1"/>
      <p:bldP spid="32815" grpId="0" animBg="1"/>
      <p:bldP spid="32816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28600" y="2438400"/>
            <a:ext cx="3810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dirty="0">
                <a:solidFill>
                  <a:srgbClr val="002060"/>
                </a:solidFill>
                <a:latin typeface="Times New Roman" pitchFamily="18" charset="0"/>
              </a:rPr>
              <a:t>7. On the left hand section, draw a parallelogram.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14800" y="457200"/>
            <a:ext cx="4572000" cy="5638800"/>
            <a:chOff x="2592" y="624"/>
            <a:chExt cx="2880" cy="3552"/>
          </a:xfrm>
        </p:grpSpPr>
        <p:sp>
          <p:nvSpPr>
            <p:cNvPr id="8200" name="Rectangle 5"/>
            <p:cNvSpPr>
              <a:spLocks noChangeArrowheads="1"/>
            </p:cNvSpPr>
            <p:nvPr/>
          </p:nvSpPr>
          <p:spPr bwMode="auto">
            <a:xfrm>
              <a:off x="2592" y="624"/>
              <a:ext cx="2880" cy="355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1" name="Oval 6"/>
            <p:cNvSpPr>
              <a:spLocks noChangeArrowheads="1"/>
            </p:cNvSpPr>
            <p:nvPr/>
          </p:nvSpPr>
          <p:spPr bwMode="auto">
            <a:xfrm>
              <a:off x="2736" y="912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02" name="Line 7"/>
            <p:cNvSpPr>
              <a:spLocks noChangeShapeType="1"/>
            </p:cNvSpPr>
            <p:nvPr/>
          </p:nvSpPr>
          <p:spPr bwMode="auto">
            <a:xfrm>
              <a:off x="3072" y="624"/>
              <a:ext cx="0" cy="3552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3" name="Line 8"/>
            <p:cNvSpPr>
              <a:spLocks noChangeShapeType="1"/>
            </p:cNvSpPr>
            <p:nvPr/>
          </p:nvSpPr>
          <p:spPr bwMode="auto">
            <a:xfrm>
              <a:off x="2640" y="110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4" name="Line 9"/>
            <p:cNvSpPr>
              <a:spLocks noChangeShapeType="1"/>
            </p:cNvSpPr>
            <p:nvPr/>
          </p:nvSpPr>
          <p:spPr bwMode="auto">
            <a:xfrm>
              <a:off x="2640" y="124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5" name="Line 10"/>
            <p:cNvSpPr>
              <a:spLocks noChangeShapeType="1"/>
            </p:cNvSpPr>
            <p:nvPr/>
          </p:nvSpPr>
          <p:spPr bwMode="auto">
            <a:xfrm>
              <a:off x="2640" y="139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6" name="Line 11"/>
            <p:cNvSpPr>
              <a:spLocks noChangeShapeType="1"/>
            </p:cNvSpPr>
            <p:nvPr/>
          </p:nvSpPr>
          <p:spPr bwMode="auto">
            <a:xfrm>
              <a:off x="2640" y="153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7" name="Line 12"/>
            <p:cNvSpPr>
              <a:spLocks noChangeShapeType="1"/>
            </p:cNvSpPr>
            <p:nvPr/>
          </p:nvSpPr>
          <p:spPr bwMode="auto">
            <a:xfrm>
              <a:off x="2640" y="168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8" name="Line 13"/>
            <p:cNvSpPr>
              <a:spLocks noChangeShapeType="1"/>
            </p:cNvSpPr>
            <p:nvPr/>
          </p:nvSpPr>
          <p:spPr bwMode="auto">
            <a:xfrm>
              <a:off x="2640" y="182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9" name="Line 14"/>
            <p:cNvSpPr>
              <a:spLocks noChangeShapeType="1"/>
            </p:cNvSpPr>
            <p:nvPr/>
          </p:nvSpPr>
          <p:spPr bwMode="auto">
            <a:xfrm>
              <a:off x="2640" y="196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0" name="Line 15"/>
            <p:cNvSpPr>
              <a:spLocks noChangeShapeType="1"/>
            </p:cNvSpPr>
            <p:nvPr/>
          </p:nvSpPr>
          <p:spPr bwMode="auto">
            <a:xfrm>
              <a:off x="2640" y="211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1" name="Line 16"/>
            <p:cNvSpPr>
              <a:spLocks noChangeShapeType="1"/>
            </p:cNvSpPr>
            <p:nvPr/>
          </p:nvSpPr>
          <p:spPr bwMode="auto">
            <a:xfrm>
              <a:off x="2640" y="225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2" name="Line 17"/>
            <p:cNvSpPr>
              <a:spLocks noChangeShapeType="1"/>
            </p:cNvSpPr>
            <p:nvPr/>
          </p:nvSpPr>
          <p:spPr bwMode="auto">
            <a:xfrm>
              <a:off x="2640" y="240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3" name="Line 18"/>
            <p:cNvSpPr>
              <a:spLocks noChangeShapeType="1"/>
            </p:cNvSpPr>
            <p:nvPr/>
          </p:nvSpPr>
          <p:spPr bwMode="auto">
            <a:xfrm>
              <a:off x="2640" y="254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4" name="Line 19"/>
            <p:cNvSpPr>
              <a:spLocks noChangeShapeType="1"/>
            </p:cNvSpPr>
            <p:nvPr/>
          </p:nvSpPr>
          <p:spPr bwMode="auto">
            <a:xfrm>
              <a:off x="2640" y="268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5" name="Line 20"/>
            <p:cNvSpPr>
              <a:spLocks noChangeShapeType="1"/>
            </p:cNvSpPr>
            <p:nvPr/>
          </p:nvSpPr>
          <p:spPr bwMode="auto">
            <a:xfrm>
              <a:off x="2640" y="283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6" name="Line 21"/>
            <p:cNvSpPr>
              <a:spLocks noChangeShapeType="1"/>
            </p:cNvSpPr>
            <p:nvPr/>
          </p:nvSpPr>
          <p:spPr bwMode="auto">
            <a:xfrm>
              <a:off x="2640" y="297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7" name="Line 22"/>
            <p:cNvSpPr>
              <a:spLocks noChangeShapeType="1"/>
            </p:cNvSpPr>
            <p:nvPr/>
          </p:nvSpPr>
          <p:spPr bwMode="auto">
            <a:xfrm>
              <a:off x="2640" y="312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8" name="Line 23"/>
            <p:cNvSpPr>
              <a:spLocks noChangeShapeType="1"/>
            </p:cNvSpPr>
            <p:nvPr/>
          </p:nvSpPr>
          <p:spPr bwMode="auto">
            <a:xfrm>
              <a:off x="2640" y="326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9" name="Oval 24"/>
            <p:cNvSpPr>
              <a:spLocks noChangeArrowheads="1"/>
            </p:cNvSpPr>
            <p:nvPr/>
          </p:nvSpPr>
          <p:spPr bwMode="auto">
            <a:xfrm>
              <a:off x="2736" y="2304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0" name="Line 25"/>
            <p:cNvSpPr>
              <a:spLocks noChangeShapeType="1"/>
            </p:cNvSpPr>
            <p:nvPr/>
          </p:nvSpPr>
          <p:spPr bwMode="auto">
            <a:xfrm>
              <a:off x="2640" y="340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1" name="Line 26"/>
            <p:cNvSpPr>
              <a:spLocks noChangeShapeType="1"/>
            </p:cNvSpPr>
            <p:nvPr/>
          </p:nvSpPr>
          <p:spPr bwMode="auto">
            <a:xfrm>
              <a:off x="2640" y="355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2" name="Line 27"/>
            <p:cNvSpPr>
              <a:spLocks noChangeShapeType="1"/>
            </p:cNvSpPr>
            <p:nvPr/>
          </p:nvSpPr>
          <p:spPr bwMode="auto">
            <a:xfrm>
              <a:off x="2640" y="369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3" name="Line 28"/>
            <p:cNvSpPr>
              <a:spLocks noChangeShapeType="1"/>
            </p:cNvSpPr>
            <p:nvPr/>
          </p:nvSpPr>
          <p:spPr bwMode="auto">
            <a:xfrm>
              <a:off x="2640" y="384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4" name="Line 29"/>
            <p:cNvSpPr>
              <a:spLocks noChangeShapeType="1"/>
            </p:cNvSpPr>
            <p:nvPr/>
          </p:nvSpPr>
          <p:spPr bwMode="auto">
            <a:xfrm>
              <a:off x="2640" y="398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5" name="Line 30"/>
            <p:cNvSpPr>
              <a:spLocks noChangeShapeType="1"/>
            </p:cNvSpPr>
            <p:nvPr/>
          </p:nvSpPr>
          <p:spPr bwMode="auto">
            <a:xfrm>
              <a:off x="2640" y="412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6" name="Oval 31"/>
            <p:cNvSpPr>
              <a:spLocks noChangeArrowheads="1"/>
            </p:cNvSpPr>
            <p:nvPr/>
          </p:nvSpPr>
          <p:spPr bwMode="auto">
            <a:xfrm>
              <a:off x="2736" y="3648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227" name="Line 32"/>
            <p:cNvSpPr>
              <a:spLocks noChangeShapeType="1"/>
            </p:cNvSpPr>
            <p:nvPr/>
          </p:nvSpPr>
          <p:spPr bwMode="auto">
            <a:xfrm>
              <a:off x="4224" y="624"/>
              <a:ext cx="0" cy="35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8" name="Line 33"/>
            <p:cNvSpPr>
              <a:spLocks noChangeShapeType="1"/>
            </p:cNvSpPr>
            <p:nvPr/>
          </p:nvSpPr>
          <p:spPr bwMode="auto">
            <a:xfrm flipH="1">
              <a:off x="4224" y="1392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9" name="Line 34"/>
            <p:cNvSpPr>
              <a:spLocks noChangeShapeType="1"/>
            </p:cNvSpPr>
            <p:nvPr/>
          </p:nvSpPr>
          <p:spPr bwMode="auto">
            <a:xfrm flipH="1">
              <a:off x="4224" y="206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0" name="Line 35"/>
            <p:cNvSpPr>
              <a:spLocks noChangeShapeType="1"/>
            </p:cNvSpPr>
            <p:nvPr/>
          </p:nvSpPr>
          <p:spPr bwMode="auto">
            <a:xfrm flipH="1">
              <a:off x="4224" y="278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1" name="Line 36"/>
            <p:cNvSpPr>
              <a:spLocks noChangeShapeType="1"/>
            </p:cNvSpPr>
            <p:nvPr/>
          </p:nvSpPr>
          <p:spPr bwMode="auto">
            <a:xfrm flipH="1">
              <a:off x="4224" y="350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32" name="WordArt 37"/>
            <p:cNvSpPr>
              <a:spLocks noChangeArrowheads="1" noChangeShapeType="1" noTextEdit="1"/>
            </p:cNvSpPr>
            <p:nvPr/>
          </p:nvSpPr>
          <p:spPr bwMode="auto">
            <a:xfrm rot="5400000">
              <a:off x="1176" y="2136"/>
              <a:ext cx="3360" cy="528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auto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66FF"/>
                  </a:solidFill>
                  <a:latin typeface="Arial Black"/>
                </a:rPr>
                <a:t>QUADRILATERALS</a:t>
              </a:r>
            </a:p>
          </p:txBody>
        </p:sp>
      </p:grpSp>
      <p:sp>
        <p:nvSpPr>
          <p:cNvPr id="33830" name="AutoShape 38"/>
          <p:cNvSpPr>
            <a:spLocks noChangeArrowheads="1"/>
          </p:cNvSpPr>
          <p:nvPr/>
        </p:nvSpPr>
        <p:spPr bwMode="auto">
          <a:xfrm>
            <a:off x="5105400" y="762000"/>
            <a:ext cx="1219200" cy="685800"/>
          </a:xfrm>
          <a:prstGeom prst="parallelogram">
            <a:avLst>
              <a:gd name="adj" fmla="val 44444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31" name="Text Box 39"/>
          <p:cNvSpPr txBox="1">
            <a:spLocks noChangeArrowheads="1"/>
          </p:cNvSpPr>
          <p:nvPr/>
        </p:nvSpPr>
        <p:spPr bwMode="auto">
          <a:xfrm>
            <a:off x="6704013" y="1066800"/>
            <a:ext cx="2135187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 b="1" dirty="0">
                <a:solidFill>
                  <a:srgbClr val="FF0000"/>
                </a:solidFill>
                <a:latin typeface="Times New Roman" pitchFamily="18" charset="0"/>
              </a:rPr>
              <a:t>1</a:t>
            </a:r>
            <a:r>
              <a:rPr lang="en-US" sz="1000" b="1" dirty="0">
                <a:solidFill>
                  <a:srgbClr val="FF0000"/>
                </a:solidFill>
                <a:latin typeface="Times New Roman" pitchFamily="18" charset="0"/>
              </a:rPr>
              <a:t>. Opposite angles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1000" b="1" dirty="0">
                <a:solidFill>
                  <a:srgbClr val="FF0000"/>
                </a:solidFill>
                <a:latin typeface="Times New Roman" pitchFamily="18" charset="0"/>
              </a:rPr>
              <a:t>2. Consecutive angles are supplementary.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1000" b="1" dirty="0">
                <a:solidFill>
                  <a:srgbClr val="FF0000"/>
                </a:solidFill>
                <a:latin typeface="Times New Roman" pitchFamily="18" charset="0"/>
              </a:rPr>
              <a:t>3. Opposite sides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1000" b="1" dirty="0">
                <a:solidFill>
                  <a:srgbClr val="FF0000"/>
                </a:solidFill>
                <a:latin typeface="Times New Roman" pitchFamily="18" charset="0"/>
              </a:rPr>
              <a:t>4. Diagonals bisect each other.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1000" b="1" dirty="0">
                <a:solidFill>
                  <a:srgbClr val="FF0000"/>
                </a:solidFill>
                <a:latin typeface="Times New Roman" pitchFamily="18" charset="0"/>
              </a:rPr>
              <a:t>5. Diagonals make 2 congruent triangles.</a:t>
            </a:r>
          </a:p>
        </p:txBody>
      </p:sp>
      <p:sp>
        <p:nvSpPr>
          <p:cNvPr id="33832" name="Text Box 40"/>
          <p:cNvSpPr txBox="1">
            <a:spLocks noChangeArrowheads="1"/>
          </p:cNvSpPr>
          <p:nvPr/>
        </p:nvSpPr>
        <p:spPr bwMode="auto">
          <a:xfrm>
            <a:off x="152400" y="4191000"/>
            <a:ext cx="3810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>
                <a:solidFill>
                  <a:srgbClr val="002060"/>
                </a:solidFill>
                <a:latin typeface="Times New Roman" pitchFamily="18" charset="0"/>
              </a:rPr>
              <a:t>8. On the right hand side, list all of the properties of a parallelogram.</a:t>
            </a:r>
          </a:p>
        </p:txBody>
      </p:sp>
      <p:sp>
        <p:nvSpPr>
          <p:cNvPr id="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14400"/>
            <a:ext cx="38862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Foldable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30" grpId="0" animBg="1"/>
      <p:bldP spid="33831" grpId="0" autoUpdateAnimBg="0"/>
      <p:bldP spid="33832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04800" y="1905000"/>
            <a:ext cx="3810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* Fold over the second cut section and write RECTANGLE on the outside.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419600" y="304800"/>
            <a:ext cx="4572000" cy="6324600"/>
            <a:chOff x="2592" y="624"/>
            <a:chExt cx="2880" cy="3552"/>
          </a:xfrm>
        </p:grpSpPr>
        <p:sp>
          <p:nvSpPr>
            <p:cNvPr id="9232" name="Rectangle 5"/>
            <p:cNvSpPr>
              <a:spLocks noChangeArrowheads="1"/>
            </p:cNvSpPr>
            <p:nvPr/>
          </p:nvSpPr>
          <p:spPr bwMode="auto">
            <a:xfrm>
              <a:off x="2592" y="624"/>
              <a:ext cx="2880" cy="355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" name="Oval 6"/>
            <p:cNvSpPr>
              <a:spLocks noChangeArrowheads="1"/>
            </p:cNvSpPr>
            <p:nvPr/>
          </p:nvSpPr>
          <p:spPr bwMode="auto">
            <a:xfrm>
              <a:off x="2736" y="912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4" name="Line 7"/>
            <p:cNvSpPr>
              <a:spLocks noChangeShapeType="1"/>
            </p:cNvSpPr>
            <p:nvPr/>
          </p:nvSpPr>
          <p:spPr bwMode="auto">
            <a:xfrm>
              <a:off x="3072" y="624"/>
              <a:ext cx="0" cy="3552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Line 8"/>
            <p:cNvSpPr>
              <a:spLocks noChangeShapeType="1"/>
            </p:cNvSpPr>
            <p:nvPr/>
          </p:nvSpPr>
          <p:spPr bwMode="auto">
            <a:xfrm>
              <a:off x="2640" y="110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Line 9"/>
            <p:cNvSpPr>
              <a:spLocks noChangeShapeType="1"/>
            </p:cNvSpPr>
            <p:nvPr/>
          </p:nvSpPr>
          <p:spPr bwMode="auto">
            <a:xfrm>
              <a:off x="2640" y="124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7" name="Line 10"/>
            <p:cNvSpPr>
              <a:spLocks noChangeShapeType="1"/>
            </p:cNvSpPr>
            <p:nvPr/>
          </p:nvSpPr>
          <p:spPr bwMode="auto">
            <a:xfrm>
              <a:off x="2640" y="139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Line 11"/>
            <p:cNvSpPr>
              <a:spLocks noChangeShapeType="1"/>
            </p:cNvSpPr>
            <p:nvPr/>
          </p:nvSpPr>
          <p:spPr bwMode="auto">
            <a:xfrm>
              <a:off x="2640" y="153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Line 12"/>
            <p:cNvSpPr>
              <a:spLocks noChangeShapeType="1"/>
            </p:cNvSpPr>
            <p:nvPr/>
          </p:nvSpPr>
          <p:spPr bwMode="auto">
            <a:xfrm>
              <a:off x="2640" y="168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Line 13"/>
            <p:cNvSpPr>
              <a:spLocks noChangeShapeType="1"/>
            </p:cNvSpPr>
            <p:nvPr/>
          </p:nvSpPr>
          <p:spPr bwMode="auto">
            <a:xfrm>
              <a:off x="2640" y="182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Line 14"/>
            <p:cNvSpPr>
              <a:spLocks noChangeShapeType="1"/>
            </p:cNvSpPr>
            <p:nvPr/>
          </p:nvSpPr>
          <p:spPr bwMode="auto">
            <a:xfrm>
              <a:off x="2640" y="196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2" name="Line 15"/>
            <p:cNvSpPr>
              <a:spLocks noChangeShapeType="1"/>
            </p:cNvSpPr>
            <p:nvPr/>
          </p:nvSpPr>
          <p:spPr bwMode="auto">
            <a:xfrm>
              <a:off x="2640" y="211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3" name="Line 16"/>
            <p:cNvSpPr>
              <a:spLocks noChangeShapeType="1"/>
            </p:cNvSpPr>
            <p:nvPr/>
          </p:nvSpPr>
          <p:spPr bwMode="auto">
            <a:xfrm>
              <a:off x="2640" y="225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4" name="Line 17"/>
            <p:cNvSpPr>
              <a:spLocks noChangeShapeType="1"/>
            </p:cNvSpPr>
            <p:nvPr/>
          </p:nvSpPr>
          <p:spPr bwMode="auto">
            <a:xfrm>
              <a:off x="2640" y="240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Line 18"/>
            <p:cNvSpPr>
              <a:spLocks noChangeShapeType="1"/>
            </p:cNvSpPr>
            <p:nvPr/>
          </p:nvSpPr>
          <p:spPr bwMode="auto">
            <a:xfrm>
              <a:off x="2640" y="254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Line 19"/>
            <p:cNvSpPr>
              <a:spLocks noChangeShapeType="1"/>
            </p:cNvSpPr>
            <p:nvPr/>
          </p:nvSpPr>
          <p:spPr bwMode="auto">
            <a:xfrm>
              <a:off x="2640" y="268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Line 20"/>
            <p:cNvSpPr>
              <a:spLocks noChangeShapeType="1"/>
            </p:cNvSpPr>
            <p:nvPr/>
          </p:nvSpPr>
          <p:spPr bwMode="auto">
            <a:xfrm>
              <a:off x="2640" y="283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Line 21"/>
            <p:cNvSpPr>
              <a:spLocks noChangeShapeType="1"/>
            </p:cNvSpPr>
            <p:nvPr/>
          </p:nvSpPr>
          <p:spPr bwMode="auto">
            <a:xfrm>
              <a:off x="2640" y="297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Line 22"/>
            <p:cNvSpPr>
              <a:spLocks noChangeShapeType="1"/>
            </p:cNvSpPr>
            <p:nvPr/>
          </p:nvSpPr>
          <p:spPr bwMode="auto">
            <a:xfrm>
              <a:off x="2640" y="312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0" name="Line 23"/>
            <p:cNvSpPr>
              <a:spLocks noChangeShapeType="1"/>
            </p:cNvSpPr>
            <p:nvPr/>
          </p:nvSpPr>
          <p:spPr bwMode="auto">
            <a:xfrm>
              <a:off x="2640" y="326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1" name="Oval 24"/>
            <p:cNvSpPr>
              <a:spLocks noChangeArrowheads="1"/>
            </p:cNvSpPr>
            <p:nvPr/>
          </p:nvSpPr>
          <p:spPr bwMode="auto">
            <a:xfrm>
              <a:off x="2736" y="2304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2" name="Line 25"/>
            <p:cNvSpPr>
              <a:spLocks noChangeShapeType="1"/>
            </p:cNvSpPr>
            <p:nvPr/>
          </p:nvSpPr>
          <p:spPr bwMode="auto">
            <a:xfrm>
              <a:off x="2640" y="340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Line 26"/>
            <p:cNvSpPr>
              <a:spLocks noChangeShapeType="1"/>
            </p:cNvSpPr>
            <p:nvPr/>
          </p:nvSpPr>
          <p:spPr bwMode="auto">
            <a:xfrm>
              <a:off x="2640" y="355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4" name="Line 27"/>
            <p:cNvSpPr>
              <a:spLocks noChangeShapeType="1"/>
            </p:cNvSpPr>
            <p:nvPr/>
          </p:nvSpPr>
          <p:spPr bwMode="auto">
            <a:xfrm>
              <a:off x="2640" y="369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5" name="Line 28"/>
            <p:cNvSpPr>
              <a:spLocks noChangeShapeType="1"/>
            </p:cNvSpPr>
            <p:nvPr/>
          </p:nvSpPr>
          <p:spPr bwMode="auto">
            <a:xfrm>
              <a:off x="2640" y="384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6" name="Line 29"/>
            <p:cNvSpPr>
              <a:spLocks noChangeShapeType="1"/>
            </p:cNvSpPr>
            <p:nvPr/>
          </p:nvSpPr>
          <p:spPr bwMode="auto">
            <a:xfrm>
              <a:off x="2640" y="398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7" name="Line 30"/>
            <p:cNvSpPr>
              <a:spLocks noChangeShapeType="1"/>
            </p:cNvSpPr>
            <p:nvPr/>
          </p:nvSpPr>
          <p:spPr bwMode="auto">
            <a:xfrm>
              <a:off x="2640" y="412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8" name="Oval 31"/>
            <p:cNvSpPr>
              <a:spLocks noChangeArrowheads="1"/>
            </p:cNvSpPr>
            <p:nvPr/>
          </p:nvSpPr>
          <p:spPr bwMode="auto">
            <a:xfrm>
              <a:off x="2736" y="3648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59" name="Line 32"/>
            <p:cNvSpPr>
              <a:spLocks noChangeShapeType="1"/>
            </p:cNvSpPr>
            <p:nvPr/>
          </p:nvSpPr>
          <p:spPr bwMode="auto">
            <a:xfrm>
              <a:off x="4224" y="624"/>
              <a:ext cx="0" cy="35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0" name="Line 33"/>
            <p:cNvSpPr>
              <a:spLocks noChangeShapeType="1"/>
            </p:cNvSpPr>
            <p:nvPr/>
          </p:nvSpPr>
          <p:spPr bwMode="auto">
            <a:xfrm flipH="1">
              <a:off x="4224" y="1392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1" name="Line 34"/>
            <p:cNvSpPr>
              <a:spLocks noChangeShapeType="1"/>
            </p:cNvSpPr>
            <p:nvPr/>
          </p:nvSpPr>
          <p:spPr bwMode="auto">
            <a:xfrm flipH="1">
              <a:off x="4224" y="206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2" name="Line 35"/>
            <p:cNvSpPr>
              <a:spLocks noChangeShapeType="1"/>
            </p:cNvSpPr>
            <p:nvPr/>
          </p:nvSpPr>
          <p:spPr bwMode="auto">
            <a:xfrm flipH="1">
              <a:off x="4224" y="278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3" name="Line 36"/>
            <p:cNvSpPr>
              <a:spLocks noChangeShapeType="1"/>
            </p:cNvSpPr>
            <p:nvPr/>
          </p:nvSpPr>
          <p:spPr bwMode="auto">
            <a:xfrm flipH="1">
              <a:off x="4224" y="350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4" name="WordArt 37"/>
            <p:cNvSpPr>
              <a:spLocks noChangeArrowheads="1" noChangeShapeType="1" noTextEdit="1"/>
            </p:cNvSpPr>
            <p:nvPr/>
          </p:nvSpPr>
          <p:spPr bwMode="auto">
            <a:xfrm rot="5400000">
              <a:off x="1176" y="2136"/>
              <a:ext cx="3360" cy="528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auto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66FF"/>
                  </a:solidFill>
                  <a:latin typeface="Arial Black"/>
                </a:rPr>
                <a:t>QUADRILATERALS</a:t>
              </a:r>
            </a:p>
          </p:txBody>
        </p:sp>
      </p:grpSp>
      <p:sp>
        <p:nvSpPr>
          <p:cNvPr id="34854" name="Rectangle 38"/>
          <p:cNvSpPr>
            <a:spLocks noChangeArrowheads="1"/>
          </p:cNvSpPr>
          <p:nvPr/>
        </p:nvSpPr>
        <p:spPr bwMode="auto">
          <a:xfrm>
            <a:off x="7086600" y="2057400"/>
            <a:ext cx="2057400" cy="1219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5486400" y="2209800"/>
            <a:ext cx="1676400" cy="1295400"/>
            <a:chOff x="3168" y="624"/>
            <a:chExt cx="1056" cy="816"/>
          </a:xfrm>
        </p:grpSpPr>
        <p:sp>
          <p:nvSpPr>
            <p:cNvPr id="9227" name="AutoShape 40"/>
            <p:cNvSpPr>
              <a:spLocks noChangeArrowheads="1"/>
            </p:cNvSpPr>
            <p:nvPr/>
          </p:nvSpPr>
          <p:spPr bwMode="auto">
            <a:xfrm rot="16200000" flipV="1">
              <a:off x="3288" y="504"/>
              <a:ext cx="816" cy="1056"/>
            </a:xfrm>
            <a:prstGeom prst="parallelogram">
              <a:avLst>
                <a:gd name="adj" fmla="val 8769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 eaLnBrk="1" hangingPunct="1"/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9228" name="Line 41"/>
            <p:cNvSpPr>
              <a:spLocks noChangeShapeType="1"/>
            </p:cNvSpPr>
            <p:nvPr/>
          </p:nvSpPr>
          <p:spPr bwMode="auto">
            <a:xfrm>
              <a:off x="3408" y="672"/>
              <a:ext cx="0" cy="768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9" name="Line 42"/>
            <p:cNvSpPr>
              <a:spLocks noChangeShapeType="1"/>
            </p:cNvSpPr>
            <p:nvPr/>
          </p:nvSpPr>
          <p:spPr bwMode="auto">
            <a:xfrm flipV="1">
              <a:off x="3168" y="960"/>
              <a:ext cx="1056" cy="9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Line 43"/>
            <p:cNvSpPr>
              <a:spLocks noChangeShapeType="1"/>
            </p:cNvSpPr>
            <p:nvPr/>
          </p:nvSpPr>
          <p:spPr bwMode="auto">
            <a:xfrm flipV="1">
              <a:off x="3168" y="1104"/>
              <a:ext cx="1056" cy="9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Line 44"/>
            <p:cNvSpPr>
              <a:spLocks noChangeShapeType="1"/>
            </p:cNvSpPr>
            <p:nvPr/>
          </p:nvSpPr>
          <p:spPr bwMode="auto">
            <a:xfrm flipV="1">
              <a:off x="3168" y="1248"/>
              <a:ext cx="1056" cy="9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61" name="WordArt 45"/>
          <p:cNvSpPr>
            <a:spLocks noChangeArrowheads="1" noChangeShapeType="1" noTextEdit="1"/>
          </p:cNvSpPr>
          <p:nvPr/>
        </p:nvSpPr>
        <p:spPr bwMode="auto">
          <a:xfrm rot="-288930">
            <a:off x="5486400" y="2514600"/>
            <a:ext cx="1524000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RECTANGLE</a:t>
            </a:r>
          </a:p>
        </p:txBody>
      </p:sp>
      <p:sp>
        <p:nvSpPr>
          <p:cNvPr id="34862" name="Text Box 46"/>
          <p:cNvSpPr txBox="1">
            <a:spLocks noChangeArrowheads="1"/>
          </p:cNvSpPr>
          <p:nvPr/>
        </p:nvSpPr>
        <p:spPr bwMode="auto">
          <a:xfrm>
            <a:off x="304800" y="4191000"/>
            <a:ext cx="3810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* Reopen the fold.</a:t>
            </a:r>
          </a:p>
        </p:txBody>
      </p:sp>
      <p:sp>
        <p:nvSpPr>
          <p:cNvPr id="9225" name="AutoShape 47"/>
          <p:cNvSpPr>
            <a:spLocks noChangeArrowheads="1"/>
          </p:cNvSpPr>
          <p:nvPr/>
        </p:nvSpPr>
        <p:spPr bwMode="auto">
          <a:xfrm>
            <a:off x="5181600" y="685800"/>
            <a:ext cx="1219200" cy="685800"/>
          </a:xfrm>
          <a:prstGeom prst="parallelogram">
            <a:avLst>
              <a:gd name="adj" fmla="val 44444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Text Box 48"/>
          <p:cNvSpPr txBox="1">
            <a:spLocks noChangeArrowheads="1"/>
          </p:cNvSpPr>
          <p:nvPr/>
        </p:nvSpPr>
        <p:spPr bwMode="auto">
          <a:xfrm>
            <a:off x="7008813" y="457200"/>
            <a:ext cx="2135187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1100" dirty="0">
                <a:solidFill>
                  <a:srgbClr val="FF6600"/>
                </a:solidFill>
                <a:latin typeface="Times New Roman" pitchFamily="18" charset="0"/>
              </a:rPr>
              <a:t>1. Opposite angles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1100" dirty="0">
                <a:solidFill>
                  <a:srgbClr val="FF6600"/>
                </a:solidFill>
                <a:latin typeface="Times New Roman" pitchFamily="18" charset="0"/>
              </a:rPr>
              <a:t>2. Consecutive angles are supplementary.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1100" dirty="0">
                <a:solidFill>
                  <a:srgbClr val="FF6600"/>
                </a:solidFill>
                <a:latin typeface="Times New Roman" pitchFamily="18" charset="0"/>
              </a:rPr>
              <a:t>3. Opposite sides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1100" dirty="0">
                <a:solidFill>
                  <a:srgbClr val="FF6600"/>
                </a:solidFill>
                <a:latin typeface="Times New Roman" pitchFamily="18" charset="0"/>
              </a:rPr>
              <a:t>4. Diagonals bisect each other.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1100" dirty="0">
                <a:solidFill>
                  <a:srgbClr val="FF6600"/>
                </a:solidFill>
                <a:latin typeface="Times New Roman" pitchFamily="18" charset="0"/>
              </a:rPr>
              <a:t>5. Diagonals make 2 congruent triangles.</a:t>
            </a:r>
          </a:p>
        </p:txBody>
      </p:sp>
      <p:sp>
        <p:nvSpPr>
          <p:cNvPr id="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14400"/>
            <a:ext cx="38862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Foldable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8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4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54" grpId="0" animBg="1"/>
      <p:bldP spid="34861" grpId="0" animBg="1"/>
      <p:bldP spid="34862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457200" y="2514600"/>
            <a:ext cx="32766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* On the left hand section, draw a rectangle.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14800" y="990600"/>
            <a:ext cx="4572000" cy="5638800"/>
            <a:chOff x="2592" y="624"/>
            <a:chExt cx="2880" cy="3552"/>
          </a:xfrm>
        </p:grpSpPr>
        <p:sp>
          <p:nvSpPr>
            <p:cNvPr id="10250" name="Rectangle 5"/>
            <p:cNvSpPr>
              <a:spLocks noChangeArrowheads="1"/>
            </p:cNvSpPr>
            <p:nvPr/>
          </p:nvSpPr>
          <p:spPr bwMode="auto">
            <a:xfrm>
              <a:off x="2592" y="624"/>
              <a:ext cx="2880" cy="355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1" name="Oval 6"/>
            <p:cNvSpPr>
              <a:spLocks noChangeArrowheads="1"/>
            </p:cNvSpPr>
            <p:nvPr/>
          </p:nvSpPr>
          <p:spPr bwMode="auto">
            <a:xfrm>
              <a:off x="2736" y="912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2" name="Line 7"/>
            <p:cNvSpPr>
              <a:spLocks noChangeShapeType="1"/>
            </p:cNvSpPr>
            <p:nvPr/>
          </p:nvSpPr>
          <p:spPr bwMode="auto">
            <a:xfrm>
              <a:off x="3072" y="624"/>
              <a:ext cx="0" cy="3552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3" name="Line 8"/>
            <p:cNvSpPr>
              <a:spLocks noChangeShapeType="1"/>
            </p:cNvSpPr>
            <p:nvPr/>
          </p:nvSpPr>
          <p:spPr bwMode="auto">
            <a:xfrm>
              <a:off x="2640" y="110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4" name="Line 9"/>
            <p:cNvSpPr>
              <a:spLocks noChangeShapeType="1"/>
            </p:cNvSpPr>
            <p:nvPr/>
          </p:nvSpPr>
          <p:spPr bwMode="auto">
            <a:xfrm>
              <a:off x="2640" y="124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Line 10"/>
            <p:cNvSpPr>
              <a:spLocks noChangeShapeType="1"/>
            </p:cNvSpPr>
            <p:nvPr/>
          </p:nvSpPr>
          <p:spPr bwMode="auto">
            <a:xfrm>
              <a:off x="2640" y="139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6" name="Line 11"/>
            <p:cNvSpPr>
              <a:spLocks noChangeShapeType="1"/>
            </p:cNvSpPr>
            <p:nvPr/>
          </p:nvSpPr>
          <p:spPr bwMode="auto">
            <a:xfrm>
              <a:off x="2640" y="153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7" name="Line 12"/>
            <p:cNvSpPr>
              <a:spLocks noChangeShapeType="1"/>
            </p:cNvSpPr>
            <p:nvPr/>
          </p:nvSpPr>
          <p:spPr bwMode="auto">
            <a:xfrm>
              <a:off x="2640" y="168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8" name="Line 13"/>
            <p:cNvSpPr>
              <a:spLocks noChangeShapeType="1"/>
            </p:cNvSpPr>
            <p:nvPr/>
          </p:nvSpPr>
          <p:spPr bwMode="auto">
            <a:xfrm>
              <a:off x="2640" y="182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Line 14"/>
            <p:cNvSpPr>
              <a:spLocks noChangeShapeType="1"/>
            </p:cNvSpPr>
            <p:nvPr/>
          </p:nvSpPr>
          <p:spPr bwMode="auto">
            <a:xfrm>
              <a:off x="2640" y="196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0" name="Line 15"/>
            <p:cNvSpPr>
              <a:spLocks noChangeShapeType="1"/>
            </p:cNvSpPr>
            <p:nvPr/>
          </p:nvSpPr>
          <p:spPr bwMode="auto">
            <a:xfrm>
              <a:off x="2640" y="211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Line 16"/>
            <p:cNvSpPr>
              <a:spLocks noChangeShapeType="1"/>
            </p:cNvSpPr>
            <p:nvPr/>
          </p:nvSpPr>
          <p:spPr bwMode="auto">
            <a:xfrm>
              <a:off x="2640" y="225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2" name="Line 17"/>
            <p:cNvSpPr>
              <a:spLocks noChangeShapeType="1"/>
            </p:cNvSpPr>
            <p:nvPr/>
          </p:nvSpPr>
          <p:spPr bwMode="auto">
            <a:xfrm>
              <a:off x="2640" y="240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Line 18"/>
            <p:cNvSpPr>
              <a:spLocks noChangeShapeType="1"/>
            </p:cNvSpPr>
            <p:nvPr/>
          </p:nvSpPr>
          <p:spPr bwMode="auto">
            <a:xfrm>
              <a:off x="2640" y="254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4" name="Line 19"/>
            <p:cNvSpPr>
              <a:spLocks noChangeShapeType="1"/>
            </p:cNvSpPr>
            <p:nvPr/>
          </p:nvSpPr>
          <p:spPr bwMode="auto">
            <a:xfrm>
              <a:off x="2640" y="268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5" name="Line 20"/>
            <p:cNvSpPr>
              <a:spLocks noChangeShapeType="1"/>
            </p:cNvSpPr>
            <p:nvPr/>
          </p:nvSpPr>
          <p:spPr bwMode="auto">
            <a:xfrm>
              <a:off x="2640" y="283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6" name="Line 21"/>
            <p:cNvSpPr>
              <a:spLocks noChangeShapeType="1"/>
            </p:cNvSpPr>
            <p:nvPr/>
          </p:nvSpPr>
          <p:spPr bwMode="auto">
            <a:xfrm>
              <a:off x="2640" y="297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7" name="Line 22"/>
            <p:cNvSpPr>
              <a:spLocks noChangeShapeType="1"/>
            </p:cNvSpPr>
            <p:nvPr/>
          </p:nvSpPr>
          <p:spPr bwMode="auto">
            <a:xfrm>
              <a:off x="2640" y="312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8" name="Line 23"/>
            <p:cNvSpPr>
              <a:spLocks noChangeShapeType="1"/>
            </p:cNvSpPr>
            <p:nvPr/>
          </p:nvSpPr>
          <p:spPr bwMode="auto">
            <a:xfrm>
              <a:off x="2640" y="326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9" name="Oval 24"/>
            <p:cNvSpPr>
              <a:spLocks noChangeArrowheads="1"/>
            </p:cNvSpPr>
            <p:nvPr/>
          </p:nvSpPr>
          <p:spPr bwMode="auto">
            <a:xfrm>
              <a:off x="2736" y="2304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0" name="Line 25"/>
            <p:cNvSpPr>
              <a:spLocks noChangeShapeType="1"/>
            </p:cNvSpPr>
            <p:nvPr/>
          </p:nvSpPr>
          <p:spPr bwMode="auto">
            <a:xfrm>
              <a:off x="2640" y="340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1" name="Line 26"/>
            <p:cNvSpPr>
              <a:spLocks noChangeShapeType="1"/>
            </p:cNvSpPr>
            <p:nvPr/>
          </p:nvSpPr>
          <p:spPr bwMode="auto">
            <a:xfrm>
              <a:off x="2640" y="355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2" name="Line 27"/>
            <p:cNvSpPr>
              <a:spLocks noChangeShapeType="1"/>
            </p:cNvSpPr>
            <p:nvPr/>
          </p:nvSpPr>
          <p:spPr bwMode="auto">
            <a:xfrm>
              <a:off x="2640" y="369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3" name="Line 28"/>
            <p:cNvSpPr>
              <a:spLocks noChangeShapeType="1"/>
            </p:cNvSpPr>
            <p:nvPr/>
          </p:nvSpPr>
          <p:spPr bwMode="auto">
            <a:xfrm>
              <a:off x="2640" y="384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4" name="Line 29"/>
            <p:cNvSpPr>
              <a:spLocks noChangeShapeType="1"/>
            </p:cNvSpPr>
            <p:nvPr/>
          </p:nvSpPr>
          <p:spPr bwMode="auto">
            <a:xfrm>
              <a:off x="2640" y="398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5" name="Line 30"/>
            <p:cNvSpPr>
              <a:spLocks noChangeShapeType="1"/>
            </p:cNvSpPr>
            <p:nvPr/>
          </p:nvSpPr>
          <p:spPr bwMode="auto">
            <a:xfrm>
              <a:off x="2640" y="412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6" name="Oval 31"/>
            <p:cNvSpPr>
              <a:spLocks noChangeArrowheads="1"/>
            </p:cNvSpPr>
            <p:nvPr/>
          </p:nvSpPr>
          <p:spPr bwMode="auto">
            <a:xfrm>
              <a:off x="2736" y="3648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77" name="Line 32"/>
            <p:cNvSpPr>
              <a:spLocks noChangeShapeType="1"/>
            </p:cNvSpPr>
            <p:nvPr/>
          </p:nvSpPr>
          <p:spPr bwMode="auto">
            <a:xfrm>
              <a:off x="4224" y="624"/>
              <a:ext cx="0" cy="35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8" name="Line 33"/>
            <p:cNvSpPr>
              <a:spLocks noChangeShapeType="1"/>
            </p:cNvSpPr>
            <p:nvPr/>
          </p:nvSpPr>
          <p:spPr bwMode="auto">
            <a:xfrm flipH="1">
              <a:off x="4224" y="1392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79" name="Line 34"/>
            <p:cNvSpPr>
              <a:spLocks noChangeShapeType="1"/>
            </p:cNvSpPr>
            <p:nvPr/>
          </p:nvSpPr>
          <p:spPr bwMode="auto">
            <a:xfrm flipH="1">
              <a:off x="4224" y="206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0" name="Line 35"/>
            <p:cNvSpPr>
              <a:spLocks noChangeShapeType="1"/>
            </p:cNvSpPr>
            <p:nvPr/>
          </p:nvSpPr>
          <p:spPr bwMode="auto">
            <a:xfrm flipH="1">
              <a:off x="4224" y="278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1" name="Line 36"/>
            <p:cNvSpPr>
              <a:spLocks noChangeShapeType="1"/>
            </p:cNvSpPr>
            <p:nvPr/>
          </p:nvSpPr>
          <p:spPr bwMode="auto">
            <a:xfrm flipH="1">
              <a:off x="4224" y="350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82" name="WordArt 37"/>
            <p:cNvSpPr>
              <a:spLocks noChangeArrowheads="1" noChangeShapeType="1" noTextEdit="1"/>
            </p:cNvSpPr>
            <p:nvPr/>
          </p:nvSpPr>
          <p:spPr bwMode="auto">
            <a:xfrm rot="5400000">
              <a:off x="1176" y="2136"/>
              <a:ext cx="3360" cy="528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auto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66FF"/>
                  </a:solidFill>
                  <a:latin typeface="Arial Black"/>
                </a:rPr>
                <a:t>QUADRILATERALS</a:t>
              </a:r>
            </a:p>
          </p:txBody>
        </p:sp>
      </p:grpSp>
      <p:sp>
        <p:nvSpPr>
          <p:cNvPr id="10245" name="AutoShape 38"/>
          <p:cNvSpPr>
            <a:spLocks noChangeArrowheads="1"/>
          </p:cNvSpPr>
          <p:nvPr/>
        </p:nvSpPr>
        <p:spPr bwMode="auto">
          <a:xfrm>
            <a:off x="5181600" y="1295400"/>
            <a:ext cx="1219200" cy="685800"/>
          </a:xfrm>
          <a:prstGeom prst="parallelogram">
            <a:avLst>
              <a:gd name="adj" fmla="val 44444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Text Box 39"/>
          <p:cNvSpPr txBox="1">
            <a:spLocks noChangeArrowheads="1"/>
          </p:cNvSpPr>
          <p:nvPr/>
        </p:nvSpPr>
        <p:spPr bwMode="auto">
          <a:xfrm>
            <a:off x="6704013" y="1066800"/>
            <a:ext cx="2135187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 dirty="0">
                <a:solidFill>
                  <a:srgbClr val="C00000"/>
                </a:solidFill>
                <a:latin typeface="Times New Roman" pitchFamily="18" charset="0"/>
              </a:rPr>
              <a:t>1. Opposite angles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 dirty="0">
                <a:solidFill>
                  <a:srgbClr val="C00000"/>
                </a:solidFill>
                <a:latin typeface="Times New Roman" pitchFamily="18" charset="0"/>
              </a:rPr>
              <a:t>2. Consecutive angles are supplementary.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 dirty="0">
                <a:solidFill>
                  <a:srgbClr val="C00000"/>
                </a:solidFill>
                <a:latin typeface="Times New Roman" pitchFamily="18" charset="0"/>
              </a:rPr>
              <a:t>3. Opposite sides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 dirty="0">
                <a:solidFill>
                  <a:srgbClr val="C00000"/>
                </a:solidFill>
                <a:latin typeface="Times New Roman" pitchFamily="18" charset="0"/>
              </a:rPr>
              <a:t>4. Diagonals bisect each other.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 dirty="0">
                <a:solidFill>
                  <a:srgbClr val="C00000"/>
                </a:solidFill>
                <a:latin typeface="Times New Roman" pitchFamily="18" charset="0"/>
              </a:rPr>
              <a:t>5. Diagonals make 2 congruent triangles.</a:t>
            </a:r>
          </a:p>
        </p:txBody>
      </p:sp>
      <p:sp>
        <p:nvSpPr>
          <p:cNvPr id="35880" name="Text Box 40"/>
          <p:cNvSpPr txBox="1">
            <a:spLocks noChangeArrowheads="1"/>
          </p:cNvSpPr>
          <p:nvPr/>
        </p:nvSpPr>
        <p:spPr bwMode="auto">
          <a:xfrm>
            <a:off x="304800" y="4267200"/>
            <a:ext cx="3810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</a:rPr>
              <a:t>* On the right hand side, list all of the properties of a rectangle.</a:t>
            </a:r>
          </a:p>
        </p:txBody>
      </p:sp>
      <p:sp>
        <p:nvSpPr>
          <p:cNvPr id="35881" name="Rectangle 41"/>
          <p:cNvSpPr>
            <a:spLocks noChangeArrowheads="1"/>
          </p:cNvSpPr>
          <p:nvPr/>
        </p:nvSpPr>
        <p:spPr bwMode="auto">
          <a:xfrm>
            <a:off x="5105400" y="2362200"/>
            <a:ext cx="1219200" cy="762000"/>
          </a:xfrm>
          <a:prstGeom prst="rect">
            <a:avLst/>
          </a:prstGeom>
          <a:solidFill>
            <a:srgbClr val="CC33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6704013" y="2409825"/>
            <a:ext cx="213518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solidFill>
                  <a:srgbClr val="C00000"/>
                </a:solidFill>
                <a:latin typeface="Times New Roman" pitchFamily="18" charset="0"/>
              </a:rPr>
              <a:t>1.Is a special type of parallelogram.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solidFill>
                  <a:srgbClr val="C00000"/>
                </a:solidFill>
                <a:latin typeface="Times New Roman" pitchFamily="18" charset="0"/>
              </a:rPr>
              <a:t>2. Has 4 right angles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solidFill>
                  <a:srgbClr val="C00000"/>
                </a:solidFill>
                <a:latin typeface="Times New Roman" pitchFamily="18" charset="0"/>
              </a:rPr>
              <a:t>3. Diagonals are congruent.</a:t>
            </a:r>
          </a:p>
        </p:txBody>
      </p:sp>
      <p:sp>
        <p:nvSpPr>
          <p:cNvPr id="4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14400"/>
            <a:ext cx="38862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Foldable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5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"/>
                                        <p:tgtEl>
                                          <p:spTgt spid="35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80" grpId="0" autoUpdateAnimBg="0"/>
      <p:bldP spid="35881" grpId="0" animBg="1"/>
      <p:bldP spid="35882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28600" y="2057400"/>
            <a:ext cx="3810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* Fold over the third cut section and write RHOMBUS on the outside.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14800" y="990600"/>
            <a:ext cx="4572000" cy="5638800"/>
            <a:chOff x="2592" y="624"/>
            <a:chExt cx="2880" cy="3552"/>
          </a:xfrm>
        </p:grpSpPr>
        <p:sp>
          <p:nvSpPr>
            <p:cNvPr id="11282" name="Rectangle 5"/>
            <p:cNvSpPr>
              <a:spLocks noChangeArrowheads="1"/>
            </p:cNvSpPr>
            <p:nvPr/>
          </p:nvSpPr>
          <p:spPr bwMode="auto">
            <a:xfrm>
              <a:off x="2592" y="624"/>
              <a:ext cx="2880" cy="355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3" name="Oval 6"/>
            <p:cNvSpPr>
              <a:spLocks noChangeArrowheads="1"/>
            </p:cNvSpPr>
            <p:nvPr/>
          </p:nvSpPr>
          <p:spPr bwMode="auto">
            <a:xfrm>
              <a:off x="2736" y="912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4" name="Line 7"/>
            <p:cNvSpPr>
              <a:spLocks noChangeShapeType="1"/>
            </p:cNvSpPr>
            <p:nvPr/>
          </p:nvSpPr>
          <p:spPr bwMode="auto">
            <a:xfrm>
              <a:off x="3072" y="624"/>
              <a:ext cx="0" cy="3552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5" name="Line 8"/>
            <p:cNvSpPr>
              <a:spLocks noChangeShapeType="1"/>
            </p:cNvSpPr>
            <p:nvPr/>
          </p:nvSpPr>
          <p:spPr bwMode="auto">
            <a:xfrm>
              <a:off x="2640" y="110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6" name="Line 9"/>
            <p:cNvSpPr>
              <a:spLocks noChangeShapeType="1"/>
            </p:cNvSpPr>
            <p:nvPr/>
          </p:nvSpPr>
          <p:spPr bwMode="auto">
            <a:xfrm>
              <a:off x="2640" y="124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7" name="Line 10"/>
            <p:cNvSpPr>
              <a:spLocks noChangeShapeType="1"/>
            </p:cNvSpPr>
            <p:nvPr/>
          </p:nvSpPr>
          <p:spPr bwMode="auto">
            <a:xfrm>
              <a:off x="2640" y="139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8" name="Line 11"/>
            <p:cNvSpPr>
              <a:spLocks noChangeShapeType="1"/>
            </p:cNvSpPr>
            <p:nvPr/>
          </p:nvSpPr>
          <p:spPr bwMode="auto">
            <a:xfrm>
              <a:off x="2640" y="153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9" name="Line 12"/>
            <p:cNvSpPr>
              <a:spLocks noChangeShapeType="1"/>
            </p:cNvSpPr>
            <p:nvPr/>
          </p:nvSpPr>
          <p:spPr bwMode="auto">
            <a:xfrm>
              <a:off x="2640" y="168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0" name="Line 13"/>
            <p:cNvSpPr>
              <a:spLocks noChangeShapeType="1"/>
            </p:cNvSpPr>
            <p:nvPr/>
          </p:nvSpPr>
          <p:spPr bwMode="auto">
            <a:xfrm>
              <a:off x="2640" y="182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1" name="Line 14"/>
            <p:cNvSpPr>
              <a:spLocks noChangeShapeType="1"/>
            </p:cNvSpPr>
            <p:nvPr/>
          </p:nvSpPr>
          <p:spPr bwMode="auto">
            <a:xfrm>
              <a:off x="2640" y="196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2" name="Line 15"/>
            <p:cNvSpPr>
              <a:spLocks noChangeShapeType="1"/>
            </p:cNvSpPr>
            <p:nvPr/>
          </p:nvSpPr>
          <p:spPr bwMode="auto">
            <a:xfrm>
              <a:off x="2640" y="211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3" name="Line 16"/>
            <p:cNvSpPr>
              <a:spLocks noChangeShapeType="1"/>
            </p:cNvSpPr>
            <p:nvPr/>
          </p:nvSpPr>
          <p:spPr bwMode="auto">
            <a:xfrm>
              <a:off x="2640" y="225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4" name="Line 17"/>
            <p:cNvSpPr>
              <a:spLocks noChangeShapeType="1"/>
            </p:cNvSpPr>
            <p:nvPr/>
          </p:nvSpPr>
          <p:spPr bwMode="auto">
            <a:xfrm>
              <a:off x="2640" y="240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5" name="Line 18"/>
            <p:cNvSpPr>
              <a:spLocks noChangeShapeType="1"/>
            </p:cNvSpPr>
            <p:nvPr/>
          </p:nvSpPr>
          <p:spPr bwMode="auto">
            <a:xfrm>
              <a:off x="2640" y="254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6" name="Line 19"/>
            <p:cNvSpPr>
              <a:spLocks noChangeShapeType="1"/>
            </p:cNvSpPr>
            <p:nvPr/>
          </p:nvSpPr>
          <p:spPr bwMode="auto">
            <a:xfrm>
              <a:off x="2640" y="268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7" name="Line 20"/>
            <p:cNvSpPr>
              <a:spLocks noChangeShapeType="1"/>
            </p:cNvSpPr>
            <p:nvPr/>
          </p:nvSpPr>
          <p:spPr bwMode="auto">
            <a:xfrm>
              <a:off x="2640" y="283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8" name="Line 21"/>
            <p:cNvSpPr>
              <a:spLocks noChangeShapeType="1"/>
            </p:cNvSpPr>
            <p:nvPr/>
          </p:nvSpPr>
          <p:spPr bwMode="auto">
            <a:xfrm>
              <a:off x="2640" y="297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9" name="Line 22"/>
            <p:cNvSpPr>
              <a:spLocks noChangeShapeType="1"/>
            </p:cNvSpPr>
            <p:nvPr/>
          </p:nvSpPr>
          <p:spPr bwMode="auto">
            <a:xfrm>
              <a:off x="2640" y="312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0" name="Line 23"/>
            <p:cNvSpPr>
              <a:spLocks noChangeShapeType="1"/>
            </p:cNvSpPr>
            <p:nvPr/>
          </p:nvSpPr>
          <p:spPr bwMode="auto">
            <a:xfrm>
              <a:off x="2640" y="326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1" name="Oval 24"/>
            <p:cNvSpPr>
              <a:spLocks noChangeArrowheads="1"/>
            </p:cNvSpPr>
            <p:nvPr/>
          </p:nvSpPr>
          <p:spPr bwMode="auto">
            <a:xfrm>
              <a:off x="2736" y="2304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2" name="Line 25"/>
            <p:cNvSpPr>
              <a:spLocks noChangeShapeType="1"/>
            </p:cNvSpPr>
            <p:nvPr/>
          </p:nvSpPr>
          <p:spPr bwMode="auto">
            <a:xfrm>
              <a:off x="2640" y="340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3" name="Line 26"/>
            <p:cNvSpPr>
              <a:spLocks noChangeShapeType="1"/>
            </p:cNvSpPr>
            <p:nvPr/>
          </p:nvSpPr>
          <p:spPr bwMode="auto">
            <a:xfrm>
              <a:off x="2640" y="355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4" name="Line 27"/>
            <p:cNvSpPr>
              <a:spLocks noChangeShapeType="1"/>
            </p:cNvSpPr>
            <p:nvPr/>
          </p:nvSpPr>
          <p:spPr bwMode="auto">
            <a:xfrm>
              <a:off x="2640" y="369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5" name="Line 28"/>
            <p:cNvSpPr>
              <a:spLocks noChangeShapeType="1"/>
            </p:cNvSpPr>
            <p:nvPr/>
          </p:nvSpPr>
          <p:spPr bwMode="auto">
            <a:xfrm>
              <a:off x="2640" y="384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6" name="Line 29"/>
            <p:cNvSpPr>
              <a:spLocks noChangeShapeType="1"/>
            </p:cNvSpPr>
            <p:nvPr/>
          </p:nvSpPr>
          <p:spPr bwMode="auto">
            <a:xfrm>
              <a:off x="2640" y="398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7" name="Line 30"/>
            <p:cNvSpPr>
              <a:spLocks noChangeShapeType="1"/>
            </p:cNvSpPr>
            <p:nvPr/>
          </p:nvSpPr>
          <p:spPr bwMode="auto">
            <a:xfrm>
              <a:off x="2640" y="412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8" name="Oval 31"/>
            <p:cNvSpPr>
              <a:spLocks noChangeArrowheads="1"/>
            </p:cNvSpPr>
            <p:nvPr/>
          </p:nvSpPr>
          <p:spPr bwMode="auto">
            <a:xfrm>
              <a:off x="2736" y="3648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09" name="Line 32"/>
            <p:cNvSpPr>
              <a:spLocks noChangeShapeType="1"/>
            </p:cNvSpPr>
            <p:nvPr/>
          </p:nvSpPr>
          <p:spPr bwMode="auto">
            <a:xfrm>
              <a:off x="4224" y="624"/>
              <a:ext cx="0" cy="35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0" name="Line 33"/>
            <p:cNvSpPr>
              <a:spLocks noChangeShapeType="1"/>
            </p:cNvSpPr>
            <p:nvPr/>
          </p:nvSpPr>
          <p:spPr bwMode="auto">
            <a:xfrm flipH="1">
              <a:off x="4224" y="1392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1" name="Line 34"/>
            <p:cNvSpPr>
              <a:spLocks noChangeShapeType="1"/>
            </p:cNvSpPr>
            <p:nvPr/>
          </p:nvSpPr>
          <p:spPr bwMode="auto">
            <a:xfrm flipH="1">
              <a:off x="4224" y="206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2" name="Line 35"/>
            <p:cNvSpPr>
              <a:spLocks noChangeShapeType="1"/>
            </p:cNvSpPr>
            <p:nvPr/>
          </p:nvSpPr>
          <p:spPr bwMode="auto">
            <a:xfrm flipH="1">
              <a:off x="4224" y="278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3" name="Line 36"/>
            <p:cNvSpPr>
              <a:spLocks noChangeShapeType="1"/>
            </p:cNvSpPr>
            <p:nvPr/>
          </p:nvSpPr>
          <p:spPr bwMode="auto">
            <a:xfrm flipH="1">
              <a:off x="4224" y="350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4" name="WordArt 37"/>
            <p:cNvSpPr>
              <a:spLocks noChangeArrowheads="1" noChangeShapeType="1" noTextEdit="1"/>
            </p:cNvSpPr>
            <p:nvPr/>
          </p:nvSpPr>
          <p:spPr bwMode="auto">
            <a:xfrm rot="5400000">
              <a:off x="1176" y="2136"/>
              <a:ext cx="3360" cy="528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auto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66FF"/>
                  </a:solidFill>
                  <a:latin typeface="Arial Black"/>
                </a:rPr>
                <a:t>QUADRILATERALS</a:t>
              </a:r>
            </a:p>
          </p:txBody>
        </p:sp>
      </p:grpSp>
      <p:sp>
        <p:nvSpPr>
          <p:cNvPr id="36902" name="Rectangle 38"/>
          <p:cNvSpPr>
            <a:spLocks noChangeArrowheads="1"/>
          </p:cNvSpPr>
          <p:nvPr/>
        </p:nvSpPr>
        <p:spPr bwMode="auto">
          <a:xfrm>
            <a:off x="6705600" y="3200400"/>
            <a:ext cx="2057400" cy="1219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5029200" y="3225800"/>
            <a:ext cx="1676400" cy="1295400"/>
            <a:chOff x="3168" y="624"/>
            <a:chExt cx="1056" cy="816"/>
          </a:xfrm>
        </p:grpSpPr>
        <p:sp>
          <p:nvSpPr>
            <p:cNvPr id="11277" name="AutoShape 40"/>
            <p:cNvSpPr>
              <a:spLocks noChangeArrowheads="1"/>
            </p:cNvSpPr>
            <p:nvPr/>
          </p:nvSpPr>
          <p:spPr bwMode="auto">
            <a:xfrm rot="16200000" flipV="1">
              <a:off x="3288" y="504"/>
              <a:ext cx="816" cy="1056"/>
            </a:xfrm>
            <a:prstGeom prst="parallelogram">
              <a:avLst>
                <a:gd name="adj" fmla="val 8769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 eaLnBrk="1" hangingPunct="1"/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1278" name="Line 41"/>
            <p:cNvSpPr>
              <a:spLocks noChangeShapeType="1"/>
            </p:cNvSpPr>
            <p:nvPr/>
          </p:nvSpPr>
          <p:spPr bwMode="auto">
            <a:xfrm>
              <a:off x="3408" y="672"/>
              <a:ext cx="0" cy="768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Line 42"/>
            <p:cNvSpPr>
              <a:spLocks noChangeShapeType="1"/>
            </p:cNvSpPr>
            <p:nvPr/>
          </p:nvSpPr>
          <p:spPr bwMode="auto">
            <a:xfrm flipV="1">
              <a:off x="3168" y="960"/>
              <a:ext cx="1056" cy="9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Line 43"/>
            <p:cNvSpPr>
              <a:spLocks noChangeShapeType="1"/>
            </p:cNvSpPr>
            <p:nvPr/>
          </p:nvSpPr>
          <p:spPr bwMode="auto">
            <a:xfrm flipV="1">
              <a:off x="3168" y="1104"/>
              <a:ext cx="1056" cy="9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1" name="Line 44"/>
            <p:cNvSpPr>
              <a:spLocks noChangeShapeType="1"/>
            </p:cNvSpPr>
            <p:nvPr/>
          </p:nvSpPr>
          <p:spPr bwMode="auto">
            <a:xfrm flipV="1">
              <a:off x="3168" y="1248"/>
              <a:ext cx="1056" cy="9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909" name="WordArt 45"/>
          <p:cNvSpPr>
            <a:spLocks noChangeArrowheads="1" noChangeShapeType="1" noTextEdit="1"/>
          </p:cNvSpPr>
          <p:nvPr/>
        </p:nvSpPr>
        <p:spPr bwMode="auto">
          <a:xfrm rot="-288930">
            <a:off x="5105400" y="3759200"/>
            <a:ext cx="1524000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RHOMBUS</a:t>
            </a:r>
          </a:p>
        </p:txBody>
      </p:sp>
      <p:sp>
        <p:nvSpPr>
          <p:cNvPr id="36910" name="Text Box 46"/>
          <p:cNvSpPr txBox="1">
            <a:spLocks noChangeArrowheads="1"/>
          </p:cNvSpPr>
          <p:nvPr/>
        </p:nvSpPr>
        <p:spPr bwMode="auto">
          <a:xfrm>
            <a:off x="228600" y="4038600"/>
            <a:ext cx="3810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* Reopen the fold.</a:t>
            </a:r>
          </a:p>
        </p:txBody>
      </p:sp>
      <p:sp>
        <p:nvSpPr>
          <p:cNvPr id="11273" name="AutoShape 47"/>
          <p:cNvSpPr>
            <a:spLocks noChangeArrowheads="1"/>
          </p:cNvSpPr>
          <p:nvPr/>
        </p:nvSpPr>
        <p:spPr bwMode="auto">
          <a:xfrm>
            <a:off x="5181600" y="1295400"/>
            <a:ext cx="1219200" cy="685800"/>
          </a:xfrm>
          <a:prstGeom prst="parallelogram">
            <a:avLst>
              <a:gd name="adj" fmla="val 44444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Text Box 48"/>
          <p:cNvSpPr txBox="1">
            <a:spLocks noChangeArrowheads="1"/>
          </p:cNvSpPr>
          <p:nvPr/>
        </p:nvSpPr>
        <p:spPr bwMode="auto">
          <a:xfrm>
            <a:off x="6704013" y="1066800"/>
            <a:ext cx="2135187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1. Opposite angles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2. Consecutive angles are supplementary.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3. Opposite sides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4. Diagonals bisect each other.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5. Diagonals make 2 congruent triangles.</a:t>
            </a:r>
          </a:p>
        </p:txBody>
      </p:sp>
      <p:sp>
        <p:nvSpPr>
          <p:cNvPr id="11275" name="Rectangle 49"/>
          <p:cNvSpPr>
            <a:spLocks noChangeArrowheads="1"/>
          </p:cNvSpPr>
          <p:nvPr/>
        </p:nvSpPr>
        <p:spPr bwMode="auto">
          <a:xfrm>
            <a:off x="5105400" y="2362200"/>
            <a:ext cx="1219200" cy="762000"/>
          </a:xfrm>
          <a:prstGeom prst="rect">
            <a:avLst/>
          </a:prstGeom>
          <a:solidFill>
            <a:srgbClr val="CC33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Text Box 50"/>
          <p:cNvSpPr txBox="1">
            <a:spLocks noChangeArrowheads="1"/>
          </p:cNvSpPr>
          <p:nvPr/>
        </p:nvSpPr>
        <p:spPr bwMode="auto">
          <a:xfrm>
            <a:off x="6704013" y="2409825"/>
            <a:ext cx="2135187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1.Is a special type of parallelogram.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2. Has 4 right </a:t>
            </a:r>
            <a:r>
              <a:rPr lang="en-US" sz="900" b="1">
                <a:latin typeface="Times New Roman" pitchFamily="18" charset="0"/>
              </a:rPr>
              <a:t>angles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3. Diagonals are congruent.</a:t>
            </a:r>
          </a:p>
        </p:txBody>
      </p:sp>
      <p:sp>
        <p:nvSpPr>
          <p:cNvPr id="5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14400"/>
            <a:ext cx="38862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Foldable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02" grpId="0" animBg="1"/>
      <p:bldP spid="36909" grpId="0" animBg="1"/>
      <p:bldP spid="36910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152400" y="1510605"/>
            <a:ext cx="3810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* On the left hand section, draw a rhombus.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14800" y="304800"/>
            <a:ext cx="4572000" cy="6324600"/>
            <a:chOff x="2592" y="624"/>
            <a:chExt cx="2880" cy="3552"/>
          </a:xfrm>
        </p:grpSpPr>
        <p:sp>
          <p:nvSpPr>
            <p:cNvPr id="12300" name="Rectangle 5"/>
            <p:cNvSpPr>
              <a:spLocks noChangeArrowheads="1"/>
            </p:cNvSpPr>
            <p:nvPr/>
          </p:nvSpPr>
          <p:spPr bwMode="auto">
            <a:xfrm>
              <a:off x="2592" y="624"/>
              <a:ext cx="2880" cy="355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1" name="Oval 6"/>
            <p:cNvSpPr>
              <a:spLocks noChangeArrowheads="1"/>
            </p:cNvSpPr>
            <p:nvPr/>
          </p:nvSpPr>
          <p:spPr bwMode="auto">
            <a:xfrm>
              <a:off x="2736" y="912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2" name="Line 7"/>
            <p:cNvSpPr>
              <a:spLocks noChangeShapeType="1"/>
            </p:cNvSpPr>
            <p:nvPr/>
          </p:nvSpPr>
          <p:spPr bwMode="auto">
            <a:xfrm>
              <a:off x="3072" y="624"/>
              <a:ext cx="0" cy="3552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3" name="Line 8"/>
            <p:cNvSpPr>
              <a:spLocks noChangeShapeType="1"/>
            </p:cNvSpPr>
            <p:nvPr/>
          </p:nvSpPr>
          <p:spPr bwMode="auto">
            <a:xfrm>
              <a:off x="2640" y="110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4" name="Line 9"/>
            <p:cNvSpPr>
              <a:spLocks noChangeShapeType="1"/>
            </p:cNvSpPr>
            <p:nvPr/>
          </p:nvSpPr>
          <p:spPr bwMode="auto">
            <a:xfrm>
              <a:off x="2640" y="124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5" name="Line 10"/>
            <p:cNvSpPr>
              <a:spLocks noChangeShapeType="1"/>
            </p:cNvSpPr>
            <p:nvPr/>
          </p:nvSpPr>
          <p:spPr bwMode="auto">
            <a:xfrm>
              <a:off x="2640" y="139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6" name="Line 11"/>
            <p:cNvSpPr>
              <a:spLocks noChangeShapeType="1"/>
            </p:cNvSpPr>
            <p:nvPr/>
          </p:nvSpPr>
          <p:spPr bwMode="auto">
            <a:xfrm>
              <a:off x="2640" y="153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7" name="Line 12"/>
            <p:cNvSpPr>
              <a:spLocks noChangeShapeType="1"/>
            </p:cNvSpPr>
            <p:nvPr/>
          </p:nvSpPr>
          <p:spPr bwMode="auto">
            <a:xfrm>
              <a:off x="2640" y="168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8" name="Line 13"/>
            <p:cNvSpPr>
              <a:spLocks noChangeShapeType="1"/>
            </p:cNvSpPr>
            <p:nvPr/>
          </p:nvSpPr>
          <p:spPr bwMode="auto">
            <a:xfrm>
              <a:off x="2640" y="182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9" name="Line 14"/>
            <p:cNvSpPr>
              <a:spLocks noChangeShapeType="1"/>
            </p:cNvSpPr>
            <p:nvPr/>
          </p:nvSpPr>
          <p:spPr bwMode="auto">
            <a:xfrm>
              <a:off x="2640" y="196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0" name="Line 15"/>
            <p:cNvSpPr>
              <a:spLocks noChangeShapeType="1"/>
            </p:cNvSpPr>
            <p:nvPr/>
          </p:nvSpPr>
          <p:spPr bwMode="auto">
            <a:xfrm>
              <a:off x="2640" y="211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1" name="Line 16"/>
            <p:cNvSpPr>
              <a:spLocks noChangeShapeType="1"/>
            </p:cNvSpPr>
            <p:nvPr/>
          </p:nvSpPr>
          <p:spPr bwMode="auto">
            <a:xfrm>
              <a:off x="2640" y="225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2" name="Line 17"/>
            <p:cNvSpPr>
              <a:spLocks noChangeShapeType="1"/>
            </p:cNvSpPr>
            <p:nvPr/>
          </p:nvSpPr>
          <p:spPr bwMode="auto">
            <a:xfrm>
              <a:off x="2640" y="240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3" name="Line 18"/>
            <p:cNvSpPr>
              <a:spLocks noChangeShapeType="1"/>
            </p:cNvSpPr>
            <p:nvPr/>
          </p:nvSpPr>
          <p:spPr bwMode="auto">
            <a:xfrm>
              <a:off x="2640" y="254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4" name="Line 19"/>
            <p:cNvSpPr>
              <a:spLocks noChangeShapeType="1"/>
            </p:cNvSpPr>
            <p:nvPr/>
          </p:nvSpPr>
          <p:spPr bwMode="auto">
            <a:xfrm>
              <a:off x="2640" y="268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5" name="Line 20"/>
            <p:cNvSpPr>
              <a:spLocks noChangeShapeType="1"/>
            </p:cNvSpPr>
            <p:nvPr/>
          </p:nvSpPr>
          <p:spPr bwMode="auto">
            <a:xfrm>
              <a:off x="2640" y="283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6" name="Line 21"/>
            <p:cNvSpPr>
              <a:spLocks noChangeShapeType="1"/>
            </p:cNvSpPr>
            <p:nvPr/>
          </p:nvSpPr>
          <p:spPr bwMode="auto">
            <a:xfrm>
              <a:off x="2640" y="297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7" name="Line 22"/>
            <p:cNvSpPr>
              <a:spLocks noChangeShapeType="1"/>
            </p:cNvSpPr>
            <p:nvPr/>
          </p:nvSpPr>
          <p:spPr bwMode="auto">
            <a:xfrm>
              <a:off x="2640" y="312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8" name="Line 23"/>
            <p:cNvSpPr>
              <a:spLocks noChangeShapeType="1"/>
            </p:cNvSpPr>
            <p:nvPr/>
          </p:nvSpPr>
          <p:spPr bwMode="auto">
            <a:xfrm>
              <a:off x="2640" y="326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9" name="Oval 24"/>
            <p:cNvSpPr>
              <a:spLocks noChangeArrowheads="1"/>
            </p:cNvSpPr>
            <p:nvPr/>
          </p:nvSpPr>
          <p:spPr bwMode="auto">
            <a:xfrm>
              <a:off x="2736" y="2304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0" name="Line 25"/>
            <p:cNvSpPr>
              <a:spLocks noChangeShapeType="1"/>
            </p:cNvSpPr>
            <p:nvPr/>
          </p:nvSpPr>
          <p:spPr bwMode="auto">
            <a:xfrm>
              <a:off x="2640" y="340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1" name="Line 26"/>
            <p:cNvSpPr>
              <a:spLocks noChangeShapeType="1"/>
            </p:cNvSpPr>
            <p:nvPr/>
          </p:nvSpPr>
          <p:spPr bwMode="auto">
            <a:xfrm>
              <a:off x="2640" y="355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2" name="Line 27"/>
            <p:cNvSpPr>
              <a:spLocks noChangeShapeType="1"/>
            </p:cNvSpPr>
            <p:nvPr/>
          </p:nvSpPr>
          <p:spPr bwMode="auto">
            <a:xfrm>
              <a:off x="2640" y="369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3" name="Line 28"/>
            <p:cNvSpPr>
              <a:spLocks noChangeShapeType="1"/>
            </p:cNvSpPr>
            <p:nvPr/>
          </p:nvSpPr>
          <p:spPr bwMode="auto">
            <a:xfrm>
              <a:off x="2640" y="384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4" name="Line 29"/>
            <p:cNvSpPr>
              <a:spLocks noChangeShapeType="1"/>
            </p:cNvSpPr>
            <p:nvPr/>
          </p:nvSpPr>
          <p:spPr bwMode="auto">
            <a:xfrm>
              <a:off x="2640" y="398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5" name="Line 30"/>
            <p:cNvSpPr>
              <a:spLocks noChangeShapeType="1"/>
            </p:cNvSpPr>
            <p:nvPr/>
          </p:nvSpPr>
          <p:spPr bwMode="auto">
            <a:xfrm>
              <a:off x="2640" y="412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6" name="Oval 31"/>
            <p:cNvSpPr>
              <a:spLocks noChangeArrowheads="1"/>
            </p:cNvSpPr>
            <p:nvPr/>
          </p:nvSpPr>
          <p:spPr bwMode="auto">
            <a:xfrm>
              <a:off x="2736" y="3648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27" name="Line 32"/>
            <p:cNvSpPr>
              <a:spLocks noChangeShapeType="1"/>
            </p:cNvSpPr>
            <p:nvPr/>
          </p:nvSpPr>
          <p:spPr bwMode="auto">
            <a:xfrm>
              <a:off x="4224" y="624"/>
              <a:ext cx="0" cy="35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8" name="Line 33"/>
            <p:cNvSpPr>
              <a:spLocks noChangeShapeType="1"/>
            </p:cNvSpPr>
            <p:nvPr/>
          </p:nvSpPr>
          <p:spPr bwMode="auto">
            <a:xfrm flipH="1">
              <a:off x="4224" y="1392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9" name="Line 34"/>
            <p:cNvSpPr>
              <a:spLocks noChangeShapeType="1"/>
            </p:cNvSpPr>
            <p:nvPr/>
          </p:nvSpPr>
          <p:spPr bwMode="auto">
            <a:xfrm flipH="1">
              <a:off x="4224" y="206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0" name="Line 35"/>
            <p:cNvSpPr>
              <a:spLocks noChangeShapeType="1"/>
            </p:cNvSpPr>
            <p:nvPr/>
          </p:nvSpPr>
          <p:spPr bwMode="auto">
            <a:xfrm flipH="1">
              <a:off x="4224" y="278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1" name="Line 36"/>
            <p:cNvSpPr>
              <a:spLocks noChangeShapeType="1"/>
            </p:cNvSpPr>
            <p:nvPr/>
          </p:nvSpPr>
          <p:spPr bwMode="auto">
            <a:xfrm flipH="1">
              <a:off x="4224" y="350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32" name="WordArt 37"/>
            <p:cNvSpPr>
              <a:spLocks noChangeArrowheads="1" noChangeShapeType="1" noTextEdit="1"/>
            </p:cNvSpPr>
            <p:nvPr/>
          </p:nvSpPr>
          <p:spPr bwMode="auto">
            <a:xfrm rot="5400000">
              <a:off x="1176" y="2136"/>
              <a:ext cx="3360" cy="528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auto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66FF"/>
                  </a:solidFill>
                  <a:latin typeface="Arial Black"/>
                </a:rPr>
                <a:t>QUADRILATERALS</a:t>
              </a:r>
            </a:p>
          </p:txBody>
        </p:sp>
      </p:grpSp>
      <p:sp>
        <p:nvSpPr>
          <p:cNvPr id="12293" name="AutoShape 38"/>
          <p:cNvSpPr>
            <a:spLocks noChangeArrowheads="1"/>
          </p:cNvSpPr>
          <p:nvPr/>
        </p:nvSpPr>
        <p:spPr bwMode="auto">
          <a:xfrm>
            <a:off x="5181600" y="685800"/>
            <a:ext cx="1219200" cy="685800"/>
          </a:xfrm>
          <a:prstGeom prst="parallelogram">
            <a:avLst>
              <a:gd name="adj" fmla="val 44444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Text Box 39"/>
          <p:cNvSpPr txBox="1">
            <a:spLocks noChangeArrowheads="1"/>
          </p:cNvSpPr>
          <p:nvPr/>
        </p:nvSpPr>
        <p:spPr bwMode="auto">
          <a:xfrm>
            <a:off x="6629400" y="381000"/>
            <a:ext cx="2135188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1. Opposite angles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2. Consecutive angles are supplementary.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3. Opposite sides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4. Diagonals bisect each other.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5. Diagonals make 2 congruent triangles.</a:t>
            </a:r>
          </a:p>
        </p:txBody>
      </p:sp>
      <p:sp>
        <p:nvSpPr>
          <p:cNvPr id="37928" name="Text Box 40"/>
          <p:cNvSpPr txBox="1">
            <a:spLocks noChangeArrowheads="1"/>
          </p:cNvSpPr>
          <p:nvPr/>
        </p:nvSpPr>
        <p:spPr bwMode="auto">
          <a:xfrm>
            <a:off x="152400" y="3110805"/>
            <a:ext cx="3810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* On the right hand side, list all of the properties of a rhombus.</a:t>
            </a:r>
          </a:p>
        </p:txBody>
      </p:sp>
      <p:sp>
        <p:nvSpPr>
          <p:cNvPr id="12296" name="Rectangle 41"/>
          <p:cNvSpPr>
            <a:spLocks noChangeArrowheads="1"/>
          </p:cNvSpPr>
          <p:nvPr/>
        </p:nvSpPr>
        <p:spPr bwMode="auto">
          <a:xfrm>
            <a:off x="5105400" y="1905000"/>
            <a:ext cx="1219200" cy="762000"/>
          </a:xfrm>
          <a:prstGeom prst="rect">
            <a:avLst/>
          </a:prstGeom>
          <a:solidFill>
            <a:srgbClr val="CC33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Text Box 42"/>
          <p:cNvSpPr txBox="1">
            <a:spLocks noChangeArrowheads="1"/>
          </p:cNvSpPr>
          <p:nvPr/>
        </p:nvSpPr>
        <p:spPr bwMode="auto">
          <a:xfrm>
            <a:off x="6705600" y="1981200"/>
            <a:ext cx="2135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1.Is a special type of parallelogram.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2. Has 4 right </a:t>
            </a:r>
            <a:r>
              <a:rPr lang="en-US" sz="900" b="1">
                <a:latin typeface="Times New Roman" pitchFamily="18" charset="0"/>
              </a:rPr>
              <a:t>angles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3. Diagonals are congruent.</a:t>
            </a:r>
          </a:p>
        </p:txBody>
      </p:sp>
      <p:sp>
        <p:nvSpPr>
          <p:cNvPr id="37931" name="AutoShape 43"/>
          <p:cNvSpPr>
            <a:spLocks noChangeArrowheads="1"/>
          </p:cNvSpPr>
          <p:nvPr/>
        </p:nvSpPr>
        <p:spPr bwMode="auto">
          <a:xfrm>
            <a:off x="5181600" y="3048000"/>
            <a:ext cx="1295400" cy="914400"/>
          </a:xfrm>
          <a:prstGeom prst="diamond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32" name="Text Box 44"/>
          <p:cNvSpPr txBox="1">
            <a:spLocks noChangeArrowheads="1"/>
          </p:cNvSpPr>
          <p:nvPr/>
        </p:nvSpPr>
        <p:spPr bwMode="auto">
          <a:xfrm>
            <a:off x="6705600" y="3048000"/>
            <a:ext cx="2135188" cy="84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1. Is A Special type of Parallelogram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2. Has 4 Congruent </a:t>
            </a:r>
            <a:r>
              <a:rPr lang="en-US" sz="900" b="1">
                <a:latin typeface="Times New Roman" pitchFamily="18" charset="0"/>
              </a:rPr>
              <a:t>sides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3. Diagonals are perpendicular.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4. Diagonals bisect opposite angles</a:t>
            </a:r>
          </a:p>
        </p:txBody>
      </p:sp>
      <p:sp>
        <p:nvSpPr>
          <p:cNvPr id="4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14400"/>
            <a:ext cx="38862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Foldable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7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"/>
                                        <p:tgtEl>
                                          <p:spTgt spid="37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28" grpId="0" autoUpdateAnimBg="0"/>
      <p:bldP spid="37931" grpId="0" animBg="1"/>
      <p:bldP spid="37932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04800" y="1905000"/>
            <a:ext cx="3810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* Fold over the third cut section and write SQUARE on the outside.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14800" y="381000"/>
            <a:ext cx="4572000" cy="6248400"/>
            <a:chOff x="2592" y="624"/>
            <a:chExt cx="2880" cy="3552"/>
          </a:xfrm>
        </p:grpSpPr>
        <p:sp>
          <p:nvSpPr>
            <p:cNvPr id="13332" name="Rectangle 5"/>
            <p:cNvSpPr>
              <a:spLocks noChangeArrowheads="1"/>
            </p:cNvSpPr>
            <p:nvPr/>
          </p:nvSpPr>
          <p:spPr bwMode="auto">
            <a:xfrm>
              <a:off x="2592" y="624"/>
              <a:ext cx="2880" cy="355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3" name="Oval 6"/>
            <p:cNvSpPr>
              <a:spLocks noChangeArrowheads="1"/>
            </p:cNvSpPr>
            <p:nvPr/>
          </p:nvSpPr>
          <p:spPr bwMode="auto">
            <a:xfrm>
              <a:off x="2736" y="912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34" name="Line 7"/>
            <p:cNvSpPr>
              <a:spLocks noChangeShapeType="1"/>
            </p:cNvSpPr>
            <p:nvPr/>
          </p:nvSpPr>
          <p:spPr bwMode="auto">
            <a:xfrm>
              <a:off x="3072" y="624"/>
              <a:ext cx="0" cy="3552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5" name="Line 8"/>
            <p:cNvSpPr>
              <a:spLocks noChangeShapeType="1"/>
            </p:cNvSpPr>
            <p:nvPr/>
          </p:nvSpPr>
          <p:spPr bwMode="auto">
            <a:xfrm>
              <a:off x="2640" y="110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6" name="Line 9"/>
            <p:cNvSpPr>
              <a:spLocks noChangeShapeType="1"/>
            </p:cNvSpPr>
            <p:nvPr/>
          </p:nvSpPr>
          <p:spPr bwMode="auto">
            <a:xfrm>
              <a:off x="2640" y="124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7" name="Line 10"/>
            <p:cNvSpPr>
              <a:spLocks noChangeShapeType="1"/>
            </p:cNvSpPr>
            <p:nvPr/>
          </p:nvSpPr>
          <p:spPr bwMode="auto">
            <a:xfrm>
              <a:off x="2640" y="139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Line 11"/>
            <p:cNvSpPr>
              <a:spLocks noChangeShapeType="1"/>
            </p:cNvSpPr>
            <p:nvPr/>
          </p:nvSpPr>
          <p:spPr bwMode="auto">
            <a:xfrm>
              <a:off x="2640" y="153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9" name="Line 12"/>
            <p:cNvSpPr>
              <a:spLocks noChangeShapeType="1"/>
            </p:cNvSpPr>
            <p:nvPr/>
          </p:nvSpPr>
          <p:spPr bwMode="auto">
            <a:xfrm>
              <a:off x="2640" y="168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0" name="Line 13"/>
            <p:cNvSpPr>
              <a:spLocks noChangeShapeType="1"/>
            </p:cNvSpPr>
            <p:nvPr/>
          </p:nvSpPr>
          <p:spPr bwMode="auto">
            <a:xfrm>
              <a:off x="2640" y="182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1" name="Line 14"/>
            <p:cNvSpPr>
              <a:spLocks noChangeShapeType="1"/>
            </p:cNvSpPr>
            <p:nvPr/>
          </p:nvSpPr>
          <p:spPr bwMode="auto">
            <a:xfrm>
              <a:off x="2640" y="196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2" name="Line 15"/>
            <p:cNvSpPr>
              <a:spLocks noChangeShapeType="1"/>
            </p:cNvSpPr>
            <p:nvPr/>
          </p:nvSpPr>
          <p:spPr bwMode="auto">
            <a:xfrm>
              <a:off x="2640" y="211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3" name="Line 16"/>
            <p:cNvSpPr>
              <a:spLocks noChangeShapeType="1"/>
            </p:cNvSpPr>
            <p:nvPr/>
          </p:nvSpPr>
          <p:spPr bwMode="auto">
            <a:xfrm>
              <a:off x="2640" y="225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4" name="Line 17"/>
            <p:cNvSpPr>
              <a:spLocks noChangeShapeType="1"/>
            </p:cNvSpPr>
            <p:nvPr/>
          </p:nvSpPr>
          <p:spPr bwMode="auto">
            <a:xfrm>
              <a:off x="2640" y="240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5" name="Line 18"/>
            <p:cNvSpPr>
              <a:spLocks noChangeShapeType="1"/>
            </p:cNvSpPr>
            <p:nvPr/>
          </p:nvSpPr>
          <p:spPr bwMode="auto">
            <a:xfrm>
              <a:off x="2640" y="254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6" name="Line 19"/>
            <p:cNvSpPr>
              <a:spLocks noChangeShapeType="1"/>
            </p:cNvSpPr>
            <p:nvPr/>
          </p:nvSpPr>
          <p:spPr bwMode="auto">
            <a:xfrm>
              <a:off x="2640" y="268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Line 20"/>
            <p:cNvSpPr>
              <a:spLocks noChangeShapeType="1"/>
            </p:cNvSpPr>
            <p:nvPr/>
          </p:nvSpPr>
          <p:spPr bwMode="auto">
            <a:xfrm>
              <a:off x="2640" y="283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8" name="Line 21"/>
            <p:cNvSpPr>
              <a:spLocks noChangeShapeType="1"/>
            </p:cNvSpPr>
            <p:nvPr/>
          </p:nvSpPr>
          <p:spPr bwMode="auto">
            <a:xfrm>
              <a:off x="2640" y="297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49" name="Line 22"/>
            <p:cNvSpPr>
              <a:spLocks noChangeShapeType="1"/>
            </p:cNvSpPr>
            <p:nvPr/>
          </p:nvSpPr>
          <p:spPr bwMode="auto">
            <a:xfrm>
              <a:off x="2640" y="312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0" name="Line 23"/>
            <p:cNvSpPr>
              <a:spLocks noChangeShapeType="1"/>
            </p:cNvSpPr>
            <p:nvPr/>
          </p:nvSpPr>
          <p:spPr bwMode="auto">
            <a:xfrm>
              <a:off x="2640" y="326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1" name="Oval 24"/>
            <p:cNvSpPr>
              <a:spLocks noChangeArrowheads="1"/>
            </p:cNvSpPr>
            <p:nvPr/>
          </p:nvSpPr>
          <p:spPr bwMode="auto">
            <a:xfrm>
              <a:off x="2736" y="2304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2" name="Line 25"/>
            <p:cNvSpPr>
              <a:spLocks noChangeShapeType="1"/>
            </p:cNvSpPr>
            <p:nvPr/>
          </p:nvSpPr>
          <p:spPr bwMode="auto">
            <a:xfrm>
              <a:off x="2640" y="340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3" name="Line 26"/>
            <p:cNvSpPr>
              <a:spLocks noChangeShapeType="1"/>
            </p:cNvSpPr>
            <p:nvPr/>
          </p:nvSpPr>
          <p:spPr bwMode="auto">
            <a:xfrm>
              <a:off x="2640" y="355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4" name="Line 27"/>
            <p:cNvSpPr>
              <a:spLocks noChangeShapeType="1"/>
            </p:cNvSpPr>
            <p:nvPr/>
          </p:nvSpPr>
          <p:spPr bwMode="auto">
            <a:xfrm>
              <a:off x="2640" y="369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5" name="Line 28"/>
            <p:cNvSpPr>
              <a:spLocks noChangeShapeType="1"/>
            </p:cNvSpPr>
            <p:nvPr/>
          </p:nvSpPr>
          <p:spPr bwMode="auto">
            <a:xfrm>
              <a:off x="2640" y="384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6" name="Line 29"/>
            <p:cNvSpPr>
              <a:spLocks noChangeShapeType="1"/>
            </p:cNvSpPr>
            <p:nvPr/>
          </p:nvSpPr>
          <p:spPr bwMode="auto">
            <a:xfrm>
              <a:off x="2640" y="398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7" name="Line 30"/>
            <p:cNvSpPr>
              <a:spLocks noChangeShapeType="1"/>
            </p:cNvSpPr>
            <p:nvPr/>
          </p:nvSpPr>
          <p:spPr bwMode="auto">
            <a:xfrm>
              <a:off x="2640" y="412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58" name="Oval 31"/>
            <p:cNvSpPr>
              <a:spLocks noChangeArrowheads="1"/>
            </p:cNvSpPr>
            <p:nvPr/>
          </p:nvSpPr>
          <p:spPr bwMode="auto">
            <a:xfrm>
              <a:off x="2736" y="3648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359" name="Line 32"/>
            <p:cNvSpPr>
              <a:spLocks noChangeShapeType="1"/>
            </p:cNvSpPr>
            <p:nvPr/>
          </p:nvSpPr>
          <p:spPr bwMode="auto">
            <a:xfrm>
              <a:off x="4224" y="624"/>
              <a:ext cx="0" cy="35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0" name="Line 33"/>
            <p:cNvSpPr>
              <a:spLocks noChangeShapeType="1"/>
            </p:cNvSpPr>
            <p:nvPr/>
          </p:nvSpPr>
          <p:spPr bwMode="auto">
            <a:xfrm flipH="1">
              <a:off x="4224" y="1392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1" name="Line 34"/>
            <p:cNvSpPr>
              <a:spLocks noChangeShapeType="1"/>
            </p:cNvSpPr>
            <p:nvPr/>
          </p:nvSpPr>
          <p:spPr bwMode="auto">
            <a:xfrm flipH="1">
              <a:off x="4224" y="206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2" name="Line 35"/>
            <p:cNvSpPr>
              <a:spLocks noChangeShapeType="1"/>
            </p:cNvSpPr>
            <p:nvPr/>
          </p:nvSpPr>
          <p:spPr bwMode="auto">
            <a:xfrm flipH="1">
              <a:off x="4224" y="278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3" name="Line 36"/>
            <p:cNvSpPr>
              <a:spLocks noChangeShapeType="1"/>
            </p:cNvSpPr>
            <p:nvPr/>
          </p:nvSpPr>
          <p:spPr bwMode="auto">
            <a:xfrm flipH="1">
              <a:off x="4224" y="350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64" name="WordArt 37"/>
            <p:cNvSpPr>
              <a:spLocks noChangeArrowheads="1" noChangeShapeType="1" noTextEdit="1"/>
            </p:cNvSpPr>
            <p:nvPr/>
          </p:nvSpPr>
          <p:spPr bwMode="auto">
            <a:xfrm rot="5400000">
              <a:off x="1176" y="2136"/>
              <a:ext cx="3360" cy="528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auto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66FF"/>
                  </a:solidFill>
                  <a:latin typeface="Arial Black"/>
                </a:rPr>
                <a:t>QUADRILATERALS</a:t>
              </a:r>
            </a:p>
          </p:txBody>
        </p:sp>
      </p:grpSp>
      <p:sp>
        <p:nvSpPr>
          <p:cNvPr id="38950" name="Rectangle 38"/>
          <p:cNvSpPr>
            <a:spLocks noChangeArrowheads="1"/>
          </p:cNvSpPr>
          <p:nvPr/>
        </p:nvSpPr>
        <p:spPr bwMode="auto">
          <a:xfrm>
            <a:off x="6705600" y="4394200"/>
            <a:ext cx="2057400" cy="1219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5029200" y="4419600"/>
            <a:ext cx="1676400" cy="1295400"/>
            <a:chOff x="3168" y="624"/>
            <a:chExt cx="1056" cy="816"/>
          </a:xfrm>
        </p:grpSpPr>
        <p:sp>
          <p:nvSpPr>
            <p:cNvPr id="13327" name="AutoShape 40"/>
            <p:cNvSpPr>
              <a:spLocks noChangeArrowheads="1"/>
            </p:cNvSpPr>
            <p:nvPr/>
          </p:nvSpPr>
          <p:spPr bwMode="auto">
            <a:xfrm rot="16200000" flipV="1">
              <a:off x="3288" y="504"/>
              <a:ext cx="816" cy="1056"/>
            </a:xfrm>
            <a:prstGeom prst="parallelogram">
              <a:avLst>
                <a:gd name="adj" fmla="val 8769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 eaLnBrk="1" hangingPunct="1"/>
              <a:endParaRPr lang="en-US" sz="240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13328" name="Line 41"/>
            <p:cNvSpPr>
              <a:spLocks noChangeShapeType="1"/>
            </p:cNvSpPr>
            <p:nvPr/>
          </p:nvSpPr>
          <p:spPr bwMode="auto">
            <a:xfrm>
              <a:off x="3408" y="672"/>
              <a:ext cx="0" cy="768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9" name="Line 42"/>
            <p:cNvSpPr>
              <a:spLocks noChangeShapeType="1"/>
            </p:cNvSpPr>
            <p:nvPr/>
          </p:nvSpPr>
          <p:spPr bwMode="auto">
            <a:xfrm flipV="1">
              <a:off x="3168" y="960"/>
              <a:ext cx="1056" cy="9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0" name="Line 43"/>
            <p:cNvSpPr>
              <a:spLocks noChangeShapeType="1"/>
            </p:cNvSpPr>
            <p:nvPr/>
          </p:nvSpPr>
          <p:spPr bwMode="auto">
            <a:xfrm flipV="1">
              <a:off x="3168" y="1104"/>
              <a:ext cx="1056" cy="9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31" name="Line 44"/>
            <p:cNvSpPr>
              <a:spLocks noChangeShapeType="1"/>
            </p:cNvSpPr>
            <p:nvPr/>
          </p:nvSpPr>
          <p:spPr bwMode="auto">
            <a:xfrm flipV="1">
              <a:off x="3168" y="1248"/>
              <a:ext cx="1056" cy="9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957" name="WordArt 45"/>
          <p:cNvSpPr>
            <a:spLocks noChangeArrowheads="1" noChangeShapeType="1" noTextEdit="1"/>
          </p:cNvSpPr>
          <p:nvPr/>
        </p:nvSpPr>
        <p:spPr bwMode="auto">
          <a:xfrm rot="-288930">
            <a:off x="5105400" y="4953000"/>
            <a:ext cx="1524000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SQUARE</a:t>
            </a:r>
          </a:p>
        </p:txBody>
      </p:sp>
      <p:sp>
        <p:nvSpPr>
          <p:cNvPr id="38958" name="Text Box 46"/>
          <p:cNvSpPr txBox="1">
            <a:spLocks noChangeArrowheads="1"/>
          </p:cNvSpPr>
          <p:nvPr/>
        </p:nvSpPr>
        <p:spPr bwMode="auto">
          <a:xfrm>
            <a:off x="152400" y="3976687"/>
            <a:ext cx="3810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* Reopen the fold.</a:t>
            </a:r>
          </a:p>
        </p:txBody>
      </p:sp>
      <p:sp>
        <p:nvSpPr>
          <p:cNvPr id="13321" name="AutoShape 47"/>
          <p:cNvSpPr>
            <a:spLocks noChangeArrowheads="1"/>
          </p:cNvSpPr>
          <p:nvPr/>
        </p:nvSpPr>
        <p:spPr bwMode="auto">
          <a:xfrm>
            <a:off x="5181600" y="685800"/>
            <a:ext cx="1219200" cy="685800"/>
          </a:xfrm>
          <a:prstGeom prst="parallelogram">
            <a:avLst>
              <a:gd name="adj" fmla="val 44444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Text Box 48"/>
          <p:cNvSpPr txBox="1">
            <a:spLocks noChangeArrowheads="1"/>
          </p:cNvSpPr>
          <p:nvPr/>
        </p:nvSpPr>
        <p:spPr bwMode="auto">
          <a:xfrm>
            <a:off x="6705600" y="381000"/>
            <a:ext cx="2135188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1000">
                <a:latin typeface="Times New Roman" pitchFamily="18" charset="0"/>
              </a:rPr>
              <a:t>1. Opposite angles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1000">
                <a:latin typeface="Times New Roman" pitchFamily="18" charset="0"/>
              </a:rPr>
              <a:t>2. Consecutive angles are supplementary.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1000">
                <a:latin typeface="Times New Roman" pitchFamily="18" charset="0"/>
              </a:rPr>
              <a:t>3. Opposite sides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1000">
                <a:latin typeface="Times New Roman" pitchFamily="18" charset="0"/>
              </a:rPr>
              <a:t>4. Diagonals bisect each other.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1000">
                <a:latin typeface="Times New Roman" pitchFamily="18" charset="0"/>
              </a:rPr>
              <a:t>5. Diagonals make 2 congruent triangles.</a:t>
            </a:r>
          </a:p>
        </p:txBody>
      </p:sp>
      <p:sp>
        <p:nvSpPr>
          <p:cNvPr id="13323" name="Rectangle 49"/>
          <p:cNvSpPr>
            <a:spLocks noChangeArrowheads="1"/>
          </p:cNvSpPr>
          <p:nvPr/>
        </p:nvSpPr>
        <p:spPr bwMode="auto">
          <a:xfrm>
            <a:off x="5105400" y="1905000"/>
            <a:ext cx="1219200" cy="762000"/>
          </a:xfrm>
          <a:prstGeom prst="rect">
            <a:avLst/>
          </a:prstGeom>
          <a:solidFill>
            <a:srgbClr val="CC33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Text Box 50"/>
          <p:cNvSpPr txBox="1">
            <a:spLocks noChangeArrowheads="1"/>
          </p:cNvSpPr>
          <p:nvPr/>
        </p:nvSpPr>
        <p:spPr bwMode="auto">
          <a:xfrm>
            <a:off x="6705600" y="2133600"/>
            <a:ext cx="2135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1.Is a special type of parallelogram.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2. Has 4 right </a:t>
            </a:r>
            <a:r>
              <a:rPr lang="en-US" sz="900" b="1">
                <a:latin typeface="Times New Roman" pitchFamily="18" charset="0"/>
              </a:rPr>
              <a:t>angles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3. Diagonals are congruent.</a:t>
            </a:r>
          </a:p>
        </p:txBody>
      </p:sp>
      <p:sp>
        <p:nvSpPr>
          <p:cNvPr id="13325" name="AutoShape 51"/>
          <p:cNvSpPr>
            <a:spLocks noChangeArrowheads="1"/>
          </p:cNvSpPr>
          <p:nvPr/>
        </p:nvSpPr>
        <p:spPr bwMode="auto">
          <a:xfrm>
            <a:off x="5105400" y="3200400"/>
            <a:ext cx="1295400" cy="914400"/>
          </a:xfrm>
          <a:prstGeom prst="diamond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Text Box 52"/>
          <p:cNvSpPr txBox="1">
            <a:spLocks noChangeArrowheads="1"/>
          </p:cNvSpPr>
          <p:nvPr/>
        </p:nvSpPr>
        <p:spPr bwMode="auto">
          <a:xfrm>
            <a:off x="6705600" y="3048000"/>
            <a:ext cx="2135188" cy="84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1. Is A Special type of Parallelogram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2. Has 4 Congruent </a:t>
            </a:r>
            <a:r>
              <a:rPr lang="en-US" sz="900" b="1">
                <a:latin typeface="Times New Roman" pitchFamily="18" charset="0"/>
              </a:rPr>
              <a:t>sides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3. Diagonals are perpendicular.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4. Diagonals bisect opposite angles</a:t>
            </a:r>
          </a:p>
        </p:txBody>
      </p:sp>
      <p:sp>
        <p:nvSpPr>
          <p:cNvPr id="5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14400"/>
            <a:ext cx="38862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Foldable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8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50" grpId="0" animBg="1"/>
      <p:bldP spid="38957" grpId="0" animBg="1"/>
      <p:bldP spid="38958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/>
          <p:cNvSpPr txBox="1">
            <a:spLocks noChangeArrowheads="1"/>
          </p:cNvSpPr>
          <p:nvPr/>
        </p:nvSpPr>
        <p:spPr bwMode="auto">
          <a:xfrm>
            <a:off x="152400" y="1905000"/>
            <a:ext cx="3810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* On the left hand section, draw a square.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14800" y="304800"/>
            <a:ext cx="4572000" cy="6324600"/>
            <a:chOff x="2592" y="624"/>
            <a:chExt cx="2880" cy="3552"/>
          </a:xfrm>
        </p:grpSpPr>
        <p:sp>
          <p:nvSpPr>
            <p:cNvPr id="14351" name="Rectangle 5"/>
            <p:cNvSpPr>
              <a:spLocks noChangeArrowheads="1"/>
            </p:cNvSpPr>
            <p:nvPr/>
          </p:nvSpPr>
          <p:spPr bwMode="auto">
            <a:xfrm>
              <a:off x="2592" y="624"/>
              <a:ext cx="2880" cy="355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2" name="Oval 6"/>
            <p:cNvSpPr>
              <a:spLocks noChangeArrowheads="1"/>
            </p:cNvSpPr>
            <p:nvPr/>
          </p:nvSpPr>
          <p:spPr bwMode="auto">
            <a:xfrm>
              <a:off x="2736" y="912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53" name="Line 7"/>
            <p:cNvSpPr>
              <a:spLocks noChangeShapeType="1"/>
            </p:cNvSpPr>
            <p:nvPr/>
          </p:nvSpPr>
          <p:spPr bwMode="auto">
            <a:xfrm>
              <a:off x="3072" y="624"/>
              <a:ext cx="0" cy="3552"/>
            </a:xfrm>
            <a:prstGeom prst="line">
              <a:avLst/>
            </a:prstGeom>
            <a:noFill/>
            <a:ln w="19050">
              <a:solidFill>
                <a:srgbClr val="FF99CC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4" name="Line 8"/>
            <p:cNvSpPr>
              <a:spLocks noChangeShapeType="1"/>
            </p:cNvSpPr>
            <p:nvPr/>
          </p:nvSpPr>
          <p:spPr bwMode="auto">
            <a:xfrm>
              <a:off x="2640" y="110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5" name="Line 9"/>
            <p:cNvSpPr>
              <a:spLocks noChangeShapeType="1"/>
            </p:cNvSpPr>
            <p:nvPr/>
          </p:nvSpPr>
          <p:spPr bwMode="auto">
            <a:xfrm>
              <a:off x="2640" y="124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6" name="Line 10"/>
            <p:cNvSpPr>
              <a:spLocks noChangeShapeType="1"/>
            </p:cNvSpPr>
            <p:nvPr/>
          </p:nvSpPr>
          <p:spPr bwMode="auto">
            <a:xfrm>
              <a:off x="2640" y="139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7" name="Line 11"/>
            <p:cNvSpPr>
              <a:spLocks noChangeShapeType="1"/>
            </p:cNvSpPr>
            <p:nvPr/>
          </p:nvSpPr>
          <p:spPr bwMode="auto">
            <a:xfrm>
              <a:off x="2640" y="153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8" name="Line 12"/>
            <p:cNvSpPr>
              <a:spLocks noChangeShapeType="1"/>
            </p:cNvSpPr>
            <p:nvPr/>
          </p:nvSpPr>
          <p:spPr bwMode="auto">
            <a:xfrm>
              <a:off x="2640" y="168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59" name="Line 13"/>
            <p:cNvSpPr>
              <a:spLocks noChangeShapeType="1"/>
            </p:cNvSpPr>
            <p:nvPr/>
          </p:nvSpPr>
          <p:spPr bwMode="auto">
            <a:xfrm>
              <a:off x="2640" y="182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0" name="Line 14"/>
            <p:cNvSpPr>
              <a:spLocks noChangeShapeType="1"/>
            </p:cNvSpPr>
            <p:nvPr/>
          </p:nvSpPr>
          <p:spPr bwMode="auto">
            <a:xfrm>
              <a:off x="2640" y="196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1" name="Line 15"/>
            <p:cNvSpPr>
              <a:spLocks noChangeShapeType="1"/>
            </p:cNvSpPr>
            <p:nvPr/>
          </p:nvSpPr>
          <p:spPr bwMode="auto">
            <a:xfrm>
              <a:off x="2640" y="211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2" name="Line 16"/>
            <p:cNvSpPr>
              <a:spLocks noChangeShapeType="1"/>
            </p:cNvSpPr>
            <p:nvPr/>
          </p:nvSpPr>
          <p:spPr bwMode="auto">
            <a:xfrm>
              <a:off x="2640" y="225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3" name="Line 17"/>
            <p:cNvSpPr>
              <a:spLocks noChangeShapeType="1"/>
            </p:cNvSpPr>
            <p:nvPr/>
          </p:nvSpPr>
          <p:spPr bwMode="auto">
            <a:xfrm>
              <a:off x="2640" y="240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4" name="Line 18"/>
            <p:cNvSpPr>
              <a:spLocks noChangeShapeType="1"/>
            </p:cNvSpPr>
            <p:nvPr/>
          </p:nvSpPr>
          <p:spPr bwMode="auto">
            <a:xfrm>
              <a:off x="2640" y="254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5" name="Line 19"/>
            <p:cNvSpPr>
              <a:spLocks noChangeShapeType="1"/>
            </p:cNvSpPr>
            <p:nvPr/>
          </p:nvSpPr>
          <p:spPr bwMode="auto">
            <a:xfrm>
              <a:off x="2640" y="268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6" name="Line 20"/>
            <p:cNvSpPr>
              <a:spLocks noChangeShapeType="1"/>
            </p:cNvSpPr>
            <p:nvPr/>
          </p:nvSpPr>
          <p:spPr bwMode="auto">
            <a:xfrm>
              <a:off x="2640" y="283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7" name="Line 21"/>
            <p:cNvSpPr>
              <a:spLocks noChangeShapeType="1"/>
            </p:cNvSpPr>
            <p:nvPr/>
          </p:nvSpPr>
          <p:spPr bwMode="auto">
            <a:xfrm>
              <a:off x="2640" y="297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8" name="Line 22"/>
            <p:cNvSpPr>
              <a:spLocks noChangeShapeType="1"/>
            </p:cNvSpPr>
            <p:nvPr/>
          </p:nvSpPr>
          <p:spPr bwMode="auto">
            <a:xfrm>
              <a:off x="2640" y="312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69" name="Line 23"/>
            <p:cNvSpPr>
              <a:spLocks noChangeShapeType="1"/>
            </p:cNvSpPr>
            <p:nvPr/>
          </p:nvSpPr>
          <p:spPr bwMode="auto">
            <a:xfrm>
              <a:off x="2640" y="326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0" name="Oval 24"/>
            <p:cNvSpPr>
              <a:spLocks noChangeArrowheads="1"/>
            </p:cNvSpPr>
            <p:nvPr/>
          </p:nvSpPr>
          <p:spPr bwMode="auto">
            <a:xfrm>
              <a:off x="2736" y="2304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1" name="Line 25"/>
            <p:cNvSpPr>
              <a:spLocks noChangeShapeType="1"/>
            </p:cNvSpPr>
            <p:nvPr/>
          </p:nvSpPr>
          <p:spPr bwMode="auto">
            <a:xfrm>
              <a:off x="2640" y="340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2" name="Line 26"/>
            <p:cNvSpPr>
              <a:spLocks noChangeShapeType="1"/>
            </p:cNvSpPr>
            <p:nvPr/>
          </p:nvSpPr>
          <p:spPr bwMode="auto">
            <a:xfrm>
              <a:off x="2640" y="3552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3" name="Line 27"/>
            <p:cNvSpPr>
              <a:spLocks noChangeShapeType="1"/>
            </p:cNvSpPr>
            <p:nvPr/>
          </p:nvSpPr>
          <p:spPr bwMode="auto">
            <a:xfrm>
              <a:off x="2640" y="3696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4" name="Line 28"/>
            <p:cNvSpPr>
              <a:spLocks noChangeShapeType="1"/>
            </p:cNvSpPr>
            <p:nvPr/>
          </p:nvSpPr>
          <p:spPr bwMode="auto">
            <a:xfrm>
              <a:off x="2640" y="3840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5" name="Line 29"/>
            <p:cNvSpPr>
              <a:spLocks noChangeShapeType="1"/>
            </p:cNvSpPr>
            <p:nvPr/>
          </p:nvSpPr>
          <p:spPr bwMode="auto">
            <a:xfrm>
              <a:off x="2640" y="3984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6" name="Line 30"/>
            <p:cNvSpPr>
              <a:spLocks noChangeShapeType="1"/>
            </p:cNvSpPr>
            <p:nvPr/>
          </p:nvSpPr>
          <p:spPr bwMode="auto">
            <a:xfrm>
              <a:off x="2640" y="4128"/>
              <a:ext cx="2832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7" name="Oval 31"/>
            <p:cNvSpPr>
              <a:spLocks noChangeArrowheads="1"/>
            </p:cNvSpPr>
            <p:nvPr/>
          </p:nvSpPr>
          <p:spPr bwMode="auto">
            <a:xfrm>
              <a:off x="2736" y="3648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78" name="Line 32"/>
            <p:cNvSpPr>
              <a:spLocks noChangeShapeType="1"/>
            </p:cNvSpPr>
            <p:nvPr/>
          </p:nvSpPr>
          <p:spPr bwMode="auto">
            <a:xfrm>
              <a:off x="4224" y="624"/>
              <a:ext cx="0" cy="350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79" name="Line 33"/>
            <p:cNvSpPr>
              <a:spLocks noChangeShapeType="1"/>
            </p:cNvSpPr>
            <p:nvPr/>
          </p:nvSpPr>
          <p:spPr bwMode="auto">
            <a:xfrm flipH="1">
              <a:off x="4224" y="1392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0" name="Line 34"/>
            <p:cNvSpPr>
              <a:spLocks noChangeShapeType="1"/>
            </p:cNvSpPr>
            <p:nvPr/>
          </p:nvSpPr>
          <p:spPr bwMode="auto">
            <a:xfrm flipH="1">
              <a:off x="4224" y="206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1" name="Line 35"/>
            <p:cNvSpPr>
              <a:spLocks noChangeShapeType="1"/>
            </p:cNvSpPr>
            <p:nvPr/>
          </p:nvSpPr>
          <p:spPr bwMode="auto">
            <a:xfrm flipH="1">
              <a:off x="4224" y="278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2" name="Line 36"/>
            <p:cNvSpPr>
              <a:spLocks noChangeShapeType="1"/>
            </p:cNvSpPr>
            <p:nvPr/>
          </p:nvSpPr>
          <p:spPr bwMode="auto">
            <a:xfrm flipH="1">
              <a:off x="4224" y="3504"/>
              <a:ext cx="124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383" name="WordArt 37"/>
            <p:cNvSpPr>
              <a:spLocks noChangeArrowheads="1" noChangeShapeType="1" noTextEdit="1"/>
            </p:cNvSpPr>
            <p:nvPr/>
          </p:nvSpPr>
          <p:spPr bwMode="auto">
            <a:xfrm rot="5400000">
              <a:off x="1176" y="2136"/>
              <a:ext cx="3360" cy="528"/>
            </a:xfrm>
            <a:prstGeom prst="rect">
              <a:avLst/>
            </a:prstGeom>
          </p:spPr>
          <p:txBody>
            <a:bodyPr vert="wordArtVert"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fontAlgn="auto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3366FF"/>
                  </a:solidFill>
                  <a:latin typeface="Arial Black"/>
                </a:rPr>
                <a:t>QUADRILATERALS</a:t>
              </a:r>
            </a:p>
          </p:txBody>
        </p:sp>
      </p:grpSp>
      <p:sp>
        <p:nvSpPr>
          <p:cNvPr id="14341" name="AutoShape 38"/>
          <p:cNvSpPr>
            <a:spLocks noChangeArrowheads="1"/>
          </p:cNvSpPr>
          <p:nvPr/>
        </p:nvSpPr>
        <p:spPr bwMode="auto">
          <a:xfrm>
            <a:off x="5105400" y="685800"/>
            <a:ext cx="1219200" cy="685800"/>
          </a:xfrm>
          <a:prstGeom prst="parallelogram">
            <a:avLst>
              <a:gd name="adj" fmla="val 44444"/>
            </a:avLst>
          </a:prstGeom>
          <a:solidFill>
            <a:schemeClr val="accent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Text Box 39"/>
          <p:cNvSpPr txBox="1">
            <a:spLocks noChangeArrowheads="1"/>
          </p:cNvSpPr>
          <p:nvPr/>
        </p:nvSpPr>
        <p:spPr bwMode="auto">
          <a:xfrm>
            <a:off x="6705600" y="609600"/>
            <a:ext cx="2135188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1. Opposite angles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2. Consecutive angles are supplementary.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3. Opposite sides are congruent.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4. Diagonals bisect each other.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5. Diagonals make 2 congruent triangles.</a:t>
            </a:r>
          </a:p>
        </p:txBody>
      </p:sp>
      <p:sp>
        <p:nvSpPr>
          <p:cNvPr id="41000" name="Text Box 40"/>
          <p:cNvSpPr txBox="1">
            <a:spLocks noChangeArrowheads="1"/>
          </p:cNvSpPr>
          <p:nvPr/>
        </p:nvSpPr>
        <p:spPr bwMode="auto">
          <a:xfrm>
            <a:off x="152400" y="3276600"/>
            <a:ext cx="38100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* On the right hand side, list all of the properties of a square.</a:t>
            </a:r>
          </a:p>
        </p:txBody>
      </p:sp>
      <p:sp>
        <p:nvSpPr>
          <p:cNvPr id="41001" name="Text Box 41"/>
          <p:cNvSpPr txBox="1">
            <a:spLocks noChangeArrowheads="1"/>
          </p:cNvSpPr>
          <p:nvPr/>
        </p:nvSpPr>
        <p:spPr bwMode="auto">
          <a:xfrm>
            <a:off x="152400" y="4876800"/>
            <a:ext cx="3810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</a:rPr>
              <a:t>* Place in your notebook and save for tomorrow.</a:t>
            </a:r>
          </a:p>
        </p:txBody>
      </p:sp>
      <p:sp>
        <p:nvSpPr>
          <p:cNvPr id="14345" name="Rectangle 42"/>
          <p:cNvSpPr>
            <a:spLocks noChangeArrowheads="1"/>
          </p:cNvSpPr>
          <p:nvPr/>
        </p:nvSpPr>
        <p:spPr bwMode="auto">
          <a:xfrm>
            <a:off x="5105400" y="1905000"/>
            <a:ext cx="1447800" cy="762000"/>
          </a:xfrm>
          <a:prstGeom prst="rect">
            <a:avLst/>
          </a:prstGeom>
          <a:solidFill>
            <a:srgbClr val="CC33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Text Box 43"/>
          <p:cNvSpPr txBox="1">
            <a:spLocks noChangeArrowheads="1"/>
          </p:cNvSpPr>
          <p:nvPr/>
        </p:nvSpPr>
        <p:spPr bwMode="auto">
          <a:xfrm>
            <a:off x="6705600" y="1981200"/>
            <a:ext cx="2135188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1.Is a special type of parallelogram.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2. Has 4 right </a:t>
            </a:r>
            <a:r>
              <a:rPr lang="en-US" sz="900" b="1">
                <a:latin typeface="Times New Roman" pitchFamily="18" charset="0"/>
              </a:rPr>
              <a:t>angles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3. Diagonals are congruent.</a:t>
            </a:r>
          </a:p>
        </p:txBody>
      </p:sp>
      <p:sp>
        <p:nvSpPr>
          <p:cNvPr id="14347" name="AutoShape 44"/>
          <p:cNvSpPr>
            <a:spLocks noChangeArrowheads="1"/>
          </p:cNvSpPr>
          <p:nvPr/>
        </p:nvSpPr>
        <p:spPr bwMode="auto">
          <a:xfrm>
            <a:off x="5105400" y="2971800"/>
            <a:ext cx="1295400" cy="914400"/>
          </a:xfrm>
          <a:prstGeom prst="diamond">
            <a:avLst/>
          </a:prstGeom>
          <a:solidFill>
            <a:srgbClr val="FFFF99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Text Box 45"/>
          <p:cNvSpPr txBox="1">
            <a:spLocks noChangeArrowheads="1"/>
          </p:cNvSpPr>
          <p:nvPr/>
        </p:nvSpPr>
        <p:spPr bwMode="auto">
          <a:xfrm>
            <a:off x="6705600" y="3124200"/>
            <a:ext cx="2135188" cy="84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1. Is A Special type of Parallelogram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2. Has 4 Congruent </a:t>
            </a:r>
            <a:r>
              <a:rPr lang="en-US" sz="900" b="1">
                <a:latin typeface="Times New Roman" pitchFamily="18" charset="0"/>
              </a:rPr>
              <a:t>sides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3. Diagonals are perpendicular.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4. Diagonals bisect opposite angles</a:t>
            </a:r>
          </a:p>
        </p:txBody>
      </p:sp>
      <p:sp>
        <p:nvSpPr>
          <p:cNvPr id="41006" name="Rectangle 46"/>
          <p:cNvSpPr>
            <a:spLocks noChangeArrowheads="1"/>
          </p:cNvSpPr>
          <p:nvPr/>
        </p:nvSpPr>
        <p:spPr bwMode="auto">
          <a:xfrm>
            <a:off x="5410200" y="4419600"/>
            <a:ext cx="838200" cy="838200"/>
          </a:xfrm>
          <a:prstGeom prst="rect">
            <a:avLst/>
          </a:prstGeom>
          <a:solidFill>
            <a:srgbClr val="9900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Text Box 47"/>
          <p:cNvSpPr txBox="1">
            <a:spLocks noChangeArrowheads="1"/>
          </p:cNvSpPr>
          <p:nvPr/>
        </p:nvSpPr>
        <p:spPr bwMode="auto">
          <a:xfrm>
            <a:off x="6781800" y="4343400"/>
            <a:ext cx="1905000" cy="1049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1. Is a parallelogram, rectangle, and rhombus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2. 4 congruent sides and 4 congruent </a:t>
            </a:r>
            <a:r>
              <a:rPr lang="en-US">
                <a:solidFill>
                  <a:schemeClr val="bg1"/>
                </a:solidFill>
              </a:rPr>
              <a:t>Foldable</a:t>
            </a:r>
          </a:p>
          <a:p>
            <a:pPr marL="457200" indent="-457200" eaLnBrk="1" hangingPunct="1">
              <a:spcBef>
                <a:spcPct val="50000"/>
              </a:spcBef>
            </a:pPr>
            <a:r>
              <a:rPr lang="en-US" sz="900">
                <a:latin typeface="Times New Roman" pitchFamily="18" charset="0"/>
              </a:rPr>
              <a:t>(right) angles</a:t>
            </a:r>
          </a:p>
        </p:txBody>
      </p:sp>
      <p:sp>
        <p:nvSpPr>
          <p:cNvPr id="4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14400"/>
            <a:ext cx="38862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Foldable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"/>
                                        <p:tgtEl>
                                          <p:spTgt spid="4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0" grpId="0" autoUpdateAnimBg="0"/>
      <p:bldP spid="41001" grpId="0" autoUpdateAnimBg="0"/>
      <p:bldP spid="41006" grpId="0" animBg="1"/>
      <p:bldP spid="41007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1887</TotalTime>
  <Words>1139</Words>
  <Application>Microsoft Office PowerPoint</Application>
  <PresentationFormat>On-screen Show (4:3)</PresentationFormat>
  <Paragraphs>245</Paragraphs>
  <Slides>38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Flow</vt:lpstr>
      <vt:lpstr>Slide 1</vt:lpstr>
      <vt:lpstr>Today’s Objectives</vt:lpstr>
      <vt:lpstr>Knowledge Test</vt:lpstr>
      <vt:lpstr>Quadrilateral</vt:lpstr>
      <vt:lpstr>Slide 5</vt:lpstr>
      <vt:lpstr>Square</vt:lpstr>
      <vt:lpstr>Property of Quadrilaterals</vt:lpstr>
      <vt:lpstr>Slide 8</vt:lpstr>
      <vt:lpstr>Types of Quadrilaterals</vt:lpstr>
      <vt:lpstr> Property of Quadrilaterals</vt:lpstr>
      <vt:lpstr>Slide 11</vt:lpstr>
      <vt:lpstr>Rhombus </vt:lpstr>
      <vt:lpstr> Property of Quadrilaterals</vt:lpstr>
      <vt:lpstr> What is the missing angle?</vt:lpstr>
      <vt:lpstr>Slide 15</vt:lpstr>
      <vt:lpstr>Types of Quadrilaterals</vt:lpstr>
      <vt:lpstr> Property of Quadrilaterals</vt:lpstr>
      <vt:lpstr>Trapezoid</vt:lpstr>
      <vt:lpstr>Slide 19</vt:lpstr>
      <vt:lpstr>Types of Quadrilaterals</vt:lpstr>
      <vt:lpstr>Parallelogram</vt:lpstr>
      <vt:lpstr>Types of Quadrilaterals</vt:lpstr>
      <vt:lpstr>Slide 23</vt:lpstr>
      <vt:lpstr>Slide 24</vt:lpstr>
      <vt:lpstr>Example of a Kite</vt:lpstr>
      <vt:lpstr>Name the Quadrilaterals</vt:lpstr>
      <vt:lpstr>Interior Angles</vt:lpstr>
      <vt:lpstr>Foldable</vt:lpstr>
      <vt:lpstr>Foldable</vt:lpstr>
      <vt:lpstr>Foldable</vt:lpstr>
      <vt:lpstr>Slide 31</vt:lpstr>
      <vt:lpstr>Foldable</vt:lpstr>
      <vt:lpstr>Foldable</vt:lpstr>
      <vt:lpstr>Foldable</vt:lpstr>
      <vt:lpstr>Foldable</vt:lpstr>
      <vt:lpstr>Foldable</vt:lpstr>
      <vt:lpstr>Foldable</vt:lpstr>
      <vt:lpstr>Foldable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545</cp:revision>
  <dcterms:created xsi:type="dcterms:W3CDTF">2014-04-26T07:09:13Z</dcterms:created>
  <dcterms:modified xsi:type="dcterms:W3CDTF">2014-06-25T05:17:19Z</dcterms:modified>
</cp:coreProperties>
</file>