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1"/>
  </p:notesMasterIdLst>
  <p:sldIdLst>
    <p:sldId id="256" r:id="rId2"/>
    <p:sldId id="311" r:id="rId3"/>
    <p:sldId id="400" r:id="rId4"/>
    <p:sldId id="504" r:id="rId5"/>
    <p:sldId id="466" r:id="rId6"/>
    <p:sldId id="467" r:id="rId7"/>
    <p:sldId id="468" r:id="rId8"/>
    <p:sldId id="469" r:id="rId9"/>
    <p:sldId id="470" r:id="rId10"/>
    <p:sldId id="505" r:id="rId11"/>
    <p:sldId id="471" r:id="rId12"/>
    <p:sldId id="472" r:id="rId13"/>
    <p:sldId id="473" r:id="rId14"/>
    <p:sldId id="474" r:id="rId15"/>
    <p:sldId id="475" r:id="rId16"/>
    <p:sldId id="506" r:id="rId17"/>
    <p:sldId id="476" r:id="rId18"/>
    <p:sldId id="477" r:id="rId19"/>
    <p:sldId id="478" r:id="rId20"/>
    <p:sldId id="479" r:id="rId21"/>
    <p:sldId id="480" r:id="rId22"/>
    <p:sldId id="484" r:id="rId23"/>
    <p:sldId id="508" r:id="rId24"/>
    <p:sldId id="490" r:id="rId25"/>
    <p:sldId id="491" r:id="rId26"/>
    <p:sldId id="507" r:id="rId27"/>
    <p:sldId id="492" r:id="rId28"/>
    <p:sldId id="493" r:id="rId29"/>
    <p:sldId id="494" r:id="rId30"/>
    <p:sldId id="495" r:id="rId31"/>
    <p:sldId id="496" r:id="rId32"/>
    <p:sldId id="497" r:id="rId33"/>
    <p:sldId id="498" r:id="rId34"/>
    <p:sldId id="499" r:id="rId35"/>
    <p:sldId id="500" r:id="rId36"/>
    <p:sldId id="501" r:id="rId37"/>
    <p:sldId id="502" r:id="rId38"/>
    <p:sldId id="503" r:id="rId39"/>
    <p:sldId id="30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52211"/>
    <a:srgbClr val="CC00CC"/>
    <a:srgbClr val="B17ED8"/>
    <a:srgbClr val="660066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4" autoAdjust="0"/>
    <p:restoredTop sz="94803" autoAdjust="0"/>
  </p:normalViewPr>
  <p:slideViewPr>
    <p:cSldViewPr>
      <p:cViewPr>
        <p:scale>
          <a:sx n="66" d="100"/>
          <a:sy n="66" d="100"/>
        </p:scale>
        <p:origin x="-1422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Learn about the triangles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Understand the different types of triangles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  <dgm:t>
        <a:bodyPr/>
        <a:lstStyle/>
        <a:p>
          <a:endParaRPr lang="en-US"/>
        </a:p>
      </dgm:t>
    </dgm:pt>
    <dgm:pt modelId="{DF5C0D29-B92D-476A-9D4D-42C57AE2914F}" type="sibTrans" cxnId="{530FE16C-343D-4F4F-8C3F-1FA173FB17A2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Learn about the triangles</a:t>
          </a:r>
          <a:endParaRPr lang="en-US" sz="4800" kern="1200" dirty="0"/>
        </a:p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Understand the different types of triangles</a:t>
          </a:r>
          <a:endParaRPr lang="en-US" sz="48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22/06/2014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2286000"/>
            <a:ext cx="8686800" cy="43434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3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21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TRIANGLES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Triangle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1625"/>
            <a:ext cx="8686800" cy="14620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600" dirty="0" smtClean="0"/>
              <a:t>We get a </a:t>
            </a:r>
            <a:r>
              <a:rPr lang="en-US" sz="3600" b="1" dirty="0" smtClean="0">
                <a:solidFill>
                  <a:srgbClr val="FF0000"/>
                </a:solidFill>
              </a:rPr>
              <a:t>TRIANGLE</a:t>
            </a:r>
            <a:r>
              <a:rPr lang="en-US" sz="3600" dirty="0" smtClean="0"/>
              <a:t> by joining three non collinear points .</a:t>
            </a:r>
          </a:p>
        </p:txBody>
      </p:sp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057400"/>
            <a:ext cx="7620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a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TRIANGLE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?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A closed figure formed by joining three line segments is called a TRIANGLE .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276600"/>
            <a:ext cx="7315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8" name="Rectangle 20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458200" cy="1462088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 triangle has three sides </a:t>
            </a:r>
          </a:p>
        </p:txBody>
      </p:sp>
      <p:pic>
        <p:nvPicPr>
          <p:cNvPr id="6147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2475" y="3419475"/>
            <a:ext cx="19050" cy="1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2475" y="3419475"/>
            <a:ext cx="19050" cy="1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2475" y="3419475"/>
            <a:ext cx="19050" cy="1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2475" y="3419475"/>
            <a:ext cx="19050" cy="1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86000"/>
            <a:ext cx="7391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838199"/>
            <a:ext cx="8458200" cy="925513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 triangle has three angles</a:t>
            </a:r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81200"/>
            <a:ext cx="7467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TYPES OF TRIANGLES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4400" b="1" dirty="0" smtClean="0"/>
              <a:t>Two Ways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</a:t>
            </a:r>
          </a:p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600" dirty="0" smtClean="0"/>
              <a:t>On the basis of angles</a:t>
            </a:r>
          </a:p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600" dirty="0" smtClean="0"/>
              <a:t>On the basis of sides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On the basis of ANGLES</a:t>
            </a:r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4000" dirty="0" smtClean="0"/>
              <a:t>Three types</a:t>
            </a:r>
          </a:p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4000" dirty="0" smtClean="0"/>
              <a:t>Acute angled triangle</a:t>
            </a:r>
          </a:p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4000" dirty="0" smtClean="0"/>
              <a:t>Right angled triangle</a:t>
            </a:r>
          </a:p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4000" dirty="0" smtClean="0"/>
              <a:t>Obtuse angled triangle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Acute angled triangle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A triangle whose all the angles are acute is called an ACUTE ANGLED TRIANGLE .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733800"/>
            <a:ext cx="7315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Right angled triangle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A triangle in which one of the angle is right angle is called RIGHT ANGLED TRIANGLE.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733800"/>
            <a:ext cx="7467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eaLnBrk="1" hangingPunct="1"/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Obtused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angled triangle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/>
              <a:t>A triangle in which one of the angle is obtuse angle is called OBTUSED ANGLED TRIANGLE 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0"/>
            <a:ext cx="7620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74371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On the basis of sides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4000" b="1" dirty="0" smtClean="0">
                <a:solidFill>
                  <a:srgbClr val="7030A0"/>
                </a:solidFill>
              </a:rPr>
              <a:t>Three types</a:t>
            </a:r>
          </a:p>
          <a:p>
            <a:pPr marL="682625" indent="-682625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4000" dirty="0" smtClean="0"/>
              <a:t>Equilateral triangle</a:t>
            </a:r>
          </a:p>
          <a:p>
            <a:pPr marL="682625" indent="-682625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4000" dirty="0" smtClean="0"/>
              <a:t>Isosceles triangle</a:t>
            </a:r>
          </a:p>
          <a:p>
            <a:pPr marL="682625" indent="-682625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4000" dirty="0" smtClean="0"/>
              <a:t>Scalene triangle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Equilateral triangle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3200" dirty="0" smtClean="0"/>
              <a:t>A triangle whose all the sides are of equal length is called equilateral triangle.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581400"/>
            <a:ext cx="6324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Isosceles triangle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dirty="0" smtClean="0"/>
              <a:t>A triangle whose any two sides are of equal measure is called scalene triangle.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733800"/>
            <a:ext cx="7086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Scalene triangle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3200" dirty="0" smtClean="0"/>
              <a:t>A triangle whose no two sides are of equal measure is called scalene triangle.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581400"/>
            <a:ext cx="7239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229600" cy="5105400"/>
          </a:xfrm>
        </p:spPr>
        <p:txBody>
          <a:bodyPr>
            <a:normAutofit/>
          </a:bodyPr>
          <a:lstStyle/>
          <a:p>
            <a:pPr marL="508000" indent="-50800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latin typeface="Comic Sans MS" pitchFamily="66" charset="0"/>
              </a:rPr>
              <a:t>A closed figure formed by joining three non collinear points is called</a:t>
            </a:r>
          </a:p>
          <a:p>
            <a:pPr marL="508000" indent="-50800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latin typeface="Comic Sans MS" pitchFamily="66" charset="0"/>
              </a:rPr>
              <a:t>A triangle whose all the sides are of equal length is called</a:t>
            </a:r>
          </a:p>
          <a:p>
            <a:pPr marL="508000" indent="-50800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latin typeface="Comic Sans MS" pitchFamily="66" charset="0"/>
              </a:rPr>
              <a:t>A triangle whose no two sides are of equal length is called</a:t>
            </a:r>
          </a:p>
          <a:p>
            <a:pPr marL="508000" indent="-50800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latin typeface="Comic Sans MS" pitchFamily="66" charset="0"/>
              </a:rPr>
              <a:t>A triangle whose one angle is 90 degree is called</a:t>
            </a:r>
          </a:p>
          <a:p>
            <a:pPr marL="508000" indent="-508000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>
                <a:latin typeface="Comic Sans MS" pitchFamily="66" charset="0"/>
              </a:rPr>
              <a:t>A triangle whose all the angles are less than 90 degree is called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457200"/>
            <a:ext cx="205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Recap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806" y="762000"/>
            <a:ext cx="8691594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762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Isosceles Triangle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600200"/>
            <a:ext cx="8915400" cy="9906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4800" dirty="0" smtClean="0"/>
              <a:t>Has at least two congruent sides</a:t>
            </a: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1219200" y="3962400"/>
            <a:ext cx="1676400" cy="2667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3048000" y="4038600"/>
            <a:ext cx="3810000" cy="990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 rot="-5400000">
            <a:off x="6591300" y="4305300"/>
            <a:ext cx="2057400" cy="19812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1447800" y="5334000"/>
            <a:ext cx="304800" cy="76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438400" y="5334000"/>
            <a:ext cx="228600" cy="76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>
            <a:off x="3733800" y="4419600"/>
            <a:ext cx="2286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3886200" y="4343400"/>
            <a:ext cx="2286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V="1">
            <a:off x="5791200" y="4419600"/>
            <a:ext cx="2286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V="1">
            <a:off x="5943600" y="4495800"/>
            <a:ext cx="2286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8458200" y="5257800"/>
            <a:ext cx="304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8458200" y="5410200"/>
            <a:ext cx="304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7543800" y="6172200"/>
            <a:ext cx="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7696200" y="6172200"/>
            <a:ext cx="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nimBg="1"/>
      <p:bldP spid="9222" grpId="0" animBg="1"/>
      <p:bldP spid="9223" grpId="0" animBg="1"/>
      <p:bldP spid="9225" grpId="0" animBg="1"/>
      <p:bldP spid="9227" grpId="0" animBg="1"/>
      <p:bldP spid="9228" grpId="0" animBg="1"/>
      <p:bldP spid="9229" grpId="0" animBg="1"/>
      <p:bldP spid="9230" grpId="0" animBg="1"/>
      <p:bldP spid="9231" grpId="0" animBg="1"/>
      <p:bldP spid="9232" grpId="0" animBg="1"/>
      <p:bldP spid="9233" grpId="0" animBg="1"/>
      <p:bldP spid="9234" grpId="0" animBg="1"/>
      <p:bldP spid="92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8382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Triangles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686800" cy="10668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3200" dirty="0" smtClean="0"/>
              <a:t>Cut any shape triangle out of a sheet of paper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Triangles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524000"/>
            <a:ext cx="8915400" cy="2286000"/>
          </a:xfrm>
        </p:spPr>
        <p:txBody>
          <a:bodyPr>
            <a:noAutofit/>
          </a:bodyPr>
          <a:lstStyle/>
          <a:p>
            <a:pPr algn="ctr" eaLnBrk="1" hangingPunct="1">
              <a:buFontTx/>
              <a:buNone/>
            </a:pPr>
            <a:r>
              <a:rPr lang="en-US" altLang="en-US" sz="5400" dirty="0" smtClean="0"/>
              <a:t>Tear off the corners. Piece them together by having the corners touch.</a:t>
            </a:r>
            <a:endParaRPr lang="en-US" altLang="en-US" sz="6000" dirty="0" smtClean="0"/>
          </a:p>
        </p:txBody>
      </p:sp>
      <p:sp>
        <p:nvSpPr>
          <p:cNvPr id="13316" name="AutoShape 5"/>
          <p:cNvSpPr>
            <a:spLocks noChangeArrowheads="1"/>
          </p:cNvSpPr>
          <p:nvPr/>
        </p:nvSpPr>
        <p:spPr bwMode="auto">
          <a:xfrm>
            <a:off x="2438400" y="4114800"/>
            <a:ext cx="5105400" cy="1676400"/>
          </a:xfrm>
          <a:prstGeom prst="triangle">
            <a:avLst>
              <a:gd name="adj" fmla="val 23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altLang="en-US" sz="2400"/>
          </a:p>
        </p:txBody>
      </p:sp>
      <p:sp>
        <p:nvSpPr>
          <p:cNvPr id="13317" name="Freeform 15"/>
          <p:cNvSpPr>
            <a:spLocks/>
          </p:cNvSpPr>
          <p:nvPr/>
        </p:nvSpPr>
        <p:spPr bwMode="auto">
          <a:xfrm>
            <a:off x="2932113" y="5108575"/>
            <a:ext cx="533400" cy="652463"/>
          </a:xfrm>
          <a:custGeom>
            <a:avLst/>
            <a:gdLst>
              <a:gd name="T0" fmla="*/ 0 w 336"/>
              <a:gd name="T1" fmla="*/ 0 h 411"/>
              <a:gd name="T2" fmla="*/ 90 w 336"/>
              <a:gd name="T3" fmla="*/ 30 h 411"/>
              <a:gd name="T4" fmla="*/ 127 w 336"/>
              <a:gd name="T5" fmla="*/ 112 h 411"/>
              <a:gd name="T6" fmla="*/ 202 w 336"/>
              <a:gd name="T7" fmla="*/ 157 h 411"/>
              <a:gd name="T8" fmla="*/ 239 w 336"/>
              <a:gd name="T9" fmla="*/ 217 h 411"/>
              <a:gd name="T10" fmla="*/ 306 w 336"/>
              <a:gd name="T11" fmla="*/ 284 h 411"/>
              <a:gd name="T12" fmla="*/ 284 w 336"/>
              <a:gd name="T13" fmla="*/ 299 h 411"/>
              <a:gd name="T14" fmla="*/ 336 w 336"/>
              <a:gd name="T15" fmla="*/ 411 h 41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6"/>
              <a:gd name="T25" fmla="*/ 0 h 411"/>
              <a:gd name="T26" fmla="*/ 336 w 336"/>
              <a:gd name="T27" fmla="*/ 411 h 41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6" h="411">
                <a:moveTo>
                  <a:pt x="0" y="0"/>
                </a:moveTo>
                <a:cubicBezTo>
                  <a:pt x="74" y="25"/>
                  <a:pt x="44" y="16"/>
                  <a:pt x="90" y="30"/>
                </a:cubicBezTo>
                <a:cubicBezTo>
                  <a:pt x="128" y="68"/>
                  <a:pt x="105" y="68"/>
                  <a:pt x="127" y="112"/>
                </a:cubicBezTo>
                <a:cubicBezTo>
                  <a:pt x="140" y="139"/>
                  <a:pt x="175" y="148"/>
                  <a:pt x="202" y="157"/>
                </a:cubicBezTo>
                <a:cubicBezTo>
                  <a:pt x="211" y="187"/>
                  <a:pt x="212" y="198"/>
                  <a:pt x="239" y="217"/>
                </a:cubicBezTo>
                <a:cubicBezTo>
                  <a:pt x="258" y="245"/>
                  <a:pt x="286" y="255"/>
                  <a:pt x="306" y="284"/>
                </a:cubicBezTo>
                <a:cubicBezTo>
                  <a:pt x="298" y="289"/>
                  <a:pt x="290" y="292"/>
                  <a:pt x="284" y="299"/>
                </a:cubicBezTo>
                <a:cubicBezTo>
                  <a:pt x="234" y="349"/>
                  <a:pt x="336" y="362"/>
                  <a:pt x="336" y="4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Freeform 16"/>
          <p:cNvSpPr>
            <a:spLocks/>
          </p:cNvSpPr>
          <p:nvPr/>
        </p:nvSpPr>
        <p:spPr bwMode="auto">
          <a:xfrm>
            <a:off x="3184525" y="4618038"/>
            <a:ext cx="1658938" cy="322262"/>
          </a:xfrm>
          <a:custGeom>
            <a:avLst/>
            <a:gdLst>
              <a:gd name="T0" fmla="*/ 13 w 1045"/>
              <a:gd name="T1" fmla="*/ 70 h 203"/>
              <a:gd name="T2" fmla="*/ 95 w 1045"/>
              <a:gd name="T3" fmla="*/ 137 h 203"/>
              <a:gd name="T4" fmla="*/ 185 w 1045"/>
              <a:gd name="T5" fmla="*/ 197 h 203"/>
              <a:gd name="T6" fmla="*/ 259 w 1045"/>
              <a:gd name="T7" fmla="*/ 160 h 203"/>
              <a:gd name="T8" fmla="*/ 446 w 1045"/>
              <a:gd name="T9" fmla="*/ 182 h 203"/>
              <a:gd name="T10" fmla="*/ 521 w 1045"/>
              <a:gd name="T11" fmla="*/ 160 h 203"/>
              <a:gd name="T12" fmla="*/ 544 w 1045"/>
              <a:gd name="T13" fmla="*/ 175 h 203"/>
              <a:gd name="T14" fmla="*/ 551 w 1045"/>
              <a:gd name="T15" fmla="*/ 197 h 203"/>
              <a:gd name="T16" fmla="*/ 566 w 1045"/>
              <a:gd name="T17" fmla="*/ 115 h 203"/>
              <a:gd name="T18" fmla="*/ 581 w 1045"/>
              <a:gd name="T19" fmla="*/ 70 h 203"/>
              <a:gd name="T20" fmla="*/ 663 w 1045"/>
              <a:gd name="T21" fmla="*/ 145 h 203"/>
              <a:gd name="T22" fmla="*/ 760 w 1045"/>
              <a:gd name="T23" fmla="*/ 100 h 203"/>
              <a:gd name="T24" fmla="*/ 962 w 1045"/>
              <a:gd name="T25" fmla="*/ 122 h 203"/>
              <a:gd name="T26" fmla="*/ 1022 w 1045"/>
              <a:gd name="T27" fmla="*/ 25 h 203"/>
              <a:gd name="T28" fmla="*/ 1045 w 1045"/>
              <a:gd name="T29" fmla="*/ 3 h 20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045"/>
              <a:gd name="T46" fmla="*/ 0 h 203"/>
              <a:gd name="T47" fmla="*/ 1045 w 1045"/>
              <a:gd name="T48" fmla="*/ 203 h 20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045" h="203">
                <a:moveTo>
                  <a:pt x="13" y="70"/>
                </a:moveTo>
                <a:cubicBezTo>
                  <a:pt x="125" y="182"/>
                  <a:pt x="0" y="65"/>
                  <a:pt x="95" y="137"/>
                </a:cubicBezTo>
                <a:cubicBezTo>
                  <a:pt x="125" y="159"/>
                  <a:pt x="148" y="184"/>
                  <a:pt x="185" y="197"/>
                </a:cubicBezTo>
                <a:cubicBezTo>
                  <a:pt x="212" y="187"/>
                  <a:pt x="231" y="168"/>
                  <a:pt x="259" y="160"/>
                </a:cubicBezTo>
                <a:cubicBezTo>
                  <a:pt x="370" y="201"/>
                  <a:pt x="347" y="198"/>
                  <a:pt x="446" y="182"/>
                </a:cubicBezTo>
                <a:cubicBezTo>
                  <a:pt x="471" y="177"/>
                  <a:pt x="521" y="160"/>
                  <a:pt x="521" y="160"/>
                </a:cubicBezTo>
                <a:cubicBezTo>
                  <a:pt x="528" y="165"/>
                  <a:pt x="538" y="167"/>
                  <a:pt x="544" y="175"/>
                </a:cubicBezTo>
                <a:cubicBezTo>
                  <a:pt x="548" y="180"/>
                  <a:pt x="547" y="203"/>
                  <a:pt x="551" y="197"/>
                </a:cubicBezTo>
                <a:cubicBezTo>
                  <a:pt x="563" y="172"/>
                  <a:pt x="558" y="141"/>
                  <a:pt x="566" y="115"/>
                </a:cubicBezTo>
                <a:cubicBezTo>
                  <a:pt x="570" y="99"/>
                  <a:pt x="581" y="70"/>
                  <a:pt x="581" y="70"/>
                </a:cubicBezTo>
                <a:cubicBezTo>
                  <a:pt x="602" y="133"/>
                  <a:pt x="601" y="122"/>
                  <a:pt x="663" y="145"/>
                </a:cubicBezTo>
                <a:cubicBezTo>
                  <a:pt x="703" y="118"/>
                  <a:pt x="716" y="113"/>
                  <a:pt x="760" y="100"/>
                </a:cubicBezTo>
                <a:cubicBezTo>
                  <a:pt x="853" y="138"/>
                  <a:pt x="832" y="130"/>
                  <a:pt x="962" y="122"/>
                </a:cubicBezTo>
                <a:cubicBezTo>
                  <a:pt x="975" y="83"/>
                  <a:pt x="996" y="55"/>
                  <a:pt x="1022" y="25"/>
                </a:cubicBezTo>
                <a:cubicBezTo>
                  <a:pt x="1042" y="0"/>
                  <a:pt x="1026" y="3"/>
                  <a:pt x="1045" y="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Freeform 17"/>
          <p:cNvSpPr>
            <a:spLocks/>
          </p:cNvSpPr>
          <p:nvPr/>
        </p:nvSpPr>
        <p:spPr bwMode="auto">
          <a:xfrm>
            <a:off x="4937125" y="4835525"/>
            <a:ext cx="452438" cy="938213"/>
          </a:xfrm>
          <a:custGeom>
            <a:avLst/>
            <a:gdLst>
              <a:gd name="T0" fmla="*/ 285 w 285"/>
              <a:gd name="T1" fmla="*/ 23 h 591"/>
              <a:gd name="T2" fmla="*/ 232 w 285"/>
              <a:gd name="T3" fmla="*/ 0 h 591"/>
              <a:gd name="T4" fmla="*/ 165 w 285"/>
              <a:gd name="T5" fmla="*/ 30 h 591"/>
              <a:gd name="T6" fmla="*/ 187 w 285"/>
              <a:gd name="T7" fmla="*/ 165 h 591"/>
              <a:gd name="T8" fmla="*/ 172 w 285"/>
              <a:gd name="T9" fmla="*/ 217 h 591"/>
              <a:gd name="T10" fmla="*/ 142 w 285"/>
              <a:gd name="T11" fmla="*/ 262 h 591"/>
              <a:gd name="T12" fmla="*/ 113 w 285"/>
              <a:gd name="T13" fmla="*/ 337 h 591"/>
              <a:gd name="T14" fmla="*/ 68 w 285"/>
              <a:gd name="T15" fmla="*/ 367 h 591"/>
              <a:gd name="T16" fmla="*/ 53 w 285"/>
              <a:gd name="T17" fmla="*/ 411 h 591"/>
              <a:gd name="T18" fmla="*/ 23 w 285"/>
              <a:gd name="T19" fmla="*/ 509 h 591"/>
              <a:gd name="T20" fmla="*/ 0 w 285"/>
              <a:gd name="T21" fmla="*/ 553 h 591"/>
              <a:gd name="T22" fmla="*/ 8 w 285"/>
              <a:gd name="T23" fmla="*/ 591 h 5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85"/>
              <a:gd name="T37" fmla="*/ 0 h 591"/>
              <a:gd name="T38" fmla="*/ 285 w 285"/>
              <a:gd name="T39" fmla="*/ 591 h 5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85" h="591">
                <a:moveTo>
                  <a:pt x="285" y="23"/>
                </a:moveTo>
                <a:cubicBezTo>
                  <a:pt x="267" y="15"/>
                  <a:pt x="251" y="0"/>
                  <a:pt x="232" y="0"/>
                </a:cubicBezTo>
                <a:cubicBezTo>
                  <a:pt x="207" y="0"/>
                  <a:pt x="188" y="22"/>
                  <a:pt x="165" y="30"/>
                </a:cubicBezTo>
                <a:cubicBezTo>
                  <a:pt x="115" y="77"/>
                  <a:pt x="134" y="129"/>
                  <a:pt x="187" y="165"/>
                </a:cubicBezTo>
                <a:cubicBezTo>
                  <a:pt x="199" y="200"/>
                  <a:pt x="199" y="178"/>
                  <a:pt x="172" y="217"/>
                </a:cubicBezTo>
                <a:cubicBezTo>
                  <a:pt x="161" y="231"/>
                  <a:pt x="142" y="262"/>
                  <a:pt x="142" y="262"/>
                </a:cubicBezTo>
                <a:cubicBezTo>
                  <a:pt x="134" y="285"/>
                  <a:pt x="132" y="319"/>
                  <a:pt x="113" y="337"/>
                </a:cubicBezTo>
                <a:cubicBezTo>
                  <a:pt x="99" y="349"/>
                  <a:pt x="68" y="367"/>
                  <a:pt x="68" y="367"/>
                </a:cubicBezTo>
                <a:cubicBezTo>
                  <a:pt x="66" y="372"/>
                  <a:pt x="53" y="405"/>
                  <a:pt x="53" y="411"/>
                </a:cubicBezTo>
                <a:cubicBezTo>
                  <a:pt x="39" y="510"/>
                  <a:pt x="74" y="490"/>
                  <a:pt x="23" y="509"/>
                </a:cubicBezTo>
                <a:cubicBezTo>
                  <a:pt x="16" y="519"/>
                  <a:pt x="0" y="538"/>
                  <a:pt x="0" y="553"/>
                </a:cubicBezTo>
                <a:cubicBezTo>
                  <a:pt x="0" y="565"/>
                  <a:pt x="8" y="578"/>
                  <a:pt x="8" y="59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AutoShape 18"/>
          <p:cNvSpPr>
            <a:spLocks noChangeArrowheads="1"/>
          </p:cNvSpPr>
          <p:nvPr/>
        </p:nvSpPr>
        <p:spPr bwMode="auto">
          <a:xfrm rot="-1023086">
            <a:off x="2522538" y="5505450"/>
            <a:ext cx="452437" cy="304800"/>
          </a:xfrm>
          <a:prstGeom prst="leftArrow">
            <a:avLst>
              <a:gd name="adj1" fmla="val 18454"/>
              <a:gd name="adj2" fmla="val 50221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altLang="en-US" sz="2400"/>
          </a:p>
        </p:txBody>
      </p:sp>
      <p:sp>
        <p:nvSpPr>
          <p:cNvPr id="13321" name="AutoShape 19"/>
          <p:cNvSpPr>
            <a:spLocks noChangeArrowheads="1"/>
          </p:cNvSpPr>
          <p:nvPr/>
        </p:nvSpPr>
        <p:spPr bwMode="auto">
          <a:xfrm rot="5146862">
            <a:off x="3431381" y="4264819"/>
            <a:ext cx="452438" cy="304800"/>
          </a:xfrm>
          <a:prstGeom prst="leftArrow">
            <a:avLst>
              <a:gd name="adj1" fmla="val 18454"/>
              <a:gd name="adj2" fmla="val 50221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 eaLnBrk="0" hangingPunct="0"/>
            <a:endParaRPr lang="en-US" altLang="en-US" sz="2400"/>
          </a:p>
        </p:txBody>
      </p:sp>
      <p:sp>
        <p:nvSpPr>
          <p:cNvPr id="13322" name="AutoShape 20"/>
          <p:cNvSpPr>
            <a:spLocks noChangeArrowheads="1"/>
          </p:cNvSpPr>
          <p:nvPr/>
        </p:nvSpPr>
        <p:spPr bwMode="auto">
          <a:xfrm rot="-10239611">
            <a:off x="6858000" y="5562600"/>
            <a:ext cx="452438" cy="304800"/>
          </a:xfrm>
          <a:prstGeom prst="leftArrow">
            <a:avLst>
              <a:gd name="adj1" fmla="val 18454"/>
              <a:gd name="adj2" fmla="val 50221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 eaLnBrk="0" hangingPunct="0"/>
            <a:endParaRPr lang="en-US" altLang="en-US"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990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Triangles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915400" cy="2057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6500" dirty="0" smtClean="0"/>
              <a:t> </a:t>
            </a:r>
            <a:r>
              <a:rPr lang="en-US" altLang="en-US" sz="4800" dirty="0" smtClean="0"/>
              <a:t>The corners form what type of angle?</a:t>
            </a:r>
            <a:endParaRPr lang="en-US" altLang="en-US" sz="65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915400" cy="46482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5400" dirty="0" smtClean="0">
                <a:latin typeface="Bookman Old Style" pitchFamily="18" charset="0"/>
              </a:rPr>
              <a:t>The sum of the angles of a triangle is 180 degrees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990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Triangles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915400" cy="46482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4800" dirty="0" smtClean="0">
                <a:latin typeface="Bookman Old Style" pitchFamily="18" charset="0"/>
              </a:rPr>
              <a:t>To find a missing angle, add up the 2 given angles 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990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Triangles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915400" cy="46482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4800" dirty="0" smtClean="0">
                <a:latin typeface="+mj-lt"/>
              </a:rPr>
              <a:t>Subtract the sum from 180 and you have the missing angle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990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Triangles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38912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9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Congruent Triangles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Congruent Triangles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915400" cy="46482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4800" dirty="0" smtClean="0"/>
              <a:t>Have the </a:t>
            </a:r>
            <a:r>
              <a:rPr lang="en-US" altLang="en-US" sz="4800" b="1" i="1" dirty="0" smtClean="0">
                <a:solidFill>
                  <a:srgbClr val="FF6600"/>
                </a:solidFill>
              </a:rPr>
              <a:t>same</a:t>
            </a:r>
            <a:r>
              <a:rPr lang="en-US" altLang="en-US" sz="4800" dirty="0" smtClean="0"/>
              <a:t> </a:t>
            </a:r>
            <a:r>
              <a:rPr lang="en-US" altLang="en-US" sz="4800" b="1" dirty="0" smtClean="0">
                <a:solidFill>
                  <a:srgbClr val="7030A0"/>
                </a:solidFill>
              </a:rPr>
              <a:t>SIZE</a:t>
            </a:r>
          </a:p>
          <a:p>
            <a:pPr algn="ctr" eaLnBrk="1" hangingPunct="1">
              <a:buFontTx/>
              <a:buNone/>
            </a:pPr>
            <a:r>
              <a:rPr lang="en-US" altLang="en-US" sz="4800" dirty="0" smtClean="0"/>
              <a:t> and the </a:t>
            </a:r>
            <a:r>
              <a:rPr lang="en-US" altLang="en-US" sz="4800" b="1" i="1" dirty="0" smtClean="0">
                <a:solidFill>
                  <a:srgbClr val="FF6600"/>
                </a:solidFill>
              </a:rPr>
              <a:t>same</a:t>
            </a:r>
            <a:r>
              <a:rPr lang="en-US" altLang="en-US" sz="4800" dirty="0" smtClean="0"/>
              <a:t> </a:t>
            </a:r>
            <a:r>
              <a:rPr lang="en-US" altLang="en-US" sz="4800" b="1" dirty="0" smtClean="0">
                <a:solidFill>
                  <a:srgbClr val="7030A0"/>
                </a:solidFill>
              </a:rPr>
              <a:t>SHAPE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915400" cy="46482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4800" dirty="0" smtClean="0"/>
              <a:t>May be flipped and/or rotated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Congruent Triangles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915400" cy="46482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5400" b="1" dirty="0" smtClean="0"/>
              <a:t>BE CAREFUL</a:t>
            </a:r>
          </a:p>
          <a:p>
            <a:pPr algn="ctr" eaLnBrk="1" hangingPunct="1">
              <a:buFontTx/>
              <a:buNone/>
            </a:pPr>
            <a:r>
              <a:rPr lang="en-US" altLang="en-US" sz="5400" b="1" dirty="0" smtClean="0"/>
              <a:t> WHEN YOU NAME </a:t>
            </a:r>
          </a:p>
          <a:p>
            <a:pPr algn="ctr" eaLnBrk="1" hangingPunct="1">
              <a:buFontTx/>
              <a:buNone/>
            </a:pPr>
            <a:r>
              <a:rPr lang="en-US" altLang="en-US" sz="5400" b="1" dirty="0" smtClean="0"/>
              <a:t>THE SHAPE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Congruent Triangles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828800"/>
            <a:ext cx="8915400" cy="35052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4800" b="1" dirty="0" smtClean="0">
                <a:latin typeface="Bookman Old Style" pitchFamily="18" charset="0"/>
              </a:rPr>
              <a:t>Name congruent </a:t>
            </a:r>
            <a:r>
              <a:rPr lang="en-US" altLang="en-US" sz="4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CORRESPONDING</a:t>
            </a:r>
            <a:r>
              <a:rPr lang="en-US" altLang="en-US" sz="4800" b="1" dirty="0" smtClean="0">
                <a:solidFill>
                  <a:srgbClr val="FF6600"/>
                </a:solidFill>
                <a:latin typeface="Bookman Old Style" pitchFamily="18" charset="0"/>
              </a:rPr>
              <a:t> </a:t>
            </a:r>
            <a:r>
              <a:rPr lang="en-US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en-US" altLang="en-US" sz="4800" b="1" dirty="0" smtClean="0">
                <a:latin typeface="Bookman Old Style" pitchFamily="18" charset="0"/>
              </a:rPr>
              <a:t>Parts</a:t>
            </a:r>
            <a:r>
              <a:rPr lang="en-US" altLang="en-US" sz="4800" dirty="0" smtClean="0">
                <a:latin typeface="Bookman Old Style" pitchFamily="18" charset="0"/>
              </a:rPr>
              <a:t> </a:t>
            </a:r>
            <a:r>
              <a:rPr lang="en-US" altLang="en-US" sz="4400" b="1" i="1" dirty="0" smtClean="0">
                <a:latin typeface="Bookman Old Style" pitchFamily="18" charset="0"/>
              </a:rPr>
              <a:t>(sides and angles)</a:t>
            </a:r>
            <a:endParaRPr lang="en-US" altLang="en-US" sz="4800" b="1" i="1" dirty="0" smtClean="0">
              <a:latin typeface="Bookman Old Style" pitchFamily="18" charset="0"/>
            </a:endParaRPr>
          </a:p>
          <a:p>
            <a:pPr algn="ctr" eaLnBrk="1" hangingPunct="1">
              <a:buFontTx/>
              <a:buNone/>
            </a:pPr>
            <a:r>
              <a:rPr lang="en-US" altLang="en-US" sz="48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IN ORDER</a:t>
            </a:r>
            <a:endParaRPr lang="en-US" altLang="en-US" sz="54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Congruent Triangles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676400"/>
            <a:ext cx="8915400" cy="26670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altLang="en-US" sz="5400" dirty="0" smtClean="0">
                <a:latin typeface="Bookman Old Style" pitchFamily="18" charset="0"/>
              </a:rPr>
              <a:t>Make sure the letters are in </a:t>
            </a:r>
            <a:r>
              <a:rPr lang="en-US" altLang="en-US" sz="5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CORRESPONDING </a:t>
            </a:r>
            <a:r>
              <a:rPr lang="en-US" altLang="en-US" sz="5400" dirty="0" smtClean="0">
                <a:latin typeface="Bookman Old Style" pitchFamily="18" charset="0"/>
              </a:rPr>
              <a:t>order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7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Congruent Triangles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altLang="en-US" b="1" i="1" dirty="0" smtClean="0"/>
              <a:t>      ABC  is congruent                               DEF                                                   </a:t>
            </a: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609600" y="1143000"/>
            <a:ext cx="990600" cy="609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5867400" y="1143000"/>
            <a:ext cx="990600" cy="609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AutoShape 7"/>
          <p:cNvSpPr>
            <a:spLocks noChangeArrowheads="1"/>
          </p:cNvSpPr>
          <p:nvPr/>
        </p:nvSpPr>
        <p:spPr bwMode="auto">
          <a:xfrm>
            <a:off x="1371600" y="2971800"/>
            <a:ext cx="1219200" cy="32766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990600" y="5897563"/>
            <a:ext cx="3667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A</a:t>
            </a:r>
          </a:p>
        </p:txBody>
      </p:sp>
      <p:sp>
        <p:nvSpPr>
          <p:cNvPr id="24584" name="Text Box 9"/>
          <p:cNvSpPr txBox="1">
            <a:spLocks noChangeArrowheads="1"/>
          </p:cNvSpPr>
          <p:nvPr/>
        </p:nvSpPr>
        <p:spPr bwMode="auto">
          <a:xfrm>
            <a:off x="1219200" y="2438400"/>
            <a:ext cx="3635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B</a:t>
            </a:r>
          </a:p>
        </p:txBody>
      </p:sp>
      <p:sp>
        <p:nvSpPr>
          <p:cNvPr id="24585" name="Text Box 10"/>
          <p:cNvSpPr txBox="1">
            <a:spLocks noChangeArrowheads="1"/>
          </p:cNvSpPr>
          <p:nvPr/>
        </p:nvSpPr>
        <p:spPr bwMode="auto">
          <a:xfrm>
            <a:off x="2590800" y="5943600"/>
            <a:ext cx="3667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C</a:t>
            </a:r>
          </a:p>
        </p:txBody>
      </p:sp>
      <p:sp>
        <p:nvSpPr>
          <p:cNvPr id="24586" name="AutoShape 11"/>
          <p:cNvSpPr>
            <a:spLocks noChangeArrowheads="1"/>
          </p:cNvSpPr>
          <p:nvPr/>
        </p:nvSpPr>
        <p:spPr bwMode="auto">
          <a:xfrm rot="-4936463">
            <a:off x="5715000" y="2590800"/>
            <a:ext cx="1219200" cy="32766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AutoShape 12"/>
          <p:cNvSpPr>
            <a:spLocks noChangeArrowheads="1"/>
          </p:cNvSpPr>
          <p:nvPr/>
        </p:nvSpPr>
        <p:spPr bwMode="auto">
          <a:xfrm rot="-2655289">
            <a:off x="1295400" y="5715000"/>
            <a:ext cx="612775" cy="612775"/>
          </a:xfrm>
          <a:prstGeom prst="diamond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AutoShape 13"/>
          <p:cNvSpPr>
            <a:spLocks noChangeArrowheads="1"/>
          </p:cNvSpPr>
          <p:nvPr/>
        </p:nvSpPr>
        <p:spPr bwMode="auto">
          <a:xfrm rot="-2172523">
            <a:off x="7388225" y="4495800"/>
            <a:ext cx="612775" cy="612775"/>
          </a:xfrm>
          <a:prstGeom prst="diamond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Text Box 14"/>
          <p:cNvSpPr txBox="1">
            <a:spLocks noChangeArrowheads="1"/>
          </p:cNvSpPr>
          <p:nvPr/>
        </p:nvSpPr>
        <p:spPr bwMode="auto">
          <a:xfrm>
            <a:off x="7680325" y="5135563"/>
            <a:ext cx="3905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D</a:t>
            </a:r>
          </a:p>
        </p:txBody>
      </p:sp>
      <p:sp>
        <p:nvSpPr>
          <p:cNvPr id="24590" name="Text Box 15"/>
          <p:cNvSpPr txBox="1">
            <a:spLocks noChangeArrowheads="1"/>
          </p:cNvSpPr>
          <p:nvPr/>
        </p:nvSpPr>
        <p:spPr bwMode="auto">
          <a:xfrm>
            <a:off x="4267200" y="4267200"/>
            <a:ext cx="3556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E</a:t>
            </a:r>
          </a:p>
        </p:txBody>
      </p:sp>
      <p:sp>
        <p:nvSpPr>
          <p:cNvPr id="24591" name="Text Box 16"/>
          <p:cNvSpPr txBox="1">
            <a:spLocks noChangeArrowheads="1"/>
          </p:cNvSpPr>
          <p:nvPr/>
        </p:nvSpPr>
        <p:spPr bwMode="auto">
          <a:xfrm>
            <a:off x="8001000" y="3429000"/>
            <a:ext cx="342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F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One for you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5257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3200" dirty="0" smtClean="0"/>
              <a:t>Name the congruent triangles remembering to name the angles in order</a:t>
            </a:r>
          </a:p>
        </p:txBody>
      </p:sp>
      <p:sp>
        <p:nvSpPr>
          <p:cNvPr id="25604" name="AutoShape 6"/>
          <p:cNvSpPr>
            <a:spLocks noChangeArrowheads="1"/>
          </p:cNvSpPr>
          <p:nvPr/>
        </p:nvSpPr>
        <p:spPr bwMode="auto">
          <a:xfrm rot="-749043">
            <a:off x="1295400" y="4044950"/>
            <a:ext cx="1285875" cy="22098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Text Box 7"/>
          <p:cNvSpPr txBox="1">
            <a:spLocks noChangeArrowheads="1"/>
          </p:cNvSpPr>
          <p:nvPr/>
        </p:nvSpPr>
        <p:spPr bwMode="auto">
          <a:xfrm>
            <a:off x="1316038" y="6397625"/>
            <a:ext cx="3603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X</a:t>
            </a:r>
          </a:p>
        </p:txBody>
      </p:sp>
      <p:sp>
        <p:nvSpPr>
          <p:cNvPr id="25606" name="Text Box 9"/>
          <p:cNvSpPr txBox="1">
            <a:spLocks noChangeArrowheads="1"/>
          </p:cNvSpPr>
          <p:nvPr/>
        </p:nvSpPr>
        <p:spPr bwMode="auto">
          <a:xfrm>
            <a:off x="2840038" y="5943600"/>
            <a:ext cx="3603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Y</a:t>
            </a:r>
          </a:p>
        </p:txBody>
      </p:sp>
      <p:sp>
        <p:nvSpPr>
          <p:cNvPr id="25607" name="AutoShape 11"/>
          <p:cNvSpPr>
            <a:spLocks noChangeArrowheads="1"/>
          </p:cNvSpPr>
          <p:nvPr/>
        </p:nvSpPr>
        <p:spPr bwMode="auto">
          <a:xfrm rot="-3462957">
            <a:off x="1371600" y="5788025"/>
            <a:ext cx="612775" cy="612775"/>
          </a:xfrm>
          <a:prstGeom prst="diamond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Text Box 13"/>
          <p:cNvSpPr txBox="1">
            <a:spLocks noChangeArrowheads="1"/>
          </p:cNvSpPr>
          <p:nvPr/>
        </p:nvSpPr>
        <p:spPr bwMode="auto">
          <a:xfrm>
            <a:off x="4495800" y="4724400"/>
            <a:ext cx="3905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D</a:t>
            </a:r>
          </a:p>
        </p:txBody>
      </p:sp>
      <p:sp>
        <p:nvSpPr>
          <p:cNvPr id="25609" name="Text Box 14"/>
          <p:cNvSpPr txBox="1">
            <a:spLocks noChangeArrowheads="1"/>
          </p:cNvSpPr>
          <p:nvPr/>
        </p:nvSpPr>
        <p:spPr bwMode="auto">
          <a:xfrm>
            <a:off x="3581400" y="3352800"/>
            <a:ext cx="3556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E</a:t>
            </a:r>
          </a:p>
        </p:txBody>
      </p:sp>
      <p:sp>
        <p:nvSpPr>
          <p:cNvPr id="25610" name="Text Box 15"/>
          <p:cNvSpPr txBox="1">
            <a:spLocks noChangeArrowheads="1"/>
          </p:cNvSpPr>
          <p:nvPr/>
        </p:nvSpPr>
        <p:spPr bwMode="auto">
          <a:xfrm>
            <a:off x="6057900" y="2286000"/>
            <a:ext cx="342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F</a:t>
            </a:r>
          </a:p>
        </p:txBody>
      </p:sp>
      <p:sp>
        <p:nvSpPr>
          <p:cNvPr id="25611" name="Text Box 16"/>
          <p:cNvSpPr txBox="1">
            <a:spLocks noChangeArrowheads="1"/>
          </p:cNvSpPr>
          <p:nvPr/>
        </p:nvSpPr>
        <p:spPr bwMode="auto">
          <a:xfrm>
            <a:off x="898525" y="3730625"/>
            <a:ext cx="3540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400"/>
              <a:t>Z</a:t>
            </a:r>
          </a:p>
        </p:txBody>
      </p:sp>
      <p:sp>
        <p:nvSpPr>
          <p:cNvPr id="25612" name="AutoShape 17"/>
          <p:cNvSpPr>
            <a:spLocks noChangeArrowheads="1"/>
          </p:cNvSpPr>
          <p:nvPr/>
        </p:nvSpPr>
        <p:spPr bwMode="auto">
          <a:xfrm rot="3684538">
            <a:off x="4729162" y="2514601"/>
            <a:ext cx="1285875" cy="22098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AutoShape 18"/>
          <p:cNvSpPr>
            <a:spLocks noChangeArrowheads="1"/>
          </p:cNvSpPr>
          <p:nvPr/>
        </p:nvSpPr>
        <p:spPr bwMode="auto">
          <a:xfrm rot="-4405496">
            <a:off x="4111625" y="3352800"/>
            <a:ext cx="612775" cy="612775"/>
          </a:xfrm>
          <a:prstGeom prst="diamond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1856</TotalTime>
  <Words>455</Words>
  <Application>Microsoft Office PowerPoint</Application>
  <PresentationFormat>On-screen Show (4:3)</PresentationFormat>
  <Paragraphs>96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Flow</vt:lpstr>
      <vt:lpstr>Slide 1</vt:lpstr>
      <vt:lpstr>Today’s Objectives</vt:lpstr>
      <vt:lpstr>Knowledge Test</vt:lpstr>
      <vt:lpstr>Triangle</vt:lpstr>
      <vt:lpstr>We get a TRIANGLE by joining three non collinear points .</vt:lpstr>
      <vt:lpstr>What is a TRIANGLE ?</vt:lpstr>
      <vt:lpstr>A triangle has three sides </vt:lpstr>
      <vt:lpstr>A triangle has three angles</vt:lpstr>
      <vt:lpstr>TYPES OF TRIANGLES</vt:lpstr>
      <vt:lpstr>Slide 10</vt:lpstr>
      <vt:lpstr>On the basis of ANGLES</vt:lpstr>
      <vt:lpstr>Acute angled triangle</vt:lpstr>
      <vt:lpstr>Right angled triangle</vt:lpstr>
      <vt:lpstr>Obtused angled triangle</vt:lpstr>
      <vt:lpstr>On the basis of sides</vt:lpstr>
      <vt:lpstr>Slide 16</vt:lpstr>
      <vt:lpstr>Equilateral triangle </vt:lpstr>
      <vt:lpstr>Isosceles triangle </vt:lpstr>
      <vt:lpstr>Scalene triangle </vt:lpstr>
      <vt:lpstr>Slide 20</vt:lpstr>
      <vt:lpstr>Slide 21</vt:lpstr>
      <vt:lpstr>Isosceles Triangle</vt:lpstr>
      <vt:lpstr>Slide 23</vt:lpstr>
      <vt:lpstr>Triangles</vt:lpstr>
      <vt:lpstr>Triangles</vt:lpstr>
      <vt:lpstr>Slide 26</vt:lpstr>
      <vt:lpstr>Triangles</vt:lpstr>
      <vt:lpstr>Triangles</vt:lpstr>
      <vt:lpstr>Triangles</vt:lpstr>
      <vt:lpstr>Triangles</vt:lpstr>
      <vt:lpstr>Slide 31</vt:lpstr>
      <vt:lpstr>Congruent Triangles</vt:lpstr>
      <vt:lpstr>Congruent Triangles</vt:lpstr>
      <vt:lpstr>Congruent Triangles</vt:lpstr>
      <vt:lpstr>Congruent Triangles</vt:lpstr>
      <vt:lpstr>Congruent Triangles</vt:lpstr>
      <vt:lpstr>Slide 37</vt:lpstr>
      <vt:lpstr>One for you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533</cp:revision>
  <dcterms:created xsi:type="dcterms:W3CDTF">2014-04-26T07:09:13Z</dcterms:created>
  <dcterms:modified xsi:type="dcterms:W3CDTF">2014-06-22T11:30:12Z</dcterms:modified>
</cp:coreProperties>
</file>