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311" r:id="rId3"/>
    <p:sldId id="400" r:id="rId4"/>
    <p:sldId id="401" r:id="rId5"/>
    <p:sldId id="425" r:id="rId6"/>
    <p:sldId id="402" r:id="rId7"/>
    <p:sldId id="432" r:id="rId8"/>
    <p:sldId id="426" r:id="rId9"/>
    <p:sldId id="428" r:id="rId10"/>
    <p:sldId id="427" r:id="rId11"/>
    <p:sldId id="456" r:id="rId12"/>
    <p:sldId id="457" r:id="rId13"/>
    <p:sldId id="462" r:id="rId14"/>
    <p:sldId id="463" r:id="rId15"/>
    <p:sldId id="404" r:id="rId16"/>
    <p:sldId id="458" r:id="rId17"/>
    <p:sldId id="406" r:id="rId18"/>
    <p:sldId id="429" r:id="rId19"/>
    <p:sldId id="430" r:id="rId20"/>
    <p:sldId id="459" r:id="rId21"/>
    <p:sldId id="405" r:id="rId22"/>
    <p:sldId id="460" r:id="rId23"/>
    <p:sldId id="461" r:id="rId24"/>
    <p:sldId id="446" r:id="rId25"/>
    <p:sldId id="447" r:id="rId26"/>
    <p:sldId id="448" r:id="rId27"/>
    <p:sldId id="449" r:id="rId28"/>
    <p:sldId id="450" r:id="rId29"/>
    <p:sldId id="451" r:id="rId30"/>
    <p:sldId id="453" r:id="rId31"/>
    <p:sldId id="464" r:id="rId32"/>
    <p:sldId id="309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C52211"/>
    <a:srgbClr val="CC00CC"/>
    <a:srgbClr val="B17ED8"/>
    <a:srgbClr val="660066"/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66" d="100"/>
          <a:sy n="66" d="100"/>
        </p:scale>
        <p:origin x="-142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Polygons 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Understand the different types of Polygons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</dgm:pt>
    <dgm:pt modelId="{DF5C0D29-B92D-476A-9D4D-42C57AE2914F}" type="sibTrans" cxnId="{530FE16C-343D-4F4F-8C3F-1FA173FB17A2}">
      <dgm:prSet/>
      <dgm:spPr/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880" tIns="91440" rIns="182880" bIns="91440" numCol="1" spcCol="1270" anchor="ctr" anchorCtr="0">
          <a:noAutofit/>
        </a:bodyPr>
        <a:lstStyle/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Learn about the Polygons </a:t>
          </a:r>
          <a:endParaRPr lang="en-US" sz="4800" kern="1200" dirty="0"/>
        </a:p>
        <a:p>
          <a:pPr marL="285750" lvl="1" indent="-285750" algn="l" defTabSz="21336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4800" kern="1200" dirty="0" smtClean="0"/>
            <a:t>Understand the different types of Polygons</a:t>
          </a:r>
          <a:endParaRPr lang="en-US" sz="48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347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371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39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419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443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467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"/>
          <p:cNvSpPr txBox="1">
            <a:spLocks noChangeArrowheads="1"/>
          </p:cNvSpPr>
          <p:nvPr/>
        </p:nvSpPr>
        <p:spPr bwMode="auto">
          <a:xfrm>
            <a:off x="2143125" y="695325"/>
            <a:ext cx="2571750" cy="3429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515" name="Rectangle 2"/>
          <p:cNvSpPr txBox="1"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4813" cy="4114800"/>
          </a:xfrm>
          <a:noFill/>
          <a:ln/>
        </p:spPr>
        <p:txBody>
          <a:bodyPr wrap="none" anchor="ctr"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6/21/2014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spd="slow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/url?sa=i&amp;rct=j&amp;q=&amp;esrc=s&amp;source=images&amp;cd=&amp;cad=rja&amp;uact=8&amp;docid=_K3f2GZ7JiJiLM&amp;tbnid=bn0oIyw-YxMIcM:&amp;ved=0CAUQjRw&amp;url=http://blogs.qisd.net/mvillyard/2010/11/13/area-of-polygons/&amp;ei=qWelU9m0O6essATwwoHYCg&amp;bvm=bv.69411363,d.cWc&amp;psig=AFQjCNFQPwbUGeR_VR-S3rS9BdM8PJ5_Zg&amp;ust=1403435057325618" TargetMode="Externa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http://www.google.com/url?sa=i&amp;rct=j&amp;q=&amp;esrc=s&amp;source=images&amp;cd=&amp;cad=rja&amp;uact=8&amp;docid=f4-npeJkQUR6CM&amp;tbnid=1cdmmPqQCotCRM:&amp;ved=0CAUQjRw&amp;url=http://www.pinterest.com/melissacloud/quadrilaterals/&amp;ei=-GilU4TxIPDjsASIi4CQBg&amp;bvm=bv.69411363,d.cWc&amp;psig=AFQjCNEy0uLuEBzHur-UbyTXG9SVBVjc8A&amp;ust=1403435487325230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Relationship Id="rId4" Type="http://schemas.openxmlformats.org/officeDocument/2006/relationships/image" Target="../media/image1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1219200"/>
            <a:ext cx="9144000" cy="1115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304800" y="2286000"/>
            <a:ext cx="8686800" cy="43434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20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POLYGONS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5943600" y="3048000"/>
            <a:ext cx="2543175" cy="2790825"/>
            <a:chOff x="5867400" y="1600200"/>
            <a:chExt cx="2543175" cy="2790825"/>
          </a:xfrm>
        </p:grpSpPr>
        <p:pic>
          <p:nvPicPr>
            <p:cNvPr id="4" name="Picture 4" descr="https://encrypted-tbn0.gstatic.com/images?q=tbn:ANd9GcSPJ-g8F3-DNUmmxoB7hofLfYT5-V5qk1DkPeh28tBG2yxNcpbD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867400" y="2590800"/>
              <a:ext cx="2543175" cy="1800225"/>
            </a:xfrm>
            <a:prstGeom prst="rect">
              <a:avLst/>
            </a:prstGeom>
            <a:noFill/>
          </p:spPr>
        </p:pic>
        <p:pic>
          <p:nvPicPr>
            <p:cNvPr id="3" name="Picture 2" descr="https://encrypted-tbn2.gstatic.com/images?q=tbn:ANd9GcQzcpMMgTxb8NRUwn3ahjeCA0tjogZ46bqGaLr-6ynEBkaJ1FQ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943600" y="1600200"/>
              <a:ext cx="2466975" cy="1847851"/>
            </a:xfrm>
            <a:prstGeom prst="rect">
              <a:avLst/>
            </a:prstGeom>
            <a:noFill/>
          </p:spPr>
        </p:pic>
      </p:grpSp>
      <p:pic>
        <p:nvPicPr>
          <p:cNvPr id="43010" name="Picture 2" descr="http://previewcf.turbosquid.com/Preview/2014/05/26__08_24_47/Haus_020_Render.pngcb659486-7e69-4feb-b2d8-4ce4d62a8556Larger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9600" y="2057400"/>
            <a:ext cx="5000625" cy="3743325"/>
          </a:xfrm>
          <a:prstGeom prst="star10">
            <a:avLst/>
          </a:prstGeom>
          <a:noFill/>
        </p:spPr>
      </p:pic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Title 6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972312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Polygons</a:t>
            </a:r>
            <a:endParaRPr lang="en-US" sz="54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3581400"/>
            <a:ext cx="8382000" cy="1906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685800" y="1524000"/>
            <a:ext cx="8001000" cy="157184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200" dirty="0">
                <a:solidFill>
                  <a:srgbClr val="000000"/>
                </a:solidFill>
                <a:latin typeface="Comic Sans MS" pitchFamily="66" charset="0"/>
              </a:rPr>
              <a:t>A polygon is a closed figure made by joining line segments, where each line segment intersects exactly two others.</a:t>
            </a:r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533400" y="533400"/>
            <a:ext cx="8229600" cy="8683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Polygon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Text Box 5"/>
          <p:cNvSpPr txBox="1">
            <a:spLocks noChangeArrowheads="1"/>
          </p:cNvSpPr>
          <p:nvPr/>
        </p:nvSpPr>
        <p:spPr bwMode="auto">
          <a:xfrm>
            <a:off x="533400" y="5715000"/>
            <a:ext cx="4343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These figures are</a:t>
            </a:r>
            <a:r>
              <a:rPr lang="en-US" sz="2400">
                <a:latin typeface="Times New Roman" pitchFamily="18" charset="0"/>
              </a:rPr>
              <a:t>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not polygons</a:t>
            </a:r>
          </a:p>
        </p:txBody>
      </p:sp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5105400" y="5715000"/>
            <a:ext cx="3733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>
                <a:latin typeface="Times New Roman" pitchFamily="18" charset="0"/>
              </a:rPr>
              <a:t>These figures are </a:t>
            </a: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polygons</a:t>
            </a:r>
          </a:p>
        </p:txBody>
      </p:sp>
      <p:sp>
        <p:nvSpPr>
          <p:cNvPr id="3091" name="Text Box 19"/>
          <p:cNvSpPr txBox="1">
            <a:spLocks noChangeArrowheads="1"/>
          </p:cNvSpPr>
          <p:nvPr/>
        </p:nvSpPr>
        <p:spPr bwMode="auto">
          <a:xfrm>
            <a:off x="0" y="1371600"/>
            <a:ext cx="22860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>
                <a:solidFill>
                  <a:srgbClr val="CC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Script" pitchFamily="34" charset="0"/>
              </a:rPr>
              <a:t>Definition</a:t>
            </a:r>
            <a:r>
              <a:rPr lang="en-US" sz="2400" b="1" dirty="0">
                <a:solidFill>
                  <a:srgbClr val="CC3300"/>
                </a:solidFill>
                <a:latin typeface="Segoe Script" pitchFamily="34" charset="0"/>
              </a:rPr>
              <a:t>:</a:t>
            </a:r>
          </a:p>
        </p:txBody>
      </p:sp>
      <p:sp>
        <p:nvSpPr>
          <p:cNvPr id="3092" name="Text Box 20"/>
          <p:cNvSpPr txBox="1">
            <a:spLocks noChangeArrowheads="1"/>
          </p:cNvSpPr>
          <p:nvPr/>
        </p:nvSpPr>
        <p:spPr bwMode="auto">
          <a:xfrm>
            <a:off x="1447800" y="1752600"/>
            <a:ext cx="73152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2400" dirty="0">
                <a:solidFill>
                  <a:srgbClr val="000000"/>
                </a:solidFill>
                <a:latin typeface="Comic Sans MS" pitchFamily="66" charset="0"/>
              </a:rPr>
              <a:t>A closed figure formed by line segments so that each segment intersects exactly two others, but only at their endpoints.</a:t>
            </a:r>
            <a:endParaRPr lang="en-US" sz="2400" dirty="0">
              <a:latin typeface="Comic Sans MS" pitchFamily="66" charset="0"/>
            </a:endParaRPr>
          </a:p>
        </p:txBody>
      </p:sp>
      <p:sp>
        <p:nvSpPr>
          <p:cNvPr id="6151" name="Rectangle 21"/>
          <p:cNvSpPr>
            <a:spLocks noGrp="1" noChangeArrowheads="1"/>
          </p:cNvSpPr>
          <p:nvPr>
            <p:ph type="title"/>
          </p:nvPr>
        </p:nvSpPr>
        <p:spPr>
          <a:xfrm>
            <a:off x="609600" y="457200"/>
            <a:ext cx="7696200" cy="838200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Polygons</a:t>
            </a:r>
          </a:p>
        </p:txBody>
      </p:sp>
      <p:sp>
        <p:nvSpPr>
          <p:cNvPr id="3096" name="Line 24"/>
          <p:cNvSpPr>
            <a:spLocks noChangeShapeType="1"/>
          </p:cNvSpPr>
          <p:nvPr/>
        </p:nvSpPr>
        <p:spPr bwMode="auto">
          <a:xfrm>
            <a:off x="4953000" y="3048000"/>
            <a:ext cx="0" cy="3200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28"/>
          <p:cNvGrpSpPr>
            <a:grpSpLocks noChangeAspect="1"/>
          </p:cNvGrpSpPr>
          <p:nvPr/>
        </p:nvGrpSpPr>
        <p:grpSpPr bwMode="auto">
          <a:xfrm>
            <a:off x="7086600" y="2743200"/>
            <a:ext cx="1555750" cy="1676400"/>
            <a:chOff x="4464" y="1728"/>
            <a:chExt cx="980" cy="1056"/>
          </a:xfrm>
        </p:grpSpPr>
        <p:sp>
          <p:nvSpPr>
            <p:cNvPr id="6228" name="AutoShape 27"/>
            <p:cNvSpPr>
              <a:spLocks noChangeAspect="1" noChangeArrowheads="1" noTextEdit="1"/>
            </p:cNvSpPr>
            <p:nvPr/>
          </p:nvSpPr>
          <p:spPr bwMode="auto">
            <a:xfrm>
              <a:off x="4464" y="1728"/>
              <a:ext cx="980" cy="10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9" name="Line 29"/>
            <p:cNvSpPr>
              <a:spLocks noChangeShapeType="1"/>
            </p:cNvSpPr>
            <p:nvPr/>
          </p:nvSpPr>
          <p:spPr bwMode="auto">
            <a:xfrm>
              <a:off x="4521" y="2227"/>
              <a:ext cx="400" cy="50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0" name="Line 30"/>
            <p:cNvSpPr>
              <a:spLocks noChangeShapeType="1"/>
            </p:cNvSpPr>
            <p:nvPr/>
          </p:nvSpPr>
          <p:spPr bwMode="auto">
            <a:xfrm flipV="1">
              <a:off x="4921" y="2023"/>
              <a:ext cx="461" cy="70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1" name="Line 31"/>
            <p:cNvSpPr>
              <a:spLocks noChangeShapeType="1"/>
            </p:cNvSpPr>
            <p:nvPr/>
          </p:nvSpPr>
          <p:spPr bwMode="auto">
            <a:xfrm flipH="1" flipV="1">
              <a:off x="5035" y="1785"/>
              <a:ext cx="347" cy="23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2" name="Line 32"/>
            <p:cNvSpPr>
              <a:spLocks noChangeShapeType="1"/>
            </p:cNvSpPr>
            <p:nvPr/>
          </p:nvSpPr>
          <p:spPr bwMode="auto">
            <a:xfrm flipH="1">
              <a:off x="4754" y="1785"/>
              <a:ext cx="281" cy="4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3" name="Line 33"/>
            <p:cNvSpPr>
              <a:spLocks noChangeShapeType="1"/>
            </p:cNvSpPr>
            <p:nvPr/>
          </p:nvSpPr>
          <p:spPr bwMode="auto">
            <a:xfrm flipH="1">
              <a:off x="4521" y="1833"/>
              <a:ext cx="233" cy="39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4" name="Oval 34"/>
            <p:cNvSpPr>
              <a:spLocks noChangeArrowheads="1"/>
            </p:cNvSpPr>
            <p:nvPr/>
          </p:nvSpPr>
          <p:spPr bwMode="auto">
            <a:xfrm>
              <a:off x="4514" y="2220"/>
              <a:ext cx="19" cy="20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5" name="Oval 35"/>
            <p:cNvSpPr>
              <a:spLocks noChangeArrowheads="1"/>
            </p:cNvSpPr>
            <p:nvPr/>
          </p:nvSpPr>
          <p:spPr bwMode="auto">
            <a:xfrm>
              <a:off x="5375" y="2015"/>
              <a:ext cx="19" cy="20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6" name="Oval 36"/>
            <p:cNvSpPr>
              <a:spLocks noChangeArrowheads="1"/>
            </p:cNvSpPr>
            <p:nvPr/>
          </p:nvSpPr>
          <p:spPr bwMode="auto">
            <a:xfrm>
              <a:off x="5027" y="1778"/>
              <a:ext cx="20" cy="19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37" name="Oval 37"/>
            <p:cNvSpPr>
              <a:spLocks noChangeArrowheads="1"/>
            </p:cNvSpPr>
            <p:nvPr/>
          </p:nvSpPr>
          <p:spPr bwMode="auto">
            <a:xfrm>
              <a:off x="4747" y="1825"/>
              <a:ext cx="19" cy="20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39"/>
          <p:cNvGrpSpPr>
            <a:grpSpLocks noChangeAspect="1"/>
          </p:cNvGrpSpPr>
          <p:nvPr/>
        </p:nvGrpSpPr>
        <p:grpSpPr bwMode="auto">
          <a:xfrm>
            <a:off x="5427663" y="3055938"/>
            <a:ext cx="1250950" cy="1516062"/>
            <a:chOff x="3419" y="1925"/>
            <a:chExt cx="788" cy="955"/>
          </a:xfrm>
        </p:grpSpPr>
        <p:sp>
          <p:nvSpPr>
            <p:cNvPr id="6218" name="AutoShape 38"/>
            <p:cNvSpPr>
              <a:spLocks noChangeAspect="1" noChangeArrowheads="1" noTextEdit="1"/>
            </p:cNvSpPr>
            <p:nvPr/>
          </p:nvSpPr>
          <p:spPr bwMode="auto">
            <a:xfrm>
              <a:off x="3419" y="1925"/>
              <a:ext cx="788" cy="9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9" name="Line 40"/>
            <p:cNvSpPr>
              <a:spLocks noChangeShapeType="1"/>
            </p:cNvSpPr>
            <p:nvPr/>
          </p:nvSpPr>
          <p:spPr bwMode="auto">
            <a:xfrm flipV="1">
              <a:off x="3461" y="1997"/>
              <a:ext cx="239" cy="543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0" name="Line 41"/>
            <p:cNvSpPr>
              <a:spLocks noChangeShapeType="1"/>
            </p:cNvSpPr>
            <p:nvPr/>
          </p:nvSpPr>
          <p:spPr bwMode="auto">
            <a:xfrm>
              <a:off x="3700" y="1997"/>
              <a:ext cx="388" cy="12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1" name="Line 42"/>
            <p:cNvSpPr>
              <a:spLocks noChangeShapeType="1"/>
            </p:cNvSpPr>
            <p:nvPr/>
          </p:nvSpPr>
          <p:spPr bwMode="auto">
            <a:xfrm>
              <a:off x="4088" y="2122"/>
              <a:ext cx="41" cy="68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2" name="Line 43"/>
            <p:cNvSpPr>
              <a:spLocks noChangeShapeType="1"/>
            </p:cNvSpPr>
            <p:nvPr/>
          </p:nvSpPr>
          <p:spPr bwMode="auto">
            <a:xfrm flipH="1" flipV="1">
              <a:off x="3795" y="2271"/>
              <a:ext cx="334" cy="531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3" name="Line 44"/>
            <p:cNvSpPr>
              <a:spLocks noChangeShapeType="1"/>
            </p:cNvSpPr>
            <p:nvPr/>
          </p:nvSpPr>
          <p:spPr bwMode="auto">
            <a:xfrm flipH="1">
              <a:off x="3461" y="2271"/>
              <a:ext cx="334" cy="269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4" name="Oval 45"/>
            <p:cNvSpPr>
              <a:spLocks noChangeArrowheads="1"/>
            </p:cNvSpPr>
            <p:nvPr/>
          </p:nvSpPr>
          <p:spPr bwMode="auto">
            <a:xfrm>
              <a:off x="3691" y="1988"/>
              <a:ext cx="23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5" name="Oval 46"/>
            <p:cNvSpPr>
              <a:spLocks noChangeArrowheads="1"/>
            </p:cNvSpPr>
            <p:nvPr/>
          </p:nvSpPr>
          <p:spPr bwMode="auto">
            <a:xfrm>
              <a:off x="4079" y="2113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6" name="Oval 47"/>
            <p:cNvSpPr>
              <a:spLocks noChangeArrowheads="1"/>
            </p:cNvSpPr>
            <p:nvPr/>
          </p:nvSpPr>
          <p:spPr bwMode="auto">
            <a:xfrm>
              <a:off x="4120" y="2793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27" name="Oval 48"/>
            <p:cNvSpPr>
              <a:spLocks noChangeArrowheads="1"/>
            </p:cNvSpPr>
            <p:nvPr/>
          </p:nvSpPr>
          <p:spPr bwMode="auto">
            <a:xfrm>
              <a:off x="3786" y="2262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50"/>
          <p:cNvGrpSpPr>
            <a:grpSpLocks noChangeAspect="1"/>
          </p:cNvGrpSpPr>
          <p:nvPr/>
        </p:nvGrpSpPr>
        <p:grpSpPr bwMode="auto">
          <a:xfrm>
            <a:off x="5486400" y="4495800"/>
            <a:ext cx="1524000" cy="1301750"/>
            <a:chOff x="3456" y="2832"/>
            <a:chExt cx="960" cy="820"/>
          </a:xfrm>
        </p:grpSpPr>
        <p:sp>
          <p:nvSpPr>
            <p:cNvPr id="6209" name="AutoShape 49"/>
            <p:cNvSpPr>
              <a:spLocks noChangeAspect="1" noChangeArrowheads="1" noTextEdit="1"/>
            </p:cNvSpPr>
            <p:nvPr/>
          </p:nvSpPr>
          <p:spPr bwMode="auto">
            <a:xfrm>
              <a:off x="3456" y="2832"/>
              <a:ext cx="960" cy="8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0" name="Line 51"/>
            <p:cNvSpPr>
              <a:spLocks noChangeShapeType="1"/>
            </p:cNvSpPr>
            <p:nvPr/>
          </p:nvSpPr>
          <p:spPr bwMode="auto">
            <a:xfrm flipV="1">
              <a:off x="3540" y="2916"/>
              <a:ext cx="147" cy="610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1" name="Line 52"/>
            <p:cNvSpPr>
              <a:spLocks noChangeShapeType="1"/>
            </p:cNvSpPr>
            <p:nvPr/>
          </p:nvSpPr>
          <p:spPr bwMode="auto">
            <a:xfrm>
              <a:off x="3687" y="2916"/>
              <a:ext cx="519" cy="28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2" name="Line 53"/>
            <p:cNvSpPr>
              <a:spLocks noChangeShapeType="1"/>
            </p:cNvSpPr>
            <p:nvPr/>
          </p:nvSpPr>
          <p:spPr bwMode="auto">
            <a:xfrm>
              <a:off x="4206" y="2944"/>
              <a:ext cx="161" cy="617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3" name="Line 54"/>
            <p:cNvSpPr>
              <a:spLocks noChangeShapeType="1"/>
            </p:cNvSpPr>
            <p:nvPr/>
          </p:nvSpPr>
          <p:spPr bwMode="auto">
            <a:xfrm flipH="1" flipV="1">
              <a:off x="3540" y="3526"/>
              <a:ext cx="827" cy="3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4" name="Oval 55"/>
            <p:cNvSpPr>
              <a:spLocks noChangeArrowheads="1"/>
            </p:cNvSpPr>
            <p:nvPr/>
          </p:nvSpPr>
          <p:spPr bwMode="auto">
            <a:xfrm>
              <a:off x="3529" y="3515"/>
              <a:ext cx="29" cy="29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5" name="Oval 56"/>
            <p:cNvSpPr>
              <a:spLocks noChangeArrowheads="1"/>
            </p:cNvSpPr>
            <p:nvPr/>
          </p:nvSpPr>
          <p:spPr bwMode="auto">
            <a:xfrm>
              <a:off x="3676" y="2905"/>
              <a:ext cx="29" cy="29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6" name="Oval 57"/>
            <p:cNvSpPr>
              <a:spLocks noChangeArrowheads="1"/>
            </p:cNvSpPr>
            <p:nvPr/>
          </p:nvSpPr>
          <p:spPr bwMode="auto">
            <a:xfrm>
              <a:off x="4195" y="2933"/>
              <a:ext cx="29" cy="29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17" name="Oval 58"/>
            <p:cNvSpPr>
              <a:spLocks noChangeArrowheads="1"/>
            </p:cNvSpPr>
            <p:nvPr/>
          </p:nvSpPr>
          <p:spPr bwMode="auto">
            <a:xfrm>
              <a:off x="4356" y="3550"/>
              <a:ext cx="29" cy="29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60"/>
          <p:cNvGrpSpPr>
            <a:grpSpLocks noChangeAspect="1"/>
          </p:cNvGrpSpPr>
          <p:nvPr/>
        </p:nvGrpSpPr>
        <p:grpSpPr bwMode="auto">
          <a:xfrm>
            <a:off x="304800" y="2819400"/>
            <a:ext cx="1828800" cy="1820863"/>
            <a:chOff x="192" y="1776"/>
            <a:chExt cx="1152" cy="1147"/>
          </a:xfrm>
        </p:grpSpPr>
        <p:sp>
          <p:nvSpPr>
            <p:cNvPr id="6201" name="AutoShape 59"/>
            <p:cNvSpPr>
              <a:spLocks noChangeAspect="1" noChangeArrowheads="1" noTextEdit="1"/>
            </p:cNvSpPr>
            <p:nvPr/>
          </p:nvSpPr>
          <p:spPr bwMode="auto">
            <a:xfrm>
              <a:off x="192" y="1776"/>
              <a:ext cx="1152" cy="11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2" name="Line 61"/>
            <p:cNvSpPr>
              <a:spLocks noChangeShapeType="1"/>
            </p:cNvSpPr>
            <p:nvPr/>
          </p:nvSpPr>
          <p:spPr bwMode="auto">
            <a:xfrm>
              <a:off x="254" y="2138"/>
              <a:ext cx="439" cy="723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3" name="Line 62"/>
            <p:cNvSpPr>
              <a:spLocks noChangeShapeType="1"/>
            </p:cNvSpPr>
            <p:nvPr/>
          </p:nvSpPr>
          <p:spPr bwMode="auto">
            <a:xfrm flipV="1">
              <a:off x="693" y="1967"/>
              <a:ext cx="584" cy="89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4" name="Line 63"/>
            <p:cNvSpPr>
              <a:spLocks noChangeShapeType="1"/>
            </p:cNvSpPr>
            <p:nvPr/>
          </p:nvSpPr>
          <p:spPr bwMode="auto">
            <a:xfrm flipH="1" flipV="1">
              <a:off x="523" y="1838"/>
              <a:ext cx="754" cy="129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5" name="Line 64"/>
            <p:cNvSpPr>
              <a:spLocks noChangeShapeType="1"/>
            </p:cNvSpPr>
            <p:nvPr/>
          </p:nvSpPr>
          <p:spPr bwMode="auto">
            <a:xfrm>
              <a:off x="523" y="1838"/>
              <a:ext cx="103" cy="36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6" name="Oval 65"/>
            <p:cNvSpPr>
              <a:spLocks noChangeArrowheads="1"/>
            </p:cNvSpPr>
            <p:nvPr/>
          </p:nvSpPr>
          <p:spPr bwMode="auto">
            <a:xfrm>
              <a:off x="246" y="2129"/>
              <a:ext cx="21" cy="22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7" name="Oval 66"/>
            <p:cNvSpPr>
              <a:spLocks noChangeArrowheads="1"/>
            </p:cNvSpPr>
            <p:nvPr/>
          </p:nvSpPr>
          <p:spPr bwMode="auto">
            <a:xfrm>
              <a:off x="1269" y="1959"/>
              <a:ext cx="21" cy="22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208" name="Oval 67"/>
            <p:cNvSpPr>
              <a:spLocks noChangeArrowheads="1"/>
            </p:cNvSpPr>
            <p:nvPr/>
          </p:nvSpPr>
          <p:spPr bwMode="auto">
            <a:xfrm>
              <a:off x="618" y="2191"/>
              <a:ext cx="21" cy="22"/>
            </a:xfrm>
            <a:prstGeom prst="ellipse">
              <a:avLst/>
            </a:prstGeom>
            <a:solidFill>
              <a:srgbClr val="FF0000"/>
            </a:solidFill>
            <a:ln w="793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69"/>
          <p:cNvGrpSpPr>
            <a:grpSpLocks noChangeAspect="1"/>
          </p:cNvGrpSpPr>
          <p:nvPr/>
        </p:nvGrpSpPr>
        <p:grpSpPr bwMode="auto">
          <a:xfrm>
            <a:off x="1295400" y="4114800"/>
            <a:ext cx="1036638" cy="1444625"/>
            <a:chOff x="1296" y="1920"/>
            <a:chExt cx="653" cy="910"/>
          </a:xfrm>
        </p:grpSpPr>
        <p:sp>
          <p:nvSpPr>
            <p:cNvPr id="6168" name="AutoShape 68"/>
            <p:cNvSpPr>
              <a:spLocks noChangeAspect="1" noChangeArrowheads="1" noTextEdit="1"/>
            </p:cNvSpPr>
            <p:nvPr/>
          </p:nvSpPr>
          <p:spPr bwMode="auto">
            <a:xfrm>
              <a:off x="1296" y="1920"/>
              <a:ext cx="653" cy="9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7" name="Group 95"/>
            <p:cNvGrpSpPr>
              <a:grpSpLocks/>
            </p:cNvGrpSpPr>
            <p:nvPr/>
          </p:nvGrpSpPr>
          <p:grpSpPr bwMode="auto">
            <a:xfrm>
              <a:off x="1368" y="2585"/>
              <a:ext cx="503" cy="168"/>
              <a:chOff x="1368" y="2585"/>
              <a:chExt cx="503" cy="168"/>
            </a:xfrm>
          </p:grpSpPr>
          <p:sp>
            <p:nvSpPr>
              <p:cNvPr id="6176" name="Line 70"/>
              <p:cNvSpPr>
                <a:spLocks noChangeShapeType="1"/>
              </p:cNvSpPr>
              <p:nvPr/>
            </p:nvSpPr>
            <p:spPr bwMode="auto">
              <a:xfrm flipH="1">
                <a:off x="1859" y="2585"/>
                <a:ext cx="12" cy="18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7" name="Line 71"/>
              <p:cNvSpPr>
                <a:spLocks noChangeShapeType="1"/>
              </p:cNvSpPr>
              <p:nvPr/>
            </p:nvSpPr>
            <p:spPr bwMode="auto">
              <a:xfrm flipH="1">
                <a:off x="1841" y="2603"/>
                <a:ext cx="18" cy="17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8" name="Line 72"/>
              <p:cNvSpPr>
                <a:spLocks noChangeShapeType="1"/>
              </p:cNvSpPr>
              <p:nvPr/>
            </p:nvSpPr>
            <p:spPr bwMode="auto">
              <a:xfrm flipH="1">
                <a:off x="1829" y="2620"/>
                <a:ext cx="12" cy="18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79" name="Line 73"/>
              <p:cNvSpPr>
                <a:spLocks noChangeShapeType="1"/>
              </p:cNvSpPr>
              <p:nvPr/>
            </p:nvSpPr>
            <p:spPr bwMode="auto">
              <a:xfrm flipH="1">
                <a:off x="1811" y="2638"/>
                <a:ext cx="18" cy="12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0" name="Line 74"/>
              <p:cNvSpPr>
                <a:spLocks noChangeShapeType="1"/>
              </p:cNvSpPr>
              <p:nvPr/>
            </p:nvSpPr>
            <p:spPr bwMode="auto">
              <a:xfrm flipH="1">
                <a:off x="1793" y="2650"/>
                <a:ext cx="18" cy="18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1" name="Line 75"/>
              <p:cNvSpPr>
                <a:spLocks noChangeShapeType="1"/>
              </p:cNvSpPr>
              <p:nvPr/>
            </p:nvSpPr>
            <p:spPr bwMode="auto">
              <a:xfrm flipH="1">
                <a:off x="1775" y="2668"/>
                <a:ext cx="18" cy="12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2" name="Line 76"/>
              <p:cNvSpPr>
                <a:spLocks noChangeShapeType="1"/>
              </p:cNvSpPr>
              <p:nvPr/>
            </p:nvSpPr>
            <p:spPr bwMode="auto">
              <a:xfrm flipH="1">
                <a:off x="1757" y="2680"/>
                <a:ext cx="18" cy="12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3" name="Line 77"/>
              <p:cNvSpPr>
                <a:spLocks noChangeShapeType="1"/>
              </p:cNvSpPr>
              <p:nvPr/>
            </p:nvSpPr>
            <p:spPr bwMode="auto">
              <a:xfrm flipH="1">
                <a:off x="1739" y="2692"/>
                <a:ext cx="18" cy="12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4" name="Line 78"/>
              <p:cNvSpPr>
                <a:spLocks noChangeShapeType="1"/>
              </p:cNvSpPr>
              <p:nvPr/>
            </p:nvSpPr>
            <p:spPr bwMode="auto">
              <a:xfrm flipH="1">
                <a:off x="1715" y="2704"/>
                <a:ext cx="24" cy="12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5" name="Line 79"/>
              <p:cNvSpPr>
                <a:spLocks noChangeShapeType="1"/>
              </p:cNvSpPr>
              <p:nvPr/>
            </p:nvSpPr>
            <p:spPr bwMode="auto">
              <a:xfrm flipH="1">
                <a:off x="1697" y="2716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6" name="Line 80"/>
              <p:cNvSpPr>
                <a:spLocks noChangeShapeType="1"/>
              </p:cNvSpPr>
              <p:nvPr/>
            </p:nvSpPr>
            <p:spPr bwMode="auto">
              <a:xfrm flipH="1">
                <a:off x="1673" y="2722"/>
                <a:ext cx="24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7" name="Line 81"/>
              <p:cNvSpPr>
                <a:spLocks noChangeShapeType="1"/>
              </p:cNvSpPr>
              <p:nvPr/>
            </p:nvSpPr>
            <p:spPr bwMode="auto">
              <a:xfrm flipH="1">
                <a:off x="1655" y="2728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8" name="Line 82"/>
              <p:cNvSpPr>
                <a:spLocks noChangeShapeType="1"/>
              </p:cNvSpPr>
              <p:nvPr/>
            </p:nvSpPr>
            <p:spPr bwMode="auto">
              <a:xfrm flipH="1">
                <a:off x="1631" y="2734"/>
                <a:ext cx="24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89" name="Line 83"/>
              <p:cNvSpPr>
                <a:spLocks noChangeShapeType="1"/>
              </p:cNvSpPr>
              <p:nvPr/>
            </p:nvSpPr>
            <p:spPr bwMode="auto">
              <a:xfrm flipH="1">
                <a:off x="1608" y="2740"/>
                <a:ext cx="23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0" name="Line 84"/>
              <p:cNvSpPr>
                <a:spLocks noChangeShapeType="1"/>
              </p:cNvSpPr>
              <p:nvPr/>
            </p:nvSpPr>
            <p:spPr bwMode="auto">
              <a:xfrm flipH="1">
                <a:off x="1584" y="2746"/>
                <a:ext cx="24" cy="1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1" name="Line 85"/>
              <p:cNvSpPr>
                <a:spLocks noChangeShapeType="1"/>
              </p:cNvSpPr>
              <p:nvPr/>
            </p:nvSpPr>
            <p:spPr bwMode="auto">
              <a:xfrm flipH="1">
                <a:off x="1566" y="2746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2" name="Line 86"/>
              <p:cNvSpPr>
                <a:spLocks noChangeShapeType="1"/>
              </p:cNvSpPr>
              <p:nvPr/>
            </p:nvSpPr>
            <p:spPr bwMode="auto">
              <a:xfrm flipH="1">
                <a:off x="1542" y="2752"/>
                <a:ext cx="24" cy="1"/>
              </a:xfrm>
              <a:prstGeom prst="line">
                <a:avLst/>
              </a:prstGeom>
              <a:noFill/>
              <a:ln w="38100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3" name="Line 87"/>
              <p:cNvSpPr>
                <a:spLocks noChangeShapeType="1"/>
              </p:cNvSpPr>
              <p:nvPr/>
            </p:nvSpPr>
            <p:spPr bwMode="auto">
              <a:xfrm flipH="1" flipV="1">
                <a:off x="1518" y="2746"/>
                <a:ext cx="24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4" name="Line 88"/>
              <p:cNvSpPr>
                <a:spLocks noChangeShapeType="1"/>
              </p:cNvSpPr>
              <p:nvPr/>
            </p:nvSpPr>
            <p:spPr bwMode="auto">
              <a:xfrm flipH="1">
                <a:off x="1494" y="2746"/>
                <a:ext cx="24" cy="1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5" name="Line 89"/>
              <p:cNvSpPr>
                <a:spLocks noChangeShapeType="1"/>
              </p:cNvSpPr>
              <p:nvPr/>
            </p:nvSpPr>
            <p:spPr bwMode="auto">
              <a:xfrm flipH="1" flipV="1">
                <a:off x="1470" y="2740"/>
                <a:ext cx="24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6" name="Line 90"/>
              <p:cNvSpPr>
                <a:spLocks noChangeShapeType="1"/>
              </p:cNvSpPr>
              <p:nvPr/>
            </p:nvSpPr>
            <p:spPr bwMode="auto">
              <a:xfrm flipH="1" flipV="1">
                <a:off x="1452" y="2734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7" name="Line 91"/>
              <p:cNvSpPr>
                <a:spLocks noChangeShapeType="1"/>
              </p:cNvSpPr>
              <p:nvPr/>
            </p:nvSpPr>
            <p:spPr bwMode="auto">
              <a:xfrm flipH="1" flipV="1">
                <a:off x="1428" y="2728"/>
                <a:ext cx="24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8" name="Line 92"/>
              <p:cNvSpPr>
                <a:spLocks noChangeShapeType="1"/>
              </p:cNvSpPr>
              <p:nvPr/>
            </p:nvSpPr>
            <p:spPr bwMode="auto">
              <a:xfrm flipH="1" flipV="1">
                <a:off x="1410" y="2722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199" name="Line 93"/>
              <p:cNvSpPr>
                <a:spLocks noChangeShapeType="1"/>
              </p:cNvSpPr>
              <p:nvPr/>
            </p:nvSpPr>
            <p:spPr bwMode="auto">
              <a:xfrm flipH="1" flipV="1">
                <a:off x="1386" y="2710"/>
                <a:ext cx="24" cy="12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00" name="Line 94"/>
              <p:cNvSpPr>
                <a:spLocks noChangeShapeType="1"/>
              </p:cNvSpPr>
              <p:nvPr/>
            </p:nvSpPr>
            <p:spPr bwMode="auto">
              <a:xfrm flipH="1" flipV="1">
                <a:off x="1368" y="2704"/>
                <a:ext cx="18" cy="6"/>
              </a:xfrm>
              <a:prstGeom prst="line">
                <a:avLst/>
              </a:prstGeom>
              <a:noFill/>
              <a:ln w="9525">
                <a:solidFill>
                  <a:srgbClr val="008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6170" name="Line 96"/>
            <p:cNvSpPr>
              <a:spLocks noChangeShapeType="1"/>
            </p:cNvSpPr>
            <p:nvPr/>
          </p:nvSpPr>
          <p:spPr bwMode="auto">
            <a:xfrm flipH="1" flipV="1">
              <a:off x="1667" y="1992"/>
              <a:ext cx="204" cy="593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97"/>
            <p:cNvSpPr>
              <a:spLocks noChangeShapeType="1"/>
            </p:cNvSpPr>
            <p:nvPr/>
          </p:nvSpPr>
          <p:spPr bwMode="auto">
            <a:xfrm flipH="1">
              <a:off x="1368" y="1992"/>
              <a:ext cx="299" cy="71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Oval 98"/>
            <p:cNvSpPr>
              <a:spLocks noChangeArrowheads="1"/>
            </p:cNvSpPr>
            <p:nvPr/>
          </p:nvSpPr>
          <p:spPr bwMode="auto">
            <a:xfrm>
              <a:off x="1862" y="2576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Oval 99"/>
            <p:cNvSpPr>
              <a:spLocks noChangeArrowheads="1"/>
            </p:cNvSpPr>
            <p:nvPr/>
          </p:nvSpPr>
          <p:spPr bwMode="auto">
            <a:xfrm>
              <a:off x="1658" y="1983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4" name="Oval 100"/>
            <p:cNvSpPr>
              <a:spLocks noChangeArrowheads="1"/>
            </p:cNvSpPr>
            <p:nvPr/>
          </p:nvSpPr>
          <p:spPr bwMode="auto">
            <a:xfrm>
              <a:off x="1658" y="1983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75" name="Oval 101"/>
            <p:cNvSpPr>
              <a:spLocks noChangeArrowheads="1"/>
            </p:cNvSpPr>
            <p:nvPr/>
          </p:nvSpPr>
          <p:spPr bwMode="auto">
            <a:xfrm>
              <a:off x="1359" y="2695"/>
              <a:ext cx="24" cy="2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8" name="Group 103"/>
          <p:cNvGrpSpPr>
            <a:grpSpLocks noChangeAspect="1"/>
          </p:cNvGrpSpPr>
          <p:nvPr/>
        </p:nvGrpSpPr>
        <p:grpSpPr bwMode="auto">
          <a:xfrm>
            <a:off x="2209800" y="2819400"/>
            <a:ext cx="2038350" cy="1833563"/>
            <a:chOff x="1392" y="1920"/>
            <a:chExt cx="1284" cy="1155"/>
          </a:xfrm>
        </p:grpSpPr>
        <p:sp>
          <p:nvSpPr>
            <p:cNvPr id="6159" name="AutoShape 102"/>
            <p:cNvSpPr>
              <a:spLocks noChangeAspect="1" noChangeArrowheads="1" noTextEdit="1"/>
            </p:cNvSpPr>
            <p:nvPr/>
          </p:nvSpPr>
          <p:spPr bwMode="auto">
            <a:xfrm>
              <a:off x="1392" y="1920"/>
              <a:ext cx="1284" cy="11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104"/>
            <p:cNvSpPr>
              <a:spLocks noChangeShapeType="1"/>
            </p:cNvSpPr>
            <p:nvPr/>
          </p:nvSpPr>
          <p:spPr bwMode="auto">
            <a:xfrm flipH="1">
              <a:off x="1475" y="2031"/>
              <a:ext cx="296" cy="924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105"/>
            <p:cNvSpPr>
              <a:spLocks noChangeShapeType="1"/>
            </p:cNvSpPr>
            <p:nvPr/>
          </p:nvSpPr>
          <p:spPr bwMode="auto">
            <a:xfrm flipV="1">
              <a:off x="1475" y="2133"/>
              <a:ext cx="924" cy="822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106"/>
            <p:cNvSpPr>
              <a:spLocks noChangeShapeType="1"/>
            </p:cNvSpPr>
            <p:nvPr/>
          </p:nvSpPr>
          <p:spPr bwMode="auto">
            <a:xfrm>
              <a:off x="2399" y="2133"/>
              <a:ext cx="212" cy="813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107"/>
            <p:cNvSpPr>
              <a:spLocks noChangeShapeType="1"/>
            </p:cNvSpPr>
            <p:nvPr/>
          </p:nvSpPr>
          <p:spPr bwMode="auto">
            <a:xfrm flipH="1" flipV="1">
              <a:off x="1771" y="2031"/>
              <a:ext cx="840" cy="915"/>
            </a:xfrm>
            <a:prstGeom prst="line">
              <a:avLst/>
            </a:prstGeom>
            <a:noFill/>
            <a:ln w="3810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Oval 108"/>
            <p:cNvSpPr>
              <a:spLocks noChangeArrowheads="1"/>
            </p:cNvSpPr>
            <p:nvPr/>
          </p:nvSpPr>
          <p:spPr bwMode="auto">
            <a:xfrm>
              <a:off x="1756" y="2016"/>
              <a:ext cx="38" cy="39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Oval 109"/>
            <p:cNvSpPr>
              <a:spLocks noChangeArrowheads="1"/>
            </p:cNvSpPr>
            <p:nvPr/>
          </p:nvSpPr>
          <p:spPr bwMode="auto">
            <a:xfrm>
              <a:off x="1461" y="2940"/>
              <a:ext cx="38" cy="39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Oval 110"/>
            <p:cNvSpPr>
              <a:spLocks noChangeArrowheads="1"/>
            </p:cNvSpPr>
            <p:nvPr/>
          </p:nvSpPr>
          <p:spPr bwMode="auto">
            <a:xfrm>
              <a:off x="2384" y="2118"/>
              <a:ext cx="39" cy="38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Oval 111"/>
            <p:cNvSpPr>
              <a:spLocks noChangeArrowheads="1"/>
            </p:cNvSpPr>
            <p:nvPr/>
          </p:nvSpPr>
          <p:spPr bwMode="auto">
            <a:xfrm>
              <a:off x="2597" y="2931"/>
              <a:ext cx="38" cy="38"/>
            </a:xfrm>
            <a:prstGeom prst="ellipse">
              <a:avLst/>
            </a:prstGeom>
            <a:solidFill>
              <a:srgbClr val="FF0000"/>
            </a:solidFill>
            <a:ln w="142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7" grpId="0" autoUpdateAnimBg="0"/>
      <p:bldP spid="3078" grpId="0" autoUpdateAnimBg="0"/>
      <p:bldP spid="3092" grpId="0"/>
      <p:bldP spid="309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1"/>
          <p:cNvSpPr txBox="1">
            <a:spLocks noChangeArrowheads="1"/>
          </p:cNvSpPr>
          <p:nvPr/>
        </p:nvSpPr>
        <p:spPr bwMode="auto">
          <a:xfrm>
            <a:off x="457200" y="3810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Vertex of a Polygon</a:t>
            </a:r>
          </a:p>
        </p:txBody>
      </p:sp>
      <p:sp>
        <p:nvSpPr>
          <p:cNvPr id="1126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4582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>
              <a:spcBef>
                <a:spcPts val="800"/>
              </a:spcBef>
              <a:tabLst>
                <a:tab pos="8112125" algn="l"/>
                <a:tab pos="8569325" algn="l"/>
                <a:tab pos="9026525" algn="l"/>
                <a:tab pos="9483725" algn="l"/>
              </a:tabLst>
            </a:pPr>
            <a:r>
              <a:rPr lang="en-US" sz="3600" dirty="0">
                <a:solidFill>
                  <a:srgbClr val="000000"/>
                </a:solidFill>
                <a:latin typeface="Comic Sans MS" pitchFamily="66" charset="0"/>
              </a:rPr>
              <a:t>The vertices of a polygon are </a:t>
            </a:r>
            <a:r>
              <a:rPr lang="en-US" sz="3600" dirty="0" smtClean="0">
                <a:solidFill>
                  <a:srgbClr val="000000"/>
                </a:solidFill>
                <a:latin typeface="Comic Sans MS" pitchFamily="66" charset="0"/>
              </a:rPr>
              <a:t>the points </a:t>
            </a:r>
            <a:r>
              <a:rPr lang="en-US" sz="3600" dirty="0">
                <a:solidFill>
                  <a:srgbClr val="000000"/>
                </a:solidFill>
                <a:latin typeface="Comic Sans MS" pitchFamily="66" charset="0"/>
              </a:rPr>
              <a:t>where its sides intersect</a:t>
            </a:r>
            <a:r>
              <a:rPr lang="en-US" sz="2800" dirty="0">
                <a:solidFill>
                  <a:srgbClr val="000000"/>
                </a:solidFill>
                <a:latin typeface="Comic Sans MS" pitchFamily="66" charset="0"/>
              </a:rPr>
              <a:t>.</a:t>
            </a:r>
          </a:p>
        </p:txBody>
      </p:sp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4400" y="3124200"/>
            <a:ext cx="6169025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Text Box 1"/>
          <p:cNvSpPr txBox="1">
            <a:spLocks noChangeArrowheads="1"/>
          </p:cNvSpPr>
          <p:nvPr/>
        </p:nvSpPr>
        <p:spPr bwMode="auto">
          <a:xfrm>
            <a:off x="457200" y="441325"/>
            <a:ext cx="8686800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b="1" dirty="0">
                <a:solidFill>
                  <a:srgbClr val="000000"/>
                </a:solidFill>
                <a:latin typeface="Calibri" pitchFamily="34" charset="0"/>
              </a:rPr>
              <a:t>Q:  </a:t>
            </a:r>
            <a:r>
              <a:rPr lang="en-US" sz="4000" b="1" dirty="0">
                <a:solidFill>
                  <a:srgbClr val="FF0000"/>
                </a:solidFill>
                <a:latin typeface="Calibri" pitchFamily="34" charset="0"/>
              </a:rPr>
              <a:t>Is this a polygon</a:t>
            </a:r>
            <a:r>
              <a:rPr lang="en-US" sz="4000" b="1" dirty="0">
                <a:solidFill>
                  <a:srgbClr val="000000"/>
                </a:solidFill>
                <a:latin typeface="Calibri" pitchFamily="34" charset="0"/>
              </a:rPr>
              <a:t>?  </a:t>
            </a:r>
            <a:r>
              <a:rPr lang="en-US" sz="400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Why</a:t>
            </a:r>
            <a:r>
              <a:rPr lang="en-US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itchFamily="34" charset="0"/>
              </a:rPr>
              <a:t> </a:t>
            </a:r>
            <a:r>
              <a:rPr lang="en-US" sz="4000" b="1" dirty="0">
                <a:solidFill>
                  <a:srgbClr val="000000"/>
                </a:solidFill>
                <a:latin typeface="Calibri" pitchFamily="34" charset="0"/>
              </a:rPr>
              <a:t>or why not?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4600" y="2362200"/>
            <a:ext cx="4219575" cy="21383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5123" name="Text Box 3"/>
          <p:cNvSpPr txBox="1">
            <a:spLocks noChangeArrowheads="1"/>
          </p:cNvSpPr>
          <p:nvPr/>
        </p:nvSpPr>
        <p:spPr bwMode="auto">
          <a:xfrm>
            <a:off x="533400" y="4876800"/>
            <a:ext cx="822960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dirty="0" smtClean="0">
                <a:solidFill>
                  <a:srgbClr val="FF0000"/>
                </a:solidFill>
                <a:latin typeface="Calibri" pitchFamily="34" charset="0"/>
              </a:rPr>
              <a:t>A:  No…</a:t>
            </a:r>
          </a:p>
        </p:txBody>
      </p:sp>
      <p:sp>
        <p:nvSpPr>
          <p:cNvPr id="5" name="Rectangle 4"/>
          <p:cNvSpPr/>
          <p:nvPr/>
        </p:nvSpPr>
        <p:spPr>
          <a:xfrm>
            <a:off x="1700529" y="5638800"/>
            <a:ext cx="592328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Calibri" pitchFamily="34" charset="0"/>
              </a:rPr>
              <a:t>Polygons are closed figures.</a:t>
            </a:r>
            <a:endParaRPr lang="en-US" sz="40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Text Box 1"/>
          <p:cNvSpPr txBox="1">
            <a:spLocks noChangeArrowheads="1"/>
          </p:cNvSpPr>
          <p:nvPr/>
        </p:nvSpPr>
        <p:spPr bwMode="auto">
          <a:xfrm>
            <a:off x="457200" y="190500"/>
            <a:ext cx="8686800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b="1" dirty="0">
                <a:solidFill>
                  <a:srgbClr val="7030A0"/>
                </a:solidFill>
                <a:latin typeface="Calibri" pitchFamily="34" charset="0"/>
              </a:rPr>
              <a:t>Q:  </a:t>
            </a:r>
            <a:r>
              <a:rPr lang="en-US" sz="4000" b="1" dirty="0">
                <a:solidFill>
                  <a:srgbClr val="FF0000"/>
                </a:solidFill>
                <a:latin typeface="Calibri" pitchFamily="34" charset="0"/>
              </a:rPr>
              <a:t>Is this a polygon</a:t>
            </a:r>
            <a:r>
              <a:rPr lang="en-US" sz="4000" b="1" dirty="0">
                <a:solidFill>
                  <a:srgbClr val="7030A0"/>
                </a:solidFill>
                <a:latin typeface="Calibri" pitchFamily="34" charset="0"/>
              </a:rPr>
              <a:t>?  Why or </a:t>
            </a:r>
            <a:r>
              <a:rPr lang="en-US" sz="4000" b="1" dirty="0">
                <a:solidFill>
                  <a:srgbClr val="00B050"/>
                </a:solidFill>
                <a:latin typeface="Calibri" pitchFamily="34" charset="0"/>
              </a:rPr>
              <a:t>why not</a:t>
            </a:r>
            <a:r>
              <a:rPr lang="en-US" sz="4000" b="1" dirty="0">
                <a:solidFill>
                  <a:srgbClr val="7030A0"/>
                </a:solidFill>
                <a:latin typeface="Calibri" pitchFamily="34" charset="0"/>
              </a:rPr>
              <a:t>?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33600" y="1676400"/>
            <a:ext cx="3429000" cy="26844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33400" y="4543961"/>
            <a:ext cx="822960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dirty="0" smtClean="0">
                <a:solidFill>
                  <a:srgbClr val="FF0000"/>
                </a:solidFill>
                <a:latin typeface="Calibri" pitchFamily="34" charset="0"/>
              </a:rPr>
              <a:t>A:  No…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1724414" y="5305961"/>
            <a:ext cx="5875518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Calibri" pitchFamily="34" charset="0"/>
              </a:rPr>
              <a:t>Its sides do not intersect in 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Calibri" pitchFamily="34" charset="0"/>
              </a:rPr>
              <a:t>exactly two places each.</a:t>
            </a:r>
            <a:endParaRPr lang="en-US" sz="40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1676400"/>
            <a:ext cx="5092700" cy="2895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6146" name="Text Box 2"/>
          <p:cNvSpPr txBox="1">
            <a:spLocks noChangeArrowheads="1"/>
          </p:cNvSpPr>
          <p:nvPr/>
        </p:nvSpPr>
        <p:spPr bwMode="auto">
          <a:xfrm>
            <a:off x="457200" y="190500"/>
            <a:ext cx="8686800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>
                <a:solidFill>
                  <a:srgbClr val="000000"/>
                </a:solidFill>
                <a:latin typeface="Calibri" pitchFamily="34" charset="0"/>
              </a:rPr>
              <a:t>Q:  </a:t>
            </a:r>
            <a:r>
              <a:rPr lang="en-US" sz="4000" b="1" dirty="0">
                <a:solidFill>
                  <a:srgbClr val="7030A0"/>
                </a:solidFill>
                <a:latin typeface="Calibri" pitchFamily="34" charset="0"/>
              </a:rPr>
              <a:t>Is this a polygon?  Why or why not?</a:t>
            </a:r>
          </a:p>
        </p:txBody>
      </p:sp>
      <p:sp>
        <p:nvSpPr>
          <p:cNvPr id="6" name="Text Box 3"/>
          <p:cNvSpPr txBox="1">
            <a:spLocks noChangeArrowheads="1"/>
          </p:cNvSpPr>
          <p:nvPr/>
        </p:nvSpPr>
        <p:spPr bwMode="auto">
          <a:xfrm>
            <a:off x="517896" y="5029200"/>
            <a:ext cx="8229600" cy="533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dirty="0" smtClean="0">
                <a:solidFill>
                  <a:srgbClr val="FF0000"/>
                </a:solidFill>
                <a:latin typeface="Calibri" pitchFamily="34" charset="0"/>
              </a:rPr>
              <a:t>A:  No…</a:t>
            </a:r>
          </a:p>
        </p:txBody>
      </p:sp>
      <p:sp>
        <p:nvSpPr>
          <p:cNvPr id="7" name="Rectangle 6"/>
          <p:cNvSpPr/>
          <p:nvPr/>
        </p:nvSpPr>
        <p:spPr>
          <a:xfrm>
            <a:off x="1295400" y="5791200"/>
            <a:ext cx="67025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dirty="0" smtClean="0">
                <a:solidFill>
                  <a:srgbClr val="000000"/>
                </a:solidFill>
                <a:latin typeface="Calibri" pitchFamily="34" charset="0"/>
              </a:rPr>
              <a:t>It is not made of line segments.</a:t>
            </a:r>
            <a:endParaRPr lang="en-US" sz="4000" dirty="0">
              <a:solidFill>
                <a:srgbClr val="00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389120"/>
          </a:xfrm>
        </p:spPr>
        <p:txBody>
          <a:bodyPr>
            <a:normAutofit/>
          </a:bodyPr>
          <a:lstStyle/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b="1" dirty="0" smtClean="0"/>
              <a:t>A closed figure with straight sides</a:t>
            </a:r>
            <a:endParaRPr lang="en-US" sz="2800" b="1" dirty="0"/>
          </a:p>
          <a:p>
            <a:pPr>
              <a:buClr>
                <a:srgbClr val="FF0000"/>
              </a:buClr>
              <a:buFont typeface="Wingdings" pitchFamily="2" charset="2"/>
              <a:buChar char="v"/>
            </a:pPr>
            <a:r>
              <a:rPr lang="en-US" sz="2800" b="1" dirty="0" smtClean="0"/>
              <a:t>Here are some polygons…..</a:t>
            </a:r>
            <a:endParaRPr lang="en-US" sz="2800" b="1" dirty="0"/>
          </a:p>
        </p:txBody>
      </p:sp>
      <p:sp>
        <p:nvSpPr>
          <p:cNvPr id="4" name="Isosceles Triangle 3"/>
          <p:cNvSpPr/>
          <p:nvPr/>
        </p:nvSpPr>
        <p:spPr>
          <a:xfrm>
            <a:off x="1447800" y="3810000"/>
            <a:ext cx="1219200" cy="1524000"/>
          </a:xfrm>
          <a:prstGeom prst="triangl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3581400" y="4038600"/>
            <a:ext cx="2362200" cy="1295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629400" y="4038600"/>
            <a:ext cx="1600200" cy="11430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990600" y="11430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57200" y="990600"/>
            <a:ext cx="3200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Polygon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5778495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Do you know why????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Freeform 3"/>
          <p:cNvSpPr/>
          <p:nvPr/>
        </p:nvSpPr>
        <p:spPr>
          <a:xfrm>
            <a:off x="1050878" y="2552131"/>
            <a:ext cx="2183641" cy="1426810"/>
          </a:xfrm>
          <a:custGeom>
            <a:avLst/>
            <a:gdLst>
              <a:gd name="connsiteX0" fmla="*/ 0 w 2183641"/>
              <a:gd name="connsiteY0" fmla="*/ 136478 h 1426810"/>
              <a:gd name="connsiteX1" fmla="*/ 0 w 2183641"/>
              <a:gd name="connsiteY1" fmla="*/ 136478 h 1426810"/>
              <a:gd name="connsiteX2" fmla="*/ 1078173 w 2183641"/>
              <a:gd name="connsiteY2" fmla="*/ 1405720 h 1426810"/>
              <a:gd name="connsiteX3" fmla="*/ 1460310 w 2183641"/>
              <a:gd name="connsiteY3" fmla="*/ 1282890 h 1426810"/>
              <a:gd name="connsiteX4" fmla="*/ 1528549 w 2183641"/>
              <a:gd name="connsiteY4" fmla="*/ 1337481 h 1426810"/>
              <a:gd name="connsiteX5" fmla="*/ 1733265 w 2183641"/>
              <a:gd name="connsiteY5" fmla="*/ 1310185 h 1426810"/>
              <a:gd name="connsiteX6" fmla="*/ 1801504 w 2183641"/>
              <a:gd name="connsiteY6" fmla="*/ 1255594 h 1426810"/>
              <a:gd name="connsiteX7" fmla="*/ 1897038 w 2183641"/>
              <a:gd name="connsiteY7" fmla="*/ 1228299 h 1426810"/>
              <a:gd name="connsiteX8" fmla="*/ 2060812 w 2183641"/>
              <a:gd name="connsiteY8" fmla="*/ 1119117 h 1426810"/>
              <a:gd name="connsiteX9" fmla="*/ 2142698 w 2183641"/>
              <a:gd name="connsiteY9" fmla="*/ 1078173 h 1426810"/>
              <a:gd name="connsiteX10" fmla="*/ 2183641 w 2183641"/>
              <a:gd name="connsiteY10" fmla="*/ 968991 h 1426810"/>
              <a:gd name="connsiteX11" fmla="*/ 2129050 w 2183641"/>
              <a:gd name="connsiteY11" fmla="*/ 832514 h 1426810"/>
              <a:gd name="connsiteX12" fmla="*/ 1842447 w 2183641"/>
              <a:gd name="connsiteY12" fmla="*/ 559559 h 1426810"/>
              <a:gd name="connsiteX13" fmla="*/ 1760561 w 2183641"/>
              <a:gd name="connsiteY13" fmla="*/ 545911 h 1426810"/>
              <a:gd name="connsiteX14" fmla="*/ 1091821 w 2183641"/>
              <a:gd name="connsiteY14" fmla="*/ 354842 h 1426810"/>
              <a:gd name="connsiteX15" fmla="*/ 1037229 w 2183641"/>
              <a:gd name="connsiteY15" fmla="*/ 204717 h 1426810"/>
              <a:gd name="connsiteX16" fmla="*/ 1009934 w 2183641"/>
              <a:gd name="connsiteY16" fmla="*/ 150126 h 1426810"/>
              <a:gd name="connsiteX17" fmla="*/ 696035 w 2183641"/>
              <a:gd name="connsiteY17" fmla="*/ 0 h 1426810"/>
              <a:gd name="connsiteX18" fmla="*/ 95534 w 2183641"/>
              <a:gd name="connsiteY18" fmla="*/ 109182 h 1426810"/>
              <a:gd name="connsiteX19" fmla="*/ 0 w 2183641"/>
              <a:gd name="connsiteY19" fmla="*/ 136478 h 1426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183641" h="1426810">
                <a:moveTo>
                  <a:pt x="0" y="136478"/>
                </a:moveTo>
                <a:lnTo>
                  <a:pt x="0" y="136478"/>
                </a:lnTo>
                <a:cubicBezTo>
                  <a:pt x="359391" y="559559"/>
                  <a:pt x="641530" y="1062935"/>
                  <a:pt x="1078173" y="1405720"/>
                </a:cubicBezTo>
                <a:cubicBezTo>
                  <a:pt x="1183415" y="1488340"/>
                  <a:pt x="1328022" y="1302934"/>
                  <a:pt x="1460310" y="1282890"/>
                </a:cubicBezTo>
                <a:cubicBezTo>
                  <a:pt x="1489111" y="1278526"/>
                  <a:pt x="1505803" y="1319284"/>
                  <a:pt x="1528549" y="1337481"/>
                </a:cubicBezTo>
                <a:cubicBezTo>
                  <a:pt x="1596788" y="1328382"/>
                  <a:pt x="1667326" y="1329967"/>
                  <a:pt x="1733265" y="1310185"/>
                </a:cubicBezTo>
                <a:cubicBezTo>
                  <a:pt x="1761166" y="1301815"/>
                  <a:pt x="1775450" y="1268621"/>
                  <a:pt x="1801504" y="1255594"/>
                </a:cubicBezTo>
                <a:cubicBezTo>
                  <a:pt x="1831126" y="1240783"/>
                  <a:pt x="1865193" y="1237397"/>
                  <a:pt x="1897038" y="1228299"/>
                </a:cubicBezTo>
                <a:cubicBezTo>
                  <a:pt x="1951629" y="1191905"/>
                  <a:pt x="2004828" y="1153330"/>
                  <a:pt x="2060812" y="1119117"/>
                </a:cubicBezTo>
                <a:cubicBezTo>
                  <a:pt x="2086852" y="1103204"/>
                  <a:pt x="2123373" y="1101792"/>
                  <a:pt x="2142698" y="1078173"/>
                </a:cubicBezTo>
                <a:cubicBezTo>
                  <a:pt x="2167311" y="1048090"/>
                  <a:pt x="2169993" y="1005385"/>
                  <a:pt x="2183641" y="968991"/>
                </a:cubicBezTo>
                <a:cubicBezTo>
                  <a:pt x="2168844" y="924599"/>
                  <a:pt x="2155827" y="872679"/>
                  <a:pt x="2129050" y="832514"/>
                </a:cubicBezTo>
                <a:cubicBezTo>
                  <a:pt x="2063662" y="734433"/>
                  <a:pt x="1906402" y="604049"/>
                  <a:pt x="1842447" y="559559"/>
                </a:cubicBezTo>
                <a:cubicBezTo>
                  <a:pt x="1819731" y="543757"/>
                  <a:pt x="1787258" y="553192"/>
                  <a:pt x="1760561" y="545911"/>
                </a:cubicBezTo>
                <a:cubicBezTo>
                  <a:pt x="1536897" y="484911"/>
                  <a:pt x="1314734" y="418532"/>
                  <a:pt x="1091821" y="354842"/>
                </a:cubicBezTo>
                <a:cubicBezTo>
                  <a:pt x="1071646" y="294318"/>
                  <a:pt x="1062551" y="261691"/>
                  <a:pt x="1037229" y="204717"/>
                </a:cubicBezTo>
                <a:cubicBezTo>
                  <a:pt x="1028966" y="186126"/>
                  <a:pt x="1024988" y="163811"/>
                  <a:pt x="1009934" y="150126"/>
                </a:cubicBezTo>
                <a:cubicBezTo>
                  <a:pt x="909497" y="58819"/>
                  <a:pt x="825332" y="46177"/>
                  <a:pt x="696035" y="0"/>
                </a:cubicBezTo>
                <a:cubicBezTo>
                  <a:pt x="421430" y="34326"/>
                  <a:pt x="419714" y="28137"/>
                  <a:pt x="95534" y="109182"/>
                </a:cubicBezTo>
                <a:cubicBezTo>
                  <a:pt x="57826" y="118609"/>
                  <a:pt x="15922" y="131929"/>
                  <a:pt x="0" y="136478"/>
                </a:cubicBezTo>
                <a:close/>
              </a:path>
            </a:pathLst>
          </a:cu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ie 4"/>
          <p:cNvSpPr/>
          <p:nvPr/>
        </p:nvSpPr>
        <p:spPr>
          <a:xfrm>
            <a:off x="4724400" y="2667000"/>
            <a:ext cx="1371600" cy="1311941"/>
          </a:xfrm>
          <a:prstGeom prst="pi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lowchart: Collate 5"/>
          <p:cNvSpPr/>
          <p:nvPr/>
        </p:nvSpPr>
        <p:spPr>
          <a:xfrm>
            <a:off x="3234519" y="4419600"/>
            <a:ext cx="1489881" cy="1676400"/>
          </a:xfrm>
          <a:prstGeom prst="flowChartCol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6477000" y="3733800"/>
            <a:ext cx="1524000" cy="144780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57200" y="762000"/>
            <a:ext cx="82296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Bef>
                <a:spcPct val="0"/>
              </a:spcBef>
            </a:pPr>
            <a:r>
              <a:rPr lang="en-US" sz="54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+mj-lt"/>
                <a:ea typeface="+mj-ea"/>
                <a:cs typeface="+mj-cs"/>
              </a:rPr>
              <a:t>These are not polygons</a:t>
            </a:r>
            <a:endParaRPr lang="en-US" sz="5400" b="1" dirty="0">
              <a:ln w="10541" cmpd="sng">
                <a:solidFill>
                  <a:srgbClr val="0F6FC6">
                    <a:shade val="88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0F6FC6">
                      <a:tint val="40000"/>
                      <a:satMod val="250000"/>
                    </a:srgbClr>
                  </a:gs>
                  <a:gs pos="9000">
                    <a:srgbClr val="0F6FC6">
                      <a:tint val="52000"/>
                      <a:satMod val="300000"/>
                    </a:srgbClr>
                  </a:gs>
                  <a:gs pos="50000">
                    <a:srgbClr val="0F6FC6">
                      <a:shade val="20000"/>
                      <a:satMod val="300000"/>
                    </a:srgbClr>
                  </a:gs>
                  <a:gs pos="79000">
                    <a:srgbClr val="0F6FC6">
                      <a:tint val="52000"/>
                      <a:satMod val="300000"/>
                    </a:srgbClr>
                  </a:gs>
                  <a:gs pos="100000">
                    <a:srgbClr val="0F6FC6">
                      <a:tint val="40000"/>
                      <a:satMod val="250000"/>
                    </a:srgbClr>
                  </a:gs>
                </a:gsLst>
                <a:lin ang="5400000"/>
              </a:gra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2335410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blogs.qisd.net/mvillyard/files/2010/11/image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00200" y="1371600"/>
            <a:ext cx="6248400" cy="5112948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3340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Activity – I </a:t>
            </a: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/>
              <a:ea typeface="+mj-ea"/>
              <a:cs typeface="+mj-cs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http://media-cache-ak0.pinimg.com/236x/16/10/df/1610df5a9ff46d1ee8afdfe14a682d56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1504643"/>
            <a:ext cx="6553200" cy="5353357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0" y="533400"/>
            <a:ext cx="91440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</a:pPr>
            <a:r>
              <a:rPr lang="en-US" sz="5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Activity – II </a:t>
            </a:r>
            <a:endParaRPr lang="en-US" sz="5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/>
              <a:ea typeface="+mj-ea"/>
              <a:cs typeface="+mj-cs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819400" y="1905000"/>
            <a:ext cx="3962400" cy="381000"/>
          </a:xfrm>
          <a:prstGeom prst="rect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ext Box 4"/>
          <p:cNvSpPr txBox="1">
            <a:spLocks noChangeArrowheads="1"/>
          </p:cNvSpPr>
          <p:nvPr/>
        </p:nvSpPr>
        <p:spPr bwMode="auto">
          <a:xfrm>
            <a:off x="228600" y="1828800"/>
            <a:ext cx="1600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Regular:</a:t>
            </a:r>
          </a:p>
        </p:txBody>
      </p:sp>
      <p:sp>
        <p:nvSpPr>
          <p:cNvPr id="24581" name="Text Box 5"/>
          <p:cNvSpPr txBox="1">
            <a:spLocks noChangeArrowheads="1"/>
          </p:cNvSpPr>
          <p:nvPr/>
        </p:nvSpPr>
        <p:spPr bwMode="auto">
          <a:xfrm>
            <a:off x="1600200" y="1828800"/>
            <a:ext cx="7162800" cy="822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400">
                <a:solidFill>
                  <a:srgbClr val="000000"/>
                </a:solidFill>
                <a:latin typeface="Times New Roman" pitchFamily="18" charset="0"/>
              </a:rPr>
              <a:t>A convex polygon in which all interior angles have the same measure and all sides are the same length</a:t>
            </a:r>
            <a:endParaRPr lang="en-US" sz="2400">
              <a:latin typeface="Times New Roman" pitchFamily="18" charset="0"/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304800" y="3962400"/>
            <a:ext cx="152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bg2"/>
              </a:buClr>
              <a:buSzPct val="70000"/>
              <a:buFont typeface="Wingdings" pitchFamily="2" charset="2"/>
              <a:buNone/>
            </a:pPr>
            <a:r>
              <a:rPr lang="en-US" sz="2400" b="1">
                <a:solidFill>
                  <a:srgbClr val="CC3300"/>
                </a:solidFill>
                <a:latin typeface="Times New Roman" pitchFamily="18" charset="0"/>
              </a:rPr>
              <a:t>Irregular: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1447800" y="3962400"/>
            <a:ext cx="7696200" cy="45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000000"/>
                </a:solidFill>
                <a:latin typeface="Book Antiqua" pitchFamily="18" charset="0"/>
              </a:rPr>
              <a:t>Two sides (or two interior angles) are not congruent.</a:t>
            </a:r>
            <a:endParaRPr lang="en-US" sz="800">
              <a:solidFill>
                <a:srgbClr val="000000"/>
              </a:solidFill>
              <a:latin typeface="Book Antiqua" pitchFamily="18" charset="0"/>
            </a:endParaRPr>
          </a:p>
        </p:txBody>
      </p:sp>
      <p:grpSp>
        <p:nvGrpSpPr>
          <p:cNvPr id="2" name="Group 11"/>
          <p:cNvGrpSpPr>
            <a:grpSpLocks noChangeAspect="1"/>
          </p:cNvGrpSpPr>
          <p:nvPr/>
        </p:nvGrpSpPr>
        <p:grpSpPr bwMode="auto">
          <a:xfrm>
            <a:off x="5867400" y="4343400"/>
            <a:ext cx="1993900" cy="2057400"/>
            <a:chOff x="3648" y="2688"/>
            <a:chExt cx="1349" cy="1392"/>
          </a:xfrm>
        </p:grpSpPr>
        <p:sp>
          <p:nvSpPr>
            <p:cNvPr id="8202" name="AutoShape 10"/>
            <p:cNvSpPr>
              <a:spLocks noChangeAspect="1" noChangeArrowheads="1" noTextEdit="1"/>
            </p:cNvSpPr>
            <p:nvPr/>
          </p:nvSpPr>
          <p:spPr bwMode="auto">
            <a:xfrm>
              <a:off x="3648" y="2688"/>
              <a:ext cx="1349" cy="13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3" name="Line 12"/>
            <p:cNvSpPr>
              <a:spLocks noChangeShapeType="1"/>
            </p:cNvSpPr>
            <p:nvPr/>
          </p:nvSpPr>
          <p:spPr bwMode="auto">
            <a:xfrm>
              <a:off x="4127" y="3071"/>
              <a:ext cx="774" cy="44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4" name="Line 13"/>
            <p:cNvSpPr>
              <a:spLocks noChangeShapeType="1"/>
            </p:cNvSpPr>
            <p:nvPr/>
          </p:nvSpPr>
          <p:spPr bwMode="auto">
            <a:xfrm flipH="1" flipV="1">
              <a:off x="3736" y="2776"/>
              <a:ext cx="1165" cy="339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5" name="Line 14"/>
            <p:cNvSpPr>
              <a:spLocks noChangeShapeType="1"/>
            </p:cNvSpPr>
            <p:nvPr/>
          </p:nvSpPr>
          <p:spPr bwMode="auto">
            <a:xfrm>
              <a:off x="3736" y="2776"/>
              <a:ext cx="118" cy="1208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6" name="Line 15"/>
            <p:cNvSpPr>
              <a:spLocks noChangeShapeType="1"/>
            </p:cNvSpPr>
            <p:nvPr/>
          </p:nvSpPr>
          <p:spPr bwMode="auto">
            <a:xfrm flipV="1">
              <a:off x="3854" y="3822"/>
              <a:ext cx="620" cy="162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7" name="Line 16"/>
            <p:cNvSpPr>
              <a:spLocks noChangeShapeType="1"/>
            </p:cNvSpPr>
            <p:nvPr/>
          </p:nvSpPr>
          <p:spPr bwMode="auto">
            <a:xfrm flipH="1" flipV="1">
              <a:off x="4127" y="3071"/>
              <a:ext cx="347" cy="751"/>
            </a:xfrm>
            <a:prstGeom prst="line">
              <a:avLst/>
            </a:prstGeom>
            <a:noFill/>
            <a:ln w="57150">
              <a:solidFill>
                <a:srgbClr val="00008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8" name="Oval 17"/>
            <p:cNvSpPr>
              <a:spLocks noChangeArrowheads="1"/>
            </p:cNvSpPr>
            <p:nvPr/>
          </p:nvSpPr>
          <p:spPr bwMode="auto">
            <a:xfrm>
              <a:off x="3725" y="2765"/>
              <a:ext cx="31" cy="30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09" name="Oval 18"/>
            <p:cNvSpPr>
              <a:spLocks noChangeArrowheads="1"/>
            </p:cNvSpPr>
            <p:nvPr/>
          </p:nvSpPr>
          <p:spPr bwMode="auto">
            <a:xfrm>
              <a:off x="4115" y="3059"/>
              <a:ext cx="31" cy="31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0" name="Oval 19"/>
            <p:cNvSpPr>
              <a:spLocks noChangeArrowheads="1"/>
            </p:cNvSpPr>
            <p:nvPr/>
          </p:nvSpPr>
          <p:spPr bwMode="auto">
            <a:xfrm>
              <a:off x="4889" y="3103"/>
              <a:ext cx="31" cy="31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1" name="Oval 20"/>
            <p:cNvSpPr>
              <a:spLocks noChangeArrowheads="1"/>
            </p:cNvSpPr>
            <p:nvPr/>
          </p:nvSpPr>
          <p:spPr bwMode="auto">
            <a:xfrm>
              <a:off x="3843" y="3973"/>
              <a:ext cx="31" cy="30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212" name="Oval 21"/>
            <p:cNvSpPr>
              <a:spLocks noChangeArrowheads="1"/>
            </p:cNvSpPr>
            <p:nvPr/>
          </p:nvSpPr>
          <p:spPr bwMode="auto">
            <a:xfrm>
              <a:off x="4462" y="3810"/>
              <a:ext cx="31" cy="31"/>
            </a:xfrm>
            <a:prstGeom prst="ellipse">
              <a:avLst/>
            </a:prstGeom>
            <a:solidFill>
              <a:srgbClr val="FF0000"/>
            </a:solidFill>
            <a:ln w="11113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4608" name="AutoShape 32"/>
          <p:cNvSpPr>
            <a:spLocks noChangeArrowheads="1"/>
          </p:cNvSpPr>
          <p:nvPr/>
        </p:nvSpPr>
        <p:spPr bwMode="auto">
          <a:xfrm>
            <a:off x="7010400" y="2286000"/>
            <a:ext cx="1671638" cy="1595438"/>
          </a:xfrm>
          <a:prstGeom prst="diamond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201" name="Rectangle 33"/>
          <p:cNvSpPr>
            <a:spLocks noGrp="1" noChangeArrowheads="1"/>
          </p:cNvSpPr>
          <p:nvPr>
            <p:ph type="title"/>
          </p:nvPr>
        </p:nvSpPr>
        <p:spPr>
          <a:xfrm>
            <a:off x="685800" y="685800"/>
            <a:ext cx="7469188" cy="685800"/>
          </a:xfrm>
          <a:noFill/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4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</a:rPr>
              <a:t>Classifications of a Polygon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4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4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4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0" grpId="0"/>
      <p:bldP spid="24581" grpId="0"/>
      <p:bldP spid="24583" grpId="0"/>
      <p:bldP spid="24584" grpId="0" autoUpdateAnimBg="0"/>
      <p:bldP spid="2460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All angles are congruent</a:t>
            </a:r>
          </a:p>
          <a:p>
            <a:pPr marL="0" indent="0">
              <a:buNone/>
            </a:pPr>
            <a:r>
              <a:rPr lang="en-US" dirty="0" smtClean="0"/>
              <a:t>All sides are congruent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05000" y="3200400"/>
            <a:ext cx="1066800" cy="10668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4"/>
          <p:cNvSpPr/>
          <p:nvPr/>
        </p:nvSpPr>
        <p:spPr>
          <a:xfrm>
            <a:off x="4495800" y="3200400"/>
            <a:ext cx="1371600" cy="10668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gular Pentagon 5"/>
          <p:cNvSpPr/>
          <p:nvPr/>
        </p:nvSpPr>
        <p:spPr>
          <a:xfrm>
            <a:off x="2819400" y="5105400"/>
            <a:ext cx="1676400" cy="1524000"/>
          </a:xfrm>
          <a:prstGeom prst="pentagon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04800" y="762000"/>
            <a:ext cx="452399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en-US" sz="7200" b="1" dirty="0" smtClean="0">
                <a:ln w="10541" cmpd="sng">
                  <a:solidFill>
                    <a:srgbClr val="0F6FC6">
                      <a:shade val="88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0F6FC6">
                        <a:tint val="40000"/>
                        <a:satMod val="250000"/>
                      </a:srgbClr>
                    </a:gs>
                    <a:gs pos="9000">
                      <a:srgbClr val="0F6FC6">
                        <a:tint val="52000"/>
                        <a:satMod val="300000"/>
                      </a:srgbClr>
                    </a:gs>
                    <a:gs pos="50000">
                      <a:srgbClr val="0F6FC6">
                        <a:shade val="20000"/>
                        <a:satMod val="300000"/>
                      </a:srgbClr>
                    </a:gs>
                    <a:gs pos="79000">
                      <a:srgbClr val="0F6FC6">
                        <a:tint val="52000"/>
                        <a:satMod val="300000"/>
                      </a:srgbClr>
                    </a:gs>
                    <a:gs pos="100000">
                      <a:srgbClr val="0F6FC6">
                        <a:tint val="40000"/>
                        <a:satMod val="250000"/>
                      </a:srgbClr>
                    </a:gs>
                  </a:gsLst>
                  <a:lin ang="5400000"/>
                </a:gradFill>
                <a:latin typeface="AbcAlegria" pitchFamily="2" charset="0"/>
              </a:rPr>
              <a:t>Regular Polygon</a:t>
            </a:r>
          </a:p>
        </p:txBody>
      </p:sp>
    </p:spTree>
    <p:extLst>
      <p:ext uri="{BB962C8B-B14F-4D97-AF65-F5344CB8AC3E}">
        <p14:creationId xmlns:p14="http://schemas.microsoft.com/office/powerpoint/2010/main" xmlns="" val="2836049489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Regular Polygons</a:t>
            </a:r>
          </a:p>
        </p:txBody>
      </p:sp>
      <p:sp>
        <p:nvSpPr>
          <p:cNvPr id="10243" name="Content Placeholder 10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Regular polygons have:</a:t>
            </a:r>
          </a:p>
          <a:p>
            <a:pPr marL="855663" lvl="1" indent="-461963">
              <a:buClr>
                <a:srgbClr val="FF0000"/>
              </a:buClr>
              <a:buFont typeface="Wingdings" pitchFamily="2" charset="2"/>
              <a:buChar char="v"/>
            </a:pPr>
            <a:r>
              <a:rPr lang="en-US" dirty="0" smtClean="0"/>
              <a:t>All side lengths congruent</a:t>
            </a:r>
          </a:p>
          <a:p>
            <a:pPr marL="855663" lvl="1" indent="-461963">
              <a:buClr>
                <a:srgbClr val="FF0000"/>
              </a:buClr>
              <a:buFont typeface="Wingdings" pitchFamily="2" charset="2"/>
              <a:buChar char="v"/>
            </a:pPr>
            <a:r>
              <a:rPr lang="en-US" dirty="0" smtClean="0"/>
              <a:t>All angles congruent</a:t>
            </a:r>
          </a:p>
        </p:txBody>
      </p:sp>
      <p:sp>
        <p:nvSpPr>
          <p:cNvPr id="10245" name="Regular Pentagon 11"/>
          <p:cNvSpPr>
            <a:spLocks noChangeArrowheads="1"/>
          </p:cNvSpPr>
          <p:nvPr/>
        </p:nvSpPr>
        <p:spPr bwMode="auto">
          <a:xfrm>
            <a:off x="1828800" y="3581400"/>
            <a:ext cx="1295400" cy="1219200"/>
          </a:xfrm>
          <a:prstGeom prst="pentagon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6" name="Hexagon 12"/>
          <p:cNvSpPr>
            <a:spLocks noChangeArrowheads="1"/>
          </p:cNvSpPr>
          <p:nvPr/>
        </p:nvSpPr>
        <p:spPr bwMode="auto">
          <a:xfrm>
            <a:off x="4038600" y="3581400"/>
            <a:ext cx="1295400" cy="1219200"/>
          </a:xfrm>
          <a:prstGeom prst="hexagon">
            <a:avLst>
              <a:gd name="adj" fmla="val 24998"/>
              <a:gd name="vf" fmla="val 11547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247" name="Octagon 13"/>
          <p:cNvSpPr>
            <a:spLocks noChangeArrowheads="1"/>
          </p:cNvSpPr>
          <p:nvPr/>
        </p:nvSpPr>
        <p:spPr bwMode="auto">
          <a:xfrm>
            <a:off x="6248400" y="3429000"/>
            <a:ext cx="1143000" cy="1295400"/>
          </a:xfrm>
          <a:prstGeom prst="octagon">
            <a:avLst>
              <a:gd name="adj" fmla="val 29287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Regular Polygons</a:t>
            </a:r>
          </a:p>
        </p:txBody>
      </p:sp>
      <p:sp>
        <p:nvSpPr>
          <p:cNvPr id="8194" name="Rectangle 2"/>
          <p:cNvSpPr>
            <a:spLocks noChangeArrowheads="1"/>
          </p:cNvSpPr>
          <p:nvPr/>
        </p:nvSpPr>
        <p:spPr bwMode="auto">
          <a:xfrm>
            <a:off x="914400" y="1524000"/>
            <a:ext cx="7391400" cy="23780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000">
                <a:solidFill>
                  <a:srgbClr val="000000"/>
                </a:solidFill>
                <a:latin typeface="Calibri" pitchFamily="34" charset="0"/>
              </a:rPr>
              <a:t>A regular polygon is a polygon whose sides are all the same length, and whose angles are all the same. The sum of the angles of a polygon with </a:t>
            </a:r>
            <a:r>
              <a:rPr lang="en-US" sz="3000" i="1">
                <a:solidFill>
                  <a:srgbClr val="000000"/>
                </a:solidFill>
                <a:latin typeface="Calibri" pitchFamily="34" charset="0"/>
              </a:rPr>
              <a:t>n</a:t>
            </a:r>
            <a:r>
              <a:rPr lang="en-US" sz="3000">
                <a:solidFill>
                  <a:srgbClr val="000000"/>
                </a:solidFill>
                <a:latin typeface="Calibri" pitchFamily="34" charset="0"/>
              </a:rPr>
              <a:t> sides, where </a:t>
            </a:r>
            <a:r>
              <a:rPr lang="en-US" sz="3000" i="1">
                <a:solidFill>
                  <a:srgbClr val="000000"/>
                </a:solidFill>
                <a:latin typeface="Calibri" pitchFamily="34" charset="0"/>
              </a:rPr>
              <a:t>n</a:t>
            </a:r>
            <a:r>
              <a:rPr lang="en-US" sz="3000">
                <a:solidFill>
                  <a:srgbClr val="000000"/>
                </a:solidFill>
                <a:latin typeface="Calibri" pitchFamily="34" charset="0"/>
              </a:rPr>
              <a:t> is 3 or more, is 180° × (</a:t>
            </a:r>
            <a:r>
              <a:rPr lang="en-US" sz="3000" i="1">
                <a:solidFill>
                  <a:srgbClr val="000000"/>
                </a:solidFill>
                <a:latin typeface="Calibri" pitchFamily="34" charset="0"/>
              </a:rPr>
              <a:t>n</a:t>
            </a:r>
            <a:r>
              <a:rPr lang="en-US" sz="3000">
                <a:solidFill>
                  <a:srgbClr val="000000"/>
                </a:solidFill>
                <a:latin typeface="Calibri" pitchFamily="34" charset="0"/>
              </a:rPr>
              <a:t> - 2) degrees.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05000" y="4114800"/>
            <a:ext cx="5410200" cy="2386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Text Box 1"/>
          <p:cNvSpPr txBox="1">
            <a:spLocks noChangeArrowheads="1"/>
          </p:cNvSpPr>
          <p:nvPr/>
        </p:nvSpPr>
        <p:spPr bwMode="auto">
          <a:xfrm>
            <a:off x="228600" y="381000"/>
            <a:ext cx="8915400" cy="131127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Are these regular polygons?  </a:t>
            </a:r>
            <a:b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</a:br>
            <a:r>
              <a:rPr lang="en-US" sz="40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Why or why not?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1905000"/>
            <a:ext cx="6061075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381000" y="4953000"/>
            <a:ext cx="82296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000" tIns="46800" rIns="90000" bIns="46800"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A:  No…</a:t>
            </a:r>
          </a:p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 dirty="0">
                <a:solidFill>
                  <a:srgbClr val="000000"/>
                </a:solidFill>
                <a:latin typeface="Calibri" pitchFamily="34" charset="0"/>
              </a:rPr>
              <a:t>These sides are all the different lengths, and the angles are all different.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Irregular Polygons</a:t>
            </a:r>
            <a:endParaRPr 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Sides and angles are not congruent.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2743200"/>
            <a:ext cx="3352800" cy="11430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5715000" y="2895600"/>
            <a:ext cx="1828800" cy="990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Diagonal Stripe 5"/>
          <p:cNvSpPr/>
          <p:nvPr/>
        </p:nvSpPr>
        <p:spPr>
          <a:xfrm>
            <a:off x="2514600" y="4572000"/>
            <a:ext cx="1752600" cy="1600200"/>
          </a:xfrm>
          <a:prstGeom prst="diagStri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L-Shape 6"/>
          <p:cNvSpPr/>
          <p:nvPr/>
        </p:nvSpPr>
        <p:spPr>
          <a:xfrm>
            <a:off x="5715000" y="4343400"/>
            <a:ext cx="2209800" cy="1676400"/>
          </a:xfrm>
          <a:prstGeom prst="corner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2413327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990600" y="381000"/>
            <a:ext cx="51816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Polygon Names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1905000" y="1846263"/>
            <a:ext cx="167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3 sides</a:t>
            </a:r>
          </a:p>
        </p:txBody>
      </p:sp>
      <p:sp>
        <p:nvSpPr>
          <p:cNvPr id="12293" name="Text Box 5"/>
          <p:cNvSpPr txBox="1">
            <a:spLocks noChangeArrowheads="1"/>
          </p:cNvSpPr>
          <p:nvPr/>
        </p:nvSpPr>
        <p:spPr bwMode="auto">
          <a:xfrm>
            <a:off x="5715000" y="18288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Triangle</a:t>
            </a:r>
          </a:p>
        </p:txBody>
      </p:sp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1905000" y="22860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4 sides</a:t>
            </a:r>
          </a:p>
        </p:txBody>
      </p:sp>
      <p:sp>
        <p:nvSpPr>
          <p:cNvPr id="9223" name="Text Box 7"/>
          <p:cNvSpPr txBox="1">
            <a:spLocks noChangeArrowheads="1"/>
          </p:cNvSpPr>
          <p:nvPr/>
        </p:nvSpPr>
        <p:spPr bwMode="auto">
          <a:xfrm>
            <a:off x="1905000" y="27432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5 sides</a:t>
            </a:r>
          </a:p>
        </p:txBody>
      </p:sp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905000" y="32004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6 sides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1905000" y="36576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7 sides</a:t>
            </a:r>
          </a:p>
        </p:txBody>
      </p:sp>
      <p:sp>
        <p:nvSpPr>
          <p:cNvPr id="9226" name="Text Box 10"/>
          <p:cNvSpPr txBox="1">
            <a:spLocks noChangeArrowheads="1"/>
          </p:cNvSpPr>
          <p:nvPr/>
        </p:nvSpPr>
        <p:spPr bwMode="auto">
          <a:xfrm>
            <a:off x="1905000" y="41148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8 sides</a:t>
            </a:r>
          </a:p>
        </p:txBody>
      </p:sp>
      <p:sp>
        <p:nvSpPr>
          <p:cNvPr id="12299" name="Text Box 11"/>
          <p:cNvSpPr txBox="1">
            <a:spLocks noChangeArrowheads="1"/>
          </p:cNvSpPr>
          <p:nvPr/>
        </p:nvSpPr>
        <p:spPr bwMode="auto">
          <a:xfrm>
            <a:off x="5715000" y="45720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Nonagon</a:t>
            </a:r>
          </a:p>
        </p:txBody>
      </p:sp>
      <p:sp>
        <p:nvSpPr>
          <p:cNvPr id="12300" name="Text Box 12"/>
          <p:cNvSpPr txBox="1">
            <a:spLocks noChangeArrowheads="1"/>
          </p:cNvSpPr>
          <p:nvPr/>
        </p:nvSpPr>
        <p:spPr bwMode="auto">
          <a:xfrm>
            <a:off x="5715000" y="41148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Octagon</a:t>
            </a:r>
          </a:p>
        </p:txBody>
      </p:sp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715000" y="36576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Heptagon</a:t>
            </a: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5715000" y="32004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Hexagon</a:t>
            </a:r>
          </a:p>
        </p:txBody>
      </p:sp>
      <p:sp>
        <p:nvSpPr>
          <p:cNvPr id="12303" name="Text Box 15"/>
          <p:cNvSpPr txBox="1">
            <a:spLocks noChangeArrowheads="1"/>
          </p:cNvSpPr>
          <p:nvPr/>
        </p:nvSpPr>
        <p:spPr bwMode="auto">
          <a:xfrm>
            <a:off x="5715000" y="27432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Pentagon</a:t>
            </a:r>
          </a:p>
        </p:txBody>
      </p:sp>
      <p:sp>
        <p:nvSpPr>
          <p:cNvPr id="12304" name="Text Box 16"/>
          <p:cNvSpPr txBox="1">
            <a:spLocks noChangeArrowheads="1"/>
          </p:cNvSpPr>
          <p:nvPr/>
        </p:nvSpPr>
        <p:spPr bwMode="auto">
          <a:xfrm>
            <a:off x="5715000" y="2286000"/>
            <a:ext cx="21463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Quadrilateral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1905000" y="50292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10 sides</a:t>
            </a:r>
          </a:p>
        </p:txBody>
      </p:sp>
      <p:sp>
        <p:nvSpPr>
          <p:cNvPr id="9234" name="Text Box 18"/>
          <p:cNvSpPr txBox="1">
            <a:spLocks noChangeArrowheads="1"/>
          </p:cNvSpPr>
          <p:nvPr/>
        </p:nvSpPr>
        <p:spPr bwMode="auto">
          <a:xfrm>
            <a:off x="1905000" y="4572000"/>
            <a:ext cx="16764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9 sides</a:t>
            </a:r>
          </a:p>
        </p:txBody>
      </p:sp>
      <p:sp>
        <p:nvSpPr>
          <p:cNvPr id="9235" name="Text Box 19"/>
          <p:cNvSpPr txBox="1">
            <a:spLocks noChangeArrowheads="1"/>
          </p:cNvSpPr>
          <p:nvPr/>
        </p:nvSpPr>
        <p:spPr bwMode="auto">
          <a:xfrm>
            <a:off x="1905000" y="5545138"/>
            <a:ext cx="167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12 sides</a:t>
            </a:r>
          </a:p>
        </p:txBody>
      </p:sp>
      <p:sp>
        <p:nvSpPr>
          <p:cNvPr id="12310" name="AutoShape 22"/>
          <p:cNvSpPr>
            <a:spLocks noChangeArrowheads="1"/>
          </p:cNvSpPr>
          <p:nvPr/>
        </p:nvSpPr>
        <p:spPr bwMode="auto">
          <a:xfrm flipV="1">
            <a:off x="3352800" y="19494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1" name="AutoShape 23"/>
          <p:cNvSpPr>
            <a:spLocks noChangeArrowheads="1"/>
          </p:cNvSpPr>
          <p:nvPr/>
        </p:nvSpPr>
        <p:spPr bwMode="auto">
          <a:xfrm flipV="1">
            <a:off x="3352800" y="24066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2" name="AutoShape 24"/>
          <p:cNvSpPr>
            <a:spLocks noChangeArrowheads="1"/>
          </p:cNvSpPr>
          <p:nvPr/>
        </p:nvSpPr>
        <p:spPr bwMode="auto">
          <a:xfrm flipV="1">
            <a:off x="3352800" y="28638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3" name="AutoShape 25"/>
          <p:cNvSpPr>
            <a:spLocks noChangeArrowheads="1"/>
          </p:cNvSpPr>
          <p:nvPr/>
        </p:nvSpPr>
        <p:spPr bwMode="auto">
          <a:xfrm flipV="1">
            <a:off x="3352800" y="33210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4" name="AutoShape 26"/>
          <p:cNvSpPr>
            <a:spLocks noChangeArrowheads="1"/>
          </p:cNvSpPr>
          <p:nvPr/>
        </p:nvSpPr>
        <p:spPr bwMode="auto">
          <a:xfrm flipV="1">
            <a:off x="3352800" y="37782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5" name="AutoShape 27"/>
          <p:cNvSpPr>
            <a:spLocks noChangeArrowheads="1"/>
          </p:cNvSpPr>
          <p:nvPr/>
        </p:nvSpPr>
        <p:spPr bwMode="auto">
          <a:xfrm flipV="1">
            <a:off x="3352800" y="42354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6" name="AutoShape 28"/>
          <p:cNvSpPr>
            <a:spLocks noChangeArrowheads="1"/>
          </p:cNvSpPr>
          <p:nvPr/>
        </p:nvSpPr>
        <p:spPr bwMode="auto">
          <a:xfrm flipV="1">
            <a:off x="3352800" y="46926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7" name="AutoShape 29"/>
          <p:cNvSpPr>
            <a:spLocks noChangeArrowheads="1"/>
          </p:cNvSpPr>
          <p:nvPr/>
        </p:nvSpPr>
        <p:spPr bwMode="auto">
          <a:xfrm flipV="1">
            <a:off x="3352800" y="51498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8" name="AutoShape 30"/>
          <p:cNvSpPr>
            <a:spLocks noChangeArrowheads="1"/>
          </p:cNvSpPr>
          <p:nvPr/>
        </p:nvSpPr>
        <p:spPr bwMode="auto">
          <a:xfrm flipV="1">
            <a:off x="3352800" y="5607050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19" name="Text Box 31"/>
          <p:cNvSpPr txBox="1">
            <a:spLocks noChangeArrowheads="1"/>
          </p:cNvSpPr>
          <p:nvPr/>
        </p:nvSpPr>
        <p:spPr bwMode="auto">
          <a:xfrm>
            <a:off x="5715000" y="5029200"/>
            <a:ext cx="14478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Decagon</a:t>
            </a:r>
          </a:p>
        </p:txBody>
      </p:sp>
      <p:sp>
        <p:nvSpPr>
          <p:cNvPr id="12320" name="Text Box 32"/>
          <p:cNvSpPr txBox="1">
            <a:spLocks noChangeArrowheads="1"/>
          </p:cNvSpPr>
          <p:nvPr/>
        </p:nvSpPr>
        <p:spPr bwMode="auto">
          <a:xfrm>
            <a:off x="5715000" y="5486400"/>
            <a:ext cx="1595438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Dodecagon</a:t>
            </a:r>
          </a:p>
        </p:txBody>
      </p:sp>
      <p:sp>
        <p:nvSpPr>
          <p:cNvPr id="9247" name="Text Box 42"/>
          <p:cNvSpPr txBox="1">
            <a:spLocks noChangeArrowheads="1"/>
          </p:cNvSpPr>
          <p:nvPr/>
        </p:nvSpPr>
        <p:spPr bwMode="auto">
          <a:xfrm>
            <a:off x="1905000" y="5910263"/>
            <a:ext cx="1676400" cy="398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n sides</a:t>
            </a:r>
          </a:p>
        </p:txBody>
      </p:sp>
      <p:sp>
        <p:nvSpPr>
          <p:cNvPr id="12331" name="AutoShape 43"/>
          <p:cNvSpPr>
            <a:spLocks noChangeArrowheads="1"/>
          </p:cNvSpPr>
          <p:nvPr/>
        </p:nvSpPr>
        <p:spPr bwMode="auto">
          <a:xfrm flipV="1">
            <a:off x="3352800" y="6062663"/>
            <a:ext cx="2362200" cy="184150"/>
          </a:xfrm>
          <a:prstGeom prst="rightArrow">
            <a:avLst>
              <a:gd name="adj1" fmla="val 50000"/>
              <a:gd name="adj2" fmla="val 320690"/>
            </a:avLst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32" name="Text Box 44"/>
          <p:cNvSpPr txBox="1">
            <a:spLocks noChangeArrowheads="1"/>
          </p:cNvSpPr>
          <p:nvPr/>
        </p:nvSpPr>
        <p:spPr bwMode="auto">
          <a:xfrm>
            <a:off x="5791200" y="5943600"/>
            <a:ext cx="1143000" cy="398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>
                <a:solidFill>
                  <a:srgbClr val="000000"/>
                </a:solidFill>
                <a:latin typeface="Book Antiqua" pitchFamily="18" charset="0"/>
              </a:rPr>
              <a:t>n-gon</a:t>
            </a: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3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3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123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3" grpId="0" autoUpdateAnimBg="0"/>
      <p:bldP spid="12299" grpId="0" autoUpdateAnimBg="0"/>
      <p:bldP spid="12300" grpId="0" autoUpdateAnimBg="0"/>
      <p:bldP spid="12301" grpId="0" autoUpdateAnimBg="0"/>
      <p:bldP spid="12302" grpId="0" autoUpdateAnimBg="0"/>
      <p:bldP spid="12303" grpId="0" autoUpdateAnimBg="0"/>
      <p:bldP spid="12304" grpId="0" autoUpdateAnimBg="0"/>
      <p:bldP spid="12310" grpId="0" animBg="1"/>
      <p:bldP spid="12311" grpId="0" animBg="1"/>
      <p:bldP spid="12312" grpId="0" animBg="1"/>
      <p:bldP spid="12313" grpId="0" animBg="1"/>
      <p:bldP spid="12314" grpId="0" animBg="1"/>
      <p:bldP spid="12315" grpId="0" animBg="1"/>
      <p:bldP spid="12316" grpId="0" animBg="1"/>
      <p:bldP spid="12317" grpId="0" animBg="1"/>
      <p:bldP spid="12318" grpId="0" animBg="1"/>
      <p:bldP spid="12319" grpId="0" autoUpdateAnimBg="0"/>
      <p:bldP spid="12320" grpId="0" autoUpdateAnimBg="0"/>
      <p:bldP spid="12331" grpId="0" animBg="1"/>
      <p:bldP spid="12332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Triangle</a:t>
            </a:r>
            <a:endParaRPr lang="en-US" sz="72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sides</a:t>
            </a:r>
          </a:p>
          <a:p>
            <a:pPr>
              <a:buNone/>
            </a:pP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 angles</a:t>
            </a:r>
            <a:endParaRPr lang="en-US" sz="3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Isosceles Triangle 3"/>
          <p:cNvSpPr/>
          <p:nvPr/>
        </p:nvSpPr>
        <p:spPr>
          <a:xfrm>
            <a:off x="3505200" y="2438400"/>
            <a:ext cx="2971800" cy="3048000"/>
          </a:xfrm>
          <a:prstGeom prst="triangl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Triangle 4"/>
          <p:cNvSpPr/>
          <p:nvPr/>
        </p:nvSpPr>
        <p:spPr>
          <a:xfrm>
            <a:off x="609600" y="3429000"/>
            <a:ext cx="533400" cy="11430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Triangle 5"/>
          <p:cNvSpPr/>
          <p:nvPr/>
        </p:nvSpPr>
        <p:spPr>
          <a:xfrm>
            <a:off x="6477000" y="1676400"/>
            <a:ext cx="1828800" cy="1066800"/>
          </a:xfrm>
          <a:prstGeom prst="rtTriangl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1806054" y="2728415"/>
            <a:ext cx="1371600" cy="3505200"/>
          </a:xfrm>
          <a:prstGeom prst="triangle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1273646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Quadrilateral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sides</a:t>
            </a:r>
          </a:p>
          <a:p>
            <a:pPr>
              <a:buNone/>
            </a:pPr>
            <a:r>
              <a:rPr lang="en-US" sz="32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 angles</a:t>
            </a:r>
            <a:endParaRPr lang="en-US" sz="32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581400" y="1981200"/>
            <a:ext cx="2438400" cy="1143000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Decision 4"/>
          <p:cNvSpPr/>
          <p:nvPr/>
        </p:nvSpPr>
        <p:spPr>
          <a:xfrm>
            <a:off x="990600" y="3581400"/>
            <a:ext cx="3352800" cy="1219200"/>
          </a:xfrm>
          <a:prstGeom prst="flowChartDecisi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Data 5"/>
          <p:cNvSpPr/>
          <p:nvPr/>
        </p:nvSpPr>
        <p:spPr>
          <a:xfrm>
            <a:off x="6553200" y="2819400"/>
            <a:ext cx="1676400" cy="1981200"/>
          </a:xfrm>
          <a:prstGeom prst="flowChartInputOutpu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Manual Operation 6"/>
          <p:cNvSpPr/>
          <p:nvPr/>
        </p:nvSpPr>
        <p:spPr>
          <a:xfrm>
            <a:off x="4495800" y="4648200"/>
            <a:ext cx="1752600" cy="838200"/>
          </a:xfrm>
          <a:prstGeom prst="flowChartManualOper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4800600" y="3657600"/>
            <a:ext cx="571500" cy="5334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69231828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Pentagon</a:t>
            </a:r>
          </a:p>
        </p:txBody>
      </p:sp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1852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 five-sided polygon. The sum of the angles of a pentagon is 540 degrees. </a:t>
            </a:r>
          </a:p>
          <a:p>
            <a:pPr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25603" name="Group 3"/>
          <p:cNvGraphicFramePr>
            <a:graphicFrameLocks noGrp="1"/>
          </p:cNvGraphicFramePr>
          <p:nvPr/>
        </p:nvGraphicFramePr>
        <p:xfrm>
          <a:off x="609600" y="3276600"/>
          <a:ext cx="7469188" cy="685800"/>
        </p:xfrm>
        <a:graphic>
          <a:graphicData uri="http://schemas.openxmlformats.org/drawingml/2006/table">
            <a:tbl>
              <a:tblPr/>
              <a:tblGrid>
                <a:gridCol w="3735388"/>
                <a:gridCol w="37338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pentagon: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 irregular pentagon: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561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4191000"/>
            <a:ext cx="2276475" cy="2171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5614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72000" y="4343400"/>
            <a:ext cx="3505200" cy="180498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Hexagon</a:t>
            </a:r>
          </a:p>
        </p:txBody>
      </p:sp>
      <p:sp>
        <p:nvSpPr>
          <p:cNvPr id="26626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18526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 six-sided polygon. The sum of the angles of a hexagon is 720 degrees. </a:t>
            </a:r>
          </a:p>
          <a:p>
            <a:pPr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3600">
              <a:solidFill>
                <a:srgbClr val="000000"/>
              </a:solidFill>
              <a:latin typeface="Calibri" pitchFamily="34" charset="0"/>
            </a:endParaRPr>
          </a:p>
        </p:txBody>
      </p:sp>
      <p:graphicFrame>
        <p:nvGraphicFramePr>
          <p:cNvPr id="26627" name="Group 3"/>
          <p:cNvGraphicFramePr>
            <a:graphicFrameLocks noGrp="1"/>
          </p:cNvGraphicFramePr>
          <p:nvPr/>
        </p:nvGraphicFramePr>
        <p:xfrm>
          <a:off x="1143000" y="3048000"/>
          <a:ext cx="7011988" cy="548640"/>
        </p:xfrm>
        <a:graphic>
          <a:graphicData uri="http://schemas.openxmlformats.org/drawingml/2006/table">
            <a:tbl>
              <a:tblPr/>
              <a:tblGrid>
                <a:gridCol w="3352800"/>
                <a:gridCol w="3659188"/>
              </a:tblGrid>
              <a:tr h="5334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52211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hexagon: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206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 irregular hexagon: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6637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7800" y="3733800"/>
            <a:ext cx="2438400" cy="28067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6638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00600" y="3886200"/>
            <a:ext cx="3455988" cy="2667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ext Box 1"/>
          <p:cNvSpPr txBox="1">
            <a:spLocks noChangeArrowheads="1"/>
          </p:cNvSpPr>
          <p:nvPr/>
        </p:nvSpPr>
        <p:spPr bwMode="auto">
          <a:xfrm>
            <a:off x="381000" y="533400"/>
            <a:ext cx="8229600" cy="87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Heptagon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1295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 seven-sided polygon. The sum of the angles of a heptagon is 900 degrees.</a:t>
            </a:r>
          </a:p>
        </p:txBody>
      </p:sp>
      <p:graphicFrame>
        <p:nvGraphicFramePr>
          <p:cNvPr id="27651" name="Group 3"/>
          <p:cNvGraphicFramePr>
            <a:graphicFrameLocks noGrp="1"/>
          </p:cNvGraphicFramePr>
          <p:nvPr/>
        </p:nvGraphicFramePr>
        <p:xfrm>
          <a:off x="1295400" y="3048000"/>
          <a:ext cx="6935788" cy="685800"/>
        </p:xfrm>
        <a:graphic>
          <a:graphicData uri="http://schemas.openxmlformats.org/drawingml/2006/table">
            <a:tbl>
              <a:tblPr/>
              <a:tblGrid>
                <a:gridCol w="3506788"/>
                <a:gridCol w="3429000"/>
              </a:tblGrid>
              <a:tr h="6858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heptagon: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 irregular heptagon: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4114800"/>
            <a:ext cx="2057400" cy="20018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7662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172200" y="4191000"/>
            <a:ext cx="2209800" cy="20304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ext Box 1"/>
          <p:cNvSpPr txBox="1">
            <a:spLocks noChangeArrowheads="1"/>
          </p:cNvSpPr>
          <p:nvPr/>
        </p:nvSpPr>
        <p:spPr bwMode="auto">
          <a:xfrm>
            <a:off x="533400" y="685800"/>
            <a:ext cx="8229600" cy="8763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Octagon</a:t>
            </a:r>
            <a:endParaRPr lang="en-US" sz="6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  <p:sp>
        <p:nvSpPr>
          <p:cNvPr id="28674" name="Text Box 2"/>
          <p:cNvSpPr txBox="1">
            <a:spLocks noChangeArrowheads="1"/>
          </p:cNvSpPr>
          <p:nvPr/>
        </p:nvSpPr>
        <p:spPr bwMode="auto">
          <a:xfrm>
            <a:off x="533400" y="1600200"/>
            <a:ext cx="8153400" cy="17383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An eight-sided polygon. The sum of the angles of an octagon is 1080 degrees.</a:t>
            </a:r>
          </a:p>
        </p:txBody>
      </p:sp>
      <p:graphicFrame>
        <p:nvGraphicFramePr>
          <p:cNvPr id="28675" name="Group 3"/>
          <p:cNvGraphicFramePr>
            <a:graphicFrameLocks noGrp="1"/>
          </p:cNvGraphicFramePr>
          <p:nvPr/>
        </p:nvGraphicFramePr>
        <p:xfrm>
          <a:off x="1219200" y="3429000"/>
          <a:ext cx="6935788" cy="596900"/>
        </p:xfrm>
        <a:graphic>
          <a:graphicData uri="http://schemas.openxmlformats.org/drawingml/2006/table">
            <a:tbl>
              <a:tblPr/>
              <a:tblGrid>
                <a:gridCol w="3963988"/>
                <a:gridCol w="2971800"/>
              </a:tblGrid>
              <a:tr h="5969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octagon: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 irregular octagon: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8685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4038600"/>
            <a:ext cx="2438400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8686" name="Picture 1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4191000"/>
            <a:ext cx="2438400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Nonagon</a:t>
            </a:r>
          </a:p>
        </p:txBody>
      </p:sp>
      <p:sp>
        <p:nvSpPr>
          <p:cNvPr id="29698" name="Text Box 2"/>
          <p:cNvSpPr txBox="1">
            <a:spLocks noChangeArrowheads="1"/>
          </p:cNvSpPr>
          <p:nvPr/>
        </p:nvSpPr>
        <p:spPr bwMode="auto">
          <a:xfrm>
            <a:off x="533400" y="1600200"/>
            <a:ext cx="8153400" cy="1371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9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 nine-sided polygon. The sum of the angles of a nonagon is 1260 degrees.</a:t>
            </a:r>
          </a:p>
        </p:txBody>
      </p:sp>
      <p:graphicFrame>
        <p:nvGraphicFramePr>
          <p:cNvPr id="29699" name="Group 3"/>
          <p:cNvGraphicFramePr>
            <a:graphicFrameLocks noGrp="1"/>
          </p:cNvGraphicFramePr>
          <p:nvPr/>
        </p:nvGraphicFramePr>
        <p:xfrm>
          <a:off x="1524000" y="2971800"/>
          <a:ext cx="6783388" cy="838200"/>
        </p:xfrm>
        <a:graphic>
          <a:graphicData uri="http://schemas.openxmlformats.org/drawingml/2006/table">
            <a:tbl>
              <a:tblPr/>
              <a:tblGrid>
                <a:gridCol w="2847975"/>
                <a:gridCol w="3935413"/>
              </a:tblGrid>
              <a:tr h="8382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nonagon: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       An irregular nonagon: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29709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00200" y="3886200"/>
            <a:ext cx="2482850" cy="2438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29710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76800" y="3886200"/>
            <a:ext cx="3352800" cy="2514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5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Decagon</a:t>
            </a:r>
          </a:p>
        </p:txBody>
      </p:sp>
      <p:sp>
        <p:nvSpPr>
          <p:cNvPr id="30722" name="Text Box 2"/>
          <p:cNvSpPr txBox="1">
            <a:spLocks noChangeArrowheads="1"/>
          </p:cNvSpPr>
          <p:nvPr/>
        </p:nvSpPr>
        <p:spPr bwMode="auto">
          <a:xfrm>
            <a:off x="457200" y="1600200"/>
            <a:ext cx="8229600" cy="1524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3600">
                <a:solidFill>
                  <a:srgbClr val="000000"/>
                </a:solidFill>
                <a:latin typeface="Calibri" pitchFamily="34" charset="0"/>
              </a:rPr>
              <a:t>A ten-sided polygon. The sum of the angles of a decagon is 1440 degrees.</a:t>
            </a:r>
          </a:p>
        </p:txBody>
      </p:sp>
      <p:graphicFrame>
        <p:nvGraphicFramePr>
          <p:cNvPr id="30723" name="Group 3"/>
          <p:cNvGraphicFramePr>
            <a:graphicFrameLocks noGrp="1"/>
          </p:cNvGraphicFramePr>
          <p:nvPr/>
        </p:nvGraphicFramePr>
        <p:xfrm>
          <a:off x="1524000" y="3246438"/>
          <a:ext cx="6400800" cy="548640"/>
        </p:xfrm>
        <a:graphic>
          <a:graphicData uri="http://schemas.openxmlformats.org/drawingml/2006/table">
            <a:tbl>
              <a:tblPr/>
              <a:tblGrid>
                <a:gridCol w="3384542"/>
                <a:gridCol w="3016258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 regular decagon: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An irregular decagon: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828800" y="4114800"/>
            <a:ext cx="2209800" cy="2324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30734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038600"/>
            <a:ext cx="2590800" cy="238601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Convex</a:t>
            </a:r>
          </a:p>
        </p:txBody>
      </p:sp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81000" y="1295400"/>
            <a:ext cx="8763000" cy="16764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/>
          <a:lstStyle/>
          <a:p>
            <a:pPr algn="ctr"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2800" dirty="0">
                <a:solidFill>
                  <a:srgbClr val="000000"/>
                </a:solidFill>
                <a:latin typeface="Calibri" pitchFamily="34" charset="0"/>
              </a:rPr>
              <a:t>A figure is convex if every line segment drawn between any two points inside the figure lies entirely inside the figure. A figure that is not convex is called a concave figure. </a:t>
            </a:r>
          </a:p>
          <a:p>
            <a:pPr>
              <a:spcBef>
                <a:spcPts val="800"/>
              </a:spcBef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endParaRPr lang="en-US" sz="2800" dirty="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4114800"/>
            <a:ext cx="3570288" cy="21336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graphicFrame>
        <p:nvGraphicFramePr>
          <p:cNvPr id="32772" name="Group 4"/>
          <p:cNvGraphicFramePr>
            <a:graphicFrameLocks noGrp="1"/>
          </p:cNvGraphicFramePr>
          <p:nvPr/>
        </p:nvGraphicFramePr>
        <p:xfrm>
          <a:off x="1600200" y="3429000"/>
          <a:ext cx="6097588" cy="548640"/>
        </p:xfrm>
        <a:graphic>
          <a:graphicData uri="http://schemas.openxmlformats.org/drawingml/2006/table">
            <a:tbl>
              <a:tblPr/>
              <a:tblGrid>
                <a:gridCol w="3224213"/>
                <a:gridCol w="2873375"/>
              </a:tblGrid>
              <a:tr h="457200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Convex: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2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rgbClr val="000000"/>
                        </a:buClr>
                        <a:buSzPct val="100000"/>
                        <a:buFont typeface="Times New Roman" pitchFamily="18" charset="0"/>
                        <a:buNone/>
                        <a:tabLst>
                          <a:tab pos="0" algn="l"/>
                          <a:tab pos="457200" algn="l"/>
                          <a:tab pos="914400" algn="l"/>
                          <a:tab pos="1371600" algn="l"/>
                          <a:tab pos="1828800" algn="l"/>
                          <a:tab pos="2286000" algn="l"/>
                          <a:tab pos="2743200" algn="l"/>
                          <a:tab pos="3200400" algn="l"/>
                          <a:tab pos="3657600" algn="l"/>
                          <a:tab pos="4114800" algn="l"/>
                          <a:tab pos="4572000" algn="l"/>
                          <a:tab pos="5029200" algn="l"/>
                          <a:tab pos="5486400" algn="l"/>
                          <a:tab pos="5943600" algn="l"/>
                          <a:tab pos="6400800" algn="l"/>
                          <a:tab pos="6858000" algn="l"/>
                          <a:tab pos="7315200" algn="l"/>
                          <a:tab pos="7772400" algn="l"/>
                          <a:tab pos="8229600" algn="l"/>
                          <a:tab pos="8686800" algn="l"/>
                          <a:tab pos="9144000" algn="l"/>
                        </a:tabLst>
                      </a:pPr>
                      <a:r>
                        <a:rPr kumimoji="0" lang="en-US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  <a:ea typeface="Arial Unicode MS" pitchFamily="34" charset="-128"/>
                          <a:cs typeface="Arial Unicode MS" pitchFamily="34" charset="-128"/>
                        </a:rPr>
                        <a:t>Concave: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2782" name="Picture 1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29200" y="4114800"/>
            <a:ext cx="3427413" cy="22098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ext Box 1"/>
          <p:cNvSpPr txBox="1">
            <a:spLocks noChangeArrowheads="1"/>
          </p:cNvSpPr>
          <p:nvPr/>
        </p:nvSpPr>
        <p:spPr bwMode="auto">
          <a:xfrm>
            <a:off x="533400" y="457200"/>
            <a:ext cx="8229600" cy="11430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 pitchFamily="34" charset="0"/>
              </a:rPr>
              <a:t>Project</a:t>
            </a:r>
            <a:endParaRPr lang="en-US" sz="66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alibri" pitchFamily="34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1775</TotalTime>
  <Words>582</Words>
  <Application>Microsoft Office PowerPoint</Application>
  <PresentationFormat>On-screen Show (4:3)</PresentationFormat>
  <Paragraphs>114</Paragraphs>
  <Slides>32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3" baseType="lpstr">
      <vt:lpstr>Flow</vt:lpstr>
      <vt:lpstr>Slide 1</vt:lpstr>
      <vt:lpstr>Today’s Objectives</vt:lpstr>
      <vt:lpstr>Knowledge Test</vt:lpstr>
      <vt:lpstr>Polygons</vt:lpstr>
      <vt:lpstr>Slide 5</vt:lpstr>
      <vt:lpstr>Polygons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Classifications of a Polygon</vt:lpstr>
      <vt:lpstr>Slide 16</vt:lpstr>
      <vt:lpstr>Regular Polygons</vt:lpstr>
      <vt:lpstr>Slide 18</vt:lpstr>
      <vt:lpstr>Slide 19</vt:lpstr>
      <vt:lpstr>Irregular Polygons</vt:lpstr>
      <vt:lpstr>Polygon Names</vt:lpstr>
      <vt:lpstr>Triangle</vt:lpstr>
      <vt:lpstr>Quadrilateral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521</cp:revision>
  <dcterms:created xsi:type="dcterms:W3CDTF">2014-04-26T07:09:13Z</dcterms:created>
  <dcterms:modified xsi:type="dcterms:W3CDTF">2014-06-21T16:22:26Z</dcterms:modified>
</cp:coreProperties>
</file>