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52.xml" ContentType="application/vnd.openxmlformats-officedocument.presentationml.tags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5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notesSlides/notesSlide42.xml" ContentType="application/vnd.openxmlformats-officedocument.presentationml.notesSlide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slides/slide89.xml" ContentType="application/vnd.openxmlformats-officedocument.presentationml.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43.xml" ContentType="application/vnd.openxmlformats-officedocument.presentationml.notesSlide+xml"/>
  <Override PartName="/ppt/tags/tag47.xml" ContentType="application/vnd.openxmlformats-officedocument.presentationml.tags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notesSlides/notesSlide44.xml" ContentType="application/vnd.openxmlformats-officedocument.presentationml.notesSlide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55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notesSlides/notesSlide40.xml" ContentType="application/vnd.openxmlformats-officedocument.presentationml.notesSlide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97"/>
  </p:notesMasterIdLst>
  <p:sldIdLst>
    <p:sldId id="311" r:id="rId2"/>
    <p:sldId id="603" r:id="rId3"/>
    <p:sldId id="598" r:id="rId4"/>
    <p:sldId id="599" r:id="rId5"/>
    <p:sldId id="600" r:id="rId6"/>
    <p:sldId id="601" r:id="rId7"/>
    <p:sldId id="602" r:id="rId8"/>
    <p:sldId id="612" r:id="rId9"/>
    <p:sldId id="613" r:id="rId10"/>
    <p:sldId id="614" r:id="rId11"/>
    <p:sldId id="615" r:id="rId12"/>
    <p:sldId id="616" r:id="rId13"/>
    <p:sldId id="617" r:id="rId14"/>
    <p:sldId id="618" r:id="rId15"/>
    <p:sldId id="619" r:id="rId16"/>
    <p:sldId id="620" r:id="rId17"/>
    <p:sldId id="621" r:id="rId18"/>
    <p:sldId id="622" r:id="rId19"/>
    <p:sldId id="623" r:id="rId20"/>
    <p:sldId id="624" r:id="rId21"/>
    <p:sldId id="625" r:id="rId22"/>
    <p:sldId id="607" r:id="rId23"/>
    <p:sldId id="608" r:id="rId24"/>
    <p:sldId id="631" r:id="rId25"/>
    <p:sldId id="538" r:id="rId26"/>
    <p:sldId id="539" r:id="rId27"/>
    <p:sldId id="540" r:id="rId28"/>
    <p:sldId id="541" r:id="rId29"/>
    <p:sldId id="543" r:id="rId30"/>
    <p:sldId id="544" r:id="rId31"/>
    <p:sldId id="545" r:id="rId32"/>
    <p:sldId id="546" r:id="rId33"/>
    <p:sldId id="547" r:id="rId34"/>
    <p:sldId id="548" r:id="rId35"/>
    <p:sldId id="549" r:id="rId36"/>
    <p:sldId id="551" r:id="rId37"/>
    <p:sldId id="552" r:id="rId38"/>
    <p:sldId id="553" r:id="rId39"/>
    <p:sldId id="554" r:id="rId40"/>
    <p:sldId id="555" r:id="rId41"/>
    <p:sldId id="556" r:id="rId42"/>
    <p:sldId id="557" r:id="rId43"/>
    <p:sldId id="558" r:id="rId44"/>
    <p:sldId id="559" r:id="rId45"/>
    <p:sldId id="560" r:id="rId46"/>
    <p:sldId id="609" r:id="rId47"/>
    <p:sldId id="610" r:id="rId48"/>
    <p:sldId id="628" r:id="rId49"/>
    <p:sldId id="561" r:id="rId50"/>
    <p:sldId id="562" r:id="rId51"/>
    <p:sldId id="563" r:id="rId52"/>
    <p:sldId id="564" r:id="rId53"/>
    <p:sldId id="565" r:id="rId54"/>
    <p:sldId id="566" r:id="rId55"/>
    <p:sldId id="567" r:id="rId56"/>
    <p:sldId id="568" r:id="rId57"/>
    <p:sldId id="569" r:id="rId58"/>
    <p:sldId id="570" r:id="rId59"/>
    <p:sldId id="571" r:id="rId60"/>
    <p:sldId id="572" r:id="rId61"/>
    <p:sldId id="573" r:id="rId62"/>
    <p:sldId id="574" r:id="rId63"/>
    <p:sldId id="575" r:id="rId64"/>
    <p:sldId id="576" r:id="rId65"/>
    <p:sldId id="577" r:id="rId66"/>
    <p:sldId id="578" r:id="rId67"/>
    <p:sldId id="579" r:id="rId68"/>
    <p:sldId id="580" r:id="rId69"/>
    <p:sldId id="581" r:id="rId70"/>
    <p:sldId id="582" r:id="rId71"/>
    <p:sldId id="583" r:id="rId72"/>
    <p:sldId id="584" r:id="rId73"/>
    <p:sldId id="585" r:id="rId74"/>
    <p:sldId id="586" r:id="rId75"/>
    <p:sldId id="587" r:id="rId76"/>
    <p:sldId id="588" r:id="rId77"/>
    <p:sldId id="589" r:id="rId78"/>
    <p:sldId id="590" r:id="rId79"/>
    <p:sldId id="591" r:id="rId80"/>
    <p:sldId id="592" r:id="rId81"/>
    <p:sldId id="596" r:id="rId82"/>
    <p:sldId id="593" r:id="rId83"/>
    <p:sldId id="594" r:id="rId84"/>
    <p:sldId id="595" r:id="rId85"/>
    <p:sldId id="597" r:id="rId86"/>
    <p:sldId id="630" r:id="rId87"/>
    <p:sldId id="633" r:id="rId88"/>
    <p:sldId id="634" r:id="rId89"/>
    <p:sldId id="635" r:id="rId90"/>
    <p:sldId id="636" r:id="rId91"/>
    <p:sldId id="637" r:id="rId92"/>
    <p:sldId id="638" r:id="rId93"/>
    <p:sldId id="639" r:id="rId94"/>
    <p:sldId id="642" r:id="rId95"/>
    <p:sldId id="435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660066"/>
    <a:srgbClr val="C52211"/>
    <a:srgbClr val="FF6600"/>
    <a:srgbClr val="CC00CC"/>
    <a:srgbClr val="B17ED8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803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smtClean="0">
              <a:latin typeface="Bookman Old Style" pitchFamily="18" charset="0"/>
            </a:rPr>
            <a:t>Understand multiplication and division. 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A4CA605-117E-450A-9F57-0BC599D4762B}">
      <dgm:prSet/>
      <dgm:spPr/>
      <dgm:t>
        <a:bodyPr/>
        <a:lstStyle/>
        <a:p>
          <a:r>
            <a:rPr lang="en-US" smtClean="0">
              <a:latin typeface="Bookman Old Style" pitchFamily="18" charset="0"/>
            </a:rPr>
            <a:t>Know various models for arithmetic operations (multiplication, and division) with natural numbers.</a:t>
          </a:r>
          <a:endParaRPr lang="en-US" dirty="0" smtClean="0">
            <a:latin typeface="Bookman Old Style" pitchFamily="18" charset="0"/>
          </a:endParaRPr>
        </a:p>
      </dgm:t>
    </dgm:pt>
    <dgm:pt modelId="{BD5FBF7A-4876-4167-8117-76131C77C03E}" type="parTrans" cxnId="{C678F44B-57F5-40AC-8C29-9976D4052E54}">
      <dgm:prSet/>
      <dgm:spPr/>
      <dgm:t>
        <a:bodyPr/>
        <a:lstStyle/>
        <a:p>
          <a:endParaRPr lang="en-US"/>
        </a:p>
      </dgm:t>
    </dgm:pt>
    <dgm:pt modelId="{F43539BA-88DB-441F-8538-D0CC382F4917}" type="sibTrans" cxnId="{C678F44B-57F5-40AC-8C29-9976D4052E54}">
      <dgm:prSet/>
      <dgm:spPr/>
      <dgm:t>
        <a:bodyPr/>
        <a:lstStyle/>
        <a:p>
          <a:endParaRPr lang="en-US"/>
        </a:p>
      </dgm:t>
    </dgm:pt>
    <dgm:pt modelId="{8D34DDC0-F739-49B6-A360-89629C3EBFFD}">
      <dgm:prSet/>
      <dgm:spPr/>
      <dgm:t>
        <a:bodyPr/>
        <a:lstStyle/>
        <a:p>
          <a:r>
            <a:rPr lang="en-US" dirty="0" smtClean="0">
              <a:latin typeface="Bookman Old Style" pitchFamily="18" charset="0"/>
            </a:rPr>
            <a:t>Apply multiplication and division to solve word problems. </a:t>
          </a:r>
          <a:endParaRPr lang="en-US" dirty="0">
            <a:latin typeface="Bookman Old Style" pitchFamily="18" charset="0"/>
          </a:endParaRPr>
        </a:p>
      </dgm:t>
    </dgm:pt>
    <dgm:pt modelId="{0C2375C7-B752-4368-9F37-8932FBEBDD01}" type="parTrans" cxnId="{088E0F4D-9DC1-4F14-9402-D1C3310A63BD}">
      <dgm:prSet/>
      <dgm:spPr/>
      <dgm:t>
        <a:bodyPr/>
        <a:lstStyle/>
        <a:p>
          <a:endParaRPr lang="en-US"/>
        </a:p>
      </dgm:t>
    </dgm:pt>
    <dgm:pt modelId="{88E96470-8A11-42AF-B7B4-DFDE57308A4B}" type="sibTrans" cxnId="{088E0F4D-9DC1-4F14-9402-D1C3310A63BD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642500A8-576D-4565-B386-4049B687FA15}" type="presOf" srcId="{EA4CA605-117E-450A-9F57-0BC599D4762B}" destId="{5385EDCF-D356-4B6A-9D2E-B578239DCE61}" srcOrd="0" destOrd="1" presId="urn:microsoft.com/office/officeart/2005/8/layout/vList5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088E0F4D-9DC1-4F14-9402-D1C3310A63BD}" srcId="{1E2C499F-276F-4965-8EF3-F224D0293B1A}" destId="{8D34DDC0-F739-49B6-A360-89629C3EBFFD}" srcOrd="2" destOrd="0" parTransId="{0C2375C7-B752-4368-9F37-8932FBEBDD01}" sibTransId="{88E96470-8A11-42AF-B7B4-DFDE57308A4B}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C678F44B-57F5-40AC-8C29-9976D4052E54}" srcId="{1E2C499F-276F-4965-8EF3-F224D0293B1A}" destId="{EA4CA605-117E-450A-9F57-0BC599D4762B}" srcOrd="1" destOrd="0" parTransId="{BD5FBF7A-4876-4167-8117-76131C77C03E}" sibTransId="{F43539BA-88DB-441F-8538-D0CC382F4917}"/>
    <dgm:cxn modelId="{B595C227-A0DB-4386-83FF-7F7D4BD5D672}" type="presOf" srcId="{8D34DDC0-F739-49B6-A360-89629C3EBFFD}" destId="{5385EDCF-D356-4B6A-9D2E-B578239DCE61}" srcOrd="0" destOrd="2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smtClean="0">
              <a:latin typeface="Bookman Old Style" pitchFamily="18" charset="0"/>
            </a:rPr>
            <a:t>Understand multiplication and division. 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smtClean="0">
              <a:latin typeface="Bookman Old Style" pitchFamily="18" charset="0"/>
            </a:rPr>
            <a:t>Know various models for arithmetic operations (multiplication, and division) with natural numbers.</a:t>
          </a:r>
          <a:endParaRPr lang="en-US" sz="2700" kern="1200" dirty="0" smtClean="0">
            <a:latin typeface="Bookman Old Style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>
              <a:latin typeface="Bookman Old Style" pitchFamily="18" charset="0"/>
            </a:rPr>
            <a:t>Apply multiplication and division to solve word problems. </a:t>
          </a:r>
          <a:endParaRPr lang="en-US" sz="2700" kern="1200" dirty="0">
            <a:latin typeface="Bookman Old Style" pitchFamily="18" charset="0"/>
          </a:endParaRPr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E9B96C7-156D-46A5-9FCC-AEBA69451DF5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mtClean="0"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9B1CEDE-272F-44A4-A273-93C34340F7F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6ED0DB-C9A6-40FB-9894-6B4A4BC81B6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mtClean="0">
              <a:latin typeface="Arial" charset="0"/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BF4D22-CEE7-42CD-957A-3CB3DDCC049F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mtClean="0">
              <a:latin typeface="Arial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6A14B7-2B7F-45B3-972B-55EFA1FDF8D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mtClean="0">
              <a:latin typeface="Arial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AC7BD8-4BDD-4518-AA7E-1F6E8E0C5B8F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mtClean="0">
              <a:latin typeface="Arial" charset="0"/>
            </a:endParaRPr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8C0D24-D06D-48E4-8173-CA5976D7A0C1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mtClean="0">
              <a:latin typeface="Arial" charset="0"/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D75804-F4B0-4C18-ABF2-EF7C94B0FF21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mtClean="0">
              <a:latin typeface="Arial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15FC90-6149-499B-BA43-1F555521F0A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mtClean="0">
              <a:latin typeface="Arial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D7B8E41-0A28-4389-BFE2-9D737D921ADF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mtClean="0">
              <a:latin typeface="Arial" charset="0"/>
            </a:endParaRPr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721884-6B20-4D57-B9AF-0296DC2B7CD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mtClean="0">
              <a:latin typeface="Arial" charset="0"/>
            </a:endParaRPr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AB8CD0-16E0-4A3C-8265-4136BD4CB16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mtClean="0">
              <a:latin typeface="Arial" charset="0"/>
            </a:endParaRPr>
          </a:p>
        </p:txBody>
      </p:sp>
      <p:sp>
        <p:nvSpPr>
          <p:cNvPr id="273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3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85D211-EA1D-4052-A1E1-4EBB9F020E7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smtClean="0">
              <a:latin typeface="Arial" charset="0"/>
            </a:endParaRPr>
          </a:p>
        </p:txBody>
      </p:sp>
      <p:sp>
        <p:nvSpPr>
          <p:cNvPr id="27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4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5C0728-2D29-4482-937E-A69902AF5B51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smtClean="0">
              <a:latin typeface="Arial" charset="0"/>
            </a:endParaRPr>
          </a:p>
        </p:txBody>
      </p:sp>
      <p:sp>
        <p:nvSpPr>
          <p:cNvPr id="275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54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572A19-4B08-4493-A733-D6AB556E2BF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smtClean="0">
              <a:latin typeface="Arial" charset="0"/>
            </a:endParaRPr>
          </a:p>
        </p:txBody>
      </p:sp>
      <p:sp>
        <p:nvSpPr>
          <p:cNvPr id="276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A30B6C-5EC3-41F4-97BC-AA263AC4C6A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smtClean="0">
              <a:latin typeface="Arial" charset="0"/>
            </a:endParaRPr>
          </a:p>
        </p:txBody>
      </p:sp>
      <p:sp>
        <p:nvSpPr>
          <p:cNvPr id="27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A27CE5-CCAF-4BCC-9BB6-D34A6E05FB8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smtClean="0">
              <a:latin typeface="Arial" charset="0"/>
            </a:endParaRPr>
          </a:p>
        </p:txBody>
      </p:sp>
      <p:sp>
        <p:nvSpPr>
          <p:cNvPr id="278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8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ECED13E-8156-401A-AAE9-16CD4FD46DF3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smtClean="0">
              <a:latin typeface="Arial" charset="0"/>
            </a:endParaRPr>
          </a:p>
        </p:txBody>
      </p:sp>
      <p:sp>
        <p:nvSpPr>
          <p:cNvPr id="279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9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8B070E-AB0C-47B4-B4D4-CFF2D1F6668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smtClean="0">
              <a:latin typeface="Arial" charset="0"/>
            </a:endParaRPr>
          </a:p>
        </p:txBody>
      </p:sp>
      <p:sp>
        <p:nvSpPr>
          <p:cNvPr id="280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618BD6-48C4-4EA7-8CFD-22FE782F350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smtClean="0">
              <a:latin typeface="Arial" charset="0"/>
            </a:endParaRPr>
          </a:p>
        </p:txBody>
      </p:sp>
      <p:sp>
        <p:nvSpPr>
          <p:cNvPr id="281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1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A943E1-A324-49D6-9C4C-E765F58953F6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smtClean="0">
              <a:latin typeface="Arial" charset="0"/>
            </a:endParaRPr>
          </a:p>
        </p:txBody>
      </p:sp>
      <p:sp>
        <p:nvSpPr>
          <p:cNvPr id="282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A1E113-FC3F-4EC2-89E6-B1AEDEA741FC}" type="slidenum">
              <a:rPr lang="en-US"/>
              <a:pPr/>
              <a:t>47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8B5DBC-F126-457B-B74C-72DC1BF03FD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smtClean="0">
              <a:latin typeface="Arial" charset="0"/>
            </a:endParaRPr>
          </a:p>
        </p:txBody>
      </p:sp>
      <p:sp>
        <p:nvSpPr>
          <p:cNvPr id="292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2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561377-1C19-4D3F-BD9B-3508DACA88DE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smtClean="0">
              <a:latin typeface="Arial" charset="0"/>
            </a:endParaRPr>
          </a:p>
        </p:txBody>
      </p:sp>
      <p:sp>
        <p:nvSpPr>
          <p:cNvPr id="293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3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43C8B3D-5CE3-492C-A076-A76B6C82CF1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smtClean="0">
              <a:latin typeface="Arial" charset="0"/>
            </a:endParaRPr>
          </a:p>
        </p:txBody>
      </p:sp>
      <p:sp>
        <p:nvSpPr>
          <p:cNvPr id="294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4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D9890A-AD31-477B-9F18-F29EDA666D7A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smtClean="0">
              <a:latin typeface="Arial" charset="0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3780F5-E6B9-4BA2-809F-7CCADEDEDFFE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smtClean="0">
              <a:latin typeface="Arial" charset="0"/>
            </a:endParaRPr>
          </a:p>
        </p:txBody>
      </p:sp>
      <p:sp>
        <p:nvSpPr>
          <p:cNvPr id="296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AE10AC7-E0C0-4C82-AC9A-02836B4D45A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smtClean="0">
              <a:latin typeface="Arial" charset="0"/>
            </a:endParaRPr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6BB729-C549-4C40-8043-64D48511B195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smtClean="0">
              <a:latin typeface="Arial" charset="0"/>
            </a:endParaRPr>
          </a:p>
        </p:txBody>
      </p:sp>
      <p:sp>
        <p:nvSpPr>
          <p:cNvPr id="302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2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923A28-E5BD-43AE-AE37-A40995CB896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smtClean="0">
              <a:latin typeface="Arial" charset="0"/>
            </a:endParaRPr>
          </a:p>
        </p:txBody>
      </p:sp>
      <p:sp>
        <p:nvSpPr>
          <p:cNvPr id="303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3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4003F3-ED2E-4496-9E54-6159233A83BC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smtClean="0">
              <a:latin typeface="Arial" charset="0"/>
            </a:endParaRPr>
          </a:p>
        </p:txBody>
      </p:sp>
      <p:sp>
        <p:nvSpPr>
          <p:cNvPr id="304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37037C-E352-4841-9A74-11F0449C9EA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smtClean="0">
              <a:latin typeface="Arial" charset="0"/>
            </a:endParaRPr>
          </a:p>
        </p:txBody>
      </p:sp>
      <p:sp>
        <p:nvSpPr>
          <p:cNvPr id="305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5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71B495-28DA-49B7-B464-FA51170AE041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smtClean="0">
              <a:latin typeface="Arial" charset="0"/>
            </a:endParaRPr>
          </a:p>
        </p:txBody>
      </p:sp>
      <p:sp>
        <p:nvSpPr>
          <p:cNvPr id="306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6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F75F02-A7D2-4EF2-B9E3-C1701A8C8A0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smtClean="0">
              <a:latin typeface="Arial" charset="0"/>
            </a:endParaRPr>
          </a:p>
        </p:txBody>
      </p:sp>
      <p:sp>
        <p:nvSpPr>
          <p:cNvPr id="307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F5C931-5FD7-4838-A0A6-7B408145E532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smtClean="0">
              <a:latin typeface="Arial" charset="0"/>
            </a:endParaRPr>
          </a:p>
        </p:txBody>
      </p:sp>
      <p:sp>
        <p:nvSpPr>
          <p:cNvPr id="311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1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CE0260-0D45-4332-930E-F8DB11238F2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smtClean="0">
              <a:latin typeface="Arial" charset="0"/>
            </a:endParaRPr>
          </a:p>
        </p:txBody>
      </p:sp>
      <p:sp>
        <p:nvSpPr>
          <p:cNvPr id="312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2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DF3DEB4-A6C7-4445-942B-3CE8613A77A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smtClean="0">
              <a:latin typeface="Arial" charset="0"/>
            </a:endParaRPr>
          </a:p>
        </p:txBody>
      </p:sp>
      <p:sp>
        <p:nvSpPr>
          <p:cNvPr id="313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3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90EB51F-BB9B-4744-A3F4-2ECB06D08F4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smtClean="0">
              <a:latin typeface="Arial" charset="0"/>
            </a:endParaRPr>
          </a:p>
        </p:txBody>
      </p:sp>
      <p:sp>
        <p:nvSpPr>
          <p:cNvPr id="314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4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864A6B-5F15-4E44-9F33-3E97CA5DC1F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smtClean="0">
              <a:latin typeface="Arial" charset="0"/>
            </a:endParaRPr>
          </a:p>
        </p:txBody>
      </p:sp>
      <p:sp>
        <p:nvSpPr>
          <p:cNvPr id="315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5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FFD4B60-AD8B-483E-8CA4-75B934D73CE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smtClean="0">
              <a:latin typeface="Arial" charset="0"/>
            </a:endParaRPr>
          </a:p>
        </p:txBody>
      </p:sp>
      <p:sp>
        <p:nvSpPr>
          <p:cNvPr id="316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6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476E4C4-0721-44F7-8EB8-77173DDEC579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smtClean="0">
              <a:latin typeface="Arial" charset="0"/>
            </a:endParaRPr>
          </a:p>
        </p:txBody>
      </p:sp>
      <p:sp>
        <p:nvSpPr>
          <p:cNvPr id="320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05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CEA0A30-E7D2-4797-A99F-232A789BF24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smtClean="0">
              <a:latin typeface="Arial" charset="0"/>
            </a:endParaRPr>
          </a:p>
        </p:txBody>
      </p:sp>
      <p:sp>
        <p:nvSpPr>
          <p:cNvPr id="321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1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FA98B4-5A9E-44FB-BB62-5983AD4F42B0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smtClean="0">
              <a:latin typeface="Arial" charset="0"/>
            </a:endParaRPr>
          </a:p>
        </p:txBody>
      </p:sp>
      <p:sp>
        <p:nvSpPr>
          <p:cNvPr id="322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2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5A8744-73E5-4B6C-8C11-347A993C2F18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en-US" smtClean="0">
              <a:latin typeface="Arial" charset="0"/>
            </a:endParaRPr>
          </a:p>
        </p:txBody>
      </p:sp>
      <p:sp>
        <p:nvSpPr>
          <p:cNvPr id="323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3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ED95CC-D729-42A4-879F-D36C8AD15E06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en-US" smtClean="0">
              <a:latin typeface="Arial" charset="0"/>
            </a:endParaRPr>
          </a:p>
        </p:txBody>
      </p:sp>
      <p:sp>
        <p:nvSpPr>
          <p:cNvPr id="324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4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7670F-9152-4095-BBB1-7393D5E03BFA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en-US" smtClean="0">
              <a:latin typeface="Arial" charset="0"/>
            </a:endParaRPr>
          </a:p>
        </p:txBody>
      </p:sp>
      <p:sp>
        <p:nvSpPr>
          <p:cNvPr id="325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5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DD9C29-1298-4AB5-9DFD-F79BA6DDA54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en-US" smtClean="0">
              <a:latin typeface="Arial" charset="0"/>
            </a:endParaRPr>
          </a:p>
        </p:txBody>
      </p:sp>
      <p:sp>
        <p:nvSpPr>
          <p:cNvPr id="329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9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7CF6F9-4412-4242-925E-400A15DC606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74</a:t>
            </a:fld>
            <a:endParaRPr lang="en-US" smtClean="0">
              <a:latin typeface="Arial" charset="0"/>
            </a:endParaRPr>
          </a:p>
        </p:txBody>
      </p:sp>
      <p:sp>
        <p:nvSpPr>
          <p:cNvPr id="330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0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CCE558-6091-4212-8A89-34298D4E4122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75</a:t>
            </a:fld>
            <a:endParaRPr lang="en-US" smtClean="0">
              <a:latin typeface="Arial" charset="0"/>
            </a:endParaRPr>
          </a:p>
        </p:txBody>
      </p:sp>
      <p:sp>
        <p:nvSpPr>
          <p:cNvPr id="331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1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8A60EC-4E59-42B3-8F5E-23F1B699DE7B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76</a:t>
            </a:fld>
            <a:endParaRPr lang="en-US" smtClean="0">
              <a:latin typeface="Arial" charset="0"/>
            </a:endParaRPr>
          </a:p>
        </p:txBody>
      </p:sp>
      <p:sp>
        <p:nvSpPr>
          <p:cNvPr id="332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2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D2E84E4-3194-4191-9084-587F44E16DA5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 smtClean="0">
              <a:latin typeface="Arial" charset="0"/>
            </a:endParaRPr>
          </a:p>
        </p:txBody>
      </p:sp>
      <p:sp>
        <p:nvSpPr>
          <p:cNvPr id="333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3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556160-C9D5-4080-8BB3-1332D67FCBBD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smtClean="0">
              <a:latin typeface="Arial" charset="0"/>
            </a:endParaRPr>
          </a:p>
        </p:txBody>
      </p:sp>
      <p:sp>
        <p:nvSpPr>
          <p:cNvPr id="334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4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1CBF179-3FF5-4CA1-B6BA-42132BF48CE2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 smtClean="0">
              <a:latin typeface="Arial" charset="0"/>
            </a:endParaRPr>
          </a:p>
        </p:txBody>
      </p:sp>
      <p:sp>
        <p:nvSpPr>
          <p:cNvPr id="338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8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7323D9-4FFB-4CC6-BB2E-3B971384C0B4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 smtClean="0">
              <a:latin typeface="Arial" charset="0"/>
            </a:endParaRPr>
          </a:p>
        </p:txBody>
      </p:sp>
      <p:sp>
        <p:nvSpPr>
          <p:cNvPr id="339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48F0D46-912E-4D39-9676-215922A8DA6E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 smtClean="0">
              <a:latin typeface="Arial" charset="0"/>
            </a:endParaRPr>
          </a:p>
        </p:txBody>
      </p:sp>
      <p:sp>
        <p:nvSpPr>
          <p:cNvPr id="344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49CD87-DCF2-4F28-87C1-73F084A86B25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82</a:t>
            </a:fld>
            <a:endParaRPr lang="en-US" smtClean="0">
              <a:latin typeface="Arial" charset="0"/>
            </a:endParaRPr>
          </a:p>
        </p:txBody>
      </p:sp>
      <p:sp>
        <p:nvSpPr>
          <p:cNvPr id="340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58C31A1-D051-44F9-A7BB-09D4A6F2F957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83</a:t>
            </a:fld>
            <a:endParaRPr lang="en-US" smtClean="0">
              <a:latin typeface="Arial" charset="0"/>
            </a:endParaRPr>
          </a:p>
        </p:txBody>
      </p:sp>
      <p:sp>
        <p:nvSpPr>
          <p:cNvPr id="342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20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707B18-06D7-4F35-8D01-7149AB45E886}" type="slidenum">
              <a:rPr 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84</a:t>
            </a:fld>
            <a:endParaRPr lang="en-US" smtClean="0">
              <a:latin typeface="Arial" charset="0"/>
            </a:endParaRPr>
          </a:p>
        </p:txBody>
      </p:sp>
      <p:sp>
        <p:nvSpPr>
          <p:cNvPr id="343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35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39C23C-379A-4C58-9209-BDC419201C2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85</a:t>
            </a:fld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A8DE31-F2EF-4C2C-A7A3-81905F1AA43C}" type="slidenum">
              <a:rPr lang="en-US"/>
              <a:pPr/>
              <a:t>91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7/5/2014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5" r:id="rId12"/>
    <p:sldLayoutId id="2147483796" r:id="rId13"/>
    <p:sldLayoutId id="2147483797" r:id="rId14"/>
    <p:sldLayoutId id="2147483798" r:id="rId15"/>
    <p:sldLayoutId id="2147483799" r:id="rId16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5.vml"/><Relationship Id="rId4" Type="http://schemas.openxmlformats.org/officeDocument/2006/relationships/notesSlide" Target="../notesSlides/notes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6.vml"/><Relationship Id="rId4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7.vml"/><Relationship Id="rId4" Type="http://schemas.openxmlformats.org/officeDocument/2006/relationships/notesSlide" Target="../notesSlides/notes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8.vml"/><Relationship Id="rId4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9.vml"/><Relationship Id="rId4" Type="http://schemas.openxmlformats.org/officeDocument/2006/relationships/notesSlide" Target="../notesSlides/notesSlid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10.vml"/><Relationship Id="rId4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11.vml"/><Relationship Id="rId4" Type="http://schemas.openxmlformats.org/officeDocument/2006/relationships/notesSlide" Target="../notesSlides/notesSlide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2.vml"/><Relationship Id="rId4" Type="http://schemas.openxmlformats.org/officeDocument/2006/relationships/notesSlide" Target="../notesSlides/notesSlid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2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2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2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2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2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2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2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2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2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2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2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2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2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2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2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2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2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2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2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2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23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2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4" Type="http://schemas.openxmlformats.org/officeDocument/2006/relationships/image" Target="../media/image2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image" Target="../media/image2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4" Type="http://schemas.openxmlformats.org/officeDocument/2006/relationships/image" Target="../media/image2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Relationship Id="rId4" Type="http://schemas.openxmlformats.org/officeDocument/2006/relationships/image" Target="../media/image2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4" Type="http://schemas.openxmlformats.org/officeDocument/2006/relationships/image" Target="../media/image23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7.xml"/><Relationship Id="rId4" Type="http://schemas.openxmlformats.org/officeDocument/2006/relationships/image" Target="../media/image2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8.xml"/><Relationship Id="rId1" Type="http://schemas.openxmlformats.org/officeDocument/2006/relationships/vmlDrawing" Target="../drawings/vmlDrawing24.vml"/><Relationship Id="rId4" Type="http://schemas.openxmlformats.org/officeDocument/2006/relationships/notesSlide" Target="../notesSlides/notesSlide5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8.png"/><Relationship Id="rId4" Type="http://schemas.openxmlformats.org/officeDocument/2006/relationships/image" Target="../media/image24.wmf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9734"/>
            <a:ext cx="9144000" cy="661720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Knowledge Test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2016204"/>
            <a:ext cx="22700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2+2 =</a:t>
            </a:r>
            <a:endParaRPr lang="en-US" sz="6600" b="1" dirty="0"/>
          </a:p>
        </p:txBody>
      </p:sp>
      <p:sp>
        <p:nvSpPr>
          <p:cNvPr id="13" name="Rectangle 12"/>
          <p:cNvSpPr/>
          <p:nvPr/>
        </p:nvSpPr>
        <p:spPr>
          <a:xfrm>
            <a:off x="1066800" y="3387804"/>
            <a:ext cx="304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2+2+2 =</a:t>
            </a:r>
            <a:endParaRPr lang="en-US" sz="6600" b="1" dirty="0"/>
          </a:p>
        </p:txBody>
      </p:sp>
      <p:sp>
        <p:nvSpPr>
          <p:cNvPr id="14" name="Rectangle 13"/>
          <p:cNvSpPr/>
          <p:nvPr/>
        </p:nvSpPr>
        <p:spPr>
          <a:xfrm>
            <a:off x="1066800" y="4759404"/>
            <a:ext cx="4191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/>
              <a:t>2+2+2+2 =</a:t>
            </a:r>
            <a:endParaRPr lang="en-US" sz="6600" b="1" dirty="0"/>
          </a:p>
        </p:txBody>
      </p:sp>
      <p:sp>
        <p:nvSpPr>
          <p:cNvPr id="15" name="Rectangle 14"/>
          <p:cNvSpPr/>
          <p:nvPr/>
        </p:nvSpPr>
        <p:spPr>
          <a:xfrm>
            <a:off x="3581400" y="2016204"/>
            <a:ext cx="60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62400" y="3387804"/>
            <a:ext cx="60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0600" y="4759404"/>
            <a:ext cx="60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8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MVC-859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2116" y="1831974"/>
            <a:ext cx="6599768" cy="4949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898525" y="381000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077" name="Text Box 10"/>
          <p:cNvSpPr txBox="1">
            <a:spLocks noChangeArrowheads="1"/>
          </p:cNvSpPr>
          <p:nvPr/>
        </p:nvSpPr>
        <p:spPr bwMode="auto">
          <a:xfrm>
            <a:off x="4632325" y="381000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762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sz="2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How many paper clips are here? </a:t>
            </a:r>
            <a:br>
              <a:rPr lang="en-US" sz="2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I could count them, but there is an easier way!</a:t>
            </a:r>
            <a:endParaRPr lang="en-US" sz="24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MVC-860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9925" y="1604962"/>
            <a:ext cx="5181600" cy="3886200"/>
          </a:xfrm>
          <a:prstGeom prst="rect">
            <a:avLst/>
          </a:prstGeom>
        </p:spPr>
      </p:pic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0" y="693003"/>
            <a:ext cx="9143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Now, how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many paper clips are here? 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 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can count them by groups</a:t>
            </a:r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1711325" y="1928812"/>
            <a:ext cx="0" cy="3352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1009650" y="4784725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 rot="-5400000">
            <a:off x="-492918" y="3485356"/>
            <a:ext cx="335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4</a:t>
            </a:r>
            <a:r>
              <a:rPr lang="en-US" dirty="0"/>
              <a:t> </a:t>
            </a:r>
            <a:r>
              <a:rPr lang="en-US" b="1" dirty="0"/>
              <a:t>paper clips in each column</a:t>
            </a:r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2016125" y="5662612"/>
            <a:ext cx="579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1177925" y="5927725"/>
            <a:ext cx="7585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3 columns.  That is 3 sets of 4.  I can add 4 + 4 + 4 or</a:t>
            </a:r>
          </a:p>
          <a:p>
            <a:r>
              <a:rPr lang="en-US" sz="2000" b="1" dirty="0"/>
              <a:t> I could say 3 x 4.  Now how many are there?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nimBg="1"/>
      <p:bldP spid="5128" grpId="0"/>
      <p:bldP spid="5129" grpId="0" animBg="1"/>
      <p:bldP spid="51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MVC-855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14450"/>
            <a:ext cx="55626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914400" y="533400"/>
            <a:ext cx="69119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How many are here?  What is the number sentence?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7200" y="5562600"/>
            <a:ext cx="85375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You could have said 3 + 3 or 2 + 2 + 2.  Using multiplication </a:t>
            </a:r>
          </a:p>
          <a:p>
            <a:r>
              <a:rPr lang="en-US" sz="2000" b="1" dirty="0"/>
              <a:t>You might have said 2 x 3 or 3 x 2.  The answer will be the same for all!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MVC-857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800" y="2022475"/>
            <a:ext cx="55118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609600" y="874693"/>
            <a:ext cx="79105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Try this one.  What is the number sentence using multiplication?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762000" y="6232525"/>
            <a:ext cx="8035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If you said 3 x 4 or 4 x 3 you are correct.  What is the answer?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MVC-85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192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-44244" y="72758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Now try this one.  What is the multiplication fact?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57201" y="6248400"/>
            <a:ext cx="838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Great!  2 x 4 or 4 x 2.  What is the product? </a:t>
            </a:r>
          </a:p>
          <a:p>
            <a:pPr algn="ctr"/>
            <a:r>
              <a:rPr lang="en-US" sz="1600" b="1" dirty="0"/>
              <a:t> (that means answer when you are multiplying!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28600" y="836613"/>
            <a:ext cx="8088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i="1" dirty="0">
                <a:solidFill>
                  <a:srgbClr val="660066"/>
                </a:solidFill>
              </a:rPr>
              <a:t>I have 12 counters.  </a:t>
            </a: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755650" y="24923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3348038" y="38608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4573588" y="20605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6229350" y="38608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1981200" y="24209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Oval 10"/>
          <p:cNvSpPr>
            <a:spLocks noChangeArrowheads="1"/>
          </p:cNvSpPr>
          <p:nvPr/>
        </p:nvSpPr>
        <p:spPr bwMode="auto">
          <a:xfrm>
            <a:off x="5868988" y="26368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Oval 11"/>
          <p:cNvSpPr>
            <a:spLocks noChangeArrowheads="1"/>
          </p:cNvSpPr>
          <p:nvPr/>
        </p:nvSpPr>
        <p:spPr bwMode="auto">
          <a:xfrm>
            <a:off x="971550" y="35004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Oval 12"/>
          <p:cNvSpPr>
            <a:spLocks noChangeArrowheads="1"/>
          </p:cNvSpPr>
          <p:nvPr/>
        </p:nvSpPr>
        <p:spPr bwMode="auto">
          <a:xfrm>
            <a:off x="2197100" y="36449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Oval 13"/>
          <p:cNvSpPr>
            <a:spLocks noChangeArrowheads="1"/>
          </p:cNvSpPr>
          <p:nvPr/>
        </p:nvSpPr>
        <p:spPr bwMode="auto">
          <a:xfrm>
            <a:off x="7164388" y="34290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4500563" y="38608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3781425" y="27813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Oval 16"/>
          <p:cNvSpPr>
            <a:spLocks noChangeArrowheads="1"/>
          </p:cNvSpPr>
          <p:nvPr/>
        </p:nvSpPr>
        <p:spPr bwMode="auto">
          <a:xfrm>
            <a:off x="7165975" y="20605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609600" y="5105400"/>
            <a:ext cx="48031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i="1" dirty="0">
                <a:solidFill>
                  <a:srgbClr val="660066"/>
                </a:solidFill>
              </a:rPr>
              <a:t>How could I arrange them into equal rows?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6" grpId="0" animBg="1"/>
      <p:bldP spid="3087" grpId="0" animBg="1"/>
      <p:bldP spid="3088" grpId="0" animBg="1"/>
      <p:bldP spid="30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1835150" y="8763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3706813" y="21002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572000" y="9477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5435600" y="21002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2771775" y="9477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5435600" y="9477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1906588" y="21002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2771775" y="21002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6300788" y="2098675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4572000" y="21002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3706813" y="9477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6372225" y="9477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1042988" y="3000375"/>
            <a:ext cx="69135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>
                <a:solidFill>
                  <a:srgbClr val="660066"/>
                </a:solidFill>
              </a:rPr>
              <a:t>What number sentences could you write to go with this array?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1042988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x 6 = 12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4500563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6 x 2 = 12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971550" y="5157788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6 + 6 = 12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971550" y="5949950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+ 2 + 2 + 2 + 2 + 2 =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  <p:bldP spid="5137" grpId="0"/>
      <p:bldP spid="5138" grpId="0"/>
      <p:bldP spid="5139" grpId="0"/>
      <p:bldP spid="51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7200" y="685800"/>
            <a:ext cx="8153400" cy="13112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Can you think of any other ways to arrange the counters?  </a:t>
            </a:r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755650" y="2636837"/>
            <a:ext cx="792163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3348038" y="4005262"/>
            <a:ext cx="792162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573588" y="2205037"/>
            <a:ext cx="792162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6229350" y="4005262"/>
            <a:ext cx="792163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1981200" y="2565400"/>
            <a:ext cx="792163" cy="71913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5868988" y="2781300"/>
            <a:ext cx="792162" cy="71913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auto">
          <a:xfrm>
            <a:off x="971550" y="3644900"/>
            <a:ext cx="792163" cy="719137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30" name="Oval 10"/>
          <p:cNvSpPr>
            <a:spLocks noChangeArrowheads="1"/>
          </p:cNvSpPr>
          <p:nvPr/>
        </p:nvSpPr>
        <p:spPr bwMode="auto">
          <a:xfrm>
            <a:off x="2197100" y="3789362"/>
            <a:ext cx="792163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31" name="Oval 11"/>
          <p:cNvSpPr>
            <a:spLocks noChangeArrowheads="1"/>
          </p:cNvSpPr>
          <p:nvPr/>
        </p:nvSpPr>
        <p:spPr bwMode="auto">
          <a:xfrm>
            <a:off x="7164388" y="3573462"/>
            <a:ext cx="792162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32" name="Oval 12"/>
          <p:cNvSpPr>
            <a:spLocks noChangeArrowheads="1"/>
          </p:cNvSpPr>
          <p:nvPr/>
        </p:nvSpPr>
        <p:spPr bwMode="auto">
          <a:xfrm>
            <a:off x="4500563" y="4005262"/>
            <a:ext cx="792162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3781425" y="2925762"/>
            <a:ext cx="792163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7165975" y="2205037"/>
            <a:ext cx="792163" cy="719138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130550" y="24463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2266950" y="16541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3132138" y="86201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Oval 5"/>
          <p:cNvSpPr>
            <a:spLocks noChangeArrowheads="1"/>
          </p:cNvSpPr>
          <p:nvPr/>
        </p:nvSpPr>
        <p:spPr bwMode="auto">
          <a:xfrm>
            <a:off x="3995738" y="16541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3994150" y="24463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3995738" y="86201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8"/>
          <p:cNvSpPr>
            <a:spLocks noChangeArrowheads="1"/>
          </p:cNvSpPr>
          <p:nvPr/>
        </p:nvSpPr>
        <p:spPr bwMode="auto">
          <a:xfrm>
            <a:off x="2266950" y="24463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4859338" y="24463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4860925" y="165258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Oval 11"/>
          <p:cNvSpPr>
            <a:spLocks noChangeArrowheads="1"/>
          </p:cNvSpPr>
          <p:nvPr/>
        </p:nvSpPr>
        <p:spPr bwMode="auto">
          <a:xfrm>
            <a:off x="3132138" y="16541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2266950" y="86201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4932363" y="86201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684213" y="3381375"/>
            <a:ext cx="69135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What number sentences could you write to go with this array?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4356100" y="4365625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x 3 = 12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755650" y="4365625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x 4 = 12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539750" y="5229225"/>
            <a:ext cx="4392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+ 4 + 4 = 12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39750" y="5949950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+ 3 + 3 + 3 =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2" grpId="0" animBg="1"/>
      <p:bldP spid="7173" grpId="0" animBg="1"/>
      <p:bldP spid="7174" grpId="0" animBg="1"/>
      <p:bldP spid="7175" grpId="0" animBg="1"/>
      <p:bldP spid="7176" grpId="0" animBg="1"/>
      <p:bldP spid="7177" grpId="0" animBg="1"/>
      <p:bldP spid="7178" grpId="0" animBg="1"/>
      <p:bldP spid="7179" grpId="0" animBg="1"/>
      <p:bldP spid="7180" grpId="0" animBg="1"/>
      <p:bldP spid="7181" grpId="0" animBg="1"/>
      <p:bldP spid="7183" grpId="0"/>
      <p:bldP spid="7184" grpId="0"/>
      <p:bldP spid="7185" grpId="0"/>
      <p:bldP spid="71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33400" y="836613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Could you arrange 20 counters?  </a:t>
            </a: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755650" y="24923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3348038" y="35004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4573588" y="20605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6229350" y="38608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1981200" y="24209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5868988" y="26368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971550" y="35004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2197100" y="36449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7235825" y="38608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4500563" y="38608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3781425" y="27813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7165975" y="20605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2987675" y="42211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5435600" y="17732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2916238" y="18446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Oval 20"/>
          <p:cNvSpPr>
            <a:spLocks noChangeArrowheads="1"/>
          </p:cNvSpPr>
          <p:nvPr/>
        </p:nvSpPr>
        <p:spPr bwMode="auto">
          <a:xfrm>
            <a:off x="6804025" y="27813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Oval 21"/>
          <p:cNvSpPr>
            <a:spLocks noChangeArrowheads="1"/>
          </p:cNvSpPr>
          <p:nvPr/>
        </p:nvSpPr>
        <p:spPr bwMode="auto">
          <a:xfrm>
            <a:off x="1763713" y="436562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Oval 22"/>
          <p:cNvSpPr>
            <a:spLocks noChangeArrowheads="1"/>
          </p:cNvSpPr>
          <p:nvPr/>
        </p:nvSpPr>
        <p:spPr bwMode="auto">
          <a:xfrm>
            <a:off x="2843213" y="27813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Oval 23"/>
          <p:cNvSpPr>
            <a:spLocks noChangeArrowheads="1"/>
          </p:cNvSpPr>
          <p:nvPr/>
        </p:nvSpPr>
        <p:spPr bwMode="auto">
          <a:xfrm>
            <a:off x="5508625" y="436562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Oval 24"/>
          <p:cNvSpPr>
            <a:spLocks noChangeArrowheads="1"/>
          </p:cNvSpPr>
          <p:nvPr/>
        </p:nvSpPr>
        <p:spPr bwMode="auto">
          <a:xfrm>
            <a:off x="5076825" y="32845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animBg="1"/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09" grpId="0" animBg="1"/>
      <p:bldP spid="8210" grpId="0" animBg="1"/>
      <p:bldP spid="8211" grpId="0" animBg="1"/>
      <p:bldP spid="8212" grpId="0" animBg="1"/>
      <p:bldP spid="8213" grpId="0" animBg="1"/>
      <p:bldP spid="8214" grpId="0" animBg="1"/>
      <p:bldP spid="8215" grpId="0" animBg="1"/>
      <p:bldP spid="82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2832100" y="1052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3695700" y="1052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Oval 12"/>
          <p:cNvSpPr>
            <a:spLocks noChangeArrowheads="1"/>
          </p:cNvSpPr>
          <p:nvPr/>
        </p:nvSpPr>
        <p:spPr bwMode="auto">
          <a:xfrm>
            <a:off x="1966913" y="1052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632325" y="1052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958850" y="2924175"/>
            <a:ext cx="6913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i="1" dirty="0">
                <a:solidFill>
                  <a:srgbClr val="660066"/>
                </a:solidFill>
              </a:rPr>
              <a:t>What number sentences could you write to go with this array?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5003800" y="3644900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10 x 2 = 20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468313" y="35734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x 10 = 20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95288" y="4437063"/>
            <a:ext cx="4392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10 + 10 = 20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395288" y="5229225"/>
            <a:ext cx="83534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+ 2 + 2 + 2 + 2 + 2 + 2 + 2 + 2 + 2 = 20</a:t>
            </a:r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6323013" y="1052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Oval 20"/>
          <p:cNvSpPr>
            <a:spLocks noChangeArrowheads="1"/>
          </p:cNvSpPr>
          <p:nvPr/>
        </p:nvSpPr>
        <p:spPr bwMode="auto">
          <a:xfrm>
            <a:off x="7186613" y="1052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Oval 21"/>
          <p:cNvSpPr>
            <a:spLocks noChangeArrowheads="1"/>
          </p:cNvSpPr>
          <p:nvPr/>
        </p:nvSpPr>
        <p:spPr bwMode="auto">
          <a:xfrm>
            <a:off x="5457825" y="1052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Oval 22"/>
          <p:cNvSpPr>
            <a:spLocks noChangeArrowheads="1"/>
          </p:cNvSpPr>
          <p:nvPr/>
        </p:nvSpPr>
        <p:spPr bwMode="auto">
          <a:xfrm>
            <a:off x="8123238" y="1052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Oval 23"/>
          <p:cNvSpPr>
            <a:spLocks noChangeArrowheads="1"/>
          </p:cNvSpPr>
          <p:nvPr/>
        </p:nvSpPr>
        <p:spPr bwMode="auto">
          <a:xfrm>
            <a:off x="1103313" y="1052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Oval 24"/>
          <p:cNvSpPr>
            <a:spLocks noChangeArrowheads="1"/>
          </p:cNvSpPr>
          <p:nvPr/>
        </p:nvSpPr>
        <p:spPr bwMode="auto">
          <a:xfrm>
            <a:off x="238125" y="1052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Oval 25"/>
          <p:cNvSpPr>
            <a:spLocks noChangeArrowheads="1"/>
          </p:cNvSpPr>
          <p:nvPr/>
        </p:nvSpPr>
        <p:spPr bwMode="auto">
          <a:xfrm>
            <a:off x="2832100" y="1987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Oval 26"/>
          <p:cNvSpPr>
            <a:spLocks noChangeArrowheads="1"/>
          </p:cNvSpPr>
          <p:nvPr/>
        </p:nvSpPr>
        <p:spPr bwMode="auto">
          <a:xfrm>
            <a:off x="3695700" y="1987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Oval 27"/>
          <p:cNvSpPr>
            <a:spLocks noChangeArrowheads="1"/>
          </p:cNvSpPr>
          <p:nvPr/>
        </p:nvSpPr>
        <p:spPr bwMode="auto">
          <a:xfrm>
            <a:off x="1966913" y="198755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4" name="Oval 28"/>
          <p:cNvSpPr>
            <a:spLocks noChangeArrowheads="1"/>
          </p:cNvSpPr>
          <p:nvPr/>
        </p:nvSpPr>
        <p:spPr bwMode="auto">
          <a:xfrm>
            <a:off x="4632325" y="1987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Oval 29"/>
          <p:cNvSpPr>
            <a:spLocks noChangeArrowheads="1"/>
          </p:cNvSpPr>
          <p:nvPr/>
        </p:nvSpPr>
        <p:spPr bwMode="auto">
          <a:xfrm>
            <a:off x="6323013" y="198755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Oval 30"/>
          <p:cNvSpPr>
            <a:spLocks noChangeArrowheads="1"/>
          </p:cNvSpPr>
          <p:nvPr/>
        </p:nvSpPr>
        <p:spPr bwMode="auto">
          <a:xfrm>
            <a:off x="7186613" y="198755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7" name="Oval 31"/>
          <p:cNvSpPr>
            <a:spLocks noChangeArrowheads="1"/>
          </p:cNvSpPr>
          <p:nvPr/>
        </p:nvSpPr>
        <p:spPr bwMode="auto">
          <a:xfrm>
            <a:off x="5457825" y="1987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Oval 32"/>
          <p:cNvSpPr>
            <a:spLocks noChangeArrowheads="1"/>
          </p:cNvSpPr>
          <p:nvPr/>
        </p:nvSpPr>
        <p:spPr bwMode="auto">
          <a:xfrm>
            <a:off x="8123238" y="198755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9" name="Oval 33"/>
          <p:cNvSpPr>
            <a:spLocks noChangeArrowheads="1"/>
          </p:cNvSpPr>
          <p:nvPr/>
        </p:nvSpPr>
        <p:spPr bwMode="auto">
          <a:xfrm>
            <a:off x="1103313" y="198755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Oval 34"/>
          <p:cNvSpPr>
            <a:spLocks noChangeArrowheads="1"/>
          </p:cNvSpPr>
          <p:nvPr/>
        </p:nvSpPr>
        <p:spPr bwMode="auto">
          <a:xfrm>
            <a:off x="238125" y="1987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6372225" y="6092825"/>
            <a:ext cx="2303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OR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9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9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3" grpId="0" animBg="1"/>
      <p:bldP spid="9228" grpId="0" animBg="1"/>
      <p:bldP spid="9229" grpId="0" animBg="1"/>
      <p:bldP spid="9231" grpId="0"/>
      <p:bldP spid="9232" grpId="0"/>
      <p:bldP spid="9233" grpId="0"/>
      <p:bldP spid="9234" grpId="0"/>
      <p:bldP spid="9235" grpId="0" animBg="1"/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2" grpId="0" animBg="1"/>
      <p:bldP spid="9243" grpId="0" animBg="1"/>
      <p:bldP spid="9244" grpId="0" animBg="1"/>
      <p:bldP spid="9245" grpId="0" animBg="1"/>
      <p:bldP spid="9246" grpId="0" animBg="1"/>
      <p:bldP spid="9247" grpId="0" animBg="1"/>
      <p:bldP spid="9248" grpId="0" animBg="1"/>
      <p:bldP spid="9249" grpId="0" animBg="1"/>
      <p:bldP spid="92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2921000" y="24558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2057400" y="16637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2922588" y="8715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3786188" y="16637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3784600" y="24558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3786188" y="8715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2057400" y="24558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>
            <a:off x="4649788" y="24558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4651375" y="166211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2922588" y="16637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2057400" y="871538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4722813" y="87153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4859338" y="4251325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x 5 = 20</a:t>
            </a:r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900113" y="4179887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dirty="0"/>
              <a:t>5 x 4 = 20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827088" y="4941888"/>
            <a:ext cx="583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+ 4 + 4 + 4 + 4 = 20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971550" y="5876925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5 + 5 + 5 + 5 = 20</a:t>
            </a:r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5586413" y="8001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Oval 20"/>
          <p:cNvSpPr>
            <a:spLocks noChangeArrowheads="1"/>
          </p:cNvSpPr>
          <p:nvPr/>
        </p:nvSpPr>
        <p:spPr bwMode="auto">
          <a:xfrm>
            <a:off x="5514975" y="1663700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Oval 21"/>
          <p:cNvSpPr>
            <a:spLocks noChangeArrowheads="1"/>
          </p:cNvSpPr>
          <p:nvPr/>
        </p:nvSpPr>
        <p:spPr bwMode="auto">
          <a:xfrm>
            <a:off x="5514975" y="24558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Oval 22"/>
          <p:cNvSpPr>
            <a:spLocks noChangeArrowheads="1"/>
          </p:cNvSpPr>
          <p:nvPr/>
        </p:nvSpPr>
        <p:spPr bwMode="auto">
          <a:xfrm>
            <a:off x="2922588" y="33194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Oval 23"/>
          <p:cNvSpPr>
            <a:spLocks noChangeArrowheads="1"/>
          </p:cNvSpPr>
          <p:nvPr/>
        </p:nvSpPr>
        <p:spPr bwMode="auto">
          <a:xfrm>
            <a:off x="3786188" y="33194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Oval 24"/>
          <p:cNvSpPr>
            <a:spLocks noChangeArrowheads="1"/>
          </p:cNvSpPr>
          <p:nvPr/>
        </p:nvSpPr>
        <p:spPr bwMode="auto">
          <a:xfrm>
            <a:off x="2057400" y="33194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Oval 25"/>
          <p:cNvSpPr>
            <a:spLocks noChangeArrowheads="1"/>
          </p:cNvSpPr>
          <p:nvPr/>
        </p:nvSpPr>
        <p:spPr bwMode="auto">
          <a:xfrm>
            <a:off x="4722813" y="33194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6" name="Oval 26"/>
          <p:cNvSpPr>
            <a:spLocks noChangeArrowheads="1"/>
          </p:cNvSpPr>
          <p:nvPr/>
        </p:nvSpPr>
        <p:spPr bwMode="auto">
          <a:xfrm>
            <a:off x="5586413" y="324802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animBg="1"/>
      <p:bldP spid="10244" grpId="0" animBg="1"/>
      <p:bldP spid="10245" grpId="0" animBg="1"/>
      <p:bldP spid="10246" grpId="0" animBg="1"/>
      <p:bldP spid="10247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  <p:bldP spid="10255" grpId="0"/>
      <p:bldP spid="10256" grpId="0"/>
      <p:bldP spid="10257" grpId="0"/>
      <p:bldP spid="10258" grpId="0"/>
      <p:bldP spid="10259" grpId="0" animBg="1"/>
      <p:bldP spid="10260" grpId="0" animBg="1"/>
      <p:bldP spid="10261" grpId="0" animBg="1"/>
      <p:bldP spid="10262" grpId="0" animBg="1"/>
      <p:bldP spid="10263" grpId="0" animBg="1"/>
      <p:bldP spid="10264" grpId="0" animBg="1"/>
      <p:bldP spid="10265" grpId="0" animBg="1"/>
      <p:bldP spid="102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33400" y="838200"/>
            <a:ext cx="7937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Now try doing this on your own.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827088" y="1844675"/>
            <a:ext cx="30972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/>
              <a:t>6 counters</a:t>
            </a:r>
          </a:p>
        </p:txBody>
      </p:sp>
      <p:sp>
        <p:nvSpPr>
          <p:cNvPr id="10244" name="Oval 6"/>
          <p:cNvSpPr>
            <a:spLocks noChangeArrowheads="1"/>
          </p:cNvSpPr>
          <p:nvPr/>
        </p:nvSpPr>
        <p:spPr bwMode="auto">
          <a:xfrm>
            <a:off x="5940425" y="18446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45" name="Oval 7"/>
          <p:cNvSpPr>
            <a:spLocks noChangeArrowheads="1"/>
          </p:cNvSpPr>
          <p:nvPr/>
        </p:nvSpPr>
        <p:spPr bwMode="auto">
          <a:xfrm>
            <a:off x="6804025" y="18446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46" name="Oval 8"/>
          <p:cNvSpPr>
            <a:spLocks noChangeArrowheads="1"/>
          </p:cNvSpPr>
          <p:nvPr/>
        </p:nvSpPr>
        <p:spPr bwMode="auto">
          <a:xfrm>
            <a:off x="5075238" y="18446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47" name="Oval 9"/>
          <p:cNvSpPr>
            <a:spLocks noChangeArrowheads="1"/>
          </p:cNvSpPr>
          <p:nvPr/>
        </p:nvSpPr>
        <p:spPr bwMode="auto">
          <a:xfrm>
            <a:off x="7740650" y="18446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48" name="Oval 10"/>
          <p:cNvSpPr>
            <a:spLocks noChangeArrowheads="1"/>
          </p:cNvSpPr>
          <p:nvPr/>
        </p:nvSpPr>
        <p:spPr bwMode="auto">
          <a:xfrm>
            <a:off x="4211638" y="184467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49" name="Oval 11"/>
          <p:cNvSpPr>
            <a:spLocks noChangeArrowheads="1"/>
          </p:cNvSpPr>
          <p:nvPr/>
        </p:nvSpPr>
        <p:spPr bwMode="auto">
          <a:xfrm>
            <a:off x="3346450" y="184467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0250" name="Text Box 13"/>
          <p:cNvSpPr txBox="1">
            <a:spLocks noChangeArrowheads="1"/>
          </p:cNvSpPr>
          <p:nvPr/>
        </p:nvSpPr>
        <p:spPr bwMode="auto">
          <a:xfrm>
            <a:off x="827088" y="2667000"/>
            <a:ext cx="30956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660066"/>
                </a:solidFill>
              </a:rPr>
              <a:t>14 counters</a:t>
            </a:r>
          </a:p>
        </p:txBody>
      </p:sp>
      <p:sp>
        <p:nvSpPr>
          <p:cNvPr id="10251" name="Text Box 14"/>
          <p:cNvSpPr txBox="1">
            <a:spLocks noChangeArrowheads="1"/>
          </p:cNvSpPr>
          <p:nvPr/>
        </p:nvSpPr>
        <p:spPr bwMode="auto">
          <a:xfrm>
            <a:off x="827088" y="3286780"/>
            <a:ext cx="30956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FF0000"/>
                </a:solidFill>
              </a:rPr>
              <a:t>15 counters</a:t>
            </a:r>
          </a:p>
        </p:txBody>
      </p:sp>
      <p:sp>
        <p:nvSpPr>
          <p:cNvPr id="10252" name="Text Box 15"/>
          <p:cNvSpPr txBox="1">
            <a:spLocks noChangeArrowheads="1"/>
          </p:cNvSpPr>
          <p:nvPr/>
        </p:nvSpPr>
        <p:spPr bwMode="auto">
          <a:xfrm>
            <a:off x="827088" y="3896380"/>
            <a:ext cx="38877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0000FF"/>
                </a:solidFill>
              </a:rPr>
              <a:t>9 counters</a:t>
            </a:r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827088" y="4505980"/>
            <a:ext cx="35290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00CC00"/>
                </a:solidFill>
              </a:rPr>
              <a:t>8 counters</a:t>
            </a:r>
          </a:p>
        </p:txBody>
      </p:sp>
      <p:sp>
        <p:nvSpPr>
          <p:cNvPr id="10254" name="Text Box 17"/>
          <p:cNvSpPr txBox="1">
            <a:spLocks noChangeArrowheads="1"/>
          </p:cNvSpPr>
          <p:nvPr/>
        </p:nvSpPr>
        <p:spPr bwMode="auto">
          <a:xfrm>
            <a:off x="827088" y="5115580"/>
            <a:ext cx="33131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solidFill>
                  <a:srgbClr val="CC0099"/>
                </a:solidFill>
              </a:rPr>
              <a:t>18 counters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2122488" y="1790700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3994150" y="30146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3059113" y="179070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2193925" y="30146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>
            <a:off x="3059113" y="30146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3994150" y="17907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Text Box 14"/>
          <p:cNvSpPr txBox="1">
            <a:spLocks noChangeArrowheads="1"/>
          </p:cNvSpPr>
          <p:nvPr/>
        </p:nvSpPr>
        <p:spPr bwMode="auto">
          <a:xfrm>
            <a:off x="838200" y="838200"/>
            <a:ext cx="691356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6 </a:t>
            </a:r>
            <a:r>
              <a:rPr lang="en-GB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Counters</a:t>
            </a:r>
            <a:endParaRPr lang="en-GB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1042988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/>
              <a:t>2 x 3 = 6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4500563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/>
              <a:t>3 x 2 = 6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971550" y="5157788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/>
              <a:t>3 + 3 = 6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4284663" y="5157788"/>
            <a:ext cx="3671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 b="1"/>
              <a:t>2 + 2 + 2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animBg="1"/>
      <p:bldP spid="12294" grpId="0" animBg="1"/>
      <p:bldP spid="12296" grpId="0" animBg="1"/>
      <p:bldP spid="12297" grpId="0" animBg="1"/>
      <p:bldP spid="12300" grpId="0" animBg="1"/>
      <p:bldP spid="12303" grpId="0"/>
      <p:bldP spid="12304" grpId="0"/>
      <p:bldP spid="12305" grpId="0"/>
      <p:bldP spid="1230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1042988" y="186690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2914650" y="30908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3779838" y="19383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4643438" y="30908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979613" y="19383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4643438" y="19383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1114425" y="30908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1979613" y="30908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5508625" y="3089275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3779838" y="30908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2914650" y="19383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5580063" y="19383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1042988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x 7 = 14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4500563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7 x 2 = 14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971550" y="5157788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7 + 7 = 14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971550" y="5949950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+ 2 + 2 + 2 + 2 + 2 + 2 = 14</a:t>
            </a:r>
          </a:p>
        </p:txBody>
      </p:sp>
      <p:sp>
        <p:nvSpPr>
          <p:cNvPr id="12306" name="Rectangle 19"/>
          <p:cNvSpPr>
            <a:spLocks noChangeArrowheads="1"/>
          </p:cNvSpPr>
          <p:nvPr/>
        </p:nvSpPr>
        <p:spPr bwMode="auto">
          <a:xfrm>
            <a:off x="381000" y="838200"/>
            <a:ext cx="335380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14 counters</a:t>
            </a:r>
          </a:p>
        </p:txBody>
      </p:sp>
      <p:sp>
        <p:nvSpPr>
          <p:cNvPr id="13332" name="Oval 20"/>
          <p:cNvSpPr>
            <a:spLocks noChangeArrowheads="1"/>
          </p:cNvSpPr>
          <p:nvPr/>
        </p:nvSpPr>
        <p:spPr bwMode="auto">
          <a:xfrm>
            <a:off x="6445250" y="30908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Oval 21"/>
          <p:cNvSpPr>
            <a:spLocks noChangeArrowheads="1"/>
          </p:cNvSpPr>
          <p:nvPr/>
        </p:nvSpPr>
        <p:spPr bwMode="auto">
          <a:xfrm>
            <a:off x="6516688" y="1939925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7" grpId="0"/>
      <p:bldP spid="13328" grpId="0"/>
      <p:bldP spid="13329" grpId="0"/>
      <p:bldP spid="13330" grpId="0"/>
      <p:bldP spid="13332" grpId="0" animBg="1"/>
      <p:bldP spid="133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2627313" y="33194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1763713" y="252730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2628900" y="17351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492500" y="25273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3490913" y="33194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3492500" y="17351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1763713" y="33194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4356100" y="33194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4357688" y="25257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2628900" y="25273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1763713" y="17351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Oval 13"/>
          <p:cNvSpPr>
            <a:spLocks noChangeArrowheads="1"/>
          </p:cNvSpPr>
          <p:nvPr/>
        </p:nvSpPr>
        <p:spPr bwMode="auto">
          <a:xfrm>
            <a:off x="4429125" y="17351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859338" y="40052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x 5 = 15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900113" y="3933825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5 x 3 = 15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827088" y="4941888"/>
            <a:ext cx="583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+ 3 + 3 + 3 + 3 = 15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971550" y="5876925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5 + 5 + 5 = 15</a:t>
            </a:r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5292725" y="16637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5221288" y="2527300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5221288" y="33194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Rectangle 26"/>
          <p:cNvSpPr>
            <a:spLocks noChangeArrowheads="1"/>
          </p:cNvSpPr>
          <p:nvPr/>
        </p:nvSpPr>
        <p:spPr bwMode="auto">
          <a:xfrm>
            <a:off x="228600" y="838200"/>
            <a:ext cx="335380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15 counters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animBg="1"/>
      <p:bldP spid="14340" grpId="0" animBg="1"/>
      <p:bldP spid="14341" grpId="0" animBg="1"/>
      <p:bldP spid="14342" grpId="0" animBg="1"/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/>
      <p:bldP spid="14351" grpId="0"/>
      <p:bldP spid="14352" grpId="0"/>
      <p:bldP spid="14353" grpId="0"/>
      <p:bldP spid="14354" grpId="0" animBg="1"/>
      <p:bldP spid="14355" grpId="0" animBg="1"/>
      <p:bldP spid="1435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3922713" y="337978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3059113" y="2587625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3924300" y="17954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5"/>
          <p:cNvSpPr>
            <a:spLocks noChangeArrowheads="1"/>
          </p:cNvSpPr>
          <p:nvPr/>
        </p:nvSpPr>
        <p:spPr bwMode="auto">
          <a:xfrm>
            <a:off x="4787900" y="258762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Oval 6"/>
          <p:cNvSpPr>
            <a:spLocks noChangeArrowheads="1"/>
          </p:cNvSpPr>
          <p:nvPr/>
        </p:nvSpPr>
        <p:spPr bwMode="auto">
          <a:xfrm>
            <a:off x="4786313" y="337978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4787900" y="1795463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3059113" y="3379788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3924300" y="2587625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3059113" y="1795463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4859338" y="4086225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x 3 = 9</a:t>
            </a:r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1258888" y="4086225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x 3 = 9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4284663" y="5165725"/>
            <a:ext cx="3744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+ 3 + 3 = 9</a:t>
            </a:r>
          </a:p>
        </p:txBody>
      </p:sp>
      <p:sp>
        <p:nvSpPr>
          <p:cNvPr id="14350" name="Rectangle 19"/>
          <p:cNvSpPr>
            <a:spLocks noChangeArrowheads="1"/>
          </p:cNvSpPr>
          <p:nvPr/>
        </p:nvSpPr>
        <p:spPr bwMode="auto">
          <a:xfrm>
            <a:off x="457200" y="914400"/>
            <a:ext cx="3403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9 Counters</a:t>
            </a:r>
            <a:endParaRPr lang="en-GB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539750" y="5094288"/>
            <a:ext cx="3744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3 + 3 + 3 =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66" grpId="0" animBg="1"/>
      <p:bldP spid="15367" grpId="0" animBg="1"/>
      <p:bldP spid="15368" grpId="0" animBg="1"/>
      <p:bldP spid="15371" grpId="0" animBg="1"/>
      <p:bldP spid="15372" grpId="0" animBg="1"/>
      <p:bldP spid="15375" grpId="0"/>
      <p:bldP spid="15376" grpId="0"/>
      <p:bldP spid="15378" grpId="0"/>
      <p:bldP spid="153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2"/>
          <p:cNvSpPr>
            <a:spLocks noChangeArrowheads="1"/>
          </p:cNvSpPr>
          <p:nvPr/>
        </p:nvSpPr>
        <p:spPr bwMode="auto">
          <a:xfrm>
            <a:off x="2339975" y="194310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4211638" y="31670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5076825" y="20145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Oval 6"/>
          <p:cNvSpPr>
            <a:spLocks noChangeArrowheads="1"/>
          </p:cNvSpPr>
          <p:nvPr/>
        </p:nvSpPr>
        <p:spPr bwMode="auto">
          <a:xfrm>
            <a:off x="3276600" y="201453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Oval 8"/>
          <p:cNvSpPr>
            <a:spLocks noChangeArrowheads="1"/>
          </p:cNvSpPr>
          <p:nvPr/>
        </p:nvSpPr>
        <p:spPr bwMode="auto">
          <a:xfrm>
            <a:off x="2411413" y="316706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Oval 9"/>
          <p:cNvSpPr>
            <a:spLocks noChangeArrowheads="1"/>
          </p:cNvSpPr>
          <p:nvPr/>
        </p:nvSpPr>
        <p:spPr bwMode="auto">
          <a:xfrm>
            <a:off x="3276600" y="31670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5076825" y="31670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4211638" y="201453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1042988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x 4 = 8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4500563" y="4221163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x 2 = 8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971550" y="5157788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4 + 4 = 8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211638" y="5157788"/>
            <a:ext cx="770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/>
              <a:t>2 + 2 + 2 + 2  = 8</a:t>
            </a:r>
          </a:p>
        </p:txBody>
      </p:sp>
      <p:sp>
        <p:nvSpPr>
          <p:cNvPr id="15374" name="Rectangle 21"/>
          <p:cNvSpPr>
            <a:spLocks noChangeArrowheads="1"/>
          </p:cNvSpPr>
          <p:nvPr/>
        </p:nvSpPr>
        <p:spPr bwMode="auto">
          <a:xfrm>
            <a:off x="457200" y="914400"/>
            <a:ext cx="3403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8 </a:t>
            </a:r>
            <a:r>
              <a:rPr lang="en-GB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Counters</a:t>
            </a:r>
            <a:endParaRPr lang="en-GB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2" grpId="0" animBg="1"/>
      <p:bldP spid="17414" grpId="0" animBg="1"/>
      <p:bldP spid="17416" grpId="0" animBg="1"/>
      <p:bldP spid="17417" grpId="0" animBg="1"/>
      <p:bldP spid="17419" grpId="0" animBg="1"/>
      <p:bldP spid="17420" grpId="0" animBg="1"/>
      <p:bldP spid="17422" grpId="0"/>
      <p:bldP spid="17423" grpId="0"/>
      <p:bldP spid="17424" grpId="0"/>
      <p:bldP spid="174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393700" y="1733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2265363" y="2957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3130550" y="180498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3994150" y="2957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1330325" y="180498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3994150" y="180498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465138" y="2957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1330325" y="2957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4859338" y="2955925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3130550" y="295751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2265363" y="1804987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4930775" y="1804987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84213" y="4038600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pitchFamily="34" charset="0"/>
                <a:cs typeface="Arial" pitchFamily="34" charset="0"/>
              </a:rPr>
              <a:t>2 x 9 = 18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076825" y="4110037"/>
            <a:ext cx="2881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pitchFamily="34" charset="0"/>
                <a:cs typeface="Arial" pitchFamily="34" charset="0"/>
              </a:rPr>
              <a:t>9 x 2 = 18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611188" y="4830762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pitchFamily="34" charset="0"/>
                <a:cs typeface="Arial" pitchFamily="34" charset="0"/>
              </a:rPr>
              <a:t>9 + 9 = 18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23850" y="5622925"/>
            <a:ext cx="85328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latin typeface="Arial" pitchFamily="34" charset="0"/>
                <a:cs typeface="Arial" pitchFamily="34" charset="0"/>
              </a:rPr>
              <a:t>2 + 2 + 2 + 2 + 2 + 2 + 2 + 2 + 2 = 18</a:t>
            </a:r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5795963" y="2957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5867400" y="1806575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404" name="Rectangle 21"/>
          <p:cNvSpPr>
            <a:spLocks noChangeArrowheads="1"/>
          </p:cNvSpPr>
          <p:nvPr/>
        </p:nvSpPr>
        <p:spPr bwMode="auto">
          <a:xfrm>
            <a:off x="850250" y="685800"/>
            <a:ext cx="37465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18 </a:t>
            </a:r>
            <a:r>
              <a:rPr lang="en-GB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Counters</a:t>
            </a:r>
            <a:endParaRPr lang="en-GB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6731000" y="1731962"/>
            <a:ext cx="792163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7667625" y="1733550"/>
            <a:ext cx="792163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659563" y="2955925"/>
            <a:ext cx="792162" cy="7191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7596188" y="2957512"/>
            <a:ext cx="792162" cy="7191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animBg="1"/>
      <p:bldP spid="18436" grpId="0" animBg="1"/>
      <p:bldP spid="18437" grpId="0" animBg="1"/>
      <p:bldP spid="18438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6" grpId="0"/>
      <p:bldP spid="18447" grpId="0"/>
      <p:bldP spid="18448" grpId="0"/>
      <p:bldP spid="18449" grpId="0"/>
      <p:bldP spid="18451" grpId="0" animBg="1"/>
      <p:bldP spid="18452" grpId="0" animBg="1"/>
      <p:bldP spid="18454" grpId="0" animBg="1"/>
      <p:bldP spid="18455" grpId="0" animBg="1"/>
      <p:bldP spid="18456" grpId="0" animBg="1"/>
      <p:bldP spid="184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6172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rIns="0" bIns="0" anchor="b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Multiplication in Columns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22"/>
          <p:cNvGrpSpPr/>
          <p:nvPr/>
        </p:nvGrpSpPr>
        <p:grpSpPr>
          <a:xfrm>
            <a:off x="2057400" y="1415142"/>
            <a:ext cx="3810000" cy="914400"/>
            <a:chOff x="2133600" y="1828800"/>
            <a:chExt cx="3810000" cy="914400"/>
          </a:xfrm>
        </p:grpSpPr>
        <p:pic>
          <p:nvPicPr>
            <p:cNvPr id="1030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18288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0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18288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1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1828800"/>
              <a:ext cx="880872" cy="914400"/>
            </a:xfrm>
            <a:prstGeom prst="rect">
              <a:avLst/>
            </a:prstGeom>
            <a:noFill/>
          </p:spPr>
        </p:pic>
      </p:grpSp>
      <p:grpSp>
        <p:nvGrpSpPr>
          <p:cNvPr id="4" name="Group 23"/>
          <p:cNvGrpSpPr/>
          <p:nvPr/>
        </p:nvGrpSpPr>
        <p:grpSpPr>
          <a:xfrm>
            <a:off x="2057400" y="2481942"/>
            <a:ext cx="3810000" cy="914400"/>
            <a:chOff x="2133600" y="2895600"/>
            <a:chExt cx="3810000" cy="914400"/>
          </a:xfrm>
        </p:grpSpPr>
        <p:pic>
          <p:nvPicPr>
            <p:cNvPr id="12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28956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3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28956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4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2895600"/>
              <a:ext cx="880872" cy="914400"/>
            </a:xfrm>
            <a:prstGeom prst="rect">
              <a:avLst/>
            </a:prstGeom>
            <a:noFill/>
          </p:spPr>
        </p:pic>
      </p:grpSp>
      <p:grpSp>
        <p:nvGrpSpPr>
          <p:cNvPr id="5" name="Group 24"/>
          <p:cNvGrpSpPr/>
          <p:nvPr/>
        </p:nvGrpSpPr>
        <p:grpSpPr>
          <a:xfrm>
            <a:off x="2057400" y="3548742"/>
            <a:ext cx="3810000" cy="914400"/>
            <a:chOff x="2133600" y="3962400"/>
            <a:chExt cx="3810000" cy="914400"/>
          </a:xfrm>
        </p:grpSpPr>
        <p:pic>
          <p:nvPicPr>
            <p:cNvPr id="15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39624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6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39624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7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3962400"/>
              <a:ext cx="880872" cy="914400"/>
            </a:xfrm>
            <a:prstGeom prst="rect">
              <a:avLst/>
            </a:prstGeom>
            <a:noFill/>
          </p:spPr>
        </p:pic>
      </p:grpSp>
      <p:grpSp>
        <p:nvGrpSpPr>
          <p:cNvPr id="6" name="Group 25"/>
          <p:cNvGrpSpPr/>
          <p:nvPr/>
        </p:nvGrpSpPr>
        <p:grpSpPr>
          <a:xfrm>
            <a:off x="2057400" y="4615542"/>
            <a:ext cx="3810000" cy="914400"/>
            <a:chOff x="2133600" y="5029200"/>
            <a:chExt cx="3810000" cy="914400"/>
          </a:xfrm>
        </p:grpSpPr>
        <p:pic>
          <p:nvPicPr>
            <p:cNvPr id="18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50292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9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50292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20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5029200"/>
              <a:ext cx="880872" cy="914400"/>
            </a:xfrm>
            <a:prstGeom prst="rect">
              <a:avLst/>
            </a:prstGeom>
            <a:noFill/>
          </p:spPr>
        </p:pic>
      </p:grpSp>
      <p:sp>
        <p:nvSpPr>
          <p:cNvPr id="27" name="Left Brace 26"/>
          <p:cNvSpPr/>
          <p:nvPr/>
        </p:nvSpPr>
        <p:spPr>
          <a:xfrm>
            <a:off x="762000" y="1415142"/>
            <a:ext cx="838200" cy="4191000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Right Brace 27"/>
          <p:cNvSpPr/>
          <p:nvPr/>
        </p:nvSpPr>
        <p:spPr>
          <a:xfrm rot="5400000">
            <a:off x="3771900" y="3891642"/>
            <a:ext cx="609600" cy="388620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6200" y="2862942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86200" y="5834742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8400" y="16764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0000" y="16764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2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34000" y="16764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3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62200" y="2743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4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10000" y="2743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5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34000" y="27432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6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2200" y="38100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7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10000" y="38100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8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34000" y="3810000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9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0" y="4876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10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33800" y="4876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11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57800" y="48768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12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8309430" y="3276600"/>
            <a:ext cx="8345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12</a:t>
            </a:r>
            <a:endParaRPr lang="en-US" sz="4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629400" y="3276600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4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7162800" y="3276600"/>
            <a:ext cx="5245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X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7543800" y="3276600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3</a:t>
            </a:r>
            <a:endParaRPr lang="en-US" dirty="0"/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7924800" y="3276600"/>
            <a:ext cx="45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=</a:t>
            </a:r>
            <a:endParaRPr lang="en-US" sz="48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9" grpId="0"/>
      <p:bldP spid="52" grpId="0"/>
      <p:bldP spid="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6001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rIns="0" bIns="0" anchor="b">
            <a:spAutoFit/>
          </a:bodyPr>
          <a:lstStyle/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Multiplication in Columns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pic>
        <p:nvPicPr>
          <p:cNvPr id="1030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542479"/>
            <a:ext cx="880872" cy="914400"/>
          </a:xfrm>
          <a:prstGeom prst="rect">
            <a:avLst/>
          </a:prstGeom>
          <a:noFill/>
        </p:spPr>
      </p:pic>
      <p:pic>
        <p:nvPicPr>
          <p:cNvPr id="10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2528" y="1542479"/>
            <a:ext cx="880872" cy="914400"/>
          </a:xfrm>
          <a:prstGeom prst="rect">
            <a:avLst/>
          </a:prstGeom>
          <a:noFill/>
        </p:spPr>
      </p:pic>
      <p:pic>
        <p:nvPicPr>
          <p:cNvPr id="11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6528" y="1542479"/>
            <a:ext cx="880872" cy="914400"/>
          </a:xfrm>
          <a:prstGeom prst="rect">
            <a:avLst/>
          </a:prstGeom>
          <a:noFill/>
        </p:spPr>
      </p:pic>
      <p:grpSp>
        <p:nvGrpSpPr>
          <p:cNvPr id="3" name="Group 23"/>
          <p:cNvGrpSpPr/>
          <p:nvPr/>
        </p:nvGrpSpPr>
        <p:grpSpPr>
          <a:xfrm>
            <a:off x="2057400" y="2609279"/>
            <a:ext cx="3810000" cy="914400"/>
            <a:chOff x="2133600" y="2895600"/>
            <a:chExt cx="3810000" cy="914400"/>
          </a:xfrm>
        </p:grpSpPr>
        <p:pic>
          <p:nvPicPr>
            <p:cNvPr id="12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28956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3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28956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4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2895600"/>
              <a:ext cx="880872" cy="914400"/>
            </a:xfrm>
            <a:prstGeom prst="rect">
              <a:avLst/>
            </a:prstGeom>
            <a:noFill/>
          </p:spPr>
        </p:pic>
      </p:grpSp>
      <p:grpSp>
        <p:nvGrpSpPr>
          <p:cNvPr id="4" name="Group 24"/>
          <p:cNvGrpSpPr/>
          <p:nvPr/>
        </p:nvGrpSpPr>
        <p:grpSpPr>
          <a:xfrm>
            <a:off x="2057400" y="3676079"/>
            <a:ext cx="3810000" cy="914400"/>
            <a:chOff x="2133600" y="3962400"/>
            <a:chExt cx="3810000" cy="914400"/>
          </a:xfrm>
        </p:grpSpPr>
        <p:pic>
          <p:nvPicPr>
            <p:cNvPr id="15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33600" y="39624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6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8728" y="3962400"/>
              <a:ext cx="880872" cy="914400"/>
            </a:xfrm>
            <a:prstGeom prst="rect">
              <a:avLst/>
            </a:prstGeom>
            <a:noFill/>
          </p:spPr>
        </p:pic>
        <p:pic>
          <p:nvPicPr>
            <p:cNvPr id="17" name="Picture 6" descr="C:\Users\dell\AppData\Local\Microsoft\Windows\Temporary Internet Files\Content.IE5\7NQP87N2\MC910216978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62728" y="3962400"/>
              <a:ext cx="880872" cy="914400"/>
            </a:xfrm>
            <a:prstGeom prst="rect">
              <a:avLst/>
            </a:prstGeom>
            <a:noFill/>
          </p:spPr>
        </p:pic>
      </p:grpSp>
      <p:sp>
        <p:nvSpPr>
          <p:cNvPr id="27" name="Left Brace 26"/>
          <p:cNvSpPr/>
          <p:nvPr/>
        </p:nvSpPr>
        <p:spPr>
          <a:xfrm>
            <a:off x="1219200" y="1542479"/>
            <a:ext cx="762000" cy="2852058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Right Brace 27"/>
          <p:cNvSpPr/>
          <p:nvPr/>
        </p:nvSpPr>
        <p:spPr>
          <a:xfrm rot="5400000">
            <a:off x="4229100" y="2375237"/>
            <a:ext cx="838200" cy="502920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3400" y="2337137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85344" y="500413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8400" y="18037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0000" y="18037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2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34000" y="18037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3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62200" y="28705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5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10000" y="28705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6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34000" y="28705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7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2200" y="39373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9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33800" y="393733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10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334000" y="393733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11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4804230" y="6027003"/>
            <a:ext cx="8345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12</a:t>
            </a:r>
            <a:endParaRPr lang="en-US" sz="48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124200" y="6027003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3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3657600" y="6027003"/>
            <a:ext cx="5245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X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4038600" y="6027003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Calibri"/>
              </a:rPr>
              <a:t>4</a:t>
            </a:r>
            <a:endParaRPr lang="en-US" dirty="0"/>
          </a:p>
        </p:txBody>
      </p: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4419600" y="6027003"/>
            <a:ext cx="45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=</a:t>
            </a:r>
            <a:endParaRPr lang="en-US" sz="48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8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1928" y="1575137"/>
            <a:ext cx="880872" cy="914400"/>
          </a:xfrm>
          <a:prstGeom prst="rect">
            <a:avLst/>
          </a:prstGeom>
          <a:noFill/>
        </p:spPr>
      </p:pic>
      <p:pic>
        <p:nvPicPr>
          <p:cNvPr id="50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641937"/>
            <a:ext cx="880872" cy="914400"/>
          </a:xfrm>
          <a:prstGeom prst="rect">
            <a:avLst/>
          </a:prstGeom>
          <a:noFill/>
        </p:spPr>
      </p:pic>
      <p:pic>
        <p:nvPicPr>
          <p:cNvPr id="51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3708737"/>
            <a:ext cx="880872" cy="914400"/>
          </a:xfrm>
          <a:prstGeom prst="rect">
            <a:avLst/>
          </a:prstGeom>
          <a:noFill/>
        </p:spPr>
      </p:pic>
      <p:sp>
        <p:nvSpPr>
          <p:cNvPr id="55" name="TextBox 54"/>
          <p:cNvSpPr txBox="1"/>
          <p:nvPr/>
        </p:nvSpPr>
        <p:spPr>
          <a:xfrm>
            <a:off x="6629400" y="18799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4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29400" y="287053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8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553200" y="3937337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12</a:t>
            </a:r>
            <a:endParaRPr lang="en-US" sz="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31451" y="762000"/>
            <a:ext cx="7391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Multiplication by Zero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4274" name="Picture 2" descr="C:\Program Files (x86)\Microsoft Office\MEDIA\CAGCAT10\j033236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57400"/>
            <a:ext cx="1829714" cy="1474927"/>
          </a:xfrm>
          <a:prstGeom prst="rect">
            <a:avLst/>
          </a:prstGeom>
          <a:noFill/>
        </p:spPr>
      </p:pic>
      <p:pic>
        <p:nvPicPr>
          <p:cNvPr id="54276" name="Picture 4" descr="C:\Users\dell\AppData\Local\Microsoft\Windows\Temporary Internet Files\Content.IE5\H8PPU76W\MP90028959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828800"/>
            <a:ext cx="2514600" cy="1676400"/>
          </a:xfrm>
          <a:prstGeom prst="rect">
            <a:avLst/>
          </a:prstGeom>
          <a:noFill/>
        </p:spPr>
      </p:pic>
      <p:pic>
        <p:nvPicPr>
          <p:cNvPr id="54278" name="Picture 6" descr="C:\Users\dell\AppData\Local\Microsoft\Windows\Temporary Internet Files\Content.IE5\F7E97I1J\MC90032447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752600"/>
            <a:ext cx="1866290" cy="1620317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09600" y="3595914"/>
            <a:ext cx="2209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Tiger has no money. He has </a:t>
            </a:r>
            <a:r>
              <a:rPr lang="en-US" sz="3200" b="1" dirty="0" smtClean="0">
                <a:solidFill>
                  <a:srgbClr val="FF0000"/>
                </a:solidFill>
              </a:rPr>
              <a:t>0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money.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3595914"/>
            <a:ext cx="213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Horse has no money. He has </a:t>
            </a:r>
            <a:r>
              <a:rPr lang="en-US" sz="3200" b="1" dirty="0" smtClean="0">
                <a:solidFill>
                  <a:srgbClr val="FF0000"/>
                </a:solidFill>
              </a:rPr>
              <a:t>0</a:t>
            </a:r>
            <a:r>
              <a:rPr lang="en-US" sz="3200" dirty="0" smtClean="0"/>
              <a:t> </a:t>
            </a:r>
            <a:r>
              <a:rPr lang="en-US" dirty="0" smtClean="0"/>
              <a:t>money.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0" y="3595914"/>
            <a:ext cx="21336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Monkey has no money. He has </a:t>
            </a:r>
            <a:r>
              <a:rPr lang="en-US" sz="3200" b="1" dirty="0" smtClean="0">
                <a:solidFill>
                  <a:srgbClr val="FF0000"/>
                </a:solidFill>
              </a:rPr>
              <a:t>0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money.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90601" y="4835604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0 + 0 + 0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1000" y="4835604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=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2600" y="4835604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3 </a:t>
            </a:r>
            <a:r>
              <a:rPr lang="en-US" sz="6600" dirty="0" smtClean="0">
                <a:solidFill>
                  <a:srgbClr val="002060"/>
                </a:solidFill>
                <a:latin typeface="+mj-lt"/>
                <a:cs typeface="Aharoni" pitchFamily="2" charset="-79"/>
              </a:rPr>
              <a:t>x </a:t>
            </a:r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0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65288" y="5591628"/>
            <a:ext cx="129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0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91000" y="5562600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=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62600" y="5562600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3 </a:t>
            </a:r>
            <a:r>
              <a:rPr lang="en-US" sz="6600" dirty="0" smtClean="0">
                <a:solidFill>
                  <a:srgbClr val="002060"/>
                </a:solidFill>
                <a:latin typeface="+mj-lt"/>
                <a:cs typeface="Aharoni" pitchFamily="2" charset="-79"/>
              </a:rPr>
              <a:t>x </a:t>
            </a:r>
            <a:r>
              <a:rPr lang="en-US" sz="6600" dirty="0" smtClean="0">
                <a:solidFill>
                  <a:srgbClr val="002060"/>
                </a:solidFill>
                <a:latin typeface="Aharoni" pitchFamily="2" charset="-79"/>
                <a:cs typeface="Aharoni" pitchFamily="2" charset="-79"/>
              </a:rPr>
              <a:t>0</a:t>
            </a:r>
            <a:endParaRPr lang="en-US" sz="6600" dirty="0">
              <a:solidFill>
                <a:srgbClr val="00206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 txBox="1">
            <a:spLocks/>
          </p:cNvSpPr>
          <p:nvPr/>
        </p:nvSpPr>
        <p:spPr bwMode="auto">
          <a:xfrm>
            <a:off x="457200" y="8382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latin typeface="Calibri" pitchFamily="34" charset="0"/>
              </a:rPr>
              <a:t>Multiplying by Zero</a:t>
            </a:r>
          </a:p>
        </p:txBody>
      </p:sp>
      <p:graphicFrame>
        <p:nvGraphicFramePr>
          <p:cNvPr id="7" name="Group 4"/>
          <p:cNvGraphicFramePr>
            <a:graphicFrameLocks noGrp="1"/>
          </p:cNvGraphicFramePr>
          <p:nvPr/>
        </p:nvGraphicFramePr>
        <p:xfrm>
          <a:off x="1600200" y="2743200"/>
          <a:ext cx="6019800" cy="3433801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873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5 x 0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 x 0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8 x 0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22 x 0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17 x 0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10 x 0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3 x 0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100 x 0 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85800" y="16764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/>
              <a:t>Zero Property of Multiplication</a:t>
            </a:r>
            <a:r>
              <a:rPr lang="en-US" sz="2400" dirty="0" smtClean="0"/>
              <a:t>- any number times zero equals ________________.</a:t>
            </a:r>
            <a:endParaRPr lang="en-US" sz="4000" dirty="0" smtClean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None/>
            </a:pPr>
            <a:r>
              <a:rPr lang="en-US" b="1" u="sng" dirty="0" smtClean="0"/>
              <a:t>Property of One for Multiplication</a:t>
            </a:r>
            <a:r>
              <a:rPr lang="en-US" dirty="0" smtClean="0"/>
              <a:t>- any number times one equals _______________.</a:t>
            </a:r>
            <a:endParaRPr lang="en-US" sz="4400" dirty="0" smtClean="0"/>
          </a:p>
          <a:p>
            <a:pPr eaLnBrk="1" hangingPunct="1">
              <a:buFont typeface="Arial" charset="0"/>
              <a:buNone/>
            </a:pPr>
            <a:r>
              <a:rPr lang="en-US" sz="4400" dirty="0" smtClean="0"/>
              <a:t>		</a:t>
            </a:r>
          </a:p>
          <a:p>
            <a:pPr eaLnBrk="1" hangingPunct="1">
              <a:buFont typeface="Arial" charset="0"/>
              <a:buNone/>
            </a:pPr>
            <a:r>
              <a:rPr lang="en-US" sz="4400" dirty="0" smtClean="0"/>
              <a:t>	   3 x 1= 3	            5 x1= 5</a:t>
            </a:r>
          </a:p>
        </p:txBody>
      </p:sp>
      <p:sp>
        <p:nvSpPr>
          <p:cNvPr id="11267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Multiplying by One</a:t>
            </a:r>
          </a:p>
        </p:txBody>
      </p:sp>
      <p:sp>
        <p:nvSpPr>
          <p:cNvPr id="11269" name="AutoShape 30"/>
          <p:cNvSpPr>
            <a:spLocks noChangeArrowheads="1"/>
          </p:cNvSpPr>
          <p:nvPr/>
        </p:nvSpPr>
        <p:spPr bwMode="auto">
          <a:xfrm>
            <a:off x="1066800" y="4495800"/>
            <a:ext cx="6096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1270" name="AutoShape 30"/>
          <p:cNvSpPr>
            <a:spLocks noChangeArrowheads="1"/>
          </p:cNvSpPr>
          <p:nvPr/>
        </p:nvSpPr>
        <p:spPr bwMode="auto">
          <a:xfrm>
            <a:off x="1752600" y="4495800"/>
            <a:ext cx="6096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1271" name="AutoShape 30"/>
          <p:cNvSpPr>
            <a:spLocks noChangeArrowheads="1"/>
          </p:cNvSpPr>
          <p:nvPr/>
        </p:nvSpPr>
        <p:spPr bwMode="auto">
          <a:xfrm>
            <a:off x="2438400" y="4495800"/>
            <a:ext cx="609600" cy="457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1272" name="Smiley Face 14"/>
          <p:cNvSpPr>
            <a:spLocks noChangeArrowheads="1"/>
          </p:cNvSpPr>
          <p:nvPr/>
        </p:nvSpPr>
        <p:spPr bwMode="auto">
          <a:xfrm>
            <a:off x="4267200" y="44958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1273" name="Smiley Face 14"/>
          <p:cNvSpPr>
            <a:spLocks noChangeArrowheads="1"/>
          </p:cNvSpPr>
          <p:nvPr/>
        </p:nvSpPr>
        <p:spPr bwMode="auto">
          <a:xfrm>
            <a:off x="4953000" y="44958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1274" name="Smiley Face 14"/>
          <p:cNvSpPr>
            <a:spLocks noChangeArrowheads="1"/>
          </p:cNvSpPr>
          <p:nvPr/>
        </p:nvSpPr>
        <p:spPr bwMode="auto">
          <a:xfrm>
            <a:off x="5638800" y="44958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1275" name="Smiley Face 14"/>
          <p:cNvSpPr>
            <a:spLocks noChangeArrowheads="1"/>
          </p:cNvSpPr>
          <p:nvPr/>
        </p:nvSpPr>
        <p:spPr bwMode="auto">
          <a:xfrm>
            <a:off x="6324600" y="44958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1276" name="Smiley Face 14"/>
          <p:cNvSpPr>
            <a:spLocks noChangeArrowheads="1"/>
          </p:cNvSpPr>
          <p:nvPr/>
        </p:nvSpPr>
        <p:spPr bwMode="auto">
          <a:xfrm>
            <a:off x="7010400" y="4495800"/>
            <a:ext cx="609600" cy="533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None/>
            </a:pPr>
            <a:r>
              <a:rPr lang="en-US" b="1" dirty="0" smtClean="0"/>
              <a:t>Complete the Problems Below:</a:t>
            </a:r>
            <a:endParaRPr lang="en-US" sz="4400" b="1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sz="4400" dirty="0" smtClean="0"/>
          </a:p>
        </p:txBody>
      </p:sp>
      <p:sp>
        <p:nvSpPr>
          <p:cNvPr id="12291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latin typeface="Calibri" pitchFamily="34" charset="0"/>
              </a:rPr>
              <a:t>Multiplying by One</a:t>
            </a:r>
          </a:p>
        </p:txBody>
      </p:sp>
      <p:graphicFrame>
        <p:nvGraphicFramePr>
          <p:cNvPr id="17" name="Group 37"/>
          <p:cNvGraphicFramePr>
            <a:graphicFrameLocks noGrp="1"/>
          </p:cNvGraphicFramePr>
          <p:nvPr/>
        </p:nvGraphicFramePr>
        <p:xfrm>
          <a:off x="1676400" y="2590800"/>
          <a:ext cx="5791200" cy="3810000"/>
        </p:xfrm>
        <a:graphic>
          <a:graphicData uri="http://schemas.openxmlformats.org/drawingml/2006/table">
            <a:tbl>
              <a:tblPr/>
              <a:tblGrid>
                <a:gridCol w="2895600"/>
                <a:gridCol w="28956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5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8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22 x 1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17 x 1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10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3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100 x 1 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70 x 1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9 x 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None/>
            </a:pPr>
            <a:r>
              <a:rPr lang="en-US" b="1" u="sng" dirty="0" smtClean="0"/>
              <a:t>Any number times 11 is times one doubled.</a:t>
            </a:r>
            <a:endParaRPr lang="en-US" sz="4400" dirty="0" smtClean="0"/>
          </a:p>
        </p:txBody>
      </p:sp>
      <p:sp>
        <p:nvSpPr>
          <p:cNvPr id="13315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Multiplying by Eleven</a:t>
            </a:r>
          </a:p>
        </p:txBody>
      </p:sp>
      <p:graphicFrame>
        <p:nvGraphicFramePr>
          <p:cNvPr id="7" name="Group 4"/>
          <p:cNvGraphicFramePr>
            <a:graphicFrameLocks noGrp="1"/>
          </p:cNvGraphicFramePr>
          <p:nvPr/>
        </p:nvGraphicFramePr>
        <p:xfrm>
          <a:off x="1600200" y="2743200"/>
          <a:ext cx="6019800" cy="3433801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873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5 x 11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7 x 11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2 x 11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9 x 11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8 x 11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4 x 11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3 x 11 =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w Cen MT" pitchFamily="34" charset="0"/>
                        </a:rPr>
                        <a:t>6 x 11  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r>
              <a:rPr lang="en-US" sz="9600" smtClean="0"/>
              <a:t>2  x  3  =  6</a:t>
            </a:r>
          </a:p>
        </p:txBody>
      </p:sp>
      <p:sp>
        <p:nvSpPr>
          <p:cNvPr id="16387" name="Title 1"/>
          <p:cNvSpPr txBox="1">
            <a:spLocks/>
          </p:cNvSpPr>
          <p:nvPr/>
        </p:nvSpPr>
        <p:spPr bwMode="auto">
          <a:xfrm>
            <a:off x="457200" y="926688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latin typeface="Calibri" pitchFamily="34" charset="0"/>
              </a:rPr>
              <a:t>Multiplication Vocabulary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482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391" name="AutoShape 5"/>
          <p:cNvSpPr>
            <a:spLocks noChangeArrowheads="1"/>
          </p:cNvSpPr>
          <p:nvPr/>
        </p:nvSpPr>
        <p:spPr bwMode="auto">
          <a:xfrm rot="7876162">
            <a:off x="3594894" y="3425031"/>
            <a:ext cx="1562100" cy="338138"/>
          </a:xfrm>
          <a:prstGeom prst="leftArrow">
            <a:avLst>
              <a:gd name="adj1" fmla="val 50000"/>
              <a:gd name="adj2" fmla="val 91410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2" name="AutoShape 5"/>
          <p:cNvSpPr>
            <a:spLocks noChangeArrowheads="1"/>
          </p:cNvSpPr>
          <p:nvPr/>
        </p:nvSpPr>
        <p:spPr bwMode="auto">
          <a:xfrm rot="2858959">
            <a:off x="2663825" y="3327400"/>
            <a:ext cx="1430338" cy="331788"/>
          </a:xfrm>
          <a:prstGeom prst="leftArrow">
            <a:avLst>
              <a:gd name="adj1" fmla="val 50000"/>
              <a:gd name="adj2" fmla="val 91709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3" name="AutoShape 5"/>
          <p:cNvSpPr>
            <a:spLocks noChangeArrowheads="1"/>
          </p:cNvSpPr>
          <p:nvPr/>
        </p:nvSpPr>
        <p:spPr bwMode="auto">
          <a:xfrm rot="5400000">
            <a:off x="6858000" y="3505200"/>
            <a:ext cx="1066800" cy="304800"/>
          </a:xfrm>
          <a:prstGeom prst="leftArrow">
            <a:avLst>
              <a:gd name="adj1" fmla="val 50000"/>
              <a:gd name="adj2" fmla="val 91664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Multiplication is repeated ________________.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		      2  +  2  +  2  +  2 = ____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z="1600" smtClean="0"/>
          </a:p>
          <a:p>
            <a:pPr eaLnBrk="1" hangingPunct="1"/>
            <a:r>
              <a:rPr lang="en-US" smtClean="0"/>
              <a:t>We have ____ groups of ____. </a:t>
            </a:r>
          </a:p>
          <a:p>
            <a:pPr eaLnBrk="1" hangingPunct="1"/>
            <a:r>
              <a:rPr lang="en-US" smtClean="0"/>
              <a:t>4 x 2 = ____</a:t>
            </a:r>
          </a:p>
        </p:txBody>
      </p:sp>
      <p:sp>
        <p:nvSpPr>
          <p:cNvPr id="1741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solidFill>
            <a:srgbClr val="FF33CC"/>
          </a:solidFill>
          <a:ln w="476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u="sng">
                <a:latin typeface="Calibri" pitchFamily="34" charset="0"/>
              </a:rPr>
              <a:t>Multiply by Two</a:t>
            </a:r>
          </a:p>
        </p:txBody>
      </p:sp>
      <p:sp>
        <p:nvSpPr>
          <p:cNvPr id="17413" name="AutoShape 49"/>
          <p:cNvSpPr>
            <a:spLocks noChangeArrowheads="1"/>
          </p:cNvSpPr>
          <p:nvPr/>
        </p:nvSpPr>
        <p:spPr bwMode="auto">
          <a:xfrm>
            <a:off x="914400" y="1905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Text Box 13"/>
          <p:cNvSpPr txBox="1">
            <a:spLocks noChangeArrowheads="1"/>
          </p:cNvSpPr>
          <p:nvPr/>
        </p:nvSpPr>
        <p:spPr bwMode="auto">
          <a:xfrm>
            <a:off x="609600" y="5410200"/>
            <a:ext cx="990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of groups</a:t>
            </a:r>
          </a:p>
        </p:txBody>
      </p:sp>
      <p:sp>
        <p:nvSpPr>
          <p:cNvPr id="17415" name="AutoShape 11"/>
          <p:cNvSpPr>
            <a:spLocks noChangeArrowheads="1"/>
          </p:cNvSpPr>
          <p:nvPr/>
        </p:nvSpPr>
        <p:spPr bwMode="auto">
          <a:xfrm rot="6474005">
            <a:off x="609600" y="4975225"/>
            <a:ext cx="5334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6" name="Text Box 14"/>
          <p:cNvSpPr txBox="1">
            <a:spLocks noChangeArrowheads="1"/>
          </p:cNvSpPr>
          <p:nvPr/>
        </p:nvSpPr>
        <p:spPr bwMode="auto">
          <a:xfrm>
            <a:off x="1752600" y="5410200"/>
            <a:ext cx="1371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in each group</a:t>
            </a:r>
          </a:p>
        </p:txBody>
      </p:sp>
      <p:sp>
        <p:nvSpPr>
          <p:cNvPr id="17417" name="AutoShape 12"/>
          <p:cNvSpPr>
            <a:spLocks noChangeArrowheads="1"/>
          </p:cNvSpPr>
          <p:nvPr/>
        </p:nvSpPr>
        <p:spPr bwMode="auto">
          <a:xfrm rot="3970266">
            <a:off x="1459707" y="4987131"/>
            <a:ext cx="552450" cy="220663"/>
          </a:xfrm>
          <a:prstGeom prst="leftArrow">
            <a:avLst>
              <a:gd name="adj1" fmla="val 50000"/>
              <a:gd name="adj2" fmla="val 5823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8" name="AutoShape 49"/>
          <p:cNvSpPr>
            <a:spLocks noChangeArrowheads="1"/>
          </p:cNvSpPr>
          <p:nvPr/>
        </p:nvSpPr>
        <p:spPr bwMode="auto">
          <a:xfrm>
            <a:off x="914400" y="2667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9" name="AutoShape 49"/>
          <p:cNvSpPr>
            <a:spLocks noChangeArrowheads="1"/>
          </p:cNvSpPr>
          <p:nvPr/>
        </p:nvSpPr>
        <p:spPr bwMode="auto">
          <a:xfrm>
            <a:off x="1752600" y="1905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0" name="AutoShape 49"/>
          <p:cNvSpPr>
            <a:spLocks noChangeArrowheads="1"/>
          </p:cNvSpPr>
          <p:nvPr/>
        </p:nvSpPr>
        <p:spPr bwMode="auto">
          <a:xfrm>
            <a:off x="1752600" y="2667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1" name="AutoShape 49"/>
          <p:cNvSpPr>
            <a:spLocks noChangeArrowheads="1"/>
          </p:cNvSpPr>
          <p:nvPr/>
        </p:nvSpPr>
        <p:spPr bwMode="auto">
          <a:xfrm>
            <a:off x="2590800" y="1905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49"/>
          <p:cNvSpPr>
            <a:spLocks noChangeArrowheads="1"/>
          </p:cNvSpPr>
          <p:nvPr/>
        </p:nvSpPr>
        <p:spPr bwMode="auto">
          <a:xfrm>
            <a:off x="2590800" y="2667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49"/>
          <p:cNvSpPr>
            <a:spLocks noChangeArrowheads="1"/>
          </p:cNvSpPr>
          <p:nvPr/>
        </p:nvSpPr>
        <p:spPr bwMode="auto">
          <a:xfrm>
            <a:off x="3429000" y="1905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49"/>
          <p:cNvSpPr>
            <a:spLocks noChangeArrowheads="1"/>
          </p:cNvSpPr>
          <p:nvPr/>
        </p:nvSpPr>
        <p:spPr bwMode="auto">
          <a:xfrm>
            <a:off x="3429000" y="2667000"/>
            <a:ext cx="533400" cy="5334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3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How many hearts?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		          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2  +  2  +  2  = ____</a:t>
            </a:r>
            <a:endParaRPr lang="en-US" sz="1600" smtClean="0"/>
          </a:p>
          <a:p>
            <a:pPr eaLnBrk="1" hangingPunct="1"/>
            <a:r>
              <a:rPr lang="en-US" smtClean="0"/>
              <a:t>We have ____ groups of ____. </a:t>
            </a:r>
          </a:p>
          <a:p>
            <a:pPr eaLnBrk="1" hangingPunct="1"/>
            <a:r>
              <a:rPr lang="en-US" smtClean="0"/>
              <a:t>____ x  ____  = ____</a:t>
            </a:r>
          </a:p>
        </p:txBody>
      </p:sp>
      <p:sp>
        <p:nvSpPr>
          <p:cNvPr id="18435" name="Title 1"/>
          <p:cNvSpPr txBox="1">
            <a:spLocks/>
          </p:cNvSpPr>
          <p:nvPr/>
        </p:nvSpPr>
        <p:spPr bwMode="auto">
          <a:xfrm>
            <a:off x="457200" y="8382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Two </a:t>
            </a:r>
          </a:p>
        </p:txBody>
      </p:sp>
      <p:sp>
        <p:nvSpPr>
          <p:cNvPr id="18437" name="Text Box 13"/>
          <p:cNvSpPr txBox="1">
            <a:spLocks noChangeArrowheads="1"/>
          </p:cNvSpPr>
          <p:nvPr/>
        </p:nvSpPr>
        <p:spPr bwMode="auto">
          <a:xfrm>
            <a:off x="685800" y="5867400"/>
            <a:ext cx="990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of groups</a:t>
            </a:r>
          </a:p>
        </p:txBody>
      </p:sp>
      <p:sp>
        <p:nvSpPr>
          <p:cNvPr id="18438" name="AutoShape 11"/>
          <p:cNvSpPr>
            <a:spLocks noChangeArrowheads="1"/>
          </p:cNvSpPr>
          <p:nvPr/>
        </p:nvSpPr>
        <p:spPr bwMode="auto">
          <a:xfrm rot="5400000">
            <a:off x="1066800" y="5486400"/>
            <a:ext cx="3810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39" name="Text Box 14"/>
          <p:cNvSpPr txBox="1">
            <a:spLocks noChangeArrowheads="1"/>
          </p:cNvSpPr>
          <p:nvPr/>
        </p:nvSpPr>
        <p:spPr bwMode="auto">
          <a:xfrm>
            <a:off x="1905000" y="5867400"/>
            <a:ext cx="1371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in each group</a:t>
            </a:r>
          </a:p>
        </p:txBody>
      </p:sp>
      <p:sp>
        <p:nvSpPr>
          <p:cNvPr id="18440" name="AutoShape 12"/>
          <p:cNvSpPr>
            <a:spLocks noChangeArrowheads="1"/>
          </p:cNvSpPr>
          <p:nvPr/>
        </p:nvSpPr>
        <p:spPr bwMode="auto">
          <a:xfrm rot="5400000">
            <a:off x="2362200" y="5486400"/>
            <a:ext cx="3810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1" name="AutoShape 30"/>
          <p:cNvSpPr>
            <a:spLocks noChangeArrowheads="1"/>
          </p:cNvSpPr>
          <p:nvPr/>
        </p:nvSpPr>
        <p:spPr bwMode="auto">
          <a:xfrm>
            <a:off x="914400" y="25146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2" name="AutoShape 30"/>
          <p:cNvSpPr>
            <a:spLocks noChangeArrowheads="1"/>
          </p:cNvSpPr>
          <p:nvPr/>
        </p:nvSpPr>
        <p:spPr bwMode="auto">
          <a:xfrm>
            <a:off x="914400" y="32004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3" name="AutoShape 30"/>
          <p:cNvSpPr>
            <a:spLocks noChangeArrowheads="1"/>
          </p:cNvSpPr>
          <p:nvPr/>
        </p:nvSpPr>
        <p:spPr bwMode="auto">
          <a:xfrm>
            <a:off x="1828800" y="25146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4" name="AutoShape 30"/>
          <p:cNvSpPr>
            <a:spLocks noChangeArrowheads="1"/>
          </p:cNvSpPr>
          <p:nvPr/>
        </p:nvSpPr>
        <p:spPr bwMode="auto">
          <a:xfrm>
            <a:off x="2743200" y="25146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5" name="AutoShape 30"/>
          <p:cNvSpPr>
            <a:spLocks noChangeArrowheads="1"/>
          </p:cNvSpPr>
          <p:nvPr/>
        </p:nvSpPr>
        <p:spPr bwMode="auto">
          <a:xfrm>
            <a:off x="1828800" y="32004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8446" name="AutoShape 30"/>
          <p:cNvSpPr>
            <a:spLocks noChangeArrowheads="1"/>
          </p:cNvSpPr>
          <p:nvPr/>
        </p:nvSpPr>
        <p:spPr bwMode="auto">
          <a:xfrm>
            <a:off x="2743200" y="3200400"/>
            <a:ext cx="533400" cy="407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505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How many sunflowers?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		          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2  +  2  +  2  +  2  +  2  +  2  = ____</a:t>
            </a:r>
            <a:endParaRPr lang="en-US" sz="1600" smtClean="0"/>
          </a:p>
          <a:p>
            <a:pPr eaLnBrk="1" hangingPunct="1"/>
            <a:r>
              <a:rPr lang="en-US" smtClean="0"/>
              <a:t>We have ____ groups of ____. </a:t>
            </a:r>
          </a:p>
          <a:p>
            <a:pPr eaLnBrk="1" hangingPunct="1"/>
            <a:r>
              <a:rPr lang="en-US" smtClean="0"/>
              <a:t>____ x  ____  = ____</a:t>
            </a:r>
          </a:p>
        </p:txBody>
      </p:sp>
      <p:sp>
        <p:nvSpPr>
          <p:cNvPr id="19459" name="Title 1"/>
          <p:cNvSpPr txBox="1">
            <a:spLocks/>
          </p:cNvSpPr>
          <p:nvPr/>
        </p:nvSpPr>
        <p:spPr bwMode="auto">
          <a:xfrm>
            <a:off x="457200" y="685800"/>
            <a:ext cx="8229600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>
                <a:solidFill>
                  <a:schemeClr val="lt1"/>
                </a:solidFill>
                <a:latin typeface="Calibri" pitchFamily="34" charset="0"/>
              </a:rPr>
              <a:t>Multiply by Two</a:t>
            </a:r>
          </a:p>
        </p:txBody>
      </p: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685800" y="6019800"/>
            <a:ext cx="990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of groups</a:t>
            </a:r>
          </a:p>
        </p:txBody>
      </p:sp>
      <p:sp>
        <p:nvSpPr>
          <p:cNvPr id="19462" name="AutoShape 11"/>
          <p:cNvSpPr>
            <a:spLocks noChangeArrowheads="1"/>
          </p:cNvSpPr>
          <p:nvPr/>
        </p:nvSpPr>
        <p:spPr bwMode="auto">
          <a:xfrm rot="5400000">
            <a:off x="1028700" y="5600700"/>
            <a:ext cx="4572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3" name="Text Box 14"/>
          <p:cNvSpPr txBox="1">
            <a:spLocks noChangeArrowheads="1"/>
          </p:cNvSpPr>
          <p:nvPr/>
        </p:nvSpPr>
        <p:spPr bwMode="auto">
          <a:xfrm>
            <a:off x="1905000" y="6019800"/>
            <a:ext cx="1371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in each group</a:t>
            </a:r>
          </a:p>
        </p:txBody>
      </p:sp>
      <p:sp>
        <p:nvSpPr>
          <p:cNvPr id="19464" name="AutoShape 12"/>
          <p:cNvSpPr>
            <a:spLocks noChangeArrowheads="1"/>
          </p:cNvSpPr>
          <p:nvPr/>
        </p:nvSpPr>
        <p:spPr bwMode="auto">
          <a:xfrm rot="5400000">
            <a:off x="2324100" y="5600700"/>
            <a:ext cx="4572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5" name="AutoShape 6"/>
          <p:cNvSpPr>
            <a:spLocks noChangeArrowheads="1"/>
          </p:cNvSpPr>
          <p:nvPr/>
        </p:nvSpPr>
        <p:spPr bwMode="auto">
          <a:xfrm>
            <a:off x="8382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6" name="AutoShape 6"/>
          <p:cNvSpPr>
            <a:spLocks noChangeArrowheads="1"/>
          </p:cNvSpPr>
          <p:nvPr/>
        </p:nvSpPr>
        <p:spPr bwMode="auto">
          <a:xfrm>
            <a:off x="838200" y="30480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7" name="AutoShape 6"/>
          <p:cNvSpPr>
            <a:spLocks noChangeArrowheads="1"/>
          </p:cNvSpPr>
          <p:nvPr/>
        </p:nvSpPr>
        <p:spPr bwMode="auto">
          <a:xfrm>
            <a:off x="16764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8" name="AutoShape 6"/>
          <p:cNvSpPr>
            <a:spLocks noChangeArrowheads="1"/>
          </p:cNvSpPr>
          <p:nvPr/>
        </p:nvSpPr>
        <p:spPr bwMode="auto">
          <a:xfrm>
            <a:off x="2514600" y="2971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69" name="AutoShape 6"/>
          <p:cNvSpPr>
            <a:spLocks noChangeArrowheads="1"/>
          </p:cNvSpPr>
          <p:nvPr/>
        </p:nvSpPr>
        <p:spPr bwMode="auto">
          <a:xfrm>
            <a:off x="34290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0" name="AutoShape 6"/>
          <p:cNvSpPr>
            <a:spLocks noChangeArrowheads="1"/>
          </p:cNvSpPr>
          <p:nvPr/>
        </p:nvSpPr>
        <p:spPr bwMode="auto">
          <a:xfrm>
            <a:off x="1676400" y="30480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1" name="AutoShape 6"/>
          <p:cNvSpPr>
            <a:spLocks noChangeArrowheads="1"/>
          </p:cNvSpPr>
          <p:nvPr/>
        </p:nvSpPr>
        <p:spPr bwMode="auto">
          <a:xfrm>
            <a:off x="25146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2" name="AutoShape 6"/>
          <p:cNvSpPr>
            <a:spLocks noChangeArrowheads="1"/>
          </p:cNvSpPr>
          <p:nvPr/>
        </p:nvSpPr>
        <p:spPr bwMode="auto">
          <a:xfrm>
            <a:off x="3429000" y="30480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3" name="AutoShape 6"/>
          <p:cNvSpPr>
            <a:spLocks noChangeArrowheads="1"/>
          </p:cNvSpPr>
          <p:nvPr/>
        </p:nvSpPr>
        <p:spPr bwMode="auto">
          <a:xfrm>
            <a:off x="42672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4" name="AutoShape 6"/>
          <p:cNvSpPr>
            <a:spLocks noChangeArrowheads="1"/>
          </p:cNvSpPr>
          <p:nvPr/>
        </p:nvSpPr>
        <p:spPr bwMode="auto">
          <a:xfrm>
            <a:off x="4267200" y="30480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5" name="AutoShape 6"/>
          <p:cNvSpPr>
            <a:spLocks noChangeArrowheads="1"/>
          </p:cNvSpPr>
          <p:nvPr/>
        </p:nvSpPr>
        <p:spPr bwMode="auto">
          <a:xfrm>
            <a:off x="5105400" y="22098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6" name="AutoShape 6"/>
          <p:cNvSpPr>
            <a:spLocks noChangeArrowheads="1"/>
          </p:cNvSpPr>
          <p:nvPr/>
        </p:nvSpPr>
        <p:spPr bwMode="auto">
          <a:xfrm>
            <a:off x="5105400" y="3048000"/>
            <a:ext cx="533400" cy="4572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r>
              <a:rPr lang="en-US" sz="9600" smtClean="0"/>
              <a:t>5  x  3  =  15</a:t>
            </a:r>
          </a:p>
        </p:txBody>
      </p:sp>
      <p:sp>
        <p:nvSpPr>
          <p:cNvPr id="41987" name="Title 1"/>
          <p:cNvSpPr txBox="1">
            <a:spLocks/>
          </p:cNvSpPr>
          <p:nvPr/>
        </p:nvSpPr>
        <p:spPr bwMode="auto">
          <a:xfrm>
            <a:off x="457200" y="897192"/>
            <a:ext cx="8229600" cy="609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 dirty="0">
                <a:solidFill>
                  <a:schemeClr val="lt1"/>
                </a:solidFill>
                <a:latin typeface="Calibri" pitchFamily="34" charset="0"/>
              </a:rPr>
              <a:t>Multiplication Vocabulary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40386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48200" y="40386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991" name="AutoShape 5"/>
          <p:cNvSpPr>
            <a:spLocks noChangeArrowheads="1"/>
          </p:cNvSpPr>
          <p:nvPr/>
        </p:nvSpPr>
        <p:spPr bwMode="auto">
          <a:xfrm rot="7876162">
            <a:off x="3594894" y="3196431"/>
            <a:ext cx="1562100" cy="338138"/>
          </a:xfrm>
          <a:prstGeom prst="leftArrow">
            <a:avLst>
              <a:gd name="adj1" fmla="val 50000"/>
              <a:gd name="adj2" fmla="val 91410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992" name="AutoShape 5"/>
          <p:cNvSpPr>
            <a:spLocks noChangeArrowheads="1"/>
          </p:cNvSpPr>
          <p:nvPr/>
        </p:nvSpPr>
        <p:spPr bwMode="auto">
          <a:xfrm rot="2858959">
            <a:off x="2663825" y="3098800"/>
            <a:ext cx="1430338" cy="331788"/>
          </a:xfrm>
          <a:prstGeom prst="leftArrow">
            <a:avLst>
              <a:gd name="adj1" fmla="val 50000"/>
              <a:gd name="adj2" fmla="val 91709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1993" name="AutoShape 5"/>
          <p:cNvSpPr>
            <a:spLocks noChangeArrowheads="1"/>
          </p:cNvSpPr>
          <p:nvPr/>
        </p:nvSpPr>
        <p:spPr bwMode="auto">
          <a:xfrm rot="5400000">
            <a:off x="6858000" y="3276600"/>
            <a:ext cx="1066800" cy="304800"/>
          </a:xfrm>
          <a:prstGeom prst="leftArrow">
            <a:avLst>
              <a:gd name="adj1" fmla="val 50000"/>
              <a:gd name="adj2" fmla="val 91664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3"/>
          <p:cNvSpPr>
            <a:spLocks noGrp="1"/>
          </p:cNvSpPr>
          <p:nvPr>
            <p:ph idx="1"/>
          </p:nvPr>
        </p:nvSpPr>
        <p:spPr>
          <a:xfrm>
            <a:off x="457200" y="1708356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Multiplication is repeated ________________.</a:t>
            </a:r>
          </a:p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              5  +  5  +  5 = ____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z="1600" smtClean="0"/>
          </a:p>
          <a:p>
            <a:pPr eaLnBrk="1" hangingPunct="1"/>
            <a:endParaRPr lang="en-US" sz="1800" smtClean="0"/>
          </a:p>
          <a:p>
            <a:pPr eaLnBrk="1" hangingPunct="1"/>
            <a:r>
              <a:rPr lang="en-US" smtClean="0"/>
              <a:t>We have ____ groups of ____. </a:t>
            </a:r>
          </a:p>
          <a:p>
            <a:pPr eaLnBrk="1" hangingPunct="1"/>
            <a:r>
              <a:rPr lang="en-US" smtClean="0"/>
              <a:t>3 x 5 = ____</a:t>
            </a:r>
          </a:p>
        </p:txBody>
      </p:sp>
      <p:sp>
        <p:nvSpPr>
          <p:cNvPr id="43011" name="Title 1"/>
          <p:cNvSpPr txBox="1">
            <a:spLocks/>
          </p:cNvSpPr>
          <p:nvPr/>
        </p:nvSpPr>
        <p:spPr bwMode="auto">
          <a:xfrm>
            <a:off x="457200" y="870156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>
                <a:solidFill>
                  <a:schemeClr val="lt1"/>
                </a:solidFill>
                <a:latin typeface="Calibri" pitchFamily="34" charset="0"/>
              </a:rPr>
              <a:t>Multiply by Five</a:t>
            </a:r>
          </a:p>
        </p:txBody>
      </p:sp>
      <p:sp>
        <p:nvSpPr>
          <p:cNvPr id="43013" name="AutoShape 49"/>
          <p:cNvSpPr>
            <a:spLocks noChangeArrowheads="1"/>
          </p:cNvSpPr>
          <p:nvPr/>
        </p:nvSpPr>
        <p:spPr bwMode="auto">
          <a:xfrm>
            <a:off x="914400" y="23179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4" name="Text Box 13"/>
          <p:cNvSpPr txBox="1">
            <a:spLocks noChangeArrowheads="1"/>
          </p:cNvSpPr>
          <p:nvPr/>
        </p:nvSpPr>
        <p:spPr bwMode="auto">
          <a:xfrm>
            <a:off x="533400" y="5976032"/>
            <a:ext cx="990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of groups</a:t>
            </a:r>
          </a:p>
        </p:txBody>
      </p:sp>
      <p:sp>
        <p:nvSpPr>
          <p:cNvPr id="43015" name="AutoShape 11"/>
          <p:cNvSpPr>
            <a:spLocks noChangeArrowheads="1"/>
          </p:cNvSpPr>
          <p:nvPr/>
        </p:nvSpPr>
        <p:spPr bwMode="auto">
          <a:xfrm rot="6474005">
            <a:off x="609600" y="5541057"/>
            <a:ext cx="533400" cy="228600"/>
          </a:xfrm>
          <a:prstGeom prst="lef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6" name="Text Box 14"/>
          <p:cNvSpPr txBox="1">
            <a:spLocks noChangeArrowheads="1"/>
          </p:cNvSpPr>
          <p:nvPr/>
        </p:nvSpPr>
        <p:spPr bwMode="auto">
          <a:xfrm>
            <a:off x="1600200" y="5976032"/>
            <a:ext cx="13716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# in each group</a:t>
            </a:r>
          </a:p>
        </p:txBody>
      </p:sp>
      <p:sp>
        <p:nvSpPr>
          <p:cNvPr id="43017" name="AutoShape 12"/>
          <p:cNvSpPr>
            <a:spLocks noChangeArrowheads="1"/>
          </p:cNvSpPr>
          <p:nvPr/>
        </p:nvSpPr>
        <p:spPr bwMode="auto">
          <a:xfrm rot="4185848">
            <a:off x="1383507" y="5552963"/>
            <a:ext cx="552450" cy="220663"/>
          </a:xfrm>
          <a:prstGeom prst="leftArrow">
            <a:avLst>
              <a:gd name="adj1" fmla="val 50000"/>
              <a:gd name="adj2" fmla="val 5823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8" name="AutoShape 49"/>
          <p:cNvSpPr>
            <a:spLocks noChangeArrowheads="1"/>
          </p:cNvSpPr>
          <p:nvPr/>
        </p:nvSpPr>
        <p:spPr bwMode="auto">
          <a:xfrm>
            <a:off x="914400" y="27751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19" name="AutoShape 49"/>
          <p:cNvSpPr>
            <a:spLocks noChangeArrowheads="1"/>
          </p:cNvSpPr>
          <p:nvPr/>
        </p:nvSpPr>
        <p:spPr bwMode="auto">
          <a:xfrm>
            <a:off x="914400" y="32323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0" name="AutoShape 49"/>
          <p:cNvSpPr>
            <a:spLocks noChangeArrowheads="1"/>
          </p:cNvSpPr>
          <p:nvPr/>
        </p:nvSpPr>
        <p:spPr bwMode="auto">
          <a:xfrm>
            <a:off x="914400" y="36895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1" name="AutoShape 49"/>
          <p:cNvSpPr>
            <a:spLocks noChangeArrowheads="1"/>
          </p:cNvSpPr>
          <p:nvPr/>
        </p:nvSpPr>
        <p:spPr bwMode="auto">
          <a:xfrm>
            <a:off x="914400" y="41467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2" name="AutoShape 49"/>
          <p:cNvSpPr>
            <a:spLocks noChangeArrowheads="1"/>
          </p:cNvSpPr>
          <p:nvPr/>
        </p:nvSpPr>
        <p:spPr bwMode="auto">
          <a:xfrm>
            <a:off x="1600200" y="23179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3" name="AutoShape 49"/>
          <p:cNvSpPr>
            <a:spLocks noChangeArrowheads="1"/>
          </p:cNvSpPr>
          <p:nvPr/>
        </p:nvSpPr>
        <p:spPr bwMode="auto">
          <a:xfrm>
            <a:off x="1600200" y="27751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4" name="AutoShape 49"/>
          <p:cNvSpPr>
            <a:spLocks noChangeArrowheads="1"/>
          </p:cNvSpPr>
          <p:nvPr/>
        </p:nvSpPr>
        <p:spPr bwMode="auto">
          <a:xfrm>
            <a:off x="1600200" y="32323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5" name="AutoShape 49"/>
          <p:cNvSpPr>
            <a:spLocks noChangeArrowheads="1"/>
          </p:cNvSpPr>
          <p:nvPr/>
        </p:nvSpPr>
        <p:spPr bwMode="auto">
          <a:xfrm>
            <a:off x="1600200" y="36895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6" name="AutoShape 49"/>
          <p:cNvSpPr>
            <a:spLocks noChangeArrowheads="1"/>
          </p:cNvSpPr>
          <p:nvPr/>
        </p:nvSpPr>
        <p:spPr bwMode="auto">
          <a:xfrm>
            <a:off x="1600200" y="41467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7" name="AutoShape 49"/>
          <p:cNvSpPr>
            <a:spLocks noChangeArrowheads="1"/>
          </p:cNvSpPr>
          <p:nvPr/>
        </p:nvSpPr>
        <p:spPr bwMode="auto">
          <a:xfrm>
            <a:off x="2286000" y="23179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8" name="AutoShape 49"/>
          <p:cNvSpPr>
            <a:spLocks noChangeArrowheads="1"/>
          </p:cNvSpPr>
          <p:nvPr/>
        </p:nvSpPr>
        <p:spPr bwMode="auto">
          <a:xfrm>
            <a:off x="2286000" y="27751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29" name="AutoShape 49"/>
          <p:cNvSpPr>
            <a:spLocks noChangeArrowheads="1"/>
          </p:cNvSpPr>
          <p:nvPr/>
        </p:nvSpPr>
        <p:spPr bwMode="auto">
          <a:xfrm>
            <a:off x="2286000" y="32323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30" name="AutoShape 49"/>
          <p:cNvSpPr>
            <a:spLocks noChangeArrowheads="1"/>
          </p:cNvSpPr>
          <p:nvPr/>
        </p:nvSpPr>
        <p:spPr bwMode="auto">
          <a:xfrm>
            <a:off x="2286000" y="36895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43031" name="AutoShape 49"/>
          <p:cNvSpPr>
            <a:spLocks noChangeArrowheads="1"/>
          </p:cNvSpPr>
          <p:nvPr/>
        </p:nvSpPr>
        <p:spPr bwMode="auto">
          <a:xfrm>
            <a:off x="2286000" y="4146756"/>
            <a:ext cx="381000" cy="381000"/>
          </a:xfrm>
          <a:prstGeom prst="smileyFace">
            <a:avLst>
              <a:gd name="adj" fmla="val 4653"/>
            </a:avLst>
          </a:prstGeom>
          <a:solidFill>
            <a:srgbClr val="FDF82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</a:t>
            </a:r>
            <a:r>
              <a:rPr lang="en-US" sz="9600" smtClean="0"/>
              <a:t>10  x  3  =  30</a:t>
            </a:r>
          </a:p>
        </p:txBody>
      </p:sp>
      <p:sp>
        <p:nvSpPr>
          <p:cNvPr id="72707" name="Title 1"/>
          <p:cNvSpPr txBox="1">
            <a:spLocks/>
          </p:cNvSpPr>
          <p:nvPr/>
        </p:nvSpPr>
        <p:spPr bwMode="auto">
          <a:xfrm>
            <a:off x="457200" y="9906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b="1">
                <a:solidFill>
                  <a:schemeClr val="lt1"/>
                </a:solidFill>
                <a:latin typeface="Calibri" pitchFamily="34" charset="0"/>
              </a:rPr>
              <a:t>Multiplication Vocabulary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482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2711" name="AutoShape 5"/>
          <p:cNvSpPr>
            <a:spLocks noChangeArrowheads="1"/>
          </p:cNvSpPr>
          <p:nvPr/>
        </p:nvSpPr>
        <p:spPr bwMode="auto">
          <a:xfrm rot="7876162">
            <a:off x="3594894" y="3425031"/>
            <a:ext cx="1562100" cy="338138"/>
          </a:xfrm>
          <a:prstGeom prst="leftArrow">
            <a:avLst>
              <a:gd name="adj1" fmla="val 50000"/>
              <a:gd name="adj2" fmla="val 91410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2712" name="AutoShape 5"/>
          <p:cNvSpPr>
            <a:spLocks noChangeArrowheads="1"/>
          </p:cNvSpPr>
          <p:nvPr/>
        </p:nvSpPr>
        <p:spPr bwMode="auto">
          <a:xfrm rot="2858959">
            <a:off x="2663825" y="3327400"/>
            <a:ext cx="1430338" cy="331788"/>
          </a:xfrm>
          <a:prstGeom prst="leftArrow">
            <a:avLst>
              <a:gd name="adj1" fmla="val 50000"/>
              <a:gd name="adj2" fmla="val 91709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72713" name="AutoShape 5"/>
          <p:cNvSpPr>
            <a:spLocks noChangeArrowheads="1"/>
          </p:cNvSpPr>
          <p:nvPr/>
        </p:nvSpPr>
        <p:spPr bwMode="auto">
          <a:xfrm rot="5400000">
            <a:off x="6858000" y="3505200"/>
            <a:ext cx="1066800" cy="304800"/>
          </a:xfrm>
          <a:prstGeom prst="leftArrow">
            <a:avLst>
              <a:gd name="adj1" fmla="val 50000"/>
              <a:gd name="adj2" fmla="val 91664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72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</a:t>
            </a:r>
            <a:r>
              <a:rPr lang="en-US" sz="9600" smtClean="0"/>
              <a:t>9  x  3  =  27</a:t>
            </a:r>
          </a:p>
        </p:txBody>
      </p:sp>
      <p:sp>
        <p:nvSpPr>
          <p:cNvPr id="98307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latin typeface="Calibri" pitchFamily="34" charset="0"/>
              </a:rPr>
              <a:t>Multiplication Vocabulary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48200" y="4267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8311" name="AutoShape 5"/>
          <p:cNvSpPr>
            <a:spLocks noChangeArrowheads="1"/>
          </p:cNvSpPr>
          <p:nvPr/>
        </p:nvSpPr>
        <p:spPr bwMode="auto">
          <a:xfrm rot="7876162">
            <a:off x="2756694" y="3425031"/>
            <a:ext cx="1562100" cy="338138"/>
          </a:xfrm>
          <a:prstGeom prst="leftArrow">
            <a:avLst>
              <a:gd name="adj1" fmla="val 50000"/>
              <a:gd name="adj2" fmla="val 91410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8312" name="AutoShape 5"/>
          <p:cNvSpPr>
            <a:spLocks noChangeArrowheads="1"/>
          </p:cNvSpPr>
          <p:nvPr/>
        </p:nvSpPr>
        <p:spPr bwMode="auto">
          <a:xfrm rot="2858959">
            <a:off x="1946275" y="3446463"/>
            <a:ext cx="1431925" cy="333375"/>
          </a:xfrm>
          <a:prstGeom prst="leftArrow">
            <a:avLst>
              <a:gd name="adj1" fmla="val 50000"/>
              <a:gd name="adj2" fmla="val 91373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8313" name="AutoShape 5"/>
          <p:cNvSpPr>
            <a:spLocks noChangeArrowheads="1"/>
          </p:cNvSpPr>
          <p:nvPr/>
        </p:nvSpPr>
        <p:spPr bwMode="auto">
          <a:xfrm rot="5400000">
            <a:off x="6248400" y="3505200"/>
            <a:ext cx="1066800" cy="304800"/>
          </a:xfrm>
          <a:prstGeom prst="leftArrow">
            <a:avLst>
              <a:gd name="adj1" fmla="val 50000"/>
              <a:gd name="adj2" fmla="val 91664"/>
            </a:avLst>
          </a:prstGeom>
          <a:solidFill>
            <a:srgbClr val="FF00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Content Placeholder 3"/>
          <p:cNvSpPr>
            <a:spLocks noGrp="1"/>
          </p:cNvSpPr>
          <p:nvPr>
            <p:ph idx="1"/>
          </p:nvPr>
        </p:nvSpPr>
        <p:spPr>
          <a:xfrm>
            <a:off x="457200" y="1767348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99331" name="Title 1"/>
          <p:cNvSpPr txBox="1">
            <a:spLocks/>
          </p:cNvSpPr>
          <p:nvPr/>
        </p:nvSpPr>
        <p:spPr bwMode="auto">
          <a:xfrm>
            <a:off x="457200" y="929148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9933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843549"/>
            <a:ext cx="4876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5105400" y="2224548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0355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035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905000"/>
            <a:ext cx="5181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2209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1379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138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1828800"/>
            <a:ext cx="544671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2133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2403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240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828800"/>
            <a:ext cx="51038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0" y="2133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3427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342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905000"/>
            <a:ext cx="5105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257800" y="2209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0292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4451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445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1828800"/>
            <a:ext cx="491648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257800" y="2133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547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solidFill>
            <a:srgbClr val="FF33CC"/>
          </a:solidFill>
          <a:ln w="476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u="sng" dirty="0"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547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203325"/>
            <a:ext cx="495300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257800" y="15240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Content Placeholder 3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6499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650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1981200"/>
            <a:ext cx="4953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257800" y="22860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07523" name="Title 1"/>
          <p:cNvSpPr txBox="1">
            <a:spLocks/>
          </p:cNvSpPr>
          <p:nvPr/>
        </p:nvSpPr>
        <p:spPr bwMode="auto">
          <a:xfrm>
            <a:off x="457200" y="9144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 dirty="0">
                <a:solidFill>
                  <a:schemeClr val="lt1"/>
                </a:solidFill>
                <a:latin typeface="Calibri" pitchFamily="34" charset="0"/>
              </a:rPr>
              <a:t>Multiply by Nine – The Finger Trick</a:t>
            </a:r>
          </a:p>
        </p:txBody>
      </p:sp>
      <p:pic>
        <p:nvPicPr>
          <p:cNvPr id="10752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1905000"/>
            <a:ext cx="492918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257800" y="2209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thcats.com/images/filledgri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2999"/>
            <a:ext cx="6019800" cy="5087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80" name="Picture 32" descr="Multiply Tab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351431"/>
            <a:ext cx="6324599" cy="5199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1" name="Text Box 33"/>
          <p:cNvSpPr txBox="1">
            <a:spLocks noChangeArrowheads="1"/>
          </p:cNvSpPr>
          <p:nvPr/>
        </p:nvSpPr>
        <p:spPr bwMode="auto">
          <a:xfrm>
            <a:off x="3124200" y="838200"/>
            <a:ext cx="24510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j-lt"/>
              </a:rPr>
              <a:t>6 x 8 = 48</a:t>
            </a:r>
            <a:endParaRPr lang="en-US" sz="4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4282" name="Line 34"/>
          <p:cNvSpPr>
            <a:spLocks noChangeShapeType="1"/>
          </p:cNvSpPr>
          <p:nvPr/>
        </p:nvSpPr>
        <p:spPr bwMode="auto">
          <a:xfrm>
            <a:off x="1570704" y="3918156"/>
            <a:ext cx="3580429" cy="0"/>
          </a:xfrm>
          <a:prstGeom prst="line">
            <a:avLst/>
          </a:prstGeom>
          <a:noFill/>
          <a:ln w="38100">
            <a:solidFill>
              <a:srgbClr val="0000FF">
                <a:alpha val="50195"/>
              </a:srgbClr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35"/>
          <p:cNvSpPr>
            <a:spLocks noChangeShapeType="1"/>
          </p:cNvSpPr>
          <p:nvPr/>
        </p:nvSpPr>
        <p:spPr bwMode="auto">
          <a:xfrm>
            <a:off x="5334000" y="1752600"/>
            <a:ext cx="0" cy="2057400"/>
          </a:xfrm>
          <a:prstGeom prst="line">
            <a:avLst/>
          </a:prstGeom>
          <a:noFill/>
          <a:ln w="38100">
            <a:solidFill>
              <a:srgbClr val="0000FF">
                <a:alpha val="50195"/>
              </a:srgbClr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Oval 36"/>
          <p:cNvSpPr>
            <a:spLocks noChangeArrowheads="1"/>
          </p:cNvSpPr>
          <p:nvPr/>
        </p:nvSpPr>
        <p:spPr bwMode="auto">
          <a:xfrm>
            <a:off x="5181600" y="3766078"/>
            <a:ext cx="388788" cy="272522"/>
          </a:xfrm>
          <a:prstGeom prst="ellipse">
            <a:avLst/>
          </a:prstGeom>
          <a:noFill/>
          <a:ln w="34925">
            <a:solidFill>
              <a:srgbClr val="0000FF">
                <a:alpha val="50195"/>
              </a:srgbClr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676400"/>
          <a:ext cx="7924800" cy="3810000"/>
        </p:xfrm>
        <a:graphic>
          <a:graphicData uri="http://schemas.openxmlformats.org/drawingml/2006/table">
            <a:tbl>
              <a:tblPr/>
              <a:tblGrid>
                <a:gridCol w="1981200"/>
                <a:gridCol w="1981200"/>
                <a:gridCol w="1981200"/>
                <a:gridCol w="1981200"/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 × 1 = 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1 = 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7030A0"/>
                          </a:solidFill>
                          <a:latin typeface="Arial Black"/>
                        </a:rPr>
                        <a:t>4 × 1 =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1 = 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2 = 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2 = 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2 = 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2 = 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3 = 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3 = 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3 =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3 = 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4 = 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4 =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4 = 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4 = 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5 = 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5 = 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5 = 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5 = 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6 =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6 = 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6 = 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6 = 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 × 7 = 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latin typeface="Arial Black"/>
                        </a:rPr>
                        <a:t>3 × 7 = 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7 = 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7 = 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8 = 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latin typeface="Arial Black"/>
                        </a:rPr>
                        <a:t>3 × 8 = 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8 = 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8 = 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9 = 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FF0000"/>
                          </a:solidFill>
                          <a:latin typeface="Arial Black"/>
                        </a:rPr>
                        <a:t>3 × 9 = 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7030A0"/>
                          </a:solidFill>
                          <a:latin typeface="Arial Black"/>
                        </a:rPr>
                        <a:t>4 × 9 = 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9 = 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 × 10 = 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latin typeface="Arial Black"/>
                        </a:rPr>
                        <a:t>3 × 10 = 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7030A0"/>
                          </a:solidFill>
                          <a:latin typeface="Arial Black"/>
                        </a:rPr>
                        <a:t>4 × 10 = 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70C0"/>
                          </a:solidFill>
                          <a:latin typeface="Arial Black"/>
                        </a:rPr>
                        <a:t>5 × 10 = 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17763" name="Title 1"/>
          <p:cNvSpPr txBox="1">
            <a:spLocks/>
          </p:cNvSpPr>
          <p:nvPr/>
        </p:nvSpPr>
        <p:spPr bwMode="auto">
          <a:xfrm>
            <a:off x="457200" y="7620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5626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5626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2 =</a:t>
            </a:r>
            <a:endParaRPr lang="en-US" sz="6000" dirty="0"/>
          </a:p>
        </p:txBody>
      </p:sp>
      <p:pic>
        <p:nvPicPr>
          <p:cNvPr id="11776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7272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6764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7150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7150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18787" name="Title 1"/>
          <p:cNvSpPr txBox="1">
            <a:spLocks/>
          </p:cNvSpPr>
          <p:nvPr/>
        </p:nvSpPr>
        <p:spPr bwMode="auto">
          <a:xfrm>
            <a:off x="457200" y="6096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410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410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4 =</a:t>
            </a:r>
            <a:endParaRPr lang="en-US" sz="6000" dirty="0"/>
          </a:p>
        </p:txBody>
      </p:sp>
      <p:pic>
        <p:nvPicPr>
          <p:cNvPr id="11879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5748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5240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562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562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19811" name="Title 1"/>
          <p:cNvSpPr txBox="1">
            <a:spLocks/>
          </p:cNvSpPr>
          <p:nvPr/>
        </p:nvSpPr>
        <p:spPr bwMode="auto">
          <a:xfrm>
            <a:off x="457200" y="6096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410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4102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6 =</a:t>
            </a:r>
            <a:endParaRPr lang="en-US" sz="6000" dirty="0"/>
          </a:p>
        </p:txBody>
      </p:sp>
      <p:pic>
        <p:nvPicPr>
          <p:cNvPr id="11981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5748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5240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562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562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083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8 =</a:t>
            </a:r>
            <a:endParaRPr lang="en-US" sz="6000" dirty="0"/>
          </a:p>
        </p:txBody>
      </p:sp>
      <p:pic>
        <p:nvPicPr>
          <p:cNvPr id="12083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185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3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3 x 10 =</a:t>
            </a:r>
            <a:endParaRPr lang="en-US" sz="6000" dirty="0"/>
          </a:p>
        </p:txBody>
      </p:sp>
      <p:pic>
        <p:nvPicPr>
          <p:cNvPr id="12186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288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Three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3 x 11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3 x 12 =</a:t>
            </a:r>
            <a:endParaRPr lang="en-US" sz="6000" dirty="0"/>
          </a:p>
        </p:txBody>
      </p:sp>
      <p:pic>
        <p:nvPicPr>
          <p:cNvPr id="12288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697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2 =</a:t>
            </a:r>
            <a:endParaRPr lang="en-US" sz="6000" dirty="0"/>
          </a:p>
        </p:txBody>
      </p:sp>
      <p:pic>
        <p:nvPicPr>
          <p:cNvPr id="12698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800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4 =</a:t>
            </a:r>
            <a:endParaRPr lang="en-US" sz="6000" dirty="0"/>
          </a:p>
        </p:txBody>
      </p:sp>
      <p:pic>
        <p:nvPicPr>
          <p:cNvPr id="12800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2902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6 =</a:t>
            </a:r>
            <a:endParaRPr lang="en-US" sz="6000" dirty="0"/>
          </a:p>
        </p:txBody>
      </p:sp>
      <p:pic>
        <p:nvPicPr>
          <p:cNvPr id="12903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005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8 =</a:t>
            </a:r>
            <a:endParaRPr lang="en-US" sz="6000" dirty="0"/>
          </a:p>
        </p:txBody>
      </p:sp>
      <p:pic>
        <p:nvPicPr>
          <p:cNvPr id="13005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107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4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4 x 10 =</a:t>
            </a:r>
            <a:endParaRPr lang="en-US" sz="6000" dirty="0"/>
          </a:p>
        </p:txBody>
      </p:sp>
      <p:pic>
        <p:nvPicPr>
          <p:cNvPr id="13107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209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Four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4 x 11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4 x 12 =</a:t>
            </a:r>
            <a:endParaRPr lang="en-US" sz="6000" dirty="0"/>
          </a:p>
        </p:txBody>
      </p:sp>
      <p:pic>
        <p:nvPicPr>
          <p:cNvPr id="13210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619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2 =</a:t>
            </a:r>
            <a:endParaRPr lang="en-US" sz="6000" dirty="0"/>
          </a:p>
        </p:txBody>
      </p:sp>
      <p:pic>
        <p:nvPicPr>
          <p:cNvPr id="13619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721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4 =</a:t>
            </a:r>
            <a:endParaRPr lang="en-US" sz="6000" dirty="0"/>
          </a:p>
        </p:txBody>
      </p:sp>
      <p:pic>
        <p:nvPicPr>
          <p:cNvPr id="13722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824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6 =</a:t>
            </a:r>
            <a:endParaRPr lang="en-US" sz="6000" dirty="0"/>
          </a:p>
        </p:txBody>
      </p:sp>
      <p:pic>
        <p:nvPicPr>
          <p:cNvPr id="13824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3926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8 =</a:t>
            </a:r>
            <a:endParaRPr lang="en-US" sz="6000" dirty="0"/>
          </a:p>
        </p:txBody>
      </p:sp>
      <p:pic>
        <p:nvPicPr>
          <p:cNvPr id="13927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029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6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6 x 10 =</a:t>
            </a:r>
            <a:endParaRPr lang="en-US" sz="6000" dirty="0"/>
          </a:p>
        </p:txBody>
      </p:sp>
      <p:pic>
        <p:nvPicPr>
          <p:cNvPr id="14029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131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6 x 11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6 x 12 =</a:t>
            </a:r>
            <a:endParaRPr lang="en-US" sz="6000" dirty="0"/>
          </a:p>
        </p:txBody>
      </p:sp>
      <p:pic>
        <p:nvPicPr>
          <p:cNvPr id="14131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541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2 =</a:t>
            </a:r>
            <a:endParaRPr lang="en-US" sz="6000" dirty="0"/>
          </a:p>
        </p:txBody>
      </p:sp>
      <p:pic>
        <p:nvPicPr>
          <p:cNvPr id="14541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643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4 =</a:t>
            </a:r>
            <a:endParaRPr lang="en-US" sz="6000" dirty="0"/>
          </a:p>
        </p:txBody>
      </p:sp>
      <p:pic>
        <p:nvPicPr>
          <p:cNvPr id="14643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745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solidFill>
            <a:srgbClr val="FF33CC"/>
          </a:solidFill>
          <a:ln w="476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u="sng"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6 =</a:t>
            </a:r>
            <a:endParaRPr lang="en-US" sz="6000" dirty="0"/>
          </a:p>
        </p:txBody>
      </p:sp>
      <p:pic>
        <p:nvPicPr>
          <p:cNvPr id="14746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848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8 =</a:t>
            </a:r>
            <a:endParaRPr lang="en-US" sz="6000" dirty="0"/>
          </a:p>
        </p:txBody>
      </p:sp>
      <p:pic>
        <p:nvPicPr>
          <p:cNvPr id="14848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4950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7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7 x 10 =</a:t>
            </a:r>
            <a:endParaRPr lang="en-US" sz="6000" dirty="0"/>
          </a:p>
        </p:txBody>
      </p:sp>
      <p:pic>
        <p:nvPicPr>
          <p:cNvPr id="14951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053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Seven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7 x 11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7 x 12 =</a:t>
            </a:r>
            <a:endParaRPr lang="en-US" sz="6000" dirty="0"/>
          </a:p>
        </p:txBody>
      </p:sp>
      <p:pic>
        <p:nvPicPr>
          <p:cNvPr id="15053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462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2 =</a:t>
            </a:r>
            <a:endParaRPr lang="en-US" sz="6000" dirty="0"/>
          </a:p>
        </p:txBody>
      </p:sp>
      <p:pic>
        <p:nvPicPr>
          <p:cNvPr id="15463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565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4 =</a:t>
            </a:r>
            <a:endParaRPr lang="en-US" sz="6000" dirty="0"/>
          </a:p>
        </p:txBody>
      </p:sp>
      <p:pic>
        <p:nvPicPr>
          <p:cNvPr id="15565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667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solidFill>
            <a:srgbClr val="FF33CC"/>
          </a:solidFill>
          <a:ln w="476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 u="sng"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6 =</a:t>
            </a:r>
            <a:endParaRPr lang="en-US" sz="6000" dirty="0"/>
          </a:p>
        </p:txBody>
      </p:sp>
      <p:pic>
        <p:nvPicPr>
          <p:cNvPr id="15667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769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8 =</a:t>
            </a:r>
            <a:endParaRPr lang="en-US" sz="6000" dirty="0"/>
          </a:p>
        </p:txBody>
      </p:sp>
      <p:pic>
        <p:nvPicPr>
          <p:cNvPr id="15770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872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 8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8 x 10 =</a:t>
            </a:r>
            <a:endParaRPr lang="en-US" sz="6000" dirty="0"/>
          </a:p>
        </p:txBody>
      </p:sp>
      <p:pic>
        <p:nvPicPr>
          <p:cNvPr id="15872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5974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Eight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8 x 11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 8 x 12 =</a:t>
            </a:r>
            <a:endParaRPr lang="en-US" sz="6000" dirty="0"/>
          </a:p>
        </p:txBody>
      </p:sp>
      <p:pic>
        <p:nvPicPr>
          <p:cNvPr id="15975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384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1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2 =</a:t>
            </a:r>
            <a:endParaRPr lang="en-US" sz="6000" dirty="0"/>
          </a:p>
        </p:txBody>
      </p:sp>
      <p:pic>
        <p:nvPicPr>
          <p:cNvPr id="16384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4867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3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4 =</a:t>
            </a:r>
            <a:endParaRPr lang="en-US" sz="6000" dirty="0"/>
          </a:p>
        </p:txBody>
      </p:sp>
      <p:pic>
        <p:nvPicPr>
          <p:cNvPr id="164871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8963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11=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12=</a:t>
            </a:r>
            <a:endParaRPr lang="en-US" sz="6000" dirty="0"/>
          </a:p>
        </p:txBody>
      </p:sp>
      <p:pic>
        <p:nvPicPr>
          <p:cNvPr id="168967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3528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5891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5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6 =</a:t>
            </a:r>
            <a:endParaRPr lang="en-US" sz="6000" dirty="0"/>
          </a:p>
        </p:txBody>
      </p:sp>
      <p:pic>
        <p:nvPicPr>
          <p:cNvPr id="165895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6915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7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8 =</a:t>
            </a:r>
            <a:endParaRPr lang="en-US" sz="6000" dirty="0"/>
          </a:p>
        </p:txBody>
      </p:sp>
      <p:pic>
        <p:nvPicPr>
          <p:cNvPr id="166919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2390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  <a:solidFill>
            <a:schemeClr val="bg1"/>
          </a:solidFill>
          <a:ln w="412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                     </a:t>
            </a:r>
            <a:endParaRPr lang="en-US" sz="9600" smtClean="0"/>
          </a:p>
        </p:txBody>
      </p:sp>
      <p:sp>
        <p:nvSpPr>
          <p:cNvPr id="167939" name="Title 1"/>
          <p:cNvSpPr txBox="1">
            <a:spLocks/>
          </p:cNvSpPr>
          <p:nvPr/>
        </p:nvSpPr>
        <p:spPr bwMode="auto">
          <a:xfrm>
            <a:off x="457200" y="304800"/>
            <a:ext cx="8229600" cy="7620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400" b="1">
                <a:solidFill>
                  <a:schemeClr val="lt1"/>
                </a:solidFill>
                <a:latin typeface="Calibri" pitchFamily="34" charset="0"/>
              </a:rPr>
              <a:t>Multiply by Twelve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9 =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8200" y="5105400"/>
            <a:ext cx="3810000" cy="1219200"/>
          </a:xfrm>
          <a:prstGeom prst="rect">
            <a:avLst/>
          </a:prstGeom>
          <a:noFill/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/>
                </a:solidFill>
              </a:rPr>
              <a:t>12 x 10=</a:t>
            </a:r>
            <a:endParaRPr lang="en-US" sz="6000" dirty="0"/>
          </a:p>
        </p:txBody>
      </p:sp>
      <p:pic>
        <p:nvPicPr>
          <p:cNvPr id="167943" name="Picture 9" descr="Multiplication Chart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270000"/>
            <a:ext cx="56388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1752600" y="1219200"/>
            <a:ext cx="56388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766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91400" y="52578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Title 2"/>
          <p:cNvSpPr>
            <a:spLocks noGrp="1"/>
          </p:cNvSpPr>
          <p:nvPr>
            <p:ph type="title"/>
          </p:nvPr>
        </p:nvSpPr>
        <p:spPr>
          <a:xfrm>
            <a:off x="152400" y="838200"/>
            <a:ext cx="8839200" cy="609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Unit 4 Lesson 9 : Multiplying with a 10</a:t>
            </a:r>
          </a:p>
        </p:txBody>
      </p:sp>
      <p:sp>
        <p:nvSpPr>
          <p:cNvPr id="173059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1371600" y="1981200"/>
            <a:ext cx="2667000" cy="639763"/>
          </a:xfrm>
        </p:spPr>
        <p:txBody>
          <a:bodyPr/>
          <a:lstStyle/>
          <a:p>
            <a:pPr eaLnBrk="1" hangingPunct="1"/>
            <a:r>
              <a:rPr lang="en-US" sz="3200" smtClean="0"/>
              <a:t>SOLVE:</a:t>
            </a:r>
          </a:p>
        </p:txBody>
      </p:sp>
      <p:sp>
        <p:nvSpPr>
          <p:cNvPr id="173060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800600" y="1981200"/>
            <a:ext cx="3886200" cy="639763"/>
          </a:xfrm>
        </p:spPr>
        <p:txBody>
          <a:bodyPr/>
          <a:lstStyle/>
          <a:p>
            <a:pPr eaLnBrk="1" hangingPunct="1"/>
            <a:r>
              <a:rPr lang="en-US" sz="3200" smtClean="0"/>
              <a:t>SOLVE:</a:t>
            </a:r>
          </a:p>
        </p:txBody>
      </p:sp>
      <p:sp>
        <p:nvSpPr>
          <p:cNvPr id="173061" name="Oval 9"/>
          <p:cNvSpPr>
            <a:spLocks noChangeArrowheads="1"/>
          </p:cNvSpPr>
          <p:nvPr/>
        </p:nvSpPr>
        <p:spPr bwMode="auto">
          <a:xfrm>
            <a:off x="533400" y="2743200"/>
            <a:ext cx="3810000" cy="3962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3062" name="Oval 14"/>
          <p:cNvSpPr>
            <a:spLocks noChangeArrowheads="1"/>
          </p:cNvSpPr>
          <p:nvPr/>
        </p:nvSpPr>
        <p:spPr bwMode="auto">
          <a:xfrm>
            <a:off x="1447800" y="3733800"/>
            <a:ext cx="2057400" cy="228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3063" name="Oval 15"/>
          <p:cNvSpPr>
            <a:spLocks noChangeArrowheads="1"/>
          </p:cNvSpPr>
          <p:nvPr/>
        </p:nvSpPr>
        <p:spPr bwMode="auto">
          <a:xfrm>
            <a:off x="4648200" y="2819400"/>
            <a:ext cx="3810000" cy="3962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3064" name="Oval 16"/>
          <p:cNvSpPr>
            <a:spLocks noChangeArrowheads="1"/>
          </p:cNvSpPr>
          <p:nvPr/>
        </p:nvSpPr>
        <p:spPr bwMode="auto">
          <a:xfrm>
            <a:off x="5638800" y="3657600"/>
            <a:ext cx="1905000" cy="228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981200" y="4343400"/>
            <a:ext cx="914400" cy="1143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0" y="4267200"/>
            <a:ext cx="914400" cy="1143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73067" name="TextBox 19"/>
          <p:cNvSpPr txBox="1">
            <a:spLocks noChangeArrowheads="1"/>
          </p:cNvSpPr>
          <p:nvPr/>
        </p:nvSpPr>
        <p:spPr bwMode="auto">
          <a:xfrm>
            <a:off x="2133600" y="4648200"/>
            <a:ext cx="685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alibri" pitchFamily="34" charset="0"/>
              </a:rPr>
              <a:t>x5</a:t>
            </a:r>
          </a:p>
        </p:txBody>
      </p:sp>
      <p:sp>
        <p:nvSpPr>
          <p:cNvPr id="173068" name="TextBox 20"/>
          <p:cNvSpPr txBox="1">
            <a:spLocks noChangeArrowheads="1"/>
          </p:cNvSpPr>
          <p:nvPr/>
        </p:nvSpPr>
        <p:spPr bwMode="auto">
          <a:xfrm>
            <a:off x="6096000" y="4495800"/>
            <a:ext cx="838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alibri" pitchFamily="34" charset="0"/>
              </a:rPr>
              <a:t>x10</a:t>
            </a:r>
          </a:p>
        </p:txBody>
      </p:sp>
      <p:cxnSp>
        <p:nvCxnSpPr>
          <p:cNvPr id="23" name="Straight Connector 22"/>
          <p:cNvCxnSpPr>
            <a:stCxn id="18" idx="0"/>
            <a:endCxn id="173061" idx="0"/>
          </p:cNvCxnSpPr>
          <p:nvPr/>
        </p:nvCxnSpPr>
        <p:spPr>
          <a:xfrm rot="5400000" flipH="1" flipV="1">
            <a:off x="1638300" y="3543300"/>
            <a:ext cx="1600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8" idx="6"/>
          </p:cNvCxnSpPr>
          <p:nvPr/>
        </p:nvCxnSpPr>
        <p:spPr>
          <a:xfrm flipV="1">
            <a:off x="2895600" y="4876800"/>
            <a:ext cx="14478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8" idx="4"/>
            <a:endCxn id="173061" idx="4"/>
          </p:cNvCxnSpPr>
          <p:nvPr/>
        </p:nvCxnSpPr>
        <p:spPr>
          <a:xfrm rot="5400000">
            <a:off x="1828800" y="6096000"/>
            <a:ext cx="1219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2"/>
          </p:cNvCxnSpPr>
          <p:nvPr/>
        </p:nvCxnSpPr>
        <p:spPr>
          <a:xfrm rot="10800000">
            <a:off x="609600" y="4876800"/>
            <a:ext cx="1371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9" idx="0"/>
            <a:endCxn id="173063" idx="0"/>
          </p:cNvCxnSpPr>
          <p:nvPr/>
        </p:nvCxnSpPr>
        <p:spPr>
          <a:xfrm rot="5400000" flipH="1" flipV="1">
            <a:off x="5829300" y="3543300"/>
            <a:ext cx="1447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9" idx="4"/>
            <a:endCxn id="173063" idx="4"/>
          </p:cNvCxnSpPr>
          <p:nvPr/>
        </p:nvCxnSpPr>
        <p:spPr>
          <a:xfrm rot="5400000">
            <a:off x="5867400" y="6096000"/>
            <a:ext cx="1371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9" idx="6"/>
          </p:cNvCxnSpPr>
          <p:nvPr/>
        </p:nvCxnSpPr>
        <p:spPr>
          <a:xfrm flipV="1">
            <a:off x="7010400" y="4800600"/>
            <a:ext cx="1371600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73068" idx="1"/>
            <a:endCxn id="173063" idx="2"/>
          </p:cNvCxnSpPr>
          <p:nvPr/>
        </p:nvCxnSpPr>
        <p:spPr>
          <a:xfrm rot="10800000" flipV="1">
            <a:off x="4648200" y="4787900"/>
            <a:ext cx="1447800" cy="12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077" name="TextBox 44"/>
          <p:cNvSpPr txBox="1">
            <a:spLocks noChangeArrowheads="1"/>
          </p:cNvSpPr>
          <p:nvPr/>
        </p:nvSpPr>
        <p:spPr bwMode="auto">
          <a:xfrm>
            <a:off x="2667000" y="40386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8</a:t>
            </a:r>
          </a:p>
        </p:txBody>
      </p:sp>
      <p:sp>
        <p:nvSpPr>
          <p:cNvPr id="173078" name="TextBox 45"/>
          <p:cNvSpPr txBox="1">
            <a:spLocks noChangeArrowheads="1"/>
          </p:cNvSpPr>
          <p:nvPr/>
        </p:nvSpPr>
        <p:spPr bwMode="auto">
          <a:xfrm>
            <a:off x="2667000" y="51816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3</a:t>
            </a:r>
          </a:p>
        </p:txBody>
      </p:sp>
      <p:sp>
        <p:nvSpPr>
          <p:cNvPr id="173079" name="TextBox 46"/>
          <p:cNvSpPr txBox="1">
            <a:spLocks noChangeArrowheads="1"/>
          </p:cNvSpPr>
          <p:nvPr/>
        </p:nvSpPr>
        <p:spPr bwMode="auto">
          <a:xfrm>
            <a:off x="1600200" y="51816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4</a:t>
            </a:r>
          </a:p>
        </p:txBody>
      </p:sp>
      <p:sp>
        <p:nvSpPr>
          <p:cNvPr id="173080" name="TextBox 47"/>
          <p:cNvSpPr txBox="1">
            <a:spLocks noChangeArrowheads="1"/>
          </p:cNvSpPr>
          <p:nvPr/>
        </p:nvSpPr>
        <p:spPr bwMode="auto">
          <a:xfrm>
            <a:off x="1524000" y="41148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6</a:t>
            </a:r>
          </a:p>
        </p:txBody>
      </p:sp>
      <p:sp>
        <p:nvSpPr>
          <p:cNvPr id="173081" name="TextBox 48"/>
          <p:cNvSpPr txBox="1">
            <a:spLocks noChangeArrowheads="1"/>
          </p:cNvSpPr>
          <p:nvPr/>
        </p:nvSpPr>
        <p:spPr bwMode="auto">
          <a:xfrm>
            <a:off x="6858000" y="39624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3</a:t>
            </a:r>
          </a:p>
        </p:txBody>
      </p:sp>
      <p:sp>
        <p:nvSpPr>
          <p:cNvPr id="173082" name="TextBox 49"/>
          <p:cNvSpPr txBox="1">
            <a:spLocks noChangeArrowheads="1"/>
          </p:cNvSpPr>
          <p:nvPr/>
        </p:nvSpPr>
        <p:spPr bwMode="auto">
          <a:xfrm>
            <a:off x="5715000" y="39624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7</a:t>
            </a:r>
          </a:p>
        </p:txBody>
      </p:sp>
      <p:sp>
        <p:nvSpPr>
          <p:cNvPr id="173083" name="TextBox 50"/>
          <p:cNvSpPr txBox="1">
            <a:spLocks noChangeArrowheads="1"/>
          </p:cNvSpPr>
          <p:nvPr/>
        </p:nvSpPr>
        <p:spPr bwMode="auto">
          <a:xfrm>
            <a:off x="5715000" y="51054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5</a:t>
            </a:r>
          </a:p>
        </p:txBody>
      </p:sp>
      <p:sp>
        <p:nvSpPr>
          <p:cNvPr id="173084" name="TextBox 51"/>
          <p:cNvSpPr txBox="1">
            <a:spLocks noChangeArrowheads="1"/>
          </p:cNvSpPr>
          <p:nvPr/>
        </p:nvSpPr>
        <p:spPr bwMode="auto">
          <a:xfrm>
            <a:off x="6934200" y="5105400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5200" y="1524000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Mixed Practice 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447800" y="762000"/>
            <a:ext cx="6159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haroni" pitchFamily="2" charset="-79"/>
                <a:cs typeface="Aharoni" pitchFamily="2" charset="-79"/>
              </a:rPr>
              <a:t>Practice Questions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812925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There are 6 flowers pots. Each flower pot has 4 flowers. How may flowers are there  altogether.</a:t>
            </a:r>
            <a:endParaRPr lang="en-US" sz="2400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229600" y="7194550"/>
            <a:ext cx="762000" cy="365125"/>
          </a:xfrm>
          <a:prstGeom prst="rect">
            <a:avLst/>
          </a:prstGeom>
          <a:noFill/>
        </p:spPr>
        <p:txBody>
          <a:bodyPr vert="horz" lIns="0" tIns="0" rIns="0" bIns="0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AD309A-E6CE-4B46-BCE9-9397D00E49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6248400" y="1660525"/>
            <a:ext cx="121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6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u="sng" dirty="0" smtClean="0">
                <a:solidFill>
                  <a:srgbClr val="FF0000"/>
                </a:solidFill>
                <a:latin typeface="+mj-lt"/>
              </a:rPr>
              <a:t>x 4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24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3519865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sz="2400" dirty="0" smtClean="0"/>
              <a:t>Ali has 8 bowls with 7 goldfish in each bowl. How many fish are there altogether</a:t>
            </a:r>
            <a:endParaRPr lang="en-US" sz="2400" dirty="0"/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77000" y="3367465"/>
            <a:ext cx="121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8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u="sng" dirty="0" smtClean="0">
                <a:solidFill>
                  <a:srgbClr val="FF0000"/>
                </a:solidFill>
                <a:latin typeface="+mj-lt"/>
              </a:rPr>
              <a:t>x 7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56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5196265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sz="2400" dirty="0" smtClean="0"/>
              <a:t>7 jackets are hanging in the shop. Each jacket has 6 buttons. How many buttons in all.</a:t>
            </a:r>
            <a:endParaRPr lang="en-US" sz="2400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477000" y="5043865"/>
            <a:ext cx="121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7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u="sng" dirty="0" smtClean="0">
                <a:solidFill>
                  <a:srgbClr val="FF0000"/>
                </a:solidFill>
                <a:latin typeface="+mj-lt"/>
              </a:rPr>
              <a:t>x 6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  <a:p>
            <a:pPr algn="r"/>
            <a:r>
              <a:rPr lang="en-US" sz="32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0" dirty="0" smtClean="0">
                <a:solidFill>
                  <a:srgbClr val="FF0000"/>
                </a:solidFill>
                <a:latin typeface="+mj-lt"/>
              </a:rPr>
              <a:t>42</a:t>
            </a:r>
            <a:endParaRPr lang="en-US" sz="3200" b="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" y="762000"/>
            <a:ext cx="9143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haroni" pitchFamily="2" charset="-79"/>
                <a:cs typeface="Aharoni" pitchFamily="2" charset="-79"/>
              </a:rPr>
              <a:t>Multiplication  Converting Ones</a:t>
            </a:r>
            <a:endParaRPr lang="en-US" sz="4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dell\AppData\Local\Microsoft\Windows\Temporary Internet Files\Content.IE5\QCSW1X0B\MC90029003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886200"/>
            <a:ext cx="3429000" cy="2888453"/>
          </a:xfrm>
          <a:prstGeom prst="rect">
            <a:avLst/>
          </a:prstGeom>
          <a:noFill/>
        </p:spPr>
      </p:pic>
      <p:pic>
        <p:nvPicPr>
          <p:cNvPr id="48" name="Picture 2" descr="C:\Users\dell\AppData\Local\Microsoft\Windows\Temporary Internet Files\Content.IE5\QCSW1X0B\MC90029003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969547"/>
            <a:ext cx="3429000" cy="288845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Knowledge Test</a:t>
            </a:r>
            <a:endParaRPr lang="en-US" dirty="0"/>
          </a:p>
        </p:txBody>
      </p:sp>
      <p:pic>
        <p:nvPicPr>
          <p:cNvPr id="1030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136" y="1524000"/>
            <a:ext cx="871778" cy="914400"/>
          </a:xfrm>
          <a:prstGeom prst="rect">
            <a:avLst/>
          </a:prstGeom>
          <a:noFill/>
        </p:spPr>
      </p:pic>
      <p:pic>
        <p:nvPicPr>
          <p:cNvPr id="10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5757" y="1524000"/>
            <a:ext cx="871778" cy="914400"/>
          </a:xfrm>
          <a:prstGeom prst="rect">
            <a:avLst/>
          </a:prstGeom>
          <a:noFill/>
        </p:spPr>
      </p:pic>
      <p:pic>
        <p:nvPicPr>
          <p:cNvPr id="11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4022" y="1524000"/>
            <a:ext cx="871778" cy="914400"/>
          </a:xfrm>
          <a:prstGeom prst="rect">
            <a:avLst/>
          </a:prstGeom>
          <a:noFill/>
        </p:spPr>
      </p:pic>
      <p:pic>
        <p:nvPicPr>
          <p:cNvPr id="12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72668" y="1553496"/>
            <a:ext cx="871778" cy="914400"/>
          </a:xfrm>
          <a:prstGeom prst="rect">
            <a:avLst/>
          </a:prstGeom>
          <a:noFill/>
        </p:spPr>
      </p:pic>
      <p:pic>
        <p:nvPicPr>
          <p:cNvPr id="13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3289" y="1553496"/>
            <a:ext cx="871778" cy="914400"/>
          </a:xfrm>
          <a:prstGeom prst="rect">
            <a:avLst/>
          </a:prstGeom>
          <a:noFill/>
        </p:spPr>
      </p:pic>
      <p:pic>
        <p:nvPicPr>
          <p:cNvPr id="14" name="Picture 6" descr="C:\Users\dell\AppData\Local\Microsoft\Windows\Temporary Internet Files\Content.IE5\7NQP87N2\MC910216978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71554" y="1553496"/>
            <a:ext cx="871778" cy="91440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088041" y="1785258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1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59641" y="1785258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2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83641" y="1785258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3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9373" y="1814754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4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07173" y="1814754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5</a:t>
            </a:r>
            <a:endParaRPr lang="en-US" sz="800" b="1" dirty="0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231173" y="1814754"/>
            <a:ext cx="30165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6</a:t>
            </a:r>
            <a:endParaRPr lang="en-US" sz="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0.10642 0.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33768 0.5666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11111E-6 L -0.14392 0.5888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96296E-6 L 0.07518 0.62893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3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96296E-6 L -0.47691 0.51782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" y="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2662 L -0.18351 0.54676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890111"/>
            <a:ext cx="8610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/>
            <a:r>
              <a:rPr lang="en-US" sz="4800" b="1" dirty="0" smtClean="0">
                <a:solidFill>
                  <a:srgbClr val="FF0000"/>
                </a:solidFill>
                <a:latin typeface="+mj-lt"/>
              </a:rPr>
              <a:t>12 bananas </a:t>
            </a:r>
            <a:r>
              <a:rPr lang="en-US" sz="4000" dirty="0" smtClean="0">
                <a:latin typeface="+mj-lt"/>
              </a:rPr>
              <a:t>are shared equally between </a:t>
            </a:r>
            <a:r>
              <a:rPr lang="en-US" sz="4000" b="1" dirty="0" smtClean="0">
                <a:solidFill>
                  <a:srgbClr val="FF0000"/>
                </a:solidFill>
                <a:latin typeface="+mj-lt"/>
              </a:rPr>
              <a:t>3 chimpanzees</a:t>
            </a:r>
            <a:r>
              <a:rPr lang="en-US" sz="4000" dirty="0" smtClean="0">
                <a:latin typeface="+mj-lt"/>
              </a:rPr>
              <a:t>. How many bananas does each chimpanzee get?</a:t>
            </a:r>
          </a:p>
          <a:p>
            <a:pPr marL="457200"/>
            <a:r>
              <a:rPr lang="en-US" sz="4000" dirty="0" smtClean="0">
                <a:solidFill>
                  <a:srgbClr val="002060"/>
                </a:solidFill>
                <a:latin typeface="+mj-lt"/>
              </a:rPr>
              <a:t>12 bananas are shared equally among 3 chimpanzees. </a:t>
            </a:r>
          </a:p>
          <a:p>
            <a:pPr marL="457200" indent="-457200" algn="ctr"/>
            <a:r>
              <a:rPr lang="en-US" sz="6000" b="1" dirty="0" smtClean="0">
                <a:solidFill>
                  <a:srgbClr val="FF0000"/>
                </a:solidFill>
                <a:latin typeface="+mj-lt"/>
              </a:rPr>
              <a:t>12 ÷ 3 =4</a:t>
            </a:r>
          </a:p>
          <a:p>
            <a:pPr marL="457200" indent="-457200" algn="ctr"/>
            <a:r>
              <a:rPr lang="en-US" sz="4800" dirty="0" smtClean="0">
                <a:solidFill>
                  <a:srgbClr val="7030A0"/>
                </a:solidFill>
                <a:latin typeface="+mj-lt"/>
              </a:rPr>
              <a:t>Each chimpanzee gets </a:t>
            </a:r>
          </a:p>
          <a:p>
            <a:pPr marL="457200" indent="-457200" algn="ctr"/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4 bananas.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890111"/>
            <a:ext cx="8610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/>
            <a:r>
              <a:rPr lang="en-US" sz="4800" b="1" dirty="0" smtClean="0">
                <a:solidFill>
                  <a:srgbClr val="FF0000"/>
                </a:solidFill>
                <a:latin typeface="+mj-lt"/>
              </a:rPr>
              <a:t>8 nuts </a:t>
            </a:r>
            <a:r>
              <a:rPr lang="en-US" sz="4000" dirty="0" smtClean="0">
                <a:latin typeface="+mj-lt"/>
              </a:rPr>
              <a:t>are shared equally between </a:t>
            </a:r>
            <a:r>
              <a:rPr lang="en-US" sz="4000" b="1" dirty="0" smtClean="0">
                <a:solidFill>
                  <a:srgbClr val="FF0000"/>
                </a:solidFill>
                <a:latin typeface="+mj-lt"/>
              </a:rPr>
              <a:t>2 friends</a:t>
            </a:r>
            <a:r>
              <a:rPr lang="en-US" sz="4000" dirty="0" smtClean="0">
                <a:latin typeface="+mj-lt"/>
              </a:rPr>
              <a:t>. How many nuts does each friend get?</a:t>
            </a:r>
          </a:p>
          <a:p>
            <a:pPr marL="457200"/>
            <a:r>
              <a:rPr lang="en-US" sz="4000" dirty="0" smtClean="0">
                <a:solidFill>
                  <a:srgbClr val="002060"/>
                </a:solidFill>
                <a:latin typeface="+mj-lt"/>
              </a:rPr>
              <a:t>8 nuts are shared equally among 2 friends. </a:t>
            </a:r>
          </a:p>
          <a:p>
            <a:pPr marL="457200" indent="-457200" algn="ctr"/>
            <a:r>
              <a:rPr lang="en-US" sz="6000" b="1" dirty="0" smtClean="0">
                <a:solidFill>
                  <a:srgbClr val="FF0000"/>
                </a:solidFill>
                <a:latin typeface="+mj-lt"/>
              </a:rPr>
              <a:t>8 ÷ 2 =4</a:t>
            </a:r>
          </a:p>
          <a:p>
            <a:pPr marL="457200" indent="-457200" algn="ctr"/>
            <a:r>
              <a:rPr lang="en-US" sz="4800" dirty="0" smtClean="0">
                <a:solidFill>
                  <a:srgbClr val="7030A0"/>
                </a:solidFill>
                <a:latin typeface="+mj-lt"/>
              </a:rPr>
              <a:t>Each friend gets </a:t>
            </a:r>
          </a:p>
          <a:p>
            <a:pPr marL="457200" indent="-457200" algn="ctr"/>
            <a:r>
              <a:rPr lang="en-US" sz="4800" b="1" dirty="0" smtClean="0">
                <a:solidFill>
                  <a:srgbClr val="002060"/>
                </a:solidFill>
                <a:latin typeface="+mj-lt"/>
              </a:rPr>
              <a:t>4 nuts. </a:t>
            </a:r>
          </a:p>
          <a:p>
            <a:pPr marL="457200" indent="-457200" algn="ctr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1" name="Text Box 38"/>
          <p:cNvSpPr txBox="1">
            <a:spLocks noChangeArrowheads="1"/>
          </p:cNvSpPr>
          <p:nvPr/>
        </p:nvSpPr>
        <p:spPr bwMode="auto">
          <a:xfrm>
            <a:off x="1481138" y="1384300"/>
            <a:ext cx="19478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</a:rPr>
              <a:t>15     5 = 3</a:t>
            </a:r>
          </a:p>
        </p:txBody>
      </p:sp>
      <p:sp>
        <p:nvSpPr>
          <p:cNvPr id="62472" name="Text Box 39"/>
          <p:cNvSpPr txBox="1">
            <a:spLocks noChangeArrowheads="1"/>
          </p:cNvSpPr>
          <p:nvPr/>
        </p:nvSpPr>
        <p:spPr bwMode="auto">
          <a:xfrm>
            <a:off x="5638800" y="1371600"/>
            <a:ext cx="18742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</a:rPr>
              <a:t>15     3 = 5</a:t>
            </a: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053764" y="1529380"/>
            <a:ext cx="293688" cy="242888"/>
            <a:chOff x="1212" y="1796"/>
            <a:chExt cx="185" cy="153"/>
          </a:xfrm>
        </p:grpSpPr>
        <p:sp>
          <p:nvSpPr>
            <p:cNvPr id="62480" name="Line 40"/>
            <p:cNvSpPr>
              <a:spLocks noChangeShapeType="1"/>
            </p:cNvSpPr>
            <p:nvPr/>
          </p:nvSpPr>
          <p:spPr bwMode="auto">
            <a:xfrm>
              <a:off x="1212" y="1871"/>
              <a:ext cx="18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2481" name="Oval 43"/>
            <p:cNvSpPr>
              <a:spLocks noChangeArrowheads="1"/>
            </p:cNvSpPr>
            <p:nvPr/>
          </p:nvSpPr>
          <p:spPr bwMode="auto">
            <a:xfrm>
              <a:off x="1286" y="1796"/>
              <a:ext cx="46" cy="5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2482" name="Oval 44"/>
            <p:cNvSpPr>
              <a:spLocks noChangeArrowheads="1"/>
            </p:cNvSpPr>
            <p:nvPr/>
          </p:nvSpPr>
          <p:spPr bwMode="auto">
            <a:xfrm>
              <a:off x="1286" y="1898"/>
              <a:ext cx="46" cy="5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228938" y="1556926"/>
            <a:ext cx="293688" cy="242887"/>
            <a:chOff x="1212" y="1796"/>
            <a:chExt cx="185" cy="153"/>
          </a:xfrm>
        </p:grpSpPr>
        <p:sp>
          <p:nvSpPr>
            <p:cNvPr id="62477" name="Line 47"/>
            <p:cNvSpPr>
              <a:spLocks noChangeShapeType="1"/>
            </p:cNvSpPr>
            <p:nvPr/>
          </p:nvSpPr>
          <p:spPr bwMode="auto">
            <a:xfrm>
              <a:off x="1212" y="1871"/>
              <a:ext cx="18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2478" name="Oval 48"/>
            <p:cNvSpPr>
              <a:spLocks noChangeArrowheads="1"/>
            </p:cNvSpPr>
            <p:nvPr/>
          </p:nvSpPr>
          <p:spPr bwMode="auto">
            <a:xfrm>
              <a:off x="1286" y="1796"/>
              <a:ext cx="46" cy="5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62479" name="Oval 49"/>
            <p:cNvSpPr>
              <a:spLocks noChangeArrowheads="1"/>
            </p:cNvSpPr>
            <p:nvPr/>
          </p:nvSpPr>
          <p:spPr bwMode="auto">
            <a:xfrm>
              <a:off x="1286" y="1898"/>
              <a:ext cx="46" cy="5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58418" name="Picture 50" descr="15 divided by 5 equals 3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2298700"/>
            <a:ext cx="33416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9" name="Picture 51" descr="15 divided by 3 equals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6888" y="2154238"/>
            <a:ext cx="1843087" cy="410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Division as inverse of multiplication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Another Form of Division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0"/>
            <a:ext cx="838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The number to be divided is called </a:t>
            </a:r>
            <a:r>
              <a:rPr lang="en-US" sz="4000" b="1" dirty="0" smtClean="0">
                <a:solidFill>
                  <a:srgbClr val="FF0000"/>
                </a:solidFill>
              </a:rPr>
              <a:t>dividend</a:t>
            </a:r>
            <a:r>
              <a:rPr lang="en-US" sz="4000" dirty="0" smtClean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The number which divides is called </a:t>
            </a:r>
            <a:r>
              <a:rPr lang="en-US" sz="4000" b="1" dirty="0" smtClean="0">
                <a:solidFill>
                  <a:srgbClr val="FF0000"/>
                </a:solidFill>
              </a:rPr>
              <a:t>divisor</a:t>
            </a:r>
            <a:r>
              <a:rPr lang="en-US" sz="4000" dirty="0" smtClean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The number which comes out at the end is called </a:t>
            </a:r>
            <a:r>
              <a:rPr lang="en-US" sz="4000" b="1" dirty="0" smtClean="0">
                <a:solidFill>
                  <a:srgbClr val="FF0000"/>
                </a:solidFill>
              </a:rPr>
              <a:t>quotient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Review Multiplication and Division 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2362200"/>
            <a:ext cx="2590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2 x 3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2 x 4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3 x 7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4 x 2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5 x 3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7 x 3 =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81600" y="2362200"/>
            <a:ext cx="3048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4 ÷ 2  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8 ÷ 4  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6 ÷ 2  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10 ÷ 5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15 ÷ 3 =</a:t>
            </a:r>
          </a:p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12 ÷ 6 =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2658</TotalTime>
  <Words>2050</Words>
  <Application>Microsoft Office PowerPoint</Application>
  <PresentationFormat>On-screen Show (4:3)</PresentationFormat>
  <Paragraphs>570</Paragraphs>
  <Slides>95</Slides>
  <Notes>61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Flow</vt:lpstr>
      <vt:lpstr>Today’s Objectives</vt:lpstr>
      <vt:lpstr>Knowledge Test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Multiplication in Columns</vt:lpstr>
      <vt:lpstr>Multiplication in Columns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Unit 4 Lesson 9 : Multiplying with a 10</vt:lpstr>
      <vt:lpstr>Slide 86</vt:lpstr>
      <vt:lpstr>Slide 87</vt:lpstr>
      <vt:lpstr>Knowledge Test</vt:lpstr>
      <vt:lpstr>Slide 89</vt:lpstr>
      <vt:lpstr>Slide 90</vt:lpstr>
      <vt:lpstr>Slide 91</vt:lpstr>
      <vt:lpstr>Division as inverse of multiplication </vt:lpstr>
      <vt:lpstr>Another Form of Division</vt:lpstr>
      <vt:lpstr>Review Multiplication and Division </vt:lpstr>
      <vt:lpstr>Slide 95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684</cp:revision>
  <dcterms:created xsi:type="dcterms:W3CDTF">2014-04-26T07:09:13Z</dcterms:created>
  <dcterms:modified xsi:type="dcterms:W3CDTF">2014-07-05T06:37:58Z</dcterms:modified>
</cp:coreProperties>
</file>