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9"/>
  </p:notesMasterIdLst>
  <p:sldIdLst>
    <p:sldId id="256" r:id="rId2"/>
    <p:sldId id="311" r:id="rId3"/>
    <p:sldId id="400" r:id="rId4"/>
    <p:sldId id="412" r:id="rId5"/>
    <p:sldId id="413" r:id="rId6"/>
    <p:sldId id="411" r:id="rId7"/>
    <p:sldId id="414" r:id="rId8"/>
    <p:sldId id="415" r:id="rId9"/>
    <p:sldId id="435" r:id="rId10"/>
    <p:sldId id="418" r:id="rId11"/>
    <p:sldId id="419" r:id="rId12"/>
    <p:sldId id="434" r:id="rId13"/>
    <p:sldId id="416" r:id="rId14"/>
    <p:sldId id="417" r:id="rId15"/>
    <p:sldId id="420" r:id="rId16"/>
    <p:sldId id="432" r:id="rId17"/>
    <p:sldId id="436" r:id="rId18"/>
    <p:sldId id="422" r:id="rId19"/>
    <p:sldId id="423" r:id="rId20"/>
    <p:sldId id="424" r:id="rId21"/>
    <p:sldId id="425" r:id="rId22"/>
    <p:sldId id="426" r:id="rId23"/>
    <p:sldId id="427" r:id="rId24"/>
    <p:sldId id="428" r:id="rId25"/>
    <p:sldId id="429" r:id="rId26"/>
    <p:sldId id="431" r:id="rId27"/>
    <p:sldId id="30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  <a:srgbClr val="C52211"/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6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about the types of angles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Measure the unknown angles 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</dgm:pt>
    <dgm:pt modelId="{DF5C0D29-B92D-476A-9D4D-42C57AE2914F}" type="sibTrans" cxnId="{530FE16C-343D-4F4F-8C3F-1FA173FB17A2}">
      <dgm:prSet/>
      <dgm:spPr/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7A7F82-6E50-4652-B506-1C1C4BFD8D75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A59EE9-328B-4600-B14B-1AEE55B4592A}">
      <dgm:prSet custT="1"/>
      <dgm:spPr/>
      <dgm:t>
        <a:bodyPr/>
        <a:lstStyle/>
        <a:p>
          <a:pPr rtl="0"/>
          <a:r>
            <a:rPr lang="en-GB" sz="2800" b="1" dirty="0" smtClean="0"/>
            <a:t>Assignment</a:t>
          </a:r>
          <a:endParaRPr lang="en-GB" sz="2800" b="1" dirty="0"/>
        </a:p>
      </dgm:t>
    </dgm:pt>
    <dgm:pt modelId="{B19B7920-2421-4448-974A-410B3EBFD769}" type="parTrans" cxnId="{C13DE16F-771F-4B36-9022-8B450859D225}">
      <dgm:prSet/>
      <dgm:spPr/>
      <dgm:t>
        <a:bodyPr/>
        <a:lstStyle/>
        <a:p>
          <a:endParaRPr lang="en-US" sz="2400"/>
        </a:p>
      </dgm:t>
    </dgm:pt>
    <dgm:pt modelId="{C634D9CB-B3C8-4FA2-91E9-BF53EF5FCE6F}" type="sibTrans" cxnId="{C13DE16F-771F-4B36-9022-8B450859D225}">
      <dgm:prSet/>
      <dgm:spPr/>
      <dgm:t>
        <a:bodyPr/>
        <a:lstStyle/>
        <a:p>
          <a:endParaRPr lang="en-US" sz="2400"/>
        </a:p>
      </dgm:t>
    </dgm:pt>
    <dgm:pt modelId="{DC96F7E6-1691-46C5-8314-3BFA4968FB43}" type="pres">
      <dgm:prSet presAssocID="{057A7F82-6E50-4652-B506-1C1C4BFD8D75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11BB2AF-66C4-4869-B6DE-C5C9966D7FDE}" type="pres">
      <dgm:prSet presAssocID="{9EA59EE9-328B-4600-B14B-1AEE55B4592A}" presName="horFlow" presStyleCnt="0"/>
      <dgm:spPr/>
    </dgm:pt>
    <dgm:pt modelId="{D18E30BD-C273-494F-BFB7-04242093A57E}" type="pres">
      <dgm:prSet presAssocID="{9EA59EE9-328B-4600-B14B-1AEE55B4592A}" presName="bigChev" presStyleLbl="node1" presStyleIdx="0" presStyleCnt="1" custScaleX="240141" custLinFactNeighborX="0" custLinFactNeighborY="-25044"/>
      <dgm:spPr/>
      <dgm:t>
        <a:bodyPr/>
        <a:lstStyle/>
        <a:p>
          <a:endParaRPr lang="en-US"/>
        </a:p>
      </dgm:t>
    </dgm:pt>
  </dgm:ptLst>
  <dgm:cxnLst>
    <dgm:cxn modelId="{4DE082B4-93C2-4DC1-90D7-99F11C599520}" type="presOf" srcId="{057A7F82-6E50-4652-B506-1C1C4BFD8D75}" destId="{DC96F7E6-1691-46C5-8314-3BFA4968FB43}" srcOrd="0" destOrd="0" presId="urn:microsoft.com/office/officeart/2005/8/layout/lProcess3"/>
    <dgm:cxn modelId="{AFC21670-720C-4098-9637-48EF0CC76904}" type="presOf" srcId="{9EA59EE9-328B-4600-B14B-1AEE55B4592A}" destId="{D18E30BD-C273-494F-BFB7-04242093A57E}" srcOrd="0" destOrd="0" presId="urn:microsoft.com/office/officeart/2005/8/layout/lProcess3"/>
    <dgm:cxn modelId="{C13DE16F-771F-4B36-9022-8B450859D225}" srcId="{057A7F82-6E50-4652-B506-1C1C4BFD8D75}" destId="{9EA59EE9-328B-4600-B14B-1AEE55B4592A}" srcOrd="0" destOrd="0" parTransId="{B19B7920-2421-4448-974A-410B3EBFD769}" sibTransId="{C634D9CB-B3C8-4FA2-91E9-BF53EF5FCE6F}"/>
    <dgm:cxn modelId="{E3446064-753A-4822-BCE3-4D2C0254018A}" type="presParOf" srcId="{DC96F7E6-1691-46C5-8314-3BFA4968FB43}" destId="{A11BB2AF-66C4-4869-B6DE-C5C9966D7FDE}" srcOrd="0" destOrd="0" presId="urn:microsoft.com/office/officeart/2005/8/layout/lProcess3"/>
    <dgm:cxn modelId="{5750906E-FF43-4C41-9C8D-1FE41CF005EC}" type="presParOf" srcId="{A11BB2AF-66C4-4869-B6DE-C5C9966D7FDE}" destId="{D18E30BD-C273-494F-BFB7-04242093A57E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285750" lvl="1" indent="-285750" algn="l" defTabSz="2266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5100" kern="1200" dirty="0" smtClean="0"/>
            <a:t>Learn about the types of angles</a:t>
          </a:r>
          <a:endParaRPr lang="en-US" sz="5100" kern="1200" dirty="0"/>
        </a:p>
        <a:p>
          <a:pPr marL="285750" lvl="1" indent="-285750" algn="l" defTabSz="2266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5100" kern="1200" dirty="0" smtClean="0"/>
            <a:t>Measure the unknown angles </a:t>
          </a:r>
          <a:endParaRPr lang="en-US" sz="51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8E30BD-C273-494F-BFB7-04242093A57E}">
      <dsp:nvSpPr>
        <dsp:cNvPr id="0" name=""/>
        <dsp:cNvSpPr/>
      </dsp:nvSpPr>
      <dsp:spPr>
        <a:xfrm>
          <a:off x="304797" y="0"/>
          <a:ext cx="3657604" cy="609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Assignment</a:t>
          </a:r>
          <a:endParaRPr lang="en-GB" sz="2800" b="1" kern="1200" dirty="0"/>
        </a:p>
      </dsp:txBody>
      <dsp:txXfrm>
        <a:off x="304797" y="0"/>
        <a:ext cx="3657604" cy="609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6/21/2014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2286000"/>
            <a:ext cx="8686800" cy="4343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3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</a:t>
            </a:r>
            <a:r>
              <a:rPr kumimoji="0" lang="en-US" sz="4000" b="0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19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Types &amp; Measurements of Angles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8229600" cy="667512"/>
          </a:xfrm>
        </p:spPr>
        <p:txBody>
          <a:bodyPr>
            <a:no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8-Point Star 23"/>
          <p:cNvSpPr/>
          <p:nvPr/>
        </p:nvSpPr>
        <p:spPr>
          <a:xfrm>
            <a:off x="0" y="381000"/>
            <a:ext cx="3352800" cy="1524000"/>
          </a:xfrm>
          <a:prstGeom prst="star8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610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</a:t>
            </a: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15714" name="Equation" r:id="rId3" imgW="914400" imgH="371520" progId="">
              <p:embed/>
            </p:oleObj>
          </a:graphicData>
        </a:graphic>
      </p:graphicFrame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685800" y="1905000"/>
            <a:ext cx="8077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Angles</a:t>
            </a:r>
            <a:r>
              <a:rPr lang="en-US" sz="2800" b="1" dirty="0">
                <a:latin typeface="Comic Sans MS" pitchFamily="66" charset="0"/>
              </a:rPr>
              <a:t> </a:t>
            </a:r>
            <a:r>
              <a:rPr lang="en-US" sz="2800" dirty="0">
                <a:latin typeface="Comic Sans MS" pitchFamily="66" charset="0"/>
              </a:rPr>
              <a:t>are measured by the amount of rotation.  360</a:t>
            </a:r>
            <a:r>
              <a:rPr lang="en-US" sz="2800" dirty="0">
                <a:latin typeface="Comic Sans MS" pitchFamily="66" charset="0"/>
                <a:cs typeface="Times New Roman" pitchFamily="18" charset="0"/>
              </a:rPr>
              <a:t>° is the amount of rotation of a ray back onto itself.</a:t>
            </a:r>
            <a:r>
              <a:rPr lang="en-US" sz="2800" dirty="0">
                <a:latin typeface="Comic Sans MS" pitchFamily="66" charset="0"/>
              </a:rPr>
              <a:t> </a:t>
            </a:r>
          </a:p>
        </p:txBody>
      </p:sp>
      <p:sp>
        <p:nvSpPr>
          <p:cNvPr id="9223" name="Line 5"/>
          <p:cNvSpPr>
            <a:spLocks noChangeShapeType="1"/>
          </p:cNvSpPr>
          <p:nvPr/>
        </p:nvSpPr>
        <p:spPr bwMode="auto">
          <a:xfrm flipV="1">
            <a:off x="1524000" y="3505200"/>
            <a:ext cx="1066800" cy="914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224" name="Line 6"/>
          <p:cNvSpPr>
            <a:spLocks noChangeShapeType="1"/>
          </p:cNvSpPr>
          <p:nvPr/>
        </p:nvSpPr>
        <p:spPr bwMode="auto">
          <a:xfrm>
            <a:off x="1524000" y="44196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2514600" y="38100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45</a:t>
            </a:r>
            <a:r>
              <a:rPr lang="en-US">
                <a:cs typeface="Times New Roman" pitchFamily="18" charset="0"/>
              </a:rPr>
              <a:t>°</a:t>
            </a:r>
          </a:p>
        </p:txBody>
      </p:sp>
      <p:sp>
        <p:nvSpPr>
          <p:cNvPr id="9226" name="Line 18"/>
          <p:cNvSpPr>
            <a:spLocks noChangeShapeType="1"/>
          </p:cNvSpPr>
          <p:nvPr/>
        </p:nvSpPr>
        <p:spPr bwMode="auto">
          <a:xfrm flipV="1">
            <a:off x="4038600" y="3352800"/>
            <a:ext cx="0" cy="1066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227" name="Line 19"/>
          <p:cNvSpPr>
            <a:spLocks noChangeShapeType="1"/>
          </p:cNvSpPr>
          <p:nvPr/>
        </p:nvSpPr>
        <p:spPr bwMode="auto">
          <a:xfrm>
            <a:off x="4038600" y="44196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228" name="Text Box 20"/>
          <p:cNvSpPr txBox="1">
            <a:spLocks noChangeArrowheads="1"/>
          </p:cNvSpPr>
          <p:nvPr/>
        </p:nvSpPr>
        <p:spPr bwMode="auto">
          <a:xfrm>
            <a:off x="4572000" y="35814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90</a:t>
            </a:r>
            <a:r>
              <a:rPr lang="en-US">
                <a:cs typeface="Times New Roman" pitchFamily="18" charset="0"/>
              </a:rPr>
              <a:t>°</a:t>
            </a:r>
          </a:p>
        </p:txBody>
      </p:sp>
      <p:sp>
        <p:nvSpPr>
          <p:cNvPr id="9229" name="Line 21"/>
          <p:cNvSpPr>
            <a:spLocks noChangeShapeType="1"/>
          </p:cNvSpPr>
          <p:nvPr/>
        </p:nvSpPr>
        <p:spPr bwMode="auto">
          <a:xfrm flipV="1">
            <a:off x="6096000" y="4114800"/>
            <a:ext cx="12192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230" name="Line 22"/>
          <p:cNvSpPr>
            <a:spLocks noChangeShapeType="1"/>
          </p:cNvSpPr>
          <p:nvPr/>
        </p:nvSpPr>
        <p:spPr bwMode="auto">
          <a:xfrm>
            <a:off x="6096000" y="44196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231" name="Text Box 23"/>
          <p:cNvSpPr txBox="1">
            <a:spLocks noChangeArrowheads="1"/>
          </p:cNvSpPr>
          <p:nvPr/>
        </p:nvSpPr>
        <p:spPr bwMode="auto">
          <a:xfrm>
            <a:off x="7315200" y="39624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  <a:r>
              <a:rPr lang="en-US">
                <a:cs typeface="Times New Roman" pitchFamily="18" charset="0"/>
              </a:rPr>
              <a:t>°</a:t>
            </a:r>
          </a:p>
        </p:txBody>
      </p:sp>
      <p:sp>
        <p:nvSpPr>
          <p:cNvPr id="9232" name="Line 24"/>
          <p:cNvSpPr>
            <a:spLocks noChangeShapeType="1"/>
          </p:cNvSpPr>
          <p:nvPr/>
        </p:nvSpPr>
        <p:spPr bwMode="auto">
          <a:xfrm flipH="1" flipV="1">
            <a:off x="990600" y="5410200"/>
            <a:ext cx="990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234" name="Text Box 26"/>
          <p:cNvSpPr txBox="1">
            <a:spLocks noChangeArrowheads="1"/>
          </p:cNvSpPr>
          <p:nvPr/>
        </p:nvSpPr>
        <p:spPr bwMode="auto">
          <a:xfrm>
            <a:off x="2209800" y="5029200"/>
            <a:ext cx="990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150</a:t>
            </a:r>
            <a:r>
              <a:rPr lang="en-US">
                <a:cs typeface="Times New Roman" pitchFamily="18" charset="0"/>
              </a:rPr>
              <a:t>°</a:t>
            </a:r>
          </a:p>
        </p:txBody>
      </p:sp>
      <p:sp>
        <p:nvSpPr>
          <p:cNvPr id="9235" name="Line 28"/>
          <p:cNvSpPr>
            <a:spLocks noChangeShapeType="1"/>
          </p:cNvSpPr>
          <p:nvPr/>
        </p:nvSpPr>
        <p:spPr bwMode="auto">
          <a:xfrm>
            <a:off x="4800600" y="54864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9236" name="Text Box 29"/>
          <p:cNvSpPr txBox="1">
            <a:spLocks noChangeArrowheads="1"/>
          </p:cNvSpPr>
          <p:nvPr/>
        </p:nvSpPr>
        <p:spPr bwMode="auto">
          <a:xfrm>
            <a:off x="5181600" y="5486400"/>
            <a:ext cx="106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360</a:t>
            </a:r>
            <a:r>
              <a:rPr lang="en-US">
                <a:cs typeface="Times New Roman" pitchFamily="18" charset="0"/>
              </a:rPr>
              <a:t>°</a:t>
            </a:r>
          </a:p>
        </p:txBody>
      </p:sp>
      <p:sp>
        <p:nvSpPr>
          <p:cNvPr id="9237" name="Arc 33"/>
          <p:cNvSpPr>
            <a:spLocks/>
          </p:cNvSpPr>
          <p:nvPr/>
        </p:nvSpPr>
        <p:spPr bwMode="auto">
          <a:xfrm flipV="1">
            <a:off x="2133600" y="3808413"/>
            <a:ext cx="304800" cy="579437"/>
          </a:xfrm>
          <a:custGeom>
            <a:avLst/>
            <a:gdLst>
              <a:gd name="T0" fmla="*/ 3204294 w 21600"/>
              <a:gd name="T1" fmla="*/ 0 h 32819"/>
              <a:gd name="T2" fmla="*/ 2249297 w 21600"/>
              <a:gd name="T3" fmla="*/ 10230270 h 32819"/>
              <a:gd name="T4" fmla="*/ 0 w 21600"/>
              <a:gd name="T5" fmla="*/ 4491232 h 32819"/>
              <a:gd name="T6" fmla="*/ 0 60000 65536"/>
              <a:gd name="T7" fmla="*/ 0 60000 65536"/>
              <a:gd name="T8" fmla="*/ 0 60000 65536"/>
              <a:gd name="T9" fmla="*/ 0 w 21600"/>
              <a:gd name="T10" fmla="*/ 0 h 32819"/>
              <a:gd name="T11" fmla="*/ 21600 w 21600"/>
              <a:gd name="T12" fmla="*/ 32819 h 328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2819" fill="none" extrusionOk="0">
                <a:moveTo>
                  <a:pt x="16092" y="-1"/>
                </a:moveTo>
                <a:cubicBezTo>
                  <a:pt x="19638" y="3960"/>
                  <a:pt x="21600" y="9091"/>
                  <a:pt x="21600" y="14408"/>
                </a:cubicBezTo>
                <a:cubicBezTo>
                  <a:pt x="21600" y="21919"/>
                  <a:pt x="17698" y="28890"/>
                  <a:pt x="11295" y="32818"/>
                </a:cubicBezTo>
              </a:path>
              <a:path w="21600" h="32819" stroke="0" extrusionOk="0">
                <a:moveTo>
                  <a:pt x="16092" y="-1"/>
                </a:moveTo>
                <a:cubicBezTo>
                  <a:pt x="19638" y="3960"/>
                  <a:pt x="21600" y="9091"/>
                  <a:pt x="21600" y="14408"/>
                </a:cubicBezTo>
                <a:cubicBezTo>
                  <a:pt x="21600" y="21919"/>
                  <a:pt x="17698" y="28890"/>
                  <a:pt x="11295" y="32818"/>
                </a:cubicBezTo>
                <a:lnTo>
                  <a:pt x="0" y="14408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Arc 34"/>
          <p:cNvSpPr>
            <a:spLocks/>
          </p:cNvSpPr>
          <p:nvPr/>
        </p:nvSpPr>
        <p:spPr bwMode="auto">
          <a:xfrm rot="1116149" flipV="1">
            <a:off x="3979863" y="3767138"/>
            <a:ext cx="685800" cy="544512"/>
          </a:xfrm>
          <a:custGeom>
            <a:avLst/>
            <a:gdLst>
              <a:gd name="T0" fmla="*/ 12392228 w 35732"/>
              <a:gd name="T1" fmla="*/ 0 h 30871"/>
              <a:gd name="T2" fmla="*/ 0 w 35732"/>
              <a:gd name="T3" fmla="*/ 7966268 h 30871"/>
              <a:gd name="T4" fmla="*/ 5205762 w 35732"/>
              <a:gd name="T5" fmla="*/ 2884304 h 30871"/>
              <a:gd name="T6" fmla="*/ 0 60000 65536"/>
              <a:gd name="T7" fmla="*/ 0 60000 65536"/>
              <a:gd name="T8" fmla="*/ 0 60000 65536"/>
              <a:gd name="T9" fmla="*/ 0 w 35732"/>
              <a:gd name="T10" fmla="*/ 0 h 30871"/>
              <a:gd name="T11" fmla="*/ 35732 w 35732"/>
              <a:gd name="T12" fmla="*/ 30871 h 308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732" h="30871" fill="none" extrusionOk="0">
                <a:moveTo>
                  <a:pt x="33641" y="-1"/>
                </a:moveTo>
                <a:cubicBezTo>
                  <a:pt x="35017" y="2896"/>
                  <a:pt x="35732" y="6063"/>
                  <a:pt x="35732" y="9271"/>
                </a:cubicBezTo>
                <a:cubicBezTo>
                  <a:pt x="35732" y="21200"/>
                  <a:pt x="26061" y="30871"/>
                  <a:pt x="14132" y="30871"/>
                </a:cubicBezTo>
                <a:cubicBezTo>
                  <a:pt x="8941" y="30871"/>
                  <a:pt x="3924" y="29002"/>
                  <a:pt x="-1" y="25606"/>
                </a:cubicBezTo>
              </a:path>
              <a:path w="35732" h="30871" stroke="0" extrusionOk="0">
                <a:moveTo>
                  <a:pt x="33641" y="-1"/>
                </a:moveTo>
                <a:cubicBezTo>
                  <a:pt x="35017" y="2896"/>
                  <a:pt x="35732" y="6063"/>
                  <a:pt x="35732" y="9271"/>
                </a:cubicBezTo>
                <a:cubicBezTo>
                  <a:pt x="35732" y="21200"/>
                  <a:pt x="26061" y="30871"/>
                  <a:pt x="14132" y="30871"/>
                </a:cubicBezTo>
                <a:cubicBezTo>
                  <a:pt x="8941" y="30871"/>
                  <a:pt x="3924" y="29002"/>
                  <a:pt x="-1" y="25606"/>
                </a:cubicBezTo>
                <a:lnTo>
                  <a:pt x="14132" y="927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Arc 35"/>
          <p:cNvSpPr>
            <a:spLocks/>
          </p:cNvSpPr>
          <p:nvPr/>
        </p:nvSpPr>
        <p:spPr bwMode="auto">
          <a:xfrm rot="20039546" flipV="1">
            <a:off x="1676400" y="5334000"/>
            <a:ext cx="685800" cy="601663"/>
          </a:xfrm>
          <a:custGeom>
            <a:avLst/>
            <a:gdLst>
              <a:gd name="T0" fmla="*/ 11700056 w 35732"/>
              <a:gd name="T1" fmla="*/ 0 h 34079"/>
              <a:gd name="T2" fmla="*/ 0 w 35732"/>
              <a:gd name="T3" fmla="*/ 8981247 h 34079"/>
              <a:gd name="T4" fmla="*/ 5205762 w 35732"/>
              <a:gd name="T5" fmla="*/ 3889667 h 34079"/>
              <a:gd name="T6" fmla="*/ 0 60000 65536"/>
              <a:gd name="T7" fmla="*/ 0 60000 65536"/>
              <a:gd name="T8" fmla="*/ 0 60000 65536"/>
              <a:gd name="T9" fmla="*/ 0 w 35732"/>
              <a:gd name="T10" fmla="*/ 0 h 34079"/>
              <a:gd name="T11" fmla="*/ 35732 w 35732"/>
              <a:gd name="T12" fmla="*/ 34079 h 340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732" h="34079" fill="none" extrusionOk="0">
                <a:moveTo>
                  <a:pt x="31762" y="-1"/>
                </a:moveTo>
                <a:cubicBezTo>
                  <a:pt x="34345" y="3648"/>
                  <a:pt x="35732" y="8008"/>
                  <a:pt x="35732" y="12479"/>
                </a:cubicBezTo>
                <a:cubicBezTo>
                  <a:pt x="35732" y="24408"/>
                  <a:pt x="26061" y="34079"/>
                  <a:pt x="14132" y="34079"/>
                </a:cubicBezTo>
                <a:cubicBezTo>
                  <a:pt x="8941" y="34079"/>
                  <a:pt x="3924" y="32210"/>
                  <a:pt x="-1" y="28814"/>
                </a:cubicBezTo>
              </a:path>
              <a:path w="35732" h="34079" stroke="0" extrusionOk="0">
                <a:moveTo>
                  <a:pt x="31762" y="-1"/>
                </a:moveTo>
                <a:cubicBezTo>
                  <a:pt x="34345" y="3648"/>
                  <a:pt x="35732" y="8008"/>
                  <a:pt x="35732" y="12479"/>
                </a:cubicBezTo>
                <a:cubicBezTo>
                  <a:pt x="35732" y="24408"/>
                  <a:pt x="26061" y="34079"/>
                  <a:pt x="14132" y="34079"/>
                </a:cubicBezTo>
                <a:cubicBezTo>
                  <a:pt x="8941" y="34079"/>
                  <a:pt x="3924" y="32210"/>
                  <a:pt x="-1" y="28814"/>
                </a:cubicBezTo>
                <a:lnTo>
                  <a:pt x="14132" y="1247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Arc 36"/>
          <p:cNvSpPr>
            <a:spLocks/>
          </p:cNvSpPr>
          <p:nvPr/>
        </p:nvSpPr>
        <p:spPr bwMode="auto">
          <a:xfrm rot="10800000" flipH="1" flipV="1">
            <a:off x="4419600" y="5184775"/>
            <a:ext cx="835025" cy="685800"/>
          </a:xfrm>
          <a:custGeom>
            <a:avLst/>
            <a:gdLst>
              <a:gd name="T0" fmla="*/ 15945384 w 43021"/>
              <a:gd name="T1" fmla="*/ 6977554 h 43200"/>
              <a:gd name="T2" fmla="*/ 16207589 w 43021"/>
              <a:gd name="T3" fmla="*/ 4743434 h 43200"/>
              <a:gd name="T4" fmla="*/ 8137519 w 43021"/>
              <a:gd name="T5" fmla="*/ 5443538 h 43200"/>
              <a:gd name="T6" fmla="*/ 0 60000 65536"/>
              <a:gd name="T7" fmla="*/ 0 60000 65536"/>
              <a:gd name="T8" fmla="*/ 0 60000 65536"/>
              <a:gd name="T9" fmla="*/ 0 w 43021"/>
              <a:gd name="T10" fmla="*/ 0 h 43200"/>
              <a:gd name="T11" fmla="*/ 43021 w 43021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021" h="43200" fill="none" extrusionOk="0">
                <a:moveTo>
                  <a:pt x="42324" y="27686"/>
                </a:moveTo>
                <a:cubicBezTo>
                  <a:pt x="39623" y="36883"/>
                  <a:pt x="31184" y="43199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455" y="-1"/>
                  <a:pt x="41624" y="8056"/>
                  <a:pt x="43020" y="18822"/>
                </a:cubicBezTo>
              </a:path>
              <a:path w="43021" h="43200" stroke="0" extrusionOk="0">
                <a:moveTo>
                  <a:pt x="42324" y="27686"/>
                </a:moveTo>
                <a:cubicBezTo>
                  <a:pt x="39623" y="36883"/>
                  <a:pt x="31184" y="43199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455" y="-1"/>
                  <a:pt x="41624" y="8056"/>
                  <a:pt x="43020" y="18822"/>
                </a:cubicBezTo>
                <a:lnTo>
                  <a:pt x="2160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arrow" w="lg" len="lg"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1" name="Arc 37"/>
          <p:cNvSpPr>
            <a:spLocks/>
          </p:cNvSpPr>
          <p:nvPr/>
        </p:nvSpPr>
        <p:spPr bwMode="auto">
          <a:xfrm flipV="1">
            <a:off x="6400800" y="4189413"/>
            <a:ext cx="609600" cy="220662"/>
          </a:xfrm>
          <a:custGeom>
            <a:avLst/>
            <a:gdLst>
              <a:gd name="T0" fmla="*/ 15305421 w 21600"/>
              <a:gd name="T1" fmla="*/ 0 h 12526"/>
              <a:gd name="T2" fmla="*/ 17072837 w 21600"/>
              <a:gd name="T3" fmla="*/ 3887252 h 12526"/>
              <a:gd name="T4" fmla="*/ 0 w 21600"/>
              <a:gd name="T5" fmla="*/ 3060835 h 12526"/>
              <a:gd name="T6" fmla="*/ 0 60000 65536"/>
              <a:gd name="T7" fmla="*/ 0 60000 65536"/>
              <a:gd name="T8" fmla="*/ 0 60000 65536"/>
              <a:gd name="T9" fmla="*/ 0 w 21600"/>
              <a:gd name="T10" fmla="*/ 0 h 12526"/>
              <a:gd name="T11" fmla="*/ 21600 w 21600"/>
              <a:gd name="T12" fmla="*/ 12526 h 125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2526" fill="none" extrusionOk="0">
                <a:moveTo>
                  <a:pt x="19216" y="-1"/>
                </a:moveTo>
                <a:cubicBezTo>
                  <a:pt x="20782" y="3051"/>
                  <a:pt x="21600" y="6432"/>
                  <a:pt x="21600" y="9863"/>
                </a:cubicBezTo>
                <a:cubicBezTo>
                  <a:pt x="21600" y="10753"/>
                  <a:pt x="21544" y="11642"/>
                  <a:pt x="21435" y="12526"/>
                </a:cubicBezTo>
              </a:path>
              <a:path w="21600" h="12526" stroke="0" extrusionOk="0">
                <a:moveTo>
                  <a:pt x="19216" y="-1"/>
                </a:moveTo>
                <a:cubicBezTo>
                  <a:pt x="20782" y="3051"/>
                  <a:pt x="21600" y="6432"/>
                  <a:pt x="21600" y="9863"/>
                </a:cubicBezTo>
                <a:cubicBezTo>
                  <a:pt x="21600" y="10753"/>
                  <a:pt x="21544" y="11642"/>
                  <a:pt x="21435" y="12526"/>
                </a:cubicBezTo>
                <a:lnTo>
                  <a:pt x="0" y="9863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lg" len="lg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16738" name="Equation" r:id="rId3" imgW="914400" imgH="371520" progId="">
              <p:embed/>
            </p:oleObj>
          </a:graphicData>
        </a:graphic>
      </p:graphicFrame>
      <p:sp>
        <p:nvSpPr>
          <p:cNvPr id="10246" name="Text Box 4"/>
          <p:cNvSpPr txBox="1">
            <a:spLocks noChangeArrowheads="1"/>
          </p:cNvSpPr>
          <p:nvPr/>
        </p:nvSpPr>
        <p:spPr bwMode="auto">
          <a:xfrm>
            <a:off x="457200" y="1836003"/>
            <a:ext cx="868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omic Sans MS" pitchFamily="66" charset="0"/>
              </a:rPr>
              <a:t>Angles are classified and named with reference to their degree measure. </a:t>
            </a:r>
          </a:p>
        </p:txBody>
      </p:sp>
      <p:graphicFrame>
        <p:nvGraphicFramePr>
          <p:cNvPr id="467996" name="Group 28"/>
          <p:cNvGraphicFramePr>
            <a:graphicFrameLocks noGrp="1"/>
          </p:cNvGraphicFramePr>
          <p:nvPr/>
        </p:nvGraphicFramePr>
        <p:xfrm>
          <a:off x="1524000" y="2971800"/>
          <a:ext cx="6096000" cy="3108326"/>
        </p:xfrm>
        <a:graphic>
          <a:graphicData uri="http://schemas.openxmlformats.org/drawingml/2006/table">
            <a:tbl>
              <a:tblPr/>
              <a:tblGrid>
                <a:gridCol w="3429000"/>
                <a:gridCol w="2667000"/>
              </a:tblGrid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Measure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Between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90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Acute Angle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90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Right Angle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Greater than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90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but less than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Obtuse Angle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180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Straight Angle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8-Point Star 6"/>
          <p:cNvSpPr/>
          <p:nvPr/>
        </p:nvSpPr>
        <p:spPr>
          <a:xfrm>
            <a:off x="0" y="304800"/>
            <a:ext cx="3352800" cy="1524000"/>
          </a:xfrm>
          <a:prstGeom prst="star8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610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14690" name="Equation" r:id="rId3" imgW="914400" imgH="371520" progId="">
              <p:embed/>
            </p:oleObj>
          </a:graphicData>
        </a:graphic>
      </p:graphicFrame>
      <p:sp>
        <p:nvSpPr>
          <p:cNvPr id="8200" name="Text Box 4"/>
          <p:cNvSpPr txBox="1">
            <a:spLocks noChangeArrowheads="1"/>
          </p:cNvSpPr>
          <p:nvPr/>
        </p:nvSpPr>
        <p:spPr bwMode="auto">
          <a:xfrm>
            <a:off x="685800" y="2023408"/>
            <a:ext cx="7848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An </a:t>
            </a:r>
            <a:r>
              <a:rPr lang="en-US" sz="2400" b="1" dirty="0">
                <a:solidFill>
                  <a:srgbClr val="FF0000"/>
                </a:solidFill>
              </a:rPr>
              <a:t>angle</a:t>
            </a:r>
            <a:r>
              <a:rPr lang="en-US" sz="2400" b="1" dirty="0"/>
              <a:t> </a:t>
            </a:r>
            <a:r>
              <a:rPr lang="en-US" sz="2400" dirty="0"/>
              <a:t>is the union of two rays that have a common endpoint.  An angle can be named with the letter marking its </a:t>
            </a:r>
            <a:r>
              <a:rPr lang="en-US" sz="2400" dirty="0" smtClean="0"/>
              <a:t>vertex, and </a:t>
            </a:r>
            <a:r>
              <a:rPr lang="en-US" sz="2400" dirty="0"/>
              <a:t>also with three letters: </a:t>
            </a: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 </a:t>
            </a:r>
            <a:r>
              <a:rPr lang="en-US" sz="2400" i="1" dirty="0" smtClean="0">
                <a:solidFill>
                  <a:srgbClr val="660066"/>
                </a:solidFill>
              </a:rPr>
              <a:t>the </a:t>
            </a:r>
            <a:r>
              <a:rPr lang="en-US" sz="2400" i="1" dirty="0">
                <a:solidFill>
                  <a:srgbClr val="660066"/>
                </a:solidFill>
              </a:rPr>
              <a:t>first letter names a point on the side; the second names the vertex; the third names a point on the other side.</a:t>
            </a:r>
            <a:r>
              <a:rPr lang="en-US" sz="2400" dirty="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8201" name="Line 5"/>
          <p:cNvSpPr>
            <a:spLocks noChangeShapeType="1"/>
          </p:cNvSpPr>
          <p:nvPr/>
        </p:nvSpPr>
        <p:spPr bwMode="auto">
          <a:xfrm flipV="1">
            <a:off x="2971800" y="4967287"/>
            <a:ext cx="21336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202" name="Line 7"/>
          <p:cNvSpPr>
            <a:spLocks noChangeShapeType="1"/>
          </p:cNvSpPr>
          <p:nvPr/>
        </p:nvSpPr>
        <p:spPr bwMode="auto">
          <a:xfrm>
            <a:off x="2971800" y="5805487"/>
            <a:ext cx="21336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203" name="Text Box 8"/>
          <p:cNvSpPr txBox="1">
            <a:spLocks noChangeArrowheads="1"/>
          </p:cNvSpPr>
          <p:nvPr/>
        </p:nvSpPr>
        <p:spPr bwMode="auto">
          <a:xfrm>
            <a:off x="838200" y="5576887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Vertex</a:t>
            </a:r>
          </a:p>
        </p:txBody>
      </p:sp>
      <p:sp>
        <p:nvSpPr>
          <p:cNvPr id="8204" name="Text Box 10"/>
          <p:cNvSpPr txBox="1">
            <a:spLocks noChangeArrowheads="1"/>
          </p:cNvSpPr>
          <p:nvPr/>
        </p:nvSpPr>
        <p:spPr bwMode="auto">
          <a:xfrm>
            <a:off x="2514600" y="5576887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B</a:t>
            </a:r>
          </a:p>
        </p:txBody>
      </p:sp>
      <p:sp>
        <p:nvSpPr>
          <p:cNvPr id="8205" name="Oval 11"/>
          <p:cNvSpPr>
            <a:spLocks noChangeArrowheads="1"/>
          </p:cNvSpPr>
          <p:nvPr/>
        </p:nvSpPr>
        <p:spPr bwMode="auto">
          <a:xfrm>
            <a:off x="4038600" y="5272087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Oval 12"/>
          <p:cNvSpPr>
            <a:spLocks noChangeArrowheads="1"/>
          </p:cNvSpPr>
          <p:nvPr/>
        </p:nvSpPr>
        <p:spPr bwMode="auto">
          <a:xfrm>
            <a:off x="4038600" y="5957887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Text Box 13"/>
          <p:cNvSpPr txBox="1">
            <a:spLocks noChangeArrowheads="1"/>
          </p:cNvSpPr>
          <p:nvPr/>
        </p:nvSpPr>
        <p:spPr bwMode="auto">
          <a:xfrm>
            <a:off x="3962400" y="4814887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A</a:t>
            </a:r>
          </a:p>
        </p:txBody>
      </p:sp>
      <p:sp>
        <p:nvSpPr>
          <p:cNvPr id="8208" name="Text Box 14"/>
          <p:cNvSpPr txBox="1">
            <a:spLocks noChangeArrowheads="1"/>
          </p:cNvSpPr>
          <p:nvPr/>
        </p:nvSpPr>
        <p:spPr bwMode="auto">
          <a:xfrm>
            <a:off x="3962400" y="6110287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</a:t>
            </a:r>
          </a:p>
        </p:txBody>
      </p:sp>
      <p:graphicFrame>
        <p:nvGraphicFramePr>
          <p:cNvPr id="8195" name="Object 15"/>
          <p:cNvGraphicFramePr>
            <a:graphicFrameLocks noChangeAspect="1"/>
          </p:cNvGraphicFramePr>
          <p:nvPr/>
        </p:nvGraphicFramePr>
        <p:xfrm>
          <a:off x="2667000" y="4052887"/>
          <a:ext cx="1066800" cy="415925"/>
        </p:xfrm>
        <a:graphic>
          <a:graphicData uri="http://schemas.openxmlformats.org/presentationml/2006/ole">
            <p:oleObj spid="_x0000_s114691" name="Equation" r:id="rId4" imgW="457200" imgH="177480" progId="">
              <p:embed/>
            </p:oleObj>
          </a:graphicData>
        </a:graphic>
      </p:graphicFrame>
      <p:graphicFrame>
        <p:nvGraphicFramePr>
          <p:cNvPr id="8196" name="Object 16"/>
          <p:cNvGraphicFramePr>
            <a:graphicFrameLocks noChangeAspect="1"/>
          </p:cNvGraphicFramePr>
          <p:nvPr/>
        </p:nvGraphicFramePr>
        <p:xfrm>
          <a:off x="4724400" y="4052887"/>
          <a:ext cx="685800" cy="477838"/>
        </p:xfrm>
        <a:graphic>
          <a:graphicData uri="http://schemas.openxmlformats.org/presentationml/2006/ole">
            <p:oleObj spid="_x0000_s114692" name="Equation" r:id="rId5" imgW="291960" imgH="203040" progId="">
              <p:embed/>
            </p:oleObj>
          </a:graphicData>
        </a:graphic>
      </p:graphicFrame>
      <p:sp>
        <p:nvSpPr>
          <p:cNvPr id="8209" name="Text Box 17"/>
          <p:cNvSpPr txBox="1">
            <a:spLocks noChangeArrowheads="1"/>
          </p:cNvSpPr>
          <p:nvPr/>
        </p:nvSpPr>
        <p:spPr bwMode="auto">
          <a:xfrm rot="-1152460">
            <a:off x="3048000" y="5042177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Side 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 rot="695005">
            <a:off x="3048000" y="5956577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Side </a:t>
            </a:r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1981200" y="5805487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" name="8-Point Star 18"/>
          <p:cNvSpPr/>
          <p:nvPr/>
        </p:nvSpPr>
        <p:spPr>
          <a:xfrm>
            <a:off x="0" y="381000"/>
            <a:ext cx="3352800" cy="1524000"/>
          </a:xfrm>
          <a:prstGeom prst="star8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610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Delay 5"/>
          <p:cNvSpPr/>
          <p:nvPr/>
        </p:nvSpPr>
        <p:spPr>
          <a:xfrm rot="16200000">
            <a:off x="952500" y="-615744"/>
            <a:ext cx="1295400" cy="3200399"/>
          </a:xfrm>
          <a:prstGeom prst="flowChartDelay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0668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Protractor</a:t>
            </a: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17762" name="Equation" r:id="rId3" imgW="914400" imgH="371520" progId="">
              <p:embed/>
            </p:oleObj>
          </a:graphicData>
        </a:graphic>
      </p:graphicFrame>
      <p:sp>
        <p:nvSpPr>
          <p:cNvPr id="11270" name="Text Box 4"/>
          <p:cNvSpPr txBox="1">
            <a:spLocks noChangeArrowheads="1"/>
          </p:cNvSpPr>
          <p:nvPr/>
        </p:nvSpPr>
        <p:spPr bwMode="auto">
          <a:xfrm>
            <a:off x="533400" y="1752600"/>
            <a:ext cx="8229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Comic Sans MS" pitchFamily="66" charset="0"/>
              </a:rPr>
              <a:t>A tool called a </a:t>
            </a:r>
            <a:r>
              <a:rPr lang="en-US" sz="3200" b="1" dirty="0">
                <a:solidFill>
                  <a:srgbClr val="C52211"/>
                </a:solidFill>
                <a:latin typeface="Comic Sans MS" pitchFamily="66" charset="0"/>
              </a:rPr>
              <a:t>protractor</a:t>
            </a:r>
            <a:r>
              <a:rPr lang="en-US" sz="3200" dirty="0">
                <a:latin typeface="Comic Sans MS" pitchFamily="66" charset="0"/>
              </a:rPr>
              <a:t> can be used to measure angles.</a:t>
            </a:r>
          </a:p>
        </p:txBody>
      </p:sp>
      <p:pic>
        <p:nvPicPr>
          <p:cNvPr id="11271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2743200"/>
            <a:ext cx="558958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0668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Intersecting Lines </a:t>
            </a:r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18786" name="Equation" r:id="rId3" imgW="914400" imgH="371520" progId="">
              <p:embed/>
            </p:oleObj>
          </a:graphicData>
        </a:graphic>
      </p:graphicFrame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685800" y="1676400"/>
            <a:ext cx="7239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When two lines intersect to form right angles they are called </a:t>
            </a:r>
            <a:r>
              <a:rPr lang="en-US" sz="3200" b="1" dirty="0">
                <a:solidFill>
                  <a:srgbClr val="C52211"/>
                </a:solidFill>
              </a:rPr>
              <a:t>perpendicular</a:t>
            </a:r>
            <a:r>
              <a:rPr lang="en-US" sz="3200" dirty="0"/>
              <a:t>. </a:t>
            </a:r>
          </a:p>
        </p:txBody>
      </p:sp>
      <p:sp>
        <p:nvSpPr>
          <p:cNvPr id="12295" name="Line 26"/>
          <p:cNvSpPr>
            <a:spLocks noChangeShapeType="1"/>
          </p:cNvSpPr>
          <p:nvPr/>
        </p:nvSpPr>
        <p:spPr bwMode="auto">
          <a:xfrm>
            <a:off x="3352800" y="2895600"/>
            <a:ext cx="0" cy="2743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Line 29"/>
          <p:cNvSpPr>
            <a:spLocks noChangeShapeType="1"/>
          </p:cNvSpPr>
          <p:nvPr/>
        </p:nvSpPr>
        <p:spPr bwMode="auto">
          <a:xfrm flipH="1">
            <a:off x="2057400" y="4343400"/>
            <a:ext cx="289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Rectangle 30"/>
          <p:cNvSpPr>
            <a:spLocks noChangeArrowheads="1"/>
          </p:cNvSpPr>
          <p:nvPr/>
        </p:nvSpPr>
        <p:spPr bwMode="auto">
          <a:xfrm>
            <a:off x="3352800" y="41148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Complementary and supplementary angles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915400" cy="12954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Complementary and Supplementary Angles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21858" name="Equation" r:id="rId3" imgW="914400" imgH="371520" progId="">
              <p:embed/>
            </p:oleObj>
          </a:graphicData>
        </a:graphic>
      </p:graphicFrame>
      <p:sp>
        <p:nvSpPr>
          <p:cNvPr id="15366" name="Text Box 4"/>
          <p:cNvSpPr txBox="1">
            <a:spLocks noChangeArrowheads="1"/>
          </p:cNvSpPr>
          <p:nvPr/>
        </p:nvSpPr>
        <p:spPr bwMode="auto">
          <a:xfrm>
            <a:off x="457200" y="2057400"/>
            <a:ext cx="81534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If the sum of the measures of two acute angles is 90</a:t>
            </a:r>
            <a:r>
              <a:rPr lang="en-US" sz="2800" dirty="0">
                <a:latin typeface="Comic Sans MS" pitchFamily="66" charset="0"/>
                <a:cs typeface="Times New Roman" pitchFamily="18" charset="0"/>
              </a:rPr>
              <a:t>°, the angles are said to be </a:t>
            </a:r>
            <a:r>
              <a:rPr lang="en-US" sz="2800" b="1" dirty="0">
                <a:solidFill>
                  <a:srgbClr val="C52211"/>
                </a:solidFill>
                <a:latin typeface="Comic Sans MS" pitchFamily="66" charset="0"/>
                <a:cs typeface="Times New Roman" pitchFamily="18" charset="0"/>
              </a:rPr>
              <a:t>complementary</a:t>
            </a:r>
            <a:r>
              <a:rPr lang="en-US" sz="2800" dirty="0">
                <a:latin typeface="Comic Sans MS" pitchFamily="66" charset="0"/>
                <a:cs typeface="Times New Roman" pitchFamily="18" charset="0"/>
              </a:rPr>
              <a:t>, and each is called the </a:t>
            </a:r>
            <a:r>
              <a:rPr lang="en-US" sz="2800" i="1" dirty="0">
                <a:latin typeface="Comic Sans MS" pitchFamily="66" charset="0"/>
                <a:cs typeface="Times New Roman" pitchFamily="18" charset="0"/>
              </a:rPr>
              <a:t>complement </a:t>
            </a:r>
            <a:r>
              <a:rPr lang="en-US" sz="2800" dirty="0">
                <a:latin typeface="Comic Sans MS" pitchFamily="66" charset="0"/>
                <a:cs typeface="Times New Roman" pitchFamily="18" charset="0"/>
              </a:rPr>
              <a:t>of the other. </a:t>
            </a:r>
            <a:r>
              <a:rPr lang="en-US" sz="2800" dirty="0">
                <a:latin typeface="Comic Sans MS" pitchFamily="66" charset="0"/>
              </a:rPr>
              <a:t>For example, 50° and 40° are complementary angles</a:t>
            </a:r>
            <a:endParaRPr lang="en-US" sz="2800" dirty="0">
              <a:latin typeface="Comic Sans MS" pitchFamily="66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800" dirty="0">
                <a:latin typeface="Comic Sans MS" pitchFamily="66" charset="0"/>
              </a:rPr>
              <a:t>If the sum of the measures of two angles is 180°, the angles are said to be </a:t>
            </a:r>
            <a:r>
              <a:rPr lang="en-US" sz="2800" b="1" dirty="0">
                <a:solidFill>
                  <a:srgbClr val="C52211"/>
                </a:solidFill>
                <a:latin typeface="Comic Sans MS" pitchFamily="66" charset="0"/>
              </a:rPr>
              <a:t>supplementary</a:t>
            </a:r>
            <a:r>
              <a:rPr lang="en-US" sz="2800" dirty="0">
                <a:latin typeface="Comic Sans MS" pitchFamily="66" charset="0"/>
              </a:rPr>
              <a:t>, and each is called the </a:t>
            </a:r>
            <a:r>
              <a:rPr lang="en-US" sz="2800" i="1" dirty="0">
                <a:solidFill>
                  <a:srgbClr val="C52211"/>
                </a:solidFill>
                <a:latin typeface="Comic Sans MS" pitchFamily="66" charset="0"/>
              </a:rPr>
              <a:t>supplement</a:t>
            </a:r>
            <a:r>
              <a:rPr lang="en-US" sz="2800" i="1" dirty="0">
                <a:latin typeface="Comic Sans MS" pitchFamily="66" charset="0"/>
              </a:rPr>
              <a:t> </a:t>
            </a:r>
            <a:r>
              <a:rPr lang="en-US" sz="2800" dirty="0">
                <a:latin typeface="Comic Sans MS" pitchFamily="66" charset="0"/>
              </a:rPr>
              <a:t>of the other.  For example, 50° and 130° are supplementary angles</a:t>
            </a:r>
            <a:endParaRPr lang="en-US" sz="2800" dirty="0"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Example:  Finding Angle Measure </a:t>
            </a: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22882" name="Equation" r:id="rId3" imgW="914400" imgH="371520" progId="">
              <p:embed/>
            </p:oleObj>
          </a:graphicData>
        </a:graphic>
      </p:graphicFrame>
      <p:sp>
        <p:nvSpPr>
          <p:cNvPr id="16390" name="Line 4"/>
          <p:cNvSpPr>
            <a:spLocks noChangeShapeType="1"/>
          </p:cNvSpPr>
          <p:nvPr/>
        </p:nvSpPr>
        <p:spPr bwMode="auto">
          <a:xfrm flipV="1">
            <a:off x="2590800" y="3048000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391" name="Line 5"/>
          <p:cNvSpPr>
            <a:spLocks noChangeShapeType="1"/>
          </p:cNvSpPr>
          <p:nvPr/>
        </p:nvSpPr>
        <p:spPr bwMode="auto">
          <a:xfrm flipV="1">
            <a:off x="4419600" y="2362200"/>
            <a:ext cx="1447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Text Box 6"/>
          <p:cNvSpPr txBox="1">
            <a:spLocks noChangeArrowheads="1"/>
          </p:cNvSpPr>
          <p:nvPr/>
        </p:nvSpPr>
        <p:spPr bwMode="auto">
          <a:xfrm>
            <a:off x="685800" y="1676400"/>
            <a:ext cx="7467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Find the measure of each marked angle below.</a:t>
            </a:r>
          </a:p>
        </p:txBody>
      </p:sp>
      <p:sp>
        <p:nvSpPr>
          <p:cNvPr id="16393" name="Text Box 7"/>
          <p:cNvSpPr txBox="1">
            <a:spLocks noChangeArrowheads="1"/>
          </p:cNvSpPr>
          <p:nvPr/>
        </p:nvSpPr>
        <p:spPr bwMode="auto">
          <a:xfrm>
            <a:off x="3048000" y="2438400"/>
            <a:ext cx="175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(2</a:t>
            </a:r>
            <a:r>
              <a:rPr lang="en-US" i="1"/>
              <a:t>x</a:t>
            </a:r>
            <a:r>
              <a:rPr lang="en-US"/>
              <a:t> + 45)</a:t>
            </a:r>
            <a:r>
              <a:rPr lang="en-US">
                <a:cs typeface="Times New Roman" pitchFamily="18" charset="0"/>
              </a:rPr>
              <a:t>°</a:t>
            </a:r>
          </a:p>
        </p:txBody>
      </p:sp>
      <p:sp>
        <p:nvSpPr>
          <p:cNvPr id="16394" name="Text Box 8"/>
          <p:cNvSpPr txBox="1">
            <a:spLocks noChangeArrowheads="1"/>
          </p:cNvSpPr>
          <p:nvPr/>
        </p:nvSpPr>
        <p:spPr bwMode="auto">
          <a:xfrm>
            <a:off x="5410200" y="2514600"/>
            <a:ext cx="175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</a:t>
            </a:r>
            <a:r>
              <a:rPr lang="en-US" i="1"/>
              <a:t>x</a:t>
            </a:r>
            <a:r>
              <a:rPr lang="en-US"/>
              <a:t> – 15)</a:t>
            </a:r>
            <a:r>
              <a:rPr lang="en-US">
                <a:cs typeface="Times New Roman" pitchFamily="18" charset="0"/>
              </a:rPr>
              <a:t>°</a:t>
            </a:r>
          </a:p>
        </p:txBody>
      </p:sp>
      <p:sp>
        <p:nvSpPr>
          <p:cNvPr id="481289" name="Text Box 9"/>
          <p:cNvSpPr txBox="1">
            <a:spLocks noChangeArrowheads="1"/>
          </p:cNvSpPr>
          <p:nvPr/>
        </p:nvSpPr>
        <p:spPr bwMode="auto">
          <a:xfrm>
            <a:off x="685800" y="3048000"/>
            <a:ext cx="4343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BC2C3A"/>
                </a:solidFill>
              </a:rPr>
              <a:t>Solution</a:t>
            </a:r>
          </a:p>
        </p:txBody>
      </p:sp>
      <p:sp>
        <p:nvSpPr>
          <p:cNvPr id="481290" name="Rectangle 10"/>
          <p:cNvSpPr>
            <a:spLocks noChangeArrowheads="1"/>
          </p:cNvSpPr>
          <p:nvPr/>
        </p:nvSpPr>
        <p:spPr bwMode="auto">
          <a:xfrm>
            <a:off x="914400" y="3733800"/>
            <a:ext cx="304923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2</a:t>
            </a:r>
            <a:r>
              <a:rPr lang="en-US" sz="2400" i="1"/>
              <a:t>x</a:t>
            </a:r>
            <a:r>
              <a:rPr lang="en-US" sz="2400"/>
              <a:t> + 45 + </a:t>
            </a:r>
            <a:r>
              <a:rPr lang="en-US" sz="2400" i="1"/>
              <a:t>x</a:t>
            </a:r>
            <a:r>
              <a:rPr lang="en-US" sz="2400"/>
              <a:t> – 15 = 180</a:t>
            </a:r>
          </a:p>
          <a:p>
            <a:r>
              <a:rPr lang="en-US" sz="2400"/>
              <a:t>              3</a:t>
            </a:r>
            <a:r>
              <a:rPr lang="en-US" sz="2400" i="1"/>
              <a:t>x</a:t>
            </a:r>
            <a:r>
              <a:rPr lang="en-US" sz="2400"/>
              <a:t> + 30 = 180</a:t>
            </a:r>
          </a:p>
          <a:p>
            <a:r>
              <a:rPr lang="en-US" sz="2400" i="1"/>
              <a:t>                      </a:t>
            </a:r>
            <a:r>
              <a:rPr lang="en-US" sz="2400"/>
              <a:t>3</a:t>
            </a:r>
            <a:r>
              <a:rPr lang="en-US" sz="2400" i="1"/>
              <a:t>x</a:t>
            </a:r>
            <a:r>
              <a:rPr lang="en-US" sz="2400"/>
              <a:t> = 150</a:t>
            </a:r>
          </a:p>
          <a:p>
            <a:r>
              <a:rPr lang="en-US" sz="2400"/>
              <a:t>		   </a:t>
            </a:r>
            <a:r>
              <a:rPr lang="en-US" sz="2400" i="1"/>
              <a:t>x</a:t>
            </a:r>
            <a:r>
              <a:rPr lang="en-US" sz="2400"/>
              <a:t> = 50</a:t>
            </a:r>
            <a:endParaRPr lang="en-US" sz="2400" i="1"/>
          </a:p>
        </p:txBody>
      </p:sp>
      <p:sp>
        <p:nvSpPr>
          <p:cNvPr id="481291" name="Text Box 11"/>
          <p:cNvSpPr txBox="1">
            <a:spLocks noChangeArrowheads="1"/>
          </p:cNvSpPr>
          <p:nvPr/>
        </p:nvSpPr>
        <p:spPr bwMode="auto">
          <a:xfrm>
            <a:off x="685800" y="5410200"/>
            <a:ext cx="6934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Evaluating each expression we find that the angles are 35° and 145° .</a:t>
            </a:r>
          </a:p>
        </p:txBody>
      </p:sp>
      <p:sp>
        <p:nvSpPr>
          <p:cNvPr id="481292" name="Text Box 12"/>
          <p:cNvSpPr txBox="1">
            <a:spLocks noChangeArrowheads="1"/>
          </p:cNvSpPr>
          <p:nvPr/>
        </p:nvSpPr>
        <p:spPr bwMode="auto">
          <a:xfrm>
            <a:off x="4724400" y="3733800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Supplementary angles.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9" grpId="0"/>
      <p:bldP spid="481290" grpId="0"/>
      <p:bldP spid="481291" grpId="0"/>
      <p:bldP spid="4812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Adjacent angles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Vertical Angles 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19810" name="Equation" r:id="rId3" imgW="914400" imgH="371520" progId="">
              <p:embed/>
            </p:oleObj>
          </a:graphicData>
        </a:graphic>
      </p:graphicFrame>
      <p:sp>
        <p:nvSpPr>
          <p:cNvPr id="13320" name="Text Box 4"/>
          <p:cNvSpPr txBox="1">
            <a:spLocks noChangeArrowheads="1"/>
          </p:cNvSpPr>
          <p:nvPr/>
        </p:nvSpPr>
        <p:spPr bwMode="auto">
          <a:xfrm>
            <a:off x="685800" y="1676400"/>
            <a:ext cx="7239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In the figure below the pair</a:t>
            </a:r>
          </a:p>
          <a:p>
            <a:r>
              <a:rPr lang="en-US" sz="2000" dirty="0"/>
              <a:t>are called </a:t>
            </a:r>
            <a:r>
              <a:rPr lang="en-US" sz="2000" b="1" dirty="0"/>
              <a:t>vertical angles.</a:t>
            </a:r>
          </a:p>
          <a:p>
            <a:r>
              <a:rPr lang="en-US" sz="2000" dirty="0"/>
              <a:t>are also vertical angles.</a:t>
            </a:r>
            <a:r>
              <a:rPr lang="en-US" sz="2000" b="1" dirty="0"/>
              <a:t>  </a:t>
            </a:r>
            <a:endParaRPr lang="en-US" sz="2000" dirty="0"/>
          </a:p>
        </p:txBody>
      </p:sp>
      <p:sp>
        <p:nvSpPr>
          <p:cNvPr id="13321" name="Line 5"/>
          <p:cNvSpPr>
            <a:spLocks noChangeShapeType="1"/>
          </p:cNvSpPr>
          <p:nvPr/>
        </p:nvSpPr>
        <p:spPr bwMode="auto">
          <a:xfrm flipV="1">
            <a:off x="2590800" y="2971800"/>
            <a:ext cx="3429000" cy="1295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3322" name="Line 6"/>
          <p:cNvSpPr>
            <a:spLocks noChangeShapeType="1"/>
          </p:cNvSpPr>
          <p:nvPr/>
        </p:nvSpPr>
        <p:spPr bwMode="auto">
          <a:xfrm>
            <a:off x="2667000" y="3352800"/>
            <a:ext cx="33528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3323" name="Oval 7"/>
          <p:cNvSpPr>
            <a:spLocks noChangeArrowheads="1"/>
          </p:cNvSpPr>
          <p:nvPr/>
        </p:nvSpPr>
        <p:spPr bwMode="auto">
          <a:xfrm>
            <a:off x="4953000" y="3276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Oval 8"/>
          <p:cNvSpPr>
            <a:spLocks noChangeArrowheads="1"/>
          </p:cNvSpPr>
          <p:nvPr/>
        </p:nvSpPr>
        <p:spPr bwMode="auto">
          <a:xfrm>
            <a:off x="4038600" y="3657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Text Box 9"/>
          <p:cNvSpPr txBox="1">
            <a:spLocks noChangeArrowheads="1"/>
          </p:cNvSpPr>
          <p:nvPr/>
        </p:nvSpPr>
        <p:spPr bwMode="auto">
          <a:xfrm>
            <a:off x="4876800" y="28194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A</a:t>
            </a:r>
          </a:p>
        </p:txBody>
      </p:sp>
      <p:sp>
        <p:nvSpPr>
          <p:cNvPr id="13326" name="Text Box 10"/>
          <p:cNvSpPr txBox="1">
            <a:spLocks noChangeArrowheads="1"/>
          </p:cNvSpPr>
          <p:nvPr/>
        </p:nvSpPr>
        <p:spPr bwMode="auto">
          <a:xfrm>
            <a:off x="4876800" y="41148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</a:t>
            </a:r>
          </a:p>
        </p:txBody>
      </p:sp>
      <p:sp>
        <p:nvSpPr>
          <p:cNvPr id="13327" name="Oval 11"/>
          <p:cNvSpPr>
            <a:spLocks noChangeArrowheads="1"/>
          </p:cNvSpPr>
          <p:nvPr/>
        </p:nvSpPr>
        <p:spPr bwMode="auto">
          <a:xfrm>
            <a:off x="5029200" y="3886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Oval 12"/>
          <p:cNvSpPr>
            <a:spLocks noChangeArrowheads="1"/>
          </p:cNvSpPr>
          <p:nvPr/>
        </p:nvSpPr>
        <p:spPr bwMode="auto">
          <a:xfrm>
            <a:off x="3200400" y="3429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Oval 13"/>
          <p:cNvSpPr>
            <a:spLocks noChangeArrowheads="1"/>
          </p:cNvSpPr>
          <p:nvPr/>
        </p:nvSpPr>
        <p:spPr bwMode="auto">
          <a:xfrm>
            <a:off x="3200400" y="396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Text Box 14"/>
          <p:cNvSpPr txBox="1">
            <a:spLocks noChangeArrowheads="1"/>
          </p:cNvSpPr>
          <p:nvPr/>
        </p:nvSpPr>
        <p:spPr bwMode="auto">
          <a:xfrm>
            <a:off x="3962400" y="37338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B</a:t>
            </a:r>
          </a:p>
        </p:txBody>
      </p:sp>
      <p:sp>
        <p:nvSpPr>
          <p:cNvPr id="13331" name="Text Box 15"/>
          <p:cNvSpPr txBox="1">
            <a:spLocks noChangeArrowheads="1"/>
          </p:cNvSpPr>
          <p:nvPr/>
        </p:nvSpPr>
        <p:spPr bwMode="auto">
          <a:xfrm>
            <a:off x="3124200" y="29718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</a:t>
            </a:r>
          </a:p>
        </p:txBody>
      </p:sp>
      <p:sp>
        <p:nvSpPr>
          <p:cNvPr id="13332" name="Text Box 16"/>
          <p:cNvSpPr txBox="1">
            <a:spLocks noChangeArrowheads="1"/>
          </p:cNvSpPr>
          <p:nvPr/>
        </p:nvSpPr>
        <p:spPr bwMode="auto">
          <a:xfrm>
            <a:off x="3048000" y="41148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E</a:t>
            </a:r>
          </a:p>
        </p:txBody>
      </p:sp>
      <p:graphicFrame>
        <p:nvGraphicFramePr>
          <p:cNvPr id="13315" name="Object 17"/>
          <p:cNvGraphicFramePr>
            <a:graphicFrameLocks noChangeAspect="1"/>
          </p:cNvGraphicFramePr>
          <p:nvPr/>
        </p:nvGraphicFramePr>
        <p:xfrm>
          <a:off x="4724400" y="1676400"/>
          <a:ext cx="3048000" cy="460375"/>
        </p:xfrm>
        <a:graphic>
          <a:graphicData uri="http://schemas.openxmlformats.org/presentationml/2006/ole">
            <p:oleObj spid="_x0000_s119811" name="Equation" r:id="rId4" imgW="1180800" imgH="177480" progId="">
              <p:embed/>
            </p:oleObj>
          </a:graphicData>
        </a:graphic>
      </p:graphicFrame>
      <p:graphicFrame>
        <p:nvGraphicFramePr>
          <p:cNvPr id="13316" name="Object 18"/>
          <p:cNvGraphicFramePr>
            <a:graphicFrameLocks noChangeAspect="1"/>
          </p:cNvGraphicFramePr>
          <p:nvPr/>
        </p:nvGraphicFramePr>
        <p:xfrm>
          <a:off x="4648200" y="2133600"/>
          <a:ext cx="3016250" cy="460375"/>
        </p:xfrm>
        <a:graphic>
          <a:graphicData uri="http://schemas.openxmlformats.org/presentationml/2006/ole">
            <p:oleObj spid="_x0000_s119812" name="Equation" r:id="rId5" imgW="1168200" imgH="177480" progId="">
              <p:embed/>
            </p:oleObj>
          </a:graphicData>
        </a:graphic>
      </p:graphicFrame>
      <p:sp>
        <p:nvSpPr>
          <p:cNvPr id="13333" name="Text Box 19"/>
          <p:cNvSpPr txBox="1">
            <a:spLocks noChangeArrowheads="1"/>
          </p:cNvSpPr>
          <p:nvPr/>
        </p:nvSpPr>
        <p:spPr bwMode="auto">
          <a:xfrm>
            <a:off x="685800" y="5029200"/>
            <a:ext cx="7391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Vertical angles have equal measures.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Example:  Finding Angle Measure 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20834" name="Equation" r:id="rId3" imgW="914400" imgH="371520" progId="">
              <p:embed/>
            </p:oleObj>
          </a:graphicData>
        </a:graphic>
      </p:graphicFrame>
      <p:sp>
        <p:nvSpPr>
          <p:cNvPr id="14342" name="Line 4"/>
          <p:cNvSpPr>
            <a:spLocks noChangeShapeType="1"/>
          </p:cNvSpPr>
          <p:nvPr/>
        </p:nvSpPr>
        <p:spPr bwMode="auto">
          <a:xfrm flipV="1">
            <a:off x="3657600" y="2362200"/>
            <a:ext cx="3429000" cy="1295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5"/>
          <p:cNvSpPr>
            <a:spLocks noChangeShapeType="1"/>
          </p:cNvSpPr>
          <p:nvPr/>
        </p:nvSpPr>
        <p:spPr bwMode="auto">
          <a:xfrm>
            <a:off x="3733800" y="2362200"/>
            <a:ext cx="3200400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685800" y="1676400"/>
            <a:ext cx="746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Find the measure of each marked angle below.</a:t>
            </a:r>
          </a:p>
        </p:txBody>
      </p:sp>
      <p:sp>
        <p:nvSpPr>
          <p:cNvPr id="14345" name="Text Box 17"/>
          <p:cNvSpPr txBox="1">
            <a:spLocks noChangeArrowheads="1"/>
          </p:cNvSpPr>
          <p:nvPr/>
        </p:nvSpPr>
        <p:spPr bwMode="auto">
          <a:xfrm>
            <a:off x="3048000" y="2743200"/>
            <a:ext cx="175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(3</a:t>
            </a:r>
            <a:r>
              <a:rPr lang="en-US" i="1"/>
              <a:t>x</a:t>
            </a:r>
            <a:r>
              <a:rPr lang="en-US"/>
              <a:t> + 10)</a:t>
            </a:r>
            <a:r>
              <a:rPr lang="en-US">
                <a:cs typeface="Times New Roman" pitchFamily="18" charset="0"/>
              </a:rPr>
              <a:t>°</a:t>
            </a:r>
          </a:p>
        </p:txBody>
      </p:sp>
      <p:sp>
        <p:nvSpPr>
          <p:cNvPr id="14346" name="Text Box 18"/>
          <p:cNvSpPr txBox="1">
            <a:spLocks noChangeArrowheads="1"/>
          </p:cNvSpPr>
          <p:nvPr/>
        </p:nvSpPr>
        <p:spPr bwMode="auto">
          <a:xfrm>
            <a:off x="6248400" y="2743200"/>
            <a:ext cx="175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(5</a:t>
            </a:r>
            <a:r>
              <a:rPr lang="en-US" i="1"/>
              <a:t>x</a:t>
            </a:r>
            <a:r>
              <a:rPr lang="en-US"/>
              <a:t> – 10)</a:t>
            </a:r>
            <a:r>
              <a:rPr lang="en-US">
                <a:cs typeface="Times New Roman" pitchFamily="18" charset="0"/>
              </a:rPr>
              <a:t>°</a:t>
            </a:r>
          </a:p>
        </p:txBody>
      </p:sp>
      <p:sp>
        <p:nvSpPr>
          <p:cNvPr id="476179" name="Text Box 19"/>
          <p:cNvSpPr txBox="1">
            <a:spLocks noChangeArrowheads="1"/>
          </p:cNvSpPr>
          <p:nvPr/>
        </p:nvSpPr>
        <p:spPr bwMode="auto">
          <a:xfrm>
            <a:off x="685800" y="3505200"/>
            <a:ext cx="434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BC2C3A"/>
                </a:solidFill>
              </a:rPr>
              <a:t>Solution</a:t>
            </a:r>
          </a:p>
        </p:txBody>
      </p:sp>
      <p:sp>
        <p:nvSpPr>
          <p:cNvPr id="476180" name="Rectangle 20"/>
          <p:cNvSpPr>
            <a:spLocks noChangeArrowheads="1"/>
          </p:cNvSpPr>
          <p:nvPr/>
        </p:nvSpPr>
        <p:spPr bwMode="auto">
          <a:xfrm>
            <a:off x="914400" y="4191000"/>
            <a:ext cx="267652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  <a:r>
              <a:rPr lang="en-US" i="1"/>
              <a:t>x</a:t>
            </a:r>
            <a:r>
              <a:rPr lang="en-US"/>
              <a:t> + 10 = 5</a:t>
            </a:r>
            <a:r>
              <a:rPr lang="en-US" i="1"/>
              <a:t>x</a:t>
            </a:r>
            <a:r>
              <a:rPr lang="en-US"/>
              <a:t> – 10</a:t>
            </a:r>
          </a:p>
          <a:p>
            <a:r>
              <a:rPr lang="en-US"/>
              <a:t>        2</a:t>
            </a:r>
            <a:r>
              <a:rPr lang="en-US" i="1"/>
              <a:t>x</a:t>
            </a:r>
            <a:r>
              <a:rPr lang="en-US"/>
              <a:t> = 20</a:t>
            </a:r>
          </a:p>
          <a:p>
            <a:r>
              <a:rPr lang="en-US" i="1"/>
              <a:t>          x</a:t>
            </a:r>
            <a:r>
              <a:rPr lang="en-US"/>
              <a:t> = 10</a:t>
            </a:r>
            <a:endParaRPr lang="en-US" i="1"/>
          </a:p>
        </p:txBody>
      </p:sp>
      <p:sp>
        <p:nvSpPr>
          <p:cNvPr id="476181" name="Text Box 21"/>
          <p:cNvSpPr txBox="1">
            <a:spLocks noChangeArrowheads="1"/>
          </p:cNvSpPr>
          <p:nvPr/>
        </p:nvSpPr>
        <p:spPr bwMode="auto">
          <a:xfrm>
            <a:off x="685800" y="5638800"/>
            <a:ext cx="6934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So each angle is 3(10) + 10 = 40°.</a:t>
            </a:r>
          </a:p>
        </p:txBody>
      </p:sp>
      <p:sp>
        <p:nvSpPr>
          <p:cNvPr id="476182" name="Text Box 22"/>
          <p:cNvSpPr txBox="1">
            <a:spLocks noChangeArrowheads="1"/>
          </p:cNvSpPr>
          <p:nvPr/>
        </p:nvSpPr>
        <p:spPr bwMode="auto">
          <a:xfrm>
            <a:off x="3886200" y="4191000"/>
            <a:ext cx="3962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Vertical angels are equal.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79" grpId="0"/>
      <p:bldP spid="476180" grpId="0"/>
      <p:bldP spid="476181" grpId="0"/>
      <p:bldP spid="47618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066800"/>
            <a:ext cx="8610600" cy="10668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Formed When Parallel Lines are Crossed by a Transversal  </a:t>
            </a:r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2057400" y="4876800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V="1">
            <a:off x="2514600" y="3200400"/>
            <a:ext cx="2438400" cy="2667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83" name="Text Box 33"/>
          <p:cNvSpPr txBox="1">
            <a:spLocks noChangeArrowheads="1"/>
          </p:cNvSpPr>
          <p:nvPr/>
        </p:nvSpPr>
        <p:spPr bwMode="auto">
          <a:xfrm>
            <a:off x="3886200" y="35052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1        2</a:t>
            </a:r>
          </a:p>
        </p:txBody>
      </p:sp>
      <p:sp>
        <p:nvSpPr>
          <p:cNvPr id="24584" name="Line 37"/>
          <p:cNvSpPr>
            <a:spLocks noChangeShapeType="1"/>
          </p:cNvSpPr>
          <p:nvPr/>
        </p:nvSpPr>
        <p:spPr bwMode="auto">
          <a:xfrm>
            <a:off x="2209800" y="3962400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Text Box 38"/>
          <p:cNvSpPr txBox="1">
            <a:spLocks noChangeArrowheads="1"/>
          </p:cNvSpPr>
          <p:nvPr/>
        </p:nvSpPr>
        <p:spPr bwMode="auto">
          <a:xfrm>
            <a:off x="3505200" y="3962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3        4</a:t>
            </a:r>
          </a:p>
        </p:txBody>
      </p:sp>
      <p:sp>
        <p:nvSpPr>
          <p:cNvPr id="24586" name="Text Box 39"/>
          <p:cNvSpPr txBox="1">
            <a:spLocks noChangeArrowheads="1"/>
          </p:cNvSpPr>
          <p:nvPr/>
        </p:nvSpPr>
        <p:spPr bwMode="auto">
          <a:xfrm>
            <a:off x="3048000" y="4419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5        6</a:t>
            </a:r>
          </a:p>
        </p:txBody>
      </p:sp>
      <p:sp>
        <p:nvSpPr>
          <p:cNvPr id="24587" name="Text Box 40"/>
          <p:cNvSpPr txBox="1">
            <a:spLocks noChangeArrowheads="1"/>
          </p:cNvSpPr>
          <p:nvPr/>
        </p:nvSpPr>
        <p:spPr bwMode="auto">
          <a:xfrm>
            <a:off x="2667000" y="48768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7        8</a:t>
            </a:r>
          </a:p>
        </p:txBody>
      </p:sp>
      <p:sp>
        <p:nvSpPr>
          <p:cNvPr id="24588" name="Text Box 41"/>
          <p:cNvSpPr txBox="1">
            <a:spLocks noChangeArrowheads="1"/>
          </p:cNvSpPr>
          <p:nvPr/>
        </p:nvSpPr>
        <p:spPr bwMode="auto">
          <a:xfrm>
            <a:off x="685800" y="2209800"/>
            <a:ext cx="7543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The 8 angles formed will be discussed on the next few slides.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780288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Alternate angles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Corresponding angles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610600" cy="10668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Formed When Parallel Lines are Crossed by a Transversal  </a:t>
            </a:r>
          </a:p>
        </p:txBody>
      </p:sp>
      <p:sp>
        <p:nvSpPr>
          <p:cNvPr id="26629" name="Line 3"/>
          <p:cNvSpPr>
            <a:spLocks noChangeShapeType="1"/>
          </p:cNvSpPr>
          <p:nvPr/>
        </p:nvSpPr>
        <p:spPr bwMode="auto">
          <a:xfrm>
            <a:off x="2743200" y="2606675"/>
            <a:ext cx="2438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30" name="Line 4"/>
          <p:cNvSpPr>
            <a:spLocks noChangeShapeType="1"/>
          </p:cNvSpPr>
          <p:nvPr/>
        </p:nvSpPr>
        <p:spPr bwMode="auto">
          <a:xfrm>
            <a:off x="2743200" y="3368675"/>
            <a:ext cx="2438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31" name="Line 5"/>
          <p:cNvSpPr>
            <a:spLocks noChangeShapeType="1"/>
          </p:cNvSpPr>
          <p:nvPr/>
        </p:nvSpPr>
        <p:spPr bwMode="auto">
          <a:xfrm flipV="1">
            <a:off x="2895600" y="1997075"/>
            <a:ext cx="1828800" cy="182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32" name="Text Box 6"/>
          <p:cNvSpPr txBox="1">
            <a:spLocks noChangeArrowheads="1"/>
          </p:cNvSpPr>
          <p:nvPr/>
        </p:nvSpPr>
        <p:spPr bwMode="auto">
          <a:xfrm>
            <a:off x="533400" y="2378075"/>
            <a:ext cx="21336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Interior angles on same side of transversal</a:t>
            </a:r>
          </a:p>
        </p:txBody>
      </p:sp>
      <p:sp>
        <p:nvSpPr>
          <p:cNvPr id="26633" name="Text Box 7"/>
          <p:cNvSpPr txBox="1">
            <a:spLocks noChangeArrowheads="1"/>
          </p:cNvSpPr>
          <p:nvPr/>
        </p:nvSpPr>
        <p:spPr bwMode="auto">
          <a:xfrm>
            <a:off x="457200" y="4740275"/>
            <a:ext cx="2362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Corresponding angles</a:t>
            </a:r>
          </a:p>
        </p:txBody>
      </p:sp>
      <p:sp>
        <p:nvSpPr>
          <p:cNvPr id="26634" name="Arc 8"/>
          <p:cNvSpPr>
            <a:spLocks/>
          </p:cNvSpPr>
          <p:nvPr/>
        </p:nvSpPr>
        <p:spPr bwMode="auto">
          <a:xfrm rot="11843645" flipH="1">
            <a:off x="3962400" y="2530475"/>
            <a:ext cx="533400" cy="381000"/>
          </a:xfrm>
          <a:custGeom>
            <a:avLst/>
            <a:gdLst>
              <a:gd name="T0" fmla="*/ 0 w 21600"/>
              <a:gd name="T1" fmla="*/ 0 h 21600"/>
              <a:gd name="T2" fmla="*/ 13172018 w 21600"/>
              <a:gd name="T3" fmla="*/ 6720416 h 21600"/>
              <a:gd name="T4" fmla="*/ 0 w 21600"/>
              <a:gd name="T5" fmla="*/ 672041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>
            <a:off x="2743200" y="4968875"/>
            <a:ext cx="2438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Line 11"/>
          <p:cNvSpPr>
            <a:spLocks noChangeShapeType="1"/>
          </p:cNvSpPr>
          <p:nvPr/>
        </p:nvSpPr>
        <p:spPr bwMode="auto">
          <a:xfrm>
            <a:off x="2743200" y="5730875"/>
            <a:ext cx="2438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37" name="Line 12"/>
          <p:cNvSpPr>
            <a:spLocks noChangeShapeType="1"/>
          </p:cNvSpPr>
          <p:nvPr/>
        </p:nvSpPr>
        <p:spPr bwMode="auto">
          <a:xfrm flipV="1">
            <a:off x="2895600" y="4359275"/>
            <a:ext cx="1828800" cy="182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6638" name="Arc 16"/>
          <p:cNvSpPr>
            <a:spLocks/>
          </p:cNvSpPr>
          <p:nvPr/>
        </p:nvSpPr>
        <p:spPr bwMode="auto">
          <a:xfrm rot="14625914" flipV="1">
            <a:off x="4353719" y="4658519"/>
            <a:ext cx="384175" cy="242887"/>
          </a:xfrm>
          <a:custGeom>
            <a:avLst/>
            <a:gdLst>
              <a:gd name="T0" fmla="*/ 0 w 33348"/>
              <a:gd name="T1" fmla="*/ 1553499 h 21600"/>
              <a:gd name="T2" fmla="*/ 4425765 w 33348"/>
              <a:gd name="T3" fmla="*/ 636274 h 21600"/>
              <a:gd name="T4" fmla="*/ 2586476 w 33348"/>
              <a:gd name="T5" fmla="*/ 2731208 h 21600"/>
              <a:gd name="T6" fmla="*/ 0 60000 65536"/>
              <a:gd name="T7" fmla="*/ 0 60000 65536"/>
              <a:gd name="T8" fmla="*/ 0 60000 65536"/>
              <a:gd name="T9" fmla="*/ 0 w 33348"/>
              <a:gd name="T10" fmla="*/ 0 h 21600"/>
              <a:gd name="T11" fmla="*/ 33348 w 3334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348" h="21600" fill="none" extrusionOk="0">
                <a:moveTo>
                  <a:pt x="0" y="12286"/>
                </a:moveTo>
                <a:cubicBezTo>
                  <a:pt x="3587" y="4779"/>
                  <a:pt x="11168" y="-1"/>
                  <a:pt x="19489" y="0"/>
                </a:cubicBezTo>
                <a:cubicBezTo>
                  <a:pt x="24555" y="0"/>
                  <a:pt x="29461" y="1781"/>
                  <a:pt x="33347" y="5032"/>
                </a:cubicBezTo>
              </a:path>
              <a:path w="33348" h="21600" stroke="0" extrusionOk="0">
                <a:moveTo>
                  <a:pt x="0" y="12286"/>
                </a:moveTo>
                <a:cubicBezTo>
                  <a:pt x="3587" y="4779"/>
                  <a:pt x="11168" y="-1"/>
                  <a:pt x="19489" y="0"/>
                </a:cubicBezTo>
                <a:cubicBezTo>
                  <a:pt x="24555" y="0"/>
                  <a:pt x="29461" y="1781"/>
                  <a:pt x="33347" y="5032"/>
                </a:cubicBezTo>
                <a:lnTo>
                  <a:pt x="19489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Arc 17"/>
          <p:cNvSpPr>
            <a:spLocks/>
          </p:cNvSpPr>
          <p:nvPr/>
        </p:nvSpPr>
        <p:spPr bwMode="auto">
          <a:xfrm rot="14625914" flipV="1">
            <a:off x="3586956" y="5420519"/>
            <a:ext cx="384175" cy="242888"/>
          </a:xfrm>
          <a:custGeom>
            <a:avLst/>
            <a:gdLst>
              <a:gd name="T0" fmla="*/ 0 w 33348"/>
              <a:gd name="T1" fmla="*/ 1553516 h 21600"/>
              <a:gd name="T2" fmla="*/ 4425765 w 33348"/>
              <a:gd name="T3" fmla="*/ 636277 h 21600"/>
              <a:gd name="T4" fmla="*/ 2586476 w 33348"/>
              <a:gd name="T5" fmla="*/ 2731230 h 21600"/>
              <a:gd name="T6" fmla="*/ 0 60000 65536"/>
              <a:gd name="T7" fmla="*/ 0 60000 65536"/>
              <a:gd name="T8" fmla="*/ 0 60000 65536"/>
              <a:gd name="T9" fmla="*/ 0 w 33348"/>
              <a:gd name="T10" fmla="*/ 0 h 21600"/>
              <a:gd name="T11" fmla="*/ 33348 w 3334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348" h="21600" fill="none" extrusionOk="0">
                <a:moveTo>
                  <a:pt x="0" y="12286"/>
                </a:moveTo>
                <a:cubicBezTo>
                  <a:pt x="3587" y="4779"/>
                  <a:pt x="11168" y="-1"/>
                  <a:pt x="19489" y="0"/>
                </a:cubicBezTo>
                <a:cubicBezTo>
                  <a:pt x="24555" y="0"/>
                  <a:pt x="29461" y="1781"/>
                  <a:pt x="33347" y="5032"/>
                </a:cubicBezTo>
              </a:path>
              <a:path w="33348" h="21600" stroke="0" extrusionOk="0">
                <a:moveTo>
                  <a:pt x="0" y="12286"/>
                </a:moveTo>
                <a:cubicBezTo>
                  <a:pt x="3587" y="4779"/>
                  <a:pt x="11168" y="-1"/>
                  <a:pt x="19489" y="0"/>
                </a:cubicBezTo>
                <a:cubicBezTo>
                  <a:pt x="24555" y="0"/>
                  <a:pt x="29461" y="1781"/>
                  <a:pt x="33347" y="5032"/>
                </a:cubicBezTo>
                <a:lnTo>
                  <a:pt x="19489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Text Box 19"/>
          <p:cNvSpPr txBox="1">
            <a:spLocks noChangeArrowheads="1"/>
          </p:cNvSpPr>
          <p:nvPr/>
        </p:nvSpPr>
        <p:spPr bwMode="auto">
          <a:xfrm>
            <a:off x="6096000" y="4664075"/>
            <a:ext cx="2057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Angle measures are equal.</a:t>
            </a:r>
          </a:p>
        </p:txBody>
      </p:sp>
      <p:sp>
        <p:nvSpPr>
          <p:cNvPr id="26641" name="Text Box 20"/>
          <p:cNvSpPr txBox="1">
            <a:spLocks noChangeArrowheads="1"/>
          </p:cNvSpPr>
          <p:nvPr/>
        </p:nvSpPr>
        <p:spPr bwMode="auto">
          <a:xfrm>
            <a:off x="6096000" y="2301875"/>
            <a:ext cx="2057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Angle measures add to 180</a:t>
            </a:r>
            <a:r>
              <a:rPr lang="en-US">
                <a:cs typeface="Times New Roman" pitchFamily="18" charset="0"/>
              </a:rPr>
              <a:t>°.</a:t>
            </a:r>
          </a:p>
        </p:txBody>
      </p:sp>
      <p:sp>
        <p:nvSpPr>
          <p:cNvPr id="26642" name="Arc 21"/>
          <p:cNvSpPr>
            <a:spLocks/>
          </p:cNvSpPr>
          <p:nvPr/>
        </p:nvSpPr>
        <p:spPr bwMode="auto">
          <a:xfrm rot="14625914" flipV="1">
            <a:off x="3586956" y="3058319"/>
            <a:ext cx="384175" cy="242888"/>
          </a:xfrm>
          <a:custGeom>
            <a:avLst/>
            <a:gdLst>
              <a:gd name="T0" fmla="*/ 0 w 33348"/>
              <a:gd name="T1" fmla="*/ 1553516 h 21600"/>
              <a:gd name="T2" fmla="*/ 4425765 w 33348"/>
              <a:gd name="T3" fmla="*/ 636277 h 21600"/>
              <a:gd name="T4" fmla="*/ 2586476 w 33348"/>
              <a:gd name="T5" fmla="*/ 2731230 h 21600"/>
              <a:gd name="T6" fmla="*/ 0 60000 65536"/>
              <a:gd name="T7" fmla="*/ 0 60000 65536"/>
              <a:gd name="T8" fmla="*/ 0 60000 65536"/>
              <a:gd name="T9" fmla="*/ 0 w 33348"/>
              <a:gd name="T10" fmla="*/ 0 h 21600"/>
              <a:gd name="T11" fmla="*/ 33348 w 3334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348" h="21600" fill="none" extrusionOk="0">
                <a:moveTo>
                  <a:pt x="0" y="12286"/>
                </a:moveTo>
                <a:cubicBezTo>
                  <a:pt x="3587" y="4779"/>
                  <a:pt x="11168" y="-1"/>
                  <a:pt x="19489" y="0"/>
                </a:cubicBezTo>
                <a:cubicBezTo>
                  <a:pt x="24555" y="0"/>
                  <a:pt x="29461" y="1781"/>
                  <a:pt x="33347" y="5032"/>
                </a:cubicBezTo>
              </a:path>
              <a:path w="33348" h="21600" stroke="0" extrusionOk="0">
                <a:moveTo>
                  <a:pt x="0" y="12286"/>
                </a:moveTo>
                <a:cubicBezTo>
                  <a:pt x="3587" y="4779"/>
                  <a:pt x="11168" y="-1"/>
                  <a:pt x="19489" y="0"/>
                </a:cubicBezTo>
                <a:cubicBezTo>
                  <a:pt x="24555" y="0"/>
                  <a:pt x="29461" y="1781"/>
                  <a:pt x="33347" y="5032"/>
                </a:cubicBezTo>
                <a:lnTo>
                  <a:pt x="19489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Text Box 22"/>
          <p:cNvSpPr txBox="1">
            <a:spLocks noChangeArrowheads="1"/>
          </p:cNvSpPr>
          <p:nvPr/>
        </p:nvSpPr>
        <p:spPr bwMode="auto">
          <a:xfrm>
            <a:off x="4267200" y="2682875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4</a:t>
            </a:r>
          </a:p>
        </p:txBody>
      </p:sp>
      <p:sp>
        <p:nvSpPr>
          <p:cNvPr id="26644" name="Text Box 23"/>
          <p:cNvSpPr txBox="1">
            <a:spLocks noChangeArrowheads="1"/>
          </p:cNvSpPr>
          <p:nvPr/>
        </p:nvSpPr>
        <p:spPr bwMode="auto">
          <a:xfrm>
            <a:off x="3810000" y="2911475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6</a:t>
            </a:r>
          </a:p>
        </p:txBody>
      </p:sp>
      <p:sp>
        <p:nvSpPr>
          <p:cNvPr id="26645" name="Text Box 24"/>
          <p:cNvSpPr txBox="1">
            <a:spLocks noChangeArrowheads="1"/>
          </p:cNvSpPr>
          <p:nvPr/>
        </p:nvSpPr>
        <p:spPr bwMode="auto">
          <a:xfrm>
            <a:off x="4648200" y="4511675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2</a:t>
            </a:r>
          </a:p>
        </p:txBody>
      </p:sp>
      <p:sp>
        <p:nvSpPr>
          <p:cNvPr id="26646" name="Text Box 25"/>
          <p:cNvSpPr txBox="1">
            <a:spLocks noChangeArrowheads="1"/>
          </p:cNvSpPr>
          <p:nvPr/>
        </p:nvSpPr>
        <p:spPr bwMode="auto">
          <a:xfrm>
            <a:off x="3886200" y="5197475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6</a:t>
            </a:r>
          </a:p>
        </p:txBody>
      </p:sp>
      <p:sp>
        <p:nvSpPr>
          <p:cNvPr id="26647" name="Text Box 26"/>
          <p:cNvSpPr txBox="1">
            <a:spLocks noChangeArrowheads="1"/>
          </p:cNvSpPr>
          <p:nvPr/>
        </p:nvSpPr>
        <p:spPr bwMode="auto">
          <a:xfrm>
            <a:off x="3352800" y="35210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(also 3 and 5)</a:t>
            </a:r>
          </a:p>
        </p:txBody>
      </p:sp>
      <p:sp>
        <p:nvSpPr>
          <p:cNvPr id="26648" name="Text Box 27"/>
          <p:cNvSpPr txBox="1">
            <a:spLocks noChangeArrowheads="1"/>
          </p:cNvSpPr>
          <p:nvPr/>
        </p:nvSpPr>
        <p:spPr bwMode="auto">
          <a:xfrm>
            <a:off x="3429000" y="5807075"/>
            <a:ext cx="2209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(also 1 and 5, 3 and 7, 4 and 8)</a:t>
            </a:r>
          </a:p>
        </p:txBody>
      </p:sp>
      <p:sp>
        <p:nvSpPr>
          <p:cNvPr id="26649" name="Text Box 28"/>
          <p:cNvSpPr txBox="1">
            <a:spLocks noChangeArrowheads="1"/>
          </p:cNvSpPr>
          <p:nvPr/>
        </p:nvSpPr>
        <p:spPr bwMode="auto">
          <a:xfrm>
            <a:off x="762000" y="1844675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sng" dirty="0"/>
              <a:t>Name</a:t>
            </a:r>
            <a:endParaRPr lang="en-US" b="1" u="sng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106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Example:  Finding Angle Measure </a:t>
            </a:r>
          </a:p>
        </p:txBody>
      </p:sp>
      <p:graphicFrame>
        <p:nvGraphicFramePr>
          <p:cNvPr id="17410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23906" name="Equation" r:id="rId3" imgW="914400" imgH="371520" progId="">
              <p:embed/>
            </p:oleObj>
          </a:graphicData>
        </a:graphic>
      </p:graphicFrame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85800" y="1676400"/>
            <a:ext cx="746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Find the measure of each marked angle below.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2057400" y="274320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(</a:t>
            </a:r>
            <a:r>
              <a:rPr lang="en-US" sz="2000" b="1" i="1"/>
              <a:t>x</a:t>
            </a:r>
            <a:r>
              <a:rPr lang="en-US" sz="2000" b="1"/>
              <a:t> + 70)</a:t>
            </a:r>
            <a:r>
              <a:rPr lang="en-US" sz="2000" b="1">
                <a:cs typeface="Times New Roman" pitchFamily="18" charset="0"/>
              </a:rPr>
              <a:t>°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3886200" y="243840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(3</a:t>
            </a:r>
            <a:r>
              <a:rPr lang="en-US" sz="2000" b="1" i="1"/>
              <a:t>x</a:t>
            </a:r>
            <a:r>
              <a:rPr lang="en-US" sz="2000" b="1"/>
              <a:t> – 80)</a:t>
            </a:r>
            <a:r>
              <a:rPr lang="en-US" sz="2000" b="1">
                <a:cs typeface="Times New Roman" pitchFamily="18" charset="0"/>
              </a:rPr>
              <a:t>°</a:t>
            </a:r>
          </a:p>
        </p:txBody>
      </p:sp>
      <p:sp>
        <p:nvSpPr>
          <p:cNvPr id="482313" name="Text Box 9"/>
          <p:cNvSpPr txBox="1">
            <a:spLocks noChangeArrowheads="1"/>
          </p:cNvSpPr>
          <p:nvPr/>
        </p:nvSpPr>
        <p:spPr bwMode="auto">
          <a:xfrm>
            <a:off x="609600" y="3787914"/>
            <a:ext cx="4343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>
                <a:solidFill>
                  <a:srgbClr val="BC2C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</a:t>
            </a:r>
          </a:p>
        </p:txBody>
      </p:sp>
      <p:sp>
        <p:nvSpPr>
          <p:cNvPr id="482315" name="Text Box 11"/>
          <p:cNvSpPr txBox="1">
            <a:spLocks noChangeArrowheads="1"/>
          </p:cNvSpPr>
          <p:nvPr/>
        </p:nvSpPr>
        <p:spPr bwMode="auto">
          <a:xfrm>
            <a:off x="685800" y="5848290"/>
            <a:ext cx="6934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Evaluating we find that the angles are 145°.</a:t>
            </a:r>
          </a:p>
        </p:txBody>
      </p:sp>
      <p:sp>
        <p:nvSpPr>
          <p:cNvPr id="482316" name="Text Box 12"/>
          <p:cNvSpPr txBox="1">
            <a:spLocks noChangeArrowheads="1"/>
          </p:cNvSpPr>
          <p:nvPr/>
        </p:nvSpPr>
        <p:spPr bwMode="auto">
          <a:xfrm>
            <a:off x="3657600" y="4400490"/>
            <a:ext cx="4114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Alternating interior angles.</a:t>
            </a:r>
          </a:p>
        </p:txBody>
      </p:sp>
      <p:sp>
        <p:nvSpPr>
          <p:cNvPr id="17420" name="Line 13"/>
          <p:cNvSpPr>
            <a:spLocks noChangeShapeType="1"/>
          </p:cNvSpPr>
          <p:nvPr/>
        </p:nvSpPr>
        <p:spPr bwMode="auto">
          <a:xfrm>
            <a:off x="2743200" y="2438400"/>
            <a:ext cx="3048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 sz="2000" b="1"/>
          </a:p>
        </p:txBody>
      </p:sp>
      <p:sp>
        <p:nvSpPr>
          <p:cNvPr id="17421" name="Line 14"/>
          <p:cNvSpPr>
            <a:spLocks noChangeShapeType="1"/>
          </p:cNvSpPr>
          <p:nvPr/>
        </p:nvSpPr>
        <p:spPr bwMode="auto">
          <a:xfrm>
            <a:off x="1828800" y="3276600"/>
            <a:ext cx="289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 sz="2000" b="1"/>
          </a:p>
        </p:txBody>
      </p:sp>
      <p:sp>
        <p:nvSpPr>
          <p:cNvPr id="17422" name="Line 15"/>
          <p:cNvSpPr>
            <a:spLocks noChangeShapeType="1"/>
          </p:cNvSpPr>
          <p:nvPr/>
        </p:nvSpPr>
        <p:spPr bwMode="auto">
          <a:xfrm flipV="1">
            <a:off x="2895600" y="2209800"/>
            <a:ext cx="1447800" cy="1371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 sz="2000" b="1"/>
          </a:p>
        </p:txBody>
      </p:sp>
      <p:sp>
        <p:nvSpPr>
          <p:cNvPr id="482324" name="Rectangle 20"/>
          <p:cNvSpPr>
            <a:spLocks noChangeArrowheads="1"/>
          </p:cNvSpPr>
          <p:nvPr/>
        </p:nvSpPr>
        <p:spPr bwMode="auto">
          <a:xfrm>
            <a:off x="914400" y="4400490"/>
            <a:ext cx="19663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/>
              <a:t>x</a:t>
            </a:r>
            <a:r>
              <a:rPr lang="en-US" sz="2000" b="1"/>
              <a:t> + 70  = 3</a:t>
            </a:r>
            <a:r>
              <a:rPr lang="en-US" sz="2000" b="1" i="1"/>
              <a:t>x</a:t>
            </a:r>
            <a:r>
              <a:rPr lang="en-US" sz="2000" b="1"/>
              <a:t> – 80</a:t>
            </a:r>
          </a:p>
          <a:p>
            <a:r>
              <a:rPr lang="en-US" sz="2000" b="1"/>
              <a:t>        2</a:t>
            </a:r>
            <a:r>
              <a:rPr lang="en-US" sz="2000" b="1" i="1"/>
              <a:t>x</a:t>
            </a:r>
            <a:r>
              <a:rPr lang="en-US" sz="2000" b="1"/>
              <a:t> = 150</a:t>
            </a:r>
          </a:p>
          <a:p>
            <a:r>
              <a:rPr lang="en-US" sz="2000" b="1" i="1"/>
              <a:t>          x</a:t>
            </a:r>
            <a:r>
              <a:rPr lang="en-US" sz="2000" b="1"/>
              <a:t> = 75</a:t>
            </a:r>
            <a:endParaRPr lang="en-US" sz="2000" b="1" i="1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13" grpId="0"/>
      <p:bldP spid="482315" grpId="0"/>
      <p:bldP spid="482316" grpId="0"/>
      <p:bldP spid="4823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00200" y="3198812"/>
            <a:ext cx="5181600" cy="1143000"/>
            <a:chOff x="1008" y="1536"/>
            <a:chExt cx="3264" cy="720"/>
          </a:xfrm>
        </p:grpSpPr>
        <p:sp>
          <p:nvSpPr>
            <p:cNvPr id="16406" name="Line 4"/>
            <p:cNvSpPr>
              <a:spLocks noChangeShapeType="1"/>
            </p:cNvSpPr>
            <p:nvPr/>
          </p:nvSpPr>
          <p:spPr bwMode="auto">
            <a:xfrm>
              <a:off x="1008" y="1536"/>
              <a:ext cx="32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7" name="Line 5"/>
            <p:cNvSpPr>
              <a:spLocks noChangeShapeType="1"/>
            </p:cNvSpPr>
            <p:nvPr/>
          </p:nvSpPr>
          <p:spPr bwMode="auto">
            <a:xfrm>
              <a:off x="1008" y="2256"/>
              <a:ext cx="32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8" name="Line 6"/>
            <p:cNvSpPr>
              <a:spLocks noChangeShapeType="1"/>
            </p:cNvSpPr>
            <p:nvPr/>
          </p:nvSpPr>
          <p:spPr bwMode="auto">
            <a:xfrm>
              <a:off x="2544" y="1536"/>
              <a:ext cx="9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9" name="Line 7"/>
            <p:cNvSpPr>
              <a:spLocks noChangeShapeType="1"/>
            </p:cNvSpPr>
            <p:nvPr/>
          </p:nvSpPr>
          <p:spPr bwMode="auto">
            <a:xfrm>
              <a:off x="2496" y="2256"/>
              <a:ext cx="9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6229350" y="3236912"/>
            <a:ext cx="2514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 dirty="0">
                <a:latin typeface="Comic Sans MS" pitchFamily="66" charset="0"/>
              </a:rPr>
              <a:t>Parallel lines remain the same distance apart.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209800" y="2208212"/>
            <a:ext cx="5943600" cy="2743200"/>
            <a:chOff x="1680" y="912"/>
            <a:chExt cx="3744" cy="1728"/>
          </a:xfrm>
        </p:grpSpPr>
        <p:sp>
          <p:nvSpPr>
            <p:cNvPr id="16404" name="Line 10"/>
            <p:cNvSpPr>
              <a:spLocks noChangeShapeType="1"/>
            </p:cNvSpPr>
            <p:nvPr/>
          </p:nvSpPr>
          <p:spPr bwMode="auto">
            <a:xfrm flipV="1">
              <a:off x="1680" y="1008"/>
              <a:ext cx="2400" cy="16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5" name="Text Box 11"/>
            <p:cNvSpPr txBox="1">
              <a:spLocks noChangeArrowheads="1"/>
            </p:cNvSpPr>
            <p:nvPr/>
          </p:nvSpPr>
          <p:spPr bwMode="auto">
            <a:xfrm>
              <a:off x="4176" y="912"/>
              <a:ext cx="12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 b="1" dirty="0">
                  <a:latin typeface="Comic Sans MS" pitchFamily="66" charset="0"/>
                </a:rPr>
                <a:t>Transversal</a:t>
              </a:r>
            </a:p>
          </p:txBody>
        </p:sp>
      </p:grpSp>
      <p:sp>
        <p:nvSpPr>
          <p:cNvPr id="16389" name="Text Box 12"/>
          <p:cNvSpPr txBox="1">
            <a:spLocks noChangeArrowheads="1"/>
          </p:cNvSpPr>
          <p:nvPr/>
        </p:nvSpPr>
        <p:spPr bwMode="auto">
          <a:xfrm>
            <a:off x="1228724" y="5148818"/>
            <a:ext cx="5248275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FF0066"/>
                </a:solidFill>
                <a:latin typeface="Comic Sans MS" pitchFamily="66" charset="0"/>
              </a:rPr>
              <a:t>Vertically opposite</a:t>
            </a:r>
            <a:r>
              <a:rPr lang="en-GB" sz="1800" b="1">
                <a:latin typeface="Comic Sans MS" pitchFamily="66" charset="0"/>
              </a:rPr>
              <a:t> angles are equal.</a:t>
            </a:r>
          </a:p>
        </p:txBody>
      </p:sp>
      <p:sp>
        <p:nvSpPr>
          <p:cNvPr id="16390" name="Text Box 14"/>
          <p:cNvSpPr txBox="1">
            <a:spLocks noChangeArrowheads="1"/>
          </p:cNvSpPr>
          <p:nvPr/>
        </p:nvSpPr>
        <p:spPr bwMode="auto">
          <a:xfrm>
            <a:off x="1228724" y="5517118"/>
            <a:ext cx="5248275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dirty="0">
                <a:solidFill>
                  <a:srgbClr val="FF0066"/>
                </a:solidFill>
                <a:latin typeface="Comic Sans MS" pitchFamily="66" charset="0"/>
              </a:rPr>
              <a:t>Corresponding</a:t>
            </a:r>
            <a:r>
              <a:rPr lang="en-GB" sz="1800" b="1" dirty="0">
                <a:latin typeface="Comic Sans MS" pitchFamily="66" charset="0"/>
              </a:rPr>
              <a:t> angles are equal.</a:t>
            </a:r>
          </a:p>
        </p:txBody>
      </p:sp>
      <p:sp>
        <p:nvSpPr>
          <p:cNvPr id="16391" name="Text Box 16"/>
          <p:cNvSpPr txBox="1">
            <a:spLocks noChangeArrowheads="1"/>
          </p:cNvSpPr>
          <p:nvPr/>
        </p:nvSpPr>
        <p:spPr bwMode="auto">
          <a:xfrm>
            <a:off x="1228724" y="5891768"/>
            <a:ext cx="5248275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FF0066"/>
                </a:solidFill>
                <a:latin typeface="Comic Sans MS" pitchFamily="66" charset="0"/>
              </a:rPr>
              <a:t>Alternate </a:t>
            </a:r>
            <a:r>
              <a:rPr lang="en-GB" sz="1800" b="1">
                <a:latin typeface="Comic Sans MS" pitchFamily="66" charset="0"/>
              </a:rPr>
              <a:t>angles are equal.</a:t>
            </a:r>
          </a:p>
        </p:txBody>
      </p:sp>
      <p:sp>
        <p:nvSpPr>
          <p:cNvPr id="16392" name="Text Box 18"/>
          <p:cNvSpPr txBox="1">
            <a:spLocks noChangeArrowheads="1"/>
          </p:cNvSpPr>
          <p:nvPr/>
        </p:nvSpPr>
        <p:spPr bwMode="auto">
          <a:xfrm>
            <a:off x="1228724" y="6260068"/>
            <a:ext cx="52482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FF0066"/>
                </a:solidFill>
                <a:latin typeface="Comic Sans MS" pitchFamily="66" charset="0"/>
              </a:rPr>
              <a:t>Interior </a:t>
            </a:r>
            <a:r>
              <a:rPr lang="en-GB" sz="1800" b="1">
                <a:latin typeface="Comic Sans MS" pitchFamily="66" charset="0"/>
              </a:rPr>
              <a:t>angles sum to 180</a:t>
            </a:r>
            <a:r>
              <a:rPr lang="en-GB" sz="1800" b="1" baseline="30000">
                <a:latin typeface="Comic Sans MS" pitchFamily="66" charset="0"/>
              </a:rPr>
              <a:t>o </a:t>
            </a:r>
            <a:r>
              <a:rPr lang="en-GB" sz="1600" b="1">
                <a:latin typeface="Comic Sans MS" pitchFamily="66" charset="0"/>
              </a:rPr>
              <a:t>.(Supplementary)</a:t>
            </a:r>
          </a:p>
        </p:txBody>
      </p:sp>
      <p:sp>
        <p:nvSpPr>
          <p:cNvPr id="16393" name="AutoShape 20"/>
          <p:cNvSpPr>
            <a:spLocks noChangeArrowheads="1"/>
          </p:cNvSpPr>
          <p:nvPr/>
        </p:nvSpPr>
        <p:spPr bwMode="auto">
          <a:xfrm>
            <a:off x="5111750" y="2925762"/>
            <a:ext cx="265113" cy="228600"/>
          </a:xfrm>
          <a:prstGeom prst="triangle">
            <a:avLst>
              <a:gd name="adj" fmla="val 500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Text Box 21"/>
          <p:cNvSpPr txBox="1">
            <a:spLocks noChangeArrowheads="1"/>
          </p:cNvSpPr>
          <p:nvPr/>
        </p:nvSpPr>
        <p:spPr bwMode="auto">
          <a:xfrm>
            <a:off x="4533900" y="283051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a</a:t>
            </a:r>
          </a:p>
        </p:txBody>
      </p:sp>
      <p:sp>
        <p:nvSpPr>
          <p:cNvPr id="16395" name="Text Box 22"/>
          <p:cNvSpPr txBox="1">
            <a:spLocks noChangeArrowheads="1"/>
          </p:cNvSpPr>
          <p:nvPr/>
        </p:nvSpPr>
        <p:spPr bwMode="auto">
          <a:xfrm>
            <a:off x="4171950" y="31416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d</a:t>
            </a:r>
          </a:p>
        </p:txBody>
      </p:sp>
      <p:sp>
        <p:nvSpPr>
          <p:cNvPr id="16396" name="Text Box 23"/>
          <p:cNvSpPr txBox="1">
            <a:spLocks noChangeArrowheads="1"/>
          </p:cNvSpPr>
          <p:nvPr/>
        </p:nvSpPr>
        <p:spPr bwMode="auto">
          <a:xfrm>
            <a:off x="4711700" y="31543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c</a:t>
            </a:r>
          </a:p>
        </p:txBody>
      </p:sp>
      <p:sp>
        <p:nvSpPr>
          <p:cNvPr id="16397" name="Text Box 24"/>
          <p:cNvSpPr txBox="1">
            <a:spLocks noChangeArrowheads="1"/>
          </p:cNvSpPr>
          <p:nvPr/>
        </p:nvSpPr>
        <p:spPr bwMode="auto">
          <a:xfrm>
            <a:off x="2870200" y="394811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e</a:t>
            </a:r>
          </a:p>
        </p:txBody>
      </p:sp>
      <p:sp>
        <p:nvSpPr>
          <p:cNvPr id="16398" name="Text Box 25"/>
          <p:cNvSpPr txBox="1">
            <a:spLocks noChangeArrowheads="1"/>
          </p:cNvSpPr>
          <p:nvPr/>
        </p:nvSpPr>
        <p:spPr bwMode="auto">
          <a:xfrm>
            <a:off x="3035300" y="42973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g</a:t>
            </a:r>
          </a:p>
        </p:txBody>
      </p:sp>
      <p:sp>
        <p:nvSpPr>
          <p:cNvPr id="16399" name="Text Box 26"/>
          <p:cNvSpPr txBox="1">
            <a:spLocks noChangeArrowheads="1"/>
          </p:cNvSpPr>
          <p:nvPr/>
        </p:nvSpPr>
        <p:spPr bwMode="auto">
          <a:xfrm>
            <a:off x="2479675" y="4294187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h</a:t>
            </a:r>
          </a:p>
        </p:txBody>
      </p:sp>
      <p:sp>
        <p:nvSpPr>
          <p:cNvPr id="16400" name="Text Box 27"/>
          <p:cNvSpPr txBox="1">
            <a:spLocks noChangeArrowheads="1"/>
          </p:cNvSpPr>
          <p:nvPr/>
        </p:nvSpPr>
        <p:spPr bwMode="auto">
          <a:xfrm>
            <a:off x="3371850" y="40052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f</a:t>
            </a:r>
          </a:p>
        </p:txBody>
      </p:sp>
      <p:sp>
        <p:nvSpPr>
          <p:cNvPr id="16401" name="Text Box 28"/>
          <p:cNvSpPr txBox="1">
            <a:spLocks noChangeArrowheads="1"/>
          </p:cNvSpPr>
          <p:nvPr/>
        </p:nvSpPr>
        <p:spPr bwMode="auto">
          <a:xfrm>
            <a:off x="647700" y="1617662"/>
            <a:ext cx="30670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latin typeface="Comic Sans MS" pitchFamily="66" charset="0"/>
              </a:rPr>
              <a:t>Name an angle </a:t>
            </a:r>
            <a:r>
              <a:rPr lang="en-GB" sz="2000" b="1" dirty="0">
                <a:solidFill>
                  <a:srgbClr val="FF0066"/>
                </a:solidFill>
                <a:latin typeface="Comic Sans MS" pitchFamily="66" charset="0"/>
              </a:rPr>
              <a:t>corresponding</a:t>
            </a:r>
            <a:r>
              <a:rPr lang="en-GB" sz="2000" b="1" dirty="0">
                <a:latin typeface="Comic Sans MS" pitchFamily="66" charset="0"/>
              </a:rPr>
              <a:t> to the marked angle.</a:t>
            </a:r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auto">
          <a:xfrm flipH="1">
            <a:off x="3613150" y="3840162"/>
            <a:ext cx="825500" cy="368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09600" y="685800"/>
            <a:ext cx="777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between Parallel Lines</a:t>
            </a:r>
            <a:endParaRPr lang="en-GB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00200" y="2970212"/>
            <a:ext cx="5181600" cy="1143000"/>
            <a:chOff x="1008" y="1536"/>
            <a:chExt cx="3264" cy="720"/>
          </a:xfrm>
        </p:grpSpPr>
        <p:sp>
          <p:nvSpPr>
            <p:cNvPr id="17430" name="Line 4"/>
            <p:cNvSpPr>
              <a:spLocks noChangeShapeType="1"/>
            </p:cNvSpPr>
            <p:nvPr/>
          </p:nvSpPr>
          <p:spPr bwMode="auto">
            <a:xfrm>
              <a:off x="1008" y="1536"/>
              <a:ext cx="32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/>
            </a:p>
          </p:txBody>
        </p:sp>
        <p:sp>
          <p:nvSpPr>
            <p:cNvPr id="17431" name="Line 5"/>
            <p:cNvSpPr>
              <a:spLocks noChangeShapeType="1"/>
            </p:cNvSpPr>
            <p:nvPr/>
          </p:nvSpPr>
          <p:spPr bwMode="auto">
            <a:xfrm>
              <a:off x="1008" y="2256"/>
              <a:ext cx="32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/>
            </a:p>
          </p:txBody>
        </p:sp>
        <p:sp>
          <p:nvSpPr>
            <p:cNvPr id="17432" name="Line 6"/>
            <p:cNvSpPr>
              <a:spLocks noChangeShapeType="1"/>
            </p:cNvSpPr>
            <p:nvPr/>
          </p:nvSpPr>
          <p:spPr bwMode="auto">
            <a:xfrm>
              <a:off x="2544" y="1536"/>
              <a:ext cx="9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b="1"/>
            </a:p>
          </p:txBody>
        </p:sp>
        <p:sp>
          <p:nvSpPr>
            <p:cNvPr id="17433" name="Line 7"/>
            <p:cNvSpPr>
              <a:spLocks noChangeShapeType="1"/>
            </p:cNvSpPr>
            <p:nvPr/>
          </p:nvSpPr>
          <p:spPr bwMode="auto">
            <a:xfrm>
              <a:off x="2496" y="2256"/>
              <a:ext cx="9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b="1"/>
            </a:p>
          </p:txBody>
        </p:sp>
      </p:grpSp>
      <p:sp>
        <p:nvSpPr>
          <p:cNvPr id="17411" name="Text Box 8"/>
          <p:cNvSpPr txBox="1">
            <a:spLocks noChangeArrowheads="1"/>
          </p:cNvSpPr>
          <p:nvPr/>
        </p:nvSpPr>
        <p:spPr bwMode="auto">
          <a:xfrm>
            <a:off x="6229350" y="3008312"/>
            <a:ext cx="2514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Parallel lines remain the same distance apart.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209800" y="1979612"/>
            <a:ext cx="5943600" cy="2743200"/>
            <a:chOff x="1680" y="912"/>
            <a:chExt cx="3744" cy="1728"/>
          </a:xfrm>
        </p:grpSpPr>
        <p:sp>
          <p:nvSpPr>
            <p:cNvPr id="17428" name="Line 10"/>
            <p:cNvSpPr>
              <a:spLocks noChangeShapeType="1"/>
            </p:cNvSpPr>
            <p:nvPr/>
          </p:nvSpPr>
          <p:spPr bwMode="auto">
            <a:xfrm flipV="1">
              <a:off x="1680" y="1008"/>
              <a:ext cx="2400" cy="16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/>
            </a:p>
          </p:txBody>
        </p:sp>
        <p:sp>
          <p:nvSpPr>
            <p:cNvPr id="17429" name="Text Box 11"/>
            <p:cNvSpPr txBox="1">
              <a:spLocks noChangeArrowheads="1"/>
            </p:cNvSpPr>
            <p:nvPr/>
          </p:nvSpPr>
          <p:spPr bwMode="auto">
            <a:xfrm>
              <a:off x="4176" y="912"/>
              <a:ext cx="12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 b="1">
                  <a:latin typeface="Comic Sans MS" pitchFamily="66" charset="0"/>
                </a:rPr>
                <a:t>Transversal</a:t>
              </a:r>
            </a:p>
          </p:txBody>
        </p:sp>
      </p:grpSp>
      <p:sp>
        <p:nvSpPr>
          <p:cNvPr id="17413" name="AutoShape 12"/>
          <p:cNvSpPr>
            <a:spLocks noChangeArrowheads="1"/>
          </p:cNvSpPr>
          <p:nvPr/>
        </p:nvSpPr>
        <p:spPr bwMode="auto">
          <a:xfrm>
            <a:off x="4095750" y="2995612"/>
            <a:ext cx="265113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1"/>
          </a:p>
        </p:txBody>
      </p:sp>
      <p:sp>
        <p:nvSpPr>
          <p:cNvPr id="17414" name="Text Box 13"/>
          <p:cNvSpPr txBox="1">
            <a:spLocks noChangeArrowheads="1"/>
          </p:cNvSpPr>
          <p:nvPr/>
        </p:nvSpPr>
        <p:spPr bwMode="auto">
          <a:xfrm>
            <a:off x="4533900" y="260191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a</a:t>
            </a:r>
          </a:p>
        </p:txBody>
      </p:sp>
      <p:sp>
        <p:nvSpPr>
          <p:cNvPr id="17415" name="Text Box 14"/>
          <p:cNvSpPr txBox="1">
            <a:spLocks noChangeArrowheads="1"/>
          </p:cNvSpPr>
          <p:nvPr/>
        </p:nvSpPr>
        <p:spPr bwMode="auto">
          <a:xfrm>
            <a:off x="5162550" y="26209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b</a:t>
            </a:r>
          </a:p>
        </p:txBody>
      </p:sp>
      <p:sp>
        <p:nvSpPr>
          <p:cNvPr id="17416" name="Text Box 15"/>
          <p:cNvSpPr txBox="1">
            <a:spLocks noChangeArrowheads="1"/>
          </p:cNvSpPr>
          <p:nvPr/>
        </p:nvSpPr>
        <p:spPr bwMode="auto">
          <a:xfrm>
            <a:off x="4711700" y="29257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c</a:t>
            </a:r>
          </a:p>
        </p:txBody>
      </p:sp>
      <p:sp>
        <p:nvSpPr>
          <p:cNvPr id="17417" name="Text Box 16"/>
          <p:cNvSpPr txBox="1">
            <a:spLocks noChangeArrowheads="1"/>
          </p:cNvSpPr>
          <p:nvPr/>
        </p:nvSpPr>
        <p:spPr bwMode="auto">
          <a:xfrm>
            <a:off x="2870200" y="371951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e</a:t>
            </a:r>
          </a:p>
        </p:txBody>
      </p:sp>
      <p:sp>
        <p:nvSpPr>
          <p:cNvPr id="17418" name="Text Box 17"/>
          <p:cNvSpPr txBox="1">
            <a:spLocks noChangeArrowheads="1"/>
          </p:cNvSpPr>
          <p:nvPr/>
        </p:nvSpPr>
        <p:spPr bwMode="auto">
          <a:xfrm>
            <a:off x="3035300" y="40687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g</a:t>
            </a:r>
          </a:p>
        </p:txBody>
      </p:sp>
      <p:sp>
        <p:nvSpPr>
          <p:cNvPr id="17419" name="Text Box 18"/>
          <p:cNvSpPr txBox="1">
            <a:spLocks noChangeArrowheads="1"/>
          </p:cNvSpPr>
          <p:nvPr/>
        </p:nvSpPr>
        <p:spPr bwMode="auto">
          <a:xfrm>
            <a:off x="2479675" y="4065587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h</a:t>
            </a:r>
          </a:p>
        </p:txBody>
      </p:sp>
      <p:sp>
        <p:nvSpPr>
          <p:cNvPr id="17420" name="Text Box 19"/>
          <p:cNvSpPr txBox="1">
            <a:spLocks noChangeArrowheads="1"/>
          </p:cNvSpPr>
          <p:nvPr/>
        </p:nvSpPr>
        <p:spPr bwMode="auto">
          <a:xfrm>
            <a:off x="3371850" y="37766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f</a:t>
            </a:r>
          </a:p>
        </p:txBody>
      </p:sp>
      <p:sp>
        <p:nvSpPr>
          <p:cNvPr id="17421" name="Text Box 20"/>
          <p:cNvSpPr txBox="1">
            <a:spLocks noChangeArrowheads="1"/>
          </p:cNvSpPr>
          <p:nvPr/>
        </p:nvSpPr>
        <p:spPr bwMode="auto">
          <a:xfrm>
            <a:off x="647700" y="1389062"/>
            <a:ext cx="30670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Name an angle </a:t>
            </a:r>
            <a:r>
              <a:rPr lang="en-GB" sz="2000" b="1">
                <a:solidFill>
                  <a:srgbClr val="FF0066"/>
                </a:solidFill>
                <a:latin typeface="Comic Sans MS" pitchFamily="66" charset="0"/>
              </a:rPr>
              <a:t>corresponding</a:t>
            </a:r>
            <a:r>
              <a:rPr lang="en-GB" sz="2000" b="1">
                <a:latin typeface="Comic Sans MS" pitchFamily="66" charset="0"/>
              </a:rPr>
              <a:t> to the marked angle.</a:t>
            </a:r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 rot="10773017" flipH="1">
            <a:off x="1668463" y="4308475"/>
            <a:ext cx="825500" cy="368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sp>
        <p:nvSpPr>
          <p:cNvPr id="17423" name="Text Box 22"/>
          <p:cNvSpPr txBox="1">
            <a:spLocks noChangeArrowheads="1"/>
          </p:cNvSpPr>
          <p:nvPr/>
        </p:nvSpPr>
        <p:spPr bwMode="auto">
          <a:xfrm>
            <a:off x="1228725" y="5065712"/>
            <a:ext cx="49339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FF0066"/>
                </a:solidFill>
                <a:latin typeface="Comic Sans MS" pitchFamily="66" charset="0"/>
              </a:rPr>
              <a:t>Vertically opposite</a:t>
            </a:r>
            <a:r>
              <a:rPr lang="en-GB" sz="1800" b="1">
                <a:latin typeface="Comic Sans MS" pitchFamily="66" charset="0"/>
              </a:rPr>
              <a:t> angles are equal.</a:t>
            </a:r>
          </a:p>
        </p:txBody>
      </p:sp>
      <p:sp>
        <p:nvSpPr>
          <p:cNvPr id="17424" name="Text Box 24"/>
          <p:cNvSpPr txBox="1">
            <a:spLocks noChangeArrowheads="1"/>
          </p:cNvSpPr>
          <p:nvPr/>
        </p:nvSpPr>
        <p:spPr bwMode="auto">
          <a:xfrm>
            <a:off x="1228725" y="5434012"/>
            <a:ext cx="49339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dirty="0">
                <a:solidFill>
                  <a:srgbClr val="FF0066"/>
                </a:solidFill>
                <a:latin typeface="Comic Sans MS" pitchFamily="66" charset="0"/>
              </a:rPr>
              <a:t>Corresponding</a:t>
            </a:r>
            <a:r>
              <a:rPr lang="en-GB" sz="1800" b="1" dirty="0">
                <a:latin typeface="Comic Sans MS" pitchFamily="66" charset="0"/>
              </a:rPr>
              <a:t> angles are equal.</a:t>
            </a:r>
          </a:p>
        </p:txBody>
      </p:sp>
      <p:sp>
        <p:nvSpPr>
          <p:cNvPr id="17425" name="Text Box 26"/>
          <p:cNvSpPr txBox="1">
            <a:spLocks noChangeArrowheads="1"/>
          </p:cNvSpPr>
          <p:nvPr/>
        </p:nvSpPr>
        <p:spPr bwMode="auto">
          <a:xfrm>
            <a:off x="1228725" y="5808662"/>
            <a:ext cx="49339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FF0066"/>
                </a:solidFill>
                <a:latin typeface="Comic Sans MS" pitchFamily="66" charset="0"/>
              </a:rPr>
              <a:t>Alternate </a:t>
            </a:r>
            <a:r>
              <a:rPr lang="en-GB" sz="1800" b="1">
                <a:latin typeface="Comic Sans MS" pitchFamily="66" charset="0"/>
              </a:rPr>
              <a:t>angles are equal.</a:t>
            </a:r>
          </a:p>
        </p:txBody>
      </p:sp>
      <p:sp>
        <p:nvSpPr>
          <p:cNvPr id="17426" name="Text Box 28"/>
          <p:cNvSpPr txBox="1">
            <a:spLocks noChangeArrowheads="1"/>
          </p:cNvSpPr>
          <p:nvPr/>
        </p:nvSpPr>
        <p:spPr bwMode="auto">
          <a:xfrm>
            <a:off x="1228724" y="6176962"/>
            <a:ext cx="57816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dirty="0">
                <a:solidFill>
                  <a:srgbClr val="FF0066"/>
                </a:solidFill>
                <a:latin typeface="Comic Sans MS" pitchFamily="66" charset="0"/>
              </a:rPr>
              <a:t>Interior </a:t>
            </a:r>
            <a:r>
              <a:rPr lang="en-GB" sz="1800" b="1" dirty="0">
                <a:latin typeface="Comic Sans MS" pitchFamily="66" charset="0"/>
              </a:rPr>
              <a:t>angles sum to 180</a:t>
            </a:r>
            <a:r>
              <a:rPr lang="en-GB" sz="1800" b="1" baseline="30000" dirty="0">
                <a:latin typeface="Comic Sans MS" pitchFamily="66" charset="0"/>
              </a:rPr>
              <a:t>o </a:t>
            </a:r>
            <a:r>
              <a:rPr lang="en-GB" sz="1600" b="1" dirty="0">
                <a:latin typeface="Comic Sans MS" pitchFamily="66" charset="0"/>
              </a:rPr>
              <a:t>.(Supplementary)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9600" y="685800"/>
            <a:ext cx="777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between Parallel Lines</a:t>
            </a:r>
            <a:endParaRPr lang="en-GB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00200" y="2970212"/>
            <a:ext cx="5181600" cy="1143000"/>
            <a:chOff x="1008" y="1536"/>
            <a:chExt cx="3264" cy="720"/>
          </a:xfrm>
        </p:grpSpPr>
        <p:sp>
          <p:nvSpPr>
            <p:cNvPr id="18454" name="Line 4"/>
            <p:cNvSpPr>
              <a:spLocks noChangeShapeType="1"/>
            </p:cNvSpPr>
            <p:nvPr/>
          </p:nvSpPr>
          <p:spPr bwMode="auto">
            <a:xfrm>
              <a:off x="1008" y="1536"/>
              <a:ext cx="32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Line 5"/>
            <p:cNvSpPr>
              <a:spLocks noChangeShapeType="1"/>
            </p:cNvSpPr>
            <p:nvPr/>
          </p:nvSpPr>
          <p:spPr bwMode="auto">
            <a:xfrm>
              <a:off x="1008" y="2256"/>
              <a:ext cx="32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Line 6"/>
            <p:cNvSpPr>
              <a:spLocks noChangeShapeType="1"/>
            </p:cNvSpPr>
            <p:nvPr/>
          </p:nvSpPr>
          <p:spPr bwMode="auto">
            <a:xfrm>
              <a:off x="2544" y="1536"/>
              <a:ext cx="9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Line 7"/>
            <p:cNvSpPr>
              <a:spLocks noChangeShapeType="1"/>
            </p:cNvSpPr>
            <p:nvPr/>
          </p:nvSpPr>
          <p:spPr bwMode="auto">
            <a:xfrm>
              <a:off x="2496" y="2256"/>
              <a:ext cx="9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5" name="Text Box 8"/>
          <p:cNvSpPr txBox="1">
            <a:spLocks noChangeArrowheads="1"/>
          </p:cNvSpPr>
          <p:nvPr/>
        </p:nvSpPr>
        <p:spPr bwMode="auto">
          <a:xfrm>
            <a:off x="6229350" y="3008312"/>
            <a:ext cx="2514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Parallel lines remain the same distance apart.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209800" y="1979612"/>
            <a:ext cx="5943600" cy="2743200"/>
            <a:chOff x="1680" y="912"/>
            <a:chExt cx="3744" cy="1728"/>
          </a:xfrm>
        </p:grpSpPr>
        <p:sp>
          <p:nvSpPr>
            <p:cNvPr id="18452" name="Line 10"/>
            <p:cNvSpPr>
              <a:spLocks noChangeShapeType="1"/>
            </p:cNvSpPr>
            <p:nvPr/>
          </p:nvSpPr>
          <p:spPr bwMode="auto">
            <a:xfrm flipV="1">
              <a:off x="1680" y="1008"/>
              <a:ext cx="2400" cy="16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Text Box 11"/>
            <p:cNvSpPr txBox="1">
              <a:spLocks noChangeArrowheads="1"/>
            </p:cNvSpPr>
            <p:nvPr/>
          </p:nvSpPr>
          <p:spPr bwMode="auto">
            <a:xfrm>
              <a:off x="4176" y="912"/>
              <a:ext cx="12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latin typeface="Comic Sans MS" pitchFamily="66" charset="0"/>
                </a:rPr>
                <a:t>Transversal</a:t>
              </a:r>
            </a:p>
          </p:txBody>
        </p:sp>
      </p:grpSp>
      <p:sp>
        <p:nvSpPr>
          <p:cNvPr id="18437" name="AutoShape 12"/>
          <p:cNvSpPr>
            <a:spLocks noChangeArrowheads="1"/>
          </p:cNvSpPr>
          <p:nvPr/>
        </p:nvSpPr>
        <p:spPr bwMode="auto">
          <a:xfrm>
            <a:off x="2857500" y="3795712"/>
            <a:ext cx="265113" cy="228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Text Box 13"/>
          <p:cNvSpPr txBox="1">
            <a:spLocks noChangeArrowheads="1"/>
          </p:cNvSpPr>
          <p:nvPr/>
        </p:nvSpPr>
        <p:spPr bwMode="auto">
          <a:xfrm>
            <a:off x="4533900" y="260191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a</a:t>
            </a:r>
          </a:p>
        </p:txBody>
      </p:sp>
      <p:sp>
        <p:nvSpPr>
          <p:cNvPr id="18439" name="Text Box 14"/>
          <p:cNvSpPr txBox="1">
            <a:spLocks noChangeArrowheads="1"/>
          </p:cNvSpPr>
          <p:nvPr/>
        </p:nvSpPr>
        <p:spPr bwMode="auto">
          <a:xfrm>
            <a:off x="5162550" y="26209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b</a:t>
            </a:r>
          </a:p>
        </p:txBody>
      </p:sp>
      <p:sp>
        <p:nvSpPr>
          <p:cNvPr id="18440" name="Text Box 15"/>
          <p:cNvSpPr txBox="1">
            <a:spLocks noChangeArrowheads="1"/>
          </p:cNvSpPr>
          <p:nvPr/>
        </p:nvSpPr>
        <p:spPr bwMode="auto">
          <a:xfrm>
            <a:off x="4711700" y="29257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c</a:t>
            </a:r>
          </a:p>
        </p:txBody>
      </p:sp>
      <p:sp>
        <p:nvSpPr>
          <p:cNvPr id="18441" name="Text Box 16"/>
          <p:cNvSpPr txBox="1">
            <a:spLocks noChangeArrowheads="1"/>
          </p:cNvSpPr>
          <p:nvPr/>
        </p:nvSpPr>
        <p:spPr bwMode="auto">
          <a:xfrm>
            <a:off x="2393950" y="407511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h</a:t>
            </a:r>
          </a:p>
        </p:txBody>
      </p:sp>
      <p:sp>
        <p:nvSpPr>
          <p:cNvPr id="18442" name="Text Box 17"/>
          <p:cNvSpPr txBox="1">
            <a:spLocks noChangeArrowheads="1"/>
          </p:cNvSpPr>
          <p:nvPr/>
        </p:nvSpPr>
        <p:spPr bwMode="auto">
          <a:xfrm>
            <a:off x="3035300" y="40687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g</a:t>
            </a:r>
          </a:p>
        </p:txBody>
      </p:sp>
      <p:sp>
        <p:nvSpPr>
          <p:cNvPr id="18443" name="Text Box 18"/>
          <p:cNvSpPr txBox="1">
            <a:spLocks noChangeArrowheads="1"/>
          </p:cNvSpPr>
          <p:nvPr/>
        </p:nvSpPr>
        <p:spPr bwMode="auto">
          <a:xfrm>
            <a:off x="4103688" y="291941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d</a:t>
            </a:r>
          </a:p>
        </p:txBody>
      </p:sp>
      <p:sp>
        <p:nvSpPr>
          <p:cNvPr id="18444" name="Text Box 19"/>
          <p:cNvSpPr txBox="1">
            <a:spLocks noChangeArrowheads="1"/>
          </p:cNvSpPr>
          <p:nvPr/>
        </p:nvSpPr>
        <p:spPr bwMode="auto">
          <a:xfrm>
            <a:off x="3371850" y="37766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Comic Sans MS" pitchFamily="66" charset="0"/>
              </a:rPr>
              <a:t>f</a:t>
            </a:r>
          </a:p>
        </p:txBody>
      </p:sp>
      <p:sp>
        <p:nvSpPr>
          <p:cNvPr id="18445" name="Text Box 20"/>
          <p:cNvSpPr txBox="1">
            <a:spLocks noChangeArrowheads="1"/>
          </p:cNvSpPr>
          <p:nvPr/>
        </p:nvSpPr>
        <p:spPr bwMode="auto">
          <a:xfrm>
            <a:off x="647700" y="1389062"/>
            <a:ext cx="30670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Name an angle </a:t>
            </a:r>
            <a:r>
              <a:rPr lang="en-GB" sz="2000" dirty="0">
                <a:solidFill>
                  <a:srgbClr val="FF0066"/>
                </a:solidFill>
                <a:latin typeface="Comic Sans MS" pitchFamily="66" charset="0"/>
              </a:rPr>
              <a:t>corresponding</a:t>
            </a:r>
            <a:r>
              <a:rPr lang="en-GB" sz="2000" dirty="0">
                <a:latin typeface="Comic Sans MS" pitchFamily="66" charset="0"/>
              </a:rPr>
              <a:t> to the marked angle.</a:t>
            </a:r>
          </a:p>
        </p:txBody>
      </p:sp>
      <p:sp>
        <p:nvSpPr>
          <p:cNvPr id="23573" name="Line 21"/>
          <p:cNvSpPr>
            <a:spLocks noChangeShapeType="1"/>
          </p:cNvSpPr>
          <p:nvPr/>
        </p:nvSpPr>
        <p:spPr bwMode="auto">
          <a:xfrm rot="14795996" flipH="1">
            <a:off x="3860800" y="2230437"/>
            <a:ext cx="825500" cy="368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47" name="Text Box 22"/>
          <p:cNvSpPr txBox="1">
            <a:spLocks noChangeArrowheads="1"/>
          </p:cNvSpPr>
          <p:nvPr/>
        </p:nvSpPr>
        <p:spPr bwMode="auto">
          <a:xfrm>
            <a:off x="1228725" y="5065712"/>
            <a:ext cx="49339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Vertically opposite angles are equal.</a:t>
            </a:r>
          </a:p>
        </p:txBody>
      </p:sp>
      <p:sp>
        <p:nvSpPr>
          <p:cNvPr id="18448" name="Text Box 24"/>
          <p:cNvSpPr txBox="1">
            <a:spLocks noChangeArrowheads="1"/>
          </p:cNvSpPr>
          <p:nvPr/>
        </p:nvSpPr>
        <p:spPr bwMode="auto">
          <a:xfrm>
            <a:off x="1228725" y="5434012"/>
            <a:ext cx="49339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Corresponding angles are equal.</a:t>
            </a:r>
          </a:p>
        </p:txBody>
      </p:sp>
      <p:sp>
        <p:nvSpPr>
          <p:cNvPr id="18449" name="Text Box 26"/>
          <p:cNvSpPr txBox="1">
            <a:spLocks noChangeArrowheads="1"/>
          </p:cNvSpPr>
          <p:nvPr/>
        </p:nvSpPr>
        <p:spPr bwMode="auto">
          <a:xfrm>
            <a:off x="1228725" y="5808662"/>
            <a:ext cx="49339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Alternate angles are equal.</a:t>
            </a:r>
          </a:p>
        </p:txBody>
      </p:sp>
      <p:sp>
        <p:nvSpPr>
          <p:cNvPr id="18450" name="Text Box 28"/>
          <p:cNvSpPr txBox="1">
            <a:spLocks noChangeArrowheads="1"/>
          </p:cNvSpPr>
          <p:nvPr/>
        </p:nvSpPr>
        <p:spPr bwMode="auto">
          <a:xfrm>
            <a:off x="1228725" y="6176962"/>
            <a:ext cx="493395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Interior angles sum to 180</a:t>
            </a:r>
            <a:r>
              <a:rPr lang="en-GB" sz="1800" baseline="30000">
                <a:latin typeface="Comic Sans MS" pitchFamily="66" charset="0"/>
              </a:rPr>
              <a:t>o </a:t>
            </a:r>
            <a:r>
              <a:rPr lang="en-GB" sz="1600">
                <a:latin typeface="Comic Sans MS" pitchFamily="66" charset="0"/>
              </a:rPr>
              <a:t>.(Supplementary)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9600" y="685800"/>
            <a:ext cx="777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between Parallel Lines</a:t>
            </a:r>
            <a:endParaRPr lang="en-GB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3"/>
          <p:cNvSpPr>
            <a:spLocks noChangeShapeType="1"/>
          </p:cNvSpPr>
          <p:nvPr/>
        </p:nvSpPr>
        <p:spPr bwMode="auto">
          <a:xfrm>
            <a:off x="76200" y="2900918"/>
            <a:ext cx="518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29699" name="Line 4"/>
          <p:cNvSpPr>
            <a:spLocks noChangeShapeType="1"/>
          </p:cNvSpPr>
          <p:nvPr/>
        </p:nvSpPr>
        <p:spPr bwMode="auto">
          <a:xfrm>
            <a:off x="76200" y="4043918"/>
            <a:ext cx="518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29700" name="Line 5"/>
          <p:cNvSpPr>
            <a:spLocks noChangeShapeType="1"/>
          </p:cNvSpPr>
          <p:nvPr/>
        </p:nvSpPr>
        <p:spPr bwMode="auto">
          <a:xfrm>
            <a:off x="2638425" y="2897743"/>
            <a:ext cx="152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sp>
        <p:nvSpPr>
          <p:cNvPr id="29701" name="Freeform 6"/>
          <p:cNvSpPr>
            <a:spLocks/>
          </p:cNvSpPr>
          <p:nvPr/>
        </p:nvSpPr>
        <p:spPr bwMode="auto">
          <a:xfrm>
            <a:off x="685800" y="2024618"/>
            <a:ext cx="1695450" cy="2628900"/>
          </a:xfrm>
          <a:custGeom>
            <a:avLst/>
            <a:gdLst>
              <a:gd name="T0" fmla="*/ 0 w 1068"/>
              <a:gd name="T1" fmla="*/ 1656 h 1656"/>
              <a:gd name="T2" fmla="*/ 1068 w 1068"/>
              <a:gd name="T3" fmla="*/ 0 h 1656"/>
              <a:gd name="T4" fmla="*/ 0 60000 65536"/>
              <a:gd name="T5" fmla="*/ 0 60000 65536"/>
              <a:gd name="T6" fmla="*/ 0 w 1068"/>
              <a:gd name="T7" fmla="*/ 0 h 1656"/>
              <a:gd name="T8" fmla="*/ 1068 w 1068"/>
              <a:gd name="T9" fmla="*/ 1656 h 1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68" h="1656">
                <a:moveTo>
                  <a:pt x="0" y="1656"/>
                </a:moveTo>
                <a:lnTo>
                  <a:pt x="1068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3379788" y="3631168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x</a:t>
            </a:r>
          </a:p>
        </p:txBody>
      </p:sp>
      <p:sp>
        <p:nvSpPr>
          <p:cNvPr id="29707" name="Line 16"/>
          <p:cNvSpPr>
            <a:spLocks noChangeShapeType="1"/>
          </p:cNvSpPr>
          <p:nvPr/>
        </p:nvSpPr>
        <p:spPr bwMode="auto">
          <a:xfrm>
            <a:off x="2609850" y="4018518"/>
            <a:ext cx="152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sp>
        <p:nvSpPr>
          <p:cNvPr id="29708" name="Freeform 17"/>
          <p:cNvSpPr>
            <a:spLocks/>
          </p:cNvSpPr>
          <p:nvPr/>
        </p:nvSpPr>
        <p:spPr bwMode="auto">
          <a:xfrm>
            <a:off x="3200400" y="1910318"/>
            <a:ext cx="933450" cy="2876550"/>
          </a:xfrm>
          <a:custGeom>
            <a:avLst/>
            <a:gdLst>
              <a:gd name="T0" fmla="*/ 0 w 480"/>
              <a:gd name="T1" fmla="*/ 0 h 1476"/>
              <a:gd name="T2" fmla="*/ 480 w 480"/>
              <a:gd name="T3" fmla="*/ 1476 h 1476"/>
              <a:gd name="T4" fmla="*/ 0 60000 65536"/>
              <a:gd name="T5" fmla="*/ 0 60000 65536"/>
              <a:gd name="T6" fmla="*/ 0 w 480"/>
              <a:gd name="T7" fmla="*/ 0 h 1476"/>
              <a:gd name="T8" fmla="*/ 480 w 480"/>
              <a:gd name="T9" fmla="*/ 1476 h 147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80" h="1476">
                <a:moveTo>
                  <a:pt x="0" y="0"/>
                </a:moveTo>
                <a:lnTo>
                  <a:pt x="480" y="1476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29709" name="Text Box 18"/>
          <p:cNvSpPr txBox="1">
            <a:spLocks noChangeArrowheads="1"/>
          </p:cNvSpPr>
          <p:nvPr/>
        </p:nvSpPr>
        <p:spPr bwMode="auto">
          <a:xfrm>
            <a:off x="325438" y="1376918"/>
            <a:ext cx="3371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Finding unknown angles</a:t>
            </a:r>
          </a:p>
        </p:txBody>
      </p:sp>
      <p:sp>
        <p:nvSpPr>
          <p:cNvPr id="29710" name="Text Box 19"/>
          <p:cNvSpPr txBox="1">
            <a:spLocks noChangeArrowheads="1"/>
          </p:cNvSpPr>
          <p:nvPr/>
        </p:nvSpPr>
        <p:spPr bwMode="auto">
          <a:xfrm>
            <a:off x="2941638" y="2907268"/>
            <a:ext cx="908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100</a:t>
            </a:r>
            <a:r>
              <a:rPr lang="en-GB" sz="2000" b="1" baseline="30000">
                <a:latin typeface="Comic Sans MS" pitchFamily="66" charset="0"/>
              </a:rPr>
              <a:t>o</a:t>
            </a:r>
            <a:endParaRPr lang="en-GB" sz="2000" b="1">
              <a:latin typeface="Comic Sans MS" pitchFamily="66" charset="0"/>
            </a:endParaRPr>
          </a:p>
        </p:txBody>
      </p:sp>
      <p:sp>
        <p:nvSpPr>
          <p:cNvPr id="29712" name="Text Box 21"/>
          <p:cNvSpPr txBox="1">
            <a:spLocks noChangeArrowheads="1"/>
          </p:cNvSpPr>
          <p:nvPr/>
        </p:nvSpPr>
        <p:spPr bwMode="auto">
          <a:xfrm>
            <a:off x="1322388" y="3593068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y</a:t>
            </a:r>
          </a:p>
        </p:txBody>
      </p:sp>
      <p:sp>
        <p:nvSpPr>
          <p:cNvPr id="29713" name="Text Box 22"/>
          <p:cNvSpPr txBox="1">
            <a:spLocks noChangeArrowheads="1"/>
          </p:cNvSpPr>
          <p:nvPr/>
        </p:nvSpPr>
        <p:spPr bwMode="auto">
          <a:xfrm>
            <a:off x="1779588" y="2907268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z</a:t>
            </a:r>
          </a:p>
        </p:txBody>
      </p:sp>
      <p:sp>
        <p:nvSpPr>
          <p:cNvPr id="29714" name="Text Box 23"/>
          <p:cNvSpPr txBox="1">
            <a:spLocks noChangeArrowheads="1"/>
          </p:cNvSpPr>
          <p:nvPr/>
        </p:nvSpPr>
        <p:spPr bwMode="auto">
          <a:xfrm>
            <a:off x="331788" y="4031218"/>
            <a:ext cx="908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60</a:t>
            </a:r>
            <a:r>
              <a:rPr lang="en-GB" sz="2000" b="1" baseline="30000">
                <a:latin typeface="Comic Sans MS" pitchFamily="66" charset="0"/>
              </a:rPr>
              <a:t>o</a:t>
            </a:r>
            <a:endParaRPr lang="en-GB" sz="2000" b="1">
              <a:latin typeface="Comic Sans MS" pitchFamily="66" charset="0"/>
            </a:endParaRPr>
          </a:p>
        </p:txBody>
      </p:sp>
      <p:sp>
        <p:nvSpPr>
          <p:cNvPr id="29715" name="Text Box 24"/>
          <p:cNvSpPr txBox="1">
            <a:spLocks noChangeArrowheads="1"/>
          </p:cNvSpPr>
          <p:nvPr/>
        </p:nvSpPr>
        <p:spPr bwMode="auto">
          <a:xfrm>
            <a:off x="5467350" y="1309688"/>
            <a:ext cx="84772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latin typeface="Comic Sans MS" pitchFamily="66" charset="0"/>
                <a:sym typeface="Symbol" pitchFamily="18" charset="2"/>
              </a:rPr>
              <a:t> x =</a:t>
            </a:r>
            <a:r>
              <a:rPr lang="en-GB" sz="1800" b="1">
                <a:latin typeface="Comic Sans MS" pitchFamily="66" charset="0"/>
              </a:rPr>
              <a:t> </a:t>
            </a:r>
          </a:p>
        </p:txBody>
      </p:sp>
      <p:sp>
        <p:nvSpPr>
          <p:cNvPr id="29716" name="Text Box 25"/>
          <p:cNvSpPr txBox="1">
            <a:spLocks noChangeArrowheads="1"/>
          </p:cNvSpPr>
          <p:nvPr/>
        </p:nvSpPr>
        <p:spPr bwMode="auto">
          <a:xfrm>
            <a:off x="5447379" y="1685925"/>
            <a:ext cx="847725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latin typeface="Comic Sans MS" pitchFamily="66" charset="0"/>
                <a:sym typeface="Symbol" pitchFamily="18" charset="2"/>
              </a:rPr>
              <a:t> y =</a:t>
            </a:r>
            <a:r>
              <a:rPr lang="en-GB" sz="1800" b="1">
                <a:latin typeface="Comic Sans MS" pitchFamily="66" charset="0"/>
              </a:rPr>
              <a:t> </a:t>
            </a:r>
          </a:p>
        </p:txBody>
      </p:sp>
      <p:sp>
        <p:nvSpPr>
          <p:cNvPr id="29717" name="Text Box 26"/>
          <p:cNvSpPr txBox="1">
            <a:spLocks noChangeArrowheads="1"/>
          </p:cNvSpPr>
          <p:nvPr/>
        </p:nvSpPr>
        <p:spPr bwMode="auto">
          <a:xfrm>
            <a:off x="5447379" y="2062163"/>
            <a:ext cx="84772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latin typeface="Comic Sans MS" pitchFamily="66" charset="0"/>
                <a:sym typeface="Symbol" pitchFamily="18" charset="2"/>
              </a:rPr>
              <a:t> z =</a:t>
            </a:r>
            <a:r>
              <a:rPr lang="en-GB" sz="1800" b="1">
                <a:latin typeface="Comic Sans MS" pitchFamily="66" charset="0"/>
              </a:rPr>
              <a:t> 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315075" y="1309688"/>
            <a:ext cx="2447925" cy="376237"/>
            <a:chOff x="3919" y="841"/>
            <a:chExt cx="1542" cy="237"/>
          </a:xfrm>
          <a:noFill/>
        </p:grpSpPr>
        <p:sp>
          <p:nvSpPr>
            <p:cNvPr id="34844" name="Text Box 28"/>
            <p:cNvSpPr txBox="1">
              <a:spLocks noChangeArrowheads="1"/>
            </p:cNvSpPr>
            <p:nvPr/>
          </p:nvSpPr>
          <p:spPr bwMode="auto">
            <a:xfrm>
              <a:off x="3919" y="841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80</a:t>
              </a:r>
              <a:r>
                <a:rPr lang="en-GB" sz="1800" b="1" baseline="30000">
                  <a:latin typeface="Comic Sans MS" pitchFamily="66" charset="0"/>
                  <a:sym typeface="Symbol" pitchFamily="18" charset="2"/>
                </a:rPr>
                <a:t>o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  <p:sp>
          <p:nvSpPr>
            <p:cNvPr id="34845" name="Text Box 29"/>
            <p:cNvSpPr txBox="1">
              <a:spLocks noChangeArrowheads="1"/>
            </p:cNvSpPr>
            <p:nvPr/>
          </p:nvSpPr>
          <p:spPr bwMode="auto">
            <a:xfrm>
              <a:off x="4453" y="841"/>
              <a:ext cx="1008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 dirty="0">
                  <a:latin typeface="Comic Sans MS" pitchFamily="66" charset="0"/>
                </a:rPr>
                <a:t>Int. </a:t>
              </a:r>
              <a:r>
                <a:rPr lang="en-GB" sz="1800" b="1" dirty="0">
                  <a:latin typeface="Comic Sans MS" pitchFamily="66" charset="0"/>
                  <a:sym typeface="Symbol" pitchFamily="18" charset="2"/>
                </a:rPr>
                <a:t>s</a:t>
              </a:r>
              <a:r>
                <a:rPr lang="en-GB" sz="1800" b="1" dirty="0">
                  <a:latin typeface="Comic Sans MS" pitchFamily="66" charset="0"/>
                </a:rPr>
                <a:t> </a:t>
              </a: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6315075" y="1685925"/>
            <a:ext cx="2447925" cy="376238"/>
            <a:chOff x="3921" y="1078"/>
            <a:chExt cx="1542" cy="237"/>
          </a:xfrm>
          <a:noFill/>
        </p:grpSpPr>
        <p:sp>
          <p:nvSpPr>
            <p:cNvPr id="34847" name="Text Box 31"/>
            <p:cNvSpPr txBox="1">
              <a:spLocks noChangeArrowheads="1"/>
            </p:cNvSpPr>
            <p:nvPr/>
          </p:nvSpPr>
          <p:spPr bwMode="auto">
            <a:xfrm>
              <a:off x="3921" y="1078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60</a:t>
              </a:r>
              <a:r>
                <a:rPr lang="en-GB" sz="1800" b="1" baseline="30000">
                  <a:latin typeface="Comic Sans MS" pitchFamily="66" charset="0"/>
                  <a:sym typeface="Symbol" pitchFamily="18" charset="2"/>
                </a:rPr>
                <a:t>o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  <p:sp>
          <p:nvSpPr>
            <p:cNvPr id="34848" name="Text Box 32"/>
            <p:cNvSpPr txBox="1">
              <a:spLocks noChangeArrowheads="1"/>
            </p:cNvSpPr>
            <p:nvPr/>
          </p:nvSpPr>
          <p:spPr bwMode="auto">
            <a:xfrm>
              <a:off x="4455" y="1078"/>
              <a:ext cx="1008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</a:rPr>
                <a:t>vert.opp. </a:t>
              </a:r>
              <a:r>
                <a:rPr lang="en-GB" sz="1800" b="1">
                  <a:latin typeface="Comic Sans MS" pitchFamily="66" charset="0"/>
                  <a:sym typeface="Symbol" pitchFamily="18" charset="2"/>
                </a:rPr>
                <a:t>s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6315075" y="2062163"/>
            <a:ext cx="2447925" cy="376237"/>
            <a:chOff x="3921" y="1315"/>
            <a:chExt cx="1542" cy="237"/>
          </a:xfrm>
          <a:noFill/>
        </p:grpSpPr>
        <p:sp>
          <p:nvSpPr>
            <p:cNvPr id="34850" name="Text Box 34"/>
            <p:cNvSpPr txBox="1">
              <a:spLocks noChangeArrowheads="1"/>
            </p:cNvSpPr>
            <p:nvPr/>
          </p:nvSpPr>
          <p:spPr bwMode="auto">
            <a:xfrm>
              <a:off x="3921" y="1315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120</a:t>
              </a:r>
              <a:r>
                <a:rPr lang="en-GB" sz="1800" b="1" baseline="30000">
                  <a:latin typeface="Comic Sans MS" pitchFamily="66" charset="0"/>
                  <a:sym typeface="Symbol" pitchFamily="18" charset="2"/>
                </a:rPr>
                <a:t>o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  <p:sp>
          <p:nvSpPr>
            <p:cNvPr id="34851" name="Text Box 35"/>
            <p:cNvSpPr txBox="1">
              <a:spLocks noChangeArrowheads="1"/>
            </p:cNvSpPr>
            <p:nvPr/>
          </p:nvSpPr>
          <p:spPr bwMode="auto">
            <a:xfrm>
              <a:off x="4455" y="1315"/>
              <a:ext cx="1008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</a:rPr>
                <a:t>Int. </a:t>
              </a:r>
              <a:r>
                <a:rPr lang="en-GB" sz="1800" b="1">
                  <a:latin typeface="Comic Sans MS" pitchFamily="66" charset="0"/>
                  <a:sym typeface="Symbol" pitchFamily="18" charset="2"/>
                </a:rPr>
                <a:t>s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</p:grpSp>
      <p:sp>
        <p:nvSpPr>
          <p:cNvPr id="32" name="Rectangle 31"/>
          <p:cNvSpPr/>
          <p:nvPr/>
        </p:nvSpPr>
        <p:spPr>
          <a:xfrm>
            <a:off x="609600" y="685800"/>
            <a:ext cx="777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between Parallel Lines</a:t>
            </a:r>
            <a:endParaRPr lang="en-GB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3"/>
          <p:cNvSpPr>
            <a:spLocks noChangeShapeType="1"/>
          </p:cNvSpPr>
          <p:nvPr/>
        </p:nvSpPr>
        <p:spPr bwMode="auto">
          <a:xfrm>
            <a:off x="304800" y="2667000"/>
            <a:ext cx="518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30723" name="Line 4"/>
          <p:cNvSpPr>
            <a:spLocks noChangeShapeType="1"/>
          </p:cNvSpPr>
          <p:nvPr/>
        </p:nvSpPr>
        <p:spPr bwMode="auto">
          <a:xfrm>
            <a:off x="304800" y="3810000"/>
            <a:ext cx="518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30724" name="Line 5"/>
          <p:cNvSpPr>
            <a:spLocks noChangeShapeType="1"/>
          </p:cNvSpPr>
          <p:nvPr/>
        </p:nvSpPr>
        <p:spPr bwMode="auto">
          <a:xfrm>
            <a:off x="2867025" y="2663825"/>
            <a:ext cx="152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sp>
        <p:nvSpPr>
          <p:cNvPr id="30725" name="Freeform 6"/>
          <p:cNvSpPr>
            <a:spLocks/>
          </p:cNvSpPr>
          <p:nvPr/>
        </p:nvSpPr>
        <p:spPr bwMode="auto">
          <a:xfrm>
            <a:off x="914400" y="1695450"/>
            <a:ext cx="800100" cy="2724150"/>
          </a:xfrm>
          <a:custGeom>
            <a:avLst/>
            <a:gdLst>
              <a:gd name="T0" fmla="*/ 0 w 504"/>
              <a:gd name="T1" fmla="*/ 1716 h 1716"/>
              <a:gd name="T2" fmla="*/ 504 w 504"/>
              <a:gd name="T3" fmla="*/ 0 h 1716"/>
              <a:gd name="T4" fmla="*/ 0 60000 65536"/>
              <a:gd name="T5" fmla="*/ 0 60000 65536"/>
              <a:gd name="T6" fmla="*/ 0 w 504"/>
              <a:gd name="T7" fmla="*/ 0 h 1716"/>
              <a:gd name="T8" fmla="*/ 504 w 504"/>
              <a:gd name="T9" fmla="*/ 1716 h 17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04" h="1716">
                <a:moveTo>
                  <a:pt x="0" y="1716"/>
                </a:moveTo>
                <a:lnTo>
                  <a:pt x="504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717550" y="3387725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x</a:t>
            </a:r>
          </a:p>
        </p:txBody>
      </p:sp>
      <p:sp>
        <p:nvSpPr>
          <p:cNvPr id="30735" name="Line 16"/>
          <p:cNvSpPr>
            <a:spLocks noChangeShapeType="1"/>
          </p:cNvSpPr>
          <p:nvPr/>
        </p:nvSpPr>
        <p:spPr bwMode="auto">
          <a:xfrm>
            <a:off x="2838450" y="3784600"/>
            <a:ext cx="152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sp>
        <p:nvSpPr>
          <p:cNvPr id="30736" name="Freeform 17"/>
          <p:cNvSpPr>
            <a:spLocks/>
          </p:cNvSpPr>
          <p:nvPr/>
        </p:nvSpPr>
        <p:spPr bwMode="auto">
          <a:xfrm>
            <a:off x="3019425" y="1695450"/>
            <a:ext cx="1962150" cy="2686050"/>
          </a:xfrm>
          <a:custGeom>
            <a:avLst/>
            <a:gdLst>
              <a:gd name="T0" fmla="*/ 0 w 1236"/>
              <a:gd name="T1" fmla="*/ 0 h 1692"/>
              <a:gd name="T2" fmla="*/ 1236 w 1236"/>
              <a:gd name="T3" fmla="*/ 1692 h 1692"/>
              <a:gd name="T4" fmla="*/ 0 60000 65536"/>
              <a:gd name="T5" fmla="*/ 0 60000 65536"/>
              <a:gd name="T6" fmla="*/ 0 w 1236"/>
              <a:gd name="T7" fmla="*/ 0 h 1692"/>
              <a:gd name="T8" fmla="*/ 1236 w 1236"/>
              <a:gd name="T9" fmla="*/ 1692 h 16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36" h="1692">
                <a:moveTo>
                  <a:pt x="0" y="0"/>
                </a:moveTo>
                <a:lnTo>
                  <a:pt x="1236" y="1692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30737" name="Text Box 18"/>
          <p:cNvSpPr txBox="1">
            <a:spLocks noChangeArrowheads="1"/>
          </p:cNvSpPr>
          <p:nvPr/>
        </p:nvSpPr>
        <p:spPr bwMode="auto">
          <a:xfrm>
            <a:off x="325438" y="1219200"/>
            <a:ext cx="3371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 dirty="0">
                <a:latin typeface="Comic Sans MS" pitchFamily="66" charset="0"/>
              </a:rPr>
              <a:t>Finding unknown angles</a:t>
            </a:r>
          </a:p>
        </p:txBody>
      </p:sp>
      <p:sp>
        <p:nvSpPr>
          <p:cNvPr id="30738" name="Text Box 19"/>
          <p:cNvSpPr txBox="1">
            <a:spLocks noChangeArrowheads="1"/>
          </p:cNvSpPr>
          <p:nvPr/>
        </p:nvSpPr>
        <p:spPr bwMode="auto">
          <a:xfrm>
            <a:off x="806450" y="2189163"/>
            <a:ext cx="908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105</a:t>
            </a:r>
            <a:r>
              <a:rPr lang="en-GB" sz="2000" b="1" baseline="30000">
                <a:latin typeface="Comic Sans MS" pitchFamily="66" charset="0"/>
              </a:rPr>
              <a:t>o</a:t>
            </a:r>
            <a:endParaRPr lang="en-GB" sz="2000" b="1">
              <a:latin typeface="Comic Sans MS" pitchFamily="66" charset="0"/>
            </a:endParaRPr>
          </a:p>
        </p:txBody>
      </p:sp>
      <p:sp>
        <p:nvSpPr>
          <p:cNvPr id="30740" name="Text Box 21"/>
          <p:cNvSpPr txBox="1">
            <a:spLocks noChangeArrowheads="1"/>
          </p:cNvSpPr>
          <p:nvPr/>
        </p:nvSpPr>
        <p:spPr bwMode="auto">
          <a:xfrm>
            <a:off x="3946525" y="3386138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y</a:t>
            </a:r>
          </a:p>
        </p:txBody>
      </p:sp>
      <p:sp>
        <p:nvSpPr>
          <p:cNvPr id="30741" name="Text Box 22"/>
          <p:cNvSpPr txBox="1">
            <a:spLocks noChangeArrowheads="1"/>
          </p:cNvSpPr>
          <p:nvPr/>
        </p:nvSpPr>
        <p:spPr bwMode="auto">
          <a:xfrm>
            <a:off x="3417888" y="2673350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z</a:t>
            </a:r>
          </a:p>
        </p:txBody>
      </p:sp>
      <p:sp>
        <p:nvSpPr>
          <p:cNvPr id="30742" name="Text Box 23"/>
          <p:cNvSpPr txBox="1">
            <a:spLocks noChangeArrowheads="1"/>
          </p:cNvSpPr>
          <p:nvPr/>
        </p:nvSpPr>
        <p:spPr bwMode="auto">
          <a:xfrm>
            <a:off x="5373688" y="1485900"/>
            <a:ext cx="84772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latin typeface="Comic Sans MS" pitchFamily="66" charset="0"/>
                <a:sym typeface="Symbol" pitchFamily="18" charset="2"/>
              </a:rPr>
              <a:t> x =</a:t>
            </a:r>
            <a:r>
              <a:rPr lang="en-GB" sz="1800" b="1">
                <a:latin typeface="Comic Sans MS" pitchFamily="66" charset="0"/>
              </a:rPr>
              <a:t> </a:t>
            </a:r>
          </a:p>
        </p:txBody>
      </p:sp>
      <p:sp>
        <p:nvSpPr>
          <p:cNvPr id="30743" name="Text Box 24"/>
          <p:cNvSpPr txBox="1">
            <a:spLocks noChangeArrowheads="1"/>
          </p:cNvSpPr>
          <p:nvPr/>
        </p:nvSpPr>
        <p:spPr bwMode="auto">
          <a:xfrm>
            <a:off x="5373688" y="1862137"/>
            <a:ext cx="847725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latin typeface="Comic Sans MS" pitchFamily="66" charset="0"/>
                <a:sym typeface="Symbol" pitchFamily="18" charset="2"/>
              </a:rPr>
              <a:t> y =</a:t>
            </a:r>
            <a:r>
              <a:rPr lang="en-GB" sz="1800" b="1">
                <a:latin typeface="Comic Sans MS" pitchFamily="66" charset="0"/>
              </a:rPr>
              <a:t> </a:t>
            </a:r>
          </a:p>
        </p:txBody>
      </p:sp>
      <p:sp>
        <p:nvSpPr>
          <p:cNvPr id="30744" name="Text Box 25"/>
          <p:cNvSpPr txBox="1">
            <a:spLocks noChangeArrowheads="1"/>
          </p:cNvSpPr>
          <p:nvPr/>
        </p:nvSpPr>
        <p:spPr bwMode="auto">
          <a:xfrm>
            <a:off x="5373688" y="2238375"/>
            <a:ext cx="847725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latin typeface="Comic Sans MS" pitchFamily="66" charset="0"/>
                <a:sym typeface="Symbol" pitchFamily="18" charset="2"/>
              </a:rPr>
              <a:t> z =</a:t>
            </a:r>
            <a:r>
              <a:rPr lang="en-GB" sz="1800" b="1">
                <a:latin typeface="Comic Sans MS" pitchFamily="66" charset="0"/>
              </a:rPr>
              <a:t> 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6221413" y="1485900"/>
            <a:ext cx="2447925" cy="376237"/>
            <a:chOff x="3919" y="841"/>
            <a:chExt cx="1542" cy="237"/>
          </a:xfrm>
          <a:noFill/>
        </p:grpSpPr>
        <p:sp>
          <p:nvSpPr>
            <p:cNvPr id="35867" name="Text Box 27"/>
            <p:cNvSpPr txBox="1">
              <a:spLocks noChangeArrowheads="1"/>
            </p:cNvSpPr>
            <p:nvPr/>
          </p:nvSpPr>
          <p:spPr bwMode="auto">
            <a:xfrm>
              <a:off x="3919" y="841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105</a:t>
              </a:r>
              <a:r>
                <a:rPr lang="en-GB" sz="1800" b="1" baseline="30000">
                  <a:latin typeface="Comic Sans MS" pitchFamily="66" charset="0"/>
                  <a:sym typeface="Symbol" pitchFamily="18" charset="2"/>
                </a:rPr>
                <a:t>o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  <p:sp>
          <p:nvSpPr>
            <p:cNvPr id="35868" name="Text Box 28"/>
            <p:cNvSpPr txBox="1">
              <a:spLocks noChangeArrowheads="1"/>
            </p:cNvSpPr>
            <p:nvPr/>
          </p:nvSpPr>
          <p:spPr bwMode="auto">
            <a:xfrm>
              <a:off x="4453" y="841"/>
              <a:ext cx="1008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 dirty="0">
                  <a:latin typeface="Comic Sans MS" pitchFamily="66" charset="0"/>
                </a:rPr>
                <a:t>corr. </a:t>
              </a:r>
              <a:r>
                <a:rPr lang="en-GB" sz="1800" b="1" dirty="0">
                  <a:latin typeface="Comic Sans MS" pitchFamily="66" charset="0"/>
                  <a:sym typeface="Symbol" pitchFamily="18" charset="2"/>
                </a:rPr>
                <a:t>s</a:t>
              </a:r>
              <a:r>
                <a:rPr lang="en-GB" sz="1800" b="1" dirty="0">
                  <a:latin typeface="Comic Sans MS" pitchFamily="66" charset="0"/>
                </a:rPr>
                <a:t> </a:t>
              </a:r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6221413" y="1862137"/>
            <a:ext cx="2447925" cy="376238"/>
            <a:chOff x="3921" y="1078"/>
            <a:chExt cx="1542" cy="237"/>
          </a:xfrm>
          <a:noFill/>
        </p:grpSpPr>
        <p:sp>
          <p:nvSpPr>
            <p:cNvPr id="35870" name="Text Box 30"/>
            <p:cNvSpPr txBox="1">
              <a:spLocks noChangeArrowheads="1"/>
            </p:cNvSpPr>
            <p:nvPr/>
          </p:nvSpPr>
          <p:spPr bwMode="auto">
            <a:xfrm>
              <a:off x="3921" y="1078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55</a:t>
              </a:r>
              <a:r>
                <a:rPr lang="en-GB" sz="1800" b="1" baseline="30000">
                  <a:latin typeface="Comic Sans MS" pitchFamily="66" charset="0"/>
                  <a:sym typeface="Symbol" pitchFamily="18" charset="2"/>
                </a:rPr>
                <a:t>o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  <p:sp>
          <p:nvSpPr>
            <p:cNvPr id="35871" name="Text Box 31"/>
            <p:cNvSpPr txBox="1">
              <a:spLocks noChangeArrowheads="1"/>
            </p:cNvSpPr>
            <p:nvPr/>
          </p:nvSpPr>
          <p:spPr bwMode="auto">
            <a:xfrm>
              <a:off x="4455" y="1078"/>
              <a:ext cx="1008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</a:rPr>
                <a:t>alt. </a:t>
              </a:r>
              <a:r>
                <a:rPr lang="en-GB" sz="1800" b="1">
                  <a:latin typeface="Comic Sans MS" pitchFamily="66" charset="0"/>
                  <a:sym typeface="Symbol" pitchFamily="18" charset="2"/>
                </a:rPr>
                <a:t>s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6221413" y="2238375"/>
            <a:ext cx="2447925" cy="376237"/>
            <a:chOff x="3921" y="1315"/>
            <a:chExt cx="1542" cy="237"/>
          </a:xfrm>
          <a:noFill/>
        </p:grpSpPr>
        <p:sp>
          <p:nvSpPr>
            <p:cNvPr id="35873" name="Text Box 33"/>
            <p:cNvSpPr txBox="1">
              <a:spLocks noChangeArrowheads="1"/>
            </p:cNvSpPr>
            <p:nvPr/>
          </p:nvSpPr>
          <p:spPr bwMode="auto">
            <a:xfrm>
              <a:off x="3921" y="1315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125</a:t>
              </a:r>
              <a:r>
                <a:rPr lang="en-GB" sz="1800" b="1" baseline="30000">
                  <a:latin typeface="Comic Sans MS" pitchFamily="66" charset="0"/>
                  <a:sym typeface="Symbol" pitchFamily="18" charset="2"/>
                </a:rPr>
                <a:t>o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  <p:sp>
          <p:nvSpPr>
            <p:cNvPr id="35874" name="Text Box 34"/>
            <p:cNvSpPr txBox="1">
              <a:spLocks noChangeArrowheads="1"/>
            </p:cNvSpPr>
            <p:nvPr/>
          </p:nvSpPr>
          <p:spPr bwMode="auto">
            <a:xfrm>
              <a:off x="4455" y="1315"/>
              <a:ext cx="1008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</a:rPr>
                <a:t>Int. </a:t>
              </a:r>
              <a:r>
                <a:rPr lang="en-GB" sz="1800" b="1">
                  <a:latin typeface="Comic Sans MS" pitchFamily="66" charset="0"/>
                  <a:sym typeface="Symbol" pitchFamily="18" charset="2"/>
                </a:rPr>
                <a:t>s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</p:grpSp>
      <p:sp>
        <p:nvSpPr>
          <p:cNvPr id="30748" name="Text Box 35"/>
          <p:cNvSpPr txBox="1">
            <a:spLocks noChangeArrowheads="1"/>
          </p:cNvSpPr>
          <p:nvPr/>
        </p:nvSpPr>
        <p:spPr bwMode="auto">
          <a:xfrm>
            <a:off x="3946525" y="2663825"/>
            <a:ext cx="908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55</a:t>
            </a:r>
            <a:r>
              <a:rPr lang="en-GB" sz="2000" b="1" baseline="30000">
                <a:latin typeface="Comic Sans MS" pitchFamily="66" charset="0"/>
              </a:rPr>
              <a:t>o</a:t>
            </a:r>
            <a:endParaRPr lang="en-GB" sz="2000" b="1">
              <a:latin typeface="Comic Sans MS" pitchFamily="66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9600" y="685800"/>
            <a:ext cx="777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between Parallel Lines</a:t>
            </a:r>
            <a:endParaRPr lang="en-GB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3"/>
          <p:cNvSpPr>
            <a:spLocks noChangeShapeType="1"/>
          </p:cNvSpPr>
          <p:nvPr/>
        </p:nvSpPr>
        <p:spPr bwMode="auto">
          <a:xfrm>
            <a:off x="1787525" y="3122612"/>
            <a:ext cx="518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31747" name="Line 4"/>
          <p:cNvSpPr>
            <a:spLocks noChangeShapeType="1"/>
          </p:cNvSpPr>
          <p:nvPr/>
        </p:nvSpPr>
        <p:spPr bwMode="auto">
          <a:xfrm>
            <a:off x="1787525" y="4265612"/>
            <a:ext cx="518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31748" name="Line 5"/>
          <p:cNvSpPr>
            <a:spLocks noChangeShapeType="1"/>
          </p:cNvSpPr>
          <p:nvPr/>
        </p:nvSpPr>
        <p:spPr bwMode="auto">
          <a:xfrm>
            <a:off x="4349750" y="3119437"/>
            <a:ext cx="152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sp>
        <p:nvSpPr>
          <p:cNvPr id="31749" name="Freeform 6"/>
          <p:cNvSpPr>
            <a:spLocks/>
          </p:cNvSpPr>
          <p:nvPr/>
        </p:nvSpPr>
        <p:spPr bwMode="auto">
          <a:xfrm>
            <a:off x="2397125" y="2246312"/>
            <a:ext cx="1695450" cy="2628900"/>
          </a:xfrm>
          <a:custGeom>
            <a:avLst/>
            <a:gdLst>
              <a:gd name="T0" fmla="*/ 0 w 1068"/>
              <a:gd name="T1" fmla="*/ 1656 h 1656"/>
              <a:gd name="T2" fmla="*/ 1068 w 1068"/>
              <a:gd name="T3" fmla="*/ 0 h 1656"/>
              <a:gd name="T4" fmla="*/ 0 60000 65536"/>
              <a:gd name="T5" fmla="*/ 0 60000 65536"/>
              <a:gd name="T6" fmla="*/ 0 w 1068"/>
              <a:gd name="T7" fmla="*/ 0 h 1656"/>
              <a:gd name="T8" fmla="*/ 1068 w 1068"/>
              <a:gd name="T9" fmla="*/ 1656 h 1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68" h="1656">
                <a:moveTo>
                  <a:pt x="0" y="1656"/>
                </a:moveTo>
                <a:lnTo>
                  <a:pt x="1068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5091113" y="38528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x</a:t>
            </a:r>
          </a:p>
        </p:txBody>
      </p:sp>
      <p:sp>
        <p:nvSpPr>
          <p:cNvPr id="31755" name="Line 16"/>
          <p:cNvSpPr>
            <a:spLocks noChangeShapeType="1"/>
          </p:cNvSpPr>
          <p:nvPr/>
        </p:nvSpPr>
        <p:spPr bwMode="auto">
          <a:xfrm>
            <a:off x="4321175" y="4240212"/>
            <a:ext cx="152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sp>
        <p:nvSpPr>
          <p:cNvPr id="31756" name="Freeform 17"/>
          <p:cNvSpPr>
            <a:spLocks/>
          </p:cNvSpPr>
          <p:nvPr/>
        </p:nvSpPr>
        <p:spPr bwMode="auto">
          <a:xfrm>
            <a:off x="4911725" y="2132012"/>
            <a:ext cx="933450" cy="2876550"/>
          </a:xfrm>
          <a:custGeom>
            <a:avLst/>
            <a:gdLst>
              <a:gd name="T0" fmla="*/ 0 w 480"/>
              <a:gd name="T1" fmla="*/ 0 h 1476"/>
              <a:gd name="T2" fmla="*/ 480 w 480"/>
              <a:gd name="T3" fmla="*/ 1476 h 1476"/>
              <a:gd name="T4" fmla="*/ 0 60000 65536"/>
              <a:gd name="T5" fmla="*/ 0 60000 65536"/>
              <a:gd name="T6" fmla="*/ 0 w 480"/>
              <a:gd name="T7" fmla="*/ 0 h 1476"/>
              <a:gd name="T8" fmla="*/ 480 w 480"/>
              <a:gd name="T9" fmla="*/ 1476 h 147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80" h="1476">
                <a:moveTo>
                  <a:pt x="0" y="0"/>
                </a:moveTo>
                <a:lnTo>
                  <a:pt x="480" y="1476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31757" name="Text Box 18"/>
          <p:cNvSpPr txBox="1">
            <a:spLocks noChangeArrowheads="1"/>
          </p:cNvSpPr>
          <p:nvPr/>
        </p:nvSpPr>
        <p:spPr bwMode="auto">
          <a:xfrm>
            <a:off x="512763" y="1598612"/>
            <a:ext cx="3371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Finding unknown angles</a:t>
            </a:r>
          </a:p>
        </p:txBody>
      </p:sp>
      <p:sp>
        <p:nvSpPr>
          <p:cNvPr id="31758" name="Text Box 19"/>
          <p:cNvSpPr txBox="1">
            <a:spLocks noChangeArrowheads="1"/>
          </p:cNvSpPr>
          <p:nvPr/>
        </p:nvSpPr>
        <p:spPr bwMode="auto">
          <a:xfrm>
            <a:off x="4691063" y="3128962"/>
            <a:ext cx="908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95</a:t>
            </a:r>
            <a:r>
              <a:rPr lang="en-GB" sz="2000" b="1" baseline="30000">
                <a:latin typeface="Comic Sans MS" pitchFamily="66" charset="0"/>
              </a:rPr>
              <a:t>o</a:t>
            </a:r>
            <a:endParaRPr lang="en-GB" sz="2000" b="1">
              <a:latin typeface="Comic Sans MS" pitchFamily="66" charset="0"/>
            </a:endParaRPr>
          </a:p>
        </p:txBody>
      </p:sp>
      <p:sp>
        <p:nvSpPr>
          <p:cNvPr id="31760" name="Text Box 21"/>
          <p:cNvSpPr txBox="1">
            <a:spLocks noChangeArrowheads="1"/>
          </p:cNvSpPr>
          <p:nvPr/>
        </p:nvSpPr>
        <p:spPr bwMode="auto">
          <a:xfrm>
            <a:off x="3490913" y="3128962"/>
            <a:ext cx="393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y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561013" y="1714500"/>
            <a:ext cx="847725" cy="752475"/>
            <a:chOff x="3385" y="841"/>
            <a:chExt cx="534" cy="474"/>
          </a:xfrm>
          <a:noFill/>
        </p:grpSpPr>
        <p:sp>
          <p:nvSpPr>
            <p:cNvPr id="36887" name="Text Box 23"/>
            <p:cNvSpPr txBox="1">
              <a:spLocks noChangeArrowheads="1"/>
            </p:cNvSpPr>
            <p:nvPr/>
          </p:nvSpPr>
          <p:spPr bwMode="auto">
            <a:xfrm>
              <a:off x="3385" y="841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 x =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  <p:sp>
          <p:nvSpPr>
            <p:cNvPr id="36888" name="Text Box 24"/>
            <p:cNvSpPr txBox="1">
              <a:spLocks noChangeArrowheads="1"/>
            </p:cNvSpPr>
            <p:nvPr/>
          </p:nvSpPr>
          <p:spPr bwMode="auto">
            <a:xfrm>
              <a:off x="3385" y="1078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 y =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6408738" y="1714500"/>
            <a:ext cx="2447925" cy="376237"/>
            <a:chOff x="3919" y="841"/>
            <a:chExt cx="1542" cy="237"/>
          </a:xfrm>
          <a:noFill/>
        </p:grpSpPr>
        <p:sp>
          <p:nvSpPr>
            <p:cNvPr id="36890" name="Text Box 26"/>
            <p:cNvSpPr txBox="1">
              <a:spLocks noChangeArrowheads="1"/>
            </p:cNvSpPr>
            <p:nvPr/>
          </p:nvSpPr>
          <p:spPr bwMode="auto">
            <a:xfrm>
              <a:off x="3919" y="841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85</a:t>
              </a:r>
              <a:r>
                <a:rPr lang="en-GB" sz="1800" b="1" baseline="30000">
                  <a:latin typeface="Comic Sans MS" pitchFamily="66" charset="0"/>
                  <a:sym typeface="Symbol" pitchFamily="18" charset="2"/>
                </a:rPr>
                <a:t>o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  <p:sp>
          <p:nvSpPr>
            <p:cNvPr id="36891" name="Text Box 27"/>
            <p:cNvSpPr txBox="1">
              <a:spLocks noChangeArrowheads="1"/>
            </p:cNvSpPr>
            <p:nvPr/>
          </p:nvSpPr>
          <p:spPr bwMode="auto">
            <a:xfrm>
              <a:off x="4453" y="841"/>
              <a:ext cx="1008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</a:rPr>
                <a:t>Int. </a:t>
              </a:r>
              <a:r>
                <a:rPr lang="en-GB" sz="1800" b="1">
                  <a:latin typeface="Comic Sans MS" pitchFamily="66" charset="0"/>
                  <a:sym typeface="Symbol" pitchFamily="18" charset="2"/>
                </a:rPr>
                <a:t>s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6408738" y="2090737"/>
            <a:ext cx="2447925" cy="376238"/>
            <a:chOff x="3921" y="1078"/>
            <a:chExt cx="1542" cy="237"/>
          </a:xfrm>
          <a:noFill/>
        </p:grpSpPr>
        <p:sp>
          <p:nvSpPr>
            <p:cNvPr id="36893" name="Text Box 29"/>
            <p:cNvSpPr txBox="1">
              <a:spLocks noChangeArrowheads="1"/>
            </p:cNvSpPr>
            <p:nvPr/>
          </p:nvSpPr>
          <p:spPr bwMode="auto">
            <a:xfrm>
              <a:off x="3921" y="1078"/>
              <a:ext cx="534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1800" b="1">
                  <a:latin typeface="Comic Sans MS" pitchFamily="66" charset="0"/>
                  <a:sym typeface="Symbol" pitchFamily="18" charset="2"/>
                </a:rPr>
                <a:t>120</a:t>
              </a:r>
              <a:r>
                <a:rPr lang="en-GB" sz="1800" b="1" baseline="30000">
                  <a:latin typeface="Comic Sans MS" pitchFamily="66" charset="0"/>
                  <a:sym typeface="Symbol" pitchFamily="18" charset="2"/>
                </a:rPr>
                <a:t>o</a:t>
              </a:r>
              <a:r>
                <a:rPr lang="en-GB" sz="1800" b="1">
                  <a:latin typeface="Comic Sans MS" pitchFamily="66" charset="0"/>
                </a:rPr>
                <a:t> </a:t>
              </a:r>
            </a:p>
          </p:txBody>
        </p:sp>
        <p:sp>
          <p:nvSpPr>
            <p:cNvPr id="36894" name="Text Box 30"/>
            <p:cNvSpPr txBox="1">
              <a:spLocks noChangeArrowheads="1"/>
            </p:cNvSpPr>
            <p:nvPr/>
          </p:nvSpPr>
          <p:spPr bwMode="auto">
            <a:xfrm>
              <a:off x="4455" y="1078"/>
              <a:ext cx="1008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800" b="1" dirty="0">
                  <a:latin typeface="Comic Sans MS" pitchFamily="66" charset="0"/>
                </a:rPr>
                <a:t>Int. </a:t>
              </a:r>
              <a:r>
                <a:rPr lang="en-GB" sz="1800" b="1" dirty="0">
                  <a:latin typeface="Comic Sans MS" pitchFamily="66" charset="0"/>
                  <a:sym typeface="Symbol" pitchFamily="18" charset="2"/>
                </a:rPr>
                <a:t>s</a:t>
              </a:r>
              <a:r>
                <a:rPr lang="en-GB" sz="1800" b="1" dirty="0">
                  <a:latin typeface="Comic Sans MS" pitchFamily="66" charset="0"/>
                </a:rPr>
                <a:t> </a:t>
              </a:r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1431925" y="2090737"/>
            <a:ext cx="5705475" cy="3098800"/>
            <a:chOff x="784" y="1078"/>
            <a:chExt cx="3594" cy="1952"/>
          </a:xfrm>
        </p:grpSpPr>
        <p:sp>
          <p:nvSpPr>
            <p:cNvPr id="31768" name="Rectangle 34" descr="Parchment"/>
            <p:cNvSpPr>
              <a:spLocks noChangeArrowheads="1"/>
            </p:cNvSpPr>
            <p:nvPr/>
          </p:nvSpPr>
          <p:spPr bwMode="auto">
            <a:xfrm>
              <a:off x="1198" y="2454"/>
              <a:ext cx="768" cy="5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31769" name="Rectangle 32" descr="Parchment"/>
            <p:cNvSpPr>
              <a:spLocks noChangeArrowheads="1"/>
            </p:cNvSpPr>
            <p:nvPr/>
          </p:nvSpPr>
          <p:spPr bwMode="auto">
            <a:xfrm>
              <a:off x="1750" y="1146"/>
              <a:ext cx="768" cy="5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31770" name="Rectangle 33" descr="Parchment"/>
            <p:cNvSpPr>
              <a:spLocks noChangeArrowheads="1"/>
            </p:cNvSpPr>
            <p:nvPr/>
          </p:nvSpPr>
          <p:spPr bwMode="auto">
            <a:xfrm>
              <a:off x="2716" y="1078"/>
              <a:ext cx="624" cy="6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31771" name="Rectangle 35" descr="Parchment"/>
            <p:cNvSpPr>
              <a:spLocks noChangeArrowheads="1"/>
            </p:cNvSpPr>
            <p:nvPr/>
          </p:nvSpPr>
          <p:spPr bwMode="auto">
            <a:xfrm>
              <a:off x="3094" y="2454"/>
              <a:ext cx="768" cy="5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/>
            </a:p>
          </p:txBody>
        </p:sp>
        <p:sp>
          <p:nvSpPr>
            <p:cNvPr id="31772" name="Freeform 36" descr="Parchment"/>
            <p:cNvSpPr>
              <a:spLocks/>
            </p:cNvSpPr>
            <p:nvPr/>
          </p:nvSpPr>
          <p:spPr bwMode="auto">
            <a:xfrm>
              <a:off x="784" y="1580"/>
              <a:ext cx="1332" cy="952"/>
            </a:xfrm>
            <a:custGeom>
              <a:avLst/>
              <a:gdLst>
                <a:gd name="T0" fmla="*/ 1332 w 1332"/>
                <a:gd name="T1" fmla="*/ 116 h 952"/>
                <a:gd name="T2" fmla="*/ 796 w 1332"/>
                <a:gd name="T3" fmla="*/ 952 h 952"/>
                <a:gd name="T4" fmla="*/ 0 w 1332"/>
                <a:gd name="T5" fmla="*/ 952 h 952"/>
                <a:gd name="T6" fmla="*/ 40 w 1332"/>
                <a:gd name="T7" fmla="*/ 0 h 952"/>
                <a:gd name="T8" fmla="*/ 1332 w 1332"/>
                <a:gd name="T9" fmla="*/ 116 h 9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2"/>
                <a:gd name="T16" fmla="*/ 0 h 952"/>
                <a:gd name="T17" fmla="*/ 1332 w 1332"/>
                <a:gd name="T18" fmla="*/ 952 h 9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2" h="952">
                  <a:moveTo>
                    <a:pt x="1332" y="116"/>
                  </a:moveTo>
                  <a:lnTo>
                    <a:pt x="796" y="952"/>
                  </a:lnTo>
                  <a:lnTo>
                    <a:pt x="0" y="952"/>
                  </a:lnTo>
                  <a:lnTo>
                    <a:pt x="40" y="0"/>
                  </a:lnTo>
                  <a:lnTo>
                    <a:pt x="1332" y="1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b="1"/>
            </a:p>
          </p:txBody>
        </p:sp>
        <p:sp>
          <p:nvSpPr>
            <p:cNvPr id="31773" name="Freeform 37" descr="Parchment"/>
            <p:cNvSpPr>
              <a:spLocks/>
            </p:cNvSpPr>
            <p:nvPr/>
          </p:nvSpPr>
          <p:spPr bwMode="auto">
            <a:xfrm>
              <a:off x="3178" y="1646"/>
              <a:ext cx="1200" cy="852"/>
            </a:xfrm>
            <a:custGeom>
              <a:avLst/>
              <a:gdLst>
                <a:gd name="T0" fmla="*/ 0 w 1200"/>
                <a:gd name="T1" fmla="*/ 60 h 852"/>
                <a:gd name="T2" fmla="*/ 256 w 1200"/>
                <a:gd name="T3" fmla="*/ 852 h 852"/>
                <a:gd name="T4" fmla="*/ 1200 w 1200"/>
                <a:gd name="T5" fmla="*/ 848 h 852"/>
                <a:gd name="T6" fmla="*/ 1176 w 1200"/>
                <a:gd name="T7" fmla="*/ 0 h 852"/>
                <a:gd name="T8" fmla="*/ 0 w 1200"/>
                <a:gd name="T9" fmla="*/ 60 h 8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0"/>
                <a:gd name="T16" fmla="*/ 0 h 852"/>
                <a:gd name="T17" fmla="*/ 1200 w 1200"/>
                <a:gd name="T18" fmla="*/ 852 h 8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0" h="852">
                  <a:moveTo>
                    <a:pt x="0" y="60"/>
                  </a:moveTo>
                  <a:lnTo>
                    <a:pt x="256" y="852"/>
                  </a:lnTo>
                  <a:lnTo>
                    <a:pt x="1200" y="848"/>
                  </a:lnTo>
                  <a:lnTo>
                    <a:pt x="1176" y="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b="1"/>
            </a:p>
          </p:txBody>
        </p:sp>
      </p:grpSp>
      <p:sp>
        <p:nvSpPr>
          <p:cNvPr id="31765" name="Text Box 38"/>
          <p:cNvSpPr txBox="1">
            <a:spLocks noChangeArrowheads="1"/>
          </p:cNvSpPr>
          <p:nvPr/>
        </p:nvSpPr>
        <p:spPr bwMode="auto">
          <a:xfrm>
            <a:off x="2938463" y="3910012"/>
            <a:ext cx="908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Comic Sans MS" pitchFamily="66" charset="0"/>
              </a:rPr>
              <a:t>60</a:t>
            </a:r>
            <a:r>
              <a:rPr lang="en-GB" sz="2000" b="1" baseline="30000">
                <a:latin typeface="Comic Sans MS" pitchFamily="66" charset="0"/>
              </a:rPr>
              <a:t>o</a:t>
            </a:r>
            <a:endParaRPr lang="en-GB" sz="2000" b="1">
              <a:latin typeface="Comic Sans MS" pitchFamily="66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9600" y="685800"/>
            <a:ext cx="777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Angles between Parallel Lines</a:t>
            </a:r>
            <a:endParaRPr lang="en-GB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5"/>
          <p:cNvGrpSpPr>
            <a:grpSpLocks/>
          </p:cNvGrpSpPr>
          <p:nvPr/>
        </p:nvGrpSpPr>
        <p:grpSpPr bwMode="auto">
          <a:xfrm>
            <a:off x="276225" y="457200"/>
            <a:ext cx="8334375" cy="6127750"/>
            <a:chOff x="174" y="288"/>
            <a:chExt cx="5250" cy="3860"/>
          </a:xfrm>
        </p:grpSpPr>
        <p:grpSp>
          <p:nvGrpSpPr>
            <p:cNvPr id="3" name="Group 97"/>
            <p:cNvGrpSpPr>
              <a:grpSpLocks/>
            </p:cNvGrpSpPr>
            <p:nvPr/>
          </p:nvGrpSpPr>
          <p:grpSpPr bwMode="auto">
            <a:xfrm>
              <a:off x="3572" y="288"/>
              <a:ext cx="1324" cy="1060"/>
              <a:chOff x="3836" y="696"/>
              <a:chExt cx="1324" cy="1060"/>
            </a:xfrm>
          </p:grpSpPr>
          <p:grpSp>
            <p:nvGrpSpPr>
              <p:cNvPr id="4" name="Group 35"/>
              <p:cNvGrpSpPr>
                <a:grpSpLocks/>
              </p:cNvGrpSpPr>
              <p:nvPr/>
            </p:nvGrpSpPr>
            <p:grpSpPr bwMode="auto">
              <a:xfrm>
                <a:off x="3836" y="1062"/>
                <a:ext cx="1324" cy="400"/>
                <a:chOff x="1376" y="1376"/>
                <a:chExt cx="1048" cy="400"/>
              </a:xfrm>
            </p:grpSpPr>
            <p:grpSp>
              <p:nvGrpSpPr>
                <p:cNvPr id="5" name="Group 36"/>
                <p:cNvGrpSpPr>
                  <a:grpSpLocks/>
                </p:cNvGrpSpPr>
                <p:nvPr/>
              </p:nvGrpSpPr>
              <p:grpSpPr bwMode="auto">
                <a:xfrm>
                  <a:off x="1376" y="1376"/>
                  <a:ext cx="1040" cy="0"/>
                  <a:chOff x="1376" y="1376"/>
                  <a:chExt cx="1040" cy="0"/>
                </a:xfrm>
              </p:grpSpPr>
              <p:sp>
                <p:nvSpPr>
                  <p:cNvPr id="34948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49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" name="Group 39"/>
                <p:cNvGrpSpPr>
                  <a:grpSpLocks/>
                </p:cNvGrpSpPr>
                <p:nvPr/>
              </p:nvGrpSpPr>
              <p:grpSpPr bwMode="auto">
                <a:xfrm>
                  <a:off x="1384" y="1776"/>
                  <a:ext cx="1040" cy="0"/>
                  <a:chOff x="1376" y="1376"/>
                  <a:chExt cx="1040" cy="0"/>
                </a:xfrm>
              </p:grpSpPr>
              <p:sp>
                <p:nvSpPr>
                  <p:cNvPr id="34946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47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4936" name="Line 63"/>
              <p:cNvSpPr>
                <a:spLocks noChangeShapeType="1"/>
              </p:cNvSpPr>
              <p:nvPr/>
            </p:nvSpPr>
            <p:spPr bwMode="auto">
              <a:xfrm flipV="1">
                <a:off x="3894" y="696"/>
                <a:ext cx="444" cy="10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7" name="Line 64"/>
              <p:cNvSpPr>
                <a:spLocks noChangeShapeType="1"/>
              </p:cNvSpPr>
              <p:nvPr/>
            </p:nvSpPr>
            <p:spPr bwMode="auto">
              <a:xfrm flipH="1" flipV="1">
                <a:off x="4570" y="766"/>
                <a:ext cx="300" cy="99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8" name="Arc 65"/>
              <p:cNvSpPr>
                <a:spLocks/>
              </p:cNvSpPr>
              <p:nvPr/>
            </p:nvSpPr>
            <p:spPr bwMode="auto">
              <a:xfrm rot="11239845" flipH="1">
                <a:off x="4133" y="1050"/>
                <a:ext cx="203" cy="198"/>
              </a:xfrm>
              <a:custGeom>
                <a:avLst/>
                <a:gdLst>
                  <a:gd name="T0" fmla="*/ 0 w 24331"/>
                  <a:gd name="T1" fmla="*/ 2 h 21600"/>
                  <a:gd name="T2" fmla="*/ 203 w 24331"/>
                  <a:gd name="T3" fmla="*/ 198 h 21600"/>
                  <a:gd name="T4" fmla="*/ 23 w 24331"/>
                  <a:gd name="T5" fmla="*/ 198 h 21600"/>
                  <a:gd name="T6" fmla="*/ 0 60000 65536"/>
                  <a:gd name="T7" fmla="*/ 0 60000 65536"/>
                  <a:gd name="T8" fmla="*/ 0 60000 65536"/>
                  <a:gd name="T9" fmla="*/ 0 w 24331"/>
                  <a:gd name="T10" fmla="*/ 0 h 21600"/>
                  <a:gd name="T11" fmla="*/ 24331 w 2433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331" h="21600" fill="none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</a:path>
                  <a:path w="24331" h="21600" stroke="0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  <a:lnTo>
                      <a:pt x="273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39" name="Arc 66"/>
              <p:cNvSpPr>
                <a:spLocks/>
              </p:cNvSpPr>
              <p:nvPr/>
            </p:nvSpPr>
            <p:spPr bwMode="auto">
              <a:xfrm rot="6045718" flipH="1">
                <a:off x="4067" y="1272"/>
                <a:ext cx="203" cy="198"/>
              </a:xfrm>
              <a:custGeom>
                <a:avLst/>
                <a:gdLst>
                  <a:gd name="T0" fmla="*/ 0 w 24331"/>
                  <a:gd name="T1" fmla="*/ 2 h 21600"/>
                  <a:gd name="T2" fmla="*/ 203 w 24331"/>
                  <a:gd name="T3" fmla="*/ 198 h 21600"/>
                  <a:gd name="T4" fmla="*/ 23 w 24331"/>
                  <a:gd name="T5" fmla="*/ 198 h 21600"/>
                  <a:gd name="T6" fmla="*/ 0 60000 65536"/>
                  <a:gd name="T7" fmla="*/ 0 60000 65536"/>
                  <a:gd name="T8" fmla="*/ 0 60000 65536"/>
                  <a:gd name="T9" fmla="*/ 0 w 24331"/>
                  <a:gd name="T10" fmla="*/ 0 h 21600"/>
                  <a:gd name="T11" fmla="*/ 24331 w 2433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331" h="21600" fill="none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</a:path>
                  <a:path w="24331" h="21600" stroke="0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  <a:lnTo>
                      <a:pt x="273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40" name="Arc 67"/>
              <p:cNvSpPr>
                <a:spLocks/>
              </p:cNvSpPr>
              <p:nvPr/>
            </p:nvSpPr>
            <p:spPr bwMode="auto">
              <a:xfrm rot="44030" flipH="1">
                <a:off x="3869" y="1260"/>
                <a:ext cx="203" cy="198"/>
              </a:xfrm>
              <a:custGeom>
                <a:avLst/>
                <a:gdLst>
                  <a:gd name="T0" fmla="*/ 0 w 24331"/>
                  <a:gd name="T1" fmla="*/ 2 h 21600"/>
                  <a:gd name="T2" fmla="*/ 203 w 24331"/>
                  <a:gd name="T3" fmla="*/ 198 h 21600"/>
                  <a:gd name="T4" fmla="*/ 23 w 24331"/>
                  <a:gd name="T5" fmla="*/ 198 h 21600"/>
                  <a:gd name="T6" fmla="*/ 0 60000 65536"/>
                  <a:gd name="T7" fmla="*/ 0 60000 65536"/>
                  <a:gd name="T8" fmla="*/ 0 60000 65536"/>
                  <a:gd name="T9" fmla="*/ 0 w 24331"/>
                  <a:gd name="T10" fmla="*/ 0 h 21600"/>
                  <a:gd name="T11" fmla="*/ 24331 w 2433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331" h="21600" fill="none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</a:path>
                  <a:path w="24331" h="21600" stroke="0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  <a:lnTo>
                      <a:pt x="273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41" name="Arc 68"/>
              <p:cNvSpPr>
                <a:spLocks/>
              </p:cNvSpPr>
              <p:nvPr/>
            </p:nvSpPr>
            <p:spPr bwMode="auto">
              <a:xfrm rot="11071096" flipH="1">
                <a:off x="4721" y="1050"/>
                <a:ext cx="203" cy="198"/>
              </a:xfrm>
              <a:custGeom>
                <a:avLst/>
                <a:gdLst>
                  <a:gd name="T0" fmla="*/ 0 w 24331"/>
                  <a:gd name="T1" fmla="*/ 2 h 21600"/>
                  <a:gd name="T2" fmla="*/ 203 w 24331"/>
                  <a:gd name="T3" fmla="*/ 198 h 21600"/>
                  <a:gd name="T4" fmla="*/ 23 w 24331"/>
                  <a:gd name="T5" fmla="*/ 198 h 21600"/>
                  <a:gd name="T6" fmla="*/ 0 60000 65536"/>
                  <a:gd name="T7" fmla="*/ 0 60000 65536"/>
                  <a:gd name="T8" fmla="*/ 0 60000 65536"/>
                  <a:gd name="T9" fmla="*/ 0 w 24331"/>
                  <a:gd name="T10" fmla="*/ 0 h 21600"/>
                  <a:gd name="T11" fmla="*/ 24331 w 2433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331" h="21600" fill="none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</a:path>
                  <a:path w="24331" h="21600" stroke="0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  <a:lnTo>
                      <a:pt x="273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42" name="Arc 69"/>
              <p:cNvSpPr>
                <a:spLocks/>
              </p:cNvSpPr>
              <p:nvPr/>
            </p:nvSpPr>
            <p:spPr bwMode="auto">
              <a:xfrm rot="5124809" flipH="1">
                <a:off x="4715" y="1272"/>
                <a:ext cx="203" cy="198"/>
              </a:xfrm>
              <a:custGeom>
                <a:avLst/>
                <a:gdLst>
                  <a:gd name="T0" fmla="*/ 0 w 24331"/>
                  <a:gd name="T1" fmla="*/ 2 h 21600"/>
                  <a:gd name="T2" fmla="*/ 203 w 24331"/>
                  <a:gd name="T3" fmla="*/ 198 h 21600"/>
                  <a:gd name="T4" fmla="*/ 23 w 24331"/>
                  <a:gd name="T5" fmla="*/ 198 h 21600"/>
                  <a:gd name="T6" fmla="*/ 0 60000 65536"/>
                  <a:gd name="T7" fmla="*/ 0 60000 65536"/>
                  <a:gd name="T8" fmla="*/ 0 60000 65536"/>
                  <a:gd name="T9" fmla="*/ 0 w 24331"/>
                  <a:gd name="T10" fmla="*/ 0 h 21600"/>
                  <a:gd name="T11" fmla="*/ 24331 w 2433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331" h="21600" fill="none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</a:path>
                  <a:path w="24331" h="21600" stroke="0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  <a:lnTo>
                      <a:pt x="273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43" name="Arc 70"/>
              <p:cNvSpPr>
                <a:spLocks/>
              </p:cNvSpPr>
              <p:nvPr/>
            </p:nvSpPr>
            <p:spPr bwMode="auto">
              <a:xfrm rot="9665156" flipH="1">
                <a:off x="4829" y="1494"/>
                <a:ext cx="203" cy="198"/>
              </a:xfrm>
              <a:custGeom>
                <a:avLst/>
                <a:gdLst>
                  <a:gd name="T0" fmla="*/ 0 w 24331"/>
                  <a:gd name="T1" fmla="*/ 2 h 21600"/>
                  <a:gd name="T2" fmla="*/ 203 w 24331"/>
                  <a:gd name="T3" fmla="*/ 198 h 21600"/>
                  <a:gd name="T4" fmla="*/ 23 w 24331"/>
                  <a:gd name="T5" fmla="*/ 198 h 21600"/>
                  <a:gd name="T6" fmla="*/ 0 60000 65536"/>
                  <a:gd name="T7" fmla="*/ 0 60000 65536"/>
                  <a:gd name="T8" fmla="*/ 0 60000 65536"/>
                  <a:gd name="T9" fmla="*/ 0 w 24331"/>
                  <a:gd name="T10" fmla="*/ 0 h 21600"/>
                  <a:gd name="T11" fmla="*/ 24331 w 2433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331" h="21600" fill="none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</a:path>
                  <a:path w="24331" h="21600" stroke="0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  <a:lnTo>
                      <a:pt x="273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103"/>
            <p:cNvGrpSpPr>
              <a:grpSpLocks/>
            </p:cNvGrpSpPr>
            <p:nvPr/>
          </p:nvGrpSpPr>
          <p:grpSpPr bwMode="auto">
            <a:xfrm>
              <a:off x="3776" y="3328"/>
              <a:ext cx="1648" cy="688"/>
              <a:chOff x="3776" y="3328"/>
              <a:chExt cx="1648" cy="688"/>
            </a:xfrm>
          </p:grpSpPr>
          <p:sp>
            <p:nvSpPr>
              <p:cNvPr id="34922" name="Arc 72"/>
              <p:cNvSpPr>
                <a:spLocks/>
              </p:cNvSpPr>
              <p:nvPr/>
            </p:nvSpPr>
            <p:spPr bwMode="auto">
              <a:xfrm rot="9041304" flipH="1">
                <a:off x="4463" y="3338"/>
                <a:ext cx="203" cy="198"/>
              </a:xfrm>
              <a:custGeom>
                <a:avLst/>
                <a:gdLst>
                  <a:gd name="T0" fmla="*/ 0 w 24331"/>
                  <a:gd name="T1" fmla="*/ 2 h 21600"/>
                  <a:gd name="T2" fmla="*/ 203 w 24331"/>
                  <a:gd name="T3" fmla="*/ 198 h 21600"/>
                  <a:gd name="T4" fmla="*/ 23 w 24331"/>
                  <a:gd name="T5" fmla="*/ 198 h 21600"/>
                  <a:gd name="T6" fmla="*/ 0 60000 65536"/>
                  <a:gd name="T7" fmla="*/ 0 60000 65536"/>
                  <a:gd name="T8" fmla="*/ 0 60000 65536"/>
                  <a:gd name="T9" fmla="*/ 0 w 24331"/>
                  <a:gd name="T10" fmla="*/ 0 h 21600"/>
                  <a:gd name="T11" fmla="*/ 24331 w 2433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331" h="21600" fill="none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</a:path>
                  <a:path w="24331" h="21600" stroke="0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  <a:lnTo>
                      <a:pt x="273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8" name="Group 87"/>
              <p:cNvGrpSpPr>
                <a:grpSpLocks/>
              </p:cNvGrpSpPr>
              <p:nvPr/>
            </p:nvGrpSpPr>
            <p:grpSpPr bwMode="auto">
              <a:xfrm>
                <a:off x="3776" y="3328"/>
                <a:ext cx="1648" cy="688"/>
                <a:chOff x="1376" y="1376"/>
                <a:chExt cx="1048" cy="400"/>
              </a:xfrm>
            </p:grpSpPr>
            <p:grpSp>
              <p:nvGrpSpPr>
                <p:cNvPr id="9" name="Group 88"/>
                <p:cNvGrpSpPr>
                  <a:grpSpLocks/>
                </p:cNvGrpSpPr>
                <p:nvPr/>
              </p:nvGrpSpPr>
              <p:grpSpPr bwMode="auto">
                <a:xfrm>
                  <a:off x="1376" y="1376"/>
                  <a:ext cx="1040" cy="0"/>
                  <a:chOff x="1376" y="1376"/>
                  <a:chExt cx="1040" cy="0"/>
                </a:xfrm>
              </p:grpSpPr>
              <p:sp>
                <p:nvSpPr>
                  <p:cNvPr id="34933" name="Line 89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34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" name="Group 91"/>
                <p:cNvGrpSpPr>
                  <a:grpSpLocks/>
                </p:cNvGrpSpPr>
                <p:nvPr/>
              </p:nvGrpSpPr>
              <p:grpSpPr bwMode="auto">
                <a:xfrm>
                  <a:off x="1384" y="1776"/>
                  <a:ext cx="1040" cy="0"/>
                  <a:chOff x="1376" y="1376"/>
                  <a:chExt cx="1040" cy="0"/>
                </a:xfrm>
              </p:grpSpPr>
              <p:sp>
                <p:nvSpPr>
                  <p:cNvPr id="34931" name="Line 92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32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1" name="Group 100"/>
              <p:cNvGrpSpPr>
                <a:grpSpLocks/>
              </p:cNvGrpSpPr>
              <p:nvPr/>
            </p:nvGrpSpPr>
            <p:grpSpPr bwMode="auto">
              <a:xfrm>
                <a:off x="3960" y="3328"/>
                <a:ext cx="664" cy="672"/>
                <a:chOff x="3960" y="3328"/>
                <a:chExt cx="664" cy="672"/>
              </a:xfrm>
            </p:grpSpPr>
            <p:sp>
              <p:nvSpPr>
                <p:cNvPr id="34927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4216" y="3632"/>
                  <a:ext cx="408" cy="36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928" name="Line 99"/>
                <p:cNvSpPr>
                  <a:spLocks noChangeShapeType="1"/>
                </p:cNvSpPr>
                <p:nvPr/>
              </p:nvSpPr>
              <p:spPr bwMode="auto">
                <a:xfrm flipH="1" flipV="1">
                  <a:off x="3960" y="3328"/>
                  <a:ext cx="664" cy="30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4925" name="Arc 101"/>
              <p:cNvSpPr>
                <a:spLocks/>
              </p:cNvSpPr>
              <p:nvPr/>
            </p:nvSpPr>
            <p:spPr bwMode="auto">
              <a:xfrm rot="18362213" flipH="1">
                <a:off x="4327" y="3570"/>
                <a:ext cx="203" cy="198"/>
              </a:xfrm>
              <a:custGeom>
                <a:avLst/>
                <a:gdLst>
                  <a:gd name="T0" fmla="*/ 0 w 24331"/>
                  <a:gd name="T1" fmla="*/ 2 h 21600"/>
                  <a:gd name="T2" fmla="*/ 203 w 24331"/>
                  <a:gd name="T3" fmla="*/ 198 h 21600"/>
                  <a:gd name="T4" fmla="*/ 23 w 24331"/>
                  <a:gd name="T5" fmla="*/ 198 h 21600"/>
                  <a:gd name="T6" fmla="*/ 0 60000 65536"/>
                  <a:gd name="T7" fmla="*/ 0 60000 65536"/>
                  <a:gd name="T8" fmla="*/ 0 60000 65536"/>
                  <a:gd name="T9" fmla="*/ 0 w 24331"/>
                  <a:gd name="T10" fmla="*/ 0 h 21600"/>
                  <a:gd name="T11" fmla="*/ 24331 w 2433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331" h="21600" fill="none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</a:path>
                  <a:path w="24331" h="21600" stroke="0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  <a:lnTo>
                      <a:pt x="273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6" name="Arc 102"/>
              <p:cNvSpPr>
                <a:spLocks/>
              </p:cNvSpPr>
              <p:nvPr/>
            </p:nvSpPr>
            <p:spPr bwMode="auto">
              <a:xfrm rot="6302945" flipH="1">
                <a:off x="4429" y="3786"/>
                <a:ext cx="203" cy="198"/>
              </a:xfrm>
              <a:custGeom>
                <a:avLst/>
                <a:gdLst>
                  <a:gd name="T0" fmla="*/ 0 w 24331"/>
                  <a:gd name="T1" fmla="*/ 2 h 21600"/>
                  <a:gd name="T2" fmla="*/ 203 w 24331"/>
                  <a:gd name="T3" fmla="*/ 198 h 21600"/>
                  <a:gd name="T4" fmla="*/ 23 w 24331"/>
                  <a:gd name="T5" fmla="*/ 198 h 21600"/>
                  <a:gd name="T6" fmla="*/ 0 60000 65536"/>
                  <a:gd name="T7" fmla="*/ 0 60000 65536"/>
                  <a:gd name="T8" fmla="*/ 0 60000 65536"/>
                  <a:gd name="T9" fmla="*/ 0 w 24331"/>
                  <a:gd name="T10" fmla="*/ 0 h 21600"/>
                  <a:gd name="T11" fmla="*/ 24331 w 24331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331" h="21600" fill="none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</a:path>
                  <a:path w="24331" h="21600" stroke="0" extrusionOk="0">
                    <a:moveTo>
                      <a:pt x="0" y="173"/>
                    </a:moveTo>
                    <a:cubicBezTo>
                      <a:pt x="905" y="57"/>
                      <a:pt x="1817" y="-1"/>
                      <a:pt x="2731" y="0"/>
                    </a:cubicBezTo>
                    <a:cubicBezTo>
                      <a:pt x="14660" y="0"/>
                      <a:pt x="24331" y="9670"/>
                      <a:pt x="24331" y="21600"/>
                    </a:cubicBezTo>
                    <a:lnTo>
                      <a:pt x="273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840" name="Text Box 5"/>
            <p:cNvSpPr txBox="1">
              <a:spLocks noChangeArrowheads="1"/>
            </p:cNvSpPr>
            <p:nvPr/>
          </p:nvSpPr>
          <p:spPr bwMode="auto">
            <a:xfrm>
              <a:off x="174" y="871"/>
              <a:ext cx="184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 dirty="0" smtClean="0"/>
                <a:t>Find the unknown angles</a:t>
              </a:r>
              <a:endParaRPr lang="en-GB" b="1" dirty="0"/>
            </a:p>
          </p:txBody>
        </p:sp>
        <p:grpSp>
          <p:nvGrpSpPr>
            <p:cNvPr id="12" name="Group 62"/>
            <p:cNvGrpSpPr>
              <a:grpSpLocks/>
            </p:cNvGrpSpPr>
            <p:nvPr/>
          </p:nvGrpSpPr>
          <p:grpSpPr bwMode="auto">
            <a:xfrm>
              <a:off x="688" y="1120"/>
              <a:ext cx="1048" cy="800"/>
              <a:chOff x="1376" y="1152"/>
              <a:chExt cx="1048" cy="800"/>
            </a:xfrm>
          </p:grpSpPr>
          <p:grpSp>
            <p:nvGrpSpPr>
              <p:cNvPr id="13" name="Group 13"/>
              <p:cNvGrpSpPr>
                <a:grpSpLocks/>
              </p:cNvGrpSpPr>
              <p:nvPr/>
            </p:nvGrpSpPr>
            <p:grpSpPr bwMode="auto">
              <a:xfrm>
                <a:off x="1376" y="1376"/>
                <a:ext cx="1048" cy="400"/>
                <a:chOff x="1376" y="1376"/>
                <a:chExt cx="1048" cy="400"/>
              </a:xfrm>
            </p:grpSpPr>
            <p:grpSp>
              <p:nvGrpSpPr>
                <p:cNvPr id="14" name="Group 8"/>
                <p:cNvGrpSpPr>
                  <a:grpSpLocks/>
                </p:cNvGrpSpPr>
                <p:nvPr/>
              </p:nvGrpSpPr>
              <p:grpSpPr bwMode="auto">
                <a:xfrm>
                  <a:off x="1376" y="1376"/>
                  <a:ext cx="1040" cy="0"/>
                  <a:chOff x="1376" y="1376"/>
                  <a:chExt cx="1040" cy="0"/>
                </a:xfrm>
              </p:grpSpPr>
              <p:sp>
                <p:nvSpPr>
                  <p:cNvPr id="34920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21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1384" y="1776"/>
                  <a:ext cx="1040" cy="0"/>
                  <a:chOff x="1376" y="1376"/>
                  <a:chExt cx="1040" cy="0"/>
                </a:xfrm>
              </p:grpSpPr>
              <p:sp>
                <p:nvSpPr>
                  <p:cNvPr id="34918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19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4913" name="Line 12"/>
              <p:cNvSpPr>
                <a:spLocks noChangeShapeType="1"/>
              </p:cNvSpPr>
              <p:nvPr/>
            </p:nvSpPr>
            <p:spPr bwMode="auto">
              <a:xfrm flipH="1">
                <a:off x="1624" y="1152"/>
                <a:ext cx="680" cy="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4" name="Arc 49"/>
              <p:cNvSpPr>
                <a:spLocks/>
              </p:cNvSpPr>
              <p:nvPr/>
            </p:nvSpPr>
            <p:spPr bwMode="auto">
              <a:xfrm>
                <a:off x="2226" y="1236"/>
                <a:ext cx="56" cy="138"/>
              </a:xfrm>
              <a:custGeom>
                <a:avLst/>
                <a:gdLst>
                  <a:gd name="T0" fmla="*/ 0 w 21600"/>
                  <a:gd name="T1" fmla="*/ 0 h 21600"/>
                  <a:gd name="T2" fmla="*/ 56 w 21600"/>
                  <a:gd name="T3" fmla="*/ 138 h 21600"/>
                  <a:gd name="T4" fmla="*/ 0 w 21600"/>
                  <a:gd name="T5" fmla="*/ 138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5" name="Arc 50"/>
              <p:cNvSpPr>
                <a:spLocks/>
              </p:cNvSpPr>
              <p:nvPr/>
            </p:nvSpPr>
            <p:spPr bwMode="auto">
              <a:xfrm>
                <a:off x="1902" y="1632"/>
                <a:ext cx="56" cy="138"/>
              </a:xfrm>
              <a:custGeom>
                <a:avLst/>
                <a:gdLst>
                  <a:gd name="T0" fmla="*/ 0 w 21600"/>
                  <a:gd name="T1" fmla="*/ 0 h 21600"/>
                  <a:gd name="T2" fmla="*/ 56 w 21600"/>
                  <a:gd name="T3" fmla="*/ 138 h 21600"/>
                  <a:gd name="T4" fmla="*/ 0 w 21600"/>
                  <a:gd name="T5" fmla="*/ 138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" name="Group 61"/>
            <p:cNvGrpSpPr>
              <a:grpSpLocks/>
            </p:cNvGrpSpPr>
            <p:nvPr/>
          </p:nvGrpSpPr>
          <p:grpSpPr bwMode="auto">
            <a:xfrm>
              <a:off x="350" y="2260"/>
              <a:ext cx="1232" cy="498"/>
              <a:chOff x="1152" y="2424"/>
              <a:chExt cx="1232" cy="498"/>
            </a:xfrm>
          </p:grpSpPr>
          <p:grpSp>
            <p:nvGrpSpPr>
              <p:cNvPr id="17" name="Group 14"/>
              <p:cNvGrpSpPr>
                <a:grpSpLocks/>
              </p:cNvGrpSpPr>
              <p:nvPr/>
            </p:nvGrpSpPr>
            <p:grpSpPr bwMode="auto">
              <a:xfrm rot="-2313956">
                <a:off x="1244" y="2450"/>
                <a:ext cx="1048" cy="400"/>
                <a:chOff x="1376" y="1376"/>
                <a:chExt cx="1048" cy="400"/>
              </a:xfrm>
            </p:grpSpPr>
            <p:grpSp>
              <p:nvGrpSpPr>
                <p:cNvPr id="18" name="Group 15"/>
                <p:cNvGrpSpPr>
                  <a:grpSpLocks/>
                </p:cNvGrpSpPr>
                <p:nvPr/>
              </p:nvGrpSpPr>
              <p:grpSpPr bwMode="auto">
                <a:xfrm>
                  <a:off x="1376" y="1376"/>
                  <a:ext cx="1040" cy="0"/>
                  <a:chOff x="1376" y="1376"/>
                  <a:chExt cx="1040" cy="0"/>
                </a:xfrm>
              </p:grpSpPr>
              <p:sp>
                <p:nvSpPr>
                  <p:cNvPr id="34910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11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384" y="1776"/>
                  <a:ext cx="1040" cy="0"/>
                  <a:chOff x="1376" y="1376"/>
                  <a:chExt cx="1040" cy="0"/>
                </a:xfrm>
              </p:grpSpPr>
              <p:sp>
                <p:nvSpPr>
                  <p:cNvPr id="34908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09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4903" name="Line 52"/>
              <p:cNvSpPr>
                <a:spLocks noChangeShapeType="1"/>
              </p:cNvSpPr>
              <p:nvPr/>
            </p:nvSpPr>
            <p:spPr bwMode="auto">
              <a:xfrm>
                <a:off x="1152" y="2508"/>
                <a:ext cx="1232" cy="33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4" name="Arc 53"/>
              <p:cNvSpPr>
                <a:spLocks/>
              </p:cNvSpPr>
              <p:nvPr/>
            </p:nvSpPr>
            <p:spPr bwMode="auto">
              <a:xfrm>
                <a:off x="1734" y="2424"/>
                <a:ext cx="84" cy="258"/>
              </a:xfrm>
              <a:custGeom>
                <a:avLst/>
                <a:gdLst>
                  <a:gd name="T0" fmla="*/ 0 w 21600"/>
                  <a:gd name="T1" fmla="*/ 0 h 21600"/>
                  <a:gd name="T2" fmla="*/ 84 w 21600"/>
                  <a:gd name="T3" fmla="*/ 258 h 21600"/>
                  <a:gd name="T4" fmla="*/ 0 w 21600"/>
                  <a:gd name="T5" fmla="*/ 258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05" name="Arc 54"/>
              <p:cNvSpPr>
                <a:spLocks/>
              </p:cNvSpPr>
              <p:nvPr/>
            </p:nvSpPr>
            <p:spPr bwMode="auto">
              <a:xfrm rot="18978390" flipH="1">
                <a:off x="1644" y="2688"/>
                <a:ext cx="168" cy="234"/>
              </a:xfrm>
              <a:custGeom>
                <a:avLst/>
                <a:gdLst>
                  <a:gd name="T0" fmla="*/ 0 w 21600"/>
                  <a:gd name="T1" fmla="*/ 0 h 21600"/>
                  <a:gd name="T2" fmla="*/ 168 w 21600"/>
                  <a:gd name="T3" fmla="*/ 234 h 21600"/>
                  <a:gd name="T4" fmla="*/ 0 w 21600"/>
                  <a:gd name="T5" fmla="*/ 234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60"/>
            <p:cNvGrpSpPr>
              <a:grpSpLocks/>
            </p:cNvGrpSpPr>
            <p:nvPr/>
          </p:nvGrpSpPr>
          <p:grpSpPr bwMode="auto">
            <a:xfrm>
              <a:off x="224" y="3100"/>
              <a:ext cx="1080" cy="1048"/>
              <a:chOff x="1674" y="3174"/>
              <a:chExt cx="1080" cy="1048"/>
            </a:xfrm>
          </p:grpSpPr>
          <p:grpSp>
            <p:nvGrpSpPr>
              <p:cNvPr id="21" name="Group 42"/>
              <p:cNvGrpSpPr>
                <a:grpSpLocks/>
              </p:cNvGrpSpPr>
              <p:nvPr/>
            </p:nvGrpSpPr>
            <p:grpSpPr bwMode="auto">
              <a:xfrm rot="-7730724">
                <a:off x="1746" y="3498"/>
                <a:ext cx="1048" cy="400"/>
                <a:chOff x="1376" y="1376"/>
                <a:chExt cx="1048" cy="400"/>
              </a:xfrm>
            </p:grpSpPr>
            <p:grpSp>
              <p:nvGrpSpPr>
                <p:cNvPr id="22" name="Group 43"/>
                <p:cNvGrpSpPr>
                  <a:grpSpLocks/>
                </p:cNvGrpSpPr>
                <p:nvPr/>
              </p:nvGrpSpPr>
              <p:grpSpPr bwMode="auto">
                <a:xfrm>
                  <a:off x="1376" y="1376"/>
                  <a:ext cx="1040" cy="0"/>
                  <a:chOff x="1376" y="1376"/>
                  <a:chExt cx="1040" cy="0"/>
                </a:xfrm>
              </p:grpSpPr>
              <p:sp>
                <p:nvSpPr>
                  <p:cNvPr id="34900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901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" name="Group 46"/>
                <p:cNvGrpSpPr>
                  <a:grpSpLocks/>
                </p:cNvGrpSpPr>
                <p:nvPr/>
              </p:nvGrpSpPr>
              <p:grpSpPr bwMode="auto">
                <a:xfrm>
                  <a:off x="1384" y="1776"/>
                  <a:ext cx="1040" cy="0"/>
                  <a:chOff x="1376" y="1376"/>
                  <a:chExt cx="1040" cy="0"/>
                </a:xfrm>
              </p:grpSpPr>
              <p:sp>
                <p:nvSpPr>
                  <p:cNvPr id="34898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1376"/>
                    <a:ext cx="57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899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1376" y="1376"/>
                    <a:ext cx="10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4892" name="Line 55"/>
              <p:cNvSpPr>
                <a:spLocks noChangeShapeType="1"/>
              </p:cNvSpPr>
              <p:nvPr/>
            </p:nvSpPr>
            <p:spPr bwMode="auto">
              <a:xfrm flipV="1">
                <a:off x="1674" y="3288"/>
                <a:ext cx="1080" cy="55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3" name="Arc 57"/>
              <p:cNvSpPr>
                <a:spLocks/>
              </p:cNvSpPr>
              <p:nvPr/>
            </p:nvSpPr>
            <p:spPr bwMode="auto">
              <a:xfrm rot="4089534" flipH="1">
                <a:off x="1932" y="3444"/>
                <a:ext cx="168" cy="234"/>
              </a:xfrm>
              <a:custGeom>
                <a:avLst/>
                <a:gdLst>
                  <a:gd name="T0" fmla="*/ 0 w 21600"/>
                  <a:gd name="T1" fmla="*/ 0 h 21600"/>
                  <a:gd name="T2" fmla="*/ 168 w 21600"/>
                  <a:gd name="T3" fmla="*/ 234 h 21600"/>
                  <a:gd name="T4" fmla="*/ 0 w 21600"/>
                  <a:gd name="T5" fmla="*/ 234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94" name="Arc 58"/>
              <p:cNvSpPr>
                <a:spLocks/>
              </p:cNvSpPr>
              <p:nvPr/>
            </p:nvSpPr>
            <p:spPr bwMode="auto">
              <a:xfrm rot="15222484" flipH="1">
                <a:off x="2262" y="3510"/>
                <a:ext cx="168" cy="234"/>
              </a:xfrm>
              <a:custGeom>
                <a:avLst/>
                <a:gdLst>
                  <a:gd name="T0" fmla="*/ 0 w 21600"/>
                  <a:gd name="T1" fmla="*/ 0 h 21600"/>
                  <a:gd name="T2" fmla="*/ 168 w 21600"/>
                  <a:gd name="T3" fmla="*/ 234 h 21600"/>
                  <a:gd name="T4" fmla="*/ 0 w 21600"/>
                  <a:gd name="T5" fmla="*/ 234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95" name="Arc 59"/>
              <p:cNvSpPr>
                <a:spLocks/>
              </p:cNvSpPr>
              <p:nvPr/>
            </p:nvSpPr>
            <p:spPr bwMode="auto">
              <a:xfrm rot="3744345" flipH="1">
                <a:off x="2310" y="3246"/>
                <a:ext cx="168" cy="234"/>
              </a:xfrm>
              <a:custGeom>
                <a:avLst/>
                <a:gdLst>
                  <a:gd name="T0" fmla="*/ 0 w 21600"/>
                  <a:gd name="T1" fmla="*/ 0 h 21600"/>
                  <a:gd name="T2" fmla="*/ 168 w 21600"/>
                  <a:gd name="T3" fmla="*/ 234 h 21600"/>
                  <a:gd name="T4" fmla="*/ 0 w 21600"/>
                  <a:gd name="T5" fmla="*/ 234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844" name="Text Box 105"/>
            <p:cNvSpPr txBox="1">
              <a:spLocks noChangeArrowheads="1"/>
            </p:cNvSpPr>
            <p:nvPr/>
          </p:nvSpPr>
          <p:spPr bwMode="auto">
            <a:xfrm>
              <a:off x="1582" y="1074"/>
              <a:ext cx="3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65</a:t>
              </a:r>
              <a:r>
                <a:rPr lang="en-GB" baseline="30000"/>
                <a:t>o</a:t>
              </a:r>
            </a:p>
          </p:txBody>
        </p:sp>
        <p:sp>
          <p:nvSpPr>
            <p:cNvPr id="34845" name="Text Box 106"/>
            <p:cNvSpPr txBox="1">
              <a:spLocks noChangeArrowheads="1"/>
            </p:cNvSpPr>
            <p:nvPr/>
          </p:nvSpPr>
          <p:spPr bwMode="auto">
            <a:xfrm>
              <a:off x="1230" y="145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i="1"/>
                <a:t>p</a:t>
              </a:r>
            </a:p>
          </p:txBody>
        </p:sp>
        <p:sp>
          <p:nvSpPr>
            <p:cNvPr id="34846" name="Text Box 109"/>
            <p:cNvSpPr txBox="1">
              <a:spLocks noChangeArrowheads="1"/>
            </p:cNvSpPr>
            <p:nvPr/>
          </p:nvSpPr>
          <p:spPr bwMode="auto">
            <a:xfrm>
              <a:off x="3982" y="634"/>
              <a:ext cx="3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99</a:t>
              </a:r>
              <a:r>
                <a:rPr lang="en-GB" baseline="30000"/>
                <a:t>o</a:t>
              </a:r>
            </a:p>
          </p:txBody>
        </p:sp>
        <p:sp>
          <p:nvSpPr>
            <p:cNvPr id="34847" name="Text Box 110"/>
            <p:cNvSpPr txBox="1">
              <a:spLocks noChangeArrowheads="1"/>
            </p:cNvSpPr>
            <p:nvPr/>
          </p:nvSpPr>
          <p:spPr bwMode="auto">
            <a:xfrm>
              <a:off x="310" y="3202"/>
              <a:ext cx="3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77</a:t>
              </a:r>
              <a:r>
                <a:rPr lang="en-GB" baseline="30000"/>
                <a:t>o</a:t>
              </a:r>
            </a:p>
          </p:txBody>
        </p:sp>
        <p:sp>
          <p:nvSpPr>
            <p:cNvPr id="34848" name="Text Box 111"/>
            <p:cNvSpPr txBox="1">
              <a:spLocks noChangeArrowheads="1"/>
            </p:cNvSpPr>
            <p:nvPr/>
          </p:nvSpPr>
          <p:spPr bwMode="auto">
            <a:xfrm>
              <a:off x="974" y="2186"/>
              <a:ext cx="3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38</a:t>
              </a:r>
              <a:r>
                <a:rPr lang="en-GB" baseline="30000"/>
                <a:t>o</a:t>
              </a:r>
            </a:p>
          </p:txBody>
        </p:sp>
        <p:sp>
          <p:nvSpPr>
            <p:cNvPr id="34849" name="Text Box 112"/>
            <p:cNvSpPr txBox="1">
              <a:spLocks noChangeArrowheads="1"/>
            </p:cNvSpPr>
            <p:nvPr/>
          </p:nvSpPr>
          <p:spPr bwMode="auto">
            <a:xfrm>
              <a:off x="4598" y="586"/>
              <a:ext cx="3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54</a:t>
              </a:r>
              <a:r>
                <a:rPr lang="en-GB" baseline="30000"/>
                <a:t>o</a:t>
              </a:r>
            </a:p>
          </p:txBody>
        </p:sp>
        <p:sp>
          <p:nvSpPr>
            <p:cNvPr id="34850" name="Text Box 113"/>
            <p:cNvSpPr txBox="1">
              <a:spLocks noChangeArrowheads="1"/>
            </p:cNvSpPr>
            <p:nvPr/>
          </p:nvSpPr>
          <p:spPr bwMode="auto">
            <a:xfrm>
              <a:off x="4582" y="3722"/>
              <a:ext cx="3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48</a:t>
              </a:r>
              <a:r>
                <a:rPr lang="en-GB" baseline="30000"/>
                <a:t>o</a:t>
              </a:r>
            </a:p>
          </p:txBody>
        </p:sp>
        <p:sp>
          <p:nvSpPr>
            <p:cNvPr id="34851" name="Text Box 114"/>
            <p:cNvSpPr txBox="1">
              <a:spLocks noChangeArrowheads="1"/>
            </p:cNvSpPr>
            <p:nvPr/>
          </p:nvSpPr>
          <p:spPr bwMode="auto">
            <a:xfrm>
              <a:off x="4614" y="3322"/>
              <a:ext cx="3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35</a:t>
              </a:r>
              <a:r>
                <a:rPr lang="en-GB" baseline="30000"/>
                <a:t>o</a:t>
              </a:r>
            </a:p>
          </p:txBody>
        </p:sp>
        <p:sp>
          <p:nvSpPr>
            <p:cNvPr id="34852" name="Text Box 116"/>
            <p:cNvSpPr txBox="1">
              <a:spLocks noChangeArrowheads="1"/>
            </p:cNvSpPr>
            <p:nvPr/>
          </p:nvSpPr>
          <p:spPr bwMode="auto">
            <a:xfrm>
              <a:off x="4166" y="3546"/>
              <a:ext cx="1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i="1"/>
                <a:t>z</a:t>
              </a:r>
            </a:p>
          </p:txBody>
        </p:sp>
        <p:grpSp>
          <p:nvGrpSpPr>
            <p:cNvPr id="24" name="Group 134"/>
            <p:cNvGrpSpPr>
              <a:grpSpLocks/>
            </p:cNvGrpSpPr>
            <p:nvPr/>
          </p:nvGrpSpPr>
          <p:grpSpPr bwMode="auto">
            <a:xfrm>
              <a:off x="3691" y="1394"/>
              <a:ext cx="1507" cy="1664"/>
              <a:chOff x="3691" y="1394"/>
              <a:chExt cx="1507" cy="1664"/>
            </a:xfrm>
          </p:grpSpPr>
          <p:grpSp>
            <p:nvGrpSpPr>
              <p:cNvPr id="25" name="Group 85"/>
              <p:cNvGrpSpPr>
                <a:grpSpLocks/>
              </p:cNvGrpSpPr>
              <p:nvPr/>
            </p:nvGrpSpPr>
            <p:grpSpPr bwMode="auto">
              <a:xfrm>
                <a:off x="3691" y="1619"/>
                <a:ext cx="1507" cy="1233"/>
                <a:chOff x="3531" y="1979"/>
                <a:chExt cx="1507" cy="1233"/>
              </a:xfrm>
            </p:grpSpPr>
            <p:sp>
              <p:nvSpPr>
                <p:cNvPr id="34865" name="Arc 71"/>
                <p:cNvSpPr>
                  <a:spLocks/>
                </p:cNvSpPr>
                <p:nvPr/>
              </p:nvSpPr>
              <p:spPr bwMode="auto">
                <a:xfrm rot="2936139" flipH="1">
                  <a:off x="4117" y="1982"/>
                  <a:ext cx="203" cy="198"/>
                </a:xfrm>
                <a:custGeom>
                  <a:avLst/>
                  <a:gdLst>
                    <a:gd name="T0" fmla="*/ 0 w 24331"/>
                    <a:gd name="T1" fmla="*/ 2 h 21600"/>
                    <a:gd name="T2" fmla="*/ 203 w 24331"/>
                    <a:gd name="T3" fmla="*/ 198 h 21600"/>
                    <a:gd name="T4" fmla="*/ 23 w 24331"/>
                    <a:gd name="T5" fmla="*/ 198 h 21600"/>
                    <a:gd name="T6" fmla="*/ 0 60000 65536"/>
                    <a:gd name="T7" fmla="*/ 0 60000 65536"/>
                    <a:gd name="T8" fmla="*/ 0 60000 65536"/>
                    <a:gd name="T9" fmla="*/ 0 w 24331"/>
                    <a:gd name="T10" fmla="*/ 0 h 21600"/>
                    <a:gd name="T11" fmla="*/ 24331 w 2433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331" h="21600" fill="none" extrusionOk="0">
                      <a:moveTo>
                        <a:pt x="0" y="173"/>
                      </a:moveTo>
                      <a:cubicBezTo>
                        <a:pt x="905" y="57"/>
                        <a:pt x="1817" y="-1"/>
                        <a:pt x="2731" y="0"/>
                      </a:cubicBezTo>
                      <a:cubicBezTo>
                        <a:pt x="14660" y="0"/>
                        <a:pt x="24331" y="9670"/>
                        <a:pt x="24331" y="21600"/>
                      </a:cubicBezTo>
                    </a:path>
                    <a:path w="24331" h="21600" stroke="0" extrusionOk="0">
                      <a:moveTo>
                        <a:pt x="0" y="173"/>
                      </a:moveTo>
                      <a:cubicBezTo>
                        <a:pt x="905" y="57"/>
                        <a:pt x="1817" y="-1"/>
                        <a:pt x="2731" y="0"/>
                      </a:cubicBezTo>
                      <a:cubicBezTo>
                        <a:pt x="14660" y="0"/>
                        <a:pt x="24331" y="9670"/>
                        <a:pt x="24331" y="21600"/>
                      </a:cubicBezTo>
                      <a:lnTo>
                        <a:pt x="2731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26" name="Group 82"/>
                <p:cNvGrpSpPr>
                  <a:grpSpLocks/>
                </p:cNvGrpSpPr>
                <p:nvPr/>
              </p:nvGrpSpPr>
              <p:grpSpPr bwMode="auto">
                <a:xfrm>
                  <a:off x="3531" y="2211"/>
                  <a:ext cx="1507" cy="779"/>
                  <a:chOff x="3043" y="2099"/>
                  <a:chExt cx="1507" cy="779"/>
                </a:xfrm>
              </p:grpSpPr>
              <p:grpSp>
                <p:nvGrpSpPr>
                  <p:cNvPr id="27" name="Group 21"/>
                  <p:cNvGrpSpPr>
                    <a:grpSpLocks/>
                  </p:cNvGrpSpPr>
                  <p:nvPr/>
                </p:nvGrpSpPr>
                <p:grpSpPr bwMode="auto">
                  <a:xfrm rot="-1702495">
                    <a:off x="3043" y="2099"/>
                    <a:ext cx="1507" cy="779"/>
                    <a:chOff x="1376" y="1376"/>
                    <a:chExt cx="1048" cy="400"/>
                  </a:xfrm>
                </p:grpSpPr>
                <p:grpSp>
                  <p:nvGrpSpPr>
                    <p:cNvPr id="28" name="Group 2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76" y="1376"/>
                      <a:ext cx="1040" cy="0"/>
                      <a:chOff x="1376" y="1376"/>
                      <a:chExt cx="1040" cy="0"/>
                    </a:xfrm>
                  </p:grpSpPr>
                  <p:sp>
                    <p:nvSpPr>
                      <p:cNvPr id="34889" name="Line 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384" y="1376"/>
                        <a:ext cx="576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 type="arrow" w="med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90" name="Line 2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376" y="1376"/>
                        <a:ext cx="1040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9" name="Group 2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84" y="1776"/>
                      <a:ext cx="1040" cy="0"/>
                      <a:chOff x="1376" y="1376"/>
                      <a:chExt cx="1040" cy="0"/>
                    </a:xfrm>
                  </p:grpSpPr>
                  <p:sp>
                    <p:nvSpPr>
                      <p:cNvPr id="34887" name="Line 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384" y="1376"/>
                        <a:ext cx="576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 type="arrow" w="med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888" name="Line 2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376" y="1376"/>
                        <a:ext cx="1040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grpSp>
                <p:nvGrpSpPr>
                  <p:cNvPr id="30" name="Group 81"/>
                  <p:cNvGrpSpPr>
                    <a:grpSpLocks/>
                  </p:cNvGrpSpPr>
                  <p:nvPr/>
                </p:nvGrpSpPr>
                <p:grpSpPr bwMode="auto">
                  <a:xfrm>
                    <a:off x="3130" y="2170"/>
                    <a:ext cx="1372" cy="645"/>
                    <a:chOff x="3130" y="2170"/>
                    <a:chExt cx="1372" cy="645"/>
                  </a:xfrm>
                </p:grpSpPr>
                <p:grpSp>
                  <p:nvGrpSpPr>
                    <p:cNvPr id="31" name="Group 28"/>
                    <p:cNvGrpSpPr>
                      <a:grpSpLocks/>
                    </p:cNvGrpSpPr>
                    <p:nvPr/>
                  </p:nvGrpSpPr>
                  <p:grpSpPr bwMode="auto">
                    <a:xfrm rot="-8473060">
                      <a:off x="3130" y="2170"/>
                      <a:ext cx="1239" cy="537"/>
                      <a:chOff x="1376" y="1376"/>
                      <a:chExt cx="1048" cy="400"/>
                    </a:xfrm>
                  </p:grpSpPr>
                  <p:grpSp>
                    <p:nvGrpSpPr>
                      <p:cNvPr id="34944" name="Group 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76" y="1376"/>
                        <a:ext cx="1040" cy="0"/>
                        <a:chOff x="1376" y="1376"/>
                        <a:chExt cx="1040" cy="0"/>
                      </a:xfrm>
                    </p:grpSpPr>
                    <p:sp>
                      <p:nvSpPr>
                        <p:cNvPr id="34883" name="Line 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384" y="1376"/>
                          <a:ext cx="576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 type="arrow" w="med" len="med"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4884" name="Line 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376" y="1376"/>
                          <a:ext cx="1040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4945" name="Group 3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84" y="1776"/>
                        <a:ext cx="1040" cy="0"/>
                        <a:chOff x="1376" y="1376"/>
                        <a:chExt cx="1040" cy="0"/>
                      </a:xfrm>
                    </p:grpSpPr>
                    <p:sp>
                      <p:nvSpPr>
                        <p:cNvPr id="34881" name="Line 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384" y="1376"/>
                          <a:ext cx="576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 type="arrow" w="med" len="med"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4882" name="Line 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376" y="1376"/>
                          <a:ext cx="1040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4950" name="Group 73"/>
                    <p:cNvGrpSpPr>
                      <a:grpSpLocks/>
                    </p:cNvGrpSpPr>
                    <p:nvPr/>
                  </p:nvGrpSpPr>
                  <p:grpSpPr bwMode="auto">
                    <a:xfrm rot="-8473060">
                      <a:off x="3263" y="2278"/>
                      <a:ext cx="1239" cy="537"/>
                      <a:chOff x="1376" y="1376"/>
                      <a:chExt cx="1048" cy="400"/>
                    </a:xfrm>
                  </p:grpSpPr>
                  <p:grpSp>
                    <p:nvGrpSpPr>
                      <p:cNvPr id="34951" name="Group 7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76" y="1376"/>
                        <a:ext cx="1040" cy="0"/>
                        <a:chOff x="1376" y="1376"/>
                        <a:chExt cx="1040" cy="0"/>
                      </a:xfrm>
                    </p:grpSpPr>
                    <p:sp>
                      <p:nvSpPr>
                        <p:cNvPr id="34877" name="Line 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384" y="1376"/>
                          <a:ext cx="576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 type="arrow" w="med" len="med"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4878" name="Line 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376" y="1376"/>
                          <a:ext cx="1040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4952" name="Group 7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84" y="1776"/>
                        <a:ext cx="1040" cy="0"/>
                        <a:chOff x="1376" y="1376"/>
                        <a:chExt cx="1040" cy="0"/>
                      </a:xfrm>
                    </p:grpSpPr>
                    <p:sp>
                      <p:nvSpPr>
                        <p:cNvPr id="34875" name="Line 7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384" y="1376"/>
                          <a:ext cx="576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 type="arrow" w="med" len="med"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4876" name="Line 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376" y="1376"/>
                          <a:ext cx="1040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</p:grpSp>
            <p:sp>
              <p:nvSpPr>
                <p:cNvPr id="34867" name="Arc 83"/>
                <p:cNvSpPr>
                  <a:spLocks/>
                </p:cNvSpPr>
                <p:nvPr/>
              </p:nvSpPr>
              <p:spPr bwMode="auto">
                <a:xfrm rot="2599926" flipH="1">
                  <a:off x="4781" y="2534"/>
                  <a:ext cx="203" cy="198"/>
                </a:xfrm>
                <a:custGeom>
                  <a:avLst/>
                  <a:gdLst>
                    <a:gd name="T0" fmla="*/ 0 w 24331"/>
                    <a:gd name="T1" fmla="*/ 2 h 21600"/>
                    <a:gd name="T2" fmla="*/ 203 w 24331"/>
                    <a:gd name="T3" fmla="*/ 198 h 21600"/>
                    <a:gd name="T4" fmla="*/ 23 w 24331"/>
                    <a:gd name="T5" fmla="*/ 198 h 21600"/>
                    <a:gd name="T6" fmla="*/ 0 60000 65536"/>
                    <a:gd name="T7" fmla="*/ 0 60000 65536"/>
                    <a:gd name="T8" fmla="*/ 0 60000 65536"/>
                    <a:gd name="T9" fmla="*/ 0 w 24331"/>
                    <a:gd name="T10" fmla="*/ 0 h 21600"/>
                    <a:gd name="T11" fmla="*/ 24331 w 2433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331" h="21600" fill="none" extrusionOk="0">
                      <a:moveTo>
                        <a:pt x="0" y="173"/>
                      </a:moveTo>
                      <a:cubicBezTo>
                        <a:pt x="905" y="57"/>
                        <a:pt x="1817" y="-1"/>
                        <a:pt x="2731" y="0"/>
                      </a:cubicBezTo>
                      <a:cubicBezTo>
                        <a:pt x="14660" y="0"/>
                        <a:pt x="24331" y="9670"/>
                        <a:pt x="24331" y="21600"/>
                      </a:cubicBezTo>
                    </a:path>
                    <a:path w="24331" h="21600" stroke="0" extrusionOk="0">
                      <a:moveTo>
                        <a:pt x="0" y="173"/>
                      </a:moveTo>
                      <a:cubicBezTo>
                        <a:pt x="905" y="57"/>
                        <a:pt x="1817" y="-1"/>
                        <a:pt x="2731" y="0"/>
                      </a:cubicBezTo>
                      <a:cubicBezTo>
                        <a:pt x="14660" y="0"/>
                        <a:pt x="24331" y="9670"/>
                        <a:pt x="24331" y="21600"/>
                      </a:cubicBezTo>
                      <a:lnTo>
                        <a:pt x="2731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868" name="Arc 84"/>
                <p:cNvSpPr>
                  <a:spLocks/>
                </p:cNvSpPr>
                <p:nvPr/>
              </p:nvSpPr>
              <p:spPr bwMode="auto">
                <a:xfrm rot="13269782" flipH="1">
                  <a:off x="4229" y="3014"/>
                  <a:ext cx="203" cy="198"/>
                </a:xfrm>
                <a:custGeom>
                  <a:avLst/>
                  <a:gdLst>
                    <a:gd name="T0" fmla="*/ 0 w 24331"/>
                    <a:gd name="T1" fmla="*/ 2 h 21600"/>
                    <a:gd name="T2" fmla="*/ 203 w 24331"/>
                    <a:gd name="T3" fmla="*/ 198 h 21600"/>
                    <a:gd name="T4" fmla="*/ 23 w 24331"/>
                    <a:gd name="T5" fmla="*/ 198 h 21600"/>
                    <a:gd name="T6" fmla="*/ 0 60000 65536"/>
                    <a:gd name="T7" fmla="*/ 0 60000 65536"/>
                    <a:gd name="T8" fmla="*/ 0 60000 65536"/>
                    <a:gd name="T9" fmla="*/ 0 w 24331"/>
                    <a:gd name="T10" fmla="*/ 0 h 21600"/>
                    <a:gd name="T11" fmla="*/ 24331 w 2433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331" h="21600" fill="none" extrusionOk="0">
                      <a:moveTo>
                        <a:pt x="0" y="173"/>
                      </a:moveTo>
                      <a:cubicBezTo>
                        <a:pt x="905" y="57"/>
                        <a:pt x="1817" y="-1"/>
                        <a:pt x="2731" y="0"/>
                      </a:cubicBezTo>
                      <a:cubicBezTo>
                        <a:pt x="14660" y="0"/>
                        <a:pt x="24331" y="9670"/>
                        <a:pt x="24331" y="21600"/>
                      </a:cubicBezTo>
                    </a:path>
                    <a:path w="24331" h="21600" stroke="0" extrusionOk="0">
                      <a:moveTo>
                        <a:pt x="0" y="173"/>
                      </a:moveTo>
                      <a:cubicBezTo>
                        <a:pt x="905" y="57"/>
                        <a:pt x="1817" y="-1"/>
                        <a:pt x="2731" y="0"/>
                      </a:cubicBezTo>
                      <a:cubicBezTo>
                        <a:pt x="14660" y="0"/>
                        <a:pt x="24331" y="9670"/>
                        <a:pt x="24331" y="21600"/>
                      </a:cubicBezTo>
                      <a:lnTo>
                        <a:pt x="2731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4862" name="Text Box 108"/>
              <p:cNvSpPr txBox="1">
                <a:spLocks noChangeArrowheads="1"/>
              </p:cNvSpPr>
              <p:nvPr/>
            </p:nvSpPr>
            <p:spPr bwMode="auto">
              <a:xfrm>
                <a:off x="4230" y="1394"/>
                <a:ext cx="46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130</a:t>
                </a:r>
                <a:r>
                  <a:rPr lang="en-GB" baseline="30000"/>
                  <a:t>o</a:t>
                </a:r>
              </a:p>
            </p:txBody>
          </p:sp>
          <p:sp>
            <p:nvSpPr>
              <p:cNvPr id="34863" name="Text Box 117"/>
              <p:cNvSpPr txBox="1">
                <a:spLocks noChangeArrowheads="1"/>
              </p:cNvSpPr>
              <p:nvPr/>
            </p:nvSpPr>
            <p:spPr bwMode="auto">
              <a:xfrm>
                <a:off x="4390" y="2770"/>
                <a:ext cx="20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i="1"/>
                  <a:t>y</a:t>
                </a:r>
              </a:p>
            </p:txBody>
          </p:sp>
          <p:sp>
            <p:nvSpPr>
              <p:cNvPr id="34864" name="Text Box 118"/>
              <p:cNvSpPr txBox="1">
                <a:spLocks noChangeArrowheads="1"/>
              </p:cNvSpPr>
              <p:nvPr/>
            </p:nvSpPr>
            <p:spPr bwMode="auto">
              <a:xfrm>
                <a:off x="4990" y="1970"/>
                <a:ext cx="20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i="1"/>
                  <a:t>x</a:t>
                </a:r>
              </a:p>
            </p:txBody>
          </p:sp>
        </p:grpSp>
        <p:sp>
          <p:nvSpPr>
            <p:cNvPr id="34854" name="Text Box 119"/>
            <p:cNvSpPr txBox="1">
              <a:spLocks noChangeArrowheads="1"/>
            </p:cNvSpPr>
            <p:nvPr/>
          </p:nvSpPr>
          <p:spPr bwMode="auto">
            <a:xfrm>
              <a:off x="4630" y="802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i="1"/>
                <a:t>w</a:t>
              </a:r>
            </a:p>
          </p:txBody>
        </p:sp>
        <p:sp>
          <p:nvSpPr>
            <p:cNvPr id="34855" name="Text Box 120"/>
            <p:cNvSpPr txBox="1">
              <a:spLocks noChangeArrowheads="1"/>
            </p:cNvSpPr>
            <p:nvPr/>
          </p:nvSpPr>
          <p:spPr bwMode="auto">
            <a:xfrm>
              <a:off x="3446" y="794"/>
              <a:ext cx="1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i="1"/>
                <a:t>t</a:t>
              </a:r>
            </a:p>
          </p:txBody>
        </p:sp>
        <p:sp>
          <p:nvSpPr>
            <p:cNvPr id="34856" name="Text Box 121"/>
            <p:cNvSpPr txBox="1">
              <a:spLocks noChangeArrowheads="1"/>
            </p:cNvSpPr>
            <p:nvPr/>
          </p:nvSpPr>
          <p:spPr bwMode="auto">
            <a:xfrm>
              <a:off x="3750" y="810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i="1"/>
                <a:t>u</a:t>
              </a:r>
            </a:p>
          </p:txBody>
        </p:sp>
        <p:sp>
          <p:nvSpPr>
            <p:cNvPr id="34857" name="Text Box 122"/>
            <p:cNvSpPr txBox="1">
              <a:spLocks noChangeArrowheads="1"/>
            </p:cNvSpPr>
            <p:nvPr/>
          </p:nvSpPr>
          <p:spPr bwMode="auto">
            <a:xfrm>
              <a:off x="766" y="3546"/>
              <a:ext cx="1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i="1"/>
                <a:t>s</a:t>
              </a:r>
            </a:p>
          </p:txBody>
        </p:sp>
        <p:sp>
          <p:nvSpPr>
            <p:cNvPr id="34858" name="Text Box 123"/>
            <p:cNvSpPr txBox="1">
              <a:spLocks noChangeArrowheads="1"/>
            </p:cNvSpPr>
            <p:nvPr/>
          </p:nvSpPr>
          <p:spPr bwMode="auto">
            <a:xfrm>
              <a:off x="950" y="3018"/>
              <a:ext cx="19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i="1"/>
                <a:t>r</a:t>
              </a:r>
            </a:p>
          </p:txBody>
        </p:sp>
        <p:sp>
          <p:nvSpPr>
            <p:cNvPr id="34859" name="Text Box 124"/>
            <p:cNvSpPr txBox="1">
              <a:spLocks noChangeArrowheads="1"/>
            </p:cNvSpPr>
            <p:nvPr/>
          </p:nvSpPr>
          <p:spPr bwMode="auto">
            <a:xfrm>
              <a:off x="686" y="2530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i="1"/>
                <a:t>q</a:t>
              </a:r>
            </a:p>
          </p:txBody>
        </p:sp>
        <p:sp>
          <p:nvSpPr>
            <p:cNvPr id="34860" name="Text Box 125"/>
            <p:cNvSpPr txBox="1">
              <a:spLocks noChangeArrowheads="1"/>
            </p:cNvSpPr>
            <p:nvPr/>
          </p:nvSpPr>
          <p:spPr bwMode="auto">
            <a:xfrm>
              <a:off x="4694" y="1058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i="1"/>
                <a:t>v</a:t>
              </a:r>
            </a:p>
          </p:txBody>
        </p:sp>
      </p:grpSp>
      <p:grpSp>
        <p:nvGrpSpPr>
          <p:cNvPr id="34953" name="Group 144"/>
          <p:cNvGrpSpPr>
            <a:grpSpLocks/>
          </p:cNvGrpSpPr>
          <p:nvPr/>
        </p:nvGrpSpPr>
        <p:grpSpPr bwMode="auto">
          <a:xfrm>
            <a:off x="5895975" y="5762625"/>
            <a:ext cx="2847975" cy="0"/>
            <a:chOff x="3714" y="3630"/>
            <a:chExt cx="1794" cy="0"/>
          </a:xfrm>
        </p:grpSpPr>
        <p:sp>
          <p:nvSpPr>
            <p:cNvPr id="34835" name="Line 142"/>
            <p:cNvSpPr>
              <a:spLocks noChangeShapeType="1"/>
            </p:cNvSpPr>
            <p:nvPr/>
          </p:nvSpPr>
          <p:spPr bwMode="auto">
            <a:xfrm>
              <a:off x="3714" y="3630"/>
              <a:ext cx="1794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6" name="Line 143"/>
            <p:cNvSpPr>
              <a:spLocks noChangeShapeType="1"/>
            </p:cNvSpPr>
            <p:nvPr/>
          </p:nvSpPr>
          <p:spPr bwMode="auto">
            <a:xfrm>
              <a:off x="3714" y="3630"/>
              <a:ext cx="139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prstDash val="dash"/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35" name="Diagram 134"/>
          <p:cNvGraphicFramePr/>
          <p:nvPr/>
        </p:nvGraphicFramePr>
        <p:xfrm>
          <a:off x="304800" y="609600"/>
          <a:ext cx="4267200" cy="60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1668</TotalTime>
  <Words>874</Words>
  <Application>Microsoft Office PowerPoint</Application>
  <PresentationFormat>On-screen Show (4:3)</PresentationFormat>
  <Paragraphs>220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Flow</vt:lpstr>
      <vt:lpstr>Equation</vt:lpstr>
      <vt:lpstr>Slide 1</vt:lpstr>
      <vt:lpstr>Today’s Objectives</vt:lpstr>
      <vt:lpstr>Knowledge Test</vt:lpstr>
      <vt:lpstr>Angles </vt:lpstr>
      <vt:lpstr>Angles </vt:lpstr>
      <vt:lpstr>Angles </vt:lpstr>
      <vt:lpstr>Protractor</vt:lpstr>
      <vt:lpstr>Intersecting Lines </vt:lpstr>
      <vt:lpstr>Complementary and supplementary angles</vt:lpstr>
      <vt:lpstr>Complementary and Supplementary Angles</vt:lpstr>
      <vt:lpstr>Example:  Finding Angle Measure </vt:lpstr>
      <vt:lpstr>Adjacent angles</vt:lpstr>
      <vt:lpstr>Vertical Angles </vt:lpstr>
      <vt:lpstr>Example:  Finding Angle Measure </vt:lpstr>
      <vt:lpstr>Angles Formed When Parallel Lines are Crossed by a Transversal  </vt:lpstr>
      <vt:lpstr>Alternate angles</vt:lpstr>
      <vt:lpstr>Corresponding angles</vt:lpstr>
      <vt:lpstr>Angles Formed When Parallel Lines are Crossed by a Transversal  </vt:lpstr>
      <vt:lpstr>Example:  Finding Angle Measure 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502</cp:revision>
  <dcterms:created xsi:type="dcterms:W3CDTF">2014-04-26T07:09:13Z</dcterms:created>
  <dcterms:modified xsi:type="dcterms:W3CDTF">2014-06-21T15:16:23Z</dcterms:modified>
</cp:coreProperties>
</file>